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9"/>
  </p:notesMasterIdLst>
  <p:sldIdLst>
    <p:sldId id="3055" r:id="rId3"/>
    <p:sldId id="3063" r:id="rId4"/>
    <p:sldId id="3056" r:id="rId5"/>
    <p:sldId id="15656" r:id="rId6"/>
    <p:sldId id="15654" r:id="rId7"/>
    <p:sldId id="327" r:id="rId8"/>
    <p:sldId id="15649" r:id="rId9"/>
    <p:sldId id="326" r:id="rId10"/>
    <p:sldId id="15644" r:id="rId11"/>
    <p:sldId id="15652" r:id="rId12"/>
    <p:sldId id="15653" r:id="rId13"/>
    <p:sldId id="15655" r:id="rId14"/>
    <p:sldId id="1181" r:id="rId15"/>
    <p:sldId id="1182" r:id="rId16"/>
    <p:sldId id="318" r:id="rId17"/>
    <p:sldId id="3058" r:id="rId18"/>
    <p:sldId id="3064" r:id="rId19"/>
    <p:sldId id="15660" r:id="rId20"/>
    <p:sldId id="15661" r:id="rId21"/>
    <p:sldId id="321" r:id="rId22"/>
    <p:sldId id="266" r:id="rId23"/>
    <p:sldId id="1359" r:id="rId24"/>
    <p:sldId id="15662" r:id="rId25"/>
    <p:sldId id="3034" r:id="rId26"/>
    <p:sldId id="15659" r:id="rId27"/>
    <p:sldId id="304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p:restoredTop sz="96208"/>
  </p:normalViewPr>
  <p:slideViewPr>
    <p:cSldViewPr snapToGrid="0" snapToObjects="1">
      <p:cViewPr varScale="1">
        <p:scale>
          <a:sx n="117" d="100"/>
          <a:sy n="117" d="100"/>
        </p:scale>
        <p:origin x="208" y="32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E10DE1-3551-204F-BCFF-7FF74FD4ACF3}" type="datetimeFigureOut">
              <a:rPr lang="en-US" smtClean="0"/>
              <a:t>6/23/21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627303-FBBB-C348-8C1C-69F6A6AD8FD1}" type="slidenum">
              <a:rPr lang="en-US" smtClean="0"/>
              <a:t>‹#›</a:t>
            </a:fld>
            <a:endParaRPr lang="en-US"/>
          </a:p>
        </p:txBody>
      </p:sp>
    </p:spTree>
    <p:extLst>
      <p:ext uri="{BB962C8B-B14F-4D97-AF65-F5344CB8AC3E}">
        <p14:creationId xmlns:p14="http://schemas.microsoft.com/office/powerpoint/2010/main" val="3905551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Publication graphic from ISC-BSP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8D17FC-1457-4068-9836-81063802FF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42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pPr/>
              <a:t>22</a:t>
            </a:fld>
            <a:endParaRPr lang="en-US" dirty="0"/>
          </a:p>
        </p:txBody>
      </p:sp>
    </p:spTree>
    <p:extLst>
      <p:ext uri="{BB962C8B-B14F-4D97-AF65-F5344CB8AC3E}">
        <p14:creationId xmlns:p14="http://schemas.microsoft.com/office/powerpoint/2010/main" val="2513581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0673-17F9-FB4B-B1A1-7E899E9C22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B37FE0-7221-344C-A36F-57079DCDFD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9F2D07-AFF8-B141-9B44-7F4CA368F063}"/>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5" name="Footer Placeholder 4">
            <a:extLst>
              <a:ext uri="{FF2B5EF4-FFF2-40B4-BE49-F238E27FC236}">
                <a16:creationId xmlns:a16="http://schemas.microsoft.com/office/drawing/2014/main" id="{834F474E-1D9A-E94B-85BB-1DABE4A48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A20300-E512-2545-A410-34E19C371894}"/>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1377074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63B07-3B6A-4F4A-8835-5F78F4908E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C13F58-45AF-084C-973F-96F88036EB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E343FA-2A85-3E4A-894F-1242EBD9A995}"/>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5" name="Footer Placeholder 4">
            <a:extLst>
              <a:ext uri="{FF2B5EF4-FFF2-40B4-BE49-F238E27FC236}">
                <a16:creationId xmlns:a16="http://schemas.microsoft.com/office/drawing/2014/main" id="{791C88EF-DFA5-C34D-B073-013AE034B6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64C75F-A863-0A41-AF76-01534B69F1A1}"/>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450766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7D4E8-28BE-8E4B-A0FD-E2C6CB535D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8EF90C-EF3F-B247-AEAC-ED1D9FD223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1F5BD0-614B-974E-B8DC-7B750A8E22B1}"/>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5" name="Footer Placeholder 4">
            <a:extLst>
              <a:ext uri="{FF2B5EF4-FFF2-40B4-BE49-F238E27FC236}">
                <a16:creationId xmlns:a16="http://schemas.microsoft.com/office/drawing/2014/main" id="{2EEEEA44-EF4E-8F42-BDA2-D842D99CF7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997DA-EC03-DE4E-A046-91E8C69B78E1}"/>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2275641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75E4C-0A7D-764B-8CDF-718984AF10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15313F-9057-BD4B-BD59-7D1FE347B9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52888D-C184-D24B-8F6C-D336EF5429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3BC75A-0ABB-0B40-87F7-76333F9B8517}"/>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6" name="Footer Placeholder 5">
            <a:extLst>
              <a:ext uri="{FF2B5EF4-FFF2-40B4-BE49-F238E27FC236}">
                <a16:creationId xmlns:a16="http://schemas.microsoft.com/office/drawing/2014/main" id="{209A1C4B-AD39-4049-A706-972DEB5277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E8D9B1-2BAC-5841-9613-9CC1A360F9EB}"/>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110692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3607-3C5F-4347-9795-E92D8EF910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5F2373-CD82-CA48-A4B2-1A6D265EB3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C83285-5B83-DA40-9BDE-3A6B496147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377E4D-1A54-794C-B9CB-F5FADB6CFA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E9E336-C2A0-1C48-B12F-3A1CCAE197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F13E4D-F9CA-504F-BE8B-4C6D06B67614}"/>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8" name="Footer Placeholder 7">
            <a:extLst>
              <a:ext uri="{FF2B5EF4-FFF2-40B4-BE49-F238E27FC236}">
                <a16:creationId xmlns:a16="http://schemas.microsoft.com/office/drawing/2014/main" id="{AB3A50EF-39A5-244F-B746-52C4182672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19BCEB2-C630-DE44-8370-8E47CFBC9DB5}"/>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3912667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06C97-AF5D-8D4B-A3B0-CB3CDF92B1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EBEC18-F182-4343-968B-47D5E70C584A}"/>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4" name="Footer Placeholder 3">
            <a:extLst>
              <a:ext uri="{FF2B5EF4-FFF2-40B4-BE49-F238E27FC236}">
                <a16:creationId xmlns:a16="http://schemas.microsoft.com/office/drawing/2014/main" id="{BF20BFD0-06C3-1E44-ABCC-138680B486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C725FE-53B9-6E42-BA0D-31F7B29329BE}"/>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2486117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22AD8B-A6FB-0A46-8739-36EB2E9E99DB}"/>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3" name="Footer Placeholder 2">
            <a:extLst>
              <a:ext uri="{FF2B5EF4-FFF2-40B4-BE49-F238E27FC236}">
                <a16:creationId xmlns:a16="http://schemas.microsoft.com/office/drawing/2014/main" id="{3C4EB092-192B-5446-B4DB-279ED34EB2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2FCDBA-3179-C840-AD4A-4A3F10D7FF52}"/>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3250145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6C411-CC1B-5348-81AE-CFDC81C048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D302AE-7A38-5B4A-A2AA-BD92AB34A2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9840F2-2692-3240-B953-D8D648CEF3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5A65BC-8DC0-974C-A4F8-B64AE6F53BA5}"/>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6" name="Footer Placeholder 5">
            <a:extLst>
              <a:ext uri="{FF2B5EF4-FFF2-40B4-BE49-F238E27FC236}">
                <a16:creationId xmlns:a16="http://schemas.microsoft.com/office/drawing/2014/main" id="{569F6278-0DE1-4A4A-86A4-01B9C6E23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0FD2D9-2F8D-8D4A-B9CA-498EB5F95BE4}"/>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380580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60BB3-0B85-7343-BBDC-5652FE04E6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61C1AE-6245-DD47-9491-9AE5D14F97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6B8778-7AAA-F947-9803-A04826FEE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124BDB-6CE1-0141-A5B2-1ADDD155DDBC}"/>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6" name="Footer Placeholder 5">
            <a:extLst>
              <a:ext uri="{FF2B5EF4-FFF2-40B4-BE49-F238E27FC236}">
                <a16:creationId xmlns:a16="http://schemas.microsoft.com/office/drawing/2014/main" id="{8C2D6DA9-80A8-2E4D-B9F6-234D8CC6A2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554925-B714-B54A-917E-8BA9B0120C9E}"/>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893129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EDB29-F6BA-6E4A-8B26-7141DB9D80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A7EC55-B711-9248-91E9-431AB9D2EF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5A2F7C-62AA-A140-9AC3-EFFAC0808380}"/>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5" name="Footer Placeholder 4">
            <a:extLst>
              <a:ext uri="{FF2B5EF4-FFF2-40B4-BE49-F238E27FC236}">
                <a16:creationId xmlns:a16="http://schemas.microsoft.com/office/drawing/2014/main" id="{76724E63-22F2-5241-AC56-7032754E2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1A1F97-E042-1D43-809D-AF7FE92FA482}"/>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2383431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BFFDA5-0FD1-E44D-AFD7-1C50C1F660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6B5014-4E61-DC42-ABAA-4028116CA4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91D3F-13D4-494C-8369-3B44F9B4C2D8}"/>
              </a:ext>
            </a:extLst>
          </p:cNvPr>
          <p:cNvSpPr>
            <a:spLocks noGrp="1"/>
          </p:cNvSpPr>
          <p:nvPr>
            <p:ph type="dt" sz="half" idx="10"/>
          </p:nvPr>
        </p:nvSpPr>
        <p:spPr/>
        <p:txBody>
          <a:bodyPr/>
          <a:lstStyle/>
          <a:p>
            <a:fld id="{523862BE-85A0-4A4F-8EE5-5CF0A1AC7671}" type="datetimeFigureOut">
              <a:rPr lang="en-US" smtClean="0"/>
              <a:t>6/23/21</a:t>
            </a:fld>
            <a:endParaRPr lang="en-US"/>
          </a:p>
        </p:txBody>
      </p:sp>
      <p:sp>
        <p:nvSpPr>
          <p:cNvPr id="5" name="Footer Placeholder 4">
            <a:extLst>
              <a:ext uri="{FF2B5EF4-FFF2-40B4-BE49-F238E27FC236}">
                <a16:creationId xmlns:a16="http://schemas.microsoft.com/office/drawing/2014/main" id="{39911ECB-1A7E-7045-80CE-AFABDE68CC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A037CF-6C48-664A-8D6A-BBA1A1158A4B}"/>
              </a:ext>
            </a:extLst>
          </p:cNvPr>
          <p:cNvSpPr>
            <a:spLocks noGrp="1"/>
          </p:cNvSpPr>
          <p:nvPr>
            <p:ph type="sldNum" sz="quarter" idx="12"/>
          </p:nvPr>
        </p:nvSpPr>
        <p:spPr/>
        <p:txBody>
          <a:bodyPr/>
          <a:lstStyle/>
          <a:p>
            <a:fld id="{FDA98C89-B2E7-2D4E-A4FF-0B2014405250}" type="slidenum">
              <a:rPr lang="en-US" smtClean="0"/>
              <a:t>‹#›</a:t>
            </a:fld>
            <a:endParaRPr lang="en-US"/>
          </a:p>
        </p:txBody>
      </p:sp>
    </p:spTree>
    <p:extLst>
      <p:ext uri="{BB962C8B-B14F-4D97-AF65-F5344CB8AC3E}">
        <p14:creationId xmlns:p14="http://schemas.microsoft.com/office/powerpoint/2010/main" val="3056303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Footer Placeholder 8"/>
          <p:cNvSpPr>
            <a:spLocks noGrp="1"/>
          </p:cNvSpPr>
          <p:nvPr>
            <p:ph type="ftr" sz="quarter" idx="10"/>
          </p:nvPr>
        </p:nvSpPr>
        <p:spPr/>
        <p:txBody>
          <a:bodyPr/>
          <a:lstStyle>
            <a:lvl1pPr>
              <a:defRPr/>
            </a:lvl1pPr>
          </a:lstStyle>
          <a:p>
            <a:pPr>
              <a:defRPr/>
            </a:pPr>
            <a:endParaRPr lang="en-US" dirty="0">
              <a:solidFill>
                <a:prstClr val="black"/>
              </a:solidFill>
            </a:endParaRPr>
          </a:p>
        </p:txBody>
      </p:sp>
      <p:sp>
        <p:nvSpPr>
          <p:cNvPr id="5" name="Date Placeholder 9"/>
          <p:cNvSpPr>
            <a:spLocks noGrp="1"/>
          </p:cNvSpPr>
          <p:nvPr>
            <p:ph type="dt" sz="half" idx="11"/>
          </p:nvPr>
        </p:nvSpPr>
        <p:spPr/>
        <p:txBody>
          <a:bodyPr/>
          <a:lstStyle>
            <a:lvl1pPr>
              <a:defRPr/>
            </a:lvl1pPr>
          </a:lstStyle>
          <a:p>
            <a:pPr>
              <a:defRPr/>
            </a:pPr>
            <a:r>
              <a:rPr lang="en-US" dirty="0">
                <a:solidFill>
                  <a:prstClr val="black"/>
                </a:solidFill>
              </a:rPr>
              <a:t>5/2/2018</a:t>
            </a:r>
          </a:p>
        </p:txBody>
      </p:sp>
      <p:sp>
        <p:nvSpPr>
          <p:cNvPr id="6" name="Slide Number Placeholder 10"/>
          <p:cNvSpPr>
            <a:spLocks noGrp="1"/>
          </p:cNvSpPr>
          <p:nvPr>
            <p:ph type="sldNum" sz="quarter" idx="12"/>
          </p:nvPr>
        </p:nvSpPr>
        <p:spPr/>
        <p:txBody>
          <a:bodyPr/>
          <a:lstStyle>
            <a:lvl1pPr>
              <a:defRPr/>
            </a:lvl1pPr>
          </a:lstStyle>
          <a:p>
            <a:pPr>
              <a:defRPr/>
            </a:pPr>
            <a:fld id="{DB06909F-F4DB-6C43-A253-C502151AEF04}" type="slidenum">
              <a:rPr lang="en-US" smtClean="0">
                <a:solidFill>
                  <a:prstClr val="black"/>
                </a:solidFill>
              </a:rPr>
              <a:pPr>
                <a:defRPr/>
              </a:pPr>
              <a:t>‹#›</a:t>
            </a:fld>
            <a:endParaRPr lang="en-US" dirty="0">
              <a:solidFill>
                <a:prstClr val="black"/>
              </a:solidFill>
            </a:endParaRPr>
          </a:p>
        </p:txBody>
      </p:sp>
      <p:sp>
        <p:nvSpPr>
          <p:cNvPr id="28" name="Title 27"/>
          <p:cNvSpPr>
            <a:spLocks noGrp="1"/>
          </p:cNvSpPr>
          <p:nvPr>
            <p:ph type="title"/>
          </p:nvPr>
        </p:nvSpPr>
        <p:spPr>
          <a:xfrm>
            <a:off x="4851825" y="142876"/>
            <a:ext cx="6212416" cy="60960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1283974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CDA10E9-5C67-4148-864B-F3F3C56C3ABE}"/>
              </a:ext>
            </a:extLst>
          </p:cNvPr>
          <p:cNvSpPr/>
          <p:nvPr userDrawn="1"/>
        </p:nvSpPr>
        <p:spPr>
          <a:xfrm>
            <a:off x="0" y="0"/>
            <a:ext cx="12192000" cy="6858000"/>
          </a:xfrm>
          <a:prstGeom prst="rect">
            <a:avLst/>
          </a:prstGeom>
          <a:gradFill flip="none" rotWithShape="1">
            <a:gsLst>
              <a:gs pos="11000">
                <a:srgbClr val="C7A16D"/>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E8366573-8E41-884C-9A46-968B69E936A7}"/>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1" name="Freeform 10">
              <a:extLst>
                <a:ext uri="{FF2B5EF4-FFF2-40B4-BE49-F238E27FC236}">
                  <a16:creationId xmlns:a16="http://schemas.microsoft.com/office/drawing/2014/main" id="{F3E06820-AF45-8447-870A-93CC24EA81F6}"/>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1">
              <a:extLst>
                <a:ext uri="{FF2B5EF4-FFF2-40B4-BE49-F238E27FC236}">
                  <a16:creationId xmlns:a16="http://schemas.microsoft.com/office/drawing/2014/main" id="{6CB6D904-E209-9448-B66C-46D6E4395CDE}"/>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2">
              <a:extLst>
                <a:ext uri="{FF2B5EF4-FFF2-40B4-BE49-F238E27FC236}">
                  <a16:creationId xmlns:a16="http://schemas.microsoft.com/office/drawing/2014/main" id="{0091EB8C-663B-8A41-BB64-1DECFB769A0E}"/>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4" name="Rectangle 23">
            <a:extLst>
              <a:ext uri="{FF2B5EF4-FFF2-40B4-BE49-F238E27FC236}">
                <a16:creationId xmlns:a16="http://schemas.microsoft.com/office/drawing/2014/main" id="{1CD0F9D4-562D-0246-864A-D56E121E5335}"/>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A584E4FD-8DB3-44A4-84D3-76DEC068534D}" type="datetime1">
              <a:rPr lang="en-US" smtClean="0"/>
              <a:t>6/24/21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AAE3F7"/>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8926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AAE731-51C2-1E42-91C4-7FEAB4036811}"/>
              </a:ext>
            </a:extLst>
          </p:cNvPr>
          <p:cNvPicPr>
            <a:picLocks noChangeAspect="1"/>
          </p:cNvPicPr>
          <p:nvPr userDrawn="1"/>
        </p:nvPicPr>
        <p:blipFill>
          <a:blip r:embed="rId2">
            <a:alphaModFix amt="60000"/>
          </a:blip>
          <a:stretch>
            <a:fillRect/>
          </a:stretch>
        </p:blipFill>
        <p:spPr>
          <a:xfrm>
            <a:off x="-12700" y="0"/>
            <a:ext cx="2743200" cy="6858000"/>
          </a:xfrm>
          <a:prstGeom prst="rect">
            <a:avLst/>
          </a:prstGeom>
        </p:spPr>
      </p:pic>
      <p:sp>
        <p:nvSpPr>
          <p:cNvPr id="8" name="Freeform 5">
            <a:extLst>
              <a:ext uri="{FF2B5EF4-FFF2-40B4-BE49-F238E27FC236}">
                <a16:creationId xmlns:a16="http://schemas.microsoft.com/office/drawing/2014/main" id="{9952507F-5269-DD44-B0B4-BE319763C9BE}"/>
              </a:ext>
            </a:extLst>
          </p:cNvPr>
          <p:cNvSpPr>
            <a:spLocks/>
          </p:cNvSpPr>
          <p:nvPr userDrawn="1"/>
        </p:nvSpPr>
        <p:spPr bwMode="auto">
          <a:xfrm>
            <a:off x="-4746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57702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1" name="Picture 20" descr="A picture containing table, indoor, sitting, blue&#10;&#10;Description automatically generated">
            <a:extLst>
              <a:ext uri="{FF2B5EF4-FFF2-40B4-BE49-F238E27FC236}">
                <a16:creationId xmlns:a16="http://schemas.microsoft.com/office/drawing/2014/main" id="{8D72B387-0086-5C41-95DA-88433F9095D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084" y="-32084"/>
            <a:ext cx="12322048" cy="6931152"/>
          </a:xfrm>
          <a:prstGeom prst="rect">
            <a:avLst/>
          </a:prstGeom>
        </p:spPr>
      </p:pic>
      <p:grpSp>
        <p:nvGrpSpPr>
          <p:cNvPr id="43" name="Group 42">
            <a:extLst>
              <a:ext uri="{FF2B5EF4-FFF2-40B4-BE49-F238E27FC236}">
                <a16:creationId xmlns:a16="http://schemas.microsoft.com/office/drawing/2014/main" id="{307D0B58-60C5-E145-943C-0282FF9DEE2C}"/>
              </a:ext>
            </a:extLst>
          </p:cNvPr>
          <p:cNvGrpSpPr/>
          <p:nvPr userDrawn="1"/>
        </p:nvGrpSpPr>
        <p:grpSpPr>
          <a:xfrm>
            <a:off x="-489819" y="-32084"/>
            <a:ext cx="3197522" cy="6931152"/>
            <a:chOff x="-473777" y="-18943"/>
            <a:chExt cx="3197522" cy="6876906"/>
          </a:xfrm>
        </p:grpSpPr>
        <p:sp>
          <p:nvSpPr>
            <p:cNvPr id="44" name="Freeform 5">
              <a:extLst>
                <a:ext uri="{FF2B5EF4-FFF2-40B4-BE49-F238E27FC236}">
                  <a16:creationId xmlns:a16="http://schemas.microsoft.com/office/drawing/2014/main" id="{F3F2F5EE-AEEB-BC49-8DC6-DE28BE4922B8}"/>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6">
              <a:extLst>
                <a:ext uri="{FF2B5EF4-FFF2-40B4-BE49-F238E27FC236}">
                  <a16:creationId xmlns:a16="http://schemas.microsoft.com/office/drawing/2014/main" id="{C6BAC39C-CA2B-024B-9839-D8CDC23B731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88579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1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2EA4925-A2BD-9643-B1D8-40DFB01679F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475" y="-25214"/>
            <a:ext cx="2838136" cy="6931152"/>
          </a:xfrm>
          <a:prstGeom prst="rect">
            <a:avLst/>
          </a:prstGeom>
        </p:spPr>
      </p:pic>
      <p:sp>
        <p:nvSpPr>
          <p:cNvPr id="11" name="Freeform 10">
            <a:extLst>
              <a:ext uri="{FF2B5EF4-FFF2-40B4-BE49-F238E27FC236}">
                <a16:creationId xmlns:a16="http://schemas.microsoft.com/office/drawing/2014/main" id="{C26CBC97-9BDB-3B45-8222-E255F29062B0}"/>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gradFill flip="none" rotWithShape="1">
            <a:gsLst>
              <a:gs pos="92000">
                <a:srgbClr val="00205F"/>
              </a:gs>
              <a:gs pos="75000">
                <a:srgbClr val="001149"/>
              </a:gs>
              <a:gs pos="47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450633"/>
            <a:ext cx="9524056"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1" y="1385267"/>
            <a:ext cx="9524056" cy="16260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9233"/>
            <a:ext cx="2743200" cy="365125"/>
          </a:xfrm>
        </p:spPr>
        <p:txBody>
          <a:bodyPr/>
          <a:lstStyle>
            <a:lvl1pPr>
              <a:defRPr b="0">
                <a:solidFill>
                  <a:schemeClr val="bg1"/>
                </a:solidFill>
              </a:defRPr>
            </a:lvl1pPr>
          </a:lstStyle>
          <a:p>
            <a:fld id="{15EEC727-1D5A-4340-AC1E-3EBF680B926B}" type="datetime1">
              <a:rPr lang="en-US" smtClean="0"/>
              <a:pPr/>
              <a:t>6/23/21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82276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28A97AC-29E4-9045-9C4E-EA5146BAAE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2858" y="-36576"/>
            <a:ext cx="5390896" cy="6931152"/>
          </a:xfrm>
          <a:prstGeom prst="rect">
            <a:avLst/>
          </a:prstGeom>
        </p:spPr>
      </p:pic>
      <p:sp>
        <p:nvSpPr>
          <p:cNvPr id="15" name="Freeform 9">
            <a:extLst>
              <a:ext uri="{FF2B5EF4-FFF2-40B4-BE49-F238E27FC236}">
                <a16:creationId xmlns:a16="http://schemas.microsoft.com/office/drawing/2014/main" id="{FE85F26A-4547-A74B-A506-99FE07247A3A}"/>
              </a:ext>
            </a:extLst>
          </p:cNvPr>
          <p:cNvSpPr>
            <a:spLocks/>
          </p:cNvSpPr>
          <p:nvPr userDrawn="1"/>
        </p:nvSpPr>
        <p:spPr bwMode="auto">
          <a:xfrm>
            <a:off x="-422655" y="-36576"/>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00062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10">
            <a:extLst>
              <a:ext uri="{FF2B5EF4-FFF2-40B4-BE49-F238E27FC236}">
                <a16:creationId xmlns:a16="http://schemas.microsoft.com/office/drawing/2014/main" id="{57E849A0-189A-BF4F-A32C-C7108DAF3157}"/>
              </a:ext>
            </a:extLst>
          </p:cNvPr>
          <p:cNvSpPr>
            <a:spLocks/>
          </p:cNvSpPr>
          <p:nvPr userDrawn="1"/>
        </p:nvSpPr>
        <p:spPr bwMode="auto">
          <a:xfrm>
            <a:off x="1527048" y="-58220"/>
            <a:ext cx="10698480"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8000">
                <a:srgbClr val="032364"/>
              </a:gs>
              <a:gs pos="49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814347" y="487320"/>
            <a:ext cx="7090215" cy="646331"/>
          </a:xfrm>
        </p:spPr>
        <p:txBody>
          <a:bodyPr wrap="square">
            <a:spAutoFit/>
          </a:bodyPr>
          <a:lstStyle>
            <a:lvl1pPr>
              <a:defRPr>
                <a:solidFill>
                  <a:srgbClr val="FF954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814347" y="1401346"/>
            <a:ext cx="7090215" cy="1681486"/>
          </a:xfrm>
        </p:spPr>
        <p:txBody>
          <a:bodyPr wrap="square">
            <a:spAutoFit/>
          </a:bodyPr>
          <a:lstStyle>
            <a:lvl1pPr marL="173038" indent="-173038">
              <a:buClr>
                <a:schemeClr val="bg1"/>
              </a:buClr>
              <a:buSzPct val="80000"/>
              <a:buFont typeface="Arial" panose="020B0604020202020204" pitchFamily="34" charset="0"/>
              <a:buChar char="•"/>
              <a:tabLst/>
              <a:defRPr sz="2000" b="1">
                <a:solidFill>
                  <a:schemeClr val="bg1"/>
                </a:solidFill>
              </a:defRPr>
            </a:lvl1pPr>
            <a:lvl2pPr marL="457200" indent="184150">
              <a:buClr>
                <a:schemeClr val="bg1"/>
              </a:buClr>
              <a:buSzPct val="80000"/>
              <a:buFont typeface="Arial" panose="020B0604020202020204" pitchFamily="34" charset="0"/>
              <a:buChar char="‒"/>
              <a:tabLst/>
              <a:defRPr sz="2000">
                <a:solidFill>
                  <a:schemeClr val="bg1"/>
                </a:solidFill>
              </a:defRPr>
            </a:lvl2pPr>
            <a:lvl3pPr marL="914400" indent="180975">
              <a:buClr>
                <a:schemeClr val="bg1"/>
              </a:buClr>
              <a:buSzPct val="80000"/>
              <a:buFont typeface="Arial" panose="020B0604020202020204" pitchFamily="34" charset="0"/>
              <a:buChar char="•"/>
              <a:tabLst/>
              <a:defRPr sz="1800">
                <a:solidFill>
                  <a:schemeClr val="bg1"/>
                </a:solidFill>
              </a:defRPr>
            </a:lvl3pPr>
            <a:lvl4pPr marL="1371600" indent="177800">
              <a:buClr>
                <a:schemeClr val="bg1"/>
              </a:buClr>
              <a:buSzPct val="80000"/>
              <a:buFont typeface="Arial" panose="020B0604020202020204" pitchFamily="34" charset="0"/>
              <a:buChar char="‒"/>
              <a:tabLst/>
              <a:defRPr sz="1800">
                <a:solidFill>
                  <a:schemeClr val="bg1"/>
                </a:solidFill>
              </a:defRPr>
            </a:lvl4pPr>
            <a:lvl5pPr marL="1828800" indent="176213">
              <a:buClr>
                <a:schemeClr val="bg1"/>
              </a:buClr>
              <a:buSzPct val="80000"/>
              <a:buFont typeface="Arial" panose="020B0604020202020204" pitchFamily="34" charset="0"/>
              <a:buChar char="•"/>
              <a:tabLst/>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3890"/>
            <a:ext cx="2743200" cy="365125"/>
          </a:xfrm>
        </p:spPr>
        <p:txBody>
          <a:bodyPr/>
          <a:lstStyle>
            <a:lvl1pPr>
              <a:defRPr lang="en-US" sz="1050" b="0" kern="1200" smtClean="0">
                <a:solidFill>
                  <a:schemeClr val="bg1"/>
                </a:solidFill>
                <a:latin typeface="Arial" panose="020B0604020202020204" pitchFamily="34" charset="0"/>
                <a:ea typeface="+mj-ea"/>
                <a:cs typeface="Arial" panose="020B0604020202020204" pitchFamily="34" charset="0"/>
              </a:defRPr>
            </a:lvl1pPr>
          </a:lstStyle>
          <a:p>
            <a:fld id="{38C66DEB-E195-8F42-B855-BB53802DFBD4}" type="datetime1">
              <a:rPr lang="en-US" smtClean="0"/>
              <a:pPr/>
              <a:t>6/23/21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9" name="Slide Number Placeholder 5">
            <a:extLst>
              <a:ext uri="{FF2B5EF4-FFF2-40B4-BE49-F238E27FC236}">
                <a16:creationId xmlns:a16="http://schemas.microsoft.com/office/drawing/2014/main" id="{54DF0F7E-E452-C345-AC7C-F724A12C7945}"/>
              </a:ext>
            </a:extLst>
          </p:cNvPr>
          <p:cNvSpPr>
            <a:spLocks noGrp="1"/>
          </p:cNvSpPr>
          <p:nvPr>
            <p:ph type="sldNum" sz="quarter" idx="4"/>
          </p:nvPr>
        </p:nvSpPr>
        <p:spPr>
          <a:xfrm>
            <a:off x="9298167" y="6449233"/>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07140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1BA50B-8B1F-A244-B375-F86C8E5436F9}"/>
              </a:ext>
            </a:extLst>
          </p:cNvPr>
          <p:cNvSpPr/>
          <p:nvPr userDrawn="1"/>
        </p:nvSpPr>
        <p:spPr>
          <a:xfrm>
            <a:off x="-4721" y="-7555"/>
            <a:ext cx="12271248" cy="6866691"/>
          </a:xfrm>
          <a:prstGeom prst="rect">
            <a:avLst/>
          </a:prstGeom>
          <a:solidFill>
            <a:srgbClr val="3A3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15" name="Rectangle 14">
            <a:extLst>
              <a:ext uri="{FF2B5EF4-FFF2-40B4-BE49-F238E27FC236}">
                <a16:creationId xmlns:a16="http://schemas.microsoft.com/office/drawing/2014/main" id="{99EC7C33-1BA5-1748-8B08-423C53E14A7C}"/>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6" name="Group 15">
            <a:extLst>
              <a:ext uri="{FF2B5EF4-FFF2-40B4-BE49-F238E27FC236}">
                <a16:creationId xmlns:a16="http://schemas.microsoft.com/office/drawing/2014/main" id="{F3DAB9EF-B79C-C640-9FA8-40D2DFCE2AD1}"/>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22" name="Freeform 10">
              <a:extLst>
                <a:ext uri="{FF2B5EF4-FFF2-40B4-BE49-F238E27FC236}">
                  <a16:creationId xmlns:a16="http://schemas.microsoft.com/office/drawing/2014/main" id="{192CEE28-B58D-3241-B190-DB9DEBDD11C8}"/>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1">
              <a:extLst>
                <a:ext uri="{FF2B5EF4-FFF2-40B4-BE49-F238E27FC236}">
                  <a16:creationId xmlns:a16="http://schemas.microsoft.com/office/drawing/2014/main" id="{596FB482-A049-3547-9EDC-6CB459264DF1}"/>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2">
              <a:extLst>
                <a:ext uri="{FF2B5EF4-FFF2-40B4-BE49-F238E27FC236}">
                  <a16:creationId xmlns:a16="http://schemas.microsoft.com/office/drawing/2014/main" id="{7152F9E5-7B6B-C842-8B3D-E679AF46B9C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Rectangle 25">
            <a:extLst>
              <a:ext uri="{FF2B5EF4-FFF2-40B4-BE49-F238E27FC236}">
                <a16:creationId xmlns:a16="http://schemas.microsoft.com/office/drawing/2014/main" id="{45009C4D-3D5C-544F-90AB-A6EB0948F063}"/>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17663" y="368281"/>
            <a:ext cx="1120749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17663" y="1281322"/>
            <a:ext cx="11207491" cy="16814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97289" y="6503144"/>
            <a:ext cx="2743200" cy="365125"/>
          </a:xfrm>
        </p:spPr>
        <p:txBody>
          <a:bodyPr/>
          <a:lstStyle>
            <a:lvl1pPr>
              <a:defRPr>
                <a:solidFill>
                  <a:schemeClr val="tx1"/>
                </a:solidFill>
              </a:defRPr>
            </a:lvl1pPr>
          </a:lstStyle>
          <a:p>
            <a:fld id="{18C61A40-1EA2-224C-B3B7-13C9149DDE67}" type="datetime1">
              <a:rPr lang="en-US" smtClean="0"/>
              <a:pPr/>
              <a:t>6/23/21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42408" y="650158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298167" y="6501316"/>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18213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9876A79-C94F-0645-AA8D-E27943AA90C8}"/>
              </a:ext>
            </a:extLst>
          </p:cNvPr>
          <p:cNvGrpSpPr/>
          <p:nvPr userDrawn="1"/>
        </p:nvGrpSpPr>
        <p:grpSpPr>
          <a:xfrm>
            <a:off x="-14881" y="-20382"/>
            <a:ext cx="12271248" cy="6931152"/>
            <a:chOff x="-14881" y="-20382"/>
            <a:chExt cx="12271248" cy="6931152"/>
          </a:xfrm>
        </p:grpSpPr>
        <p:sp>
          <p:nvSpPr>
            <p:cNvPr id="16" name="Rectangle 15">
              <a:extLst>
                <a:ext uri="{FF2B5EF4-FFF2-40B4-BE49-F238E27FC236}">
                  <a16:creationId xmlns:a16="http://schemas.microsoft.com/office/drawing/2014/main" id="{CDF8FAD8-BAF1-B04A-B90E-77DBF149C8EA}"/>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7" name="Group 16">
              <a:extLst>
                <a:ext uri="{FF2B5EF4-FFF2-40B4-BE49-F238E27FC236}">
                  <a16:creationId xmlns:a16="http://schemas.microsoft.com/office/drawing/2014/main" id="{B907E28B-ADDF-6549-98E7-D9092DD6DDED}"/>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19" name="Freeform 10">
                <a:extLst>
                  <a:ext uri="{FF2B5EF4-FFF2-40B4-BE49-F238E27FC236}">
                    <a16:creationId xmlns:a16="http://schemas.microsoft.com/office/drawing/2014/main" id="{63273564-3634-D643-AE3D-837B43CB66EA}"/>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1">
                <a:extLst>
                  <a:ext uri="{FF2B5EF4-FFF2-40B4-BE49-F238E27FC236}">
                    <a16:creationId xmlns:a16="http://schemas.microsoft.com/office/drawing/2014/main" id="{CDEFCAAE-B69B-0143-8130-AE291BDC7114}"/>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2">
                <a:extLst>
                  <a:ext uri="{FF2B5EF4-FFF2-40B4-BE49-F238E27FC236}">
                    <a16:creationId xmlns:a16="http://schemas.microsoft.com/office/drawing/2014/main" id="{2596FBA1-C4DF-C843-99A3-84B509936DBC}"/>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E2CF99BA-5DA9-9A45-8E78-946CEA04E014}"/>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71764" y="322852"/>
            <a:ext cx="1149366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371763" y="1123675"/>
            <a:ext cx="11493661" cy="461665"/>
          </a:xfrm>
        </p:spPr>
        <p:txBody>
          <a:bodyPr wrap="square">
            <a:spAutoFit/>
          </a:bodyPr>
          <a:lstStyle>
            <a:lvl1pPr marL="0" indent="12700">
              <a:buFontTx/>
              <a:buNone/>
              <a:tabLst/>
              <a:defRPr sz="2400">
                <a:solidFill>
                  <a:schemeClr val="bg1"/>
                </a:solidFill>
              </a:defRPr>
            </a:lvl1pPr>
            <a:lvl2pPr marL="457200" indent="184150">
              <a:buFontTx/>
              <a:buNone/>
              <a:tabLst/>
              <a:defRPr sz="2000">
                <a:solidFill>
                  <a:schemeClr val="bg1"/>
                </a:solidFill>
              </a:defRPr>
            </a:lvl2pPr>
            <a:lvl3pPr marL="914400" indent="180975">
              <a:buFontTx/>
              <a:buNone/>
              <a:tabLst/>
              <a:defRPr sz="1800">
                <a:solidFill>
                  <a:schemeClr val="bg1"/>
                </a:solidFill>
              </a:defRPr>
            </a:lvl3pPr>
            <a:lvl4pPr marL="1371600" indent="177800">
              <a:buFontTx/>
              <a:buNone/>
              <a:tabLst/>
              <a:defRPr sz="1800">
                <a:solidFill>
                  <a:schemeClr val="bg1"/>
                </a:solidFill>
              </a:defRPr>
            </a:lvl4pPr>
            <a:lvl5pPr marL="1828800" indent="176213">
              <a:buFontTx/>
              <a:buNone/>
              <a:tabLst/>
              <a:defRPr sz="1800">
                <a:solidFill>
                  <a:schemeClr val="bg1"/>
                </a:solidFill>
              </a:defRPr>
            </a:lvl5pPr>
          </a:lstStyle>
          <a:p>
            <a:pPr lvl="0"/>
            <a:r>
              <a:rPr lang="en-US" dirty="0"/>
              <a:t>Edit Master text styles</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72525" y="6509918"/>
            <a:ext cx="2743200" cy="365125"/>
          </a:xfrm>
        </p:spPr>
        <p:txBody>
          <a:bodyPr/>
          <a:lstStyle>
            <a:lvl1pPr>
              <a:defRPr>
                <a:solidFill>
                  <a:schemeClr val="tx1"/>
                </a:solidFill>
              </a:defRPr>
            </a:lvl1pPr>
          </a:lstStyle>
          <a:p>
            <a:fld id="{18C61A40-1EA2-224C-B3B7-13C9149DDE67}" type="datetime1">
              <a:rPr lang="en-US" smtClean="0"/>
              <a:pPr/>
              <a:t>6/23/21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3843314" y="650796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507660"/>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264894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CB69B3-095F-7F43-897F-0B0DBDB39D15}"/>
              </a:ext>
            </a:extLst>
          </p:cNvPr>
          <p:cNvSpPr>
            <a:spLocks noChangeAspect="1"/>
          </p:cNvSpPr>
          <p:nvPr userDrawn="1"/>
        </p:nvSpPr>
        <p:spPr>
          <a:xfrm>
            <a:off x="-13447" y="-18826"/>
            <a:ext cx="12237385" cy="6931152"/>
          </a:xfrm>
          <a:prstGeom prst="rect">
            <a:avLst/>
          </a:prstGeom>
          <a:gradFill flip="none" rotWithShape="1">
            <a:gsLst>
              <a:gs pos="90000">
                <a:srgbClr val="002067"/>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chemeClr val="bg1"/>
                </a:solidFill>
              </a:defRPr>
            </a:lvl1p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71708"/>
            <a:ext cx="925162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2" y="1549165"/>
            <a:ext cx="9251621" cy="1681486"/>
          </a:xfrm>
        </p:spPr>
        <p:txBody>
          <a:bodyPr>
            <a:spAutoFit/>
          </a:bodyPr>
          <a:lstStyle>
            <a:lvl1pPr marL="0" indent="173038">
              <a:buFont typeface="Arial" panose="020B0604020202020204" pitchFamily="34" charset="0"/>
              <a:buChar char="•"/>
              <a:tabLst/>
              <a:defRPr sz="2000" b="1">
                <a:solidFill>
                  <a:schemeClr val="bg1"/>
                </a:solidFill>
              </a:defRPr>
            </a:lvl1pPr>
            <a:lvl2pPr marL="457200" indent="184150">
              <a:buFont typeface="Arial" panose="020B0604020202020204" pitchFamily="34" charset="0"/>
              <a:buChar char="‒"/>
              <a:tabLst/>
              <a:defRPr sz="2000">
                <a:solidFill>
                  <a:schemeClr val="bg1"/>
                </a:solidFill>
              </a:defRPr>
            </a:lvl2pPr>
            <a:lvl3pPr marL="914400" indent="180975">
              <a:buFont typeface="Arial" panose="020B0604020202020204" pitchFamily="34" charset="0"/>
              <a:buChar char="•"/>
              <a:tabLst/>
              <a:defRPr sz="1800">
                <a:solidFill>
                  <a:schemeClr val="bg1"/>
                </a:solidFill>
              </a:defRPr>
            </a:lvl3pPr>
            <a:lvl4pPr marL="1371600" indent="177800">
              <a:buFont typeface="Arial" panose="020B0604020202020204" pitchFamily="34" charset="0"/>
              <a:buChar char="‒"/>
              <a:tabLst/>
              <a:defRPr sz="1600">
                <a:solidFill>
                  <a:schemeClr val="bg1"/>
                </a:solidFill>
              </a:defRPr>
            </a:lvl4pPr>
            <a:lvl5pPr marL="1828800" indent="176213">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C2D2E439-D63B-3147-A0C1-5968190D7660}"/>
              </a:ext>
            </a:extLst>
          </p:cNvPr>
          <p:cNvGrpSpPr>
            <a:grpSpLocks noChangeAspect="1"/>
          </p:cNvGrpSpPr>
          <p:nvPr userDrawn="1"/>
        </p:nvGrpSpPr>
        <p:grpSpPr>
          <a:xfrm>
            <a:off x="-473777" y="-26508"/>
            <a:ext cx="3222745" cy="6931152"/>
            <a:chOff x="-473777" y="-18943"/>
            <a:chExt cx="3197522" cy="6876906"/>
          </a:xfrm>
        </p:grpSpPr>
        <p:sp>
          <p:nvSpPr>
            <p:cNvPr id="12" name="Freeform 5">
              <a:extLst>
                <a:ext uri="{FF2B5EF4-FFF2-40B4-BE49-F238E27FC236}">
                  <a16:creationId xmlns:a16="http://schemas.microsoft.com/office/drawing/2014/main" id="{311606B4-6314-6744-903E-C573D63DB15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6">
              <a:extLst>
                <a:ext uri="{FF2B5EF4-FFF2-40B4-BE49-F238E27FC236}">
                  <a16:creationId xmlns:a16="http://schemas.microsoft.com/office/drawing/2014/main" id="{C2BEC233-F67F-DD46-8FE7-58571609C53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fld id="{A3ED51BE-C197-0B40-88B2-0056457972A2}" type="datetime1">
              <a:rPr lang="en-US" smtClean="0"/>
              <a:pPr/>
              <a:t>6/23/21</a:t>
            </a:fld>
            <a:endParaRPr lang="en-US" dirty="0"/>
          </a:p>
        </p:txBody>
      </p:sp>
    </p:spTree>
    <p:extLst>
      <p:ext uri="{BB962C8B-B14F-4D97-AF65-F5344CB8AC3E}">
        <p14:creationId xmlns:p14="http://schemas.microsoft.com/office/powerpoint/2010/main" val="2051562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855BCA-089E-3644-9327-C1C16E08B3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475" y="-25214"/>
            <a:ext cx="2838136" cy="6931152"/>
          </a:xfrm>
          <a:prstGeom prst="rect">
            <a:avLst/>
          </a:prstGeom>
        </p:spPr>
      </p:pic>
      <p:sp>
        <p:nvSpPr>
          <p:cNvPr id="10" name="Freeform 9">
            <a:extLst>
              <a:ext uri="{FF2B5EF4-FFF2-40B4-BE49-F238E27FC236}">
                <a16:creationId xmlns:a16="http://schemas.microsoft.com/office/drawing/2014/main" id="{15D435DA-A2AC-CD43-AC34-05D577668C66}"/>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457813"/>
            <a:ext cx="9618296"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3" y="1405330"/>
            <a:ext cx="9618296"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2"/>
            <a:ext cx="2743200" cy="365125"/>
          </a:xfrm>
        </p:spPr>
        <p:txBody>
          <a:bodyPr/>
          <a:lstStyle>
            <a:lvl1pPr>
              <a:defRPr>
                <a:solidFill>
                  <a:srgbClr val="002067"/>
                </a:solidFill>
              </a:defRPr>
            </a:lvl1pPr>
          </a:lstStyle>
          <a:p>
            <a:fld id="{560CABEB-1600-5948-8C7B-FD3AA1B0761A}" type="datetime1">
              <a:rPr lang="en-US" smtClean="0"/>
              <a:pPr/>
              <a:t>6/23/21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2067"/>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2067"/>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956952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745680" y="457813"/>
            <a:ext cx="7187819" cy="646331"/>
          </a:xfrm>
        </p:spPr>
        <p:txBody>
          <a:bodyPr wrap="square">
            <a:spAutoFit/>
          </a:bodyPr>
          <a:lstStyle>
            <a:lvl1pPr>
              <a:defRPr>
                <a:solidFill>
                  <a:srgbClr val="001D5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745680" y="1321920"/>
            <a:ext cx="7187820"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234950">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D56"/>
                </a:solidFill>
              </a:defRPr>
            </a:lvl1pPr>
          </a:lstStyle>
          <a:p>
            <a:fld id="{B7A3A6F5-1846-BF47-847E-05B3CF95E989}" type="datetime1">
              <a:rPr lang="en-US" smtClean="0"/>
              <a:pPr/>
              <a:t>6/23/21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F6911BAA-4117-3947-8925-C89E73B5A6DC}"/>
              </a:ext>
            </a:extLst>
          </p:cNvPr>
          <p:cNvSpPr>
            <a:spLocks noGrp="1"/>
          </p:cNvSpPr>
          <p:nvPr>
            <p:ph type="sldNum" sz="quarter" idx="4"/>
          </p:nvPr>
        </p:nvSpPr>
        <p:spPr>
          <a:xfrm>
            <a:off x="9351955" y="6449233"/>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885099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EE5410-AAA9-3A4E-8467-17F4D23AD3AB}"/>
              </a:ext>
            </a:extLst>
          </p:cNvPr>
          <p:cNvGrpSpPr>
            <a:grpSpLocks noChangeAspect="1"/>
          </p:cNvGrpSpPr>
          <p:nvPr userDrawn="1"/>
        </p:nvGrpSpPr>
        <p:grpSpPr>
          <a:xfrm>
            <a:off x="-473777" y="-26508"/>
            <a:ext cx="3222745" cy="6931152"/>
            <a:chOff x="-473777" y="-18943"/>
            <a:chExt cx="3197522" cy="6876906"/>
          </a:xfrm>
        </p:grpSpPr>
        <p:sp>
          <p:nvSpPr>
            <p:cNvPr id="14" name="Freeform 5">
              <a:extLst>
                <a:ext uri="{FF2B5EF4-FFF2-40B4-BE49-F238E27FC236}">
                  <a16:creationId xmlns:a16="http://schemas.microsoft.com/office/drawing/2014/main" id="{9494E304-F074-8643-8799-A77F701D444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6">
              <a:extLst>
                <a:ext uri="{FF2B5EF4-FFF2-40B4-BE49-F238E27FC236}">
                  <a16:creationId xmlns:a16="http://schemas.microsoft.com/office/drawing/2014/main" id="{4D9C052D-D4EC-A24F-BD2F-93E1415275F1}"/>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7" name="Rectangle 6">
            <a:extLst>
              <a:ext uri="{FF2B5EF4-FFF2-40B4-BE49-F238E27FC236}">
                <a16:creationId xmlns:a16="http://schemas.microsoft.com/office/drawing/2014/main" id="{D39314DF-B8C0-8042-B8AE-48FCFF73A96D}"/>
              </a:ext>
            </a:extLst>
          </p:cNvPr>
          <p:cNvSpPr>
            <a:spLocks noChangeAspect="1"/>
          </p:cNvSpPr>
          <p:nvPr userDrawn="1"/>
        </p:nvSpPr>
        <p:spPr>
          <a:xfrm>
            <a:off x="0" y="-32811"/>
            <a:ext cx="2949137" cy="6931152"/>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60134"/>
            <a:ext cx="9542547"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5489" y="1461953"/>
            <a:ext cx="9545479"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64F"/>
                </a:solidFill>
              </a:defRPr>
            </a:lvl1pPr>
          </a:lstStyle>
          <a:p>
            <a:fld id="{1321BC19-DEB5-6C43-B159-69B9B2F1F702}" type="datetime1">
              <a:rPr lang="en-US" smtClean="0"/>
              <a:pPr/>
              <a:t>6/23/21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64F"/>
                </a:solidFill>
              </a:defRPr>
            </a:lvl1pPr>
          </a:lstStyle>
          <a:p>
            <a:endParaRPr lang="en-US" dirty="0">
              <a:solidFill>
                <a:srgbClr val="00164F"/>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64F"/>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98398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ABD8527-6D06-7A4D-B1DD-ED7A7A06666C}"/>
              </a:ext>
            </a:extLst>
          </p:cNvPr>
          <p:cNvGrpSpPr/>
          <p:nvPr userDrawn="1"/>
        </p:nvGrpSpPr>
        <p:grpSpPr>
          <a:xfrm>
            <a:off x="-13447" y="-19394"/>
            <a:ext cx="12274036" cy="6933770"/>
            <a:chOff x="-13447" y="-19394"/>
            <a:chExt cx="12274036" cy="6933770"/>
          </a:xfrm>
        </p:grpSpPr>
        <p:sp>
          <p:nvSpPr>
            <p:cNvPr id="20" name="Rectangle 19">
              <a:extLst>
                <a:ext uri="{FF2B5EF4-FFF2-40B4-BE49-F238E27FC236}">
                  <a16:creationId xmlns:a16="http://schemas.microsoft.com/office/drawing/2014/main" id="{0F6D7B2F-8A5D-9C46-A3D3-88E7CC339890}"/>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8" name="Rectangle 7">
              <a:extLst>
                <a:ext uri="{FF2B5EF4-FFF2-40B4-BE49-F238E27FC236}">
                  <a16:creationId xmlns:a16="http://schemas.microsoft.com/office/drawing/2014/main" id="{0F7D4A7F-CF0F-EB42-86B6-BA6E1567E064}"/>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78F2AA13-62B5-E94E-BF4C-C0DFD13288BB}"/>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5" name="Freeform 10">
                <a:extLst>
                  <a:ext uri="{FF2B5EF4-FFF2-40B4-BE49-F238E27FC236}">
                    <a16:creationId xmlns:a16="http://schemas.microsoft.com/office/drawing/2014/main" id="{D5304AE8-B3A1-9340-A039-E36A5DC7A25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1">
                <a:extLst>
                  <a:ext uri="{FF2B5EF4-FFF2-40B4-BE49-F238E27FC236}">
                    <a16:creationId xmlns:a16="http://schemas.microsoft.com/office/drawing/2014/main" id="{7B9D3A84-1AA1-9C4B-ADEB-4D0AC7D7EB4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2">
                <a:extLst>
                  <a:ext uri="{FF2B5EF4-FFF2-40B4-BE49-F238E27FC236}">
                    <a16:creationId xmlns:a16="http://schemas.microsoft.com/office/drawing/2014/main" id="{D82291DB-188B-FC4E-A84B-F7289EB49470}"/>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A7EB389C-7368-8241-A182-CFDBFCD6C66C}"/>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154441" y="6451061"/>
            <a:ext cx="2743200" cy="365125"/>
          </a:xfrm>
        </p:spPr>
        <p:txBody>
          <a:bodyPr/>
          <a:lstStyle>
            <a:lvl1pPr>
              <a:defRPr>
                <a:solidFill>
                  <a:srgbClr val="001D56"/>
                </a:solidFill>
              </a:defRPr>
            </a:lvl1pPr>
          </a:lstStyle>
          <a:p>
            <a:fld id="{18C61A40-1EA2-224C-B3B7-13C9149DDE67}" type="datetime1">
              <a:rPr lang="en-US" smtClean="0"/>
              <a:pPr/>
              <a:t>6/23/21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99560" y="6449504"/>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47643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A6343C5C-3463-CF4D-899C-003BE8CD7B61}"/>
              </a:ext>
            </a:extLst>
          </p:cNvPr>
          <p:cNvGrpSpPr/>
          <p:nvPr userDrawn="1"/>
        </p:nvGrpSpPr>
        <p:grpSpPr>
          <a:xfrm>
            <a:off x="-13447" y="-19394"/>
            <a:ext cx="12274036" cy="6933770"/>
            <a:chOff x="-13447" y="-19394"/>
            <a:chExt cx="12274036" cy="6933770"/>
          </a:xfrm>
        </p:grpSpPr>
        <p:sp>
          <p:nvSpPr>
            <p:cNvPr id="25" name="Rectangle 24">
              <a:extLst>
                <a:ext uri="{FF2B5EF4-FFF2-40B4-BE49-F238E27FC236}">
                  <a16:creationId xmlns:a16="http://schemas.microsoft.com/office/drawing/2014/main" id="{115D2BBE-8FE6-0D47-BFCD-1AAD9EE5EB77}"/>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26" name="Rectangle 25">
              <a:extLst>
                <a:ext uri="{FF2B5EF4-FFF2-40B4-BE49-F238E27FC236}">
                  <a16:creationId xmlns:a16="http://schemas.microsoft.com/office/drawing/2014/main" id="{A31D3D44-AFB6-894D-984B-3AD5A129593F}"/>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DD567EC0-5647-9647-9812-0476F7DBCD43}"/>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9" name="Freeform 10">
                <a:extLst>
                  <a:ext uri="{FF2B5EF4-FFF2-40B4-BE49-F238E27FC236}">
                    <a16:creationId xmlns:a16="http://schemas.microsoft.com/office/drawing/2014/main" id="{E64DD190-03D3-C742-9ADA-9138C872CB85}"/>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1">
                <a:extLst>
                  <a:ext uri="{FF2B5EF4-FFF2-40B4-BE49-F238E27FC236}">
                    <a16:creationId xmlns:a16="http://schemas.microsoft.com/office/drawing/2014/main" id="{0E54106F-2250-C94B-B2C3-3F37F939FF0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2">
                <a:extLst>
                  <a:ext uri="{FF2B5EF4-FFF2-40B4-BE49-F238E27FC236}">
                    <a16:creationId xmlns:a16="http://schemas.microsoft.com/office/drawing/2014/main" id="{F3C977CE-F0C3-3243-8C1B-3A2487CEA367}"/>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8" name="Rectangle 27">
              <a:extLst>
                <a:ext uri="{FF2B5EF4-FFF2-40B4-BE49-F238E27FC236}">
                  <a16:creationId xmlns:a16="http://schemas.microsoft.com/office/drawing/2014/main" id="{5DC4523E-FCF1-8B4C-9C14-39488124807F}"/>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51061"/>
            <a:ext cx="2743200" cy="365125"/>
          </a:xfrm>
        </p:spPr>
        <p:txBody>
          <a:bodyPr/>
          <a:lstStyle>
            <a:lvl1pPr>
              <a:defRPr>
                <a:solidFill>
                  <a:srgbClr val="001D56"/>
                </a:solidFill>
              </a:defRPr>
            </a:lvl1pPr>
          </a:lstStyle>
          <a:p>
            <a:fld id="{81721A1E-F941-5645-8EB9-E0DEB540FBBD}" type="datetime1">
              <a:rPr lang="en-US" smtClean="0"/>
              <a:pPr/>
              <a:t>6/23/21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95752" y="6451061"/>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
        <p:nvSpPr>
          <p:cNvPr id="15" name="Title 1">
            <a:extLst>
              <a:ext uri="{FF2B5EF4-FFF2-40B4-BE49-F238E27FC236}">
                <a16:creationId xmlns:a16="http://schemas.microsoft.com/office/drawing/2014/main" id="{55A82CAA-A637-564B-9150-80E6208D2E2C}"/>
              </a:ext>
            </a:extLst>
          </p:cNvPr>
          <p:cNvSpPr>
            <a:spLocks noGrp="1"/>
          </p:cNvSpPr>
          <p:nvPr>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6"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787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0" name="Picture 9" descr="A picture containing table, indoor, sitting, blue&#10;&#10;Description automatically generated">
            <a:extLst>
              <a:ext uri="{FF2B5EF4-FFF2-40B4-BE49-F238E27FC236}">
                <a16:creationId xmlns:a16="http://schemas.microsoft.com/office/drawing/2014/main" id="{78B15E17-941B-1D41-9C67-C999F6295F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894" y="-26894"/>
            <a:ext cx="12322048" cy="6931152"/>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a:xfrm>
            <a:off x="93481" y="6424167"/>
            <a:ext cx="2743200" cy="365125"/>
          </a:xfrm>
        </p:spPr>
        <p:txBody>
          <a:bodyPr/>
          <a:lstStyle>
            <a:lvl1pPr>
              <a:defRPr>
                <a:solidFill>
                  <a:schemeClr val="bg1"/>
                </a:solidFill>
              </a:defRPr>
            </a:lvl1pPr>
          </a:lstStyle>
          <a:p>
            <a:fld id="{1241A842-7BC4-CE46-8CED-E0C3FD922399}" type="datetime1">
              <a:rPr lang="en-US" smtClean="0"/>
              <a:pPr/>
              <a:t>6/23/21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a:xfrm>
            <a:off x="4038600" y="6424167"/>
            <a:ext cx="4114800" cy="365125"/>
          </a:xfrm>
        </p:spPr>
        <p:txBody>
          <a:bodyPr/>
          <a:lstStyle>
            <a:lvl1pPr>
              <a:defRPr>
                <a:solidFill>
                  <a:schemeClr val="bg1"/>
                </a:solidFill>
              </a:defRPr>
            </a:lvl1pPr>
          </a:lstStyle>
          <a:p>
            <a:endParaRPr lang="en-US" dirty="0">
              <a:solidFill>
                <a:schemeClr val="bg1"/>
              </a:solidFill>
            </a:endParaRPr>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740781" y="3108024"/>
            <a:ext cx="4409443" cy="1200329"/>
          </a:xfrm>
        </p:spPr>
        <p:txBody>
          <a:bodyPr wrap="square" anchor="ctr">
            <a:spAutoFit/>
          </a:bodyPr>
          <a:lstStyle>
            <a:lvl1pPr algn="l">
              <a:defRPr sz="4000">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84348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8ABEA-685F-D640-8CFD-7B2931A97293}"/>
              </a:ext>
            </a:extLst>
          </p:cNvPr>
          <p:cNvSpPr/>
          <p:nvPr userDrawn="1"/>
        </p:nvSpPr>
        <p:spPr>
          <a:xfrm>
            <a:off x="-26894" y="-26894"/>
            <a:ext cx="12266952" cy="6931152"/>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chemeClr val="bg1"/>
                </a:solidFill>
              </a:defRPr>
            </a:lvl1pPr>
          </a:lstStyle>
          <a:p>
            <a:fld id="{0E73C436-5B5B-E145-A607-9ADDD760A303}" type="datetime1">
              <a:rPr lang="en-US" smtClean="0"/>
              <a:pPr/>
              <a:t>6/23/21</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
        <p:nvSpPr>
          <p:cNvPr id="7" name="Title 6">
            <a:extLst>
              <a:ext uri="{FF2B5EF4-FFF2-40B4-BE49-F238E27FC236}">
                <a16:creationId xmlns:a16="http://schemas.microsoft.com/office/drawing/2014/main" id="{C02F37C5-6487-414B-B1B9-7FD02F34A970}"/>
              </a:ext>
            </a:extLst>
          </p:cNvPr>
          <p:cNvSpPr>
            <a:spLocks noGrp="1"/>
          </p:cNvSpPr>
          <p:nvPr>
            <p:ph type="title"/>
          </p:nvPr>
        </p:nvSpPr>
        <p:spPr>
          <a:xfrm>
            <a:off x="343057" y="264979"/>
            <a:ext cx="11505886" cy="646331"/>
          </a:xfrm>
        </p:spPr>
        <p:txBody>
          <a:bodyPr/>
          <a:lstStyle>
            <a:lvl1pPr>
              <a:defRPr>
                <a:solidFill>
                  <a:srgbClr val="FF954E"/>
                </a:solidFill>
              </a:defRPr>
            </a:lvl1pPr>
          </a:lstStyle>
          <a:p>
            <a:r>
              <a:rPr lang="en-US" dirty="0"/>
              <a:t>Click to edit Master title style</a:t>
            </a:r>
          </a:p>
        </p:txBody>
      </p:sp>
    </p:spTree>
    <p:extLst>
      <p:ext uri="{BB962C8B-B14F-4D97-AF65-F5344CB8AC3E}">
        <p14:creationId xmlns:p14="http://schemas.microsoft.com/office/powerpoint/2010/main" val="304383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chemeClr val="tx1"/>
                </a:solidFill>
              </a:defRPr>
            </a:lvl1pPr>
          </a:lstStyle>
          <a:p>
            <a:fld id="{A42736B5-FF4E-8647-8889-6A36C9159762}" type="datetime1">
              <a:rPr lang="en-US" smtClean="0"/>
              <a:pPr/>
              <a:t>6/23/21</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6374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chemeClr val="tx1"/>
                </a:solidFill>
              </a:defRPr>
            </a:lvl1pPr>
          </a:lstStyle>
          <a:p>
            <a:fld id="{E6DFF14A-955F-9142-9393-31C0DB1A5A37}" type="datetime1">
              <a:rPr lang="en-US" smtClean="0"/>
              <a:pPr/>
              <a:t>6/23/21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67450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chemeClr val="tx1"/>
                </a:solidFill>
              </a:defRPr>
            </a:lvl1pPr>
          </a:lstStyle>
          <a:p>
            <a:fld id="{5FA91CE6-750C-2949-ABFD-97580BB9C12B}" type="datetime1">
              <a:rPr lang="en-US" smtClean="0"/>
              <a:pPr/>
              <a:t>6/23/21</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78235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chemeClr val="tx1"/>
                </a:solidFill>
              </a:defRPr>
            </a:lvl1pPr>
          </a:lstStyle>
          <a:p>
            <a:fld id="{8A97432F-D53D-CA4F-AFF4-0D28F7EBC863}" type="datetime1">
              <a:rPr lang="en-US" smtClean="0"/>
              <a:pPr/>
              <a:t>6/23/21</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5643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chemeClr val="tx1"/>
                </a:solidFill>
              </a:defRPr>
            </a:lvl1pPr>
          </a:lstStyle>
          <a:p>
            <a:fld id="{D5E7EFC3-4F2A-E040-BAA3-4FA6D50F8AC8}" type="datetime1">
              <a:rPr lang="en-US" smtClean="0"/>
              <a:pPr/>
              <a:t>6/23/21</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53617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lvl1pPr>
              <a:defRPr>
                <a:solidFill>
                  <a:schemeClr val="tx1"/>
                </a:solidFill>
              </a:defRPr>
            </a:lvl1pPr>
          </a:lstStyle>
          <a:p>
            <a:fld id="{EBF84BF2-D5D7-4145-8C5E-9767EFA8134F}" type="datetime1">
              <a:rPr lang="en-US" smtClean="0"/>
              <a:pPr/>
              <a:t>6/23/21</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21658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372CC95E-30A4-D744-8BC0-DDA2BE0BB564}" type="datetime1">
              <a:rPr lang="en-US" smtClean="0"/>
              <a:pPr/>
              <a:t>6/23/21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1569694" y="4628849"/>
            <a:ext cx="5264258"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42390" y="304799"/>
            <a:ext cx="2769575" cy="840423"/>
          </a:xfrm>
          <a:prstGeom prst="rect">
            <a:avLst/>
          </a:prstGeom>
        </p:spPr>
      </p:pic>
    </p:spTree>
    <p:extLst>
      <p:ext uri="{BB962C8B-B14F-4D97-AF65-F5344CB8AC3E}">
        <p14:creationId xmlns:p14="http://schemas.microsoft.com/office/powerpoint/2010/main" val="211436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20C21-AC73-FC41-9234-58595A698A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248899-A4A7-7441-A394-44B209DB6D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F17719-8C19-E344-AB12-A253ED812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3862BE-85A0-4A4F-8EE5-5CF0A1AC7671}" type="datetimeFigureOut">
              <a:rPr lang="en-US" smtClean="0"/>
              <a:t>6/23/21</a:t>
            </a:fld>
            <a:endParaRPr lang="en-US"/>
          </a:p>
        </p:txBody>
      </p:sp>
      <p:sp>
        <p:nvSpPr>
          <p:cNvPr id="5" name="Footer Placeholder 4">
            <a:extLst>
              <a:ext uri="{FF2B5EF4-FFF2-40B4-BE49-F238E27FC236}">
                <a16:creationId xmlns:a16="http://schemas.microsoft.com/office/drawing/2014/main" id="{C1F8FE71-5EFE-1143-A0DD-D864B3909D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DDFBC2-6486-874B-A8DD-BE8684650C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98C89-B2E7-2D4E-A4FF-0B2014405250}" type="slidenum">
              <a:rPr lang="en-US" smtClean="0"/>
              <a:t>‹#›</a:t>
            </a:fld>
            <a:endParaRPr lang="en-US"/>
          </a:p>
        </p:txBody>
      </p:sp>
    </p:spTree>
    <p:extLst>
      <p:ext uri="{BB962C8B-B14F-4D97-AF65-F5344CB8AC3E}">
        <p14:creationId xmlns:p14="http://schemas.microsoft.com/office/powerpoint/2010/main" val="12295976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1" r:id="rId12"/>
    <p:sldLayoutId id="2147483682" r:id="rId13"/>
    <p:sldLayoutId id="214748368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29A7297B-21C2-454D-91A2-3617F15E2182}"/>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162858" y="-39801"/>
            <a:ext cx="5390896" cy="6931152"/>
          </a:xfrm>
          <a:prstGeom prst="rect">
            <a:avLst/>
          </a:prstGeom>
        </p:spPr>
      </p:pic>
      <p:sp>
        <p:nvSpPr>
          <p:cNvPr id="15" name="Freeform 9">
            <a:extLst>
              <a:ext uri="{FF2B5EF4-FFF2-40B4-BE49-F238E27FC236}">
                <a16:creationId xmlns:a16="http://schemas.microsoft.com/office/drawing/2014/main" id="{99F152BA-9517-8649-AE7E-28005BC6FA64}"/>
              </a:ext>
            </a:extLst>
          </p:cNvPr>
          <p:cNvSpPr>
            <a:spLocks/>
          </p:cNvSpPr>
          <p:nvPr userDrawn="1"/>
        </p:nvSpPr>
        <p:spPr bwMode="auto">
          <a:xfrm>
            <a:off x="-422655" y="-39801"/>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CAE9FF"/>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6C55AC04-B45B-7147-879A-CB69C63C998C}"/>
              </a:ext>
            </a:extLst>
          </p:cNvPr>
          <p:cNvSpPr>
            <a:spLocks/>
          </p:cNvSpPr>
          <p:nvPr userDrawn="1"/>
        </p:nvSpPr>
        <p:spPr bwMode="auto">
          <a:xfrm>
            <a:off x="1513028" y="-39801"/>
            <a:ext cx="10701073"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449454"/>
            <a:ext cx="6747981" cy="646331"/>
          </a:xfrm>
          <a:prstGeom prst="rect">
            <a:avLst/>
          </a:prstGeom>
        </p:spPr>
        <p:txBody>
          <a:bodyPr vert="horz" wrap="square"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8" y="1267842"/>
            <a:ext cx="7139429" cy="369332"/>
          </a:xfrm>
          <a:prstGeom prst="rect">
            <a:avLst/>
          </a:prstGeom>
        </p:spPr>
        <p:txBody>
          <a:bodyPr vert="horz" wrap="square"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rgbClr val="001D56"/>
                </a:solidFill>
                <a:latin typeface="Arial" panose="020B0604020202020204" pitchFamily="34" charset="0"/>
                <a:cs typeface="Arial" panose="020B0604020202020204" pitchFamily="34" charset="0"/>
              </a:defRPr>
            </a:lvl1pPr>
          </a:lstStyle>
          <a:p>
            <a:fld id="{B59C25DB-D48A-D748-8626-04753F741DA7}" type="datetime1">
              <a:rPr lang="en-US" smtClean="0"/>
              <a:pPr/>
              <a:t>6/23/21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001D56"/>
                </a:solidFill>
                <a:latin typeface="Arial" panose="020B0604020202020204" pitchFamily="34" charset="0"/>
                <a:cs typeface="Arial" panose="020B0604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298167" y="6422339"/>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008689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001D56"/>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96">
          <p15:clr>
            <a:srgbClr val="F26B43"/>
          </p15:clr>
        </p15:guide>
        <p15:guide id="2" pos="7392">
          <p15:clr>
            <a:srgbClr val="F26B43"/>
          </p15:clr>
        </p15:guide>
        <p15:guide id="3" pos="307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1.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13" Type="http://schemas.openxmlformats.org/officeDocument/2006/relationships/image" Target="NULL"/><Relationship Id="rId26" Type="http://schemas.openxmlformats.org/officeDocument/2006/relationships/image" Target="NULL"/><Relationship Id="rId7" Type="http://schemas.openxmlformats.org/officeDocument/2006/relationships/image" Target="../media/image24.png"/><Relationship Id="rId12" Type="http://schemas.openxmlformats.org/officeDocument/2006/relationships/image" Target="../media/image25.png"/><Relationship Id="rId2" Type="http://schemas.openxmlformats.org/officeDocument/2006/relationships/notesSlide" Target="../notesSlides/notesSlide1.xml"/><Relationship Id="rId29"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image" Target="../media/image23.tiff"/><Relationship Id="rId11" Type="http://schemas.openxmlformats.org/officeDocument/2006/relationships/image" Target="NULL"/><Relationship Id="rId5" Type="http://schemas.openxmlformats.org/officeDocument/2006/relationships/image" Target="../media/image22.png"/><Relationship Id="rId15" Type="http://schemas.openxmlformats.org/officeDocument/2006/relationships/image" Target="../media/image27.png"/><Relationship Id="rId28" Type="http://schemas.openxmlformats.org/officeDocument/2006/relationships/image" Target="../media/image29.png"/><Relationship Id="rId4" Type="http://schemas.openxmlformats.org/officeDocument/2006/relationships/image" Target="NULL"/><Relationship Id="rId14" Type="http://schemas.openxmlformats.org/officeDocument/2006/relationships/image" Target="../media/image26.png"/><Relationship Id="rId27" Type="http://schemas.openxmlformats.org/officeDocument/2006/relationships/image" Target="../media/image28.png"/><Relationship Id="rId30" Type="http://schemas.openxmlformats.org/officeDocument/2006/relationships/hyperlink" Target="https://www.pixuffle.net/api-full-for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1.xml"/><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tif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hyperlink" Target="https://genelab.nasa.gov/awg/join" TargetMode="External"/><Relationship Id="rId7" Type="http://schemas.openxmlformats.org/officeDocument/2006/relationships/image" Target="../media/image62.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E0C085-DABF-6A4F-AB08-9EA29419BE87}"/>
              </a:ext>
            </a:extLst>
          </p:cNvPr>
          <p:cNvPicPr>
            <a:picLocks noChangeAspect="1"/>
          </p:cNvPicPr>
          <p:nvPr/>
        </p:nvPicPr>
        <p:blipFill>
          <a:blip r:embed="rId2"/>
          <a:stretch>
            <a:fillRect/>
          </a:stretch>
        </p:blipFill>
        <p:spPr>
          <a:xfrm>
            <a:off x="0" y="0"/>
            <a:ext cx="12192000" cy="8116288"/>
          </a:xfrm>
          <a:prstGeom prst="rect">
            <a:avLst/>
          </a:prstGeom>
        </p:spPr>
      </p:pic>
      <p:sp>
        <p:nvSpPr>
          <p:cNvPr id="2" name="Title 1">
            <a:extLst>
              <a:ext uri="{FF2B5EF4-FFF2-40B4-BE49-F238E27FC236}">
                <a16:creationId xmlns:a16="http://schemas.microsoft.com/office/drawing/2014/main" id="{4D2F92A9-F57A-9742-8D0F-209BDDD08DE8}"/>
              </a:ext>
            </a:extLst>
          </p:cNvPr>
          <p:cNvSpPr>
            <a:spLocks noGrp="1"/>
          </p:cNvSpPr>
          <p:nvPr>
            <p:ph type="ctrTitle"/>
          </p:nvPr>
        </p:nvSpPr>
        <p:spPr>
          <a:xfrm>
            <a:off x="43544" y="-652544"/>
            <a:ext cx="12192000" cy="2387600"/>
          </a:xfrm>
        </p:spPr>
        <p:txBody>
          <a:bodyPr>
            <a:normAutofit/>
          </a:bodyPr>
          <a:lstStyle/>
          <a:p>
            <a:pPr algn="l"/>
            <a:r>
              <a:rPr lang="en-US" sz="5400" dirty="0">
                <a:solidFill>
                  <a:schemeClr val="bg2"/>
                </a:solidFill>
              </a:rPr>
              <a:t>Navigating and utilizing Space Biology data</a:t>
            </a:r>
          </a:p>
        </p:txBody>
      </p:sp>
      <p:sp>
        <p:nvSpPr>
          <p:cNvPr id="3" name="Subtitle 2">
            <a:extLst>
              <a:ext uri="{FF2B5EF4-FFF2-40B4-BE49-F238E27FC236}">
                <a16:creationId xmlns:a16="http://schemas.microsoft.com/office/drawing/2014/main" id="{D5E4C4F5-4FDB-EC44-AE68-D5E847E7057B}"/>
              </a:ext>
            </a:extLst>
          </p:cNvPr>
          <p:cNvSpPr>
            <a:spLocks noGrp="1"/>
          </p:cNvSpPr>
          <p:nvPr>
            <p:ph type="subTitle" idx="1"/>
          </p:nvPr>
        </p:nvSpPr>
        <p:spPr>
          <a:xfrm>
            <a:off x="144905" y="2175745"/>
            <a:ext cx="9144000" cy="1655762"/>
          </a:xfrm>
        </p:spPr>
        <p:txBody>
          <a:bodyPr>
            <a:normAutofit lnSpcReduction="10000"/>
          </a:bodyPr>
          <a:lstStyle/>
          <a:p>
            <a:pPr algn="l"/>
            <a:r>
              <a:rPr lang="en-US" i="1" dirty="0">
                <a:solidFill>
                  <a:schemeClr val="bg2"/>
                </a:solidFill>
              </a:rPr>
              <a:t>Jonathan Galazka</a:t>
            </a:r>
          </a:p>
          <a:p>
            <a:pPr algn="l"/>
            <a:r>
              <a:rPr lang="en-US" i="1" dirty="0">
                <a:solidFill>
                  <a:schemeClr val="bg2"/>
                </a:solidFill>
              </a:rPr>
              <a:t>GeneLab Project Scientist</a:t>
            </a:r>
          </a:p>
          <a:p>
            <a:pPr algn="l"/>
            <a:r>
              <a:rPr lang="en-US" i="1" dirty="0">
                <a:solidFill>
                  <a:schemeClr val="bg2"/>
                </a:solidFill>
              </a:rPr>
              <a:t>Space Bioscience Division</a:t>
            </a:r>
          </a:p>
          <a:p>
            <a:pPr algn="l"/>
            <a:r>
              <a:rPr lang="en-US" i="1" dirty="0">
                <a:solidFill>
                  <a:schemeClr val="bg2"/>
                </a:solidFill>
              </a:rPr>
              <a:t>NASA Ames Research Center</a:t>
            </a:r>
          </a:p>
        </p:txBody>
      </p:sp>
      <p:sp>
        <p:nvSpPr>
          <p:cNvPr id="5" name="TextBox 4">
            <a:extLst>
              <a:ext uri="{FF2B5EF4-FFF2-40B4-BE49-F238E27FC236}">
                <a16:creationId xmlns:a16="http://schemas.microsoft.com/office/drawing/2014/main" id="{FBD2B8EA-8DB5-BD46-B568-52E83B21C664}"/>
              </a:ext>
            </a:extLst>
          </p:cNvPr>
          <p:cNvSpPr txBox="1"/>
          <p:nvPr/>
        </p:nvSpPr>
        <p:spPr>
          <a:xfrm>
            <a:off x="159895" y="4272197"/>
            <a:ext cx="11817246" cy="954107"/>
          </a:xfrm>
          <a:prstGeom prst="rect">
            <a:avLst/>
          </a:prstGeom>
          <a:noFill/>
        </p:spPr>
        <p:txBody>
          <a:bodyPr wrap="square" rtlCol="0">
            <a:spAutoFit/>
          </a:bodyPr>
          <a:lstStyle/>
          <a:p>
            <a:r>
              <a:rPr lang="en-US" sz="2800" dirty="0">
                <a:solidFill>
                  <a:schemeClr val="bg2"/>
                </a:solidFill>
              </a:rPr>
              <a:t>A description of how data flows from space biology experiments to data repositories.</a:t>
            </a:r>
          </a:p>
        </p:txBody>
      </p:sp>
    </p:spTree>
    <p:extLst>
      <p:ext uri="{BB962C8B-B14F-4D97-AF65-F5344CB8AC3E}">
        <p14:creationId xmlns:p14="http://schemas.microsoft.com/office/powerpoint/2010/main" val="50915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0C2393FD-1E74-3B43-9DCC-B6432163E4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6827" y="0"/>
            <a:ext cx="11756571" cy="6858000"/>
          </a:xfrm>
          <a:prstGeom prst="rect">
            <a:avLst/>
          </a:prstGeom>
        </p:spPr>
      </p:pic>
    </p:spTree>
    <p:extLst>
      <p:ext uri="{BB962C8B-B14F-4D97-AF65-F5344CB8AC3E}">
        <p14:creationId xmlns:p14="http://schemas.microsoft.com/office/powerpoint/2010/main" val="1811458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9B405-071C-FD4B-B58B-D577F65C83D4}"/>
              </a:ext>
            </a:extLst>
          </p:cNvPr>
          <p:cNvSpPr>
            <a:spLocks noGrp="1"/>
          </p:cNvSpPr>
          <p:nvPr>
            <p:ph type="title" idx="4294967295"/>
          </p:nvPr>
        </p:nvSpPr>
        <p:spPr>
          <a:xfrm>
            <a:off x="1124906" y="-373016"/>
            <a:ext cx="10058400" cy="1449388"/>
          </a:xfrm>
        </p:spPr>
        <p:txBody>
          <a:bodyPr>
            <a:normAutofit/>
          </a:bodyPr>
          <a:lstStyle/>
          <a:p>
            <a:pPr algn="ctr"/>
            <a:r>
              <a:rPr lang="en-US" sz="3200" dirty="0"/>
              <a:t>Ames Space Biology “Fly-off” Plan</a:t>
            </a:r>
          </a:p>
        </p:txBody>
      </p:sp>
      <p:pic>
        <p:nvPicPr>
          <p:cNvPr id="7" name="Picture 6">
            <a:extLst>
              <a:ext uri="{FF2B5EF4-FFF2-40B4-BE49-F238E27FC236}">
                <a16:creationId xmlns:a16="http://schemas.microsoft.com/office/drawing/2014/main" id="{0E053C8C-AF34-694D-A5C4-24642EF058B9}"/>
              </a:ext>
            </a:extLst>
          </p:cNvPr>
          <p:cNvPicPr>
            <a:picLocks noChangeAspect="1"/>
          </p:cNvPicPr>
          <p:nvPr/>
        </p:nvPicPr>
        <p:blipFill>
          <a:blip r:embed="rId2"/>
          <a:stretch>
            <a:fillRect/>
          </a:stretch>
        </p:blipFill>
        <p:spPr>
          <a:xfrm>
            <a:off x="544257" y="351678"/>
            <a:ext cx="11103486" cy="7001366"/>
          </a:xfrm>
          <a:prstGeom prst="rect">
            <a:avLst/>
          </a:prstGeom>
        </p:spPr>
      </p:pic>
    </p:spTree>
    <p:extLst>
      <p:ext uri="{BB962C8B-B14F-4D97-AF65-F5344CB8AC3E}">
        <p14:creationId xmlns:p14="http://schemas.microsoft.com/office/powerpoint/2010/main" val="3166374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DF30843C-99F9-1045-94E3-25BED2251298}"/>
              </a:ext>
            </a:extLst>
          </p:cNvPr>
          <p:cNvSpPr/>
          <p:nvPr/>
        </p:nvSpPr>
        <p:spPr>
          <a:xfrm>
            <a:off x="11272603" y="2368446"/>
            <a:ext cx="650403" cy="2473377"/>
          </a:xfrm>
          <a:custGeom>
            <a:avLst/>
            <a:gdLst>
              <a:gd name="connsiteX0" fmla="*/ 44971 w 650403"/>
              <a:gd name="connsiteY0" fmla="*/ 2473377 h 2473377"/>
              <a:gd name="connsiteX1" fmla="*/ 554636 w 650403"/>
              <a:gd name="connsiteY1" fmla="*/ 1783829 h 2473377"/>
              <a:gd name="connsiteX2" fmla="*/ 599607 w 650403"/>
              <a:gd name="connsiteY2" fmla="*/ 449705 h 2473377"/>
              <a:gd name="connsiteX3" fmla="*/ 0 w 650403"/>
              <a:gd name="connsiteY3" fmla="*/ 0 h 2473377"/>
            </a:gdLst>
            <a:ahLst/>
            <a:cxnLst>
              <a:cxn ang="0">
                <a:pos x="connsiteX0" y="connsiteY0"/>
              </a:cxn>
              <a:cxn ang="0">
                <a:pos x="connsiteX1" y="connsiteY1"/>
              </a:cxn>
              <a:cxn ang="0">
                <a:pos x="connsiteX2" y="connsiteY2"/>
              </a:cxn>
              <a:cxn ang="0">
                <a:pos x="connsiteX3" y="connsiteY3"/>
              </a:cxn>
            </a:cxnLst>
            <a:rect l="l" t="t" r="r" b="b"/>
            <a:pathLst>
              <a:path w="650403" h="2473377">
                <a:moveTo>
                  <a:pt x="44971" y="2473377"/>
                </a:moveTo>
                <a:cubicBezTo>
                  <a:pt x="253584" y="2297242"/>
                  <a:pt x="462197" y="2121108"/>
                  <a:pt x="554636" y="1783829"/>
                </a:cubicBezTo>
                <a:cubicBezTo>
                  <a:pt x="647075" y="1446550"/>
                  <a:pt x="692046" y="747010"/>
                  <a:pt x="599607" y="449705"/>
                </a:cubicBezTo>
                <a:cubicBezTo>
                  <a:pt x="507168" y="152400"/>
                  <a:pt x="253584" y="76200"/>
                  <a:pt x="0" y="0"/>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7BB7788F-8979-AD40-8BB2-FAA0E7F69A39}"/>
              </a:ext>
            </a:extLst>
          </p:cNvPr>
          <p:cNvSpPr/>
          <p:nvPr/>
        </p:nvSpPr>
        <p:spPr>
          <a:xfrm>
            <a:off x="7704944" y="2023672"/>
            <a:ext cx="1514007" cy="2848131"/>
          </a:xfrm>
          <a:custGeom>
            <a:avLst/>
            <a:gdLst>
              <a:gd name="connsiteX0" fmla="*/ 0 w 1514007"/>
              <a:gd name="connsiteY0" fmla="*/ 0 h 2848131"/>
              <a:gd name="connsiteX1" fmla="*/ 509666 w 1514007"/>
              <a:gd name="connsiteY1" fmla="*/ 1903751 h 2848131"/>
              <a:gd name="connsiteX2" fmla="*/ 989351 w 1514007"/>
              <a:gd name="connsiteY2" fmla="*/ 2683239 h 2848131"/>
              <a:gd name="connsiteX3" fmla="*/ 1514007 w 1514007"/>
              <a:gd name="connsiteY3" fmla="*/ 2848131 h 2848131"/>
            </a:gdLst>
            <a:ahLst/>
            <a:cxnLst>
              <a:cxn ang="0">
                <a:pos x="connsiteX0" y="connsiteY0"/>
              </a:cxn>
              <a:cxn ang="0">
                <a:pos x="connsiteX1" y="connsiteY1"/>
              </a:cxn>
              <a:cxn ang="0">
                <a:pos x="connsiteX2" y="connsiteY2"/>
              </a:cxn>
              <a:cxn ang="0">
                <a:pos x="connsiteX3" y="connsiteY3"/>
              </a:cxn>
            </a:cxnLst>
            <a:rect l="l" t="t" r="r" b="b"/>
            <a:pathLst>
              <a:path w="1514007" h="2848131">
                <a:moveTo>
                  <a:pt x="0" y="0"/>
                </a:moveTo>
                <a:cubicBezTo>
                  <a:pt x="172387" y="728272"/>
                  <a:pt x="344774" y="1456545"/>
                  <a:pt x="509666" y="1903751"/>
                </a:cubicBezTo>
                <a:cubicBezTo>
                  <a:pt x="674558" y="2350958"/>
                  <a:pt x="821961" y="2525842"/>
                  <a:pt x="989351" y="2683239"/>
                </a:cubicBezTo>
                <a:cubicBezTo>
                  <a:pt x="1156741" y="2840636"/>
                  <a:pt x="1335374" y="2844383"/>
                  <a:pt x="1514007" y="2848131"/>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946D31FA-BF8B-8B44-A39B-DBB6E41599F2}"/>
              </a:ext>
            </a:extLst>
          </p:cNvPr>
          <p:cNvSpPr/>
          <p:nvPr/>
        </p:nvSpPr>
        <p:spPr>
          <a:xfrm>
            <a:off x="7719934" y="3387777"/>
            <a:ext cx="1573968" cy="1663908"/>
          </a:xfrm>
          <a:custGeom>
            <a:avLst/>
            <a:gdLst>
              <a:gd name="connsiteX0" fmla="*/ 0 w 1573968"/>
              <a:gd name="connsiteY0" fmla="*/ 0 h 1663908"/>
              <a:gd name="connsiteX1" fmla="*/ 509666 w 1573968"/>
              <a:gd name="connsiteY1" fmla="*/ 1049312 h 1663908"/>
              <a:gd name="connsiteX2" fmla="*/ 899410 w 1573968"/>
              <a:gd name="connsiteY2" fmla="*/ 1499016 h 1663908"/>
              <a:gd name="connsiteX3" fmla="*/ 1573968 w 1573968"/>
              <a:gd name="connsiteY3" fmla="*/ 1663908 h 1663908"/>
            </a:gdLst>
            <a:ahLst/>
            <a:cxnLst>
              <a:cxn ang="0">
                <a:pos x="connsiteX0" y="connsiteY0"/>
              </a:cxn>
              <a:cxn ang="0">
                <a:pos x="connsiteX1" y="connsiteY1"/>
              </a:cxn>
              <a:cxn ang="0">
                <a:pos x="connsiteX2" y="connsiteY2"/>
              </a:cxn>
              <a:cxn ang="0">
                <a:pos x="connsiteX3" y="connsiteY3"/>
              </a:cxn>
            </a:cxnLst>
            <a:rect l="l" t="t" r="r" b="b"/>
            <a:pathLst>
              <a:path w="1573968" h="1663908">
                <a:moveTo>
                  <a:pt x="0" y="0"/>
                </a:moveTo>
                <a:cubicBezTo>
                  <a:pt x="179882" y="399738"/>
                  <a:pt x="359764" y="799476"/>
                  <a:pt x="509666" y="1049312"/>
                </a:cubicBezTo>
                <a:cubicBezTo>
                  <a:pt x="659568" y="1299148"/>
                  <a:pt x="722026" y="1396583"/>
                  <a:pt x="899410" y="1499016"/>
                </a:cubicBezTo>
                <a:cubicBezTo>
                  <a:pt x="1076794" y="1601449"/>
                  <a:pt x="1325381" y="1632678"/>
                  <a:pt x="1573968" y="1663908"/>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a:extLst>
              <a:ext uri="{FF2B5EF4-FFF2-40B4-BE49-F238E27FC236}">
                <a16:creationId xmlns:a16="http://schemas.microsoft.com/office/drawing/2014/main" id="{AB524A14-DA58-FC4A-A906-BAB30CEDDEEC}"/>
              </a:ext>
            </a:extLst>
          </p:cNvPr>
          <p:cNvSpPr/>
          <p:nvPr/>
        </p:nvSpPr>
        <p:spPr>
          <a:xfrm>
            <a:off x="7764905" y="2818152"/>
            <a:ext cx="1454046" cy="1019331"/>
          </a:xfrm>
          <a:custGeom>
            <a:avLst/>
            <a:gdLst>
              <a:gd name="connsiteX0" fmla="*/ 0 w 1454046"/>
              <a:gd name="connsiteY0" fmla="*/ 0 h 1019331"/>
              <a:gd name="connsiteX1" fmla="*/ 464695 w 1454046"/>
              <a:gd name="connsiteY1" fmla="*/ 644577 h 1019331"/>
              <a:gd name="connsiteX2" fmla="*/ 869430 w 1454046"/>
              <a:gd name="connsiteY2" fmla="*/ 899410 h 1019331"/>
              <a:gd name="connsiteX3" fmla="*/ 1454046 w 1454046"/>
              <a:gd name="connsiteY3" fmla="*/ 1019331 h 1019331"/>
              <a:gd name="connsiteX4" fmla="*/ 1454046 w 1454046"/>
              <a:gd name="connsiteY4" fmla="*/ 1019331 h 1019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046" h="1019331">
                <a:moveTo>
                  <a:pt x="0" y="0"/>
                </a:moveTo>
                <a:cubicBezTo>
                  <a:pt x="159895" y="247337"/>
                  <a:pt x="319790" y="494675"/>
                  <a:pt x="464695" y="644577"/>
                </a:cubicBezTo>
                <a:cubicBezTo>
                  <a:pt x="609600" y="794479"/>
                  <a:pt x="704538" y="836951"/>
                  <a:pt x="869430" y="899410"/>
                </a:cubicBezTo>
                <a:cubicBezTo>
                  <a:pt x="1034322" y="961869"/>
                  <a:pt x="1454046" y="1019331"/>
                  <a:pt x="1454046" y="1019331"/>
                </a:cubicBezTo>
                <a:lnTo>
                  <a:pt x="1454046" y="1019331"/>
                </a:ln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6B9F95A5-805A-AA48-B282-DD8921223A35}"/>
              </a:ext>
            </a:extLst>
          </p:cNvPr>
          <p:cNvSpPr/>
          <p:nvPr/>
        </p:nvSpPr>
        <p:spPr>
          <a:xfrm>
            <a:off x="7734925" y="2488367"/>
            <a:ext cx="1439055" cy="194872"/>
          </a:xfrm>
          <a:custGeom>
            <a:avLst/>
            <a:gdLst>
              <a:gd name="connsiteX0" fmla="*/ 0 w 1439055"/>
              <a:gd name="connsiteY0" fmla="*/ 194872 h 194872"/>
              <a:gd name="connsiteX1" fmla="*/ 884419 w 1439055"/>
              <a:gd name="connsiteY1" fmla="*/ 59961 h 194872"/>
              <a:gd name="connsiteX2" fmla="*/ 1439055 w 1439055"/>
              <a:gd name="connsiteY2" fmla="*/ 0 h 194872"/>
            </a:gdLst>
            <a:ahLst/>
            <a:cxnLst>
              <a:cxn ang="0">
                <a:pos x="connsiteX0" y="connsiteY0"/>
              </a:cxn>
              <a:cxn ang="0">
                <a:pos x="connsiteX1" y="connsiteY1"/>
              </a:cxn>
              <a:cxn ang="0">
                <a:pos x="connsiteX2" y="connsiteY2"/>
              </a:cxn>
            </a:cxnLst>
            <a:rect l="l" t="t" r="r" b="b"/>
            <a:pathLst>
              <a:path w="1439055" h="194872">
                <a:moveTo>
                  <a:pt x="0" y="194872"/>
                </a:moveTo>
                <a:lnTo>
                  <a:pt x="884419" y="59961"/>
                </a:lnTo>
                <a:cubicBezTo>
                  <a:pt x="1124262" y="27482"/>
                  <a:pt x="1281658" y="13741"/>
                  <a:pt x="1439055" y="0"/>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3D9A922-F93C-8340-AC40-AB65AE879859}"/>
              </a:ext>
            </a:extLst>
          </p:cNvPr>
          <p:cNvSpPr/>
          <p:nvPr/>
        </p:nvSpPr>
        <p:spPr>
          <a:xfrm>
            <a:off x="7779895" y="1663908"/>
            <a:ext cx="1364105" cy="299803"/>
          </a:xfrm>
          <a:custGeom>
            <a:avLst/>
            <a:gdLst>
              <a:gd name="connsiteX0" fmla="*/ 0 w 1364105"/>
              <a:gd name="connsiteY0" fmla="*/ 0 h 299803"/>
              <a:gd name="connsiteX1" fmla="*/ 539646 w 1364105"/>
              <a:gd name="connsiteY1" fmla="*/ 239843 h 299803"/>
              <a:gd name="connsiteX2" fmla="*/ 1364105 w 1364105"/>
              <a:gd name="connsiteY2" fmla="*/ 299803 h 299803"/>
            </a:gdLst>
            <a:ahLst/>
            <a:cxnLst>
              <a:cxn ang="0">
                <a:pos x="connsiteX0" y="connsiteY0"/>
              </a:cxn>
              <a:cxn ang="0">
                <a:pos x="connsiteX1" y="connsiteY1"/>
              </a:cxn>
              <a:cxn ang="0">
                <a:pos x="connsiteX2" y="connsiteY2"/>
              </a:cxn>
            </a:cxnLst>
            <a:rect l="l" t="t" r="r" b="b"/>
            <a:pathLst>
              <a:path w="1364105" h="299803">
                <a:moveTo>
                  <a:pt x="0" y="0"/>
                </a:moveTo>
                <a:cubicBezTo>
                  <a:pt x="156147" y="94938"/>
                  <a:pt x="312295" y="189876"/>
                  <a:pt x="539646" y="239843"/>
                </a:cubicBezTo>
                <a:cubicBezTo>
                  <a:pt x="766997" y="289810"/>
                  <a:pt x="1065551" y="294806"/>
                  <a:pt x="1364105" y="299803"/>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6BA4F87B-5486-E24C-969E-F05A7A9222A1}"/>
              </a:ext>
            </a:extLst>
          </p:cNvPr>
          <p:cNvSpPr/>
          <p:nvPr/>
        </p:nvSpPr>
        <p:spPr>
          <a:xfrm>
            <a:off x="7764905" y="1948722"/>
            <a:ext cx="1409075" cy="1564534"/>
          </a:xfrm>
          <a:custGeom>
            <a:avLst/>
            <a:gdLst>
              <a:gd name="connsiteX0" fmla="*/ 0 w 1409075"/>
              <a:gd name="connsiteY0" fmla="*/ 0 h 1564534"/>
              <a:gd name="connsiteX1" fmla="*/ 869430 w 1409075"/>
              <a:gd name="connsiteY1" fmla="*/ 1349115 h 1564534"/>
              <a:gd name="connsiteX2" fmla="*/ 1409075 w 1409075"/>
              <a:gd name="connsiteY2" fmla="*/ 1543987 h 1564534"/>
            </a:gdLst>
            <a:ahLst/>
            <a:cxnLst>
              <a:cxn ang="0">
                <a:pos x="connsiteX0" y="connsiteY0"/>
              </a:cxn>
              <a:cxn ang="0">
                <a:pos x="connsiteX1" y="connsiteY1"/>
              </a:cxn>
              <a:cxn ang="0">
                <a:pos x="connsiteX2" y="connsiteY2"/>
              </a:cxn>
            </a:cxnLst>
            <a:rect l="l" t="t" r="r" b="b"/>
            <a:pathLst>
              <a:path w="1409075" h="1564534">
                <a:moveTo>
                  <a:pt x="0" y="0"/>
                </a:moveTo>
                <a:cubicBezTo>
                  <a:pt x="317292" y="545892"/>
                  <a:pt x="634584" y="1091784"/>
                  <a:pt x="869430" y="1349115"/>
                </a:cubicBezTo>
                <a:cubicBezTo>
                  <a:pt x="1104276" y="1606446"/>
                  <a:pt x="1256675" y="1575216"/>
                  <a:pt x="1409075" y="1543987"/>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a:extLst>
              <a:ext uri="{FF2B5EF4-FFF2-40B4-BE49-F238E27FC236}">
                <a16:creationId xmlns:a16="http://schemas.microsoft.com/office/drawing/2014/main" id="{A4459F0B-3179-B44D-80B5-28D224799745}"/>
              </a:ext>
            </a:extLst>
          </p:cNvPr>
          <p:cNvSpPr/>
          <p:nvPr/>
        </p:nvSpPr>
        <p:spPr>
          <a:xfrm>
            <a:off x="7719934" y="2173574"/>
            <a:ext cx="1469036" cy="1738859"/>
          </a:xfrm>
          <a:custGeom>
            <a:avLst/>
            <a:gdLst>
              <a:gd name="connsiteX0" fmla="*/ 0 w 1469036"/>
              <a:gd name="connsiteY0" fmla="*/ 1738859 h 1738859"/>
              <a:gd name="connsiteX1" fmla="*/ 434715 w 1469036"/>
              <a:gd name="connsiteY1" fmla="*/ 764498 h 1738859"/>
              <a:gd name="connsiteX2" fmla="*/ 899410 w 1469036"/>
              <a:gd name="connsiteY2" fmla="*/ 149901 h 1738859"/>
              <a:gd name="connsiteX3" fmla="*/ 1469036 w 1469036"/>
              <a:gd name="connsiteY3" fmla="*/ 0 h 1738859"/>
            </a:gdLst>
            <a:ahLst/>
            <a:cxnLst>
              <a:cxn ang="0">
                <a:pos x="connsiteX0" y="connsiteY0"/>
              </a:cxn>
              <a:cxn ang="0">
                <a:pos x="connsiteX1" y="connsiteY1"/>
              </a:cxn>
              <a:cxn ang="0">
                <a:pos x="connsiteX2" y="connsiteY2"/>
              </a:cxn>
              <a:cxn ang="0">
                <a:pos x="connsiteX3" y="connsiteY3"/>
              </a:cxn>
            </a:cxnLst>
            <a:rect l="l" t="t" r="r" b="b"/>
            <a:pathLst>
              <a:path w="1469036" h="1738859">
                <a:moveTo>
                  <a:pt x="0" y="1738859"/>
                </a:moveTo>
                <a:cubicBezTo>
                  <a:pt x="142406" y="1384091"/>
                  <a:pt x="284813" y="1029324"/>
                  <a:pt x="434715" y="764498"/>
                </a:cubicBezTo>
                <a:cubicBezTo>
                  <a:pt x="584617" y="499672"/>
                  <a:pt x="727023" y="277317"/>
                  <a:pt x="899410" y="149901"/>
                </a:cubicBezTo>
                <a:cubicBezTo>
                  <a:pt x="1071797" y="22485"/>
                  <a:pt x="1270416" y="11242"/>
                  <a:pt x="1469036" y="0"/>
                </a:cubicBezTo>
              </a:path>
            </a:pathLst>
          </a:custGeom>
          <a:noFill/>
          <a:ln w="254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566DBDED-1CC5-1847-AA72-F13E6986DBDA}"/>
              </a:ext>
            </a:extLst>
          </p:cNvPr>
          <p:cNvSpPr/>
          <p:nvPr/>
        </p:nvSpPr>
        <p:spPr>
          <a:xfrm>
            <a:off x="5636302" y="4572000"/>
            <a:ext cx="479685" cy="899410"/>
          </a:xfrm>
          <a:custGeom>
            <a:avLst/>
            <a:gdLst>
              <a:gd name="connsiteX0" fmla="*/ 0 w 479685"/>
              <a:gd name="connsiteY0" fmla="*/ 899410 h 899410"/>
              <a:gd name="connsiteX1" fmla="*/ 179882 w 479685"/>
              <a:gd name="connsiteY1" fmla="*/ 344774 h 899410"/>
              <a:gd name="connsiteX2" fmla="*/ 479685 w 479685"/>
              <a:gd name="connsiteY2" fmla="*/ 0 h 899410"/>
            </a:gdLst>
            <a:ahLst/>
            <a:cxnLst>
              <a:cxn ang="0">
                <a:pos x="connsiteX0" y="connsiteY0"/>
              </a:cxn>
              <a:cxn ang="0">
                <a:pos x="connsiteX1" y="connsiteY1"/>
              </a:cxn>
              <a:cxn ang="0">
                <a:pos x="connsiteX2" y="connsiteY2"/>
              </a:cxn>
            </a:cxnLst>
            <a:rect l="l" t="t" r="r" b="b"/>
            <a:pathLst>
              <a:path w="479685" h="899410">
                <a:moveTo>
                  <a:pt x="0" y="899410"/>
                </a:moveTo>
                <a:cubicBezTo>
                  <a:pt x="49967" y="697043"/>
                  <a:pt x="99935" y="494676"/>
                  <a:pt x="179882" y="344774"/>
                </a:cubicBezTo>
                <a:cubicBezTo>
                  <a:pt x="259829" y="194872"/>
                  <a:pt x="369757" y="97436"/>
                  <a:pt x="479685"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6B59B6F-03EF-994C-93D3-5D69830826F9}"/>
              </a:ext>
            </a:extLst>
          </p:cNvPr>
          <p:cNvSpPr/>
          <p:nvPr/>
        </p:nvSpPr>
        <p:spPr>
          <a:xfrm>
            <a:off x="5621311" y="3162925"/>
            <a:ext cx="524656" cy="1843790"/>
          </a:xfrm>
          <a:custGeom>
            <a:avLst/>
            <a:gdLst>
              <a:gd name="connsiteX0" fmla="*/ 0 w 524656"/>
              <a:gd name="connsiteY0" fmla="*/ 1843790 h 1843790"/>
              <a:gd name="connsiteX1" fmla="*/ 149902 w 524656"/>
              <a:gd name="connsiteY1" fmla="*/ 359764 h 1843790"/>
              <a:gd name="connsiteX2" fmla="*/ 524656 w 524656"/>
              <a:gd name="connsiteY2" fmla="*/ 0 h 1843790"/>
            </a:gdLst>
            <a:ahLst/>
            <a:cxnLst>
              <a:cxn ang="0">
                <a:pos x="connsiteX0" y="connsiteY0"/>
              </a:cxn>
              <a:cxn ang="0">
                <a:pos x="connsiteX1" y="connsiteY1"/>
              </a:cxn>
              <a:cxn ang="0">
                <a:pos x="connsiteX2" y="connsiteY2"/>
              </a:cxn>
            </a:cxnLst>
            <a:rect l="l" t="t" r="r" b="b"/>
            <a:pathLst>
              <a:path w="524656" h="1843790">
                <a:moveTo>
                  <a:pt x="0" y="1843790"/>
                </a:moveTo>
                <a:cubicBezTo>
                  <a:pt x="31229" y="1255426"/>
                  <a:pt x="62459" y="667062"/>
                  <a:pt x="149902" y="359764"/>
                </a:cubicBezTo>
                <a:cubicBezTo>
                  <a:pt x="237345" y="52466"/>
                  <a:pt x="381000" y="26233"/>
                  <a:pt x="524656"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8B1E59B1-014D-2340-93FC-647F109BDEAA}"/>
              </a:ext>
            </a:extLst>
          </p:cNvPr>
          <p:cNvSpPr/>
          <p:nvPr/>
        </p:nvSpPr>
        <p:spPr>
          <a:xfrm>
            <a:off x="2518348" y="4497049"/>
            <a:ext cx="3717560" cy="884420"/>
          </a:xfrm>
          <a:custGeom>
            <a:avLst/>
            <a:gdLst>
              <a:gd name="connsiteX0" fmla="*/ 0 w 3717560"/>
              <a:gd name="connsiteY0" fmla="*/ 884420 h 884420"/>
              <a:gd name="connsiteX1" fmla="*/ 1439055 w 3717560"/>
              <a:gd name="connsiteY1" fmla="*/ 299803 h 884420"/>
              <a:gd name="connsiteX2" fmla="*/ 2758190 w 3717560"/>
              <a:gd name="connsiteY2" fmla="*/ 59961 h 884420"/>
              <a:gd name="connsiteX3" fmla="*/ 3717560 w 3717560"/>
              <a:gd name="connsiteY3" fmla="*/ 0 h 884420"/>
            </a:gdLst>
            <a:ahLst/>
            <a:cxnLst>
              <a:cxn ang="0">
                <a:pos x="connsiteX0" y="connsiteY0"/>
              </a:cxn>
              <a:cxn ang="0">
                <a:pos x="connsiteX1" y="connsiteY1"/>
              </a:cxn>
              <a:cxn ang="0">
                <a:pos x="connsiteX2" y="connsiteY2"/>
              </a:cxn>
              <a:cxn ang="0">
                <a:pos x="connsiteX3" y="connsiteY3"/>
              </a:cxn>
            </a:cxnLst>
            <a:rect l="l" t="t" r="r" b="b"/>
            <a:pathLst>
              <a:path w="3717560" h="884420">
                <a:moveTo>
                  <a:pt x="0" y="884420"/>
                </a:moveTo>
                <a:cubicBezTo>
                  <a:pt x="489678" y="660816"/>
                  <a:pt x="979357" y="437213"/>
                  <a:pt x="1439055" y="299803"/>
                </a:cubicBezTo>
                <a:cubicBezTo>
                  <a:pt x="1898753" y="162393"/>
                  <a:pt x="2378439" y="109928"/>
                  <a:pt x="2758190" y="59961"/>
                </a:cubicBezTo>
                <a:cubicBezTo>
                  <a:pt x="3137941" y="9994"/>
                  <a:pt x="3427750" y="4997"/>
                  <a:pt x="371756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EB47ED0B-6309-1842-94C9-9F0793A3446B}"/>
              </a:ext>
            </a:extLst>
          </p:cNvPr>
          <p:cNvSpPr/>
          <p:nvPr/>
        </p:nvSpPr>
        <p:spPr>
          <a:xfrm>
            <a:off x="2533338" y="4392118"/>
            <a:ext cx="854439" cy="824459"/>
          </a:xfrm>
          <a:custGeom>
            <a:avLst/>
            <a:gdLst>
              <a:gd name="connsiteX0" fmla="*/ 0 w 854439"/>
              <a:gd name="connsiteY0" fmla="*/ 0 h 824459"/>
              <a:gd name="connsiteX1" fmla="*/ 329783 w 854439"/>
              <a:gd name="connsiteY1" fmla="*/ 509666 h 824459"/>
              <a:gd name="connsiteX2" fmla="*/ 539646 w 854439"/>
              <a:gd name="connsiteY2" fmla="*/ 764498 h 824459"/>
              <a:gd name="connsiteX3" fmla="*/ 854439 w 854439"/>
              <a:gd name="connsiteY3" fmla="*/ 824459 h 824459"/>
            </a:gdLst>
            <a:ahLst/>
            <a:cxnLst>
              <a:cxn ang="0">
                <a:pos x="connsiteX0" y="connsiteY0"/>
              </a:cxn>
              <a:cxn ang="0">
                <a:pos x="connsiteX1" y="connsiteY1"/>
              </a:cxn>
              <a:cxn ang="0">
                <a:pos x="connsiteX2" y="connsiteY2"/>
              </a:cxn>
              <a:cxn ang="0">
                <a:pos x="connsiteX3" y="connsiteY3"/>
              </a:cxn>
            </a:cxnLst>
            <a:rect l="l" t="t" r="r" b="b"/>
            <a:pathLst>
              <a:path w="854439" h="824459">
                <a:moveTo>
                  <a:pt x="0" y="0"/>
                </a:moveTo>
                <a:cubicBezTo>
                  <a:pt x="119921" y="191125"/>
                  <a:pt x="239842" y="382250"/>
                  <a:pt x="329783" y="509666"/>
                </a:cubicBezTo>
                <a:cubicBezTo>
                  <a:pt x="419724" y="637082"/>
                  <a:pt x="452203" y="712033"/>
                  <a:pt x="539646" y="764498"/>
                </a:cubicBezTo>
                <a:cubicBezTo>
                  <a:pt x="627089" y="816963"/>
                  <a:pt x="740764" y="820711"/>
                  <a:pt x="854439" y="824459"/>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46EB6E7B-D153-4447-8FB5-986006723FC4}"/>
              </a:ext>
            </a:extLst>
          </p:cNvPr>
          <p:cNvSpPr/>
          <p:nvPr/>
        </p:nvSpPr>
        <p:spPr>
          <a:xfrm>
            <a:off x="2578308" y="3912433"/>
            <a:ext cx="3552669" cy="269823"/>
          </a:xfrm>
          <a:custGeom>
            <a:avLst/>
            <a:gdLst>
              <a:gd name="connsiteX0" fmla="*/ 0 w 3552669"/>
              <a:gd name="connsiteY0" fmla="*/ 0 h 269823"/>
              <a:gd name="connsiteX1" fmla="*/ 1933731 w 3552669"/>
              <a:gd name="connsiteY1" fmla="*/ 179882 h 269823"/>
              <a:gd name="connsiteX2" fmla="*/ 3552669 w 3552669"/>
              <a:gd name="connsiteY2" fmla="*/ 269823 h 269823"/>
            </a:gdLst>
            <a:ahLst/>
            <a:cxnLst>
              <a:cxn ang="0">
                <a:pos x="connsiteX0" y="connsiteY0"/>
              </a:cxn>
              <a:cxn ang="0">
                <a:pos x="connsiteX1" y="connsiteY1"/>
              </a:cxn>
              <a:cxn ang="0">
                <a:pos x="connsiteX2" y="connsiteY2"/>
              </a:cxn>
            </a:cxnLst>
            <a:rect l="l" t="t" r="r" b="b"/>
            <a:pathLst>
              <a:path w="3552669" h="269823">
                <a:moveTo>
                  <a:pt x="0" y="0"/>
                </a:moveTo>
                <a:lnTo>
                  <a:pt x="1933731" y="179882"/>
                </a:lnTo>
                <a:cubicBezTo>
                  <a:pt x="2525842" y="224852"/>
                  <a:pt x="3039255" y="247337"/>
                  <a:pt x="3552669" y="269823"/>
                </a:cubicBezTo>
              </a:path>
            </a:pathLst>
          </a:custGeom>
          <a:noFill/>
          <a:ln w="508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D74D1E64-4EB1-6140-80E3-8EE6C36C3C69}"/>
              </a:ext>
            </a:extLst>
          </p:cNvPr>
          <p:cNvSpPr/>
          <p:nvPr/>
        </p:nvSpPr>
        <p:spPr>
          <a:xfrm>
            <a:off x="2563318" y="2713221"/>
            <a:ext cx="3552669" cy="374754"/>
          </a:xfrm>
          <a:custGeom>
            <a:avLst/>
            <a:gdLst>
              <a:gd name="connsiteX0" fmla="*/ 0 w 3552669"/>
              <a:gd name="connsiteY0" fmla="*/ 374754 h 374754"/>
              <a:gd name="connsiteX1" fmla="*/ 1933731 w 3552669"/>
              <a:gd name="connsiteY1" fmla="*/ 89941 h 374754"/>
              <a:gd name="connsiteX2" fmla="*/ 3552669 w 3552669"/>
              <a:gd name="connsiteY2" fmla="*/ 0 h 374754"/>
            </a:gdLst>
            <a:ahLst/>
            <a:cxnLst>
              <a:cxn ang="0">
                <a:pos x="connsiteX0" y="connsiteY0"/>
              </a:cxn>
              <a:cxn ang="0">
                <a:pos x="connsiteX1" y="connsiteY1"/>
              </a:cxn>
              <a:cxn ang="0">
                <a:pos x="connsiteX2" y="connsiteY2"/>
              </a:cxn>
            </a:cxnLst>
            <a:rect l="l" t="t" r="r" b="b"/>
            <a:pathLst>
              <a:path w="3552669" h="374754">
                <a:moveTo>
                  <a:pt x="0" y="374754"/>
                </a:moveTo>
                <a:cubicBezTo>
                  <a:pt x="670810" y="263577"/>
                  <a:pt x="1341620" y="152400"/>
                  <a:pt x="1933731" y="89941"/>
                </a:cubicBezTo>
                <a:cubicBezTo>
                  <a:pt x="2525842" y="27482"/>
                  <a:pt x="3039255" y="13741"/>
                  <a:pt x="3552669" y="0"/>
                </a:cubicBezTo>
              </a:path>
            </a:pathLst>
          </a:custGeom>
          <a:noFill/>
          <a:ln w="635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0A8FE2A0-9A79-1547-A657-F02C48BBA000}"/>
              </a:ext>
            </a:extLst>
          </p:cNvPr>
          <p:cNvSpPr/>
          <p:nvPr/>
        </p:nvSpPr>
        <p:spPr>
          <a:xfrm>
            <a:off x="2517368" y="1884133"/>
            <a:ext cx="3569594" cy="640080"/>
          </a:xfrm>
          <a:custGeom>
            <a:avLst/>
            <a:gdLst>
              <a:gd name="connsiteX0" fmla="*/ 0 w 3569594"/>
              <a:gd name="connsiteY0" fmla="*/ 691866 h 691866"/>
              <a:gd name="connsiteX1" fmla="*/ 1618938 w 3569594"/>
              <a:gd name="connsiteY1" fmla="*/ 197190 h 691866"/>
              <a:gd name="connsiteX2" fmla="*/ 3402767 w 3569594"/>
              <a:gd name="connsiteY2" fmla="*/ 17308 h 691866"/>
              <a:gd name="connsiteX3" fmla="*/ 3387777 w 3569594"/>
              <a:gd name="connsiteY3" fmla="*/ 17308 h 691866"/>
            </a:gdLst>
            <a:ahLst/>
            <a:cxnLst>
              <a:cxn ang="0">
                <a:pos x="connsiteX0" y="connsiteY0"/>
              </a:cxn>
              <a:cxn ang="0">
                <a:pos x="connsiteX1" y="connsiteY1"/>
              </a:cxn>
              <a:cxn ang="0">
                <a:pos x="connsiteX2" y="connsiteY2"/>
              </a:cxn>
              <a:cxn ang="0">
                <a:pos x="connsiteX3" y="connsiteY3"/>
              </a:cxn>
            </a:cxnLst>
            <a:rect l="l" t="t" r="r" b="b"/>
            <a:pathLst>
              <a:path w="3569594" h="691866">
                <a:moveTo>
                  <a:pt x="0" y="691866"/>
                </a:moveTo>
                <a:cubicBezTo>
                  <a:pt x="525905" y="500741"/>
                  <a:pt x="1051810" y="309616"/>
                  <a:pt x="1618938" y="197190"/>
                </a:cubicBezTo>
                <a:cubicBezTo>
                  <a:pt x="2186066" y="84764"/>
                  <a:pt x="3402767" y="17308"/>
                  <a:pt x="3402767" y="17308"/>
                </a:cubicBezTo>
                <a:cubicBezTo>
                  <a:pt x="3697573" y="-12672"/>
                  <a:pt x="3542675" y="2318"/>
                  <a:pt x="3387777" y="17308"/>
                </a:cubicBezTo>
              </a:path>
            </a:pathLst>
          </a:custGeom>
          <a:noFill/>
          <a:ln w="635000">
            <a:solidFill>
              <a:schemeClr val="accent1">
                <a:shade val="50000"/>
                <a:alpha val="51988"/>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17B8C8-295B-E440-ACC5-68DC055F737F}"/>
              </a:ext>
            </a:extLst>
          </p:cNvPr>
          <p:cNvSpPr>
            <a:spLocks noGrp="1"/>
          </p:cNvSpPr>
          <p:nvPr>
            <p:ph type="title"/>
          </p:nvPr>
        </p:nvSpPr>
        <p:spPr>
          <a:xfrm>
            <a:off x="0" y="-159782"/>
            <a:ext cx="12192000" cy="1325563"/>
          </a:xfrm>
        </p:spPr>
        <p:txBody>
          <a:bodyPr>
            <a:normAutofit/>
          </a:bodyPr>
          <a:lstStyle/>
          <a:p>
            <a:pPr algn="ctr"/>
            <a:r>
              <a:rPr lang="en-US" sz="3600" b="1" dirty="0"/>
              <a:t>Space Biology experimentation, sample and data archiving</a:t>
            </a:r>
          </a:p>
        </p:txBody>
      </p:sp>
      <p:sp>
        <p:nvSpPr>
          <p:cNvPr id="4" name="Rounded Rectangle 3">
            <a:extLst>
              <a:ext uri="{FF2B5EF4-FFF2-40B4-BE49-F238E27FC236}">
                <a16:creationId xmlns:a16="http://schemas.microsoft.com/office/drawing/2014/main" id="{9131F2D8-FE62-B847-A83B-CCD864CDECED}"/>
              </a:ext>
            </a:extLst>
          </p:cNvPr>
          <p:cNvSpPr/>
          <p:nvPr/>
        </p:nvSpPr>
        <p:spPr>
          <a:xfrm>
            <a:off x="9039064" y="3051042"/>
            <a:ext cx="239842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Ames Life Science Archive</a:t>
            </a:r>
          </a:p>
        </p:txBody>
      </p:sp>
      <p:sp>
        <p:nvSpPr>
          <p:cNvPr id="5" name="Rounded Rectangle 4">
            <a:extLst>
              <a:ext uri="{FF2B5EF4-FFF2-40B4-BE49-F238E27FC236}">
                <a16:creationId xmlns:a16="http://schemas.microsoft.com/office/drawing/2014/main" id="{A6F1D48A-80A2-2440-A898-9DA2413A0186}"/>
              </a:ext>
            </a:extLst>
          </p:cNvPr>
          <p:cNvSpPr/>
          <p:nvPr/>
        </p:nvSpPr>
        <p:spPr>
          <a:xfrm>
            <a:off x="3289268" y="4604187"/>
            <a:ext cx="2398425"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NBISC (NASA Biological Institutional Science Collection</a:t>
            </a:r>
          </a:p>
        </p:txBody>
      </p:sp>
      <p:sp>
        <p:nvSpPr>
          <p:cNvPr id="6" name="Rounded Rectangle 5">
            <a:extLst>
              <a:ext uri="{FF2B5EF4-FFF2-40B4-BE49-F238E27FC236}">
                <a16:creationId xmlns:a16="http://schemas.microsoft.com/office/drawing/2014/main" id="{4C02422B-126F-AE40-ABD5-386EECD1D490}"/>
              </a:ext>
            </a:extLst>
          </p:cNvPr>
          <p:cNvSpPr/>
          <p:nvPr/>
        </p:nvSpPr>
        <p:spPr>
          <a:xfrm>
            <a:off x="9039064" y="1601620"/>
            <a:ext cx="239842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GeneLab (”omics”)</a:t>
            </a:r>
          </a:p>
        </p:txBody>
      </p:sp>
      <p:sp>
        <p:nvSpPr>
          <p:cNvPr id="7" name="Rounded Rectangle 6">
            <a:extLst>
              <a:ext uri="{FF2B5EF4-FFF2-40B4-BE49-F238E27FC236}">
                <a16:creationId xmlns:a16="http://schemas.microsoft.com/office/drawing/2014/main" id="{8D2B80C0-B8B5-4B4F-B3C9-D2C40ABFBA3F}"/>
              </a:ext>
            </a:extLst>
          </p:cNvPr>
          <p:cNvSpPr/>
          <p:nvPr/>
        </p:nvSpPr>
        <p:spPr>
          <a:xfrm>
            <a:off x="233597" y="1879628"/>
            <a:ext cx="2398426" cy="2760968"/>
          </a:xfrm>
          <a:prstGeom prst="roundRect">
            <a:avLst>
              <a:gd name="adj" fmla="val 479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PI designed </a:t>
            </a:r>
            <a:r>
              <a:rPr lang="en-US" dirty="0">
                <a:solidFill>
                  <a:sysClr val="windowText" lastClr="000000"/>
                </a:solidFill>
              </a:rPr>
              <a:t>spaceflight and ground analogue experiments</a:t>
            </a:r>
          </a:p>
        </p:txBody>
      </p:sp>
      <p:sp>
        <p:nvSpPr>
          <p:cNvPr id="8" name="Rounded Rectangle 7">
            <a:extLst>
              <a:ext uri="{FF2B5EF4-FFF2-40B4-BE49-F238E27FC236}">
                <a16:creationId xmlns:a16="http://schemas.microsoft.com/office/drawing/2014/main" id="{0B659719-4014-364E-8313-B491F434F681}"/>
              </a:ext>
            </a:extLst>
          </p:cNvPr>
          <p:cNvSpPr/>
          <p:nvPr/>
        </p:nvSpPr>
        <p:spPr>
          <a:xfrm>
            <a:off x="233597" y="4850567"/>
            <a:ext cx="2398426" cy="104056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Reference</a:t>
            </a:r>
            <a:r>
              <a:rPr lang="en-US" dirty="0">
                <a:solidFill>
                  <a:sysClr val="windowText" lastClr="000000"/>
                </a:solidFill>
              </a:rPr>
              <a:t> spaceflight and ground analogue experiments</a:t>
            </a:r>
          </a:p>
        </p:txBody>
      </p:sp>
      <p:sp>
        <p:nvSpPr>
          <p:cNvPr id="9" name="TextBox 8">
            <a:extLst>
              <a:ext uri="{FF2B5EF4-FFF2-40B4-BE49-F238E27FC236}">
                <a16:creationId xmlns:a16="http://schemas.microsoft.com/office/drawing/2014/main" id="{1A433067-9C22-5C4A-8227-E3106B6A3532}"/>
              </a:ext>
            </a:extLst>
          </p:cNvPr>
          <p:cNvSpPr txBox="1"/>
          <p:nvPr/>
        </p:nvSpPr>
        <p:spPr>
          <a:xfrm>
            <a:off x="607060" y="1510296"/>
            <a:ext cx="1551835" cy="369332"/>
          </a:xfrm>
          <a:prstGeom prst="rect">
            <a:avLst/>
          </a:prstGeom>
          <a:noFill/>
        </p:spPr>
        <p:txBody>
          <a:bodyPr wrap="none" rtlCol="0">
            <a:spAutoFit/>
          </a:bodyPr>
          <a:lstStyle/>
          <a:p>
            <a:r>
              <a:rPr lang="en-US" dirty="0"/>
              <a:t>Sample source</a:t>
            </a:r>
          </a:p>
        </p:txBody>
      </p:sp>
      <p:sp>
        <p:nvSpPr>
          <p:cNvPr id="10" name="TextBox 9">
            <a:extLst>
              <a:ext uri="{FF2B5EF4-FFF2-40B4-BE49-F238E27FC236}">
                <a16:creationId xmlns:a16="http://schemas.microsoft.com/office/drawing/2014/main" id="{821A43AB-269F-224A-97B5-44B6C7C40312}"/>
              </a:ext>
            </a:extLst>
          </p:cNvPr>
          <p:cNvSpPr txBox="1"/>
          <p:nvPr/>
        </p:nvSpPr>
        <p:spPr>
          <a:xfrm>
            <a:off x="9355547" y="1213384"/>
            <a:ext cx="1830950" cy="369332"/>
          </a:xfrm>
          <a:prstGeom prst="rect">
            <a:avLst/>
          </a:prstGeom>
          <a:noFill/>
        </p:spPr>
        <p:txBody>
          <a:bodyPr wrap="none" rtlCol="0">
            <a:spAutoFit/>
          </a:bodyPr>
          <a:lstStyle/>
          <a:p>
            <a:r>
              <a:rPr lang="en-US" dirty="0"/>
              <a:t>Data Repositories</a:t>
            </a:r>
          </a:p>
        </p:txBody>
      </p:sp>
      <p:sp>
        <p:nvSpPr>
          <p:cNvPr id="11" name="Rounded Rectangle 10">
            <a:extLst>
              <a:ext uri="{FF2B5EF4-FFF2-40B4-BE49-F238E27FC236}">
                <a16:creationId xmlns:a16="http://schemas.microsoft.com/office/drawing/2014/main" id="{90BCCFA4-552E-A844-9093-88F8E040CD03}"/>
              </a:ext>
            </a:extLst>
          </p:cNvPr>
          <p:cNvSpPr/>
          <p:nvPr/>
        </p:nvSpPr>
        <p:spPr>
          <a:xfrm>
            <a:off x="6081010" y="1455337"/>
            <a:ext cx="1788386" cy="84858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Primary PI</a:t>
            </a:r>
          </a:p>
        </p:txBody>
      </p:sp>
      <p:sp>
        <p:nvSpPr>
          <p:cNvPr id="12" name="Rounded Rectangle 11">
            <a:extLst>
              <a:ext uri="{FF2B5EF4-FFF2-40B4-BE49-F238E27FC236}">
                <a16:creationId xmlns:a16="http://schemas.microsoft.com/office/drawing/2014/main" id="{86AC910E-B7FE-D64C-8261-F2E7770B60DE}"/>
              </a:ext>
            </a:extLst>
          </p:cNvPr>
          <p:cNvSpPr/>
          <p:nvPr/>
        </p:nvSpPr>
        <p:spPr>
          <a:xfrm>
            <a:off x="6068518" y="2360241"/>
            <a:ext cx="1788386" cy="12143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Tissue Sharing Program PI (BSP, ISS-NL, NBISC)</a:t>
            </a:r>
          </a:p>
        </p:txBody>
      </p:sp>
      <p:sp>
        <p:nvSpPr>
          <p:cNvPr id="13" name="TextBox 12">
            <a:extLst>
              <a:ext uri="{FF2B5EF4-FFF2-40B4-BE49-F238E27FC236}">
                <a16:creationId xmlns:a16="http://schemas.microsoft.com/office/drawing/2014/main" id="{4E1CDC51-CB10-C64B-BADA-A69995CDF163}"/>
              </a:ext>
            </a:extLst>
          </p:cNvPr>
          <p:cNvSpPr txBox="1"/>
          <p:nvPr/>
        </p:nvSpPr>
        <p:spPr>
          <a:xfrm>
            <a:off x="6180816" y="1061903"/>
            <a:ext cx="1593770" cy="369332"/>
          </a:xfrm>
          <a:prstGeom prst="rect">
            <a:avLst/>
          </a:prstGeom>
          <a:noFill/>
        </p:spPr>
        <p:txBody>
          <a:bodyPr wrap="none" rtlCol="0">
            <a:spAutoFit/>
          </a:bodyPr>
          <a:lstStyle/>
          <a:p>
            <a:r>
              <a:rPr lang="en-US" dirty="0"/>
              <a:t>Data generator</a:t>
            </a:r>
          </a:p>
        </p:txBody>
      </p:sp>
      <p:sp>
        <p:nvSpPr>
          <p:cNvPr id="14" name="Rounded Rectangle 13">
            <a:extLst>
              <a:ext uri="{FF2B5EF4-FFF2-40B4-BE49-F238E27FC236}">
                <a16:creationId xmlns:a16="http://schemas.microsoft.com/office/drawing/2014/main" id="{402F8328-2373-5342-9521-D2480E8258C0}"/>
              </a:ext>
            </a:extLst>
          </p:cNvPr>
          <p:cNvSpPr/>
          <p:nvPr/>
        </p:nvSpPr>
        <p:spPr>
          <a:xfrm>
            <a:off x="6053792" y="3636240"/>
            <a:ext cx="1788386" cy="12143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GeneLab (Open Science Data)</a:t>
            </a:r>
          </a:p>
        </p:txBody>
      </p:sp>
      <p:sp>
        <p:nvSpPr>
          <p:cNvPr id="22" name="Freeform 21">
            <a:extLst>
              <a:ext uri="{FF2B5EF4-FFF2-40B4-BE49-F238E27FC236}">
                <a16:creationId xmlns:a16="http://schemas.microsoft.com/office/drawing/2014/main" id="{BF25973B-5113-FC44-ACBC-994938D55B27}"/>
              </a:ext>
            </a:extLst>
          </p:cNvPr>
          <p:cNvSpPr/>
          <p:nvPr/>
        </p:nvSpPr>
        <p:spPr>
          <a:xfrm>
            <a:off x="2503358" y="3162925"/>
            <a:ext cx="3612630" cy="2113613"/>
          </a:xfrm>
          <a:custGeom>
            <a:avLst/>
            <a:gdLst>
              <a:gd name="connsiteX0" fmla="*/ 0 w 3612630"/>
              <a:gd name="connsiteY0" fmla="*/ 2113613 h 2113613"/>
              <a:gd name="connsiteX1" fmla="*/ 1079292 w 3612630"/>
              <a:gd name="connsiteY1" fmla="*/ 389744 h 2113613"/>
              <a:gd name="connsiteX2" fmla="*/ 3612630 w 3612630"/>
              <a:gd name="connsiteY2" fmla="*/ 0 h 2113613"/>
            </a:gdLst>
            <a:ahLst/>
            <a:cxnLst>
              <a:cxn ang="0">
                <a:pos x="connsiteX0" y="connsiteY0"/>
              </a:cxn>
              <a:cxn ang="0">
                <a:pos x="connsiteX1" y="connsiteY1"/>
              </a:cxn>
              <a:cxn ang="0">
                <a:pos x="connsiteX2" y="connsiteY2"/>
              </a:cxn>
            </a:cxnLst>
            <a:rect l="l" t="t" r="r" b="b"/>
            <a:pathLst>
              <a:path w="3612630" h="2113613">
                <a:moveTo>
                  <a:pt x="0" y="2113613"/>
                </a:moveTo>
                <a:cubicBezTo>
                  <a:pt x="238593" y="1427813"/>
                  <a:pt x="477187" y="742013"/>
                  <a:pt x="1079292" y="389744"/>
                </a:cubicBezTo>
                <a:cubicBezTo>
                  <a:pt x="1681397" y="37475"/>
                  <a:pt x="2647013" y="18737"/>
                  <a:pt x="361263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6C644C40-F189-7145-957C-E83F617ABD95}"/>
              </a:ext>
            </a:extLst>
          </p:cNvPr>
          <p:cNvSpPr/>
          <p:nvPr/>
        </p:nvSpPr>
        <p:spPr>
          <a:xfrm>
            <a:off x="9071809" y="4531310"/>
            <a:ext cx="2398426" cy="1325563"/>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Other (non-NASA)</a:t>
            </a:r>
          </a:p>
        </p:txBody>
      </p:sp>
      <p:sp>
        <p:nvSpPr>
          <p:cNvPr id="38" name="TextBox 37">
            <a:extLst>
              <a:ext uri="{FF2B5EF4-FFF2-40B4-BE49-F238E27FC236}">
                <a16:creationId xmlns:a16="http://schemas.microsoft.com/office/drawing/2014/main" id="{9910EA96-9D0F-3045-ABB3-2F014D73D8A5}"/>
              </a:ext>
            </a:extLst>
          </p:cNvPr>
          <p:cNvSpPr txBox="1"/>
          <p:nvPr/>
        </p:nvSpPr>
        <p:spPr>
          <a:xfrm>
            <a:off x="3490303" y="5926495"/>
            <a:ext cx="2042097" cy="369332"/>
          </a:xfrm>
          <a:prstGeom prst="rect">
            <a:avLst/>
          </a:prstGeom>
          <a:noFill/>
        </p:spPr>
        <p:txBody>
          <a:bodyPr wrap="none" rtlCol="0">
            <a:spAutoFit/>
          </a:bodyPr>
          <a:lstStyle/>
          <a:p>
            <a:r>
              <a:rPr lang="en-US" dirty="0"/>
              <a:t>Sample repositories</a:t>
            </a:r>
          </a:p>
        </p:txBody>
      </p:sp>
    </p:spTree>
    <p:extLst>
      <p:ext uri="{BB962C8B-B14F-4D97-AF65-F5344CB8AC3E}">
        <p14:creationId xmlns:p14="http://schemas.microsoft.com/office/powerpoint/2010/main" val="3620686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DF30843C-99F9-1045-94E3-25BED2251298}"/>
              </a:ext>
            </a:extLst>
          </p:cNvPr>
          <p:cNvSpPr/>
          <p:nvPr/>
        </p:nvSpPr>
        <p:spPr>
          <a:xfrm>
            <a:off x="11272603" y="2368446"/>
            <a:ext cx="650403" cy="2473377"/>
          </a:xfrm>
          <a:custGeom>
            <a:avLst/>
            <a:gdLst>
              <a:gd name="connsiteX0" fmla="*/ 44971 w 650403"/>
              <a:gd name="connsiteY0" fmla="*/ 2473377 h 2473377"/>
              <a:gd name="connsiteX1" fmla="*/ 554636 w 650403"/>
              <a:gd name="connsiteY1" fmla="*/ 1783829 h 2473377"/>
              <a:gd name="connsiteX2" fmla="*/ 599607 w 650403"/>
              <a:gd name="connsiteY2" fmla="*/ 449705 h 2473377"/>
              <a:gd name="connsiteX3" fmla="*/ 0 w 650403"/>
              <a:gd name="connsiteY3" fmla="*/ 0 h 2473377"/>
            </a:gdLst>
            <a:ahLst/>
            <a:cxnLst>
              <a:cxn ang="0">
                <a:pos x="connsiteX0" y="connsiteY0"/>
              </a:cxn>
              <a:cxn ang="0">
                <a:pos x="connsiteX1" y="connsiteY1"/>
              </a:cxn>
              <a:cxn ang="0">
                <a:pos x="connsiteX2" y="connsiteY2"/>
              </a:cxn>
              <a:cxn ang="0">
                <a:pos x="connsiteX3" y="connsiteY3"/>
              </a:cxn>
            </a:cxnLst>
            <a:rect l="l" t="t" r="r" b="b"/>
            <a:pathLst>
              <a:path w="650403" h="2473377">
                <a:moveTo>
                  <a:pt x="44971" y="2473377"/>
                </a:moveTo>
                <a:cubicBezTo>
                  <a:pt x="253584" y="2297242"/>
                  <a:pt x="462197" y="2121108"/>
                  <a:pt x="554636" y="1783829"/>
                </a:cubicBezTo>
                <a:cubicBezTo>
                  <a:pt x="647075" y="1446550"/>
                  <a:pt x="692046" y="747010"/>
                  <a:pt x="599607" y="449705"/>
                </a:cubicBezTo>
                <a:cubicBezTo>
                  <a:pt x="507168" y="152400"/>
                  <a:pt x="253584" y="76200"/>
                  <a:pt x="0" y="0"/>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7BB7788F-8979-AD40-8BB2-FAA0E7F69A39}"/>
              </a:ext>
            </a:extLst>
          </p:cNvPr>
          <p:cNvSpPr/>
          <p:nvPr/>
        </p:nvSpPr>
        <p:spPr>
          <a:xfrm>
            <a:off x="7704944" y="2023672"/>
            <a:ext cx="1514007" cy="2848131"/>
          </a:xfrm>
          <a:custGeom>
            <a:avLst/>
            <a:gdLst>
              <a:gd name="connsiteX0" fmla="*/ 0 w 1514007"/>
              <a:gd name="connsiteY0" fmla="*/ 0 h 2848131"/>
              <a:gd name="connsiteX1" fmla="*/ 509666 w 1514007"/>
              <a:gd name="connsiteY1" fmla="*/ 1903751 h 2848131"/>
              <a:gd name="connsiteX2" fmla="*/ 989351 w 1514007"/>
              <a:gd name="connsiteY2" fmla="*/ 2683239 h 2848131"/>
              <a:gd name="connsiteX3" fmla="*/ 1514007 w 1514007"/>
              <a:gd name="connsiteY3" fmla="*/ 2848131 h 2848131"/>
            </a:gdLst>
            <a:ahLst/>
            <a:cxnLst>
              <a:cxn ang="0">
                <a:pos x="connsiteX0" y="connsiteY0"/>
              </a:cxn>
              <a:cxn ang="0">
                <a:pos x="connsiteX1" y="connsiteY1"/>
              </a:cxn>
              <a:cxn ang="0">
                <a:pos x="connsiteX2" y="connsiteY2"/>
              </a:cxn>
              <a:cxn ang="0">
                <a:pos x="connsiteX3" y="connsiteY3"/>
              </a:cxn>
            </a:cxnLst>
            <a:rect l="l" t="t" r="r" b="b"/>
            <a:pathLst>
              <a:path w="1514007" h="2848131">
                <a:moveTo>
                  <a:pt x="0" y="0"/>
                </a:moveTo>
                <a:cubicBezTo>
                  <a:pt x="172387" y="728272"/>
                  <a:pt x="344774" y="1456545"/>
                  <a:pt x="509666" y="1903751"/>
                </a:cubicBezTo>
                <a:cubicBezTo>
                  <a:pt x="674558" y="2350958"/>
                  <a:pt x="821961" y="2525842"/>
                  <a:pt x="989351" y="2683239"/>
                </a:cubicBezTo>
                <a:cubicBezTo>
                  <a:pt x="1156741" y="2840636"/>
                  <a:pt x="1335374" y="2844383"/>
                  <a:pt x="1514007" y="2848131"/>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946D31FA-BF8B-8B44-A39B-DBB6E41599F2}"/>
              </a:ext>
            </a:extLst>
          </p:cNvPr>
          <p:cNvSpPr/>
          <p:nvPr/>
        </p:nvSpPr>
        <p:spPr>
          <a:xfrm>
            <a:off x="7719934" y="3387777"/>
            <a:ext cx="1573968" cy="1663908"/>
          </a:xfrm>
          <a:custGeom>
            <a:avLst/>
            <a:gdLst>
              <a:gd name="connsiteX0" fmla="*/ 0 w 1573968"/>
              <a:gd name="connsiteY0" fmla="*/ 0 h 1663908"/>
              <a:gd name="connsiteX1" fmla="*/ 509666 w 1573968"/>
              <a:gd name="connsiteY1" fmla="*/ 1049312 h 1663908"/>
              <a:gd name="connsiteX2" fmla="*/ 899410 w 1573968"/>
              <a:gd name="connsiteY2" fmla="*/ 1499016 h 1663908"/>
              <a:gd name="connsiteX3" fmla="*/ 1573968 w 1573968"/>
              <a:gd name="connsiteY3" fmla="*/ 1663908 h 1663908"/>
            </a:gdLst>
            <a:ahLst/>
            <a:cxnLst>
              <a:cxn ang="0">
                <a:pos x="connsiteX0" y="connsiteY0"/>
              </a:cxn>
              <a:cxn ang="0">
                <a:pos x="connsiteX1" y="connsiteY1"/>
              </a:cxn>
              <a:cxn ang="0">
                <a:pos x="connsiteX2" y="connsiteY2"/>
              </a:cxn>
              <a:cxn ang="0">
                <a:pos x="connsiteX3" y="connsiteY3"/>
              </a:cxn>
            </a:cxnLst>
            <a:rect l="l" t="t" r="r" b="b"/>
            <a:pathLst>
              <a:path w="1573968" h="1663908">
                <a:moveTo>
                  <a:pt x="0" y="0"/>
                </a:moveTo>
                <a:cubicBezTo>
                  <a:pt x="179882" y="399738"/>
                  <a:pt x="359764" y="799476"/>
                  <a:pt x="509666" y="1049312"/>
                </a:cubicBezTo>
                <a:cubicBezTo>
                  <a:pt x="659568" y="1299148"/>
                  <a:pt x="722026" y="1396583"/>
                  <a:pt x="899410" y="1499016"/>
                </a:cubicBezTo>
                <a:cubicBezTo>
                  <a:pt x="1076794" y="1601449"/>
                  <a:pt x="1325381" y="1632678"/>
                  <a:pt x="1573968" y="1663908"/>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a:extLst>
              <a:ext uri="{FF2B5EF4-FFF2-40B4-BE49-F238E27FC236}">
                <a16:creationId xmlns:a16="http://schemas.microsoft.com/office/drawing/2014/main" id="{AB524A14-DA58-FC4A-A906-BAB30CEDDEEC}"/>
              </a:ext>
            </a:extLst>
          </p:cNvPr>
          <p:cNvSpPr/>
          <p:nvPr/>
        </p:nvSpPr>
        <p:spPr>
          <a:xfrm>
            <a:off x="7764905" y="2818152"/>
            <a:ext cx="1454046" cy="1019331"/>
          </a:xfrm>
          <a:custGeom>
            <a:avLst/>
            <a:gdLst>
              <a:gd name="connsiteX0" fmla="*/ 0 w 1454046"/>
              <a:gd name="connsiteY0" fmla="*/ 0 h 1019331"/>
              <a:gd name="connsiteX1" fmla="*/ 464695 w 1454046"/>
              <a:gd name="connsiteY1" fmla="*/ 644577 h 1019331"/>
              <a:gd name="connsiteX2" fmla="*/ 869430 w 1454046"/>
              <a:gd name="connsiteY2" fmla="*/ 899410 h 1019331"/>
              <a:gd name="connsiteX3" fmla="*/ 1454046 w 1454046"/>
              <a:gd name="connsiteY3" fmla="*/ 1019331 h 1019331"/>
              <a:gd name="connsiteX4" fmla="*/ 1454046 w 1454046"/>
              <a:gd name="connsiteY4" fmla="*/ 1019331 h 1019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046" h="1019331">
                <a:moveTo>
                  <a:pt x="0" y="0"/>
                </a:moveTo>
                <a:cubicBezTo>
                  <a:pt x="159895" y="247337"/>
                  <a:pt x="319790" y="494675"/>
                  <a:pt x="464695" y="644577"/>
                </a:cubicBezTo>
                <a:cubicBezTo>
                  <a:pt x="609600" y="794479"/>
                  <a:pt x="704538" y="836951"/>
                  <a:pt x="869430" y="899410"/>
                </a:cubicBezTo>
                <a:cubicBezTo>
                  <a:pt x="1034322" y="961869"/>
                  <a:pt x="1454046" y="1019331"/>
                  <a:pt x="1454046" y="1019331"/>
                </a:cubicBezTo>
                <a:lnTo>
                  <a:pt x="1454046" y="1019331"/>
                </a:ln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6B9F95A5-805A-AA48-B282-DD8921223A35}"/>
              </a:ext>
            </a:extLst>
          </p:cNvPr>
          <p:cNvSpPr/>
          <p:nvPr/>
        </p:nvSpPr>
        <p:spPr>
          <a:xfrm>
            <a:off x="7734925" y="2488367"/>
            <a:ext cx="1439055" cy="194872"/>
          </a:xfrm>
          <a:custGeom>
            <a:avLst/>
            <a:gdLst>
              <a:gd name="connsiteX0" fmla="*/ 0 w 1439055"/>
              <a:gd name="connsiteY0" fmla="*/ 194872 h 194872"/>
              <a:gd name="connsiteX1" fmla="*/ 884419 w 1439055"/>
              <a:gd name="connsiteY1" fmla="*/ 59961 h 194872"/>
              <a:gd name="connsiteX2" fmla="*/ 1439055 w 1439055"/>
              <a:gd name="connsiteY2" fmla="*/ 0 h 194872"/>
            </a:gdLst>
            <a:ahLst/>
            <a:cxnLst>
              <a:cxn ang="0">
                <a:pos x="connsiteX0" y="connsiteY0"/>
              </a:cxn>
              <a:cxn ang="0">
                <a:pos x="connsiteX1" y="connsiteY1"/>
              </a:cxn>
              <a:cxn ang="0">
                <a:pos x="connsiteX2" y="connsiteY2"/>
              </a:cxn>
            </a:cxnLst>
            <a:rect l="l" t="t" r="r" b="b"/>
            <a:pathLst>
              <a:path w="1439055" h="194872">
                <a:moveTo>
                  <a:pt x="0" y="194872"/>
                </a:moveTo>
                <a:lnTo>
                  <a:pt x="884419" y="59961"/>
                </a:lnTo>
                <a:cubicBezTo>
                  <a:pt x="1124262" y="27482"/>
                  <a:pt x="1281658" y="13741"/>
                  <a:pt x="1439055" y="0"/>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3D9A922-F93C-8340-AC40-AB65AE879859}"/>
              </a:ext>
            </a:extLst>
          </p:cNvPr>
          <p:cNvSpPr/>
          <p:nvPr/>
        </p:nvSpPr>
        <p:spPr>
          <a:xfrm>
            <a:off x="7779895" y="1663908"/>
            <a:ext cx="1364105" cy="299803"/>
          </a:xfrm>
          <a:custGeom>
            <a:avLst/>
            <a:gdLst>
              <a:gd name="connsiteX0" fmla="*/ 0 w 1364105"/>
              <a:gd name="connsiteY0" fmla="*/ 0 h 299803"/>
              <a:gd name="connsiteX1" fmla="*/ 539646 w 1364105"/>
              <a:gd name="connsiteY1" fmla="*/ 239843 h 299803"/>
              <a:gd name="connsiteX2" fmla="*/ 1364105 w 1364105"/>
              <a:gd name="connsiteY2" fmla="*/ 299803 h 299803"/>
            </a:gdLst>
            <a:ahLst/>
            <a:cxnLst>
              <a:cxn ang="0">
                <a:pos x="connsiteX0" y="connsiteY0"/>
              </a:cxn>
              <a:cxn ang="0">
                <a:pos x="connsiteX1" y="connsiteY1"/>
              </a:cxn>
              <a:cxn ang="0">
                <a:pos x="connsiteX2" y="connsiteY2"/>
              </a:cxn>
            </a:cxnLst>
            <a:rect l="l" t="t" r="r" b="b"/>
            <a:pathLst>
              <a:path w="1364105" h="299803">
                <a:moveTo>
                  <a:pt x="0" y="0"/>
                </a:moveTo>
                <a:cubicBezTo>
                  <a:pt x="156147" y="94938"/>
                  <a:pt x="312295" y="189876"/>
                  <a:pt x="539646" y="239843"/>
                </a:cubicBezTo>
                <a:cubicBezTo>
                  <a:pt x="766997" y="289810"/>
                  <a:pt x="1065551" y="294806"/>
                  <a:pt x="1364105" y="299803"/>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6BA4F87B-5486-E24C-969E-F05A7A9222A1}"/>
              </a:ext>
            </a:extLst>
          </p:cNvPr>
          <p:cNvSpPr/>
          <p:nvPr/>
        </p:nvSpPr>
        <p:spPr>
          <a:xfrm>
            <a:off x="7764905" y="1948722"/>
            <a:ext cx="1409075" cy="1564534"/>
          </a:xfrm>
          <a:custGeom>
            <a:avLst/>
            <a:gdLst>
              <a:gd name="connsiteX0" fmla="*/ 0 w 1409075"/>
              <a:gd name="connsiteY0" fmla="*/ 0 h 1564534"/>
              <a:gd name="connsiteX1" fmla="*/ 869430 w 1409075"/>
              <a:gd name="connsiteY1" fmla="*/ 1349115 h 1564534"/>
              <a:gd name="connsiteX2" fmla="*/ 1409075 w 1409075"/>
              <a:gd name="connsiteY2" fmla="*/ 1543987 h 1564534"/>
            </a:gdLst>
            <a:ahLst/>
            <a:cxnLst>
              <a:cxn ang="0">
                <a:pos x="connsiteX0" y="connsiteY0"/>
              </a:cxn>
              <a:cxn ang="0">
                <a:pos x="connsiteX1" y="connsiteY1"/>
              </a:cxn>
              <a:cxn ang="0">
                <a:pos x="connsiteX2" y="connsiteY2"/>
              </a:cxn>
            </a:cxnLst>
            <a:rect l="l" t="t" r="r" b="b"/>
            <a:pathLst>
              <a:path w="1409075" h="1564534">
                <a:moveTo>
                  <a:pt x="0" y="0"/>
                </a:moveTo>
                <a:cubicBezTo>
                  <a:pt x="317292" y="545892"/>
                  <a:pt x="634584" y="1091784"/>
                  <a:pt x="869430" y="1349115"/>
                </a:cubicBezTo>
                <a:cubicBezTo>
                  <a:pt x="1104276" y="1606446"/>
                  <a:pt x="1256675" y="1575216"/>
                  <a:pt x="1409075" y="1543987"/>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a:extLst>
              <a:ext uri="{FF2B5EF4-FFF2-40B4-BE49-F238E27FC236}">
                <a16:creationId xmlns:a16="http://schemas.microsoft.com/office/drawing/2014/main" id="{A4459F0B-3179-B44D-80B5-28D224799745}"/>
              </a:ext>
            </a:extLst>
          </p:cNvPr>
          <p:cNvSpPr/>
          <p:nvPr/>
        </p:nvSpPr>
        <p:spPr>
          <a:xfrm>
            <a:off x="7719934" y="2173574"/>
            <a:ext cx="1469036" cy="1738859"/>
          </a:xfrm>
          <a:custGeom>
            <a:avLst/>
            <a:gdLst>
              <a:gd name="connsiteX0" fmla="*/ 0 w 1469036"/>
              <a:gd name="connsiteY0" fmla="*/ 1738859 h 1738859"/>
              <a:gd name="connsiteX1" fmla="*/ 434715 w 1469036"/>
              <a:gd name="connsiteY1" fmla="*/ 764498 h 1738859"/>
              <a:gd name="connsiteX2" fmla="*/ 899410 w 1469036"/>
              <a:gd name="connsiteY2" fmla="*/ 149901 h 1738859"/>
              <a:gd name="connsiteX3" fmla="*/ 1469036 w 1469036"/>
              <a:gd name="connsiteY3" fmla="*/ 0 h 1738859"/>
            </a:gdLst>
            <a:ahLst/>
            <a:cxnLst>
              <a:cxn ang="0">
                <a:pos x="connsiteX0" y="connsiteY0"/>
              </a:cxn>
              <a:cxn ang="0">
                <a:pos x="connsiteX1" y="connsiteY1"/>
              </a:cxn>
              <a:cxn ang="0">
                <a:pos x="connsiteX2" y="connsiteY2"/>
              </a:cxn>
              <a:cxn ang="0">
                <a:pos x="connsiteX3" y="connsiteY3"/>
              </a:cxn>
            </a:cxnLst>
            <a:rect l="l" t="t" r="r" b="b"/>
            <a:pathLst>
              <a:path w="1469036" h="1738859">
                <a:moveTo>
                  <a:pt x="0" y="1738859"/>
                </a:moveTo>
                <a:cubicBezTo>
                  <a:pt x="142406" y="1384091"/>
                  <a:pt x="284813" y="1029324"/>
                  <a:pt x="434715" y="764498"/>
                </a:cubicBezTo>
                <a:cubicBezTo>
                  <a:pt x="584617" y="499672"/>
                  <a:pt x="727023" y="277317"/>
                  <a:pt x="899410" y="149901"/>
                </a:cubicBezTo>
                <a:cubicBezTo>
                  <a:pt x="1071797" y="22485"/>
                  <a:pt x="1270416" y="11242"/>
                  <a:pt x="1469036" y="0"/>
                </a:cubicBezTo>
              </a:path>
            </a:pathLst>
          </a:custGeom>
          <a:noFill/>
          <a:ln w="254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566DBDED-1CC5-1847-AA72-F13E6986DBDA}"/>
              </a:ext>
            </a:extLst>
          </p:cNvPr>
          <p:cNvSpPr/>
          <p:nvPr/>
        </p:nvSpPr>
        <p:spPr>
          <a:xfrm>
            <a:off x="5636302" y="4572000"/>
            <a:ext cx="479685" cy="899410"/>
          </a:xfrm>
          <a:custGeom>
            <a:avLst/>
            <a:gdLst>
              <a:gd name="connsiteX0" fmla="*/ 0 w 479685"/>
              <a:gd name="connsiteY0" fmla="*/ 899410 h 899410"/>
              <a:gd name="connsiteX1" fmla="*/ 179882 w 479685"/>
              <a:gd name="connsiteY1" fmla="*/ 344774 h 899410"/>
              <a:gd name="connsiteX2" fmla="*/ 479685 w 479685"/>
              <a:gd name="connsiteY2" fmla="*/ 0 h 899410"/>
            </a:gdLst>
            <a:ahLst/>
            <a:cxnLst>
              <a:cxn ang="0">
                <a:pos x="connsiteX0" y="connsiteY0"/>
              </a:cxn>
              <a:cxn ang="0">
                <a:pos x="connsiteX1" y="connsiteY1"/>
              </a:cxn>
              <a:cxn ang="0">
                <a:pos x="connsiteX2" y="connsiteY2"/>
              </a:cxn>
            </a:cxnLst>
            <a:rect l="l" t="t" r="r" b="b"/>
            <a:pathLst>
              <a:path w="479685" h="899410">
                <a:moveTo>
                  <a:pt x="0" y="899410"/>
                </a:moveTo>
                <a:cubicBezTo>
                  <a:pt x="49967" y="697043"/>
                  <a:pt x="99935" y="494676"/>
                  <a:pt x="179882" y="344774"/>
                </a:cubicBezTo>
                <a:cubicBezTo>
                  <a:pt x="259829" y="194872"/>
                  <a:pt x="369757" y="97436"/>
                  <a:pt x="479685"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6B59B6F-03EF-994C-93D3-5D69830826F9}"/>
              </a:ext>
            </a:extLst>
          </p:cNvPr>
          <p:cNvSpPr/>
          <p:nvPr/>
        </p:nvSpPr>
        <p:spPr>
          <a:xfrm>
            <a:off x="5621311" y="3162925"/>
            <a:ext cx="524656" cy="1843790"/>
          </a:xfrm>
          <a:custGeom>
            <a:avLst/>
            <a:gdLst>
              <a:gd name="connsiteX0" fmla="*/ 0 w 524656"/>
              <a:gd name="connsiteY0" fmla="*/ 1843790 h 1843790"/>
              <a:gd name="connsiteX1" fmla="*/ 149902 w 524656"/>
              <a:gd name="connsiteY1" fmla="*/ 359764 h 1843790"/>
              <a:gd name="connsiteX2" fmla="*/ 524656 w 524656"/>
              <a:gd name="connsiteY2" fmla="*/ 0 h 1843790"/>
            </a:gdLst>
            <a:ahLst/>
            <a:cxnLst>
              <a:cxn ang="0">
                <a:pos x="connsiteX0" y="connsiteY0"/>
              </a:cxn>
              <a:cxn ang="0">
                <a:pos x="connsiteX1" y="connsiteY1"/>
              </a:cxn>
              <a:cxn ang="0">
                <a:pos x="connsiteX2" y="connsiteY2"/>
              </a:cxn>
            </a:cxnLst>
            <a:rect l="l" t="t" r="r" b="b"/>
            <a:pathLst>
              <a:path w="524656" h="1843790">
                <a:moveTo>
                  <a:pt x="0" y="1843790"/>
                </a:moveTo>
                <a:cubicBezTo>
                  <a:pt x="31229" y="1255426"/>
                  <a:pt x="62459" y="667062"/>
                  <a:pt x="149902" y="359764"/>
                </a:cubicBezTo>
                <a:cubicBezTo>
                  <a:pt x="237345" y="52466"/>
                  <a:pt x="381000" y="26233"/>
                  <a:pt x="524656"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8B1E59B1-014D-2340-93FC-647F109BDEAA}"/>
              </a:ext>
            </a:extLst>
          </p:cNvPr>
          <p:cNvSpPr/>
          <p:nvPr/>
        </p:nvSpPr>
        <p:spPr>
          <a:xfrm>
            <a:off x="2518348" y="4497049"/>
            <a:ext cx="3717560" cy="884420"/>
          </a:xfrm>
          <a:custGeom>
            <a:avLst/>
            <a:gdLst>
              <a:gd name="connsiteX0" fmla="*/ 0 w 3717560"/>
              <a:gd name="connsiteY0" fmla="*/ 884420 h 884420"/>
              <a:gd name="connsiteX1" fmla="*/ 1439055 w 3717560"/>
              <a:gd name="connsiteY1" fmla="*/ 299803 h 884420"/>
              <a:gd name="connsiteX2" fmla="*/ 2758190 w 3717560"/>
              <a:gd name="connsiteY2" fmla="*/ 59961 h 884420"/>
              <a:gd name="connsiteX3" fmla="*/ 3717560 w 3717560"/>
              <a:gd name="connsiteY3" fmla="*/ 0 h 884420"/>
            </a:gdLst>
            <a:ahLst/>
            <a:cxnLst>
              <a:cxn ang="0">
                <a:pos x="connsiteX0" y="connsiteY0"/>
              </a:cxn>
              <a:cxn ang="0">
                <a:pos x="connsiteX1" y="connsiteY1"/>
              </a:cxn>
              <a:cxn ang="0">
                <a:pos x="connsiteX2" y="connsiteY2"/>
              </a:cxn>
              <a:cxn ang="0">
                <a:pos x="connsiteX3" y="connsiteY3"/>
              </a:cxn>
            </a:cxnLst>
            <a:rect l="l" t="t" r="r" b="b"/>
            <a:pathLst>
              <a:path w="3717560" h="884420">
                <a:moveTo>
                  <a:pt x="0" y="884420"/>
                </a:moveTo>
                <a:cubicBezTo>
                  <a:pt x="489678" y="660816"/>
                  <a:pt x="979357" y="437213"/>
                  <a:pt x="1439055" y="299803"/>
                </a:cubicBezTo>
                <a:cubicBezTo>
                  <a:pt x="1898753" y="162393"/>
                  <a:pt x="2378439" y="109928"/>
                  <a:pt x="2758190" y="59961"/>
                </a:cubicBezTo>
                <a:cubicBezTo>
                  <a:pt x="3137941" y="9994"/>
                  <a:pt x="3427750" y="4997"/>
                  <a:pt x="371756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EB47ED0B-6309-1842-94C9-9F0793A3446B}"/>
              </a:ext>
            </a:extLst>
          </p:cNvPr>
          <p:cNvSpPr/>
          <p:nvPr/>
        </p:nvSpPr>
        <p:spPr>
          <a:xfrm>
            <a:off x="2533338" y="4392118"/>
            <a:ext cx="854439" cy="824459"/>
          </a:xfrm>
          <a:custGeom>
            <a:avLst/>
            <a:gdLst>
              <a:gd name="connsiteX0" fmla="*/ 0 w 854439"/>
              <a:gd name="connsiteY0" fmla="*/ 0 h 824459"/>
              <a:gd name="connsiteX1" fmla="*/ 329783 w 854439"/>
              <a:gd name="connsiteY1" fmla="*/ 509666 h 824459"/>
              <a:gd name="connsiteX2" fmla="*/ 539646 w 854439"/>
              <a:gd name="connsiteY2" fmla="*/ 764498 h 824459"/>
              <a:gd name="connsiteX3" fmla="*/ 854439 w 854439"/>
              <a:gd name="connsiteY3" fmla="*/ 824459 h 824459"/>
            </a:gdLst>
            <a:ahLst/>
            <a:cxnLst>
              <a:cxn ang="0">
                <a:pos x="connsiteX0" y="connsiteY0"/>
              </a:cxn>
              <a:cxn ang="0">
                <a:pos x="connsiteX1" y="connsiteY1"/>
              </a:cxn>
              <a:cxn ang="0">
                <a:pos x="connsiteX2" y="connsiteY2"/>
              </a:cxn>
              <a:cxn ang="0">
                <a:pos x="connsiteX3" y="connsiteY3"/>
              </a:cxn>
            </a:cxnLst>
            <a:rect l="l" t="t" r="r" b="b"/>
            <a:pathLst>
              <a:path w="854439" h="824459">
                <a:moveTo>
                  <a:pt x="0" y="0"/>
                </a:moveTo>
                <a:cubicBezTo>
                  <a:pt x="119921" y="191125"/>
                  <a:pt x="239842" y="382250"/>
                  <a:pt x="329783" y="509666"/>
                </a:cubicBezTo>
                <a:cubicBezTo>
                  <a:pt x="419724" y="637082"/>
                  <a:pt x="452203" y="712033"/>
                  <a:pt x="539646" y="764498"/>
                </a:cubicBezTo>
                <a:cubicBezTo>
                  <a:pt x="627089" y="816963"/>
                  <a:pt x="740764" y="820711"/>
                  <a:pt x="854439" y="824459"/>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46EB6E7B-D153-4447-8FB5-986006723FC4}"/>
              </a:ext>
            </a:extLst>
          </p:cNvPr>
          <p:cNvSpPr/>
          <p:nvPr/>
        </p:nvSpPr>
        <p:spPr>
          <a:xfrm>
            <a:off x="2578308" y="3912433"/>
            <a:ext cx="3552669" cy="269823"/>
          </a:xfrm>
          <a:custGeom>
            <a:avLst/>
            <a:gdLst>
              <a:gd name="connsiteX0" fmla="*/ 0 w 3552669"/>
              <a:gd name="connsiteY0" fmla="*/ 0 h 269823"/>
              <a:gd name="connsiteX1" fmla="*/ 1933731 w 3552669"/>
              <a:gd name="connsiteY1" fmla="*/ 179882 h 269823"/>
              <a:gd name="connsiteX2" fmla="*/ 3552669 w 3552669"/>
              <a:gd name="connsiteY2" fmla="*/ 269823 h 269823"/>
            </a:gdLst>
            <a:ahLst/>
            <a:cxnLst>
              <a:cxn ang="0">
                <a:pos x="connsiteX0" y="connsiteY0"/>
              </a:cxn>
              <a:cxn ang="0">
                <a:pos x="connsiteX1" y="connsiteY1"/>
              </a:cxn>
              <a:cxn ang="0">
                <a:pos x="connsiteX2" y="connsiteY2"/>
              </a:cxn>
            </a:cxnLst>
            <a:rect l="l" t="t" r="r" b="b"/>
            <a:pathLst>
              <a:path w="3552669" h="269823">
                <a:moveTo>
                  <a:pt x="0" y="0"/>
                </a:moveTo>
                <a:lnTo>
                  <a:pt x="1933731" y="179882"/>
                </a:lnTo>
                <a:cubicBezTo>
                  <a:pt x="2525842" y="224852"/>
                  <a:pt x="3039255" y="247337"/>
                  <a:pt x="3552669" y="269823"/>
                </a:cubicBezTo>
              </a:path>
            </a:pathLst>
          </a:custGeom>
          <a:noFill/>
          <a:ln w="508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D74D1E64-4EB1-6140-80E3-8EE6C36C3C69}"/>
              </a:ext>
            </a:extLst>
          </p:cNvPr>
          <p:cNvSpPr/>
          <p:nvPr/>
        </p:nvSpPr>
        <p:spPr>
          <a:xfrm>
            <a:off x="2563318" y="2713221"/>
            <a:ext cx="3552669" cy="374754"/>
          </a:xfrm>
          <a:custGeom>
            <a:avLst/>
            <a:gdLst>
              <a:gd name="connsiteX0" fmla="*/ 0 w 3552669"/>
              <a:gd name="connsiteY0" fmla="*/ 374754 h 374754"/>
              <a:gd name="connsiteX1" fmla="*/ 1933731 w 3552669"/>
              <a:gd name="connsiteY1" fmla="*/ 89941 h 374754"/>
              <a:gd name="connsiteX2" fmla="*/ 3552669 w 3552669"/>
              <a:gd name="connsiteY2" fmla="*/ 0 h 374754"/>
            </a:gdLst>
            <a:ahLst/>
            <a:cxnLst>
              <a:cxn ang="0">
                <a:pos x="connsiteX0" y="connsiteY0"/>
              </a:cxn>
              <a:cxn ang="0">
                <a:pos x="connsiteX1" y="connsiteY1"/>
              </a:cxn>
              <a:cxn ang="0">
                <a:pos x="connsiteX2" y="connsiteY2"/>
              </a:cxn>
            </a:cxnLst>
            <a:rect l="l" t="t" r="r" b="b"/>
            <a:pathLst>
              <a:path w="3552669" h="374754">
                <a:moveTo>
                  <a:pt x="0" y="374754"/>
                </a:moveTo>
                <a:cubicBezTo>
                  <a:pt x="670810" y="263577"/>
                  <a:pt x="1341620" y="152400"/>
                  <a:pt x="1933731" y="89941"/>
                </a:cubicBezTo>
                <a:cubicBezTo>
                  <a:pt x="2525842" y="27482"/>
                  <a:pt x="3039255" y="13741"/>
                  <a:pt x="3552669" y="0"/>
                </a:cubicBezTo>
              </a:path>
            </a:pathLst>
          </a:custGeom>
          <a:noFill/>
          <a:ln w="635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0A8FE2A0-9A79-1547-A657-F02C48BBA000}"/>
              </a:ext>
            </a:extLst>
          </p:cNvPr>
          <p:cNvSpPr/>
          <p:nvPr/>
        </p:nvSpPr>
        <p:spPr>
          <a:xfrm>
            <a:off x="2517368" y="1884133"/>
            <a:ext cx="3569594" cy="640080"/>
          </a:xfrm>
          <a:custGeom>
            <a:avLst/>
            <a:gdLst>
              <a:gd name="connsiteX0" fmla="*/ 0 w 3569594"/>
              <a:gd name="connsiteY0" fmla="*/ 691866 h 691866"/>
              <a:gd name="connsiteX1" fmla="*/ 1618938 w 3569594"/>
              <a:gd name="connsiteY1" fmla="*/ 197190 h 691866"/>
              <a:gd name="connsiteX2" fmla="*/ 3402767 w 3569594"/>
              <a:gd name="connsiteY2" fmla="*/ 17308 h 691866"/>
              <a:gd name="connsiteX3" fmla="*/ 3387777 w 3569594"/>
              <a:gd name="connsiteY3" fmla="*/ 17308 h 691866"/>
            </a:gdLst>
            <a:ahLst/>
            <a:cxnLst>
              <a:cxn ang="0">
                <a:pos x="connsiteX0" y="connsiteY0"/>
              </a:cxn>
              <a:cxn ang="0">
                <a:pos x="connsiteX1" y="connsiteY1"/>
              </a:cxn>
              <a:cxn ang="0">
                <a:pos x="connsiteX2" y="connsiteY2"/>
              </a:cxn>
              <a:cxn ang="0">
                <a:pos x="connsiteX3" y="connsiteY3"/>
              </a:cxn>
            </a:cxnLst>
            <a:rect l="l" t="t" r="r" b="b"/>
            <a:pathLst>
              <a:path w="3569594" h="691866">
                <a:moveTo>
                  <a:pt x="0" y="691866"/>
                </a:moveTo>
                <a:cubicBezTo>
                  <a:pt x="525905" y="500741"/>
                  <a:pt x="1051810" y="309616"/>
                  <a:pt x="1618938" y="197190"/>
                </a:cubicBezTo>
                <a:cubicBezTo>
                  <a:pt x="2186066" y="84764"/>
                  <a:pt x="3402767" y="17308"/>
                  <a:pt x="3402767" y="17308"/>
                </a:cubicBezTo>
                <a:cubicBezTo>
                  <a:pt x="3697573" y="-12672"/>
                  <a:pt x="3542675" y="2318"/>
                  <a:pt x="3387777" y="17308"/>
                </a:cubicBezTo>
              </a:path>
            </a:pathLst>
          </a:custGeom>
          <a:noFill/>
          <a:ln w="635000">
            <a:solidFill>
              <a:schemeClr val="accent1">
                <a:shade val="50000"/>
                <a:alpha val="51988"/>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17B8C8-295B-E440-ACC5-68DC055F737F}"/>
              </a:ext>
            </a:extLst>
          </p:cNvPr>
          <p:cNvSpPr>
            <a:spLocks noGrp="1"/>
          </p:cNvSpPr>
          <p:nvPr>
            <p:ph type="title"/>
          </p:nvPr>
        </p:nvSpPr>
        <p:spPr>
          <a:xfrm>
            <a:off x="0" y="-159782"/>
            <a:ext cx="12192000" cy="1325563"/>
          </a:xfrm>
        </p:spPr>
        <p:txBody>
          <a:bodyPr>
            <a:normAutofit/>
          </a:bodyPr>
          <a:lstStyle/>
          <a:p>
            <a:pPr algn="ctr"/>
            <a:r>
              <a:rPr lang="en-US" sz="3600" b="1" dirty="0"/>
              <a:t>Space Biology experimentation, sample and data archiving</a:t>
            </a:r>
          </a:p>
        </p:txBody>
      </p:sp>
      <p:sp>
        <p:nvSpPr>
          <p:cNvPr id="4" name="Rounded Rectangle 3">
            <a:extLst>
              <a:ext uri="{FF2B5EF4-FFF2-40B4-BE49-F238E27FC236}">
                <a16:creationId xmlns:a16="http://schemas.microsoft.com/office/drawing/2014/main" id="{9131F2D8-FE62-B847-A83B-CCD864CDECED}"/>
              </a:ext>
            </a:extLst>
          </p:cNvPr>
          <p:cNvSpPr/>
          <p:nvPr/>
        </p:nvSpPr>
        <p:spPr>
          <a:xfrm>
            <a:off x="9039064" y="3051042"/>
            <a:ext cx="2398426" cy="1325563"/>
          </a:xfrm>
          <a:prstGeom prst="roundRect">
            <a:avLst/>
          </a:prstGeom>
          <a:ln w="825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Ames Life Science Archive</a:t>
            </a:r>
          </a:p>
        </p:txBody>
      </p:sp>
      <p:sp>
        <p:nvSpPr>
          <p:cNvPr id="5" name="Rounded Rectangle 4">
            <a:extLst>
              <a:ext uri="{FF2B5EF4-FFF2-40B4-BE49-F238E27FC236}">
                <a16:creationId xmlns:a16="http://schemas.microsoft.com/office/drawing/2014/main" id="{A6F1D48A-80A2-2440-A898-9DA2413A0186}"/>
              </a:ext>
            </a:extLst>
          </p:cNvPr>
          <p:cNvSpPr/>
          <p:nvPr/>
        </p:nvSpPr>
        <p:spPr>
          <a:xfrm>
            <a:off x="3289268" y="4604187"/>
            <a:ext cx="2398425"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NBISC (NASA Biological Institutional Science Collection</a:t>
            </a:r>
          </a:p>
        </p:txBody>
      </p:sp>
      <p:sp>
        <p:nvSpPr>
          <p:cNvPr id="6" name="Rounded Rectangle 5">
            <a:extLst>
              <a:ext uri="{FF2B5EF4-FFF2-40B4-BE49-F238E27FC236}">
                <a16:creationId xmlns:a16="http://schemas.microsoft.com/office/drawing/2014/main" id="{4C02422B-126F-AE40-ABD5-386EECD1D490}"/>
              </a:ext>
            </a:extLst>
          </p:cNvPr>
          <p:cNvSpPr/>
          <p:nvPr/>
        </p:nvSpPr>
        <p:spPr>
          <a:xfrm>
            <a:off x="9039064" y="1601620"/>
            <a:ext cx="239842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GeneLab (”omics”)</a:t>
            </a:r>
          </a:p>
        </p:txBody>
      </p:sp>
      <p:sp>
        <p:nvSpPr>
          <p:cNvPr id="7" name="Rounded Rectangle 6">
            <a:extLst>
              <a:ext uri="{FF2B5EF4-FFF2-40B4-BE49-F238E27FC236}">
                <a16:creationId xmlns:a16="http://schemas.microsoft.com/office/drawing/2014/main" id="{8D2B80C0-B8B5-4B4F-B3C9-D2C40ABFBA3F}"/>
              </a:ext>
            </a:extLst>
          </p:cNvPr>
          <p:cNvSpPr/>
          <p:nvPr/>
        </p:nvSpPr>
        <p:spPr>
          <a:xfrm>
            <a:off x="233597" y="1879628"/>
            <a:ext cx="2398426" cy="2760968"/>
          </a:xfrm>
          <a:prstGeom prst="roundRect">
            <a:avLst>
              <a:gd name="adj" fmla="val 479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PI designed </a:t>
            </a:r>
            <a:r>
              <a:rPr lang="en-US" dirty="0">
                <a:solidFill>
                  <a:sysClr val="windowText" lastClr="000000"/>
                </a:solidFill>
              </a:rPr>
              <a:t>spaceflight and ground analogue experiments</a:t>
            </a:r>
          </a:p>
        </p:txBody>
      </p:sp>
      <p:sp>
        <p:nvSpPr>
          <p:cNvPr id="8" name="Rounded Rectangle 7">
            <a:extLst>
              <a:ext uri="{FF2B5EF4-FFF2-40B4-BE49-F238E27FC236}">
                <a16:creationId xmlns:a16="http://schemas.microsoft.com/office/drawing/2014/main" id="{0B659719-4014-364E-8313-B491F434F681}"/>
              </a:ext>
            </a:extLst>
          </p:cNvPr>
          <p:cNvSpPr/>
          <p:nvPr/>
        </p:nvSpPr>
        <p:spPr>
          <a:xfrm>
            <a:off x="233597" y="4850567"/>
            <a:ext cx="2398426" cy="104056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Reference</a:t>
            </a:r>
            <a:r>
              <a:rPr lang="en-US" dirty="0">
                <a:solidFill>
                  <a:sysClr val="windowText" lastClr="000000"/>
                </a:solidFill>
              </a:rPr>
              <a:t> spaceflight and ground analogue experiments</a:t>
            </a:r>
          </a:p>
        </p:txBody>
      </p:sp>
      <p:sp>
        <p:nvSpPr>
          <p:cNvPr id="9" name="TextBox 8">
            <a:extLst>
              <a:ext uri="{FF2B5EF4-FFF2-40B4-BE49-F238E27FC236}">
                <a16:creationId xmlns:a16="http://schemas.microsoft.com/office/drawing/2014/main" id="{1A433067-9C22-5C4A-8227-E3106B6A3532}"/>
              </a:ext>
            </a:extLst>
          </p:cNvPr>
          <p:cNvSpPr txBox="1"/>
          <p:nvPr/>
        </p:nvSpPr>
        <p:spPr>
          <a:xfrm>
            <a:off x="607060" y="1510296"/>
            <a:ext cx="1551835" cy="369332"/>
          </a:xfrm>
          <a:prstGeom prst="rect">
            <a:avLst/>
          </a:prstGeom>
          <a:noFill/>
        </p:spPr>
        <p:txBody>
          <a:bodyPr wrap="none" rtlCol="0">
            <a:spAutoFit/>
          </a:bodyPr>
          <a:lstStyle/>
          <a:p>
            <a:r>
              <a:rPr lang="en-US" dirty="0"/>
              <a:t>Sample source</a:t>
            </a:r>
          </a:p>
        </p:txBody>
      </p:sp>
      <p:sp>
        <p:nvSpPr>
          <p:cNvPr id="10" name="TextBox 9">
            <a:extLst>
              <a:ext uri="{FF2B5EF4-FFF2-40B4-BE49-F238E27FC236}">
                <a16:creationId xmlns:a16="http://schemas.microsoft.com/office/drawing/2014/main" id="{821A43AB-269F-224A-97B5-44B6C7C40312}"/>
              </a:ext>
            </a:extLst>
          </p:cNvPr>
          <p:cNvSpPr txBox="1"/>
          <p:nvPr/>
        </p:nvSpPr>
        <p:spPr>
          <a:xfrm>
            <a:off x="9355547" y="1213384"/>
            <a:ext cx="1830950" cy="369332"/>
          </a:xfrm>
          <a:prstGeom prst="rect">
            <a:avLst/>
          </a:prstGeom>
          <a:noFill/>
        </p:spPr>
        <p:txBody>
          <a:bodyPr wrap="none" rtlCol="0">
            <a:spAutoFit/>
          </a:bodyPr>
          <a:lstStyle/>
          <a:p>
            <a:r>
              <a:rPr lang="en-US" dirty="0"/>
              <a:t>Data Repositories</a:t>
            </a:r>
          </a:p>
        </p:txBody>
      </p:sp>
      <p:sp>
        <p:nvSpPr>
          <p:cNvPr id="11" name="Rounded Rectangle 10">
            <a:extLst>
              <a:ext uri="{FF2B5EF4-FFF2-40B4-BE49-F238E27FC236}">
                <a16:creationId xmlns:a16="http://schemas.microsoft.com/office/drawing/2014/main" id="{90BCCFA4-552E-A844-9093-88F8E040CD03}"/>
              </a:ext>
            </a:extLst>
          </p:cNvPr>
          <p:cNvSpPr/>
          <p:nvPr/>
        </p:nvSpPr>
        <p:spPr>
          <a:xfrm>
            <a:off x="6081010" y="1455337"/>
            <a:ext cx="1788386" cy="84858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Primary PI</a:t>
            </a:r>
          </a:p>
        </p:txBody>
      </p:sp>
      <p:sp>
        <p:nvSpPr>
          <p:cNvPr id="12" name="Rounded Rectangle 11">
            <a:extLst>
              <a:ext uri="{FF2B5EF4-FFF2-40B4-BE49-F238E27FC236}">
                <a16:creationId xmlns:a16="http://schemas.microsoft.com/office/drawing/2014/main" id="{86AC910E-B7FE-D64C-8261-F2E7770B60DE}"/>
              </a:ext>
            </a:extLst>
          </p:cNvPr>
          <p:cNvSpPr/>
          <p:nvPr/>
        </p:nvSpPr>
        <p:spPr>
          <a:xfrm>
            <a:off x="6068518" y="2360241"/>
            <a:ext cx="1788386" cy="12143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Tissue Sharing Program PI (BSP, ISS-NL, NBISC)</a:t>
            </a:r>
          </a:p>
        </p:txBody>
      </p:sp>
      <p:sp>
        <p:nvSpPr>
          <p:cNvPr id="13" name="TextBox 12">
            <a:extLst>
              <a:ext uri="{FF2B5EF4-FFF2-40B4-BE49-F238E27FC236}">
                <a16:creationId xmlns:a16="http://schemas.microsoft.com/office/drawing/2014/main" id="{4E1CDC51-CB10-C64B-BADA-A69995CDF163}"/>
              </a:ext>
            </a:extLst>
          </p:cNvPr>
          <p:cNvSpPr txBox="1"/>
          <p:nvPr/>
        </p:nvSpPr>
        <p:spPr>
          <a:xfrm>
            <a:off x="6180816" y="1061903"/>
            <a:ext cx="1593770" cy="369332"/>
          </a:xfrm>
          <a:prstGeom prst="rect">
            <a:avLst/>
          </a:prstGeom>
          <a:noFill/>
        </p:spPr>
        <p:txBody>
          <a:bodyPr wrap="none" rtlCol="0">
            <a:spAutoFit/>
          </a:bodyPr>
          <a:lstStyle/>
          <a:p>
            <a:r>
              <a:rPr lang="en-US" dirty="0"/>
              <a:t>Data generator</a:t>
            </a:r>
          </a:p>
        </p:txBody>
      </p:sp>
      <p:sp>
        <p:nvSpPr>
          <p:cNvPr id="14" name="Rounded Rectangle 13">
            <a:extLst>
              <a:ext uri="{FF2B5EF4-FFF2-40B4-BE49-F238E27FC236}">
                <a16:creationId xmlns:a16="http://schemas.microsoft.com/office/drawing/2014/main" id="{402F8328-2373-5342-9521-D2480E8258C0}"/>
              </a:ext>
            </a:extLst>
          </p:cNvPr>
          <p:cNvSpPr/>
          <p:nvPr/>
        </p:nvSpPr>
        <p:spPr>
          <a:xfrm>
            <a:off x="6053792" y="3636240"/>
            <a:ext cx="1788386" cy="12143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GeneLab (Open Science Data)</a:t>
            </a:r>
          </a:p>
        </p:txBody>
      </p:sp>
      <p:sp>
        <p:nvSpPr>
          <p:cNvPr id="22" name="Freeform 21">
            <a:extLst>
              <a:ext uri="{FF2B5EF4-FFF2-40B4-BE49-F238E27FC236}">
                <a16:creationId xmlns:a16="http://schemas.microsoft.com/office/drawing/2014/main" id="{BF25973B-5113-FC44-ACBC-994938D55B27}"/>
              </a:ext>
            </a:extLst>
          </p:cNvPr>
          <p:cNvSpPr/>
          <p:nvPr/>
        </p:nvSpPr>
        <p:spPr>
          <a:xfrm>
            <a:off x="2503358" y="3162925"/>
            <a:ext cx="3612630" cy="2113613"/>
          </a:xfrm>
          <a:custGeom>
            <a:avLst/>
            <a:gdLst>
              <a:gd name="connsiteX0" fmla="*/ 0 w 3612630"/>
              <a:gd name="connsiteY0" fmla="*/ 2113613 h 2113613"/>
              <a:gd name="connsiteX1" fmla="*/ 1079292 w 3612630"/>
              <a:gd name="connsiteY1" fmla="*/ 389744 h 2113613"/>
              <a:gd name="connsiteX2" fmla="*/ 3612630 w 3612630"/>
              <a:gd name="connsiteY2" fmla="*/ 0 h 2113613"/>
            </a:gdLst>
            <a:ahLst/>
            <a:cxnLst>
              <a:cxn ang="0">
                <a:pos x="connsiteX0" y="connsiteY0"/>
              </a:cxn>
              <a:cxn ang="0">
                <a:pos x="connsiteX1" y="connsiteY1"/>
              </a:cxn>
              <a:cxn ang="0">
                <a:pos x="connsiteX2" y="connsiteY2"/>
              </a:cxn>
            </a:cxnLst>
            <a:rect l="l" t="t" r="r" b="b"/>
            <a:pathLst>
              <a:path w="3612630" h="2113613">
                <a:moveTo>
                  <a:pt x="0" y="2113613"/>
                </a:moveTo>
                <a:cubicBezTo>
                  <a:pt x="238593" y="1427813"/>
                  <a:pt x="477187" y="742013"/>
                  <a:pt x="1079292" y="389744"/>
                </a:cubicBezTo>
                <a:cubicBezTo>
                  <a:pt x="1681397" y="37475"/>
                  <a:pt x="2647013" y="18737"/>
                  <a:pt x="361263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6C644C40-F189-7145-957C-E83F617ABD95}"/>
              </a:ext>
            </a:extLst>
          </p:cNvPr>
          <p:cNvSpPr/>
          <p:nvPr/>
        </p:nvSpPr>
        <p:spPr>
          <a:xfrm>
            <a:off x="9071809" y="4531310"/>
            <a:ext cx="2398426" cy="1325563"/>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Other (non-NASA)</a:t>
            </a:r>
          </a:p>
        </p:txBody>
      </p:sp>
      <p:sp>
        <p:nvSpPr>
          <p:cNvPr id="38" name="TextBox 37">
            <a:extLst>
              <a:ext uri="{FF2B5EF4-FFF2-40B4-BE49-F238E27FC236}">
                <a16:creationId xmlns:a16="http://schemas.microsoft.com/office/drawing/2014/main" id="{9910EA96-9D0F-3045-ABB3-2F014D73D8A5}"/>
              </a:ext>
            </a:extLst>
          </p:cNvPr>
          <p:cNvSpPr txBox="1"/>
          <p:nvPr/>
        </p:nvSpPr>
        <p:spPr>
          <a:xfrm>
            <a:off x="3490303" y="5926495"/>
            <a:ext cx="2042097" cy="369332"/>
          </a:xfrm>
          <a:prstGeom prst="rect">
            <a:avLst/>
          </a:prstGeom>
          <a:noFill/>
        </p:spPr>
        <p:txBody>
          <a:bodyPr wrap="none" rtlCol="0">
            <a:spAutoFit/>
          </a:bodyPr>
          <a:lstStyle/>
          <a:p>
            <a:r>
              <a:rPr lang="en-US" dirty="0"/>
              <a:t>Sample repositories</a:t>
            </a:r>
          </a:p>
        </p:txBody>
      </p:sp>
    </p:spTree>
    <p:extLst>
      <p:ext uri="{BB962C8B-B14F-4D97-AF65-F5344CB8AC3E}">
        <p14:creationId xmlns:p14="http://schemas.microsoft.com/office/powerpoint/2010/main" val="3786358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F5D69E-4222-1640-BF8A-C5D885DEA9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2067"/>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002067"/>
              </a:solidFill>
              <a:effectLst/>
              <a:uLnTx/>
              <a:uFillTx/>
              <a:latin typeface="Arial" panose="020B0604020202020204" pitchFamily="34" charset="0"/>
              <a:ea typeface="+mn-ea"/>
              <a:cs typeface="Arial" panose="020B0604020202020204" pitchFamily="34" charset="0"/>
            </a:endParaRPr>
          </a:p>
        </p:txBody>
      </p:sp>
      <p:sp>
        <p:nvSpPr>
          <p:cNvPr id="5" name="TextBox 1">
            <a:extLst>
              <a:ext uri="{FF2B5EF4-FFF2-40B4-BE49-F238E27FC236}">
                <a16:creationId xmlns:a16="http://schemas.microsoft.com/office/drawing/2014/main" id="{B383C625-5138-6C46-A9C3-D3B2B4E26954}"/>
              </a:ext>
            </a:extLst>
          </p:cNvPr>
          <p:cNvSpPr txBox="1"/>
          <p:nvPr/>
        </p:nvSpPr>
        <p:spPr>
          <a:xfrm>
            <a:off x="4740626" y="2020965"/>
            <a:ext cx="184731" cy="307777"/>
          </a:xfrm>
          <a:prstGeom prst="rect">
            <a:avLst/>
          </a:prstGeom>
          <a:noFill/>
        </p:spPr>
        <p:style>
          <a:lnRef idx="0">
            <a:scrgbClr r="0" g="0" b="0"/>
          </a:lnRef>
          <a:fillRef idx="0">
            <a:scrgbClr r="0" g="0" b="0"/>
          </a:fillRef>
          <a:effectRef idx="0">
            <a:scrgbClr r="0" g="0" b="0"/>
          </a:effectRef>
          <a:fontRef idx="major"/>
        </p:style>
        <p:txBody>
          <a:bodyPr wrap="non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pic>
        <p:nvPicPr>
          <p:cNvPr id="6" name="Picture 5">
            <a:extLst>
              <a:ext uri="{FF2B5EF4-FFF2-40B4-BE49-F238E27FC236}">
                <a16:creationId xmlns:a16="http://schemas.microsoft.com/office/drawing/2014/main" id="{6BB27602-9965-5D43-AF78-84B30A78C9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111" y="4222398"/>
            <a:ext cx="673180" cy="307777"/>
          </a:xfrm>
          <a:prstGeom prst="rect">
            <a:avLst/>
          </a:prstGeom>
        </p:spPr>
      </p:pic>
      <p:pic>
        <p:nvPicPr>
          <p:cNvPr id="7" name="Picture 6">
            <a:extLst>
              <a:ext uri="{FF2B5EF4-FFF2-40B4-BE49-F238E27FC236}">
                <a16:creationId xmlns:a16="http://schemas.microsoft.com/office/drawing/2014/main" id="{BAB73E37-6F81-C944-A351-D1CFEC4CAB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02736" y="4220200"/>
            <a:ext cx="730553" cy="255241"/>
          </a:xfrm>
          <a:prstGeom prst="rect">
            <a:avLst/>
          </a:prstGeom>
        </p:spPr>
      </p:pic>
      <p:pic>
        <p:nvPicPr>
          <p:cNvPr id="8" name="Picture 7">
            <a:extLst>
              <a:ext uri="{FF2B5EF4-FFF2-40B4-BE49-F238E27FC236}">
                <a16:creationId xmlns:a16="http://schemas.microsoft.com/office/drawing/2014/main" id="{2CA7DC3D-D123-8C4C-9454-C04692E2B9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1243" y="4476132"/>
            <a:ext cx="1124856" cy="348728"/>
          </a:xfrm>
          <a:prstGeom prst="rect">
            <a:avLst/>
          </a:prstGeom>
        </p:spPr>
      </p:pic>
      <p:pic>
        <p:nvPicPr>
          <p:cNvPr id="9" name="Picture 8">
            <a:extLst>
              <a:ext uri="{FF2B5EF4-FFF2-40B4-BE49-F238E27FC236}">
                <a16:creationId xmlns:a16="http://schemas.microsoft.com/office/drawing/2014/main" id="{3952982A-A0CD-0E4D-9A1B-707A20B6EE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09942" y="3402176"/>
            <a:ext cx="380863" cy="409428"/>
          </a:xfrm>
          <a:prstGeom prst="rect">
            <a:avLst/>
          </a:prstGeom>
        </p:spPr>
      </p:pic>
      <p:sp>
        <p:nvSpPr>
          <p:cNvPr id="10" name="Rounded Rectangle 9">
            <a:extLst>
              <a:ext uri="{FF2B5EF4-FFF2-40B4-BE49-F238E27FC236}">
                <a16:creationId xmlns:a16="http://schemas.microsoft.com/office/drawing/2014/main" id="{3D52D841-DFD9-F148-81AF-BCE9498A5487}"/>
              </a:ext>
            </a:extLst>
          </p:cNvPr>
          <p:cNvSpPr/>
          <p:nvPr/>
        </p:nvSpPr>
        <p:spPr>
          <a:xfrm>
            <a:off x="4098290" y="3322822"/>
            <a:ext cx="762582" cy="1731778"/>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95F8100-D145-FD48-8858-943C30267577}"/>
              </a:ext>
            </a:extLst>
          </p:cNvPr>
          <p:cNvSpPr/>
          <p:nvPr/>
        </p:nvSpPr>
        <p:spPr>
          <a:xfrm>
            <a:off x="4015456" y="2982758"/>
            <a:ext cx="1019013" cy="369332"/>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highlight>
                  <a:srgbClr val="FFFF00"/>
                </a:highlight>
                <a:uLnTx/>
                <a:uFillTx/>
                <a:latin typeface="Helvetica" pitchFamily="2" charset="0"/>
                <a:ea typeface="+mj-ea"/>
                <a:cs typeface="+mj-cs"/>
              </a:rPr>
              <a:t>ALSDA</a:t>
            </a:r>
            <a:endParaRPr kumimoji="0" lang="en-US" sz="1800" b="1" i="0" u="none" strike="noStrike" kern="1200" cap="none" spc="0" normalizeH="0" baseline="0" noProof="0" dirty="0">
              <a:ln>
                <a:noFill/>
              </a:ln>
              <a:solidFill>
                <a:prstClr val="black"/>
              </a:solidFill>
              <a:effectLst/>
              <a:highlight>
                <a:srgbClr val="FFFF00"/>
              </a:highlight>
              <a:uLnTx/>
              <a:uFillTx/>
              <a:latin typeface="Calibri Light" panose="020F0302020204030204"/>
              <a:ea typeface="+mj-ea"/>
              <a:cs typeface="+mj-cs"/>
            </a:endParaRPr>
          </a:p>
        </p:txBody>
      </p:sp>
      <p:pic>
        <p:nvPicPr>
          <p:cNvPr id="12" name="Picture 11">
            <a:extLst>
              <a:ext uri="{FF2B5EF4-FFF2-40B4-BE49-F238E27FC236}">
                <a16:creationId xmlns:a16="http://schemas.microsoft.com/office/drawing/2014/main" id="{3ABCC4CC-0A57-6A44-8EC2-24778E4E1B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58162" y="4194456"/>
            <a:ext cx="624592" cy="671438"/>
          </a:xfrm>
          <a:prstGeom prst="rect">
            <a:avLst/>
          </a:prstGeom>
        </p:spPr>
      </p:pic>
      <p:pic>
        <p:nvPicPr>
          <p:cNvPr id="13" name="Picture 12">
            <a:extLst>
              <a:ext uri="{FF2B5EF4-FFF2-40B4-BE49-F238E27FC236}">
                <a16:creationId xmlns:a16="http://schemas.microsoft.com/office/drawing/2014/main" id="{808759D0-9CBF-834D-86D5-E673353378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79905" y="3391826"/>
            <a:ext cx="602849" cy="548945"/>
          </a:xfrm>
          <a:prstGeom prst="rect">
            <a:avLst/>
          </a:prstGeom>
        </p:spPr>
      </p:pic>
      <p:sp>
        <p:nvSpPr>
          <p:cNvPr id="14" name="Striped Right Arrow 13">
            <a:extLst>
              <a:ext uri="{FF2B5EF4-FFF2-40B4-BE49-F238E27FC236}">
                <a16:creationId xmlns:a16="http://schemas.microsoft.com/office/drawing/2014/main" id="{58552FF8-EC01-AF47-810C-8455379E241D}"/>
              </a:ext>
            </a:extLst>
          </p:cNvPr>
          <p:cNvSpPr/>
          <p:nvPr/>
        </p:nvSpPr>
        <p:spPr bwMode="auto">
          <a:xfrm rot="21372955">
            <a:off x="2407186" y="4109803"/>
            <a:ext cx="1605056" cy="258201"/>
          </a:xfrm>
          <a:prstGeom prst="stripedRightArrow">
            <a:avLst/>
          </a:prstGeom>
          <a:solidFill>
            <a:srgbClr val="FFC000"/>
          </a:solidFill>
          <a:ln w="9525" cap="flat" cmpd="sng" algn="ctr">
            <a:solidFill>
              <a:schemeClr val="tx1"/>
            </a:solidFill>
            <a:prstDash val="solid"/>
            <a:round/>
            <a:headEnd type="none" w="med" len="med"/>
            <a:tailEnd type="none" w="med" len="med"/>
          </a:ln>
          <a:effectLst/>
        </p:spPr>
        <p:style>
          <a:lnRef idx="0">
            <a:scrgbClr r="0" g="0" b="0"/>
          </a:lnRef>
          <a:fillRef idx="0">
            <a:scrgbClr r="0" g="0" b="0"/>
          </a:fillRef>
          <a:effectRef idx="0">
            <a:scrgbClr r="0" g="0" b="0"/>
          </a:effectRef>
          <a:fontRef idx="major"/>
        </p:style>
        <p:txBody>
          <a:bodyPr vert="horz" wrap="square" lIns="68580" tIns="34290" rIns="68580" bIns="34290" numCol="1" rtlCol="0"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Times" charset="0"/>
              <a:ea typeface="+mj-ea"/>
              <a:cs typeface="+mj-cs"/>
            </a:endParaRPr>
          </a:p>
        </p:txBody>
      </p:sp>
      <p:sp>
        <p:nvSpPr>
          <p:cNvPr id="15" name="Rectangle 14">
            <a:extLst>
              <a:ext uri="{FF2B5EF4-FFF2-40B4-BE49-F238E27FC236}">
                <a16:creationId xmlns:a16="http://schemas.microsoft.com/office/drawing/2014/main" id="{7DF6127C-A754-204B-9303-8F7D499A8218}"/>
              </a:ext>
            </a:extLst>
          </p:cNvPr>
          <p:cNvSpPr/>
          <p:nvPr/>
        </p:nvSpPr>
        <p:spPr>
          <a:xfrm>
            <a:off x="665837" y="3853283"/>
            <a:ext cx="1257548" cy="30777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j-ea"/>
                <a:cs typeface="+mj-cs"/>
              </a:rPr>
              <a:t>Publications</a:t>
            </a:r>
            <a:endPar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6" name="Rectangle 15">
            <a:extLst>
              <a:ext uri="{FF2B5EF4-FFF2-40B4-BE49-F238E27FC236}">
                <a16:creationId xmlns:a16="http://schemas.microsoft.com/office/drawing/2014/main" id="{93668578-2F88-614B-A67F-A3BB258B7360}"/>
              </a:ext>
            </a:extLst>
          </p:cNvPr>
          <p:cNvSpPr/>
          <p:nvPr/>
        </p:nvSpPr>
        <p:spPr>
          <a:xfrm>
            <a:off x="3684719" y="1727926"/>
            <a:ext cx="1650623" cy="523220"/>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j-ea"/>
                <a:cs typeface="+mj-cs"/>
              </a:rPr>
              <a:t>Raw Data from Assays</a:t>
            </a:r>
            <a:endPar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7" name="Rectangle 16">
            <a:extLst>
              <a:ext uri="{FF2B5EF4-FFF2-40B4-BE49-F238E27FC236}">
                <a16:creationId xmlns:a16="http://schemas.microsoft.com/office/drawing/2014/main" id="{A16C6E02-ED8F-6449-8AD2-59822CB5D3D3}"/>
              </a:ext>
            </a:extLst>
          </p:cNvPr>
          <p:cNvSpPr/>
          <p:nvPr/>
        </p:nvSpPr>
        <p:spPr>
          <a:xfrm>
            <a:off x="1053739" y="3174333"/>
            <a:ext cx="1094070" cy="523220"/>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j-ea"/>
                <a:cs typeface="+mj-cs"/>
              </a:rPr>
              <a:t>Processed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j-ea"/>
                <a:cs typeface="+mj-cs"/>
              </a:rPr>
              <a:t>Data</a:t>
            </a:r>
            <a:endPar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18" name="Picture 17">
            <a:extLst>
              <a:ext uri="{FF2B5EF4-FFF2-40B4-BE49-F238E27FC236}">
                <a16:creationId xmlns:a16="http://schemas.microsoft.com/office/drawing/2014/main" id="{03E9D5A5-C434-714C-A0E4-0242EF94708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389067" y="2224809"/>
            <a:ext cx="472931" cy="424080"/>
          </a:xfrm>
          <a:prstGeom prst="rect">
            <a:avLst/>
          </a:prstGeom>
        </p:spPr>
      </p:pic>
      <p:pic>
        <p:nvPicPr>
          <p:cNvPr id="19" name="Picture 18">
            <a:extLst>
              <a:ext uri="{FF2B5EF4-FFF2-40B4-BE49-F238E27FC236}">
                <a16:creationId xmlns:a16="http://schemas.microsoft.com/office/drawing/2014/main" id="{D6194B68-62C0-9E4E-A458-BEC65A43D36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049596" y="2228870"/>
            <a:ext cx="330808" cy="507526"/>
          </a:xfrm>
          <a:prstGeom prst="rect">
            <a:avLst/>
          </a:prstGeom>
        </p:spPr>
      </p:pic>
      <p:sp>
        <p:nvSpPr>
          <p:cNvPr id="20" name="Striped Right Arrow 19">
            <a:extLst>
              <a:ext uri="{FF2B5EF4-FFF2-40B4-BE49-F238E27FC236}">
                <a16:creationId xmlns:a16="http://schemas.microsoft.com/office/drawing/2014/main" id="{043EFEC7-D1AE-9144-A217-FB13EE1EB49B}"/>
              </a:ext>
            </a:extLst>
          </p:cNvPr>
          <p:cNvSpPr/>
          <p:nvPr/>
        </p:nvSpPr>
        <p:spPr bwMode="auto">
          <a:xfrm rot="6095860">
            <a:off x="4337854" y="2720914"/>
            <a:ext cx="389232" cy="258201"/>
          </a:xfrm>
          <a:prstGeom prst="stripedRightArrow">
            <a:avLst>
              <a:gd name="adj1" fmla="val 61639"/>
              <a:gd name="adj2" fmla="val 46091"/>
            </a:avLst>
          </a:prstGeom>
          <a:solidFill>
            <a:srgbClr val="FFC000"/>
          </a:solidFill>
          <a:ln w="9525" cap="flat" cmpd="sng" algn="ctr">
            <a:solidFill>
              <a:schemeClr val="tx1"/>
            </a:solidFill>
            <a:prstDash val="solid"/>
            <a:round/>
            <a:headEnd type="none" w="med" len="med"/>
            <a:tailEnd type="none" w="med" len="med"/>
          </a:ln>
          <a:effectLst/>
        </p:spPr>
        <p:style>
          <a:lnRef idx="0">
            <a:scrgbClr r="0" g="0" b="0"/>
          </a:lnRef>
          <a:fillRef idx="0">
            <a:scrgbClr r="0" g="0" b="0"/>
          </a:fillRef>
          <a:effectRef idx="0">
            <a:scrgbClr r="0" g="0" b="0"/>
          </a:effectRef>
          <a:fontRef idx="major"/>
        </p:style>
        <p:txBody>
          <a:bodyPr vert="horz" wrap="square" lIns="68580" tIns="34290" rIns="68580" bIns="34290" numCol="1" rtlCol="0"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Times" charset="0"/>
              <a:ea typeface="+mj-ea"/>
              <a:cs typeface="+mj-cs"/>
            </a:endParaRPr>
          </a:p>
        </p:txBody>
      </p:sp>
      <p:pic>
        <p:nvPicPr>
          <p:cNvPr id="21" name="Picture 20">
            <a:extLst>
              <a:ext uri="{FF2B5EF4-FFF2-40B4-BE49-F238E27FC236}">
                <a16:creationId xmlns:a16="http://schemas.microsoft.com/office/drawing/2014/main" id="{D6F47F69-B47A-9B4E-B921-6B6B6BD88F3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064836" y="3261047"/>
            <a:ext cx="1048554" cy="849235"/>
          </a:xfrm>
          <a:prstGeom prst="rect">
            <a:avLst/>
          </a:prstGeom>
        </p:spPr>
      </p:pic>
      <p:sp>
        <p:nvSpPr>
          <p:cNvPr id="22" name="Striped Right Arrow 21">
            <a:extLst>
              <a:ext uri="{FF2B5EF4-FFF2-40B4-BE49-F238E27FC236}">
                <a16:creationId xmlns:a16="http://schemas.microsoft.com/office/drawing/2014/main" id="{EDCE65AF-129A-A242-851F-90B360E5D979}"/>
              </a:ext>
            </a:extLst>
          </p:cNvPr>
          <p:cNvSpPr/>
          <p:nvPr/>
        </p:nvSpPr>
        <p:spPr bwMode="auto">
          <a:xfrm>
            <a:off x="3071237" y="3632095"/>
            <a:ext cx="891501" cy="258201"/>
          </a:xfrm>
          <a:prstGeom prst="stripedRightArrow">
            <a:avLst/>
          </a:prstGeom>
          <a:solidFill>
            <a:srgbClr val="FFC000"/>
          </a:solidFill>
          <a:ln w="9525" cap="flat" cmpd="sng" algn="ctr">
            <a:solidFill>
              <a:schemeClr val="tx1"/>
            </a:solidFill>
            <a:prstDash val="solid"/>
            <a:round/>
            <a:headEnd type="none" w="med" len="med"/>
            <a:tailEnd type="none" w="med" len="med"/>
          </a:ln>
          <a:effectLst/>
        </p:spPr>
        <p:style>
          <a:lnRef idx="0">
            <a:scrgbClr r="0" g="0" b="0"/>
          </a:lnRef>
          <a:fillRef idx="0">
            <a:scrgbClr r="0" g="0" b="0"/>
          </a:fillRef>
          <a:effectRef idx="0">
            <a:scrgbClr r="0" g="0" b="0"/>
          </a:effectRef>
          <a:fontRef idx="major"/>
        </p:style>
        <p:txBody>
          <a:bodyPr vert="horz" wrap="square" lIns="68580" tIns="34290" rIns="68580" bIns="34290" numCol="1" rtlCol="0"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Times" charset="0"/>
              <a:ea typeface="+mj-ea"/>
              <a:cs typeface="+mj-cs"/>
            </a:endParaRPr>
          </a:p>
        </p:txBody>
      </p:sp>
      <p:pic>
        <p:nvPicPr>
          <p:cNvPr id="23" name="Picture 22">
            <a:extLst>
              <a:ext uri="{FF2B5EF4-FFF2-40B4-BE49-F238E27FC236}">
                <a16:creationId xmlns:a16="http://schemas.microsoft.com/office/drawing/2014/main" id="{1B6877A5-B460-6B44-AC11-DF62A192AC0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85348" y="863977"/>
            <a:ext cx="1104706" cy="1017526"/>
          </a:xfrm>
          <a:prstGeom prst="rect">
            <a:avLst/>
          </a:prstGeom>
        </p:spPr>
      </p:pic>
      <p:pic>
        <p:nvPicPr>
          <p:cNvPr id="24" name="Picture 23">
            <a:extLst>
              <a:ext uri="{FF2B5EF4-FFF2-40B4-BE49-F238E27FC236}">
                <a16:creationId xmlns:a16="http://schemas.microsoft.com/office/drawing/2014/main" id="{8C05337C-26F4-7A45-B14C-2CE8C24810E7}"/>
              </a:ext>
            </a:extLst>
          </p:cNvPr>
          <p:cNvPicPr>
            <a:picLocks noChangeAspect="1"/>
          </p:cNvPicPr>
          <p:nvPr/>
        </p:nvPicPr>
        <p:blipFill>
          <a:blip r:embed="rId12" cstate="screen">
            <a:extLst>
              <a:ext uri="{BEBA8EAE-BF5A-486C-A8C5-ECC9F3942E4B}">
                <a14:imgProps xmlns:a14="http://schemas.microsoft.com/office/drawing/2010/main">
                  <a14:imgLayer r:embed="rId13">
                    <a14:imgEffect>
                      <a14:sharpenSoften amount="2000"/>
                    </a14:imgEffect>
                    <a14:imgEffect>
                      <a14:brightnessContrast bright="-25000" contrast="16000"/>
                    </a14:imgEffect>
                  </a14:imgLayer>
                </a14:imgProps>
              </a:ext>
              <a:ext uri="{28A0092B-C50C-407E-A947-70E740481C1C}">
                <a14:useLocalDpi xmlns:a14="http://schemas.microsoft.com/office/drawing/2010/main"/>
              </a:ext>
            </a:extLst>
          </a:blip>
          <a:stretch>
            <a:fillRect/>
          </a:stretch>
        </p:blipFill>
        <p:spPr>
          <a:xfrm rot="5400000">
            <a:off x="2652934" y="2111199"/>
            <a:ext cx="1175301" cy="756884"/>
          </a:xfrm>
          <a:prstGeom prst="rect">
            <a:avLst/>
          </a:prstGeom>
          <a:noFill/>
        </p:spPr>
      </p:pic>
      <p:sp>
        <p:nvSpPr>
          <p:cNvPr id="25" name="Rectangle 24">
            <a:extLst>
              <a:ext uri="{FF2B5EF4-FFF2-40B4-BE49-F238E27FC236}">
                <a16:creationId xmlns:a16="http://schemas.microsoft.com/office/drawing/2014/main" id="{C0B4B96B-617C-2C4A-B4F7-15072EB458D5}"/>
              </a:ext>
            </a:extLst>
          </p:cNvPr>
          <p:cNvSpPr/>
          <p:nvPr/>
        </p:nvSpPr>
        <p:spPr>
          <a:xfrm>
            <a:off x="1737149" y="810252"/>
            <a:ext cx="1892168" cy="738664"/>
          </a:xfrm>
          <a:prstGeom prst="rect">
            <a:avLst/>
          </a:prstGeom>
          <a:solidFill>
            <a:schemeClr val="tx1"/>
          </a:solidFill>
          <a:ln>
            <a:solidFill>
              <a:schemeClr val="tx1"/>
            </a:solidFill>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j-ea"/>
                <a:cs typeface="+mj-cs"/>
              </a:rPr>
              <a:t>HRP and SB Primary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j-ea"/>
                <a:cs typeface="+mj-cs"/>
              </a:rPr>
              <a:t>Investigators submit their Data</a:t>
            </a:r>
            <a:endParaRPr kumimoji="0" lang="en-US" sz="1400" b="0"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pic>
        <p:nvPicPr>
          <p:cNvPr id="29" name="Picture 28">
            <a:extLst>
              <a:ext uri="{FF2B5EF4-FFF2-40B4-BE49-F238E27FC236}">
                <a16:creationId xmlns:a16="http://schemas.microsoft.com/office/drawing/2014/main" id="{760626B1-C806-FA49-B6F8-30D318EEC0C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23721" y="2558126"/>
            <a:ext cx="549152" cy="683494"/>
          </a:xfrm>
          <a:prstGeom prst="rect">
            <a:avLst/>
          </a:prstGeom>
        </p:spPr>
      </p:pic>
      <p:sp>
        <p:nvSpPr>
          <p:cNvPr id="30" name="Rectangle 29">
            <a:extLst>
              <a:ext uri="{FF2B5EF4-FFF2-40B4-BE49-F238E27FC236}">
                <a16:creationId xmlns:a16="http://schemas.microsoft.com/office/drawing/2014/main" id="{A2DFB54A-F24B-D141-9075-B369CF2B7CEF}"/>
              </a:ext>
            </a:extLst>
          </p:cNvPr>
          <p:cNvSpPr/>
          <p:nvPr/>
        </p:nvSpPr>
        <p:spPr>
          <a:xfrm>
            <a:off x="1621709" y="1964975"/>
            <a:ext cx="1283050" cy="523220"/>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j-ea"/>
                <a:cs typeface="+mj-cs"/>
              </a:rPr>
              <a:t>Data Imagery, Video</a:t>
            </a:r>
            <a:endPar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31" name="Picture 30" descr="A picture containing fan, device, train, indoor&#10;&#10;Description automatically generated">
            <a:extLst>
              <a:ext uri="{FF2B5EF4-FFF2-40B4-BE49-F238E27FC236}">
                <a16:creationId xmlns:a16="http://schemas.microsoft.com/office/drawing/2014/main" id="{72A4914E-20D1-F94E-BE4A-30CE5F2E3C1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368420" y="2505561"/>
            <a:ext cx="972865" cy="720754"/>
          </a:xfrm>
          <a:prstGeom prst="rect">
            <a:avLst/>
          </a:prstGeom>
        </p:spPr>
      </p:pic>
      <p:sp>
        <p:nvSpPr>
          <p:cNvPr id="32" name="Striped Right Arrow 31">
            <a:extLst>
              <a:ext uri="{FF2B5EF4-FFF2-40B4-BE49-F238E27FC236}">
                <a16:creationId xmlns:a16="http://schemas.microsoft.com/office/drawing/2014/main" id="{C8D55575-96FF-1044-B92D-8F919EC7A1C6}"/>
              </a:ext>
            </a:extLst>
          </p:cNvPr>
          <p:cNvSpPr/>
          <p:nvPr/>
        </p:nvSpPr>
        <p:spPr bwMode="auto">
          <a:xfrm rot="2015181">
            <a:off x="3422680" y="3240866"/>
            <a:ext cx="641761" cy="258201"/>
          </a:xfrm>
          <a:prstGeom prst="stripedRightArrow">
            <a:avLst/>
          </a:prstGeom>
          <a:solidFill>
            <a:srgbClr val="FFC000"/>
          </a:solidFill>
          <a:ln w="9525" cap="flat" cmpd="sng" algn="ctr">
            <a:solidFill>
              <a:schemeClr val="tx1"/>
            </a:solidFill>
            <a:prstDash val="solid"/>
            <a:round/>
            <a:headEnd type="none" w="med" len="med"/>
            <a:tailEnd type="none" w="med" len="med"/>
          </a:ln>
          <a:effectLst/>
        </p:spPr>
        <p:style>
          <a:lnRef idx="0">
            <a:scrgbClr r="0" g="0" b="0"/>
          </a:lnRef>
          <a:fillRef idx="0">
            <a:scrgbClr r="0" g="0" b="0"/>
          </a:fillRef>
          <a:effectRef idx="0">
            <a:scrgbClr r="0" g="0" b="0"/>
          </a:effectRef>
          <a:fontRef idx="major"/>
        </p:style>
        <p:txBody>
          <a:bodyPr vert="horz" wrap="square" lIns="68580" tIns="34290" rIns="68580" bIns="34290" numCol="1" rtlCol="0"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Times" charset="0"/>
              <a:ea typeface="+mj-ea"/>
              <a:cs typeface="+mj-cs"/>
            </a:endParaRPr>
          </a:p>
        </p:txBody>
      </p:sp>
      <p:sp>
        <p:nvSpPr>
          <p:cNvPr id="33" name="Title 2">
            <a:extLst>
              <a:ext uri="{FF2B5EF4-FFF2-40B4-BE49-F238E27FC236}">
                <a16:creationId xmlns:a16="http://schemas.microsoft.com/office/drawing/2014/main" id="{243C4B92-4BD5-1A45-B887-1206A1F3C392}"/>
              </a:ext>
            </a:extLst>
          </p:cNvPr>
          <p:cNvSpPr txBox="1">
            <a:spLocks/>
          </p:cNvSpPr>
          <p:nvPr/>
        </p:nvSpPr>
        <p:spPr>
          <a:xfrm>
            <a:off x="1274291" y="126960"/>
            <a:ext cx="10386332" cy="535531"/>
          </a:xfrm>
          <a:prstGeom prst="rect">
            <a:avLst/>
          </a:prstGeom>
          <a:solidFill>
            <a:schemeClr val="bg1">
              <a:lumMod val="85000"/>
            </a:schemeClr>
          </a:solid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ヒラギノ角ゴ Pro W3" charset="-128"/>
                <a:cs typeface="Arial" panose="020B0604020202020204" pitchFamily="34" charset="0"/>
              </a:rPr>
              <a:t>ALSDA Sample Metadata, Assay Metadata, Assay Data</a:t>
            </a:r>
          </a:p>
        </p:txBody>
      </p:sp>
      <p:cxnSp>
        <p:nvCxnSpPr>
          <p:cNvPr id="38" name="Straight Connector 37">
            <a:extLst>
              <a:ext uri="{FF2B5EF4-FFF2-40B4-BE49-F238E27FC236}">
                <a16:creationId xmlns:a16="http://schemas.microsoft.com/office/drawing/2014/main" id="{B6F0A978-D73A-EC4E-8CE0-D5DDE239A786}"/>
              </a:ext>
            </a:extLst>
          </p:cNvPr>
          <p:cNvCxnSpPr>
            <a:cxnSpLocks/>
          </p:cNvCxnSpPr>
          <p:nvPr/>
        </p:nvCxnSpPr>
        <p:spPr>
          <a:xfrm flipH="1">
            <a:off x="5041990" y="717891"/>
            <a:ext cx="9101" cy="6017361"/>
          </a:xfrm>
          <a:prstGeom prst="line">
            <a:avLst/>
          </a:prstGeom>
          <a:ln w="28575">
            <a:solidFill>
              <a:schemeClr val="accent1">
                <a:lumMod val="40000"/>
                <a:lumOff val="60000"/>
              </a:schemeClr>
            </a:solidFill>
          </a:ln>
          <a:effectLst/>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0A536400-31D5-FE4D-ABE4-F99EE930B6BA}"/>
              </a:ext>
            </a:extLst>
          </p:cNvPr>
          <p:cNvSpPr txBox="1"/>
          <p:nvPr/>
        </p:nvSpPr>
        <p:spPr>
          <a:xfrm>
            <a:off x="5112168" y="793967"/>
            <a:ext cx="7610282" cy="1815882"/>
          </a:xfrm>
          <a:prstGeom prst="rect">
            <a:avLst/>
          </a:prstGeom>
          <a:noFill/>
        </p:spPr>
        <p:txBody>
          <a:bodyPr wrap="square" numCol="2" rtlCol="0">
            <a:spAutoFit/>
          </a:bodyPr>
          <a:lstStyle/>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Helvetica" pitchFamily="2" charset="0"/>
                <a:ea typeface="+mn-ea"/>
                <a:cs typeface="+mn-cs"/>
              </a:rPr>
              <a:t>Data, Descriptions from ~930 Experiments</a:t>
            </a:r>
          </a:p>
          <a:p>
            <a:pPr marL="344488" marR="0" lvl="1"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Flight and Ground-based PI Data</a:t>
            </a:r>
          </a:p>
          <a:p>
            <a:pPr marL="344488" marR="0" lvl="1"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Shuttle, ISS, Ground</a:t>
            </a: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 Experiments (HU, PWB, </a:t>
            </a:r>
            <a:r>
              <a:rPr kumimoji="0" lang="en-US" sz="1400" b="0" i="0" u="none" strike="noStrike" kern="1200" cap="none" spc="0" normalizeH="0" baseline="0" noProof="0" dirty="0" err="1">
                <a:ln>
                  <a:noFill/>
                </a:ln>
                <a:solidFill>
                  <a:prstClr val="black"/>
                </a:solidFill>
                <a:effectLst/>
                <a:uLnTx/>
                <a:uFillTx/>
                <a:latin typeface="Helvetica" pitchFamily="2" charset="0"/>
                <a:ea typeface="+mn-ea"/>
                <a:cs typeface="+mn-cs"/>
              </a:rPr>
              <a:t>HyperG</a:t>
            </a: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a:t>
            </a:r>
          </a:p>
          <a:p>
            <a:pPr marL="231775"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231775"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231775"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231775"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344488" marR="0" lvl="1"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Gravity, Radiation, </a:t>
            </a:r>
          </a:p>
          <a:p>
            <a:pPr marL="344488" marR="0" lvl="1"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Cognitive/Behavioral</a:t>
            </a:r>
          </a:p>
          <a:p>
            <a:pPr marL="344488" marR="0" lvl="1"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Countermeasures</a:t>
            </a:r>
          </a:p>
          <a:p>
            <a:pPr marL="231775"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41" name="Rectangle 40">
            <a:extLst>
              <a:ext uri="{FF2B5EF4-FFF2-40B4-BE49-F238E27FC236}">
                <a16:creationId xmlns:a16="http://schemas.microsoft.com/office/drawing/2014/main" id="{F025E05F-BD0E-8845-8BC1-C1F87BDE327C}"/>
              </a:ext>
            </a:extLst>
          </p:cNvPr>
          <p:cNvSpPr/>
          <p:nvPr/>
        </p:nvSpPr>
        <p:spPr>
          <a:xfrm>
            <a:off x="5190464" y="1686704"/>
            <a:ext cx="690805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Helvetica" pitchFamily="2" charset="0"/>
                <a:ea typeface="+mn-ea"/>
                <a:cs typeface="+mn-cs"/>
              </a:rPr>
              <a:t>Subjects</a:t>
            </a: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 </a:t>
            </a:r>
            <a:r>
              <a:rPr kumimoji="0" lang="en-US" sz="1400" b="1" i="0" u="none" strike="noStrike" kern="1200" cap="none" spc="0" normalizeH="0" baseline="0" noProof="0" dirty="0">
                <a:ln>
                  <a:noFill/>
                </a:ln>
                <a:solidFill>
                  <a:prstClr val="black"/>
                </a:solidFill>
                <a:effectLst/>
                <a:uLnTx/>
                <a:uFillTx/>
                <a:latin typeface="Helvetica" pitchFamily="2" charset="0"/>
                <a:ea typeface="+mn-ea"/>
                <a:cs typeface="+mn-cs"/>
              </a:rPr>
              <a:t>Mouse, Rat</a:t>
            </a: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 Quail, Chicken, Gecko, Rhesus Monkey, Bacteria, Fungus, more</a:t>
            </a:r>
          </a:p>
        </p:txBody>
      </p:sp>
      <p:sp>
        <p:nvSpPr>
          <p:cNvPr id="43" name="Rectangle 42">
            <a:extLst>
              <a:ext uri="{FF2B5EF4-FFF2-40B4-BE49-F238E27FC236}">
                <a16:creationId xmlns:a16="http://schemas.microsoft.com/office/drawing/2014/main" id="{9B709CD1-EF7A-B348-9F33-EDDF7A07800F}"/>
              </a:ext>
            </a:extLst>
          </p:cNvPr>
          <p:cNvSpPr/>
          <p:nvPr/>
        </p:nvSpPr>
        <p:spPr>
          <a:xfrm>
            <a:off x="5127719" y="2209924"/>
            <a:ext cx="6908055"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Science Disciplines and Assays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Bone Physiology</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mn-cs"/>
              </a:rPr>
              <a:t>MicroCT</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 histology, histomorphometry,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mn-cs"/>
              </a:rPr>
              <a:t>biochem</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 measures,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mn-cs"/>
              </a:rPr>
              <a:t>Biomech</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Cardiovascular/Cardiopulmonary</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Microscopy, imaging, myocardial perfusion, cardiac output, ECG, hemodynamics, myography,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Developmental Biology &amp; Repro</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Microscopy, egg/</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mn-cs"/>
              </a:rPr>
              <a:t>embroyo</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 counts, histology, endocrine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Behavior</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Video surveillance/sampling, photometry, electrophysiological, novel object recognition, established behavioral tests (quantifiable)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Immunology</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IHC, Microscopy</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Microbial Growth and Virulence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Muscle Physiology</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Muscle Fiber typing, Geometric,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mn-cs"/>
              </a:rPr>
              <a:t>Biomech</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Neurophysiology &amp; Ophthalmology</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Tonometry, IHC, cell counting, optic nerve,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mn-cs"/>
              </a:rPr>
              <a:t>mCT</a:t>
            </a: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 CSF measures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Chronobiology</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Data related to circadian rhythms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Endocrinology</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Glucose levels, hormones, TSH, ACTH, pituitary-related, </a:t>
            </a:r>
            <a:r>
              <a:rPr kumimoji="0" lang="en-US" sz="1200" b="0" i="0" u="none" strike="noStrike" kern="1200" cap="none" spc="0" normalizeH="0" baseline="0" noProof="0" dirty="0" err="1">
                <a:ln>
                  <a:noFill/>
                </a:ln>
                <a:solidFill>
                  <a:prstClr val="black"/>
                </a:solidFill>
                <a:effectLst/>
                <a:uLnTx/>
                <a:uFillTx/>
                <a:latin typeface="Helvetica" pitchFamily="2" charset="0"/>
                <a:ea typeface="+mn-ea"/>
                <a:cs typeface="+mn-cs"/>
              </a:rPr>
              <a:t>etc</a:t>
            </a:r>
            <a:endPar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Hematology</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mn-ea"/>
                <a:cs typeface="+mn-cs"/>
              </a:rPr>
              <a:t>Plasma contents, erythropoiesis measures, WBC assays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Metabolism and Nutrition</a:t>
            </a:r>
          </a:p>
        </p:txBody>
      </p:sp>
      <p:sp>
        <p:nvSpPr>
          <p:cNvPr id="36" name="TextBox 35">
            <a:extLst>
              <a:ext uri="{FF2B5EF4-FFF2-40B4-BE49-F238E27FC236}">
                <a16:creationId xmlns:a16="http://schemas.microsoft.com/office/drawing/2014/main" id="{FED39824-FC76-0849-8CA9-65462421C578}"/>
              </a:ext>
            </a:extLst>
          </p:cNvPr>
          <p:cNvSpPr txBox="1"/>
          <p:nvPr/>
        </p:nvSpPr>
        <p:spPr>
          <a:xfrm>
            <a:off x="248940" y="5284254"/>
            <a:ext cx="4647939" cy="1477328"/>
          </a:xfrm>
          <a:prstGeom prst="rect">
            <a:avLst/>
          </a:prstGeom>
          <a:solidFill>
            <a:schemeClr val="bg1">
              <a:lumMod val="85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Small ‘n’      - Data Tools	- </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FAIRness</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Sparsity, Volume of Datasets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Heterogeneous	- Across Mission Confounds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Legacy data (1970 - ~2010)</a:t>
            </a:r>
          </a:p>
        </p:txBody>
      </p:sp>
    </p:spTree>
    <p:extLst>
      <p:ext uri="{BB962C8B-B14F-4D97-AF65-F5344CB8AC3E}">
        <p14:creationId xmlns:p14="http://schemas.microsoft.com/office/powerpoint/2010/main" val="16660909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 name="Straight Connector 91">
            <a:extLst>
              <a:ext uri="{FF2B5EF4-FFF2-40B4-BE49-F238E27FC236}">
                <a16:creationId xmlns:a16="http://schemas.microsoft.com/office/drawing/2014/main" id="{DA3F2AB5-ADFD-FE40-B386-8CE2FA67A226}"/>
              </a:ext>
            </a:extLst>
          </p:cNvPr>
          <p:cNvCxnSpPr>
            <a:cxnSpLocks/>
            <a:endCxn id="16" idx="1"/>
          </p:cNvCxnSpPr>
          <p:nvPr/>
        </p:nvCxnSpPr>
        <p:spPr>
          <a:xfrm flipV="1">
            <a:off x="6870021" y="1948964"/>
            <a:ext cx="1011888" cy="1011204"/>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C1039AA2-9B1E-B34E-8711-EE99F35E4BBC}"/>
              </a:ext>
            </a:extLst>
          </p:cNvPr>
          <p:cNvCxnSpPr>
            <a:cxnSpLocks/>
          </p:cNvCxnSpPr>
          <p:nvPr/>
        </p:nvCxnSpPr>
        <p:spPr>
          <a:xfrm>
            <a:off x="6944800" y="3118810"/>
            <a:ext cx="893160" cy="40506"/>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F6BFD7D8-E5EC-CC4B-8A52-3369F42E7487}"/>
              </a:ext>
            </a:extLst>
          </p:cNvPr>
          <p:cNvCxnSpPr>
            <a:cxnSpLocks/>
          </p:cNvCxnSpPr>
          <p:nvPr/>
        </p:nvCxnSpPr>
        <p:spPr>
          <a:xfrm>
            <a:off x="6784024" y="3395866"/>
            <a:ext cx="1000819" cy="776426"/>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6800091A-E167-7746-9AAF-7AC1807044BC}"/>
              </a:ext>
            </a:extLst>
          </p:cNvPr>
          <p:cNvCxnSpPr>
            <a:cxnSpLocks/>
            <a:stCxn id="15" idx="3"/>
          </p:cNvCxnSpPr>
          <p:nvPr/>
        </p:nvCxnSpPr>
        <p:spPr>
          <a:xfrm>
            <a:off x="8751676" y="3030894"/>
            <a:ext cx="528983" cy="418268"/>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68D0FA4B-5525-EE42-9745-FAA39C848AEC}"/>
              </a:ext>
            </a:extLst>
          </p:cNvPr>
          <p:cNvCxnSpPr>
            <a:cxnSpLocks/>
          </p:cNvCxnSpPr>
          <p:nvPr/>
        </p:nvCxnSpPr>
        <p:spPr>
          <a:xfrm>
            <a:off x="10292649" y="2537057"/>
            <a:ext cx="383212" cy="382441"/>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8B8A9CD8-5EF3-C74A-A708-1E5CB7757CF9}"/>
              </a:ext>
            </a:extLst>
          </p:cNvPr>
          <p:cNvCxnSpPr>
            <a:cxnSpLocks/>
          </p:cNvCxnSpPr>
          <p:nvPr/>
        </p:nvCxnSpPr>
        <p:spPr>
          <a:xfrm>
            <a:off x="10292649" y="3860307"/>
            <a:ext cx="415153" cy="767809"/>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073FFBA5-DD4D-4657-9084-5F31D98001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1D5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001D56"/>
              </a:solidFill>
              <a:effectLst/>
              <a:uLnTx/>
              <a:uFillTx/>
              <a:latin typeface="Arial" panose="020B0604020202020204" pitchFamily="34" charset="0"/>
              <a:ea typeface="+mn-ea"/>
              <a:cs typeface="Arial" panose="020B0604020202020204" pitchFamily="34" charset="0"/>
            </a:endParaRPr>
          </a:p>
        </p:txBody>
      </p:sp>
      <p:sp>
        <p:nvSpPr>
          <p:cNvPr id="5" name="Title 4">
            <a:extLst>
              <a:ext uri="{FF2B5EF4-FFF2-40B4-BE49-F238E27FC236}">
                <a16:creationId xmlns:a16="http://schemas.microsoft.com/office/drawing/2014/main" id="{27EF548C-EE5B-E446-928D-490A5466A1E6}"/>
              </a:ext>
            </a:extLst>
          </p:cNvPr>
          <p:cNvSpPr>
            <a:spLocks noGrp="1"/>
          </p:cNvSpPr>
          <p:nvPr>
            <p:ph type="title"/>
          </p:nvPr>
        </p:nvSpPr>
        <p:spPr>
          <a:xfrm>
            <a:off x="153163" y="205946"/>
            <a:ext cx="11920053" cy="978729"/>
          </a:xfrm>
        </p:spPr>
        <p:txBody>
          <a:bodyPr/>
          <a:lstStyle/>
          <a:p>
            <a:br>
              <a:rPr lang="en-US" sz="3600" dirty="0"/>
            </a:br>
            <a:r>
              <a:rPr lang="en-US" sz="2800" dirty="0"/>
              <a:t>	- Place in Bioinformatics, Data Mining, Meta-analyses, AI/ML</a:t>
            </a:r>
          </a:p>
        </p:txBody>
      </p:sp>
      <p:cxnSp>
        <p:nvCxnSpPr>
          <p:cNvPr id="9" name="Straight Connector 8">
            <a:extLst>
              <a:ext uri="{FF2B5EF4-FFF2-40B4-BE49-F238E27FC236}">
                <a16:creationId xmlns:a16="http://schemas.microsoft.com/office/drawing/2014/main" id="{858E36C1-A080-5C43-A29C-EDBA99BAC3FD}"/>
              </a:ext>
            </a:extLst>
          </p:cNvPr>
          <p:cNvCxnSpPr>
            <a:cxnSpLocks/>
          </p:cNvCxnSpPr>
          <p:nvPr/>
        </p:nvCxnSpPr>
        <p:spPr>
          <a:xfrm>
            <a:off x="5847695" y="4730011"/>
            <a:ext cx="3403" cy="557129"/>
          </a:xfrm>
          <a:prstGeom prst="line">
            <a:avLst/>
          </a:prstGeom>
          <a:ln w="571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grpSp>
        <p:nvGrpSpPr>
          <p:cNvPr id="87" name="Group 86">
            <a:extLst>
              <a:ext uri="{FF2B5EF4-FFF2-40B4-BE49-F238E27FC236}">
                <a16:creationId xmlns:a16="http://schemas.microsoft.com/office/drawing/2014/main" id="{1AE1415E-A2B9-F54A-91B0-2F7F3BEADF77}"/>
              </a:ext>
            </a:extLst>
          </p:cNvPr>
          <p:cNvGrpSpPr/>
          <p:nvPr/>
        </p:nvGrpSpPr>
        <p:grpSpPr>
          <a:xfrm>
            <a:off x="3607674" y="3175141"/>
            <a:ext cx="1720145" cy="910311"/>
            <a:chOff x="1741116" y="2906675"/>
            <a:chExt cx="1720145" cy="910311"/>
          </a:xfrm>
        </p:grpSpPr>
        <p:sp>
          <p:nvSpPr>
            <p:cNvPr id="12" name="Pentagon 11">
              <a:extLst>
                <a:ext uri="{FF2B5EF4-FFF2-40B4-BE49-F238E27FC236}">
                  <a16:creationId xmlns:a16="http://schemas.microsoft.com/office/drawing/2014/main" id="{1838A22C-D41B-5A4E-BAB7-104335AFE8F4}"/>
                </a:ext>
              </a:extLst>
            </p:cNvPr>
            <p:cNvSpPr/>
            <p:nvPr/>
          </p:nvSpPr>
          <p:spPr>
            <a:xfrm>
              <a:off x="1741116" y="2906675"/>
              <a:ext cx="1720145" cy="910311"/>
            </a:xfrm>
            <a:prstGeom prst="homePlate">
              <a:avLst/>
            </a:prstGeom>
            <a:solidFill>
              <a:schemeClr val="accent6">
                <a:lumMod val="60000"/>
                <a:lumOff val="40000"/>
              </a:schemeClr>
            </a:solidFill>
            <a:ln>
              <a:noFill/>
            </a:ln>
            <a:effectLst/>
          </p:spPr>
          <p:style>
            <a:lnRef idx="1">
              <a:schemeClr val="accent3"/>
            </a:lnRef>
            <a:fillRef idx="3">
              <a:schemeClr val="accent3"/>
            </a:fillRef>
            <a:effectRef idx="2">
              <a:schemeClr val="accent3"/>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4AC9543-4060-5041-AA84-C683C6D400F6}"/>
                </a:ext>
              </a:extLst>
            </p:cNvPr>
            <p:cNvSpPr/>
            <p:nvPr/>
          </p:nvSpPr>
          <p:spPr>
            <a:xfrm>
              <a:off x="1751594" y="2956263"/>
              <a:ext cx="1302223" cy="738664"/>
            </a:xfrm>
            <a:prstGeom prst="rect">
              <a:avLst/>
            </a:prstGeom>
            <a:solidFill>
              <a:schemeClr val="accent6">
                <a:lumMod val="60000"/>
                <a:lumOff val="40000"/>
              </a:schemeClr>
            </a:solidFill>
            <a:ln>
              <a:noFill/>
            </a:ln>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prstClr val="black"/>
                  </a:solidFill>
                  <a:effectLst/>
                  <a:uLnTx/>
                  <a:uFillTx/>
                  <a:latin typeface="Arial Black"/>
                  <a:ea typeface="+mn-ea"/>
                  <a:cs typeface="Arial Black"/>
                </a:rPr>
                <a:t>BPS Submission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solidFill>
                    <a:prstClr val="black"/>
                  </a:solidFill>
                  <a:effectLst/>
                  <a:uLnTx/>
                  <a:uFillTx/>
                  <a:latin typeface="Arial Black"/>
                  <a:ea typeface="+mn-ea"/>
                  <a:cs typeface="Arial Black"/>
                </a:rPr>
                <a:t>Portal</a:t>
              </a:r>
            </a:p>
          </p:txBody>
        </p:sp>
      </p:grpSp>
      <p:cxnSp>
        <p:nvCxnSpPr>
          <p:cNvPr id="14" name="Straight Connector 13">
            <a:extLst>
              <a:ext uri="{FF2B5EF4-FFF2-40B4-BE49-F238E27FC236}">
                <a16:creationId xmlns:a16="http://schemas.microsoft.com/office/drawing/2014/main" id="{0AD52166-525A-984C-BD36-B2597B83BD27}"/>
              </a:ext>
            </a:extLst>
          </p:cNvPr>
          <p:cNvCxnSpPr/>
          <p:nvPr/>
        </p:nvCxnSpPr>
        <p:spPr>
          <a:xfrm>
            <a:off x="3165110" y="3226116"/>
            <a:ext cx="595607" cy="1588"/>
          </a:xfrm>
          <a:prstGeom prst="line">
            <a:avLst/>
          </a:prstGeom>
          <a:solidFill>
            <a:schemeClr val="accent6">
              <a:lumMod val="60000"/>
              <a:lumOff val="40000"/>
            </a:schemeClr>
          </a:solidFill>
          <a:ln w="38100" cap="flat" cmpd="sng" algn="ctr">
            <a:no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5" name="Rounded Rectangle 338">
            <a:extLst>
              <a:ext uri="{FF2B5EF4-FFF2-40B4-BE49-F238E27FC236}">
                <a16:creationId xmlns:a16="http://schemas.microsoft.com/office/drawing/2014/main" id="{49CC8306-FC28-2443-8061-7622996E8162}"/>
              </a:ext>
            </a:extLst>
          </p:cNvPr>
          <p:cNvSpPr>
            <a:spLocks noChangeAspect="1"/>
          </p:cNvSpPr>
          <p:nvPr/>
        </p:nvSpPr>
        <p:spPr>
          <a:xfrm>
            <a:off x="7837960" y="2669140"/>
            <a:ext cx="913716" cy="723507"/>
          </a:xfrm>
          <a:prstGeom prst="roundRect">
            <a:avLst/>
          </a:prstGeom>
          <a:solidFill>
            <a:srgbClr val="93C3E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0"/>
                <a:solidFill>
                  <a:srgbClr val="000000"/>
                </a:solidFill>
                <a:effectLst/>
                <a:uLnTx/>
                <a:uFillTx/>
                <a:latin typeface="Arial"/>
                <a:ea typeface="+mn-ea"/>
                <a:cs typeface="Calibri"/>
              </a:rPr>
              <a:t>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0"/>
                <a:solidFill>
                  <a:srgbClr val="000000"/>
                </a:solidFill>
                <a:effectLst/>
                <a:uLnTx/>
                <a:uFillTx/>
                <a:latin typeface="Arial"/>
                <a:ea typeface="+mn-ea"/>
                <a:cs typeface="Calibri"/>
              </a:rPr>
              <a:t>Toolshed </a:t>
            </a:r>
          </a:p>
        </p:txBody>
      </p:sp>
      <p:sp>
        <p:nvSpPr>
          <p:cNvPr id="16" name="Rounded Rectangle 337">
            <a:extLst>
              <a:ext uri="{FF2B5EF4-FFF2-40B4-BE49-F238E27FC236}">
                <a16:creationId xmlns:a16="http://schemas.microsoft.com/office/drawing/2014/main" id="{ADA99D4B-F21F-3A49-AE29-F7A8E55BBB15}"/>
              </a:ext>
            </a:extLst>
          </p:cNvPr>
          <p:cNvSpPr>
            <a:spLocks noChangeAspect="1"/>
          </p:cNvSpPr>
          <p:nvPr/>
        </p:nvSpPr>
        <p:spPr>
          <a:xfrm>
            <a:off x="7881909" y="1640174"/>
            <a:ext cx="803960" cy="617579"/>
          </a:xfrm>
          <a:prstGeom prst="roundRect">
            <a:avLst/>
          </a:prstGeom>
          <a:solidFill>
            <a:srgbClr val="93C3E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0"/>
                <a:solidFill>
                  <a:srgbClr val="000000"/>
                </a:solidFill>
                <a:effectLst/>
                <a:uLnTx/>
                <a:uFillTx/>
                <a:latin typeface="Arial"/>
                <a:ea typeface="+mn-ea"/>
                <a:cs typeface="Calibri"/>
              </a:rPr>
              <a:t>Data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0"/>
                <a:solidFill>
                  <a:srgbClr val="000000"/>
                </a:solidFill>
                <a:effectLst/>
                <a:uLnTx/>
                <a:uFillTx/>
                <a:latin typeface="Arial"/>
                <a:ea typeface="+mn-ea"/>
                <a:cs typeface="Calibri"/>
              </a:rPr>
              <a:t>Portal</a:t>
            </a:r>
          </a:p>
        </p:txBody>
      </p:sp>
      <p:pic>
        <p:nvPicPr>
          <p:cNvPr id="10" name="Picture 9">
            <a:extLst>
              <a:ext uri="{FF2B5EF4-FFF2-40B4-BE49-F238E27FC236}">
                <a16:creationId xmlns:a16="http://schemas.microsoft.com/office/drawing/2014/main" id="{8575C39B-AF27-B848-898E-D15E656DC6B3}"/>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4"/>
              <a:srcRect/>
              <a:stretch>
                <a:fillRect/>
              </a:stretch>
            </p:blipFill>
          </mc:Choice>
          <mc:Fallback>
            <p:blipFill>
              <a:blip r:embed="rId5"/>
              <a:srcRect/>
              <a:stretch>
                <a:fillRect/>
              </a:stretch>
            </p:blipFill>
          </mc:Fallback>
        </mc:AlternateContent>
        <p:spPr bwMode="auto">
          <a:xfrm>
            <a:off x="5182639" y="2448204"/>
            <a:ext cx="1994468" cy="2315199"/>
          </a:xfrm>
          <a:prstGeom prst="rect">
            <a:avLst/>
          </a:prstGeom>
          <a:noFill/>
          <a:ln w="9525">
            <a:noFill/>
            <a:miter lim="800000"/>
            <a:headEnd/>
            <a:tailEnd/>
          </a:ln>
          <a:effectLst/>
        </p:spPr>
      </p:pic>
      <p:pic>
        <p:nvPicPr>
          <p:cNvPr id="17" name="Picture 16" descr="LogoGL.tif">
            <a:extLst>
              <a:ext uri="{FF2B5EF4-FFF2-40B4-BE49-F238E27FC236}">
                <a16:creationId xmlns:a16="http://schemas.microsoft.com/office/drawing/2014/main" id="{2E63F6AD-85E9-7542-BCB4-FE76CCEB7A8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85785" y="2889081"/>
            <a:ext cx="951345" cy="769486"/>
          </a:xfrm>
          <a:prstGeom prst="rect">
            <a:avLst/>
          </a:prstGeom>
          <a:effectLst>
            <a:outerShdw blurRad="787400" dist="38100" dir="12840000">
              <a:schemeClr val="bg1">
                <a:alpha val="32000"/>
              </a:schemeClr>
            </a:outerShdw>
          </a:effectLst>
        </p:spPr>
      </p:pic>
      <p:grpSp>
        <p:nvGrpSpPr>
          <p:cNvPr id="78" name="Group 77">
            <a:extLst>
              <a:ext uri="{FF2B5EF4-FFF2-40B4-BE49-F238E27FC236}">
                <a16:creationId xmlns:a16="http://schemas.microsoft.com/office/drawing/2014/main" id="{EF68B3AC-592C-FB4B-AA71-0444B5AD905D}"/>
              </a:ext>
            </a:extLst>
          </p:cNvPr>
          <p:cNvGrpSpPr/>
          <p:nvPr/>
        </p:nvGrpSpPr>
        <p:grpSpPr>
          <a:xfrm>
            <a:off x="3398728" y="1908634"/>
            <a:ext cx="2054166" cy="673191"/>
            <a:chOff x="-162938" y="3686123"/>
            <a:chExt cx="2054166" cy="673191"/>
          </a:xfrm>
        </p:grpSpPr>
        <p:sp>
          <p:nvSpPr>
            <p:cNvPr id="19" name="Rounded Rectangle 337">
              <a:extLst>
                <a:ext uri="{FF2B5EF4-FFF2-40B4-BE49-F238E27FC236}">
                  <a16:creationId xmlns:a16="http://schemas.microsoft.com/office/drawing/2014/main" id="{238A729C-D190-F64B-97C0-5BB14B3043EC}"/>
                </a:ext>
              </a:extLst>
            </p:cNvPr>
            <p:cNvSpPr>
              <a:spLocks noChangeAspect="1"/>
            </p:cNvSpPr>
            <p:nvPr/>
          </p:nvSpPr>
          <p:spPr>
            <a:xfrm>
              <a:off x="1" y="3686123"/>
              <a:ext cx="1344149" cy="673191"/>
            </a:xfrm>
            <a:prstGeom prst="roundRect">
              <a:avLst/>
            </a:prstGeom>
            <a:solidFill>
              <a:schemeClr val="accent1">
                <a:lumMod val="60000"/>
                <a:lumOff val="40000"/>
              </a:schemeClr>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prstClr val="black"/>
                </a:solidFill>
                <a:effectLst/>
                <a:uLnTx/>
                <a:uFillTx/>
                <a:latin typeface="Arial"/>
                <a:ea typeface="+mn-ea"/>
                <a:cs typeface="Arial"/>
              </a:endParaRPr>
            </a:p>
          </p:txBody>
        </p:sp>
        <p:sp>
          <p:nvSpPr>
            <p:cNvPr id="20" name="Rectangle 19">
              <a:extLst>
                <a:ext uri="{FF2B5EF4-FFF2-40B4-BE49-F238E27FC236}">
                  <a16:creationId xmlns:a16="http://schemas.microsoft.com/office/drawing/2014/main" id="{92F45F54-43DB-4A49-960B-B922069640F2}"/>
                </a:ext>
              </a:extLst>
            </p:cNvPr>
            <p:cNvSpPr/>
            <p:nvPr/>
          </p:nvSpPr>
          <p:spPr>
            <a:xfrm>
              <a:off x="-162938" y="3755621"/>
              <a:ext cx="2054166" cy="5539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Arial"/>
                </a:rPr>
                <a:t>PI/Missions/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Arial"/>
                </a:rPr>
                <a:t>Experiments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Arial"/>
                </a:rPr>
                <a:t>Data</a:t>
              </a:r>
            </a:p>
          </p:txBody>
        </p:sp>
        <p:pic>
          <p:nvPicPr>
            <p:cNvPr id="21" name="Picture 5">
              <a:extLst>
                <a:ext uri="{FF2B5EF4-FFF2-40B4-BE49-F238E27FC236}">
                  <a16:creationId xmlns:a16="http://schemas.microsoft.com/office/drawing/2014/main" id="{D26C1521-5E41-6749-B0C0-0BEEC734F10B}"/>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2273" y="3768929"/>
              <a:ext cx="482014" cy="474671"/>
            </a:xfrm>
            <a:prstGeom prst="rect">
              <a:avLst/>
            </a:prstGeom>
            <a:noFill/>
            <a:ln w="9525">
              <a:noFill/>
              <a:miter lim="800000"/>
              <a:headEnd/>
              <a:tailEnd/>
            </a:ln>
            <a:effectLst/>
          </p:spPr>
        </p:pic>
      </p:grpSp>
      <p:sp>
        <p:nvSpPr>
          <p:cNvPr id="22" name="TextBox 21">
            <a:extLst>
              <a:ext uri="{FF2B5EF4-FFF2-40B4-BE49-F238E27FC236}">
                <a16:creationId xmlns:a16="http://schemas.microsoft.com/office/drawing/2014/main" id="{05DFA062-67E1-5445-AF41-376B9125F052}"/>
              </a:ext>
            </a:extLst>
          </p:cNvPr>
          <p:cNvSpPr txBox="1"/>
          <p:nvPr/>
        </p:nvSpPr>
        <p:spPr>
          <a:xfrm>
            <a:off x="9617186" y="3596202"/>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a:extLst>
              <a:ext uri="{FF2B5EF4-FFF2-40B4-BE49-F238E27FC236}">
                <a16:creationId xmlns:a16="http://schemas.microsoft.com/office/drawing/2014/main" id="{5EF77665-141B-8E42-A9AF-FA9FFA581444}"/>
              </a:ext>
            </a:extLst>
          </p:cNvPr>
          <p:cNvGrpSpPr/>
          <p:nvPr/>
        </p:nvGrpSpPr>
        <p:grpSpPr>
          <a:xfrm>
            <a:off x="10598951" y="4538765"/>
            <a:ext cx="1131014" cy="1407774"/>
            <a:chOff x="9460546" y="4503071"/>
            <a:chExt cx="1131014" cy="1407774"/>
          </a:xfrm>
        </p:grpSpPr>
        <p:sp>
          <p:nvSpPr>
            <p:cNvPr id="29" name="Rectangle 28">
              <a:extLst>
                <a:ext uri="{FF2B5EF4-FFF2-40B4-BE49-F238E27FC236}">
                  <a16:creationId xmlns:a16="http://schemas.microsoft.com/office/drawing/2014/main" id="{818FDEE7-6008-DB4D-87B9-71586DB40464}"/>
                </a:ext>
              </a:extLst>
            </p:cNvPr>
            <p:cNvSpPr/>
            <p:nvPr/>
          </p:nvSpPr>
          <p:spPr>
            <a:xfrm>
              <a:off x="9460546" y="5165443"/>
              <a:ext cx="1131014" cy="461665"/>
            </a:xfrm>
            <a:prstGeom prst="rect">
              <a:avLst/>
            </a:prstGeom>
            <a:solidFill>
              <a:schemeClr val="bg1">
                <a:lumMod val="75000"/>
              </a:schemeClr>
            </a:solid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E7E6E6">
                      <a:lumMod val="25000"/>
                    </a:srgbClr>
                  </a:solidFill>
                  <a:effectLst/>
                  <a:uLnTx/>
                  <a:uFillTx/>
                  <a:latin typeface="Arial"/>
                  <a:ea typeface="+mn-ea"/>
                  <a:cs typeface="Arial"/>
                </a:rPr>
                <a:t>New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E7E6E6">
                      <a:lumMod val="25000"/>
                    </a:srgbClr>
                  </a:solidFill>
                  <a:effectLst/>
                  <a:uLnTx/>
                  <a:uFillTx/>
                  <a:latin typeface="Arial"/>
                  <a:ea typeface="+mn-ea"/>
                  <a:cs typeface="Arial"/>
                </a:rPr>
                <a:t>Knowledge</a:t>
              </a:r>
            </a:p>
          </p:txBody>
        </p:sp>
        <p:grpSp>
          <p:nvGrpSpPr>
            <p:cNvPr id="30" name="Group 29">
              <a:extLst>
                <a:ext uri="{FF2B5EF4-FFF2-40B4-BE49-F238E27FC236}">
                  <a16:creationId xmlns:a16="http://schemas.microsoft.com/office/drawing/2014/main" id="{0060562D-9B81-954F-9856-C220935F79E8}"/>
                </a:ext>
              </a:extLst>
            </p:cNvPr>
            <p:cNvGrpSpPr/>
            <p:nvPr/>
          </p:nvGrpSpPr>
          <p:grpSpPr>
            <a:xfrm>
              <a:off x="9467383" y="4503071"/>
              <a:ext cx="1124177" cy="1407774"/>
              <a:chOff x="10577062" y="1778374"/>
              <a:chExt cx="1124177" cy="1407774"/>
            </a:xfrm>
          </p:grpSpPr>
          <p:pic>
            <p:nvPicPr>
              <p:cNvPr id="31" name="Picture 3">
                <a:extLst>
                  <a:ext uri="{FF2B5EF4-FFF2-40B4-BE49-F238E27FC236}">
                    <a16:creationId xmlns:a16="http://schemas.microsoft.com/office/drawing/2014/main" id="{62BD8FFE-BF8A-8340-9FE8-FDCD4E093FEC}"/>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1"/>
                  <a:srcRect/>
                  <a:stretch>
                    <a:fillRect/>
                  </a:stretch>
                </p:blipFill>
              </mc:Choice>
              <mc:Fallback>
                <p:blipFill>
                  <a:blip r:embed="rId12"/>
                  <a:srcRect/>
                  <a:stretch>
                    <a:fillRect/>
                  </a:stretch>
                </p:blipFill>
              </mc:Fallback>
            </mc:AlternateContent>
            <p:spPr bwMode="auto">
              <a:xfrm>
                <a:off x="10577062" y="2071082"/>
                <a:ext cx="242887" cy="1115066"/>
              </a:xfrm>
              <a:prstGeom prst="rect">
                <a:avLst/>
              </a:prstGeom>
              <a:noFill/>
              <a:ln w="9525">
                <a:noFill/>
                <a:miter lim="800000"/>
                <a:headEnd/>
                <a:tailEnd/>
              </a:ln>
              <a:effectLst/>
            </p:spPr>
          </p:pic>
          <p:pic>
            <p:nvPicPr>
              <p:cNvPr id="32" name="Picture 4">
                <a:extLst>
                  <a:ext uri="{FF2B5EF4-FFF2-40B4-BE49-F238E27FC236}">
                    <a16:creationId xmlns:a16="http://schemas.microsoft.com/office/drawing/2014/main" id="{78AD5033-AA78-A843-B399-BEC73E64AA1A}"/>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3"/>
                  <a:srcRect/>
                  <a:stretch>
                    <a:fillRect/>
                  </a:stretch>
                </p:blipFill>
              </mc:Choice>
              <mc:Fallback>
                <p:blipFill>
                  <a:blip r:embed="rId14"/>
                  <a:srcRect/>
                  <a:stretch>
                    <a:fillRect/>
                  </a:stretch>
                </p:blipFill>
              </mc:Fallback>
            </mc:AlternateContent>
            <p:spPr bwMode="auto">
              <a:xfrm>
                <a:off x="11458352" y="2069493"/>
                <a:ext cx="242887" cy="1115067"/>
              </a:xfrm>
              <a:prstGeom prst="rect">
                <a:avLst/>
              </a:prstGeom>
              <a:noFill/>
              <a:ln w="9525">
                <a:noFill/>
                <a:miter lim="800000"/>
                <a:headEnd/>
                <a:tailEnd/>
              </a:ln>
              <a:effectLst/>
            </p:spPr>
          </p:pic>
          <p:pic>
            <p:nvPicPr>
              <p:cNvPr id="33" name="Picture 2">
                <a:extLst>
                  <a:ext uri="{FF2B5EF4-FFF2-40B4-BE49-F238E27FC236}">
                    <a16:creationId xmlns:a16="http://schemas.microsoft.com/office/drawing/2014/main" id="{55AC96CF-9625-6548-BBA9-8881B1C9056D}"/>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0871298" y="1778374"/>
                <a:ext cx="561654" cy="544657"/>
              </a:xfrm>
              <a:prstGeom prst="rect">
                <a:avLst/>
              </a:prstGeom>
              <a:noFill/>
              <a:ln w="9525">
                <a:noFill/>
                <a:miter lim="800000"/>
                <a:headEnd/>
                <a:tailEnd/>
              </a:ln>
              <a:effectLst/>
            </p:spPr>
          </p:pic>
        </p:grpSp>
      </p:grpSp>
      <p:sp>
        <p:nvSpPr>
          <p:cNvPr id="34" name="TextBox 33">
            <a:extLst>
              <a:ext uri="{FF2B5EF4-FFF2-40B4-BE49-F238E27FC236}">
                <a16:creationId xmlns:a16="http://schemas.microsoft.com/office/drawing/2014/main" id="{1762CD6C-80E6-C14B-93F4-B1FF90A1A5A0}"/>
              </a:ext>
            </a:extLst>
          </p:cNvPr>
          <p:cNvSpPr txBox="1"/>
          <p:nvPr/>
        </p:nvSpPr>
        <p:spPr>
          <a:xfrm>
            <a:off x="7547900" y="1672855"/>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5" name="Group 34">
            <a:extLst>
              <a:ext uri="{FF2B5EF4-FFF2-40B4-BE49-F238E27FC236}">
                <a16:creationId xmlns:a16="http://schemas.microsoft.com/office/drawing/2014/main" id="{DED3FC5F-F2F7-F24A-9149-2F333C0CB4C9}"/>
              </a:ext>
            </a:extLst>
          </p:cNvPr>
          <p:cNvGrpSpPr/>
          <p:nvPr/>
        </p:nvGrpSpPr>
        <p:grpSpPr>
          <a:xfrm>
            <a:off x="9219211" y="1477041"/>
            <a:ext cx="1100695" cy="1324621"/>
            <a:chOff x="7753087" y="1206143"/>
            <a:chExt cx="1168877" cy="1465441"/>
          </a:xfrm>
        </p:grpSpPr>
        <p:sp>
          <p:nvSpPr>
            <p:cNvPr id="36" name="Rectangle 35">
              <a:extLst>
                <a:ext uri="{FF2B5EF4-FFF2-40B4-BE49-F238E27FC236}">
                  <a16:creationId xmlns:a16="http://schemas.microsoft.com/office/drawing/2014/main" id="{C6AA33C6-BA3F-C649-BAB8-085CB43ED6FA}"/>
                </a:ext>
              </a:extLst>
            </p:cNvPr>
            <p:cNvSpPr/>
            <p:nvPr/>
          </p:nvSpPr>
          <p:spPr>
            <a:xfrm>
              <a:off x="7776979" y="1676798"/>
              <a:ext cx="1127290" cy="783141"/>
            </a:xfrm>
            <a:prstGeom prst="rect">
              <a:avLst/>
            </a:prstGeom>
            <a:solidFill>
              <a:schemeClr val="bg1">
                <a:lumMod val="75000"/>
              </a:schemeClr>
            </a:solidFill>
            <a:effectLst/>
          </p:spPr>
          <p:txBody>
            <a:bodyPr wrap="square" lIns="0" rIns="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E7E6E6">
                      <a:lumMod val="25000"/>
                    </a:srgbClr>
                  </a:solidFill>
                  <a:effectLst/>
                  <a:uLnTx/>
                  <a:uFillTx/>
                  <a:latin typeface="Arial"/>
                  <a:ea typeface="+mn-ea"/>
                  <a:cs typeface="Arial"/>
                </a:rPr>
                <a:t>Raw Data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E7E6E6">
                      <a:lumMod val="25000"/>
                    </a:srgbClr>
                  </a:solidFill>
                  <a:effectLst/>
                  <a:uLnTx/>
                  <a:uFillTx/>
                  <a:latin typeface="Arial"/>
                  <a:ea typeface="+mn-ea"/>
                  <a:cs typeface="Arial"/>
                </a:rPr>
                <a:t>Processed Data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E7E6E6">
                      <a:lumMod val="25000"/>
                    </a:srgbClr>
                  </a:solidFill>
                  <a:effectLst/>
                  <a:uLnTx/>
                  <a:uFillTx/>
                  <a:latin typeface="Arial"/>
                  <a:ea typeface="+mn-ea"/>
                  <a:cs typeface="Arial"/>
                </a:rPr>
                <a:t>Metadata</a:t>
              </a:r>
            </a:p>
          </p:txBody>
        </p:sp>
        <p:pic>
          <p:nvPicPr>
            <p:cNvPr id="37" name="Picture 3">
              <a:extLst>
                <a:ext uri="{FF2B5EF4-FFF2-40B4-BE49-F238E27FC236}">
                  <a16:creationId xmlns:a16="http://schemas.microsoft.com/office/drawing/2014/main" id="{E6EAD8A5-6B9A-8C4E-A4E7-C9DD29C0CF17}"/>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1"/>
                <a:srcRect/>
                <a:stretch>
                  <a:fillRect/>
                </a:stretch>
              </p:blipFill>
            </mc:Choice>
            <mc:Fallback>
              <p:blipFill>
                <a:blip r:embed="rId12"/>
                <a:srcRect/>
                <a:stretch>
                  <a:fillRect/>
                </a:stretch>
              </p:blipFill>
            </mc:Fallback>
          </mc:AlternateContent>
          <p:spPr bwMode="auto">
            <a:xfrm>
              <a:off x="7753087" y="1353409"/>
              <a:ext cx="242887" cy="1310440"/>
            </a:xfrm>
            <a:prstGeom prst="rect">
              <a:avLst/>
            </a:prstGeom>
            <a:noFill/>
            <a:ln w="9525">
              <a:noFill/>
              <a:miter lim="800000"/>
              <a:headEnd/>
              <a:tailEnd/>
            </a:ln>
            <a:effectLst/>
          </p:spPr>
        </p:pic>
        <p:pic>
          <p:nvPicPr>
            <p:cNvPr id="38" name="Picture 4">
              <a:extLst>
                <a:ext uri="{FF2B5EF4-FFF2-40B4-BE49-F238E27FC236}">
                  <a16:creationId xmlns:a16="http://schemas.microsoft.com/office/drawing/2014/main" id="{38DDF6CC-FAB9-6346-97E8-AF0CB9C6BF0A}"/>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3"/>
                <a:srcRect/>
                <a:stretch>
                  <a:fillRect/>
                </a:stretch>
              </p:blipFill>
            </mc:Choice>
            <mc:Fallback>
              <p:blipFill>
                <a:blip r:embed="rId14"/>
                <a:srcRect/>
                <a:stretch>
                  <a:fillRect/>
                </a:stretch>
              </p:blipFill>
            </mc:Fallback>
          </mc:AlternateContent>
          <p:spPr bwMode="auto">
            <a:xfrm>
              <a:off x="8679077" y="1361144"/>
              <a:ext cx="242887" cy="1310440"/>
            </a:xfrm>
            <a:prstGeom prst="rect">
              <a:avLst/>
            </a:prstGeom>
            <a:noFill/>
            <a:ln w="9525">
              <a:noFill/>
              <a:miter lim="800000"/>
              <a:headEnd/>
              <a:tailEnd/>
            </a:ln>
            <a:effectLst/>
          </p:spPr>
        </p:pic>
        <p:pic>
          <p:nvPicPr>
            <p:cNvPr id="39" name="Picture 5">
              <a:extLst>
                <a:ext uri="{FF2B5EF4-FFF2-40B4-BE49-F238E27FC236}">
                  <a16:creationId xmlns:a16="http://schemas.microsoft.com/office/drawing/2014/main" id="{3CD5C322-E736-8849-BBBD-C9262C7ED0CA}"/>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26"/>
                <a:srcRect/>
                <a:stretch>
                  <a:fillRect/>
                </a:stretch>
              </p:blipFill>
            </mc:Choice>
            <mc:Fallback>
              <p:blipFill>
                <a:blip r:embed="rId27"/>
                <a:srcRect/>
                <a:stretch>
                  <a:fillRect/>
                </a:stretch>
              </p:blipFill>
            </mc:Fallback>
          </mc:AlternateContent>
          <p:spPr bwMode="auto">
            <a:xfrm>
              <a:off x="8074534" y="1206143"/>
              <a:ext cx="483393" cy="486858"/>
            </a:xfrm>
            <a:prstGeom prst="rect">
              <a:avLst/>
            </a:prstGeom>
            <a:noFill/>
            <a:ln w="9525">
              <a:noFill/>
              <a:miter lim="800000"/>
              <a:headEnd/>
              <a:tailEnd/>
            </a:ln>
            <a:effectLst/>
          </p:spPr>
        </p:pic>
      </p:grpSp>
      <p:sp>
        <p:nvSpPr>
          <p:cNvPr id="40" name="Rounded Rectangle 337">
            <a:extLst>
              <a:ext uri="{FF2B5EF4-FFF2-40B4-BE49-F238E27FC236}">
                <a16:creationId xmlns:a16="http://schemas.microsoft.com/office/drawing/2014/main" id="{E5408F6E-1296-A349-A889-5884A73E76A1}"/>
              </a:ext>
            </a:extLst>
          </p:cNvPr>
          <p:cNvSpPr>
            <a:spLocks noChangeAspect="1"/>
          </p:cNvSpPr>
          <p:nvPr/>
        </p:nvSpPr>
        <p:spPr>
          <a:xfrm>
            <a:off x="10633153" y="2960168"/>
            <a:ext cx="1022311" cy="716950"/>
          </a:xfrm>
          <a:prstGeom prst="roundRect">
            <a:avLst/>
          </a:prstGeom>
          <a:solidFill>
            <a:srgbClr val="93C3E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0"/>
                <a:solidFill>
                  <a:srgbClr val="000000"/>
                </a:solidFill>
                <a:effectLst/>
                <a:uLnTx/>
                <a:uFillTx/>
                <a:latin typeface="Arial"/>
                <a:ea typeface="+mn-ea"/>
                <a:cs typeface="Calibri"/>
              </a:rPr>
              <a:t>Visualization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0"/>
                <a:solidFill>
                  <a:srgbClr val="000000"/>
                </a:solidFill>
                <a:effectLst/>
                <a:uLnTx/>
                <a:uFillTx/>
                <a:latin typeface="Arial"/>
                <a:ea typeface="+mn-ea"/>
                <a:cs typeface="Calibri"/>
              </a:rPr>
              <a:t>Portal</a:t>
            </a:r>
          </a:p>
        </p:txBody>
      </p:sp>
      <p:sp>
        <p:nvSpPr>
          <p:cNvPr id="41" name="Rounded Rectangle 337">
            <a:extLst>
              <a:ext uri="{FF2B5EF4-FFF2-40B4-BE49-F238E27FC236}">
                <a16:creationId xmlns:a16="http://schemas.microsoft.com/office/drawing/2014/main" id="{FCED25A7-8C95-3443-BA0A-2DF2D060AC89}"/>
              </a:ext>
            </a:extLst>
          </p:cNvPr>
          <p:cNvSpPr>
            <a:spLocks noChangeAspect="1"/>
          </p:cNvSpPr>
          <p:nvPr/>
        </p:nvSpPr>
        <p:spPr>
          <a:xfrm>
            <a:off x="10675861" y="1811870"/>
            <a:ext cx="1324562" cy="678597"/>
          </a:xfrm>
          <a:prstGeom prst="roundRect">
            <a:avLst/>
          </a:prstGeom>
          <a:solidFill>
            <a:srgbClr val="93C3E7"/>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0"/>
                <a:solidFill>
                  <a:srgbClr val="000000"/>
                </a:solidFill>
                <a:effectLst/>
                <a:uLnTx/>
                <a:uFillTx/>
                <a:latin typeface="Arial"/>
                <a:ea typeface="+mn-ea"/>
                <a:cs typeface="Calibri"/>
              </a:rPr>
              <a:t>Environmental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0"/>
                <a:solidFill>
                  <a:srgbClr val="000000"/>
                </a:solidFill>
                <a:effectLst/>
                <a:uLnTx/>
                <a:uFillTx/>
                <a:latin typeface="Arial"/>
                <a:ea typeface="+mn-ea"/>
                <a:cs typeface="Calibri"/>
              </a:rPr>
              <a:t>Portal</a:t>
            </a:r>
          </a:p>
        </p:txBody>
      </p:sp>
      <p:grpSp>
        <p:nvGrpSpPr>
          <p:cNvPr id="44" name="Group 43">
            <a:extLst>
              <a:ext uri="{FF2B5EF4-FFF2-40B4-BE49-F238E27FC236}">
                <a16:creationId xmlns:a16="http://schemas.microsoft.com/office/drawing/2014/main" id="{9094732D-CD8D-B746-85CD-4516B3255979}"/>
              </a:ext>
            </a:extLst>
          </p:cNvPr>
          <p:cNvGrpSpPr/>
          <p:nvPr/>
        </p:nvGrpSpPr>
        <p:grpSpPr>
          <a:xfrm>
            <a:off x="9241177" y="3163636"/>
            <a:ext cx="1061534" cy="1173588"/>
            <a:chOff x="7604886" y="1217890"/>
            <a:chExt cx="1390282" cy="1270868"/>
          </a:xfrm>
        </p:grpSpPr>
        <p:sp>
          <p:nvSpPr>
            <p:cNvPr id="45" name="Rectangle 44">
              <a:extLst>
                <a:ext uri="{FF2B5EF4-FFF2-40B4-BE49-F238E27FC236}">
                  <a16:creationId xmlns:a16="http://schemas.microsoft.com/office/drawing/2014/main" id="{DE09BF6B-C888-5C4C-8596-A5C985C4C992}"/>
                </a:ext>
              </a:extLst>
            </p:cNvPr>
            <p:cNvSpPr/>
            <p:nvPr/>
          </p:nvSpPr>
          <p:spPr>
            <a:xfrm>
              <a:off x="7626914" y="1676445"/>
              <a:ext cx="1344164" cy="553998"/>
            </a:xfrm>
            <a:prstGeom prst="rect">
              <a:avLst/>
            </a:prstGeom>
            <a:solidFill>
              <a:schemeClr val="bg1">
                <a:lumMod val="75000"/>
              </a:schemeClr>
            </a:solidFill>
            <a:effectLst/>
          </p:spPr>
          <p:txBody>
            <a:bodyPr wrap="square" lIns="0" rIns="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E7E6E6">
                      <a:lumMod val="25000"/>
                    </a:srgbClr>
                  </a:solidFill>
                  <a:effectLst/>
                  <a:uLnTx/>
                  <a:uFillTx/>
                  <a:latin typeface="Arial"/>
                  <a:ea typeface="+mn-ea"/>
                  <a:cs typeface="Arial"/>
                </a:rPr>
                <a:t>Pipelines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E7E6E6">
                      <a:lumMod val="25000"/>
                    </a:srgbClr>
                  </a:solidFill>
                  <a:effectLst/>
                  <a:uLnTx/>
                  <a:uFillTx/>
                  <a:latin typeface="Arial"/>
                  <a:ea typeface="+mn-ea"/>
                  <a:cs typeface="Arial"/>
                </a:rPr>
                <a:t>Interactive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E7E6E6">
                      <a:lumMod val="25000"/>
                    </a:srgbClr>
                  </a:solidFill>
                  <a:effectLst/>
                  <a:uLnTx/>
                  <a:uFillTx/>
                  <a:latin typeface="Arial"/>
                  <a:ea typeface="+mn-ea"/>
                  <a:cs typeface="Arial"/>
                </a:rPr>
                <a:t>Tutorial</a:t>
              </a:r>
            </a:p>
          </p:txBody>
        </p:sp>
        <p:pic>
          <p:nvPicPr>
            <p:cNvPr id="46" name="Picture 3">
              <a:extLst>
                <a:ext uri="{FF2B5EF4-FFF2-40B4-BE49-F238E27FC236}">
                  <a16:creationId xmlns:a16="http://schemas.microsoft.com/office/drawing/2014/main" id="{ED5A9A69-D87D-DF44-8319-A3072C255218}"/>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1"/>
                <a:srcRect/>
                <a:stretch>
                  <a:fillRect/>
                </a:stretch>
              </p:blipFill>
            </mc:Choice>
            <mc:Fallback>
              <p:blipFill>
                <a:blip r:embed="rId12"/>
                <a:srcRect/>
                <a:stretch>
                  <a:fillRect/>
                </a:stretch>
              </p:blipFill>
            </mc:Fallback>
          </mc:AlternateContent>
          <p:spPr bwMode="auto">
            <a:xfrm>
              <a:off x="7604886" y="1494940"/>
              <a:ext cx="242887" cy="993818"/>
            </a:xfrm>
            <a:prstGeom prst="rect">
              <a:avLst/>
            </a:prstGeom>
            <a:noFill/>
            <a:ln w="9525">
              <a:noFill/>
              <a:miter lim="800000"/>
              <a:headEnd/>
              <a:tailEnd/>
            </a:ln>
            <a:effectLst/>
          </p:spPr>
        </p:pic>
        <p:pic>
          <p:nvPicPr>
            <p:cNvPr id="47" name="Picture 4">
              <a:extLst>
                <a:ext uri="{FF2B5EF4-FFF2-40B4-BE49-F238E27FC236}">
                  <a16:creationId xmlns:a16="http://schemas.microsoft.com/office/drawing/2014/main" id="{99AA150A-23A3-B949-AB80-817DB059EBBD}"/>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13"/>
                <a:srcRect/>
                <a:stretch>
                  <a:fillRect/>
                </a:stretch>
              </p:blipFill>
            </mc:Choice>
            <mc:Fallback>
              <p:blipFill>
                <a:blip r:embed="rId14"/>
                <a:srcRect/>
                <a:stretch>
                  <a:fillRect/>
                </a:stretch>
              </p:blipFill>
            </mc:Fallback>
          </mc:AlternateContent>
          <p:spPr bwMode="auto">
            <a:xfrm>
              <a:off x="8752281" y="1493352"/>
              <a:ext cx="242887" cy="993818"/>
            </a:xfrm>
            <a:prstGeom prst="rect">
              <a:avLst/>
            </a:prstGeom>
            <a:noFill/>
            <a:ln w="9525">
              <a:noFill/>
              <a:miter lim="800000"/>
              <a:headEnd/>
              <a:tailEnd/>
            </a:ln>
            <a:effectLst/>
          </p:spPr>
        </p:pic>
        <p:pic>
          <p:nvPicPr>
            <p:cNvPr id="48" name="Picture 5">
              <a:extLst>
                <a:ext uri="{FF2B5EF4-FFF2-40B4-BE49-F238E27FC236}">
                  <a16:creationId xmlns:a16="http://schemas.microsoft.com/office/drawing/2014/main" id="{AD6561E6-C7DC-0A4D-BDB2-21A2D025E4A7}"/>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26"/>
                <a:srcRect/>
                <a:stretch>
                  <a:fillRect/>
                </a:stretch>
              </p:blipFill>
            </mc:Choice>
            <mc:Fallback>
              <p:blipFill>
                <a:blip r:embed="rId27"/>
                <a:srcRect/>
                <a:stretch>
                  <a:fillRect/>
                </a:stretch>
              </p:blipFill>
            </mc:Fallback>
          </mc:AlternateContent>
          <p:spPr bwMode="auto">
            <a:xfrm>
              <a:off x="7945221" y="1217890"/>
              <a:ext cx="590380" cy="486858"/>
            </a:xfrm>
            <a:prstGeom prst="rect">
              <a:avLst/>
            </a:prstGeom>
            <a:noFill/>
            <a:ln w="9525">
              <a:noFill/>
              <a:miter lim="800000"/>
              <a:headEnd/>
              <a:tailEnd/>
            </a:ln>
            <a:effectLst/>
          </p:spPr>
        </p:pic>
      </p:grpSp>
      <p:sp>
        <p:nvSpPr>
          <p:cNvPr id="51" name="Rounded Rectangle 338">
            <a:extLst>
              <a:ext uri="{FF2B5EF4-FFF2-40B4-BE49-F238E27FC236}">
                <a16:creationId xmlns:a16="http://schemas.microsoft.com/office/drawing/2014/main" id="{9EF7A1B6-2888-3C46-80B6-DA972DE8D482}"/>
              </a:ext>
            </a:extLst>
          </p:cNvPr>
          <p:cNvSpPr>
            <a:spLocks noChangeAspect="1"/>
          </p:cNvSpPr>
          <p:nvPr/>
        </p:nvSpPr>
        <p:spPr>
          <a:xfrm>
            <a:off x="7811013" y="4036216"/>
            <a:ext cx="1098708" cy="1013475"/>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w="0"/>
                <a:solidFill>
                  <a:prstClr val="black"/>
                </a:solidFill>
                <a:effectLst/>
                <a:uLnTx/>
                <a:uFillTx/>
                <a:latin typeface="Arial"/>
                <a:ea typeface="+mn-ea"/>
                <a:cs typeface="Calibri"/>
              </a:rPr>
              <a:t>GeneLab Modeling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w="0"/>
                <a:solidFill>
                  <a:prstClr val="black"/>
                </a:solidFill>
                <a:effectLst/>
                <a:uLnTx/>
                <a:uFillTx/>
                <a:latin typeface="Arial"/>
                <a:ea typeface="+mn-ea"/>
                <a:cs typeface="Calibri"/>
              </a:rPr>
              <a:t>Portal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w="0"/>
                <a:solidFill>
                  <a:prstClr val="black"/>
                </a:solidFill>
                <a:effectLst/>
                <a:uLnTx/>
                <a:uFillTx/>
                <a:latin typeface="Arial"/>
                <a:ea typeface="+mn-ea"/>
                <a:cs typeface="Calibri"/>
              </a:rPr>
              <a:t>AI/ML/KG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w="0"/>
                <a:solidFill>
                  <a:prstClr val="black"/>
                </a:solidFill>
                <a:effectLst/>
                <a:uLnTx/>
                <a:uFillTx/>
                <a:latin typeface="Arial"/>
                <a:ea typeface="+mn-ea"/>
                <a:cs typeface="Calibri"/>
              </a:rPr>
              <a:t>Tools</a:t>
            </a:r>
          </a:p>
        </p:txBody>
      </p:sp>
      <p:cxnSp>
        <p:nvCxnSpPr>
          <p:cNvPr id="52" name="Straight Connector 51">
            <a:extLst>
              <a:ext uri="{FF2B5EF4-FFF2-40B4-BE49-F238E27FC236}">
                <a16:creationId xmlns:a16="http://schemas.microsoft.com/office/drawing/2014/main" id="{8E2D6D34-D408-5149-9380-48FE4C9A9AB8}"/>
              </a:ext>
            </a:extLst>
          </p:cNvPr>
          <p:cNvCxnSpPr>
            <a:cxnSpLocks/>
          </p:cNvCxnSpPr>
          <p:nvPr/>
        </p:nvCxnSpPr>
        <p:spPr>
          <a:xfrm flipV="1">
            <a:off x="7054662" y="4457179"/>
            <a:ext cx="737856" cy="4416"/>
          </a:xfrm>
          <a:prstGeom prst="line">
            <a:avLst/>
          </a:prstGeom>
          <a:ln w="571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grpSp>
        <p:nvGrpSpPr>
          <p:cNvPr id="6" name="Group 5">
            <a:extLst>
              <a:ext uri="{FF2B5EF4-FFF2-40B4-BE49-F238E27FC236}">
                <a16:creationId xmlns:a16="http://schemas.microsoft.com/office/drawing/2014/main" id="{DAECE15D-CBD2-8647-AE46-4C1AAB3DC9FC}"/>
              </a:ext>
            </a:extLst>
          </p:cNvPr>
          <p:cNvGrpSpPr/>
          <p:nvPr/>
        </p:nvGrpSpPr>
        <p:grpSpPr>
          <a:xfrm>
            <a:off x="5461435" y="5301904"/>
            <a:ext cx="1817347" cy="552713"/>
            <a:chOff x="3535246" y="4900975"/>
            <a:chExt cx="2053762" cy="622742"/>
          </a:xfrm>
        </p:grpSpPr>
        <p:sp>
          <p:nvSpPr>
            <p:cNvPr id="60" name="Rounded Rectangle 337">
              <a:extLst>
                <a:ext uri="{FF2B5EF4-FFF2-40B4-BE49-F238E27FC236}">
                  <a16:creationId xmlns:a16="http://schemas.microsoft.com/office/drawing/2014/main" id="{E2801B87-6DEC-5241-B66B-15CDDB446B99}"/>
                </a:ext>
              </a:extLst>
            </p:cNvPr>
            <p:cNvSpPr>
              <a:spLocks noChangeAspect="1"/>
            </p:cNvSpPr>
            <p:nvPr/>
          </p:nvSpPr>
          <p:spPr>
            <a:xfrm>
              <a:off x="3535246" y="4900975"/>
              <a:ext cx="2053760" cy="622742"/>
            </a:xfrm>
            <a:prstGeom prst="roundRect">
              <a:avLst/>
            </a:prstGeom>
            <a:solidFill>
              <a:schemeClr val="accent1">
                <a:lumMod val="60000"/>
                <a:lumOff val="40000"/>
              </a:schemeClr>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prstClr val="black"/>
                </a:solidFill>
                <a:effectLst/>
                <a:uLnTx/>
                <a:uFillTx/>
                <a:latin typeface="Arial"/>
                <a:ea typeface="+mn-ea"/>
                <a:cs typeface="Arial"/>
              </a:endParaRPr>
            </a:p>
          </p:txBody>
        </p:sp>
        <p:sp>
          <p:nvSpPr>
            <p:cNvPr id="61" name="Rectangle 60">
              <a:extLst>
                <a:ext uri="{FF2B5EF4-FFF2-40B4-BE49-F238E27FC236}">
                  <a16:creationId xmlns:a16="http://schemas.microsoft.com/office/drawing/2014/main" id="{414059FD-F5C2-C843-B4FD-2909EF93E860}"/>
                </a:ext>
              </a:extLst>
            </p:cNvPr>
            <p:cNvSpPr/>
            <p:nvPr/>
          </p:nvSpPr>
          <p:spPr>
            <a:xfrm>
              <a:off x="3610780" y="4994893"/>
              <a:ext cx="1978228" cy="4508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Arial"/>
                </a:rPr>
                <a:t>Next Generation LSDA (JSC)</a:t>
              </a:r>
            </a:p>
          </p:txBody>
        </p:sp>
      </p:grpSp>
      <p:cxnSp>
        <p:nvCxnSpPr>
          <p:cNvPr id="72" name="Straight Connector 71">
            <a:extLst>
              <a:ext uri="{FF2B5EF4-FFF2-40B4-BE49-F238E27FC236}">
                <a16:creationId xmlns:a16="http://schemas.microsoft.com/office/drawing/2014/main" id="{D24A0E7B-2D8B-6242-952A-21CA63DEDC36}"/>
              </a:ext>
            </a:extLst>
          </p:cNvPr>
          <p:cNvCxnSpPr>
            <a:cxnSpLocks/>
          </p:cNvCxnSpPr>
          <p:nvPr/>
        </p:nvCxnSpPr>
        <p:spPr>
          <a:xfrm flipH="1">
            <a:off x="6749255" y="2049833"/>
            <a:ext cx="24488" cy="839248"/>
          </a:xfrm>
          <a:prstGeom prst="line">
            <a:avLst/>
          </a:prstGeom>
          <a:ln w="571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sp>
        <p:nvSpPr>
          <p:cNvPr id="68" name="Rectangle 67">
            <a:extLst>
              <a:ext uri="{FF2B5EF4-FFF2-40B4-BE49-F238E27FC236}">
                <a16:creationId xmlns:a16="http://schemas.microsoft.com/office/drawing/2014/main" id="{6996E89A-CE7B-CF43-BDC5-76B5FFA767D4}"/>
              </a:ext>
            </a:extLst>
          </p:cNvPr>
          <p:cNvSpPr/>
          <p:nvPr/>
        </p:nvSpPr>
        <p:spPr>
          <a:xfrm>
            <a:off x="5383310" y="2076720"/>
            <a:ext cx="1459761" cy="400110"/>
          </a:xfrm>
          <a:prstGeom prst="rect">
            <a:avLst/>
          </a:prstGeom>
          <a:noFill/>
          <a:ln w="9525" cap="flat" cmpd="sng" algn="ctr">
            <a:noFill/>
            <a:prstDash val="solid"/>
            <a:round/>
            <a:headEnd type="none" w="med" len="med"/>
            <a:tailEnd type="none" w="med" len="me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prstClr val="black">
                    <a:lumMod val="65000"/>
                    <a:lumOff val="35000"/>
                  </a:prstClr>
                </a:solidFill>
                <a:effectLst/>
                <a:uLnTx/>
                <a:uFillTx/>
                <a:latin typeface="Arial Black"/>
                <a:ea typeface="+mn-ea"/>
                <a:cs typeface="Arial Black"/>
              </a:rPr>
              <a:t>GeneLab Sample Processing</a:t>
            </a:r>
          </a:p>
        </p:txBody>
      </p:sp>
      <p:grpSp>
        <p:nvGrpSpPr>
          <p:cNvPr id="8" name="Group 7">
            <a:extLst>
              <a:ext uri="{FF2B5EF4-FFF2-40B4-BE49-F238E27FC236}">
                <a16:creationId xmlns:a16="http://schemas.microsoft.com/office/drawing/2014/main" id="{CA58876D-6B07-4240-A56D-9CAA798990E2}"/>
              </a:ext>
            </a:extLst>
          </p:cNvPr>
          <p:cNvGrpSpPr/>
          <p:nvPr/>
        </p:nvGrpSpPr>
        <p:grpSpPr>
          <a:xfrm>
            <a:off x="5352024" y="1354560"/>
            <a:ext cx="2000899" cy="657071"/>
            <a:chOff x="1281423" y="1307421"/>
            <a:chExt cx="2000899" cy="657071"/>
          </a:xfrm>
        </p:grpSpPr>
        <p:sp>
          <p:nvSpPr>
            <p:cNvPr id="65" name="Rounded Rectangle 337">
              <a:extLst>
                <a:ext uri="{FF2B5EF4-FFF2-40B4-BE49-F238E27FC236}">
                  <a16:creationId xmlns:a16="http://schemas.microsoft.com/office/drawing/2014/main" id="{70B34F8E-1253-BE4E-AE58-61BF5A32CD0E}"/>
                </a:ext>
              </a:extLst>
            </p:cNvPr>
            <p:cNvSpPr>
              <a:spLocks noChangeAspect="1"/>
            </p:cNvSpPr>
            <p:nvPr/>
          </p:nvSpPr>
          <p:spPr>
            <a:xfrm>
              <a:off x="1281423" y="1307421"/>
              <a:ext cx="1895944" cy="657071"/>
            </a:xfrm>
            <a:prstGeom prst="roundRect">
              <a:avLst/>
            </a:prstGeom>
            <a:solidFill>
              <a:schemeClr val="accent1">
                <a:lumMod val="60000"/>
                <a:lumOff val="40000"/>
              </a:schemeClr>
            </a:solidFill>
            <a:ln>
              <a:noFill/>
            </a:ln>
            <a:effectLst>
              <a:outerShdw blurRad="50800" dist="38100" dir="2700000">
                <a:srgbClr val="000000">
                  <a:alpha val="43000"/>
                </a:srgb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prstClr val="black"/>
                </a:solidFill>
                <a:effectLst/>
                <a:uLnTx/>
                <a:uFillTx/>
                <a:latin typeface="Arial"/>
                <a:ea typeface="+mn-ea"/>
                <a:cs typeface="Arial"/>
              </a:endParaRPr>
            </a:p>
          </p:txBody>
        </p:sp>
        <p:sp>
          <p:nvSpPr>
            <p:cNvPr id="67" name="Rectangle 66">
              <a:extLst>
                <a:ext uri="{FF2B5EF4-FFF2-40B4-BE49-F238E27FC236}">
                  <a16:creationId xmlns:a16="http://schemas.microsoft.com/office/drawing/2014/main" id="{8313346C-6C33-3844-9BE9-B07591E9BA7F}"/>
                </a:ext>
              </a:extLst>
            </p:cNvPr>
            <p:cNvSpPr/>
            <p:nvPr/>
          </p:nvSpPr>
          <p:spPr>
            <a:xfrm>
              <a:off x="1457673" y="1360925"/>
              <a:ext cx="1824649"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Arial"/>
                </a:rPr>
                <a:t>NASA Biological Institutional Scientific Collection (NBISC)</a:t>
              </a:r>
            </a:p>
          </p:txBody>
        </p:sp>
      </p:grpSp>
      <p:sp>
        <p:nvSpPr>
          <p:cNvPr id="75" name="Rectangle 74">
            <a:extLst>
              <a:ext uri="{FF2B5EF4-FFF2-40B4-BE49-F238E27FC236}">
                <a16:creationId xmlns:a16="http://schemas.microsoft.com/office/drawing/2014/main" id="{A392E222-F82B-AB46-BBCF-B15141DC9763}"/>
              </a:ext>
            </a:extLst>
          </p:cNvPr>
          <p:cNvSpPr/>
          <p:nvPr/>
        </p:nvSpPr>
        <p:spPr>
          <a:xfrm>
            <a:off x="5967611" y="3839358"/>
            <a:ext cx="1215577"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a:ea typeface="+mn-ea"/>
                <a:cs typeface="Arial"/>
              </a:rPr>
              <a:t>Ames Life Sciences Data Archive (ALSDA)</a:t>
            </a:r>
          </a:p>
        </p:txBody>
      </p:sp>
      <p:pic>
        <p:nvPicPr>
          <p:cNvPr id="76" name="Picture 75" descr="A close up of a logo&#10;&#10;Description automatically generated">
            <a:extLst>
              <a:ext uri="{FF2B5EF4-FFF2-40B4-BE49-F238E27FC236}">
                <a16:creationId xmlns:a16="http://schemas.microsoft.com/office/drawing/2014/main" id="{7481357C-E0F5-3D44-97B5-8F44FAF8E94C}"/>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5491400" y="3977318"/>
            <a:ext cx="538696" cy="484277"/>
          </a:xfrm>
          <a:prstGeom prst="rect">
            <a:avLst/>
          </a:prstGeom>
        </p:spPr>
      </p:pic>
      <p:cxnSp>
        <p:nvCxnSpPr>
          <p:cNvPr id="84" name="Straight Connector 83">
            <a:extLst>
              <a:ext uri="{FF2B5EF4-FFF2-40B4-BE49-F238E27FC236}">
                <a16:creationId xmlns:a16="http://schemas.microsoft.com/office/drawing/2014/main" id="{3E96CE5E-1B47-1845-99AD-F9C43507519A}"/>
              </a:ext>
            </a:extLst>
          </p:cNvPr>
          <p:cNvCxnSpPr>
            <a:cxnSpLocks/>
            <a:stCxn id="19" idx="2"/>
            <a:endCxn id="12" idx="0"/>
          </p:cNvCxnSpPr>
          <p:nvPr/>
        </p:nvCxnSpPr>
        <p:spPr>
          <a:xfrm>
            <a:off x="4233742" y="2581825"/>
            <a:ext cx="6427" cy="593316"/>
          </a:xfrm>
          <a:prstGeom prst="line">
            <a:avLst/>
          </a:prstGeom>
          <a:ln w="57150" cap="flat" cmpd="sng" algn="ctr">
            <a:solidFill>
              <a:srgbClr val="FFC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5D8B047E-B161-BA48-92E2-DEC5723DC198}"/>
              </a:ext>
            </a:extLst>
          </p:cNvPr>
          <p:cNvCxnSpPr>
            <a:cxnSpLocks/>
          </p:cNvCxnSpPr>
          <p:nvPr/>
        </p:nvCxnSpPr>
        <p:spPr>
          <a:xfrm flipV="1">
            <a:off x="5061513" y="3101304"/>
            <a:ext cx="670484" cy="234027"/>
          </a:xfrm>
          <a:prstGeom prst="line">
            <a:avLst/>
          </a:prstGeom>
          <a:ln w="57150" cap="flat" cmpd="sng" algn="ctr">
            <a:solidFill>
              <a:srgbClr val="FFC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B5EC3AAA-36D4-7C42-91E7-7ED291E841B6}"/>
              </a:ext>
            </a:extLst>
          </p:cNvPr>
          <p:cNvCxnSpPr>
            <a:cxnSpLocks/>
          </p:cNvCxnSpPr>
          <p:nvPr/>
        </p:nvCxnSpPr>
        <p:spPr>
          <a:xfrm>
            <a:off x="5085818" y="3926202"/>
            <a:ext cx="385075" cy="246330"/>
          </a:xfrm>
          <a:prstGeom prst="line">
            <a:avLst/>
          </a:prstGeom>
          <a:ln w="57150" cap="flat" cmpd="sng" algn="ctr">
            <a:solidFill>
              <a:srgbClr val="FFC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D65AC1FB-E9AE-1045-A805-302695A21F11}"/>
              </a:ext>
            </a:extLst>
          </p:cNvPr>
          <p:cNvCxnSpPr>
            <a:cxnSpLocks/>
          </p:cNvCxnSpPr>
          <p:nvPr/>
        </p:nvCxnSpPr>
        <p:spPr>
          <a:xfrm flipV="1">
            <a:off x="8685730" y="1980797"/>
            <a:ext cx="555447" cy="2421"/>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0893FD8E-F405-794F-8B12-E541CDC7BA01}"/>
              </a:ext>
            </a:extLst>
          </p:cNvPr>
          <p:cNvCxnSpPr>
            <a:cxnSpLocks/>
          </p:cNvCxnSpPr>
          <p:nvPr/>
        </p:nvCxnSpPr>
        <p:spPr>
          <a:xfrm>
            <a:off x="8934906" y="4611614"/>
            <a:ext cx="1560027" cy="405766"/>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EF72DD97-3DB0-164A-9AD3-6788185A6E6F}"/>
              </a:ext>
            </a:extLst>
          </p:cNvPr>
          <p:cNvCxnSpPr>
            <a:cxnSpLocks/>
          </p:cNvCxnSpPr>
          <p:nvPr/>
        </p:nvCxnSpPr>
        <p:spPr>
          <a:xfrm>
            <a:off x="10319906" y="2115138"/>
            <a:ext cx="407013" cy="10582"/>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68933590-BA8B-BC4F-A0D9-F4200E2298EA}"/>
              </a:ext>
            </a:extLst>
          </p:cNvPr>
          <p:cNvCxnSpPr>
            <a:cxnSpLocks/>
          </p:cNvCxnSpPr>
          <p:nvPr/>
        </p:nvCxnSpPr>
        <p:spPr>
          <a:xfrm flipV="1">
            <a:off x="7051610" y="2276407"/>
            <a:ext cx="981886" cy="1263233"/>
          </a:xfrm>
          <a:prstGeom prst="line">
            <a:avLst/>
          </a:prstGeom>
          <a:ln w="57150" cap="flat" cmpd="sng" algn="ctr">
            <a:solidFill>
              <a:srgbClr val="C0000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82B8BB7F-957E-F548-A94E-2292C358107E}"/>
              </a:ext>
            </a:extLst>
          </p:cNvPr>
          <p:cNvCxnSpPr>
            <a:cxnSpLocks/>
          </p:cNvCxnSpPr>
          <p:nvPr/>
        </p:nvCxnSpPr>
        <p:spPr>
          <a:xfrm>
            <a:off x="11163437" y="3687294"/>
            <a:ext cx="2041" cy="792614"/>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F0F9E4A5-4B07-604F-97B8-8BB1C46A8DD4}"/>
              </a:ext>
            </a:extLst>
          </p:cNvPr>
          <p:cNvCxnSpPr>
            <a:cxnSpLocks/>
          </p:cNvCxnSpPr>
          <p:nvPr/>
        </p:nvCxnSpPr>
        <p:spPr>
          <a:xfrm flipH="1">
            <a:off x="11700427" y="2537057"/>
            <a:ext cx="187709" cy="2204034"/>
          </a:xfrm>
          <a:prstGeom prst="line">
            <a:avLst/>
          </a:prstGeom>
          <a:ln w="57150" cap="flat" cmpd="sng" algn="ctr">
            <a:solidFill>
              <a:srgbClr val="92D050"/>
            </a:solidFill>
            <a:prstDash val="solid"/>
            <a:round/>
            <a:headEnd type="none" w="med" len="med"/>
            <a:tailEnd type="triangle" w="lg" len="lg"/>
          </a:ln>
        </p:spPr>
        <p:style>
          <a:lnRef idx="2">
            <a:schemeClr val="accent1"/>
          </a:lnRef>
          <a:fillRef idx="0">
            <a:schemeClr val="accent1"/>
          </a:fillRef>
          <a:effectRef idx="1">
            <a:schemeClr val="accent1"/>
          </a:effectRef>
          <a:fontRef idx="minor">
            <a:schemeClr val="tx1"/>
          </a:fontRef>
        </p:style>
      </p:cxnSp>
      <p:sp>
        <p:nvSpPr>
          <p:cNvPr id="134" name="Rounded Rectangle 133">
            <a:extLst>
              <a:ext uri="{FF2B5EF4-FFF2-40B4-BE49-F238E27FC236}">
                <a16:creationId xmlns:a16="http://schemas.microsoft.com/office/drawing/2014/main" id="{9CADA6D8-C634-914B-809B-DAB0A8233EDA}"/>
              </a:ext>
            </a:extLst>
          </p:cNvPr>
          <p:cNvSpPr/>
          <p:nvPr/>
        </p:nvSpPr>
        <p:spPr>
          <a:xfrm>
            <a:off x="138048" y="1176645"/>
            <a:ext cx="3377514" cy="5086135"/>
          </a:xfrm>
          <a:prstGeom prst="roundRect">
            <a:avLst/>
          </a:prstGeom>
          <a:gradFill>
            <a:gsLst>
              <a:gs pos="76000">
                <a:schemeClr val="accent6">
                  <a:lumMod val="20000"/>
                  <a:lumOff val="80000"/>
                </a:schemeClr>
              </a:gs>
              <a:gs pos="18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Content Placeholder 2">
            <a:extLst>
              <a:ext uri="{FF2B5EF4-FFF2-40B4-BE49-F238E27FC236}">
                <a16:creationId xmlns:a16="http://schemas.microsoft.com/office/drawing/2014/main" id="{F0DA6AA0-B635-7844-B794-C120F4215066}"/>
              </a:ext>
            </a:extLst>
          </p:cNvPr>
          <p:cNvSpPr>
            <a:spLocks noGrp="1"/>
          </p:cNvSpPr>
          <p:nvPr>
            <p:ph idx="1"/>
          </p:nvPr>
        </p:nvSpPr>
        <p:spPr>
          <a:xfrm>
            <a:off x="178466" y="1382776"/>
            <a:ext cx="3378565" cy="4698722"/>
          </a:xfrm>
        </p:spPr>
        <p:txBody>
          <a:bodyPr/>
          <a:lstStyle/>
          <a:p>
            <a:pPr marL="285750" indent="-285750">
              <a:buFont typeface="Arial" panose="020B0604020202020204" pitchFamily="34" charset="0"/>
              <a:buChar char="•"/>
            </a:pPr>
            <a:r>
              <a:rPr lang="en-US" sz="1400" b="1" u="sng" dirty="0"/>
              <a:t>Greater Ease for PIs</a:t>
            </a:r>
            <a:r>
              <a:rPr lang="en-US" sz="1400" dirty="0"/>
              <a:t>:              Single point of entry data submission </a:t>
            </a:r>
          </a:p>
          <a:p>
            <a:pPr marL="285750" indent="-285750">
              <a:buFont typeface="Arial" panose="020B0604020202020204" pitchFamily="34" charset="0"/>
              <a:buChar char="•"/>
            </a:pPr>
            <a:r>
              <a:rPr lang="en-US" sz="1400" b="1" u="sng" dirty="0"/>
              <a:t>ALSDA Science Curation</a:t>
            </a:r>
            <a:r>
              <a:rPr lang="en-US" sz="1400" dirty="0"/>
              <a:t>:         FAIR &amp; OPEN datasets to enable broader science discovery </a:t>
            </a:r>
          </a:p>
          <a:p>
            <a:pPr marL="285750" indent="-285750">
              <a:buFont typeface="Arial" panose="020B0604020202020204" pitchFamily="34" charset="0"/>
              <a:buChar char="•"/>
            </a:pPr>
            <a:r>
              <a:rPr lang="en-US" sz="1400" b="1" u="sng" dirty="0"/>
              <a:t>Greater breadth of data</a:t>
            </a:r>
            <a:r>
              <a:rPr lang="en-US" sz="1400" dirty="0"/>
              <a:t>:                Omics AND physiological data to science communities for re-use &amp; meta-analyses</a:t>
            </a:r>
          </a:p>
          <a:p>
            <a:pPr marL="285750" indent="-285750">
              <a:buFont typeface="Arial" panose="020B0604020202020204" pitchFamily="34" charset="0"/>
              <a:buChar char="•"/>
            </a:pPr>
            <a:r>
              <a:rPr lang="en-US" sz="1400" b="1" u="sng" dirty="0"/>
              <a:t>Data Mining Enabling</a:t>
            </a:r>
            <a:r>
              <a:rPr lang="en-US" sz="1400" dirty="0"/>
              <a:t>:              Multi-hierarchical biological data enables: Meta-analyses, Artificial Intelligence, Machine Learning, Knowledge Graph Theory</a:t>
            </a:r>
          </a:p>
          <a:p>
            <a:pPr marL="285750" indent="-285750">
              <a:buFont typeface="Arial" panose="020B0604020202020204" pitchFamily="34" charset="0"/>
              <a:buChar char="•"/>
            </a:pPr>
            <a:r>
              <a:rPr lang="en-US" sz="1400" b="1" u="sng" dirty="0"/>
              <a:t>Rapid Knowledge Discovery</a:t>
            </a:r>
            <a:r>
              <a:rPr lang="en-US" sz="1400" dirty="0"/>
              <a:t>: GeneLab Data Science Modeling portal will lead to more rapid discovery and publications           (i.e. Cell Press Nov. 2020) </a:t>
            </a:r>
          </a:p>
        </p:txBody>
      </p:sp>
      <p:pic>
        <p:nvPicPr>
          <p:cNvPr id="69" name="Picture 68">
            <a:extLst>
              <a:ext uri="{FF2B5EF4-FFF2-40B4-BE49-F238E27FC236}">
                <a16:creationId xmlns:a16="http://schemas.microsoft.com/office/drawing/2014/main" id="{4665D657-4A22-9346-A828-778D0F4FC0F7}"/>
              </a:ext>
            </a:extLst>
          </p:cNvPr>
          <p:cNvPicPr>
            <a:picLocks noChangeAspect="1"/>
          </p:cNvPicPr>
          <p:nvPr/>
        </p:nvPicPr>
        <p:blipFill>
          <a:blip r:embed="rId29" cstate="screen">
            <a:extLst>
              <a:ext uri="{28A0092B-C50C-407E-A947-70E740481C1C}">
                <a14:useLocalDpi xmlns:a14="http://schemas.microsoft.com/office/drawing/2010/main"/>
              </a:ext>
              <a:ext uri="{837473B0-CC2E-450A-ABE3-18F120FF3D39}">
                <a1611:picAttrSrcUrl xmlns:a1611="http://schemas.microsoft.com/office/drawing/2016/11/main" r:id="rId30"/>
              </a:ext>
            </a:extLst>
          </a:blip>
          <a:stretch>
            <a:fillRect/>
          </a:stretch>
        </p:blipFill>
        <p:spPr>
          <a:xfrm>
            <a:off x="6028367" y="4891050"/>
            <a:ext cx="625074" cy="351604"/>
          </a:xfrm>
          <a:prstGeom prst="rect">
            <a:avLst/>
          </a:prstGeom>
        </p:spPr>
      </p:pic>
      <p:sp>
        <p:nvSpPr>
          <p:cNvPr id="70" name="Title 2">
            <a:extLst>
              <a:ext uri="{FF2B5EF4-FFF2-40B4-BE49-F238E27FC236}">
                <a16:creationId xmlns:a16="http://schemas.microsoft.com/office/drawing/2014/main" id="{52F201C1-31C4-D240-A8E4-77EDD6CF3DAE}"/>
              </a:ext>
            </a:extLst>
          </p:cNvPr>
          <p:cNvSpPr txBox="1">
            <a:spLocks/>
          </p:cNvSpPr>
          <p:nvPr/>
        </p:nvSpPr>
        <p:spPr>
          <a:xfrm>
            <a:off x="370539" y="170020"/>
            <a:ext cx="9302849" cy="590931"/>
          </a:xfrm>
          <a:prstGeom prst="rect">
            <a:avLst/>
          </a:prstGeom>
          <a:solidFill>
            <a:schemeClr val="bg1">
              <a:lumMod val="85000"/>
            </a:schemeClr>
          </a:solid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ヒラギノ角ゴ Pro W3" charset="-128"/>
                <a:cs typeface="Arial" panose="020B0604020202020204" pitchFamily="34" charset="0"/>
              </a:rPr>
              <a:t>ALSDA part of Open Science with Genelab</a:t>
            </a:r>
          </a:p>
        </p:txBody>
      </p:sp>
    </p:spTree>
    <p:extLst>
      <p:ext uri="{BB962C8B-B14F-4D97-AF65-F5344CB8AC3E}">
        <p14:creationId xmlns:p14="http://schemas.microsoft.com/office/powerpoint/2010/main" val="253230204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3257BCD-9E48-D040-8DDB-52F0913B570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2067"/>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rgbClr val="002067"/>
              </a:solidFill>
              <a:effectLst/>
              <a:uLnTx/>
              <a:uFillTx/>
              <a:latin typeface="Arial" panose="020B0604020202020204" pitchFamily="34" charset="0"/>
              <a:ea typeface="+mn-ea"/>
              <a:cs typeface="Arial" panose="020B0604020202020204" pitchFamily="34" charset="0"/>
            </a:endParaRPr>
          </a:p>
        </p:txBody>
      </p:sp>
      <p:sp>
        <p:nvSpPr>
          <p:cNvPr id="5" name="Rounded Rectangle 4">
            <a:extLst>
              <a:ext uri="{FF2B5EF4-FFF2-40B4-BE49-F238E27FC236}">
                <a16:creationId xmlns:a16="http://schemas.microsoft.com/office/drawing/2014/main" id="{5A466271-8D13-D244-A6DC-582FD42B472C}"/>
              </a:ext>
            </a:extLst>
          </p:cNvPr>
          <p:cNvSpPr/>
          <p:nvPr/>
        </p:nvSpPr>
        <p:spPr>
          <a:xfrm>
            <a:off x="3046748" y="1940276"/>
            <a:ext cx="1647589" cy="270662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540AC8F1-50B2-264F-B349-574B1BD43B59}"/>
              </a:ext>
            </a:extLst>
          </p:cNvPr>
          <p:cNvSpPr txBox="1"/>
          <p:nvPr/>
        </p:nvSpPr>
        <p:spPr>
          <a:xfrm>
            <a:off x="3046748" y="2067313"/>
            <a:ext cx="1499199"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Submission Agreement</a:t>
            </a:r>
          </a:p>
        </p:txBody>
      </p:sp>
      <p:sp>
        <p:nvSpPr>
          <p:cNvPr id="11" name="TextBox 10">
            <a:extLst>
              <a:ext uri="{FF2B5EF4-FFF2-40B4-BE49-F238E27FC236}">
                <a16:creationId xmlns:a16="http://schemas.microsoft.com/office/drawing/2014/main" id="{E3FFD959-DC7E-2540-8DD9-3666141E9738}"/>
              </a:ext>
            </a:extLst>
          </p:cNvPr>
          <p:cNvSpPr txBox="1"/>
          <p:nvPr/>
        </p:nvSpPr>
        <p:spPr>
          <a:xfrm>
            <a:off x="4896374" y="2067313"/>
            <a:ext cx="1647589"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Submission Portal</a:t>
            </a:r>
          </a:p>
        </p:txBody>
      </p:sp>
      <p:sp>
        <p:nvSpPr>
          <p:cNvPr id="12" name="TextBox 11">
            <a:extLst>
              <a:ext uri="{FF2B5EF4-FFF2-40B4-BE49-F238E27FC236}">
                <a16:creationId xmlns:a16="http://schemas.microsoft.com/office/drawing/2014/main" id="{01F7FD3F-14D0-314F-A7A1-8E6775B500A8}"/>
              </a:ext>
            </a:extLst>
          </p:cNvPr>
          <p:cNvSpPr txBox="1"/>
          <p:nvPr/>
        </p:nvSpPr>
        <p:spPr>
          <a:xfrm>
            <a:off x="8476563" y="2043403"/>
            <a:ext cx="1980939"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Metadata Configuration</a:t>
            </a:r>
          </a:p>
        </p:txBody>
      </p:sp>
      <p:sp>
        <p:nvSpPr>
          <p:cNvPr id="13" name="Right Arrow 12">
            <a:extLst>
              <a:ext uri="{FF2B5EF4-FFF2-40B4-BE49-F238E27FC236}">
                <a16:creationId xmlns:a16="http://schemas.microsoft.com/office/drawing/2014/main" id="{34E09076-88C4-C642-B2BE-26874765790A}"/>
              </a:ext>
            </a:extLst>
          </p:cNvPr>
          <p:cNvSpPr/>
          <p:nvPr/>
        </p:nvSpPr>
        <p:spPr>
          <a:xfrm>
            <a:off x="2019064" y="868582"/>
            <a:ext cx="9927654" cy="100940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82F9420B-5E8B-B742-BC75-23582F0DE205}"/>
              </a:ext>
            </a:extLst>
          </p:cNvPr>
          <p:cNvSpPr txBox="1"/>
          <p:nvPr/>
        </p:nvSpPr>
        <p:spPr>
          <a:xfrm>
            <a:off x="2019064" y="1178274"/>
            <a:ext cx="91556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Enable FAIR for databases: Findable – Accessible – Interoperable – Reusable</a:t>
            </a:r>
          </a:p>
        </p:txBody>
      </p:sp>
      <p:sp>
        <p:nvSpPr>
          <p:cNvPr id="17" name="TextBox 16">
            <a:extLst>
              <a:ext uri="{FF2B5EF4-FFF2-40B4-BE49-F238E27FC236}">
                <a16:creationId xmlns:a16="http://schemas.microsoft.com/office/drawing/2014/main" id="{ABB1ECA5-EF1F-B34E-8C1D-BB2FE8C47FFB}"/>
              </a:ext>
            </a:extLst>
          </p:cNvPr>
          <p:cNvSpPr txBox="1"/>
          <p:nvPr/>
        </p:nvSpPr>
        <p:spPr>
          <a:xfrm>
            <a:off x="6728224" y="2047047"/>
            <a:ext cx="1647589"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Migration to AWS Cloud</a:t>
            </a:r>
          </a:p>
        </p:txBody>
      </p:sp>
      <p:sp>
        <p:nvSpPr>
          <p:cNvPr id="18" name="TextBox 17">
            <a:extLst>
              <a:ext uri="{FF2B5EF4-FFF2-40B4-BE49-F238E27FC236}">
                <a16:creationId xmlns:a16="http://schemas.microsoft.com/office/drawing/2014/main" id="{7BA8D5DA-9F37-6345-A359-530C2D4CE375}"/>
              </a:ext>
            </a:extLst>
          </p:cNvPr>
          <p:cNvSpPr txBox="1"/>
          <p:nvPr/>
        </p:nvSpPr>
        <p:spPr>
          <a:xfrm>
            <a:off x="6779946" y="3126132"/>
            <a:ext cx="1551242"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All data within ALSDA platform to utilize the cloud. Secure and long-term</a:t>
            </a:r>
          </a:p>
        </p:txBody>
      </p:sp>
      <p:sp>
        <p:nvSpPr>
          <p:cNvPr id="19" name="TextBox 18">
            <a:extLst>
              <a:ext uri="{FF2B5EF4-FFF2-40B4-BE49-F238E27FC236}">
                <a16:creationId xmlns:a16="http://schemas.microsoft.com/office/drawing/2014/main" id="{0834A8EF-398F-6340-BE89-376D927526B4}"/>
              </a:ext>
            </a:extLst>
          </p:cNvPr>
          <p:cNvSpPr txBox="1"/>
          <p:nvPr/>
        </p:nvSpPr>
        <p:spPr>
          <a:xfrm>
            <a:off x="8690190" y="2949869"/>
            <a:ext cx="1565978" cy="1708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ISATab model based. Structured sample and assay-level data.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AWG for consensus of science curation</a:t>
            </a:r>
          </a:p>
        </p:txBody>
      </p:sp>
      <p:sp>
        <p:nvSpPr>
          <p:cNvPr id="20" name="TextBox 19">
            <a:extLst>
              <a:ext uri="{FF2B5EF4-FFF2-40B4-BE49-F238E27FC236}">
                <a16:creationId xmlns:a16="http://schemas.microsoft.com/office/drawing/2014/main" id="{4FCAD6A5-0481-8941-8DC7-A3203A5B212C}"/>
              </a:ext>
            </a:extLst>
          </p:cNvPr>
          <p:cNvSpPr txBox="1"/>
          <p:nvPr/>
        </p:nvSpPr>
        <p:spPr>
          <a:xfrm>
            <a:off x="4906848" y="3081365"/>
            <a:ext cx="1536331"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Single point-of-entry for Principal Investigator data submission</a:t>
            </a:r>
          </a:p>
        </p:txBody>
      </p:sp>
      <p:sp>
        <p:nvSpPr>
          <p:cNvPr id="21" name="Rectangle 20">
            <a:extLst>
              <a:ext uri="{FF2B5EF4-FFF2-40B4-BE49-F238E27FC236}">
                <a16:creationId xmlns:a16="http://schemas.microsoft.com/office/drawing/2014/main" id="{5A1F4175-E1DF-3242-9D72-648D8C6EB6EC}"/>
              </a:ext>
            </a:extLst>
          </p:cNvPr>
          <p:cNvSpPr/>
          <p:nvPr/>
        </p:nvSpPr>
        <p:spPr>
          <a:xfrm>
            <a:off x="3094568" y="2850532"/>
            <a:ext cx="1575878" cy="17081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Automate the DSA to improve collection of data, higher compliance. Ease for PIs. End-to-end PI awareness</a:t>
            </a:r>
          </a:p>
        </p:txBody>
      </p:sp>
      <p:sp>
        <p:nvSpPr>
          <p:cNvPr id="23" name="TextBox 22">
            <a:extLst>
              <a:ext uri="{FF2B5EF4-FFF2-40B4-BE49-F238E27FC236}">
                <a16:creationId xmlns:a16="http://schemas.microsoft.com/office/drawing/2014/main" id="{98F14073-FBC0-C34F-B1EC-1B13A37E5030}"/>
              </a:ext>
            </a:extLst>
          </p:cNvPr>
          <p:cNvSpPr txBox="1"/>
          <p:nvPr/>
        </p:nvSpPr>
        <p:spPr>
          <a:xfrm>
            <a:off x="1423990" y="4868134"/>
            <a:ext cx="10608467"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1D56"/>
                </a:solidFill>
                <a:effectLst/>
                <a:uLnTx/>
                <a:uFillTx/>
                <a:latin typeface="Calibri" panose="020F0502020204030204"/>
                <a:ea typeface="+mn-ea"/>
                <a:cs typeface="+mn-cs"/>
              </a:rPr>
              <a:t>End-to-End Data Curation: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From Grant, to Experiment, to Analysis, to Submission for Sharing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1D56"/>
                </a:solidFill>
                <a:effectLst/>
                <a:uLnTx/>
                <a:uFillTx/>
                <a:latin typeface="Calibri" panose="020F0502020204030204"/>
                <a:ea typeface="+mn-ea"/>
                <a:cs typeface="+mn-cs"/>
              </a:rPr>
              <a:t>Secure Preserved Data in Cloud: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ALSDA established in 1992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1D56"/>
                </a:solidFill>
                <a:effectLst/>
                <a:uLnTx/>
                <a:uFillTx/>
                <a:latin typeface="Calibri" panose="020F0502020204030204"/>
                <a:ea typeface="+mn-ea"/>
                <a:cs typeface="+mn-cs"/>
              </a:rPr>
              <a:t>Submission Portal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Single point for PIs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1D56"/>
                </a:solidFill>
                <a:effectLst/>
                <a:uLnTx/>
                <a:uFillTx/>
                <a:latin typeface="Calibri" panose="020F0502020204030204"/>
                <a:ea typeface="+mn-ea"/>
                <a:cs typeface="+mn-cs"/>
              </a:rPr>
              <a:t>Automated systems: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Ease of submission agreements, and clarifies data to be submitted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1D56"/>
                </a:solidFill>
                <a:effectLst/>
                <a:uLnTx/>
                <a:uFillTx/>
                <a:latin typeface="Calibri" panose="020F0502020204030204"/>
                <a:ea typeface="+mn-ea"/>
                <a:cs typeface="+mn-cs"/>
              </a:rPr>
              <a:t>TidyData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Enables greater machine-readability/re-usability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4" name="Rounded Rectangle 23">
            <a:extLst>
              <a:ext uri="{FF2B5EF4-FFF2-40B4-BE49-F238E27FC236}">
                <a16:creationId xmlns:a16="http://schemas.microsoft.com/office/drawing/2014/main" id="{628F67F4-6313-A34F-9E34-F0C5B7557942}"/>
              </a:ext>
            </a:extLst>
          </p:cNvPr>
          <p:cNvSpPr/>
          <p:nvPr/>
        </p:nvSpPr>
        <p:spPr>
          <a:xfrm>
            <a:off x="4881495" y="1937417"/>
            <a:ext cx="1647589" cy="270662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ounded Rectangle 24">
            <a:extLst>
              <a:ext uri="{FF2B5EF4-FFF2-40B4-BE49-F238E27FC236}">
                <a16:creationId xmlns:a16="http://schemas.microsoft.com/office/drawing/2014/main" id="{66E7E00E-99D1-E84A-BAF7-875530C5575F}"/>
              </a:ext>
            </a:extLst>
          </p:cNvPr>
          <p:cNvSpPr/>
          <p:nvPr/>
        </p:nvSpPr>
        <p:spPr>
          <a:xfrm>
            <a:off x="6734371" y="1932288"/>
            <a:ext cx="1647589" cy="270662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ounded Rectangle 25">
            <a:extLst>
              <a:ext uri="{FF2B5EF4-FFF2-40B4-BE49-F238E27FC236}">
                <a16:creationId xmlns:a16="http://schemas.microsoft.com/office/drawing/2014/main" id="{EEA3DE4C-339E-2B4F-B0A9-CCEBB5334A60}"/>
              </a:ext>
            </a:extLst>
          </p:cNvPr>
          <p:cNvSpPr/>
          <p:nvPr/>
        </p:nvSpPr>
        <p:spPr>
          <a:xfrm>
            <a:off x="8651983" y="1940276"/>
            <a:ext cx="1647589" cy="270662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ounded Rectangle 26">
            <a:extLst>
              <a:ext uri="{FF2B5EF4-FFF2-40B4-BE49-F238E27FC236}">
                <a16:creationId xmlns:a16="http://schemas.microsoft.com/office/drawing/2014/main" id="{4759F498-E350-D948-A0D8-9E86BA295287}"/>
              </a:ext>
            </a:extLst>
          </p:cNvPr>
          <p:cNvSpPr/>
          <p:nvPr/>
        </p:nvSpPr>
        <p:spPr>
          <a:xfrm>
            <a:off x="10564399" y="1940276"/>
            <a:ext cx="1647589" cy="270662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E947447C-35DC-D448-B449-2D17DB2AFC7D}"/>
              </a:ext>
            </a:extLst>
          </p:cNvPr>
          <p:cNvSpPr txBox="1"/>
          <p:nvPr/>
        </p:nvSpPr>
        <p:spPr>
          <a:xfrm>
            <a:off x="10512327" y="1979680"/>
            <a:ext cx="1793420"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Machine-Readable Data Transformation</a:t>
            </a:r>
          </a:p>
        </p:txBody>
      </p:sp>
      <p:sp>
        <p:nvSpPr>
          <p:cNvPr id="30" name="TextBox 29">
            <a:extLst>
              <a:ext uri="{FF2B5EF4-FFF2-40B4-BE49-F238E27FC236}">
                <a16:creationId xmlns:a16="http://schemas.microsoft.com/office/drawing/2014/main" id="{EFC27DAF-5F5E-D940-A133-59C04FAAAD7B}"/>
              </a:ext>
            </a:extLst>
          </p:cNvPr>
          <p:cNvSpPr txBox="1"/>
          <p:nvPr/>
        </p:nvSpPr>
        <p:spPr>
          <a:xfrm>
            <a:off x="10675599" y="2949869"/>
            <a:ext cx="1466876"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ALSDA Data Processing Protocol with original submitted data becoming ‘Tidy’</a:t>
            </a:r>
          </a:p>
        </p:txBody>
      </p:sp>
      <p:sp>
        <p:nvSpPr>
          <p:cNvPr id="28" name="Title 2">
            <a:extLst>
              <a:ext uri="{FF2B5EF4-FFF2-40B4-BE49-F238E27FC236}">
                <a16:creationId xmlns:a16="http://schemas.microsoft.com/office/drawing/2014/main" id="{B9C6FA84-27F6-844F-AEEF-D1CE35D3352F}"/>
              </a:ext>
            </a:extLst>
          </p:cNvPr>
          <p:cNvSpPr txBox="1">
            <a:spLocks/>
          </p:cNvSpPr>
          <p:nvPr/>
        </p:nvSpPr>
        <p:spPr>
          <a:xfrm>
            <a:off x="2007099" y="215359"/>
            <a:ext cx="9834282" cy="590931"/>
          </a:xfrm>
          <a:prstGeom prst="rect">
            <a:avLst/>
          </a:prstGeom>
          <a:solidFill>
            <a:schemeClr val="bg1">
              <a:lumMod val="85000"/>
            </a:schemeClr>
          </a:solid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ヒラギノ角ゴ Pro W3" charset="-128"/>
                <a:cs typeface="Arial" panose="020B0604020202020204" pitchFamily="34" charset="0"/>
              </a:rPr>
              <a:t>ALSDA Data Systems Transition: FAIR &amp; Open</a:t>
            </a:r>
          </a:p>
        </p:txBody>
      </p:sp>
      <p:sp>
        <p:nvSpPr>
          <p:cNvPr id="31" name="Rounded Rectangle 30">
            <a:extLst>
              <a:ext uri="{FF2B5EF4-FFF2-40B4-BE49-F238E27FC236}">
                <a16:creationId xmlns:a16="http://schemas.microsoft.com/office/drawing/2014/main" id="{E3B296B4-470B-1449-8C8F-08D377F58E95}"/>
              </a:ext>
            </a:extLst>
          </p:cNvPr>
          <p:cNvSpPr/>
          <p:nvPr/>
        </p:nvSpPr>
        <p:spPr>
          <a:xfrm>
            <a:off x="1183305" y="1940276"/>
            <a:ext cx="1647589" cy="270662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ED2BAF17-AD08-5E47-9A08-94F97591C1CE}"/>
              </a:ext>
            </a:extLst>
          </p:cNvPr>
          <p:cNvSpPr txBox="1"/>
          <p:nvPr/>
        </p:nvSpPr>
        <p:spPr>
          <a:xfrm>
            <a:off x="1183305" y="2067313"/>
            <a:ext cx="1499199"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Management Plan </a:t>
            </a:r>
          </a:p>
        </p:txBody>
      </p:sp>
      <p:sp>
        <p:nvSpPr>
          <p:cNvPr id="33" name="Rectangle 32">
            <a:extLst>
              <a:ext uri="{FF2B5EF4-FFF2-40B4-BE49-F238E27FC236}">
                <a16:creationId xmlns:a16="http://schemas.microsoft.com/office/drawing/2014/main" id="{92B747E8-EF13-6242-8F44-2BA05568F2B2}"/>
              </a:ext>
            </a:extLst>
          </p:cNvPr>
          <p:cNvSpPr/>
          <p:nvPr/>
        </p:nvSpPr>
        <p:spPr>
          <a:xfrm>
            <a:off x="1231217" y="2961242"/>
            <a:ext cx="1575878" cy="7848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Automate the experiment-related DMP tool</a:t>
            </a:r>
          </a:p>
        </p:txBody>
      </p:sp>
    </p:spTree>
    <p:extLst>
      <p:ext uri="{BB962C8B-B14F-4D97-AF65-F5344CB8AC3E}">
        <p14:creationId xmlns:p14="http://schemas.microsoft.com/office/powerpoint/2010/main" val="4262175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F5D69E-4222-1640-BF8A-C5D885DEA9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2067"/>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002067"/>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B5CFB0F9-817F-CE45-9C45-4773C02347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58722"/>
            <a:ext cx="5615828" cy="5071750"/>
          </a:xfrm>
          <a:prstGeom prst="rect">
            <a:avLst/>
          </a:prstGeom>
        </p:spPr>
      </p:pic>
      <p:sp>
        <p:nvSpPr>
          <p:cNvPr id="8" name="Oval 7">
            <a:extLst>
              <a:ext uri="{FF2B5EF4-FFF2-40B4-BE49-F238E27FC236}">
                <a16:creationId xmlns:a16="http://schemas.microsoft.com/office/drawing/2014/main" id="{8C62F96D-7A2A-7748-BCF6-8A22737E5AD4}"/>
              </a:ext>
            </a:extLst>
          </p:cNvPr>
          <p:cNvSpPr/>
          <p:nvPr/>
        </p:nvSpPr>
        <p:spPr>
          <a:xfrm>
            <a:off x="1419991" y="5414205"/>
            <a:ext cx="1526366" cy="42566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539B86B1-81BD-0D4D-991A-B2B0F814C06E}"/>
              </a:ext>
            </a:extLst>
          </p:cNvPr>
          <p:cNvSpPr/>
          <p:nvPr/>
        </p:nvSpPr>
        <p:spPr>
          <a:xfrm>
            <a:off x="618235" y="3997122"/>
            <a:ext cx="4943804" cy="115876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2">
            <a:extLst>
              <a:ext uri="{FF2B5EF4-FFF2-40B4-BE49-F238E27FC236}">
                <a16:creationId xmlns:a16="http://schemas.microsoft.com/office/drawing/2014/main" id="{935251A2-FFB4-094C-BD17-01AE8E6213B6}"/>
              </a:ext>
            </a:extLst>
          </p:cNvPr>
          <p:cNvSpPr txBox="1">
            <a:spLocks/>
          </p:cNvSpPr>
          <p:nvPr/>
        </p:nvSpPr>
        <p:spPr>
          <a:xfrm>
            <a:off x="717177" y="261616"/>
            <a:ext cx="4249269" cy="549381"/>
          </a:xfrm>
          <a:prstGeom prst="rect">
            <a:avLst/>
          </a:prstGeom>
          <a:solidFill>
            <a:schemeClr val="bg1">
              <a:lumMod val="85000"/>
            </a:schemeClr>
          </a:solid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ヒラギノ角ゴ Pro W3" charset="-128"/>
                <a:cs typeface="Arial" panose="020B0604020202020204" pitchFamily="34" charset="0"/>
              </a:rPr>
              <a:t>Past Dataset Version</a:t>
            </a:r>
          </a:p>
        </p:txBody>
      </p:sp>
      <p:pic>
        <p:nvPicPr>
          <p:cNvPr id="12" name="Picture 11">
            <a:extLst>
              <a:ext uri="{FF2B5EF4-FFF2-40B4-BE49-F238E27FC236}">
                <a16:creationId xmlns:a16="http://schemas.microsoft.com/office/drawing/2014/main" id="{3F6B6965-37B2-374F-8D82-2983308E0A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42354" y="1182160"/>
            <a:ext cx="6449646" cy="5345570"/>
          </a:xfrm>
          <a:prstGeom prst="rect">
            <a:avLst/>
          </a:prstGeom>
        </p:spPr>
      </p:pic>
      <p:sp>
        <p:nvSpPr>
          <p:cNvPr id="13" name="TextBox 12">
            <a:extLst>
              <a:ext uri="{FF2B5EF4-FFF2-40B4-BE49-F238E27FC236}">
                <a16:creationId xmlns:a16="http://schemas.microsoft.com/office/drawing/2014/main" id="{54B5FA30-5064-CB42-B0C8-D3747A2354EB}"/>
              </a:ext>
            </a:extLst>
          </p:cNvPr>
          <p:cNvSpPr txBox="1"/>
          <p:nvPr/>
        </p:nvSpPr>
        <p:spPr>
          <a:xfrm>
            <a:off x="6195527" y="1182160"/>
            <a:ext cx="572016" cy="128791"/>
          </a:xfrm>
          <a:prstGeom prst="rect">
            <a:avLst/>
          </a:prstGeom>
          <a:solidFill>
            <a:schemeClr val="bg1"/>
          </a:solid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ALSDS-1:</a:t>
            </a:r>
          </a:p>
        </p:txBody>
      </p:sp>
      <p:sp>
        <p:nvSpPr>
          <p:cNvPr id="16" name="Title 2">
            <a:extLst>
              <a:ext uri="{FF2B5EF4-FFF2-40B4-BE49-F238E27FC236}">
                <a16:creationId xmlns:a16="http://schemas.microsoft.com/office/drawing/2014/main" id="{7FAD0C60-2F52-6D47-88AF-A9CBE72AB83A}"/>
              </a:ext>
            </a:extLst>
          </p:cNvPr>
          <p:cNvSpPr txBox="1">
            <a:spLocks/>
          </p:cNvSpPr>
          <p:nvPr/>
        </p:nvSpPr>
        <p:spPr>
          <a:xfrm>
            <a:off x="6158752" y="261615"/>
            <a:ext cx="5827059" cy="549381"/>
          </a:xfrm>
          <a:prstGeom prst="rect">
            <a:avLst/>
          </a:prstGeom>
          <a:solidFill>
            <a:schemeClr val="bg1">
              <a:lumMod val="85000"/>
            </a:schemeClr>
          </a:solid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ヒラギノ角ゴ Pro W3" charset="-128"/>
                <a:cs typeface="Arial" panose="020B0604020202020204" pitchFamily="34" charset="0"/>
              </a:rPr>
              <a:t>New Curated &amp; FAIR Dataset</a:t>
            </a:r>
          </a:p>
        </p:txBody>
      </p:sp>
      <p:sp>
        <p:nvSpPr>
          <p:cNvPr id="17" name="Oval 16">
            <a:extLst>
              <a:ext uri="{FF2B5EF4-FFF2-40B4-BE49-F238E27FC236}">
                <a16:creationId xmlns:a16="http://schemas.microsoft.com/office/drawing/2014/main" id="{AAA2F648-4964-1C4C-8F78-D59C0FC032F1}"/>
              </a:ext>
            </a:extLst>
          </p:cNvPr>
          <p:cNvSpPr/>
          <p:nvPr/>
        </p:nvSpPr>
        <p:spPr>
          <a:xfrm>
            <a:off x="5813650" y="1850639"/>
            <a:ext cx="1526366" cy="42566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2415340C-5B68-C845-8759-F3A9395C3A04}"/>
              </a:ext>
            </a:extLst>
          </p:cNvPr>
          <p:cNvSpPr/>
          <p:nvPr/>
        </p:nvSpPr>
        <p:spPr>
          <a:xfrm>
            <a:off x="6767542" y="5463005"/>
            <a:ext cx="1526366" cy="42566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199E9522-1062-F842-B701-90AF96CD1C6A}"/>
              </a:ext>
            </a:extLst>
          </p:cNvPr>
          <p:cNvSpPr/>
          <p:nvPr/>
        </p:nvSpPr>
        <p:spPr>
          <a:xfrm>
            <a:off x="5742353" y="4014700"/>
            <a:ext cx="2351059" cy="107714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C7454737-7ABC-AA4B-BD14-EF8A7B4C734D}"/>
              </a:ext>
            </a:extLst>
          </p:cNvPr>
          <p:cNvSpPr/>
          <p:nvPr/>
        </p:nvSpPr>
        <p:spPr>
          <a:xfrm>
            <a:off x="5615828" y="1387219"/>
            <a:ext cx="1526366" cy="42566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3F39D86-77C2-4848-8161-3B783466A568}"/>
              </a:ext>
            </a:extLst>
          </p:cNvPr>
          <p:cNvSpPr txBox="1"/>
          <p:nvPr/>
        </p:nvSpPr>
        <p:spPr>
          <a:xfrm>
            <a:off x="7178222" y="1387219"/>
            <a:ext cx="13043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Provenance</a:t>
            </a:r>
          </a:p>
        </p:txBody>
      </p:sp>
      <p:sp>
        <p:nvSpPr>
          <p:cNvPr id="21" name="TextBox 20">
            <a:extLst>
              <a:ext uri="{FF2B5EF4-FFF2-40B4-BE49-F238E27FC236}">
                <a16:creationId xmlns:a16="http://schemas.microsoft.com/office/drawing/2014/main" id="{61A82304-9BDE-FA47-8E2F-F40DA110BD25}"/>
              </a:ext>
            </a:extLst>
          </p:cNvPr>
          <p:cNvSpPr txBox="1"/>
          <p:nvPr/>
        </p:nvSpPr>
        <p:spPr>
          <a:xfrm>
            <a:off x="5668432" y="4521654"/>
            <a:ext cx="100219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Findable</a:t>
            </a:r>
          </a:p>
        </p:txBody>
      </p:sp>
      <p:sp>
        <p:nvSpPr>
          <p:cNvPr id="22" name="TextBox 21">
            <a:extLst>
              <a:ext uri="{FF2B5EF4-FFF2-40B4-BE49-F238E27FC236}">
                <a16:creationId xmlns:a16="http://schemas.microsoft.com/office/drawing/2014/main" id="{D41B70D3-D309-8F4F-BD94-7956377C1497}"/>
              </a:ext>
            </a:extLst>
          </p:cNvPr>
          <p:cNvSpPr txBox="1"/>
          <p:nvPr/>
        </p:nvSpPr>
        <p:spPr>
          <a:xfrm>
            <a:off x="5614436" y="5655208"/>
            <a:ext cx="14863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Interoperable</a:t>
            </a:r>
          </a:p>
        </p:txBody>
      </p:sp>
      <p:sp>
        <p:nvSpPr>
          <p:cNvPr id="24" name="TextBox 23">
            <a:extLst>
              <a:ext uri="{FF2B5EF4-FFF2-40B4-BE49-F238E27FC236}">
                <a16:creationId xmlns:a16="http://schemas.microsoft.com/office/drawing/2014/main" id="{0D656287-8A2D-F94C-B485-051172F4D903}"/>
              </a:ext>
            </a:extLst>
          </p:cNvPr>
          <p:cNvSpPr txBox="1"/>
          <p:nvPr/>
        </p:nvSpPr>
        <p:spPr>
          <a:xfrm>
            <a:off x="6917882" y="2141365"/>
            <a:ext cx="14296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Permanence</a:t>
            </a:r>
          </a:p>
        </p:txBody>
      </p:sp>
    </p:spTree>
    <p:extLst>
      <p:ext uri="{BB962C8B-B14F-4D97-AF65-F5344CB8AC3E}">
        <p14:creationId xmlns:p14="http://schemas.microsoft.com/office/powerpoint/2010/main" val="8885047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F5D69E-4222-1640-BF8A-C5D885DEA9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2067"/>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002067"/>
              </a:solidFill>
              <a:effectLst/>
              <a:uLnTx/>
              <a:uFillTx/>
              <a:latin typeface="Arial" panose="020B0604020202020204" pitchFamily="34" charset="0"/>
              <a:ea typeface="+mn-ea"/>
              <a:cs typeface="Arial" panose="020B0604020202020204" pitchFamily="34" charset="0"/>
            </a:endParaRPr>
          </a:p>
        </p:txBody>
      </p:sp>
      <p:sp>
        <p:nvSpPr>
          <p:cNvPr id="6" name="Title 2">
            <a:extLst>
              <a:ext uri="{FF2B5EF4-FFF2-40B4-BE49-F238E27FC236}">
                <a16:creationId xmlns:a16="http://schemas.microsoft.com/office/drawing/2014/main" id="{8650E51F-3D12-774B-AF4D-D3AD05638576}"/>
              </a:ext>
            </a:extLst>
          </p:cNvPr>
          <p:cNvSpPr txBox="1">
            <a:spLocks/>
          </p:cNvSpPr>
          <p:nvPr/>
        </p:nvSpPr>
        <p:spPr>
          <a:xfrm>
            <a:off x="258164" y="258741"/>
            <a:ext cx="4173206" cy="1006429"/>
          </a:xfrm>
          <a:prstGeom prst="rect">
            <a:avLst/>
          </a:prstGeom>
          <a:solidFill>
            <a:schemeClr val="bg1">
              <a:lumMod val="85000"/>
            </a:schemeClr>
          </a:solid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ヒラギノ角ゴ Pro W3" charset="-128"/>
                <a:cs typeface="Arial" panose="020B0604020202020204" pitchFamily="34" charset="0"/>
              </a:rPr>
              <a:t>GEODE and New ALSDA Submissions</a:t>
            </a:r>
          </a:p>
        </p:txBody>
      </p:sp>
      <p:grpSp>
        <p:nvGrpSpPr>
          <p:cNvPr id="33" name="Group 32">
            <a:extLst>
              <a:ext uri="{FF2B5EF4-FFF2-40B4-BE49-F238E27FC236}">
                <a16:creationId xmlns:a16="http://schemas.microsoft.com/office/drawing/2014/main" id="{BDFD979F-2E8C-0D4B-87B1-DFD5FA1745D6}"/>
              </a:ext>
            </a:extLst>
          </p:cNvPr>
          <p:cNvGrpSpPr/>
          <p:nvPr/>
        </p:nvGrpSpPr>
        <p:grpSpPr>
          <a:xfrm>
            <a:off x="406596" y="4269492"/>
            <a:ext cx="4526189" cy="2544866"/>
            <a:chOff x="5593264" y="2862514"/>
            <a:chExt cx="6625150" cy="3679772"/>
          </a:xfrm>
        </p:grpSpPr>
        <p:grpSp>
          <p:nvGrpSpPr>
            <p:cNvPr id="2" name="Group 1">
              <a:extLst>
                <a:ext uri="{FF2B5EF4-FFF2-40B4-BE49-F238E27FC236}">
                  <a16:creationId xmlns:a16="http://schemas.microsoft.com/office/drawing/2014/main" id="{2E617377-8D2B-624D-A48E-1C85D46B672F}"/>
                </a:ext>
              </a:extLst>
            </p:cNvPr>
            <p:cNvGrpSpPr/>
            <p:nvPr/>
          </p:nvGrpSpPr>
          <p:grpSpPr>
            <a:xfrm>
              <a:off x="5593264" y="2862514"/>
              <a:ext cx="5531936" cy="3679772"/>
              <a:chOff x="5593264" y="2862514"/>
              <a:chExt cx="5531936" cy="3679772"/>
            </a:xfrm>
          </p:grpSpPr>
          <p:sp>
            <p:nvSpPr>
              <p:cNvPr id="9" name="Rectangle 8">
                <a:extLst>
                  <a:ext uri="{FF2B5EF4-FFF2-40B4-BE49-F238E27FC236}">
                    <a16:creationId xmlns:a16="http://schemas.microsoft.com/office/drawing/2014/main" id="{5B25CE17-E822-904A-A658-33453F5F3D4E}"/>
                  </a:ext>
                </a:extLst>
              </p:cNvPr>
              <p:cNvSpPr/>
              <p:nvPr/>
            </p:nvSpPr>
            <p:spPr>
              <a:xfrm>
                <a:off x="6057900" y="3627120"/>
                <a:ext cx="1242060" cy="487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1CF678F9-876E-C847-9656-42C635CCC8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93264" y="2862514"/>
                <a:ext cx="5531936" cy="3679772"/>
              </a:xfrm>
              <a:prstGeom prst="rect">
                <a:avLst/>
              </a:prstGeom>
            </p:spPr>
          </p:pic>
          <p:sp>
            <p:nvSpPr>
              <p:cNvPr id="15" name="TextBox 14">
                <a:extLst>
                  <a:ext uri="{FF2B5EF4-FFF2-40B4-BE49-F238E27FC236}">
                    <a16:creationId xmlns:a16="http://schemas.microsoft.com/office/drawing/2014/main" id="{2FDA9498-6B27-E74C-88E6-172BC2138171}"/>
                  </a:ext>
                </a:extLst>
              </p:cNvPr>
              <p:cNvSpPr txBox="1"/>
              <p:nvPr/>
            </p:nvSpPr>
            <p:spPr>
              <a:xfrm>
                <a:off x="6261121" y="3283444"/>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Novel Object Recognition</a:t>
                </a:r>
              </a:p>
            </p:txBody>
          </p:sp>
          <p:sp>
            <p:nvSpPr>
              <p:cNvPr id="16" name="TextBox 15">
                <a:extLst>
                  <a:ext uri="{FF2B5EF4-FFF2-40B4-BE49-F238E27FC236}">
                    <a16:creationId xmlns:a16="http://schemas.microsoft.com/office/drawing/2014/main" id="{8678B7FB-1309-AD4D-9874-56F91A1D6FAC}"/>
                  </a:ext>
                </a:extLst>
              </p:cNvPr>
              <p:cNvSpPr txBox="1"/>
              <p:nvPr/>
            </p:nvSpPr>
            <p:spPr>
              <a:xfrm>
                <a:off x="6261121" y="5440949"/>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Radiography</a:t>
                </a:r>
              </a:p>
            </p:txBody>
          </p:sp>
          <p:sp>
            <p:nvSpPr>
              <p:cNvPr id="17" name="TextBox 16">
                <a:extLst>
                  <a:ext uri="{FF2B5EF4-FFF2-40B4-BE49-F238E27FC236}">
                    <a16:creationId xmlns:a16="http://schemas.microsoft.com/office/drawing/2014/main" id="{0BE7E6C8-5DB7-6E4F-A535-FB75E01F825F}"/>
                  </a:ext>
                </a:extLst>
              </p:cNvPr>
              <p:cNvSpPr txBox="1"/>
              <p:nvPr/>
            </p:nvSpPr>
            <p:spPr>
              <a:xfrm>
                <a:off x="6261120" y="4243032"/>
                <a:ext cx="3208019" cy="107723"/>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Histomorphometry</a:t>
                </a:r>
              </a:p>
            </p:txBody>
          </p:sp>
          <p:sp>
            <p:nvSpPr>
              <p:cNvPr id="13" name="TextBox 12">
                <a:extLst>
                  <a:ext uri="{FF2B5EF4-FFF2-40B4-BE49-F238E27FC236}">
                    <a16:creationId xmlns:a16="http://schemas.microsoft.com/office/drawing/2014/main" id="{9918FB3B-6FC1-8349-ACDD-46746BE417E3}"/>
                  </a:ext>
                </a:extLst>
              </p:cNvPr>
              <p:cNvSpPr txBox="1"/>
              <p:nvPr/>
            </p:nvSpPr>
            <p:spPr>
              <a:xfrm>
                <a:off x="6261121" y="4478986"/>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Protein Identification</a:t>
                </a:r>
              </a:p>
            </p:txBody>
          </p:sp>
          <p:sp>
            <p:nvSpPr>
              <p:cNvPr id="18" name="TextBox 17">
                <a:extLst>
                  <a:ext uri="{FF2B5EF4-FFF2-40B4-BE49-F238E27FC236}">
                    <a16:creationId xmlns:a16="http://schemas.microsoft.com/office/drawing/2014/main" id="{736F781D-366C-9840-80D5-8C6F5B0A8D5F}"/>
                  </a:ext>
                </a:extLst>
              </p:cNvPr>
              <p:cNvSpPr txBox="1"/>
              <p:nvPr/>
            </p:nvSpPr>
            <p:spPr>
              <a:xfrm>
                <a:off x="6261121" y="4970071"/>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Radiation Measurement</a:t>
                </a:r>
              </a:p>
            </p:txBody>
          </p:sp>
          <p:sp>
            <p:nvSpPr>
              <p:cNvPr id="19" name="TextBox 18">
                <a:extLst>
                  <a:ext uri="{FF2B5EF4-FFF2-40B4-BE49-F238E27FC236}">
                    <a16:creationId xmlns:a16="http://schemas.microsoft.com/office/drawing/2014/main" id="{F460F549-0373-374E-973A-2024125C2C9B}"/>
                  </a:ext>
                </a:extLst>
              </p:cNvPr>
              <p:cNvSpPr txBox="1"/>
              <p:nvPr/>
            </p:nvSpPr>
            <p:spPr>
              <a:xfrm>
                <a:off x="6261121" y="4718464"/>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Protein-Protein Interaction Detection</a:t>
                </a:r>
              </a:p>
            </p:txBody>
          </p:sp>
          <p:sp>
            <p:nvSpPr>
              <p:cNvPr id="20" name="TextBox 19">
                <a:extLst>
                  <a:ext uri="{FF2B5EF4-FFF2-40B4-BE49-F238E27FC236}">
                    <a16:creationId xmlns:a16="http://schemas.microsoft.com/office/drawing/2014/main" id="{E716E805-5960-CC42-A7CA-6E086519DE2B}"/>
                  </a:ext>
                </a:extLst>
              </p:cNvPr>
              <p:cNvSpPr txBox="1"/>
              <p:nvPr/>
            </p:nvSpPr>
            <p:spPr>
              <a:xfrm>
                <a:off x="6261121" y="4001845"/>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Post-Transcriptional Modification Profiling</a:t>
                </a:r>
              </a:p>
            </p:txBody>
          </p:sp>
          <p:sp>
            <p:nvSpPr>
              <p:cNvPr id="21" name="TextBox 20">
                <a:extLst>
                  <a:ext uri="{FF2B5EF4-FFF2-40B4-BE49-F238E27FC236}">
                    <a16:creationId xmlns:a16="http://schemas.microsoft.com/office/drawing/2014/main" id="{B2350CAF-63AD-A141-93CE-880EA0666A8B}"/>
                  </a:ext>
                </a:extLst>
              </p:cNvPr>
              <p:cNvSpPr txBox="1"/>
              <p:nvPr/>
            </p:nvSpPr>
            <p:spPr>
              <a:xfrm>
                <a:off x="6261121" y="3039720"/>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Histone Modification Profiling</a:t>
                </a:r>
              </a:p>
            </p:txBody>
          </p:sp>
          <p:sp>
            <p:nvSpPr>
              <p:cNvPr id="22" name="TextBox 21">
                <a:extLst>
                  <a:ext uri="{FF2B5EF4-FFF2-40B4-BE49-F238E27FC236}">
                    <a16:creationId xmlns:a16="http://schemas.microsoft.com/office/drawing/2014/main" id="{7530F9FE-F2BB-2B43-8BB1-7A5D8F280951}"/>
                  </a:ext>
                </a:extLst>
              </p:cNvPr>
              <p:cNvSpPr txBox="1"/>
              <p:nvPr/>
            </p:nvSpPr>
            <p:spPr>
              <a:xfrm>
                <a:off x="6261121" y="3521581"/>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Environmental Gene Survey</a:t>
                </a:r>
              </a:p>
            </p:txBody>
          </p:sp>
          <p:sp>
            <p:nvSpPr>
              <p:cNvPr id="23" name="TextBox 22">
                <a:extLst>
                  <a:ext uri="{FF2B5EF4-FFF2-40B4-BE49-F238E27FC236}">
                    <a16:creationId xmlns:a16="http://schemas.microsoft.com/office/drawing/2014/main" id="{87C5940D-CB4D-5E44-8A33-48D2CF822650}"/>
                  </a:ext>
                </a:extLst>
              </p:cNvPr>
              <p:cNvSpPr txBox="1"/>
              <p:nvPr/>
            </p:nvSpPr>
            <p:spPr>
              <a:xfrm>
                <a:off x="6261121" y="3764041"/>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Transcription Factor Binding Site Identification</a:t>
                </a:r>
              </a:p>
            </p:txBody>
          </p:sp>
          <p:sp>
            <p:nvSpPr>
              <p:cNvPr id="24" name="TextBox 23">
                <a:extLst>
                  <a:ext uri="{FF2B5EF4-FFF2-40B4-BE49-F238E27FC236}">
                    <a16:creationId xmlns:a16="http://schemas.microsoft.com/office/drawing/2014/main" id="{CC37C496-5A42-3346-A4C5-B3340000B41A}"/>
                  </a:ext>
                </a:extLst>
              </p:cNvPr>
              <p:cNvSpPr txBox="1"/>
              <p:nvPr/>
            </p:nvSpPr>
            <p:spPr>
              <a:xfrm>
                <a:off x="6261121" y="5205510"/>
                <a:ext cx="3208020" cy="107722"/>
              </a:xfrm>
              <a:prstGeom prst="rect">
                <a:avLst/>
              </a:prstGeom>
              <a:solidFill>
                <a:schemeClr val="bg1"/>
              </a:solid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Copy Number Variation Profiling</a:t>
                </a:r>
              </a:p>
            </p:txBody>
          </p:sp>
        </p:grpSp>
        <p:sp>
          <p:nvSpPr>
            <p:cNvPr id="25" name="TextBox 24">
              <a:extLst>
                <a:ext uri="{FF2B5EF4-FFF2-40B4-BE49-F238E27FC236}">
                  <a16:creationId xmlns:a16="http://schemas.microsoft.com/office/drawing/2014/main" id="{AE4E09BD-69B6-9A4A-9BE7-3EC74E9506E6}"/>
                </a:ext>
              </a:extLst>
            </p:cNvPr>
            <p:cNvSpPr txBox="1"/>
            <p:nvPr/>
          </p:nvSpPr>
          <p:spPr>
            <a:xfrm>
              <a:off x="9041423" y="4274049"/>
              <a:ext cx="3176991" cy="93456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New Assay Datasets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to be uploaded by PI</a:t>
              </a:r>
            </a:p>
          </p:txBody>
        </p:sp>
        <p:cxnSp>
          <p:nvCxnSpPr>
            <p:cNvPr id="8" name="Straight Arrow Connector 7">
              <a:extLst>
                <a:ext uri="{FF2B5EF4-FFF2-40B4-BE49-F238E27FC236}">
                  <a16:creationId xmlns:a16="http://schemas.microsoft.com/office/drawing/2014/main" id="{35035B5A-2940-E641-A176-D4FAAE2D5304}"/>
                </a:ext>
              </a:extLst>
            </p:cNvPr>
            <p:cNvCxnSpPr>
              <a:cxnSpLocks/>
            </p:cNvCxnSpPr>
            <p:nvPr/>
          </p:nvCxnSpPr>
          <p:spPr>
            <a:xfrm flipH="1" flipV="1">
              <a:off x="7299962" y="4308039"/>
              <a:ext cx="1905336" cy="2208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925CE70-B190-044B-BC65-09CADD315575}"/>
                </a:ext>
              </a:extLst>
            </p:cNvPr>
            <p:cNvCxnSpPr>
              <a:cxnSpLocks/>
            </p:cNvCxnSpPr>
            <p:nvPr/>
          </p:nvCxnSpPr>
          <p:spPr>
            <a:xfrm flipH="1">
              <a:off x="7299962" y="4879405"/>
              <a:ext cx="1788845" cy="6425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C90ACE4-42EA-D148-BB6C-6C96C7D5E0BE}"/>
                </a:ext>
              </a:extLst>
            </p:cNvPr>
            <p:cNvCxnSpPr>
              <a:cxnSpLocks/>
            </p:cNvCxnSpPr>
            <p:nvPr/>
          </p:nvCxnSpPr>
          <p:spPr>
            <a:xfrm flipH="1" flipV="1">
              <a:off x="7764597" y="3311759"/>
              <a:ext cx="1487483" cy="996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36" name="Picture 35" descr="Graphical user interface, application&#10;&#10;Description automatically generated">
            <a:extLst>
              <a:ext uri="{FF2B5EF4-FFF2-40B4-BE49-F238E27FC236}">
                <a16:creationId xmlns:a16="http://schemas.microsoft.com/office/drawing/2014/main" id="{CB713D18-4A2F-C644-808B-0E2E59A0ACB2}"/>
              </a:ext>
            </a:extLst>
          </p:cNvPr>
          <p:cNvPicPr>
            <a:picLocks noChangeAspect="1"/>
          </p:cNvPicPr>
          <p:nvPr/>
        </p:nvPicPr>
        <p:blipFill>
          <a:blip r:embed="rId3"/>
          <a:stretch>
            <a:fillRect/>
          </a:stretch>
        </p:blipFill>
        <p:spPr>
          <a:xfrm>
            <a:off x="5359946" y="2768944"/>
            <a:ext cx="6703137" cy="3780072"/>
          </a:xfrm>
          <a:prstGeom prst="rect">
            <a:avLst/>
          </a:prstGeom>
        </p:spPr>
      </p:pic>
      <p:sp>
        <p:nvSpPr>
          <p:cNvPr id="38" name="TextBox 37">
            <a:extLst>
              <a:ext uri="{FF2B5EF4-FFF2-40B4-BE49-F238E27FC236}">
                <a16:creationId xmlns:a16="http://schemas.microsoft.com/office/drawing/2014/main" id="{67919A31-5A90-384F-8806-0F17DFF104E2}"/>
              </a:ext>
            </a:extLst>
          </p:cNvPr>
          <p:cNvSpPr txBox="1"/>
          <p:nvPr/>
        </p:nvSpPr>
        <p:spPr>
          <a:xfrm>
            <a:off x="5567783" y="647609"/>
            <a:ext cx="3373424"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Assay Metadata Standards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Built According to SMEs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Concurrence and Gold Standards: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 ALSDA AWG</a:t>
            </a:r>
          </a:p>
        </p:txBody>
      </p:sp>
      <p:pic>
        <p:nvPicPr>
          <p:cNvPr id="39" name="Picture 38">
            <a:extLst>
              <a:ext uri="{FF2B5EF4-FFF2-40B4-BE49-F238E27FC236}">
                <a16:creationId xmlns:a16="http://schemas.microsoft.com/office/drawing/2014/main" id="{684CF361-29D4-1C4A-8DD1-0157EC3694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19420" y="43642"/>
            <a:ext cx="2904598" cy="1252621"/>
          </a:xfrm>
          <a:prstGeom prst="rect">
            <a:avLst/>
          </a:prstGeom>
        </p:spPr>
      </p:pic>
      <p:pic>
        <p:nvPicPr>
          <p:cNvPr id="40" name="Picture 39">
            <a:extLst>
              <a:ext uri="{FF2B5EF4-FFF2-40B4-BE49-F238E27FC236}">
                <a16:creationId xmlns:a16="http://schemas.microsoft.com/office/drawing/2014/main" id="{29450731-9F29-2648-A827-EBFACCA2337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987194" y="1296263"/>
            <a:ext cx="1657804" cy="804424"/>
          </a:xfrm>
          <a:prstGeom prst="rect">
            <a:avLst/>
          </a:prstGeom>
        </p:spPr>
      </p:pic>
      <p:pic>
        <p:nvPicPr>
          <p:cNvPr id="41" name="Picture 40">
            <a:extLst>
              <a:ext uri="{FF2B5EF4-FFF2-40B4-BE49-F238E27FC236}">
                <a16:creationId xmlns:a16="http://schemas.microsoft.com/office/drawing/2014/main" id="{817E79D4-9520-6C48-8563-6EA13D5D600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90686" y="1874148"/>
            <a:ext cx="3234356" cy="1092653"/>
          </a:xfrm>
          <a:prstGeom prst="rect">
            <a:avLst/>
          </a:prstGeom>
        </p:spPr>
      </p:pic>
      <p:pic>
        <p:nvPicPr>
          <p:cNvPr id="42" name="Picture 41">
            <a:extLst>
              <a:ext uri="{FF2B5EF4-FFF2-40B4-BE49-F238E27FC236}">
                <a16:creationId xmlns:a16="http://schemas.microsoft.com/office/drawing/2014/main" id="{AEDD1212-69FE-1C47-AF59-D4EC364609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434341" y="2199146"/>
            <a:ext cx="1354161" cy="1005948"/>
          </a:xfrm>
          <a:prstGeom prst="rect">
            <a:avLst/>
          </a:prstGeom>
        </p:spPr>
      </p:pic>
      <p:pic>
        <p:nvPicPr>
          <p:cNvPr id="44" name="Picture 43" descr="Graphical user interface, text, application&#10;&#10;Description automatically generated">
            <a:extLst>
              <a:ext uri="{FF2B5EF4-FFF2-40B4-BE49-F238E27FC236}">
                <a16:creationId xmlns:a16="http://schemas.microsoft.com/office/drawing/2014/main" id="{0CB9081F-C2F0-1E42-A1A9-46A8EDD1E6B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1154" y="1331066"/>
            <a:ext cx="5181980" cy="2856835"/>
          </a:xfrm>
          <a:prstGeom prst="rect">
            <a:avLst/>
          </a:prstGeom>
        </p:spPr>
      </p:pic>
      <p:sp>
        <p:nvSpPr>
          <p:cNvPr id="32" name="TextBox 31">
            <a:extLst>
              <a:ext uri="{FF2B5EF4-FFF2-40B4-BE49-F238E27FC236}">
                <a16:creationId xmlns:a16="http://schemas.microsoft.com/office/drawing/2014/main" id="{941C00C5-50E6-B04B-97E1-FC5821F81545}"/>
              </a:ext>
            </a:extLst>
          </p:cNvPr>
          <p:cNvSpPr txBox="1"/>
          <p:nvPr/>
        </p:nvSpPr>
        <p:spPr>
          <a:xfrm>
            <a:off x="2130008" y="3323786"/>
            <a:ext cx="218681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Organized Metadata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By Sample and Assay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in ISAtab structure</a:t>
            </a:r>
          </a:p>
        </p:txBody>
      </p:sp>
    </p:spTree>
    <p:extLst>
      <p:ext uri="{BB962C8B-B14F-4D97-AF65-F5344CB8AC3E}">
        <p14:creationId xmlns:p14="http://schemas.microsoft.com/office/powerpoint/2010/main" val="31626215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F5D69E-4222-1640-BF8A-C5D885DEA9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2067"/>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002067"/>
              </a:solidFill>
              <a:effectLst/>
              <a:uLnTx/>
              <a:uFillTx/>
              <a:latin typeface="Arial" panose="020B0604020202020204" pitchFamily="34" charset="0"/>
              <a:ea typeface="+mn-ea"/>
              <a:cs typeface="Arial" panose="020B0604020202020204" pitchFamily="34" charset="0"/>
            </a:endParaRPr>
          </a:p>
        </p:txBody>
      </p:sp>
      <p:sp>
        <p:nvSpPr>
          <p:cNvPr id="37" name="Title 2">
            <a:extLst>
              <a:ext uri="{FF2B5EF4-FFF2-40B4-BE49-F238E27FC236}">
                <a16:creationId xmlns:a16="http://schemas.microsoft.com/office/drawing/2014/main" id="{45A8DC86-14FC-1345-B85D-3242A8A6A4B2}"/>
              </a:ext>
            </a:extLst>
          </p:cNvPr>
          <p:cNvSpPr txBox="1">
            <a:spLocks/>
          </p:cNvSpPr>
          <p:nvPr/>
        </p:nvSpPr>
        <p:spPr>
          <a:xfrm>
            <a:off x="7452764" y="92377"/>
            <a:ext cx="4192293" cy="646331"/>
          </a:xfrm>
          <a:prstGeom prst="rect">
            <a:avLst/>
          </a:prstGeom>
          <a:solidFill>
            <a:schemeClr val="bg1">
              <a:lumMod val="85000"/>
            </a:schemeClr>
          </a:solid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ヒラギノ角ゴ Pro W3" charset="-128"/>
                <a:cs typeface="Arial" panose="020B0604020202020204" pitchFamily="34" charset="0"/>
              </a:rPr>
              <a:t>Data Curation</a:t>
            </a:r>
          </a:p>
        </p:txBody>
      </p:sp>
      <p:pic>
        <p:nvPicPr>
          <p:cNvPr id="3" name="Picture 2">
            <a:extLst>
              <a:ext uri="{FF2B5EF4-FFF2-40B4-BE49-F238E27FC236}">
                <a16:creationId xmlns:a16="http://schemas.microsoft.com/office/drawing/2014/main" id="{C649CEE1-619C-DE44-88A2-4644768C16BA}"/>
              </a:ext>
            </a:extLst>
          </p:cNvPr>
          <p:cNvPicPr>
            <a:picLocks noChangeAspect="1"/>
          </p:cNvPicPr>
          <p:nvPr/>
        </p:nvPicPr>
        <p:blipFill>
          <a:blip r:embed="rId2"/>
          <a:stretch>
            <a:fillRect/>
          </a:stretch>
        </p:blipFill>
        <p:spPr>
          <a:xfrm>
            <a:off x="6460718" y="1399512"/>
            <a:ext cx="5789201" cy="3563249"/>
          </a:xfrm>
          <a:prstGeom prst="rect">
            <a:avLst/>
          </a:prstGeom>
        </p:spPr>
      </p:pic>
      <p:sp>
        <p:nvSpPr>
          <p:cNvPr id="5" name="Rectangle 4">
            <a:extLst>
              <a:ext uri="{FF2B5EF4-FFF2-40B4-BE49-F238E27FC236}">
                <a16:creationId xmlns:a16="http://schemas.microsoft.com/office/drawing/2014/main" id="{82BBF648-C513-5B49-891B-D17B5A7EC004}"/>
              </a:ext>
            </a:extLst>
          </p:cNvPr>
          <p:cNvSpPr/>
          <p:nvPr/>
        </p:nvSpPr>
        <p:spPr>
          <a:xfrm>
            <a:off x="7156620" y="818883"/>
            <a:ext cx="478458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Helvetica" pitchFamily="2" charset="0"/>
                <a:ea typeface="+mn-ea"/>
                <a:cs typeface="+mn-cs"/>
              </a:rPr>
              <a:t>ALSDA Assay Metadata ‘Configurations’</a:t>
            </a:r>
          </a:p>
        </p:txBody>
      </p:sp>
      <p:sp>
        <p:nvSpPr>
          <p:cNvPr id="8" name="Title 2">
            <a:extLst>
              <a:ext uri="{FF2B5EF4-FFF2-40B4-BE49-F238E27FC236}">
                <a16:creationId xmlns:a16="http://schemas.microsoft.com/office/drawing/2014/main" id="{BCC82498-0528-DC4E-B8C5-AB04B3474C53}"/>
              </a:ext>
            </a:extLst>
          </p:cNvPr>
          <p:cNvSpPr txBox="1">
            <a:spLocks/>
          </p:cNvSpPr>
          <p:nvPr/>
        </p:nvSpPr>
        <p:spPr>
          <a:xfrm>
            <a:off x="270496" y="72960"/>
            <a:ext cx="5481623" cy="646331"/>
          </a:xfrm>
          <a:prstGeom prst="rect">
            <a:avLst/>
          </a:prstGeom>
          <a:solidFill>
            <a:schemeClr val="bg1">
              <a:lumMod val="85000"/>
            </a:schemeClr>
          </a:solidFill>
        </p:spPr>
        <p:txBody>
          <a:bodyPr vert="horz" wrap="square" lIns="91440" tIns="45720" rIns="91440" bIns="45720" rtlCol="0" anchor="ctr">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ヒラギノ角ゴ Pro W3" charset="-128"/>
                <a:cs typeface="Arial" panose="020B0604020202020204" pitchFamily="34" charset="0"/>
              </a:rPr>
              <a:t>Data Reusability &amp; Tidy</a:t>
            </a:r>
          </a:p>
        </p:txBody>
      </p:sp>
      <p:pic>
        <p:nvPicPr>
          <p:cNvPr id="9" name="Picture 8">
            <a:extLst>
              <a:ext uri="{FF2B5EF4-FFF2-40B4-BE49-F238E27FC236}">
                <a16:creationId xmlns:a16="http://schemas.microsoft.com/office/drawing/2014/main" id="{268B97C5-E250-B042-941D-25D939A5FF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211" y="745387"/>
            <a:ext cx="4192293" cy="2555752"/>
          </a:xfrm>
          <a:prstGeom prst="rect">
            <a:avLst/>
          </a:prstGeom>
        </p:spPr>
      </p:pic>
      <p:pic>
        <p:nvPicPr>
          <p:cNvPr id="12" name="Picture 11">
            <a:extLst>
              <a:ext uri="{FF2B5EF4-FFF2-40B4-BE49-F238E27FC236}">
                <a16:creationId xmlns:a16="http://schemas.microsoft.com/office/drawing/2014/main" id="{52B153CC-2B1C-EB42-AC3F-150AF1C7A4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7904" y="3496837"/>
            <a:ext cx="4933893" cy="2462531"/>
          </a:xfrm>
          <a:prstGeom prst="rect">
            <a:avLst/>
          </a:prstGeom>
        </p:spPr>
      </p:pic>
      <p:pic>
        <p:nvPicPr>
          <p:cNvPr id="13" name="Picture 12">
            <a:extLst>
              <a:ext uri="{FF2B5EF4-FFF2-40B4-BE49-F238E27FC236}">
                <a16:creationId xmlns:a16="http://schemas.microsoft.com/office/drawing/2014/main" id="{4C07A28E-91C8-3C4B-AAE2-4E2CEF9C36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00421" y="4233852"/>
            <a:ext cx="4047423" cy="2397943"/>
          </a:xfrm>
          <a:prstGeom prst="rect">
            <a:avLst/>
          </a:prstGeom>
        </p:spPr>
      </p:pic>
      <p:sp>
        <p:nvSpPr>
          <p:cNvPr id="14" name="TextBox 13">
            <a:extLst>
              <a:ext uri="{FF2B5EF4-FFF2-40B4-BE49-F238E27FC236}">
                <a16:creationId xmlns:a16="http://schemas.microsoft.com/office/drawing/2014/main" id="{BC50F0CA-FB7C-CC46-AE2B-38461DE30566}"/>
              </a:ext>
            </a:extLst>
          </p:cNvPr>
          <p:cNvSpPr txBox="1"/>
          <p:nvPr/>
        </p:nvSpPr>
        <p:spPr>
          <a:xfrm>
            <a:off x="1569149" y="1593083"/>
            <a:ext cx="313053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Original Submitted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4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Tabs, spaces, naming convention </a:t>
            </a:r>
            <a:r>
              <a:rPr kumimoji="0" lang="en-US" sz="14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sym typeface="Wingdings" pitchFamily="2" charset="2"/>
              </a:rPr>
              <a:t> </a:t>
            </a:r>
            <a:endParaRPr kumimoji="0" lang="en-US" sz="14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82EF7AEA-D67C-944F-9623-824C84F924F4}"/>
              </a:ext>
            </a:extLst>
          </p:cNvPr>
          <p:cNvSpPr txBox="1"/>
          <p:nvPr/>
        </p:nvSpPr>
        <p:spPr>
          <a:xfrm>
            <a:off x="954448" y="6078685"/>
            <a:ext cx="36438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‘TidyData’ format for R, python, .csv</a:t>
            </a:r>
          </a:p>
        </p:txBody>
      </p:sp>
      <p:sp>
        <p:nvSpPr>
          <p:cNvPr id="16" name="TextBox 15">
            <a:extLst>
              <a:ext uri="{FF2B5EF4-FFF2-40B4-BE49-F238E27FC236}">
                <a16:creationId xmlns:a16="http://schemas.microsoft.com/office/drawing/2014/main" id="{48FC1866-C22C-F14F-8B61-EE4A956BEF19}"/>
              </a:ext>
            </a:extLst>
          </p:cNvPr>
          <p:cNvSpPr txBox="1"/>
          <p:nvPr/>
        </p:nvSpPr>
        <p:spPr>
          <a:xfrm>
            <a:off x="4453465" y="5432823"/>
            <a:ext cx="10500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highlight>
                  <a:srgbClr val="FFFF00"/>
                </a:highlight>
                <a:uLnTx/>
                <a:uFillTx/>
                <a:latin typeface="Calibri" panose="020F0502020204030204"/>
                <a:ea typeface="+mn-ea"/>
                <a:cs typeface="+mn-cs"/>
              </a:rPr>
              <a:t>Reusable</a:t>
            </a:r>
          </a:p>
        </p:txBody>
      </p:sp>
    </p:spTree>
    <p:extLst>
      <p:ext uri="{BB962C8B-B14F-4D97-AF65-F5344CB8AC3E}">
        <p14:creationId xmlns:p14="http://schemas.microsoft.com/office/powerpoint/2010/main" val="5210413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DF30843C-99F9-1045-94E3-25BED2251298}"/>
              </a:ext>
            </a:extLst>
          </p:cNvPr>
          <p:cNvSpPr/>
          <p:nvPr/>
        </p:nvSpPr>
        <p:spPr>
          <a:xfrm>
            <a:off x="11272603" y="2368446"/>
            <a:ext cx="650403" cy="2473377"/>
          </a:xfrm>
          <a:custGeom>
            <a:avLst/>
            <a:gdLst>
              <a:gd name="connsiteX0" fmla="*/ 44971 w 650403"/>
              <a:gd name="connsiteY0" fmla="*/ 2473377 h 2473377"/>
              <a:gd name="connsiteX1" fmla="*/ 554636 w 650403"/>
              <a:gd name="connsiteY1" fmla="*/ 1783829 h 2473377"/>
              <a:gd name="connsiteX2" fmla="*/ 599607 w 650403"/>
              <a:gd name="connsiteY2" fmla="*/ 449705 h 2473377"/>
              <a:gd name="connsiteX3" fmla="*/ 0 w 650403"/>
              <a:gd name="connsiteY3" fmla="*/ 0 h 2473377"/>
            </a:gdLst>
            <a:ahLst/>
            <a:cxnLst>
              <a:cxn ang="0">
                <a:pos x="connsiteX0" y="connsiteY0"/>
              </a:cxn>
              <a:cxn ang="0">
                <a:pos x="connsiteX1" y="connsiteY1"/>
              </a:cxn>
              <a:cxn ang="0">
                <a:pos x="connsiteX2" y="connsiteY2"/>
              </a:cxn>
              <a:cxn ang="0">
                <a:pos x="connsiteX3" y="connsiteY3"/>
              </a:cxn>
            </a:cxnLst>
            <a:rect l="l" t="t" r="r" b="b"/>
            <a:pathLst>
              <a:path w="650403" h="2473377">
                <a:moveTo>
                  <a:pt x="44971" y="2473377"/>
                </a:moveTo>
                <a:cubicBezTo>
                  <a:pt x="253584" y="2297242"/>
                  <a:pt x="462197" y="2121108"/>
                  <a:pt x="554636" y="1783829"/>
                </a:cubicBezTo>
                <a:cubicBezTo>
                  <a:pt x="647075" y="1446550"/>
                  <a:pt x="692046" y="747010"/>
                  <a:pt x="599607" y="449705"/>
                </a:cubicBezTo>
                <a:cubicBezTo>
                  <a:pt x="507168" y="152400"/>
                  <a:pt x="253584" y="76200"/>
                  <a:pt x="0" y="0"/>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35">
            <a:extLst>
              <a:ext uri="{FF2B5EF4-FFF2-40B4-BE49-F238E27FC236}">
                <a16:creationId xmlns:a16="http://schemas.microsoft.com/office/drawing/2014/main" id="{7BB7788F-8979-AD40-8BB2-FAA0E7F69A39}"/>
              </a:ext>
            </a:extLst>
          </p:cNvPr>
          <p:cNvSpPr/>
          <p:nvPr/>
        </p:nvSpPr>
        <p:spPr>
          <a:xfrm>
            <a:off x="7704944" y="2023672"/>
            <a:ext cx="1514007" cy="2848131"/>
          </a:xfrm>
          <a:custGeom>
            <a:avLst/>
            <a:gdLst>
              <a:gd name="connsiteX0" fmla="*/ 0 w 1514007"/>
              <a:gd name="connsiteY0" fmla="*/ 0 h 2848131"/>
              <a:gd name="connsiteX1" fmla="*/ 509666 w 1514007"/>
              <a:gd name="connsiteY1" fmla="*/ 1903751 h 2848131"/>
              <a:gd name="connsiteX2" fmla="*/ 989351 w 1514007"/>
              <a:gd name="connsiteY2" fmla="*/ 2683239 h 2848131"/>
              <a:gd name="connsiteX3" fmla="*/ 1514007 w 1514007"/>
              <a:gd name="connsiteY3" fmla="*/ 2848131 h 2848131"/>
            </a:gdLst>
            <a:ahLst/>
            <a:cxnLst>
              <a:cxn ang="0">
                <a:pos x="connsiteX0" y="connsiteY0"/>
              </a:cxn>
              <a:cxn ang="0">
                <a:pos x="connsiteX1" y="connsiteY1"/>
              </a:cxn>
              <a:cxn ang="0">
                <a:pos x="connsiteX2" y="connsiteY2"/>
              </a:cxn>
              <a:cxn ang="0">
                <a:pos x="connsiteX3" y="connsiteY3"/>
              </a:cxn>
            </a:cxnLst>
            <a:rect l="l" t="t" r="r" b="b"/>
            <a:pathLst>
              <a:path w="1514007" h="2848131">
                <a:moveTo>
                  <a:pt x="0" y="0"/>
                </a:moveTo>
                <a:cubicBezTo>
                  <a:pt x="172387" y="728272"/>
                  <a:pt x="344774" y="1456545"/>
                  <a:pt x="509666" y="1903751"/>
                </a:cubicBezTo>
                <a:cubicBezTo>
                  <a:pt x="674558" y="2350958"/>
                  <a:pt x="821961" y="2525842"/>
                  <a:pt x="989351" y="2683239"/>
                </a:cubicBezTo>
                <a:cubicBezTo>
                  <a:pt x="1156741" y="2840636"/>
                  <a:pt x="1335374" y="2844383"/>
                  <a:pt x="1514007" y="2848131"/>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34">
            <a:extLst>
              <a:ext uri="{FF2B5EF4-FFF2-40B4-BE49-F238E27FC236}">
                <a16:creationId xmlns:a16="http://schemas.microsoft.com/office/drawing/2014/main" id="{946D31FA-BF8B-8B44-A39B-DBB6E41599F2}"/>
              </a:ext>
            </a:extLst>
          </p:cNvPr>
          <p:cNvSpPr/>
          <p:nvPr/>
        </p:nvSpPr>
        <p:spPr>
          <a:xfrm>
            <a:off x="7719934" y="3387777"/>
            <a:ext cx="1573968" cy="1663908"/>
          </a:xfrm>
          <a:custGeom>
            <a:avLst/>
            <a:gdLst>
              <a:gd name="connsiteX0" fmla="*/ 0 w 1573968"/>
              <a:gd name="connsiteY0" fmla="*/ 0 h 1663908"/>
              <a:gd name="connsiteX1" fmla="*/ 509666 w 1573968"/>
              <a:gd name="connsiteY1" fmla="*/ 1049312 h 1663908"/>
              <a:gd name="connsiteX2" fmla="*/ 899410 w 1573968"/>
              <a:gd name="connsiteY2" fmla="*/ 1499016 h 1663908"/>
              <a:gd name="connsiteX3" fmla="*/ 1573968 w 1573968"/>
              <a:gd name="connsiteY3" fmla="*/ 1663908 h 1663908"/>
            </a:gdLst>
            <a:ahLst/>
            <a:cxnLst>
              <a:cxn ang="0">
                <a:pos x="connsiteX0" y="connsiteY0"/>
              </a:cxn>
              <a:cxn ang="0">
                <a:pos x="connsiteX1" y="connsiteY1"/>
              </a:cxn>
              <a:cxn ang="0">
                <a:pos x="connsiteX2" y="connsiteY2"/>
              </a:cxn>
              <a:cxn ang="0">
                <a:pos x="connsiteX3" y="connsiteY3"/>
              </a:cxn>
            </a:cxnLst>
            <a:rect l="l" t="t" r="r" b="b"/>
            <a:pathLst>
              <a:path w="1573968" h="1663908">
                <a:moveTo>
                  <a:pt x="0" y="0"/>
                </a:moveTo>
                <a:cubicBezTo>
                  <a:pt x="179882" y="399738"/>
                  <a:pt x="359764" y="799476"/>
                  <a:pt x="509666" y="1049312"/>
                </a:cubicBezTo>
                <a:cubicBezTo>
                  <a:pt x="659568" y="1299148"/>
                  <a:pt x="722026" y="1396583"/>
                  <a:pt x="899410" y="1499016"/>
                </a:cubicBezTo>
                <a:cubicBezTo>
                  <a:pt x="1076794" y="1601449"/>
                  <a:pt x="1325381" y="1632678"/>
                  <a:pt x="1573968" y="1663908"/>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33">
            <a:extLst>
              <a:ext uri="{FF2B5EF4-FFF2-40B4-BE49-F238E27FC236}">
                <a16:creationId xmlns:a16="http://schemas.microsoft.com/office/drawing/2014/main" id="{AB524A14-DA58-FC4A-A906-BAB30CEDDEEC}"/>
              </a:ext>
            </a:extLst>
          </p:cNvPr>
          <p:cNvSpPr/>
          <p:nvPr/>
        </p:nvSpPr>
        <p:spPr>
          <a:xfrm>
            <a:off x="7764905" y="2818152"/>
            <a:ext cx="1454046" cy="1019331"/>
          </a:xfrm>
          <a:custGeom>
            <a:avLst/>
            <a:gdLst>
              <a:gd name="connsiteX0" fmla="*/ 0 w 1454046"/>
              <a:gd name="connsiteY0" fmla="*/ 0 h 1019331"/>
              <a:gd name="connsiteX1" fmla="*/ 464695 w 1454046"/>
              <a:gd name="connsiteY1" fmla="*/ 644577 h 1019331"/>
              <a:gd name="connsiteX2" fmla="*/ 869430 w 1454046"/>
              <a:gd name="connsiteY2" fmla="*/ 899410 h 1019331"/>
              <a:gd name="connsiteX3" fmla="*/ 1454046 w 1454046"/>
              <a:gd name="connsiteY3" fmla="*/ 1019331 h 1019331"/>
              <a:gd name="connsiteX4" fmla="*/ 1454046 w 1454046"/>
              <a:gd name="connsiteY4" fmla="*/ 1019331 h 1019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046" h="1019331">
                <a:moveTo>
                  <a:pt x="0" y="0"/>
                </a:moveTo>
                <a:cubicBezTo>
                  <a:pt x="159895" y="247337"/>
                  <a:pt x="319790" y="494675"/>
                  <a:pt x="464695" y="644577"/>
                </a:cubicBezTo>
                <a:cubicBezTo>
                  <a:pt x="609600" y="794479"/>
                  <a:pt x="704538" y="836951"/>
                  <a:pt x="869430" y="899410"/>
                </a:cubicBezTo>
                <a:cubicBezTo>
                  <a:pt x="1034322" y="961869"/>
                  <a:pt x="1454046" y="1019331"/>
                  <a:pt x="1454046" y="1019331"/>
                </a:cubicBezTo>
                <a:lnTo>
                  <a:pt x="1454046" y="1019331"/>
                </a:ln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Freeform 32">
            <a:extLst>
              <a:ext uri="{FF2B5EF4-FFF2-40B4-BE49-F238E27FC236}">
                <a16:creationId xmlns:a16="http://schemas.microsoft.com/office/drawing/2014/main" id="{6B9F95A5-805A-AA48-B282-DD8921223A35}"/>
              </a:ext>
            </a:extLst>
          </p:cNvPr>
          <p:cNvSpPr/>
          <p:nvPr/>
        </p:nvSpPr>
        <p:spPr>
          <a:xfrm>
            <a:off x="7734925" y="2488367"/>
            <a:ext cx="1439055" cy="194872"/>
          </a:xfrm>
          <a:custGeom>
            <a:avLst/>
            <a:gdLst>
              <a:gd name="connsiteX0" fmla="*/ 0 w 1439055"/>
              <a:gd name="connsiteY0" fmla="*/ 194872 h 194872"/>
              <a:gd name="connsiteX1" fmla="*/ 884419 w 1439055"/>
              <a:gd name="connsiteY1" fmla="*/ 59961 h 194872"/>
              <a:gd name="connsiteX2" fmla="*/ 1439055 w 1439055"/>
              <a:gd name="connsiteY2" fmla="*/ 0 h 194872"/>
            </a:gdLst>
            <a:ahLst/>
            <a:cxnLst>
              <a:cxn ang="0">
                <a:pos x="connsiteX0" y="connsiteY0"/>
              </a:cxn>
              <a:cxn ang="0">
                <a:pos x="connsiteX1" y="connsiteY1"/>
              </a:cxn>
              <a:cxn ang="0">
                <a:pos x="connsiteX2" y="connsiteY2"/>
              </a:cxn>
            </a:cxnLst>
            <a:rect l="l" t="t" r="r" b="b"/>
            <a:pathLst>
              <a:path w="1439055" h="194872">
                <a:moveTo>
                  <a:pt x="0" y="194872"/>
                </a:moveTo>
                <a:lnTo>
                  <a:pt x="884419" y="59961"/>
                </a:lnTo>
                <a:cubicBezTo>
                  <a:pt x="1124262" y="27482"/>
                  <a:pt x="1281658" y="13741"/>
                  <a:pt x="1439055" y="0"/>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28">
            <a:extLst>
              <a:ext uri="{FF2B5EF4-FFF2-40B4-BE49-F238E27FC236}">
                <a16:creationId xmlns:a16="http://schemas.microsoft.com/office/drawing/2014/main" id="{B3D9A922-F93C-8340-AC40-AB65AE879859}"/>
              </a:ext>
            </a:extLst>
          </p:cNvPr>
          <p:cNvSpPr/>
          <p:nvPr/>
        </p:nvSpPr>
        <p:spPr>
          <a:xfrm>
            <a:off x="7779895" y="1663908"/>
            <a:ext cx="1364105" cy="299803"/>
          </a:xfrm>
          <a:custGeom>
            <a:avLst/>
            <a:gdLst>
              <a:gd name="connsiteX0" fmla="*/ 0 w 1364105"/>
              <a:gd name="connsiteY0" fmla="*/ 0 h 299803"/>
              <a:gd name="connsiteX1" fmla="*/ 539646 w 1364105"/>
              <a:gd name="connsiteY1" fmla="*/ 239843 h 299803"/>
              <a:gd name="connsiteX2" fmla="*/ 1364105 w 1364105"/>
              <a:gd name="connsiteY2" fmla="*/ 299803 h 299803"/>
            </a:gdLst>
            <a:ahLst/>
            <a:cxnLst>
              <a:cxn ang="0">
                <a:pos x="connsiteX0" y="connsiteY0"/>
              </a:cxn>
              <a:cxn ang="0">
                <a:pos x="connsiteX1" y="connsiteY1"/>
              </a:cxn>
              <a:cxn ang="0">
                <a:pos x="connsiteX2" y="connsiteY2"/>
              </a:cxn>
            </a:cxnLst>
            <a:rect l="l" t="t" r="r" b="b"/>
            <a:pathLst>
              <a:path w="1364105" h="299803">
                <a:moveTo>
                  <a:pt x="0" y="0"/>
                </a:moveTo>
                <a:cubicBezTo>
                  <a:pt x="156147" y="94938"/>
                  <a:pt x="312295" y="189876"/>
                  <a:pt x="539646" y="239843"/>
                </a:cubicBezTo>
                <a:cubicBezTo>
                  <a:pt x="766997" y="289810"/>
                  <a:pt x="1065551" y="294806"/>
                  <a:pt x="1364105" y="299803"/>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BA4F87B-5486-E24C-969E-F05A7A9222A1}"/>
              </a:ext>
            </a:extLst>
          </p:cNvPr>
          <p:cNvSpPr/>
          <p:nvPr/>
        </p:nvSpPr>
        <p:spPr>
          <a:xfrm>
            <a:off x="7764905" y="1948722"/>
            <a:ext cx="1409075" cy="1564534"/>
          </a:xfrm>
          <a:custGeom>
            <a:avLst/>
            <a:gdLst>
              <a:gd name="connsiteX0" fmla="*/ 0 w 1409075"/>
              <a:gd name="connsiteY0" fmla="*/ 0 h 1564534"/>
              <a:gd name="connsiteX1" fmla="*/ 869430 w 1409075"/>
              <a:gd name="connsiteY1" fmla="*/ 1349115 h 1564534"/>
              <a:gd name="connsiteX2" fmla="*/ 1409075 w 1409075"/>
              <a:gd name="connsiteY2" fmla="*/ 1543987 h 1564534"/>
            </a:gdLst>
            <a:ahLst/>
            <a:cxnLst>
              <a:cxn ang="0">
                <a:pos x="connsiteX0" y="connsiteY0"/>
              </a:cxn>
              <a:cxn ang="0">
                <a:pos x="connsiteX1" y="connsiteY1"/>
              </a:cxn>
              <a:cxn ang="0">
                <a:pos x="connsiteX2" y="connsiteY2"/>
              </a:cxn>
            </a:cxnLst>
            <a:rect l="l" t="t" r="r" b="b"/>
            <a:pathLst>
              <a:path w="1409075" h="1564534">
                <a:moveTo>
                  <a:pt x="0" y="0"/>
                </a:moveTo>
                <a:cubicBezTo>
                  <a:pt x="317292" y="545892"/>
                  <a:pt x="634584" y="1091784"/>
                  <a:pt x="869430" y="1349115"/>
                </a:cubicBezTo>
                <a:cubicBezTo>
                  <a:pt x="1104276" y="1606446"/>
                  <a:pt x="1256675" y="1575216"/>
                  <a:pt x="1409075" y="1543987"/>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A4459F0B-3179-B44D-80B5-28D224799745}"/>
              </a:ext>
            </a:extLst>
          </p:cNvPr>
          <p:cNvSpPr/>
          <p:nvPr/>
        </p:nvSpPr>
        <p:spPr>
          <a:xfrm>
            <a:off x="7719934" y="2173574"/>
            <a:ext cx="1469036" cy="1738859"/>
          </a:xfrm>
          <a:custGeom>
            <a:avLst/>
            <a:gdLst>
              <a:gd name="connsiteX0" fmla="*/ 0 w 1469036"/>
              <a:gd name="connsiteY0" fmla="*/ 1738859 h 1738859"/>
              <a:gd name="connsiteX1" fmla="*/ 434715 w 1469036"/>
              <a:gd name="connsiteY1" fmla="*/ 764498 h 1738859"/>
              <a:gd name="connsiteX2" fmla="*/ 899410 w 1469036"/>
              <a:gd name="connsiteY2" fmla="*/ 149901 h 1738859"/>
              <a:gd name="connsiteX3" fmla="*/ 1469036 w 1469036"/>
              <a:gd name="connsiteY3" fmla="*/ 0 h 1738859"/>
            </a:gdLst>
            <a:ahLst/>
            <a:cxnLst>
              <a:cxn ang="0">
                <a:pos x="connsiteX0" y="connsiteY0"/>
              </a:cxn>
              <a:cxn ang="0">
                <a:pos x="connsiteX1" y="connsiteY1"/>
              </a:cxn>
              <a:cxn ang="0">
                <a:pos x="connsiteX2" y="connsiteY2"/>
              </a:cxn>
              <a:cxn ang="0">
                <a:pos x="connsiteX3" y="connsiteY3"/>
              </a:cxn>
            </a:cxnLst>
            <a:rect l="l" t="t" r="r" b="b"/>
            <a:pathLst>
              <a:path w="1469036" h="1738859">
                <a:moveTo>
                  <a:pt x="0" y="1738859"/>
                </a:moveTo>
                <a:cubicBezTo>
                  <a:pt x="142406" y="1384091"/>
                  <a:pt x="284813" y="1029324"/>
                  <a:pt x="434715" y="764498"/>
                </a:cubicBezTo>
                <a:cubicBezTo>
                  <a:pt x="584617" y="499672"/>
                  <a:pt x="727023" y="277317"/>
                  <a:pt x="899410" y="149901"/>
                </a:cubicBezTo>
                <a:cubicBezTo>
                  <a:pt x="1071797" y="22485"/>
                  <a:pt x="1270416" y="11242"/>
                  <a:pt x="1469036" y="0"/>
                </a:cubicBezTo>
              </a:path>
            </a:pathLst>
          </a:custGeom>
          <a:noFill/>
          <a:ln w="254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26">
            <a:extLst>
              <a:ext uri="{FF2B5EF4-FFF2-40B4-BE49-F238E27FC236}">
                <a16:creationId xmlns:a16="http://schemas.microsoft.com/office/drawing/2014/main" id="{566DBDED-1CC5-1847-AA72-F13E6986DBDA}"/>
              </a:ext>
            </a:extLst>
          </p:cNvPr>
          <p:cNvSpPr/>
          <p:nvPr/>
        </p:nvSpPr>
        <p:spPr>
          <a:xfrm>
            <a:off x="5636302" y="4572000"/>
            <a:ext cx="479685" cy="899410"/>
          </a:xfrm>
          <a:custGeom>
            <a:avLst/>
            <a:gdLst>
              <a:gd name="connsiteX0" fmla="*/ 0 w 479685"/>
              <a:gd name="connsiteY0" fmla="*/ 899410 h 899410"/>
              <a:gd name="connsiteX1" fmla="*/ 179882 w 479685"/>
              <a:gd name="connsiteY1" fmla="*/ 344774 h 899410"/>
              <a:gd name="connsiteX2" fmla="*/ 479685 w 479685"/>
              <a:gd name="connsiteY2" fmla="*/ 0 h 899410"/>
            </a:gdLst>
            <a:ahLst/>
            <a:cxnLst>
              <a:cxn ang="0">
                <a:pos x="connsiteX0" y="connsiteY0"/>
              </a:cxn>
              <a:cxn ang="0">
                <a:pos x="connsiteX1" y="connsiteY1"/>
              </a:cxn>
              <a:cxn ang="0">
                <a:pos x="connsiteX2" y="connsiteY2"/>
              </a:cxn>
            </a:cxnLst>
            <a:rect l="l" t="t" r="r" b="b"/>
            <a:pathLst>
              <a:path w="479685" h="899410">
                <a:moveTo>
                  <a:pt x="0" y="899410"/>
                </a:moveTo>
                <a:cubicBezTo>
                  <a:pt x="49967" y="697043"/>
                  <a:pt x="99935" y="494676"/>
                  <a:pt x="179882" y="344774"/>
                </a:cubicBezTo>
                <a:cubicBezTo>
                  <a:pt x="259829" y="194872"/>
                  <a:pt x="369757" y="97436"/>
                  <a:pt x="479685"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23">
            <a:extLst>
              <a:ext uri="{FF2B5EF4-FFF2-40B4-BE49-F238E27FC236}">
                <a16:creationId xmlns:a16="http://schemas.microsoft.com/office/drawing/2014/main" id="{56B59B6F-03EF-994C-93D3-5D69830826F9}"/>
              </a:ext>
            </a:extLst>
          </p:cNvPr>
          <p:cNvSpPr/>
          <p:nvPr/>
        </p:nvSpPr>
        <p:spPr>
          <a:xfrm>
            <a:off x="5621311" y="3162925"/>
            <a:ext cx="524656" cy="1843790"/>
          </a:xfrm>
          <a:custGeom>
            <a:avLst/>
            <a:gdLst>
              <a:gd name="connsiteX0" fmla="*/ 0 w 524656"/>
              <a:gd name="connsiteY0" fmla="*/ 1843790 h 1843790"/>
              <a:gd name="connsiteX1" fmla="*/ 149902 w 524656"/>
              <a:gd name="connsiteY1" fmla="*/ 359764 h 1843790"/>
              <a:gd name="connsiteX2" fmla="*/ 524656 w 524656"/>
              <a:gd name="connsiteY2" fmla="*/ 0 h 1843790"/>
            </a:gdLst>
            <a:ahLst/>
            <a:cxnLst>
              <a:cxn ang="0">
                <a:pos x="connsiteX0" y="connsiteY0"/>
              </a:cxn>
              <a:cxn ang="0">
                <a:pos x="connsiteX1" y="connsiteY1"/>
              </a:cxn>
              <a:cxn ang="0">
                <a:pos x="connsiteX2" y="connsiteY2"/>
              </a:cxn>
            </a:cxnLst>
            <a:rect l="l" t="t" r="r" b="b"/>
            <a:pathLst>
              <a:path w="524656" h="1843790">
                <a:moveTo>
                  <a:pt x="0" y="1843790"/>
                </a:moveTo>
                <a:cubicBezTo>
                  <a:pt x="31229" y="1255426"/>
                  <a:pt x="62459" y="667062"/>
                  <a:pt x="149902" y="359764"/>
                </a:cubicBezTo>
                <a:cubicBezTo>
                  <a:pt x="237345" y="52466"/>
                  <a:pt x="381000" y="26233"/>
                  <a:pt x="524656"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8B1E59B1-014D-2340-93FC-647F109BDEAA}"/>
              </a:ext>
            </a:extLst>
          </p:cNvPr>
          <p:cNvSpPr/>
          <p:nvPr/>
        </p:nvSpPr>
        <p:spPr>
          <a:xfrm>
            <a:off x="2518348" y="4497049"/>
            <a:ext cx="3717560" cy="884420"/>
          </a:xfrm>
          <a:custGeom>
            <a:avLst/>
            <a:gdLst>
              <a:gd name="connsiteX0" fmla="*/ 0 w 3717560"/>
              <a:gd name="connsiteY0" fmla="*/ 884420 h 884420"/>
              <a:gd name="connsiteX1" fmla="*/ 1439055 w 3717560"/>
              <a:gd name="connsiteY1" fmla="*/ 299803 h 884420"/>
              <a:gd name="connsiteX2" fmla="*/ 2758190 w 3717560"/>
              <a:gd name="connsiteY2" fmla="*/ 59961 h 884420"/>
              <a:gd name="connsiteX3" fmla="*/ 3717560 w 3717560"/>
              <a:gd name="connsiteY3" fmla="*/ 0 h 884420"/>
            </a:gdLst>
            <a:ahLst/>
            <a:cxnLst>
              <a:cxn ang="0">
                <a:pos x="connsiteX0" y="connsiteY0"/>
              </a:cxn>
              <a:cxn ang="0">
                <a:pos x="connsiteX1" y="connsiteY1"/>
              </a:cxn>
              <a:cxn ang="0">
                <a:pos x="connsiteX2" y="connsiteY2"/>
              </a:cxn>
              <a:cxn ang="0">
                <a:pos x="connsiteX3" y="connsiteY3"/>
              </a:cxn>
            </a:cxnLst>
            <a:rect l="l" t="t" r="r" b="b"/>
            <a:pathLst>
              <a:path w="3717560" h="884420">
                <a:moveTo>
                  <a:pt x="0" y="884420"/>
                </a:moveTo>
                <a:cubicBezTo>
                  <a:pt x="489678" y="660816"/>
                  <a:pt x="979357" y="437213"/>
                  <a:pt x="1439055" y="299803"/>
                </a:cubicBezTo>
                <a:cubicBezTo>
                  <a:pt x="1898753" y="162393"/>
                  <a:pt x="2378439" y="109928"/>
                  <a:pt x="2758190" y="59961"/>
                </a:cubicBezTo>
                <a:cubicBezTo>
                  <a:pt x="3137941" y="9994"/>
                  <a:pt x="3427750" y="4997"/>
                  <a:pt x="371756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19">
            <a:extLst>
              <a:ext uri="{FF2B5EF4-FFF2-40B4-BE49-F238E27FC236}">
                <a16:creationId xmlns:a16="http://schemas.microsoft.com/office/drawing/2014/main" id="{EB47ED0B-6309-1842-94C9-9F0793A3446B}"/>
              </a:ext>
            </a:extLst>
          </p:cNvPr>
          <p:cNvSpPr/>
          <p:nvPr/>
        </p:nvSpPr>
        <p:spPr>
          <a:xfrm>
            <a:off x="2533338" y="4392118"/>
            <a:ext cx="854439" cy="824459"/>
          </a:xfrm>
          <a:custGeom>
            <a:avLst/>
            <a:gdLst>
              <a:gd name="connsiteX0" fmla="*/ 0 w 854439"/>
              <a:gd name="connsiteY0" fmla="*/ 0 h 824459"/>
              <a:gd name="connsiteX1" fmla="*/ 329783 w 854439"/>
              <a:gd name="connsiteY1" fmla="*/ 509666 h 824459"/>
              <a:gd name="connsiteX2" fmla="*/ 539646 w 854439"/>
              <a:gd name="connsiteY2" fmla="*/ 764498 h 824459"/>
              <a:gd name="connsiteX3" fmla="*/ 854439 w 854439"/>
              <a:gd name="connsiteY3" fmla="*/ 824459 h 824459"/>
            </a:gdLst>
            <a:ahLst/>
            <a:cxnLst>
              <a:cxn ang="0">
                <a:pos x="connsiteX0" y="connsiteY0"/>
              </a:cxn>
              <a:cxn ang="0">
                <a:pos x="connsiteX1" y="connsiteY1"/>
              </a:cxn>
              <a:cxn ang="0">
                <a:pos x="connsiteX2" y="connsiteY2"/>
              </a:cxn>
              <a:cxn ang="0">
                <a:pos x="connsiteX3" y="connsiteY3"/>
              </a:cxn>
            </a:cxnLst>
            <a:rect l="l" t="t" r="r" b="b"/>
            <a:pathLst>
              <a:path w="854439" h="824459">
                <a:moveTo>
                  <a:pt x="0" y="0"/>
                </a:moveTo>
                <a:cubicBezTo>
                  <a:pt x="119921" y="191125"/>
                  <a:pt x="239842" y="382250"/>
                  <a:pt x="329783" y="509666"/>
                </a:cubicBezTo>
                <a:cubicBezTo>
                  <a:pt x="419724" y="637082"/>
                  <a:pt x="452203" y="712033"/>
                  <a:pt x="539646" y="764498"/>
                </a:cubicBezTo>
                <a:cubicBezTo>
                  <a:pt x="627089" y="816963"/>
                  <a:pt x="740764" y="820711"/>
                  <a:pt x="854439" y="824459"/>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18">
            <a:extLst>
              <a:ext uri="{FF2B5EF4-FFF2-40B4-BE49-F238E27FC236}">
                <a16:creationId xmlns:a16="http://schemas.microsoft.com/office/drawing/2014/main" id="{46EB6E7B-D153-4447-8FB5-986006723FC4}"/>
              </a:ext>
            </a:extLst>
          </p:cNvPr>
          <p:cNvSpPr/>
          <p:nvPr/>
        </p:nvSpPr>
        <p:spPr>
          <a:xfrm>
            <a:off x="2578308" y="3912433"/>
            <a:ext cx="3552669" cy="269823"/>
          </a:xfrm>
          <a:custGeom>
            <a:avLst/>
            <a:gdLst>
              <a:gd name="connsiteX0" fmla="*/ 0 w 3552669"/>
              <a:gd name="connsiteY0" fmla="*/ 0 h 269823"/>
              <a:gd name="connsiteX1" fmla="*/ 1933731 w 3552669"/>
              <a:gd name="connsiteY1" fmla="*/ 179882 h 269823"/>
              <a:gd name="connsiteX2" fmla="*/ 3552669 w 3552669"/>
              <a:gd name="connsiteY2" fmla="*/ 269823 h 269823"/>
            </a:gdLst>
            <a:ahLst/>
            <a:cxnLst>
              <a:cxn ang="0">
                <a:pos x="connsiteX0" y="connsiteY0"/>
              </a:cxn>
              <a:cxn ang="0">
                <a:pos x="connsiteX1" y="connsiteY1"/>
              </a:cxn>
              <a:cxn ang="0">
                <a:pos x="connsiteX2" y="connsiteY2"/>
              </a:cxn>
            </a:cxnLst>
            <a:rect l="l" t="t" r="r" b="b"/>
            <a:pathLst>
              <a:path w="3552669" h="269823">
                <a:moveTo>
                  <a:pt x="0" y="0"/>
                </a:moveTo>
                <a:lnTo>
                  <a:pt x="1933731" y="179882"/>
                </a:lnTo>
                <a:cubicBezTo>
                  <a:pt x="2525842" y="224852"/>
                  <a:pt x="3039255" y="247337"/>
                  <a:pt x="3552669" y="269823"/>
                </a:cubicBezTo>
              </a:path>
            </a:pathLst>
          </a:custGeom>
          <a:noFill/>
          <a:ln w="508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17">
            <a:extLst>
              <a:ext uri="{FF2B5EF4-FFF2-40B4-BE49-F238E27FC236}">
                <a16:creationId xmlns:a16="http://schemas.microsoft.com/office/drawing/2014/main" id="{D74D1E64-4EB1-6140-80E3-8EE6C36C3C69}"/>
              </a:ext>
            </a:extLst>
          </p:cNvPr>
          <p:cNvSpPr/>
          <p:nvPr/>
        </p:nvSpPr>
        <p:spPr>
          <a:xfrm>
            <a:off x="2563318" y="2713221"/>
            <a:ext cx="3552669" cy="374754"/>
          </a:xfrm>
          <a:custGeom>
            <a:avLst/>
            <a:gdLst>
              <a:gd name="connsiteX0" fmla="*/ 0 w 3552669"/>
              <a:gd name="connsiteY0" fmla="*/ 374754 h 374754"/>
              <a:gd name="connsiteX1" fmla="*/ 1933731 w 3552669"/>
              <a:gd name="connsiteY1" fmla="*/ 89941 h 374754"/>
              <a:gd name="connsiteX2" fmla="*/ 3552669 w 3552669"/>
              <a:gd name="connsiteY2" fmla="*/ 0 h 374754"/>
            </a:gdLst>
            <a:ahLst/>
            <a:cxnLst>
              <a:cxn ang="0">
                <a:pos x="connsiteX0" y="connsiteY0"/>
              </a:cxn>
              <a:cxn ang="0">
                <a:pos x="connsiteX1" y="connsiteY1"/>
              </a:cxn>
              <a:cxn ang="0">
                <a:pos x="connsiteX2" y="connsiteY2"/>
              </a:cxn>
            </a:cxnLst>
            <a:rect l="l" t="t" r="r" b="b"/>
            <a:pathLst>
              <a:path w="3552669" h="374754">
                <a:moveTo>
                  <a:pt x="0" y="374754"/>
                </a:moveTo>
                <a:cubicBezTo>
                  <a:pt x="670810" y="263577"/>
                  <a:pt x="1341620" y="152400"/>
                  <a:pt x="1933731" y="89941"/>
                </a:cubicBezTo>
                <a:cubicBezTo>
                  <a:pt x="2525842" y="27482"/>
                  <a:pt x="3039255" y="13741"/>
                  <a:pt x="3552669" y="0"/>
                </a:cubicBezTo>
              </a:path>
            </a:pathLst>
          </a:custGeom>
          <a:noFill/>
          <a:ln w="635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15">
            <a:extLst>
              <a:ext uri="{FF2B5EF4-FFF2-40B4-BE49-F238E27FC236}">
                <a16:creationId xmlns:a16="http://schemas.microsoft.com/office/drawing/2014/main" id="{0A8FE2A0-9A79-1547-A657-F02C48BBA000}"/>
              </a:ext>
            </a:extLst>
          </p:cNvPr>
          <p:cNvSpPr/>
          <p:nvPr/>
        </p:nvSpPr>
        <p:spPr>
          <a:xfrm>
            <a:off x="2517368" y="1884133"/>
            <a:ext cx="3569594" cy="640080"/>
          </a:xfrm>
          <a:custGeom>
            <a:avLst/>
            <a:gdLst>
              <a:gd name="connsiteX0" fmla="*/ 0 w 3569594"/>
              <a:gd name="connsiteY0" fmla="*/ 691866 h 691866"/>
              <a:gd name="connsiteX1" fmla="*/ 1618938 w 3569594"/>
              <a:gd name="connsiteY1" fmla="*/ 197190 h 691866"/>
              <a:gd name="connsiteX2" fmla="*/ 3402767 w 3569594"/>
              <a:gd name="connsiteY2" fmla="*/ 17308 h 691866"/>
              <a:gd name="connsiteX3" fmla="*/ 3387777 w 3569594"/>
              <a:gd name="connsiteY3" fmla="*/ 17308 h 691866"/>
            </a:gdLst>
            <a:ahLst/>
            <a:cxnLst>
              <a:cxn ang="0">
                <a:pos x="connsiteX0" y="connsiteY0"/>
              </a:cxn>
              <a:cxn ang="0">
                <a:pos x="connsiteX1" y="connsiteY1"/>
              </a:cxn>
              <a:cxn ang="0">
                <a:pos x="connsiteX2" y="connsiteY2"/>
              </a:cxn>
              <a:cxn ang="0">
                <a:pos x="connsiteX3" y="connsiteY3"/>
              </a:cxn>
            </a:cxnLst>
            <a:rect l="l" t="t" r="r" b="b"/>
            <a:pathLst>
              <a:path w="3569594" h="691866">
                <a:moveTo>
                  <a:pt x="0" y="691866"/>
                </a:moveTo>
                <a:cubicBezTo>
                  <a:pt x="525905" y="500741"/>
                  <a:pt x="1051810" y="309616"/>
                  <a:pt x="1618938" y="197190"/>
                </a:cubicBezTo>
                <a:cubicBezTo>
                  <a:pt x="2186066" y="84764"/>
                  <a:pt x="3402767" y="17308"/>
                  <a:pt x="3402767" y="17308"/>
                </a:cubicBezTo>
                <a:cubicBezTo>
                  <a:pt x="3697573" y="-12672"/>
                  <a:pt x="3542675" y="2318"/>
                  <a:pt x="3387777" y="17308"/>
                </a:cubicBezTo>
              </a:path>
            </a:pathLst>
          </a:custGeom>
          <a:noFill/>
          <a:ln w="635000">
            <a:solidFill>
              <a:schemeClr val="accent1">
                <a:shade val="50000"/>
                <a:alpha val="51988"/>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717B8C8-295B-E440-ACC5-68DC055F737F}"/>
              </a:ext>
            </a:extLst>
          </p:cNvPr>
          <p:cNvSpPr>
            <a:spLocks noGrp="1"/>
          </p:cNvSpPr>
          <p:nvPr>
            <p:ph type="title"/>
          </p:nvPr>
        </p:nvSpPr>
        <p:spPr>
          <a:xfrm>
            <a:off x="0" y="-159782"/>
            <a:ext cx="12192000" cy="1325563"/>
          </a:xfrm>
        </p:spPr>
        <p:txBody>
          <a:bodyPr>
            <a:normAutofit/>
          </a:bodyPr>
          <a:lstStyle/>
          <a:p>
            <a:pPr algn="ctr"/>
            <a:r>
              <a:rPr lang="en-US" sz="3600" b="1" dirty="0"/>
              <a:t>Space Biology experimentation, sample and data archiving</a:t>
            </a:r>
          </a:p>
        </p:txBody>
      </p:sp>
      <p:sp>
        <p:nvSpPr>
          <p:cNvPr id="4" name="Rounded Rectangle 3">
            <a:extLst>
              <a:ext uri="{FF2B5EF4-FFF2-40B4-BE49-F238E27FC236}">
                <a16:creationId xmlns:a16="http://schemas.microsoft.com/office/drawing/2014/main" id="{9131F2D8-FE62-B847-A83B-CCD864CDECED}"/>
              </a:ext>
            </a:extLst>
          </p:cNvPr>
          <p:cNvSpPr/>
          <p:nvPr/>
        </p:nvSpPr>
        <p:spPr>
          <a:xfrm>
            <a:off x="9039064" y="3051042"/>
            <a:ext cx="239842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Ames Life Science Archive</a:t>
            </a:r>
          </a:p>
        </p:txBody>
      </p:sp>
      <p:sp>
        <p:nvSpPr>
          <p:cNvPr id="5" name="Rounded Rectangle 4">
            <a:extLst>
              <a:ext uri="{FF2B5EF4-FFF2-40B4-BE49-F238E27FC236}">
                <a16:creationId xmlns:a16="http://schemas.microsoft.com/office/drawing/2014/main" id="{A6F1D48A-80A2-2440-A898-9DA2413A0186}"/>
              </a:ext>
            </a:extLst>
          </p:cNvPr>
          <p:cNvSpPr/>
          <p:nvPr/>
        </p:nvSpPr>
        <p:spPr>
          <a:xfrm>
            <a:off x="3289268" y="4604187"/>
            <a:ext cx="2398425"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NBISC (NASA Biological Institutional Science Collection</a:t>
            </a:r>
          </a:p>
        </p:txBody>
      </p:sp>
      <p:sp>
        <p:nvSpPr>
          <p:cNvPr id="6" name="Rounded Rectangle 5">
            <a:extLst>
              <a:ext uri="{FF2B5EF4-FFF2-40B4-BE49-F238E27FC236}">
                <a16:creationId xmlns:a16="http://schemas.microsoft.com/office/drawing/2014/main" id="{4C02422B-126F-AE40-ABD5-386EECD1D490}"/>
              </a:ext>
            </a:extLst>
          </p:cNvPr>
          <p:cNvSpPr/>
          <p:nvPr/>
        </p:nvSpPr>
        <p:spPr>
          <a:xfrm>
            <a:off x="9039064" y="1601620"/>
            <a:ext cx="2398426" cy="1325563"/>
          </a:xfrm>
          <a:prstGeom prst="roundRect">
            <a:avLst/>
          </a:prstGeom>
          <a:ln w="698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GeneLab (”omics”)</a:t>
            </a:r>
          </a:p>
        </p:txBody>
      </p:sp>
      <p:sp>
        <p:nvSpPr>
          <p:cNvPr id="7" name="Rounded Rectangle 6">
            <a:extLst>
              <a:ext uri="{FF2B5EF4-FFF2-40B4-BE49-F238E27FC236}">
                <a16:creationId xmlns:a16="http://schemas.microsoft.com/office/drawing/2014/main" id="{8D2B80C0-B8B5-4B4F-B3C9-D2C40ABFBA3F}"/>
              </a:ext>
            </a:extLst>
          </p:cNvPr>
          <p:cNvSpPr/>
          <p:nvPr/>
        </p:nvSpPr>
        <p:spPr>
          <a:xfrm>
            <a:off x="233597" y="1879628"/>
            <a:ext cx="2398426" cy="2760968"/>
          </a:xfrm>
          <a:prstGeom prst="roundRect">
            <a:avLst>
              <a:gd name="adj" fmla="val 479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PI designed </a:t>
            </a: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spaceflight and ground analogue experiments</a:t>
            </a:r>
          </a:p>
        </p:txBody>
      </p:sp>
      <p:sp>
        <p:nvSpPr>
          <p:cNvPr id="8" name="Rounded Rectangle 7">
            <a:extLst>
              <a:ext uri="{FF2B5EF4-FFF2-40B4-BE49-F238E27FC236}">
                <a16:creationId xmlns:a16="http://schemas.microsoft.com/office/drawing/2014/main" id="{0B659719-4014-364E-8313-B491F434F681}"/>
              </a:ext>
            </a:extLst>
          </p:cNvPr>
          <p:cNvSpPr/>
          <p:nvPr/>
        </p:nvSpPr>
        <p:spPr>
          <a:xfrm>
            <a:off x="233597" y="4850567"/>
            <a:ext cx="2398426" cy="104056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Reference</a:t>
            </a: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spaceflight and ground analogue experiments</a:t>
            </a:r>
          </a:p>
        </p:txBody>
      </p:sp>
      <p:sp>
        <p:nvSpPr>
          <p:cNvPr id="9" name="TextBox 8">
            <a:extLst>
              <a:ext uri="{FF2B5EF4-FFF2-40B4-BE49-F238E27FC236}">
                <a16:creationId xmlns:a16="http://schemas.microsoft.com/office/drawing/2014/main" id="{1A433067-9C22-5C4A-8227-E3106B6A3532}"/>
              </a:ext>
            </a:extLst>
          </p:cNvPr>
          <p:cNvSpPr txBox="1"/>
          <p:nvPr/>
        </p:nvSpPr>
        <p:spPr>
          <a:xfrm>
            <a:off x="607060" y="1510296"/>
            <a:ext cx="15518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Sample source</a:t>
            </a:r>
          </a:p>
        </p:txBody>
      </p:sp>
      <p:sp>
        <p:nvSpPr>
          <p:cNvPr id="10" name="TextBox 9">
            <a:extLst>
              <a:ext uri="{FF2B5EF4-FFF2-40B4-BE49-F238E27FC236}">
                <a16:creationId xmlns:a16="http://schemas.microsoft.com/office/drawing/2014/main" id="{821A43AB-269F-224A-97B5-44B6C7C40312}"/>
              </a:ext>
            </a:extLst>
          </p:cNvPr>
          <p:cNvSpPr txBox="1"/>
          <p:nvPr/>
        </p:nvSpPr>
        <p:spPr>
          <a:xfrm>
            <a:off x="9355547" y="1213384"/>
            <a:ext cx="18309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Data Repositories</a:t>
            </a:r>
          </a:p>
        </p:txBody>
      </p:sp>
      <p:sp>
        <p:nvSpPr>
          <p:cNvPr id="11" name="Rounded Rectangle 10">
            <a:extLst>
              <a:ext uri="{FF2B5EF4-FFF2-40B4-BE49-F238E27FC236}">
                <a16:creationId xmlns:a16="http://schemas.microsoft.com/office/drawing/2014/main" id="{90BCCFA4-552E-A844-9093-88F8E040CD03}"/>
              </a:ext>
            </a:extLst>
          </p:cNvPr>
          <p:cNvSpPr/>
          <p:nvPr/>
        </p:nvSpPr>
        <p:spPr>
          <a:xfrm>
            <a:off x="6081010" y="1455337"/>
            <a:ext cx="1788386" cy="84858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Primary PI</a:t>
            </a:r>
          </a:p>
        </p:txBody>
      </p:sp>
      <p:sp>
        <p:nvSpPr>
          <p:cNvPr id="12" name="Rounded Rectangle 11">
            <a:extLst>
              <a:ext uri="{FF2B5EF4-FFF2-40B4-BE49-F238E27FC236}">
                <a16:creationId xmlns:a16="http://schemas.microsoft.com/office/drawing/2014/main" id="{86AC910E-B7FE-D64C-8261-F2E7770B60DE}"/>
              </a:ext>
            </a:extLst>
          </p:cNvPr>
          <p:cNvSpPr/>
          <p:nvPr/>
        </p:nvSpPr>
        <p:spPr>
          <a:xfrm>
            <a:off x="6068518" y="2360241"/>
            <a:ext cx="1788386" cy="12143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Tissue Sharing Program PI (BSP, ISS-NL, NBISC)</a:t>
            </a:r>
          </a:p>
        </p:txBody>
      </p:sp>
      <p:sp>
        <p:nvSpPr>
          <p:cNvPr id="13" name="TextBox 12">
            <a:extLst>
              <a:ext uri="{FF2B5EF4-FFF2-40B4-BE49-F238E27FC236}">
                <a16:creationId xmlns:a16="http://schemas.microsoft.com/office/drawing/2014/main" id="{4E1CDC51-CB10-C64B-BADA-A69995CDF163}"/>
              </a:ext>
            </a:extLst>
          </p:cNvPr>
          <p:cNvSpPr txBox="1"/>
          <p:nvPr/>
        </p:nvSpPr>
        <p:spPr>
          <a:xfrm>
            <a:off x="6180816" y="1061903"/>
            <a:ext cx="15937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Data generator</a:t>
            </a:r>
          </a:p>
        </p:txBody>
      </p:sp>
      <p:sp>
        <p:nvSpPr>
          <p:cNvPr id="14" name="Rounded Rectangle 13">
            <a:extLst>
              <a:ext uri="{FF2B5EF4-FFF2-40B4-BE49-F238E27FC236}">
                <a16:creationId xmlns:a16="http://schemas.microsoft.com/office/drawing/2014/main" id="{402F8328-2373-5342-9521-D2480E8258C0}"/>
              </a:ext>
            </a:extLst>
          </p:cNvPr>
          <p:cNvSpPr/>
          <p:nvPr/>
        </p:nvSpPr>
        <p:spPr>
          <a:xfrm>
            <a:off x="6053792" y="3636240"/>
            <a:ext cx="1788386" cy="12143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GeneLab (Open Science Data)</a:t>
            </a:r>
          </a:p>
        </p:txBody>
      </p:sp>
      <p:sp>
        <p:nvSpPr>
          <p:cNvPr id="22" name="Freeform 21">
            <a:extLst>
              <a:ext uri="{FF2B5EF4-FFF2-40B4-BE49-F238E27FC236}">
                <a16:creationId xmlns:a16="http://schemas.microsoft.com/office/drawing/2014/main" id="{BF25973B-5113-FC44-ACBC-994938D55B27}"/>
              </a:ext>
            </a:extLst>
          </p:cNvPr>
          <p:cNvSpPr/>
          <p:nvPr/>
        </p:nvSpPr>
        <p:spPr>
          <a:xfrm>
            <a:off x="2503358" y="3162925"/>
            <a:ext cx="3612630" cy="2113613"/>
          </a:xfrm>
          <a:custGeom>
            <a:avLst/>
            <a:gdLst>
              <a:gd name="connsiteX0" fmla="*/ 0 w 3612630"/>
              <a:gd name="connsiteY0" fmla="*/ 2113613 h 2113613"/>
              <a:gd name="connsiteX1" fmla="*/ 1079292 w 3612630"/>
              <a:gd name="connsiteY1" fmla="*/ 389744 h 2113613"/>
              <a:gd name="connsiteX2" fmla="*/ 3612630 w 3612630"/>
              <a:gd name="connsiteY2" fmla="*/ 0 h 2113613"/>
            </a:gdLst>
            <a:ahLst/>
            <a:cxnLst>
              <a:cxn ang="0">
                <a:pos x="connsiteX0" y="connsiteY0"/>
              </a:cxn>
              <a:cxn ang="0">
                <a:pos x="connsiteX1" y="connsiteY1"/>
              </a:cxn>
              <a:cxn ang="0">
                <a:pos x="connsiteX2" y="connsiteY2"/>
              </a:cxn>
            </a:cxnLst>
            <a:rect l="l" t="t" r="r" b="b"/>
            <a:pathLst>
              <a:path w="3612630" h="2113613">
                <a:moveTo>
                  <a:pt x="0" y="2113613"/>
                </a:moveTo>
                <a:cubicBezTo>
                  <a:pt x="238593" y="1427813"/>
                  <a:pt x="477187" y="742013"/>
                  <a:pt x="1079292" y="389744"/>
                </a:cubicBezTo>
                <a:cubicBezTo>
                  <a:pt x="1681397" y="37475"/>
                  <a:pt x="2647013" y="18737"/>
                  <a:pt x="361263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ounded Rectangle 31">
            <a:extLst>
              <a:ext uri="{FF2B5EF4-FFF2-40B4-BE49-F238E27FC236}">
                <a16:creationId xmlns:a16="http://schemas.microsoft.com/office/drawing/2014/main" id="{6C644C40-F189-7145-957C-E83F617ABD95}"/>
              </a:ext>
            </a:extLst>
          </p:cNvPr>
          <p:cNvSpPr/>
          <p:nvPr/>
        </p:nvSpPr>
        <p:spPr>
          <a:xfrm>
            <a:off x="9071809" y="4531310"/>
            <a:ext cx="2398426" cy="1325563"/>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Other (non-NASA)</a:t>
            </a:r>
          </a:p>
        </p:txBody>
      </p:sp>
      <p:sp>
        <p:nvSpPr>
          <p:cNvPr id="38" name="TextBox 37">
            <a:extLst>
              <a:ext uri="{FF2B5EF4-FFF2-40B4-BE49-F238E27FC236}">
                <a16:creationId xmlns:a16="http://schemas.microsoft.com/office/drawing/2014/main" id="{9910EA96-9D0F-3045-ABB3-2F014D73D8A5}"/>
              </a:ext>
            </a:extLst>
          </p:cNvPr>
          <p:cNvSpPr txBox="1"/>
          <p:nvPr/>
        </p:nvSpPr>
        <p:spPr>
          <a:xfrm>
            <a:off x="3490303" y="5926495"/>
            <a:ext cx="204209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Sample repositories</a:t>
            </a:r>
          </a:p>
        </p:txBody>
      </p:sp>
    </p:spTree>
    <p:extLst>
      <p:ext uri="{BB962C8B-B14F-4D97-AF65-F5344CB8AC3E}">
        <p14:creationId xmlns:p14="http://schemas.microsoft.com/office/powerpoint/2010/main" val="104019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AFE97A-03C8-D445-BCC7-1AEB8E3E8EB8}"/>
              </a:ext>
            </a:extLst>
          </p:cNvPr>
          <p:cNvSpPr>
            <a:spLocks noGrp="1"/>
          </p:cNvSpPr>
          <p:nvPr>
            <p:ph type="sldNum" sz="quarter" idx="12"/>
          </p:nvPr>
        </p:nvSpPr>
        <p:spPr/>
        <p:txBody>
          <a:bodyPr/>
          <a:lstStyle/>
          <a:p>
            <a:pPr>
              <a:defRPr/>
            </a:pPr>
            <a:fld id="{DB06909F-F4DB-6C43-A253-C502151AEF04}" type="slidenum">
              <a:rPr lang="en-US" smtClean="0">
                <a:solidFill>
                  <a:prstClr val="black"/>
                </a:solidFill>
              </a:rPr>
              <a:pPr>
                <a:defRPr/>
              </a:pPr>
              <a:t>13</a:t>
            </a:fld>
            <a:endParaRPr lang="en-US" dirty="0">
              <a:solidFill>
                <a:prstClr val="black"/>
              </a:solidFill>
            </a:endParaRPr>
          </a:p>
        </p:txBody>
      </p:sp>
      <p:sp>
        <p:nvSpPr>
          <p:cNvPr id="3" name="Title 2">
            <a:extLst>
              <a:ext uri="{FF2B5EF4-FFF2-40B4-BE49-F238E27FC236}">
                <a16:creationId xmlns:a16="http://schemas.microsoft.com/office/drawing/2014/main" id="{980C9D30-A038-8F4F-9F53-AC5C2143FFB3}"/>
              </a:ext>
            </a:extLst>
          </p:cNvPr>
          <p:cNvSpPr>
            <a:spLocks noGrp="1"/>
          </p:cNvSpPr>
          <p:nvPr>
            <p:ph type="title"/>
          </p:nvPr>
        </p:nvSpPr>
        <p:spPr>
          <a:xfrm>
            <a:off x="1292772" y="142876"/>
            <a:ext cx="9771469" cy="609600"/>
          </a:xfrm>
        </p:spPr>
        <p:txBody>
          <a:bodyPr>
            <a:normAutofit fontScale="90000"/>
          </a:bodyPr>
          <a:lstStyle/>
          <a:p>
            <a:pPr algn="ctr"/>
            <a:r>
              <a:rPr lang="en-US" dirty="0"/>
              <a:t>GeneLab overview: Biological complexity</a:t>
            </a:r>
          </a:p>
        </p:txBody>
      </p:sp>
      <p:pic>
        <p:nvPicPr>
          <p:cNvPr id="4" name="Picture 3">
            <a:extLst>
              <a:ext uri="{FF2B5EF4-FFF2-40B4-BE49-F238E27FC236}">
                <a16:creationId xmlns:a16="http://schemas.microsoft.com/office/drawing/2014/main" id="{9E20F0A3-88AB-9F4A-93CA-90356F9865D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82069" y="2089695"/>
            <a:ext cx="4413461" cy="3874586"/>
          </a:xfrm>
          <a:prstGeom prst="rect">
            <a:avLst/>
          </a:prstGeom>
        </p:spPr>
      </p:pic>
      <p:sp>
        <p:nvSpPr>
          <p:cNvPr id="5" name="TextBox 4">
            <a:extLst>
              <a:ext uri="{FF2B5EF4-FFF2-40B4-BE49-F238E27FC236}">
                <a16:creationId xmlns:a16="http://schemas.microsoft.com/office/drawing/2014/main" id="{D1E10DD0-3FF7-4348-BE57-53ECFED4A119}"/>
              </a:ext>
            </a:extLst>
          </p:cNvPr>
          <p:cNvSpPr txBox="1"/>
          <p:nvPr/>
        </p:nvSpPr>
        <p:spPr>
          <a:xfrm>
            <a:off x="7717670" y="6021816"/>
            <a:ext cx="4177860" cy="276999"/>
          </a:xfrm>
          <a:prstGeom prst="rect">
            <a:avLst/>
          </a:prstGeom>
          <a:noFill/>
        </p:spPr>
        <p:txBody>
          <a:bodyPr wrap="square" rtlCol="0">
            <a:spAutoFit/>
          </a:bodyPr>
          <a:lstStyle/>
          <a:p>
            <a:pPr algn="ctr"/>
            <a:r>
              <a:rPr lang="en-US" sz="1200" dirty="0">
                <a:latin typeface="Arial"/>
                <a:cs typeface="Arial"/>
              </a:rPr>
              <a:t>Kamisoglu et al. </a:t>
            </a:r>
            <a:r>
              <a:rPr lang="en-US" sz="1200" dirty="0"/>
              <a:t>Front. Pharmacol., 27 February 2017</a:t>
            </a:r>
            <a:r>
              <a:rPr lang="en-US" sz="1200" dirty="0">
                <a:latin typeface="Arial"/>
                <a:cs typeface="Arial"/>
              </a:rPr>
              <a:t> </a:t>
            </a:r>
          </a:p>
        </p:txBody>
      </p:sp>
      <p:sp>
        <p:nvSpPr>
          <p:cNvPr id="6" name="TextBox 5">
            <a:extLst>
              <a:ext uri="{FF2B5EF4-FFF2-40B4-BE49-F238E27FC236}">
                <a16:creationId xmlns:a16="http://schemas.microsoft.com/office/drawing/2014/main" id="{F0F9A21F-6622-BA4A-8A6F-93D414F02F50}"/>
              </a:ext>
            </a:extLst>
          </p:cNvPr>
          <p:cNvSpPr txBox="1"/>
          <p:nvPr/>
        </p:nvSpPr>
        <p:spPr>
          <a:xfrm>
            <a:off x="31532" y="1040037"/>
            <a:ext cx="12191999" cy="1200329"/>
          </a:xfrm>
          <a:prstGeom prst="rect">
            <a:avLst/>
          </a:prstGeom>
          <a:noFill/>
        </p:spPr>
        <p:txBody>
          <a:bodyPr wrap="square" rtlCol="0">
            <a:spAutoFit/>
          </a:bodyPr>
          <a:lstStyle/>
          <a:p>
            <a:r>
              <a:rPr lang="en-US" dirty="0">
                <a:latin typeface="Arial"/>
                <a:cs typeface="Arial"/>
              </a:rPr>
              <a:t>Humans body: 79 organs, 200 cell types, 20,000 protein coding genes, Many more mRNA splice isoforms, Many more protein isoforms, 16,000 endogenous metabolites (22,000 from food), Plus…DNA, RNA, and protein modifications, histone modifications, protein-protein interaction, etc., etc., etc., We’re complicated!</a:t>
            </a:r>
          </a:p>
          <a:p>
            <a:endParaRPr lang="en-US" dirty="0">
              <a:latin typeface="Arial"/>
              <a:cs typeface="Arial"/>
            </a:endParaRPr>
          </a:p>
        </p:txBody>
      </p:sp>
      <p:pic>
        <p:nvPicPr>
          <p:cNvPr id="7" name="Picture 6" descr="omics_poster.png">
            <a:extLst>
              <a:ext uri="{FF2B5EF4-FFF2-40B4-BE49-F238E27FC236}">
                <a16:creationId xmlns:a16="http://schemas.microsoft.com/office/drawing/2014/main" id="{04675B85-C7FB-4549-B6DE-84D608ABE5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319" y="2089695"/>
            <a:ext cx="7200059" cy="4631781"/>
          </a:xfrm>
          <a:prstGeom prst="rect">
            <a:avLst/>
          </a:prstGeom>
        </p:spPr>
      </p:pic>
    </p:spTree>
    <p:extLst>
      <p:ext uri="{BB962C8B-B14F-4D97-AF65-F5344CB8AC3E}">
        <p14:creationId xmlns:p14="http://schemas.microsoft.com/office/powerpoint/2010/main" val="2261107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GeneLab overview: 2011 NRC Decadal Survey</a:t>
            </a:r>
            <a:br>
              <a:rPr lang="en-US" dirty="0"/>
            </a:br>
            <a:r>
              <a:rPr lang="en-US" dirty="0"/>
              <a:t>Shift</a:t>
            </a:r>
          </a:p>
        </p:txBody>
      </p:sp>
      <p:sp>
        <p:nvSpPr>
          <p:cNvPr id="5" name="TextBox 4">
            <a:extLst>
              <a:ext uri="{FF2B5EF4-FFF2-40B4-BE49-F238E27FC236}">
                <a16:creationId xmlns:a16="http://schemas.microsoft.com/office/drawing/2014/main" id="{71DDE44D-E2EB-4555-9956-803572DF1BD0}"/>
              </a:ext>
            </a:extLst>
          </p:cNvPr>
          <p:cNvSpPr txBox="1"/>
          <p:nvPr/>
        </p:nvSpPr>
        <p:spPr>
          <a:xfrm>
            <a:off x="57951" y="5042118"/>
            <a:ext cx="7624612" cy="1815882"/>
          </a:xfrm>
          <a:prstGeom prst="rect">
            <a:avLst/>
          </a:prstGeom>
          <a:noFill/>
        </p:spPr>
        <p:txBody>
          <a:bodyPr wrap="square" rtlCol="0">
            <a:spAutoFit/>
          </a:bodyPr>
          <a:lstStyle/>
          <a:p>
            <a:r>
              <a:rPr lang="en-US" sz="2800" baseline="30000" dirty="0"/>
              <a:t>“</a:t>
            </a:r>
            <a:r>
              <a:rPr lang="en-US" sz="2800" i="1" baseline="30000" dirty="0"/>
              <a:t>…</a:t>
            </a:r>
            <a:r>
              <a:rPr lang="en-US" sz="2800" b="1" i="1" baseline="30000" dirty="0"/>
              <a:t>genomics, transcriptomics, proteomics, and metabolomics </a:t>
            </a:r>
            <a:r>
              <a:rPr lang="en-US" sz="2800" i="1" baseline="30000" dirty="0"/>
              <a:t>offer an immense opportunity to understand the effects of spaceflight on biological systems…</a:t>
            </a:r>
            <a:r>
              <a:rPr lang="en-US" sz="2800" baseline="30000" dirty="0"/>
              <a:t>”</a:t>
            </a:r>
          </a:p>
          <a:p>
            <a:endParaRPr lang="en-US" sz="2800" baseline="30000" dirty="0"/>
          </a:p>
          <a:p>
            <a:r>
              <a:rPr lang="en-US" sz="2800" baseline="30000" dirty="0"/>
              <a:t>“</a:t>
            </a:r>
            <a:r>
              <a:rPr lang="en-US" sz="2800" i="1" baseline="30000" dirty="0"/>
              <a:t>…Such techniques generate considerable amounts of </a:t>
            </a:r>
            <a:r>
              <a:rPr lang="en-US" sz="2800" b="1" i="1" baseline="30000" dirty="0"/>
              <a:t>data that can be mined and analyzed </a:t>
            </a:r>
            <a:r>
              <a:rPr lang="en-US" sz="2800" i="1" baseline="30000" dirty="0"/>
              <a:t>for information by multiple researchers…</a:t>
            </a:r>
            <a:r>
              <a:rPr lang="en-US" sz="2800" baseline="30000" dirty="0"/>
              <a:t>”</a:t>
            </a:r>
          </a:p>
        </p:txBody>
      </p:sp>
      <p:pic>
        <p:nvPicPr>
          <p:cNvPr id="6" name="Picture 5"/>
          <p:cNvPicPr>
            <a:picLocks noChangeAspect="1"/>
          </p:cNvPicPr>
          <p:nvPr/>
        </p:nvPicPr>
        <p:blipFill>
          <a:blip r:embed="rId2"/>
          <a:stretch>
            <a:fillRect/>
          </a:stretch>
        </p:blipFill>
        <p:spPr>
          <a:xfrm>
            <a:off x="7682563" y="958129"/>
            <a:ext cx="4359619" cy="5644149"/>
          </a:xfrm>
          <a:prstGeom prst="rect">
            <a:avLst/>
          </a:prstGeom>
        </p:spPr>
      </p:pic>
      <p:sp>
        <p:nvSpPr>
          <p:cNvPr id="14" name="TextBox 13"/>
          <p:cNvSpPr txBox="1"/>
          <p:nvPr/>
        </p:nvSpPr>
        <p:spPr>
          <a:xfrm>
            <a:off x="3994639" y="3306651"/>
            <a:ext cx="2254902" cy="646331"/>
          </a:xfrm>
          <a:prstGeom prst="rect">
            <a:avLst/>
          </a:prstGeom>
          <a:noFill/>
        </p:spPr>
        <p:txBody>
          <a:bodyPr wrap="square" rtlCol="0">
            <a:spAutoFit/>
          </a:bodyPr>
          <a:lstStyle/>
          <a:p>
            <a:pPr algn="ctr"/>
            <a:r>
              <a:rPr lang="en-US" dirty="0">
                <a:solidFill>
                  <a:schemeClr val="bg1"/>
                </a:solidFill>
                <a:latin typeface="Arial"/>
                <a:cs typeface="Arial"/>
              </a:rPr>
              <a:t>Another log10 since 2011</a:t>
            </a:r>
          </a:p>
        </p:txBody>
      </p:sp>
      <p:pic>
        <p:nvPicPr>
          <p:cNvPr id="4" name="Picture 3">
            <a:extLst>
              <a:ext uri="{FF2B5EF4-FFF2-40B4-BE49-F238E27FC236}">
                <a16:creationId xmlns:a16="http://schemas.microsoft.com/office/drawing/2014/main" id="{B58AFECC-4368-5749-92E8-8C81776EC8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9845" y="989661"/>
            <a:ext cx="7061330" cy="3971998"/>
          </a:xfrm>
          <a:prstGeom prst="rect">
            <a:avLst/>
          </a:prstGeom>
        </p:spPr>
      </p:pic>
    </p:spTree>
    <p:extLst>
      <p:ext uri="{BB962C8B-B14F-4D97-AF65-F5344CB8AC3E}">
        <p14:creationId xmlns:p14="http://schemas.microsoft.com/office/powerpoint/2010/main" val="1197438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2DA70D-1AD4-2941-AF8D-C1C3394AA9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9732" y="1912860"/>
            <a:ext cx="10803467" cy="4945140"/>
          </a:xfrm>
          <a:prstGeom prst="rect">
            <a:avLst/>
          </a:prstGeom>
        </p:spPr>
      </p:pic>
      <p:sp>
        <p:nvSpPr>
          <p:cNvPr id="5" name="TextBox 4">
            <a:extLst>
              <a:ext uri="{FF2B5EF4-FFF2-40B4-BE49-F238E27FC236}">
                <a16:creationId xmlns:a16="http://schemas.microsoft.com/office/drawing/2014/main" id="{5497F45E-EE36-4B4C-8DC5-319484863632}"/>
              </a:ext>
            </a:extLst>
          </p:cNvPr>
          <p:cNvSpPr txBox="1"/>
          <p:nvPr/>
        </p:nvSpPr>
        <p:spPr>
          <a:xfrm>
            <a:off x="919553" y="1018708"/>
            <a:ext cx="10628979"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Light" panose="020F0302020204030204"/>
                <a:ea typeface="+mn-ea"/>
                <a:cs typeface="Arial"/>
              </a:rPr>
              <a:t>Mission: </a:t>
            </a:r>
            <a:r>
              <a:rPr kumimoji="0" lang="en-US" sz="1800" b="0" i="0" u="none" strike="noStrike" kern="1200" cap="none" spc="0" normalizeH="0" baseline="0" noProof="0" dirty="0">
                <a:ln>
                  <a:noFill/>
                </a:ln>
                <a:solidFill>
                  <a:prstClr val="black"/>
                </a:solidFill>
                <a:effectLst/>
                <a:uLnTx/>
                <a:uFillTx/>
                <a:latin typeface="Calibri Light" panose="020F0302020204030204"/>
                <a:ea typeface="+mn-ea"/>
                <a:cs typeface="+mn-cs"/>
              </a:rPr>
              <a:t>To enable scientific discovery and space exploration through multi-omics data-driven research.</a:t>
            </a:r>
            <a:endParaRPr kumimoji="0" lang="en-US" sz="1800" b="0" i="0" u="none" strike="noStrike" kern="1200" cap="none" spc="0" normalizeH="0" baseline="0" noProof="0" dirty="0">
              <a:ln>
                <a:noFill/>
              </a:ln>
              <a:solidFill>
                <a:prstClr val="black"/>
              </a:solidFill>
              <a:effectLst/>
              <a:uLnTx/>
              <a:uFillTx/>
              <a:latin typeface="Calibri Light" panose="020F030202020403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Light" panose="020F0302020204030204"/>
                <a:ea typeface="+mn-ea"/>
                <a:cs typeface="Arial"/>
              </a:rPr>
              <a:t>Currently funded by SLPSRA Space Biology program. Previously received funding from the ISS program.</a:t>
            </a:r>
          </a:p>
        </p:txBody>
      </p:sp>
      <p:sp>
        <p:nvSpPr>
          <p:cNvPr id="6" name="Title 2">
            <a:extLst>
              <a:ext uri="{FF2B5EF4-FFF2-40B4-BE49-F238E27FC236}">
                <a16:creationId xmlns:a16="http://schemas.microsoft.com/office/drawing/2014/main" id="{2272E85E-550B-4741-A4C6-ACFF7DBE5D44}"/>
              </a:ext>
            </a:extLst>
          </p:cNvPr>
          <p:cNvSpPr txBox="1">
            <a:spLocks/>
          </p:cNvSpPr>
          <p:nvPr/>
        </p:nvSpPr>
        <p:spPr>
          <a:xfrm>
            <a:off x="1292772" y="142876"/>
            <a:ext cx="9771469" cy="609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GeneLab: Adding value to Space Biology data</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902394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91CB2C-57CC-7F4B-BE0B-80DCB9086359}"/>
              </a:ext>
            </a:extLst>
          </p:cNvPr>
          <p:cNvPicPr>
            <a:picLocks noChangeAspect="1"/>
          </p:cNvPicPr>
          <p:nvPr/>
        </p:nvPicPr>
        <p:blipFill>
          <a:blip r:embed="rId2"/>
          <a:stretch>
            <a:fillRect/>
          </a:stretch>
        </p:blipFill>
        <p:spPr>
          <a:xfrm>
            <a:off x="244328" y="635799"/>
            <a:ext cx="11703344" cy="6325440"/>
          </a:xfrm>
          <a:prstGeom prst="rect">
            <a:avLst/>
          </a:prstGeom>
        </p:spPr>
      </p:pic>
      <p:sp>
        <p:nvSpPr>
          <p:cNvPr id="8" name="Title 2">
            <a:extLst>
              <a:ext uri="{FF2B5EF4-FFF2-40B4-BE49-F238E27FC236}">
                <a16:creationId xmlns:a16="http://schemas.microsoft.com/office/drawing/2014/main" id="{EFFF34E5-6D49-2C4D-B4A9-5B7882154BA6}"/>
              </a:ext>
            </a:extLst>
          </p:cNvPr>
          <p:cNvSpPr txBox="1">
            <a:spLocks/>
          </p:cNvSpPr>
          <p:nvPr/>
        </p:nvSpPr>
        <p:spPr>
          <a:xfrm>
            <a:off x="1879293" y="80629"/>
            <a:ext cx="9293882" cy="609600"/>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Adding value: Curation for increased discoverability</a:t>
            </a:r>
          </a:p>
        </p:txBody>
      </p:sp>
    </p:spTree>
    <p:extLst>
      <p:ext uri="{BB962C8B-B14F-4D97-AF65-F5344CB8AC3E}">
        <p14:creationId xmlns:p14="http://schemas.microsoft.com/office/powerpoint/2010/main" val="1970364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5D089-2980-F84C-BEE6-604E40527321}"/>
              </a:ext>
            </a:extLst>
          </p:cNvPr>
          <p:cNvSpPr>
            <a:spLocks noGrp="1"/>
          </p:cNvSpPr>
          <p:nvPr>
            <p:ph type="title"/>
          </p:nvPr>
        </p:nvSpPr>
        <p:spPr>
          <a:xfrm>
            <a:off x="311727" y="-145256"/>
            <a:ext cx="11762509" cy="1325563"/>
          </a:xfrm>
        </p:spPr>
        <p:txBody>
          <a:bodyPr>
            <a:normAutofit/>
          </a:bodyPr>
          <a:lstStyle/>
          <a:p>
            <a:pPr algn="ctr"/>
            <a:r>
              <a:rPr lang="en-US" sz="3200" dirty="0"/>
              <a:t>Adding Value: Standardized processing of raw data</a:t>
            </a:r>
          </a:p>
        </p:txBody>
      </p:sp>
      <p:pic>
        <p:nvPicPr>
          <p:cNvPr id="5122" name="Picture 2">
            <a:extLst>
              <a:ext uri="{FF2B5EF4-FFF2-40B4-BE49-F238E27FC236}">
                <a16:creationId xmlns:a16="http://schemas.microsoft.com/office/drawing/2014/main" id="{2358466B-4B5F-924C-AE24-05ABCE69D08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13167" y="1335331"/>
            <a:ext cx="4502727" cy="450272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4189BB4D-DB06-F642-942C-156A30294DE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16438" y="1180307"/>
            <a:ext cx="4170218" cy="493571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A8EE849-6D0F-8A48-8C67-8C24AC1AA798}"/>
              </a:ext>
            </a:extLst>
          </p:cNvPr>
          <p:cNvSpPr txBox="1"/>
          <p:nvPr/>
        </p:nvSpPr>
        <p:spPr>
          <a:xfrm>
            <a:off x="69273" y="6109859"/>
            <a:ext cx="12004963" cy="707886"/>
          </a:xfrm>
          <a:prstGeom prst="rect">
            <a:avLst/>
          </a:prstGeom>
          <a:noFill/>
        </p:spPr>
        <p:txBody>
          <a:bodyPr wrap="square" rtlCol="0">
            <a:spAutoFit/>
          </a:bodyPr>
          <a:lstStyle/>
          <a:p>
            <a:r>
              <a:rPr lang="en-US" sz="1000" dirty="0"/>
              <a:t>Overbey EG, Saravia-Butler AM, Zhang Z, Rathi KS, Fogle H, da Silveira WA, Barker RJ, Bass JJ, Beheshti A, Berrios DC, Blaber EA, Cekanaviciute E, Costa HA, Davin LB, Fisch KM, Gebre SG, Geniza M, Gilbert R, Gilroy S, Hardiman G, Herranz R, Kidane YH, Kruse CPS, Lee MD, Liefeld T, Lewis NG, McDonald JT, Meller R, Mishra T, Perera IY, Ray S, Reinsch SS, Rosenthal SB, Strong M, Szewczyk NJ, Tahimic CGT, Taylor DM, Vandenbrink JP, Villacampa A, Weging S, Wolverton C, Wyatt SE, Zea L, Costes SV, Galazka JM. NASA GeneLab RNA-seq consensus pipeline: standardized processing of short-read RNA-seq data. iScience. 2021 Mar 26;24(4):102361. doi: 10.1016/j.isci.2021.102361. PMID: 33870146; PMCID: PMC8044432.</a:t>
            </a:r>
          </a:p>
        </p:txBody>
      </p:sp>
    </p:spTree>
    <p:extLst>
      <p:ext uri="{BB962C8B-B14F-4D97-AF65-F5344CB8AC3E}">
        <p14:creationId xmlns:p14="http://schemas.microsoft.com/office/powerpoint/2010/main" val="3683132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9B405-071C-FD4B-B58B-D577F65C83D4}"/>
              </a:ext>
            </a:extLst>
          </p:cNvPr>
          <p:cNvSpPr>
            <a:spLocks noGrp="1"/>
          </p:cNvSpPr>
          <p:nvPr>
            <p:ph type="title"/>
          </p:nvPr>
        </p:nvSpPr>
        <p:spPr>
          <a:xfrm>
            <a:off x="837247" y="-63915"/>
            <a:ext cx="10515600" cy="1325563"/>
          </a:xfrm>
        </p:spPr>
        <p:txBody>
          <a:bodyPr/>
          <a:lstStyle/>
          <a:p>
            <a:pPr algn="ctr"/>
            <a:r>
              <a:rPr lang="en-US" dirty="0"/>
              <a:t>Adding value: Data generation</a:t>
            </a:r>
          </a:p>
        </p:txBody>
      </p:sp>
      <p:sp>
        <p:nvSpPr>
          <p:cNvPr id="4" name="Slide Number Placeholder 3">
            <a:extLst>
              <a:ext uri="{FF2B5EF4-FFF2-40B4-BE49-F238E27FC236}">
                <a16:creationId xmlns:a16="http://schemas.microsoft.com/office/drawing/2014/main" id="{D534DBA1-E98C-A342-8638-61DA8CC3DC4B}"/>
              </a:ext>
            </a:extLst>
          </p:cNvPr>
          <p:cNvSpPr>
            <a:spLocks noGrp="1"/>
          </p:cNvSpPr>
          <p:nvPr>
            <p:ph type="sldNum" sz="quarter" idx="10"/>
          </p:nvPr>
        </p:nvSpPr>
        <p:spPr/>
        <p:txBody>
          <a:bodyPr/>
          <a:lstStyle/>
          <a:p>
            <a:pPr>
              <a:defRPr/>
            </a:pPr>
            <a:fld id="{A587C384-89D6-8141-B091-9776852F31EF}" type="slidenum">
              <a:rPr lang="en-US" altLang="x-none" smtClean="0"/>
              <a:pPr>
                <a:defRPr/>
              </a:pPr>
              <a:t>18</a:t>
            </a:fld>
            <a:endParaRPr lang="en-US" altLang="x-none" dirty="0"/>
          </a:p>
        </p:txBody>
      </p:sp>
      <p:pic>
        <p:nvPicPr>
          <p:cNvPr id="5" name="Picture 4">
            <a:extLst>
              <a:ext uri="{FF2B5EF4-FFF2-40B4-BE49-F238E27FC236}">
                <a16:creationId xmlns:a16="http://schemas.microsoft.com/office/drawing/2014/main" id="{E5AA3D8B-9989-4148-921B-33328E40B603}"/>
              </a:ext>
            </a:extLst>
          </p:cNvPr>
          <p:cNvPicPr>
            <a:picLocks noChangeAspect="1"/>
          </p:cNvPicPr>
          <p:nvPr/>
        </p:nvPicPr>
        <p:blipFill>
          <a:blip r:embed="rId2"/>
          <a:stretch>
            <a:fillRect/>
          </a:stretch>
        </p:blipFill>
        <p:spPr>
          <a:xfrm>
            <a:off x="1544638" y="1061850"/>
            <a:ext cx="9124573" cy="5365752"/>
          </a:xfrm>
          <a:prstGeom prst="rect">
            <a:avLst/>
          </a:prstGeom>
        </p:spPr>
      </p:pic>
      <p:sp>
        <p:nvSpPr>
          <p:cNvPr id="10" name="Donut 9">
            <a:extLst>
              <a:ext uri="{FF2B5EF4-FFF2-40B4-BE49-F238E27FC236}">
                <a16:creationId xmlns:a16="http://schemas.microsoft.com/office/drawing/2014/main" id="{0CE08659-DD08-9D44-BE99-408841BD66F8}"/>
              </a:ext>
            </a:extLst>
          </p:cNvPr>
          <p:cNvSpPr/>
          <p:nvPr/>
        </p:nvSpPr>
        <p:spPr>
          <a:xfrm>
            <a:off x="5703124" y="2308184"/>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Donut 10">
            <a:extLst>
              <a:ext uri="{FF2B5EF4-FFF2-40B4-BE49-F238E27FC236}">
                <a16:creationId xmlns:a16="http://schemas.microsoft.com/office/drawing/2014/main" id="{18FBD40D-A79E-644C-B17B-BE20505462D3}"/>
              </a:ext>
            </a:extLst>
          </p:cNvPr>
          <p:cNvSpPr/>
          <p:nvPr/>
        </p:nvSpPr>
        <p:spPr>
          <a:xfrm>
            <a:off x="5536888" y="2054721"/>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2" name="Donut 11">
            <a:extLst>
              <a:ext uri="{FF2B5EF4-FFF2-40B4-BE49-F238E27FC236}">
                <a16:creationId xmlns:a16="http://schemas.microsoft.com/office/drawing/2014/main" id="{EBB6B5A0-84DB-A74E-8F40-9D930CCB14A5}"/>
              </a:ext>
            </a:extLst>
          </p:cNvPr>
          <p:cNvSpPr/>
          <p:nvPr/>
        </p:nvSpPr>
        <p:spPr>
          <a:xfrm>
            <a:off x="5417126" y="2438707"/>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3" name="Donut 12">
            <a:extLst>
              <a:ext uri="{FF2B5EF4-FFF2-40B4-BE49-F238E27FC236}">
                <a16:creationId xmlns:a16="http://schemas.microsoft.com/office/drawing/2014/main" id="{AAE2863F-68F0-CD4A-9D8E-12B2819C297E}"/>
              </a:ext>
            </a:extLst>
          </p:cNvPr>
          <p:cNvSpPr/>
          <p:nvPr/>
        </p:nvSpPr>
        <p:spPr>
          <a:xfrm>
            <a:off x="4679869" y="2188422"/>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4" name="Donut 13">
            <a:extLst>
              <a:ext uri="{FF2B5EF4-FFF2-40B4-BE49-F238E27FC236}">
                <a16:creationId xmlns:a16="http://schemas.microsoft.com/office/drawing/2014/main" id="{6A0DC827-2C08-934F-B232-ADC201E0C9F4}"/>
              </a:ext>
            </a:extLst>
          </p:cNvPr>
          <p:cNvSpPr/>
          <p:nvPr/>
        </p:nvSpPr>
        <p:spPr>
          <a:xfrm>
            <a:off x="3693268" y="2198235"/>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5" name="Donut 14">
            <a:extLst>
              <a:ext uri="{FF2B5EF4-FFF2-40B4-BE49-F238E27FC236}">
                <a16:creationId xmlns:a16="http://schemas.microsoft.com/office/drawing/2014/main" id="{569DE4C7-6BA2-984D-B442-EDC988A13FAA}"/>
              </a:ext>
            </a:extLst>
          </p:cNvPr>
          <p:cNvSpPr/>
          <p:nvPr/>
        </p:nvSpPr>
        <p:spPr>
          <a:xfrm>
            <a:off x="6095047" y="2054721"/>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6" name="Donut 15">
            <a:extLst>
              <a:ext uri="{FF2B5EF4-FFF2-40B4-BE49-F238E27FC236}">
                <a16:creationId xmlns:a16="http://schemas.microsoft.com/office/drawing/2014/main" id="{BED62051-C14C-4147-8B74-49C59B33196C}"/>
              </a:ext>
            </a:extLst>
          </p:cNvPr>
          <p:cNvSpPr/>
          <p:nvPr/>
        </p:nvSpPr>
        <p:spPr>
          <a:xfrm>
            <a:off x="6367078" y="2432107"/>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8" name="Donut 17">
            <a:extLst>
              <a:ext uri="{FF2B5EF4-FFF2-40B4-BE49-F238E27FC236}">
                <a16:creationId xmlns:a16="http://schemas.microsoft.com/office/drawing/2014/main" id="{A3744B02-7D6E-174D-9E8A-C2EF40BAA78A}"/>
              </a:ext>
            </a:extLst>
          </p:cNvPr>
          <p:cNvSpPr/>
          <p:nvPr/>
        </p:nvSpPr>
        <p:spPr>
          <a:xfrm>
            <a:off x="6773879" y="2435215"/>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9" name="Donut 18">
            <a:extLst>
              <a:ext uri="{FF2B5EF4-FFF2-40B4-BE49-F238E27FC236}">
                <a16:creationId xmlns:a16="http://schemas.microsoft.com/office/drawing/2014/main" id="{AFE0C385-F111-7746-8D44-540F97DD6AF6}"/>
              </a:ext>
            </a:extLst>
          </p:cNvPr>
          <p:cNvSpPr/>
          <p:nvPr/>
        </p:nvSpPr>
        <p:spPr>
          <a:xfrm>
            <a:off x="5750641" y="5206889"/>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4" name="Donut 23">
            <a:extLst>
              <a:ext uri="{FF2B5EF4-FFF2-40B4-BE49-F238E27FC236}">
                <a16:creationId xmlns:a16="http://schemas.microsoft.com/office/drawing/2014/main" id="{3B799BAA-7AFC-EC45-9C0F-E2D6AAADC0EB}"/>
              </a:ext>
            </a:extLst>
          </p:cNvPr>
          <p:cNvSpPr/>
          <p:nvPr/>
        </p:nvSpPr>
        <p:spPr>
          <a:xfrm>
            <a:off x="6603801" y="2179654"/>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5" name="Donut 24">
            <a:extLst>
              <a:ext uri="{FF2B5EF4-FFF2-40B4-BE49-F238E27FC236}">
                <a16:creationId xmlns:a16="http://schemas.microsoft.com/office/drawing/2014/main" id="{62CD2AD4-7F92-8A44-85D1-57E2FC7DE46A}"/>
              </a:ext>
            </a:extLst>
          </p:cNvPr>
          <p:cNvSpPr/>
          <p:nvPr/>
        </p:nvSpPr>
        <p:spPr>
          <a:xfrm>
            <a:off x="4448951" y="6449661"/>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6" name="TextBox 25">
            <a:extLst>
              <a:ext uri="{FF2B5EF4-FFF2-40B4-BE49-F238E27FC236}">
                <a16:creationId xmlns:a16="http://schemas.microsoft.com/office/drawing/2014/main" id="{3886AF5B-0B31-9941-AF5A-3D956A6CDD34}"/>
              </a:ext>
            </a:extLst>
          </p:cNvPr>
          <p:cNvSpPr txBox="1"/>
          <p:nvPr/>
        </p:nvSpPr>
        <p:spPr>
          <a:xfrm>
            <a:off x="4580651" y="6391785"/>
            <a:ext cx="4046301" cy="307777"/>
          </a:xfrm>
          <a:prstGeom prst="rect">
            <a:avLst/>
          </a:prstGeom>
          <a:noFill/>
        </p:spPr>
        <p:txBody>
          <a:bodyPr wrap="none" rtlCol="0">
            <a:spAutoFit/>
          </a:bodyPr>
          <a:lstStyle/>
          <a:p>
            <a:r>
              <a:rPr lang="en-US" sz="1400" dirty="0">
                <a:latin typeface="Arial"/>
                <a:cs typeface="Arial"/>
              </a:rPr>
              <a:t>= GeneLab data generation (actual and planned)</a:t>
            </a:r>
          </a:p>
        </p:txBody>
      </p:sp>
      <p:sp>
        <p:nvSpPr>
          <p:cNvPr id="28" name="Donut 27">
            <a:extLst>
              <a:ext uri="{FF2B5EF4-FFF2-40B4-BE49-F238E27FC236}">
                <a16:creationId xmlns:a16="http://schemas.microsoft.com/office/drawing/2014/main" id="{DD94E4D7-DFF2-3F40-A165-11D52A47A976}"/>
              </a:ext>
            </a:extLst>
          </p:cNvPr>
          <p:cNvSpPr/>
          <p:nvPr/>
        </p:nvSpPr>
        <p:spPr>
          <a:xfrm>
            <a:off x="3044015" y="2807395"/>
            <a:ext cx="613663" cy="330749"/>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9" name="Donut 28">
            <a:extLst>
              <a:ext uri="{FF2B5EF4-FFF2-40B4-BE49-F238E27FC236}">
                <a16:creationId xmlns:a16="http://schemas.microsoft.com/office/drawing/2014/main" id="{8FD9BE3C-A469-4045-9D20-187F96C88165}"/>
              </a:ext>
            </a:extLst>
          </p:cNvPr>
          <p:cNvSpPr/>
          <p:nvPr/>
        </p:nvSpPr>
        <p:spPr>
          <a:xfrm>
            <a:off x="2840116" y="5268032"/>
            <a:ext cx="436338" cy="249378"/>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0" name="Donut 29">
            <a:extLst>
              <a:ext uri="{FF2B5EF4-FFF2-40B4-BE49-F238E27FC236}">
                <a16:creationId xmlns:a16="http://schemas.microsoft.com/office/drawing/2014/main" id="{6623A06B-99CA-194A-9A16-F2672DA85826}"/>
              </a:ext>
            </a:extLst>
          </p:cNvPr>
          <p:cNvSpPr/>
          <p:nvPr/>
        </p:nvSpPr>
        <p:spPr>
          <a:xfrm>
            <a:off x="3301392" y="5263754"/>
            <a:ext cx="365637" cy="249378"/>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1" name="Donut 30">
            <a:extLst>
              <a:ext uri="{FF2B5EF4-FFF2-40B4-BE49-F238E27FC236}">
                <a16:creationId xmlns:a16="http://schemas.microsoft.com/office/drawing/2014/main" id="{22A81D8F-6DBC-9446-B075-465A870AC695}"/>
              </a:ext>
            </a:extLst>
          </p:cNvPr>
          <p:cNvSpPr/>
          <p:nvPr/>
        </p:nvSpPr>
        <p:spPr>
          <a:xfrm>
            <a:off x="4462926" y="3429000"/>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2" name="TextBox 31">
            <a:extLst>
              <a:ext uri="{FF2B5EF4-FFF2-40B4-BE49-F238E27FC236}">
                <a16:creationId xmlns:a16="http://schemas.microsoft.com/office/drawing/2014/main" id="{267E3A92-1B9A-5B49-9F72-346C345706A1}"/>
              </a:ext>
            </a:extLst>
          </p:cNvPr>
          <p:cNvSpPr txBox="1"/>
          <p:nvPr/>
        </p:nvSpPr>
        <p:spPr>
          <a:xfrm>
            <a:off x="4325613" y="3434519"/>
            <a:ext cx="510076" cy="215444"/>
          </a:xfrm>
          <a:prstGeom prst="rect">
            <a:avLst/>
          </a:prstGeom>
          <a:noFill/>
        </p:spPr>
        <p:txBody>
          <a:bodyPr wrap="none" rtlCol="0">
            <a:spAutoFit/>
          </a:bodyPr>
          <a:lstStyle/>
          <a:p>
            <a:r>
              <a:rPr lang="en-US" sz="800" dirty="0">
                <a:latin typeface="Arial"/>
                <a:cs typeface="Arial"/>
              </a:rPr>
              <a:t>Bric-23</a:t>
            </a:r>
          </a:p>
        </p:txBody>
      </p:sp>
      <p:sp>
        <p:nvSpPr>
          <p:cNvPr id="33" name="TextBox 32">
            <a:extLst>
              <a:ext uri="{FF2B5EF4-FFF2-40B4-BE49-F238E27FC236}">
                <a16:creationId xmlns:a16="http://schemas.microsoft.com/office/drawing/2014/main" id="{5F43E482-1F43-0F42-9FD3-144B86835C94}"/>
              </a:ext>
            </a:extLst>
          </p:cNvPr>
          <p:cNvSpPr txBox="1"/>
          <p:nvPr/>
        </p:nvSpPr>
        <p:spPr>
          <a:xfrm>
            <a:off x="2827052" y="5303910"/>
            <a:ext cx="510076" cy="215444"/>
          </a:xfrm>
          <a:prstGeom prst="rect">
            <a:avLst/>
          </a:prstGeom>
          <a:noFill/>
        </p:spPr>
        <p:txBody>
          <a:bodyPr wrap="none" rtlCol="0">
            <a:spAutoFit/>
          </a:bodyPr>
          <a:lstStyle/>
          <a:p>
            <a:r>
              <a:rPr lang="en-US" sz="800" dirty="0">
                <a:latin typeface="Arial"/>
                <a:cs typeface="Arial"/>
              </a:rPr>
              <a:t>Bric-20</a:t>
            </a:r>
          </a:p>
        </p:txBody>
      </p:sp>
      <p:sp>
        <p:nvSpPr>
          <p:cNvPr id="34" name="TextBox 33">
            <a:extLst>
              <a:ext uri="{FF2B5EF4-FFF2-40B4-BE49-F238E27FC236}">
                <a16:creationId xmlns:a16="http://schemas.microsoft.com/office/drawing/2014/main" id="{F5926D50-4767-FC4A-AFEC-EE0FCBF829BA}"/>
              </a:ext>
            </a:extLst>
          </p:cNvPr>
          <p:cNvSpPr txBox="1"/>
          <p:nvPr/>
        </p:nvSpPr>
        <p:spPr>
          <a:xfrm>
            <a:off x="3242567" y="5301969"/>
            <a:ext cx="510076" cy="215444"/>
          </a:xfrm>
          <a:prstGeom prst="rect">
            <a:avLst/>
          </a:prstGeom>
          <a:noFill/>
        </p:spPr>
        <p:txBody>
          <a:bodyPr wrap="none" rtlCol="0">
            <a:spAutoFit/>
          </a:bodyPr>
          <a:lstStyle/>
          <a:p>
            <a:r>
              <a:rPr lang="en-US" sz="800" dirty="0">
                <a:latin typeface="Arial"/>
                <a:cs typeface="Arial"/>
              </a:rPr>
              <a:t>Bric-19</a:t>
            </a:r>
          </a:p>
        </p:txBody>
      </p:sp>
      <p:sp>
        <p:nvSpPr>
          <p:cNvPr id="35" name="TextBox 34">
            <a:extLst>
              <a:ext uri="{FF2B5EF4-FFF2-40B4-BE49-F238E27FC236}">
                <a16:creationId xmlns:a16="http://schemas.microsoft.com/office/drawing/2014/main" id="{A14A25B1-CF5E-3B42-B2D9-8433CFEEE3AC}"/>
              </a:ext>
            </a:extLst>
          </p:cNvPr>
          <p:cNvSpPr txBox="1"/>
          <p:nvPr/>
        </p:nvSpPr>
        <p:spPr>
          <a:xfrm>
            <a:off x="3127142" y="2799591"/>
            <a:ext cx="436338" cy="338554"/>
          </a:xfrm>
          <a:prstGeom prst="rect">
            <a:avLst/>
          </a:prstGeom>
          <a:noFill/>
        </p:spPr>
        <p:txBody>
          <a:bodyPr wrap="none" rtlCol="0">
            <a:spAutoFit/>
          </a:bodyPr>
          <a:lstStyle/>
          <a:p>
            <a:r>
              <a:rPr lang="en-US" sz="800" dirty="0">
                <a:latin typeface="Arial"/>
                <a:cs typeface="Arial"/>
              </a:rPr>
              <a:t>Heart</a:t>
            </a:r>
          </a:p>
          <a:p>
            <a:r>
              <a:rPr lang="en-US" sz="800" dirty="0">
                <a:latin typeface="Arial"/>
                <a:cs typeface="Arial"/>
              </a:rPr>
              <a:t>Flies</a:t>
            </a:r>
          </a:p>
        </p:txBody>
      </p:sp>
      <p:sp>
        <p:nvSpPr>
          <p:cNvPr id="27" name="Donut 26">
            <a:extLst>
              <a:ext uri="{FF2B5EF4-FFF2-40B4-BE49-F238E27FC236}">
                <a16:creationId xmlns:a16="http://schemas.microsoft.com/office/drawing/2014/main" id="{E4ECEDFA-D671-844B-B167-31C3751F4612}"/>
              </a:ext>
            </a:extLst>
          </p:cNvPr>
          <p:cNvSpPr/>
          <p:nvPr/>
        </p:nvSpPr>
        <p:spPr>
          <a:xfrm>
            <a:off x="7442646" y="1945365"/>
            <a:ext cx="192024" cy="192024"/>
          </a:xfrm>
          <a:prstGeom prst="donut">
            <a:avLst>
              <a:gd name="adj" fmla="val 8034"/>
            </a:avLst>
          </a:prstGeom>
          <a:solidFill>
            <a:srgbClr val="FF000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569277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6">
            <a:extLst>
              <a:ext uri="{FF2B5EF4-FFF2-40B4-BE49-F238E27FC236}">
                <a16:creationId xmlns:a16="http://schemas.microsoft.com/office/drawing/2014/main" id="{AA3E7767-3DAD-E94F-856B-4746C7ED2267}"/>
              </a:ext>
            </a:extLst>
          </p:cNvPr>
          <p:cNvSpPr>
            <a:spLocks noGrp="1"/>
          </p:cNvSpPr>
          <p:nvPr>
            <p:ph type="title"/>
          </p:nvPr>
        </p:nvSpPr>
        <p:spPr>
          <a:xfrm>
            <a:off x="175046" y="200161"/>
            <a:ext cx="11861784" cy="424732"/>
          </a:xfrm>
        </p:spPr>
        <p:txBody>
          <a:bodyPr/>
          <a:lstStyle/>
          <a:p>
            <a:pPr algn="ctr"/>
            <a:r>
              <a:rPr lang="en-US" sz="2400" dirty="0"/>
              <a:t>Adding value: Data generation</a:t>
            </a:r>
          </a:p>
        </p:txBody>
      </p:sp>
      <p:sp>
        <p:nvSpPr>
          <p:cNvPr id="25" name="Content Placeholder 7">
            <a:extLst>
              <a:ext uri="{FF2B5EF4-FFF2-40B4-BE49-F238E27FC236}">
                <a16:creationId xmlns:a16="http://schemas.microsoft.com/office/drawing/2014/main" id="{DD354B85-09B2-434C-932E-E4FC585C1065}"/>
              </a:ext>
            </a:extLst>
          </p:cNvPr>
          <p:cNvSpPr txBox="1">
            <a:spLocks/>
          </p:cNvSpPr>
          <p:nvPr/>
        </p:nvSpPr>
        <p:spPr>
          <a:xfrm>
            <a:off x="0" y="964583"/>
            <a:ext cx="4307699" cy="774571"/>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i="1" dirty="0"/>
              <a:t>Background</a:t>
            </a:r>
          </a:p>
          <a:p>
            <a:r>
              <a:rPr lang="en-US" sz="1200" dirty="0"/>
              <a:t>GeneLab has generated &gt;20 TB of open science data from unused spaceflight tissues.</a:t>
            </a:r>
          </a:p>
        </p:txBody>
      </p:sp>
      <p:pic>
        <p:nvPicPr>
          <p:cNvPr id="31" name="Picture 30">
            <a:extLst>
              <a:ext uri="{FF2B5EF4-FFF2-40B4-BE49-F238E27FC236}">
                <a16:creationId xmlns:a16="http://schemas.microsoft.com/office/drawing/2014/main" id="{309A63AD-CB92-1F47-9541-FCB83922BEED}"/>
              </a:ext>
            </a:extLst>
          </p:cNvPr>
          <p:cNvPicPr>
            <a:picLocks noChangeAspect="1"/>
          </p:cNvPicPr>
          <p:nvPr/>
        </p:nvPicPr>
        <p:blipFill>
          <a:blip r:embed="rId2"/>
          <a:stretch>
            <a:fillRect/>
          </a:stretch>
        </p:blipFill>
        <p:spPr>
          <a:xfrm>
            <a:off x="165107" y="1936708"/>
            <a:ext cx="4041489" cy="2020744"/>
          </a:xfrm>
          <a:prstGeom prst="rect">
            <a:avLst/>
          </a:prstGeom>
        </p:spPr>
      </p:pic>
      <p:sp>
        <p:nvSpPr>
          <p:cNvPr id="38" name="TextBox 37">
            <a:extLst>
              <a:ext uri="{FF2B5EF4-FFF2-40B4-BE49-F238E27FC236}">
                <a16:creationId xmlns:a16="http://schemas.microsoft.com/office/drawing/2014/main" id="{0C61A58B-30A0-7147-BBE1-4A5EB3A869EF}"/>
              </a:ext>
            </a:extLst>
          </p:cNvPr>
          <p:cNvSpPr txBox="1"/>
          <p:nvPr/>
        </p:nvSpPr>
        <p:spPr>
          <a:xfrm>
            <a:off x="1087144" y="1813597"/>
            <a:ext cx="2618024" cy="246221"/>
          </a:xfrm>
          <a:prstGeom prst="rect">
            <a:avLst/>
          </a:prstGeom>
          <a:noFill/>
        </p:spPr>
        <p:txBody>
          <a:bodyPr wrap="none" rtlCol="0">
            <a:spAutoFit/>
          </a:bodyPr>
          <a:lstStyle/>
          <a:p>
            <a:r>
              <a:rPr lang="en-US" sz="1000" dirty="0"/>
              <a:t>GeneLab generated datasets (up to Nov. 2019)</a:t>
            </a:r>
          </a:p>
        </p:txBody>
      </p:sp>
      <p:cxnSp>
        <p:nvCxnSpPr>
          <p:cNvPr id="41" name="Straight Connector 40">
            <a:extLst>
              <a:ext uri="{FF2B5EF4-FFF2-40B4-BE49-F238E27FC236}">
                <a16:creationId xmlns:a16="http://schemas.microsoft.com/office/drawing/2014/main" id="{2450B0AC-EB6D-FB43-82BB-DD807A898261}"/>
              </a:ext>
            </a:extLst>
          </p:cNvPr>
          <p:cNvCxnSpPr>
            <a:cxnSpLocks/>
          </p:cNvCxnSpPr>
          <p:nvPr/>
        </p:nvCxnSpPr>
        <p:spPr>
          <a:xfrm>
            <a:off x="4307721" y="855254"/>
            <a:ext cx="0" cy="5574679"/>
          </a:xfrm>
          <a:prstGeom prst="line">
            <a:avLst/>
          </a:prstGeom>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9BCC7299-3869-534F-99B4-7938896274AE}"/>
              </a:ext>
            </a:extLst>
          </p:cNvPr>
          <p:cNvSpPr txBox="1"/>
          <p:nvPr/>
        </p:nvSpPr>
        <p:spPr>
          <a:xfrm>
            <a:off x="-1" y="4749260"/>
            <a:ext cx="4307711" cy="1523494"/>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Data has been used to generate new knowledge (</a:t>
            </a:r>
            <a:r>
              <a:rPr lang="en-US" sz="1200" i="1" dirty="0">
                <a:latin typeface="Arial" panose="020B0604020202020204" pitchFamily="34" charset="0"/>
                <a:cs typeface="Arial" panose="020B0604020202020204" pitchFamily="34" charset="0"/>
              </a:rPr>
              <a:t>e.g.</a:t>
            </a:r>
            <a:r>
              <a:rPr lang="en-US" sz="120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900" i="1" dirty="0">
                <a:latin typeface="Arial" panose="020B0604020202020204" pitchFamily="34" charset="0"/>
                <a:cs typeface="Arial" panose="020B0604020202020204" pitchFamily="34" charset="0"/>
              </a:rPr>
              <a:t>Overbey EG, Paul AM, da Silveira WA, et al. Mice Exposed to Combined Chronic Low-Dose Irradiation and Modeled Microgravity Develop Long-Term Neurological Sequelae. Int J Mol Sci. 2019.</a:t>
            </a:r>
          </a:p>
          <a:p>
            <a:pPr marL="171450" indent="-171450">
              <a:buFont typeface="Arial" panose="020B0604020202020204" pitchFamily="34" charset="0"/>
              <a:buChar char="•"/>
            </a:pPr>
            <a:r>
              <a:rPr lang="en-US" sz="900" i="1" dirty="0">
                <a:latin typeface="Arial" panose="020B0604020202020204" pitchFamily="34" charset="0"/>
                <a:cs typeface="Arial" panose="020B0604020202020204" pitchFamily="34" charset="0"/>
              </a:rPr>
              <a:t>Morrison MD, Fajardo-Cavazos P, Nicholson. Comparison of Bacillus subtilis transcriptome profiles from two separate missions to the International Space Station. NPJ Microgravity. 2019.</a:t>
            </a:r>
          </a:p>
          <a:p>
            <a:pPr marL="171450" indent="-171450">
              <a:buFont typeface="Arial" panose="020B0604020202020204" pitchFamily="34" charset="0"/>
              <a:buChar char="•"/>
            </a:pPr>
            <a:r>
              <a:rPr lang="en-US" sz="900" i="1" dirty="0">
                <a:latin typeface="Arial" panose="020B0604020202020204" pitchFamily="34" charset="0"/>
                <a:cs typeface="Arial" panose="020B0604020202020204" pitchFamily="34" charset="0"/>
              </a:rPr>
              <a:t>Beheshti A, Chakravarty K, Fogle H, et al. Multi-omics analysis of multiple missions to space reveal a theme of lipid dysregulation in mouse liver [published correction appears in Sci Rep. 2020.</a:t>
            </a:r>
            <a:endParaRPr lang="en-US" sz="1200" dirty="0"/>
          </a:p>
        </p:txBody>
      </p:sp>
      <p:sp>
        <p:nvSpPr>
          <p:cNvPr id="26" name="TextBox 25">
            <a:extLst>
              <a:ext uri="{FF2B5EF4-FFF2-40B4-BE49-F238E27FC236}">
                <a16:creationId xmlns:a16="http://schemas.microsoft.com/office/drawing/2014/main" id="{E8E4EA90-C1F7-C74B-A62F-9556B0F82C57}"/>
              </a:ext>
            </a:extLst>
          </p:cNvPr>
          <p:cNvSpPr txBox="1"/>
          <p:nvPr/>
        </p:nvSpPr>
        <p:spPr>
          <a:xfrm>
            <a:off x="378299" y="3882486"/>
            <a:ext cx="2276272" cy="830997"/>
          </a:xfrm>
          <a:prstGeom prst="rect">
            <a:avLst/>
          </a:prstGeom>
          <a:noFill/>
        </p:spPr>
        <p:txBody>
          <a:bodyPr wrap="square" rtlCol="0">
            <a:spAutoFit/>
          </a:bodyPr>
          <a:lstStyle/>
          <a:p>
            <a:r>
              <a:rPr lang="en-US" sz="800" u="sng" dirty="0">
                <a:latin typeface="Arial"/>
                <a:cs typeface="Arial"/>
              </a:rPr>
              <a:t>Shapes: Assay type</a:t>
            </a:r>
          </a:p>
          <a:p>
            <a:r>
              <a:rPr lang="en-US" sz="800" dirty="0">
                <a:latin typeface="Arial"/>
                <a:cs typeface="Arial"/>
              </a:rPr>
              <a:t>Triangle: Transcriptional profiling</a:t>
            </a:r>
          </a:p>
          <a:p>
            <a:r>
              <a:rPr lang="en-US" sz="800" dirty="0">
                <a:latin typeface="Arial"/>
                <a:cs typeface="Arial"/>
              </a:rPr>
              <a:t>Open square: DNA methylation profiling</a:t>
            </a:r>
          </a:p>
          <a:p>
            <a:r>
              <a:rPr lang="en-US" sz="800" dirty="0">
                <a:latin typeface="Arial"/>
                <a:cs typeface="Arial"/>
              </a:rPr>
              <a:t>Closed square: Metabolite profiling</a:t>
            </a:r>
          </a:p>
          <a:p>
            <a:r>
              <a:rPr lang="en-US" sz="800" dirty="0">
                <a:latin typeface="Arial"/>
                <a:cs typeface="Arial"/>
              </a:rPr>
              <a:t>Circle: Protein expression profiling</a:t>
            </a:r>
          </a:p>
          <a:p>
            <a:r>
              <a:rPr lang="en-US" sz="800" dirty="0">
                <a:latin typeface="Arial"/>
                <a:cs typeface="Arial"/>
              </a:rPr>
              <a:t>Diamond: RNA methylation profiling</a:t>
            </a:r>
          </a:p>
        </p:txBody>
      </p:sp>
      <p:sp>
        <p:nvSpPr>
          <p:cNvPr id="27" name="TextBox 26">
            <a:extLst>
              <a:ext uri="{FF2B5EF4-FFF2-40B4-BE49-F238E27FC236}">
                <a16:creationId xmlns:a16="http://schemas.microsoft.com/office/drawing/2014/main" id="{0E10834B-56D3-CB42-8AD6-2DEA23D0C1AB}"/>
              </a:ext>
            </a:extLst>
          </p:cNvPr>
          <p:cNvSpPr txBox="1"/>
          <p:nvPr/>
        </p:nvSpPr>
        <p:spPr>
          <a:xfrm>
            <a:off x="2472218" y="3882486"/>
            <a:ext cx="2276272" cy="830997"/>
          </a:xfrm>
          <a:prstGeom prst="rect">
            <a:avLst/>
          </a:prstGeom>
          <a:noFill/>
        </p:spPr>
        <p:txBody>
          <a:bodyPr wrap="square" rtlCol="0">
            <a:spAutoFit/>
          </a:bodyPr>
          <a:lstStyle/>
          <a:p>
            <a:r>
              <a:rPr lang="en-US" sz="800" u="sng" dirty="0">
                <a:latin typeface="Arial"/>
                <a:cs typeface="Arial"/>
              </a:rPr>
              <a:t>Color: Species</a:t>
            </a:r>
          </a:p>
          <a:p>
            <a:r>
              <a:rPr lang="en-US" sz="800" dirty="0">
                <a:latin typeface="Arial"/>
                <a:cs typeface="Arial"/>
              </a:rPr>
              <a:t>Dark blue: </a:t>
            </a:r>
            <a:r>
              <a:rPr lang="en-US" sz="800" i="1" dirty="0">
                <a:latin typeface="Arial"/>
                <a:cs typeface="Arial"/>
              </a:rPr>
              <a:t>Arabidopsis thaliana</a:t>
            </a:r>
          </a:p>
          <a:p>
            <a:r>
              <a:rPr lang="en-US" sz="800" dirty="0">
                <a:latin typeface="Arial"/>
                <a:cs typeface="Arial"/>
              </a:rPr>
              <a:t>Light blue: </a:t>
            </a:r>
            <a:r>
              <a:rPr lang="en-US" sz="800" i="1" dirty="0">
                <a:latin typeface="Arial"/>
                <a:cs typeface="Arial"/>
              </a:rPr>
              <a:t>Bacillus subtilis</a:t>
            </a:r>
          </a:p>
          <a:p>
            <a:r>
              <a:rPr lang="en-US" sz="800" dirty="0">
                <a:latin typeface="Arial"/>
                <a:cs typeface="Arial"/>
              </a:rPr>
              <a:t>Green: </a:t>
            </a:r>
            <a:r>
              <a:rPr lang="en-US" sz="800" i="1" dirty="0">
                <a:latin typeface="Arial"/>
                <a:cs typeface="Arial"/>
              </a:rPr>
              <a:t>Drosophila melanogaster</a:t>
            </a:r>
          </a:p>
          <a:p>
            <a:r>
              <a:rPr lang="en-US" sz="800" dirty="0">
                <a:latin typeface="Arial"/>
                <a:cs typeface="Arial"/>
              </a:rPr>
              <a:t>Orange: </a:t>
            </a:r>
            <a:r>
              <a:rPr lang="en-US" sz="800" i="1" dirty="0">
                <a:latin typeface="Arial"/>
                <a:cs typeface="Arial"/>
              </a:rPr>
              <a:t>Mus musculus</a:t>
            </a:r>
          </a:p>
          <a:p>
            <a:r>
              <a:rPr lang="en-US" sz="800" dirty="0">
                <a:latin typeface="Arial"/>
                <a:cs typeface="Arial"/>
              </a:rPr>
              <a:t>Red: </a:t>
            </a:r>
            <a:r>
              <a:rPr lang="en-US" sz="800" i="1" dirty="0">
                <a:latin typeface="Arial"/>
                <a:cs typeface="Arial"/>
              </a:rPr>
              <a:t>Staphylococcus aureus</a:t>
            </a:r>
          </a:p>
        </p:txBody>
      </p:sp>
      <p:sp>
        <p:nvSpPr>
          <p:cNvPr id="28" name="TextBox 27">
            <a:extLst>
              <a:ext uri="{FF2B5EF4-FFF2-40B4-BE49-F238E27FC236}">
                <a16:creationId xmlns:a16="http://schemas.microsoft.com/office/drawing/2014/main" id="{7A824656-955F-B34E-82D4-14AC0FDB75FA}"/>
              </a:ext>
            </a:extLst>
          </p:cNvPr>
          <p:cNvSpPr txBox="1"/>
          <p:nvPr/>
        </p:nvSpPr>
        <p:spPr>
          <a:xfrm>
            <a:off x="4404528" y="595618"/>
            <a:ext cx="3782422" cy="461665"/>
          </a:xfrm>
          <a:prstGeom prst="rect">
            <a:avLst/>
          </a:prstGeom>
          <a:noFill/>
        </p:spPr>
        <p:txBody>
          <a:bodyPr wrap="square" rtlCol="0">
            <a:spAutoFit/>
          </a:bodyPr>
          <a:lstStyle/>
          <a:p>
            <a:r>
              <a:rPr lang="en-US" sz="1200" b="1" i="1" dirty="0">
                <a:latin typeface="Arial" panose="020B0604020202020204" pitchFamily="34" charset="0"/>
                <a:cs typeface="Arial" panose="020B0604020202020204" pitchFamily="34" charset="0"/>
              </a:rPr>
              <a:t>Rodent Research Reference Mission-1 (RRRM-1):</a:t>
            </a:r>
          </a:p>
          <a:p>
            <a:endParaRPr lang="en-US" sz="1200" b="1" i="1"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19F41236-DFAA-0345-8F58-35730FD193FA}"/>
              </a:ext>
            </a:extLst>
          </p:cNvPr>
          <p:cNvSpPr txBox="1"/>
          <p:nvPr/>
        </p:nvSpPr>
        <p:spPr>
          <a:xfrm>
            <a:off x="4404527" y="3721226"/>
            <a:ext cx="5455081" cy="461665"/>
          </a:xfrm>
          <a:prstGeom prst="rect">
            <a:avLst/>
          </a:prstGeom>
          <a:noFill/>
        </p:spPr>
        <p:txBody>
          <a:bodyPr wrap="square" rtlCol="0">
            <a:spAutoFit/>
          </a:bodyPr>
          <a:lstStyle/>
          <a:p>
            <a:r>
              <a:rPr lang="en-US" sz="1200" b="1" i="1" dirty="0">
                <a:latin typeface="Arial" panose="020B0604020202020204" pitchFamily="34" charset="0"/>
                <a:cs typeface="Arial" panose="020B0604020202020204" pitchFamily="34" charset="0"/>
              </a:rPr>
              <a:t>Rodent Research Reference Mission-2 (RRRM-2) scRNA-seq:</a:t>
            </a:r>
          </a:p>
          <a:p>
            <a:endParaRPr lang="en-US" sz="1200" b="1" i="1" dirty="0">
              <a:latin typeface="Arial" panose="020B0604020202020204" pitchFamily="34" charset="0"/>
              <a:cs typeface="Arial" panose="020B0604020202020204" pitchFamily="34" charset="0"/>
            </a:endParaRPr>
          </a:p>
        </p:txBody>
      </p:sp>
      <p:graphicFrame>
        <p:nvGraphicFramePr>
          <p:cNvPr id="6" name="Table 6">
            <a:extLst>
              <a:ext uri="{FF2B5EF4-FFF2-40B4-BE49-F238E27FC236}">
                <a16:creationId xmlns:a16="http://schemas.microsoft.com/office/drawing/2014/main" id="{6A48C87E-A636-AA47-9E58-92CE1D72EF55}"/>
              </a:ext>
            </a:extLst>
          </p:cNvPr>
          <p:cNvGraphicFramePr>
            <a:graphicFrameLocks noGrp="1"/>
          </p:cNvGraphicFramePr>
          <p:nvPr/>
        </p:nvGraphicFramePr>
        <p:xfrm>
          <a:off x="4490074" y="871995"/>
          <a:ext cx="7536812" cy="2688706"/>
        </p:xfrm>
        <a:graphic>
          <a:graphicData uri="http://schemas.openxmlformats.org/drawingml/2006/table">
            <a:tbl>
              <a:tblPr firstRow="1">
                <a:tableStyleId>{7DF18680-E054-41AD-8BC1-D1AEF772440D}</a:tableStyleId>
              </a:tblPr>
              <a:tblGrid>
                <a:gridCol w="1978065">
                  <a:extLst>
                    <a:ext uri="{9D8B030D-6E8A-4147-A177-3AD203B41FA5}">
                      <a16:colId xmlns:a16="http://schemas.microsoft.com/office/drawing/2014/main" val="2608560690"/>
                    </a:ext>
                  </a:extLst>
                </a:gridCol>
                <a:gridCol w="2118111">
                  <a:extLst>
                    <a:ext uri="{9D8B030D-6E8A-4147-A177-3AD203B41FA5}">
                      <a16:colId xmlns:a16="http://schemas.microsoft.com/office/drawing/2014/main" val="2936394365"/>
                    </a:ext>
                  </a:extLst>
                </a:gridCol>
                <a:gridCol w="3440636">
                  <a:extLst>
                    <a:ext uri="{9D8B030D-6E8A-4147-A177-3AD203B41FA5}">
                      <a16:colId xmlns:a16="http://schemas.microsoft.com/office/drawing/2014/main" val="3372783406"/>
                    </a:ext>
                  </a:extLst>
                </a:gridCol>
              </a:tblGrid>
              <a:tr h="255746">
                <a:tc>
                  <a:txBody>
                    <a:bodyPr/>
                    <a:lstStyle/>
                    <a:p>
                      <a:r>
                        <a:rPr lang="en-US" sz="1200" dirty="0"/>
                        <a:t>Tissue</a:t>
                      </a:r>
                      <a:endParaRPr lang="en-US" sz="1200" dirty="0">
                        <a:latin typeface="Arial" panose="020B0604020202020204" pitchFamily="34" charset="0"/>
                        <a:cs typeface="Arial" panose="020B0604020202020204" pitchFamily="34" charset="0"/>
                      </a:endParaRPr>
                    </a:p>
                  </a:txBody>
                  <a:tcPr>
                    <a:solidFill>
                      <a:srgbClr val="A5CADF"/>
                    </a:solidFill>
                  </a:tcPr>
                </a:tc>
                <a:tc>
                  <a:txBody>
                    <a:bodyPr/>
                    <a:lstStyle/>
                    <a:p>
                      <a:r>
                        <a:rPr lang="en-US" sz="1200" dirty="0"/>
                        <a:t>Groups</a:t>
                      </a:r>
                      <a:endParaRPr lang="en-US" sz="1200" dirty="0">
                        <a:latin typeface="Arial" panose="020B0604020202020204" pitchFamily="34" charset="0"/>
                        <a:cs typeface="Arial" panose="020B0604020202020204" pitchFamily="34" charset="0"/>
                      </a:endParaRPr>
                    </a:p>
                  </a:txBody>
                  <a:tcPr>
                    <a:solidFill>
                      <a:srgbClr val="A7CCDF"/>
                    </a:solidFill>
                  </a:tcPr>
                </a:tc>
                <a:tc>
                  <a:txBody>
                    <a:bodyPr/>
                    <a:lstStyle/>
                    <a:p>
                      <a:r>
                        <a:rPr lang="en-US" sz="1200" dirty="0"/>
                        <a:t>Assays</a:t>
                      </a:r>
                      <a:endParaRPr lang="en-US" sz="1200" dirty="0">
                        <a:latin typeface="Arial" panose="020B0604020202020204" pitchFamily="34" charset="0"/>
                        <a:cs typeface="Arial" panose="020B0604020202020204" pitchFamily="34" charset="0"/>
                      </a:endParaRPr>
                    </a:p>
                  </a:txBody>
                  <a:tcPr>
                    <a:solidFill>
                      <a:srgbClr val="A7CCDF"/>
                    </a:solidFill>
                  </a:tcPr>
                </a:tc>
                <a:extLst>
                  <a:ext uri="{0D108BD9-81ED-4DB2-BD59-A6C34878D82A}">
                    <a16:rowId xmlns:a16="http://schemas.microsoft.com/office/drawing/2014/main" val="1470648907"/>
                  </a:ext>
                </a:extLst>
              </a:tr>
              <a:tr h="585586">
                <a:tc>
                  <a:txBody>
                    <a:bodyPr/>
                    <a:lstStyle/>
                    <a:p>
                      <a:r>
                        <a:rPr lang="en-US" sz="1200" dirty="0">
                          <a:latin typeface="Arial" panose="020B0604020202020204" pitchFamily="34" charset="0"/>
                          <a:cs typeface="Arial" panose="020B0604020202020204" pitchFamily="34" charset="0"/>
                        </a:rPr>
                        <a:t>Adrenal glands</a:t>
                      </a:r>
                    </a:p>
                  </a:txBody>
                  <a:tcPr/>
                </a:tc>
                <a:tc>
                  <a:txBody>
                    <a:bodyPr/>
                    <a:lstStyle/>
                    <a:p>
                      <a:r>
                        <a:rPr lang="en-US" sz="1200" dirty="0">
                          <a:latin typeface="Arial" panose="020B0604020202020204" pitchFamily="34" charset="0"/>
                          <a:cs typeface="Arial" panose="020B0604020202020204" pitchFamily="34" charset="0"/>
                        </a:rPr>
                        <a:t>FLT, GC, basal, VIV from LAR &amp; ISS-T young and old</a:t>
                      </a:r>
                    </a:p>
                  </a:txBody>
                  <a:tcPr/>
                </a:tc>
                <a:tc>
                  <a:txBody>
                    <a:bodyPr/>
                    <a:lstStyle/>
                    <a:p>
                      <a:r>
                        <a:rPr lang="en-US" sz="1200" dirty="0">
                          <a:latin typeface="Arial" panose="020B0604020202020204" pitchFamily="34" charset="0"/>
                          <a:cs typeface="Arial" panose="020B0604020202020204" pitchFamily="34" charset="0"/>
                        </a:rPr>
                        <a:t>Bulk RNA-seq</a:t>
                      </a:r>
                    </a:p>
                  </a:txBody>
                  <a:tcPr/>
                </a:tc>
                <a:extLst>
                  <a:ext uri="{0D108BD9-81ED-4DB2-BD59-A6C34878D82A}">
                    <a16:rowId xmlns:a16="http://schemas.microsoft.com/office/drawing/2014/main" val="39656586"/>
                  </a:ext>
                </a:extLst>
              </a:tr>
              <a:tr h="255746">
                <a:tc>
                  <a:txBody>
                    <a:bodyPr/>
                    <a:lstStyle/>
                    <a:p>
                      <a:r>
                        <a:rPr lang="en-US" sz="1200" dirty="0">
                          <a:latin typeface="Arial" panose="020B0604020202020204" pitchFamily="34" charset="0"/>
                          <a:cs typeface="Arial" panose="020B0604020202020204" pitchFamily="34" charset="0"/>
                        </a:rPr>
                        <a:t>Brain</a:t>
                      </a:r>
                    </a:p>
                  </a:txBody>
                  <a:tcPr/>
                </a:tc>
                <a:tc>
                  <a:txBody>
                    <a:bodyPr/>
                    <a:lstStyle/>
                    <a:p>
                      <a:r>
                        <a:rPr lang="en-US" sz="1200" dirty="0">
                          <a:latin typeface="Arial" panose="020B0604020202020204" pitchFamily="34" charset="0"/>
                          <a:cs typeface="Arial" panose="020B0604020202020204" pitchFamily="34" charset="0"/>
                        </a:rPr>
                        <a:t>Same as above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Spatial and Single-cell RNA-seq, Single-cell ATAC-seq (profiles chromatin accessibility), etc.</a:t>
                      </a:r>
                    </a:p>
                  </a:txBody>
                  <a:tcPr/>
                </a:tc>
                <a:extLst>
                  <a:ext uri="{0D108BD9-81ED-4DB2-BD59-A6C34878D82A}">
                    <a16:rowId xmlns:a16="http://schemas.microsoft.com/office/drawing/2014/main" val="4013400756"/>
                  </a:ext>
                </a:extLst>
              </a:tr>
              <a:tr h="2557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Kidney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Same as above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Bulk RNA-seq</a:t>
                      </a:r>
                    </a:p>
                  </a:txBody>
                  <a:tcPr/>
                </a:tc>
                <a:extLst>
                  <a:ext uri="{0D108BD9-81ED-4DB2-BD59-A6C34878D82A}">
                    <a16:rowId xmlns:a16="http://schemas.microsoft.com/office/drawing/2014/main" val="1278404174"/>
                  </a:ext>
                </a:extLst>
              </a:tr>
              <a:tr h="255746">
                <a:tc>
                  <a:txBody>
                    <a:bodyPr/>
                    <a:lstStyle/>
                    <a:p>
                      <a:r>
                        <a:rPr lang="en-US" sz="1200" dirty="0">
                          <a:latin typeface="Arial" panose="020B0604020202020204" pitchFamily="34" charset="0"/>
                          <a:cs typeface="Arial" panose="020B0604020202020204" pitchFamily="34" charset="0"/>
                        </a:rPr>
                        <a:t>Liver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Same as above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Bulk RNA-seq</a:t>
                      </a:r>
                    </a:p>
                  </a:txBody>
                  <a:tcPr/>
                </a:tc>
                <a:extLst>
                  <a:ext uri="{0D108BD9-81ED-4DB2-BD59-A6C34878D82A}">
                    <a16:rowId xmlns:a16="http://schemas.microsoft.com/office/drawing/2014/main" val="1592911490"/>
                  </a:ext>
                </a:extLst>
              </a:tr>
              <a:tr h="255746">
                <a:tc>
                  <a:txBody>
                    <a:bodyPr/>
                    <a:lstStyle/>
                    <a:p>
                      <a:r>
                        <a:rPr lang="en-US" sz="1200" dirty="0">
                          <a:latin typeface="Arial" panose="020B0604020202020204" pitchFamily="34" charset="0"/>
                          <a:cs typeface="Arial" panose="020B0604020202020204" pitchFamily="34" charset="0"/>
                        </a:rPr>
                        <a:t>Dorsal skin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Same as above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Bulk RNA-seq</a:t>
                      </a:r>
                    </a:p>
                  </a:txBody>
                  <a:tcPr/>
                </a:tc>
                <a:extLst>
                  <a:ext uri="{0D108BD9-81ED-4DB2-BD59-A6C34878D82A}">
                    <a16:rowId xmlns:a16="http://schemas.microsoft.com/office/drawing/2014/main" val="1300966198"/>
                  </a:ext>
                </a:extLst>
              </a:tr>
              <a:tr h="255746">
                <a:tc>
                  <a:txBody>
                    <a:bodyPr/>
                    <a:lstStyle/>
                    <a:p>
                      <a:r>
                        <a:rPr lang="en-US" sz="1200" dirty="0">
                          <a:latin typeface="Arial" panose="020B0604020202020204" pitchFamily="34" charset="0"/>
                          <a:cs typeface="Arial" panose="020B0604020202020204" pitchFamily="34" charset="0"/>
                        </a:rPr>
                        <a:t>Spleen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Same as above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Bulk RNA-seq</a:t>
                      </a:r>
                    </a:p>
                  </a:txBody>
                  <a:tcPr/>
                </a:tc>
                <a:extLst>
                  <a:ext uri="{0D108BD9-81ED-4DB2-BD59-A6C34878D82A}">
                    <a16:rowId xmlns:a16="http://schemas.microsoft.com/office/drawing/2014/main" val="3507088993"/>
                  </a:ext>
                </a:extLst>
              </a:tr>
              <a:tr h="255746">
                <a:tc>
                  <a:txBody>
                    <a:bodyPr/>
                    <a:lstStyle/>
                    <a:p>
                      <a:r>
                        <a:rPr lang="en-US" sz="1200" dirty="0">
                          <a:latin typeface="Arial" panose="020B0604020202020204" pitchFamily="34" charset="0"/>
                          <a:cs typeface="Arial" panose="020B0604020202020204" pitchFamily="34" charset="0"/>
                        </a:rPr>
                        <a:t>Head skin with whiskers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Same as above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Bulk RNA-seq</a:t>
                      </a:r>
                    </a:p>
                  </a:txBody>
                  <a:tcPr/>
                </a:tc>
                <a:extLst>
                  <a:ext uri="{0D108BD9-81ED-4DB2-BD59-A6C34878D82A}">
                    <a16:rowId xmlns:a16="http://schemas.microsoft.com/office/drawing/2014/main" val="1477556023"/>
                  </a:ext>
                </a:extLst>
              </a:tr>
            </a:tbl>
          </a:graphicData>
        </a:graphic>
      </p:graphicFrame>
      <p:graphicFrame>
        <p:nvGraphicFramePr>
          <p:cNvPr id="42" name="Table 6">
            <a:extLst>
              <a:ext uri="{FF2B5EF4-FFF2-40B4-BE49-F238E27FC236}">
                <a16:creationId xmlns:a16="http://schemas.microsoft.com/office/drawing/2014/main" id="{9255A6BB-B2DF-BB44-B135-6C0F2487165C}"/>
              </a:ext>
            </a:extLst>
          </p:cNvPr>
          <p:cNvGraphicFramePr>
            <a:graphicFrameLocks noGrp="1"/>
          </p:cNvGraphicFramePr>
          <p:nvPr/>
        </p:nvGraphicFramePr>
        <p:xfrm>
          <a:off x="4485761" y="3989611"/>
          <a:ext cx="7113203" cy="1396279"/>
        </p:xfrm>
        <a:graphic>
          <a:graphicData uri="http://schemas.openxmlformats.org/drawingml/2006/table">
            <a:tbl>
              <a:tblPr firstRow="1">
                <a:tableStyleId>{7DF18680-E054-41AD-8BC1-D1AEF772440D}</a:tableStyleId>
              </a:tblPr>
              <a:tblGrid>
                <a:gridCol w="3435003">
                  <a:extLst>
                    <a:ext uri="{9D8B030D-6E8A-4147-A177-3AD203B41FA5}">
                      <a16:colId xmlns:a16="http://schemas.microsoft.com/office/drawing/2014/main" val="2608560690"/>
                    </a:ext>
                  </a:extLst>
                </a:gridCol>
                <a:gridCol w="3678200">
                  <a:extLst>
                    <a:ext uri="{9D8B030D-6E8A-4147-A177-3AD203B41FA5}">
                      <a16:colId xmlns:a16="http://schemas.microsoft.com/office/drawing/2014/main" val="2936394365"/>
                    </a:ext>
                  </a:extLst>
                </a:gridCol>
              </a:tblGrid>
              <a:tr h="215431">
                <a:tc>
                  <a:txBody>
                    <a:bodyPr/>
                    <a:lstStyle/>
                    <a:p>
                      <a:r>
                        <a:rPr lang="en-US" sz="1200" dirty="0"/>
                        <a:t>Tissue</a:t>
                      </a:r>
                      <a:endParaRPr lang="en-US" sz="1200" dirty="0">
                        <a:latin typeface="Arial" panose="020B0604020202020204" pitchFamily="34" charset="0"/>
                        <a:cs typeface="Arial" panose="020B0604020202020204" pitchFamily="34" charset="0"/>
                      </a:endParaRPr>
                    </a:p>
                  </a:txBody>
                  <a:tcPr>
                    <a:solidFill>
                      <a:srgbClr val="A5CADF"/>
                    </a:solidFill>
                  </a:tcPr>
                </a:tc>
                <a:tc>
                  <a:txBody>
                    <a:bodyPr/>
                    <a:lstStyle/>
                    <a:p>
                      <a:r>
                        <a:rPr lang="en-US" sz="1200" dirty="0"/>
                        <a:t>Groups</a:t>
                      </a:r>
                      <a:endParaRPr lang="en-US" sz="1200" dirty="0">
                        <a:latin typeface="Arial" panose="020B0604020202020204" pitchFamily="34" charset="0"/>
                        <a:cs typeface="Arial" panose="020B0604020202020204" pitchFamily="34" charset="0"/>
                      </a:endParaRPr>
                    </a:p>
                  </a:txBody>
                  <a:tcPr>
                    <a:solidFill>
                      <a:srgbClr val="A7CCDF"/>
                    </a:solidFill>
                  </a:tcPr>
                </a:tc>
                <a:extLst>
                  <a:ext uri="{0D108BD9-81ED-4DB2-BD59-A6C34878D82A}">
                    <a16:rowId xmlns:a16="http://schemas.microsoft.com/office/drawing/2014/main" val="1470648907"/>
                  </a:ext>
                </a:extLst>
              </a:tr>
              <a:tr h="298999">
                <a:tc>
                  <a:txBody>
                    <a:bodyPr/>
                    <a:lstStyle/>
                    <a:p>
                      <a:r>
                        <a:rPr lang="en-US" sz="1200" dirty="0">
                          <a:latin typeface="Arial" panose="020B0604020202020204" pitchFamily="34" charset="0"/>
                          <a:cs typeface="Arial" panose="020B0604020202020204" pitchFamily="34" charset="0"/>
                        </a:rPr>
                        <a:t>Femur marrow (loaded bone)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n=4 of FLT, GC, LAR young and old</a:t>
                      </a:r>
                    </a:p>
                  </a:txBody>
                  <a:tcPr/>
                </a:tc>
                <a:extLst>
                  <a:ext uri="{0D108BD9-81ED-4DB2-BD59-A6C34878D82A}">
                    <a16:rowId xmlns:a16="http://schemas.microsoft.com/office/drawing/2014/main" val="39656586"/>
                  </a:ext>
                </a:extLst>
              </a:tr>
              <a:tr h="233445">
                <a:tc>
                  <a:txBody>
                    <a:bodyPr/>
                    <a:lstStyle/>
                    <a:p>
                      <a:r>
                        <a:rPr lang="en-US" sz="1200" dirty="0">
                          <a:latin typeface="Arial" panose="020B0604020202020204" pitchFamily="34" charset="0"/>
                          <a:cs typeface="Arial" panose="020B0604020202020204" pitchFamily="34" charset="0"/>
                        </a:rPr>
                        <a:t>Humerus marrow (”unloaded” bone)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n=4 of FLT, GC, LAR young and old</a:t>
                      </a:r>
                    </a:p>
                  </a:txBody>
                  <a:tcPr/>
                </a:tc>
                <a:extLst>
                  <a:ext uri="{0D108BD9-81ED-4DB2-BD59-A6C34878D82A}">
                    <a16:rowId xmlns:a16="http://schemas.microsoft.com/office/drawing/2014/main" val="4013400756"/>
                  </a:ext>
                </a:extLst>
              </a:tr>
              <a:tr h="2154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Splenocytes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n=4 of FLT, GC, LAR young and old</a:t>
                      </a:r>
                    </a:p>
                  </a:txBody>
                  <a:tcPr/>
                </a:tc>
                <a:extLst>
                  <a:ext uri="{0D108BD9-81ED-4DB2-BD59-A6C34878D82A}">
                    <a16:rowId xmlns:a16="http://schemas.microsoft.com/office/drawing/2014/main" val="1278404174"/>
                  </a:ext>
                </a:extLst>
              </a:tr>
              <a:tr h="215431">
                <a:tc>
                  <a:txBody>
                    <a:bodyPr/>
                    <a:lstStyle/>
                    <a:p>
                      <a:r>
                        <a:rPr lang="en-US" sz="1200" dirty="0">
                          <a:latin typeface="Arial" panose="020B0604020202020204" pitchFamily="34" charset="0"/>
                          <a:cs typeface="Arial" panose="020B0604020202020204" pitchFamily="34" charset="0"/>
                        </a:rPr>
                        <a:t>PBMCs (peripheral blood mononuclear cells)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n=4 of FLT, GC, LAR young and old</a:t>
                      </a:r>
                    </a:p>
                  </a:txBody>
                  <a:tcPr/>
                </a:tc>
                <a:extLst>
                  <a:ext uri="{0D108BD9-81ED-4DB2-BD59-A6C34878D82A}">
                    <a16:rowId xmlns:a16="http://schemas.microsoft.com/office/drawing/2014/main" val="1592911490"/>
                  </a:ext>
                </a:extLst>
              </a:tr>
            </a:tbl>
          </a:graphicData>
        </a:graphic>
      </p:graphicFrame>
      <p:sp>
        <p:nvSpPr>
          <p:cNvPr id="7" name="Rectangle 6">
            <a:extLst>
              <a:ext uri="{FF2B5EF4-FFF2-40B4-BE49-F238E27FC236}">
                <a16:creationId xmlns:a16="http://schemas.microsoft.com/office/drawing/2014/main" id="{3D16F86F-A88D-0C41-8A4B-D171156A7E3A}"/>
              </a:ext>
            </a:extLst>
          </p:cNvPr>
          <p:cNvSpPr/>
          <p:nvPr/>
        </p:nvSpPr>
        <p:spPr>
          <a:xfrm>
            <a:off x="4416520" y="5494134"/>
            <a:ext cx="7252352" cy="646331"/>
          </a:xfrm>
          <a:prstGeom prst="rect">
            <a:avLst/>
          </a:prstGeom>
        </p:spPr>
        <p:txBody>
          <a:bodyPr wrap="square">
            <a:spAutoFit/>
          </a:bodyPr>
          <a:lstStyle/>
          <a:p>
            <a:r>
              <a:rPr lang="en-US" sz="1200" b="1" i="1" dirty="0">
                <a:latin typeface="Arial" panose="020B0604020202020204" pitchFamily="34" charset="0"/>
                <a:cs typeface="Arial" panose="020B0604020202020204" pitchFamily="34" charset="0"/>
              </a:rPr>
              <a:t>Rodent Research Reference Mission-2 (RRRM-2) bulk RNA-seq and metagenomics:</a:t>
            </a:r>
          </a:p>
          <a:p>
            <a:r>
              <a:rPr lang="en-US" sz="1200" dirty="0">
                <a:latin typeface="Arial" panose="020B0604020202020204" pitchFamily="34" charset="0"/>
                <a:cs typeface="Arial" panose="020B0604020202020204" pitchFamily="34" charset="0"/>
              </a:rPr>
              <a:t>Mesenteric lymph nodes, spleen, intestinal epithelia, brain endothelia, dorsal skin, adrenals, liver, kidney, brains, heart, eyes, lung</a:t>
            </a:r>
          </a:p>
        </p:txBody>
      </p:sp>
      <p:sp>
        <p:nvSpPr>
          <p:cNvPr id="3" name="Slide Number Placeholder 2">
            <a:extLst>
              <a:ext uri="{FF2B5EF4-FFF2-40B4-BE49-F238E27FC236}">
                <a16:creationId xmlns:a16="http://schemas.microsoft.com/office/drawing/2014/main" id="{882DD6CC-08C9-4F09-9153-2150BAD397A5}"/>
              </a:ext>
            </a:extLst>
          </p:cNvPr>
          <p:cNvSpPr>
            <a:spLocks noGrp="1"/>
          </p:cNvSpPr>
          <p:nvPr>
            <p:ph type="sldNum" sz="quarter" idx="12"/>
          </p:nvPr>
        </p:nvSpPr>
        <p:spPr/>
        <p:txBody>
          <a:bodyPr/>
          <a:lstStyle/>
          <a:p>
            <a:fld id="{2E8C51FE-49D9-314D-9957-ABBF7DDE8782}" type="slidenum">
              <a:rPr lang="en-US" smtClean="0"/>
              <a:pPr/>
              <a:t>19</a:t>
            </a:fld>
            <a:endParaRPr lang="en-US" dirty="0"/>
          </a:p>
        </p:txBody>
      </p:sp>
    </p:spTree>
    <p:extLst>
      <p:ext uri="{BB962C8B-B14F-4D97-AF65-F5344CB8AC3E}">
        <p14:creationId xmlns:p14="http://schemas.microsoft.com/office/powerpoint/2010/main" val="14120865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70266" y="965562"/>
            <a:ext cx="6628014" cy="5486483"/>
          </a:xfrm>
          <a:prstGeom prst="rect">
            <a:avLst/>
          </a:prstGeom>
        </p:spPr>
      </p:pic>
      <p:sp>
        <p:nvSpPr>
          <p:cNvPr id="3" name="Title 2">
            <a:extLst>
              <a:ext uri="{FF2B5EF4-FFF2-40B4-BE49-F238E27FC236}">
                <a16:creationId xmlns:a16="http://schemas.microsoft.com/office/drawing/2014/main" id="{DA36DEB5-65C2-4DE1-B6BC-AA7A2260D67D}"/>
              </a:ext>
            </a:extLst>
          </p:cNvPr>
          <p:cNvSpPr>
            <a:spLocks noGrp="1"/>
          </p:cNvSpPr>
          <p:nvPr>
            <p:ph type="title"/>
          </p:nvPr>
        </p:nvSpPr>
        <p:spPr>
          <a:xfrm>
            <a:off x="1981201" y="138462"/>
            <a:ext cx="8347289" cy="609600"/>
          </a:xfrm>
        </p:spPr>
        <p:txBody>
          <a:bodyPr>
            <a:normAutofit fontScale="90000"/>
          </a:bodyPr>
          <a:lstStyle/>
          <a:p>
            <a:r>
              <a:rPr lang="en-US" dirty="0"/>
              <a:t>Adding value: Spaceflight metadata</a:t>
            </a:r>
            <a:endParaRPr lang="en-US" altLang="en-US" dirty="0">
              <a:solidFill>
                <a:srgbClr val="FFFFFF"/>
              </a:solidFill>
            </a:endParaRPr>
          </a:p>
        </p:txBody>
      </p:sp>
      <p:sp>
        <p:nvSpPr>
          <p:cNvPr id="6" name="TextBox 5">
            <a:extLst>
              <a:ext uri="{FF2B5EF4-FFF2-40B4-BE49-F238E27FC236}">
                <a16:creationId xmlns:a16="http://schemas.microsoft.com/office/drawing/2014/main" id="{F88CA85B-8003-4C8C-ACC6-A595B41C95CA}"/>
              </a:ext>
            </a:extLst>
          </p:cNvPr>
          <p:cNvSpPr txBox="1"/>
          <p:nvPr/>
        </p:nvSpPr>
        <p:spPr>
          <a:xfrm>
            <a:off x="2362201" y="5897490"/>
            <a:ext cx="3810000" cy="307777"/>
          </a:xfrm>
          <a:prstGeom prst="rect">
            <a:avLst/>
          </a:prstGeom>
          <a:noFill/>
        </p:spPr>
        <p:txBody>
          <a:bodyPr wrap="square" rtlCol="0">
            <a:spAutoFit/>
          </a:bodyPr>
          <a:lstStyle/>
          <a:p>
            <a:r>
              <a:rPr lang="en-US" sz="1400" dirty="0"/>
              <a:t>Beheshti et al., Radiation Research 2018</a:t>
            </a:r>
          </a:p>
        </p:txBody>
      </p:sp>
      <p:sp>
        <p:nvSpPr>
          <p:cNvPr id="7" name="Rectangle 6"/>
          <p:cNvSpPr/>
          <p:nvPr/>
        </p:nvSpPr>
        <p:spPr>
          <a:xfrm>
            <a:off x="3228617" y="6456010"/>
            <a:ext cx="5197833" cy="369332"/>
          </a:xfrm>
          <a:prstGeom prst="rect">
            <a:avLst/>
          </a:prstGeom>
        </p:spPr>
        <p:txBody>
          <a:bodyPr wrap="none">
            <a:spAutoFit/>
          </a:bodyPr>
          <a:lstStyle/>
          <a:p>
            <a:r>
              <a:rPr lang="en-US" b="1" dirty="0"/>
              <a:t>STS</a:t>
            </a:r>
            <a:r>
              <a:rPr lang="en-US" dirty="0"/>
              <a:t> = Space Transportation System (Shuttle Program) </a:t>
            </a:r>
          </a:p>
        </p:txBody>
      </p:sp>
    </p:spTree>
    <p:extLst>
      <p:ext uri="{BB962C8B-B14F-4D97-AF65-F5344CB8AC3E}">
        <p14:creationId xmlns:p14="http://schemas.microsoft.com/office/powerpoint/2010/main" val="2355977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38A67-0D9B-BA42-B272-4CD662B33890}"/>
              </a:ext>
            </a:extLst>
          </p:cNvPr>
          <p:cNvSpPr>
            <a:spLocks noGrp="1"/>
          </p:cNvSpPr>
          <p:nvPr>
            <p:ph type="title"/>
          </p:nvPr>
        </p:nvSpPr>
        <p:spPr>
          <a:xfrm>
            <a:off x="0" y="-135111"/>
            <a:ext cx="12192000" cy="1325563"/>
          </a:xfrm>
        </p:spPr>
        <p:txBody>
          <a:bodyPr/>
          <a:lstStyle/>
          <a:p>
            <a:pPr algn="ctr"/>
            <a:r>
              <a:rPr lang="en-US" dirty="0"/>
              <a:t>Adding value: Spaceflight metadata</a:t>
            </a:r>
          </a:p>
        </p:txBody>
      </p:sp>
      <p:pic>
        <p:nvPicPr>
          <p:cNvPr id="20" name="Picture 19" descr="Chart&#10;&#10;Description automatically generated">
            <a:extLst>
              <a:ext uri="{FF2B5EF4-FFF2-40B4-BE49-F238E27FC236}">
                <a16:creationId xmlns:a16="http://schemas.microsoft.com/office/drawing/2014/main" id="{4537B72E-CF2D-A74A-BA32-DBEA09B63FE8}"/>
              </a:ext>
            </a:extLst>
          </p:cNvPr>
          <p:cNvPicPr>
            <a:picLocks noChangeAspect="1"/>
          </p:cNvPicPr>
          <p:nvPr/>
        </p:nvPicPr>
        <p:blipFill>
          <a:blip r:embed="rId2"/>
          <a:stretch>
            <a:fillRect/>
          </a:stretch>
        </p:blipFill>
        <p:spPr>
          <a:xfrm>
            <a:off x="415463" y="1325362"/>
            <a:ext cx="5410200" cy="2540000"/>
          </a:xfrm>
          <a:prstGeom prst="rect">
            <a:avLst/>
          </a:prstGeom>
        </p:spPr>
      </p:pic>
      <p:pic>
        <p:nvPicPr>
          <p:cNvPr id="22" name="Picture 21" descr="Chart, line chart&#10;&#10;Description automatically generated">
            <a:extLst>
              <a:ext uri="{FF2B5EF4-FFF2-40B4-BE49-F238E27FC236}">
                <a16:creationId xmlns:a16="http://schemas.microsoft.com/office/drawing/2014/main" id="{1B78E598-7681-3145-9259-D49361178362}"/>
              </a:ext>
            </a:extLst>
          </p:cNvPr>
          <p:cNvPicPr>
            <a:picLocks noChangeAspect="1"/>
          </p:cNvPicPr>
          <p:nvPr/>
        </p:nvPicPr>
        <p:blipFill>
          <a:blip r:embed="rId3"/>
          <a:stretch>
            <a:fillRect/>
          </a:stretch>
        </p:blipFill>
        <p:spPr>
          <a:xfrm>
            <a:off x="6366338" y="4318000"/>
            <a:ext cx="5410200" cy="2540000"/>
          </a:xfrm>
          <a:prstGeom prst="rect">
            <a:avLst/>
          </a:prstGeom>
        </p:spPr>
      </p:pic>
      <p:pic>
        <p:nvPicPr>
          <p:cNvPr id="30" name="Picture 29" descr="Chart&#10;&#10;Description automatically generated">
            <a:extLst>
              <a:ext uri="{FF2B5EF4-FFF2-40B4-BE49-F238E27FC236}">
                <a16:creationId xmlns:a16="http://schemas.microsoft.com/office/drawing/2014/main" id="{26297C24-60F1-164D-B5AF-EB9702601EDF}"/>
              </a:ext>
            </a:extLst>
          </p:cNvPr>
          <p:cNvPicPr>
            <a:picLocks noChangeAspect="1"/>
          </p:cNvPicPr>
          <p:nvPr/>
        </p:nvPicPr>
        <p:blipFill>
          <a:blip r:embed="rId4"/>
          <a:stretch>
            <a:fillRect/>
          </a:stretch>
        </p:blipFill>
        <p:spPr>
          <a:xfrm>
            <a:off x="6366338" y="1325362"/>
            <a:ext cx="5410200" cy="2540000"/>
          </a:xfrm>
          <a:prstGeom prst="rect">
            <a:avLst/>
          </a:prstGeom>
        </p:spPr>
      </p:pic>
      <p:pic>
        <p:nvPicPr>
          <p:cNvPr id="32" name="Picture 31" descr="A picture containing text, whiteboard&#10;&#10;Description automatically generated">
            <a:extLst>
              <a:ext uri="{FF2B5EF4-FFF2-40B4-BE49-F238E27FC236}">
                <a16:creationId xmlns:a16="http://schemas.microsoft.com/office/drawing/2014/main" id="{9894E226-4546-7D47-813E-3B951849B5FD}"/>
              </a:ext>
            </a:extLst>
          </p:cNvPr>
          <p:cNvPicPr>
            <a:picLocks noChangeAspect="1"/>
          </p:cNvPicPr>
          <p:nvPr/>
        </p:nvPicPr>
        <p:blipFill>
          <a:blip r:embed="rId5"/>
          <a:stretch>
            <a:fillRect/>
          </a:stretch>
        </p:blipFill>
        <p:spPr>
          <a:xfrm>
            <a:off x="582385" y="4162574"/>
            <a:ext cx="5410200" cy="2540000"/>
          </a:xfrm>
          <a:prstGeom prst="rect">
            <a:avLst/>
          </a:prstGeom>
        </p:spPr>
      </p:pic>
    </p:spTree>
    <p:extLst>
      <p:ext uri="{BB962C8B-B14F-4D97-AF65-F5344CB8AC3E}">
        <p14:creationId xmlns:p14="http://schemas.microsoft.com/office/powerpoint/2010/main" val="1624865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F4A6F-A5E5-4FBC-86C9-D90FC746F253}"/>
              </a:ext>
            </a:extLst>
          </p:cNvPr>
          <p:cNvSpPr>
            <a:spLocks noGrp="1"/>
          </p:cNvSpPr>
          <p:nvPr>
            <p:ph type="title" idx="4294967295"/>
          </p:nvPr>
        </p:nvSpPr>
        <p:spPr>
          <a:xfrm>
            <a:off x="3296954" y="26301"/>
            <a:ext cx="8397385" cy="647700"/>
          </a:xfrm>
        </p:spPr>
        <p:txBody>
          <a:bodyPr>
            <a:normAutofit fontScale="90000"/>
          </a:bodyPr>
          <a:lstStyle/>
          <a:p>
            <a:pPr algn="ctr"/>
            <a:r>
              <a:rPr lang="en-US" dirty="0">
                <a:solidFill>
                  <a:schemeClr val="tx1"/>
                </a:solidFill>
              </a:rPr>
              <a:t>Addin</a:t>
            </a:r>
            <a:r>
              <a:rPr lang="en-US" dirty="0"/>
              <a:t>g value: Fostering community</a:t>
            </a:r>
            <a:endParaRPr lang="en-US" dirty="0">
              <a:solidFill>
                <a:schemeClr val="tx1"/>
              </a:solidFill>
            </a:endParaRPr>
          </a:p>
        </p:txBody>
      </p:sp>
      <p:sp>
        <p:nvSpPr>
          <p:cNvPr id="3" name="Content Placeholder 2">
            <a:extLst>
              <a:ext uri="{FF2B5EF4-FFF2-40B4-BE49-F238E27FC236}">
                <a16:creationId xmlns:a16="http://schemas.microsoft.com/office/drawing/2014/main" id="{4A30C943-DF36-4286-A52F-C6A800594D45}"/>
              </a:ext>
            </a:extLst>
          </p:cNvPr>
          <p:cNvSpPr>
            <a:spLocks noGrp="1"/>
          </p:cNvSpPr>
          <p:nvPr>
            <p:ph idx="4294967295"/>
          </p:nvPr>
        </p:nvSpPr>
        <p:spPr>
          <a:xfrm>
            <a:off x="2074986" y="1038225"/>
            <a:ext cx="6022730" cy="3692037"/>
          </a:xfrm>
        </p:spPr>
        <p:txBody>
          <a:bodyPr>
            <a:normAutofit fontScale="62500" lnSpcReduction="20000"/>
          </a:bodyPr>
          <a:lstStyle/>
          <a:p>
            <a:r>
              <a:rPr lang="en-US" b="1" i="1" dirty="0">
                <a:solidFill>
                  <a:schemeClr val="tx1"/>
                </a:solidFill>
              </a:rPr>
              <a:t>GeneLab Analysis Working Groups (AWGs)</a:t>
            </a:r>
            <a:r>
              <a:rPr lang="en-US" i="1" dirty="0">
                <a:solidFill>
                  <a:schemeClr val="tx1"/>
                </a:solidFill>
              </a:rPr>
              <a:t> consist of 120+ scientists from multiple space agencies, international institutions, and industry. Scientists meet monthly with each group to analyze data in the GeneLab repository. Majority of members are non-NASA PI’s – many have applied for NASA funding following AWG interactions.</a:t>
            </a:r>
            <a:endParaRPr lang="en-US" dirty="0">
              <a:solidFill>
                <a:schemeClr val="tx1"/>
              </a:solidFill>
            </a:endParaRPr>
          </a:p>
          <a:p>
            <a:r>
              <a:rPr lang="en-US" sz="2200" b="1" i="1" dirty="0">
                <a:solidFill>
                  <a:schemeClr val="tx1"/>
                </a:solidFill>
                <a:hlinkClick r:id="rId3"/>
              </a:rPr>
              <a:t>https://genelab.nasa.gov/awg/join</a:t>
            </a:r>
            <a:r>
              <a:rPr lang="en-US" sz="2200" b="1" i="1" dirty="0">
                <a:solidFill>
                  <a:schemeClr val="tx1"/>
                </a:solidFill>
              </a:rPr>
              <a:t> </a:t>
            </a:r>
            <a:endParaRPr lang="en-US" b="1" i="1" dirty="0">
              <a:solidFill>
                <a:schemeClr val="tx1"/>
              </a:solidFill>
            </a:endParaRPr>
          </a:p>
          <a:p>
            <a:endParaRPr lang="en-US" i="1" dirty="0">
              <a:solidFill>
                <a:schemeClr val="tx1"/>
              </a:solidFill>
            </a:endParaRPr>
          </a:p>
          <a:p>
            <a:r>
              <a:rPr lang="en-US" b="1" i="1" dirty="0">
                <a:solidFill>
                  <a:schemeClr val="tx1"/>
                </a:solidFill>
              </a:rPr>
              <a:t>Educational Working Work (EWG)</a:t>
            </a:r>
            <a:r>
              <a:rPr lang="en-US" i="1" dirty="0">
                <a:solidFill>
                  <a:schemeClr val="tx1"/>
                </a:solidFill>
              </a:rPr>
              <a:t> consists of educators and scientists spanning across high school and college, focusing on developing content to learn about spaceflight OMICS, promoting the use of GeneLab’s database via the repository, and the visualization and analytical portals.</a:t>
            </a:r>
            <a:endParaRPr lang="en-US" dirty="0">
              <a:solidFill>
                <a:schemeClr val="tx1"/>
              </a:solidFill>
            </a:endParaRPr>
          </a:p>
          <a:p>
            <a:r>
              <a:rPr lang="en-US" sz="2100" b="1" i="1" dirty="0">
                <a:solidFill>
                  <a:schemeClr val="tx1"/>
                </a:solidFill>
              </a:rPr>
              <a:t>Contact us for more information.</a:t>
            </a:r>
            <a:endParaRPr lang="en-US" b="1" i="1" dirty="0">
              <a:solidFill>
                <a:schemeClr val="tx1"/>
              </a:solidFill>
            </a:endParaRPr>
          </a:p>
          <a:p>
            <a:endParaRPr lang="en-US" i="1" dirty="0">
              <a:solidFill>
                <a:schemeClr val="tx1"/>
              </a:solidFill>
            </a:endParaRPr>
          </a:p>
          <a:p>
            <a:endParaRPr lang="en-US" i="1" dirty="0">
              <a:solidFill>
                <a:schemeClr val="tx1"/>
              </a:solidFill>
            </a:endParaRPr>
          </a:p>
        </p:txBody>
      </p:sp>
      <p:pic>
        <p:nvPicPr>
          <p:cNvPr id="4" name="Picture 3" descr="IMG_1540.JPG">
            <a:extLst>
              <a:ext uri="{FF2B5EF4-FFF2-40B4-BE49-F238E27FC236}">
                <a16:creationId xmlns:a16="http://schemas.microsoft.com/office/drawing/2014/main" id="{E15660E0-9414-4349-B8B3-9EACD9E5C8D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1997" y="4753668"/>
            <a:ext cx="3908008" cy="1914687"/>
          </a:xfrm>
          <a:prstGeom prst="rect">
            <a:avLst/>
          </a:prstGeom>
        </p:spPr>
      </p:pic>
      <p:pic>
        <p:nvPicPr>
          <p:cNvPr id="5" name="Picture 4"/>
          <p:cNvPicPr>
            <a:picLocks noChangeAspect="1"/>
          </p:cNvPicPr>
          <p:nvPr/>
        </p:nvPicPr>
        <p:blipFill>
          <a:blip r:embed="rId5"/>
          <a:stretch>
            <a:fillRect/>
          </a:stretch>
        </p:blipFill>
        <p:spPr>
          <a:xfrm>
            <a:off x="8180218" y="5136593"/>
            <a:ext cx="3440696" cy="1531762"/>
          </a:xfrm>
          <a:prstGeom prst="rect">
            <a:avLst/>
          </a:prstGeom>
        </p:spPr>
      </p:pic>
      <p:sp>
        <p:nvSpPr>
          <p:cNvPr id="6" name="TextBox 5"/>
          <p:cNvSpPr txBox="1"/>
          <p:nvPr/>
        </p:nvSpPr>
        <p:spPr>
          <a:xfrm>
            <a:off x="8166930" y="893813"/>
            <a:ext cx="3453984" cy="1944828"/>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500" b="1" u="sng" dirty="0"/>
              <a:t>Total AWG Members:</a:t>
            </a:r>
            <a:r>
              <a:rPr lang="en-US" sz="1500" b="1" dirty="0"/>
              <a:t>	</a:t>
            </a:r>
            <a:r>
              <a:rPr lang="en-US" b="1" dirty="0"/>
              <a:t>~120</a:t>
            </a:r>
          </a:p>
          <a:p>
            <a:pPr algn="ctr"/>
            <a:r>
              <a:rPr lang="en-US" sz="1350" dirty="0"/>
              <a:t>Members are now group leads</a:t>
            </a:r>
          </a:p>
          <a:p>
            <a:pPr algn="ctr"/>
            <a:r>
              <a:rPr lang="en-US" sz="1238" b="1" u="sng" dirty="0"/>
              <a:t>AWG Members Per Group:</a:t>
            </a:r>
          </a:p>
          <a:p>
            <a:pPr algn="ctr"/>
            <a:r>
              <a:rPr lang="en-US" sz="1350" dirty="0"/>
              <a:t>Animal			30</a:t>
            </a:r>
          </a:p>
          <a:p>
            <a:pPr algn="ctr"/>
            <a:r>
              <a:rPr lang="en-US" sz="1350" dirty="0"/>
              <a:t>Multi-Omics/System Biology	45</a:t>
            </a:r>
          </a:p>
          <a:p>
            <a:pPr algn="ctr"/>
            <a:r>
              <a:rPr lang="en-US" sz="1350" dirty="0"/>
              <a:t>Plants			15</a:t>
            </a:r>
          </a:p>
          <a:p>
            <a:pPr algn="ctr"/>
            <a:r>
              <a:rPr lang="en-US" sz="1350" dirty="0"/>
              <a:t>Microbes			17</a:t>
            </a:r>
          </a:p>
          <a:p>
            <a:pPr algn="ctr"/>
            <a:endParaRPr lang="en-US" sz="1350" dirty="0"/>
          </a:p>
          <a:p>
            <a:pPr algn="ctr"/>
            <a:r>
              <a:rPr lang="en-US" sz="900" i="1" dirty="0"/>
              <a:t>*Some members are in multiple groups</a:t>
            </a:r>
          </a:p>
        </p:txBody>
      </p:sp>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13560" y="4805339"/>
            <a:ext cx="2853103" cy="1920138"/>
          </a:xfrm>
          <a:prstGeom prst="rect">
            <a:avLst/>
          </a:prstGeom>
        </p:spPr>
      </p:pic>
      <p:pic>
        <p:nvPicPr>
          <p:cNvPr id="9" name="Picture 8">
            <a:extLst>
              <a:ext uri="{FF2B5EF4-FFF2-40B4-BE49-F238E27FC236}">
                <a16:creationId xmlns:a16="http://schemas.microsoft.com/office/drawing/2014/main" id="{8D4FA4D3-FE0B-484B-B353-01D0914D3FF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97715" y="2942953"/>
            <a:ext cx="1896207" cy="1601721"/>
          </a:xfrm>
          <a:prstGeom prst="rect">
            <a:avLst/>
          </a:prstGeom>
        </p:spPr>
      </p:pic>
      <p:sp>
        <p:nvSpPr>
          <p:cNvPr id="10" name="Rectangle 9"/>
          <p:cNvSpPr/>
          <p:nvPr/>
        </p:nvSpPr>
        <p:spPr>
          <a:xfrm>
            <a:off x="7495647" y="4561446"/>
            <a:ext cx="2836574" cy="584775"/>
          </a:xfrm>
          <a:prstGeom prst="rect">
            <a:avLst/>
          </a:prstGeom>
        </p:spPr>
        <p:txBody>
          <a:bodyPr wrap="square">
            <a:spAutoFit/>
          </a:bodyPr>
          <a:lstStyle/>
          <a:p>
            <a:pPr algn="ctr"/>
            <a:r>
              <a:rPr lang="en-US" sz="1600" b="1" dirty="0"/>
              <a:t>GeneLab for High School</a:t>
            </a:r>
          </a:p>
          <a:p>
            <a:pPr algn="ctr"/>
            <a:r>
              <a:rPr lang="en-US" sz="1600" b="1" dirty="0"/>
              <a:t>(Tutorial + Tools)</a:t>
            </a:r>
          </a:p>
        </p:txBody>
      </p:sp>
      <p:pic>
        <p:nvPicPr>
          <p:cNvPr id="11" name="Picture 10"/>
          <p:cNvPicPr>
            <a:picLocks noChangeAspect="1"/>
          </p:cNvPicPr>
          <p:nvPr/>
        </p:nvPicPr>
        <p:blipFill>
          <a:blip r:embed="rId8"/>
          <a:stretch>
            <a:fillRect/>
          </a:stretch>
        </p:blipFill>
        <p:spPr>
          <a:xfrm>
            <a:off x="10120382" y="3038781"/>
            <a:ext cx="1989736" cy="528309"/>
          </a:xfrm>
          <a:prstGeom prst="rect">
            <a:avLst/>
          </a:prstGeom>
        </p:spPr>
      </p:pic>
      <p:sp>
        <p:nvSpPr>
          <p:cNvPr id="12" name="Rectangle 11"/>
          <p:cNvSpPr/>
          <p:nvPr/>
        </p:nvSpPr>
        <p:spPr>
          <a:xfrm>
            <a:off x="9893922" y="3567090"/>
            <a:ext cx="2352475" cy="1077218"/>
          </a:xfrm>
          <a:prstGeom prst="rect">
            <a:avLst/>
          </a:prstGeom>
        </p:spPr>
        <p:txBody>
          <a:bodyPr wrap="square">
            <a:spAutoFit/>
          </a:bodyPr>
          <a:lstStyle/>
          <a:p>
            <a:pPr algn="ctr"/>
            <a:r>
              <a:rPr lang="en-US" sz="1600" b="1" dirty="0"/>
              <a:t>GeneLab included in Bioinformatics curriculum of degree granting university</a:t>
            </a:r>
          </a:p>
        </p:txBody>
      </p:sp>
      <p:sp>
        <p:nvSpPr>
          <p:cNvPr id="13" name="TextBox 12"/>
          <p:cNvSpPr txBox="1"/>
          <p:nvPr/>
        </p:nvSpPr>
        <p:spPr>
          <a:xfrm>
            <a:off x="791224" y="6322429"/>
            <a:ext cx="2359620" cy="369332"/>
          </a:xfrm>
          <a:prstGeom prst="rect">
            <a:avLst/>
          </a:prstGeom>
          <a:noFill/>
        </p:spPr>
        <p:txBody>
          <a:bodyPr wrap="none" rtlCol="0">
            <a:spAutoFit/>
          </a:bodyPr>
          <a:lstStyle/>
          <a:p>
            <a:r>
              <a:rPr lang="en-US" i="1" dirty="0">
                <a:solidFill>
                  <a:schemeClr val="bg1"/>
                </a:solidFill>
              </a:rPr>
              <a:t>Annual AWG Workshop</a:t>
            </a:r>
          </a:p>
        </p:txBody>
      </p:sp>
      <p:sp>
        <p:nvSpPr>
          <p:cNvPr id="14" name="TextBox 13"/>
          <p:cNvSpPr txBox="1"/>
          <p:nvPr/>
        </p:nvSpPr>
        <p:spPr>
          <a:xfrm>
            <a:off x="4627517" y="6140577"/>
            <a:ext cx="2782428" cy="646331"/>
          </a:xfrm>
          <a:prstGeom prst="rect">
            <a:avLst/>
          </a:prstGeom>
          <a:noFill/>
        </p:spPr>
        <p:txBody>
          <a:bodyPr wrap="none" rtlCol="0">
            <a:spAutoFit/>
          </a:bodyPr>
          <a:lstStyle/>
          <a:p>
            <a:r>
              <a:rPr lang="en-US" i="1" dirty="0">
                <a:solidFill>
                  <a:schemeClr val="bg1"/>
                </a:solidFill>
              </a:rPr>
              <a:t>GeneLab Interns</a:t>
            </a:r>
          </a:p>
          <a:p>
            <a:r>
              <a:rPr lang="en-US" i="1" dirty="0">
                <a:solidFill>
                  <a:schemeClr val="bg1"/>
                </a:solidFill>
              </a:rPr>
              <a:t>Undergrads, Grads, Postdoc</a:t>
            </a:r>
          </a:p>
        </p:txBody>
      </p:sp>
    </p:spTree>
    <p:extLst>
      <p:ext uri="{BB962C8B-B14F-4D97-AF65-F5344CB8AC3E}">
        <p14:creationId xmlns:p14="http://schemas.microsoft.com/office/powerpoint/2010/main" val="20461995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DF30843C-99F9-1045-94E3-25BED2251298}"/>
              </a:ext>
            </a:extLst>
          </p:cNvPr>
          <p:cNvSpPr/>
          <p:nvPr/>
        </p:nvSpPr>
        <p:spPr>
          <a:xfrm>
            <a:off x="11272603" y="2368446"/>
            <a:ext cx="650403" cy="2473377"/>
          </a:xfrm>
          <a:custGeom>
            <a:avLst/>
            <a:gdLst>
              <a:gd name="connsiteX0" fmla="*/ 44971 w 650403"/>
              <a:gd name="connsiteY0" fmla="*/ 2473377 h 2473377"/>
              <a:gd name="connsiteX1" fmla="*/ 554636 w 650403"/>
              <a:gd name="connsiteY1" fmla="*/ 1783829 h 2473377"/>
              <a:gd name="connsiteX2" fmla="*/ 599607 w 650403"/>
              <a:gd name="connsiteY2" fmla="*/ 449705 h 2473377"/>
              <a:gd name="connsiteX3" fmla="*/ 0 w 650403"/>
              <a:gd name="connsiteY3" fmla="*/ 0 h 2473377"/>
            </a:gdLst>
            <a:ahLst/>
            <a:cxnLst>
              <a:cxn ang="0">
                <a:pos x="connsiteX0" y="connsiteY0"/>
              </a:cxn>
              <a:cxn ang="0">
                <a:pos x="connsiteX1" y="connsiteY1"/>
              </a:cxn>
              <a:cxn ang="0">
                <a:pos x="connsiteX2" y="connsiteY2"/>
              </a:cxn>
              <a:cxn ang="0">
                <a:pos x="connsiteX3" y="connsiteY3"/>
              </a:cxn>
            </a:cxnLst>
            <a:rect l="l" t="t" r="r" b="b"/>
            <a:pathLst>
              <a:path w="650403" h="2473377">
                <a:moveTo>
                  <a:pt x="44971" y="2473377"/>
                </a:moveTo>
                <a:cubicBezTo>
                  <a:pt x="253584" y="2297242"/>
                  <a:pt x="462197" y="2121108"/>
                  <a:pt x="554636" y="1783829"/>
                </a:cubicBezTo>
                <a:cubicBezTo>
                  <a:pt x="647075" y="1446550"/>
                  <a:pt x="692046" y="747010"/>
                  <a:pt x="599607" y="449705"/>
                </a:cubicBezTo>
                <a:cubicBezTo>
                  <a:pt x="507168" y="152400"/>
                  <a:pt x="253584" y="76200"/>
                  <a:pt x="0" y="0"/>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7BB7788F-8979-AD40-8BB2-FAA0E7F69A39}"/>
              </a:ext>
            </a:extLst>
          </p:cNvPr>
          <p:cNvSpPr/>
          <p:nvPr/>
        </p:nvSpPr>
        <p:spPr>
          <a:xfrm>
            <a:off x="7704944" y="2023672"/>
            <a:ext cx="1514007" cy="2848131"/>
          </a:xfrm>
          <a:custGeom>
            <a:avLst/>
            <a:gdLst>
              <a:gd name="connsiteX0" fmla="*/ 0 w 1514007"/>
              <a:gd name="connsiteY0" fmla="*/ 0 h 2848131"/>
              <a:gd name="connsiteX1" fmla="*/ 509666 w 1514007"/>
              <a:gd name="connsiteY1" fmla="*/ 1903751 h 2848131"/>
              <a:gd name="connsiteX2" fmla="*/ 989351 w 1514007"/>
              <a:gd name="connsiteY2" fmla="*/ 2683239 h 2848131"/>
              <a:gd name="connsiteX3" fmla="*/ 1514007 w 1514007"/>
              <a:gd name="connsiteY3" fmla="*/ 2848131 h 2848131"/>
            </a:gdLst>
            <a:ahLst/>
            <a:cxnLst>
              <a:cxn ang="0">
                <a:pos x="connsiteX0" y="connsiteY0"/>
              </a:cxn>
              <a:cxn ang="0">
                <a:pos x="connsiteX1" y="connsiteY1"/>
              </a:cxn>
              <a:cxn ang="0">
                <a:pos x="connsiteX2" y="connsiteY2"/>
              </a:cxn>
              <a:cxn ang="0">
                <a:pos x="connsiteX3" y="connsiteY3"/>
              </a:cxn>
            </a:cxnLst>
            <a:rect l="l" t="t" r="r" b="b"/>
            <a:pathLst>
              <a:path w="1514007" h="2848131">
                <a:moveTo>
                  <a:pt x="0" y="0"/>
                </a:moveTo>
                <a:cubicBezTo>
                  <a:pt x="172387" y="728272"/>
                  <a:pt x="344774" y="1456545"/>
                  <a:pt x="509666" y="1903751"/>
                </a:cubicBezTo>
                <a:cubicBezTo>
                  <a:pt x="674558" y="2350958"/>
                  <a:pt x="821961" y="2525842"/>
                  <a:pt x="989351" y="2683239"/>
                </a:cubicBezTo>
                <a:cubicBezTo>
                  <a:pt x="1156741" y="2840636"/>
                  <a:pt x="1335374" y="2844383"/>
                  <a:pt x="1514007" y="2848131"/>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946D31FA-BF8B-8B44-A39B-DBB6E41599F2}"/>
              </a:ext>
            </a:extLst>
          </p:cNvPr>
          <p:cNvSpPr/>
          <p:nvPr/>
        </p:nvSpPr>
        <p:spPr>
          <a:xfrm>
            <a:off x="7719934" y="3387777"/>
            <a:ext cx="1573968" cy="1663908"/>
          </a:xfrm>
          <a:custGeom>
            <a:avLst/>
            <a:gdLst>
              <a:gd name="connsiteX0" fmla="*/ 0 w 1573968"/>
              <a:gd name="connsiteY0" fmla="*/ 0 h 1663908"/>
              <a:gd name="connsiteX1" fmla="*/ 509666 w 1573968"/>
              <a:gd name="connsiteY1" fmla="*/ 1049312 h 1663908"/>
              <a:gd name="connsiteX2" fmla="*/ 899410 w 1573968"/>
              <a:gd name="connsiteY2" fmla="*/ 1499016 h 1663908"/>
              <a:gd name="connsiteX3" fmla="*/ 1573968 w 1573968"/>
              <a:gd name="connsiteY3" fmla="*/ 1663908 h 1663908"/>
            </a:gdLst>
            <a:ahLst/>
            <a:cxnLst>
              <a:cxn ang="0">
                <a:pos x="connsiteX0" y="connsiteY0"/>
              </a:cxn>
              <a:cxn ang="0">
                <a:pos x="connsiteX1" y="connsiteY1"/>
              </a:cxn>
              <a:cxn ang="0">
                <a:pos x="connsiteX2" y="connsiteY2"/>
              </a:cxn>
              <a:cxn ang="0">
                <a:pos x="connsiteX3" y="connsiteY3"/>
              </a:cxn>
            </a:cxnLst>
            <a:rect l="l" t="t" r="r" b="b"/>
            <a:pathLst>
              <a:path w="1573968" h="1663908">
                <a:moveTo>
                  <a:pt x="0" y="0"/>
                </a:moveTo>
                <a:cubicBezTo>
                  <a:pt x="179882" y="399738"/>
                  <a:pt x="359764" y="799476"/>
                  <a:pt x="509666" y="1049312"/>
                </a:cubicBezTo>
                <a:cubicBezTo>
                  <a:pt x="659568" y="1299148"/>
                  <a:pt x="722026" y="1396583"/>
                  <a:pt x="899410" y="1499016"/>
                </a:cubicBezTo>
                <a:cubicBezTo>
                  <a:pt x="1076794" y="1601449"/>
                  <a:pt x="1325381" y="1632678"/>
                  <a:pt x="1573968" y="1663908"/>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a:extLst>
              <a:ext uri="{FF2B5EF4-FFF2-40B4-BE49-F238E27FC236}">
                <a16:creationId xmlns:a16="http://schemas.microsoft.com/office/drawing/2014/main" id="{AB524A14-DA58-FC4A-A906-BAB30CEDDEEC}"/>
              </a:ext>
            </a:extLst>
          </p:cNvPr>
          <p:cNvSpPr/>
          <p:nvPr/>
        </p:nvSpPr>
        <p:spPr>
          <a:xfrm>
            <a:off x="7764905" y="2818152"/>
            <a:ext cx="1454046" cy="1019331"/>
          </a:xfrm>
          <a:custGeom>
            <a:avLst/>
            <a:gdLst>
              <a:gd name="connsiteX0" fmla="*/ 0 w 1454046"/>
              <a:gd name="connsiteY0" fmla="*/ 0 h 1019331"/>
              <a:gd name="connsiteX1" fmla="*/ 464695 w 1454046"/>
              <a:gd name="connsiteY1" fmla="*/ 644577 h 1019331"/>
              <a:gd name="connsiteX2" fmla="*/ 869430 w 1454046"/>
              <a:gd name="connsiteY2" fmla="*/ 899410 h 1019331"/>
              <a:gd name="connsiteX3" fmla="*/ 1454046 w 1454046"/>
              <a:gd name="connsiteY3" fmla="*/ 1019331 h 1019331"/>
              <a:gd name="connsiteX4" fmla="*/ 1454046 w 1454046"/>
              <a:gd name="connsiteY4" fmla="*/ 1019331 h 1019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046" h="1019331">
                <a:moveTo>
                  <a:pt x="0" y="0"/>
                </a:moveTo>
                <a:cubicBezTo>
                  <a:pt x="159895" y="247337"/>
                  <a:pt x="319790" y="494675"/>
                  <a:pt x="464695" y="644577"/>
                </a:cubicBezTo>
                <a:cubicBezTo>
                  <a:pt x="609600" y="794479"/>
                  <a:pt x="704538" y="836951"/>
                  <a:pt x="869430" y="899410"/>
                </a:cubicBezTo>
                <a:cubicBezTo>
                  <a:pt x="1034322" y="961869"/>
                  <a:pt x="1454046" y="1019331"/>
                  <a:pt x="1454046" y="1019331"/>
                </a:cubicBezTo>
                <a:lnTo>
                  <a:pt x="1454046" y="1019331"/>
                </a:ln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6B9F95A5-805A-AA48-B282-DD8921223A35}"/>
              </a:ext>
            </a:extLst>
          </p:cNvPr>
          <p:cNvSpPr/>
          <p:nvPr/>
        </p:nvSpPr>
        <p:spPr>
          <a:xfrm>
            <a:off x="7734925" y="2488367"/>
            <a:ext cx="1439055" cy="194872"/>
          </a:xfrm>
          <a:custGeom>
            <a:avLst/>
            <a:gdLst>
              <a:gd name="connsiteX0" fmla="*/ 0 w 1439055"/>
              <a:gd name="connsiteY0" fmla="*/ 194872 h 194872"/>
              <a:gd name="connsiteX1" fmla="*/ 884419 w 1439055"/>
              <a:gd name="connsiteY1" fmla="*/ 59961 h 194872"/>
              <a:gd name="connsiteX2" fmla="*/ 1439055 w 1439055"/>
              <a:gd name="connsiteY2" fmla="*/ 0 h 194872"/>
            </a:gdLst>
            <a:ahLst/>
            <a:cxnLst>
              <a:cxn ang="0">
                <a:pos x="connsiteX0" y="connsiteY0"/>
              </a:cxn>
              <a:cxn ang="0">
                <a:pos x="connsiteX1" y="connsiteY1"/>
              </a:cxn>
              <a:cxn ang="0">
                <a:pos x="connsiteX2" y="connsiteY2"/>
              </a:cxn>
            </a:cxnLst>
            <a:rect l="l" t="t" r="r" b="b"/>
            <a:pathLst>
              <a:path w="1439055" h="194872">
                <a:moveTo>
                  <a:pt x="0" y="194872"/>
                </a:moveTo>
                <a:lnTo>
                  <a:pt x="884419" y="59961"/>
                </a:lnTo>
                <a:cubicBezTo>
                  <a:pt x="1124262" y="27482"/>
                  <a:pt x="1281658" y="13741"/>
                  <a:pt x="1439055" y="0"/>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3D9A922-F93C-8340-AC40-AB65AE879859}"/>
              </a:ext>
            </a:extLst>
          </p:cNvPr>
          <p:cNvSpPr/>
          <p:nvPr/>
        </p:nvSpPr>
        <p:spPr>
          <a:xfrm>
            <a:off x="7779895" y="1663908"/>
            <a:ext cx="1364105" cy="299803"/>
          </a:xfrm>
          <a:custGeom>
            <a:avLst/>
            <a:gdLst>
              <a:gd name="connsiteX0" fmla="*/ 0 w 1364105"/>
              <a:gd name="connsiteY0" fmla="*/ 0 h 299803"/>
              <a:gd name="connsiteX1" fmla="*/ 539646 w 1364105"/>
              <a:gd name="connsiteY1" fmla="*/ 239843 h 299803"/>
              <a:gd name="connsiteX2" fmla="*/ 1364105 w 1364105"/>
              <a:gd name="connsiteY2" fmla="*/ 299803 h 299803"/>
            </a:gdLst>
            <a:ahLst/>
            <a:cxnLst>
              <a:cxn ang="0">
                <a:pos x="connsiteX0" y="connsiteY0"/>
              </a:cxn>
              <a:cxn ang="0">
                <a:pos x="connsiteX1" y="connsiteY1"/>
              </a:cxn>
              <a:cxn ang="0">
                <a:pos x="connsiteX2" y="connsiteY2"/>
              </a:cxn>
            </a:cxnLst>
            <a:rect l="l" t="t" r="r" b="b"/>
            <a:pathLst>
              <a:path w="1364105" h="299803">
                <a:moveTo>
                  <a:pt x="0" y="0"/>
                </a:moveTo>
                <a:cubicBezTo>
                  <a:pt x="156147" y="94938"/>
                  <a:pt x="312295" y="189876"/>
                  <a:pt x="539646" y="239843"/>
                </a:cubicBezTo>
                <a:cubicBezTo>
                  <a:pt x="766997" y="289810"/>
                  <a:pt x="1065551" y="294806"/>
                  <a:pt x="1364105" y="299803"/>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6BA4F87B-5486-E24C-969E-F05A7A9222A1}"/>
              </a:ext>
            </a:extLst>
          </p:cNvPr>
          <p:cNvSpPr/>
          <p:nvPr/>
        </p:nvSpPr>
        <p:spPr>
          <a:xfrm>
            <a:off x="7764905" y="1948722"/>
            <a:ext cx="1409075" cy="1564534"/>
          </a:xfrm>
          <a:custGeom>
            <a:avLst/>
            <a:gdLst>
              <a:gd name="connsiteX0" fmla="*/ 0 w 1409075"/>
              <a:gd name="connsiteY0" fmla="*/ 0 h 1564534"/>
              <a:gd name="connsiteX1" fmla="*/ 869430 w 1409075"/>
              <a:gd name="connsiteY1" fmla="*/ 1349115 h 1564534"/>
              <a:gd name="connsiteX2" fmla="*/ 1409075 w 1409075"/>
              <a:gd name="connsiteY2" fmla="*/ 1543987 h 1564534"/>
            </a:gdLst>
            <a:ahLst/>
            <a:cxnLst>
              <a:cxn ang="0">
                <a:pos x="connsiteX0" y="connsiteY0"/>
              </a:cxn>
              <a:cxn ang="0">
                <a:pos x="connsiteX1" y="connsiteY1"/>
              </a:cxn>
              <a:cxn ang="0">
                <a:pos x="connsiteX2" y="connsiteY2"/>
              </a:cxn>
            </a:cxnLst>
            <a:rect l="l" t="t" r="r" b="b"/>
            <a:pathLst>
              <a:path w="1409075" h="1564534">
                <a:moveTo>
                  <a:pt x="0" y="0"/>
                </a:moveTo>
                <a:cubicBezTo>
                  <a:pt x="317292" y="545892"/>
                  <a:pt x="634584" y="1091784"/>
                  <a:pt x="869430" y="1349115"/>
                </a:cubicBezTo>
                <a:cubicBezTo>
                  <a:pt x="1104276" y="1606446"/>
                  <a:pt x="1256675" y="1575216"/>
                  <a:pt x="1409075" y="1543987"/>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a:extLst>
              <a:ext uri="{FF2B5EF4-FFF2-40B4-BE49-F238E27FC236}">
                <a16:creationId xmlns:a16="http://schemas.microsoft.com/office/drawing/2014/main" id="{A4459F0B-3179-B44D-80B5-28D224799745}"/>
              </a:ext>
            </a:extLst>
          </p:cNvPr>
          <p:cNvSpPr/>
          <p:nvPr/>
        </p:nvSpPr>
        <p:spPr>
          <a:xfrm>
            <a:off x="7719934" y="2173574"/>
            <a:ext cx="1469036" cy="1738859"/>
          </a:xfrm>
          <a:custGeom>
            <a:avLst/>
            <a:gdLst>
              <a:gd name="connsiteX0" fmla="*/ 0 w 1469036"/>
              <a:gd name="connsiteY0" fmla="*/ 1738859 h 1738859"/>
              <a:gd name="connsiteX1" fmla="*/ 434715 w 1469036"/>
              <a:gd name="connsiteY1" fmla="*/ 764498 h 1738859"/>
              <a:gd name="connsiteX2" fmla="*/ 899410 w 1469036"/>
              <a:gd name="connsiteY2" fmla="*/ 149901 h 1738859"/>
              <a:gd name="connsiteX3" fmla="*/ 1469036 w 1469036"/>
              <a:gd name="connsiteY3" fmla="*/ 0 h 1738859"/>
            </a:gdLst>
            <a:ahLst/>
            <a:cxnLst>
              <a:cxn ang="0">
                <a:pos x="connsiteX0" y="connsiteY0"/>
              </a:cxn>
              <a:cxn ang="0">
                <a:pos x="connsiteX1" y="connsiteY1"/>
              </a:cxn>
              <a:cxn ang="0">
                <a:pos x="connsiteX2" y="connsiteY2"/>
              </a:cxn>
              <a:cxn ang="0">
                <a:pos x="connsiteX3" y="connsiteY3"/>
              </a:cxn>
            </a:cxnLst>
            <a:rect l="l" t="t" r="r" b="b"/>
            <a:pathLst>
              <a:path w="1469036" h="1738859">
                <a:moveTo>
                  <a:pt x="0" y="1738859"/>
                </a:moveTo>
                <a:cubicBezTo>
                  <a:pt x="142406" y="1384091"/>
                  <a:pt x="284813" y="1029324"/>
                  <a:pt x="434715" y="764498"/>
                </a:cubicBezTo>
                <a:cubicBezTo>
                  <a:pt x="584617" y="499672"/>
                  <a:pt x="727023" y="277317"/>
                  <a:pt x="899410" y="149901"/>
                </a:cubicBezTo>
                <a:cubicBezTo>
                  <a:pt x="1071797" y="22485"/>
                  <a:pt x="1270416" y="11242"/>
                  <a:pt x="1469036" y="0"/>
                </a:cubicBezTo>
              </a:path>
            </a:pathLst>
          </a:custGeom>
          <a:noFill/>
          <a:ln w="254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566DBDED-1CC5-1847-AA72-F13E6986DBDA}"/>
              </a:ext>
            </a:extLst>
          </p:cNvPr>
          <p:cNvSpPr/>
          <p:nvPr/>
        </p:nvSpPr>
        <p:spPr>
          <a:xfrm>
            <a:off x="5636302" y="4572000"/>
            <a:ext cx="479685" cy="899410"/>
          </a:xfrm>
          <a:custGeom>
            <a:avLst/>
            <a:gdLst>
              <a:gd name="connsiteX0" fmla="*/ 0 w 479685"/>
              <a:gd name="connsiteY0" fmla="*/ 899410 h 899410"/>
              <a:gd name="connsiteX1" fmla="*/ 179882 w 479685"/>
              <a:gd name="connsiteY1" fmla="*/ 344774 h 899410"/>
              <a:gd name="connsiteX2" fmla="*/ 479685 w 479685"/>
              <a:gd name="connsiteY2" fmla="*/ 0 h 899410"/>
            </a:gdLst>
            <a:ahLst/>
            <a:cxnLst>
              <a:cxn ang="0">
                <a:pos x="connsiteX0" y="connsiteY0"/>
              </a:cxn>
              <a:cxn ang="0">
                <a:pos x="connsiteX1" y="connsiteY1"/>
              </a:cxn>
              <a:cxn ang="0">
                <a:pos x="connsiteX2" y="connsiteY2"/>
              </a:cxn>
            </a:cxnLst>
            <a:rect l="l" t="t" r="r" b="b"/>
            <a:pathLst>
              <a:path w="479685" h="899410">
                <a:moveTo>
                  <a:pt x="0" y="899410"/>
                </a:moveTo>
                <a:cubicBezTo>
                  <a:pt x="49967" y="697043"/>
                  <a:pt x="99935" y="494676"/>
                  <a:pt x="179882" y="344774"/>
                </a:cubicBezTo>
                <a:cubicBezTo>
                  <a:pt x="259829" y="194872"/>
                  <a:pt x="369757" y="97436"/>
                  <a:pt x="479685"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6B59B6F-03EF-994C-93D3-5D69830826F9}"/>
              </a:ext>
            </a:extLst>
          </p:cNvPr>
          <p:cNvSpPr/>
          <p:nvPr/>
        </p:nvSpPr>
        <p:spPr>
          <a:xfrm>
            <a:off x="5621311" y="3162925"/>
            <a:ext cx="524656" cy="1843790"/>
          </a:xfrm>
          <a:custGeom>
            <a:avLst/>
            <a:gdLst>
              <a:gd name="connsiteX0" fmla="*/ 0 w 524656"/>
              <a:gd name="connsiteY0" fmla="*/ 1843790 h 1843790"/>
              <a:gd name="connsiteX1" fmla="*/ 149902 w 524656"/>
              <a:gd name="connsiteY1" fmla="*/ 359764 h 1843790"/>
              <a:gd name="connsiteX2" fmla="*/ 524656 w 524656"/>
              <a:gd name="connsiteY2" fmla="*/ 0 h 1843790"/>
            </a:gdLst>
            <a:ahLst/>
            <a:cxnLst>
              <a:cxn ang="0">
                <a:pos x="connsiteX0" y="connsiteY0"/>
              </a:cxn>
              <a:cxn ang="0">
                <a:pos x="connsiteX1" y="connsiteY1"/>
              </a:cxn>
              <a:cxn ang="0">
                <a:pos x="connsiteX2" y="connsiteY2"/>
              </a:cxn>
            </a:cxnLst>
            <a:rect l="l" t="t" r="r" b="b"/>
            <a:pathLst>
              <a:path w="524656" h="1843790">
                <a:moveTo>
                  <a:pt x="0" y="1843790"/>
                </a:moveTo>
                <a:cubicBezTo>
                  <a:pt x="31229" y="1255426"/>
                  <a:pt x="62459" y="667062"/>
                  <a:pt x="149902" y="359764"/>
                </a:cubicBezTo>
                <a:cubicBezTo>
                  <a:pt x="237345" y="52466"/>
                  <a:pt x="381000" y="26233"/>
                  <a:pt x="524656"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8B1E59B1-014D-2340-93FC-647F109BDEAA}"/>
              </a:ext>
            </a:extLst>
          </p:cNvPr>
          <p:cNvSpPr/>
          <p:nvPr/>
        </p:nvSpPr>
        <p:spPr>
          <a:xfrm>
            <a:off x="2518348" y="4497049"/>
            <a:ext cx="3717560" cy="884420"/>
          </a:xfrm>
          <a:custGeom>
            <a:avLst/>
            <a:gdLst>
              <a:gd name="connsiteX0" fmla="*/ 0 w 3717560"/>
              <a:gd name="connsiteY0" fmla="*/ 884420 h 884420"/>
              <a:gd name="connsiteX1" fmla="*/ 1439055 w 3717560"/>
              <a:gd name="connsiteY1" fmla="*/ 299803 h 884420"/>
              <a:gd name="connsiteX2" fmla="*/ 2758190 w 3717560"/>
              <a:gd name="connsiteY2" fmla="*/ 59961 h 884420"/>
              <a:gd name="connsiteX3" fmla="*/ 3717560 w 3717560"/>
              <a:gd name="connsiteY3" fmla="*/ 0 h 884420"/>
            </a:gdLst>
            <a:ahLst/>
            <a:cxnLst>
              <a:cxn ang="0">
                <a:pos x="connsiteX0" y="connsiteY0"/>
              </a:cxn>
              <a:cxn ang="0">
                <a:pos x="connsiteX1" y="connsiteY1"/>
              </a:cxn>
              <a:cxn ang="0">
                <a:pos x="connsiteX2" y="connsiteY2"/>
              </a:cxn>
              <a:cxn ang="0">
                <a:pos x="connsiteX3" y="connsiteY3"/>
              </a:cxn>
            </a:cxnLst>
            <a:rect l="l" t="t" r="r" b="b"/>
            <a:pathLst>
              <a:path w="3717560" h="884420">
                <a:moveTo>
                  <a:pt x="0" y="884420"/>
                </a:moveTo>
                <a:cubicBezTo>
                  <a:pt x="489678" y="660816"/>
                  <a:pt x="979357" y="437213"/>
                  <a:pt x="1439055" y="299803"/>
                </a:cubicBezTo>
                <a:cubicBezTo>
                  <a:pt x="1898753" y="162393"/>
                  <a:pt x="2378439" y="109928"/>
                  <a:pt x="2758190" y="59961"/>
                </a:cubicBezTo>
                <a:cubicBezTo>
                  <a:pt x="3137941" y="9994"/>
                  <a:pt x="3427750" y="4997"/>
                  <a:pt x="371756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EB47ED0B-6309-1842-94C9-9F0793A3446B}"/>
              </a:ext>
            </a:extLst>
          </p:cNvPr>
          <p:cNvSpPr/>
          <p:nvPr/>
        </p:nvSpPr>
        <p:spPr>
          <a:xfrm>
            <a:off x="2533338" y="4392118"/>
            <a:ext cx="854439" cy="824459"/>
          </a:xfrm>
          <a:custGeom>
            <a:avLst/>
            <a:gdLst>
              <a:gd name="connsiteX0" fmla="*/ 0 w 854439"/>
              <a:gd name="connsiteY0" fmla="*/ 0 h 824459"/>
              <a:gd name="connsiteX1" fmla="*/ 329783 w 854439"/>
              <a:gd name="connsiteY1" fmla="*/ 509666 h 824459"/>
              <a:gd name="connsiteX2" fmla="*/ 539646 w 854439"/>
              <a:gd name="connsiteY2" fmla="*/ 764498 h 824459"/>
              <a:gd name="connsiteX3" fmla="*/ 854439 w 854439"/>
              <a:gd name="connsiteY3" fmla="*/ 824459 h 824459"/>
            </a:gdLst>
            <a:ahLst/>
            <a:cxnLst>
              <a:cxn ang="0">
                <a:pos x="connsiteX0" y="connsiteY0"/>
              </a:cxn>
              <a:cxn ang="0">
                <a:pos x="connsiteX1" y="connsiteY1"/>
              </a:cxn>
              <a:cxn ang="0">
                <a:pos x="connsiteX2" y="connsiteY2"/>
              </a:cxn>
              <a:cxn ang="0">
                <a:pos x="connsiteX3" y="connsiteY3"/>
              </a:cxn>
            </a:cxnLst>
            <a:rect l="l" t="t" r="r" b="b"/>
            <a:pathLst>
              <a:path w="854439" h="824459">
                <a:moveTo>
                  <a:pt x="0" y="0"/>
                </a:moveTo>
                <a:cubicBezTo>
                  <a:pt x="119921" y="191125"/>
                  <a:pt x="239842" y="382250"/>
                  <a:pt x="329783" y="509666"/>
                </a:cubicBezTo>
                <a:cubicBezTo>
                  <a:pt x="419724" y="637082"/>
                  <a:pt x="452203" y="712033"/>
                  <a:pt x="539646" y="764498"/>
                </a:cubicBezTo>
                <a:cubicBezTo>
                  <a:pt x="627089" y="816963"/>
                  <a:pt x="740764" y="820711"/>
                  <a:pt x="854439" y="824459"/>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46EB6E7B-D153-4447-8FB5-986006723FC4}"/>
              </a:ext>
            </a:extLst>
          </p:cNvPr>
          <p:cNvSpPr/>
          <p:nvPr/>
        </p:nvSpPr>
        <p:spPr>
          <a:xfrm>
            <a:off x="2578308" y="3912433"/>
            <a:ext cx="3552669" cy="269823"/>
          </a:xfrm>
          <a:custGeom>
            <a:avLst/>
            <a:gdLst>
              <a:gd name="connsiteX0" fmla="*/ 0 w 3552669"/>
              <a:gd name="connsiteY0" fmla="*/ 0 h 269823"/>
              <a:gd name="connsiteX1" fmla="*/ 1933731 w 3552669"/>
              <a:gd name="connsiteY1" fmla="*/ 179882 h 269823"/>
              <a:gd name="connsiteX2" fmla="*/ 3552669 w 3552669"/>
              <a:gd name="connsiteY2" fmla="*/ 269823 h 269823"/>
            </a:gdLst>
            <a:ahLst/>
            <a:cxnLst>
              <a:cxn ang="0">
                <a:pos x="connsiteX0" y="connsiteY0"/>
              </a:cxn>
              <a:cxn ang="0">
                <a:pos x="connsiteX1" y="connsiteY1"/>
              </a:cxn>
              <a:cxn ang="0">
                <a:pos x="connsiteX2" y="connsiteY2"/>
              </a:cxn>
            </a:cxnLst>
            <a:rect l="l" t="t" r="r" b="b"/>
            <a:pathLst>
              <a:path w="3552669" h="269823">
                <a:moveTo>
                  <a:pt x="0" y="0"/>
                </a:moveTo>
                <a:lnTo>
                  <a:pt x="1933731" y="179882"/>
                </a:lnTo>
                <a:cubicBezTo>
                  <a:pt x="2525842" y="224852"/>
                  <a:pt x="3039255" y="247337"/>
                  <a:pt x="3552669" y="269823"/>
                </a:cubicBezTo>
              </a:path>
            </a:pathLst>
          </a:custGeom>
          <a:noFill/>
          <a:ln w="508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D74D1E64-4EB1-6140-80E3-8EE6C36C3C69}"/>
              </a:ext>
            </a:extLst>
          </p:cNvPr>
          <p:cNvSpPr/>
          <p:nvPr/>
        </p:nvSpPr>
        <p:spPr>
          <a:xfrm>
            <a:off x="2563318" y="2713221"/>
            <a:ext cx="3552669" cy="374754"/>
          </a:xfrm>
          <a:custGeom>
            <a:avLst/>
            <a:gdLst>
              <a:gd name="connsiteX0" fmla="*/ 0 w 3552669"/>
              <a:gd name="connsiteY0" fmla="*/ 374754 h 374754"/>
              <a:gd name="connsiteX1" fmla="*/ 1933731 w 3552669"/>
              <a:gd name="connsiteY1" fmla="*/ 89941 h 374754"/>
              <a:gd name="connsiteX2" fmla="*/ 3552669 w 3552669"/>
              <a:gd name="connsiteY2" fmla="*/ 0 h 374754"/>
            </a:gdLst>
            <a:ahLst/>
            <a:cxnLst>
              <a:cxn ang="0">
                <a:pos x="connsiteX0" y="connsiteY0"/>
              </a:cxn>
              <a:cxn ang="0">
                <a:pos x="connsiteX1" y="connsiteY1"/>
              </a:cxn>
              <a:cxn ang="0">
                <a:pos x="connsiteX2" y="connsiteY2"/>
              </a:cxn>
            </a:cxnLst>
            <a:rect l="l" t="t" r="r" b="b"/>
            <a:pathLst>
              <a:path w="3552669" h="374754">
                <a:moveTo>
                  <a:pt x="0" y="374754"/>
                </a:moveTo>
                <a:cubicBezTo>
                  <a:pt x="670810" y="263577"/>
                  <a:pt x="1341620" y="152400"/>
                  <a:pt x="1933731" y="89941"/>
                </a:cubicBezTo>
                <a:cubicBezTo>
                  <a:pt x="2525842" y="27482"/>
                  <a:pt x="3039255" y="13741"/>
                  <a:pt x="3552669" y="0"/>
                </a:cubicBezTo>
              </a:path>
            </a:pathLst>
          </a:custGeom>
          <a:noFill/>
          <a:ln w="635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0A8FE2A0-9A79-1547-A657-F02C48BBA000}"/>
              </a:ext>
            </a:extLst>
          </p:cNvPr>
          <p:cNvSpPr/>
          <p:nvPr/>
        </p:nvSpPr>
        <p:spPr>
          <a:xfrm>
            <a:off x="2517368" y="1884133"/>
            <a:ext cx="3569594" cy="640080"/>
          </a:xfrm>
          <a:custGeom>
            <a:avLst/>
            <a:gdLst>
              <a:gd name="connsiteX0" fmla="*/ 0 w 3569594"/>
              <a:gd name="connsiteY0" fmla="*/ 691866 h 691866"/>
              <a:gd name="connsiteX1" fmla="*/ 1618938 w 3569594"/>
              <a:gd name="connsiteY1" fmla="*/ 197190 h 691866"/>
              <a:gd name="connsiteX2" fmla="*/ 3402767 w 3569594"/>
              <a:gd name="connsiteY2" fmla="*/ 17308 h 691866"/>
              <a:gd name="connsiteX3" fmla="*/ 3387777 w 3569594"/>
              <a:gd name="connsiteY3" fmla="*/ 17308 h 691866"/>
            </a:gdLst>
            <a:ahLst/>
            <a:cxnLst>
              <a:cxn ang="0">
                <a:pos x="connsiteX0" y="connsiteY0"/>
              </a:cxn>
              <a:cxn ang="0">
                <a:pos x="connsiteX1" y="connsiteY1"/>
              </a:cxn>
              <a:cxn ang="0">
                <a:pos x="connsiteX2" y="connsiteY2"/>
              </a:cxn>
              <a:cxn ang="0">
                <a:pos x="connsiteX3" y="connsiteY3"/>
              </a:cxn>
            </a:cxnLst>
            <a:rect l="l" t="t" r="r" b="b"/>
            <a:pathLst>
              <a:path w="3569594" h="691866">
                <a:moveTo>
                  <a:pt x="0" y="691866"/>
                </a:moveTo>
                <a:cubicBezTo>
                  <a:pt x="525905" y="500741"/>
                  <a:pt x="1051810" y="309616"/>
                  <a:pt x="1618938" y="197190"/>
                </a:cubicBezTo>
                <a:cubicBezTo>
                  <a:pt x="2186066" y="84764"/>
                  <a:pt x="3402767" y="17308"/>
                  <a:pt x="3402767" y="17308"/>
                </a:cubicBezTo>
                <a:cubicBezTo>
                  <a:pt x="3697573" y="-12672"/>
                  <a:pt x="3542675" y="2318"/>
                  <a:pt x="3387777" y="17308"/>
                </a:cubicBezTo>
              </a:path>
            </a:pathLst>
          </a:custGeom>
          <a:noFill/>
          <a:ln w="635000">
            <a:solidFill>
              <a:schemeClr val="accent1">
                <a:shade val="50000"/>
                <a:alpha val="51988"/>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17B8C8-295B-E440-ACC5-68DC055F737F}"/>
              </a:ext>
            </a:extLst>
          </p:cNvPr>
          <p:cNvSpPr>
            <a:spLocks noGrp="1"/>
          </p:cNvSpPr>
          <p:nvPr>
            <p:ph type="title"/>
          </p:nvPr>
        </p:nvSpPr>
        <p:spPr>
          <a:xfrm>
            <a:off x="0" y="-159782"/>
            <a:ext cx="12192000" cy="1325563"/>
          </a:xfrm>
        </p:spPr>
        <p:txBody>
          <a:bodyPr>
            <a:normAutofit/>
          </a:bodyPr>
          <a:lstStyle/>
          <a:p>
            <a:pPr algn="ctr"/>
            <a:r>
              <a:rPr lang="en-US" sz="3600" b="1" dirty="0"/>
              <a:t>Space Biology experimentation, sample and data archiving</a:t>
            </a:r>
          </a:p>
        </p:txBody>
      </p:sp>
      <p:sp>
        <p:nvSpPr>
          <p:cNvPr id="4" name="Rounded Rectangle 3">
            <a:extLst>
              <a:ext uri="{FF2B5EF4-FFF2-40B4-BE49-F238E27FC236}">
                <a16:creationId xmlns:a16="http://schemas.microsoft.com/office/drawing/2014/main" id="{9131F2D8-FE62-B847-A83B-CCD864CDECED}"/>
              </a:ext>
            </a:extLst>
          </p:cNvPr>
          <p:cNvSpPr/>
          <p:nvPr/>
        </p:nvSpPr>
        <p:spPr>
          <a:xfrm>
            <a:off x="9039064" y="3051042"/>
            <a:ext cx="239842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Ames Life Science Archive</a:t>
            </a:r>
          </a:p>
        </p:txBody>
      </p:sp>
      <p:sp>
        <p:nvSpPr>
          <p:cNvPr id="5" name="Rounded Rectangle 4">
            <a:extLst>
              <a:ext uri="{FF2B5EF4-FFF2-40B4-BE49-F238E27FC236}">
                <a16:creationId xmlns:a16="http://schemas.microsoft.com/office/drawing/2014/main" id="{A6F1D48A-80A2-2440-A898-9DA2413A0186}"/>
              </a:ext>
            </a:extLst>
          </p:cNvPr>
          <p:cNvSpPr/>
          <p:nvPr/>
        </p:nvSpPr>
        <p:spPr>
          <a:xfrm>
            <a:off x="3289268" y="4604187"/>
            <a:ext cx="2398425" cy="1325563"/>
          </a:xfrm>
          <a:prstGeom prst="roundRect">
            <a:avLst/>
          </a:prstGeom>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NBISC (NASA Biological Institutional Science Collection</a:t>
            </a:r>
          </a:p>
        </p:txBody>
      </p:sp>
      <p:sp>
        <p:nvSpPr>
          <p:cNvPr id="6" name="Rounded Rectangle 5">
            <a:extLst>
              <a:ext uri="{FF2B5EF4-FFF2-40B4-BE49-F238E27FC236}">
                <a16:creationId xmlns:a16="http://schemas.microsoft.com/office/drawing/2014/main" id="{4C02422B-126F-AE40-ABD5-386EECD1D490}"/>
              </a:ext>
            </a:extLst>
          </p:cNvPr>
          <p:cNvSpPr/>
          <p:nvPr/>
        </p:nvSpPr>
        <p:spPr>
          <a:xfrm>
            <a:off x="9039064" y="1601620"/>
            <a:ext cx="239842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GeneLab (”omics”)</a:t>
            </a:r>
          </a:p>
        </p:txBody>
      </p:sp>
      <p:sp>
        <p:nvSpPr>
          <p:cNvPr id="7" name="Rounded Rectangle 6">
            <a:extLst>
              <a:ext uri="{FF2B5EF4-FFF2-40B4-BE49-F238E27FC236}">
                <a16:creationId xmlns:a16="http://schemas.microsoft.com/office/drawing/2014/main" id="{8D2B80C0-B8B5-4B4F-B3C9-D2C40ABFBA3F}"/>
              </a:ext>
            </a:extLst>
          </p:cNvPr>
          <p:cNvSpPr/>
          <p:nvPr/>
        </p:nvSpPr>
        <p:spPr>
          <a:xfrm>
            <a:off x="233597" y="1879628"/>
            <a:ext cx="2398426" cy="2760968"/>
          </a:xfrm>
          <a:prstGeom prst="roundRect">
            <a:avLst>
              <a:gd name="adj" fmla="val 479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PI designed </a:t>
            </a:r>
            <a:r>
              <a:rPr lang="en-US" dirty="0">
                <a:solidFill>
                  <a:sysClr val="windowText" lastClr="000000"/>
                </a:solidFill>
              </a:rPr>
              <a:t>spaceflight and ground analogue experiments</a:t>
            </a:r>
          </a:p>
        </p:txBody>
      </p:sp>
      <p:sp>
        <p:nvSpPr>
          <p:cNvPr id="8" name="Rounded Rectangle 7">
            <a:extLst>
              <a:ext uri="{FF2B5EF4-FFF2-40B4-BE49-F238E27FC236}">
                <a16:creationId xmlns:a16="http://schemas.microsoft.com/office/drawing/2014/main" id="{0B659719-4014-364E-8313-B491F434F681}"/>
              </a:ext>
            </a:extLst>
          </p:cNvPr>
          <p:cNvSpPr/>
          <p:nvPr/>
        </p:nvSpPr>
        <p:spPr>
          <a:xfrm>
            <a:off x="233597" y="4850567"/>
            <a:ext cx="2398426" cy="104056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Reference</a:t>
            </a:r>
            <a:r>
              <a:rPr lang="en-US" dirty="0">
                <a:solidFill>
                  <a:sysClr val="windowText" lastClr="000000"/>
                </a:solidFill>
              </a:rPr>
              <a:t> spaceflight and ground analogue experiments</a:t>
            </a:r>
          </a:p>
        </p:txBody>
      </p:sp>
      <p:sp>
        <p:nvSpPr>
          <p:cNvPr id="9" name="TextBox 8">
            <a:extLst>
              <a:ext uri="{FF2B5EF4-FFF2-40B4-BE49-F238E27FC236}">
                <a16:creationId xmlns:a16="http://schemas.microsoft.com/office/drawing/2014/main" id="{1A433067-9C22-5C4A-8227-E3106B6A3532}"/>
              </a:ext>
            </a:extLst>
          </p:cNvPr>
          <p:cNvSpPr txBox="1"/>
          <p:nvPr/>
        </p:nvSpPr>
        <p:spPr>
          <a:xfrm>
            <a:off x="607060" y="1510296"/>
            <a:ext cx="1551835" cy="369332"/>
          </a:xfrm>
          <a:prstGeom prst="rect">
            <a:avLst/>
          </a:prstGeom>
          <a:noFill/>
        </p:spPr>
        <p:txBody>
          <a:bodyPr wrap="none" rtlCol="0">
            <a:spAutoFit/>
          </a:bodyPr>
          <a:lstStyle/>
          <a:p>
            <a:r>
              <a:rPr lang="en-US" dirty="0"/>
              <a:t>Sample source</a:t>
            </a:r>
          </a:p>
        </p:txBody>
      </p:sp>
      <p:sp>
        <p:nvSpPr>
          <p:cNvPr id="10" name="TextBox 9">
            <a:extLst>
              <a:ext uri="{FF2B5EF4-FFF2-40B4-BE49-F238E27FC236}">
                <a16:creationId xmlns:a16="http://schemas.microsoft.com/office/drawing/2014/main" id="{821A43AB-269F-224A-97B5-44B6C7C40312}"/>
              </a:ext>
            </a:extLst>
          </p:cNvPr>
          <p:cNvSpPr txBox="1"/>
          <p:nvPr/>
        </p:nvSpPr>
        <p:spPr>
          <a:xfrm>
            <a:off x="9355547" y="1213384"/>
            <a:ext cx="1830950" cy="369332"/>
          </a:xfrm>
          <a:prstGeom prst="rect">
            <a:avLst/>
          </a:prstGeom>
          <a:noFill/>
        </p:spPr>
        <p:txBody>
          <a:bodyPr wrap="none" rtlCol="0">
            <a:spAutoFit/>
          </a:bodyPr>
          <a:lstStyle/>
          <a:p>
            <a:r>
              <a:rPr lang="en-US" dirty="0"/>
              <a:t>Data Repositories</a:t>
            </a:r>
          </a:p>
        </p:txBody>
      </p:sp>
      <p:sp>
        <p:nvSpPr>
          <p:cNvPr id="11" name="Rounded Rectangle 10">
            <a:extLst>
              <a:ext uri="{FF2B5EF4-FFF2-40B4-BE49-F238E27FC236}">
                <a16:creationId xmlns:a16="http://schemas.microsoft.com/office/drawing/2014/main" id="{90BCCFA4-552E-A844-9093-88F8E040CD03}"/>
              </a:ext>
            </a:extLst>
          </p:cNvPr>
          <p:cNvSpPr/>
          <p:nvPr/>
        </p:nvSpPr>
        <p:spPr>
          <a:xfrm>
            <a:off x="6081010" y="1455337"/>
            <a:ext cx="1788386" cy="84858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Primary PI</a:t>
            </a:r>
          </a:p>
        </p:txBody>
      </p:sp>
      <p:sp>
        <p:nvSpPr>
          <p:cNvPr id="12" name="Rounded Rectangle 11">
            <a:extLst>
              <a:ext uri="{FF2B5EF4-FFF2-40B4-BE49-F238E27FC236}">
                <a16:creationId xmlns:a16="http://schemas.microsoft.com/office/drawing/2014/main" id="{86AC910E-B7FE-D64C-8261-F2E7770B60DE}"/>
              </a:ext>
            </a:extLst>
          </p:cNvPr>
          <p:cNvSpPr/>
          <p:nvPr/>
        </p:nvSpPr>
        <p:spPr>
          <a:xfrm>
            <a:off x="6068518" y="2360241"/>
            <a:ext cx="1788386" cy="12143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Tissue Sharing Program PI (BSP, ISS-NL, NBISC)</a:t>
            </a:r>
          </a:p>
        </p:txBody>
      </p:sp>
      <p:sp>
        <p:nvSpPr>
          <p:cNvPr id="13" name="TextBox 12">
            <a:extLst>
              <a:ext uri="{FF2B5EF4-FFF2-40B4-BE49-F238E27FC236}">
                <a16:creationId xmlns:a16="http://schemas.microsoft.com/office/drawing/2014/main" id="{4E1CDC51-CB10-C64B-BADA-A69995CDF163}"/>
              </a:ext>
            </a:extLst>
          </p:cNvPr>
          <p:cNvSpPr txBox="1"/>
          <p:nvPr/>
        </p:nvSpPr>
        <p:spPr>
          <a:xfrm>
            <a:off x="6180816" y="1061903"/>
            <a:ext cx="1593770" cy="369332"/>
          </a:xfrm>
          <a:prstGeom prst="rect">
            <a:avLst/>
          </a:prstGeom>
          <a:noFill/>
        </p:spPr>
        <p:txBody>
          <a:bodyPr wrap="none" rtlCol="0">
            <a:spAutoFit/>
          </a:bodyPr>
          <a:lstStyle/>
          <a:p>
            <a:r>
              <a:rPr lang="en-US" dirty="0"/>
              <a:t>Data generator</a:t>
            </a:r>
          </a:p>
        </p:txBody>
      </p:sp>
      <p:sp>
        <p:nvSpPr>
          <p:cNvPr id="14" name="Rounded Rectangle 13">
            <a:extLst>
              <a:ext uri="{FF2B5EF4-FFF2-40B4-BE49-F238E27FC236}">
                <a16:creationId xmlns:a16="http://schemas.microsoft.com/office/drawing/2014/main" id="{402F8328-2373-5342-9521-D2480E8258C0}"/>
              </a:ext>
            </a:extLst>
          </p:cNvPr>
          <p:cNvSpPr/>
          <p:nvPr/>
        </p:nvSpPr>
        <p:spPr>
          <a:xfrm>
            <a:off x="6053792" y="3636240"/>
            <a:ext cx="1788386" cy="12143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GeneLab (Open Science Data)</a:t>
            </a:r>
          </a:p>
        </p:txBody>
      </p:sp>
      <p:sp>
        <p:nvSpPr>
          <p:cNvPr id="22" name="Freeform 21">
            <a:extLst>
              <a:ext uri="{FF2B5EF4-FFF2-40B4-BE49-F238E27FC236}">
                <a16:creationId xmlns:a16="http://schemas.microsoft.com/office/drawing/2014/main" id="{BF25973B-5113-FC44-ACBC-994938D55B27}"/>
              </a:ext>
            </a:extLst>
          </p:cNvPr>
          <p:cNvSpPr/>
          <p:nvPr/>
        </p:nvSpPr>
        <p:spPr>
          <a:xfrm>
            <a:off x="2503358" y="3162925"/>
            <a:ext cx="3612630" cy="2113613"/>
          </a:xfrm>
          <a:custGeom>
            <a:avLst/>
            <a:gdLst>
              <a:gd name="connsiteX0" fmla="*/ 0 w 3612630"/>
              <a:gd name="connsiteY0" fmla="*/ 2113613 h 2113613"/>
              <a:gd name="connsiteX1" fmla="*/ 1079292 w 3612630"/>
              <a:gd name="connsiteY1" fmla="*/ 389744 h 2113613"/>
              <a:gd name="connsiteX2" fmla="*/ 3612630 w 3612630"/>
              <a:gd name="connsiteY2" fmla="*/ 0 h 2113613"/>
            </a:gdLst>
            <a:ahLst/>
            <a:cxnLst>
              <a:cxn ang="0">
                <a:pos x="connsiteX0" y="connsiteY0"/>
              </a:cxn>
              <a:cxn ang="0">
                <a:pos x="connsiteX1" y="connsiteY1"/>
              </a:cxn>
              <a:cxn ang="0">
                <a:pos x="connsiteX2" y="connsiteY2"/>
              </a:cxn>
            </a:cxnLst>
            <a:rect l="l" t="t" r="r" b="b"/>
            <a:pathLst>
              <a:path w="3612630" h="2113613">
                <a:moveTo>
                  <a:pt x="0" y="2113613"/>
                </a:moveTo>
                <a:cubicBezTo>
                  <a:pt x="238593" y="1427813"/>
                  <a:pt x="477187" y="742013"/>
                  <a:pt x="1079292" y="389744"/>
                </a:cubicBezTo>
                <a:cubicBezTo>
                  <a:pt x="1681397" y="37475"/>
                  <a:pt x="2647013" y="18737"/>
                  <a:pt x="361263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6C644C40-F189-7145-957C-E83F617ABD95}"/>
              </a:ext>
            </a:extLst>
          </p:cNvPr>
          <p:cNvSpPr/>
          <p:nvPr/>
        </p:nvSpPr>
        <p:spPr>
          <a:xfrm>
            <a:off x="9071809" y="4531310"/>
            <a:ext cx="2398426" cy="1325563"/>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Other (non-NASA)</a:t>
            </a:r>
          </a:p>
        </p:txBody>
      </p:sp>
      <p:sp>
        <p:nvSpPr>
          <p:cNvPr id="38" name="TextBox 37">
            <a:extLst>
              <a:ext uri="{FF2B5EF4-FFF2-40B4-BE49-F238E27FC236}">
                <a16:creationId xmlns:a16="http://schemas.microsoft.com/office/drawing/2014/main" id="{9910EA96-9D0F-3045-ABB3-2F014D73D8A5}"/>
              </a:ext>
            </a:extLst>
          </p:cNvPr>
          <p:cNvSpPr txBox="1"/>
          <p:nvPr/>
        </p:nvSpPr>
        <p:spPr>
          <a:xfrm>
            <a:off x="3490303" y="5926495"/>
            <a:ext cx="2042097" cy="369332"/>
          </a:xfrm>
          <a:prstGeom prst="rect">
            <a:avLst/>
          </a:prstGeom>
          <a:noFill/>
        </p:spPr>
        <p:txBody>
          <a:bodyPr wrap="none" rtlCol="0">
            <a:spAutoFit/>
          </a:bodyPr>
          <a:lstStyle/>
          <a:p>
            <a:r>
              <a:rPr lang="en-US" dirty="0"/>
              <a:t>Sample repositories</a:t>
            </a:r>
          </a:p>
        </p:txBody>
      </p:sp>
    </p:spTree>
    <p:extLst>
      <p:ext uri="{BB962C8B-B14F-4D97-AF65-F5344CB8AC3E}">
        <p14:creationId xmlns:p14="http://schemas.microsoft.com/office/powerpoint/2010/main" val="228020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1F474-7EC0-624D-B09B-B91E42CACC50}"/>
              </a:ext>
            </a:extLst>
          </p:cNvPr>
          <p:cNvSpPr>
            <a:spLocks noGrp="1"/>
          </p:cNvSpPr>
          <p:nvPr>
            <p:ph type="title"/>
          </p:nvPr>
        </p:nvSpPr>
        <p:spPr>
          <a:xfrm>
            <a:off x="1194877" y="48207"/>
            <a:ext cx="9802245" cy="742950"/>
          </a:xfrm>
        </p:spPr>
        <p:txBody>
          <a:bodyPr lIns="0" rIns="0" anchor="ctr">
            <a:noAutofit/>
          </a:bodyPr>
          <a:lstStyle/>
          <a:p>
            <a:pPr algn="ctr"/>
            <a:r>
              <a:rPr lang="en-US" sz="3200" b="1" dirty="0">
                <a:solidFill>
                  <a:schemeClr val="tx1"/>
                </a:solidFill>
              </a:rPr>
              <a:t>NASA Biological Institutional Scientific Collection (NBISC)</a:t>
            </a:r>
          </a:p>
        </p:txBody>
      </p:sp>
      <p:sp>
        <p:nvSpPr>
          <p:cNvPr id="10" name="TextBox 9">
            <a:extLst>
              <a:ext uri="{FF2B5EF4-FFF2-40B4-BE49-F238E27FC236}">
                <a16:creationId xmlns:a16="http://schemas.microsoft.com/office/drawing/2014/main" id="{543657E8-5459-AB45-BE3E-C36F947AE24D}"/>
              </a:ext>
            </a:extLst>
          </p:cNvPr>
          <p:cNvSpPr txBox="1"/>
          <p:nvPr/>
        </p:nvSpPr>
        <p:spPr>
          <a:xfrm>
            <a:off x="9312" y="715762"/>
            <a:ext cx="5373790" cy="2585323"/>
          </a:xfrm>
          <a:prstGeom prst="rect">
            <a:avLst/>
          </a:prstGeom>
          <a:noFill/>
        </p:spPr>
        <p:txBody>
          <a:bodyPr wrap="square" rtlCol="0">
            <a:spAutoFit/>
          </a:bodyPr>
          <a:lstStyle/>
          <a:p>
            <a:r>
              <a:rPr lang="en-US" dirty="0"/>
              <a:t>Over 32,037 Non-Human Biospecimens </a:t>
            </a:r>
          </a:p>
          <a:p>
            <a:pPr marL="742950" lvl="1" indent="-285750">
              <a:buFont typeface="Arial" panose="020B0604020202020204" pitchFamily="34" charset="0"/>
              <a:buChar char="•"/>
            </a:pPr>
            <a:r>
              <a:rPr lang="en-US" dirty="0"/>
              <a:t>Spaceflight investigations and related ground controls</a:t>
            </a:r>
          </a:p>
          <a:p>
            <a:pPr marL="742950" lvl="1" indent="-285750">
              <a:buFont typeface="Arial" panose="020B0604020202020204" pitchFamily="34" charset="0"/>
              <a:buChar char="•"/>
            </a:pPr>
            <a:r>
              <a:rPr lang="en-US" dirty="0"/>
              <a:t>Tissue request process managed by ALSDA</a:t>
            </a:r>
          </a:p>
          <a:p>
            <a:pPr marL="742950" lvl="1" indent="-285750">
              <a:buFont typeface="Arial" panose="020B0604020202020204" pitchFamily="34" charset="0"/>
              <a:buChar char="•"/>
            </a:pPr>
            <a:r>
              <a:rPr lang="en-US" dirty="0"/>
              <a:t>Tissue request proposal reviewed by appropriate funding organization (SB or HRP)</a:t>
            </a:r>
          </a:p>
          <a:p>
            <a:pPr marL="742950" lvl="1" indent="-285750">
              <a:buFont typeface="Arial" panose="020B0604020202020204" pitchFamily="34" charset="0"/>
              <a:buChar char="•"/>
            </a:pPr>
            <a:r>
              <a:rPr lang="en-US" dirty="0"/>
              <a:t>Housed in ARC Biospecimen Storage Facility (BSF)</a:t>
            </a:r>
          </a:p>
          <a:p>
            <a:pPr marL="742950" lvl="1" indent="-285750">
              <a:buFont typeface="Arial" panose="020B0604020202020204" pitchFamily="34" charset="0"/>
              <a:buChar char="•"/>
            </a:pPr>
            <a:r>
              <a:rPr lang="en-US" dirty="0"/>
              <a:t>Curated by ALSDA</a:t>
            </a:r>
          </a:p>
        </p:txBody>
      </p:sp>
      <p:sp>
        <p:nvSpPr>
          <p:cNvPr id="11" name="Title 1">
            <a:extLst>
              <a:ext uri="{FF2B5EF4-FFF2-40B4-BE49-F238E27FC236}">
                <a16:creationId xmlns:a16="http://schemas.microsoft.com/office/drawing/2014/main" id="{4C5C2406-B3F0-0B42-A5D9-92A288B4634D}"/>
              </a:ext>
            </a:extLst>
          </p:cNvPr>
          <p:cNvSpPr txBox="1">
            <a:spLocks/>
          </p:cNvSpPr>
          <p:nvPr/>
        </p:nvSpPr>
        <p:spPr bwMode="auto">
          <a:xfrm>
            <a:off x="4849318" y="900940"/>
            <a:ext cx="7333370" cy="298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noAutofit/>
          </a:bodyPr>
          <a:lstStyle>
            <a:lvl1pPr algn="l" defTabSz="342900" rtl="0" eaLnBrk="0" fontAlgn="base" hangingPunct="0">
              <a:spcBef>
                <a:spcPct val="0"/>
              </a:spcBef>
              <a:spcAft>
                <a:spcPct val="0"/>
              </a:spcAft>
              <a:defRPr sz="1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342900" rtl="0" eaLnBrk="0" fontAlgn="base" hangingPunct="0">
              <a:spcBef>
                <a:spcPct val="0"/>
              </a:spcBef>
              <a:spcAft>
                <a:spcPct val="0"/>
              </a:spcAft>
              <a:defRPr sz="1800" b="1">
                <a:solidFill>
                  <a:schemeClr val="bg1"/>
                </a:solidFill>
                <a:latin typeface="Arial" charset="0"/>
                <a:ea typeface="ヒラギノ角ゴ Pro W3" charset="-128"/>
                <a:cs typeface="Arial" pitchFamily="34" charset="0"/>
              </a:defRPr>
            </a:lvl2pPr>
            <a:lvl3pPr algn="l" defTabSz="342900" rtl="0" eaLnBrk="0" fontAlgn="base" hangingPunct="0">
              <a:spcBef>
                <a:spcPct val="0"/>
              </a:spcBef>
              <a:spcAft>
                <a:spcPct val="0"/>
              </a:spcAft>
              <a:defRPr sz="1800" b="1">
                <a:solidFill>
                  <a:schemeClr val="bg1"/>
                </a:solidFill>
                <a:latin typeface="Arial" charset="0"/>
                <a:ea typeface="ヒラギノ角ゴ Pro W3" charset="-128"/>
                <a:cs typeface="Arial" pitchFamily="34" charset="0"/>
              </a:defRPr>
            </a:lvl3pPr>
            <a:lvl4pPr algn="l" defTabSz="342900" rtl="0" eaLnBrk="0" fontAlgn="base" hangingPunct="0">
              <a:spcBef>
                <a:spcPct val="0"/>
              </a:spcBef>
              <a:spcAft>
                <a:spcPct val="0"/>
              </a:spcAft>
              <a:defRPr sz="1800" b="1">
                <a:solidFill>
                  <a:schemeClr val="bg1"/>
                </a:solidFill>
                <a:latin typeface="Arial" charset="0"/>
                <a:ea typeface="ヒラギノ角ゴ Pro W3" charset="-128"/>
                <a:cs typeface="Arial" pitchFamily="34" charset="0"/>
              </a:defRPr>
            </a:lvl4pPr>
            <a:lvl5pPr algn="l" defTabSz="342900" rtl="0" eaLnBrk="0" fontAlgn="base" hangingPunct="0">
              <a:spcBef>
                <a:spcPct val="0"/>
              </a:spcBef>
              <a:spcAft>
                <a:spcPct val="0"/>
              </a:spcAft>
              <a:defRPr sz="1800" b="1">
                <a:solidFill>
                  <a:schemeClr val="bg1"/>
                </a:solidFill>
                <a:latin typeface="Arial" charset="0"/>
                <a:ea typeface="ヒラギノ角ゴ Pro W3" charset="-128"/>
                <a:cs typeface="Arial" pitchFamily="34" charset="0"/>
              </a:defRPr>
            </a:lvl5pPr>
            <a:lvl6pPr marL="342900" algn="ctr" defTabSz="342900" rtl="0" fontAlgn="base">
              <a:spcBef>
                <a:spcPct val="0"/>
              </a:spcBef>
              <a:spcAft>
                <a:spcPct val="0"/>
              </a:spcAft>
              <a:defRPr sz="3300">
                <a:solidFill>
                  <a:schemeClr val="tx1"/>
                </a:solidFill>
                <a:latin typeface="Calibri" charset="0"/>
                <a:ea typeface="ヒラギノ角ゴ Pro W3" charset="-128"/>
                <a:cs typeface="ヒラギノ角ゴ Pro W3" charset="-128"/>
              </a:defRPr>
            </a:lvl6pPr>
            <a:lvl7pPr marL="685800" algn="ctr" defTabSz="342900" rtl="0" fontAlgn="base">
              <a:spcBef>
                <a:spcPct val="0"/>
              </a:spcBef>
              <a:spcAft>
                <a:spcPct val="0"/>
              </a:spcAft>
              <a:defRPr sz="3300">
                <a:solidFill>
                  <a:schemeClr val="tx1"/>
                </a:solidFill>
                <a:latin typeface="Calibri" charset="0"/>
                <a:ea typeface="ヒラギノ角ゴ Pro W3" charset="-128"/>
                <a:cs typeface="ヒラギノ角ゴ Pro W3" charset="-128"/>
              </a:defRPr>
            </a:lvl7pPr>
            <a:lvl8pPr marL="1028700" algn="ctr" defTabSz="342900" rtl="0" fontAlgn="base">
              <a:spcBef>
                <a:spcPct val="0"/>
              </a:spcBef>
              <a:spcAft>
                <a:spcPct val="0"/>
              </a:spcAft>
              <a:defRPr sz="3300">
                <a:solidFill>
                  <a:schemeClr val="tx1"/>
                </a:solidFill>
                <a:latin typeface="Calibri" charset="0"/>
                <a:ea typeface="ヒラギノ角ゴ Pro W3" charset="-128"/>
                <a:cs typeface="ヒラギノ角ゴ Pro W3" charset="-128"/>
              </a:defRPr>
            </a:lvl8pPr>
            <a:lvl9pPr marL="1371600" algn="ctr" defTabSz="342900" rtl="0" fontAlgn="base">
              <a:spcBef>
                <a:spcPct val="0"/>
              </a:spcBef>
              <a:spcAft>
                <a:spcPct val="0"/>
              </a:spcAft>
              <a:defRPr sz="3300">
                <a:solidFill>
                  <a:schemeClr val="tx1"/>
                </a:solidFill>
                <a:latin typeface="Calibri" charset="0"/>
                <a:ea typeface="ヒラギノ角ゴ Pro W3" charset="-128"/>
                <a:cs typeface="ヒラギノ角ゴ Pro W3" charset="-128"/>
              </a:defRPr>
            </a:lvl9pPr>
          </a:lstStyle>
          <a:p>
            <a:pPr algn="ctr"/>
            <a:endParaRPr lang="en-US" dirty="0">
              <a:solidFill>
                <a:schemeClr val="tx1"/>
              </a:solidFill>
            </a:endParaRPr>
          </a:p>
        </p:txBody>
      </p:sp>
      <p:sp>
        <p:nvSpPr>
          <p:cNvPr id="16" name="Rounded Rectangle 15">
            <a:extLst>
              <a:ext uri="{FF2B5EF4-FFF2-40B4-BE49-F238E27FC236}">
                <a16:creationId xmlns:a16="http://schemas.microsoft.com/office/drawing/2014/main" id="{1388901B-FA9B-AB4B-B2A4-779914E14695}"/>
              </a:ext>
            </a:extLst>
          </p:cNvPr>
          <p:cNvSpPr/>
          <p:nvPr/>
        </p:nvSpPr>
        <p:spPr>
          <a:xfrm>
            <a:off x="359764" y="3595419"/>
            <a:ext cx="4114393" cy="259178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1393953-0105-E84D-B6A3-1F5B6DF2E115}"/>
              </a:ext>
            </a:extLst>
          </p:cNvPr>
          <p:cNvSpPr txBox="1"/>
          <p:nvPr/>
        </p:nvSpPr>
        <p:spPr>
          <a:xfrm>
            <a:off x="655231" y="3782478"/>
            <a:ext cx="3512034" cy="2031325"/>
          </a:xfrm>
          <a:prstGeom prst="rect">
            <a:avLst/>
          </a:prstGeom>
          <a:noFill/>
        </p:spPr>
        <p:txBody>
          <a:bodyPr wrap="square" rtlCol="0">
            <a:spAutoFit/>
          </a:bodyPr>
          <a:lstStyle/>
          <a:p>
            <a:r>
              <a:rPr lang="en-US" sz="1400" b="1" u="sng" dirty="0">
                <a:latin typeface="Arial"/>
                <a:cs typeface="Arial"/>
              </a:rPr>
              <a:t>Collection Management</a:t>
            </a:r>
          </a:p>
          <a:p>
            <a:endParaRPr lang="en-US" sz="1400" b="1" dirty="0">
              <a:latin typeface="Arial"/>
              <a:cs typeface="Arial"/>
            </a:endParaRPr>
          </a:p>
          <a:p>
            <a:r>
              <a:rPr lang="en-US" sz="1400" b="1" dirty="0">
                <a:latin typeface="Arial"/>
                <a:cs typeface="Arial"/>
              </a:rPr>
              <a:t>Secure database</a:t>
            </a:r>
          </a:p>
          <a:p>
            <a:r>
              <a:rPr lang="en-US" sz="1400" b="1" dirty="0">
                <a:latin typeface="Arial"/>
                <a:cs typeface="Arial"/>
              </a:rPr>
              <a:t>Metadata</a:t>
            </a:r>
            <a:r>
              <a:rPr lang="en-US" sz="1400" dirty="0">
                <a:latin typeface="Arial"/>
                <a:cs typeface="Arial"/>
              </a:rPr>
              <a:t>: </a:t>
            </a:r>
            <a:r>
              <a:rPr lang="en-US" sz="1400" dirty="0">
                <a:latin typeface="Arial" panose="020B0604020202020204" pitchFamily="34" charset="0"/>
                <a:cs typeface="Arial" panose="020B0604020202020204" pitchFamily="34" charset="0"/>
              </a:rPr>
              <a:t>Conditions, Tissue type, Descriptions, Species, Fixations, Chain of Custody Record, Telemetry</a:t>
            </a:r>
            <a:endParaRPr lang="en-US" sz="1400" b="1" dirty="0">
              <a:latin typeface="Arial" panose="020B0604020202020204" pitchFamily="34" charset="0"/>
              <a:cs typeface="Arial" panose="020B0604020202020204" pitchFamily="34" charset="0"/>
            </a:endParaRPr>
          </a:p>
          <a:p>
            <a:r>
              <a:rPr lang="en-US" sz="1400" b="1" dirty="0">
                <a:latin typeface="Arial"/>
                <a:cs typeface="Arial"/>
              </a:rPr>
              <a:t>Storage</a:t>
            </a:r>
            <a:r>
              <a:rPr lang="en-US" sz="1400" dirty="0">
                <a:latin typeface="Arial"/>
                <a:cs typeface="Arial"/>
              </a:rPr>
              <a:t>: -80ºC, -20ºC, +4ºC, Ambient</a:t>
            </a:r>
          </a:p>
          <a:p>
            <a:r>
              <a:rPr lang="en-US" sz="1400" b="1" dirty="0">
                <a:latin typeface="Arial"/>
                <a:cs typeface="Arial"/>
              </a:rPr>
              <a:t>Features</a:t>
            </a:r>
            <a:r>
              <a:rPr lang="en-US" sz="1400" dirty="0">
                <a:latin typeface="Arial"/>
                <a:cs typeface="Arial"/>
              </a:rPr>
              <a:t>: Power backup, Alarm system for power failure (24-7 staff on-call) </a:t>
            </a:r>
          </a:p>
        </p:txBody>
      </p:sp>
      <p:pic>
        <p:nvPicPr>
          <p:cNvPr id="20" name="Picture 19">
            <a:extLst>
              <a:ext uri="{FF2B5EF4-FFF2-40B4-BE49-F238E27FC236}">
                <a16:creationId xmlns:a16="http://schemas.microsoft.com/office/drawing/2014/main" id="{77E6D6E2-811A-2A4F-9CFA-D3393D528DA4}"/>
              </a:ext>
            </a:extLst>
          </p:cNvPr>
          <p:cNvPicPr>
            <a:picLocks noChangeAspect="1"/>
          </p:cNvPicPr>
          <p:nvPr/>
        </p:nvPicPr>
        <p:blipFill>
          <a:blip r:embed="rId2"/>
          <a:stretch>
            <a:fillRect/>
          </a:stretch>
        </p:blipFill>
        <p:spPr>
          <a:xfrm>
            <a:off x="5202558" y="1472078"/>
            <a:ext cx="6903524" cy="3834303"/>
          </a:xfrm>
          <a:prstGeom prst="rect">
            <a:avLst/>
          </a:prstGeom>
        </p:spPr>
      </p:pic>
    </p:spTree>
    <p:extLst>
      <p:ext uri="{BB962C8B-B14F-4D97-AF65-F5344CB8AC3E}">
        <p14:creationId xmlns:p14="http://schemas.microsoft.com/office/powerpoint/2010/main" val="4205963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DF30843C-99F9-1045-94E3-25BED2251298}"/>
              </a:ext>
            </a:extLst>
          </p:cNvPr>
          <p:cNvSpPr/>
          <p:nvPr/>
        </p:nvSpPr>
        <p:spPr>
          <a:xfrm>
            <a:off x="11272603" y="2368446"/>
            <a:ext cx="650403" cy="2473377"/>
          </a:xfrm>
          <a:custGeom>
            <a:avLst/>
            <a:gdLst>
              <a:gd name="connsiteX0" fmla="*/ 44971 w 650403"/>
              <a:gd name="connsiteY0" fmla="*/ 2473377 h 2473377"/>
              <a:gd name="connsiteX1" fmla="*/ 554636 w 650403"/>
              <a:gd name="connsiteY1" fmla="*/ 1783829 h 2473377"/>
              <a:gd name="connsiteX2" fmla="*/ 599607 w 650403"/>
              <a:gd name="connsiteY2" fmla="*/ 449705 h 2473377"/>
              <a:gd name="connsiteX3" fmla="*/ 0 w 650403"/>
              <a:gd name="connsiteY3" fmla="*/ 0 h 2473377"/>
            </a:gdLst>
            <a:ahLst/>
            <a:cxnLst>
              <a:cxn ang="0">
                <a:pos x="connsiteX0" y="connsiteY0"/>
              </a:cxn>
              <a:cxn ang="0">
                <a:pos x="connsiteX1" y="connsiteY1"/>
              </a:cxn>
              <a:cxn ang="0">
                <a:pos x="connsiteX2" y="connsiteY2"/>
              </a:cxn>
              <a:cxn ang="0">
                <a:pos x="connsiteX3" y="connsiteY3"/>
              </a:cxn>
            </a:cxnLst>
            <a:rect l="l" t="t" r="r" b="b"/>
            <a:pathLst>
              <a:path w="650403" h="2473377">
                <a:moveTo>
                  <a:pt x="44971" y="2473377"/>
                </a:moveTo>
                <a:cubicBezTo>
                  <a:pt x="253584" y="2297242"/>
                  <a:pt x="462197" y="2121108"/>
                  <a:pt x="554636" y="1783829"/>
                </a:cubicBezTo>
                <a:cubicBezTo>
                  <a:pt x="647075" y="1446550"/>
                  <a:pt x="692046" y="747010"/>
                  <a:pt x="599607" y="449705"/>
                </a:cubicBezTo>
                <a:cubicBezTo>
                  <a:pt x="507168" y="152400"/>
                  <a:pt x="253584" y="76200"/>
                  <a:pt x="0" y="0"/>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7BB7788F-8979-AD40-8BB2-FAA0E7F69A39}"/>
              </a:ext>
            </a:extLst>
          </p:cNvPr>
          <p:cNvSpPr/>
          <p:nvPr/>
        </p:nvSpPr>
        <p:spPr>
          <a:xfrm>
            <a:off x="7704944" y="2023672"/>
            <a:ext cx="1514007" cy="2848131"/>
          </a:xfrm>
          <a:custGeom>
            <a:avLst/>
            <a:gdLst>
              <a:gd name="connsiteX0" fmla="*/ 0 w 1514007"/>
              <a:gd name="connsiteY0" fmla="*/ 0 h 2848131"/>
              <a:gd name="connsiteX1" fmla="*/ 509666 w 1514007"/>
              <a:gd name="connsiteY1" fmla="*/ 1903751 h 2848131"/>
              <a:gd name="connsiteX2" fmla="*/ 989351 w 1514007"/>
              <a:gd name="connsiteY2" fmla="*/ 2683239 h 2848131"/>
              <a:gd name="connsiteX3" fmla="*/ 1514007 w 1514007"/>
              <a:gd name="connsiteY3" fmla="*/ 2848131 h 2848131"/>
            </a:gdLst>
            <a:ahLst/>
            <a:cxnLst>
              <a:cxn ang="0">
                <a:pos x="connsiteX0" y="connsiteY0"/>
              </a:cxn>
              <a:cxn ang="0">
                <a:pos x="connsiteX1" y="connsiteY1"/>
              </a:cxn>
              <a:cxn ang="0">
                <a:pos x="connsiteX2" y="connsiteY2"/>
              </a:cxn>
              <a:cxn ang="0">
                <a:pos x="connsiteX3" y="connsiteY3"/>
              </a:cxn>
            </a:cxnLst>
            <a:rect l="l" t="t" r="r" b="b"/>
            <a:pathLst>
              <a:path w="1514007" h="2848131">
                <a:moveTo>
                  <a:pt x="0" y="0"/>
                </a:moveTo>
                <a:cubicBezTo>
                  <a:pt x="172387" y="728272"/>
                  <a:pt x="344774" y="1456545"/>
                  <a:pt x="509666" y="1903751"/>
                </a:cubicBezTo>
                <a:cubicBezTo>
                  <a:pt x="674558" y="2350958"/>
                  <a:pt x="821961" y="2525842"/>
                  <a:pt x="989351" y="2683239"/>
                </a:cubicBezTo>
                <a:cubicBezTo>
                  <a:pt x="1156741" y="2840636"/>
                  <a:pt x="1335374" y="2844383"/>
                  <a:pt x="1514007" y="2848131"/>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946D31FA-BF8B-8B44-A39B-DBB6E41599F2}"/>
              </a:ext>
            </a:extLst>
          </p:cNvPr>
          <p:cNvSpPr/>
          <p:nvPr/>
        </p:nvSpPr>
        <p:spPr>
          <a:xfrm>
            <a:off x="7719934" y="3387777"/>
            <a:ext cx="1573968" cy="1663908"/>
          </a:xfrm>
          <a:custGeom>
            <a:avLst/>
            <a:gdLst>
              <a:gd name="connsiteX0" fmla="*/ 0 w 1573968"/>
              <a:gd name="connsiteY0" fmla="*/ 0 h 1663908"/>
              <a:gd name="connsiteX1" fmla="*/ 509666 w 1573968"/>
              <a:gd name="connsiteY1" fmla="*/ 1049312 h 1663908"/>
              <a:gd name="connsiteX2" fmla="*/ 899410 w 1573968"/>
              <a:gd name="connsiteY2" fmla="*/ 1499016 h 1663908"/>
              <a:gd name="connsiteX3" fmla="*/ 1573968 w 1573968"/>
              <a:gd name="connsiteY3" fmla="*/ 1663908 h 1663908"/>
            </a:gdLst>
            <a:ahLst/>
            <a:cxnLst>
              <a:cxn ang="0">
                <a:pos x="connsiteX0" y="connsiteY0"/>
              </a:cxn>
              <a:cxn ang="0">
                <a:pos x="connsiteX1" y="connsiteY1"/>
              </a:cxn>
              <a:cxn ang="0">
                <a:pos x="connsiteX2" y="connsiteY2"/>
              </a:cxn>
              <a:cxn ang="0">
                <a:pos x="connsiteX3" y="connsiteY3"/>
              </a:cxn>
            </a:cxnLst>
            <a:rect l="l" t="t" r="r" b="b"/>
            <a:pathLst>
              <a:path w="1573968" h="1663908">
                <a:moveTo>
                  <a:pt x="0" y="0"/>
                </a:moveTo>
                <a:cubicBezTo>
                  <a:pt x="179882" y="399738"/>
                  <a:pt x="359764" y="799476"/>
                  <a:pt x="509666" y="1049312"/>
                </a:cubicBezTo>
                <a:cubicBezTo>
                  <a:pt x="659568" y="1299148"/>
                  <a:pt x="722026" y="1396583"/>
                  <a:pt x="899410" y="1499016"/>
                </a:cubicBezTo>
                <a:cubicBezTo>
                  <a:pt x="1076794" y="1601449"/>
                  <a:pt x="1325381" y="1632678"/>
                  <a:pt x="1573968" y="1663908"/>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a:extLst>
              <a:ext uri="{FF2B5EF4-FFF2-40B4-BE49-F238E27FC236}">
                <a16:creationId xmlns:a16="http://schemas.microsoft.com/office/drawing/2014/main" id="{AB524A14-DA58-FC4A-A906-BAB30CEDDEEC}"/>
              </a:ext>
            </a:extLst>
          </p:cNvPr>
          <p:cNvSpPr/>
          <p:nvPr/>
        </p:nvSpPr>
        <p:spPr>
          <a:xfrm>
            <a:off x="7764905" y="2818152"/>
            <a:ext cx="1454046" cy="1019331"/>
          </a:xfrm>
          <a:custGeom>
            <a:avLst/>
            <a:gdLst>
              <a:gd name="connsiteX0" fmla="*/ 0 w 1454046"/>
              <a:gd name="connsiteY0" fmla="*/ 0 h 1019331"/>
              <a:gd name="connsiteX1" fmla="*/ 464695 w 1454046"/>
              <a:gd name="connsiteY1" fmla="*/ 644577 h 1019331"/>
              <a:gd name="connsiteX2" fmla="*/ 869430 w 1454046"/>
              <a:gd name="connsiteY2" fmla="*/ 899410 h 1019331"/>
              <a:gd name="connsiteX3" fmla="*/ 1454046 w 1454046"/>
              <a:gd name="connsiteY3" fmla="*/ 1019331 h 1019331"/>
              <a:gd name="connsiteX4" fmla="*/ 1454046 w 1454046"/>
              <a:gd name="connsiteY4" fmla="*/ 1019331 h 1019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046" h="1019331">
                <a:moveTo>
                  <a:pt x="0" y="0"/>
                </a:moveTo>
                <a:cubicBezTo>
                  <a:pt x="159895" y="247337"/>
                  <a:pt x="319790" y="494675"/>
                  <a:pt x="464695" y="644577"/>
                </a:cubicBezTo>
                <a:cubicBezTo>
                  <a:pt x="609600" y="794479"/>
                  <a:pt x="704538" y="836951"/>
                  <a:pt x="869430" y="899410"/>
                </a:cubicBezTo>
                <a:cubicBezTo>
                  <a:pt x="1034322" y="961869"/>
                  <a:pt x="1454046" y="1019331"/>
                  <a:pt x="1454046" y="1019331"/>
                </a:cubicBezTo>
                <a:lnTo>
                  <a:pt x="1454046" y="1019331"/>
                </a:ln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6B9F95A5-805A-AA48-B282-DD8921223A35}"/>
              </a:ext>
            </a:extLst>
          </p:cNvPr>
          <p:cNvSpPr/>
          <p:nvPr/>
        </p:nvSpPr>
        <p:spPr>
          <a:xfrm>
            <a:off x="7734925" y="2488367"/>
            <a:ext cx="1439055" cy="194872"/>
          </a:xfrm>
          <a:custGeom>
            <a:avLst/>
            <a:gdLst>
              <a:gd name="connsiteX0" fmla="*/ 0 w 1439055"/>
              <a:gd name="connsiteY0" fmla="*/ 194872 h 194872"/>
              <a:gd name="connsiteX1" fmla="*/ 884419 w 1439055"/>
              <a:gd name="connsiteY1" fmla="*/ 59961 h 194872"/>
              <a:gd name="connsiteX2" fmla="*/ 1439055 w 1439055"/>
              <a:gd name="connsiteY2" fmla="*/ 0 h 194872"/>
            </a:gdLst>
            <a:ahLst/>
            <a:cxnLst>
              <a:cxn ang="0">
                <a:pos x="connsiteX0" y="connsiteY0"/>
              </a:cxn>
              <a:cxn ang="0">
                <a:pos x="connsiteX1" y="connsiteY1"/>
              </a:cxn>
              <a:cxn ang="0">
                <a:pos x="connsiteX2" y="connsiteY2"/>
              </a:cxn>
            </a:cxnLst>
            <a:rect l="l" t="t" r="r" b="b"/>
            <a:pathLst>
              <a:path w="1439055" h="194872">
                <a:moveTo>
                  <a:pt x="0" y="194872"/>
                </a:moveTo>
                <a:lnTo>
                  <a:pt x="884419" y="59961"/>
                </a:lnTo>
                <a:cubicBezTo>
                  <a:pt x="1124262" y="27482"/>
                  <a:pt x="1281658" y="13741"/>
                  <a:pt x="1439055" y="0"/>
                </a:cubicBezTo>
              </a:path>
            </a:pathLst>
          </a:custGeom>
          <a:noFill/>
          <a:ln w="254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3D9A922-F93C-8340-AC40-AB65AE879859}"/>
              </a:ext>
            </a:extLst>
          </p:cNvPr>
          <p:cNvSpPr/>
          <p:nvPr/>
        </p:nvSpPr>
        <p:spPr>
          <a:xfrm>
            <a:off x="7779895" y="1663908"/>
            <a:ext cx="1364105" cy="299803"/>
          </a:xfrm>
          <a:custGeom>
            <a:avLst/>
            <a:gdLst>
              <a:gd name="connsiteX0" fmla="*/ 0 w 1364105"/>
              <a:gd name="connsiteY0" fmla="*/ 0 h 299803"/>
              <a:gd name="connsiteX1" fmla="*/ 539646 w 1364105"/>
              <a:gd name="connsiteY1" fmla="*/ 239843 h 299803"/>
              <a:gd name="connsiteX2" fmla="*/ 1364105 w 1364105"/>
              <a:gd name="connsiteY2" fmla="*/ 299803 h 299803"/>
            </a:gdLst>
            <a:ahLst/>
            <a:cxnLst>
              <a:cxn ang="0">
                <a:pos x="connsiteX0" y="connsiteY0"/>
              </a:cxn>
              <a:cxn ang="0">
                <a:pos x="connsiteX1" y="connsiteY1"/>
              </a:cxn>
              <a:cxn ang="0">
                <a:pos x="connsiteX2" y="connsiteY2"/>
              </a:cxn>
            </a:cxnLst>
            <a:rect l="l" t="t" r="r" b="b"/>
            <a:pathLst>
              <a:path w="1364105" h="299803">
                <a:moveTo>
                  <a:pt x="0" y="0"/>
                </a:moveTo>
                <a:cubicBezTo>
                  <a:pt x="156147" y="94938"/>
                  <a:pt x="312295" y="189876"/>
                  <a:pt x="539646" y="239843"/>
                </a:cubicBezTo>
                <a:cubicBezTo>
                  <a:pt x="766997" y="289810"/>
                  <a:pt x="1065551" y="294806"/>
                  <a:pt x="1364105" y="299803"/>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6BA4F87B-5486-E24C-969E-F05A7A9222A1}"/>
              </a:ext>
            </a:extLst>
          </p:cNvPr>
          <p:cNvSpPr/>
          <p:nvPr/>
        </p:nvSpPr>
        <p:spPr>
          <a:xfrm>
            <a:off x="7764905" y="1948722"/>
            <a:ext cx="1409075" cy="1564534"/>
          </a:xfrm>
          <a:custGeom>
            <a:avLst/>
            <a:gdLst>
              <a:gd name="connsiteX0" fmla="*/ 0 w 1409075"/>
              <a:gd name="connsiteY0" fmla="*/ 0 h 1564534"/>
              <a:gd name="connsiteX1" fmla="*/ 869430 w 1409075"/>
              <a:gd name="connsiteY1" fmla="*/ 1349115 h 1564534"/>
              <a:gd name="connsiteX2" fmla="*/ 1409075 w 1409075"/>
              <a:gd name="connsiteY2" fmla="*/ 1543987 h 1564534"/>
            </a:gdLst>
            <a:ahLst/>
            <a:cxnLst>
              <a:cxn ang="0">
                <a:pos x="connsiteX0" y="connsiteY0"/>
              </a:cxn>
              <a:cxn ang="0">
                <a:pos x="connsiteX1" y="connsiteY1"/>
              </a:cxn>
              <a:cxn ang="0">
                <a:pos x="connsiteX2" y="connsiteY2"/>
              </a:cxn>
            </a:cxnLst>
            <a:rect l="l" t="t" r="r" b="b"/>
            <a:pathLst>
              <a:path w="1409075" h="1564534">
                <a:moveTo>
                  <a:pt x="0" y="0"/>
                </a:moveTo>
                <a:cubicBezTo>
                  <a:pt x="317292" y="545892"/>
                  <a:pt x="634584" y="1091784"/>
                  <a:pt x="869430" y="1349115"/>
                </a:cubicBezTo>
                <a:cubicBezTo>
                  <a:pt x="1104276" y="1606446"/>
                  <a:pt x="1256675" y="1575216"/>
                  <a:pt x="1409075" y="1543987"/>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a:extLst>
              <a:ext uri="{FF2B5EF4-FFF2-40B4-BE49-F238E27FC236}">
                <a16:creationId xmlns:a16="http://schemas.microsoft.com/office/drawing/2014/main" id="{A4459F0B-3179-B44D-80B5-28D224799745}"/>
              </a:ext>
            </a:extLst>
          </p:cNvPr>
          <p:cNvSpPr/>
          <p:nvPr/>
        </p:nvSpPr>
        <p:spPr>
          <a:xfrm>
            <a:off x="7719934" y="2173574"/>
            <a:ext cx="1469036" cy="1738859"/>
          </a:xfrm>
          <a:custGeom>
            <a:avLst/>
            <a:gdLst>
              <a:gd name="connsiteX0" fmla="*/ 0 w 1469036"/>
              <a:gd name="connsiteY0" fmla="*/ 1738859 h 1738859"/>
              <a:gd name="connsiteX1" fmla="*/ 434715 w 1469036"/>
              <a:gd name="connsiteY1" fmla="*/ 764498 h 1738859"/>
              <a:gd name="connsiteX2" fmla="*/ 899410 w 1469036"/>
              <a:gd name="connsiteY2" fmla="*/ 149901 h 1738859"/>
              <a:gd name="connsiteX3" fmla="*/ 1469036 w 1469036"/>
              <a:gd name="connsiteY3" fmla="*/ 0 h 1738859"/>
            </a:gdLst>
            <a:ahLst/>
            <a:cxnLst>
              <a:cxn ang="0">
                <a:pos x="connsiteX0" y="connsiteY0"/>
              </a:cxn>
              <a:cxn ang="0">
                <a:pos x="connsiteX1" y="connsiteY1"/>
              </a:cxn>
              <a:cxn ang="0">
                <a:pos x="connsiteX2" y="connsiteY2"/>
              </a:cxn>
              <a:cxn ang="0">
                <a:pos x="connsiteX3" y="connsiteY3"/>
              </a:cxn>
            </a:cxnLst>
            <a:rect l="l" t="t" r="r" b="b"/>
            <a:pathLst>
              <a:path w="1469036" h="1738859">
                <a:moveTo>
                  <a:pt x="0" y="1738859"/>
                </a:moveTo>
                <a:cubicBezTo>
                  <a:pt x="142406" y="1384091"/>
                  <a:pt x="284813" y="1029324"/>
                  <a:pt x="434715" y="764498"/>
                </a:cubicBezTo>
                <a:cubicBezTo>
                  <a:pt x="584617" y="499672"/>
                  <a:pt x="727023" y="277317"/>
                  <a:pt x="899410" y="149901"/>
                </a:cubicBezTo>
                <a:cubicBezTo>
                  <a:pt x="1071797" y="22485"/>
                  <a:pt x="1270416" y="11242"/>
                  <a:pt x="1469036" y="0"/>
                </a:cubicBezTo>
              </a:path>
            </a:pathLst>
          </a:custGeom>
          <a:noFill/>
          <a:ln w="254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566DBDED-1CC5-1847-AA72-F13E6986DBDA}"/>
              </a:ext>
            </a:extLst>
          </p:cNvPr>
          <p:cNvSpPr/>
          <p:nvPr/>
        </p:nvSpPr>
        <p:spPr>
          <a:xfrm>
            <a:off x="5636302" y="4572000"/>
            <a:ext cx="479685" cy="899410"/>
          </a:xfrm>
          <a:custGeom>
            <a:avLst/>
            <a:gdLst>
              <a:gd name="connsiteX0" fmla="*/ 0 w 479685"/>
              <a:gd name="connsiteY0" fmla="*/ 899410 h 899410"/>
              <a:gd name="connsiteX1" fmla="*/ 179882 w 479685"/>
              <a:gd name="connsiteY1" fmla="*/ 344774 h 899410"/>
              <a:gd name="connsiteX2" fmla="*/ 479685 w 479685"/>
              <a:gd name="connsiteY2" fmla="*/ 0 h 899410"/>
            </a:gdLst>
            <a:ahLst/>
            <a:cxnLst>
              <a:cxn ang="0">
                <a:pos x="connsiteX0" y="connsiteY0"/>
              </a:cxn>
              <a:cxn ang="0">
                <a:pos x="connsiteX1" y="connsiteY1"/>
              </a:cxn>
              <a:cxn ang="0">
                <a:pos x="connsiteX2" y="connsiteY2"/>
              </a:cxn>
            </a:cxnLst>
            <a:rect l="l" t="t" r="r" b="b"/>
            <a:pathLst>
              <a:path w="479685" h="899410">
                <a:moveTo>
                  <a:pt x="0" y="899410"/>
                </a:moveTo>
                <a:cubicBezTo>
                  <a:pt x="49967" y="697043"/>
                  <a:pt x="99935" y="494676"/>
                  <a:pt x="179882" y="344774"/>
                </a:cubicBezTo>
                <a:cubicBezTo>
                  <a:pt x="259829" y="194872"/>
                  <a:pt x="369757" y="97436"/>
                  <a:pt x="479685"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6B59B6F-03EF-994C-93D3-5D69830826F9}"/>
              </a:ext>
            </a:extLst>
          </p:cNvPr>
          <p:cNvSpPr/>
          <p:nvPr/>
        </p:nvSpPr>
        <p:spPr>
          <a:xfrm>
            <a:off x="5621311" y="3162925"/>
            <a:ext cx="524656" cy="1843790"/>
          </a:xfrm>
          <a:custGeom>
            <a:avLst/>
            <a:gdLst>
              <a:gd name="connsiteX0" fmla="*/ 0 w 524656"/>
              <a:gd name="connsiteY0" fmla="*/ 1843790 h 1843790"/>
              <a:gd name="connsiteX1" fmla="*/ 149902 w 524656"/>
              <a:gd name="connsiteY1" fmla="*/ 359764 h 1843790"/>
              <a:gd name="connsiteX2" fmla="*/ 524656 w 524656"/>
              <a:gd name="connsiteY2" fmla="*/ 0 h 1843790"/>
            </a:gdLst>
            <a:ahLst/>
            <a:cxnLst>
              <a:cxn ang="0">
                <a:pos x="connsiteX0" y="connsiteY0"/>
              </a:cxn>
              <a:cxn ang="0">
                <a:pos x="connsiteX1" y="connsiteY1"/>
              </a:cxn>
              <a:cxn ang="0">
                <a:pos x="connsiteX2" y="connsiteY2"/>
              </a:cxn>
            </a:cxnLst>
            <a:rect l="l" t="t" r="r" b="b"/>
            <a:pathLst>
              <a:path w="524656" h="1843790">
                <a:moveTo>
                  <a:pt x="0" y="1843790"/>
                </a:moveTo>
                <a:cubicBezTo>
                  <a:pt x="31229" y="1255426"/>
                  <a:pt x="62459" y="667062"/>
                  <a:pt x="149902" y="359764"/>
                </a:cubicBezTo>
                <a:cubicBezTo>
                  <a:pt x="237345" y="52466"/>
                  <a:pt x="381000" y="26233"/>
                  <a:pt x="524656" y="0"/>
                </a:cubicBezTo>
              </a:path>
            </a:pathLst>
          </a:custGeom>
          <a:noFill/>
          <a:ln w="127000">
            <a:solidFill>
              <a:schemeClr val="accent6">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8B1E59B1-014D-2340-93FC-647F109BDEAA}"/>
              </a:ext>
            </a:extLst>
          </p:cNvPr>
          <p:cNvSpPr/>
          <p:nvPr/>
        </p:nvSpPr>
        <p:spPr>
          <a:xfrm>
            <a:off x="2518348" y="4497049"/>
            <a:ext cx="3717560" cy="884420"/>
          </a:xfrm>
          <a:custGeom>
            <a:avLst/>
            <a:gdLst>
              <a:gd name="connsiteX0" fmla="*/ 0 w 3717560"/>
              <a:gd name="connsiteY0" fmla="*/ 884420 h 884420"/>
              <a:gd name="connsiteX1" fmla="*/ 1439055 w 3717560"/>
              <a:gd name="connsiteY1" fmla="*/ 299803 h 884420"/>
              <a:gd name="connsiteX2" fmla="*/ 2758190 w 3717560"/>
              <a:gd name="connsiteY2" fmla="*/ 59961 h 884420"/>
              <a:gd name="connsiteX3" fmla="*/ 3717560 w 3717560"/>
              <a:gd name="connsiteY3" fmla="*/ 0 h 884420"/>
            </a:gdLst>
            <a:ahLst/>
            <a:cxnLst>
              <a:cxn ang="0">
                <a:pos x="connsiteX0" y="connsiteY0"/>
              </a:cxn>
              <a:cxn ang="0">
                <a:pos x="connsiteX1" y="connsiteY1"/>
              </a:cxn>
              <a:cxn ang="0">
                <a:pos x="connsiteX2" y="connsiteY2"/>
              </a:cxn>
              <a:cxn ang="0">
                <a:pos x="connsiteX3" y="connsiteY3"/>
              </a:cxn>
            </a:cxnLst>
            <a:rect l="l" t="t" r="r" b="b"/>
            <a:pathLst>
              <a:path w="3717560" h="884420">
                <a:moveTo>
                  <a:pt x="0" y="884420"/>
                </a:moveTo>
                <a:cubicBezTo>
                  <a:pt x="489678" y="660816"/>
                  <a:pt x="979357" y="437213"/>
                  <a:pt x="1439055" y="299803"/>
                </a:cubicBezTo>
                <a:cubicBezTo>
                  <a:pt x="1898753" y="162393"/>
                  <a:pt x="2378439" y="109928"/>
                  <a:pt x="2758190" y="59961"/>
                </a:cubicBezTo>
                <a:cubicBezTo>
                  <a:pt x="3137941" y="9994"/>
                  <a:pt x="3427750" y="4997"/>
                  <a:pt x="371756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EB47ED0B-6309-1842-94C9-9F0793A3446B}"/>
              </a:ext>
            </a:extLst>
          </p:cNvPr>
          <p:cNvSpPr/>
          <p:nvPr/>
        </p:nvSpPr>
        <p:spPr>
          <a:xfrm>
            <a:off x="2533338" y="4392118"/>
            <a:ext cx="854439" cy="824459"/>
          </a:xfrm>
          <a:custGeom>
            <a:avLst/>
            <a:gdLst>
              <a:gd name="connsiteX0" fmla="*/ 0 w 854439"/>
              <a:gd name="connsiteY0" fmla="*/ 0 h 824459"/>
              <a:gd name="connsiteX1" fmla="*/ 329783 w 854439"/>
              <a:gd name="connsiteY1" fmla="*/ 509666 h 824459"/>
              <a:gd name="connsiteX2" fmla="*/ 539646 w 854439"/>
              <a:gd name="connsiteY2" fmla="*/ 764498 h 824459"/>
              <a:gd name="connsiteX3" fmla="*/ 854439 w 854439"/>
              <a:gd name="connsiteY3" fmla="*/ 824459 h 824459"/>
            </a:gdLst>
            <a:ahLst/>
            <a:cxnLst>
              <a:cxn ang="0">
                <a:pos x="connsiteX0" y="connsiteY0"/>
              </a:cxn>
              <a:cxn ang="0">
                <a:pos x="connsiteX1" y="connsiteY1"/>
              </a:cxn>
              <a:cxn ang="0">
                <a:pos x="connsiteX2" y="connsiteY2"/>
              </a:cxn>
              <a:cxn ang="0">
                <a:pos x="connsiteX3" y="connsiteY3"/>
              </a:cxn>
            </a:cxnLst>
            <a:rect l="l" t="t" r="r" b="b"/>
            <a:pathLst>
              <a:path w="854439" h="824459">
                <a:moveTo>
                  <a:pt x="0" y="0"/>
                </a:moveTo>
                <a:cubicBezTo>
                  <a:pt x="119921" y="191125"/>
                  <a:pt x="239842" y="382250"/>
                  <a:pt x="329783" y="509666"/>
                </a:cubicBezTo>
                <a:cubicBezTo>
                  <a:pt x="419724" y="637082"/>
                  <a:pt x="452203" y="712033"/>
                  <a:pt x="539646" y="764498"/>
                </a:cubicBezTo>
                <a:cubicBezTo>
                  <a:pt x="627089" y="816963"/>
                  <a:pt x="740764" y="820711"/>
                  <a:pt x="854439" y="824459"/>
                </a:cubicBezTo>
              </a:path>
            </a:pathLst>
          </a:custGeom>
          <a:noFill/>
          <a:ln w="254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46EB6E7B-D153-4447-8FB5-986006723FC4}"/>
              </a:ext>
            </a:extLst>
          </p:cNvPr>
          <p:cNvSpPr/>
          <p:nvPr/>
        </p:nvSpPr>
        <p:spPr>
          <a:xfrm>
            <a:off x="2578308" y="3912433"/>
            <a:ext cx="3552669" cy="269823"/>
          </a:xfrm>
          <a:custGeom>
            <a:avLst/>
            <a:gdLst>
              <a:gd name="connsiteX0" fmla="*/ 0 w 3552669"/>
              <a:gd name="connsiteY0" fmla="*/ 0 h 269823"/>
              <a:gd name="connsiteX1" fmla="*/ 1933731 w 3552669"/>
              <a:gd name="connsiteY1" fmla="*/ 179882 h 269823"/>
              <a:gd name="connsiteX2" fmla="*/ 3552669 w 3552669"/>
              <a:gd name="connsiteY2" fmla="*/ 269823 h 269823"/>
            </a:gdLst>
            <a:ahLst/>
            <a:cxnLst>
              <a:cxn ang="0">
                <a:pos x="connsiteX0" y="connsiteY0"/>
              </a:cxn>
              <a:cxn ang="0">
                <a:pos x="connsiteX1" y="connsiteY1"/>
              </a:cxn>
              <a:cxn ang="0">
                <a:pos x="connsiteX2" y="connsiteY2"/>
              </a:cxn>
            </a:cxnLst>
            <a:rect l="l" t="t" r="r" b="b"/>
            <a:pathLst>
              <a:path w="3552669" h="269823">
                <a:moveTo>
                  <a:pt x="0" y="0"/>
                </a:moveTo>
                <a:lnTo>
                  <a:pt x="1933731" y="179882"/>
                </a:lnTo>
                <a:cubicBezTo>
                  <a:pt x="2525842" y="224852"/>
                  <a:pt x="3039255" y="247337"/>
                  <a:pt x="3552669" y="269823"/>
                </a:cubicBezTo>
              </a:path>
            </a:pathLst>
          </a:custGeom>
          <a:noFill/>
          <a:ln w="508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D74D1E64-4EB1-6140-80E3-8EE6C36C3C69}"/>
              </a:ext>
            </a:extLst>
          </p:cNvPr>
          <p:cNvSpPr/>
          <p:nvPr/>
        </p:nvSpPr>
        <p:spPr>
          <a:xfrm>
            <a:off x="2563318" y="2713221"/>
            <a:ext cx="3552669" cy="374754"/>
          </a:xfrm>
          <a:custGeom>
            <a:avLst/>
            <a:gdLst>
              <a:gd name="connsiteX0" fmla="*/ 0 w 3552669"/>
              <a:gd name="connsiteY0" fmla="*/ 374754 h 374754"/>
              <a:gd name="connsiteX1" fmla="*/ 1933731 w 3552669"/>
              <a:gd name="connsiteY1" fmla="*/ 89941 h 374754"/>
              <a:gd name="connsiteX2" fmla="*/ 3552669 w 3552669"/>
              <a:gd name="connsiteY2" fmla="*/ 0 h 374754"/>
            </a:gdLst>
            <a:ahLst/>
            <a:cxnLst>
              <a:cxn ang="0">
                <a:pos x="connsiteX0" y="connsiteY0"/>
              </a:cxn>
              <a:cxn ang="0">
                <a:pos x="connsiteX1" y="connsiteY1"/>
              </a:cxn>
              <a:cxn ang="0">
                <a:pos x="connsiteX2" y="connsiteY2"/>
              </a:cxn>
            </a:cxnLst>
            <a:rect l="l" t="t" r="r" b="b"/>
            <a:pathLst>
              <a:path w="3552669" h="374754">
                <a:moveTo>
                  <a:pt x="0" y="374754"/>
                </a:moveTo>
                <a:cubicBezTo>
                  <a:pt x="670810" y="263577"/>
                  <a:pt x="1341620" y="152400"/>
                  <a:pt x="1933731" y="89941"/>
                </a:cubicBezTo>
                <a:cubicBezTo>
                  <a:pt x="2525842" y="27482"/>
                  <a:pt x="3039255" y="13741"/>
                  <a:pt x="3552669" y="0"/>
                </a:cubicBezTo>
              </a:path>
            </a:pathLst>
          </a:custGeom>
          <a:noFill/>
          <a:ln w="6350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0A8FE2A0-9A79-1547-A657-F02C48BBA000}"/>
              </a:ext>
            </a:extLst>
          </p:cNvPr>
          <p:cNvSpPr/>
          <p:nvPr/>
        </p:nvSpPr>
        <p:spPr>
          <a:xfrm>
            <a:off x="2517368" y="1884133"/>
            <a:ext cx="3569594" cy="640080"/>
          </a:xfrm>
          <a:custGeom>
            <a:avLst/>
            <a:gdLst>
              <a:gd name="connsiteX0" fmla="*/ 0 w 3569594"/>
              <a:gd name="connsiteY0" fmla="*/ 691866 h 691866"/>
              <a:gd name="connsiteX1" fmla="*/ 1618938 w 3569594"/>
              <a:gd name="connsiteY1" fmla="*/ 197190 h 691866"/>
              <a:gd name="connsiteX2" fmla="*/ 3402767 w 3569594"/>
              <a:gd name="connsiteY2" fmla="*/ 17308 h 691866"/>
              <a:gd name="connsiteX3" fmla="*/ 3387777 w 3569594"/>
              <a:gd name="connsiteY3" fmla="*/ 17308 h 691866"/>
            </a:gdLst>
            <a:ahLst/>
            <a:cxnLst>
              <a:cxn ang="0">
                <a:pos x="connsiteX0" y="connsiteY0"/>
              </a:cxn>
              <a:cxn ang="0">
                <a:pos x="connsiteX1" y="connsiteY1"/>
              </a:cxn>
              <a:cxn ang="0">
                <a:pos x="connsiteX2" y="connsiteY2"/>
              </a:cxn>
              <a:cxn ang="0">
                <a:pos x="connsiteX3" y="connsiteY3"/>
              </a:cxn>
            </a:cxnLst>
            <a:rect l="l" t="t" r="r" b="b"/>
            <a:pathLst>
              <a:path w="3569594" h="691866">
                <a:moveTo>
                  <a:pt x="0" y="691866"/>
                </a:moveTo>
                <a:cubicBezTo>
                  <a:pt x="525905" y="500741"/>
                  <a:pt x="1051810" y="309616"/>
                  <a:pt x="1618938" y="197190"/>
                </a:cubicBezTo>
                <a:cubicBezTo>
                  <a:pt x="2186066" y="84764"/>
                  <a:pt x="3402767" y="17308"/>
                  <a:pt x="3402767" y="17308"/>
                </a:cubicBezTo>
                <a:cubicBezTo>
                  <a:pt x="3697573" y="-12672"/>
                  <a:pt x="3542675" y="2318"/>
                  <a:pt x="3387777" y="17308"/>
                </a:cubicBezTo>
              </a:path>
            </a:pathLst>
          </a:custGeom>
          <a:noFill/>
          <a:ln w="635000">
            <a:solidFill>
              <a:schemeClr val="accent1">
                <a:shade val="50000"/>
                <a:alpha val="51988"/>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17B8C8-295B-E440-ACC5-68DC055F737F}"/>
              </a:ext>
            </a:extLst>
          </p:cNvPr>
          <p:cNvSpPr>
            <a:spLocks noGrp="1"/>
          </p:cNvSpPr>
          <p:nvPr>
            <p:ph type="title"/>
          </p:nvPr>
        </p:nvSpPr>
        <p:spPr>
          <a:xfrm>
            <a:off x="0" y="-159782"/>
            <a:ext cx="12192000" cy="1325563"/>
          </a:xfrm>
        </p:spPr>
        <p:txBody>
          <a:bodyPr>
            <a:normAutofit/>
          </a:bodyPr>
          <a:lstStyle/>
          <a:p>
            <a:pPr algn="ctr"/>
            <a:r>
              <a:rPr lang="en-US" sz="3600" b="1" dirty="0"/>
              <a:t>Tissue Sharing Programs</a:t>
            </a:r>
          </a:p>
        </p:txBody>
      </p:sp>
      <p:sp>
        <p:nvSpPr>
          <p:cNvPr id="4" name="Rounded Rectangle 3">
            <a:extLst>
              <a:ext uri="{FF2B5EF4-FFF2-40B4-BE49-F238E27FC236}">
                <a16:creationId xmlns:a16="http://schemas.microsoft.com/office/drawing/2014/main" id="{9131F2D8-FE62-B847-A83B-CCD864CDECED}"/>
              </a:ext>
            </a:extLst>
          </p:cNvPr>
          <p:cNvSpPr/>
          <p:nvPr/>
        </p:nvSpPr>
        <p:spPr>
          <a:xfrm>
            <a:off x="9039064" y="3051042"/>
            <a:ext cx="239842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Ames Life Science Archive</a:t>
            </a:r>
          </a:p>
        </p:txBody>
      </p:sp>
      <p:sp>
        <p:nvSpPr>
          <p:cNvPr id="5" name="Rounded Rectangle 4">
            <a:extLst>
              <a:ext uri="{FF2B5EF4-FFF2-40B4-BE49-F238E27FC236}">
                <a16:creationId xmlns:a16="http://schemas.microsoft.com/office/drawing/2014/main" id="{A6F1D48A-80A2-2440-A898-9DA2413A0186}"/>
              </a:ext>
            </a:extLst>
          </p:cNvPr>
          <p:cNvSpPr/>
          <p:nvPr/>
        </p:nvSpPr>
        <p:spPr>
          <a:xfrm>
            <a:off x="3289268" y="4604187"/>
            <a:ext cx="2398425"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NBISC (NASA Biological Institutional Science Collection</a:t>
            </a:r>
          </a:p>
        </p:txBody>
      </p:sp>
      <p:sp>
        <p:nvSpPr>
          <p:cNvPr id="6" name="Rounded Rectangle 5">
            <a:extLst>
              <a:ext uri="{FF2B5EF4-FFF2-40B4-BE49-F238E27FC236}">
                <a16:creationId xmlns:a16="http://schemas.microsoft.com/office/drawing/2014/main" id="{4C02422B-126F-AE40-ABD5-386EECD1D490}"/>
              </a:ext>
            </a:extLst>
          </p:cNvPr>
          <p:cNvSpPr/>
          <p:nvPr/>
        </p:nvSpPr>
        <p:spPr>
          <a:xfrm>
            <a:off x="9039064" y="1601620"/>
            <a:ext cx="2398426" cy="1325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GeneLab (”omics”)</a:t>
            </a:r>
          </a:p>
        </p:txBody>
      </p:sp>
      <p:sp>
        <p:nvSpPr>
          <p:cNvPr id="7" name="Rounded Rectangle 6">
            <a:extLst>
              <a:ext uri="{FF2B5EF4-FFF2-40B4-BE49-F238E27FC236}">
                <a16:creationId xmlns:a16="http://schemas.microsoft.com/office/drawing/2014/main" id="{8D2B80C0-B8B5-4B4F-B3C9-D2C40ABFBA3F}"/>
              </a:ext>
            </a:extLst>
          </p:cNvPr>
          <p:cNvSpPr/>
          <p:nvPr/>
        </p:nvSpPr>
        <p:spPr>
          <a:xfrm>
            <a:off x="233597" y="1879628"/>
            <a:ext cx="2398426" cy="2760968"/>
          </a:xfrm>
          <a:prstGeom prst="roundRect">
            <a:avLst>
              <a:gd name="adj" fmla="val 479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PI designed </a:t>
            </a:r>
            <a:r>
              <a:rPr lang="en-US" dirty="0">
                <a:solidFill>
                  <a:sysClr val="windowText" lastClr="000000"/>
                </a:solidFill>
              </a:rPr>
              <a:t>spaceflight and ground analogue experiments</a:t>
            </a:r>
          </a:p>
        </p:txBody>
      </p:sp>
      <p:sp>
        <p:nvSpPr>
          <p:cNvPr id="8" name="Rounded Rectangle 7">
            <a:extLst>
              <a:ext uri="{FF2B5EF4-FFF2-40B4-BE49-F238E27FC236}">
                <a16:creationId xmlns:a16="http://schemas.microsoft.com/office/drawing/2014/main" id="{0B659719-4014-364E-8313-B491F434F681}"/>
              </a:ext>
            </a:extLst>
          </p:cNvPr>
          <p:cNvSpPr/>
          <p:nvPr/>
        </p:nvSpPr>
        <p:spPr>
          <a:xfrm>
            <a:off x="233597" y="4850567"/>
            <a:ext cx="2398426" cy="104056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Reference</a:t>
            </a:r>
            <a:r>
              <a:rPr lang="en-US" dirty="0">
                <a:solidFill>
                  <a:sysClr val="windowText" lastClr="000000"/>
                </a:solidFill>
              </a:rPr>
              <a:t> spaceflight and ground analogue experiments</a:t>
            </a:r>
          </a:p>
        </p:txBody>
      </p:sp>
      <p:sp>
        <p:nvSpPr>
          <p:cNvPr id="9" name="TextBox 8">
            <a:extLst>
              <a:ext uri="{FF2B5EF4-FFF2-40B4-BE49-F238E27FC236}">
                <a16:creationId xmlns:a16="http://schemas.microsoft.com/office/drawing/2014/main" id="{1A433067-9C22-5C4A-8227-E3106B6A3532}"/>
              </a:ext>
            </a:extLst>
          </p:cNvPr>
          <p:cNvSpPr txBox="1"/>
          <p:nvPr/>
        </p:nvSpPr>
        <p:spPr>
          <a:xfrm>
            <a:off x="607060" y="1510296"/>
            <a:ext cx="1551835" cy="369332"/>
          </a:xfrm>
          <a:prstGeom prst="rect">
            <a:avLst/>
          </a:prstGeom>
          <a:noFill/>
        </p:spPr>
        <p:txBody>
          <a:bodyPr wrap="none" rtlCol="0">
            <a:spAutoFit/>
          </a:bodyPr>
          <a:lstStyle/>
          <a:p>
            <a:r>
              <a:rPr lang="en-US" dirty="0"/>
              <a:t>Sample source</a:t>
            </a:r>
          </a:p>
        </p:txBody>
      </p:sp>
      <p:sp>
        <p:nvSpPr>
          <p:cNvPr id="10" name="TextBox 9">
            <a:extLst>
              <a:ext uri="{FF2B5EF4-FFF2-40B4-BE49-F238E27FC236}">
                <a16:creationId xmlns:a16="http://schemas.microsoft.com/office/drawing/2014/main" id="{821A43AB-269F-224A-97B5-44B6C7C40312}"/>
              </a:ext>
            </a:extLst>
          </p:cNvPr>
          <p:cNvSpPr txBox="1"/>
          <p:nvPr/>
        </p:nvSpPr>
        <p:spPr>
          <a:xfrm>
            <a:off x="9355547" y="1213384"/>
            <a:ext cx="1830950" cy="369332"/>
          </a:xfrm>
          <a:prstGeom prst="rect">
            <a:avLst/>
          </a:prstGeom>
          <a:noFill/>
        </p:spPr>
        <p:txBody>
          <a:bodyPr wrap="none" rtlCol="0">
            <a:spAutoFit/>
          </a:bodyPr>
          <a:lstStyle/>
          <a:p>
            <a:r>
              <a:rPr lang="en-US" dirty="0"/>
              <a:t>Data Repositories</a:t>
            </a:r>
          </a:p>
        </p:txBody>
      </p:sp>
      <p:sp>
        <p:nvSpPr>
          <p:cNvPr id="11" name="Rounded Rectangle 10">
            <a:extLst>
              <a:ext uri="{FF2B5EF4-FFF2-40B4-BE49-F238E27FC236}">
                <a16:creationId xmlns:a16="http://schemas.microsoft.com/office/drawing/2014/main" id="{90BCCFA4-552E-A844-9093-88F8E040CD03}"/>
              </a:ext>
            </a:extLst>
          </p:cNvPr>
          <p:cNvSpPr/>
          <p:nvPr/>
        </p:nvSpPr>
        <p:spPr>
          <a:xfrm>
            <a:off x="6081010" y="1455337"/>
            <a:ext cx="1788386" cy="84858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Primary PI</a:t>
            </a:r>
          </a:p>
        </p:txBody>
      </p:sp>
      <p:sp>
        <p:nvSpPr>
          <p:cNvPr id="12" name="Rounded Rectangle 11">
            <a:extLst>
              <a:ext uri="{FF2B5EF4-FFF2-40B4-BE49-F238E27FC236}">
                <a16:creationId xmlns:a16="http://schemas.microsoft.com/office/drawing/2014/main" id="{86AC910E-B7FE-D64C-8261-F2E7770B60DE}"/>
              </a:ext>
            </a:extLst>
          </p:cNvPr>
          <p:cNvSpPr/>
          <p:nvPr/>
        </p:nvSpPr>
        <p:spPr>
          <a:xfrm>
            <a:off x="6068518" y="2360241"/>
            <a:ext cx="1788386" cy="1214328"/>
          </a:xfrm>
          <a:prstGeom prst="roundRect">
            <a:avLst/>
          </a:prstGeom>
          <a:solidFill>
            <a:schemeClr val="accent6">
              <a:lumMod val="40000"/>
              <a:lumOff val="6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Tissue Sharing Program PI (BSP, ISS-NL, NBISC)</a:t>
            </a:r>
          </a:p>
        </p:txBody>
      </p:sp>
      <p:sp>
        <p:nvSpPr>
          <p:cNvPr id="13" name="TextBox 12">
            <a:extLst>
              <a:ext uri="{FF2B5EF4-FFF2-40B4-BE49-F238E27FC236}">
                <a16:creationId xmlns:a16="http://schemas.microsoft.com/office/drawing/2014/main" id="{4E1CDC51-CB10-C64B-BADA-A69995CDF163}"/>
              </a:ext>
            </a:extLst>
          </p:cNvPr>
          <p:cNvSpPr txBox="1"/>
          <p:nvPr/>
        </p:nvSpPr>
        <p:spPr>
          <a:xfrm>
            <a:off x="6180816" y="1061903"/>
            <a:ext cx="1593770" cy="369332"/>
          </a:xfrm>
          <a:prstGeom prst="rect">
            <a:avLst/>
          </a:prstGeom>
          <a:noFill/>
        </p:spPr>
        <p:txBody>
          <a:bodyPr wrap="none" rtlCol="0">
            <a:spAutoFit/>
          </a:bodyPr>
          <a:lstStyle/>
          <a:p>
            <a:r>
              <a:rPr lang="en-US" dirty="0"/>
              <a:t>Data generator</a:t>
            </a:r>
          </a:p>
        </p:txBody>
      </p:sp>
      <p:sp>
        <p:nvSpPr>
          <p:cNvPr id="14" name="Rounded Rectangle 13">
            <a:extLst>
              <a:ext uri="{FF2B5EF4-FFF2-40B4-BE49-F238E27FC236}">
                <a16:creationId xmlns:a16="http://schemas.microsoft.com/office/drawing/2014/main" id="{402F8328-2373-5342-9521-D2480E8258C0}"/>
              </a:ext>
            </a:extLst>
          </p:cNvPr>
          <p:cNvSpPr/>
          <p:nvPr/>
        </p:nvSpPr>
        <p:spPr>
          <a:xfrm>
            <a:off x="6053792" y="3636240"/>
            <a:ext cx="1788386" cy="12143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GeneLab (Open Science Data)</a:t>
            </a:r>
          </a:p>
        </p:txBody>
      </p:sp>
      <p:sp>
        <p:nvSpPr>
          <p:cNvPr id="22" name="Freeform 21">
            <a:extLst>
              <a:ext uri="{FF2B5EF4-FFF2-40B4-BE49-F238E27FC236}">
                <a16:creationId xmlns:a16="http://schemas.microsoft.com/office/drawing/2014/main" id="{BF25973B-5113-FC44-ACBC-994938D55B27}"/>
              </a:ext>
            </a:extLst>
          </p:cNvPr>
          <p:cNvSpPr/>
          <p:nvPr/>
        </p:nvSpPr>
        <p:spPr>
          <a:xfrm>
            <a:off x="2503358" y="3162925"/>
            <a:ext cx="3612630" cy="2113613"/>
          </a:xfrm>
          <a:custGeom>
            <a:avLst/>
            <a:gdLst>
              <a:gd name="connsiteX0" fmla="*/ 0 w 3612630"/>
              <a:gd name="connsiteY0" fmla="*/ 2113613 h 2113613"/>
              <a:gd name="connsiteX1" fmla="*/ 1079292 w 3612630"/>
              <a:gd name="connsiteY1" fmla="*/ 389744 h 2113613"/>
              <a:gd name="connsiteX2" fmla="*/ 3612630 w 3612630"/>
              <a:gd name="connsiteY2" fmla="*/ 0 h 2113613"/>
            </a:gdLst>
            <a:ahLst/>
            <a:cxnLst>
              <a:cxn ang="0">
                <a:pos x="connsiteX0" y="connsiteY0"/>
              </a:cxn>
              <a:cxn ang="0">
                <a:pos x="connsiteX1" y="connsiteY1"/>
              </a:cxn>
              <a:cxn ang="0">
                <a:pos x="connsiteX2" y="connsiteY2"/>
              </a:cxn>
            </a:cxnLst>
            <a:rect l="l" t="t" r="r" b="b"/>
            <a:pathLst>
              <a:path w="3612630" h="2113613">
                <a:moveTo>
                  <a:pt x="0" y="2113613"/>
                </a:moveTo>
                <a:cubicBezTo>
                  <a:pt x="238593" y="1427813"/>
                  <a:pt x="477187" y="742013"/>
                  <a:pt x="1079292" y="389744"/>
                </a:cubicBezTo>
                <a:cubicBezTo>
                  <a:pt x="1681397" y="37475"/>
                  <a:pt x="2647013" y="18737"/>
                  <a:pt x="3612630" y="0"/>
                </a:cubicBezTo>
              </a:path>
            </a:pathLst>
          </a:custGeom>
          <a:noFill/>
          <a:ln w="381000">
            <a:solidFill>
              <a:schemeClr val="accent2">
                <a:lumMod val="60000"/>
                <a:lumOff val="4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6C644C40-F189-7145-957C-E83F617ABD95}"/>
              </a:ext>
            </a:extLst>
          </p:cNvPr>
          <p:cNvSpPr/>
          <p:nvPr/>
        </p:nvSpPr>
        <p:spPr>
          <a:xfrm>
            <a:off x="9071809" y="4531310"/>
            <a:ext cx="2398426" cy="1325563"/>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Other (non-NASA)</a:t>
            </a:r>
          </a:p>
        </p:txBody>
      </p:sp>
      <p:sp>
        <p:nvSpPr>
          <p:cNvPr id="38" name="TextBox 37">
            <a:extLst>
              <a:ext uri="{FF2B5EF4-FFF2-40B4-BE49-F238E27FC236}">
                <a16:creationId xmlns:a16="http://schemas.microsoft.com/office/drawing/2014/main" id="{9910EA96-9D0F-3045-ABB3-2F014D73D8A5}"/>
              </a:ext>
            </a:extLst>
          </p:cNvPr>
          <p:cNvSpPr txBox="1"/>
          <p:nvPr/>
        </p:nvSpPr>
        <p:spPr>
          <a:xfrm>
            <a:off x="3490303" y="5926495"/>
            <a:ext cx="2042097" cy="369332"/>
          </a:xfrm>
          <a:prstGeom prst="rect">
            <a:avLst/>
          </a:prstGeom>
          <a:noFill/>
        </p:spPr>
        <p:txBody>
          <a:bodyPr wrap="none" rtlCol="0">
            <a:spAutoFit/>
          </a:bodyPr>
          <a:lstStyle/>
          <a:p>
            <a:r>
              <a:rPr lang="en-US" dirty="0"/>
              <a:t>Sample repositories</a:t>
            </a:r>
          </a:p>
        </p:txBody>
      </p:sp>
    </p:spTree>
    <p:extLst>
      <p:ext uri="{BB962C8B-B14F-4D97-AF65-F5344CB8AC3E}">
        <p14:creationId xmlns:p14="http://schemas.microsoft.com/office/powerpoint/2010/main" val="2132726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56E3-942C-EB48-ADB3-AAE74F07FB76}"/>
              </a:ext>
            </a:extLst>
          </p:cNvPr>
          <p:cNvSpPr>
            <a:spLocks noGrp="1"/>
          </p:cNvSpPr>
          <p:nvPr>
            <p:ph type="title"/>
          </p:nvPr>
        </p:nvSpPr>
        <p:spPr>
          <a:xfrm>
            <a:off x="299803" y="53915"/>
            <a:ext cx="11542427" cy="742950"/>
          </a:xfrm>
        </p:spPr>
        <p:txBody>
          <a:bodyPr>
            <a:normAutofit/>
          </a:bodyPr>
          <a:lstStyle/>
          <a:p>
            <a:pPr algn="ctr"/>
            <a:r>
              <a:rPr lang="en-US" dirty="0"/>
              <a:t>NASA Space Biology Biospecimen Sharing Program</a:t>
            </a:r>
          </a:p>
        </p:txBody>
      </p:sp>
      <p:pic>
        <p:nvPicPr>
          <p:cNvPr id="6" name="Picture 5">
            <a:extLst>
              <a:ext uri="{FF2B5EF4-FFF2-40B4-BE49-F238E27FC236}">
                <a16:creationId xmlns:a16="http://schemas.microsoft.com/office/drawing/2014/main" id="{00000000-0008-0000-0000-00000200000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18634" y="3427294"/>
            <a:ext cx="3062448" cy="3125702"/>
          </a:xfrm>
          <a:prstGeom prst="rect">
            <a:avLst/>
          </a:prstGeom>
        </p:spPr>
      </p:pic>
      <p:pic>
        <p:nvPicPr>
          <p:cNvPr id="9" name="Picture 8">
            <a:extLst>
              <a:ext uri="{FF2B5EF4-FFF2-40B4-BE49-F238E27FC236}">
                <a16:creationId xmlns:a16="http://schemas.microsoft.com/office/drawing/2014/main" id="{1EF7BA9C-8581-F34A-8D28-E2A3CA8B81D7}"/>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6210086" y="3413210"/>
            <a:ext cx="4803123" cy="3125702"/>
          </a:xfrm>
          <a:prstGeom prst="rect">
            <a:avLst/>
          </a:prstGeom>
          <a:noFill/>
        </p:spPr>
      </p:pic>
      <p:sp>
        <p:nvSpPr>
          <p:cNvPr id="5" name="TextBox 4">
            <a:extLst>
              <a:ext uri="{FF2B5EF4-FFF2-40B4-BE49-F238E27FC236}">
                <a16:creationId xmlns:a16="http://schemas.microsoft.com/office/drawing/2014/main" id="{C0827046-040B-6A49-AE34-9243B9B7B02C}"/>
              </a:ext>
            </a:extLst>
          </p:cNvPr>
          <p:cNvSpPr txBox="1"/>
          <p:nvPr/>
        </p:nvSpPr>
        <p:spPr>
          <a:xfrm>
            <a:off x="149903" y="841971"/>
            <a:ext cx="11892196" cy="2585323"/>
          </a:xfrm>
          <a:prstGeom prst="rect">
            <a:avLst/>
          </a:prstGeom>
          <a:noFill/>
        </p:spPr>
        <p:txBody>
          <a:bodyPr wrap="square" rtlCol="0">
            <a:spAutoFit/>
          </a:bodyPr>
          <a:lstStyle/>
          <a:p>
            <a:pPr marL="285750" indent="-285750">
              <a:buFont typeface="Arial" panose="020B0604020202020204" pitchFamily="34" charset="0"/>
              <a:buChar char="•"/>
            </a:pPr>
            <a:r>
              <a:rPr lang="en-US" dirty="0"/>
              <a:t>Rodent Research BSP distributes unused tissues to participating PIs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RR-10 BSP dissection (May 2021):</a:t>
            </a:r>
          </a:p>
          <a:p>
            <a:pPr marL="742950" lvl="1" indent="-285750">
              <a:buFont typeface="Arial" panose="020B0604020202020204" pitchFamily="34" charset="0"/>
              <a:buChar char="•"/>
            </a:pPr>
            <a:r>
              <a:rPr lang="en-US" dirty="0"/>
              <a:t>International team of 15+ investigators.</a:t>
            </a:r>
          </a:p>
          <a:p>
            <a:pPr marL="742950" lvl="1" indent="-285750">
              <a:buFont typeface="Arial" panose="020B0604020202020204" pitchFamily="34" charset="0"/>
              <a:buChar char="•"/>
            </a:pPr>
            <a:r>
              <a:rPr lang="en-US" dirty="0"/>
              <a:t>More than 20 tissue-types were collected from mice that were launched on SpX21 and maintained in microgravity for 30 days.</a:t>
            </a:r>
          </a:p>
          <a:p>
            <a:pPr marL="742950" lvl="1" indent="-285750">
              <a:buFont typeface="Arial" panose="020B0604020202020204" pitchFamily="34" charset="0"/>
              <a:buChar char="•"/>
            </a:pPr>
            <a:r>
              <a:rPr lang="en-US" dirty="0"/>
              <a:t>Collected tissues will contribute to multiple areas of scientific research, including cardiovascular remodeling, gastrointestinal dysbiosis, immune function, and reproductive physiology.</a:t>
            </a:r>
          </a:p>
          <a:p>
            <a:endParaRPr lang="en-US" dirty="0"/>
          </a:p>
        </p:txBody>
      </p:sp>
    </p:spTree>
    <p:extLst>
      <p:ext uri="{BB962C8B-B14F-4D97-AF65-F5344CB8AC3E}">
        <p14:creationId xmlns:p14="http://schemas.microsoft.com/office/powerpoint/2010/main" val="22720533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4BDEC"/>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866</TotalTime>
  <Words>2259</Words>
  <Application>Microsoft Macintosh PowerPoint</Application>
  <PresentationFormat>Widescreen</PresentationFormat>
  <Paragraphs>355</Paragraphs>
  <Slides>26</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Arial</vt:lpstr>
      <vt:lpstr>Arial Black</vt:lpstr>
      <vt:lpstr>Calibri</vt:lpstr>
      <vt:lpstr>Calibri Light</vt:lpstr>
      <vt:lpstr>Helvetica</vt:lpstr>
      <vt:lpstr>Times</vt:lpstr>
      <vt:lpstr>Office Theme</vt:lpstr>
      <vt:lpstr>1_Office Theme</vt:lpstr>
      <vt:lpstr>Navigating and utilizing Space Biology data</vt:lpstr>
      <vt:lpstr>PowerPoint Presentation</vt:lpstr>
      <vt:lpstr>Ames Space Biology “Fly-off” Plan</vt:lpstr>
      <vt:lpstr>Space Biology experimentation, sample and data archiving</vt:lpstr>
      <vt:lpstr>Space Biology experimentation, sample and data archiving</vt:lpstr>
      <vt:lpstr>PowerPoint Presentation</vt:lpstr>
      <vt:lpstr>  - Place in Bioinformatics, Data Mining, Meta-analyses, AI/ML</vt:lpstr>
      <vt:lpstr>PowerPoint Presentation</vt:lpstr>
      <vt:lpstr>PowerPoint Presentation</vt:lpstr>
      <vt:lpstr>PowerPoint Presentation</vt:lpstr>
      <vt:lpstr>PowerPoint Presentation</vt:lpstr>
      <vt:lpstr>Space Biology experimentation, sample and data archiving</vt:lpstr>
      <vt:lpstr>GeneLab overview: Biological complexity</vt:lpstr>
      <vt:lpstr>GeneLab overview: 2011 NRC Decadal Survey Shift</vt:lpstr>
      <vt:lpstr>PowerPoint Presentation</vt:lpstr>
      <vt:lpstr>PowerPoint Presentation</vt:lpstr>
      <vt:lpstr>Adding Value: Standardized processing of raw data</vt:lpstr>
      <vt:lpstr>Adding value: Data generation</vt:lpstr>
      <vt:lpstr>Adding value: Data generation</vt:lpstr>
      <vt:lpstr>Adding value: Spaceflight metadata</vt:lpstr>
      <vt:lpstr>Adding value: Spaceflight metadata</vt:lpstr>
      <vt:lpstr>Adding value: Fostering community</vt:lpstr>
      <vt:lpstr>Space Biology experimentation, sample and data archiving</vt:lpstr>
      <vt:lpstr>NASA Biological Institutional Scientific Collection (NBISC)</vt:lpstr>
      <vt:lpstr>Tissue Sharing Programs</vt:lpstr>
      <vt:lpstr>NASA Space Biology Biospecimen Sharing Program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Galazka, Jonathan M. (ARC-SCR)</dc:creator>
  <cp:lastModifiedBy>Galazka, Jonathan M. (ARC-SCR)</cp:lastModifiedBy>
  <cp:revision>30</cp:revision>
  <dcterms:created xsi:type="dcterms:W3CDTF">2021-06-23T17:41:03Z</dcterms:created>
  <dcterms:modified xsi:type="dcterms:W3CDTF">2021-06-24T08:07:47Z</dcterms:modified>
</cp:coreProperties>
</file>