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3" r:id="rId2"/>
    <p:sldId id="274" r:id="rId3"/>
    <p:sldId id="322" r:id="rId4"/>
    <p:sldId id="270" r:id="rId5"/>
    <p:sldId id="282" r:id="rId6"/>
    <p:sldId id="283" r:id="rId7"/>
    <p:sldId id="284" r:id="rId8"/>
    <p:sldId id="349" r:id="rId9"/>
    <p:sldId id="276" r:id="rId10"/>
    <p:sldId id="287" r:id="rId11"/>
    <p:sldId id="301" r:id="rId12"/>
    <p:sldId id="303" r:id="rId13"/>
    <p:sldId id="286" r:id="rId14"/>
    <p:sldId id="296" r:id="rId15"/>
    <p:sldId id="297" r:id="rId16"/>
    <p:sldId id="323" r:id="rId17"/>
    <p:sldId id="288" r:id="rId18"/>
    <p:sldId id="281" r:id="rId19"/>
    <p:sldId id="313" r:id="rId20"/>
    <p:sldId id="312" r:id="rId21"/>
    <p:sldId id="316" r:id="rId22"/>
    <p:sldId id="325" r:id="rId23"/>
    <p:sldId id="324" r:id="rId24"/>
    <p:sldId id="326" r:id="rId25"/>
    <p:sldId id="327" r:id="rId26"/>
    <p:sldId id="310" r:id="rId27"/>
    <p:sldId id="311" r:id="rId28"/>
    <p:sldId id="299" r:id="rId29"/>
    <p:sldId id="328" r:id="rId30"/>
    <p:sldId id="289" r:id="rId31"/>
    <p:sldId id="334" r:id="rId32"/>
    <p:sldId id="335" r:id="rId33"/>
    <p:sldId id="336" r:id="rId34"/>
    <p:sldId id="337" r:id="rId35"/>
    <p:sldId id="333" r:id="rId36"/>
    <p:sldId id="343" r:id="rId37"/>
    <p:sldId id="346" r:id="rId38"/>
    <p:sldId id="347" r:id="rId39"/>
    <p:sldId id="338" r:id="rId40"/>
    <p:sldId id="331" r:id="rId41"/>
    <p:sldId id="342" r:id="rId42"/>
    <p:sldId id="350" r:id="rId43"/>
    <p:sldId id="330" r:id="rId44"/>
    <p:sldId id="292" r:id="rId45"/>
    <p:sldId id="329" r:id="rId46"/>
    <p:sldId id="345" r:id="rId47"/>
    <p:sldId id="340" r:id="rId48"/>
    <p:sldId id="298" r:id="rId49"/>
    <p:sldId id="317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79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15"/>
    <p:restoredTop sz="96327"/>
  </p:normalViewPr>
  <p:slideViewPr>
    <p:cSldViewPr snapToGrid="0" snapToObjects="1">
      <p:cViewPr>
        <p:scale>
          <a:sx n="100" d="100"/>
          <a:sy n="100" d="100"/>
        </p:scale>
        <p:origin x="2968" y="1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2DC14-2308-6C43-BED5-22F34B2DA4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9A5EC6-8F1F-C644-B7D5-0C9D64D2D9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CE85E-3431-9645-8089-5E7280A89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7425-73C7-164F-9D5C-1F8117D0A2A9}" type="datetimeFigureOut">
              <a:rPr lang="en-US" smtClean="0"/>
              <a:t>6/29/21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47FA1-C17B-814B-9AC4-32AAAF6F1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00CDF-3F6F-F148-87F2-92A6861D2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6E00-E74D-D44B-B3B7-4F9E360F5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069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BA498-98B6-524A-A397-9CA6785E5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91AE8-0B23-5449-89EC-C5E5540B0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97AF4-36F5-6445-9318-BEF827227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7425-73C7-164F-9D5C-1F8117D0A2A9}" type="datetimeFigureOut">
              <a:rPr lang="en-US" smtClean="0"/>
              <a:t>6/29/21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383DA-08D4-FC47-97C0-A7520E9C7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C887D-CC24-F04F-81B4-110C9A70E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6E00-E74D-D44B-B3B7-4F9E360F5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43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C3CEE-AF09-A347-B268-4B4A780A5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4A6E8-B745-814C-ABAE-7532822C1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F3BAD-E795-6340-A255-53DA51FDD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7425-73C7-164F-9D5C-1F8117D0A2A9}" type="datetimeFigureOut">
              <a:rPr lang="en-US" smtClean="0"/>
              <a:t>6/29/21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1730D-25BA-8848-8D4F-3D83F76BE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C7F80-30E6-7D43-B998-9E58A63AF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6E00-E74D-D44B-B3B7-4F9E360F5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29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6BC6-3D72-004A-A737-71E7121EA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C8B35-4F05-FE49-A309-393C8F8A90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29AE5F-D5AA-844D-B59C-DC0235982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49663C-D1B7-6043-B07A-35B30F708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7425-73C7-164F-9D5C-1F8117D0A2A9}" type="datetimeFigureOut">
              <a:rPr lang="en-US" smtClean="0"/>
              <a:t>6/29/21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BD9B56-8666-BE4C-86BF-93422F433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4E6E2D-E9C6-764D-95A2-7A3ADF901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6E00-E74D-D44B-B3B7-4F9E360F5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798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33AD8-5D7C-F744-8F28-38B9DCCE7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E6DF44-1B69-004F-927B-B4EE4907E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F77F90-8332-5D48-86B0-C6BD061E9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A7269-8870-FD4E-AE14-CB004AC9CE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4BCE57-173E-144E-B758-8732420DDB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478CBC-99E8-F245-9A25-663100ED3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7425-73C7-164F-9D5C-1F8117D0A2A9}" type="datetimeFigureOut">
              <a:rPr lang="en-US" smtClean="0"/>
              <a:t>6/29/21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A982FD-E267-9940-AF21-40E25C254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CBD301-4CA6-1F42-8796-B2FF184CC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6E00-E74D-D44B-B3B7-4F9E360F5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453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F9E63-E3AA-C441-BF25-995040FBA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185CED-ED3F-D345-8E07-44515593F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7425-73C7-164F-9D5C-1F8117D0A2A9}" type="datetimeFigureOut">
              <a:rPr lang="en-US" smtClean="0"/>
              <a:t>6/29/21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A34486-755A-ED40-85A2-82554ADED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B1136E-DBD0-E748-88DE-FCDC65CBB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6E00-E74D-D44B-B3B7-4F9E360F5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172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AEF826-7BA4-3C4A-9BED-C8B9AA52C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7425-73C7-164F-9D5C-1F8117D0A2A9}" type="datetimeFigureOut">
              <a:rPr lang="en-US" smtClean="0"/>
              <a:t>6/29/21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E82C9E-4AAD-D848-AC55-2B563535E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5C6E4A-AA4B-8344-999A-430309DA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6E00-E74D-D44B-B3B7-4F9E360F5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603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ED0EB-C2DC-304D-89FD-8CDCC5D27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D25AB-0A9C-784F-B835-0F452467F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48628F-F264-BE44-8E7A-8986D51AFF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40A2F4-F52F-8E4C-8BF8-40FB8CC7D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7425-73C7-164F-9D5C-1F8117D0A2A9}" type="datetimeFigureOut">
              <a:rPr lang="en-US" smtClean="0"/>
              <a:t>6/29/21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5BE4EE-DB6F-ED47-BD44-98141290F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64A48A-7F1E-C042-A220-B3C7F13A8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6E00-E74D-D44B-B3B7-4F9E360F5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333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787A0-4F8E-1F4E-B89C-F0C7055E4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A9D2E1-113A-814B-B53C-DF9651A435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3465B9-3C62-5A49-8352-33908FF5C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26799-D467-4842-B59C-7F147CF8E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7425-73C7-164F-9D5C-1F8117D0A2A9}" type="datetimeFigureOut">
              <a:rPr lang="en-US" smtClean="0"/>
              <a:t>6/29/21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E61C6B-6A39-5641-B183-4F15E0586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7584CE-EBD6-0A44-9D29-1432A4269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6E00-E74D-D44B-B3B7-4F9E360F5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39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E2404-0D32-BF41-9E3A-2A06EBBE4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D33BC2-AB83-504C-96DC-C2A17EBB44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A453F-2B99-C24B-A4F2-DFD501B0C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7425-73C7-164F-9D5C-1F8117D0A2A9}" type="datetimeFigureOut">
              <a:rPr lang="en-US" smtClean="0"/>
              <a:t>6/29/21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F1F95-422F-5C4B-8CEA-F7AF045B9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53B7F-B19B-F248-A263-C5E90D768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6E00-E74D-D44B-B3B7-4F9E360F5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43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2A3B7D-D486-D742-A0CE-B47E52F566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2F1858-B171-0849-A6CE-8D86772933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C3AA5-4EC4-2C42-BBC8-FFD086CD4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97425-73C7-164F-9D5C-1F8117D0A2A9}" type="datetimeFigureOut">
              <a:rPr lang="en-US" smtClean="0"/>
              <a:t>6/29/21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67300-EAEC-3D49-A092-552607593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A0658E-C7D1-1046-888C-07F6F8697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6E00-E74D-D44B-B3B7-4F9E360F5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254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AB1748-97C4-7E46-940E-AC7900522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FAB64-1AB7-904B-BE24-72127F904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EC1265-1332-E14E-89E9-87A9921A01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97425-73C7-164F-9D5C-1F8117D0A2A9}" type="datetimeFigureOut">
              <a:rPr lang="en-US" smtClean="0"/>
              <a:t>6/29/21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C8C4B-F381-3A47-B001-B203B80E42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4F434-0684-214D-B8E5-0C99FF8ABA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A6E00-E74D-D44B-B3B7-4F9E360F5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61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roberts@usra.ed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27.png"/><Relationship Id="rId4" Type="http://schemas.openxmlformats.org/officeDocument/2006/relationships/hyperlink" Target="https://arxiv.org/pdf/0704.1612.pdf" TargetMode="External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2.pn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hyperlink" Target="https://doi.org/10.1088/0034-4885/48/5/001" TargetMode="Externa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8.png"/><Relationship Id="rId18" Type="http://schemas.openxmlformats.org/officeDocument/2006/relationships/image" Target="../media/image46.png"/><Relationship Id="rId7" Type="http://schemas.openxmlformats.org/officeDocument/2006/relationships/image" Target="../media/image42.png"/><Relationship Id="rId12" Type="http://schemas.openxmlformats.org/officeDocument/2006/relationships/image" Target="../media/image37.png"/><Relationship Id="rId17" Type="http://schemas.openxmlformats.org/officeDocument/2006/relationships/image" Target="../media/image45.png"/><Relationship Id="rId2" Type="http://schemas.openxmlformats.org/officeDocument/2006/relationships/image" Target="../media/image25.png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36.png"/><Relationship Id="rId5" Type="http://schemas.openxmlformats.org/officeDocument/2006/relationships/image" Target="../media/image40.png"/><Relationship Id="rId15" Type="http://schemas.openxmlformats.org/officeDocument/2006/relationships/image" Target="../media/image43.png"/><Relationship Id="rId10" Type="http://schemas.openxmlformats.org/officeDocument/2006/relationships/image" Target="../media/image35.png"/><Relationship Id="rId9" Type="http://schemas.openxmlformats.org/officeDocument/2006/relationships/image" Target="../media/image30.png"/><Relationship Id="rId1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hyperlink" Target="https://people.eecs.berkeley.edu/~attwood/sxr2009/lecnotes/04_Reflection_And_Refraction_2009.pdf" TargetMode="External"/><Relationship Id="rId7" Type="http://schemas.openxmlformats.org/officeDocument/2006/relationships/image" Target="../media/image47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0.png"/><Relationship Id="rId5" Type="http://schemas.openxmlformats.org/officeDocument/2006/relationships/image" Target="../media/image450.png"/><Relationship Id="rId4" Type="http://schemas.openxmlformats.org/officeDocument/2006/relationships/hyperlink" Target="https://doi.org/10.1088/0034-4885/48/5/001" TargetMode="External"/><Relationship Id="rId9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59.png"/><Relationship Id="rId7" Type="http://schemas.openxmlformats.org/officeDocument/2006/relationships/image" Target="../media/image55.png"/><Relationship Id="rId12" Type="http://schemas.openxmlformats.org/officeDocument/2006/relationships/image" Target="../media/image58.png"/><Relationship Id="rId2" Type="http://schemas.openxmlformats.org/officeDocument/2006/relationships/image" Target="../media/image50.png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57.png"/><Relationship Id="rId15" Type="http://schemas.openxmlformats.org/officeDocument/2006/relationships/image" Target="../media/image61.png"/><Relationship Id="rId10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1.png"/><Relationship Id="rId1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2.png"/><Relationship Id="rId4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8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7" Type="http://schemas.openxmlformats.org/officeDocument/2006/relationships/image" Target="../media/image89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4" Type="http://schemas.openxmlformats.org/officeDocument/2006/relationships/image" Target="../media/image72.png"/><Relationship Id="rId9" Type="http://schemas.openxmlformats.org/officeDocument/2006/relationships/image" Target="../media/image8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7" Type="http://schemas.openxmlformats.org/officeDocument/2006/relationships/image" Target="../media/image112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117/3.883971.ch9" TargetMode="Externa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10" Type="http://schemas.openxmlformats.org/officeDocument/2006/relationships/image" Target="../media/image105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06.jpeg"/><Relationship Id="rId7" Type="http://schemas.openxmlformats.org/officeDocument/2006/relationships/image" Target="../media/image124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11" Type="http://schemas.openxmlformats.org/officeDocument/2006/relationships/image" Target="../media/image128.png"/><Relationship Id="rId5" Type="http://schemas.openxmlformats.org/officeDocument/2006/relationships/image" Target="../media/image122.png"/><Relationship Id="rId10" Type="http://schemas.openxmlformats.org/officeDocument/2006/relationships/image" Target="../media/image127.png"/><Relationship Id="rId4" Type="http://schemas.openxmlformats.org/officeDocument/2006/relationships/hyperlink" Target="https://doi.org/10.1063/PT.3.4178" TargetMode="External"/><Relationship Id="rId9" Type="http://schemas.openxmlformats.org/officeDocument/2006/relationships/image" Target="../media/image12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10" Type="http://schemas.openxmlformats.org/officeDocument/2006/relationships/image" Target="../media/image107.jpeg"/><Relationship Id="rId4" Type="http://schemas.openxmlformats.org/officeDocument/2006/relationships/image" Target="../media/image131.png"/><Relationship Id="rId9" Type="http://schemas.openxmlformats.org/officeDocument/2006/relationships/image" Target="../media/image13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image" Target="../media/image151.png"/><Relationship Id="rId7" Type="http://schemas.openxmlformats.org/officeDocument/2006/relationships/image" Target="../media/image145.png"/><Relationship Id="rId1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11" Type="http://schemas.openxmlformats.org/officeDocument/2006/relationships/image" Target="../media/image149.png"/><Relationship Id="rId5" Type="http://schemas.openxmlformats.org/officeDocument/2006/relationships/image" Target="../media/image143.png"/><Relationship Id="rId15" Type="http://schemas.openxmlformats.org/officeDocument/2006/relationships/image" Target="../media/image153.png"/><Relationship Id="rId10" Type="http://schemas.openxmlformats.org/officeDocument/2006/relationships/image" Target="../media/image148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Relationship Id="rId14" Type="http://schemas.openxmlformats.org/officeDocument/2006/relationships/image" Target="../media/image1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13" Type="http://schemas.openxmlformats.org/officeDocument/2006/relationships/image" Target="../media/image167.png"/><Relationship Id="rId18" Type="http://schemas.openxmlformats.org/officeDocument/2006/relationships/image" Target="../media/image139.png"/><Relationship Id="rId3" Type="http://schemas.openxmlformats.org/officeDocument/2006/relationships/image" Target="../media/image158.png"/><Relationship Id="rId7" Type="http://schemas.openxmlformats.org/officeDocument/2006/relationships/image" Target="../media/image162.png"/><Relationship Id="rId12" Type="http://schemas.openxmlformats.org/officeDocument/2006/relationships/image" Target="../media/image166.png"/><Relationship Id="rId17" Type="http://schemas.openxmlformats.org/officeDocument/2006/relationships/image" Target="../media/image137.png"/><Relationship Id="rId16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png"/><Relationship Id="rId11" Type="http://schemas.openxmlformats.org/officeDocument/2006/relationships/image" Target="../media/image165.png"/><Relationship Id="rId15" Type="http://schemas.openxmlformats.org/officeDocument/2006/relationships/image" Target="../media/image113.png"/><Relationship Id="rId9" Type="http://schemas.openxmlformats.org/officeDocument/2006/relationships/image" Target="../media/image164.png"/><Relationship Id="rId14" Type="http://schemas.openxmlformats.org/officeDocument/2006/relationships/image" Target="../media/image10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1.png"/><Relationship Id="rId4" Type="http://schemas.openxmlformats.org/officeDocument/2006/relationships/image" Target="../media/image17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13" Type="http://schemas.openxmlformats.org/officeDocument/2006/relationships/hyperlink" Target="https://doi.org/10.1016/j.astropartphys.2015.02.007" TargetMode="External"/><Relationship Id="rId3" Type="http://schemas.openxmlformats.org/officeDocument/2006/relationships/image" Target="../media/image140.png"/><Relationship Id="rId7" Type="http://schemas.openxmlformats.org/officeDocument/2006/relationships/image" Target="../media/image160.png"/><Relationship Id="rId12" Type="http://schemas.openxmlformats.org/officeDocument/2006/relationships/image" Target="../media/image175.pn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.png"/><Relationship Id="rId11" Type="http://schemas.openxmlformats.org/officeDocument/2006/relationships/image" Target="../media/image174.png"/><Relationship Id="rId5" Type="http://schemas.openxmlformats.org/officeDocument/2006/relationships/image" Target="../media/image157.png"/><Relationship Id="rId10" Type="http://schemas.openxmlformats.org/officeDocument/2006/relationships/image" Target="../media/image173.png"/><Relationship Id="rId4" Type="http://schemas.openxmlformats.org/officeDocument/2006/relationships/image" Target="../media/image141.png"/><Relationship Id="rId9" Type="http://schemas.openxmlformats.org/officeDocument/2006/relationships/image" Target="../media/image176.png"/><Relationship Id="rId14" Type="http://schemas.openxmlformats.org/officeDocument/2006/relationships/image" Target="../media/image176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3" Type="http://schemas.openxmlformats.org/officeDocument/2006/relationships/image" Target="../media/image168.png"/><Relationship Id="rId7" Type="http://schemas.openxmlformats.org/officeDocument/2006/relationships/image" Target="../media/image108.jpe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11" Type="http://schemas.openxmlformats.org/officeDocument/2006/relationships/image" Target="../media/image181.png"/><Relationship Id="rId5" Type="http://schemas.openxmlformats.org/officeDocument/2006/relationships/image" Target="../media/image170.png"/><Relationship Id="rId10" Type="http://schemas.openxmlformats.org/officeDocument/2006/relationships/image" Target="../media/image180.png"/><Relationship Id="rId4" Type="http://schemas.openxmlformats.org/officeDocument/2006/relationships/image" Target="../media/image169.png"/><Relationship Id="rId9" Type="http://schemas.openxmlformats.org/officeDocument/2006/relationships/image" Target="../media/image17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7" Type="http://schemas.openxmlformats.org/officeDocument/2006/relationships/image" Target="../media/image190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.png"/><Relationship Id="rId5" Type="http://schemas.openxmlformats.org/officeDocument/2006/relationships/image" Target="../media/image188.png"/><Relationship Id="rId4" Type="http://schemas.openxmlformats.org/officeDocument/2006/relationships/image" Target="../media/image18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4.png"/><Relationship Id="rId4" Type="http://schemas.openxmlformats.org/officeDocument/2006/relationships/image" Target="../media/image18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7" Type="http://schemas.openxmlformats.org/officeDocument/2006/relationships/image" Target="../media/image200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xpe.msfc.nasa.gov/for_scientists/papers/2017spie_0829_sgro.pdf" TargetMode="External"/><Relationship Id="rId5" Type="http://schemas.openxmlformats.org/officeDocument/2006/relationships/hyperlink" Target="https://ixpe.msfc.nasa.gov/for_scientists/presentations/Muleri_IXPE_Catiadas.pdf" TargetMode="External"/><Relationship Id="rId4" Type="http://schemas.openxmlformats.org/officeDocument/2006/relationships/hyperlink" Target="https://doi.org/10.1038/35079508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7" Type="http://schemas.openxmlformats.org/officeDocument/2006/relationships/hyperlink" Target="https://www.astro.umd.edu/~richard/ASTR680/schwartz_optics.pdf" TargetMode="External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.png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3" Type="http://schemas.openxmlformats.org/officeDocument/2006/relationships/image" Target="../media/image205.png"/><Relationship Id="rId7" Type="http://schemas.openxmlformats.org/officeDocument/2006/relationships/image" Target="../media/image198.png"/><Relationship Id="rId2" Type="http://schemas.openxmlformats.org/officeDocument/2006/relationships/image" Target="../media/image7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png"/><Relationship Id="rId5" Type="http://schemas.openxmlformats.org/officeDocument/2006/relationships/image" Target="../media/image800.png"/><Relationship Id="rId10" Type="http://schemas.openxmlformats.org/officeDocument/2006/relationships/hyperlink" Target="https://www.astro.umd.edu/~richard/ASTR680/schwartz_optics.pdf" TargetMode="External"/><Relationship Id="rId4" Type="http://schemas.openxmlformats.org/officeDocument/2006/relationships/image" Target="../media/image206.png"/><Relationship Id="rId9" Type="http://schemas.openxmlformats.org/officeDocument/2006/relationships/image" Target="../media/image2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330DB4B3-C2DD-704E-BE25-21C66B6A9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4553" y="582116"/>
            <a:ext cx="5302077" cy="523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86AF73-EE45-3247-B466-CA7B4F0825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484" y="1803949"/>
            <a:ext cx="5189820" cy="131166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4100" b="1" dirty="0">
                <a:solidFill>
                  <a:srgbClr val="000000"/>
                </a:solidFill>
              </a:rPr>
              <a:t>Focusing in on the </a:t>
            </a:r>
            <a:br>
              <a:rPr lang="en-US" sz="4100" b="1" dirty="0">
                <a:solidFill>
                  <a:srgbClr val="000000"/>
                </a:solidFill>
              </a:rPr>
            </a:br>
            <a:r>
              <a:rPr lang="en-US" sz="4100" b="1" dirty="0">
                <a:solidFill>
                  <a:srgbClr val="000000"/>
                </a:solidFill>
              </a:rPr>
              <a:t>High Energy Universe</a:t>
            </a:r>
            <a:br>
              <a:rPr lang="en-US" sz="4100" b="1" dirty="0">
                <a:solidFill>
                  <a:srgbClr val="000000"/>
                </a:solidFill>
              </a:rPr>
            </a:br>
            <a:br>
              <a:rPr lang="en-US" sz="4100" b="1" dirty="0">
                <a:solidFill>
                  <a:srgbClr val="000000"/>
                </a:solidFill>
              </a:rPr>
            </a:br>
            <a:r>
              <a:rPr lang="en-US" sz="2700" b="1" dirty="0">
                <a:solidFill>
                  <a:srgbClr val="000000"/>
                </a:solidFill>
              </a:rPr>
              <a:t>II: Introduction to X-ray Optics</a:t>
            </a:r>
            <a:br>
              <a:rPr lang="en-US" sz="4100" b="1" dirty="0">
                <a:solidFill>
                  <a:srgbClr val="000000"/>
                </a:solidFill>
              </a:rPr>
            </a:br>
            <a:endParaRPr lang="en-US" sz="4100" b="1" dirty="0">
              <a:solidFill>
                <a:srgbClr val="00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715D7F-64C3-C947-8768-AFFE938CA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370" y="4164178"/>
            <a:ext cx="4706803" cy="1415841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l"/>
            <a:r>
              <a:rPr lang="en-US" sz="1600" dirty="0">
                <a:solidFill>
                  <a:srgbClr val="000000"/>
                </a:solidFill>
              </a:rPr>
              <a:t>Dr. Oliver J. Roberts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</a:rPr>
              <a:t>USRA/NASA Marshall Space Flight Center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</a:rPr>
              <a:t>National Space Science and Tech. Center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</a:rPr>
              <a:t>Huntsville, AL, USA. </a:t>
            </a:r>
          </a:p>
          <a:p>
            <a:pPr algn="l"/>
            <a:r>
              <a:rPr lang="en-US" sz="1600" dirty="0">
                <a:solidFill>
                  <a:srgbClr val="000000"/>
                </a:solidFill>
                <a:hlinkClick r:id="rId3"/>
              </a:rPr>
              <a:t>oroberts@usra.edu</a:t>
            </a:r>
            <a:endParaRPr lang="en-US" sz="1600" dirty="0">
              <a:solidFill>
                <a:srgbClr val="000000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36F0E54-410C-E54A-9826-F0E75C30C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125" y="5963078"/>
            <a:ext cx="3480486" cy="697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2D8610C-42C1-6D4E-8EAE-BBF91E852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1436" y="5907855"/>
            <a:ext cx="1615802" cy="80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A1070C-A5AE-164B-ABFB-588D0ECB3178}"/>
              </a:ext>
            </a:extLst>
          </p:cNvPr>
          <p:cNvSpPr txBox="1"/>
          <p:nvPr/>
        </p:nvSpPr>
        <p:spPr>
          <a:xfrm>
            <a:off x="9871504" y="328200"/>
            <a:ext cx="157607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Credit: NASA (Bill </a:t>
            </a:r>
            <a:r>
              <a:rPr lang="en-US" sz="1050" dirty="0" err="1"/>
              <a:t>Hrybyk</a:t>
            </a:r>
            <a:r>
              <a:rPr lang="en-US" sz="1050" dirty="0"/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5A61BD-91FB-AE46-B69B-2436602880DF}"/>
              </a:ext>
            </a:extLst>
          </p:cNvPr>
          <p:cNvSpPr txBox="1"/>
          <p:nvPr/>
        </p:nvSpPr>
        <p:spPr>
          <a:xfrm>
            <a:off x="7759915" y="5816343"/>
            <a:ext cx="2471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 100 mm</a:t>
            </a:r>
            <a:r>
              <a:rPr lang="en-US" sz="1200" baseline="30000" dirty="0"/>
              <a:t>2</a:t>
            </a:r>
            <a:r>
              <a:rPr lang="en-US" sz="1200" dirty="0"/>
              <a:t> Wolter-I mirror segment</a:t>
            </a:r>
          </a:p>
        </p:txBody>
      </p:sp>
    </p:spTree>
    <p:extLst>
      <p:ext uri="{BB962C8B-B14F-4D97-AF65-F5344CB8AC3E}">
        <p14:creationId xmlns:p14="http://schemas.microsoft.com/office/powerpoint/2010/main" val="973694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3E79F-18C9-BE47-A0B6-97A6B9CC3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313400"/>
            <a:ext cx="11353799" cy="1544600"/>
          </a:xfrm>
        </p:spPr>
        <p:txBody>
          <a:bodyPr>
            <a:noAutofit/>
          </a:bodyPr>
          <a:lstStyle/>
          <a:p>
            <a:r>
              <a:rPr lang="en-US" sz="2000" b="1" dirty="0"/>
              <a:t>Wave-particle duality</a:t>
            </a:r>
          </a:p>
          <a:p>
            <a:pPr lvl="1"/>
            <a:r>
              <a:rPr lang="en-US" sz="2000" b="1" dirty="0"/>
              <a:t>Propagates as waves</a:t>
            </a:r>
          </a:p>
          <a:p>
            <a:pPr lvl="1"/>
            <a:r>
              <a:rPr lang="en-US" sz="2000" b="1" dirty="0"/>
              <a:t>Energy imparted by waves absorbed like particles at single sites: </a:t>
            </a:r>
            <a:r>
              <a:rPr lang="en-US" sz="2000" b="1" i="1" dirty="0"/>
              <a:t>photon</a:t>
            </a:r>
            <a:r>
              <a:rPr lang="en-US" sz="2000" b="1" dirty="0"/>
              <a:t> (quanta of light)</a:t>
            </a:r>
          </a:p>
          <a:p>
            <a:r>
              <a:rPr lang="en-US" sz="2000" b="1" dirty="0"/>
              <a:t>Optics is the study of light.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52F553-5834-C749-89B8-C0CEAED65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3741" y="1307607"/>
            <a:ext cx="6846199" cy="406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61B815C-1F47-7D4F-AECA-9BB394C96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17419"/>
            <a:ext cx="10515600" cy="688423"/>
          </a:xfrm>
        </p:spPr>
        <p:txBody>
          <a:bodyPr>
            <a:normAutofit fontScale="90000"/>
          </a:bodyPr>
          <a:lstStyle/>
          <a:p>
            <a:r>
              <a:rPr lang="en-US" dirty="0"/>
              <a:t>Light – Electromagnetic (EM) Radiation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1C799B-A230-0140-A1EF-BE7608A587E0}"/>
              </a:ext>
            </a:extLst>
          </p:cNvPr>
          <p:cNvSpPr txBox="1"/>
          <p:nvPr/>
        </p:nvSpPr>
        <p:spPr>
          <a:xfrm>
            <a:off x="8194198" y="5246021"/>
            <a:ext cx="219002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Credit: NASA / Wiki CC </a:t>
            </a:r>
            <a:r>
              <a:rPr lang="en-US" sz="1050" dirty="0" err="1"/>
              <a:t>Inductiveload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461482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C1F3E58-31C0-BA4F-B47E-8FFE56FB8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960" y="1676206"/>
            <a:ext cx="7033087" cy="406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23BA6A-7D81-1E4F-8FFA-560395D5C910}"/>
              </a:ext>
            </a:extLst>
          </p:cNvPr>
          <p:cNvSpPr txBox="1"/>
          <p:nvPr/>
        </p:nvSpPr>
        <p:spPr>
          <a:xfrm>
            <a:off x="6123200" y="6294360"/>
            <a:ext cx="3462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/>
              <a:t>Image Credit: </a:t>
            </a:r>
            <a:r>
              <a:rPr lang="en-US" sz="1000" i="1" dirty="0" err="1"/>
              <a:t>O’Hea</a:t>
            </a:r>
            <a:r>
              <a:rPr lang="en-US" sz="1000" i="1" dirty="0"/>
              <a:t>, I., MSc Thesis, Open University (UK), 2015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EC922C4-ECE7-0D47-B627-DFB8D5233F12}"/>
              </a:ext>
            </a:extLst>
          </p:cNvPr>
          <p:cNvSpPr txBox="1">
            <a:spLocks/>
          </p:cNvSpPr>
          <p:nvPr/>
        </p:nvSpPr>
        <p:spPr>
          <a:xfrm>
            <a:off x="419100" y="317419"/>
            <a:ext cx="10515600" cy="6884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X-rays and Atoms</a:t>
            </a:r>
          </a:p>
        </p:txBody>
      </p:sp>
    </p:spTree>
    <p:extLst>
      <p:ext uri="{BB962C8B-B14F-4D97-AF65-F5344CB8AC3E}">
        <p14:creationId xmlns:p14="http://schemas.microsoft.com/office/powerpoint/2010/main" val="2357411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3E79F-18C9-BE47-A0B6-97A6B9CC3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352" y="1371601"/>
            <a:ext cx="6415125" cy="490563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“Optics” (from the Greek word for appearance - “</a:t>
            </a:r>
            <a:r>
              <a:rPr lang="el-GR" dirty="0"/>
              <a:t>οπτική</a:t>
            </a:r>
            <a:r>
              <a:rPr lang="en-US" dirty="0"/>
              <a:t>”)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Lenses made from quartz as early as 2000 BC (i.e. Nimrud lens from 700 BC Assyria).</a:t>
            </a:r>
          </a:p>
          <a:p>
            <a:endParaRPr lang="en-US" dirty="0"/>
          </a:p>
          <a:p>
            <a:r>
              <a:rPr lang="en-US" dirty="0"/>
              <a:t>Branch of physics that focuses on the behavior and properties of light (</a:t>
            </a:r>
            <a:r>
              <a:rPr lang="en-US" i="1" dirty="0"/>
              <a:t>incl</a:t>
            </a:r>
            <a:r>
              <a:rPr lang="en-US" dirty="0"/>
              <a:t>. manipulation, detection, </a:t>
            </a:r>
            <a:r>
              <a:rPr lang="en-US" dirty="0" err="1"/>
              <a:t>etc</a:t>
            </a:r>
            <a:r>
              <a:rPr lang="en-US" dirty="0"/>
              <a:t>). </a:t>
            </a:r>
          </a:p>
          <a:p>
            <a:endParaRPr lang="en-US" dirty="0"/>
          </a:p>
          <a:p>
            <a:r>
              <a:rPr lang="en-US" dirty="0"/>
              <a:t>Two branches of (Classical) Optics: </a:t>
            </a:r>
          </a:p>
          <a:p>
            <a:pPr lvl="1"/>
            <a:r>
              <a:rPr lang="en-US" dirty="0"/>
              <a:t>Geometrical (Ray) Optics</a:t>
            </a:r>
          </a:p>
          <a:p>
            <a:pPr lvl="2"/>
            <a:r>
              <a:rPr lang="en-US" dirty="0"/>
              <a:t>Light propagates as straight lines</a:t>
            </a:r>
          </a:p>
          <a:p>
            <a:pPr lvl="1"/>
            <a:r>
              <a:rPr lang="en-US" dirty="0"/>
              <a:t>Physical (Wave) Optics</a:t>
            </a:r>
          </a:p>
          <a:p>
            <a:pPr lvl="2"/>
            <a:r>
              <a:rPr lang="en-US" dirty="0"/>
              <a:t>Light propagates as an electromagnetic wave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78DC96A-3EF6-604B-BA75-E0E02ED28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17419"/>
            <a:ext cx="10515600" cy="688423"/>
          </a:xfrm>
        </p:spPr>
        <p:txBody>
          <a:bodyPr>
            <a:normAutofit fontScale="90000"/>
          </a:bodyPr>
          <a:lstStyle/>
          <a:p>
            <a:r>
              <a:rPr lang="en-US" dirty="0"/>
              <a:t>Optics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39FD8B-1087-1A40-8995-15870C7509DB}"/>
              </a:ext>
            </a:extLst>
          </p:cNvPr>
          <p:cNvSpPr txBox="1"/>
          <p:nvPr/>
        </p:nvSpPr>
        <p:spPr>
          <a:xfrm>
            <a:off x="8363890" y="6000233"/>
            <a:ext cx="28103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The main mirror of the HST (Credit: NASA)</a:t>
            </a:r>
          </a:p>
        </p:txBody>
      </p:sp>
      <p:pic>
        <p:nvPicPr>
          <p:cNvPr id="1028" name="Picture 4" descr="The Hubble Space Telescope's 94-inch mirror, 1984.">
            <a:extLst>
              <a:ext uri="{FF2B5EF4-FFF2-40B4-BE49-F238E27FC236}">
                <a16:creationId xmlns:a16="http://schemas.microsoft.com/office/drawing/2014/main" id="{19315703-B02E-9B40-8BCE-CC5FBE62F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71640" y="1739463"/>
            <a:ext cx="3594887" cy="420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746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9" name="Rectangle 7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F0BFA97-6D3F-0541-AC4C-3781654871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0" name="Rectangle 7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412A5FA-5C96-4E46-AE7F-22D2C8A60726}"/>
              </a:ext>
            </a:extLst>
          </p:cNvPr>
          <p:cNvSpPr txBox="1">
            <a:spLocks/>
          </p:cNvSpPr>
          <p:nvPr/>
        </p:nvSpPr>
        <p:spPr>
          <a:xfrm>
            <a:off x="477981" y="1122363"/>
            <a:ext cx="40233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800" b="1"/>
              <a:t>Geometrical </a:t>
            </a:r>
            <a:br>
              <a:rPr lang="en-US" sz="4800" b="1"/>
            </a:br>
            <a:r>
              <a:rPr lang="en-US" sz="4800" b="1"/>
              <a:t>(Ray/Particle) Optics</a:t>
            </a:r>
          </a:p>
        </p:txBody>
      </p:sp>
      <p:sp>
        <p:nvSpPr>
          <p:cNvPr id="4111" name="Rectangle 7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12" name="Rectangle 7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1B73C8-9A6A-314F-9FE9-D85493615EF8}"/>
              </a:ext>
            </a:extLst>
          </p:cNvPr>
          <p:cNvSpPr txBox="1"/>
          <p:nvPr/>
        </p:nvSpPr>
        <p:spPr>
          <a:xfrm>
            <a:off x="9756601" y="6400800"/>
            <a:ext cx="21916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>
                <a:solidFill>
                  <a:schemeClr val="bg1"/>
                </a:solidFill>
              </a:rPr>
              <a:t>Credit: NASA/ Goddard/ Anne </a:t>
            </a:r>
            <a:r>
              <a:rPr lang="en-US" sz="1000" i="1" dirty="0" err="1">
                <a:solidFill>
                  <a:schemeClr val="bg1"/>
                </a:solidFill>
              </a:rPr>
              <a:t>Koslosky</a:t>
            </a:r>
            <a:endParaRPr lang="en-US" sz="1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379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5DEF7-5E23-C247-8B1E-EA80A1E5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8971"/>
          </a:xfrm>
        </p:spPr>
        <p:txBody>
          <a:bodyPr>
            <a:normAutofit fontScale="90000"/>
          </a:bodyPr>
          <a:lstStyle/>
          <a:p>
            <a:r>
              <a:rPr lang="en-US" dirty="0"/>
              <a:t>Why do we see things?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3B663-2D94-D147-9B96-46344F29C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1904"/>
            <a:ext cx="10515600" cy="172940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Objects are a source of light rays that originate from everywhere on the object with each point sending rays omnidirectionally. </a:t>
            </a:r>
          </a:p>
          <a:p>
            <a:r>
              <a:rPr lang="en-US" dirty="0"/>
              <a:t>Some wavelengths are reflected, others absorbed giving </a:t>
            </a:r>
            <a:r>
              <a:rPr lang="en-US" dirty="0" err="1"/>
              <a:t>colour</a:t>
            </a:r>
            <a:r>
              <a:rPr lang="en-US" dirty="0"/>
              <a:t> which can be detected with correct sensor.</a:t>
            </a:r>
          </a:p>
          <a:p>
            <a:r>
              <a:rPr lang="en-US" dirty="0"/>
              <a:t>Objects can be self-luminous (i.e. Sun, flames, lightbulb) or reflective. Most objects are reflective. 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57EF42F-A4DF-C342-A7DA-0C5BE835FF96}"/>
              </a:ext>
            </a:extLst>
          </p:cNvPr>
          <p:cNvGrpSpPr>
            <a:grpSpLocks noChangeAspect="1"/>
          </p:cNvGrpSpPr>
          <p:nvPr/>
        </p:nvGrpSpPr>
        <p:grpSpPr>
          <a:xfrm>
            <a:off x="2271250" y="3606420"/>
            <a:ext cx="7447743" cy="2651760"/>
            <a:chOff x="1126579" y="3437608"/>
            <a:chExt cx="8533129" cy="303821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37DCDA5-A457-7C45-9BCF-86BF6FD7275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07288" y="4177825"/>
              <a:ext cx="2226972" cy="2194560"/>
              <a:chOff x="1139999" y="3429000"/>
              <a:chExt cx="3220985" cy="3174105"/>
            </a:xfrm>
          </p:grpSpPr>
          <p:sp>
            <p:nvSpPr>
              <p:cNvPr id="4" name="Sun 3">
                <a:extLst>
                  <a:ext uri="{FF2B5EF4-FFF2-40B4-BE49-F238E27FC236}">
                    <a16:creationId xmlns:a16="http://schemas.microsoft.com/office/drawing/2014/main" id="{157E7FF8-FA68-014B-8640-095583274806}"/>
                  </a:ext>
                </a:extLst>
              </p:cNvPr>
              <p:cNvSpPr/>
              <p:nvPr/>
            </p:nvSpPr>
            <p:spPr>
              <a:xfrm>
                <a:off x="2104598" y="4285168"/>
                <a:ext cx="1463040" cy="1454450"/>
              </a:xfrm>
              <a:prstGeom prst="sun">
                <a:avLst/>
              </a:prstGeom>
              <a:solidFill>
                <a:srgbClr val="FFC000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B1C4DA5-E41A-8E43-99D4-AB9F873E7258}"/>
                  </a:ext>
                </a:extLst>
              </p:cNvPr>
              <p:cNvGrpSpPr/>
              <p:nvPr/>
            </p:nvGrpSpPr>
            <p:grpSpPr>
              <a:xfrm>
                <a:off x="1505245" y="3429000"/>
                <a:ext cx="2490283" cy="1026360"/>
                <a:chOff x="1505245" y="3429000"/>
                <a:chExt cx="2490283" cy="1026360"/>
              </a:xfrm>
            </p:grpSpPr>
            <p:cxnSp>
              <p:nvCxnSpPr>
                <p:cNvPr id="6" name="Straight Arrow Connector 5">
                  <a:extLst>
                    <a:ext uri="{FF2B5EF4-FFF2-40B4-BE49-F238E27FC236}">
                      <a16:creationId xmlns:a16="http://schemas.microsoft.com/office/drawing/2014/main" id="{998219D0-E844-A044-B89A-8959FE0AD19A}"/>
                    </a:ext>
                  </a:extLst>
                </p:cNvPr>
                <p:cNvCxnSpPr/>
                <p:nvPr/>
              </p:nvCxnSpPr>
              <p:spPr>
                <a:xfrm flipV="1">
                  <a:off x="2836118" y="3429000"/>
                  <a:ext cx="0" cy="801859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Arrow Connector 8">
                  <a:extLst>
                    <a:ext uri="{FF2B5EF4-FFF2-40B4-BE49-F238E27FC236}">
                      <a16:creationId xmlns:a16="http://schemas.microsoft.com/office/drawing/2014/main" id="{1EE7665B-1589-8F43-BB9C-C1212AB32D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505245" y="3921370"/>
                  <a:ext cx="759503" cy="53399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Arrow Connector 11">
                  <a:extLst>
                    <a:ext uri="{FF2B5EF4-FFF2-40B4-BE49-F238E27FC236}">
                      <a16:creationId xmlns:a16="http://schemas.microsoft.com/office/drawing/2014/main" id="{3935C65D-DE62-5E44-9E36-DF20672136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393472" y="3921370"/>
                  <a:ext cx="602056" cy="53399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0DBE76CF-EAB9-9F4F-9504-4326A73BE369}"/>
                  </a:ext>
                </a:extLst>
              </p:cNvPr>
              <p:cNvGrpSpPr/>
              <p:nvPr/>
            </p:nvGrpSpPr>
            <p:grpSpPr>
              <a:xfrm rot="10800000">
                <a:off x="1675384" y="5576745"/>
                <a:ext cx="2490283" cy="1026360"/>
                <a:chOff x="1505245" y="3429000"/>
                <a:chExt cx="2490283" cy="1026360"/>
              </a:xfrm>
            </p:grpSpPr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500D607E-AD30-1F4C-BDF0-2DDA8EBBD5DF}"/>
                    </a:ext>
                  </a:extLst>
                </p:cNvPr>
                <p:cNvCxnSpPr/>
                <p:nvPr/>
              </p:nvCxnSpPr>
              <p:spPr>
                <a:xfrm flipV="1">
                  <a:off x="2836118" y="3429000"/>
                  <a:ext cx="0" cy="801859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1C0E1111-65B8-D142-B758-F95CED1390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505245" y="3921370"/>
                  <a:ext cx="759503" cy="53399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Arrow Connector 18">
                  <a:extLst>
                    <a:ext uri="{FF2B5EF4-FFF2-40B4-BE49-F238E27FC236}">
                      <a16:creationId xmlns:a16="http://schemas.microsoft.com/office/drawing/2014/main" id="{BBE0D3C9-36E1-034D-974C-AE00F99066F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393472" y="3921370"/>
                  <a:ext cx="602056" cy="53399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826B6F1E-E7CC-D245-BEF8-9BF1B5339D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52296" y="5012393"/>
                <a:ext cx="708688" cy="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4147E8F6-1AC6-6B45-8790-D51C4E1C31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39999" y="5012393"/>
                <a:ext cx="836413" cy="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CBA44A0-570F-EF45-AF4B-85C16BD04371}"/>
                </a:ext>
              </a:extLst>
            </p:cNvPr>
            <p:cNvSpPr txBox="1"/>
            <p:nvPr/>
          </p:nvSpPr>
          <p:spPr>
            <a:xfrm>
              <a:off x="1126579" y="3449380"/>
              <a:ext cx="29049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Self-luminous object (active)</a:t>
              </a:r>
            </a:p>
            <a:p>
              <a:pPr algn="ctr"/>
              <a:r>
                <a:rPr lang="en-US" b="1" dirty="0"/>
                <a:t>It emits light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C822771-D01D-AD46-8FAD-9D73838A8AEB}"/>
                </a:ext>
              </a:extLst>
            </p:cNvPr>
            <p:cNvSpPr txBox="1"/>
            <p:nvPr/>
          </p:nvSpPr>
          <p:spPr>
            <a:xfrm>
              <a:off x="5387042" y="3437608"/>
              <a:ext cx="30356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Self-luminous object (passive)</a:t>
              </a:r>
            </a:p>
            <a:p>
              <a:pPr algn="ctr"/>
              <a:r>
                <a:rPr lang="en-US" b="1" dirty="0"/>
                <a:t>It reflects light</a:t>
              </a:r>
            </a:p>
          </p:txBody>
        </p:sp>
        <p:sp>
          <p:nvSpPr>
            <p:cNvPr id="28" name="Cloud 27">
              <a:extLst>
                <a:ext uri="{FF2B5EF4-FFF2-40B4-BE49-F238E27FC236}">
                  <a16:creationId xmlns:a16="http://schemas.microsoft.com/office/drawing/2014/main" id="{C050F381-B201-E444-A898-EEAADD962797}"/>
                </a:ext>
              </a:extLst>
            </p:cNvPr>
            <p:cNvSpPr/>
            <p:nvPr/>
          </p:nvSpPr>
          <p:spPr>
            <a:xfrm>
              <a:off x="5387042" y="4769775"/>
              <a:ext cx="2668571" cy="1405291"/>
            </a:xfrm>
            <a:prstGeom prst="cloud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Sun 28">
              <a:extLst>
                <a:ext uri="{FF2B5EF4-FFF2-40B4-BE49-F238E27FC236}">
                  <a16:creationId xmlns:a16="http://schemas.microsoft.com/office/drawing/2014/main" id="{2FB7CD2A-08D0-5744-9F8B-B6C2C981238B}"/>
                </a:ext>
              </a:extLst>
            </p:cNvPr>
            <p:cNvSpPr/>
            <p:nvPr/>
          </p:nvSpPr>
          <p:spPr>
            <a:xfrm>
              <a:off x="8160000" y="4013781"/>
              <a:ext cx="706877" cy="689892"/>
            </a:xfrm>
            <a:prstGeom prst="sun">
              <a:avLst/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DD801D53-23E1-A244-B35F-4386B5F024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85206" y="4358727"/>
              <a:ext cx="1616682" cy="66343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8F938EEB-CEF3-6945-9DE6-697463C98F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12742" y="4681801"/>
              <a:ext cx="403120" cy="21464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BE38BB27-BB20-A747-81E3-E7B7528E7D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74826" y="4789121"/>
              <a:ext cx="1638612" cy="91888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61F3417-4590-F746-AA1E-CC884A08385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32132" y="4331793"/>
              <a:ext cx="1349581" cy="616948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6A5D7D2E-EBEF-974D-B8DC-632BF84AB0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12647" y="5550251"/>
              <a:ext cx="1528668" cy="84326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A04FB41A-B671-E74E-B891-D03C66DFE7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99441" y="5546568"/>
              <a:ext cx="1281378" cy="738999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E11D832-58B6-AA40-B35E-10A93B8DD85A}"/>
                </a:ext>
              </a:extLst>
            </p:cNvPr>
            <p:cNvCxnSpPr>
              <a:cxnSpLocks/>
            </p:cNvCxnSpPr>
            <p:nvPr/>
          </p:nvCxnSpPr>
          <p:spPr>
            <a:xfrm>
              <a:off x="7220384" y="5667041"/>
              <a:ext cx="1850833" cy="50826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CEA852FC-047A-E54B-B41A-8648407E1B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74826" y="4956454"/>
              <a:ext cx="2467826" cy="147154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56050DB9-D14A-9744-AFEC-412022756EC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31238" y="4681889"/>
              <a:ext cx="1349581" cy="616948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0A19BFEC-6F90-A146-95F3-41EF1F4AD0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77230" y="5736819"/>
              <a:ext cx="1281378" cy="738999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5980D585-9104-9B4A-B7C7-E1BF6C05F91E}"/>
                </a:ext>
              </a:extLst>
            </p:cNvPr>
            <p:cNvCxnSpPr>
              <a:cxnSpLocks/>
            </p:cNvCxnSpPr>
            <p:nvPr/>
          </p:nvCxnSpPr>
          <p:spPr>
            <a:xfrm>
              <a:off x="7808875" y="5408634"/>
              <a:ext cx="1850833" cy="508262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12934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5DEF7-5E23-C247-8B1E-EA80A1E5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8971"/>
          </a:xfrm>
        </p:spPr>
        <p:txBody>
          <a:bodyPr>
            <a:normAutofit fontScale="90000"/>
          </a:bodyPr>
          <a:lstStyle/>
          <a:p>
            <a:r>
              <a:rPr lang="en-US" dirty="0"/>
              <a:t>The “Ray” Model of Light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3B663-2D94-D147-9B96-46344F29C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1904"/>
            <a:ext cx="5638014" cy="479066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Light interacts with matter in different ways:</a:t>
            </a:r>
          </a:p>
          <a:p>
            <a:pPr lvl="1"/>
            <a:r>
              <a:rPr lang="en-US" u="sng" dirty="0"/>
              <a:t>Between</a:t>
            </a:r>
            <a:r>
              <a:rPr lang="en-US" dirty="0"/>
              <a:t> two materials, it can be 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reflected</a:t>
            </a:r>
            <a:r>
              <a:rPr lang="en-US" dirty="0"/>
              <a:t> or 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refracted</a:t>
            </a:r>
          </a:p>
          <a:p>
            <a:pPr lvl="1"/>
            <a:r>
              <a:rPr lang="en-US" u="sng" dirty="0"/>
              <a:t>Within</a:t>
            </a:r>
            <a:r>
              <a:rPr lang="en-US" dirty="0"/>
              <a:t> a material, light can be 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scattered</a:t>
            </a:r>
            <a:r>
              <a:rPr lang="en-US" dirty="0"/>
              <a:t> or 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absorbed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Or, it can be 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transmitted</a:t>
            </a:r>
            <a:r>
              <a:rPr lang="en-US" dirty="0"/>
              <a:t> or 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diffracted</a:t>
            </a:r>
            <a:r>
              <a:rPr lang="en-US" dirty="0"/>
              <a:t> through the medium.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How incident light interacts with matter depends on how transparent the material/medium is to the wavelength of light and the surrounding material.</a:t>
            </a:r>
          </a:p>
        </p:txBody>
      </p:sp>
      <p:pic>
        <p:nvPicPr>
          <p:cNvPr id="1026" name="Picture 2" descr="Wave Behavior - CoolaBoo - Education Site">
            <a:extLst>
              <a:ext uri="{FF2B5EF4-FFF2-40B4-BE49-F238E27FC236}">
                <a16:creationId xmlns:a16="http://schemas.microsoft.com/office/drawing/2014/main" id="{96A6DA7D-D722-2C42-B0D2-805D9B76F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4373" y="1745188"/>
            <a:ext cx="4579427" cy="371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3E4F6F-5888-974D-B660-6FA1C3D13374}"/>
              </a:ext>
            </a:extLst>
          </p:cNvPr>
          <p:cNvSpPr txBox="1"/>
          <p:nvPr/>
        </p:nvSpPr>
        <p:spPr>
          <a:xfrm>
            <a:off x="8561904" y="3505833"/>
            <a:ext cx="101662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Absorption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913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ECB78-4E20-4848-833A-EAFCB68F8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en-US" dirty="0"/>
              <a:t>Mirrors and Telescopes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E197B2-9D10-294E-ADA9-5481F1CA035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82519"/>
                <a:ext cx="6208642" cy="3279912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u="sng" dirty="0"/>
                  <a:t>Conventional</a:t>
                </a:r>
                <a:r>
                  <a:rPr lang="en-US" dirty="0"/>
                  <a:t> telescopes use </a:t>
                </a:r>
                <a:r>
                  <a:rPr lang="en-US" b="1" dirty="0"/>
                  <a:t>reflection</a:t>
                </a:r>
                <a:r>
                  <a:rPr lang="en-US" dirty="0"/>
                  <a:t> or </a:t>
                </a:r>
                <a:r>
                  <a:rPr lang="en-US" b="1" dirty="0"/>
                  <a:t>refraction</a:t>
                </a:r>
                <a:r>
                  <a:rPr lang="en-US" dirty="0"/>
                  <a:t> at normal/intermediate incidence (i.e. visible light). </a:t>
                </a:r>
              </a:p>
              <a:p>
                <a:endParaRPr lang="en-US" dirty="0"/>
              </a:p>
              <a:p>
                <a:r>
                  <a:rPr lang="en-US" i="1" dirty="0"/>
                  <a:t>Not</a:t>
                </a:r>
                <a:r>
                  <a:rPr lang="en-US" dirty="0"/>
                  <a:t> applicable for X-rays as rays travelling perpendicular to mirror are absorbed or transmitted (no reflection).</a:t>
                </a:r>
              </a:p>
              <a:p>
                <a:endParaRPr lang="en-US" dirty="0"/>
              </a:p>
              <a:p>
                <a:r>
                  <a:rPr lang="en-US" dirty="0"/>
                  <a:t>X-ray telescope work use grazing incidence optics (mirror reflection at shallow angles) for total external reflection.</a:t>
                </a:r>
              </a:p>
              <a:p>
                <a:endParaRPr lang="en-US" dirty="0"/>
              </a:p>
              <a:p>
                <a:r>
                  <a:rPr lang="en-US" dirty="0"/>
                  <a:t>Scattering of any wave by electrons is coherent only if the </a:t>
                </a:r>
                <a:r>
                  <a:rPr lang="en-US" b="1" i="1" dirty="0"/>
                  <a:t>angle of incidence equals the angle of reflection</a:t>
                </a:r>
                <a:r>
                  <a:rPr lang="en-US" b="1" dirty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𝒐</m:t>
                        </m:r>
                      </m:sub>
                    </m:sSub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E197B2-9D10-294E-ADA9-5481F1CA03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82519"/>
                <a:ext cx="6208642" cy="3279912"/>
              </a:xfrm>
              <a:blipFill>
                <a:blip r:embed="rId2"/>
                <a:stretch>
                  <a:fillRect l="-818" t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6" name="Picture 8">
            <a:extLst>
              <a:ext uri="{FF2B5EF4-FFF2-40B4-BE49-F238E27FC236}">
                <a16:creationId xmlns:a16="http://schemas.microsoft.com/office/drawing/2014/main" id="{B34A9C28-28AD-2342-81B8-1EA40E835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555" y="4562431"/>
            <a:ext cx="4227934" cy="216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7FF778-0F5C-9447-B4E7-6EFD4DF25E07}"/>
              </a:ext>
            </a:extLst>
          </p:cNvPr>
          <p:cNvSpPr txBox="1"/>
          <p:nvPr/>
        </p:nvSpPr>
        <p:spPr>
          <a:xfrm>
            <a:off x="10795690" y="6554659"/>
            <a:ext cx="12474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/>
              <a:t>All Image Credit: NASA</a:t>
            </a:r>
          </a:p>
        </p:txBody>
      </p:sp>
      <p:pic>
        <p:nvPicPr>
          <p:cNvPr id="2050" name="Picture 2" descr="Illustration of a simple refracting telescope.">
            <a:extLst>
              <a:ext uri="{FF2B5EF4-FFF2-40B4-BE49-F238E27FC236}">
                <a16:creationId xmlns:a16="http://schemas.microsoft.com/office/drawing/2014/main" id="{24C7D087-D6BB-6942-803B-F0624A01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6516" y="748844"/>
            <a:ext cx="3960424" cy="256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llustration of a simple reflecting telescope using mirrors.">
            <a:extLst>
              <a:ext uri="{FF2B5EF4-FFF2-40B4-BE49-F238E27FC236}">
                <a16:creationId xmlns:a16="http://schemas.microsoft.com/office/drawing/2014/main" id="{247EE474-98AB-D94D-88FE-552909F0F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6516" y="3616713"/>
            <a:ext cx="3960426" cy="256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A5E812-73F5-FE41-8A40-0B0C89C6AA60}"/>
              </a:ext>
            </a:extLst>
          </p:cNvPr>
          <p:cNvSpPr txBox="1"/>
          <p:nvPr/>
        </p:nvSpPr>
        <p:spPr>
          <a:xfrm>
            <a:off x="7716516" y="2985734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Refractor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3E71ED-7FA9-DA45-BDA0-A0C0DD419ACD}"/>
              </a:ext>
            </a:extLst>
          </p:cNvPr>
          <p:cNvSpPr txBox="1"/>
          <p:nvPr/>
        </p:nvSpPr>
        <p:spPr>
          <a:xfrm>
            <a:off x="7716516" y="5795733"/>
            <a:ext cx="103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Reflector</a:t>
            </a:r>
          </a:p>
        </p:txBody>
      </p:sp>
    </p:spTree>
    <p:extLst>
      <p:ext uri="{BB962C8B-B14F-4D97-AF65-F5344CB8AC3E}">
        <p14:creationId xmlns:p14="http://schemas.microsoft.com/office/powerpoint/2010/main" val="373888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8E9BF1-FD3E-9E40-8582-50AAD7DC2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059" y="4917652"/>
            <a:ext cx="5865142" cy="1138129"/>
          </a:xfrm>
        </p:spPr>
        <p:txBody>
          <a:bodyPr>
            <a:normAutofit lnSpcReduction="10000"/>
          </a:bodyPr>
          <a:lstStyle/>
          <a:p>
            <a:r>
              <a:rPr lang="en-US" sz="2000" b="1" u="sng" dirty="0">
                <a:solidFill>
                  <a:srgbClr val="002060"/>
                </a:solidFill>
              </a:rPr>
              <a:t>Law of reflection:</a:t>
            </a:r>
          </a:p>
          <a:p>
            <a:pPr lvl="1"/>
            <a:r>
              <a:rPr lang="en-US" sz="1800" b="1" dirty="0">
                <a:solidFill>
                  <a:srgbClr val="0070C0"/>
                </a:solidFill>
              </a:rPr>
              <a:t>Incident &amp; reflected about a normal line, rays are in the same plane 	</a:t>
            </a:r>
          </a:p>
          <a:p>
            <a:pPr lvl="1"/>
            <a:r>
              <a:rPr lang="en-US" sz="1800" b="1" dirty="0">
                <a:solidFill>
                  <a:srgbClr val="0070C0"/>
                </a:solidFill>
              </a:rPr>
              <a:t>Angle of incidence (</a:t>
            </a:r>
            <a:r>
              <a:rPr lang="en-US" sz="1800" b="1" i="1" dirty="0">
                <a:solidFill>
                  <a:srgbClr val="0070C0"/>
                </a:solidFill>
              </a:rPr>
              <a:t>𝛉</a:t>
            </a:r>
            <a:r>
              <a:rPr lang="en-US" sz="1800" b="1" i="1" baseline="-25000" dirty="0" err="1">
                <a:solidFill>
                  <a:srgbClr val="0070C0"/>
                </a:solidFill>
              </a:rPr>
              <a:t>i</a:t>
            </a:r>
            <a:r>
              <a:rPr lang="en-US" sz="1800" b="1" dirty="0">
                <a:solidFill>
                  <a:srgbClr val="0070C0"/>
                </a:solidFill>
              </a:rPr>
              <a:t>) = angle of reflection (</a:t>
            </a:r>
            <a:r>
              <a:rPr lang="en-US" sz="1800" b="1" i="1" dirty="0">
                <a:solidFill>
                  <a:srgbClr val="0070C0"/>
                </a:solidFill>
              </a:rPr>
              <a:t>𝛉</a:t>
            </a:r>
            <a:r>
              <a:rPr lang="en-US" sz="1800" b="1" i="1" baseline="-25000" dirty="0">
                <a:solidFill>
                  <a:srgbClr val="0070C0"/>
                </a:solidFill>
              </a:rPr>
              <a:t>r</a:t>
            </a:r>
            <a:r>
              <a:rPr lang="en-US" sz="1800" b="1" dirty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3095FF-8612-C244-971A-6C337E5C9635}"/>
              </a:ext>
            </a:extLst>
          </p:cNvPr>
          <p:cNvSpPr txBox="1"/>
          <p:nvPr/>
        </p:nvSpPr>
        <p:spPr>
          <a:xfrm>
            <a:off x="1877444" y="632756"/>
            <a:ext cx="334053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2"/>
                </a:solidFill>
              </a:rPr>
              <a:t>Specular Reflection </a:t>
            </a:r>
          </a:p>
          <a:p>
            <a:pPr algn="ctr"/>
            <a:r>
              <a:rPr lang="en-US" sz="2000" b="1" dirty="0">
                <a:solidFill>
                  <a:schemeClr val="accent2"/>
                </a:solidFill>
              </a:rPr>
              <a:t>(Smooth Surface)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669EE3-B77A-1046-9E2C-F356C680EA10}"/>
              </a:ext>
            </a:extLst>
          </p:cNvPr>
          <p:cNvSpPr txBox="1"/>
          <p:nvPr/>
        </p:nvSpPr>
        <p:spPr>
          <a:xfrm>
            <a:off x="7482794" y="913793"/>
            <a:ext cx="3134769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chemeClr val="accent2"/>
                </a:solidFill>
              </a:rPr>
              <a:t>Diffuse Reflection</a:t>
            </a:r>
          </a:p>
          <a:p>
            <a:pPr algn="ctr"/>
            <a:r>
              <a:rPr lang="en-US" sz="2000" b="1" dirty="0">
                <a:solidFill>
                  <a:schemeClr val="accent2"/>
                </a:solidFill>
              </a:rPr>
              <a:t>(Rough Surface)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399DDE7-4B05-1D4E-8512-9E24AF0590BA}"/>
              </a:ext>
            </a:extLst>
          </p:cNvPr>
          <p:cNvSpPr/>
          <p:nvPr/>
        </p:nvSpPr>
        <p:spPr>
          <a:xfrm>
            <a:off x="367994" y="4765892"/>
            <a:ext cx="6125021" cy="1366119"/>
          </a:xfrm>
          <a:custGeom>
            <a:avLst/>
            <a:gdLst>
              <a:gd name="connsiteX0" fmla="*/ 0 w 6125021"/>
              <a:gd name="connsiteY0" fmla="*/ 227691 h 1366119"/>
              <a:gd name="connsiteX1" fmla="*/ 227691 w 6125021"/>
              <a:gd name="connsiteY1" fmla="*/ 0 h 1366119"/>
              <a:gd name="connsiteX2" fmla="*/ 5897330 w 6125021"/>
              <a:gd name="connsiteY2" fmla="*/ 0 h 1366119"/>
              <a:gd name="connsiteX3" fmla="*/ 6125021 w 6125021"/>
              <a:gd name="connsiteY3" fmla="*/ 227691 h 1366119"/>
              <a:gd name="connsiteX4" fmla="*/ 6125021 w 6125021"/>
              <a:gd name="connsiteY4" fmla="*/ 1138428 h 1366119"/>
              <a:gd name="connsiteX5" fmla="*/ 5897330 w 6125021"/>
              <a:gd name="connsiteY5" fmla="*/ 1366119 h 1366119"/>
              <a:gd name="connsiteX6" fmla="*/ 227691 w 6125021"/>
              <a:gd name="connsiteY6" fmla="*/ 1366119 h 1366119"/>
              <a:gd name="connsiteX7" fmla="*/ 0 w 6125021"/>
              <a:gd name="connsiteY7" fmla="*/ 1138428 h 1366119"/>
              <a:gd name="connsiteX8" fmla="*/ 0 w 6125021"/>
              <a:gd name="connsiteY8" fmla="*/ 227691 h 1366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25021" h="1366119" extrusionOk="0">
                <a:moveTo>
                  <a:pt x="0" y="227691"/>
                </a:moveTo>
                <a:cubicBezTo>
                  <a:pt x="-14232" y="93163"/>
                  <a:pt x="83155" y="7051"/>
                  <a:pt x="227691" y="0"/>
                </a:cubicBezTo>
                <a:cubicBezTo>
                  <a:pt x="2936657" y="132882"/>
                  <a:pt x="3980391" y="-84951"/>
                  <a:pt x="5897330" y="0"/>
                </a:cubicBezTo>
                <a:cubicBezTo>
                  <a:pt x="6009734" y="13033"/>
                  <a:pt x="6124489" y="104881"/>
                  <a:pt x="6125021" y="227691"/>
                </a:cubicBezTo>
                <a:cubicBezTo>
                  <a:pt x="6172797" y="676314"/>
                  <a:pt x="6129939" y="953747"/>
                  <a:pt x="6125021" y="1138428"/>
                </a:cubicBezTo>
                <a:cubicBezTo>
                  <a:pt x="6129303" y="1264686"/>
                  <a:pt x="6033709" y="1344245"/>
                  <a:pt x="5897330" y="1366119"/>
                </a:cubicBezTo>
                <a:cubicBezTo>
                  <a:pt x="3332757" y="1453758"/>
                  <a:pt x="1896542" y="1293440"/>
                  <a:pt x="227691" y="1366119"/>
                </a:cubicBezTo>
                <a:cubicBezTo>
                  <a:pt x="100291" y="1350388"/>
                  <a:pt x="-4187" y="1269997"/>
                  <a:pt x="0" y="1138428"/>
                </a:cubicBezTo>
                <a:cubicBezTo>
                  <a:pt x="-27477" y="1037649"/>
                  <a:pt x="30255" y="369863"/>
                  <a:pt x="0" y="227691"/>
                </a:cubicBezTo>
                <a:close/>
              </a:path>
            </a:pathLst>
          </a:custGeom>
          <a:noFill/>
          <a:ln w="3810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7B83FB2-D484-394F-AD6F-86BD2204A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640" y="1898678"/>
            <a:ext cx="3677728" cy="246306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4EAC74B-02CE-5443-9823-4988F0D6D86B}"/>
                  </a:ext>
                </a:extLst>
              </p:cNvPr>
              <p:cNvSpPr txBox="1"/>
              <p:nvPr/>
            </p:nvSpPr>
            <p:spPr>
              <a:xfrm>
                <a:off x="2889042" y="4258899"/>
                <a:ext cx="10829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4EAC74B-02CE-5443-9823-4988F0D6D8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042" y="4258899"/>
                <a:ext cx="1082924" cy="369332"/>
              </a:xfrm>
              <a:prstGeom prst="rect">
                <a:avLst/>
              </a:prstGeom>
              <a:blipFill>
                <a:blip r:embed="rId3"/>
                <a:stretch>
                  <a:fillRect l="-5814" r="-1163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1330F9B6-9CBA-6249-8F33-0E7C70614344}"/>
              </a:ext>
            </a:extLst>
          </p:cNvPr>
          <p:cNvSpPr txBox="1"/>
          <p:nvPr/>
        </p:nvSpPr>
        <p:spPr>
          <a:xfrm>
            <a:off x="7144758" y="4454077"/>
            <a:ext cx="40397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For a rough surface, the irregularities on the surface at each point cause light to be reflected randomly in many different directions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Examples: The wall, hands, etc.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A7EC0D0-8027-FB40-A0FF-639320EB48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9963" y="2140396"/>
            <a:ext cx="4494525" cy="197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668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DD7326-2698-654E-B855-18B7DE23C3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42879"/>
                <a:ext cx="5768113" cy="3333624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Surfaces are not infinitely smooth, leads to </a:t>
                </a:r>
                <a:r>
                  <a:rPr lang="en-US" b="1" dirty="0"/>
                  <a:t>scattering</a:t>
                </a:r>
                <a:r>
                  <a:rPr lang="en-US" dirty="0"/>
                  <a:t>. </a:t>
                </a:r>
              </a:p>
              <a:p>
                <a:r>
                  <a:rPr lang="en-US" dirty="0"/>
                  <a:t>Predominately in the plane of the incident X-ray and the normal to the surface, dominates by factor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𝑠𝑖𝑛</m:t>
                    </m:r>
                  </m:oMath>
                </a14:m>
                <a:r>
                  <a:rPr lang="en-US" dirty="0"/>
                  <a:t>⍺.</a:t>
                </a:r>
              </a:p>
              <a:p>
                <a:r>
                  <a:rPr lang="en-US" dirty="0"/>
                  <a:t>Scattering is asymmetric. Backward scattering no more than 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⍺</m:t>
                    </m:r>
                  </m:oMath>
                </a14:m>
                <a:r>
                  <a:rPr lang="en-US" dirty="0"/>
                  <a:t> (transmission). Forward scattering unlimited.</a:t>
                </a:r>
              </a:p>
              <a:p>
                <a:r>
                  <a:rPr lang="en-US" dirty="0"/>
                  <a:t>X-rays scattered on the atomic level (i.e. electrons) result in poor image quality.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/>
                      <m:t>Can</m:t>
                    </m:r>
                    <m:r>
                      <m:rPr>
                        <m:nor/>
                      </m:rPr>
                      <a:rPr lang="en-US" dirty="0"/>
                      <m:t>’</m:t>
                    </m:r>
                    <m:r>
                      <m:rPr>
                        <m:nor/>
                      </m:rPr>
                      <a:rPr lang="en-US" dirty="0"/>
                      <m:t>t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be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treated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i="1" dirty="0"/>
                      <m:t>exactly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as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b="0" i="0" dirty="0" smtClean="0"/>
                      <m:t>complex</m:t>
                    </m:r>
                    <m:r>
                      <m:rPr>
                        <m:nor/>
                      </m:rPr>
                      <a:rPr lang="en-US" dirty="0"/>
                      <m:t>. </m:t>
                    </m:r>
                    <m:r>
                      <m:rPr>
                        <m:nor/>
                      </m:rPr>
                      <a:rPr lang="en-US" dirty="0"/>
                      <m:t>Must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consider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a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statistical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description</m:t>
                    </m:r>
                    <m:r>
                      <m:rPr>
                        <m:nor/>
                      </m:rPr>
                      <a:rPr lang="en-US" dirty="0"/>
                      <m:t>.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DD7326-2698-654E-B855-18B7DE23C3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42879"/>
                <a:ext cx="5768113" cy="3333624"/>
              </a:xfrm>
              <a:blipFill>
                <a:blip r:embed="rId2"/>
                <a:stretch>
                  <a:fillRect l="-1099" t="-3409" r="-220" b="-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19F0A571-296D-A549-9EA5-1A25EE45E4C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672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Reflection - </a:t>
            </a:r>
            <a:r>
              <a:rPr lang="en-US" b="1" i="1" dirty="0"/>
              <a:t>Scattering</a:t>
            </a:r>
          </a:p>
        </p:txBody>
      </p:sp>
      <p:pic>
        <p:nvPicPr>
          <p:cNvPr id="6" name="Picture 5" descr="A diagram of a mountain&#10;&#10;Description automatically generated with medium confidence">
            <a:extLst>
              <a:ext uri="{FF2B5EF4-FFF2-40B4-BE49-F238E27FC236}">
                <a16:creationId xmlns:a16="http://schemas.microsoft.com/office/drawing/2014/main" id="{7D3155B7-6868-FF41-865A-5C7AC39214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515" y="492804"/>
            <a:ext cx="4226378" cy="27322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B35D37-E3FC-474E-8A63-F1F15A75135C}"/>
              </a:ext>
            </a:extLst>
          </p:cNvPr>
          <p:cNvSpPr txBox="1"/>
          <p:nvPr/>
        </p:nvSpPr>
        <p:spPr>
          <a:xfrm>
            <a:off x="7001692" y="242014"/>
            <a:ext cx="34355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D.Spiga</a:t>
            </a:r>
            <a:r>
              <a:rPr lang="en-US" sz="1000" dirty="0"/>
              <a:t> A&amp;A, 7228, 2007 </a:t>
            </a:r>
            <a:r>
              <a:rPr lang="en-US" sz="1000" dirty="0">
                <a:hlinkClick r:id="rId4"/>
              </a:rPr>
              <a:t>https://arxiv.org/pdf/0704.1612.pdf</a:t>
            </a:r>
            <a:r>
              <a:rPr lang="en-US" sz="1000" dirty="0"/>
              <a:t>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0FC34B4-538F-3345-815A-7D90B7B7B190}"/>
              </a:ext>
            </a:extLst>
          </p:cNvPr>
          <p:cNvGrpSpPr/>
          <p:nvPr/>
        </p:nvGrpSpPr>
        <p:grpSpPr>
          <a:xfrm>
            <a:off x="7074195" y="3395542"/>
            <a:ext cx="4876392" cy="3307904"/>
            <a:chOff x="7284679" y="3394022"/>
            <a:chExt cx="4876392" cy="330790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B048FFB-B914-0C4C-875B-C5899C114C51}"/>
                </a:ext>
              </a:extLst>
            </p:cNvPr>
            <p:cNvGrpSpPr/>
            <p:nvPr/>
          </p:nvGrpSpPr>
          <p:grpSpPr>
            <a:xfrm>
              <a:off x="7284679" y="3632994"/>
              <a:ext cx="4418049" cy="3068932"/>
              <a:chOff x="6749169" y="3622879"/>
              <a:chExt cx="4502323" cy="2993107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83589664-CB2E-8846-91A9-A7F1B08192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61467" y="6416098"/>
                <a:ext cx="2182772" cy="199888"/>
              </a:xfrm>
              <a:prstGeom prst="rect">
                <a:avLst/>
              </a:prstGeom>
            </p:spPr>
          </p:pic>
          <p:pic>
            <p:nvPicPr>
              <p:cNvPr id="12" name="Picture 11" descr="Diagram&#10;&#10;Description automatically generated with medium confidence">
                <a:extLst>
                  <a:ext uri="{FF2B5EF4-FFF2-40B4-BE49-F238E27FC236}">
                    <a16:creationId xmlns:a16="http://schemas.microsoft.com/office/drawing/2014/main" id="{41E73995-147C-5649-81E9-17B3F34BC3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49169" y="4482010"/>
                <a:ext cx="505046" cy="1018510"/>
              </a:xfrm>
              <a:prstGeom prst="rect">
                <a:avLst/>
              </a:prstGeom>
            </p:spPr>
          </p:pic>
          <p:pic>
            <p:nvPicPr>
              <p:cNvPr id="14" name="Picture 13" descr="Chart, histogram&#10;&#10;Description automatically generated">
                <a:extLst>
                  <a:ext uri="{FF2B5EF4-FFF2-40B4-BE49-F238E27FC236}">
                    <a16:creationId xmlns:a16="http://schemas.microsoft.com/office/drawing/2014/main" id="{42ECD4F9-9E70-4744-BD01-E69E51EF98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254215" y="3622879"/>
                <a:ext cx="3997277" cy="2736772"/>
              </a:xfrm>
              <a:prstGeom prst="rect">
                <a:avLst/>
              </a:prstGeom>
            </p:spPr>
          </p:pic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812F9AF-773D-B84F-BCF8-905FCD73F81D}"/>
                </a:ext>
              </a:extLst>
            </p:cNvPr>
            <p:cNvSpPr txBox="1"/>
            <p:nvPr/>
          </p:nvSpPr>
          <p:spPr>
            <a:xfrm rot="16200000">
              <a:off x="11005650" y="4898051"/>
              <a:ext cx="18359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i="1" dirty="0"/>
                <a:t>Adapted from: Lenzen,R.,1978 </a:t>
              </a:r>
            </a:p>
            <a:p>
              <a:r>
                <a:rPr lang="en-US" sz="1000" i="1" dirty="0"/>
                <a:t>PhD Thesis </a:t>
              </a:r>
              <a:r>
                <a:rPr lang="en-US" sz="1000" i="1" dirty="0" err="1"/>
                <a:t>Universitat</a:t>
              </a:r>
              <a:r>
                <a:rPr lang="en-US" sz="1000" i="1" dirty="0"/>
                <a:t> </a:t>
              </a:r>
              <a:r>
                <a:rPr lang="en-US" sz="1000" i="1" dirty="0" err="1"/>
                <a:t>Munchen</a:t>
              </a:r>
              <a:endParaRPr lang="en-US" sz="1000" i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52F37987-AC03-D344-B3AC-CDA8ECF5E04F}"/>
                    </a:ext>
                  </a:extLst>
                </p:cNvPr>
                <p:cNvSpPr txBox="1"/>
                <p:nvPr/>
              </p:nvSpPr>
              <p:spPr>
                <a:xfrm>
                  <a:off x="8670542" y="5862209"/>
                  <a:ext cx="70564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⍺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1400" dirty="0"/>
                    <a:t>=0.5°</a:t>
                  </a: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52F37987-AC03-D344-B3AC-CDA8ECF5E0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70542" y="5862209"/>
                  <a:ext cx="705642" cy="307777"/>
                </a:xfrm>
                <a:prstGeom prst="rect">
                  <a:avLst/>
                </a:prstGeom>
                <a:blipFill>
                  <a:blip r:embed="rId8"/>
                  <a:stretch>
                    <a:fillRect t="-4000" r="-1786" b="-2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5A771347-E4CB-EC4B-B9B8-88A9176946A3}"/>
                    </a:ext>
                  </a:extLst>
                </p:cNvPr>
                <p:cNvSpPr txBox="1"/>
                <p:nvPr/>
              </p:nvSpPr>
              <p:spPr>
                <a:xfrm>
                  <a:off x="10734667" y="5862209"/>
                  <a:ext cx="79701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⍺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1400" dirty="0"/>
                    <a:t>=0.75°</a:t>
                  </a: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5A771347-E4CB-EC4B-B9B8-88A9176946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34667" y="5862209"/>
                  <a:ext cx="797013" cy="307777"/>
                </a:xfrm>
                <a:prstGeom prst="rect">
                  <a:avLst/>
                </a:prstGeom>
                <a:blipFill>
                  <a:blip r:embed="rId9"/>
                  <a:stretch>
                    <a:fillRect t="-4000" r="-1563" b="-2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27EDDC4-F31E-CC49-BADD-7B49988A1070}"/>
                </a:ext>
              </a:extLst>
            </p:cNvPr>
            <p:cNvSpPr txBox="1"/>
            <p:nvPr/>
          </p:nvSpPr>
          <p:spPr>
            <a:xfrm>
              <a:off x="7321926" y="3394022"/>
              <a:ext cx="48391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Scattering Distributions at 9.3 keV on “</a:t>
              </a:r>
              <a:r>
                <a:rPr lang="en-US" sz="1400" dirty="0" err="1"/>
                <a:t>Kanigen</a:t>
              </a:r>
              <a:r>
                <a:rPr lang="en-US" sz="1400" dirty="0"/>
                <a:t>” (90% Ni, 10% P)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CECDD42-AB7A-044A-9994-FDBB0B767302}"/>
                  </a:ext>
                </a:extLst>
              </p:cNvPr>
              <p:cNvSpPr txBox="1"/>
              <p:nvPr/>
            </p:nvSpPr>
            <p:spPr>
              <a:xfrm>
                <a:off x="7101771" y="1325391"/>
                <a:ext cx="6931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baseline="-25000" dirty="0" err="1"/>
                  <a:t>i</a:t>
                </a:r>
                <a:r>
                  <a:rPr lang="en-US" baseline="-25000" dirty="0"/>
                  <a:t> </a:t>
                </a:r>
                <a:r>
                  <a:rPr lang="en-US" dirty="0"/>
                  <a:t>= ⍺</a:t>
                </a:r>
                <a:endParaRPr lang="en-US" baseline="-250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CECDD42-AB7A-044A-9994-FDBB0B7673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1771" y="1325391"/>
                <a:ext cx="693138" cy="369332"/>
              </a:xfrm>
              <a:prstGeom prst="rect">
                <a:avLst/>
              </a:prstGeom>
              <a:blipFill>
                <a:blip r:embed="rId10"/>
                <a:stretch>
                  <a:fillRect t="-6667" r="-727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16926210-99DA-014F-83A9-625CF026FD65}"/>
              </a:ext>
            </a:extLst>
          </p:cNvPr>
          <p:cNvSpPr txBox="1"/>
          <p:nvPr/>
        </p:nvSpPr>
        <p:spPr>
          <a:xfrm>
            <a:off x="7074195" y="1037968"/>
            <a:ext cx="801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X-rays:</a:t>
            </a:r>
          </a:p>
        </p:txBody>
      </p:sp>
      <p:pic>
        <p:nvPicPr>
          <p:cNvPr id="24" name="Picture 23" descr="Diagram&#10;&#10;Description automatically generated">
            <a:extLst>
              <a:ext uri="{FF2B5EF4-FFF2-40B4-BE49-F238E27FC236}">
                <a16:creationId xmlns:a16="http://schemas.microsoft.com/office/drawing/2014/main" id="{A24085D9-AD97-6648-BB67-A70B12922E4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60332" y="4800283"/>
            <a:ext cx="3784251" cy="1697057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BC96DAF-9420-D441-83E9-930A67FEDE7B}"/>
              </a:ext>
            </a:extLst>
          </p:cNvPr>
          <p:cNvCxnSpPr>
            <a:stCxn id="24" idx="3"/>
            <a:endCxn id="12" idx="1"/>
          </p:cNvCxnSpPr>
          <p:nvPr/>
        </p:nvCxnSpPr>
        <p:spPr>
          <a:xfrm flipV="1">
            <a:off x="5844583" y="5037566"/>
            <a:ext cx="1229612" cy="611246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479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DD7326-2698-654E-B855-18B7DE23C3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77562"/>
                <a:ext cx="6424750" cy="4921679"/>
              </a:xfrm>
            </p:spPr>
            <p:txBody>
              <a:bodyPr>
                <a:noAutofit/>
              </a:bodyPr>
              <a:lstStyle/>
              <a:p>
                <a:r>
                  <a:rPr lang="en-US" sz="1800" dirty="0"/>
                  <a:t>Scattering theory assumes a Gaussian distribution of random irregularities in surface heights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1800" dirty="0"/>
                  <a:t> and with spatial frequency 𝑓, characterized by a power spectral density function:</a:t>
                </a:r>
              </a:p>
              <a:p>
                <a:pPr marL="0" indent="0">
                  <a:buNone/>
                </a:pPr>
                <a:endParaRPr lang="en-US" sz="1800" dirty="0"/>
              </a:p>
              <a:p>
                <a:endParaRPr lang="en-US" sz="1800" dirty="0"/>
              </a:p>
              <a:p>
                <a:r>
                  <a:rPr lang="en-US" sz="1800" dirty="0"/>
                  <a:t>Relative total scattered intensity:</a:t>
                </a:r>
              </a:p>
              <a:p>
                <a:endParaRPr lang="en-US" sz="1800" dirty="0"/>
              </a:p>
              <a:p>
                <a:endParaRPr lang="en-US" sz="1800" dirty="0"/>
              </a:p>
              <a:p>
                <a:pPr marL="0" indent="0">
                  <a:buNone/>
                </a:pPr>
                <a:r>
                  <a:rPr lang="en-US" sz="1800" dirty="0"/>
                  <a:t>when the exponent is small. The scattered intensity (relative to the total power in the focal plane:</a:t>
                </a:r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r>
                  <a:rPr lang="en-US" sz="1800" dirty="0"/>
                  <a:t>The RMS roughness of the surface (</a:t>
                </a:r>
                <a:r>
                  <a:rPr lang="en-US" sz="1800" dirty="0" err="1"/>
                  <a:t>σ</a:t>
                </a:r>
                <a:r>
                  <a:rPr lang="en-US" sz="1800" dirty="0"/>
                  <a:t>) can be defined as:</a:t>
                </a:r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DD7326-2698-654E-B855-18B7DE23C3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77562"/>
                <a:ext cx="6424750" cy="4921679"/>
              </a:xfrm>
              <a:blipFill>
                <a:blip r:embed="rId2"/>
                <a:stretch>
                  <a:fillRect l="-988" t="-1028" r="-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19F0A571-296D-A549-9EA5-1A25EE45E4C6}"/>
              </a:ext>
            </a:extLst>
          </p:cNvPr>
          <p:cNvSpPr txBox="1">
            <a:spLocks/>
          </p:cNvSpPr>
          <p:nvPr/>
        </p:nvSpPr>
        <p:spPr>
          <a:xfrm>
            <a:off x="838200" y="283029"/>
            <a:ext cx="10515600" cy="672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Reflection - </a:t>
            </a:r>
            <a:r>
              <a:rPr lang="en-US" b="1" i="1" dirty="0"/>
              <a:t>Scattering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896FCDCA-8ECD-FC41-B981-31474E84A3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7428" y="1062791"/>
            <a:ext cx="4465347" cy="48322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43C8364-976C-764F-8AE2-21DA4ABFE65D}"/>
                  </a:ext>
                </a:extLst>
              </p:cNvPr>
              <p:cNvSpPr txBox="1"/>
              <p:nvPr/>
            </p:nvSpPr>
            <p:spPr>
              <a:xfrm>
                <a:off x="2595782" y="2100485"/>
                <a:ext cx="2909579" cy="8188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𝑥𝑓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e>
                              </m:nary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43C8364-976C-764F-8AE2-21DA4ABFE6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782" y="2100485"/>
                <a:ext cx="2909579" cy="818814"/>
              </a:xfrm>
              <a:prstGeom prst="rect">
                <a:avLst/>
              </a:prstGeom>
              <a:blipFill>
                <a:blip r:embed="rId4"/>
                <a:stretch>
                  <a:fillRect l="-1304" t="-126154" r="-435" b="-19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41E6296-497E-C046-87DE-61F226B01CDD}"/>
              </a:ext>
            </a:extLst>
          </p:cNvPr>
          <p:cNvSpPr txBox="1"/>
          <p:nvPr/>
        </p:nvSpPr>
        <p:spPr>
          <a:xfrm>
            <a:off x="9248503" y="6233778"/>
            <a:ext cx="2672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Aschenbach</a:t>
            </a:r>
            <a:r>
              <a:rPr lang="en-US" sz="1000" dirty="0"/>
              <a:t>, B. 1985, Rep. Prog. Phys. 48, 579; </a:t>
            </a:r>
          </a:p>
          <a:p>
            <a:r>
              <a:rPr lang="en-US" sz="1000" u="sng" dirty="0">
                <a:hlinkClick r:id="rId5"/>
              </a:rPr>
              <a:t>https://doi.org/10.1088/0034-4885/48/5/001</a:t>
            </a:r>
            <a:r>
              <a:rPr lang="en-US" sz="1000" u="sng" dirty="0"/>
              <a:t> </a:t>
            </a:r>
            <a:r>
              <a:rPr lang="en-US" sz="10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DE8AC6-1138-C74E-94A3-35BFB649788C}"/>
              </a:ext>
            </a:extLst>
          </p:cNvPr>
          <p:cNvSpPr txBox="1"/>
          <p:nvPr/>
        </p:nvSpPr>
        <p:spPr>
          <a:xfrm flipH="1">
            <a:off x="7942217" y="6264556"/>
            <a:ext cx="130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More info: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8D8AFE2-E4E3-BB47-987D-A7F859E3615E}"/>
                  </a:ext>
                </a:extLst>
              </p:cNvPr>
              <p:cNvSpPr txBox="1"/>
              <p:nvPr/>
            </p:nvSpPr>
            <p:spPr>
              <a:xfrm>
                <a:off x="2523769" y="4831071"/>
                <a:ext cx="30535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r>
                  <a:rPr lang="en-US" dirty="0"/>
                  <a:t>8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sin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8D8AFE2-E4E3-BB47-987D-A7F859E361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3769" y="4831071"/>
                <a:ext cx="3053593" cy="276999"/>
              </a:xfrm>
              <a:prstGeom prst="rect">
                <a:avLst/>
              </a:prstGeom>
              <a:blipFill>
                <a:blip r:embed="rId6"/>
                <a:stretch>
                  <a:fillRect l="-3306" t="-26087" b="-47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7913515-FDCF-C848-AF27-D7E0CE86EE6E}"/>
                  </a:ext>
                </a:extLst>
              </p:cNvPr>
              <p:cNvSpPr txBox="1"/>
              <p:nvPr/>
            </p:nvSpPr>
            <p:spPr>
              <a:xfrm>
                <a:off x="2247284" y="3361912"/>
                <a:ext cx="3606565" cy="3779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1−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f>
                                <m:fPr>
                                  <m:type m:val="lin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𝜋𝜎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𝑠𝑖𝑛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type m:val="li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𝜋𝜎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den>
                          </m:f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7913515-FDCF-C848-AF27-D7E0CE86EE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7284" y="3361912"/>
                <a:ext cx="3606565" cy="377989"/>
              </a:xfrm>
              <a:prstGeom prst="rect">
                <a:avLst/>
              </a:prstGeom>
              <a:blipFill>
                <a:blip r:embed="rId7"/>
                <a:stretch>
                  <a:fillRect l="-1408" t="-116129" r="-704" b="-196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92BEAF3-30E4-1F48-BDD6-51080D6EE079}"/>
                  </a:ext>
                </a:extLst>
              </p:cNvPr>
              <p:cNvSpPr txBox="1"/>
              <p:nvPr/>
            </p:nvSpPr>
            <p:spPr>
              <a:xfrm>
                <a:off x="3128040" y="5754225"/>
                <a:ext cx="1845057" cy="7264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𝑑𝑓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92BEAF3-30E4-1F48-BDD6-51080D6EE0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8040" y="5754225"/>
                <a:ext cx="1845057" cy="726481"/>
              </a:xfrm>
              <a:prstGeom prst="rect">
                <a:avLst/>
              </a:prstGeom>
              <a:blipFill>
                <a:blip r:embed="rId8"/>
                <a:stretch>
                  <a:fillRect l="-21918" t="-155172" r="-3425" b="-218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622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D7326-2698-654E-B855-18B7DE23C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2879"/>
            <a:ext cx="5967549" cy="50167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No perfect interface from a vacuum to infinitely thick reflecting layer</a:t>
            </a:r>
          </a:p>
          <a:p>
            <a:pPr lvl="1"/>
            <a:r>
              <a:rPr lang="en-US" dirty="0"/>
              <a:t>i.e. Chandra mirrors. Cr to hold </a:t>
            </a:r>
            <a:r>
              <a:rPr lang="en-US" dirty="0" err="1"/>
              <a:t>Ir</a:t>
            </a:r>
            <a:r>
              <a:rPr lang="en-US" dirty="0"/>
              <a:t> reflecting layer to </a:t>
            </a:r>
            <a:r>
              <a:rPr lang="en-US" dirty="0" err="1"/>
              <a:t>Zerodur</a:t>
            </a:r>
            <a:r>
              <a:rPr lang="en-US" dirty="0"/>
              <a:t> glass mirror substrate. </a:t>
            </a:r>
          </a:p>
          <a:p>
            <a:pPr lvl="1"/>
            <a:r>
              <a:rPr lang="en-US" b="1" dirty="0"/>
              <a:t>Unwanted but inadvertent overcoat of contamination!</a:t>
            </a:r>
          </a:p>
          <a:p>
            <a:pPr lvl="1"/>
            <a:endParaRPr lang="en-US" dirty="0"/>
          </a:p>
          <a:p>
            <a:r>
              <a:rPr lang="en-US" dirty="0"/>
              <a:t>More on telescopes in the next presentation…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9F0A571-296D-A549-9EA5-1A25EE45E4C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672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Reflection - </a:t>
            </a:r>
            <a:r>
              <a:rPr lang="en-US" b="1" i="1" dirty="0"/>
              <a:t>Scattering</a:t>
            </a:r>
          </a:p>
        </p:txBody>
      </p:sp>
      <p:pic>
        <p:nvPicPr>
          <p:cNvPr id="1026" name="Picture 2" descr="Iridium-coated mirrors">
            <a:extLst>
              <a:ext uri="{FF2B5EF4-FFF2-40B4-BE49-F238E27FC236}">
                <a16:creationId xmlns:a16="http://schemas.microsoft.com/office/drawing/2014/main" id="{D66E4A88-5FFE-4F4B-9956-5CAEF4DE2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0662" y="701547"/>
            <a:ext cx="3741853" cy="255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C24AA2B-C897-7549-91C3-FD10A02C2F15}"/>
              </a:ext>
            </a:extLst>
          </p:cNvPr>
          <p:cNvSpPr txBox="1"/>
          <p:nvPr/>
        </p:nvSpPr>
        <p:spPr>
          <a:xfrm>
            <a:off x="10251245" y="6380866"/>
            <a:ext cx="13612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/>
              <a:t>Credit: CXC/SAO/NASA</a:t>
            </a:r>
          </a:p>
        </p:txBody>
      </p:sp>
      <p:pic>
        <p:nvPicPr>
          <p:cNvPr id="1028" name="Picture 4" descr="NASA - Chandra X-Ray Observatory Stock Photos">
            <a:extLst>
              <a:ext uri="{FF2B5EF4-FFF2-40B4-BE49-F238E27FC236}">
                <a16:creationId xmlns:a16="http://schemas.microsoft.com/office/drawing/2014/main" id="{9181BA92-4225-B044-8DDB-4F9804E9B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5471" y="3354821"/>
            <a:ext cx="3747044" cy="301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477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8ED82-7157-2442-AD24-7D42FF3B1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Refraction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0A0B5B-0AA2-714F-9968-9355DBC132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4034" y="1347018"/>
                <a:ext cx="5725760" cy="5326315"/>
              </a:xfrm>
            </p:spPr>
            <p:txBody>
              <a:bodyPr>
                <a:normAutofit/>
              </a:bodyPr>
              <a:lstStyle/>
              <a:p>
                <a:r>
                  <a:rPr lang="en-US" sz="1600" dirty="0"/>
                  <a:t>Snell’s Law of Refraction:</a:t>
                </a:r>
              </a:p>
              <a:p>
                <a:pPr marL="0" indent="0">
                  <a:buNone/>
                </a:pPr>
                <a:endParaRPr lang="en-US" sz="1600" dirty="0"/>
              </a:p>
              <a:p>
                <a:pPr marL="0" indent="0">
                  <a:buNone/>
                </a:pPr>
                <a:endParaRPr lang="en-US" sz="1600" dirty="0"/>
              </a:p>
              <a:p>
                <a:pPr marL="0" indent="0">
                  <a:buNone/>
                </a:pPr>
                <a:endParaRPr lang="en-US" sz="1600" dirty="0"/>
              </a:p>
              <a:p>
                <a:endParaRPr lang="en-US" sz="1600" dirty="0"/>
              </a:p>
              <a:p>
                <a:r>
                  <a:rPr lang="en-US" sz="1600" dirty="0"/>
                  <a:t>Refractive index is complex for soft X-rays due to appreciable absorption by atoms:</a:t>
                </a:r>
              </a:p>
              <a:p>
                <a:pPr marL="0" indent="0">
                  <a:buNone/>
                </a:pPr>
                <a:endParaRPr lang="en-US" sz="1600" dirty="0"/>
              </a:p>
              <a:p>
                <a:pPr marL="0" indent="0">
                  <a:buNone/>
                </a:pPr>
                <a:r>
                  <a:rPr lang="en-US" sz="1600" dirty="0"/>
                  <a:t>where 𝛿 is </a:t>
                </a:r>
                <a:r>
                  <a:rPr lang="en-US" sz="1600" i="1" dirty="0"/>
                  <a:t>decrement. For X-rays this is positive and small </a:t>
                </a:r>
                <a:r>
                  <a:rPr lang="en-US" sz="1600" dirty="0"/>
                  <a:t>(10</a:t>
                </a:r>
                <a:r>
                  <a:rPr lang="en-US" sz="1600" baseline="30000" dirty="0"/>
                  <a:t>-4-6</a:t>
                </a:r>
                <a:r>
                  <a:rPr lang="en-US" sz="1600" dirty="0"/>
                  <a:t>).</a:t>
                </a:r>
              </a:p>
              <a:p>
                <a:pPr marL="0" indent="0">
                  <a:buNone/>
                </a:pPr>
                <a:endParaRPr lang="en-US" sz="1600" dirty="0"/>
              </a:p>
              <a:p>
                <a:r>
                  <a:rPr lang="en-US" sz="1600" dirty="0"/>
                  <a:t>In the direction of propagation:	</a:t>
                </a:r>
              </a:p>
              <a:p>
                <a:pPr marL="0" indent="0">
                  <a:buNone/>
                </a:pP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l-GR" sz="1600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num>
                              <m:den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den>
                            </m:f>
                          </m:e>
                        </m:d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l-GR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num>
                          <m:den>
                            <m:r>
                              <a:rPr lang="en-US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den>
                        </m:f>
                        <m:r>
                          <a:rPr lang="en-US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sSup>
                      <m:s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d>
                          <m:dPr>
                            <m:ctrlP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l-GR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  <m:r>
                                  <a:rPr lang="el-GR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</m:num>
                              <m:den>
                                <m: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den>
                            </m:f>
                          </m:e>
                        </m:d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p>
                    </m:sSup>
                    <m:sSup>
                      <m:sSupPr>
                        <m:ctrlPr>
                          <a:rPr lang="en-US" sz="16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6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US" sz="16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6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𝜔𝛽</m:t>
                                </m:r>
                              </m:num>
                              <m:den>
                                <m:r>
                                  <a:rPr lang="en-US" sz="16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den>
                            </m:f>
                          </m:e>
                        </m:d>
                        <m:r>
                          <a:rPr lang="en-US" sz="16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endParaRPr lang="en-US" sz="1600" dirty="0"/>
              </a:p>
              <a:p>
                <a:endParaRPr lang="en-US" sz="1600" dirty="0"/>
              </a:p>
              <a:p>
                <a:r>
                  <a:rPr lang="en-US" sz="1600" dirty="0"/>
                  <a:t>We have a </a:t>
                </a:r>
                <a:r>
                  <a:rPr lang="en-US" sz="1600" dirty="0">
                    <a:solidFill>
                      <a:schemeClr val="accent2"/>
                    </a:solidFill>
                  </a:rPr>
                  <a:t>wave propagating in vacuum</a:t>
                </a:r>
                <a:r>
                  <a:rPr lang="en-US" sz="1600" dirty="0"/>
                  <a:t>, </a:t>
                </a:r>
                <a:r>
                  <a:rPr lang="en-US" sz="1600" dirty="0">
                    <a:solidFill>
                      <a:srgbClr val="FF0000"/>
                    </a:solidFill>
                  </a:rPr>
                  <a:t>a phase shift caused by the small real deviation from 1</a:t>
                </a:r>
                <a:r>
                  <a:rPr lang="en-US" sz="1600" dirty="0"/>
                  <a:t>, and </a:t>
                </a:r>
                <a:r>
                  <a:rPr lang="en-US" sz="1600" dirty="0">
                    <a:solidFill>
                      <a:schemeClr val="accent1"/>
                    </a:solidFill>
                  </a:rPr>
                  <a:t>attenuation caused by the imaginary part of the refractive index (wave amplitude decay)</a:t>
                </a:r>
                <a:r>
                  <a:rPr lang="en-US" sz="1600" dirty="0"/>
                  <a:t>.</a:t>
                </a:r>
              </a:p>
              <a:p>
                <a:pPr marL="0" indent="0">
                  <a:buNone/>
                </a:pPr>
                <a:endParaRPr lang="en-US" sz="16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0A0B5B-0AA2-714F-9968-9355DBC132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4034" y="1347018"/>
                <a:ext cx="5725760" cy="5326315"/>
              </a:xfrm>
              <a:blipFill>
                <a:blip r:embed="rId2"/>
                <a:stretch>
                  <a:fillRect l="-442" t="-952" r="-4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723083B4-3F64-FD48-98CF-230C14556144}"/>
              </a:ext>
            </a:extLst>
          </p:cNvPr>
          <p:cNvGrpSpPr/>
          <p:nvPr/>
        </p:nvGrpSpPr>
        <p:grpSpPr>
          <a:xfrm>
            <a:off x="1763413" y="1851090"/>
            <a:ext cx="3656899" cy="1123446"/>
            <a:chOff x="1490634" y="3765388"/>
            <a:chExt cx="3656899" cy="11234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3026FFE4-F804-6048-9025-D880EA98839A}"/>
                    </a:ext>
                  </a:extLst>
                </p:cNvPr>
                <p:cNvSpPr txBox="1"/>
                <p:nvPr/>
              </p:nvSpPr>
              <p:spPr>
                <a:xfrm>
                  <a:off x="1490634" y="4389658"/>
                  <a:ext cx="3656899" cy="4991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Where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&lt;1 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𝑟𝑎𝑦𝑠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).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3026FFE4-F804-6048-9025-D880EA9883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90634" y="4389658"/>
                  <a:ext cx="3656899" cy="499176"/>
                </a:xfrm>
                <a:prstGeom prst="rect">
                  <a:avLst/>
                </a:prstGeom>
                <a:blipFill>
                  <a:blip r:embed="rId5"/>
                  <a:stretch>
                    <a:fillRect l="-138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01011748-22B2-E64F-8D34-D292E7294C2C}"/>
                    </a:ext>
                  </a:extLst>
                </p:cNvPr>
                <p:cNvSpPr txBox="1"/>
                <p:nvPr/>
              </p:nvSpPr>
              <p:spPr>
                <a:xfrm>
                  <a:off x="2393243" y="3765388"/>
                  <a:ext cx="1697003" cy="5693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𝑠𝑖𝑛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𝑠𝑖𝑛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01011748-22B2-E64F-8D34-D292E7294C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93243" y="3765388"/>
                  <a:ext cx="1697003" cy="569387"/>
                </a:xfrm>
                <a:prstGeom prst="rect">
                  <a:avLst/>
                </a:prstGeom>
                <a:blipFill>
                  <a:blip r:embed="rId6"/>
                  <a:stretch>
                    <a:fillRect l="-2222" t="-2174" r="-741" b="-195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D86A9B4-62F5-FA41-AC35-1FA595378759}"/>
                  </a:ext>
                </a:extLst>
              </p:cNvPr>
              <p:cNvSpPr txBox="1"/>
              <p:nvPr/>
            </p:nvSpPr>
            <p:spPr>
              <a:xfrm>
                <a:off x="2806006" y="3586175"/>
                <a:ext cx="15717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D86A9B4-62F5-FA41-AC35-1FA5953787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6006" y="3586175"/>
                <a:ext cx="1571712" cy="276999"/>
              </a:xfrm>
              <a:prstGeom prst="rect">
                <a:avLst/>
              </a:prstGeom>
              <a:blipFill>
                <a:blip r:embed="rId7"/>
                <a:stretch>
                  <a:fillRect l="-1600" t="-4348" r="-1600" b="-3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170CC518-30F0-E54C-B235-9DE283143DC9}"/>
              </a:ext>
            </a:extLst>
          </p:cNvPr>
          <p:cNvGrpSpPr/>
          <p:nvPr/>
        </p:nvGrpSpPr>
        <p:grpSpPr>
          <a:xfrm>
            <a:off x="6914429" y="233821"/>
            <a:ext cx="4929209" cy="4483078"/>
            <a:chOff x="7106575" y="580535"/>
            <a:chExt cx="4929209" cy="4483078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2BF0633B-E0A8-B64E-B40B-11F75FF84C74}"/>
                    </a:ext>
                  </a:extLst>
                </p:cNvPr>
                <p:cNvSpPr txBox="1"/>
                <p:nvPr/>
              </p:nvSpPr>
              <p:spPr>
                <a:xfrm>
                  <a:off x="8854954" y="2416409"/>
                  <a:ext cx="19717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US" b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2BF0633B-E0A8-B64E-B40B-11F75FF84C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4954" y="2416409"/>
                  <a:ext cx="197170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31250" r="-25000" b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C5CD44CE-3272-E544-8D8D-C551A74B4533}"/>
                    </a:ext>
                  </a:extLst>
                </p:cNvPr>
                <p:cNvSpPr txBox="1"/>
                <p:nvPr/>
              </p:nvSpPr>
              <p:spPr>
                <a:xfrm>
                  <a:off x="9120136" y="580535"/>
                  <a:ext cx="272350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</m:oMath>
                  </a14:m>
                  <a:r>
                    <a:rPr lang="en-US" b="1" dirty="0">
                      <a:solidFill>
                        <a:schemeClr val="accent1"/>
                      </a:solidFill>
                    </a:rPr>
                    <a:t> is the grazing angle, &lt;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b>
                      </m:sSub>
                    </m:oMath>
                  </a14:m>
                  <a:endParaRPr lang="en-US" b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C5CD44CE-3272-E544-8D8D-C551A74B45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20136" y="580535"/>
                  <a:ext cx="2723502" cy="369332"/>
                </a:xfrm>
                <a:prstGeom prst="rect">
                  <a:avLst/>
                </a:prstGeom>
                <a:blipFill>
                  <a:blip r:embed="rId9"/>
                  <a:stretch>
                    <a:fillRect t="-6667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DBB2E939-E80E-4949-AFD3-07DA47316B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94973" y="1053453"/>
              <a:ext cx="0" cy="267122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755EC10-E94B-1640-9264-6603D67DA5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56625" y="2389062"/>
              <a:ext cx="3801341" cy="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8979FED-235C-F540-B262-8B384427C6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63840" y="2404548"/>
              <a:ext cx="1613185" cy="118162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EB2F39A-97DC-BF4A-9212-8057A1178255}"/>
                </a:ext>
              </a:extLst>
            </p:cNvPr>
            <p:cNvCxnSpPr>
              <a:cxnSpLocks/>
            </p:cNvCxnSpPr>
            <p:nvPr/>
          </p:nvCxnSpPr>
          <p:spPr>
            <a:xfrm>
              <a:off x="9477025" y="2389062"/>
              <a:ext cx="1214779" cy="1157600"/>
            </a:xfrm>
            <a:prstGeom prst="straightConnector1">
              <a:avLst/>
            </a:prstGeom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A9D032E-A1C5-2A49-8410-3BCF6C2BA7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12922" y="1974480"/>
              <a:ext cx="1421994" cy="401367"/>
            </a:xfrm>
            <a:prstGeom prst="straightConnector1">
              <a:avLst/>
            </a:prstGeom>
            <a:ln w="28575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Block Arc 20">
              <a:extLst>
                <a:ext uri="{FF2B5EF4-FFF2-40B4-BE49-F238E27FC236}">
                  <a16:creationId xmlns:a16="http://schemas.microsoft.com/office/drawing/2014/main" id="{C09F8076-006A-0048-8085-0DC246372122}"/>
                </a:ext>
              </a:extLst>
            </p:cNvPr>
            <p:cNvSpPr/>
            <p:nvPr/>
          </p:nvSpPr>
          <p:spPr>
            <a:xfrm rot="1570245">
              <a:off x="9504486" y="2127031"/>
              <a:ext cx="263639" cy="185810"/>
            </a:xfrm>
            <a:prstGeom prst="blockArc">
              <a:avLst>
                <a:gd name="adj1" fmla="val 10800000"/>
                <a:gd name="adj2" fmla="val 804302"/>
                <a:gd name="adj3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Block Arc 33">
              <a:extLst>
                <a:ext uri="{FF2B5EF4-FFF2-40B4-BE49-F238E27FC236}">
                  <a16:creationId xmlns:a16="http://schemas.microsoft.com/office/drawing/2014/main" id="{81E8AEA9-2980-DD41-85E6-87E4464F3EE9}"/>
                </a:ext>
              </a:extLst>
            </p:cNvPr>
            <p:cNvSpPr/>
            <p:nvPr/>
          </p:nvSpPr>
          <p:spPr>
            <a:xfrm rot="10800000">
              <a:off x="9036670" y="2476400"/>
              <a:ext cx="781232" cy="528915"/>
            </a:xfrm>
            <a:prstGeom prst="blockArc">
              <a:avLst>
                <a:gd name="adj1" fmla="val 10800000"/>
                <a:gd name="adj2" fmla="val 21448094"/>
                <a:gd name="adj3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5B5C468-DA28-1146-AD54-953707FF7166}"/>
                </a:ext>
              </a:extLst>
            </p:cNvPr>
            <p:cNvSpPr txBox="1"/>
            <p:nvPr/>
          </p:nvSpPr>
          <p:spPr>
            <a:xfrm>
              <a:off x="9541864" y="900258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z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3E42AB0-F5F9-3241-B414-2DDD150DCBF4}"/>
                </a:ext>
              </a:extLst>
            </p:cNvPr>
            <p:cNvSpPr txBox="1"/>
            <p:nvPr/>
          </p:nvSpPr>
          <p:spPr>
            <a:xfrm>
              <a:off x="10425278" y="1701713"/>
              <a:ext cx="3545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k’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7E7E862-C7CE-B74B-8A8D-C230B50BB5BB}"/>
                </a:ext>
              </a:extLst>
            </p:cNvPr>
            <p:cNvSpPr txBox="1"/>
            <p:nvPr/>
          </p:nvSpPr>
          <p:spPr>
            <a:xfrm>
              <a:off x="10180923" y="2783196"/>
              <a:ext cx="4138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k’’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D9D0D4E-6A32-4E4C-9814-678E509A18B5}"/>
                </a:ext>
              </a:extLst>
            </p:cNvPr>
            <p:cNvSpPr txBox="1"/>
            <p:nvPr/>
          </p:nvSpPr>
          <p:spPr>
            <a:xfrm>
              <a:off x="8025221" y="2928577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k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DE064C8-6268-B04E-AA3A-5FE6DA82B6CF}"/>
                </a:ext>
              </a:extLst>
            </p:cNvPr>
            <p:cNvSpPr txBox="1"/>
            <p:nvPr/>
          </p:nvSpPr>
          <p:spPr>
            <a:xfrm>
              <a:off x="7540989" y="2389062"/>
              <a:ext cx="8529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n=1</a:t>
              </a:r>
            </a:p>
            <a:p>
              <a:r>
                <a:rPr lang="en-US" sz="1600" dirty="0"/>
                <a:t>Vacuum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F837EDE-ABF9-2B40-8BD4-0868A110AB07}"/>
                </a:ext>
              </a:extLst>
            </p:cNvPr>
            <p:cNvSpPr txBox="1"/>
            <p:nvPr/>
          </p:nvSpPr>
          <p:spPr>
            <a:xfrm>
              <a:off x="8148053" y="3302124"/>
              <a:ext cx="100168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Incident </a:t>
              </a:r>
            </a:p>
            <a:p>
              <a:r>
                <a:rPr lang="en-US" dirty="0">
                  <a:solidFill>
                    <a:srgbClr val="FF0000"/>
                  </a:solidFill>
                </a:rPr>
                <a:t>wave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16382F4-D12F-E049-9B59-3BD1EF48C31C}"/>
                </a:ext>
              </a:extLst>
            </p:cNvPr>
            <p:cNvSpPr txBox="1"/>
            <p:nvPr/>
          </p:nvSpPr>
          <p:spPr>
            <a:xfrm>
              <a:off x="11255338" y="2401463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4539D8B-7FE8-F449-886B-EC7C923EBC37}"/>
                    </a:ext>
                  </a:extLst>
                </p:cNvPr>
                <p:cNvSpPr txBox="1"/>
                <p:nvPr/>
              </p:nvSpPr>
              <p:spPr>
                <a:xfrm>
                  <a:off x="7601248" y="2091349"/>
                  <a:ext cx="1354473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=1−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4539D8B-7FE8-F449-886B-EC7C923EBC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01248" y="2091349"/>
                  <a:ext cx="1354473" cy="246221"/>
                </a:xfrm>
                <a:prstGeom prst="rect">
                  <a:avLst/>
                </a:prstGeom>
                <a:blipFill>
                  <a:blip r:embed="rId10"/>
                  <a:stretch>
                    <a:fillRect l="-1852" r="-3704" b="-3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D0BE38A-DFF3-3F44-931C-26BAFFDD20B4}"/>
                    </a:ext>
                  </a:extLst>
                </p:cNvPr>
                <p:cNvSpPr txBox="1"/>
                <p:nvPr/>
              </p:nvSpPr>
              <p:spPr>
                <a:xfrm>
                  <a:off x="9577060" y="1774329"/>
                  <a:ext cx="4729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D0BE38A-DFF3-3F44-931C-26BAFFDD20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77060" y="1774329"/>
                  <a:ext cx="472950" cy="369332"/>
                </a:xfrm>
                <a:prstGeom prst="rect">
                  <a:avLst/>
                </a:prstGeom>
                <a:blipFill>
                  <a:blip r:embed="rId11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1646EAA1-55C0-E042-8047-AD1D5C18AFDD}"/>
                    </a:ext>
                  </a:extLst>
                </p:cNvPr>
                <p:cNvSpPr txBox="1"/>
                <p:nvPr/>
              </p:nvSpPr>
              <p:spPr>
                <a:xfrm>
                  <a:off x="9542895" y="2897550"/>
                  <a:ext cx="52283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1646EAA1-55C0-E042-8047-AD1D5C18AF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42895" y="2897550"/>
                  <a:ext cx="522835" cy="369332"/>
                </a:xfrm>
                <a:prstGeom prst="rect">
                  <a:avLst/>
                </a:prstGeom>
                <a:blipFill>
                  <a:blip r:embed="rId12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C4E713CE-B1F2-284A-B3D4-CDBD346A7798}"/>
                    </a:ext>
                  </a:extLst>
                </p:cNvPr>
                <p:cNvSpPr txBox="1"/>
                <p:nvPr/>
              </p:nvSpPr>
              <p:spPr>
                <a:xfrm>
                  <a:off x="9090080" y="2559245"/>
                  <a:ext cx="3995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C4E713CE-B1F2-284A-B3D4-CDBD346A77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90080" y="2559245"/>
                  <a:ext cx="399597" cy="369332"/>
                </a:xfrm>
                <a:prstGeom prst="rect">
                  <a:avLst/>
                </a:prstGeom>
                <a:blipFill>
                  <a:blip r:embed="rId13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CDC3A1-1A90-5B46-A60C-061ACE741E7D}"/>
                </a:ext>
              </a:extLst>
            </p:cNvPr>
            <p:cNvSpPr txBox="1"/>
            <p:nvPr/>
          </p:nvSpPr>
          <p:spPr>
            <a:xfrm>
              <a:off x="10791178" y="3104379"/>
              <a:ext cx="11202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/>
                  </a:solidFill>
                </a:rPr>
                <a:t>Reflected </a:t>
              </a:r>
            </a:p>
            <a:p>
              <a:r>
                <a:rPr lang="en-US" dirty="0">
                  <a:solidFill>
                    <a:schemeClr val="accent1"/>
                  </a:solidFill>
                </a:rPr>
                <a:t>wave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9492172-E28D-3646-BFA8-8F01148B0B34}"/>
                </a:ext>
              </a:extLst>
            </p:cNvPr>
            <p:cNvSpPr txBox="1"/>
            <p:nvPr/>
          </p:nvSpPr>
          <p:spPr>
            <a:xfrm>
              <a:off x="10897844" y="1259164"/>
              <a:ext cx="11379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Refracted </a:t>
              </a:r>
            </a:p>
            <a:p>
              <a:r>
                <a:rPr lang="en-US" dirty="0">
                  <a:solidFill>
                    <a:schemeClr val="accent2"/>
                  </a:solidFill>
                </a:rPr>
                <a:t>wave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3E49A3D-E0E6-1446-B019-923498DD49AF}"/>
                </a:ext>
              </a:extLst>
            </p:cNvPr>
            <p:cNvSpPr txBox="1"/>
            <p:nvPr/>
          </p:nvSpPr>
          <p:spPr>
            <a:xfrm>
              <a:off x="7106575" y="4140283"/>
              <a:ext cx="17217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Incident Wave:</a:t>
              </a:r>
            </a:p>
            <a:p>
              <a:r>
                <a:rPr lang="en-US" dirty="0"/>
                <a:t>Reflected Wave:</a:t>
              </a:r>
            </a:p>
            <a:p>
              <a:r>
                <a:rPr lang="en-US" dirty="0"/>
                <a:t>Refracted Wave: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979C6A14-19CD-F041-BD1B-CD9B24FC4C45}"/>
                    </a:ext>
                  </a:extLst>
                </p:cNvPr>
                <p:cNvSpPr txBox="1"/>
                <p:nvPr/>
              </p:nvSpPr>
              <p:spPr>
                <a:xfrm>
                  <a:off x="8644264" y="4155378"/>
                  <a:ext cx="1857368" cy="2884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𝒌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𝒓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979C6A14-19CD-F041-BD1B-CD9B24FC4C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4264" y="4155378"/>
                  <a:ext cx="1857368" cy="288477"/>
                </a:xfrm>
                <a:prstGeom prst="rect">
                  <a:avLst/>
                </a:prstGeom>
                <a:blipFill>
                  <a:blip r:embed="rId14"/>
                  <a:stretch>
                    <a:fillRect l="-680" t="-8696" b="-130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0C3BE8B8-019B-2343-A56B-2EFC5142A9CC}"/>
                    </a:ext>
                  </a:extLst>
                </p:cNvPr>
                <p:cNvSpPr txBox="1"/>
                <p:nvPr/>
              </p:nvSpPr>
              <p:spPr>
                <a:xfrm>
                  <a:off x="8730538" y="4452242"/>
                  <a:ext cx="1922449" cy="3165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e>
                              <m:sup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𝒓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0C3BE8B8-019B-2343-A56B-2EFC5142A9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30538" y="4452242"/>
                  <a:ext cx="1922449" cy="316562"/>
                </a:xfrm>
                <a:prstGeom prst="rect">
                  <a:avLst/>
                </a:prstGeom>
                <a:blipFill>
                  <a:blip r:embed="rId15"/>
                  <a:stretch>
                    <a:fillRect l="-2632" r="-1974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46B914F1-7A84-1C4B-AFDD-A65B3954E707}"/>
                    </a:ext>
                  </a:extLst>
                </p:cNvPr>
                <p:cNvSpPr txBox="1"/>
                <p:nvPr/>
              </p:nvSpPr>
              <p:spPr>
                <a:xfrm>
                  <a:off x="8780012" y="4740940"/>
                  <a:ext cx="2082301" cy="3165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′′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′′</m:t>
                            </m:r>
                          </m:sup>
                        </m:sSub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e>
                              <m:sup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′′</m:t>
                                </m:r>
                              </m:sup>
                            </m:sSup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𝒓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46B914F1-7A84-1C4B-AFDD-A65B3954E7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80012" y="4740940"/>
                  <a:ext cx="2082301" cy="316562"/>
                </a:xfrm>
                <a:prstGeom prst="rect">
                  <a:avLst/>
                </a:prstGeom>
                <a:blipFill>
                  <a:blip r:embed="rId16"/>
                  <a:stretch>
                    <a:fillRect l="-2424" r="-1212" b="-115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B4CDA93-4E15-604C-9D55-96B4A6228A5D}"/>
              </a:ext>
            </a:extLst>
          </p:cNvPr>
          <p:cNvSpPr txBox="1"/>
          <p:nvPr/>
        </p:nvSpPr>
        <p:spPr>
          <a:xfrm>
            <a:off x="6898229" y="4897297"/>
            <a:ext cx="4916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the waves have same frequency (</a:t>
            </a:r>
            <a:r>
              <a:rPr lang="en-US" dirty="0" err="1"/>
              <a:t>ω</a:t>
            </a:r>
            <a:r>
              <a:rPr lang="en-US" dirty="0"/>
              <a:t>) and |</a:t>
            </a:r>
            <a:r>
              <a:rPr lang="en-US" b="1" dirty="0"/>
              <a:t>k</a:t>
            </a:r>
            <a:r>
              <a:rPr lang="en-US" dirty="0"/>
              <a:t>| as: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A1900D6-E2C2-E04C-A70F-2E1CDB71626A}"/>
                  </a:ext>
                </a:extLst>
              </p:cNvPr>
              <p:cNvSpPr txBox="1"/>
              <p:nvPr/>
            </p:nvSpPr>
            <p:spPr>
              <a:xfrm>
                <a:off x="8656842" y="5266629"/>
                <a:ext cx="1368067" cy="4217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1600" b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0" smtClean="0">
                              <a:latin typeface="Cambria Math" panose="02040503050406030204" pitchFamily="18" charset="0"/>
                            </a:rPr>
                            <m:t>𝐤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1" i="0" smtClean="0"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e>
                            <m:sup>
                              <m:r>
                                <a:rPr lang="en-US" sz="1600" b="1" i="0" smtClean="0"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</m:e>
                      </m:d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num>
                        <m:den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A1900D6-E2C2-E04C-A70F-2E1CDB7162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6842" y="5266629"/>
                <a:ext cx="1368067" cy="421782"/>
              </a:xfrm>
              <a:prstGeom prst="rect">
                <a:avLst/>
              </a:prstGeom>
              <a:blipFill>
                <a:blip r:embed="rId17"/>
                <a:stretch>
                  <a:fillRect r="-917"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>
            <a:extLst>
              <a:ext uri="{FF2B5EF4-FFF2-40B4-BE49-F238E27FC236}">
                <a16:creationId xmlns:a16="http://schemas.microsoft.com/office/drawing/2014/main" id="{6A45A4A6-38BB-8942-BDC7-FA8FB982D2FC}"/>
              </a:ext>
            </a:extLst>
          </p:cNvPr>
          <p:cNvSpPr txBox="1"/>
          <p:nvPr/>
        </p:nvSpPr>
        <p:spPr>
          <a:xfrm>
            <a:off x="6914429" y="5683612"/>
            <a:ext cx="3531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Refracted wave has phase velocity: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2EC7F7E-0F99-6244-88E5-335B531C2966}"/>
                  </a:ext>
                </a:extLst>
              </p:cNvPr>
              <p:cNvSpPr txBox="1"/>
              <p:nvPr/>
            </p:nvSpPr>
            <p:spPr>
              <a:xfrm>
                <a:off x="7158571" y="6133561"/>
                <a:ext cx="4000582" cy="4172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𝑡h𝑢𝑠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0" smtClean="0">
                              <a:latin typeface="Cambria Math" panose="02040503050406030204" pitchFamily="18" charset="0"/>
                            </a:rPr>
                            <m:t>𝐤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b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1" i="0" smtClean="0">
                                  <a:latin typeface="Cambria Math" panose="02040503050406030204" pitchFamily="18" charset="0"/>
                                </a:rPr>
                                <m:t>𝐤</m:t>
                              </m:r>
                            </m:e>
                            <m:sup>
                              <m:r>
                                <a:rPr lang="en-US" sz="1400" b="1" i="0" smtClean="0"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</m:e>
                      </m:d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num>
                        <m:den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2EC7F7E-0F99-6244-88E5-335B531C2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8571" y="6133561"/>
                <a:ext cx="4000582" cy="417294"/>
              </a:xfrm>
              <a:prstGeom prst="rect">
                <a:avLst/>
              </a:prstGeom>
              <a:blipFill>
                <a:blip r:embed="rId18"/>
                <a:stretch>
                  <a:fillRect l="-316" r="-1266" b="-14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9677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069AF856-704A-0348-AA5D-594EFCCCED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0960" y="760212"/>
            <a:ext cx="5669764" cy="32451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D87286-DFE5-A54E-A089-7C1F3882239B}"/>
              </a:ext>
            </a:extLst>
          </p:cNvPr>
          <p:cNvSpPr txBox="1"/>
          <p:nvPr/>
        </p:nvSpPr>
        <p:spPr>
          <a:xfrm>
            <a:off x="5669280" y="6451071"/>
            <a:ext cx="674255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D. Attwood, UC Berkeley (2009) </a:t>
            </a:r>
            <a:r>
              <a:rPr lang="en-US" sz="900" dirty="0">
                <a:hlinkClick r:id="rId3"/>
              </a:rPr>
              <a:t>https://people.eecs.berkeley.edu/~attwood/sxr2009/lecnotes/04_Reflection_And_Refraction_2009.pdf</a:t>
            </a:r>
            <a:endParaRPr lang="en-US" sz="900" dirty="0"/>
          </a:p>
          <a:p>
            <a:r>
              <a:rPr lang="en-US" sz="900" dirty="0"/>
              <a:t> </a:t>
            </a:r>
            <a:r>
              <a:rPr lang="en-US" sz="900" dirty="0" err="1"/>
              <a:t>Aschenbach</a:t>
            </a:r>
            <a:r>
              <a:rPr lang="en-US" sz="900" dirty="0"/>
              <a:t>, B. 1985, Rep. Prog. Phys. 48, 579; </a:t>
            </a:r>
            <a:r>
              <a:rPr lang="en-US" sz="900" u="sng" dirty="0">
                <a:hlinkClick r:id="rId4"/>
              </a:rPr>
              <a:t>https://doi.org/10.1088/0034-4885/48/5/001</a:t>
            </a:r>
            <a:r>
              <a:rPr lang="en-US" sz="900" u="sng" dirty="0"/>
              <a:t> </a:t>
            </a:r>
            <a:r>
              <a:rPr lang="en-US" sz="900" dirty="0"/>
              <a:t> </a:t>
            </a:r>
          </a:p>
          <a:p>
            <a:endParaRPr lang="en-US" sz="9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3">
                <a:extLst>
                  <a:ext uri="{FF2B5EF4-FFF2-40B4-BE49-F238E27FC236}">
                    <a16:creationId xmlns:a16="http://schemas.microsoft.com/office/drawing/2014/main" id="{F1224AB1-5F22-ED44-9333-A22DB9E3E5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4304385"/>
                <a:ext cx="10644052" cy="1693115"/>
              </a:xfrm>
            </p:spPr>
            <p:txBody>
              <a:bodyPr>
                <a:normAutofit/>
              </a:bodyPr>
              <a:lstStyle/>
              <a:p>
                <a:r>
                  <a:rPr lang="en-US" sz="1600" dirty="0"/>
                  <a:t>The complex scattering factor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𝑖</m:t>
                    </m:r>
                    <m:sSubSup>
                      <m:sSub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sz="1600" dirty="0"/>
                  <a:t> is a sum of all the electrons weighted inversely, by the difference of the squares of the photon frequency and the resonant frequency of the electron, considering a damping factor. It can be calculated from the atomic photon absorption cross-section, µ</a:t>
                </a:r>
                <a:r>
                  <a:rPr lang="en-US" sz="1600" baseline="-25000" dirty="0"/>
                  <a:t>a</a:t>
                </a:r>
                <a:r>
                  <a:rPr lang="en-US" sz="1600" dirty="0"/>
                  <a:t>:</a:t>
                </a:r>
              </a:p>
            </p:txBody>
          </p:sp>
        </mc:Choice>
        <mc:Fallback xmlns="">
          <p:sp>
            <p:nvSpPr>
              <p:cNvPr id="7" name="Content Placeholder 3">
                <a:extLst>
                  <a:ext uri="{FF2B5EF4-FFF2-40B4-BE49-F238E27FC236}">
                    <a16:creationId xmlns:a16="http://schemas.microsoft.com/office/drawing/2014/main" id="{F1224AB1-5F22-ED44-9333-A22DB9E3E5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304385"/>
                <a:ext cx="10644052" cy="1693115"/>
              </a:xfrm>
              <a:blipFill>
                <a:blip r:embed="rId5"/>
                <a:stretch>
                  <a:fillRect l="-358" t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6208CBD-A0A9-0949-A7C8-3DACCACB890E}"/>
                  </a:ext>
                </a:extLst>
              </p:cNvPr>
              <p:cNvSpPr txBox="1"/>
              <p:nvPr/>
            </p:nvSpPr>
            <p:spPr>
              <a:xfrm>
                <a:off x="9400373" y="2748748"/>
                <a:ext cx="1437445" cy="6028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6208CBD-A0A9-0949-A7C8-3DACCACB89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0373" y="2748748"/>
                <a:ext cx="1437445" cy="602857"/>
              </a:xfrm>
              <a:prstGeom prst="rect">
                <a:avLst/>
              </a:prstGeom>
              <a:blipFill>
                <a:blip r:embed="rId6"/>
                <a:stretch>
                  <a:fillRect l="-1754" r="-877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B8FD3B44-E775-5A4F-ACDC-7ACB50093D01}"/>
              </a:ext>
            </a:extLst>
          </p:cNvPr>
          <p:cNvSpPr txBox="1"/>
          <p:nvPr/>
        </p:nvSpPr>
        <p:spPr>
          <a:xfrm>
            <a:off x="8890996" y="1732598"/>
            <a:ext cx="29831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Where, </a:t>
            </a:r>
            <a:r>
              <a:rPr lang="en-US" dirty="0" err="1"/>
              <a:t>n</a:t>
            </a:r>
            <a:r>
              <a:rPr lang="en-US" baseline="-25000" dirty="0" err="1"/>
              <a:t>a</a:t>
            </a:r>
            <a:r>
              <a:rPr lang="en-US" dirty="0"/>
              <a:t> is Avogadro’s number and r</a:t>
            </a:r>
            <a:r>
              <a:rPr lang="en-US" baseline="-25000" dirty="0"/>
              <a:t>e</a:t>
            </a:r>
            <a:r>
              <a:rPr lang="en-US" dirty="0"/>
              <a:t> is the classical electron radius, defined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4A3FF5E-382E-594C-B800-3E790B9A02BF}"/>
                  </a:ext>
                </a:extLst>
              </p:cNvPr>
              <p:cNvSpPr txBox="1"/>
              <p:nvPr/>
            </p:nvSpPr>
            <p:spPr>
              <a:xfrm>
                <a:off x="7084215" y="5155988"/>
                <a:ext cx="1346587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h𝑐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4A3FF5E-382E-594C-B800-3E790B9A02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4215" y="5155988"/>
                <a:ext cx="1346587" cy="584327"/>
              </a:xfrm>
              <a:prstGeom prst="rect">
                <a:avLst/>
              </a:prstGeom>
              <a:blipFill>
                <a:blip r:embed="rId7"/>
                <a:stretch>
                  <a:fillRect l="-5607" r="-1869" b="-6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2DBFE89-6C15-8E48-A69C-B9313AF1D217}"/>
                  </a:ext>
                </a:extLst>
              </p:cNvPr>
              <p:cNvSpPr txBox="1"/>
              <p:nvPr/>
            </p:nvSpPr>
            <p:spPr>
              <a:xfrm>
                <a:off x="2352928" y="5138260"/>
                <a:ext cx="3899978" cy="619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h𝑐</m:t>
                          </m:r>
                        </m:den>
                      </m:f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+△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𝑟𝑒𝑙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2DBFE89-6C15-8E48-A69C-B9313AF1D2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928" y="5138260"/>
                <a:ext cx="3899978" cy="619785"/>
              </a:xfrm>
              <a:prstGeom prst="rect">
                <a:avLst/>
              </a:prstGeom>
              <a:blipFill>
                <a:blip r:embed="rId8"/>
                <a:stretch>
                  <a:fillRect l="-1623" t="-180000" b="-2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12A522F-52EE-C34A-8ED1-EB321DB1D74E}"/>
                  </a:ext>
                </a:extLst>
              </p:cNvPr>
              <p:cNvSpPr txBox="1"/>
              <p:nvPr/>
            </p:nvSpPr>
            <p:spPr>
              <a:xfrm>
                <a:off x="1593185" y="5902971"/>
                <a:ext cx="988906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where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</m:oMath>
                </a14:m>
                <a:r>
                  <a:rPr lang="en-US" sz="1600" dirty="0"/>
                  <a:t> is a relativistic correction term which is negligible in the soft X-ray range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12A522F-52EE-C34A-8ED1-EB321DB1D7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185" y="5902971"/>
                <a:ext cx="9889067" cy="338554"/>
              </a:xfrm>
              <a:prstGeom prst="rect">
                <a:avLst/>
              </a:prstGeom>
              <a:blipFill>
                <a:blip r:embed="rId9"/>
                <a:stretch>
                  <a:fillRect l="-385"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>
            <a:extLst>
              <a:ext uri="{FF2B5EF4-FFF2-40B4-BE49-F238E27FC236}">
                <a16:creationId xmlns:a16="http://schemas.microsoft.com/office/drawing/2014/main" id="{17409FB6-E41E-A548-B842-381629E5C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Refraction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E4B8BC-C406-2049-9151-37C79FBB48E3}"/>
              </a:ext>
            </a:extLst>
          </p:cNvPr>
          <p:cNvSpPr txBox="1"/>
          <p:nvPr/>
        </p:nvSpPr>
        <p:spPr>
          <a:xfrm>
            <a:off x="9038634" y="5306854"/>
            <a:ext cx="244361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Kramer-</a:t>
            </a:r>
            <a:r>
              <a:rPr lang="en-US" dirty="0" err="1"/>
              <a:t>Kronig</a:t>
            </a:r>
            <a:r>
              <a:rPr lang="en-US" dirty="0"/>
              <a:t> Relations</a:t>
            </a:r>
          </a:p>
        </p:txBody>
      </p:sp>
    </p:spTree>
    <p:extLst>
      <p:ext uri="{BB962C8B-B14F-4D97-AF65-F5344CB8AC3E}">
        <p14:creationId xmlns:p14="http://schemas.microsoft.com/office/powerpoint/2010/main" val="3250892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0AA3829-7C21-554A-9A91-41E14F4AFFC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8" y="1302026"/>
                <a:ext cx="7111657" cy="5373094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2000" dirty="0"/>
                  <a:t>The largest possible angle of incidence resulting in a refracted ray is the </a:t>
                </a:r>
                <a:r>
                  <a:rPr lang="en-US" sz="2000" b="1" dirty="0"/>
                  <a:t>critical angle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en-US" sz="2000" b="1" dirty="0"/>
                  <a:t>)</a:t>
                </a:r>
                <a:r>
                  <a:rPr lang="en-US" sz="2000" dirty="0"/>
                  <a:t>. </a:t>
                </a:r>
              </a:p>
              <a:p>
                <a:r>
                  <a:rPr lang="en-US" sz="2000" dirty="0"/>
                  <a:t>Using Snell’s law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⋍1−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2000" dirty="0"/>
                  <a:t> and assuming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⟶0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000" b="0" dirty="0">
                  <a:ea typeface="Cambria Math" panose="02040503050406030204" pitchFamily="18" charset="0"/>
                </a:endParaRPr>
              </a:p>
              <a:p>
                <a:endParaRPr lang="en-US" sz="2000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000" dirty="0"/>
              </a:p>
              <a:p>
                <a:r>
                  <a:rPr lang="en-US" sz="2000" dirty="0"/>
                  <a:t>  U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sing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the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limit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⟶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dirty="0"/>
                  <a:t> total external reflection: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pPr marL="457200" lvl="1" indent="0">
                  <a:buNone/>
                </a:pPr>
                <a:endParaRPr lang="en-US" sz="2000" dirty="0"/>
              </a:p>
              <a:p>
                <a:pPr marL="457200" lvl="1" indent="0">
                  <a:buNone/>
                </a:pPr>
                <a:r>
                  <a:rPr lang="en-US" sz="2000" dirty="0"/>
                  <a:t>atomic density varies slowly among natural elements, to 1</a:t>
                </a:r>
                <a:r>
                  <a:rPr lang="en-US" sz="2000" baseline="30000" dirty="0"/>
                  <a:t>st</a:t>
                </a:r>
                <a:r>
                  <a:rPr lang="en-US" sz="2000" dirty="0"/>
                  <a:t> order:</a:t>
                </a:r>
              </a:p>
              <a:p>
                <a:pPr marL="457200" lvl="1" indent="0">
                  <a:buNone/>
                </a:pPr>
                <a:endParaRPr lang="en-US" sz="2000" baseline="30000" dirty="0"/>
              </a:p>
              <a:p>
                <a:pPr marL="457200" lvl="1" indent="0">
                  <a:buNone/>
                </a:pPr>
                <a:endParaRPr lang="en-US" sz="2000" baseline="30000" dirty="0"/>
              </a:p>
              <a:p>
                <a:endParaRPr lang="en-US" sz="2000" b="1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  <m:r>
                      <a:rPr lang="en-US" sz="20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decreases with increasing energy</a:t>
                </a:r>
              </a:p>
              <a:p>
                <a:r>
                  <a:rPr lang="en-US" sz="2000" dirty="0"/>
                  <a:t>Higher Z materials reflect higher energies for fixed grazing angles</a:t>
                </a:r>
              </a:p>
              <a:p>
                <a:r>
                  <a:rPr lang="en-US" sz="2000" dirty="0"/>
                  <a:t>Higher Z material have a larger critical angle at any energy</a:t>
                </a:r>
                <a:endParaRPr lang="en-US" sz="16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0AA3829-7C21-554A-9A91-41E14F4AFF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8" y="1302026"/>
                <a:ext cx="7111657" cy="5373094"/>
              </a:xfrm>
              <a:blipFill>
                <a:blip r:embed="rId2"/>
                <a:stretch>
                  <a:fillRect l="-535" t="-1415" r="-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E64C210A-808D-724A-8B8E-249D793C1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2090"/>
            <a:ext cx="10515600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Critical Grazing Angle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1CE7829-C5B3-1F4D-95EB-151EA11FA20E}"/>
              </a:ext>
            </a:extLst>
          </p:cNvPr>
          <p:cNvSpPr txBox="1">
            <a:spLocks/>
          </p:cNvSpPr>
          <p:nvPr/>
        </p:nvSpPr>
        <p:spPr>
          <a:xfrm>
            <a:off x="1505520" y="3826533"/>
            <a:ext cx="4984094" cy="4874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3C42F68-EF84-5C4D-A210-79955BAA1B09}"/>
                  </a:ext>
                </a:extLst>
              </p:cNvPr>
              <p:cNvSpPr txBox="1"/>
              <p:nvPr/>
            </p:nvSpPr>
            <p:spPr>
              <a:xfrm>
                <a:off x="2381929" y="3371857"/>
                <a:ext cx="3008003" cy="9093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</m:ra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b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3C42F68-EF84-5C4D-A210-79955BAA1B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929" y="3371857"/>
                <a:ext cx="3008003" cy="909352"/>
              </a:xfrm>
              <a:prstGeom prst="rect">
                <a:avLst/>
              </a:prstGeom>
              <a:blipFill>
                <a:blip r:embed="rId4"/>
                <a:stretch>
                  <a:fillRect l="-1261" r="-2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97391E4-010F-E446-BD71-927C2D29FB56}"/>
                  </a:ext>
                </a:extLst>
              </p:cNvPr>
              <p:cNvSpPr txBox="1"/>
              <p:nvPr/>
            </p:nvSpPr>
            <p:spPr>
              <a:xfrm>
                <a:off x="3179522" y="2247390"/>
                <a:ext cx="1636089" cy="5808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97391E4-010F-E446-BD71-927C2D29FB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522" y="2247390"/>
                <a:ext cx="1636089" cy="580800"/>
              </a:xfrm>
              <a:prstGeom prst="rect">
                <a:avLst/>
              </a:prstGeom>
              <a:blipFill>
                <a:blip r:embed="rId6"/>
                <a:stretch>
                  <a:fillRect l="-3077" t="-4348" r="-1538"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54E06BF-2FDC-3B4B-8ABF-D12E9805EDAF}"/>
                  </a:ext>
                </a:extLst>
              </p:cNvPr>
              <p:cNvSpPr txBox="1"/>
              <p:nvPr/>
            </p:nvSpPr>
            <p:spPr>
              <a:xfrm>
                <a:off x="1898458" y="4689806"/>
                <a:ext cx="1597617" cy="5809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𝑍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54E06BF-2FDC-3B4B-8ABF-D12E9805E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8458" y="4689806"/>
                <a:ext cx="1597617" cy="580928"/>
              </a:xfrm>
              <a:prstGeom prst="rect">
                <a:avLst/>
              </a:prstGeom>
              <a:blipFill>
                <a:blip r:embed="rId7"/>
                <a:stretch>
                  <a:fillRect l="-3150" r="-2362" b="-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232BBAD-199E-DA48-817A-ED35BA508F1C}"/>
                  </a:ext>
                </a:extLst>
              </p:cNvPr>
              <p:cNvSpPr txBox="1"/>
              <p:nvPr/>
            </p:nvSpPr>
            <p:spPr>
              <a:xfrm>
                <a:off x="3885931" y="4787744"/>
                <a:ext cx="3799027" cy="52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sz="1400" dirty="0"/>
                  <a:t> is approximated by Z and is a complicated function of wavelength or photon energy</a:t>
                </a:r>
                <a:endParaRPr lang="en-US" sz="1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232BBAD-199E-DA48-817A-ED35BA508F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5931" y="4787744"/>
                <a:ext cx="3799027" cy="526939"/>
              </a:xfrm>
              <a:prstGeom prst="rect">
                <a:avLst/>
              </a:prstGeom>
              <a:blipFill>
                <a:blip r:embed="rId8"/>
                <a:stretch>
                  <a:fillRect l="-332"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83D18D89-9793-E444-BE96-5ACCC6F900C0}"/>
              </a:ext>
            </a:extLst>
          </p:cNvPr>
          <p:cNvGrpSpPr>
            <a:grpSpLocks noChangeAspect="1"/>
          </p:cNvGrpSpPr>
          <p:nvPr/>
        </p:nvGrpSpPr>
        <p:grpSpPr>
          <a:xfrm>
            <a:off x="7949001" y="573041"/>
            <a:ext cx="4072355" cy="2834640"/>
            <a:chOff x="7464479" y="553544"/>
            <a:chExt cx="4379159" cy="3048197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1A917E2B-383D-E64B-AEB6-088E1E142C68}"/>
                    </a:ext>
                  </a:extLst>
                </p:cNvPr>
                <p:cNvSpPr txBox="1"/>
                <p:nvPr/>
              </p:nvSpPr>
              <p:spPr>
                <a:xfrm>
                  <a:off x="8662808" y="2069695"/>
                  <a:ext cx="19717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US" b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1A917E2B-383D-E64B-AEB6-088E1E142C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62808" y="2069695"/>
                  <a:ext cx="197170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31250" r="-25000" b="-142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23430FC-1C01-8447-968A-ACED3A0FF1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02827" y="706739"/>
              <a:ext cx="0" cy="267122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2DFFEBA-0A44-C046-A2A2-48F99D0028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64479" y="2042348"/>
              <a:ext cx="3801341" cy="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89AF5C1-E989-454E-9D94-33935E66C8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71694" y="2057834"/>
              <a:ext cx="1613185" cy="118162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B678EA4F-231B-C443-9C67-3209C44572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20776" y="1646118"/>
              <a:ext cx="1618542" cy="383016"/>
            </a:xfrm>
            <a:prstGeom prst="straightConnector1">
              <a:avLst/>
            </a:prstGeom>
            <a:ln w="28575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Block Arc 21">
              <a:extLst>
                <a:ext uri="{FF2B5EF4-FFF2-40B4-BE49-F238E27FC236}">
                  <a16:creationId xmlns:a16="http://schemas.microsoft.com/office/drawing/2014/main" id="{059292B1-532F-E74C-A444-9C0A3D6D8C4F}"/>
                </a:ext>
              </a:extLst>
            </p:cNvPr>
            <p:cNvSpPr/>
            <p:nvPr/>
          </p:nvSpPr>
          <p:spPr>
            <a:xfrm rot="1570245">
              <a:off x="9312340" y="1780317"/>
              <a:ext cx="263639" cy="185810"/>
            </a:xfrm>
            <a:prstGeom prst="blockArc">
              <a:avLst>
                <a:gd name="adj1" fmla="val 10800000"/>
                <a:gd name="adj2" fmla="val 804302"/>
                <a:gd name="adj3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Block Arc 22">
              <a:extLst>
                <a:ext uri="{FF2B5EF4-FFF2-40B4-BE49-F238E27FC236}">
                  <a16:creationId xmlns:a16="http://schemas.microsoft.com/office/drawing/2014/main" id="{88D31FDD-62F8-C14B-BF89-39F3436CF24E}"/>
                </a:ext>
              </a:extLst>
            </p:cNvPr>
            <p:cNvSpPr/>
            <p:nvPr/>
          </p:nvSpPr>
          <p:spPr>
            <a:xfrm rot="10800000">
              <a:off x="8844524" y="2138559"/>
              <a:ext cx="476252" cy="520041"/>
            </a:xfrm>
            <a:prstGeom prst="blockArc">
              <a:avLst>
                <a:gd name="adj1" fmla="val 10800000"/>
                <a:gd name="adj2" fmla="val 21448094"/>
                <a:gd name="adj3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C6775E1-F25A-1348-8FA8-BB05EFCD7236}"/>
                </a:ext>
              </a:extLst>
            </p:cNvPr>
            <p:cNvSpPr txBox="1"/>
            <p:nvPr/>
          </p:nvSpPr>
          <p:spPr>
            <a:xfrm>
              <a:off x="9349718" y="553544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z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4B3EA69-CD2B-EE4C-BE35-4214F3330B27}"/>
                </a:ext>
              </a:extLst>
            </p:cNvPr>
            <p:cNvSpPr txBox="1"/>
            <p:nvPr/>
          </p:nvSpPr>
          <p:spPr>
            <a:xfrm>
              <a:off x="7833075" y="2581863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k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681A2B8-4E26-9541-AD35-8ABAE2C9A3BD}"/>
                </a:ext>
              </a:extLst>
            </p:cNvPr>
            <p:cNvSpPr txBox="1"/>
            <p:nvPr/>
          </p:nvSpPr>
          <p:spPr>
            <a:xfrm>
              <a:off x="7955907" y="2955410"/>
              <a:ext cx="100168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Incident </a:t>
              </a:r>
            </a:p>
            <a:p>
              <a:r>
                <a:rPr lang="en-US" dirty="0">
                  <a:solidFill>
                    <a:srgbClr val="FF0000"/>
                  </a:solidFill>
                </a:rPr>
                <a:t>wave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DC8FD8E-FA33-9443-A1AC-421B51FAD09A}"/>
                </a:ext>
              </a:extLst>
            </p:cNvPr>
            <p:cNvSpPr txBox="1"/>
            <p:nvPr/>
          </p:nvSpPr>
          <p:spPr>
            <a:xfrm>
              <a:off x="11063192" y="2054749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504A6BC5-CFE6-9049-8904-DCEE872EFFFB}"/>
                    </a:ext>
                  </a:extLst>
                </p:cNvPr>
                <p:cNvSpPr txBox="1"/>
                <p:nvPr/>
              </p:nvSpPr>
              <p:spPr>
                <a:xfrm>
                  <a:off x="9384914" y="1427615"/>
                  <a:ext cx="4729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504A6BC5-CFE6-9049-8904-DCEE872EFF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84914" y="1427615"/>
                  <a:ext cx="472950" cy="369332"/>
                </a:xfrm>
                <a:prstGeom prst="rect">
                  <a:avLst/>
                </a:prstGeom>
                <a:blipFill>
                  <a:blip r:embed="rId10"/>
                  <a:stretch>
                    <a:fillRect b="-206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2CDD23B-C3C4-224F-9982-CAF1CF1D87C7}"/>
                    </a:ext>
                  </a:extLst>
                </p:cNvPr>
                <p:cNvSpPr txBox="1"/>
                <p:nvPr/>
              </p:nvSpPr>
              <p:spPr>
                <a:xfrm>
                  <a:off x="8897934" y="2212531"/>
                  <a:ext cx="3995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2CDD23B-C3C4-224F-9982-CAF1CF1D87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97934" y="2212531"/>
                  <a:ext cx="399597" cy="369332"/>
                </a:xfrm>
                <a:prstGeom prst="rect">
                  <a:avLst/>
                </a:prstGeom>
                <a:blipFill>
                  <a:blip r:embed="rId11"/>
                  <a:stretch>
                    <a:fillRect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37030D6-3DBE-9645-AFD7-607E4B07D37C}"/>
                </a:ext>
              </a:extLst>
            </p:cNvPr>
            <p:cNvSpPr txBox="1"/>
            <p:nvPr/>
          </p:nvSpPr>
          <p:spPr>
            <a:xfrm>
              <a:off x="10705698" y="912450"/>
              <a:ext cx="11379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Refracted </a:t>
              </a:r>
            </a:p>
            <a:p>
              <a:r>
                <a:rPr lang="en-US" dirty="0">
                  <a:solidFill>
                    <a:schemeClr val="accent2"/>
                  </a:solidFill>
                </a:rPr>
                <a:t>wave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543D8353-7AFA-0348-BA4D-91FC488AE171}"/>
                    </a:ext>
                  </a:extLst>
                </p:cNvPr>
                <p:cNvSpPr txBox="1"/>
                <p:nvPr/>
              </p:nvSpPr>
              <p:spPr>
                <a:xfrm>
                  <a:off x="7655964" y="1611154"/>
                  <a:ext cx="145629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=90°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543D8353-7AFA-0348-BA4D-91FC488AE1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55964" y="1611154"/>
                  <a:ext cx="1456296" cy="369332"/>
                </a:xfrm>
                <a:prstGeom prst="rect">
                  <a:avLst/>
                </a:prstGeom>
                <a:blipFill>
                  <a:blip r:embed="rId12"/>
                  <a:stretch>
                    <a:fillRect r="-1852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3217D339-D541-954B-8199-030FD9176405}"/>
                    </a:ext>
                  </a:extLst>
                </p:cNvPr>
                <p:cNvSpPr txBox="1"/>
                <p:nvPr/>
              </p:nvSpPr>
              <p:spPr>
                <a:xfrm>
                  <a:off x="9444159" y="1005419"/>
                  <a:ext cx="8722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</m:oMath>
                  </a14:m>
                  <a:r>
                    <a:rPr lang="en-US" dirty="0"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</m:oMath>
                  </a14:m>
                  <a:endParaRPr lang="en-US" dirty="0"/>
                </a:p>
              </p:txBody>
            </p:sp>
          </mc:Choice>
          <mc:Fallback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3217D339-D541-954B-8199-030FD91764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44159" y="1005419"/>
                  <a:ext cx="872226" cy="369332"/>
                </a:xfrm>
                <a:prstGeom prst="rect">
                  <a:avLst/>
                </a:prstGeom>
                <a:blipFill>
                  <a:blip r:embed="rId13"/>
                  <a:stretch>
                    <a:fillRect l="-1538" r="-7692" b="-17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AD9CAD9-BE19-7C4D-A0D0-BB5055650F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44069" y="846638"/>
              <a:ext cx="1613185" cy="1181627"/>
            </a:xfrm>
            <a:prstGeom prst="straightConnector1">
              <a:avLst/>
            </a:prstGeom>
            <a:ln w="28575">
              <a:solidFill>
                <a:srgbClr val="FF0000">
                  <a:alpha val="39461"/>
                </a:srgb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A6BD93D-7462-EF4F-B059-3EBDE52834CC}"/>
                  </a:ext>
                </a:extLst>
              </p:cNvPr>
              <p:cNvSpPr txBox="1"/>
              <p:nvPr/>
            </p:nvSpPr>
            <p:spPr>
              <a:xfrm>
                <a:off x="8546288" y="5699863"/>
                <a:ext cx="27836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Glancing incidence (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) and total external reflection</a:t>
                </a:r>
              </a:p>
            </p:txBody>
          </p:sp>
        </mc:Choice>
        <mc:Fallback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A6BD93D-7462-EF4F-B059-3EBDE5283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6288" y="5699863"/>
                <a:ext cx="2783638" cy="646331"/>
              </a:xfrm>
              <a:prstGeom prst="rect">
                <a:avLst/>
              </a:prstGeom>
              <a:blipFill>
                <a:blip r:embed="rId14"/>
                <a:stretch>
                  <a:fillRect l="-1357" t="-3846" r="-3167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>
            <a:extLst>
              <a:ext uri="{FF2B5EF4-FFF2-40B4-BE49-F238E27FC236}">
                <a16:creationId xmlns:a16="http://schemas.microsoft.com/office/drawing/2014/main" id="{4C744704-FC21-714B-8F79-F5A522876D21}"/>
              </a:ext>
            </a:extLst>
          </p:cNvPr>
          <p:cNvGrpSpPr/>
          <p:nvPr/>
        </p:nvGrpSpPr>
        <p:grpSpPr>
          <a:xfrm>
            <a:off x="8107066" y="3960064"/>
            <a:ext cx="3874316" cy="1442024"/>
            <a:chOff x="8219442" y="4074217"/>
            <a:chExt cx="3874316" cy="1442024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AC9F198-039F-E644-A480-4FD5A4652AE5}"/>
                </a:ext>
              </a:extLst>
            </p:cNvPr>
            <p:cNvSpPr/>
            <p:nvPr/>
          </p:nvSpPr>
          <p:spPr>
            <a:xfrm>
              <a:off x="8715668" y="4074217"/>
              <a:ext cx="2959751" cy="26265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223424A0-2F28-F948-BF7C-AE6D493BEA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04205" y="4347979"/>
              <a:ext cx="1370500" cy="20000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6C59346-5F17-E44E-BD8C-2F30AC0C6018}"/>
                </a:ext>
              </a:extLst>
            </p:cNvPr>
            <p:cNvCxnSpPr>
              <a:cxnSpLocks/>
            </p:cNvCxnSpPr>
            <p:nvPr/>
          </p:nvCxnSpPr>
          <p:spPr>
            <a:xfrm>
              <a:off x="10147575" y="4350566"/>
              <a:ext cx="1344673" cy="19741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7B3E42D-B248-0A4F-AE81-DF45A389DEAB}"/>
                </a:ext>
              </a:extLst>
            </p:cNvPr>
            <p:cNvCxnSpPr>
              <a:cxnSpLocks/>
              <a:endCxn id="36" idx="2"/>
            </p:cNvCxnSpPr>
            <p:nvPr/>
          </p:nvCxnSpPr>
          <p:spPr>
            <a:xfrm flipV="1">
              <a:off x="8762233" y="4336873"/>
              <a:ext cx="1433311" cy="40630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936F261-43C5-EE46-934C-08FA987709E5}"/>
                </a:ext>
              </a:extLst>
            </p:cNvPr>
            <p:cNvCxnSpPr>
              <a:cxnSpLocks/>
              <a:stCxn id="36" idx="2"/>
            </p:cNvCxnSpPr>
            <p:nvPr/>
          </p:nvCxnSpPr>
          <p:spPr>
            <a:xfrm>
              <a:off x="10195544" y="4336873"/>
              <a:ext cx="1388290" cy="40630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098CED6-5821-F34D-885F-E257BD758D50}"/>
                </a:ext>
              </a:extLst>
            </p:cNvPr>
            <p:cNvSpPr txBox="1"/>
            <p:nvPr/>
          </p:nvSpPr>
          <p:spPr>
            <a:xfrm>
              <a:off x="8810521" y="4754284"/>
              <a:ext cx="11691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/>
                  </a:solidFill>
                </a:rPr>
                <a:t>Critical ray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44838DD-4444-114F-9C7A-B12DF4A47981}"/>
                </a:ext>
              </a:extLst>
            </p:cNvPr>
            <p:cNvSpPr txBox="1"/>
            <p:nvPr/>
          </p:nvSpPr>
          <p:spPr>
            <a:xfrm>
              <a:off x="11163952" y="4654467"/>
              <a:ext cx="929806" cy="86177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Totally</a:t>
              </a:r>
            </a:p>
            <a:p>
              <a:r>
                <a:rPr lang="en-US" sz="1600" dirty="0">
                  <a:solidFill>
                    <a:srgbClr val="FF0000"/>
                  </a:solidFill>
                </a:rPr>
                <a:t>reflected</a:t>
              </a:r>
            </a:p>
            <a:p>
              <a:r>
                <a:rPr lang="en-US" sz="1600" dirty="0">
                  <a:solidFill>
                    <a:srgbClr val="FF0000"/>
                  </a:solidFill>
                </a:rPr>
                <a:t>wave</a:t>
              </a:r>
            </a:p>
          </p:txBody>
        </p:sp>
        <p:sp>
          <p:nvSpPr>
            <p:cNvPr id="62" name="Block Arc 61">
              <a:extLst>
                <a:ext uri="{FF2B5EF4-FFF2-40B4-BE49-F238E27FC236}">
                  <a16:creationId xmlns:a16="http://schemas.microsoft.com/office/drawing/2014/main" id="{2327FEB1-C31B-C444-A873-FDEEDBB39FF2}"/>
                </a:ext>
              </a:extLst>
            </p:cNvPr>
            <p:cNvSpPr/>
            <p:nvPr/>
          </p:nvSpPr>
          <p:spPr>
            <a:xfrm rot="14511361">
              <a:off x="8874784" y="4371740"/>
              <a:ext cx="150363" cy="109941"/>
            </a:xfrm>
            <a:prstGeom prst="blockArc">
              <a:avLst>
                <a:gd name="adj1" fmla="val 10800000"/>
                <a:gd name="adj2" fmla="val 21448094"/>
                <a:gd name="adj3" fmla="val 0"/>
              </a:avLst>
            </a:prstGeom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6C969101-08C3-5B4B-8C32-5B5D70757084}"/>
                    </a:ext>
                  </a:extLst>
                </p:cNvPr>
                <p:cNvSpPr txBox="1"/>
                <p:nvPr/>
              </p:nvSpPr>
              <p:spPr>
                <a:xfrm>
                  <a:off x="8219442" y="4325767"/>
                  <a:ext cx="54854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&lt;</m:t>
                        </m:r>
                        <m:sSub>
                          <m:sSubPr>
                            <m:ctrlP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oMath>
                    </m:oMathPara>
                  </a14:m>
                  <a:endParaRPr lang="en-US" sz="1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6C969101-08C3-5B4B-8C32-5B5D707570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19442" y="4325767"/>
                  <a:ext cx="548548" cy="215444"/>
                </a:xfrm>
                <a:prstGeom prst="rect">
                  <a:avLst/>
                </a:prstGeom>
                <a:blipFill>
                  <a:blip r:embed="rId15"/>
                  <a:stretch>
                    <a:fillRect l="-6818" b="-111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E13FE1F9-6D13-8F4B-ACE2-3BB274203F40}"/>
                    </a:ext>
                  </a:extLst>
                </p:cNvPr>
                <p:cNvSpPr/>
                <p:nvPr/>
              </p:nvSpPr>
              <p:spPr>
                <a:xfrm>
                  <a:off x="8470645" y="4531222"/>
                  <a:ext cx="392543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14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oMath>
                    </m:oMathPara>
                  </a14:m>
                  <a:endParaRPr lang="en-US" sz="14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E13FE1F9-6D13-8F4B-ACE2-3BB274203F4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70645" y="4531222"/>
                  <a:ext cx="392543" cy="307777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8" name="Block Arc 67">
              <a:extLst>
                <a:ext uri="{FF2B5EF4-FFF2-40B4-BE49-F238E27FC236}">
                  <a16:creationId xmlns:a16="http://schemas.microsoft.com/office/drawing/2014/main" id="{60FFD200-C515-2E4D-B1DB-305586284100}"/>
                </a:ext>
              </a:extLst>
            </p:cNvPr>
            <p:cNvSpPr/>
            <p:nvPr/>
          </p:nvSpPr>
          <p:spPr>
            <a:xfrm rot="14511361">
              <a:off x="8922844" y="4425533"/>
              <a:ext cx="313784" cy="146032"/>
            </a:xfrm>
            <a:prstGeom prst="blockArc">
              <a:avLst>
                <a:gd name="adj1" fmla="val 10800000"/>
                <a:gd name="adj2" fmla="val 21448094"/>
                <a:gd name="adj3" fmla="val 0"/>
              </a:avLst>
            </a:prstGeom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55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B34D7-5669-6D4C-89C0-8CAF1B9B0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474839"/>
            <a:ext cx="6609507" cy="4702123"/>
          </a:xfrm>
        </p:spPr>
        <p:txBody>
          <a:bodyPr>
            <a:normAutofit/>
          </a:bodyPr>
          <a:lstStyle/>
          <a:p>
            <a:r>
              <a:rPr lang="en-US" sz="2000" dirty="0"/>
              <a:t>Wolter-I telescope like a positive convex lens.</a:t>
            </a:r>
          </a:p>
          <a:p>
            <a:r>
              <a:rPr lang="en-US" sz="2000" dirty="0"/>
              <a:t>Normal incidence optical telescopes concave mirrors.</a:t>
            </a:r>
          </a:p>
          <a:p>
            <a:r>
              <a:rPr lang="en-US" sz="2000" dirty="0"/>
              <a:t>Lens Maker’s Equation:</a:t>
            </a:r>
          </a:p>
          <a:p>
            <a:pPr marL="457200" lvl="1" indent="0">
              <a:buNone/>
            </a:pPr>
            <a:endParaRPr lang="en-US" sz="1800" dirty="0"/>
          </a:p>
          <a:p>
            <a:pPr marL="457200" lvl="1" indent="0">
              <a:buNone/>
            </a:pPr>
            <a:endParaRPr lang="en-US" sz="1800" dirty="0"/>
          </a:p>
          <a:p>
            <a:endParaRPr lang="en-US" sz="2000" dirty="0"/>
          </a:p>
          <a:p>
            <a:r>
              <a:rPr lang="en-US" sz="2000" dirty="0"/>
              <a:t>Magnification is just the ratio of the image distance to object distance.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C0E4B2C-A1B1-1F4B-A337-64C0222CB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Lenses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981E6EC-6EF8-2842-A482-3E7054F206B0}"/>
              </a:ext>
            </a:extLst>
          </p:cNvPr>
          <p:cNvGrpSpPr>
            <a:grpSpLocks noChangeAspect="1"/>
          </p:cNvGrpSpPr>
          <p:nvPr/>
        </p:nvGrpSpPr>
        <p:grpSpPr>
          <a:xfrm>
            <a:off x="4310742" y="4363388"/>
            <a:ext cx="7274806" cy="1813575"/>
            <a:chOff x="113393" y="2108962"/>
            <a:chExt cx="11866306" cy="2573777"/>
          </a:xfrm>
        </p:grpSpPr>
        <p:sp>
          <p:nvSpPr>
            <p:cNvPr id="11" name="Cube 10">
              <a:extLst>
                <a:ext uri="{FF2B5EF4-FFF2-40B4-BE49-F238E27FC236}">
                  <a16:creationId xmlns:a16="http://schemas.microsoft.com/office/drawing/2014/main" id="{9299EB37-3367-FE49-93B0-3179E92BC968}"/>
                </a:ext>
              </a:extLst>
            </p:cNvPr>
            <p:cNvSpPr/>
            <p:nvPr/>
          </p:nvSpPr>
          <p:spPr>
            <a:xfrm>
              <a:off x="330633" y="4160991"/>
              <a:ext cx="1204547" cy="247825"/>
            </a:xfrm>
            <a:prstGeom prst="cube">
              <a:avLst>
                <a:gd name="adj" fmla="val 90288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Cube 11">
              <a:extLst>
                <a:ext uri="{FF2B5EF4-FFF2-40B4-BE49-F238E27FC236}">
                  <a16:creationId xmlns:a16="http://schemas.microsoft.com/office/drawing/2014/main" id="{D8C2403E-745D-9B4F-99CB-A38A9B2D2615}"/>
                </a:ext>
              </a:extLst>
            </p:cNvPr>
            <p:cNvSpPr/>
            <p:nvPr/>
          </p:nvSpPr>
          <p:spPr>
            <a:xfrm rot="16200000" flipV="1">
              <a:off x="463093" y="3769798"/>
              <a:ext cx="987357" cy="256967"/>
            </a:xfrm>
            <a:prstGeom prst="cube">
              <a:avLst>
                <a:gd name="adj" fmla="val 85635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Cube 12">
              <a:extLst>
                <a:ext uri="{FF2B5EF4-FFF2-40B4-BE49-F238E27FC236}">
                  <a16:creationId xmlns:a16="http://schemas.microsoft.com/office/drawing/2014/main" id="{628499B8-E1F8-8B46-9B81-C867BD99E239}"/>
                </a:ext>
              </a:extLst>
            </p:cNvPr>
            <p:cNvSpPr/>
            <p:nvPr/>
          </p:nvSpPr>
          <p:spPr>
            <a:xfrm rot="16200000" flipV="1">
              <a:off x="913017" y="3769798"/>
              <a:ext cx="987357" cy="256967"/>
            </a:xfrm>
            <a:prstGeom prst="cube">
              <a:avLst>
                <a:gd name="adj" fmla="val 85635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Can 13">
              <a:extLst>
                <a:ext uri="{FF2B5EF4-FFF2-40B4-BE49-F238E27FC236}">
                  <a16:creationId xmlns:a16="http://schemas.microsoft.com/office/drawing/2014/main" id="{1DC96357-06DD-0C48-8383-449D48C95803}"/>
                </a:ext>
              </a:extLst>
            </p:cNvPr>
            <p:cNvSpPr/>
            <p:nvPr/>
          </p:nvSpPr>
          <p:spPr>
            <a:xfrm rot="5400000">
              <a:off x="455565" y="3094995"/>
              <a:ext cx="278287" cy="863792"/>
            </a:xfrm>
            <a:prstGeom prst="can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Can 14">
              <a:extLst>
                <a:ext uri="{FF2B5EF4-FFF2-40B4-BE49-F238E27FC236}">
                  <a16:creationId xmlns:a16="http://schemas.microsoft.com/office/drawing/2014/main" id="{A05DBD1E-0804-6F42-8039-6192CE04091C}"/>
                </a:ext>
              </a:extLst>
            </p:cNvPr>
            <p:cNvSpPr/>
            <p:nvPr/>
          </p:nvSpPr>
          <p:spPr>
            <a:xfrm rot="5400000">
              <a:off x="2073784" y="2901290"/>
              <a:ext cx="371919" cy="1218538"/>
            </a:xfrm>
            <a:prstGeom prst="can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Cube 15">
              <a:extLst>
                <a:ext uri="{FF2B5EF4-FFF2-40B4-BE49-F238E27FC236}">
                  <a16:creationId xmlns:a16="http://schemas.microsoft.com/office/drawing/2014/main" id="{3FEEA0AE-5052-7B4C-854A-53AD60224A56}"/>
                </a:ext>
              </a:extLst>
            </p:cNvPr>
            <p:cNvSpPr/>
            <p:nvPr/>
          </p:nvSpPr>
          <p:spPr>
            <a:xfrm rot="16200000" flipH="1">
              <a:off x="3001336" y="1877090"/>
              <a:ext cx="2431272" cy="2895015"/>
            </a:xfrm>
            <a:prstGeom prst="cube">
              <a:avLst>
                <a:gd name="adj" fmla="val 24433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Cube 16">
              <a:extLst>
                <a:ext uri="{FF2B5EF4-FFF2-40B4-BE49-F238E27FC236}">
                  <a16:creationId xmlns:a16="http://schemas.microsoft.com/office/drawing/2014/main" id="{92DD5269-C9B3-1A4A-82F0-129B2A20531B}"/>
                </a:ext>
              </a:extLst>
            </p:cNvPr>
            <p:cNvSpPr/>
            <p:nvPr/>
          </p:nvSpPr>
          <p:spPr>
            <a:xfrm flipH="1">
              <a:off x="9966766" y="3924451"/>
              <a:ext cx="1863776" cy="501444"/>
            </a:xfrm>
            <a:prstGeom prst="cube">
              <a:avLst>
                <a:gd name="adj" fmla="val 72905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Cube 17">
              <a:extLst>
                <a:ext uri="{FF2B5EF4-FFF2-40B4-BE49-F238E27FC236}">
                  <a16:creationId xmlns:a16="http://schemas.microsoft.com/office/drawing/2014/main" id="{3E0D19B4-47B6-794E-9E85-2AAF9D1751D3}"/>
                </a:ext>
              </a:extLst>
            </p:cNvPr>
            <p:cNvSpPr/>
            <p:nvPr/>
          </p:nvSpPr>
          <p:spPr>
            <a:xfrm rot="16200000">
              <a:off x="10893331" y="3580155"/>
              <a:ext cx="987357" cy="303412"/>
            </a:xfrm>
            <a:prstGeom prst="cube">
              <a:avLst>
                <a:gd name="adj" fmla="val 85635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Cube 18">
              <a:extLst>
                <a:ext uri="{FF2B5EF4-FFF2-40B4-BE49-F238E27FC236}">
                  <a16:creationId xmlns:a16="http://schemas.microsoft.com/office/drawing/2014/main" id="{97B4027B-7D93-9F4B-919D-29A48910F629}"/>
                </a:ext>
              </a:extLst>
            </p:cNvPr>
            <p:cNvSpPr/>
            <p:nvPr/>
          </p:nvSpPr>
          <p:spPr>
            <a:xfrm flipH="1">
              <a:off x="10016334" y="3538282"/>
              <a:ext cx="1417062" cy="194063"/>
            </a:xfrm>
            <a:prstGeom prst="cube">
              <a:avLst>
                <a:gd name="adj" fmla="val 77631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Cube 19">
              <a:extLst>
                <a:ext uri="{FF2B5EF4-FFF2-40B4-BE49-F238E27FC236}">
                  <a16:creationId xmlns:a16="http://schemas.microsoft.com/office/drawing/2014/main" id="{32117EC1-79EF-C34D-815C-B5806B111B34}"/>
                </a:ext>
              </a:extLst>
            </p:cNvPr>
            <p:cNvSpPr/>
            <p:nvPr/>
          </p:nvSpPr>
          <p:spPr>
            <a:xfrm rot="10800000" flipV="1">
              <a:off x="10148601" y="3371288"/>
              <a:ext cx="663779" cy="294746"/>
            </a:xfrm>
            <a:prstGeom prst="cube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Can 24">
              <a:extLst>
                <a:ext uri="{FF2B5EF4-FFF2-40B4-BE49-F238E27FC236}">
                  <a16:creationId xmlns:a16="http://schemas.microsoft.com/office/drawing/2014/main" id="{60C440F4-B914-2840-9550-C45B19A50D66}"/>
                </a:ext>
              </a:extLst>
            </p:cNvPr>
            <p:cNvSpPr/>
            <p:nvPr/>
          </p:nvSpPr>
          <p:spPr>
            <a:xfrm rot="5400000" flipV="1">
              <a:off x="6837591" y="1097918"/>
              <a:ext cx="371919" cy="4825279"/>
            </a:xfrm>
            <a:prstGeom prst="can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Can 25">
              <a:extLst>
                <a:ext uri="{FF2B5EF4-FFF2-40B4-BE49-F238E27FC236}">
                  <a16:creationId xmlns:a16="http://schemas.microsoft.com/office/drawing/2014/main" id="{B3165826-14EC-DE46-9088-12807733CFC6}"/>
                </a:ext>
              </a:extLst>
            </p:cNvPr>
            <p:cNvSpPr/>
            <p:nvPr/>
          </p:nvSpPr>
          <p:spPr>
            <a:xfrm rot="16200000">
              <a:off x="9943377" y="3330594"/>
              <a:ext cx="145915" cy="359924"/>
            </a:xfrm>
            <a:prstGeom prst="can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Can 26">
              <a:extLst>
                <a:ext uri="{FF2B5EF4-FFF2-40B4-BE49-F238E27FC236}">
                  <a16:creationId xmlns:a16="http://schemas.microsoft.com/office/drawing/2014/main" id="{873BFB24-73B8-FD43-8A24-936D584392EC}"/>
                </a:ext>
              </a:extLst>
            </p:cNvPr>
            <p:cNvSpPr/>
            <p:nvPr/>
          </p:nvSpPr>
          <p:spPr>
            <a:xfrm rot="16200000">
              <a:off x="9740721" y="3455431"/>
              <a:ext cx="126458" cy="110250"/>
            </a:xfrm>
            <a:prstGeom prst="can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Cube 27">
              <a:extLst>
                <a:ext uri="{FF2B5EF4-FFF2-40B4-BE49-F238E27FC236}">
                  <a16:creationId xmlns:a16="http://schemas.microsoft.com/office/drawing/2014/main" id="{2F03EB48-251D-DD49-8767-1C3B0B0F39AD}"/>
                </a:ext>
              </a:extLst>
            </p:cNvPr>
            <p:cNvSpPr/>
            <p:nvPr/>
          </p:nvSpPr>
          <p:spPr>
            <a:xfrm flipH="1">
              <a:off x="10196294" y="3966134"/>
              <a:ext cx="1157592" cy="233769"/>
            </a:xfrm>
            <a:prstGeom prst="cube">
              <a:avLst>
                <a:gd name="adj" fmla="val 97872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07412C84-C28C-D64A-BA7A-389404A4054F}"/>
                </a:ext>
              </a:extLst>
            </p:cNvPr>
            <p:cNvSpPr/>
            <p:nvPr/>
          </p:nvSpPr>
          <p:spPr>
            <a:xfrm>
              <a:off x="9569584" y="2986307"/>
              <a:ext cx="2410115" cy="1696432"/>
            </a:xfrm>
            <a:prstGeom prst="roundRect">
              <a:avLst>
                <a:gd name="adj" fmla="val 7542"/>
              </a:avLst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049B7859-BD7C-324B-A3B2-7B50FD66715E}"/>
                </a:ext>
              </a:extLst>
            </p:cNvPr>
            <p:cNvSpPr/>
            <p:nvPr/>
          </p:nvSpPr>
          <p:spPr>
            <a:xfrm>
              <a:off x="4513634" y="3122857"/>
              <a:ext cx="5030912" cy="775397"/>
            </a:xfrm>
            <a:prstGeom prst="roundRect">
              <a:avLst>
                <a:gd name="adj" fmla="val 7542"/>
              </a:avLst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A121AB0-91F2-7849-ABCD-0865789640B0}"/>
                </a:ext>
              </a:extLst>
            </p:cNvPr>
            <p:cNvSpPr/>
            <p:nvPr/>
          </p:nvSpPr>
          <p:spPr>
            <a:xfrm>
              <a:off x="2845014" y="3334205"/>
              <a:ext cx="95049" cy="37192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Can 33">
              <a:extLst>
                <a:ext uri="{FF2B5EF4-FFF2-40B4-BE49-F238E27FC236}">
                  <a16:creationId xmlns:a16="http://schemas.microsoft.com/office/drawing/2014/main" id="{999DAE8F-30FF-104B-8FA5-143CF2A78BFB}"/>
                </a:ext>
              </a:extLst>
            </p:cNvPr>
            <p:cNvSpPr/>
            <p:nvPr/>
          </p:nvSpPr>
          <p:spPr>
            <a:xfrm rot="5400000">
              <a:off x="992018" y="3086764"/>
              <a:ext cx="407749" cy="863792"/>
            </a:xfrm>
            <a:prstGeom prst="can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448C4FDF-4A26-334E-A230-045A4235ADCF}"/>
                </a:ext>
              </a:extLst>
            </p:cNvPr>
            <p:cNvSpPr/>
            <p:nvPr/>
          </p:nvSpPr>
          <p:spPr>
            <a:xfrm>
              <a:off x="113393" y="3157750"/>
              <a:ext cx="2574362" cy="789058"/>
            </a:xfrm>
            <a:prstGeom prst="round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15C3992E-7796-D045-B555-0EE6D7FCDD54}"/>
                </a:ext>
              </a:extLst>
            </p:cNvPr>
            <p:cNvSpPr/>
            <p:nvPr/>
          </p:nvSpPr>
          <p:spPr>
            <a:xfrm>
              <a:off x="2923290" y="3241082"/>
              <a:ext cx="1464246" cy="1308899"/>
            </a:xfrm>
            <a:prstGeom prst="roundRect">
              <a:avLst>
                <a:gd name="adj" fmla="val 7542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rapezoid 38">
              <a:extLst>
                <a:ext uri="{FF2B5EF4-FFF2-40B4-BE49-F238E27FC236}">
                  <a16:creationId xmlns:a16="http://schemas.microsoft.com/office/drawing/2014/main" id="{F60C6831-567F-7644-A350-2EE8D737B07A}"/>
                </a:ext>
              </a:extLst>
            </p:cNvPr>
            <p:cNvSpPr/>
            <p:nvPr/>
          </p:nvSpPr>
          <p:spPr>
            <a:xfrm rot="5400000">
              <a:off x="3438082" y="3339105"/>
              <a:ext cx="302328" cy="390453"/>
            </a:xfrm>
            <a:prstGeom prst="trapezoid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Cube 39">
              <a:extLst>
                <a:ext uri="{FF2B5EF4-FFF2-40B4-BE49-F238E27FC236}">
                  <a16:creationId xmlns:a16="http://schemas.microsoft.com/office/drawing/2014/main" id="{5C94D2C5-D5E5-1344-AA30-A2CC987955FD}"/>
                </a:ext>
              </a:extLst>
            </p:cNvPr>
            <p:cNvSpPr/>
            <p:nvPr/>
          </p:nvSpPr>
          <p:spPr>
            <a:xfrm>
              <a:off x="2940062" y="3924451"/>
              <a:ext cx="1413411" cy="615783"/>
            </a:xfrm>
            <a:prstGeom prst="cube">
              <a:avLst>
                <a:gd name="adj" fmla="val 90288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Can 40">
              <a:extLst>
                <a:ext uri="{FF2B5EF4-FFF2-40B4-BE49-F238E27FC236}">
                  <a16:creationId xmlns:a16="http://schemas.microsoft.com/office/drawing/2014/main" id="{7FBA177F-2C04-DD46-B000-A8A8C1E27251}"/>
                </a:ext>
              </a:extLst>
            </p:cNvPr>
            <p:cNvSpPr/>
            <p:nvPr/>
          </p:nvSpPr>
          <p:spPr>
            <a:xfrm>
              <a:off x="3161987" y="3985590"/>
              <a:ext cx="70520" cy="413731"/>
            </a:xfrm>
            <a:prstGeom prst="can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Can 41">
              <a:extLst>
                <a:ext uri="{FF2B5EF4-FFF2-40B4-BE49-F238E27FC236}">
                  <a16:creationId xmlns:a16="http://schemas.microsoft.com/office/drawing/2014/main" id="{70D37BD9-61DF-544F-97F0-4BA63AEB9F63}"/>
                </a:ext>
              </a:extLst>
            </p:cNvPr>
            <p:cNvSpPr/>
            <p:nvPr/>
          </p:nvSpPr>
          <p:spPr>
            <a:xfrm>
              <a:off x="3739856" y="4021821"/>
              <a:ext cx="70520" cy="413731"/>
            </a:xfrm>
            <a:prstGeom prst="can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Can 42">
              <a:extLst>
                <a:ext uri="{FF2B5EF4-FFF2-40B4-BE49-F238E27FC236}">
                  <a16:creationId xmlns:a16="http://schemas.microsoft.com/office/drawing/2014/main" id="{00BC13F6-FDCA-3443-A8FA-FAC961D3D844}"/>
                </a:ext>
              </a:extLst>
            </p:cNvPr>
            <p:cNvSpPr/>
            <p:nvPr/>
          </p:nvSpPr>
          <p:spPr>
            <a:xfrm>
              <a:off x="3889013" y="3856516"/>
              <a:ext cx="70520" cy="413731"/>
            </a:xfrm>
            <a:prstGeom prst="can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Can 43">
              <a:extLst>
                <a:ext uri="{FF2B5EF4-FFF2-40B4-BE49-F238E27FC236}">
                  <a16:creationId xmlns:a16="http://schemas.microsoft.com/office/drawing/2014/main" id="{A076144B-5BE6-1D43-9357-0DEBAEDE8FF7}"/>
                </a:ext>
              </a:extLst>
            </p:cNvPr>
            <p:cNvSpPr/>
            <p:nvPr/>
          </p:nvSpPr>
          <p:spPr>
            <a:xfrm>
              <a:off x="3282608" y="3856148"/>
              <a:ext cx="70520" cy="413731"/>
            </a:xfrm>
            <a:prstGeom prst="can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Cube 44">
              <a:extLst>
                <a:ext uri="{FF2B5EF4-FFF2-40B4-BE49-F238E27FC236}">
                  <a16:creationId xmlns:a16="http://schemas.microsoft.com/office/drawing/2014/main" id="{7C1F7143-B4DC-3945-BA43-1955789FD285}"/>
                </a:ext>
              </a:extLst>
            </p:cNvPr>
            <p:cNvSpPr/>
            <p:nvPr/>
          </p:nvSpPr>
          <p:spPr>
            <a:xfrm>
              <a:off x="3084937" y="3818135"/>
              <a:ext cx="923599" cy="248027"/>
            </a:xfrm>
            <a:prstGeom prst="cube">
              <a:avLst>
                <a:gd name="adj" fmla="val 84413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Cube 45">
              <a:extLst>
                <a:ext uri="{FF2B5EF4-FFF2-40B4-BE49-F238E27FC236}">
                  <a16:creationId xmlns:a16="http://schemas.microsoft.com/office/drawing/2014/main" id="{AC66B397-5350-9543-BB62-684E4C08F7E1}"/>
                </a:ext>
              </a:extLst>
            </p:cNvPr>
            <p:cNvSpPr/>
            <p:nvPr/>
          </p:nvSpPr>
          <p:spPr>
            <a:xfrm rot="10800000" flipH="1" flipV="1">
              <a:off x="3372748" y="3706125"/>
              <a:ext cx="410945" cy="269617"/>
            </a:xfrm>
            <a:prstGeom prst="cube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riangle 46">
              <a:extLst>
                <a:ext uri="{FF2B5EF4-FFF2-40B4-BE49-F238E27FC236}">
                  <a16:creationId xmlns:a16="http://schemas.microsoft.com/office/drawing/2014/main" id="{34E7C0B5-0C5F-454D-82B9-FE05F8ADFD4B}"/>
                </a:ext>
              </a:extLst>
            </p:cNvPr>
            <p:cNvSpPr/>
            <p:nvPr/>
          </p:nvSpPr>
          <p:spPr>
            <a:xfrm>
              <a:off x="3543048" y="3524941"/>
              <a:ext cx="92147" cy="247898"/>
            </a:xfrm>
            <a:prstGeom prst="triangle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9FFC53E-5072-D84F-976B-E77F1DAD8E61}"/>
                </a:ext>
              </a:extLst>
            </p:cNvPr>
            <p:cNvSpPr/>
            <p:nvPr/>
          </p:nvSpPr>
          <p:spPr>
            <a:xfrm>
              <a:off x="3317868" y="3306124"/>
              <a:ext cx="571145" cy="431742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53606CF-755B-F940-932F-EB4065B16825}"/>
              </a:ext>
            </a:extLst>
          </p:cNvPr>
          <p:cNvCxnSpPr/>
          <p:nvPr/>
        </p:nvCxnSpPr>
        <p:spPr>
          <a:xfrm>
            <a:off x="6434902" y="6304782"/>
            <a:ext cx="3850568" cy="0"/>
          </a:xfrm>
          <a:prstGeom prst="straightConnector1">
            <a:avLst/>
          </a:prstGeom>
          <a:ln w="38100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A84FDF7-13F3-E743-AC2C-BA018861D708}"/>
              </a:ext>
            </a:extLst>
          </p:cNvPr>
          <p:cNvCxnSpPr>
            <a:cxnSpLocks/>
          </p:cNvCxnSpPr>
          <p:nvPr/>
        </p:nvCxnSpPr>
        <p:spPr>
          <a:xfrm>
            <a:off x="5142725" y="6304782"/>
            <a:ext cx="1292177" cy="0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CD768DF4-FFEF-1048-B4E4-CE84F8FED584}"/>
              </a:ext>
            </a:extLst>
          </p:cNvPr>
          <p:cNvSpPr txBox="1"/>
          <p:nvPr/>
        </p:nvSpPr>
        <p:spPr>
          <a:xfrm>
            <a:off x="5678907" y="6330315"/>
            <a:ext cx="1653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U </a:t>
            </a:r>
            <a:r>
              <a:rPr lang="en-US" b="1" i="1" dirty="0">
                <a:solidFill>
                  <a:schemeClr val="accent2"/>
                </a:solidFill>
              </a:rPr>
              <a:t>(i.e. 720 mm)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3FDC76B-9F18-2A42-A63E-5D4D3CBB1C23}"/>
              </a:ext>
            </a:extLst>
          </p:cNvPr>
          <p:cNvSpPr txBox="1"/>
          <p:nvPr/>
        </p:nvSpPr>
        <p:spPr>
          <a:xfrm>
            <a:off x="8511018" y="6314137"/>
            <a:ext cx="1601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V </a:t>
            </a:r>
            <a:r>
              <a:rPr lang="en-US" sz="1600" b="1" i="1" dirty="0">
                <a:solidFill>
                  <a:srgbClr val="7030A0"/>
                </a:solidFill>
              </a:rPr>
              <a:t>(i.e. 7200 mm)</a:t>
            </a:r>
            <a:endParaRPr lang="en-US" b="1" i="1" dirty="0">
              <a:solidFill>
                <a:srgbClr val="7030A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F9D5E0B-19D0-1D43-812E-4B131828A03A}"/>
              </a:ext>
            </a:extLst>
          </p:cNvPr>
          <p:cNvSpPr txBox="1"/>
          <p:nvPr/>
        </p:nvSpPr>
        <p:spPr>
          <a:xfrm>
            <a:off x="1213620" y="4910292"/>
            <a:ext cx="20535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Magnification </a:t>
            </a:r>
            <a:r>
              <a:rPr lang="en-US" dirty="0"/>
              <a:t>=</a:t>
            </a:r>
            <a:r>
              <a:rPr lang="en-US" b="1" dirty="0">
                <a:solidFill>
                  <a:srgbClr val="7030A0"/>
                </a:solidFill>
              </a:rPr>
              <a:t>V</a:t>
            </a:r>
            <a:r>
              <a:rPr lang="en-US" dirty="0"/>
              <a:t>/</a:t>
            </a:r>
            <a:r>
              <a:rPr lang="en-US" b="1" dirty="0">
                <a:solidFill>
                  <a:schemeClr val="accent2"/>
                </a:solidFill>
              </a:rPr>
              <a:t>U</a:t>
            </a:r>
          </a:p>
          <a:p>
            <a:r>
              <a:rPr lang="en-US" sz="1400" b="1" i="1" dirty="0">
                <a:solidFill>
                  <a:srgbClr val="00B050"/>
                </a:solidFill>
              </a:rPr>
              <a:t>i.e. 7200/720=10x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DCBD13B-CAAA-DC4F-8879-1FB858CDA057}"/>
              </a:ext>
            </a:extLst>
          </p:cNvPr>
          <p:cNvSpPr txBox="1"/>
          <p:nvPr/>
        </p:nvSpPr>
        <p:spPr>
          <a:xfrm>
            <a:off x="9980865" y="4511993"/>
            <a:ext cx="1699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Detector/Image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D367FF0-AE64-EF43-9EE7-AB7622E8C7D3}"/>
              </a:ext>
            </a:extLst>
          </p:cNvPr>
          <p:cNvSpPr txBox="1"/>
          <p:nvPr/>
        </p:nvSpPr>
        <p:spPr>
          <a:xfrm>
            <a:off x="4605819" y="4645881"/>
            <a:ext cx="830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Source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52FE1CD-081A-1445-923D-6F29A0F4929A}"/>
              </a:ext>
            </a:extLst>
          </p:cNvPr>
          <p:cNvSpPr txBox="1"/>
          <p:nvPr/>
        </p:nvSpPr>
        <p:spPr>
          <a:xfrm>
            <a:off x="6273130" y="4719779"/>
            <a:ext cx="695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Optic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BD3CB31-B003-EE41-9C7A-764D29A531B0}"/>
                  </a:ext>
                </a:extLst>
              </p:cNvPr>
              <p:cNvSpPr txBox="1"/>
              <p:nvPr/>
            </p:nvSpPr>
            <p:spPr>
              <a:xfrm>
                <a:off x="3830224" y="2678199"/>
                <a:ext cx="1368195" cy="7586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BD3CB31-B003-EE41-9C7A-764D29A531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224" y="2678199"/>
                <a:ext cx="1368195" cy="758606"/>
              </a:xfrm>
              <a:prstGeom prst="rect">
                <a:avLst/>
              </a:prstGeom>
              <a:blipFill>
                <a:blip r:embed="rId2"/>
                <a:stretch>
                  <a:fillRect l="-7339" r="-3670" b="-18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8" name="Group 77">
            <a:extLst>
              <a:ext uri="{FF2B5EF4-FFF2-40B4-BE49-F238E27FC236}">
                <a16:creationId xmlns:a16="http://schemas.microsoft.com/office/drawing/2014/main" id="{93BD2D44-A255-5745-8A0F-230125D2DB1F}"/>
              </a:ext>
            </a:extLst>
          </p:cNvPr>
          <p:cNvGrpSpPr>
            <a:grpSpLocks noChangeAspect="1"/>
          </p:cNvGrpSpPr>
          <p:nvPr/>
        </p:nvGrpSpPr>
        <p:grpSpPr>
          <a:xfrm>
            <a:off x="8150142" y="2403405"/>
            <a:ext cx="3165055" cy="1920240"/>
            <a:chOff x="6968257" y="848136"/>
            <a:chExt cx="4253934" cy="258086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2C479BA-EBF7-EC43-94BF-A451439FBE80}"/>
                </a:ext>
              </a:extLst>
            </p:cNvPr>
            <p:cNvGrpSpPr/>
            <p:nvPr/>
          </p:nvGrpSpPr>
          <p:grpSpPr>
            <a:xfrm>
              <a:off x="7990616" y="853189"/>
              <a:ext cx="708119" cy="2516682"/>
              <a:chOff x="8860949" y="912318"/>
              <a:chExt cx="708119" cy="2516682"/>
            </a:xfrm>
          </p:grpSpPr>
          <p:sp>
            <p:nvSpPr>
              <p:cNvPr id="7" name="Block Arc 6">
                <a:extLst>
                  <a:ext uri="{FF2B5EF4-FFF2-40B4-BE49-F238E27FC236}">
                    <a16:creationId xmlns:a16="http://schemas.microsoft.com/office/drawing/2014/main" id="{921900A3-D329-6741-8E27-EC0D7B6B1B0B}"/>
                  </a:ext>
                </a:extLst>
              </p:cNvPr>
              <p:cNvSpPr/>
              <p:nvPr/>
            </p:nvSpPr>
            <p:spPr>
              <a:xfrm rot="5400000">
                <a:off x="7957040" y="1816971"/>
                <a:ext cx="2515938" cy="708119"/>
              </a:xfrm>
              <a:prstGeom prst="blockArc">
                <a:avLst>
                  <a:gd name="adj1" fmla="val 10800000"/>
                  <a:gd name="adj2" fmla="val 82491"/>
                  <a:gd name="adj3" fmla="val 2753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Block Arc 58">
                <a:extLst>
                  <a:ext uri="{FF2B5EF4-FFF2-40B4-BE49-F238E27FC236}">
                    <a16:creationId xmlns:a16="http://schemas.microsoft.com/office/drawing/2014/main" id="{D1061BEE-E486-2646-9B7A-CB93F4E962C5}"/>
                  </a:ext>
                </a:extLst>
              </p:cNvPr>
              <p:cNvSpPr/>
              <p:nvPr/>
            </p:nvSpPr>
            <p:spPr>
              <a:xfrm rot="16200000">
                <a:off x="7957040" y="1816227"/>
                <a:ext cx="2515938" cy="708119"/>
              </a:xfrm>
              <a:prstGeom prst="blockArc">
                <a:avLst>
                  <a:gd name="adj1" fmla="val 10800000"/>
                  <a:gd name="adj2" fmla="val 82491"/>
                  <a:gd name="adj3" fmla="val 2753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8DC597A3-E13C-CF49-AAAF-DA4891BF69B4}"/>
                </a:ext>
              </a:extLst>
            </p:cNvPr>
            <p:cNvCxnSpPr/>
            <p:nvPr/>
          </p:nvCxnSpPr>
          <p:spPr>
            <a:xfrm>
              <a:off x="7083028" y="1334599"/>
              <a:ext cx="1552573" cy="0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1711EC05-8167-714B-8F79-D5347AE2ECF6}"/>
                </a:ext>
              </a:extLst>
            </p:cNvPr>
            <p:cNvCxnSpPr>
              <a:cxnSpLocks/>
            </p:cNvCxnSpPr>
            <p:nvPr/>
          </p:nvCxnSpPr>
          <p:spPr>
            <a:xfrm>
              <a:off x="7020937" y="1669880"/>
              <a:ext cx="1639859" cy="0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BDA402F0-7DF0-D147-A8C1-6537FC11EBB5}"/>
                </a:ext>
              </a:extLst>
            </p:cNvPr>
            <p:cNvCxnSpPr>
              <a:cxnSpLocks/>
            </p:cNvCxnSpPr>
            <p:nvPr/>
          </p:nvCxnSpPr>
          <p:spPr>
            <a:xfrm>
              <a:off x="7056476" y="2005160"/>
              <a:ext cx="1639859" cy="0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6A4A7C8E-616A-F24F-938F-13B2E85369E8}"/>
                </a:ext>
              </a:extLst>
            </p:cNvPr>
            <p:cNvCxnSpPr>
              <a:cxnSpLocks/>
            </p:cNvCxnSpPr>
            <p:nvPr/>
          </p:nvCxnSpPr>
          <p:spPr>
            <a:xfrm>
              <a:off x="7039386" y="2340440"/>
              <a:ext cx="1639859" cy="0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F1B6BB3F-E877-C641-B23C-CE9C22ADB605}"/>
                </a:ext>
              </a:extLst>
            </p:cNvPr>
            <p:cNvCxnSpPr>
              <a:cxnSpLocks/>
            </p:cNvCxnSpPr>
            <p:nvPr/>
          </p:nvCxnSpPr>
          <p:spPr>
            <a:xfrm>
              <a:off x="7039386" y="2689788"/>
              <a:ext cx="1639859" cy="0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3DA08FEE-C73B-C34C-A1BC-280DC4DC439E}"/>
                </a:ext>
              </a:extLst>
            </p:cNvPr>
            <p:cNvCxnSpPr>
              <a:cxnSpLocks/>
            </p:cNvCxnSpPr>
            <p:nvPr/>
          </p:nvCxnSpPr>
          <p:spPr>
            <a:xfrm>
              <a:off x="6968257" y="3000892"/>
              <a:ext cx="1639859" cy="0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B9023BA-1681-7B40-A3A4-7B001B688C1C}"/>
                </a:ext>
              </a:extLst>
            </p:cNvPr>
            <p:cNvSpPr/>
            <p:nvPr/>
          </p:nvSpPr>
          <p:spPr>
            <a:xfrm>
              <a:off x="9479974" y="2013318"/>
              <a:ext cx="228600" cy="229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AE47A5E-5CE7-0347-9CAE-6E38D5245552}"/>
                </a:ext>
              </a:extLst>
            </p:cNvPr>
            <p:cNvSpPr txBox="1"/>
            <p:nvPr/>
          </p:nvSpPr>
          <p:spPr>
            <a:xfrm>
              <a:off x="9425432" y="2291333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EC7EDEFA-E363-984F-A79B-6AAEF0D126A2}"/>
                </a:ext>
              </a:extLst>
            </p:cNvPr>
            <p:cNvCxnSpPr>
              <a:cxnSpLocks/>
            </p:cNvCxnSpPr>
            <p:nvPr/>
          </p:nvCxnSpPr>
          <p:spPr>
            <a:xfrm>
              <a:off x="8608116" y="1334599"/>
              <a:ext cx="2058321" cy="1666293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1FA01961-8B62-BE42-AC52-76C91D7E64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87360" y="1324565"/>
              <a:ext cx="1904846" cy="1667951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8F4FA60F-F18A-B247-A597-BCA7854EDC3E}"/>
                </a:ext>
              </a:extLst>
            </p:cNvPr>
            <p:cNvCxnSpPr>
              <a:cxnSpLocks/>
            </p:cNvCxnSpPr>
            <p:nvPr/>
          </p:nvCxnSpPr>
          <p:spPr>
            <a:xfrm>
              <a:off x="8578020" y="1669880"/>
              <a:ext cx="2268750" cy="1019908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A036D8AB-1533-5143-98FE-21BAD91AFB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32291" y="1452270"/>
              <a:ext cx="2183963" cy="1199273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E566855E-D304-B84C-9401-11F1AA0EF6E2}"/>
                </a:ext>
              </a:extLst>
            </p:cNvPr>
            <p:cNvCxnSpPr>
              <a:cxnSpLocks/>
            </p:cNvCxnSpPr>
            <p:nvPr/>
          </p:nvCxnSpPr>
          <p:spPr>
            <a:xfrm>
              <a:off x="8677603" y="1984497"/>
              <a:ext cx="2451583" cy="355943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7B83068E-EF6A-A342-AA2F-42860C495C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19492" y="1708281"/>
              <a:ext cx="2502699" cy="625564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27C9036-618B-C74C-A063-D75746CDC262}"/>
                </a:ext>
              </a:extLst>
            </p:cNvPr>
            <p:cNvSpPr txBox="1"/>
            <p:nvPr/>
          </p:nvSpPr>
          <p:spPr>
            <a:xfrm>
              <a:off x="8653439" y="848136"/>
              <a:ext cx="25383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Converging (Convex) lens</a:t>
              </a:r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520033E9-AE75-7049-8FE2-2E974ACC3105}"/>
                </a:ext>
              </a:extLst>
            </p:cNvPr>
            <p:cNvCxnSpPr>
              <a:cxnSpLocks/>
            </p:cNvCxnSpPr>
            <p:nvPr/>
          </p:nvCxnSpPr>
          <p:spPr>
            <a:xfrm>
              <a:off x="7083028" y="3428999"/>
              <a:ext cx="1292177" cy="0"/>
            </a:xfrm>
            <a:prstGeom prst="straightConnector1">
              <a:avLst/>
            </a:prstGeom>
            <a:ln w="38100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AC28207B-BFA7-2248-8A67-6B828B0BF4AB}"/>
                </a:ext>
              </a:extLst>
            </p:cNvPr>
            <p:cNvCxnSpPr>
              <a:cxnSpLocks/>
            </p:cNvCxnSpPr>
            <p:nvPr/>
          </p:nvCxnSpPr>
          <p:spPr>
            <a:xfrm>
              <a:off x="8432095" y="3428999"/>
              <a:ext cx="1162179" cy="0"/>
            </a:xfrm>
            <a:prstGeom prst="straightConnector1">
              <a:avLst/>
            </a:prstGeom>
            <a:ln w="38100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22D9A29-BCF9-5143-B284-031260D6ABA8}"/>
                </a:ext>
              </a:extLst>
            </p:cNvPr>
            <p:cNvSpPr txBox="1"/>
            <p:nvPr/>
          </p:nvSpPr>
          <p:spPr>
            <a:xfrm>
              <a:off x="8914310" y="2903635"/>
              <a:ext cx="3113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𝑓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9AE197D-A6E9-A64D-A1DC-A26C25B87660}"/>
                </a:ext>
              </a:extLst>
            </p:cNvPr>
            <p:cNvSpPr txBox="1"/>
            <p:nvPr/>
          </p:nvSpPr>
          <p:spPr>
            <a:xfrm>
              <a:off x="7441621" y="2975086"/>
              <a:ext cx="3113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𝑓</a:t>
              </a:r>
            </a:p>
          </p:txBody>
        </p:sp>
      </p:grpSp>
      <p:sp>
        <p:nvSpPr>
          <p:cNvPr id="81" name="Block Arc 80">
            <a:extLst>
              <a:ext uri="{FF2B5EF4-FFF2-40B4-BE49-F238E27FC236}">
                <a16:creationId xmlns:a16="http://schemas.microsoft.com/office/drawing/2014/main" id="{C4ACC213-DC9B-654E-BEE4-6DA6895BC682}"/>
              </a:ext>
            </a:extLst>
          </p:cNvPr>
          <p:cNvSpPr/>
          <p:nvPr/>
        </p:nvSpPr>
        <p:spPr>
          <a:xfrm rot="5400000">
            <a:off x="9782604" y="1066203"/>
            <a:ext cx="1289945" cy="697699"/>
          </a:xfrm>
          <a:prstGeom prst="blockArc">
            <a:avLst>
              <a:gd name="adj1" fmla="val 10800000"/>
              <a:gd name="adj2" fmla="val 82491"/>
              <a:gd name="adj3" fmla="val 27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ACBC0AF-F37E-EA4B-A0A1-303FDCB053D7}"/>
              </a:ext>
            </a:extLst>
          </p:cNvPr>
          <p:cNvSpPr txBox="1"/>
          <p:nvPr/>
        </p:nvSpPr>
        <p:spPr>
          <a:xfrm>
            <a:off x="7891429" y="210695"/>
            <a:ext cx="2912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Concave “Converging” mirror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6F8D87F5-B81D-DD46-BA41-91E335256EDC}"/>
              </a:ext>
            </a:extLst>
          </p:cNvPr>
          <p:cNvCxnSpPr>
            <a:cxnSpLocks/>
          </p:cNvCxnSpPr>
          <p:nvPr/>
        </p:nvCxnSpPr>
        <p:spPr>
          <a:xfrm>
            <a:off x="8471039" y="1037968"/>
            <a:ext cx="2223534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DCD20897-E0B7-4844-9458-86C43E6E4FDC}"/>
              </a:ext>
            </a:extLst>
          </p:cNvPr>
          <p:cNvCxnSpPr>
            <a:cxnSpLocks/>
          </p:cNvCxnSpPr>
          <p:nvPr/>
        </p:nvCxnSpPr>
        <p:spPr>
          <a:xfrm>
            <a:off x="8433482" y="1260707"/>
            <a:ext cx="2329163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6989EACE-685E-5E4E-800A-979B50C284DB}"/>
              </a:ext>
            </a:extLst>
          </p:cNvPr>
          <p:cNvCxnSpPr>
            <a:cxnSpLocks/>
          </p:cNvCxnSpPr>
          <p:nvPr/>
        </p:nvCxnSpPr>
        <p:spPr>
          <a:xfrm>
            <a:off x="8442903" y="1481176"/>
            <a:ext cx="2329163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B4F894DE-CE85-3443-B20D-33B5FF8B76E5}"/>
              </a:ext>
            </a:extLst>
          </p:cNvPr>
          <p:cNvCxnSpPr>
            <a:cxnSpLocks/>
          </p:cNvCxnSpPr>
          <p:nvPr/>
        </p:nvCxnSpPr>
        <p:spPr>
          <a:xfrm>
            <a:off x="8390088" y="1708529"/>
            <a:ext cx="2329163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7C9E3FC9-6A55-5949-A4CA-760AD8B5BF46}"/>
              </a:ext>
            </a:extLst>
          </p:cNvPr>
          <p:cNvCxnSpPr>
            <a:cxnSpLocks/>
          </p:cNvCxnSpPr>
          <p:nvPr/>
        </p:nvCxnSpPr>
        <p:spPr>
          <a:xfrm>
            <a:off x="8314088" y="1903132"/>
            <a:ext cx="2329163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54A6A209-3D40-6449-95AB-BE204C20F043}"/>
              </a:ext>
            </a:extLst>
          </p:cNvPr>
          <p:cNvCxnSpPr>
            <a:cxnSpLocks/>
          </p:cNvCxnSpPr>
          <p:nvPr/>
        </p:nvCxnSpPr>
        <p:spPr>
          <a:xfrm>
            <a:off x="8366902" y="838674"/>
            <a:ext cx="2223534" cy="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73201D0D-044E-1346-8EA4-7DF61391D5F8}"/>
              </a:ext>
            </a:extLst>
          </p:cNvPr>
          <p:cNvCxnSpPr>
            <a:cxnSpLocks/>
          </p:cNvCxnSpPr>
          <p:nvPr/>
        </p:nvCxnSpPr>
        <p:spPr>
          <a:xfrm flipH="1">
            <a:off x="9370246" y="836652"/>
            <a:ext cx="1146855" cy="556725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A9E4E4AB-1C31-BD4B-8FFE-B70DF4C3164E}"/>
              </a:ext>
            </a:extLst>
          </p:cNvPr>
          <p:cNvCxnSpPr>
            <a:cxnSpLocks/>
          </p:cNvCxnSpPr>
          <p:nvPr/>
        </p:nvCxnSpPr>
        <p:spPr>
          <a:xfrm flipH="1">
            <a:off x="9403968" y="1058746"/>
            <a:ext cx="1249799" cy="336653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15ABA879-8E47-074B-A4C3-CE2AC19343A3}"/>
              </a:ext>
            </a:extLst>
          </p:cNvPr>
          <p:cNvCxnSpPr>
            <a:cxnSpLocks/>
          </p:cNvCxnSpPr>
          <p:nvPr/>
        </p:nvCxnSpPr>
        <p:spPr>
          <a:xfrm flipH="1">
            <a:off x="9421948" y="1265320"/>
            <a:ext cx="1297303" cy="128035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44C3B7E3-FC15-BF4E-979A-6EF1BA4AF6D9}"/>
              </a:ext>
            </a:extLst>
          </p:cNvPr>
          <p:cNvCxnSpPr>
            <a:cxnSpLocks/>
          </p:cNvCxnSpPr>
          <p:nvPr/>
        </p:nvCxnSpPr>
        <p:spPr>
          <a:xfrm flipH="1" flipV="1">
            <a:off x="9435884" y="1391076"/>
            <a:ext cx="1258689" cy="10123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9AB80730-6B65-BF4B-961C-EFD4052167D3}"/>
              </a:ext>
            </a:extLst>
          </p:cNvPr>
          <p:cNvCxnSpPr>
            <a:cxnSpLocks/>
          </p:cNvCxnSpPr>
          <p:nvPr/>
        </p:nvCxnSpPr>
        <p:spPr>
          <a:xfrm flipH="1" flipV="1">
            <a:off x="9478670" y="1390004"/>
            <a:ext cx="1229839" cy="35556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C20AAE4D-2DE0-234A-9EF0-ED6A0E080749}"/>
              </a:ext>
            </a:extLst>
          </p:cNvPr>
          <p:cNvCxnSpPr>
            <a:cxnSpLocks/>
          </p:cNvCxnSpPr>
          <p:nvPr/>
        </p:nvCxnSpPr>
        <p:spPr>
          <a:xfrm flipH="1" flipV="1">
            <a:off x="9478670" y="1375964"/>
            <a:ext cx="1111766" cy="536523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CF9DE6DE-D263-B44E-AE42-D9E9319B2746}"/>
              </a:ext>
            </a:extLst>
          </p:cNvPr>
          <p:cNvSpPr txBox="1"/>
          <p:nvPr/>
        </p:nvSpPr>
        <p:spPr>
          <a:xfrm>
            <a:off x="9287120" y="1463515"/>
            <a:ext cx="216114" cy="2747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023C243C-C4A0-9D4D-9C6C-3145B4DACA31}"/>
              </a:ext>
            </a:extLst>
          </p:cNvPr>
          <p:cNvSpPr/>
          <p:nvPr/>
        </p:nvSpPr>
        <p:spPr>
          <a:xfrm>
            <a:off x="9410788" y="1276095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224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Chandra Reveals the Elementary Nature of Cassiopeia A | NASA">
            <a:extLst>
              <a:ext uri="{FF2B5EF4-FFF2-40B4-BE49-F238E27FC236}">
                <a16:creationId xmlns:a16="http://schemas.microsoft.com/office/drawing/2014/main" id="{EADD14D2-8CF2-1446-BD9D-2FB7C42A29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D75880-63A3-0942-B09A-E631725F5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/>
              <a:t>Physical </a:t>
            </a:r>
            <a:br>
              <a:rPr lang="en-US" sz="4800" b="1"/>
            </a:br>
            <a:r>
              <a:rPr lang="en-US" sz="4800" b="1"/>
              <a:t>(Wave) Optics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E4D418-7BCB-5D4F-BEF2-BA24E66D2B0A}"/>
              </a:ext>
            </a:extLst>
          </p:cNvPr>
          <p:cNvSpPr txBox="1"/>
          <p:nvPr/>
        </p:nvSpPr>
        <p:spPr>
          <a:xfrm>
            <a:off x="11093032" y="6457071"/>
            <a:ext cx="8194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>
                <a:solidFill>
                  <a:schemeClr val="bg1"/>
                </a:solidFill>
              </a:rPr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2614107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1A37A-8FBD-254A-ADF2-A904F52E7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7094"/>
          </a:xfrm>
        </p:spPr>
        <p:txBody>
          <a:bodyPr>
            <a:normAutofit fontScale="90000"/>
          </a:bodyPr>
          <a:lstStyle/>
          <a:p>
            <a:r>
              <a:rPr lang="en-US" dirty="0"/>
              <a:t>Physical (Wave) Optics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89820-0A81-0D40-AFDD-C855F3906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174"/>
            <a:ext cx="4589206" cy="472178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Particle theory of light doesn’t work when understanding phenomena like </a:t>
            </a:r>
            <a:r>
              <a:rPr lang="en-US" b="1" dirty="0"/>
              <a:t>interference</a:t>
            </a:r>
            <a:r>
              <a:rPr lang="en-US" dirty="0"/>
              <a:t>, </a:t>
            </a:r>
            <a:r>
              <a:rPr lang="en-US" b="1" dirty="0"/>
              <a:t>diffraction</a:t>
            </a:r>
            <a:r>
              <a:rPr lang="en-US" dirty="0"/>
              <a:t> and </a:t>
            </a:r>
            <a:r>
              <a:rPr lang="en-US" b="1" dirty="0"/>
              <a:t>polarization</a:t>
            </a:r>
            <a:r>
              <a:rPr lang="en-US" dirty="0"/>
              <a:t>. </a:t>
            </a:r>
            <a:r>
              <a:rPr lang="en-US" u="sng" dirty="0"/>
              <a:t>We need to treat light like a wave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Light as an electromagnetic wave with oscillating electrics (</a:t>
            </a:r>
            <a:r>
              <a:rPr lang="en-US" b="1" dirty="0"/>
              <a:t>E</a:t>
            </a:r>
            <a:r>
              <a:rPr lang="en-US" dirty="0"/>
              <a:t>) and magnetic (</a:t>
            </a:r>
            <a:r>
              <a:rPr lang="en-US" b="1" dirty="0"/>
              <a:t>B</a:t>
            </a:r>
            <a:r>
              <a:rPr lang="en-US" dirty="0"/>
              <a:t>) fields perpendicular to each other propagating through space with equal amounts of stored energy.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C2961C-61B0-5B45-8FB7-D093944654E9}"/>
              </a:ext>
            </a:extLst>
          </p:cNvPr>
          <p:cNvSpPr txBox="1"/>
          <p:nvPr/>
        </p:nvSpPr>
        <p:spPr>
          <a:xfrm>
            <a:off x="6345677" y="4745384"/>
            <a:ext cx="5212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interactions with matter, the electric component does most the work</a:t>
            </a:r>
          </a:p>
        </p:txBody>
      </p:sp>
      <p:pic>
        <p:nvPicPr>
          <p:cNvPr id="6146" name="Picture 2" descr="A diagram of an electric field shown as a sine wave with red arrows beneath the curves and a magnetic field shown as a sine wave with blue arrows perpendicular to the electric field. ">
            <a:extLst>
              <a:ext uri="{FF2B5EF4-FFF2-40B4-BE49-F238E27FC236}">
                <a16:creationId xmlns:a16="http://schemas.microsoft.com/office/drawing/2014/main" id="{C22E128A-8482-AB46-91CE-0729262B9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5543" y="1623802"/>
            <a:ext cx="32385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BB7389-5151-C14D-A309-7D26C39EB65A}"/>
              </a:ext>
            </a:extLst>
          </p:cNvPr>
          <p:cNvSpPr txBox="1"/>
          <p:nvPr/>
        </p:nvSpPr>
        <p:spPr>
          <a:xfrm>
            <a:off x="9326880" y="1377581"/>
            <a:ext cx="8547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/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2441457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1A37A-8FBD-254A-ADF2-A904F52E7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7094"/>
          </a:xfrm>
        </p:spPr>
        <p:txBody>
          <a:bodyPr>
            <a:normAutofit fontScale="90000"/>
          </a:bodyPr>
          <a:lstStyle/>
          <a:p>
            <a:r>
              <a:rPr lang="en-US" dirty="0"/>
              <a:t>Wave Optics: </a:t>
            </a:r>
            <a:r>
              <a:rPr lang="en-US" dirty="0" err="1"/>
              <a:t>Huygen’s</a:t>
            </a:r>
            <a:r>
              <a:rPr lang="en-US" dirty="0"/>
              <a:t> Principle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189820-0A81-0D40-AFDD-C855F3906D8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455174"/>
                <a:ext cx="5941423" cy="4721789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“</a:t>
                </a:r>
                <a:r>
                  <a:rPr lang="en-US" i="1" dirty="0"/>
                  <a:t>Any point along a wavefront can act as a new source of spherical waves, each of which has the same frequency and amplitude as its parent.</a:t>
                </a:r>
                <a:r>
                  <a:rPr lang="en-US" dirty="0"/>
                  <a:t>”</a:t>
                </a:r>
              </a:p>
              <a:p>
                <a:endParaRPr lang="en-US" dirty="0"/>
              </a:p>
              <a:p>
                <a:r>
                  <a:rPr lang="en-US" dirty="0"/>
                  <a:t>For a wavefront moving with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𝜐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and no obstacle, the wavefront can appear linear. (tangent to all wavelets)</a:t>
                </a:r>
              </a:p>
              <a:p>
                <a:endParaRPr lang="en-US" dirty="0"/>
              </a:p>
              <a:p>
                <a:r>
                  <a:rPr lang="en-US" dirty="0"/>
                  <a:t>When introducing a gap in a wall, the incoming wavefront forms a circular wave front around the center of the slit.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189820-0A81-0D40-AFDD-C855F3906D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455174"/>
                <a:ext cx="5941423" cy="4721789"/>
              </a:xfrm>
              <a:blipFill>
                <a:blip r:embed="rId2"/>
                <a:stretch>
                  <a:fillRect l="-1493" t="-2413" r="-1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A9EB3AB2-1594-324B-A55B-14389A896BDF}"/>
              </a:ext>
            </a:extLst>
          </p:cNvPr>
          <p:cNvGrpSpPr/>
          <p:nvPr/>
        </p:nvGrpSpPr>
        <p:grpSpPr>
          <a:xfrm>
            <a:off x="7908016" y="4018882"/>
            <a:ext cx="1724471" cy="2307099"/>
            <a:chOff x="7676126" y="4135902"/>
            <a:chExt cx="1724471" cy="230709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5795204-EEE6-9443-83E8-6779A690E6D9}"/>
                </a:ext>
              </a:extLst>
            </p:cNvPr>
            <p:cNvCxnSpPr>
              <a:cxnSpLocks/>
            </p:cNvCxnSpPr>
            <p:nvPr/>
          </p:nvCxnSpPr>
          <p:spPr>
            <a:xfrm>
              <a:off x="7676126" y="4270230"/>
              <a:ext cx="0" cy="2074299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058138A-E14D-E840-9F78-3B4D83F1E54C}"/>
                </a:ext>
              </a:extLst>
            </p:cNvPr>
            <p:cNvCxnSpPr>
              <a:cxnSpLocks/>
            </p:cNvCxnSpPr>
            <p:nvPr/>
          </p:nvCxnSpPr>
          <p:spPr>
            <a:xfrm>
              <a:off x="7912932" y="4270229"/>
              <a:ext cx="0" cy="2074299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C3E8980-393C-4943-932C-EC15CFF355BD}"/>
                </a:ext>
              </a:extLst>
            </p:cNvPr>
            <p:cNvCxnSpPr>
              <a:cxnSpLocks/>
            </p:cNvCxnSpPr>
            <p:nvPr/>
          </p:nvCxnSpPr>
          <p:spPr>
            <a:xfrm>
              <a:off x="8180218" y="4270230"/>
              <a:ext cx="0" cy="2074299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C29CD54-4E72-FD48-9076-35E189FE0099}"/>
                </a:ext>
              </a:extLst>
            </p:cNvPr>
            <p:cNvCxnSpPr>
              <a:cxnSpLocks/>
            </p:cNvCxnSpPr>
            <p:nvPr/>
          </p:nvCxnSpPr>
          <p:spPr>
            <a:xfrm>
              <a:off x="8417024" y="4270229"/>
              <a:ext cx="0" cy="2074299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Pie 21">
              <a:extLst>
                <a:ext uri="{FF2B5EF4-FFF2-40B4-BE49-F238E27FC236}">
                  <a16:creationId xmlns:a16="http://schemas.microsoft.com/office/drawing/2014/main" id="{592FEAB2-E2EE-4543-AF5B-A64292DD6FEB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8230919" y="5106572"/>
              <a:ext cx="365760" cy="365760"/>
            </a:xfrm>
            <a:prstGeom prst="pie">
              <a:avLst>
                <a:gd name="adj1" fmla="val 0"/>
                <a:gd name="adj2" fmla="val 10740733"/>
              </a:avLst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Pie 28">
              <a:extLst>
                <a:ext uri="{FF2B5EF4-FFF2-40B4-BE49-F238E27FC236}">
                  <a16:creationId xmlns:a16="http://schemas.microsoft.com/office/drawing/2014/main" id="{47AD4347-3854-1847-93C8-4C4A1DCCE277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8405300" y="5124498"/>
              <a:ext cx="365760" cy="365760"/>
            </a:xfrm>
            <a:prstGeom prst="pie">
              <a:avLst>
                <a:gd name="adj1" fmla="val 21083062"/>
                <a:gd name="adj2" fmla="val 11891287"/>
              </a:avLst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Pie 29">
              <a:extLst>
                <a:ext uri="{FF2B5EF4-FFF2-40B4-BE49-F238E27FC236}">
                  <a16:creationId xmlns:a16="http://schemas.microsoft.com/office/drawing/2014/main" id="{5B58805A-9035-B744-9E3E-485CF88D3C94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8588180" y="5129602"/>
              <a:ext cx="365760" cy="365760"/>
            </a:xfrm>
            <a:prstGeom prst="pie">
              <a:avLst>
                <a:gd name="adj1" fmla="val 20482331"/>
                <a:gd name="adj2" fmla="val 11759861"/>
              </a:avLst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Pie 30">
              <a:extLst>
                <a:ext uri="{FF2B5EF4-FFF2-40B4-BE49-F238E27FC236}">
                  <a16:creationId xmlns:a16="http://schemas.microsoft.com/office/drawing/2014/main" id="{11AE5A17-5C67-9C45-858F-20A5CCF86144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8788646" y="5118836"/>
              <a:ext cx="365760" cy="365760"/>
            </a:xfrm>
            <a:prstGeom prst="pie">
              <a:avLst>
                <a:gd name="adj1" fmla="val 20135085"/>
                <a:gd name="adj2" fmla="val 12276639"/>
              </a:avLst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Pie 32">
              <a:extLst>
                <a:ext uri="{FF2B5EF4-FFF2-40B4-BE49-F238E27FC236}">
                  <a16:creationId xmlns:a16="http://schemas.microsoft.com/office/drawing/2014/main" id="{4064DC8E-1974-0B40-9741-A3DB86311BB0}"/>
                </a:ext>
              </a:extLst>
            </p:cNvPr>
            <p:cNvSpPr>
              <a:spLocks noChangeAspect="1"/>
            </p:cNvSpPr>
            <p:nvPr/>
          </p:nvSpPr>
          <p:spPr>
            <a:xfrm rot="12802196">
              <a:off x="8717821" y="4903015"/>
              <a:ext cx="365760" cy="365760"/>
            </a:xfrm>
            <a:prstGeom prst="pie">
              <a:avLst>
                <a:gd name="adj1" fmla="val 18822206"/>
                <a:gd name="adj2" fmla="val 9799701"/>
              </a:avLst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Pie 33">
              <a:extLst>
                <a:ext uri="{FF2B5EF4-FFF2-40B4-BE49-F238E27FC236}">
                  <a16:creationId xmlns:a16="http://schemas.microsoft.com/office/drawing/2014/main" id="{1B50C233-E38B-FF43-B7FC-7F80EE7AAED6}"/>
                </a:ext>
              </a:extLst>
            </p:cNvPr>
            <p:cNvSpPr>
              <a:spLocks noChangeAspect="1"/>
            </p:cNvSpPr>
            <p:nvPr/>
          </p:nvSpPr>
          <p:spPr>
            <a:xfrm rot="1675984">
              <a:off x="8705299" y="5289788"/>
              <a:ext cx="365760" cy="365760"/>
            </a:xfrm>
            <a:prstGeom prst="pie">
              <a:avLst>
                <a:gd name="adj1" fmla="val 20095625"/>
                <a:gd name="adj2" fmla="val 7733126"/>
              </a:avLst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Pie 34">
              <a:extLst>
                <a:ext uri="{FF2B5EF4-FFF2-40B4-BE49-F238E27FC236}">
                  <a16:creationId xmlns:a16="http://schemas.microsoft.com/office/drawing/2014/main" id="{57FF03E6-44C8-F74A-BDE1-E0679595F0B4}"/>
                </a:ext>
              </a:extLst>
            </p:cNvPr>
            <p:cNvSpPr>
              <a:spLocks noChangeAspect="1"/>
            </p:cNvSpPr>
            <p:nvPr/>
          </p:nvSpPr>
          <p:spPr>
            <a:xfrm rot="15091970">
              <a:off x="8945006" y="4948332"/>
              <a:ext cx="365760" cy="365760"/>
            </a:xfrm>
            <a:custGeom>
              <a:avLst/>
              <a:gdLst>
                <a:gd name="connsiteX0" fmla="*/ 365722 w 365760"/>
                <a:gd name="connsiteY0" fmla="*/ 179133 h 365760"/>
                <a:gd name="connsiteX1" fmla="*/ 262978 w 365760"/>
                <a:gd name="connsiteY1" fmla="*/ 347286 h 365760"/>
                <a:gd name="connsiteX2" fmla="*/ 67236 w 365760"/>
                <a:gd name="connsiteY2" fmla="*/ 324553 h 365760"/>
                <a:gd name="connsiteX3" fmla="*/ 5764 w 365760"/>
                <a:gd name="connsiteY3" fmla="*/ 137328 h 365760"/>
                <a:gd name="connsiteX4" fmla="*/ 182880 w 365760"/>
                <a:gd name="connsiteY4" fmla="*/ 182880 h 365760"/>
                <a:gd name="connsiteX5" fmla="*/ 365722 w 365760"/>
                <a:gd name="connsiteY5" fmla="*/ 179133 h 36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5760" h="365760" extrusionOk="0">
                  <a:moveTo>
                    <a:pt x="365722" y="179133"/>
                  </a:moveTo>
                  <a:cubicBezTo>
                    <a:pt x="363327" y="254741"/>
                    <a:pt x="326622" y="320017"/>
                    <a:pt x="262978" y="347286"/>
                  </a:cubicBezTo>
                  <a:cubicBezTo>
                    <a:pt x="199937" y="380349"/>
                    <a:pt x="122164" y="367399"/>
                    <a:pt x="67236" y="324553"/>
                  </a:cubicBezTo>
                  <a:cubicBezTo>
                    <a:pt x="10486" y="279743"/>
                    <a:pt x="-18088" y="208563"/>
                    <a:pt x="5764" y="137328"/>
                  </a:cubicBezTo>
                  <a:cubicBezTo>
                    <a:pt x="54240" y="142743"/>
                    <a:pt x="156927" y="189328"/>
                    <a:pt x="182880" y="182880"/>
                  </a:cubicBezTo>
                  <a:cubicBezTo>
                    <a:pt x="235954" y="175386"/>
                    <a:pt x="305103" y="174743"/>
                    <a:pt x="365722" y="179133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2594157703">
                    <a:prstGeom prst="pie">
                      <a:avLst>
                        <a:gd name="adj1" fmla="val 21529563"/>
                        <a:gd name="adj2" fmla="val 11665374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AA65622-80BC-A349-881F-A1AAD065F31D}"/>
                </a:ext>
              </a:extLst>
            </p:cNvPr>
            <p:cNvSpPr/>
            <p:nvPr/>
          </p:nvSpPr>
          <p:spPr>
            <a:xfrm>
              <a:off x="8581292" y="4135902"/>
              <a:ext cx="196948" cy="101287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3F7CAE6-72B1-3849-A4F1-EA2E3458C1EF}"/>
                </a:ext>
              </a:extLst>
            </p:cNvPr>
            <p:cNvSpPr/>
            <p:nvPr/>
          </p:nvSpPr>
          <p:spPr>
            <a:xfrm>
              <a:off x="8581292" y="5430128"/>
              <a:ext cx="196948" cy="101287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118021C-37EF-A448-83AC-4A380E744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12264" y="4869214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C240456-2F6B-B443-89CF-CF321BDA4D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04701" y="5229207"/>
              <a:ext cx="91440" cy="91440"/>
            </a:xfrm>
            <a:prstGeom prst="ellipse">
              <a:avLst/>
            </a:prstGeom>
            <a:solidFill>
              <a:srgbClr val="FF0000">
                <a:alpha val="49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A7D44C0-CDF5-924D-9F35-48474648CA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20824" y="5078499"/>
              <a:ext cx="91440" cy="91440"/>
            </a:xfrm>
            <a:prstGeom prst="ellipse">
              <a:avLst/>
            </a:prstGeom>
            <a:solidFill>
              <a:srgbClr val="FF0000">
                <a:alpha val="49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5344AA2-4EEE-7C4B-A4AB-93E500C61D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50775" y="5415868"/>
              <a:ext cx="91440" cy="91440"/>
            </a:xfrm>
            <a:prstGeom prst="ellipse">
              <a:avLst/>
            </a:prstGeom>
            <a:solidFill>
              <a:srgbClr val="FF0000">
                <a:alpha val="49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E8A0FF5-AC53-3041-B2DD-DCAC8F714F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29394" y="5088795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FE1DE80-A0D1-1045-A034-A6777E37E5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32606" y="5249213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8DF7141C-D5DA-B641-B466-5970D9B28F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33081" y="5430128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4F11533-525D-D145-A525-DD840E26E1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66544" y="5613898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Pie 45">
              <a:extLst>
                <a:ext uri="{FF2B5EF4-FFF2-40B4-BE49-F238E27FC236}">
                  <a16:creationId xmlns:a16="http://schemas.microsoft.com/office/drawing/2014/main" id="{FEA6039B-C8CB-4C4E-BFBD-D8B0E96A9A16}"/>
                </a:ext>
              </a:extLst>
            </p:cNvPr>
            <p:cNvSpPr>
              <a:spLocks noChangeAspect="1"/>
            </p:cNvSpPr>
            <p:nvPr/>
          </p:nvSpPr>
          <p:spPr>
            <a:xfrm rot="17330069">
              <a:off x="9034837" y="5137767"/>
              <a:ext cx="365760" cy="365760"/>
            </a:xfrm>
            <a:custGeom>
              <a:avLst/>
              <a:gdLst>
                <a:gd name="connsiteX0" fmla="*/ 358103 w 365760"/>
                <a:gd name="connsiteY0" fmla="*/ 235243 h 365760"/>
                <a:gd name="connsiteX1" fmla="*/ 211252 w 365760"/>
                <a:gd name="connsiteY1" fmla="*/ 363546 h 365760"/>
                <a:gd name="connsiteX2" fmla="*/ 32142 w 365760"/>
                <a:gd name="connsiteY2" fmla="*/ 286433 h 365760"/>
                <a:gd name="connsiteX3" fmla="*/ 24420 w 365760"/>
                <a:gd name="connsiteY3" fmla="*/ 91581 h 365760"/>
                <a:gd name="connsiteX4" fmla="*/ 182880 w 365760"/>
                <a:gd name="connsiteY4" fmla="*/ 182880 h 365760"/>
                <a:gd name="connsiteX5" fmla="*/ 358103 w 365760"/>
                <a:gd name="connsiteY5" fmla="*/ 235243 h 36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5760" h="365760" extrusionOk="0">
                  <a:moveTo>
                    <a:pt x="358103" y="235243"/>
                  </a:moveTo>
                  <a:cubicBezTo>
                    <a:pt x="337159" y="300821"/>
                    <a:pt x="280652" y="349636"/>
                    <a:pt x="211252" y="363546"/>
                  </a:cubicBezTo>
                  <a:cubicBezTo>
                    <a:pt x="138255" y="379702"/>
                    <a:pt x="63293" y="347571"/>
                    <a:pt x="32142" y="286433"/>
                  </a:cubicBezTo>
                  <a:cubicBezTo>
                    <a:pt x="-3049" y="224638"/>
                    <a:pt x="-12037" y="153383"/>
                    <a:pt x="24420" y="91581"/>
                  </a:cubicBezTo>
                  <a:cubicBezTo>
                    <a:pt x="95218" y="115202"/>
                    <a:pt x="122661" y="131307"/>
                    <a:pt x="182880" y="182880"/>
                  </a:cubicBezTo>
                  <a:cubicBezTo>
                    <a:pt x="270466" y="194524"/>
                    <a:pt x="267579" y="221205"/>
                    <a:pt x="358103" y="235243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023741404">
                    <a:prstGeom prst="pie">
                      <a:avLst>
                        <a:gd name="adj1" fmla="val 998282"/>
                        <a:gd name="adj2" fmla="val 12596935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7" name="Pie 46">
              <a:extLst>
                <a:ext uri="{FF2B5EF4-FFF2-40B4-BE49-F238E27FC236}">
                  <a16:creationId xmlns:a16="http://schemas.microsoft.com/office/drawing/2014/main" id="{19986744-EAF9-5545-BE81-D797103B339B}"/>
                </a:ext>
              </a:extLst>
            </p:cNvPr>
            <p:cNvSpPr>
              <a:spLocks noChangeAspect="1"/>
            </p:cNvSpPr>
            <p:nvPr/>
          </p:nvSpPr>
          <p:spPr>
            <a:xfrm rot="12760381">
              <a:off x="8796342" y="4690280"/>
              <a:ext cx="365760" cy="365760"/>
            </a:xfrm>
            <a:custGeom>
              <a:avLst/>
              <a:gdLst>
                <a:gd name="connsiteX0" fmla="*/ 312480 w 365760"/>
                <a:gd name="connsiteY0" fmla="*/ 53849 h 365760"/>
                <a:gd name="connsiteX1" fmla="*/ 328182 w 365760"/>
                <a:gd name="connsiteY1" fmla="*/ 293931 h 365760"/>
                <a:gd name="connsiteX2" fmla="*/ 92399 w 365760"/>
                <a:gd name="connsiteY2" fmla="*/ 341808 h 365760"/>
                <a:gd name="connsiteX3" fmla="*/ 13219 w 365760"/>
                <a:gd name="connsiteY3" fmla="*/ 114615 h 365760"/>
                <a:gd name="connsiteX4" fmla="*/ 182880 w 365760"/>
                <a:gd name="connsiteY4" fmla="*/ 182880 h 365760"/>
                <a:gd name="connsiteX5" fmla="*/ 312480 w 365760"/>
                <a:gd name="connsiteY5" fmla="*/ 53849 h 36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5760" h="365760" extrusionOk="0">
                  <a:moveTo>
                    <a:pt x="312480" y="53849"/>
                  </a:moveTo>
                  <a:cubicBezTo>
                    <a:pt x="376076" y="118095"/>
                    <a:pt x="376665" y="223896"/>
                    <a:pt x="328182" y="293931"/>
                  </a:cubicBezTo>
                  <a:cubicBezTo>
                    <a:pt x="287312" y="369711"/>
                    <a:pt x="161451" y="387404"/>
                    <a:pt x="92399" y="341808"/>
                  </a:cubicBezTo>
                  <a:cubicBezTo>
                    <a:pt x="7339" y="301967"/>
                    <a:pt x="-22192" y="206458"/>
                    <a:pt x="13219" y="114615"/>
                  </a:cubicBezTo>
                  <a:cubicBezTo>
                    <a:pt x="81216" y="150396"/>
                    <a:pt x="118980" y="161306"/>
                    <a:pt x="182880" y="182880"/>
                  </a:cubicBezTo>
                  <a:cubicBezTo>
                    <a:pt x="209925" y="145075"/>
                    <a:pt x="254120" y="117370"/>
                    <a:pt x="312480" y="53849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pie">
                      <a:avLst>
                        <a:gd name="adj1" fmla="val 18907572"/>
                        <a:gd name="adj2" fmla="val 12115058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8" name="Pie 47">
              <a:extLst>
                <a:ext uri="{FF2B5EF4-FFF2-40B4-BE49-F238E27FC236}">
                  <a16:creationId xmlns:a16="http://schemas.microsoft.com/office/drawing/2014/main" id="{38643BBA-41BF-5340-9B99-B15048EBA8DC}"/>
                </a:ext>
              </a:extLst>
            </p:cNvPr>
            <p:cNvSpPr>
              <a:spLocks noChangeAspect="1"/>
            </p:cNvSpPr>
            <p:nvPr/>
          </p:nvSpPr>
          <p:spPr>
            <a:xfrm rot="18767894">
              <a:off x="8766772" y="5517095"/>
              <a:ext cx="365760" cy="365760"/>
            </a:xfrm>
            <a:custGeom>
              <a:avLst/>
              <a:gdLst>
                <a:gd name="connsiteX0" fmla="*/ 363807 w 365760"/>
                <a:gd name="connsiteY0" fmla="*/ 156221 h 365760"/>
                <a:gd name="connsiteX1" fmla="*/ 222736 w 365760"/>
                <a:gd name="connsiteY1" fmla="*/ 361364 h 365760"/>
                <a:gd name="connsiteX2" fmla="*/ 7799 w 365760"/>
                <a:gd name="connsiteY2" fmla="*/ 235718 h 365760"/>
                <a:gd name="connsiteX3" fmla="*/ 117343 w 365760"/>
                <a:gd name="connsiteY3" fmla="*/ 12146 h 365760"/>
                <a:gd name="connsiteX4" fmla="*/ 182880 w 365760"/>
                <a:gd name="connsiteY4" fmla="*/ 182880 h 365760"/>
                <a:gd name="connsiteX5" fmla="*/ 363807 w 365760"/>
                <a:gd name="connsiteY5" fmla="*/ 156221 h 36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5760" h="365760" extrusionOk="0">
                  <a:moveTo>
                    <a:pt x="363807" y="156221"/>
                  </a:moveTo>
                  <a:cubicBezTo>
                    <a:pt x="383281" y="253483"/>
                    <a:pt x="319898" y="328502"/>
                    <a:pt x="222736" y="361364"/>
                  </a:cubicBezTo>
                  <a:cubicBezTo>
                    <a:pt x="123924" y="384145"/>
                    <a:pt x="28265" y="321690"/>
                    <a:pt x="7799" y="235718"/>
                  </a:cubicBezTo>
                  <a:cubicBezTo>
                    <a:pt x="-14448" y="145571"/>
                    <a:pt x="19921" y="42581"/>
                    <a:pt x="117343" y="12146"/>
                  </a:cubicBezTo>
                  <a:cubicBezTo>
                    <a:pt x="129351" y="28293"/>
                    <a:pt x="144349" y="101927"/>
                    <a:pt x="182880" y="182880"/>
                  </a:cubicBezTo>
                  <a:cubicBezTo>
                    <a:pt x="237058" y="190202"/>
                    <a:pt x="282843" y="176993"/>
                    <a:pt x="363807" y="156221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4097024628">
                    <a:prstGeom prst="pie">
                      <a:avLst>
                        <a:gd name="adj1" fmla="val 21097079"/>
                        <a:gd name="adj2" fmla="val 14940042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9" name="Pie 48">
              <a:extLst>
                <a:ext uri="{FF2B5EF4-FFF2-40B4-BE49-F238E27FC236}">
                  <a16:creationId xmlns:a16="http://schemas.microsoft.com/office/drawing/2014/main" id="{99C56BF2-8F28-9E4A-B152-183C29A23D4F}"/>
                </a:ext>
              </a:extLst>
            </p:cNvPr>
            <p:cNvSpPr>
              <a:spLocks noChangeAspect="1"/>
            </p:cNvSpPr>
            <p:nvPr/>
          </p:nvSpPr>
          <p:spPr>
            <a:xfrm rot="18767894">
              <a:off x="8905442" y="5329255"/>
              <a:ext cx="365760" cy="365760"/>
            </a:xfrm>
            <a:custGeom>
              <a:avLst/>
              <a:gdLst>
                <a:gd name="connsiteX0" fmla="*/ 315035 w 365760"/>
                <a:gd name="connsiteY0" fmla="*/ 309292 h 365760"/>
                <a:gd name="connsiteX1" fmla="*/ 80080 w 365760"/>
                <a:gd name="connsiteY1" fmla="*/ 334132 h 365760"/>
                <a:gd name="connsiteX2" fmla="*/ 182880 w 365760"/>
                <a:gd name="connsiteY2" fmla="*/ 182880 h 365760"/>
                <a:gd name="connsiteX3" fmla="*/ 315035 w 365760"/>
                <a:gd name="connsiteY3" fmla="*/ 309292 h 36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5760" h="365760" extrusionOk="0">
                  <a:moveTo>
                    <a:pt x="315035" y="309292"/>
                  </a:moveTo>
                  <a:cubicBezTo>
                    <a:pt x="245867" y="369875"/>
                    <a:pt x="149209" y="378101"/>
                    <a:pt x="80080" y="334132"/>
                  </a:cubicBezTo>
                  <a:cubicBezTo>
                    <a:pt x="78611" y="308554"/>
                    <a:pt x="164520" y="202422"/>
                    <a:pt x="182880" y="182880"/>
                  </a:cubicBezTo>
                  <a:cubicBezTo>
                    <a:pt x="215666" y="217649"/>
                    <a:pt x="285452" y="266779"/>
                    <a:pt x="315035" y="309292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3523161294">
                    <a:prstGeom prst="pie">
                      <a:avLst>
                        <a:gd name="adj1" fmla="val 2623660"/>
                        <a:gd name="adj2" fmla="val 7452135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55" name="Right Arrow 54">
            <a:extLst>
              <a:ext uri="{FF2B5EF4-FFF2-40B4-BE49-F238E27FC236}">
                <a16:creationId xmlns:a16="http://schemas.microsoft.com/office/drawing/2014/main" id="{8712A373-C9DB-B84E-8942-DCE5A47282B7}"/>
              </a:ext>
            </a:extLst>
          </p:cNvPr>
          <p:cNvSpPr/>
          <p:nvPr/>
        </p:nvSpPr>
        <p:spPr>
          <a:xfrm>
            <a:off x="10188554" y="4957914"/>
            <a:ext cx="1195753" cy="35872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4E6887E-19AD-F64E-8EE2-FDABF7108461}"/>
              </a:ext>
            </a:extLst>
          </p:cNvPr>
          <p:cNvSpPr txBox="1"/>
          <p:nvPr/>
        </p:nvSpPr>
        <p:spPr>
          <a:xfrm>
            <a:off x="10045209" y="4517220"/>
            <a:ext cx="13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Propagation</a:t>
            </a:r>
          </a:p>
        </p:txBody>
      </p:sp>
      <p:sp>
        <p:nvSpPr>
          <p:cNvPr id="28" name="Block Arc 27">
            <a:extLst>
              <a:ext uri="{FF2B5EF4-FFF2-40B4-BE49-F238E27FC236}">
                <a16:creationId xmlns:a16="http://schemas.microsoft.com/office/drawing/2014/main" id="{754E0F9D-DD59-A64B-AA07-9904D9A98B82}"/>
              </a:ext>
            </a:extLst>
          </p:cNvPr>
          <p:cNvSpPr/>
          <p:nvPr/>
        </p:nvSpPr>
        <p:spPr>
          <a:xfrm rot="5400000">
            <a:off x="8405053" y="4560488"/>
            <a:ext cx="1339399" cy="1223888"/>
          </a:xfrm>
          <a:prstGeom prst="blockArc">
            <a:avLst>
              <a:gd name="adj1" fmla="val 10539727"/>
              <a:gd name="adj2" fmla="val 315251"/>
              <a:gd name="adj3" fmla="val 4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Block Arc 58">
            <a:extLst>
              <a:ext uri="{FF2B5EF4-FFF2-40B4-BE49-F238E27FC236}">
                <a16:creationId xmlns:a16="http://schemas.microsoft.com/office/drawing/2014/main" id="{6F72A1FD-4D75-9145-8458-2B9606C73A74}"/>
              </a:ext>
            </a:extLst>
          </p:cNvPr>
          <p:cNvSpPr/>
          <p:nvPr/>
        </p:nvSpPr>
        <p:spPr>
          <a:xfrm rot="5400000">
            <a:off x="8166388" y="4213428"/>
            <a:ext cx="1790765" cy="1900386"/>
          </a:xfrm>
          <a:prstGeom prst="blockArc">
            <a:avLst>
              <a:gd name="adj1" fmla="val 10539727"/>
              <a:gd name="adj2" fmla="val 315251"/>
              <a:gd name="adj3" fmla="val 4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7DF69A3-287B-CC47-A509-1DBEAD2E6F0E}"/>
              </a:ext>
            </a:extLst>
          </p:cNvPr>
          <p:cNvGrpSpPr/>
          <p:nvPr/>
        </p:nvGrpSpPr>
        <p:grpSpPr>
          <a:xfrm>
            <a:off x="7741315" y="844095"/>
            <a:ext cx="3039938" cy="2715208"/>
            <a:chOff x="8313862" y="935231"/>
            <a:chExt cx="3039938" cy="271520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FB4A0C8-957D-CB47-9DE8-B146969538C7}"/>
                </a:ext>
              </a:extLst>
            </p:cNvPr>
            <p:cNvGrpSpPr/>
            <p:nvPr/>
          </p:nvGrpSpPr>
          <p:grpSpPr>
            <a:xfrm>
              <a:off x="8313862" y="935231"/>
              <a:ext cx="3039938" cy="2715208"/>
              <a:chOff x="8013099" y="769937"/>
              <a:chExt cx="3039938" cy="2715208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D50B660C-D4F4-9245-A107-4833A0A433F8}"/>
                  </a:ext>
                </a:extLst>
              </p:cNvPr>
              <p:cNvCxnSpPr/>
              <p:nvPr/>
            </p:nvCxnSpPr>
            <p:spPr>
              <a:xfrm>
                <a:off x="8665698" y="942535"/>
                <a:ext cx="0" cy="2208628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E3B3121B-FE04-C84E-AB76-6383B3B2AC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31591" y="769937"/>
                <a:ext cx="0" cy="2715208"/>
              </a:xfrm>
              <a:prstGeom prst="line">
                <a:avLst/>
              </a:prstGeom>
              <a:ln w="25400">
                <a:solidFill>
                  <a:schemeClr val="accent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7DC4C30B-7429-B843-B5F8-653E9E923E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18009" y="1390990"/>
                <a:ext cx="91440" cy="9144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11E16107-05CC-1647-A35E-0D8B7B704DC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25043" y="2760621"/>
                <a:ext cx="91440" cy="9144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956A02AC-C50A-C843-B0D5-3CA9E41A0E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14493" y="2106486"/>
                <a:ext cx="91440" cy="9144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Pie 6">
                <a:extLst>
                  <a:ext uri="{FF2B5EF4-FFF2-40B4-BE49-F238E27FC236}">
                    <a16:creationId xmlns:a16="http://schemas.microsoft.com/office/drawing/2014/main" id="{0748A81F-7A82-C84D-A769-D59876DA357B}"/>
                  </a:ext>
                </a:extLst>
              </p:cNvPr>
              <p:cNvSpPr/>
              <p:nvPr/>
            </p:nvSpPr>
            <p:spPr>
              <a:xfrm rot="16200000">
                <a:off x="8040250" y="742786"/>
                <a:ext cx="1352467" cy="1406770"/>
              </a:xfrm>
              <a:prstGeom prst="pie">
                <a:avLst>
                  <a:gd name="adj1" fmla="val 0"/>
                  <a:gd name="adj2" fmla="val 10798732"/>
                </a:avLst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Pie 12">
                <a:extLst>
                  <a:ext uri="{FF2B5EF4-FFF2-40B4-BE49-F238E27FC236}">
                    <a16:creationId xmlns:a16="http://schemas.microsoft.com/office/drawing/2014/main" id="{A1091C94-0F38-EC4E-96B8-C8D6F7289ADB}"/>
                  </a:ext>
                </a:extLst>
              </p:cNvPr>
              <p:cNvSpPr/>
              <p:nvPr/>
            </p:nvSpPr>
            <p:spPr>
              <a:xfrm rot="16200000">
                <a:off x="8040251" y="2105526"/>
                <a:ext cx="1352467" cy="1406770"/>
              </a:xfrm>
              <a:prstGeom prst="pie">
                <a:avLst>
                  <a:gd name="adj1" fmla="val 0"/>
                  <a:gd name="adj2" fmla="val 10798732"/>
                </a:avLst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Pie 13">
                <a:extLst>
                  <a:ext uri="{FF2B5EF4-FFF2-40B4-BE49-F238E27FC236}">
                    <a16:creationId xmlns:a16="http://schemas.microsoft.com/office/drawing/2014/main" id="{93D824F4-B73F-314F-BA82-6087319CC142}"/>
                  </a:ext>
                </a:extLst>
              </p:cNvPr>
              <p:cNvSpPr/>
              <p:nvPr/>
            </p:nvSpPr>
            <p:spPr>
              <a:xfrm rot="16200000">
                <a:off x="8040250" y="1403101"/>
                <a:ext cx="1352467" cy="1406770"/>
              </a:xfrm>
              <a:prstGeom prst="pie">
                <a:avLst>
                  <a:gd name="adj1" fmla="val 0"/>
                  <a:gd name="adj2" fmla="val 10798732"/>
                </a:avLst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ight Arrow 14">
                <a:extLst>
                  <a:ext uri="{FF2B5EF4-FFF2-40B4-BE49-F238E27FC236}">
                    <a16:creationId xmlns:a16="http://schemas.microsoft.com/office/drawing/2014/main" id="{E1EE080B-0508-E048-B905-B96B26B40CD9}"/>
                  </a:ext>
                </a:extLst>
              </p:cNvPr>
              <p:cNvSpPr/>
              <p:nvPr/>
            </p:nvSpPr>
            <p:spPr>
              <a:xfrm>
                <a:off x="9794819" y="1953314"/>
                <a:ext cx="1195753" cy="358726"/>
              </a:xfrm>
              <a:prstGeom prst="right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C8B1F9A-28F3-A548-AAA7-75E8B6A7EF42}"/>
                  </a:ext>
                </a:extLst>
              </p:cNvPr>
              <p:cNvSpPr txBox="1"/>
              <p:nvPr/>
            </p:nvSpPr>
            <p:spPr>
              <a:xfrm>
                <a:off x="9732354" y="1583982"/>
                <a:ext cx="13206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Propagation</a:t>
                </a:r>
              </a:p>
            </p:txBody>
          </p:sp>
        </p:grp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2112F2C8-72FC-3143-A8AB-5C6E3CE29ADC}"/>
                </a:ext>
              </a:extLst>
            </p:cNvPr>
            <p:cNvCxnSpPr>
              <a:cxnSpLocks/>
            </p:cNvCxnSpPr>
            <p:nvPr/>
          </p:nvCxnSpPr>
          <p:spPr>
            <a:xfrm>
              <a:off x="9910154" y="935231"/>
              <a:ext cx="0" cy="2715208"/>
            </a:xfrm>
            <a:prstGeom prst="line">
              <a:avLst/>
            </a:prstGeom>
            <a:ln w="25400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2155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45E080F5-55C6-C542-A24D-DB3ED5E2ED52}"/>
              </a:ext>
            </a:extLst>
          </p:cNvPr>
          <p:cNvSpPr txBox="1">
            <a:spLocks/>
          </p:cNvSpPr>
          <p:nvPr/>
        </p:nvSpPr>
        <p:spPr>
          <a:xfrm>
            <a:off x="733697" y="1421599"/>
            <a:ext cx="4628957" cy="507127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Interference of 2 light waves:</a:t>
            </a:r>
          </a:p>
          <a:p>
            <a:pPr lvl="1"/>
            <a:r>
              <a:rPr lang="en-US" dirty="0"/>
              <a:t>must be </a:t>
            </a:r>
            <a:r>
              <a:rPr lang="en-US" b="1" dirty="0"/>
              <a:t>in phase </a:t>
            </a:r>
            <a:r>
              <a:rPr lang="en-US" dirty="0"/>
              <a:t>with each other (coherent)</a:t>
            </a:r>
          </a:p>
          <a:p>
            <a:pPr lvl="1"/>
            <a:r>
              <a:rPr lang="en-US" b="1" dirty="0"/>
              <a:t>identical</a:t>
            </a:r>
            <a:r>
              <a:rPr lang="en-US" dirty="0"/>
              <a:t> wavelengths</a:t>
            </a:r>
          </a:p>
          <a:p>
            <a:endParaRPr lang="en-US" dirty="0"/>
          </a:p>
          <a:p>
            <a:r>
              <a:rPr lang="en-US" dirty="0"/>
              <a:t>Waves through S</a:t>
            </a:r>
            <a:r>
              <a:rPr lang="en-US" baseline="-25000" dirty="0"/>
              <a:t>1</a:t>
            </a:r>
            <a:r>
              <a:rPr lang="en-US" dirty="0"/>
              <a:t> and S</a:t>
            </a:r>
            <a:r>
              <a:rPr lang="en-US" baseline="-25000" dirty="0"/>
              <a:t>2</a:t>
            </a:r>
            <a:r>
              <a:rPr lang="en-US" dirty="0"/>
              <a:t> spread out and </a:t>
            </a:r>
            <a:r>
              <a:rPr lang="en-US" b="1" dirty="0"/>
              <a:t>interfere</a:t>
            </a:r>
            <a:r>
              <a:rPr lang="en-US" dirty="0"/>
              <a:t> with each other, producing bright and dark fringes.</a:t>
            </a:r>
          </a:p>
          <a:p>
            <a:endParaRPr lang="en-US" dirty="0"/>
          </a:p>
          <a:p>
            <a:r>
              <a:rPr lang="en-US" b="1" dirty="0"/>
              <a:t>Constructive</a:t>
            </a:r>
            <a:r>
              <a:rPr lang="en-US" dirty="0"/>
              <a:t> Interference:</a:t>
            </a:r>
          </a:p>
          <a:p>
            <a:pPr lvl="1"/>
            <a:r>
              <a:rPr lang="en-US" dirty="0"/>
              <a:t>Superposition of waves (from S</a:t>
            </a:r>
            <a:r>
              <a:rPr lang="en-US" baseline="-25000" dirty="0"/>
              <a:t>1</a:t>
            </a:r>
            <a:r>
              <a:rPr lang="en-US" dirty="0"/>
              <a:t> and S</a:t>
            </a:r>
            <a:r>
              <a:rPr lang="en-US" baseline="-25000" dirty="0"/>
              <a:t>2</a:t>
            </a:r>
            <a:r>
              <a:rPr lang="en-US" dirty="0"/>
              <a:t>) in phase – bright fringe </a:t>
            </a:r>
          </a:p>
          <a:p>
            <a:pPr lvl="1"/>
            <a:endParaRPr lang="en-US" dirty="0"/>
          </a:p>
          <a:p>
            <a:r>
              <a:rPr lang="en-US" b="1" dirty="0"/>
              <a:t>Destructive</a:t>
            </a:r>
            <a:r>
              <a:rPr lang="en-US" dirty="0"/>
              <a:t> Interference:</a:t>
            </a:r>
          </a:p>
          <a:p>
            <a:pPr lvl="1"/>
            <a:r>
              <a:rPr lang="en-US" dirty="0"/>
              <a:t>Superposition of waves (from S</a:t>
            </a:r>
            <a:r>
              <a:rPr lang="en-US" baseline="-25000" dirty="0"/>
              <a:t>1</a:t>
            </a:r>
            <a:r>
              <a:rPr lang="en-US" dirty="0"/>
              <a:t> and S</a:t>
            </a:r>
            <a:r>
              <a:rPr lang="en-US" baseline="-25000" dirty="0"/>
              <a:t>2</a:t>
            </a:r>
            <a:r>
              <a:rPr lang="en-US" dirty="0"/>
              <a:t>) out of phase (180°) – dark fringe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1C5696C-092B-3D42-A684-1F8D20186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232" y="379698"/>
            <a:ext cx="10515600" cy="677094"/>
          </a:xfrm>
        </p:spPr>
        <p:txBody>
          <a:bodyPr>
            <a:normAutofit fontScale="90000"/>
          </a:bodyPr>
          <a:lstStyle/>
          <a:p>
            <a:r>
              <a:rPr lang="en-US" dirty="0"/>
              <a:t>Wave Optics: Interference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FCC2BECB-9205-C842-AB8D-28F3C91A8B1F}"/>
              </a:ext>
            </a:extLst>
          </p:cNvPr>
          <p:cNvGrpSpPr>
            <a:grpSpLocks noChangeAspect="1"/>
          </p:cNvGrpSpPr>
          <p:nvPr/>
        </p:nvGrpSpPr>
        <p:grpSpPr>
          <a:xfrm>
            <a:off x="7910172" y="2541713"/>
            <a:ext cx="3687394" cy="2011680"/>
            <a:chOff x="7417723" y="3990627"/>
            <a:chExt cx="4520208" cy="2466026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E40B1E2-F5BE-F34E-A446-2C3E0DE331CD}"/>
                </a:ext>
              </a:extLst>
            </p:cNvPr>
            <p:cNvSpPr/>
            <p:nvPr/>
          </p:nvSpPr>
          <p:spPr>
            <a:xfrm>
              <a:off x="7876717" y="4345313"/>
              <a:ext cx="170862" cy="56097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B7B53E8-512C-D948-874D-9B453CAFEDFE}"/>
                </a:ext>
              </a:extLst>
            </p:cNvPr>
            <p:cNvCxnSpPr>
              <a:cxnSpLocks/>
            </p:cNvCxnSpPr>
            <p:nvPr/>
          </p:nvCxnSpPr>
          <p:spPr>
            <a:xfrm>
              <a:off x="8171048" y="5388225"/>
              <a:ext cx="2792956" cy="0"/>
            </a:xfrm>
            <a:prstGeom prst="line">
              <a:avLst/>
            </a:prstGeom>
            <a:ln w="38100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11FA064-8BCF-F946-86D0-49C08381FF7E}"/>
                </a:ext>
              </a:extLst>
            </p:cNvPr>
            <p:cNvSpPr/>
            <p:nvPr/>
          </p:nvSpPr>
          <p:spPr>
            <a:xfrm>
              <a:off x="7875232" y="5120496"/>
              <a:ext cx="170862" cy="56097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4A9D9CF2-F0C1-FB4B-8B3F-0B3C003DC023}"/>
                </a:ext>
              </a:extLst>
            </p:cNvPr>
            <p:cNvSpPr/>
            <p:nvPr/>
          </p:nvSpPr>
          <p:spPr>
            <a:xfrm>
              <a:off x="7875232" y="5895679"/>
              <a:ext cx="170862" cy="56097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4C7A3B08-5726-F44B-A8A7-47DBDA642A40}"/>
                </a:ext>
              </a:extLst>
            </p:cNvPr>
            <p:cNvSpPr/>
            <p:nvPr/>
          </p:nvSpPr>
          <p:spPr>
            <a:xfrm>
              <a:off x="11073971" y="4345313"/>
              <a:ext cx="75244" cy="2111340"/>
            </a:xfrm>
            <a:prstGeom prst="rect">
              <a:avLst/>
            </a:prstGeom>
            <a:solidFill>
              <a:schemeClr val="accent2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2478F00-ABCA-C24E-92E4-DE4302F08E0B}"/>
                </a:ext>
              </a:extLst>
            </p:cNvPr>
            <p:cNvSpPr txBox="1"/>
            <p:nvPr/>
          </p:nvSpPr>
          <p:spPr>
            <a:xfrm>
              <a:off x="10400427" y="3990627"/>
              <a:ext cx="818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Screen</a:t>
              </a:r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97C71183-87B4-0E4A-B4FC-8116505A130F}"/>
                </a:ext>
              </a:extLst>
            </p:cNvPr>
            <p:cNvGrpSpPr>
              <a:grpSpLocks noChangeAspect="1"/>
            </p:cNvGrpSpPr>
            <p:nvPr/>
          </p:nvGrpSpPr>
          <p:grpSpPr>
            <a:xfrm rot="1417358">
              <a:off x="8016526" y="5485381"/>
              <a:ext cx="3118680" cy="374403"/>
              <a:chOff x="2743200" y="2640948"/>
              <a:chExt cx="5004112" cy="788052"/>
            </a:xfrm>
          </p:grpSpPr>
          <p:sp>
            <p:nvSpPr>
              <p:cNvPr id="78" name="Block Arc 77">
                <a:extLst>
                  <a:ext uri="{FF2B5EF4-FFF2-40B4-BE49-F238E27FC236}">
                    <a16:creationId xmlns:a16="http://schemas.microsoft.com/office/drawing/2014/main" id="{31DC91F2-C8A9-F54D-A905-165F0F1774E9}"/>
                  </a:ext>
                </a:extLst>
              </p:cNvPr>
              <p:cNvSpPr/>
              <p:nvPr/>
            </p:nvSpPr>
            <p:spPr>
              <a:xfrm>
                <a:off x="2743200" y="2997843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Block Arc 78">
                <a:extLst>
                  <a:ext uri="{FF2B5EF4-FFF2-40B4-BE49-F238E27FC236}">
                    <a16:creationId xmlns:a16="http://schemas.microsoft.com/office/drawing/2014/main" id="{9BB7E411-00F5-E54C-88A6-DBA60EA519E3}"/>
                  </a:ext>
                </a:extLst>
              </p:cNvPr>
              <p:cNvSpPr/>
              <p:nvPr/>
            </p:nvSpPr>
            <p:spPr>
              <a:xfrm rot="10800000">
                <a:off x="3055716" y="2963117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Block Arc 79">
                <a:extLst>
                  <a:ext uri="{FF2B5EF4-FFF2-40B4-BE49-F238E27FC236}">
                    <a16:creationId xmlns:a16="http://schemas.microsoft.com/office/drawing/2014/main" id="{E572C2BD-3685-8D4B-A99B-CF3F903D6CFE}"/>
                  </a:ext>
                </a:extLst>
              </p:cNvPr>
              <p:cNvSpPr/>
              <p:nvPr/>
            </p:nvSpPr>
            <p:spPr>
              <a:xfrm>
                <a:off x="3368232" y="2947202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Block Arc 80">
                <a:extLst>
                  <a:ext uri="{FF2B5EF4-FFF2-40B4-BE49-F238E27FC236}">
                    <a16:creationId xmlns:a16="http://schemas.microsoft.com/office/drawing/2014/main" id="{2D9322B0-DC3B-894B-BFEB-F66E9F8A8942}"/>
                  </a:ext>
                </a:extLst>
              </p:cNvPr>
              <p:cNvSpPr/>
              <p:nvPr/>
            </p:nvSpPr>
            <p:spPr>
              <a:xfrm rot="10800000">
                <a:off x="3680748" y="2912476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Block Arc 81">
                <a:extLst>
                  <a:ext uri="{FF2B5EF4-FFF2-40B4-BE49-F238E27FC236}">
                    <a16:creationId xmlns:a16="http://schemas.microsoft.com/office/drawing/2014/main" id="{2E70AA41-2CF1-9F41-9DED-F1A62D1A260C}"/>
                  </a:ext>
                </a:extLst>
              </p:cNvPr>
              <p:cNvSpPr/>
              <p:nvPr/>
            </p:nvSpPr>
            <p:spPr>
              <a:xfrm>
                <a:off x="3995192" y="2907168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Block Arc 82">
                <a:extLst>
                  <a:ext uri="{FF2B5EF4-FFF2-40B4-BE49-F238E27FC236}">
                    <a16:creationId xmlns:a16="http://schemas.microsoft.com/office/drawing/2014/main" id="{822BBFD0-ECD6-F646-A3C1-49750A7BEA84}"/>
                  </a:ext>
                </a:extLst>
              </p:cNvPr>
              <p:cNvSpPr/>
              <p:nvPr/>
            </p:nvSpPr>
            <p:spPr>
              <a:xfrm rot="10800000">
                <a:off x="4307708" y="2872442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Block Arc 83">
                <a:extLst>
                  <a:ext uri="{FF2B5EF4-FFF2-40B4-BE49-F238E27FC236}">
                    <a16:creationId xmlns:a16="http://schemas.microsoft.com/office/drawing/2014/main" id="{0DFFC99C-843F-8648-9D6A-476F6F8188BE}"/>
                  </a:ext>
                </a:extLst>
              </p:cNvPr>
              <p:cNvSpPr/>
              <p:nvPr/>
            </p:nvSpPr>
            <p:spPr>
              <a:xfrm>
                <a:off x="4620224" y="2856527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Block Arc 84">
                <a:extLst>
                  <a:ext uri="{FF2B5EF4-FFF2-40B4-BE49-F238E27FC236}">
                    <a16:creationId xmlns:a16="http://schemas.microsoft.com/office/drawing/2014/main" id="{FE7FC722-5966-BD44-952F-22C83F072E44}"/>
                  </a:ext>
                </a:extLst>
              </p:cNvPr>
              <p:cNvSpPr/>
              <p:nvPr/>
            </p:nvSpPr>
            <p:spPr>
              <a:xfrm rot="10800000">
                <a:off x="4932740" y="2821801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Block Arc 85">
                <a:extLst>
                  <a:ext uri="{FF2B5EF4-FFF2-40B4-BE49-F238E27FC236}">
                    <a16:creationId xmlns:a16="http://schemas.microsoft.com/office/drawing/2014/main" id="{C02C6CF5-6F47-7C48-90CD-CBC67F7A8D3C}"/>
                  </a:ext>
                </a:extLst>
              </p:cNvPr>
              <p:cNvSpPr/>
              <p:nvPr/>
            </p:nvSpPr>
            <p:spPr>
              <a:xfrm>
                <a:off x="5245256" y="2816990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7" name="Block Arc 86">
                <a:extLst>
                  <a:ext uri="{FF2B5EF4-FFF2-40B4-BE49-F238E27FC236}">
                    <a16:creationId xmlns:a16="http://schemas.microsoft.com/office/drawing/2014/main" id="{9E80FBB8-FD6B-B047-854E-85D5B8B77FAA}"/>
                  </a:ext>
                </a:extLst>
              </p:cNvPr>
              <p:cNvSpPr/>
              <p:nvPr/>
            </p:nvSpPr>
            <p:spPr>
              <a:xfrm rot="10800000">
                <a:off x="5557772" y="2782264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Block Arc 87">
                <a:extLst>
                  <a:ext uri="{FF2B5EF4-FFF2-40B4-BE49-F238E27FC236}">
                    <a16:creationId xmlns:a16="http://schemas.microsoft.com/office/drawing/2014/main" id="{BF1EC8DB-17B7-3041-AFC3-8A221B6236F1}"/>
                  </a:ext>
                </a:extLst>
              </p:cNvPr>
              <p:cNvSpPr/>
              <p:nvPr/>
            </p:nvSpPr>
            <p:spPr>
              <a:xfrm>
                <a:off x="5870288" y="2766349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Block Arc 88">
                <a:extLst>
                  <a:ext uri="{FF2B5EF4-FFF2-40B4-BE49-F238E27FC236}">
                    <a16:creationId xmlns:a16="http://schemas.microsoft.com/office/drawing/2014/main" id="{C0DB88BE-4F8E-144B-8C90-A93270BB576A}"/>
                  </a:ext>
                </a:extLst>
              </p:cNvPr>
              <p:cNvSpPr/>
              <p:nvPr/>
            </p:nvSpPr>
            <p:spPr>
              <a:xfrm rot="10800000">
                <a:off x="6182804" y="2731623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0" name="Block Arc 89">
                <a:extLst>
                  <a:ext uri="{FF2B5EF4-FFF2-40B4-BE49-F238E27FC236}">
                    <a16:creationId xmlns:a16="http://schemas.microsoft.com/office/drawing/2014/main" id="{0790877A-AB80-5C4D-965E-AACE47E1967C}"/>
                  </a:ext>
                </a:extLst>
              </p:cNvPr>
              <p:cNvSpPr/>
              <p:nvPr/>
            </p:nvSpPr>
            <p:spPr>
              <a:xfrm>
                <a:off x="6497248" y="2726315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Block Arc 90">
                <a:extLst>
                  <a:ext uri="{FF2B5EF4-FFF2-40B4-BE49-F238E27FC236}">
                    <a16:creationId xmlns:a16="http://schemas.microsoft.com/office/drawing/2014/main" id="{F2C301F0-568F-6947-9F4F-CED70C82D7F2}"/>
                  </a:ext>
                </a:extLst>
              </p:cNvPr>
              <p:cNvSpPr/>
              <p:nvPr/>
            </p:nvSpPr>
            <p:spPr>
              <a:xfrm rot="10800000">
                <a:off x="6809764" y="2691589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Block Arc 91">
                <a:extLst>
                  <a:ext uri="{FF2B5EF4-FFF2-40B4-BE49-F238E27FC236}">
                    <a16:creationId xmlns:a16="http://schemas.microsoft.com/office/drawing/2014/main" id="{FE831567-E79D-0E48-A3FA-FB0D716A8C4E}"/>
                  </a:ext>
                </a:extLst>
              </p:cNvPr>
              <p:cNvSpPr/>
              <p:nvPr/>
            </p:nvSpPr>
            <p:spPr>
              <a:xfrm>
                <a:off x="7122280" y="2675674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3" name="Block Arc 92">
                <a:extLst>
                  <a:ext uri="{FF2B5EF4-FFF2-40B4-BE49-F238E27FC236}">
                    <a16:creationId xmlns:a16="http://schemas.microsoft.com/office/drawing/2014/main" id="{3FA30A38-C09A-104A-A3BB-F3E9D00CC120}"/>
                  </a:ext>
                </a:extLst>
              </p:cNvPr>
              <p:cNvSpPr/>
              <p:nvPr/>
            </p:nvSpPr>
            <p:spPr>
              <a:xfrm rot="10800000">
                <a:off x="7434796" y="2640948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9A06FDC7-E1B9-B24F-8401-EA48D6FEBB67}"/>
                </a:ext>
              </a:extLst>
            </p:cNvPr>
            <p:cNvGrpSpPr>
              <a:grpSpLocks noChangeAspect="1"/>
            </p:cNvGrpSpPr>
            <p:nvPr/>
          </p:nvGrpSpPr>
          <p:grpSpPr>
            <a:xfrm rot="497175">
              <a:off x="7930357" y="5793741"/>
              <a:ext cx="3118680" cy="374403"/>
              <a:chOff x="2743200" y="2640948"/>
              <a:chExt cx="5004112" cy="788052"/>
            </a:xfrm>
          </p:grpSpPr>
          <p:sp>
            <p:nvSpPr>
              <p:cNvPr id="112" name="Block Arc 111">
                <a:extLst>
                  <a:ext uri="{FF2B5EF4-FFF2-40B4-BE49-F238E27FC236}">
                    <a16:creationId xmlns:a16="http://schemas.microsoft.com/office/drawing/2014/main" id="{D24FDFCE-1874-A247-85E6-203C2580A80B}"/>
                  </a:ext>
                </a:extLst>
              </p:cNvPr>
              <p:cNvSpPr/>
              <p:nvPr/>
            </p:nvSpPr>
            <p:spPr>
              <a:xfrm>
                <a:off x="2743200" y="2997843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Block Arc 112">
                <a:extLst>
                  <a:ext uri="{FF2B5EF4-FFF2-40B4-BE49-F238E27FC236}">
                    <a16:creationId xmlns:a16="http://schemas.microsoft.com/office/drawing/2014/main" id="{7348DB21-9F99-6641-B04C-4ED15E530D74}"/>
                  </a:ext>
                </a:extLst>
              </p:cNvPr>
              <p:cNvSpPr/>
              <p:nvPr/>
            </p:nvSpPr>
            <p:spPr>
              <a:xfrm rot="10800000">
                <a:off x="3055716" y="2963117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Block Arc 113">
                <a:extLst>
                  <a:ext uri="{FF2B5EF4-FFF2-40B4-BE49-F238E27FC236}">
                    <a16:creationId xmlns:a16="http://schemas.microsoft.com/office/drawing/2014/main" id="{6BD4DDC3-EC58-F344-94D6-89C4115D526A}"/>
                  </a:ext>
                </a:extLst>
              </p:cNvPr>
              <p:cNvSpPr/>
              <p:nvPr/>
            </p:nvSpPr>
            <p:spPr>
              <a:xfrm>
                <a:off x="3368232" y="2947202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5" name="Block Arc 114">
                <a:extLst>
                  <a:ext uri="{FF2B5EF4-FFF2-40B4-BE49-F238E27FC236}">
                    <a16:creationId xmlns:a16="http://schemas.microsoft.com/office/drawing/2014/main" id="{BB22BA24-B330-0542-B3D6-9AB74E70B583}"/>
                  </a:ext>
                </a:extLst>
              </p:cNvPr>
              <p:cNvSpPr/>
              <p:nvPr/>
            </p:nvSpPr>
            <p:spPr>
              <a:xfrm rot="10800000">
                <a:off x="3680748" y="2912476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6" name="Block Arc 115">
                <a:extLst>
                  <a:ext uri="{FF2B5EF4-FFF2-40B4-BE49-F238E27FC236}">
                    <a16:creationId xmlns:a16="http://schemas.microsoft.com/office/drawing/2014/main" id="{445C139A-41E3-8647-8F5D-51C37C426376}"/>
                  </a:ext>
                </a:extLst>
              </p:cNvPr>
              <p:cNvSpPr/>
              <p:nvPr/>
            </p:nvSpPr>
            <p:spPr>
              <a:xfrm>
                <a:off x="3995192" y="2907168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7" name="Block Arc 116">
                <a:extLst>
                  <a:ext uri="{FF2B5EF4-FFF2-40B4-BE49-F238E27FC236}">
                    <a16:creationId xmlns:a16="http://schemas.microsoft.com/office/drawing/2014/main" id="{D217851F-4AAE-ED44-B2E8-07B12DB2E28E}"/>
                  </a:ext>
                </a:extLst>
              </p:cNvPr>
              <p:cNvSpPr/>
              <p:nvPr/>
            </p:nvSpPr>
            <p:spPr>
              <a:xfrm rot="10800000">
                <a:off x="4307708" y="2872442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8" name="Block Arc 117">
                <a:extLst>
                  <a:ext uri="{FF2B5EF4-FFF2-40B4-BE49-F238E27FC236}">
                    <a16:creationId xmlns:a16="http://schemas.microsoft.com/office/drawing/2014/main" id="{8368B6A2-7EE1-A347-A7D9-0ED6CB6EEF43}"/>
                  </a:ext>
                </a:extLst>
              </p:cNvPr>
              <p:cNvSpPr/>
              <p:nvPr/>
            </p:nvSpPr>
            <p:spPr>
              <a:xfrm>
                <a:off x="4620224" y="2856527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9" name="Block Arc 118">
                <a:extLst>
                  <a:ext uri="{FF2B5EF4-FFF2-40B4-BE49-F238E27FC236}">
                    <a16:creationId xmlns:a16="http://schemas.microsoft.com/office/drawing/2014/main" id="{952E51A9-D95A-1740-93B6-AC2C1AD86986}"/>
                  </a:ext>
                </a:extLst>
              </p:cNvPr>
              <p:cNvSpPr/>
              <p:nvPr/>
            </p:nvSpPr>
            <p:spPr>
              <a:xfrm rot="10800000">
                <a:off x="4932740" y="2821801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Block Arc 119">
                <a:extLst>
                  <a:ext uri="{FF2B5EF4-FFF2-40B4-BE49-F238E27FC236}">
                    <a16:creationId xmlns:a16="http://schemas.microsoft.com/office/drawing/2014/main" id="{C1584E32-EF9E-844B-91BA-D22FF603F919}"/>
                  </a:ext>
                </a:extLst>
              </p:cNvPr>
              <p:cNvSpPr/>
              <p:nvPr/>
            </p:nvSpPr>
            <p:spPr>
              <a:xfrm>
                <a:off x="5245256" y="2816990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1" name="Block Arc 120">
                <a:extLst>
                  <a:ext uri="{FF2B5EF4-FFF2-40B4-BE49-F238E27FC236}">
                    <a16:creationId xmlns:a16="http://schemas.microsoft.com/office/drawing/2014/main" id="{34851C91-56A1-184D-83E1-5E6D22125E64}"/>
                  </a:ext>
                </a:extLst>
              </p:cNvPr>
              <p:cNvSpPr/>
              <p:nvPr/>
            </p:nvSpPr>
            <p:spPr>
              <a:xfrm rot="10800000">
                <a:off x="5557772" y="2782264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Block Arc 121">
                <a:extLst>
                  <a:ext uri="{FF2B5EF4-FFF2-40B4-BE49-F238E27FC236}">
                    <a16:creationId xmlns:a16="http://schemas.microsoft.com/office/drawing/2014/main" id="{3F65F610-1931-144E-B423-F5D755D11203}"/>
                  </a:ext>
                </a:extLst>
              </p:cNvPr>
              <p:cNvSpPr/>
              <p:nvPr/>
            </p:nvSpPr>
            <p:spPr>
              <a:xfrm>
                <a:off x="5870288" y="2766349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Block Arc 122">
                <a:extLst>
                  <a:ext uri="{FF2B5EF4-FFF2-40B4-BE49-F238E27FC236}">
                    <a16:creationId xmlns:a16="http://schemas.microsoft.com/office/drawing/2014/main" id="{B7B5A84B-7D55-A042-B708-171CE29A11E7}"/>
                  </a:ext>
                </a:extLst>
              </p:cNvPr>
              <p:cNvSpPr/>
              <p:nvPr/>
            </p:nvSpPr>
            <p:spPr>
              <a:xfrm rot="10800000">
                <a:off x="6182804" y="2731623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Block Arc 123">
                <a:extLst>
                  <a:ext uri="{FF2B5EF4-FFF2-40B4-BE49-F238E27FC236}">
                    <a16:creationId xmlns:a16="http://schemas.microsoft.com/office/drawing/2014/main" id="{86356C1E-B34D-A141-BFD8-E6FA2DA4ECFC}"/>
                  </a:ext>
                </a:extLst>
              </p:cNvPr>
              <p:cNvSpPr/>
              <p:nvPr/>
            </p:nvSpPr>
            <p:spPr>
              <a:xfrm>
                <a:off x="6497248" y="2726315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5" name="Block Arc 124">
                <a:extLst>
                  <a:ext uri="{FF2B5EF4-FFF2-40B4-BE49-F238E27FC236}">
                    <a16:creationId xmlns:a16="http://schemas.microsoft.com/office/drawing/2014/main" id="{840327A4-AB5B-B343-B988-D0E8CA86AF7C}"/>
                  </a:ext>
                </a:extLst>
              </p:cNvPr>
              <p:cNvSpPr/>
              <p:nvPr/>
            </p:nvSpPr>
            <p:spPr>
              <a:xfrm rot="10800000">
                <a:off x="6809764" y="2691589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6" name="Block Arc 125">
                <a:extLst>
                  <a:ext uri="{FF2B5EF4-FFF2-40B4-BE49-F238E27FC236}">
                    <a16:creationId xmlns:a16="http://schemas.microsoft.com/office/drawing/2014/main" id="{18537D56-4040-114C-BFB8-79EC61EEB689}"/>
                  </a:ext>
                </a:extLst>
              </p:cNvPr>
              <p:cNvSpPr/>
              <p:nvPr/>
            </p:nvSpPr>
            <p:spPr>
              <a:xfrm>
                <a:off x="7122280" y="2675674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Block Arc 126">
                <a:extLst>
                  <a:ext uri="{FF2B5EF4-FFF2-40B4-BE49-F238E27FC236}">
                    <a16:creationId xmlns:a16="http://schemas.microsoft.com/office/drawing/2014/main" id="{0FB05AC4-BCB1-EF44-899F-579A7B79F328}"/>
                  </a:ext>
                </a:extLst>
              </p:cNvPr>
              <p:cNvSpPr/>
              <p:nvPr/>
            </p:nvSpPr>
            <p:spPr>
              <a:xfrm rot="10800000">
                <a:off x="7434796" y="2640948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8B2BB5C5-F503-1F43-BE93-DC0093C0D297}"/>
                </a:ext>
              </a:extLst>
            </p:cNvPr>
            <p:cNvSpPr txBox="1"/>
            <p:nvPr/>
          </p:nvSpPr>
          <p:spPr>
            <a:xfrm>
              <a:off x="11189521" y="5755703"/>
              <a:ext cx="7484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Bright</a:t>
              </a:r>
            </a:p>
            <a:p>
              <a:pPr algn="ctr"/>
              <a:r>
                <a:rPr lang="en-US" dirty="0"/>
                <a:t>Q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4CA456CE-42EC-A847-A657-BA324C1F1F03}"/>
                </a:ext>
              </a:extLst>
            </p:cNvPr>
            <p:cNvSpPr txBox="1"/>
            <p:nvPr/>
          </p:nvSpPr>
          <p:spPr>
            <a:xfrm>
              <a:off x="11192162" y="5216317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P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7250112-2B10-1D46-8478-D641AFC9C059}"/>
                </a:ext>
              </a:extLst>
            </p:cNvPr>
            <p:cNvSpPr txBox="1"/>
            <p:nvPr/>
          </p:nvSpPr>
          <p:spPr>
            <a:xfrm>
              <a:off x="7417723" y="4789393"/>
              <a:ext cx="369012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EFD2AE6D-1B69-C34E-963E-A80EA1F1E740}"/>
                </a:ext>
              </a:extLst>
            </p:cNvPr>
            <p:cNvSpPr txBox="1"/>
            <p:nvPr/>
          </p:nvSpPr>
          <p:spPr>
            <a:xfrm>
              <a:off x="7417723" y="5586964"/>
              <a:ext cx="369012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  <a:r>
                <a:rPr lang="en-US" baseline="-25000" dirty="0"/>
                <a:t>2</a:t>
              </a: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C01C9601-F83F-5940-A6D5-67EA6E209675}"/>
              </a:ext>
            </a:extLst>
          </p:cNvPr>
          <p:cNvGrpSpPr>
            <a:grpSpLocks noChangeAspect="1"/>
          </p:cNvGrpSpPr>
          <p:nvPr/>
        </p:nvGrpSpPr>
        <p:grpSpPr>
          <a:xfrm>
            <a:off x="6013867" y="850739"/>
            <a:ext cx="3854241" cy="2011680"/>
            <a:chOff x="6788430" y="626104"/>
            <a:chExt cx="4730206" cy="2468880"/>
          </a:xfrm>
        </p:grpSpPr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76B21EF7-481A-0942-BC34-40E28E27675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197639" y="626104"/>
              <a:ext cx="4320997" cy="2468880"/>
              <a:chOff x="7197639" y="626104"/>
              <a:chExt cx="4316002" cy="2466026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1D0477E0-7B51-B044-AAE4-B7883F59B361}"/>
                  </a:ext>
                </a:extLst>
              </p:cNvPr>
              <p:cNvSpPr/>
              <p:nvPr/>
            </p:nvSpPr>
            <p:spPr>
              <a:xfrm>
                <a:off x="7199124" y="980790"/>
                <a:ext cx="170862" cy="560974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55E50583-A39B-574A-874A-3A7FD2D780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93455" y="2023702"/>
                <a:ext cx="2792956" cy="0"/>
              </a:xfrm>
              <a:prstGeom prst="line">
                <a:avLst/>
              </a:prstGeom>
              <a:ln w="38100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18F5FE50-C67F-284E-B1D4-E3E734A4D47D}"/>
                  </a:ext>
                </a:extLst>
              </p:cNvPr>
              <p:cNvSpPr/>
              <p:nvPr/>
            </p:nvSpPr>
            <p:spPr>
              <a:xfrm>
                <a:off x="7197639" y="1755973"/>
                <a:ext cx="170862" cy="560974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0608675B-27F4-7446-A80D-00F3CD7F84A0}"/>
                  </a:ext>
                </a:extLst>
              </p:cNvPr>
              <p:cNvSpPr/>
              <p:nvPr/>
            </p:nvSpPr>
            <p:spPr>
              <a:xfrm>
                <a:off x="7197639" y="2531156"/>
                <a:ext cx="170862" cy="560974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5382F9F9-588C-C849-982C-395D9AB9F4C4}"/>
                  </a:ext>
                </a:extLst>
              </p:cNvPr>
              <p:cNvSpPr/>
              <p:nvPr/>
            </p:nvSpPr>
            <p:spPr>
              <a:xfrm>
                <a:off x="10396378" y="980790"/>
                <a:ext cx="75244" cy="2111340"/>
              </a:xfrm>
              <a:prstGeom prst="rect">
                <a:avLst/>
              </a:prstGeom>
              <a:solidFill>
                <a:schemeClr val="accent2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FE5DC1B1-924E-CC42-BF66-EF449287227E}"/>
                  </a:ext>
                </a:extLst>
              </p:cNvPr>
              <p:cNvSpPr txBox="1"/>
              <p:nvPr/>
            </p:nvSpPr>
            <p:spPr>
              <a:xfrm>
                <a:off x="9722834" y="626104"/>
                <a:ext cx="8180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Screen</a:t>
                </a:r>
              </a:p>
            </p:txBody>
          </p: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A3B2E3CB-6EBC-3C48-916B-1EEFCF3E9A8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673780">
                <a:off x="7385473" y="1685790"/>
                <a:ext cx="3118680" cy="374403"/>
                <a:chOff x="2743200" y="2640948"/>
                <a:chExt cx="5004112" cy="788052"/>
              </a:xfrm>
            </p:grpSpPr>
            <p:sp>
              <p:nvSpPr>
                <p:cNvPr id="141" name="Block Arc 140">
                  <a:extLst>
                    <a:ext uri="{FF2B5EF4-FFF2-40B4-BE49-F238E27FC236}">
                      <a16:creationId xmlns:a16="http://schemas.microsoft.com/office/drawing/2014/main" id="{3055FC3A-65E7-A345-B7DF-1B028636FC2A}"/>
                    </a:ext>
                  </a:extLst>
                </p:cNvPr>
                <p:cNvSpPr/>
                <p:nvPr/>
              </p:nvSpPr>
              <p:spPr>
                <a:xfrm>
                  <a:off x="2743200" y="2997843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2" name="Block Arc 141">
                  <a:extLst>
                    <a:ext uri="{FF2B5EF4-FFF2-40B4-BE49-F238E27FC236}">
                      <a16:creationId xmlns:a16="http://schemas.microsoft.com/office/drawing/2014/main" id="{5B5CB0C2-F101-8041-806C-E2267E5C1A36}"/>
                    </a:ext>
                  </a:extLst>
                </p:cNvPr>
                <p:cNvSpPr/>
                <p:nvPr/>
              </p:nvSpPr>
              <p:spPr>
                <a:xfrm rot="10800000">
                  <a:off x="3055716" y="2963117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3" name="Block Arc 142">
                  <a:extLst>
                    <a:ext uri="{FF2B5EF4-FFF2-40B4-BE49-F238E27FC236}">
                      <a16:creationId xmlns:a16="http://schemas.microsoft.com/office/drawing/2014/main" id="{02A534A6-E89A-1846-A24A-378B2DA5CCE6}"/>
                    </a:ext>
                  </a:extLst>
                </p:cNvPr>
                <p:cNvSpPr/>
                <p:nvPr/>
              </p:nvSpPr>
              <p:spPr>
                <a:xfrm>
                  <a:off x="3368232" y="2947202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4" name="Block Arc 143">
                  <a:extLst>
                    <a:ext uri="{FF2B5EF4-FFF2-40B4-BE49-F238E27FC236}">
                      <a16:creationId xmlns:a16="http://schemas.microsoft.com/office/drawing/2014/main" id="{B4BB1C11-1044-7D40-B1B6-AC5C6BCC90C6}"/>
                    </a:ext>
                  </a:extLst>
                </p:cNvPr>
                <p:cNvSpPr/>
                <p:nvPr/>
              </p:nvSpPr>
              <p:spPr>
                <a:xfrm rot="10800000">
                  <a:off x="3680748" y="2912476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5" name="Block Arc 144">
                  <a:extLst>
                    <a:ext uri="{FF2B5EF4-FFF2-40B4-BE49-F238E27FC236}">
                      <a16:creationId xmlns:a16="http://schemas.microsoft.com/office/drawing/2014/main" id="{C2AB0279-D14A-5F4B-B447-7878C54018CF}"/>
                    </a:ext>
                  </a:extLst>
                </p:cNvPr>
                <p:cNvSpPr/>
                <p:nvPr/>
              </p:nvSpPr>
              <p:spPr>
                <a:xfrm>
                  <a:off x="3995192" y="2907168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6" name="Block Arc 145">
                  <a:extLst>
                    <a:ext uri="{FF2B5EF4-FFF2-40B4-BE49-F238E27FC236}">
                      <a16:creationId xmlns:a16="http://schemas.microsoft.com/office/drawing/2014/main" id="{42A88221-47F5-FA43-92CE-9692C56DC5DC}"/>
                    </a:ext>
                  </a:extLst>
                </p:cNvPr>
                <p:cNvSpPr/>
                <p:nvPr/>
              </p:nvSpPr>
              <p:spPr>
                <a:xfrm rot="10800000">
                  <a:off x="4307708" y="2872442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7" name="Block Arc 146">
                  <a:extLst>
                    <a:ext uri="{FF2B5EF4-FFF2-40B4-BE49-F238E27FC236}">
                      <a16:creationId xmlns:a16="http://schemas.microsoft.com/office/drawing/2014/main" id="{D9B96536-3293-5849-848F-E3E5280A1C52}"/>
                    </a:ext>
                  </a:extLst>
                </p:cNvPr>
                <p:cNvSpPr/>
                <p:nvPr/>
              </p:nvSpPr>
              <p:spPr>
                <a:xfrm>
                  <a:off x="4620224" y="2856527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8" name="Block Arc 147">
                  <a:extLst>
                    <a:ext uri="{FF2B5EF4-FFF2-40B4-BE49-F238E27FC236}">
                      <a16:creationId xmlns:a16="http://schemas.microsoft.com/office/drawing/2014/main" id="{4ED77E27-0B82-3C46-8812-B19698F7783B}"/>
                    </a:ext>
                  </a:extLst>
                </p:cNvPr>
                <p:cNvSpPr/>
                <p:nvPr/>
              </p:nvSpPr>
              <p:spPr>
                <a:xfrm rot="10800000">
                  <a:off x="4932740" y="2821801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9" name="Block Arc 148">
                  <a:extLst>
                    <a:ext uri="{FF2B5EF4-FFF2-40B4-BE49-F238E27FC236}">
                      <a16:creationId xmlns:a16="http://schemas.microsoft.com/office/drawing/2014/main" id="{1F6063B3-6711-6E47-B22F-801FC1E67C03}"/>
                    </a:ext>
                  </a:extLst>
                </p:cNvPr>
                <p:cNvSpPr/>
                <p:nvPr/>
              </p:nvSpPr>
              <p:spPr>
                <a:xfrm>
                  <a:off x="5245256" y="2816990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0" name="Block Arc 149">
                  <a:extLst>
                    <a:ext uri="{FF2B5EF4-FFF2-40B4-BE49-F238E27FC236}">
                      <a16:creationId xmlns:a16="http://schemas.microsoft.com/office/drawing/2014/main" id="{EBA356CE-A5A5-6B4E-A976-51C5C9A6FEE1}"/>
                    </a:ext>
                  </a:extLst>
                </p:cNvPr>
                <p:cNvSpPr/>
                <p:nvPr/>
              </p:nvSpPr>
              <p:spPr>
                <a:xfrm rot="10800000">
                  <a:off x="5557772" y="2782264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1" name="Block Arc 150">
                  <a:extLst>
                    <a:ext uri="{FF2B5EF4-FFF2-40B4-BE49-F238E27FC236}">
                      <a16:creationId xmlns:a16="http://schemas.microsoft.com/office/drawing/2014/main" id="{F29792A5-B372-D449-AA22-FD9ABEFA7CE8}"/>
                    </a:ext>
                  </a:extLst>
                </p:cNvPr>
                <p:cNvSpPr/>
                <p:nvPr/>
              </p:nvSpPr>
              <p:spPr>
                <a:xfrm>
                  <a:off x="5870288" y="2766349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2" name="Block Arc 151">
                  <a:extLst>
                    <a:ext uri="{FF2B5EF4-FFF2-40B4-BE49-F238E27FC236}">
                      <a16:creationId xmlns:a16="http://schemas.microsoft.com/office/drawing/2014/main" id="{4F7D4CB1-F2E5-5040-9BBF-C7F58A730078}"/>
                    </a:ext>
                  </a:extLst>
                </p:cNvPr>
                <p:cNvSpPr/>
                <p:nvPr/>
              </p:nvSpPr>
              <p:spPr>
                <a:xfrm rot="10800000">
                  <a:off x="6182804" y="2731623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3" name="Block Arc 152">
                  <a:extLst>
                    <a:ext uri="{FF2B5EF4-FFF2-40B4-BE49-F238E27FC236}">
                      <a16:creationId xmlns:a16="http://schemas.microsoft.com/office/drawing/2014/main" id="{E37A77BA-A0ED-B04D-AB2E-2BF56A537AF0}"/>
                    </a:ext>
                  </a:extLst>
                </p:cNvPr>
                <p:cNvSpPr/>
                <p:nvPr/>
              </p:nvSpPr>
              <p:spPr>
                <a:xfrm>
                  <a:off x="6497248" y="2726315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4" name="Block Arc 153">
                  <a:extLst>
                    <a:ext uri="{FF2B5EF4-FFF2-40B4-BE49-F238E27FC236}">
                      <a16:creationId xmlns:a16="http://schemas.microsoft.com/office/drawing/2014/main" id="{1D6BA3C4-932F-F44F-9C18-25F26411ABAB}"/>
                    </a:ext>
                  </a:extLst>
                </p:cNvPr>
                <p:cNvSpPr/>
                <p:nvPr/>
              </p:nvSpPr>
              <p:spPr>
                <a:xfrm rot="10800000">
                  <a:off x="6809764" y="2691589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5" name="Block Arc 154">
                  <a:extLst>
                    <a:ext uri="{FF2B5EF4-FFF2-40B4-BE49-F238E27FC236}">
                      <a16:creationId xmlns:a16="http://schemas.microsoft.com/office/drawing/2014/main" id="{3848EA3B-355D-6F43-9E7D-A2D064968E6A}"/>
                    </a:ext>
                  </a:extLst>
                </p:cNvPr>
                <p:cNvSpPr/>
                <p:nvPr/>
              </p:nvSpPr>
              <p:spPr>
                <a:xfrm>
                  <a:off x="7122280" y="2675674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6" name="Block Arc 155">
                  <a:extLst>
                    <a:ext uri="{FF2B5EF4-FFF2-40B4-BE49-F238E27FC236}">
                      <a16:creationId xmlns:a16="http://schemas.microsoft.com/office/drawing/2014/main" id="{8E481205-F865-1146-8278-4E2595F5383A}"/>
                    </a:ext>
                  </a:extLst>
                </p:cNvPr>
                <p:cNvSpPr/>
                <p:nvPr/>
              </p:nvSpPr>
              <p:spPr>
                <a:xfrm rot="10800000">
                  <a:off x="7434796" y="2640948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66A71F1B-4977-7F4B-B246-6DDD017CAA9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21414160">
                <a:off x="7390033" y="2050171"/>
                <a:ext cx="3118680" cy="374403"/>
                <a:chOff x="2743200" y="2640948"/>
                <a:chExt cx="5004112" cy="788052"/>
              </a:xfrm>
            </p:grpSpPr>
            <p:sp>
              <p:nvSpPr>
                <p:cNvPr id="158" name="Block Arc 157">
                  <a:extLst>
                    <a:ext uri="{FF2B5EF4-FFF2-40B4-BE49-F238E27FC236}">
                      <a16:creationId xmlns:a16="http://schemas.microsoft.com/office/drawing/2014/main" id="{6BA64045-2AC2-4542-9E6C-4AEF840D8D97}"/>
                    </a:ext>
                  </a:extLst>
                </p:cNvPr>
                <p:cNvSpPr/>
                <p:nvPr/>
              </p:nvSpPr>
              <p:spPr>
                <a:xfrm>
                  <a:off x="2743200" y="2997843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9" name="Block Arc 158">
                  <a:extLst>
                    <a:ext uri="{FF2B5EF4-FFF2-40B4-BE49-F238E27FC236}">
                      <a16:creationId xmlns:a16="http://schemas.microsoft.com/office/drawing/2014/main" id="{B4712E11-F48D-6C46-992A-3CF9F5CBF372}"/>
                    </a:ext>
                  </a:extLst>
                </p:cNvPr>
                <p:cNvSpPr/>
                <p:nvPr/>
              </p:nvSpPr>
              <p:spPr>
                <a:xfrm rot="10800000">
                  <a:off x="3055716" y="2963117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0" name="Block Arc 159">
                  <a:extLst>
                    <a:ext uri="{FF2B5EF4-FFF2-40B4-BE49-F238E27FC236}">
                      <a16:creationId xmlns:a16="http://schemas.microsoft.com/office/drawing/2014/main" id="{A7C31378-ADD1-8D4B-8C8B-64920B251208}"/>
                    </a:ext>
                  </a:extLst>
                </p:cNvPr>
                <p:cNvSpPr/>
                <p:nvPr/>
              </p:nvSpPr>
              <p:spPr>
                <a:xfrm>
                  <a:off x="3368232" y="2947202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1" name="Block Arc 160">
                  <a:extLst>
                    <a:ext uri="{FF2B5EF4-FFF2-40B4-BE49-F238E27FC236}">
                      <a16:creationId xmlns:a16="http://schemas.microsoft.com/office/drawing/2014/main" id="{F52A2D05-02A2-D241-A387-467F9C61D73B}"/>
                    </a:ext>
                  </a:extLst>
                </p:cNvPr>
                <p:cNvSpPr/>
                <p:nvPr/>
              </p:nvSpPr>
              <p:spPr>
                <a:xfrm rot="10800000">
                  <a:off x="3680748" y="2912476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2" name="Block Arc 161">
                  <a:extLst>
                    <a:ext uri="{FF2B5EF4-FFF2-40B4-BE49-F238E27FC236}">
                      <a16:creationId xmlns:a16="http://schemas.microsoft.com/office/drawing/2014/main" id="{B3176A4D-A2AD-BE4D-87AA-33E4C9CF18E6}"/>
                    </a:ext>
                  </a:extLst>
                </p:cNvPr>
                <p:cNvSpPr/>
                <p:nvPr/>
              </p:nvSpPr>
              <p:spPr>
                <a:xfrm>
                  <a:off x="3995192" y="2907168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3" name="Block Arc 162">
                  <a:extLst>
                    <a:ext uri="{FF2B5EF4-FFF2-40B4-BE49-F238E27FC236}">
                      <a16:creationId xmlns:a16="http://schemas.microsoft.com/office/drawing/2014/main" id="{B7A8B083-0125-2C47-B9D8-E0621A294B01}"/>
                    </a:ext>
                  </a:extLst>
                </p:cNvPr>
                <p:cNvSpPr/>
                <p:nvPr/>
              </p:nvSpPr>
              <p:spPr>
                <a:xfrm rot="10800000">
                  <a:off x="4307708" y="2872442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4" name="Block Arc 163">
                  <a:extLst>
                    <a:ext uri="{FF2B5EF4-FFF2-40B4-BE49-F238E27FC236}">
                      <a16:creationId xmlns:a16="http://schemas.microsoft.com/office/drawing/2014/main" id="{77110550-A38A-124D-9FEF-DE3F19810550}"/>
                    </a:ext>
                  </a:extLst>
                </p:cNvPr>
                <p:cNvSpPr/>
                <p:nvPr/>
              </p:nvSpPr>
              <p:spPr>
                <a:xfrm>
                  <a:off x="4620224" y="2856527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5" name="Block Arc 164">
                  <a:extLst>
                    <a:ext uri="{FF2B5EF4-FFF2-40B4-BE49-F238E27FC236}">
                      <a16:creationId xmlns:a16="http://schemas.microsoft.com/office/drawing/2014/main" id="{055CDC30-14A8-7D41-A1B6-0AC9BBFFD67E}"/>
                    </a:ext>
                  </a:extLst>
                </p:cNvPr>
                <p:cNvSpPr/>
                <p:nvPr/>
              </p:nvSpPr>
              <p:spPr>
                <a:xfrm rot="10800000">
                  <a:off x="4932740" y="2821801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6" name="Block Arc 165">
                  <a:extLst>
                    <a:ext uri="{FF2B5EF4-FFF2-40B4-BE49-F238E27FC236}">
                      <a16:creationId xmlns:a16="http://schemas.microsoft.com/office/drawing/2014/main" id="{A883D8CF-E442-0D4E-886C-1DDC34D67D8E}"/>
                    </a:ext>
                  </a:extLst>
                </p:cNvPr>
                <p:cNvSpPr/>
                <p:nvPr/>
              </p:nvSpPr>
              <p:spPr>
                <a:xfrm>
                  <a:off x="5245256" y="2816990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7" name="Block Arc 166">
                  <a:extLst>
                    <a:ext uri="{FF2B5EF4-FFF2-40B4-BE49-F238E27FC236}">
                      <a16:creationId xmlns:a16="http://schemas.microsoft.com/office/drawing/2014/main" id="{18BF3EDB-1B88-8247-8F65-0B9716A56AD0}"/>
                    </a:ext>
                  </a:extLst>
                </p:cNvPr>
                <p:cNvSpPr/>
                <p:nvPr/>
              </p:nvSpPr>
              <p:spPr>
                <a:xfrm rot="10800000">
                  <a:off x="5557772" y="2782264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8" name="Block Arc 167">
                  <a:extLst>
                    <a:ext uri="{FF2B5EF4-FFF2-40B4-BE49-F238E27FC236}">
                      <a16:creationId xmlns:a16="http://schemas.microsoft.com/office/drawing/2014/main" id="{5BB7F1D7-233F-D141-9062-748640D1C7CD}"/>
                    </a:ext>
                  </a:extLst>
                </p:cNvPr>
                <p:cNvSpPr/>
                <p:nvPr/>
              </p:nvSpPr>
              <p:spPr>
                <a:xfrm>
                  <a:off x="5870288" y="2766349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9" name="Block Arc 168">
                  <a:extLst>
                    <a:ext uri="{FF2B5EF4-FFF2-40B4-BE49-F238E27FC236}">
                      <a16:creationId xmlns:a16="http://schemas.microsoft.com/office/drawing/2014/main" id="{DF1EA48A-AA04-8347-952C-E9F0EF1FA76C}"/>
                    </a:ext>
                  </a:extLst>
                </p:cNvPr>
                <p:cNvSpPr/>
                <p:nvPr/>
              </p:nvSpPr>
              <p:spPr>
                <a:xfrm rot="10800000">
                  <a:off x="6182804" y="2731623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0" name="Block Arc 169">
                  <a:extLst>
                    <a:ext uri="{FF2B5EF4-FFF2-40B4-BE49-F238E27FC236}">
                      <a16:creationId xmlns:a16="http://schemas.microsoft.com/office/drawing/2014/main" id="{70F3C6DA-B6F1-794C-BB07-F356A4ED3E6C}"/>
                    </a:ext>
                  </a:extLst>
                </p:cNvPr>
                <p:cNvSpPr/>
                <p:nvPr/>
              </p:nvSpPr>
              <p:spPr>
                <a:xfrm>
                  <a:off x="6497248" y="2726315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1" name="Block Arc 170">
                  <a:extLst>
                    <a:ext uri="{FF2B5EF4-FFF2-40B4-BE49-F238E27FC236}">
                      <a16:creationId xmlns:a16="http://schemas.microsoft.com/office/drawing/2014/main" id="{207C6082-BB8F-CA4B-BDAD-8ECC6CF0CB1A}"/>
                    </a:ext>
                  </a:extLst>
                </p:cNvPr>
                <p:cNvSpPr/>
                <p:nvPr/>
              </p:nvSpPr>
              <p:spPr>
                <a:xfrm rot="10800000">
                  <a:off x="6809764" y="2691589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2" name="Block Arc 171">
                  <a:extLst>
                    <a:ext uri="{FF2B5EF4-FFF2-40B4-BE49-F238E27FC236}">
                      <a16:creationId xmlns:a16="http://schemas.microsoft.com/office/drawing/2014/main" id="{5A44A7F1-B05C-1C43-B709-345BACBF3BD8}"/>
                    </a:ext>
                  </a:extLst>
                </p:cNvPr>
                <p:cNvSpPr/>
                <p:nvPr/>
              </p:nvSpPr>
              <p:spPr>
                <a:xfrm>
                  <a:off x="7122280" y="2675674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3" name="Block Arc 172">
                  <a:extLst>
                    <a:ext uri="{FF2B5EF4-FFF2-40B4-BE49-F238E27FC236}">
                      <a16:creationId xmlns:a16="http://schemas.microsoft.com/office/drawing/2014/main" id="{A08E1089-66E5-6D48-B75E-2D440B048A7B}"/>
                    </a:ext>
                  </a:extLst>
                </p:cNvPr>
                <p:cNvSpPr/>
                <p:nvPr/>
              </p:nvSpPr>
              <p:spPr>
                <a:xfrm rot="10800000">
                  <a:off x="7434796" y="2640948"/>
                  <a:ext cx="312516" cy="431157"/>
                </a:xfrm>
                <a:prstGeom prst="blockArc">
                  <a:avLst>
                    <a:gd name="adj1" fmla="val 10800000"/>
                    <a:gd name="adj2" fmla="val 21248653"/>
                    <a:gd name="adj3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0521FD8A-559F-894D-BD15-9DB65B06C749}"/>
                  </a:ext>
                </a:extLst>
              </p:cNvPr>
              <p:cNvSpPr txBox="1"/>
              <p:nvPr/>
            </p:nvSpPr>
            <p:spPr>
              <a:xfrm>
                <a:off x="10765231" y="1870798"/>
                <a:ext cx="7484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Bright</a:t>
                </a:r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9A80F095-52C2-0C42-AFEB-8F73B4798F51}"/>
                  </a:ext>
                </a:extLst>
              </p:cNvPr>
              <p:cNvSpPr txBox="1"/>
              <p:nvPr/>
            </p:nvSpPr>
            <p:spPr>
              <a:xfrm>
                <a:off x="10514569" y="1851794"/>
                <a:ext cx="30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P</a:t>
                </a:r>
              </a:p>
            </p:txBody>
          </p:sp>
        </p:grp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538EEB4E-E87A-DF4A-9012-3CCF1BE411F2}"/>
                </a:ext>
              </a:extLst>
            </p:cNvPr>
            <p:cNvSpPr txBox="1"/>
            <p:nvPr/>
          </p:nvSpPr>
          <p:spPr>
            <a:xfrm>
              <a:off x="6788430" y="1426501"/>
              <a:ext cx="369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BCECD08F-7E4A-174E-9AF0-37E5239D7716}"/>
                </a:ext>
              </a:extLst>
            </p:cNvPr>
            <p:cNvSpPr txBox="1"/>
            <p:nvPr/>
          </p:nvSpPr>
          <p:spPr>
            <a:xfrm>
              <a:off x="6792679" y="2261604"/>
              <a:ext cx="369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  <a:r>
                <a:rPr lang="en-US" baseline="-25000" dirty="0"/>
                <a:t>2</a:t>
              </a: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3233FFEC-C7DF-504A-9F95-2F0857E7A421}"/>
              </a:ext>
            </a:extLst>
          </p:cNvPr>
          <p:cNvGrpSpPr/>
          <p:nvPr/>
        </p:nvGrpSpPr>
        <p:grpSpPr>
          <a:xfrm>
            <a:off x="6013867" y="4451544"/>
            <a:ext cx="3693277" cy="2086206"/>
            <a:chOff x="5747632" y="4523419"/>
            <a:chExt cx="3693277" cy="2086206"/>
          </a:xfrm>
        </p:grpSpPr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84D8A37B-75C1-4F4F-9CAE-51B30987551C}"/>
                </a:ext>
              </a:extLst>
            </p:cNvPr>
            <p:cNvSpPr/>
            <p:nvPr/>
          </p:nvSpPr>
          <p:spPr>
            <a:xfrm>
              <a:off x="6122060" y="4812757"/>
              <a:ext cx="139382" cy="45761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5BDFB65C-8DDA-AF4C-A001-8FA8D07EC5BE}"/>
                </a:ext>
              </a:extLst>
            </p:cNvPr>
            <p:cNvCxnSpPr>
              <a:cxnSpLocks/>
            </p:cNvCxnSpPr>
            <p:nvPr/>
          </p:nvCxnSpPr>
          <p:spPr>
            <a:xfrm>
              <a:off x="6362163" y="5663521"/>
              <a:ext cx="2278375" cy="0"/>
            </a:xfrm>
            <a:prstGeom prst="line">
              <a:avLst/>
            </a:prstGeom>
            <a:ln w="38100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987185FC-A1AC-3640-B72F-40E8FEF174C2}"/>
                </a:ext>
              </a:extLst>
            </p:cNvPr>
            <p:cNvSpPr/>
            <p:nvPr/>
          </p:nvSpPr>
          <p:spPr>
            <a:xfrm>
              <a:off x="6120848" y="5445118"/>
              <a:ext cx="139382" cy="45761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7A704E41-3937-DF47-8B49-0258A51B8249}"/>
                </a:ext>
              </a:extLst>
            </p:cNvPr>
            <p:cNvSpPr/>
            <p:nvPr/>
          </p:nvSpPr>
          <p:spPr>
            <a:xfrm>
              <a:off x="6120848" y="6077480"/>
              <a:ext cx="139382" cy="45761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0397B616-5BD5-864F-9D96-13E3FA1DC644}"/>
                </a:ext>
              </a:extLst>
            </p:cNvPr>
            <p:cNvSpPr/>
            <p:nvPr/>
          </p:nvSpPr>
          <p:spPr>
            <a:xfrm>
              <a:off x="8645836" y="4812757"/>
              <a:ext cx="61381" cy="1722342"/>
            </a:xfrm>
            <a:prstGeom prst="rect">
              <a:avLst/>
            </a:prstGeom>
            <a:solidFill>
              <a:schemeClr val="accent2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B2DF5CB5-057F-E748-BA8F-DF8816B4E542}"/>
                </a:ext>
              </a:extLst>
            </p:cNvPr>
            <p:cNvSpPr txBox="1"/>
            <p:nvPr/>
          </p:nvSpPr>
          <p:spPr>
            <a:xfrm>
              <a:off x="8180795" y="4523419"/>
              <a:ext cx="667326" cy="3012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Screen</a:t>
              </a:r>
            </a:p>
          </p:txBody>
        </p: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B5B00138-3153-BD47-A5BA-51A67F1D798A}"/>
                </a:ext>
              </a:extLst>
            </p:cNvPr>
            <p:cNvGrpSpPr>
              <a:grpSpLocks noChangeAspect="1"/>
            </p:cNvGrpSpPr>
            <p:nvPr/>
          </p:nvGrpSpPr>
          <p:grpSpPr>
            <a:xfrm rot="1268614">
              <a:off x="6244242" y="5603172"/>
              <a:ext cx="2442830" cy="299016"/>
              <a:chOff x="2743200" y="2675674"/>
              <a:chExt cx="4691596" cy="753326"/>
            </a:xfrm>
          </p:grpSpPr>
          <p:sp>
            <p:nvSpPr>
              <p:cNvPr id="210" name="Block Arc 209">
                <a:extLst>
                  <a:ext uri="{FF2B5EF4-FFF2-40B4-BE49-F238E27FC236}">
                    <a16:creationId xmlns:a16="http://schemas.microsoft.com/office/drawing/2014/main" id="{D430C1BB-057E-1E43-B5F5-411C3C9C2EC2}"/>
                  </a:ext>
                </a:extLst>
              </p:cNvPr>
              <p:cNvSpPr/>
              <p:nvPr/>
            </p:nvSpPr>
            <p:spPr>
              <a:xfrm>
                <a:off x="2743200" y="2997843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Block Arc 210">
                <a:extLst>
                  <a:ext uri="{FF2B5EF4-FFF2-40B4-BE49-F238E27FC236}">
                    <a16:creationId xmlns:a16="http://schemas.microsoft.com/office/drawing/2014/main" id="{48538D80-C20D-1248-A2D6-1C8DA5F08464}"/>
                  </a:ext>
                </a:extLst>
              </p:cNvPr>
              <p:cNvSpPr/>
              <p:nvPr/>
            </p:nvSpPr>
            <p:spPr>
              <a:xfrm rot="10800000">
                <a:off x="3055716" y="2963117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2" name="Block Arc 211">
                <a:extLst>
                  <a:ext uri="{FF2B5EF4-FFF2-40B4-BE49-F238E27FC236}">
                    <a16:creationId xmlns:a16="http://schemas.microsoft.com/office/drawing/2014/main" id="{31542F57-2C3B-5D42-9B4A-6BFD594BC532}"/>
                  </a:ext>
                </a:extLst>
              </p:cNvPr>
              <p:cNvSpPr/>
              <p:nvPr/>
            </p:nvSpPr>
            <p:spPr>
              <a:xfrm>
                <a:off x="3368232" y="2947202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Block Arc 212">
                <a:extLst>
                  <a:ext uri="{FF2B5EF4-FFF2-40B4-BE49-F238E27FC236}">
                    <a16:creationId xmlns:a16="http://schemas.microsoft.com/office/drawing/2014/main" id="{F34A1B75-BE2F-0C4F-9FA8-D75B02224E71}"/>
                  </a:ext>
                </a:extLst>
              </p:cNvPr>
              <p:cNvSpPr/>
              <p:nvPr/>
            </p:nvSpPr>
            <p:spPr>
              <a:xfrm rot="10800000">
                <a:off x="3680748" y="2912476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4" name="Block Arc 213">
                <a:extLst>
                  <a:ext uri="{FF2B5EF4-FFF2-40B4-BE49-F238E27FC236}">
                    <a16:creationId xmlns:a16="http://schemas.microsoft.com/office/drawing/2014/main" id="{FF1FFDC2-FD8F-7F43-869D-2A8F206EA0D3}"/>
                  </a:ext>
                </a:extLst>
              </p:cNvPr>
              <p:cNvSpPr/>
              <p:nvPr/>
            </p:nvSpPr>
            <p:spPr>
              <a:xfrm>
                <a:off x="3995192" y="2907168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Block Arc 214">
                <a:extLst>
                  <a:ext uri="{FF2B5EF4-FFF2-40B4-BE49-F238E27FC236}">
                    <a16:creationId xmlns:a16="http://schemas.microsoft.com/office/drawing/2014/main" id="{A31CB2D8-C508-584C-B4E9-36E9CC1CCE74}"/>
                  </a:ext>
                </a:extLst>
              </p:cNvPr>
              <p:cNvSpPr/>
              <p:nvPr/>
            </p:nvSpPr>
            <p:spPr>
              <a:xfrm rot="10800000">
                <a:off x="4307708" y="2872442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6" name="Block Arc 215">
                <a:extLst>
                  <a:ext uri="{FF2B5EF4-FFF2-40B4-BE49-F238E27FC236}">
                    <a16:creationId xmlns:a16="http://schemas.microsoft.com/office/drawing/2014/main" id="{AC9DDB11-AFB9-9B4B-A893-EDBEA13BE83D}"/>
                  </a:ext>
                </a:extLst>
              </p:cNvPr>
              <p:cNvSpPr/>
              <p:nvPr/>
            </p:nvSpPr>
            <p:spPr>
              <a:xfrm>
                <a:off x="4620224" y="2856527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7" name="Block Arc 216">
                <a:extLst>
                  <a:ext uri="{FF2B5EF4-FFF2-40B4-BE49-F238E27FC236}">
                    <a16:creationId xmlns:a16="http://schemas.microsoft.com/office/drawing/2014/main" id="{B6678F36-094A-7846-9C67-20E3AF130AEA}"/>
                  </a:ext>
                </a:extLst>
              </p:cNvPr>
              <p:cNvSpPr/>
              <p:nvPr/>
            </p:nvSpPr>
            <p:spPr>
              <a:xfrm rot="10800000">
                <a:off x="4932740" y="2821801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8" name="Block Arc 217">
                <a:extLst>
                  <a:ext uri="{FF2B5EF4-FFF2-40B4-BE49-F238E27FC236}">
                    <a16:creationId xmlns:a16="http://schemas.microsoft.com/office/drawing/2014/main" id="{D41CE776-3807-5748-B805-73AD8D731A75}"/>
                  </a:ext>
                </a:extLst>
              </p:cNvPr>
              <p:cNvSpPr/>
              <p:nvPr/>
            </p:nvSpPr>
            <p:spPr>
              <a:xfrm>
                <a:off x="5245256" y="2816990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9" name="Block Arc 218">
                <a:extLst>
                  <a:ext uri="{FF2B5EF4-FFF2-40B4-BE49-F238E27FC236}">
                    <a16:creationId xmlns:a16="http://schemas.microsoft.com/office/drawing/2014/main" id="{0F997282-9CFE-A844-8C3E-C8C815F999CE}"/>
                  </a:ext>
                </a:extLst>
              </p:cNvPr>
              <p:cNvSpPr/>
              <p:nvPr/>
            </p:nvSpPr>
            <p:spPr>
              <a:xfrm rot="10800000">
                <a:off x="5557772" y="2782264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0" name="Block Arc 219">
                <a:extLst>
                  <a:ext uri="{FF2B5EF4-FFF2-40B4-BE49-F238E27FC236}">
                    <a16:creationId xmlns:a16="http://schemas.microsoft.com/office/drawing/2014/main" id="{2230087C-F04D-8A42-A194-F7B5744FFC74}"/>
                  </a:ext>
                </a:extLst>
              </p:cNvPr>
              <p:cNvSpPr/>
              <p:nvPr/>
            </p:nvSpPr>
            <p:spPr>
              <a:xfrm>
                <a:off x="5870288" y="2766349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1" name="Block Arc 220">
                <a:extLst>
                  <a:ext uri="{FF2B5EF4-FFF2-40B4-BE49-F238E27FC236}">
                    <a16:creationId xmlns:a16="http://schemas.microsoft.com/office/drawing/2014/main" id="{9C87D3DE-5347-9E4A-B130-2E084BD91BE9}"/>
                  </a:ext>
                </a:extLst>
              </p:cNvPr>
              <p:cNvSpPr/>
              <p:nvPr/>
            </p:nvSpPr>
            <p:spPr>
              <a:xfrm rot="10800000">
                <a:off x="6182804" y="2731623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2" name="Block Arc 221">
                <a:extLst>
                  <a:ext uri="{FF2B5EF4-FFF2-40B4-BE49-F238E27FC236}">
                    <a16:creationId xmlns:a16="http://schemas.microsoft.com/office/drawing/2014/main" id="{0FC397BB-2725-6E41-A2F4-4AA036ADA3DB}"/>
                  </a:ext>
                </a:extLst>
              </p:cNvPr>
              <p:cNvSpPr/>
              <p:nvPr/>
            </p:nvSpPr>
            <p:spPr>
              <a:xfrm>
                <a:off x="6497248" y="2726315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3" name="Block Arc 222">
                <a:extLst>
                  <a:ext uri="{FF2B5EF4-FFF2-40B4-BE49-F238E27FC236}">
                    <a16:creationId xmlns:a16="http://schemas.microsoft.com/office/drawing/2014/main" id="{4B9AC2CF-8D38-D64D-89EE-ECF4817B5B60}"/>
                  </a:ext>
                </a:extLst>
              </p:cNvPr>
              <p:cNvSpPr/>
              <p:nvPr/>
            </p:nvSpPr>
            <p:spPr>
              <a:xfrm rot="10800000">
                <a:off x="6809764" y="2691589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4" name="Block Arc 223">
                <a:extLst>
                  <a:ext uri="{FF2B5EF4-FFF2-40B4-BE49-F238E27FC236}">
                    <a16:creationId xmlns:a16="http://schemas.microsoft.com/office/drawing/2014/main" id="{474DCA08-7DB6-3E45-8B77-93C0DA746F59}"/>
                  </a:ext>
                </a:extLst>
              </p:cNvPr>
              <p:cNvSpPr/>
              <p:nvPr/>
            </p:nvSpPr>
            <p:spPr>
              <a:xfrm>
                <a:off x="7122280" y="2675674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5DA1FFB6-8A4A-B048-9440-71AE4E346E29}"/>
                </a:ext>
              </a:extLst>
            </p:cNvPr>
            <p:cNvGrpSpPr>
              <a:grpSpLocks noChangeAspect="1"/>
            </p:cNvGrpSpPr>
            <p:nvPr/>
          </p:nvGrpSpPr>
          <p:grpSpPr>
            <a:xfrm rot="674865">
              <a:off x="6298183" y="5940187"/>
              <a:ext cx="2338957" cy="435179"/>
              <a:chOff x="2743200" y="2691589"/>
              <a:chExt cx="4379080" cy="737411"/>
            </a:xfrm>
          </p:grpSpPr>
          <p:sp>
            <p:nvSpPr>
              <p:cNvPr id="194" name="Block Arc 193">
                <a:extLst>
                  <a:ext uri="{FF2B5EF4-FFF2-40B4-BE49-F238E27FC236}">
                    <a16:creationId xmlns:a16="http://schemas.microsoft.com/office/drawing/2014/main" id="{50378662-0AEC-B347-9907-601F3A4D284D}"/>
                  </a:ext>
                </a:extLst>
              </p:cNvPr>
              <p:cNvSpPr/>
              <p:nvPr/>
            </p:nvSpPr>
            <p:spPr>
              <a:xfrm>
                <a:off x="2743200" y="2997843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5" name="Block Arc 194">
                <a:extLst>
                  <a:ext uri="{FF2B5EF4-FFF2-40B4-BE49-F238E27FC236}">
                    <a16:creationId xmlns:a16="http://schemas.microsoft.com/office/drawing/2014/main" id="{85A27BB6-237E-DF4F-8B20-C8D50B0A26FF}"/>
                  </a:ext>
                </a:extLst>
              </p:cNvPr>
              <p:cNvSpPr/>
              <p:nvPr/>
            </p:nvSpPr>
            <p:spPr>
              <a:xfrm rot="10800000">
                <a:off x="3055716" y="2963117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6" name="Block Arc 195">
                <a:extLst>
                  <a:ext uri="{FF2B5EF4-FFF2-40B4-BE49-F238E27FC236}">
                    <a16:creationId xmlns:a16="http://schemas.microsoft.com/office/drawing/2014/main" id="{F7FB558A-09A4-5542-A593-2BF88D9E1CF7}"/>
                  </a:ext>
                </a:extLst>
              </p:cNvPr>
              <p:cNvSpPr/>
              <p:nvPr/>
            </p:nvSpPr>
            <p:spPr>
              <a:xfrm>
                <a:off x="3368232" y="2947202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7" name="Block Arc 196">
                <a:extLst>
                  <a:ext uri="{FF2B5EF4-FFF2-40B4-BE49-F238E27FC236}">
                    <a16:creationId xmlns:a16="http://schemas.microsoft.com/office/drawing/2014/main" id="{A2A003A0-F274-AA49-BC99-8740CFB0E405}"/>
                  </a:ext>
                </a:extLst>
              </p:cNvPr>
              <p:cNvSpPr/>
              <p:nvPr/>
            </p:nvSpPr>
            <p:spPr>
              <a:xfrm rot="10800000">
                <a:off x="3680748" y="2912476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8" name="Block Arc 197">
                <a:extLst>
                  <a:ext uri="{FF2B5EF4-FFF2-40B4-BE49-F238E27FC236}">
                    <a16:creationId xmlns:a16="http://schemas.microsoft.com/office/drawing/2014/main" id="{A43F5EBF-CD75-6B4E-AA6A-98AA166BCF0F}"/>
                  </a:ext>
                </a:extLst>
              </p:cNvPr>
              <p:cNvSpPr/>
              <p:nvPr/>
            </p:nvSpPr>
            <p:spPr>
              <a:xfrm>
                <a:off x="3995192" y="2907168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9" name="Block Arc 198">
                <a:extLst>
                  <a:ext uri="{FF2B5EF4-FFF2-40B4-BE49-F238E27FC236}">
                    <a16:creationId xmlns:a16="http://schemas.microsoft.com/office/drawing/2014/main" id="{60D54DBB-61F8-1E4F-BC9E-D97211107C73}"/>
                  </a:ext>
                </a:extLst>
              </p:cNvPr>
              <p:cNvSpPr/>
              <p:nvPr/>
            </p:nvSpPr>
            <p:spPr>
              <a:xfrm rot="10800000">
                <a:off x="4307708" y="2872442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0" name="Block Arc 199">
                <a:extLst>
                  <a:ext uri="{FF2B5EF4-FFF2-40B4-BE49-F238E27FC236}">
                    <a16:creationId xmlns:a16="http://schemas.microsoft.com/office/drawing/2014/main" id="{BB33D5BD-9C8D-CA42-BE21-32A0444910A4}"/>
                  </a:ext>
                </a:extLst>
              </p:cNvPr>
              <p:cNvSpPr/>
              <p:nvPr/>
            </p:nvSpPr>
            <p:spPr>
              <a:xfrm>
                <a:off x="4620224" y="2856527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1" name="Block Arc 200">
                <a:extLst>
                  <a:ext uri="{FF2B5EF4-FFF2-40B4-BE49-F238E27FC236}">
                    <a16:creationId xmlns:a16="http://schemas.microsoft.com/office/drawing/2014/main" id="{0D91AE9C-6836-9D40-BDCA-2AD9ED85786C}"/>
                  </a:ext>
                </a:extLst>
              </p:cNvPr>
              <p:cNvSpPr/>
              <p:nvPr/>
            </p:nvSpPr>
            <p:spPr>
              <a:xfrm rot="10800000">
                <a:off x="4932740" y="2821801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2" name="Block Arc 201">
                <a:extLst>
                  <a:ext uri="{FF2B5EF4-FFF2-40B4-BE49-F238E27FC236}">
                    <a16:creationId xmlns:a16="http://schemas.microsoft.com/office/drawing/2014/main" id="{F92E8951-F4ED-E147-B3FC-F6252E0465E4}"/>
                  </a:ext>
                </a:extLst>
              </p:cNvPr>
              <p:cNvSpPr/>
              <p:nvPr/>
            </p:nvSpPr>
            <p:spPr>
              <a:xfrm>
                <a:off x="5245256" y="2816990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3" name="Block Arc 202">
                <a:extLst>
                  <a:ext uri="{FF2B5EF4-FFF2-40B4-BE49-F238E27FC236}">
                    <a16:creationId xmlns:a16="http://schemas.microsoft.com/office/drawing/2014/main" id="{AD8BA243-6587-C249-94FC-56615A849303}"/>
                  </a:ext>
                </a:extLst>
              </p:cNvPr>
              <p:cNvSpPr/>
              <p:nvPr/>
            </p:nvSpPr>
            <p:spPr>
              <a:xfrm rot="10800000">
                <a:off x="5557772" y="2782264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4" name="Block Arc 203">
                <a:extLst>
                  <a:ext uri="{FF2B5EF4-FFF2-40B4-BE49-F238E27FC236}">
                    <a16:creationId xmlns:a16="http://schemas.microsoft.com/office/drawing/2014/main" id="{1B1CE6D7-F31A-FF4E-A92D-249C0350C207}"/>
                  </a:ext>
                </a:extLst>
              </p:cNvPr>
              <p:cNvSpPr/>
              <p:nvPr/>
            </p:nvSpPr>
            <p:spPr>
              <a:xfrm>
                <a:off x="5870288" y="2766349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5" name="Block Arc 204">
                <a:extLst>
                  <a:ext uri="{FF2B5EF4-FFF2-40B4-BE49-F238E27FC236}">
                    <a16:creationId xmlns:a16="http://schemas.microsoft.com/office/drawing/2014/main" id="{BD627470-AEE4-444D-865C-8A162711A79E}"/>
                  </a:ext>
                </a:extLst>
              </p:cNvPr>
              <p:cNvSpPr/>
              <p:nvPr/>
            </p:nvSpPr>
            <p:spPr>
              <a:xfrm rot="10800000">
                <a:off x="6182804" y="2731623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6" name="Block Arc 205">
                <a:extLst>
                  <a:ext uri="{FF2B5EF4-FFF2-40B4-BE49-F238E27FC236}">
                    <a16:creationId xmlns:a16="http://schemas.microsoft.com/office/drawing/2014/main" id="{DE5BBF81-A835-444F-837A-0D30301C790C}"/>
                  </a:ext>
                </a:extLst>
              </p:cNvPr>
              <p:cNvSpPr/>
              <p:nvPr/>
            </p:nvSpPr>
            <p:spPr>
              <a:xfrm>
                <a:off x="6497248" y="2726315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Block Arc 206">
                <a:extLst>
                  <a:ext uri="{FF2B5EF4-FFF2-40B4-BE49-F238E27FC236}">
                    <a16:creationId xmlns:a16="http://schemas.microsoft.com/office/drawing/2014/main" id="{F66F3270-4111-374B-B772-E01C11ED2121}"/>
                  </a:ext>
                </a:extLst>
              </p:cNvPr>
              <p:cNvSpPr/>
              <p:nvPr/>
            </p:nvSpPr>
            <p:spPr>
              <a:xfrm rot="10800000">
                <a:off x="6809764" y="2691589"/>
                <a:ext cx="312516" cy="431157"/>
              </a:xfrm>
              <a:prstGeom prst="blockArc">
                <a:avLst>
                  <a:gd name="adj1" fmla="val 10800000"/>
                  <a:gd name="adj2" fmla="val 21248653"/>
                  <a:gd name="adj3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41216631-AB0E-1449-8D4C-9DB9F750799C}"/>
                </a:ext>
              </a:extLst>
            </p:cNvPr>
            <p:cNvSpPr txBox="1"/>
            <p:nvPr/>
          </p:nvSpPr>
          <p:spPr>
            <a:xfrm>
              <a:off x="8818623" y="5963294"/>
              <a:ext cx="6222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Dark</a:t>
              </a:r>
            </a:p>
            <a:p>
              <a:pPr algn="ctr"/>
              <a:r>
                <a:rPr lang="en-US" dirty="0"/>
                <a:t>R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F332CF81-4024-824F-9D3B-3188088852DB}"/>
                </a:ext>
              </a:extLst>
            </p:cNvPr>
            <p:cNvSpPr txBox="1"/>
            <p:nvPr/>
          </p:nvSpPr>
          <p:spPr>
            <a:xfrm>
              <a:off x="8826659" y="5523285"/>
              <a:ext cx="247409" cy="3012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P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955966F9-D9F7-6442-9218-C66541D6189C}"/>
                </a:ext>
              </a:extLst>
            </p:cNvPr>
            <p:cNvSpPr txBox="1"/>
            <p:nvPr/>
          </p:nvSpPr>
          <p:spPr>
            <a:xfrm>
              <a:off x="5747632" y="5175019"/>
              <a:ext cx="301024" cy="3012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BD56CC1A-C47C-4445-B127-C71C8D06718E}"/>
                </a:ext>
              </a:extLst>
            </p:cNvPr>
            <p:cNvSpPr txBox="1"/>
            <p:nvPr/>
          </p:nvSpPr>
          <p:spPr>
            <a:xfrm>
              <a:off x="5747632" y="5825643"/>
              <a:ext cx="301024" cy="3012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  <a:r>
                <a:rPr lang="en-US" baseline="-25000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1064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E7B7C14-BEA1-0A4E-BF72-519ACF4EFD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09593" y="5394060"/>
                <a:ext cx="3961841" cy="1108000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is a multiple of </a:t>
                </a:r>
                <a:r>
                  <a:rPr lang="en-US" sz="2000" dirty="0" err="1"/>
                  <a:t>λ</a:t>
                </a:r>
                <a:r>
                  <a:rPr lang="en-US" sz="2000" dirty="0"/>
                  <a:t>, then constructive interference occurs: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E7B7C14-BEA1-0A4E-BF72-519ACF4EFD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9593" y="5394060"/>
                <a:ext cx="3961841" cy="1108000"/>
              </a:xfrm>
              <a:blipFill>
                <a:blip r:embed="rId2"/>
                <a:stretch>
                  <a:fillRect l="-1278" t="-56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>
            <a:extLst>
              <a:ext uri="{FF2B5EF4-FFF2-40B4-BE49-F238E27FC236}">
                <a16:creationId xmlns:a16="http://schemas.microsoft.com/office/drawing/2014/main" id="{E55DB787-4E26-074B-952C-4E6FE80B5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7094"/>
          </a:xfrm>
        </p:spPr>
        <p:txBody>
          <a:bodyPr>
            <a:normAutofit fontScale="90000"/>
          </a:bodyPr>
          <a:lstStyle/>
          <a:p>
            <a:r>
              <a:rPr lang="en-US" dirty="0"/>
              <a:t>Wave Optics: Constructive Interference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1A272EE-4116-1F40-AABE-52308FA8D5DC}"/>
              </a:ext>
            </a:extLst>
          </p:cNvPr>
          <p:cNvGrpSpPr>
            <a:grpSpLocks noChangeAspect="1"/>
          </p:cNvGrpSpPr>
          <p:nvPr/>
        </p:nvGrpSpPr>
        <p:grpSpPr>
          <a:xfrm>
            <a:off x="3194959" y="1715294"/>
            <a:ext cx="10009649" cy="4572000"/>
            <a:chOff x="188085" y="1521152"/>
            <a:chExt cx="10638081" cy="4859042"/>
          </a:xfrm>
        </p:grpSpPr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19919007-1B83-5640-93A6-1A69CFEC5DC7}"/>
                </a:ext>
              </a:extLst>
            </p:cNvPr>
            <p:cNvSpPr/>
            <p:nvPr/>
          </p:nvSpPr>
          <p:spPr>
            <a:xfrm rot="10800000" flipV="1">
              <a:off x="2283074" y="2795262"/>
              <a:ext cx="3511268" cy="1552120"/>
            </a:xfrm>
            <a:prstGeom prst="rt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321F454-872C-2046-8765-23DE523EF16F}"/>
                </a:ext>
              </a:extLst>
            </p:cNvPr>
            <p:cNvGrpSpPr/>
            <p:nvPr/>
          </p:nvGrpSpPr>
          <p:grpSpPr>
            <a:xfrm>
              <a:off x="188085" y="1521152"/>
              <a:ext cx="10638081" cy="4859042"/>
              <a:chOff x="219918" y="710384"/>
              <a:chExt cx="10638081" cy="4859042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D4907DF-28F6-5345-A208-9905C5A16B3A}"/>
                  </a:ext>
                </a:extLst>
              </p:cNvPr>
              <p:cNvSpPr/>
              <p:nvPr/>
            </p:nvSpPr>
            <p:spPr>
              <a:xfrm>
                <a:off x="7840928" y="5337052"/>
                <a:ext cx="335024" cy="155114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6F552D08-D203-B84E-B457-88C78E76E8A5}"/>
                  </a:ext>
                </a:extLst>
              </p:cNvPr>
              <p:cNvCxnSpPr>
                <a:cxnSpLocks/>
                <a:endCxn id="64" idx="5"/>
              </p:cNvCxnSpPr>
              <p:nvPr/>
            </p:nvCxnSpPr>
            <p:spPr>
              <a:xfrm flipV="1">
                <a:off x="8175907" y="5194491"/>
                <a:ext cx="938251" cy="1380"/>
              </a:xfrm>
              <a:prstGeom prst="line">
                <a:avLst/>
              </a:prstGeom>
              <a:ln w="38100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4FA943CC-76BA-6646-9260-8C0F53ADF5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25085" y="5197301"/>
                <a:ext cx="850822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7BFC786D-E912-3E4C-BB78-6F2DE13F92D4}"/>
                  </a:ext>
                </a:extLst>
              </p:cNvPr>
              <p:cNvCxnSpPr>
                <a:cxnSpLocks/>
                <a:stCxn id="64" idx="1"/>
                <a:endCxn id="64" idx="7"/>
              </p:cNvCxnSpPr>
              <p:nvPr/>
            </p:nvCxnSpPr>
            <p:spPr>
              <a:xfrm>
                <a:off x="7300210" y="3384143"/>
                <a:ext cx="1813948" cy="0"/>
              </a:xfrm>
              <a:prstGeom prst="line">
                <a:avLst/>
              </a:prstGeom>
              <a:ln w="38100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6C313707-B956-0848-B49F-B441CF5F6202}"/>
                  </a:ext>
                </a:extLst>
              </p:cNvPr>
              <p:cNvSpPr/>
              <p:nvPr/>
            </p:nvSpPr>
            <p:spPr>
              <a:xfrm>
                <a:off x="7822719" y="3079892"/>
                <a:ext cx="335024" cy="155114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97778A1B-2891-4347-84B7-C55207D4CBF7}"/>
                  </a:ext>
                </a:extLst>
              </p:cNvPr>
              <p:cNvSpPr/>
              <p:nvPr/>
            </p:nvSpPr>
            <p:spPr>
              <a:xfrm>
                <a:off x="2129742" y="1853878"/>
                <a:ext cx="150471" cy="902825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63F174D8-7534-2643-9631-DF86F24A1991}"/>
                  </a:ext>
                </a:extLst>
              </p:cNvPr>
              <p:cNvSpPr/>
              <p:nvPr/>
            </p:nvSpPr>
            <p:spPr>
              <a:xfrm>
                <a:off x="2135529" y="3094298"/>
                <a:ext cx="150471" cy="902825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8E75F98-EE24-FA41-AE9A-DFA8FA923BD5}"/>
                  </a:ext>
                </a:extLst>
              </p:cNvPr>
              <p:cNvSpPr/>
              <p:nvPr/>
            </p:nvSpPr>
            <p:spPr>
              <a:xfrm>
                <a:off x="2129742" y="4334718"/>
                <a:ext cx="150471" cy="902825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CD54F14A-79B8-0F44-BADE-2A6ABED3AE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9918" y="2942835"/>
                <a:ext cx="1076447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1D0EB8AA-510C-8C4F-BDD1-EDC8D9D750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9918" y="4182860"/>
                <a:ext cx="1076447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0D3B9D9D-9BD9-C441-9B91-9CDEFE2DC1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74827" y="2942835"/>
                <a:ext cx="103014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B3DB5187-C2FA-8A4A-981C-6BCD9184CE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74828" y="4182860"/>
                <a:ext cx="103014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7B1A5674-41AE-2A45-B48D-64FF120CBE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05942" y="2940153"/>
                <a:ext cx="3598958" cy="1"/>
              </a:xfrm>
              <a:prstGeom prst="line">
                <a:avLst/>
              </a:prstGeom>
              <a:ln w="38100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ECC7784F-7904-B048-B25C-02496997F5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04976" y="4182861"/>
                <a:ext cx="3541105" cy="6458"/>
              </a:xfrm>
              <a:prstGeom prst="line">
                <a:avLst/>
              </a:prstGeom>
              <a:ln w="38100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0692624F-F98B-3442-B46F-BCF737BEF7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32398" y="1961864"/>
                <a:ext cx="3511269" cy="97990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1723B2C4-44B3-9845-B5FF-CE22A266381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45775" y="1927483"/>
                <a:ext cx="3461448" cy="225537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0C3CF1FE-1257-2348-9E76-7FA1FBB4764C}"/>
                  </a:ext>
                </a:extLst>
              </p:cNvPr>
              <p:cNvCxnSpPr/>
              <p:nvPr/>
            </p:nvCxnSpPr>
            <p:spPr>
              <a:xfrm>
                <a:off x="1009727" y="3100919"/>
                <a:ext cx="0" cy="92498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B0232CDC-C2F7-3540-8859-8B45B2683E5F}"/>
                  </a:ext>
                </a:extLst>
              </p:cNvPr>
              <p:cNvSpPr txBox="1"/>
              <p:nvPr/>
            </p:nvSpPr>
            <p:spPr>
              <a:xfrm>
                <a:off x="699373" y="3378182"/>
                <a:ext cx="31931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i="1" dirty="0"/>
                  <a:t>d</a:t>
                </a:r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1103196B-E88A-D246-A62E-4E4A30458851}"/>
                  </a:ext>
                </a:extLst>
              </p:cNvPr>
              <p:cNvSpPr/>
              <p:nvPr/>
            </p:nvSpPr>
            <p:spPr>
              <a:xfrm>
                <a:off x="1372654" y="2716270"/>
                <a:ext cx="1656922" cy="1648567"/>
              </a:xfrm>
              <a:prstGeom prst="ellipse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7AA45A88-8917-3E44-AE68-07718B3C3D9B}"/>
                  </a:ext>
                </a:extLst>
              </p:cNvPr>
              <p:cNvSpPr/>
              <p:nvPr/>
            </p:nvSpPr>
            <p:spPr>
              <a:xfrm>
                <a:off x="6924529" y="3009208"/>
                <a:ext cx="2565310" cy="2560218"/>
              </a:xfrm>
              <a:prstGeom prst="ellipse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F1F6AED8-DFD5-1748-B6CE-DC4B84C58963}"/>
                  </a:ext>
                </a:extLst>
              </p:cNvPr>
              <p:cNvCxnSpPr>
                <a:cxnSpLocks/>
                <a:stCxn id="64" idx="1"/>
              </p:cNvCxnSpPr>
              <p:nvPr/>
            </p:nvCxnSpPr>
            <p:spPr>
              <a:xfrm>
                <a:off x="7300210" y="3384143"/>
                <a:ext cx="850822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D7D85166-1A84-134B-A97D-C2F4E3F0A398}"/>
                  </a:ext>
                </a:extLst>
              </p:cNvPr>
              <p:cNvSpPr/>
              <p:nvPr/>
            </p:nvSpPr>
            <p:spPr>
              <a:xfrm>
                <a:off x="7825953" y="3571339"/>
                <a:ext cx="335024" cy="143733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D8B2ED94-861D-5E4A-81F3-9E5BE0524595}"/>
                  </a:ext>
                </a:extLst>
              </p:cNvPr>
              <p:cNvCxnSpPr>
                <a:cxnSpLocks/>
                <a:endCxn id="64" idx="6"/>
              </p:cNvCxnSpPr>
              <p:nvPr/>
            </p:nvCxnSpPr>
            <p:spPr>
              <a:xfrm flipV="1">
                <a:off x="8175907" y="4289317"/>
                <a:ext cx="1313932" cy="89531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309FC91-BAA7-B740-849E-F37FB5E2DB33}"/>
                  </a:ext>
                </a:extLst>
              </p:cNvPr>
              <p:cNvSpPr txBox="1"/>
              <p:nvPr/>
            </p:nvSpPr>
            <p:spPr>
              <a:xfrm>
                <a:off x="10673268" y="710384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65A279D-DE62-CC42-9AE1-BCA21057AFE5}"/>
                  </a:ext>
                </a:extLst>
              </p:cNvPr>
              <p:cNvSpPr txBox="1"/>
              <p:nvPr/>
            </p:nvSpPr>
            <p:spPr>
              <a:xfrm>
                <a:off x="2722302" y="3250786"/>
                <a:ext cx="3225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B050"/>
                    </a:solidFill>
                  </a:rPr>
                  <a:t>𝛉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0EA91FA-86A2-254F-8BED-DD3255189BA9}"/>
                </a:ext>
              </a:extLst>
            </p:cNvPr>
            <p:cNvSpPr txBox="1"/>
            <p:nvPr/>
          </p:nvSpPr>
          <p:spPr>
            <a:xfrm>
              <a:off x="222317" y="2670824"/>
              <a:ext cx="168507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/>
                <a:t>Monochromatic</a:t>
              </a:r>
            </a:p>
            <a:p>
              <a:pPr algn="ctr"/>
              <a:r>
                <a:rPr lang="en-US" i="1" dirty="0"/>
                <a:t>Light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4872A09-3311-B244-A48D-64DEA6C77334}"/>
                </a:ext>
              </a:extLst>
            </p:cNvPr>
            <p:cNvSpPr txBox="1"/>
            <p:nvPr/>
          </p:nvSpPr>
          <p:spPr>
            <a:xfrm>
              <a:off x="1148139" y="3275013"/>
              <a:ext cx="3097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err="1"/>
                <a:t>λ</a:t>
              </a:r>
              <a:endParaRPr lang="en-US" b="1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AFFD7A7-B4FD-C44A-9EBB-8BE96E474814}"/>
                </a:ext>
              </a:extLst>
            </p:cNvPr>
            <p:cNvSpPr txBox="1"/>
            <p:nvPr/>
          </p:nvSpPr>
          <p:spPr>
            <a:xfrm>
              <a:off x="4942390" y="2553585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2420648-A3CD-E14F-A92A-487080E5FE88}"/>
                </a:ext>
              </a:extLst>
            </p:cNvPr>
            <p:cNvSpPr txBox="1"/>
            <p:nvPr/>
          </p:nvSpPr>
          <p:spPr>
            <a:xfrm>
              <a:off x="4942390" y="3156437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3B14A38-3114-1842-A468-C3F001A70CF3}"/>
                </a:ext>
              </a:extLst>
            </p:cNvPr>
            <p:cNvSpPr txBox="1"/>
            <p:nvPr/>
          </p:nvSpPr>
          <p:spPr>
            <a:xfrm>
              <a:off x="1775210" y="3727021"/>
              <a:ext cx="369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65CC014-312B-0C4F-982A-EC08303D690F}"/>
                </a:ext>
              </a:extLst>
            </p:cNvPr>
            <p:cNvSpPr txBox="1"/>
            <p:nvPr/>
          </p:nvSpPr>
          <p:spPr>
            <a:xfrm>
              <a:off x="1765712" y="4622829"/>
              <a:ext cx="369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  <a:r>
                <a:rPr lang="en-US" baseline="-25000" dirty="0"/>
                <a:t>2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2D77313-E2F2-1246-B526-E5F569EE95FC}"/>
                </a:ext>
              </a:extLst>
            </p:cNvPr>
            <p:cNvCxnSpPr>
              <a:cxnSpLocks/>
              <a:endCxn id="8" idx="2"/>
            </p:cNvCxnSpPr>
            <p:nvPr/>
          </p:nvCxnSpPr>
          <p:spPr>
            <a:xfrm flipV="1">
              <a:off x="1999524" y="4347382"/>
              <a:ext cx="3794818" cy="9098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77A230-E453-8C44-BFE6-DCE8F0DD9304}"/>
                </a:ext>
              </a:extLst>
            </p:cNvPr>
            <p:cNvCxnSpPr>
              <a:cxnSpLocks/>
              <a:stCxn id="20" idx="3"/>
            </p:cNvCxnSpPr>
            <p:nvPr/>
          </p:nvCxnSpPr>
          <p:spPr>
            <a:xfrm flipH="1">
              <a:off x="5781213" y="2480381"/>
              <a:ext cx="16828" cy="368217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087007C-FF04-604C-849D-A8743F00DE37}"/>
                </a:ext>
              </a:extLst>
            </p:cNvPr>
            <p:cNvSpPr txBox="1"/>
            <p:nvPr/>
          </p:nvSpPr>
          <p:spPr>
            <a:xfrm>
              <a:off x="1699175" y="4159603"/>
              <a:ext cx="3609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B050"/>
                  </a:solidFill>
                </a:rPr>
                <a:t>Q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23EEC89-230E-164A-A1C5-FF59D1609305}"/>
                </a:ext>
              </a:extLst>
            </p:cNvPr>
            <p:cNvSpPr txBox="1"/>
            <p:nvPr/>
          </p:nvSpPr>
          <p:spPr>
            <a:xfrm>
              <a:off x="5415277" y="4404572"/>
              <a:ext cx="3577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00C4FCE-5F7A-E745-9EFC-569B4D7B786C}"/>
                </a:ext>
              </a:extLst>
            </p:cNvPr>
            <p:cNvSpPr txBox="1"/>
            <p:nvPr/>
          </p:nvSpPr>
          <p:spPr>
            <a:xfrm>
              <a:off x="5477119" y="2280326"/>
              <a:ext cx="32092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3344D25-235A-644E-BFF7-78D307B99ADC}"/>
                </a:ext>
              </a:extLst>
            </p:cNvPr>
            <p:cNvSpPr/>
            <p:nvPr/>
          </p:nvSpPr>
          <p:spPr>
            <a:xfrm>
              <a:off x="5714247" y="2687078"/>
              <a:ext cx="183459" cy="18532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E8CB985-A778-5B46-B03C-C10BADF442C7}"/>
                </a:ext>
              </a:extLst>
            </p:cNvPr>
            <p:cNvCxnSpPr>
              <a:cxnSpLocks/>
            </p:cNvCxnSpPr>
            <p:nvPr/>
          </p:nvCxnSpPr>
          <p:spPr>
            <a:xfrm>
              <a:off x="2271530" y="5596901"/>
              <a:ext cx="3434789" cy="1465"/>
            </a:xfrm>
            <a:prstGeom prst="straightConnector1">
              <a:avLst/>
            </a:prstGeom>
            <a:ln w="38100">
              <a:solidFill>
                <a:srgbClr val="7030A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1EEA0F2-9E39-1049-A94C-5B8E96432474}"/>
                </a:ext>
              </a:extLst>
            </p:cNvPr>
            <p:cNvSpPr txBox="1"/>
            <p:nvPr/>
          </p:nvSpPr>
          <p:spPr>
            <a:xfrm>
              <a:off x="4057933" y="5619552"/>
              <a:ext cx="2936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7030A0"/>
                  </a:solidFill>
                </a:rPr>
                <a:t>L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3BFCCE7-9ABE-044F-B4AC-7F97284699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4271" y="4350370"/>
              <a:ext cx="495976" cy="951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D9EA8BD-D4FD-1E45-8A83-34ABC768DB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6268" y="2778318"/>
              <a:ext cx="495976" cy="951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DEF972E2-008B-4B40-8247-8ED692531D63}"/>
                </a:ext>
              </a:extLst>
            </p:cNvPr>
            <p:cNvCxnSpPr>
              <a:cxnSpLocks/>
            </p:cNvCxnSpPr>
            <p:nvPr/>
          </p:nvCxnSpPr>
          <p:spPr>
            <a:xfrm>
              <a:off x="6222259" y="2821549"/>
              <a:ext cx="0" cy="1450699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82E13A9-01F7-6D4B-9B5A-F419AC1BDE37}"/>
                </a:ext>
              </a:extLst>
            </p:cNvPr>
            <p:cNvSpPr txBox="1"/>
            <p:nvPr/>
          </p:nvSpPr>
          <p:spPr>
            <a:xfrm>
              <a:off x="6366073" y="3195756"/>
              <a:ext cx="3000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2060"/>
                  </a:solidFill>
                </a:rPr>
                <a:t>y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9425139-22E7-2744-8719-686CE3C9C3A8}"/>
                </a:ext>
              </a:extLst>
            </p:cNvPr>
            <p:cNvSpPr txBox="1"/>
            <p:nvPr/>
          </p:nvSpPr>
          <p:spPr>
            <a:xfrm>
              <a:off x="3999471" y="5998308"/>
              <a:ext cx="16428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chemeClr val="accent2"/>
                  </a:solidFill>
                </a:rPr>
                <a:t>Viewing Screen</a:t>
              </a:r>
            </a:p>
          </p:txBody>
        </p:sp>
        <p:sp>
          <p:nvSpPr>
            <p:cNvPr id="29" name="Right Triangle 28">
              <a:extLst>
                <a:ext uri="{FF2B5EF4-FFF2-40B4-BE49-F238E27FC236}">
                  <a16:creationId xmlns:a16="http://schemas.microsoft.com/office/drawing/2014/main" id="{440C93D1-4F57-AA43-A9BE-AF54DE8279FE}"/>
                </a:ext>
              </a:extLst>
            </p:cNvPr>
            <p:cNvSpPr/>
            <p:nvPr/>
          </p:nvSpPr>
          <p:spPr>
            <a:xfrm rot="19573147" flipH="1">
              <a:off x="1921512" y="3847143"/>
              <a:ext cx="692464" cy="1049069"/>
            </a:xfrm>
            <a:prstGeom prst="rtTriangle">
              <a:avLst/>
            </a:prstGeom>
            <a:solidFill>
              <a:schemeClr val="accent2">
                <a:lumMod val="40000"/>
                <a:lumOff val="60000"/>
                <a:alpha val="31969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E429E47-93A8-ED49-8AB6-2B9F7434B84A}"/>
                </a:ext>
              </a:extLst>
            </p:cNvPr>
            <p:cNvSpPr txBox="1"/>
            <p:nvPr/>
          </p:nvSpPr>
          <p:spPr>
            <a:xfrm>
              <a:off x="2595767" y="3125157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𝛉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38D9C0A-42D3-9B42-9A8D-5CA599457817}"/>
                </a:ext>
              </a:extLst>
            </p:cNvPr>
            <p:cNvCxnSpPr>
              <a:stCxn id="30" idx="2"/>
            </p:cNvCxnSpPr>
            <p:nvPr/>
          </p:nvCxnSpPr>
          <p:spPr>
            <a:xfrm flipH="1">
              <a:off x="2313942" y="3494489"/>
              <a:ext cx="443087" cy="41719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2" name="Block Arc 31">
              <a:extLst>
                <a:ext uri="{FF2B5EF4-FFF2-40B4-BE49-F238E27FC236}">
                  <a16:creationId xmlns:a16="http://schemas.microsoft.com/office/drawing/2014/main" id="{E8170790-25A8-184D-9D1D-09D5174D2975}"/>
                </a:ext>
              </a:extLst>
            </p:cNvPr>
            <p:cNvSpPr/>
            <p:nvPr/>
          </p:nvSpPr>
          <p:spPr>
            <a:xfrm rot="3936476">
              <a:off x="2589790" y="4205671"/>
              <a:ext cx="171357" cy="103705"/>
            </a:xfrm>
            <a:prstGeom prst="blockArc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Block Arc 32">
              <a:extLst>
                <a:ext uri="{FF2B5EF4-FFF2-40B4-BE49-F238E27FC236}">
                  <a16:creationId xmlns:a16="http://schemas.microsoft.com/office/drawing/2014/main" id="{62EF4272-A3BA-2446-A626-33855380B266}"/>
                </a:ext>
              </a:extLst>
            </p:cNvPr>
            <p:cNvSpPr/>
            <p:nvPr/>
          </p:nvSpPr>
          <p:spPr>
            <a:xfrm rot="8598924">
              <a:off x="2256053" y="3976108"/>
              <a:ext cx="171357" cy="103705"/>
            </a:xfrm>
            <a:prstGeom prst="blockArc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Right Triangle 33">
              <a:extLst>
                <a:ext uri="{FF2B5EF4-FFF2-40B4-BE49-F238E27FC236}">
                  <a16:creationId xmlns:a16="http://schemas.microsoft.com/office/drawing/2014/main" id="{7426A99A-1AD7-0B4B-AF62-622A92ECF890}"/>
                </a:ext>
              </a:extLst>
            </p:cNvPr>
            <p:cNvSpPr/>
            <p:nvPr/>
          </p:nvSpPr>
          <p:spPr>
            <a:xfrm rot="19637245" flipH="1">
              <a:off x="7672380" y="4336809"/>
              <a:ext cx="966991" cy="1505517"/>
            </a:xfrm>
            <a:prstGeom prst="rtTriangle">
              <a:avLst/>
            </a:prstGeom>
            <a:solidFill>
              <a:schemeClr val="accent2">
                <a:lumMod val="40000"/>
                <a:lumOff val="60000"/>
                <a:alpha val="31969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Block Arc 34">
              <a:extLst>
                <a:ext uri="{FF2B5EF4-FFF2-40B4-BE49-F238E27FC236}">
                  <a16:creationId xmlns:a16="http://schemas.microsoft.com/office/drawing/2014/main" id="{F12F4C35-5890-0D4F-8964-B4B7209CA553}"/>
                </a:ext>
              </a:extLst>
            </p:cNvPr>
            <p:cNvSpPr/>
            <p:nvPr/>
          </p:nvSpPr>
          <p:spPr>
            <a:xfrm rot="8663022">
              <a:off x="8122749" y="4458607"/>
              <a:ext cx="229714" cy="145686"/>
            </a:xfrm>
            <a:prstGeom prst="blockArc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55E0F85-F563-DD41-B813-423C058ED0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44074" y="3890660"/>
              <a:ext cx="525541" cy="3116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FD7F1C2-141F-594C-8550-68E46347B5C1}"/>
                </a:ext>
              </a:extLst>
            </p:cNvPr>
            <p:cNvSpPr txBox="1"/>
            <p:nvPr/>
          </p:nvSpPr>
          <p:spPr>
            <a:xfrm>
              <a:off x="8152832" y="4598557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𝛉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314DE3B-EAC6-6247-8422-3B502FE3E8FD}"/>
                </a:ext>
              </a:extLst>
            </p:cNvPr>
            <p:cNvSpPr txBox="1"/>
            <p:nvPr/>
          </p:nvSpPr>
          <p:spPr>
            <a:xfrm>
              <a:off x="8552181" y="3863926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C5FCBEA-3769-8B4B-8064-0C7CC80E2250}"/>
                </a:ext>
              </a:extLst>
            </p:cNvPr>
            <p:cNvSpPr txBox="1"/>
            <p:nvPr/>
          </p:nvSpPr>
          <p:spPr>
            <a:xfrm>
              <a:off x="8815845" y="5000087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FE821AA-E37E-4543-A1A6-370358DAD437}"/>
                </a:ext>
              </a:extLst>
            </p:cNvPr>
            <p:cNvSpPr txBox="1"/>
            <p:nvPr/>
          </p:nvSpPr>
          <p:spPr>
            <a:xfrm>
              <a:off x="2386188" y="450580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𝛿</a:t>
              </a:r>
            </a:p>
          </p:txBody>
        </p:sp>
        <p:sp>
          <p:nvSpPr>
            <p:cNvPr id="41" name="Right Brace 40">
              <a:extLst>
                <a:ext uri="{FF2B5EF4-FFF2-40B4-BE49-F238E27FC236}">
                  <a16:creationId xmlns:a16="http://schemas.microsoft.com/office/drawing/2014/main" id="{C3C1B184-3741-A14F-BEAD-23ADE8203288}"/>
                </a:ext>
              </a:extLst>
            </p:cNvPr>
            <p:cNvSpPr/>
            <p:nvPr/>
          </p:nvSpPr>
          <p:spPr>
            <a:xfrm rot="3199929">
              <a:off x="8489305" y="5314236"/>
              <a:ext cx="271476" cy="975306"/>
            </a:xfrm>
            <a:prstGeom prst="righ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D9EAED8-E65F-8E41-9DF6-BE751B36F082}"/>
                </a:ext>
              </a:extLst>
            </p:cNvPr>
            <p:cNvSpPr txBox="1"/>
            <p:nvPr/>
          </p:nvSpPr>
          <p:spPr>
            <a:xfrm>
              <a:off x="8732478" y="5678979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𝛿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E85795D-599D-5C45-83E9-264B1652F9EC}"/>
                </a:ext>
              </a:extLst>
            </p:cNvPr>
            <p:cNvSpPr txBox="1"/>
            <p:nvPr/>
          </p:nvSpPr>
          <p:spPr>
            <a:xfrm>
              <a:off x="7750355" y="5102278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  <p:sp>
          <p:nvSpPr>
            <p:cNvPr id="44" name="Right Brace 43">
              <a:extLst>
                <a:ext uri="{FF2B5EF4-FFF2-40B4-BE49-F238E27FC236}">
                  <a16:creationId xmlns:a16="http://schemas.microsoft.com/office/drawing/2014/main" id="{8A2015B0-8CA3-0640-B6A9-726B3B4A1EB2}"/>
                </a:ext>
              </a:extLst>
            </p:cNvPr>
            <p:cNvSpPr/>
            <p:nvPr/>
          </p:nvSpPr>
          <p:spPr>
            <a:xfrm rot="10800000">
              <a:off x="7912099" y="4215444"/>
              <a:ext cx="234466" cy="1778642"/>
            </a:xfrm>
            <a:prstGeom prst="righ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Content Placeholder 2">
                <a:extLst>
                  <a:ext uri="{FF2B5EF4-FFF2-40B4-BE49-F238E27FC236}">
                    <a16:creationId xmlns:a16="http://schemas.microsoft.com/office/drawing/2014/main" id="{ED904200-6081-C34A-9D32-DB768B397B4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3765" y="1436396"/>
                <a:ext cx="5329223" cy="1108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dirty="0"/>
                  <a:t>Light from Slit 2 travels further than S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. Path length difference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0" name="Content Placeholder 2">
                <a:extLst>
                  <a:ext uri="{FF2B5EF4-FFF2-40B4-BE49-F238E27FC236}">
                    <a16:creationId xmlns:a16="http://schemas.microsoft.com/office/drawing/2014/main" id="{ED904200-6081-C34A-9D32-DB768B397B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765" y="1436396"/>
                <a:ext cx="5329223" cy="1108000"/>
              </a:xfrm>
              <a:prstGeom prst="rect">
                <a:avLst/>
              </a:prstGeom>
              <a:blipFill>
                <a:blip r:embed="rId3"/>
                <a:stretch>
                  <a:fillRect l="-1667" t="-6818" r="-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5D7ECE6-3C38-174B-96EB-94E53E95ADF0}"/>
                  </a:ext>
                </a:extLst>
              </p:cNvPr>
              <p:cNvSpPr txBox="1"/>
              <p:nvPr/>
            </p:nvSpPr>
            <p:spPr>
              <a:xfrm>
                <a:off x="8623677" y="1476820"/>
                <a:ext cx="2343270" cy="901209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𝒃𝒓𝒊𝒈𝒉𝒕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den>
                          </m:f>
                        </m:e>
                      </m:d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5D7ECE6-3C38-174B-96EB-94E53E95A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3677" y="1476820"/>
                <a:ext cx="2343270" cy="9012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645B4D6-51F6-F847-981B-8E68A585F2B0}"/>
                  </a:ext>
                </a:extLst>
              </p:cNvPr>
              <p:cNvSpPr txBox="1"/>
              <p:nvPr/>
            </p:nvSpPr>
            <p:spPr>
              <a:xfrm>
                <a:off x="9576646" y="3168605"/>
                <a:ext cx="23457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645B4D6-51F6-F847-981B-8E68A585F2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6646" y="3168605"/>
                <a:ext cx="234570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51E052A5-97DB-8F45-B57F-BBD60EA0BB97}"/>
                  </a:ext>
                </a:extLst>
              </p:cNvPr>
              <p:cNvSpPr txBox="1"/>
              <p:nvPr/>
            </p:nvSpPr>
            <p:spPr>
              <a:xfrm>
                <a:off x="653792" y="6180162"/>
                <a:ext cx="42843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                   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=0,±1,±2,…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51E052A5-97DB-8F45-B57F-BBD60EA0BB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792" y="6180162"/>
                <a:ext cx="4284378" cy="276999"/>
              </a:xfrm>
              <a:prstGeom prst="rect">
                <a:avLst/>
              </a:prstGeom>
              <a:blipFill>
                <a:blip r:embed="rId6"/>
                <a:stretch>
                  <a:fillRect l="-888" t="-8696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1405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E7B7C14-BEA1-0A4E-BF72-519ACF4EFD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09593" y="5394060"/>
                <a:ext cx="3961841" cy="1108000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is a multiple of </a:t>
                </a:r>
                <a:r>
                  <a:rPr lang="en-US" sz="2000" dirty="0" err="1"/>
                  <a:t>λ</a:t>
                </a:r>
                <a:r>
                  <a:rPr lang="en-US" sz="2000" dirty="0"/>
                  <a:t>, then destructive interference occurs: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E7B7C14-BEA1-0A4E-BF72-519ACF4EFD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9593" y="5394060"/>
                <a:ext cx="3961841" cy="1108000"/>
              </a:xfrm>
              <a:blipFill>
                <a:blip r:embed="rId2"/>
                <a:stretch>
                  <a:fillRect l="-1278" t="-56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>
            <a:extLst>
              <a:ext uri="{FF2B5EF4-FFF2-40B4-BE49-F238E27FC236}">
                <a16:creationId xmlns:a16="http://schemas.microsoft.com/office/drawing/2014/main" id="{E55DB787-4E26-074B-952C-4E6FE80B5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7094"/>
          </a:xfrm>
        </p:spPr>
        <p:txBody>
          <a:bodyPr>
            <a:normAutofit fontScale="90000"/>
          </a:bodyPr>
          <a:lstStyle/>
          <a:p>
            <a:r>
              <a:rPr lang="en-US" dirty="0"/>
              <a:t>Wave Optics: Destructive Interference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1A272EE-4116-1F40-AABE-52308FA8D5DC}"/>
              </a:ext>
            </a:extLst>
          </p:cNvPr>
          <p:cNvGrpSpPr>
            <a:grpSpLocks noChangeAspect="1"/>
          </p:cNvGrpSpPr>
          <p:nvPr/>
        </p:nvGrpSpPr>
        <p:grpSpPr>
          <a:xfrm>
            <a:off x="3194959" y="1715294"/>
            <a:ext cx="10009649" cy="4572000"/>
            <a:chOff x="188085" y="1521152"/>
            <a:chExt cx="10638081" cy="4859042"/>
          </a:xfrm>
        </p:grpSpPr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19919007-1B83-5640-93A6-1A69CFEC5DC7}"/>
                </a:ext>
              </a:extLst>
            </p:cNvPr>
            <p:cNvSpPr/>
            <p:nvPr/>
          </p:nvSpPr>
          <p:spPr>
            <a:xfrm rot="10800000" flipV="1">
              <a:off x="2283074" y="2795262"/>
              <a:ext cx="3511268" cy="1552120"/>
            </a:xfrm>
            <a:prstGeom prst="rtTriangl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321F454-872C-2046-8765-23DE523EF16F}"/>
                </a:ext>
              </a:extLst>
            </p:cNvPr>
            <p:cNvGrpSpPr/>
            <p:nvPr/>
          </p:nvGrpSpPr>
          <p:grpSpPr>
            <a:xfrm>
              <a:off x="188085" y="1521152"/>
              <a:ext cx="10638081" cy="4859042"/>
              <a:chOff x="219918" y="710384"/>
              <a:chExt cx="10638081" cy="4859042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D4907DF-28F6-5345-A208-9905C5A16B3A}"/>
                  </a:ext>
                </a:extLst>
              </p:cNvPr>
              <p:cNvSpPr/>
              <p:nvPr/>
            </p:nvSpPr>
            <p:spPr>
              <a:xfrm>
                <a:off x="7840928" y="5337052"/>
                <a:ext cx="335024" cy="155114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6F552D08-D203-B84E-B457-88C78E76E8A5}"/>
                  </a:ext>
                </a:extLst>
              </p:cNvPr>
              <p:cNvCxnSpPr>
                <a:cxnSpLocks/>
                <a:endCxn id="64" idx="5"/>
              </p:cNvCxnSpPr>
              <p:nvPr/>
            </p:nvCxnSpPr>
            <p:spPr>
              <a:xfrm flipV="1">
                <a:off x="8175907" y="5194491"/>
                <a:ext cx="938251" cy="1380"/>
              </a:xfrm>
              <a:prstGeom prst="line">
                <a:avLst/>
              </a:prstGeom>
              <a:ln w="38100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4FA943CC-76BA-6646-9260-8C0F53ADF5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25085" y="5197301"/>
                <a:ext cx="850822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7BFC786D-E912-3E4C-BB78-6F2DE13F92D4}"/>
                  </a:ext>
                </a:extLst>
              </p:cNvPr>
              <p:cNvCxnSpPr>
                <a:cxnSpLocks/>
                <a:stCxn id="64" idx="1"/>
                <a:endCxn id="64" idx="7"/>
              </p:cNvCxnSpPr>
              <p:nvPr/>
            </p:nvCxnSpPr>
            <p:spPr>
              <a:xfrm>
                <a:off x="7300210" y="3384143"/>
                <a:ext cx="1813948" cy="0"/>
              </a:xfrm>
              <a:prstGeom prst="line">
                <a:avLst/>
              </a:prstGeom>
              <a:ln w="38100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6C313707-B956-0848-B49F-B441CF5F6202}"/>
                  </a:ext>
                </a:extLst>
              </p:cNvPr>
              <p:cNvSpPr/>
              <p:nvPr/>
            </p:nvSpPr>
            <p:spPr>
              <a:xfrm>
                <a:off x="7822719" y="3079892"/>
                <a:ext cx="335024" cy="155114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97778A1B-2891-4347-84B7-C55207D4CBF7}"/>
                  </a:ext>
                </a:extLst>
              </p:cNvPr>
              <p:cNvSpPr/>
              <p:nvPr/>
            </p:nvSpPr>
            <p:spPr>
              <a:xfrm>
                <a:off x="2129742" y="1853878"/>
                <a:ext cx="150471" cy="902825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63F174D8-7534-2643-9631-DF86F24A1991}"/>
                  </a:ext>
                </a:extLst>
              </p:cNvPr>
              <p:cNvSpPr/>
              <p:nvPr/>
            </p:nvSpPr>
            <p:spPr>
              <a:xfrm>
                <a:off x="2135529" y="3094298"/>
                <a:ext cx="150471" cy="902825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8E75F98-EE24-FA41-AE9A-DFA8FA923BD5}"/>
                  </a:ext>
                </a:extLst>
              </p:cNvPr>
              <p:cNvSpPr/>
              <p:nvPr/>
            </p:nvSpPr>
            <p:spPr>
              <a:xfrm>
                <a:off x="2129742" y="4334718"/>
                <a:ext cx="150471" cy="902825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CD54F14A-79B8-0F44-BADE-2A6ABED3AE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9918" y="2942835"/>
                <a:ext cx="1076447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1D0EB8AA-510C-8C4F-BDD1-EDC8D9D750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9918" y="4182860"/>
                <a:ext cx="1076447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0D3B9D9D-9BD9-C441-9B91-9CDEFE2DC1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74827" y="2942835"/>
                <a:ext cx="103014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B3DB5187-C2FA-8A4A-981C-6BCD9184CE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74828" y="4182860"/>
                <a:ext cx="103014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7B1A5674-41AE-2A45-B48D-64FF120CBE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05942" y="2940153"/>
                <a:ext cx="3598958" cy="1"/>
              </a:xfrm>
              <a:prstGeom prst="line">
                <a:avLst/>
              </a:prstGeom>
              <a:ln w="38100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ECC7784F-7904-B048-B25C-02496997F5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04976" y="4182861"/>
                <a:ext cx="3541105" cy="6458"/>
              </a:xfrm>
              <a:prstGeom prst="line">
                <a:avLst/>
              </a:prstGeom>
              <a:ln w="38100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0692624F-F98B-3442-B46F-BCF737BEF7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32398" y="1961864"/>
                <a:ext cx="3511269" cy="97990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1723B2C4-44B3-9845-B5FF-CE22A266381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45775" y="1927483"/>
                <a:ext cx="3461448" cy="225537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0C3CF1FE-1257-2348-9E76-7FA1FBB4764C}"/>
                  </a:ext>
                </a:extLst>
              </p:cNvPr>
              <p:cNvCxnSpPr/>
              <p:nvPr/>
            </p:nvCxnSpPr>
            <p:spPr>
              <a:xfrm>
                <a:off x="1009727" y="3100919"/>
                <a:ext cx="0" cy="92498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B0232CDC-C2F7-3540-8859-8B45B2683E5F}"/>
                  </a:ext>
                </a:extLst>
              </p:cNvPr>
              <p:cNvSpPr txBox="1"/>
              <p:nvPr/>
            </p:nvSpPr>
            <p:spPr>
              <a:xfrm>
                <a:off x="699373" y="3378182"/>
                <a:ext cx="31931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i="1" dirty="0"/>
                  <a:t>d</a:t>
                </a:r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1103196B-E88A-D246-A62E-4E4A30458851}"/>
                  </a:ext>
                </a:extLst>
              </p:cNvPr>
              <p:cNvSpPr/>
              <p:nvPr/>
            </p:nvSpPr>
            <p:spPr>
              <a:xfrm>
                <a:off x="1372654" y="2716270"/>
                <a:ext cx="1656922" cy="1648567"/>
              </a:xfrm>
              <a:prstGeom prst="ellipse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7AA45A88-8917-3E44-AE68-07718B3C3D9B}"/>
                  </a:ext>
                </a:extLst>
              </p:cNvPr>
              <p:cNvSpPr/>
              <p:nvPr/>
            </p:nvSpPr>
            <p:spPr>
              <a:xfrm>
                <a:off x="6924529" y="3009208"/>
                <a:ext cx="2565310" cy="2560218"/>
              </a:xfrm>
              <a:prstGeom prst="ellipse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F1F6AED8-DFD5-1748-B6CE-DC4B84C58963}"/>
                  </a:ext>
                </a:extLst>
              </p:cNvPr>
              <p:cNvCxnSpPr>
                <a:cxnSpLocks/>
                <a:stCxn id="64" idx="1"/>
              </p:cNvCxnSpPr>
              <p:nvPr/>
            </p:nvCxnSpPr>
            <p:spPr>
              <a:xfrm>
                <a:off x="7300210" y="3384143"/>
                <a:ext cx="850822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D7D85166-1A84-134B-A97D-C2F4E3F0A398}"/>
                  </a:ext>
                </a:extLst>
              </p:cNvPr>
              <p:cNvSpPr/>
              <p:nvPr/>
            </p:nvSpPr>
            <p:spPr>
              <a:xfrm>
                <a:off x="7825953" y="3571339"/>
                <a:ext cx="335024" cy="143733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D8B2ED94-861D-5E4A-81F3-9E5BE0524595}"/>
                  </a:ext>
                </a:extLst>
              </p:cNvPr>
              <p:cNvCxnSpPr>
                <a:cxnSpLocks/>
                <a:endCxn id="64" idx="6"/>
              </p:cNvCxnSpPr>
              <p:nvPr/>
            </p:nvCxnSpPr>
            <p:spPr>
              <a:xfrm flipV="1">
                <a:off x="8175907" y="4289317"/>
                <a:ext cx="1313932" cy="89531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309FC91-BAA7-B740-849E-F37FB5E2DB33}"/>
                  </a:ext>
                </a:extLst>
              </p:cNvPr>
              <p:cNvSpPr txBox="1"/>
              <p:nvPr/>
            </p:nvSpPr>
            <p:spPr>
              <a:xfrm>
                <a:off x="10673268" y="710384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65A279D-DE62-CC42-9AE1-BCA21057AFE5}"/>
                  </a:ext>
                </a:extLst>
              </p:cNvPr>
              <p:cNvSpPr txBox="1"/>
              <p:nvPr/>
            </p:nvSpPr>
            <p:spPr>
              <a:xfrm>
                <a:off x="2722302" y="3250786"/>
                <a:ext cx="3225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B050"/>
                    </a:solidFill>
                  </a:rPr>
                  <a:t>𝛉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0EA91FA-86A2-254F-8BED-DD3255189BA9}"/>
                </a:ext>
              </a:extLst>
            </p:cNvPr>
            <p:cNvSpPr txBox="1"/>
            <p:nvPr/>
          </p:nvSpPr>
          <p:spPr>
            <a:xfrm>
              <a:off x="222317" y="2670824"/>
              <a:ext cx="168507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/>
                <a:t>Monochromatic</a:t>
              </a:r>
            </a:p>
            <a:p>
              <a:pPr algn="ctr"/>
              <a:r>
                <a:rPr lang="en-US" i="1" dirty="0"/>
                <a:t>Light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4872A09-3311-B244-A48D-64DEA6C77334}"/>
                </a:ext>
              </a:extLst>
            </p:cNvPr>
            <p:cNvSpPr txBox="1"/>
            <p:nvPr/>
          </p:nvSpPr>
          <p:spPr>
            <a:xfrm>
              <a:off x="1148139" y="3275013"/>
              <a:ext cx="3097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err="1"/>
                <a:t>λ</a:t>
              </a:r>
              <a:endParaRPr lang="en-US" b="1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AFFD7A7-B4FD-C44A-9EBB-8BE96E474814}"/>
                </a:ext>
              </a:extLst>
            </p:cNvPr>
            <p:cNvSpPr txBox="1"/>
            <p:nvPr/>
          </p:nvSpPr>
          <p:spPr>
            <a:xfrm>
              <a:off x="4942390" y="2553585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2420648-A3CD-E14F-A92A-487080E5FE88}"/>
                </a:ext>
              </a:extLst>
            </p:cNvPr>
            <p:cNvSpPr txBox="1"/>
            <p:nvPr/>
          </p:nvSpPr>
          <p:spPr>
            <a:xfrm>
              <a:off x="4942390" y="3156437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3B14A38-3114-1842-A468-C3F001A70CF3}"/>
                </a:ext>
              </a:extLst>
            </p:cNvPr>
            <p:cNvSpPr txBox="1"/>
            <p:nvPr/>
          </p:nvSpPr>
          <p:spPr>
            <a:xfrm>
              <a:off x="1775210" y="3727021"/>
              <a:ext cx="369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65CC014-312B-0C4F-982A-EC08303D690F}"/>
                </a:ext>
              </a:extLst>
            </p:cNvPr>
            <p:cNvSpPr txBox="1"/>
            <p:nvPr/>
          </p:nvSpPr>
          <p:spPr>
            <a:xfrm>
              <a:off x="1765712" y="4622829"/>
              <a:ext cx="369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  <a:r>
                <a:rPr lang="en-US" baseline="-25000" dirty="0"/>
                <a:t>2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2D77313-E2F2-1246-B526-E5F569EE95FC}"/>
                </a:ext>
              </a:extLst>
            </p:cNvPr>
            <p:cNvCxnSpPr>
              <a:cxnSpLocks/>
              <a:endCxn id="8" idx="2"/>
            </p:cNvCxnSpPr>
            <p:nvPr/>
          </p:nvCxnSpPr>
          <p:spPr>
            <a:xfrm flipV="1">
              <a:off x="1999524" y="4347382"/>
              <a:ext cx="3794818" cy="9098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277A230-E453-8C44-BFE6-DCE8F0DD9304}"/>
                </a:ext>
              </a:extLst>
            </p:cNvPr>
            <p:cNvCxnSpPr>
              <a:cxnSpLocks/>
              <a:stCxn id="20" idx="3"/>
            </p:cNvCxnSpPr>
            <p:nvPr/>
          </p:nvCxnSpPr>
          <p:spPr>
            <a:xfrm flipH="1">
              <a:off x="5781213" y="2480381"/>
              <a:ext cx="16828" cy="368217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087007C-FF04-604C-849D-A8743F00DE37}"/>
                </a:ext>
              </a:extLst>
            </p:cNvPr>
            <p:cNvSpPr txBox="1"/>
            <p:nvPr/>
          </p:nvSpPr>
          <p:spPr>
            <a:xfrm>
              <a:off x="1699175" y="4159603"/>
              <a:ext cx="3609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B050"/>
                  </a:solidFill>
                </a:rPr>
                <a:t>Q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23EEC89-230E-164A-A1C5-FF59D1609305}"/>
                </a:ext>
              </a:extLst>
            </p:cNvPr>
            <p:cNvSpPr txBox="1"/>
            <p:nvPr/>
          </p:nvSpPr>
          <p:spPr>
            <a:xfrm>
              <a:off x="5415277" y="4404572"/>
              <a:ext cx="3577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00C4FCE-5F7A-E745-9EFC-569B4D7B786C}"/>
                </a:ext>
              </a:extLst>
            </p:cNvPr>
            <p:cNvSpPr txBox="1"/>
            <p:nvPr/>
          </p:nvSpPr>
          <p:spPr>
            <a:xfrm>
              <a:off x="5477119" y="2280326"/>
              <a:ext cx="32092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3344D25-235A-644E-BFF7-78D307B99ADC}"/>
                </a:ext>
              </a:extLst>
            </p:cNvPr>
            <p:cNvSpPr/>
            <p:nvPr/>
          </p:nvSpPr>
          <p:spPr>
            <a:xfrm>
              <a:off x="5714247" y="2687078"/>
              <a:ext cx="183459" cy="18532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E8CB985-A778-5B46-B03C-C10BADF442C7}"/>
                </a:ext>
              </a:extLst>
            </p:cNvPr>
            <p:cNvCxnSpPr>
              <a:cxnSpLocks/>
            </p:cNvCxnSpPr>
            <p:nvPr/>
          </p:nvCxnSpPr>
          <p:spPr>
            <a:xfrm>
              <a:off x="2271530" y="5596901"/>
              <a:ext cx="3434789" cy="1465"/>
            </a:xfrm>
            <a:prstGeom prst="straightConnector1">
              <a:avLst/>
            </a:prstGeom>
            <a:ln w="38100">
              <a:solidFill>
                <a:srgbClr val="7030A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1EEA0F2-9E39-1049-A94C-5B8E96432474}"/>
                </a:ext>
              </a:extLst>
            </p:cNvPr>
            <p:cNvSpPr txBox="1"/>
            <p:nvPr/>
          </p:nvSpPr>
          <p:spPr>
            <a:xfrm>
              <a:off x="4057933" y="5619552"/>
              <a:ext cx="2936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7030A0"/>
                  </a:solidFill>
                </a:rPr>
                <a:t>L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3BFCCE7-9ABE-044F-B4AC-7F97284699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4271" y="4350370"/>
              <a:ext cx="495976" cy="951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D9EA8BD-D4FD-1E45-8A83-34ABC768DB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6268" y="2778318"/>
              <a:ext cx="495976" cy="951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DEF972E2-008B-4B40-8247-8ED692531D63}"/>
                </a:ext>
              </a:extLst>
            </p:cNvPr>
            <p:cNvCxnSpPr>
              <a:cxnSpLocks/>
            </p:cNvCxnSpPr>
            <p:nvPr/>
          </p:nvCxnSpPr>
          <p:spPr>
            <a:xfrm>
              <a:off x="6222259" y="2821549"/>
              <a:ext cx="0" cy="1450699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82E13A9-01F7-6D4B-9B5A-F419AC1BDE37}"/>
                </a:ext>
              </a:extLst>
            </p:cNvPr>
            <p:cNvSpPr txBox="1"/>
            <p:nvPr/>
          </p:nvSpPr>
          <p:spPr>
            <a:xfrm>
              <a:off x="6366073" y="3195756"/>
              <a:ext cx="3000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2060"/>
                  </a:solidFill>
                </a:rPr>
                <a:t>y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9425139-22E7-2744-8719-686CE3C9C3A8}"/>
                </a:ext>
              </a:extLst>
            </p:cNvPr>
            <p:cNvSpPr txBox="1"/>
            <p:nvPr/>
          </p:nvSpPr>
          <p:spPr>
            <a:xfrm>
              <a:off x="3999471" y="5998308"/>
              <a:ext cx="16428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chemeClr val="accent2"/>
                  </a:solidFill>
                </a:rPr>
                <a:t>Viewing Screen</a:t>
              </a:r>
            </a:p>
          </p:txBody>
        </p:sp>
        <p:sp>
          <p:nvSpPr>
            <p:cNvPr id="29" name="Right Triangle 28">
              <a:extLst>
                <a:ext uri="{FF2B5EF4-FFF2-40B4-BE49-F238E27FC236}">
                  <a16:creationId xmlns:a16="http://schemas.microsoft.com/office/drawing/2014/main" id="{440C93D1-4F57-AA43-A9BE-AF54DE8279FE}"/>
                </a:ext>
              </a:extLst>
            </p:cNvPr>
            <p:cNvSpPr/>
            <p:nvPr/>
          </p:nvSpPr>
          <p:spPr>
            <a:xfrm rot="19573147" flipH="1">
              <a:off x="1921512" y="3847143"/>
              <a:ext cx="692464" cy="1049069"/>
            </a:xfrm>
            <a:prstGeom prst="rtTriangle">
              <a:avLst/>
            </a:prstGeom>
            <a:solidFill>
              <a:schemeClr val="accent2">
                <a:lumMod val="40000"/>
                <a:lumOff val="60000"/>
                <a:alpha val="31969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E429E47-93A8-ED49-8AB6-2B9F7434B84A}"/>
                </a:ext>
              </a:extLst>
            </p:cNvPr>
            <p:cNvSpPr txBox="1"/>
            <p:nvPr/>
          </p:nvSpPr>
          <p:spPr>
            <a:xfrm>
              <a:off x="2595767" y="3125157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𝛉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38D9C0A-42D3-9B42-9A8D-5CA599457817}"/>
                </a:ext>
              </a:extLst>
            </p:cNvPr>
            <p:cNvCxnSpPr>
              <a:stCxn id="30" idx="2"/>
            </p:cNvCxnSpPr>
            <p:nvPr/>
          </p:nvCxnSpPr>
          <p:spPr>
            <a:xfrm flipH="1">
              <a:off x="2313942" y="3494489"/>
              <a:ext cx="443087" cy="41719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2" name="Block Arc 31">
              <a:extLst>
                <a:ext uri="{FF2B5EF4-FFF2-40B4-BE49-F238E27FC236}">
                  <a16:creationId xmlns:a16="http://schemas.microsoft.com/office/drawing/2014/main" id="{E8170790-25A8-184D-9D1D-09D5174D2975}"/>
                </a:ext>
              </a:extLst>
            </p:cNvPr>
            <p:cNvSpPr/>
            <p:nvPr/>
          </p:nvSpPr>
          <p:spPr>
            <a:xfrm rot="3936476">
              <a:off x="2589790" y="4205671"/>
              <a:ext cx="171357" cy="103705"/>
            </a:xfrm>
            <a:prstGeom prst="blockArc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Block Arc 32">
              <a:extLst>
                <a:ext uri="{FF2B5EF4-FFF2-40B4-BE49-F238E27FC236}">
                  <a16:creationId xmlns:a16="http://schemas.microsoft.com/office/drawing/2014/main" id="{62EF4272-A3BA-2446-A626-33855380B266}"/>
                </a:ext>
              </a:extLst>
            </p:cNvPr>
            <p:cNvSpPr/>
            <p:nvPr/>
          </p:nvSpPr>
          <p:spPr>
            <a:xfrm rot="8598924">
              <a:off x="2256053" y="3976108"/>
              <a:ext cx="171357" cy="103705"/>
            </a:xfrm>
            <a:prstGeom prst="blockArc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Right Triangle 33">
              <a:extLst>
                <a:ext uri="{FF2B5EF4-FFF2-40B4-BE49-F238E27FC236}">
                  <a16:creationId xmlns:a16="http://schemas.microsoft.com/office/drawing/2014/main" id="{7426A99A-1AD7-0B4B-AF62-622A92ECF890}"/>
                </a:ext>
              </a:extLst>
            </p:cNvPr>
            <p:cNvSpPr/>
            <p:nvPr/>
          </p:nvSpPr>
          <p:spPr>
            <a:xfrm rot="19637245" flipH="1">
              <a:off x="7672380" y="4336809"/>
              <a:ext cx="966991" cy="1505517"/>
            </a:xfrm>
            <a:prstGeom prst="rtTriangle">
              <a:avLst/>
            </a:prstGeom>
            <a:solidFill>
              <a:schemeClr val="accent2">
                <a:lumMod val="40000"/>
                <a:lumOff val="60000"/>
                <a:alpha val="31969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Block Arc 34">
              <a:extLst>
                <a:ext uri="{FF2B5EF4-FFF2-40B4-BE49-F238E27FC236}">
                  <a16:creationId xmlns:a16="http://schemas.microsoft.com/office/drawing/2014/main" id="{F12F4C35-5890-0D4F-8964-B4B7209CA553}"/>
                </a:ext>
              </a:extLst>
            </p:cNvPr>
            <p:cNvSpPr/>
            <p:nvPr/>
          </p:nvSpPr>
          <p:spPr>
            <a:xfrm rot="8663022">
              <a:off x="8122749" y="4458607"/>
              <a:ext cx="229714" cy="145686"/>
            </a:xfrm>
            <a:prstGeom prst="blockArc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55E0F85-F563-DD41-B813-423C058ED0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44074" y="3890660"/>
              <a:ext cx="525541" cy="3116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FD7F1C2-141F-594C-8550-68E46347B5C1}"/>
                </a:ext>
              </a:extLst>
            </p:cNvPr>
            <p:cNvSpPr txBox="1"/>
            <p:nvPr/>
          </p:nvSpPr>
          <p:spPr>
            <a:xfrm>
              <a:off x="8152832" y="4598557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𝛉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314DE3B-EAC6-6247-8422-3B502FE3E8FD}"/>
                </a:ext>
              </a:extLst>
            </p:cNvPr>
            <p:cNvSpPr txBox="1"/>
            <p:nvPr/>
          </p:nvSpPr>
          <p:spPr>
            <a:xfrm>
              <a:off x="8552181" y="3863926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C5FCBEA-3769-8B4B-8064-0C7CC80E2250}"/>
                </a:ext>
              </a:extLst>
            </p:cNvPr>
            <p:cNvSpPr txBox="1"/>
            <p:nvPr/>
          </p:nvSpPr>
          <p:spPr>
            <a:xfrm>
              <a:off x="8815845" y="5000087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FE821AA-E37E-4543-A1A6-370358DAD437}"/>
                </a:ext>
              </a:extLst>
            </p:cNvPr>
            <p:cNvSpPr txBox="1"/>
            <p:nvPr/>
          </p:nvSpPr>
          <p:spPr>
            <a:xfrm>
              <a:off x="2386188" y="4505803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𝛿</a:t>
              </a:r>
            </a:p>
          </p:txBody>
        </p:sp>
        <p:sp>
          <p:nvSpPr>
            <p:cNvPr id="41" name="Right Brace 40">
              <a:extLst>
                <a:ext uri="{FF2B5EF4-FFF2-40B4-BE49-F238E27FC236}">
                  <a16:creationId xmlns:a16="http://schemas.microsoft.com/office/drawing/2014/main" id="{C3C1B184-3741-A14F-BEAD-23ADE8203288}"/>
                </a:ext>
              </a:extLst>
            </p:cNvPr>
            <p:cNvSpPr/>
            <p:nvPr/>
          </p:nvSpPr>
          <p:spPr>
            <a:xfrm rot="3199929">
              <a:off x="8489305" y="5314236"/>
              <a:ext cx="271476" cy="975306"/>
            </a:xfrm>
            <a:prstGeom prst="righ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D9EAED8-E65F-8E41-9DF6-BE751B36F082}"/>
                </a:ext>
              </a:extLst>
            </p:cNvPr>
            <p:cNvSpPr txBox="1"/>
            <p:nvPr/>
          </p:nvSpPr>
          <p:spPr>
            <a:xfrm>
              <a:off x="8732478" y="5678979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𝛿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E85795D-599D-5C45-83E9-264B1652F9EC}"/>
                </a:ext>
              </a:extLst>
            </p:cNvPr>
            <p:cNvSpPr txBox="1"/>
            <p:nvPr/>
          </p:nvSpPr>
          <p:spPr>
            <a:xfrm>
              <a:off x="7750355" y="5102278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  <p:sp>
          <p:nvSpPr>
            <p:cNvPr id="44" name="Right Brace 43">
              <a:extLst>
                <a:ext uri="{FF2B5EF4-FFF2-40B4-BE49-F238E27FC236}">
                  <a16:creationId xmlns:a16="http://schemas.microsoft.com/office/drawing/2014/main" id="{8A2015B0-8CA3-0640-B6A9-726B3B4A1EB2}"/>
                </a:ext>
              </a:extLst>
            </p:cNvPr>
            <p:cNvSpPr/>
            <p:nvPr/>
          </p:nvSpPr>
          <p:spPr>
            <a:xfrm rot="10800000">
              <a:off x="7912099" y="4215444"/>
              <a:ext cx="234466" cy="1778642"/>
            </a:xfrm>
            <a:prstGeom prst="rightBrac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Content Placeholder 2">
                <a:extLst>
                  <a:ext uri="{FF2B5EF4-FFF2-40B4-BE49-F238E27FC236}">
                    <a16:creationId xmlns:a16="http://schemas.microsoft.com/office/drawing/2014/main" id="{ED904200-6081-C34A-9D32-DB768B397B4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3765" y="1436396"/>
                <a:ext cx="5329223" cy="1108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dirty="0"/>
                  <a:t>Light from Slit 2 travels further than S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. Path length difference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0" name="Content Placeholder 2">
                <a:extLst>
                  <a:ext uri="{FF2B5EF4-FFF2-40B4-BE49-F238E27FC236}">
                    <a16:creationId xmlns:a16="http://schemas.microsoft.com/office/drawing/2014/main" id="{ED904200-6081-C34A-9D32-DB768B397B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765" y="1436396"/>
                <a:ext cx="5329223" cy="1108000"/>
              </a:xfrm>
              <a:prstGeom prst="rect">
                <a:avLst/>
              </a:prstGeom>
              <a:blipFill>
                <a:blip r:embed="rId3"/>
                <a:stretch>
                  <a:fillRect l="-1667" t="-6818" r="-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5D7ECE6-3C38-174B-96EB-94E53E95ADF0}"/>
                  </a:ext>
                </a:extLst>
              </p:cNvPr>
              <p:cNvSpPr txBox="1"/>
              <p:nvPr/>
            </p:nvSpPr>
            <p:spPr>
              <a:xfrm>
                <a:off x="8719611" y="1459694"/>
                <a:ext cx="2391104" cy="901209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𝒅𝒂𝒓𝒌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5D7ECE6-3C38-174B-96EB-94E53E95A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9611" y="1459694"/>
                <a:ext cx="2391104" cy="9012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645B4D6-51F6-F847-981B-8E68A585F2B0}"/>
                  </a:ext>
                </a:extLst>
              </p:cNvPr>
              <p:cNvSpPr txBox="1"/>
              <p:nvPr/>
            </p:nvSpPr>
            <p:spPr>
              <a:xfrm>
                <a:off x="9576646" y="3168605"/>
                <a:ext cx="23457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645B4D6-51F6-F847-981B-8E68A585F2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6646" y="3168605"/>
                <a:ext cx="234570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51E052A5-97DB-8F45-B57F-BBD60EA0BB97}"/>
                  </a:ext>
                </a:extLst>
              </p:cNvPr>
              <p:cNvSpPr txBox="1"/>
              <p:nvPr/>
            </p:nvSpPr>
            <p:spPr>
              <a:xfrm>
                <a:off x="653792" y="6180162"/>
                <a:ext cx="4863832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                   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=0,±1,±2,…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51E052A5-97DB-8F45-B57F-BBD60EA0BB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792" y="6180162"/>
                <a:ext cx="4863832" cy="518604"/>
              </a:xfrm>
              <a:prstGeom prst="rect">
                <a:avLst/>
              </a:prstGeom>
              <a:blipFill>
                <a:blip r:embed="rId6"/>
                <a:stretch>
                  <a:fillRect l="-781" t="-4762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0064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55CCD-5FB5-114A-90E6-3CC8AEBDD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9977"/>
            <a:ext cx="10515600" cy="127162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400" i="1" dirty="0"/>
              <a:t>No-one has ever been able to define the difference between interference and diffraction satisfactorily. It is just a question of usage, and there is no specific, important physical difference between them. The best we can do, roughly speaking, is to say that when there are only a few sources, say two, interfering, then the result is usually called interference, but if there is a large number of them, it seems that the word diffraction is more often used.</a:t>
            </a:r>
          </a:p>
          <a:p>
            <a:pPr marL="0" indent="0">
              <a:buNone/>
            </a:pPr>
            <a:r>
              <a:rPr lang="en-US" sz="1600" i="1" dirty="0"/>
              <a:t> – </a:t>
            </a:r>
            <a:r>
              <a:rPr lang="en-US" sz="1600" b="1" i="1" dirty="0"/>
              <a:t>Richard Feynman.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3F6D92F-3B3C-6247-BAE3-EF7D25A3B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7094"/>
          </a:xfrm>
        </p:spPr>
        <p:txBody>
          <a:bodyPr>
            <a:normAutofit fontScale="90000"/>
          </a:bodyPr>
          <a:lstStyle/>
          <a:p>
            <a:r>
              <a:rPr lang="en-US" dirty="0"/>
              <a:t>Wave Optics: Diffraction</a:t>
            </a:r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24237621-7672-B549-8C58-B1503CF4BC88}"/>
              </a:ext>
            </a:extLst>
          </p:cNvPr>
          <p:cNvSpPr txBox="1">
            <a:spLocks/>
          </p:cNvSpPr>
          <p:nvPr/>
        </p:nvSpPr>
        <p:spPr>
          <a:xfrm>
            <a:off x="786782" y="3407932"/>
            <a:ext cx="5978247" cy="3331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A740D60-DB2E-614E-BB0E-6393CAD47C06}"/>
              </a:ext>
            </a:extLst>
          </p:cNvPr>
          <p:cNvGrpSpPr/>
          <p:nvPr/>
        </p:nvGrpSpPr>
        <p:grpSpPr>
          <a:xfrm>
            <a:off x="7286597" y="2791040"/>
            <a:ext cx="3692754" cy="3385923"/>
            <a:chOff x="1107865" y="2308914"/>
            <a:chExt cx="3692754" cy="3385923"/>
          </a:xfrm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BBFFBAE5-39DD-F144-BD92-E4CA08A22A92}"/>
                </a:ext>
              </a:extLst>
            </p:cNvPr>
            <p:cNvSpPr/>
            <p:nvPr/>
          </p:nvSpPr>
          <p:spPr>
            <a:xfrm>
              <a:off x="3017705" y="2308914"/>
              <a:ext cx="150471" cy="90282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5279D7C6-806D-1D4A-AD26-19D2C45E9E21}"/>
                </a:ext>
              </a:extLst>
            </p:cNvPr>
            <p:cNvSpPr/>
            <p:nvPr/>
          </p:nvSpPr>
          <p:spPr>
            <a:xfrm>
              <a:off x="3017705" y="4792012"/>
              <a:ext cx="150471" cy="90282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562E9F28-ABCE-8F4A-B5B9-4CCDB358A8A3}"/>
                </a:ext>
              </a:extLst>
            </p:cNvPr>
            <p:cNvCxnSpPr>
              <a:cxnSpLocks/>
            </p:cNvCxnSpPr>
            <p:nvPr/>
          </p:nvCxnSpPr>
          <p:spPr>
            <a:xfrm>
              <a:off x="1107870" y="3398996"/>
              <a:ext cx="1076447" cy="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CDB0B43A-F065-964F-B5D3-2D1BA563628B}"/>
                </a:ext>
              </a:extLst>
            </p:cNvPr>
            <p:cNvCxnSpPr>
              <a:cxnSpLocks/>
            </p:cNvCxnSpPr>
            <p:nvPr/>
          </p:nvCxnSpPr>
          <p:spPr>
            <a:xfrm>
              <a:off x="1107876" y="4636429"/>
              <a:ext cx="1076447" cy="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6559CD29-0CE0-BD47-A4C8-B2A140142733}"/>
                </a:ext>
              </a:extLst>
            </p:cNvPr>
            <p:cNvCxnSpPr/>
            <p:nvPr/>
          </p:nvCxnSpPr>
          <p:spPr>
            <a:xfrm>
              <a:off x="2364266" y="3241529"/>
              <a:ext cx="0" cy="149908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76C8D90-B9A6-B847-BDD8-0F1E8CCFBACD}"/>
                </a:ext>
              </a:extLst>
            </p:cNvPr>
            <p:cNvSpPr txBox="1"/>
            <p:nvPr/>
          </p:nvSpPr>
          <p:spPr>
            <a:xfrm>
              <a:off x="3439315" y="3715425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</a:rPr>
                <a:t>𝛉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BC8C68F-0220-D74D-9AC5-E1B7951BEDF4}"/>
                </a:ext>
              </a:extLst>
            </p:cNvPr>
            <p:cNvSpPr txBox="1"/>
            <p:nvPr/>
          </p:nvSpPr>
          <p:spPr>
            <a:xfrm>
              <a:off x="1491120" y="2938171"/>
              <a:ext cx="3097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000" b="1" dirty="0" err="1">
                  <a:solidFill>
                    <a:schemeClr val="accent2"/>
                  </a:solidFill>
                </a:rPr>
                <a:t>λ</a:t>
              </a:r>
              <a:endParaRPr lang="en-US" b="1" dirty="0">
                <a:solidFill>
                  <a:schemeClr val="accent2"/>
                </a:solidFill>
              </a:endParaRP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06D0EDE9-4C7C-924A-8590-B2D7FB090773}"/>
                </a:ext>
              </a:extLst>
            </p:cNvPr>
            <p:cNvCxnSpPr>
              <a:cxnSpLocks/>
            </p:cNvCxnSpPr>
            <p:nvPr/>
          </p:nvCxnSpPr>
          <p:spPr>
            <a:xfrm>
              <a:off x="2818239" y="4027955"/>
              <a:ext cx="1650997" cy="2579"/>
            </a:xfrm>
            <a:prstGeom prst="line">
              <a:avLst/>
            </a:prstGeom>
            <a:ln w="38100">
              <a:solidFill>
                <a:srgbClr val="00B050"/>
              </a:solidFill>
              <a:prstDash val="dash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08" name="Right Triangle 107">
              <a:extLst>
                <a:ext uri="{FF2B5EF4-FFF2-40B4-BE49-F238E27FC236}">
                  <a16:creationId xmlns:a16="http://schemas.microsoft.com/office/drawing/2014/main" id="{E516B348-D44E-1D48-9722-64D105490701}"/>
                </a:ext>
              </a:extLst>
            </p:cNvPr>
            <p:cNvSpPr/>
            <p:nvPr/>
          </p:nvSpPr>
          <p:spPr>
            <a:xfrm rot="19767495" flipH="1">
              <a:off x="2959413" y="3404665"/>
              <a:ext cx="306235" cy="568332"/>
            </a:xfrm>
            <a:prstGeom prst="rtTriangle">
              <a:avLst/>
            </a:prstGeom>
            <a:solidFill>
              <a:schemeClr val="accent2">
                <a:lumMod val="40000"/>
                <a:lumOff val="60000"/>
                <a:alpha val="31969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Block Arc 108">
              <a:extLst>
                <a:ext uri="{FF2B5EF4-FFF2-40B4-BE49-F238E27FC236}">
                  <a16:creationId xmlns:a16="http://schemas.microsoft.com/office/drawing/2014/main" id="{D4F3E9AC-5EEF-234E-AEB2-22C4DBF943FD}"/>
                </a:ext>
              </a:extLst>
            </p:cNvPr>
            <p:cNvSpPr/>
            <p:nvPr/>
          </p:nvSpPr>
          <p:spPr>
            <a:xfrm rot="3936476">
              <a:off x="3324793" y="3882361"/>
              <a:ext cx="171357" cy="103705"/>
            </a:xfrm>
            <a:prstGeom prst="blockArc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BA73B2C7-5FB7-7042-8DC6-F31B64B8BDC6}"/>
                </a:ext>
              </a:extLst>
            </p:cNvPr>
            <p:cNvCxnSpPr>
              <a:cxnSpLocks/>
            </p:cNvCxnSpPr>
            <p:nvPr/>
          </p:nvCxnSpPr>
          <p:spPr>
            <a:xfrm>
              <a:off x="1107866" y="3704020"/>
              <a:ext cx="1076447" cy="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A4DAA414-24C2-2645-9D02-A96BDD4B5EEC}"/>
                </a:ext>
              </a:extLst>
            </p:cNvPr>
            <p:cNvCxnSpPr>
              <a:cxnSpLocks/>
            </p:cNvCxnSpPr>
            <p:nvPr/>
          </p:nvCxnSpPr>
          <p:spPr>
            <a:xfrm>
              <a:off x="1107865" y="4342740"/>
              <a:ext cx="1076447" cy="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82A6A019-B580-EC42-B956-BC417A6DFC4D}"/>
                </a:ext>
              </a:extLst>
            </p:cNvPr>
            <p:cNvCxnSpPr>
              <a:cxnSpLocks/>
            </p:cNvCxnSpPr>
            <p:nvPr/>
          </p:nvCxnSpPr>
          <p:spPr>
            <a:xfrm>
              <a:off x="1107865" y="4030534"/>
              <a:ext cx="1076447" cy="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8295738C-62D2-A94F-BC39-3BFB9C3203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55883" y="3946373"/>
              <a:ext cx="91440" cy="9144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FECE3662-E6BE-D24E-9F8C-BF02ED35CF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45783" y="4591637"/>
              <a:ext cx="91440" cy="9144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40B0B6B-D866-CA4C-8CC2-01A5267D02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51326" y="3317802"/>
              <a:ext cx="91440" cy="9144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F57BC01E-FCBB-DB49-9108-015BE80086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54520" y="4124461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B8AB8AB5-D499-1544-B06F-9E778635AC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54520" y="3657473"/>
              <a:ext cx="91440" cy="9144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220F3E2C-A11F-A743-85CF-8958963F56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51132" y="4302737"/>
              <a:ext cx="91440" cy="9144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475F4AA8-5103-6E4A-BB21-A9C980C316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54520" y="3813462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676382D5-6EA8-D94C-A07E-2FA1DFA4DF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50175" y="3487448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28828C63-3176-1F41-B66D-013170B636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44901" y="4447187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640EC80F-D995-F44C-AE82-04F1D653A9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45960" y="2659557"/>
              <a:ext cx="1326470" cy="705225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2E409F8D-793E-A448-8BDF-DAC6575107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48775" y="2968906"/>
              <a:ext cx="1326470" cy="705225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9E60C5E5-0082-2F44-84DB-B3B1DAAA33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45960" y="3270100"/>
              <a:ext cx="1326470" cy="705225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25" name="Right Triangle 124">
              <a:extLst>
                <a:ext uri="{FF2B5EF4-FFF2-40B4-BE49-F238E27FC236}">
                  <a16:creationId xmlns:a16="http://schemas.microsoft.com/office/drawing/2014/main" id="{D8CE53FA-4666-6040-A6D6-A01F25FC7869}"/>
                </a:ext>
              </a:extLst>
            </p:cNvPr>
            <p:cNvSpPr/>
            <p:nvPr/>
          </p:nvSpPr>
          <p:spPr>
            <a:xfrm rot="19797646" flipH="1">
              <a:off x="2938881" y="4064176"/>
              <a:ext cx="326611" cy="525907"/>
            </a:xfrm>
            <a:prstGeom prst="rtTriangle">
              <a:avLst/>
            </a:prstGeom>
            <a:solidFill>
              <a:schemeClr val="accent2">
                <a:lumMod val="40000"/>
                <a:lumOff val="60000"/>
                <a:alpha val="31969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9A0106CB-90B4-B24D-ACEF-DAC98F2278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42766" y="3599313"/>
              <a:ext cx="1326470" cy="705225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2EBD93A3-5570-E14C-AEFD-5B9AD14D8D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36341" y="3900231"/>
              <a:ext cx="1326470" cy="705225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F7A2099-B1E3-0E40-B77B-3DFB30220C2C}"/>
                </a:ext>
              </a:extLst>
            </p:cNvPr>
            <p:cNvCxnSpPr/>
            <p:nvPr/>
          </p:nvCxnSpPr>
          <p:spPr>
            <a:xfrm flipH="1">
              <a:off x="2237363" y="3211739"/>
              <a:ext cx="6874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9F01B59F-8596-564C-AD5F-62ADE2090036}"/>
                </a:ext>
              </a:extLst>
            </p:cNvPr>
            <p:cNvCxnSpPr/>
            <p:nvPr/>
          </p:nvCxnSpPr>
          <p:spPr>
            <a:xfrm flipH="1">
              <a:off x="2237363" y="4798497"/>
              <a:ext cx="6874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4275ED89-29D2-3B4E-A86D-F8322A626A4C}"/>
                </a:ext>
              </a:extLst>
            </p:cNvPr>
            <p:cNvCxnSpPr/>
            <p:nvPr/>
          </p:nvCxnSpPr>
          <p:spPr>
            <a:xfrm>
              <a:off x="2819406" y="3241529"/>
              <a:ext cx="0" cy="749542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12F226CD-19D3-EE44-A8C5-9A2DA789D57F}"/>
                </a:ext>
              </a:extLst>
            </p:cNvPr>
            <p:cNvCxnSpPr/>
            <p:nvPr/>
          </p:nvCxnSpPr>
          <p:spPr>
            <a:xfrm>
              <a:off x="2819406" y="4055616"/>
              <a:ext cx="0" cy="709976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E6539A69-5655-6F4F-A2C8-0B0445BF5DAF}"/>
                    </a:ext>
                  </a:extLst>
                </p:cNvPr>
                <p:cNvSpPr txBox="1"/>
                <p:nvPr/>
              </p:nvSpPr>
              <p:spPr>
                <a:xfrm>
                  <a:off x="3322199" y="4862765"/>
                  <a:ext cx="882485" cy="5584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𝒅</m:t>
                            </m:r>
                          </m:num>
                          <m:den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𝒔𝒊𝒏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US" sz="1600" b="1" i="1" dirty="0"/>
                </a:p>
              </p:txBody>
            </p:sp>
          </mc:Choice>
          <mc:Fallback xmlns=""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E6539A69-5655-6F4F-A2C8-0B0445BF5D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22199" y="4862765"/>
                  <a:ext cx="882485" cy="558486"/>
                </a:xfrm>
                <a:prstGeom prst="rect">
                  <a:avLst/>
                </a:prstGeom>
                <a:blipFill>
                  <a:blip r:embed="rId2"/>
                  <a:stretch>
                    <a:fillRect b="-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8A65E5D0-0641-014B-AFFD-CFCB6A28257D}"/>
                </a:ext>
              </a:extLst>
            </p:cNvPr>
            <p:cNvSpPr txBox="1"/>
            <p:nvPr/>
          </p:nvSpPr>
          <p:spPr>
            <a:xfrm>
              <a:off x="2331338" y="4302568"/>
              <a:ext cx="4876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i="1" dirty="0"/>
                <a:t>d/2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CBB41438-69B9-284D-ACED-62FAF98F4C63}"/>
                </a:ext>
              </a:extLst>
            </p:cNvPr>
            <p:cNvSpPr txBox="1"/>
            <p:nvPr/>
          </p:nvSpPr>
          <p:spPr>
            <a:xfrm>
              <a:off x="2072434" y="3717017"/>
              <a:ext cx="2936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i="1" dirty="0"/>
                <a:t>d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6748F0F1-AB41-434F-85B0-7F62403E6958}"/>
                </a:ext>
              </a:extLst>
            </p:cNvPr>
            <p:cNvSpPr txBox="1"/>
            <p:nvPr/>
          </p:nvSpPr>
          <p:spPr>
            <a:xfrm>
              <a:off x="4498933" y="382832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1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B5098F83-1CBA-7349-8135-3135736FCEB5}"/>
                </a:ext>
              </a:extLst>
            </p:cNvPr>
            <p:cNvSpPr txBox="1"/>
            <p:nvPr/>
          </p:nvSpPr>
          <p:spPr>
            <a:xfrm>
              <a:off x="4494103" y="341451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2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296A4453-308E-D640-A545-0D8288D62974}"/>
                </a:ext>
              </a:extLst>
            </p:cNvPr>
            <p:cNvSpPr txBox="1"/>
            <p:nvPr/>
          </p:nvSpPr>
          <p:spPr>
            <a:xfrm>
              <a:off x="4491288" y="305966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3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31DA0626-0FD1-7D4D-841F-88BC8774AB78}"/>
                </a:ext>
              </a:extLst>
            </p:cNvPr>
            <p:cNvSpPr txBox="1"/>
            <p:nvPr/>
          </p:nvSpPr>
          <p:spPr>
            <a:xfrm>
              <a:off x="4488473" y="276889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4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FF8789DF-7338-EC43-8114-F74CDE67EF7E}"/>
                </a:ext>
              </a:extLst>
            </p:cNvPr>
            <p:cNvSpPr txBox="1"/>
            <p:nvPr/>
          </p:nvSpPr>
          <p:spPr>
            <a:xfrm>
              <a:off x="4481837" y="245935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5</a:t>
              </a: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324F3320-3522-714B-8885-06A1B9B49A93}"/>
                </a:ext>
              </a:extLst>
            </p:cNvPr>
            <p:cNvCxnSpPr/>
            <p:nvPr/>
          </p:nvCxnSpPr>
          <p:spPr>
            <a:xfrm flipH="1" flipV="1">
              <a:off x="3136341" y="4698050"/>
              <a:ext cx="134642" cy="2083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9CAB61C-739C-D34D-9F26-F97F13B43213}"/>
                </a:ext>
              </a:extLst>
            </p:cNvPr>
            <p:cNvCxnSpPr/>
            <p:nvPr/>
          </p:nvCxnSpPr>
          <p:spPr>
            <a:xfrm flipH="1" flipV="1">
              <a:off x="3393078" y="4537570"/>
              <a:ext cx="134642" cy="2083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808A765B-1345-A84F-88CF-1D9FB2F03308}"/>
                </a:ext>
              </a:extLst>
            </p:cNvPr>
            <p:cNvCxnSpPr/>
            <p:nvPr/>
          </p:nvCxnSpPr>
          <p:spPr>
            <a:xfrm flipH="1">
              <a:off x="3222938" y="4647454"/>
              <a:ext cx="218185" cy="134399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F2A1126B-C89C-5B40-8CF0-87AA3598B35E}"/>
                </a:ext>
              </a:extLst>
            </p:cNvPr>
            <p:cNvSpPr txBox="1"/>
            <p:nvPr/>
          </p:nvSpPr>
          <p:spPr>
            <a:xfrm>
              <a:off x="2364191" y="3588095"/>
              <a:ext cx="4876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i="1" dirty="0"/>
                <a:t>d/2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456E93CA-A330-A840-BB66-785551123CF4}"/>
                  </a:ext>
                </a:extLst>
              </p:cNvPr>
              <p:cNvSpPr txBox="1"/>
              <p:nvPr/>
            </p:nvSpPr>
            <p:spPr>
              <a:xfrm>
                <a:off x="628006" y="3051419"/>
                <a:ext cx="6295797" cy="3441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900" dirty="0"/>
                  <a:t>As the wave travels through the slit, treat each infinitesimal point in the slit as a wave source.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9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900" dirty="0"/>
                  <a:t>Light from one part can interfere with another part.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9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900" dirty="0"/>
                  <a:t>Wavelet 1 has further to travel than 3.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9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900" dirty="0"/>
                  <a:t>If additional distance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90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1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sz="19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1900" dirty="0"/>
                  <a:t> equals </a:t>
                </a:r>
                <a:r>
                  <a:rPr lang="en-US" sz="1900" dirty="0" err="1"/>
                  <a:t>λ</a:t>
                </a:r>
                <a:r>
                  <a:rPr lang="en-US" sz="1900" dirty="0"/>
                  <a:t>/2 then wavelets from 1 and 3 are out of phase (destructive interference).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9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900" dirty="0"/>
                  <a:t>Also true for any two points in the slit separated by d/2.</a:t>
                </a:r>
              </a:p>
            </p:txBody>
          </p:sp>
        </mc:Choice>
        <mc:Fallback xmlns=""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456E93CA-A330-A840-BB66-785551123C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06" y="3051419"/>
                <a:ext cx="6295797" cy="3441455"/>
              </a:xfrm>
              <a:prstGeom prst="rect">
                <a:avLst/>
              </a:prstGeom>
              <a:blipFill>
                <a:blip r:embed="rId3"/>
                <a:stretch>
                  <a:fillRect l="-604" t="-735" r="-1408" b="-1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07649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24237621-7672-B549-8C58-B1503CF4BC88}"/>
              </a:ext>
            </a:extLst>
          </p:cNvPr>
          <p:cNvSpPr txBox="1">
            <a:spLocks/>
          </p:cNvSpPr>
          <p:nvPr/>
        </p:nvSpPr>
        <p:spPr>
          <a:xfrm>
            <a:off x="786782" y="3407932"/>
            <a:ext cx="5978247" cy="3331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2CF76C1B-4CB8-1E42-B6C0-F89CCAB135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23588" y="4706723"/>
                <a:ext cx="9744824" cy="1133574"/>
              </a:xfrm>
            </p:spPr>
            <p:txBody>
              <a:bodyPr/>
              <a:lstStyle/>
              <a:p>
                <a:r>
                  <a:rPr lang="en-US" dirty="0"/>
                  <a:t>Everything in phase at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 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𝑏𝑟𝑖𝑔h𝑡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𝑠𝑝𝑜𝑡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Dark spots when: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</m:t>
                        </m:r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Corresponding to: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1,2,3,…</m:t>
                            </m:r>
                          </m:sub>
                        </m:sSub>
                      </m:e>
                    </m:func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2CF76C1B-4CB8-1E42-B6C0-F89CCAB135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23588" y="4706723"/>
                <a:ext cx="9744824" cy="1133574"/>
              </a:xfrm>
              <a:blipFill>
                <a:blip r:embed="rId2"/>
                <a:stretch>
                  <a:fillRect l="-1172" t="-8889" b="-7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02C2786A-EFF9-E34A-89F0-A6094FACB1BC}"/>
              </a:ext>
            </a:extLst>
          </p:cNvPr>
          <p:cNvGrpSpPr>
            <a:grpSpLocks noChangeAspect="1"/>
          </p:cNvGrpSpPr>
          <p:nvPr/>
        </p:nvGrpSpPr>
        <p:grpSpPr>
          <a:xfrm>
            <a:off x="1413948" y="705593"/>
            <a:ext cx="9364103" cy="3547913"/>
            <a:chOff x="896644" y="1274486"/>
            <a:chExt cx="10083720" cy="3820565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87720C4-0C21-1649-93E0-C4D07BDF24FB}"/>
                </a:ext>
              </a:extLst>
            </p:cNvPr>
            <p:cNvGrpSpPr/>
            <p:nvPr/>
          </p:nvGrpSpPr>
          <p:grpSpPr>
            <a:xfrm>
              <a:off x="896644" y="1388137"/>
              <a:ext cx="8654184" cy="3706914"/>
              <a:chOff x="2019388" y="1376563"/>
              <a:chExt cx="8654184" cy="3706914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E2AA77BC-6AC7-9E4E-BB1B-5D876E581E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72809" y="1894756"/>
                <a:ext cx="0" cy="2456165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45241EE6-050E-5D4B-A520-B1CD5BFCEC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1319" y="1906513"/>
                <a:ext cx="0" cy="2456165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9296D99D-026F-9C42-A477-D6274FDF53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16868" y="1894755"/>
                <a:ext cx="0" cy="2456165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6188781B-4D78-1A49-81DC-A4AE405A1858}"/>
                  </a:ext>
                </a:extLst>
              </p:cNvPr>
              <p:cNvSpPr/>
              <p:nvPr/>
            </p:nvSpPr>
            <p:spPr>
              <a:xfrm>
                <a:off x="2905923" y="1894756"/>
                <a:ext cx="150471" cy="902825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D7C67C29-59D5-4045-A3CC-1A7619243E06}"/>
                  </a:ext>
                </a:extLst>
              </p:cNvPr>
              <p:cNvSpPr/>
              <p:nvPr/>
            </p:nvSpPr>
            <p:spPr>
              <a:xfrm>
                <a:off x="2899066" y="3448096"/>
                <a:ext cx="150471" cy="902825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1C46A4F7-1EB6-E84A-B81E-96C1721E84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6245" y="3030778"/>
                <a:ext cx="623970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3985A3C7-1134-D745-BC65-808A2DCA89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19388" y="3030778"/>
                <a:ext cx="103014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0690EA5D-24EB-B04E-9EB1-371D64561C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29955" y="1526195"/>
                <a:ext cx="3363132" cy="151245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AAC2A104-017E-8D47-8E62-6CD543D120E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32166" y="1538864"/>
                <a:ext cx="3360921" cy="128730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BCFF34E-8D5A-034C-A2A7-84E34447C132}"/>
                  </a:ext>
                </a:extLst>
              </p:cNvPr>
              <p:cNvSpPr txBox="1"/>
              <p:nvPr/>
            </p:nvSpPr>
            <p:spPr>
              <a:xfrm>
                <a:off x="2818724" y="2992232"/>
                <a:ext cx="27924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i="1" dirty="0">
                    <a:solidFill>
                      <a:srgbClr val="FF0000"/>
                    </a:solidFill>
                  </a:rPr>
                  <a:t>d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E39AE39-F542-0D41-91F8-C1BF5506916A}"/>
                  </a:ext>
                </a:extLst>
              </p:cNvPr>
              <p:cNvSpPr txBox="1"/>
              <p:nvPr/>
            </p:nvSpPr>
            <p:spPr>
              <a:xfrm>
                <a:off x="3438317" y="3146120"/>
                <a:ext cx="3225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B050"/>
                    </a:solidFill>
                  </a:rPr>
                  <a:t>𝛉</a:t>
                </a:r>
              </a:p>
            </p:txBody>
          </p: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C8DB9093-7EB4-D84F-BDD0-C3E28F689F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19388" y="2826066"/>
                <a:ext cx="637684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06A25ABD-8326-DF41-B400-CCA3EB0657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6245" y="2826066"/>
                <a:ext cx="103014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B65EF074-CF32-0341-A9B5-BF3C2FDAE9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22339" y="3229477"/>
                <a:ext cx="434733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52E6112-201D-F04C-BFE3-A5045D0B19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6245" y="3229477"/>
                <a:ext cx="103014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8FC7452D-FC36-954B-B67F-96468828AB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6245" y="3429000"/>
                <a:ext cx="630827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75D4C6C2-F18D-4B4A-9883-FC1596CE9C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6245" y="3429000"/>
                <a:ext cx="103014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9163CC83-AC61-2249-BA82-C21B0239DD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86188" y="3032705"/>
                <a:ext cx="4252161" cy="6242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1D7DE46C-E1B9-B14A-B057-330F6B24E1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56394" y="3230798"/>
                <a:ext cx="4252161" cy="6242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6F967BD2-17BC-394C-84DB-15DB2C59D0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9494" y="3429185"/>
                <a:ext cx="4252161" cy="6242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EE2B73BB-70F7-364D-AC03-0E5F0F74BD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43175" y="1537925"/>
                <a:ext cx="3349912" cy="17136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38BB0B92-2367-094B-B13B-8E045C33D3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56394" y="1525901"/>
                <a:ext cx="3336693" cy="191371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D23B81F4-443B-CB44-B1A2-E4C200B940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63261" y="2833270"/>
                <a:ext cx="8065" cy="60265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6A30F3A-99EC-B048-A423-FD4FCE86046E}"/>
                  </a:ext>
                </a:extLst>
              </p:cNvPr>
              <p:cNvSpPr txBox="1"/>
              <p:nvPr/>
            </p:nvSpPr>
            <p:spPr>
              <a:xfrm>
                <a:off x="2320240" y="4273178"/>
                <a:ext cx="2920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solidFill>
                      <a:srgbClr val="FF0000"/>
                    </a:solidFill>
                  </a:rPr>
                  <a:t>λ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302ED286-DBB4-9B47-96AD-E2D42DA98831}"/>
                  </a:ext>
                </a:extLst>
              </p:cNvPr>
              <p:cNvCxnSpPr/>
              <p:nvPr/>
            </p:nvCxnSpPr>
            <p:spPr>
              <a:xfrm>
                <a:off x="2372809" y="4166886"/>
                <a:ext cx="161653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1A5E13BB-D5F5-C442-9E0B-BB609EEF27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93087" y="1435261"/>
                <a:ext cx="0" cy="3396323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Block Arc 51">
                <a:extLst>
                  <a:ext uri="{FF2B5EF4-FFF2-40B4-BE49-F238E27FC236}">
                    <a16:creationId xmlns:a16="http://schemas.microsoft.com/office/drawing/2014/main" id="{B5AE67A4-EB9D-5A4C-9556-414FEAC0A12F}"/>
                  </a:ext>
                </a:extLst>
              </p:cNvPr>
              <p:cNvSpPr/>
              <p:nvPr/>
            </p:nvSpPr>
            <p:spPr>
              <a:xfrm rot="5400000">
                <a:off x="5688139" y="-187959"/>
                <a:ext cx="1111169" cy="6850000"/>
              </a:xfrm>
              <a:prstGeom prst="blockArc">
                <a:avLst>
                  <a:gd name="adj1" fmla="val 13976089"/>
                  <a:gd name="adj2" fmla="val 18404551"/>
                  <a:gd name="adj3" fmla="val 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CD051403-E7A2-4D44-BA25-2850BCE550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4333" y="3237040"/>
                <a:ext cx="2706455" cy="0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Block Arc 53">
                <a:extLst>
                  <a:ext uri="{FF2B5EF4-FFF2-40B4-BE49-F238E27FC236}">
                    <a16:creationId xmlns:a16="http://schemas.microsoft.com/office/drawing/2014/main" id="{9F99BF94-5463-F949-8182-C2B1FD199B07}"/>
                  </a:ext>
                </a:extLst>
              </p:cNvPr>
              <p:cNvSpPr/>
              <p:nvPr/>
            </p:nvSpPr>
            <p:spPr>
              <a:xfrm rot="16200000">
                <a:off x="6594197" y="1848035"/>
                <a:ext cx="663290" cy="1024851"/>
              </a:xfrm>
              <a:prstGeom prst="blockArc">
                <a:avLst>
                  <a:gd name="adj1" fmla="val 10453377"/>
                  <a:gd name="adj2" fmla="val 17618916"/>
                  <a:gd name="adj3" fmla="val 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Block Arc 54">
                <a:extLst>
                  <a:ext uri="{FF2B5EF4-FFF2-40B4-BE49-F238E27FC236}">
                    <a16:creationId xmlns:a16="http://schemas.microsoft.com/office/drawing/2014/main" id="{4D111196-495A-544C-AA90-3C49A1015205}"/>
                  </a:ext>
                </a:extLst>
              </p:cNvPr>
              <p:cNvSpPr/>
              <p:nvPr/>
            </p:nvSpPr>
            <p:spPr>
              <a:xfrm rot="16024201" flipH="1">
                <a:off x="6700010" y="3520045"/>
                <a:ext cx="586477" cy="1109482"/>
              </a:xfrm>
              <a:prstGeom prst="blockArc">
                <a:avLst>
                  <a:gd name="adj1" fmla="val 10862427"/>
                  <a:gd name="adj2" fmla="val 17526120"/>
                  <a:gd name="adj3" fmla="val 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Block Arc 58">
                <a:extLst>
                  <a:ext uri="{FF2B5EF4-FFF2-40B4-BE49-F238E27FC236}">
                    <a16:creationId xmlns:a16="http://schemas.microsoft.com/office/drawing/2014/main" id="{B0ED7421-D426-164D-826D-65369F08D772}"/>
                  </a:ext>
                </a:extLst>
              </p:cNvPr>
              <p:cNvSpPr/>
              <p:nvPr/>
            </p:nvSpPr>
            <p:spPr>
              <a:xfrm rot="6516525">
                <a:off x="5964044" y="3893736"/>
                <a:ext cx="544096" cy="1031687"/>
              </a:xfrm>
              <a:prstGeom prst="blockArc">
                <a:avLst>
                  <a:gd name="adj1" fmla="val 13658076"/>
                  <a:gd name="adj2" fmla="val 18197964"/>
                  <a:gd name="adj3" fmla="val 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Block Arc 63">
                <a:extLst>
                  <a:ext uri="{FF2B5EF4-FFF2-40B4-BE49-F238E27FC236}">
                    <a16:creationId xmlns:a16="http://schemas.microsoft.com/office/drawing/2014/main" id="{74CC59B1-AFAA-4C48-A73F-4D23E28C14C6}"/>
                  </a:ext>
                </a:extLst>
              </p:cNvPr>
              <p:cNvSpPr/>
              <p:nvPr/>
            </p:nvSpPr>
            <p:spPr>
              <a:xfrm rot="4242771" flipH="1">
                <a:off x="5886566" y="1509556"/>
                <a:ext cx="572548" cy="1030865"/>
              </a:xfrm>
              <a:prstGeom prst="blockArc">
                <a:avLst>
                  <a:gd name="adj1" fmla="val 13658076"/>
                  <a:gd name="adj2" fmla="val 18197964"/>
                  <a:gd name="adj3" fmla="val 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2D88049C-C935-CD44-BFD3-80860B84DD4C}"/>
                  </a:ext>
                </a:extLst>
              </p:cNvPr>
              <p:cNvSpPr txBox="1"/>
              <p:nvPr/>
            </p:nvSpPr>
            <p:spPr>
              <a:xfrm>
                <a:off x="6399944" y="1376563"/>
                <a:ext cx="3674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</a:t>
                </a:r>
                <a:r>
                  <a:rPr lang="en-US" baseline="-25000" dirty="0"/>
                  <a:t>2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CA62664-6AF5-F740-84E7-1CFC7136AE5E}"/>
                  </a:ext>
                </a:extLst>
              </p:cNvPr>
              <p:cNvSpPr txBox="1"/>
              <p:nvPr/>
            </p:nvSpPr>
            <p:spPr>
              <a:xfrm>
                <a:off x="6386493" y="2142312"/>
                <a:ext cx="3674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</a:t>
                </a:r>
                <a:r>
                  <a:rPr lang="en-US" baseline="-25000" dirty="0"/>
                  <a:t>1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31831227-50D2-E244-90FC-1354F29FEE22}"/>
                  </a:ext>
                </a:extLst>
              </p:cNvPr>
              <p:cNvSpPr txBox="1"/>
              <p:nvPr/>
            </p:nvSpPr>
            <p:spPr>
              <a:xfrm>
                <a:off x="6451377" y="3914639"/>
                <a:ext cx="4356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-y</a:t>
                </a:r>
                <a:r>
                  <a:rPr lang="en-US" baseline="-25000" dirty="0"/>
                  <a:t>1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BBE9BF7-AB8D-F941-9181-FCC1ACC4118B}"/>
                  </a:ext>
                </a:extLst>
              </p:cNvPr>
              <p:cNvSpPr txBox="1"/>
              <p:nvPr/>
            </p:nvSpPr>
            <p:spPr>
              <a:xfrm>
                <a:off x="6414734" y="4714145"/>
                <a:ext cx="4356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-y</a:t>
                </a:r>
                <a:r>
                  <a:rPr lang="en-US" baseline="-25000" dirty="0"/>
                  <a:t>2</a:t>
                </a:r>
              </a:p>
            </p:txBody>
          </p:sp>
          <p:cxnSp>
            <p:nvCxnSpPr>
              <p:cNvPr id="69" name="Straight Arrow Connector 68">
                <a:extLst>
                  <a:ext uri="{FF2B5EF4-FFF2-40B4-BE49-F238E27FC236}">
                    <a16:creationId xmlns:a16="http://schemas.microsoft.com/office/drawing/2014/main" id="{90A9A275-4899-F14F-A225-AD0C774957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86188" y="4513922"/>
                <a:ext cx="3327228" cy="0"/>
              </a:xfrm>
              <a:prstGeom prst="straightConnector1">
                <a:avLst/>
              </a:prstGeom>
              <a:ln w="38100">
                <a:solidFill>
                  <a:srgbClr val="7030A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3A7A044-B021-C242-AF4D-786D7148C459}"/>
                  </a:ext>
                </a:extLst>
              </p:cNvPr>
              <p:cNvSpPr txBox="1"/>
              <p:nvPr/>
            </p:nvSpPr>
            <p:spPr>
              <a:xfrm>
                <a:off x="4765030" y="4535108"/>
                <a:ext cx="2936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7030A0"/>
                    </a:solidFill>
                  </a:rPr>
                  <a:t>L</a:t>
                </a:r>
              </a:p>
            </p:txBody>
          </p: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4A890A9D-8E2B-694D-B68B-B8184F5C34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97968" y="3238771"/>
                <a:ext cx="302484" cy="545173"/>
              </a:xfrm>
              <a:prstGeom prst="line">
                <a:avLst/>
              </a:prstGeom>
              <a:ln w="127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E0E1A1F6-B606-164F-89F6-82B67E7E06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75326" y="3030778"/>
                <a:ext cx="302484" cy="545173"/>
              </a:xfrm>
              <a:prstGeom prst="line">
                <a:avLst/>
              </a:prstGeom>
              <a:ln w="127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570D4CD7-BD45-814E-B6DB-6871B8ADB37D}"/>
                  </a:ext>
                </a:extLst>
              </p:cNvPr>
              <p:cNvSpPr txBox="1"/>
              <p:nvPr/>
            </p:nvSpPr>
            <p:spPr>
              <a:xfrm>
                <a:off x="3377810" y="3582125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7030A0"/>
                    </a:solidFill>
                  </a:rPr>
                  <a:t>𝛿</a:t>
                </a:r>
              </a:p>
            </p:txBody>
          </p: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35F5C790-B2BE-944F-9BD4-C03785DA696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06279" y="3593700"/>
                <a:ext cx="156130" cy="81190"/>
              </a:xfrm>
              <a:prstGeom prst="straightConnector1">
                <a:avLst/>
              </a:prstGeom>
              <a:ln>
                <a:solidFill>
                  <a:srgbClr val="7030A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8F25904C-5CCC-E44B-8D21-12BEC149A8E1}"/>
                  </a:ext>
                </a:extLst>
              </p:cNvPr>
              <p:cNvCxnSpPr/>
              <p:nvPr/>
            </p:nvCxnSpPr>
            <p:spPr>
              <a:xfrm>
                <a:off x="6096000" y="3608747"/>
                <a:ext cx="0" cy="756798"/>
              </a:xfrm>
              <a:prstGeom prst="straightConnector1">
                <a:avLst/>
              </a:prstGeom>
              <a:ln w="34925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54E61E9-8427-2A49-8887-0FC31EBA8625}"/>
                  </a:ext>
                </a:extLst>
              </p:cNvPr>
              <p:cNvSpPr txBox="1"/>
              <p:nvPr/>
            </p:nvSpPr>
            <p:spPr>
              <a:xfrm>
                <a:off x="5709503" y="3839544"/>
                <a:ext cx="3225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B050"/>
                    </a:solidFill>
                  </a:rPr>
                  <a:t>𝛉</a:t>
                </a:r>
              </a:p>
            </p:txBody>
          </p: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399693E3-35F7-424A-9CC7-D2764D21005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432308" y="2078084"/>
                <a:ext cx="1797292" cy="1126604"/>
              </a:xfrm>
              <a:prstGeom prst="straightConnector1">
                <a:avLst/>
              </a:prstGeom>
              <a:ln w="254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D11C06D0-31C0-4D49-B564-6EA83DEC4E83}"/>
                  </a:ext>
                </a:extLst>
              </p:cNvPr>
              <p:cNvSpPr txBox="1"/>
              <p:nvPr/>
            </p:nvSpPr>
            <p:spPr>
              <a:xfrm>
                <a:off x="8251290" y="1813186"/>
                <a:ext cx="1043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B050"/>
                    </a:solidFill>
                  </a:rPr>
                  <a:t>𝛉</a:t>
                </a:r>
                <a:r>
                  <a:rPr lang="en-US" baseline="-25000" dirty="0">
                    <a:solidFill>
                      <a:srgbClr val="00B050"/>
                    </a:solidFill>
                  </a:rPr>
                  <a:t> MAX,0 </a:t>
                </a:r>
                <a:r>
                  <a:rPr lang="en-US" dirty="0">
                    <a:solidFill>
                      <a:srgbClr val="00B050"/>
                    </a:solidFill>
                  </a:rPr>
                  <a:t>=0</a:t>
                </a:r>
                <a:endParaRPr lang="en-US" baseline="-25000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E2A72825-3343-D74F-90FA-440BA5896783}"/>
                  </a:ext>
                </a:extLst>
              </p:cNvPr>
              <p:cNvSpPr txBox="1"/>
              <p:nvPr/>
            </p:nvSpPr>
            <p:spPr>
              <a:xfrm>
                <a:off x="6850431" y="3955947"/>
                <a:ext cx="7793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B050"/>
                    </a:solidFill>
                  </a:rPr>
                  <a:t>𝛉</a:t>
                </a:r>
                <a:r>
                  <a:rPr lang="en-US" baseline="-25000" dirty="0">
                    <a:solidFill>
                      <a:srgbClr val="00B050"/>
                    </a:solidFill>
                  </a:rPr>
                  <a:t> MIN,0 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6DF57D3B-05F3-EC48-8775-6CE56F568DC4}"/>
                  </a:ext>
                </a:extLst>
              </p:cNvPr>
              <p:cNvSpPr txBox="1"/>
              <p:nvPr/>
            </p:nvSpPr>
            <p:spPr>
              <a:xfrm>
                <a:off x="6841516" y="4335705"/>
                <a:ext cx="8114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B050"/>
                    </a:solidFill>
                  </a:rPr>
                  <a:t>𝛉</a:t>
                </a:r>
                <a:r>
                  <a:rPr lang="en-US" baseline="-25000" dirty="0">
                    <a:solidFill>
                      <a:srgbClr val="00B050"/>
                    </a:solidFill>
                  </a:rPr>
                  <a:t> MAX,1 </a:t>
                </a: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9CB647EB-2D29-AF4D-B90C-2812B6C41717}"/>
                  </a:ext>
                </a:extLst>
              </p:cNvPr>
              <p:cNvSpPr/>
              <p:nvPr/>
            </p:nvSpPr>
            <p:spPr>
              <a:xfrm>
                <a:off x="9919423" y="2372809"/>
                <a:ext cx="752354" cy="1767803"/>
              </a:xfrm>
              <a:prstGeom prst="rect">
                <a:avLst/>
              </a:prstGeom>
              <a:gradFill flip="none" rotWithShape="1">
                <a:gsLst>
                  <a:gs pos="0">
                    <a:schemeClr val="bg2"/>
                  </a:gs>
                  <a:gs pos="82000">
                    <a:schemeClr val="bg2">
                      <a:lumMod val="25000"/>
                    </a:schemeClr>
                  </a:gs>
                  <a:gs pos="66000">
                    <a:schemeClr val="bg2">
                      <a:lumMod val="50000"/>
                    </a:schemeClr>
                  </a:gs>
                  <a:gs pos="29000">
                    <a:schemeClr val="bg2">
                      <a:lumMod val="75000"/>
                    </a:schemeClr>
                  </a:gs>
                  <a:gs pos="49000">
                    <a:schemeClr val="accent3">
                      <a:lumMod val="75000"/>
                    </a:schemeClr>
                  </a:gs>
                  <a:gs pos="96000">
                    <a:schemeClr val="tx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F352179B-89CF-8847-850E-7DF6C12EEA79}"/>
                  </a:ext>
                </a:extLst>
              </p:cNvPr>
              <p:cNvSpPr/>
              <p:nvPr/>
            </p:nvSpPr>
            <p:spPr>
              <a:xfrm>
                <a:off x="9919423" y="1584531"/>
                <a:ext cx="752354" cy="803683"/>
              </a:xfrm>
              <a:prstGeom prst="rect">
                <a:avLst/>
              </a:prstGeom>
              <a:gradFill flip="none" rotWithShape="1">
                <a:gsLst>
                  <a:gs pos="0">
                    <a:schemeClr val="bg2"/>
                  </a:gs>
                  <a:gs pos="56000">
                    <a:schemeClr val="bg2">
                      <a:lumMod val="25000"/>
                    </a:schemeClr>
                  </a:gs>
                  <a:gs pos="40000">
                    <a:schemeClr val="bg2">
                      <a:lumMod val="50000"/>
                    </a:schemeClr>
                  </a:gs>
                  <a:gs pos="14000">
                    <a:schemeClr val="bg2">
                      <a:lumMod val="75000"/>
                    </a:schemeClr>
                  </a:gs>
                  <a:gs pos="26000">
                    <a:schemeClr val="accent3">
                      <a:lumMod val="75000"/>
                    </a:schemeClr>
                  </a:gs>
                  <a:gs pos="77000">
                    <a:schemeClr val="tx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C3C9D472-0E1E-FD4E-AC7B-AE28426F0FD5}"/>
                  </a:ext>
                </a:extLst>
              </p:cNvPr>
              <p:cNvSpPr/>
              <p:nvPr/>
            </p:nvSpPr>
            <p:spPr>
              <a:xfrm>
                <a:off x="9921218" y="4091475"/>
                <a:ext cx="752354" cy="803683"/>
              </a:xfrm>
              <a:prstGeom prst="rect">
                <a:avLst/>
              </a:prstGeom>
              <a:gradFill flip="none" rotWithShape="1">
                <a:gsLst>
                  <a:gs pos="0">
                    <a:schemeClr val="bg2"/>
                  </a:gs>
                  <a:gs pos="56000">
                    <a:schemeClr val="bg2">
                      <a:lumMod val="25000"/>
                    </a:schemeClr>
                  </a:gs>
                  <a:gs pos="40000">
                    <a:schemeClr val="bg2">
                      <a:lumMod val="50000"/>
                    </a:schemeClr>
                  </a:gs>
                  <a:gs pos="14000">
                    <a:schemeClr val="bg2">
                      <a:lumMod val="75000"/>
                    </a:schemeClr>
                  </a:gs>
                  <a:gs pos="26000">
                    <a:schemeClr val="accent3">
                      <a:lumMod val="75000"/>
                    </a:schemeClr>
                  </a:gs>
                  <a:gs pos="77000">
                    <a:schemeClr val="tx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2F012E8-0BDE-AC45-9C4E-65197FED0BFC}"/>
                    </a:ext>
                  </a:extLst>
                </p:cNvPr>
                <p:cNvSpPr txBox="1"/>
                <p:nvPr/>
              </p:nvSpPr>
              <p:spPr>
                <a:xfrm>
                  <a:off x="9695269" y="3102551"/>
                  <a:ext cx="94929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=0</m:t>
                            </m:r>
                          </m:e>
                        </m:func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2F012E8-0BDE-AC45-9C4E-65197FED0B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95269" y="3102551"/>
                  <a:ext cx="949299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8451" r="-8451" b="-142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8AC8692-C03D-F64B-A513-284644756FF7}"/>
                    </a:ext>
                  </a:extLst>
                </p:cNvPr>
                <p:cNvSpPr txBox="1"/>
                <p:nvPr/>
              </p:nvSpPr>
              <p:spPr>
                <a:xfrm>
                  <a:off x="9695269" y="3880433"/>
                  <a:ext cx="1173013" cy="52597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den>
                            </m:f>
                          </m:e>
                        </m:func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8AC8692-C03D-F64B-A513-284644756F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95269" y="3880433"/>
                  <a:ext cx="1173013" cy="525978"/>
                </a:xfrm>
                <a:prstGeom prst="rect">
                  <a:avLst/>
                </a:prstGeom>
                <a:blipFill>
                  <a:blip r:embed="rId4"/>
                  <a:stretch>
                    <a:fillRect l="-6897" t="-5128" r="-9195" b="-2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F55A081C-CFE6-9A43-B03F-1C0D5BD3B104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>
                  <a:off x="9696070" y="2109045"/>
                  <a:ext cx="969412" cy="53035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den>
                            </m:f>
                          </m:e>
                        </m:func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F55A081C-CFE6-9A43-B03F-1C0D5BD3B1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96070" y="2109045"/>
                  <a:ext cx="969412" cy="530352"/>
                </a:xfrm>
                <a:prstGeom prst="rect">
                  <a:avLst/>
                </a:prstGeom>
                <a:blipFill>
                  <a:blip r:embed="rId5"/>
                  <a:stretch>
                    <a:fillRect l="-8333" t="-2500" r="-8333" b="-2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B193A78C-A53D-5545-8506-FFC0D4AD5A12}"/>
                    </a:ext>
                  </a:extLst>
                </p:cNvPr>
                <p:cNvSpPr txBox="1"/>
                <p:nvPr/>
              </p:nvSpPr>
              <p:spPr>
                <a:xfrm>
                  <a:off x="9695269" y="4539739"/>
                  <a:ext cx="1285095" cy="52597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den>
                            </m:f>
                          </m:e>
                        </m:func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B193A78C-A53D-5545-8506-FFC0D4AD5A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95269" y="4539739"/>
                  <a:ext cx="1285095" cy="525978"/>
                </a:xfrm>
                <a:prstGeom prst="rect">
                  <a:avLst/>
                </a:prstGeom>
                <a:blipFill>
                  <a:blip r:embed="rId6"/>
                  <a:stretch>
                    <a:fillRect l="-6316" t="-2564" r="-9474" b="-2564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9C2C1C06-8FD5-494A-A0DA-7DE339675520}"/>
                    </a:ext>
                  </a:extLst>
                </p:cNvPr>
                <p:cNvSpPr txBox="1"/>
                <p:nvPr/>
              </p:nvSpPr>
              <p:spPr>
                <a:xfrm>
                  <a:off x="9633168" y="1274486"/>
                  <a:ext cx="1073499" cy="52597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</m:den>
                            </m:f>
                          </m:e>
                        </m:func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9C2C1C06-8FD5-494A-A0DA-7DE3396755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33168" y="1274486"/>
                  <a:ext cx="1073499" cy="525978"/>
                </a:xfrm>
                <a:prstGeom prst="rect">
                  <a:avLst/>
                </a:prstGeom>
                <a:blipFill>
                  <a:blip r:embed="rId7"/>
                  <a:stretch>
                    <a:fillRect l="-7595" t="-2500" r="-10127" b="-2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EF6220F-4468-6E4F-A6EB-B3D78C6E0047}"/>
                </a:ext>
              </a:extLst>
            </p:cNvPr>
            <p:cNvSpPr/>
            <p:nvPr/>
          </p:nvSpPr>
          <p:spPr>
            <a:xfrm>
              <a:off x="8796679" y="1388137"/>
              <a:ext cx="752355" cy="20796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448AF565-8EEE-7D40-9182-1FFC99B0FEB4}"/>
              </a:ext>
            </a:extLst>
          </p:cNvPr>
          <p:cNvSpPr/>
          <p:nvPr/>
        </p:nvSpPr>
        <p:spPr>
          <a:xfrm>
            <a:off x="8750203" y="4072811"/>
            <a:ext cx="698664" cy="1931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598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02EF8549-D6AB-6048-96A2-58370DC54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8485" y="4092447"/>
            <a:ext cx="2054588" cy="213640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3F6D92F-3B3C-6247-BAE3-EF7D25A3B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7094"/>
          </a:xfrm>
        </p:spPr>
        <p:txBody>
          <a:bodyPr>
            <a:normAutofit fontScale="90000"/>
          </a:bodyPr>
          <a:lstStyle/>
          <a:p>
            <a:r>
              <a:rPr lang="en-US" dirty="0"/>
              <a:t>Wave Optics: Diffraction</a:t>
            </a:r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24237621-7672-B549-8C58-B1503CF4BC88}"/>
              </a:ext>
            </a:extLst>
          </p:cNvPr>
          <p:cNvSpPr txBox="1">
            <a:spLocks/>
          </p:cNvSpPr>
          <p:nvPr/>
        </p:nvSpPr>
        <p:spPr>
          <a:xfrm>
            <a:off x="786782" y="3407932"/>
            <a:ext cx="5978247" cy="3331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F76C1B-4CB8-1E42-B6C0-F89CCAB13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754" y="1721122"/>
            <a:ext cx="446532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Multiple slits is a diffraction grating.</a:t>
            </a:r>
          </a:p>
          <a:p>
            <a:endParaRPr lang="en-US" dirty="0"/>
          </a:p>
          <a:p>
            <a:r>
              <a:rPr lang="en-US" dirty="0"/>
              <a:t>Interference between each diffracted wave.</a:t>
            </a:r>
          </a:p>
          <a:p>
            <a:endParaRPr lang="en-US" dirty="0"/>
          </a:p>
          <a:p>
            <a:r>
              <a:rPr lang="en-US" dirty="0"/>
              <a:t>Path length difference between light passing through different slits.</a:t>
            </a:r>
          </a:p>
          <a:p>
            <a:pPr lvl="1"/>
            <a:r>
              <a:rPr lang="en-US" dirty="0"/>
              <a:t>Results in bright/darks spots.</a:t>
            </a:r>
          </a:p>
          <a:p>
            <a:endParaRPr lang="en-US" dirty="0"/>
          </a:p>
          <a:p>
            <a:r>
              <a:rPr lang="en-US" dirty="0"/>
              <a:t>The more slits in the grating, the sharper the interference peaks.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2FD4CF5-A9AE-2942-AD50-57FEF1ABC90A}"/>
                  </a:ext>
                </a:extLst>
              </p:cNvPr>
              <p:cNvSpPr txBox="1"/>
              <p:nvPr/>
            </p:nvSpPr>
            <p:spPr>
              <a:xfrm>
                <a:off x="6096000" y="6370261"/>
                <a:ext cx="23457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2FD4CF5-A9AE-2942-AD50-57FEF1ABC9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6370261"/>
                <a:ext cx="234570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urved Down Arrow 16">
            <a:extLst>
              <a:ext uri="{FF2B5EF4-FFF2-40B4-BE49-F238E27FC236}">
                <a16:creationId xmlns:a16="http://schemas.microsoft.com/office/drawing/2014/main" id="{B298E0F9-E854-824F-8FC2-939E1D1EA27C}"/>
              </a:ext>
            </a:extLst>
          </p:cNvPr>
          <p:cNvSpPr/>
          <p:nvPr/>
        </p:nvSpPr>
        <p:spPr>
          <a:xfrm rot="5400000">
            <a:off x="9822565" y="3128327"/>
            <a:ext cx="3501181" cy="777654"/>
          </a:xfrm>
          <a:prstGeom prst="curvedDownArrow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2">
                  <a:lumMod val="7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2346BEE-6E46-6040-AFED-7EC9CA5B8A88}"/>
              </a:ext>
            </a:extLst>
          </p:cNvPr>
          <p:cNvGrpSpPr/>
          <p:nvPr/>
        </p:nvGrpSpPr>
        <p:grpSpPr>
          <a:xfrm>
            <a:off x="8742316" y="3896791"/>
            <a:ext cx="2203205" cy="2767494"/>
            <a:chOff x="1934307" y="2141339"/>
            <a:chExt cx="2203205" cy="3559855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BE82A6CF-F6BD-854B-9BB0-3AFFA6BD4772}"/>
                </a:ext>
              </a:extLst>
            </p:cNvPr>
            <p:cNvGrpSpPr/>
            <p:nvPr/>
          </p:nvGrpSpPr>
          <p:grpSpPr>
            <a:xfrm>
              <a:off x="2317750" y="2425197"/>
              <a:ext cx="1781175" cy="2210303"/>
              <a:chOff x="968375" y="2009272"/>
              <a:chExt cx="3140487" cy="2210303"/>
            </a:xfrm>
          </p:grpSpPr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CF076436-A636-E545-9E22-CF25C62610AD}"/>
                  </a:ext>
                </a:extLst>
              </p:cNvPr>
              <p:cNvSpPr/>
              <p:nvPr/>
            </p:nvSpPr>
            <p:spPr>
              <a:xfrm>
                <a:off x="1118937" y="2009272"/>
                <a:ext cx="336884" cy="2093496"/>
              </a:xfrm>
              <a:custGeom>
                <a:avLst/>
                <a:gdLst>
                  <a:gd name="connsiteX0" fmla="*/ 0 w 336884"/>
                  <a:gd name="connsiteY0" fmla="*/ 2081465 h 2093496"/>
                  <a:gd name="connsiteX1" fmla="*/ 156410 w 336884"/>
                  <a:gd name="connsiteY1" fmla="*/ 2 h 2093496"/>
                  <a:gd name="connsiteX2" fmla="*/ 336884 w 336884"/>
                  <a:gd name="connsiteY2" fmla="*/ 2093496 h 2093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6884" h="2093496">
                    <a:moveTo>
                      <a:pt x="0" y="2081465"/>
                    </a:moveTo>
                    <a:cubicBezTo>
                      <a:pt x="50131" y="1039731"/>
                      <a:pt x="100263" y="-2003"/>
                      <a:pt x="156410" y="2"/>
                    </a:cubicBezTo>
                    <a:cubicBezTo>
                      <a:pt x="212557" y="2007"/>
                      <a:pt x="274720" y="1047751"/>
                      <a:pt x="336884" y="2093496"/>
                    </a:cubicBez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58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A5AFBFBE-DD69-8B4A-8A2F-267A97154E77}"/>
                  </a:ext>
                </a:extLst>
              </p:cNvPr>
              <p:cNvSpPr/>
              <p:nvPr/>
            </p:nvSpPr>
            <p:spPr>
              <a:xfrm>
                <a:off x="1740569" y="2009272"/>
                <a:ext cx="336884" cy="2093496"/>
              </a:xfrm>
              <a:custGeom>
                <a:avLst/>
                <a:gdLst>
                  <a:gd name="connsiteX0" fmla="*/ 0 w 336884"/>
                  <a:gd name="connsiteY0" fmla="*/ 2081465 h 2093496"/>
                  <a:gd name="connsiteX1" fmla="*/ 156410 w 336884"/>
                  <a:gd name="connsiteY1" fmla="*/ 2 h 2093496"/>
                  <a:gd name="connsiteX2" fmla="*/ 336884 w 336884"/>
                  <a:gd name="connsiteY2" fmla="*/ 2093496 h 2093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6884" h="2093496">
                    <a:moveTo>
                      <a:pt x="0" y="2081465"/>
                    </a:moveTo>
                    <a:cubicBezTo>
                      <a:pt x="50131" y="1039731"/>
                      <a:pt x="100263" y="-2003"/>
                      <a:pt x="156410" y="2"/>
                    </a:cubicBezTo>
                    <a:cubicBezTo>
                      <a:pt x="212557" y="2007"/>
                      <a:pt x="274720" y="1047751"/>
                      <a:pt x="336884" y="2093496"/>
                    </a:cubicBez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58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B11E9DFE-A9C6-014A-8639-2D502097E382}"/>
                  </a:ext>
                </a:extLst>
              </p:cNvPr>
              <p:cNvSpPr/>
              <p:nvPr/>
            </p:nvSpPr>
            <p:spPr>
              <a:xfrm>
                <a:off x="2362201" y="2009272"/>
                <a:ext cx="336884" cy="2093496"/>
              </a:xfrm>
              <a:custGeom>
                <a:avLst/>
                <a:gdLst>
                  <a:gd name="connsiteX0" fmla="*/ 0 w 336884"/>
                  <a:gd name="connsiteY0" fmla="*/ 2081465 h 2093496"/>
                  <a:gd name="connsiteX1" fmla="*/ 156410 w 336884"/>
                  <a:gd name="connsiteY1" fmla="*/ 2 h 2093496"/>
                  <a:gd name="connsiteX2" fmla="*/ 336884 w 336884"/>
                  <a:gd name="connsiteY2" fmla="*/ 2093496 h 2093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6884" h="2093496">
                    <a:moveTo>
                      <a:pt x="0" y="2081465"/>
                    </a:moveTo>
                    <a:cubicBezTo>
                      <a:pt x="50131" y="1039731"/>
                      <a:pt x="100263" y="-2003"/>
                      <a:pt x="156410" y="2"/>
                    </a:cubicBezTo>
                    <a:cubicBezTo>
                      <a:pt x="212557" y="2007"/>
                      <a:pt x="274720" y="1047751"/>
                      <a:pt x="336884" y="2093496"/>
                    </a:cubicBez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58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508C3BE1-F450-1744-9058-2D9AF18CCC02}"/>
                  </a:ext>
                </a:extLst>
              </p:cNvPr>
              <p:cNvSpPr/>
              <p:nvPr/>
            </p:nvSpPr>
            <p:spPr>
              <a:xfrm>
                <a:off x="2983833" y="2009272"/>
                <a:ext cx="336884" cy="2093496"/>
              </a:xfrm>
              <a:custGeom>
                <a:avLst/>
                <a:gdLst>
                  <a:gd name="connsiteX0" fmla="*/ 0 w 336884"/>
                  <a:gd name="connsiteY0" fmla="*/ 2081465 h 2093496"/>
                  <a:gd name="connsiteX1" fmla="*/ 156410 w 336884"/>
                  <a:gd name="connsiteY1" fmla="*/ 2 h 2093496"/>
                  <a:gd name="connsiteX2" fmla="*/ 336884 w 336884"/>
                  <a:gd name="connsiteY2" fmla="*/ 2093496 h 2093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6884" h="2093496">
                    <a:moveTo>
                      <a:pt x="0" y="2081465"/>
                    </a:moveTo>
                    <a:cubicBezTo>
                      <a:pt x="50131" y="1039731"/>
                      <a:pt x="100263" y="-2003"/>
                      <a:pt x="156410" y="2"/>
                    </a:cubicBezTo>
                    <a:cubicBezTo>
                      <a:pt x="212557" y="2007"/>
                      <a:pt x="274720" y="1047751"/>
                      <a:pt x="336884" y="2093496"/>
                    </a:cubicBez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58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CD5B1EDE-86E7-0349-9852-991728C85783}"/>
                  </a:ext>
                </a:extLst>
              </p:cNvPr>
              <p:cNvSpPr/>
              <p:nvPr/>
            </p:nvSpPr>
            <p:spPr>
              <a:xfrm>
                <a:off x="3605465" y="2009272"/>
                <a:ext cx="336884" cy="2093496"/>
              </a:xfrm>
              <a:custGeom>
                <a:avLst/>
                <a:gdLst>
                  <a:gd name="connsiteX0" fmla="*/ 0 w 336884"/>
                  <a:gd name="connsiteY0" fmla="*/ 2081465 h 2093496"/>
                  <a:gd name="connsiteX1" fmla="*/ 156410 w 336884"/>
                  <a:gd name="connsiteY1" fmla="*/ 2 h 2093496"/>
                  <a:gd name="connsiteX2" fmla="*/ 336884 w 336884"/>
                  <a:gd name="connsiteY2" fmla="*/ 2093496 h 2093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6884" h="2093496">
                    <a:moveTo>
                      <a:pt x="0" y="2081465"/>
                    </a:moveTo>
                    <a:cubicBezTo>
                      <a:pt x="50131" y="1039731"/>
                      <a:pt x="100263" y="-2003"/>
                      <a:pt x="156410" y="2"/>
                    </a:cubicBezTo>
                    <a:cubicBezTo>
                      <a:pt x="212557" y="2007"/>
                      <a:pt x="274720" y="1047751"/>
                      <a:pt x="336884" y="2093496"/>
                    </a:cubicBezTo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58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8091B0D3-D3F3-9B4F-947D-7DCDFDFE54D9}"/>
                  </a:ext>
                </a:extLst>
              </p:cNvPr>
              <p:cNvSpPr/>
              <p:nvPr/>
            </p:nvSpPr>
            <p:spPr>
              <a:xfrm>
                <a:off x="1456706" y="4089068"/>
                <a:ext cx="283863" cy="79169"/>
              </a:xfrm>
              <a:custGeom>
                <a:avLst/>
                <a:gdLst>
                  <a:gd name="connsiteX0" fmla="*/ 0 w 285008"/>
                  <a:gd name="connsiteY0" fmla="*/ 0 h 126675"/>
                  <a:gd name="connsiteX1" fmla="*/ 166255 w 285008"/>
                  <a:gd name="connsiteY1" fmla="*/ 126670 h 126675"/>
                  <a:gd name="connsiteX2" fmla="*/ 285008 w 285008"/>
                  <a:gd name="connsiteY2" fmla="*/ 3959 h 12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5008" h="126675">
                    <a:moveTo>
                      <a:pt x="0" y="0"/>
                    </a:moveTo>
                    <a:cubicBezTo>
                      <a:pt x="59377" y="63005"/>
                      <a:pt x="118754" y="126010"/>
                      <a:pt x="166255" y="126670"/>
                    </a:cubicBezTo>
                    <a:cubicBezTo>
                      <a:pt x="213756" y="127330"/>
                      <a:pt x="249382" y="65644"/>
                      <a:pt x="285008" y="3959"/>
                    </a:cubicBezTo>
                  </a:path>
                </a:pathLst>
              </a:custGeom>
              <a:noFill/>
              <a:ln w="158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C1FAD511-D65D-EB40-8441-BC1EE2162C2F}"/>
                  </a:ext>
                </a:extLst>
              </p:cNvPr>
              <p:cNvSpPr/>
              <p:nvPr/>
            </p:nvSpPr>
            <p:spPr>
              <a:xfrm>
                <a:off x="2078337" y="4089067"/>
                <a:ext cx="283863" cy="79169"/>
              </a:xfrm>
              <a:custGeom>
                <a:avLst/>
                <a:gdLst>
                  <a:gd name="connsiteX0" fmla="*/ 0 w 285008"/>
                  <a:gd name="connsiteY0" fmla="*/ 0 h 126675"/>
                  <a:gd name="connsiteX1" fmla="*/ 166255 w 285008"/>
                  <a:gd name="connsiteY1" fmla="*/ 126670 h 126675"/>
                  <a:gd name="connsiteX2" fmla="*/ 285008 w 285008"/>
                  <a:gd name="connsiteY2" fmla="*/ 3959 h 12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5008" h="126675">
                    <a:moveTo>
                      <a:pt x="0" y="0"/>
                    </a:moveTo>
                    <a:cubicBezTo>
                      <a:pt x="59377" y="63005"/>
                      <a:pt x="118754" y="126010"/>
                      <a:pt x="166255" y="126670"/>
                    </a:cubicBezTo>
                    <a:cubicBezTo>
                      <a:pt x="213756" y="127330"/>
                      <a:pt x="249382" y="65644"/>
                      <a:pt x="285008" y="3959"/>
                    </a:cubicBezTo>
                  </a:path>
                </a:pathLst>
              </a:custGeom>
              <a:noFill/>
              <a:ln w="158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A3D328CA-5AE0-B44B-AA12-23829EDE1F58}"/>
                  </a:ext>
                </a:extLst>
              </p:cNvPr>
              <p:cNvSpPr/>
              <p:nvPr/>
            </p:nvSpPr>
            <p:spPr>
              <a:xfrm>
                <a:off x="2699085" y="4089067"/>
                <a:ext cx="283863" cy="79169"/>
              </a:xfrm>
              <a:custGeom>
                <a:avLst/>
                <a:gdLst>
                  <a:gd name="connsiteX0" fmla="*/ 0 w 285008"/>
                  <a:gd name="connsiteY0" fmla="*/ 0 h 126675"/>
                  <a:gd name="connsiteX1" fmla="*/ 166255 w 285008"/>
                  <a:gd name="connsiteY1" fmla="*/ 126670 h 126675"/>
                  <a:gd name="connsiteX2" fmla="*/ 285008 w 285008"/>
                  <a:gd name="connsiteY2" fmla="*/ 3959 h 12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5008" h="126675">
                    <a:moveTo>
                      <a:pt x="0" y="0"/>
                    </a:moveTo>
                    <a:cubicBezTo>
                      <a:pt x="59377" y="63005"/>
                      <a:pt x="118754" y="126010"/>
                      <a:pt x="166255" y="126670"/>
                    </a:cubicBezTo>
                    <a:cubicBezTo>
                      <a:pt x="213756" y="127330"/>
                      <a:pt x="249382" y="65644"/>
                      <a:pt x="285008" y="3959"/>
                    </a:cubicBezTo>
                  </a:path>
                </a:pathLst>
              </a:custGeom>
              <a:noFill/>
              <a:ln w="158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70F8F310-DCF3-194A-85DC-9360CDE94FA9}"/>
                  </a:ext>
                </a:extLst>
              </p:cNvPr>
              <p:cNvSpPr/>
              <p:nvPr/>
            </p:nvSpPr>
            <p:spPr>
              <a:xfrm>
                <a:off x="3321602" y="4089068"/>
                <a:ext cx="283863" cy="92870"/>
              </a:xfrm>
              <a:custGeom>
                <a:avLst/>
                <a:gdLst>
                  <a:gd name="connsiteX0" fmla="*/ 0 w 285008"/>
                  <a:gd name="connsiteY0" fmla="*/ 0 h 126675"/>
                  <a:gd name="connsiteX1" fmla="*/ 166255 w 285008"/>
                  <a:gd name="connsiteY1" fmla="*/ 126670 h 126675"/>
                  <a:gd name="connsiteX2" fmla="*/ 285008 w 285008"/>
                  <a:gd name="connsiteY2" fmla="*/ 3959 h 12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5008" h="126675">
                    <a:moveTo>
                      <a:pt x="0" y="0"/>
                    </a:moveTo>
                    <a:cubicBezTo>
                      <a:pt x="59377" y="63005"/>
                      <a:pt x="118754" y="126010"/>
                      <a:pt x="166255" y="126670"/>
                    </a:cubicBezTo>
                    <a:cubicBezTo>
                      <a:pt x="213756" y="127330"/>
                      <a:pt x="249382" y="65644"/>
                      <a:pt x="285008" y="3959"/>
                    </a:cubicBezTo>
                  </a:path>
                </a:pathLst>
              </a:custGeom>
              <a:noFill/>
              <a:ln w="158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48511D53-0FA2-E74F-B9E8-3996B6069778}"/>
                  </a:ext>
                </a:extLst>
              </p:cNvPr>
              <p:cNvSpPr/>
              <p:nvPr/>
            </p:nvSpPr>
            <p:spPr>
              <a:xfrm>
                <a:off x="3942608" y="4093029"/>
                <a:ext cx="166254" cy="78107"/>
              </a:xfrm>
              <a:custGeom>
                <a:avLst/>
                <a:gdLst>
                  <a:gd name="connsiteX0" fmla="*/ 0 w 166254"/>
                  <a:gd name="connsiteY0" fmla="*/ 0 h 78107"/>
                  <a:gd name="connsiteX1" fmla="*/ 138545 w 166254"/>
                  <a:gd name="connsiteY1" fmla="*/ 71252 h 78107"/>
                  <a:gd name="connsiteX2" fmla="*/ 166254 w 166254"/>
                  <a:gd name="connsiteY2" fmla="*/ 71252 h 78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254" h="78107">
                    <a:moveTo>
                      <a:pt x="0" y="0"/>
                    </a:moveTo>
                    <a:cubicBezTo>
                      <a:pt x="55418" y="29688"/>
                      <a:pt x="110836" y="59377"/>
                      <a:pt x="138545" y="71252"/>
                    </a:cubicBezTo>
                    <a:cubicBezTo>
                      <a:pt x="166254" y="83127"/>
                      <a:pt x="166254" y="77189"/>
                      <a:pt x="166254" y="71252"/>
                    </a:cubicBezTo>
                  </a:path>
                </a:pathLst>
              </a:custGeom>
              <a:noFill/>
              <a:ln w="158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B6AD1696-359B-DE47-A6A6-A47C1722B0F2}"/>
                  </a:ext>
                </a:extLst>
              </p:cNvPr>
              <p:cNvSpPr/>
              <p:nvPr/>
            </p:nvSpPr>
            <p:spPr>
              <a:xfrm flipH="1">
                <a:off x="981277" y="4091957"/>
                <a:ext cx="140733" cy="79169"/>
              </a:xfrm>
              <a:custGeom>
                <a:avLst/>
                <a:gdLst>
                  <a:gd name="connsiteX0" fmla="*/ 0 w 166254"/>
                  <a:gd name="connsiteY0" fmla="*/ 0 h 78107"/>
                  <a:gd name="connsiteX1" fmla="*/ 138545 w 166254"/>
                  <a:gd name="connsiteY1" fmla="*/ 71252 h 78107"/>
                  <a:gd name="connsiteX2" fmla="*/ 166254 w 166254"/>
                  <a:gd name="connsiteY2" fmla="*/ 71252 h 78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254" h="78107">
                    <a:moveTo>
                      <a:pt x="0" y="0"/>
                    </a:moveTo>
                    <a:cubicBezTo>
                      <a:pt x="55418" y="29688"/>
                      <a:pt x="110836" y="59377"/>
                      <a:pt x="138545" y="71252"/>
                    </a:cubicBezTo>
                    <a:cubicBezTo>
                      <a:pt x="166254" y="83127"/>
                      <a:pt x="166254" y="77189"/>
                      <a:pt x="166254" y="71252"/>
                    </a:cubicBezTo>
                  </a:path>
                </a:pathLst>
              </a:custGeom>
              <a:noFill/>
              <a:ln w="158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27F0ABD1-2194-714B-B72D-6389740AF817}"/>
                  </a:ext>
                </a:extLst>
              </p:cNvPr>
              <p:cNvSpPr/>
              <p:nvPr/>
            </p:nvSpPr>
            <p:spPr>
              <a:xfrm>
                <a:off x="968375" y="4076700"/>
                <a:ext cx="3127375" cy="142875"/>
              </a:xfrm>
              <a:custGeom>
                <a:avLst/>
                <a:gdLst>
                  <a:gd name="connsiteX0" fmla="*/ 3127375 w 3127375"/>
                  <a:gd name="connsiteY0" fmla="*/ 107950 h 142875"/>
                  <a:gd name="connsiteX1" fmla="*/ 2517775 w 3127375"/>
                  <a:gd name="connsiteY1" fmla="*/ 142875 h 142875"/>
                  <a:gd name="connsiteX2" fmla="*/ 0 w 3127375"/>
                  <a:gd name="connsiteY2" fmla="*/ 127000 h 142875"/>
                  <a:gd name="connsiteX3" fmla="*/ 168275 w 3127375"/>
                  <a:gd name="connsiteY3" fmla="*/ 15875 h 142875"/>
                  <a:gd name="connsiteX4" fmla="*/ 473075 w 3127375"/>
                  <a:gd name="connsiteY4" fmla="*/ 19050 h 142875"/>
                  <a:gd name="connsiteX5" fmla="*/ 596900 w 3127375"/>
                  <a:gd name="connsiteY5" fmla="*/ 88900 h 142875"/>
                  <a:gd name="connsiteX6" fmla="*/ 647700 w 3127375"/>
                  <a:gd name="connsiteY6" fmla="*/ 104775 h 142875"/>
                  <a:gd name="connsiteX7" fmla="*/ 711200 w 3127375"/>
                  <a:gd name="connsiteY7" fmla="*/ 95250 h 142875"/>
                  <a:gd name="connsiteX8" fmla="*/ 787400 w 3127375"/>
                  <a:gd name="connsiteY8" fmla="*/ 12700 h 142875"/>
                  <a:gd name="connsiteX9" fmla="*/ 1101725 w 3127375"/>
                  <a:gd name="connsiteY9" fmla="*/ 15875 h 142875"/>
                  <a:gd name="connsiteX10" fmla="*/ 1209675 w 3127375"/>
                  <a:gd name="connsiteY10" fmla="*/ 82550 h 142875"/>
                  <a:gd name="connsiteX11" fmla="*/ 1285875 w 3127375"/>
                  <a:gd name="connsiteY11" fmla="*/ 104775 h 142875"/>
                  <a:gd name="connsiteX12" fmla="*/ 1419225 w 3127375"/>
                  <a:gd name="connsiteY12" fmla="*/ 12700 h 142875"/>
                  <a:gd name="connsiteX13" fmla="*/ 1727200 w 3127375"/>
                  <a:gd name="connsiteY13" fmla="*/ 19050 h 142875"/>
                  <a:gd name="connsiteX14" fmla="*/ 1847850 w 3127375"/>
                  <a:gd name="connsiteY14" fmla="*/ 88900 h 142875"/>
                  <a:gd name="connsiteX15" fmla="*/ 1885950 w 3127375"/>
                  <a:gd name="connsiteY15" fmla="*/ 101600 h 142875"/>
                  <a:gd name="connsiteX16" fmla="*/ 1952625 w 3127375"/>
                  <a:gd name="connsiteY16" fmla="*/ 95250 h 142875"/>
                  <a:gd name="connsiteX17" fmla="*/ 2025650 w 3127375"/>
                  <a:gd name="connsiteY17" fmla="*/ 6350 h 142875"/>
                  <a:gd name="connsiteX18" fmla="*/ 2352675 w 3127375"/>
                  <a:gd name="connsiteY18" fmla="*/ 15875 h 142875"/>
                  <a:gd name="connsiteX19" fmla="*/ 2489200 w 3127375"/>
                  <a:gd name="connsiteY19" fmla="*/ 107950 h 142875"/>
                  <a:gd name="connsiteX20" fmla="*/ 2543175 w 3127375"/>
                  <a:gd name="connsiteY20" fmla="*/ 104775 h 142875"/>
                  <a:gd name="connsiteX21" fmla="*/ 2578100 w 3127375"/>
                  <a:gd name="connsiteY21" fmla="*/ 98425 h 142875"/>
                  <a:gd name="connsiteX22" fmla="*/ 2651125 w 3127375"/>
                  <a:gd name="connsiteY22" fmla="*/ 0 h 142875"/>
                  <a:gd name="connsiteX23" fmla="*/ 2965450 w 3127375"/>
                  <a:gd name="connsiteY23" fmla="*/ 15875 h 142875"/>
                  <a:gd name="connsiteX24" fmla="*/ 3127375 w 3127375"/>
                  <a:gd name="connsiteY24" fmla="*/ 107950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127375" h="142875">
                    <a:moveTo>
                      <a:pt x="3127375" y="107950"/>
                    </a:moveTo>
                    <a:lnTo>
                      <a:pt x="2517775" y="142875"/>
                    </a:lnTo>
                    <a:lnTo>
                      <a:pt x="0" y="127000"/>
                    </a:lnTo>
                    <a:lnTo>
                      <a:pt x="168275" y="15875"/>
                    </a:lnTo>
                    <a:lnTo>
                      <a:pt x="473075" y="19050"/>
                    </a:lnTo>
                    <a:lnTo>
                      <a:pt x="596900" y="88900"/>
                    </a:lnTo>
                    <a:lnTo>
                      <a:pt x="647700" y="104775"/>
                    </a:lnTo>
                    <a:lnTo>
                      <a:pt x="711200" y="95250"/>
                    </a:lnTo>
                    <a:lnTo>
                      <a:pt x="787400" y="12700"/>
                    </a:lnTo>
                    <a:lnTo>
                      <a:pt x="1101725" y="15875"/>
                    </a:lnTo>
                    <a:lnTo>
                      <a:pt x="1209675" y="82550"/>
                    </a:lnTo>
                    <a:lnTo>
                      <a:pt x="1285875" y="104775"/>
                    </a:lnTo>
                    <a:lnTo>
                      <a:pt x="1419225" y="12700"/>
                    </a:lnTo>
                    <a:lnTo>
                      <a:pt x="1727200" y="19050"/>
                    </a:lnTo>
                    <a:lnTo>
                      <a:pt x="1847850" y="88900"/>
                    </a:lnTo>
                    <a:lnTo>
                      <a:pt x="1885950" y="101600"/>
                    </a:lnTo>
                    <a:lnTo>
                      <a:pt x="1952625" y="95250"/>
                    </a:lnTo>
                    <a:lnTo>
                      <a:pt x="2025650" y="6350"/>
                    </a:lnTo>
                    <a:lnTo>
                      <a:pt x="2352675" y="15875"/>
                    </a:lnTo>
                    <a:lnTo>
                      <a:pt x="2489200" y="107950"/>
                    </a:lnTo>
                    <a:lnTo>
                      <a:pt x="2543175" y="104775"/>
                    </a:lnTo>
                    <a:lnTo>
                      <a:pt x="2578100" y="98425"/>
                    </a:lnTo>
                    <a:lnTo>
                      <a:pt x="2651125" y="0"/>
                    </a:lnTo>
                    <a:lnTo>
                      <a:pt x="2965450" y="15875"/>
                    </a:lnTo>
                    <a:lnTo>
                      <a:pt x="3127375" y="107950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8E2BF122-3D52-7C47-8F96-5DEF3C5C32B1}"/>
                    </a:ext>
                  </a:extLst>
                </p:cNvPr>
                <p:cNvSpPr txBox="1"/>
                <p:nvPr/>
              </p:nvSpPr>
              <p:spPr>
                <a:xfrm>
                  <a:off x="1934307" y="2141339"/>
                  <a:ext cx="2088649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 −2 −1    0     1     2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8E2BF122-3D52-7C47-8F96-5DEF3C5C32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4307" y="2141339"/>
                  <a:ext cx="2088649" cy="246221"/>
                </a:xfrm>
                <a:prstGeom prst="rect">
                  <a:avLst/>
                </a:prstGeom>
                <a:blipFill>
                  <a:blip r:embed="rId6"/>
                  <a:stretch>
                    <a:fillRect t="-5882" r="-1212" b="-6470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E2006FEA-7A3C-BE46-8159-DABD90ED3AB6}"/>
                    </a:ext>
                  </a:extLst>
                </p:cNvPr>
                <p:cNvSpPr txBox="1"/>
                <p:nvPr/>
              </p:nvSpPr>
              <p:spPr>
                <a:xfrm>
                  <a:off x="2055083" y="4715069"/>
                  <a:ext cx="2082429" cy="52597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   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E2006FEA-7A3C-BE46-8159-DABD90ED3A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5083" y="4715069"/>
                  <a:ext cx="2082429" cy="525978"/>
                </a:xfrm>
                <a:prstGeom prst="rect">
                  <a:avLst/>
                </a:prstGeom>
                <a:blipFill>
                  <a:blip r:embed="rId7"/>
                  <a:stretch>
                    <a:fillRect t="-3030" r="-2410" b="-484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FC536F98-5FB0-104C-9C84-C50EF511B6B8}"/>
                    </a:ext>
                  </a:extLst>
                </p:cNvPr>
                <p:cNvSpPr txBox="1"/>
                <p:nvPr/>
              </p:nvSpPr>
              <p:spPr>
                <a:xfrm>
                  <a:off x="2787350" y="5424195"/>
                  <a:ext cx="90762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⟶</m:t>
                            </m:r>
                          </m:e>
                        </m:fun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FC536F98-5FB0-104C-9C84-C50EF511B6B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87350" y="5424195"/>
                  <a:ext cx="907621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5479" t="-11111" r="-2740" b="-7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4F2B9A8D-EC38-8545-BBE1-67E7F8855FC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2649" y="629146"/>
            <a:ext cx="4368972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983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7B755E8-EA1D-9142-AAEB-85E9C65B397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672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Interference - </a:t>
            </a:r>
            <a:r>
              <a:rPr lang="en-US" b="1" i="1" dirty="0"/>
              <a:t>Multilayers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2AAA67-888E-204F-87D6-821EEB4ACA13}"/>
                  </a:ext>
                </a:extLst>
              </p:cNvPr>
              <p:cNvSpPr txBox="1"/>
              <p:nvPr/>
            </p:nvSpPr>
            <p:spPr>
              <a:xfrm>
                <a:off x="9788698" y="3444544"/>
                <a:ext cx="14462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2AAA67-888E-204F-87D6-821EEB4ACA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8698" y="3444544"/>
                <a:ext cx="1446293" cy="276999"/>
              </a:xfrm>
              <a:prstGeom prst="rect">
                <a:avLst/>
              </a:prstGeom>
              <a:blipFill>
                <a:blip r:embed="rId2"/>
                <a:stretch>
                  <a:fillRect l="-1739" r="-2609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2F104B2-1EBF-964C-902A-CA16B8E60B4F}"/>
                  </a:ext>
                </a:extLst>
              </p:cNvPr>
              <p:cNvSpPr txBox="1"/>
              <p:nvPr/>
            </p:nvSpPr>
            <p:spPr>
              <a:xfrm>
                <a:off x="9804286" y="2398214"/>
                <a:ext cx="1135824" cy="7523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2F104B2-1EBF-964C-902A-CA16B8E60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4286" y="2398214"/>
                <a:ext cx="1135824" cy="752385"/>
              </a:xfrm>
              <a:prstGeom prst="rect">
                <a:avLst/>
              </a:prstGeom>
              <a:blipFill>
                <a:blip r:embed="rId3"/>
                <a:stretch>
                  <a:fillRect l="-2198" t="-1639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14620E4-F9C6-6945-AD3B-20F7E9956077}"/>
              </a:ext>
            </a:extLst>
          </p:cNvPr>
          <p:cNvSpPr txBox="1"/>
          <p:nvPr/>
        </p:nvSpPr>
        <p:spPr>
          <a:xfrm>
            <a:off x="9310208" y="1972192"/>
            <a:ext cx="2123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Satisfies Braggs Equation: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289333-5FB9-A141-9656-0FADB5687FF8}"/>
              </a:ext>
            </a:extLst>
          </p:cNvPr>
          <p:cNvSpPr/>
          <p:nvPr/>
        </p:nvSpPr>
        <p:spPr>
          <a:xfrm>
            <a:off x="9218685" y="1854001"/>
            <a:ext cx="2468880" cy="2076994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6111982-9094-3B4F-BA06-8D883E954CD8}"/>
              </a:ext>
            </a:extLst>
          </p:cNvPr>
          <p:cNvGrpSpPr/>
          <p:nvPr/>
        </p:nvGrpSpPr>
        <p:grpSpPr>
          <a:xfrm>
            <a:off x="957009" y="1421337"/>
            <a:ext cx="9911019" cy="5019315"/>
            <a:chOff x="583657" y="1118839"/>
            <a:chExt cx="9911019" cy="501931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E9B183E-4180-6F43-82A8-554FD2D7761D}"/>
                </a:ext>
              </a:extLst>
            </p:cNvPr>
            <p:cNvGrpSpPr/>
            <p:nvPr/>
          </p:nvGrpSpPr>
          <p:grpSpPr>
            <a:xfrm>
              <a:off x="583657" y="1118839"/>
              <a:ext cx="8635028" cy="5019315"/>
              <a:chOff x="1488330" y="1109111"/>
              <a:chExt cx="8635028" cy="5019315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3026C29-15A5-C648-8524-2791E7BFC93C}"/>
                  </a:ext>
                </a:extLst>
              </p:cNvPr>
              <p:cNvSpPr/>
              <p:nvPr/>
            </p:nvSpPr>
            <p:spPr>
              <a:xfrm>
                <a:off x="1488330" y="1293777"/>
                <a:ext cx="6828820" cy="535021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51000">
                    <a:schemeClr val="bg2">
                      <a:lumMod val="75000"/>
                    </a:schemeClr>
                  </a:gs>
                  <a:gs pos="100000">
                    <a:schemeClr val="bg2">
                      <a:lumMod val="25000"/>
                    </a:schemeClr>
                  </a:gs>
                  <a:gs pos="75000">
                    <a:schemeClr val="bg2">
                      <a:lumMod val="50000"/>
                    </a:schemeClr>
                  </a:gs>
                  <a:gs pos="31000">
                    <a:schemeClr val="bg2">
                      <a:lumMod val="90000"/>
                    </a:schemeClr>
                  </a:gs>
                </a:gsLst>
                <a:lin ang="54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05D8C4B-44F1-1249-9CEB-94A0AE6D096D}"/>
                  </a:ext>
                </a:extLst>
              </p:cNvPr>
              <p:cNvSpPr/>
              <p:nvPr/>
            </p:nvSpPr>
            <p:spPr>
              <a:xfrm>
                <a:off x="1488330" y="2273028"/>
                <a:ext cx="6828820" cy="535021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51000">
                    <a:schemeClr val="bg2">
                      <a:lumMod val="75000"/>
                    </a:schemeClr>
                  </a:gs>
                  <a:gs pos="100000">
                    <a:schemeClr val="bg2">
                      <a:lumMod val="25000"/>
                    </a:schemeClr>
                  </a:gs>
                  <a:gs pos="75000">
                    <a:schemeClr val="bg2">
                      <a:lumMod val="50000"/>
                    </a:schemeClr>
                  </a:gs>
                  <a:gs pos="31000">
                    <a:schemeClr val="bg2">
                      <a:lumMod val="90000"/>
                    </a:schemeClr>
                  </a:gs>
                </a:gsLst>
                <a:lin ang="54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CCF72E0-0ABE-9547-ADFB-0828EE07B56C}"/>
                  </a:ext>
                </a:extLst>
              </p:cNvPr>
              <p:cNvSpPr/>
              <p:nvPr/>
            </p:nvSpPr>
            <p:spPr>
              <a:xfrm rot="10800000">
                <a:off x="1488330" y="1819070"/>
                <a:ext cx="6828820" cy="444231"/>
              </a:xfrm>
              <a:prstGeom prst="rect">
                <a:avLst/>
              </a:prstGeom>
              <a:gradFill flip="none" rotWithShape="1">
                <a:gsLst>
                  <a:gs pos="45000">
                    <a:schemeClr val="bg2">
                      <a:lumMod val="75000"/>
                    </a:schemeClr>
                  </a:gs>
                  <a:gs pos="99000">
                    <a:schemeClr val="bg2">
                      <a:lumMod val="25000"/>
                    </a:schemeClr>
                  </a:gs>
                  <a:gs pos="0">
                    <a:schemeClr val="bg1"/>
                  </a:gs>
                </a:gsLst>
                <a:lin ang="54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07E1A1C-64F4-914A-B2EE-4919F9128C4E}"/>
                  </a:ext>
                </a:extLst>
              </p:cNvPr>
              <p:cNvSpPr/>
              <p:nvPr/>
            </p:nvSpPr>
            <p:spPr>
              <a:xfrm>
                <a:off x="1488330" y="3242553"/>
                <a:ext cx="6828820" cy="535021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51000">
                    <a:schemeClr val="bg2">
                      <a:lumMod val="75000"/>
                    </a:schemeClr>
                  </a:gs>
                  <a:gs pos="100000">
                    <a:schemeClr val="bg2">
                      <a:lumMod val="25000"/>
                    </a:schemeClr>
                  </a:gs>
                  <a:gs pos="75000">
                    <a:schemeClr val="bg2">
                      <a:lumMod val="50000"/>
                    </a:schemeClr>
                  </a:gs>
                  <a:gs pos="31000">
                    <a:schemeClr val="bg2">
                      <a:lumMod val="90000"/>
                    </a:schemeClr>
                  </a:gs>
                </a:gsLst>
                <a:lin ang="54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CB28565-CDCC-8B47-B2F4-77054CC8465C}"/>
                  </a:ext>
                </a:extLst>
              </p:cNvPr>
              <p:cNvSpPr/>
              <p:nvPr/>
            </p:nvSpPr>
            <p:spPr>
              <a:xfrm rot="10800000">
                <a:off x="1488330" y="2788595"/>
                <a:ext cx="6828820" cy="444231"/>
              </a:xfrm>
              <a:prstGeom prst="rect">
                <a:avLst/>
              </a:prstGeom>
              <a:gradFill flip="none" rotWithShape="1">
                <a:gsLst>
                  <a:gs pos="45000">
                    <a:schemeClr val="bg2">
                      <a:lumMod val="75000"/>
                    </a:schemeClr>
                  </a:gs>
                  <a:gs pos="99000">
                    <a:schemeClr val="bg2">
                      <a:lumMod val="25000"/>
                    </a:schemeClr>
                  </a:gs>
                  <a:gs pos="0">
                    <a:schemeClr val="bg1"/>
                  </a:gs>
                </a:gsLst>
                <a:lin ang="54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780300F-120E-3547-A045-B43D54BD72C7}"/>
                  </a:ext>
                </a:extLst>
              </p:cNvPr>
              <p:cNvSpPr/>
              <p:nvPr/>
            </p:nvSpPr>
            <p:spPr>
              <a:xfrm>
                <a:off x="1488330" y="4231532"/>
                <a:ext cx="6828820" cy="535021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51000">
                    <a:schemeClr val="bg2">
                      <a:lumMod val="75000"/>
                    </a:schemeClr>
                  </a:gs>
                  <a:gs pos="100000">
                    <a:schemeClr val="bg2">
                      <a:lumMod val="25000"/>
                    </a:schemeClr>
                  </a:gs>
                  <a:gs pos="75000">
                    <a:schemeClr val="bg2">
                      <a:lumMod val="50000"/>
                    </a:schemeClr>
                  </a:gs>
                  <a:gs pos="31000">
                    <a:schemeClr val="bg2">
                      <a:lumMod val="90000"/>
                    </a:schemeClr>
                  </a:gs>
                </a:gsLst>
                <a:lin ang="54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77AA087-D693-BA49-8B03-E677471A6903}"/>
                  </a:ext>
                </a:extLst>
              </p:cNvPr>
              <p:cNvSpPr/>
              <p:nvPr/>
            </p:nvSpPr>
            <p:spPr>
              <a:xfrm rot="10800000">
                <a:off x="1488330" y="3777574"/>
                <a:ext cx="6828820" cy="444231"/>
              </a:xfrm>
              <a:prstGeom prst="rect">
                <a:avLst/>
              </a:prstGeom>
              <a:gradFill flip="none" rotWithShape="1">
                <a:gsLst>
                  <a:gs pos="45000">
                    <a:schemeClr val="bg2">
                      <a:lumMod val="75000"/>
                    </a:schemeClr>
                  </a:gs>
                  <a:gs pos="99000">
                    <a:schemeClr val="bg2">
                      <a:lumMod val="25000"/>
                    </a:schemeClr>
                  </a:gs>
                  <a:gs pos="0">
                    <a:schemeClr val="bg1"/>
                  </a:gs>
                </a:gsLst>
                <a:lin ang="54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2D1CB71-681B-784F-A0F3-BBBF4C80C6B0}"/>
                  </a:ext>
                </a:extLst>
              </p:cNvPr>
              <p:cNvSpPr txBox="1"/>
              <p:nvPr/>
            </p:nvSpPr>
            <p:spPr>
              <a:xfrm>
                <a:off x="1488330" y="1644130"/>
                <a:ext cx="324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A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5CE17CE-EC9F-DA4C-AF32-E0BE8F6EF229}"/>
                  </a:ext>
                </a:extLst>
              </p:cNvPr>
              <p:cNvSpPr txBox="1"/>
              <p:nvPr/>
            </p:nvSpPr>
            <p:spPr>
              <a:xfrm>
                <a:off x="1488330" y="2603929"/>
                <a:ext cx="324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A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FCD42DF-374F-2148-885A-854D63058A82}"/>
                  </a:ext>
                </a:extLst>
              </p:cNvPr>
              <p:cNvSpPr txBox="1"/>
              <p:nvPr/>
            </p:nvSpPr>
            <p:spPr>
              <a:xfrm>
                <a:off x="1488330" y="3597771"/>
                <a:ext cx="324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A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A218FB2-B319-2143-BFDE-8D8334E74679}"/>
                  </a:ext>
                </a:extLst>
              </p:cNvPr>
              <p:cNvSpPr txBox="1"/>
              <p:nvPr/>
            </p:nvSpPr>
            <p:spPr>
              <a:xfrm>
                <a:off x="1488330" y="2088362"/>
                <a:ext cx="324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B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41E7811-A2A8-2C46-9BBC-B6F70DC16769}"/>
                  </a:ext>
                </a:extLst>
              </p:cNvPr>
              <p:cNvSpPr txBox="1"/>
              <p:nvPr/>
            </p:nvSpPr>
            <p:spPr>
              <a:xfrm>
                <a:off x="1488330" y="3057887"/>
                <a:ext cx="324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B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60A3ECB-82FD-8246-9359-6275C2232A22}"/>
                  </a:ext>
                </a:extLst>
              </p:cNvPr>
              <p:cNvSpPr txBox="1"/>
              <p:nvPr/>
            </p:nvSpPr>
            <p:spPr>
              <a:xfrm>
                <a:off x="1488330" y="4046866"/>
                <a:ext cx="324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B</a:t>
                </a:r>
              </a:p>
            </p:txBody>
          </p: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40C16EE3-3B16-4344-AA42-675A014AAD9D}"/>
                  </a:ext>
                </a:extLst>
              </p:cNvPr>
              <p:cNvCxnSpPr/>
              <p:nvPr/>
            </p:nvCxnSpPr>
            <p:spPr>
              <a:xfrm>
                <a:off x="8443609" y="1303503"/>
                <a:ext cx="58366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4791CC5-0A66-1C43-A38F-66D11FFF91FD}"/>
                  </a:ext>
                </a:extLst>
              </p:cNvPr>
              <p:cNvSpPr txBox="1"/>
              <p:nvPr/>
            </p:nvSpPr>
            <p:spPr>
              <a:xfrm>
                <a:off x="9027269" y="1109111"/>
                <a:ext cx="6126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n</a:t>
                </a:r>
                <a:r>
                  <a:rPr lang="en-US" baseline="-25000" dirty="0" err="1"/>
                  <a:t>a</a:t>
                </a:r>
                <a:r>
                  <a:rPr lang="en-US" dirty="0"/>
                  <a:t>(z)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CEFD42C-8D7B-8F41-9186-3D97A95FAAB0}"/>
                  </a:ext>
                </a:extLst>
              </p:cNvPr>
              <p:cNvSpPr/>
              <p:nvPr/>
            </p:nvSpPr>
            <p:spPr>
              <a:xfrm rot="10800000">
                <a:off x="1488330" y="4756827"/>
                <a:ext cx="6828820" cy="444231"/>
              </a:xfrm>
              <a:prstGeom prst="rect">
                <a:avLst/>
              </a:prstGeom>
              <a:gradFill flip="none" rotWithShape="1">
                <a:gsLst>
                  <a:gs pos="45000">
                    <a:schemeClr val="bg2">
                      <a:lumMod val="75000"/>
                    </a:schemeClr>
                  </a:gs>
                  <a:gs pos="99000">
                    <a:schemeClr val="bg2">
                      <a:lumMod val="25000"/>
                    </a:schemeClr>
                  </a:gs>
                  <a:gs pos="0">
                    <a:schemeClr val="bg1"/>
                  </a:gs>
                </a:gsLst>
                <a:lin ang="54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754620E-FE83-9A43-BD28-9C87A6F67F19}"/>
                  </a:ext>
                </a:extLst>
              </p:cNvPr>
              <p:cNvSpPr txBox="1"/>
              <p:nvPr/>
            </p:nvSpPr>
            <p:spPr>
              <a:xfrm>
                <a:off x="1488330" y="4543139"/>
                <a:ext cx="324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A</a:t>
                </a:r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E13822D6-3833-114F-A756-0DBBEB237EFF}"/>
                  </a:ext>
                </a:extLst>
              </p:cNvPr>
              <p:cNvSpPr/>
              <p:nvPr/>
            </p:nvSpPr>
            <p:spPr>
              <a:xfrm>
                <a:off x="8399832" y="1293777"/>
                <a:ext cx="437749" cy="3842426"/>
              </a:xfrm>
              <a:custGeom>
                <a:avLst/>
                <a:gdLst>
                  <a:gd name="connsiteX0" fmla="*/ 48642 w 437749"/>
                  <a:gd name="connsiteY0" fmla="*/ 0 h 3842426"/>
                  <a:gd name="connsiteX1" fmla="*/ 379383 w 437749"/>
                  <a:gd name="connsiteY1" fmla="*/ 496111 h 3842426"/>
                  <a:gd name="connsiteX2" fmla="*/ 77825 w 437749"/>
                  <a:gd name="connsiteY2" fmla="*/ 933856 h 3842426"/>
                  <a:gd name="connsiteX3" fmla="*/ 418294 w 437749"/>
                  <a:gd name="connsiteY3" fmla="*/ 1478605 h 3842426"/>
                  <a:gd name="connsiteX4" fmla="*/ 4 w 437749"/>
                  <a:gd name="connsiteY4" fmla="*/ 1945532 h 3842426"/>
                  <a:gd name="connsiteX5" fmla="*/ 428021 w 437749"/>
                  <a:gd name="connsiteY5" fmla="*/ 2461098 h 3842426"/>
                  <a:gd name="connsiteX6" fmla="*/ 19460 w 437749"/>
                  <a:gd name="connsiteY6" fmla="*/ 2898843 h 3842426"/>
                  <a:gd name="connsiteX7" fmla="*/ 437749 w 437749"/>
                  <a:gd name="connsiteY7" fmla="*/ 3433864 h 3842426"/>
                  <a:gd name="connsiteX8" fmla="*/ 19460 w 437749"/>
                  <a:gd name="connsiteY8" fmla="*/ 3842426 h 3842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37749" h="3842426">
                    <a:moveTo>
                      <a:pt x="48642" y="0"/>
                    </a:moveTo>
                    <a:cubicBezTo>
                      <a:pt x="211580" y="170234"/>
                      <a:pt x="374519" y="340468"/>
                      <a:pt x="379383" y="496111"/>
                    </a:cubicBezTo>
                    <a:cubicBezTo>
                      <a:pt x="384247" y="651754"/>
                      <a:pt x="71340" y="770107"/>
                      <a:pt x="77825" y="933856"/>
                    </a:cubicBezTo>
                    <a:cubicBezTo>
                      <a:pt x="84310" y="1097605"/>
                      <a:pt x="431264" y="1309992"/>
                      <a:pt x="418294" y="1478605"/>
                    </a:cubicBezTo>
                    <a:cubicBezTo>
                      <a:pt x="405324" y="1647218"/>
                      <a:pt x="-1617" y="1781783"/>
                      <a:pt x="4" y="1945532"/>
                    </a:cubicBezTo>
                    <a:cubicBezTo>
                      <a:pt x="1625" y="2109281"/>
                      <a:pt x="424778" y="2302213"/>
                      <a:pt x="428021" y="2461098"/>
                    </a:cubicBezTo>
                    <a:cubicBezTo>
                      <a:pt x="431264" y="2619983"/>
                      <a:pt x="17839" y="2736715"/>
                      <a:pt x="19460" y="2898843"/>
                    </a:cubicBezTo>
                    <a:cubicBezTo>
                      <a:pt x="21081" y="3060971"/>
                      <a:pt x="437749" y="3276600"/>
                      <a:pt x="437749" y="3433864"/>
                    </a:cubicBezTo>
                    <a:cubicBezTo>
                      <a:pt x="437749" y="3591128"/>
                      <a:pt x="228604" y="3716777"/>
                      <a:pt x="19460" y="3842426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B9998C9F-CA03-454A-A0C4-3F651D80541E}"/>
                  </a:ext>
                </a:extLst>
              </p:cNvPr>
              <p:cNvCxnSpPr/>
              <p:nvPr/>
            </p:nvCxnSpPr>
            <p:spPr>
              <a:xfrm>
                <a:off x="9027269" y="1819069"/>
                <a:ext cx="0" cy="96952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A71B8F1-10CA-554A-8C48-592183C9725C}"/>
                  </a:ext>
                </a:extLst>
              </p:cNvPr>
              <p:cNvSpPr txBox="1"/>
              <p:nvPr/>
            </p:nvSpPr>
            <p:spPr>
              <a:xfrm>
                <a:off x="9027269" y="2078635"/>
                <a:ext cx="3064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</a:t>
                </a:r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40800C3C-BE75-0A42-86C0-BDA2B091AC08}"/>
                  </a:ext>
                </a:extLst>
              </p:cNvPr>
              <p:cNvCxnSpPr>
                <a:cxnSpLocks/>
                <a:stCxn id="31" idx="8"/>
              </p:cNvCxnSpPr>
              <p:nvPr/>
            </p:nvCxnSpPr>
            <p:spPr>
              <a:xfrm>
                <a:off x="8419292" y="5136203"/>
                <a:ext cx="1692367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C6B2A59C-59C1-C341-898E-DF98A3EE77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73940" y="5236723"/>
                <a:ext cx="862521" cy="45395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0164EC7D-A9E2-9F42-817C-03E9519197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6461" y="5246451"/>
                <a:ext cx="693905" cy="45395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4C890677-79FC-1E4F-A0A2-08247BDCD5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26733" y="5236723"/>
                <a:ext cx="0" cy="736227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62C455B-E00B-2F46-82FA-3060D0132C1E}"/>
                  </a:ext>
                </a:extLst>
              </p:cNvPr>
              <p:cNvSpPr txBox="1"/>
              <p:nvPr/>
            </p:nvSpPr>
            <p:spPr>
              <a:xfrm>
                <a:off x="3283855" y="5515743"/>
                <a:ext cx="3337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err="1"/>
                  <a:t>k</a:t>
                </a:r>
                <a:r>
                  <a:rPr lang="en-US" b="1" baseline="-25000" dirty="0" err="1"/>
                  <a:t>i</a:t>
                </a:r>
                <a:endParaRPr lang="en-US" b="1" baseline="-25000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393B4D4-365F-344B-B909-EA722B11C531}"/>
                  </a:ext>
                </a:extLst>
              </p:cNvPr>
              <p:cNvSpPr txBox="1"/>
              <p:nvPr/>
            </p:nvSpPr>
            <p:spPr>
              <a:xfrm>
                <a:off x="4230708" y="5525471"/>
                <a:ext cx="3542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err="1"/>
                  <a:t>k</a:t>
                </a:r>
                <a:r>
                  <a:rPr lang="en-US" b="1" baseline="-25000" dirty="0" err="1"/>
                  <a:t>s</a:t>
                </a:r>
                <a:endParaRPr lang="en-US" b="1" baseline="-25000" dirty="0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2552C81-1C75-C848-BA63-15B1C00A41AB}"/>
                  </a:ext>
                </a:extLst>
              </p:cNvPr>
              <p:cNvSpPr txBox="1"/>
              <p:nvPr/>
            </p:nvSpPr>
            <p:spPr>
              <a:xfrm>
                <a:off x="3917005" y="5759094"/>
                <a:ext cx="2760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z</a:t>
                </a:r>
                <a:endParaRPr lang="en-US" b="1" baseline="-25000" dirty="0"/>
              </a:p>
            </p:txBody>
          </p:sp>
          <p:sp>
            <p:nvSpPr>
              <p:cNvPr id="41" name="Arc 40">
                <a:extLst>
                  <a:ext uri="{FF2B5EF4-FFF2-40B4-BE49-F238E27FC236}">
                    <a16:creationId xmlns:a16="http://schemas.microsoft.com/office/drawing/2014/main" id="{07F74C8E-3694-E543-B8B2-57727C3843C5}"/>
                  </a:ext>
                </a:extLst>
              </p:cNvPr>
              <p:cNvSpPr/>
              <p:nvPr/>
            </p:nvSpPr>
            <p:spPr>
              <a:xfrm rot="10800000">
                <a:off x="3339445" y="5077998"/>
                <a:ext cx="292597" cy="375976"/>
              </a:xfrm>
              <a:prstGeom prst="arc">
                <a:avLst>
                  <a:gd name="adj1" fmla="val 16200000"/>
                  <a:gd name="adj2" fmla="val 1414644"/>
                </a:avLst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55134EA-2ABA-1843-9B0B-E9024C2838A7}"/>
                  </a:ext>
                </a:extLst>
              </p:cNvPr>
              <p:cNvSpPr txBox="1"/>
              <p:nvPr/>
            </p:nvSpPr>
            <p:spPr>
              <a:xfrm>
                <a:off x="9532078" y="5145854"/>
                <a:ext cx="4171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</a:rPr>
                  <a:t>2𝜽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9ACDA085-A4EA-5A4C-A3EA-8C8229D941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27269" y="4533748"/>
                <a:ext cx="1096089" cy="60245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DE8D8246-985E-D84A-A82E-A1307019B0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36997" y="5147629"/>
                <a:ext cx="1062964" cy="63333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E302ED04-97E2-8645-B4EA-B03033C1FAC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099961" y="4544357"/>
                <a:ext cx="23397" cy="123661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Arc 45">
                <a:extLst>
                  <a:ext uri="{FF2B5EF4-FFF2-40B4-BE49-F238E27FC236}">
                    <a16:creationId xmlns:a16="http://schemas.microsoft.com/office/drawing/2014/main" id="{C41B3D80-78BD-C04E-8B12-21029D908902}"/>
                  </a:ext>
                </a:extLst>
              </p:cNvPr>
              <p:cNvSpPr/>
              <p:nvPr/>
            </p:nvSpPr>
            <p:spPr>
              <a:xfrm rot="2987019">
                <a:off x="9154433" y="4959641"/>
                <a:ext cx="403628" cy="375976"/>
              </a:xfrm>
              <a:prstGeom prst="arc">
                <a:avLst>
                  <a:gd name="adj1" fmla="val 13704786"/>
                  <a:gd name="adj2" fmla="val 2431962"/>
                </a:avLst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DD953B2-5507-1F4C-A883-8BE4BFFB424D}"/>
                  </a:ext>
                </a:extLst>
              </p:cNvPr>
              <p:cNvSpPr txBox="1"/>
              <p:nvPr/>
            </p:nvSpPr>
            <p:spPr>
              <a:xfrm>
                <a:off x="9473064" y="4400624"/>
                <a:ext cx="3337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err="1"/>
                  <a:t>k</a:t>
                </a:r>
                <a:r>
                  <a:rPr lang="en-US" b="1" baseline="-25000" dirty="0" err="1"/>
                  <a:t>i</a:t>
                </a:r>
                <a:endParaRPr lang="en-US" b="1" baseline="-25000" dirty="0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9CE8721-408B-164E-A762-DDE03682A123}"/>
                  </a:ext>
                </a:extLst>
              </p:cNvPr>
              <p:cNvSpPr txBox="1"/>
              <p:nvPr/>
            </p:nvSpPr>
            <p:spPr>
              <a:xfrm>
                <a:off x="9313795" y="5464022"/>
                <a:ext cx="3542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err="1"/>
                  <a:t>k</a:t>
                </a:r>
                <a:r>
                  <a:rPr lang="en-US" b="1" baseline="-25000" dirty="0" err="1"/>
                  <a:t>s</a:t>
                </a:r>
                <a:endParaRPr lang="en-US" b="1" baseline="-25000" dirty="0"/>
              </a:p>
            </p:txBody>
          </p: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A753949-3B50-B046-AA93-4B1761018F97}"/>
                    </a:ext>
                  </a:extLst>
                </p:cNvPr>
                <p:cNvSpPr txBox="1"/>
                <p:nvPr/>
              </p:nvSpPr>
              <p:spPr>
                <a:xfrm>
                  <a:off x="9326920" y="4881870"/>
                  <a:ext cx="1167756" cy="5203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𝒅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den>
                        </m:f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𝒛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oMath>
                    </m:oMathPara>
                  </a14:m>
                  <a:endParaRPr lang="en-US" b="1" dirty="0"/>
                </a:p>
              </p:txBody>
            </p:sp>
          </mc:Choice>
          <mc:Fallback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A753949-3B50-B046-AA93-4B1761018F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26920" y="4881870"/>
                  <a:ext cx="1167756" cy="520399"/>
                </a:xfrm>
                <a:prstGeom prst="rect">
                  <a:avLst/>
                </a:prstGeom>
                <a:blipFill>
                  <a:blip r:embed="rId4"/>
                  <a:stretch>
                    <a:fillRect l="-3226" t="-4762" r="-1075" b="-142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E8550978-DCF7-274E-9C5F-28611A1D30B3}"/>
              </a:ext>
            </a:extLst>
          </p:cNvPr>
          <p:cNvSpPr txBox="1"/>
          <p:nvPr/>
        </p:nvSpPr>
        <p:spPr>
          <a:xfrm>
            <a:off x="2477570" y="5558677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𝜽</a:t>
            </a:r>
          </a:p>
        </p:txBody>
      </p:sp>
    </p:spTree>
    <p:extLst>
      <p:ext uri="{BB962C8B-B14F-4D97-AF65-F5344CB8AC3E}">
        <p14:creationId xmlns:p14="http://schemas.microsoft.com/office/powerpoint/2010/main" val="33966071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26E31-70E4-6844-A453-D85364A19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41417"/>
            <a:ext cx="5257801" cy="4635546"/>
          </a:xfrm>
        </p:spPr>
        <p:txBody>
          <a:bodyPr>
            <a:normAutofit/>
          </a:bodyPr>
          <a:lstStyle/>
          <a:p>
            <a:r>
              <a:rPr lang="en-US" sz="2400" dirty="0"/>
              <a:t>High reflectivity multilayer coatings require: </a:t>
            </a:r>
          </a:p>
          <a:p>
            <a:pPr lvl="1"/>
            <a:r>
              <a:rPr lang="en-US" sz="2000" dirty="0"/>
              <a:t>Change in refractive index at layer edges (sharp interface for scattering- absorption edge/glancing angle)</a:t>
            </a:r>
          </a:p>
          <a:p>
            <a:pPr lvl="1"/>
            <a:r>
              <a:rPr lang="en-US" sz="2000" dirty="0"/>
              <a:t>Minimal absorption in low-Z material</a:t>
            </a:r>
          </a:p>
          <a:p>
            <a:pPr lvl="1"/>
            <a:r>
              <a:rPr lang="en-US" sz="2000" dirty="0"/>
              <a:t>Thin high-Z layer (minimize absorption)</a:t>
            </a:r>
          </a:p>
          <a:p>
            <a:pPr lvl="1"/>
            <a:r>
              <a:rPr lang="en-US" sz="2000" dirty="0"/>
              <a:t>Chemical and thermal stability for each layer</a:t>
            </a:r>
          </a:p>
          <a:p>
            <a:pPr lvl="1"/>
            <a:r>
              <a:rPr lang="en-US" sz="2000" dirty="0"/>
              <a:t>Minimal roughness and diffusion at interfaces</a:t>
            </a:r>
          </a:p>
          <a:p>
            <a:pPr lvl="1"/>
            <a:r>
              <a:rPr lang="en-US" sz="2000" dirty="0"/>
              <a:t>No outgassing in vacuum</a:t>
            </a:r>
          </a:p>
          <a:p>
            <a:pPr lvl="1"/>
            <a:r>
              <a:rPr lang="en-US" sz="2000" dirty="0"/>
              <a:t>Uniform coating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7B755E8-EA1D-9142-AAEB-85E9C65B397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672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Interference - </a:t>
            </a:r>
            <a:r>
              <a:rPr lang="en-US" b="1" i="1" dirty="0"/>
              <a:t>Multilayers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9F9937-C28B-5B4F-BBAF-0FE3684D13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0151" y="384719"/>
            <a:ext cx="3710919" cy="261274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80E69A9-F953-3849-8558-536AEB8FFA81}"/>
              </a:ext>
            </a:extLst>
          </p:cNvPr>
          <p:cNvGrpSpPr/>
          <p:nvPr/>
        </p:nvGrpSpPr>
        <p:grpSpPr>
          <a:xfrm>
            <a:off x="6863071" y="3584051"/>
            <a:ext cx="4490729" cy="2875851"/>
            <a:chOff x="7018003" y="3262441"/>
            <a:chExt cx="4931221" cy="317593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F90E0DE-75F0-1248-9B9C-0BDCFC706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97007" y="3595563"/>
              <a:ext cx="4352217" cy="284281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4279993-5B72-8942-9D49-24E766EC1583}"/>
                </a:ext>
              </a:extLst>
            </p:cNvPr>
            <p:cNvSpPr txBox="1"/>
            <p:nvPr/>
          </p:nvSpPr>
          <p:spPr>
            <a:xfrm>
              <a:off x="8169957" y="3660124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𝛉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7908A9C-9AEC-D549-9DC9-C5E229CB0361}"/>
                </a:ext>
              </a:extLst>
            </p:cNvPr>
            <p:cNvSpPr txBox="1"/>
            <p:nvPr/>
          </p:nvSpPr>
          <p:spPr>
            <a:xfrm>
              <a:off x="9303017" y="3262441"/>
              <a:ext cx="2301049" cy="407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b="1" dirty="0">
                  <a:solidFill>
                    <a:srgbClr val="FF0000"/>
                  </a:solidFill>
                </a:rPr>
                <a:t>λ</a:t>
              </a:r>
              <a:r>
                <a:rPr lang="en-US" b="1" baseline="-25000" dirty="0">
                  <a:solidFill>
                    <a:srgbClr val="FF0000"/>
                  </a:solidFill>
                </a:rPr>
                <a:t>max</a:t>
              </a:r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>
                  <a:solidFill>
                    <a:srgbClr val="FFC000"/>
                  </a:solidFill>
                </a:rPr>
                <a:t>--</a:t>
              </a:r>
              <a:r>
                <a:rPr lang="en-US" b="1" dirty="0">
                  <a:solidFill>
                    <a:srgbClr val="FFFF00"/>
                  </a:solidFill>
                </a:rPr>
                <a:t>--</a:t>
              </a:r>
              <a:r>
                <a:rPr lang="en-US" b="1" dirty="0">
                  <a:solidFill>
                    <a:srgbClr val="92D050"/>
                  </a:solidFill>
                </a:rPr>
                <a:t>--</a:t>
              </a:r>
              <a:r>
                <a:rPr lang="en-US" b="1" dirty="0">
                  <a:solidFill>
                    <a:srgbClr val="00B050"/>
                  </a:solidFill>
                </a:rPr>
                <a:t>--</a:t>
              </a:r>
              <a:r>
                <a:rPr lang="en-US" b="1" dirty="0">
                  <a:solidFill>
                    <a:srgbClr val="00B0F0"/>
                  </a:solidFill>
                </a:rPr>
                <a:t>----</a:t>
              </a:r>
              <a:r>
                <a:rPr lang="en-US" b="1" dirty="0">
                  <a:solidFill>
                    <a:srgbClr val="002060"/>
                  </a:solidFill>
                </a:rPr>
                <a:t>--</a:t>
              </a:r>
              <a:r>
                <a:rPr lang="el-GR" b="1" dirty="0"/>
                <a:t> </a:t>
              </a:r>
              <a:r>
                <a:rPr lang="el-GR" b="1" dirty="0">
                  <a:solidFill>
                    <a:srgbClr val="7030A0"/>
                  </a:solidFill>
                </a:rPr>
                <a:t>λ</a:t>
              </a:r>
              <a:r>
                <a:rPr lang="en-US" b="1" baseline="-25000" dirty="0">
                  <a:solidFill>
                    <a:srgbClr val="7030A0"/>
                  </a:solidFill>
                </a:rPr>
                <a:t>min</a:t>
              </a:r>
              <a:r>
                <a:rPr lang="en-US" b="1" dirty="0">
                  <a:solidFill>
                    <a:srgbClr val="7030A0"/>
                  </a:solidFill>
                </a:rPr>
                <a:t>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D5DFD17-B2DA-9446-9356-D18679A5C50B}"/>
                </a:ext>
              </a:extLst>
            </p:cNvPr>
            <p:cNvSpPr txBox="1"/>
            <p:nvPr/>
          </p:nvSpPr>
          <p:spPr>
            <a:xfrm>
              <a:off x="7018003" y="4244011"/>
              <a:ext cx="5790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/>
                <a:t>d</a:t>
              </a:r>
              <a:r>
                <a:rPr lang="en-US" b="1" baseline="-25000" dirty="0" err="1"/>
                <a:t>max</a:t>
              </a:r>
              <a:endParaRPr lang="en-US" b="1" baseline="-250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D38EB27-0166-B142-B4A5-4BABDE2D5B7C}"/>
                </a:ext>
              </a:extLst>
            </p:cNvPr>
            <p:cNvSpPr txBox="1"/>
            <p:nvPr/>
          </p:nvSpPr>
          <p:spPr>
            <a:xfrm>
              <a:off x="7030031" y="5992297"/>
              <a:ext cx="554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/>
                <a:t>d</a:t>
              </a:r>
              <a:r>
                <a:rPr lang="en-US" b="1" baseline="-25000" dirty="0" err="1"/>
                <a:t>min</a:t>
              </a:r>
              <a:endParaRPr lang="en-US" b="1" baseline="-25000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679C4C1-FA0B-BD41-B4BE-6084FAD0CBB1}"/>
              </a:ext>
            </a:extLst>
          </p:cNvPr>
          <p:cNvSpPr txBox="1"/>
          <p:nvPr/>
        </p:nvSpPr>
        <p:spPr>
          <a:xfrm>
            <a:off x="8849169" y="274611"/>
            <a:ext cx="178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Periodic Grading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69148B-7C7B-CC46-94B4-1AAA0F1C9962}"/>
              </a:ext>
            </a:extLst>
          </p:cNvPr>
          <p:cNvSpPr txBox="1"/>
          <p:nvPr/>
        </p:nvSpPr>
        <p:spPr>
          <a:xfrm>
            <a:off x="7912124" y="3214719"/>
            <a:ext cx="3006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Non-periodic (depth) Grading </a:t>
            </a:r>
          </a:p>
        </p:txBody>
      </p:sp>
    </p:spTree>
    <p:extLst>
      <p:ext uri="{BB962C8B-B14F-4D97-AF65-F5344CB8AC3E}">
        <p14:creationId xmlns:p14="http://schemas.microsoft.com/office/powerpoint/2010/main" val="42621938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7B755E8-EA1D-9142-AAEB-85E9C65B397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672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Interference – Coating </a:t>
            </a:r>
            <a:r>
              <a:rPr lang="en-US" b="1" i="1" dirty="0"/>
              <a:t>Multilayers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E09772-74CF-3E4B-BC62-5D5F15BD46EA}"/>
              </a:ext>
            </a:extLst>
          </p:cNvPr>
          <p:cNvSpPr txBox="1"/>
          <p:nvPr/>
        </p:nvSpPr>
        <p:spPr>
          <a:xfrm>
            <a:off x="6903075" y="2208647"/>
            <a:ext cx="511352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DC Magnetron sputtering reliably deposits coatings with excellent uniformity and predictable center wavelength</a:t>
            </a:r>
          </a:p>
          <a:p>
            <a:endParaRPr lang="en-US" sz="2000" dirty="0"/>
          </a:p>
          <a:p>
            <a:r>
              <a:rPr lang="en-US" sz="2000" dirty="0"/>
              <a:t>Changing table velocity provides precision control of radial thickness distribution and absolute film thickness</a:t>
            </a:r>
          </a:p>
          <a:p>
            <a:endParaRPr lang="en-US" sz="2000" dirty="0"/>
          </a:p>
          <a:p>
            <a:r>
              <a:rPr lang="en-US" sz="2000" dirty="0"/>
              <a:t>Substrate spins independently and quickly about its own axis for azimuthal uniformity.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685A9D3-45A6-2F4B-BC72-81D6CA93FEC4}"/>
              </a:ext>
            </a:extLst>
          </p:cNvPr>
          <p:cNvGrpSpPr>
            <a:grpSpLocks noChangeAspect="1"/>
          </p:cNvGrpSpPr>
          <p:nvPr/>
        </p:nvGrpSpPr>
        <p:grpSpPr>
          <a:xfrm>
            <a:off x="1459991" y="1394689"/>
            <a:ext cx="4149200" cy="2926080"/>
            <a:chOff x="1023399" y="1330824"/>
            <a:chExt cx="4842090" cy="3414718"/>
          </a:xfrm>
        </p:grpSpPr>
        <p:pic>
          <p:nvPicPr>
            <p:cNvPr id="18" name="Picture 17" descr="Diagram&#10;&#10;Description automatically generated">
              <a:extLst>
                <a:ext uri="{FF2B5EF4-FFF2-40B4-BE49-F238E27FC236}">
                  <a16:creationId xmlns:a16="http://schemas.microsoft.com/office/drawing/2014/main" id="{52DC9BE6-A233-0D40-8DD0-A74AA5752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3399" y="1380268"/>
              <a:ext cx="4551498" cy="3315830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96EE54C-FB41-EC42-BDAA-E6AD557D0BB6}"/>
                </a:ext>
              </a:extLst>
            </p:cNvPr>
            <p:cNvSpPr/>
            <p:nvPr/>
          </p:nvSpPr>
          <p:spPr>
            <a:xfrm>
              <a:off x="4791452" y="4646654"/>
              <a:ext cx="914400" cy="98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0909F9-D950-554A-B818-858DBDBA8380}"/>
                </a:ext>
              </a:extLst>
            </p:cNvPr>
            <p:cNvSpPr txBox="1"/>
            <p:nvPr/>
          </p:nvSpPr>
          <p:spPr>
            <a:xfrm>
              <a:off x="4170794" y="1330824"/>
              <a:ext cx="169469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D. Attwood, UC Berkeley (2009) </a:t>
              </a:r>
            </a:p>
          </p:txBody>
        </p:sp>
      </p:grpSp>
      <p:pic>
        <p:nvPicPr>
          <p:cNvPr id="6146" name="Picture 2">
            <a:extLst>
              <a:ext uri="{FF2B5EF4-FFF2-40B4-BE49-F238E27FC236}">
                <a16:creationId xmlns:a16="http://schemas.microsoft.com/office/drawing/2014/main" id="{D7CB9B43-39FB-1449-90E3-31811EA9F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4677491"/>
            <a:ext cx="5392783" cy="1722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D0ACC10-5CAB-4A42-93AA-913EE0F6F097}"/>
              </a:ext>
            </a:extLst>
          </p:cNvPr>
          <p:cNvSpPr txBox="1"/>
          <p:nvPr/>
        </p:nvSpPr>
        <p:spPr>
          <a:xfrm>
            <a:off x="341652" y="6549426"/>
            <a:ext cx="604364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/>
              <a:t>Bajt</a:t>
            </a:r>
            <a:r>
              <a:rPr lang="en-US" sz="900" dirty="0"/>
              <a:t>, S. et al. (2001). Improved reflectance and stability of Mo/Si multilayers. Proc SPIE. 4506. 65-75. DOI: 10.1117/12.450946. </a:t>
            </a:r>
          </a:p>
        </p:txBody>
      </p:sp>
    </p:spTree>
    <p:extLst>
      <p:ext uri="{BB962C8B-B14F-4D97-AF65-F5344CB8AC3E}">
        <p14:creationId xmlns:p14="http://schemas.microsoft.com/office/powerpoint/2010/main" val="12888017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B3C737-8B02-5846-BC7F-BEA45537E4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06071"/>
                <a:ext cx="5214561" cy="4670892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Molybdenum as the “scattering layer”</a:t>
                </a:r>
              </a:p>
              <a:p>
                <a:endParaRPr lang="en-US" dirty="0"/>
              </a:p>
              <a:p>
                <a:r>
                  <a:rPr lang="en-US" dirty="0"/>
                  <a:t>Silicon as the non-absorbing “spacer”</a:t>
                </a:r>
              </a:p>
              <a:p>
                <a:endParaRPr lang="en-US" dirty="0"/>
              </a:p>
              <a:p>
                <a:r>
                  <a:rPr lang="en-US" dirty="0"/>
                  <a:t>Complex refractive index of each material plays a role in the reflection process</a:t>
                </a:r>
              </a:p>
              <a:p>
                <a:endParaRPr lang="en-US" dirty="0"/>
              </a:p>
              <a:p>
                <a:r>
                  <a:rPr lang="en-US" dirty="0"/>
                  <a:t>Higher photon energies are absorbed in Si, lower photon energies (longer </a:t>
                </a:r>
                <a:r>
                  <a:rPr lang="en-US" dirty="0" err="1"/>
                  <a:t>λ</a:t>
                </a:r>
                <a:r>
                  <a:rPr lang="en-US" dirty="0"/>
                  <a:t>) are not.</a:t>
                </a:r>
              </a:p>
              <a:p>
                <a:endParaRPr lang="en-US" dirty="0"/>
              </a:p>
              <a:p>
                <a:r>
                  <a:rPr lang="en-US" dirty="0"/>
                  <a:t>For Mo/Si, typically &gt;13.4 nm (&gt;92.5  eV)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𝑀𝑜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𝑀𝑜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+∆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𝑆𝑖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B3C737-8B02-5846-BC7F-BEA45537E4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06071"/>
                <a:ext cx="5214561" cy="4670892"/>
              </a:xfrm>
              <a:blipFill>
                <a:blip r:embed="rId2"/>
                <a:stretch>
                  <a:fillRect l="-1460" t="-2710" r="-973" b="-5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F2B2049E-C1AE-A446-A520-DA90AF1B404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672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Interference – Mo/Si</a:t>
            </a:r>
            <a:endParaRPr lang="en-US" b="1" i="1" dirty="0"/>
          </a:p>
        </p:txBody>
      </p:sp>
      <p:pic>
        <p:nvPicPr>
          <p:cNvPr id="7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18927D7B-2AF0-744E-BB3B-4F1D6B586D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5948" y="3706935"/>
            <a:ext cx="3413335" cy="27872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7AD8D9C-8FE6-6A4A-9D10-56136AE970B6}"/>
              </a:ext>
            </a:extLst>
          </p:cNvPr>
          <p:cNvSpPr/>
          <p:nvPr/>
        </p:nvSpPr>
        <p:spPr>
          <a:xfrm>
            <a:off x="7133405" y="6376753"/>
            <a:ext cx="4529958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000" dirty="0" err="1"/>
              <a:t>Bajt</a:t>
            </a:r>
            <a:r>
              <a:rPr lang="en-US" sz="1000" dirty="0"/>
              <a:t> et al. (2001). Improved reflectance and stability of Mo/Si multilayers. </a:t>
            </a:r>
          </a:p>
          <a:p>
            <a:r>
              <a:rPr lang="en-US" sz="1000" dirty="0"/>
              <a:t>Proc SPIE. 4506. 65-75. 10.1117/12.450946. 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36DEFFD-ED1F-E343-A072-D55D5DA37F92}"/>
              </a:ext>
            </a:extLst>
          </p:cNvPr>
          <p:cNvGrpSpPr>
            <a:grpSpLocks noChangeAspect="1"/>
          </p:cNvGrpSpPr>
          <p:nvPr/>
        </p:nvGrpSpPr>
        <p:grpSpPr>
          <a:xfrm>
            <a:off x="6293726" y="244943"/>
            <a:ext cx="3749040" cy="2566120"/>
            <a:chOff x="7101247" y="263754"/>
            <a:chExt cx="3989810" cy="27309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5BD7A8F-F723-6741-AC81-C995682624C1}"/>
                </a:ext>
              </a:extLst>
            </p:cNvPr>
            <p:cNvGrpSpPr/>
            <p:nvPr/>
          </p:nvGrpSpPr>
          <p:grpSpPr>
            <a:xfrm>
              <a:off x="7928255" y="904867"/>
              <a:ext cx="2755306" cy="2089807"/>
              <a:chOff x="8364639" y="1037968"/>
              <a:chExt cx="2755306" cy="2089807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52B06BC-5653-9A4B-B6AE-9E8286CF0E20}"/>
                  </a:ext>
                </a:extLst>
              </p:cNvPr>
              <p:cNvSpPr/>
              <p:nvPr/>
            </p:nvSpPr>
            <p:spPr>
              <a:xfrm>
                <a:off x="8366234" y="1037968"/>
                <a:ext cx="2753711" cy="202253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800" dirty="0">
                    <a:solidFill>
                      <a:schemeClr val="tx1"/>
                    </a:solidFill>
                  </a:rPr>
                  <a:t>Ru Capping Layer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69E461C-0B5D-AE4C-AB0B-A8A2856798DF}"/>
                  </a:ext>
                </a:extLst>
              </p:cNvPr>
              <p:cNvSpPr/>
              <p:nvPr/>
            </p:nvSpPr>
            <p:spPr>
              <a:xfrm>
                <a:off x="8364644" y="1306611"/>
                <a:ext cx="2753711" cy="286796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Si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956D335-7F1C-A042-8281-B3EA8CD5AE92}"/>
                  </a:ext>
                </a:extLst>
              </p:cNvPr>
              <p:cNvSpPr/>
              <p:nvPr/>
            </p:nvSpPr>
            <p:spPr>
              <a:xfrm>
                <a:off x="8364645" y="1252664"/>
                <a:ext cx="2753711" cy="5504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89F133F-7F48-5241-B1E1-E58E0B14F231}"/>
                  </a:ext>
                </a:extLst>
              </p:cNvPr>
              <p:cNvSpPr/>
              <p:nvPr/>
            </p:nvSpPr>
            <p:spPr>
              <a:xfrm>
                <a:off x="8364643" y="1599629"/>
                <a:ext cx="2753711" cy="5504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344587D-321A-E347-BD56-1A98A600AEDA}"/>
                  </a:ext>
                </a:extLst>
              </p:cNvPr>
              <p:cNvSpPr/>
              <p:nvPr/>
            </p:nvSpPr>
            <p:spPr>
              <a:xfrm>
                <a:off x="8364642" y="1783432"/>
                <a:ext cx="2753711" cy="5504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00DC9EC-8E54-9B49-BF0E-58572596CF0A}"/>
                  </a:ext>
                </a:extLst>
              </p:cNvPr>
              <p:cNvSpPr/>
              <p:nvPr/>
            </p:nvSpPr>
            <p:spPr>
              <a:xfrm>
                <a:off x="8364642" y="1659797"/>
                <a:ext cx="2753711" cy="123635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Mo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649AE58-2E33-C14C-8357-283EE2A14587}"/>
                  </a:ext>
                </a:extLst>
              </p:cNvPr>
              <p:cNvSpPr/>
              <p:nvPr/>
            </p:nvSpPr>
            <p:spPr>
              <a:xfrm>
                <a:off x="8364642" y="1838478"/>
                <a:ext cx="2753711" cy="286796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166E43D-9FB9-4543-AF79-29D70644C43E}"/>
                  </a:ext>
                </a:extLst>
              </p:cNvPr>
              <p:cNvSpPr/>
              <p:nvPr/>
            </p:nvSpPr>
            <p:spPr>
              <a:xfrm>
                <a:off x="8364641" y="2131496"/>
                <a:ext cx="2753711" cy="5504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35EF89D-88FD-F44F-81E0-E913EEF49FB6}"/>
                  </a:ext>
                </a:extLst>
              </p:cNvPr>
              <p:cNvSpPr/>
              <p:nvPr/>
            </p:nvSpPr>
            <p:spPr>
              <a:xfrm>
                <a:off x="8364640" y="2191664"/>
                <a:ext cx="2753711" cy="123635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048CA86-2480-F941-A229-A3FB697C45A4}"/>
                  </a:ext>
                </a:extLst>
              </p:cNvPr>
              <p:cNvSpPr/>
              <p:nvPr/>
            </p:nvSpPr>
            <p:spPr>
              <a:xfrm>
                <a:off x="8364642" y="2323995"/>
                <a:ext cx="2753711" cy="5504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165E204-E939-3747-9E5E-AA55302F5398}"/>
                  </a:ext>
                </a:extLst>
              </p:cNvPr>
              <p:cNvSpPr/>
              <p:nvPr/>
            </p:nvSpPr>
            <p:spPr>
              <a:xfrm>
                <a:off x="8364642" y="2379041"/>
                <a:ext cx="2753711" cy="286796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5079598-2575-5C4F-9BB7-ED6613B0DF1F}"/>
                  </a:ext>
                </a:extLst>
              </p:cNvPr>
              <p:cNvSpPr/>
              <p:nvPr/>
            </p:nvSpPr>
            <p:spPr>
              <a:xfrm>
                <a:off x="8364641" y="2672059"/>
                <a:ext cx="2753711" cy="5504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09115C1-3D29-B442-838C-5AAE2FDDD4E1}"/>
                  </a:ext>
                </a:extLst>
              </p:cNvPr>
              <p:cNvSpPr/>
              <p:nvPr/>
            </p:nvSpPr>
            <p:spPr>
              <a:xfrm>
                <a:off x="8364640" y="2732227"/>
                <a:ext cx="2753711" cy="123635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B8A6054-794D-614A-8DDB-E2E883BCC2D0}"/>
                  </a:ext>
                </a:extLst>
              </p:cNvPr>
              <p:cNvSpPr/>
              <p:nvPr/>
            </p:nvSpPr>
            <p:spPr>
              <a:xfrm>
                <a:off x="8364640" y="2867205"/>
                <a:ext cx="2753711" cy="5504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CADAA8B-439F-7B4B-9827-811F11A8C557}"/>
                  </a:ext>
                </a:extLst>
              </p:cNvPr>
              <p:cNvSpPr/>
              <p:nvPr/>
            </p:nvSpPr>
            <p:spPr>
              <a:xfrm>
                <a:off x="8364639" y="2925522"/>
                <a:ext cx="2753711" cy="202253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Substrate</a:t>
                </a:r>
              </a:p>
            </p:txBody>
          </p:sp>
        </p:grp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8F95F227-E7E2-164D-A92A-53C7C8ADDAAF}"/>
                </a:ext>
              </a:extLst>
            </p:cNvPr>
            <p:cNvCxnSpPr>
              <a:cxnSpLocks/>
            </p:cNvCxnSpPr>
            <p:nvPr/>
          </p:nvCxnSpPr>
          <p:spPr>
            <a:xfrm>
              <a:off x="8657007" y="440971"/>
              <a:ext cx="400225" cy="1012547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D31BFEF-F3D8-1E47-875F-0BCD812199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57949" y="263754"/>
              <a:ext cx="700251" cy="1177942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7B4BA8C-C572-A841-9AA2-299C20A2CAA0}"/>
                </a:ext>
              </a:extLst>
            </p:cNvPr>
            <p:cNvSpPr txBox="1"/>
            <p:nvPr/>
          </p:nvSpPr>
          <p:spPr>
            <a:xfrm>
              <a:off x="10005404" y="597194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n=1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21E740D8-8E75-6B4A-92E6-E6909D4E01ED}"/>
                    </a:ext>
                  </a:extLst>
                </p:cNvPr>
                <p:cNvSpPr txBox="1"/>
                <p:nvPr/>
              </p:nvSpPr>
              <p:spPr>
                <a:xfrm>
                  <a:off x="9439062" y="1202742"/>
                  <a:ext cx="124290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sz="1000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1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10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𝜹</m:t>
                            </m:r>
                          </m:e>
                          <m:sub>
                            <m:r>
                              <a:rPr lang="en-US" sz="1000" b="1" i="1" smtClean="0">
                                <a:latin typeface="Cambria Math" panose="02040503050406030204" pitchFamily="18" charset="0"/>
                              </a:rPr>
                              <m:t>𝑺𝒊</m:t>
                            </m:r>
                          </m:sub>
                        </m:sSub>
                        <m:r>
                          <a:rPr lang="en-US" sz="10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0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sSub>
                          <m:sSubPr>
                            <m:ctrlPr>
                              <a:rPr lang="en-US" sz="1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lang="en-US" sz="1000" b="1" i="1" smtClean="0">
                                <a:latin typeface="Cambria Math" panose="02040503050406030204" pitchFamily="18" charset="0"/>
                              </a:rPr>
                              <m:t>𝑺𝒊</m:t>
                            </m:r>
                          </m:sub>
                        </m:sSub>
                      </m:oMath>
                    </m:oMathPara>
                  </a14:m>
                  <a:endParaRPr lang="en-US" sz="1000" b="1" dirty="0"/>
                </a:p>
              </p:txBody>
            </p:sp>
          </mc:Choice>
          <mc:Fallback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21E740D8-8E75-6B4A-92E6-E6909D4E01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39062" y="1202742"/>
                  <a:ext cx="1242904" cy="246221"/>
                </a:xfrm>
                <a:prstGeom prst="rect">
                  <a:avLst/>
                </a:prstGeom>
                <a:blipFill>
                  <a:blip r:embed="rId4"/>
                  <a:stretch>
                    <a:fillRect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89D58BAE-6006-564C-8711-C464E15CA32F}"/>
                    </a:ext>
                  </a:extLst>
                </p:cNvPr>
                <p:cNvSpPr txBox="1"/>
                <p:nvPr/>
              </p:nvSpPr>
              <p:spPr>
                <a:xfrm>
                  <a:off x="9439066" y="1469200"/>
                  <a:ext cx="134549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sz="1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1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1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𝜹</m:t>
                            </m:r>
                          </m:e>
                          <m:sub>
                            <m:r>
                              <a:rPr lang="en-US" sz="1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𝑴𝒐</m:t>
                            </m:r>
                          </m:sub>
                        </m:sSub>
                        <m:r>
                          <a:rPr lang="en-US" sz="1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sSub>
                          <m:sSubPr>
                            <m:ctrlPr>
                              <a:rPr lang="en-US" sz="1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lang="en-US" sz="1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𝑴𝒐</m:t>
                            </m:r>
                          </m:sub>
                        </m:sSub>
                      </m:oMath>
                    </m:oMathPara>
                  </a14:m>
                  <a:endParaRPr lang="en-US" sz="10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89D58BAE-6006-564C-8711-C464E15CA3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39066" y="1469200"/>
                  <a:ext cx="1345497" cy="246221"/>
                </a:xfrm>
                <a:prstGeom prst="rect">
                  <a:avLst/>
                </a:prstGeom>
                <a:blipFill>
                  <a:blip r:embed="rId5"/>
                  <a:stretch>
                    <a:fillRect b="-526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E52ECA3-D43A-214B-AB69-DBA57F763514}"/>
                </a:ext>
              </a:extLst>
            </p:cNvPr>
            <p:cNvCxnSpPr/>
            <p:nvPr/>
          </p:nvCxnSpPr>
          <p:spPr>
            <a:xfrm>
              <a:off x="10784563" y="1173510"/>
              <a:ext cx="0" cy="541911"/>
            </a:xfrm>
            <a:prstGeom prst="straightConnector1">
              <a:avLst/>
            </a:prstGeom>
            <a:ln w="28575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9E062DF-9F9B-324C-A2CB-EA37C5EABF68}"/>
                </a:ext>
              </a:extLst>
            </p:cNvPr>
            <p:cNvSpPr txBox="1"/>
            <p:nvPr/>
          </p:nvSpPr>
          <p:spPr>
            <a:xfrm>
              <a:off x="10784563" y="1259799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5BE173A-87E7-1348-98E7-960739284B72}"/>
                </a:ext>
              </a:extLst>
            </p:cNvPr>
            <p:cNvCxnSpPr>
              <a:cxnSpLocks/>
            </p:cNvCxnSpPr>
            <p:nvPr/>
          </p:nvCxnSpPr>
          <p:spPr>
            <a:xfrm>
              <a:off x="7476184" y="1325852"/>
              <a:ext cx="424106" cy="1816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221D7352-681A-EB42-A23A-4B7ED9DBDC92}"/>
                </a:ext>
              </a:extLst>
            </p:cNvPr>
            <p:cNvCxnSpPr>
              <a:cxnSpLocks/>
              <a:endCxn id="14" idx="1"/>
            </p:cNvCxnSpPr>
            <p:nvPr/>
          </p:nvCxnSpPr>
          <p:spPr>
            <a:xfrm>
              <a:off x="7475699" y="1326428"/>
              <a:ext cx="452559" cy="35142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7B83ABBD-B051-BF47-A92A-E702FB006A5D}"/>
                </a:ext>
              </a:extLst>
            </p:cNvPr>
            <p:cNvCxnSpPr>
              <a:cxnSpLocks/>
              <a:endCxn id="12" idx="1"/>
            </p:cNvCxnSpPr>
            <p:nvPr/>
          </p:nvCxnSpPr>
          <p:spPr>
            <a:xfrm flipV="1">
              <a:off x="7475699" y="1147086"/>
              <a:ext cx="452562" cy="2007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E346A71-5105-2D40-B1DE-2E65D5A88B0E}"/>
                </a:ext>
              </a:extLst>
            </p:cNvPr>
            <p:cNvSpPr txBox="1"/>
            <p:nvPr/>
          </p:nvSpPr>
          <p:spPr>
            <a:xfrm>
              <a:off x="8854694" y="276197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λ</a:t>
              </a:r>
              <a:endParaRPr lang="en-US" dirty="0"/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D8981ECD-7E23-D14A-982B-53BD88D14FC1}"/>
                </a:ext>
              </a:extLst>
            </p:cNvPr>
            <p:cNvCxnSpPr>
              <a:cxnSpLocks/>
            </p:cNvCxnSpPr>
            <p:nvPr/>
          </p:nvCxnSpPr>
          <p:spPr>
            <a:xfrm>
              <a:off x="9045674" y="1407315"/>
              <a:ext cx="110624" cy="270539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16C68400-DEF4-B144-BC26-38D5C989898D}"/>
                </a:ext>
              </a:extLst>
            </p:cNvPr>
            <p:cNvCxnSpPr>
              <a:cxnSpLocks/>
              <a:endCxn id="17" idx="0"/>
            </p:cNvCxnSpPr>
            <p:nvPr/>
          </p:nvCxnSpPr>
          <p:spPr>
            <a:xfrm>
              <a:off x="9171376" y="1679855"/>
              <a:ext cx="133737" cy="318540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52D58C52-FE8E-AF4E-8473-9F97038589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6298" y="468718"/>
              <a:ext cx="700251" cy="1177942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66284DD-FA4E-204D-8AA7-D4C574B6FA8F}"/>
                </a:ext>
              </a:extLst>
            </p:cNvPr>
            <p:cNvSpPr txBox="1"/>
            <p:nvPr/>
          </p:nvSpPr>
          <p:spPr>
            <a:xfrm>
              <a:off x="7101247" y="1216359"/>
              <a:ext cx="40107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B</a:t>
              </a:r>
              <a:r>
                <a:rPr lang="en-US" sz="1200" b="1" baseline="-25000" dirty="0"/>
                <a:t>4</a:t>
              </a:r>
              <a:r>
                <a:rPr lang="en-US" sz="1200" b="1" dirty="0"/>
                <a:t>C</a:t>
              </a:r>
              <a:endParaRPr lang="en-US" b="1" dirty="0"/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2A076D9D-E171-E647-96EB-F9DCE2788EC0}"/>
              </a:ext>
            </a:extLst>
          </p:cNvPr>
          <p:cNvSpPr txBox="1"/>
          <p:nvPr/>
        </p:nvSpPr>
        <p:spPr>
          <a:xfrm>
            <a:off x="9818511" y="1687873"/>
            <a:ext cx="130516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Ru (1.70 nm)</a:t>
            </a:r>
          </a:p>
          <a:p>
            <a:r>
              <a:rPr lang="en-US" sz="1400" dirty="0"/>
              <a:t>Si (4.14 nm)</a:t>
            </a:r>
          </a:p>
          <a:p>
            <a:r>
              <a:rPr lang="en-US" sz="1400" dirty="0"/>
              <a:t>B</a:t>
            </a:r>
            <a:r>
              <a:rPr lang="en-US" sz="1400" baseline="-25000" dirty="0"/>
              <a:t>4</a:t>
            </a:r>
            <a:r>
              <a:rPr lang="en-US" sz="1400" dirty="0"/>
              <a:t>C (0.2   5 nm)</a:t>
            </a:r>
          </a:p>
          <a:p>
            <a:r>
              <a:rPr lang="en-US" sz="1400" dirty="0"/>
              <a:t>Mo (2.09 nm)</a:t>
            </a:r>
          </a:p>
          <a:p>
            <a:r>
              <a:rPr lang="en-US" sz="1400" dirty="0"/>
              <a:t>B</a:t>
            </a:r>
            <a:r>
              <a:rPr lang="en-US" sz="1400" baseline="-25000" dirty="0"/>
              <a:t>4</a:t>
            </a:r>
            <a:r>
              <a:rPr lang="en-US" sz="1400" dirty="0"/>
              <a:t>C (0.40 nm)</a:t>
            </a:r>
          </a:p>
        </p:txBody>
      </p:sp>
      <p:sp>
        <p:nvSpPr>
          <p:cNvPr id="60" name="Right Brace 59">
            <a:extLst>
              <a:ext uri="{FF2B5EF4-FFF2-40B4-BE49-F238E27FC236}">
                <a16:creationId xmlns:a16="http://schemas.microsoft.com/office/drawing/2014/main" id="{2DC2F8E4-9FF5-A945-B37E-3EC6CD4811EB}"/>
              </a:ext>
            </a:extLst>
          </p:cNvPr>
          <p:cNvSpPr/>
          <p:nvPr/>
        </p:nvSpPr>
        <p:spPr>
          <a:xfrm>
            <a:off x="11003451" y="2002154"/>
            <a:ext cx="129545" cy="806824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C8E232B-3CBE-3D44-A81A-0DF8EFDEBAD1}"/>
              </a:ext>
            </a:extLst>
          </p:cNvPr>
          <p:cNvSpPr txBox="1"/>
          <p:nvPr/>
        </p:nvSpPr>
        <p:spPr>
          <a:xfrm>
            <a:off x="11120479" y="2191789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 = 6.88 nm</a:t>
            </a:r>
          </a:p>
          <a:p>
            <a:r>
              <a:rPr lang="en-US" sz="1200" dirty="0"/>
              <a:t>𝚪 = 0.34       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5863B65-3D9F-2E4F-888B-D741D7930FB9}"/>
              </a:ext>
            </a:extLst>
          </p:cNvPr>
          <p:cNvSpPr txBox="1"/>
          <p:nvPr/>
        </p:nvSpPr>
        <p:spPr>
          <a:xfrm>
            <a:off x="10603350" y="1307101"/>
            <a:ext cx="10342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 err="1"/>
              <a:t>λ</a:t>
            </a:r>
            <a:r>
              <a:rPr lang="en-US" sz="1400" u="sng" dirty="0"/>
              <a:t> = 13.4 nm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2B5F0BD-B1E2-A744-B503-CA4F4094FF92}"/>
                  </a:ext>
                </a:extLst>
              </p:cNvPr>
              <p:cNvSpPr txBox="1"/>
              <p:nvPr/>
            </p:nvSpPr>
            <p:spPr>
              <a:xfrm>
                <a:off x="7044551" y="2943180"/>
                <a:ext cx="2612638" cy="21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𝑆𝑖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=1−6.6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1.8×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2B5F0BD-B1E2-A744-B503-CA4F4094FF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551" y="2943180"/>
                <a:ext cx="2612638" cy="217817"/>
              </a:xfrm>
              <a:prstGeom prst="rect">
                <a:avLst/>
              </a:prstGeom>
              <a:blipFill>
                <a:blip r:embed="rId6"/>
                <a:stretch>
                  <a:fillRect l="-483"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355CE142-A116-6248-92D6-AA2A409F5AF0}"/>
                  </a:ext>
                </a:extLst>
              </p:cNvPr>
              <p:cNvSpPr txBox="1"/>
              <p:nvPr/>
            </p:nvSpPr>
            <p:spPr>
              <a:xfrm>
                <a:off x="7044550" y="3216170"/>
                <a:ext cx="207050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𝑀𝑜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=0.924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7.4×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355CE142-A116-6248-92D6-AA2A409F5A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550" y="3216170"/>
                <a:ext cx="2070502" cy="215444"/>
              </a:xfrm>
              <a:prstGeom prst="rect">
                <a:avLst/>
              </a:prstGeom>
              <a:blipFill>
                <a:blip r:embed="rId7"/>
                <a:stretch>
                  <a:fillRect l="-610" t="-11111" r="-610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07646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Freeform 204">
            <a:extLst>
              <a:ext uri="{FF2B5EF4-FFF2-40B4-BE49-F238E27FC236}">
                <a16:creationId xmlns:a16="http://schemas.microsoft.com/office/drawing/2014/main" id="{2376BD6D-3261-4449-B8E0-CF493039F508}"/>
              </a:ext>
            </a:extLst>
          </p:cNvPr>
          <p:cNvSpPr/>
          <p:nvPr/>
        </p:nvSpPr>
        <p:spPr>
          <a:xfrm rot="10800000">
            <a:off x="9118138" y="4932844"/>
            <a:ext cx="466188" cy="403164"/>
          </a:xfrm>
          <a:custGeom>
            <a:avLst/>
            <a:gdLst>
              <a:gd name="connsiteX0" fmla="*/ 329484 w 555626"/>
              <a:gd name="connsiteY0" fmla="*/ 0 h 403164"/>
              <a:gd name="connsiteX1" fmla="*/ 5019 w 555626"/>
              <a:gd name="connsiteY1" fmla="*/ 403123 h 403164"/>
              <a:gd name="connsiteX2" fmla="*/ 555626 w 555626"/>
              <a:gd name="connsiteY2" fmla="*/ 19665 h 40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5626" h="403164">
                <a:moveTo>
                  <a:pt x="329484" y="0"/>
                </a:moveTo>
                <a:cubicBezTo>
                  <a:pt x="148406" y="199923"/>
                  <a:pt x="-32671" y="399846"/>
                  <a:pt x="5019" y="403123"/>
                </a:cubicBezTo>
                <a:cubicBezTo>
                  <a:pt x="42709" y="406401"/>
                  <a:pt x="299167" y="213033"/>
                  <a:pt x="555626" y="19665"/>
                </a:cubicBezTo>
              </a:path>
            </a:pathLst>
          </a:custGeom>
          <a:noFill/>
          <a:ln w="28575">
            <a:solidFill>
              <a:schemeClr val="tx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9" name="Freeform 198">
            <a:extLst>
              <a:ext uri="{FF2B5EF4-FFF2-40B4-BE49-F238E27FC236}">
                <a16:creationId xmlns:a16="http://schemas.microsoft.com/office/drawing/2014/main" id="{322DE433-6A03-7B43-B9EB-1BDC58100553}"/>
              </a:ext>
            </a:extLst>
          </p:cNvPr>
          <p:cNvSpPr/>
          <p:nvPr/>
        </p:nvSpPr>
        <p:spPr>
          <a:xfrm rot="10800000">
            <a:off x="9291365" y="5288350"/>
            <a:ext cx="190381" cy="961280"/>
          </a:xfrm>
          <a:custGeom>
            <a:avLst/>
            <a:gdLst>
              <a:gd name="connsiteX0" fmla="*/ 1616 w 200650"/>
              <a:gd name="connsiteY0" fmla="*/ 953729 h 1073560"/>
              <a:gd name="connsiteX1" fmla="*/ 109771 w 200650"/>
              <a:gd name="connsiteY1" fmla="*/ 0 h 1073560"/>
              <a:gd name="connsiteX2" fmla="*/ 198261 w 200650"/>
              <a:gd name="connsiteY2" fmla="*/ 953729 h 1073560"/>
              <a:gd name="connsiteX3" fmla="*/ 1616 w 200650"/>
              <a:gd name="connsiteY3" fmla="*/ 953729 h 107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650" h="1073560">
                <a:moveTo>
                  <a:pt x="1616" y="953729"/>
                </a:moveTo>
                <a:cubicBezTo>
                  <a:pt x="-13132" y="794774"/>
                  <a:pt x="76997" y="0"/>
                  <a:pt x="109771" y="0"/>
                </a:cubicBezTo>
                <a:cubicBezTo>
                  <a:pt x="142545" y="0"/>
                  <a:pt x="214648" y="793135"/>
                  <a:pt x="198261" y="953729"/>
                </a:cubicBezTo>
                <a:cubicBezTo>
                  <a:pt x="181874" y="1114323"/>
                  <a:pt x="16364" y="1112684"/>
                  <a:pt x="1616" y="953729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Freeform 181">
            <a:extLst>
              <a:ext uri="{FF2B5EF4-FFF2-40B4-BE49-F238E27FC236}">
                <a16:creationId xmlns:a16="http://schemas.microsoft.com/office/drawing/2014/main" id="{C667B1A0-2A65-CF44-AD5D-341A067B4F06}"/>
              </a:ext>
            </a:extLst>
          </p:cNvPr>
          <p:cNvSpPr/>
          <p:nvPr/>
        </p:nvSpPr>
        <p:spPr>
          <a:xfrm>
            <a:off x="9083389" y="4399647"/>
            <a:ext cx="190381" cy="961280"/>
          </a:xfrm>
          <a:custGeom>
            <a:avLst/>
            <a:gdLst>
              <a:gd name="connsiteX0" fmla="*/ 1616 w 200650"/>
              <a:gd name="connsiteY0" fmla="*/ 953729 h 1073560"/>
              <a:gd name="connsiteX1" fmla="*/ 109771 w 200650"/>
              <a:gd name="connsiteY1" fmla="*/ 0 h 1073560"/>
              <a:gd name="connsiteX2" fmla="*/ 198261 w 200650"/>
              <a:gd name="connsiteY2" fmla="*/ 953729 h 1073560"/>
              <a:gd name="connsiteX3" fmla="*/ 1616 w 200650"/>
              <a:gd name="connsiteY3" fmla="*/ 953729 h 107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650" h="1073560">
                <a:moveTo>
                  <a:pt x="1616" y="953729"/>
                </a:moveTo>
                <a:cubicBezTo>
                  <a:pt x="-13132" y="794774"/>
                  <a:pt x="76997" y="0"/>
                  <a:pt x="109771" y="0"/>
                </a:cubicBezTo>
                <a:cubicBezTo>
                  <a:pt x="142545" y="0"/>
                  <a:pt x="214648" y="793135"/>
                  <a:pt x="198261" y="953729"/>
                </a:cubicBezTo>
                <a:cubicBezTo>
                  <a:pt x="181874" y="1114323"/>
                  <a:pt x="16364" y="1112684"/>
                  <a:pt x="1616" y="953729"/>
                </a:cubicBezTo>
                <a:close/>
              </a:path>
            </a:pathLst>
          </a:custGeom>
          <a:solidFill>
            <a:srgbClr val="AB79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182CBD0F-2775-2845-9C1D-F9AB8F0773FC}"/>
              </a:ext>
            </a:extLst>
          </p:cNvPr>
          <p:cNvCxnSpPr>
            <a:cxnSpLocks/>
          </p:cNvCxnSpPr>
          <p:nvPr/>
        </p:nvCxnSpPr>
        <p:spPr>
          <a:xfrm flipV="1">
            <a:off x="6627847" y="4823231"/>
            <a:ext cx="712033" cy="878180"/>
          </a:xfrm>
          <a:prstGeom prst="straightConnector1">
            <a:avLst/>
          </a:prstGeom>
          <a:ln w="571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7E50C8F-3C0B-C640-BDC8-39AC32EE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8269"/>
          </a:xfrm>
        </p:spPr>
        <p:txBody>
          <a:bodyPr>
            <a:normAutofit fontScale="90000"/>
          </a:bodyPr>
          <a:lstStyle/>
          <a:p>
            <a:r>
              <a:rPr lang="en-US" dirty="0"/>
              <a:t>Polarization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B7F69-A0B6-AF46-9341-CD6534D17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563" y="1384663"/>
            <a:ext cx="4521763" cy="496211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Polarization is a property of a transverse wave (oscillation direction perpendicular to direction of motion), such as electromagnetic (EM) waves.</a:t>
            </a:r>
          </a:p>
          <a:p>
            <a:endParaRPr lang="en-US" dirty="0"/>
          </a:p>
          <a:p>
            <a:r>
              <a:rPr lang="en-US" dirty="0"/>
              <a:t>EM waves consist of a coupled, oscillating electric field, always perpendicular to each other. </a:t>
            </a:r>
          </a:p>
          <a:p>
            <a:endParaRPr lang="en-US" dirty="0"/>
          </a:p>
          <a:p>
            <a:r>
              <a:rPr lang="en-US" b="1" dirty="0"/>
              <a:t>Polarized</a:t>
            </a:r>
            <a:r>
              <a:rPr lang="en-US" dirty="0"/>
              <a:t> EM waves: vibrations of the E-field lie along one single plane.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Unpolarized</a:t>
            </a:r>
            <a:r>
              <a:rPr lang="en-US" dirty="0"/>
              <a:t> EM waves: superposition of many beams in the same direction of propagation but each with </a:t>
            </a:r>
            <a:r>
              <a:rPr lang="en-US" i="1" dirty="0"/>
              <a:t>random</a:t>
            </a:r>
            <a:r>
              <a:rPr lang="en-US" dirty="0"/>
              <a:t> polarization.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C930CD0-F2B5-0C4E-9AB7-D4AE80C9CFA9}"/>
              </a:ext>
            </a:extLst>
          </p:cNvPr>
          <p:cNvGrpSpPr/>
          <p:nvPr/>
        </p:nvGrpSpPr>
        <p:grpSpPr>
          <a:xfrm>
            <a:off x="5804627" y="332116"/>
            <a:ext cx="5717955" cy="5710802"/>
            <a:chOff x="5264600" y="32226"/>
            <a:chExt cx="6481224" cy="6843988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F5641E4-4AA6-204B-8C11-7195CA70E78A}"/>
                </a:ext>
              </a:extLst>
            </p:cNvPr>
            <p:cNvGrpSpPr/>
            <p:nvPr/>
          </p:nvGrpSpPr>
          <p:grpSpPr>
            <a:xfrm>
              <a:off x="5264600" y="1142993"/>
              <a:ext cx="6481224" cy="5733221"/>
              <a:chOff x="5048290" y="1113496"/>
              <a:chExt cx="6481224" cy="5733221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9233E04E-597A-AE4F-B833-2775C405F838}"/>
                  </a:ext>
                </a:extLst>
              </p:cNvPr>
              <p:cNvGrpSpPr/>
              <p:nvPr/>
            </p:nvGrpSpPr>
            <p:grpSpPr>
              <a:xfrm>
                <a:off x="7186078" y="1113496"/>
                <a:ext cx="1664039" cy="1445355"/>
                <a:chOff x="6529890" y="1115955"/>
                <a:chExt cx="1664039" cy="1445355"/>
              </a:xfrm>
            </p:grpSpPr>
            <p:sp>
              <p:nvSpPr>
                <p:cNvPr id="5" name="Freeform 4">
                  <a:extLst>
                    <a:ext uri="{FF2B5EF4-FFF2-40B4-BE49-F238E27FC236}">
                      <a16:creationId xmlns:a16="http://schemas.microsoft.com/office/drawing/2014/main" id="{D4E9310F-1421-6141-90E7-982042FF117C}"/>
                    </a:ext>
                  </a:extLst>
                </p:cNvPr>
                <p:cNvSpPr/>
                <p:nvPr/>
              </p:nvSpPr>
              <p:spPr>
                <a:xfrm rot="5400000">
                  <a:off x="6154993" y="1769806"/>
                  <a:ext cx="1445354" cy="137652"/>
                </a:xfrm>
                <a:custGeom>
                  <a:avLst/>
                  <a:gdLst>
                    <a:gd name="connsiteX0" fmla="*/ 29497 w 1445354"/>
                    <a:gd name="connsiteY0" fmla="*/ 137652 h 137652"/>
                    <a:gd name="connsiteX1" fmla="*/ 1435510 w 1445354"/>
                    <a:gd name="connsiteY1" fmla="*/ 127820 h 137652"/>
                    <a:gd name="connsiteX2" fmla="*/ 1 w 1445354"/>
                    <a:gd name="connsiteY2" fmla="*/ 68826 h 137652"/>
                    <a:gd name="connsiteX3" fmla="*/ 1445342 w 1445354"/>
                    <a:gd name="connsiteY3" fmla="*/ 58994 h 137652"/>
                    <a:gd name="connsiteX4" fmla="*/ 29497 w 1445354"/>
                    <a:gd name="connsiteY4" fmla="*/ 0 h 137652"/>
                    <a:gd name="connsiteX5" fmla="*/ 29497 w 1445354"/>
                    <a:gd name="connsiteY5" fmla="*/ 0 h 137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45354" h="137652">
                      <a:moveTo>
                        <a:pt x="29497" y="137652"/>
                      </a:moveTo>
                      <a:lnTo>
                        <a:pt x="1435510" y="127820"/>
                      </a:lnTo>
                      <a:cubicBezTo>
                        <a:pt x="1430594" y="116349"/>
                        <a:pt x="-1638" y="80297"/>
                        <a:pt x="1" y="68826"/>
                      </a:cubicBezTo>
                      <a:cubicBezTo>
                        <a:pt x="1640" y="57355"/>
                        <a:pt x="1440426" y="70465"/>
                        <a:pt x="1445342" y="58994"/>
                      </a:cubicBezTo>
                      <a:cubicBezTo>
                        <a:pt x="1450258" y="47523"/>
                        <a:pt x="29497" y="0"/>
                        <a:pt x="29497" y="0"/>
                      </a:cubicBezTo>
                      <a:lnTo>
                        <a:pt x="29497" y="0"/>
                      </a:ln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" name="Freeform 5">
                  <a:extLst>
                    <a:ext uri="{FF2B5EF4-FFF2-40B4-BE49-F238E27FC236}">
                      <a16:creationId xmlns:a16="http://schemas.microsoft.com/office/drawing/2014/main" id="{E7B6B1BF-2DDA-1449-8834-FB8B7D67DF29}"/>
                    </a:ext>
                  </a:extLst>
                </p:cNvPr>
                <p:cNvSpPr/>
                <p:nvPr/>
              </p:nvSpPr>
              <p:spPr>
                <a:xfrm rot="5400000">
                  <a:off x="6292651" y="1769806"/>
                  <a:ext cx="1445354" cy="137652"/>
                </a:xfrm>
                <a:custGeom>
                  <a:avLst/>
                  <a:gdLst>
                    <a:gd name="connsiteX0" fmla="*/ 29497 w 1445354"/>
                    <a:gd name="connsiteY0" fmla="*/ 137652 h 137652"/>
                    <a:gd name="connsiteX1" fmla="*/ 1435510 w 1445354"/>
                    <a:gd name="connsiteY1" fmla="*/ 127820 h 137652"/>
                    <a:gd name="connsiteX2" fmla="*/ 1 w 1445354"/>
                    <a:gd name="connsiteY2" fmla="*/ 68826 h 137652"/>
                    <a:gd name="connsiteX3" fmla="*/ 1445342 w 1445354"/>
                    <a:gd name="connsiteY3" fmla="*/ 58994 h 137652"/>
                    <a:gd name="connsiteX4" fmla="*/ 29497 w 1445354"/>
                    <a:gd name="connsiteY4" fmla="*/ 0 h 137652"/>
                    <a:gd name="connsiteX5" fmla="*/ 29497 w 1445354"/>
                    <a:gd name="connsiteY5" fmla="*/ 0 h 137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45354" h="137652">
                      <a:moveTo>
                        <a:pt x="29497" y="137652"/>
                      </a:moveTo>
                      <a:lnTo>
                        <a:pt x="1435510" y="127820"/>
                      </a:lnTo>
                      <a:cubicBezTo>
                        <a:pt x="1430594" y="116349"/>
                        <a:pt x="-1638" y="80297"/>
                        <a:pt x="1" y="68826"/>
                      </a:cubicBezTo>
                      <a:cubicBezTo>
                        <a:pt x="1640" y="57355"/>
                        <a:pt x="1440426" y="70465"/>
                        <a:pt x="1445342" y="58994"/>
                      </a:cubicBezTo>
                      <a:cubicBezTo>
                        <a:pt x="1450258" y="47523"/>
                        <a:pt x="29497" y="0"/>
                        <a:pt x="29497" y="0"/>
                      </a:cubicBezTo>
                      <a:lnTo>
                        <a:pt x="29497" y="0"/>
                      </a:ln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Freeform 6">
                  <a:extLst>
                    <a:ext uri="{FF2B5EF4-FFF2-40B4-BE49-F238E27FC236}">
                      <a16:creationId xmlns:a16="http://schemas.microsoft.com/office/drawing/2014/main" id="{C5EA3D39-53EA-1C40-A962-B27F25F20B46}"/>
                    </a:ext>
                  </a:extLst>
                </p:cNvPr>
                <p:cNvSpPr/>
                <p:nvPr/>
              </p:nvSpPr>
              <p:spPr>
                <a:xfrm rot="5400000">
                  <a:off x="6430303" y="1769806"/>
                  <a:ext cx="1445354" cy="137652"/>
                </a:xfrm>
                <a:custGeom>
                  <a:avLst/>
                  <a:gdLst>
                    <a:gd name="connsiteX0" fmla="*/ 29497 w 1445354"/>
                    <a:gd name="connsiteY0" fmla="*/ 137652 h 137652"/>
                    <a:gd name="connsiteX1" fmla="*/ 1435510 w 1445354"/>
                    <a:gd name="connsiteY1" fmla="*/ 127820 h 137652"/>
                    <a:gd name="connsiteX2" fmla="*/ 1 w 1445354"/>
                    <a:gd name="connsiteY2" fmla="*/ 68826 h 137652"/>
                    <a:gd name="connsiteX3" fmla="*/ 1445342 w 1445354"/>
                    <a:gd name="connsiteY3" fmla="*/ 58994 h 137652"/>
                    <a:gd name="connsiteX4" fmla="*/ 29497 w 1445354"/>
                    <a:gd name="connsiteY4" fmla="*/ 0 h 137652"/>
                    <a:gd name="connsiteX5" fmla="*/ 29497 w 1445354"/>
                    <a:gd name="connsiteY5" fmla="*/ 0 h 137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45354" h="137652">
                      <a:moveTo>
                        <a:pt x="29497" y="137652"/>
                      </a:moveTo>
                      <a:lnTo>
                        <a:pt x="1435510" y="127820"/>
                      </a:lnTo>
                      <a:cubicBezTo>
                        <a:pt x="1430594" y="116349"/>
                        <a:pt x="-1638" y="80297"/>
                        <a:pt x="1" y="68826"/>
                      </a:cubicBezTo>
                      <a:cubicBezTo>
                        <a:pt x="1640" y="57355"/>
                        <a:pt x="1440426" y="70465"/>
                        <a:pt x="1445342" y="58994"/>
                      </a:cubicBezTo>
                      <a:cubicBezTo>
                        <a:pt x="1450258" y="47523"/>
                        <a:pt x="29497" y="0"/>
                        <a:pt x="29497" y="0"/>
                      </a:cubicBezTo>
                      <a:lnTo>
                        <a:pt x="29497" y="0"/>
                      </a:ln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Freeform 7">
                  <a:extLst>
                    <a:ext uri="{FF2B5EF4-FFF2-40B4-BE49-F238E27FC236}">
                      <a16:creationId xmlns:a16="http://schemas.microsoft.com/office/drawing/2014/main" id="{FD74F8E6-432F-CC4F-AF38-C7AEB6AD8944}"/>
                    </a:ext>
                  </a:extLst>
                </p:cNvPr>
                <p:cNvSpPr/>
                <p:nvPr/>
              </p:nvSpPr>
              <p:spPr>
                <a:xfrm rot="5400000">
                  <a:off x="6572877" y="1769806"/>
                  <a:ext cx="1445354" cy="137652"/>
                </a:xfrm>
                <a:custGeom>
                  <a:avLst/>
                  <a:gdLst>
                    <a:gd name="connsiteX0" fmla="*/ 29497 w 1445354"/>
                    <a:gd name="connsiteY0" fmla="*/ 137652 h 137652"/>
                    <a:gd name="connsiteX1" fmla="*/ 1435510 w 1445354"/>
                    <a:gd name="connsiteY1" fmla="*/ 127820 h 137652"/>
                    <a:gd name="connsiteX2" fmla="*/ 1 w 1445354"/>
                    <a:gd name="connsiteY2" fmla="*/ 68826 h 137652"/>
                    <a:gd name="connsiteX3" fmla="*/ 1445342 w 1445354"/>
                    <a:gd name="connsiteY3" fmla="*/ 58994 h 137652"/>
                    <a:gd name="connsiteX4" fmla="*/ 29497 w 1445354"/>
                    <a:gd name="connsiteY4" fmla="*/ 0 h 137652"/>
                    <a:gd name="connsiteX5" fmla="*/ 29497 w 1445354"/>
                    <a:gd name="connsiteY5" fmla="*/ 0 h 137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45354" h="137652">
                      <a:moveTo>
                        <a:pt x="29497" y="137652"/>
                      </a:moveTo>
                      <a:lnTo>
                        <a:pt x="1435510" y="127820"/>
                      </a:lnTo>
                      <a:cubicBezTo>
                        <a:pt x="1430594" y="116349"/>
                        <a:pt x="-1638" y="80297"/>
                        <a:pt x="1" y="68826"/>
                      </a:cubicBezTo>
                      <a:cubicBezTo>
                        <a:pt x="1640" y="57355"/>
                        <a:pt x="1440426" y="70465"/>
                        <a:pt x="1445342" y="58994"/>
                      </a:cubicBezTo>
                      <a:cubicBezTo>
                        <a:pt x="1450258" y="47523"/>
                        <a:pt x="29497" y="0"/>
                        <a:pt x="29497" y="0"/>
                      </a:cubicBezTo>
                      <a:lnTo>
                        <a:pt x="29497" y="0"/>
                      </a:ln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Freeform 8">
                  <a:extLst>
                    <a:ext uri="{FF2B5EF4-FFF2-40B4-BE49-F238E27FC236}">
                      <a16:creationId xmlns:a16="http://schemas.microsoft.com/office/drawing/2014/main" id="{CC9160C5-2465-F742-A6C3-E0941C3F2202}"/>
                    </a:ext>
                  </a:extLst>
                </p:cNvPr>
                <p:cNvSpPr/>
                <p:nvPr/>
              </p:nvSpPr>
              <p:spPr>
                <a:xfrm rot="5400000">
                  <a:off x="6984542" y="1769806"/>
                  <a:ext cx="1445354" cy="137652"/>
                </a:xfrm>
                <a:custGeom>
                  <a:avLst/>
                  <a:gdLst>
                    <a:gd name="connsiteX0" fmla="*/ 29497 w 1445354"/>
                    <a:gd name="connsiteY0" fmla="*/ 137652 h 137652"/>
                    <a:gd name="connsiteX1" fmla="*/ 1435510 w 1445354"/>
                    <a:gd name="connsiteY1" fmla="*/ 127820 h 137652"/>
                    <a:gd name="connsiteX2" fmla="*/ 1 w 1445354"/>
                    <a:gd name="connsiteY2" fmla="*/ 68826 h 137652"/>
                    <a:gd name="connsiteX3" fmla="*/ 1445342 w 1445354"/>
                    <a:gd name="connsiteY3" fmla="*/ 58994 h 137652"/>
                    <a:gd name="connsiteX4" fmla="*/ 29497 w 1445354"/>
                    <a:gd name="connsiteY4" fmla="*/ 0 h 137652"/>
                    <a:gd name="connsiteX5" fmla="*/ 29497 w 1445354"/>
                    <a:gd name="connsiteY5" fmla="*/ 0 h 137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45354" h="137652">
                      <a:moveTo>
                        <a:pt x="29497" y="137652"/>
                      </a:moveTo>
                      <a:lnTo>
                        <a:pt x="1435510" y="127820"/>
                      </a:lnTo>
                      <a:cubicBezTo>
                        <a:pt x="1430594" y="116349"/>
                        <a:pt x="-1638" y="80297"/>
                        <a:pt x="1" y="68826"/>
                      </a:cubicBezTo>
                      <a:cubicBezTo>
                        <a:pt x="1640" y="57355"/>
                        <a:pt x="1440426" y="70465"/>
                        <a:pt x="1445342" y="58994"/>
                      </a:cubicBezTo>
                      <a:cubicBezTo>
                        <a:pt x="1450258" y="47523"/>
                        <a:pt x="29497" y="0"/>
                        <a:pt x="29497" y="0"/>
                      </a:cubicBezTo>
                      <a:lnTo>
                        <a:pt x="29497" y="0"/>
                      </a:ln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Freeform 9">
                  <a:extLst>
                    <a:ext uri="{FF2B5EF4-FFF2-40B4-BE49-F238E27FC236}">
                      <a16:creationId xmlns:a16="http://schemas.microsoft.com/office/drawing/2014/main" id="{AB7DDF7B-85D7-7341-840F-FEB995CDC0F9}"/>
                    </a:ext>
                  </a:extLst>
                </p:cNvPr>
                <p:cNvSpPr/>
                <p:nvPr/>
              </p:nvSpPr>
              <p:spPr>
                <a:xfrm rot="5400000">
                  <a:off x="7122200" y="1769806"/>
                  <a:ext cx="1445354" cy="137652"/>
                </a:xfrm>
                <a:custGeom>
                  <a:avLst/>
                  <a:gdLst>
                    <a:gd name="connsiteX0" fmla="*/ 29497 w 1445354"/>
                    <a:gd name="connsiteY0" fmla="*/ 137652 h 137652"/>
                    <a:gd name="connsiteX1" fmla="*/ 1435510 w 1445354"/>
                    <a:gd name="connsiteY1" fmla="*/ 127820 h 137652"/>
                    <a:gd name="connsiteX2" fmla="*/ 1 w 1445354"/>
                    <a:gd name="connsiteY2" fmla="*/ 68826 h 137652"/>
                    <a:gd name="connsiteX3" fmla="*/ 1445342 w 1445354"/>
                    <a:gd name="connsiteY3" fmla="*/ 58994 h 137652"/>
                    <a:gd name="connsiteX4" fmla="*/ 29497 w 1445354"/>
                    <a:gd name="connsiteY4" fmla="*/ 0 h 137652"/>
                    <a:gd name="connsiteX5" fmla="*/ 29497 w 1445354"/>
                    <a:gd name="connsiteY5" fmla="*/ 0 h 137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45354" h="137652">
                      <a:moveTo>
                        <a:pt x="29497" y="137652"/>
                      </a:moveTo>
                      <a:lnTo>
                        <a:pt x="1435510" y="127820"/>
                      </a:lnTo>
                      <a:cubicBezTo>
                        <a:pt x="1430594" y="116349"/>
                        <a:pt x="-1638" y="80297"/>
                        <a:pt x="1" y="68826"/>
                      </a:cubicBezTo>
                      <a:cubicBezTo>
                        <a:pt x="1640" y="57355"/>
                        <a:pt x="1440426" y="70465"/>
                        <a:pt x="1445342" y="58994"/>
                      </a:cubicBezTo>
                      <a:cubicBezTo>
                        <a:pt x="1450258" y="47523"/>
                        <a:pt x="29497" y="0"/>
                        <a:pt x="29497" y="0"/>
                      </a:cubicBezTo>
                      <a:lnTo>
                        <a:pt x="29497" y="0"/>
                      </a:ln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Freeform 10">
                  <a:extLst>
                    <a:ext uri="{FF2B5EF4-FFF2-40B4-BE49-F238E27FC236}">
                      <a16:creationId xmlns:a16="http://schemas.microsoft.com/office/drawing/2014/main" id="{24DFDCDD-CBCB-7B47-8F30-BAF5CFEA2EE0}"/>
                    </a:ext>
                  </a:extLst>
                </p:cNvPr>
                <p:cNvSpPr/>
                <p:nvPr/>
              </p:nvSpPr>
              <p:spPr>
                <a:xfrm rot="5400000">
                  <a:off x="7259852" y="1769806"/>
                  <a:ext cx="1445354" cy="137652"/>
                </a:xfrm>
                <a:custGeom>
                  <a:avLst/>
                  <a:gdLst>
                    <a:gd name="connsiteX0" fmla="*/ 29497 w 1445354"/>
                    <a:gd name="connsiteY0" fmla="*/ 137652 h 137652"/>
                    <a:gd name="connsiteX1" fmla="*/ 1435510 w 1445354"/>
                    <a:gd name="connsiteY1" fmla="*/ 127820 h 137652"/>
                    <a:gd name="connsiteX2" fmla="*/ 1 w 1445354"/>
                    <a:gd name="connsiteY2" fmla="*/ 68826 h 137652"/>
                    <a:gd name="connsiteX3" fmla="*/ 1445342 w 1445354"/>
                    <a:gd name="connsiteY3" fmla="*/ 58994 h 137652"/>
                    <a:gd name="connsiteX4" fmla="*/ 29497 w 1445354"/>
                    <a:gd name="connsiteY4" fmla="*/ 0 h 137652"/>
                    <a:gd name="connsiteX5" fmla="*/ 29497 w 1445354"/>
                    <a:gd name="connsiteY5" fmla="*/ 0 h 137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45354" h="137652">
                      <a:moveTo>
                        <a:pt x="29497" y="137652"/>
                      </a:moveTo>
                      <a:lnTo>
                        <a:pt x="1435510" y="127820"/>
                      </a:lnTo>
                      <a:cubicBezTo>
                        <a:pt x="1430594" y="116349"/>
                        <a:pt x="-1638" y="80297"/>
                        <a:pt x="1" y="68826"/>
                      </a:cubicBezTo>
                      <a:cubicBezTo>
                        <a:pt x="1640" y="57355"/>
                        <a:pt x="1440426" y="70465"/>
                        <a:pt x="1445342" y="58994"/>
                      </a:cubicBezTo>
                      <a:cubicBezTo>
                        <a:pt x="1450258" y="47523"/>
                        <a:pt x="29497" y="0"/>
                        <a:pt x="29497" y="0"/>
                      </a:cubicBezTo>
                      <a:lnTo>
                        <a:pt x="29497" y="0"/>
                      </a:ln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Freeform 11">
                  <a:extLst>
                    <a:ext uri="{FF2B5EF4-FFF2-40B4-BE49-F238E27FC236}">
                      <a16:creationId xmlns:a16="http://schemas.microsoft.com/office/drawing/2014/main" id="{1090B88B-4C42-A041-A8E8-3CEB3C0999FD}"/>
                    </a:ext>
                  </a:extLst>
                </p:cNvPr>
                <p:cNvSpPr/>
                <p:nvPr/>
              </p:nvSpPr>
              <p:spPr>
                <a:xfrm rot="5400000">
                  <a:off x="7402426" y="1769806"/>
                  <a:ext cx="1445354" cy="137652"/>
                </a:xfrm>
                <a:custGeom>
                  <a:avLst/>
                  <a:gdLst>
                    <a:gd name="connsiteX0" fmla="*/ 29497 w 1445354"/>
                    <a:gd name="connsiteY0" fmla="*/ 137652 h 137652"/>
                    <a:gd name="connsiteX1" fmla="*/ 1435510 w 1445354"/>
                    <a:gd name="connsiteY1" fmla="*/ 127820 h 137652"/>
                    <a:gd name="connsiteX2" fmla="*/ 1 w 1445354"/>
                    <a:gd name="connsiteY2" fmla="*/ 68826 h 137652"/>
                    <a:gd name="connsiteX3" fmla="*/ 1445342 w 1445354"/>
                    <a:gd name="connsiteY3" fmla="*/ 58994 h 137652"/>
                    <a:gd name="connsiteX4" fmla="*/ 29497 w 1445354"/>
                    <a:gd name="connsiteY4" fmla="*/ 0 h 137652"/>
                    <a:gd name="connsiteX5" fmla="*/ 29497 w 1445354"/>
                    <a:gd name="connsiteY5" fmla="*/ 0 h 137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45354" h="137652">
                      <a:moveTo>
                        <a:pt x="29497" y="137652"/>
                      </a:moveTo>
                      <a:lnTo>
                        <a:pt x="1435510" y="127820"/>
                      </a:lnTo>
                      <a:cubicBezTo>
                        <a:pt x="1430594" y="116349"/>
                        <a:pt x="-1638" y="80297"/>
                        <a:pt x="1" y="68826"/>
                      </a:cubicBezTo>
                      <a:cubicBezTo>
                        <a:pt x="1640" y="57355"/>
                        <a:pt x="1440426" y="70465"/>
                        <a:pt x="1445342" y="58994"/>
                      </a:cubicBezTo>
                      <a:cubicBezTo>
                        <a:pt x="1450258" y="47523"/>
                        <a:pt x="29497" y="0"/>
                        <a:pt x="29497" y="0"/>
                      </a:cubicBezTo>
                      <a:lnTo>
                        <a:pt x="29497" y="0"/>
                      </a:ln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4F54459B-B559-8F49-8BD5-0E1ABBDFFC98}"/>
                    </a:ext>
                  </a:extLst>
                </p:cNvPr>
                <p:cNvSpPr/>
                <p:nvPr/>
              </p:nvSpPr>
              <p:spPr>
                <a:xfrm>
                  <a:off x="7374194" y="1115956"/>
                  <a:ext cx="265471" cy="1445354"/>
                </a:xfrm>
                <a:custGeom>
                  <a:avLst/>
                  <a:gdLst>
                    <a:gd name="connsiteX0" fmla="*/ 0 w 265471"/>
                    <a:gd name="connsiteY0" fmla="*/ 0 h 1448475"/>
                    <a:gd name="connsiteX1" fmla="*/ 88490 w 265471"/>
                    <a:gd name="connsiteY1" fmla="*/ 914400 h 1448475"/>
                    <a:gd name="connsiteX2" fmla="*/ 98322 w 265471"/>
                    <a:gd name="connsiteY2" fmla="*/ 1415845 h 1448475"/>
                    <a:gd name="connsiteX3" fmla="*/ 265471 w 265471"/>
                    <a:gd name="connsiteY3" fmla="*/ 0 h 1448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5471" h="1448475">
                      <a:moveTo>
                        <a:pt x="0" y="0"/>
                      </a:moveTo>
                      <a:cubicBezTo>
                        <a:pt x="36051" y="339213"/>
                        <a:pt x="72103" y="678426"/>
                        <a:pt x="88490" y="914400"/>
                      </a:cubicBezTo>
                      <a:cubicBezTo>
                        <a:pt x="104877" y="1150374"/>
                        <a:pt x="68825" y="1568245"/>
                        <a:pt x="98322" y="1415845"/>
                      </a:cubicBezTo>
                      <a:cubicBezTo>
                        <a:pt x="127819" y="1263445"/>
                        <a:pt x="234336" y="234336"/>
                        <a:pt x="265471" y="0"/>
                      </a:cubicBezTo>
                    </a:path>
                  </a:pathLst>
                </a:cu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A3D196CC-A124-B54A-80B5-3EE7FF4B46DD}"/>
                    </a:ext>
                  </a:extLst>
                </p:cNvPr>
                <p:cNvSpPr/>
                <p:nvPr/>
              </p:nvSpPr>
              <p:spPr>
                <a:xfrm>
                  <a:off x="6529890" y="1115955"/>
                  <a:ext cx="278954" cy="1445354"/>
                </a:xfrm>
                <a:custGeom>
                  <a:avLst/>
                  <a:gdLst>
                    <a:gd name="connsiteX0" fmla="*/ 0 w 265471"/>
                    <a:gd name="connsiteY0" fmla="*/ 0 h 1448475"/>
                    <a:gd name="connsiteX1" fmla="*/ 88490 w 265471"/>
                    <a:gd name="connsiteY1" fmla="*/ 914400 h 1448475"/>
                    <a:gd name="connsiteX2" fmla="*/ 98322 w 265471"/>
                    <a:gd name="connsiteY2" fmla="*/ 1415845 h 1448475"/>
                    <a:gd name="connsiteX3" fmla="*/ 265471 w 265471"/>
                    <a:gd name="connsiteY3" fmla="*/ 0 h 1448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5471" h="1448475">
                      <a:moveTo>
                        <a:pt x="0" y="0"/>
                      </a:moveTo>
                      <a:cubicBezTo>
                        <a:pt x="36051" y="339213"/>
                        <a:pt x="72103" y="678426"/>
                        <a:pt x="88490" y="914400"/>
                      </a:cubicBezTo>
                      <a:cubicBezTo>
                        <a:pt x="104877" y="1150374"/>
                        <a:pt x="68825" y="1568245"/>
                        <a:pt x="98322" y="1415845"/>
                      </a:cubicBezTo>
                      <a:cubicBezTo>
                        <a:pt x="127819" y="1263445"/>
                        <a:pt x="234336" y="234336"/>
                        <a:pt x="265471" y="0"/>
                      </a:cubicBezTo>
                    </a:path>
                  </a:pathLst>
                </a:cu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096A1753-148E-5E4C-9ABF-7E2AAE518806}"/>
                  </a:ext>
                </a:extLst>
              </p:cNvPr>
              <p:cNvGrpSpPr/>
              <p:nvPr/>
            </p:nvGrpSpPr>
            <p:grpSpPr>
              <a:xfrm>
                <a:off x="8862485" y="1113496"/>
                <a:ext cx="1664039" cy="1445355"/>
                <a:chOff x="6529890" y="1115955"/>
                <a:chExt cx="1664039" cy="1445355"/>
              </a:xfrm>
            </p:grpSpPr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7C4CEC93-5BC1-1D40-A1F1-6737C4DD5877}"/>
                    </a:ext>
                  </a:extLst>
                </p:cNvPr>
                <p:cNvSpPr/>
                <p:nvPr/>
              </p:nvSpPr>
              <p:spPr>
                <a:xfrm rot="5400000">
                  <a:off x="6154993" y="1769806"/>
                  <a:ext cx="1445354" cy="137652"/>
                </a:xfrm>
                <a:custGeom>
                  <a:avLst/>
                  <a:gdLst>
                    <a:gd name="connsiteX0" fmla="*/ 29497 w 1445354"/>
                    <a:gd name="connsiteY0" fmla="*/ 137652 h 137652"/>
                    <a:gd name="connsiteX1" fmla="*/ 1435510 w 1445354"/>
                    <a:gd name="connsiteY1" fmla="*/ 127820 h 137652"/>
                    <a:gd name="connsiteX2" fmla="*/ 1 w 1445354"/>
                    <a:gd name="connsiteY2" fmla="*/ 68826 h 137652"/>
                    <a:gd name="connsiteX3" fmla="*/ 1445342 w 1445354"/>
                    <a:gd name="connsiteY3" fmla="*/ 58994 h 137652"/>
                    <a:gd name="connsiteX4" fmla="*/ 29497 w 1445354"/>
                    <a:gd name="connsiteY4" fmla="*/ 0 h 137652"/>
                    <a:gd name="connsiteX5" fmla="*/ 29497 w 1445354"/>
                    <a:gd name="connsiteY5" fmla="*/ 0 h 137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45354" h="137652">
                      <a:moveTo>
                        <a:pt x="29497" y="137652"/>
                      </a:moveTo>
                      <a:lnTo>
                        <a:pt x="1435510" y="127820"/>
                      </a:lnTo>
                      <a:cubicBezTo>
                        <a:pt x="1430594" y="116349"/>
                        <a:pt x="-1638" y="80297"/>
                        <a:pt x="1" y="68826"/>
                      </a:cubicBezTo>
                      <a:cubicBezTo>
                        <a:pt x="1640" y="57355"/>
                        <a:pt x="1440426" y="70465"/>
                        <a:pt x="1445342" y="58994"/>
                      </a:cubicBezTo>
                      <a:cubicBezTo>
                        <a:pt x="1450258" y="47523"/>
                        <a:pt x="29497" y="0"/>
                        <a:pt x="29497" y="0"/>
                      </a:cubicBezTo>
                      <a:lnTo>
                        <a:pt x="29497" y="0"/>
                      </a:ln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13934D1E-1DBE-9F49-8FAB-E628AC535EB4}"/>
                    </a:ext>
                  </a:extLst>
                </p:cNvPr>
                <p:cNvSpPr/>
                <p:nvPr/>
              </p:nvSpPr>
              <p:spPr>
                <a:xfrm rot="5400000">
                  <a:off x="6292651" y="1769806"/>
                  <a:ext cx="1445354" cy="137652"/>
                </a:xfrm>
                <a:custGeom>
                  <a:avLst/>
                  <a:gdLst>
                    <a:gd name="connsiteX0" fmla="*/ 29497 w 1445354"/>
                    <a:gd name="connsiteY0" fmla="*/ 137652 h 137652"/>
                    <a:gd name="connsiteX1" fmla="*/ 1435510 w 1445354"/>
                    <a:gd name="connsiteY1" fmla="*/ 127820 h 137652"/>
                    <a:gd name="connsiteX2" fmla="*/ 1 w 1445354"/>
                    <a:gd name="connsiteY2" fmla="*/ 68826 h 137652"/>
                    <a:gd name="connsiteX3" fmla="*/ 1445342 w 1445354"/>
                    <a:gd name="connsiteY3" fmla="*/ 58994 h 137652"/>
                    <a:gd name="connsiteX4" fmla="*/ 29497 w 1445354"/>
                    <a:gd name="connsiteY4" fmla="*/ 0 h 137652"/>
                    <a:gd name="connsiteX5" fmla="*/ 29497 w 1445354"/>
                    <a:gd name="connsiteY5" fmla="*/ 0 h 137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45354" h="137652">
                      <a:moveTo>
                        <a:pt x="29497" y="137652"/>
                      </a:moveTo>
                      <a:lnTo>
                        <a:pt x="1435510" y="127820"/>
                      </a:lnTo>
                      <a:cubicBezTo>
                        <a:pt x="1430594" y="116349"/>
                        <a:pt x="-1638" y="80297"/>
                        <a:pt x="1" y="68826"/>
                      </a:cubicBezTo>
                      <a:cubicBezTo>
                        <a:pt x="1640" y="57355"/>
                        <a:pt x="1440426" y="70465"/>
                        <a:pt x="1445342" y="58994"/>
                      </a:cubicBezTo>
                      <a:cubicBezTo>
                        <a:pt x="1450258" y="47523"/>
                        <a:pt x="29497" y="0"/>
                        <a:pt x="29497" y="0"/>
                      </a:cubicBezTo>
                      <a:lnTo>
                        <a:pt x="29497" y="0"/>
                      </a:ln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ED565E0D-69D3-9247-BFFF-30E42FF90C21}"/>
                    </a:ext>
                  </a:extLst>
                </p:cNvPr>
                <p:cNvSpPr/>
                <p:nvPr/>
              </p:nvSpPr>
              <p:spPr>
                <a:xfrm rot="5400000">
                  <a:off x="6430303" y="1769806"/>
                  <a:ext cx="1445354" cy="137652"/>
                </a:xfrm>
                <a:custGeom>
                  <a:avLst/>
                  <a:gdLst>
                    <a:gd name="connsiteX0" fmla="*/ 29497 w 1445354"/>
                    <a:gd name="connsiteY0" fmla="*/ 137652 h 137652"/>
                    <a:gd name="connsiteX1" fmla="*/ 1435510 w 1445354"/>
                    <a:gd name="connsiteY1" fmla="*/ 127820 h 137652"/>
                    <a:gd name="connsiteX2" fmla="*/ 1 w 1445354"/>
                    <a:gd name="connsiteY2" fmla="*/ 68826 h 137652"/>
                    <a:gd name="connsiteX3" fmla="*/ 1445342 w 1445354"/>
                    <a:gd name="connsiteY3" fmla="*/ 58994 h 137652"/>
                    <a:gd name="connsiteX4" fmla="*/ 29497 w 1445354"/>
                    <a:gd name="connsiteY4" fmla="*/ 0 h 137652"/>
                    <a:gd name="connsiteX5" fmla="*/ 29497 w 1445354"/>
                    <a:gd name="connsiteY5" fmla="*/ 0 h 137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45354" h="137652">
                      <a:moveTo>
                        <a:pt x="29497" y="137652"/>
                      </a:moveTo>
                      <a:lnTo>
                        <a:pt x="1435510" y="127820"/>
                      </a:lnTo>
                      <a:cubicBezTo>
                        <a:pt x="1430594" y="116349"/>
                        <a:pt x="-1638" y="80297"/>
                        <a:pt x="1" y="68826"/>
                      </a:cubicBezTo>
                      <a:cubicBezTo>
                        <a:pt x="1640" y="57355"/>
                        <a:pt x="1440426" y="70465"/>
                        <a:pt x="1445342" y="58994"/>
                      </a:cubicBezTo>
                      <a:cubicBezTo>
                        <a:pt x="1450258" y="47523"/>
                        <a:pt x="29497" y="0"/>
                        <a:pt x="29497" y="0"/>
                      </a:cubicBezTo>
                      <a:lnTo>
                        <a:pt x="29497" y="0"/>
                      </a:ln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3820E3FA-19EF-8D43-989B-67A6FE4FF961}"/>
                    </a:ext>
                  </a:extLst>
                </p:cNvPr>
                <p:cNvSpPr/>
                <p:nvPr/>
              </p:nvSpPr>
              <p:spPr>
                <a:xfrm rot="5400000">
                  <a:off x="6572877" y="1769806"/>
                  <a:ext cx="1445354" cy="137652"/>
                </a:xfrm>
                <a:custGeom>
                  <a:avLst/>
                  <a:gdLst>
                    <a:gd name="connsiteX0" fmla="*/ 29497 w 1445354"/>
                    <a:gd name="connsiteY0" fmla="*/ 137652 h 137652"/>
                    <a:gd name="connsiteX1" fmla="*/ 1435510 w 1445354"/>
                    <a:gd name="connsiteY1" fmla="*/ 127820 h 137652"/>
                    <a:gd name="connsiteX2" fmla="*/ 1 w 1445354"/>
                    <a:gd name="connsiteY2" fmla="*/ 68826 h 137652"/>
                    <a:gd name="connsiteX3" fmla="*/ 1445342 w 1445354"/>
                    <a:gd name="connsiteY3" fmla="*/ 58994 h 137652"/>
                    <a:gd name="connsiteX4" fmla="*/ 29497 w 1445354"/>
                    <a:gd name="connsiteY4" fmla="*/ 0 h 137652"/>
                    <a:gd name="connsiteX5" fmla="*/ 29497 w 1445354"/>
                    <a:gd name="connsiteY5" fmla="*/ 0 h 137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45354" h="137652">
                      <a:moveTo>
                        <a:pt x="29497" y="137652"/>
                      </a:moveTo>
                      <a:lnTo>
                        <a:pt x="1435510" y="127820"/>
                      </a:lnTo>
                      <a:cubicBezTo>
                        <a:pt x="1430594" y="116349"/>
                        <a:pt x="-1638" y="80297"/>
                        <a:pt x="1" y="68826"/>
                      </a:cubicBezTo>
                      <a:cubicBezTo>
                        <a:pt x="1640" y="57355"/>
                        <a:pt x="1440426" y="70465"/>
                        <a:pt x="1445342" y="58994"/>
                      </a:cubicBezTo>
                      <a:cubicBezTo>
                        <a:pt x="1450258" y="47523"/>
                        <a:pt x="29497" y="0"/>
                        <a:pt x="29497" y="0"/>
                      </a:cubicBezTo>
                      <a:lnTo>
                        <a:pt x="29497" y="0"/>
                      </a:ln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B94CD0B6-032B-534B-BF66-C7FD1A5B1BE9}"/>
                    </a:ext>
                  </a:extLst>
                </p:cNvPr>
                <p:cNvSpPr/>
                <p:nvPr/>
              </p:nvSpPr>
              <p:spPr>
                <a:xfrm rot="5400000">
                  <a:off x="6984542" y="1769806"/>
                  <a:ext cx="1445354" cy="137652"/>
                </a:xfrm>
                <a:custGeom>
                  <a:avLst/>
                  <a:gdLst>
                    <a:gd name="connsiteX0" fmla="*/ 29497 w 1445354"/>
                    <a:gd name="connsiteY0" fmla="*/ 137652 h 137652"/>
                    <a:gd name="connsiteX1" fmla="*/ 1435510 w 1445354"/>
                    <a:gd name="connsiteY1" fmla="*/ 127820 h 137652"/>
                    <a:gd name="connsiteX2" fmla="*/ 1 w 1445354"/>
                    <a:gd name="connsiteY2" fmla="*/ 68826 h 137652"/>
                    <a:gd name="connsiteX3" fmla="*/ 1445342 w 1445354"/>
                    <a:gd name="connsiteY3" fmla="*/ 58994 h 137652"/>
                    <a:gd name="connsiteX4" fmla="*/ 29497 w 1445354"/>
                    <a:gd name="connsiteY4" fmla="*/ 0 h 137652"/>
                    <a:gd name="connsiteX5" fmla="*/ 29497 w 1445354"/>
                    <a:gd name="connsiteY5" fmla="*/ 0 h 137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45354" h="137652">
                      <a:moveTo>
                        <a:pt x="29497" y="137652"/>
                      </a:moveTo>
                      <a:lnTo>
                        <a:pt x="1435510" y="127820"/>
                      </a:lnTo>
                      <a:cubicBezTo>
                        <a:pt x="1430594" y="116349"/>
                        <a:pt x="-1638" y="80297"/>
                        <a:pt x="1" y="68826"/>
                      </a:cubicBezTo>
                      <a:cubicBezTo>
                        <a:pt x="1640" y="57355"/>
                        <a:pt x="1440426" y="70465"/>
                        <a:pt x="1445342" y="58994"/>
                      </a:cubicBezTo>
                      <a:cubicBezTo>
                        <a:pt x="1450258" y="47523"/>
                        <a:pt x="29497" y="0"/>
                        <a:pt x="29497" y="0"/>
                      </a:cubicBezTo>
                      <a:lnTo>
                        <a:pt x="29497" y="0"/>
                      </a:ln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2766A8B0-F554-074A-AC48-29DA3F3C1D85}"/>
                    </a:ext>
                  </a:extLst>
                </p:cNvPr>
                <p:cNvSpPr/>
                <p:nvPr/>
              </p:nvSpPr>
              <p:spPr>
                <a:xfrm rot="5400000">
                  <a:off x="7122200" y="1769806"/>
                  <a:ext cx="1445354" cy="137652"/>
                </a:xfrm>
                <a:custGeom>
                  <a:avLst/>
                  <a:gdLst>
                    <a:gd name="connsiteX0" fmla="*/ 29497 w 1445354"/>
                    <a:gd name="connsiteY0" fmla="*/ 137652 h 137652"/>
                    <a:gd name="connsiteX1" fmla="*/ 1435510 w 1445354"/>
                    <a:gd name="connsiteY1" fmla="*/ 127820 h 137652"/>
                    <a:gd name="connsiteX2" fmla="*/ 1 w 1445354"/>
                    <a:gd name="connsiteY2" fmla="*/ 68826 h 137652"/>
                    <a:gd name="connsiteX3" fmla="*/ 1445342 w 1445354"/>
                    <a:gd name="connsiteY3" fmla="*/ 58994 h 137652"/>
                    <a:gd name="connsiteX4" fmla="*/ 29497 w 1445354"/>
                    <a:gd name="connsiteY4" fmla="*/ 0 h 137652"/>
                    <a:gd name="connsiteX5" fmla="*/ 29497 w 1445354"/>
                    <a:gd name="connsiteY5" fmla="*/ 0 h 137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45354" h="137652">
                      <a:moveTo>
                        <a:pt x="29497" y="137652"/>
                      </a:moveTo>
                      <a:lnTo>
                        <a:pt x="1435510" y="127820"/>
                      </a:lnTo>
                      <a:cubicBezTo>
                        <a:pt x="1430594" y="116349"/>
                        <a:pt x="-1638" y="80297"/>
                        <a:pt x="1" y="68826"/>
                      </a:cubicBezTo>
                      <a:cubicBezTo>
                        <a:pt x="1640" y="57355"/>
                        <a:pt x="1440426" y="70465"/>
                        <a:pt x="1445342" y="58994"/>
                      </a:cubicBezTo>
                      <a:cubicBezTo>
                        <a:pt x="1450258" y="47523"/>
                        <a:pt x="29497" y="0"/>
                        <a:pt x="29497" y="0"/>
                      </a:cubicBezTo>
                      <a:lnTo>
                        <a:pt x="29497" y="0"/>
                      </a:ln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EDC04FEA-81DE-2C42-9E98-BDD3831AE14D}"/>
                    </a:ext>
                  </a:extLst>
                </p:cNvPr>
                <p:cNvSpPr/>
                <p:nvPr/>
              </p:nvSpPr>
              <p:spPr>
                <a:xfrm rot="5400000">
                  <a:off x="7259852" y="1769806"/>
                  <a:ext cx="1445354" cy="137652"/>
                </a:xfrm>
                <a:custGeom>
                  <a:avLst/>
                  <a:gdLst>
                    <a:gd name="connsiteX0" fmla="*/ 29497 w 1445354"/>
                    <a:gd name="connsiteY0" fmla="*/ 137652 h 137652"/>
                    <a:gd name="connsiteX1" fmla="*/ 1435510 w 1445354"/>
                    <a:gd name="connsiteY1" fmla="*/ 127820 h 137652"/>
                    <a:gd name="connsiteX2" fmla="*/ 1 w 1445354"/>
                    <a:gd name="connsiteY2" fmla="*/ 68826 h 137652"/>
                    <a:gd name="connsiteX3" fmla="*/ 1445342 w 1445354"/>
                    <a:gd name="connsiteY3" fmla="*/ 58994 h 137652"/>
                    <a:gd name="connsiteX4" fmla="*/ 29497 w 1445354"/>
                    <a:gd name="connsiteY4" fmla="*/ 0 h 137652"/>
                    <a:gd name="connsiteX5" fmla="*/ 29497 w 1445354"/>
                    <a:gd name="connsiteY5" fmla="*/ 0 h 137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45354" h="137652">
                      <a:moveTo>
                        <a:pt x="29497" y="137652"/>
                      </a:moveTo>
                      <a:lnTo>
                        <a:pt x="1435510" y="127820"/>
                      </a:lnTo>
                      <a:cubicBezTo>
                        <a:pt x="1430594" y="116349"/>
                        <a:pt x="-1638" y="80297"/>
                        <a:pt x="1" y="68826"/>
                      </a:cubicBezTo>
                      <a:cubicBezTo>
                        <a:pt x="1640" y="57355"/>
                        <a:pt x="1440426" y="70465"/>
                        <a:pt x="1445342" y="58994"/>
                      </a:cubicBezTo>
                      <a:cubicBezTo>
                        <a:pt x="1450258" y="47523"/>
                        <a:pt x="29497" y="0"/>
                        <a:pt x="29497" y="0"/>
                      </a:cubicBezTo>
                      <a:lnTo>
                        <a:pt x="29497" y="0"/>
                      </a:ln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95F7D706-EDEE-8D45-85DC-EFCBABF54E97}"/>
                    </a:ext>
                  </a:extLst>
                </p:cNvPr>
                <p:cNvSpPr/>
                <p:nvPr/>
              </p:nvSpPr>
              <p:spPr>
                <a:xfrm rot="5400000">
                  <a:off x="7402426" y="1769806"/>
                  <a:ext cx="1445354" cy="137652"/>
                </a:xfrm>
                <a:custGeom>
                  <a:avLst/>
                  <a:gdLst>
                    <a:gd name="connsiteX0" fmla="*/ 29497 w 1445354"/>
                    <a:gd name="connsiteY0" fmla="*/ 137652 h 137652"/>
                    <a:gd name="connsiteX1" fmla="*/ 1435510 w 1445354"/>
                    <a:gd name="connsiteY1" fmla="*/ 127820 h 137652"/>
                    <a:gd name="connsiteX2" fmla="*/ 1 w 1445354"/>
                    <a:gd name="connsiteY2" fmla="*/ 68826 h 137652"/>
                    <a:gd name="connsiteX3" fmla="*/ 1445342 w 1445354"/>
                    <a:gd name="connsiteY3" fmla="*/ 58994 h 137652"/>
                    <a:gd name="connsiteX4" fmla="*/ 29497 w 1445354"/>
                    <a:gd name="connsiteY4" fmla="*/ 0 h 137652"/>
                    <a:gd name="connsiteX5" fmla="*/ 29497 w 1445354"/>
                    <a:gd name="connsiteY5" fmla="*/ 0 h 137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45354" h="137652">
                      <a:moveTo>
                        <a:pt x="29497" y="137652"/>
                      </a:moveTo>
                      <a:lnTo>
                        <a:pt x="1435510" y="127820"/>
                      </a:lnTo>
                      <a:cubicBezTo>
                        <a:pt x="1430594" y="116349"/>
                        <a:pt x="-1638" y="80297"/>
                        <a:pt x="1" y="68826"/>
                      </a:cubicBezTo>
                      <a:cubicBezTo>
                        <a:pt x="1640" y="57355"/>
                        <a:pt x="1440426" y="70465"/>
                        <a:pt x="1445342" y="58994"/>
                      </a:cubicBezTo>
                      <a:cubicBezTo>
                        <a:pt x="1450258" y="47523"/>
                        <a:pt x="29497" y="0"/>
                        <a:pt x="29497" y="0"/>
                      </a:cubicBezTo>
                      <a:lnTo>
                        <a:pt x="29497" y="0"/>
                      </a:lnTo>
                    </a:path>
                  </a:pathLst>
                </a:cu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555EBC55-2BFD-9647-B671-B2B130F849EB}"/>
                    </a:ext>
                  </a:extLst>
                </p:cNvPr>
                <p:cNvSpPr/>
                <p:nvPr/>
              </p:nvSpPr>
              <p:spPr>
                <a:xfrm>
                  <a:off x="7374194" y="1115956"/>
                  <a:ext cx="265471" cy="1445354"/>
                </a:xfrm>
                <a:custGeom>
                  <a:avLst/>
                  <a:gdLst>
                    <a:gd name="connsiteX0" fmla="*/ 0 w 265471"/>
                    <a:gd name="connsiteY0" fmla="*/ 0 h 1448475"/>
                    <a:gd name="connsiteX1" fmla="*/ 88490 w 265471"/>
                    <a:gd name="connsiteY1" fmla="*/ 914400 h 1448475"/>
                    <a:gd name="connsiteX2" fmla="*/ 98322 w 265471"/>
                    <a:gd name="connsiteY2" fmla="*/ 1415845 h 1448475"/>
                    <a:gd name="connsiteX3" fmla="*/ 265471 w 265471"/>
                    <a:gd name="connsiteY3" fmla="*/ 0 h 1448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5471" h="1448475">
                      <a:moveTo>
                        <a:pt x="0" y="0"/>
                      </a:moveTo>
                      <a:cubicBezTo>
                        <a:pt x="36051" y="339213"/>
                        <a:pt x="72103" y="678426"/>
                        <a:pt x="88490" y="914400"/>
                      </a:cubicBezTo>
                      <a:cubicBezTo>
                        <a:pt x="104877" y="1150374"/>
                        <a:pt x="68825" y="1568245"/>
                        <a:pt x="98322" y="1415845"/>
                      </a:cubicBezTo>
                      <a:cubicBezTo>
                        <a:pt x="127819" y="1263445"/>
                        <a:pt x="234336" y="234336"/>
                        <a:pt x="265471" y="0"/>
                      </a:cubicBezTo>
                    </a:path>
                  </a:pathLst>
                </a:cu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81A867F8-5596-6F43-BDFF-AA177A2D295B}"/>
                    </a:ext>
                  </a:extLst>
                </p:cNvPr>
                <p:cNvSpPr/>
                <p:nvPr/>
              </p:nvSpPr>
              <p:spPr>
                <a:xfrm>
                  <a:off x="6529890" y="1115955"/>
                  <a:ext cx="278954" cy="1445354"/>
                </a:xfrm>
                <a:custGeom>
                  <a:avLst/>
                  <a:gdLst>
                    <a:gd name="connsiteX0" fmla="*/ 0 w 265471"/>
                    <a:gd name="connsiteY0" fmla="*/ 0 h 1448475"/>
                    <a:gd name="connsiteX1" fmla="*/ 88490 w 265471"/>
                    <a:gd name="connsiteY1" fmla="*/ 914400 h 1448475"/>
                    <a:gd name="connsiteX2" fmla="*/ 98322 w 265471"/>
                    <a:gd name="connsiteY2" fmla="*/ 1415845 h 1448475"/>
                    <a:gd name="connsiteX3" fmla="*/ 265471 w 265471"/>
                    <a:gd name="connsiteY3" fmla="*/ 0 h 1448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5471" h="1448475">
                      <a:moveTo>
                        <a:pt x="0" y="0"/>
                      </a:moveTo>
                      <a:cubicBezTo>
                        <a:pt x="36051" y="339213"/>
                        <a:pt x="72103" y="678426"/>
                        <a:pt x="88490" y="914400"/>
                      </a:cubicBezTo>
                      <a:cubicBezTo>
                        <a:pt x="104877" y="1150374"/>
                        <a:pt x="68825" y="1568245"/>
                        <a:pt x="98322" y="1415845"/>
                      </a:cubicBezTo>
                      <a:cubicBezTo>
                        <a:pt x="127819" y="1263445"/>
                        <a:pt x="234336" y="234336"/>
                        <a:pt x="265471" y="0"/>
                      </a:cubicBezTo>
                    </a:path>
                  </a:pathLst>
                </a:cu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076" name="Picture 4" descr="Download Free png HD Guitar Transparent Clipart - Guitar Clipart No  Background ... - DLPNG.com">
                <a:extLst>
                  <a:ext uri="{FF2B5EF4-FFF2-40B4-BE49-F238E27FC236}">
                    <a16:creationId xmlns:a16="http://schemas.microsoft.com/office/drawing/2014/main" id="{FBA74BC7-6C80-9244-99E9-BA6CA11E85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8290" y="5401363"/>
                <a:ext cx="802974" cy="14453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88" name="Picture 16" descr="Clipart ear transparent background, Picture #2416540 clipart ear  transparent background">
                <a:extLst>
                  <a:ext uri="{FF2B5EF4-FFF2-40B4-BE49-F238E27FC236}">
                    <a16:creationId xmlns:a16="http://schemas.microsoft.com/office/drawing/2014/main" id="{45005A38-4DD3-AD4E-837B-5561B7B3CD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10686308" y="1113496"/>
                <a:ext cx="843206" cy="14453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60CEC80-DB31-6742-B938-C4E5A0CB5E0D}"/>
                </a:ext>
              </a:extLst>
            </p:cNvPr>
            <p:cNvSpPr txBox="1"/>
            <p:nvPr/>
          </p:nvSpPr>
          <p:spPr>
            <a:xfrm>
              <a:off x="7334058" y="32226"/>
              <a:ext cx="33557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u="sng" dirty="0"/>
                <a:t>Longitudinal Wave (i.e. Sound)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FA2E227-AD5A-C34A-924D-C7583B61F623}"/>
                </a:ext>
              </a:extLst>
            </p:cNvPr>
            <p:cNvSpPr txBox="1"/>
            <p:nvPr/>
          </p:nvSpPr>
          <p:spPr>
            <a:xfrm>
              <a:off x="9009325" y="569414"/>
              <a:ext cx="1453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Compression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06FDE1B-F44D-F340-BD2B-E9FE6A6B09D8}"/>
                </a:ext>
              </a:extLst>
            </p:cNvPr>
            <p:cNvSpPr txBox="1"/>
            <p:nvPr/>
          </p:nvSpPr>
          <p:spPr>
            <a:xfrm>
              <a:off x="7352578" y="577315"/>
              <a:ext cx="12843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Rarefaction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758BF769-56DD-7540-BA7B-028AAA2CACEB}"/>
                </a:ext>
              </a:extLst>
            </p:cNvPr>
            <p:cNvCxnSpPr>
              <a:stCxn id="53" idx="2"/>
            </p:cNvCxnSpPr>
            <p:nvPr/>
          </p:nvCxnSpPr>
          <p:spPr>
            <a:xfrm>
              <a:off x="7994774" y="946647"/>
              <a:ext cx="384653" cy="11154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8006249B-3063-E841-A045-DE54EB2BDC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5201" y="939265"/>
              <a:ext cx="520066" cy="14795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553F86A7-E100-6744-AF1E-4B1668DF75A0}"/>
                </a:ext>
              </a:extLst>
            </p:cNvPr>
            <p:cNvCxnSpPr>
              <a:cxnSpLocks/>
              <a:stCxn id="52" idx="2"/>
            </p:cNvCxnSpPr>
            <p:nvPr/>
          </p:nvCxnSpPr>
          <p:spPr>
            <a:xfrm>
              <a:off x="9735967" y="938746"/>
              <a:ext cx="795467" cy="702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BB286AA4-7A91-9549-BFC5-37EBCAE3F83A}"/>
                </a:ext>
              </a:extLst>
            </p:cNvPr>
            <p:cNvCxnSpPr>
              <a:cxnSpLocks/>
              <a:stCxn id="52" idx="2"/>
            </p:cNvCxnSpPr>
            <p:nvPr/>
          </p:nvCxnSpPr>
          <p:spPr>
            <a:xfrm flipH="1">
              <a:off x="9701885" y="938746"/>
              <a:ext cx="34082" cy="1550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4E1EE28B-E211-DC4E-9CC6-A06EE5AD6C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13601" y="939309"/>
              <a:ext cx="849753" cy="9063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05FE50EE-2595-BB42-B93C-FAC8546F9CAB}"/>
                </a:ext>
              </a:extLst>
            </p:cNvPr>
            <p:cNvCxnSpPr>
              <a:cxnSpLocks/>
            </p:cNvCxnSpPr>
            <p:nvPr/>
          </p:nvCxnSpPr>
          <p:spPr>
            <a:xfrm>
              <a:off x="6184653" y="2410983"/>
              <a:ext cx="1099170" cy="0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C2F421D5-73F9-5F40-BD55-899E0704653A}"/>
                </a:ext>
              </a:extLst>
            </p:cNvPr>
            <p:cNvCxnSpPr>
              <a:cxnSpLocks/>
            </p:cNvCxnSpPr>
            <p:nvPr/>
          </p:nvCxnSpPr>
          <p:spPr>
            <a:xfrm>
              <a:off x="7926241" y="2794818"/>
              <a:ext cx="859960" cy="0"/>
            </a:xfrm>
            <a:prstGeom prst="straightConnector1">
              <a:avLst/>
            </a:prstGeom>
            <a:ln w="57150">
              <a:solidFill>
                <a:srgbClr val="7030A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A265749-9333-8F49-AB15-A7E3D9CFBDD0}"/>
                </a:ext>
              </a:extLst>
            </p:cNvPr>
            <p:cNvCxnSpPr/>
            <p:nvPr/>
          </p:nvCxnSpPr>
          <p:spPr>
            <a:xfrm flipV="1">
              <a:off x="8786201" y="2664542"/>
              <a:ext cx="0" cy="130276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992361F7-B120-7645-845A-4AA6B5CDD3F7}"/>
                </a:ext>
              </a:extLst>
            </p:cNvPr>
            <p:cNvCxnSpPr/>
            <p:nvPr/>
          </p:nvCxnSpPr>
          <p:spPr>
            <a:xfrm flipV="1">
              <a:off x="7926241" y="2664542"/>
              <a:ext cx="0" cy="130276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0FEE565-6DCE-B640-876C-4B4DA969C9A1}"/>
                </a:ext>
              </a:extLst>
            </p:cNvPr>
            <p:cNvSpPr txBox="1"/>
            <p:nvPr/>
          </p:nvSpPr>
          <p:spPr>
            <a:xfrm>
              <a:off x="8214015" y="2748554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>
                  <a:solidFill>
                    <a:srgbClr val="7030A0"/>
                  </a:solidFill>
                </a:rPr>
                <a:t>λ</a:t>
              </a:r>
              <a:endParaRPr lang="en-US" b="1" dirty="0">
                <a:solidFill>
                  <a:srgbClr val="7030A0"/>
                </a:solidFill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0189193D-1D0A-9049-88E5-6E0E04365C8B}"/>
              </a:ext>
            </a:extLst>
          </p:cNvPr>
          <p:cNvSpPr txBox="1"/>
          <p:nvPr/>
        </p:nvSpPr>
        <p:spPr>
          <a:xfrm>
            <a:off x="9510862" y="2538699"/>
            <a:ext cx="1457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Energy/Time</a:t>
            </a:r>
            <a:r>
              <a:rPr lang="en-US" b="1" dirty="0"/>
              <a:t> 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9D67654F-DC5A-E34D-B53A-C3D3C016869E}"/>
              </a:ext>
            </a:extLst>
          </p:cNvPr>
          <p:cNvCxnSpPr>
            <a:cxnSpLocks/>
          </p:cNvCxnSpPr>
          <p:nvPr/>
        </p:nvCxnSpPr>
        <p:spPr>
          <a:xfrm>
            <a:off x="10894039" y="2745907"/>
            <a:ext cx="459761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9893C622-28B3-CC43-BC49-A3709D4B046D}"/>
              </a:ext>
            </a:extLst>
          </p:cNvPr>
          <p:cNvCxnSpPr/>
          <p:nvPr/>
        </p:nvCxnSpPr>
        <p:spPr>
          <a:xfrm>
            <a:off x="7109379" y="5329084"/>
            <a:ext cx="368502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7CEAAC72-B56B-2C4F-9911-7E357D42CEAA}"/>
              </a:ext>
            </a:extLst>
          </p:cNvPr>
          <p:cNvCxnSpPr>
            <a:cxnSpLocks/>
          </p:cNvCxnSpPr>
          <p:nvPr/>
        </p:nvCxnSpPr>
        <p:spPr>
          <a:xfrm flipV="1">
            <a:off x="7109379" y="3952568"/>
            <a:ext cx="0" cy="13765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8D8C6677-4D4A-B843-8344-1938DBAFA696}"/>
              </a:ext>
            </a:extLst>
          </p:cNvPr>
          <p:cNvSpPr txBox="1"/>
          <p:nvPr/>
        </p:nvSpPr>
        <p:spPr>
          <a:xfrm>
            <a:off x="10432830" y="5444410"/>
            <a:ext cx="1457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Energy/Time</a:t>
            </a:r>
            <a:r>
              <a:rPr lang="en-US" b="1" dirty="0"/>
              <a:t> 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92AE80C9-28C3-A349-AA5C-B842310F0321}"/>
              </a:ext>
            </a:extLst>
          </p:cNvPr>
          <p:cNvSpPr txBox="1"/>
          <p:nvPr/>
        </p:nvSpPr>
        <p:spPr>
          <a:xfrm>
            <a:off x="5809889" y="3568242"/>
            <a:ext cx="14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Displacement</a:t>
            </a:r>
            <a:endParaRPr lang="en-US" b="1" dirty="0"/>
          </a:p>
        </p:txBody>
      </p:sp>
      <p:sp>
        <p:nvSpPr>
          <p:cNvPr id="147" name="Freeform 146">
            <a:extLst>
              <a:ext uri="{FF2B5EF4-FFF2-40B4-BE49-F238E27FC236}">
                <a16:creationId xmlns:a16="http://schemas.microsoft.com/office/drawing/2014/main" id="{F6D2AA29-3226-5F43-B777-FCB239BACE76}"/>
              </a:ext>
            </a:extLst>
          </p:cNvPr>
          <p:cNvSpPr/>
          <p:nvPr/>
        </p:nvSpPr>
        <p:spPr>
          <a:xfrm>
            <a:off x="8772833" y="4351611"/>
            <a:ext cx="1628454" cy="1946789"/>
          </a:xfrm>
          <a:custGeom>
            <a:avLst/>
            <a:gdLst>
              <a:gd name="connsiteX0" fmla="*/ 0 w 7315200"/>
              <a:gd name="connsiteY0" fmla="*/ 0 h 1946789"/>
              <a:gd name="connsiteX1" fmla="*/ 904568 w 7315200"/>
              <a:gd name="connsiteY1" fmla="*/ 1946788 h 1946789"/>
              <a:gd name="connsiteX2" fmla="*/ 1828800 w 7315200"/>
              <a:gd name="connsiteY2" fmla="*/ 0 h 1946789"/>
              <a:gd name="connsiteX3" fmla="*/ 2733368 w 7315200"/>
              <a:gd name="connsiteY3" fmla="*/ 1946788 h 1946789"/>
              <a:gd name="connsiteX4" fmla="*/ 3667432 w 7315200"/>
              <a:gd name="connsiteY4" fmla="*/ 0 h 1946789"/>
              <a:gd name="connsiteX5" fmla="*/ 4572000 w 7315200"/>
              <a:gd name="connsiteY5" fmla="*/ 1946788 h 1946789"/>
              <a:gd name="connsiteX6" fmla="*/ 5486400 w 7315200"/>
              <a:gd name="connsiteY6" fmla="*/ 9833 h 1946789"/>
              <a:gd name="connsiteX7" fmla="*/ 6390968 w 7315200"/>
              <a:gd name="connsiteY7" fmla="*/ 1946788 h 1946789"/>
              <a:gd name="connsiteX8" fmla="*/ 7315200 w 7315200"/>
              <a:gd name="connsiteY8" fmla="*/ 0 h 194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5200" h="1946789">
                <a:moveTo>
                  <a:pt x="0" y="0"/>
                </a:moveTo>
                <a:cubicBezTo>
                  <a:pt x="299884" y="973394"/>
                  <a:pt x="599768" y="1946788"/>
                  <a:pt x="904568" y="1946788"/>
                </a:cubicBezTo>
                <a:cubicBezTo>
                  <a:pt x="1209368" y="1946788"/>
                  <a:pt x="1524000" y="0"/>
                  <a:pt x="1828800" y="0"/>
                </a:cubicBezTo>
                <a:cubicBezTo>
                  <a:pt x="2133600" y="0"/>
                  <a:pt x="2426929" y="1946788"/>
                  <a:pt x="2733368" y="1946788"/>
                </a:cubicBezTo>
                <a:cubicBezTo>
                  <a:pt x="3039807" y="1946788"/>
                  <a:pt x="3360993" y="0"/>
                  <a:pt x="3667432" y="0"/>
                </a:cubicBezTo>
                <a:cubicBezTo>
                  <a:pt x="3973871" y="0"/>
                  <a:pt x="4268839" y="1945149"/>
                  <a:pt x="4572000" y="1946788"/>
                </a:cubicBezTo>
                <a:cubicBezTo>
                  <a:pt x="4875161" y="1948427"/>
                  <a:pt x="5183239" y="9833"/>
                  <a:pt x="5486400" y="9833"/>
                </a:cubicBezTo>
                <a:cubicBezTo>
                  <a:pt x="5789561" y="9833"/>
                  <a:pt x="6086168" y="1948427"/>
                  <a:pt x="6390968" y="1946788"/>
                </a:cubicBezTo>
                <a:cubicBezTo>
                  <a:pt x="6695768" y="1945149"/>
                  <a:pt x="7161161" y="319548"/>
                  <a:pt x="73152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6" name="Freeform 165">
            <a:extLst>
              <a:ext uri="{FF2B5EF4-FFF2-40B4-BE49-F238E27FC236}">
                <a16:creationId xmlns:a16="http://schemas.microsoft.com/office/drawing/2014/main" id="{F128095B-4D3A-314A-B57B-51F060821783}"/>
              </a:ext>
            </a:extLst>
          </p:cNvPr>
          <p:cNvSpPr/>
          <p:nvPr/>
        </p:nvSpPr>
        <p:spPr>
          <a:xfrm>
            <a:off x="7129043" y="4351611"/>
            <a:ext cx="1628454" cy="1946789"/>
          </a:xfrm>
          <a:custGeom>
            <a:avLst/>
            <a:gdLst>
              <a:gd name="connsiteX0" fmla="*/ 0 w 7315200"/>
              <a:gd name="connsiteY0" fmla="*/ 0 h 1946789"/>
              <a:gd name="connsiteX1" fmla="*/ 904568 w 7315200"/>
              <a:gd name="connsiteY1" fmla="*/ 1946788 h 1946789"/>
              <a:gd name="connsiteX2" fmla="*/ 1828800 w 7315200"/>
              <a:gd name="connsiteY2" fmla="*/ 0 h 1946789"/>
              <a:gd name="connsiteX3" fmla="*/ 2733368 w 7315200"/>
              <a:gd name="connsiteY3" fmla="*/ 1946788 h 1946789"/>
              <a:gd name="connsiteX4" fmla="*/ 3667432 w 7315200"/>
              <a:gd name="connsiteY4" fmla="*/ 0 h 1946789"/>
              <a:gd name="connsiteX5" fmla="*/ 4572000 w 7315200"/>
              <a:gd name="connsiteY5" fmla="*/ 1946788 h 1946789"/>
              <a:gd name="connsiteX6" fmla="*/ 5486400 w 7315200"/>
              <a:gd name="connsiteY6" fmla="*/ 9833 h 1946789"/>
              <a:gd name="connsiteX7" fmla="*/ 6390968 w 7315200"/>
              <a:gd name="connsiteY7" fmla="*/ 1946788 h 1946789"/>
              <a:gd name="connsiteX8" fmla="*/ 7315200 w 7315200"/>
              <a:gd name="connsiteY8" fmla="*/ 0 h 194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5200" h="1946789">
                <a:moveTo>
                  <a:pt x="0" y="0"/>
                </a:moveTo>
                <a:cubicBezTo>
                  <a:pt x="299884" y="973394"/>
                  <a:pt x="599768" y="1946788"/>
                  <a:pt x="904568" y="1946788"/>
                </a:cubicBezTo>
                <a:cubicBezTo>
                  <a:pt x="1209368" y="1946788"/>
                  <a:pt x="1524000" y="0"/>
                  <a:pt x="1828800" y="0"/>
                </a:cubicBezTo>
                <a:cubicBezTo>
                  <a:pt x="2133600" y="0"/>
                  <a:pt x="2426929" y="1946788"/>
                  <a:pt x="2733368" y="1946788"/>
                </a:cubicBezTo>
                <a:cubicBezTo>
                  <a:pt x="3039807" y="1946788"/>
                  <a:pt x="3360993" y="0"/>
                  <a:pt x="3667432" y="0"/>
                </a:cubicBezTo>
                <a:cubicBezTo>
                  <a:pt x="3973871" y="0"/>
                  <a:pt x="4268839" y="1945149"/>
                  <a:pt x="4572000" y="1946788"/>
                </a:cubicBezTo>
                <a:cubicBezTo>
                  <a:pt x="4875161" y="1948427"/>
                  <a:pt x="5183239" y="9833"/>
                  <a:pt x="5486400" y="9833"/>
                </a:cubicBezTo>
                <a:cubicBezTo>
                  <a:pt x="5789561" y="9833"/>
                  <a:pt x="6086168" y="1948427"/>
                  <a:pt x="6390968" y="1946788"/>
                </a:cubicBezTo>
                <a:cubicBezTo>
                  <a:pt x="6695768" y="1945149"/>
                  <a:pt x="7161161" y="319548"/>
                  <a:pt x="73152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8B3D2EB8-AC68-2140-8E4C-1B4DE05B250C}"/>
              </a:ext>
            </a:extLst>
          </p:cNvPr>
          <p:cNvCxnSpPr>
            <a:cxnSpLocks/>
          </p:cNvCxnSpPr>
          <p:nvPr/>
        </p:nvCxnSpPr>
        <p:spPr>
          <a:xfrm>
            <a:off x="7936663" y="4074950"/>
            <a:ext cx="454058" cy="0"/>
          </a:xfrm>
          <a:prstGeom prst="straightConnector1">
            <a:avLst/>
          </a:prstGeom>
          <a:ln w="57150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994DC9A1-386F-FF4B-9D3D-287BE3902DB1}"/>
              </a:ext>
            </a:extLst>
          </p:cNvPr>
          <p:cNvCxnSpPr>
            <a:cxnSpLocks/>
          </p:cNvCxnSpPr>
          <p:nvPr/>
        </p:nvCxnSpPr>
        <p:spPr>
          <a:xfrm flipV="1">
            <a:off x="8353303" y="4160985"/>
            <a:ext cx="0" cy="130276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AB4744E0-2CEA-5B40-BEA8-C94B9CA4CEB9}"/>
              </a:ext>
            </a:extLst>
          </p:cNvPr>
          <p:cNvCxnSpPr/>
          <p:nvPr/>
        </p:nvCxnSpPr>
        <p:spPr>
          <a:xfrm flipV="1">
            <a:off x="7936663" y="4159236"/>
            <a:ext cx="0" cy="130276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Box 175">
            <a:extLst>
              <a:ext uri="{FF2B5EF4-FFF2-40B4-BE49-F238E27FC236}">
                <a16:creationId xmlns:a16="http://schemas.microsoft.com/office/drawing/2014/main" id="{88E8F864-E482-EE4D-8F9E-E60E1893A144}"/>
              </a:ext>
            </a:extLst>
          </p:cNvPr>
          <p:cNvSpPr txBox="1"/>
          <p:nvPr/>
        </p:nvSpPr>
        <p:spPr>
          <a:xfrm>
            <a:off x="8005950" y="3653107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7030A0"/>
                </a:solidFill>
              </a:rPr>
              <a:t>λ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AD7F45C5-69E0-EA47-AC22-F0AD685C4B42}"/>
              </a:ext>
            </a:extLst>
          </p:cNvPr>
          <p:cNvSpPr txBox="1"/>
          <p:nvPr/>
        </p:nvSpPr>
        <p:spPr>
          <a:xfrm>
            <a:off x="10590963" y="4640826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Amplitude</a:t>
            </a:r>
          </a:p>
        </p:txBody>
      </p: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3975BB9B-5002-B64C-89DC-0BB197022B29}"/>
              </a:ext>
            </a:extLst>
          </p:cNvPr>
          <p:cNvCxnSpPr>
            <a:cxnSpLocks/>
          </p:cNvCxnSpPr>
          <p:nvPr/>
        </p:nvCxnSpPr>
        <p:spPr>
          <a:xfrm flipV="1">
            <a:off x="10567969" y="4344214"/>
            <a:ext cx="2861" cy="961353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50D51759-2A5C-B648-8798-ACB8D0400AD9}"/>
              </a:ext>
            </a:extLst>
          </p:cNvPr>
          <p:cNvSpPr txBox="1"/>
          <p:nvPr/>
        </p:nvSpPr>
        <p:spPr>
          <a:xfrm>
            <a:off x="8865417" y="3565133"/>
            <a:ext cx="3020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/>
              <a:t>Transverse Wave (i.e. Light)</a:t>
            </a:r>
          </a:p>
        </p:txBody>
      </p: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C9E856C0-56AA-594D-9EE2-BB8FF2B0A075}"/>
              </a:ext>
            </a:extLst>
          </p:cNvPr>
          <p:cNvCxnSpPr>
            <a:cxnSpLocks/>
          </p:cNvCxnSpPr>
          <p:nvPr/>
        </p:nvCxnSpPr>
        <p:spPr>
          <a:xfrm flipV="1">
            <a:off x="6964092" y="4437247"/>
            <a:ext cx="0" cy="1995169"/>
          </a:xfrm>
          <a:prstGeom prst="straightConnector1">
            <a:avLst/>
          </a:prstGeom>
          <a:ln w="571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Freeform 178">
            <a:extLst>
              <a:ext uri="{FF2B5EF4-FFF2-40B4-BE49-F238E27FC236}">
                <a16:creationId xmlns:a16="http://schemas.microsoft.com/office/drawing/2014/main" id="{CD2A34EC-02EB-D841-A374-6C52224096CE}"/>
              </a:ext>
            </a:extLst>
          </p:cNvPr>
          <p:cNvSpPr/>
          <p:nvPr/>
        </p:nvSpPr>
        <p:spPr>
          <a:xfrm>
            <a:off x="6867729" y="5309419"/>
            <a:ext cx="555626" cy="403164"/>
          </a:xfrm>
          <a:custGeom>
            <a:avLst/>
            <a:gdLst>
              <a:gd name="connsiteX0" fmla="*/ 329484 w 555626"/>
              <a:gd name="connsiteY0" fmla="*/ 0 h 403164"/>
              <a:gd name="connsiteX1" fmla="*/ 5019 w 555626"/>
              <a:gd name="connsiteY1" fmla="*/ 403123 h 403164"/>
              <a:gd name="connsiteX2" fmla="*/ 555626 w 555626"/>
              <a:gd name="connsiteY2" fmla="*/ 19665 h 40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5626" h="403164">
                <a:moveTo>
                  <a:pt x="329484" y="0"/>
                </a:moveTo>
                <a:cubicBezTo>
                  <a:pt x="148406" y="199923"/>
                  <a:pt x="-32671" y="399846"/>
                  <a:pt x="5019" y="403123"/>
                </a:cubicBezTo>
                <a:cubicBezTo>
                  <a:pt x="42709" y="406401"/>
                  <a:pt x="299167" y="213033"/>
                  <a:pt x="555626" y="19665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Freeform 189">
            <a:extLst>
              <a:ext uri="{FF2B5EF4-FFF2-40B4-BE49-F238E27FC236}">
                <a16:creationId xmlns:a16="http://schemas.microsoft.com/office/drawing/2014/main" id="{C792C905-6581-434C-8D78-BEBA75142B06}"/>
              </a:ext>
            </a:extLst>
          </p:cNvPr>
          <p:cNvSpPr/>
          <p:nvPr/>
        </p:nvSpPr>
        <p:spPr>
          <a:xfrm>
            <a:off x="7308241" y="5309817"/>
            <a:ext cx="555626" cy="403164"/>
          </a:xfrm>
          <a:custGeom>
            <a:avLst/>
            <a:gdLst>
              <a:gd name="connsiteX0" fmla="*/ 329484 w 555626"/>
              <a:gd name="connsiteY0" fmla="*/ 0 h 403164"/>
              <a:gd name="connsiteX1" fmla="*/ 5019 w 555626"/>
              <a:gd name="connsiteY1" fmla="*/ 403123 h 403164"/>
              <a:gd name="connsiteX2" fmla="*/ 555626 w 555626"/>
              <a:gd name="connsiteY2" fmla="*/ 19665 h 40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5626" h="403164">
                <a:moveTo>
                  <a:pt x="329484" y="0"/>
                </a:moveTo>
                <a:cubicBezTo>
                  <a:pt x="148406" y="199923"/>
                  <a:pt x="-32671" y="399846"/>
                  <a:pt x="5019" y="403123"/>
                </a:cubicBezTo>
                <a:cubicBezTo>
                  <a:pt x="42709" y="406401"/>
                  <a:pt x="299167" y="213033"/>
                  <a:pt x="555626" y="19665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Freeform 190">
            <a:extLst>
              <a:ext uri="{FF2B5EF4-FFF2-40B4-BE49-F238E27FC236}">
                <a16:creationId xmlns:a16="http://schemas.microsoft.com/office/drawing/2014/main" id="{FDD5D317-1A87-4343-8809-006D4A38DEED}"/>
              </a:ext>
            </a:extLst>
          </p:cNvPr>
          <p:cNvSpPr/>
          <p:nvPr/>
        </p:nvSpPr>
        <p:spPr>
          <a:xfrm>
            <a:off x="7727199" y="5325005"/>
            <a:ext cx="513166" cy="390714"/>
          </a:xfrm>
          <a:custGeom>
            <a:avLst/>
            <a:gdLst>
              <a:gd name="connsiteX0" fmla="*/ 329484 w 555626"/>
              <a:gd name="connsiteY0" fmla="*/ 0 h 403164"/>
              <a:gd name="connsiteX1" fmla="*/ 5019 w 555626"/>
              <a:gd name="connsiteY1" fmla="*/ 403123 h 403164"/>
              <a:gd name="connsiteX2" fmla="*/ 555626 w 555626"/>
              <a:gd name="connsiteY2" fmla="*/ 19665 h 40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5626" h="403164">
                <a:moveTo>
                  <a:pt x="329484" y="0"/>
                </a:moveTo>
                <a:cubicBezTo>
                  <a:pt x="148406" y="199923"/>
                  <a:pt x="-32671" y="399846"/>
                  <a:pt x="5019" y="403123"/>
                </a:cubicBezTo>
                <a:cubicBezTo>
                  <a:pt x="42709" y="406401"/>
                  <a:pt x="299167" y="213033"/>
                  <a:pt x="555626" y="19665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Freeform 191">
            <a:extLst>
              <a:ext uri="{FF2B5EF4-FFF2-40B4-BE49-F238E27FC236}">
                <a16:creationId xmlns:a16="http://schemas.microsoft.com/office/drawing/2014/main" id="{5668335C-AD1F-8C44-9D0A-8B830ED91FE6}"/>
              </a:ext>
            </a:extLst>
          </p:cNvPr>
          <p:cNvSpPr/>
          <p:nvPr/>
        </p:nvSpPr>
        <p:spPr>
          <a:xfrm>
            <a:off x="8152816" y="5312013"/>
            <a:ext cx="555626" cy="403164"/>
          </a:xfrm>
          <a:custGeom>
            <a:avLst/>
            <a:gdLst>
              <a:gd name="connsiteX0" fmla="*/ 329484 w 555626"/>
              <a:gd name="connsiteY0" fmla="*/ 0 h 403164"/>
              <a:gd name="connsiteX1" fmla="*/ 5019 w 555626"/>
              <a:gd name="connsiteY1" fmla="*/ 403123 h 403164"/>
              <a:gd name="connsiteX2" fmla="*/ 555626 w 555626"/>
              <a:gd name="connsiteY2" fmla="*/ 19665 h 40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5626" h="403164">
                <a:moveTo>
                  <a:pt x="329484" y="0"/>
                </a:moveTo>
                <a:cubicBezTo>
                  <a:pt x="148406" y="199923"/>
                  <a:pt x="-32671" y="399846"/>
                  <a:pt x="5019" y="403123"/>
                </a:cubicBezTo>
                <a:cubicBezTo>
                  <a:pt x="42709" y="406401"/>
                  <a:pt x="299167" y="213033"/>
                  <a:pt x="555626" y="19665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Freeform 192">
            <a:extLst>
              <a:ext uri="{FF2B5EF4-FFF2-40B4-BE49-F238E27FC236}">
                <a16:creationId xmlns:a16="http://schemas.microsoft.com/office/drawing/2014/main" id="{B918107C-DFE6-7647-97B2-3C6D005418C5}"/>
              </a:ext>
            </a:extLst>
          </p:cNvPr>
          <p:cNvSpPr/>
          <p:nvPr/>
        </p:nvSpPr>
        <p:spPr>
          <a:xfrm>
            <a:off x="8542379" y="5312891"/>
            <a:ext cx="555626" cy="403164"/>
          </a:xfrm>
          <a:custGeom>
            <a:avLst/>
            <a:gdLst>
              <a:gd name="connsiteX0" fmla="*/ 329484 w 555626"/>
              <a:gd name="connsiteY0" fmla="*/ 0 h 403164"/>
              <a:gd name="connsiteX1" fmla="*/ 5019 w 555626"/>
              <a:gd name="connsiteY1" fmla="*/ 403123 h 403164"/>
              <a:gd name="connsiteX2" fmla="*/ 555626 w 555626"/>
              <a:gd name="connsiteY2" fmla="*/ 19665 h 40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5626" h="403164">
                <a:moveTo>
                  <a:pt x="329484" y="0"/>
                </a:moveTo>
                <a:cubicBezTo>
                  <a:pt x="148406" y="199923"/>
                  <a:pt x="-32671" y="399846"/>
                  <a:pt x="5019" y="403123"/>
                </a:cubicBezTo>
                <a:cubicBezTo>
                  <a:pt x="42709" y="406401"/>
                  <a:pt x="299167" y="213033"/>
                  <a:pt x="555626" y="19665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Freeform 193">
            <a:extLst>
              <a:ext uri="{FF2B5EF4-FFF2-40B4-BE49-F238E27FC236}">
                <a16:creationId xmlns:a16="http://schemas.microsoft.com/office/drawing/2014/main" id="{9ECF43CF-F092-C14A-ABF2-5F7C35859683}"/>
              </a:ext>
            </a:extLst>
          </p:cNvPr>
          <p:cNvSpPr/>
          <p:nvPr/>
        </p:nvSpPr>
        <p:spPr>
          <a:xfrm>
            <a:off x="8972731" y="5325005"/>
            <a:ext cx="555625" cy="383726"/>
          </a:xfrm>
          <a:custGeom>
            <a:avLst/>
            <a:gdLst>
              <a:gd name="connsiteX0" fmla="*/ 329484 w 555626"/>
              <a:gd name="connsiteY0" fmla="*/ 0 h 403164"/>
              <a:gd name="connsiteX1" fmla="*/ 5019 w 555626"/>
              <a:gd name="connsiteY1" fmla="*/ 403123 h 403164"/>
              <a:gd name="connsiteX2" fmla="*/ 555626 w 555626"/>
              <a:gd name="connsiteY2" fmla="*/ 19665 h 40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5626" h="403164">
                <a:moveTo>
                  <a:pt x="329484" y="0"/>
                </a:moveTo>
                <a:cubicBezTo>
                  <a:pt x="148406" y="199923"/>
                  <a:pt x="-32671" y="399846"/>
                  <a:pt x="5019" y="403123"/>
                </a:cubicBezTo>
                <a:cubicBezTo>
                  <a:pt x="42709" y="406401"/>
                  <a:pt x="299167" y="213033"/>
                  <a:pt x="555626" y="19665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Freeform 194">
            <a:extLst>
              <a:ext uri="{FF2B5EF4-FFF2-40B4-BE49-F238E27FC236}">
                <a16:creationId xmlns:a16="http://schemas.microsoft.com/office/drawing/2014/main" id="{59A027E8-964B-934E-9DBC-D117792C507E}"/>
              </a:ext>
            </a:extLst>
          </p:cNvPr>
          <p:cNvSpPr/>
          <p:nvPr/>
        </p:nvSpPr>
        <p:spPr>
          <a:xfrm>
            <a:off x="9375888" y="5305567"/>
            <a:ext cx="538623" cy="408427"/>
          </a:xfrm>
          <a:custGeom>
            <a:avLst/>
            <a:gdLst>
              <a:gd name="connsiteX0" fmla="*/ 329484 w 555626"/>
              <a:gd name="connsiteY0" fmla="*/ 0 h 403164"/>
              <a:gd name="connsiteX1" fmla="*/ 5019 w 555626"/>
              <a:gd name="connsiteY1" fmla="*/ 403123 h 403164"/>
              <a:gd name="connsiteX2" fmla="*/ 555626 w 555626"/>
              <a:gd name="connsiteY2" fmla="*/ 19665 h 40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5626" h="403164">
                <a:moveTo>
                  <a:pt x="329484" y="0"/>
                </a:moveTo>
                <a:cubicBezTo>
                  <a:pt x="148406" y="199923"/>
                  <a:pt x="-32671" y="399846"/>
                  <a:pt x="5019" y="403123"/>
                </a:cubicBezTo>
                <a:cubicBezTo>
                  <a:pt x="42709" y="406401"/>
                  <a:pt x="299167" y="213033"/>
                  <a:pt x="555626" y="19665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Freeform 195">
            <a:extLst>
              <a:ext uri="{FF2B5EF4-FFF2-40B4-BE49-F238E27FC236}">
                <a16:creationId xmlns:a16="http://schemas.microsoft.com/office/drawing/2014/main" id="{1A68A2D9-8741-494C-A586-FBE776BE7F7B}"/>
              </a:ext>
            </a:extLst>
          </p:cNvPr>
          <p:cNvSpPr/>
          <p:nvPr/>
        </p:nvSpPr>
        <p:spPr>
          <a:xfrm>
            <a:off x="9806239" y="5325005"/>
            <a:ext cx="538623" cy="408427"/>
          </a:xfrm>
          <a:custGeom>
            <a:avLst/>
            <a:gdLst>
              <a:gd name="connsiteX0" fmla="*/ 329484 w 555626"/>
              <a:gd name="connsiteY0" fmla="*/ 0 h 403164"/>
              <a:gd name="connsiteX1" fmla="*/ 5019 w 555626"/>
              <a:gd name="connsiteY1" fmla="*/ 403123 h 403164"/>
              <a:gd name="connsiteX2" fmla="*/ 555626 w 555626"/>
              <a:gd name="connsiteY2" fmla="*/ 19665 h 40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5626" h="403164">
                <a:moveTo>
                  <a:pt x="329484" y="0"/>
                </a:moveTo>
                <a:cubicBezTo>
                  <a:pt x="148406" y="199923"/>
                  <a:pt x="-32671" y="399846"/>
                  <a:pt x="5019" y="403123"/>
                </a:cubicBezTo>
                <a:cubicBezTo>
                  <a:pt x="42709" y="406401"/>
                  <a:pt x="299167" y="213033"/>
                  <a:pt x="555626" y="19665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E98B1B9F-5EA5-0F44-95C4-472BA1CF1ED1}"/>
              </a:ext>
            </a:extLst>
          </p:cNvPr>
          <p:cNvSpPr txBox="1"/>
          <p:nvPr/>
        </p:nvSpPr>
        <p:spPr>
          <a:xfrm>
            <a:off x="9061443" y="4030315"/>
            <a:ext cx="64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AB7942"/>
                </a:solidFill>
              </a:rPr>
              <a:t>Peak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115B633C-7020-C345-9696-3DCAA86B3AD5}"/>
              </a:ext>
            </a:extLst>
          </p:cNvPr>
          <p:cNvSpPr txBox="1"/>
          <p:nvPr/>
        </p:nvSpPr>
        <p:spPr>
          <a:xfrm>
            <a:off x="9135854" y="6286285"/>
            <a:ext cx="844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Trough</a:t>
            </a:r>
          </a:p>
        </p:txBody>
      </p:sp>
      <p:sp>
        <p:nvSpPr>
          <p:cNvPr id="201" name="Freeform 200">
            <a:extLst>
              <a:ext uri="{FF2B5EF4-FFF2-40B4-BE49-F238E27FC236}">
                <a16:creationId xmlns:a16="http://schemas.microsoft.com/office/drawing/2014/main" id="{2521FF10-87FF-9047-8675-276A7276BEB1}"/>
              </a:ext>
            </a:extLst>
          </p:cNvPr>
          <p:cNvSpPr/>
          <p:nvPr/>
        </p:nvSpPr>
        <p:spPr>
          <a:xfrm rot="10800000">
            <a:off x="8264566" y="4901631"/>
            <a:ext cx="555626" cy="403164"/>
          </a:xfrm>
          <a:custGeom>
            <a:avLst/>
            <a:gdLst>
              <a:gd name="connsiteX0" fmla="*/ 329484 w 555626"/>
              <a:gd name="connsiteY0" fmla="*/ 0 h 403164"/>
              <a:gd name="connsiteX1" fmla="*/ 5019 w 555626"/>
              <a:gd name="connsiteY1" fmla="*/ 403123 h 403164"/>
              <a:gd name="connsiteX2" fmla="*/ 555626 w 555626"/>
              <a:gd name="connsiteY2" fmla="*/ 19665 h 40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5626" h="403164">
                <a:moveTo>
                  <a:pt x="329484" y="0"/>
                </a:moveTo>
                <a:cubicBezTo>
                  <a:pt x="148406" y="199923"/>
                  <a:pt x="-32671" y="399846"/>
                  <a:pt x="5019" y="403123"/>
                </a:cubicBezTo>
                <a:cubicBezTo>
                  <a:pt x="42709" y="406401"/>
                  <a:pt x="299167" y="213033"/>
                  <a:pt x="555626" y="19665"/>
                </a:cubicBezTo>
              </a:path>
            </a:pathLst>
          </a:custGeom>
          <a:noFill/>
          <a:ln w="28575">
            <a:solidFill>
              <a:schemeClr val="tx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2" name="Freeform 201">
            <a:extLst>
              <a:ext uri="{FF2B5EF4-FFF2-40B4-BE49-F238E27FC236}">
                <a16:creationId xmlns:a16="http://schemas.microsoft.com/office/drawing/2014/main" id="{40C322BD-2616-A744-8E1C-EB4E42D7FA6E}"/>
              </a:ext>
            </a:extLst>
          </p:cNvPr>
          <p:cNvSpPr/>
          <p:nvPr/>
        </p:nvSpPr>
        <p:spPr>
          <a:xfrm rot="10800000">
            <a:off x="8704196" y="4936563"/>
            <a:ext cx="377380" cy="403164"/>
          </a:xfrm>
          <a:custGeom>
            <a:avLst/>
            <a:gdLst>
              <a:gd name="connsiteX0" fmla="*/ 329484 w 555626"/>
              <a:gd name="connsiteY0" fmla="*/ 0 h 403164"/>
              <a:gd name="connsiteX1" fmla="*/ 5019 w 555626"/>
              <a:gd name="connsiteY1" fmla="*/ 403123 h 403164"/>
              <a:gd name="connsiteX2" fmla="*/ 555626 w 555626"/>
              <a:gd name="connsiteY2" fmla="*/ 19665 h 40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5626" h="403164">
                <a:moveTo>
                  <a:pt x="329484" y="0"/>
                </a:moveTo>
                <a:cubicBezTo>
                  <a:pt x="148406" y="199923"/>
                  <a:pt x="-32671" y="399846"/>
                  <a:pt x="5019" y="403123"/>
                </a:cubicBezTo>
                <a:cubicBezTo>
                  <a:pt x="42709" y="406401"/>
                  <a:pt x="299167" y="213033"/>
                  <a:pt x="555626" y="19665"/>
                </a:cubicBezTo>
              </a:path>
            </a:pathLst>
          </a:custGeom>
          <a:noFill/>
          <a:ln w="28575">
            <a:solidFill>
              <a:schemeClr val="tx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3" name="Freeform 202">
            <a:extLst>
              <a:ext uri="{FF2B5EF4-FFF2-40B4-BE49-F238E27FC236}">
                <a16:creationId xmlns:a16="http://schemas.microsoft.com/office/drawing/2014/main" id="{596FCBA7-5B8D-E846-B012-DAA8F0F6003E}"/>
              </a:ext>
            </a:extLst>
          </p:cNvPr>
          <p:cNvSpPr/>
          <p:nvPr/>
        </p:nvSpPr>
        <p:spPr>
          <a:xfrm rot="10800000">
            <a:off x="7854870" y="4923867"/>
            <a:ext cx="555626" cy="403164"/>
          </a:xfrm>
          <a:custGeom>
            <a:avLst/>
            <a:gdLst>
              <a:gd name="connsiteX0" fmla="*/ 329484 w 555626"/>
              <a:gd name="connsiteY0" fmla="*/ 0 h 403164"/>
              <a:gd name="connsiteX1" fmla="*/ 5019 w 555626"/>
              <a:gd name="connsiteY1" fmla="*/ 403123 h 403164"/>
              <a:gd name="connsiteX2" fmla="*/ 555626 w 555626"/>
              <a:gd name="connsiteY2" fmla="*/ 19665 h 40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5626" h="403164">
                <a:moveTo>
                  <a:pt x="329484" y="0"/>
                </a:moveTo>
                <a:cubicBezTo>
                  <a:pt x="148406" y="199923"/>
                  <a:pt x="-32671" y="399846"/>
                  <a:pt x="5019" y="403123"/>
                </a:cubicBezTo>
                <a:cubicBezTo>
                  <a:pt x="42709" y="406401"/>
                  <a:pt x="299167" y="213033"/>
                  <a:pt x="555626" y="19665"/>
                </a:cubicBezTo>
              </a:path>
            </a:pathLst>
          </a:custGeom>
          <a:noFill/>
          <a:ln w="28575">
            <a:solidFill>
              <a:schemeClr val="tx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4" name="Freeform 203">
            <a:extLst>
              <a:ext uri="{FF2B5EF4-FFF2-40B4-BE49-F238E27FC236}">
                <a16:creationId xmlns:a16="http://schemas.microsoft.com/office/drawing/2014/main" id="{78C11C92-D32D-0840-B95E-91D5D074B672}"/>
              </a:ext>
            </a:extLst>
          </p:cNvPr>
          <p:cNvSpPr/>
          <p:nvPr/>
        </p:nvSpPr>
        <p:spPr>
          <a:xfrm rot="10800000">
            <a:off x="7463715" y="4923867"/>
            <a:ext cx="520067" cy="394574"/>
          </a:xfrm>
          <a:custGeom>
            <a:avLst/>
            <a:gdLst>
              <a:gd name="connsiteX0" fmla="*/ 329484 w 555626"/>
              <a:gd name="connsiteY0" fmla="*/ 0 h 403164"/>
              <a:gd name="connsiteX1" fmla="*/ 5019 w 555626"/>
              <a:gd name="connsiteY1" fmla="*/ 403123 h 403164"/>
              <a:gd name="connsiteX2" fmla="*/ 555626 w 555626"/>
              <a:gd name="connsiteY2" fmla="*/ 19665 h 40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5626" h="403164">
                <a:moveTo>
                  <a:pt x="329484" y="0"/>
                </a:moveTo>
                <a:cubicBezTo>
                  <a:pt x="148406" y="199923"/>
                  <a:pt x="-32671" y="399846"/>
                  <a:pt x="5019" y="403123"/>
                </a:cubicBezTo>
                <a:cubicBezTo>
                  <a:pt x="42709" y="406401"/>
                  <a:pt x="299167" y="213033"/>
                  <a:pt x="555626" y="19665"/>
                </a:cubicBezTo>
              </a:path>
            </a:pathLst>
          </a:custGeom>
          <a:noFill/>
          <a:ln w="28575">
            <a:solidFill>
              <a:schemeClr val="tx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" name="Freeform 205">
            <a:extLst>
              <a:ext uri="{FF2B5EF4-FFF2-40B4-BE49-F238E27FC236}">
                <a16:creationId xmlns:a16="http://schemas.microsoft.com/office/drawing/2014/main" id="{35B7C153-3CBA-5845-BEDA-78B77C360297}"/>
              </a:ext>
            </a:extLst>
          </p:cNvPr>
          <p:cNvSpPr/>
          <p:nvPr/>
        </p:nvSpPr>
        <p:spPr>
          <a:xfrm rot="10800000">
            <a:off x="9530937" y="4925520"/>
            <a:ext cx="466188" cy="403164"/>
          </a:xfrm>
          <a:custGeom>
            <a:avLst/>
            <a:gdLst>
              <a:gd name="connsiteX0" fmla="*/ 329484 w 555626"/>
              <a:gd name="connsiteY0" fmla="*/ 0 h 403164"/>
              <a:gd name="connsiteX1" fmla="*/ 5019 w 555626"/>
              <a:gd name="connsiteY1" fmla="*/ 403123 h 403164"/>
              <a:gd name="connsiteX2" fmla="*/ 555626 w 555626"/>
              <a:gd name="connsiteY2" fmla="*/ 19665 h 40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5626" h="403164">
                <a:moveTo>
                  <a:pt x="329484" y="0"/>
                </a:moveTo>
                <a:cubicBezTo>
                  <a:pt x="148406" y="199923"/>
                  <a:pt x="-32671" y="399846"/>
                  <a:pt x="5019" y="403123"/>
                </a:cubicBezTo>
                <a:cubicBezTo>
                  <a:pt x="42709" y="406401"/>
                  <a:pt x="299167" y="213033"/>
                  <a:pt x="555626" y="19665"/>
                </a:cubicBezTo>
              </a:path>
            </a:pathLst>
          </a:custGeom>
          <a:noFill/>
          <a:ln w="28575">
            <a:solidFill>
              <a:schemeClr val="tx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7" name="Freeform 206">
            <a:extLst>
              <a:ext uri="{FF2B5EF4-FFF2-40B4-BE49-F238E27FC236}">
                <a16:creationId xmlns:a16="http://schemas.microsoft.com/office/drawing/2014/main" id="{8A1FD9C2-9CBB-8C4B-9C4E-3DBA80ECD2F4}"/>
              </a:ext>
            </a:extLst>
          </p:cNvPr>
          <p:cNvSpPr/>
          <p:nvPr/>
        </p:nvSpPr>
        <p:spPr>
          <a:xfrm rot="10800000">
            <a:off x="9943897" y="4932845"/>
            <a:ext cx="466188" cy="403164"/>
          </a:xfrm>
          <a:custGeom>
            <a:avLst/>
            <a:gdLst>
              <a:gd name="connsiteX0" fmla="*/ 329484 w 555626"/>
              <a:gd name="connsiteY0" fmla="*/ 0 h 403164"/>
              <a:gd name="connsiteX1" fmla="*/ 5019 w 555626"/>
              <a:gd name="connsiteY1" fmla="*/ 403123 h 403164"/>
              <a:gd name="connsiteX2" fmla="*/ 555626 w 555626"/>
              <a:gd name="connsiteY2" fmla="*/ 19665 h 40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5626" h="403164">
                <a:moveTo>
                  <a:pt x="329484" y="0"/>
                </a:moveTo>
                <a:cubicBezTo>
                  <a:pt x="148406" y="199923"/>
                  <a:pt x="-32671" y="399846"/>
                  <a:pt x="5019" y="403123"/>
                </a:cubicBezTo>
                <a:cubicBezTo>
                  <a:pt x="42709" y="406401"/>
                  <a:pt x="299167" y="213033"/>
                  <a:pt x="555626" y="19665"/>
                </a:cubicBezTo>
              </a:path>
            </a:pathLst>
          </a:custGeom>
          <a:noFill/>
          <a:ln w="28575">
            <a:solidFill>
              <a:schemeClr val="tx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90" name="Picture 18">
            <a:extLst>
              <a:ext uri="{FF2B5EF4-FFF2-40B4-BE49-F238E27FC236}">
                <a16:creationId xmlns:a16="http://schemas.microsoft.com/office/drawing/2014/main" id="{9313BB87-42FD-0A4F-B154-60CE8A078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3341" y="1337007"/>
            <a:ext cx="987321" cy="987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E1452E70-059A-594C-8D67-CA247EDC34C0}"/>
              </a:ext>
            </a:extLst>
          </p:cNvPr>
          <p:cNvGrpSpPr/>
          <p:nvPr/>
        </p:nvGrpSpPr>
        <p:grpSpPr>
          <a:xfrm>
            <a:off x="2789524" y="4311514"/>
            <a:ext cx="473533" cy="685334"/>
            <a:chOff x="170808" y="4172299"/>
            <a:chExt cx="473533" cy="685334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52095EC2-2A8F-234B-90F2-5783D7EF2BB3}"/>
                </a:ext>
              </a:extLst>
            </p:cNvPr>
            <p:cNvCxnSpPr>
              <a:cxnSpLocks/>
            </p:cNvCxnSpPr>
            <p:nvPr/>
          </p:nvCxnSpPr>
          <p:spPr>
            <a:xfrm>
              <a:off x="554981" y="4172299"/>
              <a:ext cx="0" cy="685334"/>
            </a:xfrm>
            <a:prstGeom prst="straightConnector1">
              <a:avLst/>
            </a:prstGeom>
            <a:ln w="38100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A536B46-7DFE-0A4F-8AE0-12860FD80E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1461" y="4425773"/>
              <a:ext cx="182880" cy="18288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4BA69F4-727A-1149-BEBE-EC66C943CD2B}"/>
                </a:ext>
              </a:extLst>
            </p:cNvPr>
            <p:cNvSpPr txBox="1"/>
            <p:nvPr/>
          </p:nvSpPr>
          <p:spPr>
            <a:xfrm>
              <a:off x="170808" y="4310533"/>
              <a:ext cx="2968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E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28838F1-A7A9-DF40-BE7C-FAA0258285DF}"/>
              </a:ext>
            </a:extLst>
          </p:cNvPr>
          <p:cNvGrpSpPr/>
          <p:nvPr/>
        </p:nvGrpSpPr>
        <p:grpSpPr>
          <a:xfrm>
            <a:off x="2760745" y="5795494"/>
            <a:ext cx="872121" cy="754568"/>
            <a:chOff x="35661" y="5288350"/>
            <a:chExt cx="872121" cy="754568"/>
          </a:xfrm>
        </p:grpSpPr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B978334A-BA55-DE45-9BDD-3BF320103E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7334" y="5359296"/>
              <a:ext cx="487085" cy="618307"/>
            </a:xfrm>
            <a:prstGeom prst="straightConnector1">
              <a:avLst/>
            </a:prstGeom>
            <a:ln w="38100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94D9195C-89F0-3A4F-9C49-F14E737B65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8044" y="5288350"/>
              <a:ext cx="2" cy="754568"/>
            </a:xfrm>
            <a:prstGeom prst="straightConnector1">
              <a:avLst/>
            </a:prstGeom>
            <a:ln w="38100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65F49FA3-7AE5-294C-BFE2-DD902F7398F5}"/>
                </a:ext>
              </a:extLst>
            </p:cNvPr>
            <p:cNvCxnSpPr>
              <a:cxnSpLocks/>
            </p:cNvCxnSpPr>
            <p:nvPr/>
          </p:nvCxnSpPr>
          <p:spPr>
            <a:xfrm>
              <a:off x="247012" y="5663527"/>
              <a:ext cx="660770" cy="3822"/>
            </a:xfrm>
            <a:prstGeom prst="straightConnector1">
              <a:avLst/>
            </a:prstGeom>
            <a:ln w="38100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DBE7A7C5-49FC-B849-9C0E-952BC57BEA8F}"/>
                </a:ext>
              </a:extLst>
            </p:cNvPr>
            <p:cNvCxnSpPr>
              <a:cxnSpLocks/>
            </p:cNvCxnSpPr>
            <p:nvPr/>
          </p:nvCxnSpPr>
          <p:spPr>
            <a:xfrm>
              <a:off x="301207" y="5369334"/>
              <a:ext cx="536993" cy="608269"/>
            </a:xfrm>
            <a:prstGeom prst="straightConnector1">
              <a:avLst/>
            </a:prstGeom>
            <a:ln w="38100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6ADA1738-C616-6A40-9168-C30A74D237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1814" y="5586110"/>
              <a:ext cx="182880" cy="18288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6D153AA2-FE03-5F43-A9E9-0872246FB58F}"/>
                </a:ext>
              </a:extLst>
            </p:cNvPr>
            <p:cNvSpPr txBox="1"/>
            <p:nvPr/>
          </p:nvSpPr>
          <p:spPr>
            <a:xfrm>
              <a:off x="35661" y="5608194"/>
              <a:ext cx="2968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83565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50C8F-3C0B-C640-BDC8-39AC32EE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414001" cy="608269"/>
          </a:xfrm>
        </p:spPr>
        <p:txBody>
          <a:bodyPr>
            <a:normAutofit fontScale="90000"/>
          </a:bodyPr>
          <a:lstStyle/>
          <a:p>
            <a:r>
              <a:rPr lang="en-US" dirty="0"/>
              <a:t>Polarization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F3086D-B1E2-E743-A2C3-D9BA76EA6C6E}"/>
              </a:ext>
            </a:extLst>
          </p:cNvPr>
          <p:cNvSpPr/>
          <p:nvPr/>
        </p:nvSpPr>
        <p:spPr>
          <a:xfrm>
            <a:off x="2381469" y="6492875"/>
            <a:ext cx="966951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Credit: </a:t>
            </a:r>
            <a:r>
              <a:rPr lang="en-US" sz="900" dirty="0" err="1"/>
              <a:t>Siblini</a:t>
            </a:r>
            <a:r>
              <a:rPr lang="en-US" sz="900" dirty="0"/>
              <a:t>, Ali. (2017). Optimization of Antenna ARMA (Agile Matrix Antenna radiating by pixel elaborated with Meta-material) For beam forming for the RFID and Radar Applications.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4A8F3D9-0422-5E41-9E53-29362FF77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500" y="1593850"/>
            <a:ext cx="10795000" cy="367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75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50C8F-3C0B-C640-BDC8-39AC32EE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414001" cy="608269"/>
          </a:xfrm>
        </p:spPr>
        <p:txBody>
          <a:bodyPr>
            <a:normAutofit fontScale="90000"/>
          </a:bodyPr>
          <a:lstStyle/>
          <a:p>
            <a:r>
              <a:rPr lang="en-US" dirty="0"/>
              <a:t>Linear Polarization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B7F69-A0B6-AF46-9341-CD6534D17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358536"/>
            <a:ext cx="9475693" cy="5016137"/>
          </a:xfrm>
        </p:spPr>
        <p:txBody>
          <a:bodyPr>
            <a:normAutofit/>
          </a:bodyPr>
          <a:lstStyle/>
          <a:p>
            <a:r>
              <a:rPr lang="en-US" dirty="0"/>
              <a:t>Linear polarization</a:t>
            </a:r>
          </a:p>
          <a:p>
            <a:pPr lvl="1"/>
            <a:r>
              <a:rPr lang="en-US" b="1" dirty="0"/>
              <a:t>Pane of the electric field doesn’t change as the wave propagates.</a:t>
            </a:r>
            <a:endParaRPr lang="en-US" dirty="0"/>
          </a:p>
          <a:p>
            <a:pPr lvl="1"/>
            <a:r>
              <a:rPr lang="en-US" dirty="0"/>
              <a:t>characterized by polarization angle (</a:t>
            </a:r>
            <a:r>
              <a:rPr lang="en-US" dirty="0" err="1"/>
              <a:t>χ</a:t>
            </a:r>
            <a:r>
              <a:rPr lang="en-US" dirty="0"/>
              <a:t>) and fraction (π)</a:t>
            </a:r>
          </a:p>
          <a:p>
            <a:endParaRPr lang="en-US" dirty="0"/>
          </a:p>
        </p:txBody>
      </p:sp>
      <p:pic>
        <p:nvPicPr>
          <p:cNvPr id="7170" name="Picture 2" descr="Linear Polarization">
            <a:extLst>
              <a:ext uri="{FF2B5EF4-FFF2-40B4-BE49-F238E27FC236}">
                <a16:creationId xmlns:a16="http://schemas.microsoft.com/office/drawing/2014/main" id="{01343C37-BB80-C543-BC68-A37F5C829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5176" y="2963956"/>
            <a:ext cx="3642659" cy="194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A4E1AF-D98D-BB4E-A0AA-0A24AC4C8D8A}"/>
              </a:ext>
            </a:extLst>
          </p:cNvPr>
          <p:cNvSpPr txBox="1"/>
          <p:nvPr/>
        </p:nvSpPr>
        <p:spPr>
          <a:xfrm>
            <a:off x="5486399" y="3037576"/>
            <a:ext cx="586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Consider a wave moving along the z-axis, and the electric field lies in the y-z plane. The wave is linearly polarized along the y-axis.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E1C67B8-4AFF-FC48-8D19-AA9785615C9C}"/>
                  </a:ext>
                </a:extLst>
              </p:cNvPr>
              <p:cNvSpPr txBox="1"/>
              <p:nvPr/>
            </p:nvSpPr>
            <p:spPr>
              <a:xfrm>
                <a:off x="5486399" y="4275499"/>
                <a:ext cx="6306672" cy="2147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electric field components along the x and y axes are: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where,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𝜋𝜈</m:t>
                    </m:r>
                  </m:oMath>
                </a14:m>
                <a:r>
                  <a:rPr lang="en-US" dirty="0"/>
                  <a:t> (angular frequency) and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</m:oMath>
                </a14:m>
                <a:r>
                  <a:rPr lang="en-US" dirty="0"/>
                  <a:t> (wave number)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E1C67B8-4AFF-FC48-8D19-AA9785615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399" y="4275499"/>
                <a:ext cx="6306672" cy="2147511"/>
              </a:xfrm>
              <a:prstGeom prst="rect">
                <a:avLst/>
              </a:prstGeom>
              <a:blipFill>
                <a:blip r:embed="rId3"/>
                <a:stretch>
                  <a:fillRect l="-805" t="-1176" b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A67D89-52B7-C946-B47A-46EFA24AB7C1}"/>
                  </a:ext>
                </a:extLst>
              </p:cNvPr>
              <p:cNvSpPr txBox="1"/>
              <p:nvPr/>
            </p:nvSpPr>
            <p:spPr>
              <a:xfrm>
                <a:off x="5732086" y="4765568"/>
                <a:ext cx="80797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A67D89-52B7-C946-B47A-46EFA24AB7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2086" y="4765568"/>
                <a:ext cx="807978" cy="307777"/>
              </a:xfrm>
              <a:prstGeom prst="rect">
                <a:avLst/>
              </a:prstGeom>
              <a:blipFill>
                <a:blip r:embed="rId4"/>
                <a:stretch>
                  <a:fillRect l="-7692" r="-461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CCF5E4A-64EA-244C-A50B-5DF8EB72EB41}"/>
                  </a:ext>
                </a:extLst>
              </p:cNvPr>
              <p:cNvSpPr txBox="1"/>
              <p:nvPr/>
            </p:nvSpPr>
            <p:spPr>
              <a:xfrm>
                <a:off x="5732086" y="5387938"/>
                <a:ext cx="2505942" cy="3359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sub>
                      </m:sSub>
                      <m:r>
                        <a:rPr lang="en-US" sz="20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000" b="1" i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𝐜𝐨𝐬</m:t>
                      </m:r>
                      <m:r>
                        <a:rPr lang="en-US" sz="20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20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n-US" sz="20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en-US" sz="20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0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  <m:r>
                        <a:rPr lang="en-US" sz="20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𝒛</m:t>
                      </m:r>
                      <m:r>
                        <a:rPr lang="en-US" sz="20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CCF5E4A-64EA-244C-A50B-5DF8EB72E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2086" y="5387938"/>
                <a:ext cx="2505942" cy="335926"/>
              </a:xfrm>
              <a:prstGeom prst="rect">
                <a:avLst/>
              </a:prstGeom>
              <a:blipFill>
                <a:blip r:embed="rId5"/>
                <a:stretch>
                  <a:fillRect l="-2020" t="-7407" r="-3030" b="-25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8BE292C-3A1D-B048-8CEB-635DD0E53158}"/>
              </a:ext>
            </a:extLst>
          </p:cNvPr>
          <p:cNvCxnSpPr>
            <a:cxnSpLocks/>
          </p:cNvCxnSpPr>
          <p:nvPr/>
        </p:nvCxnSpPr>
        <p:spPr>
          <a:xfrm flipV="1">
            <a:off x="1804109" y="6129691"/>
            <a:ext cx="1705573" cy="1046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19A4598-1DAC-EF4D-9E9D-333B47B5074C}"/>
              </a:ext>
            </a:extLst>
          </p:cNvPr>
          <p:cNvCxnSpPr>
            <a:cxnSpLocks/>
            <a:stCxn id="26" idx="3"/>
          </p:cNvCxnSpPr>
          <p:nvPr/>
        </p:nvCxnSpPr>
        <p:spPr>
          <a:xfrm flipV="1">
            <a:off x="1667561" y="4765569"/>
            <a:ext cx="17803" cy="118554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52550A6-6F12-384E-80ED-6A87E1498935}"/>
              </a:ext>
            </a:extLst>
          </p:cNvPr>
          <p:cNvCxnSpPr>
            <a:cxnSpLocks/>
          </p:cNvCxnSpPr>
          <p:nvPr/>
        </p:nvCxnSpPr>
        <p:spPr>
          <a:xfrm flipV="1">
            <a:off x="1667561" y="5349254"/>
            <a:ext cx="0" cy="586467"/>
          </a:xfrm>
          <a:prstGeom prst="straightConnector1">
            <a:avLst/>
          </a:prstGeom>
          <a:ln w="635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58CC169-3C3A-A544-A620-D8768EA898A8}"/>
              </a:ext>
            </a:extLst>
          </p:cNvPr>
          <p:cNvSpPr txBox="1"/>
          <p:nvPr/>
        </p:nvSpPr>
        <p:spPr>
          <a:xfrm>
            <a:off x="1804109" y="5057223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  <a:r>
              <a:rPr lang="en-US" baseline="-25000" dirty="0"/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AD04FE-CCB9-414E-840E-A2518DEED2A5}"/>
              </a:ext>
            </a:extLst>
          </p:cNvPr>
          <p:cNvSpPr txBox="1"/>
          <p:nvPr/>
        </p:nvSpPr>
        <p:spPr>
          <a:xfrm>
            <a:off x="2440640" y="5599863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  <a:r>
              <a:rPr lang="en-US" baseline="-25000" dirty="0"/>
              <a:t>1</a:t>
            </a:r>
            <a:r>
              <a:rPr lang="en-US" dirty="0"/>
              <a:t>=0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C2E83B-57D0-074D-AA6C-24941C726E7E}"/>
              </a:ext>
            </a:extLst>
          </p:cNvPr>
          <p:cNvSpPr txBox="1"/>
          <p:nvPr/>
        </p:nvSpPr>
        <p:spPr>
          <a:xfrm>
            <a:off x="3262716" y="6140156"/>
            <a:ext cx="303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AE7FDC-A86F-5F40-93AB-4948E9C03BA7}"/>
              </a:ext>
            </a:extLst>
          </p:cNvPr>
          <p:cNvSpPr txBox="1"/>
          <p:nvPr/>
        </p:nvSpPr>
        <p:spPr>
          <a:xfrm>
            <a:off x="1301938" y="4872557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y</a:t>
            </a:r>
            <a:endParaRPr lang="en-US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ED2B9A6-E491-D641-AB52-6326A980A7D6}"/>
              </a:ext>
            </a:extLst>
          </p:cNvPr>
          <p:cNvSpPr txBox="1"/>
          <p:nvPr/>
        </p:nvSpPr>
        <p:spPr>
          <a:xfrm>
            <a:off x="1151143" y="5751055"/>
            <a:ext cx="516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z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87676B6-CB4A-EC4F-AF31-25520B1D01EF}"/>
              </a:ext>
            </a:extLst>
          </p:cNvPr>
          <p:cNvSpPr>
            <a:spLocks noChangeAspect="1"/>
          </p:cNvSpPr>
          <p:nvPr/>
        </p:nvSpPr>
        <p:spPr>
          <a:xfrm>
            <a:off x="1546206" y="5958622"/>
            <a:ext cx="274320" cy="260508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FB638CD-356F-1241-B866-54A5C327FABC}"/>
              </a:ext>
            </a:extLst>
          </p:cNvPr>
          <p:cNvSpPr>
            <a:spLocks noChangeAspect="1"/>
          </p:cNvSpPr>
          <p:nvPr/>
        </p:nvSpPr>
        <p:spPr>
          <a:xfrm>
            <a:off x="1644818" y="6043787"/>
            <a:ext cx="91440" cy="86836"/>
          </a:xfrm>
          <a:prstGeom prst="ellipse">
            <a:avLst/>
          </a:prstGeom>
          <a:solidFill>
            <a:schemeClr val="tx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3BC1F1C-5D15-D844-B082-E1DBAD599AFF}"/>
              </a:ext>
            </a:extLst>
          </p:cNvPr>
          <p:cNvSpPr txBox="1"/>
          <p:nvPr/>
        </p:nvSpPr>
        <p:spPr>
          <a:xfrm rot="16200000">
            <a:off x="-218133" y="3580467"/>
            <a:ext cx="2000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Smith, D.G., (2013), </a:t>
            </a:r>
          </a:p>
          <a:p>
            <a:r>
              <a:rPr lang="en-US" sz="900" dirty="0">
                <a:hlinkClick r:id="rId6"/>
              </a:rPr>
              <a:t>https://doi.org/10.1117/3.883971.ch9</a:t>
            </a:r>
            <a:r>
              <a:rPr lang="en-US" sz="9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2BE25C4-FFC7-2047-983B-B326844FA872}"/>
                  </a:ext>
                </a:extLst>
              </p:cNvPr>
              <p:cNvSpPr txBox="1"/>
              <p:nvPr/>
            </p:nvSpPr>
            <p:spPr>
              <a:xfrm>
                <a:off x="1676688" y="5387919"/>
                <a:ext cx="410689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</m:acc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2BE25C4-FFC7-2047-983B-B326844FA8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688" y="5387919"/>
                <a:ext cx="410689" cy="43749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58132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B7F69-A0B6-AF46-9341-CD6534D17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358536"/>
            <a:ext cx="5416901" cy="5016137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Electric field vector </a:t>
            </a:r>
            <a:r>
              <a:rPr lang="en-US" sz="2400" b="1" u="sng" dirty="0"/>
              <a:t>E</a:t>
            </a:r>
            <a:r>
              <a:rPr lang="en-US" sz="2400" dirty="0"/>
              <a:t> is the vector sum of the </a:t>
            </a:r>
            <a:r>
              <a:rPr lang="en-US" sz="2400" b="1" dirty="0"/>
              <a:t>E</a:t>
            </a:r>
            <a:r>
              <a:rPr lang="en-US" sz="2400" b="1" baseline="-25000" dirty="0"/>
              <a:t>x</a:t>
            </a:r>
            <a:r>
              <a:rPr lang="en-US" sz="2400" dirty="0"/>
              <a:t> and </a:t>
            </a:r>
            <a:r>
              <a:rPr lang="en-US" sz="2400" b="1" dirty="0" err="1"/>
              <a:t>E</a:t>
            </a:r>
            <a:r>
              <a:rPr lang="en-US" sz="2400" b="1" baseline="-25000" dirty="0" err="1"/>
              <a:t>y</a:t>
            </a:r>
            <a:r>
              <a:rPr lang="en-US" sz="2400" dirty="0"/>
              <a:t> components: 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where,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Consider a case where </a:t>
            </a:r>
            <a:r>
              <a:rPr lang="en-US" sz="2400" b="1" u="sng" dirty="0"/>
              <a:t>E </a:t>
            </a:r>
            <a:r>
              <a:rPr lang="en-US" sz="2400" dirty="0"/>
              <a:t>lies in a plane between </a:t>
            </a:r>
            <a:r>
              <a:rPr lang="en-US" sz="2400" i="1" dirty="0"/>
              <a:t>y-z</a:t>
            </a:r>
            <a:r>
              <a:rPr lang="en-US" sz="2400" dirty="0"/>
              <a:t> and x-z at inclination ⍺, </a:t>
            </a:r>
            <a:r>
              <a:rPr lang="en-US" sz="2400" dirty="0" err="1"/>
              <a:t>w.r.t</a:t>
            </a:r>
            <a:r>
              <a:rPr lang="en-US" sz="2400" dirty="0"/>
              <a:t> to the x-axis. E</a:t>
            </a:r>
            <a:r>
              <a:rPr lang="en-US" sz="2400" baseline="-25000" dirty="0"/>
              <a:t>x</a:t>
            </a:r>
            <a:r>
              <a:rPr lang="en-US" sz="2400" dirty="0"/>
              <a:t> and </a:t>
            </a:r>
            <a:r>
              <a:rPr lang="en-US" sz="2400" dirty="0" err="1"/>
              <a:t>E</a:t>
            </a:r>
            <a:r>
              <a:rPr lang="en-US" sz="2400" baseline="-25000" dirty="0" err="1"/>
              <a:t>y</a:t>
            </a:r>
            <a:r>
              <a:rPr lang="en-US" sz="2400" dirty="0"/>
              <a:t> become:</a:t>
            </a:r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The ratio of </a:t>
            </a:r>
            <a:r>
              <a:rPr lang="en-US" sz="2400" dirty="0" err="1"/>
              <a:t>E</a:t>
            </a:r>
            <a:r>
              <a:rPr lang="en-US" sz="2400" baseline="-25000" dirty="0" err="1"/>
              <a:t>y</a:t>
            </a:r>
            <a:r>
              <a:rPr lang="en-US" sz="2400" dirty="0"/>
              <a:t> to E</a:t>
            </a:r>
            <a:r>
              <a:rPr lang="en-US" sz="2400" baseline="-25000" dirty="0"/>
              <a:t>x</a:t>
            </a:r>
            <a:r>
              <a:rPr lang="en-US" sz="2400" dirty="0"/>
              <a:t> is: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86818DA-9448-124A-ACB4-111AB0592705}"/>
                  </a:ext>
                </a:extLst>
              </p:cNvPr>
              <p:cNvSpPr txBox="1"/>
              <p:nvPr/>
            </p:nvSpPr>
            <p:spPr>
              <a:xfrm>
                <a:off x="2042013" y="2083818"/>
                <a:ext cx="1720856" cy="4517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b="1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sub>
                          </m:sSub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86818DA-9448-124A-ACB4-111AB0592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013" y="2083818"/>
                <a:ext cx="1720856" cy="451790"/>
              </a:xfrm>
              <a:prstGeom prst="rect">
                <a:avLst/>
              </a:prstGeom>
              <a:blipFill>
                <a:blip r:embed="rId4"/>
                <a:stretch>
                  <a:fillRect l="-2920" r="-730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B57CBF-D6DB-4B45-9A81-A9A603B2CCA1}"/>
                  </a:ext>
                </a:extLst>
              </p:cNvPr>
              <p:cNvSpPr txBox="1"/>
              <p:nvPr/>
            </p:nvSpPr>
            <p:spPr>
              <a:xfrm>
                <a:off x="2007124" y="2781397"/>
                <a:ext cx="286386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B57CBF-D6DB-4B45-9A81-A9A603B2CC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7124" y="2781397"/>
                <a:ext cx="2863861" cy="369332"/>
              </a:xfrm>
              <a:prstGeom prst="rect">
                <a:avLst/>
              </a:prstGeom>
              <a:blipFill>
                <a:blip r:embed="rId5"/>
                <a:stretch>
                  <a:fillRect l="-1762" r="-3524" b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305722F-2418-5746-95A8-5A3EAFC53EA8}"/>
                  </a:ext>
                </a:extLst>
              </p:cNvPr>
              <p:cNvSpPr txBox="1"/>
              <p:nvPr/>
            </p:nvSpPr>
            <p:spPr>
              <a:xfrm>
                <a:off x="1990966" y="3172428"/>
                <a:ext cx="2880019" cy="398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305722F-2418-5746-95A8-5A3EAFC53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0966" y="3172428"/>
                <a:ext cx="2880019" cy="398507"/>
              </a:xfrm>
              <a:prstGeom prst="rect">
                <a:avLst/>
              </a:prstGeom>
              <a:blipFill>
                <a:blip r:embed="rId6"/>
                <a:stretch>
                  <a:fillRect l="-1754" r="-3509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BA9E5EF-DC86-B442-BA74-6CF44C99B2BA}"/>
                  </a:ext>
                </a:extLst>
              </p:cNvPr>
              <p:cNvSpPr txBox="1"/>
              <p:nvPr/>
            </p:nvSpPr>
            <p:spPr>
              <a:xfrm>
                <a:off x="2042013" y="4716684"/>
                <a:ext cx="19514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BA9E5EF-DC86-B442-BA74-6CF44C99B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013" y="4716684"/>
                <a:ext cx="1951432" cy="369332"/>
              </a:xfrm>
              <a:prstGeom prst="rect">
                <a:avLst/>
              </a:prstGeom>
              <a:blipFill>
                <a:blip r:embed="rId7"/>
                <a:stretch>
                  <a:fillRect l="-2581" t="-6667" r="-5161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C567395-D7B8-3F46-9802-1D02E20C5DE9}"/>
                  </a:ext>
                </a:extLst>
              </p:cNvPr>
              <p:cNvSpPr txBox="1"/>
              <p:nvPr/>
            </p:nvSpPr>
            <p:spPr>
              <a:xfrm>
                <a:off x="2042013" y="5185573"/>
                <a:ext cx="1901161" cy="398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C567395-D7B8-3F46-9802-1D02E20C5D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013" y="5185573"/>
                <a:ext cx="1901161" cy="398507"/>
              </a:xfrm>
              <a:prstGeom prst="rect">
                <a:avLst/>
              </a:prstGeom>
              <a:blipFill>
                <a:blip r:embed="rId8"/>
                <a:stretch>
                  <a:fillRect l="-2649" r="-5298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D14CA49-8887-7242-9800-CD7F05430087}"/>
                  </a:ext>
                </a:extLst>
              </p:cNvPr>
              <p:cNvSpPr txBox="1"/>
              <p:nvPr/>
            </p:nvSpPr>
            <p:spPr>
              <a:xfrm>
                <a:off x="4085908" y="5801657"/>
                <a:ext cx="1477136" cy="7639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D14CA49-8887-7242-9800-CD7F054300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908" y="5801657"/>
                <a:ext cx="1477136" cy="763927"/>
              </a:xfrm>
              <a:prstGeom prst="rect">
                <a:avLst/>
              </a:prstGeom>
              <a:blipFill>
                <a:blip r:embed="rId9"/>
                <a:stretch>
                  <a:fillRect l="-4237" t="-1639" r="-847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EE68EE05-1D56-464E-86E4-8422680477AD}"/>
              </a:ext>
            </a:extLst>
          </p:cNvPr>
          <p:cNvSpPr txBox="1"/>
          <p:nvPr/>
        </p:nvSpPr>
        <p:spPr>
          <a:xfrm>
            <a:off x="6952129" y="5584080"/>
            <a:ext cx="48409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NB: For linear polarization: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Phase difference between E</a:t>
            </a:r>
            <a:r>
              <a:rPr lang="en-US" baseline="-25000" dirty="0"/>
              <a:t>x</a:t>
            </a:r>
            <a:r>
              <a:rPr lang="en-US" dirty="0"/>
              <a:t> and </a:t>
            </a:r>
            <a:r>
              <a:rPr lang="en-US" dirty="0" err="1"/>
              <a:t>E</a:t>
            </a:r>
            <a:r>
              <a:rPr lang="en-US" baseline="-25000" dirty="0" err="1"/>
              <a:t>y</a:t>
            </a:r>
            <a:r>
              <a:rPr lang="en-US" dirty="0"/>
              <a:t> = 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Magnitudes of E</a:t>
            </a:r>
            <a:r>
              <a:rPr lang="en-US" baseline="-25000" dirty="0"/>
              <a:t>x </a:t>
            </a:r>
            <a:r>
              <a:rPr lang="en-US" dirty="0"/>
              <a:t>and </a:t>
            </a:r>
            <a:r>
              <a:rPr lang="en-US" dirty="0" err="1"/>
              <a:t>E</a:t>
            </a:r>
            <a:r>
              <a:rPr lang="en-US" baseline="-25000" dirty="0" err="1"/>
              <a:t>y</a:t>
            </a:r>
            <a:r>
              <a:rPr lang="en-US" dirty="0"/>
              <a:t> can be different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9FAA318-AA2A-6246-A0D8-CC69270F36E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4414001" cy="6082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Linear Polarization</a:t>
            </a:r>
          </a:p>
        </p:txBody>
      </p:sp>
      <p:pic>
        <p:nvPicPr>
          <p:cNvPr id="2" name="EMWaveLinear_tourX2Oblique.HD1080i_p30" descr="EMWaveLinear_tourX2Oblique.HD1080i_p30">
            <a:hlinkClick r:id="" action="ppaction://media"/>
            <a:extLst>
              <a:ext uri="{FF2B5EF4-FFF2-40B4-BE49-F238E27FC236}">
                <a16:creationId xmlns:a16="http://schemas.microsoft.com/office/drawing/2014/main" id="{B61740C3-379A-654D-9DD0-646D1A4FA7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418048" y="1469896"/>
            <a:ext cx="5482649" cy="3083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65E2A4-C4C3-4749-AA1F-01F3AA0B0C1D}"/>
              </a:ext>
            </a:extLst>
          </p:cNvPr>
          <p:cNvSpPr txBox="1"/>
          <p:nvPr/>
        </p:nvSpPr>
        <p:spPr>
          <a:xfrm>
            <a:off x="9678037" y="4716684"/>
            <a:ext cx="2222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Green: Magnetic field</a:t>
            </a:r>
          </a:p>
          <a:p>
            <a:r>
              <a:rPr lang="en-US" dirty="0"/>
              <a:t>Yellow: Electric field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966F71-75E8-DD4E-B9C0-449F985AFE80}"/>
              </a:ext>
            </a:extLst>
          </p:cNvPr>
          <p:cNvSpPr txBox="1"/>
          <p:nvPr/>
        </p:nvSpPr>
        <p:spPr>
          <a:xfrm>
            <a:off x="10988042" y="1469896"/>
            <a:ext cx="80502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>
                <a:solidFill>
                  <a:schemeClr val="bg1"/>
                </a:solidFill>
              </a:rPr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1098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50C8F-3C0B-C640-BDC8-39AC32EE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96318" cy="608269"/>
          </a:xfrm>
        </p:spPr>
        <p:txBody>
          <a:bodyPr>
            <a:normAutofit fontScale="90000"/>
          </a:bodyPr>
          <a:lstStyle/>
          <a:p>
            <a:r>
              <a:rPr lang="en-US" dirty="0"/>
              <a:t>Circular Polarization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1B7F69-A0B6-AF46-9341-CD6534D170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1" y="1358537"/>
                <a:ext cx="10269070" cy="4100970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If magnitudes of E</a:t>
                </a:r>
                <a:r>
                  <a:rPr lang="en-US" sz="2000" baseline="-25000" dirty="0"/>
                  <a:t>x</a:t>
                </a:r>
                <a:r>
                  <a:rPr lang="en-US" sz="2000" dirty="0"/>
                  <a:t> and </a:t>
                </a:r>
                <a:r>
                  <a:rPr lang="en-US" sz="2000" dirty="0" err="1"/>
                  <a:t>E</a:t>
                </a:r>
                <a:r>
                  <a:rPr lang="en-US" sz="2000" baseline="-25000" dirty="0" err="1"/>
                  <a:t>y</a:t>
                </a:r>
                <a:r>
                  <a:rPr lang="en-US" sz="2000" dirty="0"/>
                  <a:t> are the same, but there is a phase difference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000" dirty="0"/>
                  <a:t> 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dirty="0"/>
                  <a:t> the tip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US" sz="2000" dirty="0"/>
                  <a:t> vector traces a circle. Wave is circularly polarized (either right-handed or left-handed (</a:t>
                </a:r>
                <a:r>
                  <a:rPr lang="en-US" sz="2000" dirty="0" err="1"/>
                  <a:t>E</a:t>
                </a:r>
                <a:r>
                  <a:rPr lang="en-US" sz="2000" baseline="-25000" dirty="0" err="1"/>
                  <a:t>y</a:t>
                </a:r>
                <a:r>
                  <a:rPr lang="en-US" sz="2000" dirty="0"/>
                  <a:t> is -</a:t>
                </a:r>
                <a:r>
                  <a:rPr lang="en-US" sz="2000" dirty="0" err="1"/>
                  <a:t>ve</a:t>
                </a:r>
                <a:r>
                  <a:rPr lang="en-US" sz="2000" dirty="0"/>
                  <a:t>).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1B7F69-A0B6-AF46-9341-CD6534D170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1" y="1358537"/>
                <a:ext cx="10269070" cy="4100970"/>
              </a:xfrm>
              <a:blipFill>
                <a:blip r:embed="rId2"/>
                <a:stretch>
                  <a:fillRect l="-618" t="-617" r="-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42" name="Picture 2" descr="Circular polarization is made to order in the extreme UV: Physics Today:  Vol 72, No 4">
            <a:extLst>
              <a:ext uri="{FF2B5EF4-FFF2-40B4-BE49-F238E27FC236}">
                <a16:creationId xmlns:a16="http://schemas.microsoft.com/office/drawing/2014/main" id="{FE624FCF-9774-0347-9D7B-AC4D0F190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3350" y="2375723"/>
            <a:ext cx="3787588" cy="218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18DEBD-B74A-904F-94A4-4417AE1680F5}"/>
              </a:ext>
            </a:extLst>
          </p:cNvPr>
          <p:cNvSpPr txBox="1"/>
          <p:nvPr/>
        </p:nvSpPr>
        <p:spPr>
          <a:xfrm rot="16200000">
            <a:off x="-454433" y="3101864"/>
            <a:ext cx="2170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Miller, J.L., Physics Today </a:t>
            </a:r>
            <a:r>
              <a:rPr lang="en-US" sz="900" b="1" dirty="0"/>
              <a:t>72</a:t>
            </a:r>
            <a:r>
              <a:rPr lang="en-US" sz="900" dirty="0"/>
              <a:t>, 4, 17 (2019); </a:t>
            </a:r>
          </a:p>
          <a:p>
            <a:r>
              <a:rPr lang="en-US" sz="900" dirty="0">
                <a:hlinkClick r:id="rId4"/>
              </a:rPr>
              <a:t>https://doi.org/10.1063/PT.3.4178</a:t>
            </a:r>
            <a:endParaRPr lang="en-US" sz="9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6765BE8-9555-F344-A4D4-C084AA74ED84}"/>
              </a:ext>
            </a:extLst>
          </p:cNvPr>
          <p:cNvGrpSpPr/>
          <p:nvPr/>
        </p:nvGrpSpPr>
        <p:grpSpPr>
          <a:xfrm>
            <a:off x="713914" y="4326139"/>
            <a:ext cx="2981430" cy="2346648"/>
            <a:chOff x="576909" y="4496297"/>
            <a:chExt cx="2981430" cy="234664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1857D3BB-2C0B-C544-A47E-B6A2AA88F8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52766" y="5819425"/>
              <a:ext cx="1705573" cy="1046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59EE684-AA45-B449-9D3B-09857A54B7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94749" y="4496297"/>
              <a:ext cx="17803" cy="118554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8C6E434-2711-7A45-8001-13181E3E5A76}"/>
                </a:ext>
              </a:extLst>
            </p:cNvPr>
            <p:cNvCxnSpPr>
              <a:cxnSpLocks/>
              <a:endCxn id="21" idx="7"/>
            </p:cNvCxnSpPr>
            <p:nvPr/>
          </p:nvCxnSpPr>
          <p:spPr>
            <a:xfrm flipV="1">
              <a:off x="1816971" y="5207889"/>
              <a:ext cx="491542" cy="524282"/>
            </a:xfrm>
            <a:prstGeom prst="straightConnector1">
              <a:avLst/>
            </a:prstGeom>
            <a:ln w="635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64E4B3B-1823-3248-8CD3-A27DC21887D8}"/>
                </a:ext>
              </a:extLst>
            </p:cNvPr>
            <p:cNvSpPr txBox="1"/>
            <p:nvPr/>
          </p:nvSpPr>
          <p:spPr>
            <a:xfrm>
              <a:off x="1760558" y="4652204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A760F8D-D168-B044-A65F-35F373AE3401}"/>
                </a:ext>
              </a:extLst>
            </p:cNvPr>
            <p:cNvSpPr txBox="1"/>
            <p:nvPr/>
          </p:nvSpPr>
          <p:spPr>
            <a:xfrm>
              <a:off x="2608681" y="5783192"/>
              <a:ext cx="375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</a:t>
              </a:r>
              <a:r>
                <a:rPr lang="en-US" baseline="-25000" dirty="0"/>
                <a:t>1</a:t>
              </a:r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F125BDB-A304-CB44-A2D9-1EF480E1D282}"/>
                </a:ext>
              </a:extLst>
            </p:cNvPr>
            <p:cNvSpPr txBox="1"/>
            <p:nvPr/>
          </p:nvSpPr>
          <p:spPr>
            <a:xfrm>
              <a:off x="3227268" y="5413256"/>
              <a:ext cx="3032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x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1E1426F-D27C-3E4B-A2E5-6C5B3D74CC30}"/>
                </a:ext>
              </a:extLst>
            </p:cNvPr>
            <p:cNvSpPr txBox="1"/>
            <p:nvPr/>
          </p:nvSpPr>
          <p:spPr>
            <a:xfrm>
              <a:off x="1356419" y="4524158"/>
              <a:ext cx="3064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y</a:t>
              </a:r>
              <a:endParaRPr lang="en-US" b="1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76022A6-8854-454D-96E6-8F744AB567EB}"/>
                </a:ext>
              </a:extLst>
            </p:cNvPr>
            <p:cNvSpPr txBox="1"/>
            <p:nvPr/>
          </p:nvSpPr>
          <p:spPr>
            <a:xfrm>
              <a:off x="1404644" y="5767792"/>
              <a:ext cx="5164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z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8D3E291-5689-3E43-B666-06A4209FA4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59653" y="5689682"/>
              <a:ext cx="274320" cy="260508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710A488-5026-5648-97CB-4F52EB0DC9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8265" y="5774847"/>
              <a:ext cx="91440" cy="86836"/>
            </a:xfrm>
            <a:prstGeom prst="ellipse">
              <a:avLst/>
            </a:prstGeom>
            <a:solidFill>
              <a:schemeClr val="tx1"/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D877776-AA20-9A49-9A0C-AF957F66A77F}"/>
                </a:ext>
              </a:extLst>
            </p:cNvPr>
            <p:cNvSpPr>
              <a:spLocks/>
            </p:cNvSpPr>
            <p:nvPr/>
          </p:nvSpPr>
          <p:spPr>
            <a:xfrm>
              <a:off x="903632" y="4966850"/>
              <a:ext cx="1645920" cy="1645920"/>
            </a:xfrm>
            <a:prstGeom prst="ellipse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55331AE-77B2-E744-8DD0-5C0A29DAF9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94749" y="5967847"/>
              <a:ext cx="4202" cy="87509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8944CF68-279F-B340-B955-05289D3834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6909" y="5825362"/>
              <a:ext cx="964362" cy="452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BC07E21D-84D3-164A-95D7-15DCA75BEA3E}"/>
                </a:ext>
              </a:extLst>
            </p:cNvPr>
            <p:cNvCxnSpPr/>
            <p:nvPr/>
          </p:nvCxnSpPr>
          <p:spPr>
            <a:xfrm>
              <a:off x="2135982" y="5613311"/>
              <a:ext cx="0" cy="354536"/>
            </a:xfrm>
            <a:prstGeom prst="straightConnector1">
              <a:avLst/>
            </a:prstGeom>
            <a:ln w="28575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098A916-9D95-A542-8587-AE1420E1E61D}"/>
                  </a:ext>
                </a:extLst>
              </p:cNvPr>
              <p:cNvSpPr txBox="1"/>
              <p:nvPr/>
            </p:nvSpPr>
            <p:spPr>
              <a:xfrm>
                <a:off x="5230907" y="2375723"/>
                <a:ext cx="6514800" cy="2159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Phase shift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dirty="0"/>
                  <a:t>. Quarter-wave plate converts polarization from linear to circular and vice versa. Electric fields expressed as: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098A916-9D95-A542-8587-AE1420E1E6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0907" y="2375723"/>
                <a:ext cx="6514800" cy="2159822"/>
              </a:xfrm>
              <a:prstGeom prst="rect">
                <a:avLst/>
              </a:prstGeom>
              <a:blipFill>
                <a:blip r:embed="rId5"/>
                <a:stretch>
                  <a:fillRect l="-5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816A595-36A6-EB4E-B788-57B11A28D526}"/>
                  </a:ext>
                </a:extLst>
              </p:cNvPr>
              <p:cNvSpPr txBox="1"/>
              <p:nvPr/>
            </p:nvSpPr>
            <p:spPr>
              <a:xfrm>
                <a:off x="5247065" y="3378198"/>
                <a:ext cx="292887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816A595-36A6-EB4E-B788-57B11A28D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7065" y="3378198"/>
                <a:ext cx="2928879" cy="307777"/>
              </a:xfrm>
              <a:prstGeom prst="rect">
                <a:avLst/>
              </a:prstGeom>
              <a:blipFill>
                <a:blip r:embed="rId6"/>
                <a:stretch>
                  <a:fillRect l="-1732" r="-2597"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3CAAC65-9D5D-7E45-9AA7-C9DF347ABC31}"/>
                  </a:ext>
                </a:extLst>
              </p:cNvPr>
              <p:cNvSpPr txBox="1"/>
              <p:nvPr/>
            </p:nvSpPr>
            <p:spPr>
              <a:xfrm>
                <a:off x="5230907" y="3769229"/>
                <a:ext cx="4951612" cy="5229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 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=±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3CAAC65-9D5D-7E45-9AA7-C9DF347ABC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0907" y="3769229"/>
                <a:ext cx="4951612" cy="522964"/>
              </a:xfrm>
              <a:prstGeom prst="rect">
                <a:avLst/>
              </a:prstGeom>
              <a:blipFill>
                <a:blip r:embed="rId7"/>
                <a:stretch>
                  <a:fillRect l="-512" r="-767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62AC8ED-92A9-2E4A-BC9B-E63034DE7288}"/>
                  </a:ext>
                </a:extLst>
              </p:cNvPr>
              <p:cNvSpPr txBox="1"/>
              <p:nvPr/>
            </p:nvSpPr>
            <p:spPr>
              <a:xfrm>
                <a:off x="5281012" y="4379398"/>
                <a:ext cx="315657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62AC8ED-92A9-2E4A-BC9B-E63034DE7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1012" y="4379398"/>
                <a:ext cx="3156570" cy="307777"/>
              </a:xfrm>
              <a:prstGeom prst="rect">
                <a:avLst/>
              </a:prstGeom>
              <a:blipFill>
                <a:blip r:embed="rId8"/>
                <a:stretch>
                  <a:fillRect l="-400" b="-3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68F5A1B1-FADD-F549-9EB4-04649A024B96}"/>
              </a:ext>
            </a:extLst>
          </p:cNvPr>
          <p:cNvSpPr txBox="1"/>
          <p:nvPr/>
        </p:nvSpPr>
        <p:spPr>
          <a:xfrm>
            <a:off x="8817971" y="5663560"/>
            <a:ext cx="3354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NB: Axial ratio always unity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7381F26-6A91-1444-B15D-0ABD764A5BEA}"/>
                  </a:ext>
                </a:extLst>
              </p:cNvPr>
              <p:cNvSpPr txBox="1"/>
              <p:nvPr/>
            </p:nvSpPr>
            <p:spPr>
              <a:xfrm>
                <a:off x="5281012" y="5055585"/>
                <a:ext cx="4294189" cy="5418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𝑥𝑖𝑎𝑙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𝑟𝑎𝑡𝑖𝑜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𝑀𝑎𝑗𝑜𝑟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𝑎𝑥𝑖𝑠</m:t>
                        </m:r>
                      </m:num>
                      <m:den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𝑀𝑖𝑛𝑜𝑟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𝑎𝑥𝑖𝑠</m:t>
                        </m:r>
                      </m:den>
                    </m:f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e>
                        </m:d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7381F26-6A91-1444-B15D-0ABD764A5B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1012" y="5055585"/>
                <a:ext cx="4294189" cy="541880"/>
              </a:xfrm>
              <a:prstGeom prst="rect">
                <a:avLst/>
              </a:prstGeom>
              <a:blipFill>
                <a:blip r:embed="rId9"/>
                <a:stretch>
                  <a:fillRect l="-2059" r="-882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22F057E-661C-5B47-9EF5-D5D25106949A}"/>
                  </a:ext>
                </a:extLst>
              </p:cNvPr>
              <p:cNvSpPr txBox="1"/>
              <p:nvPr/>
            </p:nvSpPr>
            <p:spPr>
              <a:xfrm>
                <a:off x="5105040" y="6055642"/>
                <a:ext cx="5077479" cy="470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acc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acc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±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22F057E-661C-5B47-9EF5-D5D2510694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040" y="6055642"/>
                <a:ext cx="5077479" cy="470642"/>
              </a:xfrm>
              <a:prstGeom prst="rect">
                <a:avLst/>
              </a:prstGeom>
              <a:blipFill>
                <a:blip r:embed="rId10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88AD7A4-B982-6E4B-BF72-80B70D95DA8B}"/>
                  </a:ext>
                </a:extLst>
              </p:cNvPr>
              <p:cNvSpPr txBox="1"/>
              <p:nvPr/>
            </p:nvSpPr>
            <p:spPr>
              <a:xfrm>
                <a:off x="2392164" y="4685277"/>
                <a:ext cx="410689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</m:acc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88AD7A4-B982-6E4B-BF72-80B70D95DA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2164" y="4685277"/>
                <a:ext cx="410689" cy="43749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77575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885CF0-DB69-C540-AB9D-FE66F415A2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58709"/>
                <a:ext cx="10515600" cy="4918254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If the magnitudes of Ex and </a:t>
                </a:r>
                <a:r>
                  <a:rPr lang="en-US" sz="2000" dirty="0" err="1"/>
                  <a:t>Ey</a:t>
                </a:r>
                <a:r>
                  <a:rPr lang="en-US" sz="2000" dirty="0"/>
                  <a:t> are </a:t>
                </a:r>
                <a:r>
                  <a:rPr lang="en-US" sz="2000" b="1" dirty="0"/>
                  <a:t>not</a:t>
                </a:r>
                <a:r>
                  <a:rPr lang="en-US" sz="2000" dirty="0"/>
                  <a:t> equal, </a:t>
                </a:r>
                <a:r>
                  <a:rPr lang="en-US" sz="2000" b="1" dirty="0"/>
                  <a:t>and</a:t>
                </a:r>
                <a:r>
                  <a:rPr lang="en-US" sz="2000" dirty="0"/>
                  <a:t> there is a phase difference between the two components, the tip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US" sz="2000" dirty="0"/>
                  <a:t> maps an ellipse. </a:t>
                </a:r>
                <a:r>
                  <a:rPr lang="en-US" sz="2000" i="1" dirty="0"/>
                  <a:t>The wave is elliptically polarized</a:t>
                </a:r>
                <a:r>
                  <a:rPr lang="en-US" sz="2000" dirty="0"/>
                  <a:t> (linear + circular polarization).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885CF0-DB69-C540-AB9D-FE66F415A2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58709"/>
                <a:ext cx="10515600" cy="4918254"/>
              </a:xfrm>
              <a:blipFill>
                <a:blip r:embed="rId2"/>
                <a:stretch>
                  <a:fillRect l="-603" t="-12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F0A2C59B-AA1C-054B-8580-2EF6EBEFFB1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4414001" cy="6082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Elliptical Polarization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F59CE81-539E-4D4F-98A8-9CF9547334A3}"/>
              </a:ext>
            </a:extLst>
          </p:cNvPr>
          <p:cNvGrpSpPr/>
          <p:nvPr/>
        </p:nvGrpSpPr>
        <p:grpSpPr>
          <a:xfrm>
            <a:off x="1114823" y="4179039"/>
            <a:ext cx="2159126" cy="2450654"/>
            <a:chOff x="243267" y="4208734"/>
            <a:chExt cx="2159126" cy="245065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E216BA4-BB10-CE4E-ACC6-99CB7965B7C1}"/>
                </a:ext>
              </a:extLst>
            </p:cNvPr>
            <p:cNvGrpSpPr/>
            <p:nvPr/>
          </p:nvGrpSpPr>
          <p:grpSpPr>
            <a:xfrm>
              <a:off x="243267" y="4208734"/>
              <a:ext cx="2159126" cy="2450654"/>
              <a:chOff x="576909" y="3773282"/>
              <a:chExt cx="3105072" cy="3604500"/>
            </a:xfrm>
          </p:grpSpPr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E16FC7A8-EC4E-904B-BD10-5135EC3A741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52766" y="5819425"/>
                <a:ext cx="1705573" cy="1046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9E22C37D-ACB7-4247-8559-BF0E091C97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94749" y="4138803"/>
                <a:ext cx="38026" cy="154303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8C76D646-786C-EA4C-BAA9-6D5FBD2C34F6}"/>
                  </a:ext>
                </a:extLst>
              </p:cNvPr>
              <p:cNvCxnSpPr>
                <a:cxnSpLocks/>
                <a:endCxn id="16" idx="7"/>
              </p:cNvCxnSpPr>
              <p:nvPr/>
            </p:nvCxnSpPr>
            <p:spPr>
              <a:xfrm flipV="1">
                <a:off x="1816971" y="4752979"/>
                <a:ext cx="491542" cy="979194"/>
              </a:xfrm>
              <a:prstGeom prst="straightConnector1">
                <a:avLst/>
              </a:prstGeom>
              <a:ln w="6350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6312CCC-3F70-7B4B-9CDB-D23555889492}"/>
                  </a:ext>
                </a:extLst>
              </p:cNvPr>
              <p:cNvSpPr txBox="1"/>
              <p:nvPr/>
            </p:nvSpPr>
            <p:spPr>
              <a:xfrm>
                <a:off x="1861609" y="3863506"/>
                <a:ext cx="3754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E</a:t>
                </a:r>
                <a:r>
                  <a:rPr lang="en-US" baseline="-25000" dirty="0"/>
                  <a:t>2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BC8D10F-6717-F745-A3FB-53E873F91DF2}"/>
                  </a:ext>
                </a:extLst>
              </p:cNvPr>
              <p:cNvSpPr txBox="1"/>
              <p:nvPr/>
            </p:nvSpPr>
            <p:spPr>
              <a:xfrm>
                <a:off x="2945791" y="5842845"/>
                <a:ext cx="736190" cy="543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</a:t>
                </a:r>
                <a:r>
                  <a:rPr lang="en-US" baseline="-25000" dirty="0"/>
                  <a:t>1</a:t>
                </a:r>
                <a:endParaRPr lang="en-US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0E303D4-E5A8-9A4F-A2FC-BE01749A7DC7}"/>
                  </a:ext>
                </a:extLst>
              </p:cNvPr>
              <p:cNvSpPr txBox="1"/>
              <p:nvPr/>
            </p:nvSpPr>
            <p:spPr>
              <a:xfrm>
                <a:off x="3313887" y="5265044"/>
                <a:ext cx="3032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/>
                  <a:t>x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9F43329-C7F5-0148-A861-41E1D597A560}"/>
                  </a:ext>
                </a:extLst>
              </p:cNvPr>
              <p:cNvSpPr txBox="1"/>
              <p:nvPr/>
            </p:nvSpPr>
            <p:spPr>
              <a:xfrm>
                <a:off x="1189635" y="3773282"/>
                <a:ext cx="30649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/>
                  <a:t>y</a:t>
                </a:r>
                <a:endParaRPr lang="en-US" b="1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BC88F02-79AF-BF4B-80D4-04796FA13DF3}"/>
                  </a:ext>
                </a:extLst>
              </p:cNvPr>
              <p:cNvSpPr txBox="1"/>
              <p:nvPr/>
            </p:nvSpPr>
            <p:spPr>
              <a:xfrm>
                <a:off x="1226284" y="5848052"/>
                <a:ext cx="5164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z</a:t>
                </a: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5A63CF48-66BF-C248-B4F4-522D1DF072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59653" y="5689682"/>
                <a:ext cx="274320" cy="260508"/>
              </a:xfrm>
              <a:prstGeom prst="ellipse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A9F160B8-E02B-E648-9D24-F43A629137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644818" y="5774847"/>
                <a:ext cx="91440" cy="86836"/>
              </a:xfrm>
              <a:prstGeom prst="ellipse">
                <a:avLst/>
              </a:prstGeom>
              <a:solidFill>
                <a:schemeClr val="tx1"/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1DCBAB46-1C60-F542-85C0-D9C35229AA0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03632" y="4338747"/>
                <a:ext cx="1645920" cy="2828551"/>
              </a:xfrm>
              <a:prstGeom prst="ellipse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4A24015A-2FD1-5940-8300-C92E94B882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8951" y="5967847"/>
                <a:ext cx="0" cy="140993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8FB7A55E-4802-4F4F-91E8-2C6CF63FA4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6909" y="5825362"/>
                <a:ext cx="964362" cy="452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4847536B-DFB5-C744-8E22-892FAD79D119}"/>
                  </a:ext>
                </a:extLst>
              </p:cNvPr>
              <p:cNvCxnSpPr/>
              <p:nvPr/>
            </p:nvCxnSpPr>
            <p:spPr>
              <a:xfrm>
                <a:off x="2149863" y="5377636"/>
                <a:ext cx="0" cy="354536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432649B-B13F-5940-BB66-5752AD5733F5}"/>
                    </a:ext>
                  </a:extLst>
                </p:cNvPr>
                <p:cNvSpPr txBox="1"/>
                <p:nvPr/>
              </p:nvSpPr>
              <p:spPr>
                <a:xfrm>
                  <a:off x="1448205" y="4539193"/>
                  <a:ext cx="410689" cy="43749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20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</m:acc>
                      </m:oMath>
                    </m:oMathPara>
                  </a14:m>
                  <a:endParaRPr lang="en-US" b="1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432649B-B13F-5940-BB66-5752AD5733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8205" y="4539193"/>
                  <a:ext cx="410689" cy="43749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80987DA-6C4A-3D4B-826F-D44A2C47AB46}"/>
                  </a:ext>
                </a:extLst>
              </p:cNvPr>
              <p:cNvSpPr txBox="1"/>
              <p:nvPr/>
            </p:nvSpPr>
            <p:spPr>
              <a:xfrm>
                <a:off x="4718797" y="2779765"/>
                <a:ext cx="242111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80987DA-6C4A-3D4B-826F-D44A2C47A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797" y="2779765"/>
                <a:ext cx="2421111" cy="307777"/>
              </a:xfrm>
              <a:prstGeom prst="rect">
                <a:avLst/>
              </a:prstGeom>
              <a:blipFill>
                <a:blip r:embed="rId4"/>
                <a:stretch>
                  <a:fillRect l="-1042" r="-2083"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D92DBCA-1840-9048-B081-2F48F02E6612}"/>
                  </a:ext>
                </a:extLst>
              </p:cNvPr>
              <p:cNvSpPr txBox="1"/>
              <p:nvPr/>
            </p:nvSpPr>
            <p:spPr>
              <a:xfrm>
                <a:off x="4718797" y="3263025"/>
                <a:ext cx="4701352" cy="3319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 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≠0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D92DBCA-1840-9048-B081-2F48F02E66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797" y="3263025"/>
                <a:ext cx="4701352" cy="331950"/>
              </a:xfrm>
              <a:prstGeom prst="rect">
                <a:avLst/>
              </a:prstGeom>
              <a:blipFill>
                <a:blip r:embed="rId5"/>
                <a:stretch>
                  <a:fillRect l="-809" t="-3571" r="-80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2DA9AE26-FB2F-274F-8182-38202AD00E42}"/>
              </a:ext>
            </a:extLst>
          </p:cNvPr>
          <p:cNvSpPr txBox="1"/>
          <p:nvPr/>
        </p:nvSpPr>
        <p:spPr>
          <a:xfrm>
            <a:off x="4718797" y="2274948"/>
            <a:ext cx="2251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electric fields are: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1657A27-F02E-9B41-9DD0-F40B18ADF8C8}"/>
                  </a:ext>
                </a:extLst>
              </p:cNvPr>
              <p:cNvSpPr txBox="1"/>
              <p:nvPr/>
            </p:nvSpPr>
            <p:spPr>
              <a:xfrm>
                <a:off x="8711464" y="4424152"/>
                <a:ext cx="2811207" cy="411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NB: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d>
                      <m:dPr>
                        <m:begChr m:val="|"/>
                        <m:endChr m:val="|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1657A27-F02E-9B41-9DD0-F40B18ADF8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1464" y="4424152"/>
                <a:ext cx="2811207" cy="411010"/>
              </a:xfrm>
              <a:prstGeom prst="rect">
                <a:avLst/>
              </a:prstGeom>
              <a:blipFill>
                <a:blip r:embed="rId6"/>
                <a:stretch>
                  <a:fillRect l="-1345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8145440-8FBD-9B4F-9912-024DA61530F8}"/>
                  </a:ext>
                </a:extLst>
              </p:cNvPr>
              <p:cNvSpPr txBox="1"/>
              <p:nvPr/>
            </p:nvSpPr>
            <p:spPr>
              <a:xfrm>
                <a:off x="4718797" y="3802462"/>
                <a:ext cx="4294189" cy="5418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𝑥𝑖𝑎𝑙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𝑟𝑎𝑡𝑖𝑜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𝑀𝑎𝑗𝑜𝑟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𝑎𝑥𝑖𝑠</m:t>
                        </m:r>
                      </m:num>
                      <m:den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𝑀𝑖𝑛𝑜𝑟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𝑎𝑥𝑖𝑠</m:t>
                        </m:r>
                      </m:den>
                    </m:f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e>
                        </m:d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8145440-8FBD-9B4F-9912-024DA61530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797" y="3802462"/>
                <a:ext cx="4294189" cy="541880"/>
              </a:xfrm>
              <a:prstGeom prst="rect">
                <a:avLst/>
              </a:prstGeom>
              <a:blipFill>
                <a:blip r:embed="rId7"/>
                <a:stretch>
                  <a:fillRect l="-2065" r="-1180" b="-15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40F06BD-8ED6-7E46-84A1-E59E759DBE8A}"/>
                  </a:ext>
                </a:extLst>
              </p:cNvPr>
              <p:cNvSpPr txBox="1"/>
              <p:nvPr/>
            </p:nvSpPr>
            <p:spPr>
              <a:xfrm>
                <a:off x="3986609" y="4996110"/>
                <a:ext cx="4995535" cy="3388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40F06BD-8ED6-7E46-84A1-E59E759DBE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609" y="4996110"/>
                <a:ext cx="4995535" cy="338875"/>
              </a:xfrm>
              <a:prstGeom prst="rect">
                <a:avLst/>
              </a:prstGeom>
              <a:blipFill>
                <a:blip r:embed="rId8"/>
                <a:stretch>
                  <a:fillRect l="-253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72741E4-0224-464C-ACE0-142218E98964}"/>
                  </a:ext>
                </a:extLst>
              </p:cNvPr>
              <p:cNvSpPr txBox="1"/>
              <p:nvPr/>
            </p:nvSpPr>
            <p:spPr>
              <a:xfrm>
                <a:off x="3820377" y="5700242"/>
                <a:ext cx="7901168" cy="736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Circular polarization is similar to elliptical polarization,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=±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and the axial ratio is unity. 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72741E4-0224-464C-ACE0-142218E989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0377" y="5700242"/>
                <a:ext cx="7901168" cy="736740"/>
              </a:xfrm>
              <a:prstGeom prst="rect">
                <a:avLst/>
              </a:prstGeom>
              <a:blipFill>
                <a:blip r:embed="rId9"/>
                <a:stretch>
                  <a:fillRect l="-641" r="-1122" b="-13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6" name="Picture 4">
            <a:extLst>
              <a:ext uri="{FF2B5EF4-FFF2-40B4-BE49-F238E27FC236}">
                <a16:creationId xmlns:a16="http://schemas.microsoft.com/office/drawing/2014/main" id="{A668B412-EE96-8E40-A99C-D0D26DE053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2909" y="2372382"/>
            <a:ext cx="3570147" cy="148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86FFF6-6C6F-9B49-AFBE-31786972F649}"/>
              </a:ext>
            </a:extLst>
          </p:cNvPr>
          <p:cNvSpPr txBox="1"/>
          <p:nvPr/>
        </p:nvSpPr>
        <p:spPr>
          <a:xfrm>
            <a:off x="6138256" y="6620704"/>
            <a:ext cx="56877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* Image Credit: Laurent Ferro-</a:t>
            </a:r>
            <a:r>
              <a:rPr lang="en-US" sz="900" dirty="0" err="1"/>
              <a:t>Famil</a:t>
            </a:r>
            <a:r>
              <a:rPr lang="en-US" sz="900" dirty="0"/>
              <a:t>, Eric Pottier, Microwave Remote Sensing of Land Surface, Figure 2a, 2016, </a:t>
            </a:r>
            <a:r>
              <a:rPr lang="en-US" sz="900" dirty="0" err="1"/>
              <a:t>Elsvier</a:t>
            </a:r>
            <a:r>
              <a:rPr lang="en-US" sz="900" dirty="0"/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8AE0C-280D-2040-A893-DEA7369999AB}"/>
              </a:ext>
            </a:extLst>
          </p:cNvPr>
          <p:cNvSpPr txBox="1"/>
          <p:nvPr/>
        </p:nvSpPr>
        <p:spPr>
          <a:xfrm>
            <a:off x="369247" y="245961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6675013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B5A07A-C290-CB47-9616-0B5CA1AF66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7187" y="1331259"/>
                <a:ext cx="3770684" cy="5296087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Any complete polarization resulting from a coherent source can be </a:t>
                </a:r>
                <a:r>
                  <a:rPr lang="en-US" dirty="0" err="1"/>
                  <a:t>analysed</a:t>
                </a:r>
                <a:r>
                  <a:rPr lang="en-US" dirty="0"/>
                  <a:t> using a polarization ellipse, drawn by tip of E-Field.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𝑜𝑟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 is the angle of ellipticity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𝑜𝑟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dirty="0"/>
                  <a:t> is the tilt or orientation angle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B5A07A-C290-CB47-9616-0B5CA1AF66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7187" y="1331259"/>
                <a:ext cx="3770684" cy="5296087"/>
              </a:xfrm>
              <a:blipFill>
                <a:blip r:embed="rId2"/>
                <a:stretch>
                  <a:fillRect l="-2685" t="-1914" r="-3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4D69E26D-06DA-A84E-9E2C-04DFF7A9DF2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4414001" cy="6082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Polarization Ellipse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B9A64C-F96D-0A4F-86AB-50D0AFE411F5}"/>
              </a:ext>
            </a:extLst>
          </p:cNvPr>
          <p:cNvGrpSpPr>
            <a:grpSpLocks noChangeAspect="1"/>
          </p:cNvGrpSpPr>
          <p:nvPr/>
        </p:nvGrpSpPr>
        <p:grpSpPr>
          <a:xfrm>
            <a:off x="6189491" y="905388"/>
            <a:ext cx="4883864" cy="5120640"/>
            <a:chOff x="3725692" y="875526"/>
            <a:chExt cx="3878109" cy="406612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BD265E4-0122-6F4F-BEBD-68914BC940C9}"/>
                </a:ext>
              </a:extLst>
            </p:cNvPr>
            <p:cNvSpPr>
              <a:spLocks/>
            </p:cNvSpPr>
            <p:nvPr/>
          </p:nvSpPr>
          <p:spPr>
            <a:xfrm rot="18309756">
              <a:off x="3755948" y="2030219"/>
              <a:ext cx="3376593" cy="212635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F525E0C-5168-EE49-A573-DE54F275F838}"/>
                </a:ext>
              </a:extLst>
            </p:cNvPr>
            <p:cNvCxnSpPr>
              <a:cxnSpLocks/>
            </p:cNvCxnSpPr>
            <p:nvPr/>
          </p:nvCxnSpPr>
          <p:spPr>
            <a:xfrm>
              <a:off x="3725692" y="3093396"/>
              <a:ext cx="365759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A97093E-E5BC-104A-A4AF-294B491DE2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4245" y="1284053"/>
              <a:ext cx="1" cy="365759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3B39C8F-D91F-9F4F-B634-036C9317CB42}"/>
                </a:ext>
              </a:extLst>
            </p:cNvPr>
            <p:cNvSpPr/>
            <p:nvPr/>
          </p:nvSpPr>
          <p:spPr>
            <a:xfrm rot="18320319">
              <a:off x="3744534" y="2030509"/>
              <a:ext cx="3388146" cy="213196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F4A75C8-7E50-9642-B7F1-0B46A7D33FB8}"/>
                </a:ext>
              </a:extLst>
            </p:cNvPr>
            <p:cNvCxnSpPr>
              <a:cxnSpLocks/>
              <a:stCxn id="8" idx="6"/>
              <a:endCxn id="8" idx="2"/>
            </p:cNvCxnSpPr>
            <p:nvPr/>
          </p:nvCxnSpPr>
          <p:spPr>
            <a:xfrm flipH="1">
              <a:off x="4471957" y="1713177"/>
              <a:ext cx="1944575" cy="276043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4AC82D8-95CA-1045-A5F2-95EA36CE8CC1}"/>
                </a:ext>
              </a:extLst>
            </p:cNvPr>
            <p:cNvSpPr txBox="1"/>
            <p:nvPr/>
          </p:nvSpPr>
          <p:spPr>
            <a:xfrm rot="2044078">
              <a:off x="5475249" y="3439878"/>
              <a:ext cx="8851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</a:rPr>
                <a:t>Semi-Minor Axis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FC2E8AC-EE1C-874A-856A-610A418AC5B4}"/>
                </a:ext>
              </a:extLst>
            </p:cNvPr>
            <p:cNvSpPr txBox="1"/>
            <p:nvPr/>
          </p:nvSpPr>
          <p:spPr>
            <a:xfrm rot="18177872">
              <a:off x="4249746" y="3868500"/>
              <a:ext cx="88197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</a:rPr>
                <a:t>Semi-Major Axis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2458ACE-EB4A-6144-96FE-3BD1D1A89E14}"/>
                </a:ext>
              </a:extLst>
            </p:cNvPr>
            <p:cNvSpPr txBox="1"/>
            <p:nvPr/>
          </p:nvSpPr>
          <p:spPr>
            <a:xfrm>
              <a:off x="5537269" y="875526"/>
              <a:ext cx="3337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00B050"/>
                  </a:solidFill>
                </a:rPr>
                <a:t>E</a:t>
              </a:r>
              <a:r>
                <a:rPr lang="en-US" sz="1400" b="1" baseline="-25000" dirty="0">
                  <a:solidFill>
                    <a:srgbClr val="00B050"/>
                  </a:solidFill>
                </a:rPr>
                <a:t>0</a:t>
              </a:r>
              <a:endParaRPr lang="en-US" sz="1200" b="1" baseline="-25000" dirty="0">
                <a:solidFill>
                  <a:srgbClr val="00B050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69DF96E-AB23-E842-A560-F3EDD059E874}"/>
                </a:ext>
              </a:extLst>
            </p:cNvPr>
            <p:cNvSpPr txBox="1"/>
            <p:nvPr/>
          </p:nvSpPr>
          <p:spPr>
            <a:xfrm>
              <a:off x="5187106" y="1550304"/>
              <a:ext cx="3029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/>
                <a:t>E</a:t>
              </a:r>
              <a:r>
                <a:rPr lang="en-US" sz="1200" baseline="-25000" dirty="0" err="1"/>
                <a:t>y</a:t>
              </a:r>
              <a:endParaRPr lang="en-US" sz="1200" baseline="-25000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4945AA6-D8FC-114C-8AFB-C4E2A3FA2C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55630" y="1091115"/>
              <a:ext cx="98861" cy="1967203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77B5611-265F-2745-8EF5-82A98563DD4E}"/>
                </a:ext>
              </a:extLst>
            </p:cNvPr>
            <p:cNvSpPr txBox="1"/>
            <p:nvPr/>
          </p:nvSpPr>
          <p:spPr>
            <a:xfrm>
              <a:off x="5167820" y="1405105"/>
              <a:ext cx="3113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E</a:t>
              </a:r>
              <a:r>
                <a:rPr lang="en-US" sz="1200" baseline="-25000" dirty="0"/>
                <a:t>2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3917402-9C2F-F74B-ABEA-BB5CD1EF2972}"/>
                </a:ext>
              </a:extLst>
            </p:cNvPr>
            <p:cNvCxnSpPr>
              <a:cxnSpLocks/>
            </p:cNvCxnSpPr>
            <p:nvPr/>
          </p:nvCxnSpPr>
          <p:spPr>
            <a:xfrm>
              <a:off x="5409023" y="1649714"/>
              <a:ext cx="875981" cy="1317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B050C8F-297E-844C-9D47-A1A1390C00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84373" y="1645994"/>
              <a:ext cx="0" cy="1433762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5AC22FA-4EBB-8C4A-9633-E616EA3CD6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99509" y="1568934"/>
              <a:ext cx="1348247" cy="2157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D009D67-C1B9-D446-86E2-0BDC018CE0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34497" y="1645108"/>
              <a:ext cx="849876" cy="143464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26956FF-A06C-7B4E-B7E9-A778BEA534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53913" y="1571091"/>
              <a:ext cx="0" cy="1522303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6EA76D7-73F2-3C45-8856-72F764CD3A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3300" y="1568934"/>
              <a:ext cx="1317708" cy="1518981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A140B67-5613-9A4D-9B50-D7EC1E3A7D90}"/>
                </a:ext>
              </a:extLst>
            </p:cNvPr>
            <p:cNvSpPr txBox="1"/>
            <p:nvPr/>
          </p:nvSpPr>
          <p:spPr>
            <a:xfrm>
              <a:off x="6166783" y="3058296"/>
              <a:ext cx="3048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E</a:t>
              </a:r>
              <a:r>
                <a:rPr lang="en-US" sz="1200" baseline="-25000" dirty="0"/>
                <a:t>x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B6646F6-7CDF-3340-A3B9-43700081C066}"/>
                </a:ext>
              </a:extLst>
            </p:cNvPr>
            <p:cNvSpPr txBox="1"/>
            <p:nvPr/>
          </p:nvSpPr>
          <p:spPr>
            <a:xfrm>
              <a:off x="6638449" y="3087915"/>
              <a:ext cx="3113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E</a:t>
              </a:r>
              <a:r>
                <a:rPr lang="en-US" sz="1200" baseline="-25000" dirty="0"/>
                <a:t>1</a:t>
              </a: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1F776F61-7AF6-454F-8EEA-6F16C16B5905}"/>
                </a:ext>
              </a:extLst>
            </p:cNvPr>
            <p:cNvSpPr/>
            <p:nvPr/>
          </p:nvSpPr>
          <p:spPr>
            <a:xfrm>
              <a:off x="5449309" y="2735733"/>
              <a:ext cx="470707" cy="652166"/>
            </a:xfrm>
            <a:prstGeom prst="arc">
              <a:avLst>
                <a:gd name="adj1" fmla="val 16200000"/>
                <a:gd name="adj2" fmla="val 349398"/>
              </a:avLst>
            </a:pr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46A6E27-8C1D-F140-9B92-45974144AC3C}"/>
                </a:ext>
              </a:extLst>
            </p:cNvPr>
            <p:cNvCxnSpPr>
              <a:cxnSpLocks/>
              <a:stCxn id="8" idx="4"/>
              <a:endCxn id="8" idx="0"/>
            </p:cNvCxnSpPr>
            <p:nvPr/>
          </p:nvCxnSpPr>
          <p:spPr>
            <a:xfrm flipH="1" flipV="1">
              <a:off x="4575076" y="2481113"/>
              <a:ext cx="1738337" cy="122456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D0A5D3A-FC4B-6D46-8A4F-9244AFEBFDBE}"/>
                </a:ext>
              </a:extLst>
            </p:cNvPr>
            <p:cNvSpPr txBox="1"/>
            <p:nvPr/>
          </p:nvSpPr>
          <p:spPr>
            <a:xfrm>
              <a:off x="5719068" y="1941800"/>
              <a:ext cx="2728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</a:rPr>
                <a:t>E</a:t>
              </a:r>
              <a:endParaRPr lang="en-US" sz="1200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C0E8F98D-6A04-5C47-9780-EE456679E7F9}"/>
                </a:ext>
              </a:extLst>
            </p:cNvPr>
            <p:cNvSpPr/>
            <p:nvPr/>
          </p:nvSpPr>
          <p:spPr>
            <a:xfrm>
              <a:off x="5320286" y="2867031"/>
              <a:ext cx="470707" cy="652166"/>
            </a:xfrm>
            <a:prstGeom prst="arc">
              <a:avLst>
                <a:gd name="adj1" fmla="val 17053054"/>
                <a:gd name="adj2" fmla="val 19928776"/>
              </a:avLst>
            </a:prstGeom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F666A00A-6DA8-5D47-A73A-D0897AF2863E}"/>
                </a:ext>
              </a:extLst>
            </p:cNvPr>
            <p:cNvSpPr/>
            <p:nvPr/>
          </p:nvSpPr>
          <p:spPr>
            <a:xfrm>
              <a:off x="5251565" y="2621587"/>
              <a:ext cx="470707" cy="652166"/>
            </a:xfrm>
            <a:prstGeom prst="arc">
              <a:avLst>
                <a:gd name="adj1" fmla="val 16200000"/>
                <a:gd name="adj2" fmla="val 1889167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C31FC13-DFC0-F74F-AC68-1031524D1B10}"/>
                </a:ext>
              </a:extLst>
            </p:cNvPr>
            <p:cNvSpPr txBox="1"/>
            <p:nvPr/>
          </p:nvSpPr>
          <p:spPr>
            <a:xfrm>
              <a:off x="5846668" y="2648181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B0F0"/>
                  </a:solidFill>
                </a:rPr>
                <a:t>𝜏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A079EDB-0022-D04D-B557-772B1D12D11E}"/>
                </a:ext>
              </a:extLst>
            </p:cNvPr>
            <p:cNvSpPr txBox="1"/>
            <p:nvPr/>
          </p:nvSpPr>
          <p:spPr>
            <a:xfrm>
              <a:off x="5663398" y="2974372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>
                      <a:lumMod val="75000"/>
                    </a:schemeClr>
                  </a:solidFill>
                </a:rPr>
                <a:t>𝛾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D8F3863-C4CC-6142-B206-7C31A98A7967}"/>
                </a:ext>
              </a:extLst>
            </p:cNvPr>
            <p:cNvSpPr txBox="1"/>
            <p:nvPr/>
          </p:nvSpPr>
          <p:spPr>
            <a:xfrm>
              <a:off x="5449309" y="2292141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𝛆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2B1DDDD-08AC-CA4F-BD5A-8D4BCAF94847}"/>
                </a:ext>
              </a:extLst>
            </p:cNvPr>
            <p:cNvSpPr txBox="1"/>
            <p:nvPr/>
          </p:nvSpPr>
          <p:spPr>
            <a:xfrm>
              <a:off x="6348598" y="1462755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</a:rPr>
                <a:t>A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0F03536-4AAA-2C4A-A623-3A9807BEF47A}"/>
                </a:ext>
              </a:extLst>
            </p:cNvPr>
            <p:cNvSpPr txBox="1"/>
            <p:nvPr/>
          </p:nvSpPr>
          <p:spPr>
            <a:xfrm>
              <a:off x="6279819" y="3604660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</a:rPr>
                <a:t>B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1724280-26A7-3048-AED4-CF91CAC7C186}"/>
                </a:ext>
              </a:extLst>
            </p:cNvPr>
            <p:cNvSpPr txBox="1"/>
            <p:nvPr/>
          </p:nvSpPr>
          <p:spPr>
            <a:xfrm>
              <a:off x="5167820" y="2677772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</a:rPr>
                <a:t>O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0AC43B-B725-2942-BF9E-B5E93C8ACF59}"/>
                </a:ext>
              </a:extLst>
            </p:cNvPr>
            <p:cNvSpPr txBox="1"/>
            <p:nvPr/>
          </p:nvSpPr>
          <p:spPr>
            <a:xfrm>
              <a:off x="5167820" y="962090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890A853-23C1-564E-A9A3-4F3E77A7271F}"/>
                </a:ext>
              </a:extLst>
            </p:cNvPr>
            <p:cNvSpPr txBox="1"/>
            <p:nvPr/>
          </p:nvSpPr>
          <p:spPr>
            <a:xfrm>
              <a:off x="7314939" y="2895090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D253995-FBED-D442-8C61-3FFE255C1EAD}"/>
                </a:ext>
              </a:extLst>
            </p:cNvPr>
            <p:cNvSpPr txBox="1"/>
            <p:nvPr/>
          </p:nvSpPr>
          <p:spPr>
            <a:xfrm>
              <a:off x="5983812" y="4289167"/>
              <a:ext cx="1353447" cy="2769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Polarization Ellipse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F4203CF-5918-7D45-AFE2-0C303BC37CD6}"/>
                </a:ext>
              </a:extLst>
            </p:cNvPr>
            <p:cNvSpPr txBox="1"/>
            <p:nvPr/>
          </p:nvSpPr>
          <p:spPr>
            <a:xfrm>
              <a:off x="6603686" y="3555954"/>
              <a:ext cx="899605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B0F0"/>
                  </a:solidFill>
                </a:rPr>
                <a:t>Tilt angle, 𝜏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BA6C8200-2EDA-1C47-95BF-3A5A899A7EDA}"/>
                </a:ext>
              </a:extLst>
            </p:cNvPr>
            <p:cNvCxnSpPr>
              <a:stCxn id="44" idx="1"/>
            </p:cNvCxnSpPr>
            <p:nvPr/>
          </p:nvCxnSpPr>
          <p:spPr>
            <a:xfrm flipH="1" flipV="1">
              <a:off x="5930870" y="3004034"/>
              <a:ext cx="672816" cy="69042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59B10E11-04BC-A041-8483-2DE8A282FE68}"/>
                </a:ext>
              </a:extLst>
            </p:cNvPr>
            <p:cNvCxnSpPr>
              <a:cxnSpLocks/>
              <a:stCxn id="43" idx="1"/>
            </p:cNvCxnSpPr>
            <p:nvPr/>
          </p:nvCxnSpPr>
          <p:spPr>
            <a:xfrm flipH="1" flipV="1">
              <a:off x="5594462" y="4100491"/>
              <a:ext cx="389350" cy="32717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840193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D69E26D-06DA-A84E-9E2C-04DFF7A9DF2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4414001" cy="6082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Polarization Ellipse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F5E362F-0265-2D48-982B-D2EDB9F9BBF8}"/>
                  </a:ext>
                </a:extLst>
              </p:cNvPr>
              <p:cNvSpPr txBox="1"/>
              <p:nvPr/>
            </p:nvSpPr>
            <p:spPr>
              <a:xfrm>
                <a:off x="838200" y="1594933"/>
                <a:ext cx="4798365" cy="3388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F5E362F-0265-2D48-982B-D2EDB9F9BB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594933"/>
                <a:ext cx="4798365" cy="338875"/>
              </a:xfrm>
              <a:prstGeom prst="rect">
                <a:avLst/>
              </a:prstGeom>
              <a:blipFill>
                <a:blip r:embed="rId4"/>
                <a:stretch>
                  <a:fillRect l="-1583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5769094-F8A2-D74D-A65D-E17E5ED2559D}"/>
              </a:ext>
            </a:extLst>
          </p:cNvPr>
          <p:cNvSpPr txBox="1"/>
          <p:nvPr/>
        </p:nvSpPr>
        <p:spPr>
          <a:xfrm>
            <a:off x="838200" y="1166732"/>
            <a:ext cx="1891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Generic form of </a:t>
            </a:r>
            <a:r>
              <a:rPr lang="en-US" b="1" u="sng" dirty="0"/>
              <a:t>E</a:t>
            </a:r>
            <a:r>
              <a:rPr lang="en-US" u="sng" dirty="0"/>
              <a:t>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EE5D86-7B01-704E-BBD4-43C015488A95}"/>
              </a:ext>
            </a:extLst>
          </p:cNvPr>
          <p:cNvSpPr txBox="1"/>
          <p:nvPr/>
        </p:nvSpPr>
        <p:spPr>
          <a:xfrm>
            <a:off x="838198" y="2034927"/>
            <a:ext cx="1948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At z=0 in x-y plane: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39EF7B0-E431-014E-B747-002B1E672E8B}"/>
                  </a:ext>
                </a:extLst>
              </p:cNvPr>
              <p:cNvSpPr txBox="1"/>
              <p:nvPr/>
            </p:nvSpPr>
            <p:spPr>
              <a:xfrm>
                <a:off x="838199" y="2423683"/>
                <a:ext cx="3311098" cy="5638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𝒐𝒓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39EF7B0-E431-014E-B747-002B1E672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2423683"/>
                <a:ext cx="3311098" cy="563872"/>
              </a:xfrm>
              <a:prstGeom prst="rect">
                <a:avLst/>
              </a:prstGeom>
              <a:blipFill>
                <a:blip r:embed="rId5"/>
                <a:stretch>
                  <a:fillRect l="-1145" t="-2222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A81A943-AC10-9C4B-9CE4-FC723FC54556}"/>
                  </a:ext>
                </a:extLst>
              </p:cNvPr>
              <p:cNvSpPr txBox="1"/>
              <p:nvPr/>
            </p:nvSpPr>
            <p:spPr>
              <a:xfrm>
                <a:off x="838198" y="3088674"/>
                <a:ext cx="5672771" cy="5714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𝒐𝒓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func>
                                        <m:func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b="0" i="0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sin</m:t>
                                          </m:r>
                                        </m:fName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𝛿</m:t>
                                          </m:r>
                                        </m:e>
                                      </m:func>
                                    </m:e>
                                  </m:func>
                                </m:e>
                              </m:func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=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A81A943-AC10-9C4B-9CE4-FC723FC545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8" y="3088674"/>
                <a:ext cx="5672771" cy="571438"/>
              </a:xfrm>
              <a:prstGeom prst="rect">
                <a:avLst/>
              </a:prstGeom>
              <a:blipFill>
                <a:blip r:embed="rId6"/>
                <a:stretch>
                  <a:fillRect l="-893" t="-2222" r="-44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6D7AEA9A-28FC-E54D-925E-E97F3EA1F228}"/>
              </a:ext>
            </a:extLst>
          </p:cNvPr>
          <p:cNvSpPr txBox="1"/>
          <p:nvPr/>
        </p:nvSpPr>
        <p:spPr>
          <a:xfrm>
            <a:off x="838197" y="3671970"/>
            <a:ext cx="13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Substituting: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E901A5B-E750-DC4A-8010-03DE9E05F480}"/>
                  </a:ext>
                </a:extLst>
              </p:cNvPr>
              <p:cNvSpPr txBox="1"/>
              <p:nvPr/>
            </p:nvSpPr>
            <p:spPr>
              <a:xfrm>
                <a:off x="896468" y="4205104"/>
                <a:ext cx="7528023" cy="818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𝐸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𝐸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   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b>
                                                <m:sSub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𝐸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sub>
                                              </m:sSub>
                                            </m:num>
                                            <m:den>
                                              <m:sSub>
                                                <m:sSub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𝐸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1</m:t>
                                                  </m:r>
                                                </m:sub>
                                              </m:sSub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 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𝛿</m:t>
                                      </m:r>
                                    </m:e>
                                  </m:func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E901A5B-E750-DC4A-8010-03DE9E05F4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468" y="4205104"/>
                <a:ext cx="7528023" cy="81836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64967EE9-C33F-F649-B6C8-3ED03AEC1185}"/>
              </a:ext>
            </a:extLst>
          </p:cNvPr>
          <p:cNvSpPr txBox="1"/>
          <p:nvPr/>
        </p:nvSpPr>
        <p:spPr>
          <a:xfrm>
            <a:off x="843055" y="5213608"/>
            <a:ext cx="2090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Simplify and square: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8A77F9-14A7-C447-A383-FAC28D7F1D92}"/>
                  </a:ext>
                </a:extLst>
              </p:cNvPr>
              <p:cNvSpPr txBox="1"/>
              <p:nvPr/>
            </p:nvSpPr>
            <p:spPr>
              <a:xfrm>
                <a:off x="898968" y="5746184"/>
                <a:ext cx="4068934" cy="4975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−2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8A77F9-14A7-C447-A383-FAC28D7F1D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968" y="5746184"/>
                <a:ext cx="4068934" cy="497572"/>
              </a:xfrm>
              <a:prstGeom prst="rect">
                <a:avLst/>
              </a:prstGeom>
              <a:blipFill>
                <a:blip r:embed="rId8"/>
                <a:stretch>
                  <a:fillRect r="-932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22A0A6E-89AA-A64D-9686-4B99A476221A}"/>
              </a:ext>
            </a:extLst>
          </p:cNvPr>
          <p:cNvCxnSpPr/>
          <p:nvPr/>
        </p:nvCxnSpPr>
        <p:spPr>
          <a:xfrm>
            <a:off x="5252201" y="6019446"/>
            <a:ext cx="84379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0ED21E6-3169-5045-8577-824BDD4AAFD7}"/>
              </a:ext>
            </a:extLst>
          </p:cNvPr>
          <p:cNvSpPr/>
          <p:nvPr/>
        </p:nvSpPr>
        <p:spPr>
          <a:xfrm>
            <a:off x="6360459" y="5079138"/>
            <a:ext cx="5548643" cy="1617497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81A51F-61B4-5C43-AF3F-06A581DBEFBE}"/>
              </a:ext>
            </a:extLst>
          </p:cNvPr>
          <p:cNvSpPr txBox="1"/>
          <p:nvPr/>
        </p:nvSpPr>
        <p:spPr>
          <a:xfrm>
            <a:off x="6360459" y="5067728"/>
            <a:ext cx="1821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 be rewritten: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18DCF94-A24E-5645-8E71-2395166FFEF3}"/>
                  </a:ext>
                </a:extLst>
              </p:cNvPr>
              <p:cNvSpPr txBox="1"/>
              <p:nvPr/>
            </p:nvSpPr>
            <p:spPr>
              <a:xfrm>
                <a:off x="6843555" y="5517382"/>
                <a:ext cx="3671326" cy="3044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=1,  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where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18DCF94-A24E-5645-8E71-2395166FFE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555" y="5517382"/>
                <a:ext cx="3671326" cy="304442"/>
              </a:xfrm>
              <a:prstGeom prst="rect">
                <a:avLst/>
              </a:prstGeom>
              <a:blipFill>
                <a:blip r:embed="rId9"/>
                <a:stretch>
                  <a:fillRect l="-690" t="-4000" b="-2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E89C02D-4C25-8E4A-B794-AC0BC3899634}"/>
                  </a:ext>
                </a:extLst>
              </p:cNvPr>
              <p:cNvSpPr txBox="1"/>
              <p:nvPr/>
            </p:nvSpPr>
            <p:spPr>
              <a:xfrm>
                <a:off x="6962951" y="5938540"/>
                <a:ext cx="1393330" cy="586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E89C02D-4C25-8E4A-B794-AC0BC38996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2951" y="5938540"/>
                <a:ext cx="1393330" cy="586699"/>
              </a:xfrm>
              <a:prstGeom prst="rect">
                <a:avLst/>
              </a:prstGeom>
              <a:blipFill>
                <a:blip r:embed="rId10"/>
                <a:stretch>
                  <a:fillRect l="-1802" t="-4255" b="-8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A21D905-ED17-FC4A-BB0F-AF50D7C871F8}"/>
                  </a:ext>
                </a:extLst>
              </p:cNvPr>
              <p:cNvSpPr txBox="1"/>
              <p:nvPr/>
            </p:nvSpPr>
            <p:spPr>
              <a:xfrm>
                <a:off x="8403796" y="5933381"/>
                <a:ext cx="1602042" cy="571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</m:func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A21D905-ED17-FC4A-BB0F-AF50D7C871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3796" y="5933381"/>
                <a:ext cx="1602042" cy="571888"/>
              </a:xfrm>
              <a:prstGeom prst="rect">
                <a:avLst/>
              </a:prstGeom>
              <a:blipFill>
                <a:blip r:embed="rId11"/>
                <a:stretch>
                  <a:fillRect l="-3150" t="-2174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986F1C5-9739-4949-8420-E8195DE10857}"/>
                  </a:ext>
                </a:extLst>
              </p:cNvPr>
              <p:cNvSpPr txBox="1"/>
              <p:nvPr/>
            </p:nvSpPr>
            <p:spPr>
              <a:xfrm>
                <a:off x="10053353" y="5914288"/>
                <a:ext cx="1408847" cy="6065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986F1C5-9739-4949-8420-E8195DE10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3353" y="5914288"/>
                <a:ext cx="1408847" cy="606513"/>
              </a:xfrm>
              <a:prstGeom prst="rect">
                <a:avLst/>
              </a:prstGeom>
              <a:blipFill>
                <a:blip r:embed="rId12"/>
                <a:stretch>
                  <a:fillRect t="-4082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>
            <a:extLst>
              <a:ext uri="{FF2B5EF4-FFF2-40B4-BE49-F238E27FC236}">
                <a16:creationId xmlns:a16="http://schemas.microsoft.com/office/drawing/2014/main" id="{6471DC6D-7859-0C4A-B43F-AEF2307A0022}"/>
              </a:ext>
            </a:extLst>
          </p:cNvPr>
          <p:cNvSpPr/>
          <p:nvPr/>
        </p:nvSpPr>
        <p:spPr>
          <a:xfrm>
            <a:off x="9878542" y="3906832"/>
            <a:ext cx="2030560" cy="100906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5E022CA-13C4-934A-BD35-B43D63704EBC}"/>
              </a:ext>
            </a:extLst>
          </p:cNvPr>
          <p:cNvSpPr txBox="1"/>
          <p:nvPr/>
        </p:nvSpPr>
        <p:spPr>
          <a:xfrm>
            <a:off x="9944321" y="3891440"/>
            <a:ext cx="52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NB: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438D8851-BF0D-1B49-A914-35F776324D6E}"/>
                  </a:ext>
                </a:extLst>
              </p:cNvPr>
              <p:cNvSpPr/>
              <p:nvPr/>
            </p:nvSpPr>
            <p:spPr>
              <a:xfrm>
                <a:off x="9944321" y="4157728"/>
                <a:ext cx="10989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𝜋𝜈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438D8851-BF0D-1B49-A914-35F776324D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4321" y="4157728"/>
                <a:ext cx="1098955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4684477-9C9A-9348-9EE7-1D0FAFB7A2B6}"/>
                  </a:ext>
                </a:extLst>
              </p:cNvPr>
              <p:cNvSpPr/>
              <p:nvPr/>
            </p:nvSpPr>
            <p:spPr>
              <a:xfrm>
                <a:off x="10893822" y="4006925"/>
                <a:ext cx="954812" cy="6127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4684477-9C9A-9348-9EE7-1D0FAFB7A2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3822" y="4006925"/>
                <a:ext cx="954812" cy="612796"/>
              </a:xfrm>
              <a:prstGeom prst="rect">
                <a:avLst/>
              </a:prstGeom>
              <a:blipFill>
                <a:blip r:embed="rId14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23B29D9-D5F3-AA4F-97A3-11D93B126308}"/>
                  </a:ext>
                </a:extLst>
              </p:cNvPr>
              <p:cNvSpPr/>
              <p:nvPr/>
            </p:nvSpPr>
            <p:spPr>
              <a:xfrm>
                <a:off x="9971993" y="4521805"/>
                <a:ext cx="14568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=phase shift</a:t>
                </a: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23B29D9-D5F3-AA4F-97A3-11D93B1263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1993" y="4521805"/>
                <a:ext cx="1456874" cy="369332"/>
              </a:xfrm>
              <a:prstGeom prst="rect">
                <a:avLst/>
              </a:prstGeom>
              <a:blipFill>
                <a:blip r:embed="rId15"/>
                <a:stretch>
                  <a:fillRect t="-10345" r="-1724" b="-3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5310607E-5D84-814A-AA0C-CBE1CB7FEE84}"/>
              </a:ext>
            </a:extLst>
          </p:cNvPr>
          <p:cNvGrpSpPr/>
          <p:nvPr/>
        </p:nvGrpSpPr>
        <p:grpSpPr>
          <a:xfrm>
            <a:off x="7165167" y="-36856"/>
            <a:ext cx="3878109" cy="4066126"/>
            <a:chOff x="3725692" y="875526"/>
            <a:chExt cx="3878109" cy="4066126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93547BC6-FD83-5D4E-8428-574058E510C4}"/>
                </a:ext>
              </a:extLst>
            </p:cNvPr>
            <p:cNvSpPr>
              <a:spLocks/>
            </p:cNvSpPr>
            <p:nvPr/>
          </p:nvSpPr>
          <p:spPr>
            <a:xfrm rot="18309756">
              <a:off x="3755948" y="2030219"/>
              <a:ext cx="3376593" cy="212635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3974E364-411D-164E-A511-EA200A4262C5}"/>
                </a:ext>
              </a:extLst>
            </p:cNvPr>
            <p:cNvCxnSpPr>
              <a:cxnSpLocks/>
            </p:cNvCxnSpPr>
            <p:nvPr/>
          </p:nvCxnSpPr>
          <p:spPr>
            <a:xfrm>
              <a:off x="3725692" y="3093396"/>
              <a:ext cx="365759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AD404C9C-42E9-4E49-B264-27A8468BEB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4245" y="1284053"/>
              <a:ext cx="1" cy="365759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7718A3A-D2A5-C442-B5E2-80C01C4B805C}"/>
                </a:ext>
              </a:extLst>
            </p:cNvPr>
            <p:cNvSpPr/>
            <p:nvPr/>
          </p:nvSpPr>
          <p:spPr>
            <a:xfrm rot="18320319">
              <a:off x="3744534" y="2030509"/>
              <a:ext cx="3388146" cy="213196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52EE3C3-8B33-6643-A5C2-9C9F6C344C6C}"/>
                </a:ext>
              </a:extLst>
            </p:cNvPr>
            <p:cNvCxnSpPr>
              <a:cxnSpLocks/>
              <a:stCxn id="34" idx="6"/>
              <a:endCxn id="34" idx="2"/>
            </p:cNvCxnSpPr>
            <p:nvPr/>
          </p:nvCxnSpPr>
          <p:spPr>
            <a:xfrm flipH="1">
              <a:off x="4471957" y="1713177"/>
              <a:ext cx="1944575" cy="276043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A5CB5DF-8DE3-4A41-86D7-2306408E77F9}"/>
                </a:ext>
              </a:extLst>
            </p:cNvPr>
            <p:cNvSpPr txBox="1"/>
            <p:nvPr/>
          </p:nvSpPr>
          <p:spPr>
            <a:xfrm rot="2044078">
              <a:off x="5475249" y="3439878"/>
              <a:ext cx="8851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</a:rPr>
                <a:t>Semi-Minor Axis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6FC01AA-EF10-5D44-B555-97E9F9A5F30B}"/>
                </a:ext>
              </a:extLst>
            </p:cNvPr>
            <p:cNvSpPr txBox="1"/>
            <p:nvPr/>
          </p:nvSpPr>
          <p:spPr>
            <a:xfrm rot="18177872">
              <a:off x="4249746" y="3868500"/>
              <a:ext cx="88197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</a:rPr>
                <a:t>Semi-Major Axis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14DF9C5-4E7C-784B-BAC0-B04083F44217}"/>
                </a:ext>
              </a:extLst>
            </p:cNvPr>
            <p:cNvSpPr txBox="1"/>
            <p:nvPr/>
          </p:nvSpPr>
          <p:spPr>
            <a:xfrm>
              <a:off x="5537269" y="875526"/>
              <a:ext cx="3337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00B050"/>
                  </a:solidFill>
                </a:rPr>
                <a:t>E</a:t>
              </a:r>
              <a:r>
                <a:rPr lang="en-US" sz="1400" b="1" baseline="-25000" dirty="0">
                  <a:solidFill>
                    <a:srgbClr val="00B050"/>
                  </a:solidFill>
                </a:rPr>
                <a:t>0</a:t>
              </a:r>
              <a:endParaRPr lang="en-US" sz="1200" b="1" baseline="-25000" dirty="0">
                <a:solidFill>
                  <a:srgbClr val="00B050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A12691B-22EB-5A48-8827-61AB247ED6D1}"/>
                </a:ext>
              </a:extLst>
            </p:cNvPr>
            <p:cNvSpPr txBox="1"/>
            <p:nvPr/>
          </p:nvSpPr>
          <p:spPr>
            <a:xfrm>
              <a:off x="5187106" y="1550304"/>
              <a:ext cx="3029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/>
                <a:t>E</a:t>
              </a:r>
              <a:r>
                <a:rPr lang="en-US" sz="1200" baseline="-25000" dirty="0" err="1"/>
                <a:t>y</a:t>
              </a:r>
              <a:endParaRPr lang="en-US" sz="1200" baseline="-25000" dirty="0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15B7B13-B3A3-AB47-8A49-FF06F0C7F7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55630" y="1091115"/>
              <a:ext cx="98861" cy="1967203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6B2CEBA-BCAC-3948-91FC-E5C64F5BDC36}"/>
                </a:ext>
              </a:extLst>
            </p:cNvPr>
            <p:cNvSpPr txBox="1"/>
            <p:nvPr/>
          </p:nvSpPr>
          <p:spPr>
            <a:xfrm>
              <a:off x="5167820" y="1405105"/>
              <a:ext cx="3113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E</a:t>
              </a:r>
              <a:r>
                <a:rPr lang="en-US" sz="1200" baseline="-25000" dirty="0"/>
                <a:t>2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D3C6394-2B9F-7C42-AAED-8FE9689149E5}"/>
                </a:ext>
              </a:extLst>
            </p:cNvPr>
            <p:cNvCxnSpPr>
              <a:cxnSpLocks/>
            </p:cNvCxnSpPr>
            <p:nvPr/>
          </p:nvCxnSpPr>
          <p:spPr>
            <a:xfrm>
              <a:off x="5409023" y="1649714"/>
              <a:ext cx="875981" cy="1317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95B45C3-0162-E048-B5AD-495B714EDF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84373" y="1645994"/>
              <a:ext cx="0" cy="1433762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20AD916-D6E3-C247-8E51-ADC24BB838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99509" y="1568934"/>
              <a:ext cx="1348247" cy="2157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4B80C5A8-805B-8645-AD16-D3A764A5FD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34497" y="1645108"/>
              <a:ext cx="849876" cy="143464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5C71E47-3F74-0049-87BE-CD7354199C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53913" y="1571091"/>
              <a:ext cx="0" cy="1522303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6CA96FB-2C83-3340-BB98-E3312A8BDD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3300" y="1568934"/>
              <a:ext cx="1317708" cy="1518981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71BF5F5-1CAA-764A-8605-09E1C567D312}"/>
                </a:ext>
              </a:extLst>
            </p:cNvPr>
            <p:cNvSpPr txBox="1"/>
            <p:nvPr/>
          </p:nvSpPr>
          <p:spPr>
            <a:xfrm>
              <a:off x="6166783" y="3058296"/>
              <a:ext cx="3048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E</a:t>
              </a:r>
              <a:r>
                <a:rPr lang="en-US" sz="1200" baseline="-25000" dirty="0"/>
                <a:t>x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20F59FB-4D1C-5541-A637-B1EC847CAA41}"/>
                </a:ext>
              </a:extLst>
            </p:cNvPr>
            <p:cNvSpPr txBox="1"/>
            <p:nvPr/>
          </p:nvSpPr>
          <p:spPr>
            <a:xfrm>
              <a:off x="6638449" y="3087915"/>
              <a:ext cx="3113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E</a:t>
              </a:r>
              <a:r>
                <a:rPr lang="en-US" sz="1200" baseline="-25000" dirty="0"/>
                <a:t>1</a:t>
              </a:r>
            </a:p>
          </p:txBody>
        </p:sp>
        <p:sp>
          <p:nvSpPr>
            <p:cNvPr id="53" name="Arc 52">
              <a:extLst>
                <a:ext uri="{FF2B5EF4-FFF2-40B4-BE49-F238E27FC236}">
                  <a16:creationId xmlns:a16="http://schemas.microsoft.com/office/drawing/2014/main" id="{FDDFB5FA-C546-9A46-A219-EB001F4EA0C3}"/>
                </a:ext>
              </a:extLst>
            </p:cNvPr>
            <p:cNvSpPr/>
            <p:nvPr/>
          </p:nvSpPr>
          <p:spPr>
            <a:xfrm>
              <a:off x="5449309" y="2735733"/>
              <a:ext cx="470707" cy="652166"/>
            </a:xfrm>
            <a:prstGeom prst="arc">
              <a:avLst>
                <a:gd name="adj1" fmla="val 16200000"/>
                <a:gd name="adj2" fmla="val 349398"/>
              </a:avLst>
            </a:pr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3C35FA7-CD36-8849-A18A-FCAB4C928FFB}"/>
                </a:ext>
              </a:extLst>
            </p:cNvPr>
            <p:cNvCxnSpPr>
              <a:cxnSpLocks/>
              <a:stCxn id="34" idx="4"/>
              <a:endCxn id="34" idx="0"/>
            </p:cNvCxnSpPr>
            <p:nvPr/>
          </p:nvCxnSpPr>
          <p:spPr>
            <a:xfrm flipH="1" flipV="1">
              <a:off x="4575076" y="2481113"/>
              <a:ext cx="1738337" cy="122456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02B3EEE-F414-CA4A-AB0A-D76D27349923}"/>
                </a:ext>
              </a:extLst>
            </p:cNvPr>
            <p:cNvSpPr txBox="1"/>
            <p:nvPr/>
          </p:nvSpPr>
          <p:spPr>
            <a:xfrm>
              <a:off x="5719068" y="1941800"/>
              <a:ext cx="2728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</a:rPr>
                <a:t>E</a:t>
              </a:r>
              <a:endParaRPr lang="en-US" sz="1200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56" name="Arc 55">
              <a:extLst>
                <a:ext uri="{FF2B5EF4-FFF2-40B4-BE49-F238E27FC236}">
                  <a16:creationId xmlns:a16="http://schemas.microsoft.com/office/drawing/2014/main" id="{3CC81554-5DF0-0846-80EC-EFFA1F1DDFD5}"/>
                </a:ext>
              </a:extLst>
            </p:cNvPr>
            <p:cNvSpPr/>
            <p:nvPr/>
          </p:nvSpPr>
          <p:spPr>
            <a:xfrm>
              <a:off x="5320286" y="2867031"/>
              <a:ext cx="470707" cy="652166"/>
            </a:xfrm>
            <a:prstGeom prst="arc">
              <a:avLst>
                <a:gd name="adj1" fmla="val 17053054"/>
                <a:gd name="adj2" fmla="val 19928776"/>
              </a:avLst>
            </a:prstGeom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Arc 56">
              <a:extLst>
                <a:ext uri="{FF2B5EF4-FFF2-40B4-BE49-F238E27FC236}">
                  <a16:creationId xmlns:a16="http://schemas.microsoft.com/office/drawing/2014/main" id="{4A834BA2-5A02-D74E-A2D8-E9C4E1136413}"/>
                </a:ext>
              </a:extLst>
            </p:cNvPr>
            <p:cNvSpPr/>
            <p:nvPr/>
          </p:nvSpPr>
          <p:spPr>
            <a:xfrm>
              <a:off x="5251565" y="2621587"/>
              <a:ext cx="470707" cy="652166"/>
            </a:xfrm>
            <a:prstGeom prst="arc">
              <a:avLst>
                <a:gd name="adj1" fmla="val 16200000"/>
                <a:gd name="adj2" fmla="val 1889167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079F85C-3942-414F-AE5F-6365E03E3FA8}"/>
                </a:ext>
              </a:extLst>
            </p:cNvPr>
            <p:cNvSpPr txBox="1"/>
            <p:nvPr/>
          </p:nvSpPr>
          <p:spPr>
            <a:xfrm>
              <a:off x="5846668" y="2648181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B0F0"/>
                  </a:solidFill>
                </a:rPr>
                <a:t>𝜏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235D458-23F8-B642-B29E-C190AC0DB829}"/>
                </a:ext>
              </a:extLst>
            </p:cNvPr>
            <p:cNvSpPr txBox="1"/>
            <p:nvPr/>
          </p:nvSpPr>
          <p:spPr>
            <a:xfrm>
              <a:off x="5663398" y="2974372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>
                      <a:lumMod val="75000"/>
                    </a:schemeClr>
                  </a:solidFill>
                </a:rPr>
                <a:t>𝛾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FAC7033-83DC-274F-85DB-FBB3BE1928EB}"/>
                </a:ext>
              </a:extLst>
            </p:cNvPr>
            <p:cNvSpPr txBox="1"/>
            <p:nvPr/>
          </p:nvSpPr>
          <p:spPr>
            <a:xfrm>
              <a:off x="5449309" y="2292141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𝛆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9B501BB-5379-0C43-B493-4269FE673AED}"/>
                </a:ext>
              </a:extLst>
            </p:cNvPr>
            <p:cNvSpPr txBox="1"/>
            <p:nvPr/>
          </p:nvSpPr>
          <p:spPr>
            <a:xfrm>
              <a:off x="6348598" y="1462755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</a:rPr>
                <a:t>A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B8D9BD6-0953-444D-BAF9-CA1698B1432F}"/>
                </a:ext>
              </a:extLst>
            </p:cNvPr>
            <p:cNvSpPr txBox="1"/>
            <p:nvPr/>
          </p:nvSpPr>
          <p:spPr>
            <a:xfrm>
              <a:off x="6279819" y="3604660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</a:rPr>
                <a:t>B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729B097-14C3-F94A-84CA-98EEA8F7A1F3}"/>
                </a:ext>
              </a:extLst>
            </p:cNvPr>
            <p:cNvSpPr txBox="1"/>
            <p:nvPr/>
          </p:nvSpPr>
          <p:spPr>
            <a:xfrm>
              <a:off x="5167820" y="2677772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</a:rPr>
                <a:t>O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BF2FDE4-EDD4-7E43-A6ED-D63F0EAF1C05}"/>
                </a:ext>
              </a:extLst>
            </p:cNvPr>
            <p:cNvSpPr txBox="1"/>
            <p:nvPr/>
          </p:nvSpPr>
          <p:spPr>
            <a:xfrm>
              <a:off x="5167820" y="962090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3F87E20-B54B-1F4A-BCE0-DAB739291BCC}"/>
                </a:ext>
              </a:extLst>
            </p:cNvPr>
            <p:cNvSpPr txBox="1"/>
            <p:nvPr/>
          </p:nvSpPr>
          <p:spPr>
            <a:xfrm>
              <a:off x="7314939" y="2895090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F280957-AAEA-6C45-B4CD-7A15B1BB8E06}"/>
                </a:ext>
              </a:extLst>
            </p:cNvPr>
            <p:cNvSpPr txBox="1"/>
            <p:nvPr/>
          </p:nvSpPr>
          <p:spPr>
            <a:xfrm>
              <a:off x="5983812" y="4289167"/>
              <a:ext cx="1353447" cy="2769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Polarization Ellipse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A0128FC-0EE1-8442-9DDE-206447A938CE}"/>
                </a:ext>
              </a:extLst>
            </p:cNvPr>
            <p:cNvSpPr txBox="1"/>
            <p:nvPr/>
          </p:nvSpPr>
          <p:spPr>
            <a:xfrm>
              <a:off x="6603686" y="3555954"/>
              <a:ext cx="899605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B0F0"/>
                  </a:solidFill>
                </a:rPr>
                <a:t>Tilt angle, 𝜏</a:t>
              </a:r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CE387B6F-3006-2947-9FE5-259D5F300CE7}"/>
                </a:ext>
              </a:extLst>
            </p:cNvPr>
            <p:cNvCxnSpPr>
              <a:stCxn id="67" idx="1"/>
            </p:cNvCxnSpPr>
            <p:nvPr/>
          </p:nvCxnSpPr>
          <p:spPr>
            <a:xfrm flipH="1" flipV="1">
              <a:off x="5930870" y="3004034"/>
              <a:ext cx="672816" cy="69042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38C01C0C-8CEC-A445-930C-8A88A814893F}"/>
                </a:ext>
              </a:extLst>
            </p:cNvPr>
            <p:cNvCxnSpPr>
              <a:cxnSpLocks/>
              <a:stCxn id="66" idx="1"/>
            </p:cNvCxnSpPr>
            <p:nvPr/>
          </p:nvCxnSpPr>
          <p:spPr>
            <a:xfrm flipH="1" flipV="1">
              <a:off x="5594462" y="4100491"/>
              <a:ext cx="389350" cy="32717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78016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B5A07A-C290-CB47-9616-0B5CA1AF66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7187" y="1331259"/>
                <a:ext cx="3770684" cy="5296087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Any complete polarization resulting from a coherent source can be </a:t>
                </a:r>
                <a:r>
                  <a:rPr lang="en-US" dirty="0" err="1"/>
                  <a:t>analysed</a:t>
                </a:r>
                <a:r>
                  <a:rPr lang="en-US" dirty="0"/>
                  <a:t> using a polarization ellipse, drawn by tip of E-Field.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𝑜𝑟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 is the angle of ellipticity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𝑜𝑟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dirty="0"/>
                  <a:t> is the tilt or orientation angle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B5A07A-C290-CB47-9616-0B5CA1AF66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7187" y="1331259"/>
                <a:ext cx="3770684" cy="5296087"/>
              </a:xfrm>
              <a:blipFill>
                <a:blip r:embed="rId2"/>
                <a:stretch>
                  <a:fillRect l="-2685" t="-1914" r="-3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4D69E26D-06DA-A84E-9E2C-04DFF7A9DF2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4414001" cy="6082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Polarization Ellipse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B7DEE91-3951-D64D-8C0C-56B38FCC07FE}"/>
                  </a:ext>
                </a:extLst>
              </p:cNvPr>
              <p:cNvSpPr txBox="1"/>
              <p:nvPr/>
            </p:nvSpPr>
            <p:spPr>
              <a:xfrm>
                <a:off x="4996707" y="4481035"/>
                <a:ext cx="6610592" cy="14010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𝐴𝑥𝑖𝑎𝑙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𝑅𝑎𝑡𝑖𝑜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𝐴𝑅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𝑂𝐴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𝑂𝐵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𝑠𝑖𝑛</m:t>
                                          </m:r>
                                        </m:e>
                                        <m:sup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d>
                                        <m:d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d>
                                      <m:sSup>
                                        <m:sSup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𝑠𝑖𝑛</m:t>
                                          </m:r>
                                        </m:e>
                                        <m:sup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</m:rad>
                                </m:e>
                              </m:rad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𝑠𝑖𝑛</m:t>
                                          </m:r>
                                        </m:e>
                                        <m:sup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d>
                                        <m:d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d>
                                      <m:sSup>
                                        <m:sSup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𝑠𝑖𝑛</m:t>
                                          </m:r>
                                        </m:e>
                                        <m:sup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</m:rad>
                                </m:e>
                              </m:rad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 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B7DEE91-3951-D64D-8C0C-56B38FCC07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6707" y="4481035"/>
                <a:ext cx="6610592" cy="1401089"/>
              </a:xfrm>
              <a:prstGeom prst="rect">
                <a:avLst/>
              </a:prstGeom>
              <a:blipFill>
                <a:blip r:embed="rId3"/>
                <a:stretch>
                  <a:fillRect l="-384" r="-192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E9C2BD7-EAE7-8A43-8817-8C3FB291DA9D}"/>
                  </a:ext>
                </a:extLst>
              </p:cNvPr>
              <p:cNvSpPr/>
              <p:nvPr/>
            </p:nvSpPr>
            <p:spPr>
              <a:xfrm>
                <a:off x="7686465" y="6133548"/>
                <a:ext cx="37983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arccot</m:t>
                          </m:r>
                        </m:fName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(±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𝐴𝑅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−45°≤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≤+45°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E9C2BD7-EAE7-8A43-8817-8C3FB291DA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6465" y="6133548"/>
                <a:ext cx="3798348" cy="369332"/>
              </a:xfrm>
              <a:prstGeom prst="rect">
                <a:avLst/>
              </a:prstGeom>
              <a:blipFill>
                <a:blip r:embed="rId4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91BF2A7-D09D-9749-B309-4F634969C5D5}"/>
                  </a:ext>
                </a:extLst>
              </p:cNvPr>
              <p:cNvSpPr/>
              <p:nvPr/>
            </p:nvSpPr>
            <p:spPr>
              <a:xfrm>
                <a:off x="4095754" y="6051795"/>
                <a:ext cx="3193759" cy="5328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arc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𝑡𝑎𝑛</m:t>
                        </m:r>
                      </m:fName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func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0°≤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≤90°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91BF2A7-D09D-9749-B309-4F634969C5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754" y="6051795"/>
                <a:ext cx="3193759" cy="5328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5C112CC9-A332-0E4D-9E41-1C76B9B05F3E}"/>
              </a:ext>
            </a:extLst>
          </p:cNvPr>
          <p:cNvGrpSpPr/>
          <p:nvPr/>
        </p:nvGrpSpPr>
        <p:grpSpPr>
          <a:xfrm rot="1133499">
            <a:off x="7052892" y="87704"/>
            <a:ext cx="3878109" cy="4066126"/>
            <a:chOff x="3725692" y="875526"/>
            <a:chExt cx="3878109" cy="406612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0C05BEF-384F-8C4B-8057-CE8B48D32981}"/>
                </a:ext>
              </a:extLst>
            </p:cNvPr>
            <p:cNvSpPr>
              <a:spLocks/>
            </p:cNvSpPr>
            <p:nvPr/>
          </p:nvSpPr>
          <p:spPr>
            <a:xfrm rot="18309756">
              <a:off x="3755948" y="2030219"/>
              <a:ext cx="3376593" cy="212635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85E36C10-021C-3A4A-A6E5-958D5BEC2F7A}"/>
                </a:ext>
              </a:extLst>
            </p:cNvPr>
            <p:cNvCxnSpPr>
              <a:cxnSpLocks/>
            </p:cNvCxnSpPr>
            <p:nvPr/>
          </p:nvCxnSpPr>
          <p:spPr>
            <a:xfrm>
              <a:off x="3725692" y="3093396"/>
              <a:ext cx="365759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0C6967D-02BC-8845-8901-B8C346F581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4245" y="1284053"/>
              <a:ext cx="1" cy="365759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4A0C9EF-F3ED-704D-BD6D-9C69A6178A92}"/>
                </a:ext>
              </a:extLst>
            </p:cNvPr>
            <p:cNvSpPr/>
            <p:nvPr/>
          </p:nvSpPr>
          <p:spPr>
            <a:xfrm rot="18320319">
              <a:off x="3744534" y="2030509"/>
              <a:ext cx="3388146" cy="213196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BF9F9E5-3171-E440-BBB7-BEEF84AC7DE6}"/>
                </a:ext>
              </a:extLst>
            </p:cNvPr>
            <p:cNvCxnSpPr>
              <a:cxnSpLocks/>
              <a:stCxn id="11" idx="6"/>
              <a:endCxn id="11" idx="2"/>
            </p:cNvCxnSpPr>
            <p:nvPr/>
          </p:nvCxnSpPr>
          <p:spPr>
            <a:xfrm flipH="1">
              <a:off x="4471957" y="1713177"/>
              <a:ext cx="1944575" cy="276043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08446FE-5C91-7847-BFCA-3B2E68FDE0DF}"/>
                </a:ext>
              </a:extLst>
            </p:cNvPr>
            <p:cNvSpPr txBox="1"/>
            <p:nvPr/>
          </p:nvSpPr>
          <p:spPr>
            <a:xfrm rot="2044078">
              <a:off x="5475249" y="3439878"/>
              <a:ext cx="8851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</a:rPr>
                <a:t>Semi-Minor Axis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9C44E74-497A-AA41-BABB-0E22DB49EA53}"/>
                </a:ext>
              </a:extLst>
            </p:cNvPr>
            <p:cNvSpPr txBox="1"/>
            <p:nvPr/>
          </p:nvSpPr>
          <p:spPr>
            <a:xfrm rot="18177872">
              <a:off x="4249746" y="3868500"/>
              <a:ext cx="88197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1"/>
                  </a:solidFill>
                </a:rPr>
                <a:t>Semi-Major Axis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665CE4D-B32B-354D-8079-C36C3A853112}"/>
                </a:ext>
              </a:extLst>
            </p:cNvPr>
            <p:cNvSpPr txBox="1"/>
            <p:nvPr/>
          </p:nvSpPr>
          <p:spPr>
            <a:xfrm>
              <a:off x="5537269" y="875526"/>
              <a:ext cx="3337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00B050"/>
                  </a:solidFill>
                </a:rPr>
                <a:t>E</a:t>
              </a:r>
              <a:r>
                <a:rPr lang="en-US" sz="1400" b="1" baseline="-25000" dirty="0">
                  <a:solidFill>
                    <a:srgbClr val="00B050"/>
                  </a:solidFill>
                </a:rPr>
                <a:t>0</a:t>
              </a:r>
              <a:endParaRPr lang="en-US" sz="1200" b="1" baseline="-25000" dirty="0">
                <a:solidFill>
                  <a:srgbClr val="00B05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7381E39-8111-C644-A020-A763867E8949}"/>
                </a:ext>
              </a:extLst>
            </p:cNvPr>
            <p:cNvSpPr txBox="1"/>
            <p:nvPr/>
          </p:nvSpPr>
          <p:spPr>
            <a:xfrm>
              <a:off x="5187106" y="1550304"/>
              <a:ext cx="3029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/>
                <a:t>E</a:t>
              </a:r>
              <a:r>
                <a:rPr lang="en-US" sz="1200" baseline="-25000" dirty="0" err="1"/>
                <a:t>y</a:t>
              </a:r>
              <a:endParaRPr lang="en-US" sz="1200" baseline="-25000" dirty="0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B456FB0-943D-3A4D-BBCD-D367F83E8C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55630" y="1091115"/>
              <a:ext cx="98861" cy="1967203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B0B64AA-CDEC-5C4A-8B4B-A5F53C6BE964}"/>
                </a:ext>
              </a:extLst>
            </p:cNvPr>
            <p:cNvSpPr txBox="1"/>
            <p:nvPr/>
          </p:nvSpPr>
          <p:spPr>
            <a:xfrm>
              <a:off x="5167820" y="1405105"/>
              <a:ext cx="3113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E</a:t>
              </a:r>
              <a:r>
                <a:rPr lang="en-US" sz="1200" baseline="-25000" dirty="0"/>
                <a:t>2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27BCBF0-A718-8B4F-BA33-6C72CC0A1479}"/>
                </a:ext>
              </a:extLst>
            </p:cNvPr>
            <p:cNvCxnSpPr>
              <a:cxnSpLocks/>
            </p:cNvCxnSpPr>
            <p:nvPr/>
          </p:nvCxnSpPr>
          <p:spPr>
            <a:xfrm>
              <a:off x="5409023" y="1649714"/>
              <a:ext cx="875981" cy="1317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EFAF0FE-C879-7045-A43D-F97BD57BEF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84373" y="1645994"/>
              <a:ext cx="0" cy="1433762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A48D090-C8E9-E146-A607-01EEAF6591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99509" y="1568934"/>
              <a:ext cx="1348247" cy="2157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C3948111-E8E0-0E44-B0B8-93457117C5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34497" y="1645108"/>
              <a:ext cx="849876" cy="143464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7E1FD36-5E86-0A4E-85CE-BE3F7BFABD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53913" y="1571091"/>
              <a:ext cx="0" cy="1522303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5D9AD99-20B7-2C48-BAFE-187A901C72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3300" y="1568934"/>
              <a:ext cx="1317708" cy="1518981"/>
            </a:xfrm>
            <a:prstGeom prst="line">
              <a:avLst/>
            </a:prstGeom>
            <a:ln w="158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47E3A67-2102-A24A-806B-918060065C54}"/>
                </a:ext>
              </a:extLst>
            </p:cNvPr>
            <p:cNvSpPr txBox="1"/>
            <p:nvPr/>
          </p:nvSpPr>
          <p:spPr>
            <a:xfrm>
              <a:off x="6166783" y="3058296"/>
              <a:ext cx="3048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E</a:t>
              </a:r>
              <a:r>
                <a:rPr lang="en-US" sz="1200" baseline="-25000" dirty="0"/>
                <a:t>x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2228E83-3156-5040-B75D-D0C269E49D4C}"/>
                </a:ext>
              </a:extLst>
            </p:cNvPr>
            <p:cNvSpPr txBox="1"/>
            <p:nvPr/>
          </p:nvSpPr>
          <p:spPr>
            <a:xfrm>
              <a:off x="6638449" y="3087915"/>
              <a:ext cx="3113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E</a:t>
              </a:r>
              <a:r>
                <a:rPr lang="en-US" sz="1200" baseline="-25000" dirty="0"/>
                <a:t>1</a:t>
              </a:r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978B476A-6836-EC4F-AE98-05608F18804D}"/>
                </a:ext>
              </a:extLst>
            </p:cNvPr>
            <p:cNvSpPr/>
            <p:nvPr/>
          </p:nvSpPr>
          <p:spPr>
            <a:xfrm>
              <a:off x="5449309" y="2735733"/>
              <a:ext cx="470707" cy="652166"/>
            </a:xfrm>
            <a:prstGeom prst="arc">
              <a:avLst>
                <a:gd name="adj1" fmla="val 16200000"/>
                <a:gd name="adj2" fmla="val 349398"/>
              </a:avLst>
            </a:pr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885FC40-0776-8840-8872-297CA8176336}"/>
                </a:ext>
              </a:extLst>
            </p:cNvPr>
            <p:cNvCxnSpPr>
              <a:cxnSpLocks/>
              <a:stCxn id="11" idx="4"/>
              <a:endCxn id="11" idx="0"/>
            </p:cNvCxnSpPr>
            <p:nvPr/>
          </p:nvCxnSpPr>
          <p:spPr>
            <a:xfrm flipH="1" flipV="1">
              <a:off x="4575076" y="2481113"/>
              <a:ext cx="1738337" cy="122456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72E3AF7-C148-0940-8C82-9A53C484FCD3}"/>
                </a:ext>
              </a:extLst>
            </p:cNvPr>
            <p:cNvSpPr txBox="1"/>
            <p:nvPr/>
          </p:nvSpPr>
          <p:spPr>
            <a:xfrm>
              <a:off x="5719068" y="1941800"/>
              <a:ext cx="2728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</a:rPr>
                <a:t>E</a:t>
              </a:r>
              <a:endParaRPr lang="en-US" sz="1200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91E1F10F-5714-AC46-BBC3-27FB17BC0571}"/>
                </a:ext>
              </a:extLst>
            </p:cNvPr>
            <p:cNvSpPr/>
            <p:nvPr/>
          </p:nvSpPr>
          <p:spPr>
            <a:xfrm>
              <a:off x="5320286" y="2867031"/>
              <a:ext cx="470707" cy="652166"/>
            </a:xfrm>
            <a:prstGeom prst="arc">
              <a:avLst>
                <a:gd name="adj1" fmla="val 17053054"/>
                <a:gd name="adj2" fmla="val 19928776"/>
              </a:avLst>
            </a:prstGeom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30FE0825-51A2-F343-8AC7-D4FB7F02436D}"/>
                </a:ext>
              </a:extLst>
            </p:cNvPr>
            <p:cNvSpPr/>
            <p:nvPr/>
          </p:nvSpPr>
          <p:spPr>
            <a:xfrm>
              <a:off x="5251565" y="2621587"/>
              <a:ext cx="470707" cy="652166"/>
            </a:xfrm>
            <a:prstGeom prst="arc">
              <a:avLst>
                <a:gd name="adj1" fmla="val 16200000"/>
                <a:gd name="adj2" fmla="val 1889167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B160FBF-F224-5547-B76B-B364DA6ADADB}"/>
                </a:ext>
              </a:extLst>
            </p:cNvPr>
            <p:cNvSpPr txBox="1"/>
            <p:nvPr/>
          </p:nvSpPr>
          <p:spPr>
            <a:xfrm>
              <a:off x="5846668" y="2648181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B0F0"/>
                  </a:solidFill>
                </a:rPr>
                <a:t>𝜏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A8BEE8D-3D00-8140-A4C8-0FFD6DF22B7C}"/>
                </a:ext>
              </a:extLst>
            </p:cNvPr>
            <p:cNvSpPr txBox="1"/>
            <p:nvPr/>
          </p:nvSpPr>
          <p:spPr>
            <a:xfrm>
              <a:off x="5663398" y="2974372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>
                      <a:lumMod val="75000"/>
                    </a:schemeClr>
                  </a:solidFill>
                </a:rPr>
                <a:t>𝛾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4401869-E125-AD4C-B375-D3F816800FA4}"/>
                </a:ext>
              </a:extLst>
            </p:cNvPr>
            <p:cNvSpPr txBox="1"/>
            <p:nvPr/>
          </p:nvSpPr>
          <p:spPr>
            <a:xfrm>
              <a:off x="5449309" y="2292141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𝛆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94ED969-8E3B-B145-9C1B-CA70AD71CF00}"/>
                </a:ext>
              </a:extLst>
            </p:cNvPr>
            <p:cNvSpPr txBox="1"/>
            <p:nvPr/>
          </p:nvSpPr>
          <p:spPr>
            <a:xfrm>
              <a:off x="6348598" y="1462755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</a:rPr>
                <a:t>A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C749108-8298-FC4B-8431-B0591AAA3A3E}"/>
                </a:ext>
              </a:extLst>
            </p:cNvPr>
            <p:cNvSpPr txBox="1"/>
            <p:nvPr/>
          </p:nvSpPr>
          <p:spPr>
            <a:xfrm>
              <a:off x="6279819" y="3604660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</a:rPr>
                <a:t>B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2CA91A2-0547-2F44-B221-C5EA176A8C0A}"/>
                </a:ext>
              </a:extLst>
            </p:cNvPr>
            <p:cNvSpPr txBox="1"/>
            <p:nvPr/>
          </p:nvSpPr>
          <p:spPr>
            <a:xfrm>
              <a:off x="5167820" y="2677772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</a:rPr>
                <a:t>O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9642A3-516E-2A45-B9A5-0AEEF84F9FD3}"/>
                </a:ext>
              </a:extLst>
            </p:cNvPr>
            <p:cNvSpPr txBox="1"/>
            <p:nvPr/>
          </p:nvSpPr>
          <p:spPr>
            <a:xfrm>
              <a:off x="5167820" y="962090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97444D5-25C5-DF49-92B9-AD13E7F8788E}"/>
                </a:ext>
              </a:extLst>
            </p:cNvPr>
            <p:cNvSpPr txBox="1"/>
            <p:nvPr/>
          </p:nvSpPr>
          <p:spPr>
            <a:xfrm>
              <a:off x="7314939" y="2895090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34ADE92-372F-3F44-9112-C98835A4678E}"/>
                </a:ext>
              </a:extLst>
            </p:cNvPr>
            <p:cNvSpPr txBox="1"/>
            <p:nvPr/>
          </p:nvSpPr>
          <p:spPr>
            <a:xfrm>
              <a:off x="5983812" y="4289167"/>
              <a:ext cx="1353447" cy="2769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Polarization Ellipse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3E7297F-37E2-894A-A21E-487296D2494E}"/>
                </a:ext>
              </a:extLst>
            </p:cNvPr>
            <p:cNvSpPr txBox="1"/>
            <p:nvPr/>
          </p:nvSpPr>
          <p:spPr>
            <a:xfrm>
              <a:off x="6603686" y="3555954"/>
              <a:ext cx="899605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B0F0"/>
                  </a:solidFill>
                </a:rPr>
                <a:t>Tilt angle, 𝜏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915E6E5B-EFDA-3945-A58A-7A23223564EA}"/>
                </a:ext>
              </a:extLst>
            </p:cNvPr>
            <p:cNvCxnSpPr>
              <a:stCxn id="50" idx="1"/>
            </p:cNvCxnSpPr>
            <p:nvPr/>
          </p:nvCxnSpPr>
          <p:spPr>
            <a:xfrm flipH="1" flipV="1">
              <a:off x="5930870" y="3004034"/>
              <a:ext cx="672816" cy="69042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386652CF-E684-1441-9D0B-0C228B616F19}"/>
                </a:ext>
              </a:extLst>
            </p:cNvPr>
            <p:cNvCxnSpPr>
              <a:cxnSpLocks/>
              <a:stCxn id="49" idx="1"/>
            </p:cNvCxnSpPr>
            <p:nvPr/>
          </p:nvCxnSpPr>
          <p:spPr>
            <a:xfrm flipH="1" flipV="1">
              <a:off x="5594462" y="4100491"/>
              <a:ext cx="389350" cy="32717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398668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B5A07A-C290-CB47-9616-0B5CA1AF66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56446"/>
                <a:ext cx="3787588" cy="3706123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Spherical surface occupied by completely polarized states, where the longitude and latitude are related to the polarization ellipse.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2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2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are spherical coordinates of the 3D vector of cartesian coordinates (S</a:t>
                </a:r>
                <a:r>
                  <a:rPr lang="en-US" baseline="-25000" dirty="0"/>
                  <a:t>1</a:t>
                </a:r>
                <a:r>
                  <a:rPr lang="en-US" dirty="0"/>
                  <a:t>, S</a:t>
                </a:r>
                <a:r>
                  <a:rPr lang="en-US" baseline="-25000" dirty="0"/>
                  <a:t>2</a:t>
                </a:r>
                <a:r>
                  <a:rPr lang="en-US" dirty="0"/>
                  <a:t>, S</a:t>
                </a:r>
                <a:r>
                  <a:rPr lang="en-US" baseline="-25000" dirty="0"/>
                  <a:t>3</a:t>
                </a:r>
                <a:r>
                  <a:rPr lang="en-US" dirty="0"/>
                  <a:t>). </a:t>
                </a:r>
              </a:p>
              <a:p>
                <a:endParaRPr lang="en-US" dirty="0"/>
              </a:p>
              <a:p>
                <a:r>
                  <a:rPr lang="en-US" dirty="0"/>
                  <a:t>I is the total beam intensity</a:t>
                </a:r>
              </a:p>
              <a:p>
                <a:endParaRPr lang="en-US" dirty="0"/>
              </a:p>
              <a:p>
                <a:r>
                  <a:rPr lang="en-US" dirty="0"/>
                  <a:t>p is the polarization degree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B5A07A-C290-CB47-9616-0B5CA1AF66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56446"/>
                <a:ext cx="3787588" cy="3706123"/>
              </a:xfrm>
              <a:blipFill>
                <a:blip r:embed="rId3"/>
                <a:stretch>
                  <a:fillRect l="-1672" t="-3072" r="-2341" b="-6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4D69E26D-06DA-A84E-9E2C-04DFF7A9DF2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4414001" cy="6082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Poincare Sphere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35CDE07-860D-3748-B671-0E80733AF398}"/>
              </a:ext>
            </a:extLst>
          </p:cNvPr>
          <p:cNvGrpSpPr/>
          <p:nvPr/>
        </p:nvGrpSpPr>
        <p:grpSpPr>
          <a:xfrm>
            <a:off x="838200" y="5050037"/>
            <a:ext cx="2345129" cy="1343585"/>
            <a:chOff x="2280659" y="5045621"/>
            <a:chExt cx="2345129" cy="13435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03BCDE8F-7ADC-3B48-BCF3-F6F41AD7AB12}"/>
                    </a:ext>
                  </a:extLst>
                </p:cNvPr>
                <p:cNvSpPr txBox="1"/>
                <p:nvPr/>
              </p:nvSpPr>
              <p:spPr>
                <a:xfrm>
                  <a:off x="2280659" y="5045621"/>
                  <a:ext cx="74308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03BCDE8F-7ADC-3B48-BCF3-F6F41AD7AB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0659" y="5045621"/>
                  <a:ext cx="743089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8475" r="-6780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0A656F5-DDD7-CF48-89A9-562D36EC95FC}"/>
                    </a:ext>
                  </a:extLst>
                </p:cNvPr>
                <p:cNvSpPr txBox="1"/>
                <p:nvPr/>
              </p:nvSpPr>
              <p:spPr>
                <a:xfrm>
                  <a:off x="2280659" y="5397021"/>
                  <a:ext cx="234512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𝐼𝑝</m:t>
                        </m:r>
                        <m:func>
                          <m:func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  <m:func>
                              <m:func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</m:func>
                          </m:e>
                        </m:func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0A656F5-DDD7-CF48-89A9-562D36EC95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0659" y="5397021"/>
                  <a:ext cx="2345129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2703" t="-8000" r="-4324" b="-3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7A4568BC-5113-2A4C-B056-40DA096F204B}"/>
                    </a:ext>
                  </a:extLst>
                </p:cNvPr>
                <p:cNvSpPr txBox="1"/>
                <p:nvPr/>
              </p:nvSpPr>
              <p:spPr>
                <a:xfrm>
                  <a:off x="2280659" y="5747390"/>
                  <a:ext cx="225811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𝐼𝑝</m:t>
                        </m:r>
                        <m:func>
                          <m:func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  <m:func>
                              <m:func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00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</m:func>
                          </m:e>
                        </m:func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7A4568BC-5113-2A4C-B056-40DA096F20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0659" y="5747390"/>
                  <a:ext cx="2258119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2809" r="-2247" b="-2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53C6940-E676-5B49-AA07-CC09C9C3201F}"/>
                    </a:ext>
                  </a:extLst>
                </p:cNvPr>
                <p:cNvSpPr txBox="1"/>
                <p:nvPr/>
              </p:nvSpPr>
              <p:spPr>
                <a:xfrm>
                  <a:off x="2280659" y="6081429"/>
                  <a:ext cx="158434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𝐼𝑝</m:t>
                        </m:r>
                        <m:func>
                          <m:func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</m:func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53C6940-E676-5B49-AA07-CC09C9C320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0659" y="6081429"/>
                  <a:ext cx="1584344" cy="307777"/>
                </a:xfrm>
                <a:prstGeom prst="rect">
                  <a:avLst/>
                </a:prstGeom>
                <a:blipFill>
                  <a:blip r:embed="rId9"/>
                  <a:stretch>
                    <a:fillRect l="-2400" r="-800" b="-2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8550EA1-B271-3E46-9F13-0CA3EBF179B7}"/>
              </a:ext>
            </a:extLst>
          </p:cNvPr>
          <p:cNvSpPr txBox="1"/>
          <p:nvPr/>
        </p:nvSpPr>
        <p:spPr>
          <a:xfrm>
            <a:off x="8433764" y="4467539"/>
            <a:ext cx="22776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Longitude = 2𝜏</a:t>
            </a:r>
          </a:p>
          <a:p>
            <a:r>
              <a:rPr lang="en-US" dirty="0"/>
              <a:t>Latitude = 2𝜀</a:t>
            </a:r>
          </a:p>
          <a:p>
            <a:r>
              <a:rPr lang="en-US" dirty="0"/>
              <a:t>Great circle angle = 2𝛾</a:t>
            </a:r>
          </a:p>
          <a:p>
            <a:r>
              <a:rPr lang="en-US" dirty="0"/>
              <a:t>Equator to GCA = 𝛿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639DFC4-E6E5-BB4C-B7C0-395FED22C4F7}"/>
                  </a:ext>
                </a:extLst>
              </p:cNvPr>
              <p:cNvSpPr txBox="1"/>
              <p:nvPr/>
            </p:nvSpPr>
            <p:spPr>
              <a:xfrm>
                <a:off x="5111660" y="4752062"/>
                <a:ext cx="1968679" cy="8696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639DFC4-E6E5-BB4C-B7C0-395FED22C4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1660" y="4752062"/>
                <a:ext cx="1968679" cy="869662"/>
              </a:xfrm>
              <a:prstGeom prst="rect">
                <a:avLst/>
              </a:prstGeom>
              <a:blipFill>
                <a:blip r:embed="rId11"/>
                <a:stretch>
                  <a:fillRect l="-1923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3BF6828-0FAE-FC42-B035-6F18F04B6471}"/>
                  </a:ext>
                </a:extLst>
              </p:cNvPr>
              <p:cNvSpPr txBox="1"/>
              <p:nvPr/>
            </p:nvSpPr>
            <p:spPr>
              <a:xfrm>
                <a:off x="4055506" y="5810462"/>
                <a:ext cx="1476686" cy="5657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arctan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3BF6828-0FAE-FC42-B035-6F18F04B64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5506" y="5810462"/>
                <a:ext cx="1476686" cy="565732"/>
              </a:xfrm>
              <a:prstGeom prst="rect">
                <a:avLst/>
              </a:prstGeom>
              <a:blipFill>
                <a:blip r:embed="rId12"/>
                <a:stretch>
                  <a:fillRect l="-3419" t="-4348" r="-855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931400B-B1D3-A148-B4D3-225E0228DD69}"/>
                  </a:ext>
                </a:extLst>
              </p:cNvPr>
              <p:cNvSpPr txBox="1"/>
              <p:nvPr/>
            </p:nvSpPr>
            <p:spPr>
              <a:xfrm>
                <a:off x="5884843" y="5781135"/>
                <a:ext cx="2184380" cy="6367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arctan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931400B-B1D3-A148-B4D3-225E0228DD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4843" y="5781135"/>
                <a:ext cx="2184380" cy="636713"/>
              </a:xfrm>
              <a:prstGeom prst="rect">
                <a:avLst/>
              </a:prstGeom>
              <a:blipFill>
                <a:blip r:embed="rId13"/>
                <a:stretch>
                  <a:fillRect l="-2312" t="-3922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163EA71D-6748-4545-8C13-7007997D1A8C}"/>
              </a:ext>
            </a:extLst>
          </p:cNvPr>
          <p:cNvSpPr/>
          <p:nvPr/>
        </p:nvSpPr>
        <p:spPr>
          <a:xfrm>
            <a:off x="7996597" y="3777264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/>
              <a:t>Adapted from </a:t>
            </a:r>
            <a:r>
              <a:rPr lang="en-US" sz="800" dirty="0" err="1"/>
              <a:t>Ainouz</a:t>
            </a:r>
            <a:r>
              <a:rPr lang="en-US" sz="800" dirty="0"/>
              <a:t>, </a:t>
            </a:r>
            <a:r>
              <a:rPr lang="en-US" sz="800" dirty="0" err="1"/>
              <a:t>Samia</a:t>
            </a:r>
            <a:r>
              <a:rPr lang="en-US" sz="800" dirty="0"/>
              <a:t> et al.. (2006). </a:t>
            </a:r>
          </a:p>
          <a:p>
            <a:r>
              <a:rPr lang="en-US" sz="800" dirty="0"/>
              <a:t>Optics express. 14. 5916-27. 10.1364/OE.14.005916. 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DE15ED6-B556-9546-81EE-3C232ADABD47}"/>
              </a:ext>
            </a:extLst>
          </p:cNvPr>
          <p:cNvGrpSpPr/>
          <p:nvPr/>
        </p:nvGrpSpPr>
        <p:grpSpPr>
          <a:xfrm>
            <a:off x="4796314" y="481806"/>
            <a:ext cx="6400566" cy="3189285"/>
            <a:chOff x="4277783" y="97363"/>
            <a:chExt cx="6400566" cy="3189285"/>
          </a:xfrm>
        </p:grpSpPr>
        <p:pic>
          <p:nvPicPr>
            <p:cNvPr id="7174" name="Picture 6">
              <a:extLst>
                <a:ext uri="{FF2B5EF4-FFF2-40B4-BE49-F238E27FC236}">
                  <a16:creationId xmlns:a16="http://schemas.microsoft.com/office/drawing/2014/main" id="{3F0689C6-BD12-EC41-9C82-8FBD848B96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2715" y="232077"/>
              <a:ext cx="3194172" cy="29421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1A9D6AC-B0AC-FB44-98BD-DC49872B8A24}"/>
                </a:ext>
              </a:extLst>
            </p:cNvPr>
            <p:cNvSpPr txBox="1"/>
            <p:nvPr/>
          </p:nvSpPr>
          <p:spPr>
            <a:xfrm>
              <a:off x="5111660" y="1960518"/>
              <a:ext cx="4221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Q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0C521C2-7CB9-4D4C-94B2-EA09AD293DA5}"/>
                </a:ext>
              </a:extLst>
            </p:cNvPr>
            <p:cNvSpPr txBox="1"/>
            <p:nvPr/>
          </p:nvSpPr>
          <p:spPr>
            <a:xfrm>
              <a:off x="8416331" y="1652622"/>
              <a:ext cx="4221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U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84A7642-155D-274E-A013-2B29A9F9A663}"/>
                </a:ext>
              </a:extLst>
            </p:cNvPr>
            <p:cNvSpPr txBox="1"/>
            <p:nvPr/>
          </p:nvSpPr>
          <p:spPr>
            <a:xfrm>
              <a:off x="7080339" y="97363"/>
              <a:ext cx="4221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BA32F3C-65CE-7E4B-8706-B125F055EA99}"/>
                </a:ext>
              </a:extLst>
            </p:cNvPr>
            <p:cNvCxnSpPr>
              <a:cxnSpLocks/>
            </p:cNvCxnSpPr>
            <p:nvPr/>
          </p:nvCxnSpPr>
          <p:spPr>
            <a:xfrm>
              <a:off x="5111660" y="1782185"/>
              <a:ext cx="809659" cy="346322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58A81B97-9701-C241-887F-47135BDE5BCC}"/>
                    </a:ext>
                  </a:extLst>
                </p:cNvPr>
                <p:cNvSpPr txBox="1"/>
                <p:nvPr/>
              </p:nvSpPr>
              <p:spPr>
                <a:xfrm>
                  <a:off x="4277783" y="1571725"/>
                  <a:ext cx="132279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solidFill>
                        <a:srgbClr val="00B050"/>
                      </a:solidFill>
                    </a:rPr>
                    <a:t>Linear polarization (0)</a:t>
                  </a:r>
                </a:p>
                <a:p>
                  <a:r>
                    <a:rPr lang="en-US" sz="1000" dirty="0">
                      <a:solidFill>
                        <a:srgbClr val="00B050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0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sz="1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sz="1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a14:m>
                  <a:endParaRPr lang="en-US" sz="10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58A81B97-9701-C241-887F-47135BDE5B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77783" y="1571725"/>
                  <a:ext cx="1322798" cy="40011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D9D1AFA-C059-7C40-B55C-00950E9C4CE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080339" y="587834"/>
              <a:ext cx="1624985" cy="183924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175FAFA-AD7F-454F-BBAE-5D3A2A414668}"/>
                    </a:ext>
                  </a:extLst>
                </p:cNvPr>
                <p:cNvSpPr txBox="1"/>
                <p:nvPr/>
              </p:nvSpPr>
              <p:spPr>
                <a:xfrm>
                  <a:off x="8632071" y="586583"/>
                  <a:ext cx="88036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solidFill>
                        <a:srgbClr val="00B050"/>
                      </a:solidFill>
                    </a:rPr>
                    <a:t>Right Cir. Pol.</a:t>
                  </a:r>
                </a:p>
                <a:p>
                  <a:r>
                    <a:rPr lang="en-US" sz="1000" dirty="0">
                      <a:solidFill>
                        <a:srgbClr val="00B050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0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0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sz="1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−9</m:t>
                      </m:r>
                      <m:r>
                        <a:rPr lang="en-US" sz="1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a14:m>
                  <a:endParaRPr lang="en-US" sz="10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0175FAFA-AD7F-454F-BBAE-5D3A2A4146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32071" y="586583"/>
                  <a:ext cx="880369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C10E1B4C-7C36-074A-ADA9-2DDCF5AB48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09613" y="1380663"/>
              <a:ext cx="1496070" cy="169371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270457E-DF21-7144-A78F-2A54165C70C6}"/>
                    </a:ext>
                  </a:extLst>
                </p:cNvPr>
                <p:cNvSpPr txBox="1"/>
                <p:nvPr/>
              </p:nvSpPr>
              <p:spPr>
                <a:xfrm>
                  <a:off x="9205683" y="1129678"/>
                  <a:ext cx="1295010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rgbClr val="00B050"/>
                      </a:solidFill>
                    </a:rPr>
                    <a:t>Linear polarization (90)</a:t>
                  </a:r>
                </a:p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a:rPr lang="en-US" sz="1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=0, 2</m:t>
                        </m:r>
                        <m:r>
                          <a:rPr lang="en-US" sz="1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en-US" sz="1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=180</m:t>
                        </m:r>
                      </m:oMath>
                    </m:oMathPara>
                  </a14:m>
                  <a:endParaRPr lang="en-US" sz="10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270457E-DF21-7144-A78F-2A54165C70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05683" y="1129678"/>
                  <a:ext cx="1295010" cy="553998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2093FAFB-F360-AF4B-9AD1-3B7F2CEA4E8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23250" y="1872538"/>
              <a:ext cx="1260089" cy="13737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C506FB7-B130-5346-8B6E-75DFBE0D8236}"/>
                </a:ext>
              </a:extLst>
            </p:cNvPr>
            <p:cNvCxnSpPr/>
            <p:nvPr/>
          </p:nvCxnSpPr>
          <p:spPr>
            <a:xfrm>
              <a:off x="5586606" y="1749198"/>
              <a:ext cx="148680" cy="135125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8F5202B-1247-7B44-B680-D6FED8EE99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20992" y="1782185"/>
              <a:ext cx="160001" cy="165092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8E83965A-011D-A24B-8666-71591D8EBFAA}"/>
                    </a:ext>
                  </a:extLst>
                </p:cNvPr>
                <p:cNvSpPr txBox="1"/>
                <p:nvPr/>
              </p:nvSpPr>
              <p:spPr>
                <a:xfrm>
                  <a:off x="9383339" y="1730847"/>
                  <a:ext cx="1295010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rgbClr val="00B050"/>
                      </a:solidFill>
                    </a:rPr>
                    <a:t>Linear polarization (45)</a:t>
                  </a:r>
                </a:p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a:rPr lang="en-US" sz="1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=0, 2</m:t>
                        </m:r>
                        <m:r>
                          <a:rPr lang="en-US" sz="1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en-US" sz="1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=90</m:t>
                        </m:r>
                      </m:oMath>
                    </m:oMathPara>
                  </a14:m>
                  <a:endParaRPr lang="en-US" sz="10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8E83965A-011D-A24B-8666-71591D8EBF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83339" y="1730847"/>
                  <a:ext cx="1295010" cy="553998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496E69D-90C6-234D-86B5-F247308A0450}"/>
                </a:ext>
              </a:extLst>
            </p:cNvPr>
            <p:cNvSpPr txBox="1"/>
            <p:nvPr/>
          </p:nvSpPr>
          <p:spPr>
            <a:xfrm>
              <a:off x="6758672" y="2211063"/>
              <a:ext cx="6876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Equator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2A84852-4AF7-AB45-B811-B1DFD6174D9E}"/>
                </a:ext>
              </a:extLst>
            </p:cNvPr>
            <p:cNvSpPr txBox="1"/>
            <p:nvPr/>
          </p:nvSpPr>
          <p:spPr>
            <a:xfrm>
              <a:off x="6939801" y="3009649"/>
              <a:ext cx="4626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Pole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AFE6CF4-8703-B34A-AC63-88012D114FC9}"/>
                </a:ext>
              </a:extLst>
            </p:cNvPr>
            <p:cNvSpPr txBox="1"/>
            <p:nvPr/>
          </p:nvSpPr>
          <p:spPr>
            <a:xfrm>
              <a:off x="5906979" y="2210606"/>
              <a:ext cx="8258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Longitude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771B49A-A4CD-794F-9AF7-49EA107F0095}"/>
                </a:ext>
              </a:extLst>
            </p:cNvPr>
            <p:cNvSpPr txBox="1"/>
            <p:nvPr/>
          </p:nvSpPr>
          <p:spPr>
            <a:xfrm rot="3654360">
              <a:off x="7059303" y="1646402"/>
              <a:ext cx="7122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Latitude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FE7718EC-495E-4A4B-9CF0-634CCDA49380}"/>
                </a:ext>
              </a:extLst>
            </p:cNvPr>
            <p:cNvSpPr/>
            <p:nvPr/>
          </p:nvSpPr>
          <p:spPr>
            <a:xfrm>
              <a:off x="6077119" y="1521303"/>
              <a:ext cx="1003412" cy="598810"/>
            </a:xfrm>
            <a:custGeom>
              <a:avLst/>
              <a:gdLst>
                <a:gd name="connsiteX0" fmla="*/ 0 w 1003412"/>
                <a:gd name="connsiteY0" fmla="*/ 598810 h 598810"/>
                <a:gd name="connsiteX1" fmla="*/ 1003412 w 1003412"/>
                <a:gd name="connsiteY1" fmla="*/ 0 h 598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3412" h="598810">
                  <a:moveTo>
                    <a:pt x="0" y="598810"/>
                  </a:moveTo>
                  <a:lnTo>
                    <a:pt x="1003412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794FFBD-5E87-5A46-A067-1036783FE35F}"/>
                </a:ext>
              </a:extLst>
            </p:cNvPr>
            <p:cNvSpPr txBox="1"/>
            <p:nvPr/>
          </p:nvSpPr>
          <p:spPr>
            <a:xfrm>
              <a:off x="6224660" y="1651380"/>
              <a:ext cx="33054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</a:rPr>
                <a:t>2𝛾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361E8C4-1F4F-8F4D-BFD0-94B419B8D1AA}"/>
                </a:ext>
              </a:extLst>
            </p:cNvPr>
            <p:cNvSpPr txBox="1"/>
            <p:nvPr/>
          </p:nvSpPr>
          <p:spPr>
            <a:xfrm>
              <a:off x="6327662" y="1982425"/>
              <a:ext cx="3209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</a:rPr>
                <a:t>2𝜏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602D7EE-179C-E443-B33F-C0B2086F7523}"/>
                </a:ext>
              </a:extLst>
            </p:cNvPr>
            <p:cNvSpPr txBox="1"/>
            <p:nvPr/>
          </p:nvSpPr>
          <p:spPr>
            <a:xfrm>
              <a:off x="7126676" y="1841030"/>
              <a:ext cx="3209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</a:rPr>
                <a:t>2𝜀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CD4DF85C-8039-E348-8854-BA5C3C58CD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39879" y="1473440"/>
              <a:ext cx="90807" cy="914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959ED392-AC55-734D-8F44-8528AF4E7534}"/>
                </a:ext>
              </a:extLst>
            </p:cNvPr>
            <p:cNvCxnSpPr>
              <a:cxnSpLocks/>
            </p:cNvCxnSpPr>
            <p:nvPr/>
          </p:nvCxnSpPr>
          <p:spPr>
            <a:xfrm>
              <a:off x="5778129" y="766778"/>
              <a:ext cx="1247926" cy="701362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EF9F5A3-9D69-284E-8D6E-A4E4F2286F67}"/>
                </a:ext>
              </a:extLst>
            </p:cNvPr>
            <p:cNvSpPr txBox="1"/>
            <p:nvPr/>
          </p:nvSpPr>
          <p:spPr>
            <a:xfrm>
              <a:off x="5082684" y="376256"/>
              <a:ext cx="7328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accent1"/>
                  </a:solidFill>
                </a:rPr>
                <a:t>M(𝜀,𝜏)</a:t>
              </a:r>
            </a:p>
            <a:p>
              <a:r>
                <a:rPr lang="en-US" sz="1600" b="1" dirty="0">
                  <a:solidFill>
                    <a:schemeClr val="accent1"/>
                  </a:solidFill>
                </a:rPr>
                <a:t>P(𝛾,𝛿)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76873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50C8F-3C0B-C640-BDC8-39AC32EE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8269"/>
          </a:xfrm>
        </p:spPr>
        <p:txBody>
          <a:bodyPr>
            <a:normAutofit fontScale="90000"/>
          </a:bodyPr>
          <a:lstStyle/>
          <a:p>
            <a:r>
              <a:rPr lang="en-US" dirty="0"/>
              <a:t>Polarization: Stokes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B7F69-A0B6-AF46-9341-CD6534D17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54392"/>
            <a:ext cx="10753165" cy="4868032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Stokes Parameters describe the polarization state of EM radiation in terms of total intensity (I), degree of polarization (p) and the shape parameters of the polarization ellipse.</a:t>
            </a:r>
          </a:p>
          <a:p>
            <a:endParaRPr lang="en-US" sz="2400" dirty="0"/>
          </a:p>
          <a:p>
            <a:r>
              <a:rPr lang="en-US" sz="2400" dirty="0"/>
              <a:t>For a classical EM wave that is 100% polarized over short time intervals during the wave period (but whose polarization changes on longer timescales), the Stokes parameters are defined by time averages of the E-field strength. Assuming wave propagation along the z-axis: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E</a:t>
            </a:r>
            <a:r>
              <a:rPr lang="en-US" sz="2400" baseline="-25000" dirty="0"/>
              <a:t>x</a:t>
            </a:r>
            <a:r>
              <a:rPr lang="en-US" sz="2400" dirty="0"/>
              <a:t> (</a:t>
            </a:r>
            <a:r>
              <a:rPr lang="en-US" sz="2400" dirty="0" err="1"/>
              <a:t>E</a:t>
            </a:r>
            <a:r>
              <a:rPr lang="en-US" sz="2400" baseline="-25000" dirty="0" err="1"/>
              <a:t>y</a:t>
            </a:r>
            <a:r>
              <a:rPr lang="en-US" sz="2400" dirty="0"/>
              <a:t>) is proportional to the E-field along the x-axis (y-axis), and 𝛿 is the lag of </a:t>
            </a:r>
            <a:r>
              <a:rPr lang="en-US" sz="2400" dirty="0" err="1"/>
              <a:t>E</a:t>
            </a:r>
            <a:r>
              <a:rPr lang="en-US" sz="2400" baseline="-25000" dirty="0" err="1"/>
              <a:t>y</a:t>
            </a:r>
            <a:r>
              <a:rPr lang="en-US" sz="2400" dirty="0"/>
              <a:t> behind E</a:t>
            </a:r>
            <a:r>
              <a:rPr lang="en-US" sz="2400" baseline="-25000" dirty="0"/>
              <a:t>x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US" sz="24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7882733-750C-2042-9039-EFED6DCA2DA7}"/>
              </a:ext>
            </a:extLst>
          </p:cNvPr>
          <p:cNvGrpSpPr/>
          <p:nvPr/>
        </p:nvGrpSpPr>
        <p:grpSpPr>
          <a:xfrm>
            <a:off x="2777676" y="3756738"/>
            <a:ext cx="2627579" cy="1388405"/>
            <a:chOff x="6716805" y="2042176"/>
            <a:chExt cx="2627579" cy="13884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44BF6BBC-734F-C049-BA3E-75536ED25CC5}"/>
                    </a:ext>
                  </a:extLst>
                </p:cNvPr>
                <p:cNvSpPr txBox="1"/>
                <p:nvPr/>
              </p:nvSpPr>
              <p:spPr>
                <a:xfrm>
                  <a:off x="6716805" y="2042176"/>
                  <a:ext cx="2148602" cy="3525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44BF6BBC-734F-C049-BA3E-75536ED25C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6805" y="2042176"/>
                  <a:ext cx="2148602" cy="352597"/>
                </a:xfrm>
                <a:prstGeom prst="rect">
                  <a:avLst/>
                </a:prstGeom>
                <a:blipFill>
                  <a:blip r:embed="rId2"/>
                  <a:stretch>
                    <a:fillRect l="-1765" b="-206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BCE6B0E-77AA-0243-B225-17DC188497D5}"/>
                    </a:ext>
                  </a:extLst>
                </p:cNvPr>
                <p:cNvSpPr txBox="1"/>
                <p:nvPr/>
              </p:nvSpPr>
              <p:spPr>
                <a:xfrm>
                  <a:off x="6716805" y="2393576"/>
                  <a:ext cx="2217338" cy="3525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BCE6B0E-77AA-0243-B225-17DC188497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6805" y="2393576"/>
                  <a:ext cx="2217338" cy="352597"/>
                </a:xfrm>
                <a:prstGeom prst="rect">
                  <a:avLst/>
                </a:prstGeom>
                <a:blipFill>
                  <a:blip r:embed="rId3"/>
                  <a:stretch>
                    <a:fillRect l="-1705" b="-206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D996CCCF-9BFB-8945-9FBF-9C826A3A6F94}"/>
                    </a:ext>
                  </a:extLst>
                </p:cNvPr>
                <p:cNvSpPr txBox="1"/>
                <p:nvPr/>
              </p:nvSpPr>
              <p:spPr>
                <a:xfrm>
                  <a:off x="6716805" y="2743945"/>
                  <a:ext cx="2627579" cy="3525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func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D996CCCF-9BFB-8945-9FBF-9C826A3A6F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6805" y="2743945"/>
                  <a:ext cx="2627579" cy="352597"/>
                </a:xfrm>
                <a:prstGeom prst="rect">
                  <a:avLst/>
                </a:prstGeom>
                <a:blipFill>
                  <a:blip r:embed="rId4"/>
                  <a:stretch>
                    <a:fillRect l="-1442" b="-206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16285131-01A0-DA41-965F-7088BE7816AD}"/>
                    </a:ext>
                  </a:extLst>
                </p:cNvPr>
                <p:cNvSpPr txBox="1"/>
                <p:nvPr/>
              </p:nvSpPr>
              <p:spPr>
                <a:xfrm>
                  <a:off x="6716805" y="3077984"/>
                  <a:ext cx="2577822" cy="3525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func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16285131-01A0-DA41-965F-7088BE7816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6805" y="3077984"/>
                  <a:ext cx="2577822" cy="352597"/>
                </a:xfrm>
                <a:prstGeom prst="rect">
                  <a:avLst/>
                </a:prstGeom>
                <a:blipFill>
                  <a:blip r:embed="rId5"/>
                  <a:stretch>
                    <a:fillRect l="-1471" b="-1724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D7B44D61-897C-2344-AA8B-1D921E8C6032}"/>
              </a:ext>
            </a:extLst>
          </p:cNvPr>
          <p:cNvSpPr txBox="1"/>
          <p:nvPr/>
        </p:nvSpPr>
        <p:spPr>
          <a:xfrm>
            <a:off x="6178732" y="3985400"/>
            <a:ext cx="3235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 is the Intensity/flux of the wave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C2E228-DA08-4F44-81E9-2F903EAB5DFD}"/>
              </a:ext>
            </a:extLst>
          </p:cNvPr>
          <p:cNvSpPr txBox="1"/>
          <p:nvPr/>
        </p:nvSpPr>
        <p:spPr>
          <a:xfrm>
            <a:off x="6138391" y="4266275"/>
            <a:ext cx="5215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 and U depend on the linear polarization properties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32542E-A228-0A43-8244-70B2B0A34AF6}"/>
              </a:ext>
            </a:extLst>
          </p:cNvPr>
          <p:cNvSpPr txBox="1"/>
          <p:nvPr/>
        </p:nvSpPr>
        <p:spPr>
          <a:xfrm>
            <a:off x="6151838" y="4547150"/>
            <a:ext cx="4786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 depends on circular polarization properties</a:t>
            </a:r>
          </a:p>
        </p:txBody>
      </p:sp>
    </p:spTree>
    <p:extLst>
      <p:ext uri="{BB962C8B-B14F-4D97-AF65-F5344CB8AC3E}">
        <p14:creationId xmlns:p14="http://schemas.microsoft.com/office/powerpoint/2010/main" val="42306051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28EC895-5648-F443-A160-D535AC2CE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8269"/>
          </a:xfrm>
        </p:spPr>
        <p:txBody>
          <a:bodyPr>
            <a:normAutofit fontScale="90000"/>
          </a:bodyPr>
          <a:lstStyle/>
          <a:p>
            <a:r>
              <a:rPr lang="en-US" dirty="0"/>
              <a:t>Stokes Parameters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4B2890-0CA6-AF4C-B5A3-D3BF7062B1FB}"/>
              </a:ext>
            </a:extLst>
          </p:cNvPr>
          <p:cNvGrpSpPr/>
          <p:nvPr/>
        </p:nvGrpSpPr>
        <p:grpSpPr>
          <a:xfrm>
            <a:off x="5395238" y="604182"/>
            <a:ext cx="6400566" cy="3189285"/>
            <a:chOff x="5432612" y="973394"/>
            <a:chExt cx="6400566" cy="318928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9950C4C-4557-154C-A2AB-1D15A8313F27}"/>
                </a:ext>
              </a:extLst>
            </p:cNvPr>
            <p:cNvGrpSpPr/>
            <p:nvPr/>
          </p:nvGrpSpPr>
          <p:grpSpPr>
            <a:xfrm>
              <a:off x="5432612" y="973394"/>
              <a:ext cx="6400566" cy="3189285"/>
              <a:chOff x="4277783" y="97363"/>
              <a:chExt cx="6400566" cy="3189285"/>
            </a:xfrm>
          </p:grpSpPr>
          <p:pic>
            <p:nvPicPr>
              <p:cNvPr id="16" name="Picture 6">
                <a:extLst>
                  <a:ext uri="{FF2B5EF4-FFF2-40B4-BE49-F238E27FC236}">
                    <a16:creationId xmlns:a16="http://schemas.microsoft.com/office/drawing/2014/main" id="{12F7C278-C391-054A-91AC-25834B4013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42715" y="232077"/>
                <a:ext cx="3194172" cy="29421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152628E-D8FE-C447-844F-67DFDB050BC1}"/>
                  </a:ext>
                </a:extLst>
              </p:cNvPr>
              <p:cNvSpPr txBox="1"/>
              <p:nvPr/>
            </p:nvSpPr>
            <p:spPr>
              <a:xfrm>
                <a:off x="5111660" y="1960518"/>
                <a:ext cx="4221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Q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82C453B-4332-B845-9AC7-D609F4D29929}"/>
                  </a:ext>
                </a:extLst>
              </p:cNvPr>
              <p:cNvSpPr txBox="1"/>
              <p:nvPr/>
            </p:nvSpPr>
            <p:spPr>
              <a:xfrm>
                <a:off x="8416331" y="1652622"/>
                <a:ext cx="4221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U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E2E28B2-B1AD-FC4B-B8A0-5A7ADCEB07F6}"/>
                  </a:ext>
                </a:extLst>
              </p:cNvPr>
              <p:cNvSpPr txBox="1"/>
              <p:nvPr/>
            </p:nvSpPr>
            <p:spPr>
              <a:xfrm>
                <a:off x="7080339" y="97363"/>
                <a:ext cx="4221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V</a:t>
                </a:r>
              </a:p>
            </p:txBody>
          </p: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E0BD3AFA-B646-794D-B882-1EE9D07E00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11660" y="1782185"/>
                <a:ext cx="809659" cy="346322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71C43ED2-60F6-5E41-84C4-5C5E99D7031A}"/>
                      </a:ext>
                    </a:extLst>
                  </p:cNvPr>
                  <p:cNvSpPr txBox="1"/>
                  <p:nvPr/>
                </p:nvSpPr>
                <p:spPr>
                  <a:xfrm>
                    <a:off x="4277783" y="1571725"/>
                    <a:ext cx="1322798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00" dirty="0">
                        <a:solidFill>
                          <a:srgbClr val="00B050"/>
                        </a:solidFill>
                      </a:rPr>
                      <a:t>Linear polarization (0)</a:t>
                    </a:r>
                  </a:p>
                  <a:p>
                    <a:r>
                      <a:rPr lang="en-US" sz="1000" dirty="0">
                        <a:solidFill>
                          <a:srgbClr val="00B05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0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a:rPr lang="en-US" sz="10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sz="10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en-US" sz="10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oMath>
                    </a14:m>
                    <a:endParaRPr lang="en-US" sz="1000" dirty="0">
                      <a:solidFill>
                        <a:srgbClr val="00B050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71C43ED2-60F6-5E41-84C4-5C5E99D7031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77783" y="1571725"/>
                    <a:ext cx="1322798" cy="40011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A90623EC-654B-314C-A04B-564D2B556DE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080339" y="587834"/>
                <a:ext cx="1624985" cy="183924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47B17CBC-2ECB-8044-8647-C5D12A7846A5}"/>
                      </a:ext>
                    </a:extLst>
                  </p:cNvPr>
                  <p:cNvSpPr txBox="1"/>
                  <p:nvPr/>
                </p:nvSpPr>
                <p:spPr>
                  <a:xfrm>
                    <a:off x="8632071" y="586583"/>
                    <a:ext cx="880369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00" dirty="0">
                        <a:solidFill>
                          <a:srgbClr val="00B050"/>
                        </a:solidFill>
                      </a:rPr>
                      <a:t>Right Cir. Pol.</a:t>
                    </a:r>
                  </a:p>
                  <a:p>
                    <a:r>
                      <a:rPr lang="en-US" sz="1000" dirty="0">
                        <a:solidFill>
                          <a:srgbClr val="00B05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1000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10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a:rPr lang="en-US" sz="10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sz="10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−9</m:t>
                        </m:r>
                        <m:r>
                          <a:rPr lang="en-US" sz="10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oMath>
                    </a14:m>
                    <a:endParaRPr lang="en-US" sz="1000" dirty="0">
                      <a:solidFill>
                        <a:srgbClr val="00B050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47B17CBC-2ECB-8044-8647-C5D12A7846A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32071" y="586583"/>
                    <a:ext cx="880369" cy="40011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46E7F9F7-41F2-684E-887B-0F50E6690F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09613" y="1380663"/>
                <a:ext cx="1496070" cy="169371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D17EDD64-07CE-274D-B96B-7DCECCFA00BC}"/>
                      </a:ext>
                    </a:extLst>
                  </p:cNvPr>
                  <p:cNvSpPr txBox="1"/>
                  <p:nvPr/>
                </p:nvSpPr>
                <p:spPr>
                  <a:xfrm>
                    <a:off x="9205683" y="1129678"/>
                    <a:ext cx="1295010" cy="5539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>
                        <a:solidFill>
                          <a:srgbClr val="00B050"/>
                        </a:solidFill>
                      </a:rPr>
                      <a:t>Linear polarization (90)</a:t>
                    </a:r>
                  </a:p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  <m:r>
                            <a:rPr lang="en-US" sz="1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=0, 2</m:t>
                          </m:r>
                          <m:r>
                            <a:rPr lang="en-US" sz="1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sz="1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=180</m:t>
                          </m:r>
                        </m:oMath>
                      </m:oMathPara>
                    </a14:m>
                    <a:endParaRPr lang="en-US" sz="1000" dirty="0">
                      <a:solidFill>
                        <a:srgbClr val="00B050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D17EDD64-07CE-274D-B96B-7DCECCFA00B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05683" y="1129678"/>
                    <a:ext cx="1295010" cy="55399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D7FF1B2B-1494-DA43-B325-B59CE9087EB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123250" y="1872538"/>
                <a:ext cx="1260089" cy="13737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4008A78F-CDDB-3D47-84C6-FFBA1542474C}"/>
                  </a:ext>
                </a:extLst>
              </p:cNvPr>
              <p:cNvCxnSpPr/>
              <p:nvPr/>
            </p:nvCxnSpPr>
            <p:spPr>
              <a:xfrm>
                <a:off x="5586606" y="1749198"/>
                <a:ext cx="148680" cy="135125"/>
              </a:xfrm>
              <a:prstGeom prst="line">
                <a:avLst/>
              </a:prstGeom>
              <a:ln w="381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90D4947E-D04F-F147-A8C1-9B83F89743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20992" y="1782185"/>
                <a:ext cx="160001" cy="165092"/>
              </a:xfrm>
              <a:prstGeom prst="line">
                <a:avLst/>
              </a:prstGeom>
              <a:ln w="3810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EE15C416-4EBA-A444-882C-F698B28F7CF1}"/>
                      </a:ext>
                    </a:extLst>
                  </p:cNvPr>
                  <p:cNvSpPr txBox="1"/>
                  <p:nvPr/>
                </p:nvSpPr>
                <p:spPr>
                  <a:xfrm>
                    <a:off x="9383339" y="1730847"/>
                    <a:ext cx="1295010" cy="5539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>
                        <a:solidFill>
                          <a:srgbClr val="00B050"/>
                        </a:solidFill>
                      </a:rPr>
                      <a:t>Linear polarization (45)</a:t>
                    </a:r>
                  </a:p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  <m:r>
                            <a:rPr lang="en-US" sz="1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=0, 2</m:t>
                          </m:r>
                          <m:r>
                            <a:rPr lang="en-US" sz="1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sz="1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=90</m:t>
                          </m:r>
                        </m:oMath>
                      </m:oMathPara>
                    </a14:m>
                    <a:endParaRPr lang="en-US" sz="1000" dirty="0">
                      <a:solidFill>
                        <a:srgbClr val="00B050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EE15C416-4EBA-A444-882C-F698B28F7CF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83339" y="1730847"/>
                    <a:ext cx="1295010" cy="553998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433AED1-134A-4147-AA29-18407261C509}"/>
                  </a:ext>
                </a:extLst>
              </p:cNvPr>
              <p:cNvSpPr txBox="1"/>
              <p:nvPr/>
            </p:nvSpPr>
            <p:spPr>
              <a:xfrm>
                <a:off x="6758672" y="2211063"/>
                <a:ext cx="68768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/>
                  <a:t>Equator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1832A91-8ACE-114C-96B6-857029469DD9}"/>
                  </a:ext>
                </a:extLst>
              </p:cNvPr>
              <p:cNvSpPr txBox="1"/>
              <p:nvPr/>
            </p:nvSpPr>
            <p:spPr>
              <a:xfrm>
                <a:off x="6939801" y="3009649"/>
                <a:ext cx="46269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/>
                  <a:t>Pole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F01E5A8-7AD6-414D-B691-7BB6608E3D68}"/>
                  </a:ext>
                </a:extLst>
              </p:cNvPr>
              <p:cNvSpPr txBox="1"/>
              <p:nvPr/>
            </p:nvSpPr>
            <p:spPr>
              <a:xfrm>
                <a:off x="5906979" y="2210606"/>
                <a:ext cx="82586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rgbClr val="FF0000"/>
                    </a:solidFill>
                  </a:rPr>
                  <a:t>Longitude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D0807B8-47A5-7544-A672-4B6DDEA1229C}"/>
                  </a:ext>
                </a:extLst>
              </p:cNvPr>
              <p:cNvSpPr txBox="1"/>
              <p:nvPr/>
            </p:nvSpPr>
            <p:spPr>
              <a:xfrm rot="3654360">
                <a:off x="7059303" y="1646402"/>
                <a:ext cx="71224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rgbClr val="FF0000"/>
                    </a:solidFill>
                  </a:rPr>
                  <a:t>Latitude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BB2CFE20-2C44-8942-A6BD-E2DAD61003F7}"/>
                  </a:ext>
                </a:extLst>
              </p:cNvPr>
              <p:cNvSpPr/>
              <p:nvPr/>
            </p:nvSpPr>
            <p:spPr>
              <a:xfrm>
                <a:off x="6077119" y="1521303"/>
                <a:ext cx="1003412" cy="598810"/>
              </a:xfrm>
              <a:custGeom>
                <a:avLst/>
                <a:gdLst>
                  <a:gd name="connsiteX0" fmla="*/ 0 w 1003412"/>
                  <a:gd name="connsiteY0" fmla="*/ 598810 h 598810"/>
                  <a:gd name="connsiteX1" fmla="*/ 1003412 w 1003412"/>
                  <a:gd name="connsiteY1" fmla="*/ 0 h 598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3412" h="598810">
                    <a:moveTo>
                      <a:pt x="0" y="598810"/>
                    </a:moveTo>
                    <a:lnTo>
                      <a:pt x="1003412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6EA1CFD-F926-5B4D-9377-CD97E0042A07}"/>
                  </a:ext>
                </a:extLst>
              </p:cNvPr>
              <p:cNvSpPr txBox="1"/>
              <p:nvPr/>
            </p:nvSpPr>
            <p:spPr>
              <a:xfrm>
                <a:off x="6224660" y="1651380"/>
                <a:ext cx="33054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rgbClr val="FF0000"/>
                    </a:solidFill>
                  </a:rPr>
                  <a:t>2𝛾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E3A0131-A95A-244C-B2F1-EAA5130F3170}"/>
                  </a:ext>
                </a:extLst>
              </p:cNvPr>
              <p:cNvSpPr txBox="1"/>
              <p:nvPr/>
            </p:nvSpPr>
            <p:spPr>
              <a:xfrm>
                <a:off x="6327662" y="1982425"/>
                <a:ext cx="3209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rgbClr val="FF0000"/>
                    </a:solidFill>
                  </a:rPr>
                  <a:t>2𝜏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AC23C94-BCB8-CF43-AC8F-2F02D30085A0}"/>
                  </a:ext>
                </a:extLst>
              </p:cNvPr>
              <p:cNvSpPr txBox="1"/>
              <p:nvPr/>
            </p:nvSpPr>
            <p:spPr>
              <a:xfrm>
                <a:off x="7126676" y="1841030"/>
                <a:ext cx="3209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rgbClr val="FF0000"/>
                    </a:solidFill>
                  </a:rPr>
                  <a:t>2𝜀</a:t>
                </a: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3100E6E0-D270-6044-AA19-6AF93511D2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39879" y="1473440"/>
                <a:ext cx="90807" cy="9144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7C12B074-AED4-5B4C-9AB4-1C5209252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78129" y="766778"/>
                <a:ext cx="1247926" cy="701362"/>
              </a:xfrm>
              <a:prstGeom prst="straightConnector1">
                <a:avLst/>
              </a:prstGeom>
              <a:ln w="28575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6FE3CEC-DB6C-E142-B68B-4EA289543B0B}"/>
                  </a:ext>
                </a:extLst>
              </p:cNvPr>
              <p:cNvSpPr txBox="1"/>
              <p:nvPr/>
            </p:nvSpPr>
            <p:spPr>
              <a:xfrm>
                <a:off x="5082684" y="376256"/>
                <a:ext cx="73289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accent1"/>
                    </a:solidFill>
                  </a:rPr>
                  <a:t>M(𝜀,𝜏)</a:t>
                </a:r>
              </a:p>
              <a:p>
                <a:r>
                  <a:rPr lang="en-US" sz="1600" b="1" dirty="0">
                    <a:solidFill>
                      <a:schemeClr val="accent1"/>
                    </a:solidFill>
                  </a:rPr>
                  <a:t>P(𝛾,𝛿)</a:t>
                </a:r>
              </a:p>
            </p:txBody>
          </p: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1210328-BEDE-F14B-83CC-4BAAD206253B}"/>
                </a:ext>
              </a:extLst>
            </p:cNvPr>
            <p:cNvSpPr txBox="1"/>
            <p:nvPr/>
          </p:nvSpPr>
          <p:spPr>
            <a:xfrm>
              <a:off x="7005517" y="260435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highlight>
                    <a:srgbClr val="FFFF00"/>
                  </a:highlight>
                </a:rPr>
                <a:t>1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EC6E620-BCA3-2C4B-BA23-D39CE24B5379}"/>
                </a:ext>
              </a:extLst>
            </p:cNvPr>
            <p:cNvSpPr txBox="1"/>
            <p:nvPr/>
          </p:nvSpPr>
          <p:spPr>
            <a:xfrm>
              <a:off x="8125225" y="115644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highlight>
                    <a:srgbClr val="FFFF00"/>
                  </a:highlight>
                </a:rPr>
                <a:t>3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A1C1A7F-9D13-6842-B905-4472DF24F164}"/>
                </a:ext>
              </a:extLst>
            </p:cNvPr>
            <p:cNvSpPr txBox="1"/>
            <p:nvPr/>
          </p:nvSpPr>
          <p:spPr>
            <a:xfrm>
              <a:off x="8995610" y="278057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highlight>
                    <a:srgbClr val="FFFF00"/>
                  </a:highlight>
                </a:rPr>
                <a:t>2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3ED3AD6-6208-AA4E-835A-91135DBC06B8}"/>
              </a:ext>
            </a:extLst>
          </p:cNvPr>
          <p:cNvGrpSpPr>
            <a:grpSpLocks noChangeAspect="1"/>
          </p:cNvGrpSpPr>
          <p:nvPr/>
        </p:nvGrpSpPr>
        <p:grpSpPr>
          <a:xfrm>
            <a:off x="7042987" y="4161867"/>
            <a:ext cx="2651760" cy="1116370"/>
            <a:chOff x="6843941" y="4063599"/>
            <a:chExt cx="3016680" cy="1270000"/>
          </a:xfrm>
        </p:grpSpPr>
        <p:pic>
          <p:nvPicPr>
            <p:cNvPr id="51" name="Picture 50" descr="A picture containing text, clock, gauge&#10;&#10;Description automatically generated">
              <a:extLst>
                <a:ext uri="{FF2B5EF4-FFF2-40B4-BE49-F238E27FC236}">
                  <a16:creationId xmlns:a16="http://schemas.microsoft.com/office/drawing/2014/main" id="{2D20C9AB-388C-AC4C-A3D5-E0644FA19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259042" y="4063599"/>
              <a:ext cx="601579" cy="1270000"/>
            </a:xfrm>
            <a:prstGeom prst="rect">
              <a:avLst/>
            </a:prstGeom>
          </p:spPr>
        </p:pic>
        <p:pic>
          <p:nvPicPr>
            <p:cNvPr id="52" name="Picture 51" descr="Diagram&#10;&#10;Description automatically generated">
              <a:extLst>
                <a:ext uri="{FF2B5EF4-FFF2-40B4-BE49-F238E27FC236}">
                  <a16:creationId xmlns:a16="http://schemas.microsoft.com/office/drawing/2014/main" id="{1912C4C5-910F-BE45-8875-D3C96B820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43941" y="4063599"/>
              <a:ext cx="2184400" cy="1270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50619BE0-4566-A445-98F8-14DD184A2929}"/>
                    </a:ext>
                  </a:extLst>
                </p:cNvPr>
                <p:cNvSpPr txBox="1"/>
                <p:nvPr/>
              </p:nvSpPr>
              <p:spPr>
                <a:xfrm>
                  <a:off x="9028341" y="4560099"/>
                  <a:ext cx="22602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A7057CD-D189-E54E-B165-DE81611E47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28341" y="4560099"/>
                  <a:ext cx="226024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17647" r="-17647" b="-952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C064287A-94CA-654F-9992-1BFDCDE3BCC8}"/>
              </a:ext>
            </a:extLst>
          </p:cNvPr>
          <p:cNvSpPr txBox="1"/>
          <p:nvPr/>
        </p:nvSpPr>
        <p:spPr>
          <a:xfrm>
            <a:off x="8989669" y="402881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3FCF12E-2316-A242-BFD9-D47FA424D8E0}"/>
                  </a:ext>
                </a:extLst>
              </p:cNvPr>
              <p:cNvSpPr txBox="1"/>
              <p:nvPr/>
            </p:nvSpPr>
            <p:spPr>
              <a:xfrm>
                <a:off x="8965352" y="5863990"/>
                <a:ext cx="2260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3FCF12E-2316-A242-BFD9-D47FA424D8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352" y="5863990"/>
                <a:ext cx="226024" cy="276999"/>
              </a:xfrm>
              <a:prstGeom prst="rect">
                <a:avLst/>
              </a:prstGeom>
              <a:blipFill>
                <a:blip r:embed="rId10"/>
                <a:stretch>
                  <a:fillRect l="-16667" r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>
            <a:extLst>
              <a:ext uri="{FF2B5EF4-FFF2-40B4-BE49-F238E27FC236}">
                <a16:creationId xmlns:a16="http://schemas.microsoft.com/office/drawing/2014/main" id="{6AC9D05E-94AD-1244-8317-11427AAFE209}"/>
              </a:ext>
            </a:extLst>
          </p:cNvPr>
          <p:cNvSpPr txBox="1"/>
          <p:nvPr/>
        </p:nvSpPr>
        <p:spPr>
          <a:xfrm>
            <a:off x="8989669" y="538644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F74E24E-39C5-9841-9816-FA062FE05995}"/>
                  </a:ext>
                </a:extLst>
              </p:cNvPr>
              <p:cNvSpPr txBox="1"/>
              <p:nvPr/>
            </p:nvSpPr>
            <p:spPr>
              <a:xfrm>
                <a:off x="10264281" y="5247947"/>
                <a:ext cx="2260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F74E24E-39C5-9841-9816-FA062FE059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4281" y="5247947"/>
                <a:ext cx="226024" cy="276999"/>
              </a:xfrm>
              <a:prstGeom prst="rect">
                <a:avLst/>
              </a:prstGeom>
              <a:blipFill>
                <a:blip r:embed="rId11"/>
                <a:stretch>
                  <a:fillRect l="-15789" r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9A43B91E-C7DB-F84A-A3E8-D9DD20D02FFD}"/>
              </a:ext>
            </a:extLst>
          </p:cNvPr>
          <p:cNvSpPr txBox="1"/>
          <p:nvPr/>
        </p:nvSpPr>
        <p:spPr>
          <a:xfrm>
            <a:off x="10264281" y="477201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3</a:t>
            </a:r>
          </a:p>
        </p:txBody>
      </p:sp>
      <p:pic>
        <p:nvPicPr>
          <p:cNvPr id="59" name="Picture 58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6D581BD6-41EB-484F-A3B7-7A59FC031D0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99558" y="4840184"/>
            <a:ext cx="546263" cy="1092526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9442F5E1-3F30-CE4A-8739-9B8C0C915670}"/>
              </a:ext>
            </a:extLst>
          </p:cNvPr>
          <p:cNvSpPr txBox="1"/>
          <p:nvPr/>
        </p:nvSpPr>
        <p:spPr>
          <a:xfrm>
            <a:off x="11084399" y="5201780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RHCP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3E34CE2-0FE1-1A42-815D-7CC3DA80D22E}"/>
              </a:ext>
            </a:extLst>
          </p:cNvPr>
          <p:cNvSpPr txBox="1"/>
          <p:nvPr/>
        </p:nvSpPr>
        <p:spPr>
          <a:xfrm>
            <a:off x="9815093" y="4252103"/>
            <a:ext cx="1051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LP (Hori.)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93B55A8-02E5-9344-91BD-5AADEF00A73E}"/>
              </a:ext>
            </a:extLst>
          </p:cNvPr>
          <p:cNvSpPr txBox="1"/>
          <p:nvPr/>
        </p:nvSpPr>
        <p:spPr>
          <a:xfrm>
            <a:off x="9815093" y="6050580"/>
            <a:ext cx="1023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LP (+45°)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0550561-23B5-B944-8863-438B34CF3EFC}"/>
              </a:ext>
            </a:extLst>
          </p:cNvPr>
          <p:cNvSpPr/>
          <p:nvPr/>
        </p:nvSpPr>
        <p:spPr>
          <a:xfrm>
            <a:off x="1357248" y="6535162"/>
            <a:ext cx="618262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F. </a:t>
            </a:r>
            <a:r>
              <a:rPr lang="en-US" sz="900" dirty="0" err="1"/>
              <a:t>Kislat</a:t>
            </a:r>
            <a:r>
              <a:rPr lang="en-US" sz="900" dirty="0"/>
              <a:t>, et al., (2015) </a:t>
            </a:r>
            <a:r>
              <a:rPr lang="en-US" sz="900" dirty="0" err="1"/>
              <a:t>Astroparticle</a:t>
            </a:r>
            <a:r>
              <a:rPr lang="en-US" sz="900" dirty="0"/>
              <a:t> Physics, 68, 45-51 </a:t>
            </a:r>
            <a:r>
              <a:rPr lang="en-US" sz="900" dirty="0">
                <a:hlinkClick r:id="rId13"/>
              </a:rPr>
              <a:t>https://doi.org/10.1016/j.astropartphys.2015.02.007</a:t>
            </a:r>
            <a:r>
              <a:rPr lang="en-US" sz="900" dirty="0"/>
              <a:t> .</a:t>
            </a:r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EDCBEAC4-5AB4-3746-BB1E-4F5899069C8F}"/>
              </a:ext>
            </a:extLst>
          </p:cNvPr>
          <p:cNvSpPr txBox="1">
            <a:spLocks/>
          </p:cNvSpPr>
          <p:nvPr/>
        </p:nvSpPr>
        <p:spPr>
          <a:xfrm>
            <a:off x="838200" y="1237129"/>
            <a:ext cx="4121757" cy="5371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For a 100% </a:t>
            </a:r>
            <a:r>
              <a:rPr lang="en-US" sz="1600" i="1" dirty="0"/>
              <a:t>linear</a:t>
            </a:r>
            <a:r>
              <a:rPr lang="en-US" sz="1600" dirty="0"/>
              <a:t> polarized wave with an </a:t>
            </a:r>
            <a:r>
              <a:rPr lang="en-US" sz="1600" b="1" dirty="0"/>
              <a:t>E</a:t>
            </a:r>
            <a:r>
              <a:rPr lang="en-US" sz="1600" dirty="0"/>
              <a:t>-field vector </a:t>
            </a:r>
            <a:r>
              <a:rPr lang="en-US" sz="1600" b="1" dirty="0"/>
              <a:t>along</a:t>
            </a:r>
            <a:r>
              <a:rPr lang="en-US" sz="1600" dirty="0"/>
              <a:t> </a:t>
            </a:r>
            <a:r>
              <a:rPr lang="en-US" sz="1600" b="1" dirty="0"/>
              <a:t>the x-axis </a:t>
            </a:r>
            <a:r>
              <a:rPr lang="en-US" sz="1600" dirty="0"/>
              <a:t>(y-axis):</a:t>
            </a:r>
          </a:p>
          <a:p>
            <a:pPr lvl="1"/>
            <a:r>
              <a:rPr lang="en-US" sz="1600" dirty="0"/>
              <a:t>Q = I (-I)</a:t>
            </a:r>
          </a:p>
          <a:p>
            <a:pPr lvl="1"/>
            <a:endParaRPr lang="en-US" sz="1600" dirty="0"/>
          </a:p>
          <a:p>
            <a:r>
              <a:rPr lang="en-US" sz="1600" dirty="0"/>
              <a:t>For a 100% </a:t>
            </a:r>
            <a:r>
              <a:rPr lang="en-US" sz="1600" i="1" dirty="0"/>
              <a:t>linear</a:t>
            </a:r>
            <a:r>
              <a:rPr lang="en-US" sz="1600" dirty="0"/>
              <a:t> polarized wave with an </a:t>
            </a:r>
            <a:r>
              <a:rPr lang="en-US" sz="1600" b="1" dirty="0"/>
              <a:t>E</a:t>
            </a:r>
            <a:r>
              <a:rPr lang="en-US" sz="1600" dirty="0"/>
              <a:t>-field vector </a:t>
            </a:r>
            <a:r>
              <a:rPr lang="en-US" sz="1600" b="1" dirty="0"/>
              <a:t>along</a:t>
            </a:r>
            <a:r>
              <a:rPr lang="en-US" sz="1600" dirty="0"/>
              <a:t> </a:t>
            </a:r>
            <a:r>
              <a:rPr lang="en-US" sz="1600" b="1" dirty="0"/>
              <a:t>the diagonal</a:t>
            </a:r>
            <a:r>
              <a:rPr lang="en-US" sz="1600" dirty="0"/>
              <a:t> between the x- and y-axes (negative x- and y-axes ):</a:t>
            </a:r>
          </a:p>
          <a:p>
            <a:pPr lvl="1"/>
            <a:r>
              <a:rPr lang="en-US" sz="1600" dirty="0"/>
              <a:t>U = I (-I)</a:t>
            </a:r>
          </a:p>
          <a:p>
            <a:pPr lvl="1"/>
            <a:endParaRPr lang="en-US" sz="1600" dirty="0"/>
          </a:p>
          <a:p>
            <a:r>
              <a:rPr lang="en-US" sz="1600" dirty="0"/>
              <a:t>For a 100% </a:t>
            </a:r>
            <a:r>
              <a:rPr lang="en-US" sz="1600" b="1" i="1" dirty="0"/>
              <a:t>circularly</a:t>
            </a:r>
            <a:r>
              <a:rPr lang="en-US" sz="1600" dirty="0"/>
              <a:t> right-handed (left-handed) polarized:</a:t>
            </a:r>
          </a:p>
          <a:p>
            <a:pPr lvl="1"/>
            <a:r>
              <a:rPr lang="en-US" sz="1600" dirty="0"/>
              <a:t>V = I (-I)</a:t>
            </a:r>
          </a:p>
          <a:p>
            <a:endParaRPr lang="en-US" sz="1200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1200" dirty="0"/>
          </a:p>
        </p:txBody>
      </p:sp>
      <p:pic>
        <p:nvPicPr>
          <p:cNvPr id="65" name="Picture 2">
            <a:extLst>
              <a:ext uri="{FF2B5EF4-FFF2-40B4-BE49-F238E27FC236}">
                <a16:creationId xmlns:a16="http://schemas.microsoft.com/office/drawing/2014/main" id="{A5E07AED-5F00-1B41-8A67-AD3AD2B41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4618" y="4589972"/>
            <a:ext cx="3174268" cy="188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2AB61DCD-06C8-704A-8050-FF019A0CE75A}"/>
              </a:ext>
            </a:extLst>
          </p:cNvPr>
          <p:cNvSpPr txBox="1"/>
          <p:nvPr/>
        </p:nvSpPr>
        <p:spPr>
          <a:xfrm>
            <a:off x="1457420" y="4907607"/>
            <a:ext cx="13207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200" dirty="0"/>
          </a:p>
          <a:p>
            <a:pPr marL="228600" indent="-228600">
              <a:buAutoNum type="alphaLcParenBoth"/>
            </a:pPr>
            <a:r>
              <a:rPr lang="en-US" sz="1200" dirty="0"/>
              <a:t>Q&gt;0, U=0, V=0</a:t>
            </a:r>
          </a:p>
          <a:p>
            <a:pPr marL="228600" indent="-228600">
              <a:buAutoNum type="alphaLcParenBoth"/>
            </a:pPr>
            <a:r>
              <a:rPr lang="en-US" sz="1200" dirty="0"/>
              <a:t>Q&lt;0, U=0, V=0</a:t>
            </a:r>
          </a:p>
          <a:p>
            <a:pPr marL="228600" indent="-228600">
              <a:buAutoNum type="alphaLcParenBoth"/>
            </a:pPr>
            <a:r>
              <a:rPr lang="en-US" sz="1200" dirty="0"/>
              <a:t>U&gt;0, Q=0, V=0</a:t>
            </a:r>
          </a:p>
          <a:p>
            <a:pPr marL="228600" indent="-228600">
              <a:buAutoNum type="alphaLcParenBoth"/>
            </a:pPr>
            <a:r>
              <a:rPr lang="en-US" sz="1200" dirty="0"/>
              <a:t>U&lt;0, Q=0, V=0</a:t>
            </a:r>
          </a:p>
          <a:p>
            <a:pPr marL="228600" indent="-228600">
              <a:buAutoNum type="alphaLcParenBoth"/>
            </a:pPr>
            <a:r>
              <a:rPr lang="en-US" sz="1200" dirty="0"/>
              <a:t>V&gt;0, Q=0, U=0</a:t>
            </a:r>
          </a:p>
          <a:p>
            <a:pPr marL="228600" indent="-228600">
              <a:buAutoNum type="alphaLcParenBoth"/>
            </a:pPr>
            <a:r>
              <a:rPr lang="en-US" sz="1200" dirty="0"/>
              <a:t>V&lt;0, Q=0, U=0</a:t>
            </a:r>
          </a:p>
          <a:p>
            <a:pPr marL="228600" indent="-228600">
              <a:buAutoNum type="alphaLcParenBoth"/>
            </a:pPr>
            <a:endParaRPr lang="en-US" sz="1200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67BB2C4-C2D3-F842-8466-6F32CD83FF3E}"/>
              </a:ext>
            </a:extLst>
          </p:cNvPr>
          <p:cNvSpPr/>
          <p:nvPr/>
        </p:nvSpPr>
        <p:spPr>
          <a:xfrm>
            <a:off x="8784904" y="285035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/>
              <a:t>Adapted from </a:t>
            </a:r>
            <a:r>
              <a:rPr lang="en-US" sz="800" dirty="0" err="1"/>
              <a:t>Ainouz</a:t>
            </a:r>
            <a:r>
              <a:rPr lang="en-US" sz="800" dirty="0"/>
              <a:t>, </a:t>
            </a:r>
            <a:r>
              <a:rPr lang="en-US" sz="800" dirty="0" err="1"/>
              <a:t>Samia</a:t>
            </a:r>
            <a:r>
              <a:rPr lang="en-US" sz="800" dirty="0"/>
              <a:t> et al.. (2006). </a:t>
            </a:r>
          </a:p>
          <a:p>
            <a:r>
              <a:rPr lang="en-US" sz="800" dirty="0"/>
              <a:t>Optics express. 14. 5916-27. 10.1364/OE.14.005916. </a:t>
            </a:r>
          </a:p>
        </p:txBody>
      </p:sp>
    </p:spTree>
    <p:extLst>
      <p:ext uri="{BB962C8B-B14F-4D97-AF65-F5344CB8AC3E}">
        <p14:creationId xmlns:p14="http://schemas.microsoft.com/office/powerpoint/2010/main" val="13863500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EB542F12-8258-4C4F-8EE0-56A552997BF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439434"/>
                <a:ext cx="4594412" cy="473752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dirty="0"/>
                  <a:t>For a 100% polarized wave: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sz="2000" dirty="0"/>
              </a:p>
              <a:p>
                <a:r>
                  <a:rPr lang="en-US" sz="1800" dirty="0"/>
                  <a:t>For a linearly polarized wave (V=0):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sz="1600" dirty="0"/>
              </a:p>
              <a:p>
                <a:r>
                  <a:rPr lang="en-US" sz="1800" dirty="0"/>
                  <a:t>Q and U given by the polarization direction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US" sz="1800" dirty="0"/>
                  <a:t> (angle between the x-axis and </a:t>
                </a:r>
                <a:r>
                  <a:rPr lang="en-US" sz="1800" b="1" dirty="0"/>
                  <a:t>E</a:t>
                </a:r>
                <a:r>
                  <a:rPr lang="en-US" sz="1800" dirty="0"/>
                  <a:t>-field direction) by: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</m:func>
                  </m:oMath>
                </a14:m>
                <a:endParaRPr lang="en-US" sz="16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</m:func>
                  </m:oMath>
                </a14:m>
                <a:endParaRPr lang="en-US" sz="1800" dirty="0"/>
              </a:p>
              <a:p>
                <a:r>
                  <a:rPr lang="en-US" sz="1800" dirty="0"/>
                  <a:t>Implying: 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𝑈</m:t>
                            </m:r>
                          </m:num>
                          <m:den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den>
                        </m:f>
                      </m:e>
                    </m:func>
                  </m:oMath>
                </a14:m>
                <a:endParaRPr lang="en-US" sz="1400" dirty="0"/>
              </a:p>
              <a:p>
                <a:r>
                  <a:rPr lang="en-US" sz="1800" dirty="0"/>
                  <a:t>Polarization fraction (polarized wave flux):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4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p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40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p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40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num>
                      <m:den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𝐼</m:t>
                        </m:r>
                      </m:den>
                    </m:f>
                  </m:oMath>
                </a14:m>
                <a:endParaRPr lang="en-US" sz="1400" dirty="0"/>
              </a:p>
              <a:p>
                <a:r>
                  <a:rPr lang="en-US" sz="1800" dirty="0"/>
                  <a:t>For V=0, linear polarization fraction is: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p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p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num>
                      <m:den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𝐼</m:t>
                        </m:r>
                      </m:den>
                    </m:f>
                  </m:oMath>
                </a14:m>
                <a:endParaRPr lang="en-US" sz="1400" dirty="0"/>
              </a:p>
              <a:p>
                <a:pPr lvl="1"/>
                <a:endParaRPr lang="en-US" sz="1400" dirty="0"/>
              </a:p>
              <a:p>
                <a:endParaRPr lang="en-US" sz="1800" dirty="0"/>
              </a:p>
              <a:p>
                <a:endParaRPr lang="en-US" sz="1800" dirty="0"/>
              </a:p>
              <a:p>
                <a:pPr lvl="1"/>
                <a:endParaRPr lang="en-US" sz="2800" dirty="0"/>
              </a:p>
            </p:txBody>
          </p:sp>
        </mc:Choice>
        <mc:Fallback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EB542F12-8258-4C4F-8EE0-56A552997B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439434"/>
                <a:ext cx="4594412" cy="4737528"/>
              </a:xfrm>
              <a:prstGeom prst="rect">
                <a:avLst/>
              </a:prstGeom>
              <a:blipFill>
                <a:blip r:embed="rId2"/>
                <a:stretch>
                  <a:fillRect l="-1105" t="-1604" b="-24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5C06F8B8-8BF8-0E42-8CB5-3D16DA64B5E4}"/>
              </a:ext>
            </a:extLst>
          </p:cNvPr>
          <p:cNvGrpSpPr/>
          <p:nvPr/>
        </p:nvGrpSpPr>
        <p:grpSpPr>
          <a:xfrm>
            <a:off x="8069530" y="4853658"/>
            <a:ext cx="2627579" cy="1388405"/>
            <a:chOff x="6716805" y="2042176"/>
            <a:chExt cx="2627579" cy="13884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6872F0A5-A3AB-7A42-ACFB-E2D6AE2DF5DD}"/>
                    </a:ext>
                  </a:extLst>
                </p:cNvPr>
                <p:cNvSpPr txBox="1"/>
                <p:nvPr/>
              </p:nvSpPr>
              <p:spPr>
                <a:xfrm>
                  <a:off x="6716805" y="2042176"/>
                  <a:ext cx="2148602" cy="3525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44BF6BBC-734F-C049-BA3E-75536ED25C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6805" y="2042176"/>
                  <a:ext cx="2148602" cy="352597"/>
                </a:xfrm>
                <a:prstGeom prst="rect">
                  <a:avLst/>
                </a:prstGeom>
                <a:blipFill>
                  <a:blip r:embed="rId3"/>
                  <a:stretch>
                    <a:fillRect l="-1765" b="-206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09A2B92-551E-BD47-A016-B0C67ACB322D}"/>
                    </a:ext>
                  </a:extLst>
                </p:cNvPr>
                <p:cNvSpPr txBox="1"/>
                <p:nvPr/>
              </p:nvSpPr>
              <p:spPr>
                <a:xfrm>
                  <a:off x="6716805" y="2393576"/>
                  <a:ext cx="2217338" cy="3525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BCE6B0E-77AA-0243-B225-17DC188497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6805" y="2393576"/>
                  <a:ext cx="2217338" cy="352597"/>
                </a:xfrm>
                <a:prstGeom prst="rect">
                  <a:avLst/>
                </a:prstGeom>
                <a:blipFill>
                  <a:blip r:embed="rId4"/>
                  <a:stretch>
                    <a:fillRect l="-1705" b="-206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5444ECBF-71CB-B44D-84A4-716A9E1077A6}"/>
                    </a:ext>
                  </a:extLst>
                </p:cNvPr>
                <p:cNvSpPr txBox="1"/>
                <p:nvPr/>
              </p:nvSpPr>
              <p:spPr>
                <a:xfrm>
                  <a:off x="6716805" y="2743945"/>
                  <a:ext cx="2627579" cy="3525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func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D996CCCF-9BFB-8945-9FBF-9C826A3A6F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6805" y="2743945"/>
                  <a:ext cx="2627579" cy="352597"/>
                </a:xfrm>
                <a:prstGeom prst="rect">
                  <a:avLst/>
                </a:prstGeom>
                <a:blipFill>
                  <a:blip r:embed="rId5"/>
                  <a:stretch>
                    <a:fillRect l="-1442" b="-206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12A0197-AA28-7941-80F9-05E3673C042C}"/>
                    </a:ext>
                  </a:extLst>
                </p:cNvPr>
                <p:cNvSpPr txBox="1"/>
                <p:nvPr/>
              </p:nvSpPr>
              <p:spPr>
                <a:xfrm>
                  <a:off x="6716805" y="3077984"/>
                  <a:ext cx="2577822" cy="3525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func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16285131-01A0-DA41-965F-7088BE7816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6805" y="3077984"/>
                  <a:ext cx="2577822" cy="352597"/>
                </a:xfrm>
                <a:prstGeom prst="rect">
                  <a:avLst/>
                </a:prstGeom>
                <a:blipFill>
                  <a:blip r:embed="rId6"/>
                  <a:stretch>
                    <a:fillRect l="-1471" b="-1724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A4A7B6-D9DC-1147-9587-851AB3662790}"/>
              </a:ext>
            </a:extLst>
          </p:cNvPr>
          <p:cNvGrpSpPr/>
          <p:nvPr/>
        </p:nvGrpSpPr>
        <p:grpSpPr>
          <a:xfrm>
            <a:off x="5432612" y="1246065"/>
            <a:ext cx="6400566" cy="3189285"/>
            <a:chOff x="4277783" y="97363"/>
            <a:chExt cx="6400566" cy="3189285"/>
          </a:xfrm>
        </p:grpSpPr>
        <p:pic>
          <p:nvPicPr>
            <p:cNvPr id="11" name="Picture 6">
              <a:extLst>
                <a:ext uri="{FF2B5EF4-FFF2-40B4-BE49-F238E27FC236}">
                  <a16:creationId xmlns:a16="http://schemas.microsoft.com/office/drawing/2014/main" id="{DB1E8E65-BADC-074A-8657-349822F6C7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2715" y="232077"/>
              <a:ext cx="3194172" cy="29421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9C1737D-AA45-5549-8A3D-D69F1E80CAEC}"/>
                </a:ext>
              </a:extLst>
            </p:cNvPr>
            <p:cNvSpPr txBox="1"/>
            <p:nvPr/>
          </p:nvSpPr>
          <p:spPr>
            <a:xfrm>
              <a:off x="5111660" y="1960518"/>
              <a:ext cx="4221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Q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96728CD-4105-2B4B-A5C0-43B9C6F7A35C}"/>
                </a:ext>
              </a:extLst>
            </p:cNvPr>
            <p:cNvSpPr txBox="1"/>
            <p:nvPr/>
          </p:nvSpPr>
          <p:spPr>
            <a:xfrm>
              <a:off x="8416331" y="1652622"/>
              <a:ext cx="4221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U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2D20517-1DAD-5C41-BD25-9CEEC5709D4A}"/>
                </a:ext>
              </a:extLst>
            </p:cNvPr>
            <p:cNvSpPr txBox="1"/>
            <p:nvPr/>
          </p:nvSpPr>
          <p:spPr>
            <a:xfrm>
              <a:off x="7080339" y="97363"/>
              <a:ext cx="4221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940899B-4C4D-B84E-A122-53EDEAF3FA16}"/>
                </a:ext>
              </a:extLst>
            </p:cNvPr>
            <p:cNvCxnSpPr>
              <a:cxnSpLocks/>
            </p:cNvCxnSpPr>
            <p:nvPr/>
          </p:nvCxnSpPr>
          <p:spPr>
            <a:xfrm>
              <a:off x="5111660" y="1782185"/>
              <a:ext cx="809659" cy="346322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E95D018-7465-8342-9A4D-E0FDC94F6A66}"/>
                    </a:ext>
                  </a:extLst>
                </p:cNvPr>
                <p:cNvSpPr txBox="1"/>
                <p:nvPr/>
              </p:nvSpPr>
              <p:spPr>
                <a:xfrm>
                  <a:off x="4277783" y="1571725"/>
                  <a:ext cx="132279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solidFill>
                        <a:srgbClr val="00B050"/>
                      </a:solidFill>
                    </a:rPr>
                    <a:t>Linear polarization (0)</a:t>
                  </a:r>
                </a:p>
                <a:p>
                  <a:r>
                    <a:rPr lang="en-US" sz="1000" dirty="0">
                      <a:solidFill>
                        <a:srgbClr val="00B050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0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sz="1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sz="1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a14:m>
                  <a:endParaRPr lang="en-US" sz="10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E95D018-7465-8342-9A4D-E0FDC94F6A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77783" y="1571725"/>
                  <a:ext cx="1322798" cy="40011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97615CB3-636E-3244-ABDC-D2BE7954B21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080339" y="587834"/>
              <a:ext cx="1624985" cy="183924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FEE8239-1918-0144-80BA-1A4C7E098626}"/>
                    </a:ext>
                  </a:extLst>
                </p:cNvPr>
                <p:cNvSpPr txBox="1"/>
                <p:nvPr/>
              </p:nvSpPr>
              <p:spPr>
                <a:xfrm>
                  <a:off x="8632071" y="586583"/>
                  <a:ext cx="88036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solidFill>
                        <a:srgbClr val="00B050"/>
                      </a:solidFill>
                    </a:rPr>
                    <a:t>Right Cir. Pol.</a:t>
                  </a:r>
                </a:p>
                <a:p>
                  <a:r>
                    <a:rPr lang="en-US" sz="1000" dirty="0">
                      <a:solidFill>
                        <a:srgbClr val="00B050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0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0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sz="1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−9</m:t>
                      </m:r>
                      <m:r>
                        <a:rPr lang="en-US" sz="1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a14:m>
                  <a:endParaRPr lang="en-US" sz="10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FEE8239-1918-0144-80BA-1A4C7E0986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32071" y="586583"/>
                  <a:ext cx="880369" cy="40011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A0795A7-A009-7946-BB66-113D3CA70E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09613" y="1380663"/>
              <a:ext cx="1496070" cy="169371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9EB5244-0642-3D44-9DC6-BE63A632F0A7}"/>
                    </a:ext>
                  </a:extLst>
                </p:cNvPr>
                <p:cNvSpPr txBox="1"/>
                <p:nvPr/>
              </p:nvSpPr>
              <p:spPr>
                <a:xfrm>
                  <a:off x="9205683" y="1129678"/>
                  <a:ext cx="1295010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rgbClr val="00B050"/>
                      </a:solidFill>
                    </a:rPr>
                    <a:t>Linear polarization (90)</a:t>
                  </a:r>
                </a:p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a:rPr lang="en-US" sz="1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=0, 2</m:t>
                        </m:r>
                        <m:r>
                          <a:rPr lang="en-US" sz="1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en-US" sz="1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=180</m:t>
                        </m:r>
                      </m:oMath>
                    </m:oMathPara>
                  </a14:m>
                  <a:endParaRPr lang="en-US" sz="10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9EB5244-0642-3D44-9DC6-BE63A632F0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05683" y="1129678"/>
                  <a:ext cx="1295010" cy="55399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8F8E479-CCC3-0B4A-A1B1-C21DE292CF7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23250" y="1872538"/>
              <a:ext cx="1260089" cy="13737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6581FB8-0AE6-6E47-AD27-6EA42812DC35}"/>
                </a:ext>
              </a:extLst>
            </p:cNvPr>
            <p:cNvCxnSpPr/>
            <p:nvPr/>
          </p:nvCxnSpPr>
          <p:spPr>
            <a:xfrm>
              <a:off x="5586606" y="1749198"/>
              <a:ext cx="148680" cy="135125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EB1D15C-2D8E-D748-BE66-BB0971432B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20992" y="1782185"/>
              <a:ext cx="160001" cy="165092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6464468-2186-9644-B95A-2FD810EEC3B1}"/>
                    </a:ext>
                  </a:extLst>
                </p:cNvPr>
                <p:cNvSpPr txBox="1"/>
                <p:nvPr/>
              </p:nvSpPr>
              <p:spPr>
                <a:xfrm>
                  <a:off x="9383339" y="1730847"/>
                  <a:ext cx="1295010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rgbClr val="00B050"/>
                      </a:solidFill>
                    </a:rPr>
                    <a:t>Linear polarization (45)</a:t>
                  </a:r>
                </a:p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  <m:r>
                          <a:rPr lang="en-US" sz="1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=0, 2</m:t>
                        </m:r>
                        <m:r>
                          <a:rPr lang="en-US" sz="1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en-US" sz="1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=90</m:t>
                        </m:r>
                      </m:oMath>
                    </m:oMathPara>
                  </a14:m>
                  <a:endParaRPr lang="en-US" sz="1000" dirty="0">
                    <a:solidFill>
                      <a:srgbClr val="00B050"/>
                    </a:solidFill>
                  </a:endParaRPr>
                </a:p>
              </p:txBody>
            </p:sp>
          </mc:Choice>
          <mc:Fallback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6464468-2186-9644-B95A-2FD810EEC3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83339" y="1730847"/>
                  <a:ext cx="1295010" cy="553998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B0A3FF7-0336-C547-A37A-D683DF8AA0EE}"/>
                </a:ext>
              </a:extLst>
            </p:cNvPr>
            <p:cNvSpPr txBox="1"/>
            <p:nvPr/>
          </p:nvSpPr>
          <p:spPr>
            <a:xfrm>
              <a:off x="6758672" y="2211063"/>
              <a:ext cx="6876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Equator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A4A1946-73C5-0F45-BAF5-B4A166657D9D}"/>
                </a:ext>
              </a:extLst>
            </p:cNvPr>
            <p:cNvSpPr txBox="1"/>
            <p:nvPr/>
          </p:nvSpPr>
          <p:spPr>
            <a:xfrm>
              <a:off x="6939801" y="3009649"/>
              <a:ext cx="4626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Pole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414901E-7F24-E840-A561-75B47C0FE612}"/>
                </a:ext>
              </a:extLst>
            </p:cNvPr>
            <p:cNvSpPr txBox="1"/>
            <p:nvPr/>
          </p:nvSpPr>
          <p:spPr>
            <a:xfrm>
              <a:off x="5906979" y="2210606"/>
              <a:ext cx="8258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Longitude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C5291D-1D46-414B-BB9B-EE45C1125C5A}"/>
                </a:ext>
              </a:extLst>
            </p:cNvPr>
            <p:cNvSpPr txBox="1"/>
            <p:nvPr/>
          </p:nvSpPr>
          <p:spPr>
            <a:xfrm rot="3654360">
              <a:off x="7059303" y="1646402"/>
              <a:ext cx="7122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Latitude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DFD9D5B3-FAAE-9C48-9354-554D9744FF11}"/>
                </a:ext>
              </a:extLst>
            </p:cNvPr>
            <p:cNvSpPr/>
            <p:nvPr/>
          </p:nvSpPr>
          <p:spPr>
            <a:xfrm>
              <a:off x="6077119" y="1521303"/>
              <a:ext cx="1003412" cy="598810"/>
            </a:xfrm>
            <a:custGeom>
              <a:avLst/>
              <a:gdLst>
                <a:gd name="connsiteX0" fmla="*/ 0 w 1003412"/>
                <a:gd name="connsiteY0" fmla="*/ 598810 h 598810"/>
                <a:gd name="connsiteX1" fmla="*/ 1003412 w 1003412"/>
                <a:gd name="connsiteY1" fmla="*/ 0 h 598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3412" h="598810">
                  <a:moveTo>
                    <a:pt x="0" y="598810"/>
                  </a:moveTo>
                  <a:lnTo>
                    <a:pt x="1003412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9294C60-FED4-274B-AC49-79DC76103848}"/>
                </a:ext>
              </a:extLst>
            </p:cNvPr>
            <p:cNvSpPr txBox="1"/>
            <p:nvPr/>
          </p:nvSpPr>
          <p:spPr>
            <a:xfrm>
              <a:off x="6224660" y="1651380"/>
              <a:ext cx="33054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</a:rPr>
                <a:t>2𝛾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A0CC29E-312B-4047-94BA-1748121EDBAC}"/>
                </a:ext>
              </a:extLst>
            </p:cNvPr>
            <p:cNvSpPr txBox="1"/>
            <p:nvPr/>
          </p:nvSpPr>
          <p:spPr>
            <a:xfrm>
              <a:off x="6327662" y="1982425"/>
              <a:ext cx="3209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</a:rPr>
                <a:t>2𝜏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C01046A-A4F6-834B-ADE2-CCADEB587D74}"/>
                </a:ext>
              </a:extLst>
            </p:cNvPr>
            <p:cNvSpPr txBox="1"/>
            <p:nvPr/>
          </p:nvSpPr>
          <p:spPr>
            <a:xfrm>
              <a:off x="7126676" y="1841030"/>
              <a:ext cx="3209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</a:rPr>
                <a:t>2𝜀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5C47C9A4-2B98-AD4D-A11E-81C0538AC1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39879" y="1473440"/>
              <a:ext cx="90807" cy="914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AA1E90E-868D-C04C-9A59-5000C55744A2}"/>
                </a:ext>
              </a:extLst>
            </p:cNvPr>
            <p:cNvCxnSpPr>
              <a:cxnSpLocks/>
            </p:cNvCxnSpPr>
            <p:nvPr/>
          </p:nvCxnSpPr>
          <p:spPr>
            <a:xfrm>
              <a:off x="5778129" y="766778"/>
              <a:ext cx="1247926" cy="701362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38D6CCC-088B-944A-8870-0FA519E02B5D}"/>
                </a:ext>
              </a:extLst>
            </p:cNvPr>
            <p:cNvSpPr txBox="1"/>
            <p:nvPr/>
          </p:nvSpPr>
          <p:spPr>
            <a:xfrm>
              <a:off x="5082684" y="376256"/>
              <a:ext cx="7328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accent1"/>
                  </a:solidFill>
                </a:rPr>
                <a:t>M(𝜀,𝜏)</a:t>
              </a:r>
            </a:p>
            <a:p>
              <a:r>
                <a:rPr lang="en-US" sz="1600" b="1" dirty="0">
                  <a:solidFill>
                    <a:schemeClr val="accent1"/>
                  </a:solidFill>
                </a:rPr>
                <a:t>P(𝛾,𝛿)</a:t>
              </a: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EE3F8432-B981-DF4B-B2D0-12322E7258B6}"/>
              </a:ext>
            </a:extLst>
          </p:cNvPr>
          <p:cNvSpPr/>
          <p:nvPr/>
        </p:nvSpPr>
        <p:spPr>
          <a:xfrm>
            <a:off x="9060360" y="1155962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/>
              <a:t>Adapted from </a:t>
            </a:r>
            <a:r>
              <a:rPr lang="en-US" sz="800" dirty="0" err="1"/>
              <a:t>Ainouz</a:t>
            </a:r>
            <a:r>
              <a:rPr lang="en-US" sz="800" dirty="0"/>
              <a:t>, </a:t>
            </a:r>
            <a:r>
              <a:rPr lang="en-US" sz="800" dirty="0" err="1"/>
              <a:t>Samia</a:t>
            </a:r>
            <a:r>
              <a:rPr lang="en-US" sz="800" dirty="0"/>
              <a:t> et al.. (2006). </a:t>
            </a:r>
          </a:p>
          <a:p>
            <a:r>
              <a:rPr lang="en-US" sz="800" dirty="0"/>
              <a:t>Optics express. 14. 5916-27. 10.1364/OE.14.005916. 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64657194-A7BB-C649-BB77-DB6DC730A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8269"/>
          </a:xfrm>
        </p:spPr>
        <p:txBody>
          <a:bodyPr>
            <a:normAutofit fontScale="90000"/>
          </a:bodyPr>
          <a:lstStyle/>
          <a:p>
            <a:r>
              <a:rPr lang="en-US" dirty="0"/>
              <a:t>Stokes Parameters</a:t>
            </a:r>
          </a:p>
        </p:txBody>
      </p:sp>
    </p:spTree>
    <p:extLst>
      <p:ext uri="{BB962C8B-B14F-4D97-AF65-F5344CB8AC3E}">
        <p14:creationId xmlns:p14="http://schemas.microsoft.com/office/powerpoint/2010/main" val="32376551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>
            <a:extLst>
              <a:ext uri="{FF2B5EF4-FFF2-40B4-BE49-F238E27FC236}">
                <a16:creationId xmlns:a16="http://schemas.microsoft.com/office/drawing/2014/main" id="{9A149446-B080-E64A-8D17-44500701208F}"/>
              </a:ext>
            </a:extLst>
          </p:cNvPr>
          <p:cNvSpPr/>
          <p:nvPr/>
        </p:nvSpPr>
        <p:spPr>
          <a:xfrm>
            <a:off x="6697226" y="874207"/>
            <a:ext cx="4054510" cy="2542233"/>
          </a:xfrm>
          <a:custGeom>
            <a:avLst/>
            <a:gdLst>
              <a:gd name="connsiteX0" fmla="*/ 0 w 4054510"/>
              <a:gd name="connsiteY0" fmla="*/ 35169 h 2542233"/>
              <a:gd name="connsiteX1" fmla="*/ 0 w 4054510"/>
              <a:gd name="connsiteY1" fmla="*/ 2542233 h 2542233"/>
              <a:gd name="connsiteX2" fmla="*/ 4054510 w 4054510"/>
              <a:gd name="connsiteY2" fmla="*/ 2532184 h 2542233"/>
              <a:gd name="connsiteX3" fmla="*/ 4029389 w 4054510"/>
              <a:gd name="connsiteY3" fmla="*/ 1040004 h 2542233"/>
              <a:gd name="connsiteX4" fmla="*/ 4009293 w 4054510"/>
              <a:gd name="connsiteY4" fmla="*/ 577780 h 2542233"/>
              <a:gd name="connsiteX5" fmla="*/ 3974123 w 4054510"/>
              <a:gd name="connsiteY5" fmla="*/ 241160 h 2542233"/>
              <a:gd name="connsiteX6" fmla="*/ 3928906 w 4054510"/>
              <a:gd name="connsiteY6" fmla="*/ 85411 h 2542233"/>
              <a:gd name="connsiteX7" fmla="*/ 3913833 w 4054510"/>
              <a:gd name="connsiteY7" fmla="*/ 65314 h 2542233"/>
              <a:gd name="connsiteX8" fmla="*/ 3913833 w 4054510"/>
              <a:gd name="connsiteY8" fmla="*/ 65314 h 2542233"/>
              <a:gd name="connsiteX9" fmla="*/ 3873640 w 4054510"/>
              <a:gd name="connsiteY9" fmla="*/ 105507 h 2542233"/>
              <a:gd name="connsiteX10" fmla="*/ 3823398 w 4054510"/>
              <a:gd name="connsiteY10" fmla="*/ 246184 h 2542233"/>
              <a:gd name="connsiteX11" fmla="*/ 3773156 w 4054510"/>
              <a:gd name="connsiteY11" fmla="*/ 437103 h 2542233"/>
              <a:gd name="connsiteX12" fmla="*/ 3687745 w 4054510"/>
              <a:gd name="connsiteY12" fmla="*/ 773723 h 2542233"/>
              <a:gd name="connsiteX13" fmla="*/ 3617407 w 4054510"/>
              <a:gd name="connsiteY13" fmla="*/ 1075173 h 2542233"/>
              <a:gd name="connsiteX14" fmla="*/ 3521948 w 4054510"/>
              <a:gd name="connsiteY14" fmla="*/ 1406769 h 2542233"/>
              <a:gd name="connsiteX15" fmla="*/ 3431512 w 4054510"/>
              <a:gd name="connsiteY15" fmla="*/ 1617784 h 2542233"/>
              <a:gd name="connsiteX16" fmla="*/ 3376247 w 4054510"/>
              <a:gd name="connsiteY16" fmla="*/ 1668026 h 2542233"/>
              <a:gd name="connsiteX17" fmla="*/ 3326005 w 4054510"/>
              <a:gd name="connsiteY17" fmla="*/ 1663002 h 2542233"/>
              <a:gd name="connsiteX18" fmla="*/ 3326005 w 4054510"/>
              <a:gd name="connsiteY18" fmla="*/ 1663002 h 2542233"/>
              <a:gd name="connsiteX19" fmla="*/ 3250642 w 4054510"/>
              <a:gd name="connsiteY19" fmla="*/ 1542422 h 2542233"/>
              <a:gd name="connsiteX20" fmla="*/ 3059723 w 4054510"/>
              <a:gd name="connsiteY20" fmla="*/ 884255 h 2542233"/>
              <a:gd name="connsiteX21" fmla="*/ 2939143 w 4054510"/>
              <a:gd name="connsiteY21" fmla="*/ 381837 h 2542233"/>
              <a:gd name="connsiteX22" fmla="*/ 2848708 w 4054510"/>
              <a:gd name="connsiteY22" fmla="*/ 135652 h 2542233"/>
              <a:gd name="connsiteX23" fmla="*/ 2793442 w 4054510"/>
              <a:gd name="connsiteY23" fmla="*/ 75362 h 2542233"/>
              <a:gd name="connsiteX24" fmla="*/ 2773345 w 4054510"/>
              <a:gd name="connsiteY24" fmla="*/ 60290 h 2542233"/>
              <a:gd name="connsiteX25" fmla="*/ 2733152 w 4054510"/>
              <a:gd name="connsiteY25" fmla="*/ 75362 h 2542233"/>
              <a:gd name="connsiteX26" fmla="*/ 2697983 w 4054510"/>
              <a:gd name="connsiteY26" fmla="*/ 125604 h 2542233"/>
              <a:gd name="connsiteX27" fmla="*/ 2667838 w 4054510"/>
              <a:gd name="connsiteY27" fmla="*/ 241160 h 2542233"/>
              <a:gd name="connsiteX28" fmla="*/ 2627644 w 4054510"/>
              <a:gd name="connsiteY28" fmla="*/ 361740 h 2542233"/>
              <a:gd name="connsiteX29" fmla="*/ 2557306 w 4054510"/>
              <a:gd name="connsiteY29" fmla="*/ 638070 h 2542233"/>
              <a:gd name="connsiteX30" fmla="*/ 2512088 w 4054510"/>
              <a:gd name="connsiteY30" fmla="*/ 844061 h 2542233"/>
              <a:gd name="connsiteX31" fmla="*/ 2461847 w 4054510"/>
              <a:gd name="connsiteY31" fmla="*/ 1055077 h 2542233"/>
              <a:gd name="connsiteX32" fmla="*/ 2376436 w 4054510"/>
              <a:gd name="connsiteY32" fmla="*/ 1401745 h 2542233"/>
              <a:gd name="connsiteX33" fmla="*/ 2286000 w 4054510"/>
              <a:gd name="connsiteY33" fmla="*/ 1592663 h 2542233"/>
              <a:gd name="connsiteX34" fmla="*/ 2230734 w 4054510"/>
              <a:gd name="connsiteY34" fmla="*/ 1627833 h 2542233"/>
              <a:gd name="connsiteX35" fmla="*/ 2200589 w 4054510"/>
              <a:gd name="connsiteY35" fmla="*/ 1627833 h 2542233"/>
              <a:gd name="connsiteX36" fmla="*/ 2170444 w 4054510"/>
              <a:gd name="connsiteY36" fmla="*/ 1602712 h 2542233"/>
              <a:gd name="connsiteX37" fmla="*/ 2130251 w 4054510"/>
              <a:gd name="connsiteY37" fmla="*/ 1552470 h 2542233"/>
              <a:gd name="connsiteX38" fmla="*/ 2054888 w 4054510"/>
              <a:gd name="connsiteY38" fmla="*/ 1366575 h 2542233"/>
              <a:gd name="connsiteX39" fmla="*/ 1773534 w 4054510"/>
              <a:gd name="connsiteY39" fmla="*/ 442127 h 2542233"/>
              <a:gd name="connsiteX40" fmla="*/ 1668027 w 4054510"/>
              <a:gd name="connsiteY40" fmla="*/ 110531 h 2542233"/>
              <a:gd name="connsiteX41" fmla="*/ 1572567 w 4054510"/>
              <a:gd name="connsiteY41" fmla="*/ 0 h 2542233"/>
              <a:gd name="connsiteX42" fmla="*/ 1517301 w 4054510"/>
              <a:gd name="connsiteY42" fmla="*/ 5024 h 2542233"/>
              <a:gd name="connsiteX43" fmla="*/ 1467060 w 4054510"/>
              <a:gd name="connsiteY43" fmla="*/ 50241 h 2542233"/>
              <a:gd name="connsiteX44" fmla="*/ 1431890 w 4054510"/>
              <a:gd name="connsiteY44" fmla="*/ 130628 h 2542233"/>
              <a:gd name="connsiteX45" fmla="*/ 1411794 w 4054510"/>
              <a:gd name="connsiteY45" fmla="*/ 190918 h 2542233"/>
              <a:gd name="connsiteX46" fmla="*/ 1371600 w 4054510"/>
              <a:gd name="connsiteY46" fmla="*/ 301450 h 2542233"/>
              <a:gd name="connsiteX47" fmla="*/ 1175658 w 4054510"/>
              <a:gd name="connsiteY47" fmla="*/ 944545 h 2542233"/>
              <a:gd name="connsiteX48" fmla="*/ 1075174 w 4054510"/>
              <a:gd name="connsiteY48" fmla="*/ 1311309 h 2542233"/>
              <a:gd name="connsiteX49" fmla="*/ 944545 w 4054510"/>
              <a:gd name="connsiteY49" fmla="*/ 1617784 h 2542233"/>
              <a:gd name="connsiteX50" fmla="*/ 859134 w 4054510"/>
              <a:gd name="connsiteY50" fmla="*/ 1678074 h 2542233"/>
              <a:gd name="connsiteX51" fmla="*/ 803869 w 4054510"/>
              <a:gd name="connsiteY51" fmla="*/ 1683098 h 2542233"/>
              <a:gd name="connsiteX52" fmla="*/ 743578 w 4054510"/>
              <a:gd name="connsiteY52" fmla="*/ 1657978 h 2542233"/>
              <a:gd name="connsiteX53" fmla="*/ 693337 w 4054510"/>
              <a:gd name="connsiteY53" fmla="*/ 1612760 h 2542233"/>
              <a:gd name="connsiteX54" fmla="*/ 572756 w 4054510"/>
              <a:gd name="connsiteY54" fmla="*/ 1467059 h 2542233"/>
              <a:gd name="connsiteX55" fmla="*/ 432079 w 4054510"/>
              <a:gd name="connsiteY55" fmla="*/ 1200778 h 2542233"/>
              <a:gd name="connsiteX56" fmla="*/ 241161 w 4054510"/>
              <a:gd name="connsiteY56" fmla="*/ 733529 h 2542233"/>
              <a:gd name="connsiteX57" fmla="*/ 130629 w 4054510"/>
              <a:gd name="connsiteY57" fmla="*/ 437103 h 2542233"/>
              <a:gd name="connsiteX58" fmla="*/ 0 w 4054510"/>
              <a:gd name="connsiteY58" fmla="*/ 35169 h 2542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054510" h="2542233">
                <a:moveTo>
                  <a:pt x="0" y="35169"/>
                </a:moveTo>
                <a:lnTo>
                  <a:pt x="0" y="2542233"/>
                </a:lnTo>
                <a:lnTo>
                  <a:pt x="4054510" y="2532184"/>
                </a:lnTo>
                <a:lnTo>
                  <a:pt x="4029389" y="1040004"/>
                </a:lnTo>
                <a:lnTo>
                  <a:pt x="4009293" y="577780"/>
                </a:lnTo>
                <a:lnTo>
                  <a:pt x="3974123" y="241160"/>
                </a:lnTo>
                <a:lnTo>
                  <a:pt x="3928906" y="85411"/>
                </a:lnTo>
                <a:lnTo>
                  <a:pt x="3913833" y="65314"/>
                </a:lnTo>
                <a:lnTo>
                  <a:pt x="3913833" y="65314"/>
                </a:lnTo>
                <a:lnTo>
                  <a:pt x="3873640" y="105507"/>
                </a:lnTo>
                <a:lnTo>
                  <a:pt x="3823398" y="246184"/>
                </a:lnTo>
                <a:lnTo>
                  <a:pt x="3773156" y="437103"/>
                </a:lnTo>
                <a:lnTo>
                  <a:pt x="3687745" y="773723"/>
                </a:lnTo>
                <a:lnTo>
                  <a:pt x="3617407" y="1075173"/>
                </a:lnTo>
                <a:lnTo>
                  <a:pt x="3521948" y="1406769"/>
                </a:lnTo>
                <a:lnTo>
                  <a:pt x="3431512" y="1617784"/>
                </a:lnTo>
                <a:lnTo>
                  <a:pt x="3376247" y="1668026"/>
                </a:lnTo>
                <a:lnTo>
                  <a:pt x="3326005" y="1663002"/>
                </a:lnTo>
                <a:lnTo>
                  <a:pt x="3326005" y="1663002"/>
                </a:lnTo>
                <a:lnTo>
                  <a:pt x="3250642" y="1542422"/>
                </a:lnTo>
                <a:lnTo>
                  <a:pt x="3059723" y="884255"/>
                </a:lnTo>
                <a:lnTo>
                  <a:pt x="2939143" y="381837"/>
                </a:lnTo>
                <a:lnTo>
                  <a:pt x="2848708" y="135652"/>
                </a:lnTo>
                <a:lnTo>
                  <a:pt x="2793442" y="75362"/>
                </a:lnTo>
                <a:lnTo>
                  <a:pt x="2773345" y="60290"/>
                </a:lnTo>
                <a:lnTo>
                  <a:pt x="2733152" y="75362"/>
                </a:lnTo>
                <a:lnTo>
                  <a:pt x="2697983" y="125604"/>
                </a:lnTo>
                <a:lnTo>
                  <a:pt x="2667838" y="241160"/>
                </a:lnTo>
                <a:lnTo>
                  <a:pt x="2627644" y="361740"/>
                </a:lnTo>
                <a:lnTo>
                  <a:pt x="2557306" y="638070"/>
                </a:lnTo>
                <a:lnTo>
                  <a:pt x="2512088" y="844061"/>
                </a:lnTo>
                <a:lnTo>
                  <a:pt x="2461847" y="1055077"/>
                </a:lnTo>
                <a:lnTo>
                  <a:pt x="2376436" y="1401745"/>
                </a:lnTo>
                <a:lnTo>
                  <a:pt x="2286000" y="1592663"/>
                </a:lnTo>
                <a:lnTo>
                  <a:pt x="2230734" y="1627833"/>
                </a:lnTo>
                <a:lnTo>
                  <a:pt x="2200589" y="1627833"/>
                </a:lnTo>
                <a:lnTo>
                  <a:pt x="2170444" y="1602712"/>
                </a:lnTo>
                <a:lnTo>
                  <a:pt x="2130251" y="1552470"/>
                </a:lnTo>
                <a:lnTo>
                  <a:pt x="2054888" y="1366575"/>
                </a:lnTo>
                <a:lnTo>
                  <a:pt x="1773534" y="442127"/>
                </a:lnTo>
                <a:lnTo>
                  <a:pt x="1668027" y="110531"/>
                </a:lnTo>
                <a:lnTo>
                  <a:pt x="1572567" y="0"/>
                </a:lnTo>
                <a:lnTo>
                  <a:pt x="1517301" y="5024"/>
                </a:lnTo>
                <a:lnTo>
                  <a:pt x="1467060" y="50241"/>
                </a:lnTo>
                <a:lnTo>
                  <a:pt x="1431890" y="130628"/>
                </a:lnTo>
                <a:lnTo>
                  <a:pt x="1411794" y="190918"/>
                </a:lnTo>
                <a:lnTo>
                  <a:pt x="1371600" y="301450"/>
                </a:lnTo>
                <a:lnTo>
                  <a:pt x="1175658" y="944545"/>
                </a:lnTo>
                <a:lnTo>
                  <a:pt x="1075174" y="1311309"/>
                </a:lnTo>
                <a:lnTo>
                  <a:pt x="944545" y="1617784"/>
                </a:lnTo>
                <a:lnTo>
                  <a:pt x="859134" y="1678074"/>
                </a:lnTo>
                <a:lnTo>
                  <a:pt x="803869" y="1683098"/>
                </a:lnTo>
                <a:lnTo>
                  <a:pt x="743578" y="1657978"/>
                </a:lnTo>
                <a:lnTo>
                  <a:pt x="693337" y="1612760"/>
                </a:lnTo>
                <a:lnTo>
                  <a:pt x="572756" y="1467059"/>
                </a:lnTo>
                <a:lnTo>
                  <a:pt x="432079" y="1200778"/>
                </a:lnTo>
                <a:lnTo>
                  <a:pt x="241161" y="733529"/>
                </a:lnTo>
                <a:lnTo>
                  <a:pt x="130629" y="437103"/>
                </a:lnTo>
                <a:lnTo>
                  <a:pt x="0" y="35169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E50C8F-3C0B-C640-BDC8-39AC32EE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8269"/>
          </a:xfrm>
        </p:spPr>
        <p:txBody>
          <a:bodyPr>
            <a:normAutofit fontScale="90000"/>
          </a:bodyPr>
          <a:lstStyle/>
          <a:p>
            <a:r>
              <a:rPr lang="en-US" dirty="0"/>
              <a:t>Polarization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B7F69-A0B6-AF46-9341-CD6534D17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4480"/>
            <a:ext cx="10278291" cy="4767943"/>
          </a:xfrm>
        </p:spPr>
        <p:txBody>
          <a:bodyPr>
            <a:normAutofit/>
          </a:bodyPr>
          <a:lstStyle/>
          <a:p>
            <a:r>
              <a:rPr lang="en-US" sz="2400" dirty="0"/>
              <a:t>Fit function:  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Modulation: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Polarization: </a:t>
            </a:r>
            <a:endParaRPr lang="en-US" sz="20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9C25836-D656-544B-9130-D2FF591A6059}"/>
              </a:ext>
            </a:extLst>
          </p:cNvPr>
          <p:cNvCxnSpPr/>
          <p:nvPr/>
        </p:nvCxnSpPr>
        <p:spPr>
          <a:xfrm>
            <a:off x="6690360" y="3415937"/>
            <a:ext cx="4663440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59FF0B8-5E6D-8E40-9AFF-B79188FBA02C}"/>
              </a:ext>
            </a:extLst>
          </p:cNvPr>
          <p:cNvCxnSpPr>
            <a:cxnSpLocks/>
          </p:cNvCxnSpPr>
          <p:nvPr/>
        </p:nvCxnSpPr>
        <p:spPr>
          <a:xfrm flipV="1">
            <a:off x="6690360" y="513806"/>
            <a:ext cx="0" cy="290213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13">
            <a:extLst>
              <a:ext uri="{FF2B5EF4-FFF2-40B4-BE49-F238E27FC236}">
                <a16:creationId xmlns:a16="http://schemas.microsoft.com/office/drawing/2014/main" id="{FEDC8DBD-7F8A-9D4F-A463-18D1EC9F13B4}"/>
              </a:ext>
            </a:extLst>
          </p:cNvPr>
          <p:cNvSpPr/>
          <p:nvPr/>
        </p:nvSpPr>
        <p:spPr>
          <a:xfrm>
            <a:off x="6688183" y="875177"/>
            <a:ext cx="4062548" cy="2547292"/>
          </a:xfrm>
          <a:custGeom>
            <a:avLst/>
            <a:gdLst>
              <a:gd name="connsiteX0" fmla="*/ 0 w 4062548"/>
              <a:gd name="connsiteY0" fmla="*/ 13097 h 2547292"/>
              <a:gd name="connsiteX1" fmla="*/ 849086 w 4062548"/>
              <a:gd name="connsiteY1" fmla="*/ 1672080 h 2547292"/>
              <a:gd name="connsiteX2" fmla="*/ 1554480 w 4062548"/>
              <a:gd name="connsiteY2" fmla="*/ 34 h 2547292"/>
              <a:gd name="connsiteX3" fmla="*/ 2233748 w 4062548"/>
              <a:gd name="connsiteY3" fmla="*/ 1619829 h 2547292"/>
              <a:gd name="connsiteX4" fmla="*/ 2782388 w 4062548"/>
              <a:gd name="connsiteY4" fmla="*/ 52286 h 2547292"/>
              <a:gd name="connsiteX5" fmla="*/ 3370217 w 4062548"/>
              <a:gd name="connsiteY5" fmla="*/ 1659017 h 2547292"/>
              <a:gd name="connsiteX6" fmla="*/ 3931920 w 4062548"/>
              <a:gd name="connsiteY6" fmla="*/ 65349 h 2547292"/>
              <a:gd name="connsiteX7" fmla="*/ 4062548 w 4062548"/>
              <a:gd name="connsiteY7" fmla="*/ 2547292 h 2547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62548" h="2547292">
                <a:moveTo>
                  <a:pt x="0" y="13097"/>
                </a:moveTo>
                <a:cubicBezTo>
                  <a:pt x="295003" y="843677"/>
                  <a:pt x="590006" y="1674257"/>
                  <a:pt x="849086" y="1672080"/>
                </a:cubicBezTo>
                <a:cubicBezTo>
                  <a:pt x="1108166" y="1669903"/>
                  <a:pt x="1323703" y="8742"/>
                  <a:pt x="1554480" y="34"/>
                </a:cubicBezTo>
                <a:cubicBezTo>
                  <a:pt x="1785257" y="-8675"/>
                  <a:pt x="2029097" y="1611120"/>
                  <a:pt x="2233748" y="1619829"/>
                </a:cubicBezTo>
                <a:cubicBezTo>
                  <a:pt x="2438399" y="1628538"/>
                  <a:pt x="2592977" y="45755"/>
                  <a:pt x="2782388" y="52286"/>
                </a:cubicBezTo>
                <a:cubicBezTo>
                  <a:pt x="2971799" y="58817"/>
                  <a:pt x="3178628" y="1656840"/>
                  <a:pt x="3370217" y="1659017"/>
                </a:cubicBezTo>
                <a:cubicBezTo>
                  <a:pt x="3561806" y="1661194"/>
                  <a:pt x="3816532" y="-82697"/>
                  <a:pt x="3931920" y="65349"/>
                </a:cubicBezTo>
                <a:cubicBezTo>
                  <a:pt x="4047308" y="213395"/>
                  <a:pt x="4054928" y="1380343"/>
                  <a:pt x="4062548" y="254729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23F7ED-2B89-8E43-B664-1F7DC443DAAA}"/>
              </a:ext>
            </a:extLst>
          </p:cNvPr>
          <p:cNvSpPr txBox="1"/>
          <p:nvPr/>
        </p:nvSpPr>
        <p:spPr>
          <a:xfrm rot="16200000">
            <a:off x="5740240" y="864869"/>
            <a:ext cx="1203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Response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EAB8C6-ACEE-BC4A-8E77-109033DD3506}"/>
              </a:ext>
            </a:extLst>
          </p:cNvPr>
          <p:cNvSpPr txBox="1"/>
          <p:nvPr/>
        </p:nvSpPr>
        <p:spPr>
          <a:xfrm>
            <a:off x="6539970" y="3415937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788344A-2E59-E24D-8784-6A3A3D977EDC}"/>
                  </a:ext>
                </a:extLst>
              </p:cNvPr>
              <p:cNvSpPr txBox="1"/>
              <p:nvPr/>
            </p:nvSpPr>
            <p:spPr>
              <a:xfrm>
                <a:off x="10556767" y="3476981"/>
                <a:ext cx="38792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0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0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𝛑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788344A-2E59-E24D-8784-6A3A3D977E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6767" y="3476981"/>
                <a:ext cx="387927" cy="307777"/>
              </a:xfrm>
              <a:prstGeom prst="rect">
                <a:avLst/>
              </a:prstGeom>
              <a:blipFill>
                <a:blip r:embed="rId2"/>
                <a:stretch>
                  <a:fillRect l="-12903" r="-9677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2783EC9-1600-0646-9D12-86E14BA5F62D}"/>
                  </a:ext>
                </a:extLst>
              </p:cNvPr>
              <p:cNvSpPr txBox="1"/>
              <p:nvPr/>
            </p:nvSpPr>
            <p:spPr>
              <a:xfrm>
                <a:off x="11353800" y="3429000"/>
                <a:ext cx="30777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𝛟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2783EC9-1600-0646-9D12-86E14BA5F6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3800" y="3429000"/>
                <a:ext cx="307777" cy="369332"/>
              </a:xfrm>
              <a:prstGeom prst="rect">
                <a:avLst/>
              </a:prstGeom>
              <a:blipFill>
                <a:blip r:embed="rId3"/>
                <a:stretch>
                  <a:fillRect l="-32000" r="-28000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71EE908-C97C-0F4E-9DC4-CBEA7893F60C}"/>
              </a:ext>
            </a:extLst>
          </p:cNvPr>
          <p:cNvCxnSpPr>
            <a:cxnSpLocks/>
            <a:stCxn id="18" idx="51"/>
          </p:cNvCxnSpPr>
          <p:nvPr/>
        </p:nvCxnSpPr>
        <p:spPr>
          <a:xfrm>
            <a:off x="7501095" y="2557305"/>
            <a:ext cx="0" cy="858632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C1750C3-3CD9-3647-AD0F-641EB85236DA}"/>
              </a:ext>
            </a:extLst>
          </p:cNvPr>
          <p:cNvCxnSpPr>
            <a:cxnSpLocks/>
          </p:cNvCxnSpPr>
          <p:nvPr/>
        </p:nvCxnSpPr>
        <p:spPr>
          <a:xfrm>
            <a:off x="8930966" y="874207"/>
            <a:ext cx="0" cy="159269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5D4148A-A51C-834B-B9FD-A08CF5B48E6D}"/>
              </a:ext>
            </a:extLst>
          </p:cNvPr>
          <p:cNvSpPr txBox="1"/>
          <p:nvPr/>
        </p:nvSpPr>
        <p:spPr>
          <a:xfrm>
            <a:off x="7898237" y="299927"/>
            <a:ext cx="2099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Modulated Term (B)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547765-A249-734A-8E2B-C59F30CB819D}"/>
              </a:ext>
            </a:extLst>
          </p:cNvPr>
          <p:cNvSpPr txBox="1"/>
          <p:nvPr/>
        </p:nvSpPr>
        <p:spPr>
          <a:xfrm>
            <a:off x="7647184" y="2840775"/>
            <a:ext cx="1406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Flat Term 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6712EE7-047E-354A-966A-5031B9C24D4B}"/>
                  </a:ext>
                </a:extLst>
              </p:cNvPr>
              <p:cNvSpPr txBox="1"/>
              <p:nvPr/>
            </p:nvSpPr>
            <p:spPr>
              <a:xfrm>
                <a:off x="10750730" y="973394"/>
                <a:ext cx="1022588" cy="4070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𝐜𝐨𝐬</m:t>
                          </m:r>
                        </m:e>
                        <m:sup>
                          <m:r>
                            <a:rPr lang="en-US" sz="20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0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𝛟</m:t>
                      </m:r>
                    </m:oMath>
                  </m:oMathPara>
                </a14:m>
                <a:endParaRPr lang="en-US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6712EE7-047E-354A-966A-5031B9C24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730" y="973394"/>
                <a:ext cx="1022588" cy="407099"/>
              </a:xfrm>
              <a:prstGeom prst="rect">
                <a:avLst/>
              </a:prstGeom>
              <a:blipFill>
                <a:blip r:embed="rId4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51012A4-75A2-7446-96CE-19ACEB069511}"/>
                  </a:ext>
                </a:extLst>
              </p:cNvPr>
              <p:cNvSpPr txBox="1"/>
              <p:nvPr/>
            </p:nvSpPr>
            <p:spPr>
              <a:xfrm>
                <a:off x="3045608" y="5035255"/>
                <a:ext cx="1308948" cy="7516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51012A4-75A2-7446-96CE-19ACEB069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5608" y="5035255"/>
                <a:ext cx="1308948" cy="751681"/>
              </a:xfrm>
              <a:prstGeom prst="rect">
                <a:avLst/>
              </a:prstGeom>
              <a:blipFill>
                <a:blip r:embed="rId5"/>
                <a:stretch>
                  <a:fillRect l="-5825" r="-4854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31B320C-6F62-4142-B44E-C761CDD12766}"/>
                  </a:ext>
                </a:extLst>
              </p:cNvPr>
              <p:cNvSpPr txBox="1"/>
              <p:nvPr/>
            </p:nvSpPr>
            <p:spPr>
              <a:xfrm>
                <a:off x="2053890" y="2187973"/>
                <a:ext cx="38482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31B320C-6F62-4142-B44E-C761CDD127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3890" y="2187973"/>
                <a:ext cx="3848298" cy="369332"/>
              </a:xfrm>
              <a:prstGeom prst="rect">
                <a:avLst/>
              </a:prstGeom>
              <a:blipFill>
                <a:blip r:embed="rId6"/>
                <a:stretch>
                  <a:fillRect l="-1316" t="-6667" r="-2303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C448A8C-248E-2643-A0FD-CF283986A624}"/>
                  </a:ext>
                </a:extLst>
              </p:cNvPr>
              <p:cNvSpPr txBox="1"/>
              <p:nvPr/>
            </p:nvSpPr>
            <p:spPr>
              <a:xfrm>
                <a:off x="2367822" y="3546835"/>
                <a:ext cx="3220433" cy="7538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𝑚𝑖𝑛</m:t>
                              </m:r>
                            </m:sub>
                          </m:sSub>
                        </m:den>
                      </m:f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C448A8C-248E-2643-A0FD-CF283986A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7822" y="3546835"/>
                <a:ext cx="3220433" cy="753861"/>
              </a:xfrm>
              <a:prstGeom prst="rect">
                <a:avLst/>
              </a:prstGeom>
              <a:blipFill>
                <a:blip r:embed="rId7"/>
                <a:stretch>
                  <a:fillRect l="-1961" t="-1667" r="-156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A5208A63-4B0B-2E40-9B5E-4CE2833F3728}"/>
              </a:ext>
            </a:extLst>
          </p:cNvPr>
          <p:cNvSpPr txBox="1"/>
          <p:nvPr/>
        </p:nvSpPr>
        <p:spPr>
          <a:xfrm>
            <a:off x="5721553" y="5079008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µ is the modulation factor, i.e. the modulation for 100% polarized radiation</a:t>
            </a:r>
          </a:p>
        </p:txBody>
      </p:sp>
    </p:spTree>
    <p:extLst>
      <p:ext uri="{BB962C8B-B14F-4D97-AF65-F5344CB8AC3E}">
        <p14:creationId xmlns:p14="http://schemas.microsoft.com/office/powerpoint/2010/main" val="1232360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50C8F-3C0B-C640-BDC8-39AC32EE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8269"/>
          </a:xfrm>
        </p:spPr>
        <p:txBody>
          <a:bodyPr>
            <a:normAutofit fontScale="90000"/>
          </a:bodyPr>
          <a:lstStyle/>
          <a:p>
            <a:r>
              <a:rPr lang="en-US" dirty="0"/>
              <a:t>Polarization: MDP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1B7F69-A0B6-AF46-9341-CD6534D170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54480"/>
                <a:ext cx="10278291" cy="4767943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sz="2400" dirty="0"/>
                  <a:t>Polarimeter deals with counting rate statistics</a:t>
                </a:r>
              </a:p>
              <a:p>
                <a:pPr lvl="1"/>
                <a:r>
                  <a:rPr lang="en-US" sz="2000" dirty="0"/>
                  <a:t>mainly depends on the modulation factor, µ (response of a polarimeter to a 100% polarized source)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Minimum Detectable Polarization (MDP) at 99% confidence level: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where M is the variation in the signal as a function of azimuthal angle produced by a 100% polarized signal with R</a:t>
                </a:r>
                <a:r>
                  <a:rPr lang="en-US" sz="2000" baseline="-25000" dirty="0"/>
                  <a:t>B</a:t>
                </a:r>
                <a:r>
                  <a:rPr lang="en-US" sz="2000" dirty="0"/>
                  <a:t> =0, R</a:t>
                </a:r>
                <a:r>
                  <a:rPr lang="en-US" sz="2000" baseline="-25000" dirty="0"/>
                  <a:t>B</a:t>
                </a:r>
                <a:r>
                  <a:rPr lang="en-US" sz="2000" dirty="0"/>
                  <a:t> is the background count rate. R</a:t>
                </a:r>
                <a:r>
                  <a:rPr lang="en-US" sz="2000" baseline="-25000" dirty="0"/>
                  <a:t>S</a:t>
                </a:r>
                <a:r>
                  <a:rPr lang="en-US" sz="2000" dirty="0"/>
                  <a:t> is the source count rate and t is the integration time. 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If the background is negligible then:    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𝑀𝐷𝑃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4.29</m:t>
                        </m:r>
                      </m:num>
                      <m:den>
                        <m:r>
                          <a:rPr lang="en-US" sz="2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ad>
                          <m:radPr>
                            <m:degHide m:val="on"/>
                            <m:ctrlPr>
                              <a:rPr lang="en-US" sz="21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𝑝h</m:t>
                                </m:r>
                              </m:sub>
                            </m:sSub>
                          </m:e>
                        </m:rad>
                      </m:den>
                    </m:f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To reach MDP=1% with µ=0.5: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𝑝h</m:t>
                        </m:r>
                      </m:sub>
                    </m:sSub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1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1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100" i="1">
                                    <a:latin typeface="Cambria Math" panose="02040503050406030204" pitchFamily="18" charset="0"/>
                                  </a:rPr>
                                  <m:t>4.29</m:t>
                                </m:r>
                              </m:num>
                              <m:den>
                                <m:r>
                                  <a:rPr lang="en-US" sz="2100" i="1">
                                    <a:latin typeface="Cambria Math" panose="02040503050406030204" pitchFamily="18" charset="0"/>
                                  </a:rPr>
                                  <m:t>( </m:t>
                                </m:r>
                                <m:r>
                                  <a:rPr lang="en-US" sz="21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100" i="1">
                                    <a:latin typeface="Cambria Math" panose="02040503050406030204" pitchFamily="18" charset="0"/>
                                  </a:rPr>
                                  <m:t>× </m:t>
                                </m:r>
                                <m:r>
                                  <a:rPr lang="en-US" sz="2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𝑀𝐷𝑃</m:t>
                                </m:r>
                                <m:r>
                                  <a:rPr lang="en-US" sz="21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=7.36 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US" sz="2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𝑝h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NB: confidence level equivalent is 4.29 → 7.58 for 5σ Gaussian.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1B7F69-A0B6-AF46-9341-CD6534D170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54480"/>
                <a:ext cx="10278291" cy="4767943"/>
              </a:xfrm>
              <a:blipFill>
                <a:blip r:embed="rId2"/>
                <a:stretch>
                  <a:fillRect l="-494" t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935A087-C875-3D4C-BAC4-7AB7B3D3558E}"/>
                  </a:ext>
                </a:extLst>
              </p:cNvPr>
              <p:cNvSpPr txBox="1"/>
              <p:nvPr/>
            </p:nvSpPr>
            <p:spPr>
              <a:xfrm>
                <a:off x="1530147" y="2935323"/>
                <a:ext cx="7720149" cy="6432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𝑀𝐷𝑃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99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%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4.29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𝑆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935A087-C875-3D4C-BAC4-7AB7B3D355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0147" y="2935323"/>
                <a:ext cx="7720149" cy="643253"/>
              </a:xfrm>
              <a:prstGeom prst="rect">
                <a:avLst/>
              </a:prstGeom>
              <a:blipFill>
                <a:blip r:embed="rId3"/>
                <a:stretch>
                  <a:fillRect t="-1961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6865F35-9B4F-1049-9024-7F2BA65D7B9B}"/>
              </a:ext>
            </a:extLst>
          </p:cNvPr>
          <p:cNvSpPr txBox="1"/>
          <p:nvPr/>
        </p:nvSpPr>
        <p:spPr>
          <a:xfrm>
            <a:off x="7802880" y="4959419"/>
            <a:ext cx="3979817" cy="92333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Source detection &gt; 10 photons</a:t>
            </a:r>
          </a:p>
          <a:p>
            <a:r>
              <a:rPr lang="en-US" dirty="0"/>
              <a:t>Source spectral slope &gt; 100 photons</a:t>
            </a:r>
          </a:p>
          <a:p>
            <a:r>
              <a:rPr lang="en-US" dirty="0"/>
              <a:t>Source polarization &gt; 100,000 photons </a:t>
            </a:r>
          </a:p>
        </p:txBody>
      </p:sp>
    </p:spTree>
    <p:extLst>
      <p:ext uri="{BB962C8B-B14F-4D97-AF65-F5344CB8AC3E}">
        <p14:creationId xmlns:p14="http://schemas.microsoft.com/office/powerpoint/2010/main" val="37968735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50C8F-3C0B-C640-BDC8-39AC32EE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8269"/>
          </a:xfrm>
        </p:spPr>
        <p:txBody>
          <a:bodyPr>
            <a:normAutofit fontScale="90000"/>
          </a:bodyPr>
          <a:lstStyle/>
          <a:p>
            <a:r>
              <a:rPr lang="en-US" dirty="0"/>
              <a:t>X-ray Polarization (Astronomy)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1B7F69-A0B6-AF46-9341-CD6534D170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54480"/>
                <a:ext cx="4974771" cy="4622483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sz="2400" b="1" dirty="0"/>
                  <a:t>1972</a:t>
                </a:r>
                <a:r>
                  <a:rPr lang="en-US" sz="2400" dirty="0"/>
                  <a:t>: </a:t>
                </a:r>
                <a:r>
                  <a:rPr lang="en-US" sz="2400" i="1" dirty="0"/>
                  <a:t>First</a:t>
                </a:r>
                <a:r>
                  <a:rPr lang="en-US" sz="2400" dirty="0"/>
                  <a:t> astronomical X-ray polarization measurement (</a:t>
                </a:r>
                <a:r>
                  <a:rPr lang="en-US" sz="2400" dirty="0" err="1"/>
                  <a:t>Aerobee</a:t>
                </a:r>
                <a:r>
                  <a:rPr lang="en-US" sz="2400" dirty="0"/>
                  <a:t> 350 rocket, Crab Nebula)</a:t>
                </a:r>
              </a:p>
              <a:p>
                <a:pPr lvl="1"/>
                <a:r>
                  <a:rPr lang="en-US" sz="2000" dirty="0"/>
                  <a:t>p=15 ± 5%,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000" dirty="0"/>
                  <a:t>=156 ± 10°</a:t>
                </a:r>
              </a:p>
              <a:p>
                <a:endParaRPr lang="en-US" sz="2400" dirty="0"/>
              </a:p>
              <a:p>
                <a:r>
                  <a:rPr lang="en-US" sz="2400" b="1" dirty="0"/>
                  <a:t>1978</a:t>
                </a:r>
                <a:r>
                  <a:rPr lang="en-US" sz="2400" dirty="0"/>
                  <a:t>: </a:t>
                </a:r>
                <a:r>
                  <a:rPr lang="en-US" sz="2400" i="1" dirty="0"/>
                  <a:t>Last</a:t>
                </a:r>
                <a:r>
                  <a:rPr lang="en-US" sz="2400" dirty="0"/>
                  <a:t> astronomical X-ray polarization measurement (8</a:t>
                </a:r>
                <a:r>
                  <a:rPr lang="en-US" sz="2400" baseline="30000" dirty="0"/>
                  <a:t>th</a:t>
                </a:r>
                <a:r>
                  <a:rPr lang="en-US" sz="2400" dirty="0"/>
                  <a:t> Orbiting Solar Observatory, Crab Nebula)</a:t>
                </a:r>
              </a:p>
              <a:p>
                <a:pPr lvl="1"/>
                <a:r>
                  <a:rPr lang="en-US" sz="2000" dirty="0"/>
                  <a:t>Highly significant </a:t>
                </a:r>
              </a:p>
              <a:p>
                <a:pPr lvl="1"/>
                <a:r>
                  <a:rPr lang="en-US" sz="2000" dirty="0"/>
                  <a:t>p=19 ± 1%,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000" dirty="0"/>
                  <a:t>=156.4 ± 1.4° (2.6 keV)</a:t>
                </a:r>
              </a:p>
              <a:p>
                <a:pPr lvl="1"/>
                <a:endParaRPr lang="en-US" sz="2000" dirty="0"/>
              </a:p>
              <a:p>
                <a:endParaRPr lang="en-US" sz="2400" dirty="0"/>
              </a:p>
              <a:p>
                <a:r>
                  <a:rPr lang="en-US" sz="2400" b="1" u="sng" dirty="0">
                    <a:solidFill>
                      <a:schemeClr val="accent2"/>
                    </a:solidFill>
                  </a:rPr>
                  <a:t>2021/2</a:t>
                </a:r>
                <a:r>
                  <a:rPr lang="en-US" sz="2400" dirty="0"/>
                  <a:t>: IXPE (many targets)</a:t>
                </a:r>
              </a:p>
              <a:p>
                <a:pPr lvl="1"/>
                <a:r>
                  <a:rPr lang="en-US" sz="2000" dirty="0"/>
                  <a:t>Imaging capabilities will allow to measure pulsar polarization from nebula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1B7F69-A0B6-AF46-9341-CD6534D170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54480"/>
                <a:ext cx="4974771" cy="4622483"/>
              </a:xfrm>
              <a:blipFill>
                <a:blip r:embed="rId2"/>
                <a:stretch>
                  <a:fillRect l="-1531" t="-2740" r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BA5BD9C2-B095-F64B-B483-2597F0674A60}"/>
              </a:ext>
            </a:extLst>
          </p:cNvPr>
          <p:cNvGrpSpPr/>
          <p:nvPr/>
        </p:nvGrpSpPr>
        <p:grpSpPr>
          <a:xfrm>
            <a:off x="6500949" y="1118694"/>
            <a:ext cx="5257800" cy="5494053"/>
            <a:chOff x="6096000" y="1162594"/>
            <a:chExt cx="5257800" cy="5494053"/>
          </a:xfrm>
        </p:grpSpPr>
        <p:pic>
          <p:nvPicPr>
            <p:cNvPr id="7" name="Picture 6" descr="Diagram&#10;&#10;Description automatically generated">
              <a:extLst>
                <a:ext uri="{FF2B5EF4-FFF2-40B4-BE49-F238E27FC236}">
                  <a16:creationId xmlns:a16="http://schemas.microsoft.com/office/drawing/2014/main" id="{30CC7AE8-565F-8E4E-A74C-F0AAAF3FA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3929" y="1319349"/>
              <a:ext cx="2386163" cy="240265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6AC06BF-F175-5446-BFB8-8786CDDFAB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74677" y="1299473"/>
              <a:ext cx="1919499" cy="2442408"/>
            </a:xfrm>
            <a:prstGeom prst="rect">
              <a:avLst/>
            </a:prstGeom>
          </p:spPr>
        </p:pic>
        <p:pic>
          <p:nvPicPr>
            <p:cNvPr id="11" name="Picture 10" descr="Diagram, engineering drawing, pie chart&#10;&#10;Description automatically generated">
              <a:extLst>
                <a:ext uri="{FF2B5EF4-FFF2-40B4-BE49-F238E27FC236}">
                  <a16:creationId xmlns:a16="http://schemas.microsoft.com/office/drawing/2014/main" id="{5DFFAC17-15B6-D44A-B336-B0AE392C8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27188" y="3917902"/>
              <a:ext cx="4745808" cy="231650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37A899C-72F6-E448-A76E-4C60421DFB45}"/>
                </a:ext>
              </a:extLst>
            </p:cNvPr>
            <p:cNvSpPr txBox="1"/>
            <p:nvPr/>
          </p:nvSpPr>
          <p:spPr>
            <a:xfrm>
              <a:off x="7824919" y="6410426"/>
              <a:ext cx="34804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Weisskopf, M.C. et al., (1978), </a:t>
              </a:r>
              <a:r>
                <a:rPr lang="en-US" sz="1000" b="1" dirty="0"/>
                <a:t>220</a:t>
              </a:r>
              <a:r>
                <a:rPr lang="en-US" sz="1000" dirty="0"/>
                <a:t>, L117-121; 10.1086/182648 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B893EF4-F7B0-A247-A6E5-708F0EFD1413}"/>
                </a:ext>
              </a:extLst>
            </p:cNvPr>
            <p:cNvSpPr/>
            <p:nvPr/>
          </p:nvSpPr>
          <p:spPr>
            <a:xfrm>
              <a:off x="6096000" y="1162594"/>
              <a:ext cx="5257800" cy="5494053"/>
            </a:xfrm>
            <a:prstGeom prst="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5DCDFE6-08DD-9044-B66B-65211050284A}"/>
              </a:ext>
            </a:extLst>
          </p:cNvPr>
          <p:cNvGrpSpPr/>
          <p:nvPr/>
        </p:nvGrpSpPr>
        <p:grpSpPr>
          <a:xfrm>
            <a:off x="781150" y="2858160"/>
            <a:ext cx="5719799" cy="1618488"/>
            <a:chOff x="802278" y="3119417"/>
            <a:chExt cx="5280659" cy="161848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5C0E075-211B-B347-8A84-30891C37D6C6}"/>
                </a:ext>
              </a:extLst>
            </p:cNvPr>
            <p:cNvSpPr/>
            <p:nvPr/>
          </p:nvSpPr>
          <p:spPr>
            <a:xfrm>
              <a:off x="802278" y="3119418"/>
              <a:ext cx="4912918" cy="1614568"/>
            </a:xfrm>
            <a:prstGeom prst="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ight Arrow 16">
              <a:extLst>
                <a:ext uri="{FF2B5EF4-FFF2-40B4-BE49-F238E27FC236}">
                  <a16:creationId xmlns:a16="http://schemas.microsoft.com/office/drawing/2014/main" id="{47AB9F7E-4810-A841-A988-4866DAB86529}"/>
                </a:ext>
              </a:extLst>
            </p:cNvPr>
            <p:cNvSpPr/>
            <p:nvPr/>
          </p:nvSpPr>
          <p:spPr>
            <a:xfrm>
              <a:off x="5738055" y="3119417"/>
              <a:ext cx="344882" cy="1618488"/>
            </a:xfrm>
            <a:prstGeom prst="rightArrow">
              <a:avLst>
                <a:gd name="adj1" fmla="val 100000"/>
                <a:gd name="adj2" fmla="val 84088"/>
              </a:avLst>
            </a:prstGeom>
            <a:solidFill>
              <a:srgbClr val="7030A0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657912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4DA6D-84BB-E648-8B64-97E04D8E8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5729"/>
            <a:ext cx="10515600" cy="471123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Theoretical X-ray polarization</a:t>
            </a:r>
          </a:p>
          <a:p>
            <a:pPr lvl="1"/>
            <a:r>
              <a:rPr lang="en-US" dirty="0"/>
              <a:t>Cyclotron						           (Rees, 1975)</a:t>
            </a:r>
          </a:p>
          <a:p>
            <a:pPr lvl="1"/>
            <a:r>
              <a:rPr lang="en-US" dirty="0"/>
              <a:t>Synchrotron 					           (</a:t>
            </a:r>
            <a:r>
              <a:rPr lang="en-US" dirty="0" err="1"/>
              <a:t>Westfold</a:t>
            </a:r>
            <a:r>
              <a:rPr lang="en-US" dirty="0"/>
              <a:t>, 1959)</a:t>
            </a:r>
          </a:p>
          <a:p>
            <a:pPr lvl="1"/>
            <a:r>
              <a:rPr lang="en-US" dirty="0"/>
              <a:t>Non-thermal Bremsstrahlung			           (Brown, 1971)</a:t>
            </a:r>
          </a:p>
          <a:p>
            <a:pPr lvl="1"/>
            <a:r>
              <a:rPr lang="en-US" dirty="0"/>
              <a:t>Scattering						           (</a:t>
            </a:r>
            <a:r>
              <a:rPr lang="en-US" dirty="0" err="1"/>
              <a:t>Sunyaev</a:t>
            </a:r>
            <a:r>
              <a:rPr lang="en-US" dirty="0"/>
              <a:t> &amp; </a:t>
            </a:r>
            <a:r>
              <a:rPr lang="en-US" dirty="0" err="1"/>
              <a:t>Titarchuk</a:t>
            </a:r>
            <a:r>
              <a:rPr lang="en-US" dirty="0"/>
              <a:t>, 1985)</a:t>
            </a:r>
          </a:p>
          <a:p>
            <a:pPr lvl="1"/>
            <a:r>
              <a:rPr lang="en-US" dirty="0"/>
              <a:t>General Relativity					           (Stark &amp; Connors, 1977)</a:t>
            </a:r>
          </a:p>
          <a:p>
            <a:pPr lvl="1"/>
            <a:r>
              <a:rPr lang="en-US" dirty="0"/>
              <a:t>Magnetic fields					           (</a:t>
            </a:r>
            <a:r>
              <a:rPr lang="en-US" dirty="0" err="1"/>
              <a:t>Gnedin</a:t>
            </a:r>
            <a:r>
              <a:rPr lang="en-US" dirty="0"/>
              <a:t> &amp; </a:t>
            </a:r>
            <a:r>
              <a:rPr lang="en-US" dirty="0" err="1"/>
              <a:t>Sunyaev</a:t>
            </a:r>
            <a:r>
              <a:rPr lang="en-US" dirty="0"/>
              <a:t>, 1974)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X-ray polarization highly sensitive tool for:</a:t>
            </a:r>
          </a:p>
          <a:p>
            <a:pPr lvl="1"/>
            <a:r>
              <a:rPr lang="en-US" dirty="0"/>
              <a:t>Morphology of the source</a:t>
            </a:r>
          </a:p>
          <a:p>
            <a:pPr lvl="1"/>
            <a:r>
              <a:rPr lang="en-US" dirty="0"/>
              <a:t>geometry of (re-)accreting material</a:t>
            </a:r>
          </a:p>
          <a:p>
            <a:pPr lvl="1"/>
            <a:r>
              <a:rPr lang="en-US" dirty="0"/>
              <a:t>magnetic field strength</a:t>
            </a:r>
          </a:p>
          <a:p>
            <a:pPr lvl="1"/>
            <a:r>
              <a:rPr lang="en-US" dirty="0"/>
              <a:t>Spacetime and X-ray propagation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C8FFE7B-2C71-294A-90AB-8528EAB14EA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6082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X-ray Polarization (Astronomy)</a:t>
            </a:r>
          </a:p>
        </p:txBody>
      </p:sp>
      <p:pic>
        <p:nvPicPr>
          <p:cNvPr id="22530" name="Picture 2" descr="MPA :: Current Research Highlight :: February 2005">
            <a:extLst>
              <a:ext uri="{FF2B5EF4-FFF2-40B4-BE49-F238E27FC236}">
                <a16:creationId xmlns:a16="http://schemas.microsoft.com/office/drawing/2014/main" id="{A6499FF5-762E-C442-8ED3-92F50473E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1829" y="3945097"/>
            <a:ext cx="2873189" cy="240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46520E0-D174-0F4F-825F-51A646D52B78}"/>
              </a:ext>
            </a:extLst>
          </p:cNvPr>
          <p:cNvSpPr txBox="1"/>
          <p:nvPr/>
        </p:nvSpPr>
        <p:spPr>
          <a:xfrm>
            <a:off x="7839373" y="6353787"/>
            <a:ext cx="30556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Meyer-Hofmeister, E. et al. A&amp;A, 2005, 431:1, 181-187</a:t>
            </a:r>
          </a:p>
        </p:txBody>
      </p:sp>
    </p:spTree>
    <p:extLst>
      <p:ext uri="{BB962C8B-B14F-4D97-AF65-F5344CB8AC3E}">
        <p14:creationId xmlns:p14="http://schemas.microsoft.com/office/powerpoint/2010/main" val="24042349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aircraft, airplane&#10;&#10;Description automatically generated">
            <a:extLst>
              <a:ext uri="{FF2B5EF4-FFF2-40B4-BE49-F238E27FC236}">
                <a16:creationId xmlns:a16="http://schemas.microsoft.com/office/drawing/2014/main" id="{C0E6CB5E-DCAB-9B40-B7DE-ED36CC1102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1169" y="3835014"/>
            <a:ext cx="3877111" cy="2542445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522A295D-B3BF-3743-8C43-F0B3FA70E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8269"/>
          </a:xfrm>
        </p:spPr>
        <p:txBody>
          <a:bodyPr>
            <a:normAutofit fontScale="90000"/>
          </a:bodyPr>
          <a:lstStyle/>
          <a:p>
            <a:r>
              <a:rPr lang="en-US" dirty="0"/>
              <a:t>Polarization - Instrumentation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C80AA8-970D-454A-849A-D3E24BB83CAE}"/>
              </a:ext>
            </a:extLst>
          </p:cNvPr>
          <p:cNvSpPr txBox="1"/>
          <p:nvPr/>
        </p:nvSpPr>
        <p:spPr>
          <a:xfrm>
            <a:off x="383720" y="1209001"/>
            <a:ext cx="685079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Missions in the 70s used Thomson/Bragg polarimeters.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Bragg polarimetry is dispersive (1 angle at a time)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Thomson polarimetry is non-imaging and for E𝛾 &gt; 5 keV.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Jump to photoelectric (effect) polarimeters made (more sensitive to polarization).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Electron is ejected from an inner shell. Emission direction is non-uniform, but peaks around the E-field of the photon. Slowed by ionizing collisions and scattered by Coulomb diffusion of nuclei, leaves a string of election-ion pairs in the absorber.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By measuring the angular distribution (modulation curve) of the ejected photo-electron “tracks” (and their direction), we can retrieve the original electron information and the polarization of the photon can be derived.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Cross-section of s-electrons: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77C767EE-0E8A-7943-AA1B-F5D8E01976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1169" y="452001"/>
            <a:ext cx="3560482" cy="261623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8FE96B-6682-214F-9E29-50C87B869F08}"/>
              </a:ext>
            </a:extLst>
          </p:cNvPr>
          <p:cNvSpPr/>
          <p:nvPr/>
        </p:nvSpPr>
        <p:spPr>
          <a:xfrm>
            <a:off x="8415523" y="3273856"/>
            <a:ext cx="3392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222222"/>
                </a:solidFill>
                <a:latin typeface="-apple-system"/>
              </a:rPr>
              <a:t>Costa, E., </a:t>
            </a:r>
            <a:r>
              <a:rPr lang="en-US" sz="900" dirty="0" err="1">
                <a:solidFill>
                  <a:srgbClr val="222222"/>
                </a:solidFill>
                <a:latin typeface="-apple-system"/>
              </a:rPr>
              <a:t>Soffitta</a:t>
            </a:r>
            <a:r>
              <a:rPr lang="en-US" sz="900" dirty="0">
                <a:solidFill>
                  <a:srgbClr val="222222"/>
                </a:solidFill>
                <a:latin typeface="-apple-system"/>
              </a:rPr>
              <a:t>, P., </a:t>
            </a:r>
            <a:r>
              <a:rPr lang="en-US" sz="900" dirty="0" err="1">
                <a:solidFill>
                  <a:srgbClr val="222222"/>
                </a:solidFill>
                <a:latin typeface="-apple-system"/>
              </a:rPr>
              <a:t>Bellazzini</a:t>
            </a:r>
            <a:r>
              <a:rPr lang="en-US" sz="900" dirty="0">
                <a:solidFill>
                  <a:srgbClr val="222222"/>
                </a:solidFill>
                <a:latin typeface="-apple-system"/>
              </a:rPr>
              <a:t>, R. </a:t>
            </a:r>
            <a:r>
              <a:rPr lang="en-US" sz="900" i="1" dirty="0">
                <a:solidFill>
                  <a:srgbClr val="222222"/>
                </a:solidFill>
                <a:latin typeface="-apple-system"/>
              </a:rPr>
              <a:t>et al.</a:t>
            </a:r>
            <a:r>
              <a:rPr lang="en-US" sz="900" dirty="0">
                <a:solidFill>
                  <a:srgbClr val="222222"/>
                </a:solidFill>
                <a:latin typeface="-apple-system"/>
              </a:rPr>
              <a:t>. </a:t>
            </a:r>
            <a:r>
              <a:rPr lang="en-US" sz="900" i="1" dirty="0">
                <a:solidFill>
                  <a:srgbClr val="222222"/>
                </a:solidFill>
                <a:latin typeface="-apple-system"/>
              </a:rPr>
              <a:t>Nature</a:t>
            </a:r>
            <a:r>
              <a:rPr lang="en-US" sz="900" dirty="0">
                <a:solidFill>
                  <a:srgbClr val="222222"/>
                </a:solidFill>
                <a:latin typeface="-apple-system"/>
              </a:rPr>
              <a:t> </a:t>
            </a:r>
            <a:r>
              <a:rPr lang="en-US" sz="900" b="1" dirty="0">
                <a:solidFill>
                  <a:srgbClr val="222222"/>
                </a:solidFill>
                <a:latin typeface="-apple-system"/>
              </a:rPr>
              <a:t>411, </a:t>
            </a:r>
            <a:r>
              <a:rPr lang="en-US" sz="900" dirty="0">
                <a:solidFill>
                  <a:srgbClr val="222222"/>
                </a:solidFill>
                <a:latin typeface="-apple-system"/>
              </a:rPr>
              <a:t>662–665 (2001).</a:t>
            </a:r>
          </a:p>
          <a:p>
            <a:r>
              <a:rPr lang="en-US" sz="900" dirty="0">
                <a:solidFill>
                  <a:srgbClr val="222222"/>
                </a:solidFill>
                <a:latin typeface="-apple-system"/>
              </a:rPr>
              <a:t> </a:t>
            </a:r>
            <a:r>
              <a:rPr lang="en-US" sz="900" dirty="0">
                <a:solidFill>
                  <a:srgbClr val="222222"/>
                </a:solidFill>
                <a:latin typeface="-apple-system"/>
                <a:hlinkClick r:id="rId4"/>
              </a:rPr>
              <a:t>https://doi.org/10.1038/35079508</a:t>
            </a:r>
            <a:r>
              <a:rPr lang="en-US" sz="900" dirty="0">
                <a:solidFill>
                  <a:srgbClr val="222222"/>
                </a:solidFill>
                <a:latin typeface="-apple-system"/>
              </a:rPr>
              <a:t> </a:t>
            </a:r>
            <a:endParaRPr lang="en-US" sz="9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A417AFC-6C35-B849-AEC1-3BCF81BD9288}"/>
              </a:ext>
            </a:extLst>
          </p:cNvPr>
          <p:cNvSpPr txBox="1"/>
          <p:nvPr/>
        </p:nvSpPr>
        <p:spPr>
          <a:xfrm>
            <a:off x="7781818" y="6377459"/>
            <a:ext cx="44101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/>
              <a:t>Credit: </a:t>
            </a:r>
            <a:r>
              <a:rPr lang="en-US" sz="900" i="1" dirty="0">
                <a:hlinkClick r:id="rId5"/>
              </a:rPr>
              <a:t>https://ixpe.msfc.nasa.gov/for_scientists/presentations/Muleri_IXPE_Catiadas.pdf</a:t>
            </a:r>
            <a:r>
              <a:rPr lang="en-US" sz="900" i="1" dirty="0"/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F429C23-BEAB-F64E-96C5-5B675D57C442}"/>
              </a:ext>
            </a:extLst>
          </p:cNvPr>
          <p:cNvSpPr/>
          <p:nvPr/>
        </p:nvSpPr>
        <p:spPr>
          <a:xfrm>
            <a:off x="8131028" y="6540202"/>
            <a:ext cx="389180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hlinkClick r:id="rId6"/>
              </a:rPr>
              <a:t>https://ixpe.msfc.nasa.gov/for_scientists/papers/2017spie_0829_sgro.pdf</a:t>
            </a:r>
            <a:r>
              <a:rPr lang="en-US" sz="9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AC506EE-DAF8-034B-8072-56BA0998FBEA}"/>
                  </a:ext>
                </a:extLst>
              </p:cNvPr>
              <p:cNvSpPr txBox="1"/>
              <p:nvPr/>
            </p:nvSpPr>
            <p:spPr>
              <a:xfrm>
                <a:off x="3525514" y="5748796"/>
                <a:ext cx="4057329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𝜕𝜎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137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7/2</m:t>
                          </m:r>
                        </m:sup>
                      </m:sSup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𝑐𝑜𝑠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rad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fun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AC506EE-DAF8-034B-8072-56BA0998FB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5514" y="5748796"/>
                <a:ext cx="4057329" cy="693844"/>
              </a:xfrm>
              <a:prstGeom prst="rect">
                <a:avLst/>
              </a:prstGeom>
              <a:blipFill>
                <a:blip r:embed="rId7"/>
                <a:stretch>
                  <a:fillRect l="-935" r="-623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860C211-35C6-514F-BC9C-9E23B3185FAD}"/>
              </a:ext>
            </a:extLst>
          </p:cNvPr>
          <p:cNvSpPr txBox="1"/>
          <p:nvPr/>
        </p:nvSpPr>
        <p:spPr>
          <a:xfrm>
            <a:off x="11000971" y="3859017"/>
            <a:ext cx="9813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40024853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A46399-E4B2-BB4B-9E74-0E7508B1CB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32330" y="1754747"/>
                <a:ext cx="5811370" cy="473812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The amplitude coefficients of transmission and reflection for s and p polarization (Transverse-Electric [TE] and Transverse-Magnetic [TM]) around infinitely smooth interface of two materials, given by Fresnel equations. </a:t>
                </a:r>
              </a:p>
              <a:p>
                <a:endParaRPr lang="en-US" dirty="0"/>
              </a:p>
              <a:p>
                <a:r>
                  <a:rPr lang="en-US" dirty="0"/>
                  <a:t>Use Maxwell’s equations, keeping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en-US" dirty="0"/>
                  <a:t> continuous across the interface.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A46399-E4B2-BB4B-9E74-0E7508B1CB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32330" y="1754747"/>
                <a:ext cx="5811370" cy="4738128"/>
              </a:xfrm>
              <a:blipFill>
                <a:blip r:embed="rId2"/>
                <a:stretch>
                  <a:fillRect l="-1747" t="-3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>
            <a:extLst>
              <a:ext uri="{FF2B5EF4-FFF2-40B4-BE49-F238E27FC236}">
                <a16:creationId xmlns:a16="http://schemas.microsoft.com/office/drawing/2014/main" id="{9E6B6D18-CBD9-9442-B774-EB4419C94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Fresnel Equations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9F3235-EF2E-9F4A-94F7-B2A14F46334E}"/>
              </a:ext>
            </a:extLst>
          </p:cNvPr>
          <p:cNvSpPr txBox="1"/>
          <p:nvPr/>
        </p:nvSpPr>
        <p:spPr>
          <a:xfrm>
            <a:off x="4261663" y="4850381"/>
            <a:ext cx="24963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/>
              <a:t>NB: </a:t>
            </a:r>
          </a:p>
          <a:p>
            <a:r>
              <a:rPr lang="en-US" sz="1400" b="1" dirty="0"/>
              <a:t>E</a:t>
            </a:r>
            <a:r>
              <a:rPr lang="en-US" sz="1400" dirty="0"/>
              <a:t> = electric field, </a:t>
            </a:r>
          </a:p>
          <a:p>
            <a:r>
              <a:rPr lang="en-US" sz="1400" b="1" dirty="0"/>
              <a:t>D</a:t>
            </a:r>
            <a:r>
              <a:rPr lang="en-US" sz="1400" dirty="0"/>
              <a:t> = electric displacement field,                    </a:t>
            </a:r>
          </a:p>
          <a:p>
            <a:r>
              <a:rPr lang="en-US" sz="1400" b="1" dirty="0"/>
              <a:t>B</a:t>
            </a:r>
            <a:r>
              <a:rPr lang="en-US" sz="1400" dirty="0"/>
              <a:t> = magnetic field, </a:t>
            </a:r>
          </a:p>
          <a:p>
            <a:r>
              <a:rPr lang="en-US" sz="1400" b="1" dirty="0"/>
              <a:t>H</a:t>
            </a:r>
            <a:r>
              <a:rPr lang="en-US" sz="1400" dirty="0"/>
              <a:t> = magnetic field strength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7806098-F529-184B-B393-8EB165D1DA7E}"/>
              </a:ext>
            </a:extLst>
          </p:cNvPr>
          <p:cNvGrpSpPr>
            <a:grpSpLocks noChangeAspect="1"/>
          </p:cNvGrpSpPr>
          <p:nvPr/>
        </p:nvGrpSpPr>
        <p:grpSpPr>
          <a:xfrm>
            <a:off x="7889722" y="1665270"/>
            <a:ext cx="3655541" cy="3834193"/>
            <a:chOff x="7530348" y="1289957"/>
            <a:chExt cx="4433616" cy="4650294"/>
          </a:xfrm>
        </p:grpSpPr>
        <p:pic>
          <p:nvPicPr>
            <p:cNvPr id="15" name="Picture 14" descr="Diagram&#10;&#10;Description automatically generated">
              <a:extLst>
                <a:ext uri="{FF2B5EF4-FFF2-40B4-BE49-F238E27FC236}">
                  <a16:creationId xmlns:a16="http://schemas.microsoft.com/office/drawing/2014/main" id="{69362BDC-53D1-444C-8FBE-2341B530F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54502" y="1289957"/>
              <a:ext cx="4009462" cy="4278086"/>
            </a:xfrm>
            <a:prstGeom prst="rect">
              <a:avLst/>
            </a:prstGeom>
          </p:spPr>
        </p:pic>
        <p:pic>
          <p:nvPicPr>
            <p:cNvPr id="16" name="Picture 15" descr="Diagram&#10;&#10;Description automatically generated">
              <a:extLst>
                <a:ext uri="{FF2B5EF4-FFF2-40B4-BE49-F238E27FC236}">
                  <a16:creationId xmlns:a16="http://schemas.microsoft.com/office/drawing/2014/main" id="{EF7426B1-7814-654E-8CFB-92725E225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30348" y="2787574"/>
              <a:ext cx="548640" cy="1843882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12C27CB-78BF-1048-9BDF-0AF585108E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044833" y="5568043"/>
              <a:ext cx="1828800" cy="372208"/>
              <a:chOff x="4787900" y="3066081"/>
              <a:chExt cx="3436794" cy="699469"/>
            </a:xfrm>
          </p:grpSpPr>
          <p:pic>
            <p:nvPicPr>
              <p:cNvPr id="18" name="Picture 17" descr="Diagram&#10;&#10;Description automatically generated">
                <a:extLst>
                  <a:ext uri="{FF2B5EF4-FFF2-40B4-BE49-F238E27FC236}">
                    <a16:creationId xmlns:a16="http://schemas.microsoft.com/office/drawing/2014/main" id="{C4758DE5-0A63-AB42-A21D-8DBF0F90D8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787900" y="3092450"/>
                <a:ext cx="2616200" cy="673100"/>
              </a:xfrm>
              <a:prstGeom prst="rect">
                <a:avLst/>
              </a:prstGeom>
            </p:spPr>
          </p:pic>
          <p:pic>
            <p:nvPicPr>
              <p:cNvPr id="19" name="Picture 18" descr="A picture containing diagram&#10;&#10;Description automatically generated">
                <a:extLst>
                  <a:ext uri="{FF2B5EF4-FFF2-40B4-BE49-F238E27FC236}">
                    <a16:creationId xmlns:a16="http://schemas.microsoft.com/office/drawing/2014/main" id="{D158C6B2-D7A4-634A-A95A-A028CD774A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310294" y="3066081"/>
                <a:ext cx="914400" cy="673100"/>
              </a:xfrm>
              <a:prstGeom prst="rect">
                <a:avLst/>
              </a:prstGeom>
            </p:spPr>
          </p:pic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CAF71A0-64F5-9D41-95F1-E2AA825A52CD}"/>
              </a:ext>
            </a:extLst>
          </p:cNvPr>
          <p:cNvSpPr txBox="1"/>
          <p:nvPr/>
        </p:nvSpPr>
        <p:spPr>
          <a:xfrm>
            <a:off x="7955394" y="5819877"/>
            <a:ext cx="3776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Dan Schwartz, NASA/SAO/CXC/ 2007</a:t>
            </a:r>
          </a:p>
          <a:p>
            <a:r>
              <a:rPr lang="en-US" sz="1000" dirty="0">
                <a:hlinkClick r:id="rId7"/>
              </a:rPr>
              <a:t>https://www.astro.umd.edu/~richard/ASTR680/schwartz_optics.pdf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09544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A46399-E4B2-BB4B-9E74-0E7508B1CB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45474"/>
                <a:ext cx="6633754" cy="5342709"/>
              </a:xfrm>
            </p:spPr>
            <p:txBody>
              <a:bodyPr>
                <a:noAutofit/>
              </a:bodyPr>
              <a:lstStyle/>
              <a:p>
                <a:r>
                  <a:rPr lang="en-US" sz="2000" dirty="0"/>
                  <a:t>We need to consider polarization to apply the boundary conditions. </a:t>
                </a:r>
              </a:p>
              <a:p>
                <a:r>
                  <a:rPr lang="en-US" sz="2000" dirty="0"/>
                  <a:t>The reflected wave amplitude of the parallel component: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/>
                  <a:t> The perpendicular component of the electric vector: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/>
                  <a:t>The squared amplitudes of the complex numbers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2000" dirty="0"/>
                  <a:t> are the </a:t>
                </a:r>
                <a:r>
                  <a:rPr lang="en-US" sz="2000" dirty="0" err="1"/>
                  <a:t>reflectivities</a:t>
                </a:r>
                <a:r>
                  <a:rPr lang="en-US" sz="2000" dirty="0"/>
                  <a:t>, such that for unpolarized X-rays the reflectivity becomes: 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2000" dirty="0"/>
                  <a:t> for X-rays, since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≃1.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A46399-E4B2-BB4B-9E74-0E7508B1CB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45474"/>
                <a:ext cx="6633754" cy="5342709"/>
              </a:xfrm>
              <a:blipFill>
                <a:blip r:embed="rId2"/>
                <a:stretch>
                  <a:fillRect l="-956" t="-1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>
            <a:extLst>
              <a:ext uri="{FF2B5EF4-FFF2-40B4-BE49-F238E27FC236}">
                <a16:creationId xmlns:a16="http://schemas.microsoft.com/office/drawing/2014/main" id="{9E6B6D18-CBD9-9442-B774-EB4419C94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8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Fresnel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CCEF500-AC6F-524F-83AF-F5DA4C7C92C8}"/>
                  </a:ext>
                </a:extLst>
              </p:cNvPr>
              <p:cNvSpPr txBox="1"/>
              <p:nvPr/>
            </p:nvSpPr>
            <p:spPr>
              <a:xfrm>
                <a:off x="2538149" y="2490336"/>
                <a:ext cx="2789610" cy="7506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func>
                                    <m:func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1600"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p>
                                        <m:sSup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𝑠𝑖𝑛</m:t>
                                          </m:r>
                                        </m:e>
                                        <m:sup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func>
                                    <m:func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1600"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p>
                                        <m:sSup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𝑠𝑖𝑛</m:t>
                                          </m:r>
                                        </m:e>
                                        <m:sup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CCEF500-AC6F-524F-83AF-F5DA4C7C9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8149" y="2490336"/>
                <a:ext cx="2789610" cy="7506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2D43B73-582A-F043-A44D-F48188408684}"/>
                  </a:ext>
                </a:extLst>
              </p:cNvPr>
              <p:cNvSpPr txBox="1"/>
              <p:nvPr/>
            </p:nvSpPr>
            <p:spPr>
              <a:xfrm>
                <a:off x="2836447" y="3652401"/>
                <a:ext cx="2467342" cy="7288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1600"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p>
                                        <m:sSup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𝑠𝑖𝑛</m:t>
                                          </m:r>
                                        </m:e>
                                        <m:sup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1600"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p>
                                        <m:sSup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𝑠𝑖𝑛</m:t>
                                          </m:r>
                                        </m:e>
                                        <m:sup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rad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2D43B73-582A-F043-A44D-F48188408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6447" y="3652401"/>
                <a:ext cx="2467342" cy="728854"/>
              </a:xfrm>
              <a:prstGeom prst="rect">
                <a:avLst/>
              </a:prstGeom>
              <a:blipFill>
                <a:blip r:embed="rId4"/>
                <a:stretch>
                  <a:fillRect l="-1026" r="-513" b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2785D3-5B2E-404A-9EE8-9BDB005DAFFD}"/>
                  </a:ext>
                </a:extLst>
              </p:cNvPr>
              <p:cNvSpPr txBox="1"/>
              <p:nvPr/>
            </p:nvSpPr>
            <p:spPr>
              <a:xfrm>
                <a:off x="3325479" y="5499463"/>
                <a:ext cx="1057661" cy="5600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2785D3-5B2E-404A-9EE8-9BDB005DA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479" y="5499463"/>
                <a:ext cx="1057661" cy="560025"/>
              </a:xfrm>
              <a:prstGeom prst="rect">
                <a:avLst/>
              </a:prstGeom>
              <a:blipFill>
                <a:blip r:embed="rId5"/>
                <a:stretch>
                  <a:fillRect r="-119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8689E550-B6D0-2042-8021-46EE471CD1A5}"/>
              </a:ext>
            </a:extLst>
          </p:cNvPr>
          <p:cNvGrpSpPr>
            <a:grpSpLocks noChangeAspect="1"/>
          </p:cNvGrpSpPr>
          <p:nvPr/>
        </p:nvGrpSpPr>
        <p:grpSpPr>
          <a:xfrm>
            <a:off x="7889722" y="1665270"/>
            <a:ext cx="3655541" cy="3834193"/>
            <a:chOff x="7530348" y="1289957"/>
            <a:chExt cx="4433616" cy="4650294"/>
          </a:xfrm>
        </p:grpSpPr>
        <p:pic>
          <p:nvPicPr>
            <p:cNvPr id="9" name="Picture 8" descr="Diagram&#10;&#10;Description automatically generated">
              <a:extLst>
                <a:ext uri="{FF2B5EF4-FFF2-40B4-BE49-F238E27FC236}">
                  <a16:creationId xmlns:a16="http://schemas.microsoft.com/office/drawing/2014/main" id="{288BA078-288E-604A-9CC7-9A52090E1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54502" y="1289957"/>
              <a:ext cx="4009462" cy="4278086"/>
            </a:xfrm>
            <a:prstGeom prst="rect">
              <a:avLst/>
            </a:prstGeom>
          </p:spPr>
        </p:pic>
        <p:pic>
          <p:nvPicPr>
            <p:cNvPr id="15" name="Picture 14" descr="Diagram&#10;&#10;Description automatically generated">
              <a:extLst>
                <a:ext uri="{FF2B5EF4-FFF2-40B4-BE49-F238E27FC236}">
                  <a16:creationId xmlns:a16="http://schemas.microsoft.com/office/drawing/2014/main" id="{F55AD63E-C36E-8744-A636-837A2DB9B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30348" y="2787574"/>
              <a:ext cx="548640" cy="1843882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90296AC-4314-5E48-B1F3-6D152AD7FBF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044833" y="5568043"/>
              <a:ext cx="1828800" cy="372208"/>
              <a:chOff x="4787900" y="3066081"/>
              <a:chExt cx="3436794" cy="699469"/>
            </a:xfrm>
          </p:grpSpPr>
          <p:pic>
            <p:nvPicPr>
              <p:cNvPr id="17" name="Picture 16" descr="Diagram&#10;&#10;Description automatically generated">
                <a:extLst>
                  <a:ext uri="{FF2B5EF4-FFF2-40B4-BE49-F238E27FC236}">
                    <a16:creationId xmlns:a16="http://schemas.microsoft.com/office/drawing/2014/main" id="{B5477DE5-F040-3243-AB58-B6E51A13B9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787900" y="3092450"/>
                <a:ext cx="2616200" cy="673100"/>
              </a:xfrm>
              <a:prstGeom prst="rect">
                <a:avLst/>
              </a:prstGeom>
            </p:spPr>
          </p:pic>
          <p:pic>
            <p:nvPicPr>
              <p:cNvPr id="19" name="Picture 18" descr="A picture containing diagram&#10;&#10;Description automatically generated">
                <a:extLst>
                  <a:ext uri="{FF2B5EF4-FFF2-40B4-BE49-F238E27FC236}">
                    <a16:creationId xmlns:a16="http://schemas.microsoft.com/office/drawing/2014/main" id="{C19EECCA-C123-D749-A16B-6970956C01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310294" y="3066081"/>
                <a:ext cx="914400" cy="673100"/>
              </a:xfrm>
              <a:prstGeom prst="rect">
                <a:avLst/>
              </a:prstGeom>
            </p:spPr>
          </p:pic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4B75A67-94A9-064D-AF15-E3FE22651667}"/>
              </a:ext>
            </a:extLst>
          </p:cNvPr>
          <p:cNvSpPr txBox="1"/>
          <p:nvPr/>
        </p:nvSpPr>
        <p:spPr>
          <a:xfrm>
            <a:off x="7955394" y="5819877"/>
            <a:ext cx="3776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Dan Schwartz, NASA/SAO/CXC/ 2007</a:t>
            </a:r>
          </a:p>
          <a:p>
            <a:r>
              <a:rPr lang="en-US" sz="1000" dirty="0">
                <a:hlinkClick r:id="rId10"/>
              </a:rPr>
              <a:t>https://www.astro.umd.edu/~richard/ASTR680/schwartz_optics.pdf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4311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30791</TotalTime>
  <Words>5297</Words>
  <Application>Microsoft Macintosh PowerPoint</Application>
  <PresentationFormat>Widescreen</PresentationFormat>
  <Paragraphs>934</Paragraphs>
  <Slides>49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-apple-system</vt:lpstr>
      <vt:lpstr>Arial</vt:lpstr>
      <vt:lpstr>Calibri</vt:lpstr>
      <vt:lpstr>Calibri Light</vt:lpstr>
      <vt:lpstr>Cambria Math</vt:lpstr>
      <vt:lpstr>Office Theme</vt:lpstr>
      <vt:lpstr>Focusing in on the  High Energy Universe  II: Introduction to X-ray Optics </vt:lpstr>
      <vt:lpstr>Light – Electromagnetic (EM) Radiation</vt:lpstr>
      <vt:lpstr>PowerPoint Presentation</vt:lpstr>
      <vt:lpstr>Optics</vt:lpstr>
      <vt:lpstr>PowerPoint Presentation</vt:lpstr>
      <vt:lpstr>Why do we see things?</vt:lpstr>
      <vt:lpstr>The “Ray” Model of Light</vt:lpstr>
      <vt:lpstr>Mirrors and Telescopes</vt:lpstr>
      <vt:lpstr>PowerPoint Presentation</vt:lpstr>
      <vt:lpstr>PowerPoint Presentation</vt:lpstr>
      <vt:lpstr>PowerPoint Presentation</vt:lpstr>
      <vt:lpstr>PowerPoint Presentation</vt:lpstr>
      <vt:lpstr>Refraction</vt:lpstr>
      <vt:lpstr>Refraction</vt:lpstr>
      <vt:lpstr>Critical Grazing Angle</vt:lpstr>
      <vt:lpstr>Lenses</vt:lpstr>
      <vt:lpstr>Physical  (Wave) Optics</vt:lpstr>
      <vt:lpstr>Physical (Wave) Optics</vt:lpstr>
      <vt:lpstr>Wave Optics: Huygen’s Principle</vt:lpstr>
      <vt:lpstr>Wave Optics: Interference</vt:lpstr>
      <vt:lpstr>Wave Optics: Constructive Interference</vt:lpstr>
      <vt:lpstr>Wave Optics: Destructive Interference</vt:lpstr>
      <vt:lpstr>Wave Optics: Diffraction</vt:lpstr>
      <vt:lpstr>PowerPoint Presentation</vt:lpstr>
      <vt:lpstr>Wave Optics: Diffraction</vt:lpstr>
      <vt:lpstr>PowerPoint Presentation</vt:lpstr>
      <vt:lpstr>PowerPoint Presentation</vt:lpstr>
      <vt:lpstr>PowerPoint Presentation</vt:lpstr>
      <vt:lpstr>PowerPoint Presentation</vt:lpstr>
      <vt:lpstr>Polarization</vt:lpstr>
      <vt:lpstr>Polarization</vt:lpstr>
      <vt:lpstr>Linear Polarization</vt:lpstr>
      <vt:lpstr>PowerPoint Presentation</vt:lpstr>
      <vt:lpstr>Circular Polarization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Polarization: Stokes Parameters</vt:lpstr>
      <vt:lpstr>Stokes Parameters</vt:lpstr>
      <vt:lpstr>Stokes Parameters</vt:lpstr>
      <vt:lpstr>Polarization</vt:lpstr>
      <vt:lpstr>Polarization: MDP</vt:lpstr>
      <vt:lpstr>X-ray Polarization (Astronomy)</vt:lpstr>
      <vt:lpstr>PowerPoint Presentation</vt:lpstr>
      <vt:lpstr>Polarization - Instrumentation</vt:lpstr>
      <vt:lpstr>Fresnel Equations</vt:lpstr>
      <vt:lpstr>Fresnel Equations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Roberts, Oliver (MSFC-ST12)[USRA]</dc:creator>
  <cp:lastModifiedBy>Roberts, Oliver (MSFC-ST12)[USRA]</cp:lastModifiedBy>
  <cp:revision>402</cp:revision>
  <dcterms:created xsi:type="dcterms:W3CDTF">2021-04-28T13:53:07Z</dcterms:created>
  <dcterms:modified xsi:type="dcterms:W3CDTF">2021-07-02T14:29:33Z</dcterms:modified>
</cp:coreProperties>
</file>