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4"/>
    <p:sldMasterId id="2147484837" r:id="rId5"/>
  </p:sldMasterIdLst>
  <p:notesMasterIdLst>
    <p:notesMasterId r:id="rId21"/>
  </p:notesMasterIdLst>
  <p:handoutMasterIdLst>
    <p:handoutMasterId r:id="rId22"/>
  </p:handoutMasterIdLst>
  <p:sldIdLst>
    <p:sldId id="404" r:id="rId6"/>
    <p:sldId id="457" r:id="rId7"/>
    <p:sldId id="411" r:id="rId8"/>
    <p:sldId id="462" r:id="rId9"/>
    <p:sldId id="458" r:id="rId10"/>
    <p:sldId id="461" r:id="rId11"/>
    <p:sldId id="456" r:id="rId12"/>
    <p:sldId id="460" r:id="rId13"/>
    <p:sldId id="463" r:id="rId14"/>
    <p:sldId id="464" r:id="rId15"/>
    <p:sldId id="466" r:id="rId16"/>
    <p:sldId id="465" r:id="rId17"/>
    <p:sldId id="416" r:id="rId18"/>
    <p:sldId id="455" r:id="rId19"/>
    <p:sldId id="405" r:id="rId20"/>
  </p:sldIdLst>
  <p:sldSz cx="9144000" cy="5143500" type="screen16x9"/>
  <p:notesSz cx="6858000" cy="9296400"/>
  <p:defaultTextStyle>
    <a:defPPr>
      <a:defRPr lang="en-US"/>
    </a:defPPr>
    <a:lvl1pPr algn="l" rtl="0" fontAlgn="base">
      <a:spcBef>
        <a:spcPct val="0"/>
      </a:spcBef>
      <a:spcAft>
        <a:spcPct val="0"/>
      </a:spcAft>
      <a:defRPr sz="1800" kern="1200">
        <a:solidFill>
          <a:schemeClr val="tx1"/>
        </a:solidFill>
        <a:latin typeface="Arial" charset="0"/>
        <a:ea typeface="ＭＳ Ｐゴシック" charset="-128"/>
        <a:cs typeface="Arial" charset="0"/>
      </a:defRPr>
    </a:lvl1pPr>
    <a:lvl2pPr marL="342900" algn="l" rtl="0" fontAlgn="base">
      <a:spcBef>
        <a:spcPct val="0"/>
      </a:spcBef>
      <a:spcAft>
        <a:spcPct val="0"/>
      </a:spcAft>
      <a:defRPr sz="1800" kern="1200">
        <a:solidFill>
          <a:schemeClr val="tx1"/>
        </a:solidFill>
        <a:latin typeface="Arial" charset="0"/>
        <a:ea typeface="ＭＳ Ｐゴシック" charset="-128"/>
        <a:cs typeface="Arial" charset="0"/>
      </a:defRPr>
    </a:lvl2pPr>
    <a:lvl3pPr marL="685800" algn="l" rtl="0" fontAlgn="base">
      <a:spcBef>
        <a:spcPct val="0"/>
      </a:spcBef>
      <a:spcAft>
        <a:spcPct val="0"/>
      </a:spcAft>
      <a:defRPr sz="1800" kern="1200">
        <a:solidFill>
          <a:schemeClr val="tx1"/>
        </a:solidFill>
        <a:latin typeface="Arial" charset="0"/>
        <a:ea typeface="ＭＳ Ｐゴシック" charset="-128"/>
        <a:cs typeface="Arial" charset="0"/>
      </a:defRPr>
    </a:lvl3pPr>
    <a:lvl4pPr marL="1028700" algn="l" rtl="0" fontAlgn="base">
      <a:spcBef>
        <a:spcPct val="0"/>
      </a:spcBef>
      <a:spcAft>
        <a:spcPct val="0"/>
      </a:spcAft>
      <a:defRPr sz="1800" kern="1200">
        <a:solidFill>
          <a:schemeClr val="tx1"/>
        </a:solidFill>
        <a:latin typeface="Arial" charset="0"/>
        <a:ea typeface="ＭＳ Ｐゴシック" charset="-128"/>
        <a:cs typeface="Arial" charset="0"/>
      </a:defRPr>
    </a:lvl4pPr>
    <a:lvl5pPr marL="1371600" algn="l" rtl="0" fontAlgn="base">
      <a:spcBef>
        <a:spcPct val="0"/>
      </a:spcBef>
      <a:spcAft>
        <a:spcPct val="0"/>
      </a:spcAft>
      <a:defRPr sz="1800" kern="1200">
        <a:solidFill>
          <a:schemeClr val="tx1"/>
        </a:solidFill>
        <a:latin typeface="Arial" charset="0"/>
        <a:ea typeface="ＭＳ Ｐゴシック" charset="-128"/>
        <a:cs typeface="Arial" charset="0"/>
      </a:defRPr>
    </a:lvl5pPr>
    <a:lvl6pPr marL="1714500" algn="l" defTabSz="685800" rtl="0" eaLnBrk="1" latinLnBrk="0" hangingPunct="1">
      <a:defRPr sz="1800" kern="1200">
        <a:solidFill>
          <a:schemeClr val="tx1"/>
        </a:solidFill>
        <a:latin typeface="Arial" charset="0"/>
        <a:ea typeface="ＭＳ Ｐゴシック" charset="-128"/>
        <a:cs typeface="Arial" charset="0"/>
      </a:defRPr>
    </a:lvl6pPr>
    <a:lvl7pPr marL="2057400" algn="l" defTabSz="685800" rtl="0" eaLnBrk="1" latinLnBrk="0" hangingPunct="1">
      <a:defRPr sz="1800" kern="1200">
        <a:solidFill>
          <a:schemeClr val="tx1"/>
        </a:solidFill>
        <a:latin typeface="Arial" charset="0"/>
        <a:ea typeface="ＭＳ Ｐゴシック" charset="-128"/>
        <a:cs typeface="Arial" charset="0"/>
      </a:defRPr>
    </a:lvl7pPr>
    <a:lvl8pPr marL="2400300" algn="l" defTabSz="685800" rtl="0" eaLnBrk="1" latinLnBrk="0" hangingPunct="1">
      <a:defRPr sz="1800" kern="1200">
        <a:solidFill>
          <a:schemeClr val="tx1"/>
        </a:solidFill>
        <a:latin typeface="Arial" charset="0"/>
        <a:ea typeface="ＭＳ Ｐゴシック" charset="-128"/>
        <a:cs typeface="Arial" charset="0"/>
      </a:defRPr>
    </a:lvl8pPr>
    <a:lvl9pPr marL="2743200" algn="l" defTabSz="685800" rtl="0" eaLnBrk="1" latinLnBrk="0" hangingPunct="1">
      <a:defRPr sz="1800" kern="1200">
        <a:solidFill>
          <a:schemeClr val="tx1"/>
        </a:solidFill>
        <a:latin typeface="Arial" charset="0"/>
        <a:ea typeface="ＭＳ Ｐゴシック" charset="-128"/>
        <a:cs typeface="Arial" charset="0"/>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3D6C"/>
    <a:srgbClr val="0B3A7F"/>
    <a:srgbClr val="FF0000"/>
    <a:srgbClr val="C2D9FA"/>
    <a:srgbClr val="E98B01"/>
    <a:srgbClr val="1380DC"/>
    <a:srgbClr val="4F4F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83"/>
    <p:restoredTop sz="97140"/>
  </p:normalViewPr>
  <p:slideViewPr>
    <p:cSldViewPr snapToGrid="0">
      <p:cViewPr varScale="1">
        <p:scale>
          <a:sx n="223" d="100"/>
          <a:sy n="223" d="100"/>
        </p:scale>
        <p:origin x="472" y="176"/>
      </p:cViewPr>
      <p:guideLst>
        <p:guide orient="horz" pos="1620"/>
        <p:guide pos="288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1" y="0"/>
            <a:ext cx="2972421" cy="465138"/>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lvl1pPr eaLnBrk="0" hangingPunct="0">
              <a:defRPr sz="1200">
                <a:latin typeface="Arial" charset="0"/>
                <a:ea typeface="ＭＳ Ｐゴシック" pitchFamily="80" charset="-128"/>
                <a:cs typeface="+mn-cs"/>
              </a:defRPr>
            </a:lvl1pPr>
          </a:lstStyle>
          <a:p>
            <a:pPr>
              <a:defRPr/>
            </a:pPr>
            <a:endParaRPr lang="en-US"/>
          </a:p>
        </p:txBody>
      </p:sp>
      <p:sp>
        <p:nvSpPr>
          <p:cNvPr id="56323" name="Rectangle 3"/>
          <p:cNvSpPr>
            <a:spLocks noGrp="1" noChangeArrowheads="1"/>
          </p:cNvSpPr>
          <p:nvPr>
            <p:ph type="dt" sz="quarter" idx="1"/>
          </p:nvPr>
        </p:nvSpPr>
        <p:spPr bwMode="auto">
          <a:xfrm>
            <a:off x="3885579" y="0"/>
            <a:ext cx="2972421" cy="465138"/>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lvl1pPr algn="r" eaLnBrk="0" hangingPunct="0">
              <a:defRPr sz="1200">
                <a:latin typeface="Arial" charset="0"/>
                <a:ea typeface="ＭＳ Ｐゴシック" pitchFamily="80" charset="-128"/>
                <a:cs typeface="+mn-cs"/>
              </a:defRPr>
            </a:lvl1pPr>
          </a:lstStyle>
          <a:p>
            <a:pPr>
              <a:defRPr/>
            </a:pPr>
            <a:endParaRPr lang="en-US"/>
          </a:p>
        </p:txBody>
      </p:sp>
      <p:sp>
        <p:nvSpPr>
          <p:cNvPr id="56324" name="Rectangle 4"/>
          <p:cNvSpPr>
            <a:spLocks noGrp="1" noChangeArrowheads="1"/>
          </p:cNvSpPr>
          <p:nvPr>
            <p:ph type="ftr" sz="quarter" idx="2"/>
          </p:nvPr>
        </p:nvSpPr>
        <p:spPr bwMode="auto">
          <a:xfrm>
            <a:off x="1" y="8831264"/>
            <a:ext cx="2972421" cy="465137"/>
          </a:xfrm>
          <a:prstGeom prst="rect">
            <a:avLst/>
          </a:prstGeom>
          <a:noFill/>
          <a:ln w="9525">
            <a:noFill/>
            <a:miter lim="800000"/>
            <a:headEnd/>
            <a:tailEnd/>
          </a:ln>
        </p:spPr>
        <p:txBody>
          <a:bodyPr vert="horz" wrap="square" lIns="93172" tIns="46587" rIns="93172" bIns="46587" numCol="1" anchor="b" anchorCtr="0" compatLnSpc="1">
            <a:prstTxWarp prst="textNoShape">
              <a:avLst/>
            </a:prstTxWarp>
          </a:bodyPr>
          <a:lstStyle>
            <a:lvl1pPr eaLnBrk="0" hangingPunct="0">
              <a:defRPr sz="1200">
                <a:latin typeface="Arial" charset="0"/>
                <a:ea typeface="ＭＳ Ｐゴシック" pitchFamily="80" charset="-128"/>
                <a:cs typeface="+mn-cs"/>
              </a:defRPr>
            </a:lvl1pPr>
          </a:lstStyle>
          <a:p>
            <a:pPr>
              <a:defRPr/>
            </a:pPr>
            <a:endParaRPr lang="en-US"/>
          </a:p>
        </p:txBody>
      </p:sp>
      <p:sp>
        <p:nvSpPr>
          <p:cNvPr id="56325" name="Rectangle 5"/>
          <p:cNvSpPr>
            <a:spLocks noGrp="1" noChangeArrowheads="1"/>
          </p:cNvSpPr>
          <p:nvPr>
            <p:ph type="sldNum" sz="quarter" idx="3"/>
          </p:nvPr>
        </p:nvSpPr>
        <p:spPr bwMode="auto">
          <a:xfrm>
            <a:off x="3885579" y="8831264"/>
            <a:ext cx="2972421" cy="465137"/>
          </a:xfrm>
          <a:prstGeom prst="rect">
            <a:avLst/>
          </a:prstGeom>
          <a:noFill/>
          <a:ln w="9525">
            <a:noFill/>
            <a:miter lim="800000"/>
            <a:headEnd/>
            <a:tailEnd/>
          </a:ln>
        </p:spPr>
        <p:txBody>
          <a:bodyPr vert="horz" wrap="square" lIns="93172" tIns="46587" rIns="93172" bIns="46587" numCol="1" anchor="b" anchorCtr="0" compatLnSpc="1">
            <a:prstTxWarp prst="textNoShape">
              <a:avLst/>
            </a:prstTxWarp>
          </a:bodyPr>
          <a:lstStyle>
            <a:lvl1pPr algn="r" eaLnBrk="0" hangingPunct="0">
              <a:defRPr sz="1200">
                <a:latin typeface="Arial" charset="0"/>
                <a:ea typeface="ＭＳ Ｐゴシック" pitchFamily="80" charset="-128"/>
                <a:cs typeface="+mn-cs"/>
              </a:defRPr>
            </a:lvl1pPr>
          </a:lstStyle>
          <a:p>
            <a:pPr>
              <a:defRPr/>
            </a:pPr>
            <a:fld id="{9301CC6A-B4E8-405F-AE79-859651258FE4}" type="slidenum">
              <a:rPr lang="en-US"/>
              <a:pPr>
                <a:defRPr/>
              </a:pPr>
              <a:t>‹#›</a:t>
            </a:fld>
            <a:endParaRPr lang="en-US"/>
          </a:p>
        </p:txBody>
      </p:sp>
    </p:spTree>
    <p:extLst>
      <p:ext uri="{BB962C8B-B14F-4D97-AF65-F5344CB8AC3E}">
        <p14:creationId xmlns:p14="http://schemas.microsoft.com/office/powerpoint/2010/main" val="8186230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1" y="0"/>
            <a:ext cx="2972421" cy="465138"/>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lvl1pPr eaLnBrk="0" hangingPunct="0">
              <a:defRPr sz="1200">
                <a:latin typeface="Arial" charset="0"/>
                <a:ea typeface="ＭＳ Ｐゴシック" pitchFamily="80" charset="-128"/>
                <a:cs typeface="+mn-cs"/>
              </a:defRPr>
            </a:lvl1pPr>
          </a:lstStyle>
          <a:p>
            <a:pPr>
              <a:defRPr/>
            </a:pPr>
            <a:endParaRPr lang="en-US"/>
          </a:p>
        </p:txBody>
      </p:sp>
      <p:sp>
        <p:nvSpPr>
          <p:cNvPr id="6147" name="Rectangle 3"/>
          <p:cNvSpPr>
            <a:spLocks noGrp="1" noChangeArrowheads="1"/>
          </p:cNvSpPr>
          <p:nvPr>
            <p:ph type="dt" idx="1"/>
          </p:nvPr>
        </p:nvSpPr>
        <p:spPr bwMode="auto">
          <a:xfrm>
            <a:off x="3885579" y="0"/>
            <a:ext cx="2972421" cy="465138"/>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lvl1pPr algn="r" eaLnBrk="0" hangingPunct="0">
              <a:defRPr sz="1200">
                <a:latin typeface="Arial" charset="0"/>
                <a:ea typeface="ＭＳ Ｐゴシック" pitchFamily="80" charset="-128"/>
                <a:cs typeface="+mn-cs"/>
              </a:defRPr>
            </a:lvl1pPr>
          </a:lstStyle>
          <a:p>
            <a:pPr>
              <a:defRPr/>
            </a:pPr>
            <a:endParaRPr lang="en-US"/>
          </a:p>
        </p:txBody>
      </p:sp>
      <p:sp>
        <p:nvSpPr>
          <p:cNvPr id="19460" name="Rectangle 4"/>
          <p:cNvSpPr>
            <a:spLocks noGrp="1" noRot="1" noChangeAspect="1" noChangeArrowheads="1" noTextEdit="1"/>
          </p:cNvSpPr>
          <p:nvPr>
            <p:ph type="sldImg" idx="2"/>
          </p:nvPr>
        </p:nvSpPr>
        <p:spPr bwMode="auto">
          <a:xfrm>
            <a:off x="330200" y="696913"/>
            <a:ext cx="6197600" cy="34861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14711" y="4416426"/>
            <a:ext cx="5028579" cy="4183063"/>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1" y="8831264"/>
            <a:ext cx="2972421" cy="465137"/>
          </a:xfrm>
          <a:prstGeom prst="rect">
            <a:avLst/>
          </a:prstGeom>
          <a:noFill/>
          <a:ln w="9525">
            <a:noFill/>
            <a:miter lim="800000"/>
            <a:headEnd/>
            <a:tailEnd/>
          </a:ln>
        </p:spPr>
        <p:txBody>
          <a:bodyPr vert="horz" wrap="square" lIns="93172" tIns="46587" rIns="93172" bIns="46587" numCol="1" anchor="b" anchorCtr="0" compatLnSpc="1">
            <a:prstTxWarp prst="textNoShape">
              <a:avLst/>
            </a:prstTxWarp>
          </a:bodyPr>
          <a:lstStyle>
            <a:lvl1pPr eaLnBrk="0" hangingPunct="0">
              <a:defRPr sz="1200">
                <a:latin typeface="Arial" charset="0"/>
                <a:ea typeface="ＭＳ Ｐゴシック" pitchFamily="80" charset="-128"/>
                <a:cs typeface="+mn-cs"/>
              </a:defRPr>
            </a:lvl1pPr>
          </a:lstStyle>
          <a:p>
            <a:pPr>
              <a:defRPr/>
            </a:pPr>
            <a:endParaRPr lang="en-US"/>
          </a:p>
        </p:txBody>
      </p:sp>
      <p:sp>
        <p:nvSpPr>
          <p:cNvPr id="6151" name="Rectangle 7"/>
          <p:cNvSpPr>
            <a:spLocks noGrp="1" noChangeArrowheads="1"/>
          </p:cNvSpPr>
          <p:nvPr>
            <p:ph type="sldNum" sz="quarter" idx="5"/>
          </p:nvPr>
        </p:nvSpPr>
        <p:spPr bwMode="auto">
          <a:xfrm>
            <a:off x="3885579" y="8831264"/>
            <a:ext cx="2972421" cy="465137"/>
          </a:xfrm>
          <a:prstGeom prst="rect">
            <a:avLst/>
          </a:prstGeom>
          <a:noFill/>
          <a:ln w="9525">
            <a:noFill/>
            <a:miter lim="800000"/>
            <a:headEnd/>
            <a:tailEnd/>
          </a:ln>
        </p:spPr>
        <p:txBody>
          <a:bodyPr vert="horz" wrap="square" lIns="93172" tIns="46587" rIns="93172" bIns="46587" numCol="1" anchor="b" anchorCtr="0" compatLnSpc="1">
            <a:prstTxWarp prst="textNoShape">
              <a:avLst/>
            </a:prstTxWarp>
          </a:bodyPr>
          <a:lstStyle>
            <a:lvl1pPr algn="r" eaLnBrk="0" hangingPunct="0">
              <a:defRPr sz="1200">
                <a:latin typeface="Arial" charset="0"/>
                <a:ea typeface="ＭＳ Ｐゴシック" pitchFamily="80" charset="-128"/>
                <a:cs typeface="+mn-cs"/>
              </a:defRPr>
            </a:lvl1pPr>
          </a:lstStyle>
          <a:p>
            <a:pPr>
              <a:defRPr/>
            </a:pPr>
            <a:fld id="{B7B05DEF-6DE7-4BF9-8DBB-FF904A788E50}" type="slidenum">
              <a:rPr lang="en-US"/>
              <a:pPr>
                <a:defRPr/>
              </a:pPr>
              <a:t>‹#›</a:t>
            </a:fld>
            <a:endParaRPr lang="en-US"/>
          </a:p>
        </p:txBody>
      </p:sp>
    </p:spTree>
    <p:extLst>
      <p:ext uri="{BB962C8B-B14F-4D97-AF65-F5344CB8AC3E}">
        <p14:creationId xmlns:p14="http://schemas.microsoft.com/office/powerpoint/2010/main" val="38235805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1pPr>
    <a:lvl2pPr marL="342900"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2pPr>
    <a:lvl3pPr marL="685800"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3pPr>
    <a:lvl4pPr marL="1028700"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4pPr>
    <a:lvl5pPr marL="1371600"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research was motivated by the desire to assess CFD's capability to model the flow inside supersonic wind tunnels such as the Langley Unitary Plan, and predict the uncertainty of experimental results produced by them: in this case from the 1901 test concerning Solid Rocket Booster Separation from the Space Launch System. </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2</a:t>
            </a:fld>
            <a:endParaRPr lang="en-US"/>
          </a:p>
        </p:txBody>
      </p:sp>
    </p:spTree>
    <p:extLst>
      <p:ext uri="{BB962C8B-B14F-4D97-AF65-F5344CB8AC3E}">
        <p14:creationId xmlns:p14="http://schemas.microsoft.com/office/powerpoint/2010/main" val="3057204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3</a:t>
            </a:fld>
            <a:endParaRPr lang="en-US"/>
          </a:p>
        </p:txBody>
      </p:sp>
    </p:spTree>
    <p:extLst>
      <p:ext uri="{BB962C8B-B14F-4D97-AF65-F5344CB8AC3E}">
        <p14:creationId xmlns:p14="http://schemas.microsoft.com/office/powerpoint/2010/main" val="2190327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team performed a series of studies to determine their best practices when simulating the high speed leg.</a:t>
            </a:r>
          </a:p>
          <a:p>
            <a:endParaRPr lang="en-US" dirty="0"/>
          </a:p>
          <a:p>
            <a:r>
              <a:rPr lang="en-US" dirty="0"/>
              <a:t>The LAVA team first looked into first cell height and the stretching ratios determining grid resolution, then ran URANS to see if unsteady effects existed, and they did, but did not significantly effect the center of the test section where the test article was to be inserted.  Finally, various convection flux schemes were assessed, and while the Roe was determined to be best for simulating the high speed leg, the study found that the High Speed Up Wind (or HSUW) scheme could be used just as accurately if the shock sensor </a:t>
            </a:r>
            <a:r>
              <a:rPr lang="en-US" dirty="0" err="1"/>
              <a:t>dswitch</a:t>
            </a:r>
            <a:r>
              <a:rPr lang="en-US" dirty="0"/>
              <a:t> was chosen well.  This is relevant as the HSUW scheme was required when simulating the test article to combat the carbuncle phenomenon.</a:t>
            </a:r>
          </a:p>
          <a:p>
            <a:endParaRPr lang="en-US" dirty="0"/>
          </a:p>
          <a:p>
            <a:r>
              <a:rPr lang="en-US" dirty="0"/>
              <a:t>Meanwhile, the FUN3D team  ran a pair of grid refinement studies, first on the high speed leg using the fixed grid generation method, and then just on test section 2 with the 'sketch to solution' process, and then compared findings of the two to determine which was better.</a:t>
            </a: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6</a:t>
            </a:fld>
            <a:endParaRPr lang="en-US"/>
          </a:p>
        </p:txBody>
      </p:sp>
    </p:spTree>
    <p:extLst>
      <p:ext uri="{BB962C8B-B14F-4D97-AF65-F5344CB8AC3E}">
        <p14:creationId xmlns:p14="http://schemas.microsoft.com/office/powerpoint/2010/main" val="3723401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constant total </a:t>
            </a: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7</a:t>
            </a:fld>
            <a:endParaRPr lang="en-US"/>
          </a:p>
        </p:txBody>
      </p:sp>
    </p:spTree>
    <p:extLst>
      <p:ext uri="{BB962C8B-B14F-4D97-AF65-F5344CB8AC3E}">
        <p14:creationId xmlns:p14="http://schemas.microsoft.com/office/powerpoint/2010/main" val="2451840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12</a:t>
            </a:fld>
            <a:endParaRPr lang="en-US"/>
          </a:p>
        </p:txBody>
      </p:sp>
    </p:spTree>
    <p:extLst>
      <p:ext uri="{BB962C8B-B14F-4D97-AF65-F5344CB8AC3E}">
        <p14:creationId xmlns:p14="http://schemas.microsoft.com/office/powerpoint/2010/main" val="1245577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teams developed unique best practice methodologies due to the differing natures of their solvers, which compared well with experimental data when simulating the high speed leg and allowed accurate inflow conditions to be extracted for simulating test section 2.</a:t>
            </a:r>
          </a:p>
          <a:p>
            <a:endParaRPr lang="en-US" dirty="0"/>
          </a:p>
          <a:p>
            <a:r>
              <a:rPr lang="en-US" dirty="0"/>
              <a:t>When simulating the test article, both teams found that support hardware near the test article was relevant to the solution.</a:t>
            </a:r>
          </a:p>
          <a:p>
            <a:endParaRPr lang="en-US" dirty="0"/>
          </a:p>
          <a:p>
            <a:r>
              <a:rPr lang="en-US" dirty="0"/>
              <a:t>The LAVA team used their developed best practices to run all cases of the uncertainty quantification database, while the FUN3D team used the nominal case of Set 01 to inform development of their 'Sketch to Solution' process.  Refer to the paper for more information on the cost-requirements of the database.</a:t>
            </a:r>
          </a:p>
          <a:p>
            <a:endParaRPr lang="en-US" dirty="0"/>
          </a:p>
          <a:p>
            <a:r>
              <a:rPr lang="en-US" dirty="0"/>
              <a:t>Further studies are suggested to assess the effects the turbulence model has on simulating the SRB separation problem within the LUPWT, as well as to better assess unsteadiness effects within LAVA simulations using Hybrid RANS-LES or Wall Modeled LES.</a:t>
            </a: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13</a:t>
            </a:fld>
            <a:endParaRPr lang="en-US"/>
          </a:p>
        </p:txBody>
      </p:sp>
    </p:spTree>
    <p:extLst>
      <p:ext uri="{BB962C8B-B14F-4D97-AF65-F5344CB8AC3E}">
        <p14:creationId xmlns:p14="http://schemas.microsoft.com/office/powerpoint/2010/main" val="1090158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to redo , Said Supercomputer not supercomputing</a:t>
            </a: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14</a:t>
            </a:fld>
            <a:endParaRPr lang="en-US"/>
          </a:p>
        </p:txBody>
      </p:sp>
    </p:spTree>
    <p:extLst>
      <p:ext uri="{BB962C8B-B14F-4D97-AF65-F5344CB8AC3E}">
        <p14:creationId xmlns:p14="http://schemas.microsoft.com/office/powerpoint/2010/main" val="10706027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le Slide">
    <p:spTree>
      <p:nvGrpSpPr>
        <p:cNvPr id="1" name=""/>
        <p:cNvGrpSpPr/>
        <p:nvPr/>
      </p:nvGrpSpPr>
      <p:grpSpPr>
        <a:xfrm>
          <a:off x="0" y="0"/>
          <a:ext cx="0" cy="0"/>
          <a:chOff x="0" y="0"/>
          <a:chExt cx="0" cy="0"/>
        </a:xfrm>
      </p:grpSpPr>
      <p:sp>
        <p:nvSpPr>
          <p:cNvPr id="8" name="Rectangle 7"/>
          <p:cNvSpPr/>
          <p:nvPr userDrawn="1"/>
        </p:nvSpPr>
        <p:spPr bwMode="auto">
          <a:xfrm>
            <a:off x="1555" y="-19050"/>
            <a:ext cx="9144000" cy="4385883"/>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9" name="Subtitle 2"/>
          <p:cNvSpPr txBox="1">
            <a:spLocks/>
          </p:cNvSpPr>
          <p:nvPr userDrawn="1"/>
        </p:nvSpPr>
        <p:spPr bwMode="auto">
          <a:xfrm>
            <a:off x="0" y="2647950"/>
            <a:ext cx="9144000" cy="11049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lr>
                <a:srgbClr val="E98B01"/>
              </a:buClr>
              <a:buFont typeface="Times" pitchFamily="18"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380DC"/>
              </a:buClr>
              <a:buFont typeface="Wingdings" pitchFamily="2" charset="2"/>
              <a:buChar char="§"/>
              <a:defRPr sz="2800">
                <a:solidFill>
                  <a:srgbClr val="4F4F4F"/>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rgbClr val="4F4F4F"/>
                </a:solidFill>
                <a:latin typeface="+mn-lt"/>
                <a:ea typeface="+mn-ea"/>
              </a:defRPr>
            </a:lvl4pPr>
            <a:lvl5pPr marL="2057400" indent="-228600" algn="l" rtl="0" eaLnBrk="0" fontAlgn="base" hangingPunct="0">
              <a:spcBef>
                <a:spcPct val="20000"/>
              </a:spcBef>
              <a:spcAft>
                <a:spcPct val="0"/>
              </a:spcAft>
              <a:buFont typeface="Times" pitchFamily="18" charset="0"/>
              <a:buChar char="•"/>
              <a:defRPr sz="2000">
                <a:solidFill>
                  <a:schemeClr val="tx1"/>
                </a:solidFill>
                <a:latin typeface="+mn-lt"/>
                <a:ea typeface="+mn-ea"/>
              </a:defRPr>
            </a:lvl5pPr>
            <a:lvl6pPr marL="2514600" indent="-228600" algn="l" rtl="0" fontAlgn="base">
              <a:spcBef>
                <a:spcPct val="20000"/>
              </a:spcBef>
              <a:spcAft>
                <a:spcPct val="0"/>
              </a:spcAft>
              <a:buFont typeface="Times" pitchFamily="80" charset="0"/>
              <a:buChar char="•"/>
              <a:defRPr sz="2000">
                <a:solidFill>
                  <a:schemeClr val="tx1"/>
                </a:solidFill>
                <a:latin typeface="+mn-lt"/>
                <a:ea typeface="+mn-ea"/>
              </a:defRPr>
            </a:lvl6pPr>
            <a:lvl7pPr marL="2971800" indent="-228600" algn="l" rtl="0" fontAlgn="base">
              <a:spcBef>
                <a:spcPct val="20000"/>
              </a:spcBef>
              <a:spcAft>
                <a:spcPct val="0"/>
              </a:spcAft>
              <a:buFont typeface="Times" pitchFamily="80" charset="0"/>
              <a:buChar char="•"/>
              <a:defRPr sz="2000">
                <a:solidFill>
                  <a:schemeClr val="tx1"/>
                </a:solidFill>
                <a:latin typeface="+mn-lt"/>
                <a:ea typeface="+mn-ea"/>
              </a:defRPr>
            </a:lvl7pPr>
            <a:lvl8pPr marL="3429000" indent="-228600" algn="l" rtl="0" fontAlgn="base">
              <a:spcBef>
                <a:spcPct val="20000"/>
              </a:spcBef>
              <a:spcAft>
                <a:spcPct val="0"/>
              </a:spcAft>
              <a:buFont typeface="Times" pitchFamily="80" charset="0"/>
              <a:buChar char="•"/>
              <a:defRPr sz="2000">
                <a:solidFill>
                  <a:schemeClr val="tx1"/>
                </a:solidFill>
                <a:latin typeface="+mn-lt"/>
                <a:ea typeface="+mn-ea"/>
              </a:defRPr>
            </a:lvl8pPr>
            <a:lvl9pPr marL="3886200" indent="-228600" algn="l" rtl="0" fontAlgn="base">
              <a:spcBef>
                <a:spcPct val="20000"/>
              </a:spcBef>
              <a:spcAft>
                <a:spcPct val="0"/>
              </a:spcAft>
              <a:buFont typeface="Times" pitchFamily="80" charset="0"/>
              <a:buChar char="•"/>
              <a:defRPr sz="2000">
                <a:solidFill>
                  <a:schemeClr val="tx1"/>
                </a:solidFill>
                <a:latin typeface="+mn-lt"/>
                <a:ea typeface="+mn-ea"/>
              </a:defRPr>
            </a:lvl9pPr>
          </a:lstStyle>
          <a:p>
            <a:pPr marL="0" indent="0" algn="ctr" eaLnBrk="1" hangingPunct="1">
              <a:buClr>
                <a:srgbClr val="00529B"/>
              </a:buClr>
              <a:buNone/>
            </a:pPr>
            <a:r>
              <a:rPr lang="en-US" altLang="en-US" sz="1600" b="1" kern="0">
                <a:solidFill>
                  <a:schemeClr val="bg1"/>
                </a:solidFill>
                <a:latin typeface="+mj-lt"/>
              </a:rPr>
              <a:t>Author</a:t>
            </a:r>
          </a:p>
          <a:p>
            <a:pPr marL="0" indent="0" algn="ctr" eaLnBrk="1" hangingPunct="1">
              <a:buClr>
                <a:srgbClr val="00529B"/>
              </a:buClr>
              <a:buNone/>
            </a:pPr>
            <a:r>
              <a:rPr lang="en-US" altLang="en-US" sz="1600" b="1" kern="0">
                <a:solidFill>
                  <a:schemeClr val="bg1"/>
                </a:solidFill>
                <a:latin typeface="+mj-lt"/>
              </a:rPr>
              <a:t>Company/Organization</a:t>
            </a:r>
          </a:p>
          <a:p>
            <a:pPr marL="0" indent="0" algn="ctr" eaLnBrk="1" hangingPunct="1">
              <a:buClr>
                <a:srgbClr val="00529B"/>
              </a:buClr>
              <a:buNone/>
            </a:pPr>
            <a:r>
              <a:rPr lang="en-US" altLang="en-US" sz="1600" kern="0">
                <a:solidFill>
                  <a:schemeClr val="bg1"/>
                </a:solidFill>
                <a:latin typeface="+mj-lt"/>
              </a:rPr>
              <a:t>Conference Name, Conference Dates</a:t>
            </a:r>
          </a:p>
          <a:p>
            <a:pPr marL="0" indent="0" algn="ctr" eaLnBrk="1" hangingPunct="1">
              <a:buClr>
                <a:srgbClr val="00529B"/>
              </a:buClr>
              <a:buNone/>
            </a:pPr>
            <a:r>
              <a:rPr lang="en-US" altLang="en-US" sz="1600" kern="0">
                <a:solidFill>
                  <a:schemeClr val="bg1"/>
                </a:solidFill>
                <a:latin typeface="+mj-lt"/>
              </a:rPr>
              <a:t>Conference Location</a:t>
            </a:r>
          </a:p>
          <a:p>
            <a:pPr>
              <a:buClr>
                <a:srgbClr val="00529B"/>
              </a:buClr>
              <a:buFont typeface="Wingdings" charset="2"/>
              <a:buChar char="Ø"/>
            </a:pPr>
            <a:endParaRPr lang="en-US" sz="2400" kern="0"/>
          </a:p>
        </p:txBody>
      </p:sp>
      <p:sp>
        <p:nvSpPr>
          <p:cNvPr id="10" name="Title 1"/>
          <p:cNvSpPr txBox="1">
            <a:spLocks/>
          </p:cNvSpPr>
          <p:nvPr userDrawn="1"/>
        </p:nvSpPr>
        <p:spPr bwMode="auto">
          <a:xfrm>
            <a:off x="0" y="742950"/>
            <a:ext cx="9144000" cy="99060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sz="5400" b="1" kern="0">
                <a:solidFill>
                  <a:schemeClr val="bg1"/>
                </a:solidFill>
              </a:rPr>
              <a:t>Presentation Title</a:t>
            </a:r>
          </a:p>
        </p:txBody>
      </p:sp>
      <p:pic>
        <p:nvPicPr>
          <p:cNvPr id="5" name="Picture 13" descr="NASA insigniaCMYK">
            <a:extLst>
              <a:ext uri="{FF2B5EF4-FFF2-40B4-BE49-F238E27FC236}">
                <a16:creationId xmlns:a16="http://schemas.microsoft.com/office/drawing/2014/main" id="{78C1F21D-3B53-1E43-8C0A-EA20E3F18529}"/>
              </a:ext>
            </a:extLst>
          </p:cNvPr>
          <p:cNvPicPr preferRelativeResize="0">
            <a:picLocks noChangeAspect="1" noChangeArrowheads="1"/>
          </p:cNvPicPr>
          <p:nvPr userDrawn="1"/>
        </p:nvPicPr>
        <p:blipFill>
          <a:blip r:embed="rId2"/>
          <a:srcRect/>
          <a:stretch>
            <a:fillRect/>
          </a:stretch>
        </p:blipFill>
        <p:spPr bwMode="auto">
          <a:xfrm>
            <a:off x="8066616" y="3379787"/>
            <a:ext cx="1037167" cy="798512"/>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bg1"/>
                </a:solidFill>
                <a:latin typeface="Helvetica" charset="0"/>
                <a:ea typeface="Helvetica" charset="0"/>
                <a:cs typeface="Helvetica" charset="0"/>
              </a:defRPr>
            </a:lvl1pPr>
          </a:lstStyle>
          <a:p>
            <a:r>
              <a:rPr lang="en-US"/>
              <a:t>Click to edit Master title style</a:t>
            </a:r>
          </a:p>
        </p:txBody>
      </p:sp>
      <p:sp>
        <p:nvSpPr>
          <p:cNvPr id="3" name="Content Placeholder 2"/>
          <p:cNvSpPr>
            <a:spLocks noGrp="1"/>
          </p:cNvSpPr>
          <p:nvPr>
            <p:ph idx="1"/>
          </p:nvPr>
        </p:nvSpPr>
        <p:spPr/>
        <p:txBody>
          <a:bodyPr/>
          <a:lstStyle>
            <a:lvl1pPr marL="342900" indent="-342900">
              <a:buClr>
                <a:srgbClr val="1B3D6C"/>
              </a:buClr>
              <a:buFont typeface="Wingdings" charset="2"/>
              <a:buChar char="Ø"/>
              <a:defRPr/>
            </a:lvl1pPr>
            <a:lvl2pPr marL="685800" indent="-342900">
              <a:buClr>
                <a:srgbClr val="1B3D6C"/>
              </a:buClr>
              <a:buFont typeface="Wingdings" charset="2"/>
              <a:buChar char="Ø"/>
              <a:defRPr/>
            </a:lvl2pPr>
            <a:lvl3pPr marL="971550" indent="-285750">
              <a:buClr>
                <a:srgbClr val="1B3D6C"/>
              </a:buClr>
              <a:buFont typeface="Wingdings" charset="2"/>
              <a:buChar char="Ø"/>
              <a:defRPr/>
            </a:lvl3pPr>
            <a:lvl4pPr marL="1314450" indent="-285750">
              <a:buClr>
                <a:srgbClr val="1B3D6C"/>
              </a:buClr>
              <a:buFont typeface="Wingdings" charset="2"/>
              <a:buChar char="Ø"/>
              <a:defRPr/>
            </a:lvl4pPr>
            <a:lvl5pPr marL="1657350" indent="-285750">
              <a:buClr>
                <a:srgbClr val="1B3D6C"/>
              </a:buClr>
              <a:buFont typeface="Wingdings" charset="2"/>
              <a:buChar char="Ø"/>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4"/>
          <p:cNvSpPr>
            <a:spLocks noGrp="1" noChangeArrowheads="1"/>
          </p:cNvSpPr>
          <p:nvPr>
            <p:ph type="dt" sz="half" idx="10"/>
          </p:nvPr>
        </p:nvSpPr>
        <p:spPr>
          <a:xfrm>
            <a:off x="1200150" y="4637935"/>
            <a:ext cx="1600200" cy="162665"/>
          </a:xfrm>
          <a:prstGeom prst="rect">
            <a:avLst/>
          </a:prstGeom>
          <a:ln/>
        </p:spPr>
        <p:txBody>
          <a:bodyPr/>
          <a:lstStyle>
            <a:lvl1pPr>
              <a:defRPr sz="1050"/>
            </a:lvl1pPr>
          </a:lstStyle>
          <a:p>
            <a:pPr>
              <a:defRPr/>
            </a:pPr>
            <a:endParaRPr lang="en-US"/>
          </a:p>
        </p:txBody>
      </p:sp>
      <p:sp>
        <p:nvSpPr>
          <p:cNvPr id="9" name="Rectangle 5"/>
          <p:cNvSpPr>
            <a:spLocks noGrp="1" noChangeArrowheads="1"/>
          </p:cNvSpPr>
          <p:nvPr>
            <p:ph type="ftr" sz="quarter" idx="11"/>
          </p:nvPr>
        </p:nvSpPr>
        <p:spPr>
          <a:xfrm>
            <a:off x="2857500" y="4637935"/>
            <a:ext cx="2114550" cy="162665"/>
          </a:xfrm>
          <a:prstGeom prst="rect">
            <a:avLst/>
          </a:prstGeom>
          <a:ln/>
        </p:spPr>
        <p:txBody>
          <a:bodyPr/>
          <a:lstStyle>
            <a:lvl1pPr>
              <a:defRPr sz="1050"/>
            </a:lvl1pPr>
          </a:lstStyle>
          <a:p>
            <a:pPr>
              <a:defRPr/>
            </a:pPr>
            <a:endParaRPr lang="en-US"/>
          </a:p>
        </p:txBody>
      </p:sp>
      <p:sp>
        <p:nvSpPr>
          <p:cNvPr id="10" name="Rectangle 6"/>
          <p:cNvSpPr>
            <a:spLocks noGrp="1" noChangeArrowheads="1"/>
          </p:cNvSpPr>
          <p:nvPr>
            <p:ph type="sldNum" sz="quarter" idx="12"/>
          </p:nvPr>
        </p:nvSpPr>
        <p:spPr>
          <a:xfrm>
            <a:off x="228600" y="4629150"/>
            <a:ext cx="914400" cy="171450"/>
          </a:xfrm>
          <a:prstGeom prst="rect">
            <a:avLst/>
          </a:prstGeom>
          <a:ln/>
        </p:spPr>
        <p:txBody>
          <a:bodyPr/>
          <a:lstStyle>
            <a:lvl1pPr>
              <a:defRPr sz="1050"/>
            </a:lvl1pPr>
          </a:lstStyle>
          <a:p>
            <a:pPr>
              <a:defRPr/>
            </a:pPr>
            <a:fld id="{B586D440-F702-449A-AAC2-9ACFF17038B8}" type="slidenum">
              <a:rPr lang="en-US" smtClean="0"/>
              <a:pPr>
                <a:defRPr/>
              </a:pPr>
              <a:t>‹#›</a:t>
            </a:fld>
            <a:endParaRPr lang="en-US"/>
          </a:p>
        </p:txBody>
      </p:sp>
      <p:pic>
        <p:nvPicPr>
          <p:cNvPr id="7" name="Picture 13" descr="NASA insigniaCMYK">
            <a:extLst>
              <a:ext uri="{FF2B5EF4-FFF2-40B4-BE49-F238E27FC236}">
                <a16:creationId xmlns:a16="http://schemas.microsoft.com/office/drawing/2014/main" id="{C2C9EA85-69AB-8E4C-9B69-E57580AB953F}"/>
              </a:ext>
            </a:extLst>
          </p:cNvPr>
          <p:cNvPicPr preferRelativeResize="0">
            <a:picLocks noChangeAspect="1" noChangeArrowheads="1"/>
          </p:cNvPicPr>
          <p:nvPr userDrawn="1"/>
        </p:nvPicPr>
        <p:blipFill>
          <a:blip r:embed="rId2"/>
          <a:srcRect/>
          <a:stretch>
            <a:fillRect/>
          </a:stretch>
        </p:blipFill>
        <p:spPr bwMode="auto">
          <a:xfrm>
            <a:off x="8178800" y="9833"/>
            <a:ext cx="924983" cy="712142"/>
          </a:xfrm>
          <a:prstGeom prst="rect">
            <a:avLst/>
          </a:prstGeom>
          <a:noFill/>
          <a:ln w="9525">
            <a:noFill/>
            <a:miter lim="800000"/>
            <a:headEnd/>
            <a:tailEnd/>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1123950"/>
            <a:ext cx="3962400" cy="33718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123950"/>
            <a:ext cx="4419600" cy="33718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4"/>
          <p:cNvSpPr>
            <a:spLocks noGrp="1" noChangeArrowheads="1"/>
          </p:cNvSpPr>
          <p:nvPr>
            <p:ph type="dt" sz="half" idx="10"/>
          </p:nvPr>
        </p:nvSpPr>
        <p:spPr>
          <a:xfrm>
            <a:off x="1200150" y="4637935"/>
            <a:ext cx="1600200" cy="162665"/>
          </a:xfrm>
          <a:prstGeom prst="rect">
            <a:avLst/>
          </a:prstGeom>
          <a:ln/>
        </p:spPr>
        <p:txBody>
          <a:bodyPr/>
          <a:lstStyle>
            <a:lvl1pPr>
              <a:defRPr sz="1050"/>
            </a:lvl1pPr>
          </a:lstStyle>
          <a:p>
            <a:pPr>
              <a:defRPr/>
            </a:pPr>
            <a:endParaRPr lang="en-US"/>
          </a:p>
        </p:txBody>
      </p:sp>
      <p:sp>
        <p:nvSpPr>
          <p:cNvPr id="9" name="Rectangle 5"/>
          <p:cNvSpPr>
            <a:spLocks noGrp="1" noChangeArrowheads="1"/>
          </p:cNvSpPr>
          <p:nvPr>
            <p:ph type="ftr" sz="quarter" idx="11"/>
          </p:nvPr>
        </p:nvSpPr>
        <p:spPr>
          <a:xfrm>
            <a:off x="2857500" y="4637935"/>
            <a:ext cx="2114550" cy="162665"/>
          </a:xfrm>
          <a:prstGeom prst="rect">
            <a:avLst/>
          </a:prstGeom>
          <a:ln/>
        </p:spPr>
        <p:txBody>
          <a:bodyPr/>
          <a:lstStyle>
            <a:lvl1pPr>
              <a:defRPr sz="1050"/>
            </a:lvl1pPr>
          </a:lstStyle>
          <a:p>
            <a:pPr>
              <a:defRPr/>
            </a:pPr>
            <a:endParaRPr lang="en-US"/>
          </a:p>
        </p:txBody>
      </p:sp>
      <p:sp>
        <p:nvSpPr>
          <p:cNvPr id="10" name="Rectangle 6"/>
          <p:cNvSpPr>
            <a:spLocks noGrp="1" noChangeArrowheads="1"/>
          </p:cNvSpPr>
          <p:nvPr>
            <p:ph type="sldNum" sz="quarter" idx="12"/>
          </p:nvPr>
        </p:nvSpPr>
        <p:spPr>
          <a:xfrm>
            <a:off x="228600" y="4629150"/>
            <a:ext cx="914400" cy="171450"/>
          </a:xfrm>
          <a:prstGeom prst="rect">
            <a:avLst/>
          </a:prstGeom>
          <a:ln/>
        </p:spPr>
        <p:txBody>
          <a:bodyPr/>
          <a:lstStyle>
            <a:lvl1pPr>
              <a:defRPr sz="1050"/>
            </a:lvl1pPr>
          </a:lstStyle>
          <a:p>
            <a:pPr>
              <a:defRPr/>
            </a:pPr>
            <a:fld id="{B586D440-F702-449A-AAC2-9ACFF17038B8}" type="slidenum">
              <a:rPr lang="en-US" smtClean="0"/>
              <a:pPr>
                <a:defRPr/>
              </a:pPr>
              <a:t>‹#›</a:t>
            </a:fld>
            <a:endParaRPr lang="en-US"/>
          </a:p>
        </p:txBody>
      </p:sp>
      <p:sp>
        <p:nvSpPr>
          <p:cNvPr id="11" name="Title 1"/>
          <p:cNvSpPr>
            <a:spLocks noGrp="1"/>
          </p:cNvSpPr>
          <p:nvPr>
            <p:ph type="title"/>
          </p:nvPr>
        </p:nvSpPr>
        <p:spPr>
          <a:xfrm>
            <a:off x="228600" y="144198"/>
            <a:ext cx="8686800" cy="514350"/>
          </a:xfrm>
        </p:spPr>
        <p:txBody>
          <a:bodyPr/>
          <a:lstStyle>
            <a:lvl1pPr>
              <a:defRPr b="1">
                <a:solidFill>
                  <a:schemeClr val="bg1"/>
                </a:solidFill>
                <a:latin typeface="Helvetica" charset="0"/>
                <a:ea typeface="Helvetica" charset="0"/>
                <a:cs typeface="Helvetica" charset="0"/>
              </a:defRPr>
            </a:lvl1pPr>
          </a:lstStyle>
          <a:p>
            <a:r>
              <a:rPr lang="en-US"/>
              <a:t>Click to edit Master title style</a:t>
            </a:r>
          </a:p>
        </p:txBody>
      </p:sp>
      <p:pic>
        <p:nvPicPr>
          <p:cNvPr id="12" name="Picture 13" descr="NASA insigniaCMYK">
            <a:extLst>
              <a:ext uri="{FF2B5EF4-FFF2-40B4-BE49-F238E27FC236}">
                <a16:creationId xmlns:a16="http://schemas.microsoft.com/office/drawing/2014/main" id="{08642C1C-A59B-DB47-B63A-C4E264B111CD}"/>
              </a:ext>
            </a:extLst>
          </p:cNvPr>
          <p:cNvPicPr preferRelativeResize="0">
            <a:picLocks noChangeAspect="1" noChangeArrowheads="1"/>
          </p:cNvPicPr>
          <p:nvPr userDrawn="1"/>
        </p:nvPicPr>
        <p:blipFill>
          <a:blip r:embed="rId2"/>
          <a:srcRect/>
          <a:stretch>
            <a:fillRect/>
          </a:stretch>
        </p:blipFill>
        <p:spPr bwMode="auto">
          <a:xfrm>
            <a:off x="8178800" y="9833"/>
            <a:ext cx="924983" cy="712142"/>
          </a:xfrm>
          <a:prstGeom prst="rect">
            <a:avLst/>
          </a:prstGeom>
          <a:noFill/>
          <a:ln w="9525">
            <a:noFill/>
            <a:miter lim="800000"/>
            <a:headEnd/>
            <a:tailEnd/>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tart and/or End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1714" cy="5143500"/>
          </a:xfrm>
          <a:prstGeom prst="rect">
            <a:avLst/>
          </a:prstGeom>
        </p:spPr>
      </p:pic>
    </p:spTree>
    <p:extLst>
      <p:ext uri="{BB962C8B-B14F-4D97-AF65-F5344CB8AC3E}">
        <p14:creationId xmlns:p14="http://schemas.microsoft.com/office/powerpoint/2010/main" val="3838425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7FC34-5206-45FA-A6B2-955DFABF1CC2}"/>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F603E2-753D-49F2-B2B1-D76008093D92}"/>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EFD0B8-A1D4-4313-AC8C-31D5E0DBD376}"/>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E9CFA06F-9FF0-4DD3-9CA0-DF2D4EF2E0C8}"/>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73CCD405-43AD-4B88-9D41-03F2E0B3D058}"/>
              </a:ext>
            </a:extLst>
          </p:cNvPr>
          <p:cNvSpPr>
            <a:spLocks noGrp="1"/>
          </p:cNvSpPr>
          <p:nvPr>
            <p:ph type="sldNum" sz="quarter" idx="12"/>
          </p:nvPr>
        </p:nvSpPr>
        <p:spPr/>
        <p:txBody>
          <a:bodyPr/>
          <a:lstStyle/>
          <a:p>
            <a:pPr>
              <a:defRPr/>
            </a:pPr>
            <a:fld id="{B586D440-F702-449A-AAC2-9ACFF17038B8}" type="slidenum">
              <a:rPr lang="en-US" smtClean="0"/>
              <a:pPr>
                <a:defRPr/>
              </a:pPr>
              <a:t>‹#›</a:t>
            </a:fld>
            <a:endParaRPr lang="en-US"/>
          </a:p>
        </p:txBody>
      </p:sp>
    </p:spTree>
    <p:extLst>
      <p:ext uri="{BB962C8B-B14F-4D97-AF65-F5344CB8AC3E}">
        <p14:creationId xmlns:p14="http://schemas.microsoft.com/office/powerpoint/2010/main" val="21257211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5.xml"/><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2286" y="19050"/>
            <a:ext cx="9141714" cy="5143500"/>
          </a:xfrm>
          <a:prstGeom prst="rect">
            <a:avLst/>
          </a:prstGeom>
        </p:spPr>
      </p:pic>
      <p:sp>
        <p:nvSpPr>
          <p:cNvPr id="1028" name="Rectangle 3"/>
          <p:cNvSpPr>
            <a:spLocks noGrp="1" noChangeArrowheads="1"/>
          </p:cNvSpPr>
          <p:nvPr>
            <p:ph type="body" idx="1"/>
          </p:nvPr>
        </p:nvSpPr>
        <p:spPr bwMode="auto">
          <a:xfrm>
            <a:off x="230886" y="1123950"/>
            <a:ext cx="8686800" cy="33636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a:spLocks noGrp="1" noChangeArrowheads="1"/>
          </p:cNvSpPr>
          <p:nvPr userDrawn="1"/>
        </p:nvSpPr>
        <p:spPr bwMode="auto">
          <a:xfrm>
            <a:off x="1181100" y="4572000"/>
            <a:ext cx="1905000" cy="2286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1"/>
                </a:solidFill>
                <a:latin typeface="Arial" charset="0"/>
                <a:ea typeface="ＭＳ Ｐゴシック" pitchFamily="80" charset="-128"/>
                <a:cs typeface="+mn-cs"/>
              </a:defRPr>
            </a:lvl1pPr>
            <a:lvl2pPr marL="457200" algn="l" rtl="0" fontAlgn="base">
              <a:spcBef>
                <a:spcPct val="0"/>
              </a:spcBef>
              <a:spcAft>
                <a:spcPct val="0"/>
              </a:spcAft>
              <a:defRPr sz="2400" kern="1200">
                <a:solidFill>
                  <a:schemeClr val="tx1"/>
                </a:solidFill>
                <a:latin typeface="Arial" charset="0"/>
                <a:ea typeface="ＭＳ Ｐゴシック" charset="-128"/>
                <a:cs typeface="Arial" charset="0"/>
              </a:defRPr>
            </a:lvl2pPr>
            <a:lvl3pPr marL="914400" algn="l" rtl="0" fontAlgn="base">
              <a:spcBef>
                <a:spcPct val="0"/>
              </a:spcBef>
              <a:spcAft>
                <a:spcPct val="0"/>
              </a:spcAft>
              <a:defRPr sz="2400" kern="1200">
                <a:solidFill>
                  <a:schemeClr val="tx1"/>
                </a:solidFill>
                <a:latin typeface="Arial" charset="0"/>
                <a:ea typeface="ＭＳ Ｐゴシック" charset="-128"/>
                <a:cs typeface="Arial" charset="0"/>
              </a:defRPr>
            </a:lvl3pPr>
            <a:lvl4pPr marL="1371600" algn="l" rtl="0" fontAlgn="base">
              <a:spcBef>
                <a:spcPct val="0"/>
              </a:spcBef>
              <a:spcAft>
                <a:spcPct val="0"/>
              </a:spcAft>
              <a:defRPr sz="2400" kern="1200">
                <a:solidFill>
                  <a:schemeClr val="tx1"/>
                </a:solidFill>
                <a:latin typeface="Arial" charset="0"/>
                <a:ea typeface="ＭＳ Ｐゴシック" charset="-128"/>
                <a:cs typeface="Arial" charset="0"/>
              </a:defRPr>
            </a:lvl4pPr>
            <a:lvl5pPr marL="1828800" algn="l" rtl="0" fontAlgn="base">
              <a:spcBef>
                <a:spcPct val="0"/>
              </a:spcBef>
              <a:spcAft>
                <a:spcPct val="0"/>
              </a:spcAft>
              <a:defRPr sz="2400" kern="1200">
                <a:solidFill>
                  <a:schemeClr val="tx1"/>
                </a:solidFill>
                <a:latin typeface="Arial" charset="0"/>
                <a:ea typeface="ＭＳ Ｐゴシック" charset="-128"/>
                <a:cs typeface="Arial" charset="0"/>
              </a:defRPr>
            </a:lvl5pPr>
            <a:lvl6pPr marL="2286000" algn="l" defTabSz="914400" rtl="0" eaLnBrk="1" latinLnBrk="0" hangingPunct="1">
              <a:defRPr sz="2400" kern="1200">
                <a:solidFill>
                  <a:schemeClr val="tx1"/>
                </a:solidFill>
                <a:latin typeface="Arial" charset="0"/>
                <a:ea typeface="ＭＳ Ｐゴシック" charset="-128"/>
                <a:cs typeface="Arial" charset="0"/>
              </a:defRPr>
            </a:lvl6pPr>
            <a:lvl7pPr marL="2743200" algn="l" defTabSz="914400" rtl="0" eaLnBrk="1" latinLnBrk="0" hangingPunct="1">
              <a:defRPr sz="2400" kern="1200">
                <a:solidFill>
                  <a:schemeClr val="tx1"/>
                </a:solidFill>
                <a:latin typeface="Arial" charset="0"/>
                <a:ea typeface="ＭＳ Ｐゴシック" charset="-128"/>
                <a:cs typeface="Arial" charset="0"/>
              </a:defRPr>
            </a:lvl7pPr>
            <a:lvl8pPr marL="3200400" algn="l" defTabSz="914400" rtl="0" eaLnBrk="1" latinLnBrk="0" hangingPunct="1">
              <a:defRPr sz="2400" kern="1200">
                <a:solidFill>
                  <a:schemeClr val="tx1"/>
                </a:solidFill>
                <a:latin typeface="Arial" charset="0"/>
                <a:ea typeface="ＭＳ Ｐゴシック" charset="-128"/>
                <a:cs typeface="Arial" charset="0"/>
              </a:defRPr>
            </a:lvl8pPr>
            <a:lvl9pPr marL="3657600" algn="l" defTabSz="914400" rtl="0" eaLnBrk="1" latinLnBrk="0" hangingPunct="1">
              <a:defRPr sz="2400" kern="1200">
                <a:solidFill>
                  <a:schemeClr val="tx1"/>
                </a:solidFill>
                <a:latin typeface="Arial" charset="0"/>
                <a:ea typeface="ＭＳ Ｐゴシック" charset="-128"/>
                <a:cs typeface="Arial" charset="0"/>
              </a:defRPr>
            </a:lvl9pPr>
          </a:lstStyle>
          <a:p>
            <a:pPr>
              <a:defRPr/>
            </a:pPr>
            <a:endParaRPr lang="en-US" sz="1050"/>
          </a:p>
        </p:txBody>
      </p:sp>
      <p:sp>
        <p:nvSpPr>
          <p:cNvPr id="10" name="Rectangle 9"/>
          <p:cNvSpPr>
            <a:spLocks noGrp="1" noChangeArrowheads="1"/>
          </p:cNvSpPr>
          <p:nvPr userDrawn="1"/>
        </p:nvSpPr>
        <p:spPr bwMode="auto">
          <a:xfrm>
            <a:off x="3181350" y="4572000"/>
            <a:ext cx="2895600" cy="2286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Arial" charset="0"/>
                <a:ea typeface="ＭＳ Ｐゴシック" pitchFamily="80" charset="-128"/>
                <a:cs typeface="+mn-cs"/>
              </a:defRPr>
            </a:lvl1pPr>
            <a:lvl2pPr marL="457200" algn="l" rtl="0" fontAlgn="base">
              <a:spcBef>
                <a:spcPct val="0"/>
              </a:spcBef>
              <a:spcAft>
                <a:spcPct val="0"/>
              </a:spcAft>
              <a:defRPr sz="2400" kern="1200">
                <a:solidFill>
                  <a:schemeClr val="tx1"/>
                </a:solidFill>
                <a:latin typeface="Arial" charset="0"/>
                <a:ea typeface="ＭＳ Ｐゴシック" charset="-128"/>
                <a:cs typeface="Arial" charset="0"/>
              </a:defRPr>
            </a:lvl2pPr>
            <a:lvl3pPr marL="914400" algn="l" rtl="0" fontAlgn="base">
              <a:spcBef>
                <a:spcPct val="0"/>
              </a:spcBef>
              <a:spcAft>
                <a:spcPct val="0"/>
              </a:spcAft>
              <a:defRPr sz="2400" kern="1200">
                <a:solidFill>
                  <a:schemeClr val="tx1"/>
                </a:solidFill>
                <a:latin typeface="Arial" charset="0"/>
                <a:ea typeface="ＭＳ Ｐゴシック" charset="-128"/>
                <a:cs typeface="Arial" charset="0"/>
              </a:defRPr>
            </a:lvl3pPr>
            <a:lvl4pPr marL="1371600" algn="l" rtl="0" fontAlgn="base">
              <a:spcBef>
                <a:spcPct val="0"/>
              </a:spcBef>
              <a:spcAft>
                <a:spcPct val="0"/>
              </a:spcAft>
              <a:defRPr sz="2400" kern="1200">
                <a:solidFill>
                  <a:schemeClr val="tx1"/>
                </a:solidFill>
                <a:latin typeface="Arial" charset="0"/>
                <a:ea typeface="ＭＳ Ｐゴシック" charset="-128"/>
                <a:cs typeface="Arial" charset="0"/>
              </a:defRPr>
            </a:lvl4pPr>
            <a:lvl5pPr marL="1828800" algn="l" rtl="0" fontAlgn="base">
              <a:spcBef>
                <a:spcPct val="0"/>
              </a:spcBef>
              <a:spcAft>
                <a:spcPct val="0"/>
              </a:spcAft>
              <a:defRPr sz="2400" kern="1200">
                <a:solidFill>
                  <a:schemeClr val="tx1"/>
                </a:solidFill>
                <a:latin typeface="Arial" charset="0"/>
                <a:ea typeface="ＭＳ Ｐゴシック" charset="-128"/>
                <a:cs typeface="Arial" charset="0"/>
              </a:defRPr>
            </a:lvl5pPr>
            <a:lvl6pPr marL="2286000" algn="l" defTabSz="914400" rtl="0" eaLnBrk="1" latinLnBrk="0" hangingPunct="1">
              <a:defRPr sz="2400" kern="1200">
                <a:solidFill>
                  <a:schemeClr val="tx1"/>
                </a:solidFill>
                <a:latin typeface="Arial" charset="0"/>
                <a:ea typeface="ＭＳ Ｐゴシック" charset="-128"/>
                <a:cs typeface="Arial" charset="0"/>
              </a:defRPr>
            </a:lvl6pPr>
            <a:lvl7pPr marL="2743200" algn="l" defTabSz="914400" rtl="0" eaLnBrk="1" latinLnBrk="0" hangingPunct="1">
              <a:defRPr sz="2400" kern="1200">
                <a:solidFill>
                  <a:schemeClr val="tx1"/>
                </a:solidFill>
                <a:latin typeface="Arial" charset="0"/>
                <a:ea typeface="ＭＳ Ｐゴシック" charset="-128"/>
                <a:cs typeface="Arial" charset="0"/>
              </a:defRPr>
            </a:lvl7pPr>
            <a:lvl8pPr marL="3200400" algn="l" defTabSz="914400" rtl="0" eaLnBrk="1" latinLnBrk="0" hangingPunct="1">
              <a:defRPr sz="2400" kern="1200">
                <a:solidFill>
                  <a:schemeClr val="tx1"/>
                </a:solidFill>
                <a:latin typeface="Arial" charset="0"/>
                <a:ea typeface="ＭＳ Ｐゴシック" charset="-128"/>
                <a:cs typeface="Arial" charset="0"/>
              </a:defRPr>
            </a:lvl8pPr>
            <a:lvl9pPr marL="3657600" algn="l" defTabSz="914400" rtl="0" eaLnBrk="1" latinLnBrk="0" hangingPunct="1">
              <a:defRPr sz="2400" kern="1200">
                <a:solidFill>
                  <a:schemeClr val="tx1"/>
                </a:solidFill>
                <a:latin typeface="Arial" charset="0"/>
                <a:ea typeface="ＭＳ Ｐゴシック" charset="-128"/>
                <a:cs typeface="Arial" charset="0"/>
              </a:defRPr>
            </a:lvl9pPr>
          </a:lstStyle>
          <a:p>
            <a:pPr>
              <a:defRPr/>
            </a:pPr>
            <a:endParaRPr lang="en-US" sz="1050"/>
          </a:p>
        </p:txBody>
      </p:sp>
      <p:sp>
        <p:nvSpPr>
          <p:cNvPr id="12" name="Rectangle 4"/>
          <p:cNvSpPr>
            <a:spLocks noGrp="1" noChangeArrowheads="1"/>
          </p:cNvSpPr>
          <p:nvPr>
            <p:ph type="dt" sz="half" idx="2"/>
          </p:nvPr>
        </p:nvSpPr>
        <p:spPr>
          <a:xfrm>
            <a:off x="1200150" y="4629150"/>
            <a:ext cx="1600200" cy="162665"/>
          </a:xfrm>
          <a:prstGeom prst="rect">
            <a:avLst/>
          </a:prstGeom>
          <a:ln/>
        </p:spPr>
        <p:txBody>
          <a:bodyPr/>
          <a:lstStyle>
            <a:lvl1pPr>
              <a:defRPr sz="1050"/>
            </a:lvl1pPr>
          </a:lstStyle>
          <a:p>
            <a:pPr>
              <a:defRPr/>
            </a:pPr>
            <a:endParaRPr lang="en-US"/>
          </a:p>
        </p:txBody>
      </p:sp>
      <p:sp>
        <p:nvSpPr>
          <p:cNvPr id="13" name="Rectangle 5"/>
          <p:cNvSpPr>
            <a:spLocks noGrp="1" noChangeArrowheads="1"/>
          </p:cNvSpPr>
          <p:nvPr>
            <p:ph type="ftr" sz="quarter" idx="3"/>
          </p:nvPr>
        </p:nvSpPr>
        <p:spPr>
          <a:xfrm>
            <a:off x="2857500" y="4638383"/>
            <a:ext cx="2114550" cy="162665"/>
          </a:xfrm>
          <a:prstGeom prst="rect">
            <a:avLst/>
          </a:prstGeom>
          <a:ln/>
        </p:spPr>
        <p:txBody>
          <a:bodyPr/>
          <a:lstStyle>
            <a:lvl1pPr>
              <a:defRPr sz="1050"/>
            </a:lvl1pPr>
          </a:lstStyle>
          <a:p>
            <a:pPr>
              <a:defRPr/>
            </a:pPr>
            <a:endParaRPr lang="en-US"/>
          </a:p>
        </p:txBody>
      </p:sp>
      <p:sp>
        <p:nvSpPr>
          <p:cNvPr id="14" name="Rectangle 6"/>
          <p:cNvSpPr>
            <a:spLocks noGrp="1" noChangeArrowheads="1"/>
          </p:cNvSpPr>
          <p:nvPr>
            <p:ph type="sldNum" sz="quarter" idx="4"/>
          </p:nvPr>
        </p:nvSpPr>
        <p:spPr>
          <a:xfrm>
            <a:off x="219075" y="4639998"/>
            <a:ext cx="914400" cy="171450"/>
          </a:xfrm>
          <a:prstGeom prst="rect">
            <a:avLst/>
          </a:prstGeom>
          <a:ln/>
        </p:spPr>
        <p:txBody>
          <a:bodyPr/>
          <a:lstStyle>
            <a:lvl1pPr>
              <a:defRPr sz="1050"/>
            </a:lvl1pPr>
          </a:lstStyle>
          <a:p>
            <a:pPr>
              <a:defRPr/>
            </a:pPr>
            <a:fld id="{B586D440-F702-449A-AAC2-9ACFF17038B8}" type="slidenum">
              <a:rPr lang="en-US" smtClean="0"/>
              <a:pPr>
                <a:defRPr/>
              </a:pPr>
              <a:t>‹#›</a:t>
            </a:fld>
            <a:endParaRPr lang="en-US"/>
          </a:p>
        </p:txBody>
      </p:sp>
      <p:sp>
        <p:nvSpPr>
          <p:cNvPr id="15" name="Rectangle 14"/>
          <p:cNvSpPr/>
          <p:nvPr userDrawn="1"/>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1027" name="Rectangle 2"/>
          <p:cNvSpPr>
            <a:spLocks noGrp="1" noChangeArrowheads="1"/>
          </p:cNvSpPr>
          <p:nvPr>
            <p:ph type="title"/>
          </p:nvPr>
        </p:nvSpPr>
        <p:spPr bwMode="auto">
          <a:xfrm>
            <a:off x="228600" y="144198"/>
            <a:ext cx="8686800" cy="5143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en-US" b="1" kern="0">
                <a:solidFill>
                  <a:schemeClr val="bg1"/>
                </a:solidFill>
              </a:rPr>
              <a:t>Presentation Title</a:t>
            </a:r>
          </a:p>
        </p:txBody>
      </p:sp>
      <p:pic>
        <p:nvPicPr>
          <p:cNvPr id="11" name="Picture 13" descr="NASA insigniaCMYK">
            <a:extLst>
              <a:ext uri="{FF2B5EF4-FFF2-40B4-BE49-F238E27FC236}">
                <a16:creationId xmlns:a16="http://schemas.microsoft.com/office/drawing/2014/main" id="{37CA2647-45CC-ED49-A2F8-8ABD90316832}"/>
              </a:ext>
            </a:extLst>
          </p:cNvPr>
          <p:cNvPicPr preferRelativeResize="0">
            <a:picLocks noChangeAspect="1" noChangeArrowheads="1"/>
          </p:cNvPicPr>
          <p:nvPr userDrawn="1"/>
        </p:nvPicPr>
        <p:blipFill>
          <a:blip r:embed="rId7"/>
          <a:srcRect/>
          <a:stretch>
            <a:fillRect/>
          </a:stretch>
        </p:blipFill>
        <p:spPr bwMode="auto">
          <a:xfrm>
            <a:off x="8178800" y="9833"/>
            <a:ext cx="924983" cy="71214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830" r:id="rId1"/>
    <p:sldLayoutId id="2147484825" r:id="rId2"/>
    <p:sldLayoutId id="2147484827" r:id="rId3"/>
    <p:sldLayoutId id="2147484836" r:id="rId4"/>
  </p:sldLayoutIdLst>
  <p:hf hdr="0" ftr="0" dt="0"/>
  <p:txStyles>
    <p:titleStyle>
      <a:lvl1pPr marL="0" marR="0" indent="0" algn="ctr" defTabSz="914400" rtl="0" eaLnBrk="1" fontAlgn="base" latinLnBrk="0" hangingPunct="1">
        <a:lnSpc>
          <a:spcPct val="100000"/>
        </a:lnSpc>
        <a:spcBef>
          <a:spcPct val="0"/>
        </a:spcBef>
        <a:spcAft>
          <a:spcPct val="0"/>
        </a:spcAft>
        <a:buClrTx/>
        <a:buSzTx/>
        <a:buFontTx/>
        <a:buNone/>
        <a:tabLst/>
        <a:defRPr sz="2800">
          <a:solidFill>
            <a:schemeClr val="tx2"/>
          </a:solidFill>
          <a:latin typeface="+mj-lt"/>
          <a:ea typeface="+mj-ea"/>
          <a:cs typeface="+mj-cs"/>
        </a:defRPr>
      </a:lvl1pPr>
      <a:lvl2pPr algn="l" rtl="0" eaLnBrk="1" fontAlgn="base" hangingPunct="1">
        <a:spcBef>
          <a:spcPct val="0"/>
        </a:spcBef>
        <a:spcAft>
          <a:spcPct val="0"/>
        </a:spcAft>
        <a:defRPr sz="1800">
          <a:solidFill>
            <a:schemeClr val="tx2"/>
          </a:solidFill>
          <a:latin typeface="Arial" charset="0"/>
          <a:ea typeface="ＭＳ Ｐゴシック" pitchFamily="80" charset="-128"/>
        </a:defRPr>
      </a:lvl2pPr>
      <a:lvl3pPr algn="l" rtl="0" eaLnBrk="1" fontAlgn="base" hangingPunct="1">
        <a:spcBef>
          <a:spcPct val="0"/>
        </a:spcBef>
        <a:spcAft>
          <a:spcPct val="0"/>
        </a:spcAft>
        <a:defRPr sz="1800">
          <a:solidFill>
            <a:schemeClr val="tx2"/>
          </a:solidFill>
          <a:latin typeface="Arial" charset="0"/>
          <a:ea typeface="ＭＳ Ｐゴシック" pitchFamily="80" charset="-128"/>
        </a:defRPr>
      </a:lvl3pPr>
      <a:lvl4pPr algn="l" rtl="0" eaLnBrk="1" fontAlgn="base" hangingPunct="1">
        <a:spcBef>
          <a:spcPct val="0"/>
        </a:spcBef>
        <a:spcAft>
          <a:spcPct val="0"/>
        </a:spcAft>
        <a:defRPr sz="1800">
          <a:solidFill>
            <a:schemeClr val="tx2"/>
          </a:solidFill>
          <a:latin typeface="Arial" charset="0"/>
          <a:ea typeface="ＭＳ Ｐゴシック" pitchFamily="80" charset="-128"/>
        </a:defRPr>
      </a:lvl4pPr>
      <a:lvl5pPr algn="l" rtl="0" eaLnBrk="1" fontAlgn="base" hangingPunct="1">
        <a:spcBef>
          <a:spcPct val="0"/>
        </a:spcBef>
        <a:spcAft>
          <a:spcPct val="0"/>
        </a:spcAft>
        <a:defRPr sz="1800">
          <a:solidFill>
            <a:schemeClr val="tx2"/>
          </a:solidFill>
          <a:latin typeface="Arial" charset="0"/>
          <a:ea typeface="ＭＳ Ｐゴシック" pitchFamily="80" charset="-128"/>
        </a:defRPr>
      </a:lvl5pPr>
      <a:lvl6pPr marL="342900" algn="l" rtl="0" eaLnBrk="1" fontAlgn="base" hangingPunct="1">
        <a:spcBef>
          <a:spcPct val="0"/>
        </a:spcBef>
        <a:spcAft>
          <a:spcPct val="0"/>
        </a:spcAft>
        <a:defRPr sz="1800">
          <a:solidFill>
            <a:schemeClr val="tx2"/>
          </a:solidFill>
          <a:latin typeface="Arial" charset="0"/>
          <a:ea typeface="ＭＳ Ｐゴシック" pitchFamily="80" charset="-128"/>
        </a:defRPr>
      </a:lvl6pPr>
      <a:lvl7pPr marL="685800" algn="l" rtl="0" eaLnBrk="1" fontAlgn="base" hangingPunct="1">
        <a:spcBef>
          <a:spcPct val="0"/>
        </a:spcBef>
        <a:spcAft>
          <a:spcPct val="0"/>
        </a:spcAft>
        <a:defRPr sz="1800">
          <a:solidFill>
            <a:schemeClr val="tx2"/>
          </a:solidFill>
          <a:latin typeface="Arial" charset="0"/>
          <a:ea typeface="ＭＳ Ｐゴシック" pitchFamily="80" charset="-128"/>
        </a:defRPr>
      </a:lvl7pPr>
      <a:lvl8pPr marL="1028700" algn="l" rtl="0" eaLnBrk="1" fontAlgn="base" hangingPunct="1">
        <a:spcBef>
          <a:spcPct val="0"/>
        </a:spcBef>
        <a:spcAft>
          <a:spcPct val="0"/>
        </a:spcAft>
        <a:defRPr sz="1800">
          <a:solidFill>
            <a:schemeClr val="tx2"/>
          </a:solidFill>
          <a:latin typeface="Arial" charset="0"/>
          <a:ea typeface="ＭＳ Ｐゴシック" pitchFamily="80" charset="-128"/>
        </a:defRPr>
      </a:lvl8pPr>
      <a:lvl9pPr marL="1371600" algn="l" rtl="0" eaLnBrk="1" fontAlgn="base" hangingPunct="1">
        <a:spcBef>
          <a:spcPct val="0"/>
        </a:spcBef>
        <a:spcAft>
          <a:spcPct val="0"/>
        </a:spcAft>
        <a:defRPr sz="1800">
          <a:solidFill>
            <a:schemeClr val="tx2"/>
          </a:solidFill>
          <a:latin typeface="Arial" charset="0"/>
          <a:ea typeface="ＭＳ Ｐゴシック" pitchFamily="80" charset="-128"/>
        </a:defRPr>
      </a:lvl9pPr>
    </p:titleStyle>
    <p:bodyStyle>
      <a:lvl1pPr marL="342900" indent="-342900" algn="l" rtl="0" eaLnBrk="1" fontAlgn="base" hangingPunct="1">
        <a:spcBef>
          <a:spcPct val="20000"/>
        </a:spcBef>
        <a:spcAft>
          <a:spcPct val="0"/>
        </a:spcAft>
        <a:buClr>
          <a:srgbClr val="1B3D6C"/>
        </a:buClr>
        <a:buFont typeface="Wingdings" charset="2"/>
        <a:buChar char="Ø"/>
        <a:defRPr sz="2400">
          <a:solidFill>
            <a:schemeClr val="tx1"/>
          </a:solidFill>
          <a:latin typeface="Helvetica" charset="0"/>
          <a:ea typeface="Helvetica" charset="0"/>
          <a:cs typeface="Helvetica" charset="0"/>
        </a:defRPr>
      </a:lvl1pPr>
      <a:lvl2pPr marL="557213" indent="-214313" algn="l" rtl="0" eaLnBrk="1" fontAlgn="base" hangingPunct="1">
        <a:spcBef>
          <a:spcPct val="20000"/>
        </a:spcBef>
        <a:spcAft>
          <a:spcPct val="0"/>
        </a:spcAft>
        <a:buClr>
          <a:srgbClr val="1B3D6C"/>
        </a:buClr>
        <a:buFont typeface="Wingdings" charset="2"/>
        <a:buChar char="Ø"/>
        <a:defRPr sz="2100">
          <a:solidFill>
            <a:schemeClr val="tx1"/>
          </a:solidFill>
          <a:latin typeface="Helvetica" charset="0"/>
          <a:ea typeface="Helvetica" charset="0"/>
          <a:cs typeface="Helvetica" charset="0"/>
        </a:defRPr>
      </a:lvl2pPr>
      <a:lvl3pPr marL="857250" indent="-171450" algn="l" rtl="0" eaLnBrk="1" fontAlgn="base" hangingPunct="1">
        <a:spcBef>
          <a:spcPct val="20000"/>
        </a:spcBef>
        <a:spcAft>
          <a:spcPct val="0"/>
        </a:spcAft>
        <a:buClr>
          <a:srgbClr val="1B3D6C"/>
        </a:buClr>
        <a:buFont typeface="Wingdings" charset="2"/>
        <a:buChar char="Ø"/>
        <a:defRPr sz="1800">
          <a:solidFill>
            <a:schemeClr val="tx1"/>
          </a:solidFill>
          <a:latin typeface="Helvetica" charset="0"/>
          <a:ea typeface="Helvetica" charset="0"/>
          <a:cs typeface="Helvetica" charset="0"/>
        </a:defRPr>
      </a:lvl3pPr>
      <a:lvl4pPr marL="1200150" indent="-171450" algn="l" rtl="0" eaLnBrk="1" fontAlgn="base" hangingPunct="1">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4pPr>
      <a:lvl5pPr marL="1543050" indent="-171450" algn="l" rtl="0" eaLnBrk="1" fontAlgn="base" hangingPunct="1">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5pPr>
      <a:lvl6pPr marL="18859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6pPr>
      <a:lvl7pPr marL="22288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7pPr>
      <a:lvl8pPr marL="25717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8pPr>
      <a:lvl9pPr marL="29146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286" y="19050"/>
            <a:ext cx="9141714" cy="5143500"/>
          </a:xfrm>
          <a:prstGeom prst="rect">
            <a:avLst/>
          </a:prstGeom>
        </p:spPr>
      </p:pic>
      <p:sp>
        <p:nvSpPr>
          <p:cNvPr id="8" name="Rectangle 3"/>
          <p:cNvSpPr>
            <a:spLocks noGrp="1" noChangeArrowheads="1"/>
          </p:cNvSpPr>
          <p:nvPr>
            <p:ph type="body" idx="1"/>
          </p:nvPr>
        </p:nvSpPr>
        <p:spPr bwMode="auto">
          <a:xfrm>
            <a:off x="230886" y="438150"/>
            <a:ext cx="8686800" cy="40494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4"/>
          <p:cNvSpPr>
            <a:spLocks noGrp="1" noChangeArrowheads="1"/>
          </p:cNvSpPr>
          <p:nvPr>
            <p:ph type="dt" sz="half" idx="2"/>
          </p:nvPr>
        </p:nvSpPr>
        <p:spPr>
          <a:xfrm>
            <a:off x="1200150" y="4629150"/>
            <a:ext cx="1600200" cy="162665"/>
          </a:xfrm>
          <a:prstGeom prst="rect">
            <a:avLst/>
          </a:prstGeom>
          <a:ln/>
        </p:spPr>
        <p:txBody>
          <a:bodyPr/>
          <a:lstStyle>
            <a:lvl1pPr>
              <a:defRPr sz="1050"/>
            </a:lvl1pPr>
          </a:lstStyle>
          <a:p>
            <a:pPr>
              <a:defRPr/>
            </a:pPr>
            <a:endParaRPr lang="en-US"/>
          </a:p>
        </p:txBody>
      </p:sp>
      <p:sp>
        <p:nvSpPr>
          <p:cNvPr id="10" name="Rectangle 5"/>
          <p:cNvSpPr>
            <a:spLocks noGrp="1" noChangeArrowheads="1"/>
          </p:cNvSpPr>
          <p:nvPr>
            <p:ph type="ftr" sz="quarter" idx="3"/>
          </p:nvPr>
        </p:nvSpPr>
        <p:spPr>
          <a:xfrm>
            <a:off x="2857500" y="4638383"/>
            <a:ext cx="2114550" cy="162665"/>
          </a:xfrm>
          <a:prstGeom prst="rect">
            <a:avLst/>
          </a:prstGeom>
          <a:ln/>
        </p:spPr>
        <p:txBody>
          <a:bodyPr/>
          <a:lstStyle>
            <a:lvl1pPr>
              <a:defRPr sz="1050"/>
            </a:lvl1pPr>
          </a:lstStyle>
          <a:p>
            <a:pPr>
              <a:defRPr/>
            </a:pPr>
            <a:endParaRPr lang="en-US"/>
          </a:p>
        </p:txBody>
      </p:sp>
      <p:sp>
        <p:nvSpPr>
          <p:cNvPr id="11" name="Rectangle 6"/>
          <p:cNvSpPr>
            <a:spLocks noGrp="1" noChangeArrowheads="1"/>
          </p:cNvSpPr>
          <p:nvPr>
            <p:ph type="sldNum" sz="quarter" idx="4"/>
          </p:nvPr>
        </p:nvSpPr>
        <p:spPr>
          <a:xfrm>
            <a:off x="219075" y="4639998"/>
            <a:ext cx="914400" cy="171450"/>
          </a:xfrm>
          <a:prstGeom prst="rect">
            <a:avLst/>
          </a:prstGeom>
          <a:ln/>
        </p:spPr>
        <p:txBody>
          <a:bodyPr/>
          <a:lstStyle>
            <a:lvl1pPr>
              <a:defRPr sz="1050"/>
            </a:lvl1pPr>
          </a:lstStyle>
          <a:p>
            <a:pPr>
              <a:defRPr/>
            </a:pPr>
            <a:fld id="{B586D440-F702-449A-AAC2-9ACFF17038B8}" type="slidenum">
              <a:rPr lang="en-US" smtClean="0"/>
              <a:pPr>
                <a:defRPr/>
              </a:pPr>
              <a:t>‹#›</a:t>
            </a:fld>
            <a:endParaRPr lang="en-US"/>
          </a:p>
        </p:txBody>
      </p:sp>
      <p:pic>
        <p:nvPicPr>
          <p:cNvPr id="12" name="Picture 13" descr="NASA insigniaCMYK">
            <a:extLst>
              <a:ext uri="{FF2B5EF4-FFF2-40B4-BE49-F238E27FC236}">
                <a16:creationId xmlns:a16="http://schemas.microsoft.com/office/drawing/2014/main" id="{3F944E13-02D6-2444-9D63-A6AE3D04BF3F}"/>
              </a:ext>
            </a:extLst>
          </p:cNvPr>
          <p:cNvPicPr preferRelativeResize="0">
            <a:picLocks noChangeAspect="1" noChangeArrowheads="1"/>
          </p:cNvPicPr>
          <p:nvPr userDrawn="1"/>
        </p:nvPicPr>
        <p:blipFill>
          <a:blip r:embed="rId4"/>
          <a:srcRect/>
          <a:stretch>
            <a:fillRect/>
          </a:stretch>
        </p:blipFill>
        <p:spPr bwMode="auto">
          <a:xfrm>
            <a:off x="8178800" y="9833"/>
            <a:ext cx="924983" cy="712142"/>
          </a:xfrm>
          <a:prstGeom prst="rect">
            <a:avLst/>
          </a:prstGeom>
          <a:noFill/>
          <a:ln w="9525">
            <a:noFill/>
            <a:miter lim="800000"/>
            <a:headEnd/>
            <a:tailEnd/>
          </a:ln>
        </p:spPr>
      </p:pic>
    </p:spTree>
    <p:extLst>
      <p:ext uri="{BB962C8B-B14F-4D97-AF65-F5344CB8AC3E}">
        <p14:creationId xmlns:p14="http://schemas.microsoft.com/office/powerpoint/2010/main" val="749289507"/>
      </p:ext>
    </p:extLst>
  </p:cSld>
  <p:clrMap bg1="lt1" tx1="dk1" bg2="lt2" tx2="dk2" accent1="accent1" accent2="accent2" accent3="accent3" accent4="accent4" accent5="accent5" accent6="accent6" hlink="hlink" folHlink="folHlink"/>
  <p:sldLayoutIdLst>
    <p:sldLayoutId id="214748483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1B3D6C"/>
        </a:buClr>
        <a:buFont typeface="Wingdings" charset="2"/>
        <a:buChar char="Ø"/>
        <a:defRPr sz="2400" kern="1200">
          <a:solidFill>
            <a:schemeClr val="tx1"/>
          </a:solidFill>
          <a:latin typeface="Helvetica" charset="0"/>
          <a:ea typeface="Helvetica" charset="0"/>
          <a:cs typeface="Helvetica" charset="0"/>
        </a:defRPr>
      </a:lvl1pPr>
      <a:lvl2pPr marL="685800" indent="-228600" algn="l" defTabSz="914400" rtl="0" eaLnBrk="1" latinLnBrk="0" hangingPunct="1">
        <a:lnSpc>
          <a:spcPct val="90000"/>
        </a:lnSpc>
        <a:spcBef>
          <a:spcPts val="500"/>
        </a:spcBef>
        <a:buClr>
          <a:srgbClr val="1B3D6C"/>
        </a:buClr>
        <a:buFont typeface="Wingdings" charset="2"/>
        <a:buChar char="Ø"/>
        <a:defRPr sz="2100" kern="1200">
          <a:solidFill>
            <a:schemeClr val="tx1"/>
          </a:solidFill>
          <a:latin typeface="Helvetica" charset="0"/>
          <a:ea typeface="Helvetica" charset="0"/>
          <a:cs typeface="Helvetica" charset="0"/>
        </a:defRPr>
      </a:lvl2pPr>
      <a:lvl3pPr marL="1143000" indent="-228600" algn="l" defTabSz="914400" rtl="0" eaLnBrk="1" latinLnBrk="0" hangingPunct="1">
        <a:lnSpc>
          <a:spcPct val="90000"/>
        </a:lnSpc>
        <a:spcBef>
          <a:spcPts val="500"/>
        </a:spcBef>
        <a:buClr>
          <a:srgbClr val="1B3D6C"/>
        </a:buClr>
        <a:buFont typeface="Wingdings" charset="2"/>
        <a:buChar char="Ø"/>
        <a:defRPr sz="1800" kern="1200">
          <a:solidFill>
            <a:schemeClr val="tx1"/>
          </a:solidFill>
          <a:latin typeface="Helvetica" charset="0"/>
          <a:ea typeface="Helvetica" charset="0"/>
          <a:cs typeface="Helvetica" charset="0"/>
        </a:defRPr>
      </a:lvl3pPr>
      <a:lvl4pPr marL="1600200" indent="-228600" algn="l" defTabSz="914400" rtl="0" eaLnBrk="1" latinLnBrk="0" hangingPunct="1">
        <a:lnSpc>
          <a:spcPct val="90000"/>
        </a:lnSpc>
        <a:spcBef>
          <a:spcPts val="500"/>
        </a:spcBef>
        <a:buClr>
          <a:srgbClr val="1B3D6C"/>
        </a:buClr>
        <a:buFont typeface="Wingdings" charset="2"/>
        <a:buChar char="Ø"/>
        <a:defRPr sz="1500" kern="1200">
          <a:solidFill>
            <a:schemeClr val="tx1"/>
          </a:solidFill>
          <a:latin typeface="Helvetica" charset="0"/>
          <a:ea typeface="Helvetica" charset="0"/>
          <a:cs typeface="Helvetica" charset="0"/>
        </a:defRPr>
      </a:lvl4pPr>
      <a:lvl5pPr marL="2057400" indent="-228600" algn="l" defTabSz="914400" rtl="0" eaLnBrk="1" latinLnBrk="0" hangingPunct="1">
        <a:lnSpc>
          <a:spcPct val="90000"/>
        </a:lnSpc>
        <a:spcBef>
          <a:spcPts val="500"/>
        </a:spcBef>
        <a:buClr>
          <a:srgbClr val="1B3D6C"/>
        </a:buClr>
        <a:buFont typeface="Wingdings" charset="2"/>
        <a:buChar char="Ø"/>
        <a:defRPr sz="1500" kern="1200">
          <a:solidFill>
            <a:schemeClr val="tx1"/>
          </a:solidFill>
          <a:latin typeface="Helvetica" charset="0"/>
          <a:ea typeface="Helvetica" charset="0"/>
          <a:cs typeface="Helvetic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7.png"/><Relationship Id="rId11" Type="http://schemas.openxmlformats.org/officeDocument/2006/relationships/image" Target="../media/image4.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4.png"/><Relationship Id="rId5" Type="http://schemas.openxmlformats.org/officeDocument/2006/relationships/image" Target="../media/image13.tiff"/><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1.png"/><Relationship Id="rId3" Type="http://schemas.openxmlformats.org/officeDocument/2006/relationships/slideLayout" Target="../slideLayouts/slideLayout2.xml"/><Relationship Id="rId7" Type="http://schemas.openxmlformats.org/officeDocument/2006/relationships/image" Target="../media/image16.png"/><Relationship Id="rId12" Type="http://schemas.openxmlformats.org/officeDocument/2006/relationships/image" Target="../media/image20.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5.png"/><Relationship Id="rId11" Type="http://schemas.openxmlformats.org/officeDocument/2006/relationships/image" Target="../media/image19.png"/><Relationship Id="rId5" Type="http://schemas.openxmlformats.org/officeDocument/2006/relationships/image" Target="../media/image14.png"/><Relationship Id="rId10" Type="http://schemas.openxmlformats.org/officeDocument/2006/relationships/image" Target="../media/image4.png"/><Relationship Id="rId4" Type="http://schemas.openxmlformats.org/officeDocument/2006/relationships/notesSlide" Target="../notesSlides/notesSlide4.xml"/><Relationship Id="rId9" Type="http://schemas.openxmlformats.org/officeDocument/2006/relationships/image" Target="../media/image18.png"/><Relationship Id="rId14"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26.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5.png"/><Relationship Id="rId5" Type="http://schemas.openxmlformats.org/officeDocument/2006/relationships/image" Target="../media/image24.jpg"/><Relationship Id="rId4" Type="http://schemas.openxmlformats.org/officeDocument/2006/relationships/image" Target="../media/image23.jpg"/><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2.xml"/><Relationship Id="rId7" Type="http://schemas.openxmlformats.org/officeDocument/2006/relationships/image" Target="../media/image31.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jpg"/><Relationship Id="rId3" Type="http://schemas.openxmlformats.org/officeDocument/2006/relationships/slideLayout" Target="../slideLayouts/slideLayout2.xml"/><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45.png"/><Relationship Id="rId12" Type="http://schemas.openxmlformats.org/officeDocument/2006/relationships/image" Target="../media/image50.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jpg"/><Relationship Id="rId10" Type="http://schemas.openxmlformats.org/officeDocument/2006/relationships/image" Target="../media/image48.png"/><Relationship Id="rId4" Type="http://schemas.openxmlformats.org/officeDocument/2006/relationships/notesSlide" Target="../notesSlides/notesSlide5.xml"/><Relationship Id="rId9"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14667"/>
            <a:ext cx="9144000" cy="4385883"/>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4" name="Subtitle 2"/>
          <p:cNvSpPr txBox="1">
            <a:spLocks/>
          </p:cNvSpPr>
          <p:nvPr/>
        </p:nvSpPr>
        <p:spPr bwMode="auto">
          <a:xfrm>
            <a:off x="0" y="2427610"/>
            <a:ext cx="9144000" cy="1972939"/>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lr>
                <a:srgbClr val="E98B01"/>
              </a:buClr>
              <a:buFont typeface="Times" pitchFamily="18"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380DC"/>
              </a:buClr>
              <a:buFont typeface="Wingdings" pitchFamily="2" charset="2"/>
              <a:buChar char="§"/>
              <a:defRPr sz="2800">
                <a:solidFill>
                  <a:srgbClr val="4F4F4F"/>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rgbClr val="4F4F4F"/>
                </a:solidFill>
                <a:latin typeface="+mn-lt"/>
                <a:ea typeface="+mn-ea"/>
              </a:defRPr>
            </a:lvl4pPr>
            <a:lvl5pPr marL="2057400" indent="-228600" algn="l" rtl="0" eaLnBrk="0" fontAlgn="base" hangingPunct="0">
              <a:spcBef>
                <a:spcPct val="20000"/>
              </a:spcBef>
              <a:spcAft>
                <a:spcPct val="0"/>
              </a:spcAft>
              <a:buFont typeface="Times" pitchFamily="18" charset="0"/>
              <a:buChar char="•"/>
              <a:defRPr sz="2000">
                <a:solidFill>
                  <a:schemeClr val="tx1"/>
                </a:solidFill>
                <a:latin typeface="+mn-lt"/>
                <a:ea typeface="+mn-ea"/>
              </a:defRPr>
            </a:lvl5pPr>
            <a:lvl6pPr marL="2514600" indent="-228600" algn="l" rtl="0" fontAlgn="base">
              <a:spcBef>
                <a:spcPct val="20000"/>
              </a:spcBef>
              <a:spcAft>
                <a:spcPct val="0"/>
              </a:spcAft>
              <a:buFont typeface="Times" pitchFamily="80" charset="0"/>
              <a:buChar char="•"/>
              <a:defRPr sz="2000">
                <a:solidFill>
                  <a:schemeClr val="tx1"/>
                </a:solidFill>
                <a:latin typeface="+mn-lt"/>
                <a:ea typeface="+mn-ea"/>
              </a:defRPr>
            </a:lvl6pPr>
            <a:lvl7pPr marL="2971800" indent="-228600" algn="l" rtl="0" fontAlgn="base">
              <a:spcBef>
                <a:spcPct val="20000"/>
              </a:spcBef>
              <a:spcAft>
                <a:spcPct val="0"/>
              </a:spcAft>
              <a:buFont typeface="Times" pitchFamily="80" charset="0"/>
              <a:buChar char="•"/>
              <a:defRPr sz="2000">
                <a:solidFill>
                  <a:schemeClr val="tx1"/>
                </a:solidFill>
                <a:latin typeface="+mn-lt"/>
                <a:ea typeface="+mn-ea"/>
              </a:defRPr>
            </a:lvl7pPr>
            <a:lvl8pPr marL="3429000" indent="-228600" algn="l" rtl="0" fontAlgn="base">
              <a:spcBef>
                <a:spcPct val="20000"/>
              </a:spcBef>
              <a:spcAft>
                <a:spcPct val="0"/>
              </a:spcAft>
              <a:buFont typeface="Times" pitchFamily="80" charset="0"/>
              <a:buChar char="•"/>
              <a:defRPr sz="2000">
                <a:solidFill>
                  <a:schemeClr val="tx1"/>
                </a:solidFill>
                <a:latin typeface="+mn-lt"/>
                <a:ea typeface="+mn-ea"/>
              </a:defRPr>
            </a:lvl8pPr>
            <a:lvl9pPr marL="3886200" indent="-228600" algn="l" rtl="0" fontAlgn="base">
              <a:spcBef>
                <a:spcPct val="20000"/>
              </a:spcBef>
              <a:spcAft>
                <a:spcPct val="0"/>
              </a:spcAft>
              <a:buFont typeface="Times" pitchFamily="80" charset="0"/>
              <a:buChar char="•"/>
              <a:defRPr sz="2000">
                <a:solidFill>
                  <a:schemeClr val="tx1"/>
                </a:solidFill>
                <a:latin typeface="+mn-lt"/>
                <a:ea typeface="+mn-ea"/>
              </a:defRPr>
            </a:lvl9pPr>
          </a:lstStyle>
          <a:p>
            <a:pPr marL="0" indent="0" algn="ctr">
              <a:buNone/>
            </a:pPr>
            <a:r>
              <a:rPr lang="en-US" sz="1400" dirty="0">
                <a:solidFill>
                  <a:schemeClr val="bg1"/>
                </a:solidFill>
                <a:latin typeface="+mj-lt"/>
              </a:rPr>
              <a:t>James Robert Lee Koch, </a:t>
            </a:r>
            <a:r>
              <a:rPr lang="en-US" sz="1400" dirty="0" err="1">
                <a:solidFill>
                  <a:schemeClr val="bg1"/>
                </a:solidFill>
                <a:latin typeface="+mj-lt"/>
              </a:rPr>
              <a:t>Ercan</a:t>
            </a:r>
            <a:r>
              <a:rPr lang="en-US" sz="1400" dirty="0">
                <a:solidFill>
                  <a:schemeClr val="bg1"/>
                </a:solidFill>
                <a:latin typeface="+mj-lt"/>
              </a:rPr>
              <a:t> </a:t>
            </a:r>
            <a:r>
              <a:rPr lang="en-US" sz="1400" dirty="0" err="1">
                <a:solidFill>
                  <a:schemeClr val="bg1"/>
                </a:solidFill>
                <a:latin typeface="+mj-lt"/>
              </a:rPr>
              <a:t>Dumlupinar</a:t>
            </a:r>
            <a:r>
              <a:rPr lang="en-US" sz="1400" dirty="0">
                <a:solidFill>
                  <a:schemeClr val="bg1"/>
                </a:solidFill>
                <a:latin typeface="+mj-lt"/>
              </a:rPr>
              <a:t>, Jeffrey A. Housman, Cetin C. Kiris</a:t>
            </a:r>
          </a:p>
          <a:p>
            <a:pPr marL="0" indent="0" algn="ctr">
              <a:buNone/>
            </a:pPr>
            <a:r>
              <a:rPr lang="en-US" sz="1600" b="1" i="1" dirty="0">
                <a:solidFill>
                  <a:schemeClr val="bg1"/>
                </a:solidFill>
                <a:latin typeface="+mj-lt"/>
              </a:rPr>
              <a:t>NASA Ames Research Center, Moffett Field, CA, 94035, USA</a:t>
            </a:r>
            <a:endParaRPr lang="en-US" sz="1600" b="1" dirty="0">
              <a:solidFill>
                <a:schemeClr val="bg1"/>
              </a:solidFill>
              <a:latin typeface="+mj-lt"/>
            </a:endParaRPr>
          </a:p>
          <a:p>
            <a:pPr marL="0" indent="0" algn="ctr">
              <a:buNone/>
            </a:pPr>
            <a:r>
              <a:rPr lang="en-US" sz="1400" dirty="0" err="1">
                <a:solidFill>
                  <a:schemeClr val="bg1"/>
                </a:solidFill>
                <a:latin typeface="+mj-lt"/>
              </a:rPr>
              <a:t>Mihirkumar</a:t>
            </a:r>
            <a:r>
              <a:rPr lang="en-US" sz="1400" dirty="0">
                <a:solidFill>
                  <a:schemeClr val="bg1"/>
                </a:solidFill>
                <a:latin typeface="+mj-lt"/>
              </a:rPr>
              <a:t> M. Patel, </a:t>
            </a:r>
            <a:r>
              <a:rPr lang="en-US" sz="1400" dirty="0" err="1">
                <a:solidFill>
                  <a:schemeClr val="bg1"/>
                </a:solidFill>
                <a:latin typeface="+mj-lt"/>
              </a:rPr>
              <a:t>Bil</a:t>
            </a:r>
            <a:r>
              <a:rPr lang="en-US" sz="1400" dirty="0">
                <a:solidFill>
                  <a:schemeClr val="bg1"/>
                </a:solidFill>
                <a:latin typeface="+mj-lt"/>
              </a:rPr>
              <a:t> </a:t>
            </a:r>
            <a:r>
              <a:rPr lang="en-US" sz="1400" dirty="0" err="1">
                <a:solidFill>
                  <a:schemeClr val="bg1"/>
                </a:solidFill>
                <a:latin typeface="+mj-lt"/>
              </a:rPr>
              <a:t>Kleb</a:t>
            </a:r>
            <a:r>
              <a:rPr lang="en-US" sz="1400" dirty="0">
                <a:solidFill>
                  <a:schemeClr val="bg1"/>
                </a:solidFill>
                <a:latin typeface="+mj-lt"/>
              </a:rPr>
              <a:t>, Greg J. </a:t>
            </a:r>
            <a:r>
              <a:rPr lang="en-US" sz="1400" dirty="0" err="1">
                <a:solidFill>
                  <a:schemeClr val="bg1"/>
                </a:solidFill>
                <a:latin typeface="+mj-lt"/>
              </a:rPr>
              <a:t>Brauckmann</a:t>
            </a:r>
            <a:r>
              <a:rPr lang="en-US" sz="1400" dirty="0">
                <a:solidFill>
                  <a:schemeClr val="bg1"/>
                </a:solidFill>
                <a:latin typeface="+mj-lt"/>
              </a:rPr>
              <a:t>, Stephen J. Alter</a:t>
            </a:r>
          </a:p>
          <a:p>
            <a:pPr marL="0" indent="0" algn="ctr">
              <a:buNone/>
            </a:pPr>
            <a:r>
              <a:rPr lang="en-US" sz="1600" b="1" i="1" dirty="0">
                <a:solidFill>
                  <a:schemeClr val="bg1"/>
                </a:solidFill>
                <a:latin typeface="+mj-lt"/>
              </a:rPr>
              <a:t>NASA Langley Research Center, Hampton, VA, 23681, USA</a:t>
            </a:r>
          </a:p>
          <a:p>
            <a:pPr marL="0" indent="0" algn="ctr">
              <a:buNone/>
            </a:pPr>
            <a:endParaRPr lang="en-US" sz="1200" b="1" dirty="0">
              <a:solidFill>
                <a:schemeClr val="bg1"/>
              </a:solidFill>
              <a:latin typeface="+mj-lt"/>
            </a:endParaRPr>
          </a:p>
          <a:p>
            <a:pPr marL="0" indent="0" algn="ctr" eaLnBrk="1" hangingPunct="1">
              <a:buClr>
                <a:srgbClr val="00529B"/>
              </a:buClr>
              <a:buNone/>
            </a:pPr>
            <a:r>
              <a:rPr lang="en-US" altLang="en-US" sz="1600" kern="0" dirty="0">
                <a:solidFill>
                  <a:schemeClr val="bg1"/>
                </a:solidFill>
                <a:latin typeface="+mj-lt"/>
              </a:rPr>
              <a:t>AIAA Aviation, Aug </a:t>
            </a:r>
            <a:r>
              <a:rPr lang="en-US" altLang="en-US" sz="1600" i="1" kern="0" dirty="0">
                <a:solidFill>
                  <a:schemeClr val="bg1"/>
                </a:solidFill>
                <a:latin typeface="+mj-lt"/>
              </a:rPr>
              <a:t>02-06 2021</a:t>
            </a:r>
          </a:p>
          <a:p>
            <a:pPr marL="0" indent="0" algn="ctr" eaLnBrk="1" hangingPunct="1">
              <a:buClr>
                <a:srgbClr val="00529B"/>
              </a:buClr>
              <a:buNone/>
            </a:pPr>
            <a:endParaRPr lang="en-US" altLang="en-US" sz="600" i="1" kern="0" dirty="0">
              <a:solidFill>
                <a:schemeClr val="bg1"/>
              </a:solidFill>
              <a:latin typeface="+mj-lt"/>
            </a:endParaRPr>
          </a:p>
          <a:p>
            <a:pPr marL="0" indent="0" algn="ctr" eaLnBrk="1" hangingPunct="1">
              <a:buClr>
                <a:srgbClr val="00529B"/>
              </a:buClr>
              <a:buNone/>
            </a:pPr>
            <a:r>
              <a:rPr lang="en-US" sz="1200" dirty="0">
                <a:solidFill>
                  <a:schemeClr val="bg1"/>
                </a:solidFill>
                <a:latin typeface="+mj-lt"/>
              </a:rPr>
              <a:t>This material is a work of the U.S. Government and is not subject to copyright protection in the United States.</a:t>
            </a:r>
            <a:endParaRPr lang="en-US" altLang="en-US" sz="800" kern="0" dirty="0">
              <a:solidFill>
                <a:schemeClr val="bg1"/>
              </a:solidFill>
              <a:latin typeface="+mj-lt"/>
            </a:endParaRPr>
          </a:p>
          <a:p>
            <a:pPr marL="0" indent="0" algn="ctr" eaLnBrk="1" hangingPunct="1">
              <a:buClr>
                <a:srgbClr val="00529B"/>
              </a:buClr>
              <a:buNone/>
            </a:pPr>
            <a:endParaRPr lang="en-US" sz="600" kern="0" dirty="0">
              <a:solidFill>
                <a:schemeClr val="bg1"/>
              </a:solidFill>
              <a:latin typeface="+mj-lt"/>
            </a:endParaRPr>
          </a:p>
          <a:p>
            <a:pPr marL="0" indent="0" algn="ctr" eaLnBrk="1" hangingPunct="1">
              <a:buClr>
                <a:srgbClr val="00529B"/>
              </a:buClr>
              <a:buNone/>
            </a:pPr>
            <a:br>
              <a:rPr lang="en-US" sz="1600" dirty="0">
                <a:solidFill>
                  <a:schemeClr val="bg1"/>
                </a:solidFill>
              </a:rPr>
            </a:br>
            <a:endParaRPr lang="en-US" sz="1600" dirty="0">
              <a:solidFill>
                <a:schemeClr val="bg1"/>
              </a:solidFill>
            </a:endParaRPr>
          </a:p>
          <a:p>
            <a:pPr marL="0" indent="0" algn="ctr" eaLnBrk="1" hangingPunct="1">
              <a:buClr>
                <a:srgbClr val="00529B"/>
              </a:buClr>
              <a:buNone/>
            </a:pPr>
            <a:br>
              <a:rPr lang="en-US" altLang="en-US" sz="1600" kern="0" dirty="0">
                <a:solidFill>
                  <a:schemeClr val="bg1"/>
                </a:solidFill>
                <a:latin typeface="+mj-lt"/>
              </a:rPr>
            </a:br>
            <a:endParaRPr lang="en-US" altLang="en-US" sz="1600" kern="0" dirty="0">
              <a:solidFill>
                <a:schemeClr val="bg1"/>
              </a:solidFill>
              <a:latin typeface="+mj-lt"/>
            </a:endParaRPr>
          </a:p>
          <a:p>
            <a:pPr marL="0" indent="0" algn="ctr" eaLnBrk="1" hangingPunct="1">
              <a:buClr>
                <a:srgbClr val="00529B"/>
              </a:buClr>
              <a:buNone/>
            </a:pPr>
            <a:endParaRPr lang="en-US" altLang="en-US" sz="1600" kern="0" dirty="0">
              <a:solidFill>
                <a:schemeClr val="bg1"/>
              </a:solidFill>
              <a:latin typeface="+mj-lt"/>
            </a:endParaRPr>
          </a:p>
          <a:p>
            <a:pPr marL="0" indent="0" algn="ctr" eaLnBrk="1" hangingPunct="1">
              <a:buClr>
                <a:srgbClr val="00529B"/>
              </a:buClr>
              <a:buNone/>
            </a:pPr>
            <a:endParaRPr lang="en-US" altLang="en-US" sz="1600" kern="0" dirty="0">
              <a:solidFill>
                <a:schemeClr val="bg1"/>
              </a:solidFill>
              <a:latin typeface="+mj-lt"/>
            </a:endParaRPr>
          </a:p>
          <a:p>
            <a:pPr>
              <a:buClr>
                <a:srgbClr val="00529B"/>
              </a:buClr>
              <a:buFont typeface="Wingdings" charset="2"/>
              <a:buChar char="Ø"/>
            </a:pPr>
            <a:endParaRPr lang="en-US" sz="2400" kern="0" dirty="0"/>
          </a:p>
        </p:txBody>
      </p:sp>
      <p:sp>
        <p:nvSpPr>
          <p:cNvPr id="6" name="Title 1"/>
          <p:cNvSpPr txBox="1">
            <a:spLocks/>
          </p:cNvSpPr>
          <p:nvPr/>
        </p:nvSpPr>
        <p:spPr bwMode="auto">
          <a:xfrm>
            <a:off x="0" y="151071"/>
            <a:ext cx="9144000" cy="2140136"/>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sz="3200" b="1" dirty="0">
                <a:solidFill>
                  <a:schemeClr val="bg1"/>
                </a:solidFill>
              </a:rPr>
              <a:t>CFD Analysis of Space Launch System Solid Rocket Booster Separation within the Langley Unitary Plan Wind Tunnel</a:t>
            </a:r>
            <a:endParaRPr lang="en-US" sz="3200" b="1" kern="0" dirty="0">
              <a:solidFill>
                <a:schemeClr val="bg1"/>
              </a:solidFill>
            </a:endParaRPr>
          </a:p>
        </p:txBody>
      </p:sp>
      <p:pic>
        <p:nvPicPr>
          <p:cNvPr id="9" name="Picture 13" descr="NASA insigniaCMYK">
            <a:extLst>
              <a:ext uri="{FF2B5EF4-FFF2-40B4-BE49-F238E27FC236}">
                <a16:creationId xmlns:a16="http://schemas.microsoft.com/office/drawing/2014/main" id="{1F6DE3A2-7951-2C41-9B6C-56EB87DC3CE0}"/>
              </a:ext>
            </a:extLst>
          </p:cNvPr>
          <p:cNvPicPr preferRelativeResize="0">
            <a:picLocks noChangeAspect="1" noChangeArrowheads="1"/>
          </p:cNvPicPr>
          <p:nvPr/>
        </p:nvPicPr>
        <p:blipFill>
          <a:blip r:embed="rId4"/>
          <a:srcRect/>
          <a:stretch>
            <a:fillRect/>
          </a:stretch>
        </p:blipFill>
        <p:spPr bwMode="auto">
          <a:xfrm>
            <a:off x="7880762" y="3104724"/>
            <a:ext cx="1037167" cy="798512"/>
          </a:xfrm>
          <a:prstGeom prst="rect">
            <a:avLst/>
          </a:prstGeom>
          <a:noFill/>
          <a:ln w="9525">
            <a:noFill/>
            <a:miter lim="800000"/>
            <a:headEnd/>
            <a:tailEnd/>
          </a:ln>
        </p:spPr>
      </p:pic>
      <p:pic>
        <p:nvPicPr>
          <p:cNvPr id="5" name="Audio 4">
            <a:hlinkClick r:id="" action="ppaction://media"/>
            <a:extLst>
              <a:ext uri="{FF2B5EF4-FFF2-40B4-BE49-F238E27FC236}">
                <a16:creationId xmlns:a16="http://schemas.microsoft.com/office/drawing/2014/main" id="{8731A4A6-6E4E-3343-961A-4968999E934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324064373"/>
      </p:ext>
    </p:extLst>
  </p:cSld>
  <p:clrMapOvr>
    <a:masterClrMapping/>
  </p:clrMapOvr>
  <mc:AlternateContent xmlns:mc="http://schemas.openxmlformats.org/markup-compatibility/2006" xmlns:p14="http://schemas.microsoft.com/office/powerpoint/2010/main">
    <mc:Choice Requires="p14">
      <p:transition spd="slow" p14:dur="2000" advTm="16756"/>
    </mc:Choice>
    <mc:Fallback xmlns="">
      <p:transition spd="slow" advTm="167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9788F-A8F5-9B4C-AD37-19FFCF9C586A}"/>
              </a:ext>
            </a:extLst>
          </p:cNvPr>
          <p:cNvSpPr>
            <a:spLocks noGrp="1"/>
          </p:cNvSpPr>
          <p:nvPr>
            <p:ph type="title"/>
          </p:nvPr>
        </p:nvSpPr>
        <p:spPr/>
        <p:txBody>
          <a:bodyPr/>
          <a:lstStyle/>
          <a:p>
            <a:r>
              <a:rPr lang="en-US" dirty="0"/>
              <a:t>Motivation</a:t>
            </a:r>
          </a:p>
        </p:txBody>
      </p:sp>
      <p:sp>
        <p:nvSpPr>
          <p:cNvPr id="4" name="Slide Number Placeholder 3">
            <a:extLst>
              <a:ext uri="{FF2B5EF4-FFF2-40B4-BE49-F238E27FC236}">
                <a16:creationId xmlns:a16="http://schemas.microsoft.com/office/drawing/2014/main" id="{43BC2D24-A1BA-F44D-960A-B46CA9F568FC}"/>
              </a:ext>
            </a:extLst>
          </p:cNvPr>
          <p:cNvSpPr>
            <a:spLocks noGrp="1"/>
          </p:cNvSpPr>
          <p:nvPr>
            <p:ph type="sldNum" sz="quarter" idx="12"/>
          </p:nvPr>
        </p:nvSpPr>
        <p:spPr/>
        <p:txBody>
          <a:bodyPr/>
          <a:lstStyle/>
          <a:p>
            <a:pPr>
              <a:defRPr/>
            </a:pPr>
            <a:fld id="{B586D440-F702-449A-AAC2-9ACFF17038B8}" type="slidenum">
              <a:rPr lang="en-US" smtClean="0"/>
              <a:pPr>
                <a:defRPr/>
              </a:pPr>
              <a:t>2</a:t>
            </a:fld>
            <a:endParaRPr lang="en-US"/>
          </a:p>
        </p:txBody>
      </p:sp>
      <p:sp>
        <p:nvSpPr>
          <p:cNvPr id="24" name="Content Placeholder 23">
            <a:extLst>
              <a:ext uri="{FF2B5EF4-FFF2-40B4-BE49-F238E27FC236}">
                <a16:creationId xmlns:a16="http://schemas.microsoft.com/office/drawing/2014/main" id="{BD5285AA-CC51-B449-AC01-0B6121B25CB9}"/>
              </a:ext>
            </a:extLst>
          </p:cNvPr>
          <p:cNvSpPr>
            <a:spLocks noGrp="1"/>
          </p:cNvSpPr>
          <p:nvPr>
            <p:ph idx="1"/>
          </p:nvPr>
        </p:nvSpPr>
        <p:spPr>
          <a:xfrm>
            <a:off x="228600" y="782090"/>
            <a:ext cx="8686800" cy="3938766"/>
          </a:xfrm>
        </p:spPr>
        <p:txBody>
          <a:bodyPr/>
          <a:lstStyle/>
          <a:p>
            <a:pPr>
              <a:spcAft>
                <a:spcPts val="400"/>
              </a:spcAft>
            </a:pPr>
            <a:r>
              <a:rPr lang="en-US" sz="1800" dirty="0"/>
              <a:t>Determine capability of CFD to model experimental setups within the high-speed leg of the Langley Unitary Plan Wind Tunnel (LUPWT).</a:t>
            </a:r>
          </a:p>
          <a:p>
            <a:pPr>
              <a:spcAft>
                <a:spcPts val="400"/>
              </a:spcAft>
            </a:pPr>
            <a:r>
              <a:rPr lang="en-US" sz="1800" dirty="0"/>
              <a:t>Assess if CFD can predict experimental uncertainty for Space Launch System (SLS) Solid Rocket Booster (SRB) separation.</a:t>
            </a:r>
          </a:p>
          <a:p>
            <a:pPr>
              <a:spcAft>
                <a:spcPts val="400"/>
              </a:spcAft>
            </a:pPr>
            <a:r>
              <a:rPr lang="en-US" sz="1800" dirty="0"/>
              <a:t>Two teams (LAVA, FUN3D) unaffiliated to the SLS team perform blind study:</a:t>
            </a:r>
          </a:p>
          <a:p>
            <a:pPr lvl="1"/>
            <a:r>
              <a:rPr lang="en-US" sz="1400" b="1" dirty="0"/>
              <a:t>Find best practices for simulating LUPWT</a:t>
            </a:r>
            <a:r>
              <a:rPr lang="en-US" sz="1400" dirty="0"/>
              <a:t>, validating against 1913 flow survey tests.</a:t>
            </a:r>
          </a:p>
          <a:p>
            <a:pPr lvl="2"/>
            <a:r>
              <a:rPr lang="en-US" sz="800" dirty="0"/>
              <a:t>Jackson, C. M., Corlett, W. A., and Monta, W. J., “Description and Calibration of the Langley Unitary Plan Wind Tunnel," NASA LARC TP-1905, Hampton, VA, 1981 </a:t>
            </a:r>
            <a:r>
              <a:rPr lang="en-US" sz="800" b="1" dirty="0"/>
              <a:t>**</a:t>
            </a:r>
          </a:p>
          <a:p>
            <a:pPr lvl="2"/>
            <a:r>
              <a:rPr lang="en-US" sz="800" dirty="0"/>
              <a:t>Childs, R., </a:t>
            </a:r>
            <a:r>
              <a:rPr lang="en-US" sz="800" dirty="0" err="1"/>
              <a:t>Stremel</a:t>
            </a:r>
            <a:r>
              <a:rPr lang="en-US" sz="800" dirty="0"/>
              <a:t>, P., Hawke, V., Garcia, J., Alter, S., Hunter, C., </a:t>
            </a:r>
            <a:r>
              <a:rPr lang="en-US" sz="800" dirty="0" err="1"/>
              <a:t>Kleb</a:t>
            </a:r>
            <a:r>
              <a:rPr lang="en-US" sz="800" dirty="0"/>
              <a:t>, W., Parikh, P., Patel, M., Rhode, M., and </a:t>
            </a:r>
            <a:r>
              <a:rPr lang="en-US" sz="800" dirty="0" err="1"/>
              <a:t>Salari</a:t>
            </a:r>
            <a:r>
              <a:rPr lang="en-US" sz="800" dirty="0"/>
              <a:t>, K., “Flow Characterization of the NASA Langley Unitary Plan Wind Tunnel, Test Section 2: Computational Results,” AIAA Aviation Conference, AIAA, 2021</a:t>
            </a:r>
          </a:p>
          <a:p>
            <a:pPr lvl="2"/>
            <a:r>
              <a:rPr lang="en-US" sz="800" dirty="0"/>
              <a:t>Hubbard, E. P. and </a:t>
            </a:r>
            <a:r>
              <a:rPr lang="en-US" sz="800" dirty="0" err="1"/>
              <a:t>Houlden</a:t>
            </a:r>
            <a:r>
              <a:rPr lang="en-US" sz="800" dirty="0"/>
              <a:t>, H. P., “Evaluation of CFD as a Surrogate for Wind Tunnel Testing: Experimental Uncertainty Quantification for the UPWT Flow Survey Test," AIAA Aviation Conference, AIAA, 2021</a:t>
            </a:r>
            <a:endParaRPr lang="en-US" sz="1400" dirty="0"/>
          </a:p>
          <a:p>
            <a:pPr lvl="1"/>
            <a:r>
              <a:rPr lang="en-US" sz="1400" b="1" dirty="0"/>
              <a:t>Find best practices for simulating and SLS SRB separation</a:t>
            </a:r>
            <a:r>
              <a:rPr lang="en-US" sz="1400" dirty="0"/>
              <a:t>,                                                    run </a:t>
            </a:r>
            <a:r>
              <a:rPr lang="en-US" sz="1400" b="1" dirty="0"/>
              <a:t>uncertainty quantification database</a:t>
            </a:r>
            <a:r>
              <a:rPr lang="en-US" sz="1400" dirty="0"/>
              <a:t>, validating against 1901 test data.</a:t>
            </a:r>
          </a:p>
          <a:p>
            <a:pPr lvl="2"/>
            <a:r>
              <a:rPr lang="en-US" sz="800" dirty="0"/>
              <a:t>Wilcox, F. J., </a:t>
            </a:r>
            <a:r>
              <a:rPr lang="en-US" sz="800" dirty="0" err="1"/>
              <a:t>Pinier</a:t>
            </a:r>
            <a:r>
              <a:rPr lang="en-US" sz="800" dirty="0"/>
              <a:t>, J. T., Chan, D. T., and Crosby, W. A., “Space Launch System Booster Separation Aerodynamic Testing at the NASA Langley Unitary Plan Wind Tunnel," 54th AIAA Aerospace Sciences Meeting, No. 0796, AIAA, 2016</a:t>
            </a:r>
            <a:r>
              <a:rPr lang="en-US" sz="800" b="1" dirty="0"/>
              <a:t> **</a:t>
            </a:r>
            <a:endParaRPr lang="en-US" sz="800" dirty="0"/>
          </a:p>
          <a:p>
            <a:pPr lvl="2"/>
            <a:r>
              <a:rPr lang="en-US" sz="800" dirty="0" err="1"/>
              <a:t>Winski</a:t>
            </a:r>
            <a:r>
              <a:rPr lang="en-US" sz="800" dirty="0"/>
              <a:t>, C. S., </a:t>
            </a:r>
            <a:r>
              <a:rPr lang="en-US" sz="800" dirty="0" err="1"/>
              <a:t>Danehy</a:t>
            </a:r>
            <a:r>
              <a:rPr lang="en-US" sz="800" dirty="0"/>
              <a:t>, P. M., Watkins, N. A., Shea, P. R., </a:t>
            </a:r>
            <a:r>
              <a:rPr lang="en-US" sz="800" dirty="0" err="1"/>
              <a:t>Meeroff</a:t>
            </a:r>
            <a:r>
              <a:rPr lang="en-US" sz="800" dirty="0"/>
              <a:t>, J. G., Lowe, T. K., and </a:t>
            </a:r>
            <a:r>
              <a:rPr lang="en-US" sz="800" dirty="0" err="1"/>
              <a:t>Houlden</a:t>
            </a:r>
            <a:r>
              <a:rPr lang="en-US" sz="800" dirty="0"/>
              <a:t>, H. P., “Space Launch System Booster Separation Supersonic Powered Testing with Surface and O-body Measurements," AIAA Aviation 2019 Forum, No. 3505, AIAA, 2019</a:t>
            </a:r>
            <a:r>
              <a:rPr lang="en-US" sz="800" b="1" dirty="0"/>
              <a:t> **</a:t>
            </a:r>
            <a:endParaRPr lang="en-US" sz="800" dirty="0"/>
          </a:p>
          <a:p>
            <a:pPr lvl="2"/>
            <a:r>
              <a:rPr lang="en-US" sz="800" dirty="0" err="1"/>
              <a:t>Brauckmann</a:t>
            </a:r>
            <a:r>
              <a:rPr lang="en-US" sz="800" dirty="0"/>
              <a:t>, G. J. and West, T. K., “Booster Separation Environment: Experiment and CFD Uncertainty Estimation Framework," AIAA Aviation Conference, AIAA, 2021</a:t>
            </a:r>
          </a:p>
          <a:p>
            <a:pPr lvl="2"/>
            <a:endParaRPr lang="en-US" dirty="0"/>
          </a:p>
          <a:p>
            <a:pPr lvl="2"/>
            <a:endParaRPr lang="en-US" sz="1100" dirty="0"/>
          </a:p>
        </p:txBody>
      </p:sp>
      <p:pic>
        <p:nvPicPr>
          <p:cNvPr id="23" name="Audio 22">
            <a:hlinkClick r:id="" action="ppaction://media"/>
            <a:extLst>
              <a:ext uri="{FF2B5EF4-FFF2-40B4-BE49-F238E27FC236}">
                <a16:creationId xmlns:a16="http://schemas.microsoft.com/office/drawing/2014/main" id="{619E8EB5-90D4-E84F-974D-5A3480455B0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4226832233"/>
      </p:ext>
    </p:extLst>
  </p:cSld>
  <p:clrMapOvr>
    <a:masterClrMapping/>
  </p:clrMapOvr>
  <mc:AlternateContent xmlns:mc="http://schemas.openxmlformats.org/markup-compatibility/2006" xmlns:p14="http://schemas.microsoft.com/office/powerpoint/2010/main">
    <mc:Choice Requires="p14">
      <p:transition spd="slow" p14:dur="2000" advTm="33868"/>
    </mc:Choice>
    <mc:Fallback xmlns="">
      <p:transition spd="slow" advTm="338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9788F-A8F5-9B4C-AD37-19FFCF9C586A}"/>
              </a:ext>
            </a:extLst>
          </p:cNvPr>
          <p:cNvSpPr>
            <a:spLocks noGrp="1"/>
          </p:cNvSpPr>
          <p:nvPr>
            <p:ph type="title"/>
          </p:nvPr>
        </p:nvSpPr>
        <p:spPr/>
        <p:txBody>
          <a:bodyPr/>
          <a:lstStyle/>
          <a:p>
            <a:r>
              <a:rPr lang="en-US" dirty="0"/>
              <a:t>CFD Solvers</a:t>
            </a:r>
          </a:p>
        </p:txBody>
      </p:sp>
      <p:sp>
        <p:nvSpPr>
          <p:cNvPr id="3" name="Content Placeholder 2">
            <a:extLst>
              <a:ext uri="{FF2B5EF4-FFF2-40B4-BE49-F238E27FC236}">
                <a16:creationId xmlns:a16="http://schemas.microsoft.com/office/drawing/2014/main" id="{0B83DD2C-41C1-1F4E-B5F5-791FBC22C8D8}"/>
              </a:ext>
            </a:extLst>
          </p:cNvPr>
          <p:cNvSpPr>
            <a:spLocks noGrp="1"/>
          </p:cNvSpPr>
          <p:nvPr>
            <p:ph idx="1"/>
          </p:nvPr>
        </p:nvSpPr>
        <p:spPr>
          <a:xfrm>
            <a:off x="228600" y="889926"/>
            <a:ext cx="8433612" cy="3363648"/>
          </a:xfrm>
        </p:spPr>
        <p:txBody>
          <a:bodyPr/>
          <a:lstStyle/>
          <a:p>
            <a:r>
              <a:rPr lang="en-US" dirty="0"/>
              <a:t>LAVA Curvilinear</a:t>
            </a:r>
          </a:p>
          <a:p>
            <a:pPr lvl="1"/>
            <a:r>
              <a:rPr lang="en-US" dirty="0"/>
              <a:t>Structured overset</a:t>
            </a:r>
          </a:p>
          <a:p>
            <a:pPr lvl="1"/>
            <a:r>
              <a:rPr lang="en-US" dirty="0"/>
              <a:t>Modified Roe with </a:t>
            </a:r>
            <a:r>
              <a:rPr lang="en-US" dirty="0" err="1"/>
              <a:t>Koren</a:t>
            </a:r>
            <a:r>
              <a:rPr lang="en-US" dirty="0"/>
              <a:t> limiter and upwind blending</a:t>
            </a:r>
          </a:p>
          <a:p>
            <a:pPr lvl="1"/>
            <a:r>
              <a:rPr lang="en-US" dirty="0"/>
              <a:t>SA neg RC QCR2000 *</a:t>
            </a:r>
          </a:p>
          <a:p>
            <a:r>
              <a:rPr lang="en-US" dirty="0"/>
              <a:t>FUN3D</a:t>
            </a:r>
          </a:p>
          <a:p>
            <a:pPr lvl="1"/>
            <a:r>
              <a:rPr lang="en-US" dirty="0"/>
              <a:t>Unstructured multi-element via ‘Fixed’ or ‘Sketch to Solution’ refinement/adaption</a:t>
            </a:r>
          </a:p>
          <a:p>
            <a:pPr lvl="1"/>
            <a:r>
              <a:rPr lang="en-US" dirty="0"/>
              <a:t>Combination of dissipative LDFSS and </a:t>
            </a:r>
            <a:r>
              <a:rPr lang="en-US" dirty="0" err="1"/>
              <a:t>LDRoe</a:t>
            </a:r>
            <a:endParaRPr lang="en-US" dirty="0"/>
          </a:p>
          <a:p>
            <a:pPr lvl="1"/>
            <a:r>
              <a:rPr lang="en-US" dirty="0"/>
              <a:t>SA neg RC QCR2000 *</a:t>
            </a:r>
          </a:p>
          <a:p>
            <a:pPr lvl="1"/>
            <a:endParaRPr lang="en-US" dirty="0"/>
          </a:p>
        </p:txBody>
      </p:sp>
      <p:sp>
        <p:nvSpPr>
          <p:cNvPr id="4" name="Slide Number Placeholder 3">
            <a:extLst>
              <a:ext uri="{FF2B5EF4-FFF2-40B4-BE49-F238E27FC236}">
                <a16:creationId xmlns:a16="http://schemas.microsoft.com/office/drawing/2014/main" id="{43BC2D24-A1BA-F44D-960A-B46CA9F568FC}"/>
              </a:ext>
            </a:extLst>
          </p:cNvPr>
          <p:cNvSpPr>
            <a:spLocks noGrp="1"/>
          </p:cNvSpPr>
          <p:nvPr>
            <p:ph type="sldNum" sz="quarter" idx="12"/>
          </p:nvPr>
        </p:nvSpPr>
        <p:spPr/>
        <p:txBody>
          <a:bodyPr/>
          <a:lstStyle/>
          <a:p>
            <a:pPr>
              <a:defRPr/>
            </a:pPr>
            <a:fld id="{B586D440-F702-449A-AAC2-9ACFF17038B8}" type="slidenum">
              <a:rPr lang="en-US" smtClean="0"/>
              <a:pPr>
                <a:defRPr/>
              </a:pPr>
              <a:t>3</a:t>
            </a:fld>
            <a:endParaRPr lang="en-US" dirty="0"/>
          </a:p>
        </p:txBody>
      </p:sp>
      <p:sp>
        <p:nvSpPr>
          <p:cNvPr id="7" name="TextBox 6">
            <a:extLst>
              <a:ext uri="{FF2B5EF4-FFF2-40B4-BE49-F238E27FC236}">
                <a16:creationId xmlns:a16="http://schemas.microsoft.com/office/drawing/2014/main" id="{F482087B-DB25-F342-B3CD-3950462A98AF}"/>
              </a:ext>
            </a:extLst>
          </p:cNvPr>
          <p:cNvSpPr txBox="1"/>
          <p:nvPr/>
        </p:nvSpPr>
        <p:spPr>
          <a:xfrm>
            <a:off x="4943811" y="732315"/>
            <a:ext cx="4200189" cy="569387"/>
          </a:xfrm>
          <a:prstGeom prst="rect">
            <a:avLst/>
          </a:prstGeom>
          <a:noFill/>
        </p:spPr>
        <p:txBody>
          <a:bodyPr wrap="none" rtlCol="0">
            <a:spAutoFit/>
          </a:bodyPr>
          <a:lstStyle/>
          <a:p>
            <a:r>
              <a:rPr lang="en-US" sz="2100" dirty="0"/>
              <a:t>*</a:t>
            </a:r>
            <a:r>
              <a:rPr lang="en-US" sz="1000" dirty="0"/>
              <a:t> </a:t>
            </a:r>
            <a:r>
              <a:rPr lang="en-US" sz="1000" dirty="0" err="1"/>
              <a:t>Spalart</a:t>
            </a:r>
            <a:r>
              <a:rPr lang="en-US" sz="1000" dirty="0"/>
              <a:t> </a:t>
            </a:r>
            <a:r>
              <a:rPr lang="en-US" sz="1000" dirty="0" err="1"/>
              <a:t>Allmaras</a:t>
            </a:r>
            <a:r>
              <a:rPr lang="en-US" sz="1000" dirty="0"/>
              <a:t> with negative turbulence variable provisions, </a:t>
            </a:r>
          </a:p>
          <a:p>
            <a:r>
              <a:rPr lang="en-US" sz="1000" dirty="0"/>
              <a:t>    rotation and curvature correction, and quadratic constitutive relation.</a:t>
            </a:r>
          </a:p>
        </p:txBody>
      </p:sp>
      <p:pic>
        <p:nvPicPr>
          <p:cNvPr id="17" name="Audio 16">
            <a:hlinkClick r:id="" action="ppaction://media"/>
            <a:extLst>
              <a:ext uri="{FF2B5EF4-FFF2-40B4-BE49-F238E27FC236}">
                <a16:creationId xmlns:a16="http://schemas.microsoft.com/office/drawing/2014/main" id="{C43E9032-EB8C-2543-BBF5-EDBA73B64AD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2492632032"/>
      </p:ext>
    </p:extLst>
  </p:cSld>
  <p:clrMapOvr>
    <a:masterClrMapping/>
  </p:clrMapOvr>
  <mc:AlternateContent xmlns:mc="http://schemas.openxmlformats.org/markup-compatibility/2006" xmlns:p14="http://schemas.microsoft.com/office/powerpoint/2010/main">
    <mc:Choice Requires="p14">
      <p:transition spd="slow" p14:dur="2000" advTm="25112"/>
    </mc:Choice>
    <mc:Fallback xmlns="">
      <p:transition spd="slow" advTm="251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9788F-A8F5-9B4C-AD37-19FFCF9C586A}"/>
              </a:ext>
            </a:extLst>
          </p:cNvPr>
          <p:cNvSpPr>
            <a:spLocks noGrp="1"/>
          </p:cNvSpPr>
          <p:nvPr>
            <p:ph type="title"/>
          </p:nvPr>
        </p:nvSpPr>
        <p:spPr/>
        <p:txBody>
          <a:bodyPr/>
          <a:lstStyle/>
          <a:p>
            <a:r>
              <a:rPr lang="en-US" dirty="0"/>
              <a:t>Experimental Setup</a:t>
            </a:r>
          </a:p>
        </p:txBody>
      </p:sp>
      <p:sp>
        <p:nvSpPr>
          <p:cNvPr id="4" name="Slide Number Placeholder 3">
            <a:extLst>
              <a:ext uri="{FF2B5EF4-FFF2-40B4-BE49-F238E27FC236}">
                <a16:creationId xmlns:a16="http://schemas.microsoft.com/office/drawing/2014/main" id="{43BC2D24-A1BA-F44D-960A-B46CA9F568FC}"/>
              </a:ext>
            </a:extLst>
          </p:cNvPr>
          <p:cNvSpPr>
            <a:spLocks noGrp="1"/>
          </p:cNvSpPr>
          <p:nvPr>
            <p:ph type="sldNum" sz="quarter" idx="12"/>
          </p:nvPr>
        </p:nvSpPr>
        <p:spPr/>
        <p:txBody>
          <a:bodyPr/>
          <a:lstStyle/>
          <a:p>
            <a:pPr>
              <a:defRPr/>
            </a:pPr>
            <a:fld id="{B586D440-F702-449A-AAC2-9ACFF17038B8}" type="slidenum">
              <a:rPr lang="en-US" smtClean="0"/>
              <a:pPr>
                <a:defRPr/>
              </a:pPr>
              <a:t>4</a:t>
            </a:fld>
            <a:endParaRPr lang="en-US"/>
          </a:p>
        </p:txBody>
      </p:sp>
      <p:pic>
        <p:nvPicPr>
          <p:cNvPr id="9" name="Content Placeholder 8">
            <a:extLst>
              <a:ext uri="{FF2B5EF4-FFF2-40B4-BE49-F238E27FC236}">
                <a16:creationId xmlns:a16="http://schemas.microsoft.com/office/drawing/2014/main" id="{9EED1E72-775B-F44F-AA00-B29E49E9B63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788868" y="903897"/>
            <a:ext cx="3967039" cy="1953466"/>
          </a:xfrm>
        </p:spPr>
      </p:pic>
      <p:pic>
        <p:nvPicPr>
          <p:cNvPr id="11" name="Picture 10">
            <a:extLst>
              <a:ext uri="{FF2B5EF4-FFF2-40B4-BE49-F238E27FC236}">
                <a16:creationId xmlns:a16="http://schemas.microsoft.com/office/drawing/2014/main" id="{FA1922E2-D666-D74C-A442-210B2FFAED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517" y="1624264"/>
            <a:ext cx="3921898" cy="1827021"/>
          </a:xfrm>
          <a:prstGeom prst="rect">
            <a:avLst/>
          </a:prstGeom>
        </p:spPr>
      </p:pic>
      <p:pic>
        <p:nvPicPr>
          <p:cNvPr id="13" name="Picture 12">
            <a:extLst>
              <a:ext uri="{FF2B5EF4-FFF2-40B4-BE49-F238E27FC236}">
                <a16:creationId xmlns:a16="http://schemas.microsoft.com/office/drawing/2014/main" id="{1D440678-5AC3-8E4F-903D-3BC71B3D99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8515" y="3445261"/>
            <a:ext cx="3921900" cy="1339399"/>
          </a:xfrm>
          <a:prstGeom prst="rect">
            <a:avLst/>
          </a:prstGeom>
        </p:spPr>
      </p:pic>
      <p:pic>
        <p:nvPicPr>
          <p:cNvPr id="15" name="Picture 14">
            <a:extLst>
              <a:ext uri="{FF2B5EF4-FFF2-40B4-BE49-F238E27FC236}">
                <a16:creationId xmlns:a16="http://schemas.microsoft.com/office/drawing/2014/main" id="{8BED7AAB-3074-BC43-A4B2-C452D487B53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97088" y="2917768"/>
            <a:ext cx="1069186" cy="713597"/>
          </a:xfrm>
          <a:prstGeom prst="rect">
            <a:avLst/>
          </a:prstGeom>
        </p:spPr>
      </p:pic>
      <p:pic>
        <p:nvPicPr>
          <p:cNvPr id="17" name="Picture 16">
            <a:extLst>
              <a:ext uri="{FF2B5EF4-FFF2-40B4-BE49-F238E27FC236}">
                <a16:creationId xmlns:a16="http://schemas.microsoft.com/office/drawing/2014/main" id="{CC36831B-492B-6946-B2B1-B06C826CB9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00090" y="3771804"/>
            <a:ext cx="1066184" cy="713597"/>
          </a:xfrm>
          <a:prstGeom prst="rect">
            <a:avLst/>
          </a:prstGeom>
        </p:spPr>
      </p:pic>
      <p:pic>
        <p:nvPicPr>
          <p:cNvPr id="19" name="Picture 18">
            <a:extLst>
              <a:ext uri="{FF2B5EF4-FFF2-40B4-BE49-F238E27FC236}">
                <a16:creationId xmlns:a16="http://schemas.microsoft.com/office/drawing/2014/main" id="{B4A41BC6-C335-524E-9F21-9D54E5917DF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39122" y="2879711"/>
            <a:ext cx="2242347" cy="1359892"/>
          </a:xfrm>
          <a:prstGeom prst="rect">
            <a:avLst/>
          </a:prstGeom>
        </p:spPr>
      </p:pic>
      <p:pic>
        <p:nvPicPr>
          <p:cNvPr id="21" name="Picture 20">
            <a:extLst>
              <a:ext uri="{FF2B5EF4-FFF2-40B4-BE49-F238E27FC236}">
                <a16:creationId xmlns:a16="http://schemas.microsoft.com/office/drawing/2014/main" id="{99E0B137-32CC-4640-BAE6-AEE7CCC0636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07558" y="4239603"/>
            <a:ext cx="2242347" cy="409187"/>
          </a:xfrm>
          <a:prstGeom prst="rect">
            <a:avLst/>
          </a:prstGeom>
        </p:spPr>
      </p:pic>
      <p:sp>
        <p:nvSpPr>
          <p:cNvPr id="22" name="TextBox 21">
            <a:extLst>
              <a:ext uri="{FF2B5EF4-FFF2-40B4-BE49-F238E27FC236}">
                <a16:creationId xmlns:a16="http://schemas.microsoft.com/office/drawing/2014/main" id="{0CC07CF6-B678-F846-AB12-DEDB6FFFC83F}"/>
              </a:ext>
            </a:extLst>
          </p:cNvPr>
          <p:cNvSpPr txBox="1"/>
          <p:nvPr/>
        </p:nvSpPr>
        <p:spPr>
          <a:xfrm>
            <a:off x="228600" y="736582"/>
            <a:ext cx="4449726" cy="830997"/>
          </a:xfrm>
          <a:prstGeom prst="rect">
            <a:avLst/>
          </a:prstGeom>
          <a:solidFill>
            <a:schemeClr val="bg1"/>
          </a:solidFill>
        </p:spPr>
        <p:txBody>
          <a:bodyPr wrap="square" rtlCol="0">
            <a:spAutoFit/>
          </a:bodyPr>
          <a:lstStyle/>
          <a:p>
            <a:r>
              <a:rPr lang="en-US" sz="1600" dirty="0"/>
              <a:t>SRB separation test article with crew 1B 28005 configuration core used in the 1901 test within test section 2 of the LUPWT’s high-speed leg.</a:t>
            </a:r>
          </a:p>
        </p:txBody>
      </p:sp>
      <p:sp>
        <p:nvSpPr>
          <p:cNvPr id="3" name="TextBox 2">
            <a:extLst>
              <a:ext uri="{FF2B5EF4-FFF2-40B4-BE49-F238E27FC236}">
                <a16:creationId xmlns:a16="http://schemas.microsoft.com/office/drawing/2014/main" id="{4732B18F-E057-5646-ABA9-2EE9F2AF20FD}"/>
              </a:ext>
            </a:extLst>
          </p:cNvPr>
          <p:cNvSpPr txBox="1"/>
          <p:nvPr/>
        </p:nvSpPr>
        <p:spPr>
          <a:xfrm>
            <a:off x="5146158" y="4800600"/>
            <a:ext cx="2428870" cy="276999"/>
          </a:xfrm>
          <a:prstGeom prst="rect">
            <a:avLst/>
          </a:prstGeom>
          <a:noFill/>
        </p:spPr>
        <p:txBody>
          <a:bodyPr wrap="none" rtlCol="0">
            <a:spAutoFit/>
          </a:bodyPr>
          <a:lstStyle/>
          <a:p>
            <a:r>
              <a:rPr lang="en-US" sz="1200" dirty="0"/>
              <a:t>(Figures taken from </a:t>
            </a:r>
            <a:r>
              <a:rPr lang="en-US" sz="1200" b="1" dirty="0"/>
              <a:t>**</a:t>
            </a:r>
            <a:r>
              <a:rPr lang="en-US" sz="1200" dirty="0"/>
              <a:t> on slide 2)</a:t>
            </a:r>
          </a:p>
        </p:txBody>
      </p:sp>
      <p:pic>
        <p:nvPicPr>
          <p:cNvPr id="20" name="Audio 19">
            <a:hlinkClick r:id="" action="ppaction://media"/>
            <a:extLst>
              <a:ext uri="{FF2B5EF4-FFF2-40B4-BE49-F238E27FC236}">
                <a16:creationId xmlns:a16="http://schemas.microsoft.com/office/drawing/2014/main" id="{0931E7F2-7D38-5A49-89CF-1F6FB145E5DB}"/>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2174694319"/>
      </p:ext>
    </p:extLst>
  </p:cSld>
  <p:clrMapOvr>
    <a:masterClrMapping/>
  </p:clrMapOvr>
  <mc:AlternateContent xmlns:mc="http://schemas.openxmlformats.org/markup-compatibility/2006" xmlns:p14="http://schemas.microsoft.com/office/powerpoint/2010/main">
    <mc:Choice Requires="p14">
      <p:transition spd="slow" p14:dur="2000" advTm="38700"/>
    </mc:Choice>
    <mc:Fallback xmlns="">
      <p:transition spd="slow" advTm="387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C0794110-0D7F-7147-BBAD-A09AF7F381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43816"/>
            <a:ext cx="9144000" cy="702613"/>
          </a:xfrm>
          <a:prstGeom prst="rect">
            <a:avLst/>
          </a:prstGeom>
        </p:spPr>
      </p:pic>
      <p:sp>
        <p:nvSpPr>
          <p:cNvPr id="2" name="Title 1">
            <a:extLst>
              <a:ext uri="{FF2B5EF4-FFF2-40B4-BE49-F238E27FC236}">
                <a16:creationId xmlns:a16="http://schemas.microsoft.com/office/drawing/2014/main" id="{38F9788F-A8F5-9B4C-AD37-19FFCF9C586A}"/>
              </a:ext>
            </a:extLst>
          </p:cNvPr>
          <p:cNvSpPr>
            <a:spLocks noGrp="1"/>
          </p:cNvSpPr>
          <p:nvPr>
            <p:ph type="title"/>
          </p:nvPr>
        </p:nvSpPr>
        <p:spPr/>
        <p:txBody>
          <a:bodyPr/>
          <a:lstStyle/>
          <a:p>
            <a:r>
              <a:rPr lang="en-US" dirty="0"/>
              <a:t>LUPWT High-Speed Leg</a:t>
            </a:r>
          </a:p>
        </p:txBody>
      </p:sp>
      <p:sp>
        <p:nvSpPr>
          <p:cNvPr id="4" name="Slide Number Placeholder 3">
            <a:extLst>
              <a:ext uri="{FF2B5EF4-FFF2-40B4-BE49-F238E27FC236}">
                <a16:creationId xmlns:a16="http://schemas.microsoft.com/office/drawing/2014/main" id="{43BC2D24-A1BA-F44D-960A-B46CA9F568FC}"/>
              </a:ext>
            </a:extLst>
          </p:cNvPr>
          <p:cNvSpPr>
            <a:spLocks noGrp="1"/>
          </p:cNvSpPr>
          <p:nvPr>
            <p:ph type="sldNum" sz="quarter" idx="12"/>
          </p:nvPr>
        </p:nvSpPr>
        <p:spPr/>
        <p:txBody>
          <a:bodyPr/>
          <a:lstStyle/>
          <a:p>
            <a:pPr>
              <a:defRPr/>
            </a:pPr>
            <a:fld id="{B586D440-F702-449A-AAC2-9ACFF17038B8}" type="slidenum">
              <a:rPr lang="en-US" smtClean="0"/>
              <a:pPr>
                <a:defRPr/>
              </a:pPr>
              <a:t>5</a:t>
            </a:fld>
            <a:endParaRPr lang="en-US"/>
          </a:p>
        </p:txBody>
      </p:sp>
      <p:sp>
        <p:nvSpPr>
          <p:cNvPr id="11" name="TextBox 10">
            <a:extLst>
              <a:ext uri="{FF2B5EF4-FFF2-40B4-BE49-F238E27FC236}">
                <a16:creationId xmlns:a16="http://schemas.microsoft.com/office/drawing/2014/main" id="{51C01BD7-B66D-AD44-B6BF-CE90C92E3CEC}"/>
              </a:ext>
            </a:extLst>
          </p:cNvPr>
          <p:cNvSpPr txBox="1"/>
          <p:nvPr/>
        </p:nvSpPr>
        <p:spPr>
          <a:xfrm>
            <a:off x="2106650" y="1517071"/>
            <a:ext cx="1633845" cy="369332"/>
          </a:xfrm>
          <a:prstGeom prst="rect">
            <a:avLst/>
          </a:prstGeom>
          <a:noFill/>
        </p:spPr>
        <p:txBody>
          <a:bodyPr wrap="none" rtlCol="0">
            <a:spAutoFit/>
          </a:bodyPr>
          <a:lstStyle/>
          <a:p>
            <a:r>
              <a:rPr lang="en-US" dirty="0"/>
              <a:t>Test Section 2</a:t>
            </a:r>
          </a:p>
        </p:txBody>
      </p:sp>
      <p:sp>
        <p:nvSpPr>
          <p:cNvPr id="12" name="TextBox 11">
            <a:extLst>
              <a:ext uri="{FF2B5EF4-FFF2-40B4-BE49-F238E27FC236}">
                <a16:creationId xmlns:a16="http://schemas.microsoft.com/office/drawing/2014/main" id="{8A852B5F-F91D-A54B-837C-06DC5B55178D}"/>
              </a:ext>
            </a:extLst>
          </p:cNvPr>
          <p:cNvSpPr txBox="1"/>
          <p:nvPr/>
        </p:nvSpPr>
        <p:spPr>
          <a:xfrm>
            <a:off x="5641123" y="862994"/>
            <a:ext cx="975588" cy="369332"/>
          </a:xfrm>
          <a:prstGeom prst="rect">
            <a:avLst/>
          </a:prstGeom>
          <a:noFill/>
        </p:spPr>
        <p:txBody>
          <a:bodyPr wrap="none" rtlCol="0">
            <a:spAutoFit/>
          </a:bodyPr>
          <a:lstStyle/>
          <a:p>
            <a:r>
              <a:rPr lang="en-US" dirty="0"/>
              <a:t>Diffuser</a:t>
            </a:r>
          </a:p>
        </p:txBody>
      </p:sp>
      <p:sp>
        <p:nvSpPr>
          <p:cNvPr id="13" name="TextBox 12">
            <a:extLst>
              <a:ext uri="{FF2B5EF4-FFF2-40B4-BE49-F238E27FC236}">
                <a16:creationId xmlns:a16="http://schemas.microsoft.com/office/drawing/2014/main" id="{61395DC7-90A2-514E-AB91-0B7DDAB02403}"/>
              </a:ext>
            </a:extLst>
          </p:cNvPr>
          <p:cNvSpPr txBox="1"/>
          <p:nvPr/>
        </p:nvSpPr>
        <p:spPr>
          <a:xfrm>
            <a:off x="939479" y="751780"/>
            <a:ext cx="1518364" cy="646331"/>
          </a:xfrm>
          <a:prstGeom prst="rect">
            <a:avLst/>
          </a:prstGeom>
          <a:noFill/>
        </p:spPr>
        <p:txBody>
          <a:bodyPr wrap="none" rtlCol="0">
            <a:spAutoFit/>
          </a:bodyPr>
          <a:lstStyle/>
          <a:p>
            <a:pPr algn="ctr"/>
            <a:r>
              <a:rPr lang="en-US" dirty="0"/>
              <a:t>Supersonic </a:t>
            </a:r>
          </a:p>
          <a:p>
            <a:pPr algn="ctr"/>
            <a:r>
              <a:rPr lang="en-US" dirty="0"/>
              <a:t>Nozzle Block</a:t>
            </a:r>
          </a:p>
        </p:txBody>
      </p:sp>
      <p:sp>
        <p:nvSpPr>
          <p:cNvPr id="14" name="TextBox 13">
            <a:extLst>
              <a:ext uri="{FF2B5EF4-FFF2-40B4-BE49-F238E27FC236}">
                <a16:creationId xmlns:a16="http://schemas.microsoft.com/office/drawing/2014/main" id="{A12B46F3-DA1B-6C4D-B068-0A1FA36AC949}"/>
              </a:ext>
            </a:extLst>
          </p:cNvPr>
          <p:cNvSpPr txBox="1"/>
          <p:nvPr/>
        </p:nvSpPr>
        <p:spPr>
          <a:xfrm>
            <a:off x="-80319" y="1821013"/>
            <a:ext cx="1133644" cy="646331"/>
          </a:xfrm>
          <a:prstGeom prst="rect">
            <a:avLst/>
          </a:prstGeom>
          <a:noFill/>
        </p:spPr>
        <p:txBody>
          <a:bodyPr wrap="none" rtlCol="0">
            <a:spAutoFit/>
          </a:bodyPr>
          <a:lstStyle/>
          <a:p>
            <a:pPr algn="ctr"/>
            <a:r>
              <a:rPr lang="en-US" dirty="0"/>
              <a:t>Settling </a:t>
            </a:r>
          </a:p>
          <a:p>
            <a:pPr algn="ctr"/>
            <a:r>
              <a:rPr lang="en-US" dirty="0"/>
              <a:t>Chamber</a:t>
            </a:r>
          </a:p>
        </p:txBody>
      </p:sp>
      <p:pic>
        <p:nvPicPr>
          <p:cNvPr id="15" name="Picture 14">
            <a:extLst>
              <a:ext uri="{FF2B5EF4-FFF2-40B4-BE49-F238E27FC236}">
                <a16:creationId xmlns:a16="http://schemas.microsoft.com/office/drawing/2014/main" id="{8EE7216E-A245-3541-B329-BCC8231D8259}"/>
              </a:ext>
            </a:extLst>
          </p:cNvPr>
          <p:cNvPicPr>
            <a:picLocks noChangeAspect="1"/>
          </p:cNvPicPr>
          <p:nvPr/>
        </p:nvPicPr>
        <p:blipFill>
          <a:blip r:embed="rId5"/>
          <a:stretch>
            <a:fillRect/>
          </a:stretch>
        </p:blipFill>
        <p:spPr>
          <a:xfrm>
            <a:off x="1319514" y="2155848"/>
            <a:ext cx="5879939" cy="2030757"/>
          </a:xfrm>
          <a:prstGeom prst="rect">
            <a:avLst/>
          </a:prstGeom>
        </p:spPr>
      </p:pic>
      <p:sp>
        <p:nvSpPr>
          <p:cNvPr id="16" name="TextBox 15">
            <a:extLst>
              <a:ext uri="{FF2B5EF4-FFF2-40B4-BE49-F238E27FC236}">
                <a16:creationId xmlns:a16="http://schemas.microsoft.com/office/drawing/2014/main" id="{B59DC85A-CAD8-1C43-9706-2AA7E070DACA}"/>
              </a:ext>
            </a:extLst>
          </p:cNvPr>
          <p:cNvSpPr txBox="1"/>
          <p:nvPr/>
        </p:nvSpPr>
        <p:spPr>
          <a:xfrm>
            <a:off x="2923572" y="4315811"/>
            <a:ext cx="787460" cy="369332"/>
          </a:xfrm>
          <a:prstGeom prst="rect">
            <a:avLst/>
          </a:prstGeom>
          <a:noFill/>
        </p:spPr>
        <p:txBody>
          <a:bodyPr wrap="none" rtlCol="0">
            <a:spAutoFit/>
          </a:bodyPr>
          <a:lstStyle/>
          <a:p>
            <a:r>
              <a:rPr lang="en-US" dirty="0"/>
              <a:t>T-Rail</a:t>
            </a:r>
          </a:p>
        </p:txBody>
      </p:sp>
      <p:sp>
        <p:nvSpPr>
          <p:cNvPr id="18" name="TextBox 17">
            <a:extLst>
              <a:ext uri="{FF2B5EF4-FFF2-40B4-BE49-F238E27FC236}">
                <a16:creationId xmlns:a16="http://schemas.microsoft.com/office/drawing/2014/main" id="{5DDE331E-9E97-6D44-BDCE-682DAE20A51D}"/>
              </a:ext>
            </a:extLst>
          </p:cNvPr>
          <p:cNvSpPr txBox="1"/>
          <p:nvPr/>
        </p:nvSpPr>
        <p:spPr>
          <a:xfrm>
            <a:off x="3910662" y="4315811"/>
            <a:ext cx="1633781" cy="369332"/>
          </a:xfrm>
          <a:prstGeom prst="rect">
            <a:avLst/>
          </a:prstGeom>
          <a:noFill/>
        </p:spPr>
        <p:txBody>
          <a:bodyPr wrap="none" rtlCol="0">
            <a:spAutoFit/>
          </a:bodyPr>
          <a:lstStyle/>
          <a:p>
            <a:r>
              <a:rPr lang="en-US" dirty="0"/>
              <a:t>Ladder Rungs</a:t>
            </a:r>
          </a:p>
        </p:txBody>
      </p:sp>
      <p:sp>
        <p:nvSpPr>
          <p:cNvPr id="19" name="TextBox 18">
            <a:extLst>
              <a:ext uri="{FF2B5EF4-FFF2-40B4-BE49-F238E27FC236}">
                <a16:creationId xmlns:a16="http://schemas.microsoft.com/office/drawing/2014/main" id="{2E77AC18-D453-3541-B736-B563C085F6DA}"/>
              </a:ext>
            </a:extLst>
          </p:cNvPr>
          <p:cNvSpPr txBox="1"/>
          <p:nvPr/>
        </p:nvSpPr>
        <p:spPr>
          <a:xfrm>
            <a:off x="5735187" y="4315811"/>
            <a:ext cx="1005403" cy="369332"/>
          </a:xfrm>
          <a:prstGeom prst="rect">
            <a:avLst/>
          </a:prstGeom>
          <a:noFill/>
        </p:spPr>
        <p:txBody>
          <a:bodyPr wrap="none" rtlCol="0">
            <a:spAutoFit/>
          </a:bodyPr>
          <a:lstStyle/>
          <a:p>
            <a:r>
              <a:rPr lang="en-US" dirty="0"/>
              <a:t>Cavities</a:t>
            </a:r>
          </a:p>
        </p:txBody>
      </p:sp>
      <p:cxnSp>
        <p:nvCxnSpPr>
          <p:cNvPr id="21" name="Straight Arrow Connector 20">
            <a:extLst>
              <a:ext uri="{FF2B5EF4-FFF2-40B4-BE49-F238E27FC236}">
                <a16:creationId xmlns:a16="http://schemas.microsoft.com/office/drawing/2014/main" id="{CE4E2D19-7943-9749-8D25-7EAD13CDE911}"/>
              </a:ext>
            </a:extLst>
          </p:cNvPr>
          <p:cNvCxnSpPr>
            <a:cxnSpLocks/>
            <a:stCxn id="16" idx="0"/>
          </p:cNvCxnSpPr>
          <p:nvPr/>
        </p:nvCxnSpPr>
        <p:spPr bwMode="auto">
          <a:xfrm flipV="1">
            <a:off x="3317302" y="3937635"/>
            <a:ext cx="339269" cy="37817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EA4DC6B8-514C-3946-A959-98ED7FDCD83D}"/>
              </a:ext>
            </a:extLst>
          </p:cNvPr>
          <p:cNvCxnSpPr>
            <a:stCxn id="18" idx="0"/>
          </p:cNvCxnSpPr>
          <p:nvPr/>
        </p:nvCxnSpPr>
        <p:spPr bwMode="auto">
          <a:xfrm flipH="1" flipV="1">
            <a:off x="4727552" y="3874770"/>
            <a:ext cx="1" cy="441041"/>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68803585-7268-E348-9601-64E45E6C5A9C}"/>
              </a:ext>
            </a:extLst>
          </p:cNvPr>
          <p:cNvCxnSpPr>
            <a:stCxn id="19" idx="0"/>
          </p:cNvCxnSpPr>
          <p:nvPr/>
        </p:nvCxnSpPr>
        <p:spPr bwMode="auto">
          <a:xfrm flipV="1">
            <a:off x="6237889" y="3331845"/>
            <a:ext cx="425801" cy="98396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pic>
        <p:nvPicPr>
          <p:cNvPr id="6" name="Audio 5">
            <a:hlinkClick r:id="" action="ppaction://media"/>
            <a:extLst>
              <a:ext uri="{FF2B5EF4-FFF2-40B4-BE49-F238E27FC236}">
                <a16:creationId xmlns:a16="http://schemas.microsoft.com/office/drawing/2014/main" id="{C62979BE-567E-464F-8CAC-B876912D5DD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1645907607"/>
      </p:ext>
    </p:extLst>
  </p:cSld>
  <p:clrMapOvr>
    <a:masterClrMapping/>
  </p:clrMapOvr>
  <mc:AlternateContent xmlns:mc="http://schemas.openxmlformats.org/markup-compatibility/2006" xmlns:p14="http://schemas.microsoft.com/office/powerpoint/2010/main">
    <mc:Choice Requires="p14">
      <p:transition spd="slow" p14:dur="2000" advTm="42692"/>
    </mc:Choice>
    <mc:Fallback xmlns="">
      <p:transition spd="slow" advTm="426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9788F-A8F5-9B4C-AD37-19FFCF9C586A}"/>
              </a:ext>
            </a:extLst>
          </p:cNvPr>
          <p:cNvSpPr>
            <a:spLocks noGrp="1"/>
          </p:cNvSpPr>
          <p:nvPr>
            <p:ph type="title"/>
          </p:nvPr>
        </p:nvSpPr>
        <p:spPr/>
        <p:txBody>
          <a:bodyPr/>
          <a:lstStyle/>
          <a:p>
            <a:r>
              <a:rPr lang="en-US" dirty="0"/>
              <a:t>LUPWT Best Practice Determination</a:t>
            </a:r>
          </a:p>
        </p:txBody>
      </p:sp>
      <p:sp>
        <p:nvSpPr>
          <p:cNvPr id="4" name="Slide Number Placeholder 3">
            <a:extLst>
              <a:ext uri="{FF2B5EF4-FFF2-40B4-BE49-F238E27FC236}">
                <a16:creationId xmlns:a16="http://schemas.microsoft.com/office/drawing/2014/main" id="{43BC2D24-A1BA-F44D-960A-B46CA9F568FC}"/>
              </a:ext>
            </a:extLst>
          </p:cNvPr>
          <p:cNvSpPr>
            <a:spLocks noGrp="1"/>
          </p:cNvSpPr>
          <p:nvPr>
            <p:ph type="sldNum" sz="quarter" idx="12"/>
          </p:nvPr>
        </p:nvSpPr>
        <p:spPr/>
        <p:txBody>
          <a:bodyPr/>
          <a:lstStyle/>
          <a:p>
            <a:pPr>
              <a:defRPr/>
            </a:pPr>
            <a:fld id="{B586D440-F702-449A-AAC2-9ACFF17038B8}" type="slidenum">
              <a:rPr lang="en-US" smtClean="0"/>
              <a:pPr>
                <a:defRPr/>
              </a:pPr>
              <a:t>6</a:t>
            </a:fld>
            <a:endParaRPr lang="en-US"/>
          </a:p>
        </p:txBody>
      </p:sp>
      <p:sp>
        <p:nvSpPr>
          <p:cNvPr id="30" name="Content Placeholder 2">
            <a:extLst>
              <a:ext uri="{FF2B5EF4-FFF2-40B4-BE49-F238E27FC236}">
                <a16:creationId xmlns:a16="http://schemas.microsoft.com/office/drawing/2014/main" id="{CFC1126B-823D-3548-8ADD-D85BD531FB4B}"/>
              </a:ext>
            </a:extLst>
          </p:cNvPr>
          <p:cNvSpPr>
            <a:spLocks noGrp="1"/>
          </p:cNvSpPr>
          <p:nvPr>
            <p:ph idx="1"/>
          </p:nvPr>
        </p:nvSpPr>
        <p:spPr>
          <a:xfrm>
            <a:off x="230886" y="799859"/>
            <a:ext cx="8684514" cy="1831728"/>
          </a:xfrm>
        </p:spPr>
        <p:txBody>
          <a:bodyPr/>
          <a:lstStyle/>
          <a:p>
            <a:r>
              <a:rPr lang="en-US" dirty="0"/>
              <a:t>LAVA studies performed on high-speed leg to determine:</a:t>
            </a:r>
          </a:p>
          <a:p>
            <a:pPr lvl="1"/>
            <a:r>
              <a:rPr lang="en-US" sz="1600" u="sng" dirty="0"/>
              <a:t>First Cell Height</a:t>
            </a:r>
            <a:endParaRPr lang="en-US" sz="1600" dirty="0"/>
          </a:p>
          <a:p>
            <a:pPr lvl="1"/>
            <a:r>
              <a:rPr lang="en-US" sz="1600" u="sng" dirty="0"/>
              <a:t>Refinement Stretching Ratios</a:t>
            </a:r>
            <a:r>
              <a:rPr lang="en-US" sz="1600" dirty="0"/>
              <a:t>: 105 grids, 310 million pts, 18.67% blanked, 0 orphans</a:t>
            </a:r>
            <a:endParaRPr lang="en-US" sz="1600" u="sng" dirty="0"/>
          </a:p>
          <a:p>
            <a:pPr lvl="1"/>
            <a:r>
              <a:rPr lang="en-US" sz="1600" u="sng" dirty="0"/>
              <a:t>URANS Unsteady Effects</a:t>
            </a:r>
            <a:r>
              <a:rPr lang="en-US" sz="1600" dirty="0"/>
              <a:t>: do not affect test section center</a:t>
            </a:r>
          </a:p>
          <a:p>
            <a:pPr lvl="1"/>
            <a:r>
              <a:rPr lang="en-US" sz="1600" u="sng" dirty="0"/>
              <a:t>Convective Flux Scheme</a:t>
            </a:r>
            <a:r>
              <a:rPr lang="en-US" sz="1600" dirty="0"/>
              <a:t>: can use HSUW (a HLLE+-based modified third-order upwind) for the SLS Test Article if the </a:t>
            </a:r>
            <a:r>
              <a:rPr lang="en-US" sz="1600" dirty="0" err="1"/>
              <a:t>dswitch</a:t>
            </a:r>
            <a:r>
              <a:rPr lang="en-US" sz="1600" dirty="0"/>
              <a:t> shock sensor is chosen well</a:t>
            </a:r>
          </a:p>
        </p:txBody>
      </p:sp>
      <p:sp>
        <p:nvSpPr>
          <p:cNvPr id="11" name="Content Placeholder 2">
            <a:extLst>
              <a:ext uri="{FF2B5EF4-FFF2-40B4-BE49-F238E27FC236}">
                <a16:creationId xmlns:a16="http://schemas.microsoft.com/office/drawing/2014/main" id="{082DACCD-8550-2143-AB12-ECE59050C05F}"/>
              </a:ext>
            </a:extLst>
          </p:cNvPr>
          <p:cNvSpPr txBox="1">
            <a:spLocks/>
          </p:cNvSpPr>
          <p:nvPr/>
        </p:nvSpPr>
        <p:spPr bwMode="auto">
          <a:xfrm>
            <a:off x="228600" y="2907052"/>
            <a:ext cx="8684514" cy="14466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B3D6C"/>
              </a:buClr>
              <a:buFont typeface="Wingdings" charset="2"/>
              <a:buChar char="Ø"/>
              <a:defRPr sz="2400">
                <a:solidFill>
                  <a:schemeClr val="tx1"/>
                </a:solidFill>
                <a:latin typeface="Helvetica" charset="0"/>
                <a:ea typeface="Helvetica" charset="0"/>
                <a:cs typeface="Helvetica" charset="0"/>
              </a:defRPr>
            </a:lvl1pPr>
            <a:lvl2pPr marL="685800" indent="-342900" algn="l" rtl="0" eaLnBrk="1" fontAlgn="base" hangingPunct="1">
              <a:spcBef>
                <a:spcPct val="20000"/>
              </a:spcBef>
              <a:spcAft>
                <a:spcPct val="0"/>
              </a:spcAft>
              <a:buClr>
                <a:srgbClr val="1B3D6C"/>
              </a:buClr>
              <a:buFont typeface="Wingdings" charset="2"/>
              <a:buChar char="Ø"/>
              <a:defRPr sz="2100">
                <a:solidFill>
                  <a:schemeClr val="tx1"/>
                </a:solidFill>
                <a:latin typeface="Helvetica" charset="0"/>
                <a:ea typeface="Helvetica" charset="0"/>
                <a:cs typeface="Helvetica" charset="0"/>
              </a:defRPr>
            </a:lvl2pPr>
            <a:lvl3pPr marL="971550" indent="-285750" algn="l" rtl="0" eaLnBrk="1" fontAlgn="base" hangingPunct="1">
              <a:spcBef>
                <a:spcPct val="20000"/>
              </a:spcBef>
              <a:spcAft>
                <a:spcPct val="0"/>
              </a:spcAft>
              <a:buClr>
                <a:srgbClr val="1B3D6C"/>
              </a:buClr>
              <a:buFont typeface="Wingdings" charset="2"/>
              <a:buChar char="Ø"/>
              <a:defRPr sz="1800">
                <a:solidFill>
                  <a:schemeClr val="tx1"/>
                </a:solidFill>
                <a:latin typeface="Helvetica" charset="0"/>
                <a:ea typeface="Helvetica" charset="0"/>
                <a:cs typeface="Helvetica" charset="0"/>
              </a:defRPr>
            </a:lvl3pPr>
            <a:lvl4pPr marL="1314450" indent="-285750" algn="l" rtl="0" eaLnBrk="1" fontAlgn="base" hangingPunct="1">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4pPr>
            <a:lvl5pPr marL="1657350" indent="-285750" algn="l" rtl="0" eaLnBrk="1" fontAlgn="base" hangingPunct="1">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5pPr>
            <a:lvl6pPr marL="18859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6pPr>
            <a:lvl7pPr marL="22288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7pPr>
            <a:lvl8pPr marL="25717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8pPr>
            <a:lvl9pPr marL="29146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9pPr>
          </a:lstStyle>
          <a:p>
            <a:r>
              <a:rPr lang="en-US" kern="0" dirty="0"/>
              <a:t>FUN3D Studies performed to determine:</a:t>
            </a:r>
          </a:p>
          <a:p>
            <a:pPr lvl="1"/>
            <a:r>
              <a:rPr lang="en-US" sz="1600" u="sng" kern="0" dirty="0"/>
              <a:t>‘Fixed’ Grid Level for High-Speed Leg</a:t>
            </a:r>
            <a:r>
              <a:rPr lang="en-US" sz="1600" kern="0" dirty="0"/>
              <a:t>: 50 million pts</a:t>
            </a:r>
          </a:p>
          <a:p>
            <a:pPr lvl="1"/>
            <a:r>
              <a:rPr lang="en-US" sz="1600" u="sng" kern="0" dirty="0"/>
              <a:t>‘Sketch to Solution’ Complexity Level for Test Section 2 </a:t>
            </a:r>
            <a:r>
              <a:rPr lang="en-US" sz="1600" kern="0" dirty="0"/>
              <a:t>: 56 million pts</a:t>
            </a:r>
          </a:p>
          <a:p>
            <a:pPr lvl="1"/>
            <a:r>
              <a:rPr lang="en-US" sz="1600" u="sng" kern="0" dirty="0"/>
              <a:t>‘Fixed’ or ‘Sketch to Solution’ Grid</a:t>
            </a:r>
            <a:r>
              <a:rPr lang="en-US" sz="1600" kern="0" dirty="0"/>
              <a:t>: ‘Sketch to Solution’ captures shocks better</a:t>
            </a:r>
          </a:p>
          <a:p>
            <a:endParaRPr lang="en-US" kern="0" dirty="0"/>
          </a:p>
          <a:p>
            <a:pPr lvl="1"/>
            <a:endParaRPr lang="en-US" kern="0" dirty="0"/>
          </a:p>
        </p:txBody>
      </p:sp>
      <p:pic>
        <p:nvPicPr>
          <p:cNvPr id="19" name="Audio 18">
            <a:hlinkClick r:id="" action="ppaction://media"/>
            <a:extLst>
              <a:ext uri="{FF2B5EF4-FFF2-40B4-BE49-F238E27FC236}">
                <a16:creationId xmlns:a16="http://schemas.microsoft.com/office/drawing/2014/main" id="{C1D863C9-28B0-0E48-99EC-9E60C74C254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3555397239"/>
      </p:ext>
    </p:extLst>
  </p:cSld>
  <p:clrMapOvr>
    <a:masterClrMapping/>
  </p:clrMapOvr>
  <mc:AlternateContent xmlns:mc="http://schemas.openxmlformats.org/markup-compatibility/2006" xmlns:p14="http://schemas.microsoft.com/office/powerpoint/2010/main">
    <mc:Choice Requires="p14">
      <p:transition spd="slow" p14:dur="2000" advTm="53623"/>
    </mc:Choice>
    <mc:Fallback xmlns="">
      <p:transition spd="slow" advTm="536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9788F-A8F5-9B4C-AD37-19FFCF9C586A}"/>
              </a:ext>
            </a:extLst>
          </p:cNvPr>
          <p:cNvSpPr>
            <a:spLocks noGrp="1"/>
          </p:cNvSpPr>
          <p:nvPr>
            <p:ph type="title"/>
          </p:nvPr>
        </p:nvSpPr>
        <p:spPr>
          <a:xfrm>
            <a:off x="678" y="144102"/>
            <a:ext cx="8686800" cy="514350"/>
          </a:xfrm>
        </p:spPr>
        <p:txBody>
          <a:bodyPr/>
          <a:lstStyle/>
          <a:p>
            <a:r>
              <a:rPr lang="en-US" dirty="0"/>
              <a:t>Validation Against Condition 29 of 1913 Test</a:t>
            </a:r>
          </a:p>
        </p:txBody>
      </p:sp>
      <p:sp>
        <p:nvSpPr>
          <p:cNvPr id="4" name="Slide Number Placeholder 3">
            <a:extLst>
              <a:ext uri="{FF2B5EF4-FFF2-40B4-BE49-F238E27FC236}">
                <a16:creationId xmlns:a16="http://schemas.microsoft.com/office/drawing/2014/main" id="{43BC2D24-A1BA-F44D-960A-B46CA9F568FC}"/>
              </a:ext>
            </a:extLst>
          </p:cNvPr>
          <p:cNvSpPr>
            <a:spLocks noGrp="1"/>
          </p:cNvSpPr>
          <p:nvPr>
            <p:ph type="sldNum" sz="quarter" idx="12"/>
          </p:nvPr>
        </p:nvSpPr>
        <p:spPr>
          <a:xfrm>
            <a:off x="228600" y="4640725"/>
            <a:ext cx="914400" cy="171450"/>
          </a:xfrm>
        </p:spPr>
        <p:txBody>
          <a:bodyPr/>
          <a:lstStyle/>
          <a:p>
            <a:pPr>
              <a:defRPr/>
            </a:pPr>
            <a:fld id="{B586D440-F702-449A-AAC2-9ACFF17038B8}" type="slidenum">
              <a:rPr lang="en-US" smtClean="0"/>
              <a:pPr>
                <a:defRPr/>
              </a:pPr>
              <a:t>7</a:t>
            </a:fld>
            <a:endParaRPr lang="en-US"/>
          </a:p>
        </p:txBody>
      </p:sp>
      <p:sp>
        <p:nvSpPr>
          <p:cNvPr id="58" name="Content Placeholder 2">
            <a:extLst>
              <a:ext uri="{FF2B5EF4-FFF2-40B4-BE49-F238E27FC236}">
                <a16:creationId xmlns:a16="http://schemas.microsoft.com/office/drawing/2014/main" id="{C006244F-318E-3343-993A-70D1ED1F090A}"/>
              </a:ext>
            </a:extLst>
          </p:cNvPr>
          <p:cNvSpPr>
            <a:spLocks noGrp="1"/>
          </p:cNvSpPr>
          <p:nvPr>
            <p:ph idx="1"/>
          </p:nvPr>
        </p:nvSpPr>
        <p:spPr>
          <a:xfrm>
            <a:off x="129909" y="1631970"/>
            <a:ext cx="1111777" cy="392333"/>
          </a:xfrm>
        </p:spPr>
        <p:txBody>
          <a:bodyPr/>
          <a:lstStyle/>
          <a:p>
            <a:pPr marL="0" indent="0" algn="ctr">
              <a:buNone/>
            </a:pPr>
            <a:r>
              <a:rPr lang="en-US" dirty="0"/>
              <a:t>LAVA</a:t>
            </a:r>
          </a:p>
          <a:p>
            <a:pPr marL="342900" lvl="1" indent="0">
              <a:buNone/>
            </a:pPr>
            <a:endParaRPr lang="en-US" dirty="0"/>
          </a:p>
          <a:p>
            <a:pPr lvl="1"/>
            <a:endParaRPr lang="en-US" dirty="0"/>
          </a:p>
        </p:txBody>
      </p:sp>
      <p:sp>
        <p:nvSpPr>
          <p:cNvPr id="59" name="Content Placeholder 2">
            <a:extLst>
              <a:ext uri="{FF2B5EF4-FFF2-40B4-BE49-F238E27FC236}">
                <a16:creationId xmlns:a16="http://schemas.microsoft.com/office/drawing/2014/main" id="{2B95833C-C42D-6541-A0F8-35C3A42A20BC}"/>
              </a:ext>
            </a:extLst>
          </p:cNvPr>
          <p:cNvSpPr txBox="1">
            <a:spLocks/>
          </p:cNvSpPr>
          <p:nvPr/>
        </p:nvSpPr>
        <p:spPr bwMode="auto">
          <a:xfrm>
            <a:off x="36169" y="3468776"/>
            <a:ext cx="1299258" cy="3923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B3D6C"/>
              </a:buClr>
              <a:buFont typeface="Wingdings" charset="2"/>
              <a:buChar char="Ø"/>
              <a:defRPr sz="2400">
                <a:solidFill>
                  <a:schemeClr val="tx1"/>
                </a:solidFill>
                <a:latin typeface="Helvetica" charset="0"/>
                <a:ea typeface="Helvetica" charset="0"/>
                <a:cs typeface="Helvetica" charset="0"/>
              </a:defRPr>
            </a:lvl1pPr>
            <a:lvl2pPr marL="685800" indent="-342900" algn="l" rtl="0" eaLnBrk="1" fontAlgn="base" hangingPunct="1">
              <a:spcBef>
                <a:spcPct val="20000"/>
              </a:spcBef>
              <a:spcAft>
                <a:spcPct val="0"/>
              </a:spcAft>
              <a:buClr>
                <a:srgbClr val="1B3D6C"/>
              </a:buClr>
              <a:buFont typeface="Wingdings" charset="2"/>
              <a:buChar char="Ø"/>
              <a:defRPr sz="2100">
                <a:solidFill>
                  <a:schemeClr val="tx1"/>
                </a:solidFill>
                <a:latin typeface="Helvetica" charset="0"/>
                <a:ea typeface="Helvetica" charset="0"/>
                <a:cs typeface="Helvetica" charset="0"/>
              </a:defRPr>
            </a:lvl2pPr>
            <a:lvl3pPr marL="971550" indent="-285750" algn="l" rtl="0" eaLnBrk="1" fontAlgn="base" hangingPunct="1">
              <a:spcBef>
                <a:spcPct val="20000"/>
              </a:spcBef>
              <a:spcAft>
                <a:spcPct val="0"/>
              </a:spcAft>
              <a:buClr>
                <a:srgbClr val="1B3D6C"/>
              </a:buClr>
              <a:buFont typeface="Wingdings" charset="2"/>
              <a:buChar char="Ø"/>
              <a:defRPr sz="1800">
                <a:solidFill>
                  <a:schemeClr val="tx1"/>
                </a:solidFill>
                <a:latin typeface="Helvetica" charset="0"/>
                <a:ea typeface="Helvetica" charset="0"/>
                <a:cs typeface="Helvetica" charset="0"/>
              </a:defRPr>
            </a:lvl3pPr>
            <a:lvl4pPr marL="1314450" indent="-285750" algn="l" rtl="0" eaLnBrk="1" fontAlgn="base" hangingPunct="1">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4pPr>
            <a:lvl5pPr marL="1657350" indent="-285750" algn="l" rtl="0" eaLnBrk="1" fontAlgn="base" hangingPunct="1">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5pPr>
            <a:lvl6pPr marL="18859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6pPr>
            <a:lvl7pPr marL="22288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7pPr>
            <a:lvl8pPr marL="25717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8pPr>
            <a:lvl9pPr marL="29146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9pPr>
          </a:lstStyle>
          <a:p>
            <a:pPr marL="0" indent="0" algn="ctr">
              <a:buFont typeface="Wingdings" charset="2"/>
              <a:buNone/>
            </a:pPr>
            <a:r>
              <a:rPr lang="en-US" kern="0" dirty="0"/>
              <a:t>FUN3D</a:t>
            </a:r>
          </a:p>
          <a:p>
            <a:pPr lvl="1"/>
            <a:endParaRPr lang="en-US" kern="0" dirty="0"/>
          </a:p>
        </p:txBody>
      </p:sp>
      <p:sp>
        <p:nvSpPr>
          <p:cNvPr id="60" name="TextBox 59">
            <a:extLst>
              <a:ext uri="{FF2B5EF4-FFF2-40B4-BE49-F238E27FC236}">
                <a16:creationId xmlns:a16="http://schemas.microsoft.com/office/drawing/2014/main" id="{91A24AC5-DE48-8C48-9603-F7F57E3A65C8}"/>
              </a:ext>
            </a:extLst>
          </p:cNvPr>
          <p:cNvSpPr txBox="1"/>
          <p:nvPr/>
        </p:nvSpPr>
        <p:spPr>
          <a:xfrm>
            <a:off x="1824865" y="675411"/>
            <a:ext cx="1229824" cy="369332"/>
          </a:xfrm>
          <a:prstGeom prst="rect">
            <a:avLst/>
          </a:prstGeom>
          <a:noFill/>
        </p:spPr>
        <p:txBody>
          <a:bodyPr wrap="none" rtlCol="0">
            <a:spAutoFit/>
          </a:bodyPr>
          <a:lstStyle/>
          <a:p>
            <a:r>
              <a:rPr lang="en-US" u="sng" dirty="0"/>
              <a:t>X=0 Mach</a:t>
            </a:r>
          </a:p>
        </p:txBody>
      </p:sp>
      <p:sp>
        <p:nvSpPr>
          <p:cNvPr id="61" name="TextBox 60">
            <a:extLst>
              <a:ext uri="{FF2B5EF4-FFF2-40B4-BE49-F238E27FC236}">
                <a16:creationId xmlns:a16="http://schemas.microsoft.com/office/drawing/2014/main" id="{CCB25034-1D00-A840-931A-722DC1E7E748}"/>
              </a:ext>
            </a:extLst>
          </p:cNvPr>
          <p:cNvSpPr txBox="1"/>
          <p:nvPr/>
        </p:nvSpPr>
        <p:spPr>
          <a:xfrm>
            <a:off x="3661694" y="675411"/>
            <a:ext cx="1358064" cy="369332"/>
          </a:xfrm>
          <a:prstGeom prst="rect">
            <a:avLst/>
          </a:prstGeom>
          <a:noFill/>
        </p:spPr>
        <p:txBody>
          <a:bodyPr wrap="none" rtlCol="0">
            <a:spAutoFit/>
          </a:bodyPr>
          <a:lstStyle/>
          <a:p>
            <a:r>
              <a:rPr lang="en-US" u="sng" dirty="0"/>
              <a:t>X=30 Mach</a:t>
            </a:r>
          </a:p>
        </p:txBody>
      </p:sp>
      <p:sp>
        <p:nvSpPr>
          <p:cNvPr id="62" name="TextBox 61">
            <a:extLst>
              <a:ext uri="{FF2B5EF4-FFF2-40B4-BE49-F238E27FC236}">
                <a16:creationId xmlns:a16="http://schemas.microsoft.com/office/drawing/2014/main" id="{D9AF7AB3-614E-2747-B71B-34534345B21A}"/>
              </a:ext>
            </a:extLst>
          </p:cNvPr>
          <p:cNvSpPr txBox="1"/>
          <p:nvPr/>
        </p:nvSpPr>
        <p:spPr>
          <a:xfrm>
            <a:off x="5471812" y="675411"/>
            <a:ext cx="1499128" cy="369332"/>
          </a:xfrm>
          <a:prstGeom prst="rect">
            <a:avLst/>
          </a:prstGeom>
          <a:noFill/>
        </p:spPr>
        <p:txBody>
          <a:bodyPr wrap="none" rtlCol="0">
            <a:spAutoFit/>
          </a:bodyPr>
          <a:lstStyle/>
          <a:p>
            <a:r>
              <a:rPr lang="en-US" u="sng" dirty="0"/>
              <a:t>X=0 Upwash</a:t>
            </a:r>
          </a:p>
        </p:txBody>
      </p:sp>
      <p:sp>
        <p:nvSpPr>
          <p:cNvPr id="63" name="TextBox 62">
            <a:extLst>
              <a:ext uri="{FF2B5EF4-FFF2-40B4-BE49-F238E27FC236}">
                <a16:creationId xmlns:a16="http://schemas.microsoft.com/office/drawing/2014/main" id="{E90355A5-45C3-2949-B535-5944F795A775}"/>
              </a:ext>
            </a:extLst>
          </p:cNvPr>
          <p:cNvSpPr txBox="1"/>
          <p:nvPr/>
        </p:nvSpPr>
        <p:spPr>
          <a:xfrm>
            <a:off x="7308250" y="681733"/>
            <a:ext cx="1627369" cy="369332"/>
          </a:xfrm>
          <a:prstGeom prst="rect">
            <a:avLst/>
          </a:prstGeom>
          <a:noFill/>
        </p:spPr>
        <p:txBody>
          <a:bodyPr wrap="none" rtlCol="0">
            <a:spAutoFit/>
          </a:bodyPr>
          <a:lstStyle/>
          <a:p>
            <a:r>
              <a:rPr lang="en-US" u="sng" dirty="0"/>
              <a:t>X=30 Upwash</a:t>
            </a:r>
          </a:p>
        </p:txBody>
      </p:sp>
      <p:pic>
        <p:nvPicPr>
          <p:cNvPr id="5" name="Picture 4">
            <a:extLst>
              <a:ext uri="{FF2B5EF4-FFF2-40B4-BE49-F238E27FC236}">
                <a16:creationId xmlns:a16="http://schemas.microsoft.com/office/drawing/2014/main" id="{62D9A44B-E478-264B-9833-35411EF86C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89183" y="2760242"/>
            <a:ext cx="1689226" cy="2068975"/>
          </a:xfrm>
          <a:prstGeom prst="rect">
            <a:avLst/>
          </a:prstGeom>
        </p:spPr>
      </p:pic>
      <p:pic>
        <p:nvPicPr>
          <p:cNvPr id="7" name="Picture 6">
            <a:extLst>
              <a:ext uri="{FF2B5EF4-FFF2-40B4-BE49-F238E27FC236}">
                <a16:creationId xmlns:a16="http://schemas.microsoft.com/office/drawing/2014/main" id="{95647EBA-CFF7-0247-B948-7ECFB8126A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98621" y="2774017"/>
            <a:ext cx="1681042" cy="2068975"/>
          </a:xfrm>
          <a:prstGeom prst="rect">
            <a:avLst/>
          </a:prstGeom>
        </p:spPr>
      </p:pic>
      <p:pic>
        <p:nvPicPr>
          <p:cNvPr id="10" name="Picture 9">
            <a:extLst>
              <a:ext uri="{FF2B5EF4-FFF2-40B4-BE49-F238E27FC236}">
                <a16:creationId xmlns:a16="http://schemas.microsoft.com/office/drawing/2014/main" id="{B135DE2A-20C1-8343-8E5A-E211E27F35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90651" y="2760242"/>
            <a:ext cx="1661449" cy="2068975"/>
          </a:xfrm>
          <a:prstGeom prst="rect">
            <a:avLst/>
          </a:prstGeom>
        </p:spPr>
      </p:pic>
      <p:pic>
        <p:nvPicPr>
          <p:cNvPr id="12" name="Picture 11">
            <a:extLst>
              <a:ext uri="{FF2B5EF4-FFF2-40B4-BE49-F238E27FC236}">
                <a16:creationId xmlns:a16="http://schemas.microsoft.com/office/drawing/2014/main" id="{7FFC3207-488C-5049-8C3D-B24DC32EFA9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56780" y="2774017"/>
            <a:ext cx="1668781" cy="2068975"/>
          </a:xfrm>
          <a:prstGeom prst="rect">
            <a:avLst/>
          </a:prstGeom>
        </p:spPr>
      </p:pic>
      <p:pic>
        <p:nvPicPr>
          <p:cNvPr id="14" name="Picture 13">
            <a:extLst>
              <a:ext uri="{FF2B5EF4-FFF2-40B4-BE49-F238E27FC236}">
                <a16:creationId xmlns:a16="http://schemas.microsoft.com/office/drawing/2014/main" id="{453B8C84-436C-CB49-A02B-87985CA74D0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74849" y="2774018"/>
            <a:ext cx="170448" cy="2068975"/>
          </a:xfrm>
          <a:prstGeom prst="rect">
            <a:avLst/>
          </a:prstGeom>
        </p:spPr>
      </p:pic>
      <p:pic>
        <p:nvPicPr>
          <p:cNvPr id="20" name="Audio 19">
            <a:hlinkClick r:id="" action="ppaction://media"/>
            <a:extLst>
              <a:ext uri="{FF2B5EF4-FFF2-40B4-BE49-F238E27FC236}">
                <a16:creationId xmlns:a16="http://schemas.microsoft.com/office/drawing/2014/main" id="{747EDEA9-4E1A-8D42-B131-8FFCEAD873B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178800" y="4178300"/>
            <a:ext cx="812800" cy="812800"/>
          </a:xfrm>
          <a:prstGeom prst="rect">
            <a:avLst/>
          </a:prstGeom>
        </p:spPr>
      </p:pic>
      <p:pic>
        <p:nvPicPr>
          <p:cNvPr id="22" name="Picture 21" descr="Chart, line chart&#10;&#10;Description automatically generated">
            <a:extLst>
              <a:ext uri="{FF2B5EF4-FFF2-40B4-BE49-F238E27FC236}">
                <a16:creationId xmlns:a16="http://schemas.microsoft.com/office/drawing/2014/main" id="{CAA358BA-0515-224E-9170-D6BE624CD15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61898" y="1024229"/>
            <a:ext cx="1799523" cy="1716773"/>
          </a:xfrm>
          <a:prstGeom prst="rect">
            <a:avLst/>
          </a:prstGeom>
        </p:spPr>
      </p:pic>
      <p:pic>
        <p:nvPicPr>
          <p:cNvPr id="24" name="Picture 23" descr="Chart, line chart&#10;&#10;Description automatically generated">
            <a:extLst>
              <a:ext uri="{FF2B5EF4-FFF2-40B4-BE49-F238E27FC236}">
                <a16:creationId xmlns:a16="http://schemas.microsoft.com/office/drawing/2014/main" id="{988D64B3-23AE-4C42-8230-7E777B3E966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364024" y="1024228"/>
            <a:ext cx="1800518" cy="1716773"/>
          </a:xfrm>
          <a:prstGeom prst="rect">
            <a:avLst/>
          </a:prstGeom>
        </p:spPr>
      </p:pic>
      <p:pic>
        <p:nvPicPr>
          <p:cNvPr id="26" name="Picture 25" descr="Chart&#10;&#10;Description automatically generated">
            <a:extLst>
              <a:ext uri="{FF2B5EF4-FFF2-40B4-BE49-F238E27FC236}">
                <a16:creationId xmlns:a16="http://schemas.microsoft.com/office/drawing/2014/main" id="{E9CFE7CC-9444-2241-A884-46AF115EC62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261453" y="1024227"/>
            <a:ext cx="1768832" cy="1716773"/>
          </a:xfrm>
          <a:prstGeom prst="rect">
            <a:avLst/>
          </a:prstGeom>
        </p:spPr>
      </p:pic>
      <p:pic>
        <p:nvPicPr>
          <p:cNvPr id="28" name="Picture 27" descr="Chart&#10;&#10;Description automatically generated">
            <a:extLst>
              <a:ext uri="{FF2B5EF4-FFF2-40B4-BE49-F238E27FC236}">
                <a16:creationId xmlns:a16="http://schemas.microsoft.com/office/drawing/2014/main" id="{A897868B-70BB-AD41-BE16-8493E75B692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127196" y="1024227"/>
            <a:ext cx="1786608" cy="1716773"/>
          </a:xfrm>
          <a:prstGeom prst="rect">
            <a:avLst/>
          </a:prstGeom>
        </p:spPr>
      </p:pic>
    </p:spTree>
    <p:extLst>
      <p:ext uri="{BB962C8B-B14F-4D97-AF65-F5344CB8AC3E}">
        <p14:creationId xmlns:p14="http://schemas.microsoft.com/office/powerpoint/2010/main" val="1257329258"/>
      </p:ext>
    </p:extLst>
  </p:cSld>
  <p:clrMapOvr>
    <a:masterClrMapping/>
  </p:clrMapOvr>
  <mc:AlternateContent xmlns:mc="http://schemas.openxmlformats.org/markup-compatibility/2006" xmlns:p14="http://schemas.microsoft.com/office/powerpoint/2010/main">
    <mc:Choice Requires="p14">
      <p:transition spd="slow" p14:dur="2000" advTm="25642"/>
    </mc:Choice>
    <mc:Fallback xmlns="">
      <p:transition spd="slow" advTm="256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9788F-A8F5-9B4C-AD37-19FFCF9C586A}"/>
              </a:ext>
            </a:extLst>
          </p:cNvPr>
          <p:cNvSpPr>
            <a:spLocks noGrp="1"/>
          </p:cNvSpPr>
          <p:nvPr>
            <p:ph type="title"/>
          </p:nvPr>
        </p:nvSpPr>
        <p:spPr/>
        <p:txBody>
          <a:bodyPr/>
          <a:lstStyle/>
          <a:p>
            <a:r>
              <a:rPr lang="en-US" dirty="0"/>
              <a:t>Extraction of LUPWT’s Test Section 2</a:t>
            </a:r>
          </a:p>
        </p:txBody>
      </p:sp>
      <p:sp>
        <p:nvSpPr>
          <p:cNvPr id="4" name="Slide Number Placeholder 3">
            <a:extLst>
              <a:ext uri="{FF2B5EF4-FFF2-40B4-BE49-F238E27FC236}">
                <a16:creationId xmlns:a16="http://schemas.microsoft.com/office/drawing/2014/main" id="{43BC2D24-A1BA-F44D-960A-B46CA9F568FC}"/>
              </a:ext>
            </a:extLst>
          </p:cNvPr>
          <p:cNvSpPr>
            <a:spLocks noGrp="1"/>
          </p:cNvSpPr>
          <p:nvPr>
            <p:ph type="sldNum" sz="quarter" idx="12"/>
          </p:nvPr>
        </p:nvSpPr>
        <p:spPr/>
        <p:txBody>
          <a:bodyPr/>
          <a:lstStyle/>
          <a:p>
            <a:pPr>
              <a:defRPr/>
            </a:pPr>
            <a:fld id="{B586D440-F702-449A-AAC2-9ACFF17038B8}" type="slidenum">
              <a:rPr lang="en-US" smtClean="0"/>
              <a:pPr>
                <a:defRPr/>
              </a:pPr>
              <a:t>8</a:t>
            </a:fld>
            <a:endParaRPr lang="en-US"/>
          </a:p>
        </p:txBody>
      </p:sp>
      <p:sp>
        <p:nvSpPr>
          <p:cNvPr id="30" name="Content Placeholder 2">
            <a:extLst>
              <a:ext uri="{FF2B5EF4-FFF2-40B4-BE49-F238E27FC236}">
                <a16:creationId xmlns:a16="http://schemas.microsoft.com/office/drawing/2014/main" id="{CFC1126B-823D-3548-8ADD-D85BD531FB4B}"/>
              </a:ext>
            </a:extLst>
          </p:cNvPr>
          <p:cNvSpPr>
            <a:spLocks noGrp="1"/>
          </p:cNvSpPr>
          <p:nvPr>
            <p:ph idx="1"/>
          </p:nvPr>
        </p:nvSpPr>
        <p:spPr>
          <a:xfrm>
            <a:off x="2545822" y="788282"/>
            <a:ext cx="1111777" cy="392333"/>
          </a:xfrm>
        </p:spPr>
        <p:txBody>
          <a:bodyPr/>
          <a:lstStyle/>
          <a:p>
            <a:pPr marL="0" indent="0" algn="ctr">
              <a:buNone/>
            </a:pPr>
            <a:r>
              <a:rPr lang="en-US" dirty="0"/>
              <a:t>LAVA</a:t>
            </a:r>
          </a:p>
          <a:p>
            <a:pPr marL="342900" lvl="1" indent="0">
              <a:buNone/>
            </a:pPr>
            <a:endParaRPr lang="en-US" dirty="0"/>
          </a:p>
          <a:p>
            <a:pPr lvl="1"/>
            <a:endParaRPr lang="en-US" dirty="0"/>
          </a:p>
        </p:txBody>
      </p:sp>
      <p:sp>
        <p:nvSpPr>
          <p:cNvPr id="5" name="Content Placeholder 2">
            <a:extLst>
              <a:ext uri="{FF2B5EF4-FFF2-40B4-BE49-F238E27FC236}">
                <a16:creationId xmlns:a16="http://schemas.microsoft.com/office/drawing/2014/main" id="{A85E9010-65C0-D949-A337-30A31AD082AA}"/>
              </a:ext>
            </a:extLst>
          </p:cNvPr>
          <p:cNvSpPr txBox="1">
            <a:spLocks/>
          </p:cNvSpPr>
          <p:nvPr/>
        </p:nvSpPr>
        <p:spPr bwMode="auto">
          <a:xfrm>
            <a:off x="6226341" y="788282"/>
            <a:ext cx="1299258" cy="3923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B3D6C"/>
              </a:buClr>
              <a:buFont typeface="Wingdings" charset="2"/>
              <a:buChar char="Ø"/>
              <a:defRPr sz="2400">
                <a:solidFill>
                  <a:schemeClr val="tx1"/>
                </a:solidFill>
                <a:latin typeface="Helvetica" charset="0"/>
                <a:ea typeface="Helvetica" charset="0"/>
                <a:cs typeface="Helvetica" charset="0"/>
              </a:defRPr>
            </a:lvl1pPr>
            <a:lvl2pPr marL="685800" indent="-342900" algn="l" rtl="0" eaLnBrk="1" fontAlgn="base" hangingPunct="1">
              <a:spcBef>
                <a:spcPct val="20000"/>
              </a:spcBef>
              <a:spcAft>
                <a:spcPct val="0"/>
              </a:spcAft>
              <a:buClr>
                <a:srgbClr val="1B3D6C"/>
              </a:buClr>
              <a:buFont typeface="Wingdings" charset="2"/>
              <a:buChar char="Ø"/>
              <a:defRPr sz="2100">
                <a:solidFill>
                  <a:schemeClr val="tx1"/>
                </a:solidFill>
                <a:latin typeface="Helvetica" charset="0"/>
                <a:ea typeface="Helvetica" charset="0"/>
                <a:cs typeface="Helvetica" charset="0"/>
              </a:defRPr>
            </a:lvl2pPr>
            <a:lvl3pPr marL="971550" indent="-285750" algn="l" rtl="0" eaLnBrk="1" fontAlgn="base" hangingPunct="1">
              <a:spcBef>
                <a:spcPct val="20000"/>
              </a:spcBef>
              <a:spcAft>
                <a:spcPct val="0"/>
              </a:spcAft>
              <a:buClr>
                <a:srgbClr val="1B3D6C"/>
              </a:buClr>
              <a:buFont typeface="Wingdings" charset="2"/>
              <a:buChar char="Ø"/>
              <a:defRPr sz="1800">
                <a:solidFill>
                  <a:schemeClr val="tx1"/>
                </a:solidFill>
                <a:latin typeface="Helvetica" charset="0"/>
                <a:ea typeface="Helvetica" charset="0"/>
                <a:cs typeface="Helvetica" charset="0"/>
              </a:defRPr>
            </a:lvl3pPr>
            <a:lvl4pPr marL="1314450" indent="-285750" algn="l" rtl="0" eaLnBrk="1" fontAlgn="base" hangingPunct="1">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4pPr>
            <a:lvl5pPr marL="1657350" indent="-285750" algn="l" rtl="0" eaLnBrk="1" fontAlgn="base" hangingPunct="1">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5pPr>
            <a:lvl6pPr marL="18859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6pPr>
            <a:lvl7pPr marL="22288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7pPr>
            <a:lvl8pPr marL="25717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8pPr>
            <a:lvl9pPr marL="29146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9pPr>
          </a:lstStyle>
          <a:p>
            <a:pPr marL="0" indent="0" algn="ctr">
              <a:buFont typeface="Wingdings" charset="2"/>
              <a:buNone/>
            </a:pPr>
            <a:r>
              <a:rPr lang="en-US" kern="0" dirty="0"/>
              <a:t>FUN3D</a:t>
            </a:r>
          </a:p>
          <a:p>
            <a:pPr lvl="1"/>
            <a:endParaRPr lang="en-US" kern="0" dirty="0"/>
          </a:p>
        </p:txBody>
      </p:sp>
      <p:sp>
        <p:nvSpPr>
          <p:cNvPr id="6" name="Content Placeholder 2">
            <a:extLst>
              <a:ext uri="{FF2B5EF4-FFF2-40B4-BE49-F238E27FC236}">
                <a16:creationId xmlns:a16="http://schemas.microsoft.com/office/drawing/2014/main" id="{958B27DD-AB69-4B4E-9E5A-0E669958E7C5}"/>
              </a:ext>
            </a:extLst>
          </p:cNvPr>
          <p:cNvSpPr txBox="1">
            <a:spLocks/>
          </p:cNvSpPr>
          <p:nvPr/>
        </p:nvSpPr>
        <p:spPr bwMode="auto">
          <a:xfrm>
            <a:off x="31223" y="1473120"/>
            <a:ext cx="1111777" cy="3923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B3D6C"/>
              </a:buClr>
              <a:buFont typeface="Wingdings" charset="2"/>
              <a:buChar char="Ø"/>
              <a:defRPr sz="2400">
                <a:solidFill>
                  <a:schemeClr val="tx1"/>
                </a:solidFill>
                <a:latin typeface="Helvetica" charset="0"/>
                <a:ea typeface="Helvetica" charset="0"/>
                <a:cs typeface="Helvetica" charset="0"/>
              </a:defRPr>
            </a:lvl1pPr>
            <a:lvl2pPr marL="685800" indent="-342900" algn="l" rtl="0" eaLnBrk="1" fontAlgn="base" hangingPunct="1">
              <a:spcBef>
                <a:spcPct val="20000"/>
              </a:spcBef>
              <a:spcAft>
                <a:spcPct val="0"/>
              </a:spcAft>
              <a:buClr>
                <a:srgbClr val="1B3D6C"/>
              </a:buClr>
              <a:buFont typeface="Wingdings" charset="2"/>
              <a:buChar char="Ø"/>
              <a:defRPr sz="2100">
                <a:solidFill>
                  <a:schemeClr val="tx1"/>
                </a:solidFill>
                <a:latin typeface="Helvetica" charset="0"/>
                <a:ea typeface="Helvetica" charset="0"/>
                <a:cs typeface="Helvetica" charset="0"/>
              </a:defRPr>
            </a:lvl2pPr>
            <a:lvl3pPr marL="971550" indent="-285750" algn="l" rtl="0" eaLnBrk="1" fontAlgn="base" hangingPunct="1">
              <a:spcBef>
                <a:spcPct val="20000"/>
              </a:spcBef>
              <a:spcAft>
                <a:spcPct val="0"/>
              </a:spcAft>
              <a:buClr>
                <a:srgbClr val="1B3D6C"/>
              </a:buClr>
              <a:buFont typeface="Wingdings" charset="2"/>
              <a:buChar char="Ø"/>
              <a:defRPr sz="1800">
                <a:solidFill>
                  <a:schemeClr val="tx1"/>
                </a:solidFill>
                <a:latin typeface="Helvetica" charset="0"/>
                <a:ea typeface="Helvetica" charset="0"/>
                <a:cs typeface="Helvetica" charset="0"/>
              </a:defRPr>
            </a:lvl3pPr>
            <a:lvl4pPr marL="1314450" indent="-285750" algn="l" rtl="0" eaLnBrk="1" fontAlgn="base" hangingPunct="1">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4pPr>
            <a:lvl5pPr marL="1657350" indent="-285750" algn="l" rtl="0" eaLnBrk="1" fontAlgn="base" hangingPunct="1">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5pPr>
            <a:lvl6pPr marL="18859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6pPr>
            <a:lvl7pPr marL="22288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7pPr>
            <a:lvl8pPr marL="25717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8pPr>
            <a:lvl9pPr marL="29146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9pPr>
          </a:lstStyle>
          <a:p>
            <a:pPr marL="0" indent="0" algn="ctr">
              <a:buFont typeface="Wingdings" charset="2"/>
              <a:buNone/>
            </a:pPr>
            <a:r>
              <a:rPr lang="en-US" kern="0" dirty="0"/>
              <a:t>High- Speed Leg</a:t>
            </a:r>
          </a:p>
          <a:p>
            <a:pPr marL="342900" lvl="1" indent="0">
              <a:buFont typeface="Wingdings" charset="2"/>
              <a:buNone/>
            </a:pPr>
            <a:endParaRPr lang="en-US" kern="0" dirty="0"/>
          </a:p>
          <a:p>
            <a:pPr lvl="1"/>
            <a:endParaRPr lang="en-US" kern="0" dirty="0"/>
          </a:p>
        </p:txBody>
      </p:sp>
      <p:sp>
        <p:nvSpPr>
          <p:cNvPr id="7" name="Content Placeholder 2">
            <a:extLst>
              <a:ext uri="{FF2B5EF4-FFF2-40B4-BE49-F238E27FC236}">
                <a16:creationId xmlns:a16="http://schemas.microsoft.com/office/drawing/2014/main" id="{278E5852-E66D-E541-AED2-5E5553953989}"/>
              </a:ext>
            </a:extLst>
          </p:cNvPr>
          <p:cNvSpPr txBox="1">
            <a:spLocks/>
          </p:cNvSpPr>
          <p:nvPr/>
        </p:nvSpPr>
        <p:spPr bwMode="auto">
          <a:xfrm>
            <a:off x="-22311" y="3058730"/>
            <a:ext cx="1218843" cy="3923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B3D6C"/>
              </a:buClr>
              <a:buFont typeface="Wingdings" charset="2"/>
              <a:buChar char="Ø"/>
              <a:defRPr sz="2400">
                <a:solidFill>
                  <a:schemeClr val="tx1"/>
                </a:solidFill>
                <a:latin typeface="Helvetica" charset="0"/>
                <a:ea typeface="Helvetica" charset="0"/>
                <a:cs typeface="Helvetica" charset="0"/>
              </a:defRPr>
            </a:lvl1pPr>
            <a:lvl2pPr marL="685800" indent="-342900" algn="l" rtl="0" eaLnBrk="1" fontAlgn="base" hangingPunct="1">
              <a:spcBef>
                <a:spcPct val="20000"/>
              </a:spcBef>
              <a:spcAft>
                <a:spcPct val="0"/>
              </a:spcAft>
              <a:buClr>
                <a:srgbClr val="1B3D6C"/>
              </a:buClr>
              <a:buFont typeface="Wingdings" charset="2"/>
              <a:buChar char="Ø"/>
              <a:defRPr sz="2100">
                <a:solidFill>
                  <a:schemeClr val="tx1"/>
                </a:solidFill>
                <a:latin typeface="Helvetica" charset="0"/>
                <a:ea typeface="Helvetica" charset="0"/>
                <a:cs typeface="Helvetica" charset="0"/>
              </a:defRPr>
            </a:lvl2pPr>
            <a:lvl3pPr marL="971550" indent="-285750" algn="l" rtl="0" eaLnBrk="1" fontAlgn="base" hangingPunct="1">
              <a:spcBef>
                <a:spcPct val="20000"/>
              </a:spcBef>
              <a:spcAft>
                <a:spcPct val="0"/>
              </a:spcAft>
              <a:buClr>
                <a:srgbClr val="1B3D6C"/>
              </a:buClr>
              <a:buFont typeface="Wingdings" charset="2"/>
              <a:buChar char="Ø"/>
              <a:defRPr sz="1800">
                <a:solidFill>
                  <a:schemeClr val="tx1"/>
                </a:solidFill>
                <a:latin typeface="Helvetica" charset="0"/>
                <a:ea typeface="Helvetica" charset="0"/>
                <a:cs typeface="Helvetica" charset="0"/>
              </a:defRPr>
            </a:lvl3pPr>
            <a:lvl4pPr marL="1314450" indent="-285750" algn="l" rtl="0" eaLnBrk="1" fontAlgn="base" hangingPunct="1">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4pPr>
            <a:lvl5pPr marL="1657350" indent="-285750" algn="l" rtl="0" eaLnBrk="1" fontAlgn="base" hangingPunct="1">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5pPr>
            <a:lvl6pPr marL="18859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6pPr>
            <a:lvl7pPr marL="22288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7pPr>
            <a:lvl8pPr marL="25717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8pPr>
            <a:lvl9pPr marL="29146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9pPr>
          </a:lstStyle>
          <a:p>
            <a:pPr marL="0" indent="0" algn="ctr">
              <a:buFont typeface="Wingdings" charset="2"/>
              <a:buNone/>
            </a:pPr>
            <a:r>
              <a:rPr lang="en-US" kern="0" dirty="0"/>
              <a:t>Test Section 2</a:t>
            </a:r>
          </a:p>
          <a:p>
            <a:pPr marL="342900" lvl="1" indent="0">
              <a:buFont typeface="Wingdings" charset="2"/>
              <a:buNone/>
            </a:pPr>
            <a:endParaRPr lang="en-US" kern="0" dirty="0"/>
          </a:p>
          <a:p>
            <a:pPr lvl="1"/>
            <a:endParaRPr lang="en-US" kern="0" dirty="0"/>
          </a:p>
        </p:txBody>
      </p:sp>
      <p:pic>
        <p:nvPicPr>
          <p:cNvPr id="8" name="Picture 7">
            <a:extLst>
              <a:ext uri="{FF2B5EF4-FFF2-40B4-BE49-F238E27FC236}">
                <a16:creationId xmlns:a16="http://schemas.microsoft.com/office/drawing/2014/main" id="{5D148BB3-2BA5-854C-ACC6-DAA9FACC0C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10422" y="1237911"/>
            <a:ext cx="3626076" cy="1380138"/>
          </a:xfrm>
          <a:prstGeom prst="rect">
            <a:avLst/>
          </a:prstGeom>
        </p:spPr>
      </p:pic>
      <p:pic>
        <p:nvPicPr>
          <p:cNvPr id="10" name="Picture 9">
            <a:extLst>
              <a:ext uri="{FF2B5EF4-FFF2-40B4-BE49-F238E27FC236}">
                <a16:creationId xmlns:a16="http://schemas.microsoft.com/office/drawing/2014/main" id="{2423886B-068B-CC4F-B76D-E4C00CE734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0422" y="2819990"/>
            <a:ext cx="3600359" cy="1362993"/>
          </a:xfrm>
          <a:prstGeom prst="rect">
            <a:avLst/>
          </a:prstGeom>
        </p:spPr>
      </p:pic>
      <p:pic>
        <p:nvPicPr>
          <p:cNvPr id="12" name="Picture 11">
            <a:extLst>
              <a:ext uri="{FF2B5EF4-FFF2-40B4-BE49-F238E27FC236}">
                <a16:creationId xmlns:a16="http://schemas.microsoft.com/office/drawing/2014/main" id="{77749210-F7F5-2349-8D30-3D561B893C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96532" y="1548818"/>
            <a:ext cx="3626075" cy="962592"/>
          </a:xfrm>
          <a:prstGeom prst="rect">
            <a:avLst/>
          </a:prstGeom>
        </p:spPr>
      </p:pic>
      <p:pic>
        <p:nvPicPr>
          <p:cNvPr id="16" name="Picture 15">
            <a:extLst>
              <a:ext uri="{FF2B5EF4-FFF2-40B4-BE49-F238E27FC236}">
                <a16:creationId xmlns:a16="http://schemas.microsoft.com/office/drawing/2014/main" id="{CF7EDED5-A56F-C44F-93BB-0ADA3BBE9CB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88115" y="3103323"/>
            <a:ext cx="3242907" cy="990629"/>
          </a:xfrm>
          <a:prstGeom prst="rect">
            <a:avLst/>
          </a:prstGeom>
        </p:spPr>
      </p:pic>
      <p:sp>
        <p:nvSpPr>
          <p:cNvPr id="17" name="TextBox 16">
            <a:extLst>
              <a:ext uri="{FF2B5EF4-FFF2-40B4-BE49-F238E27FC236}">
                <a16:creationId xmlns:a16="http://schemas.microsoft.com/office/drawing/2014/main" id="{24BF31F3-8492-CA4F-B661-EC83FC898954}"/>
              </a:ext>
            </a:extLst>
          </p:cNvPr>
          <p:cNvSpPr txBox="1"/>
          <p:nvPr/>
        </p:nvSpPr>
        <p:spPr>
          <a:xfrm>
            <a:off x="5400675" y="1196121"/>
            <a:ext cx="3039253" cy="276999"/>
          </a:xfrm>
          <a:prstGeom prst="rect">
            <a:avLst/>
          </a:prstGeom>
          <a:solidFill>
            <a:schemeClr val="bg1"/>
          </a:solidFill>
        </p:spPr>
        <p:txBody>
          <a:bodyPr wrap="square" rtlCol="0">
            <a:spAutoFit/>
          </a:bodyPr>
          <a:lstStyle/>
          <a:p>
            <a:pPr algn="ctr"/>
            <a:r>
              <a:rPr lang="en-US" sz="1200" dirty="0"/>
              <a:t>Best Practice ‘Fixed’ Grid</a:t>
            </a:r>
          </a:p>
        </p:txBody>
      </p:sp>
      <p:sp>
        <p:nvSpPr>
          <p:cNvPr id="19" name="TextBox 18">
            <a:extLst>
              <a:ext uri="{FF2B5EF4-FFF2-40B4-BE49-F238E27FC236}">
                <a16:creationId xmlns:a16="http://schemas.microsoft.com/office/drawing/2014/main" id="{ABE710FC-8261-094B-86F8-D8EAC7318608}"/>
              </a:ext>
            </a:extLst>
          </p:cNvPr>
          <p:cNvSpPr txBox="1"/>
          <p:nvPr/>
        </p:nvSpPr>
        <p:spPr>
          <a:xfrm>
            <a:off x="5400675" y="2781924"/>
            <a:ext cx="3039253" cy="276999"/>
          </a:xfrm>
          <a:prstGeom prst="rect">
            <a:avLst/>
          </a:prstGeom>
          <a:solidFill>
            <a:schemeClr val="bg1"/>
          </a:solidFill>
        </p:spPr>
        <p:txBody>
          <a:bodyPr wrap="square" rtlCol="0">
            <a:spAutoFit/>
          </a:bodyPr>
          <a:lstStyle/>
          <a:p>
            <a:pPr algn="ctr"/>
            <a:r>
              <a:rPr lang="en-US" sz="1200" dirty="0"/>
              <a:t>Best Practice ‘Sketch To Solution’ Grid</a:t>
            </a:r>
          </a:p>
        </p:txBody>
      </p:sp>
      <p:sp>
        <p:nvSpPr>
          <p:cNvPr id="18" name="TextBox 17">
            <a:extLst>
              <a:ext uri="{FF2B5EF4-FFF2-40B4-BE49-F238E27FC236}">
                <a16:creationId xmlns:a16="http://schemas.microsoft.com/office/drawing/2014/main" id="{76AFEA97-7130-C945-9809-B692F0A19E5D}"/>
              </a:ext>
            </a:extLst>
          </p:cNvPr>
          <p:cNvSpPr txBox="1"/>
          <p:nvPr/>
        </p:nvSpPr>
        <p:spPr>
          <a:xfrm>
            <a:off x="2850523" y="4154269"/>
            <a:ext cx="4172937" cy="646331"/>
          </a:xfrm>
          <a:prstGeom prst="rect">
            <a:avLst/>
          </a:prstGeom>
          <a:noFill/>
        </p:spPr>
        <p:txBody>
          <a:bodyPr wrap="none" rtlCol="0">
            <a:spAutoFit/>
          </a:bodyPr>
          <a:lstStyle/>
          <a:p>
            <a:pPr algn="ctr"/>
            <a:r>
              <a:rPr lang="en-US" dirty="0"/>
              <a:t>Inflow conditions for test section 2 </a:t>
            </a:r>
          </a:p>
          <a:p>
            <a:pPr algn="ctr"/>
            <a:r>
              <a:rPr lang="en-US" dirty="0"/>
              <a:t>were extracted from the high-speed leg</a:t>
            </a:r>
          </a:p>
        </p:txBody>
      </p:sp>
      <p:pic>
        <p:nvPicPr>
          <p:cNvPr id="13" name="Audio 12">
            <a:hlinkClick r:id="" action="ppaction://media"/>
            <a:extLst>
              <a:ext uri="{FF2B5EF4-FFF2-40B4-BE49-F238E27FC236}">
                <a16:creationId xmlns:a16="http://schemas.microsoft.com/office/drawing/2014/main" id="{EB1F0F30-A833-A94F-B360-EF32994E669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4178300"/>
            <a:ext cx="812800" cy="812800"/>
          </a:xfrm>
          <a:prstGeom prst="rect">
            <a:avLst/>
          </a:prstGeom>
        </p:spPr>
      </p:pic>
      <p:cxnSp>
        <p:nvCxnSpPr>
          <p:cNvPr id="9" name="Straight Connector 8">
            <a:extLst>
              <a:ext uri="{FF2B5EF4-FFF2-40B4-BE49-F238E27FC236}">
                <a16:creationId xmlns:a16="http://schemas.microsoft.com/office/drawing/2014/main" id="{431D9895-290A-5E47-B18C-8E10EAC9C6EF}"/>
              </a:ext>
            </a:extLst>
          </p:cNvPr>
          <p:cNvCxnSpPr>
            <a:cxnSpLocks/>
          </p:cNvCxnSpPr>
          <p:nvPr/>
        </p:nvCxnSpPr>
        <p:spPr bwMode="auto">
          <a:xfrm flipV="1">
            <a:off x="1410417" y="1605776"/>
            <a:ext cx="0" cy="154958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1488FF0-0F4E-FE4D-8D2A-A51A848FF6CB}"/>
              </a:ext>
            </a:extLst>
          </p:cNvPr>
          <p:cNvCxnSpPr>
            <a:cxnSpLocks/>
          </p:cNvCxnSpPr>
          <p:nvPr/>
        </p:nvCxnSpPr>
        <p:spPr bwMode="auto">
          <a:xfrm flipV="1">
            <a:off x="4595948" y="1568605"/>
            <a:ext cx="0" cy="1549586"/>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14" name="Picture 13">
            <a:extLst>
              <a:ext uri="{FF2B5EF4-FFF2-40B4-BE49-F238E27FC236}">
                <a16:creationId xmlns:a16="http://schemas.microsoft.com/office/drawing/2014/main" id="{6DE0590E-94E6-0D42-86D1-7C8842CFEC8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65628" y="2645110"/>
            <a:ext cx="3512375" cy="324513"/>
          </a:xfrm>
          <a:prstGeom prst="rect">
            <a:avLst/>
          </a:prstGeom>
        </p:spPr>
      </p:pic>
    </p:spTree>
    <p:extLst>
      <p:ext uri="{BB962C8B-B14F-4D97-AF65-F5344CB8AC3E}">
        <p14:creationId xmlns:p14="http://schemas.microsoft.com/office/powerpoint/2010/main" val="3573057352"/>
      </p:ext>
    </p:extLst>
  </p:cSld>
  <p:clrMapOvr>
    <a:masterClrMapping/>
  </p:clrMapOvr>
  <mc:AlternateContent xmlns:mc="http://schemas.openxmlformats.org/markup-compatibility/2006" xmlns:p14="http://schemas.microsoft.com/office/powerpoint/2010/main">
    <mc:Choice Requires="p14">
      <p:transition spd="slow" p14:dur="2000" advTm="45101"/>
    </mc:Choice>
    <mc:Fallback xmlns="">
      <p:transition spd="slow" advTm="451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9788F-A8F5-9B4C-AD37-19FFCF9C586A}"/>
              </a:ext>
            </a:extLst>
          </p:cNvPr>
          <p:cNvSpPr>
            <a:spLocks noGrp="1"/>
          </p:cNvSpPr>
          <p:nvPr>
            <p:ph type="title"/>
          </p:nvPr>
        </p:nvSpPr>
        <p:spPr/>
        <p:txBody>
          <a:bodyPr/>
          <a:lstStyle/>
          <a:p>
            <a:r>
              <a:rPr lang="en-US" dirty="0"/>
              <a:t>SLS SRB Separation Test Article</a:t>
            </a:r>
          </a:p>
        </p:txBody>
      </p:sp>
      <p:sp>
        <p:nvSpPr>
          <p:cNvPr id="4" name="Slide Number Placeholder 3">
            <a:extLst>
              <a:ext uri="{FF2B5EF4-FFF2-40B4-BE49-F238E27FC236}">
                <a16:creationId xmlns:a16="http://schemas.microsoft.com/office/drawing/2014/main" id="{43BC2D24-A1BA-F44D-960A-B46CA9F568FC}"/>
              </a:ext>
            </a:extLst>
          </p:cNvPr>
          <p:cNvSpPr>
            <a:spLocks noGrp="1"/>
          </p:cNvSpPr>
          <p:nvPr>
            <p:ph type="sldNum" sz="quarter" idx="12"/>
          </p:nvPr>
        </p:nvSpPr>
        <p:spPr/>
        <p:txBody>
          <a:bodyPr/>
          <a:lstStyle/>
          <a:p>
            <a:pPr>
              <a:defRPr/>
            </a:pPr>
            <a:fld id="{B586D440-F702-449A-AAC2-9ACFF17038B8}" type="slidenum">
              <a:rPr lang="en-US" smtClean="0"/>
              <a:pPr>
                <a:defRPr/>
              </a:pPr>
              <a:t>9</a:t>
            </a:fld>
            <a:endParaRPr lang="en-US"/>
          </a:p>
        </p:txBody>
      </p:sp>
      <p:pic>
        <p:nvPicPr>
          <p:cNvPr id="5" name="Picture 4">
            <a:extLst>
              <a:ext uri="{FF2B5EF4-FFF2-40B4-BE49-F238E27FC236}">
                <a16:creationId xmlns:a16="http://schemas.microsoft.com/office/drawing/2014/main" id="{A66F3C74-2C42-AC4A-8D31-AEE270F2B3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731836"/>
            <a:ext cx="9144000" cy="1897314"/>
          </a:xfrm>
          <a:prstGeom prst="rect">
            <a:avLst/>
          </a:prstGeom>
        </p:spPr>
      </p:pic>
      <p:pic>
        <p:nvPicPr>
          <p:cNvPr id="29" name="Picture 28">
            <a:extLst>
              <a:ext uri="{FF2B5EF4-FFF2-40B4-BE49-F238E27FC236}">
                <a16:creationId xmlns:a16="http://schemas.microsoft.com/office/drawing/2014/main" id="{898599B3-C3FC-1A49-9BCE-E68B17B066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91202"/>
            <a:ext cx="3426025" cy="1779408"/>
          </a:xfrm>
          <a:prstGeom prst="rect">
            <a:avLst/>
          </a:prstGeom>
        </p:spPr>
      </p:pic>
      <p:pic>
        <p:nvPicPr>
          <p:cNvPr id="31" name="Picture 30">
            <a:extLst>
              <a:ext uri="{FF2B5EF4-FFF2-40B4-BE49-F238E27FC236}">
                <a16:creationId xmlns:a16="http://schemas.microsoft.com/office/drawing/2014/main" id="{42C41B2E-21C2-7B43-9772-6311E21434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26025" y="849735"/>
            <a:ext cx="3746809" cy="1811158"/>
          </a:xfrm>
          <a:prstGeom prst="rect">
            <a:avLst/>
          </a:prstGeom>
        </p:spPr>
      </p:pic>
      <p:pic>
        <p:nvPicPr>
          <p:cNvPr id="33" name="Picture 32">
            <a:extLst>
              <a:ext uri="{FF2B5EF4-FFF2-40B4-BE49-F238E27FC236}">
                <a16:creationId xmlns:a16="http://schemas.microsoft.com/office/drawing/2014/main" id="{C84E8DD6-3449-134D-8963-1ADB5A2BBE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45557" y="1898859"/>
            <a:ext cx="1666604" cy="1264739"/>
          </a:xfrm>
          <a:prstGeom prst="rect">
            <a:avLst/>
          </a:prstGeom>
        </p:spPr>
      </p:pic>
      <p:pic>
        <p:nvPicPr>
          <p:cNvPr id="35" name="Picture 34">
            <a:extLst>
              <a:ext uri="{FF2B5EF4-FFF2-40B4-BE49-F238E27FC236}">
                <a16:creationId xmlns:a16="http://schemas.microsoft.com/office/drawing/2014/main" id="{DFE57DDB-34A4-4A4D-A6F3-CF38903D66D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45557" y="849735"/>
            <a:ext cx="1669843" cy="1049124"/>
          </a:xfrm>
          <a:prstGeom prst="rect">
            <a:avLst/>
          </a:prstGeom>
        </p:spPr>
      </p:pic>
      <p:pic>
        <p:nvPicPr>
          <p:cNvPr id="3" name="Audio 2">
            <a:hlinkClick r:id="" action="ppaction://media"/>
            <a:extLst>
              <a:ext uri="{FF2B5EF4-FFF2-40B4-BE49-F238E27FC236}">
                <a16:creationId xmlns:a16="http://schemas.microsoft.com/office/drawing/2014/main" id="{F4998081-B319-384E-A9EC-A53CE7CBF2B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3995481211"/>
      </p:ext>
    </p:extLst>
  </p:cSld>
  <p:clrMapOvr>
    <a:masterClrMapping/>
  </p:clrMapOvr>
  <mc:AlternateContent xmlns:mc="http://schemas.openxmlformats.org/markup-compatibility/2006" xmlns:p14="http://schemas.microsoft.com/office/powerpoint/2010/main">
    <mc:Choice Requires="p14">
      <p:transition spd="slow" p14:dur="2000" advTm="26814"/>
    </mc:Choice>
    <mc:Fallback xmlns="">
      <p:transition spd="slow" advTm="268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9788F-A8F5-9B4C-AD37-19FFCF9C586A}"/>
              </a:ext>
            </a:extLst>
          </p:cNvPr>
          <p:cNvSpPr>
            <a:spLocks noGrp="1"/>
          </p:cNvSpPr>
          <p:nvPr>
            <p:ph type="title"/>
          </p:nvPr>
        </p:nvSpPr>
        <p:spPr/>
        <p:txBody>
          <a:bodyPr/>
          <a:lstStyle/>
          <a:p>
            <a:r>
              <a:rPr lang="en-US" dirty="0"/>
              <a:t>SLS Simulation Strategy</a:t>
            </a:r>
          </a:p>
        </p:txBody>
      </p:sp>
      <p:sp>
        <p:nvSpPr>
          <p:cNvPr id="4" name="Slide Number Placeholder 3">
            <a:extLst>
              <a:ext uri="{FF2B5EF4-FFF2-40B4-BE49-F238E27FC236}">
                <a16:creationId xmlns:a16="http://schemas.microsoft.com/office/drawing/2014/main" id="{43BC2D24-A1BA-F44D-960A-B46CA9F568FC}"/>
              </a:ext>
            </a:extLst>
          </p:cNvPr>
          <p:cNvSpPr>
            <a:spLocks noGrp="1"/>
          </p:cNvSpPr>
          <p:nvPr>
            <p:ph type="sldNum" sz="quarter" idx="12"/>
          </p:nvPr>
        </p:nvSpPr>
        <p:spPr/>
        <p:txBody>
          <a:bodyPr/>
          <a:lstStyle/>
          <a:p>
            <a:pPr>
              <a:defRPr/>
            </a:pPr>
            <a:fld id="{B586D440-F702-449A-AAC2-9ACFF17038B8}" type="slidenum">
              <a:rPr lang="en-US" smtClean="0"/>
              <a:pPr>
                <a:defRPr/>
              </a:pPr>
              <a:t>10</a:t>
            </a:fld>
            <a:endParaRPr lang="en-US"/>
          </a:p>
        </p:txBody>
      </p:sp>
      <p:sp>
        <p:nvSpPr>
          <p:cNvPr id="9" name="Content Placeholder 2">
            <a:extLst>
              <a:ext uri="{FF2B5EF4-FFF2-40B4-BE49-F238E27FC236}">
                <a16:creationId xmlns:a16="http://schemas.microsoft.com/office/drawing/2014/main" id="{B97A28A1-BD19-FC4B-9AC3-649C70D892E4}"/>
              </a:ext>
            </a:extLst>
          </p:cNvPr>
          <p:cNvSpPr>
            <a:spLocks noGrp="1"/>
          </p:cNvSpPr>
          <p:nvPr>
            <p:ph idx="1"/>
          </p:nvPr>
        </p:nvSpPr>
        <p:spPr>
          <a:xfrm>
            <a:off x="1682786" y="723769"/>
            <a:ext cx="1111777" cy="392333"/>
          </a:xfrm>
        </p:spPr>
        <p:txBody>
          <a:bodyPr/>
          <a:lstStyle/>
          <a:p>
            <a:pPr marL="0" indent="0" algn="ctr">
              <a:buNone/>
            </a:pPr>
            <a:r>
              <a:rPr lang="en-US" dirty="0"/>
              <a:t>LAVA</a:t>
            </a:r>
          </a:p>
          <a:p>
            <a:pPr marL="342900" lvl="1" indent="0">
              <a:buNone/>
            </a:pPr>
            <a:endParaRPr lang="en-US" dirty="0"/>
          </a:p>
          <a:p>
            <a:pPr lvl="1"/>
            <a:endParaRPr lang="en-US" dirty="0"/>
          </a:p>
        </p:txBody>
      </p:sp>
      <p:sp>
        <p:nvSpPr>
          <p:cNvPr id="10" name="Content Placeholder 2">
            <a:extLst>
              <a:ext uri="{FF2B5EF4-FFF2-40B4-BE49-F238E27FC236}">
                <a16:creationId xmlns:a16="http://schemas.microsoft.com/office/drawing/2014/main" id="{06FE8D08-98C1-A04C-AF5B-213B805D345A}"/>
              </a:ext>
            </a:extLst>
          </p:cNvPr>
          <p:cNvSpPr txBox="1">
            <a:spLocks/>
          </p:cNvSpPr>
          <p:nvPr/>
        </p:nvSpPr>
        <p:spPr bwMode="auto">
          <a:xfrm>
            <a:off x="6226341" y="723770"/>
            <a:ext cx="1299258" cy="3923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B3D6C"/>
              </a:buClr>
              <a:buFont typeface="Wingdings" charset="2"/>
              <a:buChar char="Ø"/>
              <a:defRPr sz="2400">
                <a:solidFill>
                  <a:schemeClr val="tx1"/>
                </a:solidFill>
                <a:latin typeface="Helvetica" charset="0"/>
                <a:ea typeface="Helvetica" charset="0"/>
                <a:cs typeface="Helvetica" charset="0"/>
              </a:defRPr>
            </a:lvl1pPr>
            <a:lvl2pPr marL="685800" indent="-342900" algn="l" rtl="0" eaLnBrk="1" fontAlgn="base" hangingPunct="1">
              <a:spcBef>
                <a:spcPct val="20000"/>
              </a:spcBef>
              <a:spcAft>
                <a:spcPct val="0"/>
              </a:spcAft>
              <a:buClr>
                <a:srgbClr val="1B3D6C"/>
              </a:buClr>
              <a:buFont typeface="Wingdings" charset="2"/>
              <a:buChar char="Ø"/>
              <a:defRPr sz="2100">
                <a:solidFill>
                  <a:schemeClr val="tx1"/>
                </a:solidFill>
                <a:latin typeface="Helvetica" charset="0"/>
                <a:ea typeface="Helvetica" charset="0"/>
                <a:cs typeface="Helvetica" charset="0"/>
              </a:defRPr>
            </a:lvl2pPr>
            <a:lvl3pPr marL="971550" indent="-285750" algn="l" rtl="0" eaLnBrk="1" fontAlgn="base" hangingPunct="1">
              <a:spcBef>
                <a:spcPct val="20000"/>
              </a:spcBef>
              <a:spcAft>
                <a:spcPct val="0"/>
              </a:spcAft>
              <a:buClr>
                <a:srgbClr val="1B3D6C"/>
              </a:buClr>
              <a:buFont typeface="Wingdings" charset="2"/>
              <a:buChar char="Ø"/>
              <a:defRPr sz="1800">
                <a:solidFill>
                  <a:schemeClr val="tx1"/>
                </a:solidFill>
                <a:latin typeface="Helvetica" charset="0"/>
                <a:ea typeface="Helvetica" charset="0"/>
                <a:cs typeface="Helvetica" charset="0"/>
              </a:defRPr>
            </a:lvl3pPr>
            <a:lvl4pPr marL="1314450" indent="-285750" algn="l" rtl="0" eaLnBrk="1" fontAlgn="base" hangingPunct="1">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4pPr>
            <a:lvl5pPr marL="1657350" indent="-285750" algn="l" rtl="0" eaLnBrk="1" fontAlgn="base" hangingPunct="1">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5pPr>
            <a:lvl6pPr marL="18859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6pPr>
            <a:lvl7pPr marL="22288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7pPr>
            <a:lvl8pPr marL="25717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8pPr>
            <a:lvl9pPr marL="29146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9pPr>
          </a:lstStyle>
          <a:p>
            <a:pPr marL="0" indent="0" algn="ctr">
              <a:buFont typeface="Wingdings" charset="2"/>
              <a:buNone/>
            </a:pPr>
            <a:r>
              <a:rPr lang="en-US" kern="0" dirty="0"/>
              <a:t>FUN3D</a:t>
            </a:r>
          </a:p>
          <a:p>
            <a:pPr lvl="1"/>
            <a:endParaRPr lang="en-US" kern="0" dirty="0"/>
          </a:p>
        </p:txBody>
      </p:sp>
      <p:pic>
        <p:nvPicPr>
          <p:cNvPr id="12" name="Picture 11">
            <a:extLst>
              <a:ext uri="{FF2B5EF4-FFF2-40B4-BE49-F238E27FC236}">
                <a16:creationId xmlns:a16="http://schemas.microsoft.com/office/drawing/2014/main" id="{169DF8A1-209B-0445-A84D-F6EE0DF783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45822" y="2978654"/>
            <a:ext cx="1766374" cy="1570110"/>
          </a:xfrm>
          <a:prstGeom prst="rect">
            <a:avLst/>
          </a:prstGeom>
        </p:spPr>
      </p:pic>
      <p:pic>
        <p:nvPicPr>
          <p:cNvPr id="14" name="Picture 13">
            <a:extLst>
              <a:ext uri="{FF2B5EF4-FFF2-40B4-BE49-F238E27FC236}">
                <a16:creationId xmlns:a16="http://schemas.microsoft.com/office/drawing/2014/main" id="{D19504C8-97B3-A44E-9ECC-6A6B668DD2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6179" y="1159812"/>
            <a:ext cx="299017" cy="1438799"/>
          </a:xfrm>
          <a:prstGeom prst="rect">
            <a:avLst/>
          </a:prstGeom>
        </p:spPr>
      </p:pic>
      <p:pic>
        <p:nvPicPr>
          <p:cNvPr id="16" name="Picture 15">
            <a:extLst>
              <a:ext uri="{FF2B5EF4-FFF2-40B4-BE49-F238E27FC236}">
                <a16:creationId xmlns:a16="http://schemas.microsoft.com/office/drawing/2014/main" id="{ABED20C1-6535-C042-ADBA-8C12EDE433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856" y="2670999"/>
            <a:ext cx="2458599" cy="2185421"/>
          </a:xfrm>
          <a:prstGeom prst="rect">
            <a:avLst/>
          </a:prstGeom>
        </p:spPr>
      </p:pic>
      <p:pic>
        <p:nvPicPr>
          <p:cNvPr id="18" name="Picture 17">
            <a:extLst>
              <a:ext uri="{FF2B5EF4-FFF2-40B4-BE49-F238E27FC236}">
                <a16:creationId xmlns:a16="http://schemas.microsoft.com/office/drawing/2014/main" id="{4880F93B-E1FD-E840-AF28-CFEBD55B28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32700" y="1214741"/>
            <a:ext cx="1287880" cy="1333005"/>
          </a:xfrm>
          <a:prstGeom prst="rect">
            <a:avLst/>
          </a:prstGeom>
        </p:spPr>
      </p:pic>
      <p:pic>
        <p:nvPicPr>
          <p:cNvPr id="20" name="Picture 19">
            <a:extLst>
              <a:ext uri="{FF2B5EF4-FFF2-40B4-BE49-F238E27FC236}">
                <a16:creationId xmlns:a16="http://schemas.microsoft.com/office/drawing/2014/main" id="{22CF9F34-A596-7046-85AB-CE7677F9723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6103" y="1193218"/>
            <a:ext cx="1912572" cy="1333005"/>
          </a:xfrm>
          <a:prstGeom prst="rect">
            <a:avLst/>
          </a:prstGeom>
        </p:spPr>
      </p:pic>
      <p:pic>
        <p:nvPicPr>
          <p:cNvPr id="22" name="Picture 21">
            <a:extLst>
              <a:ext uri="{FF2B5EF4-FFF2-40B4-BE49-F238E27FC236}">
                <a16:creationId xmlns:a16="http://schemas.microsoft.com/office/drawing/2014/main" id="{BD27F849-9F09-1744-B648-D004D18F366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62493" y="1411604"/>
            <a:ext cx="1500771" cy="1124059"/>
          </a:xfrm>
          <a:prstGeom prst="rect">
            <a:avLst/>
          </a:prstGeom>
        </p:spPr>
      </p:pic>
      <p:pic>
        <p:nvPicPr>
          <p:cNvPr id="24" name="Picture 23">
            <a:extLst>
              <a:ext uri="{FF2B5EF4-FFF2-40B4-BE49-F238E27FC236}">
                <a16:creationId xmlns:a16="http://schemas.microsoft.com/office/drawing/2014/main" id="{4D643F8D-7D05-5841-B872-475B8D0D358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53495" y="1383596"/>
            <a:ext cx="1476467" cy="1133173"/>
          </a:xfrm>
          <a:prstGeom prst="rect">
            <a:avLst/>
          </a:prstGeom>
        </p:spPr>
      </p:pic>
      <p:pic>
        <p:nvPicPr>
          <p:cNvPr id="30" name="Picture 29">
            <a:extLst>
              <a:ext uri="{FF2B5EF4-FFF2-40B4-BE49-F238E27FC236}">
                <a16:creationId xmlns:a16="http://schemas.microsoft.com/office/drawing/2014/main" id="{0C6BC304-FA73-1041-A150-7B74C4585E7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47504" y="2670999"/>
            <a:ext cx="1928466" cy="399313"/>
          </a:xfrm>
          <a:prstGeom prst="rect">
            <a:avLst/>
          </a:prstGeom>
        </p:spPr>
      </p:pic>
      <p:pic>
        <p:nvPicPr>
          <p:cNvPr id="34" name="Picture 33">
            <a:extLst>
              <a:ext uri="{FF2B5EF4-FFF2-40B4-BE49-F238E27FC236}">
                <a16:creationId xmlns:a16="http://schemas.microsoft.com/office/drawing/2014/main" id="{5BC25B5F-CB6B-2C4B-A3E2-B1F490D0958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024160" y="3320205"/>
            <a:ext cx="1775154" cy="1260154"/>
          </a:xfrm>
          <a:prstGeom prst="rect">
            <a:avLst/>
          </a:prstGeom>
        </p:spPr>
      </p:pic>
      <p:pic>
        <p:nvPicPr>
          <p:cNvPr id="37" name="Picture 36">
            <a:extLst>
              <a:ext uri="{FF2B5EF4-FFF2-40B4-BE49-F238E27FC236}">
                <a16:creationId xmlns:a16="http://schemas.microsoft.com/office/drawing/2014/main" id="{38B261F5-3FFE-1D48-AC38-4B0B3D80463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978015" y="2978654"/>
            <a:ext cx="2132566" cy="1312906"/>
          </a:xfrm>
          <a:prstGeom prst="rect">
            <a:avLst/>
          </a:prstGeom>
        </p:spPr>
      </p:pic>
      <p:cxnSp>
        <p:nvCxnSpPr>
          <p:cNvPr id="39" name="Straight Connector 38">
            <a:extLst>
              <a:ext uri="{FF2B5EF4-FFF2-40B4-BE49-F238E27FC236}">
                <a16:creationId xmlns:a16="http://schemas.microsoft.com/office/drawing/2014/main" id="{563EF246-C93C-0847-B848-ACC10982F703}"/>
              </a:ext>
            </a:extLst>
          </p:cNvPr>
          <p:cNvCxnSpPr/>
          <p:nvPr/>
        </p:nvCxnSpPr>
        <p:spPr bwMode="auto">
          <a:xfrm>
            <a:off x="4659682" y="788282"/>
            <a:ext cx="0" cy="4012318"/>
          </a:xfrm>
          <a:prstGeom prst="line">
            <a:avLst/>
          </a:prstGeom>
          <a:solidFill>
            <a:schemeClr val="accent1"/>
          </a:solidFill>
          <a:ln w="31750" cap="flat" cmpd="sng" algn="ctr">
            <a:solidFill>
              <a:schemeClr val="tx1"/>
            </a:solidFill>
            <a:prstDash val="solid"/>
            <a:round/>
            <a:headEnd type="none" w="med" len="med"/>
            <a:tailEnd type="none" w="med" len="med"/>
          </a:ln>
          <a:effectLst/>
        </p:spPr>
      </p:cxnSp>
      <p:pic>
        <p:nvPicPr>
          <p:cNvPr id="17" name="Audio 16">
            <a:hlinkClick r:id="" action="ppaction://media"/>
            <a:extLst>
              <a:ext uri="{FF2B5EF4-FFF2-40B4-BE49-F238E27FC236}">
                <a16:creationId xmlns:a16="http://schemas.microsoft.com/office/drawing/2014/main" id="{F534FAB6-5F67-784A-9010-76A1441DD482}"/>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272515969"/>
      </p:ext>
    </p:extLst>
  </p:cSld>
  <p:clrMapOvr>
    <a:masterClrMapping/>
  </p:clrMapOvr>
  <mc:AlternateContent xmlns:mc="http://schemas.openxmlformats.org/markup-compatibility/2006" xmlns:p14="http://schemas.microsoft.com/office/powerpoint/2010/main">
    <mc:Choice Requires="p14">
      <p:transition spd="slow" p14:dur="2000" advTm="67705"/>
    </mc:Choice>
    <mc:Fallback xmlns="">
      <p:transition spd="slow" advTm="677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9788F-A8F5-9B4C-AD37-19FFCF9C586A}"/>
              </a:ext>
            </a:extLst>
          </p:cNvPr>
          <p:cNvSpPr>
            <a:spLocks noGrp="1"/>
          </p:cNvSpPr>
          <p:nvPr>
            <p:ph type="title"/>
          </p:nvPr>
        </p:nvSpPr>
        <p:spPr/>
        <p:txBody>
          <a:bodyPr/>
          <a:lstStyle/>
          <a:p>
            <a:r>
              <a:rPr lang="en-US" dirty="0"/>
              <a:t>LAVA SLS Best Practice Determination</a:t>
            </a:r>
          </a:p>
        </p:txBody>
      </p:sp>
      <p:sp>
        <p:nvSpPr>
          <p:cNvPr id="4" name="Slide Number Placeholder 3">
            <a:extLst>
              <a:ext uri="{FF2B5EF4-FFF2-40B4-BE49-F238E27FC236}">
                <a16:creationId xmlns:a16="http://schemas.microsoft.com/office/drawing/2014/main" id="{43BC2D24-A1BA-F44D-960A-B46CA9F568FC}"/>
              </a:ext>
            </a:extLst>
          </p:cNvPr>
          <p:cNvSpPr>
            <a:spLocks noGrp="1"/>
          </p:cNvSpPr>
          <p:nvPr>
            <p:ph type="sldNum" sz="quarter" idx="12"/>
          </p:nvPr>
        </p:nvSpPr>
        <p:spPr/>
        <p:txBody>
          <a:bodyPr/>
          <a:lstStyle/>
          <a:p>
            <a:pPr>
              <a:defRPr/>
            </a:pPr>
            <a:fld id="{B586D440-F702-449A-AAC2-9ACFF17038B8}" type="slidenum">
              <a:rPr lang="en-US" smtClean="0"/>
              <a:pPr>
                <a:defRPr/>
              </a:pPr>
              <a:t>11</a:t>
            </a:fld>
            <a:endParaRPr lang="en-US"/>
          </a:p>
        </p:txBody>
      </p:sp>
      <p:sp>
        <p:nvSpPr>
          <p:cNvPr id="30" name="Content Placeholder 2">
            <a:extLst>
              <a:ext uri="{FF2B5EF4-FFF2-40B4-BE49-F238E27FC236}">
                <a16:creationId xmlns:a16="http://schemas.microsoft.com/office/drawing/2014/main" id="{CFC1126B-823D-3548-8ADD-D85BD531FB4B}"/>
              </a:ext>
            </a:extLst>
          </p:cNvPr>
          <p:cNvSpPr>
            <a:spLocks noGrp="1"/>
          </p:cNvSpPr>
          <p:nvPr>
            <p:ph idx="1"/>
          </p:nvPr>
        </p:nvSpPr>
        <p:spPr>
          <a:xfrm>
            <a:off x="230886" y="799858"/>
            <a:ext cx="8684514" cy="3829291"/>
          </a:xfrm>
        </p:spPr>
        <p:txBody>
          <a:bodyPr/>
          <a:lstStyle/>
          <a:p>
            <a:r>
              <a:rPr lang="en-US" dirty="0"/>
              <a:t>LAVA Studies performed on SLS test article to determine:</a:t>
            </a:r>
          </a:p>
          <a:p>
            <a:pPr lvl="1"/>
            <a:r>
              <a:rPr lang="en-US" sz="1600" u="sng" dirty="0"/>
              <a:t>First Cell Height</a:t>
            </a:r>
            <a:endParaRPr lang="en-US" sz="1600" dirty="0"/>
          </a:p>
          <a:p>
            <a:pPr lvl="1"/>
            <a:r>
              <a:rPr lang="en-US" sz="1600" u="sng" dirty="0"/>
              <a:t>Refinement Stretching Ratios</a:t>
            </a:r>
            <a:r>
              <a:rPr lang="en-US" sz="1600" dirty="0"/>
              <a:t>: 950 grids, 358 million pts, 15.73% blanked, 0 orphans</a:t>
            </a:r>
            <a:endParaRPr lang="en-US" sz="1600" u="sng" dirty="0"/>
          </a:p>
          <a:p>
            <a:pPr lvl="1"/>
            <a:r>
              <a:rPr lang="en-US" sz="1600" u="sng" dirty="0"/>
              <a:t>URANS Unsteady Effects</a:t>
            </a:r>
            <a:r>
              <a:rPr lang="en-US" sz="1600" dirty="0"/>
              <a:t>: not found for produced turbulent eddy viscosity</a:t>
            </a:r>
          </a:p>
          <a:p>
            <a:pPr lvl="1"/>
            <a:r>
              <a:rPr lang="en-US" sz="1600" u="sng" dirty="0"/>
              <a:t>Convective Flux Scheme</a:t>
            </a:r>
            <a:r>
              <a:rPr lang="en-US" sz="1600" dirty="0"/>
              <a:t>: HSUW with </a:t>
            </a:r>
            <a:r>
              <a:rPr lang="en-US" sz="1600" dirty="0" err="1"/>
              <a:t>dswitch</a:t>
            </a:r>
            <a:r>
              <a:rPr lang="en-US" sz="1600" dirty="0"/>
              <a:t> of 0.1</a:t>
            </a:r>
          </a:p>
          <a:p>
            <a:pPr lvl="1"/>
            <a:r>
              <a:rPr lang="en-US" sz="1600" u="sng" dirty="0"/>
              <a:t>Turbulence Model Corrections</a:t>
            </a:r>
            <a:r>
              <a:rPr lang="en-US" sz="1600" dirty="0"/>
              <a:t>: retained despite differences when RC and QCR2000 were removed</a:t>
            </a:r>
          </a:p>
          <a:p>
            <a:r>
              <a:rPr lang="en-US" dirty="0"/>
              <a:t>FUN3D Studies performed on SLS test article to determine:</a:t>
            </a:r>
          </a:p>
          <a:p>
            <a:pPr lvl="1"/>
            <a:r>
              <a:rPr lang="en-US" sz="1600" u="sng" dirty="0"/>
              <a:t>Relevant Support Geometry</a:t>
            </a:r>
            <a:r>
              <a:rPr lang="en-US" sz="1600" dirty="0"/>
              <a:t>: kept core attach and separation rig</a:t>
            </a:r>
          </a:p>
          <a:p>
            <a:pPr lvl="1"/>
            <a:r>
              <a:rPr lang="en-US" sz="1600" u="sng" dirty="0"/>
              <a:t>Switch-to-DDES Effect</a:t>
            </a:r>
            <a:r>
              <a:rPr lang="en-US" sz="1600" dirty="0"/>
              <a:t>: BSM plumes turned unsteady</a:t>
            </a:r>
          </a:p>
          <a:p>
            <a:pPr lvl="1"/>
            <a:r>
              <a:rPr lang="en-US" sz="1600" u="sng" dirty="0"/>
              <a:t>Number of Adaption Iterations</a:t>
            </a:r>
            <a:r>
              <a:rPr lang="en-US" sz="1600" dirty="0"/>
              <a:t>: cheaply increased bow shock resolution</a:t>
            </a:r>
          </a:p>
          <a:p>
            <a:pPr lvl="1"/>
            <a:r>
              <a:rPr lang="en-US" sz="1600" u="sng" dirty="0"/>
              <a:t>Effect of ‘Buffer’ Coarsening</a:t>
            </a:r>
            <a:r>
              <a:rPr lang="en-US" sz="1600" dirty="0"/>
              <a:t>: reduced point allocation to downstream wakes</a:t>
            </a:r>
          </a:p>
        </p:txBody>
      </p:sp>
      <p:pic>
        <p:nvPicPr>
          <p:cNvPr id="20" name="Audio 19">
            <a:hlinkClick r:id="" action="ppaction://media"/>
            <a:extLst>
              <a:ext uri="{FF2B5EF4-FFF2-40B4-BE49-F238E27FC236}">
                <a16:creationId xmlns:a16="http://schemas.microsoft.com/office/drawing/2014/main" id="{3F97CAC0-F1EF-314C-A007-ECEF2FDC44F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3048330893"/>
      </p:ext>
    </p:extLst>
  </p:cSld>
  <p:clrMapOvr>
    <a:masterClrMapping/>
  </p:clrMapOvr>
  <mc:AlternateContent xmlns:mc="http://schemas.openxmlformats.org/markup-compatibility/2006" xmlns:p14="http://schemas.microsoft.com/office/powerpoint/2010/main">
    <mc:Choice Requires="p14">
      <p:transition spd="slow" p14:dur="2000" advTm="81646"/>
    </mc:Choice>
    <mc:Fallback xmlns="">
      <p:transition spd="slow" advTm="816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9788F-A8F5-9B4C-AD37-19FFCF9C586A}"/>
              </a:ext>
            </a:extLst>
          </p:cNvPr>
          <p:cNvSpPr>
            <a:spLocks noGrp="1"/>
          </p:cNvSpPr>
          <p:nvPr>
            <p:ph type="title"/>
          </p:nvPr>
        </p:nvSpPr>
        <p:spPr>
          <a:xfrm>
            <a:off x="22860" y="144198"/>
            <a:ext cx="8686800" cy="514350"/>
          </a:xfrm>
        </p:spPr>
        <p:txBody>
          <a:bodyPr/>
          <a:lstStyle/>
          <a:p>
            <a:r>
              <a:rPr lang="en-US" dirty="0"/>
              <a:t>SLS Set 01 Case 01 (Nominal) Case Solution</a:t>
            </a:r>
          </a:p>
        </p:txBody>
      </p:sp>
      <p:sp>
        <p:nvSpPr>
          <p:cNvPr id="4" name="Slide Number Placeholder 3">
            <a:extLst>
              <a:ext uri="{FF2B5EF4-FFF2-40B4-BE49-F238E27FC236}">
                <a16:creationId xmlns:a16="http://schemas.microsoft.com/office/drawing/2014/main" id="{43BC2D24-A1BA-F44D-960A-B46CA9F568FC}"/>
              </a:ext>
            </a:extLst>
          </p:cNvPr>
          <p:cNvSpPr>
            <a:spLocks noGrp="1"/>
          </p:cNvSpPr>
          <p:nvPr>
            <p:ph type="sldNum" sz="quarter" idx="12"/>
          </p:nvPr>
        </p:nvSpPr>
        <p:spPr/>
        <p:txBody>
          <a:bodyPr/>
          <a:lstStyle/>
          <a:p>
            <a:pPr>
              <a:defRPr/>
            </a:pPr>
            <a:fld id="{B586D440-F702-449A-AAC2-9ACFF17038B8}" type="slidenum">
              <a:rPr lang="en-US" smtClean="0"/>
              <a:pPr>
                <a:defRPr/>
              </a:pPr>
              <a:t>12</a:t>
            </a:fld>
            <a:endParaRPr lang="en-US"/>
          </a:p>
        </p:txBody>
      </p:sp>
      <p:sp>
        <p:nvSpPr>
          <p:cNvPr id="9" name="Content Placeholder 2">
            <a:extLst>
              <a:ext uri="{FF2B5EF4-FFF2-40B4-BE49-F238E27FC236}">
                <a16:creationId xmlns:a16="http://schemas.microsoft.com/office/drawing/2014/main" id="{595F7740-788E-0D43-BC5A-64A0D380BC80}"/>
              </a:ext>
            </a:extLst>
          </p:cNvPr>
          <p:cNvSpPr>
            <a:spLocks noGrp="1"/>
          </p:cNvSpPr>
          <p:nvPr>
            <p:ph idx="1"/>
          </p:nvPr>
        </p:nvSpPr>
        <p:spPr>
          <a:xfrm>
            <a:off x="1682786" y="723769"/>
            <a:ext cx="1111777" cy="392333"/>
          </a:xfrm>
        </p:spPr>
        <p:txBody>
          <a:bodyPr/>
          <a:lstStyle/>
          <a:p>
            <a:pPr marL="0" indent="0" algn="ctr">
              <a:buNone/>
            </a:pPr>
            <a:r>
              <a:rPr lang="en-US" dirty="0"/>
              <a:t>LAVA</a:t>
            </a:r>
          </a:p>
          <a:p>
            <a:pPr marL="342900" lvl="1" indent="0">
              <a:buNone/>
            </a:pPr>
            <a:endParaRPr lang="en-US" dirty="0"/>
          </a:p>
          <a:p>
            <a:pPr lvl="1"/>
            <a:endParaRPr lang="en-US" dirty="0"/>
          </a:p>
        </p:txBody>
      </p:sp>
      <p:sp>
        <p:nvSpPr>
          <p:cNvPr id="10" name="Content Placeholder 2">
            <a:extLst>
              <a:ext uri="{FF2B5EF4-FFF2-40B4-BE49-F238E27FC236}">
                <a16:creationId xmlns:a16="http://schemas.microsoft.com/office/drawing/2014/main" id="{AA76D4B8-8F58-5C48-AEFA-18EB9B87F119}"/>
              </a:ext>
            </a:extLst>
          </p:cNvPr>
          <p:cNvSpPr txBox="1">
            <a:spLocks/>
          </p:cNvSpPr>
          <p:nvPr/>
        </p:nvSpPr>
        <p:spPr bwMode="auto">
          <a:xfrm>
            <a:off x="6226341" y="723770"/>
            <a:ext cx="1299258" cy="3923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B3D6C"/>
              </a:buClr>
              <a:buFont typeface="Wingdings" charset="2"/>
              <a:buChar char="Ø"/>
              <a:defRPr sz="2400">
                <a:solidFill>
                  <a:schemeClr val="tx1"/>
                </a:solidFill>
                <a:latin typeface="Helvetica" charset="0"/>
                <a:ea typeface="Helvetica" charset="0"/>
                <a:cs typeface="Helvetica" charset="0"/>
              </a:defRPr>
            </a:lvl1pPr>
            <a:lvl2pPr marL="685800" indent="-342900" algn="l" rtl="0" eaLnBrk="1" fontAlgn="base" hangingPunct="1">
              <a:spcBef>
                <a:spcPct val="20000"/>
              </a:spcBef>
              <a:spcAft>
                <a:spcPct val="0"/>
              </a:spcAft>
              <a:buClr>
                <a:srgbClr val="1B3D6C"/>
              </a:buClr>
              <a:buFont typeface="Wingdings" charset="2"/>
              <a:buChar char="Ø"/>
              <a:defRPr sz="2100">
                <a:solidFill>
                  <a:schemeClr val="tx1"/>
                </a:solidFill>
                <a:latin typeface="Helvetica" charset="0"/>
                <a:ea typeface="Helvetica" charset="0"/>
                <a:cs typeface="Helvetica" charset="0"/>
              </a:defRPr>
            </a:lvl2pPr>
            <a:lvl3pPr marL="971550" indent="-285750" algn="l" rtl="0" eaLnBrk="1" fontAlgn="base" hangingPunct="1">
              <a:spcBef>
                <a:spcPct val="20000"/>
              </a:spcBef>
              <a:spcAft>
                <a:spcPct val="0"/>
              </a:spcAft>
              <a:buClr>
                <a:srgbClr val="1B3D6C"/>
              </a:buClr>
              <a:buFont typeface="Wingdings" charset="2"/>
              <a:buChar char="Ø"/>
              <a:defRPr sz="1800">
                <a:solidFill>
                  <a:schemeClr val="tx1"/>
                </a:solidFill>
                <a:latin typeface="Helvetica" charset="0"/>
                <a:ea typeface="Helvetica" charset="0"/>
                <a:cs typeface="Helvetica" charset="0"/>
              </a:defRPr>
            </a:lvl3pPr>
            <a:lvl4pPr marL="1314450" indent="-285750" algn="l" rtl="0" eaLnBrk="1" fontAlgn="base" hangingPunct="1">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4pPr>
            <a:lvl5pPr marL="1657350" indent="-285750" algn="l" rtl="0" eaLnBrk="1" fontAlgn="base" hangingPunct="1">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5pPr>
            <a:lvl6pPr marL="18859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6pPr>
            <a:lvl7pPr marL="22288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7pPr>
            <a:lvl8pPr marL="25717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8pPr>
            <a:lvl9pPr marL="2914650" indent="-171450" algn="l" rtl="0" eaLnBrk="1" fontAlgn="base" hangingPunct="1">
              <a:spcBef>
                <a:spcPct val="20000"/>
              </a:spcBef>
              <a:spcAft>
                <a:spcPct val="0"/>
              </a:spcAft>
              <a:buFont typeface="Times" pitchFamily="80" charset="0"/>
              <a:buChar char="•"/>
              <a:defRPr sz="1500">
                <a:solidFill>
                  <a:schemeClr val="tx1"/>
                </a:solidFill>
                <a:latin typeface="+mn-lt"/>
                <a:ea typeface="+mn-ea"/>
              </a:defRPr>
            </a:lvl9pPr>
          </a:lstStyle>
          <a:p>
            <a:pPr marL="0" indent="0" algn="ctr">
              <a:buFont typeface="Wingdings" charset="2"/>
              <a:buNone/>
            </a:pPr>
            <a:r>
              <a:rPr lang="en-US" kern="0" dirty="0"/>
              <a:t>FUN3D</a:t>
            </a:r>
          </a:p>
          <a:p>
            <a:pPr lvl="1"/>
            <a:endParaRPr lang="en-US" kern="0" dirty="0"/>
          </a:p>
        </p:txBody>
      </p:sp>
      <p:cxnSp>
        <p:nvCxnSpPr>
          <p:cNvPr id="11" name="Straight Connector 10">
            <a:extLst>
              <a:ext uri="{FF2B5EF4-FFF2-40B4-BE49-F238E27FC236}">
                <a16:creationId xmlns:a16="http://schemas.microsoft.com/office/drawing/2014/main" id="{72084328-E0FF-6645-939A-E58B7DAA5519}"/>
              </a:ext>
            </a:extLst>
          </p:cNvPr>
          <p:cNvCxnSpPr/>
          <p:nvPr/>
        </p:nvCxnSpPr>
        <p:spPr bwMode="auto">
          <a:xfrm>
            <a:off x="4659682" y="788282"/>
            <a:ext cx="0" cy="4012318"/>
          </a:xfrm>
          <a:prstGeom prst="line">
            <a:avLst/>
          </a:prstGeom>
          <a:solidFill>
            <a:schemeClr val="accent1"/>
          </a:solidFill>
          <a:ln w="31750" cap="flat" cmpd="sng" algn="ctr">
            <a:solidFill>
              <a:schemeClr val="tx1"/>
            </a:solidFill>
            <a:prstDash val="solid"/>
            <a:round/>
            <a:headEnd type="none" w="med" len="med"/>
            <a:tailEnd type="none" w="med" len="med"/>
          </a:ln>
          <a:effectLst/>
        </p:spPr>
      </p:cxnSp>
      <p:pic>
        <p:nvPicPr>
          <p:cNvPr id="6" name="Picture 5">
            <a:extLst>
              <a:ext uri="{FF2B5EF4-FFF2-40B4-BE49-F238E27FC236}">
                <a16:creationId xmlns:a16="http://schemas.microsoft.com/office/drawing/2014/main" id="{44C12808-49AF-A647-8DBC-9C6609C340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7666" y="1181325"/>
            <a:ext cx="4380613" cy="1438246"/>
          </a:xfrm>
          <a:prstGeom prst="rect">
            <a:avLst/>
          </a:prstGeom>
        </p:spPr>
      </p:pic>
      <p:pic>
        <p:nvPicPr>
          <p:cNvPr id="8" name="Picture 7">
            <a:extLst>
              <a:ext uri="{FF2B5EF4-FFF2-40B4-BE49-F238E27FC236}">
                <a16:creationId xmlns:a16="http://schemas.microsoft.com/office/drawing/2014/main" id="{B01B877D-245F-204B-B95C-F64391B78C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7665" y="2684793"/>
            <a:ext cx="4380614" cy="1860010"/>
          </a:xfrm>
          <a:prstGeom prst="rect">
            <a:avLst/>
          </a:prstGeom>
        </p:spPr>
      </p:pic>
      <p:pic>
        <p:nvPicPr>
          <p:cNvPr id="13" name="Picture 12">
            <a:extLst>
              <a:ext uri="{FF2B5EF4-FFF2-40B4-BE49-F238E27FC236}">
                <a16:creationId xmlns:a16="http://schemas.microsoft.com/office/drawing/2014/main" id="{FA58FCAA-38DD-3C4E-B868-DD0EEB076F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4002" y="1116102"/>
            <a:ext cx="2789344" cy="2160145"/>
          </a:xfrm>
          <a:prstGeom prst="rect">
            <a:avLst/>
          </a:prstGeom>
        </p:spPr>
      </p:pic>
      <p:pic>
        <p:nvPicPr>
          <p:cNvPr id="15" name="Picture 14">
            <a:extLst>
              <a:ext uri="{FF2B5EF4-FFF2-40B4-BE49-F238E27FC236}">
                <a16:creationId xmlns:a16="http://schemas.microsoft.com/office/drawing/2014/main" id="{23E98A84-49E7-1D45-A291-D4A5B526E2C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838286" y="3276247"/>
            <a:ext cx="2804388" cy="1577468"/>
          </a:xfrm>
          <a:prstGeom prst="rect">
            <a:avLst/>
          </a:prstGeom>
        </p:spPr>
      </p:pic>
      <p:pic>
        <p:nvPicPr>
          <p:cNvPr id="17" name="Picture 16">
            <a:extLst>
              <a:ext uri="{FF2B5EF4-FFF2-40B4-BE49-F238E27FC236}">
                <a16:creationId xmlns:a16="http://schemas.microsoft.com/office/drawing/2014/main" id="{97AD0993-65CC-7F4D-ABB2-AC5AB0E39CC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6188" y="833070"/>
            <a:ext cx="1583162" cy="233179"/>
          </a:xfrm>
          <a:prstGeom prst="rect">
            <a:avLst/>
          </a:prstGeom>
        </p:spPr>
      </p:pic>
      <p:pic>
        <p:nvPicPr>
          <p:cNvPr id="19" name="Picture 18">
            <a:extLst>
              <a:ext uri="{FF2B5EF4-FFF2-40B4-BE49-F238E27FC236}">
                <a16:creationId xmlns:a16="http://schemas.microsoft.com/office/drawing/2014/main" id="{291D63EB-029D-0949-90DE-2AF10E295D6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29277" y="842213"/>
            <a:ext cx="1826794" cy="208668"/>
          </a:xfrm>
          <a:prstGeom prst="rect">
            <a:avLst/>
          </a:prstGeom>
        </p:spPr>
      </p:pic>
      <p:pic>
        <p:nvPicPr>
          <p:cNvPr id="25" name="Picture 24">
            <a:extLst>
              <a:ext uri="{FF2B5EF4-FFF2-40B4-BE49-F238E27FC236}">
                <a16:creationId xmlns:a16="http://schemas.microsoft.com/office/drawing/2014/main" id="{B1088451-1199-6F4B-BB9C-2E7563692F0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42822" y="4616580"/>
            <a:ext cx="1682777" cy="232508"/>
          </a:xfrm>
          <a:prstGeom prst="rect">
            <a:avLst/>
          </a:prstGeom>
        </p:spPr>
      </p:pic>
      <p:pic>
        <p:nvPicPr>
          <p:cNvPr id="27" name="Picture 26">
            <a:extLst>
              <a:ext uri="{FF2B5EF4-FFF2-40B4-BE49-F238E27FC236}">
                <a16:creationId xmlns:a16="http://schemas.microsoft.com/office/drawing/2014/main" id="{66122214-6A03-4E4E-AC7C-B2E477984AE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410172" y="4895409"/>
            <a:ext cx="2092570" cy="171450"/>
          </a:xfrm>
          <a:prstGeom prst="rect">
            <a:avLst/>
          </a:prstGeom>
        </p:spPr>
      </p:pic>
      <p:sp>
        <p:nvSpPr>
          <p:cNvPr id="28" name="TextBox 27">
            <a:extLst>
              <a:ext uri="{FF2B5EF4-FFF2-40B4-BE49-F238E27FC236}">
                <a16:creationId xmlns:a16="http://schemas.microsoft.com/office/drawing/2014/main" id="{B55C8A8E-73D5-324F-A291-2154A571559B}"/>
              </a:ext>
            </a:extLst>
          </p:cNvPr>
          <p:cNvSpPr txBox="1"/>
          <p:nvPr/>
        </p:nvSpPr>
        <p:spPr>
          <a:xfrm>
            <a:off x="3657794" y="4553940"/>
            <a:ext cx="965329" cy="276999"/>
          </a:xfrm>
          <a:prstGeom prst="rect">
            <a:avLst/>
          </a:prstGeom>
          <a:noFill/>
        </p:spPr>
        <p:txBody>
          <a:bodyPr wrap="none" rtlCol="0">
            <a:spAutoFit/>
          </a:bodyPr>
          <a:lstStyle/>
          <a:p>
            <a:r>
              <a:rPr lang="en-US" sz="1200" dirty="0"/>
              <a:t>~815 SBUs</a:t>
            </a:r>
          </a:p>
        </p:txBody>
      </p:sp>
      <p:sp>
        <p:nvSpPr>
          <p:cNvPr id="34" name="TextBox 33">
            <a:extLst>
              <a:ext uri="{FF2B5EF4-FFF2-40B4-BE49-F238E27FC236}">
                <a16:creationId xmlns:a16="http://schemas.microsoft.com/office/drawing/2014/main" id="{C959F216-3CF4-B943-A821-7A604E6C7177}"/>
              </a:ext>
            </a:extLst>
          </p:cNvPr>
          <p:cNvSpPr txBox="1"/>
          <p:nvPr/>
        </p:nvSpPr>
        <p:spPr>
          <a:xfrm>
            <a:off x="4669010" y="4563546"/>
            <a:ext cx="1135247" cy="276999"/>
          </a:xfrm>
          <a:prstGeom prst="rect">
            <a:avLst/>
          </a:prstGeom>
          <a:noFill/>
        </p:spPr>
        <p:txBody>
          <a:bodyPr wrap="none" rtlCol="0">
            <a:spAutoFit/>
          </a:bodyPr>
          <a:lstStyle/>
          <a:p>
            <a:r>
              <a:rPr lang="en-US" sz="1200" dirty="0"/>
              <a:t>~15750 SBUs</a:t>
            </a:r>
          </a:p>
        </p:txBody>
      </p:sp>
      <p:pic>
        <p:nvPicPr>
          <p:cNvPr id="31" name="Audio 30">
            <a:hlinkClick r:id="" action="ppaction://media"/>
            <a:extLst>
              <a:ext uri="{FF2B5EF4-FFF2-40B4-BE49-F238E27FC236}">
                <a16:creationId xmlns:a16="http://schemas.microsoft.com/office/drawing/2014/main" id="{171B8BA6-935E-2E47-8A5F-545AF33D2816}"/>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2972162872"/>
      </p:ext>
    </p:extLst>
  </p:cSld>
  <p:clrMapOvr>
    <a:masterClrMapping/>
  </p:clrMapOvr>
  <mc:AlternateContent xmlns:mc="http://schemas.openxmlformats.org/markup-compatibility/2006" xmlns:p14="http://schemas.microsoft.com/office/powerpoint/2010/main">
    <mc:Choice Requires="p14">
      <p:transition spd="slow" p14:dur="2000" advTm="40795"/>
    </mc:Choice>
    <mc:Fallback xmlns="">
      <p:transition spd="slow" advTm="407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23775-30D5-D849-B646-C520CC0B26E6}"/>
              </a:ext>
            </a:extLst>
          </p:cNvPr>
          <p:cNvSpPr>
            <a:spLocks noGrp="1"/>
          </p:cNvSpPr>
          <p:nvPr>
            <p:ph type="title"/>
          </p:nvPr>
        </p:nvSpPr>
        <p:spPr/>
        <p:txBody>
          <a:bodyPr/>
          <a:lstStyle/>
          <a:p>
            <a:r>
              <a:rPr lang="en-US" dirty="0"/>
              <a:t>Conclusions</a:t>
            </a:r>
          </a:p>
        </p:txBody>
      </p:sp>
      <p:sp>
        <p:nvSpPr>
          <p:cNvPr id="4" name="Slide Number Placeholder 3">
            <a:extLst>
              <a:ext uri="{FF2B5EF4-FFF2-40B4-BE49-F238E27FC236}">
                <a16:creationId xmlns:a16="http://schemas.microsoft.com/office/drawing/2014/main" id="{BAB8E9BF-FED7-1B4D-B442-8FE4EEA7E0F5}"/>
              </a:ext>
            </a:extLst>
          </p:cNvPr>
          <p:cNvSpPr>
            <a:spLocks noGrp="1"/>
          </p:cNvSpPr>
          <p:nvPr>
            <p:ph type="sldNum" sz="quarter" idx="12"/>
          </p:nvPr>
        </p:nvSpPr>
        <p:spPr/>
        <p:txBody>
          <a:bodyPr/>
          <a:lstStyle/>
          <a:p>
            <a:pPr>
              <a:defRPr/>
            </a:pPr>
            <a:fld id="{B586D440-F702-449A-AAC2-9ACFF17038B8}" type="slidenum">
              <a:rPr lang="en-US" smtClean="0"/>
              <a:pPr>
                <a:defRPr/>
              </a:pPr>
              <a:t>13</a:t>
            </a:fld>
            <a:endParaRPr lang="en-US"/>
          </a:p>
        </p:txBody>
      </p:sp>
      <p:sp>
        <p:nvSpPr>
          <p:cNvPr id="5" name="Content Placeholder 2">
            <a:extLst>
              <a:ext uri="{FF2B5EF4-FFF2-40B4-BE49-F238E27FC236}">
                <a16:creationId xmlns:a16="http://schemas.microsoft.com/office/drawing/2014/main" id="{47064333-EA11-154E-8B63-CC130BED649D}"/>
              </a:ext>
            </a:extLst>
          </p:cNvPr>
          <p:cNvSpPr>
            <a:spLocks noGrp="1"/>
          </p:cNvSpPr>
          <p:nvPr>
            <p:ph idx="1"/>
          </p:nvPr>
        </p:nvSpPr>
        <p:spPr>
          <a:xfrm>
            <a:off x="228600" y="796324"/>
            <a:ext cx="8686800" cy="4004275"/>
          </a:xfrm>
        </p:spPr>
        <p:txBody>
          <a:bodyPr/>
          <a:lstStyle/>
          <a:p>
            <a:pPr>
              <a:spcAft>
                <a:spcPts val="400"/>
              </a:spcAft>
            </a:pPr>
            <a:r>
              <a:rPr lang="en-US" sz="1800" dirty="0"/>
              <a:t>LAVA’s curvilinear overset and FUN3D’s ‘Sketch to Solution’ required very different studies to determine best practices.</a:t>
            </a:r>
          </a:p>
          <a:p>
            <a:pPr>
              <a:spcAft>
                <a:spcPts val="400"/>
              </a:spcAft>
            </a:pPr>
            <a:r>
              <a:rPr lang="en-US" sz="1800" dirty="0"/>
              <a:t>LUPWT high-speed leg results compared well to condition 29 experiment.</a:t>
            </a:r>
          </a:p>
          <a:p>
            <a:pPr>
              <a:spcAft>
                <a:spcPts val="400"/>
              </a:spcAft>
            </a:pPr>
            <a:r>
              <a:rPr lang="en-US" sz="1800" dirty="0"/>
              <a:t>Test section 2 was simulated for database, with inflow extracted from high-speed leg.</a:t>
            </a:r>
          </a:p>
          <a:p>
            <a:pPr>
              <a:spcAft>
                <a:spcPts val="400"/>
              </a:spcAft>
            </a:pPr>
            <a:r>
              <a:rPr lang="en-US" sz="1800" dirty="0"/>
              <a:t>Support hardware near the test article was deemed relevant.</a:t>
            </a:r>
          </a:p>
          <a:p>
            <a:pPr>
              <a:spcAft>
                <a:spcPts val="400"/>
              </a:spcAft>
            </a:pPr>
            <a:r>
              <a:rPr lang="en-US" sz="1700" dirty="0"/>
              <a:t>Uncertainty quantification database:</a:t>
            </a:r>
          </a:p>
          <a:p>
            <a:pPr lvl="1">
              <a:spcAft>
                <a:spcPts val="400"/>
              </a:spcAft>
            </a:pPr>
            <a:r>
              <a:rPr lang="en-US" sz="1200" dirty="0"/>
              <a:t>LAVA used their developed best practices to run the 231 cases of the database.</a:t>
            </a:r>
          </a:p>
          <a:p>
            <a:pPr lvl="1">
              <a:spcAft>
                <a:spcPts val="400"/>
              </a:spcAft>
            </a:pPr>
            <a:r>
              <a:rPr lang="en-US" sz="1200" dirty="0"/>
              <a:t>FUN3D used Set 01 case 01 (nominal) to find best practices for their ‘Sketch to Solution’ process.</a:t>
            </a:r>
          </a:p>
          <a:p>
            <a:pPr>
              <a:spcAft>
                <a:spcPts val="400"/>
              </a:spcAft>
            </a:pPr>
            <a:r>
              <a:rPr lang="en-US" sz="1800" dirty="0"/>
              <a:t>Further studies suggested to:</a:t>
            </a:r>
          </a:p>
          <a:p>
            <a:pPr lvl="1">
              <a:spcAft>
                <a:spcPts val="400"/>
              </a:spcAft>
            </a:pPr>
            <a:r>
              <a:rPr lang="en-US" sz="1200" dirty="0"/>
              <a:t>assess effects of turbulence model for both solvers.</a:t>
            </a:r>
          </a:p>
          <a:p>
            <a:pPr lvl="1">
              <a:spcAft>
                <a:spcPts val="400"/>
              </a:spcAft>
            </a:pPr>
            <a:r>
              <a:rPr lang="en-US" sz="1200" dirty="0"/>
              <a:t>better assess unsteadiness effects in LAVA simulations using Hybrid RANS-LES or Wall Modeled LES.</a:t>
            </a:r>
          </a:p>
        </p:txBody>
      </p:sp>
      <p:pic>
        <p:nvPicPr>
          <p:cNvPr id="13" name="Audio 12">
            <a:hlinkClick r:id="" action="ppaction://media"/>
            <a:extLst>
              <a:ext uri="{FF2B5EF4-FFF2-40B4-BE49-F238E27FC236}">
                <a16:creationId xmlns:a16="http://schemas.microsoft.com/office/drawing/2014/main" id="{8621F59E-EB2F-5C4C-B88A-F8D279CFA59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3189055544"/>
      </p:ext>
    </p:extLst>
  </p:cSld>
  <p:clrMapOvr>
    <a:masterClrMapping/>
  </p:clrMapOvr>
  <mc:AlternateContent xmlns:mc="http://schemas.openxmlformats.org/markup-compatibility/2006" xmlns:p14="http://schemas.microsoft.com/office/powerpoint/2010/main">
    <mc:Choice Requires="p14">
      <p:transition spd="slow" p14:dur="2000" advTm="51526"/>
    </mc:Choice>
    <mc:Fallback xmlns="">
      <p:transition spd="slow" advTm="515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376E1-26FF-2C4D-9701-61E048546733}"/>
              </a:ext>
            </a:extLst>
          </p:cNvPr>
          <p:cNvSpPr>
            <a:spLocks noGrp="1"/>
          </p:cNvSpPr>
          <p:nvPr>
            <p:ph type="title"/>
          </p:nvPr>
        </p:nvSpPr>
        <p:spPr/>
        <p:txBody>
          <a:bodyPr/>
          <a:lstStyle/>
          <a:p>
            <a:r>
              <a:rPr lang="en-US" dirty="0"/>
              <a:t>Acknowledgments</a:t>
            </a:r>
          </a:p>
        </p:txBody>
      </p:sp>
      <p:sp>
        <p:nvSpPr>
          <p:cNvPr id="3" name="Content Placeholder 2">
            <a:extLst>
              <a:ext uri="{FF2B5EF4-FFF2-40B4-BE49-F238E27FC236}">
                <a16:creationId xmlns:a16="http://schemas.microsoft.com/office/drawing/2014/main" id="{6DE65291-6861-4E47-950A-BBB1BDE4E8B0}"/>
              </a:ext>
            </a:extLst>
          </p:cNvPr>
          <p:cNvSpPr>
            <a:spLocks noGrp="1"/>
          </p:cNvSpPr>
          <p:nvPr>
            <p:ph idx="1"/>
          </p:nvPr>
        </p:nvSpPr>
        <p:spPr>
          <a:xfrm>
            <a:off x="228600" y="790360"/>
            <a:ext cx="8763000" cy="3706977"/>
          </a:xfrm>
        </p:spPr>
        <p:txBody>
          <a:bodyPr/>
          <a:lstStyle/>
          <a:p>
            <a:r>
              <a:rPr lang="en-US" sz="1800" dirty="0"/>
              <a:t>This research has been funded by the </a:t>
            </a:r>
            <a:r>
              <a:rPr lang="en-US" sz="1800" dirty="0" err="1"/>
              <a:t>Aerosciences</a:t>
            </a:r>
            <a:r>
              <a:rPr lang="en-US" sz="1800" dirty="0"/>
              <a:t> Evaluation and Test Capabilities (AETC) Portfolio Office.</a:t>
            </a:r>
          </a:p>
          <a:p>
            <a:endParaRPr lang="en-US" sz="1800" dirty="0"/>
          </a:p>
          <a:p>
            <a:r>
              <a:rPr lang="en-US" sz="1800" dirty="0"/>
              <a:t>Resources supporting this work were provided by the NASA High-End Computing (HEC) Program through the NASA Advanced Supercomputing (NAS) Division at Ames Research Center. </a:t>
            </a:r>
          </a:p>
          <a:p>
            <a:endParaRPr lang="en-US" sz="1800" dirty="0"/>
          </a:p>
          <a:p>
            <a:r>
              <a:rPr lang="en-US" sz="1800" dirty="0"/>
              <a:t>The authors would like to thank and acknowledge Emre </a:t>
            </a:r>
            <a:r>
              <a:rPr lang="en-US" sz="1800" dirty="0" err="1"/>
              <a:t>Sozer</a:t>
            </a:r>
            <a:r>
              <a:rPr lang="en-US" sz="1800" dirty="0"/>
              <a:t>, Jacob Wagner and Paresh Parikh for simulation assistance, James Jensen, Jared </a:t>
            </a:r>
            <a:r>
              <a:rPr lang="en-US" sz="1800" dirty="0" err="1"/>
              <a:t>Duensing</a:t>
            </a:r>
            <a:r>
              <a:rPr lang="en-US" sz="1800" dirty="0"/>
              <a:t> and Daniel Maldonado for overset gridding assistance, Gaetan Kenway for LAVA Curvilinear solver development, and Michael Piotrowski for internal review.</a:t>
            </a:r>
          </a:p>
          <a:p>
            <a:endParaRPr lang="en-US" sz="1800" dirty="0"/>
          </a:p>
          <a:p>
            <a:endParaRPr lang="en-US" dirty="0"/>
          </a:p>
        </p:txBody>
      </p:sp>
      <p:sp>
        <p:nvSpPr>
          <p:cNvPr id="4" name="Slide Number Placeholder 3">
            <a:extLst>
              <a:ext uri="{FF2B5EF4-FFF2-40B4-BE49-F238E27FC236}">
                <a16:creationId xmlns:a16="http://schemas.microsoft.com/office/drawing/2014/main" id="{90978D7D-F434-494B-AA65-9AB162558D44}"/>
              </a:ext>
            </a:extLst>
          </p:cNvPr>
          <p:cNvSpPr>
            <a:spLocks noGrp="1"/>
          </p:cNvSpPr>
          <p:nvPr>
            <p:ph type="sldNum" sz="quarter" idx="12"/>
          </p:nvPr>
        </p:nvSpPr>
        <p:spPr/>
        <p:txBody>
          <a:bodyPr/>
          <a:lstStyle/>
          <a:p>
            <a:pPr>
              <a:defRPr/>
            </a:pPr>
            <a:fld id="{B586D440-F702-449A-AAC2-9ACFF17038B8}" type="slidenum">
              <a:rPr lang="en-US" smtClean="0"/>
              <a:pPr>
                <a:defRPr/>
              </a:pPr>
              <a:t>14</a:t>
            </a:fld>
            <a:endParaRPr lang="en-US"/>
          </a:p>
        </p:txBody>
      </p:sp>
      <p:pic>
        <p:nvPicPr>
          <p:cNvPr id="11" name="Audio 10">
            <a:hlinkClick r:id="" action="ppaction://media"/>
            <a:extLst>
              <a:ext uri="{FF2B5EF4-FFF2-40B4-BE49-F238E27FC236}">
                <a16:creationId xmlns:a16="http://schemas.microsoft.com/office/drawing/2014/main" id="{2818D9E3-68DC-054C-B452-3CFDA814A70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3186713298"/>
      </p:ext>
    </p:extLst>
  </p:cSld>
  <p:clrMapOvr>
    <a:masterClrMapping/>
  </p:clrMapOvr>
  <mc:AlternateContent xmlns:mc="http://schemas.openxmlformats.org/markup-compatibility/2006" xmlns:p14="http://schemas.microsoft.com/office/powerpoint/2010/main">
    <mc:Choice Requires="p14">
      <p:transition spd="slow" p14:dur="2000" advTm="22488"/>
    </mc:Choice>
    <mc:Fallback xmlns="">
      <p:transition spd="slow" advTm="224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udio 3">
            <a:hlinkClick r:id="" action="ppaction://media"/>
            <a:extLst>
              <a:ext uri="{FF2B5EF4-FFF2-40B4-BE49-F238E27FC236}">
                <a16:creationId xmlns:a16="http://schemas.microsoft.com/office/drawing/2014/main" id="{31CD21B5-644C-C440-B1AB-136262FC98D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1256622331"/>
      </p:ext>
    </p:extLst>
  </p:cSld>
  <p:clrMapOvr>
    <a:masterClrMapping/>
  </p:clrMapOvr>
  <mc:AlternateContent xmlns:mc="http://schemas.openxmlformats.org/markup-compatibility/2006" xmlns:p14="http://schemas.microsoft.com/office/powerpoint/2010/main">
    <mc:Choice Requires="p14">
      <p:transition spd="slow" p14:dur="2000" advTm="5211"/>
    </mc:Choice>
    <mc:Fallback xmlns="">
      <p:transition spd="slow" advTm="52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Narrow"/>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IAA_NASA_Template" id="{88986046-2A15-7E4D-8D16-B9F85C187CB9}" vid="{99FFEBF3-678A-C343-8408-6061F76D0F3C}"/>
    </a:ext>
  </a:extLst>
</a:theme>
</file>

<file path=ppt/theme/theme2.xml><?xml version="1.0" encoding="utf-8"?>
<a:theme xmlns:a="http://schemas.openxmlformats.org/drawingml/2006/main" name="Without blue bann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IAA_NASA_Template" id="{88986046-2A15-7E4D-8D16-B9F85C187CB9}" vid="{255AE75F-A4D6-D94E-AF23-50F656ACA1C9}"/>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8EB2D5380FE2F4D930C6B565C2D1F91" ma:contentTypeVersion="11" ma:contentTypeDescription="Create a new document." ma:contentTypeScope="" ma:versionID="7bb4524a6491913e10d18d3264613d60">
  <xsd:schema xmlns:xsd="http://www.w3.org/2001/XMLSchema" xmlns:xs="http://www.w3.org/2001/XMLSchema" xmlns:p="http://schemas.microsoft.com/office/2006/metadata/properties" xmlns:ns2="f68cf9e0-88e1-4f3b-adb3-cd048a316fce" xmlns:ns3="45189c86-d200-4f8e-8ba3-644445031606" targetNamespace="http://schemas.microsoft.com/office/2006/metadata/properties" ma:root="true" ma:fieldsID="fe491e7097e791f756d1677c32534ef1" ns2:_="" ns3:_="">
    <xsd:import namespace="f68cf9e0-88e1-4f3b-adb3-cd048a316fce"/>
    <xsd:import namespace="45189c86-d200-4f8e-8ba3-64444503160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8cf9e0-88e1-4f3b-adb3-cd048a316fc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5189c86-d200-4f8e-8ba3-64444503160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14BE1A-A2C4-4862-8AD0-8BDC37D6A979}">
  <ds:schemaRefs>
    <ds:schemaRef ds:uri="8840c030-5dde-41b3-9ddd-06e8e0ef51bc"/>
    <ds:schemaRef ds:uri="db962d0c-5ba1-488e-9617-42eb96731c2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561E29E-EE55-4BBB-A007-996871FAB7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8cf9e0-88e1-4f3b-adb3-cd048a316fce"/>
    <ds:schemaRef ds:uri="45189c86-d200-4f8e-8ba3-6444450316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3F3348E-F4F4-4BE8-8083-AA7D450E2FA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 Presentation</Template>
  <TotalTime>3163</TotalTime>
  <Words>1634</Words>
  <Application>Microsoft Macintosh PowerPoint</Application>
  <PresentationFormat>On-screen Show (16:9)</PresentationFormat>
  <Paragraphs>148</Paragraphs>
  <Slides>15</Slides>
  <Notes>7</Notes>
  <HiddenSlides>0</HiddenSlides>
  <MMClips>15</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Arial</vt:lpstr>
      <vt:lpstr>Arial Narrow</vt:lpstr>
      <vt:lpstr>Calibri Light</vt:lpstr>
      <vt:lpstr>Helvetica</vt:lpstr>
      <vt:lpstr>Times</vt:lpstr>
      <vt:lpstr>Wingdings</vt:lpstr>
      <vt:lpstr>Blank Presentation</vt:lpstr>
      <vt:lpstr>Without blue banner</vt:lpstr>
      <vt:lpstr>PowerPoint Presentation</vt:lpstr>
      <vt:lpstr>Motivation</vt:lpstr>
      <vt:lpstr>CFD Solvers</vt:lpstr>
      <vt:lpstr>Experimental Setup</vt:lpstr>
      <vt:lpstr>LUPWT High-Speed Leg</vt:lpstr>
      <vt:lpstr>LUPWT Best Practice Determination</vt:lpstr>
      <vt:lpstr>Validation Against Condition 29 of 1913 Test</vt:lpstr>
      <vt:lpstr>Extraction of LUPWT’s Test Section 2</vt:lpstr>
      <vt:lpstr>SLS SRB Separation Test Article</vt:lpstr>
      <vt:lpstr>SLS Simulation Strategy</vt:lpstr>
      <vt:lpstr>LAVA SLS Best Practice Determination</vt:lpstr>
      <vt:lpstr>SLS Set 01 Case 01 (Nominal) Case Solution</vt:lpstr>
      <vt:lpstr>Conclusions</vt:lpstr>
      <vt:lpstr>Acknowledgments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Koch, James R. (ARC-TNA)</dc:creator>
  <cp:lastModifiedBy>Koch, James R. (ARC-TNA)</cp:lastModifiedBy>
  <cp:revision>69</cp:revision>
  <cp:lastPrinted>2018-09-25T14:02:34Z</cp:lastPrinted>
  <dcterms:created xsi:type="dcterms:W3CDTF">2021-06-24T18:00:15Z</dcterms:created>
  <dcterms:modified xsi:type="dcterms:W3CDTF">2021-06-29T22:43:19Z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0x01010068EB2D5380FE2F4D930C6B565C2D1F91</vt:lpwstr>
  </property>
</Properties>
</file>