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3"/>
  </p:sldMasterIdLst>
  <p:notesMasterIdLst>
    <p:notesMasterId r:id="rId35"/>
  </p:notesMasterIdLst>
  <p:sldIdLst>
    <p:sldId id="258" r:id="rId4"/>
    <p:sldId id="259" r:id="rId5"/>
    <p:sldId id="313" r:id="rId6"/>
    <p:sldId id="603" r:id="rId7"/>
    <p:sldId id="624" r:id="rId8"/>
    <p:sldId id="608" r:id="rId9"/>
    <p:sldId id="605" r:id="rId10"/>
    <p:sldId id="304" r:id="rId11"/>
    <p:sldId id="606" r:id="rId12"/>
    <p:sldId id="401" r:id="rId13"/>
    <p:sldId id="619" r:id="rId14"/>
    <p:sldId id="613" r:id="rId15"/>
    <p:sldId id="626" r:id="rId16"/>
    <p:sldId id="620" r:id="rId17"/>
    <p:sldId id="261" r:id="rId18"/>
    <p:sldId id="630" r:id="rId19"/>
    <p:sldId id="631" r:id="rId20"/>
    <p:sldId id="265" r:id="rId21"/>
    <p:sldId id="296" r:id="rId22"/>
    <p:sldId id="408" r:id="rId23"/>
    <p:sldId id="272" r:id="rId24"/>
    <p:sldId id="406" r:id="rId25"/>
    <p:sldId id="628" r:id="rId26"/>
    <p:sldId id="632" r:id="rId27"/>
    <p:sldId id="266" r:id="rId28"/>
    <p:sldId id="629" r:id="rId29"/>
    <p:sldId id="622" r:id="rId30"/>
    <p:sldId id="271" r:id="rId31"/>
    <p:sldId id="627" r:id="rId32"/>
    <p:sldId id="623" r:id="rId33"/>
    <p:sldId id="616" r:id="rId3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itchFamily="18" charset="0"/>
        <a:ea typeface="+mn-ea"/>
        <a:cs typeface="+mn-cs"/>
      </a:defRPr>
    </a:lvl5pPr>
    <a:lvl6pPr marL="2286000" algn="l" defTabSz="914400" rtl="0" eaLnBrk="1" latinLnBrk="0" hangingPunct="1">
      <a:defRPr sz="2400" kern="1200">
        <a:solidFill>
          <a:schemeClr val="tx1"/>
        </a:solidFill>
        <a:latin typeface="Times" pitchFamily="18" charset="0"/>
        <a:ea typeface="+mn-ea"/>
        <a:cs typeface="+mn-cs"/>
      </a:defRPr>
    </a:lvl6pPr>
    <a:lvl7pPr marL="2743200" algn="l" defTabSz="914400" rtl="0" eaLnBrk="1" latinLnBrk="0" hangingPunct="1">
      <a:defRPr sz="2400" kern="1200">
        <a:solidFill>
          <a:schemeClr val="tx1"/>
        </a:solidFill>
        <a:latin typeface="Times" pitchFamily="18" charset="0"/>
        <a:ea typeface="+mn-ea"/>
        <a:cs typeface="+mn-cs"/>
      </a:defRPr>
    </a:lvl7pPr>
    <a:lvl8pPr marL="3200400" algn="l" defTabSz="914400" rtl="0" eaLnBrk="1" latinLnBrk="0" hangingPunct="1">
      <a:defRPr sz="2400" kern="1200">
        <a:solidFill>
          <a:schemeClr val="tx1"/>
        </a:solidFill>
        <a:latin typeface="Times" pitchFamily="18" charset="0"/>
        <a:ea typeface="+mn-ea"/>
        <a:cs typeface="+mn-cs"/>
      </a:defRPr>
    </a:lvl8pPr>
    <a:lvl9pPr marL="3657600" algn="l" defTabSz="914400" rtl="0" eaLnBrk="1" latinLnBrk="0" hangingPunct="1">
      <a:defRPr sz="2400" kern="1200">
        <a:solidFill>
          <a:schemeClr val="tx1"/>
        </a:solidFill>
        <a:latin typeface="Times"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zatkowski, George N. (LARC-D319)" initials="SGN(" lastIdx="0" clrIdx="0">
    <p:extLst>
      <p:ext uri="{19B8F6BF-5375-455C-9EA6-DF929625EA0E}">
        <p15:presenceInfo xmlns:p15="http://schemas.microsoft.com/office/powerpoint/2012/main" userId="S-1-5-21-330711430-3775241029-4075259233-7996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166E"/>
    <a:srgbClr val="000000"/>
    <a:srgbClr val="0070C0"/>
    <a:srgbClr val="180D4E"/>
    <a:srgbClr val="990000"/>
    <a:srgbClr val="95CBFC"/>
    <a:srgbClr val="1A96FC"/>
    <a:srgbClr val="104398"/>
    <a:srgbClr val="06239D"/>
    <a:srgbClr val="E6CE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850" autoAdjust="0"/>
    <p:restoredTop sz="87673" autoAdjust="0"/>
  </p:normalViewPr>
  <p:slideViewPr>
    <p:cSldViewPr snapToGrid="0">
      <p:cViewPr varScale="1">
        <p:scale>
          <a:sx n="100" d="100"/>
          <a:sy n="100" d="100"/>
        </p:scale>
        <p:origin x="213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commentAuthors" Target="commentAuthor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 Id="rId8" Type="http://schemas.openxmlformats.org/officeDocument/2006/relationships/slide" Target="slides/slide5.xml"/><Relationship Id="rId3"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pitchFamily="1" charset="0"/>
              </a:defRPr>
            </a:lvl1pPr>
          </a:lstStyle>
          <a:p>
            <a:pPr>
              <a:defRPr/>
            </a:pPr>
            <a:endParaRPr lang="en-US"/>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pitchFamily="1" charset="0"/>
              </a:defRPr>
            </a:lvl1pPr>
          </a:lstStyle>
          <a:p>
            <a:pPr>
              <a:defRPr/>
            </a:pPr>
            <a:endParaRPr lang="en-US"/>
          </a:p>
        </p:txBody>
      </p:sp>
      <p:sp>
        <p:nvSpPr>
          <p:cNvPr id="389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pitchFamily="1" charset="0"/>
              </a:defRPr>
            </a:lvl1pPr>
          </a:lstStyle>
          <a:p>
            <a:pPr>
              <a:defRPr/>
            </a:pPr>
            <a:endParaRPr lang="en-US"/>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pitchFamily="1" charset="0"/>
              </a:defRPr>
            </a:lvl1pPr>
          </a:lstStyle>
          <a:p>
            <a:pPr>
              <a:defRPr/>
            </a:pPr>
            <a:fld id="{61CAA692-DFB1-48C0-8709-97DA9D894E26}" type="slidenum">
              <a:rPr lang="en-US"/>
              <a:pPr>
                <a:defRPr/>
              </a:pPr>
              <a:t>‹#›</a:t>
            </a:fld>
            <a:endParaRPr lang="en-US"/>
          </a:p>
        </p:txBody>
      </p:sp>
    </p:spTree>
    <p:extLst>
      <p:ext uri="{BB962C8B-B14F-4D97-AF65-F5344CB8AC3E}">
        <p14:creationId xmlns:p14="http://schemas.microsoft.com/office/powerpoint/2010/main" val="275641256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1CAA692-DFB1-48C0-8709-97DA9D894E26}" type="slidenum">
              <a:rPr lang="en-US" smtClean="0"/>
              <a:pPr>
                <a:defRPr/>
              </a:pPr>
              <a:t>4</a:t>
            </a:fld>
            <a:endParaRPr lang="en-US"/>
          </a:p>
        </p:txBody>
      </p:sp>
    </p:spTree>
    <p:extLst>
      <p:ext uri="{BB962C8B-B14F-4D97-AF65-F5344CB8AC3E}">
        <p14:creationId xmlns:p14="http://schemas.microsoft.com/office/powerpoint/2010/main" val="11126858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F2D5E971-C81C-4951-B538-A892952F718B}"/>
              </a:ext>
            </a:extLst>
          </p:cNvPr>
          <p:cNvSpPr>
            <a:spLocks noGrp="1" noChangeArrowheads="1"/>
          </p:cNvSpPr>
          <p:nvPr>
            <p:ph type="sldNum" sz="quarter" idx="5"/>
          </p:nvPr>
        </p:nvSpPr>
        <p:spPr>
          <a:noFill/>
        </p:spPr>
        <p:txBody>
          <a:bodyPr/>
          <a:lstStyle>
            <a:lvl1pPr defTabSz="927100">
              <a:spcBef>
                <a:spcPct val="30000"/>
              </a:spcBef>
              <a:defRPr sz="1200">
                <a:solidFill>
                  <a:schemeClr val="tx1"/>
                </a:solidFill>
                <a:latin typeface="Arial" panose="020B0604020202020204" pitchFamily="34" charset="0"/>
                <a:cs typeface="Arial" panose="020B0604020202020204" pitchFamily="34" charset="0"/>
              </a:defRPr>
            </a:lvl1pPr>
            <a:lvl2pPr marL="695325" indent="-266700" defTabSz="927100">
              <a:spcBef>
                <a:spcPct val="30000"/>
              </a:spcBef>
              <a:defRPr sz="1200">
                <a:solidFill>
                  <a:schemeClr val="tx1"/>
                </a:solidFill>
                <a:latin typeface="Arial" panose="020B0604020202020204" pitchFamily="34" charset="0"/>
                <a:cs typeface="Arial" panose="020B0604020202020204" pitchFamily="34" charset="0"/>
              </a:defRPr>
            </a:lvl2pPr>
            <a:lvl3pPr marL="1069975" indent="-212725" defTabSz="927100">
              <a:spcBef>
                <a:spcPct val="30000"/>
              </a:spcBef>
              <a:defRPr sz="1200">
                <a:solidFill>
                  <a:schemeClr val="tx1"/>
                </a:solidFill>
                <a:latin typeface="Arial" panose="020B0604020202020204" pitchFamily="34" charset="0"/>
                <a:cs typeface="Arial" panose="020B0604020202020204" pitchFamily="34" charset="0"/>
              </a:defRPr>
            </a:lvl3pPr>
            <a:lvl4pPr marL="1498600" indent="-212725" defTabSz="927100">
              <a:spcBef>
                <a:spcPct val="30000"/>
              </a:spcBef>
              <a:defRPr sz="1200">
                <a:solidFill>
                  <a:schemeClr val="tx1"/>
                </a:solidFill>
                <a:latin typeface="Arial" panose="020B0604020202020204" pitchFamily="34" charset="0"/>
                <a:cs typeface="Arial" panose="020B0604020202020204" pitchFamily="34" charset="0"/>
              </a:defRPr>
            </a:lvl4pPr>
            <a:lvl5pPr marL="1927225" indent="-212725" defTabSz="927100">
              <a:spcBef>
                <a:spcPct val="30000"/>
              </a:spcBef>
              <a:defRPr sz="1200">
                <a:solidFill>
                  <a:schemeClr val="tx1"/>
                </a:solidFill>
                <a:latin typeface="Arial" panose="020B0604020202020204" pitchFamily="34" charset="0"/>
                <a:cs typeface="Arial" panose="020B0604020202020204" pitchFamily="34" charset="0"/>
              </a:defRPr>
            </a:lvl5pPr>
            <a:lvl6pPr marL="2384425" indent="-212725" defTabSz="9271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841625" indent="-212725" defTabSz="9271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298825" indent="-212725" defTabSz="9271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756025" indent="-212725" defTabSz="9271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E718C12E-1EB2-43D9-BEB5-2D741DF9100F}" type="slidenum">
              <a:rPr lang="en-US" altLang="en-US"/>
              <a:pPr>
                <a:spcBef>
                  <a:spcPct val="0"/>
                </a:spcBef>
              </a:pPr>
              <a:t>8</a:t>
            </a:fld>
            <a:endParaRPr lang="en-US" altLang="en-US"/>
          </a:p>
        </p:txBody>
      </p:sp>
      <p:sp>
        <p:nvSpPr>
          <p:cNvPr id="36867" name="Rectangle 2">
            <a:extLst>
              <a:ext uri="{FF2B5EF4-FFF2-40B4-BE49-F238E27FC236}">
                <a16:creationId xmlns:a16="http://schemas.microsoft.com/office/drawing/2014/main" id="{06B1D72C-373B-4A6E-83B5-31991B55AA52}"/>
              </a:ext>
            </a:extLst>
          </p:cNvPr>
          <p:cNvSpPr>
            <a:spLocks noGrp="1" noRot="1" noChangeAspect="1" noChangeArrowheads="1" noTextEdit="1"/>
          </p:cNvSpPr>
          <p:nvPr>
            <p:ph type="sldImg"/>
          </p:nvPr>
        </p:nvSpPr>
        <p:spPr>
          <a:ln/>
        </p:spPr>
      </p:sp>
      <p:sp>
        <p:nvSpPr>
          <p:cNvPr id="36868" name="Rectangle 3">
            <a:extLst>
              <a:ext uri="{FF2B5EF4-FFF2-40B4-BE49-F238E27FC236}">
                <a16:creationId xmlns:a16="http://schemas.microsoft.com/office/drawing/2014/main" id="{F8600F99-16B8-412B-B19D-7E8804D0A95D}"/>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1CAA692-DFB1-48C0-8709-97DA9D894E26}" type="slidenum">
              <a:rPr lang="en-US" smtClean="0"/>
              <a:pPr>
                <a:defRPr/>
              </a:pPr>
              <a:t>24</a:t>
            </a:fld>
            <a:endParaRPr lang="en-US"/>
          </a:p>
        </p:txBody>
      </p:sp>
    </p:spTree>
    <p:extLst>
      <p:ext uri="{BB962C8B-B14F-4D97-AF65-F5344CB8AC3E}">
        <p14:creationId xmlns:p14="http://schemas.microsoft.com/office/powerpoint/2010/main" val="28419185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1CAA692-DFB1-48C0-8709-97DA9D894E26}" type="slidenum">
              <a:rPr lang="en-US" smtClean="0"/>
              <a:pPr>
                <a:defRPr/>
              </a:pPr>
              <a:t>26</a:t>
            </a:fld>
            <a:endParaRPr lang="en-US"/>
          </a:p>
        </p:txBody>
      </p:sp>
    </p:spTree>
    <p:extLst>
      <p:ext uri="{BB962C8B-B14F-4D97-AF65-F5344CB8AC3E}">
        <p14:creationId xmlns:p14="http://schemas.microsoft.com/office/powerpoint/2010/main" val="23449614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14"/>
          <p:cNvSpPr>
            <a:spLocks noGrp="1" noChangeArrowheads="1"/>
          </p:cNvSpPr>
          <p:nvPr>
            <p:ph type="sldNum" sz="quarter" idx="10"/>
          </p:nvPr>
        </p:nvSpPr>
        <p:spPr>
          <a:ln/>
        </p:spPr>
        <p:txBody>
          <a:bodyPr/>
          <a:lstStyle>
            <a:lvl1pPr>
              <a:defRPr/>
            </a:lvl1pPr>
          </a:lstStyle>
          <a:p>
            <a:pPr>
              <a:defRPr/>
            </a:pPr>
            <a:fld id="{746143CD-236A-403E-AD8D-3CB3DE644A9F}"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4"/>
          <p:cNvSpPr>
            <a:spLocks noGrp="1" noChangeArrowheads="1"/>
          </p:cNvSpPr>
          <p:nvPr>
            <p:ph type="sldNum" sz="quarter" idx="10"/>
          </p:nvPr>
        </p:nvSpPr>
        <p:spPr>
          <a:ln/>
        </p:spPr>
        <p:txBody>
          <a:bodyPr/>
          <a:lstStyle>
            <a:lvl1pPr>
              <a:defRPr/>
            </a:lvl1pPr>
          </a:lstStyle>
          <a:p>
            <a:pPr>
              <a:defRPr/>
            </a:pPr>
            <a:fld id="{9E157FE6-2E48-46F6-9630-B3577A23496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4"/>
          <p:cNvSpPr>
            <a:spLocks noGrp="1" noChangeArrowheads="1"/>
          </p:cNvSpPr>
          <p:nvPr>
            <p:ph type="sldNum" sz="quarter" idx="10"/>
          </p:nvPr>
        </p:nvSpPr>
        <p:spPr>
          <a:ln/>
        </p:spPr>
        <p:txBody>
          <a:bodyPr/>
          <a:lstStyle>
            <a:lvl1pPr>
              <a:defRPr/>
            </a:lvl1pPr>
          </a:lstStyle>
          <a:p>
            <a:pPr>
              <a:defRPr/>
            </a:pPr>
            <a:fld id="{E14405FB-9452-434B-A49E-6BCA142F55AE}"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371600"/>
            <a:ext cx="38100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71600"/>
            <a:ext cx="38100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4"/>
          <p:cNvSpPr>
            <a:spLocks noGrp="1" noChangeArrowheads="1"/>
          </p:cNvSpPr>
          <p:nvPr>
            <p:ph type="sldNum" sz="quarter" idx="10"/>
          </p:nvPr>
        </p:nvSpPr>
        <p:spPr>
          <a:ln/>
        </p:spPr>
        <p:txBody>
          <a:bodyPr/>
          <a:lstStyle>
            <a:lvl1pPr>
              <a:defRPr/>
            </a:lvl1pPr>
          </a:lstStyle>
          <a:p>
            <a:pPr>
              <a:defRPr/>
            </a:pPr>
            <a:fld id="{3E81D888-85BE-4B74-847F-1F8F8528EF6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4"/>
          <p:cNvSpPr>
            <a:spLocks noGrp="1" noChangeArrowheads="1"/>
          </p:cNvSpPr>
          <p:nvPr>
            <p:ph type="sldNum" sz="quarter" idx="10"/>
          </p:nvPr>
        </p:nvSpPr>
        <p:spPr>
          <a:ln/>
        </p:spPr>
        <p:txBody>
          <a:bodyPr/>
          <a:lstStyle>
            <a:lvl1pPr>
              <a:defRPr/>
            </a:lvl1pPr>
          </a:lstStyle>
          <a:p>
            <a:pPr>
              <a:defRPr/>
            </a:pPr>
            <a:fld id="{E8E3F427-A9A0-4DD9-B043-EC31392E1E6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4"/>
          <p:cNvSpPr>
            <a:spLocks noGrp="1" noChangeArrowheads="1"/>
          </p:cNvSpPr>
          <p:nvPr>
            <p:ph type="sldNum" sz="quarter" idx="10"/>
          </p:nvPr>
        </p:nvSpPr>
        <p:spPr>
          <a:ln/>
        </p:spPr>
        <p:txBody>
          <a:bodyPr/>
          <a:lstStyle>
            <a:lvl1pPr>
              <a:defRPr/>
            </a:lvl1pPr>
          </a:lstStyle>
          <a:p>
            <a:pPr>
              <a:defRPr/>
            </a:pPr>
            <a:fld id="{59C596AC-5E15-49FE-8167-982A45F8CA6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4"/>
          <p:cNvSpPr>
            <a:spLocks noGrp="1" noChangeArrowheads="1"/>
          </p:cNvSpPr>
          <p:nvPr>
            <p:ph type="sldNum" sz="quarter" idx="10"/>
          </p:nvPr>
        </p:nvSpPr>
        <p:spPr>
          <a:ln/>
        </p:spPr>
        <p:txBody>
          <a:bodyPr/>
          <a:lstStyle>
            <a:lvl1pPr>
              <a:defRPr/>
            </a:lvl1pPr>
          </a:lstStyle>
          <a:p>
            <a:pPr>
              <a:defRPr/>
            </a:pPr>
            <a:fld id="{D18F5EF4-025B-4809-8D23-BF6F0FFFC41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4"/>
          <p:cNvSpPr>
            <a:spLocks noGrp="1" noChangeArrowheads="1"/>
          </p:cNvSpPr>
          <p:nvPr>
            <p:ph type="sldNum" sz="quarter" idx="10"/>
          </p:nvPr>
        </p:nvSpPr>
        <p:spPr>
          <a:ln/>
        </p:spPr>
        <p:txBody>
          <a:bodyPr/>
          <a:lstStyle>
            <a:lvl1pPr>
              <a:defRPr/>
            </a:lvl1pPr>
          </a:lstStyle>
          <a:p>
            <a:pPr>
              <a:defRPr/>
            </a:pPr>
            <a:fld id="{13BB03FF-31FE-4816-9968-F0ABD7A9398D}"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4"/>
          <p:cNvSpPr>
            <a:spLocks noGrp="1" noChangeArrowheads="1"/>
          </p:cNvSpPr>
          <p:nvPr>
            <p:ph type="sldNum" sz="quarter" idx="10"/>
          </p:nvPr>
        </p:nvSpPr>
        <p:spPr>
          <a:ln/>
        </p:spPr>
        <p:txBody>
          <a:bodyPr/>
          <a:lstStyle>
            <a:lvl1pPr>
              <a:defRPr/>
            </a:lvl1pPr>
          </a:lstStyle>
          <a:p>
            <a:pPr>
              <a:defRPr/>
            </a:pPr>
            <a:fld id="{0484B0C8-9FA8-43B7-813F-577797DB7B5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4"/>
          <p:cNvSpPr>
            <a:spLocks noGrp="1" noChangeArrowheads="1"/>
          </p:cNvSpPr>
          <p:nvPr>
            <p:ph type="sldNum" sz="quarter" idx="10"/>
          </p:nvPr>
        </p:nvSpPr>
        <p:spPr>
          <a:ln/>
        </p:spPr>
        <p:txBody>
          <a:bodyPr/>
          <a:lstStyle>
            <a:lvl1pPr>
              <a:defRPr/>
            </a:lvl1pPr>
          </a:lstStyle>
          <a:p>
            <a:pPr>
              <a:defRPr/>
            </a:pPr>
            <a:fld id="{12E82433-F325-4BA9-85C4-16DFBA3CABE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52400"/>
            <a:ext cx="1943100" cy="6172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152400"/>
            <a:ext cx="5676900" cy="6172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4"/>
          <p:cNvSpPr>
            <a:spLocks noGrp="1" noChangeArrowheads="1"/>
          </p:cNvSpPr>
          <p:nvPr>
            <p:ph type="sldNum" sz="quarter" idx="10"/>
          </p:nvPr>
        </p:nvSpPr>
        <p:spPr>
          <a:ln/>
        </p:spPr>
        <p:txBody>
          <a:bodyPr/>
          <a:lstStyle>
            <a:lvl1pPr>
              <a:defRPr/>
            </a:lvl1pPr>
          </a:lstStyle>
          <a:p>
            <a:pPr>
              <a:defRPr/>
            </a:pPr>
            <a:fld id="{8189A430-0E9C-4660-B910-DB838EAADEF5}"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762000"/>
          </a:xfrm>
        </p:spPr>
        <p:txBody>
          <a:bodyPr/>
          <a:lstStyle/>
          <a:p>
            <a:r>
              <a:rPr lang="en-US"/>
              <a:t>Click to edit Master title style</a:t>
            </a:r>
          </a:p>
        </p:txBody>
      </p:sp>
      <p:sp>
        <p:nvSpPr>
          <p:cNvPr id="3" name="Text Placeholder 2"/>
          <p:cNvSpPr>
            <a:spLocks noGrp="1"/>
          </p:cNvSpPr>
          <p:nvPr>
            <p:ph type="body" sz="half" idx="1"/>
          </p:nvPr>
        </p:nvSpPr>
        <p:spPr>
          <a:xfrm>
            <a:off x="685800" y="1371600"/>
            <a:ext cx="38100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371600"/>
            <a:ext cx="3810000" cy="2400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24300"/>
            <a:ext cx="3810000" cy="2400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4"/>
          <p:cNvSpPr>
            <a:spLocks noGrp="1" noChangeArrowheads="1"/>
          </p:cNvSpPr>
          <p:nvPr>
            <p:ph type="sldNum" sz="quarter" idx="10"/>
          </p:nvPr>
        </p:nvSpPr>
        <p:spPr>
          <a:ln/>
        </p:spPr>
        <p:txBody>
          <a:bodyPr/>
          <a:lstStyle>
            <a:lvl1pPr>
              <a:defRPr/>
            </a:lvl1pPr>
          </a:lstStyle>
          <a:p>
            <a:pPr>
              <a:defRPr/>
            </a:pPr>
            <a:fld id="{EE32C351-4EB7-464C-84B7-5DB13FD28030}"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762000"/>
          </a:xfrm>
        </p:spPr>
        <p:txBody>
          <a:bodyPr/>
          <a:lstStyle/>
          <a:p>
            <a:r>
              <a:rPr lang="en-US"/>
              <a:t>Click to edit Master title style</a:t>
            </a:r>
          </a:p>
        </p:txBody>
      </p:sp>
      <p:sp>
        <p:nvSpPr>
          <p:cNvPr id="3" name="Text Placeholder 2"/>
          <p:cNvSpPr>
            <a:spLocks noGrp="1"/>
          </p:cNvSpPr>
          <p:nvPr>
            <p:ph type="body" sz="half" idx="1"/>
          </p:nvPr>
        </p:nvSpPr>
        <p:spPr>
          <a:xfrm>
            <a:off x="685800" y="1371600"/>
            <a:ext cx="38100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71600"/>
            <a:ext cx="38100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4"/>
          <p:cNvSpPr>
            <a:spLocks noGrp="1" noChangeArrowheads="1"/>
          </p:cNvSpPr>
          <p:nvPr>
            <p:ph type="sldNum" sz="quarter" idx="10"/>
          </p:nvPr>
        </p:nvSpPr>
        <p:spPr>
          <a:ln/>
        </p:spPr>
        <p:txBody>
          <a:bodyPr/>
          <a:lstStyle>
            <a:lvl1pPr>
              <a:defRPr/>
            </a:lvl1pPr>
          </a:lstStyle>
          <a:p>
            <a:pPr>
              <a:defRPr/>
            </a:pPr>
            <a:fld id="{07383F02-D3AB-4529-97A9-471ABCB087E2}"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309563" y="165100"/>
            <a:ext cx="8377237" cy="615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792868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7"/>
          <p:cNvPicPr>
            <a:picLocks noChangeAspect="1" noChangeArrowheads="1"/>
          </p:cNvPicPr>
          <p:nvPr userDrawn="1"/>
        </p:nvPicPr>
        <p:blipFill>
          <a:blip r:embed="rId16" cstate="print"/>
          <a:srcRect/>
          <a:stretch>
            <a:fillRect/>
          </a:stretch>
        </p:blipFill>
        <p:spPr bwMode="auto">
          <a:xfrm>
            <a:off x="0" y="0"/>
            <a:ext cx="9145588" cy="1035050"/>
          </a:xfrm>
          <a:prstGeom prst="rect">
            <a:avLst/>
          </a:prstGeom>
          <a:noFill/>
          <a:ln w="9525">
            <a:noFill/>
            <a:miter lim="800000"/>
            <a:headEnd/>
            <a:tailEnd/>
          </a:ln>
        </p:spPr>
      </p:pic>
      <p:sp>
        <p:nvSpPr>
          <p:cNvPr id="2051" name="Rectangle 8"/>
          <p:cNvSpPr>
            <a:spLocks noGrp="1" noChangeArrowheads="1"/>
          </p:cNvSpPr>
          <p:nvPr>
            <p:ph type="title"/>
          </p:nvPr>
        </p:nvSpPr>
        <p:spPr bwMode="auto">
          <a:xfrm>
            <a:off x="685800" y="264238"/>
            <a:ext cx="7772400" cy="68644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title style</a:t>
            </a:r>
          </a:p>
        </p:txBody>
      </p:sp>
      <p:sp>
        <p:nvSpPr>
          <p:cNvPr id="2052" name="Rectangle 9"/>
          <p:cNvSpPr>
            <a:spLocks noGrp="1" noChangeArrowheads="1"/>
          </p:cNvSpPr>
          <p:nvPr>
            <p:ph type="body" idx="1"/>
          </p:nvPr>
        </p:nvSpPr>
        <p:spPr bwMode="auto">
          <a:xfrm>
            <a:off x="685800" y="1371600"/>
            <a:ext cx="7772400" cy="495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8" name="Rectangle 14"/>
          <p:cNvSpPr>
            <a:spLocks noGrp="1" noChangeArrowheads="1"/>
          </p:cNvSpPr>
          <p:nvPr>
            <p:ph type="sldNum" sz="quarter" idx="4"/>
          </p:nvPr>
        </p:nvSpPr>
        <p:spPr bwMode="auto">
          <a:xfrm>
            <a:off x="7006768" y="6607626"/>
            <a:ext cx="2133600" cy="2476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mn-lt"/>
              </a:defRPr>
            </a:lvl1pPr>
          </a:lstStyle>
          <a:p>
            <a:pPr>
              <a:defRPr/>
            </a:pPr>
            <a:fld id="{D806B96E-D998-4C7C-88D0-6F4FEB78018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hdr="0"/>
  <p:txStyles>
    <p:titleStyle>
      <a:lvl1pPr algn="ctr" rtl="0" eaLnBrk="0" fontAlgn="base" hangingPunct="0">
        <a:lnSpc>
          <a:spcPts val="2840"/>
        </a:lnSpc>
        <a:spcBef>
          <a:spcPct val="0"/>
        </a:spcBef>
        <a:spcAft>
          <a:spcPct val="0"/>
        </a:spcAft>
        <a:defRPr sz="3200" b="1">
          <a:solidFill>
            <a:schemeClr val="bg1"/>
          </a:solidFill>
          <a:latin typeface="+mj-lt"/>
          <a:ea typeface="+mj-ea"/>
          <a:cs typeface="+mj-cs"/>
        </a:defRPr>
      </a:lvl1pPr>
      <a:lvl2pPr algn="ctr" rtl="0" eaLnBrk="0" fontAlgn="base" hangingPunct="0">
        <a:spcBef>
          <a:spcPct val="0"/>
        </a:spcBef>
        <a:spcAft>
          <a:spcPct val="0"/>
        </a:spcAft>
        <a:defRPr sz="3200" b="1">
          <a:solidFill>
            <a:schemeClr val="bg1"/>
          </a:solidFill>
          <a:latin typeface="Arial" charset="0"/>
        </a:defRPr>
      </a:lvl2pPr>
      <a:lvl3pPr algn="ctr" rtl="0" eaLnBrk="0" fontAlgn="base" hangingPunct="0">
        <a:spcBef>
          <a:spcPct val="0"/>
        </a:spcBef>
        <a:spcAft>
          <a:spcPct val="0"/>
        </a:spcAft>
        <a:defRPr sz="3200" b="1">
          <a:solidFill>
            <a:schemeClr val="bg1"/>
          </a:solidFill>
          <a:latin typeface="Arial" charset="0"/>
        </a:defRPr>
      </a:lvl3pPr>
      <a:lvl4pPr algn="ctr" rtl="0" eaLnBrk="0" fontAlgn="base" hangingPunct="0">
        <a:spcBef>
          <a:spcPct val="0"/>
        </a:spcBef>
        <a:spcAft>
          <a:spcPct val="0"/>
        </a:spcAft>
        <a:defRPr sz="3200" b="1">
          <a:solidFill>
            <a:schemeClr val="bg1"/>
          </a:solidFill>
          <a:latin typeface="Arial" charset="0"/>
        </a:defRPr>
      </a:lvl4pPr>
      <a:lvl5pPr algn="ctr" rtl="0" eaLnBrk="0" fontAlgn="base" hangingPunct="0">
        <a:spcBef>
          <a:spcPct val="0"/>
        </a:spcBef>
        <a:spcAft>
          <a:spcPct val="0"/>
        </a:spcAft>
        <a:defRPr sz="3200" b="1">
          <a:solidFill>
            <a:schemeClr val="bg1"/>
          </a:solidFill>
          <a:latin typeface="Arial" charset="0"/>
        </a:defRPr>
      </a:lvl5pPr>
      <a:lvl6pPr marL="457200" algn="ctr" rtl="0" fontAlgn="base">
        <a:spcBef>
          <a:spcPct val="0"/>
        </a:spcBef>
        <a:spcAft>
          <a:spcPct val="0"/>
        </a:spcAft>
        <a:defRPr sz="3200" b="1">
          <a:solidFill>
            <a:schemeClr val="bg1"/>
          </a:solidFill>
          <a:latin typeface="Arial" charset="0"/>
        </a:defRPr>
      </a:lvl6pPr>
      <a:lvl7pPr marL="914400" algn="ctr" rtl="0" fontAlgn="base">
        <a:spcBef>
          <a:spcPct val="0"/>
        </a:spcBef>
        <a:spcAft>
          <a:spcPct val="0"/>
        </a:spcAft>
        <a:defRPr sz="3200" b="1">
          <a:solidFill>
            <a:schemeClr val="bg1"/>
          </a:solidFill>
          <a:latin typeface="Arial" charset="0"/>
        </a:defRPr>
      </a:lvl7pPr>
      <a:lvl8pPr marL="1371600" algn="ctr" rtl="0" fontAlgn="base">
        <a:spcBef>
          <a:spcPct val="0"/>
        </a:spcBef>
        <a:spcAft>
          <a:spcPct val="0"/>
        </a:spcAft>
        <a:defRPr sz="3200" b="1">
          <a:solidFill>
            <a:schemeClr val="bg1"/>
          </a:solidFill>
          <a:latin typeface="Arial" charset="0"/>
        </a:defRPr>
      </a:lvl8pPr>
      <a:lvl9pPr marL="1828800" algn="ctr" rtl="0" fontAlgn="base">
        <a:spcBef>
          <a:spcPct val="0"/>
        </a:spcBef>
        <a:spcAft>
          <a:spcPct val="0"/>
        </a:spcAft>
        <a:defRPr sz="3200" b="1">
          <a:solidFill>
            <a:schemeClr val="bg1"/>
          </a:solidFill>
          <a:latin typeface="Arial" charset="0"/>
        </a:defRPr>
      </a:lvl9pPr>
    </p:titleStyle>
    <p:bodyStyle>
      <a:lvl1pPr marL="342900" indent="-342900" algn="l" rtl="0" eaLnBrk="0" fontAlgn="base" hangingPunct="0">
        <a:spcBef>
          <a:spcPct val="25000"/>
        </a:spcBef>
        <a:spcAft>
          <a:spcPct val="25000"/>
        </a:spcAft>
        <a:buChar char="•"/>
        <a:defRPr sz="2800" b="1">
          <a:solidFill>
            <a:schemeClr val="tx1"/>
          </a:solidFill>
          <a:latin typeface="+mn-lt"/>
          <a:ea typeface="+mn-ea"/>
          <a:cs typeface="+mn-cs"/>
        </a:defRPr>
      </a:lvl1pPr>
      <a:lvl2pPr marL="742950" indent="-285750" algn="l" rtl="0" eaLnBrk="0" fontAlgn="base" hangingPunct="0">
        <a:spcBef>
          <a:spcPct val="25000"/>
        </a:spcBef>
        <a:spcAft>
          <a:spcPct val="25000"/>
        </a:spcAft>
        <a:buChar char="–"/>
        <a:defRPr sz="2400">
          <a:solidFill>
            <a:schemeClr val="tx1"/>
          </a:solidFill>
          <a:latin typeface="+mn-lt"/>
        </a:defRPr>
      </a:lvl2pPr>
      <a:lvl3pPr marL="1143000" indent="-228600" algn="l" rtl="0" eaLnBrk="0" fontAlgn="base" hangingPunct="0">
        <a:spcBef>
          <a:spcPct val="25000"/>
        </a:spcBef>
        <a:spcAft>
          <a:spcPct val="25000"/>
        </a:spcAft>
        <a:buChar char="•"/>
        <a:defRPr sz="2000">
          <a:solidFill>
            <a:schemeClr val="tx1"/>
          </a:solidFill>
          <a:latin typeface="+mn-lt"/>
        </a:defRPr>
      </a:lvl3pPr>
      <a:lvl4pPr marL="1600200" indent="-228600" algn="l" rtl="0" eaLnBrk="0" fontAlgn="base" hangingPunct="0">
        <a:spcBef>
          <a:spcPct val="25000"/>
        </a:spcBef>
        <a:spcAft>
          <a:spcPct val="25000"/>
        </a:spcAft>
        <a:buChar char="–"/>
        <a:defRPr>
          <a:solidFill>
            <a:schemeClr val="tx1"/>
          </a:solidFill>
          <a:latin typeface="+mn-lt"/>
        </a:defRPr>
      </a:lvl4pPr>
      <a:lvl5pPr marL="2057400" indent="-228600" algn="l" rtl="0" eaLnBrk="0" fontAlgn="base" hangingPunct="0">
        <a:spcBef>
          <a:spcPct val="25000"/>
        </a:spcBef>
        <a:spcAft>
          <a:spcPct val="25000"/>
        </a:spcAft>
        <a:buChar char="»"/>
        <a:defRPr>
          <a:solidFill>
            <a:schemeClr val="tx1"/>
          </a:solidFill>
          <a:latin typeface="+mn-lt"/>
        </a:defRPr>
      </a:lvl5pPr>
      <a:lvl6pPr marL="2514600" indent="-228600" algn="l" rtl="0" fontAlgn="base">
        <a:spcBef>
          <a:spcPct val="25000"/>
        </a:spcBef>
        <a:spcAft>
          <a:spcPct val="25000"/>
        </a:spcAft>
        <a:buChar char="»"/>
        <a:defRPr>
          <a:solidFill>
            <a:schemeClr val="tx1"/>
          </a:solidFill>
          <a:latin typeface="+mn-lt"/>
        </a:defRPr>
      </a:lvl6pPr>
      <a:lvl7pPr marL="2971800" indent="-228600" algn="l" rtl="0" fontAlgn="base">
        <a:spcBef>
          <a:spcPct val="25000"/>
        </a:spcBef>
        <a:spcAft>
          <a:spcPct val="25000"/>
        </a:spcAft>
        <a:buChar char="»"/>
        <a:defRPr>
          <a:solidFill>
            <a:schemeClr val="tx1"/>
          </a:solidFill>
          <a:latin typeface="+mn-lt"/>
        </a:defRPr>
      </a:lvl7pPr>
      <a:lvl8pPr marL="3429000" indent="-228600" algn="l" rtl="0" fontAlgn="base">
        <a:spcBef>
          <a:spcPct val="25000"/>
        </a:spcBef>
        <a:spcAft>
          <a:spcPct val="25000"/>
        </a:spcAft>
        <a:buChar char="»"/>
        <a:defRPr>
          <a:solidFill>
            <a:schemeClr val="tx1"/>
          </a:solidFill>
          <a:latin typeface="+mn-lt"/>
        </a:defRPr>
      </a:lvl8pPr>
      <a:lvl9pPr marL="3886200" indent="-228600" algn="l" rtl="0" fontAlgn="base">
        <a:spcBef>
          <a:spcPct val="25000"/>
        </a:spcBef>
        <a:spcAft>
          <a:spcPct val="2500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9.png"/><Relationship Id="rId5" Type="http://schemas.openxmlformats.org/officeDocument/2006/relationships/image" Target="../media/image38.emf"/><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emf"/><Relationship Id="rId1" Type="http://schemas.openxmlformats.org/officeDocument/2006/relationships/slideLayout" Target="../slideLayouts/slideLayout2.xml"/><Relationship Id="rId5" Type="http://schemas.openxmlformats.org/officeDocument/2006/relationships/image" Target="../media/image43.jpeg"/><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2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jpeg"/></Relationships>
</file>

<file path=ppt/slides/_rels/slide2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61.emf"/><Relationship Id="rId4" Type="http://schemas.openxmlformats.org/officeDocument/2006/relationships/image" Target="../media/image60.png"/></Relationships>
</file>

<file path=ppt/slides/_rels/slide2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26.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5.png"/><Relationship Id="rId7" Type="http://schemas.openxmlformats.org/officeDocument/2006/relationships/image" Target="../media/image69.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jpeg"/><Relationship Id="rId4" Type="http://schemas.openxmlformats.org/officeDocument/2006/relationships/image" Target="../media/image66.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72.png"/><Relationship Id="rId4" Type="http://schemas.openxmlformats.org/officeDocument/2006/relationships/image" Target="../media/image71.jpeg"/></Relationships>
</file>

<file path=ppt/slides/_rels/slide28.xml.rels><?xml version="1.0" encoding="UTF-8" standalone="yes"?>
<Relationships xmlns="http://schemas.openxmlformats.org/package/2006/relationships"><Relationship Id="rId8" Type="http://schemas.openxmlformats.org/officeDocument/2006/relationships/image" Target="../media/image79.jpeg"/><Relationship Id="rId3" Type="http://schemas.openxmlformats.org/officeDocument/2006/relationships/image" Target="../media/image74.jpg"/><Relationship Id="rId7" Type="http://schemas.openxmlformats.org/officeDocument/2006/relationships/image" Target="../media/image78.png"/><Relationship Id="rId2" Type="http://schemas.openxmlformats.org/officeDocument/2006/relationships/image" Target="../media/image73.jpg"/><Relationship Id="rId1" Type="http://schemas.openxmlformats.org/officeDocument/2006/relationships/slideLayout" Target="../slideLayouts/slideLayout7.xml"/><Relationship Id="rId6" Type="http://schemas.openxmlformats.org/officeDocument/2006/relationships/image" Target="../media/image77.JPG"/><Relationship Id="rId5" Type="http://schemas.openxmlformats.org/officeDocument/2006/relationships/image" Target="../media/image76.png"/><Relationship Id="rId4" Type="http://schemas.openxmlformats.org/officeDocument/2006/relationships/image" Target="../media/image75.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s://ieeexplore.ieee.org/document/5747495" TargetMode="External"/><Relationship Id="rId2" Type="http://schemas.openxmlformats.org/officeDocument/2006/relationships/hyperlink" Target="https://www.worldcat.org/title/open-circuit-resonant-sansec-sensor-technology-for-lightning-mitigation-and-damage-detection-and-diagnosis-for-composite-aircraft-applications/oclc/916508919" TargetMode="External"/><Relationship Id="rId1" Type="http://schemas.openxmlformats.org/officeDocument/2006/relationships/slideLayout" Target="../slideLayouts/slideLayout7.xml"/><Relationship Id="rId6" Type="http://schemas.openxmlformats.org/officeDocument/2006/relationships/hyperlink" Target="https://ieeexplore.ieee.org/document/7516261" TargetMode="External"/><Relationship Id="rId5" Type="http://schemas.openxmlformats.org/officeDocument/2006/relationships/hyperlink" Target="https://tpsas.larc.nasa.gov/lf99_view.cfm?lf99_id=34315&amp;lf99_action=view" TargetMode="External"/><Relationship Id="rId4" Type="http://schemas.openxmlformats.org/officeDocument/2006/relationships/hyperlink" Target="https://ntrs.nasa.gov/archive/nasa/casi.ntrs.nasa.gov/20120011948.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Users\gszatkow\Documents\sansec space photo.jpg">
            <a:extLst>
              <a:ext uri="{FF2B5EF4-FFF2-40B4-BE49-F238E27FC236}">
                <a16:creationId xmlns:a16="http://schemas.microsoft.com/office/drawing/2014/main" id="{24A04509-1A13-4B33-B6B4-9A14CC95FC6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893619"/>
            <a:ext cx="9143999" cy="5964382"/>
          </a:xfrm>
          <a:prstGeom prst="rect">
            <a:avLst/>
          </a:prstGeom>
          <a:noFill/>
          <a:ln>
            <a:noFill/>
          </a:ln>
        </p:spPr>
      </p:pic>
      <p:sp>
        <p:nvSpPr>
          <p:cNvPr id="7" name="TextBox 6"/>
          <p:cNvSpPr txBox="1"/>
          <p:nvPr/>
        </p:nvSpPr>
        <p:spPr>
          <a:xfrm>
            <a:off x="464234" y="318167"/>
            <a:ext cx="9045525" cy="1508105"/>
          </a:xfrm>
          <a:prstGeom prst="rect">
            <a:avLst/>
          </a:prstGeom>
          <a:noFill/>
        </p:spPr>
        <p:txBody>
          <a:bodyPr wrap="square" rtlCol="0">
            <a:spAutoFit/>
          </a:bodyPr>
          <a:lstStyle/>
          <a:p>
            <a:pPr algn="ctr" defTabSz="820738" eaLnBrk="0" hangingPunct="0"/>
            <a:r>
              <a:rPr lang="en-US" sz="2400" dirty="0">
                <a:solidFill>
                  <a:schemeClr val="bg1"/>
                </a:solidFill>
                <a:latin typeface="Arial" panose="020B0604020202020204" pitchFamily="34" charset="0"/>
                <a:cs typeface="Arial" panose="020B0604020202020204" pitchFamily="34" charset="0"/>
              </a:rPr>
              <a:t>NESC Sensors &amp; Instrumentation Webinar - July 20, 2021</a:t>
            </a:r>
          </a:p>
          <a:p>
            <a:pPr algn="ctr" defTabSz="820738" eaLnBrk="0" hangingPunct="0"/>
            <a:endParaRPr lang="en-US" sz="1400" dirty="0">
              <a:latin typeface="Arial" panose="020B0604020202020204" pitchFamily="34" charset="0"/>
              <a:cs typeface="Arial" panose="020B0604020202020204" pitchFamily="34" charset="0"/>
            </a:endParaRPr>
          </a:p>
          <a:p>
            <a:pPr algn="ctr" defTabSz="820738" eaLnBrk="0" hangingPunct="0"/>
            <a:br>
              <a:rPr lang="en-US" sz="1400" dirty="0"/>
            </a:br>
            <a:br>
              <a:rPr lang="en-US" sz="2000" dirty="0"/>
            </a:br>
            <a:endParaRPr lang="en-US" sz="2000" dirty="0">
              <a:solidFill>
                <a:prstClr val="white"/>
              </a:solidFill>
              <a:latin typeface="Arial" pitchFamily="34" charset="0"/>
              <a:cs typeface="Arial" pitchFamily="34" charset="0"/>
            </a:endParaRPr>
          </a:p>
        </p:txBody>
      </p:sp>
      <p:sp>
        <p:nvSpPr>
          <p:cNvPr id="13" name="Rectangle 12"/>
          <p:cNvSpPr/>
          <p:nvPr/>
        </p:nvSpPr>
        <p:spPr>
          <a:xfrm>
            <a:off x="228598" y="1204922"/>
            <a:ext cx="8915400" cy="400110"/>
          </a:xfrm>
          <a:prstGeom prst="rect">
            <a:avLst/>
          </a:prstGeom>
        </p:spPr>
        <p:txBody>
          <a:bodyPr wrap="square">
            <a:spAutoFit/>
          </a:bodyPr>
          <a:lstStyle/>
          <a:p>
            <a:pPr algn="ctr"/>
            <a:r>
              <a:rPr lang="en-US" sz="2000" dirty="0">
                <a:solidFill>
                  <a:schemeClr val="bg1"/>
                </a:solidFill>
                <a:latin typeface="Arial" panose="020B0604020202020204" pitchFamily="34" charset="0"/>
                <a:cs typeface="Arial" panose="020B0604020202020204" pitchFamily="34" charset="0"/>
              </a:rPr>
              <a:t>Open Circuit Resonant (</a:t>
            </a:r>
            <a:r>
              <a:rPr lang="en-US" sz="2000" dirty="0" err="1">
                <a:solidFill>
                  <a:schemeClr val="bg1"/>
                </a:solidFill>
                <a:latin typeface="Arial" panose="020B0604020202020204" pitchFamily="34" charset="0"/>
                <a:cs typeface="Arial" panose="020B0604020202020204" pitchFamily="34" charset="0"/>
              </a:rPr>
              <a:t>SansEC</a:t>
            </a:r>
            <a:r>
              <a:rPr lang="en-US" sz="2000" dirty="0">
                <a:solidFill>
                  <a:schemeClr val="bg1"/>
                </a:solidFill>
                <a:latin typeface="Arial" panose="020B0604020202020204" pitchFamily="34" charset="0"/>
                <a:cs typeface="Arial" panose="020B0604020202020204" pitchFamily="34" charset="0"/>
              </a:rPr>
              <a:t>) Sensor Technology Applications</a:t>
            </a:r>
            <a:endParaRPr lang="en-US" sz="2000" dirty="0">
              <a:solidFill>
                <a:schemeClr val="bg1"/>
              </a:solidFill>
            </a:endParaRPr>
          </a:p>
        </p:txBody>
      </p:sp>
      <p:sp>
        <p:nvSpPr>
          <p:cNvPr id="14" name="Rectangle 13"/>
          <p:cNvSpPr/>
          <p:nvPr/>
        </p:nvSpPr>
        <p:spPr>
          <a:xfrm>
            <a:off x="5974671" y="6247445"/>
            <a:ext cx="3169329" cy="584775"/>
          </a:xfrm>
          <a:prstGeom prst="rect">
            <a:avLst/>
          </a:prstGeom>
        </p:spPr>
        <p:txBody>
          <a:bodyPr wrap="none">
            <a:spAutoFit/>
          </a:bodyPr>
          <a:lstStyle/>
          <a:p>
            <a:pPr algn="ctr"/>
            <a:r>
              <a:rPr lang="en-US" sz="1600" dirty="0">
                <a:solidFill>
                  <a:schemeClr val="bg1"/>
                </a:solidFill>
                <a:latin typeface="Arial" panose="020B0604020202020204" pitchFamily="34" charset="0"/>
                <a:cs typeface="Arial" panose="020B0604020202020204" pitchFamily="34" charset="0"/>
              </a:rPr>
              <a:t>George Szatkowski</a:t>
            </a:r>
          </a:p>
          <a:p>
            <a:pPr algn="ctr"/>
            <a:r>
              <a:rPr lang="en-US" sz="1600" dirty="0">
                <a:solidFill>
                  <a:schemeClr val="bg1"/>
                </a:solidFill>
                <a:latin typeface="Arial" panose="020B0604020202020204" pitchFamily="34" charset="0"/>
                <a:cs typeface="Arial" panose="020B0604020202020204" pitchFamily="34" charset="0"/>
              </a:rPr>
              <a:t> NASA Langley Research Center</a:t>
            </a:r>
            <a:endParaRPr lang="en-US" sz="1600" dirty="0">
              <a:solidFill>
                <a:schemeClr val="bg1"/>
              </a:solidFill>
            </a:endParaRPr>
          </a:p>
        </p:txBody>
      </p:sp>
    </p:spTree>
    <p:extLst>
      <p:ext uri="{BB962C8B-B14F-4D97-AF65-F5344CB8AC3E}">
        <p14:creationId xmlns:p14="http://schemas.microsoft.com/office/powerpoint/2010/main" val="688350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01070" y="1475931"/>
            <a:ext cx="8229600" cy="4954245"/>
          </a:xfrm>
        </p:spPr>
        <p:txBody>
          <a:bodyPr>
            <a:normAutofit fontScale="92500" lnSpcReduction="10000"/>
          </a:bodyPr>
          <a:lstStyle/>
          <a:p>
            <a:r>
              <a:rPr lang="en-US" sz="2300" dirty="0"/>
              <a:t>Introduction to </a:t>
            </a:r>
            <a:r>
              <a:rPr lang="en-US" sz="2300" dirty="0" err="1"/>
              <a:t>SansEC</a:t>
            </a:r>
            <a:r>
              <a:rPr lang="en-US" sz="2300" dirty="0"/>
              <a:t> Sensors </a:t>
            </a:r>
          </a:p>
          <a:p>
            <a:pPr lvl="1"/>
            <a:r>
              <a:rPr lang="en-US" sz="2000" dirty="0"/>
              <a:t>Description &amp; Theory</a:t>
            </a:r>
          </a:p>
          <a:p>
            <a:pPr lvl="1"/>
            <a:r>
              <a:rPr lang="en-US" sz="2000" dirty="0"/>
              <a:t>Computational Electromagnetic Modeling</a:t>
            </a:r>
          </a:p>
          <a:p>
            <a:pPr lvl="1"/>
            <a:r>
              <a:rPr lang="en-US" sz="2000" dirty="0"/>
              <a:t>Sensor Fabrication</a:t>
            </a:r>
          </a:p>
          <a:p>
            <a:pPr lvl="1"/>
            <a:r>
              <a:rPr lang="en-US" sz="2000" dirty="0"/>
              <a:t>Detectable Phenomena</a:t>
            </a:r>
          </a:p>
          <a:p>
            <a:r>
              <a:rPr lang="en-US" sz="2300" dirty="0"/>
              <a:t>Applications</a:t>
            </a:r>
          </a:p>
          <a:p>
            <a:pPr lvl="1"/>
            <a:r>
              <a:rPr lang="en-US" sz="2000" dirty="0"/>
              <a:t>Composite Aircraft Smart Skin for Lightning Environments</a:t>
            </a:r>
          </a:p>
          <a:p>
            <a:pPr lvl="1"/>
            <a:r>
              <a:rPr lang="en-US" sz="2000" dirty="0"/>
              <a:t>Wearables</a:t>
            </a:r>
          </a:p>
          <a:p>
            <a:r>
              <a:rPr lang="en-US" sz="2300" dirty="0"/>
              <a:t>Detectable Phenomena</a:t>
            </a:r>
          </a:p>
          <a:p>
            <a:r>
              <a:rPr lang="en-US" sz="2300" dirty="0"/>
              <a:t>Conclusions</a:t>
            </a:r>
          </a:p>
          <a:p>
            <a:r>
              <a:rPr lang="en-US" sz="2300" dirty="0"/>
              <a:t>Reference Publications</a:t>
            </a:r>
          </a:p>
          <a:p>
            <a:endParaRPr lang="en-US" sz="2300" dirty="0"/>
          </a:p>
          <a:p>
            <a:endParaRPr lang="en-US" sz="2300" dirty="0"/>
          </a:p>
          <a:p>
            <a:endParaRPr lang="en-US" dirty="0"/>
          </a:p>
          <a:p>
            <a:endParaRPr lang="en-US" dirty="0"/>
          </a:p>
          <a:p>
            <a:endParaRPr lang="en-US" dirty="0"/>
          </a:p>
          <a:p>
            <a:endParaRPr lang="en-US" dirty="0"/>
          </a:p>
          <a:p>
            <a:endParaRPr lang="en-US" dirty="0"/>
          </a:p>
        </p:txBody>
      </p:sp>
      <p:sp>
        <p:nvSpPr>
          <p:cNvPr id="3" name="Title 2"/>
          <p:cNvSpPr>
            <a:spLocks noGrp="1"/>
          </p:cNvSpPr>
          <p:nvPr>
            <p:ph type="title"/>
          </p:nvPr>
        </p:nvSpPr>
        <p:spPr/>
        <p:txBody>
          <a:bodyPr/>
          <a:lstStyle/>
          <a:p>
            <a:r>
              <a:rPr lang="en-US" dirty="0"/>
              <a:t>Outline</a:t>
            </a:r>
          </a:p>
        </p:txBody>
      </p:sp>
    </p:spTree>
    <p:extLst>
      <p:ext uri="{BB962C8B-B14F-4D97-AF65-F5344CB8AC3E}">
        <p14:creationId xmlns:p14="http://schemas.microsoft.com/office/powerpoint/2010/main" val="17491540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a:extLst>
              <a:ext uri="{FF2B5EF4-FFF2-40B4-BE49-F238E27FC236}">
                <a16:creationId xmlns:a16="http://schemas.microsoft.com/office/drawing/2014/main" id="{69AA8BFF-745D-4E5A-B169-092481BE3375}"/>
              </a:ext>
            </a:extLst>
          </p:cNvPr>
          <p:cNvSpPr/>
          <p:nvPr/>
        </p:nvSpPr>
        <p:spPr>
          <a:xfrm>
            <a:off x="152399" y="4169247"/>
            <a:ext cx="4806431" cy="2516033"/>
          </a:xfrm>
          <a:prstGeom prst="roundRect">
            <a:avLst/>
          </a:prstGeom>
          <a:noFill/>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Title 1">
            <a:extLst>
              <a:ext uri="{FF2B5EF4-FFF2-40B4-BE49-F238E27FC236}">
                <a16:creationId xmlns:a16="http://schemas.microsoft.com/office/drawing/2014/main" id="{CBF394F0-0D29-41F4-B076-A9CC5C3C184E}"/>
              </a:ext>
            </a:extLst>
          </p:cNvPr>
          <p:cNvSpPr txBox="1">
            <a:spLocks/>
          </p:cNvSpPr>
          <p:nvPr/>
        </p:nvSpPr>
        <p:spPr>
          <a:xfrm>
            <a:off x="1316336" y="940010"/>
            <a:ext cx="1679936" cy="868362"/>
          </a:xfrm>
          <a:prstGeom prst="rect">
            <a:avLst/>
          </a:prstGeom>
        </p:spPr>
        <p:txBody>
          <a:bodyPr anchor="ctr">
            <a:normAutofit/>
          </a:bodyPr>
          <a:lstStyle/>
          <a:p>
            <a:pPr defTabSz="457200" eaLnBrk="1" fontAlgn="auto" hangingPunct="1">
              <a:spcAft>
                <a:spcPts val="0"/>
              </a:spcAft>
              <a:defRPr/>
            </a:pPr>
            <a:r>
              <a:rPr lang="en-US" sz="3200" dirty="0">
                <a:latin typeface="Arial"/>
                <a:ea typeface="+mj-ea"/>
                <a:cs typeface="Arial"/>
              </a:rPr>
              <a:t>Sans</a:t>
            </a:r>
            <a:r>
              <a:rPr lang="en-US" sz="3200" dirty="0">
                <a:solidFill>
                  <a:srgbClr val="FF0000"/>
                </a:solidFill>
                <a:latin typeface="Arial"/>
                <a:ea typeface="+mj-ea"/>
                <a:cs typeface="Arial"/>
              </a:rPr>
              <a:t>EC</a:t>
            </a:r>
            <a:r>
              <a:rPr lang="en-US" sz="2600" dirty="0">
                <a:latin typeface="Arial"/>
                <a:ea typeface="+mj-ea"/>
                <a:cs typeface="Arial"/>
              </a:rPr>
              <a:t> </a:t>
            </a:r>
          </a:p>
        </p:txBody>
      </p:sp>
      <p:sp>
        <p:nvSpPr>
          <p:cNvPr id="6" name="Left-Right Arrow 5">
            <a:extLst>
              <a:ext uri="{FF2B5EF4-FFF2-40B4-BE49-F238E27FC236}">
                <a16:creationId xmlns:a16="http://schemas.microsoft.com/office/drawing/2014/main" id="{3594DC50-4467-4FE7-B000-9B9D9502A6F7}"/>
              </a:ext>
            </a:extLst>
          </p:cNvPr>
          <p:cNvSpPr/>
          <p:nvPr/>
        </p:nvSpPr>
        <p:spPr>
          <a:xfrm>
            <a:off x="3086408" y="1262485"/>
            <a:ext cx="457200" cy="243840"/>
          </a:xfrm>
          <a:prstGeom prst="lef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7" name="Title 1">
            <a:extLst>
              <a:ext uri="{FF2B5EF4-FFF2-40B4-BE49-F238E27FC236}">
                <a16:creationId xmlns:a16="http://schemas.microsoft.com/office/drawing/2014/main" id="{1C8E8F7F-371A-4A95-9523-A2A8787CF951}"/>
              </a:ext>
            </a:extLst>
          </p:cNvPr>
          <p:cNvSpPr txBox="1">
            <a:spLocks/>
          </p:cNvSpPr>
          <p:nvPr/>
        </p:nvSpPr>
        <p:spPr>
          <a:xfrm>
            <a:off x="3633744" y="950224"/>
            <a:ext cx="5012416" cy="868362"/>
          </a:xfrm>
          <a:prstGeom prst="rect">
            <a:avLst/>
          </a:prstGeom>
        </p:spPr>
        <p:txBody>
          <a:bodyPr anchor="ctr">
            <a:noAutofit/>
          </a:bodyPr>
          <a:lstStyle/>
          <a:p>
            <a:pPr defTabSz="457200" eaLnBrk="1" fontAlgn="auto" hangingPunct="1">
              <a:spcAft>
                <a:spcPts val="0"/>
              </a:spcAft>
              <a:defRPr/>
            </a:pPr>
            <a:r>
              <a:rPr lang="en-US" sz="3200" dirty="0">
                <a:latin typeface="Arial"/>
                <a:ea typeface="+mj-ea"/>
                <a:cs typeface="Arial"/>
              </a:rPr>
              <a:t>Sans </a:t>
            </a:r>
            <a:r>
              <a:rPr lang="en-US" sz="3200" dirty="0">
                <a:solidFill>
                  <a:srgbClr val="FF0000"/>
                </a:solidFill>
                <a:latin typeface="Arial"/>
                <a:ea typeface="+mj-ea"/>
                <a:cs typeface="Arial"/>
              </a:rPr>
              <a:t>E</a:t>
            </a:r>
            <a:r>
              <a:rPr lang="en-US" sz="3200" dirty="0">
                <a:latin typeface="Arial"/>
                <a:ea typeface="+mj-ea"/>
                <a:cs typeface="Arial"/>
              </a:rPr>
              <a:t>lectric </a:t>
            </a:r>
            <a:r>
              <a:rPr lang="en-US" sz="3200" dirty="0">
                <a:solidFill>
                  <a:srgbClr val="FF0000"/>
                </a:solidFill>
                <a:latin typeface="Arial"/>
                <a:ea typeface="+mj-ea"/>
                <a:cs typeface="Arial"/>
              </a:rPr>
              <a:t>C</a:t>
            </a:r>
            <a:r>
              <a:rPr lang="en-US" sz="3200" dirty="0">
                <a:latin typeface="Arial"/>
                <a:ea typeface="+mj-ea"/>
                <a:cs typeface="Arial"/>
              </a:rPr>
              <a:t>onnection </a:t>
            </a:r>
          </a:p>
        </p:txBody>
      </p:sp>
      <p:pic>
        <p:nvPicPr>
          <p:cNvPr id="30728" name="Picture 4" descr="http://www.rkm.com.au/ANIMATIONS/animation-graphics/circuit-diagram.jpg">
            <a:extLst>
              <a:ext uri="{FF2B5EF4-FFF2-40B4-BE49-F238E27FC236}">
                <a16:creationId xmlns:a16="http://schemas.microsoft.com/office/drawing/2014/main" id="{467BE98B-D2A2-4BE7-B461-BB0386813D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743" y="4524601"/>
            <a:ext cx="2967021" cy="2008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0" name="Picture 5">
            <a:extLst>
              <a:ext uri="{FF2B5EF4-FFF2-40B4-BE49-F238E27FC236}">
                <a16:creationId xmlns:a16="http://schemas.microsoft.com/office/drawing/2014/main" id="{15D7774D-B779-4EC5-B55C-53F72E5ECE6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39359" y="4371975"/>
            <a:ext cx="3985260" cy="2313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ight Arrow 20">
            <a:extLst>
              <a:ext uri="{FF2B5EF4-FFF2-40B4-BE49-F238E27FC236}">
                <a16:creationId xmlns:a16="http://schemas.microsoft.com/office/drawing/2014/main" id="{A770A8C9-C755-4D77-8397-F41468EB3BB3}"/>
              </a:ext>
            </a:extLst>
          </p:cNvPr>
          <p:cNvSpPr/>
          <p:nvPr/>
        </p:nvSpPr>
        <p:spPr>
          <a:xfrm>
            <a:off x="6771646" y="5774357"/>
            <a:ext cx="180238" cy="100170"/>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31" name="Right Arrow 30">
            <a:extLst>
              <a:ext uri="{FF2B5EF4-FFF2-40B4-BE49-F238E27FC236}">
                <a16:creationId xmlns:a16="http://schemas.microsoft.com/office/drawing/2014/main" id="{04079703-FB6F-4E7D-A59E-71CD407530C1}"/>
              </a:ext>
            </a:extLst>
          </p:cNvPr>
          <p:cNvSpPr/>
          <p:nvPr/>
        </p:nvSpPr>
        <p:spPr>
          <a:xfrm>
            <a:off x="6411170" y="5199945"/>
            <a:ext cx="180238" cy="100170"/>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30740" name="TextBox 31">
            <a:extLst>
              <a:ext uri="{FF2B5EF4-FFF2-40B4-BE49-F238E27FC236}">
                <a16:creationId xmlns:a16="http://schemas.microsoft.com/office/drawing/2014/main" id="{1D921C39-35AF-4DFD-96A6-3ECDBC821C88}"/>
              </a:ext>
            </a:extLst>
          </p:cNvPr>
          <p:cNvSpPr txBox="1">
            <a:spLocks noChangeArrowheads="1"/>
          </p:cNvSpPr>
          <p:nvPr/>
        </p:nvSpPr>
        <p:spPr bwMode="auto">
          <a:xfrm>
            <a:off x="5025031" y="4624808"/>
            <a:ext cx="119018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000" dirty="0">
                <a:solidFill>
                  <a:srgbClr val="0070C0"/>
                </a:solidFill>
              </a:rPr>
              <a:t>Electric </a:t>
            </a:r>
          </a:p>
          <a:p>
            <a:pPr eaLnBrk="1" hangingPunct="1"/>
            <a:r>
              <a:rPr lang="en-US" altLang="en-US" sz="2000" dirty="0">
                <a:solidFill>
                  <a:srgbClr val="0070C0"/>
                </a:solidFill>
              </a:rPr>
              <a:t>field</a:t>
            </a:r>
            <a:endParaRPr lang="en-US" altLang="en-US" sz="2000" dirty="0"/>
          </a:p>
        </p:txBody>
      </p:sp>
      <p:cxnSp>
        <p:nvCxnSpPr>
          <p:cNvPr id="34" name="Straight Connector 33">
            <a:extLst>
              <a:ext uri="{FF2B5EF4-FFF2-40B4-BE49-F238E27FC236}">
                <a16:creationId xmlns:a16="http://schemas.microsoft.com/office/drawing/2014/main" id="{5F201F0E-C4EA-4047-B6A8-1EBF476CEBE8}"/>
              </a:ext>
            </a:extLst>
          </p:cNvPr>
          <p:cNvCxnSpPr>
            <a:endCxn id="31" idx="1"/>
          </p:cNvCxnSpPr>
          <p:nvPr/>
        </p:nvCxnSpPr>
        <p:spPr>
          <a:xfrm>
            <a:off x="5800364" y="5250030"/>
            <a:ext cx="61080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3DACD810-9450-4A97-8765-8C28947B420C}"/>
              </a:ext>
            </a:extLst>
          </p:cNvPr>
          <p:cNvCxnSpPr>
            <a:endCxn id="21" idx="1"/>
          </p:cNvCxnSpPr>
          <p:nvPr/>
        </p:nvCxnSpPr>
        <p:spPr>
          <a:xfrm>
            <a:off x="5800364" y="5250030"/>
            <a:ext cx="971282" cy="574413"/>
          </a:xfrm>
          <a:prstGeom prst="line">
            <a:avLst/>
          </a:prstGeom>
        </p:spPr>
        <p:style>
          <a:lnRef idx="2">
            <a:schemeClr val="accent1"/>
          </a:lnRef>
          <a:fillRef idx="0">
            <a:schemeClr val="accent1"/>
          </a:fillRef>
          <a:effectRef idx="1">
            <a:schemeClr val="accent1"/>
          </a:effectRef>
          <a:fontRef idx="minor">
            <a:schemeClr val="tx1"/>
          </a:fontRef>
        </p:style>
      </p:cxnSp>
      <p:sp>
        <p:nvSpPr>
          <p:cNvPr id="26" name="Title 3">
            <a:extLst>
              <a:ext uri="{FF2B5EF4-FFF2-40B4-BE49-F238E27FC236}">
                <a16:creationId xmlns:a16="http://schemas.microsoft.com/office/drawing/2014/main" id="{DF18D18B-2F53-488D-A703-B51C8DBD03E6}"/>
              </a:ext>
            </a:extLst>
          </p:cNvPr>
          <p:cNvSpPr txBox="1">
            <a:spLocks/>
          </p:cNvSpPr>
          <p:nvPr/>
        </p:nvSpPr>
        <p:spPr>
          <a:xfrm>
            <a:off x="932623" y="336938"/>
            <a:ext cx="7367342" cy="485716"/>
          </a:xfrm>
          <a:prstGeom prst="rect">
            <a:avLst/>
          </a:prstGeom>
        </p:spPr>
        <p:txBody>
          <a:bodyPr/>
          <a:lstStyle>
            <a:lvl1pPr algn="ctr" rtl="0" eaLnBrk="0" fontAlgn="base" hangingPunct="0">
              <a:lnSpc>
                <a:spcPts val="2840"/>
              </a:lnSpc>
              <a:spcBef>
                <a:spcPct val="0"/>
              </a:spcBef>
              <a:spcAft>
                <a:spcPct val="0"/>
              </a:spcAft>
              <a:defRPr sz="3200" b="1">
                <a:solidFill>
                  <a:schemeClr val="bg1"/>
                </a:solidFill>
                <a:latin typeface="+mj-lt"/>
                <a:ea typeface="+mj-ea"/>
                <a:cs typeface="+mj-cs"/>
              </a:defRPr>
            </a:lvl1pPr>
            <a:lvl2pPr algn="ctr" rtl="0" eaLnBrk="0" fontAlgn="base" hangingPunct="0">
              <a:spcBef>
                <a:spcPct val="0"/>
              </a:spcBef>
              <a:spcAft>
                <a:spcPct val="0"/>
              </a:spcAft>
              <a:defRPr sz="3200" b="1">
                <a:solidFill>
                  <a:schemeClr val="bg1"/>
                </a:solidFill>
                <a:latin typeface="Arial" charset="0"/>
              </a:defRPr>
            </a:lvl2pPr>
            <a:lvl3pPr algn="ctr" rtl="0" eaLnBrk="0" fontAlgn="base" hangingPunct="0">
              <a:spcBef>
                <a:spcPct val="0"/>
              </a:spcBef>
              <a:spcAft>
                <a:spcPct val="0"/>
              </a:spcAft>
              <a:defRPr sz="3200" b="1">
                <a:solidFill>
                  <a:schemeClr val="bg1"/>
                </a:solidFill>
                <a:latin typeface="Arial" charset="0"/>
              </a:defRPr>
            </a:lvl3pPr>
            <a:lvl4pPr algn="ctr" rtl="0" eaLnBrk="0" fontAlgn="base" hangingPunct="0">
              <a:spcBef>
                <a:spcPct val="0"/>
              </a:spcBef>
              <a:spcAft>
                <a:spcPct val="0"/>
              </a:spcAft>
              <a:defRPr sz="3200" b="1">
                <a:solidFill>
                  <a:schemeClr val="bg1"/>
                </a:solidFill>
                <a:latin typeface="Arial" charset="0"/>
              </a:defRPr>
            </a:lvl4pPr>
            <a:lvl5pPr algn="ctr" rtl="0" eaLnBrk="0" fontAlgn="base" hangingPunct="0">
              <a:spcBef>
                <a:spcPct val="0"/>
              </a:spcBef>
              <a:spcAft>
                <a:spcPct val="0"/>
              </a:spcAft>
              <a:defRPr sz="3200" b="1">
                <a:solidFill>
                  <a:schemeClr val="bg1"/>
                </a:solidFill>
                <a:latin typeface="Arial" charset="0"/>
              </a:defRPr>
            </a:lvl5pPr>
            <a:lvl6pPr marL="457200" algn="ctr" rtl="0" fontAlgn="base">
              <a:spcBef>
                <a:spcPct val="0"/>
              </a:spcBef>
              <a:spcAft>
                <a:spcPct val="0"/>
              </a:spcAft>
              <a:defRPr sz="3200" b="1">
                <a:solidFill>
                  <a:schemeClr val="bg1"/>
                </a:solidFill>
                <a:latin typeface="Arial" charset="0"/>
              </a:defRPr>
            </a:lvl6pPr>
            <a:lvl7pPr marL="914400" algn="ctr" rtl="0" fontAlgn="base">
              <a:spcBef>
                <a:spcPct val="0"/>
              </a:spcBef>
              <a:spcAft>
                <a:spcPct val="0"/>
              </a:spcAft>
              <a:defRPr sz="3200" b="1">
                <a:solidFill>
                  <a:schemeClr val="bg1"/>
                </a:solidFill>
                <a:latin typeface="Arial" charset="0"/>
              </a:defRPr>
            </a:lvl7pPr>
            <a:lvl8pPr marL="1371600" algn="ctr" rtl="0" fontAlgn="base">
              <a:spcBef>
                <a:spcPct val="0"/>
              </a:spcBef>
              <a:spcAft>
                <a:spcPct val="0"/>
              </a:spcAft>
              <a:defRPr sz="3200" b="1">
                <a:solidFill>
                  <a:schemeClr val="bg1"/>
                </a:solidFill>
                <a:latin typeface="Arial" charset="0"/>
              </a:defRPr>
            </a:lvl8pPr>
            <a:lvl9pPr marL="1828800" algn="ctr" rtl="0" fontAlgn="base">
              <a:spcBef>
                <a:spcPct val="0"/>
              </a:spcBef>
              <a:spcAft>
                <a:spcPct val="0"/>
              </a:spcAft>
              <a:defRPr sz="3200" b="1">
                <a:solidFill>
                  <a:schemeClr val="bg1"/>
                </a:solidFill>
                <a:latin typeface="Arial" charset="0"/>
              </a:defRPr>
            </a:lvl9pPr>
          </a:lstStyle>
          <a:p>
            <a:r>
              <a:rPr lang="en-US" kern="0" dirty="0"/>
              <a:t>Introduction to </a:t>
            </a:r>
            <a:r>
              <a:rPr lang="en-US" kern="0" dirty="0" err="1"/>
              <a:t>SansEC</a:t>
            </a:r>
            <a:r>
              <a:rPr lang="en-US" kern="0" dirty="0"/>
              <a:t> Sensors </a:t>
            </a:r>
            <a:br>
              <a:rPr lang="en-US" sz="1000" kern="0" dirty="0"/>
            </a:br>
            <a:br>
              <a:rPr lang="en-US" sz="1200" b="0" kern="0" dirty="0">
                <a:latin typeface="Arial" panose="020B0604020202020204" pitchFamily="34" charset="0"/>
                <a:cs typeface="Arial" panose="020B0604020202020204" pitchFamily="34" charset="0"/>
              </a:rPr>
            </a:br>
            <a:r>
              <a:rPr lang="en-US" sz="1200" kern="0" dirty="0"/>
              <a:t> </a:t>
            </a:r>
          </a:p>
        </p:txBody>
      </p:sp>
      <p:sp>
        <p:nvSpPr>
          <p:cNvPr id="4" name="Rectangle 3">
            <a:extLst>
              <a:ext uri="{FF2B5EF4-FFF2-40B4-BE49-F238E27FC236}">
                <a16:creationId xmlns:a16="http://schemas.microsoft.com/office/drawing/2014/main" id="{AC970CEB-1ECF-4B93-A3D9-6C9D1E818CFF}"/>
              </a:ext>
            </a:extLst>
          </p:cNvPr>
          <p:cNvSpPr/>
          <p:nvPr/>
        </p:nvSpPr>
        <p:spPr>
          <a:xfrm>
            <a:off x="1" y="1738608"/>
            <a:ext cx="9255760" cy="2308324"/>
          </a:xfrm>
          <a:prstGeom prst="rect">
            <a:avLst/>
          </a:prstGeom>
        </p:spPr>
        <p:txBody>
          <a:bodyPr wrap="square">
            <a:spAutoFit/>
          </a:bodyPr>
          <a:lstStyle/>
          <a:p>
            <a:pPr marL="342900" indent="-342900">
              <a:buFont typeface="Arial" panose="020B0604020202020204" pitchFamily="34" charset="0"/>
              <a:buChar char="•"/>
            </a:pPr>
            <a:r>
              <a:rPr lang="en-US" b="1" dirty="0">
                <a:latin typeface="Arial" pitchFamily="34" charset="0"/>
                <a:cs typeface="Arial" pitchFamily="34" charset="0"/>
              </a:rPr>
              <a:t>Wireless</a:t>
            </a:r>
            <a:r>
              <a:rPr lang="en-US" dirty="0">
                <a:latin typeface="Arial" pitchFamily="34" charset="0"/>
                <a:cs typeface="Arial" pitchFamily="34" charset="0"/>
              </a:rPr>
              <a:t> – No physical electrical connections</a:t>
            </a:r>
          </a:p>
          <a:p>
            <a:pPr marL="342900" indent="-342900">
              <a:buFont typeface="Arial" panose="020B0604020202020204" pitchFamily="34" charset="0"/>
              <a:buChar char="•"/>
            </a:pPr>
            <a:r>
              <a:rPr lang="en-US" b="1" dirty="0">
                <a:latin typeface="Arial" pitchFamily="34" charset="0"/>
                <a:cs typeface="Arial" pitchFamily="34" charset="0"/>
              </a:rPr>
              <a:t>Passive</a:t>
            </a:r>
            <a:r>
              <a:rPr lang="en-US" dirty="0">
                <a:latin typeface="Arial" pitchFamily="34" charset="0"/>
                <a:cs typeface="Arial" pitchFamily="34" charset="0"/>
              </a:rPr>
              <a:t> – No battery required; </a:t>
            </a:r>
          </a:p>
          <a:p>
            <a:pPr marL="342900" indent="-342900">
              <a:buFont typeface="Arial" panose="020B0604020202020204" pitchFamily="34" charset="0"/>
              <a:buChar char="•"/>
            </a:pPr>
            <a:r>
              <a:rPr lang="en-US" b="1" dirty="0">
                <a:latin typeface="Arial" pitchFamily="34" charset="0"/>
                <a:cs typeface="Arial" pitchFamily="34" charset="0"/>
              </a:rPr>
              <a:t>Non-Contact</a:t>
            </a:r>
            <a:r>
              <a:rPr lang="en-US" dirty="0">
                <a:latin typeface="Arial" pitchFamily="34" charset="0"/>
                <a:cs typeface="Arial" pitchFamily="34" charset="0"/>
              </a:rPr>
              <a:t> – EM Fields permeate out from sensor surface</a:t>
            </a:r>
          </a:p>
          <a:p>
            <a:pPr marL="342900" indent="-342900">
              <a:buFont typeface="Arial" panose="020B0604020202020204" pitchFamily="34" charset="0"/>
              <a:buChar char="•"/>
            </a:pPr>
            <a:r>
              <a:rPr lang="en-US" b="1" dirty="0">
                <a:latin typeface="Arial" pitchFamily="34" charset="0"/>
                <a:cs typeface="Arial" pitchFamily="34" charset="0"/>
              </a:rPr>
              <a:t>Electromagnetic Resonator </a:t>
            </a:r>
            <a:r>
              <a:rPr lang="en-US" dirty="0">
                <a:latin typeface="Arial" pitchFamily="34" charset="0"/>
                <a:cs typeface="Arial" pitchFamily="34" charset="0"/>
              </a:rPr>
              <a:t>– naturally oscillates with greater amplitude at some frequencies based on Inductance (L), Capacitance (C) &amp; Resistance (R) of the total circuit</a:t>
            </a:r>
            <a:endParaRPr lang="en-US" dirty="0"/>
          </a:p>
        </p:txBody>
      </p:sp>
      <p:sp>
        <p:nvSpPr>
          <p:cNvPr id="8" name="TextBox 7">
            <a:extLst>
              <a:ext uri="{FF2B5EF4-FFF2-40B4-BE49-F238E27FC236}">
                <a16:creationId xmlns:a16="http://schemas.microsoft.com/office/drawing/2014/main" id="{4CE95A23-E28F-4B91-A182-5EB52E1FB1EC}"/>
              </a:ext>
            </a:extLst>
          </p:cNvPr>
          <p:cNvSpPr txBox="1"/>
          <p:nvPr/>
        </p:nvSpPr>
        <p:spPr>
          <a:xfrm>
            <a:off x="7575311" y="6405404"/>
            <a:ext cx="1449308" cy="338554"/>
          </a:xfrm>
          <a:prstGeom prst="rect">
            <a:avLst/>
          </a:prstGeom>
          <a:noFill/>
        </p:spPr>
        <p:txBody>
          <a:bodyPr wrap="none" rtlCol="0">
            <a:spAutoFit/>
          </a:bodyPr>
          <a:lstStyle/>
          <a:p>
            <a:r>
              <a:rPr lang="en-US" sz="1600" dirty="0">
                <a:solidFill>
                  <a:schemeClr val="bg1">
                    <a:lumMod val="85000"/>
                  </a:schemeClr>
                </a:solidFill>
                <a:latin typeface="+mn-lt"/>
              </a:rPr>
              <a:t>Loop Antenna</a:t>
            </a:r>
          </a:p>
        </p:txBody>
      </p:sp>
      <p:cxnSp>
        <p:nvCxnSpPr>
          <p:cNvPr id="11" name="Straight Arrow Connector 10">
            <a:extLst>
              <a:ext uri="{FF2B5EF4-FFF2-40B4-BE49-F238E27FC236}">
                <a16:creationId xmlns:a16="http://schemas.microsoft.com/office/drawing/2014/main" id="{B6AD1360-9114-4661-B7F6-253AAEDBE949}"/>
              </a:ext>
            </a:extLst>
          </p:cNvPr>
          <p:cNvCxnSpPr/>
          <p:nvPr/>
        </p:nvCxnSpPr>
        <p:spPr bwMode="auto">
          <a:xfrm flipV="1">
            <a:off x="7934960" y="6302655"/>
            <a:ext cx="0" cy="169265"/>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sp>
        <p:nvSpPr>
          <p:cNvPr id="12" name="TextBox 11">
            <a:extLst>
              <a:ext uri="{FF2B5EF4-FFF2-40B4-BE49-F238E27FC236}">
                <a16:creationId xmlns:a16="http://schemas.microsoft.com/office/drawing/2014/main" id="{0231C544-CCBD-4F3A-A0D4-BE2FF5C1B675}"/>
              </a:ext>
            </a:extLst>
          </p:cNvPr>
          <p:cNvSpPr txBox="1"/>
          <p:nvPr/>
        </p:nvSpPr>
        <p:spPr>
          <a:xfrm>
            <a:off x="3231896" y="6160932"/>
            <a:ext cx="1519968" cy="307777"/>
          </a:xfrm>
          <a:prstGeom prst="rect">
            <a:avLst/>
          </a:prstGeom>
          <a:noFill/>
        </p:spPr>
        <p:txBody>
          <a:bodyPr wrap="none" rtlCol="0">
            <a:spAutoFit/>
          </a:bodyPr>
          <a:lstStyle/>
          <a:p>
            <a:r>
              <a:rPr lang="en-US" sz="1400" b="1" dirty="0" err="1">
                <a:highlight>
                  <a:srgbClr val="FFFF00"/>
                </a:highlight>
                <a:latin typeface="+mj-lt"/>
              </a:rPr>
              <a:t>SansEC</a:t>
            </a:r>
            <a:r>
              <a:rPr lang="en-US" sz="1400" b="1" dirty="0">
                <a:highlight>
                  <a:srgbClr val="FFFF00"/>
                </a:highlight>
                <a:latin typeface="+mj-lt"/>
              </a:rPr>
              <a:t> Sensor</a:t>
            </a:r>
          </a:p>
        </p:txBody>
      </p:sp>
      <p:sp>
        <p:nvSpPr>
          <p:cNvPr id="13" name="TextBox 12">
            <a:extLst>
              <a:ext uri="{FF2B5EF4-FFF2-40B4-BE49-F238E27FC236}">
                <a16:creationId xmlns:a16="http://schemas.microsoft.com/office/drawing/2014/main" id="{12D2AC47-1034-49D9-B0C7-4215FBBA9087}"/>
              </a:ext>
            </a:extLst>
          </p:cNvPr>
          <p:cNvSpPr txBox="1"/>
          <p:nvPr/>
        </p:nvSpPr>
        <p:spPr>
          <a:xfrm>
            <a:off x="595682" y="4177414"/>
            <a:ext cx="4479492" cy="369332"/>
          </a:xfrm>
          <a:prstGeom prst="rect">
            <a:avLst/>
          </a:prstGeom>
          <a:noFill/>
        </p:spPr>
        <p:txBody>
          <a:bodyPr wrap="square" rtlCol="0">
            <a:spAutoFit/>
          </a:bodyPr>
          <a:lstStyle/>
          <a:p>
            <a:r>
              <a:rPr lang="en-US" sz="1800" dirty="0">
                <a:latin typeface="+mj-lt"/>
              </a:rPr>
              <a:t>Closed Circuit                    Open Circuit</a:t>
            </a:r>
          </a:p>
        </p:txBody>
      </p:sp>
      <p:pic>
        <p:nvPicPr>
          <p:cNvPr id="36" name="Picture 4" descr="C:\Users\kdudley\Desktop\Desktop\LEEM\Resonant Sensors\Pics\Trace Gap Spacing Pics\DSC06082.JPG">
            <a:extLst>
              <a:ext uri="{FF2B5EF4-FFF2-40B4-BE49-F238E27FC236}">
                <a16:creationId xmlns:a16="http://schemas.microsoft.com/office/drawing/2014/main" id="{F8180B92-A162-42BC-B5C1-8421761132B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2332" t="48432" r="22406" b="25708"/>
          <a:stretch/>
        </p:blipFill>
        <p:spPr bwMode="auto">
          <a:xfrm flipV="1">
            <a:off x="3226885" y="4693593"/>
            <a:ext cx="1539767" cy="1467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6866955" y="6607626"/>
            <a:ext cx="2133600" cy="247650"/>
          </a:xfrm>
        </p:spPr>
        <p:txBody>
          <a:bodyPr/>
          <a:lstStyle/>
          <a:p>
            <a:pPr>
              <a:defRPr/>
            </a:pPr>
            <a:fld id="{D18F5EF4-025B-4809-8D23-BF6F0FFFC41E}" type="slidenum">
              <a:rPr lang="en-US" smtClean="0"/>
              <a:pPr>
                <a:defRPr/>
              </a:pPr>
              <a:t>4</a:t>
            </a:fld>
            <a:endParaRPr lang="en-US"/>
          </a:p>
        </p:txBody>
      </p:sp>
      <p:sp>
        <p:nvSpPr>
          <p:cNvPr id="139" name="Title 3"/>
          <p:cNvSpPr txBox="1">
            <a:spLocks/>
          </p:cNvSpPr>
          <p:nvPr/>
        </p:nvSpPr>
        <p:spPr>
          <a:xfrm>
            <a:off x="1092224" y="400109"/>
            <a:ext cx="7367342" cy="804730"/>
          </a:xfrm>
          <a:prstGeom prst="rect">
            <a:avLst/>
          </a:prstGeom>
        </p:spPr>
        <p:txBody>
          <a:bodyPr/>
          <a:lstStyle>
            <a:lvl1pPr algn="ctr" rtl="0" eaLnBrk="0" fontAlgn="base" hangingPunct="0">
              <a:lnSpc>
                <a:spcPts val="2840"/>
              </a:lnSpc>
              <a:spcBef>
                <a:spcPct val="0"/>
              </a:spcBef>
              <a:spcAft>
                <a:spcPct val="0"/>
              </a:spcAft>
              <a:defRPr sz="3200" b="1">
                <a:solidFill>
                  <a:schemeClr val="bg1"/>
                </a:solidFill>
                <a:latin typeface="+mj-lt"/>
                <a:ea typeface="+mj-ea"/>
                <a:cs typeface="+mj-cs"/>
              </a:defRPr>
            </a:lvl1pPr>
            <a:lvl2pPr algn="ctr" rtl="0" eaLnBrk="0" fontAlgn="base" hangingPunct="0">
              <a:spcBef>
                <a:spcPct val="0"/>
              </a:spcBef>
              <a:spcAft>
                <a:spcPct val="0"/>
              </a:spcAft>
              <a:defRPr sz="3200" b="1">
                <a:solidFill>
                  <a:schemeClr val="bg1"/>
                </a:solidFill>
                <a:latin typeface="Arial" charset="0"/>
              </a:defRPr>
            </a:lvl2pPr>
            <a:lvl3pPr algn="ctr" rtl="0" eaLnBrk="0" fontAlgn="base" hangingPunct="0">
              <a:spcBef>
                <a:spcPct val="0"/>
              </a:spcBef>
              <a:spcAft>
                <a:spcPct val="0"/>
              </a:spcAft>
              <a:defRPr sz="3200" b="1">
                <a:solidFill>
                  <a:schemeClr val="bg1"/>
                </a:solidFill>
                <a:latin typeface="Arial" charset="0"/>
              </a:defRPr>
            </a:lvl3pPr>
            <a:lvl4pPr algn="ctr" rtl="0" eaLnBrk="0" fontAlgn="base" hangingPunct="0">
              <a:spcBef>
                <a:spcPct val="0"/>
              </a:spcBef>
              <a:spcAft>
                <a:spcPct val="0"/>
              </a:spcAft>
              <a:defRPr sz="3200" b="1">
                <a:solidFill>
                  <a:schemeClr val="bg1"/>
                </a:solidFill>
                <a:latin typeface="Arial" charset="0"/>
              </a:defRPr>
            </a:lvl4pPr>
            <a:lvl5pPr algn="ctr" rtl="0" eaLnBrk="0" fontAlgn="base" hangingPunct="0">
              <a:spcBef>
                <a:spcPct val="0"/>
              </a:spcBef>
              <a:spcAft>
                <a:spcPct val="0"/>
              </a:spcAft>
              <a:defRPr sz="3200" b="1">
                <a:solidFill>
                  <a:schemeClr val="bg1"/>
                </a:solidFill>
                <a:latin typeface="Arial" charset="0"/>
              </a:defRPr>
            </a:lvl5pPr>
            <a:lvl6pPr marL="457200" algn="ctr" rtl="0" fontAlgn="base">
              <a:spcBef>
                <a:spcPct val="0"/>
              </a:spcBef>
              <a:spcAft>
                <a:spcPct val="0"/>
              </a:spcAft>
              <a:defRPr sz="3200" b="1">
                <a:solidFill>
                  <a:schemeClr val="bg1"/>
                </a:solidFill>
                <a:latin typeface="Arial" charset="0"/>
              </a:defRPr>
            </a:lvl6pPr>
            <a:lvl7pPr marL="914400" algn="ctr" rtl="0" fontAlgn="base">
              <a:spcBef>
                <a:spcPct val="0"/>
              </a:spcBef>
              <a:spcAft>
                <a:spcPct val="0"/>
              </a:spcAft>
              <a:defRPr sz="3200" b="1">
                <a:solidFill>
                  <a:schemeClr val="bg1"/>
                </a:solidFill>
                <a:latin typeface="Arial" charset="0"/>
              </a:defRPr>
            </a:lvl7pPr>
            <a:lvl8pPr marL="1371600" algn="ctr" rtl="0" fontAlgn="base">
              <a:spcBef>
                <a:spcPct val="0"/>
              </a:spcBef>
              <a:spcAft>
                <a:spcPct val="0"/>
              </a:spcAft>
              <a:defRPr sz="3200" b="1">
                <a:solidFill>
                  <a:schemeClr val="bg1"/>
                </a:solidFill>
                <a:latin typeface="Arial" charset="0"/>
              </a:defRPr>
            </a:lvl8pPr>
            <a:lvl9pPr marL="1828800" algn="ctr" rtl="0" fontAlgn="base">
              <a:spcBef>
                <a:spcPct val="0"/>
              </a:spcBef>
              <a:spcAft>
                <a:spcPct val="0"/>
              </a:spcAft>
              <a:defRPr sz="3200" b="1">
                <a:solidFill>
                  <a:schemeClr val="bg1"/>
                </a:solidFill>
                <a:latin typeface="Arial" charset="0"/>
              </a:defRPr>
            </a:lvl9pPr>
          </a:lstStyle>
          <a:p>
            <a:r>
              <a:rPr lang="en-US" kern="0" dirty="0"/>
              <a:t>Introduction to </a:t>
            </a:r>
            <a:r>
              <a:rPr lang="en-US" kern="0" dirty="0" err="1"/>
              <a:t>SansEC</a:t>
            </a:r>
            <a:r>
              <a:rPr lang="en-US" kern="0" dirty="0"/>
              <a:t> Sensors </a:t>
            </a:r>
            <a:br>
              <a:rPr lang="en-US" sz="1000" kern="0" dirty="0"/>
            </a:br>
            <a:br>
              <a:rPr lang="en-US" sz="1200" b="0" kern="0" dirty="0">
                <a:latin typeface="Arial" panose="020B0604020202020204" pitchFamily="34" charset="0"/>
                <a:cs typeface="Arial" panose="020B0604020202020204" pitchFamily="34" charset="0"/>
              </a:rPr>
            </a:br>
            <a:r>
              <a:rPr lang="en-US" sz="1200" kern="0" dirty="0"/>
              <a:t> </a:t>
            </a:r>
          </a:p>
        </p:txBody>
      </p:sp>
      <p:sp>
        <p:nvSpPr>
          <p:cNvPr id="141" name="Rectangle 140"/>
          <p:cNvSpPr/>
          <p:nvPr/>
        </p:nvSpPr>
        <p:spPr>
          <a:xfrm>
            <a:off x="0" y="1503161"/>
            <a:ext cx="9144000" cy="4524315"/>
          </a:xfrm>
          <a:prstGeom prst="rect">
            <a:avLst/>
          </a:prstGeom>
        </p:spPr>
        <p:txBody>
          <a:bodyPr wrap="square">
            <a:spAutoFit/>
          </a:bodyPr>
          <a:lstStyle/>
          <a:p>
            <a:r>
              <a:rPr lang="en-US" sz="1800" dirty="0">
                <a:latin typeface="Arial" pitchFamily="34" charset="0"/>
                <a:cs typeface="Arial" pitchFamily="34" charset="0"/>
              </a:rPr>
              <a:t>1. </a:t>
            </a:r>
            <a:r>
              <a:rPr lang="en-US" sz="1800" dirty="0" err="1">
                <a:latin typeface="Arial" pitchFamily="34" charset="0"/>
                <a:cs typeface="Arial" pitchFamily="34" charset="0"/>
              </a:rPr>
              <a:t>SansEC</a:t>
            </a:r>
            <a:r>
              <a:rPr lang="en-US" sz="1800" dirty="0">
                <a:latin typeface="Arial" pitchFamily="34" charset="0"/>
                <a:cs typeface="Arial" pitchFamily="34" charset="0"/>
              </a:rPr>
              <a:t> Sensor - Conductive coil designed to resonate at desired frequencies</a:t>
            </a:r>
          </a:p>
          <a:p>
            <a:pPr lvl="1"/>
            <a:r>
              <a:rPr lang="en-US" sz="1800" dirty="0">
                <a:latin typeface="Arial" pitchFamily="34" charset="0"/>
                <a:cs typeface="Arial" pitchFamily="34" charset="0"/>
              </a:rPr>
              <a:t>The trace length, trace width and gap width influence the resonate frequencies.</a:t>
            </a:r>
          </a:p>
          <a:p>
            <a:pPr marL="800100" lvl="1" indent="-342900">
              <a:buFont typeface="Arial" panose="020B0604020202020204" pitchFamily="34" charset="0"/>
              <a:buChar char="•"/>
            </a:pPr>
            <a:endParaRPr lang="en-US" sz="1800" dirty="0">
              <a:latin typeface="Arial" pitchFamily="34" charset="0"/>
              <a:cs typeface="Arial" pitchFamily="34" charset="0"/>
            </a:endParaRPr>
          </a:p>
          <a:p>
            <a:r>
              <a:rPr lang="en-US" sz="1800" dirty="0">
                <a:latin typeface="Arial" pitchFamily="34" charset="0"/>
                <a:cs typeface="Arial" pitchFamily="34" charset="0"/>
              </a:rPr>
              <a:t>2. Interrogator RF Source -Typically a Network Analyzer is used, but excitation could                	come from  any stable ambient RF source.</a:t>
            </a:r>
          </a:p>
          <a:p>
            <a:endParaRPr lang="en-US" sz="1800" dirty="0">
              <a:latin typeface="Arial" pitchFamily="34" charset="0"/>
              <a:cs typeface="Arial" pitchFamily="34" charset="0"/>
            </a:endParaRPr>
          </a:p>
          <a:p>
            <a:r>
              <a:rPr lang="en-US" sz="1800" dirty="0">
                <a:latin typeface="Arial" pitchFamily="34" charset="0"/>
                <a:cs typeface="Arial" pitchFamily="34" charset="0"/>
              </a:rPr>
              <a:t>3. Interrogator Receiver - Typically a Network Analyzer is used to measure the reflection 	coefficient. This is the near field configuration. Data can be collected in the far 	field by using an electric field antenna connected to a loop antenna.</a:t>
            </a:r>
          </a:p>
          <a:p>
            <a:pPr lvl="1"/>
            <a:endParaRPr lang="en-US" sz="1800" dirty="0">
              <a:latin typeface="Arial" pitchFamily="34" charset="0"/>
              <a:cs typeface="Arial" pitchFamily="34" charset="0"/>
            </a:endParaRPr>
          </a:p>
          <a:p>
            <a:r>
              <a:rPr lang="en-US" sz="1800" dirty="0">
                <a:latin typeface="Arial" pitchFamily="34" charset="0"/>
                <a:cs typeface="Arial" pitchFamily="34" charset="0"/>
              </a:rPr>
              <a:t>4. Loop Antenna – Induces magnetic excitation on sensor to generate a  signal response</a:t>
            </a:r>
          </a:p>
          <a:p>
            <a:pPr lvl="1"/>
            <a:r>
              <a:rPr lang="en-US" sz="1800" dirty="0">
                <a:latin typeface="Arial" pitchFamily="34" charset="0"/>
                <a:cs typeface="Arial" pitchFamily="34" charset="0"/>
              </a:rPr>
              <a:t>	Loop antenna is aligned parallel to sensor trace.</a:t>
            </a:r>
          </a:p>
          <a:p>
            <a:pPr marL="800100" lvl="1" indent="-342900">
              <a:buFont typeface="Arial" panose="020B0604020202020204" pitchFamily="34" charset="0"/>
              <a:buChar char="•"/>
            </a:pPr>
            <a:endParaRPr lang="en-US" sz="1800" dirty="0">
              <a:latin typeface="Arial" pitchFamily="34" charset="0"/>
              <a:cs typeface="Arial" pitchFamily="34" charset="0"/>
            </a:endParaRPr>
          </a:p>
          <a:p>
            <a:r>
              <a:rPr lang="en-US" sz="1800" dirty="0">
                <a:latin typeface="Arial" pitchFamily="34" charset="0"/>
                <a:cs typeface="Arial" pitchFamily="34" charset="0"/>
              </a:rPr>
              <a:t>5. Signal Analysis – Deterministic Quantification using Machine Learning</a:t>
            </a:r>
          </a:p>
          <a:p>
            <a:pPr lvl="1"/>
            <a:r>
              <a:rPr lang="en-US" sz="1800" u="sng" dirty="0">
                <a:latin typeface="Arial" pitchFamily="34" charset="0"/>
                <a:cs typeface="Arial" pitchFamily="34" charset="0"/>
              </a:rPr>
              <a:t>Looks for relative change in resonant response </a:t>
            </a:r>
          </a:p>
          <a:p>
            <a:pPr lvl="1"/>
            <a:r>
              <a:rPr lang="en-US" sz="1800" dirty="0">
                <a:latin typeface="Arial" pitchFamily="34" charset="0"/>
                <a:cs typeface="Arial" pitchFamily="34" charset="0"/>
              </a:rPr>
              <a:t>     </a:t>
            </a:r>
            <a:r>
              <a:rPr lang="en-US" sz="1800" u="sng" dirty="0">
                <a:latin typeface="Arial" pitchFamily="34" charset="0"/>
                <a:cs typeface="Arial" pitchFamily="34" charset="0"/>
              </a:rPr>
              <a:t>to indicate change in device under test.</a:t>
            </a:r>
          </a:p>
        </p:txBody>
      </p:sp>
      <p:pic>
        <p:nvPicPr>
          <p:cNvPr id="3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56065" y="5706819"/>
            <a:ext cx="1580195" cy="1006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3" descr="DSC03612"/>
          <p:cNvPicPr>
            <a:picLocks noChangeAspect="1" noChangeArrowheads="1"/>
          </p:cNvPicPr>
          <p:nvPr/>
        </p:nvPicPr>
        <p:blipFill>
          <a:blip r:embed="rId4" cstate="print">
            <a:extLst>
              <a:ext uri="{28A0092B-C50C-407E-A947-70E740481C1C}">
                <a14:useLocalDpi xmlns:a14="http://schemas.microsoft.com/office/drawing/2010/main" val="0"/>
              </a:ext>
            </a:extLst>
          </a:blip>
          <a:srcRect l="31894" r="25581"/>
          <a:stretch>
            <a:fillRect/>
          </a:stretch>
        </p:blipFill>
        <p:spPr bwMode="auto">
          <a:xfrm>
            <a:off x="7521567" y="4745484"/>
            <a:ext cx="1453683" cy="1922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Freeform 32"/>
          <p:cNvSpPr/>
          <p:nvPr/>
        </p:nvSpPr>
        <p:spPr bwMode="auto">
          <a:xfrm>
            <a:off x="5741926" y="6406150"/>
            <a:ext cx="2223163" cy="397385"/>
          </a:xfrm>
          <a:custGeom>
            <a:avLst/>
            <a:gdLst>
              <a:gd name="connsiteX0" fmla="*/ 549563 w 4195617"/>
              <a:gd name="connsiteY0" fmla="*/ 886691 h 3394364"/>
              <a:gd name="connsiteX1" fmla="*/ 508000 w 4195617"/>
              <a:gd name="connsiteY1" fmla="*/ 2743200 h 3394364"/>
              <a:gd name="connsiteX2" fmla="*/ 3597563 w 4195617"/>
              <a:gd name="connsiteY2" fmla="*/ 2937164 h 3394364"/>
              <a:gd name="connsiteX3" fmla="*/ 4096327 w 4195617"/>
              <a:gd name="connsiteY3" fmla="*/ 0 h 3394364"/>
            </a:gdLst>
            <a:ahLst/>
            <a:cxnLst>
              <a:cxn ang="0">
                <a:pos x="connsiteX0" y="connsiteY0"/>
              </a:cxn>
              <a:cxn ang="0">
                <a:pos x="connsiteX1" y="connsiteY1"/>
              </a:cxn>
              <a:cxn ang="0">
                <a:pos x="connsiteX2" y="connsiteY2"/>
              </a:cxn>
              <a:cxn ang="0">
                <a:pos x="connsiteX3" y="connsiteY3"/>
              </a:cxn>
            </a:cxnLst>
            <a:rect l="l" t="t" r="r" b="b"/>
            <a:pathLst>
              <a:path w="4195617" h="3394364">
                <a:moveTo>
                  <a:pt x="549563" y="886691"/>
                </a:moveTo>
                <a:cubicBezTo>
                  <a:pt x="274781" y="1644073"/>
                  <a:pt x="0" y="2401455"/>
                  <a:pt x="508000" y="2743200"/>
                </a:cubicBezTo>
                <a:cubicBezTo>
                  <a:pt x="1016000" y="3084946"/>
                  <a:pt x="2999509" y="3394364"/>
                  <a:pt x="3597563" y="2937164"/>
                </a:cubicBezTo>
                <a:cubicBezTo>
                  <a:pt x="4195617" y="2479964"/>
                  <a:pt x="3800763" y="436418"/>
                  <a:pt x="4096327" y="0"/>
                </a:cubicBezTo>
              </a:path>
            </a:pathLst>
          </a:custGeom>
          <a:ln w="635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34" name="Rectangle 23"/>
          <p:cNvSpPr>
            <a:spLocks noChangeArrowheads="1"/>
          </p:cNvSpPr>
          <p:nvPr/>
        </p:nvSpPr>
        <p:spPr bwMode="auto">
          <a:xfrm>
            <a:off x="5300561" y="6179981"/>
            <a:ext cx="23774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1400" b="1" dirty="0"/>
              <a:t>Network Analyzer</a:t>
            </a:r>
          </a:p>
        </p:txBody>
      </p:sp>
      <p:sp>
        <p:nvSpPr>
          <p:cNvPr id="35" name="Rectangle 24"/>
          <p:cNvSpPr>
            <a:spLocks noChangeArrowheads="1"/>
          </p:cNvSpPr>
          <p:nvPr/>
        </p:nvSpPr>
        <p:spPr bwMode="auto">
          <a:xfrm>
            <a:off x="7768342" y="6378670"/>
            <a:ext cx="15490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1400" b="1" dirty="0"/>
              <a:t>Loop Antenna </a:t>
            </a:r>
            <a:endParaRPr lang="en-US" sz="1400" dirty="0"/>
          </a:p>
        </p:txBody>
      </p:sp>
      <p:pic>
        <p:nvPicPr>
          <p:cNvPr id="36" name="Picture 5" descr="DSC03800"/>
          <p:cNvPicPr>
            <a:picLocks noChangeAspect="1" noChangeArrowheads="1"/>
          </p:cNvPicPr>
          <p:nvPr/>
        </p:nvPicPr>
        <p:blipFill>
          <a:blip r:embed="rId5" cstate="print">
            <a:extLst>
              <a:ext uri="{28A0092B-C50C-407E-A947-70E740481C1C}">
                <a14:useLocalDpi xmlns:a14="http://schemas.microsoft.com/office/drawing/2010/main" val="0"/>
              </a:ext>
            </a:extLst>
          </a:blip>
          <a:srcRect l="29625" t="4666" r="19650" b="5733"/>
          <a:stretch>
            <a:fillRect/>
          </a:stretch>
        </p:blipFill>
        <p:spPr bwMode="auto">
          <a:xfrm rot="1465141">
            <a:off x="7944806" y="5064402"/>
            <a:ext cx="804869" cy="79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Rectangle 44"/>
          <p:cNvSpPr>
            <a:spLocks noChangeArrowheads="1"/>
          </p:cNvSpPr>
          <p:nvPr/>
        </p:nvSpPr>
        <p:spPr bwMode="auto">
          <a:xfrm>
            <a:off x="7964671" y="5246099"/>
            <a:ext cx="8988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1800" b="1" dirty="0"/>
              <a:t>Sensor </a:t>
            </a:r>
            <a:endParaRPr lang="en-US" sz="1800" dirty="0"/>
          </a:p>
        </p:txBody>
      </p:sp>
      <p:cxnSp>
        <p:nvCxnSpPr>
          <p:cNvPr id="43" name="Straight Arrow Connector 42"/>
          <p:cNvCxnSpPr>
            <a:cxnSpLocks/>
          </p:cNvCxnSpPr>
          <p:nvPr/>
        </p:nvCxnSpPr>
        <p:spPr bwMode="auto">
          <a:xfrm flipH="1" flipV="1">
            <a:off x="8377038" y="6041216"/>
            <a:ext cx="42167" cy="37145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C1520ED7-9E71-49F2-89B8-10EBCC335216}"/>
              </a:ext>
            </a:extLst>
          </p:cNvPr>
          <p:cNvSpPr/>
          <p:nvPr/>
        </p:nvSpPr>
        <p:spPr>
          <a:xfrm>
            <a:off x="1614967" y="935873"/>
            <a:ext cx="6035627" cy="461665"/>
          </a:xfrm>
          <a:prstGeom prst="rect">
            <a:avLst/>
          </a:prstGeom>
        </p:spPr>
        <p:txBody>
          <a:bodyPr wrap="none">
            <a:spAutoFit/>
          </a:bodyPr>
          <a:lstStyle/>
          <a:p>
            <a:r>
              <a:rPr lang="en-US" dirty="0">
                <a:latin typeface="Arial" pitchFamily="34" charset="0"/>
                <a:cs typeface="Arial" pitchFamily="34" charset="0"/>
              </a:rPr>
              <a:t>Components of the Measurement System  </a:t>
            </a:r>
            <a:endParaRPr lang="en-US" dirty="0"/>
          </a:p>
        </p:txBody>
      </p:sp>
    </p:spTree>
    <p:extLst>
      <p:ext uri="{BB962C8B-B14F-4D97-AF65-F5344CB8AC3E}">
        <p14:creationId xmlns:p14="http://schemas.microsoft.com/office/powerpoint/2010/main" val="1685135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A5A3A8C-E9F9-4849-AB3D-480C4CD48B7E}"/>
              </a:ext>
            </a:extLst>
          </p:cNvPr>
          <p:cNvSpPr>
            <a:spLocks noGrp="1"/>
          </p:cNvSpPr>
          <p:nvPr>
            <p:ph type="sldNum" sz="quarter" idx="10"/>
          </p:nvPr>
        </p:nvSpPr>
        <p:spPr/>
        <p:txBody>
          <a:bodyPr/>
          <a:lstStyle/>
          <a:p>
            <a:pPr>
              <a:defRPr/>
            </a:pPr>
            <a:fld id="{D18F5EF4-025B-4809-8D23-BF6F0FFFC41E}" type="slidenum">
              <a:rPr lang="en-US" smtClean="0"/>
              <a:pPr>
                <a:defRPr/>
              </a:pPr>
              <a:t>5</a:t>
            </a:fld>
            <a:endParaRPr lang="en-US"/>
          </a:p>
        </p:txBody>
      </p:sp>
      <p:sp>
        <p:nvSpPr>
          <p:cNvPr id="3" name="Title 3">
            <a:extLst>
              <a:ext uri="{FF2B5EF4-FFF2-40B4-BE49-F238E27FC236}">
                <a16:creationId xmlns:a16="http://schemas.microsoft.com/office/drawing/2014/main" id="{1F8D903C-12E5-43C6-B042-E6E34172E50A}"/>
              </a:ext>
            </a:extLst>
          </p:cNvPr>
          <p:cNvSpPr txBox="1">
            <a:spLocks/>
          </p:cNvSpPr>
          <p:nvPr/>
        </p:nvSpPr>
        <p:spPr>
          <a:xfrm>
            <a:off x="1092224" y="400109"/>
            <a:ext cx="7367342" cy="804730"/>
          </a:xfrm>
          <a:prstGeom prst="rect">
            <a:avLst/>
          </a:prstGeom>
        </p:spPr>
        <p:txBody>
          <a:bodyPr/>
          <a:lstStyle>
            <a:lvl1pPr algn="ctr" rtl="0" eaLnBrk="0" fontAlgn="base" hangingPunct="0">
              <a:lnSpc>
                <a:spcPts val="2840"/>
              </a:lnSpc>
              <a:spcBef>
                <a:spcPct val="0"/>
              </a:spcBef>
              <a:spcAft>
                <a:spcPct val="0"/>
              </a:spcAft>
              <a:defRPr sz="3200" b="1">
                <a:solidFill>
                  <a:schemeClr val="bg1"/>
                </a:solidFill>
                <a:latin typeface="+mj-lt"/>
                <a:ea typeface="+mj-ea"/>
                <a:cs typeface="+mj-cs"/>
              </a:defRPr>
            </a:lvl1pPr>
            <a:lvl2pPr algn="ctr" rtl="0" eaLnBrk="0" fontAlgn="base" hangingPunct="0">
              <a:spcBef>
                <a:spcPct val="0"/>
              </a:spcBef>
              <a:spcAft>
                <a:spcPct val="0"/>
              </a:spcAft>
              <a:defRPr sz="3200" b="1">
                <a:solidFill>
                  <a:schemeClr val="bg1"/>
                </a:solidFill>
                <a:latin typeface="Arial" charset="0"/>
              </a:defRPr>
            </a:lvl2pPr>
            <a:lvl3pPr algn="ctr" rtl="0" eaLnBrk="0" fontAlgn="base" hangingPunct="0">
              <a:spcBef>
                <a:spcPct val="0"/>
              </a:spcBef>
              <a:spcAft>
                <a:spcPct val="0"/>
              </a:spcAft>
              <a:defRPr sz="3200" b="1">
                <a:solidFill>
                  <a:schemeClr val="bg1"/>
                </a:solidFill>
                <a:latin typeface="Arial" charset="0"/>
              </a:defRPr>
            </a:lvl3pPr>
            <a:lvl4pPr algn="ctr" rtl="0" eaLnBrk="0" fontAlgn="base" hangingPunct="0">
              <a:spcBef>
                <a:spcPct val="0"/>
              </a:spcBef>
              <a:spcAft>
                <a:spcPct val="0"/>
              </a:spcAft>
              <a:defRPr sz="3200" b="1">
                <a:solidFill>
                  <a:schemeClr val="bg1"/>
                </a:solidFill>
                <a:latin typeface="Arial" charset="0"/>
              </a:defRPr>
            </a:lvl4pPr>
            <a:lvl5pPr algn="ctr" rtl="0" eaLnBrk="0" fontAlgn="base" hangingPunct="0">
              <a:spcBef>
                <a:spcPct val="0"/>
              </a:spcBef>
              <a:spcAft>
                <a:spcPct val="0"/>
              </a:spcAft>
              <a:defRPr sz="3200" b="1">
                <a:solidFill>
                  <a:schemeClr val="bg1"/>
                </a:solidFill>
                <a:latin typeface="Arial" charset="0"/>
              </a:defRPr>
            </a:lvl5pPr>
            <a:lvl6pPr marL="457200" algn="ctr" rtl="0" fontAlgn="base">
              <a:spcBef>
                <a:spcPct val="0"/>
              </a:spcBef>
              <a:spcAft>
                <a:spcPct val="0"/>
              </a:spcAft>
              <a:defRPr sz="3200" b="1">
                <a:solidFill>
                  <a:schemeClr val="bg1"/>
                </a:solidFill>
                <a:latin typeface="Arial" charset="0"/>
              </a:defRPr>
            </a:lvl6pPr>
            <a:lvl7pPr marL="914400" algn="ctr" rtl="0" fontAlgn="base">
              <a:spcBef>
                <a:spcPct val="0"/>
              </a:spcBef>
              <a:spcAft>
                <a:spcPct val="0"/>
              </a:spcAft>
              <a:defRPr sz="3200" b="1">
                <a:solidFill>
                  <a:schemeClr val="bg1"/>
                </a:solidFill>
                <a:latin typeface="Arial" charset="0"/>
              </a:defRPr>
            </a:lvl7pPr>
            <a:lvl8pPr marL="1371600" algn="ctr" rtl="0" fontAlgn="base">
              <a:spcBef>
                <a:spcPct val="0"/>
              </a:spcBef>
              <a:spcAft>
                <a:spcPct val="0"/>
              </a:spcAft>
              <a:defRPr sz="3200" b="1">
                <a:solidFill>
                  <a:schemeClr val="bg1"/>
                </a:solidFill>
                <a:latin typeface="Arial" charset="0"/>
              </a:defRPr>
            </a:lvl8pPr>
            <a:lvl9pPr marL="1828800" algn="ctr" rtl="0" fontAlgn="base">
              <a:spcBef>
                <a:spcPct val="0"/>
              </a:spcBef>
              <a:spcAft>
                <a:spcPct val="0"/>
              </a:spcAft>
              <a:defRPr sz="3200" b="1">
                <a:solidFill>
                  <a:schemeClr val="bg1"/>
                </a:solidFill>
                <a:latin typeface="Arial" charset="0"/>
              </a:defRPr>
            </a:lvl9pPr>
          </a:lstStyle>
          <a:p>
            <a:r>
              <a:rPr lang="en-US" kern="0" dirty="0"/>
              <a:t>Introduction to </a:t>
            </a:r>
            <a:r>
              <a:rPr lang="en-US" kern="0" dirty="0" err="1"/>
              <a:t>SansEC</a:t>
            </a:r>
            <a:r>
              <a:rPr lang="en-US" kern="0" dirty="0"/>
              <a:t> Sensors </a:t>
            </a:r>
            <a:br>
              <a:rPr lang="en-US" sz="1100" kern="0" dirty="0"/>
            </a:br>
            <a:br>
              <a:rPr lang="en-US" sz="1600" b="0" kern="0" dirty="0">
                <a:latin typeface="Arial" panose="020B0604020202020204" pitchFamily="34" charset="0"/>
                <a:cs typeface="Arial" panose="020B0604020202020204" pitchFamily="34" charset="0"/>
              </a:rPr>
            </a:br>
            <a:br>
              <a:rPr lang="en-US" sz="1200" b="0" kern="0" dirty="0">
                <a:latin typeface="Arial" panose="020B0604020202020204" pitchFamily="34" charset="0"/>
                <a:cs typeface="Arial" panose="020B0604020202020204" pitchFamily="34" charset="0"/>
              </a:rPr>
            </a:br>
            <a:r>
              <a:rPr lang="en-US" sz="1200" kern="0" dirty="0"/>
              <a:t> </a:t>
            </a:r>
          </a:p>
        </p:txBody>
      </p:sp>
      <p:sp>
        <p:nvSpPr>
          <p:cNvPr id="6" name="TextBox 5">
            <a:extLst>
              <a:ext uri="{FF2B5EF4-FFF2-40B4-BE49-F238E27FC236}">
                <a16:creationId xmlns:a16="http://schemas.microsoft.com/office/drawing/2014/main" id="{58CE5B68-D388-4AD6-9553-ACC20D089870}"/>
              </a:ext>
            </a:extLst>
          </p:cNvPr>
          <p:cNvSpPr txBox="1"/>
          <p:nvPr/>
        </p:nvSpPr>
        <p:spPr>
          <a:xfrm>
            <a:off x="2072785" y="1204839"/>
            <a:ext cx="4687502" cy="461665"/>
          </a:xfrm>
          <a:prstGeom prst="rect">
            <a:avLst/>
          </a:prstGeom>
          <a:noFill/>
        </p:spPr>
        <p:txBody>
          <a:bodyPr wrap="none" rtlCol="0">
            <a:spAutoFit/>
          </a:bodyPr>
          <a:lstStyle/>
          <a:p>
            <a:r>
              <a:rPr lang="en-US" dirty="0">
                <a:latin typeface="+mj-lt"/>
              </a:rPr>
              <a:t>Signal Processing Data Features</a:t>
            </a:r>
          </a:p>
        </p:txBody>
      </p:sp>
      <p:sp>
        <p:nvSpPr>
          <p:cNvPr id="7" name="TextBox 6">
            <a:extLst>
              <a:ext uri="{FF2B5EF4-FFF2-40B4-BE49-F238E27FC236}">
                <a16:creationId xmlns:a16="http://schemas.microsoft.com/office/drawing/2014/main" id="{64E23ED3-2376-4C5A-86B2-0B93CB878796}"/>
              </a:ext>
            </a:extLst>
          </p:cNvPr>
          <p:cNvSpPr txBox="1"/>
          <p:nvPr/>
        </p:nvSpPr>
        <p:spPr>
          <a:xfrm>
            <a:off x="271906" y="1967061"/>
            <a:ext cx="8766862" cy="3231654"/>
          </a:xfrm>
          <a:prstGeom prst="rect">
            <a:avLst/>
          </a:prstGeom>
          <a:noFill/>
        </p:spPr>
        <p:txBody>
          <a:bodyPr wrap="square" rtlCol="0">
            <a:spAutoFit/>
          </a:bodyPr>
          <a:lstStyle/>
          <a:p>
            <a:r>
              <a:rPr lang="en-US" sz="2000" dirty="0">
                <a:latin typeface="+mj-lt"/>
              </a:rPr>
              <a:t>For each Resonant Frequency, the following data features can be used in machine learning quantification from the reflection coefficient measurement.</a:t>
            </a:r>
          </a:p>
          <a:p>
            <a:endParaRPr lang="en-US" sz="2000" dirty="0">
              <a:latin typeface="+mj-lt"/>
            </a:endParaRPr>
          </a:p>
          <a:p>
            <a:pPr marL="342900" indent="-342900">
              <a:buFont typeface="Arial" panose="020B0604020202020204" pitchFamily="34" charset="0"/>
              <a:buChar char="•"/>
            </a:pPr>
            <a:r>
              <a:rPr lang="en-US" sz="2000" dirty="0">
                <a:latin typeface="+mj-lt"/>
              </a:rPr>
              <a:t>Frequency</a:t>
            </a:r>
          </a:p>
          <a:p>
            <a:pPr marL="342900" indent="-342900">
              <a:buFont typeface="Arial" panose="020B0604020202020204" pitchFamily="34" charset="0"/>
              <a:buChar char="•"/>
            </a:pPr>
            <a:r>
              <a:rPr lang="en-US" sz="2000" dirty="0">
                <a:latin typeface="+mj-lt"/>
              </a:rPr>
              <a:t>Amplitude</a:t>
            </a:r>
          </a:p>
          <a:p>
            <a:pPr marL="342900" indent="-342900">
              <a:buFont typeface="Arial" panose="020B0604020202020204" pitchFamily="34" charset="0"/>
              <a:buChar char="•"/>
            </a:pPr>
            <a:r>
              <a:rPr lang="en-US" sz="2000" dirty="0">
                <a:latin typeface="+mj-lt"/>
              </a:rPr>
              <a:t>Phase</a:t>
            </a:r>
          </a:p>
          <a:p>
            <a:pPr marL="342900" indent="-342900">
              <a:buFont typeface="Arial" panose="020B0604020202020204" pitchFamily="34" charset="0"/>
              <a:buChar char="•"/>
            </a:pPr>
            <a:r>
              <a:rPr lang="en-US" sz="2000" dirty="0">
                <a:latin typeface="+mj-lt"/>
              </a:rPr>
              <a:t>Q factor (3dB bandwidth)</a:t>
            </a:r>
          </a:p>
          <a:p>
            <a:pPr marL="342900" indent="-342900">
              <a:buFont typeface="Arial" panose="020B0604020202020204" pitchFamily="34" charset="0"/>
              <a:buChar char="•"/>
            </a:pPr>
            <a:r>
              <a:rPr lang="en-US" sz="2000" dirty="0">
                <a:latin typeface="+mj-lt"/>
              </a:rPr>
              <a:t>Electrical Impedance</a:t>
            </a:r>
          </a:p>
          <a:p>
            <a:pPr marL="342900" indent="-342900">
              <a:buFont typeface="Arial" panose="020B0604020202020204" pitchFamily="34" charset="0"/>
              <a:buChar char="•"/>
            </a:pPr>
            <a:r>
              <a:rPr lang="en-US" sz="2000" dirty="0">
                <a:latin typeface="+mj-lt"/>
              </a:rPr>
              <a:t>Derived Parameters (Inductance, Capacitance and Resistance)</a:t>
            </a:r>
          </a:p>
          <a:p>
            <a:endParaRPr lang="en-US" dirty="0"/>
          </a:p>
        </p:txBody>
      </p:sp>
    </p:spTree>
    <p:extLst>
      <p:ext uri="{BB962C8B-B14F-4D97-AF65-F5344CB8AC3E}">
        <p14:creationId xmlns:p14="http://schemas.microsoft.com/office/powerpoint/2010/main" val="16321655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D18F5EF4-025B-4809-8D23-BF6F0FFFC41E}" type="slidenum">
              <a:rPr lang="en-US" smtClean="0"/>
              <a:pPr>
                <a:defRPr/>
              </a:pPr>
              <a:t>6</a:t>
            </a:fld>
            <a:endParaRPr lang="en-US"/>
          </a:p>
        </p:txBody>
      </p:sp>
      <p:pic>
        <p:nvPicPr>
          <p:cNvPr id="180" name="Picture 179"/>
          <p:cNvPicPr>
            <a:picLocks noChangeAspect="1"/>
          </p:cNvPicPr>
          <p:nvPr/>
        </p:nvPicPr>
        <p:blipFill>
          <a:blip r:embed="rId2"/>
          <a:stretch>
            <a:fillRect/>
          </a:stretch>
        </p:blipFill>
        <p:spPr>
          <a:xfrm>
            <a:off x="384870" y="1931538"/>
            <a:ext cx="8782050" cy="4352925"/>
          </a:xfrm>
          <a:prstGeom prst="rect">
            <a:avLst/>
          </a:prstGeom>
        </p:spPr>
      </p:pic>
      <p:sp>
        <p:nvSpPr>
          <p:cNvPr id="181" name="Title 3"/>
          <p:cNvSpPr txBox="1">
            <a:spLocks/>
          </p:cNvSpPr>
          <p:nvPr/>
        </p:nvSpPr>
        <p:spPr>
          <a:xfrm>
            <a:off x="1092224" y="400109"/>
            <a:ext cx="7367342" cy="804730"/>
          </a:xfrm>
          <a:prstGeom prst="rect">
            <a:avLst/>
          </a:prstGeom>
        </p:spPr>
        <p:txBody>
          <a:bodyPr/>
          <a:lstStyle>
            <a:lvl1pPr algn="ctr" rtl="0" eaLnBrk="0" fontAlgn="base" hangingPunct="0">
              <a:lnSpc>
                <a:spcPts val="2840"/>
              </a:lnSpc>
              <a:spcBef>
                <a:spcPct val="0"/>
              </a:spcBef>
              <a:spcAft>
                <a:spcPct val="0"/>
              </a:spcAft>
              <a:defRPr sz="3200" b="1">
                <a:solidFill>
                  <a:schemeClr val="bg1"/>
                </a:solidFill>
                <a:latin typeface="+mj-lt"/>
                <a:ea typeface="+mj-ea"/>
                <a:cs typeface="+mj-cs"/>
              </a:defRPr>
            </a:lvl1pPr>
            <a:lvl2pPr algn="ctr" rtl="0" eaLnBrk="0" fontAlgn="base" hangingPunct="0">
              <a:spcBef>
                <a:spcPct val="0"/>
              </a:spcBef>
              <a:spcAft>
                <a:spcPct val="0"/>
              </a:spcAft>
              <a:defRPr sz="3200" b="1">
                <a:solidFill>
                  <a:schemeClr val="bg1"/>
                </a:solidFill>
                <a:latin typeface="Arial" charset="0"/>
              </a:defRPr>
            </a:lvl2pPr>
            <a:lvl3pPr algn="ctr" rtl="0" eaLnBrk="0" fontAlgn="base" hangingPunct="0">
              <a:spcBef>
                <a:spcPct val="0"/>
              </a:spcBef>
              <a:spcAft>
                <a:spcPct val="0"/>
              </a:spcAft>
              <a:defRPr sz="3200" b="1">
                <a:solidFill>
                  <a:schemeClr val="bg1"/>
                </a:solidFill>
                <a:latin typeface="Arial" charset="0"/>
              </a:defRPr>
            </a:lvl3pPr>
            <a:lvl4pPr algn="ctr" rtl="0" eaLnBrk="0" fontAlgn="base" hangingPunct="0">
              <a:spcBef>
                <a:spcPct val="0"/>
              </a:spcBef>
              <a:spcAft>
                <a:spcPct val="0"/>
              </a:spcAft>
              <a:defRPr sz="3200" b="1">
                <a:solidFill>
                  <a:schemeClr val="bg1"/>
                </a:solidFill>
                <a:latin typeface="Arial" charset="0"/>
              </a:defRPr>
            </a:lvl4pPr>
            <a:lvl5pPr algn="ctr" rtl="0" eaLnBrk="0" fontAlgn="base" hangingPunct="0">
              <a:spcBef>
                <a:spcPct val="0"/>
              </a:spcBef>
              <a:spcAft>
                <a:spcPct val="0"/>
              </a:spcAft>
              <a:defRPr sz="3200" b="1">
                <a:solidFill>
                  <a:schemeClr val="bg1"/>
                </a:solidFill>
                <a:latin typeface="Arial" charset="0"/>
              </a:defRPr>
            </a:lvl5pPr>
            <a:lvl6pPr marL="457200" algn="ctr" rtl="0" fontAlgn="base">
              <a:spcBef>
                <a:spcPct val="0"/>
              </a:spcBef>
              <a:spcAft>
                <a:spcPct val="0"/>
              </a:spcAft>
              <a:defRPr sz="3200" b="1">
                <a:solidFill>
                  <a:schemeClr val="bg1"/>
                </a:solidFill>
                <a:latin typeface="Arial" charset="0"/>
              </a:defRPr>
            </a:lvl6pPr>
            <a:lvl7pPr marL="914400" algn="ctr" rtl="0" fontAlgn="base">
              <a:spcBef>
                <a:spcPct val="0"/>
              </a:spcBef>
              <a:spcAft>
                <a:spcPct val="0"/>
              </a:spcAft>
              <a:defRPr sz="3200" b="1">
                <a:solidFill>
                  <a:schemeClr val="bg1"/>
                </a:solidFill>
                <a:latin typeface="Arial" charset="0"/>
              </a:defRPr>
            </a:lvl7pPr>
            <a:lvl8pPr marL="1371600" algn="ctr" rtl="0" fontAlgn="base">
              <a:spcBef>
                <a:spcPct val="0"/>
              </a:spcBef>
              <a:spcAft>
                <a:spcPct val="0"/>
              </a:spcAft>
              <a:defRPr sz="3200" b="1">
                <a:solidFill>
                  <a:schemeClr val="bg1"/>
                </a:solidFill>
                <a:latin typeface="Arial" charset="0"/>
              </a:defRPr>
            </a:lvl8pPr>
            <a:lvl9pPr marL="1828800" algn="ctr" rtl="0" fontAlgn="base">
              <a:spcBef>
                <a:spcPct val="0"/>
              </a:spcBef>
              <a:spcAft>
                <a:spcPct val="0"/>
              </a:spcAft>
              <a:defRPr sz="3200" b="1">
                <a:solidFill>
                  <a:schemeClr val="bg1"/>
                </a:solidFill>
                <a:latin typeface="Arial" charset="0"/>
              </a:defRPr>
            </a:lvl9pPr>
          </a:lstStyle>
          <a:p>
            <a:r>
              <a:rPr lang="en-US" kern="0" dirty="0" err="1"/>
              <a:t>SansEC</a:t>
            </a:r>
            <a:r>
              <a:rPr lang="en-US" kern="0" dirty="0"/>
              <a:t> Sensor Theory </a:t>
            </a:r>
            <a:br>
              <a:rPr lang="en-US" sz="1000" kern="0" dirty="0"/>
            </a:br>
            <a:br>
              <a:rPr lang="en-US" sz="1200" b="0" kern="0" dirty="0">
                <a:latin typeface="Arial" panose="020B0604020202020204" pitchFamily="34" charset="0"/>
                <a:cs typeface="Arial" panose="020B0604020202020204" pitchFamily="34" charset="0"/>
              </a:rPr>
            </a:br>
            <a:r>
              <a:rPr lang="en-US" sz="1200" kern="0" dirty="0"/>
              <a:t> </a:t>
            </a:r>
          </a:p>
        </p:txBody>
      </p:sp>
      <p:sp>
        <p:nvSpPr>
          <p:cNvPr id="182" name="Rectangle 181"/>
          <p:cNvSpPr/>
          <p:nvPr/>
        </p:nvSpPr>
        <p:spPr>
          <a:xfrm>
            <a:off x="167355" y="1306835"/>
            <a:ext cx="8756340" cy="461665"/>
          </a:xfrm>
          <a:prstGeom prst="rect">
            <a:avLst/>
          </a:prstGeom>
        </p:spPr>
        <p:txBody>
          <a:bodyPr wrap="square">
            <a:spAutoFit/>
          </a:bodyPr>
          <a:lstStyle/>
          <a:p>
            <a:pPr algn="ctr"/>
            <a:r>
              <a:rPr lang="en-US" sz="2400" b="1" dirty="0">
                <a:latin typeface="Arial"/>
                <a:ea typeface="MS Mincho"/>
              </a:rPr>
              <a:t>Equivalent Circuit Model</a:t>
            </a:r>
          </a:p>
        </p:txBody>
      </p:sp>
      <p:sp>
        <p:nvSpPr>
          <p:cNvPr id="5" name="TextBox 4">
            <a:extLst>
              <a:ext uri="{FF2B5EF4-FFF2-40B4-BE49-F238E27FC236}">
                <a16:creationId xmlns:a16="http://schemas.microsoft.com/office/drawing/2014/main" id="{B05C54E3-9ABD-4150-B46C-2E2F5FF1405C}"/>
              </a:ext>
            </a:extLst>
          </p:cNvPr>
          <p:cNvSpPr txBox="1"/>
          <p:nvPr/>
        </p:nvSpPr>
        <p:spPr>
          <a:xfrm>
            <a:off x="1318513" y="6362119"/>
            <a:ext cx="6506974" cy="369332"/>
          </a:xfrm>
          <a:prstGeom prst="rect">
            <a:avLst/>
          </a:prstGeom>
          <a:noFill/>
        </p:spPr>
        <p:txBody>
          <a:bodyPr wrap="none" rtlCol="0">
            <a:spAutoFit/>
          </a:bodyPr>
          <a:lstStyle/>
          <a:p>
            <a:r>
              <a:rPr lang="en-US" sz="1800" dirty="0">
                <a:highlight>
                  <a:srgbClr val="FFFF00"/>
                </a:highlight>
                <a:latin typeface="+mj-lt"/>
              </a:rPr>
              <a:t>Lumped components in Antenna circuit will change resonance</a:t>
            </a:r>
          </a:p>
        </p:txBody>
      </p:sp>
    </p:spTree>
    <p:extLst>
      <p:ext uri="{BB962C8B-B14F-4D97-AF65-F5344CB8AC3E}">
        <p14:creationId xmlns:p14="http://schemas.microsoft.com/office/powerpoint/2010/main" val="3238834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6866955" y="6607626"/>
            <a:ext cx="2133600" cy="247650"/>
          </a:xfrm>
        </p:spPr>
        <p:txBody>
          <a:bodyPr/>
          <a:lstStyle/>
          <a:p>
            <a:pPr>
              <a:defRPr/>
            </a:pPr>
            <a:fld id="{D18F5EF4-025B-4809-8D23-BF6F0FFFC41E}" type="slidenum">
              <a:rPr lang="en-US" smtClean="0"/>
              <a:pPr>
                <a:defRPr/>
              </a:pPr>
              <a:t>7</a:t>
            </a:fld>
            <a:endParaRPr lang="en-US"/>
          </a:p>
        </p:txBody>
      </p:sp>
      <p:sp>
        <p:nvSpPr>
          <p:cNvPr id="139" name="Title 3"/>
          <p:cNvSpPr txBox="1">
            <a:spLocks/>
          </p:cNvSpPr>
          <p:nvPr/>
        </p:nvSpPr>
        <p:spPr>
          <a:xfrm>
            <a:off x="1092224" y="400109"/>
            <a:ext cx="7367342" cy="804730"/>
          </a:xfrm>
          <a:prstGeom prst="rect">
            <a:avLst/>
          </a:prstGeom>
        </p:spPr>
        <p:txBody>
          <a:bodyPr/>
          <a:lstStyle>
            <a:lvl1pPr algn="ctr" rtl="0" eaLnBrk="0" fontAlgn="base" hangingPunct="0">
              <a:lnSpc>
                <a:spcPts val="2840"/>
              </a:lnSpc>
              <a:spcBef>
                <a:spcPct val="0"/>
              </a:spcBef>
              <a:spcAft>
                <a:spcPct val="0"/>
              </a:spcAft>
              <a:defRPr sz="3200" b="1">
                <a:solidFill>
                  <a:schemeClr val="bg1"/>
                </a:solidFill>
                <a:latin typeface="+mj-lt"/>
                <a:ea typeface="+mj-ea"/>
                <a:cs typeface="+mj-cs"/>
              </a:defRPr>
            </a:lvl1pPr>
            <a:lvl2pPr algn="ctr" rtl="0" eaLnBrk="0" fontAlgn="base" hangingPunct="0">
              <a:spcBef>
                <a:spcPct val="0"/>
              </a:spcBef>
              <a:spcAft>
                <a:spcPct val="0"/>
              </a:spcAft>
              <a:defRPr sz="3200" b="1">
                <a:solidFill>
                  <a:schemeClr val="bg1"/>
                </a:solidFill>
                <a:latin typeface="Arial" charset="0"/>
              </a:defRPr>
            </a:lvl2pPr>
            <a:lvl3pPr algn="ctr" rtl="0" eaLnBrk="0" fontAlgn="base" hangingPunct="0">
              <a:spcBef>
                <a:spcPct val="0"/>
              </a:spcBef>
              <a:spcAft>
                <a:spcPct val="0"/>
              </a:spcAft>
              <a:defRPr sz="3200" b="1">
                <a:solidFill>
                  <a:schemeClr val="bg1"/>
                </a:solidFill>
                <a:latin typeface="Arial" charset="0"/>
              </a:defRPr>
            </a:lvl3pPr>
            <a:lvl4pPr algn="ctr" rtl="0" eaLnBrk="0" fontAlgn="base" hangingPunct="0">
              <a:spcBef>
                <a:spcPct val="0"/>
              </a:spcBef>
              <a:spcAft>
                <a:spcPct val="0"/>
              </a:spcAft>
              <a:defRPr sz="3200" b="1">
                <a:solidFill>
                  <a:schemeClr val="bg1"/>
                </a:solidFill>
                <a:latin typeface="Arial" charset="0"/>
              </a:defRPr>
            </a:lvl4pPr>
            <a:lvl5pPr algn="ctr" rtl="0" eaLnBrk="0" fontAlgn="base" hangingPunct="0">
              <a:spcBef>
                <a:spcPct val="0"/>
              </a:spcBef>
              <a:spcAft>
                <a:spcPct val="0"/>
              </a:spcAft>
              <a:defRPr sz="3200" b="1">
                <a:solidFill>
                  <a:schemeClr val="bg1"/>
                </a:solidFill>
                <a:latin typeface="Arial" charset="0"/>
              </a:defRPr>
            </a:lvl5pPr>
            <a:lvl6pPr marL="457200" algn="ctr" rtl="0" fontAlgn="base">
              <a:spcBef>
                <a:spcPct val="0"/>
              </a:spcBef>
              <a:spcAft>
                <a:spcPct val="0"/>
              </a:spcAft>
              <a:defRPr sz="3200" b="1">
                <a:solidFill>
                  <a:schemeClr val="bg1"/>
                </a:solidFill>
                <a:latin typeface="Arial" charset="0"/>
              </a:defRPr>
            </a:lvl6pPr>
            <a:lvl7pPr marL="914400" algn="ctr" rtl="0" fontAlgn="base">
              <a:spcBef>
                <a:spcPct val="0"/>
              </a:spcBef>
              <a:spcAft>
                <a:spcPct val="0"/>
              </a:spcAft>
              <a:defRPr sz="3200" b="1">
                <a:solidFill>
                  <a:schemeClr val="bg1"/>
                </a:solidFill>
                <a:latin typeface="Arial" charset="0"/>
              </a:defRPr>
            </a:lvl7pPr>
            <a:lvl8pPr marL="1371600" algn="ctr" rtl="0" fontAlgn="base">
              <a:spcBef>
                <a:spcPct val="0"/>
              </a:spcBef>
              <a:spcAft>
                <a:spcPct val="0"/>
              </a:spcAft>
              <a:defRPr sz="3200" b="1">
                <a:solidFill>
                  <a:schemeClr val="bg1"/>
                </a:solidFill>
                <a:latin typeface="Arial" charset="0"/>
              </a:defRPr>
            </a:lvl8pPr>
            <a:lvl9pPr marL="1828800" algn="ctr" rtl="0" fontAlgn="base">
              <a:spcBef>
                <a:spcPct val="0"/>
              </a:spcBef>
              <a:spcAft>
                <a:spcPct val="0"/>
              </a:spcAft>
              <a:defRPr sz="3200" b="1">
                <a:solidFill>
                  <a:schemeClr val="bg1"/>
                </a:solidFill>
                <a:latin typeface="Arial" charset="0"/>
              </a:defRPr>
            </a:lvl9pPr>
          </a:lstStyle>
          <a:p>
            <a:r>
              <a:rPr lang="en-US" kern="0" dirty="0" err="1"/>
              <a:t>SansEC</a:t>
            </a:r>
            <a:r>
              <a:rPr lang="en-US" kern="0" dirty="0"/>
              <a:t> Sensor Theory </a:t>
            </a:r>
            <a:br>
              <a:rPr lang="en-US" sz="1000" kern="0" dirty="0"/>
            </a:br>
            <a:br>
              <a:rPr lang="en-US" sz="1200" b="0" kern="0" dirty="0">
                <a:latin typeface="Arial" panose="020B0604020202020204" pitchFamily="34" charset="0"/>
                <a:cs typeface="Arial" panose="020B0604020202020204" pitchFamily="34" charset="0"/>
              </a:rPr>
            </a:br>
            <a:r>
              <a:rPr lang="en-US" sz="1200" kern="0" dirty="0"/>
              <a:t> </a:t>
            </a:r>
          </a:p>
        </p:txBody>
      </p:sp>
      <p:pic>
        <p:nvPicPr>
          <p:cNvPr id="133" name="Picture 132"/>
          <p:cNvPicPr>
            <a:picLocks noChangeAspect="1"/>
          </p:cNvPicPr>
          <p:nvPr/>
        </p:nvPicPr>
        <p:blipFill rotWithShape="1">
          <a:blip r:embed="rId2"/>
          <a:srcRect l="20864" t="14663" r="21803" b="11201"/>
          <a:stretch/>
        </p:blipFill>
        <p:spPr>
          <a:xfrm>
            <a:off x="5662808" y="3711457"/>
            <a:ext cx="2796758" cy="2711588"/>
          </a:xfrm>
          <a:prstGeom prst="rect">
            <a:avLst/>
          </a:prstGeom>
        </p:spPr>
      </p:pic>
      <mc:AlternateContent xmlns:mc="http://schemas.openxmlformats.org/markup-compatibility/2006" xmlns:a14="http://schemas.microsoft.com/office/drawing/2010/main">
        <mc:Choice Requires="a14">
          <p:sp>
            <p:nvSpPr>
              <p:cNvPr id="134" name="Rectangle 133"/>
              <p:cNvSpPr/>
              <p:nvPr/>
            </p:nvSpPr>
            <p:spPr>
              <a:xfrm>
                <a:off x="951598" y="3845757"/>
                <a:ext cx="2739148" cy="72481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i="1">
                          <a:latin typeface="Cambria Math"/>
                        </a:rPr>
                        <m:t>𝐼</m:t>
                      </m:r>
                      <m:r>
                        <a:rPr lang="en-US" sz="2400" i="1">
                          <a:latin typeface="Cambria Math"/>
                        </a:rPr>
                        <m:t>=</m:t>
                      </m:r>
                      <m:sSub>
                        <m:sSubPr>
                          <m:ctrlPr>
                            <a:rPr lang="en-US" sz="2400" i="1">
                              <a:latin typeface="Cambria Math" panose="02040503050406030204" pitchFamily="18" charset="0"/>
                            </a:rPr>
                          </m:ctrlPr>
                        </m:sSubPr>
                        <m:e>
                          <m:r>
                            <a:rPr lang="en-US" sz="2400" i="1">
                              <a:latin typeface="Cambria Math"/>
                            </a:rPr>
                            <m:t>𝐼</m:t>
                          </m:r>
                        </m:e>
                        <m:sub>
                          <m:r>
                            <a:rPr lang="en-US" sz="2400" i="1">
                              <a:latin typeface="Cambria Math"/>
                            </a:rPr>
                            <m:t>0</m:t>
                          </m:r>
                        </m:sub>
                      </m:sSub>
                      <m:r>
                        <a:rPr lang="en-US" sz="2400" i="1">
                          <a:latin typeface="Cambria Math"/>
                        </a:rPr>
                        <m:t>𝑐𝑜𝑠</m:t>
                      </m:r>
                      <m:r>
                        <a:rPr lang="en-US" sz="2400" i="1">
                          <a:latin typeface="Cambria Math"/>
                        </a:rPr>
                        <m:t>(</m:t>
                      </m:r>
                      <m:f>
                        <m:fPr>
                          <m:ctrlPr>
                            <a:rPr lang="en-US" sz="2400" i="1">
                              <a:latin typeface="Cambria Math" panose="02040503050406030204" pitchFamily="18" charset="0"/>
                            </a:rPr>
                          </m:ctrlPr>
                        </m:fPr>
                        <m:num>
                          <m:r>
                            <a:rPr lang="en-US" sz="2400" i="1">
                              <a:latin typeface="Cambria Math"/>
                            </a:rPr>
                            <m:t>𝜋</m:t>
                          </m:r>
                          <m:r>
                            <a:rPr lang="en-US" sz="2400" i="1">
                              <a:latin typeface="Cambria Math"/>
                            </a:rPr>
                            <m:t>𝑥</m:t>
                          </m:r>
                        </m:num>
                        <m:den>
                          <m:r>
                            <a:rPr lang="en-US" sz="2400" i="1">
                              <a:latin typeface="Cambria Math"/>
                            </a:rPr>
                            <m:t>𝑙</m:t>
                          </m:r>
                        </m:den>
                      </m:f>
                      <m:r>
                        <a:rPr lang="en-US" sz="2400" i="1">
                          <a:latin typeface="Cambria Math"/>
                        </a:rPr>
                        <m:t>)</m:t>
                      </m:r>
                      <m:sSup>
                        <m:sSupPr>
                          <m:ctrlPr>
                            <a:rPr lang="en-US" sz="2400" i="1">
                              <a:latin typeface="Cambria Math" panose="02040503050406030204" pitchFamily="18" charset="0"/>
                            </a:rPr>
                          </m:ctrlPr>
                        </m:sSupPr>
                        <m:e>
                          <m:r>
                            <a:rPr lang="en-US" sz="2400" i="1">
                              <a:latin typeface="Cambria Math"/>
                            </a:rPr>
                            <m:t>𝑒</m:t>
                          </m:r>
                        </m:e>
                        <m:sup>
                          <m:r>
                            <a:rPr lang="en-US" sz="2400" i="1">
                              <a:latin typeface="Cambria Math"/>
                            </a:rPr>
                            <m:t>−</m:t>
                          </m:r>
                          <m:r>
                            <a:rPr lang="en-US" sz="2400" i="1">
                              <a:latin typeface="Cambria Math"/>
                            </a:rPr>
                            <m:t>𝑖</m:t>
                          </m:r>
                          <m:r>
                            <a:rPr lang="en-US" sz="2400" i="1">
                              <a:latin typeface="Cambria Math"/>
                            </a:rPr>
                            <m:t>𝜔</m:t>
                          </m:r>
                          <m:r>
                            <a:rPr lang="en-US" sz="2400" i="1">
                              <a:latin typeface="Cambria Math"/>
                            </a:rPr>
                            <m:t>𝑡</m:t>
                          </m:r>
                        </m:sup>
                      </m:sSup>
                    </m:oMath>
                  </m:oMathPara>
                </a14:m>
                <a:endParaRPr lang="en-US" dirty="0"/>
              </a:p>
            </p:txBody>
          </p:sp>
        </mc:Choice>
        <mc:Fallback xmlns="">
          <p:sp>
            <p:nvSpPr>
              <p:cNvPr id="134" name="Rectangle 133"/>
              <p:cNvSpPr>
                <a:spLocks noRot="1" noChangeAspect="1" noMove="1" noResize="1" noEditPoints="1" noAdjustHandles="1" noChangeArrowheads="1" noChangeShapeType="1" noTextEdit="1"/>
              </p:cNvSpPr>
              <p:nvPr/>
            </p:nvSpPr>
            <p:spPr>
              <a:xfrm>
                <a:off x="951598" y="3845757"/>
                <a:ext cx="2739148" cy="724814"/>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7" name="Rectangle 136"/>
              <p:cNvSpPr/>
              <p:nvPr/>
            </p:nvSpPr>
            <p:spPr>
              <a:xfrm>
                <a:off x="584122" y="5538368"/>
                <a:ext cx="3292183" cy="73084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i="1">
                          <a:latin typeface="Cambria Math"/>
                        </a:rPr>
                        <m:t>𝑞</m:t>
                      </m:r>
                      <m:r>
                        <a:rPr lang="en-US" sz="2400" i="1">
                          <a:latin typeface="Cambria Math"/>
                        </a:rPr>
                        <m:t>=</m:t>
                      </m:r>
                      <m:sSub>
                        <m:sSubPr>
                          <m:ctrlPr>
                            <a:rPr lang="en-US" sz="2400" i="1">
                              <a:latin typeface="Cambria Math" panose="02040503050406030204" pitchFamily="18" charset="0"/>
                            </a:rPr>
                          </m:ctrlPr>
                        </m:sSubPr>
                        <m:e>
                          <m:r>
                            <a:rPr lang="en-US" sz="2400" i="1">
                              <a:latin typeface="Cambria Math"/>
                            </a:rPr>
                            <m:t>𝑞</m:t>
                          </m:r>
                        </m:e>
                        <m:sub>
                          <m:r>
                            <a:rPr lang="en-US" sz="2400" i="1">
                              <a:latin typeface="Cambria Math"/>
                            </a:rPr>
                            <m:t>0</m:t>
                          </m:r>
                        </m:sub>
                      </m:sSub>
                      <m:r>
                        <a:rPr lang="en-US" sz="2400" i="1">
                          <a:latin typeface="Cambria Math"/>
                        </a:rPr>
                        <m:t>𝑠𝑖𝑛</m:t>
                      </m:r>
                      <m:r>
                        <a:rPr lang="en-US" sz="2400" i="1">
                          <a:latin typeface="Cambria Math"/>
                        </a:rPr>
                        <m:t>(</m:t>
                      </m:r>
                      <m:f>
                        <m:fPr>
                          <m:ctrlPr>
                            <a:rPr lang="en-US" sz="2400" i="1">
                              <a:latin typeface="Cambria Math" panose="02040503050406030204" pitchFamily="18" charset="0"/>
                            </a:rPr>
                          </m:ctrlPr>
                        </m:fPr>
                        <m:num>
                          <m:r>
                            <a:rPr lang="en-US" sz="2400" i="1">
                              <a:latin typeface="Cambria Math"/>
                            </a:rPr>
                            <m:t>𝜋</m:t>
                          </m:r>
                          <m:r>
                            <a:rPr lang="en-US" sz="2400" i="1">
                              <a:latin typeface="Cambria Math"/>
                            </a:rPr>
                            <m:t>𝑥</m:t>
                          </m:r>
                        </m:num>
                        <m:den>
                          <m:r>
                            <a:rPr lang="en-US" sz="2400" i="1">
                              <a:latin typeface="Cambria Math"/>
                            </a:rPr>
                            <m:t>𝑙</m:t>
                          </m:r>
                        </m:den>
                      </m:f>
                      <m:r>
                        <a:rPr lang="en-US" sz="2400" i="1">
                          <a:latin typeface="Cambria Math"/>
                        </a:rPr>
                        <m:t>)</m:t>
                      </m:r>
                      <m:sSup>
                        <m:sSupPr>
                          <m:ctrlPr>
                            <a:rPr lang="en-US" sz="2400" i="1">
                              <a:latin typeface="Cambria Math" panose="02040503050406030204" pitchFamily="18" charset="0"/>
                            </a:rPr>
                          </m:ctrlPr>
                        </m:sSupPr>
                        <m:e>
                          <m:r>
                            <a:rPr lang="en-US" sz="2400" i="1">
                              <a:latin typeface="Cambria Math"/>
                            </a:rPr>
                            <m:t>𝑒</m:t>
                          </m:r>
                        </m:e>
                        <m:sup>
                          <m:r>
                            <a:rPr lang="en-US" sz="2400" i="1">
                              <a:latin typeface="Cambria Math"/>
                            </a:rPr>
                            <m:t>−</m:t>
                          </m:r>
                          <m:r>
                            <a:rPr lang="en-US" sz="2400" i="1">
                              <a:latin typeface="Cambria Math"/>
                            </a:rPr>
                            <m:t>𝑖</m:t>
                          </m:r>
                          <m:r>
                            <a:rPr lang="en-US" sz="2400" i="1">
                              <a:latin typeface="Cambria Math"/>
                            </a:rPr>
                            <m:t>(</m:t>
                          </m:r>
                          <m:r>
                            <a:rPr lang="en-US" sz="2400" i="1">
                              <a:latin typeface="Cambria Math"/>
                            </a:rPr>
                            <m:t>𝜔</m:t>
                          </m:r>
                          <m:r>
                            <a:rPr lang="en-US" sz="2400" i="1">
                              <a:latin typeface="Cambria Math"/>
                            </a:rPr>
                            <m:t>𝑡</m:t>
                          </m:r>
                          <m:r>
                            <a:rPr lang="en-US" sz="2400" i="1">
                              <a:latin typeface="Cambria Math"/>
                            </a:rPr>
                            <m:t>+</m:t>
                          </m:r>
                          <m:f>
                            <m:fPr>
                              <m:ctrlPr>
                                <a:rPr lang="en-US" sz="2400" i="1">
                                  <a:latin typeface="Cambria Math" panose="02040503050406030204" pitchFamily="18" charset="0"/>
                                </a:rPr>
                              </m:ctrlPr>
                            </m:fPr>
                            <m:num>
                              <m:r>
                                <a:rPr lang="en-US" sz="2400" i="1">
                                  <a:latin typeface="Cambria Math"/>
                                </a:rPr>
                                <m:t>𝜋</m:t>
                              </m:r>
                            </m:num>
                            <m:den>
                              <m:r>
                                <a:rPr lang="en-US" sz="2400" i="1">
                                  <a:latin typeface="Cambria Math"/>
                                </a:rPr>
                                <m:t>2</m:t>
                              </m:r>
                            </m:den>
                          </m:f>
                          <m:r>
                            <a:rPr lang="en-US" sz="2400" i="1">
                              <a:latin typeface="Cambria Math"/>
                            </a:rPr>
                            <m:t>)</m:t>
                          </m:r>
                        </m:sup>
                      </m:sSup>
                    </m:oMath>
                  </m:oMathPara>
                </a14:m>
                <a:endParaRPr lang="en-US" sz="2400" dirty="0"/>
              </a:p>
            </p:txBody>
          </p:sp>
        </mc:Choice>
        <mc:Fallback xmlns="">
          <p:sp>
            <p:nvSpPr>
              <p:cNvPr id="137" name="Rectangle 136"/>
              <p:cNvSpPr>
                <a:spLocks noRot="1" noChangeAspect="1" noMove="1" noResize="1" noEditPoints="1" noAdjustHandles="1" noChangeArrowheads="1" noChangeShapeType="1" noTextEdit="1"/>
              </p:cNvSpPr>
              <p:nvPr/>
            </p:nvSpPr>
            <p:spPr>
              <a:xfrm>
                <a:off x="584122" y="5538368"/>
                <a:ext cx="3292183" cy="730841"/>
              </a:xfrm>
              <a:prstGeom prst="rect">
                <a:avLst/>
              </a:prstGeom>
              <a:blipFill>
                <a:blip r:embed="rId4"/>
                <a:stretch>
                  <a:fillRect/>
                </a:stretch>
              </a:blipFill>
            </p:spPr>
            <p:txBody>
              <a:bodyPr/>
              <a:lstStyle/>
              <a:p>
                <a:r>
                  <a:rPr lang="en-US">
                    <a:noFill/>
                  </a:rPr>
                  <a:t> </a:t>
                </a:r>
              </a:p>
            </p:txBody>
          </p:sp>
        </mc:Fallback>
      </mc:AlternateContent>
      <p:sp>
        <p:nvSpPr>
          <p:cNvPr id="167" name="Rectangle 166"/>
          <p:cNvSpPr/>
          <p:nvPr/>
        </p:nvSpPr>
        <p:spPr>
          <a:xfrm>
            <a:off x="415769" y="1381028"/>
            <a:ext cx="8520334" cy="1631216"/>
          </a:xfrm>
          <a:prstGeom prst="rect">
            <a:avLst/>
          </a:prstGeom>
        </p:spPr>
        <p:txBody>
          <a:bodyPr wrap="square">
            <a:spAutoFit/>
          </a:bodyPr>
          <a:lstStyle/>
          <a:p>
            <a:pPr algn="just"/>
            <a:r>
              <a:rPr lang="en-US" sz="2000" dirty="0">
                <a:latin typeface="+mj-lt"/>
              </a:rPr>
              <a:t>The </a:t>
            </a:r>
            <a:r>
              <a:rPr lang="en-US" sz="2000" dirty="0" err="1">
                <a:latin typeface="+mj-lt"/>
              </a:rPr>
              <a:t>SansEC</a:t>
            </a:r>
            <a:r>
              <a:rPr lang="en-US" sz="2000" dirty="0">
                <a:latin typeface="+mj-lt"/>
              </a:rPr>
              <a:t> sensor will have zero current at both ends of the resonant spiral. When excited by an oscillating electromagnetic field, the induced electromotive force (EMF) pushes the electrons carried by the conductor into the resonant state where the electrons move back and forth along the conductive trace. </a:t>
            </a:r>
            <a:endParaRPr lang="en-US" sz="2000" b="1" dirty="0">
              <a:latin typeface="+mj-lt"/>
              <a:cs typeface="Arial" pitchFamily="34" charset="0"/>
            </a:endParaRPr>
          </a:p>
        </p:txBody>
      </p:sp>
      <p:sp>
        <p:nvSpPr>
          <p:cNvPr id="168" name="Rectangle 167"/>
          <p:cNvSpPr/>
          <p:nvPr/>
        </p:nvSpPr>
        <p:spPr>
          <a:xfrm>
            <a:off x="5985362" y="3331915"/>
            <a:ext cx="2342308" cy="584775"/>
          </a:xfrm>
          <a:prstGeom prst="rect">
            <a:avLst/>
          </a:prstGeom>
        </p:spPr>
        <p:txBody>
          <a:bodyPr wrap="none">
            <a:spAutoFit/>
          </a:bodyPr>
          <a:lstStyle/>
          <a:p>
            <a:r>
              <a:rPr lang="en-US" sz="1600" b="1" dirty="0">
                <a:latin typeface="Arial" pitchFamily="34" charset="0"/>
                <a:cs typeface="Arial" pitchFamily="34" charset="0"/>
              </a:rPr>
              <a:t>Current Distribution</a:t>
            </a:r>
          </a:p>
          <a:p>
            <a:r>
              <a:rPr lang="en-US" sz="1600" b="1" dirty="0">
                <a:latin typeface="Arial" pitchFamily="34" charset="0"/>
                <a:cs typeface="Arial" pitchFamily="34" charset="0"/>
              </a:rPr>
              <a:t>(zero current at ends) </a:t>
            </a:r>
            <a:endParaRPr lang="en-US" sz="1600" dirty="0"/>
          </a:p>
        </p:txBody>
      </p:sp>
      <p:sp>
        <p:nvSpPr>
          <p:cNvPr id="169" name="Rectangle 168"/>
          <p:cNvSpPr/>
          <p:nvPr/>
        </p:nvSpPr>
        <p:spPr>
          <a:xfrm>
            <a:off x="1386934" y="3476161"/>
            <a:ext cx="2193229" cy="338554"/>
          </a:xfrm>
          <a:prstGeom prst="rect">
            <a:avLst/>
          </a:prstGeom>
        </p:spPr>
        <p:txBody>
          <a:bodyPr wrap="none">
            <a:spAutoFit/>
          </a:bodyPr>
          <a:lstStyle/>
          <a:p>
            <a:r>
              <a:rPr lang="en-US" sz="1600" b="1" dirty="0">
                <a:latin typeface="Arial" pitchFamily="34" charset="0"/>
                <a:cs typeface="Arial" pitchFamily="34" charset="0"/>
              </a:rPr>
              <a:t>Current Distribution </a:t>
            </a:r>
            <a:endParaRPr lang="en-US" sz="1600" dirty="0"/>
          </a:p>
        </p:txBody>
      </p:sp>
      <mc:AlternateContent xmlns:mc="http://schemas.openxmlformats.org/markup-compatibility/2006" xmlns:a14="http://schemas.microsoft.com/office/drawing/2010/main">
        <mc:Choice Requires="a14">
          <p:sp>
            <p:nvSpPr>
              <p:cNvPr id="170" name="Rectangle 169"/>
              <p:cNvSpPr/>
              <p:nvPr/>
            </p:nvSpPr>
            <p:spPr>
              <a:xfrm>
                <a:off x="4008136" y="4489642"/>
                <a:ext cx="1512978" cy="74161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nor/>
                        </m:rPr>
                        <a:rPr lang="el-GR" sz="2800" i="1" dirty="0"/>
                        <m:t>ω</m:t>
                      </m:r>
                      <m:r>
                        <a:rPr lang="en-US" sz="2800" i="1" smtClean="0">
                          <a:latin typeface="Cambria Math"/>
                        </a:rPr>
                        <m:t>=</m:t>
                      </m:r>
                      <m:box>
                        <m:boxPr>
                          <m:ctrlPr>
                            <a:rPr lang="en-US" sz="2800" i="1" smtClean="0">
                              <a:latin typeface="Cambria Math" panose="02040503050406030204" pitchFamily="18" charset="0"/>
                            </a:rPr>
                          </m:ctrlPr>
                        </m:boxPr>
                        <m:e>
                          <m:argPr>
                            <m:argSz m:val="-1"/>
                          </m:argPr>
                          <m:f>
                            <m:fPr>
                              <m:ctrlPr>
                                <a:rPr lang="en-US" sz="2800" i="1">
                                  <a:latin typeface="Cambria Math" panose="02040503050406030204" pitchFamily="18" charset="0"/>
                                </a:rPr>
                              </m:ctrlPr>
                            </m:fPr>
                            <m:num>
                              <m:r>
                                <a:rPr lang="en-US" sz="2800">
                                  <a:latin typeface="Cambria Math"/>
                                </a:rPr>
                                <m:t>1</m:t>
                              </m:r>
                            </m:num>
                            <m:den>
                              <m:r>
                                <m:rPr>
                                  <m:nor/>
                                </m:rPr>
                                <a:rPr lang="el-GR" sz="2800" dirty="0"/>
                                <m:t>√</m:t>
                              </m:r>
                              <m:r>
                                <a:rPr lang="en-US" sz="2800" i="1">
                                  <a:latin typeface="Cambria Math"/>
                                </a:rPr>
                                <m:t>𝐿𝐶</m:t>
                              </m:r>
                            </m:den>
                          </m:f>
                        </m:e>
                      </m:box>
                    </m:oMath>
                  </m:oMathPara>
                </a14:m>
                <a:endParaRPr lang="en-US" dirty="0"/>
              </a:p>
            </p:txBody>
          </p:sp>
        </mc:Choice>
        <mc:Fallback xmlns="">
          <p:sp>
            <p:nvSpPr>
              <p:cNvPr id="170" name="Rectangle 169"/>
              <p:cNvSpPr>
                <a:spLocks noRot="1" noChangeAspect="1" noMove="1" noResize="1" noEditPoints="1" noAdjustHandles="1" noChangeArrowheads="1" noChangeShapeType="1" noTextEdit="1"/>
              </p:cNvSpPr>
              <p:nvPr/>
            </p:nvSpPr>
            <p:spPr>
              <a:xfrm>
                <a:off x="4008136" y="4489642"/>
                <a:ext cx="1512978" cy="741613"/>
              </a:xfrm>
              <a:prstGeom prst="rect">
                <a:avLst/>
              </a:prstGeom>
              <a:blipFill>
                <a:blip r:embed="rId5"/>
                <a:stretch>
                  <a:fillRect/>
                </a:stretch>
              </a:blipFill>
            </p:spPr>
            <p:txBody>
              <a:bodyPr/>
              <a:lstStyle/>
              <a:p>
                <a:r>
                  <a:rPr lang="en-US">
                    <a:noFill/>
                  </a:rPr>
                  <a:t> </a:t>
                </a:r>
              </a:p>
            </p:txBody>
          </p:sp>
        </mc:Fallback>
      </mc:AlternateContent>
      <p:sp>
        <p:nvSpPr>
          <p:cNvPr id="14" name="Rectangle 13">
            <a:extLst>
              <a:ext uri="{FF2B5EF4-FFF2-40B4-BE49-F238E27FC236}">
                <a16:creationId xmlns:a16="http://schemas.microsoft.com/office/drawing/2014/main" id="{59567327-AEB8-48F0-A1D9-331145575E91}"/>
              </a:ext>
            </a:extLst>
          </p:cNvPr>
          <p:cNvSpPr/>
          <p:nvPr/>
        </p:nvSpPr>
        <p:spPr>
          <a:xfrm>
            <a:off x="1244767" y="5141975"/>
            <a:ext cx="2157963" cy="338554"/>
          </a:xfrm>
          <a:prstGeom prst="rect">
            <a:avLst/>
          </a:prstGeom>
        </p:spPr>
        <p:txBody>
          <a:bodyPr wrap="none">
            <a:spAutoFit/>
          </a:bodyPr>
          <a:lstStyle/>
          <a:p>
            <a:r>
              <a:rPr lang="en-US" sz="1600" b="1" dirty="0">
                <a:latin typeface="Arial" pitchFamily="34" charset="0"/>
                <a:cs typeface="Arial" pitchFamily="34" charset="0"/>
              </a:rPr>
              <a:t>Charge Distribution </a:t>
            </a:r>
            <a:endParaRPr lang="en-US" sz="1600" dirty="0"/>
          </a:p>
        </p:txBody>
      </p:sp>
      <p:sp>
        <p:nvSpPr>
          <p:cNvPr id="3" name="Rectangle 2">
            <a:extLst>
              <a:ext uri="{FF2B5EF4-FFF2-40B4-BE49-F238E27FC236}">
                <a16:creationId xmlns:a16="http://schemas.microsoft.com/office/drawing/2014/main" id="{ECDA46E7-9FB5-467B-9CE2-89E36E90776F}"/>
              </a:ext>
            </a:extLst>
          </p:cNvPr>
          <p:cNvSpPr/>
          <p:nvPr/>
        </p:nvSpPr>
        <p:spPr>
          <a:xfrm>
            <a:off x="5057402" y="6269156"/>
            <a:ext cx="4572000" cy="307777"/>
          </a:xfrm>
          <a:prstGeom prst="rect">
            <a:avLst/>
          </a:prstGeom>
        </p:spPr>
        <p:txBody>
          <a:bodyPr>
            <a:spAutoFit/>
          </a:bodyPr>
          <a:lstStyle/>
          <a:p>
            <a:r>
              <a:rPr lang="en-US" sz="1400" dirty="0">
                <a:solidFill>
                  <a:srgbClr val="000000"/>
                </a:solidFill>
                <a:latin typeface="+mj-lt"/>
              </a:rPr>
              <a:t>(blue: lowest currents to red: highest currents) </a:t>
            </a:r>
            <a:endParaRPr lang="en-US" sz="1400" dirty="0">
              <a:latin typeface="+mj-lt"/>
            </a:endParaRPr>
          </a:p>
        </p:txBody>
      </p:sp>
    </p:spTree>
    <p:extLst>
      <p:ext uri="{BB962C8B-B14F-4D97-AF65-F5344CB8AC3E}">
        <p14:creationId xmlns:p14="http://schemas.microsoft.com/office/powerpoint/2010/main" val="2158603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8">
            <a:extLst>
              <a:ext uri="{FF2B5EF4-FFF2-40B4-BE49-F238E27FC236}">
                <a16:creationId xmlns:a16="http://schemas.microsoft.com/office/drawing/2014/main" id="{59EFE194-A20C-4B6F-A08E-EB2229114DBF}"/>
              </a:ext>
            </a:extLst>
          </p:cNvPr>
          <p:cNvSpPr>
            <a:spLocks noChangeArrowheads="1"/>
          </p:cNvSpPr>
          <p:nvPr/>
        </p:nvSpPr>
        <p:spPr bwMode="auto">
          <a:xfrm>
            <a:off x="582613" y="1104885"/>
            <a:ext cx="7696200"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4000" b="1" dirty="0">
                <a:solidFill>
                  <a:srgbClr val="0066CC"/>
                </a:solidFill>
                <a:latin typeface="Arial Black" panose="020B0A04020102020204" pitchFamily="34" charset="0"/>
              </a:rPr>
              <a:t>Resonant Modes</a:t>
            </a:r>
            <a:endParaRPr lang="en-US" altLang="en-US" sz="3200" b="1" dirty="0">
              <a:solidFill>
                <a:srgbClr val="D60000"/>
              </a:solidFill>
            </a:endParaRPr>
          </a:p>
        </p:txBody>
      </p:sp>
      <p:pic>
        <p:nvPicPr>
          <p:cNvPr id="35843" name="Picture 2" descr="http://JournalofCosmology.com/images/PythHarmonicstrings.jpg">
            <a:extLst>
              <a:ext uri="{FF2B5EF4-FFF2-40B4-BE49-F238E27FC236}">
                <a16:creationId xmlns:a16="http://schemas.microsoft.com/office/drawing/2014/main" id="{668D9B67-E623-47F2-9BAF-16E10DAFF7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613" y="2296458"/>
            <a:ext cx="384175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5844" name="Group 12">
            <a:extLst>
              <a:ext uri="{FF2B5EF4-FFF2-40B4-BE49-F238E27FC236}">
                <a16:creationId xmlns:a16="http://schemas.microsoft.com/office/drawing/2014/main" id="{43B60B70-FE21-4948-920A-A55FA4DEDD83}"/>
              </a:ext>
            </a:extLst>
          </p:cNvPr>
          <p:cNvGrpSpPr>
            <a:grpSpLocks/>
          </p:cNvGrpSpPr>
          <p:nvPr/>
        </p:nvGrpSpPr>
        <p:grpSpPr bwMode="auto">
          <a:xfrm>
            <a:off x="4973638" y="2438400"/>
            <a:ext cx="3625850" cy="103188"/>
            <a:chOff x="4784271" y="2634343"/>
            <a:chExt cx="3624945" cy="103413"/>
          </a:xfrm>
        </p:grpSpPr>
        <p:sp>
          <p:nvSpPr>
            <p:cNvPr id="9" name="Rectangle 8">
              <a:extLst>
                <a:ext uri="{FF2B5EF4-FFF2-40B4-BE49-F238E27FC236}">
                  <a16:creationId xmlns:a16="http://schemas.microsoft.com/office/drawing/2014/main" id="{0F0DDAF2-E1A0-4230-A410-177EA622B774}"/>
                </a:ext>
              </a:extLst>
            </p:cNvPr>
            <p:cNvSpPr/>
            <p:nvPr/>
          </p:nvSpPr>
          <p:spPr>
            <a:xfrm>
              <a:off x="6580416" y="2639785"/>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14" name="Rectangle 13">
              <a:extLst>
                <a:ext uri="{FF2B5EF4-FFF2-40B4-BE49-F238E27FC236}">
                  <a16:creationId xmlns:a16="http://schemas.microsoft.com/office/drawing/2014/main" id="{B76B76A3-9E1D-46D2-9360-FBD84F4EC002}"/>
                </a:ext>
              </a:extLst>
            </p:cNvPr>
            <p:cNvSpPr/>
            <p:nvPr/>
          </p:nvSpPr>
          <p:spPr>
            <a:xfrm flipH="1">
              <a:off x="4784271" y="2634343"/>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grpSp>
        <p:nvGrpSpPr>
          <p:cNvPr id="35845" name="Group 21">
            <a:extLst>
              <a:ext uri="{FF2B5EF4-FFF2-40B4-BE49-F238E27FC236}">
                <a16:creationId xmlns:a16="http://schemas.microsoft.com/office/drawing/2014/main" id="{3B663460-2206-4719-B39D-8E2B8F8A900D}"/>
              </a:ext>
            </a:extLst>
          </p:cNvPr>
          <p:cNvGrpSpPr>
            <a:grpSpLocks/>
          </p:cNvGrpSpPr>
          <p:nvPr/>
        </p:nvGrpSpPr>
        <p:grpSpPr bwMode="auto">
          <a:xfrm>
            <a:off x="4957763" y="2922588"/>
            <a:ext cx="3656012" cy="109537"/>
            <a:chOff x="5105078" y="2923061"/>
            <a:chExt cx="3655952" cy="108571"/>
          </a:xfrm>
        </p:grpSpPr>
        <p:sp>
          <p:nvSpPr>
            <p:cNvPr id="17" name="Rectangle 16">
              <a:extLst>
                <a:ext uri="{FF2B5EF4-FFF2-40B4-BE49-F238E27FC236}">
                  <a16:creationId xmlns:a16="http://schemas.microsoft.com/office/drawing/2014/main" id="{42AFBFCA-9A8F-47A2-ADA8-D75FB6CDF096}"/>
                </a:ext>
              </a:extLst>
            </p:cNvPr>
            <p:cNvSpPr/>
            <p:nvPr/>
          </p:nvSpPr>
          <p:spPr>
            <a:xfrm>
              <a:off x="6011241" y="2933661"/>
              <a:ext cx="922637"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18" name="Rectangle 17">
              <a:extLst>
                <a:ext uri="{FF2B5EF4-FFF2-40B4-BE49-F238E27FC236}">
                  <a16:creationId xmlns:a16="http://schemas.microsoft.com/office/drawing/2014/main" id="{CE689143-2625-455A-A230-2752F23CEBC4}"/>
                </a:ext>
              </a:extLst>
            </p:cNvPr>
            <p:cNvSpPr/>
            <p:nvPr/>
          </p:nvSpPr>
          <p:spPr>
            <a:xfrm flipH="1">
              <a:off x="5105078" y="2928219"/>
              <a:ext cx="922637"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20" name="Rectangle 19">
              <a:extLst>
                <a:ext uri="{FF2B5EF4-FFF2-40B4-BE49-F238E27FC236}">
                  <a16:creationId xmlns:a16="http://schemas.microsoft.com/office/drawing/2014/main" id="{453FF588-5C03-4EF0-AC9C-FF194D1DA99F}"/>
                </a:ext>
              </a:extLst>
            </p:cNvPr>
            <p:cNvSpPr/>
            <p:nvPr/>
          </p:nvSpPr>
          <p:spPr>
            <a:xfrm>
              <a:off x="7838393" y="2923061"/>
              <a:ext cx="922637" cy="103127"/>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21" name="Rectangle 20">
              <a:extLst>
                <a:ext uri="{FF2B5EF4-FFF2-40B4-BE49-F238E27FC236}">
                  <a16:creationId xmlns:a16="http://schemas.microsoft.com/office/drawing/2014/main" id="{C890D808-F56C-487B-A857-ACA79220FC4A}"/>
                </a:ext>
              </a:extLst>
            </p:cNvPr>
            <p:cNvSpPr/>
            <p:nvPr/>
          </p:nvSpPr>
          <p:spPr>
            <a:xfrm flipH="1">
              <a:off x="6932230" y="2928219"/>
              <a:ext cx="922637" cy="103127"/>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grpSp>
        <p:nvGrpSpPr>
          <p:cNvPr id="35846" name="Group 22">
            <a:extLst>
              <a:ext uri="{FF2B5EF4-FFF2-40B4-BE49-F238E27FC236}">
                <a16:creationId xmlns:a16="http://schemas.microsoft.com/office/drawing/2014/main" id="{6A1F3376-69A4-47AF-9035-5727862DE849}"/>
              </a:ext>
            </a:extLst>
          </p:cNvPr>
          <p:cNvGrpSpPr>
            <a:grpSpLocks/>
          </p:cNvGrpSpPr>
          <p:nvPr/>
        </p:nvGrpSpPr>
        <p:grpSpPr bwMode="auto">
          <a:xfrm>
            <a:off x="4957763" y="4022725"/>
            <a:ext cx="3657600" cy="107950"/>
            <a:chOff x="5050644" y="3478239"/>
            <a:chExt cx="3657644" cy="108575"/>
          </a:xfrm>
        </p:grpSpPr>
        <p:grpSp>
          <p:nvGrpSpPr>
            <p:cNvPr id="36000" name="Group 23">
              <a:extLst>
                <a:ext uri="{FF2B5EF4-FFF2-40B4-BE49-F238E27FC236}">
                  <a16:creationId xmlns:a16="http://schemas.microsoft.com/office/drawing/2014/main" id="{7AAC50D6-7643-4972-AB2A-7C13C4500968}"/>
                </a:ext>
              </a:extLst>
            </p:cNvPr>
            <p:cNvGrpSpPr>
              <a:grpSpLocks/>
            </p:cNvGrpSpPr>
            <p:nvPr/>
          </p:nvGrpSpPr>
          <p:grpSpPr bwMode="auto">
            <a:xfrm>
              <a:off x="5050644" y="3478243"/>
              <a:ext cx="1828800" cy="108571"/>
              <a:chOff x="5105078" y="2923061"/>
              <a:chExt cx="3655952" cy="108571"/>
            </a:xfrm>
          </p:grpSpPr>
          <p:sp>
            <p:nvSpPr>
              <p:cNvPr id="25" name="Rectangle 24">
                <a:extLst>
                  <a:ext uri="{FF2B5EF4-FFF2-40B4-BE49-F238E27FC236}">
                    <a16:creationId xmlns:a16="http://schemas.microsoft.com/office/drawing/2014/main" id="{098A2C8F-8620-4DF6-BEDB-B5F7CDFA0C86}"/>
                  </a:ext>
                </a:extLst>
              </p:cNvPr>
              <p:cNvSpPr/>
              <p:nvPr/>
            </p:nvSpPr>
            <p:spPr>
              <a:xfrm>
                <a:off x="6011241" y="2933661"/>
                <a:ext cx="922637"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26" name="Rectangle 25">
                <a:extLst>
                  <a:ext uri="{FF2B5EF4-FFF2-40B4-BE49-F238E27FC236}">
                    <a16:creationId xmlns:a16="http://schemas.microsoft.com/office/drawing/2014/main" id="{1F13A36B-0CCC-4244-9C99-6F4CAAC55D20}"/>
                  </a:ext>
                </a:extLst>
              </p:cNvPr>
              <p:cNvSpPr/>
              <p:nvPr/>
            </p:nvSpPr>
            <p:spPr>
              <a:xfrm flipH="1">
                <a:off x="5105078" y="2928219"/>
                <a:ext cx="922637"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27" name="Rectangle 26">
                <a:extLst>
                  <a:ext uri="{FF2B5EF4-FFF2-40B4-BE49-F238E27FC236}">
                    <a16:creationId xmlns:a16="http://schemas.microsoft.com/office/drawing/2014/main" id="{8CF041AD-DA76-44E5-882E-1006286ED7F0}"/>
                  </a:ext>
                </a:extLst>
              </p:cNvPr>
              <p:cNvSpPr/>
              <p:nvPr/>
            </p:nvSpPr>
            <p:spPr>
              <a:xfrm>
                <a:off x="7838393" y="2923061"/>
                <a:ext cx="922637" cy="103127"/>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28" name="Rectangle 27">
                <a:extLst>
                  <a:ext uri="{FF2B5EF4-FFF2-40B4-BE49-F238E27FC236}">
                    <a16:creationId xmlns:a16="http://schemas.microsoft.com/office/drawing/2014/main" id="{74F80B37-95BC-4CD4-B6C7-FBDB527EF7F3}"/>
                  </a:ext>
                </a:extLst>
              </p:cNvPr>
              <p:cNvSpPr/>
              <p:nvPr/>
            </p:nvSpPr>
            <p:spPr>
              <a:xfrm flipH="1">
                <a:off x="6932230" y="2928219"/>
                <a:ext cx="922637" cy="103127"/>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grpSp>
          <p:nvGrpSpPr>
            <p:cNvPr id="36001" name="Group 28">
              <a:extLst>
                <a:ext uri="{FF2B5EF4-FFF2-40B4-BE49-F238E27FC236}">
                  <a16:creationId xmlns:a16="http://schemas.microsoft.com/office/drawing/2014/main" id="{FD7D08F8-5821-4836-9DB0-ADA5D8BD7953}"/>
                </a:ext>
              </a:extLst>
            </p:cNvPr>
            <p:cNvGrpSpPr>
              <a:grpSpLocks/>
            </p:cNvGrpSpPr>
            <p:nvPr/>
          </p:nvGrpSpPr>
          <p:grpSpPr bwMode="auto">
            <a:xfrm>
              <a:off x="6879488" y="3478239"/>
              <a:ext cx="1828800" cy="108571"/>
              <a:chOff x="5105078" y="2923061"/>
              <a:chExt cx="3655952" cy="108571"/>
            </a:xfrm>
          </p:grpSpPr>
          <p:sp>
            <p:nvSpPr>
              <p:cNvPr id="30" name="Rectangle 29">
                <a:extLst>
                  <a:ext uri="{FF2B5EF4-FFF2-40B4-BE49-F238E27FC236}">
                    <a16:creationId xmlns:a16="http://schemas.microsoft.com/office/drawing/2014/main" id="{C27CADA1-9EFE-4458-A55D-77E693BDB3A5}"/>
                  </a:ext>
                </a:extLst>
              </p:cNvPr>
              <p:cNvSpPr/>
              <p:nvPr/>
            </p:nvSpPr>
            <p:spPr>
              <a:xfrm>
                <a:off x="6011241" y="2933661"/>
                <a:ext cx="922637"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31" name="Rectangle 30">
                <a:extLst>
                  <a:ext uri="{FF2B5EF4-FFF2-40B4-BE49-F238E27FC236}">
                    <a16:creationId xmlns:a16="http://schemas.microsoft.com/office/drawing/2014/main" id="{5390F0B9-CA4F-4922-A46E-81B8D22A04F5}"/>
                  </a:ext>
                </a:extLst>
              </p:cNvPr>
              <p:cNvSpPr/>
              <p:nvPr/>
            </p:nvSpPr>
            <p:spPr>
              <a:xfrm flipH="1">
                <a:off x="5105078" y="2928219"/>
                <a:ext cx="922637"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32" name="Rectangle 31">
                <a:extLst>
                  <a:ext uri="{FF2B5EF4-FFF2-40B4-BE49-F238E27FC236}">
                    <a16:creationId xmlns:a16="http://schemas.microsoft.com/office/drawing/2014/main" id="{C05B2EB5-CCBE-4E65-BF50-7761E20392C5}"/>
                  </a:ext>
                </a:extLst>
              </p:cNvPr>
              <p:cNvSpPr/>
              <p:nvPr/>
            </p:nvSpPr>
            <p:spPr>
              <a:xfrm>
                <a:off x="7838393" y="2923061"/>
                <a:ext cx="922637" cy="103127"/>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33" name="Rectangle 32">
                <a:extLst>
                  <a:ext uri="{FF2B5EF4-FFF2-40B4-BE49-F238E27FC236}">
                    <a16:creationId xmlns:a16="http://schemas.microsoft.com/office/drawing/2014/main" id="{11EF224A-9518-47BD-8E05-5615FDBF9263}"/>
                  </a:ext>
                </a:extLst>
              </p:cNvPr>
              <p:cNvSpPr/>
              <p:nvPr/>
            </p:nvSpPr>
            <p:spPr>
              <a:xfrm flipH="1">
                <a:off x="6932230" y="2928219"/>
                <a:ext cx="922637" cy="103127"/>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grpSp>
      <p:grpSp>
        <p:nvGrpSpPr>
          <p:cNvPr id="35847" name="Group 56">
            <a:extLst>
              <a:ext uri="{FF2B5EF4-FFF2-40B4-BE49-F238E27FC236}">
                <a16:creationId xmlns:a16="http://schemas.microsoft.com/office/drawing/2014/main" id="{712963CD-F55A-4FB6-B5A2-B471A9BEC4F8}"/>
              </a:ext>
            </a:extLst>
          </p:cNvPr>
          <p:cNvGrpSpPr>
            <a:grpSpLocks/>
          </p:cNvGrpSpPr>
          <p:nvPr/>
        </p:nvGrpSpPr>
        <p:grpSpPr bwMode="auto">
          <a:xfrm>
            <a:off x="4970463" y="3451225"/>
            <a:ext cx="3632200" cy="103188"/>
            <a:chOff x="5081119" y="3396308"/>
            <a:chExt cx="3632836" cy="103421"/>
          </a:xfrm>
        </p:grpSpPr>
        <p:grpSp>
          <p:nvGrpSpPr>
            <p:cNvPr id="35979" name="Group 57">
              <a:extLst>
                <a:ext uri="{FF2B5EF4-FFF2-40B4-BE49-F238E27FC236}">
                  <a16:creationId xmlns:a16="http://schemas.microsoft.com/office/drawing/2014/main" id="{5881B0B5-D1C0-41D9-9A7A-026E325D5ACD}"/>
                </a:ext>
              </a:extLst>
            </p:cNvPr>
            <p:cNvGrpSpPr>
              <a:grpSpLocks/>
            </p:cNvGrpSpPr>
            <p:nvPr/>
          </p:nvGrpSpPr>
          <p:grpSpPr bwMode="auto">
            <a:xfrm>
              <a:off x="5081119" y="3396316"/>
              <a:ext cx="1216152" cy="103413"/>
              <a:chOff x="4784271" y="2634343"/>
              <a:chExt cx="3624945" cy="103413"/>
            </a:xfrm>
          </p:grpSpPr>
          <p:sp>
            <p:nvSpPr>
              <p:cNvPr id="59" name="Rectangle 58">
                <a:extLst>
                  <a:ext uri="{FF2B5EF4-FFF2-40B4-BE49-F238E27FC236}">
                    <a16:creationId xmlns:a16="http://schemas.microsoft.com/office/drawing/2014/main" id="{7E8E00F3-094E-414A-9223-B7F5EBF429CB}"/>
                  </a:ext>
                </a:extLst>
              </p:cNvPr>
              <p:cNvSpPr/>
              <p:nvPr/>
            </p:nvSpPr>
            <p:spPr>
              <a:xfrm>
                <a:off x="6580416" y="2639785"/>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60" name="Rectangle 59">
                <a:extLst>
                  <a:ext uri="{FF2B5EF4-FFF2-40B4-BE49-F238E27FC236}">
                    <a16:creationId xmlns:a16="http://schemas.microsoft.com/office/drawing/2014/main" id="{C9AE9B3E-38F8-4F15-B136-6AD414A306E1}"/>
                  </a:ext>
                </a:extLst>
              </p:cNvPr>
              <p:cNvSpPr/>
              <p:nvPr/>
            </p:nvSpPr>
            <p:spPr>
              <a:xfrm flipH="1">
                <a:off x="4784271" y="2634343"/>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grpSp>
          <p:nvGrpSpPr>
            <p:cNvPr id="35980" name="Group 60">
              <a:extLst>
                <a:ext uri="{FF2B5EF4-FFF2-40B4-BE49-F238E27FC236}">
                  <a16:creationId xmlns:a16="http://schemas.microsoft.com/office/drawing/2014/main" id="{AAC21F08-61B7-4010-BE77-7CFA7B3C4A2D}"/>
                </a:ext>
              </a:extLst>
            </p:cNvPr>
            <p:cNvGrpSpPr>
              <a:grpSpLocks/>
            </p:cNvGrpSpPr>
            <p:nvPr/>
          </p:nvGrpSpPr>
          <p:grpSpPr bwMode="auto">
            <a:xfrm>
              <a:off x="6289461" y="3396312"/>
              <a:ext cx="1216152" cy="103413"/>
              <a:chOff x="4784271" y="2634343"/>
              <a:chExt cx="3624945" cy="103413"/>
            </a:xfrm>
          </p:grpSpPr>
          <p:sp>
            <p:nvSpPr>
              <p:cNvPr id="62" name="Rectangle 61">
                <a:extLst>
                  <a:ext uri="{FF2B5EF4-FFF2-40B4-BE49-F238E27FC236}">
                    <a16:creationId xmlns:a16="http://schemas.microsoft.com/office/drawing/2014/main" id="{9BF6D2E5-99DC-4E1E-9C05-9DBE0C10D2D3}"/>
                  </a:ext>
                </a:extLst>
              </p:cNvPr>
              <p:cNvSpPr/>
              <p:nvPr/>
            </p:nvSpPr>
            <p:spPr>
              <a:xfrm>
                <a:off x="6580416" y="2639785"/>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63" name="Rectangle 62">
                <a:extLst>
                  <a:ext uri="{FF2B5EF4-FFF2-40B4-BE49-F238E27FC236}">
                    <a16:creationId xmlns:a16="http://schemas.microsoft.com/office/drawing/2014/main" id="{F3517A15-97DA-48DC-A23B-29BB007E29C9}"/>
                  </a:ext>
                </a:extLst>
              </p:cNvPr>
              <p:cNvSpPr/>
              <p:nvPr/>
            </p:nvSpPr>
            <p:spPr>
              <a:xfrm flipH="1">
                <a:off x="4784271" y="2634343"/>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grpSp>
          <p:nvGrpSpPr>
            <p:cNvPr id="35981" name="Group 63">
              <a:extLst>
                <a:ext uri="{FF2B5EF4-FFF2-40B4-BE49-F238E27FC236}">
                  <a16:creationId xmlns:a16="http://schemas.microsoft.com/office/drawing/2014/main" id="{5E889062-B69B-4E43-84F5-53392BF5242D}"/>
                </a:ext>
              </a:extLst>
            </p:cNvPr>
            <p:cNvGrpSpPr>
              <a:grpSpLocks/>
            </p:cNvGrpSpPr>
            <p:nvPr/>
          </p:nvGrpSpPr>
          <p:grpSpPr bwMode="auto">
            <a:xfrm>
              <a:off x="7497803" y="3396308"/>
              <a:ext cx="1216152" cy="103413"/>
              <a:chOff x="4784271" y="2634343"/>
              <a:chExt cx="3624945" cy="103413"/>
            </a:xfrm>
          </p:grpSpPr>
          <p:sp>
            <p:nvSpPr>
              <p:cNvPr id="65" name="Rectangle 64">
                <a:extLst>
                  <a:ext uri="{FF2B5EF4-FFF2-40B4-BE49-F238E27FC236}">
                    <a16:creationId xmlns:a16="http://schemas.microsoft.com/office/drawing/2014/main" id="{B41D9A23-D126-4F06-855E-3D5186C71532}"/>
                  </a:ext>
                </a:extLst>
              </p:cNvPr>
              <p:cNvSpPr/>
              <p:nvPr/>
            </p:nvSpPr>
            <p:spPr>
              <a:xfrm>
                <a:off x="6580416" y="2639785"/>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66" name="Rectangle 65">
                <a:extLst>
                  <a:ext uri="{FF2B5EF4-FFF2-40B4-BE49-F238E27FC236}">
                    <a16:creationId xmlns:a16="http://schemas.microsoft.com/office/drawing/2014/main" id="{98841F83-DB0E-423D-BFF3-D948420CE687}"/>
                  </a:ext>
                </a:extLst>
              </p:cNvPr>
              <p:cNvSpPr/>
              <p:nvPr/>
            </p:nvSpPr>
            <p:spPr>
              <a:xfrm flipH="1">
                <a:off x="4784271" y="2634343"/>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grpSp>
      <p:grpSp>
        <p:nvGrpSpPr>
          <p:cNvPr id="35848" name="Group 118784">
            <a:extLst>
              <a:ext uri="{FF2B5EF4-FFF2-40B4-BE49-F238E27FC236}">
                <a16:creationId xmlns:a16="http://schemas.microsoft.com/office/drawing/2014/main" id="{5F5B0603-0835-49F2-8416-3046784EBFC4}"/>
              </a:ext>
            </a:extLst>
          </p:cNvPr>
          <p:cNvGrpSpPr>
            <a:grpSpLocks/>
          </p:cNvGrpSpPr>
          <p:nvPr/>
        </p:nvGrpSpPr>
        <p:grpSpPr bwMode="auto">
          <a:xfrm>
            <a:off x="4962525" y="4549775"/>
            <a:ext cx="3648075" cy="103188"/>
            <a:chOff x="5097490" y="4550189"/>
            <a:chExt cx="3648960" cy="103425"/>
          </a:xfrm>
        </p:grpSpPr>
        <p:grpSp>
          <p:nvGrpSpPr>
            <p:cNvPr id="35944" name="Group 97">
              <a:extLst>
                <a:ext uri="{FF2B5EF4-FFF2-40B4-BE49-F238E27FC236}">
                  <a16:creationId xmlns:a16="http://schemas.microsoft.com/office/drawing/2014/main" id="{64927EE4-34F9-4E1D-A76E-90C9B453E917}"/>
                </a:ext>
              </a:extLst>
            </p:cNvPr>
            <p:cNvGrpSpPr>
              <a:grpSpLocks/>
            </p:cNvGrpSpPr>
            <p:nvPr/>
          </p:nvGrpSpPr>
          <p:grpSpPr bwMode="auto">
            <a:xfrm>
              <a:off x="5097490" y="4550201"/>
              <a:ext cx="731520" cy="103413"/>
              <a:chOff x="4784271" y="2634343"/>
              <a:chExt cx="3624945" cy="103413"/>
            </a:xfrm>
          </p:grpSpPr>
          <p:sp>
            <p:nvSpPr>
              <p:cNvPr id="99" name="Rectangle 98">
                <a:extLst>
                  <a:ext uri="{FF2B5EF4-FFF2-40B4-BE49-F238E27FC236}">
                    <a16:creationId xmlns:a16="http://schemas.microsoft.com/office/drawing/2014/main" id="{7CF13EC4-8202-474C-92DC-306BD4F81625}"/>
                  </a:ext>
                </a:extLst>
              </p:cNvPr>
              <p:cNvSpPr/>
              <p:nvPr/>
            </p:nvSpPr>
            <p:spPr>
              <a:xfrm>
                <a:off x="6580416" y="2639785"/>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100" name="Rectangle 99">
                <a:extLst>
                  <a:ext uri="{FF2B5EF4-FFF2-40B4-BE49-F238E27FC236}">
                    <a16:creationId xmlns:a16="http://schemas.microsoft.com/office/drawing/2014/main" id="{F4D605C4-7AB0-46F3-9F33-D8A86091197C}"/>
                  </a:ext>
                </a:extLst>
              </p:cNvPr>
              <p:cNvSpPr/>
              <p:nvPr/>
            </p:nvSpPr>
            <p:spPr>
              <a:xfrm flipH="1">
                <a:off x="4784271" y="2634343"/>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grpSp>
          <p:nvGrpSpPr>
            <p:cNvPr id="35945" name="Group 100">
              <a:extLst>
                <a:ext uri="{FF2B5EF4-FFF2-40B4-BE49-F238E27FC236}">
                  <a16:creationId xmlns:a16="http://schemas.microsoft.com/office/drawing/2014/main" id="{40753487-8007-429A-8C9F-F471709D92AD}"/>
                </a:ext>
              </a:extLst>
            </p:cNvPr>
            <p:cNvGrpSpPr>
              <a:grpSpLocks/>
            </p:cNvGrpSpPr>
            <p:nvPr/>
          </p:nvGrpSpPr>
          <p:grpSpPr bwMode="auto">
            <a:xfrm>
              <a:off x="5826848" y="4550197"/>
              <a:ext cx="731520" cy="103413"/>
              <a:chOff x="4784271" y="2634343"/>
              <a:chExt cx="3624945" cy="103413"/>
            </a:xfrm>
          </p:grpSpPr>
          <p:sp>
            <p:nvSpPr>
              <p:cNvPr id="102" name="Rectangle 101">
                <a:extLst>
                  <a:ext uri="{FF2B5EF4-FFF2-40B4-BE49-F238E27FC236}">
                    <a16:creationId xmlns:a16="http://schemas.microsoft.com/office/drawing/2014/main" id="{DE3AF467-B35B-4845-9CE6-C50CD1AB551D}"/>
                  </a:ext>
                </a:extLst>
              </p:cNvPr>
              <p:cNvSpPr/>
              <p:nvPr/>
            </p:nvSpPr>
            <p:spPr>
              <a:xfrm>
                <a:off x="6580416" y="2639785"/>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103" name="Rectangle 102">
                <a:extLst>
                  <a:ext uri="{FF2B5EF4-FFF2-40B4-BE49-F238E27FC236}">
                    <a16:creationId xmlns:a16="http://schemas.microsoft.com/office/drawing/2014/main" id="{7AC5F8C3-17ED-4395-ACB2-86BA8E4FE531}"/>
                  </a:ext>
                </a:extLst>
              </p:cNvPr>
              <p:cNvSpPr/>
              <p:nvPr/>
            </p:nvSpPr>
            <p:spPr>
              <a:xfrm flipH="1">
                <a:off x="4784271" y="2634343"/>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grpSp>
          <p:nvGrpSpPr>
            <p:cNvPr id="35946" name="Group 103">
              <a:extLst>
                <a:ext uri="{FF2B5EF4-FFF2-40B4-BE49-F238E27FC236}">
                  <a16:creationId xmlns:a16="http://schemas.microsoft.com/office/drawing/2014/main" id="{EB61F5DD-1D82-4753-B7A8-C43CDC2A8DA0}"/>
                </a:ext>
              </a:extLst>
            </p:cNvPr>
            <p:cNvGrpSpPr>
              <a:grpSpLocks/>
            </p:cNvGrpSpPr>
            <p:nvPr/>
          </p:nvGrpSpPr>
          <p:grpSpPr bwMode="auto">
            <a:xfrm>
              <a:off x="8014930" y="4550193"/>
              <a:ext cx="731520" cy="103413"/>
              <a:chOff x="4784271" y="2634343"/>
              <a:chExt cx="3624945" cy="103413"/>
            </a:xfrm>
          </p:grpSpPr>
          <p:sp>
            <p:nvSpPr>
              <p:cNvPr id="105" name="Rectangle 104">
                <a:extLst>
                  <a:ext uri="{FF2B5EF4-FFF2-40B4-BE49-F238E27FC236}">
                    <a16:creationId xmlns:a16="http://schemas.microsoft.com/office/drawing/2014/main" id="{672F2324-D59F-4789-ACF5-95C97678521E}"/>
                  </a:ext>
                </a:extLst>
              </p:cNvPr>
              <p:cNvSpPr/>
              <p:nvPr/>
            </p:nvSpPr>
            <p:spPr>
              <a:xfrm>
                <a:off x="6580416" y="2639785"/>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106" name="Rectangle 105">
                <a:extLst>
                  <a:ext uri="{FF2B5EF4-FFF2-40B4-BE49-F238E27FC236}">
                    <a16:creationId xmlns:a16="http://schemas.microsoft.com/office/drawing/2014/main" id="{19429566-0702-451C-8679-AE7297B04390}"/>
                  </a:ext>
                </a:extLst>
              </p:cNvPr>
              <p:cNvSpPr/>
              <p:nvPr/>
            </p:nvSpPr>
            <p:spPr>
              <a:xfrm flipH="1">
                <a:off x="4784271" y="2634343"/>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grpSp>
          <p:nvGrpSpPr>
            <p:cNvPr id="35947" name="Group 106">
              <a:extLst>
                <a:ext uri="{FF2B5EF4-FFF2-40B4-BE49-F238E27FC236}">
                  <a16:creationId xmlns:a16="http://schemas.microsoft.com/office/drawing/2014/main" id="{EDEA70DA-34B8-44AC-A6BE-4907AD4E3C01}"/>
                </a:ext>
              </a:extLst>
            </p:cNvPr>
            <p:cNvGrpSpPr>
              <a:grpSpLocks/>
            </p:cNvGrpSpPr>
            <p:nvPr/>
          </p:nvGrpSpPr>
          <p:grpSpPr bwMode="auto">
            <a:xfrm>
              <a:off x="6556206" y="4550193"/>
              <a:ext cx="731520" cy="103413"/>
              <a:chOff x="4784271" y="2634343"/>
              <a:chExt cx="3624945" cy="103413"/>
            </a:xfrm>
          </p:grpSpPr>
          <p:sp>
            <p:nvSpPr>
              <p:cNvPr id="108" name="Rectangle 107">
                <a:extLst>
                  <a:ext uri="{FF2B5EF4-FFF2-40B4-BE49-F238E27FC236}">
                    <a16:creationId xmlns:a16="http://schemas.microsoft.com/office/drawing/2014/main" id="{A5F8E7C5-C48A-4AEE-97F0-81AD41C2BB1F}"/>
                  </a:ext>
                </a:extLst>
              </p:cNvPr>
              <p:cNvSpPr/>
              <p:nvPr/>
            </p:nvSpPr>
            <p:spPr>
              <a:xfrm>
                <a:off x="6580416" y="2639785"/>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109" name="Rectangle 108">
                <a:extLst>
                  <a:ext uri="{FF2B5EF4-FFF2-40B4-BE49-F238E27FC236}">
                    <a16:creationId xmlns:a16="http://schemas.microsoft.com/office/drawing/2014/main" id="{E14ECE4D-B82B-42B4-836A-B79CB5FC2D7E}"/>
                  </a:ext>
                </a:extLst>
              </p:cNvPr>
              <p:cNvSpPr/>
              <p:nvPr/>
            </p:nvSpPr>
            <p:spPr>
              <a:xfrm flipH="1">
                <a:off x="4784271" y="2634343"/>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grpSp>
          <p:nvGrpSpPr>
            <p:cNvPr id="35948" name="Group 109">
              <a:extLst>
                <a:ext uri="{FF2B5EF4-FFF2-40B4-BE49-F238E27FC236}">
                  <a16:creationId xmlns:a16="http://schemas.microsoft.com/office/drawing/2014/main" id="{7D826AE5-3AA9-4861-8D4A-51DF50D1E12A}"/>
                </a:ext>
              </a:extLst>
            </p:cNvPr>
            <p:cNvGrpSpPr>
              <a:grpSpLocks/>
            </p:cNvGrpSpPr>
            <p:nvPr/>
          </p:nvGrpSpPr>
          <p:grpSpPr bwMode="auto">
            <a:xfrm>
              <a:off x="7285564" y="4550189"/>
              <a:ext cx="731520" cy="103413"/>
              <a:chOff x="4784271" y="2634343"/>
              <a:chExt cx="3624945" cy="103413"/>
            </a:xfrm>
          </p:grpSpPr>
          <p:sp>
            <p:nvSpPr>
              <p:cNvPr id="111" name="Rectangle 110">
                <a:extLst>
                  <a:ext uri="{FF2B5EF4-FFF2-40B4-BE49-F238E27FC236}">
                    <a16:creationId xmlns:a16="http://schemas.microsoft.com/office/drawing/2014/main" id="{9AA101DD-3393-4919-AF51-E35B1C23AD27}"/>
                  </a:ext>
                </a:extLst>
              </p:cNvPr>
              <p:cNvSpPr/>
              <p:nvPr/>
            </p:nvSpPr>
            <p:spPr>
              <a:xfrm>
                <a:off x="6580416" y="2639785"/>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112" name="Rectangle 111">
                <a:extLst>
                  <a:ext uri="{FF2B5EF4-FFF2-40B4-BE49-F238E27FC236}">
                    <a16:creationId xmlns:a16="http://schemas.microsoft.com/office/drawing/2014/main" id="{C9E57F4D-64BC-4ED8-A0DA-5880A5B616FB}"/>
                  </a:ext>
                </a:extLst>
              </p:cNvPr>
              <p:cNvSpPr/>
              <p:nvPr/>
            </p:nvSpPr>
            <p:spPr>
              <a:xfrm flipH="1">
                <a:off x="4784271" y="2634343"/>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grpSp>
      <p:grpSp>
        <p:nvGrpSpPr>
          <p:cNvPr id="35849" name="Group 118783">
            <a:extLst>
              <a:ext uri="{FF2B5EF4-FFF2-40B4-BE49-F238E27FC236}">
                <a16:creationId xmlns:a16="http://schemas.microsoft.com/office/drawing/2014/main" id="{BC6ED673-A66D-400A-A333-2021428B3BE8}"/>
              </a:ext>
            </a:extLst>
          </p:cNvPr>
          <p:cNvGrpSpPr>
            <a:grpSpLocks/>
          </p:cNvGrpSpPr>
          <p:nvPr/>
        </p:nvGrpSpPr>
        <p:grpSpPr bwMode="auto">
          <a:xfrm>
            <a:off x="4957763" y="5605463"/>
            <a:ext cx="3656012" cy="104775"/>
            <a:chOff x="4998438" y="5595223"/>
            <a:chExt cx="3656368" cy="103421"/>
          </a:xfrm>
        </p:grpSpPr>
        <p:grpSp>
          <p:nvGrpSpPr>
            <p:cNvPr id="35895" name="Group 112">
              <a:extLst>
                <a:ext uri="{FF2B5EF4-FFF2-40B4-BE49-F238E27FC236}">
                  <a16:creationId xmlns:a16="http://schemas.microsoft.com/office/drawing/2014/main" id="{7B658B06-E74A-41DB-9FF9-137EA1EDAAEC}"/>
                </a:ext>
              </a:extLst>
            </p:cNvPr>
            <p:cNvGrpSpPr>
              <a:grpSpLocks/>
            </p:cNvGrpSpPr>
            <p:nvPr/>
          </p:nvGrpSpPr>
          <p:grpSpPr bwMode="auto">
            <a:xfrm>
              <a:off x="4998438" y="5595231"/>
              <a:ext cx="521208" cy="103413"/>
              <a:chOff x="4784271" y="2634343"/>
              <a:chExt cx="3624945" cy="103413"/>
            </a:xfrm>
          </p:grpSpPr>
          <p:sp>
            <p:nvSpPr>
              <p:cNvPr id="114" name="Rectangle 113">
                <a:extLst>
                  <a:ext uri="{FF2B5EF4-FFF2-40B4-BE49-F238E27FC236}">
                    <a16:creationId xmlns:a16="http://schemas.microsoft.com/office/drawing/2014/main" id="{1DAF4266-6807-40C0-8A68-CEA543FB6FF4}"/>
                  </a:ext>
                </a:extLst>
              </p:cNvPr>
              <p:cNvSpPr/>
              <p:nvPr/>
            </p:nvSpPr>
            <p:spPr>
              <a:xfrm>
                <a:off x="6580416" y="2639785"/>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115" name="Rectangle 114">
                <a:extLst>
                  <a:ext uri="{FF2B5EF4-FFF2-40B4-BE49-F238E27FC236}">
                    <a16:creationId xmlns:a16="http://schemas.microsoft.com/office/drawing/2014/main" id="{7B5478BE-85E2-4B62-8EB9-A61B27E3B3D0}"/>
                  </a:ext>
                </a:extLst>
              </p:cNvPr>
              <p:cNvSpPr/>
              <p:nvPr/>
            </p:nvSpPr>
            <p:spPr>
              <a:xfrm flipH="1">
                <a:off x="4784271" y="2634343"/>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grpSp>
          <p:nvGrpSpPr>
            <p:cNvPr id="35896" name="Group 115">
              <a:extLst>
                <a:ext uri="{FF2B5EF4-FFF2-40B4-BE49-F238E27FC236}">
                  <a16:creationId xmlns:a16="http://schemas.microsoft.com/office/drawing/2014/main" id="{8733DF3D-AB62-432E-B7E5-F29489477EDB}"/>
                </a:ext>
              </a:extLst>
            </p:cNvPr>
            <p:cNvGrpSpPr>
              <a:grpSpLocks/>
            </p:cNvGrpSpPr>
            <p:nvPr/>
          </p:nvGrpSpPr>
          <p:grpSpPr bwMode="auto">
            <a:xfrm>
              <a:off x="5520962" y="5595227"/>
              <a:ext cx="521208" cy="103413"/>
              <a:chOff x="4784271" y="2634343"/>
              <a:chExt cx="3624945" cy="103413"/>
            </a:xfrm>
          </p:grpSpPr>
          <p:sp>
            <p:nvSpPr>
              <p:cNvPr id="117" name="Rectangle 116">
                <a:extLst>
                  <a:ext uri="{FF2B5EF4-FFF2-40B4-BE49-F238E27FC236}">
                    <a16:creationId xmlns:a16="http://schemas.microsoft.com/office/drawing/2014/main" id="{77FBD008-A232-4855-A873-792EC58D5D30}"/>
                  </a:ext>
                </a:extLst>
              </p:cNvPr>
              <p:cNvSpPr/>
              <p:nvPr/>
            </p:nvSpPr>
            <p:spPr>
              <a:xfrm>
                <a:off x="6580416" y="2639785"/>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118" name="Rectangle 117">
                <a:extLst>
                  <a:ext uri="{FF2B5EF4-FFF2-40B4-BE49-F238E27FC236}">
                    <a16:creationId xmlns:a16="http://schemas.microsoft.com/office/drawing/2014/main" id="{6A27A287-2063-4EF7-BCD4-0EA61A4BCD88}"/>
                  </a:ext>
                </a:extLst>
              </p:cNvPr>
              <p:cNvSpPr/>
              <p:nvPr/>
            </p:nvSpPr>
            <p:spPr>
              <a:xfrm flipH="1">
                <a:off x="4784271" y="2634343"/>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grpSp>
          <p:nvGrpSpPr>
            <p:cNvPr id="35897" name="Group 118">
              <a:extLst>
                <a:ext uri="{FF2B5EF4-FFF2-40B4-BE49-F238E27FC236}">
                  <a16:creationId xmlns:a16="http://schemas.microsoft.com/office/drawing/2014/main" id="{29893CFF-D3F7-4838-8EC1-C45CF9A4CE36}"/>
                </a:ext>
              </a:extLst>
            </p:cNvPr>
            <p:cNvGrpSpPr>
              <a:grpSpLocks/>
            </p:cNvGrpSpPr>
            <p:nvPr/>
          </p:nvGrpSpPr>
          <p:grpSpPr bwMode="auto">
            <a:xfrm>
              <a:off x="6043490" y="5595227"/>
              <a:ext cx="521208" cy="103413"/>
              <a:chOff x="4784271" y="2634343"/>
              <a:chExt cx="3624945" cy="103413"/>
            </a:xfrm>
          </p:grpSpPr>
          <p:sp>
            <p:nvSpPr>
              <p:cNvPr id="120" name="Rectangle 119">
                <a:extLst>
                  <a:ext uri="{FF2B5EF4-FFF2-40B4-BE49-F238E27FC236}">
                    <a16:creationId xmlns:a16="http://schemas.microsoft.com/office/drawing/2014/main" id="{BB69ADC7-F07E-4CAD-8801-17122BC3213B}"/>
                  </a:ext>
                </a:extLst>
              </p:cNvPr>
              <p:cNvSpPr/>
              <p:nvPr/>
            </p:nvSpPr>
            <p:spPr>
              <a:xfrm>
                <a:off x="6580416" y="2639785"/>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121" name="Rectangle 120">
                <a:extLst>
                  <a:ext uri="{FF2B5EF4-FFF2-40B4-BE49-F238E27FC236}">
                    <a16:creationId xmlns:a16="http://schemas.microsoft.com/office/drawing/2014/main" id="{A14F9089-DDAD-41FD-8A47-72A7445DAC82}"/>
                  </a:ext>
                </a:extLst>
              </p:cNvPr>
              <p:cNvSpPr/>
              <p:nvPr/>
            </p:nvSpPr>
            <p:spPr>
              <a:xfrm flipH="1">
                <a:off x="4784271" y="2634343"/>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grpSp>
          <p:nvGrpSpPr>
            <p:cNvPr id="35898" name="Group 121">
              <a:extLst>
                <a:ext uri="{FF2B5EF4-FFF2-40B4-BE49-F238E27FC236}">
                  <a16:creationId xmlns:a16="http://schemas.microsoft.com/office/drawing/2014/main" id="{EEDBCD93-E346-461B-81BA-DF0584B914E1}"/>
                </a:ext>
              </a:extLst>
            </p:cNvPr>
            <p:cNvGrpSpPr>
              <a:grpSpLocks/>
            </p:cNvGrpSpPr>
            <p:nvPr/>
          </p:nvGrpSpPr>
          <p:grpSpPr bwMode="auto">
            <a:xfrm>
              <a:off x="6566014" y="5595223"/>
              <a:ext cx="521208" cy="103413"/>
              <a:chOff x="4784271" y="2634343"/>
              <a:chExt cx="3624945" cy="103413"/>
            </a:xfrm>
          </p:grpSpPr>
          <p:sp>
            <p:nvSpPr>
              <p:cNvPr id="123" name="Rectangle 122">
                <a:extLst>
                  <a:ext uri="{FF2B5EF4-FFF2-40B4-BE49-F238E27FC236}">
                    <a16:creationId xmlns:a16="http://schemas.microsoft.com/office/drawing/2014/main" id="{34DC38CD-6CD3-4FCA-9949-0F51F663126F}"/>
                  </a:ext>
                </a:extLst>
              </p:cNvPr>
              <p:cNvSpPr/>
              <p:nvPr/>
            </p:nvSpPr>
            <p:spPr>
              <a:xfrm>
                <a:off x="6580416" y="2639785"/>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124" name="Rectangle 123">
                <a:extLst>
                  <a:ext uri="{FF2B5EF4-FFF2-40B4-BE49-F238E27FC236}">
                    <a16:creationId xmlns:a16="http://schemas.microsoft.com/office/drawing/2014/main" id="{D3C5D75E-B7C0-4D38-8475-95F72E624789}"/>
                  </a:ext>
                </a:extLst>
              </p:cNvPr>
              <p:cNvSpPr/>
              <p:nvPr/>
            </p:nvSpPr>
            <p:spPr>
              <a:xfrm flipH="1">
                <a:off x="4784271" y="2634343"/>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grpSp>
          <p:nvGrpSpPr>
            <p:cNvPr id="35899" name="Group 124">
              <a:extLst>
                <a:ext uri="{FF2B5EF4-FFF2-40B4-BE49-F238E27FC236}">
                  <a16:creationId xmlns:a16="http://schemas.microsoft.com/office/drawing/2014/main" id="{7A42AE0E-1E77-4603-B42B-DED2EF20C63E}"/>
                </a:ext>
              </a:extLst>
            </p:cNvPr>
            <p:cNvGrpSpPr>
              <a:grpSpLocks/>
            </p:cNvGrpSpPr>
            <p:nvPr/>
          </p:nvGrpSpPr>
          <p:grpSpPr bwMode="auto">
            <a:xfrm>
              <a:off x="7088546" y="5595227"/>
              <a:ext cx="521208" cy="103413"/>
              <a:chOff x="4784271" y="2634343"/>
              <a:chExt cx="3624945" cy="103413"/>
            </a:xfrm>
          </p:grpSpPr>
          <p:sp>
            <p:nvSpPr>
              <p:cNvPr id="126" name="Rectangle 125">
                <a:extLst>
                  <a:ext uri="{FF2B5EF4-FFF2-40B4-BE49-F238E27FC236}">
                    <a16:creationId xmlns:a16="http://schemas.microsoft.com/office/drawing/2014/main" id="{3C4BFFF3-5CD5-49E0-A12D-971922AC4C37}"/>
                  </a:ext>
                </a:extLst>
              </p:cNvPr>
              <p:cNvSpPr/>
              <p:nvPr/>
            </p:nvSpPr>
            <p:spPr>
              <a:xfrm>
                <a:off x="6580416" y="2639785"/>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127" name="Rectangle 126">
                <a:extLst>
                  <a:ext uri="{FF2B5EF4-FFF2-40B4-BE49-F238E27FC236}">
                    <a16:creationId xmlns:a16="http://schemas.microsoft.com/office/drawing/2014/main" id="{F0AC3A99-8018-4ED2-AE43-C6C423103E19}"/>
                  </a:ext>
                </a:extLst>
              </p:cNvPr>
              <p:cNvSpPr/>
              <p:nvPr/>
            </p:nvSpPr>
            <p:spPr>
              <a:xfrm flipH="1">
                <a:off x="4784271" y="2634343"/>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grpSp>
          <p:nvGrpSpPr>
            <p:cNvPr id="35900" name="Group 127">
              <a:extLst>
                <a:ext uri="{FF2B5EF4-FFF2-40B4-BE49-F238E27FC236}">
                  <a16:creationId xmlns:a16="http://schemas.microsoft.com/office/drawing/2014/main" id="{508DD44D-C4FC-4352-972B-7044C8521E77}"/>
                </a:ext>
              </a:extLst>
            </p:cNvPr>
            <p:cNvGrpSpPr>
              <a:grpSpLocks/>
            </p:cNvGrpSpPr>
            <p:nvPr/>
          </p:nvGrpSpPr>
          <p:grpSpPr bwMode="auto">
            <a:xfrm>
              <a:off x="7611070" y="5595223"/>
              <a:ext cx="521208" cy="103413"/>
              <a:chOff x="4784271" y="2634343"/>
              <a:chExt cx="3624945" cy="103413"/>
            </a:xfrm>
          </p:grpSpPr>
          <p:sp>
            <p:nvSpPr>
              <p:cNvPr id="129" name="Rectangle 128">
                <a:extLst>
                  <a:ext uri="{FF2B5EF4-FFF2-40B4-BE49-F238E27FC236}">
                    <a16:creationId xmlns:a16="http://schemas.microsoft.com/office/drawing/2014/main" id="{D21DCA00-D58F-4C02-B016-F84F16AEF903}"/>
                  </a:ext>
                </a:extLst>
              </p:cNvPr>
              <p:cNvSpPr/>
              <p:nvPr/>
            </p:nvSpPr>
            <p:spPr>
              <a:xfrm>
                <a:off x="6580416" y="2639785"/>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130" name="Rectangle 129">
                <a:extLst>
                  <a:ext uri="{FF2B5EF4-FFF2-40B4-BE49-F238E27FC236}">
                    <a16:creationId xmlns:a16="http://schemas.microsoft.com/office/drawing/2014/main" id="{B7763823-D1F4-444A-8CE8-57C3A5C12A3E}"/>
                  </a:ext>
                </a:extLst>
              </p:cNvPr>
              <p:cNvSpPr/>
              <p:nvPr/>
            </p:nvSpPr>
            <p:spPr>
              <a:xfrm flipH="1">
                <a:off x="4784271" y="2634343"/>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grpSp>
          <p:nvGrpSpPr>
            <p:cNvPr id="35901" name="Group 130">
              <a:extLst>
                <a:ext uri="{FF2B5EF4-FFF2-40B4-BE49-F238E27FC236}">
                  <a16:creationId xmlns:a16="http://schemas.microsoft.com/office/drawing/2014/main" id="{C7851F4E-F329-474B-9C26-60BEF558B475}"/>
                </a:ext>
              </a:extLst>
            </p:cNvPr>
            <p:cNvGrpSpPr>
              <a:grpSpLocks/>
            </p:cNvGrpSpPr>
            <p:nvPr/>
          </p:nvGrpSpPr>
          <p:grpSpPr bwMode="auto">
            <a:xfrm>
              <a:off x="8133598" y="5595223"/>
              <a:ext cx="521208" cy="103413"/>
              <a:chOff x="4784271" y="2634343"/>
              <a:chExt cx="3624945" cy="103413"/>
            </a:xfrm>
          </p:grpSpPr>
          <p:sp>
            <p:nvSpPr>
              <p:cNvPr id="132" name="Rectangle 131">
                <a:extLst>
                  <a:ext uri="{FF2B5EF4-FFF2-40B4-BE49-F238E27FC236}">
                    <a16:creationId xmlns:a16="http://schemas.microsoft.com/office/drawing/2014/main" id="{E26A74B7-CB5B-4804-80E1-2F67C7A26820}"/>
                  </a:ext>
                </a:extLst>
              </p:cNvPr>
              <p:cNvSpPr/>
              <p:nvPr/>
            </p:nvSpPr>
            <p:spPr>
              <a:xfrm>
                <a:off x="6580416" y="2639785"/>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133" name="Rectangle 132">
                <a:extLst>
                  <a:ext uri="{FF2B5EF4-FFF2-40B4-BE49-F238E27FC236}">
                    <a16:creationId xmlns:a16="http://schemas.microsoft.com/office/drawing/2014/main" id="{6B91DA4F-6377-4ADE-A2C6-BCF244D04D94}"/>
                  </a:ext>
                </a:extLst>
              </p:cNvPr>
              <p:cNvSpPr/>
              <p:nvPr/>
            </p:nvSpPr>
            <p:spPr>
              <a:xfrm flipH="1">
                <a:off x="4784271" y="2634343"/>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grpSp>
      <p:grpSp>
        <p:nvGrpSpPr>
          <p:cNvPr id="35850" name="Group 118786">
            <a:extLst>
              <a:ext uri="{FF2B5EF4-FFF2-40B4-BE49-F238E27FC236}">
                <a16:creationId xmlns:a16="http://schemas.microsoft.com/office/drawing/2014/main" id="{880B6225-3891-44FF-A728-A428130EB732}"/>
              </a:ext>
            </a:extLst>
          </p:cNvPr>
          <p:cNvGrpSpPr>
            <a:grpSpLocks/>
          </p:cNvGrpSpPr>
          <p:nvPr/>
        </p:nvGrpSpPr>
        <p:grpSpPr bwMode="auto">
          <a:xfrm>
            <a:off x="4953000" y="5083175"/>
            <a:ext cx="3657600" cy="103188"/>
            <a:chOff x="4953572" y="5083591"/>
            <a:chExt cx="3657644" cy="103425"/>
          </a:xfrm>
        </p:grpSpPr>
        <p:grpSp>
          <p:nvGrpSpPr>
            <p:cNvPr id="35851" name="Group 138">
              <a:extLst>
                <a:ext uri="{FF2B5EF4-FFF2-40B4-BE49-F238E27FC236}">
                  <a16:creationId xmlns:a16="http://schemas.microsoft.com/office/drawing/2014/main" id="{7D830539-5583-4388-A583-967871A14530}"/>
                </a:ext>
              </a:extLst>
            </p:cNvPr>
            <p:cNvGrpSpPr>
              <a:grpSpLocks/>
            </p:cNvGrpSpPr>
            <p:nvPr/>
          </p:nvGrpSpPr>
          <p:grpSpPr bwMode="auto">
            <a:xfrm>
              <a:off x="4953572" y="5083595"/>
              <a:ext cx="1828800" cy="103421"/>
              <a:chOff x="5081119" y="3396308"/>
              <a:chExt cx="3632836" cy="103421"/>
            </a:xfrm>
          </p:grpSpPr>
          <p:grpSp>
            <p:nvGrpSpPr>
              <p:cNvPr id="35874" name="Group 139">
                <a:extLst>
                  <a:ext uri="{FF2B5EF4-FFF2-40B4-BE49-F238E27FC236}">
                    <a16:creationId xmlns:a16="http://schemas.microsoft.com/office/drawing/2014/main" id="{1F22C0AB-70D1-4963-A4D2-211F0C8BB286}"/>
                  </a:ext>
                </a:extLst>
              </p:cNvPr>
              <p:cNvGrpSpPr>
                <a:grpSpLocks/>
              </p:cNvGrpSpPr>
              <p:nvPr/>
            </p:nvGrpSpPr>
            <p:grpSpPr bwMode="auto">
              <a:xfrm>
                <a:off x="5081119" y="3396316"/>
                <a:ext cx="1216152" cy="103413"/>
                <a:chOff x="4784271" y="2634343"/>
                <a:chExt cx="3624945" cy="103413"/>
              </a:xfrm>
            </p:grpSpPr>
            <p:sp>
              <p:nvSpPr>
                <p:cNvPr id="147" name="Rectangle 146">
                  <a:extLst>
                    <a:ext uri="{FF2B5EF4-FFF2-40B4-BE49-F238E27FC236}">
                      <a16:creationId xmlns:a16="http://schemas.microsoft.com/office/drawing/2014/main" id="{13A3392D-8F46-4CC3-8866-5129E64C33C5}"/>
                    </a:ext>
                  </a:extLst>
                </p:cNvPr>
                <p:cNvSpPr/>
                <p:nvPr/>
              </p:nvSpPr>
              <p:spPr>
                <a:xfrm>
                  <a:off x="6580416" y="2639785"/>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148" name="Rectangle 147">
                  <a:extLst>
                    <a:ext uri="{FF2B5EF4-FFF2-40B4-BE49-F238E27FC236}">
                      <a16:creationId xmlns:a16="http://schemas.microsoft.com/office/drawing/2014/main" id="{4C7981D4-172E-4574-AED9-E378A431E8B3}"/>
                    </a:ext>
                  </a:extLst>
                </p:cNvPr>
                <p:cNvSpPr/>
                <p:nvPr/>
              </p:nvSpPr>
              <p:spPr>
                <a:xfrm flipH="1">
                  <a:off x="4784271" y="2634343"/>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grpSp>
            <p:nvGrpSpPr>
              <p:cNvPr id="35875" name="Group 140">
                <a:extLst>
                  <a:ext uri="{FF2B5EF4-FFF2-40B4-BE49-F238E27FC236}">
                    <a16:creationId xmlns:a16="http://schemas.microsoft.com/office/drawing/2014/main" id="{96E3BB4D-0521-44B1-B629-FD6C9A0BD45F}"/>
                  </a:ext>
                </a:extLst>
              </p:cNvPr>
              <p:cNvGrpSpPr>
                <a:grpSpLocks/>
              </p:cNvGrpSpPr>
              <p:nvPr/>
            </p:nvGrpSpPr>
            <p:grpSpPr bwMode="auto">
              <a:xfrm>
                <a:off x="6289461" y="3396312"/>
                <a:ext cx="1216152" cy="103413"/>
                <a:chOff x="4784271" y="2634343"/>
                <a:chExt cx="3624945" cy="103413"/>
              </a:xfrm>
            </p:grpSpPr>
            <p:sp>
              <p:nvSpPr>
                <p:cNvPr id="145" name="Rectangle 144">
                  <a:extLst>
                    <a:ext uri="{FF2B5EF4-FFF2-40B4-BE49-F238E27FC236}">
                      <a16:creationId xmlns:a16="http://schemas.microsoft.com/office/drawing/2014/main" id="{AF95DE1D-889E-43E0-9C9F-71B061088843}"/>
                    </a:ext>
                  </a:extLst>
                </p:cNvPr>
                <p:cNvSpPr/>
                <p:nvPr/>
              </p:nvSpPr>
              <p:spPr>
                <a:xfrm>
                  <a:off x="6580416" y="2639785"/>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146" name="Rectangle 145">
                  <a:extLst>
                    <a:ext uri="{FF2B5EF4-FFF2-40B4-BE49-F238E27FC236}">
                      <a16:creationId xmlns:a16="http://schemas.microsoft.com/office/drawing/2014/main" id="{B8F556FC-4B7F-435B-BAF3-361843781544}"/>
                    </a:ext>
                  </a:extLst>
                </p:cNvPr>
                <p:cNvSpPr/>
                <p:nvPr/>
              </p:nvSpPr>
              <p:spPr>
                <a:xfrm flipH="1">
                  <a:off x="4784271" y="2634343"/>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grpSp>
            <p:nvGrpSpPr>
              <p:cNvPr id="35876" name="Group 141">
                <a:extLst>
                  <a:ext uri="{FF2B5EF4-FFF2-40B4-BE49-F238E27FC236}">
                    <a16:creationId xmlns:a16="http://schemas.microsoft.com/office/drawing/2014/main" id="{6D4E2846-61F6-48A8-81FC-406F6A929ACA}"/>
                  </a:ext>
                </a:extLst>
              </p:cNvPr>
              <p:cNvGrpSpPr>
                <a:grpSpLocks/>
              </p:cNvGrpSpPr>
              <p:nvPr/>
            </p:nvGrpSpPr>
            <p:grpSpPr bwMode="auto">
              <a:xfrm>
                <a:off x="7497803" y="3396308"/>
                <a:ext cx="1216152" cy="103413"/>
                <a:chOff x="4784271" y="2634343"/>
                <a:chExt cx="3624945" cy="103413"/>
              </a:xfrm>
            </p:grpSpPr>
            <p:sp>
              <p:nvSpPr>
                <p:cNvPr id="143" name="Rectangle 142">
                  <a:extLst>
                    <a:ext uri="{FF2B5EF4-FFF2-40B4-BE49-F238E27FC236}">
                      <a16:creationId xmlns:a16="http://schemas.microsoft.com/office/drawing/2014/main" id="{B1A28CC8-74D6-4095-9A54-74E4F3A17B73}"/>
                    </a:ext>
                  </a:extLst>
                </p:cNvPr>
                <p:cNvSpPr/>
                <p:nvPr/>
              </p:nvSpPr>
              <p:spPr>
                <a:xfrm>
                  <a:off x="6580416" y="2639785"/>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144" name="Rectangle 143">
                  <a:extLst>
                    <a:ext uri="{FF2B5EF4-FFF2-40B4-BE49-F238E27FC236}">
                      <a16:creationId xmlns:a16="http://schemas.microsoft.com/office/drawing/2014/main" id="{BFC9DA2A-4DD2-42A9-8CA3-62EBB5720647}"/>
                    </a:ext>
                  </a:extLst>
                </p:cNvPr>
                <p:cNvSpPr/>
                <p:nvPr/>
              </p:nvSpPr>
              <p:spPr>
                <a:xfrm flipH="1">
                  <a:off x="4784271" y="2634343"/>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grpSp>
        <p:grpSp>
          <p:nvGrpSpPr>
            <p:cNvPr id="35852" name="Group 148">
              <a:extLst>
                <a:ext uri="{FF2B5EF4-FFF2-40B4-BE49-F238E27FC236}">
                  <a16:creationId xmlns:a16="http://schemas.microsoft.com/office/drawing/2014/main" id="{331E2269-598F-4205-9458-AD29E343129A}"/>
                </a:ext>
              </a:extLst>
            </p:cNvPr>
            <p:cNvGrpSpPr>
              <a:grpSpLocks/>
            </p:cNvGrpSpPr>
            <p:nvPr/>
          </p:nvGrpSpPr>
          <p:grpSpPr bwMode="auto">
            <a:xfrm>
              <a:off x="6782416" y="5083591"/>
              <a:ext cx="1828800" cy="103421"/>
              <a:chOff x="5081119" y="3396308"/>
              <a:chExt cx="3632836" cy="103421"/>
            </a:xfrm>
          </p:grpSpPr>
          <p:grpSp>
            <p:nvGrpSpPr>
              <p:cNvPr id="35853" name="Group 149">
                <a:extLst>
                  <a:ext uri="{FF2B5EF4-FFF2-40B4-BE49-F238E27FC236}">
                    <a16:creationId xmlns:a16="http://schemas.microsoft.com/office/drawing/2014/main" id="{058CF92A-7743-4646-B0A9-E84C4A6DD5FA}"/>
                  </a:ext>
                </a:extLst>
              </p:cNvPr>
              <p:cNvGrpSpPr>
                <a:grpSpLocks/>
              </p:cNvGrpSpPr>
              <p:nvPr/>
            </p:nvGrpSpPr>
            <p:grpSpPr bwMode="auto">
              <a:xfrm>
                <a:off x="5081119" y="3396316"/>
                <a:ext cx="1216152" cy="103413"/>
                <a:chOff x="4784271" y="2634343"/>
                <a:chExt cx="3624945" cy="103413"/>
              </a:xfrm>
            </p:grpSpPr>
            <p:sp>
              <p:nvSpPr>
                <p:cNvPr id="157" name="Rectangle 156">
                  <a:extLst>
                    <a:ext uri="{FF2B5EF4-FFF2-40B4-BE49-F238E27FC236}">
                      <a16:creationId xmlns:a16="http://schemas.microsoft.com/office/drawing/2014/main" id="{D750F90A-7217-4090-92E7-2E81DD9CF7EF}"/>
                    </a:ext>
                  </a:extLst>
                </p:cNvPr>
                <p:cNvSpPr/>
                <p:nvPr/>
              </p:nvSpPr>
              <p:spPr>
                <a:xfrm>
                  <a:off x="6580416" y="2639785"/>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158" name="Rectangle 157">
                  <a:extLst>
                    <a:ext uri="{FF2B5EF4-FFF2-40B4-BE49-F238E27FC236}">
                      <a16:creationId xmlns:a16="http://schemas.microsoft.com/office/drawing/2014/main" id="{728D8DCB-2698-4716-A3BC-59CBF0738594}"/>
                    </a:ext>
                  </a:extLst>
                </p:cNvPr>
                <p:cNvSpPr/>
                <p:nvPr/>
              </p:nvSpPr>
              <p:spPr>
                <a:xfrm flipH="1">
                  <a:off x="4784271" y="2634343"/>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grpSp>
            <p:nvGrpSpPr>
              <p:cNvPr id="35854" name="Group 150">
                <a:extLst>
                  <a:ext uri="{FF2B5EF4-FFF2-40B4-BE49-F238E27FC236}">
                    <a16:creationId xmlns:a16="http://schemas.microsoft.com/office/drawing/2014/main" id="{39665151-9A2E-40EC-88BD-344EFA0543D2}"/>
                  </a:ext>
                </a:extLst>
              </p:cNvPr>
              <p:cNvGrpSpPr>
                <a:grpSpLocks/>
              </p:cNvGrpSpPr>
              <p:nvPr/>
            </p:nvGrpSpPr>
            <p:grpSpPr bwMode="auto">
              <a:xfrm>
                <a:off x="6289461" y="3396312"/>
                <a:ext cx="1216152" cy="103413"/>
                <a:chOff x="4784271" y="2634343"/>
                <a:chExt cx="3624945" cy="103413"/>
              </a:xfrm>
            </p:grpSpPr>
            <p:sp>
              <p:nvSpPr>
                <p:cNvPr id="155" name="Rectangle 154">
                  <a:extLst>
                    <a:ext uri="{FF2B5EF4-FFF2-40B4-BE49-F238E27FC236}">
                      <a16:creationId xmlns:a16="http://schemas.microsoft.com/office/drawing/2014/main" id="{D0760E3E-DB30-4B7E-A2F5-5CBF9C40DCC3}"/>
                    </a:ext>
                  </a:extLst>
                </p:cNvPr>
                <p:cNvSpPr/>
                <p:nvPr/>
              </p:nvSpPr>
              <p:spPr>
                <a:xfrm>
                  <a:off x="6580416" y="2639785"/>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156" name="Rectangle 155">
                  <a:extLst>
                    <a:ext uri="{FF2B5EF4-FFF2-40B4-BE49-F238E27FC236}">
                      <a16:creationId xmlns:a16="http://schemas.microsoft.com/office/drawing/2014/main" id="{8827EA79-9D21-4CF0-A118-F3BCAB496291}"/>
                    </a:ext>
                  </a:extLst>
                </p:cNvPr>
                <p:cNvSpPr/>
                <p:nvPr/>
              </p:nvSpPr>
              <p:spPr>
                <a:xfrm flipH="1">
                  <a:off x="4784271" y="2634343"/>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grpSp>
            <p:nvGrpSpPr>
              <p:cNvPr id="35855" name="Group 151">
                <a:extLst>
                  <a:ext uri="{FF2B5EF4-FFF2-40B4-BE49-F238E27FC236}">
                    <a16:creationId xmlns:a16="http://schemas.microsoft.com/office/drawing/2014/main" id="{1F5694DE-B48C-4B36-A52D-CFB7D3FF0CA7}"/>
                  </a:ext>
                </a:extLst>
              </p:cNvPr>
              <p:cNvGrpSpPr>
                <a:grpSpLocks/>
              </p:cNvGrpSpPr>
              <p:nvPr/>
            </p:nvGrpSpPr>
            <p:grpSpPr bwMode="auto">
              <a:xfrm>
                <a:off x="7497803" y="3396308"/>
                <a:ext cx="1216152" cy="103413"/>
                <a:chOff x="4784271" y="2634343"/>
                <a:chExt cx="3624945" cy="103413"/>
              </a:xfrm>
            </p:grpSpPr>
            <p:sp>
              <p:nvSpPr>
                <p:cNvPr id="153" name="Rectangle 152">
                  <a:extLst>
                    <a:ext uri="{FF2B5EF4-FFF2-40B4-BE49-F238E27FC236}">
                      <a16:creationId xmlns:a16="http://schemas.microsoft.com/office/drawing/2014/main" id="{1FB6C634-F132-49C3-9A6B-97F2A7B788C6}"/>
                    </a:ext>
                  </a:extLst>
                </p:cNvPr>
                <p:cNvSpPr/>
                <p:nvPr/>
              </p:nvSpPr>
              <p:spPr>
                <a:xfrm>
                  <a:off x="6580416" y="2639785"/>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154" name="Rectangle 153">
                  <a:extLst>
                    <a:ext uri="{FF2B5EF4-FFF2-40B4-BE49-F238E27FC236}">
                      <a16:creationId xmlns:a16="http://schemas.microsoft.com/office/drawing/2014/main" id="{9B1AD4B4-3DD6-4EEF-81B0-D3292B6A3C43}"/>
                    </a:ext>
                  </a:extLst>
                </p:cNvPr>
                <p:cNvSpPr/>
                <p:nvPr/>
              </p:nvSpPr>
              <p:spPr>
                <a:xfrm flipH="1">
                  <a:off x="4784271" y="2634343"/>
                  <a:ext cx="1828800" cy="97971"/>
                </a:xfrm>
                <a:prstGeom prst="rect">
                  <a:avLst/>
                </a:prstGeom>
                <a:gradFill flip="none" rotWithShape="1">
                  <a:gsLst>
                    <a:gs pos="0">
                      <a:schemeClr val="accent2"/>
                    </a:gs>
                    <a:gs pos="21001">
                      <a:srgbClr val="0819FB"/>
                    </a:gs>
                    <a:gs pos="35001">
                      <a:srgbClr val="1A8D48"/>
                    </a:gs>
                    <a:gs pos="52000">
                      <a:srgbClr val="FFFF00"/>
                    </a:gs>
                    <a:gs pos="73000">
                      <a:srgbClr val="EE3F17"/>
                    </a:gs>
                    <a:gs pos="88000">
                      <a:srgbClr val="E81766"/>
                    </a:gs>
                    <a:gs pos="100000">
                      <a:srgbClr val="FF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grpSp>
      </p:grpSp>
      <p:sp>
        <p:nvSpPr>
          <p:cNvPr id="92" name="Title 3">
            <a:extLst>
              <a:ext uri="{FF2B5EF4-FFF2-40B4-BE49-F238E27FC236}">
                <a16:creationId xmlns:a16="http://schemas.microsoft.com/office/drawing/2014/main" id="{60449CF7-C64C-4222-948B-3AF467D5E56E}"/>
              </a:ext>
            </a:extLst>
          </p:cNvPr>
          <p:cNvSpPr txBox="1">
            <a:spLocks/>
          </p:cNvSpPr>
          <p:nvPr/>
        </p:nvSpPr>
        <p:spPr>
          <a:xfrm>
            <a:off x="1092224" y="400109"/>
            <a:ext cx="7367342" cy="804730"/>
          </a:xfrm>
          <a:prstGeom prst="rect">
            <a:avLst/>
          </a:prstGeom>
        </p:spPr>
        <p:txBody>
          <a:bodyPr/>
          <a:lstStyle>
            <a:lvl1pPr algn="ctr" rtl="0" eaLnBrk="0" fontAlgn="base" hangingPunct="0">
              <a:lnSpc>
                <a:spcPts val="2840"/>
              </a:lnSpc>
              <a:spcBef>
                <a:spcPct val="0"/>
              </a:spcBef>
              <a:spcAft>
                <a:spcPct val="0"/>
              </a:spcAft>
              <a:defRPr sz="3200" b="1">
                <a:solidFill>
                  <a:schemeClr val="bg1"/>
                </a:solidFill>
                <a:latin typeface="+mj-lt"/>
                <a:ea typeface="+mj-ea"/>
                <a:cs typeface="+mj-cs"/>
              </a:defRPr>
            </a:lvl1pPr>
            <a:lvl2pPr algn="ctr" rtl="0" eaLnBrk="0" fontAlgn="base" hangingPunct="0">
              <a:spcBef>
                <a:spcPct val="0"/>
              </a:spcBef>
              <a:spcAft>
                <a:spcPct val="0"/>
              </a:spcAft>
              <a:defRPr sz="3200" b="1">
                <a:solidFill>
                  <a:schemeClr val="bg1"/>
                </a:solidFill>
                <a:latin typeface="Arial" charset="0"/>
              </a:defRPr>
            </a:lvl2pPr>
            <a:lvl3pPr algn="ctr" rtl="0" eaLnBrk="0" fontAlgn="base" hangingPunct="0">
              <a:spcBef>
                <a:spcPct val="0"/>
              </a:spcBef>
              <a:spcAft>
                <a:spcPct val="0"/>
              </a:spcAft>
              <a:defRPr sz="3200" b="1">
                <a:solidFill>
                  <a:schemeClr val="bg1"/>
                </a:solidFill>
                <a:latin typeface="Arial" charset="0"/>
              </a:defRPr>
            </a:lvl3pPr>
            <a:lvl4pPr algn="ctr" rtl="0" eaLnBrk="0" fontAlgn="base" hangingPunct="0">
              <a:spcBef>
                <a:spcPct val="0"/>
              </a:spcBef>
              <a:spcAft>
                <a:spcPct val="0"/>
              </a:spcAft>
              <a:defRPr sz="3200" b="1">
                <a:solidFill>
                  <a:schemeClr val="bg1"/>
                </a:solidFill>
                <a:latin typeface="Arial" charset="0"/>
              </a:defRPr>
            </a:lvl4pPr>
            <a:lvl5pPr algn="ctr" rtl="0" eaLnBrk="0" fontAlgn="base" hangingPunct="0">
              <a:spcBef>
                <a:spcPct val="0"/>
              </a:spcBef>
              <a:spcAft>
                <a:spcPct val="0"/>
              </a:spcAft>
              <a:defRPr sz="3200" b="1">
                <a:solidFill>
                  <a:schemeClr val="bg1"/>
                </a:solidFill>
                <a:latin typeface="Arial" charset="0"/>
              </a:defRPr>
            </a:lvl5pPr>
            <a:lvl6pPr marL="457200" algn="ctr" rtl="0" fontAlgn="base">
              <a:spcBef>
                <a:spcPct val="0"/>
              </a:spcBef>
              <a:spcAft>
                <a:spcPct val="0"/>
              </a:spcAft>
              <a:defRPr sz="3200" b="1">
                <a:solidFill>
                  <a:schemeClr val="bg1"/>
                </a:solidFill>
                <a:latin typeface="Arial" charset="0"/>
              </a:defRPr>
            </a:lvl6pPr>
            <a:lvl7pPr marL="914400" algn="ctr" rtl="0" fontAlgn="base">
              <a:spcBef>
                <a:spcPct val="0"/>
              </a:spcBef>
              <a:spcAft>
                <a:spcPct val="0"/>
              </a:spcAft>
              <a:defRPr sz="3200" b="1">
                <a:solidFill>
                  <a:schemeClr val="bg1"/>
                </a:solidFill>
                <a:latin typeface="Arial" charset="0"/>
              </a:defRPr>
            </a:lvl7pPr>
            <a:lvl8pPr marL="1371600" algn="ctr" rtl="0" fontAlgn="base">
              <a:spcBef>
                <a:spcPct val="0"/>
              </a:spcBef>
              <a:spcAft>
                <a:spcPct val="0"/>
              </a:spcAft>
              <a:defRPr sz="3200" b="1">
                <a:solidFill>
                  <a:schemeClr val="bg1"/>
                </a:solidFill>
                <a:latin typeface="Arial" charset="0"/>
              </a:defRPr>
            </a:lvl8pPr>
            <a:lvl9pPr marL="1828800" algn="ctr" rtl="0" fontAlgn="base">
              <a:spcBef>
                <a:spcPct val="0"/>
              </a:spcBef>
              <a:spcAft>
                <a:spcPct val="0"/>
              </a:spcAft>
              <a:defRPr sz="3200" b="1">
                <a:solidFill>
                  <a:schemeClr val="bg1"/>
                </a:solidFill>
                <a:latin typeface="Arial" charset="0"/>
              </a:defRPr>
            </a:lvl9pPr>
          </a:lstStyle>
          <a:p>
            <a:r>
              <a:rPr lang="en-US" kern="0" dirty="0" err="1"/>
              <a:t>SansEC</a:t>
            </a:r>
            <a:r>
              <a:rPr lang="en-US" kern="0" dirty="0"/>
              <a:t> Sensor Theory </a:t>
            </a:r>
            <a:br>
              <a:rPr lang="en-US" sz="1000" kern="0" dirty="0"/>
            </a:br>
            <a:br>
              <a:rPr lang="en-US" sz="1200" b="0" kern="0" dirty="0">
                <a:latin typeface="Arial" panose="020B0604020202020204" pitchFamily="34" charset="0"/>
                <a:cs typeface="Arial" panose="020B0604020202020204" pitchFamily="34" charset="0"/>
              </a:rPr>
            </a:br>
            <a:r>
              <a:rPr lang="en-US" sz="1200" kern="0" dirty="0"/>
              <a:t> </a:t>
            </a:r>
          </a:p>
        </p:txBody>
      </p:sp>
      <p:sp>
        <p:nvSpPr>
          <p:cNvPr id="93" name="Rectangle 92">
            <a:extLst>
              <a:ext uri="{FF2B5EF4-FFF2-40B4-BE49-F238E27FC236}">
                <a16:creationId xmlns:a16="http://schemas.microsoft.com/office/drawing/2014/main" id="{3BDE8257-57A7-43FD-ACE9-E0D61CFD781C}"/>
              </a:ext>
            </a:extLst>
          </p:cNvPr>
          <p:cNvSpPr/>
          <p:nvPr/>
        </p:nvSpPr>
        <p:spPr>
          <a:xfrm>
            <a:off x="4953000" y="6027921"/>
            <a:ext cx="4572000" cy="307777"/>
          </a:xfrm>
          <a:prstGeom prst="rect">
            <a:avLst/>
          </a:prstGeom>
        </p:spPr>
        <p:txBody>
          <a:bodyPr>
            <a:spAutoFit/>
          </a:bodyPr>
          <a:lstStyle/>
          <a:p>
            <a:r>
              <a:rPr lang="en-US" sz="1400" dirty="0">
                <a:solidFill>
                  <a:srgbClr val="000000"/>
                </a:solidFill>
                <a:latin typeface="+mj-lt"/>
              </a:rPr>
              <a:t>(blue: lowest currents to red: highest currents) </a:t>
            </a:r>
            <a:endParaRPr lang="en-US" sz="1400" dirty="0">
              <a:latin typeface="+mj-lt"/>
            </a:endParaRPr>
          </a:p>
        </p:txBody>
      </p:sp>
      <p:sp>
        <p:nvSpPr>
          <p:cNvPr id="2" name="TextBox 1">
            <a:extLst>
              <a:ext uri="{FF2B5EF4-FFF2-40B4-BE49-F238E27FC236}">
                <a16:creationId xmlns:a16="http://schemas.microsoft.com/office/drawing/2014/main" id="{C7D0BC53-C158-4CA0-8DC0-F4C10F654F1B}"/>
              </a:ext>
            </a:extLst>
          </p:cNvPr>
          <p:cNvSpPr txBox="1"/>
          <p:nvPr/>
        </p:nvSpPr>
        <p:spPr>
          <a:xfrm>
            <a:off x="4786958" y="1935722"/>
            <a:ext cx="4031873" cy="369332"/>
          </a:xfrm>
          <a:prstGeom prst="rect">
            <a:avLst/>
          </a:prstGeom>
          <a:noFill/>
        </p:spPr>
        <p:txBody>
          <a:bodyPr wrap="none" rtlCol="0">
            <a:spAutoFit/>
          </a:bodyPr>
          <a:lstStyle/>
          <a:p>
            <a:r>
              <a:rPr lang="en-US" sz="1800" dirty="0">
                <a:latin typeface="+mj-lt"/>
              </a:rPr>
              <a:t>Current distribution along trace length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D18F5EF4-025B-4809-8D23-BF6F0FFFC41E}" type="slidenum">
              <a:rPr lang="en-US" smtClean="0"/>
              <a:pPr>
                <a:defRPr/>
              </a:pPr>
              <a:t>9</a:t>
            </a:fld>
            <a:endParaRPr lang="en-US"/>
          </a:p>
        </p:txBody>
      </p:sp>
      <p:sp>
        <p:nvSpPr>
          <p:cNvPr id="5" name="Title 3"/>
          <p:cNvSpPr txBox="1">
            <a:spLocks/>
          </p:cNvSpPr>
          <p:nvPr/>
        </p:nvSpPr>
        <p:spPr>
          <a:xfrm>
            <a:off x="894888" y="417548"/>
            <a:ext cx="8245480" cy="804730"/>
          </a:xfrm>
          <a:prstGeom prst="rect">
            <a:avLst/>
          </a:prstGeom>
        </p:spPr>
        <p:txBody>
          <a:bodyPr/>
          <a:lstStyle>
            <a:lvl1pPr algn="ctr" rtl="0" eaLnBrk="0" fontAlgn="base" hangingPunct="0">
              <a:lnSpc>
                <a:spcPts val="2840"/>
              </a:lnSpc>
              <a:spcBef>
                <a:spcPct val="0"/>
              </a:spcBef>
              <a:spcAft>
                <a:spcPct val="0"/>
              </a:spcAft>
              <a:defRPr sz="3200" b="1">
                <a:solidFill>
                  <a:schemeClr val="bg1"/>
                </a:solidFill>
                <a:latin typeface="+mj-lt"/>
                <a:ea typeface="+mj-ea"/>
                <a:cs typeface="+mj-cs"/>
              </a:defRPr>
            </a:lvl1pPr>
            <a:lvl2pPr algn="ctr" rtl="0" eaLnBrk="0" fontAlgn="base" hangingPunct="0">
              <a:spcBef>
                <a:spcPct val="0"/>
              </a:spcBef>
              <a:spcAft>
                <a:spcPct val="0"/>
              </a:spcAft>
              <a:defRPr sz="3200" b="1">
                <a:solidFill>
                  <a:schemeClr val="bg1"/>
                </a:solidFill>
                <a:latin typeface="Arial" charset="0"/>
              </a:defRPr>
            </a:lvl2pPr>
            <a:lvl3pPr algn="ctr" rtl="0" eaLnBrk="0" fontAlgn="base" hangingPunct="0">
              <a:spcBef>
                <a:spcPct val="0"/>
              </a:spcBef>
              <a:spcAft>
                <a:spcPct val="0"/>
              </a:spcAft>
              <a:defRPr sz="3200" b="1">
                <a:solidFill>
                  <a:schemeClr val="bg1"/>
                </a:solidFill>
                <a:latin typeface="Arial" charset="0"/>
              </a:defRPr>
            </a:lvl3pPr>
            <a:lvl4pPr algn="ctr" rtl="0" eaLnBrk="0" fontAlgn="base" hangingPunct="0">
              <a:spcBef>
                <a:spcPct val="0"/>
              </a:spcBef>
              <a:spcAft>
                <a:spcPct val="0"/>
              </a:spcAft>
              <a:defRPr sz="3200" b="1">
                <a:solidFill>
                  <a:schemeClr val="bg1"/>
                </a:solidFill>
                <a:latin typeface="Arial" charset="0"/>
              </a:defRPr>
            </a:lvl4pPr>
            <a:lvl5pPr algn="ctr" rtl="0" eaLnBrk="0" fontAlgn="base" hangingPunct="0">
              <a:spcBef>
                <a:spcPct val="0"/>
              </a:spcBef>
              <a:spcAft>
                <a:spcPct val="0"/>
              </a:spcAft>
              <a:defRPr sz="3200" b="1">
                <a:solidFill>
                  <a:schemeClr val="bg1"/>
                </a:solidFill>
                <a:latin typeface="Arial" charset="0"/>
              </a:defRPr>
            </a:lvl5pPr>
            <a:lvl6pPr marL="457200" algn="ctr" rtl="0" fontAlgn="base">
              <a:spcBef>
                <a:spcPct val="0"/>
              </a:spcBef>
              <a:spcAft>
                <a:spcPct val="0"/>
              </a:spcAft>
              <a:defRPr sz="3200" b="1">
                <a:solidFill>
                  <a:schemeClr val="bg1"/>
                </a:solidFill>
                <a:latin typeface="Arial" charset="0"/>
              </a:defRPr>
            </a:lvl6pPr>
            <a:lvl7pPr marL="914400" algn="ctr" rtl="0" fontAlgn="base">
              <a:spcBef>
                <a:spcPct val="0"/>
              </a:spcBef>
              <a:spcAft>
                <a:spcPct val="0"/>
              </a:spcAft>
              <a:defRPr sz="3200" b="1">
                <a:solidFill>
                  <a:schemeClr val="bg1"/>
                </a:solidFill>
                <a:latin typeface="Arial" charset="0"/>
              </a:defRPr>
            </a:lvl7pPr>
            <a:lvl8pPr marL="1371600" algn="ctr" rtl="0" fontAlgn="base">
              <a:spcBef>
                <a:spcPct val="0"/>
              </a:spcBef>
              <a:spcAft>
                <a:spcPct val="0"/>
              </a:spcAft>
              <a:defRPr sz="3200" b="1">
                <a:solidFill>
                  <a:schemeClr val="bg1"/>
                </a:solidFill>
                <a:latin typeface="Arial" charset="0"/>
              </a:defRPr>
            </a:lvl8pPr>
            <a:lvl9pPr marL="1828800" algn="ctr" rtl="0" fontAlgn="base">
              <a:spcBef>
                <a:spcPct val="0"/>
              </a:spcBef>
              <a:spcAft>
                <a:spcPct val="0"/>
              </a:spcAft>
              <a:defRPr sz="3200" b="1">
                <a:solidFill>
                  <a:schemeClr val="bg1"/>
                </a:solidFill>
                <a:latin typeface="Arial" charset="0"/>
              </a:defRPr>
            </a:lvl9pPr>
          </a:lstStyle>
          <a:p>
            <a:r>
              <a:rPr lang="en-US" kern="0" dirty="0"/>
              <a:t>Computational Electromagnetic Modeling </a:t>
            </a:r>
            <a:br>
              <a:rPr lang="en-US" sz="1000" kern="0" dirty="0"/>
            </a:br>
            <a:br>
              <a:rPr lang="en-US" sz="1200" b="0" kern="0" dirty="0">
                <a:latin typeface="Arial" panose="020B0604020202020204" pitchFamily="34" charset="0"/>
                <a:cs typeface="Arial" panose="020B0604020202020204" pitchFamily="34" charset="0"/>
              </a:rPr>
            </a:br>
            <a:r>
              <a:rPr lang="en-US" sz="1200" kern="0" dirty="0"/>
              <a:t> </a:t>
            </a:r>
          </a:p>
        </p:txBody>
      </p:sp>
      <p:sp>
        <p:nvSpPr>
          <p:cNvPr id="6" name="Rectangle 11"/>
          <p:cNvSpPr>
            <a:spLocks noChangeArrowheads="1"/>
          </p:cNvSpPr>
          <p:nvPr/>
        </p:nvSpPr>
        <p:spPr bwMode="auto">
          <a:xfrm>
            <a:off x="0" y="1295247"/>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7" name="Rectangle 14"/>
          <p:cNvSpPr>
            <a:spLocks noChangeArrowheads="1"/>
          </p:cNvSpPr>
          <p:nvPr/>
        </p:nvSpPr>
        <p:spPr bwMode="auto">
          <a:xfrm>
            <a:off x="0" y="1295247"/>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8" name="Rectangle 21"/>
          <p:cNvSpPr>
            <a:spLocks noChangeArrowheads="1"/>
          </p:cNvSpPr>
          <p:nvPr/>
        </p:nvSpPr>
        <p:spPr bwMode="auto">
          <a:xfrm>
            <a:off x="0" y="2511272"/>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9" name="Rectangle 11"/>
          <p:cNvSpPr>
            <a:spLocks noChangeArrowheads="1"/>
          </p:cNvSpPr>
          <p:nvPr/>
        </p:nvSpPr>
        <p:spPr bwMode="auto">
          <a:xfrm>
            <a:off x="0" y="163365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 name="Rectangle 14"/>
          <p:cNvSpPr>
            <a:spLocks noChangeArrowheads="1"/>
          </p:cNvSpPr>
          <p:nvPr/>
        </p:nvSpPr>
        <p:spPr bwMode="auto">
          <a:xfrm>
            <a:off x="0" y="163365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1" name="Rectangle 21"/>
          <p:cNvSpPr>
            <a:spLocks noChangeArrowheads="1"/>
          </p:cNvSpPr>
          <p:nvPr/>
        </p:nvSpPr>
        <p:spPr bwMode="auto">
          <a:xfrm>
            <a:off x="0" y="259568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2" name="Rectangle 11"/>
          <p:cNvSpPr/>
          <p:nvPr/>
        </p:nvSpPr>
        <p:spPr>
          <a:xfrm>
            <a:off x="232512" y="3639224"/>
            <a:ext cx="2638425" cy="523220"/>
          </a:xfrm>
          <a:prstGeom prst="rect">
            <a:avLst/>
          </a:prstGeom>
        </p:spPr>
        <p:txBody>
          <a:bodyPr wrap="square">
            <a:spAutoFit/>
          </a:bodyPr>
          <a:lstStyle/>
          <a:p>
            <a:pPr algn="ctr"/>
            <a:r>
              <a:rPr lang="en-US" sz="1400" b="1" dirty="0">
                <a:latin typeface="Arial" pitchFamily="34" charset="0"/>
                <a:cs typeface="Arial" pitchFamily="34" charset="0"/>
              </a:rPr>
              <a:t>Fiberglass substrate model with inner damage </a:t>
            </a:r>
          </a:p>
        </p:txBody>
      </p:sp>
      <p:pic>
        <p:nvPicPr>
          <p:cNvPr id="1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6397" y="2178996"/>
            <a:ext cx="3063487" cy="1417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4921" y="2163878"/>
            <a:ext cx="2970549" cy="1417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tangle 14"/>
          <p:cNvSpPr/>
          <p:nvPr/>
        </p:nvSpPr>
        <p:spPr>
          <a:xfrm>
            <a:off x="3621979" y="3610627"/>
            <a:ext cx="2090035" cy="461665"/>
          </a:xfrm>
          <a:prstGeom prst="rect">
            <a:avLst/>
          </a:prstGeom>
        </p:spPr>
        <p:txBody>
          <a:bodyPr wrap="square">
            <a:spAutoFit/>
          </a:bodyPr>
          <a:lstStyle/>
          <a:p>
            <a:pPr algn="ctr"/>
            <a:r>
              <a:rPr lang="en-US" sz="1200" b="1" dirty="0">
                <a:latin typeface="Arial" pitchFamily="34" charset="0"/>
                <a:cs typeface="Arial" pitchFamily="34" charset="0"/>
              </a:rPr>
              <a:t>Electric field distribution </a:t>
            </a:r>
          </a:p>
          <a:p>
            <a:pPr algn="ctr"/>
            <a:r>
              <a:rPr lang="en-US" sz="1200" b="1" dirty="0">
                <a:latin typeface="Arial" pitchFamily="34" charset="0"/>
                <a:cs typeface="Arial" pitchFamily="34" charset="0"/>
              </a:rPr>
              <a:t>No Damage (</a:t>
            </a:r>
            <a:r>
              <a:rPr lang="en-US" sz="1200" b="1" dirty="0" err="1">
                <a:latin typeface="Arial" pitchFamily="34" charset="0"/>
                <a:cs typeface="Arial" pitchFamily="34" charset="0"/>
              </a:rPr>
              <a:t>ɛ</a:t>
            </a:r>
            <a:r>
              <a:rPr lang="en-US" sz="1200" b="1" baseline="-25000" dirty="0" err="1">
                <a:latin typeface="Arial" pitchFamily="34" charset="0"/>
                <a:cs typeface="Arial" pitchFamily="34" charset="0"/>
              </a:rPr>
              <a:t>r</a:t>
            </a:r>
            <a:r>
              <a:rPr lang="en-US" sz="1200" b="1" dirty="0">
                <a:latin typeface="Arial" pitchFamily="34" charset="0"/>
                <a:cs typeface="Arial" pitchFamily="34" charset="0"/>
              </a:rPr>
              <a:t>=3) </a:t>
            </a:r>
            <a:endParaRPr lang="en-US" sz="1200" dirty="0">
              <a:latin typeface="Arial" pitchFamily="34" charset="0"/>
              <a:cs typeface="Arial" pitchFamily="34" charset="0"/>
            </a:endParaRPr>
          </a:p>
        </p:txBody>
      </p:sp>
      <p:sp>
        <p:nvSpPr>
          <p:cNvPr id="16" name="Rectangle 15"/>
          <p:cNvSpPr/>
          <p:nvPr/>
        </p:nvSpPr>
        <p:spPr>
          <a:xfrm>
            <a:off x="6625158" y="3639224"/>
            <a:ext cx="2090074" cy="461665"/>
          </a:xfrm>
          <a:prstGeom prst="rect">
            <a:avLst/>
          </a:prstGeom>
        </p:spPr>
        <p:txBody>
          <a:bodyPr wrap="square">
            <a:spAutoFit/>
          </a:bodyPr>
          <a:lstStyle/>
          <a:p>
            <a:pPr algn="ctr"/>
            <a:r>
              <a:rPr lang="en-US" sz="1200" b="1" dirty="0">
                <a:latin typeface="Arial" pitchFamily="34" charset="0"/>
                <a:cs typeface="Arial" pitchFamily="34" charset="0"/>
              </a:rPr>
              <a:t>Electric field distribution</a:t>
            </a:r>
          </a:p>
          <a:p>
            <a:pPr algn="ctr"/>
            <a:r>
              <a:rPr lang="en-US" sz="1200" b="1" dirty="0">
                <a:latin typeface="Arial" pitchFamily="34" charset="0"/>
                <a:cs typeface="Arial" pitchFamily="34" charset="0"/>
              </a:rPr>
              <a:t>With Damage (</a:t>
            </a:r>
            <a:r>
              <a:rPr lang="en-US" sz="1200" b="1" dirty="0" err="1">
                <a:latin typeface="Arial" pitchFamily="34" charset="0"/>
                <a:cs typeface="Arial" pitchFamily="34" charset="0"/>
              </a:rPr>
              <a:t>ɛ</a:t>
            </a:r>
            <a:r>
              <a:rPr lang="en-US" sz="1200" b="1" baseline="-25000" dirty="0" err="1">
                <a:latin typeface="Arial" pitchFamily="34" charset="0"/>
                <a:cs typeface="Arial" pitchFamily="34" charset="0"/>
              </a:rPr>
              <a:t>r</a:t>
            </a:r>
            <a:r>
              <a:rPr lang="en-US" sz="1200" b="1" dirty="0">
                <a:latin typeface="Arial" pitchFamily="34" charset="0"/>
                <a:cs typeface="Arial" pitchFamily="34" charset="0"/>
              </a:rPr>
              <a:t>=1) </a:t>
            </a:r>
            <a:endParaRPr lang="en-US" sz="1200" dirty="0">
              <a:latin typeface="Arial" pitchFamily="34" charset="0"/>
              <a:cs typeface="Arial" pitchFamily="34" charset="0"/>
            </a:endParaRPr>
          </a:p>
        </p:txBody>
      </p:sp>
      <p:grpSp>
        <p:nvGrpSpPr>
          <p:cNvPr id="17" name="Group 16"/>
          <p:cNvGrpSpPr/>
          <p:nvPr/>
        </p:nvGrpSpPr>
        <p:grpSpPr>
          <a:xfrm>
            <a:off x="2578594" y="4312897"/>
            <a:ext cx="3641290" cy="2400910"/>
            <a:chOff x="73231" y="4210050"/>
            <a:chExt cx="3641290" cy="2400910"/>
          </a:xfrm>
        </p:grpSpPr>
        <p:pic>
          <p:nvPicPr>
            <p:cNvPr id="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231" y="4412542"/>
              <a:ext cx="3505199" cy="1834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 Box 2"/>
            <p:cNvSpPr txBox="1">
              <a:spLocks noChangeArrowheads="1"/>
            </p:cNvSpPr>
            <p:nvPr/>
          </p:nvSpPr>
          <p:spPr bwMode="auto">
            <a:xfrm>
              <a:off x="403860" y="5333994"/>
              <a:ext cx="1577340" cy="293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nSpc>
                  <a:spcPct val="115000"/>
                </a:lnSpc>
                <a:spcBef>
                  <a:spcPts val="0"/>
                </a:spcBef>
                <a:spcAft>
                  <a:spcPts val="1000"/>
                </a:spcAft>
              </a:pPr>
              <a:r>
                <a:rPr lang="en-US" sz="1200" dirty="0">
                  <a:effectLst/>
                  <a:latin typeface="Arial"/>
                  <a:ea typeface="Calibri"/>
                  <a:cs typeface="Times New Roman"/>
                </a:rPr>
                <a:t>No inner</a:t>
              </a:r>
              <a:r>
                <a:rPr lang="en-US" sz="800" dirty="0">
                  <a:effectLst/>
                  <a:latin typeface="Calibri"/>
                  <a:ea typeface="Calibri"/>
                  <a:cs typeface="Times New Roman"/>
                </a:rPr>
                <a:t> </a:t>
              </a:r>
              <a:r>
                <a:rPr lang="en-US" sz="1200" dirty="0">
                  <a:effectLst/>
                  <a:latin typeface="Arial"/>
                  <a:ea typeface="Calibri"/>
                  <a:cs typeface="Times New Roman"/>
                </a:rPr>
                <a:t>damage</a:t>
              </a:r>
              <a:endParaRPr lang="en-US" sz="1100" dirty="0">
                <a:effectLst/>
                <a:latin typeface="Calibri"/>
                <a:ea typeface="Calibri"/>
                <a:cs typeface="Times New Roman"/>
              </a:endParaRPr>
            </a:p>
          </p:txBody>
        </p:sp>
        <p:cxnSp>
          <p:nvCxnSpPr>
            <p:cNvPr id="20" name="Straight Arrow Connector 19"/>
            <p:cNvCxnSpPr>
              <a:stCxn id="19" idx="0"/>
            </p:cNvCxnSpPr>
            <p:nvPr/>
          </p:nvCxnSpPr>
          <p:spPr>
            <a:xfrm flipV="1">
              <a:off x="1192530" y="5247855"/>
              <a:ext cx="328814" cy="8613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1" name="Text Box 3"/>
            <p:cNvSpPr txBox="1">
              <a:spLocks noChangeArrowheads="1"/>
            </p:cNvSpPr>
            <p:nvPr/>
          </p:nvSpPr>
          <p:spPr bwMode="auto">
            <a:xfrm flipV="1">
              <a:off x="2133600" y="5389710"/>
              <a:ext cx="1494300" cy="325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nSpc>
                  <a:spcPct val="115000"/>
                </a:lnSpc>
                <a:spcBef>
                  <a:spcPts val="0"/>
                </a:spcBef>
                <a:spcAft>
                  <a:spcPts val="1000"/>
                </a:spcAft>
              </a:pPr>
              <a:r>
                <a:rPr lang="en-US" sz="1200" dirty="0">
                  <a:effectLst/>
                  <a:latin typeface="Arial"/>
                  <a:ea typeface="Calibri"/>
                  <a:cs typeface="Times New Roman"/>
                </a:rPr>
                <a:t>With inner damage</a:t>
              </a:r>
              <a:endParaRPr lang="en-US" sz="1100" dirty="0">
                <a:effectLst/>
                <a:latin typeface="Calibri"/>
                <a:ea typeface="Calibri"/>
                <a:cs typeface="Times New Roman"/>
              </a:endParaRPr>
            </a:p>
          </p:txBody>
        </p:sp>
        <p:cxnSp>
          <p:nvCxnSpPr>
            <p:cNvPr id="22" name="Straight Arrow Connector 21"/>
            <p:cNvCxnSpPr/>
            <p:nvPr/>
          </p:nvCxnSpPr>
          <p:spPr>
            <a:xfrm flipH="1" flipV="1">
              <a:off x="2282456" y="5257800"/>
              <a:ext cx="308344" cy="14442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3" name="Rectangle 22"/>
            <p:cNvSpPr/>
            <p:nvPr/>
          </p:nvSpPr>
          <p:spPr>
            <a:xfrm>
              <a:off x="247879" y="6303183"/>
              <a:ext cx="3466642" cy="307777"/>
            </a:xfrm>
            <a:prstGeom prst="rect">
              <a:avLst/>
            </a:prstGeom>
          </p:spPr>
          <p:txBody>
            <a:bodyPr wrap="square">
              <a:spAutoFit/>
            </a:bodyPr>
            <a:lstStyle/>
            <a:p>
              <a:r>
                <a:rPr lang="en-US" sz="1400" b="1" dirty="0">
                  <a:latin typeface="Arial" pitchFamily="34" charset="0"/>
                  <a:cs typeface="Arial" pitchFamily="34" charset="0"/>
                </a:rPr>
                <a:t>Computed </a:t>
              </a:r>
              <a:r>
                <a:rPr lang="en-US" sz="1400" b="1" dirty="0" err="1">
                  <a:latin typeface="Arial" pitchFamily="34" charset="0"/>
                  <a:cs typeface="Arial" pitchFamily="34" charset="0"/>
                </a:rPr>
                <a:t>SansEC</a:t>
              </a:r>
              <a:r>
                <a:rPr lang="en-US" sz="1400" b="1" dirty="0">
                  <a:latin typeface="Arial" pitchFamily="34" charset="0"/>
                  <a:cs typeface="Arial" pitchFamily="34" charset="0"/>
                </a:rPr>
                <a:t> resonant response</a:t>
              </a:r>
            </a:p>
          </p:txBody>
        </p:sp>
        <p:pic>
          <p:nvPicPr>
            <p:cNvPr id="2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6096000"/>
              <a:ext cx="7620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56937" y="4210050"/>
              <a:ext cx="1323975" cy="28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26" name="Picture 25"/>
          <p:cNvPicPr/>
          <p:nvPr/>
        </p:nvPicPr>
        <p:blipFill rotWithShape="1">
          <a:blip r:embed="rId7"/>
          <a:srcRect l="14881" t="13032" r="4594" b="27253"/>
          <a:stretch/>
        </p:blipFill>
        <p:spPr bwMode="auto">
          <a:xfrm>
            <a:off x="47610" y="1598648"/>
            <a:ext cx="3158744" cy="2018805"/>
          </a:xfrm>
          <a:prstGeom prst="rect">
            <a:avLst/>
          </a:prstGeom>
          <a:noFill/>
          <a:ln w="9525">
            <a:noFill/>
            <a:miter lim="800000"/>
            <a:headEnd/>
            <a:tailEnd/>
          </a:ln>
        </p:spPr>
      </p:pic>
      <p:sp>
        <p:nvSpPr>
          <p:cNvPr id="27" name="Rectangle 26"/>
          <p:cNvSpPr/>
          <p:nvPr/>
        </p:nvSpPr>
        <p:spPr>
          <a:xfrm>
            <a:off x="47610" y="1156797"/>
            <a:ext cx="8997780" cy="461665"/>
          </a:xfrm>
          <a:prstGeom prst="rect">
            <a:avLst/>
          </a:prstGeom>
        </p:spPr>
        <p:txBody>
          <a:bodyPr wrap="square">
            <a:spAutoFit/>
          </a:bodyPr>
          <a:lstStyle/>
          <a:p>
            <a:pPr algn="ctr"/>
            <a:r>
              <a:rPr lang="en-US" sz="2400" b="1" dirty="0">
                <a:latin typeface="Arial"/>
                <a:ea typeface="MS Mincho"/>
              </a:rPr>
              <a:t>Response Characteristics from  Delamination in Composite</a:t>
            </a:r>
          </a:p>
        </p:txBody>
      </p:sp>
    </p:spTree>
    <p:extLst>
      <p:ext uri="{BB962C8B-B14F-4D97-AF65-F5344CB8AC3E}">
        <p14:creationId xmlns:p14="http://schemas.microsoft.com/office/powerpoint/2010/main" val="42494708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4B26A8C-698E-3D4C-8FF2-8D9A53AC89ED}" type="slidenum">
              <a:rPr lang="en-US" smtClean="0"/>
              <a:pPr/>
              <a:t>10</a:t>
            </a:fld>
            <a:endParaRPr lang="en-US"/>
          </a:p>
        </p:txBody>
      </p:sp>
      <p:sp>
        <p:nvSpPr>
          <p:cNvPr id="21" name="Rectangle 20"/>
          <p:cNvSpPr/>
          <p:nvPr/>
        </p:nvSpPr>
        <p:spPr>
          <a:xfrm>
            <a:off x="180650" y="1144897"/>
            <a:ext cx="8319261" cy="461665"/>
          </a:xfrm>
          <a:prstGeom prst="rect">
            <a:avLst/>
          </a:prstGeom>
        </p:spPr>
        <p:txBody>
          <a:bodyPr wrap="square">
            <a:spAutoFit/>
          </a:bodyPr>
          <a:lstStyle/>
          <a:p>
            <a:pPr algn="ctr"/>
            <a:r>
              <a:rPr lang="en-US" sz="2400" b="1" dirty="0">
                <a:latin typeface="Arial"/>
                <a:ea typeface="MS Mincho"/>
              </a:rPr>
              <a:t>Response Characteristics of CFRP Damage</a:t>
            </a:r>
          </a:p>
        </p:txBody>
      </p:sp>
      <p:pic>
        <p:nvPicPr>
          <p:cNvPr id="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64470" y="4877196"/>
            <a:ext cx="914400" cy="138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05297" y="1449576"/>
            <a:ext cx="914400" cy="138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05297" y="3139252"/>
            <a:ext cx="914400" cy="138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7034" t="39518" r="9438" b="18862"/>
          <a:stretch/>
        </p:blipFill>
        <p:spPr bwMode="auto">
          <a:xfrm>
            <a:off x="446014" y="3186069"/>
            <a:ext cx="3617414" cy="1172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6"/>
          <p:cNvPicPr>
            <a:picLocks noChangeAspect="1" noChangeArrowheads="1"/>
          </p:cNvPicPr>
          <p:nvPr/>
        </p:nvPicPr>
        <p:blipFill rotWithShape="1">
          <a:blip r:embed="rId4">
            <a:extLst>
              <a:ext uri="{28A0092B-C50C-407E-A947-70E740481C1C}">
                <a14:useLocalDpi xmlns:a14="http://schemas.microsoft.com/office/drawing/2010/main" val="0"/>
              </a:ext>
            </a:extLst>
          </a:blip>
          <a:srcRect l="20352" t="26091" r="22107" b="31917"/>
          <a:stretch/>
        </p:blipFill>
        <p:spPr bwMode="auto">
          <a:xfrm>
            <a:off x="4745083" y="3458475"/>
            <a:ext cx="3617414" cy="1172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2789" t="21853" r="3705" b="18159"/>
          <a:stretch/>
        </p:blipFill>
        <p:spPr bwMode="auto">
          <a:xfrm>
            <a:off x="4743902" y="5181359"/>
            <a:ext cx="3618595" cy="1174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extBox 6"/>
          <p:cNvSpPr txBox="1">
            <a:spLocks noChangeArrowheads="1"/>
          </p:cNvSpPr>
          <p:nvPr/>
        </p:nvSpPr>
        <p:spPr bwMode="auto">
          <a:xfrm>
            <a:off x="1439094" y="4287635"/>
            <a:ext cx="13453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dirty="0">
                <a:latin typeface="Constantia" pitchFamily="18" charset="0"/>
              </a:rPr>
              <a:t>No Damage</a:t>
            </a:r>
          </a:p>
        </p:txBody>
      </p:sp>
      <p:sp>
        <p:nvSpPr>
          <p:cNvPr id="29" name="TextBox 9"/>
          <p:cNvSpPr txBox="1">
            <a:spLocks noChangeArrowheads="1"/>
          </p:cNvSpPr>
          <p:nvPr/>
        </p:nvSpPr>
        <p:spPr bwMode="auto">
          <a:xfrm>
            <a:off x="5871153" y="4631290"/>
            <a:ext cx="1152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dirty="0">
                <a:latin typeface="Constantia" pitchFamily="18" charset="0"/>
              </a:rPr>
              <a:t>Puncture </a:t>
            </a:r>
          </a:p>
        </p:txBody>
      </p:sp>
      <p:pic>
        <p:nvPicPr>
          <p:cNvPr id="30" name="Picture 4"/>
          <p:cNvPicPr>
            <a:picLocks noChangeAspect="1" noChangeArrowheads="1"/>
          </p:cNvPicPr>
          <p:nvPr/>
        </p:nvPicPr>
        <p:blipFill rotWithShape="1">
          <a:blip r:embed="rId6">
            <a:extLst>
              <a:ext uri="{28A0092B-C50C-407E-A947-70E740481C1C}">
                <a14:useLocalDpi xmlns:a14="http://schemas.microsoft.com/office/drawing/2010/main" val="0"/>
              </a:ext>
            </a:extLst>
          </a:blip>
          <a:srcRect l="30588" t="48908" r="30409" b="35482"/>
          <a:stretch/>
        </p:blipFill>
        <p:spPr bwMode="auto">
          <a:xfrm>
            <a:off x="4803666" y="1774327"/>
            <a:ext cx="3618004" cy="1172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TextBox 9"/>
          <p:cNvSpPr txBox="1">
            <a:spLocks noChangeArrowheads="1"/>
          </p:cNvSpPr>
          <p:nvPr/>
        </p:nvSpPr>
        <p:spPr bwMode="auto">
          <a:xfrm>
            <a:off x="5639437" y="2884626"/>
            <a:ext cx="16159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dirty="0">
                <a:latin typeface="Constantia" pitchFamily="18" charset="0"/>
              </a:rPr>
              <a:t>Delamination </a:t>
            </a:r>
          </a:p>
        </p:txBody>
      </p:sp>
      <p:sp>
        <p:nvSpPr>
          <p:cNvPr id="32" name="Rectangle 31"/>
          <p:cNvSpPr/>
          <p:nvPr/>
        </p:nvSpPr>
        <p:spPr>
          <a:xfrm>
            <a:off x="324303" y="2029280"/>
            <a:ext cx="5266578" cy="461665"/>
          </a:xfrm>
          <a:prstGeom prst="rect">
            <a:avLst/>
          </a:prstGeom>
        </p:spPr>
        <p:txBody>
          <a:bodyPr wrap="square">
            <a:spAutoFit/>
          </a:bodyPr>
          <a:lstStyle/>
          <a:p>
            <a:r>
              <a:rPr lang="en-US" b="1" dirty="0">
                <a:latin typeface="Arial" pitchFamily="34" charset="0"/>
                <a:cs typeface="Arial" pitchFamily="34" charset="0"/>
              </a:rPr>
              <a:t>Electric Field Visualizations</a:t>
            </a:r>
          </a:p>
        </p:txBody>
      </p:sp>
      <p:sp>
        <p:nvSpPr>
          <p:cNvPr id="33" name="TextBox 13"/>
          <p:cNvSpPr txBox="1">
            <a:spLocks noChangeArrowheads="1"/>
          </p:cNvSpPr>
          <p:nvPr/>
        </p:nvSpPr>
        <p:spPr bwMode="auto">
          <a:xfrm>
            <a:off x="6124360" y="6329810"/>
            <a:ext cx="6461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dirty="0">
                <a:latin typeface="Constantia" pitchFamily="18" charset="0"/>
              </a:rPr>
              <a:t>Void</a:t>
            </a:r>
          </a:p>
        </p:txBody>
      </p:sp>
      <p:sp>
        <p:nvSpPr>
          <p:cNvPr id="5" name="Title 4">
            <a:extLst>
              <a:ext uri="{FF2B5EF4-FFF2-40B4-BE49-F238E27FC236}">
                <a16:creationId xmlns:a16="http://schemas.microsoft.com/office/drawing/2014/main" id="{370AC45C-E640-4CFC-ABC1-887460FF243D}"/>
              </a:ext>
            </a:extLst>
          </p:cNvPr>
          <p:cNvSpPr>
            <a:spLocks noGrp="1"/>
          </p:cNvSpPr>
          <p:nvPr>
            <p:ph type="title"/>
          </p:nvPr>
        </p:nvSpPr>
        <p:spPr>
          <a:xfrm>
            <a:off x="746760" y="414250"/>
            <a:ext cx="8539480" cy="686445"/>
          </a:xfrm>
        </p:spPr>
        <p:txBody>
          <a:bodyPr/>
          <a:lstStyle/>
          <a:p>
            <a:r>
              <a:rPr lang="en-US" dirty="0"/>
              <a:t>Computational Electromagnetic Modeling</a:t>
            </a:r>
          </a:p>
        </p:txBody>
      </p:sp>
    </p:spTree>
    <p:extLst>
      <p:ext uri="{BB962C8B-B14F-4D97-AF65-F5344CB8AC3E}">
        <p14:creationId xmlns:p14="http://schemas.microsoft.com/office/powerpoint/2010/main" val="19955009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9ECFBF5-B1D3-49A5-9F1F-78B018B35E0F}"/>
              </a:ext>
            </a:extLst>
          </p:cNvPr>
          <p:cNvSpPr>
            <a:spLocks noGrp="1"/>
          </p:cNvSpPr>
          <p:nvPr>
            <p:ph type="sldNum" sz="quarter" idx="10"/>
          </p:nvPr>
        </p:nvSpPr>
        <p:spPr/>
        <p:txBody>
          <a:bodyPr/>
          <a:lstStyle/>
          <a:p>
            <a:pPr>
              <a:defRPr/>
            </a:pPr>
            <a:fld id="{D18F5EF4-025B-4809-8D23-BF6F0FFFC41E}" type="slidenum">
              <a:rPr lang="en-US" smtClean="0"/>
              <a:pPr>
                <a:defRPr/>
              </a:pPr>
              <a:t>11</a:t>
            </a:fld>
            <a:endParaRPr lang="en-US"/>
          </a:p>
        </p:txBody>
      </p:sp>
      <p:pic>
        <p:nvPicPr>
          <p:cNvPr id="3" name="Picture 2">
            <a:extLst>
              <a:ext uri="{FF2B5EF4-FFF2-40B4-BE49-F238E27FC236}">
                <a16:creationId xmlns:a16="http://schemas.microsoft.com/office/drawing/2014/main" id="{8BCF0E28-5FDE-48CF-99CD-5B56F3D3ADAD}"/>
              </a:ext>
            </a:extLst>
          </p:cNvPr>
          <p:cNvPicPr>
            <a:picLocks noChangeAspect="1"/>
          </p:cNvPicPr>
          <p:nvPr/>
        </p:nvPicPr>
        <p:blipFill>
          <a:blip r:embed="rId2"/>
          <a:stretch>
            <a:fillRect/>
          </a:stretch>
        </p:blipFill>
        <p:spPr>
          <a:xfrm>
            <a:off x="1068733" y="2049804"/>
            <a:ext cx="7218698" cy="4557822"/>
          </a:xfrm>
          <a:prstGeom prst="rect">
            <a:avLst/>
          </a:prstGeom>
        </p:spPr>
      </p:pic>
      <p:sp>
        <p:nvSpPr>
          <p:cNvPr id="4" name="Title 3">
            <a:extLst>
              <a:ext uri="{FF2B5EF4-FFF2-40B4-BE49-F238E27FC236}">
                <a16:creationId xmlns:a16="http://schemas.microsoft.com/office/drawing/2014/main" id="{EE51A579-EAEE-46F2-9705-1862C4CC9911}"/>
              </a:ext>
            </a:extLst>
          </p:cNvPr>
          <p:cNvSpPr txBox="1">
            <a:spLocks/>
          </p:cNvSpPr>
          <p:nvPr/>
        </p:nvSpPr>
        <p:spPr>
          <a:xfrm>
            <a:off x="894888" y="417548"/>
            <a:ext cx="8245480" cy="804730"/>
          </a:xfrm>
          <a:prstGeom prst="rect">
            <a:avLst/>
          </a:prstGeom>
        </p:spPr>
        <p:txBody>
          <a:bodyPr/>
          <a:lstStyle>
            <a:lvl1pPr algn="ctr" rtl="0" eaLnBrk="0" fontAlgn="base" hangingPunct="0">
              <a:lnSpc>
                <a:spcPts val="2840"/>
              </a:lnSpc>
              <a:spcBef>
                <a:spcPct val="0"/>
              </a:spcBef>
              <a:spcAft>
                <a:spcPct val="0"/>
              </a:spcAft>
              <a:defRPr sz="3200" b="1">
                <a:solidFill>
                  <a:schemeClr val="bg1"/>
                </a:solidFill>
                <a:latin typeface="+mj-lt"/>
                <a:ea typeface="+mj-ea"/>
                <a:cs typeface="+mj-cs"/>
              </a:defRPr>
            </a:lvl1pPr>
            <a:lvl2pPr algn="ctr" rtl="0" eaLnBrk="0" fontAlgn="base" hangingPunct="0">
              <a:spcBef>
                <a:spcPct val="0"/>
              </a:spcBef>
              <a:spcAft>
                <a:spcPct val="0"/>
              </a:spcAft>
              <a:defRPr sz="3200" b="1">
                <a:solidFill>
                  <a:schemeClr val="bg1"/>
                </a:solidFill>
                <a:latin typeface="Arial" charset="0"/>
              </a:defRPr>
            </a:lvl2pPr>
            <a:lvl3pPr algn="ctr" rtl="0" eaLnBrk="0" fontAlgn="base" hangingPunct="0">
              <a:spcBef>
                <a:spcPct val="0"/>
              </a:spcBef>
              <a:spcAft>
                <a:spcPct val="0"/>
              </a:spcAft>
              <a:defRPr sz="3200" b="1">
                <a:solidFill>
                  <a:schemeClr val="bg1"/>
                </a:solidFill>
                <a:latin typeface="Arial" charset="0"/>
              </a:defRPr>
            </a:lvl3pPr>
            <a:lvl4pPr algn="ctr" rtl="0" eaLnBrk="0" fontAlgn="base" hangingPunct="0">
              <a:spcBef>
                <a:spcPct val="0"/>
              </a:spcBef>
              <a:spcAft>
                <a:spcPct val="0"/>
              </a:spcAft>
              <a:defRPr sz="3200" b="1">
                <a:solidFill>
                  <a:schemeClr val="bg1"/>
                </a:solidFill>
                <a:latin typeface="Arial" charset="0"/>
              </a:defRPr>
            </a:lvl4pPr>
            <a:lvl5pPr algn="ctr" rtl="0" eaLnBrk="0" fontAlgn="base" hangingPunct="0">
              <a:spcBef>
                <a:spcPct val="0"/>
              </a:spcBef>
              <a:spcAft>
                <a:spcPct val="0"/>
              </a:spcAft>
              <a:defRPr sz="3200" b="1">
                <a:solidFill>
                  <a:schemeClr val="bg1"/>
                </a:solidFill>
                <a:latin typeface="Arial" charset="0"/>
              </a:defRPr>
            </a:lvl5pPr>
            <a:lvl6pPr marL="457200" algn="ctr" rtl="0" fontAlgn="base">
              <a:spcBef>
                <a:spcPct val="0"/>
              </a:spcBef>
              <a:spcAft>
                <a:spcPct val="0"/>
              </a:spcAft>
              <a:defRPr sz="3200" b="1">
                <a:solidFill>
                  <a:schemeClr val="bg1"/>
                </a:solidFill>
                <a:latin typeface="Arial" charset="0"/>
              </a:defRPr>
            </a:lvl6pPr>
            <a:lvl7pPr marL="914400" algn="ctr" rtl="0" fontAlgn="base">
              <a:spcBef>
                <a:spcPct val="0"/>
              </a:spcBef>
              <a:spcAft>
                <a:spcPct val="0"/>
              </a:spcAft>
              <a:defRPr sz="3200" b="1">
                <a:solidFill>
                  <a:schemeClr val="bg1"/>
                </a:solidFill>
                <a:latin typeface="Arial" charset="0"/>
              </a:defRPr>
            </a:lvl7pPr>
            <a:lvl8pPr marL="1371600" algn="ctr" rtl="0" fontAlgn="base">
              <a:spcBef>
                <a:spcPct val="0"/>
              </a:spcBef>
              <a:spcAft>
                <a:spcPct val="0"/>
              </a:spcAft>
              <a:defRPr sz="3200" b="1">
                <a:solidFill>
                  <a:schemeClr val="bg1"/>
                </a:solidFill>
                <a:latin typeface="Arial" charset="0"/>
              </a:defRPr>
            </a:lvl8pPr>
            <a:lvl9pPr marL="1828800" algn="ctr" rtl="0" fontAlgn="base">
              <a:spcBef>
                <a:spcPct val="0"/>
              </a:spcBef>
              <a:spcAft>
                <a:spcPct val="0"/>
              </a:spcAft>
              <a:defRPr sz="3200" b="1">
                <a:solidFill>
                  <a:schemeClr val="bg1"/>
                </a:solidFill>
                <a:latin typeface="Arial" charset="0"/>
              </a:defRPr>
            </a:lvl9pPr>
          </a:lstStyle>
          <a:p>
            <a:r>
              <a:rPr lang="en-US" kern="0" dirty="0"/>
              <a:t>Computational Electromagnetic Modeling </a:t>
            </a:r>
            <a:br>
              <a:rPr lang="en-US" sz="1000" kern="0" dirty="0"/>
            </a:br>
            <a:br>
              <a:rPr lang="en-US" sz="1200" b="0" kern="0" dirty="0">
                <a:latin typeface="Arial" panose="020B0604020202020204" pitchFamily="34" charset="0"/>
                <a:cs typeface="Arial" panose="020B0604020202020204" pitchFamily="34" charset="0"/>
              </a:rPr>
            </a:br>
            <a:r>
              <a:rPr lang="en-US" sz="1200" kern="0" dirty="0"/>
              <a:t> </a:t>
            </a:r>
          </a:p>
        </p:txBody>
      </p:sp>
      <p:sp>
        <p:nvSpPr>
          <p:cNvPr id="5" name="Rectangle 4">
            <a:extLst>
              <a:ext uri="{FF2B5EF4-FFF2-40B4-BE49-F238E27FC236}">
                <a16:creationId xmlns:a16="http://schemas.microsoft.com/office/drawing/2014/main" id="{8C330DA2-0690-4050-AFD6-451A1FB0F5B5}"/>
              </a:ext>
            </a:extLst>
          </p:cNvPr>
          <p:cNvSpPr/>
          <p:nvPr/>
        </p:nvSpPr>
        <p:spPr>
          <a:xfrm>
            <a:off x="-86563" y="1283363"/>
            <a:ext cx="9529290" cy="461665"/>
          </a:xfrm>
          <a:prstGeom prst="rect">
            <a:avLst/>
          </a:prstGeom>
        </p:spPr>
        <p:txBody>
          <a:bodyPr wrap="square">
            <a:spAutoFit/>
          </a:bodyPr>
          <a:lstStyle/>
          <a:p>
            <a:pPr algn="ctr"/>
            <a:r>
              <a:rPr lang="en-US" sz="2400" b="1" dirty="0">
                <a:latin typeface="Arial"/>
                <a:ea typeface="MS Mincho"/>
              </a:rPr>
              <a:t>Response Characteristics with changing Trace conductivities</a:t>
            </a:r>
          </a:p>
        </p:txBody>
      </p:sp>
    </p:spTree>
    <p:extLst>
      <p:ext uri="{BB962C8B-B14F-4D97-AF65-F5344CB8AC3E}">
        <p14:creationId xmlns:p14="http://schemas.microsoft.com/office/powerpoint/2010/main" val="5806924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D18F5EF4-025B-4809-8D23-BF6F0FFFC41E}" type="slidenum">
              <a:rPr lang="en-US" smtClean="0"/>
              <a:pPr>
                <a:defRPr/>
              </a:pPr>
              <a:t>12</a:t>
            </a:fld>
            <a:endParaRPr lang="en-US"/>
          </a:p>
        </p:txBody>
      </p:sp>
      <p:sp>
        <p:nvSpPr>
          <p:cNvPr id="6" name="Rectangle 11"/>
          <p:cNvSpPr>
            <a:spLocks noChangeArrowheads="1"/>
          </p:cNvSpPr>
          <p:nvPr/>
        </p:nvSpPr>
        <p:spPr bwMode="auto">
          <a:xfrm>
            <a:off x="0" y="1295247"/>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7" name="Rectangle 14"/>
          <p:cNvSpPr>
            <a:spLocks noChangeArrowheads="1"/>
          </p:cNvSpPr>
          <p:nvPr/>
        </p:nvSpPr>
        <p:spPr bwMode="auto">
          <a:xfrm>
            <a:off x="0" y="1295247"/>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9" name="Rectangle 11"/>
          <p:cNvSpPr>
            <a:spLocks noChangeArrowheads="1"/>
          </p:cNvSpPr>
          <p:nvPr/>
        </p:nvSpPr>
        <p:spPr bwMode="auto">
          <a:xfrm>
            <a:off x="0" y="137965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 name="Rectangle 14"/>
          <p:cNvSpPr>
            <a:spLocks noChangeArrowheads="1"/>
          </p:cNvSpPr>
          <p:nvPr/>
        </p:nvSpPr>
        <p:spPr bwMode="auto">
          <a:xfrm>
            <a:off x="0" y="137965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7" name="Rectangle 26"/>
          <p:cNvSpPr/>
          <p:nvPr/>
        </p:nvSpPr>
        <p:spPr>
          <a:xfrm>
            <a:off x="193830" y="1126140"/>
            <a:ext cx="8756340" cy="1015663"/>
          </a:xfrm>
          <a:prstGeom prst="rect">
            <a:avLst/>
          </a:prstGeom>
        </p:spPr>
        <p:txBody>
          <a:bodyPr wrap="square">
            <a:spAutoFit/>
          </a:bodyPr>
          <a:lstStyle/>
          <a:p>
            <a:pPr algn="ctr"/>
            <a:r>
              <a:rPr lang="en-US" sz="2400" b="1" dirty="0">
                <a:latin typeface="Arial"/>
                <a:ea typeface="MS Mincho"/>
              </a:rPr>
              <a:t>Sensors can be various shapes or sizes</a:t>
            </a:r>
          </a:p>
          <a:p>
            <a:r>
              <a:rPr lang="en-US" sz="1800" dirty="0">
                <a:latin typeface="Arial"/>
                <a:ea typeface="MS Mincho"/>
              </a:rPr>
              <a:t>The sensors free space resonate frequencies are determined by the overall length of the conductive trace along with the trace width and gap width.</a:t>
            </a:r>
          </a:p>
        </p:txBody>
      </p:sp>
      <p:pic>
        <p:nvPicPr>
          <p:cNvPr id="28" name="Picture 1" descr="image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8221" y="2326716"/>
            <a:ext cx="3613374" cy="31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2296397"/>
            <a:ext cx="4152484" cy="3114363"/>
          </a:xfrm>
          <a:prstGeom prst="rect">
            <a:avLst/>
          </a:prstGeom>
        </p:spPr>
      </p:pic>
      <p:sp>
        <p:nvSpPr>
          <p:cNvPr id="30" name="TextBox 29"/>
          <p:cNvSpPr txBox="1"/>
          <p:nvPr/>
        </p:nvSpPr>
        <p:spPr>
          <a:xfrm>
            <a:off x="193830" y="5682450"/>
            <a:ext cx="4404961" cy="769441"/>
          </a:xfrm>
          <a:prstGeom prst="rect">
            <a:avLst/>
          </a:prstGeom>
          <a:noFill/>
        </p:spPr>
        <p:txBody>
          <a:bodyPr wrap="square" rtlCol="0">
            <a:spAutoFit/>
          </a:bodyPr>
          <a:lstStyle/>
          <a:p>
            <a:r>
              <a:rPr lang="en-US" sz="1400" dirty="0">
                <a:latin typeface="+mn-lt"/>
              </a:rPr>
              <a:t>.04 mm trace width from </a:t>
            </a:r>
            <a:r>
              <a:rPr lang="en-US" sz="1400" dirty="0" err="1">
                <a:latin typeface="+mn-lt"/>
              </a:rPr>
              <a:t>NanoJet</a:t>
            </a:r>
            <a:r>
              <a:rPr lang="en-US" sz="1400" dirty="0">
                <a:latin typeface="+mn-lt"/>
              </a:rPr>
              <a:t> printer</a:t>
            </a:r>
          </a:p>
          <a:p>
            <a:r>
              <a:rPr lang="en-US" sz="1400" dirty="0">
                <a:latin typeface="+mn-lt"/>
              </a:rPr>
              <a:t>(second generation Aerosol 3D printing technology)</a:t>
            </a:r>
          </a:p>
          <a:p>
            <a:endParaRPr lang="en-US" sz="1600" dirty="0">
              <a:latin typeface="+mn-lt"/>
            </a:endParaRPr>
          </a:p>
        </p:txBody>
      </p:sp>
      <p:sp>
        <p:nvSpPr>
          <p:cNvPr id="31" name="TextBox 30"/>
          <p:cNvSpPr txBox="1"/>
          <p:nvPr/>
        </p:nvSpPr>
        <p:spPr>
          <a:xfrm>
            <a:off x="4725733" y="5731947"/>
            <a:ext cx="3845018" cy="523220"/>
          </a:xfrm>
          <a:prstGeom prst="rect">
            <a:avLst/>
          </a:prstGeom>
          <a:noFill/>
        </p:spPr>
        <p:txBody>
          <a:bodyPr wrap="square" rtlCol="0">
            <a:spAutoFit/>
          </a:bodyPr>
          <a:lstStyle/>
          <a:p>
            <a:r>
              <a:rPr lang="en-US" sz="1400" dirty="0">
                <a:latin typeface="+mn-lt"/>
              </a:rPr>
              <a:t>.15 mm trace width using conventional etching printed circuit board manufacturing techniques</a:t>
            </a:r>
          </a:p>
        </p:txBody>
      </p:sp>
      <p:sp>
        <p:nvSpPr>
          <p:cNvPr id="32" name="Title 3"/>
          <p:cNvSpPr txBox="1">
            <a:spLocks/>
          </p:cNvSpPr>
          <p:nvPr/>
        </p:nvSpPr>
        <p:spPr>
          <a:xfrm>
            <a:off x="888329" y="366887"/>
            <a:ext cx="7367342" cy="517882"/>
          </a:xfrm>
          <a:prstGeom prst="rect">
            <a:avLst/>
          </a:prstGeom>
        </p:spPr>
        <p:txBody>
          <a:bodyPr/>
          <a:lstStyle>
            <a:lvl1pPr algn="ctr" rtl="0" eaLnBrk="0" fontAlgn="base" hangingPunct="0">
              <a:lnSpc>
                <a:spcPts val="2840"/>
              </a:lnSpc>
              <a:spcBef>
                <a:spcPct val="0"/>
              </a:spcBef>
              <a:spcAft>
                <a:spcPct val="0"/>
              </a:spcAft>
              <a:defRPr sz="3200" b="1">
                <a:solidFill>
                  <a:schemeClr val="bg1"/>
                </a:solidFill>
                <a:latin typeface="+mj-lt"/>
                <a:ea typeface="+mj-ea"/>
                <a:cs typeface="+mj-cs"/>
              </a:defRPr>
            </a:lvl1pPr>
            <a:lvl2pPr algn="ctr" rtl="0" eaLnBrk="0" fontAlgn="base" hangingPunct="0">
              <a:spcBef>
                <a:spcPct val="0"/>
              </a:spcBef>
              <a:spcAft>
                <a:spcPct val="0"/>
              </a:spcAft>
              <a:defRPr sz="3200" b="1">
                <a:solidFill>
                  <a:schemeClr val="bg1"/>
                </a:solidFill>
                <a:latin typeface="Arial" charset="0"/>
              </a:defRPr>
            </a:lvl2pPr>
            <a:lvl3pPr algn="ctr" rtl="0" eaLnBrk="0" fontAlgn="base" hangingPunct="0">
              <a:spcBef>
                <a:spcPct val="0"/>
              </a:spcBef>
              <a:spcAft>
                <a:spcPct val="0"/>
              </a:spcAft>
              <a:defRPr sz="3200" b="1">
                <a:solidFill>
                  <a:schemeClr val="bg1"/>
                </a:solidFill>
                <a:latin typeface="Arial" charset="0"/>
              </a:defRPr>
            </a:lvl3pPr>
            <a:lvl4pPr algn="ctr" rtl="0" eaLnBrk="0" fontAlgn="base" hangingPunct="0">
              <a:spcBef>
                <a:spcPct val="0"/>
              </a:spcBef>
              <a:spcAft>
                <a:spcPct val="0"/>
              </a:spcAft>
              <a:defRPr sz="3200" b="1">
                <a:solidFill>
                  <a:schemeClr val="bg1"/>
                </a:solidFill>
                <a:latin typeface="Arial" charset="0"/>
              </a:defRPr>
            </a:lvl4pPr>
            <a:lvl5pPr algn="ctr" rtl="0" eaLnBrk="0" fontAlgn="base" hangingPunct="0">
              <a:spcBef>
                <a:spcPct val="0"/>
              </a:spcBef>
              <a:spcAft>
                <a:spcPct val="0"/>
              </a:spcAft>
              <a:defRPr sz="3200" b="1">
                <a:solidFill>
                  <a:schemeClr val="bg1"/>
                </a:solidFill>
                <a:latin typeface="Arial" charset="0"/>
              </a:defRPr>
            </a:lvl5pPr>
            <a:lvl6pPr marL="457200" algn="ctr" rtl="0" fontAlgn="base">
              <a:spcBef>
                <a:spcPct val="0"/>
              </a:spcBef>
              <a:spcAft>
                <a:spcPct val="0"/>
              </a:spcAft>
              <a:defRPr sz="3200" b="1">
                <a:solidFill>
                  <a:schemeClr val="bg1"/>
                </a:solidFill>
                <a:latin typeface="Arial" charset="0"/>
              </a:defRPr>
            </a:lvl6pPr>
            <a:lvl7pPr marL="914400" algn="ctr" rtl="0" fontAlgn="base">
              <a:spcBef>
                <a:spcPct val="0"/>
              </a:spcBef>
              <a:spcAft>
                <a:spcPct val="0"/>
              </a:spcAft>
              <a:defRPr sz="3200" b="1">
                <a:solidFill>
                  <a:schemeClr val="bg1"/>
                </a:solidFill>
                <a:latin typeface="Arial" charset="0"/>
              </a:defRPr>
            </a:lvl7pPr>
            <a:lvl8pPr marL="1371600" algn="ctr" rtl="0" fontAlgn="base">
              <a:spcBef>
                <a:spcPct val="0"/>
              </a:spcBef>
              <a:spcAft>
                <a:spcPct val="0"/>
              </a:spcAft>
              <a:defRPr sz="3200" b="1">
                <a:solidFill>
                  <a:schemeClr val="bg1"/>
                </a:solidFill>
                <a:latin typeface="Arial" charset="0"/>
              </a:defRPr>
            </a:lvl8pPr>
            <a:lvl9pPr marL="1828800" algn="ctr" rtl="0" fontAlgn="base">
              <a:spcBef>
                <a:spcPct val="0"/>
              </a:spcBef>
              <a:spcAft>
                <a:spcPct val="0"/>
              </a:spcAft>
              <a:defRPr sz="3200" b="1">
                <a:solidFill>
                  <a:schemeClr val="bg1"/>
                </a:solidFill>
                <a:latin typeface="Arial" charset="0"/>
              </a:defRPr>
            </a:lvl9pPr>
          </a:lstStyle>
          <a:p>
            <a:r>
              <a:rPr lang="en-US" kern="0" dirty="0" err="1"/>
              <a:t>SansEC</a:t>
            </a:r>
            <a:r>
              <a:rPr lang="en-US" kern="0" dirty="0"/>
              <a:t> Sensor Fabrication</a:t>
            </a:r>
            <a:endParaRPr lang="en-US" sz="1600" kern="0" dirty="0"/>
          </a:p>
        </p:txBody>
      </p:sp>
    </p:spTree>
    <p:extLst>
      <p:ext uri="{BB962C8B-B14F-4D97-AF65-F5344CB8AC3E}">
        <p14:creationId xmlns:p14="http://schemas.microsoft.com/office/powerpoint/2010/main" val="3203688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7F950FE-A462-4F1A-B4F3-F60C90E9B756}"/>
              </a:ext>
            </a:extLst>
          </p:cNvPr>
          <p:cNvSpPr>
            <a:spLocks noGrp="1"/>
          </p:cNvSpPr>
          <p:nvPr>
            <p:ph type="sldNum" sz="quarter" idx="10"/>
          </p:nvPr>
        </p:nvSpPr>
        <p:spPr/>
        <p:txBody>
          <a:bodyPr/>
          <a:lstStyle/>
          <a:p>
            <a:pPr>
              <a:defRPr/>
            </a:pPr>
            <a:fld id="{D18F5EF4-025B-4809-8D23-BF6F0FFFC41E}" type="slidenum">
              <a:rPr lang="en-US" smtClean="0"/>
              <a:pPr>
                <a:defRPr/>
              </a:pPr>
              <a:t>13</a:t>
            </a:fld>
            <a:endParaRPr lang="en-US"/>
          </a:p>
        </p:txBody>
      </p:sp>
      <p:grpSp>
        <p:nvGrpSpPr>
          <p:cNvPr id="3" name="Group 2">
            <a:extLst>
              <a:ext uri="{FF2B5EF4-FFF2-40B4-BE49-F238E27FC236}">
                <a16:creationId xmlns:a16="http://schemas.microsoft.com/office/drawing/2014/main" id="{D87C9195-E871-4E1E-B751-C84806DDF41D}"/>
              </a:ext>
            </a:extLst>
          </p:cNvPr>
          <p:cNvGrpSpPr>
            <a:grpSpLocks/>
          </p:cNvGrpSpPr>
          <p:nvPr/>
        </p:nvGrpSpPr>
        <p:grpSpPr bwMode="auto">
          <a:xfrm>
            <a:off x="0" y="4196213"/>
            <a:ext cx="9147175" cy="2659063"/>
            <a:chOff x="-6915" y="1955366"/>
            <a:chExt cx="9147146" cy="2659098"/>
          </a:xfrm>
        </p:grpSpPr>
        <p:sp>
          <p:nvSpPr>
            <p:cNvPr id="4" name="Rectangle 7">
              <a:extLst>
                <a:ext uri="{FF2B5EF4-FFF2-40B4-BE49-F238E27FC236}">
                  <a16:creationId xmlns:a16="http://schemas.microsoft.com/office/drawing/2014/main" id="{64F14AEB-0BAE-4F02-8BF4-02C083BA78F1}"/>
                </a:ext>
              </a:extLst>
            </p:cNvPr>
            <p:cNvSpPr>
              <a:spLocks noChangeArrowheads="1"/>
            </p:cNvSpPr>
            <p:nvPr/>
          </p:nvSpPr>
          <p:spPr bwMode="auto">
            <a:xfrm>
              <a:off x="533404" y="4241069"/>
              <a:ext cx="13004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Triangular</a:t>
              </a:r>
              <a:endParaRPr lang="en-US" altLang="en-US"/>
            </a:p>
          </p:txBody>
        </p:sp>
        <p:sp>
          <p:nvSpPr>
            <p:cNvPr id="5" name="Rectangle 8">
              <a:extLst>
                <a:ext uri="{FF2B5EF4-FFF2-40B4-BE49-F238E27FC236}">
                  <a16:creationId xmlns:a16="http://schemas.microsoft.com/office/drawing/2014/main" id="{B60BA9D0-CC47-4BAB-B1DF-D693B9FE4495}"/>
                </a:ext>
              </a:extLst>
            </p:cNvPr>
            <p:cNvSpPr>
              <a:spLocks noChangeArrowheads="1"/>
            </p:cNvSpPr>
            <p:nvPr/>
          </p:nvSpPr>
          <p:spPr bwMode="auto">
            <a:xfrm>
              <a:off x="2940386" y="4241069"/>
              <a:ext cx="9669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Square</a:t>
              </a:r>
              <a:endParaRPr lang="en-US" altLang="en-US"/>
            </a:p>
          </p:txBody>
        </p:sp>
        <p:sp>
          <p:nvSpPr>
            <p:cNvPr id="6" name="Rectangle 9">
              <a:extLst>
                <a:ext uri="{FF2B5EF4-FFF2-40B4-BE49-F238E27FC236}">
                  <a16:creationId xmlns:a16="http://schemas.microsoft.com/office/drawing/2014/main" id="{07227D70-635D-4846-A4AA-3152995CA7D3}"/>
                </a:ext>
              </a:extLst>
            </p:cNvPr>
            <p:cNvSpPr>
              <a:spLocks noChangeArrowheads="1"/>
            </p:cNvSpPr>
            <p:nvPr/>
          </p:nvSpPr>
          <p:spPr bwMode="auto">
            <a:xfrm>
              <a:off x="5010663" y="4245132"/>
              <a:ext cx="1351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Hexagonal</a:t>
              </a:r>
              <a:endParaRPr lang="en-US" altLang="en-US"/>
            </a:p>
          </p:txBody>
        </p:sp>
        <p:pic>
          <p:nvPicPr>
            <p:cNvPr id="7" name="Picture 12" descr="DSC08058">
              <a:extLst>
                <a:ext uri="{FF2B5EF4-FFF2-40B4-BE49-F238E27FC236}">
                  <a16:creationId xmlns:a16="http://schemas.microsoft.com/office/drawing/2014/main" id="{AC165004-346F-45FB-B16B-963207B4CA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7092" r="11092"/>
            <a:stretch>
              <a:fillRect/>
            </a:stretch>
          </p:blipFill>
          <p:spPr bwMode="auto">
            <a:xfrm>
              <a:off x="4430600" y="1959132"/>
              <a:ext cx="251177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3" descr="DSC08060">
              <a:extLst>
                <a:ext uri="{FF2B5EF4-FFF2-40B4-BE49-F238E27FC236}">
                  <a16:creationId xmlns:a16="http://schemas.microsoft.com/office/drawing/2014/main" id="{BDB781EA-61EC-4A15-9B50-D72BB263A6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2641" r="18867"/>
            <a:stretch>
              <a:fillRect/>
            </a:stretch>
          </p:blipFill>
          <p:spPr bwMode="auto">
            <a:xfrm>
              <a:off x="-6915" y="1958740"/>
              <a:ext cx="237765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4" descr="DSC08077">
              <a:extLst>
                <a:ext uri="{FF2B5EF4-FFF2-40B4-BE49-F238E27FC236}">
                  <a16:creationId xmlns:a16="http://schemas.microsoft.com/office/drawing/2014/main" id="{1127656F-0C6D-476B-8DE1-E881920F4B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874" r="20000"/>
            <a:stretch>
              <a:fillRect/>
            </a:stretch>
          </p:blipFill>
          <p:spPr bwMode="auto">
            <a:xfrm>
              <a:off x="2323737" y="1958740"/>
              <a:ext cx="220023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C:\Documents and Settings\kdudley\Desktop\Resonant Sensors\DSC01855.JPG">
              <a:extLst>
                <a:ext uri="{FF2B5EF4-FFF2-40B4-BE49-F238E27FC236}">
                  <a16:creationId xmlns:a16="http://schemas.microsoft.com/office/drawing/2014/main" id="{8A739F9E-13AD-4018-81A7-AFB41347F6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44234" t="36391" r="34341" b="34460"/>
            <a:stretch>
              <a:fillRect/>
            </a:stretch>
          </p:blipFill>
          <p:spPr bwMode="auto">
            <a:xfrm>
              <a:off x="6899952" y="1955366"/>
              <a:ext cx="224027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7">
              <a:extLst>
                <a:ext uri="{FF2B5EF4-FFF2-40B4-BE49-F238E27FC236}">
                  <a16:creationId xmlns:a16="http://schemas.microsoft.com/office/drawing/2014/main" id="{97233C5F-E9AD-440C-9A0F-78807694536C}"/>
                </a:ext>
              </a:extLst>
            </p:cNvPr>
            <p:cNvSpPr>
              <a:spLocks noChangeArrowheads="1"/>
            </p:cNvSpPr>
            <p:nvPr/>
          </p:nvSpPr>
          <p:spPr bwMode="auto">
            <a:xfrm>
              <a:off x="7491741" y="4245132"/>
              <a:ext cx="1056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Circular</a:t>
              </a:r>
              <a:endParaRPr lang="en-US" altLang="en-US"/>
            </a:p>
          </p:txBody>
        </p:sp>
      </p:grpSp>
      <p:sp>
        <p:nvSpPr>
          <p:cNvPr id="12" name="Rectangle 7">
            <a:extLst>
              <a:ext uri="{FF2B5EF4-FFF2-40B4-BE49-F238E27FC236}">
                <a16:creationId xmlns:a16="http://schemas.microsoft.com/office/drawing/2014/main" id="{DD152041-71CD-40EF-8724-CC29F5E01565}"/>
              </a:ext>
            </a:extLst>
          </p:cNvPr>
          <p:cNvSpPr>
            <a:spLocks noChangeArrowheads="1"/>
          </p:cNvSpPr>
          <p:nvPr/>
        </p:nvSpPr>
        <p:spPr bwMode="auto">
          <a:xfrm>
            <a:off x="3561574" y="3668519"/>
            <a:ext cx="20732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5x5 Square Array</a:t>
            </a:r>
            <a:endParaRPr lang="en-US" altLang="en-US" dirty="0"/>
          </a:p>
        </p:txBody>
      </p:sp>
      <p:sp>
        <p:nvSpPr>
          <p:cNvPr id="13" name="Rectangle 8">
            <a:extLst>
              <a:ext uri="{FF2B5EF4-FFF2-40B4-BE49-F238E27FC236}">
                <a16:creationId xmlns:a16="http://schemas.microsoft.com/office/drawing/2014/main" id="{DC9C1EC8-E619-489C-B98C-BF6AEE105394}"/>
              </a:ext>
            </a:extLst>
          </p:cNvPr>
          <p:cNvSpPr>
            <a:spLocks noChangeArrowheads="1"/>
          </p:cNvSpPr>
          <p:nvPr/>
        </p:nvSpPr>
        <p:spPr bwMode="auto">
          <a:xfrm>
            <a:off x="6369250" y="3611956"/>
            <a:ext cx="20732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2x2 Square Array</a:t>
            </a:r>
            <a:endParaRPr lang="en-US" altLang="en-US" dirty="0"/>
          </a:p>
        </p:txBody>
      </p:sp>
      <p:pic>
        <p:nvPicPr>
          <p:cNvPr id="14" name="Picture 13" descr="IMG_2889">
            <a:extLst>
              <a:ext uri="{FF2B5EF4-FFF2-40B4-BE49-F238E27FC236}">
                <a16:creationId xmlns:a16="http://schemas.microsoft.com/office/drawing/2014/main" id="{5467FA47-55FD-4956-B80C-9331DBDCF85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20000" t="6316" r="18947" b="6842"/>
          <a:stretch>
            <a:fillRect/>
          </a:stretch>
        </p:blipFill>
        <p:spPr bwMode="auto">
          <a:xfrm>
            <a:off x="3631921" y="1249172"/>
            <a:ext cx="2466451" cy="2338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IMG_2787">
            <a:extLst>
              <a:ext uri="{FF2B5EF4-FFF2-40B4-BE49-F238E27FC236}">
                <a16:creationId xmlns:a16="http://schemas.microsoft.com/office/drawing/2014/main" id="{A4412048-55B9-4430-BECA-3A5338D6A4F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l="14546" r="11818" b="4546"/>
          <a:stretch>
            <a:fillRect/>
          </a:stretch>
        </p:blipFill>
        <p:spPr bwMode="auto">
          <a:xfrm>
            <a:off x="6221141" y="1193057"/>
            <a:ext cx="2770668" cy="2395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itle 3">
            <a:extLst>
              <a:ext uri="{FF2B5EF4-FFF2-40B4-BE49-F238E27FC236}">
                <a16:creationId xmlns:a16="http://schemas.microsoft.com/office/drawing/2014/main" id="{03349C03-5CCF-48DF-AD72-653D92F58B05}"/>
              </a:ext>
            </a:extLst>
          </p:cNvPr>
          <p:cNvSpPr txBox="1">
            <a:spLocks/>
          </p:cNvSpPr>
          <p:nvPr/>
        </p:nvSpPr>
        <p:spPr>
          <a:xfrm>
            <a:off x="969609" y="357812"/>
            <a:ext cx="7367342" cy="517882"/>
          </a:xfrm>
          <a:prstGeom prst="rect">
            <a:avLst/>
          </a:prstGeom>
        </p:spPr>
        <p:txBody>
          <a:bodyPr/>
          <a:lstStyle>
            <a:lvl1pPr algn="ctr" rtl="0" eaLnBrk="0" fontAlgn="base" hangingPunct="0">
              <a:lnSpc>
                <a:spcPts val="2840"/>
              </a:lnSpc>
              <a:spcBef>
                <a:spcPct val="0"/>
              </a:spcBef>
              <a:spcAft>
                <a:spcPct val="0"/>
              </a:spcAft>
              <a:defRPr sz="3200" b="1">
                <a:solidFill>
                  <a:schemeClr val="bg1"/>
                </a:solidFill>
                <a:latin typeface="+mj-lt"/>
                <a:ea typeface="+mj-ea"/>
                <a:cs typeface="+mj-cs"/>
              </a:defRPr>
            </a:lvl1pPr>
            <a:lvl2pPr algn="ctr" rtl="0" eaLnBrk="0" fontAlgn="base" hangingPunct="0">
              <a:spcBef>
                <a:spcPct val="0"/>
              </a:spcBef>
              <a:spcAft>
                <a:spcPct val="0"/>
              </a:spcAft>
              <a:defRPr sz="3200" b="1">
                <a:solidFill>
                  <a:schemeClr val="bg1"/>
                </a:solidFill>
                <a:latin typeface="Arial" charset="0"/>
              </a:defRPr>
            </a:lvl2pPr>
            <a:lvl3pPr algn="ctr" rtl="0" eaLnBrk="0" fontAlgn="base" hangingPunct="0">
              <a:spcBef>
                <a:spcPct val="0"/>
              </a:spcBef>
              <a:spcAft>
                <a:spcPct val="0"/>
              </a:spcAft>
              <a:defRPr sz="3200" b="1">
                <a:solidFill>
                  <a:schemeClr val="bg1"/>
                </a:solidFill>
                <a:latin typeface="Arial" charset="0"/>
              </a:defRPr>
            </a:lvl3pPr>
            <a:lvl4pPr algn="ctr" rtl="0" eaLnBrk="0" fontAlgn="base" hangingPunct="0">
              <a:spcBef>
                <a:spcPct val="0"/>
              </a:spcBef>
              <a:spcAft>
                <a:spcPct val="0"/>
              </a:spcAft>
              <a:defRPr sz="3200" b="1">
                <a:solidFill>
                  <a:schemeClr val="bg1"/>
                </a:solidFill>
                <a:latin typeface="Arial" charset="0"/>
              </a:defRPr>
            </a:lvl4pPr>
            <a:lvl5pPr algn="ctr" rtl="0" eaLnBrk="0" fontAlgn="base" hangingPunct="0">
              <a:spcBef>
                <a:spcPct val="0"/>
              </a:spcBef>
              <a:spcAft>
                <a:spcPct val="0"/>
              </a:spcAft>
              <a:defRPr sz="3200" b="1">
                <a:solidFill>
                  <a:schemeClr val="bg1"/>
                </a:solidFill>
                <a:latin typeface="Arial" charset="0"/>
              </a:defRPr>
            </a:lvl5pPr>
            <a:lvl6pPr marL="457200" algn="ctr" rtl="0" fontAlgn="base">
              <a:spcBef>
                <a:spcPct val="0"/>
              </a:spcBef>
              <a:spcAft>
                <a:spcPct val="0"/>
              </a:spcAft>
              <a:defRPr sz="3200" b="1">
                <a:solidFill>
                  <a:schemeClr val="bg1"/>
                </a:solidFill>
                <a:latin typeface="Arial" charset="0"/>
              </a:defRPr>
            </a:lvl6pPr>
            <a:lvl7pPr marL="914400" algn="ctr" rtl="0" fontAlgn="base">
              <a:spcBef>
                <a:spcPct val="0"/>
              </a:spcBef>
              <a:spcAft>
                <a:spcPct val="0"/>
              </a:spcAft>
              <a:defRPr sz="3200" b="1">
                <a:solidFill>
                  <a:schemeClr val="bg1"/>
                </a:solidFill>
                <a:latin typeface="Arial" charset="0"/>
              </a:defRPr>
            </a:lvl7pPr>
            <a:lvl8pPr marL="1371600" algn="ctr" rtl="0" fontAlgn="base">
              <a:spcBef>
                <a:spcPct val="0"/>
              </a:spcBef>
              <a:spcAft>
                <a:spcPct val="0"/>
              </a:spcAft>
              <a:defRPr sz="3200" b="1">
                <a:solidFill>
                  <a:schemeClr val="bg1"/>
                </a:solidFill>
                <a:latin typeface="Arial" charset="0"/>
              </a:defRPr>
            </a:lvl8pPr>
            <a:lvl9pPr marL="1828800" algn="ctr" rtl="0" fontAlgn="base">
              <a:spcBef>
                <a:spcPct val="0"/>
              </a:spcBef>
              <a:spcAft>
                <a:spcPct val="0"/>
              </a:spcAft>
              <a:defRPr sz="3200" b="1">
                <a:solidFill>
                  <a:schemeClr val="bg1"/>
                </a:solidFill>
                <a:latin typeface="Arial" charset="0"/>
              </a:defRPr>
            </a:lvl9pPr>
          </a:lstStyle>
          <a:p>
            <a:r>
              <a:rPr lang="en-US" kern="0" dirty="0" err="1"/>
              <a:t>SansEC</a:t>
            </a:r>
            <a:r>
              <a:rPr lang="en-US" kern="0" dirty="0"/>
              <a:t> Sensor Fabrication</a:t>
            </a:r>
            <a:endParaRPr lang="en-US" sz="1600" kern="0" dirty="0"/>
          </a:p>
        </p:txBody>
      </p:sp>
      <p:pic>
        <p:nvPicPr>
          <p:cNvPr id="19" name="Picture 3" descr="IMG_2831">
            <a:extLst>
              <a:ext uri="{FF2B5EF4-FFF2-40B4-BE49-F238E27FC236}">
                <a16:creationId xmlns:a16="http://schemas.microsoft.com/office/drawing/2014/main" id="{234EC4E4-7939-42F8-9EA2-95ED53307B6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l="7317" t="18292" r="19513"/>
          <a:stretch>
            <a:fillRect/>
          </a:stretch>
        </p:blipFill>
        <p:spPr bwMode="auto">
          <a:xfrm>
            <a:off x="260761" y="1207115"/>
            <a:ext cx="3159969" cy="2352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7">
            <a:extLst>
              <a:ext uri="{FF2B5EF4-FFF2-40B4-BE49-F238E27FC236}">
                <a16:creationId xmlns:a16="http://schemas.microsoft.com/office/drawing/2014/main" id="{CB0889DB-EF3C-4344-A0D3-86C29466EF1B}"/>
              </a:ext>
            </a:extLst>
          </p:cNvPr>
          <p:cNvSpPr>
            <a:spLocks noChangeArrowheads="1"/>
          </p:cNvSpPr>
          <p:nvPr/>
        </p:nvSpPr>
        <p:spPr bwMode="auto">
          <a:xfrm>
            <a:off x="310074" y="3605529"/>
            <a:ext cx="2818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Klick-n-</a:t>
            </a:r>
            <a:r>
              <a:rPr lang="en-US" altLang="en-US" b="1" dirty="0" err="1"/>
              <a:t>Kut</a:t>
            </a:r>
            <a:r>
              <a:rPr lang="en-US" altLang="en-US" b="1" dirty="0"/>
              <a:t> Cutter</a:t>
            </a:r>
            <a:endParaRPr lang="en-US" altLang="en-US" dirty="0"/>
          </a:p>
        </p:txBody>
      </p:sp>
    </p:spTree>
    <p:extLst>
      <p:ext uri="{BB962C8B-B14F-4D97-AF65-F5344CB8AC3E}">
        <p14:creationId xmlns:p14="http://schemas.microsoft.com/office/powerpoint/2010/main" val="35613430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9ECFBF5-B1D3-49A5-9F1F-78B018B35E0F}"/>
              </a:ext>
            </a:extLst>
          </p:cNvPr>
          <p:cNvSpPr>
            <a:spLocks noGrp="1"/>
          </p:cNvSpPr>
          <p:nvPr>
            <p:ph type="sldNum" sz="quarter" idx="10"/>
          </p:nvPr>
        </p:nvSpPr>
        <p:spPr/>
        <p:txBody>
          <a:bodyPr/>
          <a:lstStyle/>
          <a:p>
            <a:pPr>
              <a:defRPr/>
            </a:pPr>
            <a:fld id="{D18F5EF4-025B-4809-8D23-BF6F0FFFC41E}" type="slidenum">
              <a:rPr lang="en-US" smtClean="0"/>
              <a:pPr>
                <a:defRPr/>
              </a:pPr>
              <a:t>14</a:t>
            </a:fld>
            <a:endParaRPr lang="en-US"/>
          </a:p>
        </p:txBody>
      </p:sp>
      <p:sp>
        <p:nvSpPr>
          <p:cNvPr id="4" name="Title 3">
            <a:extLst>
              <a:ext uri="{FF2B5EF4-FFF2-40B4-BE49-F238E27FC236}">
                <a16:creationId xmlns:a16="http://schemas.microsoft.com/office/drawing/2014/main" id="{EE51A579-EAEE-46F2-9705-1862C4CC9911}"/>
              </a:ext>
            </a:extLst>
          </p:cNvPr>
          <p:cNvSpPr txBox="1">
            <a:spLocks/>
          </p:cNvSpPr>
          <p:nvPr/>
        </p:nvSpPr>
        <p:spPr>
          <a:xfrm>
            <a:off x="772968" y="399785"/>
            <a:ext cx="8245480" cy="804730"/>
          </a:xfrm>
          <a:prstGeom prst="rect">
            <a:avLst/>
          </a:prstGeom>
        </p:spPr>
        <p:txBody>
          <a:bodyPr/>
          <a:lstStyle>
            <a:lvl1pPr algn="ctr" rtl="0" eaLnBrk="0" fontAlgn="base" hangingPunct="0">
              <a:lnSpc>
                <a:spcPts val="2840"/>
              </a:lnSpc>
              <a:spcBef>
                <a:spcPct val="0"/>
              </a:spcBef>
              <a:spcAft>
                <a:spcPct val="0"/>
              </a:spcAft>
              <a:defRPr sz="3200" b="1">
                <a:solidFill>
                  <a:schemeClr val="bg1"/>
                </a:solidFill>
                <a:latin typeface="+mj-lt"/>
                <a:ea typeface="+mj-ea"/>
                <a:cs typeface="+mj-cs"/>
              </a:defRPr>
            </a:lvl1pPr>
            <a:lvl2pPr algn="ctr" rtl="0" eaLnBrk="0" fontAlgn="base" hangingPunct="0">
              <a:spcBef>
                <a:spcPct val="0"/>
              </a:spcBef>
              <a:spcAft>
                <a:spcPct val="0"/>
              </a:spcAft>
              <a:defRPr sz="3200" b="1">
                <a:solidFill>
                  <a:schemeClr val="bg1"/>
                </a:solidFill>
                <a:latin typeface="Arial" charset="0"/>
              </a:defRPr>
            </a:lvl2pPr>
            <a:lvl3pPr algn="ctr" rtl="0" eaLnBrk="0" fontAlgn="base" hangingPunct="0">
              <a:spcBef>
                <a:spcPct val="0"/>
              </a:spcBef>
              <a:spcAft>
                <a:spcPct val="0"/>
              </a:spcAft>
              <a:defRPr sz="3200" b="1">
                <a:solidFill>
                  <a:schemeClr val="bg1"/>
                </a:solidFill>
                <a:latin typeface="Arial" charset="0"/>
              </a:defRPr>
            </a:lvl3pPr>
            <a:lvl4pPr algn="ctr" rtl="0" eaLnBrk="0" fontAlgn="base" hangingPunct="0">
              <a:spcBef>
                <a:spcPct val="0"/>
              </a:spcBef>
              <a:spcAft>
                <a:spcPct val="0"/>
              </a:spcAft>
              <a:defRPr sz="3200" b="1">
                <a:solidFill>
                  <a:schemeClr val="bg1"/>
                </a:solidFill>
                <a:latin typeface="Arial" charset="0"/>
              </a:defRPr>
            </a:lvl4pPr>
            <a:lvl5pPr algn="ctr" rtl="0" eaLnBrk="0" fontAlgn="base" hangingPunct="0">
              <a:spcBef>
                <a:spcPct val="0"/>
              </a:spcBef>
              <a:spcAft>
                <a:spcPct val="0"/>
              </a:spcAft>
              <a:defRPr sz="3200" b="1">
                <a:solidFill>
                  <a:schemeClr val="bg1"/>
                </a:solidFill>
                <a:latin typeface="Arial" charset="0"/>
              </a:defRPr>
            </a:lvl5pPr>
            <a:lvl6pPr marL="457200" algn="ctr" rtl="0" fontAlgn="base">
              <a:spcBef>
                <a:spcPct val="0"/>
              </a:spcBef>
              <a:spcAft>
                <a:spcPct val="0"/>
              </a:spcAft>
              <a:defRPr sz="3200" b="1">
                <a:solidFill>
                  <a:schemeClr val="bg1"/>
                </a:solidFill>
                <a:latin typeface="Arial" charset="0"/>
              </a:defRPr>
            </a:lvl6pPr>
            <a:lvl7pPr marL="914400" algn="ctr" rtl="0" fontAlgn="base">
              <a:spcBef>
                <a:spcPct val="0"/>
              </a:spcBef>
              <a:spcAft>
                <a:spcPct val="0"/>
              </a:spcAft>
              <a:defRPr sz="3200" b="1">
                <a:solidFill>
                  <a:schemeClr val="bg1"/>
                </a:solidFill>
                <a:latin typeface="Arial" charset="0"/>
              </a:defRPr>
            </a:lvl7pPr>
            <a:lvl8pPr marL="1371600" algn="ctr" rtl="0" fontAlgn="base">
              <a:spcBef>
                <a:spcPct val="0"/>
              </a:spcBef>
              <a:spcAft>
                <a:spcPct val="0"/>
              </a:spcAft>
              <a:defRPr sz="3200" b="1">
                <a:solidFill>
                  <a:schemeClr val="bg1"/>
                </a:solidFill>
                <a:latin typeface="Arial" charset="0"/>
              </a:defRPr>
            </a:lvl8pPr>
            <a:lvl9pPr marL="1828800" algn="ctr" rtl="0" fontAlgn="base">
              <a:spcBef>
                <a:spcPct val="0"/>
              </a:spcBef>
              <a:spcAft>
                <a:spcPct val="0"/>
              </a:spcAft>
              <a:defRPr sz="3200" b="1">
                <a:solidFill>
                  <a:schemeClr val="bg1"/>
                </a:solidFill>
                <a:latin typeface="Arial" charset="0"/>
              </a:defRPr>
            </a:lvl9pPr>
          </a:lstStyle>
          <a:p>
            <a:r>
              <a:rPr lang="en-US" kern="0" dirty="0" err="1"/>
              <a:t>SansEC</a:t>
            </a:r>
            <a:r>
              <a:rPr lang="en-US" kern="0" dirty="0"/>
              <a:t> Sensor Fabrication</a:t>
            </a:r>
            <a:br>
              <a:rPr lang="en-US" sz="1000" kern="0" dirty="0"/>
            </a:br>
            <a:br>
              <a:rPr lang="en-US" sz="1200" b="0" kern="0" dirty="0">
                <a:latin typeface="Arial" panose="020B0604020202020204" pitchFamily="34" charset="0"/>
                <a:cs typeface="Arial" panose="020B0604020202020204" pitchFamily="34" charset="0"/>
              </a:rPr>
            </a:br>
            <a:r>
              <a:rPr lang="en-US" sz="1200" kern="0" dirty="0"/>
              <a:t> </a:t>
            </a:r>
          </a:p>
        </p:txBody>
      </p:sp>
      <p:pic>
        <p:nvPicPr>
          <p:cNvPr id="6" name="Picture 5">
            <a:extLst>
              <a:ext uri="{FF2B5EF4-FFF2-40B4-BE49-F238E27FC236}">
                <a16:creationId xmlns:a16="http://schemas.microsoft.com/office/drawing/2014/main" id="{11C75575-F281-429B-A889-4CEE4493D7FF}"/>
              </a:ext>
            </a:extLst>
          </p:cNvPr>
          <p:cNvPicPr>
            <a:picLocks noChangeAspect="1"/>
          </p:cNvPicPr>
          <p:nvPr/>
        </p:nvPicPr>
        <p:blipFill>
          <a:blip r:embed="rId2"/>
          <a:stretch>
            <a:fillRect/>
          </a:stretch>
        </p:blipFill>
        <p:spPr>
          <a:xfrm>
            <a:off x="874713" y="985078"/>
            <a:ext cx="6512020" cy="5473137"/>
          </a:xfrm>
          <a:prstGeom prst="rect">
            <a:avLst/>
          </a:prstGeom>
        </p:spPr>
      </p:pic>
      <p:sp>
        <p:nvSpPr>
          <p:cNvPr id="7" name="TextBox 6">
            <a:extLst>
              <a:ext uri="{FF2B5EF4-FFF2-40B4-BE49-F238E27FC236}">
                <a16:creationId xmlns:a16="http://schemas.microsoft.com/office/drawing/2014/main" id="{67DB7799-4917-4184-9BBB-D9210CEB379D}"/>
              </a:ext>
            </a:extLst>
          </p:cNvPr>
          <p:cNvSpPr txBox="1"/>
          <p:nvPr/>
        </p:nvSpPr>
        <p:spPr>
          <a:xfrm>
            <a:off x="3061156" y="5474633"/>
            <a:ext cx="652743" cy="307777"/>
          </a:xfrm>
          <a:prstGeom prst="rect">
            <a:avLst/>
          </a:prstGeom>
          <a:solidFill>
            <a:schemeClr val="bg1"/>
          </a:solidFill>
        </p:spPr>
        <p:txBody>
          <a:bodyPr wrap="none" rtlCol="0">
            <a:spAutoFit/>
          </a:bodyPr>
          <a:lstStyle/>
          <a:p>
            <a:r>
              <a:rPr lang="en-US" sz="1400" dirty="0">
                <a:latin typeface="+mj-lt"/>
              </a:rPr>
              <a:t>1MHz</a:t>
            </a:r>
          </a:p>
        </p:txBody>
      </p:sp>
      <p:sp>
        <p:nvSpPr>
          <p:cNvPr id="8" name="TextBox 7">
            <a:extLst>
              <a:ext uri="{FF2B5EF4-FFF2-40B4-BE49-F238E27FC236}">
                <a16:creationId xmlns:a16="http://schemas.microsoft.com/office/drawing/2014/main" id="{ECD5690F-1267-469D-8CFC-C2E982731E54}"/>
              </a:ext>
            </a:extLst>
          </p:cNvPr>
          <p:cNvSpPr txBox="1"/>
          <p:nvPr/>
        </p:nvSpPr>
        <p:spPr>
          <a:xfrm>
            <a:off x="6042327" y="5474633"/>
            <a:ext cx="851515" cy="307777"/>
          </a:xfrm>
          <a:prstGeom prst="rect">
            <a:avLst/>
          </a:prstGeom>
          <a:solidFill>
            <a:schemeClr val="bg1"/>
          </a:solidFill>
        </p:spPr>
        <p:txBody>
          <a:bodyPr wrap="none" rtlCol="0">
            <a:spAutoFit/>
          </a:bodyPr>
          <a:lstStyle/>
          <a:p>
            <a:r>
              <a:rPr lang="en-US" sz="1400" dirty="0">
                <a:latin typeface="+mj-lt"/>
              </a:rPr>
              <a:t>100MHz</a:t>
            </a:r>
          </a:p>
        </p:txBody>
      </p:sp>
      <p:sp>
        <p:nvSpPr>
          <p:cNvPr id="5" name="Rectangle 4">
            <a:extLst>
              <a:ext uri="{FF2B5EF4-FFF2-40B4-BE49-F238E27FC236}">
                <a16:creationId xmlns:a16="http://schemas.microsoft.com/office/drawing/2014/main" id="{8C330DA2-0690-4050-AFD6-451A1FB0F5B5}"/>
              </a:ext>
            </a:extLst>
          </p:cNvPr>
          <p:cNvSpPr/>
          <p:nvPr/>
        </p:nvSpPr>
        <p:spPr>
          <a:xfrm>
            <a:off x="-510842" y="1087002"/>
            <a:ext cx="9529290" cy="461665"/>
          </a:xfrm>
          <a:prstGeom prst="rect">
            <a:avLst/>
          </a:prstGeom>
        </p:spPr>
        <p:txBody>
          <a:bodyPr wrap="square">
            <a:spAutoFit/>
          </a:bodyPr>
          <a:lstStyle/>
          <a:p>
            <a:pPr algn="ctr"/>
            <a:r>
              <a:rPr lang="en-US" sz="2400" b="1" dirty="0">
                <a:latin typeface="Arial"/>
                <a:ea typeface="MS Mincho"/>
              </a:rPr>
              <a:t>Skin Depth </a:t>
            </a:r>
            <a:r>
              <a:rPr lang="en-US" b="1" dirty="0">
                <a:latin typeface="Arial"/>
                <a:ea typeface="MS Mincho"/>
              </a:rPr>
              <a:t>relative to Frequency</a:t>
            </a:r>
          </a:p>
        </p:txBody>
      </p:sp>
      <p:sp>
        <p:nvSpPr>
          <p:cNvPr id="10" name="Rectangle 1">
            <a:extLst>
              <a:ext uri="{FF2B5EF4-FFF2-40B4-BE49-F238E27FC236}">
                <a16:creationId xmlns:a16="http://schemas.microsoft.com/office/drawing/2014/main" id="{DF12C470-F4F3-428E-8BB2-F7F083D2114A}"/>
              </a:ext>
            </a:extLst>
          </p:cNvPr>
          <p:cNvSpPr>
            <a:spLocks noChangeArrowheads="1"/>
          </p:cNvSpPr>
          <p:nvPr/>
        </p:nvSpPr>
        <p:spPr bwMode="auto">
          <a:xfrm>
            <a:off x="874713" y="36655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1" name="TextBox 10">
            <a:extLst>
              <a:ext uri="{FF2B5EF4-FFF2-40B4-BE49-F238E27FC236}">
                <a16:creationId xmlns:a16="http://schemas.microsoft.com/office/drawing/2014/main" id="{417DB563-B077-438F-A67C-C18C3F8CE8FB}"/>
              </a:ext>
            </a:extLst>
          </p:cNvPr>
          <p:cNvSpPr txBox="1"/>
          <p:nvPr/>
        </p:nvSpPr>
        <p:spPr>
          <a:xfrm>
            <a:off x="1838960" y="3464560"/>
            <a:ext cx="731290" cy="307777"/>
          </a:xfrm>
          <a:prstGeom prst="rect">
            <a:avLst/>
          </a:prstGeom>
          <a:solidFill>
            <a:schemeClr val="bg1"/>
          </a:solidFill>
        </p:spPr>
        <p:txBody>
          <a:bodyPr wrap="none" rtlCol="0">
            <a:spAutoFit/>
          </a:bodyPr>
          <a:lstStyle/>
          <a:p>
            <a:r>
              <a:rPr lang="en-US" sz="1400" dirty="0">
                <a:latin typeface="+mj-lt"/>
              </a:rPr>
              <a:t>10 mm</a:t>
            </a:r>
          </a:p>
        </p:txBody>
      </p:sp>
      <p:pic>
        <p:nvPicPr>
          <p:cNvPr id="13" name="Picture 12">
            <a:extLst>
              <a:ext uri="{FF2B5EF4-FFF2-40B4-BE49-F238E27FC236}">
                <a16:creationId xmlns:a16="http://schemas.microsoft.com/office/drawing/2014/main" id="{41DFC702-2A88-4FDB-9C44-FC57413840FC}"/>
              </a:ext>
            </a:extLst>
          </p:cNvPr>
          <p:cNvPicPr>
            <a:picLocks noChangeAspect="1"/>
          </p:cNvPicPr>
          <p:nvPr/>
        </p:nvPicPr>
        <p:blipFill>
          <a:blip r:embed="rId3"/>
          <a:stretch>
            <a:fillRect/>
          </a:stretch>
        </p:blipFill>
        <p:spPr>
          <a:xfrm>
            <a:off x="5940572" y="1725235"/>
            <a:ext cx="1289804" cy="452269"/>
          </a:xfrm>
          <a:prstGeom prst="rect">
            <a:avLst/>
          </a:prstGeom>
        </p:spPr>
      </p:pic>
      <p:sp>
        <p:nvSpPr>
          <p:cNvPr id="14" name="TextBox 13">
            <a:extLst>
              <a:ext uri="{FF2B5EF4-FFF2-40B4-BE49-F238E27FC236}">
                <a16:creationId xmlns:a16="http://schemas.microsoft.com/office/drawing/2014/main" id="{B85F9E67-A473-4D07-BAF4-1BED388F7CD9}"/>
              </a:ext>
            </a:extLst>
          </p:cNvPr>
          <p:cNvSpPr txBox="1"/>
          <p:nvPr/>
        </p:nvSpPr>
        <p:spPr>
          <a:xfrm>
            <a:off x="1366551" y="6390576"/>
            <a:ext cx="6571030" cy="369332"/>
          </a:xfrm>
          <a:prstGeom prst="rect">
            <a:avLst/>
          </a:prstGeom>
          <a:noFill/>
        </p:spPr>
        <p:txBody>
          <a:bodyPr wrap="none" rtlCol="0">
            <a:spAutoFit/>
          </a:bodyPr>
          <a:lstStyle/>
          <a:p>
            <a:r>
              <a:rPr lang="en-US" sz="1800" dirty="0">
                <a:highlight>
                  <a:srgbClr val="FFFF00"/>
                </a:highlight>
                <a:latin typeface="+mj-lt"/>
              </a:rPr>
              <a:t>The sensor trace thickness must be greater than the skin depth</a:t>
            </a:r>
          </a:p>
        </p:txBody>
      </p:sp>
    </p:spTree>
    <p:extLst>
      <p:ext uri="{BB962C8B-B14F-4D97-AF65-F5344CB8AC3E}">
        <p14:creationId xmlns:p14="http://schemas.microsoft.com/office/powerpoint/2010/main" val="19167784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8654" y="333451"/>
            <a:ext cx="7960765" cy="855865"/>
          </a:xfrm>
        </p:spPr>
        <p:txBody>
          <a:bodyPr/>
          <a:lstStyle/>
          <a:p>
            <a:r>
              <a:rPr lang="en-US" dirty="0"/>
              <a:t>Applications – Composite Smart Skin</a:t>
            </a:r>
          </a:p>
        </p:txBody>
      </p:sp>
      <p:sp>
        <p:nvSpPr>
          <p:cNvPr id="9" name="Slide Number Placeholder 8"/>
          <p:cNvSpPr>
            <a:spLocks noGrp="1"/>
          </p:cNvSpPr>
          <p:nvPr>
            <p:ph type="sldNum" sz="quarter" idx="12"/>
          </p:nvPr>
        </p:nvSpPr>
        <p:spPr>
          <a:xfrm>
            <a:off x="6839912" y="6468478"/>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4B26A8C-698E-3D4C-8FF2-8D9A53AC89ED}" type="slidenum">
              <a:rPr lang="en-US" smtClean="0"/>
              <a:pPr/>
              <a:t>15</a:t>
            </a:fld>
            <a:endParaRPr lang="en-US"/>
          </a:p>
        </p:txBody>
      </p:sp>
      <p:sp>
        <p:nvSpPr>
          <p:cNvPr id="8" name="Content Placeholder 3"/>
          <p:cNvSpPr>
            <a:spLocks noGrp="1"/>
          </p:cNvSpPr>
          <p:nvPr>
            <p:ph idx="1"/>
          </p:nvPr>
        </p:nvSpPr>
        <p:spPr>
          <a:xfrm>
            <a:off x="57650" y="1498952"/>
            <a:ext cx="4368529" cy="1930048"/>
          </a:xfrm>
          <a:prstGeom prst="rect">
            <a:avLst/>
          </a:prstGeom>
          <a:solidFill>
            <a:schemeClr val="bg1"/>
          </a:solidFill>
          <a:ln>
            <a:noFill/>
          </a:ln>
          <a:effectLst>
            <a:outerShdw dist="38100" sx="1000" sy="1000" algn="tl" rotWithShape="0">
              <a:srgbClr val="000000"/>
            </a:outerShdw>
          </a:effectLst>
        </p:spPr>
        <p:txBody>
          <a:bodyPr>
            <a:noAutofit/>
          </a:bodyPr>
          <a:lstStyle/>
          <a:p>
            <a:pPr marL="169863" indent="-169863" fontAlgn="auto">
              <a:spcAft>
                <a:spcPts val="0"/>
              </a:spcAft>
              <a:defRPr/>
            </a:pPr>
            <a:r>
              <a:rPr lang="en-US" sz="1600" b="0" dirty="0"/>
              <a:t>Composite aircraft require a thin layer of metal in the outer skin to protect avionics and airframe from lightning damage.</a:t>
            </a:r>
          </a:p>
          <a:p>
            <a:pPr marL="169863" indent="-169863" fontAlgn="auto">
              <a:spcAft>
                <a:spcPts val="0"/>
              </a:spcAft>
              <a:defRPr/>
            </a:pPr>
            <a:r>
              <a:rPr lang="en-US" sz="1600" b="0" dirty="0">
                <a:solidFill>
                  <a:srgbClr val="000000"/>
                </a:solidFill>
              </a:rPr>
              <a:t> Post-flight ground inspection is conducted after a suspected lightning strike  to identify continued air worthiness. (Visual inspections/Tap Test)</a:t>
            </a:r>
          </a:p>
        </p:txBody>
      </p:sp>
      <p:sp>
        <p:nvSpPr>
          <p:cNvPr id="10" name="Content Placeholder 3"/>
          <p:cNvSpPr txBox="1">
            <a:spLocks/>
          </p:cNvSpPr>
          <p:nvPr/>
        </p:nvSpPr>
        <p:spPr>
          <a:xfrm>
            <a:off x="4991465" y="1652899"/>
            <a:ext cx="4094885" cy="1553564"/>
          </a:xfrm>
          <a:prstGeom prst="rect">
            <a:avLst/>
          </a:prstGeom>
          <a:solidFill>
            <a:schemeClr val="bg1"/>
          </a:solidFill>
          <a:ln>
            <a:noFill/>
          </a:ln>
          <a:effectLst>
            <a:outerShdw dist="38100" sx="1000" sy="1000" algn="tl" rotWithShape="0">
              <a:srgbClr val="000000"/>
            </a:outerShdw>
          </a:effectLst>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2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69863" indent="-169863">
              <a:defRPr/>
            </a:pPr>
            <a:r>
              <a:rPr lang="en-US" sz="1600" dirty="0">
                <a:solidFill>
                  <a:srgbClr val="000000"/>
                </a:solidFill>
              </a:rPr>
              <a:t>Demonstrated Lightning Strike Protection conductive layer can be replaced with resonant sensors to provide comparable lightning mitigation characteristics and damage detection.</a:t>
            </a:r>
          </a:p>
          <a:p>
            <a:pPr marL="627063" lvl="1" indent="-227013">
              <a:defRPr/>
            </a:pPr>
            <a:endParaRPr lang="en-US" sz="1400" dirty="0">
              <a:solidFill>
                <a:srgbClr val="000000"/>
              </a:solidFill>
            </a:endParaRPr>
          </a:p>
        </p:txBody>
      </p:sp>
      <p:pic>
        <p:nvPicPr>
          <p:cNvPr id="15" name="Picture 2" descr="C:\Users\rcolanto\AppData\Local\Microsoft\Windows\Temporary Internet Files\Content.IE5\V3W7ZROB\MC900431561[1].png"/>
          <p:cNvPicPr>
            <a:picLocks noChangeAspect="1" noChangeArrowheads="1"/>
          </p:cNvPicPr>
          <p:nvPr/>
        </p:nvPicPr>
        <p:blipFill>
          <a:blip r:embed="rId4"/>
          <a:srcRect/>
          <a:stretch>
            <a:fillRect/>
          </a:stretch>
        </p:blipFill>
        <p:spPr bwMode="auto">
          <a:xfrm>
            <a:off x="4289553" y="1848969"/>
            <a:ext cx="701912" cy="701912"/>
          </a:xfrm>
          <a:prstGeom prst="rect">
            <a:avLst/>
          </a:prstGeom>
          <a:noFill/>
        </p:spPr>
      </p:pic>
      <p:sp>
        <p:nvSpPr>
          <p:cNvPr id="3" name="Rectangle 2">
            <a:extLst>
              <a:ext uri="{FF2B5EF4-FFF2-40B4-BE49-F238E27FC236}">
                <a16:creationId xmlns:a16="http://schemas.microsoft.com/office/drawing/2014/main" id="{C79A1CFD-0AC7-4180-A0D5-AA1D62AF4BFA}"/>
              </a:ext>
            </a:extLst>
          </p:cNvPr>
          <p:cNvSpPr/>
          <p:nvPr/>
        </p:nvSpPr>
        <p:spPr>
          <a:xfrm>
            <a:off x="113138" y="1066633"/>
            <a:ext cx="9046066" cy="400110"/>
          </a:xfrm>
          <a:prstGeom prst="rect">
            <a:avLst/>
          </a:prstGeom>
        </p:spPr>
        <p:txBody>
          <a:bodyPr wrap="none">
            <a:spAutoFit/>
          </a:bodyPr>
          <a:lstStyle/>
          <a:p>
            <a:r>
              <a:rPr lang="en-US" sz="2000" dirty="0">
                <a:latin typeface="+mj-lt"/>
              </a:rPr>
              <a:t>Program research focused on using </a:t>
            </a:r>
            <a:r>
              <a:rPr lang="en-US" sz="2000" dirty="0" err="1">
                <a:latin typeface="+mj-lt"/>
              </a:rPr>
              <a:t>SansEC</a:t>
            </a:r>
            <a:r>
              <a:rPr lang="en-US" sz="2000" dirty="0">
                <a:latin typeface="+mj-lt"/>
              </a:rPr>
              <a:t> Sensors on Carbon Composites</a:t>
            </a:r>
          </a:p>
        </p:txBody>
      </p:sp>
      <p:pic>
        <p:nvPicPr>
          <p:cNvPr id="19" name="Picture 18">
            <a:extLst>
              <a:ext uri="{FF2B5EF4-FFF2-40B4-BE49-F238E27FC236}">
                <a16:creationId xmlns:a16="http://schemas.microsoft.com/office/drawing/2014/main" id="{A41B499A-39D1-48C2-8BDF-8E322AEDE441}"/>
              </a:ext>
            </a:extLst>
          </p:cNvPr>
          <p:cNvPicPr>
            <a:picLocks noChangeAspect="1"/>
          </p:cNvPicPr>
          <p:nvPr/>
        </p:nvPicPr>
        <p:blipFill>
          <a:blip r:embed="rId5"/>
          <a:stretch>
            <a:fillRect/>
          </a:stretch>
        </p:blipFill>
        <p:spPr>
          <a:xfrm>
            <a:off x="564712" y="3747472"/>
            <a:ext cx="3281218" cy="2791440"/>
          </a:xfrm>
          <a:prstGeom prst="rect">
            <a:avLst/>
          </a:prstGeom>
        </p:spPr>
      </p:pic>
      <p:sp>
        <p:nvSpPr>
          <p:cNvPr id="5" name="TextBox 4">
            <a:extLst>
              <a:ext uri="{FF2B5EF4-FFF2-40B4-BE49-F238E27FC236}">
                <a16:creationId xmlns:a16="http://schemas.microsoft.com/office/drawing/2014/main" id="{DD0B9CA1-4E10-4D7B-9990-B85CEE9FF883}"/>
              </a:ext>
            </a:extLst>
          </p:cNvPr>
          <p:cNvSpPr txBox="1"/>
          <p:nvPr/>
        </p:nvSpPr>
        <p:spPr>
          <a:xfrm>
            <a:off x="1210946" y="3403570"/>
            <a:ext cx="1786836" cy="338554"/>
          </a:xfrm>
          <a:prstGeom prst="rect">
            <a:avLst/>
          </a:prstGeom>
          <a:noFill/>
        </p:spPr>
        <p:txBody>
          <a:bodyPr wrap="none" rtlCol="0">
            <a:spAutoFit/>
          </a:bodyPr>
          <a:lstStyle/>
          <a:p>
            <a:r>
              <a:rPr lang="en-US" sz="1600" dirty="0">
                <a:latin typeface="+mj-lt"/>
              </a:rPr>
              <a:t>Lightning Testbed</a:t>
            </a:r>
          </a:p>
        </p:txBody>
      </p:sp>
      <p:sp>
        <p:nvSpPr>
          <p:cNvPr id="6" name="Rectangle 5">
            <a:extLst>
              <a:ext uri="{FF2B5EF4-FFF2-40B4-BE49-F238E27FC236}">
                <a16:creationId xmlns:a16="http://schemas.microsoft.com/office/drawing/2014/main" id="{176C7312-4D54-4374-B268-CC987AD749E0}"/>
              </a:ext>
            </a:extLst>
          </p:cNvPr>
          <p:cNvSpPr/>
          <p:nvPr/>
        </p:nvSpPr>
        <p:spPr>
          <a:xfrm>
            <a:off x="5759574" y="3384554"/>
            <a:ext cx="2173480" cy="338554"/>
          </a:xfrm>
          <a:prstGeom prst="rect">
            <a:avLst/>
          </a:prstGeom>
        </p:spPr>
        <p:txBody>
          <a:bodyPr wrap="none">
            <a:spAutoFit/>
          </a:bodyPr>
          <a:lstStyle/>
          <a:p>
            <a:r>
              <a:rPr lang="en-US" sz="1600" dirty="0">
                <a:latin typeface="+mj-lt"/>
              </a:rPr>
              <a:t>Lightning Strike Video</a:t>
            </a:r>
          </a:p>
        </p:txBody>
      </p:sp>
      <p:pic>
        <p:nvPicPr>
          <p:cNvPr id="4" name="Slide15-Video-3">
            <a:hlinkClick r:id="" action="ppaction://media"/>
            <a:extLst>
              <a:ext uri="{FF2B5EF4-FFF2-40B4-BE49-F238E27FC236}">
                <a16:creationId xmlns:a16="http://schemas.microsoft.com/office/drawing/2014/main" id="{507BCB0E-58EC-4003-9316-FE129B7F4A6A}"/>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011278" y="3750040"/>
            <a:ext cx="3670071" cy="2788872"/>
          </a:xfrm>
          <a:prstGeom prst="rect">
            <a:avLst/>
          </a:prstGeom>
        </p:spPr>
      </p:pic>
    </p:spTree>
    <p:extLst>
      <p:ext uri="{BB962C8B-B14F-4D97-AF65-F5344CB8AC3E}">
        <p14:creationId xmlns:p14="http://schemas.microsoft.com/office/powerpoint/2010/main" val="3857538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57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8654" y="333451"/>
            <a:ext cx="7960765" cy="855865"/>
          </a:xfrm>
        </p:spPr>
        <p:txBody>
          <a:bodyPr/>
          <a:lstStyle/>
          <a:p>
            <a:r>
              <a:rPr lang="en-US" dirty="0"/>
              <a:t>Applications – Composite Smart Skin</a:t>
            </a:r>
          </a:p>
        </p:txBody>
      </p:sp>
      <p:sp>
        <p:nvSpPr>
          <p:cNvPr id="3" name="Rectangle 2">
            <a:extLst>
              <a:ext uri="{FF2B5EF4-FFF2-40B4-BE49-F238E27FC236}">
                <a16:creationId xmlns:a16="http://schemas.microsoft.com/office/drawing/2014/main" id="{C79A1CFD-0AC7-4180-A0D5-AA1D62AF4BFA}"/>
              </a:ext>
            </a:extLst>
          </p:cNvPr>
          <p:cNvSpPr/>
          <p:nvPr/>
        </p:nvSpPr>
        <p:spPr>
          <a:xfrm>
            <a:off x="3638292" y="1119261"/>
            <a:ext cx="2084225" cy="461665"/>
          </a:xfrm>
          <a:prstGeom prst="rect">
            <a:avLst/>
          </a:prstGeom>
        </p:spPr>
        <p:txBody>
          <a:bodyPr wrap="none">
            <a:spAutoFit/>
          </a:bodyPr>
          <a:lstStyle/>
          <a:p>
            <a:r>
              <a:rPr lang="en-US" dirty="0">
                <a:latin typeface="+mj-lt"/>
              </a:rPr>
              <a:t>Lorentz Force</a:t>
            </a:r>
          </a:p>
        </p:txBody>
      </p:sp>
      <p:pic>
        <p:nvPicPr>
          <p:cNvPr id="11" name="Picture 10">
            <a:extLst>
              <a:ext uri="{FF2B5EF4-FFF2-40B4-BE49-F238E27FC236}">
                <a16:creationId xmlns:a16="http://schemas.microsoft.com/office/drawing/2014/main" id="{95381635-BB14-40F6-A975-D361B6E6C0D9}"/>
              </a:ext>
            </a:extLst>
          </p:cNvPr>
          <p:cNvPicPr>
            <a:picLocks noChangeAspect="1"/>
          </p:cNvPicPr>
          <p:nvPr/>
        </p:nvPicPr>
        <p:blipFill>
          <a:blip r:embed="rId2"/>
          <a:stretch>
            <a:fillRect/>
          </a:stretch>
        </p:blipFill>
        <p:spPr>
          <a:xfrm>
            <a:off x="4276183" y="3614570"/>
            <a:ext cx="4867817" cy="3243430"/>
          </a:xfrm>
          <a:prstGeom prst="rect">
            <a:avLst/>
          </a:prstGeom>
        </p:spPr>
      </p:pic>
      <p:pic>
        <p:nvPicPr>
          <p:cNvPr id="16" name="Picture 63918">
            <a:extLst>
              <a:ext uri="{FF2B5EF4-FFF2-40B4-BE49-F238E27FC236}">
                <a16:creationId xmlns:a16="http://schemas.microsoft.com/office/drawing/2014/main" id="{A614F49F-7D93-4421-9B06-4EFB97DBD3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9086" y="2291276"/>
            <a:ext cx="2861034" cy="2145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a:extLst>
              <a:ext uri="{FF2B5EF4-FFF2-40B4-BE49-F238E27FC236}">
                <a16:creationId xmlns:a16="http://schemas.microsoft.com/office/drawing/2014/main" id="{C50FE960-EA9D-4146-9EEE-908D67C0C6A4}"/>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58654" y="2600071"/>
            <a:ext cx="2754220" cy="453821"/>
          </a:xfrm>
          <a:prstGeom prst="rect">
            <a:avLst/>
          </a:prstGeom>
          <a:solidFill>
            <a:schemeClr val="bg1"/>
          </a:solidFill>
        </p:spPr>
      </p:pic>
      <p:sp>
        <p:nvSpPr>
          <p:cNvPr id="6" name="Rectangle 5">
            <a:extLst>
              <a:ext uri="{FF2B5EF4-FFF2-40B4-BE49-F238E27FC236}">
                <a16:creationId xmlns:a16="http://schemas.microsoft.com/office/drawing/2014/main" id="{176C7312-4D54-4374-B268-CC987AD749E0}"/>
              </a:ext>
            </a:extLst>
          </p:cNvPr>
          <p:cNvSpPr/>
          <p:nvPr/>
        </p:nvSpPr>
        <p:spPr>
          <a:xfrm>
            <a:off x="591617" y="1824854"/>
            <a:ext cx="7960765" cy="400110"/>
          </a:xfrm>
          <a:prstGeom prst="rect">
            <a:avLst/>
          </a:prstGeom>
        </p:spPr>
        <p:txBody>
          <a:bodyPr wrap="square">
            <a:spAutoFit/>
          </a:bodyPr>
          <a:lstStyle/>
          <a:p>
            <a:r>
              <a:rPr lang="en-US" sz="2000" dirty="0">
                <a:latin typeface="+mj-lt"/>
              </a:rPr>
              <a:t>Sensor will generate a Lorentz Force on incoming charged particle</a:t>
            </a:r>
          </a:p>
        </p:txBody>
      </p:sp>
      <p:sp>
        <p:nvSpPr>
          <p:cNvPr id="9" name="Slide Number Placeholder 8"/>
          <p:cNvSpPr>
            <a:spLocks noGrp="1"/>
          </p:cNvSpPr>
          <p:nvPr>
            <p:ph type="sldNum" sz="quarter" idx="12"/>
          </p:nvPr>
        </p:nvSpPr>
        <p:spPr>
          <a:xfrm>
            <a:off x="6839912" y="6468478"/>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4B26A8C-698E-3D4C-8FF2-8D9A53AC89ED}" type="slidenum">
              <a:rPr lang="en-US" smtClean="0"/>
              <a:pPr/>
              <a:t>16</a:t>
            </a:fld>
            <a:endParaRPr lang="en-US"/>
          </a:p>
        </p:txBody>
      </p:sp>
      <p:pic>
        <p:nvPicPr>
          <p:cNvPr id="21" name="Picture 20">
            <a:extLst>
              <a:ext uri="{FF2B5EF4-FFF2-40B4-BE49-F238E27FC236}">
                <a16:creationId xmlns:a16="http://schemas.microsoft.com/office/drawing/2014/main" id="{FEE1B1FA-30A6-41E6-889D-6D6B863842B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6932" y="3429000"/>
            <a:ext cx="4195068" cy="3146301"/>
          </a:xfrm>
          <a:prstGeom prst="rect">
            <a:avLst/>
          </a:prstGeom>
        </p:spPr>
      </p:pic>
    </p:spTree>
    <p:extLst>
      <p:ext uri="{BB962C8B-B14F-4D97-AF65-F5344CB8AC3E}">
        <p14:creationId xmlns:p14="http://schemas.microsoft.com/office/powerpoint/2010/main" val="13947376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8654" y="333451"/>
            <a:ext cx="7960765" cy="855865"/>
          </a:xfrm>
        </p:spPr>
        <p:txBody>
          <a:bodyPr/>
          <a:lstStyle/>
          <a:p>
            <a:r>
              <a:rPr lang="en-US" dirty="0"/>
              <a:t>Applications – Composite Smart Skin</a:t>
            </a:r>
          </a:p>
        </p:txBody>
      </p:sp>
      <p:sp>
        <p:nvSpPr>
          <p:cNvPr id="3" name="Rectangle 2">
            <a:extLst>
              <a:ext uri="{FF2B5EF4-FFF2-40B4-BE49-F238E27FC236}">
                <a16:creationId xmlns:a16="http://schemas.microsoft.com/office/drawing/2014/main" id="{C79A1CFD-0AC7-4180-A0D5-AA1D62AF4BFA}"/>
              </a:ext>
            </a:extLst>
          </p:cNvPr>
          <p:cNvSpPr/>
          <p:nvPr/>
        </p:nvSpPr>
        <p:spPr>
          <a:xfrm>
            <a:off x="444185" y="1211962"/>
            <a:ext cx="8072749" cy="707886"/>
          </a:xfrm>
          <a:prstGeom prst="rect">
            <a:avLst/>
          </a:prstGeom>
        </p:spPr>
        <p:txBody>
          <a:bodyPr wrap="square">
            <a:spAutoFit/>
          </a:bodyPr>
          <a:lstStyle/>
          <a:p>
            <a:r>
              <a:rPr lang="en-US" sz="2000" dirty="0">
                <a:latin typeface="+mj-lt"/>
              </a:rPr>
              <a:t>Operation on Carbon Fiber Composites requires a thin sheet of high permeability material to sustain the resonance.</a:t>
            </a:r>
          </a:p>
        </p:txBody>
      </p:sp>
      <p:pic>
        <p:nvPicPr>
          <p:cNvPr id="18" name="Picture 6169">
            <a:extLst>
              <a:ext uri="{FF2B5EF4-FFF2-40B4-BE49-F238E27FC236}">
                <a16:creationId xmlns:a16="http://schemas.microsoft.com/office/drawing/2014/main" id="{39ADDA55-3F0E-4B61-8D61-0F98F8331A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0646" y="1942495"/>
            <a:ext cx="6534953" cy="4891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8"/>
          <p:cNvSpPr>
            <a:spLocks noGrp="1"/>
          </p:cNvSpPr>
          <p:nvPr>
            <p:ph type="sldNum" sz="quarter" idx="12"/>
          </p:nvPr>
        </p:nvSpPr>
        <p:spPr>
          <a:xfrm>
            <a:off x="6839912" y="6468478"/>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4B26A8C-698E-3D4C-8FF2-8D9A53AC89ED}" type="slidenum">
              <a:rPr lang="en-US" smtClean="0"/>
              <a:pPr/>
              <a:t>17</a:t>
            </a:fld>
            <a:endParaRPr lang="en-US"/>
          </a:p>
        </p:txBody>
      </p:sp>
    </p:spTree>
    <p:extLst>
      <p:ext uri="{BB962C8B-B14F-4D97-AF65-F5344CB8AC3E}">
        <p14:creationId xmlns:p14="http://schemas.microsoft.com/office/powerpoint/2010/main" val="37228088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564" y="1184275"/>
            <a:ext cx="7960765" cy="855865"/>
          </a:xfrm>
        </p:spPr>
        <p:txBody>
          <a:bodyPr>
            <a:noAutofit/>
          </a:bodyPr>
          <a:lstStyle/>
          <a:p>
            <a:pPr algn="ctr"/>
            <a:r>
              <a:rPr lang="en-US" sz="2000" dirty="0">
                <a:solidFill>
                  <a:schemeClr val="tx1"/>
                </a:solidFill>
              </a:rPr>
              <a:t>Universal Common Practice Guide for Lightning Damage Testing of Composites Panel Design</a:t>
            </a:r>
          </a:p>
        </p:txBody>
      </p:sp>
      <p:sp>
        <p:nvSpPr>
          <p:cNvPr id="3" name="Content Placeholder 2"/>
          <p:cNvSpPr>
            <a:spLocks noGrp="1"/>
          </p:cNvSpPr>
          <p:nvPr>
            <p:ph idx="1"/>
          </p:nvPr>
        </p:nvSpPr>
        <p:spPr>
          <a:xfrm>
            <a:off x="334564" y="2097330"/>
            <a:ext cx="8773161" cy="2500635"/>
          </a:xfrm>
        </p:spPr>
        <p:txBody>
          <a:bodyPr>
            <a:normAutofit fontScale="92500" lnSpcReduction="20000"/>
          </a:bodyPr>
          <a:lstStyle/>
          <a:p>
            <a:pPr>
              <a:buNone/>
            </a:pPr>
            <a:r>
              <a:rPr lang="en-US" sz="1800" u="sng" dirty="0"/>
              <a:t>Layup</a:t>
            </a:r>
            <a:r>
              <a:rPr lang="en-US" sz="1800" dirty="0"/>
              <a:t>: 16 ply tape with 2 ply fabric </a:t>
            </a:r>
          </a:p>
          <a:p>
            <a:pPr>
              <a:buNone/>
            </a:pPr>
            <a:r>
              <a:rPr lang="en-US" sz="1800" dirty="0"/>
              <a:t>[(SURF)(ECF)(0/90F)/45/90/-45/0/45/90/-45/0/0/-45/90/45/0/-45/90/45/(0/90F)]</a:t>
            </a:r>
          </a:p>
          <a:p>
            <a:pPr>
              <a:buFont typeface="Wingdings" pitchFamily="2" charset="2"/>
              <a:buNone/>
            </a:pPr>
            <a:r>
              <a:rPr lang="en-US" sz="1800" u="sng" dirty="0"/>
              <a:t>Tape</a:t>
            </a:r>
            <a:r>
              <a:rPr lang="en-US" sz="1800" dirty="0"/>
              <a:t>:  Hexcel 8552/AS4 (</a:t>
            </a:r>
            <a:r>
              <a:rPr lang="en-US" sz="1800" dirty="0" err="1"/>
              <a:t>HexPly</a:t>
            </a:r>
            <a:r>
              <a:rPr lang="en-US" sz="1800" dirty="0"/>
              <a:t> 8552/AS4),  </a:t>
            </a:r>
          </a:p>
          <a:p>
            <a:pPr>
              <a:buFont typeface="Wingdings" pitchFamily="2" charset="2"/>
              <a:buNone/>
            </a:pPr>
            <a:r>
              <a:rPr lang="en-US" sz="1800" u="sng" dirty="0"/>
              <a:t>Fabric</a:t>
            </a:r>
            <a:r>
              <a:rPr lang="en-US" sz="1800" dirty="0"/>
              <a:t>:  Hexcel 8552/AS4 (</a:t>
            </a:r>
            <a:r>
              <a:rPr lang="en-US" sz="1800" dirty="0" err="1"/>
              <a:t>HexPly</a:t>
            </a:r>
            <a:r>
              <a:rPr lang="en-US" sz="1800" dirty="0"/>
              <a:t> 8552 / A193-PW, 3K-70-PW)</a:t>
            </a:r>
          </a:p>
          <a:p>
            <a:pPr>
              <a:buFont typeface="Wingdings" pitchFamily="2" charset="2"/>
              <a:buNone/>
            </a:pPr>
            <a:r>
              <a:rPr lang="en-US" sz="1800" u="sng" dirty="0"/>
              <a:t>Lightning Protection</a:t>
            </a:r>
            <a:r>
              <a:rPr lang="en-US" sz="1800" dirty="0"/>
              <a:t>:  </a:t>
            </a:r>
            <a:r>
              <a:rPr lang="en-US" sz="1800" dirty="0" err="1"/>
              <a:t>Dexmet</a:t>
            </a:r>
            <a:r>
              <a:rPr lang="en-US" sz="1800" dirty="0"/>
              <a:t> 3CU7-100FA (3mil copper mesh)/ </a:t>
            </a:r>
            <a:r>
              <a:rPr lang="en-US" sz="1800" dirty="0" err="1"/>
              <a:t>SansEC</a:t>
            </a:r>
            <a:r>
              <a:rPr lang="en-US" sz="1800" dirty="0"/>
              <a:t> Smart Skin</a:t>
            </a:r>
          </a:p>
          <a:p>
            <a:pPr marL="0" indent="0">
              <a:buNone/>
            </a:pPr>
            <a:r>
              <a:rPr lang="en-US" sz="1800" u="sng" dirty="0"/>
              <a:t>Primer:</a:t>
            </a:r>
            <a:r>
              <a:rPr lang="en-US" sz="1800" dirty="0"/>
              <a:t> 0.5-1.5 mils thickness</a:t>
            </a:r>
          </a:p>
          <a:p>
            <a:pPr marL="0" indent="0">
              <a:buNone/>
            </a:pPr>
            <a:r>
              <a:rPr lang="en-US" sz="1800" u="sng" dirty="0"/>
              <a:t>Top coat</a:t>
            </a:r>
            <a:r>
              <a:rPr lang="en-US" sz="1800" dirty="0"/>
              <a:t>: 4 to 6 mils per Mil-F-18264 or equivalent.</a:t>
            </a:r>
            <a:endParaRPr lang="en-US" sz="2400" dirty="0"/>
          </a:p>
          <a:p>
            <a:pPr>
              <a:buNone/>
            </a:pPr>
            <a:endParaRPr lang="en-US" dirty="0"/>
          </a:p>
        </p:txBody>
      </p:sp>
      <p:pic>
        <p:nvPicPr>
          <p:cNvPr id="5" name="Picture 4"/>
          <p:cNvPicPr>
            <a:picLocks noGrp="1"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1102" y="4357365"/>
            <a:ext cx="3371755" cy="248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3906" y="4898550"/>
            <a:ext cx="1815493" cy="17765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070502" y="5401598"/>
            <a:ext cx="1622111" cy="461665"/>
          </a:xfrm>
          <a:prstGeom prst="rect">
            <a:avLst/>
          </a:prstGeom>
          <a:noFill/>
        </p:spPr>
        <p:txBody>
          <a:bodyPr wrap="none" rtlCol="0">
            <a:spAutoFit/>
          </a:bodyPr>
          <a:lstStyle/>
          <a:p>
            <a:r>
              <a:rPr lang="en-US" dirty="0">
                <a:latin typeface="+mj-lt"/>
              </a:rPr>
              <a:t>Test Panel</a:t>
            </a:r>
          </a:p>
        </p:txBody>
      </p:sp>
      <p:sp>
        <p:nvSpPr>
          <p:cNvPr id="9" name="Slide Number Placeholder 8"/>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4B26A8C-698E-3D4C-8FF2-8D9A53AC89ED}" type="slidenum">
              <a:rPr lang="en-US" smtClean="0"/>
              <a:pPr/>
              <a:t>18</a:t>
            </a:fld>
            <a:endParaRPr lang="en-US" dirty="0"/>
          </a:p>
        </p:txBody>
      </p:sp>
      <p:sp>
        <p:nvSpPr>
          <p:cNvPr id="12" name="Title 1">
            <a:extLst>
              <a:ext uri="{FF2B5EF4-FFF2-40B4-BE49-F238E27FC236}">
                <a16:creationId xmlns:a16="http://schemas.microsoft.com/office/drawing/2014/main" id="{B81F2356-38EE-44E7-9BDE-FBE1A62FA94E}"/>
              </a:ext>
            </a:extLst>
          </p:cNvPr>
          <p:cNvSpPr txBox="1">
            <a:spLocks/>
          </p:cNvSpPr>
          <p:nvPr/>
        </p:nvSpPr>
        <p:spPr bwMode="auto">
          <a:xfrm>
            <a:off x="1332974" y="305083"/>
            <a:ext cx="7960765" cy="85586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5000"/>
              </a:spcBef>
              <a:spcAft>
                <a:spcPct val="25000"/>
              </a:spcAft>
              <a:buChar char="•"/>
              <a:defRPr sz="2800" b="1">
                <a:solidFill>
                  <a:schemeClr val="tx1"/>
                </a:solidFill>
                <a:latin typeface="+mn-lt"/>
                <a:ea typeface="+mn-ea"/>
                <a:cs typeface="+mn-cs"/>
              </a:defRPr>
            </a:lvl1pPr>
            <a:lvl2pPr marL="742950" indent="-285750" algn="l" rtl="0" eaLnBrk="0" fontAlgn="base" hangingPunct="0">
              <a:spcBef>
                <a:spcPct val="25000"/>
              </a:spcBef>
              <a:spcAft>
                <a:spcPct val="25000"/>
              </a:spcAft>
              <a:buChar char="–"/>
              <a:defRPr sz="2400">
                <a:solidFill>
                  <a:schemeClr val="tx1"/>
                </a:solidFill>
                <a:latin typeface="+mn-lt"/>
              </a:defRPr>
            </a:lvl2pPr>
            <a:lvl3pPr marL="1143000" indent="-228600" algn="l" rtl="0" eaLnBrk="0" fontAlgn="base" hangingPunct="0">
              <a:spcBef>
                <a:spcPct val="25000"/>
              </a:spcBef>
              <a:spcAft>
                <a:spcPct val="25000"/>
              </a:spcAft>
              <a:buChar char="•"/>
              <a:defRPr sz="2000">
                <a:solidFill>
                  <a:schemeClr val="tx1"/>
                </a:solidFill>
                <a:latin typeface="+mn-lt"/>
              </a:defRPr>
            </a:lvl3pPr>
            <a:lvl4pPr marL="1600200" indent="-228600" algn="l" rtl="0" eaLnBrk="0" fontAlgn="base" hangingPunct="0">
              <a:spcBef>
                <a:spcPct val="25000"/>
              </a:spcBef>
              <a:spcAft>
                <a:spcPct val="25000"/>
              </a:spcAft>
              <a:buChar char="–"/>
              <a:defRPr>
                <a:solidFill>
                  <a:schemeClr val="tx1"/>
                </a:solidFill>
                <a:latin typeface="+mn-lt"/>
              </a:defRPr>
            </a:lvl4pPr>
            <a:lvl5pPr marL="2057400" indent="-228600" algn="l" rtl="0" eaLnBrk="0" fontAlgn="base" hangingPunct="0">
              <a:spcBef>
                <a:spcPct val="25000"/>
              </a:spcBef>
              <a:spcAft>
                <a:spcPct val="25000"/>
              </a:spcAft>
              <a:buChar char="»"/>
              <a:defRPr>
                <a:solidFill>
                  <a:schemeClr val="tx1"/>
                </a:solidFill>
                <a:latin typeface="+mn-lt"/>
              </a:defRPr>
            </a:lvl5pPr>
            <a:lvl6pPr marL="2514600" indent="-228600" algn="l" rtl="0" fontAlgn="base">
              <a:spcBef>
                <a:spcPct val="25000"/>
              </a:spcBef>
              <a:spcAft>
                <a:spcPct val="25000"/>
              </a:spcAft>
              <a:buChar char="»"/>
              <a:defRPr>
                <a:solidFill>
                  <a:schemeClr val="tx1"/>
                </a:solidFill>
                <a:latin typeface="+mn-lt"/>
              </a:defRPr>
            </a:lvl6pPr>
            <a:lvl7pPr marL="2971800" indent="-228600" algn="l" rtl="0" fontAlgn="base">
              <a:spcBef>
                <a:spcPct val="25000"/>
              </a:spcBef>
              <a:spcAft>
                <a:spcPct val="25000"/>
              </a:spcAft>
              <a:buChar char="»"/>
              <a:defRPr>
                <a:solidFill>
                  <a:schemeClr val="tx1"/>
                </a:solidFill>
                <a:latin typeface="+mn-lt"/>
              </a:defRPr>
            </a:lvl7pPr>
            <a:lvl8pPr marL="3429000" indent="-228600" algn="l" rtl="0" fontAlgn="base">
              <a:spcBef>
                <a:spcPct val="25000"/>
              </a:spcBef>
              <a:spcAft>
                <a:spcPct val="25000"/>
              </a:spcAft>
              <a:buChar char="»"/>
              <a:defRPr>
                <a:solidFill>
                  <a:schemeClr val="tx1"/>
                </a:solidFill>
                <a:latin typeface="+mn-lt"/>
              </a:defRPr>
            </a:lvl8pPr>
            <a:lvl9pPr marL="3886200" indent="-228600" algn="l" rtl="0" fontAlgn="base">
              <a:spcBef>
                <a:spcPct val="25000"/>
              </a:spcBef>
              <a:spcAft>
                <a:spcPct val="25000"/>
              </a:spcAft>
              <a:buChar char="»"/>
              <a:defRPr>
                <a:solidFill>
                  <a:schemeClr val="tx1"/>
                </a:solidFill>
                <a:latin typeface="+mn-lt"/>
              </a:defRPr>
            </a:lvl9pPr>
          </a:lstStyle>
          <a:p>
            <a:pPr marL="0" indent="0">
              <a:buNone/>
            </a:pPr>
            <a:r>
              <a:rPr lang="en-US" kern="0" dirty="0">
                <a:solidFill>
                  <a:schemeClr val="bg1"/>
                </a:solidFill>
              </a:rPr>
              <a:t>Applications – Composite Smart Skin</a:t>
            </a:r>
          </a:p>
        </p:txBody>
      </p:sp>
      <p:sp>
        <p:nvSpPr>
          <p:cNvPr id="13" name="Rectangle 12">
            <a:extLst>
              <a:ext uri="{FF2B5EF4-FFF2-40B4-BE49-F238E27FC236}">
                <a16:creationId xmlns:a16="http://schemas.microsoft.com/office/drawing/2014/main" id="{CCC34BC8-1A16-4952-98C7-C4714282F600}"/>
              </a:ext>
            </a:extLst>
          </p:cNvPr>
          <p:cNvSpPr/>
          <p:nvPr/>
        </p:nvSpPr>
        <p:spPr>
          <a:xfrm>
            <a:off x="40603" y="932694"/>
            <a:ext cx="2483372" cy="307777"/>
          </a:xfrm>
          <a:prstGeom prst="rect">
            <a:avLst/>
          </a:prstGeom>
        </p:spPr>
        <p:txBody>
          <a:bodyPr wrap="none">
            <a:spAutoFit/>
          </a:bodyPr>
          <a:lstStyle/>
          <a:p>
            <a:r>
              <a:rPr lang="en-US" sz="1400" dirty="0">
                <a:latin typeface="+mj-lt"/>
              </a:rPr>
              <a:t>Previous Program Research </a:t>
            </a:r>
          </a:p>
        </p:txBody>
      </p:sp>
    </p:spTree>
    <p:extLst>
      <p:ext uri="{BB962C8B-B14F-4D97-AF65-F5344CB8AC3E}">
        <p14:creationId xmlns:p14="http://schemas.microsoft.com/office/powerpoint/2010/main" val="35547597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C:\Users\kdudley\Desktop\Chelsea R&amp;D\IMG_323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163" r="18140" b="1947"/>
          <a:stretch/>
        </p:blipFill>
        <p:spPr bwMode="auto">
          <a:xfrm>
            <a:off x="6103178" y="2539492"/>
            <a:ext cx="2908693" cy="251178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C:\Users\kdudley\Desktop\Chelsea R&amp;D\IMG_321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453" r="10357"/>
          <a:stretch/>
        </p:blipFill>
        <p:spPr bwMode="auto">
          <a:xfrm>
            <a:off x="3049701" y="2539492"/>
            <a:ext cx="2876737" cy="2517144"/>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3324507" y="2034462"/>
            <a:ext cx="2068771" cy="369332"/>
          </a:xfrm>
          <a:prstGeom prst="rect">
            <a:avLst/>
          </a:prstGeom>
        </p:spPr>
        <p:txBody>
          <a:bodyPr wrap="none">
            <a:spAutoFit/>
          </a:bodyPr>
          <a:lstStyle/>
          <a:p>
            <a:pPr algn="ctr"/>
            <a:r>
              <a:rPr lang="en-US" b="1" dirty="0">
                <a:latin typeface="Arial Narrow" pitchFamily="34" charset="0"/>
                <a:cs typeface="Times New Roman" pitchFamily="18" charset="0"/>
              </a:rPr>
              <a:t>Pre-Strike Test Panel</a:t>
            </a:r>
          </a:p>
        </p:txBody>
      </p:sp>
      <p:sp>
        <p:nvSpPr>
          <p:cNvPr id="16" name="Rectangle 15"/>
          <p:cNvSpPr/>
          <p:nvPr/>
        </p:nvSpPr>
        <p:spPr>
          <a:xfrm>
            <a:off x="6471041" y="2034462"/>
            <a:ext cx="2172967" cy="369332"/>
          </a:xfrm>
          <a:prstGeom prst="rect">
            <a:avLst/>
          </a:prstGeom>
        </p:spPr>
        <p:txBody>
          <a:bodyPr wrap="none">
            <a:spAutoFit/>
          </a:bodyPr>
          <a:lstStyle/>
          <a:p>
            <a:pPr algn="ctr"/>
            <a:r>
              <a:rPr lang="en-US" b="1" dirty="0">
                <a:latin typeface="Arial Narrow" pitchFamily="34" charset="0"/>
                <a:cs typeface="Times New Roman" pitchFamily="18" charset="0"/>
              </a:rPr>
              <a:t>Post-Strike Test Panel</a:t>
            </a:r>
          </a:p>
        </p:txBody>
      </p:sp>
      <p:pic>
        <p:nvPicPr>
          <p:cNvPr id="19" name="Picture 2" descr="C:\Users\kdudley\Desktop\Chelsea R&amp;D\IMG_2784.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4644" t="1250" r="12619" b="2321"/>
          <a:stretch/>
        </p:blipFill>
        <p:spPr bwMode="auto">
          <a:xfrm>
            <a:off x="84408" y="2539492"/>
            <a:ext cx="2759005" cy="2438400"/>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p:cNvSpPr/>
          <p:nvPr/>
        </p:nvSpPr>
        <p:spPr>
          <a:xfrm>
            <a:off x="362093" y="2032487"/>
            <a:ext cx="2004651" cy="369332"/>
          </a:xfrm>
          <a:prstGeom prst="rect">
            <a:avLst/>
          </a:prstGeom>
        </p:spPr>
        <p:txBody>
          <a:bodyPr wrap="none">
            <a:spAutoFit/>
          </a:bodyPr>
          <a:lstStyle/>
          <a:p>
            <a:pPr algn="ctr"/>
            <a:r>
              <a:rPr lang="en-US" b="1" dirty="0">
                <a:latin typeface="Arial Narrow" pitchFamily="34" charset="0"/>
                <a:cs typeface="Times New Roman" pitchFamily="18" charset="0"/>
              </a:rPr>
              <a:t>Pre-Paint Test Panel</a:t>
            </a:r>
          </a:p>
        </p:txBody>
      </p:sp>
      <p:sp>
        <p:nvSpPr>
          <p:cNvPr id="22" name="Rectangle 21"/>
          <p:cNvSpPr/>
          <p:nvPr/>
        </p:nvSpPr>
        <p:spPr>
          <a:xfrm>
            <a:off x="3124200" y="5327081"/>
            <a:ext cx="2603787" cy="400110"/>
          </a:xfrm>
          <a:prstGeom prst="rect">
            <a:avLst/>
          </a:prstGeom>
        </p:spPr>
        <p:txBody>
          <a:bodyPr wrap="square">
            <a:spAutoFit/>
          </a:bodyPr>
          <a:lstStyle/>
          <a:p>
            <a:pPr lvl="0" algn="ctr"/>
            <a:r>
              <a:rPr lang="en-US" altLang="ja-JP" sz="2000" b="1" dirty="0">
                <a:latin typeface="Calibri" pitchFamily="34" charset="0"/>
                <a:ea typeface="MS Mincho" pitchFamily="49" charset="-128"/>
                <a:cs typeface="Calibri" pitchFamily="34" charset="0"/>
              </a:rPr>
              <a:t>8 inch </a:t>
            </a:r>
            <a:r>
              <a:rPr lang="en-US" altLang="ja-JP" sz="2000" b="1" dirty="0" err="1">
                <a:latin typeface="Calibri" pitchFamily="34" charset="0"/>
                <a:ea typeface="MS Mincho" pitchFamily="49" charset="-128"/>
                <a:cs typeface="Calibri" pitchFamily="34" charset="0"/>
              </a:rPr>
              <a:t>SansEC</a:t>
            </a:r>
            <a:r>
              <a:rPr lang="en-US" altLang="ja-JP" sz="2000" b="1" dirty="0">
                <a:latin typeface="Calibri" pitchFamily="34" charset="0"/>
                <a:ea typeface="MS Mincho" pitchFamily="49" charset="-128"/>
                <a:cs typeface="Calibri" pitchFamily="34" charset="0"/>
              </a:rPr>
              <a:t> Array   </a:t>
            </a:r>
            <a:endParaRPr lang="en-US" altLang="ja-JP" sz="2000" dirty="0">
              <a:latin typeface="Arial" pitchFamily="34" charset="0"/>
              <a:cs typeface="Arial" pitchFamily="34" charset="0"/>
            </a:endParaRPr>
          </a:p>
        </p:txBody>
      </p:sp>
      <p:sp>
        <p:nvSpPr>
          <p:cNvPr id="23" name="Content Placeholder 2"/>
          <p:cNvSpPr>
            <a:spLocks noGrp="1"/>
          </p:cNvSpPr>
          <p:nvPr>
            <p:ph idx="1"/>
          </p:nvPr>
        </p:nvSpPr>
        <p:spPr>
          <a:xfrm>
            <a:off x="385950" y="1358887"/>
            <a:ext cx="8229600" cy="673600"/>
          </a:xfrm>
        </p:spPr>
        <p:txBody>
          <a:bodyPr>
            <a:normAutofit fontScale="85000" lnSpcReduction="10000"/>
          </a:bodyPr>
          <a:lstStyle/>
          <a:p>
            <a:pPr lvl="1" algn="ctr">
              <a:buNone/>
            </a:pPr>
            <a:r>
              <a:rPr lang="en-US" sz="2600" b="1" dirty="0" err="1"/>
              <a:t>SansEC</a:t>
            </a:r>
            <a:r>
              <a:rPr lang="en-US" sz="2600" b="1" dirty="0"/>
              <a:t> Fiberglass Reinforced Plastic LSP Test Panels</a:t>
            </a:r>
            <a:endParaRPr lang="en-US" sz="2600"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4B26A8C-698E-3D4C-8FF2-8D9A53AC89ED}" type="slidenum">
              <a:rPr lang="en-US" smtClean="0"/>
              <a:pPr/>
              <a:t>19</a:t>
            </a:fld>
            <a:endParaRPr lang="en-US"/>
          </a:p>
        </p:txBody>
      </p:sp>
      <p:sp>
        <p:nvSpPr>
          <p:cNvPr id="17" name="Title 1">
            <a:extLst>
              <a:ext uri="{FF2B5EF4-FFF2-40B4-BE49-F238E27FC236}">
                <a16:creationId xmlns:a16="http://schemas.microsoft.com/office/drawing/2014/main" id="{93BE43D7-9D5F-49B7-A082-9D3A352D20A8}"/>
              </a:ext>
            </a:extLst>
          </p:cNvPr>
          <p:cNvSpPr txBox="1">
            <a:spLocks/>
          </p:cNvSpPr>
          <p:nvPr/>
        </p:nvSpPr>
        <p:spPr bwMode="auto">
          <a:xfrm>
            <a:off x="1404094" y="337143"/>
            <a:ext cx="7960765" cy="85586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5000"/>
              </a:spcBef>
              <a:spcAft>
                <a:spcPct val="25000"/>
              </a:spcAft>
              <a:buChar char="•"/>
              <a:defRPr sz="2800" b="1">
                <a:solidFill>
                  <a:schemeClr val="tx1"/>
                </a:solidFill>
                <a:latin typeface="+mn-lt"/>
                <a:ea typeface="+mn-ea"/>
                <a:cs typeface="+mn-cs"/>
              </a:defRPr>
            </a:lvl1pPr>
            <a:lvl2pPr marL="742950" indent="-285750" algn="l" rtl="0" eaLnBrk="0" fontAlgn="base" hangingPunct="0">
              <a:spcBef>
                <a:spcPct val="25000"/>
              </a:spcBef>
              <a:spcAft>
                <a:spcPct val="25000"/>
              </a:spcAft>
              <a:buChar char="–"/>
              <a:defRPr sz="2400">
                <a:solidFill>
                  <a:schemeClr val="tx1"/>
                </a:solidFill>
                <a:latin typeface="+mn-lt"/>
              </a:defRPr>
            </a:lvl2pPr>
            <a:lvl3pPr marL="1143000" indent="-228600" algn="l" rtl="0" eaLnBrk="0" fontAlgn="base" hangingPunct="0">
              <a:spcBef>
                <a:spcPct val="25000"/>
              </a:spcBef>
              <a:spcAft>
                <a:spcPct val="25000"/>
              </a:spcAft>
              <a:buChar char="•"/>
              <a:defRPr sz="2000">
                <a:solidFill>
                  <a:schemeClr val="tx1"/>
                </a:solidFill>
                <a:latin typeface="+mn-lt"/>
              </a:defRPr>
            </a:lvl3pPr>
            <a:lvl4pPr marL="1600200" indent="-228600" algn="l" rtl="0" eaLnBrk="0" fontAlgn="base" hangingPunct="0">
              <a:spcBef>
                <a:spcPct val="25000"/>
              </a:spcBef>
              <a:spcAft>
                <a:spcPct val="25000"/>
              </a:spcAft>
              <a:buChar char="–"/>
              <a:defRPr>
                <a:solidFill>
                  <a:schemeClr val="tx1"/>
                </a:solidFill>
                <a:latin typeface="+mn-lt"/>
              </a:defRPr>
            </a:lvl4pPr>
            <a:lvl5pPr marL="2057400" indent="-228600" algn="l" rtl="0" eaLnBrk="0" fontAlgn="base" hangingPunct="0">
              <a:spcBef>
                <a:spcPct val="25000"/>
              </a:spcBef>
              <a:spcAft>
                <a:spcPct val="25000"/>
              </a:spcAft>
              <a:buChar char="»"/>
              <a:defRPr>
                <a:solidFill>
                  <a:schemeClr val="tx1"/>
                </a:solidFill>
                <a:latin typeface="+mn-lt"/>
              </a:defRPr>
            </a:lvl5pPr>
            <a:lvl6pPr marL="2514600" indent="-228600" algn="l" rtl="0" fontAlgn="base">
              <a:spcBef>
                <a:spcPct val="25000"/>
              </a:spcBef>
              <a:spcAft>
                <a:spcPct val="25000"/>
              </a:spcAft>
              <a:buChar char="»"/>
              <a:defRPr>
                <a:solidFill>
                  <a:schemeClr val="tx1"/>
                </a:solidFill>
                <a:latin typeface="+mn-lt"/>
              </a:defRPr>
            </a:lvl6pPr>
            <a:lvl7pPr marL="2971800" indent="-228600" algn="l" rtl="0" fontAlgn="base">
              <a:spcBef>
                <a:spcPct val="25000"/>
              </a:spcBef>
              <a:spcAft>
                <a:spcPct val="25000"/>
              </a:spcAft>
              <a:buChar char="»"/>
              <a:defRPr>
                <a:solidFill>
                  <a:schemeClr val="tx1"/>
                </a:solidFill>
                <a:latin typeface="+mn-lt"/>
              </a:defRPr>
            </a:lvl7pPr>
            <a:lvl8pPr marL="3429000" indent="-228600" algn="l" rtl="0" fontAlgn="base">
              <a:spcBef>
                <a:spcPct val="25000"/>
              </a:spcBef>
              <a:spcAft>
                <a:spcPct val="25000"/>
              </a:spcAft>
              <a:buChar char="»"/>
              <a:defRPr>
                <a:solidFill>
                  <a:schemeClr val="tx1"/>
                </a:solidFill>
                <a:latin typeface="+mn-lt"/>
              </a:defRPr>
            </a:lvl8pPr>
            <a:lvl9pPr marL="3886200" indent="-228600" algn="l" rtl="0" fontAlgn="base">
              <a:spcBef>
                <a:spcPct val="25000"/>
              </a:spcBef>
              <a:spcAft>
                <a:spcPct val="25000"/>
              </a:spcAft>
              <a:buChar char="»"/>
              <a:defRPr>
                <a:solidFill>
                  <a:schemeClr val="tx1"/>
                </a:solidFill>
                <a:latin typeface="+mn-lt"/>
              </a:defRPr>
            </a:lvl9pPr>
          </a:lstStyle>
          <a:p>
            <a:pPr marL="0" indent="0">
              <a:buNone/>
            </a:pPr>
            <a:r>
              <a:rPr lang="en-US" kern="0" dirty="0">
                <a:solidFill>
                  <a:schemeClr val="bg1"/>
                </a:solidFill>
              </a:rPr>
              <a:t>Applications – Composite Smart Skin</a:t>
            </a:r>
          </a:p>
        </p:txBody>
      </p:sp>
      <p:sp>
        <p:nvSpPr>
          <p:cNvPr id="3" name="Rectangle 2">
            <a:extLst>
              <a:ext uri="{FF2B5EF4-FFF2-40B4-BE49-F238E27FC236}">
                <a16:creationId xmlns:a16="http://schemas.microsoft.com/office/drawing/2014/main" id="{78A3B370-CA0B-4AB6-A1FE-7B75B708A41A}"/>
              </a:ext>
            </a:extLst>
          </p:cNvPr>
          <p:cNvSpPr/>
          <p:nvPr/>
        </p:nvSpPr>
        <p:spPr>
          <a:xfrm>
            <a:off x="0" y="962175"/>
            <a:ext cx="2483372" cy="307777"/>
          </a:xfrm>
          <a:prstGeom prst="rect">
            <a:avLst/>
          </a:prstGeom>
        </p:spPr>
        <p:txBody>
          <a:bodyPr wrap="none">
            <a:spAutoFit/>
          </a:bodyPr>
          <a:lstStyle/>
          <a:p>
            <a:r>
              <a:rPr lang="en-US" sz="1400" dirty="0">
                <a:latin typeface="+mj-lt"/>
              </a:rPr>
              <a:t>Previous Program Research </a:t>
            </a:r>
          </a:p>
        </p:txBody>
      </p:sp>
    </p:spTree>
    <p:extLst>
      <p:ext uri="{BB962C8B-B14F-4D97-AF65-F5344CB8AC3E}">
        <p14:creationId xmlns:p14="http://schemas.microsoft.com/office/powerpoint/2010/main" val="5432447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20</a:t>
            </a:fld>
            <a:endParaRPr lang="en-US" dirty="0"/>
          </a:p>
        </p:txBody>
      </p:sp>
      <p:sp>
        <p:nvSpPr>
          <p:cNvPr id="7" name="Title 1"/>
          <p:cNvSpPr txBox="1">
            <a:spLocks/>
          </p:cNvSpPr>
          <p:nvPr/>
        </p:nvSpPr>
        <p:spPr>
          <a:xfrm>
            <a:off x="424260" y="1421617"/>
            <a:ext cx="8295480" cy="39500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2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2000" b="1" dirty="0"/>
              <a:t>Carbon Fiber Panel Lightning Direct Effects Testing</a:t>
            </a:r>
          </a:p>
        </p:txBody>
      </p:sp>
      <p:pic>
        <p:nvPicPr>
          <p:cNvPr id="5" name="Picture 1"/>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05427"/>
            <a:ext cx="4791456" cy="363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5316" y="2213378"/>
            <a:ext cx="4818888" cy="3666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2945391" y="2377876"/>
            <a:ext cx="2499849" cy="400110"/>
          </a:xfrm>
          <a:prstGeom prst="rect">
            <a:avLst/>
          </a:prstGeom>
        </p:spPr>
        <p:txBody>
          <a:bodyPr wrap="square">
            <a:spAutoFit/>
          </a:bodyPr>
          <a:lstStyle/>
          <a:p>
            <a:pPr algn="ctr"/>
            <a:r>
              <a:rPr lang="en-US" sz="2000" dirty="0">
                <a:solidFill>
                  <a:schemeClr val="bg1">
                    <a:lumMod val="95000"/>
                  </a:schemeClr>
                </a:solidFill>
              </a:rPr>
              <a:t>Two 100 kA Strikes</a:t>
            </a:r>
          </a:p>
        </p:txBody>
      </p:sp>
      <p:sp>
        <p:nvSpPr>
          <p:cNvPr id="10" name="Rectangle 9"/>
          <p:cNvSpPr/>
          <p:nvPr/>
        </p:nvSpPr>
        <p:spPr>
          <a:xfrm>
            <a:off x="0" y="5880122"/>
            <a:ext cx="4405196" cy="461665"/>
          </a:xfrm>
          <a:prstGeom prst="rect">
            <a:avLst/>
          </a:prstGeom>
        </p:spPr>
        <p:txBody>
          <a:bodyPr wrap="square">
            <a:spAutoFit/>
          </a:bodyPr>
          <a:lstStyle/>
          <a:p>
            <a:pPr algn="ctr"/>
            <a:r>
              <a:rPr lang="en-US" sz="1200" b="1" dirty="0">
                <a:latin typeface="+mj-lt"/>
              </a:rPr>
              <a:t>High Speed Video First Frame showing Lightning Strike Initial Attachment on </a:t>
            </a:r>
            <a:r>
              <a:rPr lang="en-US" sz="1200" b="1" u="sng" dirty="0">
                <a:solidFill>
                  <a:srgbClr val="E98B01"/>
                </a:solidFill>
                <a:latin typeface="+mj-lt"/>
              </a:rPr>
              <a:t>Mesh Protected</a:t>
            </a:r>
            <a:r>
              <a:rPr lang="en-US" sz="1200" b="1" dirty="0">
                <a:solidFill>
                  <a:srgbClr val="E98B01"/>
                </a:solidFill>
                <a:latin typeface="+mj-lt"/>
              </a:rPr>
              <a:t> </a:t>
            </a:r>
            <a:r>
              <a:rPr lang="en-US" sz="1200" b="1" dirty="0">
                <a:latin typeface="+mj-lt"/>
              </a:rPr>
              <a:t>Carbon Panel</a:t>
            </a:r>
            <a:endParaRPr lang="en-US" sz="1200" dirty="0">
              <a:latin typeface="+mj-lt"/>
            </a:endParaRPr>
          </a:p>
        </p:txBody>
      </p:sp>
      <p:sp>
        <p:nvSpPr>
          <p:cNvPr id="11" name="Rectangle 10"/>
          <p:cNvSpPr/>
          <p:nvPr/>
        </p:nvSpPr>
        <p:spPr>
          <a:xfrm>
            <a:off x="4572000" y="5871708"/>
            <a:ext cx="4442204" cy="461665"/>
          </a:xfrm>
          <a:prstGeom prst="rect">
            <a:avLst/>
          </a:prstGeom>
        </p:spPr>
        <p:txBody>
          <a:bodyPr wrap="square">
            <a:spAutoFit/>
          </a:bodyPr>
          <a:lstStyle/>
          <a:p>
            <a:pPr algn="ctr"/>
            <a:r>
              <a:rPr lang="en-US" sz="1200" b="1" dirty="0">
                <a:latin typeface="+mj-lt"/>
              </a:rPr>
              <a:t>High Speed Video First Frame showing Lightning Strike Initial Attachment on </a:t>
            </a:r>
            <a:r>
              <a:rPr lang="en-US" sz="1200" b="1" u="sng" dirty="0">
                <a:solidFill>
                  <a:srgbClr val="E98B01"/>
                </a:solidFill>
                <a:latin typeface="+mj-lt"/>
              </a:rPr>
              <a:t>SansEC Protected</a:t>
            </a:r>
            <a:r>
              <a:rPr lang="en-US" sz="1200" b="1" dirty="0">
                <a:solidFill>
                  <a:srgbClr val="E98B01"/>
                </a:solidFill>
                <a:latin typeface="+mj-lt"/>
              </a:rPr>
              <a:t> </a:t>
            </a:r>
            <a:r>
              <a:rPr lang="en-US" sz="1200" b="1" dirty="0">
                <a:latin typeface="+mj-lt"/>
              </a:rPr>
              <a:t>Carbon Panel</a:t>
            </a:r>
            <a:endParaRPr lang="en-US" sz="1200" dirty="0">
              <a:latin typeface="+mj-lt"/>
            </a:endParaRPr>
          </a:p>
        </p:txBody>
      </p:sp>
      <p:sp>
        <p:nvSpPr>
          <p:cNvPr id="12" name="Title 1">
            <a:extLst>
              <a:ext uri="{FF2B5EF4-FFF2-40B4-BE49-F238E27FC236}">
                <a16:creationId xmlns:a16="http://schemas.microsoft.com/office/drawing/2014/main" id="{81F72B85-3347-4536-9C80-3518A424D3D5}"/>
              </a:ext>
            </a:extLst>
          </p:cNvPr>
          <p:cNvSpPr txBox="1">
            <a:spLocks/>
          </p:cNvSpPr>
          <p:nvPr/>
        </p:nvSpPr>
        <p:spPr bwMode="auto">
          <a:xfrm>
            <a:off x="1404094" y="337143"/>
            <a:ext cx="7960765" cy="85586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5000"/>
              </a:spcBef>
              <a:spcAft>
                <a:spcPct val="25000"/>
              </a:spcAft>
              <a:buChar char="•"/>
              <a:defRPr sz="2800" b="1">
                <a:solidFill>
                  <a:schemeClr val="tx1"/>
                </a:solidFill>
                <a:latin typeface="+mn-lt"/>
                <a:ea typeface="+mn-ea"/>
                <a:cs typeface="+mn-cs"/>
              </a:defRPr>
            </a:lvl1pPr>
            <a:lvl2pPr marL="742950" indent="-285750" algn="l" rtl="0" eaLnBrk="0" fontAlgn="base" hangingPunct="0">
              <a:spcBef>
                <a:spcPct val="25000"/>
              </a:spcBef>
              <a:spcAft>
                <a:spcPct val="25000"/>
              </a:spcAft>
              <a:buChar char="–"/>
              <a:defRPr sz="2400">
                <a:solidFill>
                  <a:schemeClr val="tx1"/>
                </a:solidFill>
                <a:latin typeface="+mn-lt"/>
              </a:defRPr>
            </a:lvl2pPr>
            <a:lvl3pPr marL="1143000" indent="-228600" algn="l" rtl="0" eaLnBrk="0" fontAlgn="base" hangingPunct="0">
              <a:spcBef>
                <a:spcPct val="25000"/>
              </a:spcBef>
              <a:spcAft>
                <a:spcPct val="25000"/>
              </a:spcAft>
              <a:buChar char="•"/>
              <a:defRPr sz="2000">
                <a:solidFill>
                  <a:schemeClr val="tx1"/>
                </a:solidFill>
                <a:latin typeface="+mn-lt"/>
              </a:defRPr>
            </a:lvl3pPr>
            <a:lvl4pPr marL="1600200" indent="-228600" algn="l" rtl="0" eaLnBrk="0" fontAlgn="base" hangingPunct="0">
              <a:spcBef>
                <a:spcPct val="25000"/>
              </a:spcBef>
              <a:spcAft>
                <a:spcPct val="25000"/>
              </a:spcAft>
              <a:buChar char="–"/>
              <a:defRPr>
                <a:solidFill>
                  <a:schemeClr val="tx1"/>
                </a:solidFill>
                <a:latin typeface="+mn-lt"/>
              </a:defRPr>
            </a:lvl4pPr>
            <a:lvl5pPr marL="2057400" indent="-228600" algn="l" rtl="0" eaLnBrk="0" fontAlgn="base" hangingPunct="0">
              <a:spcBef>
                <a:spcPct val="25000"/>
              </a:spcBef>
              <a:spcAft>
                <a:spcPct val="25000"/>
              </a:spcAft>
              <a:buChar char="»"/>
              <a:defRPr>
                <a:solidFill>
                  <a:schemeClr val="tx1"/>
                </a:solidFill>
                <a:latin typeface="+mn-lt"/>
              </a:defRPr>
            </a:lvl5pPr>
            <a:lvl6pPr marL="2514600" indent="-228600" algn="l" rtl="0" fontAlgn="base">
              <a:spcBef>
                <a:spcPct val="25000"/>
              </a:spcBef>
              <a:spcAft>
                <a:spcPct val="25000"/>
              </a:spcAft>
              <a:buChar char="»"/>
              <a:defRPr>
                <a:solidFill>
                  <a:schemeClr val="tx1"/>
                </a:solidFill>
                <a:latin typeface="+mn-lt"/>
              </a:defRPr>
            </a:lvl6pPr>
            <a:lvl7pPr marL="2971800" indent="-228600" algn="l" rtl="0" fontAlgn="base">
              <a:spcBef>
                <a:spcPct val="25000"/>
              </a:spcBef>
              <a:spcAft>
                <a:spcPct val="25000"/>
              </a:spcAft>
              <a:buChar char="»"/>
              <a:defRPr>
                <a:solidFill>
                  <a:schemeClr val="tx1"/>
                </a:solidFill>
                <a:latin typeface="+mn-lt"/>
              </a:defRPr>
            </a:lvl7pPr>
            <a:lvl8pPr marL="3429000" indent="-228600" algn="l" rtl="0" fontAlgn="base">
              <a:spcBef>
                <a:spcPct val="25000"/>
              </a:spcBef>
              <a:spcAft>
                <a:spcPct val="25000"/>
              </a:spcAft>
              <a:buChar char="»"/>
              <a:defRPr>
                <a:solidFill>
                  <a:schemeClr val="tx1"/>
                </a:solidFill>
                <a:latin typeface="+mn-lt"/>
              </a:defRPr>
            </a:lvl8pPr>
            <a:lvl9pPr marL="3886200" indent="-228600" algn="l" rtl="0" fontAlgn="base">
              <a:spcBef>
                <a:spcPct val="25000"/>
              </a:spcBef>
              <a:spcAft>
                <a:spcPct val="25000"/>
              </a:spcAft>
              <a:buChar char="»"/>
              <a:defRPr>
                <a:solidFill>
                  <a:schemeClr val="tx1"/>
                </a:solidFill>
                <a:latin typeface="+mn-lt"/>
              </a:defRPr>
            </a:lvl9pPr>
          </a:lstStyle>
          <a:p>
            <a:pPr marL="0" indent="0">
              <a:buNone/>
            </a:pPr>
            <a:r>
              <a:rPr lang="en-US" kern="0" dirty="0">
                <a:solidFill>
                  <a:schemeClr val="bg1"/>
                </a:solidFill>
              </a:rPr>
              <a:t>Applications – Composite Smart Skin</a:t>
            </a:r>
          </a:p>
        </p:txBody>
      </p:sp>
      <p:sp>
        <p:nvSpPr>
          <p:cNvPr id="13" name="Rectangle 12">
            <a:extLst>
              <a:ext uri="{FF2B5EF4-FFF2-40B4-BE49-F238E27FC236}">
                <a16:creationId xmlns:a16="http://schemas.microsoft.com/office/drawing/2014/main" id="{53935DC0-DE19-48E4-9D85-DEA615A28DF1}"/>
              </a:ext>
            </a:extLst>
          </p:cNvPr>
          <p:cNvSpPr/>
          <p:nvPr/>
        </p:nvSpPr>
        <p:spPr>
          <a:xfrm>
            <a:off x="0" y="962175"/>
            <a:ext cx="2483372" cy="307777"/>
          </a:xfrm>
          <a:prstGeom prst="rect">
            <a:avLst/>
          </a:prstGeom>
        </p:spPr>
        <p:txBody>
          <a:bodyPr wrap="none">
            <a:spAutoFit/>
          </a:bodyPr>
          <a:lstStyle/>
          <a:p>
            <a:r>
              <a:rPr lang="en-US" sz="1400" dirty="0">
                <a:latin typeface="+mj-lt"/>
              </a:rPr>
              <a:t>Previous Program Research </a:t>
            </a:r>
          </a:p>
        </p:txBody>
      </p:sp>
    </p:spTree>
    <p:extLst>
      <p:ext uri="{BB962C8B-B14F-4D97-AF65-F5344CB8AC3E}">
        <p14:creationId xmlns:p14="http://schemas.microsoft.com/office/powerpoint/2010/main" val="8547047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5"/>
          <p:cNvSpPr>
            <a:spLocks noChangeArrowheads="1"/>
          </p:cNvSpPr>
          <p:nvPr/>
        </p:nvSpPr>
        <p:spPr bwMode="auto">
          <a:xfrm>
            <a:off x="914400" y="17240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1" name="Slide Number Placeholder 10"/>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4B26A8C-698E-3D4C-8FF2-8D9A53AC89ED}" type="slidenum">
              <a:rPr lang="en-US" smtClean="0"/>
              <a:pPr/>
              <a:t>21</a:t>
            </a:fld>
            <a:endParaRPr lang="en-US"/>
          </a:p>
        </p:txBody>
      </p:sp>
      <p:sp>
        <p:nvSpPr>
          <p:cNvPr id="21" name="Rectangle 11"/>
          <p:cNvSpPr>
            <a:spLocks noChangeArrowheads="1"/>
          </p:cNvSpPr>
          <p:nvPr/>
        </p:nvSpPr>
        <p:spPr bwMode="auto">
          <a:xfrm>
            <a:off x="0" y="15906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2" name="Rectangle 14"/>
          <p:cNvSpPr>
            <a:spLocks noChangeArrowheads="1"/>
          </p:cNvSpPr>
          <p:nvPr/>
        </p:nvSpPr>
        <p:spPr bwMode="auto">
          <a:xfrm>
            <a:off x="0" y="15906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3" name="Rectangle 21"/>
          <p:cNvSpPr>
            <a:spLocks noChangeArrowheads="1"/>
          </p:cNvSpPr>
          <p:nvPr/>
        </p:nvSpPr>
        <p:spPr bwMode="auto">
          <a:xfrm>
            <a:off x="0" y="25546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4" name="Rectangle 26"/>
          <p:cNvSpPr>
            <a:spLocks noChangeArrowheads="1"/>
          </p:cNvSpPr>
          <p:nvPr/>
        </p:nvSpPr>
        <p:spPr bwMode="auto">
          <a:xfrm>
            <a:off x="0" y="12763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5" name="Rectangle 40"/>
          <p:cNvSpPr>
            <a:spLocks noChangeArrowheads="1"/>
          </p:cNvSpPr>
          <p:nvPr/>
        </p:nvSpPr>
        <p:spPr bwMode="auto">
          <a:xfrm>
            <a:off x="0" y="12763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6" name="Rectangle 25"/>
          <p:cNvSpPr/>
          <p:nvPr/>
        </p:nvSpPr>
        <p:spPr>
          <a:xfrm>
            <a:off x="155410" y="1359748"/>
            <a:ext cx="8756340" cy="707886"/>
          </a:xfrm>
          <a:prstGeom prst="rect">
            <a:avLst/>
          </a:prstGeom>
        </p:spPr>
        <p:txBody>
          <a:bodyPr wrap="square">
            <a:spAutoFit/>
          </a:bodyPr>
          <a:lstStyle/>
          <a:p>
            <a:pPr algn="ctr"/>
            <a:r>
              <a:rPr lang="en-US" sz="2000" dirty="0">
                <a:latin typeface="Arial"/>
                <a:ea typeface="MS Mincho"/>
              </a:rPr>
              <a:t>Electrical Current on the 4 Edges of the Test Panel were Independently Monitored during Lightning Test</a:t>
            </a:r>
            <a:endParaRPr lang="en-US" sz="2000" dirty="0"/>
          </a:p>
        </p:txBody>
      </p:sp>
      <p:sp>
        <p:nvSpPr>
          <p:cNvPr id="27" name="Rectangle 26"/>
          <p:cNvSpPr/>
          <p:nvPr/>
        </p:nvSpPr>
        <p:spPr>
          <a:xfrm>
            <a:off x="4259865" y="5024898"/>
            <a:ext cx="4894700" cy="369332"/>
          </a:xfrm>
          <a:prstGeom prst="rect">
            <a:avLst/>
          </a:prstGeom>
        </p:spPr>
        <p:txBody>
          <a:bodyPr wrap="square">
            <a:spAutoFit/>
          </a:bodyPr>
          <a:lstStyle/>
          <a:p>
            <a:r>
              <a:rPr lang="en-US" sz="1800" b="1" dirty="0">
                <a:latin typeface="Arial" pitchFamily="34" charset="0"/>
                <a:cs typeface="Arial" pitchFamily="34" charset="0"/>
              </a:rPr>
              <a:t>Current Data collected during 100KA Strike</a:t>
            </a:r>
          </a:p>
        </p:txBody>
      </p:sp>
      <p:pic>
        <p:nvPicPr>
          <p:cNvPr id="28" name="Picture 27"/>
          <p:cNvPicPr/>
          <p:nvPr/>
        </p:nvPicPr>
        <p:blipFill>
          <a:blip r:embed="rId2">
            <a:extLst>
              <a:ext uri="{28A0092B-C50C-407E-A947-70E740481C1C}">
                <a14:useLocalDpi xmlns:a14="http://schemas.microsoft.com/office/drawing/2010/main" val="0"/>
              </a:ext>
            </a:extLst>
          </a:blip>
          <a:srcRect/>
          <a:stretch>
            <a:fillRect/>
          </a:stretch>
        </p:blipFill>
        <p:spPr bwMode="auto">
          <a:xfrm>
            <a:off x="4570160" y="2191009"/>
            <a:ext cx="4341590" cy="2911765"/>
          </a:xfrm>
          <a:prstGeom prst="rect">
            <a:avLst/>
          </a:prstGeom>
          <a:noFill/>
          <a:ln>
            <a:noFill/>
          </a:ln>
        </p:spPr>
      </p:pic>
      <p:sp>
        <p:nvSpPr>
          <p:cNvPr id="29" name="Rectangle 28"/>
          <p:cNvSpPr/>
          <p:nvPr/>
        </p:nvSpPr>
        <p:spPr>
          <a:xfrm>
            <a:off x="-14033" y="5018499"/>
            <a:ext cx="4412298" cy="369332"/>
          </a:xfrm>
          <a:prstGeom prst="rect">
            <a:avLst/>
          </a:prstGeom>
        </p:spPr>
        <p:txBody>
          <a:bodyPr wrap="none">
            <a:spAutoFit/>
          </a:bodyPr>
          <a:lstStyle/>
          <a:p>
            <a:r>
              <a:rPr lang="en-US" sz="1800" b="1" dirty="0">
                <a:latin typeface="Arial" pitchFamily="34" charset="0"/>
                <a:cs typeface="Arial" pitchFamily="34" charset="0"/>
              </a:rPr>
              <a:t>Pearson Probes mounted on Test Bed </a:t>
            </a:r>
          </a:p>
        </p:txBody>
      </p:sp>
      <p:pic>
        <p:nvPicPr>
          <p:cNvPr id="30" name="Picture 2" descr="E:\LTI Test July 2013\LTI JUly 2013\LT Photos 7-2013\Panel photos\IMG_420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915" y="2240331"/>
            <a:ext cx="4187950" cy="2791966"/>
          </a:xfrm>
          <a:prstGeom prst="rect">
            <a:avLst/>
          </a:prstGeom>
          <a:noFill/>
          <a:extLst>
            <a:ext uri="{909E8E84-426E-40DD-AFC4-6F175D3DCCD1}">
              <a14:hiddenFill xmlns:a14="http://schemas.microsoft.com/office/drawing/2010/main">
                <a:solidFill>
                  <a:srgbClr val="FFFFFF"/>
                </a:solidFill>
              </a14:hiddenFill>
            </a:ext>
          </a:extLst>
        </p:spPr>
      </p:pic>
      <p:sp>
        <p:nvSpPr>
          <p:cNvPr id="31" name="Rectangle 30"/>
          <p:cNvSpPr/>
          <p:nvPr/>
        </p:nvSpPr>
        <p:spPr>
          <a:xfrm>
            <a:off x="191990" y="5569363"/>
            <a:ext cx="8719760" cy="707886"/>
          </a:xfrm>
          <a:prstGeom prst="rect">
            <a:avLst/>
          </a:prstGeom>
        </p:spPr>
        <p:txBody>
          <a:bodyPr wrap="square">
            <a:spAutoFit/>
          </a:bodyPr>
          <a:lstStyle/>
          <a:p>
            <a:pPr marL="285750" indent="-285750" algn="just">
              <a:buFont typeface="Arial" pitchFamily="34" charset="0"/>
              <a:buChar char="•"/>
            </a:pPr>
            <a:r>
              <a:rPr lang="en-US" sz="2000" dirty="0">
                <a:latin typeface="Arial" pitchFamily="34" charset="0"/>
                <a:cs typeface="Arial" pitchFamily="34" charset="0"/>
              </a:rPr>
              <a:t>4 independent current monitors enable measurements on the 4 edges</a:t>
            </a:r>
          </a:p>
          <a:p>
            <a:pPr marL="285750" indent="-285750" algn="just">
              <a:buFont typeface="Arial" pitchFamily="34" charset="0"/>
              <a:buChar char="•"/>
            </a:pPr>
            <a:r>
              <a:rPr lang="en-US" sz="2000" dirty="0">
                <a:latin typeface="Arial" pitchFamily="34" charset="0"/>
                <a:cs typeface="Arial" pitchFamily="34" charset="0"/>
              </a:rPr>
              <a:t>Inductive effects from ground strap installation should be minimized</a:t>
            </a:r>
          </a:p>
        </p:txBody>
      </p:sp>
      <p:sp>
        <p:nvSpPr>
          <p:cNvPr id="19" name="Title 1">
            <a:extLst>
              <a:ext uri="{FF2B5EF4-FFF2-40B4-BE49-F238E27FC236}">
                <a16:creationId xmlns:a16="http://schemas.microsoft.com/office/drawing/2014/main" id="{A0D78CA1-E83E-49B2-A6BB-5ADDEBCC8460}"/>
              </a:ext>
            </a:extLst>
          </p:cNvPr>
          <p:cNvSpPr txBox="1">
            <a:spLocks/>
          </p:cNvSpPr>
          <p:nvPr/>
        </p:nvSpPr>
        <p:spPr bwMode="auto">
          <a:xfrm>
            <a:off x="1404094" y="337143"/>
            <a:ext cx="7960765" cy="85586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5000"/>
              </a:spcBef>
              <a:spcAft>
                <a:spcPct val="25000"/>
              </a:spcAft>
              <a:buChar char="•"/>
              <a:defRPr sz="2800" b="1">
                <a:solidFill>
                  <a:schemeClr val="tx1"/>
                </a:solidFill>
                <a:latin typeface="+mn-lt"/>
                <a:ea typeface="+mn-ea"/>
                <a:cs typeface="+mn-cs"/>
              </a:defRPr>
            </a:lvl1pPr>
            <a:lvl2pPr marL="742950" indent="-285750" algn="l" rtl="0" eaLnBrk="0" fontAlgn="base" hangingPunct="0">
              <a:spcBef>
                <a:spcPct val="25000"/>
              </a:spcBef>
              <a:spcAft>
                <a:spcPct val="25000"/>
              </a:spcAft>
              <a:buChar char="–"/>
              <a:defRPr sz="2400">
                <a:solidFill>
                  <a:schemeClr val="tx1"/>
                </a:solidFill>
                <a:latin typeface="+mn-lt"/>
              </a:defRPr>
            </a:lvl2pPr>
            <a:lvl3pPr marL="1143000" indent="-228600" algn="l" rtl="0" eaLnBrk="0" fontAlgn="base" hangingPunct="0">
              <a:spcBef>
                <a:spcPct val="25000"/>
              </a:spcBef>
              <a:spcAft>
                <a:spcPct val="25000"/>
              </a:spcAft>
              <a:buChar char="•"/>
              <a:defRPr sz="2000">
                <a:solidFill>
                  <a:schemeClr val="tx1"/>
                </a:solidFill>
                <a:latin typeface="+mn-lt"/>
              </a:defRPr>
            </a:lvl3pPr>
            <a:lvl4pPr marL="1600200" indent="-228600" algn="l" rtl="0" eaLnBrk="0" fontAlgn="base" hangingPunct="0">
              <a:spcBef>
                <a:spcPct val="25000"/>
              </a:spcBef>
              <a:spcAft>
                <a:spcPct val="25000"/>
              </a:spcAft>
              <a:buChar char="–"/>
              <a:defRPr>
                <a:solidFill>
                  <a:schemeClr val="tx1"/>
                </a:solidFill>
                <a:latin typeface="+mn-lt"/>
              </a:defRPr>
            </a:lvl4pPr>
            <a:lvl5pPr marL="2057400" indent="-228600" algn="l" rtl="0" eaLnBrk="0" fontAlgn="base" hangingPunct="0">
              <a:spcBef>
                <a:spcPct val="25000"/>
              </a:spcBef>
              <a:spcAft>
                <a:spcPct val="25000"/>
              </a:spcAft>
              <a:buChar char="»"/>
              <a:defRPr>
                <a:solidFill>
                  <a:schemeClr val="tx1"/>
                </a:solidFill>
                <a:latin typeface="+mn-lt"/>
              </a:defRPr>
            </a:lvl5pPr>
            <a:lvl6pPr marL="2514600" indent="-228600" algn="l" rtl="0" fontAlgn="base">
              <a:spcBef>
                <a:spcPct val="25000"/>
              </a:spcBef>
              <a:spcAft>
                <a:spcPct val="25000"/>
              </a:spcAft>
              <a:buChar char="»"/>
              <a:defRPr>
                <a:solidFill>
                  <a:schemeClr val="tx1"/>
                </a:solidFill>
                <a:latin typeface="+mn-lt"/>
              </a:defRPr>
            </a:lvl6pPr>
            <a:lvl7pPr marL="2971800" indent="-228600" algn="l" rtl="0" fontAlgn="base">
              <a:spcBef>
                <a:spcPct val="25000"/>
              </a:spcBef>
              <a:spcAft>
                <a:spcPct val="25000"/>
              </a:spcAft>
              <a:buChar char="»"/>
              <a:defRPr>
                <a:solidFill>
                  <a:schemeClr val="tx1"/>
                </a:solidFill>
                <a:latin typeface="+mn-lt"/>
              </a:defRPr>
            </a:lvl7pPr>
            <a:lvl8pPr marL="3429000" indent="-228600" algn="l" rtl="0" fontAlgn="base">
              <a:spcBef>
                <a:spcPct val="25000"/>
              </a:spcBef>
              <a:spcAft>
                <a:spcPct val="25000"/>
              </a:spcAft>
              <a:buChar char="»"/>
              <a:defRPr>
                <a:solidFill>
                  <a:schemeClr val="tx1"/>
                </a:solidFill>
                <a:latin typeface="+mn-lt"/>
              </a:defRPr>
            </a:lvl8pPr>
            <a:lvl9pPr marL="3886200" indent="-228600" algn="l" rtl="0" fontAlgn="base">
              <a:spcBef>
                <a:spcPct val="25000"/>
              </a:spcBef>
              <a:spcAft>
                <a:spcPct val="25000"/>
              </a:spcAft>
              <a:buChar char="»"/>
              <a:defRPr>
                <a:solidFill>
                  <a:schemeClr val="tx1"/>
                </a:solidFill>
                <a:latin typeface="+mn-lt"/>
              </a:defRPr>
            </a:lvl9pPr>
          </a:lstStyle>
          <a:p>
            <a:pPr marL="0" indent="0">
              <a:buNone/>
            </a:pPr>
            <a:r>
              <a:rPr lang="en-US" kern="0" dirty="0">
                <a:solidFill>
                  <a:schemeClr val="bg1"/>
                </a:solidFill>
              </a:rPr>
              <a:t>Applications – Composite Smart Skin</a:t>
            </a:r>
          </a:p>
        </p:txBody>
      </p:sp>
      <p:sp>
        <p:nvSpPr>
          <p:cNvPr id="20" name="Rectangle 19">
            <a:extLst>
              <a:ext uri="{FF2B5EF4-FFF2-40B4-BE49-F238E27FC236}">
                <a16:creationId xmlns:a16="http://schemas.microsoft.com/office/drawing/2014/main" id="{F7B48EEF-08E7-4ECB-99B6-6AC56004F18A}"/>
              </a:ext>
            </a:extLst>
          </p:cNvPr>
          <p:cNvSpPr/>
          <p:nvPr/>
        </p:nvSpPr>
        <p:spPr>
          <a:xfrm>
            <a:off x="40603" y="932694"/>
            <a:ext cx="2483372" cy="307777"/>
          </a:xfrm>
          <a:prstGeom prst="rect">
            <a:avLst/>
          </a:prstGeom>
        </p:spPr>
        <p:txBody>
          <a:bodyPr wrap="none">
            <a:spAutoFit/>
          </a:bodyPr>
          <a:lstStyle/>
          <a:p>
            <a:r>
              <a:rPr lang="en-US" sz="1400" dirty="0">
                <a:latin typeface="+mj-lt"/>
              </a:rPr>
              <a:t>Previous Program Research </a:t>
            </a:r>
          </a:p>
        </p:txBody>
      </p:sp>
    </p:spTree>
    <p:extLst>
      <p:ext uri="{BB962C8B-B14F-4D97-AF65-F5344CB8AC3E}">
        <p14:creationId xmlns:p14="http://schemas.microsoft.com/office/powerpoint/2010/main" val="5745158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0284" y="1491530"/>
            <a:ext cx="7960765" cy="678869"/>
          </a:xfrm>
        </p:spPr>
        <p:txBody>
          <a:bodyPr>
            <a:noAutofit/>
          </a:bodyPr>
          <a:lstStyle/>
          <a:p>
            <a:pPr algn="ctr"/>
            <a:r>
              <a:rPr lang="en-US" sz="2000" b="0" dirty="0">
                <a:solidFill>
                  <a:schemeClr val="tx1"/>
                </a:solidFill>
              </a:rPr>
              <a:t>Mechanical deflection is measured using optical sensors or digital image correlation cameras</a:t>
            </a:r>
          </a:p>
        </p:txBody>
      </p:sp>
      <p:sp>
        <p:nvSpPr>
          <p:cNvPr id="6"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5"/>
          <p:cNvSpPr>
            <a:spLocks noChangeArrowheads="1"/>
          </p:cNvSpPr>
          <p:nvPr/>
        </p:nvSpPr>
        <p:spPr bwMode="auto">
          <a:xfrm>
            <a:off x="914400" y="17240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9" name="Rectangle 6"/>
          <p:cNvSpPr>
            <a:spLocks noChangeArrowheads="1"/>
          </p:cNvSpPr>
          <p:nvPr/>
        </p:nvSpPr>
        <p:spPr bwMode="auto">
          <a:xfrm>
            <a:off x="0" y="29813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Rectangle 7"/>
          <p:cNvSpPr>
            <a:spLocks noChangeArrowheads="1"/>
          </p:cNvSpPr>
          <p:nvPr/>
        </p:nvSpPr>
        <p:spPr bwMode="auto">
          <a:xfrm>
            <a:off x="0" y="42481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 </a:t>
            </a:r>
            <a:r>
              <a:rPr kumimoji="0" lang="en-US" sz="900" b="0" i="0" u="none" strike="noStrike" cap="none" normalizeH="0" baseline="0">
                <a:ln>
                  <a:noFill/>
                </a:ln>
                <a:solidFill>
                  <a:schemeClr val="tx1"/>
                </a:solidFill>
                <a:effectLst/>
                <a:latin typeface="Arial" pitchFamily="34" charset="0"/>
                <a:cs typeface="Arial" pitchFamily="34" charset="0"/>
              </a:rPr>
              <a: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pic>
        <p:nvPicPr>
          <p:cNvPr id="13314" name="Picture 2" descr="C:\Users\gszatkow\Desktop\AEST\SansEC\LTI-Sep2012-Data-Orig\DP-12-573\PHOTOGRAPHS\setup\DSC0876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4690" y="2468875"/>
            <a:ext cx="2955800" cy="3941066"/>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12783" y="2491643"/>
            <a:ext cx="697707" cy="731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Rectangle 32"/>
          <p:cNvSpPr/>
          <p:nvPr/>
        </p:nvSpPr>
        <p:spPr>
          <a:xfrm>
            <a:off x="2663172" y="5839949"/>
            <a:ext cx="949299" cy="507831"/>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900" b="1" kern="0" dirty="0">
                <a:solidFill>
                  <a:sysClr val="windowText" lastClr="000000"/>
                </a:solidFill>
              </a:rPr>
              <a:t>Digital image </a:t>
            </a:r>
          </a:p>
          <a:p>
            <a:pPr marL="0" marR="0" lvl="0" indent="0" algn="ctr" defTabSz="914400" eaLnBrk="1" fontAlgn="auto" latinLnBrk="0" hangingPunct="1">
              <a:lnSpc>
                <a:spcPct val="100000"/>
              </a:lnSpc>
              <a:spcBef>
                <a:spcPts val="0"/>
              </a:spcBef>
              <a:spcAft>
                <a:spcPts val="0"/>
              </a:spcAft>
              <a:buClrTx/>
              <a:buSzTx/>
              <a:buFontTx/>
              <a:buNone/>
              <a:tabLst/>
              <a:defRPr/>
            </a:pPr>
            <a:r>
              <a:rPr lang="en-US" sz="900" b="1" kern="0" dirty="0">
                <a:solidFill>
                  <a:sysClr val="windowText" lastClr="000000"/>
                </a:solidFill>
              </a:rPr>
              <a:t>Correlation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sysClr val="windowText" lastClr="000000"/>
                </a:solidFill>
                <a:effectLst/>
                <a:uLnTx/>
                <a:uFillTx/>
              </a:rPr>
              <a:t>cameras</a:t>
            </a:r>
          </a:p>
        </p:txBody>
      </p:sp>
      <p:cxnSp>
        <p:nvCxnSpPr>
          <p:cNvPr id="35" name="Straight Arrow Connector 34"/>
          <p:cNvCxnSpPr/>
          <p:nvPr/>
        </p:nvCxnSpPr>
        <p:spPr>
          <a:xfrm flipH="1" flipV="1">
            <a:off x="2132590" y="5733300"/>
            <a:ext cx="989243" cy="11238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flipV="1">
            <a:off x="1998866" y="4811580"/>
            <a:ext cx="1122967" cy="103410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4634196" y="2365675"/>
            <a:ext cx="3814474" cy="338554"/>
          </a:xfrm>
          <a:prstGeom prst="rect">
            <a:avLst/>
          </a:prstGeom>
        </p:spPr>
        <p:txBody>
          <a:bodyPr wrap="square">
            <a:spAutoFit/>
          </a:bodyPr>
          <a:lstStyle/>
          <a:p>
            <a:r>
              <a:rPr lang="en-US" sz="1600" dirty="0">
                <a:solidFill>
                  <a:srgbClr val="000000"/>
                </a:solidFill>
                <a:latin typeface="+mj-lt"/>
              </a:rPr>
              <a:t>Digital Image Correlation Video</a:t>
            </a:r>
            <a:endParaRPr lang="en-US" sz="1600" dirty="0">
              <a:latin typeface="+mj-lt"/>
            </a:endParaRPr>
          </a:p>
        </p:txBody>
      </p:sp>
      <p:sp>
        <p:nvSpPr>
          <p:cNvPr id="11" name="Slide Number Placeholder 10"/>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4B26A8C-698E-3D4C-8FF2-8D9A53AC89ED}" type="slidenum">
              <a:rPr lang="en-US" smtClean="0"/>
              <a:pPr/>
              <a:t>22</a:t>
            </a:fld>
            <a:endParaRPr lang="en-US"/>
          </a:p>
        </p:txBody>
      </p:sp>
      <p:sp>
        <p:nvSpPr>
          <p:cNvPr id="19" name="Title 1">
            <a:extLst>
              <a:ext uri="{FF2B5EF4-FFF2-40B4-BE49-F238E27FC236}">
                <a16:creationId xmlns:a16="http://schemas.microsoft.com/office/drawing/2014/main" id="{1E5F6B8C-D650-4324-83A9-1C7D37A50E42}"/>
              </a:ext>
            </a:extLst>
          </p:cNvPr>
          <p:cNvSpPr txBox="1">
            <a:spLocks/>
          </p:cNvSpPr>
          <p:nvPr/>
        </p:nvSpPr>
        <p:spPr bwMode="auto">
          <a:xfrm>
            <a:off x="1404094" y="337143"/>
            <a:ext cx="7960765" cy="85586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5000"/>
              </a:spcBef>
              <a:spcAft>
                <a:spcPct val="25000"/>
              </a:spcAft>
              <a:buChar char="•"/>
              <a:defRPr sz="2800" b="1">
                <a:solidFill>
                  <a:schemeClr val="tx1"/>
                </a:solidFill>
                <a:latin typeface="+mn-lt"/>
                <a:ea typeface="+mn-ea"/>
                <a:cs typeface="+mn-cs"/>
              </a:defRPr>
            </a:lvl1pPr>
            <a:lvl2pPr marL="742950" indent="-285750" algn="l" rtl="0" eaLnBrk="0" fontAlgn="base" hangingPunct="0">
              <a:spcBef>
                <a:spcPct val="25000"/>
              </a:spcBef>
              <a:spcAft>
                <a:spcPct val="25000"/>
              </a:spcAft>
              <a:buChar char="–"/>
              <a:defRPr sz="2400">
                <a:solidFill>
                  <a:schemeClr val="tx1"/>
                </a:solidFill>
                <a:latin typeface="+mn-lt"/>
              </a:defRPr>
            </a:lvl2pPr>
            <a:lvl3pPr marL="1143000" indent="-228600" algn="l" rtl="0" eaLnBrk="0" fontAlgn="base" hangingPunct="0">
              <a:spcBef>
                <a:spcPct val="25000"/>
              </a:spcBef>
              <a:spcAft>
                <a:spcPct val="25000"/>
              </a:spcAft>
              <a:buChar char="•"/>
              <a:defRPr sz="2000">
                <a:solidFill>
                  <a:schemeClr val="tx1"/>
                </a:solidFill>
                <a:latin typeface="+mn-lt"/>
              </a:defRPr>
            </a:lvl3pPr>
            <a:lvl4pPr marL="1600200" indent="-228600" algn="l" rtl="0" eaLnBrk="0" fontAlgn="base" hangingPunct="0">
              <a:spcBef>
                <a:spcPct val="25000"/>
              </a:spcBef>
              <a:spcAft>
                <a:spcPct val="25000"/>
              </a:spcAft>
              <a:buChar char="–"/>
              <a:defRPr>
                <a:solidFill>
                  <a:schemeClr val="tx1"/>
                </a:solidFill>
                <a:latin typeface="+mn-lt"/>
              </a:defRPr>
            </a:lvl4pPr>
            <a:lvl5pPr marL="2057400" indent="-228600" algn="l" rtl="0" eaLnBrk="0" fontAlgn="base" hangingPunct="0">
              <a:spcBef>
                <a:spcPct val="25000"/>
              </a:spcBef>
              <a:spcAft>
                <a:spcPct val="25000"/>
              </a:spcAft>
              <a:buChar char="»"/>
              <a:defRPr>
                <a:solidFill>
                  <a:schemeClr val="tx1"/>
                </a:solidFill>
                <a:latin typeface="+mn-lt"/>
              </a:defRPr>
            </a:lvl5pPr>
            <a:lvl6pPr marL="2514600" indent="-228600" algn="l" rtl="0" fontAlgn="base">
              <a:spcBef>
                <a:spcPct val="25000"/>
              </a:spcBef>
              <a:spcAft>
                <a:spcPct val="25000"/>
              </a:spcAft>
              <a:buChar char="»"/>
              <a:defRPr>
                <a:solidFill>
                  <a:schemeClr val="tx1"/>
                </a:solidFill>
                <a:latin typeface="+mn-lt"/>
              </a:defRPr>
            </a:lvl6pPr>
            <a:lvl7pPr marL="2971800" indent="-228600" algn="l" rtl="0" fontAlgn="base">
              <a:spcBef>
                <a:spcPct val="25000"/>
              </a:spcBef>
              <a:spcAft>
                <a:spcPct val="25000"/>
              </a:spcAft>
              <a:buChar char="»"/>
              <a:defRPr>
                <a:solidFill>
                  <a:schemeClr val="tx1"/>
                </a:solidFill>
                <a:latin typeface="+mn-lt"/>
              </a:defRPr>
            </a:lvl7pPr>
            <a:lvl8pPr marL="3429000" indent="-228600" algn="l" rtl="0" fontAlgn="base">
              <a:spcBef>
                <a:spcPct val="25000"/>
              </a:spcBef>
              <a:spcAft>
                <a:spcPct val="25000"/>
              </a:spcAft>
              <a:buChar char="»"/>
              <a:defRPr>
                <a:solidFill>
                  <a:schemeClr val="tx1"/>
                </a:solidFill>
                <a:latin typeface="+mn-lt"/>
              </a:defRPr>
            </a:lvl8pPr>
            <a:lvl9pPr marL="3886200" indent="-228600" algn="l" rtl="0" fontAlgn="base">
              <a:spcBef>
                <a:spcPct val="25000"/>
              </a:spcBef>
              <a:spcAft>
                <a:spcPct val="25000"/>
              </a:spcAft>
              <a:buChar char="»"/>
              <a:defRPr>
                <a:solidFill>
                  <a:schemeClr val="tx1"/>
                </a:solidFill>
                <a:latin typeface="+mn-lt"/>
              </a:defRPr>
            </a:lvl9pPr>
          </a:lstStyle>
          <a:p>
            <a:pPr marL="0" indent="0">
              <a:buNone/>
            </a:pPr>
            <a:r>
              <a:rPr lang="en-US" kern="0" dirty="0">
                <a:solidFill>
                  <a:schemeClr val="bg1"/>
                </a:solidFill>
              </a:rPr>
              <a:t>Applications – Composite Smart Skin</a:t>
            </a:r>
          </a:p>
        </p:txBody>
      </p:sp>
      <p:sp>
        <p:nvSpPr>
          <p:cNvPr id="20" name="Rectangle 19">
            <a:extLst>
              <a:ext uri="{FF2B5EF4-FFF2-40B4-BE49-F238E27FC236}">
                <a16:creationId xmlns:a16="http://schemas.microsoft.com/office/drawing/2014/main" id="{FF5FE95F-A176-490D-84B6-046C6B94BD4B}"/>
              </a:ext>
            </a:extLst>
          </p:cNvPr>
          <p:cNvSpPr/>
          <p:nvPr/>
        </p:nvSpPr>
        <p:spPr>
          <a:xfrm>
            <a:off x="0" y="962175"/>
            <a:ext cx="2483372" cy="307777"/>
          </a:xfrm>
          <a:prstGeom prst="rect">
            <a:avLst/>
          </a:prstGeom>
        </p:spPr>
        <p:txBody>
          <a:bodyPr wrap="none">
            <a:spAutoFit/>
          </a:bodyPr>
          <a:lstStyle/>
          <a:p>
            <a:r>
              <a:rPr lang="en-US" sz="1400" dirty="0">
                <a:latin typeface="+mj-lt"/>
              </a:rPr>
              <a:t>Previous Program Research </a:t>
            </a:r>
          </a:p>
        </p:txBody>
      </p:sp>
      <p:pic>
        <p:nvPicPr>
          <p:cNvPr id="3" name="Slide22-Video-4">
            <a:hlinkClick r:id="" action="ppaction://media"/>
            <a:extLst>
              <a:ext uri="{FF2B5EF4-FFF2-40B4-BE49-F238E27FC236}">
                <a16:creationId xmlns:a16="http://schemas.microsoft.com/office/drawing/2014/main" id="{C7793D72-4178-49A3-938F-9ACAD014A8F3}"/>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786139" y="2701417"/>
            <a:ext cx="5176885" cy="3532248"/>
          </a:xfrm>
          <a:prstGeom prst="rect">
            <a:avLst/>
          </a:prstGeom>
        </p:spPr>
      </p:pic>
    </p:spTree>
    <p:extLst>
      <p:ext uri="{BB962C8B-B14F-4D97-AF65-F5344CB8AC3E}">
        <p14:creationId xmlns:p14="http://schemas.microsoft.com/office/powerpoint/2010/main" val="860936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93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656E12-73A8-4330-823F-B6C924CA7936}"/>
              </a:ext>
            </a:extLst>
          </p:cNvPr>
          <p:cNvSpPr>
            <a:spLocks noGrp="1"/>
          </p:cNvSpPr>
          <p:nvPr>
            <p:ph type="sldNum" sz="quarter" idx="10"/>
          </p:nvPr>
        </p:nvSpPr>
        <p:spPr/>
        <p:txBody>
          <a:bodyPr/>
          <a:lstStyle/>
          <a:p>
            <a:pPr>
              <a:defRPr/>
            </a:pPr>
            <a:fld id="{D18F5EF4-025B-4809-8D23-BF6F0FFFC41E}" type="slidenum">
              <a:rPr lang="en-US" smtClean="0"/>
              <a:pPr>
                <a:defRPr/>
              </a:pPr>
              <a:t>23</a:t>
            </a:fld>
            <a:endParaRPr lang="en-US"/>
          </a:p>
        </p:txBody>
      </p:sp>
      <p:sp>
        <p:nvSpPr>
          <p:cNvPr id="3" name="Rectangle 2">
            <a:extLst>
              <a:ext uri="{FF2B5EF4-FFF2-40B4-BE49-F238E27FC236}">
                <a16:creationId xmlns:a16="http://schemas.microsoft.com/office/drawing/2014/main" id="{F7916FAA-AE29-4A1B-A2F4-A269055B93F7}"/>
              </a:ext>
            </a:extLst>
          </p:cNvPr>
          <p:cNvSpPr/>
          <p:nvPr/>
        </p:nvSpPr>
        <p:spPr>
          <a:xfrm>
            <a:off x="-30481" y="1439229"/>
            <a:ext cx="9276925" cy="400110"/>
          </a:xfrm>
          <a:prstGeom prst="rect">
            <a:avLst/>
          </a:prstGeom>
        </p:spPr>
        <p:txBody>
          <a:bodyPr wrap="square">
            <a:spAutoFit/>
          </a:bodyPr>
          <a:lstStyle/>
          <a:p>
            <a:pPr algn="ctr"/>
            <a:r>
              <a:rPr lang="en-US" sz="2000" dirty="0">
                <a:solidFill>
                  <a:prstClr val="black"/>
                </a:solidFill>
                <a:latin typeface="Arial" pitchFamily="34" charset="0"/>
                <a:cs typeface="Arial" pitchFamily="34" charset="0"/>
              </a:rPr>
              <a:t>Backside Thermal Data was Acquired using </a:t>
            </a:r>
            <a:r>
              <a:rPr lang="en-US" sz="2000" dirty="0">
                <a:latin typeface="Arial" pitchFamily="34" charset="0"/>
                <a:cs typeface="Arial" pitchFamily="34" charset="0"/>
              </a:rPr>
              <a:t>FLIR Systems SC645 IR Camera </a:t>
            </a:r>
          </a:p>
        </p:txBody>
      </p:sp>
      <p:sp>
        <p:nvSpPr>
          <p:cNvPr id="4" name="Rectangle 3">
            <a:extLst>
              <a:ext uri="{FF2B5EF4-FFF2-40B4-BE49-F238E27FC236}">
                <a16:creationId xmlns:a16="http://schemas.microsoft.com/office/drawing/2014/main" id="{6C15B892-783A-4971-A7ED-A8CD58EF813B}"/>
              </a:ext>
            </a:extLst>
          </p:cNvPr>
          <p:cNvSpPr/>
          <p:nvPr/>
        </p:nvSpPr>
        <p:spPr>
          <a:xfrm>
            <a:off x="4802430" y="5365048"/>
            <a:ext cx="3957540" cy="584775"/>
          </a:xfrm>
          <a:prstGeom prst="rect">
            <a:avLst/>
          </a:prstGeom>
        </p:spPr>
        <p:txBody>
          <a:bodyPr wrap="square">
            <a:spAutoFit/>
          </a:bodyPr>
          <a:lstStyle/>
          <a:p>
            <a:pPr algn="ctr"/>
            <a:r>
              <a:rPr lang="en-US" sz="1600" b="1" dirty="0">
                <a:latin typeface="Arial" pitchFamily="34" charset="0"/>
                <a:cs typeface="Arial" pitchFamily="34" charset="0"/>
              </a:rPr>
              <a:t>Backside IR image of 8” </a:t>
            </a:r>
            <a:r>
              <a:rPr lang="en-US" sz="1600" b="1" dirty="0" err="1">
                <a:latin typeface="Arial" pitchFamily="34" charset="0"/>
                <a:cs typeface="Arial" pitchFamily="34" charset="0"/>
              </a:rPr>
              <a:t>SansEC</a:t>
            </a:r>
            <a:r>
              <a:rPr lang="en-US" sz="1600" b="1" dirty="0">
                <a:latin typeface="Arial" pitchFamily="34" charset="0"/>
                <a:cs typeface="Arial" pitchFamily="34" charset="0"/>
              </a:rPr>
              <a:t> LSP on Fiberglass Substrate</a:t>
            </a:r>
          </a:p>
        </p:txBody>
      </p:sp>
      <p:sp>
        <p:nvSpPr>
          <p:cNvPr id="5" name="Rectangle 4">
            <a:extLst>
              <a:ext uri="{FF2B5EF4-FFF2-40B4-BE49-F238E27FC236}">
                <a16:creationId xmlns:a16="http://schemas.microsoft.com/office/drawing/2014/main" id="{B0BE5A24-53A0-4494-9C02-AE896CAFBB73}"/>
              </a:ext>
            </a:extLst>
          </p:cNvPr>
          <p:cNvSpPr/>
          <p:nvPr/>
        </p:nvSpPr>
        <p:spPr>
          <a:xfrm>
            <a:off x="1173806" y="5234451"/>
            <a:ext cx="3108543" cy="369332"/>
          </a:xfrm>
          <a:prstGeom prst="rect">
            <a:avLst/>
          </a:prstGeom>
        </p:spPr>
        <p:txBody>
          <a:bodyPr wrap="none">
            <a:spAutoFit/>
          </a:bodyPr>
          <a:lstStyle/>
          <a:p>
            <a:r>
              <a:rPr lang="en-US" sz="1800" b="1" dirty="0">
                <a:latin typeface="Arial" pitchFamily="34" charset="0"/>
                <a:cs typeface="Arial" pitchFamily="34" charset="0"/>
              </a:rPr>
              <a:t>Infrared (IR) Camera Setup</a:t>
            </a:r>
          </a:p>
        </p:txBody>
      </p:sp>
      <p:pic>
        <p:nvPicPr>
          <p:cNvPr id="6" name="Picture 5" descr="IMG_4215.JPG">
            <a:extLst>
              <a:ext uri="{FF2B5EF4-FFF2-40B4-BE49-F238E27FC236}">
                <a16:creationId xmlns:a16="http://schemas.microsoft.com/office/drawing/2014/main" id="{C589D621-5B36-4A52-8A23-21B945714BBD}"/>
              </a:ext>
            </a:extLst>
          </p:cNvPr>
          <p:cNvPicPr/>
          <p:nvPr/>
        </p:nvPicPr>
        <p:blipFill>
          <a:blip r:embed="rId2" cstate="print"/>
          <a:srcRect l="12500" t="2500" r="6667" b="20000"/>
          <a:stretch>
            <a:fillRect/>
          </a:stretch>
        </p:blipFill>
        <p:spPr>
          <a:xfrm>
            <a:off x="384030" y="2359905"/>
            <a:ext cx="4182909" cy="2874545"/>
          </a:xfrm>
          <a:prstGeom prst="rect">
            <a:avLst/>
          </a:prstGeom>
        </p:spPr>
      </p:pic>
      <p:sp>
        <p:nvSpPr>
          <p:cNvPr id="7" name="TextBox 6">
            <a:extLst>
              <a:ext uri="{FF2B5EF4-FFF2-40B4-BE49-F238E27FC236}">
                <a16:creationId xmlns:a16="http://schemas.microsoft.com/office/drawing/2014/main" id="{885F057A-0FBE-4E69-885B-7A017220BB9F}"/>
              </a:ext>
            </a:extLst>
          </p:cNvPr>
          <p:cNvSpPr txBox="1"/>
          <p:nvPr/>
        </p:nvSpPr>
        <p:spPr>
          <a:xfrm>
            <a:off x="754350" y="4448385"/>
            <a:ext cx="1219179" cy="338554"/>
          </a:xfrm>
          <a:prstGeom prst="rect">
            <a:avLst/>
          </a:prstGeom>
          <a:solidFill>
            <a:schemeClr val="bg1"/>
          </a:solidFill>
        </p:spPr>
        <p:txBody>
          <a:bodyPr wrap="square" rtlCol="0">
            <a:spAutoFit/>
          </a:bodyPr>
          <a:lstStyle/>
          <a:p>
            <a:pPr algn="ctr"/>
            <a:r>
              <a:rPr lang="en-US" sz="1600" dirty="0">
                <a:latin typeface="Arial" pitchFamily="34" charset="0"/>
                <a:cs typeface="Arial" pitchFamily="34" charset="0"/>
              </a:rPr>
              <a:t>IR Camera</a:t>
            </a:r>
          </a:p>
        </p:txBody>
      </p:sp>
      <p:cxnSp>
        <p:nvCxnSpPr>
          <p:cNvPr id="8" name="Straight Arrow Connector 7">
            <a:extLst>
              <a:ext uri="{FF2B5EF4-FFF2-40B4-BE49-F238E27FC236}">
                <a16:creationId xmlns:a16="http://schemas.microsoft.com/office/drawing/2014/main" id="{BFDC5938-4135-4355-A407-6928F3C60460}"/>
              </a:ext>
            </a:extLst>
          </p:cNvPr>
          <p:cNvCxnSpPr/>
          <p:nvPr/>
        </p:nvCxnSpPr>
        <p:spPr>
          <a:xfrm>
            <a:off x="1957619" y="4617662"/>
            <a:ext cx="463701" cy="0"/>
          </a:xfrm>
          <a:prstGeom prst="straightConnector1">
            <a:avLst/>
          </a:prstGeom>
          <a:ln>
            <a:solidFill>
              <a:schemeClr val="bg1"/>
            </a:solidFill>
            <a:tailEnd type="arrow"/>
          </a:ln>
        </p:spPr>
        <p:style>
          <a:lnRef idx="2">
            <a:schemeClr val="dk1"/>
          </a:lnRef>
          <a:fillRef idx="0">
            <a:schemeClr val="dk1"/>
          </a:fillRef>
          <a:effectRef idx="1">
            <a:schemeClr val="dk1"/>
          </a:effectRef>
          <a:fontRef idx="minor">
            <a:schemeClr val="tx1"/>
          </a:fontRef>
        </p:style>
      </p:cxnSp>
      <p:pic>
        <p:nvPicPr>
          <p:cNvPr id="9" name="Picture 37">
            <a:extLst>
              <a:ext uri="{FF2B5EF4-FFF2-40B4-BE49-F238E27FC236}">
                <a16:creationId xmlns:a16="http://schemas.microsoft.com/office/drawing/2014/main" id="{E4568212-A489-44EF-A33D-B91494C72580}"/>
              </a:ext>
            </a:extLst>
          </p:cNvPr>
          <p:cNvPicPr>
            <a:picLocks noChangeAspect="1" noChangeArrowheads="1"/>
          </p:cNvPicPr>
          <p:nvPr/>
        </p:nvPicPr>
        <p:blipFill>
          <a:blip r:embed="rId3" cstate="print"/>
          <a:srcRect/>
          <a:stretch>
            <a:fillRect/>
          </a:stretch>
        </p:blipFill>
        <p:spPr bwMode="auto">
          <a:xfrm>
            <a:off x="4823957" y="2268784"/>
            <a:ext cx="3936013" cy="3056788"/>
          </a:xfrm>
          <a:prstGeom prst="rect">
            <a:avLst/>
          </a:prstGeom>
          <a:noFill/>
          <a:ln w="9525">
            <a:noFill/>
            <a:miter lim="800000"/>
            <a:headEnd/>
            <a:tailEnd/>
          </a:ln>
          <a:effectLst/>
        </p:spPr>
      </p:pic>
      <p:sp>
        <p:nvSpPr>
          <p:cNvPr id="10" name="Rectangle 9">
            <a:extLst>
              <a:ext uri="{FF2B5EF4-FFF2-40B4-BE49-F238E27FC236}">
                <a16:creationId xmlns:a16="http://schemas.microsoft.com/office/drawing/2014/main" id="{C7EB86C1-0F88-4702-9C85-9FED51F98CB5}"/>
              </a:ext>
            </a:extLst>
          </p:cNvPr>
          <p:cNvSpPr/>
          <p:nvPr/>
        </p:nvSpPr>
        <p:spPr>
          <a:xfrm>
            <a:off x="0" y="962175"/>
            <a:ext cx="2483372" cy="307777"/>
          </a:xfrm>
          <a:prstGeom prst="rect">
            <a:avLst/>
          </a:prstGeom>
        </p:spPr>
        <p:txBody>
          <a:bodyPr wrap="none">
            <a:spAutoFit/>
          </a:bodyPr>
          <a:lstStyle/>
          <a:p>
            <a:r>
              <a:rPr lang="en-US" sz="1400" dirty="0">
                <a:latin typeface="+mj-lt"/>
              </a:rPr>
              <a:t>Previous Program Research </a:t>
            </a:r>
          </a:p>
        </p:txBody>
      </p:sp>
      <p:sp>
        <p:nvSpPr>
          <p:cNvPr id="11" name="Title 1">
            <a:extLst>
              <a:ext uri="{FF2B5EF4-FFF2-40B4-BE49-F238E27FC236}">
                <a16:creationId xmlns:a16="http://schemas.microsoft.com/office/drawing/2014/main" id="{ED5D6C12-0D48-4B49-BA5C-DDF3A9E0FEF3}"/>
              </a:ext>
            </a:extLst>
          </p:cNvPr>
          <p:cNvSpPr txBox="1">
            <a:spLocks/>
          </p:cNvSpPr>
          <p:nvPr/>
        </p:nvSpPr>
        <p:spPr bwMode="auto">
          <a:xfrm>
            <a:off x="1404094" y="337143"/>
            <a:ext cx="7960765" cy="85586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5000"/>
              </a:spcBef>
              <a:spcAft>
                <a:spcPct val="25000"/>
              </a:spcAft>
              <a:buChar char="•"/>
              <a:defRPr sz="2800" b="1">
                <a:solidFill>
                  <a:schemeClr val="tx1"/>
                </a:solidFill>
                <a:latin typeface="+mn-lt"/>
                <a:ea typeface="+mn-ea"/>
                <a:cs typeface="+mn-cs"/>
              </a:defRPr>
            </a:lvl1pPr>
            <a:lvl2pPr marL="742950" indent="-285750" algn="l" rtl="0" eaLnBrk="0" fontAlgn="base" hangingPunct="0">
              <a:spcBef>
                <a:spcPct val="25000"/>
              </a:spcBef>
              <a:spcAft>
                <a:spcPct val="25000"/>
              </a:spcAft>
              <a:buChar char="–"/>
              <a:defRPr sz="2400">
                <a:solidFill>
                  <a:schemeClr val="tx1"/>
                </a:solidFill>
                <a:latin typeface="+mn-lt"/>
              </a:defRPr>
            </a:lvl2pPr>
            <a:lvl3pPr marL="1143000" indent="-228600" algn="l" rtl="0" eaLnBrk="0" fontAlgn="base" hangingPunct="0">
              <a:spcBef>
                <a:spcPct val="25000"/>
              </a:spcBef>
              <a:spcAft>
                <a:spcPct val="25000"/>
              </a:spcAft>
              <a:buChar char="•"/>
              <a:defRPr sz="2000">
                <a:solidFill>
                  <a:schemeClr val="tx1"/>
                </a:solidFill>
                <a:latin typeface="+mn-lt"/>
              </a:defRPr>
            </a:lvl3pPr>
            <a:lvl4pPr marL="1600200" indent="-228600" algn="l" rtl="0" eaLnBrk="0" fontAlgn="base" hangingPunct="0">
              <a:spcBef>
                <a:spcPct val="25000"/>
              </a:spcBef>
              <a:spcAft>
                <a:spcPct val="25000"/>
              </a:spcAft>
              <a:buChar char="–"/>
              <a:defRPr>
                <a:solidFill>
                  <a:schemeClr val="tx1"/>
                </a:solidFill>
                <a:latin typeface="+mn-lt"/>
              </a:defRPr>
            </a:lvl4pPr>
            <a:lvl5pPr marL="2057400" indent="-228600" algn="l" rtl="0" eaLnBrk="0" fontAlgn="base" hangingPunct="0">
              <a:spcBef>
                <a:spcPct val="25000"/>
              </a:spcBef>
              <a:spcAft>
                <a:spcPct val="25000"/>
              </a:spcAft>
              <a:buChar char="»"/>
              <a:defRPr>
                <a:solidFill>
                  <a:schemeClr val="tx1"/>
                </a:solidFill>
                <a:latin typeface="+mn-lt"/>
              </a:defRPr>
            </a:lvl5pPr>
            <a:lvl6pPr marL="2514600" indent="-228600" algn="l" rtl="0" fontAlgn="base">
              <a:spcBef>
                <a:spcPct val="25000"/>
              </a:spcBef>
              <a:spcAft>
                <a:spcPct val="25000"/>
              </a:spcAft>
              <a:buChar char="»"/>
              <a:defRPr>
                <a:solidFill>
                  <a:schemeClr val="tx1"/>
                </a:solidFill>
                <a:latin typeface="+mn-lt"/>
              </a:defRPr>
            </a:lvl6pPr>
            <a:lvl7pPr marL="2971800" indent="-228600" algn="l" rtl="0" fontAlgn="base">
              <a:spcBef>
                <a:spcPct val="25000"/>
              </a:spcBef>
              <a:spcAft>
                <a:spcPct val="25000"/>
              </a:spcAft>
              <a:buChar char="»"/>
              <a:defRPr>
                <a:solidFill>
                  <a:schemeClr val="tx1"/>
                </a:solidFill>
                <a:latin typeface="+mn-lt"/>
              </a:defRPr>
            </a:lvl7pPr>
            <a:lvl8pPr marL="3429000" indent="-228600" algn="l" rtl="0" fontAlgn="base">
              <a:spcBef>
                <a:spcPct val="25000"/>
              </a:spcBef>
              <a:spcAft>
                <a:spcPct val="25000"/>
              </a:spcAft>
              <a:buChar char="»"/>
              <a:defRPr>
                <a:solidFill>
                  <a:schemeClr val="tx1"/>
                </a:solidFill>
                <a:latin typeface="+mn-lt"/>
              </a:defRPr>
            </a:lvl8pPr>
            <a:lvl9pPr marL="3886200" indent="-228600" algn="l" rtl="0" fontAlgn="base">
              <a:spcBef>
                <a:spcPct val="25000"/>
              </a:spcBef>
              <a:spcAft>
                <a:spcPct val="25000"/>
              </a:spcAft>
              <a:buChar char="»"/>
              <a:defRPr>
                <a:solidFill>
                  <a:schemeClr val="tx1"/>
                </a:solidFill>
                <a:latin typeface="+mn-lt"/>
              </a:defRPr>
            </a:lvl9pPr>
          </a:lstStyle>
          <a:p>
            <a:pPr marL="0" indent="0">
              <a:buNone/>
            </a:pPr>
            <a:r>
              <a:rPr lang="en-US" kern="0" dirty="0">
                <a:solidFill>
                  <a:schemeClr val="bg1"/>
                </a:solidFill>
              </a:rPr>
              <a:t>Applications – Composite Smart Skin</a:t>
            </a:r>
          </a:p>
        </p:txBody>
      </p:sp>
    </p:spTree>
    <p:extLst>
      <p:ext uri="{BB962C8B-B14F-4D97-AF65-F5344CB8AC3E}">
        <p14:creationId xmlns:p14="http://schemas.microsoft.com/office/powerpoint/2010/main" val="6245520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656E12-73A8-4330-823F-B6C924CA7936}"/>
              </a:ext>
            </a:extLst>
          </p:cNvPr>
          <p:cNvSpPr>
            <a:spLocks noGrp="1"/>
          </p:cNvSpPr>
          <p:nvPr>
            <p:ph type="sldNum" sz="quarter" idx="10"/>
          </p:nvPr>
        </p:nvSpPr>
        <p:spPr/>
        <p:txBody>
          <a:bodyPr/>
          <a:lstStyle/>
          <a:p>
            <a:pPr>
              <a:defRPr/>
            </a:pPr>
            <a:fld id="{D18F5EF4-025B-4809-8D23-BF6F0FFFC41E}" type="slidenum">
              <a:rPr lang="en-US" smtClean="0"/>
              <a:pPr>
                <a:defRPr/>
              </a:pPr>
              <a:t>24</a:t>
            </a:fld>
            <a:endParaRPr lang="en-US"/>
          </a:p>
        </p:txBody>
      </p:sp>
      <p:sp>
        <p:nvSpPr>
          <p:cNvPr id="3" name="Rectangle 2">
            <a:extLst>
              <a:ext uri="{FF2B5EF4-FFF2-40B4-BE49-F238E27FC236}">
                <a16:creationId xmlns:a16="http://schemas.microsoft.com/office/drawing/2014/main" id="{F7916FAA-AE29-4A1B-A2F4-A269055B93F7}"/>
              </a:ext>
            </a:extLst>
          </p:cNvPr>
          <p:cNvSpPr/>
          <p:nvPr/>
        </p:nvSpPr>
        <p:spPr>
          <a:xfrm>
            <a:off x="89545" y="1796989"/>
            <a:ext cx="9006841" cy="1323439"/>
          </a:xfrm>
          <a:prstGeom prst="rect">
            <a:avLst/>
          </a:prstGeom>
        </p:spPr>
        <p:txBody>
          <a:bodyPr wrap="square">
            <a:spAutoFit/>
          </a:bodyPr>
          <a:lstStyle/>
          <a:p>
            <a:pPr marL="342900" indent="-342900">
              <a:buFont typeface="Arial" panose="020B0604020202020204" pitchFamily="34" charset="0"/>
              <a:buChar char="•"/>
            </a:pPr>
            <a:r>
              <a:rPr lang="en-US" sz="2000" dirty="0">
                <a:latin typeface="+mj-lt"/>
              </a:rPr>
              <a:t>Hotter temperatures in the IR image represent the location of lightning attachment or current propagation.</a:t>
            </a:r>
          </a:p>
          <a:p>
            <a:pPr marL="342900" indent="-342900">
              <a:buFont typeface="Arial" panose="020B0604020202020204" pitchFamily="34" charset="0"/>
              <a:buChar char="•"/>
            </a:pPr>
            <a:endParaRPr lang="en-US" sz="2000" dirty="0">
              <a:latin typeface="+mj-lt"/>
            </a:endParaRPr>
          </a:p>
          <a:p>
            <a:pPr marL="342900" indent="-342900">
              <a:buFont typeface="Arial" panose="020B0604020202020204" pitchFamily="34" charset="0"/>
              <a:buChar char="•"/>
            </a:pPr>
            <a:r>
              <a:rPr lang="en-US" sz="2000" dirty="0">
                <a:latin typeface="+mj-lt"/>
              </a:rPr>
              <a:t> </a:t>
            </a:r>
            <a:r>
              <a:rPr lang="en-US" sz="2000" dirty="0">
                <a:solidFill>
                  <a:prstClr val="black"/>
                </a:solidFill>
                <a:latin typeface="+mj-lt"/>
                <a:cs typeface="Arial" pitchFamily="34" charset="0"/>
              </a:rPr>
              <a:t>Lightning Attachment was observed to occur at high electric field locations.</a:t>
            </a:r>
            <a:endParaRPr lang="en-US" sz="2000" dirty="0">
              <a:latin typeface="+mj-lt"/>
              <a:cs typeface="Arial" pitchFamily="34" charset="0"/>
            </a:endParaRPr>
          </a:p>
        </p:txBody>
      </p:sp>
      <p:sp>
        <p:nvSpPr>
          <p:cNvPr id="10" name="Rectangle 9">
            <a:extLst>
              <a:ext uri="{FF2B5EF4-FFF2-40B4-BE49-F238E27FC236}">
                <a16:creationId xmlns:a16="http://schemas.microsoft.com/office/drawing/2014/main" id="{C7EB86C1-0F88-4702-9C85-9FED51F98CB5}"/>
              </a:ext>
            </a:extLst>
          </p:cNvPr>
          <p:cNvSpPr/>
          <p:nvPr/>
        </p:nvSpPr>
        <p:spPr>
          <a:xfrm>
            <a:off x="0" y="962175"/>
            <a:ext cx="2483372" cy="307777"/>
          </a:xfrm>
          <a:prstGeom prst="rect">
            <a:avLst/>
          </a:prstGeom>
        </p:spPr>
        <p:txBody>
          <a:bodyPr wrap="none">
            <a:spAutoFit/>
          </a:bodyPr>
          <a:lstStyle/>
          <a:p>
            <a:r>
              <a:rPr lang="en-US" sz="1400" dirty="0">
                <a:latin typeface="+mj-lt"/>
              </a:rPr>
              <a:t>Previous Program Research </a:t>
            </a:r>
          </a:p>
        </p:txBody>
      </p:sp>
      <p:sp>
        <p:nvSpPr>
          <p:cNvPr id="11" name="Title 1">
            <a:extLst>
              <a:ext uri="{FF2B5EF4-FFF2-40B4-BE49-F238E27FC236}">
                <a16:creationId xmlns:a16="http://schemas.microsoft.com/office/drawing/2014/main" id="{ED5D6C12-0D48-4B49-BA5C-DDF3A9E0FEF3}"/>
              </a:ext>
            </a:extLst>
          </p:cNvPr>
          <p:cNvSpPr txBox="1">
            <a:spLocks/>
          </p:cNvSpPr>
          <p:nvPr/>
        </p:nvSpPr>
        <p:spPr bwMode="auto">
          <a:xfrm>
            <a:off x="1404094" y="337143"/>
            <a:ext cx="7960765" cy="85586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5000"/>
              </a:spcBef>
              <a:spcAft>
                <a:spcPct val="25000"/>
              </a:spcAft>
              <a:buChar char="•"/>
              <a:defRPr sz="2800" b="1">
                <a:solidFill>
                  <a:schemeClr val="tx1"/>
                </a:solidFill>
                <a:latin typeface="+mn-lt"/>
                <a:ea typeface="+mn-ea"/>
                <a:cs typeface="+mn-cs"/>
              </a:defRPr>
            </a:lvl1pPr>
            <a:lvl2pPr marL="742950" indent="-285750" algn="l" rtl="0" eaLnBrk="0" fontAlgn="base" hangingPunct="0">
              <a:spcBef>
                <a:spcPct val="25000"/>
              </a:spcBef>
              <a:spcAft>
                <a:spcPct val="25000"/>
              </a:spcAft>
              <a:buChar char="–"/>
              <a:defRPr sz="2400">
                <a:solidFill>
                  <a:schemeClr val="tx1"/>
                </a:solidFill>
                <a:latin typeface="+mn-lt"/>
              </a:defRPr>
            </a:lvl2pPr>
            <a:lvl3pPr marL="1143000" indent="-228600" algn="l" rtl="0" eaLnBrk="0" fontAlgn="base" hangingPunct="0">
              <a:spcBef>
                <a:spcPct val="25000"/>
              </a:spcBef>
              <a:spcAft>
                <a:spcPct val="25000"/>
              </a:spcAft>
              <a:buChar char="•"/>
              <a:defRPr sz="2000">
                <a:solidFill>
                  <a:schemeClr val="tx1"/>
                </a:solidFill>
                <a:latin typeface="+mn-lt"/>
              </a:defRPr>
            </a:lvl3pPr>
            <a:lvl4pPr marL="1600200" indent="-228600" algn="l" rtl="0" eaLnBrk="0" fontAlgn="base" hangingPunct="0">
              <a:spcBef>
                <a:spcPct val="25000"/>
              </a:spcBef>
              <a:spcAft>
                <a:spcPct val="25000"/>
              </a:spcAft>
              <a:buChar char="–"/>
              <a:defRPr>
                <a:solidFill>
                  <a:schemeClr val="tx1"/>
                </a:solidFill>
                <a:latin typeface="+mn-lt"/>
              </a:defRPr>
            </a:lvl4pPr>
            <a:lvl5pPr marL="2057400" indent="-228600" algn="l" rtl="0" eaLnBrk="0" fontAlgn="base" hangingPunct="0">
              <a:spcBef>
                <a:spcPct val="25000"/>
              </a:spcBef>
              <a:spcAft>
                <a:spcPct val="25000"/>
              </a:spcAft>
              <a:buChar char="»"/>
              <a:defRPr>
                <a:solidFill>
                  <a:schemeClr val="tx1"/>
                </a:solidFill>
                <a:latin typeface="+mn-lt"/>
              </a:defRPr>
            </a:lvl5pPr>
            <a:lvl6pPr marL="2514600" indent="-228600" algn="l" rtl="0" fontAlgn="base">
              <a:spcBef>
                <a:spcPct val="25000"/>
              </a:spcBef>
              <a:spcAft>
                <a:spcPct val="25000"/>
              </a:spcAft>
              <a:buChar char="»"/>
              <a:defRPr>
                <a:solidFill>
                  <a:schemeClr val="tx1"/>
                </a:solidFill>
                <a:latin typeface="+mn-lt"/>
              </a:defRPr>
            </a:lvl6pPr>
            <a:lvl7pPr marL="2971800" indent="-228600" algn="l" rtl="0" fontAlgn="base">
              <a:spcBef>
                <a:spcPct val="25000"/>
              </a:spcBef>
              <a:spcAft>
                <a:spcPct val="25000"/>
              </a:spcAft>
              <a:buChar char="»"/>
              <a:defRPr>
                <a:solidFill>
                  <a:schemeClr val="tx1"/>
                </a:solidFill>
                <a:latin typeface="+mn-lt"/>
              </a:defRPr>
            </a:lvl7pPr>
            <a:lvl8pPr marL="3429000" indent="-228600" algn="l" rtl="0" fontAlgn="base">
              <a:spcBef>
                <a:spcPct val="25000"/>
              </a:spcBef>
              <a:spcAft>
                <a:spcPct val="25000"/>
              </a:spcAft>
              <a:buChar char="»"/>
              <a:defRPr>
                <a:solidFill>
                  <a:schemeClr val="tx1"/>
                </a:solidFill>
                <a:latin typeface="+mn-lt"/>
              </a:defRPr>
            </a:lvl8pPr>
            <a:lvl9pPr marL="3886200" indent="-228600" algn="l" rtl="0" fontAlgn="base">
              <a:spcBef>
                <a:spcPct val="25000"/>
              </a:spcBef>
              <a:spcAft>
                <a:spcPct val="25000"/>
              </a:spcAft>
              <a:buChar char="»"/>
              <a:defRPr>
                <a:solidFill>
                  <a:schemeClr val="tx1"/>
                </a:solidFill>
                <a:latin typeface="+mn-lt"/>
              </a:defRPr>
            </a:lvl9pPr>
          </a:lstStyle>
          <a:p>
            <a:pPr marL="0" indent="0">
              <a:buNone/>
            </a:pPr>
            <a:r>
              <a:rPr lang="en-US" kern="0" dirty="0">
                <a:solidFill>
                  <a:schemeClr val="bg1"/>
                </a:solidFill>
              </a:rPr>
              <a:t>Applications – Composite Smart Skin</a:t>
            </a:r>
          </a:p>
        </p:txBody>
      </p:sp>
      <p:pic>
        <p:nvPicPr>
          <p:cNvPr id="12" name="Picture 7">
            <a:extLst>
              <a:ext uri="{FF2B5EF4-FFF2-40B4-BE49-F238E27FC236}">
                <a16:creationId xmlns:a16="http://schemas.microsoft.com/office/drawing/2014/main" id="{B943B411-25AC-4BC8-A5B8-B8D7B2B07A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428" y="3619295"/>
            <a:ext cx="3484004" cy="2910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A7125709-494F-4BC2-B776-839E53D803DC}"/>
              </a:ext>
            </a:extLst>
          </p:cNvPr>
          <p:cNvSpPr txBox="1"/>
          <p:nvPr/>
        </p:nvSpPr>
        <p:spPr>
          <a:xfrm>
            <a:off x="1353306" y="6454853"/>
            <a:ext cx="1824538" cy="338554"/>
          </a:xfrm>
          <a:prstGeom prst="rect">
            <a:avLst/>
          </a:prstGeom>
          <a:noFill/>
        </p:spPr>
        <p:txBody>
          <a:bodyPr wrap="none" rtlCol="0">
            <a:spAutoFit/>
          </a:bodyPr>
          <a:lstStyle/>
          <a:p>
            <a:r>
              <a:rPr lang="en-US" sz="1600" dirty="0">
                <a:latin typeface="+mj-lt"/>
              </a:rPr>
              <a:t>Computed E Field</a:t>
            </a:r>
          </a:p>
        </p:txBody>
      </p:sp>
      <p:sp>
        <p:nvSpPr>
          <p:cNvPr id="14" name="Rectangle 13">
            <a:extLst>
              <a:ext uri="{FF2B5EF4-FFF2-40B4-BE49-F238E27FC236}">
                <a16:creationId xmlns:a16="http://schemas.microsoft.com/office/drawing/2014/main" id="{5C8B33FC-EAFC-46A2-B076-C2D75A8E9F47}"/>
              </a:ext>
            </a:extLst>
          </p:cNvPr>
          <p:cNvSpPr/>
          <p:nvPr/>
        </p:nvSpPr>
        <p:spPr>
          <a:xfrm>
            <a:off x="3775570" y="6414023"/>
            <a:ext cx="2484142" cy="338554"/>
          </a:xfrm>
          <a:prstGeom prst="rect">
            <a:avLst/>
          </a:prstGeom>
        </p:spPr>
        <p:txBody>
          <a:bodyPr wrap="none">
            <a:spAutoFit/>
          </a:bodyPr>
          <a:lstStyle/>
          <a:p>
            <a:r>
              <a:rPr lang="en-US" sz="1600" dirty="0">
                <a:latin typeface="+mj-lt"/>
              </a:rPr>
              <a:t>Backside IR Temperature</a:t>
            </a:r>
          </a:p>
        </p:txBody>
      </p:sp>
      <p:pic>
        <p:nvPicPr>
          <p:cNvPr id="15" name="Picture 5">
            <a:extLst>
              <a:ext uri="{FF2B5EF4-FFF2-40B4-BE49-F238E27FC236}">
                <a16:creationId xmlns:a16="http://schemas.microsoft.com/office/drawing/2014/main" id="{071D8429-3CC6-4AA9-9EBD-E887FF0A2B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1280" y="3865568"/>
            <a:ext cx="2668451" cy="2579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1">
            <a:extLst>
              <a:ext uri="{FF2B5EF4-FFF2-40B4-BE49-F238E27FC236}">
                <a16:creationId xmlns:a16="http://schemas.microsoft.com/office/drawing/2014/main" id="{B8DB8463-1E05-471E-858C-6267CFA05D1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07618" y="3902226"/>
            <a:ext cx="2595820" cy="2500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a:extLst>
              <a:ext uri="{FF2B5EF4-FFF2-40B4-BE49-F238E27FC236}">
                <a16:creationId xmlns:a16="http://schemas.microsoft.com/office/drawing/2014/main" id="{C747AB99-AD1B-4D0D-B82F-93D76FC6D16B}"/>
              </a:ext>
            </a:extLst>
          </p:cNvPr>
          <p:cNvSpPr/>
          <p:nvPr/>
        </p:nvSpPr>
        <p:spPr>
          <a:xfrm>
            <a:off x="6710961" y="6440785"/>
            <a:ext cx="2008883" cy="338554"/>
          </a:xfrm>
          <a:prstGeom prst="rect">
            <a:avLst/>
          </a:prstGeom>
        </p:spPr>
        <p:txBody>
          <a:bodyPr wrap="none">
            <a:spAutoFit/>
          </a:bodyPr>
          <a:lstStyle/>
          <a:p>
            <a:r>
              <a:rPr lang="en-US" sz="1600" dirty="0">
                <a:latin typeface="+mj-lt"/>
              </a:rPr>
              <a:t>Post Strike Damage</a:t>
            </a:r>
          </a:p>
        </p:txBody>
      </p:sp>
    </p:spTree>
    <p:extLst>
      <p:ext uri="{BB962C8B-B14F-4D97-AF65-F5344CB8AC3E}">
        <p14:creationId xmlns:p14="http://schemas.microsoft.com/office/powerpoint/2010/main" val="8710081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7"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6137" y="4578938"/>
            <a:ext cx="3219450" cy="180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28599" y="980702"/>
            <a:ext cx="7960765" cy="855865"/>
          </a:xfrm>
        </p:spPr>
        <p:txBody>
          <a:bodyPr>
            <a:noAutofit/>
          </a:bodyPr>
          <a:lstStyle/>
          <a:p>
            <a:pPr algn="ctr"/>
            <a:r>
              <a:rPr lang="en-US" sz="2000" dirty="0"/>
              <a:t>Universal Common Practice Guide for Lightning Damage Testing of Composites NDI Assessments</a:t>
            </a:r>
          </a:p>
        </p:txBody>
      </p:sp>
      <p:sp>
        <p:nvSpPr>
          <p:cNvPr id="3" name="Content Placeholder 2"/>
          <p:cNvSpPr>
            <a:spLocks noGrp="1"/>
          </p:cNvSpPr>
          <p:nvPr>
            <p:ph idx="1"/>
          </p:nvPr>
        </p:nvSpPr>
        <p:spPr>
          <a:xfrm>
            <a:off x="317646" y="1833972"/>
            <a:ext cx="8508706" cy="3395338"/>
          </a:xfrm>
        </p:spPr>
        <p:txBody>
          <a:bodyPr>
            <a:normAutofit fontScale="92500" lnSpcReduction="10000"/>
          </a:bodyPr>
          <a:lstStyle/>
          <a:p>
            <a:r>
              <a:rPr lang="en-US" sz="1600" u="sng" dirty="0"/>
              <a:t>Pre-Test NDI:</a:t>
            </a:r>
            <a:r>
              <a:rPr lang="en-US" sz="1600" dirty="0"/>
              <a:t> Inspect the cured panel with a </a:t>
            </a:r>
            <a:r>
              <a:rPr lang="en-US" sz="1600" u="sng" dirty="0"/>
              <a:t>through transmission ultrasonic </a:t>
            </a:r>
            <a:r>
              <a:rPr lang="en-US" sz="1600" dirty="0"/>
              <a:t>(TTU)'C' scan inspection at 5 </a:t>
            </a:r>
            <a:r>
              <a:rPr lang="en-US" sz="1600" dirty="0" err="1"/>
              <a:t>MHz.</a:t>
            </a:r>
            <a:r>
              <a:rPr lang="en-US" sz="1600" dirty="0"/>
              <a:t>  A defect is defined as an area with ultrasonic attenuation that is at least 6db larger than the attenuation of the adjacent areas without flaws greater than 0.50 inch in diameter. Multiple defects are allowed, up to three (3) per panel as long as they are at least 1.00 inch apart. </a:t>
            </a:r>
          </a:p>
          <a:p>
            <a:r>
              <a:rPr lang="en-US" sz="1600" u="sng" dirty="0"/>
              <a:t>Post-Test NDI: </a:t>
            </a:r>
            <a:r>
              <a:rPr lang="en-US" sz="1600" dirty="0"/>
              <a:t>Pulse-Echo Ultrasonic Assessment, X-ray Assessment (Optional)</a:t>
            </a:r>
          </a:p>
          <a:p>
            <a:pPr lvl="1"/>
            <a:r>
              <a:rPr lang="en-US" sz="1600" dirty="0"/>
              <a:t>Areas with ultrasonic attenuation &gt;6dB larger than adjacent areas without flaws or defects.  </a:t>
            </a:r>
          </a:p>
          <a:p>
            <a:r>
              <a:rPr lang="en-US" sz="1600" u="sng" dirty="0"/>
              <a:t>Destructive Damage Assessments</a:t>
            </a:r>
          </a:p>
          <a:p>
            <a:pPr lvl="1"/>
            <a:r>
              <a:rPr lang="en-US" sz="1600" dirty="0"/>
              <a:t>Taper sand to remove damaged material, use P-E </a:t>
            </a:r>
            <a:r>
              <a:rPr lang="en-US" sz="1600" dirty="0" err="1"/>
              <a:t>Ultrasonics</a:t>
            </a:r>
            <a:r>
              <a:rPr lang="en-US" sz="1600" dirty="0"/>
              <a:t> to verify.  Then count plies remaining.</a:t>
            </a:r>
            <a:endParaRPr lang="en-US" sz="1800" dirty="0"/>
          </a:p>
          <a:p>
            <a:pPr>
              <a:buFont typeface="Wingdings" pitchFamily="2" charset="2"/>
              <a:buNone/>
            </a:pPr>
            <a:r>
              <a:rPr lang="en-US" sz="1800" dirty="0"/>
              <a:t> </a:t>
            </a:r>
          </a:p>
          <a:p>
            <a:endParaRPr lang="en-US" sz="2400" dirty="0"/>
          </a:p>
          <a:p>
            <a:pPr>
              <a:buNone/>
            </a:pPr>
            <a:endParaRPr lang="en-US" dirty="0"/>
          </a:p>
        </p:txBody>
      </p:sp>
      <p:pic>
        <p:nvPicPr>
          <p:cNvPr id="2051"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4943436"/>
            <a:ext cx="1828800" cy="126682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5"/>
          <p:cNvSpPr>
            <a:spLocks noChangeArrowheads="1"/>
          </p:cNvSpPr>
          <p:nvPr/>
        </p:nvSpPr>
        <p:spPr bwMode="auto">
          <a:xfrm>
            <a:off x="914400" y="17240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9" name="Rectangle 6"/>
          <p:cNvSpPr>
            <a:spLocks noChangeArrowheads="1"/>
          </p:cNvSpPr>
          <p:nvPr/>
        </p:nvSpPr>
        <p:spPr bwMode="auto">
          <a:xfrm>
            <a:off x="0" y="29813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Rectangle 7"/>
          <p:cNvSpPr>
            <a:spLocks noChangeArrowheads="1"/>
          </p:cNvSpPr>
          <p:nvPr/>
        </p:nvSpPr>
        <p:spPr bwMode="auto">
          <a:xfrm>
            <a:off x="0" y="444510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 </a:t>
            </a:r>
            <a:r>
              <a:rPr kumimoji="0" lang="en-US" sz="900" b="0" i="0" u="none" strike="noStrike" cap="none" normalizeH="0" baseline="0">
                <a:ln>
                  <a:noFill/>
                </a:ln>
                <a:solidFill>
                  <a:schemeClr val="tx1"/>
                </a:solidFill>
                <a:effectLst/>
                <a:latin typeface="Arial" pitchFamily="34" charset="0"/>
                <a:cs typeface="Arial" pitchFamily="34" charset="0"/>
              </a:rPr>
              <a: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1" name="Rectangle 10"/>
          <p:cNvSpPr/>
          <p:nvPr/>
        </p:nvSpPr>
        <p:spPr>
          <a:xfrm>
            <a:off x="4867350" y="4666437"/>
            <a:ext cx="3292889" cy="246221"/>
          </a:xfrm>
          <a:prstGeom prst="rect">
            <a:avLst/>
          </a:prstGeom>
        </p:spPr>
        <p:txBody>
          <a:bodyPr wrap="none">
            <a:spAutoFit/>
          </a:bodyPr>
          <a:lstStyle/>
          <a:p>
            <a:r>
              <a:rPr lang="en-US" sz="1000" b="1" dirty="0"/>
              <a:t>Photos from NASA Document Number: DOC-128697</a:t>
            </a:r>
          </a:p>
        </p:txBody>
      </p:sp>
      <p:pic>
        <p:nvPicPr>
          <p:cNvPr id="16" name="Picture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9526" y="4939601"/>
            <a:ext cx="1800225"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18"/>
          <p:cNvSpPr txBox="1"/>
          <p:nvPr/>
        </p:nvSpPr>
        <p:spPr>
          <a:xfrm>
            <a:off x="1924455" y="6207984"/>
            <a:ext cx="1169294" cy="369332"/>
          </a:xfrm>
          <a:prstGeom prst="rect">
            <a:avLst/>
          </a:prstGeom>
          <a:noFill/>
        </p:spPr>
        <p:txBody>
          <a:bodyPr wrap="none" rtlCol="0">
            <a:spAutoFit/>
          </a:bodyPr>
          <a:lstStyle/>
          <a:p>
            <a:r>
              <a:rPr lang="en-US" dirty="0"/>
              <a:t>TTU Data</a:t>
            </a:r>
          </a:p>
        </p:txBody>
      </p:sp>
      <p:sp>
        <p:nvSpPr>
          <p:cNvPr id="20" name="TextBox 19"/>
          <p:cNvSpPr txBox="1"/>
          <p:nvPr/>
        </p:nvSpPr>
        <p:spPr>
          <a:xfrm>
            <a:off x="5294503" y="6184933"/>
            <a:ext cx="2212593" cy="369332"/>
          </a:xfrm>
          <a:prstGeom prst="rect">
            <a:avLst/>
          </a:prstGeom>
          <a:noFill/>
        </p:spPr>
        <p:txBody>
          <a:bodyPr wrap="none" rtlCol="0">
            <a:spAutoFit/>
          </a:bodyPr>
          <a:lstStyle/>
          <a:p>
            <a:r>
              <a:rPr lang="en-US" dirty="0"/>
              <a:t>Damage Assessment</a:t>
            </a:r>
          </a:p>
        </p:txBody>
      </p:sp>
      <p:sp>
        <p:nvSpPr>
          <p:cNvPr id="12" name="Slide Number Placeholder 11"/>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4B26A8C-698E-3D4C-8FF2-8D9A53AC89ED}" type="slidenum">
              <a:rPr lang="en-US" smtClean="0"/>
              <a:pPr/>
              <a:t>25</a:t>
            </a:fld>
            <a:endParaRPr lang="en-US"/>
          </a:p>
        </p:txBody>
      </p:sp>
      <p:sp>
        <p:nvSpPr>
          <p:cNvPr id="17" name="Title 1"/>
          <p:cNvSpPr txBox="1">
            <a:spLocks/>
          </p:cNvSpPr>
          <p:nvPr/>
        </p:nvSpPr>
        <p:spPr>
          <a:xfrm>
            <a:off x="591616" y="1037118"/>
            <a:ext cx="7960765" cy="855865"/>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kern="1200">
                <a:solidFill>
                  <a:schemeClr val="tx1"/>
                </a:solidFill>
                <a:latin typeface="Arial"/>
                <a:ea typeface="+mj-ea"/>
                <a:cs typeface="Arial"/>
              </a:defRPr>
            </a:lvl1pPr>
          </a:lstStyle>
          <a:p>
            <a:r>
              <a:rPr lang="en-US" dirty="0"/>
              <a:t>Lightning Experiments – Damage Assessment</a:t>
            </a:r>
          </a:p>
        </p:txBody>
      </p:sp>
      <p:sp>
        <p:nvSpPr>
          <p:cNvPr id="18" name="Title 1">
            <a:extLst>
              <a:ext uri="{FF2B5EF4-FFF2-40B4-BE49-F238E27FC236}">
                <a16:creationId xmlns:a16="http://schemas.microsoft.com/office/drawing/2014/main" id="{E5D09D1E-D5DE-4B19-B4BF-6614182CDCEE}"/>
              </a:ext>
            </a:extLst>
          </p:cNvPr>
          <p:cNvSpPr txBox="1">
            <a:spLocks/>
          </p:cNvSpPr>
          <p:nvPr/>
        </p:nvSpPr>
        <p:spPr bwMode="auto">
          <a:xfrm>
            <a:off x="1404094" y="337143"/>
            <a:ext cx="7960765" cy="85586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5000"/>
              </a:spcBef>
              <a:spcAft>
                <a:spcPct val="25000"/>
              </a:spcAft>
              <a:buChar char="•"/>
              <a:defRPr sz="2800" b="1">
                <a:solidFill>
                  <a:schemeClr val="tx1"/>
                </a:solidFill>
                <a:latin typeface="+mn-lt"/>
                <a:ea typeface="+mn-ea"/>
                <a:cs typeface="+mn-cs"/>
              </a:defRPr>
            </a:lvl1pPr>
            <a:lvl2pPr marL="742950" indent="-285750" algn="l" rtl="0" eaLnBrk="0" fontAlgn="base" hangingPunct="0">
              <a:spcBef>
                <a:spcPct val="25000"/>
              </a:spcBef>
              <a:spcAft>
                <a:spcPct val="25000"/>
              </a:spcAft>
              <a:buChar char="–"/>
              <a:defRPr sz="2400">
                <a:solidFill>
                  <a:schemeClr val="tx1"/>
                </a:solidFill>
                <a:latin typeface="+mn-lt"/>
              </a:defRPr>
            </a:lvl2pPr>
            <a:lvl3pPr marL="1143000" indent="-228600" algn="l" rtl="0" eaLnBrk="0" fontAlgn="base" hangingPunct="0">
              <a:spcBef>
                <a:spcPct val="25000"/>
              </a:spcBef>
              <a:spcAft>
                <a:spcPct val="25000"/>
              </a:spcAft>
              <a:buChar char="•"/>
              <a:defRPr sz="2000">
                <a:solidFill>
                  <a:schemeClr val="tx1"/>
                </a:solidFill>
                <a:latin typeface="+mn-lt"/>
              </a:defRPr>
            </a:lvl3pPr>
            <a:lvl4pPr marL="1600200" indent="-228600" algn="l" rtl="0" eaLnBrk="0" fontAlgn="base" hangingPunct="0">
              <a:spcBef>
                <a:spcPct val="25000"/>
              </a:spcBef>
              <a:spcAft>
                <a:spcPct val="25000"/>
              </a:spcAft>
              <a:buChar char="–"/>
              <a:defRPr>
                <a:solidFill>
                  <a:schemeClr val="tx1"/>
                </a:solidFill>
                <a:latin typeface="+mn-lt"/>
              </a:defRPr>
            </a:lvl4pPr>
            <a:lvl5pPr marL="2057400" indent="-228600" algn="l" rtl="0" eaLnBrk="0" fontAlgn="base" hangingPunct="0">
              <a:spcBef>
                <a:spcPct val="25000"/>
              </a:spcBef>
              <a:spcAft>
                <a:spcPct val="25000"/>
              </a:spcAft>
              <a:buChar char="»"/>
              <a:defRPr>
                <a:solidFill>
                  <a:schemeClr val="tx1"/>
                </a:solidFill>
                <a:latin typeface="+mn-lt"/>
              </a:defRPr>
            </a:lvl5pPr>
            <a:lvl6pPr marL="2514600" indent="-228600" algn="l" rtl="0" fontAlgn="base">
              <a:spcBef>
                <a:spcPct val="25000"/>
              </a:spcBef>
              <a:spcAft>
                <a:spcPct val="25000"/>
              </a:spcAft>
              <a:buChar char="»"/>
              <a:defRPr>
                <a:solidFill>
                  <a:schemeClr val="tx1"/>
                </a:solidFill>
                <a:latin typeface="+mn-lt"/>
              </a:defRPr>
            </a:lvl6pPr>
            <a:lvl7pPr marL="2971800" indent="-228600" algn="l" rtl="0" fontAlgn="base">
              <a:spcBef>
                <a:spcPct val="25000"/>
              </a:spcBef>
              <a:spcAft>
                <a:spcPct val="25000"/>
              </a:spcAft>
              <a:buChar char="»"/>
              <a:defRPr>
                <a:solidFill>
                  <a:schemeClr val="tx1"/>
                </a:solidFill>
                <a:latin typeface="+mn-lt"/>
              </a:defRPr>
            </a:lvl7pPr>
            <a:lvl8pPr marL="3429000" indent="-228600" algn="l" rtl="0" fontAlgn="base">
              <a:spcBef>
                <a:spcPct val="25000"/>
              </a:spcBef>
              <a:spcAft>
                <a:spcPct val="25000"/>
              </a:spcAft>
              <a:buChar char="»"/>
              <a:defRPr>
                <a:solidFill>
                  <a:schemeClr val="tx1"/>
                </a:solidFill>
                <a:latin typeface="+mn-lt"/>
              </a:defRPr>
            </a:lvl8pPr>
            <a:lvl9pPr marL="3886200" indent="-228600" algn="l" rtl="0" fontAlgn="base">
              <a:spcBef>
                <a:spcPct val="25000"/>
              </a:spcBef>
              <a:spcAft>
                <a:spcPct val="25000"/>
              </a:spcAft>
              <a:buChar char="»"/>
              <a:defRPr>
                <a:solidFill>
                  <a:schemeClr val="tx1"/>
                </a:solidFill>
                <a:latin typeface="+mn-lt"/>
              </a:defRPr>
            </a:lvl9pPr>
          </a:lstStyle>
          <a:p>
            <a:pPr marL="0" indent="0">
              <a:buNone/>
            </a:pPr>
            <a:r>
              <a:rPr lang="en-US" kern="0" dirty="0">
                <a:solidFill>
                  <a:schemeClr val="bg1"/>
                </a:solidFill>
              </a:rPr>
              <a:t>Applications – Composite Smart Skin</a:t>
            </a:r>
          </a:p>
        </p:txBody>
      </p:sp>
      <p:sp>
        <p:nvSpPr>
          <p:cNvPr id="21" name="Rectangle 20">
            <a:extLst>
              <a:ext uri="{FF2B5EF4-FFF2-40B4-BE49-F238E27FC236}">
                <a16:creationId xmlns:a16="http://schemas.microsoft.com/office/drawing/2014/main" id="{106601A9-13D8-4A82-9869-16ABC547C07C}"/>
              </a:ext>
            </a:extLst>
          </p:cNvPr>
          <p:cNvSpPr/>
          <p:nvPr/>
        </p:nvSpPr>
        <p:spPr>
          <a:xfrm>
            <a:off x="40603" y="932694"/>
            <a:ext cx="2483372" cy="307777"/>
          </a:xfrm>
          <a:prstGeom prst="rect">
            <a:avLst/>
          </a:prstGeom>
        </p:spPr>
        <p:txBody>
          <a:bodyPr wrap="none">
            <a:spAutoFit/>
          </a:bodyPr>
          <a:lstStyle/>
          <a:p>
            <a:r>
              <a:rPr lang="en-US" sz="1400" dirty="0">
                <a:latin typeface="+mj-lt"/>
              </a:rPr>
              <a:t>Previous Program Research </a:t>
            </a:r>
          </a:p>
        </p:txBody>
      </p:sp>
    </p:spTree>
    <p:extLst>
      <p:ext uri="{BB962C8B-B14F-4D97-AF65-F5344CB8AC3E}">
        <p14:creationId xmlns:p14="http://schemas.microsoft.com/office/powerpoint/2010/main" val="41836041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68BC786-42AF-4A3E-837B-8A91C54F0BFA}"/>
              </a:ext>
            </a:extLst>
          </p:cNvPr>
          <p:cNvSpPr>
            <a:spLocks noGrp="1"/>
          </p:cNvSpPr>
          <p:nvPr>
            <p:ph type="sldNum" sz="quarter" idx="10"/>
          </p:nvPr>
        </p:nvSpPr>
        <p:spPr/>
        <p:txBody>
          <a:bodyPr/>
          <a:lstStyle/>
          <a:p>
            <a:pPr>
              <a:defRPr/>
            </a:pPr>
            <a:fld id="{D18F5EF4-025B-4809-8D23-BF6F0FFFC41E}" type="slidenum">
              <a:rPr lang="en-US" smtClean="0"/>
              <a:pPr>
                <a:defRPr/>
              </a:pPr>
              <a:t>26</a:t>
            </a:fld>
            <a:endParaRPr lang="en-US"/>
          </a:p>
        </p:txBody>
      </p:sp>
      <p:grpSp>
        <p:nvGrpSpPr>
          <p:cNvPr id="3" name="Group 2">
            <a:extLst>
              <a:ext uri="{FF2B5EF4-FFF2-40B4-BE49-F238E27FC236}">
                <a16:creationId xmlns:a16="http://schemas.microsoft.com/office/drawing/2014/main" id="{4FE8FCAC-E532-4855-8D88-E56E4C4BDBAE}"/>
              </a:ext>
            </a:extLst>
          </p:cNvPr>
          <p:cNvGrpSpPr/>
          <p:nvPr/>
        </p:nvGrpSpPr>
        <p:grpSpPr>
          <a:xfrm>
            <a:off x="231266" y="1950720"/>
            <a:ext cx="3111374" cy="2167320"/>
            <a:chOff x="0" y="0"/>
            <a:chExt cx="8370513" cy="6120245"/>
          </a:xfrm>
        </p:grpSpPr>
        <p:pic>
          <p:nvPicPr>
            <p:cNvPr id="4" name="Picture 3">
              <a:extLst>
                <a:ext uri="{FF2B5EF4-FFF2-40B4-BE49-F238E27FC236}">
                  <a16:creationId xmlns:a16="http://schemas.microsoft.com/office/drawing/2014/main" id="{332048D6-4F07-45BB-B17E-47A389FFC5C5}"/>
                </a:ext>
              </a:extLst>
            </p:cNvPr>
            <p:cNvPicPr>
              <a:picLocks noChangeAspect="1" noChangeArrowheads="1"/>
            </p:cNvPicPr>
            <p:nvPr/>
          </p:nvPicPr>
          <p:blipFill>
            <a:blip r:embed="rId3" cstate="print"/>
            <a:srcRect l="5556" t="23576" r="17778" b="17198"/>
            <a:stretch>
              <a:fillRect/>
            </a:stretch>
          </p:blipFill>
          <p:spPr bwMode="auto">
            <a:xfrm>
              <a:off x="674313" y="1916286"/>
              <a:ext cx="7696200" cy="3625022"/>
            </a:xfrm>
            <a:prstGeom prst="rect">
              <a:avLst/>
            </a:prstGeom>
            <a:noFill/>
            <a:ln w="9525">
              <a:noFill/>
              <a:miter lim="800000"/>
              <a:headEnd/>
              <a:tailEnd/>
            </a:ln>
          </p:spPr>
        </p:pic>
        <p:sp>
          <p:nvSpPr>
            <p:cNvPr id="5" name="TextBox 8">
              <a:extLst>
                <a:ext uri="{FF2B5EF4-FFF2-40B4-BE49-F238E27FC236}">
                  <a16:creationId xmlns:a16="http://schemas.microsoft.com/office/drawing/2014/main" id="{395EC4C8-BBA6-4626-84A3-0A2B5F239F31}"/>
                </a:ext>
              </a:extLst>
            </p:cNvPr>
            <p:cNvSpPr txBox="1"/>
            <p:nvPr/>
          </p:nvSpPr>
          <p:spPr>
            <a:xfrm>
              <a:off x="3390415" y="5719120"/>
              <a:ext cx="1981200" cy="401125"/>
            </a:xfrm>
            <a:prstGeom prst="rect">
              <a:avLst/>
            </a:prstGeom>
            <a:noFill/>
          </p:spPr>
          <p:txBody>
            <a:bodyPr wrap="square" rtlCol="0">
              <a:spAutoFit/>
            </a:bodyPr>
            <a:lstStyle/>
            <a:p>
              <a:pPr marL="0" marR="0" algn="ctr">
                <a:spcBef>
                  <a:spcPts val="0"/>
                </a:spcBef>
                <a:spcAft>
                  <a:spcPts val="0"/>
                </a:spcAft>
              </a:pPr>
              <a:r>
                <a:rPr lang="en-US" sz="800" b="1"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Section A-A </a:t>
              </a:r>
              <a:endParaRPr lang="en-US" sz="1200">
                <a:effectLst/>
                <a:latin typeface="Times New Roman" panose="02020603050405020304" pitchFamily="18" charset="0"/>
                <a:ea typeface="Times New Roman" panose="02020603050405020304" pitchFamily="18" charset="0"/>
              </a:endParaRPr>
            </a:p>
          </p:txBody>
        </p:sp>
        <p:sp>
          <p:nvSpPr>
            <p:cNvPr id="6" name="TextBox 9">
              <a:extLst>
                <a:ext uri="{FF2B5EF4-FFF2-40B4-BE49-F238E27FC236}">
                  <a16:creationId xmlns:a16="http://schemas.microsoft.com/office/drawing/2014/main" id="{2CF9BC07-BA07-4702-850C-7C1A12111E29}"/>
                </a:ext>
              </a:extLst>
            </p:cNvPr>
            <p:cNvSpPr txBox="1"/>
            <p:nvPr/>
          </p:nvSpPr>
          <p:spPr>
            <a:xfrm>
              <a:off x="3554673" y="2525887"/>
              <a:ext cx="1828800" cy="401125"/>
            </a:xfrm>
            <a:prstGeom prst="rect">
              <a:avLst/>
            </a:prstGeom>
            <a:noFill/>
          </p:spPr>
          <p:txBody>
            <a:bodyPr wrap="square" rtlCol="0">
              <a:spAutoFit/>
            </a:bodyPr>
            <a:lstStyle/>
            <a:p>
              <a:pPr marL="0" marR="0" algn="ctr">
                <a:spcBef>
                  <a:spcPts val="0"/>
                </a:spcBef>
                <a:spcAft>
                  <a:spcPts val="0"/>
                </a:spcAft>
              </a:pPr>
              <a:r>
                <a:rPr lang="en-US" sz="800" b="1"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Front Trace</a:t>
              </a:r>
              <a:endParaRPr lang="en-US" sz="1200">
                <a:effectLst/>
                <a:latin typeface="Times New Roman" panose="02020603050405020304" pitchFamily="18" charset="0"/>
                <a:ea typeface="Times New Roman" panose="02020603050405020304" pitchFamily="18" charset="0"/>
              </a:endParaRPr>
            </a:p>
          </p:txBody>
        </p:sp>
        <p:sp>
          <p:nvSpPr>
            <p:cNvPr id="7" name="TextBox 10">
              <a:extLst>
                <a:ext uri="{FF2B5EF4-FFF2-40B4-BE49-F238E27FC236}">
                  <a16:creationId xmlns:a16="http://schemas.microsoft.com/office/drawing/2014/main" id="{7261109F-0D8B-4269-A331-C3C90E4D5575}"/>
                </a:ext>
              </a:extLst>
            </p:cNvPr>
            <p:cNvSpPr txBox="1"/>
            <p:nvPr/>
          </p:nvSpPr>
          <p:spPr>
            <a:xfrm>
              <a:off x="3569913" y="3440287"/>
              <a:ext cx="1828800" cy="401125"/>
            </a:xfrm>
            <a:prstGeom prst="rect">
              <a:avLst/>
            </a:prstGeom>
            <a:noFill/>
          </p:spPr>
          <p:txBody>
            <a:bodyPr wrap="square" rtlCol="0">
              <a:spAutoFit/>
            </a:bodyPr>
            <a:lstStyle/>
            <a:p>
              <a:pPr marL="0" marR="0" algn="ctr">
                <a:spcBef>
                  <a:spcPts val="0"/>
                </a:spcBef>
                <a:spcAft>
                  <a:spcPts val="0"/>
                </a:spcAft>
              </a:pPr>
              <a:r>
                <a:rPr lang="en-US" sz="800" b="1" kern="120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Substrate</a:t>
              </a:r>
              <a:endParaRPr lang="en-US" sz="1200">
                <a:effectLst/>
                <a:latin typeface="Times New Roman" panose="02020603050405020304" pitchFamily="18" charset="0"/>
                <a:ea typeface="Times New Roman" panose="02020603050405020304" pitchFamily="18" charset="0"/>
              </a:endParaRPr>
            </a:p>
          </p:txBody>
        </p:sp>
        <p:sp>
          <p:nvSpPr>
            <p:cNvPr id="8" name="TextBox 11">
              <a:extLst>
                <a:ext uri="{FF2B5EF4-FFF2-40B4-BE49-F238E27FC236}">
                  <a16:creationId xmlns:a16="http://schemas.microsoft.com/office/drawing/2014/main" id="{30C729A9-7D1A-43BD-8708-2436A2A8324F}"/>
                </a:ext>
              </a:extLst>
            </p:cNvPr>
            <p:cNvSpPr txBox="1"/>
            <p:nvPr/>
          </p:nvSpPr>
          <p:spPr>
            <a:xfrm>
              <a:off x="4789113" y="4354687"/>
              <a:ext cx="1828800" cy="401125"/>
            </a:xfrm>
            <a:prstGeom prst="rect">
              <a:avLst/>
            </a:prstGeom>
            <a:noFill/>
          </p:spPr>
          <p:txBody>
            <a:bodyPr wrap="square" rtlCol="0">
              <a:spAutoFit/>
            </a:bodyPr>
            <a:lstStyle/>
            <a:p>
              <a:pPr marL="0" marR="0" algn="ctr">
                <a:spcBef>
                  <a:spcPts val="0"/>
                </a:spcBef>
                <a:spcAft>
                  <a:spcPts val="0"/>
                </a:spcAft>
              </a:pPr>
              <a:r>
                <a:rPr lang="en-US" sz="800" b="1"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Back Trace</a:t>
              </a:r>
              <a:endParaRPr lang="en-US" sz="1200">
                <a:effectLst/>
                <a:latin typeface="Times New Roman" panose="02020603050405020304" pitchFamily="18" charset="0"/>
                <a:ea typeface="Times New Roman" panose="02020603050405020304" pitchFamily="18" charset="0"/>
              </a:endParaRPr>
            </a:p>
          </p:txBody>
        </p:sp>
        <p:sp>
          <p:nvSpPr>
            <p:cNvPr id="9" name="TextBox 12">
              <a:extLst>
                <a:ext uri="{FF2B5EF4-FFF2-40B4-BE49-F238E27FC236}">
                  <a16:creationId xmlns:a16="http://schemas.microsoft.com/office/drawing/2014/main" id="{589BF4EB-7572-48C9-A442-57F70801FACF}"/>
                </a:ext>
              </a:extLst>
            </p:cNvPr>
            <p:cNvSpPr txBox="1"/>
            <p:nvPr/>
          </p:nvSpPr>
          <p:spPr>
            <a:xfrm>
              <a:off x="5525713" y="1611487"/>
              <a:ext cx="1828800" cy="401125"/>
            </a:xfrm>
            <a:prstGeom prst="rect">
              <a:avLst/>
            </a:prstGeom>
            <a:noFill/>
          </p:spPr>
          <p:txBody>
            <a:bodyPr wrap="square" rtlCol="0">
              <a:spAutoFit/>
            </a:bodyPr>
            <a:lstStyle/>
            <a:p>
              <a:pPr marL="0" marR="0">
                <a:spcBef>
                  <a:spcPts val="0"/>
                </a:spcBef>
                <a:spcAft>
                  <a:spcPts val="0"/>
                </a:spcAft>
              </a:pPr>
              <a:r>
                <a:rPr lang="en-US" sz="800" b="1"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Pitch Centerline</a:t>
              </a:r>
              <a:endParaRPr lang="en-US" sz="1200">
                <a:effectLst/>
                <a:latin typeface="Times New Roman" panose="02020603050405020304" pitchFamily="18" charset="0"/>
                <a:ea typeface="Times New Roman" panose="02020603050405020304" pitchFamily="18" charset="0"/>
              </a:endParaRPr>
            </a:p>
          </p:txBody>
        </p:sp>
        <p:sp>
          <p:nvSpPr>
            <p:cNvPr id="10" name="TextBox 13">
              <a:extLst>
                <a:ext uri="{FF2B5EF4-FFF2-40B4-BE49-F238E27FC236}">
                  <a16:creationId xmlns:a16="http://schemas.microsoft.com/office/drawing/2014/main" id="{42B9895E-A3A9-4567-9CD1-ACB362D8D38C}"/>
                </a:ext>
              </a:extLst>
            </p:cNvPr>
            <p:cNvSpPr txBox="1"/>
            <p:nvPr/>
          </p:nvSpPr>
          <p:spPr>
            <a:xfrm>
              <a:off x="4560513" y="5116687"/>
              <a:ext cx="1066800" cy="401125"/>
            </a:xfrm>
            <a:prstGeom prst="rect">
              <a:avLst/>
            </a:prstGeom>
            <a:noFill/>
          </p:spPr>
          <p:txBody>
            <a:bodyPr wrap="square" rtlCol="0">
              <a:spAutoFit/>
            </a:bodyPr>
            <a:lstStyle/>
            <a:p>
              <a:pPr marL="0" marR="0" algn="ctr">
                <a:spcBef>
                  <a:spcPts val="0"/>
                </a:spcBef>
                <a:spcAft>
                  <a:spcPts val="0"/>
                </a:spcAft>
              </a:pPr>
              <a:r>
                <a:rPr lang="en-US" sz="800" b="1"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0.050 in.</a:t>
              </a:r>
              <a:endParaRPr lang="en-US" sz="1200">
                <a:effectLst/>
                <a:latin typeface="Times New Roman" panose="02020603050405020304" pitchFamily="18" charset="0"/>
                <a:ea typeface="Times New Roman" panose="02020603050405020304" pitchFamily="18" charset="0"/>
              </a:endParaRPr>
            </a:p>
          </p:txBody>
        </p:sp>
        <p:cxnSp>
          <p:nvCxnSpPr>
            <p:cNvPr id="11" name="Straight Connector 10">
              <a:extLst>
                <a:ext uri="{FF2B5EF4-FFF2-40B4-BE49-F238E27FC236}">
                  <a16:creationId xmlns:a16="http://schemas.microsoft.com/office/drawing/2014/main" id="{8E7BDB4E-FD36-497E-9419-9264FAFAFA47}"/>
                </a:ext>
              </a:extLst>
            </p:cNvPr>
            <p:cNvCxnSpPr/>
            <p:nvPr/>
          </p:nvCxnSpPr>
          <p:spPr>
            <a:xfrm>
              <a:off x="5703513" y="5116686"/>
              <a:ext cx="0" cy="381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Right Arrow 11">
              <a:extLst>
                <a:ext uri="{FF2B5EF4-FFF2-40B4-BE49-F238E27FC236}">
                  <a16:creationId xmlns:a16="http://schemas.microsoft.com/office/drawing/2014/main" id="{9ABFDB69-A356-4024-A6D5-ACAFB5508D6C}"/>
                </a:ext>
              </a:extLst>
            </p:cNvPr>
            <p:cNvSpPr/>
            <p:nvPr/>
          </p:nvSpPr>
          <p:spPr>
            <a:xfrm>
              <a:off x="3461963" y="5269086"/>
              <a:ext cx="990600" cy="1524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13" name="Right Arrow 12">
              <a:extLst>
                <a:ext uri="{FF2B5EF4-FFF2-40B4-BE49-F238E27FC236}">
                  <a16:creationId xmlns:a16="http://schemas.microsoft.com/office/drawing/2014/main" id="{815A5F83-9DC8-41BD-B532-6855E15C5C25}"/>
                </a:ext>
              </a:extLst>
            </p:cNvPr>
            <p:cNvSpPr/>
            <p:nvPr/>
          </p:nvSpPr>
          <p:spPr>
            <a:xfrm rot="10800000">
              <a:off x="5684464" y="5269086"/>
              <a:ext cx="990600" cy="1524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cxnSp>
          <p:nvCxnSpPr>
            <p:cNvPr id="14" name="Straight Arrow Connector 13">
              <a:extLst>
                <a:ext uri="{FF2B5EF4-FFF2-40B4-BE49-F238E27FC236}">
                  <a16:creationId xmlns:a16="http://schemas.microsoft.com/office/drawing/2014/main" id="{CBBE4F97-824C-485B-8B82-A6CAC51AE0DB}"/>
                </a:ext>
              </a:extLst>
            </p:cNvPr>
            <p:cNvCxnSpPr>
              <a:stCxn id="9" idx="1"/>
            </p:cNvCxnSpPr>
            <p:nvPr/>
          </p:nvCxnSpPr>
          <p:spPr>
            <a:xfrm flipH="1">
              <a:off x="4458913" y="1812049"/>
              <a:ext cx="1066800" cy="256638"/>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91867E40-60A5-44C8-907B-060AD3FB91ED}"/>
                </a:ext>
              </a:extLst>
            </p:cNvPr>
            <p:cNvGrpSpPr/>
            <p:nvPr/>
          </p:nvGrpSpPr>
          <p:grpSpPr>
            <a:xfrm>
              <a:off x="0" y="0"/>
              <a:ext cx="4030942" cy="2090323"/>
              <a:chOff x="0" y="0"/>
              <a:chExt cx="8592457" cy="4455785"/>
            </a:xfrm>
          </p:grpSpPr>
          <p:pic>
            <p:nvPicPr>
              <p:cNvPr id="25" name="Picture 24">
                <a:extLst>
                  <a:ext uri="{FF2B5EF4-FFF2-40B4-BE49-F238E27FC236}">
                    <a16:creationId xmlns:a16="http://schemas.microsoft.com/office/drawing/2014/main" id="{4EFAB630-2EB9-4F72-86F1-8C56E4956AF2}"/>
                  </a:ext>
                </a:extLst>
              </p:cNvPr>
              <p:cNvPicPr>
                <a:picLocks noChangeAspect="1"/>
              </p:cNvPicPr>
              <p:nvPr/>
            </p:nvPicPr>
            <p:blipFill rotWithShape="1">
              <a:blip r:embed="rId4"/>
              <a:srcRect l="30001" t="28278" r="12300" b="16483"/>
              <a:stretch/>
            </p:blipFill>
            <p:spPr>
              <a:xfrm>
                <a:off x="0" y="0"/>
                <a:ext cx="8592457" cy="4455785"/>
              </a:xfrm>
              <a:prstGeom prst="rect">
                <a:avLst/>
              </a:prstGeom>
            </p:spPr>
          </p:pic>
          <p:cxnSp>
            <p:nvCxnSpPr>
              <p:cNvPr id="26" name="Straight Connector 25">
                <a:extLst>
                  <a:ext uri="{FF2B5EF4-FFF2-40B4-BE49-F238E27FC236}">
                    <a16:creationId xmlns:a16="http://schemas.microsoft.com/office/drawing/2014/main" id="{DBDB9C4D-820F-4622-92DA-747E217BE62E}"/>
                  </a:ext>
                </a:extLst>
              </p:cNvPr>
              <p:cNvCxnSpPr/>
              <p:nvPr/>
            </p:nvCxnSpPr>
            <p:spPr>
              <a:xfrm>
                <a:off x="2981598" y="1487978"/>
                <a:ext cx="159658"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F913606-A03D-44F8-8511-6004D1FAE321}"/>
                  </a:ext>
                </a:extLst>
              </p:cNvPr>
              <p:cNvCxnSpPr/>
              <p:nvPr/>
            </p:nvCxnSpPr>
            <p:spPr>
              <a:xfrm>
                <a:off x="2311038" y="2128058"/>
                <a:ext cx="159658"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D09613C-E211-496B-87B7-5BB23AB21BDE}"/>
                  </a:ext>
                </a:extLst>
              </p:cNvPr>
              <p:cNvCxnSpPr/>
              <p:nvPr/>
            </p:nvCxnSpPr>
            <p:spPr>
              <a:xfrm>
                <a:off x="2257698" y="2623358"/>
                <a:ext cx="159658"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94A8C6D1-2C2A-4EC6-B5F4-C1AC609952EB}"/>
                  </a:ext>
                </a:extLst>
              </p:cNvPr>
              <p:cNvCxnSpPr/>
              <p:nvPr/>
            </p:nvCxnSpPr>
            <p:spPr>
              <a:xfrm flipV="1">
                <a:off x="3141256" y="984695"/>
                <a:ext cx="854891" cy="503283"/>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4D7CE405-EA34-40F3-B075-5DEE7860CAD8}"/>
                  </a:ext>
                </a:extLst>
              </p:cNvPr>
              <p:cNvCxnSpPr/>
              <p:nvPr/>
            </p:nvCxnSpPr>
            <p:spPr>
              <a:xfrm flipV="1">
                <a:off x="2470696" y="1487978"/>
                <a:ext cx="1403531" cy="640081"/>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8FB1B5A7-7AAE-4651-9B34-D6AE4CCDE35F}"/>
                  </a:ext>
                </a:extLst>
              </p:cNvPr>
              <p:cNvCxnSpPr/>
              <p:nvPr/>
            </p:nvCxnSpPr>
            <p:spPr>
              <a:xfrm flipV="1">
                <a:off x="2386876" y="2295335"/>
                <a:ext cx="1754051" cy="335644"/>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6" name="Right Arrow 15">
              <a:extLst>
                <a:ext uri="{FF2B5EF4-FFF2-40B4-BE49-F238E27FC236}">
                  <a16:creationId xmlns:a16="http://schemas.microsoft.com/office/drawing/2014/main" id="{D9DB214B-E55E-4149-8E76-2E1E5C698703}"/>
                </a:ext>
              </a:extLst>
            </p:cNvPr>
            <p:cNvSpPr/>
            <p:nvPr/>
          </p:nvSpPr>
          <p:spPr>
            <a:xfrm>
              <a:off x="3461963" y="4519786"/>
              <a:ext cx="990600" cy="1524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17" name="Right Arrow 16">
              <a:extLst>
                <a:ext uri="{FF2B5EF4-FFF2-40B4-BE49-F238E27FC236}">
                  <a16:creationId xmlns:a16="http://schemas.microsoft.com/office/drawing/2014/main" id="{3929B2FE-57A7-44DA-8E81-C33D28DB66C1}"/>
                </a:ext>
              </a:extLst>
            </p:cNvPr>
            <p:cNvSpPr/>
            <p:nvPr/>
          </p:nvSpPr>
          <p:spPr>
            <a:xfrm rot="10800000">
              <a:off x="6967164" y="4519786"/>
              <a:ext cx="990600" cy="1524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18" name="TextBox 30">
              <a:extLst>
                <a:ext uri="{FF2B5EF4-FFF2-40B4-BE49-F238E27FC236}">
                  <a16:creationId xmlns:a16="http://schemas.microsoft.com/office/drawing/2014/main" id="{2DE172C1-ED6D-4392-9386-59EBBBA7D68E}"/>
                </a:ext>
              </a:extLst>
            </p:cNvPr>
            <p:cNvSpPr txBox="1"/>
            <p:nvPr/>
          </p:nvSpPr>
          <p:spPr>
            <a:xfrm>
              <a:off x="2604714" y="4433286"/>
              <a:ext cx="1066800" cy="401125"/>
            </a:xfrm>
            <a:prstGeom prst="rect">
              <a:avLst/>
            </a:prstGeom>
            <a:noFill/>
          </p:spPr>
          <p:txBody>
            <a:bodyPr wrap="square" rtlCol="0">
              <a:spAutoFit/>
            </a:bodyPr>
            <a:lstStyle/>
            <a:p>
              <a:pPr marL="0" marR="0" algn="ctr">
                <a:spcBef>
                  <a:spcPts val="0"/>
                </a:spcBef>
                <a:spcAft>
                  <a:spcPts val="0"/>
                </a:spcAft>
              </a:pPr>
              <a:r>
                <a:rPr lang="en-US" sz="800" b="1"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0.100 in.</a:t>
              </a:r>
              <a:endParaRPr lang="en-US" sz="1200">
                <a:effectLst/>
                <a:latin typeface="Times New Roman" panose="02020603050405020304" pitchFamily="18" charset="0"/>
                <a:ea typeface="Times New Roman" panose="02020603050405020304" pitchFamily="18" charset="0"/>
              </a:endParaRPr>
            </a:p>
          </p:txBody>
        </p:sp>
        <p:sp>
          <p:nvSpPr>
            <p:cNvPr id="19" name="Right Arrow 18">
              <a:extLst>
                <a:ext uri="{FF2B5EF4-FFF2-40B4-BE49-F238E27FC236}">
                  <a16:creationId xmlns:a16="http://schemas.microsoft.com/office/drawing/2014/main" id="{7EC7174A-5225-441F-8976-03BFDE614662}"/>
                </a:ext>
              </a:extLst>
            </p:cNvPr>
            <p:cNvSpPr/>
            <p:nvPr/>
          </p:nvSpPr>
          <p:spPr>
            <a:xfrm>
              <a:off x="2217363" y="2678286"/>
              <a:ext cx="990600" cy="1524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20" name="Right Arrow 19">
              <a:extLst>
                <a:ext uri="{FF2B5EF4-FFF2-40B4-BE49-F238E27FC236}">
                  <a16:creationId xmlns:a16="http://schemas.microsoft.com/office/drawing/2014/main" id="{86A1AFEB-4DA4-400D-A5DD-E6873506275D}"/>
                </a:ext>
              </a:extLst>
            </p:cNvPr>
            <p:cNvSpPr/>
            <p:nvPr/>
          </p:nvSpPr>
          <p:spPr>
            <a:xfrm rot="10800000">
              <a:off x="5722564" y="2678286"/>
              <a:ext cx="990600" cy="1524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21" name="TextBox 33">
              <a:extLst>
                <a:ext uri="{FF2B5EF4-FFF2-40B4-BE49-F238E27FC236}">
                  <a16:creationId xmlns:a16="http://schemas.microsoft.com/office/drawing/2014/main" id="{BCA7A256-2E71-40B4-8803-4ED70F342087}"/>
                </a:ext>
              </a:extLst>
            </p:cNvPr>
            <p:cNvSpPr txBox="1"/>
            <p:nvPr/>
          </p:nvSpPr>
          <p:spPr>
            <a:xfrm>
              <a:off x="6535364" y="2614583"/>
              <a:ext cx="1066800" cy="401125"/>
            </a:xfrm>
            <a:prstGeom prst="rect">
              <a:avLst/>
            </a:prstGeom>
            <a:noFill/>
          </p:spPr>
          <p:txBody>
            <a:bodyPr wrap="square" rtlCol="0">
              <a:spAutoFit/>
            </a:bodyPr>
            <a:lstStyle/>
            <a:p>
              <a:pPr marL="0" marR="0" algn="ctr">
                <a:spcBef>
                  <a:spcPts val="0"/>
                </a:spcBef>
                <a:spcAft>
                  <a:spcPts val="0"/>
                </a:spcAft>
              </a:pPr>
              <a:r>
                <a:rPr lang="en-US" sz="800" b="1"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0.100 in.</a:t>
              </a:r>
              <a:endParaRPr lang="en-US" sz="1200">
                <a:effectLst/>
                <a:latin typeface="Times New Roman" panose="02020603050405020304" pitchFamily="18" charset="0"/>
                <a:ea typeface="Times New Roman" panose="02020603050405020304" pitchFamily="18" charset="0"/>
              </a:endParaRPr>
            </a:p>
          </p:txBody>
        </p:sp>
        <p:sp>
          <p:nvSpPr>
            <p:cNvPr id="22" name="Right Arrow 21">
              <a:extLst>
                <a:ext uri="{FF2B5EF4-FFF2-40B4-BE49-F238E27FC236}">
                  <a16:creationId xmlns:a16="http://schemas.microsoft.com/office/drawing/2014/main" id="{890E3F4E-DB51-4E39-87DA-653CA357A98F}"/>
                </a:ext>
              </a:extLst>
            </p:cNvPr>
            <p:cNvSpPr/>
            <p:nvPr/>
          </p:nvSpPr>
          <p:spPr>
            <a:xfrm rot="5400000">
              <a:off x="903444" y="2586330"/>
              <a:ext cx="990600" cy="1524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23" name="Right Arrow 22">
              <a:extLst>
                <a:ext uri="{FF2B5EF4-FFF2-40B4-BE49-F238E27FC236}">
                  <a16:creationId xmlns:a16="http://schemas.microsoft.com/office/drawing/2014/main" id="{A7006647-B15C-4BC4-B4CE-DC66D016214F}"/>
                </a:ext>
              </a:extLst>
            </p:cNvPr>
            <p:cNvSpPr/>
            <p:nvPr/>
          </p:nvSpPr>
          <p:spPr>
            <a:xfrm rot="16200000">
              <a:off x="871163" y="4570785"/>
              <a:ext cx="990600" cy="1524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24" name="TextBox 38">
              <a:extLst>
                <a:ext uri="{FF2B5EF4-FFF2-40B4-BE49-F238E27FC236}">
                  <a16:creationId xmlns:a16="http://schemas.microsoft.com/office/drawing/2014/main" id="{577C3DCC-B719-43AF-8CA7-2EE2CAF7DB65}"/>
                </a:ext>
              </a:extLst>
            </p:cNvPr>
            <p:cNvSpPr txBox="1"/>
            <p:nvPr/>
          </p:nvSpPr>
          <p:spPr>
            <a:xfrm>
              <a:off x="699714" y="5169887"/>
              <a:ext cx="1327150" cy="401125"/>
            </a:xfrm>
            <a:prstGeom prst="rect">
              <a:avLst/>
            </a:prstGeom>
            <a:noFill/>
          </p:spPr>
          <p:txBody>
            <a:bodyPr wrap="square" rtlCol="0">
              <a:spAutoFit/>
            </a:bodyPr>
            <a:lstStyle/>
            <a:p>
              <a:pPr marL="0" marR="0" algn="ctr">
                <a:spcBef>
                  <a:spcPts val="0"/>
                </a:spcBef>
                <a:spcAft>
                  <a:spcPts val="0"/>
                </a:spcAft>
              </a:pPr>
              <a:r>
                <a:rPr lang="en-US" sz="800" b="1"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0.03125 in.</a:t>
              </a:r>
              <a:endParaRPr lang="en-US" sz="1200">
                <a:effectLst/>
                <a:latin typeface="Times New Roman" panose="02020603050405020304" pitchFamily="18" charset="0"/>
                <a:ea typeface="Times New Roman" panose="02020603050405020304" pitchFamily="18" charset="0"/>
              </a:endParaRPr>
            </a:p>
          </p:txBody>
        </p:sp>
      </p:grpSp>
      <p:pic>
        <p:nvPicPr>
          <p:cNvPr id="33" name="Picture 32">
            <a:extLst>
              <a:ext uri="{FF2B5EF4-FFF2-40B4-BE49-F238E27FC236}">
                <a16:creationId xmlns:a16="http://schemas.microsoft.com/office/drawing/2014/main" id="{36B882A2-4108-4CC8-98F8-03C998F2776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267" y="4140761"/>
            <a:ext cx="3598018" cy="2398679"/>
          </a:xfrm>
          <a:prstGeom prst="rect">
            <a:avLst/>
          </a:prstGeom>
        </p:spPr>
      </p:pic>
      <p:pic>
        <p:nvPicPr>
          <p:cNvPr id="34" name="Picture 33">
            <a:extLst>
              <a:ext uri="{FF2B5EF4-FFF2-40B4-BE49-F238E27FC236}">
                <a16:creationId xmlns:a16="http://schemas.microsoft.com/office/drawing/2014/main" id="{996E45EF-F10D-4180-A662-395155D5CD5E}"/>
              </a:ext>
            </a:extLst>
          </p:cNvPr>
          <p:cNvPicPr>
            <a:picLocks noChangeAspect="1"/>
          </p:cNvPicPr>
          <p:nvPr/>
        </p:nvPicPr>
        <p:blipFill>
          <a:blip r:embed="rId6"/>
          <a:stretch>
            <a:fillRect/>
          </a:stretch>
        </p:blipFill>
        <p:spPr>
          <a:xfrm>
            <a:off x="3937036" y="1604286"/>
            <a:ext cx="4764842" cy="2986499"/>
          </a:xfrm>
          <a:prstGeom prst="rect">
            <a:avLst/>
          </a:prstGeom>
        </p:spPr>
      </p:pic>
      <p:pic>
        <p:nvPicPr>
          <p:cNvPr id="35" name="Picture 34">
            <a:extLst>
              <a:ext uri="{FF2B5EF4-FFF2-40B4-BE49-F238E27FC236}">
                <a16:creationId xmlns:a16="http://schemas.microsoft.com/office/drawing/2014/main" id="{C293FB91-390E-4EB1-B703-DBE0E2FB3F1C}"/>
              </a:ext>
            </a:extLst>
          </p:cNvPr>
          <p:cNvPicPr/>
          <p:nvPr/>
        </p:nvPicPr>
        <p:blipFill>
          <a:blip r:embed="rId7" cstate="print">
            <a:extLst>
              <a:ext uri="{28A0092B-C50C-407E-A947-70E740481C1C}">
                <a14:useLocalDpi xmlns:a14="http://schemas.microsoft.com/office/drawing/2010/main" val="0"/>
              </a:ext>
            </a:extLst>
          </a:blip>
          <a:stretch>
            <a:fillRect/>
          </a:stretch>
        </p:blipFill>
        <p:spPr>
          <a:xfrm>
            <a:off x="4044588" y="4951212"/>
            <a:ext cx="2372900" cy="1588228"/>
          </a:xfrm>
          <a:prstGeom prst="rect">
            <a:avLst/>
          </a:prstGeom>
        </p:spPr>
      </p:pic>
      <p:sp>
        <p:nvSpPr>
          <p:cNvPr id="36" name="TextBox 35">
            <a:extLst>
              <a:ext uri="{FF2B5EF4-FFF2-40B4-BE49-F238E27FC236}">
                <a16:creationId xmlns:a16="http://schemas.microsoft.com/office/drawing/2014/main" id="{DD995823-4541-45FA-8968-0B359659DADB}"/>
              </a:ext>
            </a:extLst>
          </p:cNvPr>
          <p:cNvSpPr txBox="1"/>
          <p:nvPr/>
        </p:nvSpPr>
        <p:spPr>
          <a:xfrm>
            <a:off x="920594" y="6504333"/>
            <a:ext cx="1973617" cy="338554"/>
          </a:xfrm>
          <a:prstGeom prst="rect">
            <a:avLst/>
          </a:prstGeom>
          <a:noFill/>
        </p:spPr>
        <p:txBody>
          <a:bodyPr wrap="none" rtlCol="0">
            <a:spAutoFit/>
          </a:bodyPr>
          <a:lstStyle/>
          <a:p>
            <a:r>
              <a:rPr lang="en-US" sz="1600" dirty="0">
                <a:latin typeface="+mj-lt"/>
              </a:rPr>
              <a:t>Experimental Setup</a:t>
            </a:r>
          </a:p>
        </p:txBody>
      </p:sp>
      <p:sp>
        <p:nvSpPr>
          <p:cNvPr id="37" name="TextBox 36">
            <a:extLst>
              <a:ext uri="{FF2B5EF4-FFF2-40B4-BE49-F238E27FC236}">
                <a16:creationId xmlns:a16="http://schemas.microsoft.com/office/drawing/2014/main" id="{77C65E76-EA14-4D48-AB0B-83AF3BAEE6D9}"/>
              </a:ext>
            </a:extLst>
          </p:cNvPr>
          <p:cNvSpPr txBox="1"/>
          <p:nvPr/>
        </p:nvSpPr>
        <p:spPr>
          <a:xfrm>
            <a:off x="0" y="1644162"/>
            <a:ext cx="3995774" cy="338554"/>
          </a:xfrm>
          <a:prstGeom prst="rect">
            <a:avLst/>
          </a:prstGeom>
          <a:noFill/>
        </p:spPr>
        <p:txBody>
          <a:bodyPr wrap="none" rtlCol="0">
            <a:spAutoFit/>
          </a:bodyPr>
          <a:lstStyle/>
          <a:p>
            <a:r>
              <a:rPr lang="en-US" sz="1600" dirty="0">
                <a:latin typeface="+mj-lt"/>
              </a:rPr>
              <a:t>Double sided </a:t>
            </a:r>
            <a:r>
              <a:rPr lang="en-US" sz="1600" dirty="0" err="1">
                <a:latin typeface="+mj-lt"/>
              </a:rPr>
              <a:t>SanEC</a:t>
            </a:r>
            <a:r>
              <a:rPr lang="en-US" sz="1600" dirty="0">
                <a:latin typeface="+mj-lt"/>
              </a:rPr>
              <a:t> Design for DBD Test</a:t>
            </a:r>
          </a:p>
        </p:txBody>
      </p:sp>
      <p:sp>
        <p:nvSpPr>
          <p:cNvPr id="38" name="Rectangle 37">
            <a:extLst>
              <a:ext uri="{FF2B5EF4-FFF2-40B4-BE49-F238E27FC236}">
                <a16:creationId xmlns:a16="http://schemas.microsoft.com/office/drawing/2014/main" id="{E7E98122-1903-47F2-9CDE-1718E60F5085}"/>
              </a:ext>
            </a:extLst>
          </p:cNvPr>
          <p:cNvSpPr/>
          <p:nvPr/>
        </p:nvSpPr>
        <p:spPr>
          <a:xfrm>
            <a:off x="0" y="962175"/>
            <a:ext cx="2226892" cy="307777"/>
          </a:xfrm>
          <a:prstGeom prst="rect">
            <a:avLst/>
          </a:prstGeom>
        </p:spPr>
        <p:txBody>
          <a:bodyPr wrap="none">
            <a:spAutoFit/>
          </a:bodyPr>
          <a:lstStyle/>
          <a:p>
            <a:r>
              <a:rPr lang="en-US" sz="1400" dirty="0">
                <a:latin typeface="+mj-lt"/>
              </a:rPr>
              <a:t>Previous IRAD Research </a:t>
            </a:r>
          </a:p>
        </p:txBody>
      </p:sp>
      <p:sp>
        <p:nvSpPr>
          <p:cNvPr id="39" name="TextBox 38">
            <a:extLst>
              <a:ext uri="{FF2B5EF4-FFF2-40B4-BE49-F238E27FC236}">
                <a16:creationId xmlns:a16="http://schemas.microsoft.com/office/drawing/2014/main" id="{667637B0-CEA3-47A3-9A0D-5959093A32F5}"/>
              </a:ext>
            </a:extLst>
          </p:cNvPr>
          <p:cNvSpPr txBox="1"/>
          <p:nvPr/>
        </p:nvSpPr>
        <p:spPr>
          <a:xfrm>
            <a:off x="1595991" y="1135537"/>
            <a:ext cx="5987537" cy="400110"/>
          </a:xfrm>
          <a:prstGeom prst="rect">
            <a:avLst/>
          </a:prstGeom>
          <a:noFill/>
        </p:spPr>
        <p:txBody>
          <a:bodyPr wrap="none" rtlCol="0">
            <a:spAutoFit/>
          </a:bodyPr>
          <a:lstStyle/>
          <a:p>
            <a:r>
              <a:rPr lang="en-US" sz="2000" dirty="0">
                <a:latin typeface="+mj-lt"/>
              </a:rPr>
              <a:t>Dielectric Barrier Discharge (DBD) </a:t>
            </a:r>
            <a:r>
              <a:rPr lang="en-US" sz="2000" dirty="0" err="1">
                <a:latin typeface="+mj-lt"/>
              </a:rPr>
              <a:t>SansEC</a:t>
            </a:r>
            <a:r>
              <a:rPr lang="en-US" sz="2000" dirty="0">
                <a:latin typeface="+mj-lt"/>
              </a:rPr>
              <a:t> Sensor</a:t>
            </a:r>
          </a:p>
        </p:txBody>
      </p:sp>
      <p:pic>
        <p:nvPicPr>
          <p:cNvPr id="40" name="Picture 39">
            <a:extLst>
              <a:ext uri="{FF2B5EF4-FFF2-40B4-BE49-F238E27FC236}">
                <a16:creationId xmlns:a16="http://schemas.microsoft.com/office/drawing/2014/main" id="{A353B628-2D8D-4A24-A0D9-EAA35FB94278}"/>
              </a:ext>
            </a:extLst>
          </p:cNvPr>
          <p:cNvPicPr/>
          <p:nvPr/>
        </p:nvPicPr>
        <p:blipFill>
          <a:blip r:embed="rId8" cstate="print">
            <a:extLst>
              <a:ext uri="{28A0092B-C50C-407E-A947-70E740481C1C}">
                <a14:useLocalDpi xmlns:a14="http://schemas.microsoft.com/office/drawing/2010/main" val="0"/>
              </a:ext>
            </a:extLst>
          </a:blip>
          <a:stretch>
            <a:fillRect/>
          </a:stretch>
        </p:blipFill>
        <p:spPr>
          <a:xfrm>
            <a:off x="6624993" y="4958038"/>
            <a:ext cx="2292285" cy="1574575"/>
          </a:xfrm>
          <a:prstGeom prst="rect">
            <a:avLst/>
          </a:prstGeom>
        </p:spPr>
      </p:pic>
      <p:sp>
        <p:nvSpPr>
          <p:cNvPr id="41" name="TextBox 40">
            <a:extLst>
              <a:ext uri="{FF2B5EF4-FFF2-40B4-BE49-F238E27FC236}">
                <a16:creationId xmlns:a16="http://schemas.microsoft.com/office/drawing/2014/main" id="{80F3118A-4CED-4C3C-B795-8F8FE8DBFB95}"/>
              </a:ext>
            </a:extLst>
          </p:cNvPr>
          <p:cNvSpPr txBox="1"/>
          <p:nvPr/>
        </p:nvSpPr>
        <p:spPr>
          <a:xfrm>
            <a:off x="4252093" y="6507933"/>
            <a:ext cx="1893467" cy="338554"/>
          </a:xfrm>
          <a:prstGeom prst="rect">
            <a:avLst/>
          </a:prstGeom>
          <a:noFill/>
        </p:spPr>
        <p:txBody>
          <a:bodyPr wrap="none" rtlCol="0">
            <a:spAutoFit/>
          </a:bodyPr>
          <a:lstStyle/>
          <a:p>
            <a:r>
              <a:rPr lang="en-US" sz="1600" dirty="0">
                <a:latin typeface="+mj-lt"/>
              </a:rPr>
              <a:t>Response at 2KHz</a:t>
            </a:r>
          </a:p>
        </p:txBody>
      </p:sp>
      <p:sp>
        <p:nvSpPr>
          <p:cNvPr id="42" name="TextBox 41">
            <a:extLst>
              <a:ext uri="{FF2B5EF4-FFF2-40B4-BE49-F238E27FC236}">
                <a16:creationId xmlns:a16="http://schemas.microsoft.com/office/drawing/2014/main" id="{1C3AA426-7418-4BC8-9EAF-CAED12B71264}"/>
              </a:ext>
            </a:extLst>
          </p:cNvPr>
          <p:cNvSpPr txBox="1"/>
          <p:nvPr/>
        </p:nvSpPr>
        <p:spPr>
          <a:xfrm>
            <a:off x="6689416" y="6507933"/>
            <a:ext cx="2007281" cy="338554"/>
          </a:xfrm>
          <a:prstGeom prst="rect">
            <a:avLst/>
          </a:prstGeom>
          <a:noFill/>
        </p:spPr>
        <p:txBody>
          <a:bodyPr wrap="none" rtlCol="0">
            <a:spAutoFit/>
          </a:bodyPr>
          <a:lstStyle/>
          <a:p>
            <a:r>
              <a:rPr lang="en-US" sz="1600" dirty="0">
                <a:latin typeface="+mj-lt"/>
              </a:rPr>
              <a:t>Response at 10KHz</a:t>
            </a:r>
          </a:p>
        </p:txBody>
      </p:sp>
      <p:sp>
        <p:nvSpPr>
          <p:cNvPr id="43" name="Title 1">
            <a:extLst>
              <a:ext uri="{FF2B5EF4-FFF2-40B4-BE49-F238E27FC236}">
                <a16:creationId xmlns:a16="http://schemas.microsoft.com/office/drawing/2014/main" id="{1D819EAA-8FDD-46EB-88C8-428E2B247BF2}"/>
              </a:ext>
            </a:extLst>
          </p:cNvPr>
          <p:cNvSpPr txBox="1">
            <a:spLocks/>
          </p:cNvSpPr>
          <p:nvPr/>
        </p:nvSpPr>
        <p:spPr bwMode="auto">
          <a:xfrm>
            <a:off x="1239580" y="307722"/>
            <a:ext cx="8633986" cy="85586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5000"/>
              </a:spcBef>
              <a:spcAft>
                <a:spcPct val="25000"/>
              </a:spcAft>
              <a:buChar char="•"/>
              <a:defRPr sz="2800" b="1">
                <a:solidFill>
                  <a:schemeClr val="tx1"/>
                </a:solidFill>
                <a:latin typeface="+mn-lt"/>
                <a:ea typeface="+mn-ea"/>
                <a:cs typeface="+mn-cs"/>
              </a:defRPr>
            </a:lvl1pPr>
            <a:lvl2pPr marL="742950" indent="-285750" algn="l" rtl="0" eaLnBrk="0" fontAlgn="base" hangingPunct="0">
              <a:spcBef>
                <a:spcPct val="25000"/>
              </a:spcBef>
              <a:spcAft>
                <a:spcPct val="25000"/>
              </a:spcAft>
              <a:buChar char="–"/>
              <a:defRPr sz="2400">
                <a:solidFill>
                  <a:schemeClr val="tx1"/>
                </a:solidFill>
                <a:latin typeface="+mn-lt"/>
              </a:defRPr>
            </a:lvl2pPr>
            <a:lvl3pPr marL="1143000" indent="-228600" algn="l" rtl="0" eaLnBrk="0" fontAlgn="base" hangingPunct="0">
              <a:spcBef>
                <a:spcPct val="25000"/>
              </a:spcBef>
              <a:spcAft>
                <a:spcPct val="25000"/>
              </a:spcAft>
              <a:buChar char="•"/>
              <a:defRPr sz="2000">
                <a:solidFill>
                  <a:schemeClr val="tx1"/>
                </a:solidFill>
                <a:latin typeface="+mn-lt"/>
              </a:defRPr>
            </a:lvl3pPr>
            <a:lvl4pPr marL="1600200" indent="-228600" algn="l" rtl="0" eaLnBrk="0" fontAlgn="base" hangingPunct="0">
              <a:spcBef>
                <a:spcPct val="25000"/>
              </a:spcBef>
              <a:spcAft>
                <a:spcPct val="25000"/>
              </a:spcAft>
              <a:buChar char="–"/>
              <a:defRPr>
                <a:solidFill>
                  <a:schemeClr val="tx1"/>
                </a:solidFill>
                <a:latin typeface="+mn-lt"/>
              </a:defRPr>
            </a:lvl4pPr>
            <a:lvl5pPr marL="2057400" indent="-228600" algn="l" rtl="0" eaLnBrk="0" fontAlgn="base" hangingPunct="0">
              <a:spcBef>
                <a:spcPct val="25000"/>
              </a:spcBef>
              <a:spcAft>
                <a:spcPct val="25000"/>
              </a:spcAft>
              <a:buChar char="»"/>
              <a:defRPr>
                <a:solidFill>
                  <a:schemeClr val="tx1"/>
                </a:solidFill>
                <a:latin typeface="+mn-lt"/>
              </a:defRPr>
            </a:lvl5pPr>
            <a:lvl6pPr marL="2514600" indent="-228600" algn="l" rtl="0" fontAlgn="base">
              <a:spcBef>
                <a:spcPct val="25000"/>
              </a:spcBef>
              <a:spcAft>
                <a:spcPct val="25000"/>
              </a:spcAft>
              <a:buChar char="»"/>
              <a:defRPr>
                <a:solidFill>
                  <a:schemeClr val="tx1"/>
                </a:solidFill>
                <a:latin typeface="+mn-lt"/>
              </a:defRPr>
            </a:lvl6pPr>
            <a:lvl7pPr marL="2971800" indent="-228600" algn="l" rtl="0" fontAlgn="base">
              <a:spcBef>
                <a:spcPct val="25000"/>
              </a:spcBef>
              <a:spcAft>
                <a:spcPct val="25000"/>
              </a:spcAft>
              <a:buChar char="»"/>
              <a:defRPr>
                <a:solidFill>
                  <a:schemeClr val="tx1"/>
                </a:solidFill>
                <a:latin typeface="+mn-lt"/>
              </a:defRPr>
            </a:lvl7pPr>
            <a:lvl8pPr marL="3429000" indent="-228600" algn="l" rtl="0" fontAlgn="base">
              <a:spcBef>
                <a:spcPct val="25000"/>
              </a:spcBef>
              <a:spcAft>
                <a:spcPct val="25000"/>
              </a:spcAft>
              <a:buChar char="»"/>
              <a:defRPr>
                <a:solidFill>
                  <a:schemeClr val="tx1"/>
                </a:solidFill>
                <a:latin typeface="+mn-lt"/>
              </a:defRPr>
            </a:lvl8pPr>
            <a:lvl9pPr marL="3886200" indent="-228600" algn="l" rtl="0" fontAlgn="base">
              <a:spcBef>
                <a:spcPct val="25000"/>
              </a:spcBef>
              <a:spcAft>
                <a:spcPct val="25000"/>
              </a:spcAft>
              <a:buChar char="»"/>
              <a:defRPr>
                <a:solidFill>
                  <a:schemeClr val="tx1"/>
                </a:solidFill>
                <a:latin typeface="+mn-lt"/>
              </a:defRPr>
            </a:lvl9pPr>
          </a:lstStyle>
          <a:p>
            <a:pPr marL="0" indent="0">
              <a:buNone/>
            </a:pPr>
            <a:r>
              <a:rPr lang="en-US" sz="2400" kern="0" dirty="0">
                <a:solidFill>
                  <a:schemeClr val="bg1"/>
                </a:solidFill>
              </a:rPr>
              <a:t>Applications – High Efficiency  Plasma Generator</a:t>
            </a:r>
          </a:p>
        </p:txBody>
      </p:sp>
      <p:sp>
        <p:nvSpPr>
          <p:cNvPr id="44" name="TextBox 43">
            <a:extLst>
              <a:ext uri="{FF2B5EF4-FFF2-40B4-BE49-F238E27FC236}">
                <a16:creationId xmlns:a16="http://schemas.microsoft.com/office/drawing/2014/main" id="{7F8D043D-8AE5-49B5-9CC9-47E85FE1E7C0}"/>
              </a:ext>
            </a:extLst>
          </p:cNvPr>
          <p:cNvSpPr txBox="1"/>
          <p:nvPr/>
        </p:nvSpPr>
        <p:spPr>
          <a:xfrm>
            <a:off x="4252093" y="4544471"/>
            <a:ext cx="4318683" cy="338554"/>
          </a:xfrm>
          <a:prstGeom prst="rect">
            <a:avLst/>
          </a:prstGeom>
          <a:noFill/>
        </p:spPr>
        <p:txBody>
          <a:bodyPr wrap="none" rtlCol="0">
            <a:spAutoFit/>
          </a:bodyPr>
          <a:lstStyle/>
          <a:p>
            <a:r>
              <a:rPr lang="en-US" sz="1600" dirty="0">
                <a:latin typeface="+mj-lt"/>
              </a:rPr>
              <a:t>DBD Sensor Mounted inside Ventilation Hood</a:t>
            </a:r>
          </a:p>
        </p:txBody>
      </p:sp>
    </p:spTree>
    <p:extLst>
      <p:ext uri="{BB962C8B-B14F-4D97-AF65-F5344CB8AC3E}">
        <p14:creationId xmlns:p14="http://schemas.microsoft.com/office/powerpoint/2010/main" val="37891761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2576FDD-224D-4B91-9CDF-3E640EDBB17F}"/>
              </a:ext>
            </a:extLst>
          </p:cNvPr>
          <p:cNvSpPr>
            <a:spLocks noGrp="1"/>
          </p:cNvSpPr>
          <p:nvPr>
            <p:ph type="sldNum" sz="quarter" idx="10"/>
          </p:nvPr>
        </p:nvSpPr>
        <p:spPr/>
        <p:txBody>
          <a:bodyPr/>
          <a:lstStyle/>
          <a:p>
            <a:pPr>
              <a:defRPr/>
            </a:pPr>
            <a:fld id="{D18F5EF4-025B-4809-8D23-BF6F0FFFC41E}" type="slidenum">
              <a:rPr lang="en-US" smtClean="0"/>
              <a:pPr>
                <a:defRPr/>
              </a:pPr>
              <a:t>27</a:t>
            </a:fld>
            <a:endParaRPr lang="en-US"/>
          </a:p>
        </p:txBody>
      </p:sp>
      <p:pic>
        <p:nvPicPr>
          <p:cNvPr id="1026" name="Picture 2">
            <a:extLst>
              <a:ext uri="{FF2B5EF4-FFF2-40B4-BE49-F238E27FC236}">
                <a16:creationId xmlns:a16="http://schemas.microsoft.com/office/drawing/2014/main" id="{A4657454-2E19-4E2F-800C-2AF33F705E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237" y="2459153"/>
            <a:ext cx="4037564" cy="3028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a:extLst>
              <a:ext uri="{FF2B5EF4-FFF2-40B4-BE49-F238E27FC236}">
                <a16:creationId xmlns:a16="http://schemas.microsoft.com/office/drawing/2014/main" id="{0C62B726-772F-416E-A13B-673F16B969DD}"/>
              </a:ext>
            </a:extLst>
          </p:cNvPr>
          <p:cNvSpPr txBox="1">
            <a:spLocks/>
          </p:cNvSpPr>
          <p:nvPr/>
        </p:nvSpPr>
        <p:spPr>
          <a:xfrm>
            <a:off x="888329" y="359469"/>
            <a:ext cx="7367342" cy="804730"/>
          </a:xfrm>
          <a:prstGeom prst="rect">
            <a:avLst/>
          </a:prstGeom>
        </p:spPr>
        <p:txBody>
          <a:bodyPr/>
          <a:lstStyle>
            <a:lvl1pPr algn="ctr" rtl="0" eaLnBrk="0" fontAlgn="base" hangingPunct="0">
              <a:lnSpc>
                <a:spcPts val="2840"/>
              </a:lnSpc>
              <a:spcBef>
                <a:spcPct val="0"/>
              </a:spcBef>
              <a:spcAft>
                <a:spcPct val="0"/>
              </a:spcAft>
              <a:defRPr sz="3200" b="1">
                <a:solidFill>
                  <a:schemeClr val="bg1"/>
                </a:solidFill>
                <a:latin typeface="+mj-lt"/>
                <a:ea typeface="+mj-ea"/>
                <a:cs typeface="+mj-cs"/>
              </a:defRPr>
            </a:lvl1pPr>
            <a:lvl2pPr algn="ctr" rtl="0" eaLnBrk="0" fontAlgn="base" hangingPunct="0">
              <a:spcBef>
                <a:spcPct val="0"/>
              </a:spcBef>
              <a:spcAft>
                <a:spcPct val="0"/>
              </a:spcAft>
              <a:defRPr sz="3200" b="1">
                <a:solidFill>
                  <a:schemeClr val="bg1"/>
                </a:solidFill>
                <a:latin typeface="Arial" charset="0"/>
              </a:defRPr>
            </a:lvl2pPr>
            <a:lvl3pPr algn="ctr" rtl="0" eaLnBrk="0" fontAlgn="base" hangingPunct="0">
              <a:spcBef>
                <a:spcPct val="0"/>
              </a:spcBef>
              <a:spcAft>
                <a:spcPct val="0"/>
              </a:spcAft>
              <a:defRPr sz="3200" b="1">
                <a:solidFill>
                  <a:schemeClr val="bg1"/>
                </a:solidFill>
                <a:latin typeface="Arial" charset="0"/>
              </a:defRPr>
            </a:lvl3pPr>
            <a:lvl4pPr algn="ctr" rtl="0" eaLnBrk="0" fontAlgn="base" hangingPunct="0">
              <a:spcBef>
                <a:spcPct val="0"/>
              </a:spcBef>
              <a:spcAft>
                <a:spcPct val="0"/>
              </a:spcAft>
              <a:defRPr sz="3200" b="1">
                <a:solidFill>
                  <a:schemeClr val="bg1"/>
                </a:solidFill>
                <a:latin typeface="Arial" charset="0"/>
              </a:defRPr>
            </a:lvl4pPr>
            <a:lvl5pPr algn="ctr" rtl="0" eaLnBrk="0" fontAlgn="base" hangingPunct="0">
              <a:spcBef>
                <a:spcPct val="0"/>
              </a:spcBef>
              <a:spcAft>
                <a:spcPct val="0"/>
              </a:spcAft>
              <a:defRPr sz="3200" b="1">
                <a:solidFill>
                  <a:schemeClr val="bg1"/>
                </a:solidFill>
                <a:latin typeface="Arial" charset="0"/>
              </a:defRPr>
            </a:lvl5pPr>
            <a:lvl6pPr marL="457200" algn="ctr" rtl="0" fontAlgn="base">
              <a:spcBef>
                <a:spcPct val="0"/>
              </a:spcBef>
              <a:spcAft>
                <a:spcPct val="0"/>
              </a:spcAft>
              <a:defRPr sz="3200" b="1">
                <a:solidFill>
                  <a:schemeClr val="bg1"/>
                </a:solidFill>
                <a:latin typeface="Arial" charset="0"/>
              </a:defRPr>
            </a:lvl6pPr>
            <a:lvl7pPr marL="914400" algn="ctr" rtl="0" fontAlgn="base">
              <a:spcBef>
                <a:spcPct val="0"/>
              </a:spcBef>
              <a:spcAft>
                <a:spcPct val="0"/>
              </a:spcAft>
              <a:defRPr sz="3200" b="1">
                <a:solidFill>
                  <a:schemeClr val="bg1"/>
                </a:solidFill>
                <a:latin typeface="Arial" charset="0"/>
              </a:defRPr>
            </a:lvl7pPr>
            <a:lvl8pPr marL="1371600" algn="ctr" rtl="0" fontAlgn="base">
              <a:spcBef>
                <a:spcPct val="0"/>
              </a:spcBef>
              <a:spcAft>
                <a:spcPct val="0"/>
              </a:spcAft>
              <a:defRPr sz="3200" b="1">
                <a:solidFill>
                  <a:schemeClr val="bg1"/>
                </a:solidFill>
                <a:latin typeface="Arial" charset="0"/>
              </a:defRPr>
            </a:lvl8pPr>
            <a:lvl9pPr marL="1828800" algn="ctr" rtl="0" fontAlgn="base">
              <a:spcBef>
                <a:spcPct val="0"/>
              </a:spcBef>
              <a:spcAft>
                <a:spcPct val="0"/>
              </a:spcAft>
              <a:defRPr sz="3200" b="1">
                <a:solidFill>
                  <a:schemeClr val="bg1"/>
                </a:solidFill>
                <a:latin typeface="Arial" charset="0"/>
              </a:defRPr>
            </a:lvl9pPr>
          </a:lstStyle>
          <a:p>
            <a:r>
              <a:rPr lang="en-US" kern="0" dirty="0"/>
              <a:t>Applications - Wearables</a:t>
            </a:r>
            <a:br>
              <a:rPr lang="en-US" sz="1200" b="0" kern="0" dirty="0">
                <a:latin typeface="Arial" panose="020B0604020202020204" pitchFamily="34" charset="0"/>
                <a:cs typeface="Arial" panose="020B0604020202020204" pitchFamily="34" charset="0"/>
              </a:rPr>
            </a:br>
            <a:r>
              <a:rPr lang="en-US" sz="1200" kern="0" dirty="0"/>
              <a:t> </a:t>
            </a:r>
          </a:p>
        </p:txBody>
      </p:sp>
      <p:sp>
        <p:nvSpPr>
          <p:cNvPr id="5" name="TextBox 4">
            <a:extLst>
              <a:ext uri="{FF2B5EF4-FFF2-40B4-BE49-F238E27FC236}">
                <a16:creationId xmlns:a16="http://schemas.microsoft.com/office/drawing/2014/main" id="{5955B464-4D23-4135-932A-CCE68C4828E6}"/>
              </a:ext>
            </a:extLst>
          </p:cNvPr>
          <p:cNvSpPr txBox="1"/>
          <p:nvPr/>
        </p:nvSpPr>
        <p:spPr>
          <a:xfrm>
            <a:off x="1243589" y="1119178"/>
            <a:ext cx="6656822" cy="461665"/>
          </a:xfrm>
          <a:prstGeom prst="rect">
            <a:avLst/>
          </a:prstGeom>
          <a:noFill/>
        </p:spPr>
        <p:txBody>
          <a:bodyPr wrap="none" rtlCol="0">
            <a:spAutoFit/>
          </a:bodyPr>
          <a:lstStyle/>
          <a:p>
            <a:r>
              <a:rPr lang="en-US" dirty="0">
                <a:latin typeface="+mj-lt"/>
              </a:rPr>
              <a:t>Conductive Yarn Sensors Embedded in Textiles</a:t>
            </a:r>
          </a:p>
        </p:txBody>
      </p:sp>
      <p:sp>
        <p:nvSpPr>
          <p:cNvPr id="6" name="TextBox 5">
            <a:extLst>
              <a:ext uri="{FF2B5EF4-FFF2-40B4-BE49-F238E27FC236}">
                <a16:creationId xmlns:a16="http://schemas.microsoft.com/office/drawing/2014/main" id="{16149AEC-3855-4C34-8810-E4DEF4627FD3}"/>
              </a:ext>
            </a:extLst>
          </p:cNvPr>
          <p:cNvSpPr txBox="1"/>
          <p:nvPr/>
        </p:nvSpPr>
        <p:spPr>
          <a:xfrm>
            <a:off x="1047677" y="5487326"/>
            <a:ext cx="2422458" cy="400110"/>
          </a:xfrm>
          <a:prstGeom prst="rect">
            <a:avLst/>
          </a:prstGeom>
          <a:noFill/>
        </p:spPr>
        <p:txBody>
          <a:bodyPr wrap="none" rtlCol="0">
            <a:spAutoFit/>
          </a:bodyPr>
          <a:lstStyle/>
          <a:p>
            <a:r>
              <a:rPr lang="en-US" sz="2000" dirty="0">
                <a:latin typeface="+mj-lt"/>
              </a:rPr>
              <a:t>Experimental Setup</a:t>
            </a:r>
          </a:p>
        </p:txBody>
      </p:sp>
      <p:sp>
        <p:nvSpPr>
          <p:cNvPr id="9" name="Rectangle 8">
            <a:extLst>
              <a:ext uri="{FF2B5EF4-FFF2-40B4-BE49-F238E27FC236}">
                <a16:creationId xmlns:a16="http://schemas.microsoft.com/office/drawing/2014/main" id="{FA25B9AF-FCD1-4D8D-9827-486EADBE217C}"/>
              </a:ext>
            </a:extLst>
          </p:cNvPr>
          <p:cNvSpPr/>
          <p:nvPr/>
        </p:nvSpPr>
        <p:spPr>
          <a:xfrm>
            <a:off x="4289055" y="1668559"/>
            <a:ext cx="4753279" cy="338554"/>
          </a:xfrm>
          <a:prstGeom prst="rect">
            <a:avLst/>
          </a:prstGeom>
        </p:spPr>
        <p:txBody>
          <a:bodyPr wrap="square">
            <a:spAutoFit/>
          </a:bodyPr>
          <a:lstStyle/>
          <a:p>
            <a:r>
              <a:rPr lang="en-US" sz="1600" dirty="0">
                <a:solidFill>
                  <a:srgbClr val="000000"/>
                </a:solidFill>
                <a:latin typeface="+mj-lt"/>
              </a:rPr>
              <a:t>Video showing instantaneous temperature change</a:t>
            </a:r>
            <a:endParaRPr lang="en-US" sz="1600" dirty="0">
              <a:latin typeface="+mj-lt"/>
            </a:endParaRPr>
          </a:p>
        </p:txBody>
      </p:sp>
      <p:pic>
        <p:nvPicPr>
          <p:cNvPr id="7" name="Slide27-Video-5">
            <a:hlinkClick r:id="" action="ppaction://media"/>
            <a:extLst>
              <a:ext uri="{FF2B5EF4-FFF2-40B4-BE49-F238E27FC236}">
                <a16:creationId xmlns:a16="http://schemas.microsoft.com/office/drawing/2014/main" id="{5C73929D-066B-4427-8629-E509D523B6A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36881" y="2004743"/>
            <a:ext cx="3857625" cy="4605254"/>
          </a:xfrm>
          <a:prstGeom prst="rect">
            <a:avLst/>
          </a:prstGeom>
        </p:spPr>
      </p:pic>
    </p:spTree>
    <p:extLst>
      <p:ext uri="{BB962C8B-B14F-4D97-AF65-F5344CB8AC3E}">
        <p14:creationId xmlns:p14="http://schemas.microsoft.com/office/powerpoint/2010/main" val="2063255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04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DC70989-AE41-4AD5-956B-0227A9CBC0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51" y="4051851"/>
            <a:ext cx="9038898" cy="2704542"/>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51" y="1421652"/>
            <a:ext cx="9038898" cy="2741887"/>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199407" y="2003120"/>
            <a:ext cx="2436076" cy="1827057"/>
          </a:xfrm>
          <a:prstGeom prst="rect">
            <a:avLst/>
          </a:prstGeom>
        </p:spPr>
      </p:pic>
      <p:pic>
        <p:nvPicPr>
          <p:cNvPr id="7" name="Picture 6">
            <a:extLst>
              <a:ext uri="{FF2B5EF4-FFF2-40B4-BE49-F238E27FC236}">
                <a16:creationId xmlns:a16="http://schemas.microsoft.com/office/drawing/2014/main" id="{4AA4CCEF-CC34-419A-894C-8A0FEB632938}"/>
              </a:ext>
            </a:extLst>
          </p:cNvPr>
          <p:cNvPicPr>
            <a:picLocks noChangeAspect="1"/>
          </p:cNvPicPr>
          <p:nvPr/>
        </p:nvPicPr>
        <p:blipFill>
          <a:blip r:embed="rId5"/>
          <a:stretch>
            <a:fillRect/>
          </a:stretch>
        </p:blipFill>
        <p:spPr>
          <a:xfrm>
            <a:off x="1932160" y="3329306"/>
            <a:ext cx="7024245" cy="724606"/>
          </a:xfrm>
          <a:prstGeom prst="rect">
            <a:avLst/>
          </a:prstGeom>
        </p:spPr>
      </p:pic>
      <p:pic>
        <p:nvPicPr>
          <p:cNvPr id="9" name="Picture 8">
            <a:extLst>
              <a:ext uri="{FF2B5EF4-FFF2-40B4-BE49-F238E27FC236}">
                <a16:creationId xmlns:a16="http://schemas.microsoft.com/office/drawing/2014/main" id="{D0371203-7290-4B2D-B9DA-09EEEF149F2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233217" y="4478272"/>
            <a:ext cx="2517873" cy="1888405"/>
          </a:xfrm>
          <a:prstGeom prst="rect">
            <a:avLst/>
          </a:prstGeom>
        </p:spPr>
      </p:pic>
      <p:pic>
        <p:nvPicPr>
          <p:cNvPr id="10" name="Picture 9">
            <a:extLst>
              <a:ext uri="{FF2B5EF4-FFF2-40B4-BE49-F238E27FC236}">
                <a16:creationId xmlns:a16="http://schemas.microsoft.com/office/drawing/2014/main" id="{012F01FB-48CB-49AB-950F-3C43BAA7034D}"/>
              </a:ext>
            </a:extLst>
          </p:cNvPr>
          <p:cNvPicPr>
            <a:picLocks noChangeAspect="1"/>
          </p:cNvPicPr>
          <p:nvPr/>
        </p:nvPicPr>
        <p:blipFill>
          <a:blip r:embed="rId7"/>
          <a:stretch>
            <a:fillRect/>
          </a:stretch>
        </p:blipFill>
        <p:spPr>
          <a:xfrm>
            <a:off x="2099505" y="5709037"/>
            <a:ext cx="6915808" cy="732607"/>
          </a:xfrm>
          <a:prstGeom prst="rect">
            <a:avLst/>
          </a:prstGeom>
        </p:spPr>
      </p:pic>
      <p:sp>
        <p:nvSpPr>
          <p:cNvPr id="11" name="Title 3">
            <a:extLst>
              <a:ext uri="{FF2B5EF4-FFF2-40B4-BE49-F238E27FC236}">
                <a16:creationId xmlns:a16="http://schemas.microsoft.com/office/drawing/2014/main" id="{3E05964D-C5E1-4901-88F8-05815B7A3576}"/>
              </a:ext>
            </a:extLst>
          </p:cNvPr>
          <p:cNvSpPr txBox="1">
            <a:spLocks/>
          </p:cNvSpPr>
          <p:nvPr/>
        </p:nvSpPr>
        <p:spPr>
          <a:xfrm>
            <a:off x="888329" y="359469"/>
            <a:ext cx="7367342" cy="804730"/>
          </a:xfrm>
          <a:prstGeom prst="rect">
            <a:avLst/>
          </a:prstGeom>
        </p:spPr>
        <p:txBody>
          <a:bodyPr/>
          <a:lstStyle>
            <a:lvl1pPr algn="ctr" rtl="0" eaLnBrk="0" fontAlgn="base" hangingPunct="0">
              <a:lnSpc>
                <a:spcPts val="2840"/>
              </a:lnSpc>
              <a:spcBef>
                <a:spcPct val="0"/>
              </a:spcBef>
              <a:spcAft>
                <a:spcPct val="0"/>
              </a:spcAft>
              <a:defRPr sz="3200" b="1">
                <a:solidFill>
                  <a:schemeClr val="bg1"/>
                </a:solidFill>
                <a:latin typeface="+mj-lt"/>
                <a:ea typeface="+mj-ea"/>
                <a:cs typeface="+mj-cs"/>
              </a:defRPr>
            </a:lvl1pPr>
            <a:lvl2pPr algn="ctr" rtl="0" eaLnBrk="0" fontAlgn="base" hangingPunct="0">
              <a:spcBef>
                <a:spcPct val="0"/>
              </a:spcBef>
              <a:spcAft>
                <a:spcPct val="0"/>
              </a:spcAft>
              <a:defRPr sz="3200" b="1">
                <a:solidFill>
                  <a:schemeClr val="bg1"/>
                </a:solidFill>
                <a:latin typeface="Arial" charset="0"/>
              </a:defRPr>
            </a:lvl2pPr>
            <a:lvl3pPr algn="ctr" rtl="0" eaLnBrk="0" fontAlgn="base" hangingPunct="0">
              <a:spcBef>
                <a:spcPct val="0"/>
              </a:spcBef>
              <a:spcAft>
                <a:spcPct val="0"/>
              </a:spcAft>
              <a:defRPr sz="3200" b="1">
                <a:solidFill>
                  <a:schemeClr val="bg1"/>
                </a:solidFill>
                <a:latin typeface="Arial" charset="0"/>
              </a:defRPr>
            </a:lvl3pPr>
            <a:lvl4pPr algn="ctr" rtl="0" eaLnBrk="0" fontAlgn="base" hangingPunct="0">
              <a:spcBef>
                <a:spcPct val="0"/>
              </a:spcBef>
              <a:spcAft>
                <a:spcPct val="0"/>
              </a:spcAft>
              <a:defRPr sz="3200" b="1">
                <a:solidFill>
                  <a:schemeClr val="bg1"/>
                </a:solidFill>
                <a:latin typeface="Arial" charset="0"/>
              </a:defRPr>
            </a:lvl4pPr>
            <a:lvl5pPr algn="ctr" rtl="0" eaLnBrk="0" fontAlgn="base" hangingPunct="0">
              <a:spcBef>
                <a:spcPct val="0"/>
              </a:spcBef>
              <a:spcAft>
                <a:spcPct val="0"/>
              </a:spcAft>
              <a:defRPr sz="3200" b="1">
                <a:solidFill>
                  <a:schemeClr val="bg1"/>
                </a:solidFill>
                <a:latin typeface="Arial" charset="0"/>
              </a:defRPr>
            </a:lvl5pPr>
            <a:lvl6pPr marL="457200" algn="ctr" rtl="0" fontAlgn="base">
              <a:spcBef>
                <a:spcPct val="0"/>
              </a:spcBef>
              <a:spcAft>
                <a:spcPct val="0"/>
              </a:spcAft>
              <a:defRPr sz="3200" b="1">
                <a:solidFill>
                  <a:schemeClr val="bg1"/>
                </a:solidFill>
                <a:latin typeface="Arial" charset="0"/>
              </a:defRPr>
            </a:lvl6pPr>
            <a:lvl7pPr marL="914400" algn="ctr" rtl="0" fontAlgn="base">
              <a:spcBef>
                <a:spcPct val="0"/>
              </a:spcBef>
              <a:spcAft>
                <a:spcPct val="0"/>
              </a:spcAft>
              <a:defRPr sz="3200" b="1">
                <a:solidFill>
                  <a:schemeClr val="bg1"/>
                </a:solidFill>
                <a:latin typeface="Arial" charset="0"/>
              </a:defRPr>
            </a:lvl7pPr>
            <a:lvl8pPr marL="1371600" algn="ctr" rtl="0" fontAlgn="base">
              <a:spcBef>
                <a:spcPct val="0"/>
              </a:spcBef>
              <a:spcAft>
                <a:spcPct val="0"/>
              </a:spcAft>
              <a:defRPr sz="3200" b="1">
                <a:solidFill>
                  <a:schemeClr val="bg1"/>
                </a:solidFill>
                <a:latin typeface="Arial" charset="0"/>
              </a:defRPr>
            </a:lvl8pPr>
            <a:lvl9pPr marL="1828800" algn="ctr" rtl="0" fontAlgn="base">
              <a:spcBef>
                <a:spcPct val="0"/>
              </a:spcBef>
              <a:spcAft>
                <a:spcPct val="0"/>
              </a:spcAft>
              <a:defRPr sz="3200" b="1">
                <a:solidFill>
                  <a:schemeClr val="bg1"/>
                </a:solidFill>
                <a:latin typeface="Arial" charset="0"/>
              </a:defRPr>
            </a:lvl9pPr>
          </a:lstStyle>
          <a:p>
            <a:r>
              <a:rPr lang="en-US" kern="0" dirty="0"/>
              <a:t>Applications - Wearables</a:t>
            </a:r>
            <a:br>
              <a:rPr lang="en-US" sz="1200" b="0" kern="0" dirty="0">
                <a:latin typeface="Arial" panose="020B0604020202020204" pitchFamily="34" charset="0"/>
                <a:cs typeface="Arial" panose="020B0604020202020204" pitchFamily="34" charset="0"/>
              </a:rPr>
            </a:br>
            <a:r>
              <a:rPr lang="en-US" sz="1200" kern="0" dirty="0"/>
              <a:t> </a:t>
            </a:r>
          </a:p>
        </p:txBody>
      </p:sp>
      <p:pic>
        <p:nvPicPr>
          <p:cNvPr id="12" name="Picture 11">
            <a:extLst>
              <a:ext uri="{FF2B5EF4-FFF2-40B4-BE49-F238E27FC236}">
                <a16:creationId xmlns:a16="http://schemas.microsoft.com/office/drawing/2014/main" id="{895A2F89-F5C5-43B3-94EA-F132CCD4C7F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5102" y="1698610"/>
            <a:ext cx="646738" cy="862317"/>
          </a:xfrm>
          <a:prstGeom prst="rect">
            <a:avLst/>
          </a:prstGeom>
        </p:spPr>
      </p:pic>
      <p:sp>
        <p:nvSpPr>
          <p:cNvPr id="13" name="TextBox 12">
            <a:extLst>
              <a:ext uri="{FF2B5EF4-FFF2-40B4-BE49-F238E27FC236}">
                <a16:creationId xmlns:a16="http://schemas.microsoft.com/office/drawing/2014/main" id="{BCC025C8-6226-40FC-89C3-EB6823DC6D57}"/>
              </a:ext>
            </a:extLst>
          </p:cNvPr>
          <p:cNvSpPr txBox="1"/>
          <p:nvPr/>
        </p:nvSpPr>
        <p:spPr>
          <a:xfrm>
            <a:off x="2692400" y="988180"/>
            <a:ext cx="4224233" cy="461665"/>
          </a:xfrm>
          <a:prstGeom prst="rect">
            <a:avLst/>
          </a:prstGeom>
          <a:noFill/>
        </p:spPr>
        <p:txBody>
          <a:bodyPr wrap="none" rtlCol="0">
            <a:spAutoFit/>
          </a:bodyPr>
          <a:lstStyle/>
          <a:p>
            <a:r>
              <a:rPr lang="en-US" dirty="0">
                <a:latin typeface="+mj-lt"/>
              </a:rPr>
              <a:t>Hand Gesture Measurements</a:t>
            </a:r>
          </a:p>
        </p:txBody>
      </p:sp>
    </p:spTree>
    <p:extLst>
      <p:ext uri="{BB962C8B-B14F-4D97-AF65-F5344CB8AC3E}">
        <p14:creationId xmlns:p14="http://schemas.microsoft.com/office/powerpoint/2010/main" val="40630993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55905E-C042-41D9-A853-7F4D0801EB26}"/>
              </a:ext>
            </a:extLst>
          </p:cNvPr>
          <p:cNvSpPr>
            <a:spLocks noGrp="1"/>
          </p:cNvSpPr>
          <p:nvPr>
            <p:ph type="sldNum" sz="quarter" idx="10"/>
          </p:nvPr>
        </p:nvSpPr>
        <p:spPr/>
        <p:txBody>
          <a:bodyPr/>
          <a:lstStyle/>
          <a:p>
            <a:pPr>
              <a:defRPr/>
            </a:pPr>
            <a:fld id="{D18F5EF4-025B-4809-8D23-BF6F0FFFC41E}" type="slidenum">
              <a:rPr lang="en-US" smtClean="0"/>
              <a:pPr>
                <a:defRPr/>
              </a:pPr>
              <a:t>29</a:t>
            </a:fld>
            <a:endParaRPr lang="en-US" dirty="0"/>
          </a:p>
        </p:txBody>
      </p:sp>
      <p:sp>
        <p:nvSpPr>
          <p:cNvPr id="3" name="Title 3">
            <a:extLst>
              <a:ext uri="{FF2B5EF4-FFF2-40B4-BE49-F238E27FC236}">
                <a16:creationId xmlns:a16="http://schemas.microsoft.com/office/drawing/2014/main" id="{15A1CACD-9FAF-4CC3-9440-6479A05F0AE1}"/>
              </a:ext>
            </a:extLst>
          </p:cNvPr>
          <p:cNvSpPr txBox="1">
            <a:spLocks/>
          </p:cNvSpPr>
          <p:nvPr/>
        </p:nvSpPr>
        <p:spPr>
          <a:xfrm>
            <a:off x="529128" y="402040"/>
            <a:ext cx="8245480" cy="804730"/>
          </a:xfrm>
          <a:prstGeom prst="rect">
            <a:avLst/>
          </a:prstGeom>
        </p:spPr>
        <p:txBody>
          <a:bodyPr/>
          <a:lstStyle>
            <a:lvl1pPr algn="ctr" rtl="0" eaLnBrk="0" fontAlgn="base" hangingPunct="0">
              <a:lnSpc>
                <a:spcPts val="2840"/>
              </a:lnSpc>
              <a:spcBef>
                <a:spcPct val="0"/>
              </a:spcBef>
              <a:spcAft>
                <a:spcPct val="0"/>
              </a:spcAft>
              <a:defRPr sz="3200" b="1">
                <a:solidFill>
                  <a:schemeClr val="bg1"/>
                </a:solidFill>
                <a:latin typeface="+mj-lt"/>
                <a:ea typeface="+mj-ea"/>
                <a:cs typeface="+mj-cs"/>
              </a:defRPr>
            </a:lvl1pPr>
            <a:lvl2pPr algn="ctr" rtl="0" eaLnBrk="0" fontAlgn="base" hangingPunct="0">
              <a:spcBef>
                <a:spcPct val="0"/>
              </a:spcBef>
              <a:spcAft>
                <a:spcPct val="0"/>
              </a:spcAft>
              <a:defRPr sz="3200" b="1">
                <a:solidFill>
                  <a:schemeClr val="bg1"/>
                </a:solidFill>
                <a:latin typeface="Arial" charset="0"/>
              </a:defRPr>
            </a:lvl2pPr>
            <a:lvl3pPr algn="ctr" rtl="0" eaLnBrk="0" fontAlgn="base" hangingPunct="0">
              <a:spcBef>
                <a:spcPct val="0"/>
              </a:spcBef>
              <a:spcAft>
                <a:spcPct val="0"/>
              </a:spcAft>
              <a:defRPr sz="3200" b="1">
                <a:solidFill>
                  <a:schemeClr val="bg1"/>
                </a:solidFill>
                <a:latin typeface="Arial" charset="0"/>
              </a:defRPr>
            </a:lvl3pPr>
            <a:lvl4pPr algn="ctr" rtl="0" eaLnBrk="0" fontAlgn="base" hangingPunct="0">
              <a:spcBef>
                <a:spcPct val="0"/>
              </a:spcBef>
              <a:spcAft>
                <a:spcPct val="0"/>
              </a:spcAft>
              <a:defRPr sz="3200" b="1">
                <a:solidFill>
                  <a:schemeClr val="bg1"/>
                </a:solidFill>
                <a:latin typeface="Arial" charset="0"/>
              </a:defRPr>
            </a:lvl4pPr>
            <a:lvl5pPr algn="ctr" rtl="0" eaLnBrk="0" fontAlgn="base" hangingPunct="0">
              <a:spcBef>
                <a:spcPct val="0"/>
              </a:spcBef>
              <a:spcAft>
                <a:spcPct val="0"/>
              </a:spcAft>
              <a:defRPr sz="3200" b="1">
                <a:solidFill>
                  <a:schemeClr val="bg1"/>
                </a:solidFill>
                <a:latin typeface="Arial" charset="0"/>
              </a:defRPr>
            </a:lvl5pPr>
            <a:lvl6pPr marL="457200" algn="ctr" rtl="0" fontAlgn="base">
              <a:spcBef>
                <a:spcPct val="0"/>
              </a:spcBef>
              <a:spcAft>
                <a:spcPct val="0"/>
              </a:spcAft>
              <a:defRPr sz="3200" b="1">
                <a:solidFill>
                  <a:schemeClr val="bg1"/>
                </a:solidFill>
                <a:latin typeface="Arial" charset="0"/>
              </a:defRPr>
            </a:lvl6pPr>
            <a:lvl7pPr marL="914400" algn="ctr" rtl="0" fontAlgn="base">
              <a:spcBef>
                <a:spcPct val="0"/>
              </a:spcBef>
              <a:spcAft>
                <a:spcPct val="0"/>
              </a:spcAft>
              <a:defRPr sz="3200" b="1">
                <a:solidFill>
                  <a:schemeClr val="bg1"/>
                </a:solidFill>
                <a:latin typeface="Arial" charset="0"/>
              </a:defRPr>
            </a:lvl7pPr>
            <a:lvl8pPr marL="1371600" algn="ctr" rtl="0" fontAlgn="base">
              <a:spcBef>
                <a:spcPct val="0"/>
              </a:spcBef>
              <a:spcAft>
                <a:spcPct val="0"/>
              </a:spcAft>
              <a:defRPr sz="3200" b="1">
                <a:solidFill>
                  <a:schemeClr val="bg1"/>
                </a:solidFill>
                <a:latin typeface="Arial" charset="0"/>
              </a:defRPr>
            </a:lvl8pPr>
            <a:lvl9pPr marL="1828800" algn="ctr" rtl="0" fontAlgn="base">
              <a:spcBef>
                <a:spcPct val="0"/>
              </a:spcBef>
              <a:spcAft>
                <a:spcPct val="0"/>
              </a:spcAft>
              <a:defRPr sz="3200" b="1">
                <a:solidFill>
                  <a:schemeClr val="bg1"/>
                </a:solidFill>
                <a:latin typeface="Arial" charset="0"/>
              </a:defRPr>
            </a:lvl9pPr>
          </a:lstStyle>
          <a:p>
            <a:r>
              <a:rPr lang="en-US" kern="0" dirty="0"/>
              <a:t>Detectable Phenomena</a:t>
            </a:r>
            <a:endParaRPr lang="en-US" sz="1200" kern="0" dirty="0"/>
          </a:p>
        </p:txBody>
      </p:sp>
      <p:sp>
        <p:nvSpPr>
          <p:cNvPr id="4" name="TextBox 3">
            <a:extLst>
              <a:ext uri="{FF2B5EF4-FFF2-40B4-BE49-F238E27FC236}">
                <a16:creationId xmlns:a16="http://schemas.microsoft.com/office/drawing/2014/main" id="{6C58F098-7CBE-45C3-89CF-2FD31A14413C}"/>
              </a:ext>
            </a:extLst>
          </p:cNvPr>
          <p:cNvSpPr txBox="1"/>
          <p:nvPr/>
        </p:nvSpPr>
        <p:spPr>
          <a:xfrm>
            <a:off x="4572000" y="2269056"/>
            <a:ext cx="4338047" cy="1323439"/>
          </a:xfrm>
          <a:prstGeom prst="rect">
            <a:avLst/>
          </a:prstGeom>
          <a:noFill/>
        </p:spPr>
        <p:txBody>
          <a:bodyPr wrap="none" rtlCol="0">
            <a:spAutoFit/>
          </a:bodyPr>
          <a:lstStyle/>
          <a:p>
            <a:pPr marL="342900" indent="-342900">
              <a:buFont typeface="Arial" panose="020B0604020202020204" pitchFamily="34" charset="0"/>
              <a:buChar char="•"/>
            </a:pPr>
            <a:r>
              <a:rPr lang="en-US" sz="2000" dirty="0">
                <a:latin typeface="+mj-lt"/>
              </a:rPr>
              <a:t>Habitat Environmental Conditions</a:t>
            </a:r>
          </a:p>
          <a:p>
            <a:pPr marL="800100" lvl="1" indent="-342900">
              <a:buFont typeface="Arial" panose="020B0604020202020204" pitchFamily="34" charset="0"/>
              <a:buChar char="•"/>
            </a:pPr>
            <a:r>
              <a:rPr lang="en-US" sz="2000" dirty="0">
                <a:latin typeface="+mj-lt"/>
              </a:rPr>
              <a:t>Temperature</a:t>
            </a:r>
          </a:p>
          <a:p>
            <a:pPr marL="800100" lvl="1" indent="-342900">
              <a:buFont typeface="Arial" panose="020B0604020202020204" pitchFamily="34" charset="0"/>
              <a:buChar char="•"/>
            </a:pPr>
            <a:r>
              <a:rPr lang="en-US" sz="2000" dirty="0">
                <a:latin typeface="+mj-lt"/>
              </a:rPr>
              <a:t>Humidity</a:t>
            </a:r>
          </a:p>
          <a:p>
            <a:pPr marL="800100" lvl="1" indent="-342900">
              <a:buFont typeface="Arial" panose="020B0604020202020204" pitchFamily="34" charset="0"/>
              <a:buChar char="•"/>
            </a:pPr>
            <a:r>
              <a:rPr lang="en-US" sz="2000" dirty="0">
                <a:latin typeface="+mj-lt"/>
              </a:rPr>
              <a:t>Pressure</a:t>
            </a:r>
          </a:p>
        </p:txBody>
      </p:sp>
      <p:sp>
        <p:nvSpPr>
          <p:cNvPr id="5" name="TextBox 4">
            <a:extLst>
              <a:ext uri="{FF2B5EF4-FFF2-40B4-BE49-F238E27FC236}">
                <a16:creationId xmlns:a16="http://schemas.microsoft.com/office/drawing/2014/main" id="{A51891A6-39EF-440A-A090-6EF413041A5B}"/>
              </a:ext>
            </a:extLst>
          </p:cNvPr>
          <p:cNvSpPr txBox="1"/>
          <p:nvPr/>
        </p:nvSpPr>
        <p:spPr>
          <a:xfrm>
            <a:off x="170720" y="3712681"/>
            <a:ext cx="3796232" cy="1631216"/>
          </a:xfrm>
          <a:prstGeom prst="rect">
            <a:avLst/>
          </a:prstGeom>
          <a:noFill/>
        </p:spPr>
        <p:txBody>
          <a:bodyPr wrap="none" rtlCol="0">
            <a:spAutoFit/>
          </a:bodyPr>
          <a:lstStyle/>
          <a:p>
            <a:pPr marL="342900" indent="-342900">
              <a:buFont typeface="Arial" panose="020B0604020202020204" pitchFamily="34" charset="0"/>
              <a:buChar char="•"/>
            </a:pPr>
            <a:r>
              <a:rPr lang="en-US" sz="2000" dirty="0">
                <a:latin typeface="+mj-lt"/>
              </a:rPr>
              <a:t>Physiological Measurements</a:t>
            </a:r>
          </a:p>
          <a:p>
            <a:pPr marL="800100" lvl="1" indent="-342900">
              <a:buFont typeface="Arial" panose="020B0604020202020204" pitchFamily="34" charset="0"/>
              <a:buChar char="•"/>
            </a:pPr>
            <a:r>
              <a:rPr lang="en-US" sz="2000" dirty="0">
                <a:latin typeface="+mj-lt"/>
              </a:rPr>
              <a:t>Vital Signs</a:t>
            </a:r>
          </a:p>
          <a:p>
            <a:pPr marL="800100" lvl="1" indent="-342900">
              <a:buFont typeface="Arial" panose="020B0604020202020204" pitchFamily="34" charset="0"/>
              <a:buChar char="•"/>
            </a:pPr>
            <a:r>
              <a:rPr lang="en-US" sz="2000" dirty="0">
                <a:latin typeface="+mj-lt"/>
              </a:rPr>
              <a:t>Body Mechanics</a:t>
            </a:r>
          </a:p>
          <a:p>
            <a:pPr marL="800100" lvl="1" indent="-342900">
              <a:buFont typeface="Arial" panose="020B0604020202020204" pitchFamily="34" charset="0"/>
              <a:buChar char="•"/>
            </a:pPr>
            <a:r>
              <a:rPr lang="en-US" sz="2000" dirty="0">
                <a:latin typeface="+mj-lt"/>
              </a:rPr>
              <a:t>Intercranial Fluids</a:t>
            </a:r>
          </a:p>
          <a:p>
            <a:pPr lvl="1"/>
            <a:r>
              <a:rPr lang="en-US" sz="2000" dirty="0">
                <a:latin typeface="+mj-lt"/>
              </a:rPr>
              <a:t> </a:t>
            </a:r>
          </a:p>
        </p:txBody>
      </p:sp>
      <p:sp>
        <p:nvSpPr>
          <p:cNvPr id="6" name="TextBox 5">
            <a:extLst>
              <a:ext uri="{FF2B5EF4-FFF2-40B4-BE49-F238E27FC236}">
                <a16:creationId xmlns:a16="http://schemas.microsoft.com/office/drawing/2014/main" id="{7057A871-D7B1-439F-8A07-DE7EA0CB2C2F}"/>
              </a:ext>
            </a:extLst>
          </p:cNvPr>
          <p:cNvSpPr txBox="1"/>
          <p:nvPr/>
        </p:nvSpPr>
        <p:spPr>
          <a:xfrm>
            <a:off x="170720" y="2232394"/>
            <a:ext cx="3259226" cy="1323439"/>
          </a:xfrm>
          <a:prstGeom prst="rect">
            <a:avLst/>
          </a:prstGeom>
          <a:noFill/>
        </p:spPr>
        <p:txBody>
          <a:bodyPr wrap="none" rtlCol="0">
            <a:spAutoFit/>
          </a:bodyPr>
          <a:lstStyle/>
          <a:p>
            <a:pPr marL="342900" indent="-342900">
              <a:buFont typeface="Arial" panose="020B0604020202020204" pitchFamily="34" charset="0"/>
              <a:buChar char="•"/>
            </a:pPr>
            <a:r>
              <a:rPr lang="en-US" sz="2000" dirty="0">
                <a:latin typeface="+mj-lt"/>
              </a:rPr>
              <a:t>Structures &amp; Materials</a:t>
            </a:r>
          </a:p>
          <a:p>
            <a:pPr marL="800100" lvl="1" indent="-342900">
              <a:buFont typeface="Arial" panose="020B0604020202020204" pitchFamily="34" charset="0"/>
              <a:buChar char="•"/>
            </a:pPr>
            <a:r>
              <a:rPr lang="en-US" sz="2000" dirty="0">
                <a:latin typeface="+mj-lt"/>
              </a:rPr>
              <a:t>Composite Damage</a:t>
            </a:r>
          </a:p>
          <a:p>
            <a:pPr marL="800100" lvl="1" indent="-342900">
              <a:buFont typeface="Arial" panose="020B0604020202020204" pitchFamily="34" charset="0"/>
              <a:buChar char="•"/>
            </a:pPr>
            <a:r>
              <a:rPr lang="en-US" sz="2000" dirty="0">
                <a:latin typeface="+mj-lt"/>
              </a:rPr>
              <a:t>Stress &amp; Strains</a:t>
            </a:r>
          </a:p>
          <a:p>
            <a:pPr marL="800100" lvl="1" indent="-342900">
              <a:buFont typeface="Arial" panose="020B0604020202020204" pitchFamily="34" charset="0"/>
              <a:buChar char="•"/>
            </a:pPr>
            <a:r>
              <a:rPr lang="en-US" sz="2000" dirty="0">
                <a:latin typeface="+mj-lt"/>
              </a:rPr>
              <a:t>Flutter/Morphing</a:t>
            </a:r>
          </a:p>
        </p:txBody>
      </p:sp>
      <p:sp>
        <p:nvSpPr>
          <p:cNvPr id="7" name="TextBox 6">
            <a:extLst>
              <a:ext uri="{FF2B5EF4-FFF2-40B4-BE49-F238E27FC236}">
                <a16:creationId xmlns:a16="http://schemas.microsoft.com/office/drawing/2014/main" id="{2FF36C08-ADC7-46D2-AF1A-A1444AD9105F}"/>
              </a:ext>
            </a:extLst>
          </p:cNvPr>
          <p:cNvSpPr txBox="1"/>
          <p:nvPr/>
        </p:nvSpPr>
        <p:spPr>
          <a:xfrm>
            <a:off x="369392" y="1194340"/>
            <a:ext cx="8405216" cy="830997"/>
          </a:xfrm>
          <a:prstGeom prst="rect">
            <a:avLst/>
          </a:prstGeom>
          <a:noFill/>
        </p:spPr>
        <p:txBody>
          <a:bodyPr wrap="square" rtlCol="0">
            <a:spAutoFit/>
          </a:bodyPr>
          <a:lstStyle/>
          <a:p>
            <a:r>
              <a:rPr lang="en-US" dirty="0">
                <a:latin typeface="+mj-lt"/>
              </a:rPr>
              <a:t>If the monitored phenomena undergoes a change in its electrical impedance, </a:t>
            </a:r>
            <a:r>
              <a:rPr lang="en-US" dirty="0" err="1">
                <a:latin typeface="+mj-lt"/>
              </a:rPr>
              <a:t>SansEC</a:t>
            </a:r>
            <a:r>
              <a:rPr lang="en-US" dirty="0">
                <a:latin typeface="+mj-lt"/>
              </a:rPr>
              <a:t> sensing can possibly detect it</a:t>
            </a:r>
            <a:r>
              <a:rPr lang="en-US" dirty="0"/>
              <a:t>.</a:t>
            </a:r>
          </a:p>
        </p:txBody>
      </p:sp>
      <p:sp>
        <p:nvSpPr>
          <p:cNvPr id="9" name="Rectangle 8">
            <a:extLst>
              <a:ext uri="{FF2B5EF4-FFF2-40B4-BE49-F238E27FC236}">
                <a16:creationId xmlns:a16="http://schemas.microsoft.com/office/drawing/2014/main" id="{1302A0B2-4D0E-419E-95F0-0686AB07D95E}"/>
              </a:ext>
            </a:extLst>
          </p:cNvPr>
          <p:cNvSpPr/>
          <p:nvPr/>
        </p:nvSpPr>
        <p:spPr>
          <a:xfrm>
            <a:off x="219149" y="5063422"/>
            <a:ext cx="3452732" cy="1631216"/>
          </a:xfrm>
          <a:prstGeom prst="rect">
            <a:avLst/>
          </a:prstGeom>
        </p:spPr>
        <p:txBody>
          <a:bodyPr wrap="square">
            <a:spAutoFit/>
          </a:bodyPr>
          <a:lstStyle/>
          <a:p>
            <a:pPr marL="342900" lvl="0" indent="-342900">
              <a:buFont typeface="Arial" panose="020B0604020202020204" pitchFamily="34" charset="0"/>
              <a:buChar char="•"/>
            </a:pPr>
            <a:r>
              <a:rPr lang="en-US" sz="2000" dirty="0">
                <a:solidFill>
                  <a:srgbClr val="000000"/>
                </a:solidFill>
                <a:latin typeface="Arial"/>
              </a:rPr>
              <a:t>Chemistry</a:t>
            </a:r>
          </a:p>
          <a:p>
            <a:pPr marL="800100" lvl="1" indent="-342900">
              <a:buFont typeface="Arial" panose="020B0604020202020204" pitchFamily="34" charset="0"/>
              <a:buChar char="•"/>
            </a:pPr>
            <a:r>
              <a:rPr lang="en-US" sz="2000" dirty="0">
                <a:solidFill>
                  <a:srgbClr val="000000"/>
                </a:solidFill>
                <a:latin typeface="Arial"/>
              </a:rPr>
              <a:t>PH Level</a:t>
            </a:r>
          </a:p>
          <a:p>
            <a:pPr marL="800100" lvl="1" indent="-342900">
              <a:buFont typeface="Arial" panose="020B0604020202020204" pitchFamily="34" charset="0"/>
              <a:buChar char="•"/>
            </a:pPr>
            <a:r>
              <a:rPr lang="en-US" sz="2000" dirty="0">
                <a:solidFill>
                  <a:srgbClr val="000000"/>
                </a:solidFill>
                <a:latin typeface="Arial"/>
              </a:rPr>
              <a:t>Contaminations</a:t>
            </a:r>
          </a:p>
          <a:p>
            <a:pPr marL="800100" lvl="1" indent="-342900">
              <a:buFont typeface="Arial" panose="020B0604020202020204" pitchFamily="34" charset="0"/>
              <a:buChar char="•"/>
            </a:pPr>
            <a:r>
              <a:rPr lang="en-US" sz="2000" dirty="0">
                <a:solidFill>
                  <a:srgbClr val="000000"/>
                </a:solidFill>
                <a:latin typeface="Arial"/>
              </a:rPr>
              <a:t>Water/Ice Detection</a:t>
            </a:r>
          </a:p>
          <a:p>
            <a:pPr marL="800100" lvl="1" indent="-342900">
              <a:buFont typeface="Arial" panose="020B0604020202020204" pitchFamily="34" charset="0"/>
              <a:buChar char="•"/>
            </a:pPr>
            <a:r>
              <a:rPr lang="en-US" sz="2000" dirty="0">
                <a:solidFill>
                  <a:srgbClr val="000000"/>
                </a:solidFill>
                <a:latin typeface="Arial"/>
              </a:rPr>
              <a:t>Mineral Exploration</a:t>
            </a:r>
          </a:p>
        </p:txBody>
      </p:sp>
      <p:sp>
        <p:nvSpPr>
          <p:cNvPr id="10" name="Rectangle 9">
            <a:extLst>
              <a:ext uri="{FF2B5EF4-FFF2-40B4-BE49-F238E27FC236}">
                <a16:creationId xmlns:a16="http://schemas.microsoft.com/office/drawing/2014/main" id="{0B15EFAF-E927-47F8-81F6-F7C01E7B1319}"/>
              </a:ext>
            </a:extLst>
          </p:cNvPr>
          <p:cNvSpPr/>
          <p:nvPr/>
        </p:nvSpPr>
        <p:spPr>
          <a:xfrm>
            <a:off x="4651868" y="5063422"/>
            <a:ext cx="3254930" cy="1631216"/>
          </a:xfrm>
          <a:prstGeom prst="rect">
            <a:avLst/>
          </a:prstGeom>
        </p:spPr>
        <p:txBody>
          <a:bodyPr wrap="square">
            <a:spAutoFit/>
          </a:bodyPr>
          <a:lstStyle/>
          <a:p>
            <a:pPr marL="342900" lvl="0" indent="-342900">
              <a:buFont typeface="Arial" panose="020B0604020202020204" pitchFamily="34" charset="0"/>
              <a:buChar char="•"/>
            </a:pPr>
            <a:r>
              <a:rPr lang="en-US" sz="2000" dirty="0">
                <a:solidFill>
                  <a:srgbClr val="000000"/>
                </a:solidFill>
                <a:latin typeface="Arial"/>
              </a:rPr>
              <a:t>Autonomous Assembly</a:t>
            </a:r>
          </a:p>
          <a:p>
            <a:pPr marL="800100" lvl="1" indent="-342900">
              <a:buFont typeface="Arial" panose="020B0604020202020204" pitchFamily="34" charset="0"/>
              <a:buChar char="•"/>
            </a:pPr>
            <a:r>
              <a:rPr lang="en-US" sz="2000" dirty="0">
                <a:solidFill>
                  <a:srgbClr val="000000"/>
                </a:solidFill>
                <a:latin typeface="Arial"/>
              </a:rPr>
              <a:t>Proximity</a:t>
            </a:r>
          </a:p>
          <a:p>
            <a:pPr marL="800100" lvl="1" indent="-342900">
              <a:buFont typeface="Arial" panose="020B0604020202020204" pitchFamily="34" charset="0"/>
              <a:buChar char="•"/>
            </a:pPr>
            <a:r>
              <a:rPr lang="en-US" sz="2000" dirty="0">
                <a:solidFill>
                  <a:srgbClr val="000000"/>
                </a:solidFill>
                <a:latin typeface="Arial"/>
              </a:rPr>
              <a:t>Angular Rotation</a:t>
            </a:r>
          </a:p>
          <a:p>
            <a:pPr marL="800100" lvl="1" indent="-342900">
              <a:buFont typeface="Arial" panose="020B0604020202020204" pitchFamily="34" charset="0"/>
              <a:buChar char="•"/>
            </a:pPr>
            <a:r>
              <a:rPr lang="en-US" sz="2000" dirty="0">
                <a:solidFill>
                  <a:srgbClr val="000000"/>
                </a:solidFill>
                <a:latin typeface="Arial"/>
              </a:rPr>
              <a:t>Fastener Torque</a:t>
            </a:r>
          </a:p>
          <a:p>
            <a:pPr marL="800100" lvl="1" indent="-342900">
              <a:buFont typeface="Arial" panose="020B0604020202020204" pitchFamily="34" charset="0"/>
              <a:buChar char="•"/>
            </a:pPr>
            <a:r>
              <a:rPr lang="en-US" sz="2000" dirty="0">
                <a:solidFill>
                  <a:srgbClr val="000000"/>
                </a:solidFill>
                <a:latin typeface="Arial"/>
              </a:rPr>
              <a:t>Integrity Monitoring</a:t>
            </a:r>
          </a:p>
        </p:txBody>
      </p:sp>
      <p:sp>
        <p:nvSpPr>
          <p:cNvPr id="11" name="Rectangle 10">
            <a:extLst>
              <a:ext uri="{FF2B5EF4-FFF2-40B4-BE49-F238E27FC236}">
                <a16:creationId xmlns:a16="http://schemas.microsoft.com/office/drawing/2014/main" id="{D3DDCF42-3C68-4C9B-8874-DD2EB1117F2B}"/>
              </a:ext>
            </a:extLst>
          </p:cNvPr>
          <p:cNvSpPr/>
          <p:nvPr/>
        </p:nvSpPr>
        <p:spPr>
          <a:xfrm>
            <a:off x="4572000" y="3712681"/>
            <a:ext cx="3822124" cy="1323439"/>
          </a:xfrm>
          <a:prstGeom prst="rect">
            <a:avLst/>
          </a:prstGeom>
        </p:spPr>
        <p:txBody>
          <a:bodyPr wrap="square">
            <a:spAutoFit/>
          </a:bodyPr>
          <a:lstStyle/>
          <a:p>
            <a:pPr marL="342900" lvl="0" indent="-342900">
              <a:buFont typeface="Arial" panose="020B0604020202020204" pitchFamily="34" charset="0"/>
              <a:buChar char="•"/>
            </a:pPr>
            <a:r>
              <a:rPr lang="en-US" sz="2000" dirty="0">
                <a:solidFill>
                  <a:srgbClr val="000000"/>
                </a:solidFill>
                <a:latin typeface="Arial"/>
              </a:rPr>
              <a:t>Rocket/Jet Engines</a:t>
            </a:r>
          </a:p>
          <a:p>
            <a:pPr marL="800100" lvl="1" indent="-342900">
              <a:buFont typeface="Arial" panose="020B0604020202020204" pitchFamily="34" charset="0"/>
              <a:buChar char="•"/>
            </a:pPr>
            <a:r>
              <a:rPr lang="en-US" sz="2000" dirty="0">
                <a:solidFill>
                  <a:srgbClr val="000000"/>
                </a:solidFill>
                <a:latin typeface="Arial"/>
              </a:rPr>
              <a:t>Fuel Cavitation</a:t>
            </a:r>
          </a:p>
          <a:p>
            <a:pPr marL="800100" lvl="1" indent="-342900">
              <a:buFont typeface="Arial" panose="020B0604020202020204" pitchFamily="34" charset="0"/>
              <a:buChar char="•"/>
            </a:pPr>
            <a:r>
              <a:rPr lang="en-US" sz="2000" dirty="0">
                <a:solidFill>
                  <a:srgbClr val="000000"/>
                </a:solidFill>
                <a:latin typeface="Arial"/>
              </a:rPr>
              <a:t>Performance Monitoring</a:t>
            </a:r>
          </a:p>
          <a:p>
            <a:pPr marL="800100" lvl="1" indent="-342900">
              <a:buFont typeface="Arial" panose="020B0604020202020204" pitchFamily="34" charset="0"/>
              <a:buChar char="•"/>
            </a:pPr>
            <a:r>
              <a:rPr lang="en-US" sz="2000" dirty="0">
                <a:solidFill>
                  <a:srgbClr val="000000"/>
                </a:solidFill>
                <a:latin typeface="Arial"/>
              </a:rPr>
              <a:t>Turbine Blade Monitoring</a:t>
            </a:r>
          </a:p>
        </p:txBody>
      </p:sp>
    </p:spTree>
    <p:extLst>
      <p:ext uri="{BB962C8B-B14F-4D97-AF65-F5344CB8AC3E}">
        <p14:creationId xmlns:p14="http://schemas.microsoft.com/office/powerpoint/2010/main" val="33457351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211B4A5-01A6-4EC8-913B-64586C4FB0E8}"/>
              </a:ext>
            </a:extLst>
          </p:cNvPr>
          <p:cNvSpPr>
            <a:spLocks noGrp="1"/>
          </p:cNvSpPr>
          <p:nvPr>
            <p:ph type="sldNum" sz="quarter" idx="10"/>
          </p:nvPr>
        </p:nvSpPr>
        <p:spPr/>
        <p:txBody>
          <a:bodyPr/>
          <a:lstStyle/>
          <a:p>
            <a:pPr>
              <a:defRPr/>
            </a:pPr>
            <a:fld id="{D18F5EF4-025B-4809-8D23-BF6F0FFFC41E}" type="slidenum">
              <a:rPr lang="en-US" smtClean="0"/>
              <a:pPr>
                <a:defRPr/>
              </a:pPr>
              <a:t>30</a:t>
            </a:fld>
            <a:endParaRPr lang="en-US"/>
          </a:p>
        </p:txBody>
      </p:sp>
      <p:sp>
        <p:nvSpPr>
          <p:cNvPr id="3" name="Title 3">
            <a:extLst>
              <a:ext uri="{FF2B5EF4-FFF2-40B4-BE49-F238E27FC236}">
                <a16:creationId xmlns:a16="http://schemas.microsoft.com/office/drawing/2014/main" id="{34A313B6-FB6A-485D-ABB3-F584FB2B1EF5}"/>
              </a:ext>
            </a:extLst>
          </p:cNvPr>
          <p:cNvSpPr txBox="1">
            <a:spLocks/>
          </p:cNvSpPr>
          <p:nvPr/>
        </p:nvSpPr>
        <p:spPr>
          <a:xfrm>
            <a:off x="1092224" y="400109"/>
            <a:ext cx="7367342" cy="804730"/>
          </a:xfrm>
          <a:prstGeom prst="rect">
            <a:avLst/>
          </a:prstGeom>
        </p:spPr>
        <p:txBody>
          <a:bodyPr/>
          <a:lstStyle>
            <a:lvl1pPr algn="ctr" rtl="0" eaLnBrk="0" fontAlgn="base" hangingPunct="0">
              <a:lnSpc>
                <a:spcPts val="2840"/>
              </a:lnSpc>
              <a:spcBef>
                <a:spcPct val="0"/>
              </a:spcBef>
              <a:spcAft>
                <a:spcPct val="0"/>
              </a:spcAft>
              <a:defRPr sz="3200" b="1">
                <a:solidFill>
                  <a:schemeClr val="bg1"/>
                </a:solidFill>
                <a:latin typeface="+mj-lt"/>
                <a:ea typeface="+mj-ea"/>
                <a:cs typeface="+mj-cs"/>
              </a:defRPr>
            </a:lvl1pPr>
            <a:lvl2pPr algn="ctr" rtl="0" eaLnBrk="0" fontAlgn="base" hangingPunct="0">
              <a:spcBef>
                <a:spcPct val="0"/>
              </a:spcBef>
              <a:spcAft>
                <a:spcPct val="0"/>
              </a:spcAft>
              <a:defRPr sz="3200" b="1">
                <a:solidFill>
                  <a:schemeClr val="bg1"/>
                </a:solidFill>
                <a:latin typeface="Arial" charset="0"/>
              </a:defRPr>
            </a:lvl2pPr>
            <a:lvl3pPr algn="ctr" rtl="0" eaLnBrk="0" fontAlgn="base" hangingPunct="0">
              <a:spcBef>
                <a:spcPct val="0"/>
              </a:spcBef>
              <a:spcAft>
                <a:spcPct val="0"/>
              </a:spcAft>
              <a:defRPr sz="3200" b="1">
                <a:solidFill>
                  <a:schemeClr val="bg1"/>
                </a:solidFill>
                <a:latin typeface="Arial" charset="0"/>
              </a:defRPr>
            </a:lvl3pPr>
            <a:lvl4pPr algn="ctr" rtl="0" eaLnBrk="0" fontAlgn="base" hangingPunct="0">
              <a:spcBef>
                <a:spcPct val="0"/>
              </a:spcBef>
              <a:spcAft>
                <a:spcPct val="0"/>
              </a:spcAft>
              <a:defRPr sz="3200" b="1">
                <a:solidFill>
                  <a:schemeClr val="bg1"/>
                </a:solidFill>
                <a:latin typeface="Arial" charset="0"/>
              </a:defRPr>
            </a:lvl4pPr>
            <a:lvl5pPr algn="ctr" rtl="0" eaLnBrk="0" fontAlgn="base" hangingPunct="0">
              <a:spcBef>
                <a:spcPct val="0"/>
              </a:spcBef>
              <a:spcAft>
                <a:spcPct val="0"/>
              </a:spcAft>
              <a:defRPr sz="3200" b="1">
                <a:solidFill>
                  <a:schemeClr val="bg1"/>
                </a:solidFill>
                <a:latin typeface="Arial" charset="0"/>
              </a:defRPr>
            </a:lvl5pPr>
            <a:lvl6pPr marL="457200" algn="ctr" rtl="0" fontAlgn="base">
              <a:spcBef>
                <a:spcPct val="0"/>
              </a:spcBef>
              <a:spcAft>
                <a:spcPct val="0"/>
              </a:spcAft>
              <a:defRPr sz="3200" b="1">
                <a:solidFill>
                  <a:schemeClr val="bg1"/>
                </a:solidFill>
                <a:latin typeface="Arial" charset="0"/>
              </a:defRPr>
            </a:lvl6pPr>
            <a:lvl7pPr marL="914400" algn="ctr" rtl="0" fontAlgn="base">
              <a:spcBef>
                <a:spcPct val="0"/>
              </a:spcBef>
              <a:spcAft>
                <a:spcPct val="0"/>
              </a:spcAft>
              <a:defRPr sz="3200" b="1">
                <a:solidFill>
                  <a:schemeClr val="bg1"/>
                </a:solidFill>
                <a:latin typeface="Arial" charset="0"/>
              </a:defRPr>
            </a:lvl7pPr>
            <a:lvl8pPr marL="1371600" algn="ctr" rtl="0" fontAlgn="base">
              <a:spcBef>
                <a:spcPct val="0"/>
              </a:spcBef>
              <a:spcAft>
                <a:spcPct val="0"/>
              </a:spcAft>
              <a:defRPr sz="3200" b="1">
                <a:solidFill>
                  <a:schemeClr val="bg1"/>
                </a:solidFill>
                <a:latin typeface="Arial" charset="0"/>
              </a:defRPr>
            </a:lvl8pPr>
            <a:lvl9pPr marL="1828800" algn="ctr" rtl="0" fontAlgn="base">
              <a:spcBef>
                <a:spcPct val="0"/>
              </a:spcBef>
              <a:spcAft>
                <a:spcPct val="0"/>
              </a:spcAft>
              <a:defRPr sz="3200" b="1">
                <a:solidFill>
                  <a:schemeClr val="bg1"/>
                </a:solidFill>
                <a:latin typeface="Arial" charset="0"/>
              </a:defRPr>
            </a:lvl9pPr>
          </a:lstStyle>
          <a:p>
            <a:r>
              <a:rPr lang="en-US" kern="0" dirty="0"/>
              <a:t>Conclusions</a:t>
            </a:r>
            <a:br>
              <a:rPr lang="en-US" sz="1200" b="0" kern="0" dirty="0">
                <a:latin typeface="Arial" panose="020B0604020202020204" pitchFamily="34" charset="0"/>
                <a:cs typeface="Arial" panose="020B0604020202020204" pitchFamily="34" charset="0"/>
              </a:rPr>
            </a:br>
            <a:r>
              <a:rPr lang="en-US" sz="1200" kern="0" dirty="0"/>
              <a:t> </a:t>
            </a:r>
          </a:p>
        </p:txBody>
      </p:sp>
      <p:sp>
        <p:nvSpPr>
          <p:cNvPr id="6" name="Rectangle 5">
            <a:extLst>
              <a:ext uri="{FF2B5EF4-FFF2-40B4-BE49-F238E27FC236}">
                <a16:creationId xmlns:a16="http://schemas.microsoft.com/office/drawing/2014/main" id="{600F76C9-1AA4-4A59-8C38-52EDED10E09C}"/>
              </a:ext>
            </a:extLst>
          </p:cNvPr>
          <p:cNvSpPr/>
          <p:nvPr/>
        </p:nvSpPr>
        <p:spPr>
          <a:xfrm>
            <a:off x="568960" y="1859340"/>
            <a:ext cx="6593840" cy="1569660"/>
          </a:xfrm>
          <a:prstGeom prst="rect">
            <a:avLst/>
          </a:prstGeom>
        </p:spPr>
        <p:txBody>
          <a:bodyPr wrap="square">
            <a:spAutoFit/>
          </a:bodyPr>
          <a:lstStyle/>
          <a:p>
            <a:pPr marL="342900" indent="-342900">
              <a:buFont typeface="Arial" panose="020B0604020202020204" pitchFamily="34" charset="0"/>
              <a:buChar char="•"/>
            </a:pPr>
            <a:r>
              <a:rPr lang="en-US" b="1" dirty="0">
                <a:latin typeface="Arial" pitchFamily="34" charset="0"/>
                <a:cs typeface="Arial" pitchFamily="34" charset="0"/>
              </a:rPr>
              <a:t>Wireless</a:t>
            </a:r>
            <a:endParaRPr lang="en-US" dirty="0">
              <a:latin typeface="Arial" pitchFamily="34" charset="0"/>
              <a:cs typeface="Arial" pitchFamily="34" charset="0"/>
            </a:endParaRPr>
          </a:p>
          <a:p>
            <a:pPr marL="342900" indent="-342900">
              <a:buFont typeface="Arial" panose="020B0604020202020204" pitchFamily="34" charset="0"/>
              <a:buChar char="•"/>
            </a:pPr>
            <a:r>
              <a:rPr lang="en-US" b="1" dirty="0">
                <a:latin typeface="Arial" pitchFamily="34" charset="0"/>
                <a:cs typeface="Arial" pitchFamily="34" charset="0"/>
              </a:rPr>
              <a:t>Passive</a:t>
            </a:r>
            <a:r>
              <a:rPr lang="en-US" dirty="0">
                <a:latin typeface="Arial" pitchFamily="34" charset="0"/>
                <a:cs typeface="Arial" pitchFamily="34" charset="0"/>
              </a:rPr>
              <a:t> </a:t>
            </a:r>
          </a:p>
          <a:p>
            <a:pPr marL="342900" indent="-342900">
              <a:buFont typeface="Arial" panose="020B0604020202020204" pitchFamily="34" charset="0"/>
              <a:buChar char="•"/>
            </a:pPr>
            <a:r>
              <a:rPr lang="en-US" b="1" dirty="0">
                <a:latin typeface="Arial" pitchFamily="34" charset="0"/>
                <a:cs typeface="Arial" pitchFamily="34" charset="0"/>
              </a:rPr>
              <a:t>Non-Contact</a:t>
            </a:r>
            <a:r>
              <a:rPr lang="en-US" dirty="0">
                <a:latin typeface="Arial" pitchFamily="34" charset="0"/>
                <a:cs typeface="Arial" pitchFamily="34" charset="0"/>
              </a:rPr>
              <a:t> </a:t>
            </a:r>
          </a:p>
          <a:p>
            <a:pPr marL="342900" indent="-342900">
              <a:buFont typeface="Arial" panose="020B0604020202020204" pitchFamily="34" charset="0"/>
              <a:buChar char="•"/>
            </a:pPr>
            <a:r>
              <a:rPr lang="en-US" b="1" dirty="0">
                <a:latin typeface="Arial" pitchFamily="34" charset="0"/>
                <a:cs typeface="Arial" pitchFamily="34" charset="0"/>
              </a:rPr>
              <a:t>Electromagnetic Resonators </a:t>
            </a:r>
            <a:endParaRPr lang="en-US" dirty="0"/>
          </a:p>
        </p:txBody>
      </p:sp>
      <p:sp>
        <p:nvSpPr>
          <p:cNvPr id="7" name="Rectangle 6">
            <a:extLst>
              <a:ext uri="{FF2B5EF4-FFF2-40B4-BE49-F238E27FC236}">
                <a16:creationId xmlns:a16="http://schemas.microsoft.com/office/drawing/2014/main" id="{5245B679-A04F-4EB4-B00E-9CDEA2EA3049}"/>
              </a:ext>
            </a:extLst>
          </p:cNvPr>
          <p:cNvSpPr/>
          <p:nvPr/>
        </p:nvSpPr>
        <p:spPr>
          <a:xfrm>
            <a:off x="473888" y="1397675"/>
            <a:ext cx="4572000" cy="461665"/>
          </a:xfrm>
          <a:prstGeom prst="rect">
            <a:avLst/>
          </a:prstGeom>
        </p:spPr>
        <p:txBody>
          <a:bodyPr>
            <a:spAutoFit/>
          </a:bodyPr>
          <a:lstStyle/>
          <a:p>
            <a:r>
              <a:rPr lang="en-US" b="1" dirty="0" err="1">
                <a:latin typeface="Arial" pitchFamily="34" charset="0"/>
                <a:cs typeface="Arial" pitchFamily="34" charset="0"/>
              </a:rPr>
              <a:t>SansEC</a:t>
            </a:r>
            <a:r>
              <a:rPr lang="en-US" b="1" dirty="0">
                <a:latin typeface="Arial" pitchFamily="34" charset="0"/>
                <a:cs typeface="Arial" pitchFamily="34" charset="0"/>
              </a:rPr>
              <a:t> Sensors</a:t>
            </a:r>
            <a:endParaRPr lang="en-US" dirty="0"/>
          </a:p>
        </p:txBody>
      </p:sp>
      <p:sp>
        <p:nvSpPr>
          <p:cNvPr id="8" name="Rectangle 7">
            <a:extLst>
              <a:ext uri="{FF2B5EF4-FFF2-40B4-BE49-F238E27FC236}">
                <a16:creationId xmlns:a16="http://schemas.microsoft.com/office/drawing/2014/main" id="{7C3BC45D-3041-49AE-8460-464C128C4942}"/>
              </a:ext>
            </a:extLst>
          </p:cNvPr>
          <p:cNvSpPr/>
          <p:nvPr/>
        </p:nvSpPr>
        <p:spPr>
          <a:xfrm>
            <a:off x="543560" y="3558596"/>
            <a:ext cx="8056880" cy="830997"/>
          </a:xfrm>
          <a:prstGeom prst="rect">
            <a:avLst/>
          </a:prstGeom>
        </p:spPr>
        <p:txBody>
          <a:bodyPr wrap="square">
            <a:spAutoFit/>
          </a:bodyPr>
          <a:lstStyle/>
          <a:p>
            <a:pPr marL="342900" indent="-342900">
              <a:buFont typeface="Arial" panose="020B0604020202020204" pitchFamily="34" charset="0"/>
              <a:buChar char="•"/>
            </a:pPr>
            <a:r>
              <a:rPr lang="en-US" b="1" dirty="0">
                <a:latin typeface="Arial" pitchFamily="34" charset="0"/>
                <a:cs typeface="Arial" pitchFamily="34" charset="0"/>
              </a:rPr>
              <a:t>Used to detect change in a physical phenomena by measuring/monitoring electrical impedance </a:t>
            </a:r>
            <a:endParaRPr lang="en-US" dirty="0"/>
          </a:p>
        </p:txBody>
      </p:sp>
      <p:sp>
        <p:nvSpPr>
          <p:cNvPr id="9" name="Rectangle 8">
            <a:extLst>
              <a:ext uri="{FF2B5EF4-FFF2-40B4-BE49-F238E27FC236}">
                <a16:creationId xmlns:a16="http://schemas.microsoft.com/office/drawing/2014/main" id="{E0B78A80-CF46-4CDA-B1CF-3919FC8116D2}"/>
              </a:ext>
            </a:extLst>
          </p:cNvPr>
          <p:cNvSpPr/>
          <p:nvPr/>
        </p:nvSpPr>
        <p:spPr>
          <a:xfrm>
            <a:off x="543560" y="4479951"/>
            <a:ext cx="8056880" cy="830997"/>
          </a:xfrm>
          <a:prstGeom prst="rect">
            <a:avLst/>
          </a:prstGeom>
        </p:spPr>
        <p:txBody>
          <a:bodyPr wrap="square">
            <a:spAutoFit/>
          </a:bodyPr>
          <a:lstStyle/>
          <a:p>
            <a:pPr marL="342900" indent="-342900">
              <a:buFont typeface="Arial" panose="020B0604020202020204" pitchFamily="34" charset="0"/>
              <a:buChar char="•"/>
            </a:pPr>
            <a:r>
              <a:rPr lang="en-US" b="1" dirty="0">
                <a:latin typeface="Arial" pitchFamily="34" charset="0"/>
                <a:cs typeface="Arial" pitchFamily="34" charset="0"/>
              </a:rPr>
              <a:t>Measurement components include the sensor, interrogator, loop antenna and signal processing</a:t>
            </a:r>
            <a:endParaRPr lang="en-US" dirty="0"/>
          </a:p>
        </p:txBody>
      </p:sp>
      <p:sp>
        <p:nvSpPr>
          <p:cNvPr id="10" name="Rectangle 9">
            <a:extLst>
              <a:ext uri="{FF2B5EF4-FFF2-40B4-BE49-F238E27FC236}">
                <a16:creationId xmlns:a16="http://schemas.microsoft.com/office/drawing/2014/main" id="{E3AA3C57-4FEF-4137-A006-514659C3E548}"/>
              </a:ext>
            </a:extLst>
          </p:cNvPr>
          <p:cNvSpPr/>
          <p:nvPr/>
        </p:nvSpPr>
        <p:spPr>
          <a:xfrm>
            <a:off x="534848" y="5460325"/>
            <a:ext cx="8056880" cy="830997"/>
          </a:xfrm>
          <a:prstGeom prst="rect">
            <a:avLst/>
          </a:prstGeom>
        </p:spPr>
        <p:txBody>
          <a:bodyPr wrap="square">
            <a:spAutoFit/>
          </a:bodyPr>
          <a:lstStyle/>
          <a:p>
            <a:pPr marL="342900" indent="-342900">
              <a:buFont typeface="Arial" panose="020B0604020202020204" pitchFamily="34" charset="0"/>
              <a:buChar char="•"/>
            </a:pPr>
            <a:r>
              <a:rPr lang="en-US" b="1" dirty="0">
                <a:latin typeface="Arial" pitchFamily="34" charset="0"/>
                <a:cs typeface="Arial" pitchFamily="34" charset="0"/>
              </a:rPr>
              <a:t>The physics-based data features work well in machine learning algorithms for quantification</a:t>
            </a:r>
            <a:endParaRPr lang="en-US" dirty="0"/>
          </a:p>
        </p:txBody>
      </p:sp>
    </p:spTree>
    <p:extLst>
      <p:ext uri="{BB962C8B-B14F-4D97-AF65-F5344CB8AC3E}">
        <p14:creationId xmlns:p14="http://schemas.microsoft.com/office/powerpoint/2010/main" val="25613313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D18F5EF4-025B-4809-8D23-BF6F0FFFC41E}" type="slidenum">
              <a:rPr lang="en-US" smtClean="0"/>
              <a:pPr>
                <a:defRPr/>
              </a:pPr>
              <a:t>31</a:t>
            </a:fld>
            <a:endParaRPr lang="en-US"/>
          </a:p>
        </p:txBody>
      </p:sp>
      <p:sp>
        <p:nvSpPr>
          <p:cNvPr id="5" name="Title 3"/>
          <p:cNvSpPr txBox="1">
            <a:spLocks/>
          </p:cNvSpPr>
          <p:nvPr/>
        </p:nvSpPr>
        <p:spPr>
          <a:xfrm>
            <a:off x="638501" y="374569"/>
            <a:ext cx="8245480" cy="804730"/>
          </a:xfrm>
          <a:prstGeom prst="rect">
            <a:avLst/>
          </a:prstGeom>
        </p:spPr>
        <p:txBody>
          <a:bodyPr/>
          <a:lstStyle>
            <a:lvl1pPr algn="ctr" rtl="0" eaLnBrk="0" fontAlgn="base" hangingPunct="0">
              <a:lnSpc>
                <a:spcPts val="2840"/>
              </a:lnSpc>
              <a:spcBef>
                <a:spcPct val="0"/>
              </a:spcBef>
              <a:spcAft>
                <a:spcPct val="0"/>
              </a:spcAft>
              <a:defRPr sz="3200" b="1">
                <a:solidFill>
                  <a:schemeClr val="bg1"/>
                </a:solidFill>
                <a:latin typeface="+mj-lt"/>
                <a:ea typeface="+mj-ea"/>
                <a:cs typeface="+mj-cs"/>
              </a:defRPr>
            </a:lvl1pPr>
            <a:lvl2pPr algn="ctr" rtl="0" eaLnBrk="0" fontAlgn="base" hangingPunct="0">
              <a:spcBef>
                <a:spcPct val="0"/>
              </a:spcBef>
              <a:spcAft>
                <a:spcPct val="0"/>
              </a:spcAft>
              <a:defRPr sz="3200" b="1">
                <a:solidFill>
                  <a:schemeClr val="bg1"/>
                </a:solidFill>
                <a:latin typeface="Arial" charset="0"/>
              </a:defRPr>
            </a:lvl2pPr>
            <a:lvl3pPr algn="ctr" rtl="0" eaLnBrk="0" fontAlgn="base" hangingPunct="0">
              <a:spcBef>
                <a:spcPct val="0"/>
              </a:spcBef>
              <a:spcAft>
                <a:spcPct val="0"/>
              </a:spcAft>
              <a:defRPr sz="3200" b="1">
                <a:solidFill>
                  <a:schemeClr val="bg1"/>
                </a:solidFill>
                <a:latin typeface="Arial" charset="0"/>
              </a:defRPr>
            </a:lvl3pPr>
            <a:lvl4pPr algn="ctr" rtl="0" eaLnBrk="0" fontAlgn="base" hangingPunct="0">
              <a:spcBef>
                <a:spcPct val="0"/>
              </a:spcBef>
              <a:spcAft>
                <a:spcPct val="0"/>
              </a:spcAft>
              <a:defRPr sz="3200" b="1">
                <a:solidFill>
                  <a:schemeClr val="bg1"/>
                </a:solidFill>
                <a:latin typeface="Arial" charset="0"/>
              </a:defRPr>
            </a:lvl4pPr>
            <a:lvl5pPr algn="ctr" rtl="0" eaLnBrk="0" fontAlgn="base" hangingPunct="0">
              <a:spcBef>
                <a:spcPct val="0"/>
              </a:spcBef>
              <a:spcAft>
                <a:spcPct val="0"/>
              </a:spcAft>
              <a:defRPr sz="3200" b="1">
                <a:solidFill>
                  <a:schemeClr val="bg1"/>
                </a:solidFill>
                <a:latin typeface="Arial" charset="0"/>
              </a:defRPr>
            </a:lvl5pPr>
            <a:lvl6pPr marL="457200" algn="ctr" rtl="0" fontAlgn="base">
              <a:spcBef>
                <a:spcPct val="0"/>
              </a:spcBef>
              <a:spcAft>
                <a:spcPct val="0"/>
              </a:spcAft>
              <a:defRPr sz="3200" b="1">
                <a:solidFill>
                  <a:schemeClr val="bg1"/>
                </a:solidFill>
                <a:latin typeface="Arial" charset="0"/>
              </a:defRPr>
            </a:lvl6pPr>
            <a:lvl7pPr marL="914400" algn="ctr" rtl="0" fontAlgn="base">
              <a:spcBef>
                <a:spcPct val="0"/>
              </a:spcBef>
              <a:spcAft>
                <a:spcPct val="0"/>
              </a:spcAft>
              <a:defRPr sz="3200" b="1">
                <a:solidFill>
                  <a:schemeClr val="bg1"/>
                </a:solidFill>
                <a:latin typeface="Arial" charset="0"/>
              </a:defRPr>
            </a:lvl7pPr>
            <a:lvl8pPr marL="1371600" algn="ctr" rtl="0" fontAlgn="base">
              <a:spcBef>
                <a:spcPct val="0"/>
              </a:spcBef>
              <a:spcAft>
                <a:spcPct val="0"/>
              </a:spcAft>
              <a:defRPr sz="3200" b="1">
                <a:solidFill>
                  <a:schemeClr val="bg1"/>
                </a:solidFill>
                <a:latin typeface="Arial" charset="0"/>
              </a:defRPr>
            </a:lvl8pPr>
            <a:lvl9pPr marL="1828800" algn="ctr" rtl="0" fontAlgn="base">
              <a:spcBef>
                <a:spcPct val="0"/>
              </a:spcBef>
              <a:spcAft>
                <a:spcPct val="0"/>
              </a:spcAft>
              <a:defRPr sz="3200" b="1">
                <a:solidFill>
                  <a:schemeClr val="bg1"/>
                </a:solidFill>
                <a:latin typeface="Arial" charset="0"/>
              </a:defRPr>
            </a:lvl9pPr>
          </a:lstStyle>
          <a:p>
            <a:r>
              <a:rPr lang="en-US" kern="0" dirty="0"/>
              <a:t>Reference Publications</a:t>
            </a:r>
            <a:endParaRPr lang="en-US" sz="1200" kern="0" dirty="0"/>
          </a:p>
        </p:txBody>
      </p:sp>
      <p:sp>
        <p:nvSpPr>
          <p:cNvPr id="4" name="Rectangle 3"/>
          <p:cNvSpPr/>
          <p:nvPr/>
        </p:nvSpPr>
        <p:spPr>
          <a:xfrm>
            <a:off x="200807" y="1423139"/>
            <a:ext cx="8939561" cy="5771516"/>
          </a:xfrm>
          <a:prstGeom prst="rect">
            <a:avLst/>
          </a:prstGeom>
        </p:spPr>
        <p:txBody>
          <a:bodyPr wrap="square">
            <a:spAutoFit/>
          </a:bodyPr>
          <a:lstStyle/>
          <a:p>
            <a:pPr marR="0" lvl="0">
              <a:lnSpc>
                <a:spcPct val="105000"/>
              </a:lnSpc>
              <a:spcBef>
                <a:spcPts val="0"/>
              </a:spcBef>
              <a:spcAft>
                <a:spcPts val="0"/>
              </a:spcAft>
            </a:pPr>
            <a:r>
              <a:rPr lang="en-US" sz="1400" dirty="0">
                <a:effectLst/>
                <a:latin typeface="Arial" panose="020B0604020202020204" pitchFamily="34" charset="0"/>
                <a:ea typeface="Calibri" panose="020F0502020204030204" pitchFamily="34" charset="0"/>
                <a:cs typeface="Arial" panose="020B0604020202020204" pitchFamily="34" charset="0"/>
              </a:rPr>
              <a:t>Szatkowski, G. N., et al, “Open Circuit Resonant (</a:t>
            </a:r>
            <a:r>
              <a:rPr lang="en-US" sz="1400" dirty="0" err="1">
                <a:effectLst/>
                <a:latin typeface="Arial" panose="020B0604020202020204" pitchFamily="34" charset="0"/>
                <a:ea typeface="Calibri" panose="020F0502020204030204" pitchFamily="34" charset="0"/>
                <a:cs typeface="Arial" panose="020B0604020202020204" pitchFamily="34" charset="0"/>
              </a:rPr>
              <a:t>SansEC</a:t>
            </a:r>
            <a:r>
              <a:rPr lang="en-US" sz="1400" dirty="0">
                <a:effectLst/>
                <a:latin typeface="Arial" panose="020B0604020202020204" pitchFamily="34" charset="0"/>
                <a:ea typeface="Calibri" panose="020F0502020204030204" pitchFamily="34" charset="0"/>
                <a:cs typeface="Arial" panose="020B0604020202020204" pitchFamily="34" charset="0"/>
              </a:rPr>
              <a:t>) Sensor Technology for Lightning Mitigation and Damage Detection and Diagnosis for Composite Aircraft Applications”, NASA TP 2014-218554 </a:t>
            </a:r>
            <a:r>
              <a:rPr lang="en-US" sz="1400" u="sng"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2"/>
              </a:rPr>
              <a:t>https://www.worldcat.org/title/open-circuit-resonant-sansec-sensor-technology-for-lightning-mitigation-and-damage-detection-and-diagnosis-for-composite-aircraft-applications/oclc/916508919</a:t>
            </a:r>
            <a:endParaRPr lang="en-US" sz="1400" dirty="0">
              <a:effectLst/>
              <a:latin typeface="Arial" panose="020B0604020202020204" pitchFamily="34" charset="0"/>
              <a:ea typeface="Calibri" panose="020F0502020204030204" pitchFamily="34" charset="0"/>
              <a:cs typeface="Arial" panose="020B0604020202020204" pitchFamily="34" charset="0"/>
            </a:endParaRPr>
          </a:p>
          <a:p>
            <a:pPr marR="0" lvl="0">
              <a:lnSpc>
                <a:spcPct val="105000"/>
              </a:lnSpc>
              <a:spcBef>
                <a:spcPts val="0"/>
              </a:spcBef>
              <a:spcAft>
                <a:spcPts val="0"/>
              </a:spcAft>
            </a:pPr>
            <a:endParaRPr lang="en-US" sz="1400" dirty="0">
              <a:effectLst/>
              <a:latin typeface="Arial" panose="020B0604020202020204" pitchFamily="34" charset="0"/>
              <a:ea typeface="Calibri" panose="020F0502020204030204" pitchFamily="34" charset="0"/>
              <a:cs typeface="Arial" panose="020B0604020202020204" pitchFamily="34" charset="0"/>
            </a:endParaRPr>
          </a:p>
          <a:p>
            <a:pPr marR="0" lvl="0">
              <a:lnSpc>
                <a:spcPct val="105000"/>
              </a:lnSpc>
              <a:spcBef>
                <a:spcPts val="0"/>
              </a:spcBef>
              <a:spcAft>
                <a:spcPts val="0"/>
              </a:spcAft>
            </a:pPr>
            <a:r>
              <a:rPr lang="en-US" sz="1400" dirty="0">
                <a:effectLst/>
                <a:latin typeface="Arial" panose="020B0604020202020204" pitchFamily="34" charset="0"/>
                <a:ea typeface="Calibri" panose="020F0502020204030204" pitchFamily="34" charset="0"/>
                <a:cs typeface="Arial" panose="020B0604020202020204" pitchFamily="34" charset="0"/>
              </a:rPr>
              <a:t>Woodard, S. E., et al, “</a:t>
            </a:r>
            <a:r>
              <a:rPr lang="en-US" sz="1400" dirty="0" err="1">
                <a:effectLst/>
                <a:latin typeface="Arial" panose="020B0604020202020204" pitchFamily="34" charset="0"/>
                <a:ea typeface="Calibri" panose="020F0502020204030204" pitchFamily="34" charset="0"/>
                <a:cs typeface="Arial" panose="020B0604020202020204" pitchFamily="34" charset="0"/>
              </a:rPr>
              <a:t>SansEC</a:t>
            </a:r>
            <a:r>
              <a:rPr lang="en-US" sz="1400" dirty="0">
                <a:effectLst/>
                <a:latin typeface="Arial" panose="020B0604020202020204" pitchFamily="34" charset="0"/>
                <a:ea typeface="Calibri" panose="020F0502020204030204" pitchFamily="34" charset="0"/>
                <a:cs typeface="Arial" panose="020B0604020202020204" pitchFamily="34" charset="0"/>
              </a:rPr>
              <a:t> sensing technology — A new tool for designing space systems and components”, IEEE 2011 Aerospace Conference  </a:t>
            </a:r>
            <a:r>
              <a:rPr lang="en-US" sz="1400" u="sng"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3"/>
              </a:rPr>
              <a:t>https://ieeexplore.ieee.org/document/5747495</a:t>
            </a:r>
            <a:endParaRPr lang="en-US" sz="1400" dirty="0">
              <a:effectLst/>
              <a:latin typeface="Arial" panose="020B0604020202020204" pitchFamily="34" charset="0"/>
              <a:ea typeface="Calibri" panose="020F0502020204030204" pitchFamily="34" charset="0"/>
              <a:cs typeface="Arial" panose="020B0604020202020204" pitchFamily="34" charset="0"/>
            </a:endParaRPr>
          </a:p>
          <a:p>
            <a:pPr marR="0" lvl="0">
              <a:lnSpc>
                <a:spcPct val="105000"/>
              </a:lnSpc>
              <a:spcBef>
                <a:spcPts val="0"/>
              </a:spcBef>
              <a:spcAft>
                <a:spcPts val="0"/>
              </a:spcAft>
            </a:pPr>
            <a:endParaRPr lang="en-US" sz="1400" dirty="0">
              <a:effectLst/>
              <a:latin typeface="Arial" panose="020B0604020202020204" pitchFamily="34" charset="0"/>
              <a:ea typeface="Calibri" panose="020F0502020204030204" pitchFamily="34" charset="0"/>
              <a:cs typeface="Arial" panose="020B0604020202020204" pitchFamily="34" charset="0"/>
            </a:endParaRPr>
          </a:p>
          <a:p>
            <a:pPr marR="0" lvl="0">
              <a:lnSpc>
                <a:spcPct val="105000"/>
              </a:lnSpc>
              <a:spcBef>
                <a:spcPts val="0"/>
              </a:spcBef>
              <a:spcAft>
                <a:spcPts val="0"/>
              </a:spcAft>
            </a:pPr>
            <a:r>
              <a:rPr lang="en-US" sz="1400" dirty="0">
                <a:effectLst/>
                <a:latin typeface="Arial" panose="020B0604020202020204" pitchFamily="34" charset="0"/>
                <a:ea typeface="Calibri" panose="020F0502020204030204" pitchFamily="34" charset="0"/>
                <a:cs typeface="Arial" panose="020B0604020202020204" pitchFamily="34" charset="0"/>
              </a:rPr>
              <a:t>Wang, C., et al, “Open Circuit Resonant (</a:t>
            </a:r>
            <a:r>
              <a:rPr lang="en-US" sz="1400" dirty="0" err="1">
                <a:effectLst/>
                <a:latin typeface="Arial" panose="020B0604020202020204" pitchFamily="34" charset="0"/>
                <a:ea typeface="Calibri" panose="020F0502020204030204" pitchFamily="34" charset="0"/>
                <a:cs typeface="Arial" panose="020B0604020202020204" pitchFamily="34" charset="0"/>
              </a:rPr>
              <a:t>SansEC</a:t>
            </a:r>
            <a:r>
              <a:rPr lang="en-US" sz="1400" dirty="0">
                <a:effectLst/>
                <a:latin typeface="Arial" panose="020B0604020202020204" pitchFamily="34" charset="0"/>
                <a:ea typeface="Calibri" panose="020F0502020204030204" pitchFamily="34" charset="0"/>
                <a:cs typeface="Arial" panose="020B0604020202020204" pitchFamily="34" charset="0"/>
              </a:rPr>
              <a:t>) Sensor for Composite Damage Detection and Diagnosis in Aircraft Lightning Environments”, 4</a:t>
            </a:r>
            <a:r>
              <a:rPr lang="en-US" sz="1400" baseline="30000" dirty="0">
                <a:effectLst/>
                <a:latin typeface="Arial" panose="020B0604020202020204" pitchFamily="34" charset="0"/>
                <a:ea typeface="Calibri" panose="020F0502020204030204" pitchFamily="34" charset="0"/>
                <a:cs typeface="Arial" panose="020B0604020202020204" pitchFamily="34" charset="0"/>
              </a:rPr>
              <a:t>th</a:t>
            </a:r>
            <a:r>
              <a:rPr lang="en-US" sz="1400" dirty="0">
                <a:effectLst/>
                <a:latin typeface="Arial" panose="020B0604020202020204" pitchFamily="34" charset="0"/>
                <a:ea typeface="Calibri" panose="020F0502020204030204" pitchFamily="34" charset="0"/>
                <a:cs typeface="Arial" panose="020B0604020202020204" pitchFamily="34" charset="0"/>
              </a:rPr>
              <a:t> AIAA Atmospheric and Space Environments Conference, June 25-28, 20012, New Orleans, LA   </a:t>
            </a:r>
            <a:r>
              <a:rPr lang="en-US" sz="1400" u="sng"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4"/>
              </a:rPr>
              <a:t>https://ntrs.nasa.gov/archive/nasa/casi.ntrs.nasa.gov/20120011948.pdf</a:t>
            </a:r>
            <a:endParaRPr lang="en-US" sz="1400" dirty="0">
              <a:effectLst/>
              <a:latin typeface="Arial" panose="020B0604020202020204" pitchFamily="34" charset="0"/>
              <a:ea typeface="Calibri" panose="020F0502020204030204" pitchFamily="34" charset="0"/>
              <a:cs typeface="Arial" panose="020B0604020202020204" pitchFamily="34" charset="0"/>
            </a:endParaRPr>
          </a:p>
          <a:p>
            <a:pPr marR="0" lvl="0">
              <a:lnSpc>
                <a:spcPct val="105000"/>
              </a:lnSpc>
              <a:spcBef>
                <a:spcPts val="0"/>
              </a:spcBef>
              <a:spcAft>
                <a:spcPts val="800"/>
              </a:spcAft>
            </a:pPr>
            <a:endParaRPr lang="en-US" sz="1400" dirty="0">
              <a:effectLst/>
              <a:latin typeface="Arial" panose="020B0604020202020204" pitchFamily="34" charset="0"/>
              <a:ea typeface="Calibri" panose="020F0502020204030204" pitchFamily="34" charset="0"/>
              <a:cs typeface="Arial" panose="020B0604020202020204" pitchFamily="34" charset="0"/>
            </a:endParaRPr>
          </a:p>
          <a:p>
            <a:pPr marR="0" lvl="0">
              <a:lnSpc>
                <a:spcPct val="105000"/>
              </a:lnSpc>
              <a:spcBef>
                <a:spcPts val="0"/>
              </a:spcBef>
              <a:spcAft>
                <a:spcPts val="800"/>
              </a:spcAft>
            </a:pPr>
            <a:r>
              <a:rPr lang="en-US" sz="1400" dirty="0" err="1">
                <a:effectLst/>
                <a:latin typeface="Arial" panose="020B0604020202020204" pitchFamily="34" charset="0"/>
                <a:ea typeface="Calibri" panose="020F0502020204030204" pitchFamily="34" charset="0"/>
                <a:cs typeface="Arial" panose="020B0604020202020204" pitchFamily="34" charset="0"/>
              </a:rPr>
              <a:t>Delelegn</a:t>
            </a:r>
            <a:r>
              <a:rPr lang="en-US" sz="1400" dirty="0">
                <a:effectLst/>
                <a:latin typeface="Arial" panose="020B0604020202020204" pitchFamily="34" charset="0"/>
                <a:ea typeface="Calibri" panose="020F0502020204030204" pitchFamily="34" charset="0"/>
                <a:cs typeface="Arial" panose="020B0604020202020204" pitchFamily="34" charset="0"/>
              </a:rPr>
              <a:t>, D. T. et al, “Data Driven Understanding of </a:t>
            </a:r>
            <a:r>
              <a:rPr lang="en-US" sz="1400" dirty="0" err="1">
                <a:effectLst/>
                <a:latin typeface="Arial" panose="020B0604020202020204" pitchFamily="34" charset="0"/>
                <a:ea typeface="Calibri" panose="020F0502020204030204" pitchFamily="34" charset="0"/>
                <a:cs typeface="Arial" panose="020B0604020202020204" pitchFamily="34" charset="0"/>
              </a:rPr>
              <a:t>SansEC</a:t>
            </a:r>
            <a:r>
              <a:rPr lang="en-US" sz="1400" dirty="0">
                <a:effectLst/>
                <a:latin typeface="Arial" panose="020B0604020202020204" pitchFamily="34" charset="0"/>
                <a:ea typeface="Calibri" panose="020F0502020204030204" pitchFamily="34" charset="0"/>
                <a:cs typeface="Arial" panose="020B0604020202020204" pitchFamily="34" charset="0"/>
              </a:rPr>
              <a:t> Sensor Using Random Forest”, NASA study               </a:t>
            </a:r>
            <a:r>
              <a:rPr lang="en-US" sz="1400" u="sng"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5"/>
              </a:rPr>
              <a:t>https://tpsas.larc.nasa.gov/lf99_view.cfm?lf99_id=34315&amp;lf99_action=view</a:t>
            </a:r>
            <a:endParaRPr lang="en-US" sz="1400" u="sng" dirty="0">
              <a:solidFill>
                <a:srgbClr val="0563C1"/>
              </a:solidFill>
              <a:effectLst/>
              <a:latin typeface="Arial" panose="020B0604020202020204" pitchFamily="34" charset="0"/>
              <a:ea typeface="Calibri" panose="020F0502020204030204" pitchFamily="34" charset="0"/>
              <a:cs typeface="Arial" panose="020B0604020202020204" pitchFamily="34" charset="0"/>
            </a:endParaRPr>
          </a:p>
          <a:p>
            <a:pPr marR="0" lvl="0">
              <a:lnSpc>
                <a:spcPct val="105000"/>
              </a:lnSpc>
              <a:spcBef>
                <a:spcPts val="0"/>
              </a:spcBef>
              <a:spcAft>
                <a:spcPts val="800"/>
              </a:spcAft>
            </a:pPr>
            <a:endParaRPr lang="en-US" sz="1400" u="sng" dirty="0">
              <a:solidFill>
                <a:srgbClr val="0563C1"/>
              </a:solidFill>
              <a:effectLst/>
              <a:latin typeface="Arial" panose="020B0604020202020204" pitchFamily="34" charset="0"/>
              <a:ea typeface="Calibri" panose="020F0502020204030204" pitchFamily="34" charset="0"/>
              <a:cs typeface="Arial" panose="020B0604020202020204" pitchFamily="34" charset="0"/>
            </a:endParaRPr>
          </a:p>
          <a:p>
            <a:pPr>
              <a:lnSpc>
                <a:spcPct val="105000"/>
              </a:lnSpc>
              <a:spcBef>
                <a:spcPts val="0"/>
              </a:spcBef>
              <a:spcAft>
                <a:spcPts val="800"/>
              </a:spcAft>
            </a:pPr>
            <a:r>
              <a:rPr lang="en-US" sz="1400" dirty="0">
                <a:latin typeface="+mj-lt"/>
              </a:rPr>
              <a:t>Cluff , Kim, et al, “Passive Self Resonant Skin Patch Sensor to Monitor Intraventricular Volume using Electromagnetic Properties of Fluid Volume Changes” </a:t>
            </a:r>
            <a:r>
              <a:rPr lang="en-US" sz="1400" u="sng" dirty="0">
                <a:solidFill>
                  <a:srgbClr val="002060"/>
                </a:solidFill>
                <a:latin typeface="+mj-lt"/>
              </a:rPr>
              <a:t>https://ieeexplore.ieee.org/document/8472269</a:t>
            </a:r>
          </a:p>
          <a:p>
            <a:pPr>
              <a:lnSpc>
                <a:spcPct val="105000"/>
              </a:lnSpc>
              <a:spcBef>
                <a:spcPts val="0"/>
              </a:spcBef>
              <a:spcAft>
                <a:spcPts val="800"/>
              </a:spcAft>
            </a:pPr>
            <a:endParaRPr lang="en-US" sz="1400" dirty="0">
              <a:latin typeface="+mj-lt"/>
            </a:endParaRPr>
          </a:p>
          <a:p>
            <a:pPr>
              <a:lnSpc>
                <a:spcPct val="105000"/>
              </a:lnSpc>
              <a:spcBef>
                <a:spcPts val="0"/>
              </a:spcBef>
              <a:spcAft>
                <a:spcPts val="800"/>
              </a:spcAft>
            </a:pPr>
            <a:r>
              <a:rPr lang="en-US" sz="1400">
                <a:latin typeface="+mj-lt"/>
                <a:ea typeface="Times New Roman" panose="02020603050405020304" pitchFamily="18" charset="0"/>
              </a:rPr>
              <a:t>Griffith</a:t>
            </a:r>
            <a:r>
              <a:rPr lang="en-US" sz="1400" dirty="0">
                <a:latin typeface="+mj-lt"/>
                <a:ea typeface="Times New Roman" panose="02020603050405020304" pitchFamily="18" charset="0"/>
              </a:rPr>
              <a:t>, Jacob, et al, “Non-invasive Electromagnetic Skin Patch Sensor to Measure Intracranial Fluid-Volume Shifts” </a:t>
            </a:r>
            <a:r>
              <a:rPr lang="en-US" sz="1400" u="sng" dirty="0">
                <a:solidFill>
                  <a:srgbClr val="1F497D"/>
                </a:solidFill>
                <a:latin typeface="Calibri" panose="020F0502020204030204" pitchFamily="34" charset="0"/>
                <a:ea typeface="Calibri" panose="020F0502020204030204" pitchFamily="34" charset="0"/>
                <a:hlinkClick r:id="rId6"/>
              </a:rPr>
              <a:t>https://ieeexplore.ieee.org/document/7516261</a:t>
            </a:r>
            <a:endParaRPr lang="en-US" sz="1400" dirty="0"/>
          </a:p>
          <a:p>
            <a:pPr>
              <a:lnSpc>
                <a:spcPct val="105000"/>
              </a:lnSpc>
              <a:spcBef>
                <a:spcPts val="0"/>
              </a:spcBef>
              <a:spcAft>
                <a:spcPts val="800"/>
              </a:spcAft>
            </a:pPr>
            <a:endParaRPr lang="en-US" sz="1400" dirty="0">
              <a:latin typeface="+mj-lt"/>
            </a:endParaRPr>
          </a:p>
          <a:p>
            <a:pPr marR="0" lvl="0">
              <a:lnSpc>
                <a:spcPct val="105000"/>
              </a:lnSpc>
              <a:spcBef>
                <a:spcPts val="0"/>
              </a:spcBef>
              <a:spcAft>
                <a:spcPts val="800"/>
              </a:spcAft>
            </a:pPr>
            <a:endParaRPr lang="en-US" sz="14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2356310"/>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Application xmlns="http://www.sap.com/cof/ao/powerpoint/application">
  <com.sap.ip.bi.pioneer>
    <Version>4</Version>
    <AAO_Revision>2.3.2.62482</AAO_Revision>
    <RefreshOnOpen>False</RefreshOnOpen>
    <PlanningModeSetToChangeMode>True</PlanningModeSetToChangeMode>
    <Cleaned>False</Cleaned>
    <ForcePromptOnInitialRefresh>False</ForcePromptOnInitialRefresh>
    <StorePromptsInDocument>True</StorePromptsInDocument>
    <MergeVariables>False</MergeVariables>
    <WorkingMode>Local</WorkingMode>
    <RefreshPlanningObjectsOnRefreshAll>True</RefreshPlanningObjectsOnRefreshAll>
    <Items/>
  </com.sap.ip.bi.pioneer>
</Application>
</file>

<file path=customXml/item2.xml><?xml version="1.0" encoding="utf-8"?>
<Application xmlns="http://www.sap.com/cof/powerpoint/application">
  <Version>2</Version>
  <Revision>2.3.2.62482</Revision>
</Application>
</file>

<file path=customXml/itemProps1.xml><?xml version="1.0" encoding="utf-8"?>
<ds:datastoreItem xmlns:ds="http://schemas.openxmlformats.org/officeDocument/2006/customXml" ds:itemID="{B0EA4774-A1FA-4223-8C00-1DB42D68B7A0}">
  <ds:schemaRefs>
    <ds:schemaRef ds:uri="http://www.sap.com/cof/ao/powerpoint/application"/>
  </ds:schemaRefs>
</ds:datastoreItem>
</file>

<file path=customXml/itemProps2.xml><?xml version="1.0" encoding="utf-8"?>
<ds:datastoreItem xmlns:ds="http://schemas.openxmlformats.org/officeDocument/2006/customXml" ds:itemID="{3F2EBFDA-113F-43C6-A217-1997EDD08E49}">
  <ds:schemaRefs>
    <ds:schemaRef ds:uri="http://www.sap.com/cof/powerpoint/application"/>
  </ds:schemaRefs>
</ds:datastoreItem>
</file>

<file path=docProps/app.xml><?xml version="1.0" encoding="utf-8"?>
<Properties xmlns="http://schemas.openxmlformats.org/officeDocument/2006/extended-properties" xmlns:vt="http://schemas.openxmlformats.org/officeDocument/2006/docPropsVTypes">
  <TotalTime>59609</TotalTime>
  <Words>1832</Words>
  <Application>Microsoft Office PowerPoint</Application>
  <PresentationFormat>On-screen Show (4:3)</PresentationFormat>
  <Paragraphs>305</Paragraphs>
  <Slides>31</Slides>
  <Notes>4</Notes>
  <HiddenSlides>0</HiddenSlides>
  <MMClips>3</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31</vt:i4>
      </vt:variant>
    </vt:vector>
  </HeadingPairs>
  <TitlesOfParts>
    <vt:vector size="41" baseType="lpstr">
      <vt:lpstr>Arial</vt:lpstr>
      <vt:lpstr>Arial Black</vt:lpstr>
      <vt:lpstr>Arial Narrow</vt:lpstr>
      <vt:lpstr>Calibri</vt:lpstr>
      <vt:lpstr>Cambria Math</vt:lpstr>
      <vt:lpstr>Constantia</vt:lpstr>
      <vt:lpstr>Times</vt:lpstr>
      <vt:lpstr>Times New Roman</vt:lpstr>
      <vt:lpstr>Wingdings</vt:lpstr>
      <vt:lpstr>Blank Presentation</vt:lpstr>
      <vt:lpstr>PowerPoint Presentation</vt:lpstr>
      <vt:lpstr>Outline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Computational Electromagnetic Modeling</vt:lpstr>
      <vt:lpstr>PowerPoint Presentation</vt:lpstr>
      <vt:lpstr>PowerPoint Presentation</vt:lpstr>
      <vt:lpstr>PowerPoint Presentation</vt:lpstr>
      <vt:lpstr>PowerPoint Presentation</vt:lpstr>
      <vt:lpstr>Applications – Composite Smart Skin</vt:lpstr>
      <vt:lpstr>Applications – Composite Smart Skin</vt:lpstr>
      <vt:lpstr>Applications – Composite Smart Skin</vt:lpstr>
      <vt:lpstr>Universal Common Practice Guide for Lightning Damage Testing of Composites Panel Design</vt:lpstr>
      <vt:lpstr>PowerPoint Presentation</vt:lpstr>
      <vt:lpstr>PowerPoint Presentation</vt:lpstr>
      <vt:lpstr>PowerPoint Presentation</vt:lpstr>
      <vt:lpstr>Mechanical deflection is measured using optical sensors or digital image correlation cameras</vt:lpstr>
      <vt:lpstr>PowerPoint Presentation</vt:lpstr>
      <vt:lpstr>PowerPoint Presentation</vt:lpstr>
      <vt:lpstr>Universal Common Practice Guide for Lightning Damage Testing of Composites NDI Assessments</vt:lpstr>
      <vt:lpstr>PowerPoint Presentation</vt:lpstr>
      <vt:lpstr>PowerPoint Presentation</vt:lpstr>
      <vt:lpstr>PowerPoint Presentation</vt:lpstr>
      <vt:lpstr>PowerPoint Presentation</vt:lpstr>
      <vt:lpstr>PowerPoint Presentation</vt:lpstr>
      <vt:lpstr>PowerPoint Presentation</vt:lpstr>
    </vt:vector>
  </TitlesOfParts>
  <Company>Tessada &amp;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ENRIQUE TESSADA</dc:creator>
  <cp:lastModifiedBy>Hoffpauir, Daniel L. (LARC-C102)[LAMPS 2]</cp:lastModifiedBy>
  <cp:revision>1211</cp:revision>
  <cp:lastPrinted>2011-05-18T14:14:42Z</cp:lastPrinted>
  <dcterms:created xsi:type="dcterms:W3CDTF">2011-07-06T16:29:07Z</dcterms:created>
  <dcterms:modified xsi:type="dcterms:W3CDTF">2021-07-01T18:36:52Z</dcterms:modified>
</cp:coreProperties>
</file>