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
  </p:notesMasterIdLst>
  <p:sldIdLst>
    <p:sldId id="258" r:id="rId2"/>
  </p:sldIdLst>
  <p:sldSz cx="43891200" cy="43891200"/>
  <p:notesSz cx="6858000" cy="9144000"/>
  <p:defaultTextStyle>
    <a:defPPr>
      <a:defRPr lang="en-US"/>
    </a:defPPr>
    <a:lvl1pPr algn="l" rtl="0" fontAlgn="base">
      <a:spcBef>
        <a:spcPct val="0"/>
      </a:spcBef>
      <a:spcAft>
        <a:spcPct val="0"/>
      </a:spcAft>
      <a:defRPr sz="2400" kern="1200">
        <a:solidFill>
          <a:schemeClr val="tx1"/>
        </a:solidFill>
        <a:latin typeface="Arial Narrow" pitchFamily="34"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Narrow" pitchFamily="34"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Narrow" pitchFamily="34"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Narrow" pitchFamily="34"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Narrow" pitchFamily="34" charset="0"/>
        <a:ea typeface="ＭＳ Ｐゴシック"/>
        <a:cs typeface="ＭＳ Ｐゴシック"/>
      </a:defRPr>
    </a:lvl5pPr>
    <a:lvl6pPr marL="2286000" algn="l" defTabSz="914400" rtl="0" eaLnBrk="1" latinLnBrk="0" hangingPunct="1">
      <a:defRPr sz="2400" kern="1200">
        <a:solidFill>
          <a:schemeClr val="tx1"/>
        </a:solidFill>
        <a:latin typeface="Arial Narrow" pitchFamily="34" charset="0"/>
        <a:ea typeface="ＭＳ Ｐゴシック"/>
        <a:cs typeface="ＭＳ Ｐゴシック"/>
      </a:defRPr>
    </a:lvl6pPr>
    <a:lvl7pPr marL="2743200" algn="l" defTabSz="914400" rtl="0" eaLnBrk="1" latinLnBrk="0" hangingPunct="1">
      <a:defRPr sz="2400" kern="1200">
        <a:solidFill>
          <a:schemeClr val="tx1"/>
        </a:solidFill>
        <a:latin typeface="Arial Narrow" pitchFamily="34" charset="0"/>
        <a:ea typeface="ＭＳ Ｐゴシック"/>
        <a:cs typeface="ＭＳ Ｐゴシック"/>
      </a:defRPr>
    </a:lvl7pPr>
    <a:lvl8pPr marL="3200400" algn="l" defTabSz="914400" rtl="0" eaLnBrk="1" latinLnBrk="0" hangingPunct="1">
      <a:defRPr sz="2400" kern="1200">
        <a:solidFill>
          <a:schemeClr val="tx1"/>
        </a:solidFill>
        <a:latin typeface="Arial Narrow" pitchFamily="34" charset="0"/>
        <a:ea typeface="ＭＳ Ｐゴシック"/>
        <a:cs typeface="ＭＳ Ｐゴシック"/>
      </a:defRPr>
    </a:lvl8pPr>
    <a:lvl9pPr marL="3657600" algn="l" defTabSz="914400" rtl="0" eaLnBrk="1" latinLnBrk="0" hangingPunct="1">
      <a:defRPr sz="2400" kern="1200">
        <a:solidFill>
          <a:schemeClr val="tx1"/>
        </a:solidFill>
        <a:latin typeface="Arial Narrow" pitchFamily="34" charset="0"/>
        <a:ea typeface="ＭＳ Ｐゴシック"/>
        <a:cs typeface="ＭＳ Ｐゴシック"/>
      </a:defRPr>
    </a:lvl9pPr>
  </p:defaultTextStyle>
  <p:extLst>
    <p:ext uri="{EFAFB233-063F-42B5-8137-9DF3F51BA10A}">
      <p15:sldGuideLst xmlns:p15="http://schemas.microsoft.com/office/powerpoint/2012/main">
        <p15:guide id="1" orient="horz" pos="13824">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960A"/>
    <a:srgbClr val="7A97D6"/>
    <a:srgbClr val="F8BB10"/>
    <a:srgbClr val="CCEAFD"/>
    <a:srgbClr val="B9E5FB"/>
    <a:srgbClr val="C9EAFD"/>
    <a:srgbClr val="AC8277"/>
    <a:srgbClr val="CFECFB"/>
    <a:srgbClr val="3A71AA"/>
    <a:srgbClr val="799D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C197B-1489-4AA3-BBCA-83C408172485}" v="9" dt="2021-06-25T15:06:06.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654" autoAdjust="0"/>
    <p:restoredTop sz="90929"/>
  </p:normalViewPr>
  <p:slideViewPr>
    <p:cSldViewPr snapToGrid="0">
      <p:cViewPr>
        <p:scale>
          <a:sx n="30" d="100"/>
          <a:sy n="30" d="100"/>
        </p:scale>
        <p:origin x="1542" y="-1704"/>
      </p:cViewPr>
      <p:guideLst>
        <p:guide orient="horz" pos="13824"/>
        <p:guide pos="138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a" userId="ec108845-8c61-4f40-a94f-1bfb13b795d3" providerId="ADAL" clId="{25BC197B-1489-4AA3-BBCA-83C408172485}"/>
    <pc:docChg chg="modSld">
      <pc:chgData name="Olivia" userId="ec108845-8c61-4f40-a94f-1bfb13b795d3" providerId="ADAL" clId="{25BC197B-1489-4AA3-BBCA-83C408172485}" dt="2021-06-25T15:06:06.966" v="8"/>
      <pc:docMkLst>
        <pc:docMk/>
      </pc:docMkLst>
      <pc:sldChg chg="addSp modSp">
        <pc:chgData name="Olivia" userId="ec108845-8c61-4f40-a94f-1bfb13b795d3" providerId="ADAL" clId="{25BC197B-1489-4AA3-BBCA-83C408172485}" dt="2021-06-25T15:06:06.966" v="8"/>
        <pc:sldMkLst>
          <pc:docMk/>
          <pc:sldMk cId="0" sldId="258"/>
        </pc:sldMkLst>
        <pc:spChg chg="add mod">
          <ac:chgData name="Olivia" userId="ec108845-8c61-4f40-a94f-1bfb13b795d3" providerId="ADAL" clId="{25BC197B-1489-4AA3-BBCA-83C408172485}" dt="2021-06-25T15:03:54.477" v="5" actId="207"/>
          <ac:spMkLst>
            <pc:docMk/>
            <pc:sldMk cId="0" sldId="258"/>
            <ac:spMk id="3" creationId="{5B552282-00B7-407C-AA2E-AE5263FB4FE9}"/>
          </ac:spMkLst>
        </pc:spChg>
        <pc:spChg chg="add">
          <ac:chgData name="Olivia" userId="ec108845-8c61-4f40-a94f-1bfb13b795d3" providerId="ADAL" clId="{25BC197B-1489-4AA3-BBCA-83C408172485}" dt="2021-06-25T12:58:22.837" v="0"/>
          <ac:spMkLst>
            <pc:docMk/>
            <pc:sldMk cId="0" sldId="258"/>
            <ac:spMk id="95" creationId="{6980CCA5-DDEC-4F80-A689-E08E6F54374B}"/>
          </ac:spMkLst>
        </pc:spChg>
        <pc:spChg chg="add mod">
          <ac:chgData name="Olivia" userId="ec108845-8c61-4f40-a94f-1bfb13b795d3" providerId="ADAL" clId="{25BC197B-1489-4AA3-BBCA-83C408172485}" dt="2021-06-25T15:03:59.623" v="6" actId="207"/>
          <ac:spMkLst>
            <pc:docMk/>
            <pc:sldMk cId="0" sldId="258"/>
            <ac:spMk id="100" creationId="{B34FF8B0-80B1-4BA6-B308-AF49F5BD04D3}"/>
          </ac:spMkLst>
        </pc:spChg>
        <pc:spChg chg="add">
          <ac:chgData name="Olivia" userId="ec108845-8c61-4f40-a94f-1bfb13b795d3" providerId="ADAL" clId="{25BC197B-1489-4AA3-BBCA-83C408172485}" dt="2021-06-25T15:06:06.966" v="8"/>
          <ac:spMkLst>
            <pc:docMk/>
            <pc:sldMk cId="0" sldId="258"/>
            <ac:spMk id="101" creationId="{61497F6B-8A71-4F6D-B61F-FBC15C8054C9}"/>
          </ac:spMkLst>
        </pc:spChg>
        <pc:spChg chg="mod">
          <ac:chgData name="Olivia" userId="ec108845-8c61-4f40-a94f-1bfb13b795d3" providerId="ADAL" clId="{25BC197B-1489-4AA3-BBCA-83C408172485}" dt="2021-06-25T15:05:31.050" v="7" actId="403"/>
          <ac:spMkLst>
            <pc:docMk/>
            <pc:sldMk cId="0" sldId="258"/>
            <ac:spMk id="126" creationId="{2C63C5C9-8956-4EED-950B-E65C69904B0A}"/>
          </ac:spMkLst>
        </pc:spChg>
        <pc:picChg chg="mod">
          <ac:chgData name="Olivia" userId="ec108845-8c61-4f40-a94f-1bfb13b795d3" providerId="ADAL" clId="{25BC197B-1489-4AA3-BBCA-83C408172485}" dt="2021-06-25T13:15:46.465" v="1" actId="1076"/>
          <ac:picMkLst>
            <pc:docMk/>
            <pc:sldMk cId="0" sldId="258"/>
            <ac:picMk id="99" creationId="{57F8F1A8-B49F-4107-9DC5-FB49BA49055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pitchFamily="-32" charset="-128"/>
                <a:cs typeface="+mn-cs"/>
              </a:defRPr>
            </a:lvl1pPr>
          </a:lstStyle>
          <a:p>
            <a:pPr>
              <a:defRPr/>
            </a:pPr>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Arial" charset="0"/>
                <a:ea typeface="ＭＳ Ｐゴシック" pitchFamily="-32" charset="-128"/>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714500" y="685800"/>
            <a:ext cx="3429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ＭＳ Ｐゴシック" pitchFamily="-32" charset="-128"/>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Arial" charset="0"/>
                <a:ea typeface="ＭＳ Ｐゴシック" pitchFamily="-32" charset="-128"/>
                <a:cs typeface="+mn-cs"/>
              </a:defRPr>
            </a:lvl1pPr>
          </a:lstStyle>
          <a:p>
            <a:pPr>
              <a:defRPr/>
            </a:pPr>
            <a:fld id="{B41567B0-4D51-4170-B734-C06BDE4ADDF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32"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p:spPr>
        <p:txBody>
          <a:bodyPr/>
          <a:lstStyle/>
          <a:p>
            <a:fld id="{1FCE2706-44C6-4833-B339-9AB3CF0CBB92}" type="slidenum">
              <a:rPr lang="en-US" smtClean="0">
                <a:ea typeface="ＭＳ Ｐゴシック"/>
                <a:cs typeface="ＭＳ Ｐゴシック"/>
              </a:rPr>
              <a:pPr/>
              <a:t>1</a:t>
            </a:fld>
            <a:endParaRPr lang="en-US">
              <a:ea typeface="ＭＳ Ｐゴシック"/>
              <a:cs typeface="ＭＳ Ｐゴシック"/>
            </a:endParaRPr>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p:spPr>
        <p:txBody>
          <a:bodyPr/>
          <a:lstStyle/>
          <a:p>
            <a:pPr eaLnBrk="1" hangingPunct="1"/>
            <a:endParaRPr lang="en-US">
              <a:ea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13635038"/>
            <a:ext cx="37306250" cy="9407525"/>
          </a:xfrm>
        </p:spPr>
        <p:txBody>
          <a:bodyPr/>
          <a:lstStyle/>
          <a:p>
            <a:r>
              <a:rPr lang="en-US"/>
              <a:t>Click to edit Master title style</a:t>
            </a:r>
          </a:p>
        </p:txBody>
      </p:sp>
      <p:sp>
        <p:nvSpPr>
          <p:cNvPr id="3" name="Subtitle 2"/>
          <p:cNvSpPr>
            <a:spLocks noGrp="1"/>
          </p:cNvSpPr>
          <p:nvPr>
            <p:ph type="subTitle" idx="1"/>
          </p:nvPr>
        </p:nvSpPr>
        <p:spPr>
          <a:xfrm>
            <a:off x="6583363" y="24871363"/>
            <a:ext cx="30724475" cy="112172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5A4277E-4618-4454-AE80-EA39A0E673C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3" descr="poster-background_rev"/>
          <p:cNvPicPr>
            <a:picLocks noChangeAspect="1" noChangeArrowheads="1"/>
          </p:cNvPicPr>
          <p:nvPr userDrawn="1"/>
        </p:nvPicPr>
        <p:blipFill>
          <a:blip r:embed="rId2" cstate="print"/>
          <a:srcRect/>
          <a:stretch>
            <a:fillRect/>
          </a:stretch>
        </p:blipFill>
        <p:spPr bwMode="auto">
          <a:xfrm>
            <a:off x="0" y="14288"/>
            <a:ext cx="43891200" cy="43876912"/>
          </a:xfrm>
          <a:prstGeom prst="rect">
            <a:avLst/>
          </a:prstGeom>
          <a:noFill/>
          <a:ln w="9525">
            <a:noFill/>
            <a:miter lim="800000"/>
            <a:headEnd/>
            <a:tailEnd/>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12B62AFF-851B-4EAA-8E85-9566F515876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28203525"/>
            <a:ext cx="37307838" cy="87185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18602325"/>
            <a:ext cx="37307838" cy="96012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74289E70-DD46-41C1-8FD1-ADE25CC45F3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292475" y="12679363"/>
            <a:ext cx="18576925" cy="263350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12679363"/>
            <a:ext cx="18576925" cy="263350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9B492FD-305D-4988-BC29-F65D85A447E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757363"/>
            <a:ext cx="39503350" cy="7315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9825038"/>
            <a:ext cx="19392900" cy="40941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13919200"/>
            <a:ext cx="19392900" cy="25288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9825038"/>
            <a:ext cx="19400837" cy="40941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13919200"/>
            <a:ext cx="19400837" cy="252888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D34C03A3-3296-443D-895F-DA15D20ED98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6CA690C2-C33F-4F0F-9836-03540838116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B305D78F-1794-4F23-92AB-2EEEF9E1D0BF}"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1747838"/>
            <a:ext cx="14439900" cy="74374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1747838"/>
            <a:ext cx="24536400" cy="374602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9185275"/>
            <a:ext cx="14439900" cy="300228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385138FE-D798-4592-9CB7-52C96F65959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30724475"/>
            <a:ext cx="26335037" cy="36258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3921125"/>
            <a:ext cx="26335037" cy="263350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34350325"/>
            <a:ext cx="26335037" cy="51514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6FF6CC49-24E6-402A-919F-D0D8E8C1B14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E9EE076A-B763-419E-8E54-B1C94C1E41F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272163" y="3902075"/>
            <a:ext cx="9326562" cy="35112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92475" y="3902075"/>
            <a:ext cx="27827288" cy="35112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BCB43D5E-4734-4A1F-80CF-741178B41F6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92475" y="3902075"/>
            <a:ext cx="37306250" cy="7315200"/>
          </a:xfrm>
          <a:prstGeom prst="rect">
            <a:avLst/>
          </a:prstGeom>
          <a:noFill/>
          <a:ln w="9525">
            <a:noFill/>
            <a:miter lim="800000"/>
            <a:headEnd/>
            <a:tailEnd/>
          </a:ln>
        </p:spPr>
        <p:txBody>
          <a:bodyPr vert="horz" wrap="square" lIns="501612" tIns="250806" rIns="501612" bIns="250806"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292475" y="12679363"/>
            <a:ext cx="37306250" cy="26335037"/>
          </a:xfrm>
          <a:prstGeom prst="rect">
            <a:avLst/>
          </a:prstGeom>
          <a:noFill/>
          <a:ln w="9525">
            <a:noFill/>
            <a:miter lim="800000"/>
            <a:headEnd/>
            <a:tailEnd/>
          </a:ln>
        </p:spPr>
        <p:txBody>
          <a:bodyPr vert="horz" wrap="square" lIns="501612" tIns="250806" rIns="501612" bIns="25080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3292475" y="39989125"/>
            <a:ext cx="9144000" cy="2927350"/>
          </a:xfrm>
          <a:prstGeom prst="rect">
            <a:avLst/>
          </a:prstGeom>
          <a:noFill/>
          <a:ln w="9525">
            <a:noFill/>
            <a:miter lim="800000"/>
            <a:headEnd/>
            <a:tailEnd/>
          </a:ln>
        </p:spPr>
        <p:txBody>
          <a:bodyPr vert="horz" wrap="square" lIns="501612" tIns="250806" rIns="501612" bIns="250806" numCol="1" anchor="t" anchorCtr="0" compatLnSpc="1">
            <a:prstTxWarp prst="textNoShape">
              <a:avLst/>
            </a:prstTxWarp>
          </a:bodyPr>
          <a:lstStyle>
            <a:lvl1pPr eaLnBrk="0" hangingPunct="0">
              <a:defRPr sz="7700">
                <a:latin typeface="Arial" charset="0"/>
              </a:defRPr>
            </a:lvl1pPr>
          </a:lstStyle>
          <a:p>
            <a:endParaRPr lang="en-US"/>
          </a:p>
        </p:txBody>
      </p:sp>
      <p:sp>
        <p:nvSpPr>
          <p:cNvPr id="1029" name="Rectangle 5"/>
          <p:cNvSpPr>
            <a:spLocks noGrp="1" noChangeArrowheads="1"/>
          </p:cNvSpPr>
          <p:nvPr>
            <p:ph type="ftr" sz="quarter" idx="3"/>
          </p:nvPr>
        </p:nvSpPr>
        <p:spPr bwMode="auto">
          <a:xfrm>
            <a:off x="14995525" y="39989125"/>
            <a:ext cx="13900150" cy="2927350"/>
          </a:xfrm>
          <a:prstGeom prst="rect">
            <a:avLst/>
          </a:prstGeom>
          <a:noFill/>
          <a:ln w="9525">
            <a:noFill/>
            <a:miter lim="800000"/>
            <a:headEnd/>
            <a:tailEnd/>
          </a:ln>
        </p:spPr>
        <p:txBody>
          <a:bodyPr vert="horz" wrap="square" lIns="501612" tIns="250806" rIns="501612" bIns="250806" numCol="1" anchor="t" anchorCtr="0" compatLnSpc="1">
            <a:prstTxWarp prst="textNoShape">
              <a:avLst/>
            </a:prstTxWarp>
          </a:bodyPr>
          <a:lstStyle>
            <a:lvl1pPr algn="ctr" eaLnBrk="0" hangingPunct="0">
              <a:defRPr sz="7700">
                <a:latin typeface="Arial" charset="0"/>
              </a:defRPr>
            </a:lvl1pPr>
          </a:lstStyle>
          <a:p>
            <a:endParaRPr lang="en-US"/>
          </a:p>
        </p:txBody>
      </p:sp>
      <p:sp>
        <p:nvSpPr>
          <p:cNvPr id="1030" name="Rectangle 6"/>
          <p:cNvSpPr>
            <a:spLocks noGrp="1" noChangeArrowheads="1"/>
          </p:cNvSpPr>
          <p:nvPr>
            <p:ph type="sldNum" sz="quarter" idx="4"/>
          </p:nvPr>
        </p:nvSpPr>
        <p:spPr bwMode="auto">
          <a:xfrm>
            <a:off x="31454725" y="39989125"/>
            <a:ext cx="9144000" cy="2927350"/>
          </a:xfrm>
          <a:prstGeom prst="rect">
            <a:avLst/>
          </a:prstGeom>
          <a:noFill/>
          <a:ln w="9525">
            <a:noFill/>
            <a:miter lim="800000"/>
            <a:headEnd/>
            <a:tailEnd/>
          </a:ln>
        </p:spPr>
        <p:txBody>
          <a:bodyPr vert="horz" wrap="square" lIns="501612" tIns="250806" rIns="501612" bIns="250806" numCol="1" anchor="t" anchorCtr="0" compatLnSpc="1">
            <a:prstTxWarp prst="textNoShape">
              <a:avLst/>
            </a:prstTxWarp>
          </a:bodyPr>
          <a:lstStyle>
            <a:lvl1pPr algn="r" eaLnBrk="0" hangingPunct="0">
              <a:defRPr sz="7700">
                <a:latin typeface="Arial" charset="0"/>
              </a:defRPr>
            </a:lvl1pPr>
          </a:lstStyle>
          <a:p>
            <a:fld id="{C1030106-764C-408A-8756-90E3C553831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58" r:id="rId3"/>
    <p:sldLayoutId id="2147483657" r:id="rId4"/>
    <p:sldLayoutId id="2147483656" r:id="rId5"/>
    <p:sldLayoutId id="2147483655" r:id="rId6"/>
    <p:sldLayoutId id="2147483654" r:id="rId7"/>
    <p:sldLayoutId id="2147483653" r:id="rId8"/>
    <p:sldLayoutId id="2147483652" r:id="rId9"/>
    <p:sldLayoutId id="2147483651" r:id="rId10"/>
    <p:sldLayoutId id="2147483650" r:id="rId11"/>
  </p:sldLayoutIdLst>
  <p:txStyles>
    <p:titleStyle>
      <a:lvl1pPr algn="ctr" defTabSz="5016500" rtl="0" eaLnBrk="0" fontAlgn="base" hangingPunct="0">
        <a:spcBef>
          <a:spcPct val="0"/>
        </a:spcBef>
        <a:spcAft>
          <a:spcPct val="0"/>
        </a:spcAft>
        <a:defRPr sz="24100">
          <a:solidFill>
            <a:schemeClr val="tx2"/>
          </a:solidFill>
          <a:latin typeface="+mj-lt"/>
          <a:ea typeface="+mj-ea"/>
          <a:cs typeface="ＭＳ Ｐゴシック"/>
        </a:defRPr>
      </a:lvl1pPr>
      <a:lvl2pPr algn="ctr" defTabSz="5016500" rtl="0" eaLnBrk="0" fontAlgn="base" hangingPunct="0">
        <a:spcBef>
          <a:spcPct val="0"/>
        </a:spcBef>
        <a:spcAft>
          <a:spcPct val="0"/>
        </a:spcAft>
        <a:defRPr sz="24100">
          <a:solidFill>
            <a:schemeClr val="tx2"/>
          </a:solidFill>
          <a:latin typeface="Arial" charset="0"/>
          <a:ea typeface="ＭＳ Ｐゴシック" pitchFamily="-32" charset="-128"/>
          <a:cs typeface="ＭＳ Ｐゴシック"/>
        </a:defRPr>
      </a:lvl2pPr>
      <a:lvl3pPr algn="ctr" defTabSz="5016500" rtl="0" eaLnBrk="0" fontAlgn="base" hangingPunct="0">
        <a:spcBef>
          <a:spcPct val="0"/>
        </a:spcBef>
        <a:spcAft>
          <a:spcPct val="0"/>
        </a:spcAft>
        <a:defRPr sz="24100">
          <a:solidFill>
            <a:schemeClr val="tx2"/>
          </a:solidFill>
          <a:latin typeface="Arial" charset="0"/>
          <a:ea typeface="ＭＳ Ｐゴシック" pitchFamily="-32" charset="-128"/>
          <a:cs typeface="ＭＳ Ｐゴシック"/>
        </a:defRPr>
      </a:lvl3pPr>
      <a:lvl4pPr algn="ctr" defTabSz="5016500" rtl="0" eaLnBrk="0" fontAlgn="base" hangingPunct="0">
        <a:spcBef>
          <a:spcPct val="0"/>
        </a:spcBef>
        <a:spcAft>
          <a:spcPct val="0"/>
        </a:spcAft>
        <a:defRPr sz="24100">
          <a:solidFill>
            <a:schemeClr val="tx2"/>
          </a:solidFill>
          <a:latin typeface="Arial" charset="0"/>
          <a:ea typeface="ＭＳ Ｐゴシック" pitchFamily="-32" charset="-128"/>
          <a:cs typeface="ＭＳ Ｐゴシック"/>
        </a:defRPr>
      </a:lvl4pPr>
      <a:lvl5pPr algn="ctr" defTabSz="5016500" rtl="0" eaLnBrk="0" fontAlgn="base" hangingPunct="0">
        <a:spcBef>
          <a:spcPct val="0"/>
        </a:spcBef>
        <a:spcAft>
          <a:spcPct val="0"/>
        </a:spcAft>
        <a:defRPr sz="24100">
          <a:solidFill>
            <a:schemeClr val="tx2"/>
          </a:solidFill>
          <a:latin typeface="Arial" charset="0"/>
          <a:ea typeface="ＭＳ Ｐゴシック" pitchFamily="-32" charset="-128"/>
          <a:cs typeface="ＭＳ Ｐゴシック"/>
        </a:defRPr>
      </a:lvl5pPr>
      <a:lvl6pPr marL="457200" algn="ctr" defTabSz="5016500" rtl="0" fontAlgn="base">
        <a:spcBef>
          <a:spcPct val="0"/>
        </a:spcBef>
        <a:spcAft>
          <a:spcPct val="0"/>
        </a:spcAft>
        <a:defRPr sz="24100">
          <a:solidFill>
            <a:schemeClr val="tx2"/>
          </a:solidFill>
          <a:latin typeface="Arial" charset="0"/>
          <a:ea typeface="ＭＳ Ｐゴシック" pitchFamily="-32" charset="-128"/>
        </a:defRPr>
      </a:lvl6pPr>
      <a:lvl7pPr marL="914400" algn="ctr" defTabSz="5016500" rtl="0" fontAlgn="base">
        <a:spcBef>
          <a:spcPct val="0"/>
        </a:spcBef>
        <a:spcAft>
          <a:spcPct val="0"/>
        </a:spcAft>
        <a:defRPr sz="24100">
          <a:solidFill>
            <a:schemeClr val="tx2"/>
          </a:solidFill>
          <a:latin typeface="Arial" charset="0"/>
          <a:ea typeface="ＭＳ Ｐゴシック" pitchFamily="-32" charset="-128"/>
        </a:defRPr>
      </a:lvl7pPr>
      <a:lvl8pPr marL="1371600" algn="ctr" defTabSz="5016500" rtl="0" fontAlgn="base">
        <a:spcBef>
          <a:spcPct val="0"/>
        </a:spcBef>
        <a:spcAft>
          <a:spcPct val="0"/>
        </a:spcAft>
        <a:defRPr sz="24100">
          <a:solidFill>
            <a:schemeClr val="tx2"/>
          </a:solidFill>
          <a:latin typeface="Arial" charset="0"/>
          <a:ea typeface="ＭＳ Ｐゴシック" pitchFamily="-32" charset="-128"/>
        </a:defRPr>
      </a:lvl8pPr>
      <a:lvl9pPr marL="1828800" algn="ctr" defTabSz="5016500" rtl="0" fontAlgn="base">
        <a:spcBef>
          <a:spcPct val="0"/>
        </a:spcBef>
        <a:spcAft>
          <a:spcPct val="0"/>
        </a:spcAft>
        <a:defRPr sz="24100">
          <a:solidFill>
            <a:schemeClr val="tx2"/>
          </a:solidFill>
          <a:latin typeface="Arial" charset="0"/>
          <a:ea typeface="ＭＳ Ｐゴシック" pitchFamily="-32" charset="-128"/>
        </a:defRPr>
      </a:lvl9pPr>
    </p:titleStyle>
    <p:bodyStyle>
      <a:lvl1pPr marL="1881188" indent="-1881188" algn="l" defTabSz="5016500" rtl="0" eaLnBrk="0" fontAlgn="base" hangingPunct="0">
        <a:spcBef>
          <a:spcPct val="20000"/>
        </a:spcBef>
        <a:spcAft>
          <a:spcPct val="0"/>
        </a:spcAft>
        <a:buChar char="•"/>
        <a:defRPr sz="17600">
          <a:solidFill>
            <a:schemeClr val="tx1"/>
          </a:solidFill>
          <a:latin typeface="+mn-lt"/>
          <a:ea typeface="+mn-ea"/>
          <a:cs typeface="ＭＳ Ｐゴシック"/>
        </a:defRPr>
      </a:lvl1pPr>
      <a:lvl2pPr marL="4075113" indent="-1566863" algn="l" defTabSz="5016500" rtl="0" eaLnBrk="0" fontAlgn="base" hangingPunct="0">
        <a:spcBef>
          <a:spcPct val="20000"/>
        </a:spcBef>
        <a:spcAft>
          <a:spcPct val="0"/>
        </a:spcAft>
        <a:buChar char="–"/>
        <a:defRPr sz="15400">
          <a:solidFill>
            <a:schemeClr val="tx1"/>
          </a:solidFill>
          <a:latin typeface="+mn-lt"/>
          <a:ea typeface="+mn-ea"/>
          <a:cs typeface="ＭＳ Ｐゴシック"/>
        </a:defRPr>
      </a:lvl2pPr>
      <a:lvl3pPr marL="6270625" indent="-1254125" algn="l" defTabSz="5016500" rtl="0" eaLnBrk="0" fontAlgn="base" hangingPunct="0">
        <a:spcBef>
          <a:spcPct val="20000"/>
        </a:spcBef>
        <a:spcAft>
          <a:spcPct val="0"/>
        </a:spcAft>
        <a:buChar char="•"/>
        <a:defRPr sz="13200">
          <a:solidFill>
            <a:schemeClr val="tx1"/>
          </a:solidFill>
          <a:latin typeface="+mn-lt"/>
          <a:ea typeface="+mn-ea"/>
          <a:cs typeface="ＭＳ Ｐゴシック"/>
        </a:defRPr>
      </a:lvl3pPr>
      <a:lvl4pPr marL="8778875" indent="-1254125" algn="l" defTabSz="5016500" rtl="0" eaLnBrk="0" fontAlgn="base" hangingPunct="0">
        <a:spcBef>
          <a:spcPct val="20000"/>
        </a:spcBef>
        <a:spcAft>
          <a:spcPct val="0"/>
        </a:spcAft>
        <a:buChar char="–"/>
        <a:defRPr sz="11000">
          <a:solidFill>
            <a:schemeClr val="tx1"/>
          </a:solidFill>
          <a:latin typeface="+mn-lt"/>
          <a:ea typeface="+mn-ea"/>
          <a:cs typeface="ＭＳ Ｐゴシック"/>
        </a:defRPr>
      </a:lvl4pPr>
      <a:lvl5pPr marL="11285538" indent="-1252538" algn="l" defTabSz="5016500" rtl="0" eaLnBrk="0" fontAlgn="base" hangingPunct="0">
        <a:spcBef>
          <a:spcPct val="20000"/>
        </a:spcBef>
        <a:spcAft>
          <a:spcPct val="0"/>
        </a:spcAft>
        <a:buChar char="»"/>
        <a:defRPr sz="11000">
          <a:solidFill>
            <a:schemeClr val="tx1"/>
          </a:solidFill>
          <a:latin typeface="+mn-lt"/>
          <a:ea typeface="+mn-ea"/>
          <a:cs typeface="ＭＳ Ｐゴシック"/>
        </a:defRPr>
      </a:lvl5pPr>
      <a:lvl6pPr marL="11742738" indent="-1252538" algn="l" defTabSz="5016500" rtl="0" fontAlgn="base">
        <a:spcBef>
          <a:spcPct val="20000"/>
        </a:spcBef>
        <a:spcAft>
          <a:spcPct val="0"/>
        </a:spcAft>
        <a:buChar char="»"/>
        <a:defRPr sz="11000">
          <a:solidFill>
            <a:schemeClr val="tx1"/>
          </a:solidFill>
          <a:latin typeface="+mn-lt"/>
          <a:ea typeface="+mn-ea"/>
        </a:defRPr>
      </a:lvl6pPr>
      <a:lvl7pPr marL="12199938" indent="-1252538" algn="l" defTabSz="5016500" rtl="0" fontAlgn="base">
        <a:spcBef>
          <a:spcPct val="20000"/>
        </a:spcBef>
        <a:spcAft>
          <a:spcPct val="0"/>
        </a:spcAft>
        <a:buChar char="»"/>
        <a:defRPr sz="11000">
          <a:solidFill>
            <a:schemeClr val="tx1"/>
          </a:solidFill>
          <a:latin typeface="+mn-lt"/>
          <a:ea typeface="+mn-ea"/>
        </a:defRPr>
      </a:lvl7pPr>
      <a:lvl8pPr marL="12657138" indent="-1252538" algn="l" defTabSz="5016500" rtl="0" fontAlgn="base">
        <a:spcBef>
          <a:spcPct val="20000"/>
        </a:spcBef>
        <a:spcAft>
          <a:spcPct val="0"/>
        </a:spcAft>
        <a:buChar char="»"/>
        <a:defRPr sz="11000">
          <a:solidFill>
            <a:schemeClr val="tx1"/>
          </a:solidFill>
          <a:latin typeface="+mn-lt"/>
          <a:ea typeface="+mn-ea"/>
        </a:defRPr>
      </a:lvl8pPr>
      <a:lvl9pPr marL="13114338" indent="-1252538" algn="l" defTabSz="5016500" rtl="0" fontAlgn="base">
        <a:spcBef>
          <a:spcPct val="20000"/>
        </a:spcBef>
        <a:spcAft>
          <a:spcPct val="0"/>
        </a:spcAft>
        <a:buChar char="»"/>
        <a:defRPr sz="11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18" Type="http://schemas.openxmlformats.org/officeDocument/2006/relationships/image" Target="../media/image15.jpeg"/><Relationship Id="rId3" Type="http://schemas.openxmlformats.org/officeDocument/2006/relationships/image" Target="../media/image2.png"/><Relationship Id="rId21" Type="http://schemas.openxmlformats.org/officeDocument/2006/relationships/image" Target="../media/image18.jpg"/><Relationship Id="rId7" Type="http://schemas.openxmlformats.org/officeDocument/2006/relationships/image" Target="../media/image6.jpeg"/><Relationship Id="rId12" Type="http://schemas.openxmlformats.org/officeDocument/2006/relationships/image" Target="../media/image11.png"/><Relationship Id="rId17" Type="http://schemas.openxmlformats.org/officeDocument/2006/relationships/image" Target="../media/image14.jpeg"/><Relationship Id="rId25" Type="http://schemas.openxmlformats.org/officeDocument/2006/relationships/image" Target="../media/image22.png"/><Relationship Id="rId2" Type="http://schemas.openxmlformats.org/officeDocument/2006/relationships/notesSlide" Target="../notesSlides/notesSlide1.xml"/><Relationship Id="rId16" Type="http://schemas.openxmlformats.org/officeDocument/2006/relationships/image" Target="../media/image120.png"/><Relationship Id="rId20"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1.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0.tif"/><Relationship Id="rId10" Type="http://schemas.openxmlformats.org/officeDocument/2006/relationships/image" Target="../media/image9.png"/><Relationship Id="rId19" Type="http://schemas.openxmlformats.org/officeDocument/2006/relationships/image" Target="../media/image16.jpeg"/><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13.svg"/><Relationship Id="rId22" Type="http://schemas.openxmlformats.org/officeDocument/2006/relationships/image" Target="../media/image19.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1"/>
          <p:cNvSpPr txBox="1">
            <a:spLocks noChangeArrowheads="1"/>
          </p:cNvSpPr>
          <p:nvPr/>
        </p:nvSpPr>
        <p:spPr bwMode="auto">
          <a:xfrm>
            <a:off x="2589213" y="628650"/>
            <a:ext cx="32418337" cy="3597652"/>
          </a:xfrm>
          <a:prstGeom prst="rect">
            <a:avLst/>
          </a:prstGeom>
          <a:noFill/>
          <a:ln w="9525">
            <a:noFill/>
            <a:miter lim="800000"/>
            <a:headEnd/>
            <a:tailEnd/>
          </a:ln>
        </p:spPr>
        <p:txBody>
          <a:bodyPr>
            <a:spAutoFit/>
          </a:bodyPr>
          <a:lstStyle/>
          <a:p>
            <a:pPr eaLnBrk="0" hangingPunct="0">
              <a:lnSpc>
                <a:spcPct val="110000"/>
              </a:lnSpc>
            </a:pPr>
            <a:r>
              <a:rPr lang="en-US" sz="10800" b="1" dirty="0"/>
              <a:t>Simulation and Optimization of a Lunar Plume-Surface Interaction Measurement System</a:t>
            </a:r>
          </a:p>
        </p:txBody>
      </p:sp>
      <p:sp>
        <p:nvSpPr>
          <p:cNvPr id="14339" name="Line 13"/>
          <p:cNvSpPr>
            <a:spLocks noChangeShapeType="1"/>
          </p:cNvSpPr>
          <p:nvPr/>
        </p:nvSpPr>
        <p:spPr bwMode="auto">
          <a:xfrm>
            <a:off x="1461221" y="10780662"/>
            <a:ext cx="42429979" cy="69653"/>
          </a:xfrm>
          <a:prstGeom prst="line">
            <a:avLst/>
          </a:prstGeom>
          <a:noFill/>
          <a:ln w="76200">
            <a:solidFill>
              <a:srgbClr val="C00000"/>
            </a:solidFill>
            <a:round/>
            <a:headEnd/>
            <a:tailEnd/>
          </a:ln>
        </p:spPr>
        <p:txBody>
          <a:bodyPr wrap="none" anchor="ctr"/>
          <a:lstStyle/>
          <a:p>
            <a:endParaRPr lang="en-US"/>
          </a:p>
        </p:txBody>
      </p:sp>
      <p:sp>
        <p:nvSpPr>
          <p:cNvPr id="14340" name="Line 15"/>
          <p:cNvSpPr>
            <a:spLocks noChangeShapeType="1"/>
          </p:cNvSpPr>
          <p:nvPr/>
        </p:nvSpPr>
        <p:spPr bwMode="auto">
          <a:xfrm flipV="1">
            <a:off x="1429471" y="21578803"/>
            <a:ext cx="42429979" cy="6919"/>
          </a:xfrm>
          <a:prstGeom prst="line">
            <a:avLst/>
          </a:prstGeom>
          <a:noFill/>
          <a:ln w="76200">
            <a:solidFill>
              <a:srgbClr val="C00000"/>
            </a:solidFill>
            <a:round/>
            <a:headEnd/>
            <a:tailEnd/>
          </a:ln>
        </p:spPr>
        <p:txBody>
          <a:bodyPr wrap="none" anchor="ctr"/>
          <a:lstStyle/>
          <a:p>
            <a:endParaRPr lang="en-US"/>
          </a:p>
        </p:txBody>
      </p:sp>
      <p:sp>
        <p:nvSpPr>
          <p:cNvPr id="14341" name="Rectangle 16"/>
          <p:cNvSpPr>
            <a:spLocks noChangeArrowheads="1"/>
          </p:cNvSpPr>
          <p:nvPr/>
        </p:nvSpPr>
        <p:spPr bwMode="auto">
          <a:xfrm>
            <a:off x="2737923" y="10627593"/>
            <a:ext cx="8458200" cy="1754187"/>
          </a:xfrm>
          <a:prstGeom prst="rect">
            <a:avLst/>
          </a:prstGeom>
          <a:noFill/>
          <a:ln w="9525">
            <a:noFill/>
            <a:miter lim="800000"/>
            <a:headEnd/>
            <a:tailEnd/>
          </a:ln>
        </p:spPr>
        <p:txBody>
          <a:bodyPr lIns="501612" tIns="250806" rIns="501612" bIns="250806"/>
          <a:lstStyle/>
          <a:p>
            <a:pPr defTabSz="5016500">
              <a:spcBef>
                <a:spcPct val="20000"/>
              </a:spcBef>
              <a:buClr>
                <a:srgbClr val="AC8277"/>
              </a:buClr>
              <a:buSzPct val="80000"/>
            </a:pPr>
            <a:r>
              <a:rPr lang="en-US" sz="6800" b="1" dirty="0">
                <a:solidFill>
                  <a:srgbClr val="002060"/>
                </a:solidFill>
              </a:rPr>
              <a:t>What is </a:t>
            </a:r>
            <a:r>
              <a:rPr lang="en-US" sz="6800" b="1" dirty="0" err="1">
                <a:solidFill>
                  <a:srgbClr val="002060"/>
                </a:solidFill>
              </a:rPr>
              <a:t>ViDI</a:t>
            </a:r>
            <a:r>
              <a:rPr lang="en-US" sz="6800" b="1" dirty="0">
                <a:solidFill>
                  <a:srgbClr val="002060"/>
                </a:solidFill>
              </a:rPr>
              <a:t>?</a:t>
            </a:r>
            <a:endParaRPr lang="en-US" sz="4800" b="1" dirty="0">
              <a:solidFill>
                <a:srgbClr val="002060"/>
              </a:solidFill>
            </a:endParaRPr>
          </a:p>
        </p:txBody>
      </p:sp>
      <p:sp>
        <p:nvSpPr>
          <p:cNvPr id="14343" name="Line 20"/>
          <p:cNvSpPr>
            <a:spLocks noChangeShapeType="1"/>
          </p:cNvSpPr>
          <p:nvPr/>
        </p:nvSpPr>
        <p:spPr bwMode="auto">
          <a:xfrm>
            <a:off x="2156947" y="41589325"/>
            <a:ext cx="41734253" cy="3175"/>
          </a:xfrm>
          <a:prstGeom prst="line">
            <a:avLst/>
          </a:prstGeom>
          <a:noFill/>
          <a:ln w="76200">
            <a:solidFill>
              <a:srgbClr val="C00000"/>
            </a:solidFill>
            <a:round/>
            <a:headEnd/>
            <a:tailEnd/>
          </a:ln>
        </p:spPr>
        <p:txBody>
          <a:bodyPr wrap="none" anchor="ctr"/>
          <a:lstStyle/>
          <a:p>
            <a:endParaRPr lang="en-US"/>
          </a:p>
        </p:txBody>
      </p:sp>
      <p:sp>
        <p:nvSpPr>
          <p:cNvPr id="14344" name="Text Box 22"/>
          <p:cNvSpPr txBox="1">
            <a:spLocks noChangeArrowheads="1"/>
          </p:cNvSpPr>
          <p:nvPr/>
        </p:nvSpPr>
        <p:spPr bwMode="auto">
          <a:xfrm>
            <a:off x="4325938" y="41551225"/>
            <a:ext cx="13404850" cy="2368550"/>
          </a:xfrm>
          <a:prstGeom prst="rect">
            <a:avLst/>
          </a:prstGeom>
          <a:noFill/>
          <a:ln w="9525">
            <a:noFill/>
            <a:miter lim="800000"/>
            <a:headEnd/>
            <a:tailEnd/>
          </a:ln>
        </p:spPr>
        <p:txBody>
          <a:bodyPr>
            <a:spAutoFit/>
          </a:bodyPr>
          <a:lstStyle/>
          <a:p>
            <a:pPr>
              <a:buClr>
                <a:srgbClr val="AC8277"/>
              </a:buClr>
              <a:buSzPct val="80000"/>
              <a:buFont typeface="Monotype Sorts"/>
              <a:buNone/>
            </a:pPr>
            <a:r>
              <a:rPr lang="en-US" sz="6800" b="1" dirty="0">
                <a:solidFill>
                  <a:srgbClr val="002060"/>
                </a:solidFill>
              </a:rPr>
              <a:t>Contact:</a:t>
            </a:r>
            <a:r>
              <a:rPr lang="en-US" sz="5600" b="1" dirty="0">
                <a:solidFill>
                  <a:srgbClr val="002060"/>
                </a:solidFill>
              </a:rPr>
              <a:t>	</a:t>
            </a:r>
            <a:r>
              <a:rPr lang="en-US" sz="6600" dirty="0"/>
              <a:t>Paul Danehy</a:t>
            </a:r>
            <a:br>
              <a:rPr lang="en-US" sz="3600" dirty="0"/>
            </a:br>
            <a:r>
              <a:rPr lang="en-US" sz="3600" dirty="0"/>
              <a:t>				</a:t>
            </a:r>
            <a:r>
              <a:rPr lang="en-US" sz="4000" dirty="0"/>
              <a:t>NASA Langley Research Center • Hampton, VA</a:t>
            </a:r>
          </a:p>
          <a:p>
            <a:pPr>
              <a:buClr>
                <a:srgbClr val="AC8277"/>
              </a:buClr>
              <a:buSzPct val="80000"/>
              <a:buFont typeface="Monotype Sorts"/>
              <a:buNone/>
            </a:pPr>
            <a:r>
              <a:rPr lang="en-US" sz="4000" i="1" dirty="0"/>
              <a:t>				paul.m.danehy@nasa.gov</a:t>
            </a:r>
            <a:endParaRPr lang="en-US" sz="4000" dirty="0"/>
          </a:p>
        </p:txBody>
      </p:sp>
      <p:sp>
        <p:nvSpPr>
          <p:cNvPr id="14348" name="Text Box 8"/>
          <p:cNvSpPr txBox="1">
            <a:spLocks noChangeArrowheads="1"/>
          </p:cNvSpPr>
          <p:nvPr/>
        </p:nvSpPr>
        <p:spPr bwMode="auto">
          <a:xfrm>
            <a:off x="1653057" y="4938713"/>
            <a:ext cx="42238144" cy="1785104"/>
          </a:xfrm>
          <a:prstGeom prst="rect">
            <a:avLst/>
          </a:prstGeom>
          <a:noFill/>
          <a:ln w="9525">
            <a:noFill/>
            <a:miter lim="800000"/>
            <a:headEnd/>
            <a:tailEnd/>
          </a:ln>
        </p:spPr>
        <p:txBody>
          <a:bodyPr wrap="square">
            <a:spAutoFit/>
          </a:bodyPr>
          <a:lstStyle/>
          <a:p>
            <a:pPr algn="ctr" eaLnBrk="0" hangingPunct="0"/>
            <a:r>
              <a:rPr lang="en-US" sz="6200" dirty="0">
                <a:solidFill>
                  <a:schemeClr val="bg1"/>
                </a:solidFill>
              </a:rPr>
              <a:t>OLIVIA K. TYRRELL</a:t>
            </a:r>
            <a:r>
              <a:rPr lang="en-US" sz="6200" baseline="30000" dirty="0">
                <a:solidFill>
                  <a:schemeClr val="bg1"/>
                </a:solidFill>
              </a:rPr>
              <a:t>*</a:t>
            </a:r>
            <a:r>
              <a:rPr lang="en-US" sz="6200" dirty="0">
                <a:solidFill>
                  <a:schemeClr val="bg1"/>
                </a:solidFill>
              </a:rPr>
              <a:t>, RYAN J. THOMPSON</a:t>
            </a:r>
            <a:r>
              <a:rPr lang="en-US" sz="6200" baseline="30000" dirty="0">
                <a:solidFill>
                  <a:schemeClr val="bg1"/>
                </a:solidFill>
              </a:rPr>
              <a:t>*</a:t>
            </a:r>
            <a:r>
              <a:rPr lang="en-US" sz="6200" dirty="0">
                <a:solidFill>
                  <a:schemeClr val="bg1"/>
                </a:solidFill>
              </a:rPr>
              <a:t>, PAUL M. DANEHY</a:t>
            </a:r>
            <a:r>
              <a:rPr lang="en-US" sz="6200" baseline="30000" dirty="0">
                <a:solidFill>
                  <a:schemeClr val="bg1"/>
                </a:solidFill>
              </a:rPr>
              <a:t>*</a:t>
            </a:r>
            <a:r>
              <a:rPr lang="en-US" sz="6200" dirty="0">
                <a:solidFill>
                  <a:schemeClr val="bg1"/>
                </a:solidFill>
              </a:rPr>
              <a:t>, WILLIAM C. KROLICK</a:t>
            </a:r>
            <a:r>
              <a:rPr lang="en-US" sz="6200" baseline="30000" dirty="0">
                <a:solidFill>
                  <a:schemeClr val="bg1"/>
                </a:solidFill>
              </a:rPr>
              <a:t>†</a:t>
            </a:r>
            <a:r>
              <a:rPr lang="en-US" sz="6200" dirty="0">
                <a:solidFill>
                  <a:schemeClr val="bg1"/>
                </a:solidFill>
              </a:rPr>
              <a:t>, ANDREW B. WEAVER</a:t>
            </a:r>
            <a:r>
              <a:rPr lang="en-US" sz="6200" baseline="30000" dirty="0">
                <a:solidFill>
                  <a:schemeClr val="bg1"/>
                </a:solidFill>
              </a:rPr>
              <a:t>†</a:t>
            </a:r>
            <a:r>
              <a:rPr lang="en-US" sz="6200" dirty="0">
                <a:solidFill>
                  <a:schemeClr val="bg1"/>
                </a:solidFill>
              </a:rPr>
              <a:t>, JEFF S. WEST</a:t>
            </a:r>
            <a:r>
              <a:rPr lang="en-US" sz="6200" baseline="30000" dirty="0">
                <a:solidFill>
                  <a:schemeClr val="bg1"/>
                </a:solidFill>
              </a:rPr>
              <a:t>§</a:t>
            </a:r>
            <a:br>
              <a:rPr lang="en-US" sz="6200" dirty="0">
                <a:solidFill>
                  <a:schemeClr val="bg1"/>
                </a:solidFill>
              </a:rPr>
            </a:br>
            <a:r>
              <a:rPr lang="en-US" sz="4800" baseline="30000" dirty="0">
                <a:solidFill>
                  <a:schemeClr val="bg1"/>
                </a:solidFill>
              </a:rPr>
              <a:t>*</a:t>
            </a:r>
            <a:r>
              <a:rPr lang="en-US" sz="4800" dirty="0">
                <a:solidFill>
                  <a:schemeClr val="bg1"/>
                </a:solidFill>
              </a:rPr>
              <a:t>NASA LANGLEY RESEARCH CENTER, HAMPTON, VA, </a:t>
            </a:r>
            <a:r>
              <a:rPr lang="en-US" sz="4800" baseline="30000" dirty="0">
                <a:solidFill>
                  <a:schemeClr val="bg1"/>
                </a:solidFill>
              </a:rPr>
              <a:t>†</a:t>
            </a:r>
            <a:r>
              <a:rPr lang="en-US" sz="4800" dirty="0">
                <a:solidFill>
                  <a:schemeClr val="bg1"/>
                </a:solidFill>
              </a:rPr>
              <a:t>JACOBS SPACE EXPLORATION GROUP, HUNTSVILLE, AL, </a:t>
            </a:r>
            <a:r>
              <a:rPr lang="en-US" sz="4800" baseline="30000" dirty="0">
                <a:solidFill>
                  <a:schemeClr val="bg1"/>
                </a:solidFill>
              </a:rPr>
              <a:t>§</a:t>
            </a:r>
            <a:r>
              <a:rPr lang="en-US" sz="4800" dirty="0">
                <a:solidFill>
                  <a:schemeClr val="bg1"/>
                </a:solidFill>
              </a:rPr>
              <a:t>NASA MARSHALL SPACE FLIGHT CENTER, HUNTSVILLE, AL</a:t>
            </a:r>
            <a:endParaRPr lang="en-US" sz="5600" dirty="0">
              <a:solidFill>
                <a:schemeClr val="bg1"/>
              </a:solidFill>
            </a:endParaRPr>
          </a:p>
        </p:txBody>
      </p:sp>
      <p:sp>
        <p:nvSpPr>
          <p:cNvPr id="14349" name="Rectangle 40"/>
          <p:cNvSpPr>
            <a:spLocks noGrp="1" noChangeArrowheads="1"/>
          </p:cNvSpPr>
          <p:nvPr>
            <p:ph type="body" idx="1"/>
          </p:nvPr>
        </p:nvSpPr>
        <p:spPr>
          <a:xfrm>
            <a:off x="2156947" y="7161589"/>
            <a:ext cx="40081197" cy="3141663"/>
          </a:xfrm>
        </p:spPr>
        <p:txBody>
          <a:bodyPr/>
          <a:lstStyle/>
          <a:p>
            <a:pPr marL="0" indent="0" eaLnBrk="1" hangingPunct="1">
              <a:lnSpc>
                <a:spcPct val="110000"/>
              </a:lnSpc>
              <a:buClr>
                <a:srgbClr val="AC8277"/>
              </a:buClr>
              <a:buSzPct val="80000"/>
              <a:buNone/>
            </a:pPr>
            <a:r>
              <a:rPr lang="en-US" sz="7500" b="1" dirty="0">
                <a:solidFill>
                  <a:srgbClr val="002060"/>
                </a:solidFill>
                <a:latin typeface="Arial Narrow" pitchFamily="34" charset="0"/>
              </a:rPr>
              <a:t>Overview:</a:t>
            </a:r>
            <a:br>
              <a:rPr lang="en-US" sz="7500" dirty="0">
                <a:solidFill>
                  <a:srgbClr val="3A71AA"/>
                </a:solidFill>
                <a:latin typeface="Arial Narrow" pitchFamily="34" charset="0"/>
              </a:rPr>
            </a:br>
            <a:r>
              <a:rPr lang="en-US" sz="6100" b="1" i="1" dirty="0">
                <a:latin typeface="Arial Narrow" pitchFamily="34" charset="0"/>
              </a:rPr>
              <a:t>The Virtual Diagnostics Interface (</a:t>
            </a:r>
            <a:r>
              <a:rPr lang="en-US" sz="6100" b="1" i="1" dirty="0" err="1">
                <a:latin typeface="Arial Narrow" pitchFamily="34" charset="0"/>
              </a:rPr>
              <a:t>ViDI</a:t>
            </a:r>
            <a:r>
              <a:rPr lang="en-US" sz="6100" b="1" i="1" dirty="0">
                <a:latin typeface="Arial Narrow" pitchFamily="34" charset="0"/>
              </a:rPr>
              <a:t>) is applied for the analysis, simulation and design of a camera system that will perform photogrammetry during descent and post-landing on the surface of the Moon to assess plume-surface interaction.</a:t>
            </a:r>
            <a:endParaRPr lang="en-US" sz="7500" dirty="0">
              <a:solidFill>
                <a:srgbClr val="3A71AA"/>
              </a:solidFill>
              <a:latin typeface="Arial Narrow" pitchFamily="34" charset="0"/>
            </a:endParaRPr>
          </a:p>
        </p:txBody>
      </p:sp>
      <p:sp>
        <p:nvSpPr>
          <p:cNvPr id="14350" name="Rectangle 16"/>
          <p:cNvSpPr>
            <a:spLocks noChangeArrowheads="1"/>
          </p:cNvSpPr>
          <p:nvPr/>
        </p:nvSpPr>
        <p:spPr bwMode="auto">
          <a:xfrm>
            <a:off x="1585120" y="21529757"/>
            <a:ext cx="11741150" cy="1754188"/>
          </a:xfrm>
          <a:prstGeom prst="rect">
            <a:avLst/>
          </a:prstGeom>
          <a:noFill/>
          <a:ln w="9525">
            <a:noFill/>
            <a:miter lim="800000"/>
            <a:headEnd/>
            <a:tailEnd/>
          </a:ln>
        </p:spPr>
        <p:txBody>
          <a:bodyPr lIns="501612" tIns="250806" rIns="501612" bIns="250806"/>
          <a:lstStyle/>
          <a:p>
            <a:pPr defTabSz="5016500">
              <a:spcBef>
                <a:spcPct val="20000"/>
              </a:spcBef>
              <a:buClr>
                <a:srgbClr val="AC8277"/>
              </a:buClr>
              <a:buSzPct val="80000"/>
            </a:pPr>
            <a:r>
              <a:rPr lang="en-US" sz="6800" b="1" dirty="0">
                <a:solidFill>
                  <a:srgbClr val="002060"/>
                </a:solidFill>
              </a:rPr>
              <a:t>Simulation and Analysis:</a:t>
            </a:r>
            <a:endParaRPr lang="en-US" sz="4800" b="1" dirty="0">
              <a:solidFill>
                <a:srgbClr val="002060"/>
              </a:solidFill>
            </a:endParaRPr>
          </a:p>
        </p:txBody>
      </p:sp>
      <p:sp>
        <p:nvSpPr>
          <p:cNvPr id="14351" name="Rectangle 5"/>
          <p:cNvSpPr>
            <a:spLocks noChangeArrowheads="1"/>
          </p:cNvSpPr>
          <p:nvPr/>
        </p:nvSpPr>
        <p:spPr bwMode="auto">
          <a:xfrm>
            <a:off x="2841439" y="13079104"/>
            <a:ext cx="4419600" cy="4868862"/>
          </a:xfrm>
          <a:prstGeom prst="rect">
            <a:avLst/>
          </a:prstGeom>
          <a:noFill/>
          <a:ln w="9525">
            <a:noFill/>
            <a:miter lim="800000"/>
            <a:headEnd/>
            <a:tailEnd/>
          </a:ln>
        </p:spPr>
        <p:txBody>
          <a:bodyPr/>
          <a:lstStyle/>
          <a:p>
            <a:pPr marL="342900" indent="-342900">
              <a:lnSpc>
                <a:spcPct val="90000"/>
              </a:lnSpc>
              <a:spcBef>
                <a:spcPct val="20000"/>
              </a:spcBef>
              <a:buClr>
                <a:srgbClr val="FF0000"/>
              </a:buClr>
              <a:buFont typeface="Symbol" pitchFamily="18" charset="2"/>
              <a:buNone/>
            </a:pPr>
            <a:r>
              <a:rPr lang="en-US" sz="3200" dirty="0"/>
              <a:t>Without </a:t>
            </a:r>
            <a:r>
              <a:rPr lang="en-US" sz="3200" dirty="0" err="1"/>
              <a:t>ViDI</a:t>
            </a:r>
            <a:r>
              <a:rPr lang="en-US" sz="3200" dirty="0"/>
              <a:t>:</a:t>
            </a:r>
          </a:p>
          <a:p>
            <a:pPr marL="342900" indent="-342900">
              <a:lnSpc>
                <a:spcPct val="90000"/>
              </a:lnSpc>
              <a:spcBef>
                <a:spcPct val="20000"/>
              </a:spcBef>
              <a:buClr>
                <a:srgbClr val="FF0000"/>
              </a:buClr>
              <a:buFont typeface="Symbol" pitchFamily="18" charset="2"/>
              <a:buNone/>
            </a:pPr>
            <a:endParaRPr lang="en-US" sz="3200" i="1" dirty="0"/>
          </a:p>
          <a:p>
            <a:pPr marL="342900" indent="-342900">
              <a:lnSpc>
                <a:spcPct val="90000"/>
              </a:lnSpc>
              <a:spcBef>
                <a:spcPct val="20000"/>
              </a:spcBef>
              <a:buClr>
                <a:srgbClr val="FF0000"/>
              </a:buClr>
              <a:buFont typeface="Symbol" pitchFamily="18" charset="2"/>
              <a:buNone/>
            </a:pPr>
            <a:endParaRPr lang="en-US" sz="3200" i="1" dirty="0"/>
          </a:p>
          <a:p>
            <a:pPr marL="342900" indent="-342900">
              <a:lnSpc>
                <a:spcPct val="90000"/>
              </a:lnSpc>
              <a:spcBef>
                <a:spcPct val="20000"/>
              </a:spcBef>
              <a:buClr>
                <a:srgbClr val="FF0000"/>
              </a:buClr>
              <a:buFont typeface="Symbol" pitchFamily="18" charset="2"/>
              <a:buNone/>
            </a:pPr>
            <a:endParaRPr lang="en-US" sz="3200" i="1" dirty="0"/>
          </a:p>
          <a:p>
            <a:pPr marL="342900" indent="-342900">
              <a:lnSpc>
                <a:spcPct val="90000"/>
              </a:lnSpc>
              <a:spcBef>
                <a:spcPct val="20000"/>
              </a:spcBef>
              <a:buClr>
                <a:srgbClr val="FF0000"/>
              </a:buClr>
              <a:buFont typeface="Symbol" pitchFamily="18" charset="2"/>
              <a:buNone/>
            </a:pPr>
            <a:endParaRPr lang="en-US" sz="3200" i="1" dirty="0"/>
          </a:p>
          <a:p>
            <a:pPr marL="342900" indent="-342900">
              <a:lnSpc>
                <a:spcPct val="90000"/>
              </a:lnSpc>
              <a:spcBef>
                <a:spcPct val="20000"/>
              </a:spcBef>
              <a:buClr>
                <a:srgbClr val="FF0000"/>
              </a:buClr>
              <a:buFont typeface="Symbol" pitchFamily="18" charset="2"/>
              <a:buNone/>
            </a:pPr>
            <a:endParaRPr lang="en-US" sz="3200" i="1" dirty="0"/>
          </a:p>
          <a:p>
            <a:pPr marL="342900" indent="-342900">
              <a:lnSpc>
                <a:spcPct val="90000"/>
              </a:lnSpc>
              <a:spcBef>
                <a:spcPct val="20000"/>
              </a:spcBef>
              <a:buClr>
                <a:srgbClr val="FF0000"/>
              </a:buClr>
              <a:buFont typeface="Symbol" pitchFamily="18" charset="2"/>
              <a:buNone/>
            </a:pPr>
            <a:endParaRPr lang="en-US" sz="4400" i="1" dirty="0"/>
          </a:p>
          <a:p>
            <a:pPr marL="342900" indent="-342900">
              <a:lnSpc>
                <a:spcPct val="90000"/>
              </a:lnSpc>
              <a:spcBef>
                <a:spcPct val="20000"/>
              </a:spcBef>
              <a:buClr>
                <a:srgbClr val="FF0000"/>
              </a:buClr>
              <a:buFont typeface="Symbol" pitchFamily="18" charset="2"/>
              <a:buNone/>
            </a:pPr>
            <a:r>
              <a:rPr lang="en-US" sz="3200" i="1" dirty="0"/>
              <a:t>“What am I looking at?”</a:t>
            </a:r>
          </a:p>
        </p:txBody>
      </p:sp>
      <p:pic>
        <p:nvPicPr>
          <p:cNvPr id="14352" name="Picture 6"/>
          <p:cNvPicPr>
            <a:picLocks noChangeAspect="1" noChangeArrowheads="1"/>
          </p:cNvPicPr>
          <p:nvPr/>
        </p:nvPicPr>
        <p:blipFill>
          <a:blip r:embed="rId3" cstate="print"/>
          <a:srcRect/>
          <a:stretch>
            <a:fillRect/>
          </a:stretch>
        </p:blipFill>
        <p:spPr bwMode="auto">
          <a:xfrm>
            <a:off x="2885889" y="13561704"/>
            <a:ext cx="3422650" cy="3429000"/>
          </a:xfrm>
          <a:prstGeom prst="rect">
            <a:avLst/>
          </a:prstGeom>
          <a:noFill/>
          <a:ln w="38100">
            <a:solidFill>
              <a:schemeClr val="bg1"/>
            </a:solidFill>
            <a:miter lim="800000"/>
            <a:headEnd/>
            <a:tailEnd/>
          </a:ln>
        </p:spPr>
      </p:pic>
      <p:sp>
        <p:nvSpPr>
          <p:cNvPr id="14353" name="Rectangle 8"/>
          <p:cNvSpPr>
            <a:spLocks noChangeArrowheads="1"/>
          </p:cNvSpPr>
          <p:nvPr/>
        </p:nvSpPr>
        <p:spPr bwMode="auto">
          <a:xfrm>
            <a:off x="7702699" y="12387685"/>
            <a:ext cx="4114800" cy="1143000"/>
          </a:xfrm>
          <a:prstGeom prst="rect">
            <a:avLst/>
          </a:prstGeom>
          <a:noFill/>
          <a:ln w="9525">
            <a:noFill/>
            <a:miter lim="800000"/>
            <a:headEnd/>
            <a:tailEnd/>
          </a:ln>
        </p:spPr>
        <p:txBody>
          <a:bodyPr/>
          <a:lstStyle/>
          <a:p>
            <a:pPr marL="342900" indent="-342900">
              <a:lnSpc>
                <a:spcPct val="90000"/>
              </a:lnSpc>
              <a:spcBef>
                <a:spcPct val="20000"/>
              </a:spcBef>
              <a:buClr>
                <a:srgbClr val="FF0000"/>
              </a:buClr>
              <a:buFont typeface="Symbol" pitchFamily="18" charset="2"/>
              <a:buNone/>
            </a:pPr>
            <a:r>
              <a:rPr lang="en-US" sz="3600"/>
              <a:t>With ViDI:</a:t>
            </a:r>
          </a:p>
        </p:txBody>
      </p:sp>
      <p:pic>
        <p:nvPicPr>
          <p:cNvPr id="14354" name="Picture 9" descr="X33Run40_10deg_vidi"/>
          <p:cNvPicPr>
            <a:picLocks noChangeAspect="1" noChangeArrowheads="1"/>
          </p:cNvPicPr>
          <p:nvPr/>
        </p:nvPicPr>
        <p:blipFill>
          <a:blip r:embed="rId4" cstate="print"/>
          <a:srcRect l="15744" t="14063" r="19501"/>
          <a:stretch>
            <a:fillRect/>
          </a:stretch>
        </p:blipFill>
        <p:spPr bwMode="auto">
          <a:xfrm>
            <a:off x="7815412" y="12921085"/>
            <a:ext cx="4951412" cy="4953000"/>
          </a:xfrm>
          <a:prstGeom prst="rect">
            <a:avLst/>
          </a:prstGeom>
          <a:noFill/>
          <a:ln w="9525">
            <a:noFill/>
            <a:miter lim="800000"/>
            <a:headEnd/>
            <a:tailEnd/>
          </a:ln>
        </p:spPr>
      </p:pic>
      <p:sp>
        <p:nvSpPr>
          <p:cNvPr id="14355" name="Text Box 10"/>
          <p:cNvSpPr txBox="1">
            <a:spLocks noChangeArrowheads="1"/>
          </p:cNvSpPr>
          <p:nvPr/>
        </p:nvSpPr>
        <p:spPr bwMode="auto">
          <a:xfrm>
            <a:off x="7674124" y="17493085"/>
            <a:ext cx="5272088" cy="522287"/>
          </a:xfrm>
          <a:prstGeom prst="rect">
            <a:avLst/>
          </a:prstGeom>
          <a:noFill/>
          <a:ln w="9525">
            <a:noFill/>
            <a:miter lim="800000"/>
            <a:headEnd/>
            <a:tailEnd/>
          </a:ln>
        </p:spPr>
        <p:txBody>
          <a:bodyPr wrap="none">
            <a:spAutoFit/>
          </a:bodyPr>
          <a:lstStyle/>
          <a:p>
            <a:pPr eaLnBrk="0" hangingPunct="0"/>
            <a:r>
              <a:rPr lang="en-US" sz="2800" dirty="0"/>
              <a:t>Leeside Imaging on Lifting Body (X-33)</a:t>
            </a:r>
          </a:p>
        </p:txBody>
      </p:sp>
      <p:sp>
        <p:nvSpPr>
          <p:cNvPr id="14356" name="Rectangle 16"/>
          <p:cNvSpPr>
            <a:spLocks noChangeArrowheads="1"/>
          </p:cNvSpPr>
          <p:nvPr/>
        </p:nvSpPr>
        <p:spPr bwMode="auto">
          <a:xfrm>
            <a:off x="13670202" y="10669339"/>
            <a:ext cx="8458200" cy="1754188"/>
          </a:xfrm>
          <a:prstGeom prst="rect">
            <a:avLst/>
          </a:prstGeom>
          <a:noFill/>
          <a:ln w="9525">
            <a:noFill/>
            <a:miter lim="800000"/>
            <a:headEnd/>
            <a:tailEnd/>
          </a:ln>
        </p:spPr>
        <p:txBody>
          <a:bodyPr lIns="501612" tIns="250806" rIns="501612" bIns="250806"/>
          <a:lstStyle/>
          <a:p>
            <a:pPr defTabSz="5016500">
              <a:spcBef>
                <a:spcPct val="20000"/>
              </a:spcBef>
              <a:buClr>
                <a:srgbClr val="AC8277"/>
              </a:buClr>
              <a:buSzPct val="80000"/>
            </a:pPr>
            <a:r>
              <a:rPr lang="en-US" sz="6800" b="1" dirty="0">
                <a:solidFill>
                  <a:srgbClr val="002060"/>
                </a:solidFill>
              </a:rPr>
              <a:t>What is SCALPSS?</a:t>
            </a:r>
            <a:endParaRPr lang="en-US" sz="4800" b="1" dirty="0">
              <a:solidFill>
                <a:srgbClr val="002060"/>
              </a:solidFill>
            </a:endParaRPr>
          </a:p>
        </p:txBody>
      </p:sp>
      <p:sp>
        <p:nvSpPr>
          <p:cNvPr id="14357" name="Right Arrow 29"/>
          <p:cNvSpPr>
            <a:spLocks noChangeArrowheads="1"/>
          </p:cNvSpPr>
          <p:nvPr/>
        </p:nvSpPr>
        <p:spPr bwMode="auto">
          <a:xfrm>
            <a:off x="6535552" y="14723754"/>
            <a:ext cx="1058862" cy="963612"/>
          </a:xfrm>
          <a:prstGeom prst="rightArrow">
            <a:avLst>
              <a:gd name="adj1" fmla="val 50000"/>
              <a:gd name="adj2" fmla="val 49947"/>
            </a:avLst>
          </a:prstGeom>
          <a:solidFill>
            <a:srgbClr val="C00000"/>
          </a:solidFill>
          <a:ln w="9525" algn="ctr">
            <a:noFill/>
            <a:round/>
            <a:headEnd/>
            <a:tailEnd/>
          </a:ln>
        </p:spPr>
        <p:txBody>
          <a:bodyPr/>
          <a:lstStyle/>
          <a:p>
            <a:pPr eaLnBrk="0" hangingPunct="0"/>
            <a:endParaRPr lang="en-US"/>
          </a:p>
        </p:txBody>
      </p:sp>
      <p:sp>
        <p:nvSpPr>
          <p:cNvPr id="14373" name="TextBox 62"/>
          <p:cNvSpPr txBox="1">
            <a:spLocks noChangeArrowheads="1"/>
          </p:cNvSpPr>
          <p:nvPr/>
        </p:nvSpPr>
        <p:spPr bwMode="auto">
          <a:xfrm>
            <a:off x="14163335" y="12255948"/>
            <a:ext cx="12820382" cy="9387185"/>
          </a:xfrm>
          <a:prstGeom prst="rect">
            <a:avLst/>
          </a:prstGeom>
          <a:noFill/>
          <a:ln w="9525">
            <a:noFill/>
            <a:miter lim="800000"/>
            <a:headEnd/>
            <a:tailEnd/>
          </a:ln>
        </p:spPr>
        <p:txBody>
          <a:bodyPr wrap="square">
            <a:spAutoFit/>
          </a:bodyPr>
          <a:lstStyle/>
          <a:p>
            <a:pPr eaLnBrk="0" hangingPunct="0"/>
            <a:r>
              <a:rPr lang="en-US" sz="4400" b="1" dirty="0"/>
              <a:t>Stereo Cameras for Lunar Plume Surface Studies</a:t>
            </a:r>
          </a:p>
          <a:p>
            <a:pPr marL="457200" indent="-457200" eaLnBrk="0" hangingPunct="0">
              <a:buFont typeface="Wingdings" panose="05000000000000000000" pitchFamily="2" charset="2"/>
              <a:buChar char="Ø"/>
            </a:pPr>
            <a:r>
              <a:rPr lang="en-US" sz="4400" dirty="0"/>
              <a:t> What: a multiple camera photogrammetry system that will collect images of the lunar surface during descent and post landing.</a:t>
            </a:r>
          </a:p>
          <a:p>
            <a:pPr marL="457200" indent="-457200" eaLnBrk="0" hangingPunct="0">
              <a:buFont typeface="Wingdings" panose="05000000000000000000" pitchFamily="2" charset="2"/>
              <a:buChar char="Ø"/>
            </a:pPr>
            <a:r>
              <a:rPr lang="en-US" sz="4400" dirty="0"/>
              <a:t> Objective: study the topic of plume-surface interaction on the lunar surface. </a:t>
            </a:r>
          </a:p>
          <a:p>
            <a:pPr marL="914400" lvl="1" indent="-457200" eaLnBrk="0" hangingPunct="0">
              <a:buFont typeface="Wingdings" panose="05000000000000000000" pitchFamily="2" charset="2"/>
              <a:buChar char="Ø"/>
            </a:pPr>
            <a:r>
              <a:rPr lang="en-US" sz="4400" dirty="0"/>
              <a:t> Surface Erosion</a:t>
            </a:r>
          </a:p>
          <a:p>
            <a:pPr marL="914400" lvl="1" indent="-457200" eaLnBrk="0" hangingPunct="0">
              <a:buFont typeface="Wingdings" panose="05000000000000000000" pitchFamily="2" charset="2"/>
              <a:buChar char="Ø"/>
            </a:pPr>
            <a:r>
              <a:rPr lang="en-US" sz="4400" dirty="0"/>
              <a:t> Regolith Ejection</a:t>
            </a:r>
          </a:p>
          <a:p>
            <a:pPr marL="914400" lvl="1" indent="-457200" eaLnBrk="0" hangingPunct="0">
              <a:buFont typeface="Wingdings" panose="05000000000000000000" pitchFamily="2" charset="2"/>
              <a:buChar char="Ø"/>
            </a:pPr>
            <a:r>
              <a:rPr lang="en-US" sz="4400" dirty="0"/>
              <a:t> Crater Formation</a:t>
            </a:r>
          </a:p>
          <a:p>
            <a:pPr marL="457200" indent="-457200" eaLnBrk="0" hangingPunct="0">
              <a:buFont typeface="Wingdings" panose="05000000000000000000" pitchFamily="2" charset="2"/>
              <a:buChar char="Ø"/>
            </a:pPr>
            <a:r>
              <a:rPr lang="en-US" sz="4400" dirty="0"/>
              <a:t> Why: these phenomena can cause damage and health risks to mission infrastructure and crew on future manned missions to the Moon and Mars and have limited testing and simulation capabilities on Earth.</a:t>
            </a:r>
          </a:p>
          <a:p>
            <a:pPr marL="457200" indent="-457200" eaLnBrk="0" hangingPunct="0">
              <a:buFont typeface="Wingdings" panose="05000000000000000000" pitchFamily="2" charset="2"/>
              <a:buChar char="Ø"/>
            </a:pPr>
            <a:endParaRPr lang="en-US" sz="3200" dirty="0"/>
          </a:p>
        </p:txBody>
      </p:sp>
      <p:sp>
        <p:nvSpPr>
          <p:cNvPr id="14386" name="TextBox 56"/>
          <p:cNvSpPr txBox="1">
            <a:spLocks noChangeArrowheads="1"/>
          </p:cNvSpPr>
          <p:nvPr/>
        </p:nvSpPr>
        <p:spPr bwMode="auto">
          <a:xfrm>
            <a:off x="1679982" y="18377153"/>
            <a:ext cx="11741150" cy="2800767"/>
          </a:xfrm>
          <a:prstGeom prst="rect">
            <a:avLst/>
          </a:prstGeom>
          <a:noFill/>
          <a:ln w="9525">
            <a:noFill/>
            <a:miter lim="800000"/>
            <a:headEnd/>
            <a:tailEnd/>
          </a:ln>
        </p:spPr>
        <p:txBody>
          <a:bodyPr wrap="square">
            <a:spAutoFit/>
          </a:bodyPr>
          <a:lstStyle/>
          <a:p>
            <a:pPr algn="ctr" eaLnBrk="0" hangingPunct="0"/>
            <a:r>
              <a:rPr lang="en-US" sz="4400" dirty="0"/>
              <a:t>Virtual environment that combines 3D modeling, camera simulation and data visualization to plan and optimize diagnostic experiments. Typically used for wind tunnel experiments at NASA Langley Research Center.</a:t>
            </a:r>
          </a:p>
        </p:txBody>
      </p:sp>
      <p:sp>
        <p:nvSpPr>
          <p:cNvPr id="14412" name="Line 15"/>
          <p:cNvSpPr>
            <a:spLocks noChangeShapeType="1"/>
          </p:cNvSpPr>
          <p:nvPr/>
        </p:nvSpPr>
        <p:spPr bwMode="auto">
          <a:xfrm flipV="1">
            <a:off x="13625513" y="10835063"/>
            <a:ext cx="22632" cy="10784190"/>
          </a:xfrm>
          <a:prstGeom prst="line">
            <a:avLst/>
          </a:prstGeom>
          <a:noFill/>
          <a:ln w="76200">
            <a:solidFill>
              <a:srgbClr val="C00000"/>
            </a:solidFill>
            <a:round/>
            <a:headEnd/>
            <a:tailEnd/>
          </a:ln>
        </p:spPr>
        <p:txBody>
          <a:bodyPr wrap="none" anchor="ctr"/>
          <a:lstStyle/>
          <a:p>
            <a:endParaRPr lang="en-US"/>
          </a:p>
        </p:txBody>
      </p:sp>
      <p:sp>
        <p:nvSpPr>
          <p:cNvPr id="14413" name="Line 15"/>
          <p:cNvSpPr>
            <a:spLocks noChangeShapeType="1"/>
          </p:cNvSpPr>
          <p:nvPr/>
        </p:nvSpPr>
        <p:spPr bwMode="auto">
          <a:xfrm flipV="1">
            <a:off x="26622375" y="31542038"/>
            <a:ext cx="55563" cy="10047287"/>
          </a:xfrm>
          <a:prstGeom prst="line">
            <a:avLst/>
          </a:prstGeom>
          <a:noFill/>
          <a:ln w="76200">
            <a:solidFill>
              <a:srgbClr val="C00000"/>
            </a:solidFill>
            <a:round/>
            <a:headEnd/>
            <a:tailEnd/>
          </a:ln>
        </p:spPr>
        <p:txBody>
          <a:bodyPr wrap="none" anchor="ctr"/>
          <a:lstStyle/>
          <a:p>
            <a:endParaRPr lang="en-US"/>
          </a:p>
        </p:txBody>
      </p:sp>
      <p:sp>
        <p:nvSpPr>
          <p:cNvPr id="14414" name="TextBox 99"/>
          <p:cNvSpPr txBox="1">
            <a:spLocks noChangeArrowheads="1"/>
          </p:cNvSpPr>
          <p:nvPr/>
        </p:nvSpPr>
        <p:spPr bwMode="auto">
          <a:xfrm>
            <a:off x="27503437" y="32605639"/>
            <a:ext cx="15008225" cy="1446550"/>
          </a:xfrm>
          <a:prstGeom prst="rect">
            <a:avLst/>
          </a:prstGeom>
          <a:noFill/>
          <a:ln w="9525">
            <a:noFill/>
            <a:miter lim="800000"/>
            <a:headEnd/>
            <a:tailEnd/>
          </a:ln>
        </p:spPr>
        <p:txBody>
          <a:bodyPr>
            <a:spAutoFit/>
          </a:bodyPr>
          <a:lstStyle/>
          <a:p>
            <a:pPr eaLnBrk="0" hangingPunct="0"/>
            <a:r>
              <a:rPr lang="en-US" sz="4400" dirty="0"/>
              <a:t>Cohesive prediction of camera coverage, accuracy, and imagery during descent and post-landing informing an optimized camera configuration.</a:t>
            </a:r>
          </a:p>
        </p:txBody>
      </p:sp>
      <p:sp>
        <p:nvSpPr>
          <p:cNvPr id="14415" name="Rectangle 16"/>
          <p:cNvSpPr>
            <a:spLocks noChangeArrowheads="1"/>
          </p:cNvSpPr>
          <p:nvPr/>
        </p:nvSpPr>
        <p:spPr bwMode="auto">
          <a:xfrm>
            <a:off x="26895326" y="31313108"/>
            <a:ext cx="14119225" cy="1754187"/>
          </a:xfrm>
          <a:prstGeom prst="rect">
            <a:avLst/>
          </a:prstGeom>
          <a:noFill/>
          <a:ln w="9525">
            <a:noFill/>
            <a:miter lim="800000"/>
            <a:headEnd/>
            <a:tailEnd/>
          </a:ln>
        </p:spPr>
        <p:txBody>
          <a:bodyPr lIns="501612" tIns="250806" rIns="501612" bIns="250806"/>
          <a:lstStyle/>
          <a:p>
            <a:pPr defTabSz="5016500">
              <a:spcBef>
                <a:spcPct val="20000"/>
              </a:spcBef>
              <a:buClr>
                <a:srgbClr val="AC8277"/>
              </a:buClr>
              <a:buSzPct val="80000"/>
            </a:pPr>
            <a:r>
              <a:rPr lang="en-US" sz="6800" b="1" dirty="0">
                <a:solidFill>
                  <a:srgbClr val="002060"/>
                </a:solidFill>
              </a:rPr>
              <a:t>Results:</a:t>
            </a:r>
            <a:endParaRPr lang="en-US" sz="4800" b="1" dirty="0">
              <a:solidFill>
                <a:srgbClr val="002060"/>
              </a:solidFill>
            </a:endParaRPr>
          </a:p>
        </p:txBody>
      </p:sp>
      <p:sp>
        <p:nvSpPr>
          <p:cNvPr id="14417" name="Text Box 22"/>
          <p:cNvSpPr txBox="1">
            <a:spLocks noChangeArrowheads="1"/>
          </p:cNvSpPr>
          <p:nvPr/>
        </p:nvSpPr>
        <p:spPr bwMode="auto">
          <a:xfrm>
            <a:off x="19182899" y="41521063"/>
            <a:ext cx="25057550" cy="2000548"/>
          </a:xfrm>
          <a:prstGeom prst="rect">
            <a:avLst/>
          </a:prstGeom>
          <a:noFill/>
          <a:ln w="9525">
            <a:noFill/>
            <a:miter lim="800000"/>
            <a:headEnd/>
            <a:tailEnd/>
          </a:ln>
        </p:spPr>
        <p:txBody>
          <a:bodyPr wrap="square">
            <a:spAutoFit/>
          </a:bodyPr>
          <a:lstStyle/>
          <a:p>
            <a:pPr>
              <a:buClr>
                <a:srgbClr val="AC8277"/>
              </a:buClr>
              <a:buSzPct val="80000"/>
              <a:buFont typeface="Monotype Sorts"/>
              <a:buNone/>
            </a:pPr>
            <a:r>
              <a:rPr lang="en-US" sz="6800" b="1" dirty="0">
                <a:solidFill>
                  <a:srgbClr val="002060"/>
                </a:solidFill>
              </a:rPr>
              <a:t>Acknowledgements:</a:t>
            </a:r>
            <a:r>
              <a:rPr lang="en-US" sz="5600" b="1" dirty="0">
                <a:solidFill>
                  <a:srgbClr val="002060"/>
                </a:solidFill>
              </a:rPr>
              <a:t>	</a:t>
            </a:r>
            <a:r>
              <a:rPr lang="en-US" sz="5600" dirty="0"/>
              <a:t>This work was supported by the NASA Space Technology Mission Directorate (STMD) and an internship grant from the Iowa Space Grant Consortium.</a:t>
            </a:r>
            <a:endParaRPr lang="en-US" sz="4000" dirty="0"/>
          </a:p>
        </p:txBody>
      </p:sp>
      <p:pic>
        <p:nvPicPr>
          <p:cNvPr id="97" name="Picture 2" descr="Symbols of NASA | NASA">
            <a:extLst>
              <a:ext uri="{FF2B5EF4-FFF2-40B4-BE49-F238E27FC236}">
                <a16:creationId xmlns:a16="http://schemas.microsoft.com/office/drawing/2014/main" id="{818CABE4-8056-499F-931A-5EE95621DA4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338" r="25074"/>
          <a:stretch/>
        </p:blipFill>
        <p:spPr bwMode="auto">
          <a:xfrm>
            <a:off x="39120840" y="123425"/>
            <a:ext cx="4607201" cy="4553663"/>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97">
            <a:extLst>
              <a:ext uri="{FF2B5EF4-FFF2-40B4-BE49-F238E27FC236}">
                <a16:creationId xmlns:a16="http://schemas.microsoft.com/office/drawing/2014/main" id="{6D13F515-C519-4464-98AE-1E3D6F0F4805}"/>
              </a:ext>
            </a:extLst>
          </p:cNvPr>
          <p:cNvPicPr>
            <a:picLocks noChangeAspect="1"/>
          </p:cNvPicPr>
          <p:nvPr/>
        </p:nvPicPr>
        <p:blipFill>
          <a:blip r:embed="rId6">
            <a:alphaModFix amt="90000"/>
          </a:blip>
          <a:stretch>
            <a:fillRect/>
          </a:stretch>
        </p:blipFill>
        <p:spPr>
          <a:xfrm>
            <a:off x="35269488" y="450262"/>
            <a:ext cx="3362402" cy="4071526"/>
          </a:xfrm>
          <a:prstGeom prst="rect">
            <a:avLst/>
          </a:prstGeom>
        </p:spPr>
      </p:pic>
      <p:pic>
        <p:nvPicPr>
          <p:cNvPr id="99" name="Picture 2">
            <a:extLst>
              <a:ext uri="{FF2B5EF4-FFF2-40B4-BE49-F238E27FC236}">
                <a16:creationId xmlns:a16="http://schemas.microsoft.com/office/drawing/2014/main" id="{57F8F1A8-B49F-4107-9DC5-FB49BA4905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62711" y="11007582"/>
            <a:ext cx="4200828" cy="63012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6A6795D-A02D-4080-B6F2-7E50AF446DA7}"/>
              </a:ext>
            </a:extLst>
          </p:cNvPr>
          <p:cNvSpPr txBox="1"/>
          <p:nvPr/>
        </p:nvSpPr>
        <p:spPr>
          <a:xfrm>
            <a:off x="33435693" y="17457136"/>
            <a:ext cx="5038154" cy="3539430"/>
          </a:xfrm>
          <a:prstGeom prst="rect">
            <a:avLst/>
          </a:prstGeom>
          <a:noFill/>
        </p:spPr>
        <p:txBody>
          <a:bodyPr wrap="square" rtlCol="0">
            <a:spAutoFit/>
          </a:bodyPr>
          <a:lstStyle/>
          <a:p>
            <a:pPr algn="ctr"/>
            <a:r>
              <a:rPr lang="en-US" sz="3200" dirty="0"/>
              <a:t>SCALPSS 1.0: Intuitive Machines’ Nova-C Lander</a:t>
            </a:r>
          </a:p>
          <a:p>
            <a:pPr marL="457200" indent="-457200">
              <a:buFont typeface="Wingdings" panose="05000000000000000000" pitchFamily="2" charset="2"/>
              <a:buChar char="Ø"/>
            </a:pPr>
            <a:r>
              <a:rPr lang="en-US" sz="3200" dirty="0"/>
              <a:t>Landing on the Moon in 2022</a:t>
            </a:r>
          </a:p>
          <a:p>
            <a:pPr marL="457200" indent="-457200">
              <a:buFont typeface="Wingdings" panose="05000000000000000000" pitchFamily="2" charset="2"/>
              <a:buChar char="Ø"/>
            </a:pPr>
            <a:r>
              <a:rPr lang="en-US" sz="3200" dirty="0"/>
              <a:t>Four camera system to image the crater formed by main engine thruster after landing.</a:t>
            </a:r>
          </a:p>
        </p:txBody>
      </p:sp>
      <p:sp>
        <p:nvSpPr>
          <p:cNvPr id="102" name="TextBox 101">
            <a:extLst>
              <a:ext uri="{FF2B5EF4-FFF2-40B4-BE49-F238E27FC236}">
                <a16:creationId xmlns:a16="http://schemas.microsoft.com/office/drawing/2014/main" id="{A1058AFD-F64B-4C95-BB3B-66C7566A3B8B}"/>
              </a:ext>
            </a:extLst>
          </p:cNvPr>
          <p:cNvSpPr txBox="1"/>
          <p:nvPr/>
        </p:nvSpPr>
        <p:spPr>
          <a:xfrm>
            <a:off x="38473847" y="17489519"/>
            <a:ext cx="5385603" cy="4031873"/>
          </a:xfrm>
          <a:prstGeom prst="rect">
            <a:avLst/>
          </a:prstGeom>
          <a:noFill/>
        </p:spPr>
        <p:txBody>
          <a:bodyPr wrap="square" rtlCol="0">
            <a:spAutoFit/>
          </a:bodyPr>
          <a:lstStyle/>
          <a:p>
            <a:pPr algn="ctr"/>
            <a:r>
              <a:rPr lang="en-US" sz="3200" dirty="0"/>
              <a:t>SCALPSS 1.1: Firefly Aerospace’s Blue Ghost Lander</a:t>
            </a:r>
          </a:p>
          <a:p>
            <a:pPr marL="457200" indent="-457200">
              <a:buFont typeface="Wingdings" panose="05000000000000000000" pitchFamily="2" charset="2"/>
              <a:buChar char="Ø"/>
            </a:pPr>
            <a:r>
              <a:rPr lang="en-US" sz="3200" dirty="0"/>
              <a:t>Landing on the Moon in 2023</a:t>
            </a:r>
          </a:p>
          <a:p>
            <a:pPr marL="457200" indent="-457200">
              <a:buFont typeface="Wingdings" panose="05000000000000000000" pitchFamily="2" charset="2"/>
              <a:buChar char="Ø"/>
            </a:pPr>
            <a:r>
              <a:rPr lang="en-US" sz="3200" dirty="0"/>
              <a:t>Six camera system to image the undisturbed regolith during descent and the craters formed by four pairs of attitude control thrusters after landing.</a:t>
            </a:r>
          </a:p>
        </p:txBody>
      </p:sp>
      <p:pic>
        <p:nvPicPr>
          <p:cNvPr id="103" name="Content Placeholder 4" descr="A picture containing ground, outdoor, sandy&#10;&#10;Description automatically generated">
            <a:extLst>
              <a:ext uri="{FF2B5EF4-FFF2-40B4-BE49-F238E27FC236}">
                <a16:creationId xmlns:a16="http://schemas.microsoft.com/office/drawing/2014/main" id="{8801B0AC-6FC6-455E-B04D-358CE080B71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3111" r="34096" b="15375"/>
          <a:stretch/>
        </p:blipFill>
        <p:spPr>
          <a:xfrm>
            <a:off x="38232289" y="10983323"/>
            <a:ext cx="5360208" cy="6270925"/>
          </a:xfrm>
          <a:prstGeom prst="rect">
            <a:avLst/>
          </a:prstGeom>
        </p:spPr>
      </p:pic>
      <p:sp>
        <p:nvSpPr>
          <p:cNvPr id="105" name="TextBox 104">
            <a:extLst>
              <a:ext uri="{FF2B5EF4-FFF2-40B4-BE49-F238E27FC236}">
                <a16:creationId xmlns:a16="http://schemas.microsoft.com/office/drawing/2014/main" id="{78C10F0E-E713-4B87-9DA6-40875136D4B5}"/>
              </a:ext>
            </a:extLst>
          </p:cNvPr>
          <p:cNvSpPr txBox="1"/>
          <p:nvPr/>
        </p:nvSpPr>
        <p:spPr>
          <a:xfrm>
            <a:off x="27414922" y="19830377"/>
            <a:ext cx="5573835" cy="1077218"/>
          </a:xfrm>
          <a:prstGeom prst="rect">
            <a:avLst/>
          </a:prstGeom>
          <a:noFill/>
        </p:spPr>
        <p:txBody>
          <a:bodyPr wrap="square" rtlCol="0">
            <a:spAutoFit/>
          </a:bodyPr>
          <a:lstStyle/>
          <a:p>
            <a:pPr algn="ctr"/>
            <a:r>
              <a:rPr lang="en-US" sz="3200" dirty="0"/>
              <a:t>Simple schematic of SCALPSS system capturing crater formation</a:t>
            </a:r>
          </a:p>
        </p:txBody>
      </p:sp>
      <p:grpSp>
        <p:nvGrpSpPr>
          <p:cNvPr id="107" name="Group 106">
            <a:extLst>
              <a:ext uri="{FF2B5EF4-FFF2-40B4-BE49-F238E27FC236}">
                <a16:creationId xmlns:a16="http://schemas.microsoft.com/office/drawing/2014/main" id="{978C70D5-2C00-4232-BD99-9215C0157934}"/>
              </a:ext>
            </a:extLst>
          </p:cNvPr>
          <p:cNvGrpSpPr/>
          <p:nvPr/>
        </p:nvGrpSpPr>
        <p:grpSpPr>
          <a:xfrm>
            <a:off x="26895326" y="11800588"/>
            <a:ext cx="6540367" cy="7946325"/>
            <a:chOff x="731802" y="914400"/>
            <a:chExt cx="5423647" cy="6988320"/>
          </a:xfrm>
        </p:grpSpPr>
        <p:sp>
          <p:nvSpPr>
            <p:cNvPr id="108" name="Rectangle 107">
              <a:extLst>
                <a:ext uri="{FF2B5EF4-FFF2-40B4-BE49-F238E27FC236}">
                  <a16:creationId xmlns:a16="http://schemas.microsoft.com/office/drawing/2014/main" id="{6EEFBD17-1464-4775-A52E-5A0F5AE7AC6A}"/>
                </a:ext>
              </a:extLst>
            </p:cNvPr>
            <p:cNvSpPr/>
            <p:nvPr/>
          </p:nvSpPr>
          <p:spPr>
            <a:xfrm>
              <a:off x="731802" y="4938801"/>
              <a:ext cx="5423647" cy="2963919"/>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ardrop 108">
              <a:extLst>
                <a:ext uri="{FF2B5EF4-FFF2-40B4-BE49-F238E27FC236}">
                  <a16:creationId xmlns:a16="http://schemas.microsoft.com/office/drawing/2014/main" id="{E7C459A9-05A8-4A5D-8D49-6C9A526FE7A8}"/>
                </a:ext>
              </a:extLst>
            </p:cNvPr>
            <p:cNvSpPr/>
            <p:nvPr/>
          </p:nvSpPr>
          <p:spPr>
            <a:xfrm rot="7257982">
              <a:off x="3519873" y="3330422"/>
              <a:ext cx="410969" cy="413121"/>
            </a:xfrm>
            <a:prstGeom prst="teardrop">
              <a:avLst/>
            </a:prstGeom>
            <a:solidFill>
              <a:srgbClr val="F0651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ardrop 109">
              <a:extLst>
                <a:ext uri="{FF2B5EF4-FFF2-40B4-BE49-F238E27FC236}">
                  <a16:creationId xmlns:a16="http://schemas.microsoft.com/office/drawing/2014/main" id="{D568A50C-46C0-4B2B-A6CF-3EEB9AF884FE}"/>
                </a:ext>
              </a:extLst>
            </p:cNvPr>
            <p:cNvSpPr/>
            <p:nvPr/>
          </p:nvSpPr>
          <p:spPr>
            <a:xfrm rot="8738635">
              <a:off x="2881229" y="3316092"/>
              <a:ext cx="410969" cy="413121"/>
            </a:xfrm>
            <a:prstGeom prst="teardrop">
              <a:avLst/>
            </a:prstGeom>
            <a:solidFill>
              <a:srgbClr val="F0651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Isosceles Triangle 110">
              <a:extLst>
                <a:ext uri="{FF2B5EF4-FFF2-40B4-BE49-F238E27FC236}">
                  <a16:creationId xmlns:a16="http://schemas.microsoft.com/office/drawing/2014/main" id="{8041EE08-5BFC-4A82-AE46-C48DFB26EEE1}"/>
                </a:ext>
              </a:extLst>
            </p:cNvPr>
            <p:cNvSpPr/>
            <p:nvPr/>
          </p:nvSpPr>
          <p:spPr>
            <a:xfrm rot="20690833">
              <a:off x="3344002" y="2597992"/>
              <a:ext cx="537328" cy="846286"/>
            </a:xfrm>
            <a:prstGeom prst="triangle">
              <a:avLst/>
            </a:prstGeom>
            <a:solidFill>
              <a:schemeClr val="tx1">
                <a:lumMod val="75000"/>
                <a:lumOff val="2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Isosceles Triangle 111">
              <a:extLst>
                <a:ext uri="{FF2B5EF4-FFF2-40B4-BE49-F238E27FC236}">
                  <a16:creationId xmlns:a16="http://schemas.microsoft.com/office/drawing/2014/main" id="{C2207483-AE31-46B6-9450-A67FF029B6D1}"/>
                </a:ext>
              </a:extLst>
            </p:cNvPr>
            <p:cNvSpPr/>
            <p:nvPr/>
          </p:nvSpPr>
          <p:spPr>
            <a:xfrm rot="686887">
              <a:off x="2923439" y="2608883"/>
              <a:ext cx="537328" cy="846286"/>
            </a:xfrm>
            <a:prstGeom prst="triangle">
              <a:avLst/>
            </a:prstGeom>
            <a:solidFill>
              <a:schemeClr val="tx1">
                <a:lumMod val="75000"/>
                <a:lumOff val="2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3" name="Graphic 112" descr="Video camera">
              <a:extLst>
                <a:ext uri="{FF2B5EF4-FFF2-40B4-BE49-F238E27FC236}">
                  <a16:creationId xmlns:a16="http://schemas.microsoft.com/office/drawing/2014/main" id="{20462B72-EF05-4CDC-9969-B210ED91260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4131668">
              <a:off x="1527616" y="2433207"/>
              <a:ext cx="548949" cy="548949"/>
            </a:xfrm>
            <a:prstGeom prst="rect">
              <a:avLst/>
            </a:prstGeom>
          </p:spPr>
        </p:pic>
        <p:pic>
          <p:nvPicPr>
            <p:cNvPr id="114" name="Graphic 113" descr="Video camera">
              <a:extLst>
                <a:ext uri="{FF2B5EF4-FFF2-40B4-BE49-F238E27FC236}">
                  <a16:creationId xmlns:a16="http://schemas.microsoft.com/office/drawing/2014/main" id="{8A5A274A-81AF-4BC9-8180-B6014CAF1EE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7605934" flipV="1">
              <a:off x="4666670" y="2406503"/>
              <a:ext cx="557503" cy="557503"/>
            </a:xfrm>
            <a:prstGeom prst="rect">
              <a:avLst/>
            </a:prstGeom>
          </p:spPr>
        </p:pic>
        <p:sp>
          <p:nvSpPr>
            <p:cNvPr id="115" name="Rectangle 114">
              <a:extLst>
                <a:ext uri="{FF2B5EF4-FFF2-40B4-BE49-F238E27FC236}">
                  <a16:creationId xmlns:a16="http://schemas.microsoft.com/office/drawing/2014/main" id="{A3B5E88C-3EB0-4648-A258-8545C3E6DC19}"/>
                </a:ext>
              </a:extLst>
            </p:cNvPr>
            <p:cNvSpPr/>
            <p:nvPr/>
          </p:nvSpPr>
          <p:spPr>
            <a:xfrm>
              <a:off x="1971117" y="914400"/>
              <a:ext cx="2787588" cy="1842117"/>
            </a:xfrm>
            <a:prstGeom prst="rect">
              <a:avLst/>
            </a:prstGeom>
            <a:solidFill>
              <a:schemeClr val="tx2">
                <a:lumMod val="85000"/>
                <a:lumOff val="1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Oval 115">
              <a:extLst>
                <a:ext uri="{FF2B5EF4-FFF2-40B4-BE49-F238E27FC236}">
                  <a16:creationId xmlns:a16="http://schemas.microsoft.com/office/drawing/2014/main" id="{0B914AFA-7201-4BBD-9F3E-452EF8B9C307}"/>
                </a:ext>
              </a:extLst>
            </p:cNvPr>
            <p:cNvSpPr/>
            <p:nvPr/>
          </p:nvSpPr>
          <p:spPr>
            <a:xfrm>
              <a:off x="4920792" y="4091233"/>
              <a:ext cx="829559" cy="197963"/>
            </a:xfrm>
            <a:prstGeom prst="ellipse">
              <a:avLst/>
            </a:prstGeom>
            <a:solidFill>
              <a:schemeClr val="bg1">
                <a:lumMod val="9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Oval 116">
              <a:extLst>
                <a:ext uri="{FF2B5EF4-FFF2-40B4-BE49-F238E27FC236}">
                  <a16:creationId xmlns:a16="http://schemas.microsoft.com/office/drawing/2014/main" id="{E017D38E-0651-4A9D-ACE9-3EFE41D40A20}"/>
                </a:ext>
              </a:extLst>
            </p:cNvPr>
            <p:cNvSpPr/>
            <p:nvPr/>
          </p:nvSpPr>
          <p:spPr>
            <a:xfrm>
              <a:off x="972532" y="4144651"/>
              <a:ext cx="829559" cy="197963"/>
            </a:xfrm>
            <a:prstGeom prst="ellipse">
              <a:avLst/>
            </a:prstGeom>
            <a:solidFill>
              <a:schemeClr val="bg1">
                <a:lumMod val="9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AB6FDB29-AA8F-45FA-A2DE-0F760BB12581}"/>
                </a:ext>
              </a:extLst>
            </p:cNvPr>
            <p:cNvSpPr/>
            <p:nvPr/>
          </p:nvSpPr>
          <p:spPr>
            <a:xfrm rot="1601432">
              <a:off x="1842263" y="2167882"/>
              <a:ext cx="84842" cy="2205872"/>
            </a:xfrm>
            <a:prstGeom prst="rect">
              <a:avLst/>
            </a:prstGeom>
            <a:solidFill>
              <a:schemeClr val="bg1">
                <a:lumMod val="9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AABE73F1-954B-475A-AD1C-E457314A731C}"/>
                </a:ext>
              </a:extLst>
            </p:cNvPr>
            <p:cNvSpPr/>
            <p:nvPr/>
          </p:nvSpPr>
          <p:spPr>
            <a:xfrm rot="20074010">
              <a:off x="4824052" y="2126432"/>
              <a:ext cx="84842" cy="2205872"/>
            </a:xfrm>
            <a:prstGeom prst="rect">
              <a:avLst/>
            </a:prstGeom>
            <a:solidFill>
              <a:schemeClr val="bg1">
                <a:lumMod val="9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a:extLst>
                <a:ext uri="{FF2B5EF4-FFF2-40B4-BE49-F238E27FC236}">
                  <a16:creationId xmlns:a16="http://schemas.microsoft.com/office/drawing/2014/main" id="{428B7A61-8C43-48FC-81BE-F09699ABE0B1}"/>
                </a:ext>
              </a:extLst>
            </p:cNvPr>
            <p:cNvSpPr/>
            <p:nvPr/>
          </p:nvSpPr>
          <p:spPr>
            <a:xfrm>
              <a:off x="3564883" y="5082042"/>
              <a:ext cx="1066618" cy="390510"/>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a:extLst>
                <a:ext uri="{FF2B5EF4-FFF2-40B4-BE49-F238E27FC236}">
                  <a16:creationId xmlns:a16="http://schemas.microsoft.com/office/drawing/2014/main" id="{E0A97DCA-7112-46DF-9068-FAC05B7EBB25}"/>
                </a:ext>
              </a:extLst>
            </p:cNvPr>
            <p:cNvSpPr/>
            <p:nvPr/>
          </p:nvSpPr>
          <p:spPr>
            <a:xfrm>
              <a:off x="2267198" y="5082042"/>
              <a:ext cx="1066618" cy="390510"/>
            </a:xfrm>
            <a:prstGeom prst="ellipse">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Arrow: Down 121">
              <a:extLst>
                <a:ext uri="{FF2B5EF4-FFF2-40B4-BE49-F238E27FC236}">
                  <a16:creationId xmlns:a16="http://schemas.microsoft.com/office/drawing/2014/main" id="{230D42CB-90B7-414B-AAC5-6513C77C0A78}"/>
                </a:ext>
              </a:extLst>
            </p:cNvPr>
            <p:cNvSpPr/>
            <p:nvPr/>
          </p:nvSpPr>
          <p:spPr>
            <a:xfrm>
              <a:off x="3209091" y="3990169"/>
              <a:ext cx="404780" cy="564959"/>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4" name="Line 13">
            <a:extLst>
              <a:ext uri="{FF2B5EF4-FFF2-40B4-BE49-F238E27FC236}">
                <a16:creationId xmlns:a16="http://schemas.microsoft.com/office/drawing/2014/main" id="{32602AB9-9D34-4D1E-AC4E-C7A361516363}"/>
              </a:ext>
            </a:extLst>
          </p:cNvPr>
          <p:cNvSpPr>
            <a:spLocks noChangeShapeType="1"/>
          </p:cNvSpPr>
          <p:nvPr/>
        </p:nvSpPr>
        <p:spPr bwMode="auto">
          <a:xfrm flipV="1">
            <a:off x="1727398" y="6915745"/>
            <a:ext cx="42238144" cy="0"/>
          </a:xfrm>
          <a:prstGeom prst="line">
            <a:avLst/>
          </a:prstGeom>
          <a:noFill/>
          <a:ln w="177800">
            <a:solidFill>
              <a:srgbClr val="C00000"/>
            </a:solidFill>
            <a:round/>
            <a:headEnd/>
            <a:tailEnd/>
          </a:ln>
        </p:spPr>
        <p:txBody>
          <a:bodyPr wrap="none" anchor="ctr"/>
          <a:lstStyle/>
          <a:p>
            <a:endParaRPr lang="en-US"/>
          </a:p>
        </p:txBody>
      </p:sp>
      <p:sp>
        <p:nvSpPr>
          <p:cNvPr id="125" name="Line 13">
            <a:extLst>
              <a:ext uri="{FF2B5EF4-FFF2-40B4-BE49-F238E27FC236}">
                <a16:creationId xmlns:a16="http://schemas.microsoft.com/office/drawing/2014/main" id="{6311AF3C-9D2F-4D50-A73D-D63DD096BEC6}"/>
              </a:ext>
            </a:extLst>
          </p:cNvPr>
          <p:cNvSpPr>
            <a:spLocks noChangeShapeType="1"/>
          </p:cNvSpPr>
          <p:nvPr/>
        </p:nvSpPr>
        <p:spPr bwMode="auto">
          <a:xfrm>
            <a:off x="26655032" y="31515996"/>
            <a:ext cx="17282160" cy="61874"/>
          </a:xfrm>
          <a:prstGeom prst="line">
            <a:avLst/>
          </a:prstGeom>
          <a:noFill/>
          <a:ln w="76200">
            <a:solidFill>
              <a:srgbClr val="C00000"/>
            </a:solidFill>
            <a:round/>
            <a:headEnd/>
            <a:tailEnd/>
          </a:ln>
        </p:spPr>
        <p:txBody>
          <a:bodyPr wrap="none" anchor="ctr"/>
          <a:lstStyle/>
          <a:p>
            <a:endParaRPr lang="en-US" dirty="0"/>
          </a:p>
        </p:txBody>
      </p:sp>
      <mc:AlternateContent xmlns:mc="http://schemas.openxmlformats.org/markup-compatibility/2006">
        <mc:Choice xmlns:a14="http://schemas.microsoft.com/office/drawing/2010/main" Requires="a14">
          <p:sp>
            <p:nvSpPr>
              <p:cNvPr id="126" name="Rectangle 125">
                <a:extLst>
                  <a:ext uri="{FF2B5EF4-FFF2-40B4-BE49-F238E27FC236}">
                    <a16:creationId xmlns:a16="http://schemas.microsoft.com/office/drawing/2014/main" id="{2C63C5C9-8956-4EED-950B-E65C69904B0A}"/>
                  </a:ext>
                </a:extLst>
              </p:cNvPr>
              <p:cNvSpPr/>
              <p:nvPr/>
            </p:nvSpPr>
            <p:spPr>
              <a:xfrm>
                <a:off x="19554664" y="24021838"/>
                <a:ext cx="11088109" cy="1580705"/>
              </a:xfrm>
              <a:prstGeom prst="rect">
                <a:avLst/>
              </a:prstGeom>
              <a:solidFill>
                <a:srgbClr val="7A9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i="1" dirty="0">
                  <a:solidFill>
                    <a:schemeClr val="tx1"/>
                  </a:solidFill>
                  <a:latin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sz="3600" b="1" i="1" smtClean="0">
                          <a:solidFill>
                            <a:schemeClr val="tx1"/>
                          </a:solidFill>
                          <a:latin typeface="Cambria Math" panose="02040503050406030204" pitchFamily="18" charset="0"/>
                        </a:rPr>
                        <m:t>𝑨𝒄𝒄𝒖𝒓𝒂𝒄</m:t>
                      </m:r>
                      <m:sSub>
                        <m:sSubPr>
                          <m:ctrlPr>
                            <a:rPr lang="en-US" sz="3600" b="1" i="1" smtClean="0">
                              <a:solidFill>
                                <a:schemeClr val="tx1"/>
                              </a:solidFill>
                              <a:latin typeface="Cambria Math" panose="02040503050406030204" pitchFamily="18" charset="0"/>
                            </a:rPr>
                          </m:ctrlPr>
                        </m:sSubPr>
                        <m:e>
                          <m:r>
                            <a:rPr lang="en-US" sz="3600" b="1" i="1" smtClean="0">
                              <a:solidFill>
                                <a:schemeClr val="tx1"/>
                              </a:solidFill>
                              <a:latin typeface="Cambria Math" panose="02040503050406030204" pitchFamily="18" charset="0"/>
                            </a:rPr>
                            <m:t>𝒚</m:t>
                          </m:r>
                        </m:e>
                        <m:sub>
                          <m:r>
                            <a:rPr lang="en-US" sz="3600" b="1" i="1" smtClean="0">
                              <a:solidFill>
                                <a:schemeClr val="tx1"/>
                              </a:solidFill>
                              <a:latin typeface="Cambria Math" panose="02040503050406030204" pitchFamily="18" charset="0"/>
                            </a:rPr>
                            <m:t>𝑹𝑴𝑺𝑬</m:t>
                          </m:r>
                        </m:sub>
                      </m:sSub>
                      <m:d>
                        <m:dPr>
                          <m:ctrlPr>
                            <a:rPr lang="en-US" sz="3600" b="1" i="1">
                              <a:solidFill>
                                <a:schemeClr val="tx1"/>
                              </a:solidFill>
                              <a:latin typeface="Cambria Math" panose="02040503050406030204" pitchFamily="18" charset="0"/>
                            </a:rPr>
                          </m:ctrlPr>
                        </m:dPr>
                        <m:e>
                          <m:r>
                            <a:rPr lang="en-US" sz="3600" b="1" i="1">
                              <a:solidFill>
                                <a:schemeClr val="tx1"/>
                              </a:solidFill>
                              <a:latin typeface="Cambria Math" panose="02040503050406030204" pitchFamily="18" charset="0"/>
                            </a:rPr>
                            <m:t>𝒎𝒎</m:t>
                          </m:r>
                        </m:e>
                      </m:d>
                      <m:r>
                        <a:rPr lang="en-US" sz="3600" b="1" i="1">
                          <a:solidFill>
                            <a:schemeClr val="tx1"/>
                          </a:solidFill>
                          <a:latin typeface="Cambria Math" panose="02040503050406030204" pitchFamily="18" charset="0"/>
                        </a:rPr>
                        <m:t>=</m:t>
                      </m:r>
                      <m:r>
                        <a:rPr lang="en-US" sz="3600" b="1" i="1" smtClean="0">
                          <a:solidFill>
                            <a:schemeClr val="tx1"/>
                          </a:solidFill>
                          <a:latin typeface="Cambria Math" panose="02040503050406030204" pitchFamily="18" charset="0"/>
                        </a:rPr>
                        <m:t>𝟎</m:t>
                      </m:r>
                      <m:r>
                        <a:rPr lang="en-US" sz="3600" b="1" i="1" smtClean="0">
                          <a:solidFill>
                            <a:schemeClr val="tx1"/>
                          </a:solidFill>
                          <a:latin typeface="Cambria Math" panose="02040503050406030204" pitchFamily="18" charset="0"/>
                        </a:rPr>
                        <m:t>.</m:t>
                      </m:r>
                      <m:r>
                        <a:rPr lang="en-US" sz="3600" b="1" i="1" smtClean="0">
                          <a:solidFill>
                            <a:schemeClr val="tx1"/>
                          </a:solidFill>
                          <a:latin typeface="Cambria Math" panose="02040503050406030204" pitchFamily="18" charset="0"/>
                        </a:rPr>
                        <m:t>𝟔𝟏𝟏</m:t>
                      </m:r>
                      <m:r>
                        <a:rPr lang="en-US" sz="3600" b="1" i="1" smtClean="0">
                          <a:solidFill>
                            <a:schemeClr val="tx1"/>
                          </a:solidFill>
                          <a:latin typeface="Cambria Math" panose="02040503050406030204" pitchFamily="18" charset="0"/>
                        </a:rPr>
                        <m:t>∗(</m:t>
                      </m:r>
                      <m:f>
                        <m:fPr>
                          <m:ctrlPr>
                            <a:rPr lang="en-US" sz="3600" b="1" i="1" smtClean="0">
                              <a:solidFill>
                                <a:schemeClr val="tx1"/>
                              </a:solidFill>
                              <a:latin typeface="Cambria Math" panose="02040503050406030204" pitchFamily="18" charset="0"/>
                            </a:rPr>
                          </m:ctrlPr>
                        </m:fPr>
                        <m:num>
                          <m:r>
                            <a:rPr lang="en-US" sz="3600" b="1" i="1" smtClean="0">
                              <a:solidFill>
                                <a:schemeClr val="tx1"/>
                              </a:solidFill>
                              <a:latin typeface="Cambria Math" panose="02040503050406030204" pitchFamily="18" charset="0"/>
                            </a:rPr>
                            <m:t>𝟑</m:t>
                          </m:r>
                          <m:r>
                            <a:rPr lang="en-US" sz="3600" b="1" i="1" smtClean="0">
                              <a:solidFill>
                                <a:schemeClr val="tx1"/>
                              </a:solidFill>
                              <a:latin typeface="Cambria Math" panose="02040503050406030204" pitchFamily="18" charset="0"/>
                            </a:rPr>
                            <m:t>.</m:t>
                          </m:r>
                          <m:r>
                            <a:rPr lang="en-US" sz="3600" b="1" i="1" smtClean="0">
                              <a:solidFill>
                                <a:schemeClr val="tx1"/>
                              </a:solidFill>
                              <a:latin typeface="Cambria Math" panose="02040503050406030204" pitchFamily="18" charset="0"/>
                            </a:rPr>
                            <m:t>𝟑𝟕</m:t>
                          </m:r>
                        </m:num>
                        <m:den>
                          <m:r>
                            <a:rPr lang="en-US" sz="3600" b="1" i="1" smtClean="0">
                              <a:solidFill>
                                <a:schemeClr val="tx1"/>
                              </a:solidFill>
                              <a:latin typeface="Cambria Math" panose="02040503050406030204" pitchFamily="18" charset="0"/>
                            </a:rPr>
                            <m:t>𝒇</m:t>
                          </m:r>
                        </m:den>
                      </m:f>
                      <m:r>
                        <a:rPr lang="en-US" sz="3600" b="1" i="1" smtClean="0">
                          <a:solidFill>
                            <a:schemeClr val="tx1"/>
                          </a:solidFill>
                          <a:latin typeface="Cambria Math" panose="02040503050406030204" pitchFamily="18" charset="0"/>
                        </a:rPr>
                        <m:t>)(</m:t>
                      </m:r>
                      <m:f>
                        <m:fPr>
                          <m:ctrlPr>
                            <a:rPr lang="en-US" sz="3600" b="1" i="1" smtClean="0">
                              <a:solidFill>
                                <a:schemeClr val="tx1"/>
                              </a:solidFill>
                              <a:latin typeface="Cambria Math" panose="02040503050406030204" pitchFamily="18" charset="0"/>
                            </a:rPr>
                          </m:ctrlPr>
                        </m:fPr>
                        <m:num>
                          <m:r>
                            <a:rPr lang="en-US" sz="3600" b="1" i="1" smtClean="0">
                              <a:solidFill>
                                <a:schemeClr val="tx1"/>
                              </a:solidFill>
                              <a:latin typeface="Cambria Math" panose="02040503050406030204" pitchFamily="18" charset="0"/>
                            </a:rPr>
                            <m:t>𝟏</m:t>
                          </m:r>
                          <m:r>
                            <a:rPr lang="en-US" sz="3600" b="1" i="1" smtClean="0">
                              <a:solidFill>
                                <a:schemeClr val="tx1"/>
                              </a:solidFill>
                              <a:latin typeface="Cambria Math" panose="02040503050406030204" pitchFamily="18" charset="0"/>
                            </a:rPr>
                            <m:t>.</m:t>
                          </m:r>
                          <m:r>
                            <a:rPr lang="en-US" sz="3600" b="1" i="1" smtClean="0">
                              <a:solidFill>
                                <a:schemeClr val="tx1"/>
                              </a:solidFill>
                              <a:latin typeface="Cambria Math" panose="02040503050406030204" pitchFamily="18" charset="0"/>
                            </a:rPr>
                            <m:t>𝟗</m:t>
                          </m:r>
                        </m:num>
                        <m:den>
                          <m:r>
                            <a:rPr lang="en-US" sz="3600" b="1" i="1" smtClean="0">
                              <a:solidFill>
                                <a:schemeClr val="tx1"/>
                              </a:solidFill>
                              <a:latin typeface="Cambria Math" panose="02040503050406030204" pitchFamily="18" charset="0"/>
                            </a:rPr>
                            <m:t>𝒅</m:t>
                          </m:r>
                        </m:den>
                      </m:f>
                      <m:r>
                        <a:rPr lang="en-US" sz="3600" b="1" i="1" smtClean="0">
                          <a:solidFill>
                            <a:schemeClr val="tx1"/>
                          </a:solidFill>
                          <a:latin typeface="Cambria Math" panose="02040503050406030204" pitchFamily="18" charset="0"/>
                        </a:rPr>
                        <m:t>)</m:t>
                      </m:r>
                      <m:sSup>
                        <m:sSupPr>
                          <m:ctrlPr>
                            <a:rPr lang="en-US" sz="3600" b="1" i="1">
                              <a:solidFill>
                                <a:schemeClr val="tx1"/>
                              </a:solidFill>
                              <a:latin typeface="Cambria Math" panose="02040503050406030204" pitchFamily="18" charset="0"/>
                            </a:rPr>
                          </m:ctrlPr>
                        </m:sSupPr>
                        <m:e>
                          <m:d>
                            <m:dPr>
                              <m:ctrlPr>
                                <a:rPr lang="en-US" sz="3600" b="1" i="1">
                                  <a:solidFill>
                                    <a:schemeClr val="tx1"/>
                                  </a:solidFill>
                                  <a:latin typeface="Cambria Math" panose="02040503050406030204" pitchFamily="18" charset="0"/>
                                </a:rPr>
                              </m:ctrlPr>
                            </m:dPr>
                            <m:e>
                              <m:r>
                                <a:rPr lang="en-US" sz="3600" b="1" i="1" smtClean="0">
                                  <a:solidFill>
                                    <a:schemeClr val="tx1"/>
                                  </a:solidFill>
                                  <a:latin typeface="Cambria Math" panose="02040503050406030204" pitchFamily="18" charset="0"/>
                                </a:rPr>
                                <m:t>𝒉</m:t>
                              </m:r>
                            </m:e>
                          </m:d>
                        </m:e>
                        <m:sup>
                          <m:r>
                            <a:rPr lang="en-US" sz="3600" b="1" i="1">
                              <a:solidFill>
                                <a:schemeClr val="tx1"/>
                              </a:solidFill>
                              <a:latin typeface="Cambria Math" panose="02040503050406030204" pitchFamily="18" charset="0"/>
                            </a:rPr>
                            <m:t>𝟏</m:t>
                          </m:r>
                          <m:r>
                            <a:rPr lang="en-US" sz="3600" b="1" i="1">
                              <a:solidFill>
                                <a:schemeClr val="tx1"/>
                              </a:solidFill>
                              <a:latin typeface="Cambria Math" panose="02040503050406030204" pitchFamily="18" charset="0"/>
                            </a:rPr>
                            <m:t>.</m:t>
                          </m:r>
                          <m:r>
                            <a:rPr lang="en-US" sz="3600" b="1" i="1" smtClean="0">
                              <a:solidFill>
                                <a:schemeClr val="tx1"/>
                              </a:solidFill>
                              <a:latin typeface="Cambria Math" panose="02040503050406030204" pitchFamily="18" charset="0"/>
                            </a:rPr>
                            <m:t>𝟕𝟗</m:t>
                          </m:r>
                        </m:sup>
                      </m:sSup>
                    </m:oMath>
                  </m:oMathPara>
                </a14:m>
                <a:endParaRPr lang="en-US" sz="3600" b="1" dirty="0">
                  <a:solidFill>
                    <a:schemeClr val="tx1"/>
                  </a:solidFill>
                </a:endParaRPr>
              </a:p>
              <a:p>
                <a:pPr algn="ctr"/>
                <a:endParaRPr lang="en-US" dirty="0"/>
              </a:p>
            </p:txBody>
          </p:sp>
        </mc:Choice>
        <mc:Fallback>
          <p:sp>
            <p:nvSpPr>
              <p:cNvPr id="126" name="Rectangle 125">
                <a:extLst>
                  <a:ext uri="{FF2B5EF4-FFF2-40B4-BE49-F238E27FC236}">
                    <a16:creationId xmlns:a16="http://schemas.microsoft.com/office/drawing/2014/main" id="{2C63C5C9-8956-4EED-950B-E65C69904B0A}"/>
                  </a:ext>
                </a:extLst>
              </p:cNvPr>
              <p:cNvSpPr>
                <a:spLocks noRot="1" noChangeAspect="1" noMove="1" noResize="1" noEditPoints="1" noAdjustHandles="1" noChangeArrowheads="1" noChangeShapeType="1" noTextEdit="1"/>
              </p:cNvSpPr>
              <p:nvPr/>
            </p:nvSpPr>
            <p:spPr>
              <a:xfrm>
                <a:off x="19554664" y="24021838"/>
                <a:ext cx="11088109" cy="1580705"/>
              </a:xfrm>
              <a:prstGeom prst="rect">
                <a:avLst/>
              </a:prstGeom>
              <a:blipFill>
                <a:blip r:embed="rId12"/>
                <a:stretch>
                  <a:fillRect/>
                </a:stretch>
              </a:blipFill>
              <a:ln>
                <a:noFill/>
              </a:ln>
            </p:spPr>
            <p:txBody>
              <a:bodyPr/>
              <a:lstStyle/>
              <a:p>
                <a:r>
                  <a:rPr lang="en-US">
                    <a:noFill/>
                  </a:rPr>
                  <a:t> </a:t>
                </a:r>
              </a:p>
            </p:txBody>
          </p:sp>
        </mc:Fallback>
      </mc:AlternateContent>
      <p:sp>
        <p:nvSpPr>
          <p:cNvPr id="7" name="Rectangle 6">
            <a:extLst>
              <a:ext uri="{FF2B5EF4-FFF2-40B4-BE49-F238E27FC236}">
                <a16:creationId xmlns:a16="http://schemas.microsoft.com/office/drawing/2014/main" id="{8C75DBD0-C6B5-4926-A933-D8965FA2C05D}"/>
              </a:ext>
            </a:extLst>
          </p:cNvPr>
          <p:cNvSpPr/>
          <p:nvPr/>
        </p:nvSpPr>
        <p:spPr>
          <a:xfrm>
            <a:off x="17759176" y="22783326"/>
            <a:ext cx="15063478" cy="769441"/>
          </a:xfrm>
          <a:prstGeom prst="rect">
            <a:avLst/>
          </a:prstGeom>
        </p:spPr>
        <p:txBody>
          <a:bodyPr wrap="square">
            <a:spAutoFit/>
          </a:bodyPr>
          <a:lstStyle/>
          <a:p>
            <a:r>
              <a:rPr lang="en-US" sz="4400" dirty="0"/>
              <a:t>Development of empirical model for accuracy of a stereo pair of cameras:</a:t>
            </a:r>
          </a:p>
        </p:txBody>
      </p:sp>
      <p:grpSp>
        <p:nvGrpSpPr>
          <p:cNvPr id="139" name="Group 138">
            <a:extLst>
              <a:ext uri="{FF2B5EF4-FFF2-40B4-BE49-F238E27FC236}">
                <a16:creationId xmlns:a16="http://schemas.microsoft.com/office/drawing/2014/main" id="{4D4329CB-5272-4208-BAB3-3EA8EF5F3163}"/>
              </a:ext>
            </a:extLst>
          </p:cNvPr>
          <p:cNvGrpSpPr/>
          <p:nvPr/>
        </p:nvGrpSpPr>
        <p:grpSpPr>
          <a:xfrm>
            <a:off x="32323547" y="23116658"/>
            <a:ext cx="3736381" cy="2737599"/>
            <a:chOff x="8536637" y="159027"/>
            <a:chExt cx="2119183" cy="1641025"/>
          </a:xfrm>
        </p:grpSpPr>
        <p:sp>
          <p:nvSpPr>
            <p:cNvPr id="140" name="Rectangle 139">
              <a:extLst>
                <a:ext uri="{FF2B5EF4-FFF2-40B4-BE49-F238E27FC236}">
                  <a16:creationId xmlns:a16="http://schemas.microsoft.com/office/drawing/2014/main" id="{96718E7A-3501-4E71-A874-D5C569AD22B2}"/>
                </a:ext>
              </a:extLst>
            </p:cNvPr>
            <p:cNvSpPr/>
            <p:nvPr/>
          </p:nvSpPr>
          <p:spPr>
            <a:xfrm>
              <a:off x="9303025" y="159027"/>
              <a:ext cx="586409" cy="432802"/>
            </a:xfrm>
            <a:prstGeom prst="rect">
              <a:avLst/>
            </a:prstGeom>
            <a:solidFill>
              <a:srgbClr val="FFC000">
                <a:lumMod val="75000"/>
              </a:srgbClr>
            </a:solidFill>
            <a:ln w="12700" cap="flat" cmpd="sng" algn="ctr">
              <a:solidFill>
                <a:sysClr val="windowText" lastClr="000000">
                  <a:lumMod val="85000"/>
                  <a:lumOff val="1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mn-ea"/>
                  <a:cs typeface="+mn-cs"/>
                </a:rPr>
                <a:t>Lander</a:t>
              </a:r>
            </a:p>
          </p:txBody>
        </p:sp>
        <p:sp>
          <p:nvSpPr>
            <p:cNvPr id="141" name="Rectangle 140">
              <a:extLst>
                <a:ext uri="{FF2B5EF4-FFF2-40B4-BE49-F238E27FC236}">
                  <a16:creationId xmlns:a16="http://schemas.microsoft.com/office/drawing/2014/main" id="{99290C8A-3004-41EE-81AF-5086EF61631E}"/>
                </a:ext>
              </a:extLst>
            </p:cNvPr>
            <p:cNvSpPr/>
            <p:nvPr/>
          </p:nvSpPr>
          <p:spPr>
            <a:xfrm>
              <a:off x="8536637" y="1642421"/>
              <a:ext cx="2119183" cy="157631"/>
            </a:xfrm>
            <a:prstGeom prst="rect">
              <a:avLst/>
            </a:prstGeom>
            <a:solidFill>
              <a:srgbClr val="A5A5A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Surface</a:t>
              </a: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142" name="Graphic 141" descr="Video camera">
              <a:extLst>
                <a:ext uri="{FF2B5EF4-FFF2-40B4-BE49-F238E27FC236}">
                  <a16:creationId xmlns:a16="http://schemas.microsoft.com/office/drawing/2014/main" id="{9E624326-63B4-469B-B7FB-49B34911C9A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3649799">
              <a:off x="9058036" y="536601"/>
              <a:ext cx="292608" cy="292608"/>
            </a:xfrm>
            <a:prstGeom prst="rect">
              <a:avLst/>
            </a:prstGeom>
          </p:spPr>
        </p:pic>
        <p:pic>
          <p:nvPicPr>
            <p:cNvPr id="143" name="Graphic 142" descr="Video camera">
              <a:extLst>
                <a:ext uri="{FF2B5EF4-FFF2-40B4-BE49-F238E27FC236}">
                  <a16:creationId xmlns:a16="http://schemas.microsoft.com/office/drawing/2014/main" id="{0180A6C9-8F25-4F1E-91E9-7E958B7BC21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7798622" flipV="1">
              <a:off x="9843639" y="537565"/>
              <a:ext cx="290041" cy="290041"/>
            </a:xfrm>
            <a:prstGeom prst="rect">
              <a:avLst/>
            </a:prstGeom>
          </p:spPr>
        </p:pic>
        <p:cxnSp>
          <p:nvCxnSpPr>
            <p:cNvPr id="144" name="Straight Arrow Connector 143">
              <a:extLst>
                <a:ext uri="{FF2B5EF4-FFF2-40B4-BE49-F238E27FC236}">
                  <a16:creationId xmlns:a16="http://schemas.microsoft.com/office/drawing/2014/main" id="{5F79B8A7-38CA-4263-9183-069B7789C4EE}"/>
                </a:ext>
              </a:extLst>
            </p:cNvPr>
            <p:cNvCxnSpPr/>
            <p:nvPr/>
          </p:nvCxnSpPr>
          <p:spPr>
            <a:xfrm>
              <a:off x="9253681" y="773289"/>
              <a:ext cx="685094" cy="0"/>
            </a:xfrm>
            <a:prstGeom prst="straightConnector1">
              <a:avLst/>
            </a:prstGeom>
            <a:noFill/>
            <a:ln w="38100" cap="flat" cmpd="sng" algn="ctr">
              <a:solidFill>
                <a:srgbClr val="FF0000"/>
              </a:solidFill>
              <a:prstDash val="solid"/>
              <a:miter lim="800000"/>
              <a:headEnd type="triangle"/>
              <a:tailEnd type="triangle"/>
            </a:ln>
            <a:effectLst/>
          </p:spPr>
        </p:cxnSp>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80E6B2AB-CE67-4DC4-BA12-22F2E74588F8}"/>
                    </a:ext>
                  </a:extLst>
                </p:cNvPr>
                <p:cNvSpPr txBox="1"/>
                <p:nvPr/>
              </p:nvSpPr>
              <p:spPr>
                <a:xfrm>
                  <a:off x="9403399" y="718097"/>
                  <a:ext cx="38095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𝒅</m:t>
                        </m:r>
                      </m:oMath>
                    </m:oMathPara>
                  </a14:m>
                  <a:endParaRPr kumimoji="0" lang="en-US" sz="1800" b="1" i="0" u="none" strike="noStrike" kern="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145" name="TextBox 144">
                  <a:extLst>
                    <a:ext uri="{FF2B5EF4-FFF2-40B4-BE49-F238E27FC236}">
                      <a16:creationId xmlns:a16="http://schemas.microsoft.com/office/drawing/2014/main" id="{80E6B2AB-CE67-4DC4-BA12-22F2E74588F8}"/>
                    </a:ext>
                  </a:extLst>
                </p:cNvPr>
                <p:cNvSpPr txBox="1">
                  <a:spLocks noRot="1" noChangeAspect="1" noMove="1" noResize="1" noEditPoints="1" noAdjustHandles="1" noChangeArrowheads="1" noChangeShapeType="1" noTextEdit="1"/>
                </p:cNvSpPr>
                <p:nvPr/>
              </p:nvSpPr>
              <p:spPr>
                <a:xfrm>
                  <a:off x="9403399" y="718097"/>
                  <a:ext cx="380958" cy="369332"/>
                </a:xfrm>
                <a:prstGeom prst="rect">
                  <a:avLst/>
                </a:prstGeom>
                <a:blipFill>
                  <a:blip r:embed="rId15"/>
                  <a:stretch>
                    <a:fillRect/>
                  </a:stretch>
                </a:blipFill>
              </p:spPr>
              <p:txBody>
                <a:bodyPr/>
                <a:lstStyle/>
                <a:p>
                  <a:r>
                    <a:rPr lang="en-US">
                      <a:noFill/>
                    </a:rPr>
                    <a:t> </a:t>
                  </a:r>
                </a:p>
              </p:txBody>
            </p:sp>
          </mc:Fallback>
        </mc:AlternateContent>
        <p:cxnSp>
          <p:nvCxnSpPr>
            <p:cNvPr id="146" name="Straight Arrow Connector 145">
              <a:extLst>
                <a:ext uri="{FF2B5EF4-FFF2-40B4-BE49-F238E27FC236}">
                  <a16:creationId xmlns:a16="http://schemas.microsoft.com/office/drawing/2014/main" id="{E366CED0-B55F-4695-BC01-96588C14858A}"/>
                </a:ext>
              </a:extLst>
            </p:cNvPr>
            <p:cNvCxnSpPr>
              <a:cxnSpLocks/>
            </p:cNvCxnSpPr>
            <p:nvPr/>
          </p:nvCxnSpPr>
          <p:spPr>
            <a:xfrm flipH="1">
              <a:off x="9012656" y="659468"/>
              <a:ext cx="2682" cy="992563"/>
            </a:xfrm>
            <a:prstGeom prst="straightConnector1">
              <a:avLst/>
            </a:prstGeom>
            <a:noFill/>
            <a:ln w="38100" cap="flat" cmpd="sng" algn="ctr">
              <a:solidFill>
                <a:srgbClr val="FF0000"/>
              </a:solidFill>
              <a:prstDash val="solid"/>
              <a:miter lim="800000"/>
              <a:headEnd type="triangle"/>
              <a:tailEnd type="triangle"/>
            </a:ln>
            <a:effectLst/>
          </p:spPr>
        </p:cxnSp>
        <mc:AlternateContent xmlns:mc="http://schemas.openxmlformats.org/markup-compatibility/2006" xmlns:a14="http://schemas.microsoft.com/office/drawing/2010/main">
          <mc:Choice Requires="a14">
            <p:sp>
              <p:nvSpPr>
                <p:cNvPr id="147" name="TextBox 146">
                  <a:extLst>
                    <a:ext uri="{FF2B5EF4-FFF2-40B4-BE49-F238E27FC236}">
                      <a16:creationId xmlns:a16="http://schemas.microsoft.com/office/drawing/2014/main" id="{8ECB5DC9-F5A3-49BF-BB39-E0CB7F7A472B}"/>
                    </a:ext>
                  </a:extLst>
                </p:cNvPr>
                <p:cNvSpPr txBox="1"/>
                <p:nvPr/>
              </p:nvSpPr>
              <p:spPr>
                <a:xfrm>
                  <a:off x="8661402" y="968839"/>
                  <a:ext cx="38095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𝒉</m:t>
                        </m:r>
                      </m:oMath>
                    </m:oMathPara>
                  </a14:m>
                  <a:endParaRPr kumimoji="0" lang="en-US" sz="1800" b="1" i="0" u="none" strike="noStrike" kern="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27" name="TextBox 26">
                  <a:extLst>
                    <a:ext uri="{FF2B5EF4-FFF2-40B4-BE49-F238E27FC236}">
                      <a16:creationId xmlns:a16="http://schemas.microsoft.com/office/drawing/2014/main" id="{421F22D9-236B-403C-A81B-4B30233A07A4}"/>
                    </a:ext>
                  </a:extLst>
                </p:cNvPr>
                <p:cNvSpPr txBox="1">
                  <a:spLocks noRot="1" noChangeAspect="1" noMove="1" noResize="1" noEditPoints="1" noAdjustHandles="1" noChangeArrowheads="1" noChangeShapeType="1" noTextEdit="1"/>
                </p:cNvSpPr>
                <p:nvPr/>
              </p:nvSpPr>
              <p:spPr>
                <a:xfrm>
                  <a:off x="8661402" y="968839"/>
                  <a:ext cx="380958" cy="369332"/>
                </a:xfrm>
                <a:prstGeom prst="rect">
                  <a:avLst/>
                </a:prstGeom>
                <a:blipFill>
                  <a:blip r:embed="rId16"/>
                  <a:stretch>
                    <a:fillRect/>
                  </a:stretch>
                </a:blipFill>
              </p:spPr>
              <p:txBody>
                <a:bodyPr/>
                <a:lstStyle/>
                <a:p>
                  <a:r>
                    <a:rPr lang="en-US">
                      <a:noFill/>
                    </a:rPr>
                    <a:t> </a:t>
                  </a:r>
                </a:p>
              </p:txBody>
            </p:sp>
          </mc:Fallback>
        </mc:AlternateContent>
      </p:grpSp>
      <p:grpSp>
        <p:nvGrpSpPr>
          <p:cNvPr id="148" name="Group 147">
            <a:extLst>
              <a:ext uri="{FF2B5EF4-FFF2-40B4-BE49-F238E27FC236}">
                <a16:creationId xmlns:a16="http://schemas.microsoft.com/office/drawing/2014/main" id="{19B486BA-6AD9-499C-A8AF-F44B8665C6A1}"/>
              </a:ext>
            </a:extLst>
          </p:cNvPr>
          <p:cNvGrpSpPr/>
          <p:nvPr/>
        </p:nvGrpSpPr>
        <p:grpSpPr>
          <a:xfrm>
            <a:off x="18231103" y="26110199"/>
            <a:ext cx="17909037" cy="3842868"/>
            <a:chOff x="50178" y="3342577"/>
            <a:chExt cx="12171630" cy="2611752"/>
          </a:xfrm>
        </p:grpSpPr>
        <p:sp>
          <p:nvSpPr>
            <p:cNvPr id="149" name="TextBox 148">
              <a:extLst>
                <a:ext uri="{FF2B5EF4-FFF2-40B4-BE49-F238E27FC236}">
                  <a16:creationId xmlns:a16="http://schemas.microsoft.com/office/drawing/2014/main" id="{9BFA5AA1-4614-4CCE-B969-C7FABDED4125}"/>
                </a:ext>
              </a:extLst>
            </p:cNvPr>
            <p:cNvSpPr txBox="1"/>
            <p:nvPr/>
          </p:nvSpPr>
          <p:spPr>
            <a:xfrm>
              <a:off x="50178" y="3344248"/>
              <a:ext cx="3461993" cy="439270"/>
            </a:xfrm>
            <a:prstGeom prst="rect">
              <a:avLst/>
            </a:prstGeom>
            <a:noFill/>
          </p:spPr>
          <p:txBody>
            <a:bodyPr wrap="square" rtlCol="0">
              <a:spAutoFit/>
            </a:bodyPr>
            <a:lstStyle/>
            <a:p>
              <a:r>
                <a:rPr lang="en-US" sz="3600" b="1" dirty="0"/>
                <a:t>50mm focal length lens</a:t>
              </a:r>
            </a:p>
          </p:txBody>
        </p:sp>
        <p:pic>
          <p:nvPicPr>
            <p:cNvPr id="150" name="Picture 149">
              <a:extLst>
                <a:ext uri="{FF2B5EF4-FFF2-40B4-BE49-F238E27FC236}">
                  <a16:creationId xmlns:a16="http://schemas.microsoft.com/office/drawing/2014/main" id="{EC160A65-028F-4D96-AA29-0FBACF1A44D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5973" y="3796705"/>
              <a:ext cx="2839914" cy="2129935"/>
            </a:xfrm>
            <a:prstGeom prst="rect">
              <a:avLst/>
            </a:prstGeom>
          </p:spPr>
        </p:pic>
        <p:pic>
          <p:nvPicPr>
            <p:cNvPr id="151" name="Picture 150" descr="A picture containing jellyfish, light&#10;&#10;Description automatically generated">
              <a:extLst>
                <a:ext uri="{FF2B5EF4-FFF2-40B4-BE49-F238E27FC236}">
                  <a16:creationId xmlns:a16="http://schemas.microsoft.com/office/drawing/2014/main" id="{2894A8E3-7D87-41AA-8B20-03F04568C69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112825" y="3778361"/>
              <a:ext cx="2839914" cy="2129935"/>
            </a:xfrm>
            <a:prstGeom prst="rect">
              <a:avLst/>
            </a:prstGeom>
          </p:spPr>
        </p:pic>
        <p:pic>
          <p:nvPicPr>
            <p:cNvPr id="152" name="Picture 151" descr="A picture containing coelenterate, jellyfish&#10;&#10;Description automatically generated">
              <a:extLst>
                <a:ext uri="{FF2B5EF4-FFF2-40B4-BE49-F238E27FC236}">
                  <a16:creationId xmlns:a16="http://schemas.microsoft.com/office/drawing/2014/main" id="{9541F33E-EF65-44E7-AA0E-E8E66E95B44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129677" y="3778360"/>
              <a:ext cx="2839914" cy="2129935"/>
            </a:xfrm>
            <a:prstGeom prst="rect">
              <a:avLst/>
            </a:prstGeom>
          </p:spPr>
        </p:pic>
        <p:pic>
          <p:nvPicPr>
            <p:cNvPr id="153" name="Picture 152" descr="A picture containing jellyfish, light&#10;&#10;Description automatically generated">
              <a:extLst>
                <a:ext uri="{FF2B5EF4-FFF2-40B4-BE49-F238E27FC236}">
                  <a16:creationId xmlns:a16="http://schemas.microsoft.com/office/drawing/2014/main" id="{68E88A72-E590-4BEE-86C7-A8020F1163FA}"/>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146529" y="3778360"/>
              <a:ext cx="2839914" cy="2129935"/>
            </a:xfrm>
            <a:prstGeom prst="rect">
              <a:avLst/>
            </a:prstGeom>
          </p:spPr>
        </p:pic>
        <p:sp>
          <p:nvSpPr>
            <p:cNvPr id="154" name="TextBox 153">
              <a:extLst>
                <a:ext uri="{FF2B5EF4-FFF2-40B4-BE49-F238E27FC236}">
                  <a16:creationId xmlns:a16="http://schemas.microsoft.com/office/drawing/2014/main" id="{74B62368-B9D7-47B7-9A77-DAF23A4495EA}"/>
                </a:ext>
              </a:extLst>
            </p:cNvPr>
            <p:cNvSpPr txBox="1"/>
            <p:nvPr/>
          </p:nvSpPr>
          <p:spPr>
            <a:xfrm>
              <a:off x="3205264" y="3342577"/>
              <a:ext cx="9016544" cy="439270"/>
            </a:xfrm>
            <a:prstGeom prst="rect">
              <a:avLst/>
            </a:prstGeom>
            <a:noFill/>
          </p:spPr>
          <p:txBody>
            <a:bodyPr wrap="square" rtlCol="0">
              <a:spAutoFit/>
            </a:bodyPr>
            <a:lstStyle/>
            <a:p>
              <a:r>
                <a:rPr lang="en-US" sz="3600" b="1" dirty="0">
                  <a:solidFill>
                    <a:srgbClr val="FF0000"/>
                  </a:solidFill>
                </a:rPr>
                <a:t>Single camera coverage in red   	</a:t>
              </a:r>
              <a:r>
                <a:rPr lang="en-US" sz="3600" b="1" dirty="0">
                  <a:solidFill>
                    <a:srgbClr val="F6960A"/>
                  </a:solidFill>
                </a:rPr>
                <a:t>Stereo camera coverage in orange</a:t>
              </a:r>
            </a:p>
          </p:txBody>
        </p:sp>
        <p:sp>
          <p:nvSpPr>
            <p:cNvPr id="155" name="Rectangle 154">
              <a:extLst>
                <a:ext uri="{FF2B5EF4-FFF2-40B4-BE49-F238E27FC236}">
                  <a16:creationId xmlns:a16="http://schemas.microsoft.com/office/drawing/2014/main" id="{A861CE3A-D8B0-4BFB-ABF4-2ED2935B3B8A}"/>
                </a:ext>
              </a:extLst>
            </p:cNvPr>
            <p:cNvSpPr/>
            <p:nvPr/>
          </p:nvSpPr>
          <p:spPr>
            <a:xfrm>
              <a:off x="1409914" y="4899406"/>
              <a:ext cx="371261" cy="272669"/>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a:extLst>
                <a:ext uri="{FF2B5EF4-FFF2-40B4-BE49-F238E27FC236}">
                  <a16:creationId xmlns:a16="http://schemas.microsoft.com/office/drawing/2014/main" id="{7B80FEF4-6ED5-417F-8CD1-613396C42B93}"/>
                </a:ext>
              </a:extLst>
            </p:cNvPr>
            <p:cNvSpPr/>
            <p:nvPr/>
          </p:nvSpPr>
          <p:spPr>
            <a:xfrm>
              <a:off x="1203554" y="5087029"/>
              <a:ext cx="371261" cy="272669"/>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156">
              <a:extLst>
                <a:ext uri="{FF2B5EF4-FFF2-40B4-BE49-F238E27FC236}">
                  <a16:creationId xmlns:a16="http://schemas.microsoft.com/office/drawing/2014/main" id="{8B653415-DEC6-4279-801D-E9A86726A7AC}"/>
                </a:ext>
              </a:extLst>
            </p:cNvPr>
            <p:cNvSpPr/>
            <p:nvPr/>
          </p:nvSpPr>
          <p:spPr>
            <a:xfrm>
              <a:off x="1422228" y="5088895"/>
              <a:ext cx="152587" cy="83180"/>
            </a:xfrm>
            <a:prstGeom prst="rect">
              <a:avLst/>
            </a:prstGeom>
            <a:solidFill>
              <a:srgbClr val="FFC000">
                <a:alpha val="72000"/>
              </a:srgbClr>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157">
              <a:extLst>
                <a:ext uri="{FF2B5EF4-FFF2-40B4-BE49-F238E27FC236}">
                  <a16:creationId xmlns:a16="http://schemas.microsoft.com/office/drawing/2014/main" id="{DD660967-2267-4E57-AE32-79A32ADE9F7E}"/>
                </a:ext>
              </a:extLst>
            </p:cNvPr>
            <p:cNvSpPr/>
            <p:nvPr/>
          </p:nvSpPr>
          <p:spPr>
            <a:xfrm>
              <a:off x="4331137" y="4966328"/>
              <a:ext cx="428432" cy="341046"/>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79B16F1E-32A7-490D-8FB1-AD45F846F6ED}"/>
                </a:ext>
              </a:extLst>
            </p:cNvPr>
            <p:cNvSpPr/>
            <p:nvPr/>
          </p:nvSpPr>
          <p:spPr>
            <a:xfrm>
              <a:off x="4239569" y="5035740"/>
              <a:ext cx="453011" cy="341046"/>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72873B86-3893-496C-AE34-565CA76BADF2}"/>
                </a:ext>
              </a:extLst>
            </p:cNvPr>
            <p:cNvSpPr/>
            <p:nvPr/>
          </p:nvSpPr>
          <p:spPr>
            <a:xfrm>
              <a:off x="4331137" y="5035740"/>
              <a:ext cx="361443" cy="271634"/>
            </a:xfrm>
            <a:prstGeom prst="rect">
              <a:avLst/>
            </a:prstGeom>
            <a:solidFill>
              <a:srgbClr val="FFC000">
                <a:alpha val="72000"/>
              </a:srgbClr>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FE6DF287-2724-4171-9FA9-8B9A90487665}"/>
                </a:ext>
              </a:extLst>
            </p:cNvPr>
            <p:cNvSpPr/>
            <p:nvPr/>
          </p:nvSpPr>
          <p:spPr>
            <a:xfrm>
              <a:off x="7283229" y="5017585"/>
              <a:ext cx="491838" cy="369332"/>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161">
              <a:extLst>
                <a:ext uri="{FF2B5EF4-FFF2-40B4-BE49-F238E27FC236}">
                  <a16:creationId xmlns:a16="http://schemas.microsoft.com/office/drawing/2014/main" id="{939B354D-A9F9-4A68-B8A3-20398F72BB1C}"/>
                </a:ext>
              </a:extLst>
            </p:cNvPr>
            <p:cNvSpPr/>
            <p:nvPr/>
          </p:nvSpPr>
          <p:spPr>
            <a:xfrm>
              <a:off x="7283229" y="5017585"/>
              <a:ext cx="491838" cy="369332"/>
            </a:xfrm>
            <a:prstGeom prst="rect">
              <a:avLst/>
            </a:prstGeom>
            <a:solidFill>
              <a:srgbClr val="FFC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162">
              <a:extLst>
                <a:ext uri="{FF2B5EF4-FFF2-40B4-BE49-F238E27FC236}">
                  <a16:creationId xmlns:a16="http://schemas.microsoft.com/office/drawing/2014/main" id="{7B070005-7B16-4716-A313-CAACC362EAE9}"/>
                </a:ext>
              </a:extLst>
            </p:cNvPr>
            <p:cNvSpPr/>
            <p:nvPr/>
          </p:nvSpPr>
          <p:spPr>
            <a:xfrm>
              <a:off x="7283229" y="5017584"/>
              <a:ext cx="491838" cy="369331"/>
            </a:xfrm>
            <a:prstGeom prst="rect">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163">
              <a:extLst>
                <a:ext uri="{FF2B5EF4-FFF2-40B4-BE49-F238E27FC236}">
                  <a16:creationId xmlns:a16="http://schemas.microsoft.com/office/drawing/2014/main" id="{209FD57C-78D6-4B69-B58F-99A2B06F7B36}"/>
                </a:ext>
              </a:extLst>
            </p:cNvPr>
            <p:cNvSpPr/>
            <p:nvPr/>
          </p:nvSpPr>
          <p:spPr>
            <a:xfrm>
              <a:off x="10319983" y="4974215"/>
              <a:ext cx="577621" cy="446384"/>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Rectangle 164">
              <a:extLst>
                <a:ext uri="{FF2B5EF4-FFF2-40B4-BE49-F238E27FC236}">
                  <a16:creationId xmlns:a16="http://schemas.microsoft.com/office/drawing/2014/main" id="{A391C270-80CB-499D-AE6D-79D72FE4A669}"/>
                </a:ext>
              </a:extLst>
            </p:cNvPr>
            <p:cNvSpPr/>
            <p:nvPr/>
          </p:nvSpPr>
          <p:spPr>
            <a:xfrm>
              <a:off x="10170607" y="5105296"/>
              <a:ext cx="587027" cy="441867"/>
            </a:xfrm>
            <a:prstGeom prst="rect">
              <a:avLst/>
            </a:prstGeom>
            <a:solidFill>
              <a:srgbClr val="FF0000">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Rectangle 165">
              <a:extLst>
                <a:ext uri="{FF2B5EF4-FFF2-40B4-BE49-F238E27FC236}">
                  <a16:creationId xmlns:a16="http://schemas.microsoft.com/office/drawing/2014/main" id="{DB65D477-D3B6-4CA8-ACAE-708189C2C201}"/>
                </a:ext>
              </a:extLst>
            </p:cNvPr>
            <p:cNvSpPr/>
            <p:nvPr/>
          </p:nvSpPr>
          <p:spPr>
            <a:xfrm>
              <a:off x="10325198" y="5105295"/>
              <a:ext cx="432436" cy="315303"/>
            </a:xfrm>
            <a:prstGeom prst="rect">
              <a:avLst/>
            </a:prstGeom>
            <a:solidFill>
              <a:srgbClr val="FFC000">
                <a:alpha val="72000"/>
              </a:srgbClr>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TextBox 166">
              <a:extLst>
                <a:ext uri="{FF2B5EF4-FFF2-40B4-BE49-F238E27FC236}">
                  <a16:creationId xmlns:a16="http://schemas.microsoft.com/office/drawing/2014/main" id="{9E9EE39B-D2CE-4BFC-8F21-219A356AE85C}"/>
                </a:ext>
              </a:extLst>
            </p:cNvPr>
            <p:cNvSpPr txBox="1"/>
            <p:nvPr/>
          </p:nvSpPr>
          <p:spPr>
            <a:xfrm>
              <a:off x="151662" y="5556895"/>
              <a:ext cx="2191170" cy="397434"/>
            </a:xfrm>
            <a:prstGeom prst="rect">
              <a:avLst/>
            </a:prstGeom>
            <a:noFill/>
          </p:spPr>
          <p:txBody>
            <a:bodyPr wrap="square" rtlCol="0">
              <a:spAutoFit/>
            </a:bodyPr>
            <a:lstStyle/>
            <a:p>
              <a:r>
                <a:rPr lang="en-US" sz="3200" b="1" dirty="0">
                  <a:solidFill>
                    <a:schemeClr val="bg1"/>
                  </a:solidFill>
                </a:rPr>
                <a:t>Altitude = 5.84m</a:t>
              </a:r>
            </a:p>
          </p:txBody>
        </p:sp>
        <p:sp>
          <p:nvSpPr>
            <p:cNvPr id="168" name="TextBox 167">
              <a:extLst>
                <a:ext uri="{FF2B5EF4-FFF2-40B4-BE49-F238E27FC236}">
                  <a16:creationId xmlns:a16="http://schemas.microsoft.com/office/drawing/2014/main" id="{869F17D4-5728-4794-A328-A6F898914E25}"/>
                </a:ext>
              </a:extLst>
            </p:cNvPr>
            <p:cNvSpPr txBox="1"/>
            <p:nvPr/>
          </p:nvSpPr>
          <p:spPr>
            <a:xfrm>
              <a:off x="3162108" y="5546628"/>
              <a:ext cx="2191170" cy="397434"/>
            </a:xfrm>
            <a:prstGeom prst="rect">
              <a:avLst/>
            </a:prstGeom>
            <a:noFill/>
          </p:spPr>
          <p:txBody>
            <a:bodyPr wrap="square" rtlCol="0">
              <a:spAutoFit/>
            </a:bodyPr>
            <a:lstStyle/>
            <a:p>
              <a:r>
                <a:rPr lang="en-US" sz="3200" b="1" dirty="0">
                  <a:solidFill>
                    <a:schemeClr val="bg1"/>
                  </a:solidFill>
                </a:rPr>
                <a:t>Altitude = 7.37m</a:t>
              </a:r>
            </a:p>
          </p:txBody>
        </p:sp>
        <p:sp>
          <p:nvSpPr>
            <p:cNvPr id="169" name="TextBox 168">
              <a:extLst>
                <a:ext uri="{FF2B5EF4-FFF2-40B4-BE49-F238E27FC236}">
                  <a16:creationId xmlns:a16="http://schemas.microsoft.com/office/drawing/2014/main" id="{1E4D4E4F-9D25-487E-A170-FB07E9B66B57}"/>
                </a:ext>
              </a:extLst>
            </p:cNvPr>
            <p:cNvSpPr txBox="1"/>
            <p:nvPr/>
          </p:nvSpPr>
          <p:spPr>
            <a:xfrm>
              <a:off x="6129677" y="5542490"/>
              <a:ext cx="2191170" cy="397434"/>
            </a:xfrm>
            <a:prstGeom prst="rect">
              <a:avLst/>
            </a:prstGeom>
            <a:noFill/>
          </p:spPr>
          <p:txBody>
            <a:bodyPr wrap="square" rtlCol="0">
              <a:spAutoFit/>
            </a:bodyPr>
            <a:lstStyle/>
            <a:p>
              <a:r>
                <a:rPr lang="en-US" sz="3200" b="1" dirty="0">
                  <a:solidFill>
                    <a:schemeClr val="bg1"/>
                  </a:solidFill>
                </a:rPr>
                <a:t>Altitude = 8.13m</a:t>
              </a:r>
            </a:p>
          </p:txBody>
        </p:sp>
        <p:sp>
          <p:nvSpPr>
            <p:cNvPr id="170" name="TextBox 169">
              <a:extLst>
                <a:ext uri="{FF2B5EF4-FFF2-40B4-BE49-F238E27FC236}">
                  <a16:creationId xmlns:a16="http://schemas.microsoft.com/office/drawing/2014/main" id="{132C1C3F-F7EB-4F19-A0BF-103F0CF4130D}"/>
                </a:ext>
              </a:extLst>
            </p:cNvPr>
            <p:cNvSpPr txBox="1"/>
            <p:nvPr/>
          </p:nvSpPr>
          <p:spPr>
            <a:xfrm>
              <a:off x="9224398" y="5532005"/>
              <a:ext cx="2191170" cy="397434"/>
            </a:xfrm>
            <a:prstGeom prst="rect">
              <a:avLst/>
            </a:prstGeom>
            <a:noFill/>
          </p:spPr>
          <p:txBody>
            <a:bodyPr wrap="square" rtlCol="0">
              <a:spAutoFit/>
            </a:bodyPr>
            <a:lstStyle/>
            <a:p>
              <a:r>
                <a:rPr lang="en-US" sz="3200" b="1" dirty="0">
                  <a:solidFill>
                    <a:schemeClr val="bg1"/>
                  </a:solidFill>
                </a:rPr>
                <a:t>Altitude = 9.65m</a:t>
              </a:r>
            </a:p>
          </p:txBody>
        </p:sp>
      </p:grpSp>
      <p:sp>
        <p:nvSpPr>
          <p:cNvPr id="171" name="Rectangle 170">
            <a:extLst>
              <a:ext uri="{FF2B5EF4-FFF2-40B4-BE49-F238E27FC236}">
                <a16:creationId xmlns:a16="http://schemas.microsoft.com/office/drawing/2014/main" id="{212379D7-AFB4-49AC-B6B4-654C4FE24168}"/>
              </a:ext>
            </a:extLst>
          </p:cNvPr>
          <p:cNvSpPr/>
          <p:nvPr/>
        </p:nvSpPr>
        <p:spPr>
          <a:xfrm>
            <a:off x="1995281" y="23352760"/>
            <a:ext cx="15267753" cy="5386090"/>
          </a:xfrm>
          <a:prstGeom prst="rect">
            <a:avLst/>
          </a:prstGeom>
        </p:spPr>
        <p:txBody>
          <a:bodyPr wrap="square">
            <a:spAutoFit/>
          </a:bodyPr>
          <a:lstStyle/>
          <a:p>
            <a:pPr marL="571500" indent="-571500">
              <a:buFont typeface="Wingdings" panose="05000000000000000000" pitchFamily="2" charset="2"/>
              <a:buChar char="Ø"/>
            </a:pPr>
            <a:r>
              <a:rPr lang="en-US" sz="4400" b="1" dirty="0"/>
              <a:t>Challenge: SCALPSS 1.1 aims to capture stereo imagery both before and after erosion of the regolith has occurred. </a:t>
            </a:r>
          </a:p>
          <a:p>
            <a:pPr marL="1028700" lvl="1" indent="-571500">
              <a:buFont typeface="Wingdings" panose="05000000000000000000" pitchFamily="2" charset="2"/>
              <a:buChar char="Ø"/>
            </a:pPr>
            <a:r>
              <a:rPr lang="en-US" sz="4400" dirty="0"/>
              <a:t>At what altitude will erosion start to occur?</a:t>
            </a:r>
          </a:p>
          <a:p>
            <a:pPr marL="1028700" lvl="1" indent="-571500">
              <a:buFont typeface="Wingdings" panose="05000000000000000000" pitchFamily="2" charset="2"/>
              <a:buChar char="Ø"/>
            </a:pPr>
            <a:r>
              <a:rPr lang="en-US" sz="4400" dirty="0"/>
              <a:t>What is the necessary accuracy for the system to take measurements above the surface, and how can this be predicted?</a:t>
            </a:r>
          </a:p>
          <a:p>
            <a:pPr marL="1028700" lvl="1" indent="-571500">
              <a:buFont typeface="Wingdings" panose="05000000000000000000" pitchFamily="2" charset="2"/>
              <a:buChar char="Ø"/>
            </a:pPr>
            <a:r>
              <a:rPr lang="en-US" sz="4400" dirty="0"/>
              <a:t>How large of an area can the cameras capture and how long will their views be overlapping? What is our area of interest (AOI)?</a:t>
            </a:r>
          </a:p>
          <a:p>
            <a:pPr marL="1028700" lvl="1" indent="-571500">
              <a:buFont typeface="Wingdings" panose="05000000000000000000" pitchFamily="2" charset="2"/>
              <a:buChar char="Ø"/>
            </a:pPr>
            <a:endParaRPr lang="en-US" sz="3600" b="1" dirty="0"/>
          </a:p>
        </p:txBody>
      </p:sp>
      <p:sp>
        <p:nvSpPr>
          <p:cNvPr id="10" name="TextBox 9">
            <a:extLst>
              <a:ext uri="{FF2B5EF4-FFF2-40B4-BE49-F238E27FC236}">
                <a16:creationId xmlns:a16="http://schemas.microsoft.com/office/drawing/2014/main" id="{A1C9C2D0-FFF7-4C70-B978-3C0165259B20}"/>
              </a:ext>
            </a:extLst>
          </p:cNvPr>
          <p:cNvSpPr txBox="1"/>
          <p:nvPr/>
        </p:nvSpPr>
        <p:spPr>
          <a:xfrm>
            <a:off x="18411627" y="29945580"/>
            <a:ext cx="17325818" cy="1446550"/>
          </a:xfrm>
          <a:prstGeom prst="rect">
            <a:avLst/>
          </a:prstGeom>
          <a:noFill/>
        </p:spPr>
        <p:txBody>
          <a:bodyPr wrap="square" rtlCol="0">
            <a:spAutoFit/>
          </a:bodyPr>
          <a:lstStyle/>
          <a:p>
            <a:pPr algn="ctr"/>
            <a:r>
              <a:rPr lang="en-US" sz="4400" dirty="0"/>
              <a:t>Diagram of CFD-derived solutions for erosion of the lunar surface underneath the four pairs of thrusters with projected camera views at varying altitudes.</a:t>
            </a:r>
          </a:p>
        </p:txBody>
      </p:sp>
      <p:pic>
        <p:nvPicPr>
          <p:cNvPr id="12" name="Picture 11" descr="Chart&#10;&#10;Description automatically generated">
            <a:extLst>
              <a:ext uri="{FF2B5EF4-FFF2-40B4-BE49-F238E27FC236}">
                <a16:creationId xmlns:a16="http://schemas.microsoft.com/office/drawing/2014/main" id="{13C22FEC-8031-449A-BA97-B92050F3D45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983717" y="34254826"/>
            <a:ext cx="10216544" cy="6538236"/>
          </a:xfrm>
          <a:prstGeom prst="rect">
            <a:avLst/>
          </a:prstGeom>
        </p:spPr>
      </p:pic>
      <p:pic>
        <p:nvPicPr>
          <p:cNvPr id="182" name="Picture 181" descr="Diagram, shape&#10;&#10;Description automatically generated">
            <a:extLst>
              <a:ext uri="{FF2B5EF4-FFF2-40B4-BE49-F238E27FC236}">
                <a16:creationId xmlns:a16="http://schemas.microsoft.com/office/drawing/2014/main" id="{992F6D44-609E-467C-8634-967858B0B1C0}"/>
              </a:ext>
            </a:extLst>
          </p:cNvPr>
          <p:cNvPicPr/>
          <p:nvPr/>
        </p:nvPicPr>
        <p:blipFill>
          <a:blip r:embed="rId22" cstate="print">
            <a:extLst>
              <a:ext uri="{28A0092B-C50C-407E-A947-70E740481C1C}">
                <a14:useLocalDpi xmlns:a14="http://schemas.microsoft.com/office/drawing/2010/main" val="0"/>
              </a:ext>
            </a:extLst>
          </a:blip>
          <a:stretch>
            <a:fillRect/>
          </a:stretch>
        </p:blipFill>
        <p:spPr>
          <a:xfrm>
            <a:off x="36048012" y="34273535"/>
            <a:ext cx="7836533" cy="6277397"/>
          </a:xfrm>
          <a:prstGeom prst="rect">
            <a:avLst/>
          </a:prstGeom>
        </p:spPr>
      </p:pic>
      <p:pic>
        <p:nvPicPr>
          <p:cNvPr id="183" name="Picture 182">
            <a:extLst>
              <a:ext uri="{FF2B5EF4-FFF2-40B4-BE49-F238E27FC236}">
                <a16:creationId xmlns:a16="http://schemas.microsoft.com/office/drawing/2014/main" id="{AAE80A10-29CF-4F29-92A3-9736D15013B3}"/>
              </a:ext>
            </a:extLst>
          </p:cNvPr>
          <p:cNvPicPr/>
          <p:nvPr/>
        </p:nvPicPr>
        <p:blipFill>
          <a:blip r:embed="rId23">
            <a:extLst>
              <a:ext uri="{28A0092B-C50C-407E-A947-70E740481C1C}">
                <a14:useLocalDpi xmlns:a14="http://schemas.microsoft.com/office/drawing/2010/main" val="0"/>
              </a:ext>
            </a:extLst>
          </a:blip>
          <a:stretch>
            <a:fillRect/>
          </a:stretch>
        </p:blipFill>
        <p:spPr>
          <a:xfrm>
            <a:off x="1994059" y="30500775"/>
            <a:ext cx="14035311" cy="8978146"/>
          </a:xfrm>
          <a:prstGeom prst="rect">
            <a:avLst/>
          </a:prstGeom>
        </p:spPr>
      </p:pic>
      <p:pic>
        <p:nvPicPr>
          <p:cNvPr id="16" name="Picture 15" descr="A picture containing crater, wall, nature, black&#10;&#10;Description automatically generated">
            <a:extLst>
              <a:ext uri="{FF2B5EF4-FFF2-40B4-BE49-F238E27FC236}">
                <a16:creationId xmlns:a16="http://schemas.microsoft.com/office/drawing/2014/main" id="{765F63FA-B74F-4872-AD79-54667DE4D9A7}"/>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6313549" y="23218726"/>
            <a:ext cx="7378478" cy="5533859"/>
          </a:xfrm>
          <a:prstGeom prst="rect">
            <a:avLst/>
          </a:prstGeom>
        </p:spPr>
      </p:pic>
      <p:sp>
        <p:nvSpPr>
          <p:cNvPr id="17" name="TextBox 16">
            <a:extLst>
              <a:ext uri="{FF2B5EF4-FFF2-40B4-BE49-F238E27FC236}">
                <a16:creationId xmlns:a16="http://schemas.microsoft.com/office/drawing/2014/main" id="{EAF7DC66-C365-41C2-8B54-0E1D0F5E6C68}"/>
              </a:ext>
            </a:extLst>
          </p:cNvPr>
          <p:cNvSpPr txBox="1"/>
          <p:nvPr/>
        </p:nvSpPr>
        <p:spPr>
          <a:xfrm>
            <a:off x="36095546" y="28942522"/>
            <a:ext cx="7763124" cy="2123658"/>
          </a:xfrm>
          <a:prstGeom prst="rect">
            <a:avLst/>
          </a:prstGeom>
          <a:noFill/>
        </p:spPr>
        <p:txBody>
          <a:bodyPr wrap="square" rtlCol="0">
            <a:spAutoFit/>
          </a:bodyPr>
          <a:lstStyle/>
          <a:p>
            <a:pPr algn="ctr"/>
            <a:r>
              <a:rPr lang="en-US" sz="4400" dirty="0"/>
              <a:t>Simulated long focal length camera image of a pair of craters forming underneath an ACS thruster pair.</a:t>
            </a:r>
          </a:p>
        </p:txBody>
      </p:sp>
      <p:sp>
        <p:nvSpPr>
          <p:cNvPr id="189" name="TextBox 188">
            <a:extLst>
              <a:ext uri="{FF2B5EF4-FFF2-40B4-BE49-F238E27FC236}">
                <a16:creationId xmlns:a16="http://schemas.microsoft.com/office/drawing/2014/main" id="{580922F5-8BF1-4FED-A303-6DA47E046A3B}"/>
              </a:ext>
            </a:extLst>
          </p:cNvPr>
          <p:cNvSpPr txBox="1"/>
          <p:nvPr/>
        </p:nvSpPr>
        <p:spPr>
          <a:xfrm>
            <a:off x="2627409" y="39117188"/>
            <a:ext cx="12524430" cy="2123658"/>
          </a:xfrm>
          <a:prstGeom prst="rect">
            <a:avLst/>
          </a:prstGeom>
          <a:noFill/>
        </p:spPr>
        <p:txBody>
          <a:bodyPr wrap="square" rtlCol="0">
            <a:spAutoFit/>
          </a:bodyPr>
          <a:lstStyle/>
          <a:p>
            <a:pPr algn="ctr"/>
            <a:r>
              <a:rPr lang="en-US" sz="4400" dirty="0"/>
              <a:t>Simulated camera views of the four short focal length cameras with the erosion CFD performed at NASA Marshall Space Flight Center.</a:t>
            </a:r>
          </a:p>
        </p:txBody>
      </p:sp>
      <p:sp>
        <p:nvSpPr>
          <p:cNvPr id="95" name="TextBox 94">
            <a:extLst>
              <a:ext uri="{FF2B5EF4-FFF2-40B4-BE49-F238E27FC236}">
                <a16:creationId xmlns:a16="http://schemas.microsoft.com/office/drawing/2014/main" id="{6980CCA5-DDEC-4F80-A689-E08E6F54374B}"/>
              </a:ext>
            </a:extLst>
          </p:cNvPr>
          <p:cNvSpPr txBox="1"/>
          <p:nvPr/>
        </p:nvSpPr>
        <p:spPr>
          <a:xfrm>
            <a:off x="17613695" y="36678164"/>
            <a:ext cx="3224034" cy="707886"/>
          </a:xfrm>
          <a:prstGeom prst="rect">
            <a:avLst/>
          </a:prstGeom>
          <a:noFill/>
        </p:spPr>
        <p:txBody>
          <a:bodyPr wrap="square" rtlCol="0">
            <a:spAutoFit/>
          </a:bodyPr>
          <a:lstStyle/>
          <a:p>
            <a:r>
              <a:rPr lang="en-US" sz="4000" b="1" dirty="0">
                <a:solidFill>
                  <a:schemeClr val="bg1"/>
                </a:solidFill>
              </a:rPr>
              <a:t>Altitude = 8m</a:t>
            </a:r>
          </a:p>
        </p:txBody>
      </p:sp>
      <p:sp>
        <p:nvSpPr>
          <p:cNvPr id="178" name="Rectangle 177">
            <a:extLst>
              <a:ext uri="{FF2B5EF4-FFF2-40B4-BE49-F238E27FC236}">
                <a16:creationId xmlns:a16="http://schemas.microsoft.com/office/drawing/2014/main" id="{5F546410-9839-4A20-8821-80E045D84106}"/>
              </a:ext>
            </a:extLst>
          </p:cNvPr>
          <p:cNvSpPr/>
          <p:nvPr/>
        </p:nvSpPr>
        <p:spPr>
          <a:xfrm rot="10800000" flipV="1">
            <a:off x="16744770" y="39534646"/>
            <a:ext cx="8637631" cy="2123658"/>
          </a:xfrm>
          <a:prstGeom prst="rect">
            <a:avLst/>
          </a:prstGeom>
        </p:spPr>
        <p:txBody>
          <a:bodyPr wrap="square">
            <a:spAutoFit/>
          </a:bodyPr>
          <a:lstStyle/>
          <a:p>
            <a:pPr algn="ctr"/>
            <a:r>
              <a:rPr lang="en-US" sz="4400" dirty="0"/>
              <a:t>Stereo coverage and field of view plot for a selected four short focal length camera configuration.</a:t>
            </a:r>
          </a:p>
        </p:txBody>
      </p:sp>
      <p:pic>
        <p:nvPicPr>
          <p:cNvPr id="179" name="Picture 178">
            <a:extLst>
              <a:ext uri="{FF2B5EF4-FFF2-40B4-BE49-F238E27FC236}">
                <a16:creationId xmlns:a16="http://schemas.microsoft.com/office/drawing/2014/main" id="{514480CA-A2F6-4DFA-8431-CD4A87786325}"/>
              </a:ext>
            </a:extLst>
          </p:cNvPr>
          <p:cNvPicPr/>
          <p:nvPr/>
        </p:nvPicPr>
        <p:blipFill>
          <a:blip r:embed="rId25">
            <a:extLst>
              <a:ext uri="{28A0092B-C50C-407E-A947-70E740481C1C}">
                <a14:useLocalDpi xmlns:a14="http://schemas.microsoft.com/office/drawing/2010/main" val="0"/>
              </a:ext>
            </a:extLst>
          </a:blip>
          <a:stretch>
            <a:fillRect/>
          </a:stretch>
        </p:blipFill>
        <p:spPr>
          <a:xfrm>
            <a:off x="16246758" y="32286541"/>
            <a:ext cx="9673590" cy="7156611"/>
          </a:xfrm>
          <a:prstGeom prst="rect">
            <a:avLst/>
          </a:prstGeom>
        </p:spPr>
      </p:pic>
      <p:sp>
        <p:nvSpPr>
          <p:cNvPr id="3" name="TextBox 2">
            <a:extLst>
              <a:ext uri="{FF2B5EF4-FFF2-40B4-BE49-F238E27FC236}">
                <a16:creationId xmlns:a16="http://schemas.microsoft.com/office/drawing/2014/main" id="{5B552282-00B7-407C-AA2E-AE5263FB4FE9}"/>
              </a:ext>
            </a:extLst>
          </p:cNvPr>
          <p:cNvSpPr txBox="1"/>
          <p:nvPr/>
        </p:nvSpPr>
        <p:spPr>
          <a:xfrm>
            <a:off x="1938273" y="28872929"/>
            <a:ext cx="12994892" cy="1446550"/>
          </a:xfrm>
          <a:prstGeom prst="rect">
            <a:avLst/>
          </a:prstGeom>
          <a:noFill/>
        </p:spPr>
        <p:txBody>
          <a:bodyPr wrap="square" rtlCol="0">
            <a:spAutoFit/>
          </a:bodyPr>
          <a:lstStyle/>
          <a:p>
            <a:r>
              <a:rPr lang="en-US" sz="4400" b="1" dirty="0">
                <a:solidFill>
                  <a:srgbClr val="C00000"/>
                </a:solidFill>
              </a:rPr>
              <a:t>Short Focal Length Lens Cameras (4) </a:t>
            </a:r>
            <a:r>
              <a:rPr lang="en-US" sz="4400" b="1" dirty="0"/>
              <a:t>– capture images of full AOI after landing</a:t>
            </a:r>
          </a:p>
        </p:txBody>
      </p:sp>
      <p:sp>
        <p:nvSpPr>
          <p:cNvPr id="100" name="TextBox 99">
            <a:extLst>
              <a:ext uri="{FF2B5EF4-FFF2-40B4-BE49-F238E27FC236}">
                <a16:creationId xmlns:a16="http://schemas.microsoft.com/office/drawing/2014/main" id="{B34FF8B0-80B1-4BA6-B308-AF49F5BD04D3}"/>
              </a:ext>
            </a:extLst>
          </p:cNvPr>
          <p:cNvSpPr txBox="1"/>
          <p:nvPr/>
        </p:nvSpPr>
        <p:spPr>
          <a:xfrm>
            <a:off x="17988989" y="21904874"/>
            <a:ext cx="24760731" cy="769441"/>
          </a:xfrm>
          <a:prstGeom prst="rect">
            <a:avLst/>
          </a:prstGeom>
          <a:noFill/>
        </p:spPr>
        <p:txBody>
          <a:bodyPr wrap="square" rtlCol="0">
            <a:spAutoFit/>
          </a:bodyPr>
          <a:lstStyle/>
          <a:p>
            <a:r>
              <a:rPr lang="en-US" sz="4400" b="1" dirty="0">
                <a:solidFill>
                  <a:srgbClr val="C00000"/>
                </a:solidFill>
              </a:rPr>
              <a:t>Long Focal Length Lens Cameras (2)  </a:t>
            </a:r>
            <a:r>
              <a:rPr lang="en-US" sz="4400" b="1" dirty="0"/>
              <a:t>– capture images of partial AOI prior to erosion during descent</a:t>
            </a:r>
          </a:p>
        </p:txBody>
      </p:sp>
      <p:sp>
        <p:nvSpPr>
          <p:cNvPr id="101" name="TextBox 100">
            <a:extLst>
              <a:ext uri="{FF2B5EF4-FFF2-40B4-BE49-F238E27FC236}">
                <a16:creationId xmlns:a16="http://schemas.microsoft.com/office/drawing/2014/main" id="{61497F6B-8A71-4F6D-B61F-FBC15C8054C9}"/>
              </a:ext>
            </a:extLst>
          </p:cNvPr>
          <p:cNvSpPr txBox="1"/>
          <p:nvPr/>
        </p:nvSpPr>
        <p:spPr>
          <a:xfrm>
            <a:off x="36438357" y="28052971"/>
            <a:ext cx="3224034" cy="707886"/>
          </a:xfrm>
          <a:prstGeom prst="rect">
            <a:avLst/>
          </a:prstGeom>
          <a:noFill/>
        </p:spPr>
        <p:txBody>
          <a:bodyPr wrap="square" rtlCol="0">
            <a:spAutoFit/>
          </a:bodyPr>
          <a:lstStyle/>
          <a:p>
            <a:r>
              <a:rPr lang="en-US" sz="4000" b="1" dirty="0">
                <a:solidFill>
                  <a:schemeClr val="bg1"/>
                </a:solidFill>
              </a:rPr>
              <a:t>Altitude = 8m</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ea typeface="ＭＳ Ｐゴシック" pitchFamily="-3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ea typeface="ＭＳ Ｐゴシック" pitchFamily="-32" charset="-128"/>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2978</TotalTime>
  <Words>679</Words>
  <Application>Microsoft Office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Arial Narrow</vt:lpstr>
      <vt:lpstr>Calibri</vt:lpstr>
      <vt:lpstr>Cambria</vt:lpstr>
      <vt:lpstr>Cambria Math</vt:lpstr>
      <vt:lpstr>Monotype Sorts</vt:lpstr>
      <vt:lpstr>Symbol</vt:lpstr>
      <vt:lpstr>Wingdings</vt:lpstr>
      <vt:lpstr>Default Design</vt:lpstr>
      <vt:lpstr>PowerPoint Presentation</vt:lpstr>
    </vt:vector>
  </TitlesOfParts>
  <Company>Office 2004 Test Drive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Olivia</cp:lastModifiedBy>
  <cp:revision>112</cp:revision>
  <dcterms:created xsi:type="dcterms:W3CDTF">2009-06-12T18:33:45Z</dcterms:created>
  <dcterms:modified xsi:type="dcterms:W3CDTF">2021-06-25T15:10:09Z</dcterms:modified>
</cp:coreProperties>
</file>