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359" r:id="rId2"/>
    <p:sldId id="256" r:id="rId3"/>
    <p:sldId id="330" r:id="rId4"/>
    <p:sldId id="260" r:id="rId5"/>
    <p:sldId id="371" r:id="rId6"/>
    <p:sldId id="360" r:id="rId7"/>
    <p:sldId id="364" r:id="rId8"/>
    <p:sldId id="257" r:id="rId9"/>
    <p:sldId id="3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80068"/>
  </p:normalViewPr>
  <p:slideViewPr>
    <p:cSldViewPr snapToGrid="0" snapToObjects="1">
      <p:cViewPr varScale="1">
        <p:scale>
          <a:sx n="97" d="100"/>
          <a:sy n="97" d="100"/>
        </p:scale>
        <p:origin x="600" y="184"/>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7F29E7-3B8D-C34F-9891-F0E0347771A6}" type="datetimeFigureOut">
              <a:rPr lang="en-US" smtClean="0"/>
              <a:t>7/9/21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2A3BCC-0EBF-A642-BC1E-AC5AAE5D05FD}" type="slidenum">
              <a:rPr lang="en-US" smtClean="0"/>
              <a:t>‹#›</a:t>
            </a:fld>
            <a:endParaRPr/>
          </a:p>
        </p:txBody>
      </p:sp>
    </p:spTree>
    <p:extLst>
      <p:ext uri="{BB962C8B-B14F-4D97-AF65-F5344CB8AC3E}">
        <p14:creationId xmlns:p14="http://schemas.microsoft.com/office/powerpoint/2010/main" val="1041534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5"/>
          </p:nvPr>
        </p:nvSpPr>
        <p:spPr/>
        <p:txBody>
          <a:bodyPr/>
          <a:lstStyle/>
          <a:p>
            <a:fld id="{F92A3BCC-0EBF-A642-BC1E-AC5AAE5D05FD}" type="slidenum">
              <a:rPr lang="en-US" smtClean="0"/>
              <a:t>1</a:t>
            </a:fld>
            <a:endParaRPr lang="en-US" dirty="0"/>
          </a:p>
        </p:txBody>
      </p:sp>
    </p:spTree>
    <p:extLst>
      <p:ext uri="{BB962C8B-B14F-4D97-AF65-F5344CB8AC3E}">
        <p14:creationId xmlns:p14="http://schemas.microsoft.com/office/powerpoint/2010/main" val="2702773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5"/>
          </p:nvPr>
        </p:nvSpPr>
        <p:spPr/>
        <p:txBody>
          <a:bodyPr/>
          <a:lstStyle/>
          <a:p>
            <a:fld id="{F92A3BCC-0EBF-A642-BC1E-AC5AAE5D05FD}" type="slidenum">
              <a:rPr lang="en-US" smtClean="0"/>
              <a:t>2</a:t>
            </a:fld>
            <a:endParaRPr lang="en-US" dirty="0"/>
          </a:p>
        </p:txBody>
      </p:sp>
    </p:spTree>
    <p:extLst>
      <p:ext uri="{BB962C8B-B14F-4D97-AF65-F5344CB8AC3E}">
        <p14:creationId xmlns:p14="http://schemas.microsoft.com/office/powerpoint/2010/main" val="1460466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5"/>
          </p:nvPr>
        </p:nvSpPr>
        <p:spPr/>
        <p:txBody>
          <a:bodyPr/>
          <a:lstStyle/>
          <a:p>
            <a:fld id="{F92A3BCC-0EBF-A642-BC1E-AC5AAE5D05FD}" type="slidenum">
              <a:rPr lang="en-US" smtClean="0"/>
              <a:t>3</a:t>
            </a:fld>
            <a:endParaRPr lang="en-US"/>
          </a:p>
        </p:txBody>
      </p:sp>
    </p:spTree>
    <p:extLst>
      <p:ext uri="{BB962C8B-B14F-4D97-AF65-F5344CB8AC3E}">
        <p14:creationId xmlns:p14="http://schemas.microsoft.com/office/powerpoint/2010/main" val="3891148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5"/>
          </p:nvPr>
        </p:nvSpPr>
        <p:spPr/>
        <p:txBody>
          <a:bodyPr/>
          <a:lstStyle/>
          <a:p>
            <a:fld id="{F92A3BCC-0EBF-A642-BC1E-AC5AAE5D05FD}" type="slidenum">
              <a:rPr lang="en-US" smtClean="0"/>
              <a:t>4</a:t>
            </a:fld>
            <a:endParaRPr lang="en-US"/>
          </a:p>
        </p:txBody>
      </p:sp>
    </p:spTree>
    <p:extLst>
      <p:ext uri="{BB962C8B-B14F-4D97-AF65-F5344CB8AC3E}">
        <p14:creationId xmlns:p14="http://schemas.microsoft.com/office/powerpoint/2010/main" val="4127811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5"/>
          </p:nvPr>
        </p:nvSpPr>
        <p:spPr/>
        <p:txBody>
          <a:bodyPr/>
          <a:lstStyle/>
          <a:p>
            <a:fld id="{F92A3BCC-0EBF-A642-BC1E-AC5AAE5D05FD}" type="slidenum">
              <a:rPr lang="en-US" smtClean="0"/>
              <a:t>5</a:t>
            </a:fld>
            <a:endParaRPr lang="en-US"/>
          </a:p>
        </p:txBody>
      </p:sp>
    </p:spTree>
    <p:extLst>
      <p:ext uri="{BB962C8B-B14F-4D97-AF65-F5344CB8AC3E}">
        <p14:creationId xmlns:p14="http://schemas.microsoft.com/office/powerpoint/2010/main" val="1874140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fld id="{F92A3BCC-0EBF-A642-BC1E-AC5AAE5D05FD}" type="slidenum">
              <a:rPr lang="en-US" smtClean="0"/>
              <a:t>6</a:t>
            </a:fld>
            <a:endParaRPr lang="en-US"/>
          </a:p>
        </p:txBody>
      </p:sp>
    </p:spTree>
    <p:extLst>
      <p:ext uri="{BB962C8B-B14F-4D97-AF65-F5344CB8AC3E}">
        <p14:creationId xmlns:p14="http://schemas.microsoft.com/office/powerpoint/2010/main" val="1905758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fld id="{F92A3BCC-0EBF-A642-BC1E-AC5AAE5D05FD}" type="slidenum">
              <a:rPr lang="en-US" smtClean="0"/>
              <a:t>7</a:t>
            </a:fld>
            <a:endParaRPr lang="en-US"/>
          </a:p>
        </p:txBody>
      </p:sp>
    </p:spTree>
    <p:extLst>
      <p:ext uri="{BB962C8B-B14F-4D97-AF65-F5344CB8AC3E}">
        <p14:creationId xmlns:p14="http://schemas.microsoft.com/office/powerpoint/2010/main" val="2615225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5"/>
          </p:nvPr>
        </p:nvSpPr>
        <p:spPr/>
        <p:txBody>
          <a:bodyPr/>
          <a:lstStyle/>
          <a:p>
            <a:fld id="{F92A3BCC-0EBF-A642-BC1E-AC5AAE5D05FD}" type="slidenum">
              <a:rPr lang="en-US" smtClean="0"/>
              <a:t>8</a:t>
            </a:fld>
            <a:endParaRPr lang="en-US"/>
          </a:p>
        </p:txBody>
      </p:sp>
    </p:spTree>
    <p:extLst>
      <p:ext uri="{BB962C8B-B14F-4D97-AF65-F5344CB8AC3E}">
        <p14:creationId xmlns:p14="http://schemas.microsoft.com/office/powerpoint/2010/main" val="2615225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4A38F-A24E-2E4A-B04B-B7C731EFFF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a:p>
        </p:txBody>
      </p:sp>
      <p:sp>
        <p:nvSpPr>
          <p:cNvPr id="3" name="Subtitle 2">
            <a:extLst>
              <a:ext uri="{FF2B5EF4-FFF2-40B4-BE49-F238E27FC236}">
                <a16:creationId xmlns:a16="http://schemas.microsoft.com/office/drawing/2014/main" id="{F508A621-0788-5942-AD2E-780442F935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4" name="Date Placeholder 3">
            <a:extLst>
              <a:ext uri="{FF2B5EF4-FFF2-40B4-BE49-F238E27FC236}">
                <a16:creationId xmlns:a16="http://schemas.microsoft.com/office/drawing/2014/main" id="{2198AC77-D435-D944-9045-D6E4796C905E}"/>
              </a:ext>
            </a:extLst>
          </p:cNvPr>
          <p:cNvSpPr>
            <a:spLocks noGrp="1"/>
          </p:cNvSpPr>
          <p:nvPr>
            <p:ph type="dt" sz="half" idx="10"/>
          </p:nvPr>
        </p:nvSpPr>
        <p:spPr/>
        <p:txBody>
          <a:bodyPr/>
          <a:lstStyle/>
          <a:p>
            <a:fld id="{784F55D7-E133-2140-A536-431B0DEABD6A}" type="datetime1">
              <a:rPr lang="en-US" smtClean="0"/>
              <a:t>7/9/21</a:t>
            </a:fld>
            <a:endParaRPr lang="en-US"/>
          </a:p>
        </p:txBody>
      </p:sp>
      <p:sp>
        <p:nvSpPr>
          <p:cNvPr id="5" name="Footer Placeholder 4">
            <a:extLst>
              <a:ext uri="{FF2B5EF4-FFF2-40B4-BE49-F238E27FC236}">
                <a16:creationId xmlns:a16="http://schemas.microsoft.com/office/drawing/2014/main" id="{B17A58C7-BEFB-3844-A624-63537FEF9D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C13E49-058A-E440-BF1B-FA77FC4D4DEA}"/>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2517748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DDBE1-C07A-AA43-BDE6-3B867F88D041}"/>
              </a:ext>
            </a:extLst>
          </p:cNvPr>
          <p:cNvSpPr>
            <a:spLocks noGrp="1"/>
          </p:cNvSpPr>
          <p:nvPr>
            <p:ph type="title"/>
          </p:nvPr>
        </p:nvSpPr>
        <p:spPr/>
        <p:txBody>
          <a:bodyPr/>
          <a:lstStyle/>
          <a:p>
            <a:r>
              <a:rPr lang="en-US"/>
              <a:t>Click to edit Master title style</a:t>
            </a:r>
            <a:endParaRPr/>
          </a:p>
        </p:txBody>
      </p:sp>
      <p:sp>
        <p:nvSpPr>
          <p:cNvPr id="3" name="Content Placeholder 2">
            <a:extLst>
              <a:ext uri="{FF2B5EF4-FFF2-40B4-BE49-F238E27FC236}">
                <a16:creationId xmlns:a16="http://schemas.microsoft.com/office/drawing/2014/main" id="{74D2346F-73EF-4E44-AF64-5A88A87EDA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a:extLst>
              <a:ext uri="{FF2B5EF4-FFF2-40B4-BE49-F238E27FC236}">
                <a16:creationId xmlns:a16="http://schemas.microsoft.com/office/drawing/2014/main" id="{23567EF4-9981-D941-BA6F-3CC663B8FC96}"/>
              </a:ext>
            </a:extLst>
          </p:cNvPr>
          <p:cNvSpPr>
            <a:spLocks noGrp="1"/>
          </p:cNvSpPr>
          <p:nvPr>
            <p:ph type="dt" sz="half" idx="10"/>
          </p:nvPr>
        </p:nvSpPr>
        <p:spPr/>
        <p:txBody>
          <a:bodyPr/>
          <a:lstStyle/>
          <a:p>
            <a:fld id="{3AA10552-9F6D-7A42-AFE4-EE0B5EF4803E}" type="datetime1">
              <a:rPr lang="en-US" smtClean="0"/>
              <a:t>7/9/21</a:t>
            </a:fld>
            <a:endParaRPr lang="en-US"/>
          </a:p>
        </p:txBody>
      </p:sp>
      <p:sp>
        <p:nvSpPr>
          <p:cNvPr id="5" name="Footer Placeholder 4">
            <a:extLst>
              <a:ext uri="{FF2B5EF4-FFF2-40B4-BE49-F238E27FC236}">
                <a16:creationId xmlns:a16="http://schemas.microsoft.com/office/drawing/2014/main" id="{705B0B00-E62B-694D-A3FE-749325045D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6DD79C-A267-BE46-886E-EC35F80B805E}"/>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4269179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13308-A93E-5346-A2CA-0C885307F3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a:p>
        </p:txBody>
      </p:sp>
      <p:sp>
        <p:nvSpPr>
          <p:cNvPr id="3" name="Text Placeholder 2">
            <a:extLst>
              <a:ext uri="{FF2B5EF4-FFF2-40B4-BE49-F238E27FC236}">
                <a16:creationId xmlns:a16="http://schemas.microsoft.com/office/drawing/2014/main" id="{22E3C865-74A2-C247-B367-4CFFB329EC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3085B1-F06D-034F-B75F-BA43DF56C5BE}"/>
              </a:ext>
            </a:extLst>
          </p:cNvPr>
          <p:cNvSpPr>
            <a:spLocks noGrp="1"/>
          </p:cNvSpPr>
          <p:nvPr>
            <p:ph type="dt" sz="half" idx="10"/>
          </p:nvPr>
        </p:nvSpPr>
        <p:spPr/>
        <p:txBody>
          <a:bodyPr/>
          <a:lstStyle/>
          <a:p>
            <a:fld id="{E467A412-74DA-414A-9E7B-A77F2D955363}" type="datetime1">
              <a:rPr lang="en-US" smtClean="0"/>
              <a:t>7/9/21</a:t>
            </a:fld>
            <a:endParaRPr lang="en-US"/>
          </a:p>
        </p:txBody>
      </p:sp>
      <p:sp>
        <p:nvSpPr>
          <p:cNvPr id="5" name="Footer Placeholder 4">
            <a:extLst>
              <a:ext uri="{FF2B5EF4-FFF2-40B4-BE49-F238E27FC236}">
                <a16:creationId xmlns:a16="http://schemas.microsoft.com/office/drawing/2014/main" id="{C6434078-D1B1-9F46-ACE9-448E47847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5AE227-5C05-7B4F-B725-D104624242FF}"/>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238579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3BD60-8230-384A-8F9C-C50D60D893CC}"/>
              </a:ext>
            </a:extLst>
          </p:cNvPr>
          <p:cNvSpPr>
            <a:spLocks noGrp="1"/>
          </p:cNvSpPr>
          <p:nvPr>
            <p:ph type="title"/>
          </p:nvPr>
        </p:nvSpPr>
        <p:spPr/>
        <p:txBody>
          <a:bodyPr/>
          <a:lstStyle/>
          <a:p>
            <a:r>
              <a:rPr lang="en-US"/>
              <a:t>Click to edit Master title style</a:t>
            </a:r>
            <a:endParaRPr/>
          </a:p>
        </p:txBody>
      </p:sp>
      <p:sp>
        <p:nvSpPr>
          <p:cNvPr id="3" name="Content Placeholder 2">
            <a:extLst>
              <a:ext uri="{FF2B5EF4-FFF2-40B4-BE49-F238E27FC236}">
                <a16:creationId xmlns:a16="http://schemas.microsoft.com/office/drawing/2014/main" id="{CD285889-9B7F-274A-9C6D-CB4856D9C3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a:extLst>
              <a:ext uri="{FF2B5EF4-FFF2-40B4-BE49-F238E27FC236}">
                <a16:creationId xmlns:a16="http://schemas.microsoft.com/office/drawing/2014/main" id="{1170DC54-5C20-CC4A-A872-4920E68D82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a:extLst>
              <a:ext uri="{FF2B5EF4-FFF2-40B4-BE49-F238E27FC236}">
                <a16:creationId xmlns:a16="http://schemas.microsoft.com/office/drawing/2014/main" id="{9977D74B-9A69-3448-94F4-111391692242}"/>
              </a:ext>
            </a:extLst>
          </p:cNvPr>
          <p:cNvSpPr>
            <a:spLocks noGrp="1"/>
          </p:cNvSpPr>
          <p:nvPr>
            <p:ph type="dt" sz="half" idx="10"/>
          </p:nvPr>
        </p:nvSpPr>
        <p:spPr/>
        <p:txBody>
          <a:bodyPr/>
          <a:lstStyle/>
          <a:p>
            <a:fld id="{B7F2C6FB-B134-4A46-9866-3C7360AF466F}" type="datetime1">
              <a:rPr lang="en-US" smtClean="0"/>
              <a:t>7/9/21</a:t>
            </a:fld>
            <a:endParaRPr lang="en-US"/>
          </a:p>
        </p:txBody>
      </p:sp>
      <p:sp>
        <p:nvSpPr>
          <p:cNvPr id="6" name="Footer Placeholder 5">
            <a:extLst>
              <a:ext uri="{FF2B5EF4-FFF2-40B4-BE49-F238E27FC236}">
                <a16:creationId xmlns:a16="http://schemas.microsoft.com/office/drawing/2014/main" id="{A210C30F-FE58-8949-AD13-B8169E7F57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122E20-E27D-9442-9234-5CC9277318E9}"/>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1021887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0A30B-8F87-074F-83B5-AB0359A641F9}"/>
              </a:ext>
            </a:extLst>
          </p:cNvPr>
          <p:cNvSpPr>
            <a:spLocks noGrp="1"/>
          </p:cNvSpPr>
          <p:nvPr>
            <p:ph type="title"/>
          </p:nvPr>
        </p:nvSpPr>
        <p:spPr>
          <a:xfrm>
            <a:off x="839788" y="365125"/>
            <a:ext cx="10515600" cy="1325563"/>
          </a:xfrm>
        </p:spPr>
        <p:txBody>
          <a:bodyPr/>
          <a:lstStyle/>
          <a:p>
            <a:r>
              <a:rPr lang="en-US"/>
              <a:t>Click to edit Master title style</a:t>
            </a:r>
            <a:endParaRPr/>
          </a:p>
        </p:txBody>
      </p:sp>
      <p:sp>
        <p:nvSpPr>
          <p:cNvPr id="3" name="Text Placeholder 2">
            <a:extLst>
              <a:ext uri="{FF2B5EF4-FFF2-40B4-BE49-F238E27FC236}">
                <a16:creationId xmlns:a16="http://schemas.microsoft.com/office/drawing/2014/main" id="{C2A409F2-4972-2449-8A8B-297EF5915E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2832B0-8F6C-0B4F-B824-30B70A9147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a:extLst>
              <a:ext uri="{FF2B5EF4-FFF2-40B4-BE49-F238E27FC236}">
                <a16:creationId xmlns:a16="http://schemas.microsoft.com/office/drawing/2014/main" id="{FE58174E-EBB4-0347-9C9F-7C3A4B7FA0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527410-C40A-D04A-B17E-58727B8F64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a:extLst>
              <a:ext uri="{FF2B5EF4-FFF2-40B4-BE49-F238E27FC236}">
                <a16:creationId xmlns:a16="http://schemas.microsoft.com/office/drawing/2014/main" id="{436B3F84-F8CB-A045-A3AB-415F37BB8B48}"/>
              </a:ext>
            </a:extLst>
          </p:cNvPr>
          <p:cNvSpPr>
            <a:spLocks noGrp="1"/>
          </p:cNvSpPr>
          <p:nvPr>
            <p:ph type="dt" sz="half" idx="10"/>
          </p:nvPr>
        </p:nvSpPr>
        <p:spPr/>
        <p:txBody>
          <a:bodyPr/>
          <a:lstStyle/>
          <a:p>
            <a:fld id="{AEF840BC-8327-E543-BF58-69491B30CBCA}" type="datetime1">
              <a:rPr lang="en-US" smtClean="0"/>
              <a:t>7/9/21</a:t>
            </a:fld>
            <a:endParaRPr lang="en-US"/>
          </a:p>
        </p:txBody>
      </p:sp>
      <p:sp>
        <p:nvSpPr>
          <p:cNvPr id="8" name="Footer Placeholder 7">
            <a:extLst>
              <a:ext uri="{FF2B5EF4-FFF2-40B4-BE49-F238E27FC236}">
                <a16:creationId xmlns:a16="http://schemas.microsoft.com/office/drawing/2014/main" id="{894F6CE7-3C7B-2C49-ABAC-48FFFE4280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EDC823-3D3E-9948-AFCF-FF4F45E2D70E}"/>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2085381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89BA9-6F9B-5743-8BA0-22163CBA6BBD}"/>
              </a:ext>
            </a:extLst>
          </p:cNvPr>
          <p:cNvSpPr>
            <a:spLocks noGrp="1"/>
          </p:cNvSpPr>
          <p:nvPr>
            <p:ph type="title"/>
          </p:nvPr>
        </p:nvSpPr>
        <p:spPr/>
        <p:txBody>
          <a:bodyPr/>
          <a:lstStyle/>
          <a:p>
            <a:r>
              <a:rPr lang="en-US"/>
              <a:t>Click to edit Master title style</a:t>
            </a:r>
            <a:endParaRPr/>
          </a:p>
        </p:txBody>
      </p:sp>
      <p:sp>
        <p:nvSpPr>
          <p:cNvPr id="3" name="Date Placeholder 2">
            <a:extLst>
              <a:ext uri="{FF2B5EF4-FFF2-40B4-BE49-F238E27FC236}">
                <a16:creationId xmlns:a16="http://schemas.microsoft.com/office/drawing/2014/main" id="{A05980A7-07FD-FE45-A984-16773903D9F7}"/>
              </a:ext>
            </a:extLst>
          </p:cNvPr>
          <p:cNvSpPr>
            <a:spLocks noGrp="1"/>
          </p:cNvSpPr>
          <p:nvPr>
            <p:ph type="dt" sz="half" idx="10"/>
          </p:nvPr>
        </p:nvSpPr>
        <p:spPr/>
        <p:txBody>
          <a:bodyPr/>
          <a:lstStyle/>
          <a:p>
            <a:fld id="{3C7F425A-38D4-C744-9F85-35E0B3F146FB}" type="datetime1">
              <a:rPr lang="en-US" smtClean="0"/>
              <a:t>7/9/21</a:t>
            </a:fld>
            <a:endParaRPr lang="en-US"/>
          </a:p>
        </p:txBody>
      </p:sp>
      <p:sp>
        <p:nvSpPr>
          <p:cNvPr id="4" name="Footer Placeholder 3">
            <a:extLst>
              <a:ext uri="{FF2B5EF4-FFF2-40B4-BE49-F238E27FC236}">
                <a16:creationId xmlns:a16="http://schemas.microsoft.com/office/drawing/2014/main" id="{8C3701BD-595F-EA42-AB39-0194CAA754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4358D4-72CF-7A4E-A03F-71B6607FE11D}"/>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4187144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D7B3B1-DB10-6442-8968-684785CD4893}"/>
              </a:ext>
            </a:extLst>
          </p:cNvPr>
          <p:cNvSpPr>
            <a:spLocks noGrp="1"/>
          </p:cNvSpPr>
          <p:nvPr>
            <p:ph type="dt" sz="half" idx="10"/>
          </p:nvPr>
        </p:nvSpPr>
        <p:spPr/>
        <p:txBody>
          <a:bodyPr/>
          <a:lstStyle/>
          <a:p>
            <a:fld id="{0C47BAC8-A639-5A44-ABEC-C89E5B436F93}" type="datetime1">
              <a:rPr lang="en-US" smtClean="0"/>
              <a:t>7/9/21</a:t>
            </a:fld>
            <a:endParaRPr lang="en-US"/>
          </a:p>
        </p:txBody>
      </p:sp>
      <p:sp>
        <p:nvSpPr>
          <p:cNvPr id="3" name="Footer Placeholder 2">
            <a:extLst>
              <a:ext uri="{FF2B5EF4-FFF2-40B4-BE49-F238E27FC236}">
                <a16:creationId xmlns:a16="http://schemas.microsoft.com/office/drawing/2014/main" id="{6360FE82-8E47-8C49-836E-62B857F78CE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65FCFA-E5B1-364E-8481-2E278FE5B2EC}"/>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262823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B6F50-EC71-BE44-BCF8-AB9852EAED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a:p>
        </p:txBody>
      </p:sp>
      <p:sp>
        <p:nvSpPr>
          <p:cNvPr id="3" name="Content Placeholder 2">
            <a:extLst>
              <a:ext uri="{FF2B5EF4-FFF2-40B4-BE49-F238E27FC236}">
                <a16:creationId xmlns:a16="http://schemas.microsoft.com/office/drawing/2014/main" id="{2A5EEB4A-B84E-784E-B394-D9CF23D731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a:extLst>
              <a:ext uri="{FF2B5EF4-FFF2-40B4-BE49-F238E27FC236}">
                <a16:creationId xmlns:a16="http://schemas.microsoft.com/office/drawing/2014/main" id="{32471BB6-4974-AB49-A8A9-EF6B74866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3EE9CE-382C-F644-BFBD-F124FEFB3650}"/>
              </a:ext>
            </a:extLst>
          </p:cNvPr>
          <p:cNvSpPr>
            <a:spLocks noGrp="1"/>
          </p:cNvSpPr>
          <p:nvPr>
            <p:ph type="dt" sz="half" idx="10"/>
          </p:nvPr>
        </p:nvSpPr>
        <p:spPr/>
        <p:txBody>
          <a:bodyPr/>
          <a:lstStyle/>
          <a:p>
            <a:fld id="{220EC1C5-B46A-0147-B04A-A661BBF3F7B6}" type="datetime1">
              <a:rPr lang="en-US" smtClean="0"/>
              <a:t>7/9/21</a:t>
            </a:fld>
            <a:endParaRPr lang="en-US"/>
          </a:p>
        </p:txBody>
      </p:sp>
      <p:sp>
        <p:nvSpPr>
          <p:cNvPr id="6" name="Footer Placeholder 5">
            <a:extLst>
              <a:ext uri="{FF2B5EF4-FFF2-40B4-BE49-F238E27FC236}">
                <a16:creationId xmlns:a16="http://schemas.microsoft.com/office/drawing/2014/main" id="{85EE343F-68C5-D04C-9184-DF2CB4F94E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CE7D48-E092-2A41-856E-C76448F1D8D4}"/>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4042960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34295-0700-9A47-B371-B51305871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a:p>
        </p:txBody>
      </p:sp>
      <p:sp>
        <p:nvSpPr>
          <p:cNvPr id="3" name="Picture Placeholder 2">
            <a:extLst>
              <a:ext uri="{FF2B5EF4-FFF2-40B4-BE49-F238E27FC236}">
                <a16:creationId xmlns:a16="http://schemas.microsoft.com/office/drawing/2014/main" id="{64B755DD-F4F2-0A47-9070-D93BE35D2B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E10F54BB-2FFE-9744-9FC2-25F541501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6273E8-2ED1-1C4F-9A21-A5217EEA0E94}"/>
              </a:ext>
            </a:extLst>
          </p:cNvPr>
          <p:cNvSpPr>
            <a:spLocks noGrp="1"/>
          </p:cNvSpPr>
          <p:nvPr>
            <p:ph type="dt" sz="half" idx="10"/>
          </p:nvPr>
        </p:nvSpPr>
        <p:spPr/>
        <p:txBody>
          <a:bodyPr/>
          <a:lstStyle/>
          <a:p>
            <a:fld id="{071C1497-959F-F74A-9DFB-00AE028C9FB2}" type="datetime1">
              <a:rPr lang="en-US" smtClean="0"/>
              <a:t>7/9/21</a:t>
            </a:fld>
            <a:endParaRPr lang="en-US"/>
          </a:p>
        </p:txBody>
      </p:sp>
      <p:sp>
        <p:nvSpPr>
          <p:cNvPr id="6" name="Footer Placeholder 5">
            <a:extLst>
              <a:ext uri="{FF2B5EF4-FFF2-40B4-BE49-F238E27FC236}">
                <a16:creationId xmlns:a16="http://schemas.microsoft.com/office/drawing/2014/main" id="{8C8C0495-181A-AF49-9F27-0B0E22D6F5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520A4B-3CF4-9847-8439-55474D303D03}"/>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337588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0D605-40CC-D84C-AAED-BD70182D2434}"/>
              </a:ext>
            </a:extLst>
          </p:cNvPr>
          <p:cNvSpPr>
            <a:spLocks noGrp="1"/>
          </p:cNvSpPr>
          <p:nvPr>
            <p:ph type="title"/>
          </p:nvPr>
        </p:nvSpPr>
        <p:spPr/>
        <p:txBody>
          <a:bodyPr/>
          <a:lstStyle/>
          <a:p>
            <a:r>
              <a:rPr lang="en-US"/>
              <a:t>Click to edit Master title style</a:t>
            </a:r>
            <a:endParaRPr/>
          </a:p>
        </p:txBody>
      </p:sp>
      <p:sp>
        <p:nvSpPr>
          <p:cNvPr id="3" name="Vertical Text Placeholder 2">
            <a:extLst>
              <a:ext uri="{FF2B5EF4-FFF2-40B4-BE49-F238E27FC236}">
                <a16:creationId xmlns:a16="http://schemas.microsoft.com/office/drawing/2014/main" id="{CA32CC76-A857-2742-949E-FA9FF78887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a:extLst>
              <a:ext uri="{FF2B5EF4-FFF2-40B4-BE49-F238E27FC236}">
                <a16:creationId xmlns:a16="http://schemas.microsoft.com/office/drawing/2014/main" id="{B951B4A6-EE85-8E4F-9B84-1FB04F83CC8F}"/>
              </a:ext>
            </a:extLst>
          </p:cNvPr>
          <p:cNvSpPr>
            <a:spLocks noGrp="1"/>
          </p:cNvSpPr>
          <p:nvPr>
            <p:ph type="dt" sz="half" idx="10"/>
          </p:nvPr>
        </p:nvSpPr>
        <p:spPr/>
        <p:txBody>
          <a:bodyPr/>
          <a:lstStyle/>
          <a:p>
            <a:fld id="{A2A5A163-B0AF-1249-85B6-914F4D135D98}" type="datetime1">
              <a:rPr lang="en-US" smtClean="0"/>
              <a:t>7/9/21</a:t>
            </a:fld>
            <a:endParaRPr lang="en-US"/>
          </a:p>
        </p:txBody>
      </p:sp>
      <p:sp>
        <p:nvSpPr>
          <p:cNvPr id="5" name="Footer Placeholder 4">
            <a:extLst>
              <a:ext uri="{FF2B5EF4-FFF2-40B4-BE49-F238E27FC236}">
                <a16:creationId xmlns:a16="http://schemas.microsoft.com/office/drawing/2014/main" id="{88396C62-3F47-434A-B8AF-35601315C6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C71394-B872-EE46-B834-0046C5CBFAF6}"/>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2837601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F7FECF-0A32-F346-A19A-226DBC8808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a:p>
        </p:txBody>
      </p:sp>
      <p:sp>
        <p:nvSpPr>
          <p:cNvPr id="3" name="Vertical Text Placeholder 2">
            <a:extLst>
              <a:ext uri="{FF2B5EF4-FFF2-40B4-BE49-F238E27FC236}">
                <a16:creationId xmlns:a16="http://schemas.microsoft.com/office/drawing/2014/main" id="{8A305407-8E37-F04D-8C9C-20700D7FDD5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a:extLst>
              <a:ext uri="{FF2B5EF4-FFF2-40B4-BE49-F238E27FC236}">
                <a16:creationId xmlns:a16="http://schemas.microsoft.com/office/drawing/2014/main" id="{33CFAAE6-3BC5-B04A-BE66-51839E2024DB}"/>
              </a:ext>
            </a:extLst>
          </p:cNvPr>
          <p:cNvSpPr>
            <a:spLocks noGrp="1"/>
          </p:cNvSpPr>
          <p:nvPr>
            <p:ph type="dt" sz="half" idx="10"/>
          </p:nvPr>
        </p:nvSpPr>
        <p:spPr/>
        <p:txBody>
          <a:bodyPr/>
          <a:lstStyle/>
          <a:p>
            <a:fld id="{64DCE373-1572-1D43-AB3A-BF63A29DC171}" type="datetime1">
              <a:rPr lang="en-US" smtClean="0"/>
              <a:t>7/9/21</a:t>
            </a:fld>
            <a:endParaRPr lang="en-US"/>
          </a:p>
        </p:txBody>
      </p:sp>
      <p:sp>
        <p:nvSpPr>
          <p:cNvPr id="5" name="Footer Placeholder 4">
            <a:extLst>
              <a:ext uri="{FF2B5EF4-FFF2-40B4-BE49-F238E27FC236}">
                <a16:creationId xmlns:a16="http://schemas.microsoft.com/office/drawing/2014/main" id="{C63A3941-C636-E342-A9DE-C6B576483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87D4D1-5BCF-C544-9BAA-9EA882B5FFAE}"/>
              </a:ext>
            </a:extLst>
          </p:cNvPr>
          <p:cNvSpPr>
            <a:spLocks noGrp="1"/>
          </p:cNvSpPr>
          <p:nvPr>
            <p:ph type="sldNum" sz="quarter" idx="12"/>
          </p:nvPr>
        </p:nvSpPr>
        <p:spPr/>
        <p:txBody>
          <a:bodyPr/>
          <a:lstStyle/>
          <a:p>
            <a:fld id="{F1309A8B-5D94-204C-ACC9-993D6DB75092}" type="slidenum">
              <a:rPr lang="en-US" smtClean="0"/>
              <a:t>‹#›</a:t>
            </a:fld>
            <a:endParaRPr lang="en-US"/>
          </a:p>
        </p:txBody>
      </p:sp>
    </p:spTree>
    <p:extLst>
      <p:ext uri="{BB962C8B-B14F-4D97-AF65-F5344CB8AC3E}">
        <p14:creationId xmlns:p14="http://schemas.microsoft.com/office/powerpoint/2010/main" val="3974184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DB2E5D-F720-DB4C-8F78-9C3CA80510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a:extLst>
              <a:ext uri="{FF2B5EF4-FFF2-40B4-BE49-F238E27FC236}">
                <a16:creationId xmlns:a16="http://schemas.microsoft.com/office/drawing/2014/main" id="{4DD49B24-33F2-DC4B-9B7A-95EEDB342F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a:extLst>
              <a:ext uri="{FF2B5EF4-FFF2-40B4-BE49-F238E27FC236}">
                <a16:creationId xmlns:a16="http://schemas.microsoft.com/office/drawing/2014/main" id="{A1DA2B67-4C1D-E842-9B21-53241A00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0F8484-5DA1-0B45-8414-A696B1FDEB10}" type="datetime1">
              <a:rPr lang="en-US" smtClean="0"/>
              <a:t>7/9/21</a:t>
            </a:fld>
            <a:endParaRPr/>
          </a:p>
        </p:txBody>
      </p:sp>
      <p:sp>
        <p:nvSpPr>
          <p:cNvPr id="5" name="Footer Placeholder 4">
            <a:extLst>
              <a:ext uri="{FF2B5EF4-FFF2-40B4-BE49-F238E27FC236}">
                <a16:creationId xmlns:a16="http://schemas.microsoft.com/office/drawing/2014/main" id="{5F4D408D-7454-1545-9987-772D29E3B0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88144805-CA8D-084E-A851-4052FCF020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09A8B-5D94-204C-ACC9-993D6DB75092}" type="slidenum">
              <a:rPr lang="en-US" smtClean="0"/>
              <a:t>‹#›</a:t>
            </a:fld>
            <a:endParaRPr/>
          </a:p>
        </p:txBody>
      </p:sp>
    </p:spTree>
    <p:extLst>
      <p:ext uri="{BB962C8B-B14F-4D97-AF65-F5344CB8AC3E}">
        <p14:creationId xmlns:p14="http://schemas.microsoft.com/office/powerpoint/2010/main" val="3006790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tif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tiff"/><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sciencedirect.com/science/article/pii/S009457652030651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sciencedirect.com/science/article/pii/S0094576520306512#!"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data.surveygizmo.com/reportsview/?key=62312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52F64-C308-644D-9CA5-96723C739138}"/>
              </a:ext>
            </a:extLst>
          </p:cNvPr>
          <p:cNvSpPr>
            <a:spLocks noGrp="1"/>
          </p:cNvSpPr>
          <p:nvPr>
            <p:ph type="title"/>
          </p:nvPr>
        </p:nvSpPr>
        <p:spPr>
          <a:xfrm>
            <a:off x="838200" y="136525"/>
            <a:ext cx="10515600" cy="2011709"/>
          </a:xfrm>
        </p:spPr>
        <p:txBody>
          <a:bodyPr>
            <a:normAutofit fontScale="90000"/>
          </a:bodyPr>
          <a:lstStyle/>
          <a:p>
            <a:pPr algn="ctr"/>
            <a:r>
              <a:rPr lang="en-US" sz="5300" b="1" dirty="0"/>
              <a:t>Aerogravity Assist </a:t>
            </a:r>
            <a:br>
              <a:rPr lang="en-US" b="1" dirty="0"/>
            </a:br>
            <a:r>
              <a:rPr lang="en-US" b="1" dirty="0"/>
              <a:t>(</a:t>
            </a:r>
            <a:r>
              <a:rPr lang="en-US" sz="3100" b="1" dirty="0"/>
              <a:t>Presentation for ARC/</a:t>
            </a:r>
            <a:r>
              <a:rPr lang="en-US" sz="3100" b="1" dirty="0" err="1"/>
              <a:t>LaRC</a:t>
            </a:r>
            <a:r>
              <a:rPr lang="en-US" sz="3100" b="1" dirty="0"/>
              <a:t> Summer Interns 8/5/2021)</a:t>
            </a:r>
            <a:br>
              <a:rPr lang="en-US" sz="3100" b="1" dirty="0"/>
            </a:br>
            <a:r>
              <a:rPr lang="en-US" sz="1800" b="1" dirty="0"/>
              <a:t> </a:t>
            </a:r>
            <a:br>
              <a:rPr lang="en-US" sz="1800" b="1" dirty="0"/>
            </a:br>
            <a:r>
              <a:rPr lang="en-US" sz="3200" b="1" dirty="0"/>
              <a:t>Jim Arnold, AMA-Inc.,</a:t>
            </a:r>
            <a:br>
              <a:rPr lang="en-US" sz="3200" b="1" dirty="0"/>
            </a:br>
            <a:r>
              <a:rPr lang="en-US" sz="2700" b="1" dirty="0"/>
              <a:t>Retired Chief, Space Technology Division NASA Ames</a:t>
            </a:r>
            <a:endParaRPr sz="2400" b="1" dirty="0"/>
          </a:p>
        </p:txBody>
      </p:sp>
      <p:sp>
        <p:nvSpPr>
          <p:cNvPr id="3" name="Content Placeholder 2">
            <a:extLst>
              <a:ext uri="{FF2B5EF4-FFF2-40B4-BE49-F238E27FC236}">
                <a16:creationId xmlns:a16="http://schemas.microsoft.com/office/drawing/2014/main" id="{AF5E1B08-1668-E343-92B2-A98BE18576BA}"/>
              </a:ext>
            </a:extLst>
          </p:cNvPr>
          <p:cNvSpPr>
            <a:spLocks noGrp="1"/>
          </p:cNvSpPr>
          <p:nvPr>
            <p:ph idx="1"/>
          </p:nvPr>
        </p:nvSpPr>
        <p:spPr>
          <a:xfrm>
            <a:off x="317500" y="1494668"/>
            <a:ext cx="11874500" cy="4778028"/>
          </a:xfrm>
        </p:spPr>
        <p:txBody>
          <a:bodyPr>
            <a:normAutofit/>
          </a:bodyPr>
          <a:lstStyle/>
          <a:p>
            <a:pPr marL="0" indent="0">
              <a:buNone/>
            </a:pPr>
            <a:endParaRPr lang="en-US" b="1" dirty="0"/>
          </a:p>
          <a:p>
            <a:pPr marL="0" indent="0">
              <a:buNone/>
            </a:pPr>
            <a:r>
              <a:rPr lang="en-US" sz="1100" b="1" dirty="0"/>
              <a:t> </a:t>
            </a:r>
          </a:p>
          <a:p>
            <a:pPr>
              <a:lnSpc>
                <a:spcPct val="120000"/>
              </a:lnSpc>
            </a:pPr>
            <a:endParaRPr lang="en-US" sz="700" b="1" dirty="0"/>
          </a:p>
          <a:p>
            <a:r>
              <a:rPr lang="en-US" dirty="0"/>
              <a:t>What is Aerogravity Assist (AGA)?</a:t>
            </a:r>
          </a:p>
          <a:p>
            <a:endParaRPr lang="en-US" dirty="0"/>
          </a:p>
          <a:p>
            <a:r>
              <a:rPr lang="en-US" dirty="0"/>
              <a:t> Example Missions where AGA has been considered</a:t>
            </a:r>
          </a:p>
          <a:p>
            <a:pPr lvl="1">
              <a:buFontTx/>
              <a:buChar char="-"/>
            </a:pPr>
            <a:r>
              <a:rPr lang="en-US" dirty="0"/>
              <a:t>Solar Probe: Precluded by “Sharp Body” Technology issues.</a:t>
            </a:r>
          </a:p>
          <a:p>
            <a:pPr lvl="1">
              <a:buFontTx/>
              <a:buChar char="-"/>
            </a:pPr>
            <a:r>
              <a:rPr lang="en-US" dirty="0"/>
              <a:t>Enceladus Exploration: Enabled/Enhanced by Titan AGA Blunt Body technology.</a:t>
            </a:r>
          </a:p>
          <a:p>
            <a:pPr marL="457200" lvl="1" indent="0">
              <a:buNone/>
            </a:pPr>
            <a:r>
              <a:rPr lang="en-US" dirty="0"/>
              <a:t>   </a:t>
            </a:r>
            <a:r>
              <a:rPr lang="en-US" i="1" dirty="0"/>
              <a:t>Caveat: Contamination control of Titan organics during AGA maneuver required.</a:t>
            </a:r>
          </a:p>
          <a:p>
            <a:pPr marL="457200" lvl="1" indent="0">
              <a:buNone/>
            </a:pPr>
            <a:endParaRPr lang="en-US" dirty="0"/>
          </a:p>
          <a:p>
            <a:r>
              <a:rPr lang="en-US" dirty="0"/>
              <a:t> Suggested forward work</a:t>
            </a:r>
          </a:p>
          <a:p>
            <a:pPr marL="457200" lvl="1" indent="0">
              <a:buNone/>
            </a:pPr>
            <a:endParaRPr lang="en-US" i="1" dirty="0"/>
          </a:p>
          <a:p>
            <a:endParaRPr dirty="0"/>
          </a:p>
        </p:txBody>
      </p:sp>
    </p:spTree>
    <p:extLst>
      <p:ext uri="{BB962C8B-B14F-4D97-AF65-F5344CB8AC3E}">
        <p14:creationId xmlns:p14="http://schemas.microsoft.com/office/powerpoint/2010/main" val="1172057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A5F72AA-4F7E-4C4E-AA65-D8408883E76E}"/>
              </a:ext>
            </a:extLst>
          </p:cNvPr>
          <p:cNvSpPr>
            <a:spLocks noGrp="1"/>
          </p:cNvSpPr>
          <p:nvPr>
            <p:ph type="subTitle" idx="1"/>
          </p:nvPr>
        </p:nvSpPr>
        <p:spPr>
          <a:xfrm>
            <a:off x="1008167" y="-36340"/>
            <a:ext cx="10876852" cy="510569"/>
          </a:xfrm>
        </p:spPr>
        <p:txBody>
          <a:bodyPr>
            <a:normAutofit/>
          </a:bodyPr>
          <a:lstStyle/>
          <a:p>
            <a:r>
              <a:rPr lang="en-US" dirty="0">
                <a:solidFill>
                  <a:schemeClr val="accent1">
                    <a:lumMod val="75000"/>
                  </a:schemeClr>
                </a:solidFill>
              </a:rPr>
              <a:t>Gravity</a:t>
            </a:r>
            <a:r>
              <a:rPr lang="en-US" dirty="0"/>
              <a:t> Assist (GA), Aerogravity Assist (AGA) [1] and Application to Solar Probe Mission </a:t>
            </a:r>
          </a:p>
        </p:txBody>
      </p:sp>
      <p:sp>
        <p:nvSpPr>
          <p:cNvPr id="4" name="TextBox 3">
            <a:extLst>
              <a:ext uri="{FF2B5EF4-FFF2-40B4-BE49-F238E27FC236}">
                <a16:creationId xmlns:a16="http://schemas.microsoft.com/office/drawing/2014/main" id="{84A4FFD4-431A-4A45-8210-8566E2656FD6}"/>
              </a:ext>
            </a:extLst>
          </p:cNvPr>
          <p:cNvSpPr txBox="1"/>
          <p:nvPr/>
        </p:nvSpPr>
        <p:spPr>
          <a:xfrm>
            <a:off x="4042361" y="1246378"/>
            <a:ext cx="8166572" cy="646331"/>
          </a:xfrm>
          <a:prstGeom prst="rect">
            <a:avLst/>
          </a:prstGeom>
          <a:noFill/>
        </p:spPr>
        <p:txBody>
          <a:bodyPr wrap="square" rtlCol="0">
            <a:spAutoFit/>
          </a:bodyPr>
          <a:lstStyle/>
          <a:p>
            <a:r>
              <a:rPr lang="en-US" b="1" dirty="0"/>
              <a:t>Drag Minimization -&gt; High L/D ,  “Sharp” body (Wave Rider) [2] -&gt; Severe leading-edge heating -&gt; Thermal Protection System (TPS) and packaging  issues. </a:t>
            </a:r>
            <a:endParaRPr b="1" dirty="0"/>
          </a:p>
        </p:txBody>
      </p:sp>
      <p:sp>
        <p:nvSpPr>
          <p:cNvPr id="11" name="TextBox 10">
            <a:extLst>
              <a:ext uri="{FF2B5EF4-FFF2-40B4-BE49-F238E27FC236}">
                <a16:creationId xmlns:a16="http://schemas.microsoft.com/office/drawing/2014/main" id="{E657A6F1-5DFF-C14E-8D6C-26D86B559127}"/>
              </a:ext>
            </a:extLst>
          </p:cNvPr>
          <p:cNvSpPr txBox="1"/>
          <p:nvPr/>
        </p:nvSpPr>
        <p:spPr>
          <a:xfrm>
            <a:off x="4054746" y="868070"/>
            <a:ext cx="8302353" cy="369332"/>
          </a:xfrm>
          <a:prstGeom prst="rect">
            <a:avLst/>
          </a:prstGeom>
          <a:noFill/>
        </p:spPr>
        <p:txBody>
          <a:bodyPr wrap="square" rtlCol="0">
            <a:spAutoFit/>
          </a:bodyPr>
          <a:lstStyle/>
          <a:p>
            <a:r>
              <a:rPr lang="en-US" b="1" dirty="0"/>
              <a:t>Aerogravity Assist -&gt; GA + atmospheric flight. Not yet adopted for a mission</a:t>
            </a:r>
            <a:r>
              <a:rPr lang="en-US" dirty="0"/>
              <a:t>. </a:t>
            </a:r>
            <a:endParaRPr dirty="0"/>
          </a:p>
        </p:txBody>
      </p:sp>
      <p:pic>
        <p:nvPicPr>
          <p:cNvPr id="6" name="Picture 5">
            <a:extLst>
              <a:ext uri="{FF2B5EF4-FFF2-40B4-BE49-F238E27FC236}">
                <a16:creationId xmlns:a16="http://schemas.microsoft.com/office/drawing/2014/main" id="{7E91EC3D-DCA1-034F-951A-B2785501AD35}"/>
              </a:ext>
            </a:extLst>
          </p:cNvPr>
          <p:cNvPicPr>
            <a:picLocks noChangeAspect="1"/>
          </p:cNvPicPr>
          <p:nvPr/>
        </p:nvPicPr>
        <p:blipFill>
          <a:blip r:embed="rId3"/>
          <a:stretch>
            <a:fillRect/>
          </a:stretch>
        </p:blipFill>
        <p:spPr>
          <a:xfrm>
            <a:off x="464009" y="474229"/>
            <a:ext cx="3262874" cy="2739864"/>
          </a:xfrm>
          <a:prstGeom prst="rect">
            <a:avLst/>
          </a:prstGeom>
        </p:spPr>
      </p:pic>
      <p:sp>
        <p:nvSpPr>
          <p:cNvPr id="12" name="TextBox 11">
            <a:extLst>
              <a:ext uri="{FF2B5EF4-FFF2-40B4-BE49-F238E27FC236}">
                <a16:creationId xmlns:a16="http://schemas.microsoft.com/office/drawing/2014/main" id="{430D6456-7659-8B45-999C-8B4DB18A25E1}"/>
              </a:ext>
            </a:extLst>
          </p:cNvPr>
          <p:cNvSpPr txBox="1"/>
          <p:nvPr/>
        </p:nvSpPr>
        <p:spPr>
          <a:xfrm>
            <a:off x="4243652" y="5489594"/>
            <a:ext cx="7723356" cy="646331"/>
          </a:xfrm>
          <a:prstGeom prst="rect">
            <a:avLst/>
          </a:prstGeom>
          <a:noFill/>
        </p:spPr>
        <p:txBody>
          <a:bodyPr wrap="square" rtlCol="0">
            <a:spAutoFit/>
          </a:bodyPr>
          <a:lstStyle/>
          <a:p>
            <a:r>
              <a:rPr lang="en-US" b="1" dirty="0"/>
              <a:t>Parker Solar Probe (SPS mission) using 7 Venus GA’s, over 7 years  is  achieving  mission objective to study sun from 8.9 Solar radii.</a:t>
            </a:r>
          </a:p>
        </p:txBody>
      </p:sp>
      <p:cxnSp>
        <p:nvCxnSpPr>
          <p:cNvPr id="13" name="Straight Connector 12">
            <a:extLst>
              <a:ext uri="{FF2B5EF4-FFF2-40B4-BE49-F238E27FC236}">
                <a16:creationId xmlns:a16="http://schemas.microsoft.com/office/drawing/2014/main" id="{10FC317E-E5AE-F44B-942B-DBE4F055EF09}"/>
              </a:ext>
            </a:extLst>
          </p:cNvPr>
          <p:cNvCxnSpPr>
            <a:cxnSpLocks/>
          </p:cNvCxnSpPr>
          <p:nvPr/>
        </p:nvCxnSpPr>
        <p:spPr>
          <a:xfrm>
            <a:off x="715618" y="377784"/>
            <a:ext cx="108634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1DB5DED-6E42-8F4E-AB95-7B4F01A78F26}"/>
              </a:ext>
            </a:extLst>
          </p:cNvPr>
          <p:cNvSpPr txBox="1"/>
          <p:nvPr/>
        </p:nvSpPr>
        <p:spPr>
          <a:xfrm>
            <a:off x="4054747" y="486529"/>
            <a:ext cx="7830272" cy="369332"/>
          </a:xfrm>
          <a:prstGeom prst="rect">
            <a:avLst/>
          </a:prstGeom>
          <a:noFill/>
        </p:spPr>
        <p:txBody>
          <a:bodyPr wrap="square" rtlCol="0">
            <a:spAutoFit/>
          </a:bodyPr>
          <a:lstStyle/>
          <a:p>
            <a:r>
              <a:rPr lang="en-US" b="1" dirty="0"/>
              <a:t>Gravity Assist: Exo-atmosphere. Used extensively for outer planet missions</a:t>
            </a:r>
          </a:p>
        </p:txBody>
      </p:sp>
      <p:sp>
        <p:nvSpPr>
          <p:cNvPr id="17" name="TextBox 16">
            <a:extLst>
              <a:ext uri="{FF2B5EF4-FFF2-40B4-BE49-F238E27FC236}">
                <a16:creationId xmlns:a16="http://schemas.microsoft.com/office/drawing/2014/main" id="{6078463A-C8DE-4D47-9E0C-73DDFAD17154}"/>
              </a:ext>
            </a:extLst>
          </p:cNvPr>
          <p:cNvSpPr txBox="1"/>
          <p:nvPr/>
        </p:nvSpPr>
        <p:spPr>
          <a:xfrm>
            <a:off x="4294379" y="3019737"/>
            <a:ext cx="7542578" cy="461665"/>
          </a:xfrm>
          <a:prstGeom prst="rect">
            <a:avLst/>
          </a:prstGeom>
          <a:noFill/>
        </p:spPr>
        <p:txBody>
          <a:bodyPr wrap="none" rtlCol="0">
            <a:spAutoFit/>
          </a:bodyPr>
          <a:lstStyle/>
          <a:p>
            <a:r>
              <a:rPr lang="en-US" sz="2400" b="1" i="1" dirty="0"/>
              <a:t>AGA Application to Solar Probe mission - 1992 analysis [1]</a:t>
            </a:r>
            <a:endParaRPr sz="2400" b="1" i="1" dirty="0"/>
          </a:p>
        </p:txBody>
      </p:sp>
      <p:pic>
        <p:nvPicPr>
          <p:cNvPr id="2" name="Picture 1">
            <a:extLst>
              <a:ext uri="{FF2B5EF4-FFF2-40B4-BE49-F238E27FC236}">
                <a16:creationId xmlns:a16="http://schemas.microsoft.com/office/drawing/2014/main" id="{7C9B0E4F-EDEE-474E-93DA-6FEDB27B3454}"/>
              </a:ext>
            </a:extLst>
          </p:cNvPr>
          <p:cNvPicPr>
            <a:picLocks noChangeAspect="1"/>
          </p:cNvPicPr>
          <p:nvPr/>
        </p:nvPicPr>
        <p:blipFill>
          <a:blip r:embed="rId4"/>
          <a:stretch>
            <a:fillRect/>
          </a:stretch>
        </p:blipFill>
        <p:spPr>
          <a:xfrm>
            <a:off x="303568" y="2974717"/>
            <a:ext cx="3583756" cy="3640304"/>
          </a:xfrm>
          <a:prstGeom prst="rect">
            <a:avLst/>
          </a:prstGeom>
        </p:spPr>
      </p:pic>
      <p:sp>
        <p:nvSpPr>
          <p:cNvPr id="18" name="TextBox 17">
            <a:extLst>
              <a:ext uri="{FF2B5EF4-FFF2-40B4-BE49-F238E27FC236}">
                <a16:creationId xmlns:a16="http://schemas.microsoft.com/office/drawing/2014/main" id="{530C525D-24E5-8D41-B2A9-E67D5D471F65}"/>
              </a:ext>
            </a:extLst>
          </p:cNvPr>
          <p:cNvSpPr txBox="1"/>
          <p:nvPr/>
        </p:nvSpPr>
        <p:spPr>
          <a:xfrm>
            <a:off x="4088834" y="3488773"/>
            <a:ext cx="7860856" cy="369332"/>
          </a:xfrm>
          <a:prstGeom prst="rect">
            <a:avLst/>
          </a:prstGeom>
          <a:noFill/>
        </p:spPr>
        <p:txBody>
          <a:bodyPr wrap="square" rtlCol="0">
            <a:spAutoFit/>
          </a:bodyPr>
          <a:lstStyle/>
          <a:p>
            <a:r>
              <a:rPr lang="en-US" dirty="0"/>
              <a:t> </a:t>
            </a:r>
            <a:r>
              <a:rPr lang="en-US" b="1" dirty="0"/>
              <a:t>Venus AGA only to study sun at  4 solar radii -&gt; 30 km/s at Venus periapsis.</a:t>
            </a:r>
          </a:p>
        </p:txBody>
      </p:sp>
      <p:sp>
        <p:nvSpPr>
          <p:cNvPr id="15" name="TextBox 14">
            <a:extLst>
              <a:ext uri="{FF2B5EF4-FFF2-40B4-BE49-F238E27FC236}">
                <a16:creationId xmlns:a16="http://schemas.microsoft.com/office/drawing/2014/main" id="{F47E4051-F03D-F849-8524-142B7D5E02F9}"/>
              </a:ext>
            </a:extLst>
          </p:cNvPr>
          <p:cNvSpPr txBox="1"/>
          <p:nvPr/>
        </p:nvSpPr>
        <p:spPr>
          <a:xfrm>
            <a:off x="4028619" y="3934795"/>
            <a:ext cx="8302352" cy="369332"/>
          </a:xfrm>
          <a:prstGeom prst="rect">
            <a:avLst/>
          </a:prstGeom>
          <a:noFill/>
        </p:spPr>
        <p:txBody>
          <a:bodyPr wrap="square" rtlCol="0">
            <a:spAutoFit/>
          </a:bodyPr>
          <a:lstStyle/>
          <a:p>
            <a:r>
              <a:rPr lang="en-US" dirty="0"/>
              <a:t>  </a:t>
            </a:r>
            <a:r>
              <a:rPr lang="en-US" b="1" dirty="0"/>
              <a:t>Venus AGA followed by Mars AGA -&gt; 20 km/s in Mars atmosphere. 13 - month flight. </a:t>
            </a:r>
            <a:endParaRPr lang="en-US" dirty="0"/>
          </a:p>
        </p:txBody>
      </p:sp>
      <p:sp>
        <p:nvSpPr>
          <p:cNvPr id="19" name="TextBox 18">
            <a:extLst>
              <a:ext uri="{FF2B5EF4-FFF2-40B4-BE49-F238E27FC236}">
                <a16:creationId xmlns:a16="http://schemas.microsoft.com/office/drawing/2014/main" id="{BC8B4328-D338-AD49-A854-9B6BE859ADFE}"/>
              </a:ext>
            </a:extLst>
          </p:cNvPr>
          <p:cNvSpPr txBox="1"/>
          <p:nvPr/>
        </p:nvSpPr>
        <p:spPr>
          <a:xfrm>
            <a:off x="3989246" y="4379206"/>
            <a:ext cx="8421071" cy="369332"/>
          </a:xfrm>
          <a:prstGeom prst="rect">
            <a:avLst/>
          </a:prstGeom>
          <a:noFill/>
        </p:spPr>
        <p:txBody>
          <a:bodyPr wrap="square" rtlCol="0">
            <a:spAutoFit/>
          </a:bodyPr>
          <a:lstStyle/>
          <a:p>
            <a:r>
              <a:rPr lang="en-US" dirty="0"/>
              <a:t>   </a:t>
            </a:r>
            <a:r>
              <a:rPr lang="en-US" b="1" dirty="0"/>
              <a:t>Technology issues were problematic for use of AGA on this  Solar Probe mission.  </a:t>
            </a:r>
          </a:p>
        </p:txBody>
      </p:sp>
      <p:sp>
        <p:nvSpPr>
          <p:cNvPr id="5" name="TextBox 4">
            <a:extLst>
              <a:ext uri="{FF2B5EF4-FFF2-40B4-BE49-F238E27FC236}">
                <a16:creationId xmlns:a16="http://schemas.microsoft.com/office/drawing/2014/main" id="{54446920-B12E-EC40-A907-DC7594BAEE54}"/>
              </a:ext>
            </a:extLst>
          </p:cNvPr>
          <p:cNvSpPr txBox="1"/>
          <p:nvPr/>
        </p:nvSpPr>
        <p:spPr>
          <a:xfrm>
            <a:off x="4435416" y="5036835"/>
            <a:ext cx="6925999" cy="461665"/>
          </a:xfrm>
          <a:prstGeom prst="rect">
            <a:avLst/>
          </a:prstGeom>
          <a:noFill/>
        </p:spPr>
        <p:txBody>
          <a:bodyPr wrap="none" rtlCol="0">
            <a:spAutoFit/>
          </a:bodyPr>
          <a:lstStyle/>
          <a:p>
            <a:r>
              <a:rPr lang="en-US" sz="2400" b="1" i="1" dirty="0"/>
              <a:t>GA only Application to Parker Solar Probe mission [3]</a:t>
            </a:r>
          </a:p>
        </p:txBody>
      </p:sp>
      <p:sp>
        <p:nvSpPr>
          <p:cNvPr id="14" name="Rectangle 13">
            <a:extLst>
              <a:ext uri="{FF2B5EF4-FFF2-40B4-BE49-F238E27FC236}">
                <a16:creationId xmlns:a16="http://schemas.microsoft.com/office/drawing/2014/main" id="{0F827240-2104-5C43-93A0-EE5EFD9D2CCD}"/>
              </a:ext>
            </a:extLst>
          </p:cNvPr>
          <p:cNvSpPr/>
          <p:nvPr/>
        </p:nvSpPr>
        <p:spPr>
          <a:xfrm>
            <a:off x="715618" y="6450496"/>
            <a:ext cx="3110948" cy="2114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8" name="TextBox 7">
            <a:extLst>
              <a:ext uri="{FF2B5EF4-FFF2-40B4-BE49-F238E27FC236}">
                <a16:creationId xmlns:a16="http://schemas.microsoft.com/office/drawing/2014/main" id="{DF02E7AF-E83C-A34A-8118-76A50FD847F2}"/>
              </a:ext>
            </a:extLst>
          </p:cNvPr>
          <p:cNvSpPr txBox="1"/>
          <p:nvPr/>
        </p:nvSpPr>
        <p:spPr>
          <a:xfrm>
            <a:off x="11315700" y="6235700"/>
            <a:ext cx="301686" cy="369332"/>
          </a:xfrm>
          <a:prstGeom prst="rect">
            <a:avLst/>
          </a:prstGeom>
          <a:noFill/>
        </p:spPr>
        <p:txBody>
          <a:bodyPr wrap="none" rtlCol="0">
            <a:spAutoFit/>
          </a:bodyPr>
          <a:lstStyle/>
          <a:p>
            <a:r>
              <a:rPr lang="en-US" dirty="0"/>
              <a:t>1</a:t>
            </a:r>
            <a:endParaRPr dirty="0"/>
          </a:p>
        </p:txBody>
      </p:sp>
      <p:sp>
        <p:nvSpPr>
          <p:cNvPr id="9" name="Rectangle 8">
            <a:extLst>
              <a:ext uri="{FF2B5EF4-FFF2-40B4-BE49-F238E27FC236}">
                <a16:creationId xmlns:a16="http://schemas.microsoft.com/office/drawing/2014/main" id="{AD3858ED-8C09-C547-B4DC-F8B18FC8C954}"/>
              </a:ext>
            </a:extLst>
          </p:cNvPr>
          <p:cNvSpPr/>
          <p:nvPr/>
        </p:nvSpPr>
        <p:spPr>
          <a:xfrm>
            <a:off x="4051483" y="1942061"/>
            <a:ext cx="8030817" cy="954107"/>
          </a:xfrm>
          <a:prstGeom prst="rect">
            <a:avLst/>
          </a:prstGeom>
        </p:spPr>
        <p:txBody>
          <a:bodyPr wrap="square">
            <a:spAutoFit/>
          </a:bodyPr>
          <a:lstStyle/>
          <a:p>
            <a:r>
              <a:rPr lang="en-US" b="1" dirty="0"/>
              <a:t>Aerogravity assist can be used to decrease </a:t>
            </a:r>
            <a:r>
              <a:rPr lang="en-US" b="1" u="sng" dirty="0"/>
              <a:t>or</a:t>
            </a:r>
            <a:r>
              <a:rPr lang="en-US" b="1" dirty="0"/>
              <a:t> increase a spacecraft's heliocentric velocity V</a:t>
            </a:r>
            <a:r>
              <a:rPr lang="en-US" sz="2400" b="1" baseline="-25000" dirty="0"/>
              <a:t>s/c  </a:t>
            </a:r>
            <a:r>
              <a:rPr lang="en-US" b="1" dirty="0"/>
              <a:t>depending on whether it is desired to travel toward or away from </a:t>
            </a:r>
          </a:p>
          <a:p>
            <a:r>
              <a:rPr lang="en-US" b="1" dirty="0"/>
              <a:t>the Sun. See heliocentric vector diagrams.</a:t>
            </a:r>
            <a:endParaRPr b="1" dirty="0"/>
          </a:p>
        </p:txBody>
      </p:sp>
    </p:spTree>
    <p:extLst>
      <p:ext uri="{BB962C8B-B14F-4D97-AF65-F5344CB8AC3E}">
        <p14:creationId xmlns:p14="http://schemas.microsoft.com/office/powerpoint/2010/main" val="1725581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4C2FB11-2F6A-A448-9AAF-1F566CA81104}"/>
              </a:ext>
            </a:extLst>
          </p:cNvPr>
          <p:cNvSpPr>
            <a:spLocks noGrp="1"/>
          </p:cNvSpPr>
          <p:nvPr>
            <p:ph type="sldNum" sz="quarter" idx="12"/>
          </p:nvPr>
        </p:nvSpPr>
        <p:spPr/>
        <p:txBody>
          <a:bodyPr/>
          <a:lstStyle/>
          <a:p>
            <a:fld id="{F1309A8B-5D94-204C-ACC9-993D6DB75092}" type="slidenum">
              <a:rPr lang="en-US" smtClean="0"/>
              <a:t>3</a:t>
            </a:fld>
            <a:endParaRPr lang="en-US"/>
          </a:p>
        </p:txBody>
      </p:sp>
      <p:sp>
        <p:nvSpPr>
          <p:cNvPr id="5" name="Subtitle 2">
            <a:extLst>
              <a:ext uri="{FF2B5EF4-FFF2-40B4-BE49-F238E27FC236}">
                <a16:creationId xmlns:a16="http://schemas.microsoft.com/office/drawing/2014/main" id="{417988B1-3A42-8543-8FAB-9046084F61C8}"/>
              </a:ext>
            </a:extLst>
          </p:cNvPr>
          <p:cNvSpPr txBox="1">
            <a:spLocks/>
          </p:cNvSpPr>
          <p:nvPr/>
        </p:nvSpPr>
        <p:spPr>
          <a:xfrm>
            <a:off x="490331" y="106838"/>
            <a:ext cx="11248385" cy="66066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            Concept of Operation for the Exploration of Enceladus by </a:t>
            </a:r>
            <a:r>
              <a:rPr lang="en-US" err="1"/>
              <a:t>Spilker</a:t>
            </a:r>
            <a:r>
              <a:rPr lang="en-US"/>
              <a:t>, et al. [4]</a:t>
            </a:r>
          </a:p>
        </p:txBody>
      </p:sp>
      <p:pic>
        <p:nvPicPr>
          <p:cNvPr id="7" name="Picture 6">
            <a:extLst>
              <a:ext uri="{FF2B5EF4-FFF2-40B4-BE49-F238E27FC236}">
                <a16:creationId xmlns:a16="http://schemas.microsoft.com/office/drawing/2014/main" id="{275FCE1F-FC8F-A74C-B918-129AA88D0748}"/>
              </a:ext>
            </a:extLst>
          </p:cNvPr>
          <p:cNvPicPr>
            <a:picLocks noChangeAspect="1"/>
          </p:cNvPicPr>
          <p:nvPr/>
        </p:nvPicPr>
        <p:blipFill>
          <a:blip r:embed="rId3"/>
          <a:stretch>
            <a:fillRect/>
          </a:stretch>
        </p:blipFill>
        <p:spPr>
          <a:xfrm>
            <a:off x="249264" y="729406"/>
            <a:ext cx="6819216" cy="3071864"/>
          </a:xfrm>
          <a:prstGeom prst="rect">
            <a:avLst/>
          </a:prstGeom>
          <a:ln w="57150">
            <a:solidFill>
              <a:schemeClr val="tx1"/>
            </a:solidFill>
          </a:ln>
        </p:spPr>
      </p:pic>
      <p:pic>
        <p:nvPicPr>
          <p:cNvPr id="9" name="Picture 8">
            <a:extLst>
              <a:ext uri="{FF2B5EF4-FFF2-40B4-BE49-F238E27FC236}">
                <a16:creationId xmlns:a16="http://schemas.microsoft.com/office/drawing/2014/main" id="{EFD72D3B-76B3-DE47-B404-FFD0B3397D50}"/>
              </a:ext>
            </a:extLst>
          </p:cNvPr>
          <p:cNvPicPr>
            <a:picLocks noChangeAspect="1"/>
          </p:cNvPicPr>
          <p:nvPr/>
        </p:nvPicPr>
        <p:blipFill>
          <a:blip r:embed="rId4"/>
          <a:stretch>
            <a:fillRect/>
          </a:stretch>
        </p:blipFill>
        <p:spPr>
          <a:xfrm>
            <a:off x="7726017" y="697345"/>
            <a:ext cx="4036549" cy="2852685"/>
          </a:xfrm>
          <a:prstGeom prst="rect">
            <a:avLst/>
          </a:prstGeom>
          <a:ln w="57150">
            <a:solidFill>
              <a:schemeClr val="tx1"/>
            </a:solidFill>
          </a:ln>
        </p:spPr>
      </p:pic>
      <p:pic>
        <p:nvPicPr>
          <p:cNvPr id="11" name="Picture 10">
            <a:extLst>
              <a:ext uri="{FF2B5EF4-FFF2-40B4-BE49-F238E27FC236}">
                <a16:creationId xmlns:a16="http://schemas.microsoft.com/office/drawing/2014/main" id="{699CBC18-AFDE-904F-9EC8-D51EF0AC9E1F}"/>
              </a:ext>
            </a:extLst>
          </p:cNvPr>
          <p:cNvPicPr>
            <a:picLocks noChangeAspect="1"/>
          </p:cNvPicPr>
          <p:nvPr/>
        </p:nvPicPr>
        <p:blipFill>
          <a:blip r:embed="rId5"/>
          <a:stretch>
            <a:fillRect/>
          </a:stretch>
        </p:blipFill>
        <p:spPr>
          <a:xfrm>
            <a:off x="3171249" y="3665917"/>
            <a:ext cx="4182731" cy="3192083"/>
          </a:xfrm>
          <a:prstGeom prst="rect">
            <a:avLst/>
          </a:prstGeom>
        </p:spPr>
      </p:pic>
      <p:pic>
        <p:nvPicPr>
          <p:cNvPr id="12" name="Picture 11">
            <a:extLst>
              <a:ext uri="{FF2B5EF4-FFF2-40B4-BE49-F238E27FC236}">
                <a16:creationId xmlns:a16="http://schemas.microsoft.com/office/drawing/2014/main" id="{35010190-EA3A-8C41-BEED-2DC6FD200B7A}"/>
              </a:ext>
            </a:extLst>
          </p:cNvPr>
          <p:cNvPicPr>
            <a:picLocks noChangeAspect="1"/>
          </p:cNvPicPr>
          <p:nvPr/>
        </p:nvPicPr>
        <p:blipFill>
          <a:blip r:embed="rId6"/>
          <a:stretch>
            <a:fillRect/>
          </a:stretch>
        </p:blipFill>
        <p:spPr>
          <a:xfrm>
            <a:off x="190894" y="3665917"/>
            <a:ext cx="2964992" cy="3485997"/>
          </a:xfrm>
          <a:prstGeom prst="rect">
            <a:avLst/>
          </a:prstGeom>
        </p:spPr>
      </p:pic>
      <p:cxnSp>
        <p:nvCxnSpPr>
          <p:cNvPr id="13" name="Straight Connector 12">
            <a:extLst>
              <a:ext uri="{FF2B5EF4-FFF2-40B4-BE49-F238E27FC236}">
                <a16:creationId xmlns:a16="http://schemas.microsoft.com/office/drawing/2014/main" id="{954D39E9-F823-C34A-829E-0484B28872B5}"/>
              </a:ext>
            </a:extLst>
          </p:cNvPr>
          <p:cNvCxnSpPr>
            <a:cxnSpLocks/>
          </p:cNvCxnSpPr>
          <p:nvPr/>
        </p:nvCxnSpPr>
        <p:spPr>
          <a:xfrm>
            <a:off x="490331" y="562954"/>
            <a:ext cx="108634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57C1F86-A23B-3B4D-ABF2-836AA5062DC7}"/>
              </a:ext>
            </a:extLst>
          </p:cNvPr>
          <p:cNvSpPr txBox="1"/>
          <p:nvPr/>
        </p:nvSpPr>
        <p:spPr>
          <a:xfrm>
            <a:off x="327503" y="5682218"/>
            <a:ext cx="2739981" cy="646331"/>
          </a:xfrm>
          <a:prstGeom prst="rect">
            <a:avLst/>
          </a:prstGeom>
          <a:solidFill>
            <a:schemeClr val="bg1"/>
          </a:solidFill>
          <a:ln w="28575">
            <a:solidFill>
              <a:schemeClr val="bg1"/>
            </a:solidFill>
          </a:ln>
        </p:spPr>
        <p:txBody>
          <a:bodyPr wrap="none" rtlCol="0">
            <a:spAutoFit/>
          </a:bodyPr>
          <a:lstStyle/>
          <a:p>
            <a:r>
              <a:rPr lang="en-US" b="1" dirty="0"/>
              <a:t>(3) 2.25 yr. GA </a:t>
            </a:r>
            <a:r>
              <a:rPr lang="en-US" b="1" dirty="0" err="1"/>
              <a:t>Pumpdown</a:t>
            </a:r>
            <a:endParaRPr lang="en-US" b="1" dirty="0"/>
          </a:p>
          <a:p>
            <a:r>
              <a:rPr lang="en-US" b="1" dirty="0"/>
              <a:t>to Enceladus  (Moon Tour)</a:t>
            </a:r>
            <a:endParaRPr b="1" dirty="0"/>
          </a:p>
        </p:txBody>
      </p:sp>
      <p:sp>
        <p:nvSpPr>
          <p:cNvPr id="15" name="TextBox 14">
            <a:extLst>
              <a:ext uri="{FF2B5EF4-FFF2-40B4-BE49-F238E27FC236}">
                <a16:creationId xmlns:a16="http://schemas.microsoft.com/office/drawing/2014/main" id="{0E82840C-778E-A442-B85D-30AB3D539059}"/>
              </a:ext>
            </a:extLst>
          </p:cNvPr>
          <p:cNvSpPr txBox="1"/>
          <p:nvPr/>
        </p:nvSpPr>
        <p:spPr>
          <a:xfrm>
            <a:off x="8129841" y="3193774"/>
            <a:ext cx="3412802" cy="646331"/>
          </a:xfrm>
          <a:prstGeom prst="rect">
            <a:avLst/>
          </a:prstGeom>
          <a:solidFill>
            <a:schemeClr val="bg1"/>
          </a:solidFill>
          <a:ln w="57150">
            <a:solidFill>
              <a:schemeClr val="tx1"/>
            </a:solidFill>
          </a:ln>
        </p:spPr>
        <p:txBody>
          <a:bodyPr wrap="square" rtlCol="0">
            <a:spAutoFit/>
          </a:bodyPr>
          <a:lstStyle/>
          <a:p>
            <a:pPr algn="ctr"/>
            <a:r>
              <a:rPr lang="en-US" b="1" dirty="0"/>
              <a:t>(2) Titan AGA with a 5 m</a:t>
            </a:r>
          </a:p>
          <a:p>
            <a:pPr algn="ctr"/>
            <a:r>
              <a:rPr lang="en-US" b="1" dirty="0"/>
              <a:t>conceptual blunt body (BB)</a:t>
            </a:r>
            <a:endParaRPr b="1" dirty="0"/>
          </a:p>
        </p:txBody>
      </p:sp>
      <p:sp>
        <p:nvSpPr>
          <p:cNvPr id="16" name="TextBox 15">
            <a:extLst>
              <a:ext uri="{FF2B5EF4-FFF2-40B4-BE49-F238E27FC236}">
                <a16:creationId xmlns:a16="http://schemas.microsoft.com/office/drawing/2014/main" id="{0D3DB533-C0A9-9C46-94C9-29133E7D5ED5}"/>
              </a:ext>
            </a:extLst>
          </p:cNvPr>
          <p:cNvSpPr txBox="1"/>
          <p:nvPr/>
        </p:nvSpPr>
        <p:spPr>
          <a:xfrm>
            <a:off x="4469830" y="3192083"/>
            <a:ext cx="2582438" cy="369332"/>
          </a:xfrm>
          <a:prstGeom prst="rect">
            <a:avLst/>
          </a:prstGeom>
          <a:solidFill>
            <a:schemeClr val="bg1"/>
          </a:solidFill>
          <a:ln w="28575">
            <a:solidFill>
              <a:schemeClr val="tx1"/>
            </a:solidFill>
          </a:ln>
        </p:spPr>
        <p:txBody>
          <a:bodyPr wrap="none" rtlCol="0">
            <a:spAutoFit/>
          </a:bodyPr>
          <a:lstStyle/>
          <a:p>
            <a:r>
              <a:rPr lang="en-US" b="1" dirty="0"/>
              <a:t>(1) Earth -&gt; Saturn 4  GAs</a:t>
            </a:r>
            <a:endParaRPr b="1" dirty="0"/>
          </a:p>
        </p:txBody>
      </p:sp>
      <p:sp>
        <p:nvSpPr>
          <p:cNvPr id="17" name="TextBox 16">
            <a:extLst>
              <a:ext uri="{FF2B5EF4-FFF2-40B4-BE49-F238E27FC236}">
                <a16:creationId xmlns:a16="http://schemas.microsoft.com/office/drawing/2014/main" id="{0A96C29F-025F-3A4B-8DE4-9793186D2CEF}"/>
              </a:ext>
            </a:extLst>
          </p:cNvPr>
          <p:cNvSpPr txBox="1"/>
          <p:nvPr/>
        </p:nvSpPr>
        <p:spPr>
          <a:xfrm>
            <a:off x="3287213" y="3777507"/>
            <a:ext cx="3884910" cy="646331"/>
          </a:xfrm>
          <a:prstGeom prst="rect">
            <a:avLst/>
          </a:prstGeom>
          <a:solidFill>
            <a:schemeClr val="bg1"/>
          </a:solidFill>
          <a:ln w="28575">
            <a:solidFill>
              <a:schemeClr val="bg1"/>
            </a:solidFill>
          </a:ln>
        </p:spPr>
        <p:txBody>
          <a:bodyPr wrap="none" rtlCol="0">
            <a:spAutoFit/>
          </a:bodyPr>
          <a:lstStyle/>
          <a:p>
            <a:r>
              <a:rPr lang="en-US" b="1"/>
              <a:t>(4) Exploration of Enceladus’s geysers</a:t>
            </a:r>
          </a:p>
          <a:p>
            <a:r>
              <a:rPr lang="en-US" b="1"/>
              <a:t>   and ocean from orbit and/or landers </a:t>
            </a:r>
            <a:endParaRPr b="1"/>
          </a:p>
        </p:txBody>
      </p:sp>
      <p:sp>
        <p:nvSpPr>
          <p:cNvPr id="18" name="TextBox 17">
            <a:extLst>
              <a:ext uri="{FF2B5EF4-FFF2-40B4-BE49-F238E27FC236}">
                <a16:creationId xmlns:a16="http://schemas.microsoft.com/office/drawing/2014/main" id="{3BB81BE5-0E42-DC45-B088-B39BFF241FE7}"/>
              </a:ext>
            </a:extLst>
          </p:cNvPr>
          <p:cNvSpPr txBox="1"/>
          <p:nvPr/>
        </p:nvSpPr>
        <p:spPr>
          <a:xfrm>
            <a:off x="7590573" y="3924993"/>
            <a:ext cx="4474380" cy="2677656"/>
          </a:xfrm>
          <a:prstGeom prst="rect">
            <a:avLst/>
          </a:prstGeom>
          <a:solidFill>
            <a:schemeClr val="bg1"/>
          </a:solidFill>
          <a:ln w="28575">
            <a:solidFill>
              <a:schemeClr val="tx1"/>
            </a:solidFill>
          </a:ln>
        </p:spPr>
        <p:txBody>
          <a:bodyPr wrap="square" rtlCol="0">
            <a:spAutoFit/>
          </a:bodyPr>
          <a:lstStyle/>
          <a:p>
            <a:r>
              <a:rPr lang="en-US" sz="1600"/>
              <a:t>• </a:t>
            </a:r>
            <a:r>
              <a:rPr lang="en-US" sz="1600" b="1"/>
              <a:t>Habitability of Enceladus’ ocean  established</a:t>
            </a:r>
          </a:p>
          <a:p>
            <a:r>
              <a:rPr lang="en-US" sz="1600" b="1"/>
              <a:t>   by Cassini measurements.</a:t>
            </a:r>
          </a:p>
          <a:p>
            <a:endParaRPr lang="en-US" sz="800" b="1"/>
          </a:p>
          <a:p>
            <a:r>
              <a:rPr lang="en-US" sz="1600" b="1"/>
              <a:t>• 2009 analysis by </a:t>
            </a:r>
            <a:r>
              <a:rPr lang="en-US" sz="1600" b="1" err="1"/>
              <a:t>Spilker</a:t>
            </a:r>
            <a:r>
              <a:rPr lang="en-US" sz="1600" b="1"/>
              <a:t>, et al., [4]: Concepts for   </a:t>
            </a:r>
          </a:p>
          <a:p>
            <a:r>
              <a:rPr lang="en-US" sz="1600" b="1"/>
              <a:t>   9 Enceladus explorations  including orbiters and </a:t>
            </a:r>
          </a:p>
          <a:p>
            <a:r>
              <a:rPr lang="en-US" sz="1600" b="1"/>
              <a:t>   landers enabled by BB Titan AGA.  </a:t>
            </a:r>
          </a:p>
          <a:p>
            <a:endParaRPr lang="en-US" sz="800" b="1"/>
          </a:p>
          <a:p>
            <a:r>
              <a:rPr lang="en-US" sz="1600" b="1"/>
              <a:t>• 2018 NASA Roadmap to Ocean Worlds strongly </a:t>
            </a:r>
          </a:p>
          <a:p>
            <a:r>
              <a:rPr lang="en-US" sz="1600" b="1"/>
              <a:t>   recommended search-for-life mission to </a:t>
            </a:r>
          </a:p>
          <a:p>
            <a:r>
              <a:rPr lang="en-US" sz="1600" b="1"/>
              <a:t>   Enceladus be a high priority for next decade [5].</a:t>
            </a:r>
          </a:p>
          <a:p>
            <a:endParaRPr lang="en-US" sz="800" b="1"/>
          </a:p>
          <a:p>
            <a:r>
              <a:rPr lang="en-US" sz="1600" b="1"/>
              <a:t>• Many prior studies of Titan AGA e.g. [1, 6 and 7]</a:t>
            </a:r>
          </a:p>
        </p:txBody>
      </p:sp>
      <p:sp>
        <p:nvSpPr>
          <p:cNvPr id="19" name="TextBox 18">
            <a:extLst>
              <a:ext uri="{FF2B5EF4-FFF2-40B4-BE49-F238E27FC236}">
                <a16:creationId xmlns:a16="http://schemas.microsoft.com/office/drawing/2014/main" id="{94415C8C-7141-A741-833C-7000E9F789C6}"/>
              </a:ext>
            </a:extLst>
          </p:cNvPr>
          <p:cNvSpPr txBox="1"/>
          <p:nvPr/>
        </p:nvSpPr>
        <p:spPr>
          <a:xfrm>
            <a:off x="11890267" y="6538912"/>
            <a:ext cx="301686" cy="369332"/>
          </a:xfrm>
          <a:prstGeom prst="rect">
            <a:avLst/>
          </a:prstGeom>
          <a:noFill/>
        </p:spPr>
        <p:txBody>
          <a:bodyPr wrap="none" rtlCol="0">
            <a:spAutoFit/>
          </a:bodyPr>
          <a:lstStyle/>
          <a:p>
            <a:r>
              <a:rPr lang="en-US"/>
              <a:t>2</a:t>
            </a:r>
            <a:endParaRPr/>
          </a:p>
        </p:txBody>
      </p:sp>
      <p:sp>
        <p:nvSpPr>
          <p:cNvPr id="20" name="TextBox 19">
            <a:extLst>
              <a:ext uri="{FF2B5EF4-FFF2-40B4-BE49-F238E27FC236}">
                <a16:creationId xmlns:a16="http://schemas.microsoft.com/office/drawing/2014/main" id="{AA4C97BB-7FFB-304F-83BC-63B960D7DC91}"/>
              </a:ext>
            </a:extLst>
          </p:cNvPr>
          <p:cNvSpPr txBox="1"/>
          <p:nvPr/>
        </p:nvSpPr>
        <p:spPr>
          <a:xfrm>
            <a:off x="3935727" y="6414257"/>
            <a:ext cx="2826479" cy="369332"/>
          </a:xfrm>
          <a:prstGeom prst="rect">
            <a:avLst/>
          </a:prstGeom>
          <a:solidFill>
            <a:schemeClr val="bg1"/>
          </a:solidFill>
          <a:ln w="28575">
            <a:solidFill>
              <a:schemeClr val="bg1"/>
            </a:solidFill>
          </a:ln>
        </p:spPr>
        <p:txBody>
          <a:bodyPr wrap="none" rtlCol="0">
            <a:spAutoFit/>
          </a:bodyPr>
          <a:lstStyle/>
          <a:p>
            <a:r>
              <a:rPr lang="en-US" b="1"/>
              <a:t>Image courtesy of NASA JPL</a:t>
            </a:r>
            <a:endParaRPr b="1"/>
          </a:p>
        </p:txBody>
      </p:sp>
      <p:sp>
        <p:nvSpPr>
          <p:cNvPr id="21" name="TextBox 20">
            <a:extLst>
              <a:ext uri="{FF2B5EF4-FFF2-40B4-BE49-F238E27FC236}">
                <a16:creationId xmlns:a16="http://schemas.microsoft.com/office/drawing/2014/main" id="{26900E9D-476F-4445-94C5-C3E88425A4B5}"/>
              </a:ext>
            </a:extLst>
          </p:cNvPr>
          <p:cNvSpPr txBox="1"/>
          <p:nvPr/>
        </p:nvSpPr>
        <p:spPr>
          <a:xfrm>
            <a:off x="4800469" y="4673091"/>
            <a:ext cx="1140056" cy="369332"/>
          </a:xfrm>
          <a:prstGeom prst="rect">
            <a:avLst/>
          </a:prstGeom>
          <a:solidFill>
            <a:schemeClr val="bg1"/>
          </a:solidFill>
          <a:ln w="28575">
            <a:solidFill>
              <a:schemeClr val="bg1"/>
            </a:solidFill>
          </a:ln>
        </p:spPr>
        <p:txBody>
          <a:bodyPr wrap="none" rtlCol="0">
            <a:spAutoFit/>
          </a:bodyPr>
          <a:lstStyle/>
          <a:p>
            <a:r>
              <a:rPr lang="en-US" b="1"/>
              <a:t>Enceladus</a:t>
            </a:r>
            <a:endParaRPr b="1"/>
          </a:p>
        </p:txBody>
      </p:sp>
    </p:spTree>
    <p:extLst>
      <p:ext uri="{BB962C8B-B14F-4D97-AF65-F5344CB8AC3E}">
        <p14:creationId xmlns:p14="http://schemas.microsoft.com/office/powerpoint/2010/main" val="908350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54C7F9BA-807E-254D-8B73-FE027ED87FFA}"/>
              </a:ext>
            </a:extLst>
          </p:cNvPr>
          <p:cNvSpPr txBox="1">
            <a:spLocks/>
          </p:cNvSpPr>
          <p:nvPr/>
        </p:nvSpPr>
        <p:spPr>
          <a:xfrm>
            <a:off x="652575" y="53696"/>
            <a:ext cx="11248385" cy="66066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Support for the </a:t>
            </a:r>
            <a:r>
              <a:rPr lang="en-US" dirty="0" err="1"/>
              <a:t>Spilker</a:t>
            </a:r>
            <a:r>
              <a:rPr lang="en-US" dirty="0"/>
              <a:t>, et al. Mission ”E” Concept using Blunt Body Titan AGA [8,9]   </a:t>
            </a:r>
          </a:p>
        </p:txBody>
      </p:sp>
      <p:cxnSp>
        <p:nvCxnSpPr>
          <p:cNvPr id="9" name="Straight Connector 8">
            <a:extLst>
              <a:ext uri="{FF2B5EF4-FFF2-40B4-BE49-F238E27FC236}">
                <a16:creationId xmlns:a16="http://schemas.microsoft.com/office/drawing/2014/main" id="{AC787422-AAAB-CA42-B7DF-03070687B8A1}"/>
              </a:ext>
            </a:extLst>
          </p:cNvPr>
          <p:cNvCxnSpPr>
            <a:cxnSpLocks/>
          </p:cNvCxnSpPr>
          <p:nvPr/>
        </p:nvCxnSpPr>
        <p:spPr>
          <a:xfrm>
            <a:off x="652575" y="434830"/>
            <a:ext cx="108634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E53461B-4E4A-BB4C-B6B7-BC7B04804883}"/>
              </a:ext>
            </a:extLst>
          </p:cNvPr>
          <p:cNvPicPr>
            <a:picLocks noChangeAspect="1"/>
          </p:cNvPicPr>
          <p:nvPr/>
        </p:nvPicPr>
        <p:blipFill>
          <a:blip r:embed="rId3"/>
          <a:stretch>
            <a:fillRect/>
          </a:stretch>
        </p:blipFill>
        <p:spPr>
          <a:xfrm>
            <a:off x="6766664" y="620654"/>
            <a:ext cx="5327287" cy="3111513"/>
          </a:xfrm>
          <a:prstGeom prst="rect">
            <a:avLst/>
          </a:prstGeom>
          <a:ln w="38100">
            <a:solidFill>
              <a:schemeClr val="tx1"/>
            </a:solidFill>
          </a:ln>
        </p:spPr>
      </p:pic>
      <p:sp>
        <p:nvSpPr>
          <p:cNvPr id="14" name="TextBox 13">
            <a:extLst>
              <a:ext uri="{FF2B5EF4-FFF2-40B4-BE49-F238E27FC236}">
                <a16:creationId xmlns:a16="http://schemas.microsoft.com/office/drawing/2014/main" id="{D940715A-DA46-274B-978C-0615A4815AF4}"/>
              </a:ext>
            </a:extLst>
          </p:cNvPr>
          <p:cNvSpPr txBox="1"/>
          <p:nvPr/>
        </p:nvSpPr>
        <p:spPr>
          <a:xfrm>
            <a:off x="8781794" y="519877"/>
            <a:ext cx="1176925" cy="369332"/>
          </a:xfrm>
          <a:prstGeom prst="rect">
            <a:avLst/>
          </a:prstGeom>
          <a:solidFill>
            <a:schemeClr val="bg1"/>
          </a:solidFill>
          <a:ln w="38100">
            <a:solidFill>
              <a:schemeClr val="tx1"/>
            </a:solidFill>
          </a:ln>
        </p:spPr>
        <p:txBody>
          <a:bodyPr wrap="none" rtlCol="0">
            <a:spAutoFit/>
          </a:bodyPr>
          <a:lstStyle/>
          <a:p>
            <a:r>
              <a:rPr lang="en-US" dirty="0"/>
              <a:t>GN &amp; C [9]</a:t>
            </a:r>
            <a:endParaRPr dirty="0"/>
          </a:p>
        </p:txBody>
      </p:sp>
      <p:sp>
        <p:nvSpPr>
          <p:cNvPr id="17" name="TextBox 16">
            <a:extLst>
              <a:ext uri="{FF2B5EF4-FFF2-40B4-BE49-F238E27FC236}">
                <a16:creationId xmlns:a16="http://schemas.microsoft.com/office/drawing/2014/main" id="{883D5079-1FB3-0E41-B385-2DEC65EADDA9}"/>
              </a:ext>
            </a:extLst>
          </p:cNvPr>
          <p:cNvSpPr txBox="1"/>
          <p:nvPr/>
        </p:nvSpPr>
        <p:spPr>
          <a:xfrm>
            <a:off x="-22803" y="3557261"/>
            <a:ext cx="6711860" cy="3247043"/>
          </a:xfrm>
          <a:prstGeom prst="rect">
            <a:avLst/>
          </a:prstGeom>
          <a:solidFill>
            <a:schemeClr val="bg1"/>
          </a:solidFill>
          <a:ln w="38100">
            <a:noFill/>
          </a:ln>
        </p:spPr>
        <p:txBody>
          <a:bodyPr wrap="square" rtlCol="0">
            <a:spAutoFit/>
          </a:bodyPr>
          <a:lstStyle/>
          <a:p>
            <a:r>
              <a:rPr lang="en-US" b="1" dirty="0"/>
              <a:t> </a:t>
            </a:r>
          </a:p>
          <a:p>
            <a:r>
              <a:rPr lang="en-US" b="1" dirty="0"/>
              <a:t>  • Titan AGA TPS:  60</a:t>
            </a:r>
            <a:r>
              <a:rPr lang="en-US" b="1" baseline="30000" dirty="0"/>
              <a:t>O</a:t>
            </a:r>
            <a:r>
              <a:rPr lang="en-US" b="1" dirty="0"/>
              <a:t> sphere-cone, </a:t>
            </a:r>
            <a:r>
              <a:rPr lang="en-US" b="1" baseline="30000" dirty="0"/>
              <a:t> </a:t>
            </a:r>
            <a:r>
              <a:rPr lang="en-US" b="1" dirty="0"/>
              <a:t>5 m base dia., 3800 kg mass.</a:t>
            </a:r>
            <a:endParaRPr lang="en-US" sz="800" b="1" baseline="30000" dirty="0"/>
          </a:p>
          <a:p>
            <a:endParaRPr lang="en-US" sz="500" b="1" dirty="0"/>
          </a:p>
          <a:p>
            <a:r>
              <a:rPr lang="en-US" b="1" dirty="0"/>
              <a:t>  • TRAJ code. 3-D  </a:t>
            </a:r>
            <a:r>
              <a:rPr lang="en-US" b="1" dirty="0" err="1"/>
              <a:t>DoF</a:t>
            </a:r>
            <a:r>
              <a:rPr lang="en-US" b="1" dirty="0"/>
              <a:t> Titan AGA trajectory. </a:t>
            </a:r>
          </a:p>
          <a:p>
            <a:endParaRPr lang="en-US" sz="500" b="1" dirty="0"/>
          </a:p>
          <a:p>
            <a:r>
              <a:rPr lang="en-US" b="1" dirty="0"/>
              <a:t>  • AGA flight occurs </a:t>
            </a:r>
            <a:r>
              <a:rPr lang="en-US" b="1" u="sng" dirty="0"/>
              <a:t>above</a:t>
            </a:r>
            <a:r>
              <a:rPr lang="en-US" b="1" dirty="0"/>
              <a:t> methane rain and condensate haze.</a:t>
            </a:r>
          </a:p>
          <a:p>
            <a:endParaRPr lang="en-US" sz="500" b="1" dirty="0"/>
          </a:p>
          <a:p>
            <a:r>
              <a:rPr lang="en-US" b="1" dirty="0"/>
              <a:t>  • Peak Heating (PH) and heat shield mass fraction (HSMF) </a:t>
            </a:r>
          </a:p>
          <a:p>
            <a:r>
              <a:rPr lang="en-US" b="1" dirty="0"/>
              <a:t>     depend upon intercept location of space craft with Titan’s orbit. </a:t>
            </a:r>
          </a:p>
          <a:p>
            <a:endParaRPr lang="en-US" sz="500" b="1" dirty="0"/>
          </a:p>
          <a:p>
            <a:r>
              <a:rPr lang="en-US" b="1" dirty="0"/>
              <a:t>  • HSMF mass estimated from stagnation point sizing. </a:t>
            </a:r>
          </a:p>
          <a:p>
            <a:endParaRPr lang="en-US" sz="500" b="1" dirty="0"/>
          </a:p>
          <a:p>
            <a:r>
              <a:rPr lang="en-US" b="1" dirty="0"/>
              <a:t>  • Low HSMF TRL 9 TPS Phenolic Impregnated Carbon Ablator [10]  </a:t>
            </a:r>
          </a:p>
          <a:p>
            <a:r>
              <a:rPr lang="en-US" b="1" dirty="0"/>
              <a:t>     (PICA) solutions at lower speeds. TRL 6 Heatshield for Extreme </a:t>
            </a:r>
          </a:p>
          <a:p>
            <a:r>
              <a:rPr lang="en-US" b="1" dirty="0"/>
              <a:t>     Entry Environments [11] (HEEET) works for 14.81 km/s case.</a:t>
            </a:r>
          </a:p>
        </p:txBody>
      </p:sp>
      <p:sp>
        <p:nvSpPr>
          <p:cNvPr id="3" name="Rectangle 2">
            <a:extLst>
              <a:ext uri="{FF2B5EF4-FFF2-40B4-BE49-F238E27FC236}">
                <a16:creationId xmlns:a16="http://schemas.microsoft.com/office/drawing/2014/main" id="{AA44D3B2-0775-5244-83F1-4F8378F256D8}"/>
              </a:ext>
            </a:extLst>
          </p:cNvPr>
          <p:cNvSpPr/>
          <p:nvPr/>
        </p:nvSpPr>
        <p:spPr>
          <a:xfrm>
            <a:off x="6537252" y="3798948"/>
            <a:ext cx="6096000" cy="1877437"/>
          </a:xfrm>
          <a:prstGeom prst="rect">
            <a:avLst/>
          </a:prstGeom>
        </p:spPr>
        <p:txBody>
          <a:bodyPr>
            <a:spAutoFit/>
          </a:bodyPr>
          <a:lstStyle/>
          <a:p>
            <a:r>
              <a:rPr lang="en-US" sz="1600" b="1"/>
              <a:t>•</a:t>
            </a:r>
            <a:r>
              <a:rPr lang="en-US" b="1"/>
              <a:t>  Titan AGA GN &amp;C for the 2/23/2043 case from [8].   </a:t>
            </a:r>
          </a:p>
          <a:p>
            <a:r>
              <a:rPr lang="en-US" b="1"/>
              <a:t>    Heritage 70-deg sphere cone based on  (MSL).</a:t>
            </a:r>
          </a:p>
          <a:p>
            <a:endParaRPr lang="en-US" sz="500" b="1"/>
          </a:p>
          <a:p>
            <a:r>
              <a:rPr lang="en-US" sz="1600" b="1"/>
              <a:t>•</a:t>
            </a:r>
            <a:r>
              <a:rPr lang="en-US" b="1"/>
              <a:t> POST2 code.  6 DOF based on repeated predictions </a:t>
            </a:r>
          </a:p>
          <a:p>
            <a:r>
              <a:rPr lang="en-US" b="1"/>
              <a:t>   using a numerical predictor corrector. (NPC). Control    </a:t>
            </a:r>
          </a:p>
          <a:p>
            <a:r>
              <a:rPr lang="en-US" b="1"/>
              <a:t>   using the Direct Force  Control (DFC)  method. </a:t>
            </a:r>
          </a:p>
          <a:p>
            <a:endParaRPr lang="en-US"/>
          </a:p>
        </p:txBody>
      </p:sp>
      <p:sp>
        <p:nvSpPr>
          <p:cNvPr id="10" name="Rectangle 9">
            <a:extLst>
              <a:ext uri="{FF2B5EF4-FFF2-40B4-BE49-F238E27FC236}">
                <a16:creationId xmlns:a16="http://schemas.microsoft.com/office/drawing/2014/main" id="{1184C6AD-4002-134D-83AB-61F9B792C862}"/>
              </a:ext>
            </a:extLst>
          </p:cNvPr>
          <p:cNvSpPr/>
          <p:nvPr/>
        </p:nvSpPr>
        <p:spPr>
          <a:xfrm>
            <a:off x="6613155" y="5358190"/>
            <a:ext cx="6096000" cy="1384995"/>
          </a:xfrm>
          <a:prstGeom prst="rect">
            <a:avLst/>
          </a:prstGeom>
        </p:spPr>
        <p:txBody>
          <a:bodyPr>
            <a:spAutoFit/>
          </a:bodyPr>
          <a:lstStyle/>
          <a:p>
            <a:r>
              <a:rPr lang="en-US" sz="2000" b="1">
                <a:latin typeface="Times" pitchFamily="2" charset="0"/>
              </a:rPr>
              <a:t>•</a:t>
            </a:r>
            <a:r>
              <a:rPr lang="en-US" b="1">
                <a:latin typeface="Times" pitchFamily="2" charset="0"/>
              </a:rPr>
              <a:t> G&amp;C methods would work with other heritage shapes    </a:t>
            </a:r>
          </a:p>
          <a:p>
            <a:r>
              <a:rPr lang="en-US" b="1">
                <a:latin typeface="Times" pitchFamily="2" charset="0"/>
              </a:rPr>
              <a:t>  (e.g.,  Apollo capsule or Genesis 60</a:t>
            </a:r>
            <a:r>
              <a:rPr lang="en-US" b="1" baseline="30000">
                <a:latin typeface="Times" pitchFamily="2" charset="0"/>
              </a:rPr>
              <a:t>O</a:t>
            </a:r>
            <a:r>
              <a:rPr lang="en-US" b="1">
                <a:latin typeface="Times" pitchFamily="2" charset="0"/>
              </a:rPr>
              <a:t> sphere-cone). </a:t>
            </a:r>
          </a:p>
          <a:p>
            <a:endParaRPr lang="en-US" sz="500" b="1">
              <a:latin typeface="Times" pitchFamily="2" charset="0"/>
            </a:endParaRPr>
          </a:p>
          <a:p>
            <a:r>
              <a:rPr lang="en-US" sz="2000" b="1">
                <a:latin typeface="Times" pitchFamily="2" charset="0"/>
              </a:rPr>
              <a:t>• </a:t>
            </a:r>
            <a:r>
              <a:rPr lang="en-US" b="1">
                <a:latin typeface="Times" pitchFamily="2" charset="0"/>
              </a:rPr>
              <a:t>AGA </a:t>
            </a:r>
            <a:r>
              <a:rPr lang="en-US" b="1"/>
              <a:t>maneuver reduces the  necessary propellant load </a:t>
            </a:r>
          </a:p>
          <a:p>
            <a:r>
              <a:rPr lang="en-US" b="1"/>
              <a:t>  to observe Enceladus by 99.5 % (W/O AGA aeroshell).</a:t>
            </a:r>
            <a:endParaRPr lang="en-US" b="1">
              <a:latin typeface="Times" pitchFamily="2" charset="0"/>
            </a:endParaRPr>
          </a:p>
        </p:txBody>
      </p:sp>
      <p:sp>
        <p:nvSpPr>
          <p:cNvPr id="21" name="TextBox 20">
            <a:extLst>
              <a:ext uri="{FF2B5EF4-FFF2-40B4-BE49-F238E27FC236}">
                <a16:creationId xmlns:a16="http://schemas.microsoft.com/office/drawing/2014/main" id="{2177EC1F-3E09-8844-9CFB-3D76FDE67E6C}"/>
              </a:ext>
            </a:extLst>
          </p:cNvPr>
          <p:cNvSpPr txBox="1"/>
          <p:nvPr/>
        </p:nvSpPr>
        <p:spPr>
          <a:xfrm>
            <a:off x="11859316" y="6530485"/>
            <a:ext cx="301686" cy="369332"/>
          </a:xfrm>
          <a:prstGeom prst="rect">
            <a:avLst/>
          </a:prstGeom>
          <a:noFill/>
        </p:spPr>
        <p:txBody>
          <a:bodyPr wrap="none" rtlCol="0">
            <a:spAutoFit/>
          </a:bodyPr>
          <a:lstStyle/>
          <a:p>
            <a:r>
              <a:rPr lang="en-US"/>
              <a:t>3</a:t>
            </a:r>
            <a:endParaRPr/>
          </a:p>
        </p:txBody>
      </p:sp>
      <p:pic>
        <p:nvPicPr>
          <p:cNvPr id="22" name="Picture 21">
            <a:extLst>
              <a:ext uri="{FF2B5EF4-FFF2-40B4-BE49-F238E27FC236}">
                <a16:creationId xmlns:a16="http://schemas.microsoft.com/office/drawing/2014/main" id="{EAB6D2DF-FF27-A84C-9346-637DE7217DC8}"/>
              </a:ext>
            </a:extLst>
          </p:cNvPr>
          <p:cNvPicPr>
            <a:picLocks noChangeAspect="1"/>
          </p:cNvPicPr>
          <p:nvPr/>
        </p:nvPicPr>
        <p:blipFill>
          <a:blip r:embed="rId4"/>
          <a:stretch>
            <a:fillRect/>
          </a:stretch>
        </p:blipFill>
        <p:spPr>
          <a:xfrm>
            <a:off x="94588" y="770950"/>
            <a:ext cx="6569581" cy="2807266"/>
          </a:xfrm>
          <a:prstGeom prst="rect">
            <a:avLst/>
          </a:prstGeom>
          <a:ln w="38100">
            <a:solidFill>
              <a:schemeClr val="tx1"/>
            </a:solidFill>
          </a:ln>
        </p:spPr>
      </p:pic>
      <p:sp>
        <p:nvSpPr>
          <p:cNvPr id="4" name="TextBox 3">
            <a:extLst>
              <a:ext uri="{FF2B5EF4-FFF2-40B4-BE49-F238E27FC236}">
                <a16:creationId xmlns:a16="http://schemas.microsoft.com/office/drawing/2014/main" id="{6E48FAB6-6105-8A4D-9345-8F1F2293396E}"/>
              </a:ext>
            </a:extLst>
          </p:cNvPr>
          <p:cNvSpPr txBox="1"/>
          <p:nvPr/>
        </p:nvSpPr>
        <p:spPr>
          <a:xfrm>
            <a:off x="2813150" y="625464"/>
            <a:ext cx="1564339" cy="369332"/>
          </a:xfrm>
          <a:prstGeom prst="rect">
            <a:avLst/>
          </a:prstGeom>
          <a:solidFill>
            <a:schemeClr val="bg1"/>
          </a:solidFill>
          <a:ln w="38100">
            <a:solidFill>
              <a:schemeClr val="tx1"/>
            </a:solidFill>
          </a:ln>
        </p:spPr>
        <p:txBody>
          <a:bodyPr wrap="none" rtlCol="0">
            <a:spAutoFit/>
          </a:bodyPr>
          <a:lstStyle/>
          <a:p>
            <a:r>
              <a:rPr lang="en-US" dirty="0"/>
              <a:t>Heat Shield [8]</a:t>
            </a:r>
            <a:endParaRPr dirty="0"/>
          </a:p>
        </p:txBody>
      </p:sp>
    </p:spTree>
    <p:extLst>
      <p:ext uri="{BB962C8B-B14F-4D97-AF65-F5344CB8AC3E}">
        <p14:creationId xmlns:p14="http://schemas.microsoft.com/office/powerpoint/2010/main" val="450189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C01D956-DD85-1E4C-BD92-1FFFE74D1559}"/>
              </a:ext>
            </a:extLst>
          </p:cNvPr>
          <p:cNvSpPr/>
          <p:nvPr/>
        </p:nvSpPr>
        <p:spPr>
          <a:xfrm>
            <a:off x="9341514" y="593401"/>
            <a:ext cx="2567564" cy="60668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5601" name="TextBox 9">
            <a:extLst>
              <a:ext uri="{FF2B5EF4-FFF2-40B4-BE49-F238E27FC236}">
                <a16:creationId xmlns:a16="http://schemas.microsoft.com/office/drawing/2014/main" id="{8F04892C-6CC5-1441-9691-4690DFA21922}"/>
              </a:ext>
            </a:extLst>
          </p:cNvPr>
          <p:cNvSpPr txBox="1">
            <a:spLocks noChangeArrowheads="1"/>
          </p:cNvSpPr>
          <p:nvPr/>
        </p:nvSpPr>
        <p:spPr bwMode="auto">
          <a:xfrm>
            <a:off x="465108" y="0"/>
            <a:ext cx="12077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b="1" dirty="0"/>
              <a:t>Observations Re  2009 [4] and 2020 [12]  Enceladus Mission Concepts</a:t>
            </a:r>
            <a:endParaRPr lang="en-US" altLang="en-US" sz="1800" dirty="0"/>
          </a:p>
        </p:txBody>
      </p:sp>
      <p:sp>
        <p:nvSpPr>
          <p:cNvPr id="25602" name="Rectangle 17">
            <a:extLst>
              <a:ext uri="{FF2B5EF4-FFF2-40B4-BE49-F238E27FC236}">
                <a16:creationId xmlns:a16="http://schemas.microsoft.com/office/drawing/2014/main" id="{AB3D0240-71AD-0D4C-97B4-9FE715866636}"/>
              </a:ext>
            </a:extLst>
          </p:cNvPr>
          <p:cNvSpPr>
            <a:spLocks noChangeArrowheads="1"/>
          </p:cNvSpPr>
          <p:nvPr/>
        </p:nvSpPr>
        <p:spPr bwMode="auto">
          <a:xfrm>
            <a:off x="11815935" y="645362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t>4</a:t>
            </a:r>
          </a:p>
        </p:txBody>
      </p:sp>
      <p:pic>
        <p:nvPicPr>
          <p:cNvPr id="6" name="Picture 5">
            <a:extLst>
              <a:ext uri="{FF2B5EF4-FFF2-40B4-BE49-F238E27FC236}">
                <a16:creationId xmlns:a16="http://schemas.microsoft.com/office/drawing/2014/main" id="{0FE29DFD-40FD-CF4A-BBEF-BA378DA89401}"/>
              </a:ext>
            </a:extLst>
          </p:cNvPr>
          <p:cNvPicPr>
            <a:picLocks noChangeAspect="1"/>
          </p:cNvPicPr>
          <p:nvPr/>
        </p:nvPicPr>
        <p:blipFill>
          <a:blip r:embed="rId3"/>
          <a:stretch>
            <a:fillRect/>
          </a:stretch>
        </p:blipFill>
        <p:spPr>
          <a:xfrm>
            <a:off x="9445785" y="4225198"/>
            <a:ext cx="2607264" cy="2501189"/>
          </a:xfrm>
          <a:prstGeom prst="rect">
            <a:avLst/>
          </a:prstGeom>
          <a:ln w="38100">
            <a:solidFill>
              <a:schemeClr val="tx1"/>
            </a:solidFill>
          </a:ln>
        </p:spPr>
      </p:pic>
      <p:cxnSp>
        <p:nvCxnSpPr>
          <p:cNvPr id="9" name="Straight Connector 8">
            <a:extLst>
              <a:ext uri="{FF2B5EF4-FFF2-40B4-BE49-F238E27FC236}">
                <a16:creationId xmlns:a16="http://schemas.microsoft.com/office/drawing/2014/main" id="{D2F85029-1039-6145-BF6B-AFFDD99DE2D4}"/>
              </a:ext>
            </a:extLst>
          </p:cNvPr>
          <p:cNvCxnSpPr>
            <a:cxnSpLocks/>
          </p:cNvCxnSpPr>
          <p:nvPr/>
        </p:nvCxnSpPr>
        <p:spPr>
          <a:xfrm>
            <a:off x="170587" y="512447"/>
            <a:ext cx="108634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E5EB026-1452-8A4F-A276-9E55B901F17F}"/>
              </a:ext>
            </a:extLst>
          </p:cNvPr>
          <p:cNvSpPr txBox="1"/>
          <p:nvPr/>
        </p:nvSpPr>
        <p:spPr>
          <a:xfrm>
            <a:off x="9750806" y="4150338"/>
            <a:ext cx="1997222" cy="369332"/>
          </a:xfrm>
          <a:prstGeom prst="rect">
            <a:avLst/>
          </a:prstGeom>
          <a:solidFill>
            <a:schemeClr val="bg1"/>
          </a:solidFill>
          <a:ln>
            <a:solidFill>
              <a:schemeClr val="tx1"/>
            </a:solidFill>
          </a:ln>
        </p:spPr>
        <p:txBody>
          <a:bodyPr wrap="square" rtlCol="0">
            <a:spAutoFit/>
          </a:bodyPr>
          <a:lstStyle/>
          <a:p>
            <a:r>
              <a:rPr lang="en-US" b="1"/>
              <a:t>Bio Shield [12,13]</a:t>
            </a:r>
            <a:endParaRPr b="1"/>
          </a:p>
        </p:txBody>
      </p:sp>
      <p:sp>
        <p:nvSpPr>
          <p:cNvPr id="17" name="TextBox 16">
            <a:extLst>
              <a:ext uri="{FF2B5EF4-FFF2-40B4-BE49-F238E27FC236}">
                <a16:creationId xmlns:a16="http://schemas.microsoft.com/office/drawing/2014/main" id="{8C130994-D774-A940-AB1F-C59C46C8AC4D}"/>
              </a:ext>
            </a:extLst>
          </p:cNvPr>
          <p:cNvSpPr txBox="1"/>
          <p:nvPr/>
        </p:nvSpPr>
        <p:spPr>
          <a:xfrm>
            <a:off x="9693138" y="3200210"/>
            <a:ext cx="1938352" cy="646331"/>
          </a:xfrm>
          <a:prstGeom prst="rect">
            <a:avLst/>
          </a:prstGeom>
          <a:noFill/>
        </p:spPr>
        <p:txBody>
          <a:bodyPr wrap="none" rtlCol="0">
            <a:spAutoFit/>
          </a:bodyPr>
          <a:lstStyle/>
          <a:p>
            <a:pPr algn="ctr"/>
            <a:r>
              <a:rPr lang="en-US" b="1"/>
              <a:t>Full Orbilander</a:t>
            </a:r>
          </a:p>
          <a:p>
            <a:pPr algn="ctr"/>
            <a:r>
              <a:rPr lang="en-US" b="1"/>
              <a:t>Bio Barrier [10,11]</a:t>
            </a:r>
            <a:endParaRPr b="1"/>
          </a:p>
        </p:txBody>
      </p:sp>
      <p:pic>
        <p:nvPicPr>
          <p:cNvPr id="3" name="Picture 2">
            <a:extLst>
              <a:ext uri="{FF2B5EF4-FFF2-40B4-BE49-F238E27FC236}">
                <a16:creationId xmlns:a16="http://schemas.microsoft.com/office/drawing/2014/main" id="{0ED24DCB-A6A2-D947-98DB-92036EE397CA}"/>
              </a:ext>
            </a:extLst>
          </p:cNvPr>
          <p:cNvPicPr>
            <a:picLocks noChangeAspect="1"/>
          </p:cNvPicPr>
          <p:nvPr/>
        </p:nvPicPr>
        <p:blipFill>
          <a:blip r:embed="rId4"/>
          <a:stretch>
            <a:fillRect/>
          </a:stretch>
        </p:blipFill>
        <p:spPr>
          <a:xfrm>
            <a:off x="9381214" y="607799"/>
            <a:ext cx="2671835" cy="3520037"/>
          </a:xfrm>
          <a:prstGeom prst="rect">
            <a:avLst/>
          </a:prstGeom>
        </p:spPr>
      </p:pic>
      <p:sp>
        <p:nvSpPr>
          <p:cNvPr id="10" name="Rectangle 9">
            <a:extLst>
              <a:ext uri="{FF2B5EF4-FFF2-40B4-BE49-F238E27FC236}">
                <a16:creationId xmlns:a16="http://schemas.microsoft.com/office/drawing/2014/main" id="{03B6B890-7AE2-9546-920A-7F825CE0FE2D}"/>
              </a:ext>
            </a:extLst>
          </p:cNvPr>
          <p:cNvSpPr/>
          <p:nvPr/>
        </p:nvSpPr>
        <p:spPr>
          <a:xfrm>
            <a:off x="9413127" y="1140680"/>
            <a:ext cx="800100" cy="211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a:extLst>
              <a:ext uri="{FF2B5EF4-FFF2-40B4-BE49-F238E27FC236}">
                <a16:creationId xmlns:a16="http://schemas.microsoft.com/office/drawing/2014/main" id="{6F521BF6-CE04-0143-A86A-AC182AB8897B}"/>
              </a:ext>
            </a:extLst>
          </p:cNvPr>
          <p:cNvSpPr/>
          <p:nvPr/>
        </p:nvSpPr>
        <p:spPr>
          <a:xfrm>
            <a:off x="9407705" y="1835439"/>
            <a:ext cx="800100" cy="211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a:extLst>
              <a:ext uri="{FF2B5EF4-FFF2-40B4-BE49-F238E27FC236}">
                <a16:creationId xmlns:a16="http://schemas.microsoft.com/office/drawing/2014/main" id="{84B8E176-99FD-BC42-AD13-A3D86FDB5387}"/>
              </a:ext>
            </a:extLst>
          </p:cNvPr>
          <p:cNvSpPr/>
          <p:nvPr/>
        </p:nvSpPr>
        <p:spPr>
          <a:xfrm>
            <a:off x="9456663" y="1821041"/>
            <a:ext cx="800100" cy="211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TextBox 6">
            <a:extLst>
              <a:ext uri="{FF2B5EF4-FFF2-40B4-BE49-F238E27FC236}">
                <a16:creationId xmlns:a16="http://schemas.microsoft.com/office/drawing/2014/main" id="{B7365138-C258-4D4F-B244-BE30F3FD36C7}"/>
              </a:ext>
            </a:extLst>
          </p:cNvPr>
          <p:cNvSpPr txBox="1"/>
          <p:nvPr/>
        </p:nvSpPr>
        <p:spPr>
          <a:xfrm>
            <a:off x="9404854" y="600432"/>
            <a:ext cx="1653017" cy="369332"/>
          </a:xfrm>
          <a:prstGeom prst="rect">
            <a:avLst/>
          </a:prstGeom>
          <a:noFill/>
        </p:spPr>
        <p:txBody>
          <a:bodyPr wrap="none" rtlCol="0">
            <a:spAutoFit/>
          </a:bodyPr>
          <a:lstStyle/>
          <a:p>
            <a:r>
              <a:rPr lang="en-US" b="1" err="1">
                <a:solidFill>
                  <a:schemeClr val="bg1"/>
                </a:solidFill>
              </a:rPr>
              <a:t>Orbilander</a:t>
            </a:r>
            <a:r>
              <a:rPr lang="en-US" b="1">
                <a:solidFill>
                  <a:schemeClr val="bg1"/>
                </a:solidFill>
              </a:rPr>
              <a:t> [12]</a:t>
            </a:r>
            <a:endParaRPr b="1">
              <a:solidFill>
                <a:schemeClr val="bg1"/>
              </a:solidFill>
            </a:endParaRPr>
          </a:p>
        </p:txBody>
      </p:sp>
      <p:sp>
        <p:nvSpPr>
          <p:cNvPr id="19" name="TextBox 18">
            <a:extLst>
              <a:ext uri="{FF2B5EF4-FFF2-40B4-BE49-F238E27FC236}">
                <a16:creationId xmlns:a16="http://schemas.microsoft.com/office/drawing/2014/main" id="{6D46102B-668F-9E41-81EB-1E7B56744A29}"/>
              </a:ext>
            </a:extLst>
          </p:cNvPr>
          <p:cNvSpPr txBox="1"/>
          <p:nvPr/>
        </p:nvSpPr>
        <p:spPr>
          <a:xfrm>
            <a:off x="11728684" y="6318208"/>
            <a:ext cx="301686" cy="369332"/>
          </a:xfrm>
          <a:prstGeom prst="rect">
            <a:avLst/>
          </a:prstGeom>
          <a:noFill/>
        </p:spPr>
        <p:txBody>
          <a:bodyPr wrap="none" rtlCol="0">
            <a:spAutoFit/>
          </a:bodyPr>
          <a:lstStyle/>
          <a:p>
            <a:r>
              <a:rPr lang="en-US"/>
              <a:t>4</a:t>
            </a:r>
            <a:endParaRPr/>
          </a:p>
        </p:txBody>
      </p:sp>
      <p:sp>
        <p:nvSpPr>
          <p:cNvPr id="11" name="TextBox 10">
            <a:extLst>
              <a:ext uri="{FF2B5EF4-FFF2-40B4-BE49-F238E27FC236}">
                <a16:creationId xmlns:a16="http://schemas.microsoft.com/office/drawing/2014/main" id="{5FACF308-1CFA-B048-AEE6-A8AFB1291114}"/>
              </a:ext>
            </a:extLst>
          </p:cNvPr>
          <p:cNvSpPr txBox="1"/>
          <p:nvPr/>
        </p:nvSpPr>
        <p:spPr>
          <a:xfrm>
            <a:off x="106018" y="618682"/>
            <a:ext cx="9377952" cy="6124754"/>
          </a:xfrm>
          <a:prstGeom prst="rect">
            <a:avLst/>
          </a:prstGeom>
          <a:noFill/>
        </p:spPr>
        <p:txBody>
          <a:bodyPr wrap="none" rtlCol="0">
            <a:spAutoFit/>
          </a:bodyPr>
          <a:lstStyle/>
          <a:p>
            <a:r>
              <a:rPr lang="en-US" b="1" u="sng" dirty="0"/>
              <a:t>2020 Study by Mackenzie, et al. [12] </a:t>
            </a:r>
          </a:p>
          <a:p>
            <a:endParaRPr lang="en-US" sz="800" b="1" u="sng" dirty="0"/>
          </a:p>
          <a:p>
            <a:r>
              <a:rPr lang="en-US" b="1" dirty="0"/>
              <a:t>7-yr time-of-flight (TOF) from October 2038 launch to Saturn orbit using Space Launch System </a:t>
            </a:r>
          </a:p>
          <a:p>
            <a:r>
              <a:rPr lang="en-US" b="1" dirty="0"/>
              <a:t>(SLS) with a CASTOR30B upper stage/C3= 106.6 km</a:t>
            </a:r>
            <a:r>
              <a:rPr lang="en-US" b="1" baseline="30000" dirty="0"/>
              <a:t>2</a:t>
            </a:r>
            <a:r>
              <a:rPr lang="en-US" b="1" dirty="0"/>
              <a:t>/s</a:t>
            </a:r>
            <a:r>
              <a:rPr lang="en-US" b="1" baseline="30000" dirty="0"/>
              <a:t>2</a:t>
            </a:r>
            <a:r>
              <a:rPr lang="en-US" b="1" dirty="0"/>
              <a:t> and a Jupiter GA flyby to shorten transit </a:t>
            </a:r>
          </a:p>
          <a:p>
            <a:r>
              <a:rPr lang="en-US" b="1" dirty="0"/>
              <a:t>time to Saturn.</a:t>
            </a:r>
          </a:p>
          <a:p>
            <a:endParaRPr lang="en-US" sz="800" b="1" dirty="0"/>
          </a:p>
          <a:p>
            <a:r>
              <a:rPr lang="en-US" b="1" dirty="0"/>
              <a:t>Low-cost alternative:  9.3-yr TOF using Falcon Heavy expendable launch vehicle/C3= 41 km</a:t>
            </a:r>
            <a:r>
              <a:rPr lang="en-US" b="1" baseline="30000" dirty="0"/>
              <a:t>2</a:t>
            </a:r>
            <a:r>
              <a:rPr lang="en-US" b="1" dirty="0"/>
              <a:t>/s</a:t>
            </a:r>
            <a:r>
              <a:rPr lang="en-US" b="1" baseline="30000" dirty="0"/>
              <a:t>2 </a:t>
            </a:r>
            <a:endParaRPr lang="en-US" b="1" dirty="0"/>
          </a:p>
          <a:p>
            <a:r>
              <a:rPr lang="en-US" b="1" dirty="0"/>
              <a:t>with two Venus GA’s plus one Earth GA.</a:t>
            </a:r>
          </a:p>
          <a:p>
            <a:endParaRPr lang="en-US" sz="800" b="1" dirty="0"/>
          </a:p>
          <a:p>
            <a:r>
              <a:rPr lang="en-US" b="1" dirty="0"/>
              <a:t>No Titan AGA.  4.5-yr </a:t>
            </a:r>
            <a:r>
              <a:rPr lang="en-US" b="1" dirty="0" err="1"/>
              <a:t>Pumpdown</a:t>
            </a:r>
            <a:r>
              <a:rPr lang="en-US" b="1" dirty="0"/>
              <a:t> (moon tour). </a:t>
            </a:r>
          </a:p>
          <a:p>
            <a:endParaRPr lang="en-US" sz="800" b="1" dirty="0"/>
          </a:p>
          <a:p>
            <a:r>
              <a:rPr lang="en-US" b="1" dirty="0"/>
              <a:t>Contamination control by staying ”safe” distance from Titan. </a:t>
            </a:r>
          </a:p>
          <a:p>
            <a:endParaRPr lang="en-US" b="1" dirty="0">
              <a:solidFill>
                <a:schemeClr val="accent1">
                  <a:lumMod val="75000"/>
                </a:schemeClr>
              </a:solidFill>
            </a:endParaRPr>
          </a:p>
          <a:p>
            <a:r>
              <a:rPr lang="en-US" b="1" u="sng" dirty="0"/>
              <a:t>2009 Study by </a:t>
            </a:r>
            <a:r>
              <a:rPr lang="en-US" b="1" u="sng" dirty="0" err="1"/>
              <a:t>Spilker</a:t>
            </a:r>
            <a:r>
              <a:rPr lang="en-US" b="1" u="sng" dirty="0"/>
              <a:t>, et al, [4]</a:t>
            </a:r>
          </a:p>
          <a:p>
            <a:endParaRPr lang="en-US" sz="800" b="1" u="sng" dirty="0"/>
          </a:p>
          <a:p>
            <a:r>
              <a:rPr lang="en-US" b="1" dirty="0"/>
              <a:t>Titan AGA and 2.25 year  </a:t>
            </a:r>
            <a:r>
              <a:rPr lang="en-US" b="1" dirty="0" err="1"/>
              <a:t>pumpdown</a:t>
            </a:r>
            <a:r>
              <a:rPr lang="en-US" b="1" dirty="0"/>
              <a:t> (Moon Tour).</a:t>
            </a:r>
          </a:p>
          <a:p>
            <a:endParaRPr lang="en-US" sz="500" b="1" dirty="0"/>
          </a:p>
          <a:p>
            <a:r>
              <a:rPr lang="en-US" b="1" dirty="0"/>
              <a:t>Contamination control during Titan AGA was </a:t>
            </a:r>
            <a:r>
              <a:rPr lang="en-US" b="1" u="sng" dirty="0"/>
              <a:t>not</a:t>
            </a:r>
            <a:r>
              <a:rPr lang="en-US" b="1" dirty="0"/>
              <a:t> addressed.</a:t>
            </a:r>
          </a:p>
          <a:p>
            <a:endParaRPr lang="en-US" b="1" u="sng" dirty="0"/>
          </a:p>
          <a:p>
            <a:r>
              <a:rPr lang="en-US" b="1" u="sng" dirty="0"/>
              <a:t>Observation </a:t>
            </a:r>
          </a:p>
          <a:p>
            <a:endParaRPr lang="en-US" sz="500" b="1" u="sng" dirty="0"/>
          </a:p>
          <a:p>
            <a:r>
              <a:rPr lang="en-US" b="1" dirty="0"/>
              <a:t>if emerging bio-shield technology could be extended  for use from launch – post Titan AGA,  and</a:t>
            </a:r>
          </a:p>
          <a:p>
            <a:r>
              <a:rPr lang="en-US" b="1" dirty="0"/>
              <a:t>in-cruise bake-out matures [13],  contamination control might be acceptable allowing the use of </a:t>
            </a:r>
          </a:p>
          <a:p>
            <a:r>
              <a:rPr lang="en-US" b="1" dirty="0"/>
              <a:t>Titan AGA for Enceladus  exploration.  If so, this could shorten the duration of the Mackenzie </a:t>
            </a:r>
          </a:p>
          <a:p>
            <a:r>
              <a:rPr lang="en-US" b="1" dirty="0"/>
              <a:t>et al., Enceladus mission concept by 2.25 years  </a:t>
            </a:r>
          </a:p>
          <a:p>
            <a:endParaRPr dirty="0"/>
          </a:p>
        </p:txBody>
      </p:sp>
    </p:spTree>
    <p:extLst>
      <p:ext uri="{BB962C8B-B14F-4D97-AF65-F5344CB8AC3E}">
        <p14:creationId xmlns:p14="http://schemas.microsoft.com/office/powerpoint/2010/main" val="1453807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7">
            <a:extLst>
              <a:ext uri="{FF2B5EF4-FFF2-40B4-BE49-F238E27FC236}">
                <a16:creationId xmlns:a16="http://schemas.microsoft.com/office/drawing/2014/main" id="{AB3D0240-71AD-0D4C-97B4-9FE715866636}"/>
              </a:ext>
            </a:extLst>
          </p:cNvPr>
          <p:cNvSpPr>
            <a:spLocks noChangeArrowheads="1"/>
          </p:cNvSpPr>
          <p:nvPr/>
        </p:nvSpPr>
        <p:spPr bwMode="auto">
          <a:xfrm>
            <a:off x="11815935" y="645362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t>5</a:t>
            </a:r>
          </a:p>
        </p:txBody>
      </p:sp>
      <p:sp>
        <p:nvSpPr>
          <p:cNvPr id="5" name="TextBox 4">
            <a:extLst>
              <a:ext uri="{FF2B5EF4-FFF2-40B4-BE49-F238E27FC236}">
                <a16:creationId xmlns:a16="http://schemas.microsoft.com/office/drawing/2014/main" id="{42B6361E-0DDD-F04E-BE71-28343B7D8512}"/>
              </a:ext>
            </a:extLst>
          </p:cNvPr>
          <p:cNvSpPr txBox="1"/>
          <p:nvPr/>
        </p:nvSpPr>
        <p:spPr>
          <a:xfrm>
            <a:off x="276084" y="572915"/>
            <a:ext cx="12091259" cy="6463308"/>
          </a:xfrm>
          <a:prstGeom prst="rect">
            <a:avLst/>
          </a:prstGeom>
          <a:noFill/>
        </p:spPr>
        <p:txBody>
          <a:bodyPr wrap="none" rtlCol="0">
            <a:spAutoFit/>
          </a:bodyPr>
          <a:lstStyle/>
          <a:p>
            <a:pPr algn="ctr"/>
            <a:r>
              <a:rPr lang="en-US" sz="2000" b="1" i="1" dirty="0"/>
              <a:t>Summary</a:t>
            </a:r>
          </a:p>
          <a:p>
            <a:r>
              <a:rPr lang="en-US" b="1" dirty="0"/>
              <a:t>•</a:t>
            </a:r>
            <a:r>
              <a:rPr lang="en-US" sz="2400" b="1" dirty="0"/>
              <a:t> </a:t>
            </a:r>
            <a:r>
              <a:rPr lang="en-US" sz="2000" b="1" dirty="0"/>
              <a:t>AGA  can increase </a:t>
            </a:r>
            <a:r>
              <a:rPr lang="en-US" sz="2800" b="1" u="sng" dirty="0"/>
              <a:t>or</a:t>
            </a:r>
            <a:r>
              <a:rPr lang="en-US" sz="2000" b="1" dirty="0"/>
              <a:t> decrease hyperbolic exit velocities with magnitudes larger than by GA.</a:t>
            </a:r>
          </a:p>
          <a:p>
            <a:endParaRPr lang="en-US" sz="800" b="1" dirty="0"/>
          </a:p>
          <a:p>
            <a:r>
              <a:rPr lang="en-US" sz="2000" b="1" dirty="0"/>
              <a:t>• Technology needed to address  leading-edge heating on “sharp” AGA vehicles for “Fast” outer planet missions.</a:t>
            </a:r>
          </a:p>
          <a:p>
            <a:endParaRPr lang="en-US" sz="800" b="1" dirty="0"/>
          </a:p>
          <a:p>
            <a:r>
              <a:rPr lang="en-US" sz="2000" b="1" dirty="0"/>
              <a:t>• Whitepapers for the 2023 Decadal Survey support the  2009 hypothesis by  </a:t>
            </a:r>
            <a:r>
              <a:rPr lang="en-US" sz="2000" b="1" dirty="0" err="1"/>
              <a:t>Spilker</a:t>
            </a:r>
            <a:r>
              <a:rPr lang="en-US" sz="2000" b="1" dirty="0"/>
              <a:t>, et al. that use of blunt </a:t>
            </a:r>
          </a:p>
          <a:p>
            <a:r>
              <a:rPr lang="en-US" sz="2000" b="1" dirty="0"/>
              <a:t>   body AGA at Titan is enabling for missions looking for life signatures in Enceladus’ ocean: GN &amp; C can be </a:t>
            </a:r>
          </a:p>
          <a:p>
            <a:r>
              <a:rPr lang="en-US" sz="2000" b="1" dirty="0"/>
              <a:t>   accomplished with heritage bunt body vehicles fitted with low mass,  high TRL heat shields.</a:t>
            </a:r>
          </a:p>
          <a:p>
            <a:endParaRPr lang="en-US" sz="800" b="1" dirty="0"/>
          </a:p>
          <a:p>
            <a:r>
              <a:rPr lang="en-US" sz="2000" b="1" dirty="0"/>
              <a:t>•  Titan AGA could significantly reduce mission duration and propellant load for the </a:t>
            </a:r>
            <a:r>
              <a:rPr lang="en-US" sz="2000" b="1" dirty="0" err="1"/>
              <a:t>Orbilander</a:t>
            </a:r>
            <a:r>
              <a:rPr lang="en-US" sz="2000" b="1" dirty="0"/>
              <a:t> Enceladus </a:t>
            </a:r>
          </a:p>
          <a:p>
            <a:r>
              <a:rPr lang="en-US" sz="2000" b="1" dirty="0"/>
              <a:t>    2020 mission concept by </a:t>
            </a:r>
            <a:r>
              <a:rPr lang="en-US" sz="2000" b="1" dirty="0" err="1"/>
              <a:t>MacKenzie</a:t>
            </a:r>
            <a:r>
              <a:rPr lang="en-US" sz="2000" b="1" dirty="0"/>
              <a:t>, et al.</a:t>
            </a:r>
          </a:p>
          <a:p>
            <a:endParaRPr lang="en-US" sz="800" b="1" dirty="0"/>
          </a:p>
          <a:p>
            <a:r>
              <a:rPr lang="en-US" sz="2000" b="1" dirty="0"/>
              <a:t>• Contamination control of organics resulting from flight in Titan’s atmosphere  is an issue that must be</a:t>
            </a:r>
          </a:p>
          <a:p>
            <a:r>
              <a:rPr lang="en-US" sz="2000" b="1" dirty="0"/>
              <a:t>   addressed for use of  AGA for Enceladus missions. </a:t>
            </a:r>
          </a:p>
          <a:p>
            <a:endParaRPr lang="en-US" sz="800" dirty="0"/>
          </a:p>
          <a:p>
            <a:pPr algn="ctr"/>
            <a:r>
              <a:rPr lang="en-US" sz="2000" b="1" i="1" dirty="0"/>
              <a:t>Suggested forward work</a:t>
            </a:r>
            <a:r>
              <a:rPr lang="en-US" sz="2000" dirty="0"/>
              <a:t> </a:t>
            </a:r>
          </a:p>
          <a:p>
            <a:r>
              <a:rPr lang="en-US" sz="2000" b="1" dirty="0"/>
              <a:t>• Conduct research to support or refute the hypothesis that contamination control  is achievable is by </a:t>
            </a:r>
          </a:p>
          <a:p>
            <a:r>
              <a:rPr lang="en-US" sz="2000" b="1" dirty="0"/>
              <a:t>   emerging technology [13] and that the AGA aeroshell could be safely discarded during the moon tour [14].</a:t>
            </a:r>
            <a:endParaRPr lang="en-US" sz="2000" b="1" i="1" dirty="0"/>
          </a:p>
          <a:p>
            <a:pPr algn="ctr"/>
            <a:endParaRPr lang="en-US" sz="800" b="1" dirty="0"/>
          </a:p>
          <a:p>
            <a:r>
              <a:rPr lang="en-US" sz="2000" b="1" dirty="0"/>
              <a:t>• Encourage study using modern entry technology tools to evaluate  sharp  leading-edge solutions being used </a:t>
            </a:r>
          </a:p>
          <a:p>
            <a:r>
              <a:rPr lang="en-US" sz="2000" b="1" dirty="0"/>
              <a:t>   for hypersonic airbreathers [15] and Space Station crew escape vehicles [16]  for potential use in AGA.   </a:t>
            </a:r>
          </a:p>
          <a:p>
            <a:r>
              <a:rPr lang="en-US" sz="2000" b="1" dirty="0"/>
              <a:t>   </a:t>
            </a:r>
          </a:p>
          <a:p>
            <a:r>
              <a:rPr lang="en-US" sz="2400" b="1" dirty="0"/>
              <a:t>      </a:t>
            </a:r>
            <a:r>
              <a:rPr lang="en-US" sz="2400" b="1" i="1" dirty="0"/>
              <a:t>Success would have great pay-off for solar system exploration mission designers</a:t>
            </a:r>
            <a:r>
              <a:rPr lang="en-US" sz="2000" b="1" i="1" dirty="0"/>
              <a:t>. </a:t>
            </a:r>
            <a:endParaRPr lang="en-US" b="1" i="1" dirty="0"/>
          </a:p>
          <a:p>
            <a:endParaRPr lang="en-US" dirty="0"/>
          </a:p>
        </p:txBody>
      </p:sp>
      <p:sp>
        <p:nvSpPr>
          <p:cNvPr id="7" name="TextBox 9">
            <a:extLst>
              <a:ext uri="{FF2B5EF4-FFF2-40B4-BE49-F238E27FC236}">
                <a16:creationId xmlns:a16="http://schemas.microsoft.com/office/drawing/2014/main" id="{5325065E-C0D7-6747-B938-3DDA8D48967C}"/>
              </a:ext>
            </a:extLst>
          </p:cNvPr>
          <p:cNvSpPr txBox="1">
            <a:spLocks noChangeArrowheads="1"/>
          </p:cNvSpPr>
          <p:nvPr/>
        </p:nvSpPr>
        <p:spPr bwMode="auto">
          <a:xfrm>
            <a:off x="2229921" y="15829"/>
            <a:ext cx="12077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en-US" altLang="en-US" b="1"/>
              <a:t>    Summary and Suggestions for Forward Work   </a:t>
            </a:r>
            <a:endParaRPr lang="en-US" altLang="en-US"/>
          </a:p>
        </p:txBody>
      </p:sp>
      <p:cxnSp>
        <p:nvCxnSpPr>
          <p:cNvPr id="9" name="Straight Connector 8">
            <a:extLst>
              <a:ext uri="{FF2B5EF4-FFF2-40B4-BE49-F238E27FC236}">
                <a16:creationId xmlns:a16="http://schemas.microsoft.com/office/drawing/2014/main" id="{8145EE18-2802-6B44-9775-D784DF3C131B}"/>
              </a:ext>
            </a:extLst>
          </p:cNvPr>
          <p:cNvCxnSpPr>
            <a:cxnSpLocks/>
          </p:cNvCxnSpPr>
          <p:nvPr/>
        </p:nvCxnSpPr>
        <p:spPr>
          <a:xfrm>
            <a:off x="1159198" y="555983"/>
            <a:ext cx="108634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1068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D9C7B-71C8-B840-9368-C210CD1ECEC1}"/>
              </a:ext>
            </a:extLst>
          </p:cNvPr>
          <p:cNvSpPr>
            <a:spLocks noGrp="1"/>
          </p:cNvSpPr>
          <p:nvPr>
            <p:ph type="title"/>
          </p:nvPr>
        </p:nvSpPr>
        <p:spPr>
          <a:xfrm>
            <a:off x="619046" y="-211760"/>
            <a:ext cx="10373412" cy="1002397"/>
          </a:xfrm>
        </p:spPr>
        <p:txBody>
          <a:bodyPr>
            <a:normAutofit/>
          </a:bodyPr>
          <a:lstStyle/>
          <a:p>
            <a:pPr algn="ctr"/>
            <a:r>
              <a:rPr lang="en-US" sz="2800" b="1"/>
              <a:t>Acknowledgments</a:t>
            </a:r>
            <a:endParaRPr sz="2800" b="1"/>
          </a:p>
        </p:txBody>
      </p:sp>
      <p:sp>
        <p:nvSpPr>
          <p:cNvPr id="4" name="Rectangle 3">
            <a:extLst>
              <a:ext uri="{FF2B5EF4-FFF2-40B4-BE49-F238E27FC236}">
                <a16:creationId xmlns:a16="http://schemas.microsoft.com/office/drawing/2014/main" id="{A71BF2E1-39E4-4444-85FA-055E43A2F0B5}"/>
              </a:ext>
            </a:extLst>
          </p:cNvPr>
          <p:cNvSpPr/>
          <p:nvPr/>
        </p:nvSpPr>
        <p:spPr>
          <a:xfrm>
            <a:off x="619046" y="1041400"/>
            <a:ext cx="11455399" cy="892552"/>
          </a:xfrm>
          <a:prstGeom prst="rect">
            <a:avLst/>
          </a:prstGeom>
        </p:spPr>
        <p:txBody>
          <a:bodyPr wrap="square">
            <a:spAutoFit/>
          </a:bodyPr>
          <a:lstStyle/>
          <a:p>
            <a:endParaRPr lang="en-US" altLang="en-US" sz="1600" u="sng">
              <a:solidFill>
                <a:srgbClr val="954F72"/>
              </a:solidFill>
            </a:endParaRPr>
          </a:p>
          <a:p>
            <a:endParaRPr lang="en-US">
              <a:latin typeface="Arial" panose="020B0604020202020204" pitchFamily="34" charset="0"/>
              <a:cs typeface="Arial" panose="020B0604020202020204" pitchFamily="34" charset="0"/>
            </a:endParaRPr>
          </a:p>
          <a:p>
            <a:endParaRPr lang="en-US"/>
          </a:p>
        </p:txBody>
      </p:sp>
      <p:sp>
        <p:nvSpPr>
          <p:cNvPr id="6" name="Rectangle 17">
            <a:extLst>
              <a:ext uri="{FF2B5EF4-FFF2-40B4-BE49-F238E27FC236}">
                <a16:creationId xmlns:a16="http://schemas.microsoft.com/office/drawing/2014/main" id="{33769D87-D5EF-544E-B4F7-F3AF9EEBD1D9}"/>
              </a:ext>
            </a:extLst>
          </p:cNvPr>
          <p:cNvSpPr>
            <a:spLocks noChangeArrowheads="1"/>
          </p:cNvSpPr>
          <p:nvPr/>
        </p:nvSpPr>
        <p:spPr bwMode="auto">
          <a:xfrm>
            <a:off x="11815935" y="645362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t>6</a:t>
            </a:r>
          </a:p>
        </p:txBody>
      </p:sp>
      <p:sp>
        <p:nvSpPr>
          <p:cNvPr id="9" name="TextBox 8">
            <a:extLst>
              <a:ext uri="{FF2B5EF4-FFF2-40B4-BE49-F238E27FC236}">
                <a16:creationId xmlns:a16="http://schemas.microsoft.com/office/drawing/2014/main" id="{9DED2CF4-CCFE-A947-8381-7A0AE84D2163}"/>
              </a:ext>
            </a:extLst>
          </p:cNvPr>
          <p:cNvSpPr txBox="1"/>
          <p:nvPr/>
        </p:nvSpPr>
        <p:spPr>
          <a:xfrm>
            <a:off x="519473" y="579735"/>
            <a:ext cx="10168489" cy="3970318"/>
          </a:xfrm>
          <a:prstGeom prst="rect">
            <a:avLst/>
          </a:prstGeom>
          <a:noFill/>
        </p:spPr>
        <p:txBody>
          <a:bodyPr wrap="none" rtlCol="0">
            <a:spAutoFit/>
          </a:bodyPr>
          <a:lstStyle/>
          <a:p>
            <a:r>
              <a:rPr lang="en-US" dirty="0"/>
              <a:t>1. Adopted  figures from the cited literature herein were created by authors conducting research</a:t>
            </a:r>
          </a:p>
          <a:p>
            <a:r>
              <a:rPr lang="en-US" dirty="0"/>
              <a:t>    funded by NASA. In most cases, use  of the figures was approved by the lead authors.</a:t>
            </a:r>
          </a:p>
          <a:p>
            <a:endParaRPr lang="en-US" dirty="0"/>
          </a:p>
          <a:p>
            <a:r>
              <a:rPr lang="en-US" dirty="0"/>
              <a:t>2. J. Arnold acknowledges the support of the authors of the companion Decadal Survey Whitepapers [8, 9]</a:t>
            </a:r>
          </a:p>
          <a:p>
            <a:r>
              <a:rPr lang="en-US" dirty="0"/>
              <a:t>    displayed in  chart 3, herein: </a:t>
            </a:r>
          </a:p>
          <a:p>
            <a:r>
              <a:rPr lang="en-US" dirty="0"/>
              <a:t>   [8] James O. Arnold,  T. R. </a:t>
            </a:r>
            <a:r>
              <a:rPr lang="en-US" dirty="0" err="1"/>
              <a:t>Spilker</a:t>
            </a:r>
            <a:r>
              <a:rPr lang="en-US" dirty="0"/>
              <a:t>, D. M. Cornelius, G. A. Allen Jr.., A. M. Brandis,  D. A. Saunders, M. Qu,  </a:t>
            </a:r>
          </a:p>
          <a:p>
            <a:r>
              <a:rPr lang="en-US" dirty="0"/>
              <a:t>    R.W. Powell, M. L. Cable and R. A. S. Beck.</a:t>
            </a:r>
          </a:p>
          <a:p>
            <a:r>
              <a:rPr lang="en-US" dirty="0"/>
              <a:t>   [9] Benjamin Tackett, Richard W. </a:t>
            </a:r>
            <a:r>
              <a:rPr lang="en-US"/>
              <a:t>Powell, </a:t>
            </a:r>
            <a:r>
              <a:rPr lang="en-US" dirty="0" err="1"/>
              <a:t>Soumyo</a:t>
            </a:r>
            <a:r>
              <a:rPr lang="en-US" dirty="0"/>
              <a:t> Dutta, Rafael A. Lugo and  Daniel Engel.</a:t>
            </a:r>
          </a:p>
          <a:p>
            <a:endParaRPr lang="en-US" dirty="0"/>
          </a:p>
          <a:p>
            <a:r>
              <a:rPr lang="en-US" dirty="0"/>
              <a:t>3. J. Arnold appreciates the invitation from Dr. Dutta to present the information herein describing AGA</a:t>
            </a:r>
          </a:p>
          <a:p>
            <a:r>
              <a:rPr lang="en-US" dirty="0"/>
              <a:t>    to the Ames and Langley 2021 summer interns. </a:t>
            </a:r>
          </a:p>
          <a:p>
            <a:endParaRPr lang="en-US" dirty="0"/>
          </a:p>
          <a:p>
            <a:r>
              <a:rPr lang="en-US" dirty="0"/>
              <a:t>4. J. Arnold appreciates the funding for his research on Titan AGA provided by AMA-Inc. </a:t>
            </a:r>
          </a:p>
          <a:p>
            <a:r>
              <a:rPr lang="en-US" dirty="0"/>
              <a:t>   </a:t>
            </a:r>
          </a:p>
        </p:txBody>
      </p:sp>
    </p:spTree>
    <p:extLst>
      <p:ext uri="{BB962C8B-B14F-4D97-AF65-F5344CB8AC3E}">
        <p14:creationId xmlns:p14="http://schemas.microsoft.com/office/powerpoint/2010/main" val="2187927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D9C7B-71C8-B840-9368-C210CD1ECEC1}"/>
              </a:ext>
            </a:extLst>
          </p:cNvPr>
          <p:cNvSpPr>
            <a:spLocks noGrp="1"/>
          </p:cNvSpPr>
          <p:nvPr>
            <p:ph type="title"/>
          </p:nvPr>
        </p:nvSpPr>
        <p:spPr>
          <a:xfrm>
            <a:off x="980388" y="365125"/>
            <a:ext cx="10373412" cy="1002397"/>
          </a:xfrm>
        </p:spPr>
        <p:txBody>
          <a:bodyPr>
            <a:normAutofit/>
          </a:bodyPr>
          <a:lstStyle/>
          <a:p>
            <a:pPr algn="ctr"/>
            <a:r>
              <a:rPr lang="en-US" sz="3600"/>
              <a:t>References</a:t>
            </a:r>
            <a:endParaRPr sz="3600"/>
          </a:p>
        </p:txBody>
      </p:sp>
      <p:sp>
        <p:nvSpPr>
          <p:cNvPr id="4" name="Rectangle 3">
            <a:extLst>
              <a:ext uri="{FF2B5EF4-FFF2-40B4-BE49-F238E27FC236}">
                <a16:creationId xmlns:a16="http://schemas.microsoft.com/office/drawing/2014/main" id="{A71BF2E1-39E4-4444-85FA-055E43A2F0B5}"/>
              </a:ext>
            </a:extLst>
          </p:cNvPr>
          <p:cNvSpPr/>
          <p:nvPr/>
        </p:nvSpPr>
        <p:spPr>
          <a:xfrm>
            <a:off x="631244" y="1244600"/>
            <a:ext cx="10722556" cy="3539430"/>
          </a:xfrm>
          <a:prstGeom prst="rect">
            <a:avLst/>
          </a:prstGeom>
        </p:spPr>
        <p:txBody>
          <a:bodyPr wrap="square">
            <a:spAutoFit/>
          </a:bodyPr>
          <a:lstStyle/>
          <a:p>
            <a:r>
              <a:rPr lang="en-US" sz="1600"/>
              <a:t>[1] Randolph, J. E.,  and  </a:t>
            </a:r>
            <a:r>
              <a:rPr lang="en-US" sz="1600" err="1"/>
              <a:t>McRonald</a:t>
            </a:r>
            <a:r>
              <a:rPr lang="en-US" sz="1600"/>
              <a:t>, A. D.,  “Solar System "Fast Mission" Trajectories Using Aerogravity Assist.”, JSR , Vol. 29, No. 2, March-April 1992. </a:t>
            </a:r>
            <a:r>
              <a:rPr lang="en-US" sz="1600">
                <a:hlinkClick r:id="rId3"/>
              </a:rPr>
              <a:t>https://ww.sciencedirect.com/science/article/pii/S0094576520306512</a:t>
            </a:r>
            <a:endParaRPr lang="en-US" sz="1600"/>
          </a:p>
          <a:p>
            <a:r>
              <a:rPr lang="en-US" sz="1600"/>
              <a:t>[2]  Anderson, J. D. Jr., Lewis, M. J., </a:t>
            </a:r>
            <a:r>
              <a:rPr lang="en-US" sz="1600" err="1"/>
              <a:t>Kothariand</a:t>
            </a:r>
            <a:r>
              <a:rPr lang="en-US" sz="1600"/>
              <a:t>  “Hypersonic </a:t>
            </a:r>
            <a:r>
              <a:rPr lang="en-US" sz="1600" err="1"/>
              <a:t>Waveriders</a:t>
            </a:r>
            <a:r>
              <a:rPr lang="en-US" sz="1600"/>
              <a:t> for Planetary Atmospheres”</a:t>
            </a:r>
            <a:r>
              <a:rPr lang="en-US" sz="1600" b="1"/>
              <a:t> </a:t>
            </a:r>
            <a:r>
              <a:rPr lang="en-US" sz="1600"/>
              <a:t>VOL.,.,28 NO 4 JULY-AUGUST 1991 , JSR.</a:t>
            </a:r>
          </a:p>
          <a:p>
            <a:r>
              <a:rPr lang="en-US" sz="1600"/>
              <a:t>[3]  </a:t>
            </a:r>
            <a:r>
              <a:rPr lang="en-US" sz="1600">
                <a:hlinkClick r:id="rId4"/>
              </a:rPr>
              <a:t>Guo</a:t>
            </a:r>
            <a:r>
              <a:rPr lang="en-US" sz="1600"/>
              <a:t>, Y., et al., “Execution of Parker Solar Probe’s Unprecedented Flight to the Sun and Early Results”., Acta </a:t>
            </a:r>
            <a:r>
              <a:rPr lang="en-US" sz="1600" err="1"/>
              <a:t>Astronautica</a:t>
            </a:r>
            <a:r>
              <a:rPr lang="en-US" sz="1600"/>
              <a:t> Volume 179, February 2021, Pages 425-438. https://</a:t>
            </a:r>
            <a:r>
              <a:rPr lang="en-US" sz="1600" err="1"/>
              <a:t>www.sciencedirect.com</a:t>
            </a:r>
            <a:r>
              <a:rPr lang="en-US" sz="1600"/>
              <a:t>/science/article/</a:t>
            </a:r>
            <a:r>
              <a:rPr lang="en-US" sz="1600" err="1"/>
              <a:t>pii</a:t>
            </a:r>
            <a:r>
              <a:rPr lang="en-US" sz="1600"/>
              <a:t>/S0094576520306512</a:t>
            </a:r>
          </a:p>
          <a:p>
            <a:r>
              <a:rPr lang="en-US" sz="1600"/>
              <a:t>[4] </a:t>
            </a:r>
            <a:r>
              <a:rPr lang="en-US" sz="1600" err="1"/>
              <a:t>Spilker</a:t>
            </a:r>
            <a:r>
              <a:rPr lang="en-US" sz="1600"/>
              <a:t>, T. R., Moeller R. C,. Borden, C. S., Smythe W. D., Lock, R. E., Elliott, J. O., Wertz, J. A., and Strange, N. J., “Analysis of Architectures for the Scientific Exploration of Enceladus,” IEEEAC paper #1644, Version 5, updated January 9, 2009.</a:t>
            </a:r>
          </a:p>
          <a:p>
            <a:r>
              <a:rPr lang="en-US" sz="1600"/>
              <a:t>[5] Hendrix, A. R., </a:t>
            </a:r>
            <a:r>
              <a:rPr lang="en-US" sz="1600" err="1"/>
              <a:t>Hurford</a:t>
            </a:r>
            <a:r>
              <a:rPr lang="en-US" sz="1600"/>
              <a:t>, T. A., Barge, L. M., Bland, M. T., Bowman, J. F., Brinckerhoff, W., Buratti, B. J., Cable, M. L. et al., The NASA Roadmap to Ocean Worlds. Astrobiology, 19 (1), 1-27, 2018.</a:t>
            </a:r>
          </a:p>
          <a:p>
            <a:r>
              <a:rPr lang="en-US" sz="1600"/>
              <a:t>[6] Ramsey, P. and </a:t>
            </a:r>
            <a:r>
              <a:rPr lang="en-US" sz="1600" err="1"/>
              <a:t>Lyne</a:t>
            </a:r>
            <a:r>
              <a:rPr lang="en-US" sz="1600"/>
              <a:t>, J. E., “Enceladus Mission Architecture Using Titan Aerogravity Assist for Orbital Capture About Saturn,” JSR, 45(3):635-638 May 2008.</a:t>
            </a:r>
          </a:p>
          <a:p>
            <a:r>
              <a:rPr lang="en-US" sz="1600"/>
              <a:t>[7] Lu Y., Ph.D. Thesis, Purdue: “Mission Design and Analysis using </a:t>
            </a:r>
            <a:r>
              <a:rPr lang="en-US" sz="1600" err="1"/>
              <a:t>Aeroassist</a:t>
            </a:r>
            <a:r>
              <a:rPr lang="en-US" sz="1600"/>
              <a:t> Maneuvers,” August 2019. See Chapter 2, page 23, where it is stated that “Titan heating estimates do not account for radiation</a:t>
            </a:r>
          </a:p>
        </p:txBody>
      </p:sp>
      <p:sp>
        <p:nvSpPr>
          <p:cNvPr id="7" name="Rectangle 6">
            <a:extLst>
              <a:ext uri="{FF2B5EF4-FFF2-40B4-BE49-F238E27FC236}">
                <a16:creationId xmlns:a16="http://schemas.microsoft.com/office/drawing/2014/main" id="{FF41E168-D9CC-1F45-93CF-EED644F004E2}"/>
              </a:ext>
            </a:extLst>
          </p:cNvPr>
          <p:cNvSpPr/>
          <p:nvPr/>
        </p:nvSpPr>
        <p:spPr>
          <a:xfrm>
            <a:off x="2752144" y="6858000"/>
            <a:ext cx="10091058" cy="4801314"/>
          </a:xfrm>
          <a:prstGeom prst="rect">
            <a:avLst/>
          </a:prstGeom>
        </p:spPr>
        <p:txBody>
          <a:bodyPr wrap="square">
            <a:spAutoFit/>
          </a:bodyPr>
          <a:lstStyle/>
          <a:p>
            <a:endParaRPr lang="en-US"/>
          </a:p>
          <a:p>
            <a:endParaRPr lang="en-US"/>
          </a:p>
          <a:p>
            <a:r>
              <a:rPr lang="en-US"/>
              <a:t>[4] Arnold, J. O. et al., “Mature Heat Shield Candidates for the Titan Aerogravity Assist Vehicle.”  To be submitted to a peer reviewed journal.</a:t>
            </a:r>
          </a:p>
          <a:p>
            <a:endParaRPr lang="en-US"/>
          </a:p>
          <a:p>
            <a:r>
              <a:rPr lang="en-US"/>
              <a:t>[5] Enceladus and the Icy Moons of Saturn: Editors: Schenk, P. M.  et al., The Arizona University Press, 2018. https://</a:t>
            </a:r>
            <a:r>
              <a:rPr lang="en-US" err="1"/>
              <a:t>uapress.arizona.edu</a:t>
            </a:r>
            <a:r>
              <a:rPr lang="en-US"/>
              <a:t>/book/</a:t>
            </a:r>
            <a:r>
              <a:rPr lang="en-US" err="1"/>
              <a:t>enceladus</a:t>
            </a:r>
            <a:r>
              <a:rPr lang="en-US"/>
              <a:t>-and-the-icy-moons-of-</a:t>
            </a:r>
            <a:r>
              <a:rPr lang="en-US" err="1"/>
              <a:t>saturn</a:t>
            </a:r>
            <a:endParaRPr lang="en-US"/>
          </a:p>
          <a:p>
            <a:endParaRPr lang="en-US"/>
          </a:p>
          <a:p>
            <a:endParaRPr lang="en-US"/>
          </a:p>
          <a:p>
            <a:r>
              <a:rPr lang="en-US"/>
              <a:t>[7] </a:t>
            </a:r>
            <a:r>
              <a:rPr lang="en-US" err="1"/>
              <a:t>MacKenzie</a:t>
            </a:r>
            <a:r>
              <a:rPr lang="en-US"/>
              <a:t>, S. et al., “Flagship Concepts for Astrobiology at Enceladus:</a:t>
            </a:r>
          </a:p>
          <a:p>
            <a:endParaRPr lang="en-US"/>
          </a:p>
          <a:p>
            <a:r>
              <a:rPr lang="en-US"/>
              <a:t>https://</a:t>
            </a:r>
            <a:r>
              <a:rPr lang="en-US" err="1"/>
              <a:t>docs.google.com</a:t>
            </a:r>
            <a:r>
              <a:rPr lang="en-US"/>
              <a:t>/spreadsheets/d/1MlcRloG9zRDm-DIWG099BcgmoZBLI7pXWaJSdLqCSn0/</a:t>
            </a:r>
            <a:r>
              <a:rPr lang="en-US" err="1"/>
              <a:t>edit#gid</a:t>
            </a:r>
            <a:r>
              <a:rPr lang="en-US"/>
              <a:t>=0</a:t>
            </a:r>
          </a:p>
          <a:p>
            <a:endParaRPr lang="en-US"/>
          </a:p>
          <a:p>
            <a:r>
              <a:rPr lang="en-US"/>
              <a:t>[8] Allen, G. A. et al., “The Trajectory Program (TRAJ):  Reference Manual and User's Guide,” NASA TM-2005-212847, 2005. </a:t>
            </a:r>
          </a:p>
          <a:p>
            <a:endParaRPr lang="en-US"/>
          </a:p>
        </p:txBody>
      </p:sp>
      <p:sp>
        <p:nvSpPr>
          <p:cNvPr id="6" name="Rectangle 17">
            <a:extLst>
              <a:ext uri="{FF2B5EF4-FFF2-40B4-BE49-F238E27FC236}">
                <a16:creationId xmlns:a16="http://schemas.microsoft.com/office/drawing/2014/main" id="{3F6421AC-05EB-F849-A668-13B1839EEF4C}"/>
              </a:ext>
            </a:extLst>
          </p:cNvPr>
          <p:cNvSpPr>
            <a:spLocks noChangeArrowheads="1"/>
          </p:cNvSpPr>
          <p:nvPr/>
        </p:nvSpPr>
        <p:spPr bwMode="auto">
          <a:xfrm>
            <a:off x="11536535" y="630122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t>7</a:t>
            </a:r>
          </a:p>
        </p:txBody>
      </p:sp>
    </p:spTree>
    <p:extLst>
      <p:ext uri="{BB962C8B-B14F-4D97-AF65-F5344CB8AC3E}">
        <p14:creationId xmlns:p14="http://schemas.microsoft.com/office/powerpoint/2010/main" val="3468148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EBC587-2C9F-5647-A876-902ED790BD1B}"/>
              </a:ext>
            </a:extLst>
          </p:cNvPr>
          <p:cNvSpPr/>
          <p:nvPr/>
        </p:nvSpPr>
        <p:spPr>
          <a:xfrm>
            <a:off x="266700" y="659011"/>
            <a:ext cx="12077700" cy="5786199"/>
          </a:xfrm>
          <a:prstGeom prst="rect">
            <a:avLst/>
          </a:prstGeom>
        </p:spPr>
        <p:txBody>
          <a:bodyPr wrap="square">
            <a:spAutoFit/>
          </a:bodyPr>
          <a:lstStyle/>
          <a:p>
            <a:r>
              <a:rPr lang="en-US" altLang="en-US" sz="1600" dirty="0">
                <a:latin typeface="Cambria" panose="02040503050406030204" pitchFamily="18" charset="0"/>
                <a:cs typeface="Arial" panose="020B0604020202020204" pitchFamily="34" charset="0"/>
              </a:rPr>
              <a:t>[8] Arnold, et al., “</a:t>
            </a:r>
            <a:r>
              <a:rPr lang="en-US" sz="1600" dirty="0">
                <a:latin typeface="Cambria" panose="02040503050406030204" pitchFamily="18" charset="0"/>
                <a:cs typeface="Arial" panose="020B0604020202020204" pitchFamily="34" charset="0"/>
              </a:rPr>
              <a:t>Heatshields for Aerogravity Assist Vehicles Whose Deceleration at Titan  Saves Mass for Future Flagship  Class Exploration of Enceladus” Decadal Survey White paper # 431. </a:t>
            </a:r>
            <a:r>
              <a:rPr lang="en-US" altLang="en-US" sz="1600" u="sng" dirty="0">
                <a:solidFill>
                  <a:srgbClr val="954F72"/>
                </a:solidFill>
                <a:latin typeface="Cambria" panose="02040503050406030204" pitchFamily="18" charset="0"/>
                <a:hlinkClick r:id="rId2"/>
              </a:rPr>
              <a:t>https://data.surveygizmo.com/reportsview/?key=623127</a:t>
            </a:r>
            <a:endParaRPr lang="en-US" sz="1600" dirty="0"/>
          </a:p>
          <a:p>
            <a:r>
              <a:rPr lang="en-US" sz="1600" dirty="0"/>
              <a:t>[9] Tackett, B, et al., “Guidance and Control Approaches that Enable Titan Aerogravity Assist for an Enceladus Mission”, White paper # 544. https://</a:t>
            </a:r>
            <a:r>
              <a:rPr lang="en-US" sz="1600" dirty="0" err="1"/>
              <a:t>data.surveygizmo.com</a:t>
            </a:r>
            <a:r>
              <a:rPr lang="en-US" sz="1600" dirty="0"/>
              <a:t>/</a:t>
            </a:r>
            <a:r>
              <a:rPr lang="en-US" sz="1600" dirty="0" err="1"/>
              <a:t>reportsview</a:t>
            </a:r>
            <a:r>
              <a:rPr lang="en-US" sz="1600" dirty="0"/>
              <a:t>/?key=623127-</a:t>
            </a:r>
          </a:p>
          <a:p>
            <a:r>
              <a:rPr lang="en-US" sz="1600" dirty="0"/>
              <a:t>[10] Beck R. A. S. et al., “Development of the Mars Science Laboratory Heatshield Thermal Protection System, 26 Aug, 2014.”  https://</a:t>
            </a:r>
            <a:r>
              <a:rPr lang="en-US" sz="1600" dirty="0" err="1"/>
              <a:t>arc.aiaa.org</a:t>
            </a:r>
            <a:r>
              <a:rPr lang="en-US" sz="1600" dirty="0"/>
              <a:t>/</a:t>
            </a:r>
            <a:r>
              <a:rPr lang="en-US" sz="1600" dirty="0" err="1"/>
              <a:t>doi</a:t>
            </a:r>
            <a:r>
              <a:rPr lang="en-US" sz="1600" dirty="0"/>
              <a:t>/full/10.2514/1.A32635.</a:t>
            </a:r>
          </a:p>
          <a:p>
            <a:r>
              <a:rPr lang="en-US" sz="1600" dirty="0"/>
              <a:t>[11] </a:t>
            </a:r>
            <a:r>
              <a:rPr lang="en-US" sz="1600" dirty="0" err="1"/>
              <a:t>Venkatapathy</a:t>
            </a:r>
            <a:r>
              <a:rPr lang="en-US" sz="1600" dirty="0"/>
              <a:t>, E. et al., “Entry System Technology Readiness for Ice-Giant Probe Missions,” Space Sci. Rev. (2020).  https://</a:t>
            </a:r>
            <a:r>
              <a:rPr lang="en-US" sz="1600" dirty="0" err="1"/>
              <a:t>doi.org</a:t>
            </a:r>
            <a:r>
              <a:rPr lang="en-US" sz="1600" dirty="0"/>
              <a:t>/10./1007/s11214-020-0638-</a:t>
            </a:r>
          </a:p>
          <a:p>
            <a:r>
              <a:rPr lang="en-US" sz="1600" dirty="0"/>
              <a:t>[12] </a:t>
            </a:r>
            <a:r>
              <a:rPr lang="en-US" sz="1600" dirty="0" err="1"/>
              <a:t>MacKenzie</a:t>
            </a:r>
            <a:r>
              <a:rPr lang="en-US" sz="1600" dirty="0"/>
              <a:t>, S., et al. “Enceladus </a:t>
            </a:r>
            <a:r>
              <a:rPr lang="en-US" sz="1600" dirty="0" err="1"/>
              <a:t>Orbilander</a:t>
            </a:r>
            <a:r>
              <a:rPr lang="en-US" sz="1600" dirty="0"/>
              <a:t> Planetary Mission Concept Study for the 2023-2032 Decadal Survey A Flagship Mission Concept for Astrobiology, http://</a:t>
            </a:r>
            <a:r>
              <a:rPr lang="en-US" sz="1600" dirty="0" err="1"/>
              <a:t>lib.jhuapl.edu</a:t>
            </a:r>
            <a:r>
              <a:rPr lang="en-US" sz="1600" dirty="0"/>
              <a:t>/papers/the-</a:t>
            </a:r>
            <a:r>
              <a:rPr lang="en-US" sz="1600" dirty="0" err="1"/>
              <a:t>enceladus</a:t>
            </a:r>
            <a:r>
              <a:rPr lang="en-US" sz="1600" dirty="0"/>
              <a:t>-</a:t>
            </a:r>
            <a:r>
              <a:rPr lang="en-US" sz="1600" dirty="0" err="1"/>
              <a:t>orbilander</a:t>
            </a:r>
            <a:r>
              <a:rPr lang="en-US" sz="1600" dirty="0"/>
              <a:t>/http://</a:t>
            </a:r>
            <a:r>
              <a:rPr lang="en-US" sz="1600" dirty="0" err="1"/>
              <a:t>lib.jhuapl.edu</a:t>
            </a:r>
            <a:r>
              <a:rPr lang="en-US" sz="1600" dirty="0"/>
              <a:t>/media/</a:t>
            </a:r>
            <a:r>
              <a:rPr lang="en-US" sz="1600" dirty="0" err="1"/>
              <a:t>filer_public</a:t>
            </a:r>
            <a:r>
              <a:rPr lang="en-US" sz="1600" dirty="0"/>
              <a:t>/5a/bb/5abbf99c-cbf7-49df-a420-e64add0e6e0c/enceladusorbilander_2020pmcs.pdf[10864403-ef4f536559932303491907beb4db0cb1&amp;realtime=true. Missions” , </a:t>
            </a:r>
          </a:p>
          <a:p>
            <a:r>
              <a:rPr lang="en-US" sz="1600" dirty="0"/>
              <a:t>[13] </a:t>
            </a:r>
            <a:r>
              <a:rPr lang="en-US" sz="1600" dirty="0" err="1"/>
              <a:t>Eigenbrode</a:t>
            </a:r>
            <a:r>
              <a:rPr lang="en-US" sz="1600" dirty="0"/>
              <a:t>, J. L., and Gold, R. E.,  “Strategies for Stringent Contamination Control for Life Detection </a:t>
            </a:r>
          </a:p>
          <a:p>
            <a:r>
              <a:rPr lang="en-US" sz="1600" dirty="0"/>
              <a:t>(https://lpsc2021.ipostersessions.com/</a:t>
            </a:r>
            <a:r>
              <a:rPr lang="en-US" sz="1600" dirty="0" err="1"/>
              <a:t>Default.aspx?s</a:t>
            </a:r>
            <a:r>
              <a:rPr lang="en-US" sz="1600" dirty="0"/>
              <a:t>=5E-CD-08-41-7E-6D-18-1F-5E-BA-90-62-B7-D5-0A-B6). See also: Jennifer </a:t>
            </a:r>
            <a:r>
              <a:rPr lang="en-US" sz="1600" dirty="0" err="1"/>
              <a:t>Eigenbrode</a:t>
            </a:r>
            <a:r>
              <a:rPr lang="en-US" sz="1600" dirty="0"/>
              <a:t>, Rob Gold, John </a:t>
            </a:r>
            <a:r>
              <a:rPr lang="en-US" sz="1600" dirty="0" err="1"/>
              <a:t>Canham</a:t>
            </a:r>
            <a:r>
              <a:rPr lang="en-US" sz="1600" dirty="0"/>
              <a:t>, Erich Schulze, </a:t>
            </a:r>
            <a:r>
              <a:rPr lang="en-US" sz="1600" dirty="0" err="1"/>
              <a:t>Antonios</a:t>
            </a:r>
            <a:r>
              <a:rPr lang="en-US" sz="1600" dirty="0"/>
              <a:t> Seas, Alfonso Davila, Therese </a:t>
            </a:r>
            <a:r>
              <a:rPr lang="en-US" sz="1600" dirty="0" err="1"/>
              <a:t>Errigo</a:t>
            </a:r>
            <a:r>
              <a:rPr lang="en-US" sz="1600" dirty="0"/>
              <a:t>, Faith </a:t>
            </a:r>
            <a:r>
              <a:rPr lang="en-US" sz="1600" dirty="0" err="1"/>
              <a:t>Kujawa</a:t>
            </a:r>
            <a:r>
              <a:rPr lang="en-US" sz="1600" dirty="0"/>
              <a:t>, Dave </a:t>
            </a:r>
            <a:r>
              <a:rPr lang="en-US" sz="1600" dirty="0" err="1"/>
              <a:t>Kusnierkiewicz</a:t>
            </a:r>
            <a:r>
              <a:rPr lang="en-US" sz="1600" dirty="0"/>
              <a:t>, Chris Lorentson, Chris McKay (in prep), Contamination Control for Ultra-Sensitive Life-Detection Missions, </a:t>
            </a:r>
            <a:r>
              <a:rPr lang="en-US" sz="1600" i="1" dirty="0"/>
              <a:t>Frontiers in Space Technology.</a:t>
            </a:r>
          </a:p>
          <a:p>
            <a:r>
              <a:rPr lang="en-US" sz="1600" dirty="0"/>
              <a:t>[14] </a:t>
            </a:r>
            <a:r>
              <a:rPr lang="en-US" sz="1600" dirty="0" err="1"/>
              <a:t>Spilker</a:t>
            </a:r>
            <a:r>
              <a:rPr lang="en-US" sz="1600" dirty="0"/>
              <a:t>, T. R., Private communication 2020.</a:t>
            </a:r>
          </a:p>
          <a:p>
            <a:r>
              <a:rPr lang="en-US" sz="1600" dirty="0"/>
              <a:t>[15] Glass, D. E., “Ceramic Matrix Composite (CMC) </a:t>
            </a:r>
            <a:r>
              <a:rPr lang="en-US" sz="1600" dirty="0" err="1"/>
              <a:t>ThermalProtection</a:t>
            </a:r>
            <a:r>
              <a:rPr lang="en-US" sz="1600" dirty="0"/>
              <a:t> Systems (TPS) and Hot Structures for</a:t>
            </a:r>
          </a:p>
          <a:p>
            <a:r>
              <a:rPr lang="en-US" sz="1600" dirty="0"/>
              <a:t>Hypersonic Vehicles”, [14] 15th AIAA Space Planes and Hypersonic Systems and Technologies Conference</a:t>
            </a:r>
          </a:p>
          <a:p>
            <a:r>
              <a:rPr lang="en-US" sz="1600" dirty="0"/>
              <a:t>28 April – 1 May 2008, Dayton, Ohio AIAA-2008-2682</a:t>
            </a:r>
          </a:p>
          <a:p>
            <a:r>
              <a:rPr lang="en-US" sz="1600" dirty="0"/>
              <a:t>[16] Reuther, J. Kinney, D. Smith. S. </a:t>
            </a:r>
            <a:r>
              <a:rPr lang="en-US" sz="1600" dirty="0" err="1"/>
              <a:t>Kontinos</a:t>
            </a:r>
            <a:r>
              <a:rPr lang="en-US" sz="1600" dirty="0"/>
              <a:t>, D, and Saunders, D., “A Reusable Space Vehicle Design Study Exploring Sharp Leading Edges”, Published Online:22 Aug 2012https://</a:t>
            </a:r>
            <a:r>
              <a:rPr lang="en-US" sz="1600" dirty="0" err="1"/>
              <a:t>doi.org</a:t>
            </a:r>
            <a:r>
              <a:rPr lang="en-US" sz="1600" dirty="0"/>
              <a:t>/10.2514/6.2001-2884,  </a:t>
            </a:r>
          </a:p>
          <a:p>
            <a:r>
              <a:rPr lang="en-US" sz="1600" dirty="0"/>
              <a:t>35th AIAA </a:t>
            </a:r>
            <a:r>
              <a:rPr lang="en-US" sz="1600" dirty="0" err="1"/>
              <a:t>Thermophysics</a:t>
            </a:r>
            <a:r>
              <a:rPr lang="en-US" sz="1600" dirty="0"/>
              <a:t> Conference</a:t>
            </a:r>
          </a:p>
          <a:p>
            <a:endParaRPr lang="en-US" dirty="0"/>
          </a:p>
        </p:txBody>
      </p:sp>
      <p:sp>
        <p:nvSpPr>
          <p:cNvPr id="7" name="Rectangle 17">
            <a:extLst>
              <a:ext uri="{FF2B5EF4-FFF2-40B4-BE49-F238E27FC236}">
                <a16:creationId xmlns:a16="http://schemas.microsoft.com/office/drawing/2014/main" id="{F6C24D0F-A7F3-A243-994D-D679CF90DD2A}"/>
              </a:ext>
            </a:extLst>
          </p:cNvPr>
          <p:cNvSpPr>
            <a:spLocks noChangeArrowheads="1"/>
          </p:cNvSpPr>
          <p:nvPr/>
        </p:nvSpPr>
        <p:spPr bwMode="auto">
          <a:xfrm>
            <a:off x="11815935" y="645362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800"/>
              <a:t>8</a:t>
            </a:r>
          </a:p>
        </p:txBody>
      </p:sp>
    </p:spTree>
    <p:extLst>
      <p:ext uri="{BB962C8B-B14F-4D97-AF65-F5344CB8AC3E}">
        <p14:creationId xmlns:p14="http://schemas.microsoft.com/office/powerpoint/2010/main" val="19151523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19660</TotalTime>
  <Words>2392</Words>
  <Application>Microsoft Macintosh PowerPoint</Application>
  <PresentationFormat>Widescreen</PresentationFormat>
  <Paragraphs>196</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Cambria</vt:lpstr>
      <vt:lpstr>Times</vt:lpstr>
      <vt:lpstr>Office Theme</vt:lpstr>
      <vt:lpstr>Aerogravity Assist  (Presentation for ARC/LaRC Summer Interns 8/5/2021)   Jim Arnold, AMA-Inc., Retired Chief, Space Technology Division NASA Ames</vt:lpstr>
      <vt:lpstr>PowerPoint Presentation</vt:lpstr>
      <vt:lpstr>PowerPoint Presentation</vt:lpstr>
      <vt:lpstr>PowerPoint Presentation</vt:lpstr>
      <vt:lpstr>PowerPoint Presentation</vt:lpstr>
      <vt:lpstr>PowerPoint Presentation</vt:lpstr>
      <vt:lpstr>Acknowledgments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Arnold, James O. (ARC-TS)[Analytical Mechanics Associates, INC.]</dc:creator>
  <cp:lastModifiedBy>Arnold, James O. (ARC-TS)[Analytical Mechanics Associates, INC.]</cp:lastModifiedBy>
  <cp:revision>292</cp:revision>
  <dcterms:created xsi:type="dcterms:W3CDTF">2021-05-07T14:14:17Z</dcterms:created>
  <dcterms:modified xsi:type="dcterms:W3CDTF">2021-07-09T14:24:13Z</dcterms:modified>
</cp:coreProperties>
</file>