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1"/>
  </p:notesMasterIdLst>
  <p:sldIdLst>
    <p:sldId id="257" r:id="rId2"/>
    <p:sldId id="258" r:id="rId3"/>
    <p:sldId id="266" r:id="rId4"/>
    <p:sldId id="259" r:id="rId5"/>
    <p:sldId id="263" r:id="rId6"/>
    <p:sldId id="267" r:id="rId7"/>
    <p:sldId id="268" r:id="rId8"/>
    <p:sldId id="264" r:id="rId9"/>
    <p:sldId id="26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8" autoAdjust="0"/>
    <p:restoredTop sz="94660"/>
  </p:normalViewPr>
  <p:slideViewPr>
    <p:cSldViewPr snapToGrid="0">
      <p:cViewPr varScale="1">
        <p:scale>
          <a:sx n="120" d="100"/>
          <a:sy n="120" d="100"/>
        </p:scale>
        <p:origin x="114"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4E64A9-ABB2-43A3-9F96-B1246225CE7B}" type="datetimeFigureOut">
              <a:rPr lang="en-US" smtClean="0"/>
              <a:t>6/28/2021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6FE3C-ACB0-499D-96F5-EF3B5EE7B9F4}" type="slidenum">
              <a:rPr lang="en-US" smtClean="0"/>
              <a:t>‹#›</a:t>
            </a:fld>
            <a:endParaRPr lang="en-US"/>
          </a:p>
        </p:txBody>
      </p:sp>
    </p:spTree>
    <p:extLst>
      <p:ext uri="{BB962C8B-B14F-4D97-AF65-F5344CB8AC3E}">
        <p14:creationId xmlns:p14="http://schemas.microsoft.com/office/powerpoint/2010/main" val="66555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19" name="Picture 18" descr="Backgroun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9" y="10948"/>
            <a:ext cx="12192000" cy="6853084"/>
          </a:xfrm>
          <a:prstGeom prst="rect">
            <a:avLst/>
          </a:prstGeom>
        </p:spPr>
      </p:pic>
      <p:sp>
        <p:nvSpPr>
          <p:cNvPr id="13" name="Rectangle 21"/>
          <p:cNvSpPr>
            <a:spLocks noChangeArrowheads="1"/>
          </p:cNvSpPr>
          <p:nvPr/>
        </p:nvSpPr>
        <p:spPr bwMode="auto">
          <a:xfrm>
            <a:off x="65851" y="4963608"/>
            <a:ext cx="12126148" cy="1006475"/>
          </a:xfrm>
          <a:prstGeom prst="rect">
            <a:avLst/>
          </a:prstGeom>
          <a:solidFill>
            <a:schemeClr val="bg2"/>
          </a:solidFill>
          <a:ln w="19050" algn="ctr">
            <a:noFill/>
            <a:round/>
            <a:headEnd/>
            <a:tailEnd/>
          </a:ln>
          <a:scene3d>
            <a:camera prst="orthographicFront"/>
            <a:lightRig rig="threePt" dir="t"/>
          </a:scene3d>
          <a:sp3d>
            <a:bevelT/>
          </a:sp3d>
        </p:spPr>
        <p:txBody>
          <a:bodyPr/>
          <a:lstStyle/>
          <a:p>
            <a:pPr>
              <a:defRPr/>
            </a:pPr>
            <a:endParaRPr lang="en-US" sz="900" dirty="0">
              <a:latin typeface="55 Helvetica Roman" pitchFamily="1" charset="0"/>
              <a:ea typeface="ＭＳ Ｐゴシック" charset="-128"/>
            </a:endParaRPr>
          </a:p>
        </p:txBody>
      </p:sp>
      <p:pic>
        <p:nvPicPr>
          <p:cNvPr id="15" name="Picture 14" descr="Moon.jpg"/>
          <p:cNvPicPr>
            <a:picLocks noChangeAspect="1"/>
          </p:cNvPicPr>
          <p:nvPr/>
        </p:nvPicPr>
        <p:blipFill>
          <a:blip r:embed="rId3" cstate="screen">
            <a:alphaModFix/>
            <a:extLst>
              <a:ext uri="{28A0092B-C50C-407E-A947-70E740481C1C}">
                <a14:useLocalDpi xmlns:a14="http://schemas.microsoft.com/office/drawing/2010/main" val="0"/>
              </a:ext>
            </a:extLst>
          </a:blip>
          <a:stretch>
            <a:fillRect/>
          </a:stretch>
        </p:blipFill>
        <p:spPr>
          <a:xfrm>
            <a:off x="300567" y="5055364"/>
            <a:ext cx="1365504" cy="822960"/>
          </a:xfrm>
          <a:prstGeom prst="rect">
            <a:avLst/>
          </a:prstGeom>
          <a:ln>
            <a:solidFill>
              <a:srgbClr val="3366FF"/>
            </a:solidFill>
          </a:ln>
        </p:spPr>
      </p:pic>
      <p:pic>
        <p:nvPicPr>
          <p:cNvPr id="17" name="Picture 16" descr="Mars.jpg"/>
          <p:cNvPicPr>
            <a:picLocks noChangeAspect="1"/>
          </p:cNvPicPr>
          <p:nvPr/>
        </p:nvPicPr>
        <p:blipFill>
          <a:blip r:embed="rId4" cstate="screen">
            <a:alphaModFix/>
            <a:extLst>
              <a:ext uri="{28A0092B-C50C-407E-A947-70E740481C1C}">
                <a14:useLocalDpi xmlns:a14="http://schemas.microsoft.com/office/drawing/2010/main" val="0"/>
              </a:ext>
            </a:extLst>
          </a:blip>
          <a:stretch>
            <a:fillRect/>
          </a:stretch>
        </p:blipFill>
        <p:spPr>
          <a:xfrm>
            <a:off x="3489887" y="5055364"/>
            <a:ext cx="1365504" cy="822960"/>
          </a:xfrm>
          <a:prstGeom prst="rect">
            <a:avLst/>
          </a:prstGeom>
          <a:ln>
            <a:solidFill>
              <a:srgbClr val="3366FF"/>
            </a:solidFill>
          </a:ln>
        </p:spPr>
      </p:pic>
      <p:pic>
        <p:nvPicPr>
          <p:cNvPr id="18" name="Picture 17" descr="Asteroids.jpg"/>
          <p:cNvPicPr>
            <a:picLocks noChangeAspect="1"/>
          </p:cNvPicPr>
          <p:nvPr/>
        </p:nvPicPr>
        <p:blipFill>
          <a:blip r:embed="rId5" cstate="screen">
            <a:alphaModFix/>
            <a:extLst>
              <a:ext uri="{28A0092B-C50C-407E-A947-70E740481C1C}">
                <a14:useLocalDpi xmlns:a14="http://schemas.microsoft.com/office/drawing/2010/main" val="0"/>
              </a:ext>
            </a:extLst>
          </a:blip>
          <a:stretch>
            <a:fillRect/>
          </a:stretch>
        </p:blipFill>
        <p:spPr>
          <a:xfrm>
            <a:off x="5084547" y="5055364"/>
            <a:ext cx="1365504" cy="822960"/>
          </a:xfrm>
          <a:prstGeom prst="rect">
            <a:avLst/>
          </a:prstGeom>
          <a:ln>
            <a:solidFill>
              <a:srgbClr val="3366FF"/>
            </a:solidFill>
          </a:ln>
        </p:spPr>
      </p:pic>
      <p:pic>
        <p:nvPicPr>
          <p:cNvPr id="20" name="Picture 19" descr="Nebula2.jpg"/>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273864" y="5055364"/>
            <a:ext cx="1365504" cy="822960"/>
          </a:xfrm>
          <a:prstGeom prst="rect">
            <a:avLst/>
          </a:prstGeom>
          <a:ln>
            <a:solidFill>
              <a:srgbClr val="3366FF"/>
            </a:solidFill>
          </a:ln>
        </p:spPr>
      </p:pic>
      <p:sp>
        <p:nvSpPr>
          <p:cNvPr id="21" name="Rectangle 8"/>
          <p:cNvSpPr>
            <a:spLocks noChangeArrowheads="1"/>
          </p:cNvSpPr>
          <p:nvPr/>
        </p:nvSpPr>
        <p:spPr bwMode="auto">
          <a:xfrm>
            <a:off x="0" y="493713"/>
            <a:ext cx="2940051"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lstStyle/>
          <a:p>
            <a:pPr eaLnBrk="1" hangingPunct="1"/>
            <a:r>
              <a:rPr lang="en-US" sz="700" dirty="0">
                <a:solidFill>
                  <a:srgbClr val="F8F8F8"/>
                </a:solidFill>
              </a:rPr>
              <a:t>National Aeronautics and Space Administration</a:t>
            </a:r>
            <a:endParaRPr lang="en-US" sz="1800" dirty="0">
              <a:solidFill>
                <a:srgbClr val="F8F8F8"/>
              </a:solidFill>
            </a:endParaRPr>
          </a:p>
        </p:txBody>
      </p:sp>
      <p:sp>
        <p:nvSpPr>
          <p:cNvPr id="22" name="Rectangle 9"/>
          <p:cNvSpPr>
            <a:spLocks noChangeArrowheads="1"/>
          </p:cNvSpPr>
          <p:nvPr/>
        </p:nvSpPr>
        <p:spPr bwMode="auto">
          <a:xfrm>
            <a:off x="0" y="6584950"/>
            <a:ext cx="2940051"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lstStyle/>
          <a:p>
            <a:pPr eaLnBrk="1" hangingPunct="1"/>
            <a:r>
              <a:rPr lang="en-US" sz="700" b="1" dirty="0">
                <a:solidFill>
                  <a:srgbClr val="F8F8F8"/>
                </a:solidFill>
                <a:cs typeface="Arial" charset="0"/>
              </a:rPr>
              <a:t>www.nasa.gov/sls</a:t>
            </a:r>
            <a:endParaRPr lang="en-US" sz="1800" b="1" dirty="0">
              <a:solidFill>
                <a:srgbClr val="F8F8F8"/>
              </a:solidFill>
              <a:cs typeface="Arial" charset="0"/>
            </a:endParaRPr>
          </a:p>
        </p:txBody>
      </p:sp>
      <p:sp>
        <p:nvSpPr>
          <p:cNvPr id="26" name="Rectangle 26"/>
          <p:cNvSpPr>
            <a:spLocks noChangeArrowheads="1"/>
          </p:cNvSpPr>
          <p:nvPr/>
        </p:nvSpPr>
        <p:spPr bwMode="auto">
          <a:xfrm rot="16200000">
            <a:off x="8459141" y="3175869"/>
            <a:ext cx="58609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nchorCtr="0">
            <a:spAutoFit/>
          </a:bodyPr>
          <a:lstStyle/>
          <a:p>
            <a:pPr algn="l"/>
            <a:r>
              <a:rPr lang="en-US" sz="3200" dirty="0">
                <a:solidFill>
                  <a:srgbClr val="F97800"/>
                </a:solidFill>
                <a:latin typeface="Arial Black" charset="0"/>
                <a:cs typeface="Arial" charset="0"/>
              </a:rPr>
              <a:t>Space Launch System	 </a:t>
            </a:r>
            <a:endParaRPr lang="en-US" sz="3200" dirty="0">
              <a:solidFill>
                <a:srgbClr val="F97800"/>
              </a:solidFill>
              <a:latin typeface="Arial Black" charset="0"/>
            </a:endParaRPr>
          </a:p>
        </p:txBody>
      </p:sp>
      <p:sp>
        <p:nvSpPr>
          <p:cNvPr id="27" name="Rectangle 2"/>
          <p:cNvSpPr>
            <a:spLocks noGrp="1" noChangeArrowheads="1"/>
          </p:cNvSpPr>
          <p:nvPr>
            <p:ph type="ctrTitle"/>
          </p:nvPr>
        </p:nvSpPr>
        <p:spPr>
          <a:xfrm>
            <a:off x="464865" y="2714428"/>
            <a:ext cx="8720812" cy="1269956"/>
          </a:xfrm>
        </p:spPr>
        <p:txBody>
          <a:bodyPr/>
          <a:lstStyle>
            <a:lvl1pPr algn="l">
              <a:defRPr sz="2800">
                <a:solidFill>
                  <a:srgbClr val="F68B00"/>
                </a:solidFill>
              </a:defRPr>
            </a:lvl1pPr>
          </a:lstStyle>
          <a:p>
            <a:r>
              <a:rPr lang="en-US"/>
              <a:t>Click to edit Master title style</a:t>
            </a:r>
            <a:endParaRPr lang="en-US" dirty="0"/>
          </a:p>
        </p:txBody>
      </p:sp>
      <p:sp>
        <p:nvSpPr>
          <p:cNvPr id="28" name="Rectangle 3"/>
          <p:cNvSpPr>
            <a:spLocks noGrp="1" noChangeArrowheads="1"/>
          </p:cNvSpPr>
          <p:nvPr>
            <p:ph type="subTitle" idx="1"/>
          </p:nvPr>
        </p:nvSpPr>
        <p:spPr>
          <a:xfrm>
            <a:off x="6869805" y="5922361"/>
            <a:ext cx="4722499" cy="789703"/>
          </a:xfrm>
          <a:prstGeom prst="rect">
            <a:avLst/>
          </a:prstGeom>
        </p:spPr>
        <p:txBody>
          <a:bodyPr/>
          <a:lstStyle>
            <a:lvl1pPr marL="0" indent="0" algn="r">
              <a:lnSpc>
                <a:spcPts val="2000"/>
              </a:lnSpc>
              <a:spcBef>
                <a:spcPts val="0"/>
              </a:spcBef>
              <a:spcAft>
                <a:spcPts val="0"/>
              </a:spcAft>
              <a:buFont typeface="AGaramond RegularSC" pitchFamily="1" charset="0"/>
              <a:buNone/>
              <a:defRPr sz="1600" b="1" i="0">
                <a:solidFill>
                  <a:srgbClr val="F8F8F8"/>
                </a:solidFill>
                <a:effectLst>
                  <a:outerShdw blurRad="38100" dist="38100" dir="2700000" algn="tl">
                    <a:srgbClr val="000000">
                      <a:alpha val="43137"/>
                    </a:srgbClr>
                  </a:outerShdw>
                </a:effectLst>
                <a:latin typeface="Arial Narrow"/>
                <a:cs typeface="Arial Narrow"/>
              </a:defRPr>
            </a:lvl1pPr>
          </a:lstStyle>
          <a:p>
            <a:r>
              <a:rPr lang="en-US"/>
              <a:t>Click to edit Master subtitle style</a:t>
            </a:r>
            <a:endParaRPr lang="en-US" dirty="0"/>
          </a:p>
        </p:txBody>
      </p:sp>
      <p:pic>
        <p:nvPicPr>
          <p:cNvPr id="3" name="Picture 2" descr="SLS_10003_70t_&amp;_Orion_Update01.png"/>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9939285" y="1885646"/>
            <a:ext cx="1058884" cy="4022614"/>
          </a:xfrm>
          <a:prstGeom prst="rect">
            <a:avLst/>
          </a:prstGeom>
        </p:spPr>
      </p:pic>
      <p:pic>
        <p:nvPicPr>
          <p:cNvPr id="23" name="Picture 22" descr="EarthMoonLagrange.jpg"/>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677997" y="5055364"/>
            <a:ext cx="1365504" cy="822960"/>
          </a:xfrm>
          <a:prstGeom prst="rect">
            <a:avLst/>
          </a:prstGeom>
          <a:ln w="9525" cmpd="sng">
            <a:solidFill>
              <a:srgbClr val="3266FF"/>
            </a:solidFill>
          </a:ln>
        </p:spPr>
      </p:pic>
      <p:pic>
        <p:nvPicPr>
          <p:cNvPr id="8" name="Picture 7" descr="ISS.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90837" y="5055364"/>
            <a:ext cx="1365504" cy="822960"/>
          </a:xfrm>
          <a:prstGeom prst="rect">
            <a:avLst/>
          </a:prstGeom>
          <a:ln>
            <a:solidFill>
              <a:srgbClr val="274FC3"/>
            </a:solidFill>
          </a:ln>
        </p:spPr>
      </p:pic>
      <p:pic>
        <p:nvPicPr>
          <p:cNvPr id="29" name="Picture 9"/>
          <p:cNvPicPr>
            <a:picLocks noChangeAspect="1" noChangeArrowheads="1"/>
          </p:cNvPicPr>
          <p:nvPr/>
        </p:nvPicPr>
        <p:blipFill>
          <a:blip r:embed="rId10">
            <a:clrChange>
              <a:clrFrom>
                <a:srgbClr val="000000"/>
              </a:clrFrom>
              <a:clrTo>
                <a:srgbClr val="000000">
                  <a:alpha val="0"/>
                </a:srgbClr>
              </a:clrTo>
            </a:clrChange>
            <a:lum contrast="14000"/>
            <a:extLst>
              <a:ext uri="{28A0092B-C50C-407E-A947-70E740481C1C}">
                <a14:useLocalDpi xmlns:a14="http://schemas.microsoft.com/office/drawing/2010/main" val="0"/>
              </a:ext>
            </a:extLst>
          </a:blip>
          <a:srcRect/>
          <a:stretch>
            <a:fillRect/>
          </a:stretch>
        </p:blipFill>
        <p:spPr bwMode="auto">
          <a:xfrm>
            <a:off x="10952907" y="225425"/>
            <a:ext cx="9144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29" descr="Full Moon.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34401" y="2524328"/>
            <a:ext cx="393431" cy="295073"/>
          </a:xfrm>
          <a:prstGeom prst="rect">
            <a:avLst/>
          </a:prstGeom>
        </p:spPr>
      </p:pic>
      <p:pic>
        <p:nvPicPr>
          <p:cNvPr id="31" name="Picture 30" descr="Mars.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105493" y="1179689"/>
            <a:ext cx="344043" cy="206426"/>
          </a:xfrm>
          <a:prstGeom prst="rect">
            <a:avLst/>
          </a:prstGeom>
        </p:spPr>
      </p:pic>
      <p:grpSp>
        <p:nvGrpSpPr>
          <p:cNvPr id="32" name="Group 31"/>
          <p:cNvGrpSpPr/>
          <p:nvPr/>
        </p:nvGrpSpPr>
        <p:grpSpPr>
          <a:xfrm>
            <a:off x="8743528" y="1981200"/>
            <a:ext cx="705272" cy="381001"/>
            <a:chOff x="6098415" y="1752599"/>
            <a:chExt cx="528954" cy="381001"/>
          </a:xfrm>
        </p:grpSpPr>
        <p:pic>
          <p:nvPicPr>
            <p:cNvPr id="33" name="Picture 32" descr="Bright Asteroid.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98415" y="1752599"/>
              <a:ext cx="528954" cy="381001"/>
            </a:xfrm>
            <a:prstGeom prst="rect">
              <a:avLst/>
            </a:prstGeom>
          </p:spPr>
        </p:pic>
        <p:sp>
          <p:nvSpPr>
            <p:cNvPr id="34" name="4-Point Star 33"/>
            <p:cNvSpPr/>
            <p:nvPr/>
          </p:nvSpPr>
          <p:spPr bwMode="auto">
            <a:xfrm>
              <a:off x="6310416" y="1870083"/>
              <a:ext cx="64008" cy="91440"/>
            </a:xfrm>
            <a:prstGeom prst="star4">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noFill/>
                </a:ln>
                <a:solidFill>
                  <a:srgbClr val="666666"/>
                </a:solidFill>
                <a:effectLst/>
                <a:latin typeface="55 Helvetica Roman" pitchFamily="1" charset="0"/>
              </a:endParaRPr>
            </a:p>
          </p:txBody>
        </p:sp>
      </p:grpSp>
    </p:spTree>
    <p:extLst>
      <p:ext uri="{BB962C8B-B14F-4D97-AF65-F5344CB8AC3E}">
        <p14:creationId xmlns:p14="http://schemas.microsoft.com/office/powerpoint/2010/main" val="2197307412"/>
      </p:ext>
    </p:extLst>
  </p:cSld>
  <p:clrMapOvr>
    <a:masterClrMapping/>
  </p:clrMapOvr>
  <p:transition advClick="0" advTm="0">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877" y="1261873"/>
            <a:ext cx="11270456" cy="5192159"/>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
        <p:nvSpPr>
          <p:cNvPr id="12"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endParaRPr lang="en-US" dirty="0"/>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9194550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akeawa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Content Placeholder 2"/>
          <p:cNvSpPr>
            <a:spLocks noGrp="1"/>
          </p:cNvSpPr>
          <p:nvPr>
            <p:ph idx="1"/>
          </p:nvPr>
        </p:nvSpPr>
        <p:spPr>
          <a:xfrm>
            <a:off x="455877" y="1258869"/>
            <a:ext cx="11270457" cy="4728274"/>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p:cNvSpPr>
            <a:spLocks noGrp="1"/>
          </p:cNvSpPr>
          <p:nvPr>
            <p:ph sz="quarter" idx="12"/>
          </p:nvPr>
        </p:nvSpPr>
        <p:spPr>
          <a:xfrm>
            <a:off x="455877" y="5985461"/>
            <a:ext cx="11270456" cy="641816"/>
          </a:xfrm>
          <a:prstGeom prst="rect">
            <a:avLst/>
          </a:prstGeom>
        </p:spPr>
        <p:txBody>
          <a:bodyPr anchor="ctr" anchorCtr="1"/>
          <a:lstStyle>
            <a:lvl1pPr algn="ctr">
              <a:buNone/>
              <a:defRPr sz="2200" b="1" i="1">
                <a:solidFill>
                  <a:schemeClr val="accent6"/>
                </a:solidFill>
                <a:latin typeface="Arial Narrow"/>
                <a:cs typeface="Arial Narrow"/>
              </a:defRPr>
            </a:lvl1pPr>
            <a:lvl2pPr algn="ctr">
              <a:buNone/>
              <a:defRPr sz="1800"/>
            </a:lvl2pPr>
            <a:lvl3pPr algn="ctr">
              <a:buNone/>
              <a:defRPr sz="1800"/>
            </a:lvl3pPr>
            <a:lvl4pPr algn="ctr">
              <a:buNone/>
              <a:defRPr sz="1800"/>
            </a:lvl4pPr>
            <a:lvl5pPr algn="ctr">
              <a:buNone/>
              <a:defRPr sz="1800"/>
            </a:lvl5pPr>
          </a:lstStyle>
          <a:p>
            <a:pPr lvl="0"/>
            <a:r>
              <a:rPr lang="en-US"/>
              <a:t>Edit Master text styles</a:t>
            </a:r>
          </a:p>
        </p:txBody>
      </p:sp>
      <p:sp>
        <p:nvSpPr>
          <p:cNvPr id="8"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p>
        </p:txBody>
      </p:sp>
      <p:sp>
        <p:nvSpPr>
          <p:cNvPr id="9" name="Rectangle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Tree>
    <p:extLst>
      <p:ext uri="{BB962C8B-B14F-4D97-AF65-F5344CB8AC3E}">
        <p14:creationId xmlns:p14="http://schemas.microsoft.com/office/powerpoint/2010/main" val="79741330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p>
        </p:txBody>
      </p:sp>
      <p:sp>
        <p:nvSpPr>
          <p:cNvPr id="7" name="Slide Number Placeholder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Tree>
    <p:extLst>
      <p:ext uri="{BB962C8B-B14F-4D97-AF65-F5344CB8AC3E}">
        <p14:creationId xmlns:p14="http://schemas.microsoft.com/office/powerpoint/2010/main" val="3631829943"/>
      </p:ext>
    </p:extLst>
  </p:cSld>
  <p:clrMapOvr>
    <a:masterClrMapping/>
  </p:clrMapOvr>
  <p:transition advClick="0" advTm="0">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Picture w/ Takeaway">
    <p:spTree>
      <p:nvGrpSpPr>
        <p:cNvPr id="1" name=""/>
        <p:cNvGrpSpPr/>
        <p:nvPr/>
      </p:nvGrpSpPr>
      <p:grpSpPr>
        <a:xfrm>
          <a:off x="0" y="0"/>
          <a:ext cx="0" cy="0"/>
          <a:chOff x="0" y="0"/>
          <a:chExt cx="0" cy="0"/>
        </a:xfrm>
      </p:grpSpPr>
      <p:sp>
        <p:nvSpPr>
          <p:cNvPr id="4" name="Title 1"/>
          <p:cNvSpPr>
            <a:spLocks noGrp="1"/>
          </p:cNvSpPr>
          <p:nvPr>
            <p:ph type="title"/>
          </p:nvPr>
        </p:nvSpPr>
        <p:spPr>
          <a:xfrm>
            <a:off x="455877" y="15876"/>
            <a:ext cx="11270456" cy="836613"/>
          </a:xfrm>
        </p:spPr>
        <p:txBody>
          <a:bodyPr/>
          <a:lstStyle/>
          <a:p>
            <a:r>
              <a:rPr lang="en-US"/>
              <a:t>Click to edit Master title style</a:t>
            </a:r>
            <a:endParaRPr lang="en-US" dirty="0"/>
          </a:p>
        </p:txBody>
      </p:sp>
      <p:sp>
        <p:nvSpPr>
          <p:cNvPr id="5" name="Content Placeholder 11"/>
          <p:cNvSpPr>
            <a:spLocks noGrp="1"/>
          </p:cNvSpPr>
          <p:nvPr>
            <p:ph sz="quarter" idx="12"/>
          </p:nvPr>
        </p:nvSpPr>
        <p:spPr>
          <a:xfrm>
            <a:off x="332895" y="5989320"/>
            <a:ext cx="11558924" cy="641816"/>
          </a:xfrm>
          <a:prstGeom prst="rect">
            <a:avLst/>
          </a:prstGeom>
        </p:spPr>
        <p:txBody>
          <a:bodyPr anchor="ctr" anchorCtr="1"/>
          <a:lstStyle>
            <a:lvl1pPr algn="ctr">
              <a:buNone/>
              <a:defRPr sz="2200" b="1" i="1">
                <a:solidFill>
                  <a:srgbClr val="B84308"/>
                </a:solidFill>
                <a:latin typeface="Arial Narrow"/>
                <a:cs typeface="Arial Narrow"/>
              </a:defRPr>
            </a:lvl1pPr>
            <a:lvl2pPr algn="ctr">
              <a:buNone/>
              <a:defRPr sz="1800"/>
            </a:lvl2pPr>
            <a:lvl3pPr algn="ctr">
              <a:buNone/>
              <a:defRPr sz="1800"/>
            </a:lvl3pPr>
            <a:lvl4pPr algn="ctr">
              <a:buNone/>
              <a:defRPr sz="1800"/>
            </a:lvl4pPr>
            <a:lvl5pPr algn="ctr">
              <a:buNone/>
              <a:defRPr sz="1800"/>
            </a:lvl5pPr>
          </a:lstStyle>
          <a:p>
            <a:pPr lvl="0"/>
            <a:r>
              <a:rPr lang="en-US"/>
              <a:t>Edit Master text styles</a:t>
            </a:r>
          </a:p>
        </p:txBody>
      </p:sp>
      <p:sp>
        <p:nvSpPr>
          <p:cNvPr id="7"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p>
        </p:txBody>
      </p:sp>
      <p:sp>
        <p:nvSpPr>
          <p:cNvPr id="8" name="Rectangle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Tree>
    <p:extLst>
      <p:ext uri="{BB962C8B-B14F-4D97-AF65-F5344CB8AC3E}">
        <p14:creationId xmlns:p14="http://schemas.microsoft.com/office/powerpoint/2010/main" val="118234191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p>
        </p:txBody>
      </p:sp>
      <p:sp>
        <p:nvSpPr>
          <p:cNvPr id="7" name="Slide Number Placeholder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Tree>
    <p:extLst>
      <p:ext uri="{BB962C8B-B14F-4D97-AF65-F5344CB8AC3E}">
        <p14:creationId xmlns:p14="http://schemas.microsoft.com/office/powerpoint/2010/main" val="41776020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5"/>
          <p:cNvSpPr>
            <a:spLocks noGrp="1" noChangeArrowheads="1"/>
          </p:cNvSpPr>
          <p:nvPr>
            <p:ph type="ftr" sz="quarter" idx="11"/>
          </p:nvPr>
        </p:nvSpPr>
        <p:spPr>
          <a:xfrm>
            <a:off x="4165600" y="6245225"/>
            <a:ext cx="3860800" cy="476250"/>
          </a:xfrm>
          <a:prstGeom prst="rect">
            <a:avLst/>
          </a:prstGeom>
        </p:spPr>
        <p:txBody>
          <a:bodyPr/>
          <a:lstStyle>
            <a:lvl1pPr>
              <a:defRPr>
                <a:ea typeface="ＭＳ Ｐゴシック" pitchFamily="34" charset="-128"/>
              </a:defRPr>
            </a:lvl1pPr>
          </a:lstStyle>
          <a:p>
            <a:endParaRPr lang="en-US"/>
          </a:p>
        </p:txBody>
      </p:sp>
      <p:sp>
        <p:nvSpPr>
          <p:cNvPr id="8"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p>
        </p:txBody>
      </p:sp>
      <p:sp>
        <p:nvSpPr>
          <p:cNvPr id="9" name="Rectangle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Tree>
    <p:extLst>
      <p:ext uri="{BB962C8B-B14F-4D97-AF65-F5344CB8AC3E}">
        <p14:creationId xmlns:p14="http://schemas.microsoft.com/office/powerpoint/2010/main" val="181831823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2" y="1676400"/>
            <a:ext cx="3759199" cy="599440"/>
          </a:xfrm>
        </p:spPr>
        <p:txBody>
          <a:bodyPr anchor="b">
            <a:noAutofit/>
          </a:bodyPr>
          <a:lstStyle>
            <a:lvl1pPr algn="ctr">
              <a:defRPr sz="1700" b="1" cap="all" spc="0" baseline="0"/>
            </a:lvl1pPr>
          </a:lstStyle>
          <a:p>
            <a:r>
              <a:rPr lang="en-US"/>
              <a:t>Click to edit Master title style</a:t>
            </a:r>
            <a:endParaRPr lang="en-US" dirty="0"/>
          </a:p>
        </p:txBody>
      </p:sp>
      <p:sp>
        <p:nvSpPr>
          <p:cNvPr id="4" name="Text Placeholder 3"/>
          <p:cNvSpPr>
            <a:spLocks noGrp="1"/>
          </p:cNvSpPr>
          <p:nvPr>
            <p:ph type="body" sz="half" idx="2"/>
          </p:nvPr>
        </p:nvSpPr>
        <p:spPr>
          <a:xfrm>
            <a:off x="6604002" y="2275840"/>
            <a:ext cx="37591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9/10/2020</a:t>
            </a:r>
          </a:p>
        </p:txBody>
      </p:sp>
      <p:sp>
        <p:nvSpPr>
          <p:cNvPr id="6" name="Footer Placeholder 5"/>
          <p:cNvSpPr>
            <a:spLocks noGrp="1"/>
          </p:cNvSpPr>
          <p:nvPr>
            <p:ph type="ftr" sz="quarter" idx="11"/>
          </p:nvPr>
        </p:nvSpPr>
        <p:spPr>
          <a:xfrm>
            <a:off x="3962400" y="6356351"/>
            <a:ext cx="4267200" cy="365125"/>
          </a:xfrm>
          <a:prstGeom prst="rect">
            <a:avLst/>
          </a:prstGeom>
        </p:spPr>
        <p:txBody>
          <a:bodyPr/>
          <a:lstStyle/>
          <a:p>
            <a:endParaRPr lang="en-US"/>
          </a:p>
        </p:txBody>
      </p:sp>
      <p:sp>
        <p:nvSpPr>
          <p:cNvPr id="9" name="Content Placeholder 8"/>
          <p:cNvSpPr>
            <a:spLocks noGrp="1"/>
          </p:cNvSpPr>
          <p:nvPr>
            <p:ph sz="quarter" idx="13"/>
          </p:nvPr>
        </p:nvSpPr>
        <p:spPr>
          <a:xfrm>
            <a:off x="1828800" y="1676400"/>
            <a:ext cx="4368800" cy="3505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spTree>
    <p:extLst>
      <p:ext uri="{BB962C8B-B14F-4D97-AF65-F5344CB8AC3E}">
        <p14:creationId xmlns:p14="http://schemas.microsoft.com/office/powerpoint/2010/main" val="48688159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3" name="Picture 2" descr="Marshall background header.jp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12192000" cy="914400"/>
          </a:xfrm>
          <a:prstGeom prst="rect">
            <a:avLst/>
          </a:prstGeom>
        </p:spPr>
      </p:pic>
      <p:sp>
        <p:nvSpPr>
          <p:cNvPr id="1026" name="Rectangle 2"/>
          <p:cNvSpPr>
            <a:spLocks noGrp="1" noChangeArrowheads="1"/>
          </p:cNvSpPr>
          <p:nvPr>
            <p:ph type="title"/>
          </p:nvPr>
        </p:nvSpPr>
        <p:spPr bwMode="auto">
          <a:xfrm>
            <a:off x="704723" y="38966"/>
            <a:ext cx="10016496"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p>
            <a:pPr lvl="0"/>
            <a:r>
              <a:rPr lang="en-US"/>
              <a:t>Click to edit Master title style</a:t>
            </a:r>
            <a:endParaRPr lang="en-US" dirty="0"/>
          </a:p>
        </p:txBody>
      </p:sp>
      <p:sp>
        <p:nvSpPr>
          <p:cNvPr id="83974" name="Rectangle 6"/>
          <p:cNvSpPr>
            <a:spLocks noGrp="1" noChangeArrowheads="1"/>
          </p:cNvSpPr>
          <p:nvPr>
            <p:ph type="sldNum" sz="quarter" idx="4"/>
          </p:nvPr>
        </p:nvSpPr>
        <p:spPr bwMode="auto">
          <a:xfrm>
            <a:off x="8026016" y="6672109"/>
            <a:ext cx="4136145" cy="169271"/>
          </a:xfrm>
          <a:prstGeom prst="rect">
            <a:avLst/>
          </a:prstGeom>
          <a:noFill/>
          <a:ln w="9525">
            <a:noFill/>
            <a:miter lim="800000"/>
            <a:headEnd/>
            <a:tailEnd/>
          </a:ln>
          <a:effectLst/>
        </p:spPr>
        <p:txBody>
          <a:bodyPr vert="horz" wrap="square" lIns="0" tIns="45714" rIns="0" bIns="0" numCol="1" anchor="t" anchorCtr="0" compatLnSpc="1">
            <a:prstTxWarp prst="textNoShape">
              <a:avLst/>
            </a:prstTxWarp>
            <a:spAutoFit/>
          </a:bodyPr>
          <a:lstStyle>
            <a:lvl1pPr algn="r" eaLnBrk="1" hangingPunct="1">
              <a:defRPr sz="800" smtClean="0">
                <a:solidFill>
                  <a:schemeClr val="bg2"/>
                </a:solidFill>
                <a:latin typeface="+mj-lt"/>
                <a:cs typeface="Arial" charset="0"/>
              </a:defRPr>
            </a:lvl1pPr>
          </a:lstStyle>
          <a:p>
            <a:fld id="{F42515DB-E720-4586-BC1E-666B5C3662BB}" type="slidenum">
              <a:rPr lang="en-US" smtClean="0"/>
              <a:t>‹#›</a:t>
            </a:fld>
            <a:endParaRPr lang="en-US"/>
          </a:p>
        </p:txBody>
      </p:sp>
      <p:pic>
        <p:nvPicPr>
          <p:cNvPr id="8" name="Picture 35" descr="RGB_Color small"/>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19367" y="130175"/>
            <a:ext cx="1016000" cy="636588"/>
          </a:xfrm>
          <a:prstGeom prst="rect">
            <a:avLst/>
          </a:prstGeom>
          <a:noFill/>
          <a:ln w="9525">
            <a:noFill/>
            <a:miter lim="800000"/>
            <a:headEnd/>
            <a:tailEnd/>
          </a:ln>
        </p:spPr>
      </p:pic>
      <p:sp>
        <p:nvSpPr>
          <p:cNvPr id="2" name="Text Placeholder 1"/>
          <p:cNvSpPr>
            <a:spLocks noGrp="1"/>
          </p:cNvSpPr>
          <p:nvPr>
            <p:ph type="body" idx="1"/>
          </p:nvPr>
        </p:nvSpPr>
        <p:spPr>
          <a:xfrm>
            <a:off x="448733" y="1309263"/>
            <a:ext cx="10972800" cy="52256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3"/>
          <p:cNvSpPr>
            <a:spLocks noGrp="1"/>
          </p:cNvSpPr>
          <p:nvPr>
            <p:ph type="dt" sz="half" idx="2"/>
          </p:nvPr>
        </p:nvSpPr>
        <p:spPr>
          <a:xfrm>
            <a:off x="0" y="6702740"/>
            <a:ext cx="3432021" cy="155260"/>
          </a:xfrm>
          <a:prstGeom prst="rect">
            <a:avLst/>
          </a:prstGeom>
        </p:spPr>
        <p:txBody>
          <a:bodyPr vert="horz" lIns="91440" tIns="45720" rIns="91440" bIns="45720" rtlCol="0" anchor="ctr"/>
          <a:lstStyle>
            <a:lvl1pPr algn="l">
              <a:defRPr sz="700">
                <a:solidFill>
                  <a:srgbClr val="000000"/>
                </a:solidFill>
              </a:defRPr>
            </a:lvl1pPr>
          </a:lstStyle>
          <a:p>
            <a:r>
              <a:rPr lang="en-US"/>
              <a:t>9/10/2020</a:t>
            </a:r>
            <a:endParaRPr lang="en-US" dirty="0"/>
          </a:p>
        </p:txBody>
      </p:sp>
    </p:spTree>
    <p:extLst>
      <p:ext uri="{BB962C8B-B14F-4D97-AF65-F5344CB8AC3E}">
        <p14:creationId xmlns:p14="http://schemas.microsoft.com/office/powerpoint/2010/main" val="11681142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ransition advClick="0" advTm="0">
    <p:randomBar/>
  </p:transition>
  <p:hf sldNum="0" hdr="0" ftr="0"/>
  <p:txStyles>
    <p:titleStyle>
      <a:lvl1pPr algn="l" rtl="0" eaLnBrk="1" fontAlgn="base" hangingPunct="1">
        <a:lnSpc>
          <a:spcPct val="90000"/>
        </a:lnSpc>
        <a:spcBef>
          <a:spcPct val="0"/>
        </a:spcBef>
        <a:spcAft>
          <a:spcPct val="0"/>
        </a:spcAft>
        <a:defRPr sz="2800" b="1">
          <a:solidFill>
            <a:srgbClr val="FFFFFF"/>
          </a:solidFill>
          <a:effectLst>
            <a:outerShdw blurRad="38100" dist="38100" dir="2700000" algn="tl" rotWithShape="0">
              <a:srgbClr val="000000">
                <a:alpha val="43000"/>
              </a:srgbClr>
            </a:outerShdw>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291" algn="l" defTabSz="914608" rtl="0" eaLnBrk="1" fontAlgn="base" hangingPunct="1">
        <a:spcBef>
          <a:spcPct val="0"/>
        </a:spcBef>
        <a:spcAft>
          <a:spcPct val="0"/>
        </a:spcAft>
        <a:defRPr sz="3200">
          <a:solidFill>
            <a:srgbClr val="939BA8"/>
          </a:solidFill>
          <a:latin typeface="Arial" pitchFamily="-108" charset="0"/>
        </a:defRPr>
      </a:lvl6pPr>
      <a:lvl7pPr marL="820583" algn="l" defTabSz="914608" rtl="0" eaLnBrk="1" fontAlgn="base" hangingPunct="1">
        <a:spcBef>
          <a:spcPct val="0"/>
        </a:spcBef>
        <a:spcAft>
          <a:spcPct val="0"/>
        </a:spcAft>
        <a:defRPr sz="3200">
          <a:solidFill>
            <a:srgbClr val="939BA8"/>
          </a:solidFill>
          <a:latin typeface="Arial" pitchFamily="-108" charset="0"/>
        </a:defRPr>
      </a:lvl7pPr>
      <a:lvl8pPr marL="1230874" algn="l" defTabSz="914608" rtl="0" eaLnBrk="1" fontAlgn="base" hangingPunct="1">
        <a:spcBef>
          <a:spcPct val="0"/>
        </a:spcBef>
        <a:spcAft>
          <a:spcPct val="0"/>
        </a:spcAft>
        <a:defRPr sz="3200">
          <a:solidFill>
            <a:srgbClr val="939BA8"/>
          </a:solidFill>
          <a:latin typeface="Arial" pitchFamily="-108" charset="0"/>
        </a:defRPr>
      </a:lvl8pPr>
      <a:lvl9pPr marL="1641165" algn="l" defTabSz="914608" rtl="0" eaLnBrk="1" fontAlgn="base" hangingPunct="1">
        <a:spcBef>
          <a:spcPct val="0"/>
        </a:spcBef>
        <a:spcAft>
          <a:spcPct val="0"/>
        </a:spcAft>
        <a:defRPr sz="3200">
          <a:solidFill>
            <a:srgbClr val="939BA8"/>
          </a:solidFill>
          <a:latin typeface="Arial" pitchFamily="-108" charset="0"/>
        </a:defRPr>
      </a:lvl9pPr>
    </p:titleStyle>
    <p:bodyStyle>
      <a:lvl1pPr marL="338138" indent="-338138" algn="l" rtl="0" eaLnBrk="1" fontAlgn="base" hangingPunct="1">
        <a:lnSpc>
          <a:spcPct val="100000"/>
        </a:lnSpc>
        <a:spcBef>
          <a:spcPct val="0"/>
        </a:spcBef>
        <a:spcAft>
          <a:spcPts val="0"/>
        </a:spcAft>
        <a:buClr>
          <a:srgbClr val="F68B00"/>
        </a:buClr>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613" indent="-117475" algn="l" rtl="0" eaLnBrk="1" fontAlgn="base" hangingPunct="1">
        <a:lnSpc>
          <a:spcPct val="100000"/>
        </a:lnSpc>
        <a:spcBef>
          <a:spcPct val="0"/>
        </a:spcBef>
        <a:spcAft>
          <a:spcPts val="0"/>
        </a:spcAft>
        <a:buClr>
          <a:srgbClr val="F68B00"/>
        </a:buClr>
        <a:buFont typeface="Arial" charset="0"/>
        <a:buChar char="•"/>
        <a:defRPr b="0">
          <a:solidFill>
            <a:schemeClr val="bg2"/>
          </a:solidFill>
          <a:latin typeface="+mn-lt"/>
          <a:ea typeface="ＭＳ Ｐゴシック" charset="0"/>
          <a:cs typeface="Arial Narrow"/>
        </a:defRPr>
      </a:lvl2pPr>
      <a:lvl3pPr marL="679450" indent="-112713" algn="l" rtl="0" eaLnBrk="1" fontAlgn="base" hangingPunct="1">
        <a:lnSpc>
          <a:spcPct val="100000"/>
        </a:lnSpc>
        <a:spcBef>
          <a:spcPct val="0"/>
        </a:spcBef>
        <a:spcAft>
          <a:spcPts val="0"/>
        </a:spcAft>
        <a:buClr>
          <a:srgbClr val="F68B00"/>
        </a:buClr>
        <a:buSzPct val="90000"/>
        <a:buFont typeface="Lucida Grande"/>
        <a:buChar char="‒"/>
        <a:tabLst/>
        <a:defRPr sz="1600">
          <a:solidFill>
            <a:schemeClr val="bg2"/>
          </a:solidFill>
          <a:latin typeface="+mn-lt"/>
          <a:ea typeface="Arial Narrow" pitchFamily="-112" charset="0"/>
          <a:cs typeface="Arial Narrow"/>
        </a:defRPr>
      </a:lvl3pPr>
      <a:lvl4pPr marL="852488" indent="-112713" algn="l" rtl="0" eaLnBrk="1" fontAlgn="base" hangingPunct="1">
        <a:lnSpc>
          <a:spcPct val="100000"/>
        </a:lnSpc>
        <a:spcBef>
          <a:spcPct val="0"/>
        </a:spcBef>
        <a:spcAft>
          <a:spcPts val="0"/>
        </a:spcAft>
        <a:buClr>
          <a:srgbClr val="F68B00"/>
        </a:buClr>
        <a:buFont typeface="Arial" charset="0"/>
        <a:buChar char="•"/>
        <a:defRPr sz="1400">
          <a:solidFill>
            <a:schemeClr val="bg2"/>
          </a:solidFill>
          <a:latin typeface="+mn-lt"/>
          <a:ea typeface="Arial Narrow" pitchFamily="-112" charset="0"/>
          <a:cs typeface="Arial Narrow"/>
        </a:defRPr>
      </a:lvl4pPr>
      <a:lvl5pPr marL="1039813" indent="-117475" algn="l" rtl="0" eaLnBrk="1" fontAlgn="base" hangingPunct="1">
        <a:lnSpc>
          <a:spcPct val="100000"/>
        </a:lnSpc>
        <a:spcBef>
          <a:spcPct val="0"/>
        </a:spcBef>
        <a:spcAft>
          <a:spcPts val="0"/>
        </a:spcAft>
        <a:buClr>
          <a:srgbClr val="F68B00"/>
        </a:buClr>
        <a:buFont typeface="Lucida Grande"/>
        <a:buChar char="‒"/>
        <a:defRPr sz="1200">
          <a:solidFill>
            <a:schemeClr val="bg2"/>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291" rtl="0" eaLnBrk="1" latinLnBrk="0" hangingPunct="1">
        <a:defRPr sz="1600" kern="1200">
          <a:solidFill>
            <a:schemeClr val="tx1"/>
          </a:solidFill>
          <a:latin typeface="+mn-lt"/>
          <a:ea typeface="+mn-ea"/>
          <a:cs typeface="+mn-cs"/>
        </a:defRPr>
      </a:lvl1pPr>
      <a:lvl2pPr marL="410291" algn="l" defTabSz="410291" rtl="0" eaLnBrk="1" latinLnBrk="0" hangingPunct="1">
        <a:defRPr sz="1600" kern="1200">
          <a:solidFill>
            <a:schemeClr val="tx1"/>
          </a:solidFill>
          <a:latin typeface="+mn-lt"/>
          <a:ea typeface="+mn-ea"/>
          <a:cs typeface="+mn-cs"/>
        </a:defRPr>
      </a:lvl2pPr>
      <a:lvl3pPr marL="820583" algn="l" defTabSz="410291" rtl="0" eaLnBrk="1" latinLnBrk="0" hangingPunct="1">
        <a:defRPr sz="1600" kern="1200">
          <a:solidFill>
            <a:schemeClr val="tx1"/>
          </a:solidFill>
          <a:latin typeface="+mn-lt"/>
          <a:ea typeface="+mn-ea"/>
          <a:cs typeface="+mn-cs"/>
        </a:defRPr>
      </a:lvl3pPr>
      <a:lvl4pPr marL="1230874" algn="l" defTabSz="410291" rtl="0" eaLnBrk="1" latinLnBrk="0" hangingPunct="1">
        <a:defRPr sz="1600" kern="1200">
          <a:solidFill>
            <a:schemeClr val="tx1"/>
          </a:solidFill>
          <a:latin typeface="+mn-lt"/>
          <a:ea typeface="+mn-ea"/>
          <a:cs typeface="+mn-cs"/>
        </a:defRPr>
      </a:lvl4pPr>
      <a:lvl5pPr marL="1641165" algn="l" defTabSz="410291" rtl="0" eaLnBrk="1" latinLnBrk="0" hangingPunct="1">
        <a:defRPr sz="1600" kern="1200">
          <a:solidFill>
            <a:schemeClr val="tx1"/>
          </a:solidFill>
          <a:latin typeface="+mn-lt"/>
          <a:ea typeface="+mn-ea"/>
          <a:cs typeface="+mn-cs"/>
        </a:defRPr>
      </a:lvl5pPr>
      <a:lvl6pPr marL="2051456" algn="l" defTabSz="410291" rtl="0" eaLnBrk="1" latinLnBrk="0" hangingPunct="1">
        <a:defRPr sz="1600" kern="1200">
          <a:solidFill>
            <a:schemeClr val="tx1"/>
          </a:solidFill>
          <a:latin typeface="+mn-lt"/>
          <a:ea typeface="+mn-ea"/>
          <a:cs typeface="+mn-cs"/>
        </a:defRPr>
      </a:lvl6pPr>
      <a:lvl7pPr marL="2461748" algn="l" defTabSz="410291" rtl="0" eaLnBrk="1" latinLnBrk="0" hangingPunct="1">
        <a:defRPr sz="1600" kern="1200">
          <a:solidFill>
            <a:schemeClr val="tx1"/>
          </a:solidFill>
          <a:latin typeface="+mn-lt"/>
          <a:ea typeface="+mn-ea"/>
          <a:cs typeface="+mn-cs"/>
        </a:defRPr>
      </a:lvl7pPr>
      <a:lvl8pPr marL="2872039" algn="l" defTabSz="410291" rtl="0" eaLnBrk="1" latinLnBrk="0" hangingPunct="1">
        <a:defRPr sz="1600" kern="1200">
          <a:solidFill>
            <a:schemeClr val="tx1"/>
          </a:solidFill>
          <a:latin typeface="+mn-lt"/>
          <a:ea typeface="+mn-ea"/>
          <a:cs typeface="+mn-cs"/>
        </a:defRPr>
      </a:lvl8pPr>
      <a:lvl9pPr marL="3282330" algn="l" defTabSz="410291"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20.png"/><Relationship Id="rId4" Type="http://schemas.openxmlformats.org/officeDocument/2006/relationships/image" Target="../media/image19.png"/><Relationship Id="rId9"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315" y="1033297"/>
            <a:ext cx="9443286" cy="1269956"/>
          </a:xfrm>
        </p:spPr>
        <p:txBody>
          <a:bodyPr/>
          <a:lstStyle/>
          <a:p>
            <a:r>
              <a:rPr lang="en-US" dirty="0">
                <a:effectLst/>
              </a:rPr>
              <a:t>Space Launch System Payloads Thermal Environments</a:t>
            </a:r>
            <a:br>
              <a:rPr lang="en-US" dirty="0">
                <a:effectLst/>
              </a:rPr>
            </a:br>
            <a:r>
              <a:rPr lang="en-US" dirty="0">
                <a:effectLst/>
              </a:rPr>
              <a:t>ICES-2021-61</a:t>
            </a:r>
            <a:endParaRPr lang="en-US" dirty="0"/>
          </a:p>
        </p:txBody>
      </p:sp>
      <p:sp>
        <p:nvSpPr>
          <p:cNvPr id="4" name="Title 1"/>
          <p:cNvSpPr txBox="1">
            <a:spLocks/>
          </p:cNvSpPr>
          <p:nvPr/>
        </p:nvSpPr>
        <p:spPr bwMode="auto">
          <a:xfrm>
            <a:off x="259315" y="2303253"/>
            <a:ext cx="5839335" cy="255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ctr" anchorCtr="0" compatLnSpc="1">
            <a:prstTxWarp prst="textNoShape">
              <a:avLst/>
            </a:prstTxWarp>
          </a:bodyPr>
          <a:lstStyle>
            <a:lvl1pPr algn="l" rtl="0" eaLnBrk="1" fontAlgn="base" hangingPunct="1">
              <a:lnSpc>
                <a:spcPct val="90000"/>
              </a:lnSpc>
              <a:spcBef>
                <a:spcPct val="0"/>
              </a:spcBef>
              <a:spcAft>
                <a:spcPct val="0"/>
              </a:spcAft>
              <a:defRPr sz="2800" b="1">
                <a:solidFill>
                  <a:srgbClr val="F68B00"/>
                </a:solidFill>
                <a:effectLst>
                  <a:outerShdw blurRad="38100" dist="38100" dir="2700000" algn="tl" rotWithShape="0">
                    <a:srgbClr val="000000">
                      <a:alpha val="43000"/>
                    </a:srgbClr>
                  </a:outerShdw>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291" algn="l" defTabSz="914608" rtl="0" eaLnBrk="1" fontAlgn="base" hangingPunct="1">
              <a:spcBef>
                <a:spcPct val="0"/>
              </a:spcBef>
              <a:spcAft>
                <a:spcPct val="0"/>
              </a:spcAft>
              <a:defRPr sz="3200">
                <a:solidFill>
                  <a:srgbClr val="939BA8"/>
                </a:solidFill>
                <a:latin typeface="Arial" pitchFamily="-108" charset="0"/>
              </a:defRPr>
            </a:lvl6pPr>
            <a:lvl7pPr marL="820583" algn="l" defTabSz="914608" rtl="0" eaLnBrk="1" fontAlgn="base" hangingPunct="1">
              <a:spcBef>
                <a:spcPct val="0"/>
              </a:spcBef>
              <a:spcAft>
                <a:spcPct val="0"/>
              </a:spcAft>
              <a:defRPr sz="3200">
                <a:solidFill>
                  <a:srgbClr val="939BA8"/>
                </a:solidFill>
                <a:latin typeface="Arial" pitchFamily="-108" charset="0"/>
              </a:defRPr>
            </a:lvl7pPr>
            <a:lvl8pPr marL="1230874" algn="l" defTabSz="914608" rtl="0" eaLnBrk="1" fontAlgn="base" hangingPunct="1">
              <a:spcBef>
                <a:spcPct val="0"/>
              </a:spcBef>
              <a:spcAft>
                <a:spcPct val="0"/>
              </a:spcAft>
              <a:defRPr sz="3200">
                <a:solidFill>
                  <a:srgbClr val="939BA8"/>
                </a:solidFill>
                <a:latin typeface="Arial" pitchFamily="-108" charset="0"/>
              </a:defRPr>
            </a:lvl8pPr>
            <a:lvl9pPr marL="1641165" algn="l" defTabSz="914608" rtl="0" eaLnBrk="1" fontAlgn="base" hangingPunct="1">
              <a:spcBef>
                <a:spcPct val="0"/>
              </a:spcBef>
              <a:spcAft>
                <a:spcPct val="0"/>
              </a:spcAft>
              <a:defRPr sz="3200">
                <a:solidFill>
                  <a:srgbClr val="939BA8"/>
                </a:solidFill>
                <a:latin typeface="Arial" pitchFamily="-108" charset="0"/>
              </a:defRPr>
            </a:lvl9pPr>
          </a:lstStyle>
          <a:p>
            <a:pPr marL="0" marR="0" lvl="0" indent="0" algn="l" defTabSz="914400" rtl="0" eaLnBrk="1" fontAlgn="base" latinLnBrk="0" hangingPunct="1">
              <a:lnSpc>
                <a:spcPct val="100000"/>
              </a:lnSpc>
              <a:spcBef>
                <a:spcPts val="1200"/>
              </a:spcBef>
              <a:spcAft>
                <a:spcPct val="0"/>
              </a:spcAft>
              <a:buClrTx/>
              <a:buSzTx/>
              <a:buFontTx/>
              <a:buNone/>
              <a:tabLst/>
              <a:defRPr/>
            </a:pPr>
            <a:r>
              <a:rPr lang="en-US" sz="1800" kern="0" dirty="0">
                <a:solidFill>
                  <a:srgbClr val="F78D0F"/>
                </a:solidFill>
                <a:effectLst/>
                <a:latin typeface="Arial"/>
                <a:ea typeface="ヒラギノ角ゴ Pro W6" charset="-128"/>
              </a:rPr>
              <a:t>Jose Roman – SPIE Interface and Integration Lead</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sz="1800" kern="0" dirty="0">
                <a:solidFill>
                  <a:srgbClr val="F78D0F"/>
                </a:solidFill>
                <a:effectLst/>
                <a:latin typeface="Arial"/>
                <a:ea typeface="ヒラギノ角ゴ Pro W6" charset="-128"/>
              </a:rPr>
              <a:t>Maurice Prendergast – SPIE Thermal Lead</a:t>
            </a:r>
          </a:p>
          <a:p>
            <a:pPr marL="0" marR="0" lvl="0" indent="0" algn="l" defTabSz="914400" rtl="0" eaLnBrk="1" fontAlgn="base" latinLnBrk="0" hangingPunct="1">
              <a:lnSpc>
                <a:spcPct val="100000"/>
              </a:lnSpc>
              <a:spcBef>
                <a:spcPts val="1200"/>
              </a:spcBef>
              <a:spcAft>
                <a:spcPct val="0"/>
              </a:spcAft>
              <a:buClrTx/>
              <a:buSzTx/>
              <a:buFontTx/>
              <a:buNone/>
              <a:tabLst/>
              <a:defRPr/>
            </a:pPr>
            <a:r>
              <a:rPr lang="en-US" sz="1800" kern="0" dirty="0">
                <a:solidFill>
                  <a:srgbClr val="F78D0F"/>
                </a:solidFill>
                <a:effectLst/>
                <a:latin typeface="Arial"/>
                <a:ea typeface="ヒラギノ角ゴ Pro W6" charset="-128"/>
              </a:rPr>
              <a:t>Kayla Daniel/Stephen Wess – SPIE Thermal Analysts</a:t>
            </a:r>
            <a:r>
              <a:rPr kumimoji="0" lang="en-US" sz="1800" b="1" i="0" u="none" strike="noStrike" kern="0" cap="none" spc="0" normalizeH="0" baseline="0" noProof="0" dirty="0">
                <a:ln>
                  <a:noFill/>
                </a:ln>
                <a:solidFill>
                  <a:srgbClr val="F78D0F"/>
                </a:solidFill>
                <a:effectLst/>
                <a:uLnTx/>
                <a:uFillTx/>
                <a:latin typeface="Arial"/>
                <a:ea typeface="ヒラギノ角ゴ Pro W6" charset="-128"/>
              </a:rPr>
              <a:t/>
            </a:r>
            <a:br>
              <a:rPr kumimoji="0" lang="en-US" sz="1800" b="1" i="0" u="none" strike="noStrike" kern="0" cap="none" spc="0" normalizeH="0" baseline="0" noProof="0" dirty="0">
                <a:ln>
                  <a:noFill/>
                </a:ln>
                <a:solidFill>
                  <a:srgbClr val="F78D0F"/>
                </a:solidFill>
                <a:effectLst/>
                <a:uLnTx/>
                <a:uFillTx/>
                <a:latin typeface="Arial"/>
                <a:ea typeface="ヒラギノ角ゴ Pro W6" charset="-128"/>
              </a:rPr>
            </a:br>
            <a:r>
              <a:rPr kumimoji="0" lang="en-US" sz="1800" b="1" i="0" u="none" strike="noStrike" kern="0" cap="none" spc="0" normalizeH="0" baseline="0" noProof="0" dirty="0">
                <a:ln>
                  <a:noFill/>
                </a:ln>
                <a:solidFill>
                  <a:srgbClr val="F78D0F"/>
                </a:solidFill>
                <a:effectLst/>
                <a:uLnTx/>
                <a:uFillTx/>
                <a:latin typeface="Arial"/>
                <a:ea typeface="ヒラギノ角ゴ Pro W6" charset="-128"/>
              </a:rPr>
              <a:t/>
            </a:r>
            <a:br>
              <a:rPr kumimoji="0" lang="en-US" sz="1800" b="1" i="0" u="none" strike="noStrike" kern="0" cap="none" spc="0" normalizeH="0" baseline="0" noProof="0" dirty="0">
                <a:ln>
                  <a:noFill/>
                </a:ln>
                <a:solidFill>
                  <a:srgbClr val="F78D0F"/>
                </a:solidFill>
                <a:effectLst/>
                <a:uLnTx/>
                <a:uFillTx/>
                <a:latin typeface="Arial"/>
                <a:ea typeface="ヒラギノ角ゴ Pro W6" charset="-128"/>
              </a:rPr>
            </a:br>
            <a:r>
              <a:rPr kumimoji="0" lang="en-US" sz="1800" b="1" i="0" u="none" strike="noStrike" kern="0" cap="none" spc="0" normalizeH="0" baseline="0" noProof="0" dirty="0">
                <a:ln>
                  <a:noFill/>
                </a:ln>
                <a:solidFill>
                  <a:srgbClr val="F78D0F"/>
                </a:solidFill>
                <a:effectLst/>
                <a:uLnTx/>
                <a:uFillTx/>
                <a:latin typeface="Arial"/>
                <a:ea typeface="ヒラギノ角ゴ Pro W6" charset="-128"/>
              </a:rPr>
              <a:t/>
            </a:r>
            <a:br>
              <a:rPr kumimoji="0" lang="en-US" sz="1800" b="1" i="0" u="none" strike="noStrike" kern="0" cap="none" spc="0" normalizeH="0" baseline="0" noProof="0" dirty="0">
                <a:ln>
                  <a:noFill/>
                </a:ln>
                <a:solidFill>
                  <a:srgbClr val="F78D0F"/>
                </a:solidFill>
                <a:effectLst/>
                <a:uLnTx/>
                <a:uFillTx/>
                <a:latin typeface="Arial"/>
                <a:ea typeface="ヒラギノ角ゴ Pro W6" charset="-128"/>
              </a:rPr>
            </a:br>
            <a:r>
              <a:rPr kumimoji="0" lang="en-US" sz="1800" b="1" i="0" u="none" strike="noStrike" kern="0" cap="none" spc="0" normalizeH="0" baseline="0" noProof="0" dirty="0">
                <a:ln>
                  <a:noFill/>
                </a:ln>
                <a:solidFill>
                  <a:srgbClr val="F78D0F"/>
                </a:solidFill>
                <a:effectLst/>
                <a:uLnTx/>
                <a:uFillTx/>
                <a:latin typeface="Arial"/>
                <a:ea typeface="ヒラギノ角ゴ Pro W6" charset="-128"/>
              </a:rPr>
              <a:t>July 12, 2021</a:t>
            </a:r>
            <a:endParaRPr kumimoji="0" lang="en-US" sz="4000" b="1" i="0" u="none" strike="noStrike" kern="0" cap="none" spc="0" normalizeH="0" baseline="0" noProof="0" dirty="0">
              <a:ln>
                <a:noFill/>
              </a:ln>
              <a:solidFill>
                <a:srgbClr val="F68B00"/>
              </a:solidFill>
              <a:effectLst>
                <a:outerShdw blurRad="38100" dist="38100" dir="2700000" algn="tl" rotWithShape="0">
                  <a:srgbClr val="000000">
                    <a:alpha val="43000"/>
                  </a:srgbClr>
                </a:outerShdw>
              </a:effectLst>
              <a:uLnTx/>
              <a:uFillTx/>
              <a:latin typeface="Arial"/>
              <a:ea typeface="ＭＳ Ｐゴシック" pitchFamily="-108" charset="-128"/>
            </a:endParaRPr>
          </a:p>
        </p:txBody>
      </p:sp>
    </p:spTree>
    <p:extLst>
      <p:ext uri="{BB962C8B-B14F-4D97-AF65-F5344CB8AC3E}">
        <p14:creationId xmlns:p14="http://schemas.microsoft.com/office/powerpoint/2010/main" val="1095213590"/>
      </p:ext>
    </p:extLst>
  </p:cSld>
  <p:clrMapOvr>
    <a:masterClrMapping/>
  </p:clrMapOvr>
  <p:transition advClick="0" advTm="0">
    <p:randomBa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04723" y="38966"/>
            <a:ext cx="10016496" cy="836613"/>
          </a:xfrm>
        </p:spPr>
        <p:txBody>
          <a:bodyPr/>
          <a:lstStyle/>
          <a:p>
            <a:r>
              <a:rPr lang="en-US" dirty="0">
                <a:solidFill>
                  <a:srgbClr val="F68B00"/>
                </a:solidFill>
              </a:rPr>
              <a:t>Overview of Space Launch System (SLS) Block 1 Vehicle Configuration</a:t>
            </a:r>
          </a:p>
        </p:txBody>
      </p:sp>
      <p:pic>
        <p:nvPicPr>
          <p:cNvPr id="8" name="Picture 7" descr="A close up of a map&#10;&#10;Description automatically generated"/>
          <p:cNvPicPr/>
          <p:nvPr/>
        </p:nvPicPr>
        <p:blipFill>
          <a:blip r:embed="rId2">
            <a:extLst>
              <a:ext uri="{28A0092B-C50C-407E-A947-70E740481C1C}">
                <a14:useLocalDpi xmlns:a14="http://schemas.microsoft.com/office/drawing/2010/main" val="0"/>
              </a:ext>
            </a:extLst>
          </a:blip>
          <a:stretch>
            <a:fillRect/>
          </a:stretch>
        </p:blipFill>
        <p:spPr>
          <a:xfrm>
            <a:off x="5446644" y="1480589"/>
            <a:ext cx="6547236" cy="4426310"/>
          </a:xfrm>
          <a:prstGeom prst="rect">
            <a:avLst/>
          </a:prstGeom>
        </p:spPr>
      </p:pic>
      <p:sp>
        <p:nvSpPr>
          <p:cNvPr id="3" name="Rectangle 2"/>
          <p:cNvSpPr/>
          <p:nvPr/>
        </p:nvSpPr>
        <p:spPr>
          <a:xfrm>
            <a:off x="151075" y="2401082"/>
            <a:ext cx="5080883" cy="2585323"/>
          </a:xfrm>
          <a:prstGeom prst="rect">
            <a:avLst/>
          </a:prstGeom>
        </p:spPr>
        <p:txBody>
          <a:bodyPr wrap="square">
            <a:spAutoFit/>
          </a:bodyPr>
          <a:lstStyle/>
          <a:p>
            <a:pPr marL="285750" indent="-285750">
              <a:spcBef>
                <a:spcPts val="600"/>
              </a:spcBef>
              <a:buClr>
                <a:srgbClr val="F68B00"/>
              </a:buClr>
              <a:buFont typeface="Wingdings" panose="05000000000000000000" pitchFamily="2" charset="2"/>
              <a:buChar char="Ø"/>
            </a:pPr>
            <a:r>
              <a:rPr lang="en-US" dirty="0">
                <a:solidFill>
                  <a:schemeClr val="bg2"/>
                </a:solidFill>
                <a:ea typeface="Times New Roman" panose="02020603050405020304" pitchFamily="18" charset="0"/>
              </a:rPr>
              <a:t>SLS’s Block 1 configuration, capable of delivering at least 26 Mt to Trans Lunar Injection (TLI), consists of the Core </a:t>
            </a:r>
            <a:r>
              <a:rPr lang="en-US" dirty="0" smtClean="0">
                <a:solidFill>
                  <a:schemeClr val="bg2"/>
                </a:solidFill>
                <a:ea typeface="Times New Roman" panose="02020603050405020304" pitchFamily="18" charset="0"/>
              </a:rPr>
              <a:t>Stage (CS), </a:t>
            </a:r>
            <a:r>
              <a:rPr lang="en-US" dirty="0">
                <a:solidFill>
                  <a:schemeClr val="bg2"/>
                </a:solidFill>
                <a:ea typeface="Times New Roman" panose="02020603050405020304" pitchFamily="18" charset="0"/>
              </a:rPr>
              <a:t>four RS-25 engines, two solid rocket Boosters, one Upper Stage (Interim Cryogenic Propulsion Stage), and two adapters (Launch Vehicle Stage Adapter (LVSA) and Orion Stage Adapter (OSA))</a:t>
            </a:r>
          </a:p>
          <a:p>
            <a:pPr marL="285750" indent="-285750">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201788841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04723" y="38966"/>
            <a:ext cx="10016496" cy="836613"/>
          </a:xfrm>
        </p:spPr>
        <p:txBody>
          <a:bodyPr/>
          <a:lstStyle/>
          <a:p>
            <a:r>
              <a:rPr lang="en-US" dirty="0">
                <a:solidFill>
                  <a:srgbClr val="F68B00"/>
                </a:solidFill>
              </a:rPr>
              <a:t>Overview of Integrated Spacecraft and Payload Element (ISPE)</a:t>
            </a:r>
          </a:p>
        </p:txBody>
      </p:sp>
      <p:sp>
        <p:nvSpPr>
          <p:cNvPr id="3" name="Rectangle 2"/>
          <p:cNvSpPr/>
          <p:nvPr/>
        </p:nvSpPr>
        <p:spPr>
          <a:xfrm>
            <a:off x="92468" y="1417760"/>
            <a:ext cx="5080883" cy="4585871"/>
          </a:xfrm>
          <a:prstGeom prst="rect">
            <a:avLst/>
          </a:prstGeom>
        </p:spPr>
        <p:txBody>
          <a:bodyPr wrap="square">
            <a:spAutoFit/>
          </a:bodyPr>
          <a:lstStyle/>
          <a:p>
            <a:pPr marL="285750" indent="-285750">
              <a:spcBef>
                <a:spcPts val="600"/>
              </a:spcBef>
              <a:buClr>
                <a:srgbClr val="F68B00"/>
              </a:buClr>
              <a:buFont typeface="Wingdings" panose="05000000000000000000" pitchFamily="2" charset="2"/>
              <a:buChar char="Ø"/>
            </a:pPr>
            <a:r>
              <a:rPr lang="en-US" dirty="0">
                <a:solidFill>
                  <a:schemeClr val="bg2"/>
                </a:solidFill>
              </a:rPr>
              <a:t>The ISPE has multiple configurations based on the mission being flown. </a:t>
            </a:r>
          </a:p>
          <a:p>
            <a:pPr marL="285750" indent="-285750">
              <a:spcBef>
                <a:spcPts val="600"/>
              </a:spcBef>
              <a:buClr>
                <a:srgbClr val="F68B00"/>
              </a:buClr>
              <a:buFont typeface="Wingdings" panose="05000000000000000000" pitchFamily="2" charset="2"/>
              <a:buChar char="Ø"/>
            </a:pPr>
            <a:r>
              <a:rPr lang="en-US" dirty="0">
                <a:solidFill>
                  <a:schemeClr val="bg2"/>
                </a:solidFill>
              </a:rPr>
              <a:t>The ISPE is managed by the Space Launch System Spacecraft Payload Integration &amp; Evolution Office (SPIE)  </a:t>
            </a:r>
          </a:p>
          <a:p>
            <a:pPr marL="742950" lvl="1" indent="-285750">
              <a:spcBef>
                <a:spcPts val="600"/>
              </a:spcBef>
              <a:buClr>
                <a:srgbClr val="F68B00"/>
              </a:buClr>
              <a:buFont typeface="Arial" panose="020B0604020202020204" pitchFamily="34" charset="0"/>
              <a:buChar char="•"/>
            </a:pPr>
            <a:r>
              <a:rPr lang="en-US" dirty="0">
                <a:solidFill>
                  <a:schemeClr val="bg2"/>
                </a:solidFill>
              </a:rPr>
              <a:t>For Block 1 ISPE consists of</a:t>
            </a:r>
          </a:p>
          <a:p>
            <a:pPr marL="1200150" lvl="2" indent="-285750">
              <a:spcBef>
                <a:spcPts val="600"/>
              </a:spcBef>
              <a:buClr>
                <a:srgbClr val="F68B00"/>
              </a:buClr>
              <a:buFont typeface="Courier New" panose="02070309020205020404" pitchFamily="49" charset="0"/>
              <a:buChar char="o"/>
            </a:pPr>
            <a:r>
              <a:rPr lang="en-US" dirty="0">
                <a:solidFill>
                  <a:schemeClr val="bg2"/>
                </a:solidFill>
              </a:rPr>
              <a:t>LVSA</a:t>
            </a:r>
          </a:p>
          <a:p>
            <a:pPr marL="1200150" lvl="2" indent="-285750">
              <a:spcBef>
                <a:spcPts val="600"/>
              </a:spcBef>
              <a:buClr>
                <a:srgbClr val="F68B00"/>
              </a:buClr>
              <a:buFont typeface="Courier New" panose="02070309020205020404" pitchFamily="49" charset="0"/>
              <a:buChar char="o"/>
            </a:pPr>
            <a:r>
              <a:rPr lang="en-US" dirty="0">
                <a:solidFill>
                  <a:schemeClr val="bg2"/>
                </a:solidFill>
              </a:rPr>
              <a:t>Separation System</a:t>
            </a:r>
          </a:p>
          <a:p>
            <a:pPr marL="1200150" lvl="2" indent="-285750">
              <a:spcBef>
                <a:spcPts val="600"/>
              </a:spcBef>
              <a:buClr>
                <a:srgbClr val="F68B00"/>
              </a:buClr>
              <a:buFont typeface="Courier New" panose="02070309020205020404" pitchFamily="49" charset="0"/>
              <a:buChar char="o"/>
            </a:pPr>
            <a:r>
              <a:rPr lang="en-US" dirty="0">
                <a:solidFill>
                  <a:schemeClr val="bg2"/>
                </a:solidFill>
              </a:rPr>
              <a:t>ICPS</a:t>
            </a:r>
          </a:p>
          <a:p>
            <a:pPr marL="1200150" lvl="2" indent="-285750">
              <a:spcBef>
                <a:spcPts val="600"/>
              </a:spcBef>
              <a:buClr>
                <a:srgbClr val="F68B00"/>
              </a:buClr>
              <a:buFont typeface="Courier New" panose="02070309020205020404" pitchFamily="49" charset="0"/>
              <a:buChar char="o"/>
            </a:pPr>
            <a:r>
              <a:rPr lang="en-US" dirty="0">
                <a:solidFill>
                  <a:schemeClr val="bg2"/>
                </a:solidFill>
              </a:rPr>
              <a:t>OSA</a:t>
            </a:r>
          </a:p>
          <a:p>
            <a:pPr marL="1200150" lvl="2" indent="-285750">
              <a:spcBef>
                <a:spcPts val="600"/>
              </a:spcBef>
              <a:buClr>
                <a:srgbClr val="F68B00"/>
              </a:buClr>
              <a:buFont typeface="Courier New" panose="02070309020205020404" pitchFamily="49" charset="0"/>
              <a:buChar char="o"/>
            </a:pPr>
            <a:r>
              <a:rPr lang="en-US" dirty="0">
                <a:solidFill>
                  <a:schemeClr val="bg2"/>
                </a:solidFill>
              </a:rPr>
              <a:t>Secondary Payload System</a:t>
            </a:r>
          </a:p>
          <a:p>
            <a:pPr marL="285750" indent="-285750">
              <a:spcBef>
                <a:spcPts val="600"/>
              </a:spcBef>
              <a:buClr>
                <a:srgbClr val="F68B00"/>
              </a:buClr>
              <a:buFont typeface="Wingdings" panose="05000000000000000000" pitchFamily="2" charset="2"/>
              <a:buChar char="Ø"/>
            </a:pPr>
            <a:r>
              <a:rPr lang="en-US" dirty="0">
                <a:solidFill>
                  <a:schemeClr val="bg2"/>
                </a:solidFill>
              </a:rPr>
              <a:t>All mated between the forward portion of the CS and aft portion of the Orion Multi-Purpose Crew Vehicle (MPCV</a:t>
            </a:r>
            <a:r>
              <a:rPr lang="en-US" dirty="0" smtClean="0">
                <a:solidFill>
                  <a:schemeClr val="bg2"/>
                </a:solidFill>
              </a:rPr>
              <a:t>)</a:t>
            </a:r>
            <a:endParaRPr lang="en-US" dirty="0">
              <a:solidFill>
                <a:schemeClr val="bg2"/>
              </a:solidFill>
            </a:endParaRPr>
          </a:p>
        </p:txBody>
      </p:sp>
      <p:grpSp>
        <p:nvGrpSpPr>
          <p:cNvPr id="6" name="Group 5"/>
          <p:cNvGrpSpPr/>
          <p:nvPr/>
        </p:nvGrpSpPr>
        <p:grpSpPr>
          <a:xfrm>
            <a:off x="5629524" y="995445"/>
            <a:ext cx="6357253" cy="5575905"/>
            <a:chOff x="5629524" y="995445"/>
            <a:chExt cx="6357253" cy="5575905"/>
          </a:xfrm>
        </p:grpSpPr>
        <p:grpSp>
          <p:nvGrpSpPr>
            <p:cNvPr id="20" name="Group 19"/>
            <p:cNvGrpSpPr/>
            <p:nvPr/>
          </p:nvGrpSpPr>
          <p:grpSpPr>
            <a:xfrm>
              <a:off x="5777775" y="995445"/>
              <a:ext cx="6007534" cy="5270183"/>
              <a:chOff x="5931885" y="944075"/>
              <a:chExt cx="6007534" cy="5270183"/>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b="8482"/>
              <a:stretch/>
            </p:blipFill>
            <p:spPr>
              <a:xfrm>
                <a:off x="5931885" y="944075"/>
                <a:ext cx="5941618" cy="5270183"/>
              </a:xfrm>
              <a:prstGeom prst="rect">
                <a:avLst/>
              </a:prstGeom>
            </p:spPr>
          </p:pic>
          <p:sp>
            <p:nvSpPr>
              <p:cNvPr id="19" name="TextBox 18"/>
              <p:cNvSpPr txBox="1"/>
              <p:nvPr/>
            </p:nvSpPr>
            <p:spPr>
              <a:xfrm>
                <a:off x="10563721" y="4385455"/>
                <a:ext cx="1375698" cy="261610"/>
              </a:xfrm>
              <a:prstGeom prst="rect">
                <a:avLst/>
              </a:prstGeom>
              <a:noFill/>
            </p:spPr>
            <p:txBody>
              <a:bodyPr wrap="none" rtlCol="0">
                <a:spAutoFit/>
              </a:bodyPr>
              <a:lstStyle/>
              <a:p>
                <a:r>
                  <a:rPr lang="en-US" sz="1100" dirty="0"/>
                  <a:t>Separation System</a:t>
                </a:r>
              </a:p>
            </p:txBody>
          </p:sp>
        </p:grpSp>
        <p:sp>
          <p:nvSpPr>
            <p:cNvPr id="2" name="TextBox 1"/>
            <p:cNvSpPr txBox="1"/>
            <p:nvPr/>
          </p:nvSpPr>
          <p:spPr>
            <a:xfrm>
              <a:off x="5629524" y="6202018"/>
              <a:ext cx="6357253" cy="369332"/>
            </a:xfrm>
            <a:prstGeom prst="rect">
              <a:avLst/>
            </a:prstGeom>
            <a:noFill/>
          </p:spPr>
          <p:txBody>
            <a:bodyPr wrap="none" rtlCol="0">
              <a:spAutoFit/>
            </a:bodyPr>
            <a:lstStyle/>
            <a:p>
              <a:r>
                <a:rPr lang="en-US" b="1" dirty="0" smtClean="0">
                  <a:solidFill>
                    <a:schemeClr val="bg2"/>
                  </a:solidFill>
                </a:rPr>
                <a:t>Space Launch System (Block 1, Artemis I Configuration)</a:t>
              </a:r>
              <a:endParaRPr lang="en-US" b="1" dirty="0">
                <a:solidFill>
                  <a:schemeClr val="bg2"/>
                </a:solidFill>
              </a:endParaRPr>
            </a:p>
          </p:txBody>
        </p:sp>
      </p:grpSp>
    </p:spTree>
    <p:extLst>
      <p:ext uri="{BB962C8B-B14F-4D97-AF65-F5344CB8AC3E}">
        <p14:creationId xmlns:p14="http://schemas.microsoft.com/office/powerpoint/2010/main" val="312885891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4723" y="38966"/>
            <a:ext cx="10016496" cy="836613"/>
          </a:xfrm>
        </p:spPr>
        <p:txBody>
          <a:bodyPr/>
          <a:lstStyle/>
          <a:p>
            <a:pPr>
              <a:buClr>
                <a:srgbClr val="F68B00"/>
              </a:buClr>
            </a:pPr>
            <a:r>
              <a:rPr lang="en-US" dirty="0">
                <a:solidFill>
                  <a:srgbClr val="F68B00"/>
                </a:solidFill>
              </a:rPr>
              <a:t>Overview of the Secondary Payload System (SPS)</a:t>
            </a:r>
          </a:p>
        </p:txBody>
      </p:sp>
      <p:grpSp>
        <p:nvGrpSpPr>
          <p:cNvPr id="27" name="Group 26"/>
          <p:cNvGrpSpPr/>
          <p:nvPr/>
        </p:nvGrpSpPr>
        <p:grpSpPr>
          <a:xfrm>
            <a:off x="3900794" y="1007009"/>
            <a:ext cx="8194477" cy="4944978"/>
            <a:chOff x="469232" y="1407696"/>
            <a:chExt cx="8194477" cy="4944978"/>
          </a:xfrm>
        </p:grpSpPr>
        <p:grpSp>
          <p:nvGrpSpPr>
            <p:cNvPr id="28" name="Group 27"/>
            <p:cNvGrpSpPr/>
            <p:nvPr/>
          </p:nvGrpSpPr>
          <p:grpSpPr>
            <a:xfrm>
              <a:off x="469232" y="1407696"/>
              <a:ext cx="7623881" cy="4944978"/>
              <a:chOff x="1490206" y="610407"/>
              <a:chExt cx="9549095" cy="6042477"/>
            </a:xfrm>
          </p:grpSpPr>
          <p:grpSp>
            <p:nvGrpSpPr>
              <p:cNvPr id="33" name="Group 32"/>
              <p:cNvGrpSpPr>
                <a:grpSpLocks/>
              </p:cNvGrpSpPr>
              <p:nvPr/>
            </p:nvGrpSpPr>
            <p:grpSpPr bwMode="auto">
              <a:xfrm>
                <a:off x="1490206" y="610407"/>
                <a:ext cx="4553216" cy="2801390"/>
                <a:chOff x="0" y="0"/>
                <a:chExt cx="7672424" cy="5855259"/>
              </a:xfrm>
            </p:grpSpPr>
            <p:grpSp>
              <p:nvGrpSpPr>
                <p:cNvPr id="42" name="Group 41"/>
                <p:cNvGrpSpPr>
                  <a:grpSpLocks/>
                </p:cNvGrpSpPr>
                <p:nvPr/>
              </p:nvGrpSpPr>
              <p:grpSpPr bwMode="auto">
                <a:xfrm>
                  <a:off x="5556905" y="0"/>
                  <a:ext cx="2115519" cy="5855259"/>
                  <a:chOff x="5556905" y="0"/>
                  <a:chExt cx="2139978" cy="7033138"/>
                </a:xfrm>
              </p:grpSpPr>
              <p:pic>
                <p:nvPicPr>
                  <p:cNvPr id="47" name="Picture 46" descr="C:\Users\cliveret\Desktop\ispe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56905" y="0"/>
                    <a:ext cx="2139978" cy="703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4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92115" y="671828"/>
                    <a:ext cx="126955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3" name="Picture 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4271"/>
                  <a:ext cx="4906741" cy="526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4" name="Straight Arrow Connector 43"/>
                <p:cNvCxnSpPr>
                  <a:cxnSpLocks noChangeShapeType="1"/>
                </p:cNvCxnSpPr>
                <p:nvPr/>
              </p:nvCxnSpPr>
              <p:spPr bwMode="auto">
                <a:xfrm>
                  <a:off x="4708531" y="1859800"/>
                  <a:ext cx="1278610" cy="0"/>
                </a:xfrm>
                <a:prstGeom prst="straightConnector1">
                  <a:avLst/>
                </a:prstGeom>
                <a:noFill/>
                <a:ln w="25400" algn="ctr">
                  <a:solidFill>
                    <a:srgbClr val="0070C0"/>
                  </a:solidFill>
                  <a:round/>
                  <a:headEnd/>
                  <a:tailEnd type="arrow" w="med" len="med"/>
                </a:ln>
                <a:extLst>
                  <a:ext uri="{909E8E84-426E-40DD-AFC4-6F175D3DCCD1}">
                    <a14:hiddenFill xmlns:a14="http://schemas.microsoft.com/office/drawing/2010/main">
                      <a:noFill/>
                    </a14:hiddenFill>
                  </a:ext>
                </a:extLst>
              </p:spPr>
            </p:cxnSp>
            <p:cxnSp>
              <p:nvCxnSpPr>
                <p:cNvPr id="45" name="Straight Arrow Connector 44"/>
                <p:cNvCxnSpPr>
                  <a:cxnSpLocks noChangeShapeType="1"/>
                </p:cNvCxnSpPr>
                <p:nvPr/>
              </p:nvCxnSpPr>
              <p:spPr bwMode="auto">
                <a:xfrm flipV="1">
                  <a:off x="4708531" y="418456"/>
                  <a:ext cx="1222571" cy="888571"/>
                </a:xfrm>
                <a:prstGeom prst="straightConnector1">
                  <a:avLst/>
                </a:prstGeom>
                <a:noFill/>
                <a:ln w="25400" algn="ctr">
                  <a:solidFill>
                    <a:srgbClr val="0070C0"/>
                  </a:solidFill>
                  <a:round/>
                  <a:headEnd/>
                  <a:tailEnd type="arrow" w="med" len="med"/>
                </a:ln>
                <a:extLst>
                  <a:ext uri="{909E8E84-426E-40DD-AFC4-6F175D3DCCD1}">
                    <a14:hiddenFill xmlns:a14="http://schemas.microsoft.com/office/drawing/2010/main">
                      <a:noFill/>
                    </a14:hiddenFill>
                  </a:ext>
                </a:extLst>
              </p:spPr>
            </p:cxnSp>
            <p:cxnSp>
              <p:nvCxnSpPr>
                <p:cNvPr id="46" name="Straight Arrow Connector 45"/>
                <p:cNvCxnSpPr>
                  <a:cxnSpLocks noChangeShapeType="1"/>
                </p:cNvCxnSpPr>
                <p:nvPr/>
              </p:nvCxnSpPr>
              <p:spPr bwMode="auto">
                <a:xfrm>
                  <a:off x="4708531" y="3332137"/>
                  <a:ext cx="1152828" cy="1007390"/>
                </a:xfrm>
                <a:prstGeom prst="straightConnector1">
                  <a:avLst/>
                </a:prstGeom>
                <a:noFill/>
                <a:ln w="25400" algn="ctr">
                  <a:solidFill>
                    <a:srgbClr val="0070C0"/>
                  </a:solidFill>
                  <a:round/>
                  <a:headEnd/>
                  <a:tailEnd type="arrow" w="med" len="med"/>
                </a:ln>
                <a:extLst>
                  <a:ext uri="{909E8E84-426E-40DD-AFC4-6F175D3DCCD1}">
                    <a14:hiddenFill xmlns:a14="http://schemas.microsoft.com/office/drawing/2010/main">
                      <a:noFill/>
                    </a14:hiddenFill>
                  </a:ext>
                </a:extLst>
              </p:spPr>
            </p:cxnSp>
          </p:grpSp>
          <p:pic>
            <p:nvPicPr>
              <p:cNvPr id="34" name="Picture 33"/>
              <p:cNvPicPr/>
              <p:nvPr/>
            </p:nvPicPr>
            <p:blipFill rotWithShape="1">
              <a:blip r:embed="rId5" cstate="print">
                <a:extLst>
                  <a:ext uri="{28A0092B-C50C-407E-A947-70E740481C1C}">
                    <a14:useLocalDpi xmlns:a14="http://schemas.microsoft.com/office/drawing/2010/main" val="0"/>
                  </a:ext>
                </a:extLst>
              </a:blip>
              <a:srcRect/>
              <a:stretch/>
            </p:blipFill>
            <p:spPr>
              <a:xfrm>
                <a:off x="8473108" y="793166"/>
                <a:ext cx="2566193" cy="2178572"/>
              </a:xfrm>
              <a:prstGeom prst="rect">
                <a:avLst/>
              </a:prstGeom>
            </p:spPr>
          </p:pic>
          <p:pic>
            <p:nvPicPr>
              <p:cNvPr id="35" name="Picture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220132">
                <a:off x="7860513" y="4614447"/>
                <a:ext cx="2644666" cy="1997989"/>
              </a:xfrm>
              <a:prstGeom prst="rect">
                <a:avLst/>
              </a:prstGeom>
            </p:spPr>
          </p:pic>
          <p:sp>
            <p:nvSpPr>
              <p:cNvPr id="36" name="Freeform 35"/>
              <p:cNvSpPr/>
              <p:nvPr/>
            </p:nvSpPr>
            <p:spPr bwMode="auto">
              <a:xfrm rot="2220132">
                <a:off x="8491199" y="4430037"/>
                <a:ext cx="590843" cy="759655"/>
              </a:xfrm>
              <a:custGeom>
                <a:avLst/>
                <a:gdLst>
                  <a:gd name="connsiteX0" fmla="*/ 0 w 590843"/>
                  <a:gd name="connsiteY0" fmla="*/ 436098 h 759655"/>
                  <a:gd name="connsiteX1" fmla="*/ 196948 w 590843"/>
                  <a:gd name="connsiteY1" fmla="*/ 0 h 759655"/>
                  <a:gd name="connsiteX2" fmla="*/ 590843 w 590843"/>
                  <a:gd name="connsiteY2" fmla="*/ 337624 h 759655"/>
                  <a:gd name="connsiteX3" fmla="*/ 393896 w 590843"/>
                  <a:gd name="connsiteY3" fmla="*/ 759655 h 759655"/>
                  <a:gd name="connsiteX4" fmla="*/ 0 w 590843"/>
                  <a:gd name="connsiteY4" fmla="*/ 436098 h 759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0843" h="759655">
                    <a:moveTo>
                      <a:pt x="0" y="436098"/>
                    </a:moveTo>
                    <a:lnTo>
                      <a:pt x="196948" y="0"/>
                    </a:lnTo>
                    <a:lnTo>
                      <a:pt x="590843" y="337624"/>
                    </a:lnTo>
                    <a:lnTo>
                      <a:pt x="393896" y="759655"/>
                    </a:lnTo>
                    <a:lnTo>
                      <a:pt x="0" y="436098"/>
                    </a:lnTo>
                    <a:close/>
                  </a:path>
                </a:pathLst>
              </a:custGeom>
              <a:solidFill>
                <a:srgbClr val="CC6600"/>
              </a:solidFill>
              <a:ln w="9525" cap="flat" cmpd="sng" algn="ctr">
                <a:solidFill>
                  <a:srgbClr val="CC6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a:ln>
                    <a:noFill/>
                  </a:ln>
                  <a:solidFill>
                    <a:srgbClr val="666666"/>
                  </a:solidFill>
                  <a:effectLst/>
                  <a:latin typeface="55 Helvetica Roman" pitchFamily="1" charset="0"/>
                </a:endParaRPr>
              </a:p>
            </p:txBody>
          </p:sp>
          <p:sp>
            <p:nvSpPr>
              <p:cNvPr id="37" name="Freeform 36"/>
              <p:cNvSpPr/>
              <p:nvPr/>
            </p:nvSpPr>
            <p:spPr bwMode="auto">
              <a:xfrm rot="2744763">
                <a:off x="8602747" y="4886012"/>
                <a:ext cx="1443145" cy="440185"/>
              </a:xfrm>
              <a:custGeom>
                <a:avLst/>
                <a:gdLst>
                  <a:gd name="connsiteX0" fmla="*/ 0 w 576776"/>
                  <a:gd name="connsiteY0" fmla="*/ 0 h 436099"/>
                  <a:gd name="connsiteX1" fmla="*/ 379828 w 576776"/>
                  <a:gd name="connsiteY1" fmla="*/ 407964 h 436099"/>
                  <a:gd name="connsiteX2" fmla="*/ 576776 w 576776"/>
                  <a:gd name="connsiteY2" fmla="*/ 436099 h 436099"/>
                  <a:gd name="connsiteX3" fmla="*/ 196948 w 576776"/>
                  <a:gd name="connsiteY3" fmla="*/ 42204 h 436099"/>
                  <a:gd name="connsiteX4" fmla="*/ 0 w 576776"/>
                  <a:gd name="connsiteY4" fmla="*/ 0 h 436099"/>
                  <a:gd name="connsiteX0" fmla="*/ 0 w 379828"/>
                  <a:gd name="connsiteY0" fmla="*/ 0 h 407964"/>
                  <a:gd name="connsiteX1" fmla="*/ 379828 w 379828"/>
                  <a:gd name="connsiteY1" fmla="*/ 407964 h 407964"/>
                  <a:gd name="connsiteX2" fmla="*/ 379828 w 379828"/>
                  <a:gd name="connsiteY2" fmla="*/ 196948 h 407964"/>
                  <a:gd name="connsiteX3" fmla="*/ 196948 w 379828"/>
                  <a:gd name="connsiteY3" fmla="*/ 42204 h 407964"/>
                  <a:gd name="connsiteX4" fmla="*/ 0 w 379828"/>
                  <a:gd name="connsiteY4" fmla="*/ 0 h 407964"/>
                  <a:gd name="connsiteX0" fmla="*/ 0 w 379828"/>
                  <a:gd name="connsiteY0" fmla="*/ 0 h 196948"/>
                  <a:gd name="connsiteX1" fmla="*/ 126609 w 379828"/>
                  <a:gd name="connsiteY1" fmla="*/ 168813 h 196948"/>
                  <a:gd name="connsiteX2" fmla="*/ 379828 w 379828"/>
                  <a:gd name="connsiteY2" fmla="*/ 196948 h 196948"/>
                  <a:gd name="connsiteX3" fmla="*/ 196948 w 379828"/>
                  <a:gd name="connsiteY3" fmla="*/ 42204 h 196948"/>
                  <a:gd name="connsiteX4" fmla="*/ 0 w 379828"/>
                  <a:gd name="connsiteY4" fmla="*/ 0 h 196948"/>
                  <a:gd name="connsiteX0" fmla="*/ 0 w 379828"/>
                  <a:gd name="connsiteY0" fmla="*/ 0 h 196948"/>
                  <a:gd name="connsiteX1" fmla="*/ 112541 w 379828"/>
                  <a:gd name="connsiteY1" fmla="*/ 140677 h 196948"/>
                  <a:gd name="connsiteX2" fmla="*/ 379828 w 379828"/>
                  <a:gd name="connsiteY2" fmla="*/ 196948 h 196948"/>
                  <a:gd name="connsiteX3" fmla="*/ 196948 w 379828"/>
                  <a:gd name="connsiteY3" fmla="*/ 42204 h 196948"/>
                  <a:gd name="connsiteX4" fmla="*/ 0 w 379828"/>
                  <a:gd name="connsiteY4" fmla="*/ 0 h 196948"/>
                  <a:gd name="connsiteX0" fmla="*/ 0 w 351693"/>
                  <a:gd name="connsiteY0" fmla="*/ 0 h 196948"/>
                  <a:gd name="connsiteX1" fmla="*/ 112541 w 351693"/>
                  <a:gd name="connsiteY1" fmla="*/ 140677 h 196948"/>
                  <a:gd name="connsiteX2" fmla="*/ 351693 w 351693"/>
                  <a:gd name="connsiteY2" fmla="*/ 196948 h 196948"/>
                  <a:gd name="connsiteX3" fmla="*/ 196948 w 351693"/>
                  <a:gd name="connsiteY3" fmla="*/ 42204 h 196948"/>
                  <a:gd name="connsiteX4" fmla="*/ 0 w 351693"/>
                  <a:gd name="connsiteY4" fmla="*/ 0 h 196948"/>
                  <a:gd name="connsiteX0" fmla="*/ 0 w 351693"/>
                  <a:gd name="connsiteY0" fmla="*/ 0 h 196948"/>
                  <a:gd name="connsiteX1" fmla="*/ 98473 w 351693"/>
                  <a:gd name="connsiteY1" fmla="*/ 112542 h 196948"/>
                  <a:gd name="connsiteX2" fmla="*/ 351693 w 351693"/>
                  <a:gd name="connsiteY2" fmla="*/ 196948 h 196948"/>
                  <a:gd name="connsiteX3" fmla="*/ 196948 w 351693"/>
                  <a:gd name="connsiteY3" fmla="*/ 42204 h 196948"/>
                  <a:gd name="connsiteX4" fmla="*/ 0 w 351693"/>
                  <a:gd name="connsiteY4" fmla="*/ 0 h 196948"/>
                  <a:gd name="connsiteX0" fmla="*/ 0 w 309490"/>
                  <a:gd name="connsiteY0" fmla="*/ 0 h 154745"/>
                  <a:gd name="connsiteX1" fmla="*/ 98473 w 309490"/>
                  <a:gd name="connsiteY1" fmla="*/ 112542 h 154745"/>
                  <a:gd name="connsiteX2" fmla="*/ 309490 w 309490"/>
                  <a:gd name="connsiteY2" fmla="*/ 154745 h 154745"/>
                  <a:gd name="connsiteX3" fmla="*/ 196948 w 309490"/>
                  <a:gd name="connsiteY3" fmla="*/ 42204 h 154745"/>
                  <a:gd name="connsiteX4" fmla="*/ 0 w 309490"/>
                  <a:gd name="connsiteY4" fmla="*/ 0 h 1547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490" h="154745">
                    <a:moveTo>
                      <a:pt x="0" y="0"/>
                    </a:moveTo>
                    <a:lnTo>
                      <a:pt x="98473" y="112542"/>
                    </a:lnTo>
                    <a:lnTo>
                      <a:pt x="309490" y="154745"/>
                    </a:lnTo>
                    <a:lnTo>
                      <a:pt x="196948" y="42204"/>
                    </a:lnTo>
                    <a:lnTo>
                      <a:pt x="0" y="0"/>
                    </a:lnTo>
                    <a:close/>
                  </a:path>
                </a:pathLst>
              </a:custGeom>
              <a:solidFill>
                <a:srgbClr val="CC6600">
                  <a:alpha val="50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900" b="0" i="0" u="none" strike="noStrike" cap="none" normalizeH="0" baseline="0" dirty="0">
                  <a:ln>
                    <a:noFill/>
                  </a:ln>
                  <a:solidFill>
                    <a:srgbClr val="666666"/>
                  </a:solidFill>
                  <a:effectLst/>
                  <a:latin typeface="55 Helvetica Roman" pitchFamily="1" charset="0"/>
                </a:endParaRPr>
              </a:p>
            </p:txBody>
          </p:sp>
          <p:pic>
            <p:nvPicPr>
              <p:cNvPr id="38" name="Picture 3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7471" y="3676266"/>
                <a:ext cx="4259129" cy="2976618"/>
              </a:xfrm>
              <a:prstGeom prst="rect">
                <a:avLst/>
              </a:prstGeom>
            </p:spPr>
          </p:pic>
          <p:cxnSp>
            <p:nvCxnSpPr>
              <p:cNvPr id="39" name="Straight Arrow Connector 38"/>
              <p:cNvCxnSpPr/>
              <p:nvPr/>
            </p:nvCxnSpPr>
            <p:spPr bwMode="auto">
              <a:xfrm flipH="1" flipV="1">
                <a:off x="5741767" y="5312058"/>
                <a:ext cx="2806932" cy="725184"/>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cxnSp>
            <p:nvCxnSpPr>
              <p:cNvPr id="40" name="Straight Arrow Connector 39"/>
              <p:cNvCxnSpPr/>
              <p:nvPr/>
            </p:nvCxnSpPr>
            <p:spPr>
              <a:xfrm flipH="1" flipV="1">
                <a:off x="8031070" y="1500210"/>
                <a:ext cx="1220076" cy="199801"/>
              </a:xfrm>
              <a:prstGeom prst="straightConnector1">
                <a:avLst/>
              </a:prstGeom>
              <a:ln w="12700">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7006004" y="1110541"/>
                <a:ext cx="1404384" cy="376086"/>
              </a:xfrm>
              <a:prstGeom prst="rect">
                <a:avLst/>
              </a:prstGeom>
              <a:noFill/>
            </p:spPr>
            <p:txBody>
              <a:bodyPr wrap="square" rtlCol="0">
                <a:spAutoFit/>
              </a:bodyPr>
              <a:lstStyle/>
              <a:p>
                <a:r>
                  <a:rPr lang="en-US" sz="1400" b="1" dirty="0">
                    <a:solidFill>
                      <a:schemeClr val="bg2"/>
                    </a:solidFill>
                  </a:rPr>
                  <a:t>Diaphragm</a:t>
                </a:r>
              </a:p>
            </p:txBody>
          </p:sp>
        </p:grpSp>
        <p:cxnSp>
          <p:nvCxnSpPr>
            <p:cNvPr id="29" name="Straight Arrow Connector 28"/>
            <p:cNvCxnSpPr/>
            <p:nvPr/>
          </p:nvCxnSpPr>
          <p:spPr bwMode="auto">
            <a:xfrm flipH="1" flipV="1">
              <a:off x="7498056" y="2764255"/>
              <a:ext cx="608689" cy="572070"/>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30" name="TextBox 29"/>
            <p:cNvSpPr txBox="1"/>
            <p:nvPr/>
          </p:nvSpPr>
          <p:spPr>
            <a:xfrm>
              <a:off x="4984137" y="4091940"/>
              <a:ext cx="1300356" cy="369332"/>
            </a:xfrm>
            <a:prstGeom prst="rect">
              <a:avLst/>
            </a:prstGeom>
            <a:noFill/>
          </p:spPr>
          <p:txBody>
            <a:bodyPr wrap="none" rtlCol="0">
              <a:spAutoFit/>
            </a:bodyPr>
            <a:lstStyle/>
            <a:p>
              <a:r>
                <a:rPr lang="en-US" b="1" u="sng" dirty="0">
                  <a:solidFill>
                    <a:schemeClr val="bg2"/>
                  </a:solidFill>
                </a:rPr>
                <a:t>Dispenser</a:t>
              </a:r>
            </a:p>
          </p:txBody>
        </p:sp>
        <p:pic>
          <p:nvPicPr>
            <p:cNvPr id="31" name="Picture 3"/>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2177" b="89550" l="12736" r="96541"/>
                      </a14:imgEffect>
                    </a14:imgLayer>
                  </a14:imgProps>
                </a:ext>
                <a:ext uri="{28A0092B-C50C-407E-A947-70E740481C1C}">
                  <a14:useLocalDpi xmlns:a14="http://schemas.microsoft.com/office/drawing/2010/main" val="0"/>
                </a:ext>
              </a:extLst>
            </a:blip>
            <a:srcRect/>
            <a:stretch>
              <a:fillRect/>
            </a:stretch>
          </p:blipFill>
          <p:spPr bwMode="auto">
            <a:xfrm>
              <a:off x="7342808" y="3632312"/>
              <a:ext cx="1320901" cy="143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TextBox 31"/>
            <p:cNvSpPr txBox="1"/>
            <p:nvPr/>
          </p:nvSpPr>
          <p:spPr>
            <a:xfrm>
              <a:off x="7043277" y="3553691"/>
              <a:ext cx="518091" cy="369332"/>
            </a:xfrm>
            <a:prstGeom prst="rect">
              <a:avLst/>
            </a:prstGeom>
            <a:noFill/>
          </p:spPr>
          <p:txBody>
            <a:bodyPr wrap="none" rtlCol="0">
              <a:spAutoFit/>
            </a:bodyPr>
            <a:lstStyle/>
            <a:p>
              <a:r>
                <a:rPr lang="en-US" b="1" dirty="0">
                  <a:solidFill>
                    <a:schemeClr val="bg2"/>
                  </a:solidFill>
                </a:rPr>
                <a:t>AU</a:t>
              </a:r>
            </a:p>
          </p:txBody>
        </p:sp>
      </p:grpSp>
      <p:sp>
        <p:nvSpPr>
          <p:cNvPr id="49" name="Rectangle 48"/>
          <p:cNvSpPr/>
          <p:nvPr/>
        </p:nvSpPr>
        <p:spPr>
          <a:xfrm>
            <a:off x="8770" y="1315411"/>
            <a:ext cx="3865075" cy="4401205"/>
          </a:xfrm>
          <a:prstGeom prst="rect">
            <a:avLst/>
          </a:prstGeom>
        </p:spPr>
        <p:txBody>
          <a:bodyPr wrap="square">
            <a:spAutoFit/>
          </a:bodyPr>
          <a:lstStyle/>
          <a:p>
            <a:pPr marL="285750" indent="-285750">
              <a:spcBef>
                <a:spcPts val="600"/>
              </a:spcBef>
              <a:buClr>
                <a:srgbClr val="F68B00"/>
              </a:buClr>
              <a:buFont typeface="Wingdings" panose="05000000000000000000" pitchFamily="2" charset="2"/>
              <a:buChar char="Ø"/>
            </a:pPr>
            <a:r>
              <a:rPr lang="en-US" dirty="0">
                <a:solidFill>
                  <a:schemeClr val="bg2"/>
                </a:solidFill>
                <a:ea typeface="Times New Roman" panose="02020603050405020304" pitchFamily="18" charset="0"/>
              </a:rPr>
              <a:t>The Secondary Payload System (SPS) consists of the Secondary Payload Deployment System (SPDS) and the Secondary Payloads (SPLs). </a:t>
            </a:r>
          </a:p>
          <a:p>
            <a:pPr marL="285750" indent="-285750">
              <a:spcBef>
                <a:spcPts val="600"/>
              </a:spcBef>
              <a:buClr>
                <a:srgbClr val="F68B00"/>
              </a:buClr>
              <a:buFont typeface="Wingdings" panose="05000000000000000000" pitchFamily="2" charset="2"/>
              <a:buChar char="Ø"/>
            </a:pPr>
            <a:r>
              <a:rPr lang="en-US" dirty="0">
                <a:solidFill>
                  <a:schemeClr val="bg2"/>
                </a:solidFill>
                <a:ea typeface="Times New Roman" panose="02020603050405020304" pitchFamily="18" charset="0"/>
              </a:rPr>
              <a:t>Purpose of the SPDS is to deploy payloads. </a:t>
            </a:r>
          </a:p>
          <a:p>
            <a:pPr marL="285750" indent="-285750">
              <a:spcBef>
                <a:spcPts val="600"/>
              </a:spcBef>
              <a:buClr>
                <a:srgbClr val="F68B00"/>
              </a:buClr>
              <a:buFont typeface="Wingdings" panose="05000000000000000000" pitchFamily="2" charset="2"/>
              <a:buChar char="Ø"/>
            </a:pPr>
            <a:r>
              <a:rPr lang="en-US" dirty="0">
                <a:solidFill>
                  <a:schemeClr val="bg2"/>
                </a:solidFill>
                <a:ea typeface="Times New Roman" panose="02020603050405020304" pitchFamily="18" charset="0"/>
              </a:rPr>
              <a:t>SPDS is comprised of an </a:t>
            </a:r>
            <a:r>
              <a:rPr lang="en-US" u="sng" dirty="0">
                <a:solidFill>
                  <a:schemeClr val="bg2"/>
                </a:solidFill>
                <a:ea typeface="Times New Roman" panose="02020603050405020304" pitchFamily="18" charset="0"/>
              </a:rPr>
              <a:t>avionics unit </a:t>
            </a:r>
            <a:r>
              <a:rPr lang="en-US" dirty="0">
                <a:solidFill>
                  <a:schemeClr val="bg2"/>
                </a:solidFill>
                <a:ea typeface="Times New Roman" panose="02020603050405020304" pitchFamily="18" charset="0"/>
              </a:rPr>
              <a:t>(sequencer and battery), </a:t>
            </a:r>
            <a:r>
              <a:rPr lang="en-US" u="sng" dirty="0">
                <a:solidFill>
                  <a:schemeClr val="bg2"/>
                </a:solidFill>
                <a:ea typeface="Times New Roman" panose="02020603050405020304" pitchFamily="18" charset="0"/>
              </a:rPr>
              <a:t>dispensers</a:t>
            </a:r>
            <a:r>
              <a:rPr lang="en-US" dirty="0">
                <a:solidFill>
                  <a:schemeClr val="bg2"/>
                </a:solidFill>
                <a:ea typeface="Times New Roman" panose="02020603050405020304" pitchFamily="18" charset="0"/>
              </a:rPr>
              <a:t>, flight integration cabling, brackets, vibration isolation systems, and the mechanical and electrical Ground Support Equipment (GSE) to support the SPDS. </a:t>
            </a:r>
            <a:endParaRPr lang="en-US" dirty="0">
              <a:solidFill>
                <a:schemeClr val="bg2"/>
              </a:solidFill>
            </a:endParaRPr>
          </a:p>
        </p:txBody>
      </p:sp>
      <p:sp>
        <p:nvSpPr>
          <p:cNvPr id="50" name="Rectangle 49"/>
          <p:cNvSpPr/>
          <p:nvPr/>
        </p:nvSpPr>
        <p:spPr>
          <a:xfrm>
            <a:off x="704723" y="6230668"/>
            <a:ext cx="10902368" cy="646331"/>
          </a:xfrm>
          <a:prstGeom prst="rect">
            <a:avLst/>
          </a:prstGeom>
        </p:spPr>
        <p:txBody>
          <a:bodyPr wrap="square">
            <a:spAutoFit/>
          </a:bodyPr>
          <a:lstStyle/>
          <a:p>
            <a:r>
              <a:rPr lang="en-US" b="1" i="1" dirty="0">
                <a:solidFill>
                  <a:srgbClr val="FF0000"/>
                </a:solidFill>
                <a:latin typeface="Arial" panose="020B0604020202020204" pitchFamily="34" charset="0"/>
              </a:rPr>
              <a:t>SPIE thermal provides environments and does not design a thermal control system for the SPDS.</a:t>
            </a:r>
          </a:p>
          <a:p>
            <a:r>
              <a:rPr lang="en-US" b="1" i="1" dirty="0">
                <a:solidFill>
                  <a:srgbClr val="FF0000"/>
                </a:solidFill>
                <a:latin typeface="Arial" panose="020B0604020202020204" pitchFamily="34" charset="0"/>
              </a:rPr>
              <a:t>Modeling terminates at dispenser.</a:t>
            </a:r>
          </a:p>
        </p:txBody>
      </p:sp>
    </p:spTree>
    <p:extLst>
      <p:ext uri="{BB962C8B-B14F-4D97-AF65-F5344CB8AC3E}">
        <p14:creationId xmlns:p14="http://schemas.microsoft.com/office/powerpoint/2010/main" val="21421569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600" dirty="0">
                <a:solidFill>
                  <a:srgbClr val="F68B00"/>
                </a:solidFill>
              </a:rPr>
              <a:t>Secondary Payload Bus Stops</a:t>
            </a:r>
          </a:p>
        </p:txBody>
      </p:sp>
      <p:pic>
        <p:nvPicPr>
          <p:cNvPr id="5" name="Picture 4" descr="A screenshot of a cell phone&#10;&#10;Description automatically generated"/>
          <p:cNvPicPr/>
          <p:nvPr/>
        </p:nvPicPr>
        <p:blipFill>
          <a:blip r:embed="rId2">
            <a:extLst>
              <a:ext uri="{28A0092B-C50C-407E-A947-70E740481C1C}">
                <a14:useLocalDpi xmlns:a14="http://schemas.microsoft.com/office/drawing/2010/main" val="0"/>
              </a:ext>
            </a:extLst>
          </a:blip>
          <a:stretch>
            <a:fillRect/>
          </a:stretch>
        </p:blipFill>
        <p:spPr>
          <a:xfrm>
            <a:off x="5033176" y="1348478"/>
            <a:ext cx="7068668" cy="4869443"/>
          </a:xfrm>
          <a:prstGeom prst="rect">
            <a:avLst/>
          </a:prstGeom>
        </p:spPr>
      </p:pic>
      <p:sp>
        <p:nvSpPr>
          <p:cNvPr id="7" name="Rectangle 6"/>
          <p:cNvSpPr/>
          <p:nvPr/>
        </p:nvSpPr>
        <p:spPr>
          <a:xfrm>
            <a:off x="98067" y="1785183"/>
            <a:ext cx="4680668" cy="3293209"/>
          </a:xfrm>
          <a:prstGeom prst="rect">
            <a:avLst/>
          </a:prstGeom>
        </p:spPr>
        <p:txBody>
          <a:bodyPr wrap="square">
            <a:spAutoFit/>
          </a:bodyPr>
          <a:lstStyle/>
          <a:p>
            <a:pPr marL="285750" indent="-285750">
              <a:spcBef>
                <a:spcPts val="600"/>
              </a:spcBef>
              <a:buClr>
                <a:srgbClr val="F68B00"/>
              </a:buClr>
              <a:buFont typeface="Wingdings" panose="05000000000000000000" pitchFamily="2" charset="2"/>
              <a:buChar char="Ø"/>
            </a:pPr>
            <a:r>
              <a:rPr lang="en-US" dirty="0">
                <a:solidFill>
                  <a:schemeClr val="bg2"/>
                </a:solidFill>
              </a:rPr>
              <a:t>The SPLs housed within each dispenser were not modeled, due to lack of configuration details. </a:t>
            </a:r>
          </a:p>
          <a:p>
            <a:pPr marL="742950" lvl="1" indent="-285750">
              <a:spcBef>
                <a:spcPts val="600"/>
              </a:spcBef>
              <a:buClr>
                <a:srgbClr val="F68B00"/>
              </a:buClr>
              <a:buFont typeface="Arial" panose="020B0604020202020204" pitchFamily="34" charset="0"/>
              <a:buChar char="•"/>
            </a:pPr>
            <a:r>
              <a:rPr lang="en-US" dirty="0">
                <a:solidFill>
                  <a:schemeClr val="bg2"/>
                </a:solidFill>
              </a:rPr>
              <a:t>The additional mass would damp the thermal response due to the higher capacitance.  </a:t>
            </a:r>
          </a:p>
          <a:p>
            <a:pPr marL="285750" indent="-285750">
              <a:spcBef>
                <a:spcPts val="600"/>
              </a:spcBef>
              <a:buClr>
                <a:srgbClr val="F68B00"/>
              </a:buClr>
              <a:buFont typeface="Wingdings" panose="05000000000000000000" pitchFamily="2" charset="2"/>
              <a:buChar char="Ø"/>
            </a:pPr>
            <a:r>
              <a:rPr lang="en-US" dirty="0">
                <a:solidFill>
                  <a:schemeClr val="bg2"/>
                </a:solidFill>
              </a:rPr>
              <a:t>The SPLs remain within the OSA after Orion separation, and through, potentially, some portion of ICPS disposal </a:t>
            </a:r>
            <a:r>
              <a:rPr lang="en-US" dirty="0" smtClean="0">
                <a:solidFill>
                  <a:schemeClr val="bg2"/>
                </a:solidFill>
              </a:rPr>
              <a:t>phase. Planned deployment options </a:t>
            </a:r>
            <a:r>
              <a:rPr lang="en-US" dirty="0">
                <a:solidFill>
                  <a:schemeClr val="bg2"/>
                </a:solidFill>
              </a:rPr>
              <a:t>are referred to as “bus stops”. </a:t>
            </a:r>
          </a:p>
        </p:txBody>
      </p:sp>
    </p:spTree>
    <p:extLst>
      <p:ext uri="{BB962C8B-B14F-4D97-AF65-F5344CB8AC3E}">
        <p14:creationId xmlns:p14="http://schemas.microsoft.com/office/powerpoint/2010/main" val="26890726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43" y="994745"/>
            <a:ext cx="11984118" cy="5707995"/>
          </a:xfrm>
        </p:spPr>
        <p:txBody>
          <a:bodyPr>
            <a:normAutofit fontScale="85000" lnSpcReduction="20000"/>
          </a:bodyPr>
          <a:lstStyle/>
          <a:p>
            <a:pPr>
              <a:spcBef>
                <a:spcPts val="600"/>
              </a:spcBef>
              <a:buFont typeface="Wingdings" panose="05000000000000000000" pitchFamily="2" charset="2"/>
              <a:buChar char="Ø"/>
            </a:pPr>
            <a:r>
              <a:rPr lang="en-US" sz="1800" b="0" dirty="0"/>
              <a:t>Simulated timeline from L-72 to L+12.79 hours. </a:t>
            </a:r>
          </a:p>
          <a:p>
            <a:pPr lvl="1">
              <a:spcBef>
                <a:spcPts val="600"/>
              </a:spcBef>
            </a:pPr>
            <a:r>
              <a:rPr lang="en-US" dirty="0"/>
              <a:t> Rollout from Vertical Assembly building (VAB)</a:t>
            </a:r>
          </a:p>
          <a:p>
            <a:pPr lvl="1">
              <a:spcBef>
                <a:spcPts val="600"/>
              </a:spcBef>
            </a:pPr>
            <a:r>
              <a:rPr lang="en-US" dirty="0"/>
              <a:t> On-Pad (unfueled and fueled)</a:t>
            </a:r>
          </a:p>
          <a:p>
            <a:pPr lvl="1">
              <a:spcBef>
                <a:spcPts val="600"/>
              </a:spcBef>
            </a:pPr>
            <a:r>
              <a:rPr lang="en-US" dirty="0"/>
              <a:t> Ascent</a:t>
            </a:r>
          </a:p>
          <a:p>
            <a:pPr lvl="1">
              <a:spcBef>
                <a:spcPts val="600"/>
              </a:spcBef>
            </a:pPr>
            <a:r>
              <a:rPr lang="en-US" dirty="0"/>
              <a:t> On-Orbit to TLI</a:t>
            </a:r>
          </a:p>
          <a:p>
            <a:pPr lvl="1">
              <a:spcBef>
                <a:spcPts val="600"/>
              </a:spcBef>
            </a:pPr>
            <a:r>
              <a:rPr lang="en-US" dirty="0"/>
              <a:t> Disposal Phase (commences at ICPS hydrazine depletion) </a:t>
            </a:r>
          </a:p>
          <a:p>
            <a:pPr>
              <a:spcBef>
                <a:spcPts val="600"/>
              </a:spcBef>
              <a:buFont typeface="Wingdings" panose="05000000000000000000" pitchFamily="2" charset="2"/>
              <a:buChar char="Ø"/>
            </a:pPr>
            <a:r>
              <a:rPr lang="en-US" sz="1800" b="0" dirty="0"/>
              <a:t>SLS Artemis 1 mission trajectory</a:t>
            </a:r>
          </a:p>
          <a:p>
            <a:pPr>
              <a:spcBef>
                <a:spcPts val="600"/>
              </a:spcBef>
              <a:buFont typeface="Wingdings" panose="05000000000000000000" pitchFamily="2" charset="2"/>
              <a:buChar char="Ø"/>
            </a:pPr>
            <a:r>
              <a:rPr lang="en-US" sz="1800" b="0" dirty="0"/>
              <a:t>Thermal environments are based a combination of natural and induced environments applied to the model using a variety of methods. </a:t>
            </a:r>
          </a:p>
          <a:p>
            <a:pPr>
              <a:spcBef>
                <a:spcPts val="600"/>
              </a:spcBef>
              <a:buFont typeface="Wingdings" panose="05000000000000000000" pitchFamily="2" charset="2"/>
              <a:buChar char="Ø"/>
            </a:pPr>
            <a:r>
              <a:rPr lang="en-US" sz="1800" b="0" dirty="0"/>
              <a:t>Ascent aerodynamic heating environments are input from time zero through CS Main Engine Cut-Off (MECO). Aerodynamic heating is considered negligible during in-space operations. </a:t>
            </a:r>
          </a:p>
          <a:p>
            <a:pPr>
              <a:spcBef>
                <a:spcPts val="600"/>
              </a:spcBef>
              <a:buFont typeface="Wingdings" panose="05000000000000000000" pitchFamily="2" charset="2"/>
              <a:buChar char="Ø"/>
            </a:pPr>
            <a:r>
              <a:rPr lang="en-US" sz="1800" b="0" dirty="0"/>
              <a:t>Disposal Phase disturbances for 9 hours post ICPS hydrazine depletion also assessed</a:t>
            </a:r>
          </a:p>
          <a:p>
            <a:pPr lvl="1">
              <a:spcBef>
                <a:spcPts val="600"/>
              </a:spcBef>
            </a:pPr>
            <a:r>
              <a:rPr lang="en-US" dirty="0"/>
              <a:t>Bounding attitudes during the disposal phase determined from a 2000 case Monte Carlo analysis performed by MSFC’s Guidance, Navigation, and Mission Analysis Branch</a:t>
            </a:r>
          </a:p>
          <a:p>
            <a:pPr lvl="2">
              <a:spcBef>
                <a:spcPts val="600"/>
              </a:spcBef>
              <a:buFont typeface="Courier New" panose="02070309020205020404" pitchFamily="49" charset="0"/>
              <a:buChar char="o"/>
            </a:pPr>
            <a:r>
              <a:rPr lang="en-US" sz="1800" dirty="0"/>
              <a:t> Solar Exposure was used as the thermal indicator, with high solar exposure indicating more illumination (hot case), and low</a:t>
            </a:r>
          </a:p>
          <a:p>
            <a:pPr marL="566737" lvl="2" indent="0">
              <a:spcBef>
                <a:spcPts val="600"/>
              </a:spcBef>
              <a:buNone/>
            </a:pPr>
            <a:r>
              <a:rPr lang="en-US" sz="1800" dirty="0"/>
              <a:t>   solar exposure indicating a cold case.</a:t>
            </a:r>
          </a:p>
          <a:p>
            <a:pPr lvl="2">
              <a:spcBef>
                <a:spcPts val="600"/>
              </a:spcBef>
              <a:buFont typeface="Courier New" panose="02070309020205020404" pitchFamily="49" charset="0"/>
              <a:buChar char="o"/>
            </a:pPr>
            <a:r>
              <a:rPr lang="en-US" sz="1800" dirty="0"/>
              <a:t> The 3-sigma hot and cold cases capture 99.7% of all possible solar exposure cases resulting from attitude dynamics and </a:t>
            </a:r>
          </a:p>
          <a:p>
            <a:pPr marL="566737" lvl="2" indent="0">
              <a:spcBef>
                <a:spcPts val="600"/>
              </a:spcBef>
              <a:buNone/>
            </a:pPr>
            <a:r>
              <a:rPr lang="en-US" sz="1800" dirty="0"/>
              <a:t>    disturbances.</a:t>
            </a:r>
          </a:p>
          <a:p>
            <a:pPr lvl="2">
              <a:spcBef>
                <a:spcPts val="600"/>
              </a:spcBef>
              <a:buFont typeface="Courier New" panose="02070309020205020404" pitchFamily="49" charset="0"/>
              <a:buChar char="o"/>
            </a:pPr>
            <a:r>
              <a:rPr lang="en-US" sz="1800" dirty="0"/>
              <a:t>  ICPS shuts down in a favorable sun angle and a 1 rpm roll.</a:t>
            </a:r>
          </a:p>
          <a:p>
            <a:pPr>
              <a:spcBef>
                <a:spcPts val="600"/>
              </a:spcBef>
              <a:buFont typeface="Wingdings" panose="05000000000000000000" pitchFamily="2" charset="2"/>
              <a:buChar char="Ø"/>
            </a:pPr>
            <a:r>
              <a:rPr lang="en-US" sz="1800" b="0" dirty="0"/>
              <a:t>Conservative assumptions (leveraging Ares I and Ares IX experience) were used for input parameters that are inherently uncertain, such as hold time at cryogenic conditions prior to launch or time of year, time of day for launch.</a:t>
            </a:r>
          </a:p>
          <a:p>
            <a:pPr>
              <a:spcBef>
                <a:spcPts val="600"/>
              </a:spcBef>
              <a:buFont typeface="Wingdings" panose="05000000000000000000" pitchFamily="2" charset="2"/>
              <a:buChar char="Ø"/>
            </a:pPr>
            <a:r>
              <a:rPr lang="en-US" sz="1800" b="0" dirty="0" smtClean="0"/>
              <a:t>Orion </a:t>
            </a:r>
            <a:r>
              <a:rPr lang="en-US" sz="1800" b="0" dirty="0"/>
              <a:t>Spacecraft Adapter and ICPS LH2 tank dome represent the outmost boundary conditions (supplied)</a:t>
            </a:r>
          </a:p>
          <a:p>
            <a:pPr>
              <a:spcBef>
                <a:spcPts val="600"/>
              </a:spcBef>
              <a:buFont typeface="Wingdings" panose="05000000000000000000" pitchFamily="2" charset="2"/>
              <a:buChar char="Ø"/>
            </a:pPr>
            <a:r>
              <a:rPr lang="en-US" sz="1800" b="0" dirty="0"/>
              <a:t>Integrated analysis performed for the prelaunch, ascent, on-orbit and disposal phases of the mission for both hot and cold cases. </a:t>
            </a:r>
          </a:p>
          <a:p>
            <a:endParaRPr lang="en-US" dirty="0"/>
          </a:p>
        </p:txBody>
      </p:sp>
      <p:sp>
        <p:nvSpPr>
          <p:cNvPr id="4" name="Title 3"/>
          <p:cNvSpPr>
            <a:spLocks noGrp="1"/>
          </p:cNvSpPr>
          <p:nvPr>
            <p:ph type="title"/>
          </p:nvPr>
        </p:nvSpPr>
        <p:spPr/>
        <p:txBody>
          <a:bodyPr/>
          <a:lstStyle/>
          <a:p>
            <a:r>
              <a:rPr lang="en-US" sz="2600" dirty="0">
                <a:solidFill>
                  <a:srgbClr val="F68B00"/>
                </a:solidFill>
              </a:rPr>
              <a:t>Thermal Analysis</a:t>
            </a:r>
          </a:p>
        </p:txBody>
      </p:sp>
    </p:spTree>
    <p:extLst>
      <p:ext uri="{BB962C8B-B14F-4D97-AF65-F5344CB8AC3E}">
        <p14:creationId xmlns:p14="http://schemas.microsoft.com/office/powerpoint/2010/main" val="392487192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7743" y="939089"/>
            <a:ext cx="11984118" cy="467418"/>
          </a:xfrm>
        </p:spPr>
        <p:txBody>
          <a:bodyPr>
            <a:normAutofit/>
          </a:bodyPr>
          <a:lstStyle/>
          <a:p>
            <a:pPr>
              <a:spcBef>
                <a:spcPts val="600"/>
              </a:spcBef>
              <a:buFont typeface="Wingdings" panose="05000000000000000000" pitchFamily="2" charset="2"/>
              <a:buChar char="Ø"/>
            </a:pPr>
            <a:r>
              <a:rPr lang="en-US" sz="1800" b="0" dirty="0"/>
              <a:t>Integrated SPLs will be exposed to the thermal environments defined below. </a:t>
            </a:r>
          </a:p>
          <a:p>
            <a:endParaRPr lang="en-US" dirty="0"/>
          </a:p>
        </p:txBody>
      </p:sp>
      <p:sp>
        <p:nvSpPr>
          <p:cNvPr id="4" name="Title 3"/>
          <p:cNvSpPr>
            <a:spLocks noGrp="1"/>
          </p:cNvSpPr>
          <p:nvPr>
            <p:ph type="title"/>
          </p:nvPr>
        </p:nvSpPr>
        <p:spPr/>
        <p:txBody>
          <a:bodyPr/>
          <a:lstStyle/>
          <a:p>
            <a:r>
              <a:rPr lang="en-US" sz="2600" dirty="0">
                <a:solidFill>
                  <a:srgbClr val="F68B00"/>
                </a:solidFill>
              </a:rPr>
              <a:t>Secondary Payload Bus Stops</a:t>
            </a:r>
          </a:p>
        </p:txBody>
      </p:sp>
      <p:graphicFrame>
        <p:nvGraphicFramePr>
          <p:cNvPr id="5" name="Table 4"/>
          <p:cNvGraphicFramePr>
            <a:graphicFrameLocks noGrp="1"/>
          </p:cNvGraphicFramePr>
          <p:nvPr>
            <p:extLst>
              <p:ext uri="{D42A27DB-BD31-4B8C-83A1-F6EECF244321}">
                <p14:modId xmlns:p14="http://schemas.microsoft.com/office/powerpoint/2010/main" val="314252410"/>
              </p:ext>
            </p:extLst>
          </p:nvPr>
        </p:nvGraphicFramePr>
        <p:xfrm>
          <a:off x="1030895" y="1613241"/>
          <a:ext cx="3194050" cy="5189855"/>
        </p:xfrm>
        <a:graphic>
          <a:graphicData uri="http://schemas.openxmlformats.org/drawingml/2006/table">
            <a:tbl>
              <a:tblPr firstRow="1" firstCol="1" bandRow="1">
                <a:tableStyleId>{5C22544A-7EE6-4342-B048-85BDC9FD1C3A}</a:tableStyleId>
              </a:tblPr>
              <a:tblGrid>
                <a:gridCol w="1459865">
                  <a:extLst>
                    <a:ext uri="{9D8B030D-6E8A-4147-A177-3AD203B41FA5}">
                      <a16:colId xmlns:a16="http://schemas.microsoft.com/office/drawing/2014/main" val="1875031516"/>
                    </a:ext>
                  </a:extLst>
                </a:gridCol>
                <a:gridCol w="1734185">
                  <a:extLst>
                    <a:ext uri="{9D8B030D-6E8A-4147-A177-3AD203B41FA5}">
                      <a16:colId xmlns:a16="http://schemas.microsoft.com/office/drawing/2014/main" val="2826134276"/>
                    </a:ext>
                  </a:extLst>
                </a:gridCol>
              </a:tblGrid>
              <a:tr h="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Case</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Secondary Payload Dispenser Temperature (°F)</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602960542"/>
                  </a:ext>
                </a:extLst>
              </a:tr>
              <a:tr h="484505">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Rollout, NO purge, MAX</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130</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7335097"/>
                  </a:ext>
                </a:extLst>
              </a:tr>
              <a:tr h="55245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Rollout, NO purge, MIN</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26</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946309054"/>
                  </a:ext>
                </a:extLst>
              </a:tr>
              <a:tr h="55245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On-Pad, Purge ON, MAX</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101</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63535165"/>
                  </a:ext>
                </a:extLst>
              </a:tr>
              <a:tr h="55245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On-Pad, Purge ON, MIN</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29</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08989133"/>
                  </a:ext>
                </a:extLst>
              </a:tr>
              <a:tr h="55245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On-Pad, Tanked, Purge ON, MAX</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95</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57147189"/>
                  </a:ext>
                </a:extLst>
              </a:tr>
              <a:tr h="55245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On-Pad, Tanked, Purge ON, MIN</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17</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00357982"/>
                  </a:ext>
                </a:extLst>
              </a:tr>
              <a:tr h="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On-Pad, Tanked, Purge ON, MAX</a:t>
                      </a:r>
                      <a:br>
                        <a:rPr lang="en-US" sz="1000" dirty="0">
                          <a:solidFill>
                            <a:schemeClr val="bg2"/>
                          </a:solidFill>
                          <a:effectLst/>
                        </a:rPr>
                      </a:br>
                      <a:r>
                        <a:rPr lang="en-US" sz="1000" dirty="0">
                          <a:solidFill>
                            <a:schemeClr val="bg2"/>
                          </a:solidFill>
                          <a:effectLst/>
                        </a:rPr>
                        <a:t>Time = 0.0 seconds</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88</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442261017"/>
                  </a:ext>
                </a:extLst>
              </a:tr>
              <a:tr h="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On-Pad, Tanked, Purge ON, MIN</a:t>
                      </a:r>
                      <a:br>
                        <a:rPr lang="en-US" sz="1000" dirty="0">
                          <a:solidFill>
                            <a:schemeClr val="bg2"/>
                          </a:solidFill>
                          <a:effectLst/>
                        </a:rPr>
                      </a:br>
                      <a:r>
                        <a:rPr lang="en-US" sz="1000" dirty="0">
                          <a:solidFill>
                            <a:schemeClr val="bg2"/>
                          </a:solidFill>
                          <a:effectLst/>
                        </a:rPr>
                        <a:t>Time = 0.0 seconds</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24</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0433737"/>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516510955"/>
              </p:ext>
            </p:extLst>
          </p:nvPr>
        </p:nvGraphicFramePr>
        <p:xfrm>
          <a:off x="5057016" y="2030558"/>
          <a:ext cx="6369050" cy="1206500"/>
        </p:xfrm>
        <a:graphic>
          <a:graphicData uri="http://schemas.openxmlformats.org/drawingml/2006/table">
            <a:tbl>
              <a:tblPr firstRow="1" firstCol="1" bandRow="1">
                <a:tableStyleId>{5C22544A-7EE6-4342-B048-85BDC9FD1C3A}</a:tableStyleId>
              </a:tblPr>
              <a:tblGrid>
                <a:gridCol w="1746250">
                  <a:extLst>
                    <a:ext uri="{9D8B030D-6E8A-4147-A177-3AD203B41FA5}">
                      <a16:colId xmlns:a16="http://schemas.microsoft.com/office/drawing/2014/main" val="2458494279"/>
                    </a:ext>
                  </a:extLst>
                </a:gridCol>
                <a:gridCol w="1701800">
                  <a:extLst>
                    <a:ext uri="{9D8B030D-6E8A-4147-A177-3AD203B41FA5}">
                      <a16:colId xmlns:a16="http://schemas.microsoft.com/office/drawing/2014/main" val="2636115441"/>
                    </a:ext>
                  </a:extLst>
                </a:gridCol>
                <a:gridCol w="2921000">
                  <a:extLst>
                    <a:ext uri="{9D8B030D-6E8A-4147-A177-3AD203B41FA5}">
                      <a16:colId xmlns:a16="http://schemas.microsoft.com/office/drawing/2014/main" val="1357560542"/>
                    </a:ext>
                  </a:extLst>
                </a:gridCol>
              </a:tblGrid>
              <a:tr h="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Case</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Dispenser Temperature</a:t>
                      </a:r>
                      <a:br>
                        <a:rPr lang="en-US" sz="1000" dirty="0">
                          <a:solidFill>
                            <a:schemeClr val="bg2"/>
                          </a:solidFill>
                          <a:effectLst/>
                        </a:rPr>
                      </a:br>
                      <a:r>
                        <a:rPr lang="en-US" sz="1000" dirty="0">
                          <a:solidFill>
                            <a:schemeClr val="bg2"/>
                          </a:solidFill>
                          <a:effectLst/>
                        </a:rPr>
                        <a:t>Ascent (°F)</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Dispenser Temperature</a:t>
                      </a:r>
                      <a:br>
                        <a:rPr lang="en-US" sz="1000" dirty="0">
                          <a:solidFill>
                            <a:schemeClr val="bg2"/>
                          </a:solidFill>
                          <a:effectLst/>
                        </a:rPr>
                      </a:br>
                      <a:r>
                        <a:rPr lang="en-US" sz="1000" dirty="0">
                          <a:solidFill>
                            <a:schemeClr val="bg2"/>
                          </a:solidFill>
                          <a:effectLst/>
                        </a:rPr>
                        <a:t>On-Orbit (°F) to ICPS Hydrazine Depletion</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19017901"/>
                  </a:ext>
                </a:extLst>
              </a:tr>
              <a:tr h="393065">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Phase, MAX</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88</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a:solidFill>
                            <a:srgbClr val="FF0000"/>
                          </a:solidFill>
                          <a:effectLst/>
                        </a:rPr>
                        <a:t>90</a:t>
                      </a:r>
                      <a:endParaRPr lang="en-US" sz="110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9390047"/>
                  </a:ext>
                </a:extLst>
              </a:tr>
              <a:tr h="381635">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Phase, MIN</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24</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4</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52857979"/>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205499927"/>
              </p:ext>
            </p:extLst>
          </p:nvPr>
        </p:nvGraphicFramePr>
        <p:xfrm>
          <a:off x="5057016" y="4343655"/>
          <a:ext cx="6464300" cy="1462405"/>
        </p:xfrm>
        <a:graphic>
          <a:graphicData uri="http://schemas.openxmlformats.org/drawingml/2006/table">
            <a:tbl>
              <a:tblPr firstRow="1" firstCol="1" bandRow="1">
                <a:tableStyleId>{5C22544A-7EE6-4342-B048-85BDC9FD1C3A}</a:tableStyleId>
              </a:tblPr>
              <a:tblGrid>
                <a:gridCol w="1397000">
                  <a:extLst>
                    <a:ext uri="{9D8B030D-6E8A-4147-A177-3AD203B41FA5}">
                      <a16:colId xmlns:a16="http://schemas.microsoft.com/office/drawing/2014/main" val="3116738376"/>
                    </a:ext>
                  </a:extLst>
                </a:gridCol>
                <a:gridCol w="1993900">
                  <a:extLst>
                    <a:ext uri="{9D8B030D-6E8A-4147-A177-3AD203B41FA5}">
                      <a16:colId xmlns:a16="http://schemas.microsoft.com/office/drawing/2014/main" val="3183760051"/>
                    </a:ext>
                  </a:extLst>
                </a:gridCol>
                <a:gridCol w="1524000">
                  <a:extLst>
                    <a:ext uri="{9D8B030D-6E8A-4147-A177-3AD203B41FA5}">
                      <a16:colId xmlns:a16="http://schemas.microsoft.com/office/drawing/2014/main" val="2949487357"/>
                    </a:ext>
                  </a:extLst>
                </a:gridCol>
                <a:gridCol w="1549400">
                  <a:extLst>
                    <a:ext uri="{9D8B030D-6E8A-4147-A177-3AD203B41FA5}">
                      <a16:colId xmlns:a16="http://schemas.microsoft.com/office/drawing/2014/main" val="641053949"/>
                    </a:ext>
                  </a:extLst>
                </a:gridCol>
              </a:tblGrid>
              <a:tr h="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Case</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Dispenser Temperature  (°F)</a:t>
                      </a:r>
                      <a:br>
                        <a:rPr lang="en-US" sz="1000" dirty="0">
                          <a:solidFill>
                            <a:schemeClr val="bg2"/>
                          </a:solidFill>
                          <a:effectLst/>
                        </a:rPr>
                      </a:br>
                      <a:r>
                        <a:rPr lang="en-US" sz="1000" dirty="0">
                          <a:solidFill>
                            <a:schemeClr val="bg2"/>
                          </a:solidFill>
                          <a:effectLst/>
                        </a:rPr>
                        <a:t>Bus Stop 1</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Dispenser Temperature  (°F)</a:t>
                      </a:r>
                      <a:br>
                        <a:rPr lang="en-US" sz="1000" dirty="0">
                          <a:solidFill>
                            <a:schemeClr val="bg2"/>
                          </a:solidFill>
                          <a:effectLst/>
                        </a:rPr>
                      </a:br>
                      <a:r>
                        <a:rPr lang="en-US" sz="1000" dirty="0">
                          <a:solidFill>
                            <a:schemeClr val="bg2"/>
                          </a:solidFill>
                          <a:effectLst/>
                        </a:rPr>
                        <a:t>Bus Stop 2</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Dispenser Temperature (°F) at 12.79 hours MET</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57777240"/>
                  </a:ext>
                </a:extLst>
              </a:tr>
              <a:tr h="421640">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Phase, MAX</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68</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a:solidFill>
                            <a:srgbClr val="FF0000"/>
                          </a:solidFill>
                          <a:effectLst/>
                        </a:rPr>
                        <a:t>94</a:t>
                      </a:r>
                      <a:endParaRPr lang="en-US" sz="110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a:solidFill>
                            <a:srgbClr val="FF0000"/>
                          </a:solidFill>
                          <a:effectLst/>
                        </a:rPr>
                        <a:t>110</a:t>
                      </a:r>
                      <a:endParaRPr lang="en-US" sz="110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1571904"/>
                  </a:ext>
                </a:extLst>
              </a:tr>
              <a:tr h="393065">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chemeClr val="bg2"/>
                          </a:solidFill>
                          <a:effectLst/>
                        </a:rPr>
                        <a:t>Phase, MIN</a:t>
                      </a:r>
                      <a:endParaRPr lang="en-US" sz="1100" dirty="0">
                        <a:solidFill>
                          <a:schemeClr val="bg2"/>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5</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-23</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lnSpc>
                          <a:spcPts val="1680"/>
                        </a:lnSpc>
                        <a:spcBef>
                          <a:spcPts val="600"/>
                        </a:spcBef>
                        <a:spcAft>
                          <a:spcPts val="600"/>
                        </a:spcAft>
                        <a:tabLst>
                          <a:tab pos="0" algn="l"/>
                          <a:tab pos="914400" algn="l"/>
                          <a:tab pos="1828800" algn="l"/>
                          <a:tab pos="2743200" algn="l"/>
                        </a:tabLst>
                      </a:pPr>
                      <a:r>
                        <a:rPr lang="en-US" sz="1000" dirty="0">
                          <a:solidFill>
                            <a:srgbClr val="FF0000"/>
                          </a:solidFill>
                          <a:effectLst/>
                        </a:rPr>
                        <a:t>-49</a:t>
                      </a:r>
                      <a:endParaRPr lang="en-US" sz="1100" dirty="0">
                        <a:solidFill>
                          <a:srgbClr val="FF0000"/>
                        </a:solidFill>
                        <a:effectLst/>
                        <a:latin typeface="Arial Bold" panose="020B070402020202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725404683"/>
                  </a:ext>
                </a:extLst>
              </a:tr>
            </a:tbl>
          </a:graphicData>
        </a:graphic>
      </p:graphicFrame>
      <p:sp>
        <p:nvSpPr>
          <p:cNvPr id="8" name="Rectangle 7"/>
          <p:cNvSpPr/>
          <p:nvPr/>
        </p:nvSpPr>
        <p:spPr>
          <a:xfrm>
            <a:off x="5057103" y="3709767"/>
            <a:ext cx="6480189" cy="619400"/>
          </a:xfrm>
          <a:prstGeom prst="rect">
            <a:avLst/>
          </a:prstGeom>
        </p:spPr>
        <p:txBody>
          <a:bodyPr wrap="square">
            <a:spAutoFit/>
          </a:bodyPr>
          <a:lstStyle/>
          <a:p>
            <a:pPr algn="ctr">
              <a:lnSpc>
                <a:spcPts val="1200"/>
              </a:lnSpc>
              <a:spcBef>
                <a:spcPts val="600"/>
              </a:spcBef>
              <a:spcAft>
                <a:spcPts val="1000"/>
              </a:spcAft>
              <a:tabLst>
                <a:tab pos="0" algn="l"/>
                <a:tab pos="914400" algn="l"/>
                <a:tab pos="1828800" algn="l"/>
                <a:tab pos="2743200" algn="l"/>
              </a:tabLst>
            </a:pPr>
            <a:endParaRPr lang="en-US" b="1" dirty="0">
              <a:solidFill>
                <a:schemeClr val="bg2"/>
              </a:solidFill>
              <a:latin typeface="Arial Bold" panose="020B0704020202020204" pitchFamily="34" charset="0"/>
              <a:ea typeface="Times New Roman" panose="02020603050405020304" pitchFamily="18" charset="0"/>
              <a:cs typeface="Times New Roman" panose="02020603050405020304" pitchFamily="18" charset="0"/>
            </a:endParaRPr>
          </a:p>
          <a:p>
            <a:pPr algn="ctr">
              <a:lnSpc>
                <a:spcPts val="1200"/>
              </a:lnSpc>
              <a:spcBef>
                <a:spcPts val="600"/>
              </a:spcBef>
              <a:spcAft>
                <a:spcPts val="1000"/>
              </a:spcAft>
              <a:tabLst>
                <a:tab pos="0" algn="l"/>
                <a:tab pos="914400" algn="l"/>
                <a:tab pos="1828800" algn="l"/>
                <a:tab pos="2743200" algn="l"/>
              </a:tabLst>
            </a:pPr>
            <a:r>
              <a:rPr lang="en-US" sz="1200" b="1" dirty="0">
                <a:solidFill>
                  <a:srgbClr val="FF0000"/>
                </a:solidFill>
                <a:latin typeface="Arial Bold" panose="020B0704020202020204" pitchFamily="34" charset="0"/>
                <a:ea typeface="Times New Roman" panose="02020603050405020304" pitchFamily="18" charset="0"/>
                <a:cs typeface="Times New Roman" panose="02020603050405020304" pitchFamily="18" charset="0"/>
              </a:rPr>
              <a:t>SPL Dispenser Temperatures (Disposal)</a:t>
            </a:r>
          </a:p>
        </p:txBody>
      </p:sp>
      <p:sp>
        <p:nvSpPr>
          <p:cNvPr id="9" name="Rectangle 8"/>
          <p:cNvSpPr/>
          <p:nvPr/>
        </p:nvSpPr>
        <p:spPr>
          <a:xfrm>
            <a:off x="5057016" y="1740359"/>
            <a:ext cx="6369050" cy="276999"/>
          </a:xfrm>
          <a:prstGeom prst="rect">
            <a:avLst/>
          </a:prstGeom>
        </p:spPr>
        <p:txBody>
          <a:bodyPr wrap="square">
            <a:spAutoFit/>
          </a:bodyPr>
          <a:lstStyle/>
          <a:p>
            <a:pPr algn="ctr"/>
            <a:r>
              <a:rPr lang="en-US" sz="1200" b="1" dirty="0">
                <a:solidFill>
                  <a:srgbClr val="FF0000"/>
                </a:solidFill>
                <a:ea typeface="Times New Roman" panose="02020603050405020304" pitchFamily="18" charset="0"/>
              </a:rPr>
              <a:t>SPL Dispenser Temperatures (Ascent, On-Orbit to ICPS Hydrazine Depletion)</a:t>
            </a:r>
            <a:endParaRPr lang="en-US" sz="1200" b="1" dirty="0">
              <a:solidFill>
                <a:srgbClr val="FF0000"/>
              </a:solidFill>
            </a:endParaRPr>
          </a:p>
        </p:txBody>
      </p:sp>
      <p:sp>
        <p:nvSpPr>
          <p:cNvPr id="10" name="Rectangle 9"/>
          <p:cNvSpPr/>
          <p:nvPr/>
        </p:nvSpPr>
        <p:spPr>
          <a:xfrm>
            <a:off x="1030895" y="1345306"/>
            <a:ext cx="3177173" cy="276999"/>
          </a:xfrm>
          <a:prstGeom prst="rect">
            <a:avLst/>
          </a:prstGeom>
        </p:spPr>
        <p:txBody>
          <a:bodyPr wrap="square">
            <a:spAutoFit/>
          </a:bodyPr>
          <a:lstStyle/>
          <a:p>
            <a:pPr algn="ctr"/>
            <a:r>
              <a:rPr lang="en-US" sz="1200" b="1" dirty="0">
                <a:solidFill>
                  <a:srgbClr val="FF0000"/>
                </a:solidFill>
                <a:latin typeface="Times New Roman" panose="02020603050405020304" pitchFamily="18" charset="0"/>
                <a:ea typeface="Times New Roman" panose="02020603050405020304" pitchFamily="18" charset="0"/>
              </a:rPr>
              <a:t>SPL Dispenser Temperatures (Prelaunch)</a:t>
            </a:r>
            <a:endParaRPr lang="en-US" sz="1200" b="1" dirty="0">
              <a:solidFill>
                <a:srgbClr val="FF0000"/>
              </a:solidFill>
            </a:endParaRPr>
          </a:p>
        </p:txBody>
      </p:sp>
    </p:spTree>
    <p:extLst>
      <p:ext uri="{BB962C8B-B14F-4D97-AF65-F5344CB8AC3E}">
        <p14:creationId xmlns:p14="http://schemas.microsoft.com/office/powerpoint/2010/main" val="346716366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xmlns:p14="http://schemas.microsoft.com/office/powerpoint/2010/main" spd="slow" advClick="0"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F78D0F"/>
                </a:solidFill>
              </a:rPr>
              <a:t>Factors Affecting Analytical Solution</a:t>
            </a:r>
            <a:endParaRPr lang="en-US" dirty="0"/>
          </a:p>
        </p:txBody>
      </p:sp>
      <p:sp>
        <p:nvSpPr>
          <p:cNvPr id="3" name="Date Placeholder 2"/>
          <p:cNvSpPr>
            <a:spLocks noGrp="1"/>
          </p:cNvSpPr>
          <p:nvPr>
            <p:ph type="dt" sz="half" idx="2"/>
          </p:nvPr>
        </p:nvSpPr>
        <p:spPr/>
        <p:txBody>
          <a:bodyPr/>
          <a:lstStyle/>
          <a:p>
            <a:r>
              <a:rPr lang="en-US"/>
              <a:t>9/10/2020</a:t>
            </a:r>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619182581"/>
              </p:ext>
            </p:extLst>
          </p:nvPr>
        </p:nvGraphicFramePr>
        <p:xfrm>
          <a:off x="834887" y="1079331"/>
          <a:ext cx="6326623" cy="5485047"/>
        </p:xfrm>
        <a:graphic>
          <a:graphicData uri="http://schemas.openxmlformats.org/drawingml/2006/table">
            <a:tbl>
              <a:tblPr firstRow="1" bandRow="1">
                <a:tableStyleId>{5C22544A-7EE6-4342-B048-85BDC9FD1C3A}</a:tableStyleId>
              </a:tblPr>
              <a:tblGrid>
                <a:gridCol w="2496710">
                  <a:extLst>
                    <a:ext uri="{9D8B030D-6E8A-4147-A177-3AD203B41FA5}">
                      <a16:colId xmlns:a16="http://schemas.microsoft.com/office/drawing/2014/main" val="20000"/>
                    </a:ext>
                  </a:extLst>
                </a:gridCol>
                <a:gridCol w="3829913">
                  <a:extLst>
                    <a:ext uri="{9D8B030D-6E8A-4147-A177-3AD203B41FA5}">
                      <a16:colId xmlns:a16="http://schemas.microsoft.com/office/drawing/2014/main" val="20001"/>
                    </a:ext>
                  </a:extLst>
                </a:gridCol>
              </a:tblGrid>
              <a:tr h="684598">
                <a:tc>
                  <a:txBody>
                    <a:bodyPr/>
                    <a:lstStyle/>
                    <a:p>
                      <a:pPr algn="ctr"/>
                      <a:r>
                        <a:rPr lang="en-US" sz="1200" b="1" u="none" baseline="0" dirty="0">
                          <a:solidFill>
                            <a:srgbClr val="FF0000"/>
                          </a:solidFill>
                          <a:sym typeface="Wingdings" panose="05000000000000000000" pitchFamily="2" charset="2"/>
                        </a:rPr>
                        <a:t>Major Factors Affect Results</a:t>
                      </a:r>
                    </a:p>
                    <a:p>
                      <a:pPr algn="ctr"/>
                      <a:r>
                        <a:rPr lang="en-US" sz="1200" b="1" u="none" baseline="0" dirty="0">
                          <a:solidFill>
                            <a:srgbClr val="FF0000"/>
                          </a:solidFill>
                          <a:sym typeface="Wingdings" panose="05000000000000000000" pitchFamily="2" charset="2"/>
                        </a:rPr>
                        <a:t>Post Ascent Mission Phase</a:t>
                      </a:r>
                      <a:endParaRPr lang="en-US" sz="1200" b="1" u="none" dirty="0"/>
                    </a:p>
                  </a:txBody>
                  <a:tcPr anchor="ctr"/>
                </a:tc>
                <a:tc>
                  <a:txBody>
                    <a:bodyPr/>
                    <a:lstStyle/>
                    <a:p>
                      <a:pPr algn="ctr"/>
                      <a:r>
                        <a:rPr lang="en-US" sz="1200" b="1" dirty="0">
                          <a:solidFill>
                            <a:srgbClr val="FF0000"/>
                          </a:solidFill>
                        </a:rPr>
                        <a:t>Description </a:t>
                      </a:r>
                    </a:p>
                  </a:txBody>
                  <a:tcPr anchor="ctr"/>
                </a:tc>
                <a:extLst>
                  <a:ext uri="{0D108BD9-81ED-4DB2-BD59-A6C34878D82A}">
                    <a16:rowId xmlns:a16="http://schemas.microsoft.com/office/drawing/2014/main" val="10000"/>
                  </a:ext>
                </a:extLst>
              </a:tr>
              <a:tr h="1457531">
                <a:tc>
                  <a:txBody>
                    <a:bodyPr/>
                    <a:lstStyle/>
                    <a:p>
                      <a:pPr algn="ctr"/>
                      <a:r>
                        <a:rPr lang="en-US" sz="1200" b="1" dirty="0">
                          <a:solidFill>
                            <a:schemeClr val="bg2"/>
                          </a:solidFill>
                        </a:rPr>
                        <a:t>Trajectory/Vehicle Orientation</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2"/>
                          </a:solidFill>
                        </a:rPr>
                        <a:t>Results</a:t>
                      </a:r>
                      <a:r>
                        <a:rPr lang="en-US" sz="1200" b="1" baseline="0" dirty="0">
                          <a:solidFill>
                            <a:schemeClr val="bg2"/>
                          </a:solidFill>
                        </a:rPr>
                        <a:t> based on </a:t>
                      </a:r>
                      <a:r>
                        <a:rPr lang="en-US" sz="1200" b="1" dirty="0">
                          <a:solidFill>
                            <a:schemeClr val="bg2"/>
                          </a:solidFill>
                        </a:rPr>
                        <a:t>EM-1 Trajectory For Analysis (TFA)</a:t>
                      </a:r>
                      <a:r>
                        <a:rPr lang="en-US" sz="1200" b="1" baseline="0" dirty="0">
                          <a:solidFill>
                            <a:schemeClr val="bg2"/>
                          </a:solidFill>
                        </a:rPr>
                        <a:t> vectors for </a:t>
                      </a:r>
                      <a:r>
                        <a:rPr lang="en-US" sz="1200" b="1" dirty="0">
                          <a:solidFill>
                            <a:schemeClr val="bg2"/>
                          </a:solidFill>
                        </a:rPr>
                        <a:t>Dec 10, 2017, 9:21 AM launch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bg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2"/>
                          </a:solidFill>
                        </a:rPr>
                        <a:t>Results highly dependent on</a:t>
                      </a:r>
                      <a:r>
                        <a:rPr lang="en-US" sz="1200" b="1" baseline="0" dirty="0">
                          <a:solidFill>
                            <a:schemeClr val="bg2"/>
                          </a:solidFill>
                        </a:rPr>
                        <a:t> on-orbit</a:t>
                      </a:r>
                      <a:r>
                        <a:rPr lang="en-US" sz="1200" b="1" dirty="0">
                          <a:solidFill>
                            <a:schemeClr val="bg2"/>
                          </a:solidFill>
                        </a:rPr>
                        <a:t> trajectory and vehicle orientation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bg2"/>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2"/>
                          </a:solidFill>
                        </a:rPr>
                        <a:t>Unknown</a:t>
                      </a:r>
                      <a:r>
                        <a:rPr lang="en-US" sz="1200" b="1" baseline="0" dirty="0">
                          <a:solidFill>
                            <a:schemeClr val="bg2"/>
                          </a:solidFill>
                        </a:rPr>
                        <a:t> … perturbations to vehicle orientation</a:t>
                      </a:r>
                      <a:endParaRPr lang="en-US" sz="1200" b="1" dirty="0">
                        <a:solidFill>
                          <a:schemeClr val="bg2"/>
                        </a:solidFill>
                      </a:endParaRPr>
                    </a:p>
                  </a:txBody>
                  <a:tcPr anchor="ctr"/>
                </a:tc>
                <a:extLst>
                  <a:ext uri="{0D108BD9-81ED-4DB2-BD59-A6C34878D82A}">
                    <a16:rowId xmlns:a16="http://schemas.microsoft.com/office/drawing/2014/main" val="10001"/>
                  </a:ext>
                </a:extLst>
              </a:tr>
              <a:tr h="547883">
                <a:tc>
                  <a:txBody>
                    <a:bodyPr/>
                    <a:lstStyle/>
                    <a:p>
                      <a:pPr algn="ctr"/>
                      <a:r>
                        <a:rPr lang="en-US" sz="1200" b="1" u="none" dirty="0" err="1" smtClean="0">
                          <a:solidFill>
                            <a:schemeClr val="bg2"/>
                          </a:solidFill>
                        </a:rPr>
                        <a:t>Canisterized</a:t>
                      </a:r>
                      <a:r>
                        <a:rPr lang="en-US" sz="1200" b="1" u="none" dirty="0" smtClean="0">
                          <a:solidFill>
                            <a:schemeClr val="bg2"/>
                          </a:solidFill>
                        </a:rPr>
                        <a:t> Satellite Dispenser (CSD) </a:t>
                      </a:r>
                      <a:r>
                        <a:rPr lang="en-US" sz="1200" b="1" baseline="0" dirty="0" smtClean="0">
                          <a:solidFill>
                            <a:schemeClr val="bg2"/>
                          </a:solidFill>
                        </a:rPr>
                        <a:t>Optical Properties</a:t>
                      </a:r>
                    </a:p>
                    <a:p>
                      <a:pPr algn="ctr"/>
                      <a:r>
                        <a:rPr lang="en-US" sz="1200" b="1" baseline="0" dirty="0" smtClean="0">
                          <a:solidFill>
                            <a:schemeClr val="bg2"/>
                          </a:solidFill>
                        </a:rPr>
                        <a:t>(</a:t>
                      </a:r>
                      <a:r>
                        <a:rPr lang="en-US" sz="1200" b="1" baseline="0" dirty="0">
                          <a:solidFill>
                            <a:schemeClr val="bg2"/>
                          </a:solidFill>
                        </a:rPr>
                        <a:t>tape/coatings)</a:t>
                      </a:r>
                      <a:endParaRPr lang="en-US" sz="1200" b="1" dirty="0">
                        <a:solidFill>
                          <a:schemeClr val="bg2"/>
                        </a:solidFill>
                      </a:endParaRPr>
                    </a:p>
                  </a:txBody>
                  <a:tcPr anchor="ctr"/>
                </a:tc>
                <a:tc>
                  <a:txBody>
                    <a:bodyPr/>
                    <a:lstStyle/>
                    <a:p>
                      <a:r>
                        <a:rPr lang="en-US" sz="1200" b="1" baseline="0" dirty="0">
                          <a:solidFill>
                            <a:schemeClr val="bg2"/>
                          </a:solidFill>
                        </a:rPr>
                        <a:t>Current tapes/coatings reduce the hot case results but contribute to colder cold case CSD  temperatures. </a:t>
                      </a:r>
                    </a:p>
                  </a:txBody>
                  <a:tcPr anchor="ctr"/>
                </a:tc>
                <a:extLst>
                  <a:ext uri="{0D108BD9-81ED-4DB2-BD59-A6C34878D82A}">
                    <a16:rowId xmlns:a16="http://schemas.microsoft.com/office/drawing/2014/main" val="10002"/>
                  </a:ext>
                </a:extLst>
              </a:tr>
              <a:tr h="1148358">
                <a:tc>
                  <a:txBody>
                    <a:bodyPr/>
                    <a:lstStyle/>
                    <a:p>
                      <a:pPr algn="ctr"/>
                      <a:r>
                        <a:rPr lang="en-US" sz="1200" b="1" dirty="0">
                          <a:solidFill>
                            <a:schemeClr val="bg2"/>
                          </a:solidFill>
                        </a:rPr>
                        <a:t>CSD Isolator</a:t>
                      </a:r>
                      <a:r>
                        <a:rPr lang="en-US" sz="1200" b="1" baseline="0" dirty="0">
                          <a:solidFill>
                            <a:schemeClr val="bg2"/>
                          </a:solidFill>
                        </a:rPr>
                        <a:t> Conductance</a:t>
                      </a:r>
                      <a:endParaRPr lang="en-US" sz="1200" b="1" dirty="0">
                        <a:solidFill>
                          <a:schemeClr val="bg2"/>
                        </a:solidFill>
                      </a:endParaRPr>
                    </a:p>
                  </a:txBody>
                  <a:tcPr anchor="ctr"/>
                </a:tc>
                <a:tc>
                  <a:txBody>
                    <a:bodyPr/>
                    <a:lstStyle/>
                    <a:p>
                      <a:r>
                        <a:rPr lang="en-US" sz="1200" b="1" baseline="0" dirty="0">
                          <a:solidFill>
                            <a:schemeClr val="bg2"/>
                          </a:solidFill>
                        </a:rPr>
                        <a:t>A higher conductance will decrease CSD temperatures</a:t>
                      </a:r>
                      <a:endParaRPr lang="en-US" sz="1200" b="1" dirty="0">
                        <a:solidFill>
                          <a:schemeClr val="bg2"/>
                        </a:solidFill>
                      </a:endParaRPr>
                    </a:p>
                  </a:txBody>
                  <a:tcPr anchor="ctr"/>
                </a:tc>
                <a:extLst>
                  <a:ext uri="{0D108BD9-81ED-4DB2-BD59-A6C34878D82A}">
                    <a16:rowId xmlns:a16="http://schemas.microsoft.com/office/drawing/2014/main" val="10003"/>
                  </a:ext>
                </a:extLst>
              </a:tr>
              <a:tr h="1457531">
                <a:tc>
                  <a:txBody>
                    <a:bodyPr/>
                    <a:lstStyle/>
                    <a:p>
                      <a:pPr algn="ctr"/>
                      <a:r>
                        <a:rPr lang="en-US" sz="1200" b="1" dirty="0">
                          <a:solidFill>
                            <a:schemeClr val="bg2"/>
                          </a:solidFill>
                        </a:rPr>
                        <a:t>Secondary Payloads</a:t>
                      </a:r>
                      <a:r>
                        <a:rPr lang="en-US" sz="1200" b="1" baseline="0" dirty="0">
                          <a:solidFill>
                            <a:schemeClr val="bg2"/>
                          </a:solidFill>
                        </a:rPr>
                        <a:t> (</a:t>
                      </a:r>
                      <a:r>
                        <a:rPr lang="en-US" sz="1200" b="1" i="0" u="none" baseline="0" dirty="0">
                          <a:solidFill>
                            <a:schemeClr val="bg2"/>
                          </a:solidFill>
                        </a:rPr>
                        <a:t>SPL</a:t>
                      </a:r>
                      <a:r>
                        <a:rPr lang="en-US" sz="1200" b="1" baseline="0" dirty="0">
                          <a:solidFill>
                            <a:schemeClr val="bg2"/>
                          </a:solidFill>
                        </a:rPr>
                        <a:t>s)</a:t>
                      </a:r>
                      <a:endParaRPr lang="en-US" sz="1200" b="1" dirty="0">
                        <a:solidFill>
                          <a:schemeClr val="bg2"/>
                        </a:solidFill>
                      </a:endParaRPr>
                    </a:p>
                  </a:txBody>
                  <a:tcPr anchor="ctr"/>
                </a:tc>
                <a:tc>
                  <a:txBody>
                    <a:bodyPr/>
                    <a:lstStyle/>
                    <a:p>
                      <a:r>
                        <a:rPr lang="en-US" sz="1200" b="1" baseline="0" dirty="0">
                          <a:solidFill>
                            <a:schemeClr val="bg2"/>
                          </a:solidFill>
                        </a:rPr>
                        <a:t>Payload mass has minimal affect during prelaunch (convection dominant environment) and from 48 hours to end of disposal (spin/sun angle) </a:t>
                      </a:r>
                    </a:p>
                    <a:p>
                      <a:endParaRPr lang="en-US" sz="1200" b="1" baseline="0" dirty="0">
                        <a:solidFill>
                          <a:schemeClr val="bg2"/>
                        </a:solidFill>
                      </a:endParaRPr>
                    </a:p>
                    <a:p>
                      <a:r>
                        <a:rPr lang="en-US" sz="1200" b="1" baseline="0" dirty="0">
                          <a:solidFill>
                            <a:schemeClr val="bg2"/>
                          </a:solidFill>
                        </a:rPr>
                        <a:t>SPL mass will increase absolute minimum CSD temperature but slow heating affect  after that resulting in colder temperatures up to 48 hours</a:t>
                      </a:r>
                    </a:p>
                  </a:txBody>
                  <a:tcPr anchor="ctr"/>
                </a:tc>
                <a:extLst>
                  <a:ext uri="{0D108BD9-81ED-4DB2-BD59-A6C34878D82A}">
                    <a16:rowId xmlns:a16="http://schemas.microsoft.com/office/drawing/2014/main" val="10004"/>
                  </a:ext>
                </a:extLst>
              </a:tr>
            </a:tbl>
          </a:graphicData>
        </a:graphic>
      </p:graphicFrame>
      <p:pic>
        <p:nvPicPr>
          <p:cNvPr id="13" name="Picture 12"/>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8288906" y="1101392"/>
            <a:ext cx="2362283" cy="3844190"/>
          </a:xfrm>
          <a:prstGeom prst="rect">
            <a:avLst/>
          </a:prstGeom>
        </p:spPr>
      </p:pic>
      <p:sp>
        <p:nvSpPr>
          <p:cNvPr id="14" name="TextBox 13"/>
          <p:cNvSpPr txBox="1"/>
          <p:nvPr/>
        </p:nvSpPr>
        <p:spPr>
          <a:xfrm>
            <a:off x="8015843" y="5171395"/>
            <a:ext cx="3321877" cy="1384995"/>
          </a:xfrm>
          <a:prstGeom prst="rect">
            <a:avLst/>
          </a:prstGeom>
          <a:blipFill>
            <a:blip r:embed="rId3">
              <a:extLst>
                <a:ext uri="{28A0092B-C50C-407E-A947-70E740481C1C}">
                  <a14:useLocalDpi xmlns:a14="http://schemas.microsoft.com/office/drawing/2010/main" val="0"/>
                </a:ext>
              </a:extLst>
            </a:blip>
            <a:tile tx="0" ty="0" sx="100000" sy="100000" flip="none" algn="tl"/>
          </a:blipFill>
        </p:spPr>
        <p:txBody>
          <a:bodyPr wrap="square" rtlCol="0">
            <a:spAutoFit/>
          </a:bodyPr>
          <a:lstStyle/>
          <a:p>
            <a:r>
              <a:rPr lang="en-US" sz="1200" b="1" dirty="0">
                <a:solidFill>
                  <a:schemeClr val="bg2"/>
                </a:solidFill>
              </a:rPr>
              <a:t>Dotted line shows affect of maximum payload mass</a:t>
            </a:r>
          </a:p>
          <a:p>
            <a:r>
              <a:rPr lang="en-US" sz="1200" b="1" dirty="0">
                <a:solidFill>
                  <a:schemeClr val="bg2"/>
                </a:solidFill>
              </a:rPr>
              <a:t>Other factors that need to be considered are payload configuration, optical properties and location of sensitive components, conductance to dispenser wall.</a:t>
            </a:r>
          </a:p>
        </p:txBody>
      </p:sp>
    </p:spTree>
    <p:extLst>
      <p:ext uri="{BB962C8B-B14F-4D97-AF65-F5344CB8AC3E}">
        <p14:creationId xmlns:p14="http://schemas.microsoft.com/office/powerpoint/2010/main" val="1143983027"/>
      </p:ext>
    </p:extLst>
  </p:cSld>
  <p:clrMapOvr>
    <a:masterClrMapping/>
  </p:clrMapOvr>
  <p:transition advClick="0" advTm="0">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solidFill>
                  <a:srgbClr val="F78D0F"/>
                </a:solidFill>
              </a:rPr>
              <a:t>Conclusion</a:t>
            </a:r>
            <a:endParaRPr lang="en-US" dirty="0"/>
          </a:p>
        </p:txBody>
      </p:sp>
      <p:sp>
        <p:nvSpPr>
          <p:cNvPr id="3" name="Date Placeholder 2"/>
          <p:cNvSpPr>
            <a:spLocks noGrp="1"/>
          </p:cNvSpPr>
          <p:nvPr>
            <p:ph type="dt" sz="half" idx="2"/>
          </p:nvPr>
        </p:nvSpPr>
        <p:spPr/>
        <p:txBody>
          <a:bodyPr/>
          <a:lstStyle/>
          <a:p>
            <a:r>
              <a:rPr lang="en-US"/>
              <a:t>9/10/2020</a:t>
            </a:r>
            <a:endParaRPr lang="en-US" dirty="0"/>
          </a:p>
        </p:txBody>
      </p:sp>
      <p:sp>
        <p:nvSpPr>
          <p:cNvPr id="4" name="Rectangle 3"/>
          <p:cNvSpPr/>
          <p:nvPr/>
        </p:nvSpPr>
        <p:spPr>
          <a:xfrm>
            <a:off x="127222" y="1005785"/>
            <a:ext cx="11465780" cy="4524315"/>
          </a:xfrm>
          <a:prstGeom prst="rect">
            <a:avLst/>
          </a:prstGeom>
        </p:spPr>
        <p:txBody>
          <a:bodyPr wrap="square">
            <a:spAutoFit/>
          </a:bodyPr>
          <a:lstStyle/>
          <a:p>
            <a:pPr marL="285750" indent="-285750">
              <a:buClr>
                <a:srgbClr val="F68B00"/>
              </a:buClr>
              <a:buFont typeface="Wingdings" panose="05000000000000000000" pitchFamily="2" charset="2"/>
              <a:buChar char="Ø"/>
            </a:pPr>
            <a:r>
              <a:rPr lang="en-US" dirty="0">
                <a:solidFill>
                  <a:schemeClr val="bg2"/>
                </a:solidFill>
              </a:rPr>
              <a:t>Paper provided the SLS Secondary Payload thermal environments for Artemis I mission , documented on ESD 30000 SLS Mission planner guide</a:t>
            </a:r>
          </a:p>
          <a:p>
            <a:pPr marL="285750" indent="-285750">
              <a:buClr>
                <a:srgbClr val="F68B00"/>
              </a:buClr>
              <a:buFont typeface="Wingdings" panose="05000000000000000000" pitchFamily="2" charset="2"/>
              <a:buChar char="Ø"/>
            </a:pPr>
            <a:r>
              <a:rPr lang="en-US" dirty="0">
                <a:solidFill>
                  <a:schemeClr val="bg2"/>
                </a:solidFill>
              </a:rPr>
              <a:t>Payload integrated to the launch vehicle from the VAB until payload separation. </a:t>
            </a:r>
          </a:p>
          <a:p>
            <a:pPr marL="285750" indent="-285750">
              <a:buClr>
                <a:srgbClr val="F68B00"/>
              </a:buClr>
              <a:buFont typeface="Wingdings" panose="05000000000000000000" pitchFamily="2" charset="2"/>
              <a:buChar char="Ø"/>
            </a:pPr>
            <a:r>
              <a:rPr lang="en-US" dirty="0">
                <a:solidFill>
                  <a:schemeClr val="bg2"/>
                </a:solidFill>
              </a:rPr>
              <a:t>The environments that the payload sees after separation are not included as SLS is not responsible to determine those payload thermal environments</a:t>
            </a:r>
          </a:p>
          <a:p>
            <a:pPr marL="285750" indent="-285750">
              <a:buClr>
                <a:srgbClr val="F68B00"/>
              </a:buClr>
              <a:buFont typeface="Wingdings" panose="05000000000000000000" pitchFamily="2" charset="2"/>
              <a:buChar char="Ø"/>
            </a:pPr>
            <a:r>
              <a:rPr lang="en-US" dirty="0">
                <a:solidFill>
                  <a:schemeClr val="bg2"/>
                </a:solidFill>
              </a:rPr>
              <a:t>Payloads' responsibility to perform the </a:t>
            </a:r>
            <a:r>
              <a:rPr lang="en-US" dirty="0" smtClean="0">
                <a:solidFill>
                  <a:schemeClr val="bg2"/>
                </a:solidFill>
              </a:rPr>
              <a:t>detailed thermal </a:t>
            </a:r>
            <a:r>
              <a:rPr lang="en-US" dirty="0">
                <a:solidFill>
                  <a:schemeClr val="bg2"/>
                </a:solidFill>
              </a:rPr>
              <a:t>analysis based on these bounding profiles.  Adherence to these requirements is evaluated within the Payload Safety Review Panel (PSRP) function.   </a:t>
            </a:r>
          </a:p>
          <a:p>
            <a:pPr marL="285750" indent="-285750">
              <a:buClr>
                <a:srgbClr val="F68B00"/>
              </a:buClr>
              <a:buFont typeface="Wingdings" panose="05000000000000000000" pitchFamily="2" charset="2"/>
              <a:buChar char="Ø"/>
            </a:pPr>
            <a:r>
              <a:rPr lang="en-US" dirty="0">
                <a:solidFill>
                  <a:schemeClr val="bg2"/>
                </a:solidFill>
              </a:rPr>
              <a:t>The Artemis I PSRP process is to provide the SLS Program with an independent review and recommendation of the safety of the payload in regards to the SLS vehicle and possible effects to Orion. </a:t>
            </a:r>
          </a:p>
          <a:p>
            <a:pPr marL="285750" indent="-285750">
              <a:buClr>
                <a:srgbClr val="F68B00"/>
              </a:buClr>
              <a:buFont typeface="Wingdings" panose="05000000000000000000" pitchFamily="2" charset="2"/>
              <a:buChar char="Ø"/>
            </a:pPr>
            <a:r>
              <a:rPr lang="en-US" dirty="0">
                <a:solidFill>
                  <a:schemeClr val="bg2"/>
                </a:solidFill>
              </a:rPr>
              <a:t>The PSRP does not review the material in terms of individual payload successful operation or whether the payload will function to obtain the scientific data it was designed to collect. The intent of the PSRP is to ensure that the payload, in and of itself, does no harm to the SLS vehicle.</a:t>
            </a:r>
          </a:p>
          <a:p>
            <a:pPr marL="285750" indent="-285750">
              <a:buClr>
                <a:srgbClr val="F68B00"/>
              </a:buClr>
              <a:buFont typeface="Wingdings" panose="05000000000000000000" pitchFamily="2" charset="2"/>
              <a:buChar char="Ø"/>
            </a:pPr>
            <a:r>
              <a:rPr lang="en-US" dirty="0">
                <a:solidFill>
                  <a:schemeClr val="bg2"/>
                </a:solidFill>
              </a:rPr>
              <a:t>The SPIE Thermal Analysis Report (SLS-SPIE-RPT-019) documents the thermal analysis predictions for the OSA, diaphragm and Secondary Payloads environments.   It includes structural, shared compartment temperatures, and interface thermal conditions based on the current SPIE design definition for all relevant mission phases. </a:t>
            </a:r>
          </a:p>
        </p:txBody>
      </p:sp>
    </p:spTree>
    <p:extLst>
      <p:ext uri="{BB962C8B-B14F-4D97-AF65-F5344CB8AC3E}">
        <p14:creationId xmlns:p14="http://schemas.microsoft.com/office/powerpoint/2010/main" val="1089033897"/>
      </p:ext>
    </p:extLst>
  </p:cSld>
  <p:clrMapOvr>
    <a:masterClrMapping/>
  </p:clrMapOvr>
  <p:transition advClick="0" advTm="0">
    <p:randomBar/>
  </p:transition>
</p:sld>
</file>

<file path=ppt/theme/theme1.xml><?xml version="1.0" encoding="utf-8"?>
<a:theme xmlns:a="http://schemas.openxmlformats.org/drawingml/2006/main" name="SLS Theme">
  <a:themeElements>
    <a:clrScheme name="Custom 2">
      <a:dk1>
        <a:srgbClr val="0099FF"/>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LS Theme" id="{03AA4CEF-8D80-48E7-9E32-7437F5F41612}" vid="{10F7D6B1-6F30-4959-8F72-455C8F9B53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1248</Words>
  <Application>Microsoft Office PowerPoint</Application>
  <PresentationFormat>Widescreen</PresentationFormat>
  <Paragraphs>127</Paragraphs>
  <Slides>9</Slides>
  <Notes>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vt:i4>
      </vt:variant>
    </vt:vector>
  </HeadingPairs>
  <TitlesOfParts>
    <vt:vector size="23" baseType="lpstr">
      <vt:lpstr>ＭＳ Ｐゴシック</vt:lpstr>
      <vt:lpstr>55 Helvetica Roman</vt:lpstr>
      <vt:lpstr>AGaramond RegularSC</vt:lpstr>
      <vt:lpstr>Arial</vt:lpstr>
      <vt:lpstr>Arial Black</vt:lpstr>
      <vt:lpstr>Arial Bold</vt:lpstr>
      <vt:lpstr>Arial Narrow</vt:lpstr>
      <vt:lpstr>Calibri</vt:lpstr>
      <vt:lpstr>Courier New</vt:lpstr>
      <vt:lpstr>Lucida Grande</vt:lpstr>
      <vt:lpstr>Times New Roman</vt:lpstr>
      <vt:lpstr>Wingdings</vt:lpstr>
      <vt:lpstr>ヒラギノ角ゴ Pro W6</vt:lpstr>
      <vt:lpstr>SLS Theme</vt:lpstr>
      <vt:lpstr>Space Launch System Payloads Thermal Environments ICES-2021-61</vt:lpstr>
      <vt:lpstr>Overview of Space Launch System (SLS) Block 1 Vehicle Configuration</vt:lpstr>
      <vt:lpstr>Overview of Integrated Spacecraft and Payload Element (ISPE)</vt:lpstr>
      <vt:lpstr>Overview of the Secondary Payload System (SPS)</vt:lpstr>
      <vt:lpstr>Secondary Payload Bus Stops</vt:lpstr>
      <vt:lpstr>Thermal Analysis</vt:lpstr>
      <vt:lpstr>Secondary Payload Bus Stops</vt:lpstr>
      <vt:lpstr>Factors Affecting Analytical Solution</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2021-06-28T19:28:24Z</dcterms:created>
  <dcterms:modified xsi:type="dcterms:W3CDTF">2021-06-28T19:28:34Z</dcterms:modified>
</cp:coreProperties>
</file>