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Lst>
  <p:notesMasterIdLst>
    <p:notesMasterId r:id="rId31"/>
  </p:notesMasterIdLst>
  <p:handoutMasterIdLst>
    <p:handoutMasterId r:id="rId32"/>
  </p:handoutMasterIdLst>
  <p:sldIdLst>
    <p:sldId id="310" r:id="rId2"/>
    <p:sldId id="256" r:id="rId3"/>
    <p:sldId id="489" r:id="rId4"/>
    <p:sldId id="490" r:id="rId5"/>
    <p:sldId id="491" r:id="rId6"/>
    <p:sldId id="492" r:id="rId7"/>
    <p:sldId id="1670" r:id="rId8"/>
    <p:sldId id="1661" r:id="rId9"/>
    <p:sldId id="494" r:id="rId10"/>
    <p:sldId id="495" r:id="rId11"/>
    <p:sldId id="496" r:id="rId12"/>
    <p:sldId id="513" r:id="rId13"/>
    <p:sldId id="497" r:id="rId14"/>
    <p:sldId id="498" r:id="rId15"/>
    <p:sldId id="329" r:id="rId16"/>
    <p:sldId id="350" r:id="rId17"/>
    <p:sldId id="500" r:id="rId18"/>
    <p:sldId id="505" r:id="rId19"/>
    <p:sldId id="507" r:id="rId20"/>
    <p:sldId id="509" r:id="rId21"/>
    <p:sldId id="1667" r:id="rId22"/>
    <p:sldId id="466" r:id="rId23"/>
    <p:sldId id="366" r:id="rId24"/>
    <p:sldId id="514" r:id="rId25"/>
    <p:sldId id="1663" r:id="rId26"/>
    <p:sldId id="1664" r:id="rId27"/>
    <p:sldId id="1662" r:id="rId28"/>
    <p:sldId id="1674" r:id="rId29"/>
    <p:sldId id="512" r:id="rId3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008EC0"/>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105" autoAdjust="0"/>
    <p:restoredTop sz="94660"/>
  </p:normalViewPr>
  <p:slideViewPr>
    <p:cSldViewPr snapToGrid="0">
      <p:cViewPr varScale="1">
        <p:scale>
          <a:sx n="59" d="100"/>
          <a:sy n="59" d="100"/>
        </p:scale>
        <p:origin x="772" y="60"/>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6/29/2021</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6/29/2021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2</a:t>
            </a:fld>
            <a:endParaRPr lang="en-US"/>
          </a:p>
        </p:txBody>
      </p:sp>
    </p:spTree>
    <p:extLst>
      <p:ext uri="{BB962C8B-B14F-4D97-AF65-F5344CB8AC3E}">
        <p14:creationId xmlns:p14="http://schemas.microsoft.com/office/powerpoint/2010/main" val="358082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p:txBody>
      </p:sp>
      <p:sp>
        <p:nvSpPr>
          <p:cNvPr id="4" name="Slide Number Placeholder 3"/>
          <p:cNvSpPr>
            <a:spLocks noGrp="1"/>
          </p:cNvSpPr>
          <p:nvPr>
            <p:ph type="sldNum" sz="quarter" idx="5"/>
          </p:nvPr>
        </p:nvSpPr>
        <p:spPr/>
        <p:txBody>
          <a:bodyPr/>
          <a:lstStyle/>
          <a:p>
            <a:fld id="{DABF1B26-EAA3-44D1-82F2-5B6675C75BE0}" type="slidenum">
              <a:rPr lang="en-US" smtClean="0"/>
              <a:t>8</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A23CB62-F64F-44E4-83CA-6D0ECC6CFACC}" type="slidenum">
              <a:rPr lang="en-US" smtClean="0"/>
              <a:pPr>
                <a:defRPr/>
              </a:pPr>
              <a:t>13</a:t>
            </a:fld>
            <a:endParaRPr lang="en-US"/>
          </a:p>
        </p:txBody>
      </p:sp>
    </p:spTree>
    <p:extLst>
      <p:ext uri="{BB962C8B-B14F-4D97-AF65-F5344CB8AC3E}">
        <p14:creationId xmlns:p14="http://schemas.microsoft.com/office/powerpoint/2010/main" val="2407351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14</a:t>
            </a:fld>
            <a:endParaRPr lang="en-US"/>
          </a:p>
        </p:txBody>
      </p:sp>
    </p:spTree>
    <p:extLst>
      <p:ext uri="{BB962C8B-B14F-4D97-AF65-F5344CB8AC3E}">
        <p14:creationId xmlns:p14="http://schemas.microsoft.com/office/powerpoint/2010/main" val="2862208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15</a:t>
            </a:fld>
            <a:endParaRPr lang="en-US"/>
          </a:p>
        </p:txBody>
      </p:sp>
    </p:spTree>
    <p:extLst>
      <p:ext uri="{BB962C8B-B14F-4D97-AF65-F5344CB8AC3E}">
        <p14:creationId xmlns:p14="http://schemas.microsoft.com/office/powerpoint/2010/main" val="3983830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a:t>Veg-01 second crop,</a:t>
            </a:r>
            <a:r>
              <a:rPr lang="en-US" baseline="0" dirty="0"/>
              <a:t> first consumption</a:t>
            </a: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16</a:t>
            </a:fld>
            <a:endParaRPr lang="en-US"/>
          </a:p>
        </p:txBody>
      </p:sp>
    </p:spTree>
    <p:extLst>
      <p:ext uri="{BB962C8B-B14F-4D97-AF65-F5344CB8AC3E}">
        <p14:creationId xmlns:p14="http://schemas.microsoft.com/office/powerpoint/2010/main" val="305117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0D9A577-177E-406A-BAA8-F14760221DA4}" type="slidenum">
              <a:rPr lang="en-US" smtClean="0"/>
              <a:t>21</a:t>
            </a:fld>
            <a:endParaRPr lang="en-US"/>
          </a:p>
        </p:txBody>
      </p:sp>
    </p:spTree>
    <p:extLst>
      <p:ext uri="{BB962C8B-B14F-4D97-AF65-F5344CB8AC3E}">
        <p14:creationId xmlns:p14="http://schemas.microsoft.com/office/powerpoint/2010/main" val="3818607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6/29/2021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6/29/2021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6/29/2021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6/29/2021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6/29/2021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6/29/2021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6/29/2021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6/29/2021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6/29/2021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6/29/2021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6/29/2021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6/29/2021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notesSlide" Target="../notesSlides/notesSlide1.xml"/><Relationship Id="rId16"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33.WMF"/><Relationship Id="rId3" Type="http://schemas.openxmlformats.org/officeDocument/2006/relationships/image" Target="../media/image23.jpeg"/><Relationship Id="rId7" Type="http://schemas.openxmlformats.org/officeDocument/2006/relationships/image" Target="../media/image27.WMF"/><Relationship Id="rId12" Type="http://schemas.openxmlformats.org/officeDocument/2006/relationships/image" Target="../media/image32.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6.WMF"/><Relationship Id="rId11" Type="http://schemas.openxmlformats.org/officeDocument/2006/relationships/image" Target="../media/image31.WMF"/><Relationship Id="rId5" Type="http://schemas.openxmlformats.org/officeDocument/2006/relationships/image" Target="../media/image25.emf"/><Relationship Id="rId10" Type="http://schemas.openxmlformats.org/officeDocument/2006/relationships/image" Target="../media/image30.WMF"/><Relationship Id="rId4" Type="http://schemas.openxmlformats.org/officeDocument/2006/relationships/image" Target="../media/image24.emf"/><Relationship Id="rId9" Type="http://schemas.openxmlformats.org/officeDocument/2006/relationships/image" Target="../media/image29.WMF"/><Relationship Id="rId1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6.WMF"/><Relationship Id="rId7" Type="http://schemas.openxmlformats.org/officeDocument/2006/relationships/image" Target="../media/image40.WMF"/><Relationship Id="rId2" Type="http://schemas.openxmlformats.org/officeDocument/2006/relationships/image" Target="../media/image35.WMF"/><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image" Target="../media/image42.png"/><Relationship Id="rId7" Type="http://schemas.openxmlformats.org/officeDocument/2006/relationships/image" Target="../media/image44.jpeg"/><Relationship Id="rId2"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36.WMF"/><Relationship Id="rId5" Type="http://schemas.openxmlformats.org/officeDocument/2006/relationships/image" Target="../media/image43.png"/><Relationship Id="rId10"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5.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1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9.png"/><Relationship Id="rId4" Type="http://schemas.openxmlformats.org/officeDocument/2006/relationships/notesSlide" Target="../notesSlides/notesSlide7.xm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64.pn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5240" y="-59689"/>
            <a:ext cx="12161520" cy="3462655"/>
          </a:xfrm>
          <a:prstGeom prst="rect">
            <a:avLst/>
          </a:prstGeom>
        </p:spPr>
      </p:pic>
      <p:sp>
        <p:nvSpPr>
          <p:cNvPr id="2" name="Title 1"/>
          <p:cNvSpPr>
            <a:spLocks noGrp="1"/>
          </p:cNvSpPr>
          <p:nvPr>
            <p:ph type="ctrTitle" idx="4294967295"/>
          </p:nvPr>
        </p:nvSpPr>
        <p:spPr>
          <a:xfrm>
            <a:off x="15240" y="2712722"/>
            <a:ext cx="12161519" cy="1696763"/>
          </a:xfrm>
        </p:spPr>
        <p:txBody>
          <a:bodyPr>
            <a:noAutofit/>
          </a:bodyPr>
          <a:lstStyle/>
          <a:p>
            <a:pPr algn="ctr"/>
            <a:r>
              <a:rPr lang="en-US" sz="6600" b="1" dirty="0">
                <a:solidFill>
                  <a:srgbClr val="57D3FF"/>
                </a:solidFill>
              </a:rPr>
              <a:t>Plants in Space, Veggie, and Space Crop Production</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2158513" y="4395835"/>
            <a:ext cx="7874974" cy="21167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600" dirty="0">
                <a:solidFill>
                  <a:srgbClr val="00B0F0"/>
                </a:solidFill>
              </a:rPr>
              <a:t>Gioia Massa</a:t>
            </a:r>
          </a:p>
          <a:p>
            <a:pPr marL="0" indent="0" algn="ctr">
              <a:buNone/>
            </a:pPr>
            <a:r>
              <a:rPr lang="en-US" sz="4000" dirty="0">
                <a:solidFill>
                  <a:srgbClr val="00B0F0"/>
                </a:solidFill>
              </a:rPr>
              <a:t>NASA, Kennedy Space Center, FL, USA</a:t>
            </a:r>
          </a:p>
          <a:p>
            <a:pPr marL="0" indent="0" algn="ctr">
              <a:buNone/>
            </a:pPr>
            <a:endParaRPr lang="en-US" sz="1400" dirty="0">
              <a:solidFill>
                <a:srgbClr val="00B0F0"/>
              </a:solidFill>
            </a:endParaRPr>
          </a:p>
          <a:p>
            <a:pPr marL="0" indent="0" algn="ctr">
              <a:buNone/>
            </a:pPr>
            <a:endParaRPr lang="en-US" dirty="0"/>
          </a:p>
        </p:txBody>
      </p:sp>
    </p:spTree>
    <p:extLst>
      <p:ext uri="{BB962C8B-B14F-4D97-AF65-F5344CB8AC3E}">
        <p14:creationId xmlns:p14="http://schemas.microsoft.com/office/powerpoint/2010/main" val="4278262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Grafik 5">
            <a:extLst>
              <a:ext uri="{FF2B5EF4-FFF2-40B4-BE49-F238E27FC236}">
                <a16:creationId xmlns:a16="http://schemas.microsoft.com/office/drawing/2014/main" id="{4A198F1A-6D9E-4D0B-85AE-05922D5F332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6382" y="1479432"/>
            <a:ext cx="2213900" cy="3397368"/>
          </a:xfrm>
          <a:prstGeom prst="rect">
            <a:avLst/>
          </a:prstGeom>
          <a:noFill/>
          <a:ln>
            <a:noFill/>
          </a:ln>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27"/>
          <a:stretch/>
        </p:blipFill>
        <p:spPr>
          <a:xfrm>
            <a:off x="10203640" y="115027"/>
            <a:ext cx="1819165" cy="2743200"/>
          </a:xfrm>
          <a:prstGeom prst="rect">
            <a:avLst/>
          </a:prstGeom>
        </p:spPr>
      </p:pic>
      <p:pic>
        <p:nvPicPr>
          <p:cNvPr id="6" name="Picture 2" descr="https://images-assets.nasa.gov/image/KSC-20180227-PH_DAC01_0025/KSC-20180227-PH_DAC01_0025~large.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0151"/>
          <a:stretch/>
        </p:blipFill>
        <p:spPr bwMode="auto">
          <a:xfrm>
            <a:off x="7414956" y="119194"/>
            <a:ext cx="2851145" cy="25451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6" cstate="print">
            <a:extLst>
              <a:ext uri="{28A0092B-C50C-407E-A947-70E740481C1C}">
                <a14:useLocalDpi xmlns:a14="http://schemas.microsoft.com/office/drawing/2010/main" val="0"/>
              </a:ext>
            </a:extLst>
          </a:blip>
          <a:srcRect r="24390" b="28663"/>
          <a:stretch/>
        </p:blipFill>
        <p:spPr>
          <a:xfrm rot="5400000">
            <a:off x="9827204" y="2217551"/>
            <a:ext cx="2579930" cy="1825592"/>
          </a:xfrm>
          <a:prstGeom prst="rect">
            <a:avLst/>
          </a:prstGeom>
        </p:spPr>
      </p:pic>
      <p:pic>
        <p:nvPicPr>
          <p:cNvPr id="16" name="Picture 15"/>
          <p:cNvPicPr>
            <a:picLocks noChangeAspect="1"/>
          </p:cNvPicPr>
          <p:nvPr/>
        </p:nvPicPr>
        <p:blipFill rotWithShape="1">
          <a:blip r:embed="rId7" cstate="print">
            <a:extLst>
              <a:ext uri="{28A0092B-C50C-407E-A947-70E740481C1C}">
                <a14:useLocalDpi xmlns:a14="http://schemas.microsoft.com/office/drawing/2010/main" val="0"/>
              </a:ext>
            </a:extLst>
          </a:blip>
          <a:srcRect l="4950" t="19770" r="43678" b="5746"/>
          <a:stretch/>
        </p:blipFill>
        <p:spPr>
          <a:xfrm>
            <a:off x="9396789" y="3875413"/>
            <a:ext cx="2633176" cy="2863393"/>
          </a:xfrm>
          <a:prstGeom prst="rect">
            <a:avLst/>
          </a:prstGeom>
        </p:spPr>
      </p:pic>
      <p:pic>
        <p:nvPicPr>
          <p:cNvPr id="8" name="Picture 7"/>
          <p:cNvPicPr>
            <a:picLocks noChangeAspect="1"/>
          </p:cNvPicPr>
          <p:nvPr/>
        </p:nvPicPr>
        <p:blipFill rotWithShape="1">
          <a:blip r:embed="rId8" cstate="print">
            <a:extLst>
              <a:ext uri="{28A0092B-C50C-407E-A947-70E740481C1C}">
                <a14:useLocalDpi xmlns:a14="http://schemas.microsoft.com/office/drawing/2010/main" val="0"/>
              </a:ext>
            </a:extLst>
          </a:blip>
          <a:srcRect l="12160" r="8248"/>
          <a:stretch/>
        </p:blipFill>
        <p:spPr>
          <a:xfrm>
            <a:off x="7354949" y="1861342"/>
            <a:ext cx="2911152" cy="2438954"/>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437" y="4008728"/>
            <a:ext cx="3643653" cy="2733153"/>
          </a:xfrm>
          <a:prstGeom prst="rect">
            <a:avLst/>
          </a:prstGeom>
        </p:spPr>
      </p:pic>
      <p:pic>
        <p:nvPicPr>
          <p:cNvPr id="14" name="Picture 13"/>
          <p:cNvPicPr>
            <a:picLocks noChangeAspect="1"/>
          </p:cNvPicPr>
          <p:nvPr/>
        </p:nvPicPr>
        <p:blipFill rotWithShape="1">
          <a:blip r:embed="rId10" cstate="print">
            <a:extLst>
              <a:ext uri="{28A0092B-C50C-407E-A947-70E740481C1C}">
                <a14:useLocalDpi xmlns:a14="http://schemas.microsoft.com/office/drawing/2010/main" val="0"/>
              </a:ext>
            </a:extLst>
          </a:blip>
          <a:srcRect b="18316"/>
          <a:stretch/>
        </p:blipFill>
        <p:spPr>
          <a:xfrm>
            <a:off x="168954" y="1479432"/>
            <a:ext cx="2315459" cy="2521819"/>
          </a:xfrm>
          <a:prstGeom prst="rect">
            <a:avLst/>
          </a:prstGeom>
        </p:spPr>
      </p:pic>
      <p:pic>
        <p:nvPicPr>
          <p:cNvPr id="19" name="Picture 18" descr="A picture containing person, music&#10;&#10;Description automatically generated">
            <a:extLst>
              <a:ext uri="{FF2B5EF4-FFF2-40B4-BE49-F238E27FC236}">
                <a16:creationId xmlns:a16="http://schemas.microsoft.com/office/drawing/2014/main" id="{F958048A-4151-457C-94F1-99D093FC2AD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68040" y="155405"/>
            <a:ext cx="2760839" cy="3681118"/>
          </a:xfrm>
          <a:prstGeom prst="rect">
            <a:avLst/>
          </a:prstGeom>
        </p:spPr>
      </p:pic>
      <p:pic>
        <p:nvPicPr>
          <p:cNvPr id="17" name="Picture 16"/>
          <p:cNvPicPr>
            <a:picLocks noChangeAspect="1"/>
          </p:cNvPicPr>
          <p:nvPr/>
        </p:nvPicPr>
        <p:blipFill rotWithShape="1">
          <a:blip r:embed="rId12" cstate="print">
            <a:extLst>
              <a:ext uri="{28A0092B-C50C-407E-A947-70E740481C1C}">
                <a14:useLocalDpi xmlns:a14="http://schemas.microsoft.com/office/drawing/2010/main" val="0"/>
              </a:ext>
            </a:extLst>
          </a:blip>
          <a:srcRect l="19458" t="2733" r="-3099" b="37697"/>
          <a:stretch/>
        </p:blipFill>
        <p:spPr>
          <a:xfrm>
            <a:off x="4399889" y="2504439"/>
            <a:ext cx="3295460" cy="1760297"/>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FFB1C65D-756A-4968-A85F-AA5953FAEA5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68977" y="102403"/>
            <a:ext cx="2409717" cy="1362456"/>
          </a:xfrm>
          <a:prstGeom prst="rect">
            <a:avLst/>
          </a:prstGeom>
        </p:spPr>
      </p:pic>
      <p:pic>
        <p:nvPicPr>
          <p:cNvPr id="7" name="Picture 6"/>
          <p:cNvPicPr>
            <a:picLocks noChangeAspect="1"/>
          </p:cNvPicPr>
          <p:nvPr/>
        </p:nvPicPr>
        <p:blipFill rotWithShape="1">
          <a:blip r:embed="rId14" cstate="print">
            <a:extLst>
              <a:ext uri="{28A0092B-C50C-407E-A947-70E740481C1C}">
                <a14:useLocalDpi xmlns:a14="http://schemas.microsoft.com/office/drawing/2010/main"/>
              </a:ext>
            </a:extLst>
          </a:blip>
          <a:srcRect l="5022" t="8731" r="4264" b="7960"/>
          <a:stretch/>
        </p:blipFill>
        <p:spPr>
          <a:xfrm>
            <a:off x="2583473" y="103512"/>
            <a:ext cx="2274893" cy="1360238"/>
          </a:xfrm>
          <a:prstGeom prst="rect">
            <a:avLst/>
          </a:prstGeom>
        </p:spPr>
      </p:pic>
      <p:pic>
        <p:nvPicPr>
          <p:cNvPr id="10" name="Picture 9"/>
          <p:cNvPicPr>
            <a:picLocks noChangeAspect="1"/>
          </p:cNvPicPr>
          <p:nvPr/>
        </p:nvPicPr>
        <p:blipFill rotWithShape="1">
          <a:blip r:embed="rId15" cstate="print">
            <a:extLst>
              <a:ext uri="{28A0092B-C50C-407E-A947-70E740481C1C}">
                <a14:useLocalDpi xmlns:a14="http://schemas.microsoft.com/office/drawing/2010/main" val="0"/>
              </a:ext>
            </a:extLst>
          </a:blip>
          <a:srcRect t="17042"/>
          <a:stretch/>
        </p:blipFill>
        <p:spPr>
          <a:xfrm>
            <a:off x="7398677" y="4193692"/>
            <a:ext cx="2288649" cy="2531485"/>
          </a:xfrm>
          <a:prstGeom prst="rect">
            <a:avLst/>
          </a:prstGeom>
        </p:spPr>
      </p:pic>
      <p:pic>
        <p:nvPicPr>
          <p:cNvPr id="13" name="Picture 12"/>
          <p:cNvPicPr>
            <a:picLocks noChangeAspect="1"/>
          </p:cNvPicPr>
          <p:nvPr/>
        </p:nvPicPr>
        <p:blipFill rotWithShape="1">
          <a:blip r:embed="rId16" cstate="print">
            <a:extLst>
              <a:ext uri="{28A0092B-C50C-407E-A947-70E740481C1C}">
                <a14:useLocalDpi xmlns:a14="http://schemas.microsoft.com/office/drawing/2010/main" val="0"/>
              </a:ext>
            </a:extLst>
          </a:blip>
          <a:srcRect l="-581" t="14597" r="25927" b="16512"/>
          <a:stretch/>
        </p:blipFill>
        <p:spPr>
          <a:xfrm>
            <a:off x="3829140" y="4210172"/>
            <a:ext cx="3643653" cy="2521819"/>
          </a:xfrm>
          <a:prstGeom prst="rect">
            <a:avLst/>
          </a:prstGeom>
        </p:spPr>
      </p:pic>
    </p:spTree>
    <p:extLst>
      <p:ext uri="{BB962C8B-B14F-4D97-AF65-F5344CB8AC3E}">
        <p14:creationId xmlns:p14="http://schemas.microsoft.com/office/powerpoint/2010/main" val="1107017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362109" y="1456088"/>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309242" y="1613571"/>
            <a:ext cx="7620000" cy="506569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745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196" name="Picture 4"/>
          <p:cNvPicPr>
            <a:picLocks noChangeAspect="1" noChangeArrowheads="1"/>
          </p:cNvPicPr>
          <p:nvPr/>
        </p:nvPicPr>
        <p:blipFill>
          <a:blip r:embed="rId2" cstate="print">
            <a:lum bright="-16000" contrast="46000"/>
            <a:extLst>
              <a:ext uri="{28A0092B-C50C-407E-A947-70E740481C1C}">
                <a14:useLocalDpi xmlns:a14="http://schemas.microsoft.com/office/drawing/2010/main"/>
              </a:ext>
            </a:extLst>
          </a:blip>
          <a:srcRect/>
          <a:stretch>
            <a:fillRect/>
          </a:stretch>
        </p:blipFill>
        <p:spPr bwMode="auto">
          <a:xfrm>
            <a:off x="1524000" y="0"/>
            <a:ext cx="9144000" cy="6858000"/>
          </a:xfrm>
          <a:prstGeom prst="rect">
            <a:avLst/>
          </a:prstGeom>
          <a:noFill/>
          <a:ln>
            <a:solidFill>
              <a:schemeClr val="accent1"/>
            </a:solidFill>
          </a:ln>
        </p:spPr>
      </p:pic>
    </p:spTree>
    <p:extLst>
      <p:ext uri="{BB962C8B-B14F-4D97-AF65-F5344CB8AC3E}">
        <p14:creationId xmlns:p14="http://schemas.microsoft.com/office/powerpoint/2010/main" val="2266377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286104"/>
            <a:ext cx="7886700" cy="955674"/>
          </a:xfrm>
        </p:spPr>
        <p:txBody>
          <a:bodyPr/>
          <a:lstStyle/>
          <a:p>
            <a:pPr algn="ctr"/>
            <a:r>
              <a:rPr lang="en-US" dirty="0"/>
              <a:t>Plant Factories</a:t>
            </a: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521" y="1185271"/>
            <a:ext cx="4046219" cy="5394960"/>
          </a:xfrm>
          <a:ln>
            <a:noFill/>
          </a:ln>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79261" y="1185271"/>
            <a:ext cx="4046219" cy="5394960"/>
          </a:xfrm>
          <a:ln>
            <a:noFill/>
          </a:ln>
        </p:spPr>
      </p:pic>
      <p:cxnSp>
        <p:nvCxnSpPr>
          <p:cNvPr id="8" name="Straight Connector 7"/>
          <p:cNvCxnSpPr/>
          <p:nvPr/>
        </p:nvCxnSpPr>
        <p:spPr>
          <a:xfrm>
            <a:off x="1866900" y="107527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480102" y="6546631"/>
            <a:ext cx="5844998" cy="307777"/>
          </a:xfrm>
          <a:prstGeom prst="rect">
            <a:avLst/>
          </a:prstGeom>
          <a:noFill/>
        </p:spPr>
        <p:txBody>
          <a:bodyPr wrap="none" rtlCol="0">
            <a:spAutoFit/>
          </a:bodyPr>
          <a:lstStyle/>
          <a:p>
            <a:r>
              <a:rPr lang="en-US" sz="1400" dirty="0"/>
              <a:t>Photos of Osaka Prefecture University training facility courtesy of Ray Wheeler</a:t>
            </a:r>
          </a:p>
        </p:txBody>
      </p:sp>
    </p:spTree>
    <p:extLst>
      <p:ext uri="{BB962C8B-B14F-4D97-AF65-F5344CB8AC3E}">
        <p14:creationId xmlns:p14="http://schemas.microsoft.com/office/powerpoint/2010/main" val="2557675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008"/>
            <a:ext cx="8229600" cy="1143000"/>
          </a:xfrm>
        </p:spPr>
        <p:txBody>
          <a:bodyPr/>
          <a:lstStyle/>
          <a:p>
            <a:endParaRPr lang="en-US" dirty="0"/>
          </a:p>
        </p:txBody>
      </p:sp>
      <p:pic>
        <p:nvPicPr>
          <p:cNvPr id="4" name="Picture 3"/>
          <p:cNvPicPr>
            <a:picLocks noChangeAspect="1"/>
          </p:cNvPicPr>
          <p:nvPr/>
        </p:nvPicPr>
        <p:blipFill rotWithShape="1">
          <a:blip r:embed="rId2" cstate="hqprint">
            <a:extLst>
              <a:ext uri="{28A0092B-C50C-407E-A947-70E740481C1C}">
                <a14:useLocalDpi xmlns:a14="http://schemas.microsoft.com/office/drawing/2010/main"/>
              </a:ext>
            </a:extLst>
          </a:blip>
          <a:srcRect r="-110" b="-1164"/>
          <a:stretch/>
        </p:blipFill>
        <p:spPr>
          <a:xfrm>
            <a:off x="923584" y="0"/>
            <a:ext cx="10344832" cy="6950075"/>
          </a:xfrm>
          <a:prstGeom prst="rect">
            <a:avLst/>
          </a:prstGeom>
          <a:ln>
            <a:solidFill>
              <a:schemeClr val="accent1"/>
            </a:solidFill>
          </a:ln>
        </p:spPr>
      </p:pic>
    </p:spTree>
    <p:extLst>
      <p:ext uri="{BB962C8B-B14F-4D97-AF65-F5344CB8AC3E}">
        <p14:creationId xmlns:p14="http://schemas.microsoft.com/office/powerpoint/2010/main" val="1383722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81756"/>
            <a:ext cx="7886700" cy="1325563"/>
          </a:xfrm>
        </p:spPr>
        <p:txBody>
          <a:bodyPr/>
          <a:lstStyle/>
          <a:p>
            <a:pPr algn="ctr"/>
            <a:r>
              <a:rPr lang="en-US" dirty="0"/>
              <a:t>South Pole Greenhouse</a:t>
            </a:r>
          </a:p>
        </p:txBody>
      </p:sp>
      <p:cxnSp>
        <p:nvCxnSpPr>
          <p:cNvPr id="8" name="Straight Connector 7"/>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238929" y="6418338"/>
            <a:ext cx="3287695" cy="369332"/>
          </a:xfrm>
          <a:prstGeom prst="rect">
            <a:avLst/>
          </a:prstGeom>
          <a:noFill/>
        </p:spPr>
        <p:txBody>
          <a:bodyPr wrap="none" rtlCol="0">
            <a:spAutoFit/>
          </a:bodyPr>
          <a:lstStyle/>
          <a:p>
            <a:r>
              <a:rPr lang="en-US" dirty="0"/>
              <a:t>Photo courtesy of Lane Patterson</a:t>
            </a:r>
          </a:p>
        </p:txBody>
      </p:sp>
      <p:pic>
        <p:nvPicPr>
          <p:cNvPr id="9" name="Picture 8">
            <a:extLst>
              <a:ext uri="{FF2B5EF4-FFF2-40B4-BE49-F238E27FC236}">
                <a16:creationId xmlns:a16="http://schemas.microsoft.com/office/drawing/2014/main" id="{4149DC5E-6B0A-4BF6-A6BD-38F509CDCFC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43200" y="1237530"/>
            <a:ext cx="6705600" cy="5029200"/>
          </a:xfrm>
          <a:prstGeom prst="rect">
            <a:avLst/>
          </a:prstGeom>
        </p:spPr>
      </p:pic>
    </p:spTree>
    <p:extLst>
      <p:ext uri="{BB962C8B-B14F-4D97-AF65-F5344CB8AC3E}">
        <p14:creationId xmlns:p14="http://schemas.microsoft.com/office/powerpoint/2010/main" val="3312397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204067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766670"/>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924835"/>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dirty="0"/>
              <a:t>The 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71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76522"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92527" y="2497648"/>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980189"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17047"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567601" y="1136089"/>
            <a:ext cx="2065944" cy="1158719"/>
          </a:xfrm>
          <a:prstGeom prst="borderCallout1">
            <a:avLst>
              <a:gd name="adj1" fmla="val 46266"/>
              <a:gd name="adj2" fmla="val 993"/>
              <a:gd name="adj3" fmla="val 53738"/>
              <a:gd name="adj4" fmla="val -1454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758211" y="4561451"/>
            <a:ext cx="2642153" cy="1737360"/>
          </a:xfrm>
          <a:prstGeom prst="leftUpArrow">
            <a:avLst>
              <a:gd name="adj1" fmla="val 47500"/>
              <a:gd name="adj2" fmla="val 23750"/>
              <a:gd name="adj3" fmla="val 25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98941" y="3872208"/>
            <a:ext cx="1076424" cy="822960"/>
          </a:xfrm>
          <a:prstGeom prst="rect">
            <a:avLst/>
          </a:prstGeom>
        </p:spPr>
      </p:pic>
      <p:pic>
        <p:nvPicPr>
          <p:cNvPr id="35" name="Picture 34"/>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4690546" y="2836487"/>
            <a:ext cx="372863" cy="1280160"/>
          </a:xfrm>
          <a:prstGeom prst="rect">
            <a:avLst/>
          </a:prstGeom>
        </p:spPr>
      </p:pic>
      <p:pic>
        <p:nvPicPr>
          <p:cNvPr id="36" name="Picture 35"/>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rot="448077">
            <a:off x="165873" y="1370266"/>
            <a:ext cx="563916" cy="1828800"/>
          </a:xfrm>
          <a:prstGeom prst="rect">
            <a:avLst/>
          </a:prstGeom>
        </p:spPr>
      </p:pic>
      <p:pic>
        <p:nvPicPr>
          <p:cNvPr id="37" name="Picture 36"/>
          <p:cNvPicPr>
            <a:picLocks noChangeAspect="1"/>
          </p:cNvPicPr>
          <p:nvPr/>
        </p:nvPicPr>
        <p:blipFill rotWithShape="1">
          <a:blip r:embed="rId14" cstate="print">
            <a:extLst>
              <a:ext uri="{28A0092B-C50C-407E-A947-70E740481C1C}">
                <a14:useLocalDpi xmlns:a14="http://schemas.microsoft.com/office/drawing/2010/main"/>
              </a:ext>
            </a:extLst>
          </a:blip>
          <a:srcRect l="11034" b="8757"/>
          <a:stretch/>
        </p:blipFill>
        <p:spPr>
          <a:xfrm>
            <a:off x="539530" y="495963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502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235" y="98290"/>
            <a:ext cx="8172450" cy="1325563"/>
          </a:xfrm>
        </p:spPr>
        <p:txBody>
          <a:bodyPr>
            <a:normAutofit/>
          </a:bodyPr>
          <a:lstStyle/>
          <a:p>
            <a:pPr algn="ctr"/>
            <a:r>
              <a:rPr lang="en-US" sz="4400" dirty="0">
                <a:latin typeface="+mn-lt"/>
              </a:rPr>
              <a:t>Plant Growth and the Environment</a:t>
            </a:r>
          </a:p>
        </p:txBody>
      </p:sp>
      <p:sp>
        <p:nvSpPr>
          <p:cNvPr id="3" name="TextBox 2"/>
          <p:cNvSpPr txBox="1"/>
          <p:nvPr/>
        </p:nvSpPr>
        <p:spPr>
          <a:xfrm>
            <a:off x="548641" y="1341301"/>
            <a:ext cx="5301742" cy="461665"/>
          </a:xfrm>
          <a:prstGeom prst="rect">
            <a:avLst/>
          </a:prstGeom>
          <a:noFill/>
        </p:spPr>
        <p:txBody>
          <a:bodyPr wrap="square" rtlCol="0">
            <a:spAutoFit/>
          </a:bodyPr>
          <a:lstStyle/>
          <a:p>
            <a:r>
              <a:rPr lang="en-US" sz="2400" b="1" u="sng" dirty="0"/>
              <a:t>5 Cardinal Factors of Plant Growth</a:t>
            </a:r>
            <a:r>
              <a:rPr lang="en-US" sz="2400" b="1" dirty="0"/>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99022" y="2434306"/>
            <a:ext cx="680460" cy="139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3653" y="1846016"/>
            <a:ext cx="878799" cy="8229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95379" y="2409832"/>
            <a:ext cx="1188720" cy="1188720"/>
          </a:xfrm>
          <a:prstGeom prst="rect">
            <a:avLst/>
          </a:prstGeom>
        </p:spPr>
      </p:pic>
      <p:grpSp>
        <p:nvGrpSpPr>
          <p:cNvPr id="15" name="Group 14">
            <a:extLst>
              <a:ext uri="{FF2B5EF4-FFF2-40B4-BE49-F238E27FC236}">
                <a16:creationId xmlns:a16="http://schemas.microsoft.com/office/drawing/2014/main" id="{169B82A7-0BA8-4B8F-A38D-EED16652999C}"/>
              </a:ext>
            </a:extLst>
          </p:cNvPr>
          <p:cNvGrpSpPr>
            <a:grpSpLocks noChangeAspect="1"/>
          </p:cNvGrpSpPr>
          <p:nvPr/>
        </p:nvGrpSpPr>
        <p:grpSpPr>
          <a:xfrm>
            <a:off x="3771816" y="4908645"/>
            <a:ext cx="1463038" cy="608054"/>
            <a:chOff x="3810345" y="4989007"/>
            <a:chExt cx="1320071" cy="464302"/>
          </a:xfrm>
        </p:grpSpPr>
        <p:sp>
          <p:nvSpPr>
            <p:cNvPr id="7" name="Oval 6"/>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59112" y="4426470"/>
            <a:ext cx="904779" cy="118872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20742" y="3017237"/>
            <a:ext cx="1197406" cy="1694476"/>
          </a:xfrm>
          <a:prstGeom prst="rect">
            <a:avLst/>
          </a:prstGeom>
        </p:spPr>
      </p:pic>
      <p:cxnSp>
        <p:nvCxnSpPr>
          <p:cNvPr id="20" name="Straight Arrow Connector 19"/>
          <p:cNvCxnSpPr>
            <a:stCxn id="4" idx="3"/>
          </p:cNvCxnSpPr>
          <p:nvPr/>
        </p:nvCxnSpPr>
        <p:spPr>
          <a:xfrm>
            <a:off x="4279482" y="3133823"/>
            <a:ext cx="1372165" cy="17127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H="1">
            <a:off x="6363669" y="2695688"/>
            <a:ext cx="96685" cy="39151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a:off x="6673517" y="2902797"/>
            <a:ext cx="1600797" cy="75404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6412011" y="4157345"/>
            <a:ext cx="1262433" cy="7254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V="1">
            <a:off x="4564446" y="4216525"/>
            <a:ext cx="1226935" cy="6117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662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39347"/>
            <a:ext cx="7886700" cy="1325563"/>
          </a:xfrm>
        </p:spPr>
        <p:txBody>
          <a:bodyPr>
            <a:normAutofit/>
          </a:bodyPr>
          <a:lstStyle/>
          <a:p>
            <a:pPr algn="ctr"/>
            <a:r>
              <a:rPr lang="en-US" sz="4400" dirty="0">
                <a:latin typeface="+mn-lt"/>
              </a:rPr>
              <a:t>The Space Environment</a:t>
            </a:r>
          </a:p>
        </p:txBody>
      </p:sp>
      <p:sp>
        <p:nvSpPr>
          <p:cNvPr id="3" name="TextBox 2"/>
          <p:cNvSpPr txBox="1"/>
          <p:nvPr/>
        </p:nvSpPr>
        <p:spPr>
          <a:xfrm>
            <a:off x="2884521" y="1196150"/>
            <a:ext cx="6422959" cy="646331"/>
          </a:xfrm>
          <a:prstGeom prst="rect">
            <a:avLst/>
          </a:prstGeom>
          <a:noFill/>
        </p:spPr>
        <p:txBody>
          <a:bodyPr wrap="square" rtlCol="0">
            <a:spAutoFit/>
          </a:bodyPr>
          <a:lstStyle/>
          <a:p>
            <a:pPr algn="ctr"/>
            <a:r>
              <a:rPr lang="en-US" b="1" dirty="0"/>
              <a:t>….and how these work with and without </a:t>
            </a:r>
            <a:r>
              <a:rPr lang="en-US" b="1" u="sng" dirty="0"/>
              <a:t>Gravity!</a:t>
            </a:r>
          </a:p>
          <a:p>
            <a:pPr algn="ctr"/>
            <a:endParaRPr lang="en-US" b="1" u="sng" dirty="0"/>
          </a:p>
        </p:txBody>
      </p:sp>
      <p:grpSp>
        <p:nvGrpSpPr>
          <p:cNvPr id="32" name="Group 31"/>
          <p:cNvGrpSpPr>
            <a:grpSpLocks noChangeAspect="1"/>
          </p:cNvGrpSpPr>
          <p:nvPr/>
        </p:nvGrpSpPr>
        <p:grpSpPr>
          <a:xfrm>
            <a:off x="6210833" y="4024739"/>
            <a:ext cx="5852160" cy="2286000"/>
            <a:chOff x="6983367" y="4069884"/>
            <a:chExt cx="5117911" cy="2348361"/>
          </a:xfrm>
        </p:grpSpPr>
        <p:grpSp>
          <p:nvGrpSpPr>
            <p:cNvPr id="23" name="Group 22"/>
            <p:cNvGrpSpPr/>
            <p:nvPr/>
          </p:nvGrpSpPr>
          <p:grpSpPr>
            <a:xfrm>
              <a:off x="7134108" y="4497095"/>
              <a:ext cx="4811290" cy="1554480"/>
              <a:chOff x="7134108" y="4497095"/>
              <a:chExt cx="4811290" cy="155448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34108" y="4542815"/>
                <a:ext cx="1113568" cy="1463040"/>
              </a:xfrm>
              <a:prstGeom prst="rect">
                <a:avLst/>
              </a:prstGeom>
            </p:spPr>
          </p:pic>
          <p:pic>
            <p:nvPicPr>
              <p:cNvPr id="19" name="Picture 1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393099" y="4497095"/>
                <a:ext cx="1552299" cy="1554480"/>
              </a:xfrm>
              <a:prstGeom prst="rect">
                <a:avLst/>
              </a:prstGeom>
            </p:spPr>
          </p:pic>
          <p:sp>
            <p:nvSpPr>
              <p:cNvPr id="21" name="TextBox 20"/>
              <p:cNvSpPr txBox="1"/>
              <p:nvPr/>
            </p:nvSpPr>
            <p:spPr>
              <a:xfrm>
                <a:off x="8247676" y="4497095"/>
                <a:ext cx="2183642" cy="1359542"/>
              </a:xfrm>
              <a:prstGeom prst="rect">
                <a:avLst/>
              </a:prstGeom>
              <a:noFill/>
            </p:spPr>
            <p:txBody>
              <a:bodyPr wrap="square" rtlCol="0">
                <a:spAutoFit/>
              </a:bodyPr>
              <a:lstStyle/>
              <a:p>
                <a:r>
                  <a:rPr lang="en-US" sz="2000" dirty="0"/>
                  <a:t>Fertilizer is heavy to launch so we need to learn how to recycle plant waste</a:t>
                </a:r>
              </a:p>
            </p:txBody>
          </p:sp>
        </p:grpSp>
        <p:sp>
          <p:nvSpPr>
            <p:cNvPr id="27" name="Rounded Rectangle 26"/>
            <p:cNvSpPr/>
            <p:nvPr/>
          </p:nvSpPr>
          <p:spPr>
            <a:xfrm>
              <a:off x="6983367" y="4069884"/>
              <a:ext cx="5117911" cy="23483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31" name="Group 30"/>
          <p:cNvGrpSpPr>
            <a:grpSpLocks/>
          </p:cNvGrpSpPr>
          <p:nvPr/>
        </p:nvGrpSpPr>
        <p:grpSpPr>
          <a:xfrm>
            <a:off x="49820" y="4024739"/>
            <a:ext cx="5967655" cy="2286000"/>
            <a:chOff x="152479" y="4080680"/>
            <a:chExt cx="6079376" cy="2223996"/>
          </a:xfrm>
        </p:grpSpPr>
        <p:grpSp>
          <p:nvGrpSpPr>
            <p:cNvPr id="29" name="Group 28"/>
            <p:cNvGrpSpPr/>
            <p:nvPr/>
          </p:nvGrpSpPr>
          <p:grpSpPr>
            <a:xfrm>
              <a:off x="152479" y="4327841"/>
              <a:ext cx="5689973" cy="1910648"/>
              <a:chOff x="152479" y="4327841"/>
              <a:chExt cx="5689973" cy="1910648"/>
            </a:xfrm>
          </p:grpSpPr>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479" y="4426425"/>
                <a:ext cx="1280160" cy="12801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97079" y="4394028"/>
                <a:ext cx="2545373" cy="1693831"/>
              </a:xfrm>
              <a:prstGeom prst="rect">
                <a:avLst/>
              </a:prstGeom>
            </p:spPr>
          </p:pic>
          <p:sp>
            <p:nvSpPr>
              <p:cNvPr id="17" name="TextBox 16"/>
              <p:cNvSpPr txBox="1"/>
              <p:nvPr/>
            </p:nvSpPr>
            <p:spPr>
              <a:xfrm>
                <a:off x="1473584" y="4327841"/>
                <a:ext cx="1958136" cy="1910648"/>
              </a:xfrm>
              <a:prstGeom prst="rect">
                <a:avLst/>
              </a:prstGeom>
              <a:noFill/>
            </p:spPr>
            <p:txBody>
              <a:bodyPr wrap="square" rtlCol="0">
                <a:spAutoFit/>
              </a:bodyPr>
              <a:lstStyle/>
              <a:p>
                <a:r>
                  <a:rPr lang="en-US" sz="2000" dirty="0"/>
                  <a:t>Water forms a ball, and water and air don’t mix well, and roots need both!</a:t>
                </a:r>
              </a:p>
            </p:txBody>
          </p:sp>
        </p:grpSp>
        <p:sp>
          <p:nvSpPr>
            <p:cNvPr id="30" name="Rounded Rectangle 29"/>
            <p:cNvSpPr/>
            <p:nvPr/>
          </p:nvSpPr>
          <p:spPr>
            <a:xfrm>
              <a:off x="270137" y="4080680"/>
              <a:ext cx="5961718" cy="22239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18" name="Group 17"/>
          <p:cNvGrpSpPr>
            <a:grpSpLocks noChangeAspect="1"/>
          </p:cNvGrpSpPr>
          <p:nvPr/>
        </p:nvGrpSpPr>
        <p:grpSpPr>
          <a:xfrm>
            <a:off x="6223696" y="1835611"/>
            <a:ext cx="5852160" cy="2057400"/>
            <a:chOff x="6345345" y="1699604"/>
            <a:chExt cx="5632795" cy="2276363"/>
          </a:xfrm>
        </p:grpSpPr>
        <p:grpSp>
          <p:nvGrpSpPr>
            <p:cNvPr id="13" name="Group 12"/>
            <p:cNvGrpSpPr/>
            <p:nvPr/>
          </p:nvGrpSpPr>
          <p:grpSpPr>
            <a:xfrm>
              <a:off x="6686749" y="1867905"/>
              <a:ext cx="4848486" cy="1804821"/>
              <a:chOff x="6686749" y="1867905"/>
              <a:chExt cx="4848486" cy="1804821"/>
            </a:xfrm>
          </p:grpSpPr>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0800000">
                <a:off x="6686749" y="2279934"/>
                <a:ext cx="1074086" cy="1005840"/>
              </a:xfrm>
              <a:prstGeom prst="rect">
                <a:avLst/>
              </a:prstGeom>
            </p:spPr>
          </p:pic>
          <p:sp>
            <p:nvSpPr>
              <p:cNvPr id="14" name="TextBox 13"/>
              <p:cNvSpPr txBox="1"/>
              <p:nvPr/>
            </p:nvSpPr>
            <p:spPr>
              <a:xfrm>
                <a:off x="7820264" y="1867905"/>
                <a:ext cx="1852998" cy="1804821"/>
              </a:xfrm>
              <a:prstGeom prst="rect">
                <a:avLst/>
              </a:prstGeom>
              <a:noFill/>
            </p:spPr>
            <p:txBody>
              <a:bodyPr wrap="square" rtlCol="0">
                <a:spAutoFit/>
              </a:bodyPr>
              <a:lstStyle/>
              <a:p>
                <a:r>
                  <a:rPr lang="en-US" sz="2000" dirty="0"/>
                  <a:t>Humans like white light, but plants may grow well with other wavelengths</a:t>
                </a: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13260" y="1895750"/>
                <a:ext cx="1821975" cy="1774209"/>
              </a:xfrm>
              <a:prstGeom prst="rect">
                <a:avLst/>
              </a:prstGeom>
            </p:spPr>
          </p:pic>
        </p:grpSp>
        <p:sp>
          <p:nvSpPr>
            <p:cNvPr id="35" name="Rounded Rectangle 34"/>
            <p:cNvSpPr/>
            <p:nvPr/>
          </p:nvSpPr>
          <p:spPr>
            <a:xfrm>
              <a:off x="6345345" y="1699604"/>
              <a:ext cx="5632795" cy="2276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grpSp>
        <p:nvGrpSpPr>
          <p:cNvPr id="39" name="Group 38"/>
          <p:cNvGrpSpPr>
            <a:grpSpLocks noChangeAspect="1"/>
          </p:cNvGrpSpPr>
          <p:nvPr/>
        </p:nvGrpSpPr>
        <p:grpSpPr>
          <a:xfrm>
            <a:off x="186332" y="1835611"/>
            <a:ext cx="5852160" cy="2056947"/>
            <a:chOff x="333420" y="1094711"/>
            <a:chExt cx="4798134" cy="2484464"/>
          </a:xfrm>
        </p:grpSpPr>
        <p:grpSp>
          <p:nvGrpSpPr>
            <p:cNvPr id="37" name="Group 36"/>
            <p:cNvGrpSpPr/>
            <p:nvPr/>
          </p:nvGrpSpPr>
          <p:grpSpPr>
            <a:xfrm>
              <a:off x="565436" y="1244839"/>
              <a:ext cx="4529003" cy="1554480"/>
              <a:chOff x="565436" y="1244839"/>
              <a:chExt cx="4529003" cy="1554480"/>
            </a:xfrm>
          </p:grpSpPr>
          <p:pic>
            <p:nvPicPr>
              <p:cNvPr id="4" name="Picture 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5436" y="1244839"/>
                <a:ext cx="756067" cy="1554480"/>
              </a:xfrm>
              <a:prstGeom prst="rect">
                <a:avLst/>
              </a:prstGeom>
            </p:spPr>
          </p:pic>
          <p:sp>
            <p:nvSpPr>
              <p:cNvPr id="11" name="TextBox 10"/>
              <p:cNvSpPr txBox="1"/>
              <p:nvPr/>
            </p:nvSpPr>
            <p:spPr>
              <a:xfrm>
                <a:off x="1326767" y="1758760"/>
                <a:ext cx="2811439" cy="855014"/>
              </a:xfrm>
              <a:prstGeom prst="rect">
                <a:avLst/>
              </a:prstGeom>
              <a:noFill/>
            </p:spPr>
            <p:txBody>
              <a:bodyPr wrap="square" rtlCol="0">
                <a:spAutoFit/>
              </a:bodyPr>
              <a:lstStyle/>
              <a:p>
                <a:r>
                  <a:rPr lang="en-US" sz="2000" dirty="0"/>
                  <a:t>No convection in space so need to mix the air </a:t>
                </a:r>
              </a:p>
            </p:txBody>
          </p:sp>
          <p:pic>
            <p:nvPicPr>
              <p:cNvPr id="12" name="Picture 1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15044" y="1381998"/>
                <a:ext cx="979395" cy="1280160"/>
              </a:xfrm>
              <a:prstGeom prst="rect">
                <a:avLst/>
              </a:prstGeom>
            </p:spPr>
          </p:pic>
        </p:grpSp>
        <p:sp>
          <p:nvSpPr>
            <p:cNvPr id="38" name="Rounded Rectangle 37"/>
            <p:cNvSpPr/>
            <p:nvPr/>
          </p:nvSpPr>
          <p:spPr>
            <a:xfrm>
              <a:off x="333420" y="1094711"/>
              <a:ext cx="4798134" cy="24844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tx1"/>
                </a:solidFill>
              </a:endParaRPr>
            </a:p>
          </p:txBody>
        </p:sp>
      </p:gr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5E59857-3E39-49E1-8358-0F4149E2136C}"/>
              </a:ext>
            </a:extLst>
          </p:cNvPr>
          <p:cNvGrpSpPr>
            <a:grpSpLocks noChangeAspect="1"/>
          </p:cNvGrpSpPr>
          <p:nvPr/>
        </p:nvGrpSpPr>
        <p:grpSpPr>
          <a:xfrm>
            <a:off x="1855349" y="3188891"/>
            <a:ext cx="1463038" cy="608054"/>
            <a:chOff x="3810345" y="4989007"/>
            <a:chExt cx="1320071" cy="464302"/>
          </a:xfrm>
        </p:grpSpPr>
        <p:sp>
          <p:nvSpPr>
            <p:cNvPr id="36" name="Oval 35">
              <a:extLst>
                <a:ext uri="{FF2B5EF4-FFF2-40B4-BE49-F238E27FC236}">
                  <a16:creationId xmlns:a16="http://schemas.microsoft.com/office/drawing/2014/main" id="{ED349010-4FA5-4E08-B3D8-3DE2F0325AC0}"/>
                </a:ext>
              </a:extLst>
            </p:cNvPr>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40" name="Picture 39">
              <a:extLst>
                <a:ext uri="{FF2B5EF4-FFF2-40B4-BE49-F238E27FC236}">
                  <a16:creationId xmlns:a16="http://schemas.microsoft.com/office/drawing/2014/main" id="{B2C7AEB6-6E9C-47C9-A9CE-7E74BD5C4CF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spTree>
    <p:extLst>
      <p:ext uri="{BB962C8B-B14F-4D97-AF65-F5344CB8AC3E}">
        <p14:creationId xmlns:p14="http://schemas.microsoft.com/office/powerpoint/2010/main" val="3712726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4037561" y="1005162"/>
            <a:ext cx="1670650"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6893481" y="1034763"/>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620550" y="986306"/>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prstClr val="white"/>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016206" y="1576555"/>
            <a:ext cx="1854995" cy="954107"/>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Dust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357906" y="2497782"/>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High CO</a:t>
            </a:r>
            <a:r>
              <a:rPr kumimoji="0" lang="en-US" sz="1800" b="1" i="0" u="none" strike="noStrike" kern="0" cap="none" spc="0" normalizeH="0" baseline="-25000" noProof="0" dirty="0">
                <a:ln>
                  <a:noFill/>
                </a:ln>
                <a:solidFill>
                  <a:prstClr val="white"/>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prstClr val="white"/>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944711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828800" y="164177"/>
            <a:ext cx="8534400" cy="584775"/>
          </a:xfrm>
          <a:prstGeom prst="rect">
            <a:avLst/>
          </a:prstGeom>
          <a:noFill/>
        </p:spPr>
        <p:txBody>
          <a:bodyPr wrap="square">
            <a:spAutoFit/>
          </a:bodyPr>
          <a:lstStyle/>
          <a:p>
            <a:pPr algn="ctr">
              <a:defRPr/>
            </a:pPr>
            <a:r>
              <a:rPr lang="en-US" sz="3200" b="1" i="1" dirty="0">
                <a:ln w="12700">
                  <a:solidFill>
                    <a:schemeClr val="tx2">
                      <a:satMod val="155000"/>
                    </a:schemeClr>
                  </a:solidFill>
                  <a:prstDash val="solid"/>
                </a:ln>
                <a:latin typeface="Arial Black" panose="020B0A04020102020204" pitchFamily="34" charset="0"/>
              </a:rPr>
              <a:t>The International Space Station</a:t>
            </a:r>
          </a:p>
        </p:txBody>
      </p:sp>
    </p:spTree>
    <p:extLst>
      <p:ext uri="{BB962C8B-B14F-4D97-AF65-F5344CB8AC3E}">
        <p14:creationId xmlns:p14="http://schemas.microsoft.com/office/powerpoint/2010/main" val="3789657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714500" y="0"/>
            <a:ext cx="8763000" cy="769441"/>
          </a:xfrm>
          <a:prstGeom prst="rect">
            <a:avLst/>
          </a:prstGeom>
          <a:noFill/>
        </p:spPr>
        <p:txBody>
          <a:bodyPr wrap="square">
            <a:spAutoFit/>
          </a:bodyPr>
          <a:lstStyle/>
          <a:p>
            <a:pPr algn="ctr">
              <a:defRPr/>
            </a:pPr>
            <a:r>
              <a:rPr lang="en-US" sz="4400" dirty="0">
                <a:effectLst>
                  <a:outerShdw blurRad="38100" dist="38100" dir="2700000" algn="tl">
                    <a:srgbClr val="000000">
                      <a:alpha val="43137"/>
                    </a:srgbClr>
                  </a:outerShdw>
                </a:effectLst>
                <a:latin typeface="+mj-lt"/>
              </a:rPr>
              <a:t>Veggie on ISS</a:t>
            </a:r>
          </a:p>
        </p:txBody>
      </p:sp>
      <p:pic>
        <p:nvPicPr>
          <p:cNvPr id="3075" name="Picture 3" descr="C:\Users\tmsmith1\Documents\CASIS\VEGGIE\iss039e019414 Rick working in Columbus.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056608" y="688988"/>
            <a:ext cx="10078785" cy="6126480"/>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194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C:\Users\tmsmith1\Documents\CASIS\VEGGIE\Veg-01\iss040e009125 harvest ops - Gerst photographer.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75344" y="0"/>
            <a:ext cx="12041312" cy="6858000"/>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pic>
      <p:sp>
        <p:nvSpPr>
          <p:cNvPr id="39" name="Rectangle 38"/>
          <p:cNvSpPr/>
          <p:nvPr/>
        </p:nvSpPr>
        <p:spPr>
          <a:xfrm>
            <a:off x="4070787" y="204075"/>
            <a:ext cx="3139309" cy="584775"/>
          </a:xfrm>
          <a:prstGeom prst="rect">
            <a:avLst/>
          </a:prstGeom>
          <a:noFill/>
        </p:spPr>
        <p:txBody>
          <a:bodyPr wrap="square">
            <a:spAutoFit/>
          </a:bodyPr>
          <a:lstStyle/>
          <a:p>
            <a:pPr algn="ctr">
              <a:defRPr/>
            </a:pPr>
            <a:r>
              <a:rPr lang="en-US" sz="3200" dirty="0">
                <a:effectLst>
                  <a:outerShdw blurRad="38100" dist="38100" dir="2700000" algn="tl">
                    <a:srgbClr val="000000">
                      <a:alpha val="43137"/>
                    </a:srgbClr>
                  </a:outerShdw>
                </a:effectLst>
                <a:latin typeface="+mj-lt"/>
              </a:rPr>
              <a:t>Veg-01A Harvest</a:t>
            </a:r>
          </a:p>
        </p:txBody>
      </p:sp>
    </p:spTree>
    <p:extLst>
      <p:ext uri="{BB962C8B-B14F-4D97-AF65-F5344CB8AC3E}">
        <p14:creationId xmlns:p14="http://schemas.microsoft.com/office/powerpoint/2010/main" val="1239023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a:off x="1866900" y="9693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4" name="Red_Lettuce1080p">
            <a:hlinkClick r:id="" action="ppaction://media"/>
          </p:cNvPr>
          <p:cNvPicPr>
            <a:picLocks noChangeAspect="1"/>
          </p:cNvPicPr>
          <p:nvPr>
            <a:vide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962603" y="1082928"/>
            <a:ext cx="10266794" cy="5775072"/>
          </a:xfrm>
          <a:prstGeom prst="rect">
            <a:avLst/>
          </a:prstGeom>
          <a:ln>
            <a:solidFill>
              <a:srgbClr val="00B0F0"/>
            </a:solidFill>
          </a:ln>
        </p:spPr>
      </p:pic>
      <p:sp>
        <p:nvSpPr>
          <p:cNvPr id="5" name="Title 1"/>
          <p:cNvSpPr>
            <a:spLocks noGrp="1"/>
          </p:cNvSpPr>
          <p:nvPr>
            <p:ph type="title"/>
          </p:nvPr>
        </p:nvSpPr>
        <p:spPr>
          <a:xfrm>
            <a:off x="1981200" y="-22797"/>
            <a:ext cx="8229600" cy="1143000"/>
          </a:xfrm>
        </p:spPr>
        <p:txBody>
          <a:bodyPr/>
          <a:lstStyle/>
          <a:p>
            <a:r>
              <a:rPr lang="en-US" sz="4000" dirty="0"/>
              <a:t>VEG-01B Harvest (August 2015)</a:t>
            </a:r>
          </a:p>
        </p:txBody>
      </p:sp>
    </p:spTree>
    <p:extLst>
      <p:ext uri="{BB962C8B-B14F-4D97-AF65-F5344CB8AC3E}">
        <p14:creationId xmlns:p14="http://schemas.microsoft.com/office/powerpoint/2010/main" val="10986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4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80123" y="3429000"/>
            <a:ext cx="4810622" cy="3200400"/>
          </a:xfrm>
          <a:prstGeom prst="rect">
            <a:avLst/>
          </a:prstGeom>
          <a:ln>
            <a:solidFill>
              <a:srgbClr val="00B0F0"/>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0840" y="3429000"/>
            <a:ext cx="4812232" cy="3200400"/>
          </a:xfrm>
          <a:prstGeom prst="rect">
            <a:avLst/>
          </a:prstGeom>
          <a:ln>
            <a:solidFill>
              <a:srgbClr val="00B0F0"/>
            </a:solidFill>
          </a:ln>
          <a:effectLst>
            <a:softEdge rad="0"/>
          </a:effectLst>
        </p:spPr>
      </p:pic>
      <p:sp>
        <p:nvSpPr>
          <p:cNvPr id="3" name="Content Placeholder 2"/>
          <p:cNvSpPr>
            <a:spLocks noGrp="1"/>
          </p:cNvSpPr>
          <p:nvPr>
            <p:ph sz="half" idx="1"/>
          </p:nvPr>
        </p:nvSpPr>
        <p:spPr>
          <a:xfrm>
            <a:off x="154112" y="1048187"/>
            <a:ext cx="5865688" cy="4525963"/>
          </a:xfrm>
        </p:spPr>
        <p:txBody>
          <a:bodyPr/>
          <a:lstStyle/>
          <a:p>
            <a:r>
              <a:rPr lang="en-US" sz="2400" dirty="0">
                <a:solidFill>
                  <a:srgbClr val="FFFFCC"/>
                </a:solidFill>
              </a:rPr>
              <a:t>Scott Kelly </a:t>
            </a:r>
          </a:p>
          <a:p>
            <a:pPr lvl="1"/>
            <a:r>
              <a:rPr lang="en-US" sz="2000" dirty="0"/>
              <a:t>the logistical complexity of having people live and work in space for long periods</a:t>
            </a:r>
          </a:p>
          <a:p>
            <a:pPr lvl="1"/>
            <a:r>
              <a:rPr lang="en-US" sz="2000" dirty="0"/>
              <a:t>the supply chain that is required </a:t>
            </a:r>
          </a:p>
          <a:p>
            <a:pPr lvl="1"/>
            <a:r>
              <a:rPr lang="en-US" sz="2000" dirty="0"/>
              <a:t>For Mars, need a space craft that is more self-sustainable with regards to its food supply</a:t>
            </a:r>
          </a:p>
        </p:txBody>
      </p:sp>
      <p:sp>
        <p:nvSpPr>
          <p:cNvPr id="6" name="Content Placeholder 5"/>
          <p:cNvSpPr>
            <a:spLocks noGrp="1"/>
          </p:cNvSpPr>
          <p:nvPr>
            <p:ph sz="half" idx="2"/>
          </p:nvPr>
        </p:nvSpPr>
        <p:spPr>
          <a:xfrm>
            <a:off x="5732980" y="1048187"/>
            <a:ext cx="6304908" cy="5077977"/>
          </a:xfrm>
        </p:spPr>
        <p:txBody>
          <a:bodyPr/>
          <a:lstStyle/>
          <a:p>
            <a:r>
              <a:rPr lang="en-US" sz="2400" dirty="0">
                <a:solidFill>
                  <a:srgbClr val="FFFFCC"/>
                </a:solidFill>
              </a:rPr>
              <a:t>Kjell Lindgren </a:t>
            </a:r>
          </a:p>
          <a:p>
            <a:pPr lvl="1"/>
            <a:r>
              <a:rPr lang="en-US" sz="2000" dirty="0"/>
              <a:t>benefit of eating the fresh food </a:t>
            </a:r>
          </a:p>
          <a:p>
            <a:pPr lvl="1"/>
            <a:r>
              <a:rPr lang="en-US" sz="2000" dirty="0"/>
              <a:t>contribution that plants have to the ISS ecosystem</a:t>
            </a:r>
          </a:p>
          <a:p>
            <a:pPr lvl="1"/>
            <a:r>
              <a:rPr lang="en-US" sz="2000" dirty="0"/>
              <a:t>psychological benefit  - it’s really fun to see green growing things in the sterile environment of the ISS</a:t>
            </a:r>
            <a:endParaRPr lang="en-US" dirty="0"/>
          </a:p>
        </p:txBody>
      </p:sp>
      <p:sp>
        <p:nvSpPr>
          <p:cNvPr id="7" name="Rectangle 6"/>
          <p:cNvSpPr/>
          <p:nvPr/>
        </p:nvSpPr>
        <p:spPr>
          <a:xfrm>
            <a:off x="1714500" y="107897"/>
            <a:ext cx="8763000" cy="707886"/>
          </a:xfrm>
          <a:prstGeom prst="rect">
            <a:avLst/>
          </a:prstGeom>
          <a:solidFill>
            <a:schemeClr val="bg1"/>
          </a:solidFill>
        </p:spPr>
        <p:txBody>
          <a:bodyPr wrap="square">
            <a:spAutoFit/>
          </a:bodyPr>
          <a:lstStyle/>
          <a:p>
            <a:pPr algn="ctr">
              <a:defRPr/>
            </a:pPr>
            <a:r>
              <a:rPr lang="en-US" sz="4000" dirty="0">
                <a:effectLst>
                  <a:outerShdw blurRad="38100" dist="38100" dir="2700000" algn="tl">
                    <a:srgbClr val="000000">
                      <a:alpha val="43137"/>
                    </a:srgbClr>
                  </a:outerShdw>
                </a:effectLst>
                <a:latin typeface="+mj-lt"/>
              </a:rPr>
              <a:t>Astronaut Comments</a:t>
            </a:r>
          </a:p>
        </p:txBody>
      </p:sp>
      <p:cxnSp>
        <p:nvCxnSpPr>
          <p:cNvPr id="8" name="Straight Connector 7"/>
          <p:cNvCxnSpPr/>
          <p:nvPr/>
        </p:nvCxnSpPr>
        <p:spPr>
          <a:xfrm>
            <a:off x="1866900" y="93198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249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615"/>
            <a:ext cx="8229600" cy="1143000"/>
          </a:xfrm>
        </p:spPr>
        <p:txBody>
          <a:bodyPr/>
          <a:lstStyle/>
          <a:p>
            <a:r>
              <a:rPr lang="en-US" dirty="0"/>
              <a:t>Red Lettuce Cut-and-Come-Again</a:t>
            </a:r>
          </a:p>
        </p:txBody>
      </p:sp>
      <p:cxnSp>
        <p:nvCxnSpPr>
          <p:cNvPr id="4" name="Straight Connector 3"/>
          <p:cNvCxnSpPr/>
          <p:nvPr/>
        </p:nvCxnSpPr>
        <p:spPr>
          <a:xfrm>
            <a:off x="1866900" y="83200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24000" y="905069"/>
            <a:ext cx="9144000" cy="5896948"/>
          </a:xfrm>
          <a:prstGeom prst="rect">
            <a:avLst/>
          </a:prstGeom>
          <a:ln>
            <a:solidFill>
              <a:srgbClr val="00B0F0"/>
            </a:solidFill>
          </a:ln>
        </p:spPr>
      </p:pic>
    </p:spTree>
    <p:extLst>
      <p:ext uri="{BB962C8B-B14F-4D97-AF65-F5344CB8AC3E}">
        <p14:creationId xmlns:p14="http://schemas.microsoft.com/office/powerpoint/2010/main" val="1782703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615"/>
            <a:ext cx="8229600" cy="1143000"/>
          </a:xfrm>
        </p:spPr>
        <p:txBody>
          <a:bodyPr/>
          <a:lstStyle/>
          <a:p>
            <a:r>
              <a:rPr lang="en-US" dirty="0"/>
              <a:t>VEG-03C Cut-and-Come-Again</a:t>
            </a:r>
          </a:p>
        </p:txBody>
      </p:sp>
      <p:cxnSp>
        <p:nvCxnSpPr>
          <p:cNvPr id="4" name="Straight Connector 3"/>
          <p:cNvCxnSpPr/>
          <p:nvPr/>
        </p:nvCxnSpPr>
        <p:spPr>
          <a:xfrm>
            <a:off x="1866900" y="83200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963169"/>
            <a:ext cx="8686800" cy="5781799"/>
          </a:xfrm>
          <a:prstGeom prst="rect">
            <a:avLst/>
          </a:prstGeom>
          <a:ln w="6350">
            <a:solidFill>
              <a:srgbClr val="00B0F0"/>
            </a:solidFill>
          </a:ln>
        </p:spPr>
      </p:pic>
    </p:spTree>
    <p:extLst>
      <p:ext uri="{BB962C8B-B14F-4D97-AF65-F5344CB8AC3E}">
        <p14:creationId xmlns:p14="http://schemas.microsoft.com/office/powerpoint/2010/main" val="1338107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866900" y="85725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2214419" y="931170"/>
            <a:ext cx="7886388" cy="5852160"/>
          </a:xfrm>
          <a:prstGeom prst="rect">
            <a:avLst/>
          </a:prstGeom>
          <a:ln>
            <a:solidFill>
              <a:srgbClr val="00B0F0"/>
            </a:solidFill>
          </a:ln>
        </p:spPr>
      </p:pic>
      <p:sp>
        <p:nvSpPr>
          <p:cNvPr id="7" name="Title 1"/>
          <p:cNvSpPr>
            <a:spLocks noGrp="1"/>
          </p:cNvSpPr>
          <p:nvPr>
            <p:ph type="title"/>
          </p:nvPr>
        </p:nvSpPr>
        <p:spPr>
          <a:xfrm>
            <a:off x="1924050" y="-74514"/>
            <a:ext cx="8343900" cy="1143000"/>
          </a:xfrm>
        </p:spPr>
        <p:txBody>
          <a:bodyPr/>
          <a:lstStyle/>
          <a:p>
            <a:pPr algn="ctr"/>
            <a:r>
              <a:rPr lang="en-US" dirty="0"/>
              <a:t>A Tale of Two Veggies</a:t>
            </a:r>
          </a:p>
        </p:txBody>
      </p:sp>
    </p:spTree>
    <p:extLst>
      <p:ext uri="{BB962C8B-B14F-4D97-AF65-F5344CB8AC3E}">
        <p14:creationId xmlns:p14="http://schemas.microsoft.com/office/powerpoint/2010/main" val="2953870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144124"/>
            <a:ext cx="8511436" cy="1143000"/>
          </a:xfrm>
        </p:spPr>
        <p:txBody>
          <a:bodyPr/>
          <a:lstStyle/>
          <a:p>
            <a:pPr algn="ctr"/>
            <a:r>
              <a:rPr lang="en-US" dirty="0"/>
              <a:t>VEG-03 New Crops on Orbit</a:t>
            </a:r>
          </a:p>
        </p:txBody>
      </p:sp>
      <p:sp>
        <p:nvSpPr>
          <p:cNvPr id="3" name="Content Placeholder 2"/>
          <p:cNvSpPr>
            <a:spLocks noGrp="1"/>
          </p:cNvSpPr>
          <p:nvPr>
            <p:ph idx="1"/>
          </p:nvPr>
        </p:nvSpPr>
        <p:spPr>
          <a:xfrm>
            <a:off x="1981200" y="1233729"/>
            <a:ext cx="5239407" cy="4777015"/>
          </a:xfrm>
        </p:spPr>
        <p:txBody>
          <a:bodyPr>
            <a:normAutofit/>
          </a:bodyPr>
          <a:lstStyle/>
          <a:p>
            <a:r>
              <a:rPr lang="en-US" dirty="0"/>
              <a:t>Red Russian Kale</a:t>
            </a:r>
          </a:p>
          <a:p>
            <a:r>
              <a:rPr lang="en-US" dirty="0">
                <a:solidFill>
                  <a:srgbClr val="00B0F0"/>
                </a:solidFill>
              </a:rPr>
              <a:t>*Dragoon Lettuce</a:t>
            </a:r>
          </a:p>
          <a:p>
            <a:r>
              <a:rPr lang="en-US" dirty="0"/>
              <a:t>Wasabi Mustard </a:t>
            </a:r>
          </a:p>
          <a:p>
            <a:r>
              <a:rPr lang="en-US" dirty="0">
                <a:solidFill>
                  <a:srgbClr val="00B0F0"/>
                </a:solidFill>
              </a:rPr>
              <a:t>*Extra Dwarf Pak Choy</a:t>
            </a:r>
          </a:p>
          <a:p>
            <a:r>
              <a:rPr lang="en-US" dirty="0"/>
              <a:t>Amara Mustard</a:t>
            </a:r>
          </a:p>
          <a:p>
            <a:endParaRPr lang="en-US" dirty="0">
              <a:solidFill>
                <a:srgbClr val="00B0F0"/>
              </a:solidFill>
            </a:endParaRPr>
          </a:p>
          <a:p>
            <a:pPr marL="0" indent="0">
              <a:buNone/>
            </a:pPr>
            <a:r>
              <a:rPr lang="en-US" dirty="0"/>
              <a:t>Grown in different combinations with Amara Mustard and Extra Dwarf Pak Choi harvested recently on ISS!</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74287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2615322" y="6010744"/>
            <a:ext cx="6961356" cy="523220"/>
          </a:xfrm>
          <a:prstGeom prst="rect">
            <a:avLst/>
          </a:prstGeom>
          <a:noFill/>
        </p:spPr>
        <p:txBody>
          <a:bodyPr wrap="square" rtlCol="0">
            <a:spAutoFit/>
          </a:bodyPr>
          <a:lstStyle/>
          <a:p>
            <a:r>
              <a:rPr lang="en-US" sz="2800" dirty="0">
                <a:solidFill>
                  <a:srgbClr val="00B0F0"/>
                </a:solidFill>
              </a:rPr>
              <a:t>*= Student Selected Crops!</a:t>
            </a:r>
            <a:r>
              <a:rPr lang="en-US" sz="2800" dirty="0"/>
              <a:t> </a:t>
            </a: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355194" y="877946"/>
            <a:ext cx="2493816" cy="27432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723061" y="1136291"/>
            <a:ext cx="2768252" cy="2780779"/>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131898" y="1543785"/>
            <a:ext cx="2881050" cy="27432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533753" y="1834704"/>
            <a:ext cx="2705622" cy="27432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7933066" y="2379761"/>
            <a:ext cx="2730842" cy="2743200"/>
          </a:xfrm>
          <a:prstGeom prst="rect">
            <a:avLst/>
          </a:prstGeom>
          <a:ln>
            <a:solidFill>
              <a:srgbClr val="00B0F0"/>
            </a:solidFill>
          </a:ln>
        </p:spPr>
      </p:pic>
      <p:pic>
        <p:nvPicPr>
          <p:cNvPr id="41" name="Picture 40"/>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182114" y="838905"/>
            <a:ext cx="2275702" cy="2286000"/>
          </a:xfrm>
          <a:prstGeom prst="rect">
            <a:avLst/>
          </a:prstGeom>
          <a:ln>
            <a:solidFill>
              <a:srgbClr val="00B0F0"/>
            </a:solidFill>
          </a:ln>
        </p:spPr>
      </p:pic>
      <p:pic>
        <p:nvPicPr>
          <p:cNvPr id="42" name="Picture 41"/>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089534" y="2836813"/>
            <a:ext cx="2254687" cy="2286000"/>
          </a:xfrm>
          <a:prstGeom prst="rect">
            <a:avLst/>
          </a:prstGeom>
          <a:ln>
            <a:solidFill>
              <a:srgbClr val="00B0F0"/>
            </a:solidFill>
          </a:ln>
        </p:spPr>
      </p:pic>
    </p:spTree>
    <p:extLst>
      <p:ext uri="{BB962C8B-B14F-4D97-AF65-F5344CB8AC3E}">
        <p14:creationId xmlns:p14="http://schemas.microsoft.com/office/powerpoint/2010/main" val="129822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53" presetClass="entr" presetSubtype="528"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1000" fill="hold"/>
                                        <p:tgtEl>
                                          <p:spTgt spid="36"/>
                                        </p:tgtEl>
                                        <p:attrNameLst>
                                          <p:attrName>ppt_w</p:attrName>
                                        </p:attrNameLst>
                                      </p:cBhvr>
                                      <p:tavLst>
                                        <p:tav tm="0">
                                          <p:val>
                                            <p:fltVal val="0"/>
                                          </p:val>
                                        </p:tav>
                                        <p:tav tm="100000">
                                          <p:val>
                                            <p:strVal val="#ppt_w"/>
                                          </p:val>
                                        </p:tav>
                                      </p:tavLst>
                                    </p:anim>
                                    <p:anim calcmode="lin" valueType="num">
                                      <p:cBhvr>
                                        <p:cTn id="36" dur="1000" fill="hold"/>
                                        <p:tgtEl>
                                          <p:spTgt spid="36"/>
                                        </p:tgtEl>
                                        <p:attrNameLst>
                                          <p:attrName>ppt_h</p:attrName>
                                        </p:attrNameLst>
                                      </p:cBhvr>
                                      <p:tavLst>
                                        <p:tav tm="0">
                                          <p:val>
                                            <p:fltVal val="0"/>
                                          </p:val>
                                        </p:tav>
                                        <p:tav tm="100000">
                                          <p:val>
                                            <p:strVal val="#ppt_h"/>
                                          </p:val>
                                        </p:tav>
                                      </p:tavLst>
                                    </p:anim>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fltVal val="0.5"/>
                                          </p:val>
                                        </p:tav>
                                        <p:tav tm="100000">
                                          <p:val>
                                            <p:strVal val="#ppt_x"/>
                                          </p:val>
                                        </p:tav>
                                      </p:tavLst>
                                    </p:anim>
                                    <p:anim calcmode="lin" valueType="num">
                                      <p:cBhvr>
                                        <p:cTn id="39" dur="1000" fill="hold"/>
                                        <p:tgtEl>
                                          <p:spTgt spid="36"/>
                                        </p:tgtEl>
                                        <p:attrNameLst>
                                          <p:attrName>ppt_y</p:attrName>
                                        </p:attrNameLst>
                                      </p:cBhvr>
                                      <p:tavLst>
                                        <p:tav tm="0">
                                          <p:val>
                                            <p:fltVal val="0.5"/>
                                          </p:val>
                                        </p:tav>
                                        <p:tav tm="100000">
                                          <p:val>
                                            <p:strVal val="#ppt_y"/>
                                          </p:val>
                                        </p:tav>
                                      </p:tavLst>
                                    </p:anim>
                                  </p:childTnLst>
                                </p:cTn>
                              </p:par>
                              <p:par>
                                <p:cTn id="40" presetID="1" presetClass="exit" presetSubtype="0" fill="hold" nodeType="withEffect">
                                  <p:stCondLst>
                                    <p:cond delay="0"/>
                                  </p:stCondLst>
                                  <p:childTnLst>
                                    <p:set>
                                      <p:cBhvr>
                                        <p:cTn id="41" dur="1" fill="hold">
                                          <p:stCondLst>
                                            <p:cond delay="0"/>
                                          </p:stCondLst>
                                        </p:cTn>
                                        <p:tgtEl>
                                          <p:spTgt spid="11"/>
                                        </p:tgtEl>
                                        <p:attrNameLst>
                                          <p:attrName>style.visibility</p:attrName>
                                        </p:attrNameLst>
                                      </p:cBhvr>
                                      <p:to>
                                        <p:strVal val="hidden"/>
                                      </p:to>
                                    </p:set>
                                  </p:childTnLst>
                                </p:cTn>
                              </p:par>
                              <p:par>
                                <p:cTn id="42" presetID="1" presetClass="exit" presetSubtype="0" fill="hold" nodeType="withEffect">
                                  <p:stCondLst>
                                    <p:cond delay="0"/>
                                  </p:stCondLst>
                                  <p:childTnLst>
                                    <p:set>
                                      <p:cBhvr>
                                        <p:cTn id="43" dur="1" fill="hold">
                                          <p:stCondLst>
                                            <p:cond delay="0"/>
                                          </p:stCondLst>
                                        </p:cTn>
                                        <p:tgtEl>
                                          <p:spTgt spid="38"/>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39"/>
                                        </p:tgtEl>
                                        <p:attrNameLst>
                                          <p:attrName>style.visibility</p:attrName>
                                        </p:attrNameLst>
                                      </p:cBhvr>
                                      <p:to>
                                        <p:strVal val="hidden"/>
                                      </p:to>
                                    </p:set>
                                  </p:childTnLst>
                                </p:cTn>
                              </p:par>
                              <p:par>
                                <p:cTn id="46" presetID="1" presetClass="exit" presetSubtype="0" fill="hold" nodeType="withEffect">
                                  <p:stCondLst>
                                    <p:cond delay="0"/>
                                  </p:stCondLst>
                                  <p:childTnLst>
                                    <p:set>
                                      <p:cBhvr>
                                        <p:cTn id="47" dur="1" fill="hold">
                                          <p:stCondLst>
                                            <p:cond delay="0"/>
                                          </p:stCondLst>
                                        </p:cTn>
                                        <p:tgtEl>
                                          <p:spTgt spid="40"/>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6"/>
                                        </p:tgtEl>
                                        <p:attrNameLst>
                                          <p:attrName>style.visibility</p:attrName>
                                        </p:attrNameLst>
                                      </p:cBhvr>
                                      <p:to>
                                        <p:strVal val="hidden"/>
                                      </p:to>
                                    </p:set>
                                  </p:childTnLst>
                                </p:cTn>
                              </p:par>
                              <p:par>
                                <p:cTn id="50" presetID="1" presetClass="entr" presetSubtype="0" fill="hold" nodeType="withEffect">
                                  <p:stCondLst>
                                    <p:cond delay="0"/>
                                  </p:stCondLst>
                                  <p:childTnLst>
                                    <p:set>
                                      <p:cBhvr>
                                        <p:cTn id="51" dur="1" fill="hold">
                                          <p:stCondLst>
                                            <p:cond delay="0"/>
                                          </p:stCondLst>
                                        </p:cTn>
                                        <p:tgtEl>
                                          <p:spTgt spid="41"/>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734" y="-106214"/>
            <a:ext cx="8734532" cy="1325563"/>
          </a:xfrm>
        </p:spPr>
        <p:txBody>
          <a:bodyPr/>
          <a:lstStyle/>
          <a:p>
            <a:pPr algn="ctr"/>
            <a:r>
              <a:rPr lang="en-US" dirty="0"/>
              <a:t>VEG-04</a:t>
            </a:r>
          </a:p>
        </p:txBody>
      </p:sp>
      <p:cxnSp>
        <p:nvCxnSpPr>
          <p:cNvPr id="4" name="Straight Connector 3"/>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80145" y="1509322"/>
            <a:ext cx="3810744" cy="3416320"/>
          </a:xfrm>
          <a:prstGeom prst="rect">
            <a:avLst/>
          </a:prstGeom>
          <a:noFill/>
        </p:spPr>
        <p:txBody>
          <a:bodyPr wrap="square" rtlCol="0">
            <a:spAutoFit/>
          </a:bodyPr>
          <a:lstStyle/>
          <a:p>
            <a:r>
              <a:rPr lang="en-US" sz="2400" dirty="0"/>
              <a:t>Research to study the impacts of Red: Blue: Green light ratios on Mizuna crop growth, nutrient composition, organoleptic appeal and microbial food safety with additional assessments of crew behavioral health.</a:t>
            </a:r>
          </a:p>
        </p:txBody>
      </p:sp>
      <p:sp>
        <p:nvSpPr>
          <p:cNvPr id="8" name="TextBox 7"/>
          <p:cNvSpPr txBox="1"/>
          <p:nvPr/>
        </p:nvSpPr>
        <p:spPr>
          <a:xfrm>
            <a:off x="251082" y="5451920"/>
            <a:ext cx="3231636" cy="1015663"/>
          </a:xfrm>
          <a:prstGeom prst="rect">
            <a:avLst/>
          </a:prstGeom>
          <a:noFill/>
        </p:spPr>
        <p:txBody>
          <a:bodyPr wrap="square" rtlCol="0">
            <a:spAutoFit/>
          </a:bodyPr>
          <a:lstStyle/>
          <a:p>
            <a:r>
              <a:rPr lang="en-US" sz="2000" dirty="0"/>
              <a:t>Collaboration between KSC, JSC, Purdue University and SNC-ORBITEC</a:t>
            </a:r>
          </a:p>
        </p:txBody>
      </p:sp>
      <p:pic>
        <p:nvPicPr>
          <p:cNvPr id="5" name="Picture 4">
            <a:extLst>
              <a:ext uri="{FF2B5EF4-FFF2-40B4-BE49-F238E27FC236}">
                <a16:creationId xmlns:a16="http://schemas.microsoft.com/office/drawing/2014/main" id="{CB8C8BF4-B0E8-46E3-A28E-C061D526838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08928" y="834415"/>
            <a:ext cx="3539744" cy="5943600"/>
          </a:xfrm>
          <a:prstGeom prst="rect">
            <a:avLst/>
          </a:prstGeom>
          <a:ln>
            <a:solidFill>
              <a:srgbClr val="00B0F0"/>
            </a:solidFill>
          </a:ln>
        </p:spPr>
      </p:pic>
      <p:pic>
        <p:nvPicPr>
          <p:cNvPr id="9" name="Picture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60633" y="1348663"/>
            <a:ext cx="7680960" cy="5120640"/>
          </a:xfrm>
          <a:prstGeom prst="rect">
            <a:avLst/>
          </a:prstGeom>
          <a:ln>
            <a:solidFill>
              <a:srgbClr val="00B0F0"/>
            </a:solidFill>
          </a:ln>
        </p:spPr>
      </p:pic>
    </p:spTree>
    <p:extLst>
      <p:ext uri="{BB962C8B-B14F-4D97-AF65-F5344CB8AC3E}">
        <p14:creationId xmlns:p14="http://schemas.microsoft.com/office/powerpoint/2010/main" val="305090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9900" y="89438"/>
            <a:ext cx="6172200" cy="857250"/>
          </a:xfrm>
        </p:spPr>
        <p:txBody>
          <a:bodyPr/>
          <a:lstStyle/>
          <a:p>
            <a:r>
              <a:rPr lang="en-US" dirty="0"/>
              <a:t>VEG-04 Crew Engagement</a:t>
            </a:r>
          </a:p>
        </p:txBody>
      </p:sp>
      <p:cxnSp>
        <p:nvCxnSpPr>
          <p:cNvPr id="6" name="Straight Connector 5"/>
          <p:cNvCxnSpPr/>
          <p:nvPr/>
        </p:nvCxnSpPr>
        <p:spPr>
          <a:xfrm>
            <a:off x="2924175" y="866264"/>
            <a:ext cx="634365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90270" y="1453507"/>
            <a:ext cx="5383660" cy="3550610"/>
          </a:xfrm>
          <a:prstGeom prst="rect">
            <a:avLst/>
          </a:prstGeom>
          <a:ln>
            <a:solidFill>
              <a:schemeClr val="accent1"/>
            </a:solidFill>
          </a:ln>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59820" y="1091724"/>
            <a:ext cx="5536180" cy="3732417"/>
          </a:xfrm>
          <a:prstGeom prst="rect">
            <a:avLst/>
          </a:prstGeom>
          <a:ln>
            <a:solidFill>
              <a:schemeClr val="accent1"/>
            </a:solidFill>
          </a:ln>
        </p:spPr>
      </p:pic>
      <p:pic>
        <p:nvPicPr>
          <p:cNvPr id="7" name="Picture 6">
            <a:extLst>
              <a:ext uri="{FF2B5EF4-FFF2-40B4-BE49-F238E27FC236}">
                <a16:creationId xmlns:a16="http://schemas.microsoft.com/office/drawing/2014/main" id="{E8C508B0-0CFE-4E52-AF21-328FB6CBA91F}"/>
              </a:ext>
            </a:extLst>
          </p:cNvPr>
          <p:cNvPicPr>
            <a:picLocks noChangeAspect="1"/>
          </p:cNvPicPr>
          <p:nvPr/>
        </p:nvPicPr>
        <p:blipFill rotWithShape="1">
          <a:blip r:embed="rId5" cstate="print">
            <a:lum bright="4000"/>
            <a:extLst>
              <a:ext uri="{BEBA8EAE-BF5A-486C-A8C5-ECC9F3942E4B}">
                <a14:imgProps xmlns:a14="http://schemas.microsoft.com/office/drawing/2010/main">
                  <a14:imgLayer r:embed="rId6">
                    <a14:imgEffect>
                      <a14:brightnessContrast bright="3000"/>
                    </a14:imgEffect>
                  </a14:imgLayer>
                </a14:imgProps>
              </a:ext>
              <a:ext uri="{28A0092B-C50C-407E-A947-70E740481C1C}">
                <a14:useLocalDpi xmlns:a14="http://schemas.microsoft.com/office/drawing/2010/main"/>
              </a:ext>
            </a:extLst>
          </a:blip>
          <a:srcRect/>
          <a:stretch/>
        </p:blipFill>
        <p:spPr>
          <a:xfrm>
            <a:off x="4761542" y="4069716"/>
            <a:ext cx="2682506" cy="2651760"/>
          </a:xfrm>
          <a:prstGeom prst="rect">
            <a:avLst/>
          </a:prstGeom>
          <a:ln>
            <a:solidFill>
              <a:schemeClr val="accent1"/>
            </a:solidFill>
          </a:ln>
        </p:spPr>
      </p:pic>
    </p:spTree>
    <p:extLst>
      <p:ext uri="{BB962C8B-B14F-4D97-AF65-F5344CB8AC3E}">
        <p14:creationId xmlns:p14="http://schemas.microsoft.com/office/powerpoint/2010/main" val="37326246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87834" y="925608"/>
            <a:ext cx="6354267" cy="3738748"/>
          </a:xfrm>
          <a:prstGeom prst="rect">
            <a:avLst/>
          </a:prstGeom>
          <a:ln>
            <a:solidFill>
              <a:schemeClr val="accent1"/>
            </a:solidFill>
          </a:ln>
        </p:spPr>
      </p:pic>
      <p:sp>
        <p:nvSpPr>
          <p:cNvPr id="2" name="TextBox 1">
            <a:extLst>
              <a:ext uri="{FF2B5EF4-FFF2-40B4-BE49-F238E27FC236}">
                <a16:creationId xmlns:a16="http://schemas.microsoft.com/office/drawing/2014/main" id="{1FE244B3-04CA-4124-8C6A-F9FA2CA13225}"/>
              </a:ext>
            </a:extLst>
          </p:cNvPr>
          <p:cNvSpPr txBox="1"/>
          <p:nvPr/>
        </p:nvSpPr>
        <p:spPr>
          <a:xfrm>
            <a:off x="1450017" y="205486"/>
            <a:ext cx="9291967" cy="646331"/>
          </a:xfrm>
          <a:prstGeom prst="rect">
            <a:avLst/>
          </a:prstGeom>
          <a:noFill/>
        </p:spPr>
        <p:txBody>
          <a:bodyPr wrap="none" rtlCol="0">
            <a:spAutoFit/>
          </a:bodyPr>
          <a:lstStyle/>
          <a:p>
            <a:r>
              <a:rPr lang="en-US" sz="3600" b="1" dirty="0">
                <a:latin typeface="+mj-lt"/>
              </a:rPr>
              <a:t>Plant Aromas Also Enhance Astronaut Experiences</a:t>
            </a:r>
          </a:p>
        </p:txBody>
      </p:sp>
      <p:cxnSp>
        <p:nvCxnSpPr>
          <p:cNvPr id="4" name="Straight Connector 3">
            <a:extLst>
              <a:ext uri="{FF2B5EF4-FFF2-40B4-BE49-F238E27FC236}">
                <a16:creationId xmlns:a16="http://schemas.microsoft.com/office/drawing/2014/main" id="{F8E73F8F-1339-4A83-BA95-B630AAA83999}"/>
              </a:ext>
            </a:extLst>
          </p:cNvPr>
          <p:cNvCxnSpPr/>
          <p:nvPr/>
        </p:nvCxnSpPr>
        <p:spPr>
          <a:xfrm>
            <a:off x="1866900" y="73953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95AC14-9F53-4209-A44A-F44A1979E55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98732" y="2632363"/>
            <a:ext cx="6814107" cy="3749040"/>
          </a:xfrm>
          <a:prstGeom prst="rect">
            <a:avLst/>
          </a:prstGeom>
          <a:ln>
            <a:solidFill>
              <a:schemeClr val="accent1"/>
            </a:solidFill>
          </a:ln>
        </p:spPr>
      </p:pic>
    </p:spTree>
    <p:extLst>
      <p:ext uri="{BB962C8B-B14F-4D97-AF65-F5344CB8AC3E}">
        <p14:creationId xmlns:p14="http://schemas.microsoft.com/office/powerpoint/2010/main" val="2938662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7780"/>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8681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435391A-5E33-4E77-B8E9-8AA776E6C4D3}"/>
              </a:ext>
            </a:extLst>
          </p:cNvPr>
          <p:cNvSpPr txBox="1"/>
          <p:nvPr/>
        </p:nvSpPr>
        <p:spPr>
          <a:xfrm>
            <a:off x="2568198" y="5779512"/>
            <a:ext cx="7055604" cy="830997"/>
          </a:xfrm>
          <a:prstGeom prst="rect">
            <a:avLst/>
          </a:prstGeom>
          <a:noFill/>
        </p:spPr>
        <p:txBody>
          <a:bodyPr wrap="square" rtlCol="0">
            <a:spAutoFit/>
          </a:bodyPr>
          <a:lstStyle/>
          <a:p>
            <a:pPr algn="ctr"/>
            <a:r>
              <a:rPr lang="en-US" sz="2400" dirty="0"/>
              <a:t>PH-02 Radish Experiment</a:t>
            </a:r>
          </a:p>
          <a:p>
            <a:pPr algn="ctr"/>
            <a:r>
              <a:rPr lang="en-US" sz="2400" dirty="0"/>
              <a:t>PI Karl </a:t>
            </a:r>
            <a:r>
              <a:rPr lang="en-US" sz="2400" dirty="0" err="1"/>
              <a:t>Hasenstein</a:t>
            </a:r>
            <a:r>
              <a:rPr lang="en-US" sz="2400" dirty="0"/>
              <a:t> – University of Louisiana, Lafayette</a:t>
            </a:r>
          </a:p>
        </p:txBody>
      </p:sp>
      <p:pic>
        <p:nvPicPr>
          <p:cNvPr id="4" name="Picture 3">
            <a:extLst>
              <a:ext uri="{FF2B5EF4-FFF2-40B4-BE49-F238E27FC236}">
                <a16:creationId xmlns:a16="http://schemas.microsoft.com/office/drawing/2014/main" id="{7546CD78-6DB7-4BE0-BCC4-BF607FE279CE}"/>
              </a:ext>
            </a:extLst>
          </p:cNvPr>
          <p:cNvPicPr>
            <a:picLocks noChangeAspect="1"/>
          </p:cNvPicPr>
          <p:nvPr/>
        </p:nvPicPr>
        <p:blipFill>
          <a:blip r:embed="rId2"/>
          <a:stretch>
            <a:fillRect/>
          </a:stretch>
        </p:blipFill>
        <p:spPr>
          <a:xfrm>
            <a:off x="220186" y="1860352"/>
            <a:ext cx="5770722" cy="3847148"/>
          </a:xfrm>
          <a:prstGeom prst="rect">
            <a:avLst/>
          </a:prstGeom>
          <a:ln>
            <a:solidFill>
              <a:srgbClr val="57D3FF"/>
            </a:solidFill>
          </a:ln>
        </p:spPr>
      </p:pic>
      <p:pic>
        <p:nvPicPr>
          <p:cNvPr id="12" name="Picture 11" descr="A picture containing indoor, engine&#10;&#10;Description automatically generated">
            <a:extLst>
              <a:ext uri="{FF2B5EF4-FFF2-40B4-BE49-F238E27FC236}">
                <a16:creationId xmlns:a16="http://schemas.microsoft.com/office/drawing/2014/main" id="{348DCA71-045C-456D-B2CC-BBBDCBB6197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11094" y="1867020"/>
            <a:ext cx="5760720" cy="3840480"/>
          </a:xfrm>
          <a:prstGeom prst="rect">
            <a:avLst/>
          </a:prstGeom>
          <a:ln>
            <a:solidFill>
              <a:srgbClr val="57D3FF"/>
            </a:solidFill>
          </a:ln>
        </p:spPr>
      </p:pic>
    </p:spTree>
    <p:extLst>
      <p:ext uri="{BB962C8B-B14F-4D97-AF65-F5344CB8AC3E}">
        <p14:creationId xmlns:p14="http://schemas.microsoft.com/office/powerpoint/2010/main" val="3717547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1422400" y="6155679"/>
            <a:ext cx="9347200" cy="523220"/>
          </a:xfrm>
          <a:prstGeom prst="rect">
            <a:avLst/>
          </a:prstGeom>
          <a:noFill/>
        </p:spPr>
        <p:txBody>
          <a:bodyPr wrap="square" rtlCol="0">
            <a:spAutoFit/>
          </a:bodyPr>
          <a:lstStyle/>
          <a:p>
            <a:pPr algn="ctr"/>
            <a:r>
              <a:rPr lang="en-US" sz="2800" dirty="0"/>
              <a:t>Successful transplanting of ‘Extra Dwarf’ Pak Choi in VEG-03 I</a:t>
            </a:r>
          </a:p>
        </p:txBody>
      </p:sp>
      <p:pic>
        <p:nvPicPr>
          <p:cNvPr id="10" name="Picture 9" descr="A picture containing indoor&#10;&#10;Description automatically generated">
            <a:extLst>
              <a:ext uri="{FF2B5EF4-FFF2-40B4-BE49-F238E27FC236}">
                <a16:creationId xmlns:a16="http://schemas.microsoft.com/office/drawing/2014/main" id="{F333E62F-522C-46CF-9C44-ACE2BF4287B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9493" y="1382151"/>
            <a:ext cx="5760720" cy="3840480"/>
          </a:xfrm>
          <a:prstGeom prst="rect">
            <a:avLst/>
          </a:prstGeom>
          <a:ln>
            <a:solidFill>
              <a:srgbClr val="57D3FF"/>
            </a:solidFill>
          </a:ln>
        </p:spPr>
      </p:pic>
      <p:pic>
        <p:nvPicPr>
          <p:cNvPr id="12" name="Picture 11" descr="A picture containing vegetable, fresh, cluttered&#10;&#10;Description automatically generated">
            <a:extLst>
              <a:ext uri="{FF2B5EF4-FFF2-40B4-BE49-F238E27FC236}">
                <a16:creationId xmlns:a16="http://schemas.microsoft.com/office/drawing/2014/main" id="{1F8BB898-948E-45E1-B9F7-5636BBA96D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119706" y="1382151"/>
            <a:ext cx="5892801" cy="3840480"/>
          </a:xfrm>
          <a:prstGeom prst="rect">
            <a:avLst/>
          </a:prstGeom>
          <a:ln>
            <a:solidFill>
              <a:srgbClr val="57D3FF"/>
            </a:solidFill>
          </a:ln>
        </p:spPr>
      </p:pic>
      <p:sp>
        <p:nvSpPr>
          <p:cNvPr id="13" name="TextBox 12">
            <a:extLst>
              <a:ext uri="{FF2B5EF4-FFF2-40B4-BE49-F238E27FC236}">
                <a16:creationId xmlns:a16="http://schemas.microsoft.com/office/drawing/2014/main" id="{083ED6D6-EFC1-4B53-BB67-4591C03347FE}"/>
              </a:ext>
            </a:extLst>
          </p:cNvPr>
          <p:cNvSpPr txBox="1"/>
          <p:nvPr/>
        </p:nvSpPr>
        <p:spPr>
          <a:xfrm>
            <a:off x="1249037" y="5302906"/>
            <a:ext cx="3621632" cy="369332"/>
          </a:xfrm>
          <a:prstGeom prst="rect">
            <a:avLst/>
          </a:prstGeom>
          <a:noFill/>
        </p:spPr>
        <p:txBody>
          <a:bodyPr wrap="none" rtlCol="0">
            <a:spAutoFit/>
          </a:bodyPr>
          <a:lstStyle/>
          <a:p>
            <a:r>
              <a:rPr lang="en-US" dirty="0"/>
              <a:t>Transplanting 10 Days after initiation</a:t>
            </a:r>
          </a:p>
        </p:txBody>
      </p:sp>
      <p:sp>
        <p:nvSpPr>
          <p:cNvPr id="14" name="TextBox 13">
            <a:extLst>
              <a:ext uri="{FF2B5EF4-FFF2-40B4-BE49-F238E27FC236}">
                <a16:creationId xmlns:a16="http://schemas.microsoft.com/office/drawing/2014/main" id="{14FB1048-0401-487A-A0C3-45D1AD5220BF}"/>
              </a:ext>
            </a:extLst>
          </p:cNvPr>
          <p:cNvSpPr txBox="1"/>
          <p:nvPr/>
        </p:nvSpPr>
        <p:spPr>
          <a:xfrm>
            <a:off x="7321333" y="5302906"/>
            <a:ext cx="917239" cy="369332"/>
          </a:xfrm>
          <a:prstGeom prst="rect">
            <a:avLst/>
          </a:prstGeom>
          <a:noFill/>
        </p:spPr>
        <p:txBody>
          <a:bodyPr wrap="none" rtlCol="0">
            <a:spAutoFit/>
          </a:bodyPr>
          <a:lstStyle/>
          <a:p>
            <a:r>
              <a:rPr lang="en-US" dirty="0"/>
              <a:t>Original</a:t>
            </a:r>
          </a:p>
        </p:txBody>
      </p:sp>
      <p:sp>
        <p:nvSpPr>
          <p:cNvPr id="15" name="TextBox 14">
            <a:extLst>
              <a:ext uri="{FF2B5EF4-FFF2-40B4-BE49-F238E27FC236}">
                <a16:creationId xmlns:a16="http://schemas.microsoft.com/office/drawing/2014/main" id="{A93E4B3D-EC69-4F63-B37C-93F8EEA6FCEE}"/>
              </a:ext>
            </a:extLst>
          </p:cNvPr>
          <p:cNvSpPr txBox="1"/>
          <p:nvPr/>
        </p:nvSpPr>
        <p:spPr>
          <a:xfrm>
            <a:off x="9744011" y="5338539"/>
            <a:ext cx="1162178" cy="369332"/>
          </a:xfrm>
          <a:prstGeom prst="rect">
            <a:avLst/>
          </a:prstGeom>
          <a:noFill/>
        </p:spPr>
        <p:txBody>
          <a:bodyPr wrap="none" rtlCol="0">
            <a:spAutoFit/>
          </a:bodyPr>
          <a:lstStyle/>
          <a:p>
            <a:r>
              <a:rPr lang="en-US" dirty="0"/>
              <a:t>Transplant</a:t>
            </a:r>
          </a:p>
        </p:txBody>
      </p:sp>
      <p:sp>
        <p:nvSpPr>
          <p:cNvPr id="16" name="TextBox 15">
            <a:extLst>
              <a:ext uri="{FF2B5EF4-FFF2-40B4-BE49-F238E27FC236}">
                <a16:creationId xmlns:a16="http://schemas.microsoft.com/office/drawing/2014/main" id="{89A0D555-FED1-454A-8C7C-DA4CAAA2CA55}"/>
              </a:ext>
            </a:extLst>
          </p:cNvPr>
          <p:cNvSpPr txBox="1"/>
          <p:nvPr/>
        </p:nvSpPr>
        <p:spPr>
          <a:xfrm>
            <a:off x="8115365" y="5635294"/>
            <a:ext cx="1901483" cy="369332"/>
          </a:xfrm>
          <a:prstGeom prst="rect">
            <a:avLst/>
          </a:prstGeom>
          <a:noFill/>
        </p:spPr>
        <p:txBody>
          <a:bodyPr wrap="none" rtlCol="0">
            <a:spAutoFit/>
          </a:bodyPr>
          <a:lstStyle/>
          <a:p>
            <a:r>
              <a:rPr lang="en-US" dirty="0"/>
              <a:t>Harvest at 29 days</a:t>
            </a:r>
          </a:p>
        </p:txBody>
      </p:sp>
      <p:cxnSp>
        <p:nvCxnSpPr>
          <p:cNvPr id="4" name="Straight Arrow Connector 3">
            <a:extLst>
              <a:ext uri="{FF2B5EF4-FFF2-40B4-BE49-F238E27FC236}">
                <a16:creationId xmlns:a16="http://schemas.microsoft.com/office/drawing/2014/main" id="{5E0E0003-B451-419D-B872-0198834EF9E0}"/>
              </a:ext>
            </a:extLst>
          </p:cNvPr>
          <p:cNvCxnSpPr>
            <a:cxnSpLocks/>
            <a:stCxn id="14" idx="0"/>
          </p:cNvCxnSpPr>
          <p:nvPr/>
        </p:nvCxnSpPr>
        <p:spPr>
          <a:xfrm flipV="1">
            <a:off x="7779953" y="4133088"/>
            <a:ext cx="0" cy="1169818"/>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E9BBBC7-1AE6-459E-806A-6127A06D8FC3}"/>
              </a:ext>
            </a:extLst>
          </p:cNvPr>
          <p:cNvCxnSpPr>
            <a:cxnSpLocks/>
          </p:cNvCxnSpPr>
          <p:nvPr/>
        </p:nvCxnSpPr>
        <p:spPr>
          <a:xfrm flipH="1" flipV="1">
            <a:off x="10311448" y="4250530"/>
            <a:ext cx="1" cy="1123154"/>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0057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Recent ISS Crop Research</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7EC893E7-EE71-4FAF-A2F1-C288982C0DB5}"/>
              </a:ext>
            </a:extLst>
          </p:cNvPr>
          <p:cNvPicPr>
            <a:picLocks noGrp="1" noChangeAspect="1"/>
          </p:cNvPicPr>
          <p:nvPr>
            <p:ph sz="half" idx="2"/>
          </p:nvPr>
        </p:nvPicPr>
        <p:blipFill rotWithShape="1">
          <a:blip r:embed="rId2" cstate="hqprint">
            <a:extLst>
              <a:ext uri="{28A0092B-C50C-407E-A947-70E740481C1C}">
                <a14:useLocalDpi xmlns:a14="http://schemas.microsoft.com/office/drawing/2010/main"/>
              </a:ext>
            </a:extLst>
          </a:blip>
          <a:srcRect/>
          <a:stretch/>
        </p:blipFill>
        <p:spPr>
          <a:xfrm>
            <a:off x="6513085" y="2059298"/>
            <a:ext cx="5181600" cy="1830935"/>
          </a:xfrm>
          <a:prstGeom prst="rect">
            <a:avLst/>
          </a:prstGeom>
          <a:ln>
            <a:solidFill>
              <a:srgbClr val="57D3FF"/>
            </a:solidFill>
          </a:ln>
        </p:spPr>
      </p:pic>
      <p:sp>
        <p:nvSpPr>
          <p:cNvPr id="8" name="TextBox 7">
            <a:extLst>
              <a:ext uri="{FF2B5EF4-FFF2-40B4-BE49-F238E27FC236}">
                <a16:creationId xmlns:a16="http://schemas.microsoft.com/office/drawing/2014/main" id="{523B5C36-3F63-4A9F-82D1-BA5D390FC15D}"/>
              </a:ext>
            </a:extLst>
          </p:cNvPr>
          <p:cNvSpPr txBox="1"/>
          <p:nvPr/>
        </p:nvSpPr>
        <p:spPr>
          <a:xfrm>
            <a:off x="6753653" y="4027377"/>
            <a:ext cx="4699438" cy="954107"/>
          </a:xfrm>
          <a:prstGeom prst="rect">
            <a:avLst/>
          </a:prstGeom>
          <a:noFill/>
        </p:spPr>
        <p:txBody>
          <a:bodyPr wrap="square" rtlCol="0">
            <a:spAutoFit/>
          </a:bodyPr>
          <a:lstStyle/>
          <a:p>
            <a:r>
              <a:rPr lang="en-US" sz="2800" dirty="0"/>
              <a:t>Seed Film technology tested successfully in VEG-03 J</a:t>
            </a:r>
          </a:p>
        </p:txBody>
      </p:sp>
      <p:pic>
        <p:nvPicPr>
          <p:cNvPr id="3" name="Picture 2">
            <a:extLst>
              <a:ext uri="{FF2B5EF4-FFF2-40B4-BE49-F238E27FC236}">
                <a16:creationId xmlns:a16="http://schemas.microsoft.com/office/drawing/2014/main" id="{A86FFAEA-83C7-4CA1-A2AC-664E40E23E7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38909" y="1127235"/>
            <a:ext cx="5222668" cy="5577840"/>
          </a:xfrm>
          <a:prstGeom prst="rect">
            <a:avLst/>
          </a:prstGeom>
          <a:ln>
            <a:solidFill>
              <a:srgbClr val="57D3FF"/>
            </a:solidFill>
          </a:ln>
        </p:spPr>
      </p:pic>
    </p:spTree>
    <p:extLst>
      <p:ext uri="{BB962C8B-B14F-4D97-AF65-F5344CB8AC3E}">
        <p14:creationId xmlns:p14="http://schemas.microsoft.com/office/powerpoint/2010/main" val="533495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Space Crops Up NEXT on ISS!</a:t>
            </a:r>
          </a:p>
        </p:txBody>
      </p:sp>
      <p:cxnSp>
        <p:nvCxnSpPr>
          <p:cNvPr id="6" name="Straight Connector 5">
            <a:extLst>
              <a:ext uri="{FF2B5EF4-FFF2-40B4-BE49-F238E27FC236}">
                <a16:creationId xmlns:a16="http://schemas.microsoft.com/office/drawing/2014/main" id="{F83CFA6D-6B3E-4441-A7AF-313599540461}"/>
              </a:ext>
            </a:extLst>
          </p:cNvPr>
          <p:cNvCxnSpPr/>
          <p:nvPr/>
        </p:nvCxnSpPr>
        <p:spPr>
          <a:xfrm>
            <a:off x="1866900" y="9406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084353" y="2266198"/>
            <a:ext cx="3587777" cy="2985433"/>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Española  Improved Hatch Chile Peppers in APH</a:t>
            </a:r>
          </a:p>
          <a:p>
            <a:pPr marL="457200" indent="-457200">
              <a:spcAft>
                <a:spcPts val="1200"/>
              </a:spcAft>
              <a:buFont typeface="Arial" panose="020B0604020202020204" pitchFamily="34" charset="0"/>
              <a:buChar char="•"/>
            </a:pPr>
            <a:r>
              <a:rPr lang="en-US" sz="2800" dirty="0"/>
              <a:t>PH-04 mission starts ~July 12</a:t>
            </a:r>
            <a:r>
              <a:rPr lang="en-US" sz="2800" baseline="30000" dirty="0"/>
              <a:t>th</a:t>
            </a:r>
            <a:r>
              <a:rPr lang="en-US" sz="2800" dirty="0"/>
              <a:t> </a:t>
            </a:r>
          </a:p>
          <a:p>
            <a:pPr marL="457200" indent="-457200">
              <a:spcAft>
                <a:spcPts val="1200"/>
              </a:spcAft>
              <a:buFont typeface="Arial" panose="020B0604020202020204" pitchFamily="34" charset="0"/>
              <a:buChar char="•"/>
            </a:pPr>
            <a:r>
              <a:rPr lang="en-US" sz="2800" dirty="0"/>
              <a:t>Red or Green?</a:t>
            </a:r>
          </a:p>
        </p:txBody>
      </p:sp>
      <p:pic>
        <p:nvPicPr>
          <p:cNvPr id="10" name="Picture 9" descr="A picture containing plant, flower, vegetable&#10;&#10;Description automatically generated">
            <a:extLst>
              <a:ext uri="{FF2B5EF4-FFF2-40B4-BE49-F238E27FC236}">
                <a16:creationId xmlns:a16="http://schemas.microsoft.com/office/drawing/2014/main" id="{8687D4C2-B991-43FD-B8E8-F06D230F3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 y="1114806"/>
            <a:ext cx="8092440" cy="5394960"/>
          </a:xfrm>
          <a:prstGeom prst="rect">
            <a:avLst/>
          </a:prstGeom>
        </p:spPr>
      </p:pic>
    </p:spTree>
    <p:extLst>
      <p:ext uri="{BB962C8B-B14F-4D97-AF65-F5344CB8AC3E}">
        <p14:creationId xmlns:p14="http://schemas.microsoft.com/office/powerpoint/2010/main" val="2573898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sp>
        <p:nvSpPr>
          <p:cNvPr id="3" name="Content Placeholder 2"/>
          <p:cNvSpPr>
            <a:spLocks noGrp="1"/>
          </p:cNvSpPr>
          <p:nvPr>
            <p:ph sz="half" idx="1"/>
          </p:nvPr>
        </p:nvSpPr>
        <p:spPr>
          <a:xfrm>
            <a:off x="164388" y="1175892"/>
            <a:ext cx="4940047" cy="5553679"/>
          </a:xfrm>
        </p:spPr>
        <p:txBody>
          <a:bodyPr>
            <a:normAutofit/>
          </a:bodyPr>
          <a:lstStyle/>
          <a:p>
            <a:r>
              <a:rPr lang="en-US" sz="2500" dirty="0"/>
              <a:t>Veggie and Space Crop Production teams</a:t>
            </a:r>
          </a:p>
          <a:p>
            <a:r>
              <a:rPr lang="en-US" sz="2500" dirty="0"/>
              <a:t>Astronauts Steve Swanson, Rick Mastracchio, Scott Kelly, Kjell Lindgren, Shane Kimbrough, Peggy Whitson, Jack Fischer, Joe </a:t>
            </a:r>
            <a:r>
              <a:rPr lang="en-US" sz="2500" dirty="0" err="1"/>
              <a:t>Acaba</a:t>
            </a:r>
            <a:r>
              <a:rPr lang="en-US" sz="2500" dirty="0"/>
              <a:t>, Scott Tingle, Serena </a:t>
            </a:r>
            <a:r>
              <a:rPr lang="en-US" sz="2500" dirty="0" err="1"/>
              <a:t>Auñón</a:t>
            </a:r>
            <a:r>
              <a:rPr lang="en-US" sz="2500" dirty="0"/>
              <a:t>-Chancellor, Alex </a:t>
            </a:r>
            <a:r>
              <a:rPr lang="en-US" sz="2500" dirty="0" err="1"/>
              <a:t>Gerst</a:t>
            </a:r>
            <a:r>
              <a:rPr lang="en-US" sz="2500" dirty="0"/>
              <a:t>, Anne McClain, David  Saint-Jacques, Christina Koch, Nick Hague,  Drew Morgan, Jessica Meir, Kate </a:t>
            </a:r>
            <a:r>
              <a:rPr lang="en-US" sz="2500" dirty="0" err="1"/>
              <a:t>Rubins</a:t>
            </a:r>
            <a:r>
              <a:rPr lang="en-US" sz="2500" dirty="0"/>
              <a:t>, Mike Hopkins, Shannon Walker</a:t>
            </a:r>
          </a:p>
          <a:p>
            <a:r>
              <a:rPr lang="en-US" sz="2500" dirty="0"/>
              <a:t>NASA’s Space Biology Program, ISS Program, Human Research Program</a:t>
            </a:r>
          </a:p>
          <a:p>
            <a:endParaRPr lang="en-US" sz="2500" dirty="0"/>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5328213" y="1188720"/>
            <a:ext cx="6863787" cy="5669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6453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866</Words>
  <Application>Microsoft Office PowerPoint</Application>
  <PresentationFormat>Widescreen</PresentationFormat>
  <Paragraphs>163</Paragraphs>
  <Slides>29</Slides>
  <Notes>10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Arial Black</vt:lpstr>
      <vt:lpstr>Arial Narrow</vt:lpstr>
      <vt:lpstr>Calibri</vt:lpstr>
      <vt:lpstr>Calibri Light</vt:lpstr>
      <vt:lpstr>Office Theme</vt:lpstr>
      <vt:lpstr>Plants in Space, Veggie, and Space Crop Production </vt:lpstr>
      <vt:lpstr>PowerPoint Presentation</vt:lpstr>
      <vt:lpstr>Why grow plants in space?</vt:lpstr>
      <vt:lpstr>PowerPoint Presentation</vt:lpstr>
      <vt:lpstr>Plant Factories</vt:lpstr>
      <vt:lpstr>PowerPoint Presentation</vt:lpstr>
      <vt:lpstr>South Pole Greenhouse</vt:lpstr>
      <vt:lpstr>PowerPoint Presentation</vt:lpstr>
      <vt:lpstr>Space Crop Production Candidates</vt:lpstr>
      <vt:lpstr>Plant Growth and the Environment</vt:lpstr>
      <vt:lpstr>The Space Environment</vt:lpstr>
      <vt:lpstr>Space Crop Production Challenges</vt:lpstr>
      <vt:lpstr>PowerPoint Presentation</vt:lpstr>
      <vt:lpstr>PowerPoint Presentation</vt:lpstr>
      <vt:lpstr>PowerPoint Presentation</vt:lpstr>
      <vt:lpstr>VEG-01B Harvest (August 2015)</vt:lpstr>
      <vt:lpstr>PowerPoint Presentation</vt:lpstr>
      <vt:lpstr>Red Lettuce Cut-and-Come-Again</vt:lpstr>
      <vt:lpstr>VEG-03C Cut-and-Come-Again</vt:lpstr>
      <vt:lpstr>A Tale of Two Veggies</vt:lpstr>
      <vt:lpstr>VEG-03 New Crops on Orbit</vt:lpstr>
      <vt:lpstr>VEG-04</vt:lpstr>
      <vt:lpstr>VEG-04 Crew Engagement</vt:lpstr>
      <vt:lpstr>PowerPoint Presentation</vt:lpstr>
      <vt:lpstr>Recent ISS Crop Research</vt:lpstr>
      <vt:lpstr>Recent ISS Crop Research</vt:lpstr>
      <vt:lpstr>Recent ISS Crop Research</vt:lpstr>
      <vt:lpstr>Space Crops Up NEXT on ISS!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2021-02-10T16:51:51Z</dcterms:created>
  <dcterms:modified xsi:type="dcterms:W3CDTF">2021-06-29T15:10:22Z</dcterms:modified>
</cp:coreProperties>
</file>