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p:restoredTop sz="94643"/>
  </p:normalViewPr>
  <p:slideViewPr>
    <p:cSldViewPr snapToGrid="0" snapToObjects="1">
      <p:cViewPr varScale="1">
        <p:scale>
          <a:sx n="26" d="100"/>
          <a:sy n="26" d="100"/>
        </p:scale>
        <p:origin x="2584"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173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128378" y="30435176"/>
            <a:ext cx="2374352" cy="1945341"/>
          </a:xfrm>
          <a:prstGeom prst="rect">
            <a:avLst/>
          </a:prstGeom>
        </p:spPr>
      </p:pic>
      <p:sp>
        <p:nvSpPr>
          <p:cNvPr id="10" name="TextBox 9"/>
          <p:cNvSpPr txBox="1"/>
          <p:nvPr userDrawn="1"/>
        </p:nvSpPr>
        <p:spPr>
          <a:xfrm>
            <a:off x="37052615" y="31125330"/>
            <a:ext cx="3510366" cy="769441"/>
          </a:xfrm>
          <a:prstGeom prst="rect">
            <a:avLst/>
          </a:prstGeom>
          <a:noFill/>
        </p:spPr>
        <p:txBody>
          <a:bodyPr wrap="square" rtlCol="0">
            <a:spAutoFit/>
          </a:bodyPr>
          <a:lstStyle/>
          <a:p>
            <a:pPr algn="r"/>
            <a:r>
              <a:rPr lang="en-US" sz="2200" dirty="0">
                <a:latin typeface="Arial" charset="0"/>
                <a:ea typeface="Arial" charset="0"/>
                <a:cs typeface="Arial" charset="0"/>
              </a:rPr>
              <a:t>National Aeronautics and</a:t>
            </a:r>
          </a:p>
          <a:p>
            <a:pPr algn="r"/>
            <a:r>
              <a:rPr lang="en-US" sz="2200" dirty="0">
                <a:latin typeface="Arial" charset="0"/>
                <a:ea typeface="Arial" charset="0"/>
                <a:cs typeface="Arial" charset="0"/>
              </a:rPr>
              <a:t>Space Administration</a:t>
            </a:r>
          </a:p>
        </p:txBody>
      </p:sp>
      <p:cxnSp>
        <p:nvCxnSpPr>
          <p:cNvPr id="12" name="Straight Connector 11"/>
          <p:cNvCxnSpPr/>
          <p:nvPr userDrawn="1"/>
        </p:nvCxnSpPr>
        <p:spPr>
          <a:xfrm>
            <a:off x="40958188" y="30660379"/>
            <a:ext cx="0" cy="1654824"/>
          </a:xfrm>
          <a:prstGeom prst="line">
            <a:avLst/>
          </a:prstGeom>
          <a:ln w="12700">
            <a:solidFill>
              <a:schemeClr val="tx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65862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9659" y="4103913"/>
            <a:ext cx="42622443" cy="5412377"/>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The NASA GEOS Earth System Model is used for a variety of atmospheric composition applications</a:t>
            </a:r>
          </a:p>
          <a:p>
            <a:r>
              <a:rPr lang="en-US" sz="4800" dirty="0">
                <a:latin typeface="Arial" charset="0"/>
                <a:ea typeface="Arial" charset="0"/>
                <a:cs typeface="Arial" charset="0"/>
              </a:rPr>
              <a:t>The </a:t>
            </a:r>
            <a:r>
              <a:rPr lang="en-US" sz="4800" dirty="0">
                <a:latin typeface="Arial" charset="0"/>
                <a:cs typeface="Arial" charset="0"/>
              </a:rPr>
              <a:t>Goddard Earth Observing System (GEOS) Earth System Model (ESM) is a General Circulation Model and Data Assimilation System developed and maintained by the NASA Global Modeling and Assimilation Office (GMAO). It consists of a suite of model components that can be connected in a modular manner for a variety of applications. Current capabilities as well as developments of GEOS pertinent to atmospheric composition modeling are highlighted below, including real-time forecasting of atmospheric constituents, reanalysis of chemical composition, and the use of machine learning emulators for data assimilation applications. </a:t>
            </a:r>
          </a:p>
        </p:txBody>
      </p:sp>
      <p:sp>
        <p:nvSpPr>
          <p:cNvPr id="6" name="TextBox 5"/>
          <p:cNvSpPr txBox="1"/>
          <p:nvPr/>
        </p:nvSpPr>
        <p:spPr>
          <a:xfrm>
            <a:off x="749659" y="522514"/>
            <a:ext cx="42622443" cy="3135086"/>
          </a:xfrm>
          <a:prstGeom prst="rect">
            <a:avLst/>
          </a:prstGeom>
          <a:solidFill>
            <a:schemeClr val="tx1">
              <a:lumMod val="85000"/>
              <a:lumOff val="15000"/>
            </a:schemeClr>
          </a:solidFill>
        </p:spPr>
        <p:txBody>
          <a:bodyPr wrap="square" lIns="914400" tIns="457200" rIns="914400" bIns="91440" rtlCol="0">
            <a:noAutofit/>
          </a:bodyPr>
          <a:lstStyle/>
          <a:p>
            <a:r>
              <a:rPr lang="en-US" sz="7200" b="1" dirty="0">
                <a:solidFill>
                  <a:schemeClr val="bg1"/>
                </a:solidFill>
                <a:latin typeface="Arial" charset="0"/>
                <a:ea typeface="Arial" charset="0"/>
                <a:cs typeface="Arial" charset="0"/>
              </a:rPr>
              <a:t>Atmospheric Composition Modeling Using the Goddard Earth Observing System</a:t>
            </a:r>
          </a:p>
          <a:p>
            <a:r>
              <a:rPr lang="en-US" sz="4800" dirty="0">
                <a:solidFill>
                  <a:schemeClr val="bg1"/>
                </a:solidFill>
                <a:latin typeface="Arial" charset="0"/>
                <a:ea typeface="Arial" charset="0"/>
                <a:cs typeface="Arial" charset="0"/>
              </a:rPr>
              <a:t>Christoph Keller</a:t>
            </a:r>
            <a:r>
              <a:rPr lang="en-US" sz="4800" baseline="30000" dirty="0">
                <a:solidFill>
                  <a:schemeClr val="bg1"/>
                </a:solidFill>
                <a:latin typeface="Arial" charset="0"/>
                <a:ea typeface="Arial" charset="0"/>
                <a:cs typeface="Arial" charset="0"/>
              </a:rPr>
              <a:t>1,2</a:t>
            </a:r>
            <a:r>
              <a:rPr lang="en-US" sz="4800" dirty="0">
                <a:solidFill>
                  <a:schemeClr val="bg1"/>
                </a:solidFill>
                <a:latin typeface="Arial" charset="0"/>
                <a:ea typeface="Arial" charset="0"/>
                <a:cs typeface="Arial" charset="0"/>
              </a:rPr>
              <a:t>, Patricia Castellanos</a:t>
            </a:r>
            <a:r>
              <a:rPr lang="en-US" sz="4800" baseline="30000" dirty="0">
                <a:solidFill>
                  <a:schemeClr val="bg1"/>
                </a:solidFill>
                <a:latin typeface="Arial" charset="0"/>
                <a:ea typeface="Arial" charset="0"/>
                <a:cs typeface="Arial" charset="0"/>
              </a:rPr>
              <a:t>1</a:t>
            </a:r>
            <a:r>
              <a:rPr lang="en-US" sz="4800" dirty="0">
                <a:solidFill>
                  <a:schemeClr val="bg1"/>
                </a:solidFill>
                <a:latin typeface="Arial" charset="0"/>
                <a:ea typeface="Arial" charset="0"/>
                <a:cs typeface="Arial" charset="0"/>
              </a:rPr>
              <a:t>, </a:t>
            </a:r>
            <a:r>
              <a:rPr lang="en-US" sz="4800" dirty="0" err="1">
                <a:solidFill>
                  <a:schemeClr val="bg1"/>
                </a:solidFill>
                <a:latin typeface="Arial" charset="0"/>
                <a:ea typeface="Arial" charset="0"/>
                <a:cs typeface="Arial" charset="0"/>
              </a:rPr>
              <a:t>Arlindo</a:t>
            </a:r>
            <a:r>
              <a:rPr lang="en-US" sz="4800" dirty="0">
                <a:solidFill>
                  <a:schemeClr val="bg1"/>
                </a:solidFill>
                <a:latin typeface="Arial" charset="0"/>
                <a:ea typeface="Arial" charset="0"/>
                <a:cs typeface="Arial" charset="0"/>
              </a:rPr>
              <a:t> da Silva</a:t>
            </a:r>
            <a:r>
              <a:rPr lang="en-US" sz="4800" baseline="30000" dirty="0">
                <a:solidFill>
                  <a:schemeClr val="bg1"/>
                </a:solidFill>
                <a:latin typeface="Arial" charset="0"/>
                <a:ea typeface="Arial" charset="0"/>
                <a:cs typeface="Arial" charset="0"/>
              </a:rPr>
              <a:t>1</a:t>
            </a:r>
            <a:r>
              <a:rPr lang="en-US" sz="4800" dirty="0">
                <a:solidFill>
                  <a:schemeClr val="bg1"/>
                </a:solidFill>
                <a:latin typeface="Arial" charset="0"/>
                <a:ea typeface="Arial" charset="0"/>
                <a:cs typeface="Arial" charset="0"/>
              </a:rPr>
              <a:t>, Krzysztof Wargan</a:t>
            </a:r>
            <a:r>
              <a:rPr lang="en-US" sz="4800" baseline="30000" dirty="0">
                <a:solidFill>
                  <a:schemeClr val="bg1"/>
                </a:solidFill>
                <a:latin typeface="Arial" charset="0"/>
                <a:ea typeface="Arial" charset="0"/>
                <a:cs typeface="Arial" charset="0"/>
              </a:rPr>
              <a:t>1,3</a:t>
            </a:r>
            <a:r>
              <a:rPr lang="en-US" sz="4800" dirty="0">
                <a:solidFill>
                  <a:schemeClr val="bg1"/>
                </a:solidFill>
                <a:latin typeface="Arial" charset="0"/>
                <a:ea typeface="Arial" charset="0"/>
                <a:cs typeface="Arial" charset="0"/>
              </a:rPr>
              <a:t>, Brad Weir</a:t>
            </a:r>
            <a:r>
              <a:rPr lang="en-US" sz="4800" baseline="30000" dirty="0">
                <a:solidFill>
                  <a:schemeClr val="bg1"/>
                </a:solidFill>
                <a:latin typeface="Arial" charset="0"/>
                <a:ea typeface="Arial" charset="0"/>
                <a:cs typeface="Arial" charset="0"/>
              </a:rPr>
              <a:t>1,2</a:t>
            </a:r>
            <a:r>
              <a:rPr lang="en-US" sz="4800" dirty="0">
                <a:solidFill>
                  <a:schemeClr val="bg1"/>
                </a:solidFill>
                <a:latin typeface="Arial" charset="0"/>
                <a:ea typeface="Arial" charset="0"/>
                <a:cs typeface="Arial" charset="0"/>
              </a:rPr>
              <a:t>, Steven Pawson</a:t>
            </a:r>
            <a:r>
              <a:rPr lang="en-US" sz="4800" baseline="30000" dirty="0">
                <a:solidFill>
                  <a:schemeClr val="bg1"/>
                </a:solidFill>
                <a:latin typeface="Arial" charset="0"/>
                <a:ea typeface="Arial" charset="0"/>
                <a:cs typeface="Arial" charset="0"/>
              </a:rPr>
              <a:t>1  </a:t>
            </a:r>
            <a:r>
              <a:rPr lang="en-US" sz="4800" dirty="0">
                <a:solidFill>
                  <a:schemeClr val="bg1"/>
                </a:solidFill>
                <a:latin typeface="Arial" charset="0"/>
                <a:ea typeface="Arial" charset="0"/>
                <a:cs typeface="Arial" charset="0"/>
              </a:rPr>
              <a:t>              </a:t>
            </a:r>
          </a:p>
          <a:p>
            <a:r>
              <a:rPr lang="en-US" sz="3200" baseline="30000" dirty="0">
                <a:solidFill>
                  <a:schemeClr val="bg1"/>
                </a:solidFill>
                <a:latin typeface="Arial" charset="0"/>
                <a:ea typeface="Arial" charset="0"/>
                <a:cs typeface="Arial" charset="0"/>
              </a:rPr>
              <a:t>1</a:t>
            </a:r>
            <a:r>
              <a:rPr lang="en-US" sz="3200" dirty="0">
                <a:solidFill>
                  <a:schemeClr val="bg1"/>
                </a:solidFill>
                <a:latin typeface="Arial" charset="0"/>
                <a:ea typeface="Arial" charset="0"/>
                <a:cs typeface="Arial" charset="0"/>
              </a:rPr>
              <a:t>NASA GMAO </a:t>
            </a:r>
            <a:r>
              <a:rPr lang="en-US" sz="3200" baseline="30000" dirty="0">
                <a:solidFill>
                  <a:schemeClr val="bg1"/>
                </a:solidFill>
                <a:latin typeface="Arial" charset="0"/>
                <a:ea typeface="Arial" charset="0"/>
                <a:cs typeface="Arial" charset="0"/>
              </a:rPr>
              <a:t>2</a:t>
            </a:r>
            <a:r>
              <a:rPr lang="en-US" sz="3200" dirty="0">
                <a:solidFill>
                  <a:schemeClr val="bg1"/>
                </a:solidFill>
                <a:latin typeface="Arial" charset="0"/>
                <a:ea typeface="Arial" charset="0"/>
                <a:cs typeface="Arial" charset="0"/>
              </a:rPr>
              <a:t>Universities Space Research Association </a:t>
            </a:r>
            <a:r>
              <a:rPr lang="en-US" sz="3200" baseline="30000" dirty="0">
                <a:solidFill>
                  <a:schemeClr val="bg1"/>
                </a:solidFill>
                <a:latin typeface="Arial" charset="0"/>
                <a:ea typeface="Arial" charset="0"/>
                <a:cs typeface="Arial" charset="0"/>
              </a:rPr>
              <a:t>3</a:t>
            </a:r>
            <a:r>
              <a:rPr lang="en-US" sz="3200" dirty="0">
                <a:solidFill>
                  <a:schemeClr val="bg1"/>
                </a:solidFill>
                <a:latin typeface="Arial" charset="0"/>
                <a:ea typeface="Arial" charset="0"/>
                <a:cs typeface="Arial" charset="0"/>
              </a:rPr>
              <a:t>Science Systems and Applications, Inc. </a:t>
            </a:r>
            <a:endParaRPr lang="en-US" sz="3200" baseline="30000" dirty="0">
              <a:solidFill>
                <a:schemeClr val="bg1"/>
              </a:solidFill>
              <a:latin typeface="Arial" charset="0"/>
              <a:ea typeface="Arial" charset="0"/>
              <a:cs typeface="Arial" charset="0"/>
            </a:endParaRPr>
          </a:p>
        </p:txBody>
      </p:sp>
      <p:sp>
        <p:nvSpPr>
          <p:cNvPr id="10" name="TextBox 9"/>
          <p:cNvSpPr txBox="1"/>
          <p:nvPr/>
        </p:nvSpPr>
        <p:spPr>
          <a:xfrm>
            <a:off x="2944220" y="31203092"/>
            <a:ext cx="10036105" cy="461665"/>
          </a:xfrm>
          <a:prstGeom prst="rect">
            <a:avLst/>
          </a:prstGeom>
          <a:noFill/>
        </p:spPr>
        <p:txBody>
          <a:bodyPr wrap="square" rtlCol="0">
            <a:spAutoFit/>
          </a:bodyPr>
          <a:lstStyle/>
          <a:p>
            <a:r>
              <a:rPr lang="en-US" sz="2400" i="1" dirty="0">
                <a:latin typeface="Arial" charset="0"/>
                <a:ea typeface="Arial" charset="0"/>
                <a:cs typeface="Arial" charset="0"/>
              </a:rPr>
              <a:t>E-mail: </a:t>
            </a:r>
            <a:r>
              <a:rPr lang="en-US" sz="2400" dirty="0" err="1">
                <a:latin typeface="Arial" charset="0"/>
                <a:ea typeface="Arial" charset="0"/>
                <a:cs typeface="Arial" charset="0"/>
              </a:rPr>
              <a:t>christoph.a.keller@nasa.gov</a:t>
            </a:r>
            <a:r>
              <a:rPr lang="en-US" sz="2400" dirty="0">
                <a:latin typeface="Arial" charset="0"/>
                <a:ea typeface="Arial" charset="0"/>
                <a:cs typeface="Arial" charset="0"/>
              </a:rPr>
              <a:t>     |     </a:t>
            </a:r>
            <a:r>
              <a:rPr lang="en-US" sz="2400" i="1" dirty="0">
                <a:latin typeface="Arial" charset="0"/>
                <a:ea typeface="Arial" charset="0"/>
                <a:cs typeface="Arial" charset="0"/>
              </a:rPr>
              <a:t>Web:</a:t>
            </a:r>
            <a:r>
              <a:rPr lang="en-US" sz="2400" dirty="0">
                <a:latin typeface="Arial" charset="0"/>
                <a:ea typeface="Arial" charset="0"/>
                <a:cs typeface="Arial" charset="0"/>
              </a:rPr>
              <a:t> gmao.gsfc.nasa.gov</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50911" y="1274393"/>
            <a:ext cx="5257800" cy="1854200"/>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659" y="30992657"/>
            <a:ext cx="1445260" cy="1445260"/>
          </a:xfrm>
          <a:prstGeom prst="rect">
            <a:avLst/>
          </a:prstGeom>
        </p:spPr>
      </p:pic>
      <p:sp>
        <p:nvSpPr>
          <p:cNvPr id="13" name="TextBox 12">
            <a:extLst>
              <a:ext uri="{FF2B5EF4-FFF2-40B4-BE49-F238E27FC236}">
                <a16:creationId xmlns:a16="http://schemas.microsoft.com/office/drawing/2014/main" id="{ACFEE398-C8D8-714F-B427-67DDC8F7A650}"/>
              </a:ext>
            </a:extLst>
          </p:cNvPr>
          <p:cNvSpPr txBox="1"/>
          <p:nvPr/>
        </p:nvSpPr>
        <p:spPr>
          <a:xfrm>
            <a:off x="749661" y="9834106"/>
            <a:ext cx="13880741" cy="20035186"/>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Stratospheric Composition Reanalysis (GEOS-SCREAM)</a:t>
            </a:r>
          </a:p>
          <a:p>
            <a:r>
              <a:rPr lang="en-US" sz="4800" dirty="0">
                <a:latin typeface="Arial" charset="0"/>
                <a:cs typeface="Arial" charset="0"/>
              </a:rPr>
              <a:t>GEOS-SCREAM is a stratospheric reanalysis product assimilating ozone, water vapor, hydrogen chloride, nitric acid, and nitrous oxide profiles from the Microwave Limb Sounder (MLS) into the GEOS ESM with stratospheric chemistry. Comparisons show that GEOS-SCREAM provides realistic concentration maps and the assimilated constituents agree well with independent observations. The system accurately captures the anomalously small 2019 Antarctic ozone hole, caused by a disturbance of the polar vortex.</a:t>
            </a:r>
          </a:p>
        </p:txBody>
      </p:sp>
      <p:sp>
        <p:nvSpPr>
          <p:cNvPr id="8" name="TextBox 7"/>
          <p:cNvSpPr txBox="1"/>
          <p:nvPr/>
        </p:nvSpPr>
        <p:spPr>
          <a:xfrm>
            <a:off x="749660" y="28897664"/>
            <a:ext cx="13880741" cy="830997"/>
          </a:xfrm>
          <a:prstGeom prst="rect">
            <a:avLst/>
          </a:prstGeom>
          <a:noFill/>
        </p:spPr>
        <p:txBody>
          <a:bodyPr wrap="square" rtlCol="0">
            <a:spAutoFit/>
          </a:bodyPr>
          <a:lstStyle/>
          <a:p>
            <a:pPr algn="ctr"/>
            <a:r>
              <a:rPr lang="en-US" sz="2400" dirty="0">
                <a:latin typeface="Arial" charset="0"/>
                <a:cs typeface="Arial" charset="0"/>
              </a:rPr>
              <a:t>Daily mean total ozone from GEOS-SCREAM on 5 August, 8 September, 6 October, and 24 October 2018 (a) and 2019 (b). Black contours indicate 220 Dobson units. Adapted from </a:t>
            </a:r>
            <a:r>
              <a:rPr lang="en-US" sz="2400" dirty="0" err="1">
                <a:latin typeface="Arial" charset="0"/>
                <a:cs typeface="Arial" charset="0"/>
              </a:rPr>
              <a:t>Wargan</a:t>
            </a:r>
            <a:r>
              <a:rPr lang="en-US" sz="2400" dirty="0">
                <a:latin typeface="Arial" charset="0"/>
                <a:cs typeface="Arial" charset="0"/>
              </a:rPr>
              <a:t> et al. (2020).</a:t>
            </a:r>
          </a:p>
        </p:txBody>
      </p:sp>
      <p:sp>
        <p:nvSpPr>
          <p:cNvPr id="7" name="TextBox 6"/>
          <p:cNvSpPr txBox="1"/>
          <p:nvPr/>
        </p:nvSpPr>
        <p:spPr>
          <a:xfrm>
            <a:off x="749659" y="21979034"/>
            <a:ext cx="13880741" cy="615553"/>
          </a:xfrm>
          <a:prstGeom prst="rect">
            <a:avLst/>
          </a:prstGeom>
          <a:noFill/>
        </p:spPr>
        <p:txBody>
          <a:bodyPr wrap="square" rtlCol="0">
            <a:spAutoFit/>
          </a:bodyPr>
          <a:lstStyle/>
          <a:p>
            <a:pPr algn="ctr"/>
            <a:r>
              <a:rPr lang="en-US" sz="3400" b="1" dirty="0">
                <a:latin typeface="Arial" charset="0"/>
                <a:ea typeface="Arial" charset="0"/>
                <a:cs typeface="Arial" charset="0"/>
              </a:rPr>
              <a:t>The anomalous 2019 Antarctic ozone hole in GEOS-SCREAM </a:t>
            </a:r>
          </a:p>
        </p:txBody>
      </p:sp>
      <p:sp>
        <p:nvSpPr>
          <p:cNvPr id="14" name="TextBox 13">
            <a:extLst>
              <a:ext uri="{FF2B5EF4-FFF2-40B4-BE49-F238E27FC236}">
                <a16:creationId xmlns:a16="http://schemas.microsoft.com/office/drawing/2014/main" id="{24E7BF57-F169-FE4F-8857-7DE898B99392}"/>
              </a:ext>
            </a:extLst>
          </p:cNvPr>
          <p:cNvSpPr txBox="1"/>
          <p:nvPr/>
        </p:nvSpPr>
        <p:spPr>
          <a:xfrm>
            <a:off x="15120509" y="9834106"/>
            <a:ext cx="13880741" cy="20035186"/>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Improved Forward Radiative Transfer Calculations for Aerosol Assimilation using a Neural Network</a:t>
            </a:r>
          </a:p>
          <a:p>
            <a:endParaRPr lang="en-US" sz="6000" b="1" dirty="0">
              <a:solidFill>
                <a:srgbClr val="002060"/>
              </a:solidFill>
              <a:latin typeface="Arial" charset="0"/>
              <a:ea typeface="Arial" charset="0"/>
              <a:cs typeface="Arial" charset="0"/>
            </a:endParaRPr>
          </a:p>
          <a:p>
            <a:endParaRPr lang="en-US" sz="6000" b="1" dirty="0">
              <a:solidFill>
                <a:srgbClr val="002060"/>
              </a:solidFill>
              <a:latin typeface="Arial" charset="0"/>
              <a:ea typeface="Arial" charset="0"/>
              <a:cs typeface="Arial" charset="0"/>
            </a:endParaRPr>
          </a:p>
          <a:p>
            <a:endParaRPr lang="en-US" sz="6000" b="1" dirty="0">
              <a:solidFill>
                <a:srgbClr val="002060"/>
              </a:solidFill>
              <a:latin typeface="Arial" charset="0"/>
              <a:ea typeface="Arial" charset="0"/>
              <a:cs typeface="Arial" charset="0"/>
            </a:endParaRPr>
          </a:p>
          <a:p>
            <a:endParaRPr lang="en-US" sz="6000" b="1" dirty="0">
              <a:solidFill>
                <a:srgbClr val="002060"/>
              </a:solidFill>
              <a:latin typeface="Arial" charset="0"/>
              <a:ea typeface="Arial" charset="0"/>
              <a:cs typeface="Arial" charset="0"/>
            </a:endParaRPr>
          </a:p>
          <a:p>
            <a:endParaRPr lang="en-US" sz="6000" b="1" dirty="0">
              <a:solidFill>
                <a:srgbClr val="002060"/>
              </a:solidFill>
              <a:latin typeface="Arial" charset="0"/>
              <a:ea typeface="Arial" charset="0"/>
              <a:cs typeface="Arial" charset="0"/>
            </a:endParaRPr>
          </a:p>
          <a:p>
            <a:endParaRPr lang="en-US" sz="6000" b="1" dirty="0">
              <a:solidFill>
                <a:srgbClr val="002060"/>
              </a:solidFill>
              <a:latin typeface="Arial" charset="0"/>
              <a:ea typeface="Arial" charset="0"/>
              <a:cs typeface="Arial" charset="0"/>
            </a:endParaRPr>
          </a:p>
          <a:p>
            <a:r>
              <a:rPr lang="en-US" sz="4800" dirty="0">
                <a:latin typeface="Arial" charset="0"/>
                <a:cs typeface="Arial" charset="0"/>
              </a:rPr>
              <a:t>Radiative transfer models (RTMs) are essential for radiance assimilation and generating simulated observations, such as for an observing system simulation experiment. Accurate vector solutions of top of atmosphere (TOA) radiance is computationally expensive, and often a less accurate scalar approximation is used instead. Neural networks - trained on input and output data of the vector model - can bridge this error gap by providing a correction to the scalar solution, significantly reducing the error associated with the fast scalar TOA radiance calculation.</a:t>
            </a:r>
          </a:p>
        </p:txBody>
      </p:sp>
      <p:sp>
        <p:nvSpPr>
          <p:cNvPr id="16" name="TextBox 15">
            <a:extLst>
              <a:ext uri="{FF2B5EF4-FFF2-40B4-BE49-F238E27FC236}">
                <a16:creationId xmlns:a16="http://schemas.microsoft.com/office/drawing/2014/main" id="{8AA27858-8542-E243-8740-814E96DEDBB3}"/>
              </a:ext>
            </a:extLst>
          </p:cNvPr>
          <p:cNvSpPr txBox="1"/>
          <p:nvPr/>
        </p:nvSpPr>
        <p:spPr>
          <a:xfrm>
            <a:off x="15120509" y="18361584"/>
            <a:ext cx="13880741" cy="830997"/>
          </a:xfrm>
          <a:prstGeom prst="rect">
            <a:avLst/>
          </a:prstGeom>
          <a:noFill/>
        </p:spPr>
        <p:txBody>
          <a:bodyPr wrap="square" rtlCol="0">
            <a:spAutoFit/>
          </a:bodyPr>
          <a:lstStyle/>
          <a:p>
            <a:pPr algn="ctr"/>
            <a:r>
              <a:rPr lang="en-US" sz="2400" dirty="0">
                <a:latin typeface="Arial" charset="0"/>
                <a:ea typeface="Arial" charset="0"/>
                <a:cs typeface="Arial" charset="0"/>
              </a:rPr>
              <a:t>Mean scalar error before (left) and after (right) correcting model simulated top of atmosphere scalar radiance at 354 nm (as compared against vector radiance). From Castellanos and Da Silva (2019).</a:t>
            </a:r>
          </a:p>
        </p:txBody>
      </p:sp>
      <p:sp>
        <p:nvSpPr>
          <p:cNvPr id="17" name="TextBox 16">
            <a:extLst>
              <a:ext uri="{FF2B5EF4-FFF2-40B4-BE49-F238E27FC236}">
                <a16:creationId xmlns:a16="http://schemas.microsoft.com/office/drawing/2014/main" id="{F7B0486A-01DE-1D4E-90AB-B60F9F218FCE}"/>
              </a:ext>
            </a:extLst>
          </p:cNvPr>
          <p:cNvSpPr txBox="1"/>
          <p:nvPr/>
        </p:nvSpPr>
        <p:spPr>
          <a:xfrm>
            <a:off x="15120509" y="14154087"/>
            <a:ext cx="13880741" cy="615553"/>
          </a:xfrm>
          <a:prstGeom prst="rect">
            <a:avLst/>
          </a:prstGeom>
          <a:noFill/>
        </p:spPr>
        <p:txBody>
          <a:bodyPr wrap="square" rtlCol="0">
            <a:spAutoFit/>
          </a:bodyPr>
          <a:lstStyle/>
          <a:p>
            <a:pPr algn="ctr"/>
            <a:r>
              <a:rPr lang="en-US" sz="3400" b="1" dirty="0">
                <a:latin typeface="Arial" charset="0"/>
                <a:ea typeface="Arial" charset="0"/>
                <a:cs typeface="Arial" charset="0"/>
              </a:rPr>
              <a:t>Neural network reduces error in scalar top of atmosphere radiance</a:t>
            </a:r>
          </a:p>
        </p:txBody>
      </p:sp>
      <p:sp>
        <p:nvSpPr>
          <p:cNvPr id="18" name="TextBox 17">
            <a:extLst>
              <a:ext uri="{FF2B5EF4-FFF2-40B4-BE49-F238E27FC236}">
                <a16:creationId xmlns:a16="http://schemas.microsoft.com/office/drawing/2014/main" id="{1C90BE32-E302-C140-AFA5-7A3AF9239A09}"/>
              </a:ext>
            </a:extLst>
          </p:cNvPr>
          <p:cNvSpPr txBox="1"/>
          <p:nvPr/>
        </p:nvSpPr>
        <p:spPr>
          <a:xfrm>
            <a:off x="29491361" y="9834106"/>
            <a:ext cx="13880741" cy="20035186"/>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Global forecasts of reactive trace gases (GEOS-CF)</a:t>
            </a:r>
          </a:p>
          <a:p>
            <a:r>
              <a:rPr lang="en-US" sz="4800" dirty="0">
                <a:latin typeface="Arial" charset="0"/>
                <a:cs typeface="Arial" charset="0"/>
              </a:rPr>
              <a:t>The NASA GEOS composition forecast system (GEOS-CF) produces daily global forecasts of reactive tracer gases at ~25 km</a:t>
            </a:r>
            <a:r>
              <a:rPr lang="en-US" sz="4800" baseline="30000" dirty="0">
                <a:latin typeface="Arial" charset="0"/>
                <a:cs typeface="Arial" charset="0"/>
              </a:rPr>
              <a:t>2</a:t>
            </a:r>
            <a:r>
              <a:rPr lang="en-US" sz="4800" dirty="0">
                <a:latin typeface="Arial" charset="0"/>
                <a:cs typeface="Arial" charset="0"/>
              </a:rPr>
              <a:t> horizontal resolution. GEOS-CF realistically predicts background concentrations of key constituents such as O</a:t>
            </a:r>
            <a:r>
              <a:rPr lang="en-US" sz="4800" baseline="-25000" dirty="0">
                <a:latin typeface="Arial" charset="0"/>
                <a:cs typeface="Arial" charset="0"/>
              </a:rPr>
              <a:t>3 </a:t>
            </a:r>
            <a:r>
              <a:rPr lang="en-US" sz="4800" dirty="0">
                <a:latin typeface="Arial" charset="0"/>
                <a:cs typeface="Arial" charset="0"/>
              </a:rPr>
              <a:t>and NO</a:t>
            </a:r>
            <a:r>
              <a:rPr lang="en-US" sz="4800" baseline="-25000" dirty="0">
                <a:latin typeface="Arial" charset="0"/>
                <a:cs typeface="Arial" charset="0"/>
              </a:rPr>
              <a:t>2</a:t>
            </a:r>
            <a:r>
              <a:rPr lang="en-US" sz="4800" dirty="0">
                <a:latin typeface="Arial" charset="0"/>
                <a:cs typeface="Arial" charset="0"/>
              </a:rPr>
              <a:t>.</a:t>
            </a:r>
            <a:r>
              <a:rPr lang="en-US" sz="4800" baseline="-25000" dirty="0">
                <a:latin typeface="Arial" charset="0"/>
                <a:cs typeface="Arial" charset="0"/>
              </a:rPr>
              <a:t> </a:t>
            </a:r>
            <a:r>
              <a:rPr lang="en-US" sz="4800" dirty="0">
                <a:latin typeface="Arial" charset="0"/>
                <a:cs typeface="Arial" charset="0"/>
              </a:rPr>
              <a:t>Applying a bias-correction to the surface model output using the </a:t>
            </a:r>
            <a:r>
              <a:rPr lang="en-US" sz="4800" dirty="0" err="1">
                <a:latin typeface="Arial" charset="0"/>
                <a:cs typeface="Arial" charset="0"/>
              </a:rPr>
              <a:t>XGBoost</a:t>
            </a:r>
            <a:r>
              <a:rPr lang="en-US" sz="4800" dirty="0">
                <a:latin typeface="Arial" charset="0"/>
                <a:cs typeface="Arial" charset="0"/>
              </a:rPr>
              <a:t> machine learning algorithm significantly improves local model forecasts.</a:t>
            </a:r>
          </a:p>
        </p:txBody>
      </p:sp>
      <p:sp>
        <p:nvSpPr>
          <p:cNvPr id="19" name="TextBox 18">
            <a:extLst>
              <a:ext uri="{FF2B5EF4-FFF2-40B4-BE49-F238E27FC236}">
                <a16:creationId xmlns:a16="http://schemas.microsoft.com/office/drawing/2014/main" id="{7815ECF2-2F18-0D46-ADB0-F34F9D484682}"/>
              </a:ext>
            </a:extLst>
          </p:cNvPr>
          <p:cNvSpPr txBox="1"/>
          <p:nvPr/>
        </p:nvSpPr>
        <p:spPr>
          <a:xfrm>
            <a:off x="29491360" y="28126520"/>
            <a:ext cx="13880741" cy="1569660"/>
          </a:xfrm>
          <a:prstGeom prst="rect">
            <a:avLst/>
          </a:prstGeom>
          <a:noFill/>
        </p:spPr>
        <p:txBody>
          <a:bodyPr wrap="square" rtlCol="0">
            <a:spAutoFit/>
          </a:bodyPr>
          <a:lstStyle/>
          <a:p>
            <a:r>
              <a:rPr lang="en-US" sz="2400" dirty="0">
                <a:latin typeface="Arial" charset="0"/>
                <a:cs typeface="Arial" charset="0"/>
              </a:rPr>
              <a:t>GEOS-CF model skill scores for the hindcast (−1) and the 5-days forecasts (+1 to +5) relative to surface observations (GAW and </a:t>
            </a:r>
            <a:r>
              <a:rPr lang="en-US" sz="2400" dirty="0" err="1">
                <a:latin typeface="Arial" charset="0"/>
                <a:cs typeface="Arial" charset="0"/>
              </a:rPr>
              <a:t>OpenAQ</a:t>
            </a:r>
            <a:r>
              <a:rPr lang="en-US" sz="2400" dirty="0">
                <a:latin typeface="Arial" charset="0"/>
                <a:cs typeface="Arial" charset="0"/>
              </a:rPr>
              <a:t>). Boxplots show the variation in the normalized mean bias (NMB) and root mean square error (NRMSE) across all sites for bias-corrected daily mean O</a:t>
            </a:r>
            <a:r>
              <a:rPr lang="en-US" sz="2400" baseline="-25000" dirty="0">
                <a:latin typeface="Arial" charset="0"/>
                <a:cs typeface="Arial" charset="0"/>
              </a:rPr>
              <a:t>3</a:t>
            </a:r>
            <a:r>
              <a:rPr lang="en-US" sz="2400" dirty="0">
                <a:latin typeface="Arial" charset="0"/>
                <a:cs typeface="Arial" charset="0"/>
              </a:rPr>
              <a:t>, NO</a:t>
            </a:r>
            <a:r>
              <a:rPr lang="en-US" sz="2400" baseline="-25000" dirty="0">
                <a:latin typeface="Arial" charset="0"/>
                <a:cs typeface="Arial" charset="0"/>
              </a:rPr>
              <a:t>2</a:t>
            </a:r>
            <a:r>
              <a:rPr lang="en-US" sz="2400" dirty="0">
                <a:latin typeface="Arial" charset="0"/>
                <a:cs typeface="Arial" charset="0"/>
              </a:rPr>
              <a:t>, and PM</a:t>
            </a:r>
            <a:r>
              <a:rPr lang="en-US" sz="2400" baseline="-25000" dirty="0">
                <a:latin typeface="Arial" charset="0"/>
                <a:cs typeface="Arial" charset="0"/>
              </a:rPr>
              <a:t>2.5</a:t>
            </a:r>
            <a:r>
              <a:rPr lang="en-US" sz="2400" dirty="0">
                <a:latin typeface="Arial" charset="0"/>
                <a:cs typeface="Arial" charset="0"/>
              </a:rPr>
              <a:t>. Diamonds indicate median statistics of the original model values. From Keller et al. (2021).</a:t>
            </a:r>
          </a:p>
        </p:txBody>
      </p:sp>
      <p:sp>
        <p:nvSpPr>
          <p:cNvPr id="20" name="TextBox 19">
            <a:extLst>
              <a:ext uri="{FF2B5EF4-FFF2-40B4-BE49-F238E27FC236}">
                <a16:creationId xmlns:a16="http://schemas.microsoft.com/office/drawing/2014/main" id="{EAB121BC-DCD1-9A49-BF90-3ABD18D18BBE}"/>
              </a:ext>
            </a:extLst>
          </p:cNvPr>
          <p:cNvSpPr txBox="1"/>
          <p:nvPr/>
        </p:nvSpPr>
        <p:spPr>
          <a:xfrm>
            <a:off x="29491357" y="19672849"/>
            <a:ext cx="13880744" cy="615553"/>
          </a:xfrm>
          <a:prstGeom prst="rect">
            <a:avLst/>
          </a:prstGeom>
          <a:noFill/>
        </p:spPr>
        <p:txBody>
          <a:bodyPr wrap="square" rtlCol="0">
            <a:spAutoFit/>
          </a:bodyPr>
          <a:lstStyle/>
          <a:p>
            <a:pPr algn="ctr"/>
            <a:r>
              <a:rPr lang="en-US" sz="3400" b="1" dirty="0">
                <a:latin typeface="Arial" charset="0"/>
                <a:ea typeface="Arial" charset="0"/>
                <a:cs typeface="Arial" charset="0"/>
              </a:rPr>
              <a:t>Improved local forecasts using machine learning bias correction</a:t>
            </a:r>
          </a:p>
        </p:txBody>
      </p:sp>
      <p:pic>
        <p:nvPicPr>
          <p:cNvPr id="2" name="Picture 1">
            <a:extLst>
              <a:ext uri="{FF2B5EF4-FFF2-40B4-BE49-F238E27FC236}">
                <a16:creationId xmlns:a16="http://schemas.microsoft.com/office/drawing/2014/main" id="{44500E9E-CF28-964F-8560-D359EA60A828}"/>
              </a:ext>
            </a:extLst>
          </p:cNvPr>
          <p:cNvPicPr>
            <a:picLocks noChangeAspect="1"/>
          </p:cNvPicPr>
          <p:nvPr/>
        </p:nvPicPr>
        <p:blipFill>
          <a:blip r:embed="rId4"/>
          <a:stretch>
            <a:fillRect/>
          </a:stretch>
        </p:blipFill>
        <p:spPr>
          <a:xfrm>
            <a:off x="29765599" y="20341733"/>
            <a:ext cx="13375940" cy="7609634"/>
          </a:xfrm>
          <a:prstGeom prst="rect">
            <a:avLst/>
          </a:prstGeom>
        </p:spPr>
      </p:pic>
      <p:pic>
        <p:nvPicPr>
          <p:cNvPr id="3" name="Picture 2">
            <a:extLst>
              <a:ext uri="{FF2B5EF4-FFF2-40B4-BE49-F238E27FC236}">
                <a16:creationId xmlns:a16="http://schemas.microsoft.com/office/drawing/2014/main" id="{25CCD214-8B31-0C4A-9FE3-C03F41E6C6AB}"/>
              </a:ext>
            </a:extLst>
          </p:cNvPr>
          <p:cNvPicPr>
            <a:picLocks noChangeAspect="1"/>
          </p:cNvPicPr>
          <p:nvPr/>
        </p:nvPicPr>
        <p:blipFill>
          <a:blip r:embed="rId5"/>
          <a:stretch>
            <a:fillRect/>
          </a:stretch>
        </p:blipFill>
        <p:spPr>
          <a:xfrm>
            <a:off x="22057896" y="14881118"/>
            <a:ext cx="6689558" cy="3431034"/>
          </a:xfrm>
          <a:prstGeom prst="rect">
            <a:avLst/>
          </a:prstGeom>
        </p:spPr>
      </p:pic>
      <p:pic>
        <p:nvPicPr>
          <p:cNvPr id="4" name="Picture 3">
            <a:extLst>
              <a:ext uri="{FF2B5EF4-FFF2-40B4-BE49-F238E27FC236}">
                <a16:creationId xmlns:a16="http://schemas.microsoft.com/office/drawing/2014/main" id="{E4D64F61-C16C-ED40-8626-D37BD6B20941}"/>
              </a:ext>
            </a:extLst>
          </p:cNvPr>
          <p:cNvPicPr>
            <a:picLocks noChangeAspect="1"/>
          </p:cNvPicPr>
          <p:nvPr/>
        </p:nvPicPr>
        <p:blipFill>
          <a:blip r:embed="rId6"/>
          <a:stretch>
            <a:fillRect/>
          </a:stretch>
        </p:blipFill>
        <p:spPr>
          <a:xfrm>
            <a:off x="15368332" y="14881117"/>
            <a:ext cx="6689561" cy="3431035"/>
          </a:xfrm>
          <a:prstGeom prst="rect">
            <a:avLst/>
          </a:prstGeom>
        </p:spPr>
      </p:pic>
      <p:pic>
        <p:nvPicPr>
          <p:cNvPr id="26" name="Picture 4">
            <a:extLst>
              <a:ext uri="{FF2B5EF4-FFF2-40B4-BE49-F238E27FC236}">
                <a16:creationId xmlns:a16="http://schemas.microsoft.com/office/drawing/2014/main" id="{AEA82E50-5A3E-674C-8061-5064F22C98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4427" y="22815685"/>
            <a:ext cx="13411200" cy="59042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TextBox 22">
            <a:extLst>
              <a:ext uri="{FF2B5EF4-FFF2-40B4-BE49-F238E27FC236}">
                <a16:creationId xmlns:a16="http://schemas.microsoft.com/office/drawing/2014/main" id="{FD6BB086-9BD4-0747-A44E-973D57B368E3}"/>
              </a:ext>
            </a:extLst>
          </p:cNvPr>
          <p:cNvSpPr txBox="1"/>
          <p:nvPr/>
        </p:nvSpPr>
        <p:spPr>
          <a:xfrm>
            <a:off x="749659" y="30123047"/>
            <a:ext cx="40206955" cy="461665"/>
          </a:xfrm>
          <a:prstGeom prst="rect">
            <a:avLst/>
          </a:prstGeom>
          <a:solidFill>
            <a:schemeClr val="bg1">
              <a:lumMod val="95000"/>
            </a:schemeClr>
          </a:solidFill>
        </p:spPr>
        <p:txBody>
          <a:bodyPr wrap="square" rtlCol="0">
            <a:spAutoFit/>
          </a:bodyPr>
          <a:lstStyle/>
          <a:p>
            <a:r>
              <a:rPr lang="en-US" sz="2400" b="1" dirty="0">
                <a:latin typeface="Arial" charset="0"/>
                <a:ea typeface="Arial" charset="0"/>
                <a:cs typeface="Arial" charset="0"/>
              </a:rPr>
              <a:t>References: </a:t>
            </a:r>
            <a:r>
              <a:rPr lang="en-US" sz="2400" dirty="0">
                <a:latin typeface="Arial" charset="0"/>
                <a:ea typeface="Arial" charset="0"/>
                <a:cs typeface="Arial" charset="0"/>
              </a:rPr>
              <a:t>Castellanos and Da Silva (2019), JTECH, https://</a:t>
            </a:r>
            <a:r>
              <a:rPr lang="en-US" sz="2400" dirty="0" err="1">
                <a:latin typeface="Arial" charset="0"/>
                <a:ea typeface="Arial" charset="0"/>
                <a:cs typeface="Arial" charset="0"/>
              </a:rPr>
              <a:t>doi.org</a:t>
            </a:r>
            <a:r>
              <a:rPr lang="en-US" sz="2400" dirty="0">
                <a:latin typeface="Arial" charset="0"/>
                <a:ea typeface="Arial" charset="0"/>
                <a:cs typeface="Arial" charset="0"/>
              </a:rPr>
              <a:t>/10.1175/JTECH-D-18-0003.1; </a:t>
            </a:r>
            <a:r>
              <a:rPr lang="en-US" sz="2400" dirty="0" err="1">
                <a:latin typeface="Arial" charset="0"/>
                <a:ea typeface="Arial" charset="0"/>
                <a:cs typeface="Arial" charset="0"/>
              </a:rPr>
              <a:t>Wargan</a:t>
            </a:r>
            <a:r>
              <a:rPr lang="en-US" sz="2400" dirty="0">
                <a:latin typeface="Arial" charset="0"/>
                <a:ea typeface="Arial" charset="0"/>
                <a:cs typeface="Arial" charset="0"/>
              </a:rPr>
              <a:t> et al. (2020), JGR, https://</a:t>
            </a:r>
            <a:r>
              <a:rPr lang="en-US" sz="2400" dirty="0" err="1">
                <a:latin typeface="Arial" charset="0"/>
                <a:ea typeface="Arial" charset="0"/>
                <a:cs typeface="Arial" charset="0"/>
              </a:rPr>
              <a:t>doi.org</a:t>
            </a:r>
            <a:r>
              <a:rPr lang="en-US" sz="2400" dirty="0">
                <a:latin typeface="Arial" charset="0"/>
                <a:ea typeface="Arial" charset="0"/>
                <a:cs typeface="Arial" charset="0"/>
              </a:rPr>
              <a:t>/10.1029/2020JD033335; Keller et al. (2021), JAMES, https://</a:t>
            </a:r>
            <a:r>
              <a:rPr lang="en-US" sz="2400" dirty="0" err="1">
                <a:latin typeface="Arial" charset="0"/>
                <a:ea typeface="Arial" charset="0"/>
                <a:cs typeface="Arial" charset="0"/>
              </a:rPr>
              <a:t>doi.org</a:t>
            </a:r>
            <a:r>
              <a:rPr lang="en-US" sz="2400" dirty="0">
                <a:latin typeface="Arial" charset="0"/>
                <a:ea typeface="Arial" charset="0"/>
                <a:cs typeface="Arial" charset="0"/>
              </a:rPr>
              <a:t>/10.1029/2020MS002413</a:t>
            </a:r>
            <a:endParaRPr lang="en-US" sz="2400" dirty="0">
              <a:latin typeface="Arial" charset="0"/>
              <a:cs typeface="Arial" charset="0"/>
            </a:endParaRPr>
          </a:p>
        </p:txBody>
      </p:sp>
    </p:spTree>
    <p:extLst>
      <p:ext uri="{BB962C8B-B14F-4D97-AF65-F5344CB8AC3E}">
        <p14:creationId xmlns:p14="http://schemas.microsoft.com/office/powerpoint/2010/main" val="2139517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854</TotalTime>
  <Words>674</Words>
  <Application>Microsoft Macintosh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Keller, Christoph A. (GSFC-610.1)[UNIVERSITIES SPACE RESEARCH ASSOCIATION]</cp:lastModifiedBy>
  <cp:revision>53</cp:revision>
  <dcterms:created xsi:type="dcterms:W3CDTF">2016-10-06T15:45:33Z</dcterms:created>
  <dcterms:modified xsi:type="dcterms:W3CDTF">2021-06-24T16:35:42Z</dcterms:modified>
</cp:coreProperties>
</file>