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66" r:id="rId7"/>
    <p:sldId id="259" r:id="rId8"/>
    <p:sldId id="274" r:id="rId9"/>
    <p:sldId id="275" r:id="rId10"/>
    <p:sldId id="271" r:id="rId11"/>
    <p:sldId id="260" r:id="rId12"/>
    <p:sldId id="267" r:id="rId13"/>
    <p:sldId id="261" r:id="rId14"/>
    <p:sldId id="268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CC6600"/>
    <a:srgbClr val="FF40FF"/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2483B-2788-4CFC-BBC5-992CF02D87E7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ADF5A-B982-4090-ADA0-1374D680A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48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ADF5A-B982-4090-ADA0-1374D680A5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34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ADF5A-B982-4090-ADA0-1374D680A5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86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ADF5A-B982-4090-ADA0-1374D680A5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45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Pose specific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ADF5A-B982-4090-ADA0-1374D680A5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59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ADF5A-B982-4090-ADA0-1374D680A5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65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ADF5A-B982-4090-ADA0-1374D680A5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22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126F8-4261-4796-804A-8A9DBFEE9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D1BEA7-B10D-4CF9-AFB0-2AF7E2CDC7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227DF-F1AC-467F-A330-F078D404C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88EA-EA31-4866-8B07-4F279A02D3E7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56785-6813-4CE2-B20E-45EF34FD3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93CF8-AB82-4461-8B17-E61B033E7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50CF-F414-4B9C-89AA-2361350E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2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13B69-94BE-41F5-877C-825107C58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007742-09D3-418D-8E31-7D4FD19DA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EAFA5-658C-4405-B4A1-5F249B539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88EA-EA31-4866-8B07-4F279A02D3E7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5D14E-28AB-48DB-A483-98CEDD05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9F483-2267-4D26-A5AA-46A94756B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50CF-F414-4B9C-89AA-2361350E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75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538554-D569-4413-8E0C-D2CE265253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FADB2C-FD82-4F20-A18B-45135383C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02DB6-6398-4FA9-AC13-9899F6F1B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88EA-EA31-4866-8B07-4F279A02D3E7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BD804-E93F-4FBD-8ED1-C663989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7F570-E510-4D01-9D9A-745529237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50CF-F414-4B9C-89AA-2361350E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5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41CDD-CD1C-4A55-963A-981201046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9C2A7-D0CE-437E-9005-87FE9C97C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1C3EF-6C3C-4A88-8F2A-2D36D7F82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88EA-EA31-4866-8B07-4F279A02D3E7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05757-2869-4E16-8B2B-EC6707444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14B36-B1F5-4DA9-A684-2902F1BB8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50CF-F414-4B9C-89AA-2361350E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56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D9039-7809-402D-9E34-C9B9306FB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AC831-B30E-4AD4-BC8F-2F42123DF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083B6-E5FF-4C00-B2E0-AF352A499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88EA-EA31-4866-8B07-4F279A02D3E7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932CA-6A13-4FCA-932C-E03B0C3D9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3F9C7-685A-4825-9DE8-74230EC4A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50CF-F414-4B9C-89AA-2361350E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42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95C99-7D03-4E06-9AE9-74B03FCC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9FECE-C236-4935-86C0-E7F542175F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1CDE17-AF5A-445C-AE03-AF6572844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805533-3C92-4163-B060-F3F7E16AE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88EA-EA31-4866-8B07-4F279A02D3E7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D766FC-626A-4A4F-9CEE-53ABDAE6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B2ACA2-6522-40F1-B26D-9CD30F502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50CF-F414-4B9C-89AA-2361350E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7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3642D-BFA9-43F0-ACAD-2D7EE438A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D7BAE-91F2-424C-A52C-3DBF22F8F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EFC903-E3C4-45B4-8728-3C619DC9C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B50609-2105-4FD2-929E-E9C12E50CF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28EAA3-AE6C-4F82-BA04-BC37DAF903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C7B821-FEBF-4B15-814D-EA98D860F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88EA-EA31-4866-8B07-4F279A02D3E7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1B6B5C-1799-404E-A96B-5A7481B97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4409E8-F3C1-43D3-A708-69AD2299F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50CF-F414-4B9C-89AA-2361350E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36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27D12-4FF3-46D3-8118-1CCBA3CA2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A13292-6D11-4651-9199-806BF29D4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88EA-EA31-4866-8B07-4F279A02D3E7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7C16-7A81-408B-B4CF-A9365FF9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CF05D8-58FD-4A75-84A7-73E6D05EF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50CF-F414-4B9C-89AA-2361350E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07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B3285B-E8DF-49EC-BB5F-19D963E66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88EA-EA31-4866-8B07-4F279A02D3E7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B16FB6-8A9E-435C-B601-8E9A011DE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F88E8C-C93C-4FA7-B04F-4C0DA837C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50CF-F414-4B9C-89AA-2361350E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405FB-7553-4608-A5C2-CF23FE84A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099CE-BEA2-4981-A617-7FF247E7D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1AF4EC-8DBD-40A9-8E28-34AB3C5C1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E8AB1-DC3C-4F29-9311-C682573CA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88EA-EA31-4866-8B07-4F279A02D3E7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7CE2AA-137D-4450-8E36-11025D958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4263A-2C92-4ADC-B2F3-0038385AD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50CF-F414-4B9C-89AA-2361350E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61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86391-0DAE-4419-9ADD-6CE24433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46C2A7-8FE1-4D20-B7F9-9F37EF951D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F3BFBA-8292-4097-AD9F-925E6D1F0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9E6E2-3D44-40CF-8F8D-25445318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88EA-EA31-4866-8B07-4F279A02D3E7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1411A-E146-4C2A-B039-B818D2E65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D57DF-8F6A-45F8-A9F4-17476EB71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A50CF-F414-4B9C-89AA-2361350E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68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674C35-853B-4824-82CA-9D5F1944B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20ED9-0D18-4689-A59C-FCFF8D8FC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E8BCF-8346-4673-A6E2-51D34DD556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288EA-EA31-4866-8B07-4F279A02D3E7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40BA5-3E2C-48AA-93A6-812A97BD66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DB00A-A2D2-45D1-9E60-BBE10B09BE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A50CF-F414-4B9C-89AA-2361350E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9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CE9B0-00C6-43F3-A58F-F107880852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1222" y="1638083"/>
            <a:ext cx="9496425" cy="2133599"/>
          </a:xfrm>
        </p:spPr>
        <p:txBody>
          <a:bodyPr>
            <a:normAutofit/>
          </a:bodyPr>
          <a:lstStyle/>
          <a:p>
            <a:pPr algn="l"/>
            <a:r>
              <a:rPr lang="en-US" sz="5400"/>
              <a:t>Spacesuit Padding Design for Mobility and Comfort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46669C-2F20-4840-9FF0-4D98242AD9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3055" y="4098590"/>
            <a:ext cx="9753600" cy="165576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2500"/>
              <a:t>Yaritza Hernandez		KBR, Houston, TX </a:t>
            </a:r>
          </a:p>
          <a:p>
            <a:pPr algn="l"/>
            <a:r>
              <a:rPr lang="en-US" sz="2500"/>
              <a:t>Alex C. Gordon		KBR, Houston, TX </a:t>
            </a:r>
          </a:p>
          <a:p>
            <a:pPr algn="l"/>
            <a:r>
              <a:rPr lang="en-US" sz="2500"/>
              <a:t>Garima Gupta		MEI Technologies, Houston, TX 	</a:t>
            </a:r>
          </a:p>
          <a:p>
            <a:pPr algn="l"/>
            <a:r>
              <a:rPr lang="en-US" sz="2500"/>
              <a:t>Han Kim, PhD		Leidos Inc., Houston, TX</a:t>
            </a:r>
          </a:p>
          <a:p>
            <a:pPr algn="l"/>
            <a:r>
              <a:rPr lang="en-US" sz="2500"/>
              <a:t>Sudhakar Rajulu, PhD	NASA Johnson Space Center, Houston, TX </a:t>
            </a:r>
          </a:p>
        </p:txBody>
      </p:sp>
      <p:pic>
        <p:nvPicPr>
          <p:cNvPr id="27" name="Picture 25" descr="NASA insigniaCMYK">
            <a:extLst>
              <a:ext uri="{FF2B5EF4-FFF2-40B4-BE49-F238E27FC236}">
                <a16:creationId xmlns:a16="http://schemas.microsoft.com/office/drawing/2014/main" id="{7ECE9386-C09E-41BF-A006-95ECBF01646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6287"/>
            <a:ext cx="1621773" cy="129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DBF27B4-E475-49C8-AF0E-01705C2C7F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964" t="10741" r="8230" b="9594"/>
          <a:stretch/>
        </p:blipFill>
        <p:spPr>
          <a:xfrm>
            <a:off x="10431098" y="211389"/>
            <a:ext cx="1606684" cy="14674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9023F1-436A-4F1E-8298-3E47C97214B9}"/>
              </a:ext>
            </a:extLst>
          </p:cNvPr>
          <p:cNvSpPr txBox="1"/>
          <p:nvPr/>
        </p:nvSpPr>
        <p:spPr>
          <a:xfrm>
            <a:off x="1621773" y="615264"/>
            <a:ext cx="4387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National Aeronautics and Space Administration </a:t>
            </a:r>
          </a:p>
        </p:txBody>
      </p:sp>
    </p:spTree>
    <p:extLst>
      <p:ext uri="{BB962C8B-B14F-4D97-AF65-F5344CB8AC3E}">
        <p14:creationId xmlns:p14="http://schemas.microsoft.com/office/powerpoint/2010/main" val="4175599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36D466E-5EE1-43FB-8AC6-2B89583D9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318" y="3220637"/>
            <a:ext cx="3355954" cy="2824595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C496A2B0-88F8-4C8F-8AB0-679DDCABE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559" y="3159480"/>
            <a:ext cx="2743200" cy="33939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76F8EA-2895-4C4C-8DBE-F5B2AE7E3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479" y="36514"/>
            <a:ext cx="10515600" cy="1325563"/>
          </a:xfrm>
        </p:spPr>
        <p:txBody>
          <a:bodyPr/>
          <a:lstStyle/>
          <a:p>
            <a:r>
              <a:rPr lang="en-US"/>
              <a:t>Multi-Layer Padding: </a:t>
            </a:r>
            <a:br>
              <a:rPr lang="en-US"/>
            </a:br>
            <a:r>
              <a:rPr lang="en-US"/>
              <a:t>Fabrication &amp; Usability Assessment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F3033E-B646-444A-9059-4E268DAA0936}"/>
              </a:ext>
            </a:extLst>
          </p:cNvPr>
          <p:cNvSpPr txBox="1"/>
          <p:nvPr/>
        </p:nvSpPr>
        <p:spPr>
          <a:xfrm>
            <a:off x="1193160" y="6039310"/>
            <a:ext cx="4750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>
                <a:cs typeface="Arial" panose="020B0604020202020204" pitchFamily="34" charset="0"/>
              </a:rPr>
              <a:t>Fabrication and assembly of multi-layer padding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3884EAC-AA1B-44AD-94AC-BF3858025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6029"/>
            <a:ext cx="1020702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/>
              <a:t>Padding can be CNC-fabricated in two layers, where the contour and firmness match the mobility and support demands for the contacting body surfaces.</a:t>
            </a:r>
          </a:p>
          <a:p>
            <a:r>
              <a:rPr lang="en-US" sz="1800"/>
              <a:t>Usability and comfort can be assessed using structured questionnaires from subjects performing simulated EVAs. </a:t>
            </a:r>
          </a:p>
          <a:p>
            <a:r>
              <a:rPr lang="en-US" sz="1800"/>
              <a:t>The outcome can then be compared against the traditional padding configurations.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7F586F-A87F-43F7-8F87-DBC975C2402C}"/>
              </a:ext>
            </a:extLst>
          </p:cNvPr>
          <p:cNvSpPr/>
          <p:nvPr/>
        </p:nvSpPr>
        <p:spPr>
          <a:xfrm>
            <a:off x="9033867" y="6070789"/>
            <a:ext cx="11444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/>
              <a:t>New Proposed xEMU padding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203F03-1690-452D-A3AC-5B55737DEDF0}"/>
              </a:ext>
            </a:extLst>
          </p:cNvPr>
          <p:cNvSpPr/>
          <p:nvPr/>
        </p:nvSpPr>
        <p:spPr>
          <a:xfrm>
            <a:off x="7253242" y="6070788"/>
            <a:ext cx="11444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/>
              <a:t>Current     xEMU padding </a:t>
            </a:r>
          </a:p>
        </p:txBody>
      </p:sp>
    </p:spTree>
    <p:extLst>
      <p:ext uri="{BB962C8B-B14F-4D97-AF65-F5344CB8AC3E}">
        <p14:creationId xmlns:p14="http://schemas.microsoft.com/office/powerpoint/2010/main" val="4253037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56C4F-D2BC-4E2F-8B7D-AF481B1F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63"/>
            <a:ext cx="10515600" cy="1104375"/>
          </a:xfrm>
        </p:spPr>
        <p:txBody>
          <a:bodyPr/>
          <a:lstStyle/>
          <a:p>
            <a:r>
              <a:rPr lang="en-US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D8A75-F761-4ACE-8A7A-45FC833D6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475" y="1501775"/>
            <a:ext cx="10515600" cy="43513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1800">
                <a:cs typeface="Arial" pitchFamily="34" charset="0"/>
              </a:rPr>
              <a:t>The framework enabled a streamlined design process, including 3-D body scan modeling, structure identification, and fabrication process. </a:t>
            </a:r>
          </a:p>
          <a:p>
            <a:pPr>
              <a:spcAft>
                <a:spcPts val="1200"/>
              </a:spcAft>
            </a:pPr>
            <a:r>
              <a:rPr lang="en-US" sz="1800">
                <a:cs typeface="Arial" pitchFamily="34" charset="0"/>
              </a:rPr>
              <a:t>Additional subjects can be easily incorporated to increase fidelity </a:t>
            </a:r>
          </a:p>
          <a:p>
            <a:pPr>
              <a:spcAft>
                <a:spcPts val="1200"/>
              </a:spcAft>
            </a:pPr>
            <a:r>
              <a:rPr lang="en-US" sz="1800">
                <a:cs typeface="Arial" pitchFamily="34" charset="0"/>
              </a:rPr>
              <a:t>The optimized padding design can be utilized during pressurized suit testing and analog training to maintain proper body-suit indexing/spacing and relieve contact stresses from the suit.</a:t>
            </a:r>
          </a:p>
          <a:p>
            <a:pPr>
              <a:spcAft>
                <a:spcPts val="1200"/>
              </a:spcAft>
            </a:pPr>
            <a:r>
              <a:rPr lang="en-US" sz="1800">
                <a:cs typeface="Arial" pitchFamily="34" charset="0"/>
              </a:rPr>
              <a:t>Padding design framework can be applied and tested for different suit components, including the lower torso assembly and boots.</a:t>
            </a:r>
          </a:p>
          <a:p>
            <a:r>
              <a:rPr lang="en-US" sz="1800">
                <a:solidFill>
                  <a:srgbClr val="000000"/>
                </a:solidFill>
              </a:rPr>
              <a:t>Effect of additional garments inside the suit such as cooling garment will be considered during usability assessment. </a:t>
            </a:r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7017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E60886-634B-4788-AEC1-BECDB8A5876A}"/>
              </a:ext>
            </a:extLst>
          </p:cNvPr>
          <p:cNvSpPr/>
          <p:nvPr/>
        </p:nvSpPr>
        <p:spPr>
          <a:xfrm>
            <a:off x="3048000" y="4158847"/>
            <a:ext cx="6096000" cy="201593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500" b="1">
                <a:cs typeface="Arial" panose="020B0604020202020204" pitchFamily="34" charset="0"/>
              </a:rPr>
              <a:t>Yaritza Hernandez</a:t>
            </a:r>
            <a:br>
              <a:rPr lang="pt-BR" sz="2500">
                <a:cs typeface="Arial" panose="020B0604020202020204" pitchFamily="34" charset="0"/>
              </a:rPr>
            </a:br>
            <a:r>
              <a:rPr lang="pt-BR" sz="2500">
                <a:cs typeface="Arial" panose="020B0604020202020204" pitchFamily="34" charset="0"/>
              </a:rPr>
              <a:t>y.hernandez@nasa.gov</a:t>
            </a:r>
            <a:endParaRPr lang="en-US" sz="2500"/>
          </a:p>
          <a:p>
            <a:pPr algn="ctr"/>
            <a:endParaRPr lang="pt-BR" sz="2500" b="1">
              <a:cs typeface="Arial" panose="020B0604020202020204" pitchFamily="34" charset="0"/>
            </a:endParaRPr>
          </a:p>
          <a:p>
            <a:pPr algn="ctr"/>
            <a:r>
              <a:rPr lang="pt-BR" sz="2500" b="1">
                <a:cs typeface="Arial" panose="020B0604020202020204" pitchFamily="34" charset="0"/>
              </a:rPr>
              <a:t>Sudhakar Rajulu PhD</a:t>
            </a:r>
          </a:p>
          <a:p>
            <a:pPr algn="ctr"/>
            <a:r>
              <a:rPr lang="pt-BR" sz="2500">
                <a:cs typeface="Arial" panose="020B0604020202020204" pitchFamily="34" charset="0"/>
              </a:rPr>
              <a:t>sudhakar.rajulu-1@nasa.gov</a:t>
            </a:r>
            <a:endParaRPr lang="en-US" sz="2500"/>
          </a:p>
        </p:txBody>
      </p:sp>
      <p:pic>
        <p:nvPicPr>
          <p:cNvPr id="6" name="Picture 12" descr="NASA insigniaCMYK">
            <a:extLst>
              <a:ext uri="{FF2B5EF4-FFF2-40B4-BE49-F238E27FC236}">
                <a16:creationId xmlns:a16="http://schemas.microsoft.com/office/drawing/2014/main" id="{1A098DB2-129E-4AAD-973F-C4BF64689D9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0582" y="1691185"/>
            <a:ext cx="2410836" cy="192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BA44F91-2AB8-4AC7-BB2E-874F4DB66BA2}"/>
              </a:ext>
            </a:extLst>
          </p:cNvPr>
          <p:cNvSpPr txBox="1">
            <a:spLocks/>
          </p:cNvSpPr>
          <p:nvPr/>
        </p:nvSpPr>
        <p:spPr>
          <a:xfrm>
            <a:off x="359229" y="246856"/>
            <a:ext cx="5050971" cy="9058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43187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2C2E5AD-CDF5-4AEE-9D31-DC0E36F591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37287" y="3093410"/>
            <a:ext cx="2035630" cy="3030715"/>
          </a:xfrm>
          <a:prstGeom prst="rect">
            <a:avLst/>
          </a:prstGeom>
        </p:spPr>
      </p:pic>
      <p:pic>
        <p:nvPicPr>
          <p:cNvPr id="19" name="Screen Recording 4">
            <a:hlinkClick r:id="" action="ppaction://media"/>
            <a:extLst>
              <a:ext uri="{FF2B5EF4-FFF2-40B4-BE49-F238E27FC236}">
                <a16:creationId xmlns:a16="http://schemas.microsoft.com/office/drawing/2014/main" id="{038ABC26-9309-4C58-ABEB-3D282A0ED2E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b="28512"/>
          <a:stretch>
            <a:fillRect/>
          </a:stretch>
        </p:blipFill>
        <p:spPr>
          <a:xfrm>
            <a:off x="8204810" y="2202714"/>
            <a:ext cx="2958012" cy="38173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546648-B646-4F5A-B85D-CDAF7A695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53"/>
            <a:ext cx="10515600" cy="11080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Background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8F961-F384-4B47-9EB5-2DAC0CBF4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385" y="981982"/>
            <a:ext cx="11027229" cy="225933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/>
              <a:t>The next generation xEMU spacesuit is available only in a discrete number of sizes </a:t>
            </a:r>
          </a:p>
          <a:p>
            <a:r>
              <a:rPr lang="en-US" sz="1800"/>
              <a:t>Poor spacesuit fit can lead to encumbered performance and discomfort</a:t>
            </a:r>
          </a:p>
          <a:p>
            <a:r>
              <a:rPr lang="en-US" sz="1800"/>
              <a:t>Padding inside the suit helps maintain proper body-suit indexing and relieves contact stresses from the suit</a:t>
            </a:r>
            <a:endParaRPr lang="en-US" sz="1800">
              <a:cs typeface="Calibri"/>
            </a:endParaRPr>
          </a:p>
          <a:p>
            <a:r>
              <a:rPr lang="en-US" sz="1800"/>
              <a:t>Traditionally, layers of uniform sheets of foam have been used for padding </a:t>
            </a:r>
            <a:endParaRPr lang="en-US" sz="1800">
              <a:cs typeface="Calibri"/>
            </a:endParaRPr>
          </a:p>
          <a:p>
            <a:pPr lvl="1">
              <a:spcBef>
                <a:spcPts val="400"/>
              </a:spcBef>
            </a:pPr>
            <a:r>
              <a:rPr lang="en-US" sz="1800"/>
              <a:t>Does not account for the curvature of the body </a:t>
            </a:r>
            <a:endParaRPr lang="en-US" sz="1800">
              <a:cs typeface="Calibri"/>
            </a:endParaRPr>
          </a:p>
          <a:p>
            <a:pPr lvl="1">
              <a:spcBef>
                <a:spcPts val="400"/>
              </a:spcBef>
            </a:pPr>
            <a:r>
              <a:rPr lang="en-US" sz="1800"/>
              <a:t>Does not account for dynamic moving body parts </a:t>
            </a:r>
            <a:endParaRPr lang="en-US" sz="1800">
              <a:cs typeface="Calibri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474756D-E4F0-F146-98ED-ED46F0DFE691}"/>
              </a:ext>
            </a:extLst>
          </p:cNvPr>
          <p:cNvGrpSpPr/>
          <p:nvPr/>
        </p:nvGrpSpPr>
        <p:grpSpPr>
          <a:xfrm>
            <a:off x="1537546" y="3636416"/>
            <a:ext cx="2702560" cy="2314442"/>
            <a:chOff x="5413715" y="3548395"/>
            <a:chExt cx="2702559" cy="226915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A8E3D98-5CDB-42CB-A04C-E6840F82DB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2" t="2657" r="43758" b="27899"/>
            <a:stretch/>
          </p:blipFill>
          <p:spPr>
            <a:xfrm>
              <a:off x="5413715" y="3548395"/>
              <a:ext cx="2702559" cy="2269159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A0CFE32-6EBB-4BC5-B8F8-9A1A6B2DB892}"/>
                </a:ext>
              </a:extLst>
            </p:cNvPr>
            <p:cNvSpPr/>
            <p:nvPr/>
          </p:nvSpPr>
          <p:spPr>
            <a:xfrm>
              <a:off x="5535936" y="3577613"/>
              <a:ext cx="1526361" cy="1663637"/>
            </a:xfrm>
            <a:prstGeom prst="ellipse">
              <a:avLst/>
            </a:prstGeom>
            <a:noFill/>
            <a:ln w="28575">
              <a:solidFill>
                <a:srgbClr val="00F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E21EC68-0323-4AF1-BE06-7EC55CA2FE81}"/>
              </a:ext>
            </a:extLst>
          </p:cNvPr>
          <p:cNvSpPr txBox="1"/>
          <p:nvPr/>
        </p:nvSpPr>
        <p:spPr>
          <a:xfrm>
            <a:off x="1659767" y="6242223"/>
            <a:ext cx="4321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/>
              <a:t>Current Z2/xEMU padding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576A63-6265-4767-BC06-2F4A5BE07F85}"/>
              </a:ext>
            </a:extLst>
          </p:cNvPr>
          <p:cNvSpPr txBox="1"/>
          <p:nvPr/>
        </p:nvSpPr>
        <p:spPr>
          <a:xfrm>
            <a:off x="8541334" y="6087627"/>
            <a:ext cx="2284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/>
              <a:t>Back curvature deformations during functional tasks</a:t>
            </a:r>
          </a:p>
        </p:txBody>
      </p:sp>
    </p:spTree>
    <p:extLst>
      <p:ext uri="{BB962C8B-B14F-4D97-AF65-F5344CB8AC3E}">
        <p14:creationId xmlns:p14="http://schemas.microsoft.com/office/powerpoint/2010/main" val="129680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79BE6F-C31F-4B95-98A9-23A4C5C73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8689" y="3188660"/>
            <a:ext cx="3532714" cy="29733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955E74-B1DF-42FF-A5E4-BF068F3A6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60528"/>
          </a:xfrm>
        </p:spPr>
        <p:txBody>
          <a:bodyPr/>
          <a:lstStyle/>
          <a:p>
            <a:r>
              <a:rPr lang="en-US" dirty="0"/>
              <a:t>Framework Design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8891F0-AF40-4538-AF41-BC18FD45BB6B}"/>
              </a:ext>
            </a:extLst>
          </p:cNvPr>
          <p:cNvSpPr/>
          <p:nvPr/>
        </p:nvSpPr>
        <p:spPr>
          <a:xfrm>
            <a:off x="283026" y="1094749"/>
            <a:ext cx="10414821" cy="348557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28600" lvl="1">
              <a:spcBef>
                <a:spcPts val="1100"/>
              </a:spcBef>
            </a:pPr>
            <a:r>
              <a:rPr lang="en-US"/>
              <a:t>We have developed a design framework for the </a:t>
            </a:r>
            <a:r>
              <a:rPr lang="en-US" err="1"/>
              <a:t>xEMU</a:t>
            </a:r>
            <a:r>
              <a:rPr lang="en-US"/>
              <a:t> Hard Upper Torso (HUT) padding optimized for anthropometric body curvatures and motion dependent body deformations using test subjects performing a prescribed series of functional postures.</a:t>
            </a:r>
          </a:p>
          <a:p>
            <a:pPr marL="514350" lvl="1" indent="-285750">
              <a:spcBef>
                <a:spcPts val="1100"/>
              </a:spcBef>
              <a:buFont typeface="Arial" panose="020B0604020202020204" pitchFamily="34" charset="0"/>
              <a:buChar char="•"/>
            </a:pPr>
            <a:r>
              <a:rPr lang="en-US"/>
              <a:t> The framework developed a design for shape and structure using a multilayer padding approach</a:t>
            </a:r>
            <a:endParaRPr lang="en-US">
              <a:cs typeface="Calibri"/>
            </a:endParaRPr>
          </a:p>
          <a:p>
            <a:pPr marL="91440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/>
              <a:t>firm materials can provide good support and indexing for static body parts</a:t>
            </a:r>
          </a:p>
          <a:p>
            <a:pPr marL="685800" lvl="2"/>
            <a:r>
              <a:rPr lang="en-US"/>
              <a:t>	(e.g., mid-thoracic region)</a:t>
            </a:r>
          </a:p>
          <a:p>
            <a:pPr lvl="2" indent="-285750" defTabSz="968375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n-US"/>
              <a:t>compliant materials can provide comfort for dynamically moving body parts</a:t>
            </a:r>
            <a:endParaRPr lang="en-US">
              <a:cs typeface="Calibri"/>
            </a:endParaRPr>
          </a:p>
          <a:p>
            <a:pPr marL="685800" lvl="2">
              <a:spcAft>
                <a:spcPts val="600"/>
              </a:spcAft>
            </a:pPr>
            <a:r>
              <a:rPr lang="en-US"/>
              <a:t>	(e.g., shoulder blades)</a:t>
            </a:r>
            <a:endParaRPr lang="en-US">
              <a:solidFill>
                <a:srgbClr val="FF0000"/>
              </a:solidFill>
              <a:cs typeface="Calibri"/>
            </a:endParaRPr>
          </a:p>
          <a:p>
            <a:pPr marL="575945" lvl="2" indent="-285750">
              <a:buFont typeface="Arial" panose="020B0604020202020204" pitchFamily="34" charset="0"/>
              <a:buChar char="•"/>
            </a:pPr>
            <a:r>
              <a:rPr lang="en-US"/>
              <a:t>The design framework focuses on improving comfort and stability</a:t>
            </a:r>
            <a:r>
              <a:rPr lang="en-US">
                <a:cs typeface="Calibri"/>
              </a:rPr>
              <a:t> </a:t>
            </a:r>
            <a:r>
              <a:rPr lang="en-US"/>
              <a:t>and </a:t>
            </a:r>
          </a:p>
          <a:p>
            <a:pPr marL="569913" lvl="2"/>
            <a:r>
              <a:rPr lang="en-US"/>
              <a:t>optimizing subject indexing </a:t>
            </a:r>
            <a:endParaRPr lang="en-US">
              <a:cs typeface="Calibri"/>
            </a:endParaRPr>
          </a:p>
          <a:p>
            <a:pPr marL="174625" lvl="2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E47C48-1E28-43AB-8AAC-B46E53044B9F}"/>
              </a:ext>
            </a:extLst>
          </p:cNvPr>
          <p:cNvSpPr txBox="1"/>
          <p:nvPr/>
        </p:nvSpPr>
        <p:spPr>
          <a:xfrm>
            <a:off x="4373215" y="5930295"/>
            <a:ext cx="2130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/>
              <a:t> Dynamic Zone </a:t>
            </a:r>
            <a:br>
              <a:rPr lang="en-US" sz="1200" i="1"/>
            </a:br>
            <a:r>
              <a:rPr lang="en-US" sz="1200" i="1"/>
              <a:t> (Compliant Material)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1561D5-3B13-48EB-8205-043FA43CC405}"/>
              </a:ext>
            </a:extLst>
          </p:cNvPr>
          <p:cNvSpPr txBox="1"/>
          <p:nvPr/>
        </p:nvSpPr>
        <p:spPr>
          <a:xfrm>
            <a:off x="2187080" y="5983165"/>
            <a:ext cx="1358019" cy="369332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sz="1200" i="1"/>
              <a:t>Stability Zone (Firm Material)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EC10FF-1D3A-4D9F-901C-C508262FA3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308" t="8360" r="4049" b="49389"/>
          <a:stretch/>
        </p:blipFill>
        <p:spPr>
          <a:xfrm flipH="1">
            <a:off x="4322436" y="4474160"/>
            <a:ext cx="2336005" cy="14637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C981B8-C746-4950-A2E2-2A0466C53E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358" t="52595" r="1" b="3013"/>
          <a:stretch/>
        </p:blipFill>
        <p:spPr>
          <a:xfrm flipH="1">
            <a:off x="1748867" y="4367574"/>
            <a:ext cx="2234446" cy="157032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821AA0E-6F4C-4FE1-874D-473CC9F97E04}"/>
              </a:ext>
            </a:extLst>
          </p:cNvPr>
          <p:cNvSpPr/>
          <p:nvPr/>
        </p:nvSpPr>
        <p:spPr>
          <a:xfrm>
            <a:off x="10505169" y="6162029"/>
            <a:ext cx="11444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/>
              <a:t>New Proposed xEMU padding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0D7775-9738-4AE0-A8C5-2DE976CA96A7}"/>
              </a:ext>
            </a:extLst>
          </p:cNvPr>
          <p:cNvSpPr/>
          <p:nvPr/>
        </p:nvSpPr>
        <p:spPr>
          <a:xfrm>
            <a:off x="8724544" y="6162028"/>
            <a:ext cx="11444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/>
              <a:t>Current     xEMU padding </a:t>
            </a:r>
          </a:p>
        </p:txBody>
      </p:sp>
    </p:spTree>
    <p:extLst>
      <p:ext uri="{BB962C8B-B14F-4D97-AF65-F5344CB8AC3E}">
        <p14:creationId xmlns:p14="http://schemas.microsoft.com/office/powerpoint/2010/main" val="916839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4BE16-3C8C-4D8C-8900-4B5385D14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479" y="30794"/>
            <a:ext cx="10515600" cy="1108533"/>
          </a:xfrm>
        </p:spPr>
        <p:txBody>
          <a:bodyPr/>
          <a:lstStyle/>
          <a:p>
            <a:r>
              <a:rPr lang="en-US" dirty="0"/>
              <a:t>Reference Padding Geometry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7E338-0815-4B2F-951B-95CDB90F7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97488"/>
            <a:ext cx="9927772" cy="13255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>
                <a:cs typeface="Arial" panose="020B0604020202020204" pitchFamily="34" charset="0"/>
              </a:rPr>
              <a:t>An optimized padding geometry was created using 3-D body shapes virtually indexed in the xEMU HUT.</a:t>
            </a:r>
          </a:p>
          <a:p>
            <a:pPr marL="631825">
              <a:spcAft>
                <a:spcPts val="1199"/>
              </a:spcAft>
            </a:pPr>
            <a:r>
              <a:rPr lang="en-US" sz="1800" dirty="0">
                <a:cs typeface="Arial"/>
              </a:rPr>
              <a:t>Retrospective 3-D body scans (n=146) virtually indexed in the HUT were used to create the optimized padding geometry based on the subject’s back curvatures and suit-to-body indexing/spacing demands. </a:t>
            </a:r>
            <a:endParaRPr lang="en-US" sz="1800" dirty="0"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F05EE2-F1A5-4656-8A22-358BE2DA6B6A}"/>
              </a:ext>
            </a:extLst>
          </p:cNvPr>
          <p:cNvSpPr/>
          <p:nvPr/>
        </p:nvSpPr>
        <p:spPr>
          <a:xfrm>
            <a:off x="4390776" y="5857666"/>
            <a:ext cx="43634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>
                <a:cs typeface="Arial" panose="020B0604020202020204" pitchFamily="34" charset="0"/>
              </a:rPr>
              <a:t>Padding geometry based on 3-D body scans</a:t>
            </a:r>
          </a:p>
          <a:p>
            <a:pPr algn="ctr"/>
            <a:r>
              <a:rPr lang="en-US" sz="1200" i="1">
                <a:cs typeface="Arial" panose="020B0604020202020204" pitchFamily="34" charset="0"/>
              </a:rPr>
              <a:t>(face anonymized)</a:t>
            </a:r>
          </a:p>
        </p:txBody>
      </p:sp>
      <p:pic>
        <p:nvPicPr>
          <p:cNvPr id="9" name="abf_male_hist">
            <a:hlinkClick r:id="" action="ppaction://media"/>
            <a:extLst>
              <a:ext uri="{FF2B5EF4-FFF2-40B4-BE49-F238E27FC236}">
                <a16:creationId xmlns:a16="http://schemas.microsoft.com/office/drawing/2014/main" id="{B55039D6-5C1F-43F9-95D3-CDB73BEFF85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-1200" t="-645" r="1200" b="39587"/>
          <a:stretch/>
        </p:blipFill>
        <p:spPr>
          <a:xfrm>
            <a:off x="202490" y="3177312"/>
            <a:ext cx="3887575" cy="24328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5E4C5BD-03DB-4B87-A289-26F231172FAF}"/>
              </a:ext>
            </a:extLst>
          </p:cNvPr>
          <p:cNvSpPr/>
          <p:nvPr/>
        </p:nvSpPr>
        <p:spPr>
          <a:xfrm>
            <a:off x="27323" y="5857667"/>
            <a:ext cx="43634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>
                <a:cs typeface="Arial" panose="020B0604020202020204" pitchFamily="34" charset="0"/>
              </a:rPr>
              <a:t>Virtual fit 3-D body scans in small xEMU HUT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1FFE9E-8367-40F4-8131-F647FEFFAD6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0" t="14325" r="22218" b="18129"/>
          <a:stretch/>
        </p:blipFill>
        <p:spPr>
          <a:xfrm>
            <a:off x="9807156" y="3161420"/>
            <a:ext cx="1917629" cy="234705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0BE81A7-554A-4E9F-9F21-7D021DB999F4}"/>
              </a:ext>
            </a:extLst>
          </p:cNvPr>
          <p:cNvSpPr/>
          <p:nvPr/>
        </p:nvSpPr>
        <p:spPr>
          <a:xfrm>
            <a:off x="9401025" y="5857667"/>
            <a:ext cx="25542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>
                <a:cs typeface="Arial" panose="020B0604020202020204" pitchFamily="34" charset="0"/>
              </a:rPr>
              <a:t> Reference padding curvature</a:t>
            </a:r>
          </a:p>
        </p:txBody>
      </p:sp>
      <p:pic>
        <p:nvPicPr>
          <p:cNvPr id="5" name="Screen Recording 4">
            <a:hlinkClick r:id="" action="ppaction://media"/>
            <a:extLst>
              <a:ext uri="{FF2B5EF4-FFF2-40B4-BE49-F238E27FC236}">
                <a16:creationId xmlns:a16="http://schemas.microsoft.com/office/drawing/2014/main" id="{0BF1524B-E30C-40FA-B48B-93A085D4E26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84763" y="2189699"/>
            <a:ext cx="4416815" cy="351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0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55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5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5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F06A55-C5DD-48A2-AF6F-01A06A0301A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3" b="95103" l="4816" r="89857">
                        <a14:foregroundMark x1="9836" y1="31186" x2="3893" y2="61469"/>
                        <a14:foregroundMark x1="3893" y1="61469" x2="4918" y2="77577"/>
                        <a14:foregroundMark x1="4918" y1="77577" x2="9529" y2="85696"/>
                        <a14:foregroundMark x1="81045" y1="17268" x2="76434" y2="73067"/>
                        <a14:foregroundMark x1="83709" y1="26031" x2="85246" y2="33505"/>
                        <a14:foregroundMark x1="75102" y1="95103" x2="74078" y2="92526"/>
                        <a14:foregroundMark x1="81352" y1="76675" x2="81352" y2="85438"/>
                        <a14:backgroundMark x1="41598" y1="85438" x2="57889" y2="85438"/>
                        <a14:backgroundMark x1="93750" y1="91881" x2="86475" y2="91624"/>
                        <a14:backgroundMark x1="6762" y1="85696" x2="4406" y2="835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15265" y="2825977"/>
            <a:ext cx="4117311" cy="3273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FFA15A-257D-4C11-9930-E01BADE0D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30741"/>
          </a:xfrm>
        </p:spPr>
        <p:txBody>
          <a:bodyPr/>
          <a:lstStyle/>
          <a:p>
            <a:r>
              <a:rPr lang="en-US" dirty="0"/>
              <a:t>Padding Creation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81128-D035-42A9-ABAA-7BB73D1AB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382" y="1427672"/>
            <a:ext cx="9067892" cy="9859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US" sz="1800" dirty="0">
                <a:cs typeface="Calibri"/>
              </a:rPr>
              <a:t>An initial padding plane was created based on the surface area on the hatch that contacts the body surface </a:t>
            </a:r>
          </a:p>
          <a:p>
            <a:pPr lvl="1"/>
            <a:r>
              <a:rPr lang="en-US" sz="1800" dirty="0"/>
              <a:t>This subdivided plane is projected on to the hatch to match its curvature</a:t>
            </a:r>
            <a:endParaRPr lang="en-US" sz="1800" dirty="0">
              <a:cs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16ABAC-4F95-4B7E-AEE9-DEE9B8D64BE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94702" l="5344" r="89825">
                        <a14:foregroundMark x1="26927" y1="23046" x2="14697" y2="25033"/>
                        <a14:foregroundMark x1="14697" y1="25033" x2="9969" y2="54570"/>
                        <a14:foregroundMark x1="9969" y1="54570" x2="11305" y2="69007"/>
                        <a14:foregroundMark x1="11305" y1="69007" x2="21274" y2="79868"/>
                        <a14:foregroundMark x1="21274" y1="79868" x2="33299" y2="80530"/>
                        <a14:foregroundMark x1="33299" y1="80530" x2="39877" y2="67550"/>
                        <a14:foregroundMark x1="39877" y1="67550" x2="42138" y2="52715"/>
                        <a14:foregroundMark x1="42138" y1="52715" x2="35355" y2="23311"/>
                        <a14:foregroundMark x1="35355" y1="23311" x2="27646" y2="17881"/>
                        <a14:foregroundMark x1="45324" y1="37483" x2="43371" y2="68477"/>
                        <a14:foregroundMark x1="43371" y1="68477" x2="45838" y2="76954"/>
                        <a14:foregroundMark x1="41418" y1="44238" x2="34943" y2="74702"/>
                        <a14:foregroundMark x1="34943" y1="74702" x2="21377" y2="74437"/>
                        <a14:foregroundMark x1="21377" y1="74437" x2="15211" y2="58808"/>
                        <a14:foregroundMark x1="15211" y1="58808" x2="12744" y2="34437"/>
                        <a14:foregroundMark x1="12744" y1="34437" x2="17472" y2="22649"/>
                        <a14:foregroundMark x1="9969" y1="32980" x2="5447" y2="77616"/>
                        <a14:foregroundMark x1="76978" y1="14967" x2="73381" y2="47682"/>
                        <a14:foregroundMark x1="73381" y1="47682" x2="82734" y2="36689"/>
                        <a14:foregroundMark x1="82734" y1="36689" x2="73690" y2="66093"/>
                        <a14:foregroundMark x1="73690" y1="66093" x2="85303" y2="53642"/>
                        <a14:foregroundMark x1="85303" y1="53642" x2="82117" y2="37616"/>
                        <a14:foregroundMark x1="82117" y1="37616" x2="76567" y2="72583"/>
                        <a14:foregroundMark x1="76567" y1="72583" x2="81912" y2="52450"/>
                        <a14:foregroundMark x1="81912" y1="52450" x2="80987" y2="41722"/>
                        <a14:foregroundMark x1="75745" y1="35894" x2="72559" y2="67815"/>
                        <a14:foregroundMark x1="72559" y1="67815" x2="73073" y2="78278"/>
                        <a14:foregroundMark x1="80473" y1="38411" x2="79959" y2="67682"/>
                        <a14:foregroundMark x1="74306" y1="89139" x2="83042" y2="84106"/>
                        <a14:foregroundMark x1="78212" y1="89801" x2="73279" y2="94702"/>
                        <a14:backgroundMark x1="40596" y1="84371" x2="51593" y2="84371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0570" y="2789242"/>
            <a:ext cx="4266167" cy="3310335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340EEAD8-AC93-4203-82B1-898834BF8203}"/>
              </a:ext>
            </a:extLst>
          </p:cNvPr>
          <p:cNvSpPr/>
          <p:nvPr/>
        </p:nvSpPr>
        <p:spPr>
          <a:xfrm>
            <a:off x="5436225" y="4582633"/>
            <a:ext cx="815719" cy="17012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72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F9A65-0E4A-4CAF-B099-BCE23EE82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Padding Geometry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8AF64-04F0-474E-80EB-626D52C0F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70" y="1325563"/>
            <a:ext cx="1022415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Each vertex of the initial padding plane was ray casted along the normal vector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If the ray contacts the currently loaded and indexed </a:t>
            </a:r>
            <a:r>
              <a:rPr lang="en-US" sz="1600" dirty="0">
                <a:ea typeface="+mn-lt"/>
                <a:cs typeface="+mn-lt"/>
              </a:rPr>
              <a:t>homodel </a:t>
            </a:r>
            <a:r>
              <a:rPr lang="en-US" sz="1600" dirty="0"/>
              <a:t>in the HUT, the distance is stored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Else, the distance is set to the maximum threshold provided of 2“</a:t>
            </a:r>
          </a:p>
          <a:p>
            <a:r>
              <a:rPr lang="en-US" sz="2000" dirty="0"/>
              <a:t>A pad was created for 146 subjects </a:t>
            </a:r>
          </a:p>
          <a:p>
            <a:r>
              <a:rPr lang="en-US" sz="2000" dirty="0"/>
              <a:t>Every distance used to inflate the pad is averaged across all homodel pads and a new pad is created using the distances</a:t>
            </a:r>
          </a:p>
          <a:p>
            <a:pPr marL="457200" lvl="1" indent="0">
              <a:buNone/>
            </a:pPr>
            <a:endParaRPr lang="en-US" sz="1600" dirty="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D77B74-03DB-4E25-A437-4EFA58D7C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13" b="97753" l="9839" r="97674">
                        <a14:foregroundMark x1="26476" y1="80112" x2="33274" y2="90337"/>
                        <a14:foregroundMark x1="33274" y1="90337" x2="36315" y2="90562"/>
                        <a14:foregroundMark x1="25045" y1="93483" x2="48479" y2="94831"/>
                        <a14:foregroundMark x1="45617" y1="98876" x2="62970" y2="99101"/>
                        <a14:foregroundMark x1="62970" y1="99101" x2="78533" y2="95955"/>
                        <a14:foregroundMark x1="78533" y1="95955" x2="83184" y2="85843"/>
                        <a14:foregroundMark x1="83184" y1="85843" x2="75671" y2="62809"/>
                        <a14:foregroundMark x1="75671" y1="62809" x2="80322" y2="57416"/>
                        <a14:foregroundMark x1="88014" y1="59663" x2="91234" y2="92584"/>
                        <a14:foregroundMark x1="91234" y1="92584" x2="91234" y2="92584"/>
                        <a14:foregroundMark x1="98032" y1="65506" x2="98032" y2="93034"/>
                        <a14:foregroundMark x1="95886" y1="96404" x2="76386" y2="97753"/>
                        <a14:foregroundMark x1="97674" y1="10787" x2="94097" y2="45843"/>
                        <a14:foregroundMark x1="34168" y1="9663" x2="35957" y2="9213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8492" y="3253563"/>
            <a:ext cx="1856923" cy="29564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2AB5B9-7956-455A-8BC9-DD84580F2D1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15" b="95503" l="9919" r="89919">
                        <a14:foregroundMark x1="25854" y1="91361" x2="40976" y2="92899"/>
                        <a14:foregroundMark x1="40976" y1="92899" x2="48943" y2="88521"/>
                        <a14:foregroundMark x1="39024" y1="94911" x2="33171" y2="95621"/>
                        <a14:foregroundMark x1="31545" y1="10059" x2="40650" y2="9822"/>
                        <a14:foregroundMark x1="36748" y1="4615" x2="32195" y2="5089"/>
                        <a14:backgroundMark x1="57073" y1="92781" x2="82764" y2="92781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3228" y="3403978"/>
            <a:ext cx="2042271" cy="28060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B82B9A-A5E8-4101-B00C-1943FE32F0F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96223" y="3252697"/>
            <a:ext cx="2697653" cy="310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98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75C65-5CB5-4FE6-9A58-47EED26E9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424"/>
            <a:ext cx="10515600" cy="1140589"/>
          </a:xfrm>
        </p:spPr>
        <p:txBody>
          <a:bodyPr/>
          <a:lstStyle/>
          <a:p>
            <a:r>
              <a:rPr lang="en-US" dirty="0"/>
              <a:t>Reference Padding Geometry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DDAD7B6-A128-4111-A61A-A82D6A60F4D4}"/>
              </a:ext>
            </a:extLst>
          </p:cNvPr>
          <p:cNvGrpSpPr/>
          <p:nvPr/>
        </p:nvGrpSpPr>
        <p:grpSpPr>
          <a:xfrm>
            <a:off x="5579221" y="2594622"/>
            <a:ext cx="2035630" cy="3093715"/>
            <a:chOff x="6880400" y="2752813"/>
            <a:chExt cx="2035630" cy="309371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B395E69-5158-4E95-BD2B-FC7E7F359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167" b="97000" l="9926" r="89330">
                          <a14:foregroundMark x1="60794" y1="7833" x2="60794" y2="7833"/>
                          <a14:foregroundMark x1="59305" y1="3167" x2="59305" y2="3167"/>
                          <a14:foregroundMark x1="70471" y1="97000" x2="70471" y2="97000"/>
                          <a14:backgroundMark x1="27543" y1="50333" x2="27543" y2="50333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80400" y="2815813"/>
              <a:ext cx="2035630" cy="303071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BF73688-6246-4ED3-BF22-8073070642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200" b="89920" l="9804" r="89916">
                          <a14:foregroundMark x1="71989" y1="7360" x2="71989" y2="7360"/>
                          <a14:foregroundMark x1="70028" y1="3200" x2="70028" y2="3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82" r="15858" b="8719"/>
            <a:stretch/>
          </p:blipFill>
          <p:spPr>
            <a:xfrm flipH="1">
              <a:off x="6995955" y="2752813"/>
              <a:ext cx="838651" cy="2897109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D9BA62B-7F6D-4117-8E5A-18385586F54E}"/>
              </a:ext>
            </a:extLst>
          </p:cNvPr>
          <p:cNvGrpSpPr/>
          <p:nvPr/>
        </p:nvGrpSpPr>
        <p:grpSpPr>
          <a:xfrm>
            <a:off x="7730406" y="2594622"/>
            <a:ext cx="2139547" cy="3093715"/>
            <a:chOff x="9244735" y="2752813"/>
            <a:chExt cx="2139547" cy="309371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C744C5D-A890-4387-82E4-5C7CA9E11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167" b="97000" l="9926" r="89330">
                          <a14:foregroundMark x1="60794" y1="7833" x2="60794" y2="7833"/>
                          <a14:foregroundMark x1="59305" y1="3167" x2="59305" y2="3167"/>
                          <a14:foregroundMark x1="70471" y1="97000" x2="70471" y2="97000"/>
                          <a14:backgroundMark x1="27543" y1="50333" x2="27543" y2="50333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348652" y="2815813"/>
              <a:ext cx="2035630" cy="303071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804140F-F87C-462B-9EC4-ADA66F2F99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440" b="89920" l="9945" r="89503">
                          <a14:foregroundMark x1="70166" y1="5280" x2="70166" y2="5280"/>
                          <a14:foregroundMark x1="68785" y1="1440" x2="68785" y2="14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03" r="17144" b="8719"/>
            <a:stretch/>
          </p:blipFill>
          <p:spPr>
            <a:xfrm flipH="1">
              <a:off x="9244735" y="2752813"/>
              <a:ext cx="1043361" cy="2897109"/>
            </a:xfrm>
            <a:prstGeom prst="rect">
              <a:avLst/>
            </a:prstGeom>
          </p:spPr>
        </p:pic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1610F5A-9075-40F8-BBB1-694934433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386" y="1169663"/>
            <a:ext cx="10200292" cy="225933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/>
              <a:t>Traditional uniform sheets of foam currently used in suit are in</a:t>
            </a:r>
            <a:r>
              <a:rPr lang="en-US" sz="1800">
                <a:cs typeface="Calibri"/>
              </a:rPr>
              <a:t> half-inch increments.</a:t>
            </a:r>
          </a:p>
          <a:p>
            <a:r>
              <a:rPr lang="en-US" sz="1800">
                <a:ea typeface="+mn-lt"/>
                <a:cs typeface="+mn-lt"/>
              </a:rPr>
              <a:t>Padding geometry thickness and increment size</a:t>
            </a:r>
            <a:r>
              <a:rPr lang="en-US" sz="1800">
                <a:cs typeface="Calibri"/>
              </a:rPr>
              <a:t> will be determined based on the suit to body spacing available and subjective preference of the suited subject.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AC6E052-9C31-42EE-8FA6-10CBA3F547D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0" t="14325" r="22218" b="18129"/>
          <a:stretch/>
        </p:blipFill>
        <p:spPr>
          <a:xfrm>
            <a:off x="1824823" y="3109283"/>
            <a:ext cx="1917629" cy="234705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930B471-93B9-4656-8592-D69DDEA0E3F8}"/>
              </a:ext>
            </a:extLst>
          </p:cNvPr>
          <p:cNvSpPr/>
          <p:nvPr/>
        </p:nvSpPr>
        <p:spPr>
          <a:xfrm>
            <a:off x="1418692" y="5552033"/>
            <a:ext cx="25542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>
                <a:cs typeface="Arial" panose="020B0604020202020204" pitchFamily="34" charset="0"/>
              </a:rPr>
              <a:t> Reference padding curvature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58E6EEA-C949-40FC-BD34-B2FCDC384990}"/>
              </a:ext>
            </a:extLst>
          </p:cNvPr>
          <p:cNvCxnSpPr/>
          <p:nvPr/>
        </p:nvCxnSpPr>
        <p:spPr>
          <a:xfrm>
            <a:off x="3521798" y="3657598"/>
            <a:ext cx="33497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D8EAD1C-7D43-4BB4-905D-69DEECC2EA87}"/>
              </a:ext>
            </a:extLst>
          </p:cNvPr>
          <p:cNvCxnSpPr/>
          <p:nvPr/>
        </p:nvCxnSpPr>
        <p:spPr>
          <a:xfrm>
            <a:off x="3574963" y="4398476"/>
            <a:ext cx="33497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48364EC-410F-49F4-BF53-2FBB6BD966C2}"/>
              </a:ext>
            </a:extLst>
          </p:cNvPr>
          <p:cNvCxnSpPr/>
          <p:nvPr/>
        </p:nvCxnSpPr>
        <p:spPr>
          <a:xfrm>
            <a:off x="3541767" y="5086539"/>
            <a:ext cx="33497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051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D06E0-B051-4EE3-962D-1F0EEF240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268"/>
            <a:ext cx="10515600" cy="1090991"/>
          </a:xfrm>
        </p:spPr>
        <p:txBody>
          <a:bodyPr/>
          <a:lstStyle/>
          <a:p>
            <a:r>
              <a:rPr lang="en-US"/>
              <a:t>Body Deformation during Motion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0708C9-9F67-46AB-8B3A-B99A6AE666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300"/>
          <a:stretch/>
        </p:blipFill>
        <p:spPr>
          <a:xfrm>
            <a:off x="6648310" y="1479049"/>
            <a:ext cx="4694315" cy="21787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23F362C-1232-4FC8-93BA-9FD4F2D23067}"/>
              </a:ext>
            </a:extLst>
          </p:cNvPr>
          <p:cNvSpPr/>
          <p:nvPr/>
        </p:nvSpPr>
        <p:spPr>
          <a:xfrm>
            <a:off x="6803721" y="3635817"/>
            <a:ext cx="478478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i="1">
                <a:cs typeface="Arial" panose="020B0604020202020204" pitchFamily="34" charset="0"/>
              </a:rPr>
              <a:t>3-D scans of subject performing functional EVA postures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80DE22-F9C6-4AAE-B4A0-9C7FD768DCAF}"/>
              </a:ext>
            </a:extLst>
          </p:cNvPr>
          <p:cNvSpPr txBox="1"/>
          <p:nvPr/>
        </p:nvSpPr>
        <p:spPr>
          <a:xfrm>
            <a:off x="7199473" y="5807571"/>
            <a:ext cx="4259623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500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200">
                <a:latin typeface="+mn-lt"/>
              </a:rPr>
              <a:t>Motion-dependent deformations from corresponding functional EVA postures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BB9D5C-09D7-4505-9B8B-976CC8039E6A}"/>
              </a:ext>
            </a:extLst>
          </p:cNvPr>
          <p:cNvSpPr/>
          <p:nvPr/>
        </p:nvSpPr>
        <p:spPr>
          <a:xfrm>
            <a:off x="238379" y="1505396"/>
            <a:ext cx="5190056" cy="400109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76250" indent="-249238">
              <a:spcAft>
                <a:spcPts val="1199"/>
              </a:spcAft>
              <a:buFont typeface="Arial" panose="020B0604020202020204" pitchFamily="34" charset="0"/>
              <a:buChar char="•"/>
            </a:pPr>
            <a:r>
              <a:rPr lang="en-US">
                <a:cs typeface="Arial"/>
              </a:rPr>
              <a:t>Motion dependent body deformations were taken from 3-D body scans (</a:t>
            </a:r>
            <a:r>
              <a:rPr lang="en-US" i="1">
                <a:cs typeface="Arial"/>
              </a:rPr>
              <a:t>n</a:t>
            </a:r>
            <a:r>
              <a:rPr lang="en-US">
                <a:cs typeface="Arial"/>
              </a:rPr>
              <a:t>=12) </a:t>
            </a:r>
            <a:r>
              <a:rPr lang="en-US"/>
              <a:t>of two participants performing a prescribed series of functional postures both in tight-fit scan wear clothing and wearing a mockup HUT without the back hatch. </a:t>
            </a:r>
          </a:p>
          <a:p>
            <a:pPr marL="476250" indent="-2492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cs typeface="Arial"/>
              </a:rPr>
              <a:t>The deformation and variations of body shapes were determined for each scan with a gradient from yellow to red. </a:t>
            </a:r>
            <a:endParaRPr lang="en-US">
              <a:cs typeface="Arial" pitchFamily="34" charset="0"/>
            </a:endParaRPr>
          </a:p>
          <a:p>
            <a:pPr marL="914400" indent="-227013">
              <a:spcAft>
                <a:spcPts val="600"/>
              </a:spcAft>
              <a:buFontTx/>
              <a:buChar char="-"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Yellow</a:t>
            </a:r>
            <a:r>
              <a:rPr lang="en-US">
                <a:cs typeface="Arial"/>
              </a:rPr>
              <a:t> indicates areas with no deformation</a:t>
            </a:r>
          </a:p>
          <a:p>
            <a:pPr marL="914400" indent="-227013">
              <a:buFontTx/>
              <a:buChar char="-"/>
            </a:pPr>
            <a:r>
              <a:rPr lang="en-US">
                <a:solidFill>
                  <a:srgbClr val="FF0000"/>
                </a:solidFill>
                <a:cs typeface="Arial"/>
              </a:rPr>
              <a:t>Red</a:t>
            </a:r>
            <a:r>
              <a:rPr lang="en-US">
                <a:cs typeface="Arial"/>
              </a:rPr>
              <a:t> indicates areas with greatest deformation </a:t>
            </a:r>
          </a:p>
          <a:p>
            <a:pPr marL="477520" indent="-477520">
              <a:spcAft>
                <a:spcPts val="1199"/>
              </a:spcAft>
              <a:buFont typeface="Arial" panose="020B0604020202020204" pitchFamily="34" charset="0"/>
              <a:buChar char="•"/>
            </a:pPr>
            <a:endParaRPr lang="en-US"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98C019D-62B0-4808-8E34-62CB1D6022BD}"/>
              </a:ext>
            </a:extLst>
          </p:cNvPr>
          <p:cNvGrpSpPr/>
          <p:nvPr/>
        </p:nvGrpSpPr>
        <p:grpSpPr>
          <a:xfrm>
            <a:off x="7288051" y="4223728"/>
            <a:ext cx="4187746" cy="1439732"/>
            <a:chOff x="6984435" y="3488712"/>
            <a:chExt cx="4746995" cy="1679867"/>
          </a:xfrm>
        </p:grpSpPr>
        <p:pic>
          <p:nvPicPr>
            <p:cNvPr id="3" name="Picture 5">
              <a:extLst>
                <a:ext uri="{FF2B5EF4-FFF2-40B4-BE49-F238E27FC236}">
                  <a16:creationId xmlns:a16="http://schemas.microsoft.com/office/drawing/2014/main" id="{4FDB18A2-A6A4-4992-B0C4-FFC1676ACA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959" t="7765" r="9388" b="6250"/>
            <a:stretch/>
          </p:blipFill>
          <p:spPr>
            <a:xfrm>
              <a:off x="6984435" y="3511010"/>
              <a:ext cx="1460520" cy="1635269"/>
            </a:xfrm>
            <a:prstGeom prst="rect">
              <a:avLst/>
            </a:prstGeom>
          </p:spPr>
        </p:pic>
        <p:pic>
          <p:nvPicPr>
            <p:cNvPr id="6" name="Picture 9">
              <a:extLst>
                <a:ext uri="{FF2B5EF4-FFF2-40B4-BE49-F238E27FC236}">
                  <a16:creationId xmlns:a16="http://schemas.microsoft.com/office/drawing/2014/main" id="{688E1A66-66A4-4358-846D-E2D906249A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112" t="5342" r="8307" b="7977"/>
            <a:stretch/>
          </p:blipFill>
          <p:spPr>
            <a:xfrm>
              <a:off x="8555971" y="3488712"/>
              <a:ext cx="1484585" cy="1666269"/>
            </a:xfrm>
            <a:prstGeom prst="rect">
              <a:avLst/>
            </a:prstGeom>
          </p:spPr>
        </p:pic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id="{605A8558-6445-4FEA-957F-8D78673417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836" t="3825" r="7347" b="8197"/>
            <a:stretch/>
          </p:blipFill>
          <p:spPr>
            <a:xfrm>
              <a:off x="10219489" y="3488712"/>
              <a:ext cx="1511941" cy="1679867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FA7059A-D19F-4399-B080-6C595739B0F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8611" t="43642" r="8464" b="34665"/>
          <a:stretch/>
        </p:blipFill>
        <p:spPr>
          <a:xfrm>
            <a:off x="5818719" y="4351012"/>
            <a:ext cx="234233" cy="11851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62EECED-B902-4744-B560-94B56319470F}"/>
              </a:ext>
            </a:extLst>
          </p:cNvPr>
          <p:cNvSpPr txBox="1"/>
          <p:nvPr/>
        </p:nvSpPr>
        <p:spPr>
          <a:xfrm>
            <a:off x="6001859" y="5305344"/>
            <a:ext cx="1333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no deformation observed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54AE6F-5448-407D-8DD5-11EA955F5B98}"/>
              </a:ext>
            </a:extLst>
          </p:cNvPr>
          <p:cNvSpPr txBox="1"/>
          <p:nvPr/>
        </p:nvSpPr>
        <p:spPr>
          <a:xfrm>
            <a:off x="6036725" y="4236492"/>
            <a:ext cx="1269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max deformation observed</a:t>
            </a:r>
          </a:p>
        </p:txBody>
      </p:sp>
    </p:spTree>
    <p:extLst>
      <p:ext uri="{BB962C8B-B14F-4D97-AF65-F5344CB8AC3E}">
        <p14:creationId xmlns:p14="http://schemas.microsoft.com/office/powerpoint/2010/main" val="3576461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7">
            <a:extLst>
              <a:ext uri="{FF2B5EF4-FFF2-40B4-BE49-F238E27FC236}">
                <a16:creationId xmlns:a16="http://schemas.microsoft.com/office/drawing/2014/main" id="{EA9C2DBB-C4AB-4963-A543-EAD8053AD92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4521318" y="3729341"/>
            <a:ext cx="1855127" cy="19490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0D5B2A-D5D3-4665-BE6B-E6648820F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405"/>
            <a:ext cx="10515600" cy="1135934"/>
          </a:xfrm>
        </p:spPr>
        <p:txBody>
          <a:bodyPr/>
          <a:lstStyle/>
          <a:p>
            <a:r>
              <a:rPr lang="en-US"/>
              <a:t>Design of Optimized Padding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CFD24-BE31-4193-96A8-AA434E68E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325563"/>
            <a:ext cx="9749074" cy="1608539"/>
          </a:xfrm>
        </p:spPr>
        <p:txBody>
          <a:bodyPr>
            <a:normAutofit/>
          </a:bodyPr>
          <a:lstStyle/>
          <a:p>
            <a:r>
              <a:rPr lang="en-US" sz="1800"/>
              <a:t>Dynamic versus static zones of the padding were identified from the body deformations.  </a:t>
            </a:r>
          </a:p>
          <a:p>
            <a:r>
              <a:rPr lang="en-US" sz="1800"/>
              <a:t>The motion-dependent body deformations were applied to the geometry to create a multi-layer padding assembly.</a:t>
            </a:r>
          </a:p>
          <a:p>
            <a:r>
              <a:rPr lang="en-US" sz="1800"/>
              <a:t>Each layer matches the mobility and support demands of the body through the different functional EVA postures.</a:t>
            </a:r>
          </a:p>
          <a:p>
            <a:pPr marL="0" indent="0">
              <a:buNone/>
            </a:pPr>
            <a:endParaRPr lang="en-US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99AE2A-29DD-45D0-9EC2-4CDF7E6761FA}"/>
              </a:ext>
            </a:extLst>
          </p:cNvPr>
          <p:cNvSpPr txBox="1"/>
          <p:nvPr/>
        </p:nvSpPr>
        <p:spPr>
          <a:xfrm>
            <a:off x="974966" y="5880045"/>
            <a:ext cx="9584181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ctr"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200">
                <a:latin typeface="+mn-lt"/>
                <a:cs typeface="Arial"/>
              </a:rPr>
              <a:t>Final padding deformation based on average of all EVA functional postures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F1BFF99-73E8-4E6F-914A-D62AE7A6B32B}"/>
              </a:ext>
            </a:extLst>
          </p:cNvPr>
          <p:cNvGrpSpPr/>
          <p:nvPr/>
        </p:nvGrpSpPr>
        <p:grpSpPr>
          <a:xfrm>
            <a:off x="2568363" y="3363387"/>
            <a:ext cx="6367209" cy="2358679"/>
            <a:chOff x="-736141" y="3226294"/>
            <a:chExt cx="7492102" cy="283416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84FD732-587B-46CC-858D-82638CA3D31E}"/>
                </a:ext>
              </a:extLst>
            </p:cNvPr>
            <p:cNvSpPr txBox="1"/>
            <p:nvPr/>
          </p:nvSpPr>
          <p:spPr>
            <a:xfrm>
              <a:off x="4081587" y="5172890"/>
              <a:ext cx="2674374" cy="88757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400">
                  <a:solidFill>
                    <a:srgbClr val="CC3300"/>
                  </a:solidFill>
                </a:rPr>
                <a:t> Dynamic Zone  </a:t>
              </a:r>
              <a:br>
                <a:rPr lang="en-US" sz="1400"/>
              </a:br>
              <a:r>
                <a:rPr lang="en-US" sz="1400">
                  <a:solidFill>
                    <a:srgbClr val="CC3300"/>
                  </a:solidFill>
                </a:rPr>
                <a:t> (</a:t>
              </a:r>
              <a:r>
                <a:rPr lang="en-US" sz="1400">
                  <a:solidFill>
                    <a:srgbClr val="CC3300"/>
                  </a:solidFill>
                  <a:ea typeface="+mn-lt"/>
                  <a:cs typeface="+mn-lt"/>
                </a:rPr>
                <a:t> Greater Thickness of </a:t>
              </a:r>
              <a:r>
                <a:rPr lang="en-US" sz="1400">
                  <a:solidFill>
                    <a:srgbClr val="CC3300"/>
                  </a:solidFill>
                </a:rPr>
                <a:t>Compressible Material)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A833DFF-0A66-48F3-A05D-2F95FE6DD623}"/>
                </a:ext>
              </a:extLst>
            </p:cNvPr>
            <p:cNvSpPr txBox="1"/>
            <p:nvPr/>
          </p:nvSpPr>
          <p:spPr>
            <a:xfrm>
              <a:off x="-736141" y="4390807"/>
              <a:ext cx="1997942" cy="7766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0" rIns="91440" bIns="0" rtlCol="0" anchor="t">
              <a:spAutoFit/>
            </a:bodyPr>
            <a:lstStyle/>
            <a:p>
              <a:pPr algn="ctr"/>
              <a:r>
                <a:rPr lang="en-US" sz="1400">
                  <a:solidFill>
                    <a:schemeClr val="accent1">
                      <a:lumMod val="75000"/>
                    </a:schemeClr>
                  </a:solidFill>
                </a:rPr>
                <a:t>Stability Zone (Greater Thickness of Firm Material)</a:t>
              </a:r>
              <a:endParaRPr lang="en-US" sz="16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2743645-2EB0-4277-9720-1E64D157D6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4308" t="8360" r="4049" b="49389"/>
            <a:stretch/>
          </p:blipFill>
          <p:spPr>
            <a:xfrm flipH="1">
              <a:off x="4439740" y="4048611"/>
              <a:ext cx="1681965" cy="105391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9113842-3070-42DC-8054-2B64CCFC55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0358" t="52595" r="1"/>
            <a:stretch/>
          </p:blipFill>
          <p:spPr>
            <a:xfrm flipH="1">
              <a:off x="-580411" y="3226294"/>
              <a:ext cx="1575605" cy="1182465"/>
            </a:xfrm>
            <a:prstGeom prst="rect">
              <a:avLst/>
            </a:prstGeom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F3AECFF-A944-46CF-BAAD-ADAD433599F1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>
              <a:off x="995194" y="3817526"/>
              <a:ext cx="940824" cy="2290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5779D9D-886F-4EC0-BF97-B424C5CA83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82902" y="5313611"/>
              <a:ext cx="1194890" cy="101473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A652F642-1F20-4160-BC8B-88F24D09CC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611" t="43642" r="8464" b="34665"/>
          <a:stretch/>
        </p:blipFill>
        <p:spPr>
          <a:xfrm>
            <a:off x="8686108" y="3363387"/>
            <a:ext cx="234233" cy="118516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A7C7659-8BCC-41CC-8524-917BE9F00E8F}"/>
              </a:ext>
            </a:extLst>
          </p:cNvPr>
          <p:cNvSpPr txBox="1"/>
          <p:nvPr/>
        </p:nvSpPr>
        <p:spPr>
          <a:xfrm>
            <a:off x="8986625" y="4242204"/>
            <a:ext cx="1333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no deformation observed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340F0F2-7CE8-40B7-B424-2150D965F0C2}"/>
              </a:ext>
            </a:extLst>
          </p:cNvPr>
          <p:cNvSpPr txBox="1"/>
          <p:nvPr/>
        </p:nvSpPr>
        <p:spPr>
          <a:xfrm>
            <a:off x="8986625" y="3132554"/>
            <a:ext cx="1269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max deformation observed</a:t>
            </a:r>
          </a:p>
        </p:txBody>
      </p:sp>
    </p:spTree>
    <p:extLst>
      <p:ext uri="{BB962C8B-B14F-4D97-AF65-F5344CB8AC3E}">
        <p14:creationId xmlns:p14="http://schemas.microsoft.com/office/powerpoint/2010/main" val="2573006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9CE5E764389C4985DAE329153EE7D7" ma:contentTypeVersion="2" ma:contentTypeDescription="Create a new document." ma:contentTypeScope="" ma:versionID="a9c2a3c577d04f9d8b76b05041f567b6">
  <xsd:schema xmlns:xsd="http://www.w3.org/2001/XMLSchema" xmlns:xs="http://www.w3.org/2001/XMLSchema" xmlns:p="http://schemas.microsoft.com/office/2006/metadata/properties" xmlns:ns2="81464eb6-0e4a-40d6-a01c-7c54d93b3a40" targetNamespace="http://schemas.microsoft.com/office/2006/metadata/properties" ma:root="true" ma:fieldsID="093bc904518d832cc3f4788104727d3f" ns2:_="">
    <xsd:import namespace="81464eb6-0e4a-40d6-a01c-7c54d93b3a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64eb6-0e4a-40d6-a01c-7c54d93b3a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24C07F-BF0E-4C30-A2A4-C185ADC13B7C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81464eb6-0e4a-40d6-a01c-7c54d93b3a40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1B8A75C-E45A-42AE-87A4-32E1F4AB59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B5F140-6D10-432A-8918-397FA244413A}">
  <ds:schemaRefs>
    <ds:schemaRef ds:uri="81464eb6-0e4a-40d6-a01c-7c54d93b3a4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905</Words>
  <Application>Microsoft Office PowerPoint</Application>
  <PresentationFormat>Widescreen</PresentationFormat>
  <Paragraphs>92</Paragraphs>
  <Slides>12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Office Theme</vt:lpstr>
      <vt:lpstr>Spacesuit Padding Design for Mobility and Comfort</vt:lpstr>
      <vt:lpstr>Background   </vt:lpstr>
      <vt:lpstr>Framework Design </vt:lpstr>
      <vt:lpstr>Reference Padding Geometry </vt:lpstr>
      <vt:lpstr>Padding Creation</vt:lpstr>
      <vt:lpstr>Padding Geometry</vt:lpstr>
      <vt:lpstr>Reference Padding Geometry </vt:lpstr>
      <vt:lpstr>Body Deformation during Motion </vt:lpstr>
      <vt:lpstr>Design of Optimized Padding </vt:lpstr>
      <vt:lpstr>Multi-Layer Padding:  Fabrication &amp; Usability Assessment </vt:lpstr>
      <vt:lpstr>Discussion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xEMU Padding Optimized for Body Deformations in Lunar EVAs</dc:title>
  <dc:creator>Hernandez, Yaritza (JSC-SK111)[WYLE LABORATORIES, INC.]</dc:creator>
  <cp:lastModifiedBy>Hernandez, Yaritza (JSC-SK111)[WYLE LABORATORIES, INC.]</cp:lastModifiedBy>
  <cp:revision>8</cp:revision>
  <dcterms:created xsi:type="dcterms:W3CDTF">2020-05-21T20:33:15Z</dcterms:created>
  <dcterms:modified xsi:type="dcterms:W3CDTF">2021-06-29T19:33:39Z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0x010100EF9CE5E764389C4985DAE329153EE7D7</vt:lpwstr>
  </property>
</Properties>
</file>