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42976800" cy="30175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81" autoAdjust="0"/>
    <p:restoredTop sz="94660"/>
  </p:normalViewPr>
  <p:slideViewPr>
    <p:cSldViewPr snapToGrid="0">
      <p:cViewPr varScale="1">
        <p:scale>
          <a:sx n="25" d="100"/>
          <a:sy n="25" d="100"/>
        </p:scale>
        <p:origin x="12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3260" y="4938397"/>
            <a:ext cx="36530280" cy="10505440"/>
          </a:xfrm>
        </p:spPr>
        <p:txBody>
          <a:bodyPr anchor="b"/>
          <a:lstStyle>
            <a:lvl1pPr algn="ctr">
              <a:defRPr sz="2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72100" y="15848967"/>
            <a:ext cx="32232600" cy="7285353"/>
          </a:xfrm>
        </p:spPr>
        <p:txBody>
          <a:bodyPr/>
          <a:lstStyle>
            <a:lvl1pPr marL="0" indent="0" algn="ctr">
              <a:buNone/>
              <a:defRPr sz="10560"/>
            </a:lvl1pPr>
            <a:lvl2pPr marL="2011680" indent="0" algn="ctr">
              <a:buNone/>
              <a:defRPr sz="8800"/>
            </a:lvl2pPr>
            <a:lvl3pPr marL="4023360" indent="0" algn="ctr">
              <a:buNone/>
              <a:defRPr sz="7920"/>
            </a:lvl3pPr>
            <a:lvl4pPr marL="6035040" indent="0" algn="ctr">
              <a:buNone/>
              <a:defRPr sz="7040"/>
            </a:lvl4pPr>
            <a:lvl5pPr marL="8046720" indent="0" algn="ctr">
              <a:buNone/>
              <a:defRPr sz="7040"/>
            </a:lvl5pPr>
            <a:lvl6pPr marL="10058400" indent="0" algn="ctr">
              <a:buNone/>
              <a:defRPr sz="7040"/>
            </a:lvl6pPr>
            <a:lvl7pPr marL="12070080" indent="0" algn="ctr">
              <a:buNone/>
              <a:defRPr sz="7040"/>
            </a:lvl7pPr>
            <a:lvl8pPr marL="14081760" indent="0" algn="ctr">
              <a:buNone/>
              <a:defRPr sz="7040"/>
            </a:lvl8pPr>
            <a:lvl9pPr marL="16093440" indent="0" algn="ctr">
              <a:buNone/>
              <a:defRPr sz="70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7BD8-8110-4269-AE5E-91A853AF41D6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E2199-0D76-407C-9447-8117458AF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683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7BD8-8110-4269-AE5E-91A853AF41D6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E2199-0D76-407C-9447-8117458AF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28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755275" y="1606550"/>
            <a:ext cx="9266873" cy="255720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54657" y="1606550"/>
            <a:ext cx="27263408" cy="255720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7BD8-8110-4269-AE5E-91A853AF41D6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E2199-0D76-407C-9447-8117458AF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75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7BD8-8110-4269-AE5E-91A853AF41D6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E2199-0D76-407C-9447-8117458AF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98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2274" y="7522854"/>
            <a:ext cx="37067490" cy="12552043"/>
          </a:xfrm>
        </p:spPr>
        <p:txBody>
          <a:bodyPr anchor="b"/>
          <a:lstStyle>
            <a:lvl1pPr>
              <a:defRPr sz="2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2274" y="20193644"/>
            <a:ext cx="37067490" cy="6600823"/>
          </a:xfrm>
        </p:spPr>
        <p:txBody>
          <a:bodyPr/>
          <a:lstStyle>
            <a:lvl1pPr marL="0" indent="0">
              <a:buNone/>
              <a:defRPr sz="10560">
                <a:solidFill>
                  <a:schemeClr val="tx1"/>
                </a:solidFill>
              </a:defRPr>
            </a:lvl1pPr>
            <a:lvl2pPr marL="2011680" indent="0">
              <a:buNone/>
              <a:defRPr sz="8800">
                <a:solidFill>
                  <a:schemeClr val="tx1">
                    <a:tint val="75000"/>
                  </a:schemeClr>
                </a:solidFill>
              </a:defRPr>
            </a:lvl2pPr>
            <a:lvl3pPr marL="4023360" indent="0">
              <a:buNone/>
              <a:defRPr sz="7920">
                <a:solidFill>
                  <a:schemeClr val="tx1">
                    <a:tint val="75000"/>
                  </a:schemeClr>
                </a:solidFill>
              </a:defRPr>
            </a:lvl3pPr>
            <a:lvl4pPr marL="6035040" indent="0">
              <a:buNone/>
              <a:defRPr sz="7040">
                <a:solidFill>
                  <a:schemeClr val="tx1">
                    <a:tint val="75000"/>
                  </a:schemeClr>
                </a:solidFill>
              </a:defRPr>
            </a:lvl4pPr>
            <a:lvl5pPr marL="8046720" indent="0">
              <a:buNone/>
              <a:defRPr sz="7040">
                <a:solidFill>
                  <a:schemeClr val="tx1">
                    <a:tint val="75000"/>
                  </a:schemeClr>
                </a:solidFill>
              </a:defRPr>
            </a:lvl5pPr>
            <a:lvl6pPr marL="10058400" indent="0">
              <a:buNone/>
              <a:defRPr sz="7040">
                <a:solidFill>
                  <a:schemeClr val="tx1">
                    <a:tint val="75000"/>
                  </a:schemeClr>
                </a:solidFill>
              </a:defRPr>
            </a:lvl6pPr>
            <a:lvl7pPr marL="12070080" indent="0">
              <a:buNone/>
              <a:defRPr sz="7040">
                <a:solidFill>
                  <a:schemeClr val="tx1">
                    <a:tint val="75000"/>
                  </a:schemeClr>
                </a:solidFill>
              </a:defRPr>
            </a:lvl7pPr>
            <a:lvl8pPr marL="14081760" indent="0">
              <a:buNone/>
              <a:defRPr sz="7040">
                <a:solidFill>
                  <a:schemeClr val="tx1">
                    <a:tint val="75000"/>
                  </a:schemeClr>
                </a:solidFill>
              </a:defRPr>
            </a:lvl8pPr>
            <a:lvl9pPr marL="16093440" indent="0">
              <a:buNone/>
              <a:defRPr sz="7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7BD8-8110-4269-AE5E-91A853AF41D6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E2199-0D76-407C-9447-8117458AF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190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54655" y="8032750"/>
            <a:ext cx="18265140" cy="19145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57005" y="8032750"/>
            <a:ext cx="18265140" cy="19145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7BD8-8110-4269-AE5E-91A853AF41D6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E2199-0D76-407C-9447-8117458AF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575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0253" y="1606557"/>
            <a:ext cx="37067490" cy="58324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60257" y="7397117"/>
            <a:ext cx="18181198" cy="3625213"/>
          </a:xfrm>
        </p:spPr>
        <p:txBody>
          <a:bodyPr anchor="b"/>
          <a:lstStyle>
            <a:lvl1pPr marL="0" indent="0">
              <a:buNone/>
              <a:defRPr sz="10560" b="1"/>
            </a:lvl1pPr>
            <a:lvl2pPr marL="2011680" indent="0">
              <a:buNone/>
              <a:defRPr sz="8800" b="1"/>
            </a:lvl2pPr>
            <a:lvl3pPr marL="4023360" indent="0">
              <a:buNone/>
              <a:defRPr sz="7920" b="1"/>
            </a:lvl3pPr>
            <a:lvl4pPr marL="6035040" indent="0">
              <a:buNone/>
              <a:defRPr sz="7040" b="1"/>
            </a:lvl4pPr>
            <a:lvl5pPr marL="8046720" indent="0">
              <a:buNone/>
              <a:defRPr sz="7040" b="1"/>
            </a:lvl5pPr>
            <a:lvl6pPr marL="10058400" indent="0">
              <a:buNone/>
              <a:defRPr sz="7040" b="1"/>
            </a:lvl6pPr>
            <a:lvl7pPr marL="12070080" indent="0">
              <a:buNone/>
              <a:defRPr sz="7040" b="1"/>
            </a:lvl7pPr>
            <a:lvl8pPr marL="14081760" indent="0">
              <a:buNone/>
              <a:defRPr sz="7040" b="1"/>
            </a:lvl8pPr>
            <a:lvl9pPr marL="16093440" indent="0">
              <a:buNone/>
              <a:defRPr sz="70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60257" y="11022330"/>
            <a:ext cx="18181198" cy="16212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757007" y="7397117"/>
            <a:ext cx="18270738" cy="3625213"/>
          </a:xfrm>
        </p:spPr>
        <p:txBody>
          <a:bodyPr anchor="b"/>
          <a:lstStyle>
            <a:lvl1pPr marL="0" indent="0">
              <a:buNone/>
              <a:defRPr sz="10560" b="1"/>
            </a:lvl1pPr>
            <a:lvl2pPr marL="2011680" indent="0">
              <a:buNone/>
              <a:defRPr sz="8800" b="1"/>
            </a:lvl2pPr>
            <a:lvl3pPr marL="4023360" indent="0">
              <a:buNone/>
              <a:defRPr sz="7920" b="1"/>
            </a:lvl3pPr>
            <a:lvl4pPr marL="6035040" indent="0">
              <a:buNone/>
              <a:defRPr sz="7040" b="1"/>
            </a:lvl4pPr>
            <a:lvl5pPr marL="8046720" indent="0">
              <a:buNone/>
              <a:defRPr sz="7040" b="1"/>
            </a:lvl5pPr>
            <a:lvl6pPr marL="10058400" indent="0">
              <a:buNone/>
              <a:defRPr sz="7040" b="1"/>
            </a:lvl6pPr>
            <a:lvl7pPr marL="12070080" indent="0">
              <a:buNone/>
              <a:defRPr sz="7040" b="1"/>
            </a:lvl7pPr>
            <a:lvl8pPr marL="14081760" indent="0">
              <a:buNone/>
              <a:defRPr sz="7040" b="1"/>
            </a:lvl8pPr>
            <a:lvl9pPr marL="16093440" indent="0">
              <a:buNone/>
              <a:defRPr sz="70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757007" y="11022330"/>
            <a:ext cx="18270738" cy="16212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7BD8-8110-4269-AE5E-91A853AF41D6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E2199-0D76-407C-9447-8117458AF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37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7BD8-8110-4269-AE5E-91A853AF41D6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E2199-0D76-407C-9447-8117458AF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991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7BD8-8110-4269-AE5E-91A853AF41D6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E2199-0D76-407C-9447-8117458AF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844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0253" y="2011680"/>
            <a:ext cx="13861137" cy="7040880"/>
          </a:xfrm>
        </p:spPr>
        <p:txBody>
          <a:bodyPr anchor="b"/>
          <a:lstStyle>
            <a:lvl1pPr>
              <a:defRPr sz="140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70738" y="4344677"/>
            <a:ext cx="21757005" cy="21443950"/>
          </a:xfrm>
        </p:spPr>
        <p:txBody>
          <a:bodyPr/>
          <a:lstStyle>
            <a:lvl1pPr>
              <a:defRPr sz="14080"/>
            </a:lvl1pPr>
            <a:lvl2pPr>
              <a:defRPr sz="12320"/>
            </a:lvl2pPr>
            <a:lvl3pPr>
              <a:defRPr sz="10560"/>
            </a:lvl3pPr>
            <a:lvl4pPr>
              <a:defRPr sz="8800"/>
            </a:lvl4pPr>
            <a:lvl5pPr>
              <a:defRPr sz="8800"/>
            </a:lvl5pPr>
            <a:lvl6pPr>
              <a:defRPr sz="8800"/>
            </a:lvl6pPr>
            <a:lvl7pPr>
              <a:defRPr sz="8800"/>
            </a:lvl7pPr>
            <a:lvl8pPr>
              <a:defRPr sz="8800"/>
            </a:lvl8pPr>
            <a:lvl9pPr>
              <a:defRPr sz="8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0253" y="9052560"/>
            <a:ext cx="13861137" cy="16770987"/>
          </a:xfrm>
        </p:spPr>
        <p:txBody>
          <a:bodyPr/>
          <a:lstStyle>
            <a:lvl1pPr marL="0" indent="0">
              <a:buNone/>
              <a:defRPr sz="7040"/>
            </a:lvl1pPr>
            <a:lvl2pPr marL="2011680" indent="0">
              <a:buNone/>
              <a:defRPr sz="6160"/>
            </a:lvl2pPr>
            <a:lvl3pPr marL="4023360" indent="0">
              <a:buNone/>
              <a:defRPr sz="5280"/>
            </a:lvl3pPr>
            <a:lvl4pPr marL="6035040" indent="0">
              <a:buNone/>
              <a:defRPr sz="4400"/>
            </a:lvl4pPr>
            <a:lvl5pPr marL="8046720" indent="0">
              <a:buNone/>
              <a:defRPr sz="4400"/>
            </a:lvl5pPr>
            <a:lvl6pPr marL="10058400" indent="0">
              <a:buNone/>
              <a:defRPr sz="4400"/>
            </a:lvl6pPr>
            <a:lvl7pPr marL="12070080" indent="0">
              <a:buNone/>
              <a:defRPr sz="4400"/>
            </a:lvl7pPr>
            <a:lvl8pPr marL="14081760" indent="0">
              <a:buNone/>
              <a:defRPr sz="4400"/>
            </a:lvl8pPr>
            <a:lvl9pPr marL="16093440" indent="0">
              <a:buNone/>
              <a:defRPr sz="4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7BD8-8110-4269-AE5E-91A853AF41D6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E2199-0D76-407C-9447-8117458AF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170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0253" y="2011680"/>
            <a:ext cx="13861137" cy="7040880"/>
          </a:xfrm>
        </p:spPr>
        <p:txBody>
          <a:bodyPr anchor="b"/>
          <a:lstStyle>
            <a:lvl1pPr>
              <a:defRPr sz="140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270738" y="4344677"/>
            <a:ext cx="21757005" cy="21443950"/>
          </a:xfrm>
        </p:spPr>
        <p:txBody>
          <a:bodyPr anchor="t"/>
          <a:lstStyle>
            <a:lvl1pPr marL="0" indent="0">
              <a:buNone/>
              <a:defRPr sz="14080"/>
            </a:lvl1pPr>
            <a:lvl2pPr marL="2011680" indent="0">
              <a:buNone/>
              <a:defRPr sz="12320"/>
            </a:lvl2pPr>
            <a:lvl3pPr marL="4023360" indent="0">
              <a:buNone/>
              <a:defRPr sz="10560"/>
            </a:lvl3pPr>
            <a:lvl4pPr marL="6035040" indent="0">
              <a:buNone/>
              <a:defRPr sz="8800"/>
            </a:lvl4pPr>
            <a:lvl5pPr marL="8046720" indent="0">
              <a:buNone/>
              <a:defRPr sz="8800"/>
            </a:lvl5pPr>
            <a:lvl6pPr marL="10058400" indent="0">
              <a:buNone/>
              <a:defRPr sz="8800"/>
            </a:lvl6pPr>
            <a:lvl7pPr marL="12070080" indent="0">
              <a:buNone/>
              <a:defRPr sz="8800"/>
            </a:lvl7pPr>
            <a:lvl8pPr marL="14081760" indent="0">
              <a:buNone/>
              <a:defRPr sz="8800"/>
            </a:lvl8pPr>
            <a:lvl9pPr marL="16093440" indent="0">
              <a:buNone/>
              <a:defRPr sz="8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0253" y="9052560"/>
            <a:ext cx="13861137" cy="16770987"/>
          </a:xfrm>
        </p:spPr>
        <p:txBody>
          <a:bodyPr/>
          <a:lstStyle>
            <a:lvl1pPr marL="0" indent="0">
              <a:buNone/>
              <a:defRPr sz="7040"/>
            </a:lvl1pPr>
            <a:lvl2pPr marL="2011680" indent="0">
              <a:buNone/>
              <a:defRPr sz="6160"/>
            </a:lvl2pPr>
            <a:lvl3pPr marL="4023360" indent="0">
              <a:buNone/>
              <a:defRPr sz="5280"/>
            </a:lvl3pPr>
            <a:lvl4pPr marL="6035040" indent="0">
              <a:buNone/>
              <a:defRPr sz="4400"/>
            </a:lvl4pPr>
            <a:lvl5pPr marL="8046720" indent="0">
              <a:buNone/>
              <a:defRPr sz="4400"/>
            </a:lvl5pPr>
            <a:lvl6pPr marL="10058400" indent="0">
              <a:buNone/>
              <a:defRPr sz="4400"/>
            </a:lvl6pPr>
            <a:lvl7pPr marL="12070080" indent="0">
              <a:buNone/>
              <a:defRPr sz="4400"/>
            </a:lvl7pPr>
            <a:lvl8pPr marL="14081760" indent="0">
              <a:buNone/>
              <a:defRPr sz="4400"/>
            </a:lvl8pPr>
            <a:lvl9pPr marL="16093440" indent="0">
              <a:buNone/>
              <a:defRPr sz="4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7BD8-8110-4269-AE5E-91A853AF41D6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E2199-0D76-407C-9447-8117458AF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781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54655" y="1606557"/>
            <a:ext cx="37067490" cy="5832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4655" y="8032750"/>
            <a:ext cx="37067490" cy="19145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54655" y="27967947"/>
            <a:ext cx="9669780" cy="1606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67BD8-8110-4269-AE5E-91A853AF41D6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236065" y="27967947"/>
            <a:ext cx="14504670" cy="1606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352365" y="27967947"/>
            <a:ext cx="9669780" cy="1606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E2199-0D76-407C-9447-8117458AF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356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023360" rtl="0" eaLnBrk="1" latinLnBrk="0" hangingPunct="1">
        <a:lnSpc>
          <a:spcPct val="90000"/>
        </a:lnSpc>
        <a:spcBef>
          <a:spcPct val="0"/>
        </a:spcBef>
        <a:buNone/>
        <a:defRPr sz="193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5840" indent="-1005840" algn="l" defTabSz="4023360" rtl="0" eaLnBrk="1" latinLnBrk="0" hangingPunct="1">
        <a:lnSpc>
          <a:spcPct val="90000"/>
        </a:lnSpc>
        <a:spcBef>
          <a:spcPts val="4400"/>
        </a:spcBef>
        <a:buFont typeface="Arial" panose="020B0604020202020204" pitchFamily="34" charset="0"/>
        <a:buChar char="•"/>
        <a:defRPr sz="12320" kern="1200">
          <a:solidFill>
            <a:schemeClr val="tx1"/>
          </a:solidFill>
          <a:latin typeface="+mn-lt"/>
          <a:ea typeface="+mn-ea"/>
          <a:cs typeface="+mn-cs"/>
        </a:defRPr>
      </a:lvl1pPr>
      <a:lvl2pPr marL="301752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10560" kern="1200">
          <a:solidFill>
            <a:schemeClr val="tx1"/>
          </a:solidFill>
          <a:latin typeface="+mn-lt"/>
          <a:ea typeface="+mn-ea"/>
          <a:cs typeface="+mn-cs"/>
        </a:defRPr>
      </a:lvl2pPr>
      <a:lvl3pPr marL="502920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3pPr>
      <a:lvl4pPr marL="704088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7920" kern="1200">
          <a:solidFill>
            <a:schemeClr val="tx1"/>
          </a:solidFill>
          <a:latin typeface="+mn-lt"/>
          <a:ea typeface="+mn-ea"/>
          <a:cs typeface="+mn-cs"/>
        </a:defRPr>
      </a:lvl4pPr>
      <a:lvl5pPr marL="905256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7920" kern="1200">
          <a:solidFill>
            <a:schemeClr val="tx1"/>
          </a:solidFill>
          <a:latin typeface="+mn-lt"/>
          <a:ea typeface="+mn-ea"/>
          <a:cs typeface="+mn-cs"/>
        </a:defRPr>
      </a:lvl5pPr>
      <a:lvl6pPr marL="1106424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7920" kern="1200">
          <a:solidFill>
            <a:schemeClr val="tx1"/>
          </a:solidFill>
          <a:latin typeface="+mn-lt"/>
          <a:ea typeface="+mn-ea"/>
          <a:cs typeface="+mn-cs"/>
        </a:defRPr>
      </a:lvl6pPr>
      <a:lvl7pPr marL="1307592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7920" kern="1200">
          <a:solidFill>
            <a:schemeClr val="tx1"/>
          </a:solidFill>
          <a:latin typeface="+mn-lt"/>
          <a:ea typeface="+mn-ea"/>
          <a:cs typeface="+mn-cs"/>
        </a:defRPr>
      </a:lvl7pPr>
      <a:lvl8pPr marL="1508760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7920" kern="1200">
          <a:solidFill>
            <a:schemeClr val="tx1"/>
          </a:solidFill>
          <a:latin typeface="+mn-lt"/>
          <a:ea typeface="+mn-ea"/>
          <a:cs typeface="+mn-cs"/>
        </a:defRPr>
      </a:lvl8pPr>
      <a:lvl9pPr marL="1709928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7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1pPr>
      <a:lvl2pPr marL="201168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3pPr>
      <a:lvl4pPr marL="603504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4pPr>
      <a:lvl5pPr marL="804672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5pPr>
      <a:lvl6pPr marL="1005840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6pPr>
      <a:lvl7pPr marL="1207008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7pPr>
      <a:lvl8pPr marL="1408176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8pPr>
      <a:lvl9pPr marL="1609344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24" Type="http://schemas.openxmlformats.org/officeDocument/2006/relationships/image" Target="../media/image23.jpe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34" descr="No photo description available.">
            <a:extLst>
              <a:ext uri="{FF2B5EF4-FFF2-40B4-BE49-F238E27FC236}">
                <a16:creationId xmlns:a16="http://schemas.microsoft.com/office/drawing/2014/main" id="{FF85C34E-A769-4878-A1DA-10A0D0D46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2896" y="1606362"/>
            <a:ext cx="916891" cy="91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F9E8667-8FD1-4C5B-9875-D2E880B2E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70699" y="41411"/>
            <a:ext cx="1423285" cy="1443331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3CF0DA7E-0DEC-4F23-B739-95C0EF59742E}"/>
              </a:ext>
            </a:extLst>
          </p:cNvPr>
          <p:cNvSpPr txBox="1">
            <a:spLocks/>
          </p:cNvSpPr>
          <p:nvPr/>
        </p:nvSpPr>
        <p:spPr>
          <a:xfrm>
            <a:off x="19077366" y="21274651"/>
            <a:ext cx="16358473" cy="8683405"/>
          </a:xfrm>
          <a:prstGeom prst="rect">
            <a:avLst/>
          </a:prstGeom>
          <a:noFill/>
          <a:ln w="127000"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lIns="91441" tIns="45720" rIns="91441" bIns="45720" rtlCol="0">
            <a:normAutofit/>
          </a:bodyPr>
          <a:lstStyle>
            <a:lvl1pPr marL="0" indent="0" algn="ctr" defTabSz="2263140" rtl="0" eaLnBrk="1" latinLnBrk="0" hangingPunct="1">
              <a:lnSpc>
                <a:spcPct val="90000"/>
              </a:lnSpc>
              <a:spcBef>
                <a:spcPts val="2475"/>
              </a:spcBef>
              <a:buFont typeface="Arial" panose="020B0604020202020204" pitchFamily="34" charset="0"/>
              <a:buNone/>
              <a:defRPr sz="5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1570" indent="0" algn="ctr" defTabSz="2263140" rtl="0" eaLnBrk="1" latinLnBrk="0" hangingPunct="1">
              <a:lnSpc>
                <a:spcPct val="90000"/>
              </a:lnSpc>
              <a:spcBef>
                <a:spcPts val="1238"/>
              </a:spcBef>
              <a:buFont typeface="Arial" panose="020B0604020202020204" pitchFamily="34" charset="0"/>
              <a:buNone/>
              <a:defRPr sz="4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63140" indent="0" algn="ctr" defTabSz="2263140" rtl="0" eaLnBrk="1" latinLnBrk="0" hangingPunct="1">
              <a:lnSpc>
                <a:spcPct val="90000"/>
              </a:lnSpc>
              <a:spcBef>
                <a:spcPts val="1238"/>
              </a:spcBef>
              <a:buFont typeface="Arial" panose="020B0604020202020204" pitchFamily="34" charset="0"/>
              <a:buNone/>
              <a:defRPr sz="44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394710" indent="0" algn="ctr" defTabSz="2263140" rtl="0" eaLnBrk="1" latinLnBrk="0" hangingPunct="1">
              <a:lnSpc>
                <a:spcPct val="90000"/>
              </a:lnSpc>
              <a:spcBef>
                <a:spcPts val="1238"/>
              </a:spcBef>
              <a:buFont typeface="Arial" panose="020B0604020202020204" pitchFamily="34" charset="0"/>
              <a:buNone/>
              <a:defRPr sz="3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26280" indent="0" algn="ctr" defTabSz="2263140" rtl="0" eaLnBrk="1" latinLnBrk="0" hangingPunct="1">
              <a:lnSpc>
                <a:spcPct val="90000"/>
              </a:lnSpc>
              <a:spcBef>
                <a:spcPts val="1238"/>
              </a:spcBef>
              <a:buFont typeface="Arial" panose="020B0604020202020204" pitchFamily="34" charset="0"/>
              <a:buNone/>
              <a:defRPr sz="3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57850" indent="0" algn="ctr" defTabSz="2263140" rtl="0" eaLnBrk="1" latinLnBrk="0" hangingPunct="1">
              <a:lnSpc>
                <a:spcPct val="90000"/>
              </a:lnSpc>
              <a:spcBef>
                <a:spcPts val="1238"/>
              </a:spcBef>
              <a:buFont typeface="Arial" panose="020B0604020202020204" pitchFamily="34" charset="0"/>
              <a:buNone/>
              <a:defRPr sz="3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89420" indent="0" algn="ctr" defTabSz="2263140" rtl="0" eaLnBrk="1" latinLnBrk="0" hangingPunct="1">
              <a:lnSpc>
                <a:spcPct val="90000"/>
              </a:lnSpc>
              <a:spcBef>
                <a:spcPts val="1238"/>
              </a:spcBef>
              <a:buFont typeface="Arial" panose="020B0604020202020204" pitchFamily="34" charset="0"/>
              <a:buNone/>
              <a:defRPr sz="3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920990" indent="0" algn="ctr" defTabSz="2263140" rtl="0" eaLnBrk="1" latinLnBrk="0" hangingPunct="1">
              <a:lnSpc>
                <a:spcPct val="90000"/>
              </a:lnSpc>
              <a:spcBef>
                <a:spcPts val="1238"/>
              </a:spcBef>
              <a:buFont typeface="Arial" panose="020B0604020202020204" pitchFamily="34" charset="0"/>
              <a:buNone/>
              <a:defRPr sz="3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52560" indent="0" algn="ctr" defTabSz="2263140" rtl="0" eaLnBrk="1" latinLnBrk="0" hangingPunct="1">
              <a:lnSpc>
                <a:spcPct val="90000"/>
              </a:lnSpc>
              <a:spcBef>
                <a:spcPts val="1238"/>
              </a:spcBef>
              <a:buFont typeface="Arial" panose="020B0604020202020204" pitchFamily="34" charset="0"/>
              <a:buNone/>
              <a:defRPr sz="3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0">
                <a:solidFill>
                  <a:schemeClr val="tx1">
                    <a:lumMod val="65000"/>
                    <a:lumOff val="35000"/>
                  </a:schemeClr>
                </a:solidFill>
              </a:rPr>
              <a:t>µ-SPEC &amp; READOUT</a:t>
            </a:r>
            <a:endParaRPr lang="en-US" sz="5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3" name="Picture 2">
            <a:extLst>
              <a:ext uri="{FF2B5EF4-FFF2-40B4-BE49-F238E27FC236}">
                <a16:creationId xmlns:a16="http://schemas.microsoft.com/office/drawing/2014/main" id="{7B4AC004-33CD-4789-B8C4-BCDEE3152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6727" y="3397759"/>
            <a:ext cx="5314509" cy="555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B428A4-1AF3-4878-AE69-DBF446A16E15}"/>
              </a:ext>
            </a:extLst>
          </p:cNvPr>
          <p:cNvSpPr txBox="1"/>
          <p:nvPr/>
        </p:nvSpPr>
        <p:spPr>
          <a:xfrm>
            <a:off x="27466537" y="21789540"/>
            <a:ext cx="8077620" cy="827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30" indent="-28573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MKID, a superconducting Microwave Kinetic Inductance Detector alleviates multiplexing and ultra-low sensitivity. This is implemented by using a thin film Al in a microstrip half-wave resonator design with a Nb ground plane. </a:t>
            </a:r>
          </a:p>
          <a:p>
            <a:endParaRPr lang="en-US" sz="2800" dirty="0">
              <a:solidFill>
                <a:prstClr val="black"/>
              </a:solidFill>
            </a:endParaRPr>
          </a:p>
          <a:p>
            <a:pPr marL="285730" indent="-285730"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black"/>
              </a:solidFill>
            </a:endParaRPr>
          </a:p>
          <a:p>
            <a:pPr marL="285730" indent="-285730"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black"/>
              </a:solidFill>
            </a:endParaRPr>
          </a:p>
          <a:p>
            <a:pPr lvl="0"/>
            <a:endParaRPr lang="en-US" sz="2800" dirty="0">
              <a:solidFill>
                <a:prstClr val="black"/>
              </a:solidFill>
            </a:endParaRPr>
          </a:p>
          <a:p>
            <a:pPr lvl="0"/>
            <a:endParaRPr lang="en-US" sz="2800" dirty="0">
              <a:solidFill>
                <a:prstClr val="black"/>
              </a:solidFill>
            </a:endParaRPr>
          </a:p>
          <a:p>
            <a:pPr lvl="0"/>
            <a:endParaRPr lang="en-US" sz="2800" dirty="0">
              <a:solidFill>
                <a:prstClr val="black"/>
              </a:solidFill>
            </a:endParaRPr>
          </a:p>
          <a:p>
            <a:pPr marL="285730" indent="-28573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prstClr val="black"/>
                </a:solidFill>
              </a:rPr>
              <a:t>Heritage: </a:t>
            </a:r>
            <a:r>
              <a:rPr lang="en-US" sz="2800" dirty="0"/>
              <a:t>R=64 µ-Spec prototype demonstration [2]. Demonstration of Coplanar Waveguide (CPW) resonators of 10-25 nm thick Al with Q</a:t>
            </a:r>
            <a:r>
              <a:rPr lang="en-US" sz="2800" baseline="-25000" dirty="0"/>
              <a:t>int</a:t>
            </a:r>
            <a:r>
              <a:rPr lang="en-US" sz="2800" dirty="0"/>
              <a:t>≥1x10</a:t>
            </a:r>
            <a:r>
              <a:rPr lang="en-US" sz="2800" baseline="30000" dirty="0"/>
              <a:t>6</a:t>
            </a:r>
            <a:r>
              <a:rPr lang="en-US" sz="2800" dirty="0"/>
              <a:t> [3] </a:t>
            </a:r>
          </a:p>
          <a:p>
            <a:r>
              <a:rPr lang="en-US" sz="2800" dirty="0"/>
              <a:t>    and Nb with Q</a:t>
            </a:r>
            <a:r>
              <a:rPr lang="en-US" sz="2800" baseline="-25000" dirty="0"/>
              <a:t>int</a:t>
            </a:r>
            <a:r>
              <a:rPr lang="en-US" sz="2800" dirty="0"/>
              <a:t>≥5x10</a:t>
            </a:r>
            <a:r>
              <a:rPr lang="en-US" sz="2800" baseline="30000" dirty="0"/>
              <a:t>5</a:t>
            </a:r>
            <a:r>
              <a:rPr lang="en-US" sz="2800" dirty="0"/>
              <a:t> [4]. </a:t>
            </a:r>
          </a:p>
          <a:p>
            <a:pPr marL="285730" indent="-285730">
              <a:buFont typeface="Arial" panose="020B0604020202020204" pitchFamily="34" charset="0"/>
              <a:buChar char="•"/>
            </a:pPr>
            <a:r>
              <a:rPr lang="en-US" sz="2800" b="1" dirty="0"/>
              <a:t>Readout</a:t>
            </a:r>
            <a:r>
              <a:rPr lang="en-US" sz="2800" dirty="0"/>
              <a:t>: EXCLAIM uses a Reconfigurable Open Architecture Computing Hardware (ROACH)-derived readout system developed by ASU [5],the most mature MKID readout system for balloon platforms.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470FE74-D81A-410B-A91C-AC1BDAC2E984}"/>
              </a:ext>
            </a:extLst>
          </p:cNvPr>
          <p:cNvSpPr txBox="1">
            <a:spLocks/>
          </p:cNvSpPr>
          <p:nvPr/>
        </p:nvSpPr>
        <p:spPr>
          <a:xfrm>
            <a:off x="30651673" y="2699722"/>
            <a:ext cx="12015748" cy="14406279"/>
          </a:xfrm>
          <a:prstGeom prst="rect">
            <a:avLst/>
          </a:prstGeom>
          <a:noFill/>
          <a:ln w="127000"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lIns="91441" tIns="45720" rIns="91441" bIns="45720" rtlCol="0">
            <a:normAutofit/>
          </a:bodyPr>
          <a:lstStyle>
            <a:lvl1pPr marL="0" indent="0" algn="ctr" defTabSz="2263140" rtl="0" eaLnBrk="1" latinLnBrk="0" hangingPunct="1">
              <a:lnSpc>
                <a:spcPct val="90000"/>
              </a:lnSpc>
              <a:spcBef>
                <a:spcPts val="2475"/>
              </a:spcBef>
              <a:buFont typeface="Arial" panose="020B0604020202020204" pitchFamily="34" charset="0"/>
              <a:buNone/>
              <a:defRPr sz="5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1570" indent="0" algn="ctr" defTabSz="2263140" rtl="0" eaLnBrk="1" latinLnBrk="0" hangingPunct="1">
              <a:lnSpc>
                <a:spcPct val="90000"/>
              </a:lnSpc>
              <a:spcBef>
                <a:spcPts val="1238"/>
              </a:spcBef>
              <a:buFont typeface="Arial" panose="020B0604020202020204" pitchFamily="34" charset="0"/>
              <a:buNone/>
              <a:defRPr sz="4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63140" indent="0" algn="ctr" defTabSz="2263140" rtl="0" eaLnBrk="1" latinLnBrk="0" hangingPunct="1">
              <a:lnSpc>
                <a:spcPct val="90000"/>
              </a:lnSpc>
              <a:spcBef>
                <a:spcPts val="1238"/>
              </a:spcBef>
              <a:buFont typeface="Arial" panose="020B0604020202020204" pitchFamily="34" charset="0"/>
              <a:buNone/>
              <a:defRPr sz="44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394710" indent="0" algn="ctr" defTabSz="2263140" rtl="0" eaLnBrk="1" latinLnBrk="0" hangingPunct="1">
              <a:lnSpc>
                <a:spcPct val="90000"/>
              </a:lnSpc>
              <a:spcBef>
                <a:spcPts val="1238"/>
              </a:spcBef>
              <a:buFont typeface="Arial" panose="020B0604020202020204" pitchFamily="34" charset="0"/>
              <a:buNone/>
              <a:defRPr sz="3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26280" indent="0" algn="ctr" defTabSz="2263140" rtl="0" eaLnBrk="1" latinLnBrk="0" hangingPunct="1">
              <a:lnSpc>
                <a:spcPct val="90000"/>
              </a:lnSpc>
              <a:spcBef>
                <a:spcPts val="1238"/>
              </a:spcBef>
              <a:buFont typeface="Arial" panose="020B0604020202020204" pitchFamily="34" charset="0"/>
              <a:buNone/>
              <a:defRPr sz="3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57850" indent="0" algn="ctr" defTabSz="2263140" rtl="0" eaLnBrk="1" latinLnBrk="0" hangingPunct="1">
              <a:lnSpc>
                <a:spcPct val="90000"/>
              </a:lnSpc>
              <a:spcBef>
                <a:spcPts val="1238"/>
              </a:spcBef>
              <a:buFont typeface="Arial" panose="020B0604020202020204" pitchFamily="34" charset="0"/>
              <a:buNone/>
              <a:defRPr sz="3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89420" indent="0" algn="ctr" defTabSz="2263140" rtl="0" eaLnBrk="1" latinLnBrk="0" hangingPunct="1">
              <a:lnSpc>
                <a:spcPct val="90000"/>
              </a:lnSpc>
              <a:spcBef>
                <a:spcPts val="1238"/>
              </a:spcBef>
              <a:buFont typeface="Arial" panose="020B0604020202020204" pitchFamily="34" charset="0"/>
              <a:buNone/>
              <a:defRPr sz="3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920990" indent="0" algn="ctr" defTabSz="2263140" rtl="0" eaLnBrk="1" latinLnBrk="0" hangingPunct="1">
              <a:lnSpc>
                <a:spcPct val="90000"/>
              </a:lnSpc>
              <a:spcBef>
                <a:spcPts val="1238"/>
              </a:spcBef>
              <a:buFont typeface="Arial" panose="020B0604020202020204" pitchFamily="34" charset="0"/>
              <a:buNone/>
              <a:defRPr sz="3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52560" indent="0" algn="ctr" defTabSz="2263140" rtl="0" eaLnBrk="1" latinLnBrk="0" hangingPunct="1">
              <a:lnSpc>
                <a:spcPct val="90000"/>
              </a:lnSpc>
              <a:spcBef>
                <a:spcPts val="1238"/>
              </a:spcBef>
              <a:buFont typeface="Arial" panose="020B0604020202020204" pitchFamily="34" charset="0"/>
              <a:buNone/>
              <a:defRPr sz="3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OBSERVING STRATEGY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9DA3725-C847-4CF5-8B17-CB1F28471E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05373" y="-146615"/>
            <a:ext cx="30175201" cy="1106774"/>
          </a:xfrm>
        </p:spPr>
        <p:txBody>
          <a:bodyPr>
            <a:noAutofit/>
          </a:bodyPr>
          <a:lstStyle/>
          <a:p>
            <a:r>
              <a:rPr lang="en-US" sz="6799" dirty="0">
                <a:ln w="31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The Experiment for Cryogenic Large-aperture Intensity Mapping (EXCLAIM</a:t>
            </a:r>
            <a:r>
              <a:rPr lang="en-US" sz="6799" dirty="0">
                <a:ln w="3175"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6AE1D5A-E7F5-4463-8807-84E0139594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721" y="2613882"/>
            <a:ext cx="13793627" cy="3433049"/>
          </a:xfrm>
          <a:noFill/>
          <a:ln w="127000"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5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ABSTRACT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3B5C4B6-EF39-4FBE-B023-8A9EF64526FC}"/>
              </a:ext>
            </a:extLst>
          </p:cNvPr>
          <p:cNvSpPr txBox="1">
            <a:spLocks/>
          </p:cNvSpPr>
          <p:nvPr/>
        </p:nvSpPr>
        <p:spPr>
          <a:xfrm>
            <a:off x="14254588" y="2645304"/>
            <a:ext cx="16178846" cy="14006807"/>
          </a:xfrm>
          <a:prstGeom prst="rect">
            <a:avLst/>
          </a:prstGeom>
          <a:noFill/>
          <a:ln w="127000"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lIns="91441" tIns="45720" rIns="91441" bIns="45720" rtlCol="0">
            <a:normAutofit/>
          </a:bodyPr>
          <a:lstStyle>
            <a:lvl1pPr marL="0" indent="0" algn="ctr" defTabSz="2263140" rtl="0" eaLnBrk="1" latinLnBrk="0" hangingPunct="1">
              <a:lnSpc>
                <a:spcPct val="90000"/>
              </a:lnSpc>
              <a:spcBef>
                <a:spcPts val="2475"/>
              </a:spcBef>
              <a:buFont typeface="Arial" panose="020B0604020202020204" pitchFamily="34" charset="0"/>
              <a:buNone/>
              <a:defRPr sz="5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1570" indent="0" algn="ctr" defTabSz="2263140" rtl="0" eaLnBrk="1" latinLnBrk="0" hangingPunct="1">
              <a:lnSpc>
                <a:spcPct val="90000"/>
              </a:lnSpc>
              <a:spcBef>
                <a:spcPts val="1238"/>
              </a:spcBef>
              <a:buFont typeface="Arial" panose="020B0604020202020204" pitchFamily="34" charset="0"/>
              <a:buNone/>
              <a:defRPr sz="4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63140" indent="0" algn="ctr" defTabSz="2263140" rtl="0" eaLnBrk="1" latinLnBrk="0" hangingPunct="1">
              <a:lnSpc>
                <a:spcPct val="90000"/>
              </a:lnSpc>
              <a:spcBef>
                <a:spcPts val="1238"/>
              </a:spcBef>
              <a:buFont typeface="Arial" panose="020B0604020202020204" pitchFamily="34" charset="0"/>
              <a:buNone/>
              <a:defRPr sz="44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394710" indent="0" algn="ctr" defTabSz="2263140" rtl="0" eaLnBrk="1" latinLnBrk="0" hangingPunct="1">
              <a:lnSpc>
                <a:spcPct val="90000"/>
              </a:lnSpc>
              <a:spcBef>
                <a:spcPts val="1238"/>
              </a:spcBef>
              <a:buFont typeface="Arial" panose="020B0604020202020204" pitchFamily="34" charset="0"/>
              <a:buNone/>
              <a:defRPr sz="3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26280" indent="0" algn="ctr" defTabSz="2263140" rtl="0" eaLnBrk="1" latinLnBrk="0" hangingPunct="1">
              <a:lnSpc>
                <a:spcPct val="90000"/>
              </a:lnSpc>
              <a:spcBef>
                <a:spcPts val="1238"/>
              </a:spcBef>
              <a:buFont typeface="Arial" panose="020B0604020202020204" pitchFamily="34" charset="0"/>
              <a:buNone/>
              <a:defRPr sz="3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57850" indent="0" algn="ctr" defTabSz="2263140" rtl="0" eaLnBrk="1" latinLnBrk="0" hangingPunct="1">
              <a:lnSpc>
                <a:spcPct val="90000"/>
              </a:lnSpc>
              <a:spcBef>
                <a:spcPts val="1238"/>
              </a:spcBef>
              <a:buFont typeface="Arial" panose="020B0604020202020204" pitchFamily="34" charset="0"/>
              <a:buNone/>
              <a:defRPr sz="3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89420" indent="0" algn="ctr" defTabSz="2263140" rtl="0" eaLnBrk="1" latinLnBrk="0" hangingPunct="1">
              <a:lnSpc>
                <a:spcPct val="90000"/>
              </a:lnSpc>
              <a:spcBef>
                <a:spcPts val="1238"/>
              </a:spcBef>
              <a:buFont typeface="Arial" panose="020B0604020202020204" pitchFamily="34" charset="0"/>
              <a:buNone/>
              <a:defRPr sz="3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920990" indent="0" algn="ctr" defTabSz="2263140" rtl="0" eaLnBrk="1" latinLnBrk="0" hangingPunct="1">
              <a:lnSpc>
                <a:spcPct val="90000"/>
              </a:lnSpc>
              <a:spcBef>
                <a:spcPts val="1238"/>
              </a:spcBef>
              <a:buFont typeface="Arial" panose="020B0604020202020204" pitchFamily="34" charset="0"/>
              <a:buNone/>
              <a:defRPr sz="3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52560" indent="0" algn="ctr" defTabSz="2263140" rtl="0" eaLnBrk="1" latinLnBrk="0" hangingPunct="1">
              <a:lnSpc>
                <a:spcPct val="90000"/>
              </a:lnSpc>
              <a:spcBef>
                <a:spcPts val="1238"/>
              </a:spcBef>
              <a:buFont typeface="Arial" panose="020B0604020202020204" pitchFamily="34" charset="0"/>
              <a:buNone/>
              <a:defRPr sz="3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INSTRUMENT OVERVIEW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A1BC6B-9303-4214-BF45-F2E7B84DFAA7}"/>
              </a:ext>
            </a:extLst>
          </p:cNvPr>
          <p:cNvSpPr txBox="1"/>
          <p:nvPr/>
        </p:nvSpPr>
        <p:spPr>
          <a:xfrm>
            <a:off x="282004" y="3150346"/>
            <a:ext cx="13695422" cy="280076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2200" dirty="0"/>
              <a:t>	Submillimeter and far-IR spectroscopy provides insight into galaxy evolution through measurement of atomic and molecular line emission. The </a:t>
            </a:r>
            <a:r>
              <a:rPr lang="en-US" sz="2200" dirty="0" err="1"/>
              <a:t>EXperiment</a:t>
            </a:r>
            <a:r>
              <a:rPr lang="en-US" sz="2200" dirty="0"/>
              <a:t> for Cryogenic Large-Aperture Intensity Mapping (EXCLAIM) is a cryogenic balloon-borne instrument designed to carry out intensity mapping to measure the cumulative redshifted line emission from carbon monoxide and singly-ionized carbon to probe star formation in windows from the present to z=3.5. During this time, the rate of star formation dropped dramatically, while dark matter continued to cluster. Intensity mapping permits a blind and complete survey of emitting gas through statistics of cumulative brightness  fluctuations. EXCLAIM achieves high sensitivity using a cryogenic telescope coupled to six integrated spectrometers with spectral resolving power R=512 and employing microwave kinetic inductance detectors. Here we summarize the status of the mission.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6F924D5-4C5C-48F0-B0ED-7C2B5554DB82}"/>
              </a:ext>
            </a:extLst>
          </p:cNvPr>
          <p:cNvSpPr txBox="1">
            <a:spLocks/>
          </p:cNvSpPr>
          <p:nvPr/>
        </p:nvSpPr>
        <p:spPr>
          <a:xfrm>
            <a:off x="35615153" y="23485630"/>
            <a:ext cx="7041607" cy="6467351"/>
          </a:xfrm>
          <a:prstGeom prst="rect">
            <a:avLst/>
          </a:prstGeom>
          <a:noFill/>
          <a:ln w="127000"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lIns="91441" tIns="45720" rIns="91441" bIns="45720" rtlCol="0">
            <a:normAutofit/>
          </a:bodyPr>
          <a:lstStyle>
            <a:lvl1pPr marL="0" indent="0" algn="ctr" defTabSz="2263140" rtl="0" eaLnBrk="1" latinLnBrk="0" hangingPunct="1">
              <a:lnSpc>
                <a:spcPct val="90000"/>
              </a:lnSpc>
              <a:spcBef>
                <a:spcPts val="2475"/>
              </a:spcBef>
              <a:buFont typeface="Arial" panose="020B0604020202020204" pitchFamily="34" charset="0"/>
              <a:buNone/>
              <a:defRPr sz="5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1570" indent="0" algn="ctr" defTabSz="2263140" rtl="0" eaLnBrk="1" latinLnBrk="0" hangingPunct="1">
              <a:lnSpc>
                <a:spcPct val="90000"/>
              </a:lnSpc>
              <a:spcBef>
                <a:spcPts val="1238"/>
              </a:spcBef>
              <a:buFont typeface="Arial" panose="020B0604020202020204" pitchFamily="34" charset="0"/>
              <a:buNone/>
              <a:defRPr sz="4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63140" indent="0" algn="ctr" defTabSz="2263140" rtl="0" eaLnBrk="1" latinLnBrk="0" hangingPunct="1">
              <a:lnSpc>
                <a:spcPct val="90000"/>
              </a:lnSpc>
              <a:spcBef>
                <a:spcPts val="1238"/>
              </a:spcBef>
              <a:buFont typeface="Arial" panose="020B0604020202020204" pitchFamily="34" charset="0"/>
              <a:buNone/>
              <a:defRPr sz="44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394710" indent="0" algn="ctr" defTabSz="2263140" rtl="0" eaLnBrk="1" latinLnBrk="0" hangingPunct="1">
              <a:lnSpc>
                <a:spcPct val="90000"/>
              </a:lnSpc>
              <a:spcBef>
                <a:spcPts val="1238"/>
              </a:spcBef>
              <a:buFont typeface="Arial" panose="020B0604020202020204" pitchFamily="34" charset="0"/>
              <a:buNone/>
              <a:defRPr sz="3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26280" indent="0" algn="ctr" defTabSz="2263140" rtl="0" eaLnBrk="1" latinLnBrk="0" hangingPunct="1">
              <a:lnSpc>
                <a:spcPct val="90000"/>
              </a:lnSpc>
              <a:spcBef>
                <a:spcPts val="1238"/>
              </a:spcBef>
              <a:buFont typeface="Arial" panose="020B0604020202020204" pitchFamily="34" charset="0"/>
              <a:buNone/>
              <a:defRPr sz="3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57850" indent="0" algn="ctr" defTabSz="2263140" rtl="0" eaLnBrk="1" latinLnBrk="0" hangingPunct="1">
              <a:lnSpc>
                <a:spcPct val="90000"/>
              </a:lnSpc>
              <a:spcBef>
                <a:spcPts val="1238"/>
              </a:spcBef>
              <a:buFont typeface="Arial" panose="020B0604020202020204" pitchFamily="34" charset="0"/>
              <a:buNone/>
              <a:defRPr sz="3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89420" indent="0" algn="ctr" defTabSz="2263140" rtl="0" eaLnBrk="1" latinLnBrk="0" hangingPunct="1">
              <a:lnSpc>
                <a:spcPct val="90000"/>
              </a:lnSpc>
              <a:spcBef>
                <a:spcPts val="1238"/>
              </a:spcBef>
              <a:buFont typeface="Arial" panose="020B0604020202020204" pitchFamily="34" charset="0"/>
              <a:buNone/>
              <a:defRPr sz="3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920990" indent="0" algn="ctr" defTabSz="2263140" rtl="0" eaLnBrk="1" latinLnBrk="0" hangingPunct="1">
              <a:lnSpc>
                <a:spcPct val="90000"/>
              </a:lnSpc>
              <a:spcBef>
                <a:spcPts val="1238"/>
              </a:spcBef>
              <a:buFont typeface="Arial" panose="020B0604020202020204" pitchFamily="34" charset="0"/>
              <a:buNone/>
              <a:defRPr sz="3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52560" indent="0" algn="ctr" defTabSz="2263140" rtl="0" eaLnBrk="1" latinLnBrk="0" hangingPunct="1">
              <a:lnSpc>
                <a:spcPct val="90000"/>
              </a:lnSpc>
              <a:spcBef>
                <a:spcPts val="1238"/>
              </a:spcBef>
              <a:buFont typeface="Arial" panose="020B0604020202020204" pitchFamily="34" charset="0"/>
              <a:buNone/>
              <a:defRPr sz="3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999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REFERENCES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AA2308-BAA3-4817-8D6F-DD51599C1312}"/>
              </a:ext>
            </a:extLst>
          </p:cNvPr>
          <p:cNvSpPr txBox="1"/>
          <p:nvPr/>
        </p:nvSpPr>
        <p:spPr>
          <a:xfrm>
            <a:off x="19077366" y="24813112"/>
            <a:ext cx="8820326" cy="55707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30" indent="-285730">
              <a:buFont typeface="Arial" panose="020B0604020202020204" pitchFamily="34" charset="0"/>
              <a:buChar char="•"/>
            </a:pPr>
            <a:r>
              <a:rPr lang="en-US" sz="2800" dirty="0"/>
              <a:t>µ-Spec as a grating spectrometer integrates the dispersive element, filters, and detectors on a single chip. </a:t>
            </a:r>
          </a:p>
          <a:p>
            <a:pPr marL="285730" indent="-285730">
              <a:buFont typeface="Arial" panose="020B0604020202020204" pitchFamily="34" charset="0"/>
              <a:buChar char="•"/>
            </a:pPr>
            <a:r>
              <a:rPr lang="en-US" sz="2800" dirty="0"/>
              <a:t>Phase delay is introduced by a synthetic grating made of superconducting Nb microstrip lines patterned on both sides of a single-crystal Si substrate (450 nm thick) [1]. The high index of refraction of Si allows to do so in a compact space.</a:t>
            </a:r>
          </a:p>
          <a:p>
            <a:pPr marL="285730" indent="-285730">
              <a:buFont typeface="Arial" panose="020B0604020202020204" pitchFamily="34" charset="0"/>
              <a:buChar char="•"/>
            </a:pPr>
            <a:r>
              <a:rPr lang="en-US" sz="2800" dirty="0"/>
              <a:t>A 2-D parallel plate waveguide region in a Rowland circle architecture serves as a spatial beam combiner and focal plane (which Nyquist-samples the spectral response).</a:t>
            </a:r>
          </a:p>
          <a:p>
            <a:pPr marL="285730" indent="-285730">
              <a:buFont typeface="Arial" panose="020B0604020202020204" pitchFamily="34" charset="0"/>
              <a:buChar char="•"/>
            </a:pPr>
            <a:r>
              <a:rPr lang="en-US" sz="2800" dirty="0"/>
              <a:t>For EXCLAIM, an order-choosing filter selects the design order and will be placed before the delay network. </a:t>
            </a:r>
            <a:endParaRPr lang="en-US" sz="1000" dirty="0"/>
          </a:p>
          <a:p>
            <a:pPr algn="just"/>
            <a:endParaRPr lang="en-US" sz="1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83A83D-C0C8-419D-A701-31F5C2FC3A3E}"/>
              </a:ext>
            </a:extLst>
          </p:cNvPr>
          <p:cNvSpPr txBox="1"/>
          <p:nvPr/>
        </p:nvSpPr>
        <p:spPr>
          <a:xfrm>
            <a:off x="29748478" y="2214002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FFFDBDDB-3924-4010-9487-28F6E127C2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869206"/>
              </p:ext>
            </p:extLst>
          </p:nvPr>
        </p:nvGraphicFramePr>
        <p:xfrm>
          <a:off x="14394483" y="9925475"/>
          <a:ext cx="11304724" cy="6577079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3453679">
                  <a:extLst>
                    <a:ext uri="{9D8B030D-6E8A-4147-A177-3AD203B41FA5}">
                      <a16:colId xmlns:a16="http://schemas.microsoft.com/office/drawing/2014/main" val="4101765943"/>
                    </a:ext>
                  </a:extLst>
                </a:gridCol>
                <a:gridCol w="7851045">
                  <a:extLst>
                    <a:ext uri="{9D8B030D-6E8A-4147-A177-3AD203B41FA5}">
                      <a16:colId xmlns:a16="http://schemas.microsoft.com/office/drawing/2014/main" val="1679280119"/>
                    </a:ext>
                  </a:extLst>
                </a:gridCol>
              </a:tblGrid>
              <a:tr h="426720">
                <a:tc gridSpan="2">
                  <a:txBody>
                    <a:bodyPr/>
                    <a:lstStyle/>
                    <a:p>
                      <a:pPr marL="0" marR="0" lvl="0" indent="0" algn="l" defTabSz="30175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/>
                        <a:t>EXCLAIM Spectrometer</a:t>
                      </a:r>
                      <a:r>
                        <a:rPr lang="en-US" sz="2100" baseline="0" dirty="0"/>
                        <a:t> &amp; MKID Parameters</a:t>
                      </a:r>
                      <a:endParaRPr lang="en-US" sz="2100" dirty="0"/>
                    </a:p>
                  </a:txBody>
                  <a:tcPr marL="91441" marR="91441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154901"/>
                  </a:ext>
                </a:extLst>
              </a:tr>
              <a:tr h="370830">
                <a:tc>
                  <a:txBody>
                    <a:bodyPr/>
                    <a:lstStyle/>
                    <a:p>
                      <a:r>
                        <a:rPr lang="en-US" sz="2100" dirty="0"/>
                        <a:t>Spectrometer Design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µ-Spec,</a:t>
                      </a:r>
                      <a:r>
                        <a:rPr lang="en-US" sz="2100" baseline="0" dirty="0"/>
                        <a:t> antenna-coupled d</a:t>
                      </a:r>
                      <a:r>
                        <a:rPr lang="en-US" sz="2100" dirty="0"/>
                        <a:t>iffraction-grating analog</a:t>
                      </a:r>
                      <a:r>
                        <a:rPr lang="en-US" sz="2100" baseline="0" dirty="0"/>
                        <a:t>, Rowland configuration</a:t>
                      </a:r>
                      <a:endParaRPr lang="en-US" sz="2100" dirty="0"/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776537363"/>
                  </a:ext>
                </a:extLst>
              </a:tr>
              <a:tr h="332730">
                <a:tc>
                  <a:txBody>
                    <a:bodyPr/>
                    <a:lstStyle/>
                    <a:p>
                      <a:r>
                        <a:rPr lang="en-US" sz="2100" dirty="0"/>
                        <a:t>Number of spectrometers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6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422329899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r>
                        <a:rPr lang="en-US" sz="2100" dirty="0"/>
                        <a:t>Spectral Range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420-540 GHz 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866120429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>
                        <a:tabLst>
                          <a:tab pos="2859088" algn="l"/>
                        </a:tabLst>
                      </a:pPr>
                      <a:r>
                        <a:rPr lang="en-US" sz="2100" dirty="0"/>
                        <a:t>Spectrometer</a:t>
                      </a:r>
                      <a:r>
                        <a:rPr lang="en-US" sz="2100" baseline="0" dirty="0"/>
                        <a:t> Grating  Order</a:t>
                      </a:r>
                      <a:endParaRPr lang="en-US" sz="21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2 (operates over</a:t>
                      </a:r>
                      <a:r>
                        <a:rPr lang="en-US" sz="2100" baseline="0" dirty="0"/>
                        <a:t> a </a:t>
                      </a:r>
                      <a:r>
                        <a:rPr lang="en-US" sz="2100" dirty="0"/>
                        <a:t>single</a:t>
                      </a:r>
                      <a:r>
                        <a:rPr lang="en-US" sz="2100" baseline="0" dirty="0"/>
                        <a:t> order)</a:t>
                      </a:r>
                      <a:endParaRPr lang="en-US" sz="2100" dirty="0"/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620114710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r>
                        <a:rPr lang="en-US" sz="2100" dirty="0"/>
                        <a:t>Resolving</a:t>
                      </a:r>
                      <a:r>
                        <a:rPr lang="en-US" sz="2100" baseline="0" dirty="0"/>
                        <a:t> Power, R = </a:t>
                      </a:r>
                      <a:r>
                        <a:rPr lang="el-GR" sz="2100" baseline="0" dirty="0"/>
                        <a:t>λ</a:t>
                      </a:r>
                      <a:r>
                        <a:rPr lang="en-US" sz="2100" baseline="0" dirty="0"/>
                        <a:t>/</a:t>
                      </a:r>
                      <a:r>
                        <a:rPr lang="el-GR" sz="2100" baseline="0" dirty="0"/>
                        <a:t>Δλ</a:t>
                      </a:r>
                      <a:r>
                        <a:rPr lang="en-US" sz="2100" baseline="0" dirty="0"/>
                        <a:t> </a:t>
                      </a:r>
                      <a:endParaRPr lang="en-US" sz="21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512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2472294969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r>
                        <a:rPr lang="en-US" sz="2100" dirty="0"/>
                        <a:t>Spectrometer Efficiency</a:t>
                      </a:r>
                      <a:r>
                        <a:rPr lang="en-US" sz="2100" baseline="0" dirty="0"/>
                        <a:t> </a:t>
                      </a:r>
                      <a:endParaRPr lang="en-US" sz="21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chemeClr val="tx1"/>
                          </a:solidFill>
                        </a:rPr>
                        <a:t>24% </a:t>
                      </a:r>
                      <a:r>
                        <a:rPr lang="en-US" sz="2100" dirty="0"/>
                        <a:t>(from</a:t>
                      </a:r>
                      <a:r>
                        <a:rPr lang="en-US" sz="2100" baseline="0" dirty="0"/>
                        <a:t> Si lens input to the MKIDs), 7% (threshold)</a:t>
                      </a:r>
                      <a:endParaRPr lang="en-US" sz="2100" dirty="0"/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422950196"/>
                  </a:ext>
                </a:extLst>
              </a:tr>
              <a:tr h="311437">
                <a:tc>
                  <a:txBody>
                    <a:bodyPr/>
                    <a:lstStyle/>
                    <a:p>
                      <a:r>
                        <a:rPr lang="en-US" sz="2100" dirty="0"/>
                        <a:t>Spectrometer</a:t>
                      </a:r>
                      <a:r>
                        <a:rPr lang="en-US" sz="2100" baseline="0" dirty="0"/>
                        <a:t> materials</a:t>
                      </a:r>
                      <a:endParaRPr lang="en-US" sz="21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 </a:t>
                      </a:r>
                      <a:r>
                        <a:rPr lang="en-US" sz="2100" dirty="0" err="1"/>
                        <a:t>Nb</a:t>
                      </a:r>
                      <a:r>
                        <a:rPr lang="en-US" sz="2100" dirty="0"/>
                        <a:t> planar transmission line, single-crystal</a:t>
                      </a:r>
                      <a:r>
                        <a:rPr lang="en-US" sz="2100" baseline="0" dirty="0"/>
                        <a:t> Si dielectric</a:t>
                      </a:r>
                      <a:endParaRPr lang="en-US" sz="2100" dirty="0"/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3389948360"/>
                  </a:ext>
                </a:extLst>
              </a:tr>
              <a:tr h="380237">
                <a:tc>
                  <a:txBody>
                    <a:bodyPr/>
                    <a:lstStyle/>
                    <a:p>
                      <a:r>
                        <a:rPr lang="en-US" sz="2100" dirty="0"/>
                        <a:t>MKIDs</a:t>
                      </a:r>
                      <a:r>
                        <a:rPr lang="en-US" sz="2100" baseline="0" dirty="0"/>
                        <a:t> per spectrometer</a:t>
                      </a:r>
                      <a:endParaRPr lang="en-US" sz="21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355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584234068"/>
                  </a:ext>
                </a:extLst>
              </a:tr>
              <a:tr h="435359">
                <a:tc>
                  <a:txBody>
                    <a:bodyPr/>
                    <a:lstStyle/>
                    <a:p>
                      <a:r>
                        <a:rPr lang="en-US" sz="2100" dirty="0"/>
                        <a:t>MKID</a:t>
                      </a:r>
                      <a:r>
                        <a:rPr lang="en-US" sz="2100" baseline="0" dirty="0"/>
                        <a:t> materials</a:t>
                      </a:r>
                      <a:endParaRPr lang="en-US" sz="21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marL="0" marR="0" lvl="0" indent="0" algn="l" defTabSz="30175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/>
                        <a:t>20 nm thick Al</a:t>
                      </a:r>
                      <a:r>
                        <a:rPr lang="en-US" sz="2100" baseline="0" dirty="0"/>
                        <a:t> microstrip</a:t>
                      </a:r>
                      <a:r>
                        <a:rPr lang="en-US" sz="2100" dirty="0"/>
                        <a:t>, single-crystal</a:t>
                      </a:r>
                      <a:r>
                        <a:rPr lang="en-US" sz="2100" baseline="0" dirty="0"/>
                        <a:t> Si dielectric, ground plane Nb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47373880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r>
                        <a:rPr lang="en-US" sz="2100" dirty="0"/>
                        <a:t>MKID Readout</a:t>
                      </a:r>
                      <a:r>
                        <a:rPr lang="en-US" sz="2100" baseline="0" dirty="0"/>
                        <a:t> Band</a:t>
                      </a:r>
                      <a:endParaRPr lang="en-US" sz="21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3.25 – 3.75 GHz 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3908563825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r>
                        <a:rPr lang="en-US" sz="2100" dirty="0"/>
                        <a:t>NEP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&lt; 3x the </a:t>
                      </a:r>
                      <a:r>
                        <a:rPr lang="en-US" sz="2100" dirty="0">
                          <a:solidFill>
                            <a:schemeClr val="tx1"/>
                          </a:solidFill>
                        </a:rPr>
                        <a:t>photon background limit at the spectrometer input</a:t>
                      </a:r>
                    </a:p>
                    <a:p>
                      <a:r>
                        <a:rPr lang="en-US" sz="2100" dirty="0">
                          <a:solidFill>
                            <a:schemeClr val="tx1"/>
                          </a:solidFill>
                        </a:rPr>
                        <a:t>(Photon NEP ~ 8 x 10</a:t>
                      </a:r>
                      <a:r>
                        <a:rPr lang="en-US" sz="2100" baseline="30000" dirty="0">
                          <a:solidFill>
                            <a:schemeClr val="tx1"/>
                          </a:solidFill>
                        </a:rPr>
                        <a:t>-19</a:t>
                      </a:r>
                      <a:r>
                        <a:rPr lang="en-US" sz="21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100" dirty="0">
                          <a:solidFill>
                            <a:schemeClr val="tx1"/>
                          </a:solidFill>
                        </a:rPr>
                        <a:t>W/√Hz in the darkest atmospheric channels)</a:t>
                      </a:r>
                      <a:endParaRPr lang="en-US" sz="2100" baseline="0" dirty="0"/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2113670917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r>
                        <a:rPr lang="en-US" sz="2100" baseline="0" dirty="0"/>
                        <a:t>Operating temperature</a:t>
                      </a:r>
                      <a:endParaRPr lang="en-US" sz="21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100 </a:t>
                      </a:r>
                      <a:r>
                        <a:rPr lang="en-US" sz="2100" dirty="0" err="1"/>
                        <a:t>m</a:t>
                      </a:r>
                      <a:r>
                        <a:rPr lang="en-US" sz="2100" baseline="0" dirty="0" err="1"/>
                        <a:t>K</a:t>
                      </a:r>
                      <a:endParaRPr lang="en-US" sz="2100" dirty="0"/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788254815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r>
                        <a:rPr lang="en-US" sz="2100" dirty="0"/>
                        <a:t>LNA Noise</a:t>
                      </a:r>
                      <a:r>
                        <a:rPr lang="en-US" sz="2100" baseline="0" dirty="0"/>
                        <a:t> Temperature</a:t>
                      </a:r>
                      <a:endParaRPr lang="en-US" sz="21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≤ </a:t>
                      </a:r>
                      <a:r>
                        <a:rPr lang="en-US" sz="2100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en-US" sz="2100" baseline="0" dirty="0"/>
                        <a:t> K</a:t>
                      </a:r>
                      <a:endParaRPr lang="en-US" sz="2100" dirty="0"/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601743965"/>
                  </a:ext>
                </a:extLst>
              </a:tr>
            </a:tbl>
          </a:graphicData>
        </a:graphic>
      </p:graphicFrame>
      <p:sp>
        <p:nvSpPr>
          <p:cNvPr id="17" name="Subtitle 2">
            <a:extLst>
              <a:ext uri="{FF2B5EF4-FFF2-40B4-BE49-F238E27FC236}">
                <a16:creationId xmlns:a16="http://schemas.microsoft.com/office/drawing/2014/main" id="{095F4612-6C40-4B16-8324-AFC97535CC96}"/>
              </a:ext>
            </a:extLst>
          </p:cNvPr>
          <p:cNvSpPr txBox="1">
            <a:spLocks/>
          </p:cNvSpPr>
          <p:nvPr/>
        </p:nvSpPr>
        <p:spPr>
          <a:xfrm>
            <a:off x="30664588" y="17329537"/>
            <a:ext cx="12002833" cy="3719446"/>
          </a:xfrm>
          <a:prstGeom prst="rect">
            <a:avLst/>
          </a:prstGeom>
          <a:noFill/>
          <a:ln w="127000"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lIns="91441" tIns="45720" rIns="91441" bIns="45720" rtlCol="0">
            <a:normAutofit/>
          </a:bodyPr>
          <a:lstStyle>
            <a:lvl1pPr marL="0" indent="0" algn="ctr" defTabSz="2263140" rtl="0" eaLnBrk="1" latinLnBrk="0" hangingPunct="1">
              <a:lnSpc>
                <a:spcPct val="90000"/>
              </a:lnSpc>
              <a:spcBef>
                <a:spcPts val="2475"/>
              </a:spcBef>
              <a:buFont typeface="Arial" panose="020B0604020202020204" pitchFamily="34" charset="0"/>
              <a:buNone/>
              <a:defRPr sz="5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1570" indent="0" algn="ctr" defTabSz="2263140" rtl="0" eaLnBrk="1" latinLnBrk="0" hangingPunct="1">
              <a:lnSpc>
                <a:spcPct val="90000"/>
              </a:lnSpc>
              <a:spcBef>
                <a:spcPts val="1238"/>
              </a:spcBef>
              <a:buFont typeface="Arial" panose="020B0604020202020204" pitchFamily="34" charset="0"/>
              <a:buNone/>
              <a:defRPr sz="4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63140" indent="0" algn="ctr" defTabSz="2263140" rtl="0" eaLnBrk="1" latinLnBrk="0" hangingPunct="1">
              <a:lnSpc>
                <a:spcPct val="90000"/>
              </a:lnSpc>
              <a:spcBef>
                <a:spcPts val="1238"/>
              </a:spcBef>
              <a:buFont typeface="Arial" panose="020B0604020202020204" pitchFamily="34" charset="0"/>
              <a:buNone/>
              <a:defRPr sz="44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394710" indent="0" algn="ctr" defTabSz="2263140" rtl="0" eaLnBrk="1" latinLnBrk="0" hangingPunct="1">
              <a:lnSpc>
                <a:spcPct val="90000"/>
              </a:lnSpc>
              <a:spcBef>
                <a:spcPts val="1238"/>
              </a:spcBef>
              <a:buFont typeface="Arial" panose="020B0604020202020204" pitchFamily="34" charset="0"/>
              <a:buNone/>
              <a:defRPr sz="3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26280" indent="0" algn="ctr" defTabSz="2263140" rtl="0" eaLnBrk="1" latinLnBrk="0" hangingPunct="1">
              <a:lnSpc>
                <a:spcPct val="90000"/>
              </a:lnSpc>
              <a:spcBef>
                <a:spcPts val="1238"/>
              </a:spcBef>
              <a:buFont typeface="Arial" panose="020B0604020202020204" pitchFamily="34" charset="0"/>
              <a:buNone/>
              <a:defRPr sz="3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57850" indent="0" algn="ctr" defTabSz="2263140" rtl="0" eaLnBrk="1" latinLnBrk="0" hangingPunct="1">
              <a:lnSpc>
                <a:spcPct val="90000"/>
              </a:lnSpc>
              <a:spcBef>
                <a:spcPts val="1238"/>
              </a:spcBef>
              <a:buFont typeface="Arial" panose="020B0604020202020204" pitchFamily="34" charset="0"/>
              <a:buNone/>
              <a:defRPr sz="3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89420" indent="0" algn="ctr" defTabSz="2263140" rtl="0" eaLnBrk="1" latinLnBrk="0" hangingPunct="1">
              <a:lnSpc>
                <a:spcPct val="90000"/>
              </a:lnSpc>
              <a:spcBef>
                <a:spcPts val="1238"/>
              </a:spcBef>
              <a:buFont typeface="Arial" panose="020B0604020202020204" pitchFamily="34" charset="0"/>
              <a:buNone/>
              <a:defRPr sz="3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920990" indent="0" algn="ctr" defTabSz="2263140" rtl="0" eaLnBrk="1" latinLnBrk="0" hangingPunct="1">
              <a:lnSpc>
                <a:spcPct val="90000"/>
              </a:lnSpc>
              <a:spcBef>
                <a:spcPts val="1238"/>
              </a:spcBef>
              <a:buFont typeface="Arial" panose="020B0604020202020204" pitchFamily="34" charset="0"/>
              <a:buNone/>
              <a:defRPr sz="3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52560" indent="0" algn="ctr" defTabSz="2263140" rtl="0" eaLnBrk="1" latinLnBrk="0" hangingPunct="1">
              <a:lnSpc>
                <a:spcPct val="90000"/>
              </a:lnSpc>
              <a:spcBef>
                <a:spcPts val="1238"/>
              </a:spcBef>
              <a:buFont typeface="Arial" panose="020B0604020202020204" pitchFamily="34" charset="0"/>
              <a:buNone/>
              <a:defRPr sz="3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CURRENT STATUS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446CCE90-2E29-4AA0-AA88-4DADD33344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347522"/>
              </p:ext>
            </p:extLst>
          </p:nvPr>
        </p:nvGraphicFramePr>
        <p:xfrm>
          <a:off x="25875362" y="9923687"/>
          <a:ext cx="4325747" cy="590790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386440">
                  <a:extLst>
                    <a:ext uri="{9D8B030D-6E8A-4147-A177-3AD203B41FA5}">
                      <a16:colId xmlns:a16="http://schemas.microsoft.com/office/drawing/2014/main" val="4101765943"/>
                    </a:ext>
                  </a:extLst>
                </a:gridCol>
                <a:gridCol w="1939307">
                  <a:extLst>
                    <a:ext uri="{9D8B030D-6E8A-4147-A177-3AD203B41FA5}">
                      <a16:colId xmlns:a16="http://schemas.microsoft.com/office/drawing/2014/main" val="1679280119"/>
                    </a:ext>
                  </a:extLst>
                </a:gridCol>
              </a:tblGrid>
              <a:tr h="478715">
                <a:tc gridSpan="2">
                  <a:txBody>
                    <a:bodyPr/>
                    <a:lstStyle/>
                    <a:p>
                      <a:pPr marL="0" marR="0" lvl="0" indent="0" algn="l" defTabSz="30175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/>
                        <a:t>EXCLAIM</a:t>
                      </a:r>
                      <a:r>
                        <a:rPr lang="en-US" sz="2100" dirty="0">
                          <a:solidFill>
                            <a:schemeClr val="tx1"/>
                          </a:solidFill>
                        </a:rPr>
                        <a:t> Instrument </a:t>
                      </a:r>
                      <a:r>
                        <a:rPr lang="en-US" sz="2100" baseline="0" dirty="0"/>
                        <a:t>&amp; Telescope Parameters</a:t>
                      </a:r>
                      <a:endParaRPr lang="en-US" sz="2100" dirty="0"/>
                    </a:p>
                  </a:txBody>
                  <a:tcPr marL="91441" marR="91441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154901"/>
                  </a:ext>
                </a:extLst>
              </a:tr>
              <a:tr h="432871">
                <a:tc>
                  <a:txBody>
                    <a:bodyPr/>
                    <a:lstStyle/>
                    <a:p>
                      <a:r>
                        <a:rPr lang="en-US" sz="2100" dirty="0"/>
                        <a:t>Mass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sz="2100" baseline="0" dirty="0">
                          <a:solidFill>
                            <a:schemeClr val="tx1"/>
                          </a:solidFill>
                        </a:rPr>
                        <a:t>2200 </a:t>
                      </a:r>
                      <a:r>
                        <a:rPr lang="en-US" sz="2100" baseline="0" dirty="0"/>
                        <a:t>kg</a:t>
                      </a:r>
                      <a:endParaRPr lang="en-US" sz="2100" dirty="0"/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422329899"/>
                  </a:ext>
                </a:extLst>
              </a:tr>
              <a:tr h="432871">
                <a:tc>
                  <a:txBody>
                    <a:bodyPr/>
                    <a:lstStyle/>
                    <a:p>
                      <a:r>
                        <a:rPr lang="en-US" sz="2100" dirty="0"/>
                        <a:t>Height(+sun shields)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chemeClr val="tx1"/>
                          </a:solidFill>
                        </a:rPr>
                        <a:t>4.6</a:t>
                      </a:r>
                      <a:r>
                        <a:rPr lang="en-US" sz="2100" dirty="0"/>
                        <a:t> m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866120429"/>
                  </a:ext>
                </a:extLst>
              </a:tr>
              <a:tr h="432871">
                <a:tc>
                  <a:txBody>
                    <a:bodyPr/>
                    <a:lstStyle/>
                    <a:p>
                      <a:r>
                        <a:rPr lang="en-US" sz="2100" dirty="0"/>
                        <a:t>Telemetry</a:t>
                      </a:r>
                      <a:r>
                        <a:rPr lang="en-US" sz="2100" baseline="0" dirty="0"/>
                        <a:t> rate</a:t>
                      </a:r>
                      <a:endParaRPr lang="en-US" sz="21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57.6 kbps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620114710"/>
                  </a:ext>
                </a:extLst>
              </a:tr>
              <a:tr h="432871">
                <a:tc>
                  <a:txBody>
                    <a:bodyPr/>
                    <a:lstStyle/>
                    <a:p>
                      <a:r>
                        <a:rPr lang="en-US" sz="2100" dirty="0"/>
                        <a:t>Data rate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18 MB/s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2472294969"/>
                  </a:ext>
                </a:extLst>
              </a:tr>
              <a:tr h="432871">
                <a:tc>
                  <a:txBody>
                    <a:bodyPr/>
                    <a:lstStyle/>
                    <a:p>
                      <a:r>
                        <a:rPr lang="en-US" sz="2100" dirty="0"/>
                        <a:t>Gondola</a:t>
                      </a:r>
                      <a:r>
                        <a:rPr lang="en-US" sz="2100" baseline="0" dirty="0"/>
                        <a:t> Power</a:t>
                      </a:r>
                      <a:endParaRPr lang="en-US" sz="21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chemeClr val="tx1"/>
                          </a:solidFill>
                        </a:rPr>
                        <a:t>900</a:t>
                      </a:r>
                      <a:r>
                        <a:rPr lang="en-US" sz="2100" dirty="0"/>
                        <a:t> W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422950196"/>
                  </a:ext>
                </a:extLst>
              </a:tr>
              <a:tr h="432871">
                <a:tc>
                  <a:txBody>
                    <a:bodyPr/>
                    <a:lstStyle/>
                    <a:p>
                      <a:r>
                        <a:rPr lang="en-US" sz="2100" dirty="0"/>
                        <a:t>Readout Power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≤ </a:t>
                      </a:r>
                      <a:r>
                        <a:rPr lang="en-US" sz="2100" dirty="0">
                          <a:solidFill>
                            <a:schemeClr val="tx1"/>
                          </a:solidFill>
                        </a:rPr>
                        <a:t>120</a:t>
                      </a:r>
                      <a:r>
                        <a:rPr lang="en-US" sz="2100" dirty="0"/>
                        <a:t> W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584234068"/>
                  </a:ext>
                </a:extLst>
              </a:tr>
              <a:tr h="413335">
                <a:tc>
                  <a:txBody>
                    <a:bodyPr/>
                    <a:lstStyle/>
                    <a:p>
                      <a:r>
                        <a:rPr lang="en-US" sz="2100" dirty="0"/>
                        <a:t>Projected aperture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74 cm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47373880"/>
                  </a:ext>
                </a:extLst>
              </a:tr>
              <a:tr h="477125">
                <a:tc>
                  <a:txBody>
                    <a:bodyPr/>
                    <a:lstStyle/>
                    <a:p>
                      <a:r>
                        <a:rPr lang="en-US" sz="2100" dirty="0"/>
                        <a:t>Angular</a:t>
                      </a:r>
                      <a:r>
                        <a:rPr lang="en-US" sz="2100" baseline="0" dirty="0"/>
                        <a:t> resolution</a:t>
                      </a:r>
                      <a:endParaRPr lang="en-US" sz="21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chemeClr val="tx1"/>
                          </a:solidFill>
                        </a:rPr>
                        <a:t>4’ – 5’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3908563825"/>
                  </a:ext>
                </a:extLst>
              </a:tr>
              <a:tr h="216436">
                <a:tc>
                  <a:txBody>
                    <a:bodyPr/>
                    <a:lstStyle/>
                    <a:p>
                      <a:r>
                        <a:rPr lang="en-US" sz="2100" dirty="0"/>
                        <a:t>Edge</a:t>
                      </a:r>
                      <a:r>
                        <a:rPr lang="en-US" sz="2100" baseline="0" dirty="0"/>
                        <a:t> Taper</a:t>
                      </a:r>
                      <a:endParaRPr lang="en-US" sz="21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marL="0" marR="0" lvl="0" indent="0" algn="l" defTabSz="30175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>
                          <a:solidFill>
                            <a:schemeClr val="tx1"/>
                          </a:solidFill>
                        </a:rPr>
                        <a:t>15</a:t>
                      </a:r>
                      <a:r>
                        <a:rPr lang="en-US" sz="2100" dirty="0"/>
                        <a:t> dB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2113670917"/>
                  </a:ext>
                </a:extLst>
              </a:tr>
              <a:tr h="216436">
                <a:tc>
                  <a:txBody>
                    <a:bodyPr/>
                    <a:lstStyle/>
                    <a:p>
                      <a:r>
                        <a:rPr lang="en-US" sz="2100" dirty="0"/>
                        <a:t>Optical Spill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marL="0" marR="0" lvl="0" indent="0" algn="l" defTabSz="30175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/>
                        <a:t>-40 dB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162627563"/>
                  </a:ext>
                </a:extLst>
              </a:tr>
              <a:tr h="432871">
                <a:tc>
                  <a:txBody>
                    <a:bodyPr/>
                    <a:lstStyle/>
                    <a:p>
                      <a:r>
                        <a:rPr lang="en-US" sz="2100" baseline="0" dirty="0"/>
                        <a:t>Telescope f/#</a:t>
                      </a:r>
                      <a:endParaRPr lang="en-US" sz="21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chemeClr val="tx1"/>
                          </a:solidFill>
                        </a:rPr>
                        <a:t>1.5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788254815"/>
                  </a:ext>
                </a:extLst>
              </a:tr>
              <a:tr h="432871">
                <a:tc>
                  <a:txBody>
                    <a:bodyPr/>
                    <a:lstStyle/>
                    <a:p>
                      <a:r>
                        <a:rPr lang="en-US" sz="2100" dirty="0"/>
                        <a:t>Instantaneous FOV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16.1’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51451412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E1AD1700-8902-4242-A08C-17483D7620D7}"/>
              </a:ext>
            </a:extLst>
          </p:cNvPr>
          <p:cNvSpPr txBox="1"/>
          <p:nvPr/>
        </p:nvSpPr>
        <p:spPr>
          <a:xfrm>
            <a:off x="30689298" y="17708090"/>
            <a:ext cx="11953412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68" indent="-457168" algn="just" fontAlgn="base">
              <a:buFont typeface="Arial" panose="020B0604020202020204" pitchFamily="34" charset="0"/>
              <a:buChar char="•"/>
            </a:pPr>
            <a:endParaRPr lang="en-US" sz="1000" dirty="0"/>
          </a:p>
          <a:p>
            <a:pPr algn="just" fontAlgn="base"/>
            <a:r>
              <a:rPr lang="en-US" sz="2800" dirty="0"/>
              <a:t>The EXCLAIM program began in April 2019 and has passed Preliminary Design Review, with subsystem designs in progress and spectrometer fabrication underway. </a:t>
            </a:r>
          </a:p>
          <a:p>
            <a:pPr marL="457200" indent="-457200" algn="just" fontAlgn="base">
              <a:buFont typeface="Wingdings" panose="05000000000000000000" pitchFamily="2" charset="2"/>
              <a:buChar char="Ø"/>
            </a:pPr>
            <a:r>
              <a:rPr lang="en-US" sz="2800" dirty="0"/>
              <a:t>Engineering flight is expected in 2022 with one spectrometer, sky dips to verify atmospheric line model; galactic and preliminary extragalactic.</a:t>
            </a:r>
          </a:p>
          <a:p>
            <a:pPr marL="457200" indent="-457200" algn="just" fontAlgn="base">
              <a:buFont typeface="Wingdings" panose="05000000000000000000" pitchFamily="2" charset="2"/>
              <a:buChar char="Ø"/>
            </a:pPr>
            <a:r>
              <a:rPr lang="en-US" sz="2800" dirty="0"/>
              <a:t> Science flight in 2023 with 6 spectrometers. This is a versatile platform for testing FIR spectrometer technology in space-like environment. 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8EDAA55D-B802-4AC0-AF87-08AEEF1D97CB}"/>
              </a:ext>
            </a:extLst>
          </p:cNvPr>
          <p:cNvSpPr txBox="1">
            <a:spLocks/>
          </p:cNvSpPr>
          <p:nvPr/>
        </p:nvSpPr>
        <p:spPr>
          <a:xfrm>
            <a:off x="218166" y="10413136"/>
            <a:ext cx="13804443" cy="10636126"/>
          </a:xfrm>
          <a:prstGeom prst="rect">
            <a:avLst/>
          </a:prstGeom>
          <a:noFill/>
          <a:ln w="127000"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lIns="91441" tIns="45720" rIns="91441" bIns="45720" rtlCol="0">
            <a:normAutofit/>
          </a:bodyPr>
          <a:lstStyle>
            <a:lvl1pPr marL="0" indent="0" algn="ctr" defTabSz="2263140" rtl="0" eaLnBrk="1" latinLnBrk="0" hangingPunct="1">
              <a:lnSpc>
                <a:spcPct val="90000"/>
              </a:lnSpc>
              <a:spcBef>
                <a:spcPts val="2475"/>
              </a:spcBef>
              <a:buFont typeface="Arial" panose="020B0604020202020204" pitchFamily="34" charset="0"/>
              <a:buNone/>
              <a:defRPr sz="5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1570" indent="0" algn="ctr" defTabSz="2263140" rtl="0" eaLnBrk="1" latinLnBrk="0" hangingPunct="1">
              <a:lnSpc>
                <a:spcPct val="90000"/>
              </a:lnSpc>
              <a:spcBef>
                <a:spcPts val="1238"/>
              </a:spcBef>
              <a:buFont typeface="Arial" panose="020B0604020202020204" pitchFamily="34" charset="0"/>
              <a:buNone/>
              <a:defRPr sz="4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63140" indent="0" algn="ctr" defTabSz="2263140" rtl="0" eaLnBrk="1" latinLnBrk="0" hangingPunct="1">
              <a:lnSpc>
                <a:spcPct val="90000"/>
              </a:lnSpc>
              <a:spcBef>
                <a:spcPts val="1238"/>
              </a:spcBef>
              <a:buFont typeface="Arial" panose="020B0604020202020204" pitchFamily="34" charset="0"/>
              <a:buNone/>
              <a:defRPr sz="44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394710" indent="0" algn="ctr" defTabSz="2263140" rtl="0" eaLnBrk="1" latinLnBrk="0" hangingPunct="1">
              <a:lnSpc>
                <a:spcPct val="90000"/>
              </a:lnSpc>
              <a:spcBef>
                <a:spcPts val="1238"/>
              </a:spcBef>
              <a:buFont typeface="Arial" panose="020B0604020202020204" pitchFamily="34" charset="0"/>
              <a:buNone/>
              <a:defRPr sz="3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26280" indent="0" algn="ctr" defTabSz="2263140" rtl="0" eaLnBrk="1" latinLnBrk="0" hangingPunct="1">
              <a:lnSpc>
                <a:spcPct val="90000"/>
              </a:lnSpc>
              <a:spcBef>
                <a:spcPts val="1238"/>
              </a:spcBef>
              <a:buFont typeface="Arial" panose="020B0604020202020204" pitchFamily="34" charset="0"/>
              <a:buNone/>
              <a:defRPr sz="3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57850" indent="0" algn="ctr" defTabSz="2263140" rtl="0" eaLnBrk="1" latinLnBrk="0" hangingPunct="1">
              <a:lnSpc>
                <a:spcPct val="90000"/>
              </a:lnSpc>
              <a:spcBef>
                <a:spcPts val="1238"/>
              </a:spcBef>
              <a:buFont typeface="Arial" panose="020B0604020202020204" pitchFamily="34" charset="0"/>
              <a:buNone/>
              <a:defRPr sz="3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89420" indent="0" algn="ctr" defTabSz="2263140" rtl="0" eaLnBrk="1" latinLnBrk="0" hangingPunct="1">
              <a:lnSpc>
                <a:spcPct val="90000"/>
              </a:lnSpc>
              <a:spcBef>
                <a:spcPts val="1238"/>
              </a:spcBef>
              <a:buFont typeface="Arial" panose="020B0604020202020204" pitchFamily="34" charset="0"/>
              <a:buNone/>
              <a:defRPr sz="3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920990" indent="0" algn="ctr" defTabSz="2263140" rtl="0" eaLnBrk="1" latinLnBrk="0" hangingPunct="1">
              <a:lnSpc>
                <a:spcPct val="90000"/>
              </a:lnSpc>
              <a:spcBef>
                <a:spcPts val="1238"/>
              </a:spcBef>
              <a:buFont typeface="Arial" panose="020B0604020202020204" pitchFamily="34" charset="0"/>
              <a:buNone/>
              <a:defRPr sz="3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52560" indent="0" algn="ctr" defTabSz="2263140" rtl="0" eaLnBrk="1" latinLnBrk="0" hangingPunct="1">
              <a:lnSpc>
                <a:spcPct val="90000"/>
              </a:lnSpc>
              <a:spcBef>
                <a:spcPts val="1238"/>
              </a:spcBef>
              <a:buFont typeface="Arial" panose="020B0604020202020204" pitchFamily="34" charset="0"/>
              <a:buNone/>
              <a:defRPr sz="3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INTENSITY MAPPING (IM)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EA7BDD2-D405-4884-AB4D-B3A58E24551F}"/>
              </a:ext>
            </a:extLst>
          </p:cNvPr>
          <p:cNvSpPr txBox="1"/>
          <p:nvPr/>
        </p:nvSpPr>
        <p:spPr>
          <a:xfrm>
            <a:off x="259409" y="15406479"/>
            <a:ext cx="13643974" cy="5724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9" b="1" u="sng" dirty="0"/>
              <a:t>Motivations:</a:t>
            </a:r>
            <a:endParaRPr lang="en-US" sz="1000" u="sng" dirty="0"/>
          </a:p>
          <a:p>
            <a:pPr marL="457168" indent="-457168" fontAlgn="base">
              <a:buFont typeface="Wingdings" panose="05000000000000000000" pitchFamily="2" charset="2"/>
              <a:buChar char="Ø"/>
            </a:pPr>
            <a:r>
              <a:rPr lang="en-US" sz="2800" b="1" dirty="0"/>
              <a:t>Aperture</a:t>
            </a:r>
            <a:r>
              <a:rPr lang="en-US" sz="2800" dirty="0"/>
              <a:t>: IM studies surface brightness rather than the flux of individual </a:t>
            </a:r>
          </a:p>
          <a:p>
            <a:pPr fontAlgn="base"/>
            <a:r>
              <a:rPr lang="en-US" sz="2800" dirty="0"/>
              <a:t>      sources.</a:t>
            </a:r>
          </a:p>
          <a:p>
            <a:pPr marL="457168" indent="-457168" fontAlgn="base">
              <a:buFont typeface="Wingdings" panose="05000000000000000000" pitchFamily="2" charset="2"/>
              <a:buChar char="Ø"/>
            </a:pPr>
            <a:r>
              <a:rPr lang="en-US" sz="2800" b="1" dirty="0"/>
              <a:t>Cumulative emission</a:t>
            </a:r>
            <a:r>
              <a:rPr lang="en-US" sz="2800" dirty="0"/>
              <a:t>: IM is sensitive to all objects. It’s a complete blind </a:t>
            </a:r>
          </a:p>
          <a:p>
            <a:pPr fontAlgn="base"/>
            <a:r>
              <a:rPr lang="en-US" sz="2800" dirty="0"/>
              <a:t>      census plus all other forms of radiation as contamination.</a:t>
            </a:r>
            <a:endParaRPr lang="en-US" sz="2800" b="1" dirty="0"/>
          </a:p>
          <a:p>
            <a:pPr marL="457168" indent="-457168" fontAlgn="base">
              <a:buFont typeface="Wingdings" panose="05000000000000000000" pitchFamily="2" charset="2"/>
              <a:buChar char="Ø"/>
            </a:pPr>
            <a:r>
              <a:rPr lang="en-US" sz="2800" b="1" dirty="0"/>
              <a:t>Volume</a:t>
            </a:r>
            <a:r>
              <a:rPr lang="en-US" sz="2800" dirty="0"/>
              <a:t>: The survey area covers a region three times the typical area of an over dense region so avoids the cosmic variants of smaller area sky surveys.</a:t>
            </a:r>
          </a:p>
          <a:p>
            <a:pPr marL="457168" indent="-457168" fontAlgn="base">
              <a:buFont typeface="Wingdings" panose="05000000000000000000" pitchFamily="2" charset="2"/>
              <a:buChar char="Ø"/>
            </a:pPr>
            <a:r>
              <a:rPr lang="en-US" sz="2800" b="1" dirty="0"/>
              <a:t>Environments</a:t>
            </a:r>
            <a:r>
              <a:rPr lang="en-US" sz="2800" dirty="0"/>
              <a:t>: A wide variety of lines trace different ionization states and aspects of galaxies over time.</a:t>
            </a:r>
            <a:endParaRPr lang="en-US" sz="2800" b="1" dirty="0"/>
          </a:p>
          <a:p>
            <a:pPr marL="457168" indent="-457168" algn="just" fontAlgn="base">
              <a:buFont typeface="Wingdings" panose="05000000000000000000" pitchFamily="2" charset="2"/>
              <a:buChar char="Ø"/>
            </a:pPr>
            <a:r>
              <a:rPr lang="en-US" sz="2800" b="1" dirty="0"/>
              <a:t>Hosts</a:t>
            </a:r>
            <a:r>
              <a:rPr lang="en-US" sz="2800" dirty="0"/>
              <a:t>: Cosmological measurement is clustering biased and provides the mass of the host halos that galaxies &amp; stars inhabit.</a:t>
            </a:r>
          </a:p>
          <a:p>
            <a:pPr marL="457168" indent="-457168" algn="just" fontAlgn="base">
              <a:buFont typeface="Wingdings" panose="05000000000000000000" pitchFamily="2" charset="2"/>
              <a:buChar char="Ø"/>
            </a:pPr>
            <a:r>
              <a:rPr lang="en-US" sz="2800" b="1" dirty="0"/>
              <a:t>Systematics</a:t>
            </a:r>
            <a:r>
              <a:rPr lang="en-US" sz="2800" dirty="0"/>
              <a:t>: No selection function (i.e. no dust extinction or issues such as fiber collisions from nearby galaxies).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75AA34C-CCBD-4A43-8BFE-BB8B82BCF4FC}"/>
              </a:ext>
            </a:extLst>
          </p:cNvPr>
          <p:cNvSpPr/>
          <p:nvPr/>
        </p:nvSpPr>
        <p:spPr>
          <a:xfrm>
            <a:off x="312442" y="10963282"/>
            <a:ext cx="116243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Principle</a:t>
            </a:r>
            <a:r>
              <a:rPr lang="en-US" sz="2800" dirty="0">
                <a:solidFill>
                  <a:srgbClr val="000000"/>
                </a:solidFill>
              </a:rPr>
              <a:t>: The line emission from objects at different redshift occur at different frequencies and indicate the structure and density of structure in the universe.</a:t>
            </a:r>
          </a:p>
        </p:txBody>
      </p:sp>
      <p:sp>
        <p:nvSpPr>
          <p:cNvPr id="29" name="AutoShape 28" descr="Image result for canadian Institute for Theoretical Astrophysics logo">
            <a:extLst>
              <a:ext uri="{FF2B5EF4-FFF2-40B4-BE49-F238E27FC236}">
                <a16:creationId xmlns:a16="http://schemas.microsoft.com/office/drawing/2014/main" id="{7434DADE-BE39-4A2A-BAF4-3A3FF34E2CC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1" tIns="45720" rIns="91441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" name="Picture 36" descr="Image result for cardiff university logo">
            <a:extLst>
              <a:ext uri="{FF2B5EF4-FFF2-40B4-BE49-F238E27FC236}">
                <a16:creationId xmlns:a16="http://schemas.microsoft.com/office/drawing/2014/main" id="{69A17A14-2478-4C49-8908-95CF32A27E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4" t="20170" r="16810" b="21531"/>
          <a:stretch/>
        </p:blipFill>
        <p:spPr bwMode="auto">
          <a:xfrm>
            <a:off x="38318649" y="1665082"/>
            <a:ext cx="1575531" cy="728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0" descr="Related image">
            <a:extLst>
              <a:ext uri="{FF2B5EF4-FFF2-40B4-BE49-F238E27FC236}">
                <a16:creationId xmlns:a16="http://schemas.microsoft.com/office/drawing/2014/main" id="{84196980-9EB1-4599-A1C6-89C9629AD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0721" y="1276376"/>
            <a:ext cx="1338594" cy="35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C29D31A9-90AC-405F-97FB-04E588029970}"/>
              </a:ext>
            </a:extLst>
          </p:cNvPr>
          <p:cNvSpPr/>
          <p:nvPr/>
        </p:nvSpPr>
        <p:spPr>
          <a:xfrm>
            <a:off x="14271417" y="3445659"/>
            <a:ext cx="11927084" cy="655564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Cryogenic Balloon-Borne Instrument:</a:t>
            </a:r>
          </a:p>
          <a:p>
            <a:pPr marL="457168" indent="-457168">
              <a:buFont typeface="Wingdings" panose="05000000000000000000" pitchFamily="2" charset="2"/>
              <a:buChar char="Ø"/>
            </a:pPr>
            <a:r>
              <a:rPr lang="en-US" sz="2800" dirty="0"/>
              <a:t>Launch with 2400 liters of liquid helium supports 12 hours of science operation at 1.7 K.</a:t>
            </a:r>
          </a:p>
          <a:p>
            <a:pPr marL="457168" indent="-457168">
              <a:buFont typeface="Wingdings" panose="05000000000000000000" pitchFamily="2" charset="2"/>
              <a:buChar char="Ø"/>
            </a:pPr>
            <a:r>
              <a:rPr lang="en-US" sz="2800" dirty="0"/>
              <a:t>An adiabatic demagnetization refrigerator backed by 4He adsorption </a:t>
            </a:r>
          </a:p>
          <a:p>
            <a:r>
              <a:rPr lang="en-US" sz="2800" dirty="0"/>
              <a:t>      cooler supports a 100 </a:t>
            </a:r>
            <a:r>
              <a:rPr lang="en-US" sz="2800" dirty="0" err="1"/>
              <a:t>mK</a:t>
            </a:r>
            <a:r>
              <a:rPr lang="en-US" sz="2800" dirty="0"/>
              <a:t> focal plane.</a:t>
            </a:r>
          </a:p>
          <a:p>
            <a:pPr marL="457168" indent="-457168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</a:rPr>
              <a:t>Launch with 11 or 34 million cubic foot (heavy) conventional balloon.</a:t>
            </a:r>
          </a:p>
          <a:p>
            <a:pPr marL="457168" indent="-457168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</a:rPr>
              <a:t>Superfluid He pumps distribute the liquid He to cool the optics.</a:t>
            </a:r>
          </a:p>
          <a:p>
            <a:pPr marL="457168" indent="-457168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</a:rPr>
              <a:t>The pointing elevation is fixed at 45 degree, controlling spill and </a:t>
            </a:r>
          </a:p>
          <a:p>
            <a:r>
              <a:rPr lang="en-US" sz="2800" dirty="0">
                <a:solidFill>
                  <a:srgbClr val="000000"/>
                </a:solidFill>
              </a:rPr>
              <a:t>      atmospheric modulation.</a:t>
            </a:r>
            <a:endParaRPr lang="en-US" sz="2800" dirty="0"/>
          </a:p>
          <a:p>
            <a:pPr marL="457168" indent="-457168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</a:rPr>
              <a:t>A sinusoidal scan with 14 sec period and 7 degree throw maps ±1.4 </a:t>
            </a:r>
          </a:p>
          <a:p>
            <a:r>
              <a:rPr lang="en-US" sz="2800" dirty="0">
                <a:solidFill>
                  <a:srgbClr val="000000"/>
                </a:solidFill>
              </a:rPr>
              <a:t>     degree about the celestial equator.</a:t>
            </a:r>
          </a:p>
          <a:p>
            <a:pPr marL="457168" indent="-457168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</a:rPr>
              <a:t>Pointing: star camera, gyro, magnetometer, tilt. Online pointing to </a:t>
            </a:r>
          </a:p>
          <a:p>
            <a:r>
              <a:rPr lang="en-US" sz="2800" dirty="0">
                <a:solidFill>
                  <a:srgbClr val="000000"/>
                </a:solidFill>
              </a:rPr>
              <a:t>     1 degree</a:t>
            </a:r>
          </a:p>
          <a:p>
            <a:pPr marL="457168" indent="-457168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</a:rPr>
              <a:t>Heritage: Primordial Inflation Polarization </a:t>
            </a:r>
            <a:r>
              <a:rPr lang="en-US" sz="2800" dirty="0" err="1">
                <a:solidFill>
                  <a:srgbClr val="000000"/>
                </a:solidFill>
              </a:rPr>
              <a:t>ExploreR</a:t>
            </a:r>
            <a:r>
              <a:rPr lang="en-US" sz="2800" dirty="0">
                <a:solidFill>
                  <a:srgbClr val="000000"/>
                </a:solidFill>
              </a:rPr>
              <a:t> (PIPER) [17]. Uses gondola, housekeeping electronics, software, and ADR designs.</a:t>
            </a:r>
            <a:endParaRPr lang="en-US" sz="2800" dirty="0"/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1C8BFB3C-3165-4BA2-A41C-5068CE051DCD}"/>
              </a:ext>
            </a:extLst>
          </p:cNvPr>
          <p:cNvSpPr txBox="1">
            <a:spLocks/>
          </p:cNvSpPr>
          <p:nvPr/>
        </p:nvSpPr>
        <p:spPr>
          <a:xfrm>
            <a:off x="35620672" y="21251118"/>
            <a:ext cx="7046750" cy="2063371"/>
          </a:xfrm>
          <a:prstGeom prst="rect">
            <a:avLst/>
          </a:prstGeom>
          <a:noFill/>
          <a:ln w="127000"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lIns="91441" tIns="45720" rIns="91441" bIns="45720" rtlCol="0">
            <a:normAutofit/>
          </a:bodyPr>
          <a:lstStyle>
            <a:lvl1pPr marL="0" indent="0" algn="ctr" defTabSz="2263140" rtl="0" eaLnBrk="1" latinLnBrk="0" hangingPunct="1">
              <a:lnSpc>
                <a:spcPct val="90000"/>
              </a:lnSpc>
              <a:spcBef>
                <a:spcPts val="2475"/>
              </a:spcBef>
              <a:buFont typeface="Arial" panose="020B0604020202020204" pitchFamily="34" charset="0"/>
              <a:buNone/>
              <a:defRPr sz="5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1570" indent="0" algn="ctr" defTabSz="2263140" rtl="0" eaLnBrk="1" latinLnBrk="0" hangingPunct="1">
              <a:lnSpc>
                <a:spcPct val="90000"/>
              </a:lnSpc>
              <a:spcBef>
                <a:spcPts val="1238"/>
              </a:spcBef>
              <a:buFont typeface="Arial" panose="020B0604020202020204" pitchFamily="34" charset="0"/>
              <a:buNone/>
              <a:defRPr sz="4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63140" indent="0" algn="ctr" defTabSz="2263140" rtl="0" eaLnBrk="1" latinLnBrk="0" hangingPunct="1">
              <a:lnSpc>
                <a:spcPct val="90000"/>
              </a:lnSpc>
              <a:spcBef>
                <a:spcPts val="1238"/>
              </a:spcBef>
              <a:buFont typeface="Arial" panose="020B0604020202020204" pitchFamily="34" charset="0"/>
              <a:buNone/>
              <a:defRPr sz="44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394710" indent="0" algn="ctr" defTabSz="2263140" rtl="0" eaLnBrk="1" latinLnBrk="0" hangingPunct="1">
              <a:lnSpc>
                <a:spcPct val="90000"/>
              </a:lnSpc>
              <a:spcBef>
                <a:spcPts val="1238"/>
              </a:spcBef>
              <a:buFont typeface="Arial" panose="020B0604020202020204" pitchFamily="34" charset="0"/>
              <a:buNone/>
              <a:defRPr sz="3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26280" indent="0" algn="ctr" defTabSz="2263140" rtl="0" eaLnBrk="1" latinLnBrk="0" hangingPunct="1">
              <a:lnSpc>
                <a:spcPct val="90000"/>
              </a:lnSpc>
              <a:spcBef>
                <a:spcPts val="1238"/>
              </a:spcBef>
              <a:buFont typeface="Arial" panose="020B0604020202020204" pitchFamily="34" charset="0"/>
              <a:buNone/>
              <a:defRPr sz="3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57850" indent="0" algn="ctr" defTabSz="2263140" rtl="0" eaLnBrk="1" latinLnBrk="0" hangingPunct="1">
              <a:lnSpc>
                <a:spcPct val="90000"/>
              </a:lnSpc>
              <a:spcBef>
                <a:spcPts val="1238"/>
              </a:spcBef>
              <a:buFont typeface="Arial" panose="020B0604020202020204" pitchFamily="34" charset="0"/>
              <a:buNone/>
              <a:defRPr sz="3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89420" indent="0" algn="ctr" defTabSz="2263140" rtl="0" eaLnBrk="1" latinLnBrk="0" hangingPunct="1">
              <a:lnSpc>
                <a:spcPct val="90000"/>
              </a:lnSpc>
              <a:spcBef>
                <a:spcPts val="1238"/>
              </a:spcBef>
              <a:buFont typeface="Arial" panose="020B0604020202020204" pitchFamily="34" charset="0"/>
              <a:buNone/>
              <a:defRPr sz="3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920990" indent="0" algn="ctr" defTabSz="2263140" rtl="0" eaLnBrk="1" latinLnBrk="0" hangingPunct="1">
              <a:lnSpc>
                <a:spcPct val="90000"/>
              </a:lnSpc>
              <a:spcBef>
                <a:spcPts val="1238"/>
              </a:spcBef>
              <a:buFont typeface="Arial" panose="020B0604020202020204" pitchFamily="34" charset="0"/>
              <a:buNone/>
              <a:defRPr sz="3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52560" indent="0" algn="ctr" defTabSz="2263140" rtl="0" eaLnBrk="1" latinLnBrk="0" hangingPunct="1">
              <a:lnSpc>
                <a:spcPct val="90000"/>
              </a:lnSpc>
              <a:spcBef>
                <a:spcPts val="1238"/>
              </a:spcBef>
              <a:buFont typeface="Arial" panose="020B0604020202020204" pitchFamily="34" charset="0"/>
              <a:buNone/>
              <a:defRPr sz="3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ACKNOWLEDGEMENT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2DA7BB6-63FF-4ACE-97D1-86DCC620B365}"/>
              </a:ext>
            </a:extLst>
          </p:cNvPr>
          <p:cNvSpPr txBox="1"/>
          <p:nvPr/>
        </p:nvSpPr>
        <p:spPr>
          <a:xfrm>
            <a:off x="35714572" y="21761980"/>
            <a:ext cx="6858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68" indent="-457168" algn="just" fontAlgn="base">
              <a:buFont typeface="Arial" panose="020B0604020202020204" pitchFamily="34" charset="0"/>
              <a:buChar char="•"/>
            </a:pPr>
            <a:endParaRPr lang="en-US" sz="1000" dirty="0"/>
          </a:p>
          <a:p>
            <a:pPr algn="just" fontAlgn="base"/>
            <a:r>
              <a:rPr lang="en-US" sz="2800" dirty="0"/>
              <a:t>We gratefully acknowledge funding provided by the NASA Astrophysics Research and Analysis (APRA) Program. </a:t>
            </a:r>
          </a:p>
          <a:p>
            <a:endParaRPr lang="en-US" dirty="0"/>
          </a:p>
        </p:txBody>
      </p:sp>
      <p:pic>
        <p:nvPicPr>
          <p:cNvPr id="40" name="Picture 52" descr="https://lh4.googleusercontent.com/THQ2G4Fpc_l27dpBq0Dn4fspam9xAxXh3Q-RfQCS06MGIEFlf3CZ_4a-1F3fVFrItfBWzoO5JVRTScr9DhnGNf23NsrVdC6gNCuJxdYwpXRvXTV9jlYK4hcyw3DBhRGF0zP-WR4">
            <a:extLst>
              <a:ext uri="{FF2B5EF4-FFF2-40B4-BE49-F238E27FC236}">
                <a16:creationId xmlns:a16="http://schemas.microsoft.com/office/drawing/2014/main" id="{F9A2D3C2-159D-47C9-B2F9-9E209E162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4800" y="6448911"/>
            <a:ext cx="4080915" cy="456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F147442-762E-40C2-985A-6FC0CB919A7A}"/>
                  </a:ext>
                </a:extLst>
              </p:cNvPr>
              <p:cNvSpPr txBox="1"/>
              <p:nvPr/>
            </p:nvSpPr>
            <p:spPr>
              <a:xfrm>
                <a:off x="30834371" y="7877642"/>
                <a:ext cx="11651343" cy="9328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fontAlgn="base"/>
                <a:r>
                  <a:rPr lang="en-US" sz="2800" b="1" dirty="0">
                    <a:solidFill>
                      <a:srgbClr val="000000"/>
                    </a:solidFill>
                  </a:rPr>
                  <a:t>Preliminary survey plan</a:t>
                </a:r>
              </a:p>
              <a:p>
                <a:pPr algn="just" fontAlgn="base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000000"/>
                    </a:solidFill>
                  </a:rPr>
                  <a:t>Daytime field: anti-solar scan, 200 degree</a:t>
                </a:r>
                <a:r>
                  <a:rPr lang="en-US" sz="2800" baseline="30000" dirty="0">
                    <a:solidFill>
                      <a:srgbClr val="000000"/>
                    </a:solidFill>
                    <a:sym typeface="Arial Narrow"/>
                  </a:rPr>
                  <a:t>2</a:t>
                </a:r>
                <a:r>
                  <a:rPr lang="en-US" sz="2800" dirty="0">
                    <a:solidFill>
                      <a:srgbClr val="000000"/>
                    </a:solidFill>
                  </a:rPr>
                  <a:t>, </a:t>
                </a:r>
              </a:p>
              <a:p>
                <a:pPr algn="just" fontAlgn="base"/>
                <a:r>
                  <a:rPr lang="en-US" sz="2800" dirty="0">
                    <a:solidFill>
                      <a:srgbClr val="000000"/>
                    </a:solidFill>
                  </a:rPr>
                  <a:t>crosses the galactic plan. 3-6 PM local.</a:t>
                </a:r>
              </a:p>
              <a:p>
                <a:pPr algn="just" fontAlgn="base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000000"/>
                    </a:solidFill>
                  </a:rPr>
                  <a:t>Galactic field 1: 6-7 PM. 45 degree</a:t>
                </a:r>
                <a:r>
                  <a:rPr lang="en-US" sz="2800" baseline="30000" dirty="0">
                    <a:solidFill>
                      <a:srgbClr val="000000"/>
                    </a:solidFill>
                    <a:sym typeface="Arial Narrow"/>
                  </a:rPr>
                  <a:t>2</a:t>
                </a:r>
                <a:r>
                  <a:rPr lang="en-US" sz="2800" dirty="0">
                    <a:solidFill>
                      <a:srgbClr val="000000"/>
                    </a:solidFill>
                  </a:rPr>
                  <a:t>.</a:t>
                </a:r>
              </a:p>
              <a:p>
                <a:pPr algn="just" fontAlgn="base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000000"/>
                    </a:solidFill>
                  </a:rPr>
                  <a:t>BOSS S82 field rises 7 PM local until 1 AM. 305 degree</a:t>
                </a:r>
                <a:r>
                  <a:rPr lang="en-US" sz="2800" baseline="30000" dirty="0">
                    <a:solidFill>
                      <a:srgbClr val="000000"/>
                    </a:solidFill>
                    <a:sym typeface="Arial Narrow"/>
                  </a:rPr>
                  <a:t>2</a:t>
                </a:r>
                <a:r>
                  <a:rPr lang="en-US" sz="2800" dirty="0">
                    <a:solidFill>
                      <a:srgbClr val="000000"/>
                    </a:solidFill>
                  </a:rPr>
                  <a:t>.</a:t>
                </a:r>
              </a:p>
              <a:p>
                <a:pPr algn="just" fontAlgn="base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000000"/>
                    </a:solidFill>
                  </a:rPr>
                  <a:t>Galactic field 2: 2-7AM, 216 degree</a:t>
                </a:r>
                <a:r>
                  <a:rPr lang="en-US" sz="2800" baseline="30000" dirty="0">
                    <a:solidFill>
                      <a:srgbClr val="000000"/>
                    </a:solidFill>
                    <a:sym typeface="Arial Narrow"/>
                  </a:rPr>
                  <a:t>2</a:t>
                </a:r>
                <a:r>
                  <a:rPr lang="en-US" sz="2800" dirty="0">
                    <a:solidFill>
                      <a:srgbClr val="000000"/>
                    </a:solidFill>
                  </a:rPr>
                  <a:t>.</a:t>
                </a:r>
              </a:p>
              <a:p>
                <a:pPr algn="just" fontAlgn="base"/>
                <a:r>
                  <a:rPr lang="en-US" sz="2800" dirty="0">
                    <a:solidFill>
                      <a:srgbClr val="000000"/>
                    </a:solidFill>
                  </a:rPr>
                  <a:t>The spacing between bright atmospheric emission</a:t>
                </a:r>
              </a:p>
              <a:p>
                <a:pPr algn="just" fontAlgn="base"/>
                <a:r>
                  <a:rPr lang="en-US" sz="2800" dirty="0">
                    <a:solidFill>
                      <a:srgbClr val="000000"/>
                    </a:solidFill>
                  </a:rPr>
                  <a:t>lines is ~5GHz. Pressure broadens these lines, </a:t>
                </a:r>
              </a:p>
              <a:p>
                <a:pPr algn="just" fontAlgn="base"/>
                <a:r>
                  <a:rPr lang="en-US" sz="2800" dirty="0">
                    <a:solidFill>
                      <a:srgbClr val="000000"/>
                    </a:solidFill>
                  </a:rPr>
                  <a:t>following the relation ~10 MHz/Torr. This, to </a:t>
                </a:r>
              </a:p>
              <a:p>
                <a:pPr algn="just" fontAlgn="base"/>
                <a:r>
                  <a:rPr lang="en-US" sz="2800" dirty="0">
                    <a:solidFill>
                      <a:srgbClr val="000000"/>
                    </a:solidFill>
                  </a:rPr>
                  <a:t>observe between these lines requires &lt;10 Torr, </a:t>
                </a:r>
              </a:p>
              <a:p>
                <a:pPr algn="just" fontAlgn="base"/>
                <a:r>
                  <a:rPr lang="en-US" sz="2800" dirty="0">
                    <a:solidFill>
                      <a:srgbClr val="000000"/>
                    </a:solidFill>
                  </a:rPr>
                  <a:t>or &gt;100000 ft altitude. EXCLAIM will fly </a:t>
                </a:r>
              </a:p>
              <a:p>
                <a:pPr algn="just" fontAlgn="base"/>
                <a:r>
                  <a:rPr lang="en-US" sz="2800" dirty="0">
                    <a:solidFill>
                      <a:srgbClr val="000000"/>
                    </a:solidFill>
                  </a:rPr>
                  <a:t>at &gt;120,000 ft (36 km).</a:t>
                </a:r>
              </a:p>
              <a:p>
                <a:pPr algn="just" fontAlgn="base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000000"/>
                    </a:solidFill>
                  </a:rPr>
                  <a:t>To resolve these windows at</a:t>
                </a:r>
              </a:p>
              <a:p>
                <a:pPr algn="just" fontAlgn="base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000000"/>
                    </a:solidFill>
                  </a:rPr>
                  <a:t> ~500 GHz requires R &gt;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500  </m:t>
                        </m:r>
                        <m:r>
                          <a:rPr lang="en-US" sz="2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𝐺𝐻𝑧</m:t>
                        </m:r>
                      </m:num>
                      <m:den>
                        <m:r>
                          <a:rPr lang="en-US" sz="2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5 </m:t>
                        </m:r>
                        <m:r>
                          <a:rPr lang="en-US" sz="2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𝐺𝐻𝑧</m:t>
                        </m:r>
                      </m:den>
                    </m:f>
                    <m:r>
                      <a:rPr lang="en-US" sz="2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</a:rPr>
                  <a:t>=</a:t>
                </a:r>
                <a:r>
                  <a:rPr lang="en-US" sz="2800" dirty="0"/>
                  <a:t> 100. The </a:t>
                </a:r>
                <a:r>
                  <a:rPr lang="en-US" sz="2800" dirty="0">
                    <a:solidFill>
                      <a:srgbClr val="000000"/>
                    </a:solidFill>
                  </a:rPr>
                  <a:t>EXCLAIM</a:t>
                </a:r>
              </a:p>
              <a:p>
                <a:pPr algn="just" fontAlgn="base"/>
                <a:r>
                  <a:rPr lang="en-US" sz="2800" dirty="0">
                    <a:solidFill>
                      <a:srgbClr val="000000"/>
                    </a:solidFill>
                  </a:rPr>
                  <a:t> goal is R=512. </a:t>
                </a:r>
                <a:endParaRPr lang="en-US" sz="1000" dirty="0">
                  <a:solidFill>
                    <a:srgbClr val="000000"/>
                  </a:solidFill>
                </a:endParaRPr>
              </a:p>
              <a:p>
                <a:pPr algn="just" fontAlgn="base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000000"/>
                    </a:solidFill>
                  </a:rPr>
                  <a:t>We truncate at 540 GHz to avoid the bright </a:t>
                </a:r>
              </a:p>
              <a:p>
                <a:pPr algn="just" fontAlgn="base"/>
                <a:r>
                  <a:rPr lang="en-US" sz="2800" dirty="0">
                    <a:solidFill>
                      <a:srgbClr val="000000"/>
                    </a:solidFill>
                  </a:rPr>
                  <a:t>ortho-H</a:t>
                </a:r>
                <a:r>
                  <a:rPr lang="en-US" sz="2800" baseline="-25000" dirty="0">
                    <a:solidFill>
                      <a:srgbClr val="000000"/>
                    </a:solidFill>
                  </a:rPr>
                  <a:t>2</a:t>
                </a:r>
                <a:r>
                  <a:rPr lang="en-US" sz="2800" dirty="0">
                    <a:solidFill>
                      <a:srgbClr val="000000"/>
                    </a:solidFill>
                  </a:rPr>
                  <a:t>O line at 557 GHz.</a:t>
                </a:r>
                <a:endParaRPr lang="en-US" sz="1000" dirty="0">
                  <a:solidFill>
                    <a:srgbClr val="000000"/>
                  </a:solidFill>
                </a:endParaRPr>
              </a:p>
              <a:p>
                <a:pPr algn="just" fontAlgn="base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000000"/>
                    </a:solidFill>
                  </a:rPr>
                  <a:t>A cryogenic telescope is required to realize the full sensitivity achievable in dark windows between atmospheric lines. These windows are approximately 50 darker per EXCLAIM channel than a bounce or transmission through ambient optics.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F147442-762E-40C2-985A-6FC0CB919A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34371" y="7877642"/>
                <a:ext cx="11651343" cy="9328323"/>
              </a:xfrm>
              <a:prstGeom prst="rect">
                <a:avLst/>
              </a:prstGeom>
              <a:blipFill>
                <a:blip r:embed="rId8"/>
                <a:stretch>
                  <a:fillRect l="-1047" t="-588" r="-1099" b="-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Subtitle 2">
            <a:extLst>
              <a:ext uri="{FF2B5EF4-FFF2-40B4-BE49-F238E27FC236}">
                <a16:creationId xmlns:a16="http://schemas.microsoft.com/office/drawing/2014/main" id="{92C1949D-3BD5-4DC2-A6A3-4BC33D8D9C71}"/>
              </a:ext>
            </a:extLst>
          </p:cNvPr>
          <p:cNvSpPr txBox="1">
            <a:spLocks/>
          </p:cNvSpPr>
          <p:nvPr/>
        </p:nvSpPr>
        <p:spPr>
          <a:xfrm>
            <a:off x="14254176" y="16874819"/>
            <a:ext cx="16178846" cy="4186018"/>
          </a:xfrm>
          <a:prstGeom prst="rect">
            <a:avLst/>
          </a:prstGeom>
          <a:noFill/>
          <a:ln w="127000"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lIns="91441" tIns="45720" rIns="91441" bIns="45720" rtlCol="0">
            <a:normAutofit/>
          </a:bodyPr>
          <a:lstStyle>
            <a:lvl1pPr marL="0" indent="0" algn="ctr" defTabSz="2263140" rtl="0" eaLnBrk="1" latinLnBrk="0" hangingPunct="1">
              <a:lnSpc>
                <a:spcPct val="90000"/>
              </a:lnSpc>
              <a:spcBef>
                <a:spcPts val="2475"/>
              </a:spcBef>
              <a:buFont typeface="Arial" panose="020B0604020202020204" pitchFamily="34" charset="0"/>
              <a:buNone/>
              <a:defRPr sz="5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1570" indent="0" algn="ctr" defTabSz="2263140" rtl="0" eaLnBrk="1" latinLnBrk="0" hangingPunct="1">
              <a:lnSpc>
                <a:spcPct val="90000"/>
              </a:lnSpc>
              <a:spcBef>
                <a:spcPts val="1238"/>
              </a:spcBef>
              <a:buFont typeface="Arial" panose="020B0604020202020204" pitchFamily="34" charset="0"/>
              <a:buNone/>
              <a:defRPr sz="4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63140" indent="0" algn="ctr" defTabSz="2263140" rtl="0" eaLnBrk="1" latinLnBrk="0" hangingPunct="1">
              <a:lnSpc>
                <a:spcPct val="90000"/>
              </a:lnSpc>
              <a:spcBef>
                <a:spcPts val="1238"/>
              </a:spcBef>
              <a:buFont typeface="Arial" panose="020B0604020202020204" pitchFamily="34" charset="0"/>
              <a:buNone/>
              <a:defRPr sz="44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394710" indent="0" algn="ctr" defTabSz="2263140" rtl="0" eaLnBrk="1" latinLnBrk="0" hangingPunct="1">
              <a:lnSpc>
                <a:spcPct val="90000"/>
              </a:lnSpc>
              <a:spcBef>
                <a:spcPts val="1238"/>
              </a:spcBef>
              <a:buFont typeface="Arial" panose="020B0604020202020204" pitchFamily="34" charset="0"/>
              <a:buNone/>
              <a:defRPr sz="3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26280" indent="0" algn="ctr" defTabSz="2263140" rtl="0" eaLnBrk="1" latinLnBrk="0" hangingPunct="1">
              <a:lnSpc>
                <a:spcPct val="90000"/>
              </a:lnSpc>
              <a:spcBef>
                <a:spcPts val="1238"/>
              </a:spcBef>
              <a:buFont typeface="Arial" panose="020B0604020202020204" pitchFamily="34" charset="0"/>
              <a:buNone/>
              <a:defRPr sz="3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57850" indent="0" algn="ctr" defTabSz="2263140" rtl="0" eaLnBrk="1" latinLnBrk="0" hangingPunct="1">
              <a:lnSpc>
                <a:spcPct val="90000"/>
              </a:lnSpc>
              <a:spcBef>
                <a:spcPts val="1238"/>
              </a:spcBef>
              <a:buFont typeface="Arial" panose="020B0604020202020204" pitchFamily="34" charset="0"/>
              <a:buNone/>
              <a:defRPr sz="3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89420" indent="0" algn="ctr" defTabSz="2263140" rtl="0" eaLnBrk="1" latinLnBrk="0" hangingPunct="1">
              <a:lnSpc>
                <a:spcPct val="90000"/>
              </a:lnSpc>
              <a:spcBef>
                <a:spcPts val="1238"/>
              </a:spcBef>
              <a:buFont typeface="Arial" panose="020B0604020202020204" pitchFamily="34" charset="0"/>
              <a:buNone/>
              <a:defRPr sz="3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920990" indent="0" algn="ctr" defTabSz="2263140" rtl="0" eaLnBrk="1" latinLnBrk="0" hangingPunct="1">
              <a:lnSpc>
                <a:spcPct val="90000"/>
              </a:lnSpc>
              <a:spcBef>
                <a:spcPts val="1238"/>
              </a:spcBef>
              <a:buFont typeface="Arial" panose="020B0604020202020204" pitchFamily="34" charset="0"/>
              <a:buNone/>
              <a:defRPr sz="3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52560" indent="0" algn="ctr" defTabSz="2263140" rtl="0" eaLnBrk="1" latinLnBrk="0" hangingPunct="1">
              <a:lnSpc>
                <a:spcPct val="90000"/>
              </a:lnSpc>
              <a:spcBef>
                <a:spcPts val="1238"/>
              </a:spcBef>
              <a:buFont typeface="Arial" panose="020B0604020202020204" pitchFamily="34" charset="0"/>
              <a:buNone/>
              <a:defRPr sz="3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OPTICS AND RECEIVER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861719A-2F11-47EA-B3B7-2BA198D747D0}"/>
              </a:ext>
            </a:extLst>
          </p:cNvPr>
          <p:cNvSpPr/>
          <p:nvPr/>
        </p:nvSpPr>
        <p:spPr>
          <a:xfrm>
            <a:off x="11309083" y="16113677"/>
            <a:ext cx="27135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Figure</a:t>
            </a:r>
            <a:r>
              <a:rPr lang="en-US" dirty="0"/>
              <a:t>: (LAMBDA)-Intensity mapping does not resolve individual galaxies, but instead maps the cumulative line emission.</a:t>
            </a:r>
            <a:endParaRPr lang="en-US" sz="1800" dirty="0"/>
          </a:p>
        </p:txBody>
      </p:sp>
      <p:sp>
        <p:nvSpPr>
          <p:cNvPr id="50" name="Subtitle 2">
            <a:extLst>
              <a:ext uri="{FF2B5EF4-FFF2-40B4-BE49-F238E27FC236}">
                <a16:creationId xmlns:a16="http://schemas.microsoft.com/office/drawing/2014/main" id="{D379AEA0-B35A-445F-B706-C228AFDED3B7}"/>
              </a:ext>
            </a:extLst>
          </p:cNvPr>
          <p:cNvSpPr txBox="1">
            <a:spLocks/>
          </p:cNvSpPr>
          <p:nvPr/>
        </p:nvSpPr>
        <p:spPr>
          <a:xfrm>
            <a:off x="213360" y="6213793"/>
            <a:ext cx="13822988" cy="4000433"/>
          </a:xfrm>
          <a:prstGeom prst="rect">
            <a:avLst/>
          </a:prstGeom>
          <a:noFill/>
          <a:ln w="127000"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lIns="91441" tIns="45720" rIns="91441" bIns="45720" rtlCol="0">
            <a:normAutofit/>
          </a:bodyPr>
          <a:lstStyle>
            <a:lvl1pPr marL="0" indent="0" algn="ctr" defTabSz="3017520" rtl="0" eaLnBrk="1" latinLnBrk="0" hangingPunct="1">
              <a:lnSpc>
                <a:spcPct val="120000"/>
              </a:lnSpc>
              <a:spcBef>
                <a:spcPts val="3300"/>
              </a:spcBef>
              <a:buClr>
                <a:schemeClr val="tx1"/>
              </a:buClr>
              <a:buFont typeface="Arial" panose="020B0604020202020204" pitchFamily="34" charset="0"/>
              <a:buNone/>
              <a:defRPr sz="726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1508760" indent="0" algn="ctr" defTabSz="3017520" rtl="0" eaLnBrk="1" latinLnBrk="0" hangingPunct="1">
              <a:lnSpc>
                <a:spcPct val="120000"/>
              </a:lnSpc>
              <a:spcBef>
                <a:spcPts val="1650"/>
              </a:spcBef>
              <a:buClr>
                <a:schemeClr val="tx1"/>
              </a:buClr>
              <a:buFont typeface="Arial" panose="020B0604020202020204" pitchFamily="34" charset="0"/>
              <a:buNone/>
              <a:defRPr sz="6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3017520" indent="0" algn="ctr" defTabSz="3017520" rtl="0" eaLnBrk="1" latinLnBrk="0" hangingPunct="1">
              <a:lnSpc>
                <a:spcPct val="120000"/>
              </a:lnSpc>
              <a:spcBef>
                <a:spcPts val="1650"/>
              </a:spcBef>
              <a:buClr>
                <a:schemeClr val="tx1"/>
              </a:buClr>
              <a:buFont typeface="Arial" panose="020B0604020202020204" pitchFamily="34" charset="0"/>
              <a:buNone/>
              <a:defRPr sz="594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4526280" indent="0" algn="ctr" defTabSz="3017520" rtl="0" eaLnBrk="1" latinLnBrk="0" hangingPunct="1">
              <a:lnSpc>
                <a:spcPct val="120000"/>
              </a:lnSpc>
              <a:spcBef>
                <a:spcPts val="1650"/>
              </a:spcBef>
              <a:buClr>
                <a:schemeClr val="tx1"/>
              </a:buClr>
              <a:buFont typeface="Arial" panose="020B0604020202020204" pitchFamily="34" charset="0"/>
              <a:buNone/>
              <a:defRPr sz="528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6035040" indent="0" algn="ctr" defTabSz="3017520" rtl="0" eaLnBrk="1" latinLnBrk="0" hangingPunct="1">
              <a:lnSpc>
                <a:spcPct val="120000"/>
              </a:lnSpc>
              <a:spcBef>
                <a:spcPts val="1650"/>
              </a:spcBef>
              <a:buClr>
                <a:schemeClr val="tx1"/>
              </a:buClr>
              <a:buFont typeface="Arial" panose="020B0604020202020204" pitchFamily="34" charset="0"/>
              <a:buNone/>
              <a:defRPr sz="528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7543800" indent="0" algn="ctr" defTabSz="3017520" rtl="0" eaLnBrk="1" latinLnBrk="0" hangingPunct="1">
              <a:lnSpc>
                <a:spcPct val="120000"/>
              </a:lnSpc>
              <a:spcBef>
                <a:spcPts val="1650"/>
              </a:spcBef>
              <a:buClr>
                <a:schemeClr val="tx1"/>
              </a:buClr>
              <a:buFont typeface="Arial" panose="020B0604020202020204" pitchFamily="34" charset="0"/>
              <a:buNone/>
              <a:defRPr sz="528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9052560" indent="0" algn="ctr" defTabSz="3017520" rtl="0" eaLnBrk="1" latinLnBrk="0" hangingPunct="1">
              <a:lnSpc>
                <a:spcPct val="120000"/>
              </a:lnSpc>
              <a:spcBef>
                <a:spcPts val="1650"/>
              </a:spcBef>
              <a:buClr>
                <a:schemeClr val="tx1"/>
              </a:buClr>
              <a:buFont typeface="Arial" panose="020B0604020202020204" pitchFamily="34" charset="0"/>
              <a:buNone/>
              <a:defRPr sz="528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10561320" indent="0" algn="ctr" defTabSz="3017520" rtl="0" eaLnBrk="1" latinLnBrk="0" hangingPunct="1">
              <a:lnSpc>
                <a:spcPct val="120000"/>
              </a:lnSpc>
              <a:spcBef>
                <a:spcPts val="1650"/>
              </a:spcBef>
              <a:buClr>
                <a:schemeClr val="tx1"/>
              </a:buClr>
              <a:buFont typeface="Arial" panose="020B0604020202020204" pitchFamily="34" charset="0"/>
              <a:buNone/>
              <a:defRPr sz="528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12070080" indent="0" algn="ctr" defTabSz="3017520" rtl="0" eaLnBrk="1" latinLnBrk="0" hangingPunct="1">
              <a:lnSpc>
                <a:spcPct val="120000"/>
              </a:lnSpc>
              <a:spcBef>
                <a:spcPts val="1650"/>
              </a:spcBef>
              <a:buClr>
                <a:schemeClr val="tx1"/>
              </a:buClr>
              <a:buFont typeface="Arial" panose="020B0604020202020204" pitchFamily="34" charset="0"/>
              <a:buNone/>
              <a:defRPr sz="528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5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GOAL</a:t>
            </a:r>
          </a:p>
          <a:p>
            <a:endParaRPr lang="en-US" sz="5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5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9206B586-A0F7-4257-823E-E79164A89FE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19756" y="7291485"/>
            <a:ext cx="3620694" cy="2750620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EC489D10-C1DF-4127-9544-E770052F195D}"/>
              </a:ext>
            </a:extLst>
          </p:cNvPr>
          <p:cNvSpPr txBox="1"/>
          <p:nvPr/>
        </p:nvSpPr>
        <p:spPr>
          <a:xfrm>
            <a:off x="212017" y="7619736"/>
            <a:ext cx="91972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30" indent="-285730">
              <a:buFont typeface="Wingdings" panose="05000000000000000000" pitchFamily="2" charset="2"/>
              <a:buChar char="Ø"/>
            </a:pPr>
            <a:r>
              <a:rPr lang="en-US" sz="2800" b="1" dirty="0"/>
              <a:t>Fact: </a:t>
            </a:r>
            <a:r>
              <a:rPr lang="en-US" sz="2800" dirty="0"/>
              <a:t> The star formation has had a rapid increase till about redshift-2 followed by a fairly steep decline by a factor of 20.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5ABDB4A-08D8-4033-97BA-2F96F168DB3D}"/>
              </a:ext>
            </a:extLst>
          </p:cNvPr>
          <p:cNvSpPr txBox="1"/>
          <p:nvPr/>
        </p:nvSpPr>
        <p:spPr>
          <a:xfrm>
            <a:off x="183252" y="8399153"/>
            <a:ext cx="1043942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03225">
              <a:buFont typeface="Wingdings" panose="05000000000000000000" pitchFamily="2" charset="2"/>
              <a:buChar char="Ø"/>
            </a:pPr>
            <a:r>
              <a:rPr lang="en-US" sz="2800" b="1" dirty="0"/>
              <a:t>Question</a:t>
            </a:r>
            <a:r>
              <a:rPr lang="en-US" sz="2800" dirty="0"/>
              <a:t>: Why did this evolution take place? Abundance of molecular gas over time? Efficiency of star formation?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b="1" dirty="0"/>
              <a:t>Approach</a:t>
            </a:r>
            <a:r>
              <a:rPr lang="en-US" sz="2800" dirty="0"/>
              <a:t>: Measurement of the abundance, phases, and excitation of those gases by looking at atomic lines to get redshift information. </a:t>
            </a:r>
          </a:p>
          <a:p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F1A6534-BFAF-481F-AAD4-BC1B47620A74}"/>
              </a:ext>
            </a:extLst>
          </p:cNvPr>
          <p:cNvSpPr txBox="1"/>
          <p:nvPr/>
        </p:nvSpPr>
        <p:spPr>
          <a:xfrm>
            <a:off x="310151" y="11777391"/>
            <a:ext cx="110194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Origin</a:t>
            </a:r>
            <a:r>
              <a:rPr lang="en-US" sz="2800" dirty="0">
                <a:solidFill>
                  <a:srgbClr val="000000"/>
                </a:solidFill>
              </a:rPr>
              <a:t>: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Sunyaev</a:t>
            </a:r>
            <a:r>
              <a:rPr lang="en-US" sz="2800" dirty="0">
                <a:solidFill>
                  <a:srgbClr val="000000"/>
                </a:solidFill>
              </a:rPr>
              <a:t> &amp; </a:t>
            </a:r>
            <a:r>
              <a:rPr lang="en-US" sz="2800" dirty="0" err="1">
                <a:solidFill>
                  <a:srgbClr val="000000"/>
                </a:solidFill>
              </a:rPr>
              <a:t>Zel’dovich</a:t>
            </a:r>
            <a:r>
              <a:rPr lang="en-US" sz="2800" dirty="0">
                <a:solidFill>
                  <a:srgbClr val="000000"/>
                </a:solidFill>
              </a:rPr>
              <a:t> 1972, 1975, Hogan &amp; Rees 1979,and Bebbington 1989 (the 1</a:t>
            </a:r>
            <a:r>
              <a:rPr lang="en-US" sz="2800" baseline="30000" dirty="0">
                <a:solidFill>
                  <a:srgbClr val="000000"/>
                </a:solidFill>
              </a:rPr>
              <a:t>st</a:t>
            </a:r>
            <a:r>
              <a:rPr lang="en-US" sz="2800" dirty="0">
                <a:solidFill>
                  <a:srgbClr val="000000"/>
                </a:solidFill>
              </a:rPr>
              <a:t> experimental intensity mapping realization using a frequency differencing technique).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6983180-DACC-424B-BE1F-E7AC5E74A79C}"/>
              </a:ext>
            </a:extLst>
          </p:cNvPr>
          <p:cNvSpPr txBox="1"/>
          <p:nvPr/>
        </p:nvSpPr>
        <p:spPr>
          <a:xfrm>
            <a:off x="263290" y="12963157"/>
            <a:ext cx="111865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Functionalities</a:t>
            </a:r>
            <a:r>
              <a:rPr lang="en-US" sz="2800" dirty="0">
                <a:solidFill>
                  <a:srgbClr val="000000"/>
                </a:solidFill>
              </a:rPr>
              <a:t>:</a:t>
            </a:r>
          </a:p>
          <a:p>
            <a:pPr marL="457168" indent="-457168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</a:rPr>
              <a:t>Complete blind census: Measurement of all objects rather than just brightest objects.</a:t>
            </a:r>
          </a:p>
          <a:p>
            <a:pPr marL="457168" indent="-457168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</a:rPr>
              <a:t>Narrowband: Too wide a spectral band washes out the density contrast.</a:t>
            </a:r>
          </a:p>
          <a:p>
            <a:pPr marL="457168" indent="-457168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</a:rPr>
              <a:t>Spectral signature: Foreground or continuum emission should be spectrally smooth whereas intensity should have a spectral signature.</a:t>
            </a:r>
          </a:p>
        </p:txBody>
      </p:sp>
      <p:sp>
        <p:nvSpPr>
          <p:cNvPr id="56" name="Subtitle 2">
            <a:extLst>
              <a:ext uri="{FF2B5EF4-FFF2-40B4-BE49-F238E27FC236}">
                <a16:creationId xmlns:a16="http://schemas.microsoft.com/office/drawing/2014/main" id="{286984ED-D510-4407-8A69-EC2725DBF829}"/>
              </a:ext>
            </a:extLst>
          </p:cNvPr>
          <p:cNvSpPr txBox="1">
            <a:spLocks/>
          </p:cNvSpPr>
          <p:nvPr/>
        </p:nvSpPr>
        <p:spPr>
          <a:xfrm>
            <a:off x="183251" y="21254764"/>
            <a:ext cx="18662176" cy="8698217"/>
          </a:xfrm>
          <a:prstGeom prst="rect">
            <a:avLst/>
          </a:prstGeom>
          <a:noFill/>
          <a:ln w="127000"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lIns="91441" tIns="45720" rIns="91441" bIns="45720" rtlCol="0">
            <a:normAutofit/>
          </a:bodyPr>
          <a:lstStyle>
            <a:lvl1pPr marL="0" indent="0" algn="ctr" defTabSz="2263140" rtl="0" eaLnBrk="1" latinLnBrk="0" hangingPunct="1">
              <a:lnSpc>
                <a:spcPct val="90000"/>
              </a:lnSpc>
              <a:spcBef>
                <a:spcPts val="2475"/>
              </a:spcBef>
              <a:buFont typeface="Arial" panose="020B0604020202020204" pitchFamily="34" charset="0"/>
              <a:buNone/>
              <a:defRPr sz="5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1570" indent="0" algn="ctr" defTabSz="2263140" rtl="0" eaLnBrk="1" latinLnBrk="0" hangingPunct="1">
              <a:lnSpc>
                <a:spcPct val="90000"/>
              </a:lnSpc>
              <a:spcBef>
                <a:spcPts val="1238"/>
              </a:spcBef>
              <a:buFont typeface="Arial" panose="020B0604020202020204" pitchFamily="34" charset="0"/>
              <a:buNone/>
              <a:defRPr sz="4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63140" indent="0" algn="ctr" defTabSz="2263140" rtl="0" eaLnBrk="1" latinLnBrk="0" hangingPunct="1">
              <a:lnSpc>
                <a:spcPct val="90000"/>
              </a:lnSpc>
              <a:spcBef>
                <a:spcPts val="1238"/>
              </a:spcBef>
              <a:buFont typeface="Arial" panose="020B0604020202020204" pitchFamily="34" charset="0"/>
              <a:buNone/>
              <a:defRPr sz="44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394710" indent="0" algn="ctr" defTabSz="2263140" rtl="0" eaLnBrk="1" latinLnBrk="0" hangingPunct="1">
              <a:lnSpc>
                <a:spcPct val="90000"/>
              </a:lnSpc>
              <a:spcBef>
                <a:spcPts val="1238"/>
              </a:spcBef>
              <a:buFont typeface="Arial" panose="020B0604020202020204" pitchFamily="34" charset="0"/>
              <a:buNone/>
              <a:defRPr sz="3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26280" indent="0" algn="ctr" defTabSz="2263140" rtl="0" eaLnBrk="1" latinLnBrk="0" hangingPunct="1">
              <a:lnSpc>
                <a:spcPct val="90000"/>
              </a:lnSpc>
              <a:spcBef>
                <a:spcPts val="1238"/>
              </a:spcBef>
              <a:buFont typeface="Arial" panose="020B0604020202020204" pitchFamily="34" charset="0"/>
              <a:buNone/>
              <a:defRPr sz="3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57850" indent="0" algn="ctr" defTabSz="2263140" rtl="0" eaLnBrk="1" latinLnBrk="0" hangingPunct="1">
              <a:lnSpc>
                <a:spcPct val="90000"/>
              </a:lnSpc>
              <a:spcBef>
                <a:spcPts val="1238"/>
              </a:spcBef>
              <a:buFont typeface="Arial" panose="020B0604020202020204" pitchFamily="34" charset="0"/>
              <a:buNone/>
              <a:defRPr sz="3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89420" indent="0" algn="ctr" defTabSz="2263140" rtl="0" eaLnBrk="1" latinLnBrk="0" hangingPunct="1">
              <a:lnSpc>
                <a:spcPct val="90000"/>
              </a:lnSpc>
              <a:spcBef>
                <a:spcPts val="1238"/>
              </a:spcBef>
              <a:buFont typeface="Arial" panose="020B0604020202020204" pitchFamily="34" charset="0"/>
              <a:buNone/>
              <a:defRPr sz="3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920990" indent="0" algn="ctr" defTabSz="2263140" rtl="0" eaLnBrk="1" latinLnBrk="0" hangingPunct="1">
              <a:lnSpc>
                <a:spcPct val="90000"/>
              </a:lnSpc>
              <a:spcBef>
                <a:spcPts val="1238"/>
              </a:spcBef>
              <a:buFont typeface="Arial" panose="020B0604020202020204" pitchFamily="34" charset="0"/>
              <a:buNone/>
              <a:defRPr sz="3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52560" indent="0" algn="ctr" defTabSz="2263140" rtl="0" eaLnBrk="1" latinLnBrk="0" hangingPunct="1">
              <a:lnSpc>
                <a:spcPct val="90000"/>
              </a:lnSpc>
              <a:spcBef>
                <a:spcPts val="1238"/>
              </a:spcBef>
              <a:buFont typeface="Arial" panose="020B0604020202020204" pitchFamily="34" charset="0"/>
              <a:buNone/>
              <a:defRPr sz="3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0">
                <a:solidFill>
                  <a:schemeClr val="tx1">
                    <a:lumMod val="65000"/>
                    <a:lumOff val="35000"/>
                  </a:schemeClr>
                </a:solidFill>
              </a:rPr>
              <a:t>SCIENCE</a:t>
            </a:r>
            <a:endParaRPr lang="en-US" sz="5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53C5734-F421-49CC-95D4-2681B12B061A}"/>
              </a:ext>
            </a:extLst>
          </p:cNvPr>
          <p:cNvSpPr txBox="1"/>
          <p:nvPr/>
        </p:nvSpPr>
        <p:spPr>
          <a:xfrm>
            <a:off x="213542" y="21785345"/>
            <a:ext cx="76242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EXCLAIM maps the sub-mm emission of redshifted carbon monoxide (CO) and singly-ionized carbon (CI), and C2 lines in windows comprising 0&lt;z&lt; 3.5. 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4561DF3-E525-4DA9-8EF0-5C51878A2EB8}"/>
              </a:ext>
            </a:extLst>
          </p:cNvPr>
          <p:cNvSpPr/>
          <p:nvPr/>
        </p:nvSpPr>
        <p:spPr>
          <a:xfrm>
            <a:off x="247855" y="23055738"/>
            <a:ext cx="1102885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0000"/>
                </a:solidFill>
              </a:rPr>
              <a:t>EXCLAIM’s Primary Science Topics:</a:t>
            </a:r>
          </a:p>
          <a:p>
            <a:r>
              <a:rPr lang="en-US" sz="2800" dirty="0">
                <a:solidFill>
                  <a:srgbClr val="000000"/>
                </a:solidFill>
              </a:rPr>
              <a:t>-Dramatic decline in star formation since z~2.</a:t>
            </a:r>
          </a:p>
          <a:p>
            <a:r>
              <a:rPr lang="en-US" sz="2800" dirty="0">
                <a:solidFill>
                  <a:srgbClr val="000000"/>
                </a:solidFill>
              </a:rPr>
              <a:t>-Typical abundance, excitation and evolution </a:t>
            </a:r>
          </a:p>
          <a:p>
            <a:r>
              <a:rPr lang="en-US" sz="2800" dirty="0">
                <a:solidFill>
                  <a:srgbClr val="000000"/>
                </a:solidFill>
              </a:rPr>
              <a:t>  of the molecular gas which forms stars.</a:t>
            </a:r>
          </a:p>
          <a:p>
            <a:r>
              <a:rPr lang="en-US" sz="2800" dirty="0">
                <a:solidFill>
                  <a:srgbClr val="000000"/>
                </a:solidFill>
              </a:rPr>
              <a:t>-The quality of CO trace H2 in galaxies. </a:t>
            </a:r>
          </a:p>
          <a:p>
            <a:r>
              <a:rPr lang="en-US" sz="2800" dirty="0">
                <a:solidFill>
                  <a:srgbClr val="000000"/>
                </a:solidFill>
              </a:rPr>
              <a:t>-If intensity mapping is a viable approach to probe high redshifts.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0755F4-BFD9-4726-8C90-BC43F704ECA1}"/>
              </a:ext>
            </a:extLst>
          </p:cNvPr>
          <p:cNvSpPr/>
          <p:nvPr/>
        </p:nvSpPr>
        <p:spPr>
          <a:xfrm>
            <a:off x="335651" y="32276319"/>
            <a:ext cx="562217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D009DC0A-80E4-4F19-85F9-C729CD9BE033}"/>
              </a:ext>
            </a:extLst>
          </p:cNvPr>
          <p:cNvSpPr/>
          <p:nvPr/>
        </p:nvSpPr>
        <p:spPr>
          <a:xfrm>
            <a:off x="259408" y="25512174"/>
            <a:ext cx="1213529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Lines &amp; Levels:</a:t>
            </a:r>
          </a:p>
          <a:p>
            <a:r>
              <a:rPr lang="en-US" sz="2800" b="1" dirty="0">
                <a:solidFill>
                  <a:srgbClr val="000000"/>
                </a:solidFill>
              </a:rPr>
              <a:t>CO</a:t>
            </a:r>
            <a:r>
              <a:rPr lang="en-US" sz="2800" dirty="0">
                <a:solidFill>
                  <a:srgbClr val="000000"/>
                </a:solidFill>
              </a:rPr>
              <a:t>: EXCLAIM cross-correlates with spectroscopic galaxy redshift catalogs (shown right) to constrain the total molecular CO gas abundance from 0 &lt; z &lt; 0.7.</a:t>
            </a:r>
          </a:p>
          <a:p>
            <a:r>
              <a:rPr lang="en-US" sz="2800" b="1" dirty="0"/>
              <a:t>CI: </a:t>
            </a:r>
            <a:r>
              <a:rPr lang="en-US" sz="2800" dirty="0"/>
              <a:t>EXCLAIM maps neutral carbon emission in the Milky Way, providing data to determine the co-extensiveness of [CI] and CO gas in galactic photodissociation regions (PDRs), and probe existing assumptions about the [CI]/CO intensity ratios. 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C6E252E-6CB2-4BD7-A8E1-D1BD59D94CFB}"/>
              </a:ext>
            </a:extLst>
          </p:cNvPr>
          <p:cNvSpPr/>
          <p:nvPr/>
        </p:nvSpPr>
        <p:spPr>
          <a:xfrm>
            <a:off x="16465052" y="22071269"/>
            <a:ext cx="223425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Fig.</a:t>
            </a:r>
            <a:r>
              <a:rPr lang="en-US" dirty="0"/>
              <a:t>: CO total abundance from cumulative luminosity. EXCLAIM sensitivity (black line) is compared to existing models [6-10]. J is the transition, </a:t>
            </a:r>
            <a:r>
              <a:rPr lang="en-US" i="1" dirty="0"/>
              <a:t>b</a:t>
            </a:r>
            <a:r>
              <a:rPr lang="en-US" dirty="0"/>
              <a:t> is the clustering bias of the emitters and </a:t>
            </a:r>
            <a:r>
              <a:rPr lang="en-US" i="1" dirty="0"/>
              <a:t>I</a:t>
            </a:r>
            <a:r>
              <a:rPr lang="en-US" i="1" baseline="-25000" dirty="0"/>
              <a:t>v</a:t>
            </a:r>
            <a:r>
              <a:rPr lang="en-US" dirty="0"/>
              <a:t> is the intensity.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E237247-47CA-4D5D-A291-9DC0F4657494}"/>
              </a:ext>
            </a:extLst>
          </p:cNvPr>
          <p:cNvSpPr/>
          <p:nvPr/>
        </p:nvSpPr>
        <p:spPr>
          <a:xfrm>
            <a:off x="16243739" y="26291845"/>
            <a:ext cx="269165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Fig.</a:t>
            </a:r>
            <a:r>
              <a:rPr lang="en-US" dirty="0"/>
              <a:t>: CII total abundance from cumulative luminosity vs. redshift. EXCLAIM sensitivity (red star) is compared to existing models [7,13-15] and preliminary measurements [11]. Here </a:t>
            </a:r>
            <a:r>
              <a:rPr lang="en-US" i="1" dirty="0"/>
              <a:t>b</a:t>
            </a:r>
            <a:r>
              <a:rPr lang="en-US" dirty="0"/>
              <a:t> is the clustering bias of the emitters and </a:t>
            </a:r>
            <a:r>
              <a:rPr lang="en-US" i="1" dirty="0"/>
              <a:t>I</a:t>
            </a:r>
            <a:r>
              <a:rPr lang="en-US" i="1" baseline="-25000" dirty="0"/>
              <a:t>v</a:t>
            </a:r>
            <a:r>
              <a:rPr lang="en-US" dirty="0"/>
              <a:t> is the intensity. 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B583BAC-FE72-4053-AEC9-7A78D32E050E}"/>
              </a:ext>
            </a:extLst>
          </p:cNvPr>
          <p:cNvGrpSpPr/>
          <p:nvPr/>
        </p:nvGrpSpPr>
        <p:grpSpPr>
          <a:xfrm>
            <a:off x="7288861" y="22269471"/>
            <a:ext cx="4577873" cy="3366045"/>
            <a:chOff x="-10620533" y="17793034"/>
            <a:chExt cx="6631858" cy="5377389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F6076F37-A9FC-46D3-8BF0-F9D93BB913E4}"/>
                </a:ext>
              </a:extLst>
            </p:cNvPr>
            <p:cNvSpPr/>
            <p:nvPr/>
          </p:nvSpPr>
          <p:spPr>
            <a:xfrm rot="16200000">
              <a:off x="-9518067" y="16690568"/>
              <a:ext cx="4426926" cy="663185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rgbClr val="1264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64C3D6EB-F53D-40D8-8BB4-76ABA652D83A}"/>
                </a:ext>
              </a:extLst>
            </p:cNvPr>
            <p:cNvSpPr/>
            <p:nvPr/>
          </p:nvSpPr>
          <p:spPr>
            <a:xfrm rot="16200000">
              <a:off x="-9148791" y="17083858"/>
              <a:ext cx="3705958" cy="59190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55106508-AD06-45BE-A6D3-655E0135E83F}"/>
                </a:ext>
              </a:extLst>
            </p:cNvPr>
            <p:cNvSpPr/>
            <p:nvPr/>
          </p:nvSpPr>
          <p:spPr>
            <a:xfrm rot="16200000">
              <a:off x="-8669609" y="17624631"/>
              <a:ext cx="2743200" cy="483747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7BB953B8-5941-4EB8-8D8E-6D276557185E}"/>
                </a:ext>
              </a:extLst>
            </p:cNvPr>
            <p:cNvSpPr/>
            <p:nvPr/>
          </p:nvSpPr>
          <p:spPr>
            <a:xfrm rot="16200000">
              <a:off x="-8097780" y="18388571"/>
              <a:ext cx="1691859" cy="3265020"/>
            </a:xfrm>
            <a:prstGeom prst="ellipse">
              <a:avLst/>
            </a:prstGeom>
            <a:solidFill>
              <a:srgbClr val="F9FB9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D43F73D8-B038-4E49-9E57-32D8D7AD45EC}"/>
                </a:ext>
              </a:extLst>
            </p:cNvPr>
            <p:cNvSpPr/>
            <p:nvPr/>
          </p:nvSpPr>
          <p:spPr>
            <a:xfrm>
              <a:off x="-9177441" y="18035912"/>
              <a:ext cx="3745671" cy="1187597"/>
            </a:xfrm>
            <a:prstGeom prst="rect">
              <a:avLst/>
            </a:prstGeom>
            <a:noFill/>
          </p:spPr>
          <p:txBody>
            <a:bodyPr spcFirstLastPara="1" wrap="none" lIns="91441" tIns="45720" rIns="91441" bIns="45720" numCol="1">
              <a:prstTxWarp prst="textArchUp">
                <a:avLst>
                  <a:gd name="adj" fmla="val 11402148"/>
                </a:avLst>
              </a:prstTxWarp>
              <a:spAutoFit/>
            </a:bodyPr>
            <a:lstStyle/>
            <a:p>
              <a:pPr algn="ctr"/>
              <a:r>
                <a: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Ionized Intergalactic medium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55651437-2EB5-44E1-8A9D-09DDC5511E9F}"/>
                </a:ext>
              </a:extLst>
            </p:cNvPr>
            <p:cNvSpPr txBox="1"/>
            <p:nvPr/>
          </p:nvSpPr>
          <p:spPr>
            <a:xfrm>
              <a:off x="-10299484" y="18445118"/>
              <a:ext cx="6095266" cy="4216818"/>
            </a:xfrm>
            <a:prstGeom prst="rect">
              <a:avLst/>
            </a:prstGeom>
            <a:noFill/>
          </p:spPr>
          <p:txBody>
            <a:bodyPr wrap="square">
              <a:prstTxWarp prst="textArchUp">
                <a:avLst>
                  <a:gd name="adj" fmla="val 6414510"/>
                </a:avLst>
              </a:prstTxWarp>
              <a:spAutoFit/>
            </a:bodyPr>
            <a:lstStyle/>
            <a:p>
              <a:pPr algn="ctr"/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Self-Shielding Neutral Gas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B72407C8-9246-4E2F-AC5C-614C62819252}"/>
                </a:ext>
              </a:extLst>
            </p:cNvPr>
            <p:cNvSpPr txBox="1"/>
            <p:nvPr/>
          </p:nvSpPr>
          <p:spPr>
            <a:xfrm>
              <a:off x="-10299485" y="18953605"/>
              <a:ext cx="6095267" cy="4216818"/>
            </a:xfrm>
            <a:prstGeom prst="rect">
              <a:avLst/>
            </a:prstGeom>
            <a:noFill/>
          </p:spPr>
          <p:txBody>
            <a:bodyPr wrap="square">
              <a:prstTxWarp prst="textArchUp">
                <a:avLst>
                  <a:gd name="adj" fmla="val 6414510"/>
                </a:avLst>
              </a:prstTxWarp>
              <a:spAutoFit/>
            </a:bodyPr>
            <a:lstStyle/>
            <a:p>
              <a:pPr algn="ctr"/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Cold, Molecular Gas</a:t>
              </a:r>
            </a:p>
          </p:txBody>
        </p:sp>
        <p:sp>
          <p:nvSpPr>
            <p:cNvPr id="74" name="Star: 5 Points 73">
              <a:extLst>
                <a:ext uri="{FF2B5EF4-FFF2-40B4-BE49-F238E27FC236}">
                  <a16:creationId xmlns:a16="http://schemas.microsoft.com/office/drawing/2014/main" id="{1088DE9F-FE25-4789-8D64-2DFFB2F6C5E1}"/>
                </a:ext>
              </a:extLst>
            </p:cNvPr>
            <p:cNvSpPr/>
            <p:nvPr/>
          </p:nvSpPr>
          <p:spPr>
            <a:xfrm>
              <a:off x="-6563855" y="19759836"/>
              <a:ext cx="334108" cy="30849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C0351FBC-9BCA-477B-8476-8EB5A6899E14}"/>
                </a:ext>
              </a:extLst>
            </p:cNvPr>
            <p:cNvSpPr/>
            <p:nvPr/>
          </p:nvSpPr>
          <p:spPr>
            <a:xfrm>
              <a:off x="-7579608" y="21716378"/>
              <a:ext cx="960558" cy="639191"/>
            </a:xfrm>
            <a:prstGeom prst="rect">
              <a:avLst/>
            </a:prstGeom>
            <a:noFill/>
          </p:spPr>
          <p:txBody>
            <a:bodyPr wrap="square" lIns="91441" tIns="45720" rIns="91441" bIns="45720">
              <a:spAutoFit/>
            </a:bodyPr>
            <a:lstStyle/>
            <a:p>
              <a:pPr algn="ctr"/>
              <a:r>
                <a:rPr lang="en-US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HII</a:t>
              </a:r>
              <a:endPara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9BF2B48C-F51A-4E86-9C43-08915E705CF3}"/>
                </a:ext>
              </a:extLst>
            </p:cNvPr>
            <p:cNvSpPr/>
            <p:nvPr/>
          </p:nvSpPr>
          <p:spPr>
            <a:xfrm>
              <a:off x="-9886611" y="20371771"/>
              <a:ext cx="5399209" cy="1324599"/>
            </a:xfrm>
            <a:prstGeom prst="rect">
              <a:avLst/>
            </a:prstGeom>
            <a:noFill/>
          </p:spPr>
          <p:txBody>
            <a:bodyPr spcFirstLastPara="1" wrap="square" lIns="91441" tIns="45720" rIns="91441" bIns="45720" numCol="1">
              <a:prstTxWarp prst="textArchDown">
                <a:avLst>
                  <a:gd name="adj" fmla="val 18933012"/>
                </a:avLst>
              </a:prstTxWarp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CII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     HII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3CE85505-DBEE-4F16-8ACB-DFBAE6316E36}"/>
                </a:ext>
              </a:extLst>
            </p:cNvPr>
            <p:cNvSpPr/>
            <p:nvPr/>
          </p:nvSpPr>
          <p:spPr>
            <a:xfrm>
              <a:off x="-8351852" y="20227009"/>
              <a:ext cx="2200001" cy="970345"/>
            </a:xfrm>
            <a:prstGeom prst="rect">
              <a:avLst/>
            </a:prstGeom>
            <a:noFill/>
          </p:spPr>
          <p:txBody>
            <a:bodyPr spcFirstLastPara="1" wrap="square" lIns="91441" tIns="45720" rIns="91441" bIns="45720" numCol="1">
              <a:prstTxWarp prst="textArchDown">
                <a:avLst>
                  <a:gd name="adj" fmla="val 1810828"/>
                </a:avLst>
              </a:prstTxWarp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H</a:t>
              </a:r>
              <a:r>
                <a:rPr lang="en-US" sz="2800" dirty="0">
                  <a:ln w="0"/>
                  <a:effectLst>
                    <a:outerShdw blurRad="38100" dist="38100" dir="2700000" algn="tl" rotWithShape="0">
                      <a:srgbClr val="000000">
                        <a:alpha val="43137"/>
                      </a:srgbClr>
                    </a:outerShdw>
                  </a:effectLst>
                </a:rPr>
                <a:t>2    CI   CO</a:t>
              </a:r>
              <a:endPara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2803BD56-8BF9-41A4-B51B-582709EAE56F}"/>
                </a:ext>
              </a:extLst>
            </p:cNvPr>
            <p:cNvSpPr/>
            <p:nvPr/>
          </p:nvSpPr>
          <p:spPr>
            <a:xfrm>
              <a:off x="-9346188" y="18203086"/>
              <a:ext cx="4099052" cy="2400358"/>
            </a:xfrm>
            <a:prstGeom prst="rect">
              <a:avLst/>
            </a:prstGeom>
            <a:noFill/>
          </p:spPr>
          <p:txBody>
            <a:bodyPr spcFirstLastPara="1" wrap="square" lIns="91441" tIns="45720" rIns="91441" bIns="45720" numCol="1">
              <a:prstTxWarp prst="textArchDown">
                <a:avLst>
                  <a:gd name="adj" fmla="val 1146112"/>
                </a:avLst>
              </a:prstTxWarp>
              <a:spAutoFit/>
            </a:bodyPr>
            <a:lstStyle/>
            <a:p>
              <a:pPr algn="ctr"/>
              <a:r>
                <a: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CII    HII    NII</a:t>
              </a:r>
            </a:p>
          </p:txBody>
        </p:sp>
        <p:cxnSp>
          <p:nvCxnSpPr>
            <p:cNvPr id="79" name="Connector: Curved 78">
              <a:extLst>
                <a:ext uri="{FF2B5EF4-FFF2-40B4-BE49-F238E27FC236}">
                  <a16:creationId xmlns:a16="http://schemas.microsoft.com/office/drawing/2014/main" id="{F6F5EE4C-B908-4134-BC9D-391CF28426DD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-6263736" y="20006496"/>
              <a:ext cx="1476782" cy="1257870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rgbClr val="00B0F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ctor: Curved 79">
              <a:extLst>
                <a:ext uri="{FF2B5EF4-FFF2-40B4-BE49-F238E27FC236}">
                  <a16:creationId xmlns:a16="http://schemas.microsoft.com/office/drawing/2014/main" id="{3A8A5E84-D13E-4F1C-8CB0-746CEF52E5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6295687" y="19258678"/>
              <a:ext cx="545123" cy="501159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9F1CB122-D7E5-4A09-BB12-D02A31149D1E}"/>
              </a:ext>
            </a:extLst>
          </p:cNvPr>
          <p:cNvSpPr txBox="1"/>
          <p:nvPr/>
        </p:nvSpPr>
        <p:spPr>
          <a:xfrm>
            <a:off x="6671862" y="23514025"/>
            <a:ext cx="6095266" cy="4216819"/>
          </a:xfrm>
          <a:prstGeom prst="rect">
            <a:avLst/>
          </a:prstGeom>
          <a:noFill/>
        </p:spPr>
        <p:txBody>
          <a:bodyPr wrap="square">
            <a:prstTxWarp prst="textArchUp">
              <a:avLst>
                <a:gd name="adj" fmla="val 5978870"/>
              </a:avLst>
            </a:prstTxWarp>
            <a:spAutoFit/>
          </a:bodyPr>
          <a:lstStyle/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Star Formation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392B7F2-AD5C-4ADE-83EA-F25F7834AD93}"/>
              </a:ext>
            </a:extLst>
          </p:cNvPr>
          <p:cNvSpPr txBox="1"/>
          <p:nvPr/>
        </p:nvSpPr>
        <p:spPr>
          <a:xfrm>
            <a:off x="216534" y="6821131"/>
            <a:ext cx="1359487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30" indent="-285730">
              <a:buFont typeface="Wingdings" panose="05000000000000000000" pitchFamily="2" charset="2"/>
              <a:buChar char="Ø"/>
            </a:pPr>
            <a:r>
              <a:rPr lang="en-US" sz="2800" b="1" dirty="0"/>
              <a:t>Goal</a:t>
            </a:r>
            <a:r>
              <a:rPr lang="en-US" sz="2800" dirty="0"/>
              <a:t>: Time resolving of the evolution of galaxies over the history of universe compared to    the information obtained via FIR background.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7B6AA2D-9C37-4702-AE74-DA3858D5DE05}"/>
              </a:ext>
            </a:extLst>
          </p:cNvPr>
          <p:cNvSpPr txBox="1"/>
          <p:nvPr/>
        </p:nvSpPr>
        <p:spPr>
          <a:xfrm>
            <a:off x="3703320" y="1917029"/>
            <a:ext cx="347014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i="1" baseline="30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en-US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NASA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-Goddard Space Flight Center, Greenbelt, MD, USA; </a:t>
            </a:r>
            <a:r>
              <a:rPr lang="en-US" i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Cardiff University, Cardiff, UK; </a:t>
            </a:r>
            <a:r>
              <a:rPr lang="en-US" i="1" baseline="30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</a:t>
            </a:r>
            <a:r>
              <a:rPr lang="en-US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Lawrence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Berkeley National Lab, Berkeley, CA, USA; </a:t>
            </a:r>
            <a:r>
              <a:rPr lang="en-US" i="1" baseline="30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</a:t>
            </a:r>
            <a:r>
              <a:rPr lang="en-US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University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Maryland-College Park, MD, USA; </a:t>
            </a:r>
            <a:r>
              <a:rPr lang="en-US" i="1" baseline="30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r>
              <a:rPr lang="en-US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New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York University, New York, NY, USA;  </a:t>
            </a:r>
            <a:r>
              <a:rPr lang="en-US" i="1" baseline="30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</a:t>
            </a:r>
            <a:r>
              <a:rPr lang="en-US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National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Institute of Standards and Technology, Boulder, CO, USA; </a:t>
            </a:r>
            <a:r>
              <a:rPr lang="en-US" i="1" baseline="30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</a:t>
            </a:r>
            <a:r>
              <a:rPr lang="en-US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University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Chicago, Chicago, IL, USA; </a:t>
            </a:r>
            <a:r>
              <a:rPr lang="en-US" i="1" baseline="30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</a:t>
            </a:r>
            <a:r>
              <a:rPr lang="en-US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Arizona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State University, Phoenix, AZ, USA; </a:t>
            </a:r>
            <a:r>
              <a:rPr lang="en-US" i="1" baseline="30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US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Quantum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Circuits, New Haven, CT, USA; </a:t>
            </a:r>
            <a:r>
              <a:rPr lang="en-US" i="1" baseline="30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</a:t>
            </a:r>
            <a:r>
              <a:rPr lang="en-US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University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Wisconsin-Madison, Madison, WI, USA; </a:t>
            </a:r>
            <a:r>
              <a:rPr lang="en-US" i="1" baseline="30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</a:t>
            </a:r>
            <a:r>
              <a:rPr lang="en-US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Canadian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Institute for Theoretical Astrophysics, Toronto, Canada; </a:t>
            </a:r>
            <a:r>
              <a:rPr lang="en-US" i="1" baseline="30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</a:t>
            </a:r>
            <a:r>
              <a:rPr lang="en-US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ISAE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-SUPAERO, </a:t>
            </a:r>
            <a:r>
              <a:rPr lang="en-US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Tolouse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France; </a:t>
            </a:r>
            <a:r>
              <a:rPr lang="en-US" i="1" baseline="30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</a:t>
            </a:r>
            <a:r>
              <a:rPr lang="en-US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Center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for Computational Astrophysics, Flatiron Institute, New York, NY, USA; </a:t>
            </a:r>
            <a:r>
              <a:rPr lang="en-US" i="1" baseline="30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</a:t>
            </a:r>
            <a:r>
              <a:rPr lang="en-US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University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Iowa, Iowa City, IA, USA; </a:t>
            </a:r>
            <a:r>
              <a:rPr lang="en-US" i="1" baseline="30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</a:t>
            </a:r>
            <a:r>
              <a:rPr lang="en-US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University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Toledo, Toledo, OH, USA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22D297-4835-46D4-ACE9-D3C66A9D5293}"/>
              </a:ext>
            </a:extLst>
          </p:cNvPr>
          <p:cNvSpPr/>
          <p:nvPr/>
        </p:nvSpPr>
        <p:spPr>
          <a:xfrm>
            <a:off x="4267200" y="810418"/>
            <a:ext cx="33513396" cy="115416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US" sz="2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Maryam </a:t>
            </a:r>
            <a:r>
              <a:rPr lang="en-US" sz="23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Rahmani</a:t>
            </a:r>
            <a:r>
              <a:rPr lang="en-US" sz="2300" b="1" baseline="30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en-US" sz="23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Peter A. R. Ade</a:t>
            </a:r>
            <a:r>
              <a:rPr lang="en-US" sz="23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</a:t>
            </a:r>
            <a:r>
              <a:rPr lang="en-US" sz="2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Christopher J. </a:t>
            </a:r>
            <a:r>
              <a:rPr lang="en-US" sz="23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Anderson</a:t>
            </a:r>
            <a:r>
              <a:rPr lang="en-US" sz="2300" b="1" baseline="30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en-US" sz="2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Alyssa </a:t>
            </a:r>
            <a:r>
              <a:rPr lang="en-US" sz="23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Barlis</a:t>
            </a:r>
            <a:r>
              <a:rPr lang="en-US" sz="2300" b="1" baseline="30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en-US" sz="2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Emily M. </a:t>
            </a:r>
            <a:r>
              <a:rPr lang="en-US" sz="23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Barrentine</a:t>
            </a:r>
            <a:r>
              <a:rPr lang="en-US" sz="2300" b="1" baseline="30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</a:t>
            </a:r>
            <a:r>
              <a:rPr lang="en-US" sz="2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Jeffrey </a:t>
            </a:r>
            <a:r>
              <a:rPr lang="en-US" sz="23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Beeman</a:t>
            </a:r>
            <a:r>
              <a:rPr lang="en-US" sz="2300" b="1" baseline="30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</a:t>
            </a:r>
            <a:r>
              <a:rPr lang="en-US" sz="2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Alberto D. </a:t>
            </a:r>
            <a:r>
              <a:rPr lang="en-US" sz="23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Bolatto</a:t>
            </a:r>
            <a:r>
              <a:rPr lang="en-US" sz="2300" b="1" baseline="30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</a:t>
            </a:r>
            <a:r>
              <a:rPr lang="en-US" sz="2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Patrick C. </a:t>
            </a:r>
            <a:r>
              <a:rPr lang="en-US" sz="23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Breysse</a:t>
            </a:r>
            <a:r>
              <a:rPr lang="en-US" sz="2300" b="1" baseline="30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r>
              <a:rPr lang="en-US" sz="2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Berhanu T. </a:t>
            </a:r>
            <a:r>
              <a:rPr lang="en-US" sz="23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Bulcha</a:t>
            </a:r>
            <a:r>
              <a:rPr lang="en-US" sz="2300" b="1" baseline="30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en-US" sz="2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Giuseppe </a:t>
            </a:r>
            <a:r>
              <a:rPr lang="en-US" sz="23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Cataldo</a:t>
            </a:r>
            <a:r>
              <a:rPr lang="en-US" sz="2300" b="1" baseline="30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en-US" sz="2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Jake </a:t>
            </a:r>
            <a:r>
              <a:rPr lang="en-US" sz="23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Connors</a:t>
            </a:r>
            <a:r>
              <a:rPr lang="en-US" sz="2300" b="1" baseline="30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</a:t>
            </a:r>
            <a:r>
              <a:rPr lang="en-US" sz="2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Negar </a:t>
            </a:r>
            <a:r>
              <a:rPr lang="en-US" sz="23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Ehsan</a:t>
            </a:r>
            <a:r>
              <a:rPr lang="en-US" sz="2300" b="1" baseline="30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en-US" sz="2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Thomas </a:t>
            </a:r>
            <a:r>
              <a:rPr lang="en-US" sz="23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Essinger-Hileman</a:t>
            </a:r>
            <a:r>
              <a:rPr lang="en-US" sz="2300" b="1" baseline="30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en-US" sz="2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Larry A. </a:t>
            </a:r>
            <a:r>
              <a:rPr lang="en-US" sz="23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Hess</a:t>
            </a:r>
            <a:r>
              <a:rPr lang="en-US" sz="2300" b="1" baseline="30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en-US" sz="2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Amir E. </a:t>
            </a:r>
            <a:r>
              <a:rPr lang="en-US" sz="23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Jahromi</a:t>
            </a:r>
            <a:r>
              <a:rPr lang="en-US" sz="2300" b="1" baseline="30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en-US" sz="2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3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Trevian</a:t>
            </a:r>
            <a:r>
              <a:rPr lang="en-US" sz="2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3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Jenkins</a:t>
            </a:r>
            <a:r>
              <a:rPr lang="en-US" sz="2300" b="1" baseline="30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</a:t>
            </a:r>
            <a:r>
              <a:rPr lang="en-US" sz="23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,Mark K. </a:t>
            </a:r>
            <a:r>
              <a:rPr lang="en-US" sz="23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Kimball</a:t>
            </a:r>
            <a:r>
              <a:rPr lang="en-US" sz="2300" b="1" baseline="30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en-US" sz="2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Alan J. </a:t>
            </a:r>
            <a:r>
              <a:rPr lang="en-US" sz="23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Kogut</a:t>
            </a:r>
            <a:r>
              <a:rPr lang="en-US" sz="2300" b="1" baseline="30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en-US" sz="2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Luke N. </a:t>
            </a:r>
            <a:r>
              <a:rPr lang="en-US" sz="23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Lowe</a:t>
            </a:r>
            <a:r>
              <a:rPr lang="en-US" sz="2300" b="1" baseline="30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en-US" sz="2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Phil </a:t>
            </a:r>
            <a:r>
              <a:rPr lang="en-US" sz="23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Mauskopf</a:t>
            </a:r>
            <a:r>
              <a:rPr lang="en-US" sz="2300" b="1" baseline="30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</a:t>
            </a:r>
            <a:r>
              <a:rPr lang="en-US" sz="2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Jeff </a:t>
            </a:r>
            <a:r>
              <a:rPr lang="en-US" sz="23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McMahon</a:t>
            </a:r>
            <a:r>
              <a:rPr lang="en-US" sz="2300" b="1" baseline="30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</a:t>
            </a:r>
            <a:r>
              <a:rPr lang="en-US" sz="2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Mona </a:t>
            </a:r>
            <a:r>
              <a:rPr lang="en-US" sz="23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Mirzaei</a:t>
            </a:r>
            <a:r>
              <a:rPr lang="en-US" sz="2300" b="1" baseline="30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en-US" sz="2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S. Harvey </a:t>
            </a:r>
            <a:r>
              <a:rPr lang="en-US" sz="23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Moseley</a:t>
            </a:r>
            <a:r>
              <a:rPr lang="en-US" sz="2300" b="1" baseline="30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US" sz="2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Jonas </a:t>
            </a:r>
            <a:r>
              <a:rPr lang="en-US" sz="23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Mugge-Durum</a:t>
            </a:r>
            <a:r>
              <a:rPr lang="en-US" sz="2300" b="1" baseline="30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</a:t>
            </a:r>
            <a:r>
              <a:rPr lang="en-US" sz="2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Omid </a:t>
            </a:r>
            <a:r>
              <a:rPr lang="en-US" sz="23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Noroozian</a:t>
            </a:r>
            <a:r>
              <a:rPr lang="en-US" sz="2300" b="1" baseline="30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en-US" sz="2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Trevor M. </a:t>
            </a:r>
            <a:r>
              <a:rPr lang="en-US" sz="23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Oxholm</a:t>
            </a:r>
            <a:r>
              <a:rPr lang="en-US" sz="2300" b="1" baseline="30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</a:t>
            </a:r>
            <a:r>
              <a:rPr lang="en-US" sz="2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3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Tatsat</a:t>
            </a:r>
            <a:r>
              <a:rPr lang="en-US" sz="2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3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Parekh</a:t>
            </a:r>
            <a:r>
              <a:rPr lang="en-US" sz="2300" b="1" baseline="30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en-US" sz="2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3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Ue</a:t>
            </a:r>
            <a:r>
              <a:rPr lang="en-US" sz="2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-Li </a:t>
            </a:r>
            <a:r>
              <a:rPr lang="en-US" sz="23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Pen</a:t>
            </a:r>
            <a:r>
              <a:rPr lang="en-US" sz="2300" b="1" baseline="30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</a:t>
            </a:r>
            <a:r>
              <a:rPr lang="en-US" sz="2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Anthony R. </a:t>
            </a:r>
            <a:r>
              <a:rPr lang="en-US" sz="23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Pullen</a:t>
            </a:r>
            <a:r>
              <a:rPr lang="en-US" sz="2300" b="1" baseline="30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r>
              <a:rPr lang="en-US" sz="2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Florian </a:t>
            </a:r>
            <a:r>
              <a:rPr lang="en-US" sz="23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Roselli</a:t>
            </a:r>
            <a:r>
              <a:rPr lang="en-US" sz="2300" b="1" baseline="30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</a:t>
            </a:r>
            <a:r>
              <a:rPr lang="en-US" sz="2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Konrad </a:t>
            </a:r>
            <a:r>
              <a:rPr lang="en-US" sz="23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Shire</a:t>
            </a:r>
            <a:r>
              <a:rPr lang="en-US" sz="2300" b="1" baseline="30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</a:t>
            </a:r>
            <a:r>
              <a:rPr lang="en-US" sz="2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Gage </a:t>
            </a:r>
            <a:r>
              <a:rPr lang="en-US" sz="23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Siebert</a:t>
            </a:r>
            <a:r>
              <a:rPr lang="en-US" sz="2300" b="1" baseline="30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</a:t>
            </a:r>
            <a:r>
              <a:rPr lang="en-US" sz="2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Adrian K. </a:t>
            </a:r>
            <a:r>
              <a:rPr lang="en-US" sz="23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Sinclair</a:t>
            </a:r>
            <a:r>
              <a:rPr lang="en-US" sz="2300" b="1" baseline="30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</a:t>
            </a:r>
            <a:r>
              <a:rPr lang="en-US" sz="2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Rachel S. </a:t>
            </a:r>
            <a:r>
              <a:rPr lang="en-US" sz="23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Somerville</a:t>
            </a:r>
            <a:r>
              <a:rPr lang="en-US" sz="2300" b="1" baseline="30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</a:t>
            </a:r>
            <a:r>
              <a:rPr lang="en-US" sz="2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Ryan </a:t>
            </a:r>
            <a:r>
              <a:rPr lang="en-US" sz="23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Stephenson</a:t>
            </a:r>
            <a:r>
              <a:rPr lang="en-US" sz="2300" b="1" baseline="30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</a:t>
            </a:r>
            <a:r>
              <a:rPr lang="en-US" sz="2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Thomas R. </a:t>
            </a:r>
            <a:r>
              <a:rPr lang="en-US" sz="23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Stevenson</a:t>
            </a:r>
            <a:r>
              <a:rPr lang="en-US" sz="2300" b="1" baseline="30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en-US" sz="2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Eric R. </a:t>
            </a:r>
            <a:r>
              <a:rPr lang="en-US" sz="23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Switzer</a:t>
            </a:r>
            <a:r>
              <a:rPr lang="en-US" sz="2300" b="1" baseline="30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en-US" sz="23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Peter </a:t>
            </a:r>
            <a:r>
              <a:rPr lang="en-US" sz="23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Timbie</a:t>
            </a:r>
            <a:r>
              <a:rPr lang="en-US" sz="2300" b="1" baseline="30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</a:t>
            </a:r>
            <a:r>
              <a:rPr lang="en-US" sz="2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Jared </a:t>
            </a:r>
            <a:r>
              <a:rPr lang="en-US" sz="23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Termini</a:t>
            </a:r>
            <a:r>
              <a:rPr lang="en-US" sz="2300" b="1" baseline="30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</a:t>
            </a:r>
            <a:r>
              <a:rPr lang="en-US" sz="2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Carole </a:t>
            </a:r>
            <a:r>
              <a:rPr lang="en-US" sz="23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Tucker</a:t>
            </a:r>
            <a:r>
              <a:rPr lang="en-US" sz="2300" b="1" baseline="30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</a:t>
            </a:r>
            <a:r>
              <a:rPr lang="en-US" sz="2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Elijah </a:t>
            </a:r>
            <a:r>
              <a:rPr lang="en-US" sz="23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Visbal</a:t>
            </a:r>
            <a:r>
              <a:rPr lang="en-US" sz="2300" b="1" baseline="30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</a:t>
            </a:r>
            <a:r>
              <a:rPr lang="en-US" sz="2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Carolyn G. </a:t>
            </a:r>
            <a:r>
              <a:rPr lang="en-US" sz="23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Volpert</a:t>
            </a:r>
            <a:r>
              <a:rPr lang="en-US" sz="2300" b="1" baseline="30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</a:t>
            </a:r>
            <a:r>
              <a:rPr lang="en-US" sz="2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Edward J. </a:t>
            </a:r>
            <a:r>
              <a:rPr lang="en-US" sz="23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Wollack</a:t>
            </a:r>
            <a:r>
              <a:rPr lang="en-US" sz="2300" b="1" baseline="30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en-US" sz="2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3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Shengqi</a:t>
            </a:r>
            <a:r>
              <a:rPr lang="en-US" sz="2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3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Yang</a:t>
            </a:r>
            <a:r>
              <a:rPr lang="en-US" sz="2300" b="1" baseline="30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r>
              <a:rPr lang="en-US" sz="2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L. Y. Aaron </a:t>
            </a:r>
            <a:r>
              <a:rPr lang="en-US" sz="23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Yung</a:t>
            </a:r>
            <a:r>
              <a:rPr lang="en-US" sz="2300" b="1" baseline="30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endParaRPr lang="en-US" sz="23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9" name="Google Shape;410;p43">
            <a:extLst>
              <a:ext uri="{FF2B5EF4-FFF2-40B4-BE49-F238E27FC236}">
                <a16:creationId xmlns:a16="http://schemas.microsoft.com/office/drawing/2014/main" id="{CD984A94-117B-4EE4-A44E-C5C9704AD4F9}"/>
              </a:ext>
            </a:extLst>
          </p:cNvPr>
          <p:cNvSpPr txBox="1">
            <a:spLocks/>
          </p:cNvSpPr>
          <p:nvPr/>
        </p:nvSpPr>
        <p:spPr>
          <a:xfrm>
            <a:off x="32039146" y="26910234"/>
            <a:ext cx="6775200" cy="7635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endParaRPr lang="en-US" dirty="0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401A311F-FDB0-4EE1-B127-72D1CDB8FF29}"/>
              </a:ext>
            </a:extLst>
          </p:cNvPr>
          <p:cNvSpPr txBox="1"/>
          <p:nvPr/>
        </p:nvSpPr>
        <p:spPr>
          <a:xfrm>
            <a:off x="368722" y="26405494"/>
            <a:ext cx="13670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0B507DF3-5C52-40ED-BA00-51D5C508E3D9}"/>
              </a:ext>
            </a:extLst>
          </p:cNvPr>
          <p:cNvSpPr txBox="1"/>
          <p:nvPr/>
        </p:nvSpPr>
        <p:spPr>
          <a:xfrm>
            <a:off x="30658279" y="3434697"/>
            <a:ext cx="7887505" cy="3297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■"/>
            </a:pPr>
            <a:r>
              <a:rPr lang="en-US" sz="2800" b="1" i="0" dirty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Cross-correlation with BOSS for primary science</a:t>
            </a:r>
            <a:endParaRPr lang="en-US" sz="2800" dirty="0"/>
          </a:p>
          <a:p>
            <a:pPr marL="457200" marR="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■"/>
            </a:pPr>
            <a:r>
              <a:rPr lang="en-US" sz="2800" b="0" i="0" dirty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Large area: Cross-correlation can/should go </a:t>
            </a:r>
            <a:r>
              <a:rPr lang="en-US" sz="2800" b="1" i="0" dirty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wide (more isotropic volume)</a:t>
            </a:r>
            <a:r>
              <a:rPr lang="en-US" sz="2800" b="0" i="0" dirty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; in contrast, auto-power aims for SNR~1 per mode.</a:t>
            </a:r>
            <a:endParaRPr lang="en-US" sz="2800" dirty="0"/>
          </a:p>
          <a:p>
            <a:pPr marL="457200" marR="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■"/>
            </a:pPr>
            <a:r>
              <a:rPr lang="en-US" sz="2800" b="0" i="0" dirty="0">
                <a:ea typeface="Arial Narrow"/>
                <a:cs typeface="Arial Narrow"/>
                <a:sym typeface="Arial Narrow"/>
              </a:rPr>
              <a:t>Access </a:t>
            </a:r>
            <a:r>
              <a:rPr lang="en-US" sz="2800" b="1" i="0" dirty="0">
                <a:ea typeface="Arial Narrow"/>
                <a:cs typeface="Arial Narrow"/>
                <a:sym typeface="Arial Narrow"/>
              </a:rPr>
              <a:t>linear scales</a:t>
            </a:r>
            <a:r>
              <a:rPr lang="en-US" sz="2800" b="0" i="0" dirty="0">
                <a:ea typeface="Arial Narrow"/>
                <a:cs typeface="Arial Narrow"/>
                <a:sym typeface="Arial Narrow"/>
              </a:rPr>
              <a:t> up to k~1 h Mpc</a:t>
            </a:r>
            <a:r>
              <a:rPr lang="en-US" sz="2800" b="0" i="0" baseline="30000" dirty="0">
                <a:ea typeface="Arial Narrow"/>
                <a:cs typeface="Arial Narrow"/>
                <a:sym typeface="Arial Narrow"/>
              </a:rPr>
              <a:t>-1</a:t>
            </a:r>
            <a:r>
              <a:rPr lang="en-US" sz="2800" b="0" i="0" dirty="0">
                <a:ea typeface="Arial Narrow"/>
                <a:cs typeface="Arial Narrow"/>
                <a:sym typeface="Arial Narrow"/>
              </a:rPr>
              <a:t>. </a:t>
            </a:r>
            <a:endParaRPr lang="en-US" sz="2800" dirty="0"/>
          </a:p>
          <a:p>
            <a:pPr marL="457200" marR="0" lvl="0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■"/>
            </a:pPr>
            <a:r>
              <a:rPr lang="en-US" sz="2800" b="1" i="0" dirty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Cryogenic telescope</a:t>
            </a:r>
            <a:r>
              <a:rPr lang="en-US" sz="2800" b="0" i="0" dirty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 for fast integration in dark atmospheric windows.</a:t>
            </a:r>
            <a:endParaRPr lang="en-US" sz="2800" dirty="0"/>
          </a:p>
          <a:p>
            <a:pPr marL="457200" marR="0" lvl="0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■"/>
            </a:pPr>
            <a:r>
              <a:rPr lang="en-US" sz="2800" b="1" i="0" dirty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On-chip MKID spectrometer</a:t>
            </a:r>
            <a:endParaRPr lang="en-US" sz="2800" dirty="0"/>
          </a:p>
        </p:txBody>
      </p:sp>
      <p:pic>
        <p:nvPicPr>
          <p:cNvPr id="121" name="Picture 120">
            <a:extLst>
              <a:ext uri="{FF2B5EF4-FFF2-40B4-BE49-F238E27FC236}">
                <a16:creationId xmlns:a16="http://schemas.microsoft.com/office/drawing/2014/main" id="{9E06F5D1-1823-4E1D-9D1E-D5C7E394562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459139" y="11841747"/>
            <a:ext cx="2348301" cy="4300459"/>
          </a:xfrm>
          <a:prstGeom prst="rect">
            <a:avLst/>
          </a:prstGeom>
        </p:spPr>
      </p:pic>
      <p:sp>
        <p:nvSpPr>
          <p:cNvPr id="126" name="TextBox 125">
            <a:extLst>
              <a:ext uri="{FF2B5EF4-FFF2-40B4-BE49-F238E27FC236}">
                <a16:creationId xmlns:a16="http://schemas.microsoft.com/office/drawing/2014/main" id="{B1E2FD6A-5F12-49F8-BD56-33142650EA39}"/>
              </a:ext>
            </a:extLst>
          </p:cNvPr>
          <p:cNvSpPr txBox="1"/>
          <p:nvPr/>
        </p:nvSpPr>
        <p:spPr>
          <a:xfrm>
            <a:off x="259409" y="28074690"/>
            <a:ext cx="1153828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CII</a:t>
            </a:r>
            <a:r>
              <a:rPr lang="en-US" sz="2800" dirty="0">
                <a:solidFill>
                  <a:srgbClr val="000000"/>
                </a:solidFill>
              </a:rPr>
              <a:t>: EXCLAIM cross-correlates with the BOSS QSO survey from 2.5 &lt; z &lt; 3.5 to provide a definitive test of CII abundance (shown right) and probe the CII and the star formation rate (SFR) relation [12] determining whether it follows local relations or suggests strong evolution of the average Interstellar Medium.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BB47B0D-DC9E-404E-BA68-E352732EE14A}"/>
              </a:ext>
            </a:extLst>
          </p:cNvPr>
          <p:cNvSpPr txBox="1"/>
          <p:nvPr/>
        </p:nvSpPr>
        <p:spPr>
          <a:xfrm>
            <a:off x="35615153" y="23852799"/>
            <a:ext cx="7225481" cy="6371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[1] Patel, A., et al., IEEE Trans. </a:t>
            </a:r>
            <a:r>
              <a:rPr lang="fr-FR" dirty="0" err="1"/>
              <a:t>Appl</a:t>
            </a:r>
            <a:r>
              <a:rPr lang="fr-FR" dirty="0"/>
              <a:t>. </a:t>
            </a:r>
            <a:r>
              <a:rPr lang="fr-FR" dirty="0" err="1"/>
              <a:t>Supercond</a:t>
            </a:r>
            <a:r>
              <a:rPr lang="fr-FR" dirty="0"/>
              <a:t>., 23.3 (2013): 2400404.</a:t>
            </a:r>
          </a:p>
          <a:p>
            <a:r>
              <a:rPr lang="en-US" dirty="0"/>
              <a:t>[2] Noroozian, O., et al., </a:t>
            </a:r>
            <a:r>
              <a:rPr lang="en-US" i="1" dirty="0"/>
              <a:t>International Symposium on Space Terahertz Technology</a:t>
            </a:r>
            <a:r>
              <a:rPr lang="en-US" dirty="0"/>
              <a:t>, (2015).</a:t>
            </a:r>
          </a:p>
          <a:p>
            <a:r>
              <a:rPr lang="en-US" dirty="0"/>
              <a:t>[3] Noroozian, O., et al., </a:t>
            </a:r>
            <a:r>
              <a:rPr lang="en-US" i="1" dirty="0"/>
              <a:t>American Astron. Soc. Meeting Abstracts</a:t>
            </a:r>
            <a:r>
              <a:rPr lang="en-US" dirty="0"/>
              <a:t>, (2018).</a:t>
            </a:r>
          </a:p>
          <a:p>
            <a:r>
              <a:rPr lang="en-US" dirty="0"/>
              <a:t>[4] Mirzaei, Mona, et al., Millimeter, Submillimeter, and Far-Infrared Detectors and Instrumentation for Astronomy X, (2020).</a:t>
            </a:r>
          </a:p>
          <a:p>
            <a:r>
              <a:rPr lang="en-US" dirty="0"/>
              <a:t>[5] Gordon, S., et al.,</a:t>
            </a:r>
            <a:r>
              <a:rPr lang="en-US" i="1" dirty="0"/>
              <a:t> J. Astron. </a:t>
            </a:r>
            <a:r>
              <a:rPr lang="en-US" i="1" dirty="0" err="1"/>
              <a:t>Instrum</a:t>
            </a:r>
            <a:r>
              <a:rPr lang="en-US" i="1" dirty="0"/>
              <a:t>.</a:t>
            </a:r>
            <a:r>
              <a:rPr lang="en-US" dirty="0"/>
              <a:t>, 5.04 (2016): 1641003.</a:t>
            </a:r>
          </a:p>
          <a:p>
            <a:r>
              <a:rPr lang="en-US" dirty="0">
                <a:solidFill>
                  <a:prstClr val="black"/>
                </a:solidFill>
              </a:rPr>
              <a:t>[6] </a:t>
            </a:r>
            <a:r>
              <a:rPr lang="en-US" dirty="0" err="1">
                <a:solidFill>
                  <a:prstClr val="black"/>
                </a:solidFill>
              </a:rPr>
              <a:t>Lidz</a:t>
            </a:r>
            <a:r>
              <a:rPr lang="en-US" dirty="0">
                <a:solidFill>
                  <a:prstClr val="black"/>
                </a:solidFill>
              </a:rPr>
              <a:t>, A., et al., </a:t>
            </a:r>
            <a:r>
              <a:rPr lang="en-US" i="1" dirty="0" err="1">
                <a:solidFill>
                  <a:prstClr val="black"/>
                </a:solidFill>
              </a:rPr>
              <a:t>Astrophys</a:t>
            </a:r>
            <a:r>
              <a:rPr lang="en-US" i="1" dirty="0">
                <a:solidFill>
                  <a:prstClr val="black"/>
                </a:solidFill>
              </a:rPr>
              <a:t>. J., </a:t>
            </a:r>
            <a:r>
              <a:rPr lang="en-US" dirty="0">
                <a:solidFill>
                  <a:prstClr val="black"/>
                </a:solidFill>
              </a:rPr>
              <a:t>741.2 (2011): 70.</a:t>
            </a:r>
          </a:p>
          <a:p>
            <a:r>
              <a:rPr lang="en-US" dirty="0">
                <a:solidFill>
                  <a:prstClr val="black"/>
                </a:solidFill>
              </a:rPr>
              <a:t>[7] Popping, G., et al., </a:t>
            </a:r>
            <a:r>
              <a:rPr lang="fr-FR" i="1" dirty="0">
                <a:solidFill>
                  <a:prstClr val="black"/>
                </a:solidFill>
              </a:rPr>
              <a:t>Mon. Notices Royal </a:t>
            </a:r>
            <a:r>
              <a:rPr lang="fr-FR" i="1" dirty="0" err="1">
                <a:solidFill>
                  <a:prstClr val="black"/>
                </a:solidFill>
              </a:rPr>
              <a:t>Astron</a:t>
            </a:r>
            <a:r>
              <a:rPr lang="fr-FR" i="1" dirty="0">
                <a:solidFill>
                  <a:prstClr val="black"/>
                </a:solidFill>
              </a:rPr>
              <a:t>. Soc., </a:t>
            </a:r>
            <a:r>
              <a:rPr lang="en-US" dirty="0">
                <a:solidFill>
                  <a:prstClr val="black"/>
                </a:solidFill>
              </a:rPr>
              <a:t>461.1 (2016): </a:t>
            </a:r>
          </a:p>
          <a:p>
            <a:r>
              <a:rPr lang="en-US" dirty="0">
                <a:solidFill>
                  <a:prstClr val="black"/>
                </a:solidFill>
              </a:rPr>
              <a:t>93-110.</a:t>
            </a:r>
          </a:p>
          <a:p>
            <a:r>
              <a:rPr lang="en-US" dirty="0">
                <a:solidFill>
                  <a:prstClr val="black"/>
                </a:solidFill>
              </a:rPr>
              <a:t>[8]Pullen, A. R., et al.,  </a:t>
            </a:r>
            <a:r>
              <a:rPr lang="en-US" i="1" dirty="0" err="1">
                <a:solidFill>
                  <a:prstClr val="black"/>
                </a:solidFill>
              </a:rPr>
              <a:t>Astrophys</a:t>
            </a:r>
            <a:r>
              <a:rPr lang="en-US" i="1" dirty="0">
                <a:solidFill>
                  <a:prstClr val="black"/>
                </a:solidFill>
              </a:rPr>
              <a:t>. J</a:t>
            </a:r>
            <a:r>
              <a:rPr lang="en-US" dirty="0">
                <a:solidFill>
                  <a:prstClr val="black"/>
                </a:solidFill>
              </a:rPr>
              <a:t>  768.1 (2013): 15.</a:t>
            </a:r>
          </a:p>
          <a:p>
            <a:r>
              <a:rPr lang="en-US" dirty="0">
                <a:solidFill>
                  <a:prstClr val="black"/>
                </a:solidFill>
              </a:rPr>
              <a:t>[9]</a:t>
            </a:r>
            <a:r>
              <a:rPr lang="en-US" dirty="0" err="1">
                <a:solidFill>
                  <a:prstClr val="black"/>
                </a:solidFill>
              </a:rPr>
              <a:t>Righi</a:t>
            </a:r>
            <a:r>
              <a:rPr lang="en-US" dirty="0">
                <a:solidFill>
                  <a:prstClr val="black"/>
                </a:solidFill>
              </a:rPr>
              <a:t>, M. et al., Astron. </a:t>
            </a:r>
            <a:r>
              <a:rPr lang="en-US" dirty="0" err="1">
                <a:solidFill>
                  <a:prstClr val="black"/>
                </a:solidFill>
              </a:rPr>
              <a:t>Astrophys</a:t>
            </a:r>
            <a:r>
              <a:rPr lang="en-US" dirty="0">
                <a:solidFill>
                  <a:prstClr val="black"/>
                </a:solidFill>
              </a:rPr>
              <a:t>., 489.2 (2008): 489-504.</a:t>
            </a:r>
          </a:p>
          <a:p>
            <a:r>
              <a:rPr lang="en-US" dirty="0">
                <a:solidFill>
                  <a:prstClr val="black"/>
                </a:solidFill>
              </a:rPr>
              <a:t>[10]</a:t>
            </a:r>
            <a:r>
              <a:rPr lang="en-US" dirty="0" err="1">
                <a:solidFill>
                  <a:prstClr val="black"/>
                </a:solidFill>
              </a:rPr>
              <a:t>Visbal</a:t>
            </a:r>
            <a:r>
              <a:rPr lang="en-US" dirty="0">
                <a:solidFill>
                  <a:prstClr val="black"/>
                </a:solidFill>
              </a:rPr>
              <a:t>, E., et al</a:t>
            </a:r>
            <a:r>
              <a:rPr lang="en-US" i="1" dirty="0">
                <a:solidFill>
                  <a:prstClr val="black"/>
                </a:solidFill>
              </a:rPr>
              <a:t>., J. </a:t>
            </a:r>
            <a:r>
              <a:rPr lang="en-US" i="1" dirty="0" err="1">
                <a:solidFill>
                  <a:prstClr val="black"/>
                </a:solidFill>
              </a:rPr>
              <a:t>Cosmol</a:t>
            </a:r>
            <a:r>
              <a:rPr lang="en-US" i="1" dirty="0">
                <a:solidFill>
                  <a:prstClr val="black"/>
                </a:solidFill>
              </a:rPr>
              <a:t>. </a:t>
            </a:r>
            <a:r>
              <a:rPr lang="en-US" i="1" dirty="0" err="1">
                <a:solidFill>
                  <a:prstClr val="black"/>
                </a:solidFill>
              </a:rPr>
              <a:t>Astropart</a:t>
            </a:r>
            <a:r>
              <a:rPr lang="en-US" i="1" dirty="0">
                <a:solidFill>
                  <a:prstClr val="black"/>
                </a:solidFill>
              </a:rPr>
              <a:t>. Phys</a:t>
            </a:r>
            <a:r>
              <a:rPr lang="en-US" dirty="0">
                <a:solidFill>
                  <a:prstClr val="black"/>
                </a:solidFill>
              </a:rPr>
              <a:t>., 2011.08 (2011): 010.</a:t>
            </a:r>
          </a:p>
          <a:p>
            <a:r>
              <a:rPr lang="en-US" dirty="0">
                <a:solidFill>
                  <a:prstClr val="black"/>
                </a:solidFill>
              </a:rPr>
              <a:t>[11]Pullen, A. R., et al., </a:t>
            </a:r>
            <a:r>
              <a:rPr lang="fr-FR" i="1" dirty="0">
                <a:solidFill>
                  <a:prstClr val="black"/>
                </a:solidFill>
              </a:rPr>
              <a:t>Mon. Notices Royal </a:t>
            </a:r>
            <a:r>
              <a:rPr lang="fr-FR" i="1" dirty="0" err="1">
                <a:solidFill>
                  <a:prstClr val="black"/>
                </a:solidFill>
              </a:rPr>
              <a:t>Astron</a:t>
            </a:r>
            <a:r>
              <a:rPr lang="fr-FR" i="1" dirty="0">
                <a:solidFill>
                  <a:prstClr val="black"/>
                </a:solidFill>
              </a:rPr>
              <a:t>. Soc.,</a:t>
            </a:r>
            <a:r>
              <a:rPr lang="en-US" dirty="0">
                <a:solidFill>
                  <a:prstClr val="black"/>
                </a:solidFill>
              </a:rPr>
              <a:t> 478.2 (2018): </a:t>
            </a:r>
          </a:p>
          <a:p>
            <a:r>
              <a:rPr lang="en-US" dirty="0">
                <a:solidFill>
                  <a:prstClr val="black"/>
                </a:solidFill>
              </a:rPr>
              <a:t>1911-1924.</a:t>
            </a:r>
          </a:p>
          <a:p>
            <a:r>
              <a:rPr lang="en-US" dirty="0">
                <a:solidFill>
                  <a:prstClr val="black"/>
                </a:solidFill>
              </a:rPr>
              <a:t>[12] Padmanabhan, H., </a:t>
            </a:r>
            <a:r>
              <a:rPr lang="en-US" i="1" dirty="0" err="1">
                <a:solidFill>
                  <a:prstClr val="black"/>
                </a:solidFill>
              </a:rPr>
              <a:t>arXiv</a:t>
            </a:r>
            <a:r>
              <a:rPr lang="en-US" i="1" dirty="0">
                <a:solidFill>
                  <a:prstClr val="black"/>
                </a:solidFill>
              </a:rPr>
              <a:t> preprint arXiv:1811.01968</a:t>
            </a:r>
            <a:r>
              <a:rPr lang="en-US" dirty="0">
                <a:solidFill>
                  <a:prstClr val="black"/>
                </a:solidFill>
              </a:rPr>
              <a:t> (2018).</a:t>
            </a:r>
          </a:p>
          <a:p>
            <a:r>
              <a:rPr lang="en-US" dirty="0">
                <a:solidFill>
                  <a:prstClr val="black"/>
                </a:solidFill>
              </a:rPr>
              <a:t>[13] Y. Gong, et al., </a:t>
            </a:r>
            <a:r>
              <a:rPr lang="en-US" i="1" dirty="0" err="1">
                <a:solidFill>
                  <a:prstClr val="black"/>
                </a:solidFill>
              </a:rPr>
              <a:t>Astrophys</a:t>
            </a:r>
            <a:r>
              <a:rPr lang="en-US" i="1" dirty="0">
                <a:solidFill>
                  <a:prstClr val="black"/>
                </a:solidFill>
              </a:rPr>
              <a:t>. J</a:t>
            </a:r>
            <a:r>
              <a:rPr lang="en-US" dirty="0">
                <a:solidFill>
                  <a:prstClr val="black"/>
                </a:solidFill>
              </a:rPr>
              <a:t>, 745:49 (2012).</a:t>
            </a:r>
          </a:p>
          <a:p>
            <a:r>
              <a:rPr lang="en-US" dirty="0">
                <a:solidFill>
                  <a:prstClr val="black"/>
                </a:solidFill>
              </a:rPr>
              <a:t>[14] M. Silva, et al., </a:t>
            </a:r>
            <a:r>
              <a:rPr lang="en-US" i="1" dirty="0" err="1">
                <a:solidFill>
                  <a:prstClr val="black"/>
                </a:solidFill>
              </a:rPr>
              <a:t>Astrophys</a:t>
            </a:r>
            <a:r>
              <a:rPr lang="en-US" i="1" dirty="0">
                <a:solidFill>
                  <a:prstClr val="black"/>
                </a:solidFill>
              </a:rPr>
              <a:t>. J</a:t>
            </a:r>
            <a:r>
              <a:rPr lang="en-US" dirty="0">
                <a:solidFill>
                  <a:prstClr val="black"/>
                </a:solidFill>
              </a:rPr>
              <a:t>, 806:209 (2015). </a:t>
            </a:r>
          </a:p>
          <a:p>
            <a:r>
              <a:rPr lang="en-US" dirty="0">
                <a:solidFill>
                  <a:prstClr val="black"/>
                </a:solidFill>
              </a:rPr>
              <a:t>[15] Yue, B., et al., </a:t>
            </a:r>
            <a:r>
              <a:rPr lang="fr-FR" i="1" dirty="0">
                <a:solidFill>
                  <a:prstClr val="black"/>
                </a:solidFill>
              </a:rPr>
              <a:t>Mon. Notices Royal </a:t>
            </a:r>
            <a:r>
              <a:rPr lang="fr-FR" i="1" dirty="0" err="1">
                <a:solidFill>
                  <a:prstClr val="black"/>
                </a:solidFill>
              </a:rPr>
              <a:t>Astron</a:t>
            </a:r>
            <a:r>
              <a:rPr lang="fr-FR" i="1" dirty="0">
                <a:solidFill>
                  <a:prstClr val="black"/>
                </a:solidFill>
              </a:rPr>
              <a:t>. Soc</a:t>
            </a:r>
            <a:r>
              <a:rPr lang="fr-FR" dirty="0">
                <a:solidFill>
                  <a:prstClr val="black"/>
                </a:solidFill>
              </a:rPr>
              <a:t>, </a:t>
            </a:r>
            <a:r>
              <a:rPr lang="en-US" dirty="0">
                <a:solidFill>
                  <a:prstClr val="black"/>
                </a:solidFill>
              </a:rPr>
              <a:t>450.4 (2015): 3829-39.</a:t>
            </a:r>
          </a:p>
          <a:p>
            <a:r>
              <a:rPr lang="en-US" dirty="0">
                <a:solidFill>
                  <a:prstClr val="black"/>
                </a:solidFill>
              </a:rPr>
              <a:t>[16] Li, Tony Y., et al., </a:t>
            </a:r>
            <a:r>
              <a:rPr lang="en-US" i="1" dirty="0" err="1">
                <a:solidFill>
                  <a:prstClr val="black"/>
                </a:solidFill>
              </a:rPr>
              <a:t>Astrophys</a:t>
            </a:r>
            <a:r>
              <a:rPr lang="en-US" i="1" dirty="0">
                <a:solidFill>
                  <a:prstClr val="black"/>
                </a:solidFill>
              </a:rPr>
              <a:t>. J</a:t>
            </a:r>
            <a:r>
              <a:rPr lang="en-US" dirty="0">
                <a:solidFill>
                  <a:prstClr val="black"/>
                </a:solidFill>
              </a:rPr>
              <a:t>, 817.2 (2016): 169.</a:t>
            </a:r>
          </a:p>
          <a:p>
            <a:r>
              <a:rPr lang="en-US" dirty="0">
                <a:solidFill>
                  <a:prstClr val="black"/>
                </a:solidFill>
              </a:rPr>
              <a:t>[17] </a:t>
            </a:r>
            <a:r>
              <a:rPr lang="en-US" dirty="0" err="1">
                <a:solidFill>
                  <a:prstClr val="black"/>
                </a:solidFill>
              </a:rPr>
              <a:t>Gandilo</a:t>
            </a:r>
            <a:r>
              <a:rPr lang="en-US" dirty="0">
                <a:solidFill>
                  <a:prstClr val="black"/>
                </a:solidFill>
              </a:rPr>
              <a:t>, Natalie N., et al., Millimeter, Submillimeter, and Far-Infrared Detectors and Instrumentation for Astronomy VIII, ( 2016).</a:t>
            </a:r>
            <a:endParaRPr lang="en-US" sz="1201" dirty="0">
              <a:solidFill>
                <a:prstClr val="black"/>
              </a:solidFill>
            </a:endParaRPr>
          </a:p>
          <a:p>
            <a:endParaRPr lang="en-US" sz="1201" dirty="0"/>
          </a:p>
        </p:txBody>
      </p:sp>
      <p:pic>
        <p:nvPicPr>
          <p:cNvPr id="28" name="Picture 26" descr="Related image">
            <a:extLst>
              <a:ext uri="{FF2B5EF4-FFF2-40B4-BE49-F238E27FC236}">
                <a16:creationId xmlns:a16="http://schemas.microsoft.com/office/drawing/2014/main" id="{7E6A0E71-4D0C-413A-84F7-797731F90F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8" t="20627" r="11112" b="14921"/>
          <a:stretch/>
        </p:blipFill>
        <p:spPr bwMode="auto">
          <a:xfrm>
            <a:off x="41663082" y="161773"/>
            <a:ext cx="1008184" cy="51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4" descr="Image result for nyu logo transparent">
            <a:extLst>
              <a:ext uri="{FF2B5EF4-FFF2-40B4-BE49-F238E27FC236}">
                <a16:creationId xmlns:a16="http://schemas.microsoft.com/office/drawing/2014/main" id="{7C895D94-3F19-445C-9E5F-F50A890666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8" r="16103" b="2061"/>
          <a:stretch/>
        </p:blipFill>
        <p:spPr bwMode="auto">
          <a:xfrm>
            <a:off x="39318209" y="36429"/>
            <a:ext cx="728962" cy="104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0" descr="Image result for UMD logo">
            <a:extLst>
              <a:ext uri="{FF2B5EF4-FFF2-40B4-BE49-F238E27FC236}">
                <a16:creationId xmlns:a16="http://schemas.microsoft.com/office/drawing/2014/main" id="{64772C8D-DD82-4351-A8F8-B89BB75F6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0922" y="68107"/>
            <a:ext cx="997334" cy="98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University of Wisconsin–Madison">
            <a:extLst>
              <a:ext uri="{FF2B5EF4-FFF2-40B4-BE49-F238E27FC236}">
                <a16:creationId xmlns:a16="http://schemas.microsoft.com/office/drawing/2014/main" id="{43A3F25B-5E90-47B4-9796-535C084A6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2217" y="810418"/>
            <a:ext cx="1508417" cy="51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EDCAFD8-1267-427C-B90B-62458B2A5BF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896116" y="1607413"/>
            <a:ext cx="1008082" cy="764461"/>
          </a:xfrm>
          <a:prstGeom prst="rect">
            <a:avLst/>
          </a:prstGeom>
        </p:spPr>
      </p:pic>
      <p:pic>
        <p:nvPicPr>
          <p:cNvPr id="39" name="Picture 2" descr="University of Chicago - Wikipedia">
            <a:extLst>
              <a:ext uri="{FF2B5EF4-FFF2-40B4-BE49-F238E27FC236}">
                <a16:creationId xmlns:a16="http://schemas.microsoft.com/office/drawing/2014/main" id="{96D4869A-FED0-494A-82F6-5AA0EA752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8583" y="1490532"/>
            <a:ext cx="776615" cy="98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FA558D4D-FCC5-44D7-869B-AE7E967EA0B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161057" y="25826415"/>
            <a:ext cx="4145858" cy="4056396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FA77386C-3BDE-4E2A-9C0F-FD2014926F4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620963" y="21454791"/>
            <a:ext cx="3937946" cy="4055147"/>
          </a:xfrm>
          <a:prstGeom prst="rect">
            <a:avLst/>
          </a:prstGeom>
        </p:spPr>
      </p:pic>
      <p:sp>
        <p:nvSpPr>
          <p:cNvPr id="102" name="TextBox 101">
            <a:extLst>
              <a:ext uri="{FF2B5EF4-FFF2-40B4-BE49-F238E27FC236}">
                <a16:creationId xmlns:a16="http://schemas.microsoft.com/office/drawing/2014/main" id="{23E402AA-08BA-40BF-A31B-EAAF8494C3DC}"/>
              </a:ext>
            </a:extLst>
          </p:cNvPr>
          <p:cNvSpPr txBox="1"/>
          <p:nvPr/>
        </p:nvSpPr>
        <p:spPr>
          <a:xfrm>
            <a:off x="30659727" y="6747930"/>
            <a:ext cx="7947303" cy="1255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■"/>
            </a:pPr>
            <a:r>
              <a:rPr lang="en-US" sz="2800" b="1" i="0" dirty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Conventional flight</a:t>
            </a:r>
            <a:r>
              <a:rPr lang="en-US" sz="2800" b="0" i="0" dirty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 from TX or NM: well-matched to BOSS-North region, simple logistics, high recovery rate, regular flight opportunities.</a:t>
            </a:r>
            <a:endParaRPr lang="en-US" sz="28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E32684C-0BC9-46D0-837D-2924413DA1E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9096518" y="3344776"/>
            <a:ext cx="3396816" cy="318391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3A4F9EC-760B-4AC7-8D35-03CE919B9E8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2017" y="154123"/>
            <a:ext cx="2229527" cy="222395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1993D04-7ABC-4F35-A360-CA65C175EA7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5599389" y="16944147"/>
            <a:ext cx="4769629" cy="4029042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FDE7B7CA-7F9D-4183-B1DE-27004D8D59BC}"/>
              </a:ext>
            </a:extLst>
          </p:cNvPr>
          <p:cNvSpPr txBox="1"/>
          <p:nvPr/>
        </p:nvSpPr>
        <p:spPr>
          <a:xfrm>
            <a:off x="14253719" y="17426621"/>
            <a:ext cx="1364397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800" dirty="0"/>
              <a:t>The telescope employs a 90 cm parabolic primary mirror, 30 cm flat fold mirror, and </a:t>
            </a:r>
          </a:p>
          <a:p>
            <a:r>
              <a:rPr lang="en-US" sz="2800" dirty="0"/>
              <a:t>  10 cm parabolic secondary mirror in an off-axis Gregorian configuration (all aluminum)</a:t>
            </a:r>
            <a:endParaRPr lang="en-US" sz="1000" dirty="0"/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800" dirty="0"/>
              <a:t>The F/1.5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reflectors feed a single Si lens through a stop which couples </a:t>
            </a:r>
          </a:p>
          <a:p>
            <a:r>
              <a:rPr lang="en-US" sz="2800" dirty="0"/>
              <a:t>   light onto the on-chip spectrometers.</a:t>
            </a:r>
            <a:endParaRPr lang="en-US" sz="1000" dirty="0"/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800" dirty="0"/>
              <a:t>The stop controls illumination of the primary and terminates stray</a:t>
            </a:r>
          </a:p>
          <a:p>
            <a:r>
              <a:rPr lang="en-US" sz="2800" dirty="0"/>
              <a:t>   light onto blackened cold baffles.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Si lenses are anti-reflection coated with metamaterial. 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The superfluid-tight vacuum window is silicon with metamaterial anti-reflective coating. </a:t>
            </a:r>
            <a:endParaRPr lang="en-US" sz="2800" dirty="0"/>
          </a:p>
          <a:p>
            <a:pPr marL="457168" indent="-457168" algn="just">
              <a:buFont typeface="Arial" panose="020B0604020202020204" pitchFamily="34" charset="0"/>
              <a:buChar char="•"/>
            </a:pPr>
            <a:endParaRPr lang="en-US" sz="1000" dirty="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F735B734-A4F4-4B78-B549-B9E8D7A8B023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7930865" y="23951463"/>
            <a:ext cx="7326659" cy="25509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B5F272-25BC-4FF2-A8A7-15E776B1F31D}"/>
              </a:ext>
            </a:extLst>
          </p:cNvPr>
          <p:cNvSpPr txBox="1"/>
          <p:nvPr/>
        </p:nvSpPr>
        <p:spPr>
          <a:xfrm>
            <a:off x="31638862" y="25132556"/>
            <a:ext cx="2689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figure is not to scale.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EA0DC2F3-0258-40AB-AA53-7E7D96E01248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00" y="11021632"/>
            <a:ext cx="4200090" cy="438776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AB7EDAE-50B3-43DE-AED8-D8C20611F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0723" y="22030854"/>
            <a:ext cx="7280341" cy="290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0060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2544</Words>
  <Application>Microsoft Office PowerPoint</Application>
  <PresentationFormat>Custom</PresentationFormat>
  <Paragraphs>194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Arial Narrow</vt:lpstr>
      <vt:lpstr>Calibri</vt:lpstr>
      <vt:lpstr>Calibri Light</vt:lpstr>
      <vt:lpstr>Cambria Math</vt:lpstr>
      <vt:lpstr>Wingdings</vt:lpstr>
      <vt:lpstr>Office Theme</vt:lpstr>
      <vt:lpstr>The Experiment for Cryogenic Large-aperture Intensity Mapping (EXCLAIM)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Experiment for Cryogenic Large-aperture Intensity Mapping (EXCLAIM)</dc:title>
  <dc:creator>Rahmani, Maryam (GSFC-665.0)[UNIVERSITIES SPACE RESEARCH ASSOCIATION]</dc:creator>
  <cp:lastModifiedBy>Rahming, Sheila A. (GSFC-660.0)[ASRC FEDERAL SYSTEM SOLUTIONS]</cp:lastModifiedBy>
  <cp:revision>128</cp:revision>
  <dcterms:created xsi:type="dcterms:W3CDTF">2021-06-22T12:35:26Z</dcterms:created>
  <dcterms:modified xsi:type="dcterms:W3CDTF">2021-06-30T22:13:43Z</dcterms:modified>
</cp:coreProperties>
</file>