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8" r:id="rId3"/>
    <p:sldId id="1043" r:id="rId4"/>
    <p:sldId id="263" r:id="rId5"/>
    <p:sldId id="361" r:id="rId6"/>
    <p:sldId id="362" r:id="rId7"/>
    <p:sldId id="1046" r:id="rId8"/>
    <p:sldId id="364" r:id="rId9"/>
    <p:sldId id="257" r:id="rId10"/>
    <p:sldId id="1044" r:id="rId11"/>
    <p:sldId id="1045" r:id="rId12"/>
    <p:sldId id="1047" r:id="rId13"/>
    <p:sldId id="1048" r:id="rId14"/>
    <p:sldId id="1049" r:id="rId15"/>
    <p:sldId id="1050" r:id="rId16"/>
    <p:sldId id="397" r:id="rId17"/>
    <p:sldId id="398" r:id="rId18"/>
    <p:sldId id="399" r:id="rId19"/>
    <p:sldId id="1053" r:id="rId20"/>
    <p:sldId id="1055" r:id="rId21"/>
    <p:sldId id="313" r:id="rId22"/>
    <p:sldId id="1051" r:id="rId23"/>
    <p:sldId id="1052" r:id="rId24"/>
    <p:sldId id="1054" r:id="rId25"/>
    <p:sldId id="105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D7CF6-037F-48BE-83B1-CFCB723CFB92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620C3-DFDE-4FDA-A5DD-FAE7F0B75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8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0A3F276E-CCCC-414F-92BF-C966033527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0C4C365-58C9-4886-9D1F-C37447DAA9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Give motivation and objectives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23"/>
            <a:ext cx="7772400" cy="3300383"/>
          </a:xfrm>
        </p:spPr>
        <p:txBody>
          <a:bodyPr anchor="ctr"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85956" y="135154"/>
            <a:ext cx="17464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938"/>
              </a:lnSpc>
            </a:pP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788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78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3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0066B3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3" y="28243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175022" indent="0">
              <a:buNone/>
              <a:defRPr/>
            </a:lvl2pPr>
            <a:lvl3pPr marL="341710" indent="0">
              <a:buNone/>
              <a:defRPr/>
            </a:lvl3pPr>
            <a:lvl4pPr marL="514350" indent="0">
              <a:buNone/>
              <a:defRPr/>
            </a:lvl4pPr>
            <a:lvl5pPr marL="68699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720" y="139785"/>
            <a:ext cx="27679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938"/>
              </a:lnSpc>
            </a:pP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5540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84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5"/>
            <a:ext cx="8229600" cy="47213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369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6"/>
            <a:ext cx="7886700" cy="2891985"/>
          </a:xfrm>
        </p:spPr>
        <p:txBody>
          <a:bodyPr anchor="ctr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rgbClr val="0066B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5956" y="135154"/>
            <a:ext cx="17464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938"/>
              </a:lnSpc>
            </a:pP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788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78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3" y="28243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8720" y="139785"/>
            <a:ext cx="27679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938"/>
              </a:lnSpc>
            </a:pP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931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501"/>
            <a:ext cx="4038600" cy="550230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501"/>
            <a:ext cx="4038600" cy="550230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1462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433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8951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8884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987426"/>
            <a:ext cx="3121819" cy="54133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572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403"/>
            <a:ext cx="8229600" cy="637403"/>
          </a:xfrm>
        </p:spPr>
        <p:txBody>
          <a:bodyPr anchor="ctr"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30"/>
            <a:ext cx="4799409" cy="541337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5371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246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5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838205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449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975994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24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2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3" y="4724401"/>
            <a:ext cx="7643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1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310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371600"/>
            <a:ext cx="39243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371600"/>
            <a:ext cx="39243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3EE7F-4BA3-418A-808C-1898A0A54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EB890-6880-48CA-BB5C-94C01EBCF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54AEEE8-6617-4167-8579-365B082D1B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B70126-6662-4AAA-B9EE-132C32B5EB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37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7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3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724808-F074-4DB9-9D47-017F74209AA1}" type="datetimeFigureOut">
              <a:rPr lang="en-US" smtClean="0"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594EF-4340-4864-841C-1E340D92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</p:sldLayoutIdLst>
  <p:transition>
    <p:fade/>
  </p:transition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6472" indent="-171450" algn="l" defTabSz="685800" rtl="0" eaLnBrk="1" latinLnBrk="0" hangingPunct="1">
        <a:lnSpc>
          <a:spcPct val="100000"/>
        </a:lnSpc>
        <a:spcBef>
          <a:spcPts val="375"/>
        </a:spcBef>
        <a:buClr>
          <a:srgbClr val="0066B3"/>
        </a:buClr>
        <a:buSzPct val="120000"/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3160" indent="-171450" algn="l" defTabSz="685800" rtl="0" eaLnBrk="1" latinLnBrk="0" hangingPunct="1">
        <a:lnSpc>
          <a:spcPct val="100000"/>
        </a:lnSpc>
        <a:spcBef>
          <a:spcPts val="375"/>
        </a:spcBef>
        <a:buClr>
          <a:srgbClr val="0066B3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375"/>
        </a:spcBef>
        <a:buClr>
          <a:srgbClr val="0066B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58441" indent="-171450" algn="l" defTabSz="685800" rtl="0" eaLnBrk="1" latinLnBrk="0" hangingPunct="1">
        <a:lnSpc>
          <a:spcPct val="100000"/>
        </a:lnSpc>
        <a:spcBef>
          <a:spcPts val="375"/>
        </a:spcBef>
        <a:buClr>
          <a:srgbClr val="0066B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g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9.emf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64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62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7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50.wmf"/><Relationship Id="rId11" Type="http://schemas.openxmlformats.org/officeDocument/2006/relationships/image" Target="../media/image51.wmf"/><Relationship Id="rId5" Type="http://schemas.openxmlformats.org/officeDocument/2006/relationships/oleObject" Target="../embeddings/oleObject5.bin"/><Relationship Id="rId15" Type="http://schemas.openxmlformats.org/officeDocument/2006/relationships/image" Target="../media/image66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50.wmf"/><Relationship Id="rId9" Type="http://schemas.openxmlformats.org/officeDocument/2006/relationships/image" Target="../media/image51.wmf"/><Relationship Id="rId1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C5C4-1EFA-4A15-A151-047F90F6CE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Introduction to Radiative Heating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51FD1-553C-43EE-8CE4-47CA5B4AF5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Brett A. Cruden</a:t>
            </a:r>
          </a:p>
          <a:p>
            <a:r>
              <a:rPr lang="en-US" dirty="0"/>
              <a:t>AMA Inc. at NASA Ames Research Center</a:t>
            </a:r>
          </a:p>
          <a:p>
            <a:endParaRPr lang="en-US" dirty="0"/>
          </a:p>
          <a:p>
            <a:r>
              <a:rPr lang="en-US" dirty="0"/>
              <a:t>Ames/Langley Summer Seminar Series</a:t>
            </a:r>
          </a:p>
          <a:p>
            <a:r>
              <a:rPr lang="en-US" dirty="0"/>
              <a:t>July 6,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5599C-459E-4EC8-A278-19B9FF1C87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3137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FD563B3-763C-491B-B95E-3B2A55EFE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755775"/>
            <a:ext cx="3556000" cy="2928938"/>
          </a:xfrm>
          <a:prstGeom prst="rect">
            <a:avLst/>
          </a:prstGeom>
          <a:noFill/>
          <a:ln>
            <a:noFill/>
          </a:ln>
          <a:effectLst>
            <a:outerShdw dist="1016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EC08D32F-BE82-4823-A0DE-960600221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/>
              <a:t>Radiation in Planetary Entry Aeroheating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916A469-E5C8-4048-9D31-E9CC9A982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98913" y="1358900"/>
            <a:ext cx="4946650" cy="4910138"/>
          </a:xfrm>
        </p:spPr>
        <p:txBody>
          <a:bodyPr>
            <a:normAutofit lnSpcReduction="10000"/>
          </a:bodyPr>
          <a:lstStyle/>
          <a:p>
            <a:r>
              <a:rPr lang="en-US" altLang="en-US" sz="1600" dirty="0"/>
              <a:t>Spacecraft kinetic energy is converted to thermal energy during atmospheric entry deceleration</a:t>
            </a:r>
          </a:p>
          <a:p>
            <a:r>
              <a:rPr lang="en-US" altLang="en-US" sz="1600" dirty="0"/>
              <a:t>Thermal energy must be absorbed/dissipated by thermal protection system (TPS)</a:t>
            </a:r>
          </a:p>
          <a:p>
            <a:r>
              <a:rPr lang="en-US" altLang="en-US" sz="1600" dirty="0"/>
              <a:t>Part of that thermal energy reaches spacecraft through convective and radiative heat transfer</a:t>
            </a:r>
          </a:p>
          <a:p>
            <a:pPr lvl="1"/>
            <a:r>
              <a:rPr lang="en-US" altLang="en-US" sz="1400" dirty="0"/>
              <a:t>Radiative heating scales as </a:t>
            </a:r>
            <a:r>
              <a:rPr lang="en-US" altLang="en-US" sz="1400" i="1" dirty="0">
                <a:latin typeface="Symbol" panose="05050102010706020507" pitchFamily="18" charset="2"/>
                <a:sym typeface="Symbol" panose="05050102010706020507" pitchFamily="18" charset="2"/>
              </a:rPr>
              <a:t></a:t>
            </a:r>
            <a:r>
              <a:rPr lang="en-US" altLang="en-US" sz="1400" i="1" dirty="0"/>
              <a:t>r</a:t>
            </a:r>
            <a:r>
              <a:rPr lang="en-US" altLang="en-US" sz="1400" i="1" baseline="-25000" dirty="0"/>
              <a:t>n</a:t>
            </a:r>
            <a:r>
              <a:rPr lang="en-US" altLang="en-US" sz="1400" i="1" dirty="0"/>
              <a:t>V</a:t>
            </a:r>
            <a:r>
              <a:rPr lang="en-US" altLang="en-US" sz="1400" baseline="30000" dirty="0"/>
              <a:t>8</a:t>
            </a:r>
            <a:r>
              <a:rPr lang="en-US" altLang="en-US" sz="1400" dirty="0"/>
              <a:t>, in blackbody limit</a:t>
            </a:r>
          </a:p>
          <a:p>
            <a:pPr lvl="1"/>
            <a:r>
              <a:rPr lang="en-US" altLang="en-US" sz="1400" dirty="0"/>
              <a:t>Becomes relevant for </a:t>
            </a:r>
            <a:r>
              <a:rPr lang="en-US" altLang="en-US" sz="1400" u="sng" dirty="0"/>
              <a:t>large vehicles</a:t>
            </a:r>
            <a:r>
              <a:rPr lang="en-US" altLang="en-US" sz="1400" dirty="0"/>
              <a:t> and/or </a:t>
            </a:r>
            <a:r>
              <a:rPr lang="en-US" altLang="en-US" sz="1400" u="sng" dirty="0"/>
              <a:t>high entry velocities</a:t>
            </a:r>
            <a:endParaRPr lang="en-US" altLang="en-US" sz="1400" dirty="0"/>
          </a:p>
          <a:p>
            <a:r>
              <a:rPr lang="en-US" altLang="en-US" sz="1600" dirty="0"/>
              <a:t>Recent studies have found exceptions to the above</a:t>
            </a:r>
          </a:p>
          <a:p>
            <a:pPr lvl="1"/>
            <a:r>
              <a:rPr lang="en-US" altLang="en-US" sz="1300" dirty="0"/>
              <a:t>Radiative heating often larger on the </a:t>
            </a:r>
            <a:r>
              <a:rPr lang="en-US" altLang="en-US" sz="1300" dirty="0" err="1"/>
              <a:t>backshell</a:t>
            </a:r>
            <a:r>
              <a:rPr lang="en-US" altLang="en-US" sz="1300" dirty="0"/>
              <a:t> than convection</a:t>
            </a:r>
          </a:p>
          <a:p>
            <a:pPr lvl="1"/>
            <a:r>
              <a:rPr lang="en-US" altLang="en-US" sz="1300" dirty="0"/>
              <a:t>Regimes of molecular radiation occur at intermediate velocities, may cause non-monotonic radiation </a:t>
            </a:r>
            <a:r>
              <a:rPr lang="en-US" altLang="en-US" sz="1300" dirty="0" err="1"/>
              <a:t>wrt</a:t>
            </a:r>
            <a:r>
              <a:rPr lang="en-US" altLang="en-US" sz="1300" dirty="0"/>
              <a:t> V</a:t>
            </a:r>
          </a:p>
          <a:p>
            <a:r>
              <a:rPr lang="en-US" altLang="en-US" sz="1600" dirty="0"/>
              <a:t>Phenomenological models of shock radiation are used in CFD simulation tools to assess impact of radiative heating</a:t>
            </a:r>
          </a:p>
          <a:p>
            <a:pPr lvl="1"/>
            <a:r>
              <a:rPr lang="en-US" altLang="en-US" sz="1400" dirty="0"/>
              <a:t>Models are developed and validated through ground testing (and flight test data, if available)</a:t>
            </a:r>
          </a:p>
          <a:p>
            <a:endParaRPr lang="en-US" altLang="en-US" sz="1600" dirty="0"/>
          </a:p>
        </p:txBody>
      </p:sp>
      <p:sp>
        <p:nvSpPr>
          <p:cNvPr id="4101" name="Oval 5">
            <a:extLst>
              <a:ext uri="{FF2B5EF4-FFF2-40B4-BE49-F238E27FC236}">
                <a16:creationId xmlns:a16="http://schemas.microsoft.com/office/drawing/2014/main" id="{E0296304-0478-48BF-9DF9-73D6A1CEB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43200"/>
            <a:ext cx="812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000E413-C9C1-43FA-8849-58BFE3581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655" y="2793484"/>
            <a:ext cx="1543304" cy="2291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A2B8B-2EFF-42F7-9D0E-AC97C150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Radiation, in Mission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4C5ED-AA80-4D08-A825-5394C4DFD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5345399"/>
            <a:ext cx="8229600" cy="480060"/>
          </a:xfrm>
        </p:spPr>
        <p:txBody>
          <a:bodyPr>
            <a:noAutofit/>
          </a:bodyPr>
          <a:lstStyle/>
          <a:p>
            <a:r>
              <a:rPr lang="en-US" dirty="0"/>
              <a:t>Radiation is significant form of heating for many missions</a:t>
            </a:r>
          </a:p>
          <a:p>
            <a:pPr lvl="1"/>
            <a:r>
              <a:rPr lang="en-US" sz="1800" dirty="0"/>
              <a:t>Often dominant on </a:t>
            </a:r>
            <a:r>
              <a:rPr lang="en-US" sz="1800" dirty="0" err="1"/>
              <a:t>backshell</a:t>
            </a:r>
            <a:r>
              <a:rPr lang="en-US" sz="1800" dirty="0"/>
              <a:t> or at high velocity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A5C2F63-8D43-44D3-ADA8-8797E1FE0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907606"/>
            <a:ext cx="2687855" cy="16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mage result for orion entry nasa">
            <a:extLst>
              <a:ext uri="{FF2B5EF4-FFF2-40B4-BE49-F238E27FC236}">
                <a16:creationId xmlns:a16="http://schemas.microsoft.com/office/drawing/2014/main" id="{60B3767F-22B8-4A26-9509-85B8CAA03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927" y="1388741"/>
            <a:ext cx="780673" cy="49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CBCA46-06D3-4F14-825B-75567521E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349" y="2118283"/>
            <a:ext cx="3267461" cy="2371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BADD85-B244-49A7-B01E-071DE2B1B1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55" r="8268"/>
          <a:stretch/>
        </p:blipFill>
        <p:spPr>
          <a:xfrm rot="16200000">
            <a:off x="8062805" y="1565685"/>
            <a:ext cx="823572" cy="61850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6B82D7-1FFE-493B-A01B-8F7F074BF9DE}"/>
              </a:ext>
            </a:extLst>
          </p:cNvPr>
          <p:cNvCxnSpPr>
            <a:cxnSpLocks/>
          </p:cNvCxnSpPr>
          <p:nvPr userDrawn="1"/>
        </p:nvCxnSpPr>
        <p:spPr>
          <a:xfrm>
            <a:off x="2332922" y="4459295"/>
            <a:ext cx="2217921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bg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FDF9E80-D049-4EA3-8165-6C1FFB2F034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60745" y="1478361"/>
            <a:ext cx="1330334" cy="584352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F2D595-1455-47DD-9209-1031DC37670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7781338" y="2286724"/>
            <a:ext cx="693254" cy="1492476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B3C82E-5E1D-42D6-90E8-C2DF0A399200}"/>
              </a:ext>
            </a:extLst>
          </p:cNvPr>
          <p:cNvCxnSpPr>
            <a:cxnSpLocks/>
          </p:cNvCxnSpPr>
          <p:nvPr/>
        </p:nvCxnSpPr>
        <p:spPr>
          <a:xfrm flipH="1">
            <a:off x="7718993" y="1874938"/>
            <a:ext cx="976745" cy="726626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CF65D4C4-AF41-490F-BFA4-A1C8E4947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6727" y="3716486"/>
            <a:ext cx="1651756" cy="1409266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102D01A-8097-4D4C-A583-20D20A963E9B}"/>
              </a:ext>
            </a:extLst>
          </p:cNvPr>
          <p:cNvCxnSpPr>
            <a:cxnSpLocks/>
          </p:cNvCxnSpPr>
          <p:nvPr/>
        </p:nvCxnSpPr>
        <p:spPr>
          <a:xfrm flipH="1">
            <a:off x="2823933" y="3141515"/>
            <a:ext cx="973058" cy="618073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1DB0EF8E-EA5D-4D69-AE07-8478630906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6510" y="3960081"/>
            <a:ext cx="1170409" cy="1124908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9AE8FF1-3628-4303-93B9-082D8DD99835}"/>
              </a:ext>
            </a:extLst>
          </p:cNvPr>
          <p:cNvCxnSpPr>
            <a:cxnSpLocks/>
          </p:cNvCxnSpPr>
          <p:nvPr/>
        </p:nvCxnSpPr>
        <p:spPr>
          <a:xfrm flipV="1">
            <a:off x="3980985" y="4489828"/>
            <a:ext cx="964352" cy="512052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C8A5819A-61F7-4A23-B518-9FF75371730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400" y="2387686"/>
            <a:ext cx="1333460" cy="410998"/>
          </a:xfrm>
          <a:prstGeom prst="rect">
            <a:avLst/>
          </a:prstGeom>
        </p:spPr>
      </p:pic>
      <p:pic>
        <p:nvPicPr>
          <p:cNvPr id="41" name="Content Placeholder 6">
            <a:extLst>
              <a:ext uri="{FF2B5EF4-FFF2-40B4-BE49-F238E27FC236}">
                <a16:creationId xmlns:a16="http://schemas.microsoft.com/office/drawing/2014/main" id="{278200F5-E592-40E7-8C5A-AEA35489E59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79" t="1664" r="81779" b="90135"/>
          <a:stretch/>
        </p:blipFill>
        <p:spPr>
          <a:xfrm>
            <a:off x="206013" y="1521299"/>
            <a:ext cx="1143731" cy="309345"/>
          </a:xfrm>
          <a:prstGeom prst="rect">
            <a:avLst/>
          </a:prstGeom>
        </p:spPr>
      </p:pic>
      <p:pic>
        <p:nvPicPr>
          <p:cNvPr id="42" name="Picture 12" descr="orion%20triangle%28small%29">
            <a:extLst>
              <a:ext uri="{FF2B5EF4-FFF2-40B4-BE49-F238E27FC236}">
                <a16:creationId xmlns:a16="http://schemas.microsoft.com/office/drawing/2014/main" id="{CB4DF63C-09C4-49EA-8010-ADFB7F46F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 r="7692"/>
          <a:stretch>
            <a:fillRect/>
          </a:stretch>
        </p:blipFill>
        <p:spPr bwMode="auto">
          <a:xfrm>
            <a:off x="1462900" y="1416850"/>
            <a:ext cx="589062" cy="49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96418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Radiation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Radiative Heat Flux</a:t>
            </a:r>
            <a:r>
              <a:rPr lang="en-US" sz="2400" dirty="0"/>
              <a:t> is equal to the:</a:t>
            </a:r>
          </a:p>
          <a:p>
            <a:pPr lvl="1"/>
            <a:r>
              <a:rPr lang="en-US" sz="2400" b="1" dirty="0"/>
              <a:t>Irradiance,</a:t>
            </a:r>
            <a:r>
              <a:rPr lang="en-US" sz="2400" dirty="0"/>
              <a:t> which is the integral of the:</a:t>
            </a:r>
          </a:p>
          <a:p>
            <a:pPr lvl="2"/>
            <a:r>
              <a:rPr lang="en-US" sz="2400" b="1" dirty="0"/>
              <a:t>Radiance,</a:t>
            </a:r>
            <a:r>
              <a:rPr lang="en-US" sz="2400" dirty="0"/>
              <a:t> which is the integral of the:</a:t>
            </a:r>
          </a:p>
          <a:p>
            <a:pPr lvl="3"/>
            <a:r>
              <a:rPr lang="en-US" sz="2400" b="1" dirty="0"/>
              <a:t>Spectral Radiance,</a:t>
            </a:r>
            <a:r>
              <a:rPr lang="en-US" sz="2400" dirty="0"/>
              <a:t> which is the integral of the:</a:t>
            </a:r>
          </a:p>
          <a:p>
            <a:pPr lvl="4"/>
            <a:r>
              <a:rPr lang="en-US" sz="2200" b="1" dirty="0"/>
              <a:t>Volumetric Spectral Radiance</a:t>
            </a:r>
            <a:endParaRPr lang="en-US" sz="2200" dirty="0"/>
          </a:p>
          <a:p>
            <a:pPr marL="2286000" lvl="5" indent="0">
              <a:buNone/>
            </a:pPr>
            <a:r>
              <a:rPr lang="en-US" sz="2400" dirty="0" err="1"/>
              <a:t>kinda</a:t>
            </a:r>
            <a:endParaRPr lang="en-US" sz="2400" dirty="0"/>
          </a:p>
          <a:p>
            <a:endParaRPr lang="en-US" sz="3000" b="1" dirty="0"/>
          </a:p>
        </p:txBody>
      </p:sp>
      <p:pic>
        <p:nvPicPr>
          <p:cNvPr id="4" name="Picture 12" descr="CEV_pro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0217" y="4640875"/>
            <a:ext cx="1492943" cy="226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1026574" y="3836381"/>
            <a:ext cx="1824708" cy="1702330"/>
            <a:chOff x="1026574" y="3836381"/>
            <a:chExt cx="1824708" cy="1702330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1790986" y="3847933"/>
              <a:ext cx="353432" cy="13505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>
              <a:off x="1790986" y="3976557"/>
              <a:ext cx="648229" cy="12219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1790986" y="4290080"/>
              <a:ext cx="917240" cy="9084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1790986" y="4835999"/>
              <a:ext cx="1060296" cy="3624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1790986" y="5198490"/>
              <a:ext cx="1060296" cy="1909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/>
            <p:nvPr/>
          </p:nvGrpSpPr>
          <p:grpSpPr>
            <a:xfrm rot="1378624" flipH="1">
              <a:off x="1026574" y="3836381"/>
              <a:ext cx="1060296" cy="1412862"/>
              <a:chOff x="2683844" y="3636745"/>
              <a:chExt cx="1212783" cy="1691643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H="1">
                <a:off x="2683844" y="3636745"/>
                <a:ext cx="741454" cy="146304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2683845" y="4012131"/>
                <a:ext cx="1049153" cy="10876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2683844" y="4665769"/>
                <a:ext cx="1212783" cy="4340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H="1" flipV="1">
                <a:off x="2683844" y="5099785"/>
                <a:ext cx="1212783" cy="22860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Arc 28"/>
            <p:cNvSpPr/>
            <p:nvPr/>
          </p:nvSpPr>
          <p:spPr>
            <a:xfrm rot="885853">
              <a:off x="1326029" y="4775003"/>
              <a:ext cx="988997" cy="763708"/>
            </a:xfrm>
            <a:prstGeom prst="arc">
              <a:avLst>
                <a:gd name="adj1" fmla="val 10267158"/>
                <a:gd name="adj2" fmla="val 0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/>
            <p:cNvSpPr/>
            <p:nvPr/>
          </p:nvSpPr>
          <p:spPr>
            <a:xfrm rot="17400000">
              <a:off x="1975226" y="4061211"/>
              <a:ext cx="114213" cy="333990"/>
            </a:xfrm>
            <a:prstGeom prst="arc">
              <a:avLst>
                <a:gd name="adj1" fmla="val 16200000"/>
                <a:gd name="adj2" fmla="val 12908307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211" y="4019261"/>
            <a:ext cx="2895600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5" name="Straight Arrow Connector 34"/>
          <p:cNvCxnSpPr/>
          <p:nvPr/>
        </p:nvCxnSpPr>
        <p:spPr>
          <a:xfrm>
            <a:off x="3551722" y="5657039"/>
            <a:ext cx="248331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24" y="4167739"/>
            <a:ext cx="3018904" cy="223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8441060" y="4319171"/>
            <a:ext cx="8021" cy="96438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705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">
            <a:extLst>
              <a:ext uri="{FF2B5EF4-FFF2-40B4-BE49-F238E27FC236}">
                <a16:creationId xmlns:a16="http://schemas.microsoft.com/office/drawing/2014/main" id="{AF7918F2-3AA8-40B7-A350-AAE3A45B24F6}"/>
              </a:ext>
            </a:extLst>
          </p:cNvPr>
          <p:cNvSpPr>
            <a:spLocks/>
          </p:cNvSpPr>
          <p:nvPr/>
        </p:nvSpPr>
        <p:spPr bwMode="auto">
          <a:xfrm>
            <a:off x="2057400" y="685800"/>
            <a:ext cx="7010400" cy="3835400"/>
          </a:xfrm>
          <a:custGeom>
            <a:avLst/>
            <a:gdLst>
              <a:gd name="T0" fmla="*/ 0 w 4416"/>
              <a:gd name="T1" fmla="*/ 0 h 2416"/>
              <a:gd name="T2" fmla="*/ 7010400 w 4416"/>
              <a:gd name="T3" fmla="*/ 0 h 2416"/>
              <a:gd name="T4" fmla="*/ 4232275 w 4416"/>
              <a:gd name="T5" fmla="*/ 3548063 h 2416"/>
              <a:gd name="T6" fmla="*/ 3703638 w 4416"/>
              <a:gd name="T7" fmla="*/ 3792538 h 2416"/>
              <a:gd name="T8" fmla="*/ 0 w 4416"/>
              <a:gd name="T9" fmla="*/ 0 h 2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16" h="2416">
                <a:moveTo>
                  <a:pt x="0" y="0"/>
                </a:moveTo>
                <a:cubicBezTo>
                  <a:pt x="2208" y="0"/>
                  <a:pt x="4416" y="0"/>
                  <a:pt x="4416" y="0"/>
                </a:cubicBezTo>
                <a:cubicBezTo>
                  <a:pt x="4032" y="591"/>
                  <a:pt x="2909" y="1898"/>
                  <a:pt x="2666" y="2235"/>
                </a:cubicBezTo>
                <a:cubicBezTo>
                  <a:pt x="2666" y="2235"/>
                  <a:pt x="2571" y="2416"/>
                  <a:pt x="2333" y="2389"/>
                </a:cubicBezTo>
                <a:cubicBezTo>
                  <a:pt x="608" y="1819"/>
                  <a:pt x="64" y="47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5341829-5627-432A-B8DA-13EC94B63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Volumetric Spectral Radiance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417EBB8A-672E-4FA1-94CC-AFA7A0C7B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4671284"/>
            <a:ext cx="8001000" cy="1859691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In the bow shock, a control volume radiates uniformly in all directions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The radiation has a spectral (wavelength dependent) signature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The surface “sees” the volume through its intersecting line of sight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The fundamental quantity then is the </a:t>
            </a:r>
            <a:r>
              <a:rPr lang="en-US" altLang="en-US" i="1" dirty="0"/>
              <a:t>volumetric spectral radiance</a:t>
            </a:r>
            <a:r>
              <a:rPr lang="en-US" altLang="en-US" dirty="0"/>
              <a:t>, </a:t>
            </a:r>
            <a:r>
              <a:rPr lang="en-US" altLang="en-US" i="1" dirty="0"/>
              <a:t>e</a:t>
            </a:r>
            <a:r>
              <a:rPr lang="en-US" altLang="en-US" i="1" baseline="-25000" dirty="0">
                <a:latin typeface="Symbol" panose="05050102010706020507" pitchFamily="18" charset="2"/>
              </a:rPr>
              <a:t>l</a:t>
            </a:r>
            <a:endParaRPr lang="en-US" altLang="en-US" i="1" dirty="0"/>
          </a:p>
          <a:p>
            <a:pPr lvl="1">
              <a:buFontTx/>
              <a:buNone/>
            </a:pPr>
            <a:r>
              <a:rPr lang="en-US" altLang="en-US" sz="1800" dirty="0"/>
              <a:t> 		Power per Wavelength per Volume per Solid Angle (W/cm</a:t>
            </a:r>
            <a:r>
              <a:rPr lang="en-US" altLang="en-US" sz="1800" baseline="30000" dirty="0"/>
              <a:t>3</a:t>
            </a:r>
            <a:r>
              <a:rPr lang="en-US" altLang="en-US" sz="1800" dirty="0"/>
              <a:t>-sr-</a:t>
            </a:r>
            <a:r>
              <a:rPr lang="en-US" altLang="en-US" sz="1800" dirty="0">
                <a:latin typeface="Symbol" panose="05050102010706020507" pitchFamily="18" charset="2"/>
              </a:rPr>
              <a:t>m</a:t>
            </a:r>
            <a:r>
              <a:rPr lang="en-US" altLang="en-US" sz="1800" dirty="0"/>
              <a:t>m)</a:t>
            </a:r>
          </a:p>
          <a:p>
            <a:pPr lvl="1">
              <a:buFontTx/>
              <a:buNone/>
            </a:pPr>
            <a:r>
              <a:rPr lang="en-US" altLang="en-US" sz="1800" dirty="0"/>
              <a:t>(Also known as an </a:t>
            </a:r>
            <a:r>
              <a:rPr lang="en-US" altLang="en-US" sz="1800" i="1" dirty="0"/>
              <a:t>emission coefficient</a:t>
            </a:r>
            <a:r>
              <a:rPr lang="en-US" altLang="en-US" sz="1800" dirty="0"/>
              <a:t>)</a:t>
            </a:r>
          </a:p>
        </p:txBody>
      </p:sp>
      <p:sp>
        <p:nvSpPr>
          <p:cNvPr id="8197" name="Freeform 5">
            <a:extLst>
              <a:ext uri="{FF2B5EF4-FFF2-40B4-BE49-F238E27FC236}">
                <a16:creationId xmlns:a16="http://schemas.microsoft.com/office/drawing/2014/main" id="{37084515-278B-4024-B708-541199FBB4EA}"/>
              </a:ext>
            </a:extLst>
          </p:cNvPr>
          <p:cNvSpPr>
            <a:spLocks/>
          </p:cNvSpPr>
          <p:nvPr/>
        </p:nvSpPr>
        <p:spPr bwMode="auto">
          <a:xfrm>
            <a:off x="4267200" y="685800"/>
            <a:ext cx="4038600" cy="2373313"/>
          </a:xfrm>
          <a:custGeom>
            <a:avLst/>
            <a:gdLst>
              <a:gd name="T0" fmla="*/ 0 w 2544"/>
              <a:gd name="T1" fmla="*/ 0 h 1495"/>
              <a:gd name="T2" fmla="*/ 4038600 w 2544"/>
              <a:gd name="T3" fmla="*/ 0 h 1495"/>
              <a:gd name="T4" fmla="*/ 2438400 w 2544"/>
              <a:gd name="T5" fmla="*/ 2209800 h 1495"/>
              <a:gd name="T6" fmla="*/ 2133600 w 2544"/>
              <a:gd name="T7" fmla="*/ 2362200 h 1495"/>
              <a:gd name="T8" fmla="*/ 0 w 2544"/>
              <a:gd name="T9" fmla="*/ 0 h 1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44" h="1495">
                <a:moveTo>
                  <a:pt x="0" y="0"/>
                </a:moveTo>
                <a:cubicBezTo>
                  <a:pt x="1272" y="0"/>
                  <a:pt x="2544" y="0"/>
                  <a:pt x="2544" y="0"/>
                </a:cubicBezTo>
                <a:cubicBezTo>
                  <a:pt x="2323" y="368"/>
                  <a:pt x="1829" y="993"/>
                  <a:pt x="1536" y="1392"/>
                </a:cubicBezTo>
                <a:cubicBezTo>
                  <a:pt x="1443" y="1495"/>
                  <a:pt x="1344" y="1488"/>
                  <a:pt x="1344" y="1488"/>
                </a:cubicBezTo>
                <a:cubicBezTo>
                  <a:pt x="350" y="1133"/>
                  <a:pt x="37" y="293"/>
                  <a:pt x="0" y="0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AutoShape 6">
            <a:extLst>
              <a:ext uri="{FF2B5EF4-FFF2-40B4-BE49-F238E27FC236}">
                <a16:creationId xmlns:a16="http://schemas.microsoft.com/office/drawing/2014/main" id="{13FD6B7E-9A51-4E94-AC10-D22D90CCC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1336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8199" name="Group 7">
            <a:extLst>
              <a:ext uri="{FF2B5EF4-FFF2-40B4-BE49-F238E27FC236}">
                <a16:creationId xmlns:a16="http://schemas.microsoft.com/office/drawing/2014/main" id="{1A740732-F78D-4E3B-8988-874D2B10322E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1524000"/>
            <a:ext cx="1447800" cy="1447800"/>
            <a:chOff x="1824" y="1296"/>
            <a:chExt cx="912" cy="912"/>
          </a:xfrm>
        </p:grpSpPr>
        <p:sp>
          <p:nvSpPr>
            <p:cNvPr id="8211" name="Line 8">
              <a:extLst>
                <a:ext uri="{FF2B5EF4-FFF2-40B4-BE49-F238E27FC236}">
                  <a16:creationId xmlns:a16="http://schemas.microsoft.com/office/drawing/2014/main" id="{7A308A06-A24B-405D-BDB6-34FAAAC22E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4" y="1776"/>
              <a:ext cx="336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Line 9">
              <a:extLst>
                <a:ext uri="{FF2B5EF4-FFF2-40B4-BE49-F238E27FC236}">
                  <a16:creationId xmlns:a16="http://schemas.microsoft.com/office/drawing/2014/main" id="{99098DDB-7B95-44D4-8865-60AF2DE1A9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1776"/>
              <a:ext cx="336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13" name="Group 10">
              <a:extLst>
                <a:ext uri="{FF2B5EF4-FFF2-40B4-BE49-F238E27FC236}">
                  <a16:creationId xmlns:a16="http://schemas.microsoft.com/office/drawing/2014/main" id="{848D2AA7-762E-481C-8E66-C0C04055CE7B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800" y="1752"/>
              <a:ext cx="912" cy="0"/>
              <a:chOff x="1920" y="1872"/>
              <a:chExt cx="912" cy="0"/>
            </a:xfrm>
          </p:grpSpPr>
          <p:sp>
            <p:nvSpPr>
              <p:cNvPr id="8214" name="Line 11">
                <a:extLst>
                  <a:ext uri="{FF2B5EF4-FFF2-40B4-BE49-F238E27FC236}">
                    <a16:creationId xmlns:a16="http://schemas.microsoft.com/office/drawing/2014/main" id="{0966DD02-F00E-4705-9492-2E15314B38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0" y="1872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5" name="Line 12">
                <a:extLst>
                  <a:ext uri="{FF2B5EF4-FFF2-40B4-BE49-F238E27FC236}">
                    <a16:creationId xmlns:a16="http://schemas.microsoft.com/office/drawing/2014/main" id="{4C43A017-E2D2-45C0-9A2B-21A83281C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1872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200" name="Group 13">
            <a:extLst>
              <a:ext uri="{FF2B5EF4-FFF2-40B4-BE49-F238E27FC236}">
                <a16:creationId xmlns:a16="http://schemas.microsoft.com/office/drawing/2014/main" id="{4A3ED323-92CC-450D-942F-62608E22B66B}"/>
              </a:ext>
            </a:extLst>
          </p:cNvPr>
          <p:cNvGrpSpPr>
            <a:grpSpLocks/>
          </p:cNvGrpSpPr>
          <p:nvPr/>
        </p:nvGrpSpPr>
        <p:grpSpPr bwMode="auto">
          <a:xfrm rot="18990586">
            <a:off x="2895600" y="1524000"/>
            <a:ext cx="1447800" cy="1447800"/>
            <a:chOff x="1824" y="1296"/>
            <a:chExt cx="912" cy="912"/>
          </a:xfrm>
        </p:grpSpPr>
        <p:sp>
          <p:nvSpPr>
            <p:cNvPr id="8206" name="Line 14">
              <a:extLst>
                <a:ext uri="{FF2B5EF4-FFF2-40B4-BE49-F238E27FC236}">
                  <a16:creationId xmlns:a16="http://schemas.microsoft.com/office/drawing/2014/main" id="{88997899-2F91-4E5A-B981-8A869628E1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4" y="1776"/>
              <a:ext cx="336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15">
              <a:extLst>
                <a:ext uri="{FF2B5EF4-FFF2-40B4-BE49-F238E27FC236}">
                  <a16:creationId xmlns:a16="http://schemas.microsoft.com/office/drawing/2014/main" id="{CCD9BB25-0EE9-4193-9D94-40BC65E29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1776"/>
              <a:ext cx="336" cy="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08" name="Group 16">
              <a:extLst>
                <a:ext uri="{FF2B5EF4-FFF2-40B4-BE49-F238E27FC236}">
                  <a16:creationId xmlns:a16="http://schemas.microsoft.com/office/drawing/2014/main" id="{5A5BA0C0-6DB8-45F1-B6FF-5A4F6F3E80AC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800" y="1752"/>
              <a:ext cx="912" cy="0"/>
              <a:chOff x="1920" y="1872"/>
              <a:chExt cx="912" cy="0"/>
            </a:xfrm>
          </p:grpSpPr>
          <p:sp>
            <p:nvSpPr>
              <p:cNvPr id="8209" name="Line 17">
                <a:extLst>
                  <a:ext uri="{FF2B5EF4-FFF2-40B4-BE49-F238E27FC236}">
                    <a16:creationId xmlns:a16="http://schemas.microsoft.com/office/drawing/2014/main" id="{B46B2F91-027E-4FAE-B0D6-6B28F5186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0" y="1872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0" name="Line 18">
                <a:extLst>
                  <a:ext uri="{FF2B5EF4-FFF2-40B4-BE49-F238E27FC236}">
                    <a16:creationId xmlns:a16="http://schemas.microsoft.com/office/drawing/2014/main" id="{D8171AC9-8F2B-4B08-8F30-8065F5789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1872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8201" name="Picture 19">
            <a:extLst>
              <a:ext uri="{FF2B5EF4-FFF2-40B4-BE49-F238E27FC236}">
                <a16:creationId xmlns:a16="http://schemas.microsoft.com/office/drawing/2014/main" id="{EA59E6F4-C79F-4BED-BFDA-58212A6CF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5975"/>
            <a:ext cx="2895600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2" name="Line 20">
            <a:extLst>
              <a:ext uri="{FF2B5EF4-FFF2-40B4-BE49-F238E27FC236}">
                <a16:creationId xmlns:a16="http://schemas.microsoft.com/office/drawing/2014/main" id="{54658C49-25F5-4A76-979D-C96E5A805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2888" y="1727200"/>
            <a:ext cx="798512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Text Box 21">
            <a:extLst>
              <a:ext uri="{FF2B5EF4-FFF2-40B4-BE49-F238E27FC236}">
                <a16:creationId xmlns:a16="http://schemas.microsoft.com/office/drawing/2014/main" id="{F802CF6E-882D-46D7-BDDB-123A65AD1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013" y="1100138"/>
            <a:ext cx="113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en-US" altLang="en-US"/>
              <a:t>Vehicle</a:t>
            </a:r>
          </a:p>
        </p:txBody>
      </p:sp>
      <p:sp>
        <p:nvSpPr>
          <p:cNvPr id="8204" name="Text Box 22">
            <a:extLst>
              <a:ext uri="{FF2B5EF4-FFF2-40B4-BE49-F238E27FC236}">
                <a16:creationId xmlns:a16="http://schemas.microsoft.com/office/drawing/2014/main" id="{A16FCD77-9A1D-495E-8EC9-484E19031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88" y="2900363"/>
            <a:ext cx="159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defTabSz="914400"/>
            <a:r>
              <a:rPr lang="en-US" altLang="en-US"/>
              <a:t>Bow Shock</a:t>
            </a:r>
          </a:p>
        </p:txBody>
      </p:sp>
      <p:sp>
        <p:nvSpPr>
          <p:cNvPr id="8205" name="Line 24">
            <a:extLst>
              <a:ext uri="{FF2B5EF4-FFF2-40B4-BE49-F238E27FC236}">
                <a16:creationId xmlns:a16="http://schemas.microsoft.com/office/drawing/2014/main" id="{D6B594D0-D2EC-45D1-AD2C-7332D92FE125}"/>
              </a:ext>
            </a:extLst>
          </p:cNvPr>
          <p:cNvSpPr>
            <a:spLocks noChangeShapeType="1"/>
          </p:cNvSpPr>
          <p:nvPr/>
        </p:nvSpPr>
        <p:spPr bwMode="auto">
          <a:xfrm rot="18990586">
            <a:off x="2852738" y="2012950"/>
            <a:ext cx="1927225" cy="153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4BD6763-7F84-4DE8-8844-D3E3BDD4E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Radiation is accumulated over a line of sight</a:t>
            </a:r>
          </a:p>
        </p:txBody>
      </p:sp>
      <p:sp>
        <p:nvSpPr>
          <p:cNvPr id="7171" name="Freeform 3">
            <a:extLst>
              <a:ext uri="{FF2B5EF4-FFF2-40B4-BE49-F238E27FC236}">
                <a16:creationId xmlns:a16="http://schemas.microsoft.com/office/drawing/2014/main" id="{F3C82885-A452-4E72-90D3-A85AD31E1EE7}"/>
              </a:ext>
            </a:extLst>
          </p:cNvPr>
          <p:cNvSpPr>
            <a:spLocks/>
          </p:cNvSpPr>
          <p:nvPr/>
        </p:nvSpPr>
        <p:spPr bwMode="auto">
          <a:xfrm>
            <a:off x="1403059" y="711200"/>
            <a:ext cx="7010400" cy="3835400"/>
          </a:xfrm>
          <a:custGeom>
            <a:avLst/>
            <a:gdLst>
              <a:gd name="T0" fmla="*/ 0 w 4416"/>
              <a:gd name="T1" fmla="*/ 0 h 2416"/>
              <a:gd name="T2" fmla="*/ 7010400 w 4416"/>
              <a:gd name="T3" fmla="*/ 0 h 2416"/>
              <a:gd name="T4" fmla="*/ 4232275 w 4416"/>
              <a:gd name="T5" fmla="*/ 3548063 h 2416"/>
              <a:gd name="T6" fmla="*/ 3703638 w 4416"/>
              <a:gd name="T7" fmla="*/ 3792538 h 2416"/>
              <a:gd name="T8" fmla="*/ 0 w 4416"/>
              <a:gd name="T9" fmla="*/ 0 h 2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16" h="2416">
                <a:moveTo>
                  <a:pt x="0" y="0"/>
                </a:moveTo>
                <a:cubicBezTo>
                  <a:pt x="2208" y="0"/>
                  <a:pt x="4416" y="0"/>
                  <a:pt x="4416" y="0"/>
                </a:cubicBezTo>
                <a:cubicBezTo>
                  <a:pt x="4032" y="591"/>
                  <a:pt x="2909" y="1898"/>
                  <a:pt x="2666" y="2235"/>
                </a:cubicBezTo>
                <a:cubicBezTo>
                  <a:pt x="2666" y="2235"/>
                  <a:pt x="2571" y="2416"/>
                  <a:pt x="2333" y="2389"/>
                </a:cubicBezTo>
                <a:cubicBezTo>
                  <a:pt x="608" y="1819"/>
                  <a:pt x="64" y="47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Freeform 4">
            <a:extLst>
              <a:ext uri="{FF2B5EF4-FFF2-40B4-BE49-F238E27FC236}">
                <a16:creationId xmlns:a16="http://schemas.microsoft.com/office/drawing/2014/main" id="{2A260C9D-FDA4-45F3-94DC-E73D5AD326FB}"/>
              </a:ext>
            </a:extLst>
          </p:cNvPr>
          <p:cNvSpPr>
            <a:spLocks/>
          </p:cNvSpPr>
          <p:nvPr/>
        </p:nvSpPr>
        <p:spPr bwMode="auto">
          <a:xfrm>
            <a:off x="3612859" y="711200"/>
            <a:ext cx="4038600" cy="2373313"/>
          </a:xfrm>
          <a:custGeom>
            <a:avLst/>
            <a:gdLst>
              <a:gd name="T0" fmla="*/ 0 w 2544"/>
              <a:gd name="T1" fmla="*/ 0 h 1495"/>
              <a:gd name="T2" fmla="*/ 4038600 w 2544"/>
              <a:gd name="T3" fmla="*/ 0 h 1495"/>
              <a:gd name="T4" fmla="*/ 2438400 w 2544"/>
              <a:gd name="T5" fmla="*/ 2209800 h 1495"/>
              <a:gd name="T6" fmla="*/ 2133600 w 2544"/>
              <a:gd name="T7" fmla="*/ 2362200 h 1495"/>
              <a:gd name="T8" fmla="*/ 0 w 2544"/>
              <a:gd name="T9" fmla="*/ 0 h 1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44" h="1495">
                <a:moveTo>
                  <a:pt x="0" y="0"/>
                </a:moveTo>
                <a:cubicBezTo>
                  <a:pt x="1272" y="0"/>
                  <a:pt x="2544" y="0"/>
                  <a:pt x="2544" y="0"/>
                </a:cubicBezTo>
                <a:cubicBezTo>
                  <a:pt x="2323" y="368"/>
                  <a:pt x="1829" y="993"/>
                  <a:pt x="1536" y="1392"/>
                </a:cubicBezTo>
                <a:cubicBezTo>
                  <a:pt x="1443" y="1495"/>
                  <a:pt x="1344" y="1488"/>
                  <a:pt x="1344" y="1488"/>
                </a:cubicBezTo>
                <a:cubicBezTo>
                  <a:pt x="350" y="1133"/>
                  <a:pt x="37" y="293"/>
                  <a:pt x="0" y="0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Line 6">
            <a:extLst>
              <a:ext uri="{FF2B5EF4-FFF2-40B4-BE49-F238E27FC236}">
                <a16:creationId xmlns:a16="http://schemas.microsoft.com/office/drawing/2014/main" id="{B4C55E6B-51DE-4971-8122-1A708EB3601F}"/>
              </a:ext>
            </a:extLst>
          </p:cNvPr>
          <p:cNvSpPr>
            <a:spLocks noChangeShapeType="1"/>
          </p:cNvSpPr>
          <p:nvPr/>
        </p:nvSpPr>
        <p:spPr bwMode="auto">
          <a:xfrm rot="18990586">
            <a:off x="2198397" y="2052638"/>
            <a:ext cx="1927225" cy="153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Rectangle 11">
            <a:extLst>
              <a:ext uri="{FF2B5EF4-FFF2-40B4-BE49-F238E27FC236}">
                <a16:creationId xmlns:a16="http://schemas.microsoft.com/office/drawing/2014/main" id="{67723C28-9576-4BF0-AEE4-5EA189940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4572000"/>
            <a:ext cx="8001000" cy="20574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en-US" sz="1200" dirty="0"/>
              <a:t>A radiating </a:t>
            </a:r>
            <a:r>
              <a:rPr lang="en-US" altLang="en-US" sz="1200" i="1" dirty="0"/>
              <a:t>Line of Sight</a:t>
            </a:r>
            <a:r>
              <a:rPr lang="en-US" altLang="en-US" sz="1200" dirty="0"/>
              <a:t> passes through multiple control volumes, all of which absorb and radiate light.  The surface sees the integral along this line of sight:</a:t>
            </a:r>
          </a:p>
          <a:p>
            <a:pPr>
              <a:lnSpc>
                <a:spcPct val="80000"/>
              </a:lnSpc>
            </a:pPr>
            <a:endParaRPr lang="en-US" altLang="en-US" sz="1200" i="1" dirty="0"/>
          </a:p>
          <a:p>
            <a:pPr>
              <a:lnSpc>
                <a:spcPct val="80000"/>
              </a:lnSpc>
            </a:pPr>
            <a:endParaRPr lang="en-US" altLang="en-US" sz="1200" i="1" dirty="0"/>
          </a:p>
          <a:p>
            <a:pPr>
              <a:lnSpc>
                <a:spcPct val="80000"/>
              </a:lnSpc>
            </a:pPr>
            <a:r>
              <a:rPr lang="en-US" altLang="en-US" sz="1200" dirty="0"/>
              <a:t>At equilibrium, the </a:t>
            </a:r>
            <a:r>
              <a:rPr lang="en-US" altLang="en-US" sz="1200" i="1" dirty="0"/>
              <a:t>absorption coefficient </a:t>
            </a:r>
            <a:r>
              <a:rPr lang="en-US" altLang="en-US" sz="1200" dirty="0"/>
              <a:t>is related to the emission coefficient by </a:t>
            </a:r>
            <a:r>
              <a:rPr lang="en-US" altLang="en-US" sz="1200" i="1" dirty="0"/>
              <a:t>Planck’s function</a:t>
            </a:r>
            <a:r>
              <a:rPr lang="en-US" altLang="en-US" sz="12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200" i="1" dirty="0"/>
          </a:p>
          <a:p>
            <a:pPr>
              <a:lnSpc>
                <a:spcPct val="80000"/>
              </a:lnSpc>
              <a:buFontTx/>
              <a:buNone/>
            </a:pPr>
            <a:endParaRPr lang="en-US" altLang="en-US" sz="1200" i="1" dirty="0"/>
          </a:p>
          <a:p>
            <a:pPr>
              <a:lnSpc>
                <a:spcPct val="80000"/>
              </a:lnSpc>
            </a:pPr>
            <a:r>
              <a:rPr lang="en-US" altLang="en-US" sz="1200" dirty="0"/>
              <a:t>For </a:t>
            </a:r>
            <a:r>
              <a:rPr lang="en-US" altLang="en-US" sz="1200" i="1" dirty="0"/>
              <a:t>optically thin </a:t>
            </a:r>
            <a:r>
              <a:rPr lang="en-US" altLang="en-US" sz="1200" dirty="0"/>
              <a:t>cases (</a:t>
            </a:r>
            <a:r>
              <a:rPr lang="en-US" altLang="en-US" sz="1200" dirty="0">
                <a:latin typeface="+mj-lt"/>
                <a:cs typeface="Times New Roman" panose="02020603050405020304" pitchFamily="18" charset="0"/>
              </a:rPr>
              <a:t>a</a:t>
            </a:r>
            <a:r>
              <a:rPr lang="en-US" altLang="en-US" sz="1200" dirty="0"/>
              <a:t> small, L &lt;&lt; B)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200" i="1" dirty="0"/>
          </a:p>
        </p:txBody>
      </p:sp>
      <p:graphicFrame>
        <p:nvGraphicFramePr>
          <p:cNvPr id="7175" name="Object 13">
            <a:extLst>
              <a:ext uri="{FF2B5EF4-FFF2-40B4-BE49-F238E27FC236}">
                <a16:creationId xmlns:a16="http://schemas.microsoft.com/office/drawing/2014/main" id="{B8102DBD-9041-46C7-9A79-530767ADB4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984858"/>
              </p:ext>
            </p:extLst>
          </p:nvPr>
        </p:nvGraphicFramePr>
        <p:xfrm>
          <a:off x="2767012" y="4981251"/>
          <a:ext cx="3000375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Equation" r:id="rId3" imgW="2768600" imgH="469900" progId="Equation.DSMT4">
                  <p:embed/>
                </p:oleObj>
              </mc:Choice>
              <mc:Fallback>
                <p:oleObj name="Equation" r:id="rId3" imgW="2768600" imgH="469900" progId="Equation.DSMT4">
                  <p:embed/>
                  <p:pic>
                    <p:nvPicPr>
                      <p:cNvPr id="7175" name="Object 13">
                        <a:extLst>
                          <a:ext uri="{FF2B5EF4-FFF2-40B4-BE49-F238E27FC236}">
                            <a16:creationId xmlns:a16="http://schemas.microsoft.com/office/drawing/2014/main" id="{B8102DBD-9041-46C7-9A79-530767ADB4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2" y="4981251"/>
                        <a:ext cx="3000375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14">
            <a:extLst>
              <a:ext uri="{FF2B5EF4-FFF2-40B4-BE49-F238E27FC236}">
                <a16:creationId xmlns:a16="http://schemas.microsoft.com/office/drawing/2014/main" id="{E290412B-AB86-4586-8213-09E7CB8CE0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986040"/>
              </p:ext>
            </p:extLst>
          </p:nvPr>
        </p:nvGraphicFramePr>
        <p:xfrm>
          <a:off x="3457575" y="5671435"/>
          <a:ext cx="1847850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5" imgW="1459866" imgH="469696" progId="Equation.DSMT4">
                  <p:embed/>
                </p:oleObj>
              </mc:Choice>
              <mc:Fallback>
                <p:oleObj name="Equation" r:id="rId5" imgW="1459866" imgH="469696" progId="Equation.DSMT4">
                  <p:embed/>
                  <p:pic>
                    <p:nvPicPr>
                      <p:cNvPr id="7176" name="Object 14">
                        <a:extLst>
                          <a:ext uri="{FF2B5EF4-FFF2-40B4-BE49-F238E27FC236}">
                            <a16:creationId xmlns:a16="http://schemas.microsoft.com/office/drawing/2014/main" id="{E290412B-AB86-4586-8213-09E7CB8CE0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7575" y="5671435"/>
                        <a:ext cx="1847850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AutoShape 50">
            <a:extLst>
              <a:ext uri="{FF2B5EF4-FFF2-40B4-BE49-F238E27FC236}">
                <a16:creationId xmlns:a16="http://schemas.microsoft.com/office/drawing/2014/main" id="{97B41E72-3CF5-4972-A79F-B463BDF1A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659" y="22352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84" name="AutoShape 51">
            <a:extLst>
              <a:ext uri="{FF2B5EF4-FFF2-40B4-BE49-F238E27FC236}">
                <a16:creationId xmlns:a16="http://schemas.microsoft.com/office/drawing/2014/main" id="{3C471FF5-AEE5-4E2B-AB20-E96E38ADC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059" y="17780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85" name="AutoShape 52">
            <a:extLst>
              <a:ext uri="{FF2B5EF4-FFF2-40B4-BE49-F238E27FC236}">
                <a16:creationId xmlns:a16="http://schemas.microsoft.com/office/drawing/2014/main" id="{6628D436-3BF9-40A8-9977-ED451CA72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2859" y="15494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86" name="AutoShape 53">
            <a:extLst>
              <a:ext uri="{FF2B5EF4-FFF2-40B4-BE49-F238E27FC236}">
                <a16:creationId xmlns:a16="http://schemas.microsoft.com/office/drawing/2014/main" id="{B8A6C3B5-8C82-477C-A8D9-D68870A4D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9859" y="24638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87" name="AutoShape 54">
            <a:extLst>
              <a:ext uri="{FF2B5EF4-FFF2-40B4-BE49-F238E27FC236}">
                <a16:creationId xmlns:a16="http://schemas.microsoft.com/office/drawing/2014/main" id="{08FF0252-4024-417B-8C31-BD6713680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459" y="2006600"/>
            <a:ext cx="228600" cy="2286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7188" name="Object 55">
            <a:extLst>
              <a:ext uri="{FF2B5EF4-FFF2-40B4-BE49-F238E27FC236}">
                <a16:creationId xmlns:a16="http://schemas.microsoft.com/office/drawing/2014/main" id="{516E8D79-6BA1-4EE3-8F40-3FA893839D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839990"/>
              </p:ext>
            </p:extLst>
          </p:nvPr>
        </p:nvGraphicFramePr>
        <p:xfrm>
          <a:off x="3711575" y="6345238"/>
          <a:ext cx="161131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Equation" r:id="rId7" imgW="1485900" imgH="469900" progId="Equation.DSMT4">
                  <p:embed/>
                </p:oleObj>
              </mc:Choice>
              <mc:Fallback>
                <p:oleObj name="Equation" r:id="rId7" imgW="1485900" imgH="469900" progId="Equation.DSMT4">
                  <p:embed/>
                  <p:pic>
                    <p:nvPicPr>
                      <p:cNvPr id="7188" name="Object 55">
                        <a:extLst>
                          <a:ext uri="{FF2B5EF4-FFF2-40B4-BE49-F238E27FC236}">
                            <a16:creationId xmlns:a16="http://schemas.microsoft.com/office/drawing/2014/main" id="{516E8D79-6BA1-4EE3-8F40-3FA893839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6345238"/>
                        <a:ext cx="161131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B2AB399-2452-410F-8CC7-A6D506482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Spectral Radiance to Radiance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8449279-8A68-47BD-AD67-22AB025158D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817679"/>
            <a:ext cx="7848600" cy="4572000"/>
          </a:xfrm>
        </p:spPr>
        <p:txBody>
          <a:bodyPr>
            <a:normAutofit/>
          </a:bodyPr>
          <a:lstStyle/>
          <a:p>
            <a:r>
              <a:rPr lang="en-US" altLang="en-US" sz="1600" dirty="0"/>
              <a:t>Simply, the Radiance is the integral of the Spectral Radiance: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r>
              <a:rPr lang="en-US" altLang="en-US" sz="1700" dirty="0"/>
              <a:t>However, heat absorbed depends on the interaction of the material with the radiation: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Object 4">
                <a:extLst>
                  <a:ext uri="{FF2B5EF4-FFF2-40B4-BE49-F238E27FC236}">
                    <a16:creationId xmlns:a16="http://schemas.microsoft.com/office/drawing/2014/main" id="{23A9F4CE-8362-46F6-A8BC-B8CF6CBC9D53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477162" y="1573154"/>
                <a:ext cx="2247550" cy="608012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  <m: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292" name="Object 4">
                <a:extLst>
                  <a:ext uri="{FF2B5EF4-FFF2-40B4-BE49-F238E27FC236}">
                    <a16:creationId xmlns:a16="http://schemas.microsoft.com/office/drawing/2014/main" id="{23A9F4CE-8362-46F6-A8BC-B8CF6CBC9D5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477162" y="1573154"/>
                <a:ext cx="2247550" cy="608012"/>
              </a:xfrm>
              <a:prstGeom prst="rect">
                <a:avLst/>
              </a:prstGeom>
              <a:blipFill>
                <a:blip r:embed="rId2"/>
                <a:stretch>
                  <a:fillRect b="-1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 descr="Red_0-2Torr_EAST_NEQAIR_15-5.pdf">
            <a:extLst>
              <a:ext uri="{FF2B5EF4-FFF2-40B4-BE49-F238E27FC236}">
                <a16:creationId xmlns:a16="http://schemas.microsoft.com/office/drawing/2014/main" id="{EAB78B16-B892-4CDF-B502-735831E20C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79" t="12552" r="7144" b="15971"/>
          <a:stretch/>
        </p:blipFill>
        <p:spPr>
          <a:xfrm>
            <a:off x="3472343" y="1270186"/>
            <a:ext cx="4038595" cy="27377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446474-773D-4D54-985D-243AF4D13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251" y="4690219"/>
            <a:ext cx="5352176" cy="196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84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BEAD0CA-E8EE-41C0-9215-E294BE312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Radiation Comes From All Directions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CB87401-C29C-4770-A423-9F4B0A2117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71600"/>
            <a:ext cx="8229600" cy="4572000"/>
          </a:xfrm>
        </p:spPr>
        <p:txBody>
          <a:bodyPr>
            <a:normAutofit/>
          </a:bodyPr>
          <a:lstStyle/>
          <a:p>
            <a:r>
              <a:rPr lang="en-US" altLang="en-US" sz="1600" dirty="0"/>
              <a:t>The (spectral) irradiance to a surface is the integral of the normal component of </a:t>
            </a:r>
            <a:r>
              <a:rPr lang="en-US" altLang="en-US" sz="1600" i="1" dirty="0"/>
              <a:t>(spectral) radiance</a:t>
            </a:r>
            <a:r>
              <a:rPr lang="en-US" altLang="en-US" sz="1600" dirty="0"/>
              <a:t>: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r>
              <a:rPr lang="en-US" altLang="en-US" sz="1600" dirty="0"/>
              <a:t>Technically, the absorption/reflection coefficients are also functions of </a:t>
            </a:r>
            <a:r>
              <a:rPr lang="en-US" altLang="en-US" sz="1600" dirty="0">
                <a:latin typeface="Symbol" panose="05050102010706020507" pitchFamily="18" charset="2"/>
              </a:rPr>
              <a:t>q</a:t>
            </a:r>
            <a:endParaRPr lang="en-US" altLang="en-US" sz="1600" dirty="0"/>
          </a:p>
          <a:p>
            <a:r>
              <a:rPr lang="en-US" altLang="en-US" sz="1600" dirty="0"/>
              <a:t>The integrations over wavelength and angle can (generally) be performed in any order </a:t>
            </a:r>
            <a:endParaRPr lang="en-US" altLang="en-US" sz="1600" dirty="0">
              <a:latin typeface="Symbol" panose="05050102010706020507" pitchFamily="18" charset="2"/>
            </a:endParaRPr>
          </a:p>
          <a:p>
            <a:pPr>
              <a:buFontTx/>
              <a:buNone/>
            </a:pPr>
            <a:endParaRPr lang="en-US" altLang="en-US" sz="1600" dirty="0">
              <a:latin typeface="Times New Roman" panose="02020603050405020304" pitchFamily="18" charset="0"/>
            </a:endParaRP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69B9B4EE-92C7-4D2E-B196-9450F7EBF4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300413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5B74397C-7FE6-45F0-930F-C99E58F5B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233613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53EC8E9C-B2FC-4FA4-8236-47AEAAA140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8200" y="2233613"/>
            <a:ext cx="685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B8244119-38F1-42CC-8447-F8A6C0818D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2386013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B1C06F23-C3AE-44E9-AC3D-3175570849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843213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B7B534F0-2B64-45CA-B16B-83D04819F7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269081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Rectangle 10" descr="Wide upward diagonal">
            <a:extLst>
              <a:ext uri="{FF2B5EF4-FFF2-40B4-BE49-F238E27FC236}">
                <a16:creationId xmlns:a16="http://schemas.microsoft.com/office/drawing/2014/main" id="{5EAF3EB8-1F31-4C8C-A254-A7EA21523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300413"/>
            <a:ext cx="3962400" cy="3810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55" name="Text Box 11">
            <a:extLst>
              <a:ext uri="{FF2B5EF4-FFF2-40B4-BE49-F238E27FC236}">
                <a16:creationId xmlns:a16="http://schemas.microsoft.com/office/drawing/2014/main" id="{AC499B55-B3F3-4778-A28F-E47346EDB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2473325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6156" name="Text Box 12">
            <a:extLst>
              <a:ext uri="{FF2B5EF4-FFF2-40B4-BE49-F238E27FC236}">
                <a16:creationId xmlns:a16="http://schemas.microsoft.com/office/drawing/2014/main" id="{6A88ECF3-6C0F-48BB-90F4-7540CB3C1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157413"/>
            <a:ext cx="3254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A687B42F-B6CE-492A-A9BF-D0AD8E84B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081213"/>
            <a:ext cx="3254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6158" name="Text Box 14">
            <a:extLst>
              <a:ext uri="{FF2B5EF4-FFF2-40B4-BE49-F238E27FC236}">
                <a16:creationId xmlns:a16="http://schemas.microsoft.com/office/drawing/2014/main" id="{80BA5C2C-FC6D-4F24-B895-9B25EFF57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081213"/>
            <a:ext cx="3254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C4906912-E5D9-4A78-89D4-EF9F1DDD4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462213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60" name="Object 16">
                <a:extLst>
                  <a:ext uri="{FF2B5EF4-FFF2-40B4-BE49-F238E27FC236}">
                    <a16:creationId xmlns:a16="http://schemas.microsoft.com/office/drawing/2014/main" id="{F2FBCEDB-88AD-4DD2-BDCC-69E88B4FD7F5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2971799" y="3908425"/>
                <a:ext cx="3135385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subHide m:val="on"/>
                          <m:supHide m:val="on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60" name="Object 16">
                <a:extLst>
                  <a:ext uri="{FF2B5EF4-FFF2-40B4-BE49-F238E27FC236}">
                    <a16:creationId xmlns:a16="http://schemas.microsoft.com/office/drawing/2014/main" id="{F2FBCEDB-88AD-4DD2-BDCC-69E88B4FD7F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2971799" y="3908425"/>
                <a:ext cx="3135385" cy="434975"/>
              </a:xfrm>
              <a:prstGeom prst="rect">
                <a:avLst/>
              </a:prstGeom>
              <a:blipFill>
                <a:blip r:embed="rId2"/>
                <a:stretch>
                  <a:fillRect l="-9709" t="-227778" b="-3638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61" name="Text Box 17">
            <a:extLst>
              <a:ext uri="{FF2B5EF4-FFF2-40B4-BE49-F238E27FC236}">
                <a16:creationId xmlns:a16="http://schemas.microsoft.com/office/drawing/2014/main" id="{97D9F50A-A72C-4F02-B33A-1587A63E3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7238" y="2647950"/>
            <a:ext cx="34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Symbol" panose="05050102010706020507" pitchFamily="18" charset="2"/>
              </a:rPr>
              <a:t>q</a:t>
            </a:r>
          </a:p>
        </p:txBody>
      </p:sp>
      <p:sp>
        <p:nvSpPr>
          <p:cNvPr id="6162" name="Arc 18">
            <a:extLst>
              <a:ext uri="{FF2B5EF4-FFF2-40B4-BE49-F238E27FC236}">
                <a16:creationId xmlns:a16="http://schemas.microsoft.com/office/drawing/2014/main" id="{D52755AD-D70F-41E2-B453-3323247CC258}"/>
              </a:ext>
            </a:extLst>
          </p:cNvPr>
          <p:cNvSpPr>
            <a:spLocks/>
          </p:cNvSpPr>
          <p:nvPr/>
        </p:nvSpPr>
        <p:spPr bwMode="auto">
          <a:xfrm>
            <a:off x="4356100" y="2965450"/>
            <a:ext cx="433388" cy="244475"/>
          </a:xfrm>
          <a:custGeom>
            <a:avLst/>
            <a:gdLst>
              <a:gd name="T0" fmla="*/ 235007 w 19074"/>
              <a:gd name="T1" fmla="*/ 0 h 18963"/>
              <a:gd name="T2" fmla="*/ 433388 w 19074"/>
              <a:gd name="T3" fmla="*/ 113800 h 18963"/>
              <a:gd name="T4" fmla="*/ 0 w 19074"/>
              <a:gd name="T5" fmla="*/ 244475 h 189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074" h="18963" fill="none" extrusionOk="0">
                <a:moveTo>
                  <a:pt x="10342" y="0"/>
                </a:moveTo>
                <a:cubicBezTo>
                  <a:pt x="14054" y="2024"/>
                  <a:pt x="17090" y="5093"/>
                  <a:pt x="19074" y="8826"/>
                </a:cubicBezTo>
              </a:path>
              <a:path w="19074" h="18963" stroke="0" extrusionOk="0">
                <a:moveTo>
                  <a:pt x="10342" y="0"/>
                </a:moveTo>
                <a:cubicBezTo>
                  <a:pt x="14054" y="2024"/>
                  <a:pt x="17090" y="5093"/>
                  <a:pt x="19074" y="8826"/>
                </a:cubicBezTo>
                <a:lnTo>
                  <a:pt x="0" y="18963"/>
                </a:lnTo>
                <a:lnTo>
                  <a:pt x="10342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3" name="Arc 19">
            <a:extLst>
              <a:ext uri="{FF2B5EF4-FFF2-40B4-BE49-F238E27FC236}">
                <a16:creationId xmlns:a16="http://schemas.microsoft.com/office/drawing/2014/main" id="{1EA3B086-FB24-4503-BEB4-DDC0B8957D49}"/>
              </a:ext>
            </a:extLst>
          </p:cNvPr>
          <p:cNvSpPr>
            <a:spLocks/>
          </p:cNvSpPr>
          <p:nvPr/>
        </p:nvSpPr>
        <p:spPr bwMode="auto">
          <a:xfrm rot="15985419" flipH="1">
            <a:off x="4481513" y="2478087"/>
            <a:ext cx="152400" cy="276225"/>
          </a:xfrm>
          <a:custGeom>
            <a:avLst/>
            <a:gdLst>
              <a:gd name="T0" fmla="*/ 1143 w 43200"/>
              <a:gd name="T1" fmla="*/ 178842 h 39118"/>
              <a:gd name="T2" fmla="*/ 120777 w 43200"/>
              <a:gd name="T3" fmla="*/ 276225 h 39118"/>
              <a:gd name="T4" fmla="*/ 76200 w 43200"/>
              <a:gd name="T5" fmla="*/ 152525 h 391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39118" fill="none" extrusionOk="0">
                <a:moveTo>
                  <a:pt x="323" y="25327"/>
                </a:moveTo>
                <a:cubicBezTo>
                  <a:pt x="108" y="24096"/>
                  <a:pt x="0" y="22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540"/>
                  <a:pt x="39865" y="35058"/>
                  <a:pt x="34236" y="39118"/>
                </a:cubicBezTo>
              </a:path>
              <a:path w="43200" h="39118" stroke="0" extrusionOk="0">
                <a:moveTo>
                  <a:pt x="323" y="25327"/>
                </a:moveTo>
                <a:cubicBezTo>
                  <a:pt x="108" y="24096"/>
                  <a:pt x="0" y="22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540"/>
                  <a:pt x="39865" y="35058"/>
                  <a:pt x="34236" y="39118"/>
                </a:cubicBezTo>
                <a:lnTo>
                  <a:pt x="21600" y="21600"/>
                </a:lnTo>
                <a:lnTo>
                  <a:pt x="323" y="2532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Text Box 20">
            <a:extLst>
              <a:ext uri="{FF2B5EF4-FFF2-40B4-BE49-F238E27FC236}">
                <a16:creationId xmlns:a16="http://schemas.microsoft.com/office/drawing/2014/main" id="{C61187BA-F812-41A3-8D0C-5E454C7EA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233613"/>
            <a:ext cx="368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Symbol" panose="05050102010706020507" pitchFamily="18" charset="2"/>
              </a:rPr>
              <a:t>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65" name="Object 21">
                <a:extLst>
                  <a:ext uri="{FF2B5EF4-FFF2-40B4-BE49-F238E27FC236}">
                    <a16:creationId xmlns:a16="http://schemas.microsoft.com/office/drawing/2014/main" id="{0530EE89-33DD-45AC-88E1-5266C4B81AE8}"/>
                  </a:ext>
                </a:extLst>
              </p:cNvPr>
              <p:cNvSpPr txBox="1"/>
              <p:nvPr/>
            </p:nvSpPr>
            <p:spPr bwMode="auto">
              <a:xfrm>
                <a:off x="2590800" y="5584825"/>
                <a:ext cx="4446922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subHide m:val="on"/>
                          <m:supHide m:val="on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65" name="Object 21">
                <a:extLst>
                  <a:ext uri="{FF2B5EF4-FFF2-40B4-BE49-F238E27FC236}">
                    <a16:creationId xmlns:a16="http://schemas.microsoft.com/office/drawing/2014/main" id="{0530EE89-33DD-45AC-88E1-5266C4B81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584825"/>
                <a:ext cx="4446922" cy="434975"/>
              </a:xfrm>
              <a:prstGeom prst="rect">
                <a:avLst/>
              </a:prstGeom>
              <a:blipFill>
                <a:blip r:embed="rId3"/>
                <a:stretch>
                  <a:fillRect l="-2881" t="-227778" b="-3638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45F4D5-0BFE-4B33-B653-4612EAB8A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Terminology</a:t>
            </a:r>
          </a:p>
        </p:txBody>
      </p:sp>
      <p:graphicFrame>
        <p:nvGraphicFramePr>
          <p:cNvPr id="8505" name="Group 1337">
            <a:extLst>
              <a:ext uri="{FF2B5EF4-FFF2-40B4-BE49-F238E27FC236}">
                <a16:creationId xmlns:a16="http://schemas.microsoft.com/office/drawing/2014/main" id="{3892E86B-708F-43D9-95D9-5167E7109E83}"/>
              </a:ext>
            </a:extLst>
          </p:cNvPr>
          <p:cNvGraphicFramePr>
            <a:graphicFrameLocks noGrp="1"/>
          </p:cNvGraphicFramePr>
          <p:nvPr/>
        </p:nvGraphicFramePr>
        <p:xfrm>
          <a:off x="0" y="1295400"/>
          <a:ext cx="9144000" cy="5252723"/>
        </p:xfrm>
        <a:graphic>
          <a:graphicData uri="http://schemas.openxmlformats.org/drawingml/2006/table">
            <a:tbl>
              <a:tblPr/>
              <a:tblGrid>
                <a:gridCol w="2674938">
                  <a:extLst>
                    <a:ext uri="{9D8B030D-6E8A-4147-A177-3AD203B41FA5}">
                      <a16:colId xmlns:a16="http://schemas.microsoft.com/office/drawing/2014/main" val="751121418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3365687584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930132036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3589364612"/>
                    </a:ext>
                  </a:extLst>
                </a:gridCol>
              </a:tblGrid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Quantity 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Symbol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Units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Notes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874764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energy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Q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energy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852042"/>
                  </a:ext>
                </a:extLst>
              </a:tr>
              <a:tr h="257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flux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Φ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energy per unit time, also called </a:t>
                      </a: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 power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269764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Spectral power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Φ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eλ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power per wavelength.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3693679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intensity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power per unit solid angle.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798158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Spectral intensity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eλ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intensity per wavelength.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433248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Radiance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power per unit solid angle per unit </a:t>
                      </a: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projected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source area.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30918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Spectral radiance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eλ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−3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Radiance per wavelength, commonly measured in W⋅sr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⋅nm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May also be expressed in terms of wavenumber or frequency.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474055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Irradiance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power incident on a surface, also called </a:t>
                      </a: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flux density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129675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Spectral irradiance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eλ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−3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Irradiance per wavelength commonly measured in 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⋅nm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b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May also be expressed in terms of wavenumber or frequency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836704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exitance /emittance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power emitted from a surface.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767524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Radiosity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or </a:t>
                      </a: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eλ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emitted plus reflected power leaving a surface.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661917"/>
                  </a:ext>
                </a:extLst>
              </a:tr>
              <a:tr h="149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exposure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H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−2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613263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Radiant energy density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ω</a:t>
                      </a:r>
                      <a:r>
                        <a:rPr kumimoji="0" lang="en-US" altLang="en-US" sz="1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J⋅m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−3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141830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Volumetric Radiance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endParaRPr kumimoji="0" lang="en-US" altLang="en-US" sz="1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anose="05050102010706020507" pitchFamily="18" charset="2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−3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power per unit solid angle per unit </a:t>
                      </a:r>
                      <a:r>
                        <a:rPr kumimoji="0" lang="en-US" altLang="en-US" sz="1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volume.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918603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Volumetric Spectral Radiance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n-US" altLang="en-US" sz="1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W⋅sr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−1</a:t>
                      </a: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⋅m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−4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Volumetric Radiance per unit wavelength/frequency/wavenumber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3447265"/>
                  </a:ext>
                </a:extLst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Luminance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en-US" altLang="en-US" sz="1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Cd/m</a:t>
                      </a:r>
                      <a:r>
                        <a:rPr kumimoji="0" lang="en-US" altLang="en-US" sz="1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Radiance corrected for spectral response of the human eye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972702"/>
                  </a:ext>
                </a:extLst>
              </a:tr>
              <a:tr h="26035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Luminous Power, Illuminance, Luminosity, etc.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Spectral Power, Irradiance, Radiosity, etc. corrected for response of the human eye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417020"/>
                  </a:ext>
                </a:extLst>
              </a:tr>
            </a:tbl>
          </a:graphicData>
        </a:graphic>
      </p:graphicFrame>
      <p:sp>
        <p:nvSpPr>
          <p:cNvPr id="8300" name="Text Box 1132">
            <a:extLst>
              <a:ext uri="{FF2B5EF4-FFF2-40B4-BE49-F238E27FC236}">
                <a16:creationId xmlns:a16="http://schemas.microsoft.com/office/drawing/2014/main" id="{80B5927F-D41A-4A55-B93C-65FB4199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6613525"/>
            <a:ext cx="2854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/>
              <a:t>Adapted from http://en.wikipedia.org/wiki/Radiance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500C2-68FD-4476-8C70-D7278354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3AEB8-3A66-4C80-B73A-3B32D4FC6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radiance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W⋅sr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−1</a:t>
            </a:r>
            <a:r>
              <a:rPr lang="en-US" altLang="en-US" dirty="0">
                <a:ea typeface="ＭＳ Ｐゴシック" panose="020B0600070205080204" pitchFamily="34" charset="-128"/>
              </a:rPr>
              <a:t>⋅m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−2</a:t>
            </a:r>
            <a:r>
              <a:rPr lang="en-US" dirty="0"/>
              <a:t>) is sometimes called the </a:t>
            </a:r>
            <a:r>
              <a:rPr lang="en-US" i="1" dirty="0"/>
              <a:t>Intensity</a:t>
            </a: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irradiance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−2</a:t>
            </a:r>
            <a:r>
              <a:rPr lang="en-US" dirty="0"/>
              <a:t>)  is sometimes also called the </a:t>
            </a:r>
            <a:r>
              <a:rPr lang="en-US" i="1" dirty="0"/>
              <a:t>Intensity</a:t>
            </a:r>
          </a:p>
          <a:p>
            <a:pPr marL="0" indent="0">
              <a:buNone/>
            </a:pPr>
            <a:r>
              <a:rPr lang="en-US" dirty="0"/>
              <a:t>There is also something called the </a:t>
            </a:r>
            <a:r>
              <a:rPr lang="en-US" i="1" dirty="0"/>
              <a:t>radiant intensity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W⋅sr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−1</a:t>
            </a:r>
            <a:r>
              <a:rPr lang="en-US" dirty="0"/>
              <a:t>) that is different from intensity, but may also be called the </a:t>
            </a:r>
            <a:r>
              <a:rPr lang="en-US" i="1" dirty="0"/>
              <a:t>Intensity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spectral radiant intensity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W⋅sr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−1</a:t>
            </a:r>
            <a:r>
              <a:rPr lang="en-US" altLang="en-US" dirty="0">
                <a:ea typeface="ＭＳ Ｐゴシック" panose="020B0600070205080204" pitchFamily="34" charset="-128"/>
              </a:rPr>
              <a:t>⋅nm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-1</a:t>
            </a:r>
            <a:r>
              <a:rPr lang="en-US" dirty="0"/>
              <a:t>) is often called the </a:t>
            </a:r>
            <a:r>
              <a:rPr lang="en-US" i="1" dirty="0"/>
              <a:t>spectral intensity </a:t>
            </a:r>
            <a:r>
              <a:rPr lang="en-US" dirty="0"/>
              <a:t>or </a:t>
            </a:r>
            <a:r>
              <a:rPr lang="en-US" i="1" dirty="0"/>
              <a:t>intensity</a:t>
            </a:r>
          </a:p>
          <a:p>
            <a:pPr marL="0" indent="0">
              <a:buNone/>
            </a:pPr>
            <a:r>
              <a:rPr lang="en-US" dirty="0"/>
              <a:t>The spectral </a:t>
            </a:r>
            <a:r>
              <a:rPr lang="en-US" i="1" dirty="0"/>
              <a:t>radiance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W⋅sr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−1</a:t>
            </a:r>
            <a:r>
              <a:rPr lang="en-US" altLang="en-US" dirty="0">
                <a:ea typeface="ＭＳ Ｐゴシック" panose="020B0600070205080204" pitchFamily="34" charset="-128"/>
              </a:rPr>
              <a:t>⋅m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−2</a:t>
            </a:r>
            <a:r>
              <a:rPr lang="en-US" dirty="0"/>
              <a:t>) is sometimes called the </a:t>
            </a:r>
            <a:r>
              <a:rPr lang="en-US" i="1" dirty="0"/>
              <a:t>spectral intensity </a:t>
            </a:r>
            <a:r>
              <a:rPr lang="en-US" dirty="0"/>
              <a:t>or </a:t>
            </a:r>
            <a:r>
              <a:rPr lang="en-US" i="1" dirty="0"/>
              <a:t>intensity </a:t>
            </a: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irradiance</a:t>
            </a:r>
            <a:r>
              <a:rPr lang="en-US" dirty="0"/>
              <a:t> (</a:t>
            </a:r>
            <a:r>
              <a:rPr lang="en-US" altLang="en-US" dirty="0">
                <a:ea typeface="ＭＳ Ｐゴシック" panose="020B0600070205080204" pitchFamily="34" charset="-128"/>
              </a:rPr>
              <a:t>W⋅m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−2</a:t>
            </a:r>
            <a:r>
              <a:rPr lang="en-US" dirty="0"/>
              <a:t>)  is sometimes also called the </a:t>
            </a:r>
            <a:r>
              <a:rPr lang="en-US" i="1" dirty="0"/>
              <a:t>spectral intensity </a:t>
            </a:r>
            <a:r>
              <a:rPr lang="en-US" dirty="0"/>
              <a:t>or </a:t>
            </a:r>
            <a:r>
              <a:rPr lang="en-US" i="1" dirty="0"/>
              <a:t>intensity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There are other quantities that might also be called intensity which are different from the above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Intensity</a:t>
            </a:r>
            <a:r>
              <a:rPr lang="en-US" dirty="0"/>
              <a:t> is what people say when they don’t know or care what they are actually reporting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5208385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4EA4-82A9-42FA-B8F6-B04A5979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Wavelength, the 5</a:t>
            </a:r>
            <a:r>
              <a:rPr lang="en-US" baseline="30000" dirty="0"/>
              <a:t>th</a:t>
            </a:r>
            <a:r>
              <a:rPr lang="en-US" dirty="0"/>
              <a:t> Dimension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CE7F9-1165-4C8C-9946-D806403DA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14403"/>
            <a:ext cx="8229600" cy="56679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the </a:t>
            </a:r>
            <a:r>
              <a:rPr lang="en-US" dirty="0" err="1"/>
              <a:t>flowfield</a:t>
            </a:r>
            <a:r>
              <a:rPr lang="en-US" dirty="0"/>
              <a:t>, the volumetric spectral radiance is a function of position and time (4 dimension)</a:t>
            </a:r>
          </a:p>
          <a:p>
            <a:r>
              <a:rPr lang="en-US" dirty="0"/>
              <a:t>Radiation consists of electromagnetic waves (i.e. light)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 electromagnetic wave is characterized by a wavelength</a:t>
            </a:r>
          </a:p>
          <a:p>
            <a:r>
              <a:rPr lang="en-US" dirty="0"/>
              <a:t>Waves of different wavelength don’t (in general) interact with each other, so must be solved independently.  This adds another dimension to radiation solutions</a:t>
            </a:r>
          </a:p>
          <a:p>
            <a:r>
              <a:rPr lang="en-US" dirty="0"/>
              <a:t>The energy of the radiation is determined by its wavelength, which is also related to the frequency or the wavenumber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Waves also have a polarization, but we’ll ignore that (assume randomly distributed, or circular)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26046DE-3CA4-4C90-909C-29D851A0E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577" y="1876292"/>
            <a:ext cx="38100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B87180-A7EA-44F0-A6B2-016C05AEAE98}"/>
              </a:ext>
            </a:extLst>
          </p:cNvPr>
          <p:cNvCxnSpPr>
            <a:endCxn id="3074" idx="2"/>
          </p:cNvCxnSpPr>
          <p:nvPr/>
        </p:nvCxnSpPr>
        <p:spPr>
          <a:xfrm>
            <a:off x="2641506" y="2819267"/>
            <a:ext cx="1317071" cy="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31DAC8E-BA08-440F-BCBE-D454C8F487B0}"/>
              </a:ext>
            </a:extLst>
          </p:cNvPr>
          <p:cNvSpPr txBox="1"/>
          <p:nvPr/>
        </p:nvSpPr>
        <p:spPr>
          <a:xfrm>
            <a:off x="2637638" y="2819267"/>
            <a:ext cx="1320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Wavelength, </a:t>
            </a:r>
            <a:r>
              <a:rPr lang="en-US" sz="1400" dirty="0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613B3-B51D-4837-8528-CDE8122E1363}"/>
              </a:ext>
            </a:extLst>
          </p:cNvPr>
          <p:cNvSpPr txBox="1"/>
          <p:nvPr/>
        </p:nvSpPr>
        <p:spPr>
          <a:xfrm>
            <a:off x="2152589" y="4646148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</a:t>
            </a:r>
            <a:r>
              <a:rPr lang="en-US" dirty="0" err="1"/>
              <a:t>hc</a:t>
            </a:r>
            <a:r>
              <a:rPr lang="en-US" dirty="0"/>
              <a:t>/</a:t>
            </a:r>
            <a:r>
              <a:rPr lang="en-US" dirty="0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9CADAB-1D5A-4500-BA40-4B2A2D7260DB}"/>
              </a:ext>
            </a:extLst>
          </p:cNvPr>
          <p:cNvSpPr txBox="1"/>
          <p:nvPr/>
        </p:nvSpPr>
        <p:spPr>
          <a:xfrm>
            <a:off x="3958577" y="4646148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anose="05050102010706020507" pitchFamily="18" charset="2"/>
              </a:rPr>
              <a:t>n</a:t>
            </a:r>
            <a:r>
              <a:rPr lang="en-US" dirty="0"/>
              <a:t> = c/</a:t>
            </a:r>
            <a:r>
              <a:rPr lang="en-US" dirty="0">
                <a:latin typeface="Symbol" panose="05050102010706020507" pitchFamily="18" charset="2"/>
              </a:rPr>
              <a:t>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ECAFEA-4A66-490C-9F57-AA964762D331}"/>
                  </a:ext>
                </a:extLst>
              </p:cNvPr>
              <p:cNvSpPr txBox="1"/>
              <p:nvPr/>
            </p:nvSpPr>
            <p:spPr>
              <a:xfrm>
                <a:off x="5590087" y="4646148"/>
                <a:ext cx="887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</m:acc>
                  </m:oMath>
                </a14:m>
                <a:r>
                  <a:rPr lang="en-US" dirty="0"/>
                  <a:t> = 1/</a:t>
                </a:r>
                <a:r>
                  <a:rPr lang="en-US" dirty="0">
                    <a:latin typeface="Symbol" panose="05050102010706020507" pitchFamily="18" charset="2"/>
                  </a:rPr>
                  <a:t>l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ECAFEA-4A66-490C-9F57-AA964762D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087" y="4646148"/>
                <a:ext cx="887551" cy="369332"/>
              </a:xfrm>
              <a:prstGeom prst="rect">
                <a:avLst/>
              </a:prstGeom>
              <a:blipFill>
                <a:blip r:embed="rId3"/>
                <a:stretch>
                  <a:fillRect t="-8197" r="-6164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257579-1CCC-48BE-9980-1B8575DB120F}"/>
              </a:ext>
            </a:extLst>
          </p:cNvPr>
          <p:cNvCxnSpPr>
            <a:cxnSpLocks/>
          </p:cNvCxnSpPr>
          <p:nvPr/>
        </p:nvCxnSpPr>
        <p:spPr>
          <a:xfrm flipV="1">
            <a:off x="1876546" y="5015480"/>
            <a:ext cx="276043" cy="264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EBF5EB2-375E-452B-9831-1807DFEE1A7C}"/>
              </a:ext>
            </a:extLst>
          </p:cNvPr>
          <p:cNvSpPr txBox="1"/>
          <p:nvPr/>
        </p:nvSpPr>
        <p:spPr>
          <a:xfrm>
            <a:off x="1002736" y="5242167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Energy (eV)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B0D90A-BBA2-467C-8113-A5CC19383852}"/>
              </a:ext>
            </a:extLst>
          </p:cNvPr>
          <p:cNvSpPr txBox="1"/>
          <p:nvPr/>
        </p:nvSpPr>
        <p:spPr>
          <a:xfrm>
            <a:off x="2491272" y="5244083"/>
            <a:ext cx="1739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Wavelength (nm)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8FBCAA5-710C-4407-A624-899BDB51632D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3060414" y="4965309"/>
            <a:ext cx="300840" cy="278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99087C9-1E26-4521-9697-88CE022D82AD}"/>
              </a:ext>
            </a:extLst>
          </p:cNvPr>
          <p:cNvCxnSpPr>
            <a:cxnSpLocks/>
          </p:cNvCxnSpPr>
          <p:nvPr/>
        </p:nvCxnSpPr>
        <p:spPr>
          <a:xfrm flipH="1" flipV="1">
            <a:off x="4151706" y="4982384"/>
            <a:ext cx="399431" cy="35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73F25CD-74F4-4079-8B7B-97C05E5994B6}"/>
              </a:ext>
            </a:extLst>
          </p:cNvPr>
          <p:cNvSpPr txBox="1"/>
          <p:nvPr/>
        </p:nvSpPr>
        <p:spPr>
          <a:xfrm>
            <a:off x="4263121" y="5253572"/>
            <a:ext cx="1598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Frequency (Hz)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B56515-A834-410D-AC30-3C45104C297B}"/>
              </a:ext>
            </a:extLst>
          </p:cNvPr>
          <p:cNvSpPr txBox="1"/>
          <p:nvPr/>
        </p:nvSpPr>
        <p:spPr>
          <a:xfrm>
            <a:off x="6030727" y="5244083"/>
            <a:ext cx="2049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Wavenumber (cm</a:t>
            </a:r>
            <a:r>
              <a:rPr lang="en-US" sz="1600" baseline="30000" dirty="0"/>
              <a:t>-1</a:t>
            </a:r>
            <a:r>
              <a:rPr lang="en-US" sz="1600" dirty="0"/>
              <a:t>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7635842-79D4-402C-BC36-343C03933B1A}"/>
              </a:ext>
            </a:extLst>
          </p:cNvPr>
          <p:cNvCxnSpPr>
            <a:cxnSpLocks/>
          </p:cNvCxnSpPr>
          <p:nvPr/>
        </p:nvCxnSpPr>
        <p:spPr>
          <a:xfrm flipH="1" flipV="1">
            <a:off x="5757693" y="4965668"/>
            <a:ext cx="399431" cy="354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1866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D1BE2-1F13-45B9-9B86-7D3E2E54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Emission Coefficients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32FDC-3F29-434A-9480-C51B1B39E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914403"/>
            <a:ext cx="8229599" cy="5483329"/>
          </a:xfrm>
        </p:spPr>
        <p:txBody>
          <a:bodyPr/>
          <a:lstStyle/>
          <a:p>
            <a:r>
              <a:rPr lang="en-US" dirty="0"/>
              <a:t>Emission coefficients depend on the species present in the gas</a:t>
            </a:r>
          </a:p>
          <a:p>
            <a:r>
              <a:rPr lang="en-US" dirty="0"/>
              <a:t>Through the magic of quantum mechanics, each species has particular allowed energy states</a:t>
            </a:r>
          </a:p>
          <a:p>
            <a:r>
              <a:rPr lang="en-US" dirty="0"/>
              <a:t>Transitions between allowed energy states cause radiation</a:t>
            </a:r>
          </a:p>
        </p:txBody>
      </p:sp>
      <p:pic>
        <p:nvPicPr>
          <p:cNvPr id="143" name="Graphique 23">
            <a:extLst>
              <a:ext uri="{FF2B5EF4-FFF2-40B4-BE49-F238E27FC236}">
                <a16:creationId xmlns:a16="http://schemas.microsoft.com/office/drawing/2014/main" id="{65E4310A-98E3-4CFC-A618-5C679EFD7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039" y="3409319"/>
            <a:ext cx="145521" cy="640290"/>
          </a:xfrm>
          <a:prstGeom prst="rect">
            <a:avLst/>
          </a:prstGeom>
        </p:spPr>
      </p:pic>
      <p:pic>
        <p:nvPicPr>
          <p:cNvPr id="144" name="Graphique 24">
            <a:extLst>
              <a:ext uri="{FF2B5EF4-FFF2-40B4-BE49-F238E27FC236}">
                <a16:creationId xmlns:a16="http://schemas.microsoft.com/office/drawing/2014/main" id="{2C7C9428-DFA1-4F03-821B-5612F3ECD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7161" y="3455380"/>
            <a:ext cx="135052" cy="594229"/>
          </a:xfrm>
          <a:prstGeom prst="rect">
            <a:avLst/>
          </a:prstGeom>
        </p:spPr>
      </p:pic>
      <p:sp>
        <p:nvSpPr>
          <p:cNvPr id="145" name="ZoneTexte 7">
            <a:extLst>
              <a:ext uri="{FF2B5EF4-FFF2-40B4-BE49-F238E27FC236}">
                <a16:creationId xmlns:a16="http://schemas.microsoft.com/office/drawing/2014/main" id="{7A36D82F-A6F1-4D6B-8DBB-D6CACE219868}"/>
              </a:ext>
            </a:extLst>
          </p:cNvPr>
          <p:cNvSpPr txBox="1"/>
          <p:nvPr/>
        </p:nvSpPr>
        <p:spPr>
          <a:xfrm>
            <a:off x="1959034" y="5826866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1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47" name="ZoneTexte 9">
            <a:extLst>
              <a:ext uri="{FF2B5EF4-FFF2-40B4-BE49-F238E27FC236}">
                <a16:creationId xmlns:a16="http://schemas.microsoft.com/office/drawing/2014/main" id="{5AF74F73-944A-498D-ADAF-D29D5170C364}"/>
              </a:ext>
            </a:extLst>
          </p:cNvPr>
          <p:cNvSpPr txBox="1"/>
          <p:nvPr/>
        </p:nvSpPr>
        <p:spPr>
          <a:xfrm>
            <a:off x="1948582" y="5310393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n</a:t>
            </a:r>
            <a:r>
              <a:rPr lang="fr-FR" sz="1600" baseline="-25000" dirty="0"/>
              <a:t>2</a:t>
            </a:r>
            <a:endParaRPr lang="fr-FR" sz="1600" dirty="0"/>
          </a:p>
        </p:txBody>
      </p:sp>
      <p:sp>
        <p:nvSpPr>
          <p:cNvPr id="150" name="ZoneTexte 12">
            <a:extLst>
              <a:ext uri="{FF2B5EF4-FFF2-40B4-BE49-F238E27FC236}">
                <a16:creationId xmlns:a16="http://schemas.microsoft.com/office/drawing/2014/main" id="{96B0F12B-BB32-4506-9665-D6F5F0A82852}"/>
              </a:ext>
            </a:extLst>
          </p:cNvPr>
          <p:cNvSpPr txBox="1"/>
          <p:nvPr/>
        </p:nvSpPr>
        <p:spPr>
          <a:xfrm>
            <a:off x="1948582" y="3698307"/>
            <a:ext cx="405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5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51" name="ZoneTexte 13">
            <a:extLst>
              <a:ext uri="{FF2B5EF4-FFF2-40B4-BE49-F238E27FC236}">
                <a16:creationId xmlns:a16="http://schemas.microsoft.com/office/drawing/2014/main" id="{E8693BCF-B898-470B-94AC-1507D0EAE974}"/>
              </a:ext>
            </a:extLst>
          </p:cNvPr>
          <p:cNvSpPr txBox="1"/>
          <p:nvPr/>
        </p:nvSpPr>
        <p:spPr>
          <a:xfrm>
            <a:off x="1960502" y="4894968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3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52" name="ZoneTexte 14">
            <a:extLst>
              <a:ext uri="{FF2B5EF4-FFF2-40B4-BE49-F238E27FC236}">
                <a16:creationId xmlns:a16="http://schemas.microsoft.com/office/drawing/2014/main" id="{73758C07-5265-4D95-B3CC-AB15D3185539}"/>
              </a:ext>
            </a:extLst>
          </p:cNvPr>
          <p:cNvSpPr txBox="1"/>
          <p:nvPr/>
        </p:nvSpPr>
        <p:spPr>
          <a:xfrm>
            <a:off x="1966871" y="3884665"/>
            <a:ext cx="405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4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53" name="ZoneTexte 15">
            <a:extLst>
              <a:ext uri="{FF2B5EF4-FFF2-40B4-BE49-F238E27FC236}">
                <a16:creationId xmlns:a16="http://schemas.microsoft.com/office/drawing/2014/main" id="{6C8A55D6-8141-4044-882A-82427A4BB5FB}"/>
              </a:ext>
            </a:extLst>
          </p:cNvPr>
          <p:cNvSpPr txBox="1"/>
          <p:nvPr/>
        </p:nvSpPr>
        <p:spPr>
          <a:xfrm>
            <a:off x="1938380" y="3106976"/>
            <a:ext cx="410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7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54" name="ZoneTexte 16">
            <a:extLst>
              <a:ext uri="{FF2B5EF4-FFF2-40B4-BE49-F238E27FC236}">
                <a16:creationId xmlns:a16="http://schemas.microsoft.com/office/drawing/2014/main" id="{79611192-A1DD-4CF7-9D27-65CF1E761D76}"/>
              </a:ext>
            </a:extLst>
          </p:cNvPr>
          <p:cNvSpPr txBox="1"/>
          <p:nvPr/>
        </p:nvSpPr>
        <p:spPr>
          <a:xfrm>
            <a:off x="1938380" y="3317508"/>
            <a:ext cx="405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n</a:t>
            </a:r>
            <a:r>
              <a:rPr lang="fr-FR" sz="1600" baseline="-25000" dirty="0">
                <a:solidFill>
                  <a:srgbClr val="FF0000"/>
                </a:solidFill>
              </a:rPr>
              <a:t>6</a:t>
            </a:r>
            <a:endParaRPr lang="fr-FR" sz="1600" dirty="0">
              <a:solidFill>
                <a:srgbClr val="FF0000"/>
              </a:solidFill>
            </a:endParaRPr>
          </a:p>
        </p:txBody>
      </p:sp>
      <p:pic>
        <p:nvPicPr>
          <p:cNvPr id="157" name="Graphique 19">
            <a:extLst>
              <a:ext uri="{FF2B5EF4-FFF2-40B4-BE49-F238E27FC236}">
                <a16:creationId xmlns:a16="http://schemas.microsoft.com/office/drawing/2014/main" id="{745E0290-C569-4001-9477-7C82BB3EA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409667" y="3947250"/>
            <a:ext cx="192881" cy="1505955"/>
          </a:xfrm>
          <a:prstGeom prst="rect">
            <a:avLst/>
          </a:prstGeom>
        </p:spPr>
      </p:pic>
      <p:pic>
        <p:nvPicPr>
          <p:cNvPr id="158" name="Graphique 20">
            <a:extLst>
              <a:ext uri="{FF2B5EF4-FFF2-40B4-BE49-F238E27FC236}">
                <a16:creationId xmlns:a16="http://schemas.microsoft.com/office/drawing/2014/main" id="{E7E8D753-13A3-4182-A59A-49398F581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817581" y="3949221"/>
            <a:ext cx="145035" cy="1132387"/>
          </a:xfrm>
          <a:prstGeom prst="rect">
            <a:avLst/>
          </a:prstGeom>
        </p:spPr>
      </p:pic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DC765B6E-EAEB-44A2-AF68-C81D77B38F0D}"/>
              </a:ext>
            </a:extLst>
          </p:cNvPr>
          <p:cNvSpPr/>
          <p:nvPr/>
        </p:nvSpPr>
        <p:spPr>
          <a:xfrm>
            <a:off x="964837" y="2411950"/>
            <a:ext cx="7852" cy="3785044"/>
          </a:xfrm>
          <a:custGeom>
            <a:avLst/>
            <a:gdLst>
              <a:gd name="connsiteX0" fmla="*/ 0 w 7852"/>
              <a:gd name="connsiteY0" fmla="*/ 3785044 h 3785044"/>
              <a:gd name="connsiteX1" fmla="*/ 7852 w 7852"/>
              <a:gd name="connsiteY1" fmla="*/ 0 h 378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52" h="3785044">
                <a:moveTo>
                  <a:pt x="0" y="3785044"/>
                </a:moveTo>
                <a:lnTo>
                  <a:pt x="7852" y="0"/>
                </a:lnTo>
              </a:path>
            </a:pathLst>
          </a:custGeom>
          <a:noFill/>
          <a:ln w="7774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C4025572-7122-436A-A254-2648CB4AAD6C}"/>
              </a:ext>
            </a:extLst>
          </p:cNvPr>
          <p:cNvSpPr/>
          <p:nvPr/>
        </p:nvSpPr>
        <p:spPr>
          <a:xfrm>
            <a:off x="1192567" y="6008524"/>
            <a:ext cx="800986" cy="7773"/>
          </a:xfrm>
          <a:custGeom>
            <a:avLst/>
            <a:gdLst>
              <a:gd name="connsiteX0" fmla="*/ 0 w 800986"/>
              <a:gd name="connsiteY0" fmla="*/ 0 h 7773"/>
              <a:gd name="connsiteX1" fmla="*/ 800986 w 800986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6" h="7773">
                <a:moveTo>
                  <a:pt x="0" y="0"/>
                </a:moveTo>
                <a:lnTo>
                  <a:pt x="800986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D6E7C98C-E33C-4E91-B74A-547ECCC41E51}"/>
              </a:ext>
            </a:extLst>
          </p:cNvPr>
          <p:cNvSpPr/>
          <p:nvPr/>
        </p:nvSpPr>
        <p:spPr>
          <a:xfrm>
            <a:off x="1184714" y="3928488"/>
            <a:ext cx="800987" cy="7773"/>
          </a:xfrm>
          <a:custGeom>
            <a:avLst/>
            <a:gdLst>
              <a:gd name="connsiteX0" fmla="*/ 0 w 800987"/>
              <a:gd name="connsiteY0" fmla="*/ 0 h 7773"/>
              <a:gd name="connsiteX1" fmla="*/ 800988 w 800987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7" h="7773">
                <a:moveTo>
                  <a:pt x="0" y="0"/>
                </a:moveTo>
                <a:lnTo>
                  <a:pt x="800988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5520120F-D4B5-4C50-84BA-1CB2E26AC878}"/>
              </a:ext>
            </a:extLst>
          </p:cNvPr>
          <p:cNvSpPr/>
          <p:nvPr/>
        </p:nvSpPr>
        <p:spPr>
          <a:xfrm>
            <a:off x="1192567" y="5495450"/>
            <a:ext cx="800986" cy="7773"/>
          </a:xfrm>
          <a:custGeom>
            <a:avLst/>
            <a:gdLst>
              <a:gd name="connsiteX0" fmla="*/ 0 w 800986"/>
              <a:gd name="connsiteY0" fmla="*/ 0 h 7773"/>
              <a:gd name="connsiteX1" fmla="*/ 800986 w 800986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6" h="7773">
                <a:moveTo>
                  <a:pt x="0" y="0"/>
                </a:moveTo>
                <a:lnTo>
                  <a:pt x="800986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9" name="Freeform: Shape 208">
            <a:extLst>
              <a:ext uri="{FF2B5EF4-FFF2-40B4-BE49-F238E27FC236}">
                <a16:creationId xmlns:a16="http://schemas.microsoft.com/office/drawing/2014/main" id="{A9F9201C-DBFA-4CA9-A0C0-579855F2D204}"/>
              </a:ext>
            </a:extLst>
          </p:cNvPr>
          <p:cNvSpPr/>
          <p:nvPr/>
        </p:nvSpPr>
        <p:spPr>
          <a:xfrm>
            <a:off x="1189943" y="5083194"/>
            <a:ext cx="800979" cy="7773"/>
          </a:xfrm>
          <a:custGeom>
            <a:avLst/>
            <a:gdLst>
              <a:gd name="connsiteX0" fmla="*/ 0 w 800979"/>
              <a:gd name="connsiteY0" fmla="*/ 0 h 7773"/>
              <a:gd name="connsiteX1" fmla="*/ 800980 w 800979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79" h="7773">
                <a:moveTo>
                  <a:pt x="0" y="0"/>
                </a:moveTo>
                <a:lnTo>
                  <a:pt x="800980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AB48855A-61CD-4C5A-B3A4-C62ED511AA35}"/>
              </a:ext>
            </a:extLst>
          </p:cNvPr>
          <p:cNvSpPr/>
          <p:nvPr/>
        </p:nvSpPr>
        <p:spPr>
          <a:xfrm>
            <a:off x="1178247" y="3410204"/>
            <a:ext cx="800987" cy="7773"/>
          </a:xfrm>
          <a:custGeom>
            <a:avLst/>
            <a:gdLst>
              <a:gd name="connsiteX0" fmla="*/ 0 w 800987"/>
              <a:gd name="connsiteY0" fmla="*/ 0 h 7773"/>
              <a:gd name="connsiteX1" fmla="*/ 800988 w 800987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7" h="7773">
                <a:moveTo>
                  <a:pt x="0" y="0"/>
                </a:moveTo>
                <a:lnTo>
                  <a:pt x="800988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48311C62-8D1F-42D0-86B2-91107E7199A2}"/>
              </a:ext>
            </a:extLst>
          </p:cNvPr>
          <p:cNvSpPr/>
          <p:nvPr/>
        </p:nvSpPr>
        <p:spPr>
          <a:xfrm>
            <a:off x="1178247" y="3379109"/>
            <a:ext cx="800987" cy="7773"/>
          </a:xfrm>
          <a:custGeom>
            <a:avLst/>
            <a:gdLst>
              <a:gd name="connsiteX0" fmla="*/ 0 w 800987"/>
              <a:gd name="connsiteY0" fmla="*/ 0 h 7773"/>
              <a:gd name="connsiteX1" fmla="*/ 800988 w 800987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7" h="7773">
                <a:moveTo>
                  <a:pt x="0" y="0"/>
                </a:moveTo>
                <a:lnTo>
                  <a:pt x="800988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FEF174BF-2685-4E9A-A708-15C67F1E3E15}"/>
              </a:ext>
            </a:extLst>
          </p:cNvPr>
          <p:cNvSpPr/>
          <p:nvPr/>
        </p:nvSpPr>
        <p:spPr>
          <a:xfrm>
            <a:off x="1180999" y="4063986"/>
            <a:ext cx="800987" cy="7773"/>
          </a:xfrm>
          <a:custGeom>
            <a:avLst/>
            <a:gdLst>
              <a:gd name="connsiteX0" fmla="*/ 0 w 800987"/>
              <a:gd name="connsiteY0" fmla="*/ 0 h 7773"/>
              <a:gd name="connsiteX1" fmla="*/ 800988 w 800987"/>
              <a:gd name="connsiteY1" fmla="*/ 0 h 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0987" h="7773">
                <a:moveTo>
                  <a:pt x="0" y="0"/>
                </a:moveTo>
                <a:lnTo>
                  <a:pt x="800988" y="0"/>
                </a:lnTo>
              </a:path>
            </a:pathLst>
          </a:custGeom>
          <a:noFill/>
          <a:ln w="776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1B4E0461-7DF5-4E29-ABB8-0441E9518EDF}"/>
              </a:ext>
            </a:extLst>
          </p:cNvPr>
          <p:cNvSpPr txBox="1"/>
          <p:nvPr/>
        </p:nvSpPr>
        <p:spPr>
          <a:xfrm>
            <a:off x="1052376" y="240633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N atoms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3EFDC09C-0300-4D91-B320-C1D7E53A0D72}"/>
              </a:ext>
            </a:extLst>
          </p:cNvPr>
          <p:cNvSpPr txBox="1"/>
          <p:nvPr/>
        </p:nvSpPr>
        <p:spPr>
          <a:xfrm rot="16200000">
            <a:off x="10178" y="49781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Energy</a:t>
            </a:r>
          </a:p>
        </p:txBody>
      </p: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D7CBA8C7-8A71-4B64-964E-46AE6EB84806}"/>
              </a:ext>
            </a:extLst>
          </p:cNvPr>
          <p:cNvCxnSpPr>
            <a:stCxn id="224" idx="3"/>
          </p:cNvCxnSpPr>
          <p:nvPr/>
        </p:nvCxnSpPr>
        <p:spPr>
          <a:xfrm flipH="1" flipV="1">
            <a:off x="457198" y="3417253"/>
            <a:ext cx="10797" cy="12877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2890B932-AAED-4A57-AA0E-50332E711F46}"/>
              </a:ext>
            </a:extLst>
          </p:cNvPr>
          <p:cNvCxnSpPr>
            <a:stCxn id="157" idx="1"/>
          </p:cNvCxnSpPr>
          <p:nvPr/>
        </p:nvCxnSpPr>
        <p:spPr>
          <a:xfrm>
            <a:off x="1602548" y="4700228"/>
            <a:ext cx="1031595" cy="15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CAE2FE07-FCCD-4893-A160-9736480A94B1}"/>
              </a:ext>
            </a:extLst>
          </p:cNvPr>
          <p:cNvCxnSpPr>
            <a:stCxn id="158" idx="1"/>
          </p:cNvCxnSpPr>
          <p:nvPr/>
        </p:nvCxnSpPr>
        <p:spPr>
          <a:xfrm flipV="1">
            <a:off x="1962616" y="4515414"/>
            <a:ext cx="67152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904FE53-DAF3-41F5-80C5-7DBD1555C5D0}"/>
              </a:ext>
            </a:extLst>
          </p:cNvPr>
          <p:cNvCxnSpPr>
            <a:stCxn id="144" idx="3"/>
          </p:cNvCxnSpPr>
          <p:nvPr/>
        </p:nvCxnSpPr>
        <p:spPr>
          <a:xfrm flipV="1">
            <a:off x="1792213" y="3748699"/>
            <a:ext cx="741262" cy="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D1B050F2-A6CE-435D-8217-D50685461374}"/>
              </a:ext>
            </a:extLst>
          </p:cNvPr>
          <p:cNvCxnSpPr>
            <a:cxnSpLocks/>
            <a:stCxn id="143" idx="3"/>
          </p:cNvCxnSpPr>
          <p:nvPr/>
        </p:nvCxnSpPr>
        <p:spPr>
          <a:xfrm>
            <a:off x="1464560" y="3729464"/>
            <a:ext cx="10689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TextBox 234">
            <a:extLst>
              <a:ext uri="{FF2B5EF4-FFF2-40B4-BE49-F238E27FC236}">
                <a16:creationId xmlns:a16="http://schemas.microsoft.com/office/drawing/2014/main" id="{1B8DE8CE-62A0-465D-AC0F-ADDE151894CE}"/>
              </a:ext>
            </a:extLst>
          </p:cNvPr>
          <p:cNvSpPr txBox="1"/>
          <p:nvPr/>
        </p:nvSpPr>
        <p:spPr>
          <a:xfrm>
            <a:off x="2626508" y="4546338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h</a:t>
            </a:r>
            <a:r>
              <a:rPr lang="en-US" sz="1400" dirty="0" err="1">
                <a:latin typeface="Symbol" panose="05050102010706020507" pitchFamily="18" charset="2"/>
              </a:rPr>
              <a:t>n</a:t>
            </a:r>
            <a:r>
              <a:rPr lang="en-US" sz="1400" dirty="0"/>
              <a:t> @ 149 nm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D4BF3C4D-78FF-49C1-AFBB-40A3E5BA92CD}"/>
              </a:ext>
            </a:extLst>
          </p:cNvPr>
          <p:cNvSpPr txBox="1"/>
          <p:nvPr/>
        </p:nvSpPr>
        <p:spPr>
          <a:xfrm>
            <a:off x="2626508" y="4315252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h</a:t>
            </a:r>
            <a:r>
              <a:rPr lang="en-US" sz="1400" dirty="0" err="1">
                <a:latin typeface="Symbol" panose="05050102010706020507" pitchFamily="18" charset="2"/>
              </a:rPr>
              <a:t>n</a:t>
            </a:r>
            <a:r>
              <a:rPr lang="en-US" sz="1400" dirty="0"/>
              <a:t> @ 174 nm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CE9A025B-D5A6-42B1-9FA1-F2712840AAE0}"/>
              </a:ext>
            </a:extLst>
          </p:cNvPr>
          <p:cNvSpPr txBox="1"/>
          <p:nvPr/>
        </p:nvSpPr>
        <p:spPr>
          <a:xfrm>
            <a:off x="2552346" y="3435443"/>
            <a:ext cx="125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h</a:t>
            </a:r>
            <a:r>
              <a:rPr lang="en-US" sz="1400" dirty="0" err="1">
                <a:latin typeface="Symbol" panose="05050102010706020507" pitchFamily="18" charset="2"/>
              </a:rPr>
              <a:t>n</a:t>
            </a:r>
            <a:r>
              <a:rPr lang="en-US" sz="1400" dirty="0"/>
              <a:t> @ 868 nm</a:t>
            </a:r>
          </a:p>
          <a:p>
            <a:r>
              <a:rPr lang="en-US" sz="1400" dirty="0" err="1"/>
              <a:t>h</a:t>
            </a:r>
            <a:r>
              <a:rPr lang="en-US" sz="1400" dirty="0" err="1">
                <a:latin typeface="Symbol" panose="05050102010706020507" pitchFamily="18" charset="2"/>
              </a:rPr>
              <a:t>n</a:t>
            </a:r>
            <a:r>
              <a:rPr lang="en-US" sz="1400" dirty="0"/>
              <a:t> @ 821 nm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97AEE110-C490-4F67-A64D-B33550204B3C}"/>
                  </a:ext>
                </a:extLst>
              </p:cNvPr>
              <p:cNvSpPr txBox="1"/>
              <p:nvPr/>
            </p:nvSpPr>
            <p:spPr>
              <a:xfrm>
                <a:off x="4504888" y="5406537"/>
                <a:ext cx="3594510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 smtClean="0"/>
                        <m:t>e</m:t>
                      </m:r>
                      <m:r>
                        <m:rPr>
                          <m:nor/>
                        </m:rPr>
                        <a:rPr lang="en-US" baseline="-25000" dirty="0" smtClean="0"/>
                        <m:t>174</m:t>
                      </m:r>
                      <m:r>
                        <m:rPr>
                          <m:nor/>
                        </m:rPr>
                        <a:rPr lang="en-US" dirty="0" smtClean="0"/>
                        <m:t>(</m:t>
                      </m:r>
                      <m:r>
                        <m:rPr>
                          <m:nor/>
                        </m:rPr>
                        <a:rPr lang="en-US" dirty="0" smtClean="0">
                          <a:latin typeface="Symbol" panose="05050102010706020507" pitchFamily="18" charset="2"/>
                        </a:rPr>
                        <m:t>l</m:t>
                      </m:r>
                      <m:r>
                        <m:rPr>
                          <m:nor/>
                        </m:rPr>
                        <a:rPr lang="en-US" dirty="0" smtClean="0"/>
                        <m:t>)=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h𝑐</m:t>
                          </m:r>
                        </m:num>
                        <m:den>
                          <m:r>
                            <a:rPr lang="en-U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m:rPr>
                          <m:nor/>
                        </m:rPr>
                        <a:rPr lang="en-US" dirty="0"/>
                        <m:t>An</m:t>
                      </m:r>
                      <m:r>
                        <m:rPr>
                          <m:nor/>
                        </m:rPr>
                        <a:rPr lang="en-US" baseline="-25000" dirty="0"/>
                        <m:t>5</m:t>
                      </m:r>
                      <m:r>
                        <m:rPr>
                          <m:sty m:val="p"/>
                        </m:rPr>
                        <a:rPr lang="el-G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ϕ</m:t>
                      </m:r>
                      <m:d>
                        <m:dPr>
                          <m:ctrlPr>
                            <a:rPr lang="el-G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dirty="0">
                              <a:latin typeface="Symbol" panose="05050102010706020507" pitchFamily="18" charset="2"/>
                            </a:rPr>
                            <m:t>l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−174.514</m:t>
                          </m:r>
                        </m:e>
                      </m:d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97AEE110-C490-4F67-A64D-B33550204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888" y="5406537"/>
                <a:ext cx="3594510" cy="6183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2DC26B0F-9358-40F7-A031-5D2DDEC82F6C}"/>
              </a:ext>
            </a:extLst>
          </p:cNvPr>
          <p:cNvCxnSpPr>
            <a:cxnSpLocks/>
          </p:cNvCxnSpPr>
          <p:nvPr/>
        </p:nvCxnSpPr>
        <p:spPr>
          <a:xfrm flipV="1">
            <a:off x="4915949" y="6024848"/>
            <a:ext cx="545284" cy="366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DF5A762C-60E9-4DC2-830D-04B2C6F92546}"/>
              </a:ext>
            </a:extLst>
          </p:cNvPr>
          <p:cNvSpPr txBox="1"/>
          <p:nvPr/>
        </p:nvSpPr>
        <p:spPr>
          <a:xfrm>
            <a:off x="3473042" y="6417578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per unit solid angle, sr</a:t>
            </a:r>
            <a:r>
              <a:rPr lang="en-US" sz="1400" baseline="30000" dirty="0"/>
              <a:t>-1</a:t>
            </a:r>
          </a:p>
        </p:txBody>
      </p: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7C2FAE5F-F764-4176-84D3-73F01E0019D8}"/>
              </a:ext>
            </a:extLst>
          </p:cNvPr>
          <p:cNvCxnSpPr>
            <a:cxnSpLocks/>
          </p:cNvCxnSpPr>
          <p:nvPr/>
        </p:nvCxnSpPr>
        <p:spPr>
          <a:xfrm flipV="1">
            <a:off x="5926650" y="6024849"/>
            <a:ext cx="1" cy="392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022B3A5D-F654-4BDF-BEFF-D8D68B03116C}"/>
              </a:ext>
            </a:extLst>
          </p:cNvPr>
          <p:cNvSpPr txBox="1"/>
          <p:nvPr/>
        </p:nvSpPr>
        <p:spPr>
          <a:xfrm>
            <a:off x="5461233" y="6335382"/>
            <a:ext cx="180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Energy of photon (J)</a:t>
            </a:r>
          </a:p>
        </p:txBody>
      </p: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4300F606-C7F0-4715-9A96-71A6D0093EC4}"/>
              </a:ext>
            </a:extLst>
          </p:cNvPr>
          <p:cNvCxnSpPr/>
          <p:nvPr/>
        </p:nvCxnSpPr>
        <p:spPr>
          <a:xfrm flipH="1">
            <a:off x="6115574" y="5310393"/>
            <a:ext cx="318782" cy="31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C51B2669-88DA-42A4-B706-F50D7CD0B377}"/>
              </a:ext>
            </a:extLst>
          </p:cNvPr>
          <p:cNvSpPr txBox="1"/>
          <p:nvPr/>
        </p:nvSpPr>
        <p:spPr>
          <a:xfrm>
            <a:off x="5865306" y="5035695"/>
            <a:ext cx="1991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Einstein coefficient(s</a:t>
            </a:r>
            <a:r>
              <a:rPr lang="en-US" sz="1400" baseline="30000" dirty="0"/>
              <a:t>-1</a:t>
            </a:r>
            <a:r>
              <a:rPr lang="en-US" sz="1400" dirty="0"/>
              <a:t>)</a:t>
            </a:r>
          </a:p>
        </p:txBody>
      </p: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F0A3CDE3-983F-42D3-AE79-523A1F242FF9}"/>
              </a:ext>
            </a:extLst>
          </p:cNvPr>
          <p:cNvCxnSpPr/>
          <p:nvPr/>
        </p:nvCxnSpPr>
        <p:spPr>
          <a:xfrm flipH="1" flipV="1">
            <a:off x="6363884" y="5897461"/>
            <a:ext cx="497015" cy="267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B5BCF220-2E37-4148-AE05-F8285803E33A}"/>
              </a:ext>
            </a:extLst>
          </p:cNvPr>
          <p:cNvSpPr txBox="1"/>
          <p:nvPr/>
        </p:nvSpPr>
        <p:spPr>
          <a:xfrm>
            <a:off x="6794368" y="6067324"/>
            <a:ext cx="24913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Density of upper state (cm</a:t>
            </a:r>
            <a:r>
              <a:rPr lang="en-US" sz="1400" baseline="30000" dirty="0"/>
              <a:t>-3</a:t>
            </a:r>
            <a:r>
              <a:rPr lang="en-US" sz="1400" dirty="0"/>
              <a:t>)</a:t>
            </a:r>
          </a:p>
        </p:txBody>
      </p: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AA0C70D9-2004-47A9-BF23-45896138145A}"/>
              </a:ext>
            </a:extLst>
          </p:cNvPr>
          <p:cNvCxnSpPr/>
          <p:nvPr/>
        </p:nvCxnSpPr>
        <p:spPr>
          <a:xfrm flipH="1">
            <a:off x="6612391" y="5495450"/>
            <a:ext cx="375638" cy="125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6A50CC7F-806E-4A81-9F18-5E0D0B31544F}"/>
              </a:ext>
            </a:extLst>
          </p:cNvPr>
          <p:cNvSpPr txBox="1"/>
          <p:nvPr/>
        </p:nvSpPr>
        <p:spPr>
          <a:xfrm>
            <a:off x="6933138" y="5310390"/>
            <a:ext cx="2210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Lineshape</a:t>
            </a:r>
            <a:r>
              <a:rPr lang="en-US" sz="1400" dirty="0"/>
              <a:t> function (nm</a:t>
            </a:r>
            <a:r>
              <a:rPr lang="en-US" sz="1400" baseline="30000" dirty="0"/>
              <a:t>-1</a:t>
            </a:r>
            <a:r>
              <a:rPr lang="en-US" sz="1400" dirty="0"/>
              <a:t>)</a:t>
            </a:r>
          </a:p>
        </p:txBody>
      </p:sp>
      <p:pic>
        <p:nvPicPr>
          <p:cNvPr id="258" name="Picture 257">
            <a:extLst>
              <a:ext uri="{FF2B5EF4-FFF2-40B4-BE49-F238E27FC236}">
                <a16:creationId xmlns:a16="http://schemas.microsoft.com/office/drawing/2014/main" id="{2D131BB2-3EED-48F2-8127-15E7365200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805" t="19331" r="63829" b="36270"/>
          <a:stretch/>
        </p:blipFill>
        <p:spPr>
          <a:xfrm>
            <a:off x="4873647" y="2311963"/>
            <a:ext cx="3305516" cy="252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52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7" grpId="0"/>
      <p:bldP spid="150" grpId="0"/>
      <p:bldP spid="151" grpId="0"/>
      <p:bldP spid="152" grpId="0"/>
      <p:bldP spid="153" grpId="0"/>
      <p:bldP spid="1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82B7-82F4-40A4-A56C-66E27BC9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Molecular emission coefficients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91EF7-7CE2-49D1-AC8E-ADB26A0A6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Molecules have more states</a:t>
            </a:r>
          </a:p>
          <a:p>
            <a:pPr lvl="1"/>
            <a:r>
              <a:rPr lang="en-US" dirty="0"/>
              <a:t>Electronic states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80FF2-7045-48E6-A814-9F4682385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73" y="3140182"/>
            <a:ext cx="4495800" cy="3257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C8B01B-1BF4-4F1A-959A-4D5082ADB8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41" t="18441" r="63584" b="35130"/>
          <a:stretch/>
        </p:blipFill>
        <p:spPr>
          <a:xfrm>
            <a:off x="5039133" y="3328466"/>
            <a:ext cx="3966578" cy="3069265"/>
          </a:xfrm>
          <a:prstGeom prst="rect">
            <a:avLst/>
          </a:prstGeom>
        </p:spPr>
      </p:pic>
      <p:sp>
        <p:nvSpPr>
          <p:cNvPr id="13" name="Freeform 57">
            <a:extLst>
              <a:ext uri="{FF2B5EF4-FFF2-40B4-BE49-F238E27FC236}">
                <a16:creationId xmlns:a16="http://schemas.microsoft.com/office/drawing/2014/main" id="{CCD859EF-ED9A-40AA-BE54-73555CD72AB8}"/>
              </a:ext>
            </a:extLst>
          </p:cNvPr>
          <p:cNvSpPr>
            <a:spLocks/>
          </p:cNvSpPr>
          <p:nvPr/>
        </p:nvSpPr>
        <p:spPr bwMode="auto">
          <a:xfrm rot="5400000">
            <a:off x="897621" y="522601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4" name="Freeform 57">
            <a:extLst>
              <a:ext uri="{FF2B5EF4-FFF2-40B4-BE49-F238E27FC236}">
                <a16:creationId xmlns:a16="http://schemas.microsoft.com/office/drawing/2014/main" id="{917FA6E2-290A-465C-B246-AD158919F833}"/>
              </a:ext>
            </a:extLst>
          </p:cNvPr>
          <p:cNvSpPr>
            <a:spLocks/>
          </p:cNvSpPr>
          <p:nvPr/>
        </p:nvSpPr>
        <p:spPr bwMode="auto">
          <a:xfrm rot="5400000">
            <a:off x="1589087" y="4773009"/>
            <a:ext cx="226504" cy="125834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5" name="Freeform 57">
            <a:extLst>
              <a:ext uri="{FF2B5EF4-FFF2-40B4-BE49-F238E27FC236}">
                <a16:creationId xmlns:a16="http://schemas.microsoft.com/office/drawing/2014/main" id="{4A753629-A1B5-4172-994F-15485F686541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546726" y="4483798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F92E8DD2-1387-4862-8A79-9B6A6681E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8" r="48879"/>
          <a:stretch/>
        </p:blipFill>
        <p:spPr bwMode="auto">
          <a:xfrm>
            <a:off x="5148892" y="1010252"/>
            <a:ext cx="762695" cy="199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B3C0781D-6C4A-414F-A1D2-452F70A218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8" r="49271" b="3863"/>
          <a:stretch/>
        </p:blipFill>
        <p:spPr bwMode="auto">
          <a:xfrm>
            <a:off x="6210904" y="990957"/>
            <a:ext cx="886182" cy="201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60171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380FF2-7045-48E6-A814-9F4682385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73" y="3140182"/>
            <a:ext cx="4495800" cy="3257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6982B7-82F4-40A4-A56C-66E27BC9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Molecular emission coefficients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91EF7-7CE2-49D1-AC8E-ADB26A0A6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Molecules have more states</a:t>
            </a:r>
          </a:p>
          <a:p>
            <a:pPr lvl="1"/>
            <a:r>
              <a:rPr lang="en-US" dirty="0"/>
              <a:t>Electronic states </a:t>
            </a:r>
          </a:p>
          <a:p>
            <a:pPr lvl="1"/>
            <a:r>
              <a:rPr lang="en-US" dirty="0"/>
              <a:t>Vibrational states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5DEFF6-5497-4612-A032-785C10829E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16" t="19419" r="63670" b="34914"/>
          <a:stretch/>
        </p:blipFill>
        <p:spPr>
          <a:xfrm>
            <a:off x="4855293" y="3140182"/>
            <a:ext cx="4188276" cy="3257550"/>
          </a:xfrm>
          <a:prstGeom prst="rect">
            <a:avLst/>
          </a:prstGeom>
        </p:spPr>
      </p:pic>
      <p:sp>
        <p:nvSpPr>
          <p:cNvPr id="13" name="Freeform 57">
            <a:extLst>
              <a:ext uri="{FF2B5EF4-FFF2-40B4-BE49-F238E27FC236}">
                <a16:creationId xmlns:a16="http://schemas.microsoft.com/office/drawing/2014/main" id="{CCD859EF-ED9A-40AA-BE54-73555CD72AB8}"/>
              </a:ext>
            </a:extLst>
          </p:cNvPr>
          <p:cNvSpPr>
            <a:spLocks/>
          </p:cNvSpPr>
          <p:nvPr/>
        </p:nvSpPr>
        <p:spPr bwMode="auto">
          <a:xfrm rot="5400000">
            <a:off x="897621" y="522601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4" name="Freeform 57">
            <a:extLst>
              <a:ext uri="{FF2B5EF4-FFF2-40B4-BE49-F238E27FC236}">
                <a16:creationId xmlns:a16="http://schemas.microsoft.com/office/drawing/2014/main" id="{917FA6E2-290A-465C-B246-AD158919F833}"/>
              </a:ext>
            </a:extLst>
          </p:cNvPr>
          <p:cNvSpPr>
            <a:spLocks/>
          </p:cNvSpPr>
          <p:nvPr/>
        </p:nvSpPr>
        <p:spPr bwMode="auto">
          <a:xfrm rot="5400000">
            <a:off x="1589087" y="4773009"/>
            <a:ext cx="226504" cy="125834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5" name="Freeform 57">
            <a:extLst>
              <a:ext uri="{FF2B5EF4-FFF2-40B4-BE49-F238E27FC236}">
                <a16:creationId xmlns:a16="http://schemas.microsoft.com/office/drawing/2014/main" id="{4A753629-A1B5-4172-994F-15485F686541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546726" y="4483798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8A3C73-ED80-4A50-A81E-0288FB06FBDD}"/>
              </a:ext>
            </a:extLst>
          </p:cNvPr>
          <p:cNvCxnSpPr/>
          <p:nvPr/>
        </p:nvCxnSpPr>
        <p:spPr>
          <a:xfrm>
            <a:off x="1459684" y="5855516"/>
            <a:ext cx="246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68F8A1-CB8B-4663-AB8B-D5A692B30A60}"/>
              </a:ext>
            </a:extLst>
          </p:cNvPr>
          <p:cNvCxnSpPr>
            <a:cxnSpLocks/>
          </p:cNvCxnSpPr>
          <p:nvPr/>
        </p:nvCxnSpPr>
        <p:spPr>
          <a:xfrm>
            <a:off x="1403757" y="5789803"/>
            <a:ext cx="3123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087E72F-C20F-4914-8181-72E12F7D356B}"/>
              </a:ext>
            </a:extLst>
          </p:cNvPr>
          <p:cNvCxnSpPr>
            <a:cxnSpLocks/>
          </p:cNvCxnSpPr>
          <p:nvPr/>
        </p:nvCxnSpPr>
        <p:spPr>
          <a:xfrm>
            <a:off x="1403757" y="5697524"/>
            <a:ext cx="3361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A13232-61DA-4AA5-BDD6-BA4223054C5B}"/>
              </a:ext>
            </a:extLst>
          </p:cNvPr>
          <p:cNvCxnSpPr>
            <a:cxnSpLocks/>
          </p:cNvCxnSpPr>
          <p:nvPr/>
        </p:nvCxnSpPr>
        <p:spPr>
          <a:xfrm>
            <a:off x="1403757" y="5622023"/>
            <a:ext cx="3818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638EAB-B0A2-46B3-B90B-37E4122B2D55}"/>
              </a:ext>
            </a:extLst>
          </p:cNvPr>
          <p:cNvCxnSpPr>
            <a:cxnSpLocks/>
          </p:cNvCxnSpPr>
          <p:nvPr/>
        </p:nvCxnSpPr>
        <p:spPr>
          <a:xfrm>
            <a:off x="1392779" y="5512966"/>
            <a:ext cx="494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9E8DEE-B4A4-4E93-9FB8-3AF81038B62C}"/>
              </a:ext>
            </a:extLst>
          </p:cNvPr>
          <p:cNvCxnSpPr>
            <a:cxnSpLocks/>
          </p:cNvCxnSpPr>
          <p:nvPr/>
        </p:nvCxnSpPr>
        <p:spPr>
          <a:xfrm>
            <a:off x="1378590" y="5420687"/>
            <a:ext cx="508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C407C3-9CCD-4F7E-980F-C48E237EAA10}"/>
              </a:ext>
            </a:extLst>
          </p:cNvPr>
          <p:cNvCxnSpPr>
            <a:cxnSpLocks/>
          </p:cNvCxnSpPr>
          <p:nvPr/>
        </p:nvCxnSpPr>
        <p:spPr>
          <a:xfrm>
            <a:off x="1354538" y="5311630"/>
            <a:ext cx="616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296C4AE-3E50-4512-AA19-D866B538E571}"/>
              </a:ext>
            </a:extLst>
          </p:cNvPr>
          <p:cNvCxnSpPr>
            <a:cxnSpLocks/>
          </p:cNvCxnSpPr>
          <p:nvPr/>
        </p:nvCxnSpPr>
        <p:spPr>
          <a:xfrm>
            <a:off x="1360414" y="5227740"/>
            <a:ext cx="610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87989AB-7CD0-4C72-A8F8-A575D179ADDA}"/>
              </a:ext>
            </a:extLst>
          </p:cNvPr>
          <p:cNvCxnSpPr>
            <a:cxnSpLocks/>
          </p:cNvCxnSpPr>
          <p:nvPr/>
        </p:nvCxnSpPr>
        <p:spPr>
          <a:xfrm>
            <a:off x="1343636" y="5127072"/>
            <a:ext cx="7032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26C50C-71D4-40CA-804B-4EC09CCD4FD7}"/>
              </a:ext>
            </a:extLst>
          </p:cNvPr>
          <p:cNvCxnSpPr>
            <a:cxnSpLocks/>
          </p:cNvCxnSpPr>
          <p:nvPr/>
        </p:nvCxnSpPr>
        <p:spPr>
          <a:xfrm>
            <a:off x="1519805" y="4934125"/>
            <a:ext cx="24664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99FDBEE-E282-452A-B8CB-549238C30935}"/>
              </a:ext>
            </a:extLst>
          </p:cNvPr>
          <p:cNvCxnSpPr>
            <a:cxnSpLocks/>
          </p:cNvCxnSpPr>
          <p:nvPr/>
        </p:nvCxnSpPr>
        <p:spPr>
          <a:xfrm>
            <a:off x="1459684" y="4846315"/>
            <a:ext cx="316551" cy="220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8CB0C6-7618-470E-A521-10AFCAAEAECC}"/>
              </a:ext>
            </a:extLst>
          </p:cNvPr>
          <p:cNvCxnSpPr>
            <a:cxnSpLocks/>
          </p:cNvCxnSpPr>
          <p:nvPr/>
        </p:nvCxnSpPr>
        <p:spPr>
          <a:xfrm>
            <a:off x="1463878" y="4776133"/>
            <a:ext cx="32172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CAE1532-67DC-4E08-8965-D70250BAAC27}"/>
              </a:ext>
            </a:extLst>
          </p:cNvPr>
          <p:cNvCxnSpPr>
            <a:cxnSpLocks/>
          </p:cNvCxnSpPr>
          <p:nvPr/>
        </p:nvCxnSpPr>
        <p:spPr>
          <a:xfrm>
            <a:off x="1463878" y="4700632"/>
            <a:ext cx="381845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62A24F5-AAF2-476C-A74D-076450A8CCF9}"/>
              </a:ext>
            </a:extLst>
          </p:cNvPr>
          <p:cNvCxnSpPr>
            <a:cxnSpLocks/>
          </p:cNvCxnSpPr>
          <p:nvPr/>
        </p:nvCxnSpPr>
        <p:spPr>
          <a:xfrm>
            <a:off x="1452900" y="4591575"/>
            <a:ext cx="59401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8E547B9-2DB2-49E4-9C28-BE7530918918}"/>
              </a:ext>
            </a:extLst>
          </p:cNvPr>
          <p:cNvCxnSpPr>
            <a:cxnSpLocks/>
          </p:cNvCxnSpPr>
          <p:nvPr/>
        </p:nvCxnSpPr>
        <p:spPr>
          <a:xfrm>
            <a:off x="1438711" y="4499296"/>
            <a:ext cx="666926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5F5A6BB-6CD7-44C7-8668-609E71F079D9}"/>
              </a:ext>
            </a:extLst>
          </p:cNvPr>
          <p:cNvCxnSpPr>
            <a:cxnSpLocks/>
          </p:cNvCxnSpPr>
          <p:nvPr/>
        </p:nvCxnSpPr>
        <p:spPr>
          <a:xfrm>
            <a:off x="1414659" y="4390239"/>
            <a:ext cx="84198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5B8C97A-3C7B-455D-ADB5-8B4624452C0D}"/>
              </a:ext>
            </a:extLst>
          </p:cNvPr>
          <p:cNvCxnSpPr>
            <a:cxnSpLocks/>
          </p:cNvCxnSpPr>
          <p:nvPr/>
        </p:nvCxnSpPr>
        <p:spPr>
          <a:xfrm>
            <a:off x="1420535" y="4306349"/>
            <a:ext cx="91160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42853D7-9FC2-4100-950F-F04C0882ACE5}"/>
              </a:ext>
            </a:extLst>
          </p:cNvPr>
          <p:cNvCxnSpPr>
            <a:cxnSpLocks/>
          </p:cNvCxnSpPr>
          <p:nvPr/>
        </p:nvCxnSpPr>
        <p:spPr>
          <a:xfrm>
            <a:off x="1403757" y="4205681"/>
            <a:ext cx="1054217" cy="8496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22D8329-34C2-4A6B-918C-9C88AA032B7B}"/>
              </a:ext>
            </a:extLst>
          </p:cNvPr>
          <p:cNvCxnSpPr>
            <a:cxnSpLocks/>
          </p:cNvCxnSpPr>
          <p:nvPr/>
        </p:nvCxnSpPr>
        <p:spPr>
          <a:xfrm>
            <a:off x="1735123" y="4623733"/>
            <a:ext cx="246643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A3DD621-EF41-44B0-89D9-0A64BF5782A6}"/>
              </a:ext>
            </a:extLst>
          </p:cNvPr>
          <p:cNvCxnSpPr>
            <a:cxnSpLocks/>
          </p:cNvCxnSpPr>
          <p:nvPr/>
        </p:nvCxnSpPr>
        <p:spPr>
          <a:xfrm>
            <a:off x="1679196" y="4558020"/>
            <a:ext cx="426441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329C239-18AB-48C7-A853-176C23F8720F}"/>
              </a:ext>
            </a:extLst>
          </p:cNvPr>
          <p:cNvCxnSpPr>
            <a:cxnSpLocks/>
          </p:cNvCxnSpPr>
          <p:nvPr/>
        </p:nvCxnSpPr>
        <p:spPr>
          <a:xfrm>
            <a:off x="1619075" y="4465741"/>
            <a:ext cx="63756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0308FA1-ED4D-4428-A0D5-8405D60B9BAE}"/>
              </a:ext>
            </a:extLst>
          </p:cNvPr>
          <p:cNvCxnSpPr>
            <a:cxnSpLocks/>
          </p:cNvCxnSpPr>
          <p:nvPr/>
        </p:nvCxnSpPr>
        <p:spPr>
          <a:xfrm>
            <a:off x="1627464" y="4390239"/>
            <a:ext cx="83051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5E62B26-3898-4DCE-9E8A-799BC1517D36}"/>
              </a:ext>
            </a:extLst>
          </p:cNvPr>
          <p:cNvCxnSpPr>
            <a:cxnSpLocks/>
          </p:cNvCxnSpPr>
          <p:nvPr/>
        </p:nvCxnSpPr>
        <p:spPr>
          <a:xfrm>
            <a:off x="1546370" y="4281183"/>
            <a:ext cx="104443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514222D-5806-44C6-AB5F-D3218C274A45}"/>
              </a:ext>
            </a:extLst>
          </p:cNvPr>
          <p:cNvCxnSpPr>
            <a:cxnSpLocks/>
          </p:cNvCxnSpPr>
          <p:nvPr/>
        </p:nvCxnSpPr>
        <p:spPr>
          <a:xfrm>
            <a:off x="1476462" y="4188904"/>
            <a:ext cx="141774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Freeform 57">
            <a:extLst>
              <a:ext uri="{FF2B5EF4-FFF2-40B4-BE49-F238E27FC236}">
                <a16:creationId xmlns:a16="http://schemas.microsoft.com/office/drawing/2014/main" id="{7830B4CC-7D2C-4A22-AC17-4A2C146D6811}"/>
              </a:ext>
            </a:extLst>
          </p:cNvPr>
          <p:cNvSpPr>
            <a:spLocks/>
          </p:cNvSpPr>
          <p:nvPr/>
        </p:nvSpPr>
        <p:spPr bwMode="auto">
          <a:xfrm rot="5400000">
            <a:off x="967603" y="5134062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3" name="Freeform 57">
            <a:extLst>
              <a:ext uri="{FF2B5EF4-FFF2-40B4-BE49-F238E27FC236}">
                <a16:creationId xmlns:a16="http://schemas.microsoft.com/office/drawing/2014/main" id="{C41B717A-3E53-44A4-935C-6DD67B4A2ED4}"/>
              </a:ext>
            </a:extLst>
          </p:cNvPr>
          <p:cNvSpPr>
            <a:spLocks/>
          </p:cNvSpPr>
          <p:nvPr/>
        </p:nvSpPr>
        <p:spPr bwMode="auto">
          <a:xfrm rot="5400000">
            <a:off x="1050483" y="500156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4" name="Freeform 57">
            <a:extLst>
              <a:ext uri="{FF2B5EF4-FFF2-40B4-BE49-F238E27FC236}">
                <a16:creationId xmlns:a16="http://schemas.microsoft.com/office/drawing/2014/main" id="{84A35B35-A375-4AA7-A41E-AF4832E7BAC1}"/>
              </a:ext>
            </a:extLst>
          </p:cNvPr>
          <p:cNvSpPr>
            <a:spLocks/>
          </p:cNvSpPr>
          <p:nvPr/>
        </p:nvSpPr>
        <p:spPr bwMode="auto">
          <a:xfrm rot="5400000">
            <a:off x="858283" y="5144080"/>
            <a:ext cx="1206618" cy="101607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5" name="Freeform 57">
            <a:extLst>
              <a:ext uri="{FF2B5EF4-FFF2-40B4-BE49-F238E27FC236}">
                <a16:creationId xmlns:a16="http://schemas.microsoft.com/office/drawing/2014/main" id="{A5803EF3-05B2-4175-B852-71ED1325F20F}"/>
              </a:ext>
            </a:extLst>
          </p:cNvPr>
          <p:cNvSpPr>
            <a:spLocks/>
          </p:cNvSpPr>
          <p:nvPr/>
        </p:nvSpPr>
        <p:spPr bwMode="auto">
          <a:xfrm rot="5400000">
            <a:off x="761461" y="5105406"/>
            <a:ext cx="1492504" cy="93590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6" name="Freeform 57">
            <a:extLst>
              <a:ext uri="{FF2B5EF4-FFF2-40B4-BE49-F238E27FC236}">
                <a16:creationId xmlns:a16="http://schemas.microsoft.com/office/drawing/2014/main" id="{48751145-6A28-4AA7-BD7E-634AC2484B8B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615941" y="4426639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7" name="Freeform 57">
            <a:extLst>
              <a:ext uri="{FF2B5EF4-FFF2-40B4-BE49-F238E27FC236}">
                <a16:creationId xmlns:a16="http://schemas.microsoft.com/office/drawing/2014/main" id="{0ED270A8-10E0-4DC8-B9D2-B7D97944391A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707726" y="4384857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8" name="Freeform 57">
            <a:extLst>
              <a:ext uri="{FF2B5EF4-FFF2-40B4-BE49-F238E27FC236}">
                <a16:creationId xmlns:a16="http://schemas.microsoft.com/office/drawing/2014/main" id="{2D735D4D-85F9-443F-A1AD-746DFC3CE81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453889" y="4395008"/>
            <a:ext cx="469254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99" name="Freeform 57">
            <a:extLst>
              <a:ext uri="{FF2B5EF4-FFF2-40B4-BE49-F238E27FC236}">
                <a16:creationId xmlns:a16="http://schemas.microsoft.com/office/drawing/2014/main" id="{AF30A1B1-D6D7-4DC7-9C00-F7AE8B59A0F3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486453" y="4437180"/>
            <a:ext cx="590063" cy="48040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200" name="Freeform 57">
            <a:extLst>
              <a:ext uri="{FF2B5EF4-FFF2-40B4-BE49-F238E27FC236}">
                <a16:creationId xmlns:a16="http://schemas.microsoft.com/office/drawing/2014/main" id="{CF8F960A-B6C8-4899-9EDD-1D3790587493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781413" y="4367379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5122" name="Picture 2" descr="4. Molecular vibrations — Quantum Chemistry &amp; Spectroscopy documentation">
            <a:extLst>
              <a:ext uri="{FF2B5EF4-FFF2-40B4-BE49-F238E27FC236}">
                <a16:creationId xmlns:a16="http://schemas.microsoft.com/office/drawing/2014/main" id="{4E1F9E6D-5AEA-4837-8988-374A2F80C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159" y="1050978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51257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82B7-82F4-40A4-A56C-66E27BC9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Molecular emission coefficients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91EF7-7CE2-49D1-AC8E-ADB26A0A6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Molecules have more states</a:t>
            </a:r>
          </a:p>
          <a:p>
            <a:pPr lvl="1"/>
            <a:r>
              <a:rPr lang="en-US" dirty="0"/>
              <a:t>Electronic states </a:t>
            </a:r>
          </a:p>
          <a:p>
            <a:pPr lvl="1"/>
            <a:r>
              <a:rPr lang="en-US" dirty="0"/>
              <a:t>Vibrational states </a:t>
            </a:r>
          </a:p>
          <a:p>
            <a:pPr lvl="1"/>
            <a:r>
              <a:rPr lang="en-US" dirty="0"/>
              <a:t>Rotational 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80FF2-7045-48E6-A814-9F4682385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73" y="3140182"/>
            <a:ext cx="4495800" cy="3257550"/>
          </a:xfrm>
          <a:prstGeom prst="rect">
            <a:avLst/>
          </a:prstGeom>
        </p:spPr>
      </p:pic>
      <p:sp>
        <p:nvSpPr>
          <p:cNvPr id="13" name="Freeform 57">
            <a:extLst>
              <a:ext uri="{FF2B5EF4-FFF2-40B4-BE49-F238E27FC236}">
                <a16:creationId xmlns:a16="http://schemas.microsoft.com/office/drawing/2014/main" id="{CCD859EF-ED9A-40AA-BE54-73555CD72AB8}"/>
              </a:ext>
            </a:extLst>
          </p:cNvPr>
          <p:cNvSpPr>
            <a:spLocks/>
          </p:cNvSpPr>
          <p:nvPr/>
        </p:nvSpPr>
        <p:spPr bwMode="auto">
          <a:xfrm rot="5400000">
            <a:off x="897621" y="522601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4" name="Freeform 57">
            <a:extLst>
              <a:ext uri="{FF2B5EF4-FFF2-40B4-BE49-F238E27FC236}">
                <a16:creationId xmlns:a16="http://schemas.microsoft.com/office/drawing/2014/main" id="{917FA6E2-290A-465C-B246-AD158919F833}"/>
              </a:ext>
            </a:extLst>
          </p:cNvPr>
          <p:cNvSpPr>
            <a:spLocks/>
          </p:cNvSpPr>
          <p:nvPr/>
        </p:nvSpPr>
        <p:spPr bwMode="auto">
          <a:xfrm rot="5400000">
            <a:off x="1589087" y="4773009"/>
            <a:ext cx="226504" cy="125834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5" name="Freeform 57">
            <a:extLst>
              <a:ext uri="{FF2B5EF4-FFF2-40B4-BE49-F238E27FC236}">
                <a16:creationId xmlns:a16="http://schemas.microsoft.com/office/drawing/2014/main" id="{4A753629-A1B5-4172-994F-15485F686541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546726" y="4483798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D130D7-AABD-48CA-8760-876F0EAA4B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61" t="18767" r="63803" b="35566"/>
          <a:stretch/>
        </p:blipFill>
        <p:spPr>
          <a:xfrm>
            <a:off x="4756837" y="2977896"/>
            <a:ext cx="4190953" cy="3255116"/>
          </a:xfrm>
          <a:prstGeom prst="rect">
            <a:avLst/>
          </a:prstGeom>
        </p:spPr>
      </p:pic>
      <p:sp>
        <p:nvSpPr>
          <p:cNvPr id="10" name="Freeform 57">
            <a:extLst>
              <a:ext uri="{FF2B5EF4-FFF2-40B4-BE49-F238E27FC236}">
                <a16:creationId xmlns:a16="http://schemas.microsoft.com/office/drawing/2014/main" id="{850C8553-650D-4922-AB10-C82E045B92D7}"/>
              </a:ext>
            </a:extLst>
          </p:cNvPr>
          <p:cNvSpPr>
            <a:spLocks/>
          </p:cNvSpPr>
          <p:nvPr/>
        </p:nvSpPr>
        <p:spPr bwMode="auto">
          <a:xfrm rot="5400000">
            <a:off x="897621" y="522601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1" name="Freeform 57">
            <a:extLst>
              <a:ext uri="{FF2B5EF4-FFF2-40B4-BE49-F238E27FC236}">
                <a16:creationId xmlns:a16="http://schemas.microsoft.com/office/drawing/2014/main" id="{AB504083-A879-423E-AE15-0E067200CBCA}"/>
              </a:ext>
            </a:extLst>
          </p:cNvPr>
          <p:cNvSpPr>
            <a:spLocks/>
          </p:cNvSpPr>
          <p:nvPr/>
        </p:nvSpPr>
        <p:spPr bwMode="auto">
          <a:xfrm rot="5400000">
            <a:off x="1589087" y="4773009"/>
            <a:ext cx="226504" cy="125834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2" name="Freeform 57">
            <a:extLst>
              <a:ext uri="{FF2B5EF4-FFF2-40B4-BE49-F238E27FC236}">
                <a16:creationId xmlns:a16="http://schemas.microsoft.com/office/drawing/2014/main" id="{536D00A9-EE6E-4CDE-ADF6-49D8C65602AE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546726" y="4483798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CA67A8-8085-429A-99FC-EDDE901A8DC7}"/>
              </a:ext>
            </a:extLst>
          </p:cNvPr>
          <p:cNvCxnSpPr/>
          <p:nvPr/>
        </p:nvCxnSpPr>
        <p:spPr>
          <a:xfrm>
            <a:off x="1459684" y="5855516"/>
            <a:ext cx="246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0B01874-2E0B-49E5-B978-9B589AA8DC9B}"/>
              </a:ext>
            </a:extLst>
          </p:cNvPr>
          <p:cNvCxnSpPr>
            <a:cxnSpLocks/>
          </p:cNvCxnSpPr>
          <p:nvPr/>
        </p:nvCxnSpPr>
        <p:spPr>
          <a:xfrm>
            <a:off x="1403757" y="5789803"/>
            <a:ext cx="3123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529971E-71A4-4CF2-BCF1-667CDC523995}"/>
              </a:ext>
            </a:extLst>
          </p:cNvPr>
          <p:cNvCxnSpPr>
            <a:cxnSpLocks/>
          </p:cNvCxnSpPr>
          <p:nvPr/>
        </p:nvCxnSpPr>
        <p:spPr>
          <a:xfrm>
            <a:off x="1403757" y="5697524"/>
            <a:ext cx="3361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D0D7E2-0A3E-4DEE-9477-93538B129A56}"/>
              </a:ext>
            </a:extLst>
          </p:cNvPr>
          <p:cNvCxnSpPr>
            <a:cxnSpLocks/>
          </p:cNvCxnSpPr>
          <p:nvPr/>
        </p:nvCxnSpPr>
        <p:spPr>
          <a:xfrm>
            <a:off x="1403757" y="5622023"/>
            <a:ext cx="3818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7E9EB5-3428-4B85-98CD-41EE8FB9C1FA}"/>
              </a:ext>
            </a:extLst>
          </p:cNvPr>
          <p:cNvCxnSpPr>
            <a:cxnSpLocks/>
          </p:cNvCxnSpPr>
          <p:nvPr/>
        </p:nvCxnSpPr>
        <p:spPr>
          <a:xfrm>
            <a:off x="1392779" y="5512966"/>
            <a:ext cx="494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C7A0450-DBBF-4F58-91C0-A0D5768CCC32}"/>
              </a:ext>
            </a:extLst>
          </p:cNvPr>
          <p:cNvCxnSpPr>
            <a:cxnSpLocks/>
          </p:cNvCxnSpPr>
          <p:nvPr/>
        </p:nvCxnSpPr>
        <p:spPr>
          <a:xfrm>
            <a:off x="1378590" y="5420687"/>
            <a:ext cx="508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9FA8C9-E2AA-4D28-A81C-4DCAAD4E571B}"/>
              </a:ext>
            </a:extLst>
          </p:cNvPr>
          <p:cNvCxnSpPr>
            <a:cxnSpLocks/>
          </p:cNvCxnSpPr>
          <p:nvPr/>
        </p:nvCxnSpPr>
        <p:spPr>
          <a:xfrm>
            <a:off x="1354538" y="5311630"/>
            <a:ext cx="616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52169D-CB83-47F7-9ACA-9577011CBF18}"/>
              </a:ext>
            </a:extLst>
          </p:cNvPr>
          <p:cNvCxnSpPr>
            <a:cxnSpLocks/>
          </p:cNvCxnSpPr>
          <p:nvPr/>
        </p:nvCxnSpPr>
        <p:spPr>
          <a:xfrm>
            <a:off x="1360414" y="5227740"/>
            <a:ext cx="610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0EF9BB-7816-4D21-85FD-FD3553F244A4}"/>
              </a:ext>
            </a:extLst>
          </p:cNvPr>
          <p:cNvCxnSpPr>
            <a:cxnSpLocks/>
          </p:cNvCxnSpPr>
          <p:nvPr/>
        </p:nvCxnSpPr>
        <p:spPr>
          <a:xfrm>
            <a:off x="1343636" y="5127072"/>
            <a:ext cx="7032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890737-1294-429E-A332-1CCFC8136738}"/>
              </a:ext>
            </a:extLst>
          </p:cNvPr>
          <p:cNvCxnSpPr>
            <a:cxnSpLocks/>
          </p:cNvCxnSpPr>
          <p:nvPr/>
        </p:nvCxnSpPr>
        <p:spPr>
          <a:xfrm>
            <a:off x="1519805" y="4934125"/>
            <a:ext cx="24664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384E8E-4D24-4613-80A4-AC6323DB30D9}"/>
              </a:ext>
            </a:extLst>
          </p:cNvPr>
          <p:cNvCxnSpPr>
            <a:cxnSpLocks/>
          </p:cNvCxnSpPr>
          <p:nvPr/>
        </p:nvCxnSpPr>
        <p:spPr>
          <a:xfrm>
            <a:off x="1459684" y="4846315"/>
            <a:ext cx="316551" cy="220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2AE6D7-C61C-4C20-BB6B-BC8CDD033985}"/>
              </a:ext>
            </a:extLst>
          </p:cNvPr>
          <p:cNvCxnSpPr>
            <a:cxnSpLocks/>
          </p:cNvCxnSpPr>
          <p:nvPr/>
        </p:nvCxnSpPr>
        <p:spPr>
          <a:xfrm>
            <a:off x="1463878" y="4776133"/>
            <a:ext cx="32172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618A58-822B-42E9-A3E0-C68AE4169753}"/>
              </a:ext>
            </a:extLst>
          </p:cNvPr>
          <p:cNvCxnSpPr>
            <a:cxnSpLocks/>
          </p:cNvCxnSpPr>
          <p:nvPr/>
        </p:nvCxnSpPr>
        <p:spPr>
          <a:xfrm>
            <a:off x="1463878" y="4700632"/>
            <a:ext cx="381845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50DCB5-CC2F-4DFE-8E01-37C3A267B233}"/>
              </a:ext>
            </a:extLst>
          </p:cNvPr>
          <p:cNvCxnSpPr>
            <a:cxnSpLocks/>
          </p:cNvCxnSpPr>
          <p:nvPr/>
        </p:nvCxnSpPr>
        <p:spPr>
          <a:xfrm>
            <a:off x="1452900" y="4591575"/>
            <a:ext cx="59401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BB319C8-D94A-4AE7-AEA2-442139B6E10B}"/>
              </a:ext>
            </a:extLst>
          </p:cNvPr>
          <p:cNvCxnSpPr>
            <a:cxnSpLocks/>
          </p:cNvCxnSpPr>
          <p:nvPr/>
        </p:nvCxnSpPr>
        <p:spPr>
          <a:xfrm>
            <a:off x="1438711" y="4499296"/>
            <a:ext cx="666926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D21A3EF-DDE8-4A0C-A9A8-6BD319DD776D}"/>
              </a:ext>
            </a:extLst>
          </p:cNvPr>
          <p:cNvCxnSpPr>
            <a:cxnSpLocks/>
          </p:cNvCxnSpPr>
          <p:nvPr/>
        </p:nvCxnSpPr>
        <p:spPr>
          <a:xfrm>
            <a:off x="1414659" y="4390239"/>
            <a:ext cx="84198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AC027F3-001C-4EC1-9214-B5964D3DE0D8}"/>
              </a:ext>
            </a:extLst>
          </p:cNvPr>
          <p:cNvCxnSpPr>
            <a:cxnSpLocks/>
          </p:cNvCxnSpPr>
          <p:nvPr/>
        </p:nvCxnSpPr>
        <p:spPr>
          <a:xfrm>
            <a:off x="1420535" y="4306349"/>
            <a:ext cx="911604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5FD66B4-89ED-4927-B515-7B9884B76E28}"/>
              </a:ext>
            </a:extLst>
          </p:cNvPr>
          <p:cNvCxnSpPr>
            <a:cxnSpLocks/>
          </p:cNvCxnSpPr>
          <p:nvPr/>
        </p:nvCxnSpPr>
        <p:spPr>
          <a:xfrm>
            <a:off x="1735123" y="4623733"/>
            <a:ext cx="246643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B483995-79F3-4FAB-A7A4-F03DE1BFEED1}"/>
              </a:ext>
            </a:extLst>
          </p:cNvPr>
          <p:cNvCxnSpPr>
            <a:cxnSpLocks/>
          </p:cNvCxnSpPr>
          <p:nvPr/>
        </p:nvCxnSpPr>
        <p:spPr>
          <a:xfrm>
            <a:off x="1679196" y="4558020"/>
            <a:ext cx="426441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D343B6-5145-4529-B1DF-20E56CED778F}"/>
              </a:ext>
            </a:extLst>
          </p:cNvPr>
          <p:cNvCxnSpPr>
            <a:cxnSpLocks/>
          </p:cNvCxnSpPr>
          <p:nvPr/>
        </p:nvCxnSpPr>
        <p:spPr>
          <a:xfrm>
            <a:off x="1619075" y="4465741"/>
            <a:ext cx="63756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57">
            <a:extLst>
              <a:ext uri="{FF2B5EF4-FFF2-40B4-BE49-F238E27FC236}">
                <a16:creationId xmlns:a16="http://schemas.microsoft.com/office/drawing/2014/main" id="{FCC8A6FF-25A8-4D00-80F1-8146C614F130}"/>
              </a:ext>
            </a:extLst>
          </p:cNvPr>
          <p:cNvSpPr>
            <a:spLocks/>
          </p:cNvSpPr>
          <p:nvPr/>
        </p:nvSpPr>
        <p:spPr bwMode="auto">
          <a:xfrm rot="5400000">
            <a:off x="967603" y="5134062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8" name="Freeform 57">
            <a:extLst>
              <a:ext uri="{FF2B5EF4-FFF2-40B4-BE49-F238E27FC236}">
                <a16:creationId xmlns:a16="http://schemas.microsoft.com/office/drawing/2014/main" id="{70155779-14BF-42A0-978B-558DA6F8F97E}"/>
              </a:ext>
            </a:extLst>
          </p:cNvPr>
          <p:cNvSpPr>
            <a:spLocks/>
          </p:cNvSpPr>
          <p:nvPr/>
        </p:nvSpPr>
        <p:spPr bwMode="auto">
          <a:xfrm rot="5400000">
            <a:off x="1050483" y="5001567"/>
            <a:ext cx="1317073" cy="125835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9" name="Freeform 57">
            <a:extLst>
              <a:ext uri="{FF2B5EF4-FFF2-40B4-BE49-F238E27FC236}">
                <a16:creationId xmlns:a16="http://schemas.microsoft.com/office/drawing/2014/main" id="{726EE3A3-E0E4-465A-AEA3-6CA65CE6A5C0}"/>
              </a:ext>
            </a:extLst>
          </p:cNvPr>
          <p:cNvSpPr>
            <a:spLocks/>
          </p:cNvSpPr>
          <p:nvPr/>
        </p:nvSpPr>
        <p:spPr bwMode="auto">
          <a:xfrm rot="5400000">
            <a:off x="858283" y="5144080"/>
            <a:ext cx="1206618" cy="101607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0" name="Freeform 57">
            <a:extLst>
              <a:ext uri="{FF2B5EF4-FFF2-40B4-BE49-F238E27FC236}">
                <a16:creationId xmlns:a16="http://schemas.microsoft.com/office/drawing/2014/main" id="{094FD2B8-4D03-4F9B-A2D9-9415B601F04C}"/>
              </a:ext>
            </a:extLst>
          </p:cNvPr>
          <p:cNvSpPr>
            <a:spLocks/>
          </p:cNvSpPr>
          <p:nvPr/>
        </p:nvSpPr>
        <p:spPr bwMode="auto">
          <a:xfrm rot="5400000">
            <a:off x="761461" y="5105406"/>
            <a:ext cx="1492504" cy="93590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1" name="Freeform 57">
            <a:extLst>
              <a:ext uri="{FF2B5EF4-FFF2-40B4-BE49-F238E27FC236}">
                <a16:creationId xmlns:a16="http://schemas.microsoft.com/office/drawing/2014/main" id="{A485CDEA-DFDD-4E8F-AD4F-E9C7E594465B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615941" y="4426639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2" name="Freeform 57">
            <a:extLst>
              <a:ext uri="{FF2B5EF4-FFF2-40B4-BE49-F238E27FC236}">
                <a16:creationId xmlns:a16="http://schemas.microsoft.com/office/drawing/2014/main" id="{2789460C-F9D5-4518-8B70-3EC3F813C1C5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707726" y="4384857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3" name="Freeform 57">
            <a:extLst>
              <a:ext uri="{FF2B5EF4-FFF2-40B4-BE49-F238E27FC236}">
                <a16:creationId xmlns:a16="http://schemas.microsoft.com/office/drawing/2014/main" id="{A38C811E-92EC-4286-BCB2-D62975BF751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453889" y="4395008"/>
            <a:ext cx="469254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4" name="Freeform 57">
            <a:extLst>
              <a:ext uri="{FF2B5EF4-FFF2-40B4-BE49-F238E27FC236}">
                <a16:creationId xmlns:a16="http://schemas.microsoft.com/office/drawing/2014/main" id="{0677EAA7-52F9-40D4-AACB-CEB2ED4306EC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486453" y="4437180"/>
            <a:ext cx="590063" cy="48040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45" name="Freeform 57">
            <a:extLst>
              <a:ext uri="{FF2B5EF4-FFF2-40B4-BE49-F238E27FC236}">
                <a16:creationId xmlns:a16="http://schemas.microsoft.com/office/drawing/2014/main" id="{9D65553C-A84C-4430-9A64-5ABB8241FC2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781413" y="4367379"/>
            <a:ext cx="432033" cy="45719"/>
          </a:xfrm>
          <a:custGeom>
            <a:avLst/>
            <a:gdLst>
              <a:gd name="T0" fmla="*/ 0 w 267"/>
              <a:gd name="T1" fmla="*/ 75 h 137"/>
              <a:gd name="T2" fmla="*/ 42 w 267"/>
              <a:gd name="T3" fmla="*/ 9 h 137"/>
              <a:gd name="T4" fmla="*/ 78 w 267"/>
              <a:gd name="T5" fmla="*/ 129 h 137"/>
              <a:gd name="T6" fmla="*/ 132 w 267"/>
              <a:gd name="T7" fmla="*/ 12 h 137"/>
              <a:gd name="T8" fmla="*/ 177 w 267"/>
              <a:gd name="T9" fmla="*/ 129 h 137"/>
              <a:gd name="T10" fmla="*/ 204 w 267"/>
              <a:gd name="T11" fmla="*/ 60 h 137"/>
              <a:gd name="T12" fmla="*/ 267 w 267"/>
              <a:gd name="T13" fmla="*/ 6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" h="137">
                <a:moveTo>
                  <a:pt x="0" y="75"/>
                </a:moveTo>
                <a:cubicBezTo>
                  <a:pt x="7" y="64"/>
                  <a:pt x="29" y="0"/>
                  <a:pt x="42" y="9"/>
                </a:cubicBezTo>
                <a:cubicBezTo>
                  <a:pt x="55" y="18"/>
                  <a:pt x="63" y="128"/>
                  <a:pt x="78" y="129"/>
                </a:cubicBezTo>
                <a:cubicBezTo>
                  <a:pt x="93" y="130"/>
                  <a:pt x="116" y="12"/>
                  <a:pt x="132" y="12"/>
                </a:cubicBezTo>
                <a:cubicBezTo>
                  <a:pt x="148" y="12"/>
                  <a:pt x="165" y="121"/>
                  <a:pt x="177" y="129"/>
                </a:cubicBezTo>
                <a:cubicBezTo>
                  <a:pt x="189" y="137"/>
                  <a:pt x="189" y="72"/>
                  <a:pt x="204" y="60"/>
                </a:cubicBezTo>
                <a:cubicBezTo>
                  <a:pt x="231" y="60"/>
                  <a:pt x="254" y="60"/>
                  <a:pt x="267" y="6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4098" name="Picture 2" descr="5.9: The Rigid Rotator is a Model for a Rotating Diatomic Molecule -  Chemistry LibreTexts">
            <a:extLst>
              <a:ext uri="{FF2B5EF4-FFF2-40B4-BE49-F238E27FC236}">
                <a16:creationId xmlns:a16="http://schemas.microsoft.com/office/drawing/2014/main" id="{71B44309-47DF-4A5C-A4AA-92A00442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979" y="1115939"/>
            <a:ext cx="35433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2115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spectrum</a:t>
            </a:r>
          </a:p>
        </p:txBody>
      </p:sp>
      <p:pic>
        <p:nvPicPr>
          <p:cNvPr id="8" name="Picture 7" descr="Contin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877" y="1237826"/>
            <a:ext cx="4928246" cy="4382348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9641" y="851843"/>
            <a:ext cx="3492457" cy="4602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Example: FIRE II (Air entry, 10.7 km/s)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C184-3D45-42FE-921B-8601F6314DA0}"/>
              </a:ext>
            </a:extLst>
          </p:cNvPr>
          <p:cNvSpPr txBox="1"/>
          <p:nvPr/>
        </p:nvSpPr>
        <p:spPr>
          <a:xfrm>
            <a:off x="318782" y="5503178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Continuum radiation, e.g.: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A4ADD-ED07-4FEA-BBDF-1A8D111480AF}"/>
              </a:ext>
            </a:extLst>
          </p:cNvPr>
          <p:cNvSpPr txBox="1"/>
          <p:nvPr/>
        </p:nvSpPr>
        <p:spPr>
          <a:xfrm>
            <a:off x="3020037" y="5872510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baseline="30000" dirty="0"/>
              <a:t>+</a:t>
            </a:r>
            <a:r>
              <a:rPr lang="en-US" dirty="0"/>
              <a:t> + e</a:t>
            </a:r>
            <a:r>
              <a:rPr lang="en-US" baseline="30000" dirty="0"/>
              <a:t>-</a:t>
            </a:r>
            <a:r>
              <a:rPr lang="en-US" dirty="0"/>
              <a:t> → N + </a:t>
            </a:r>
            <a:r>
              <a:rPr lang="en-US" dirty="0" err="1"/>
              <a:t>h</a:t>
            </a:r>
            <a:r>
              <a:rPr lang="en-US" dirty="0" err="1">
                <a:latin typeface="Symbol" panose="05050102010706020507" pitchFamily="18" charset="2"/>
              </a:rPr>
              <a:t>n</a:t>
            </a:r>
            <a:endParaRPr lang="en-US" dirty="0">
              <a:latin typeface="Symbol" panose="05050102010706020507" pitchFamily="18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6A231F-DE69-4832-A45E-0CBACF4AA60F}"/>
              </a:ext>
            </a:extLst>
          </p:cNvPr>
          <p:cNvSpPr txBox="1"/>
          <p:nvPr/>
        </p:nvSpPr>
        <p:spPr>
          <a:xfrm>
            <a:off x="5754847" y="5872510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j-lt"/>
                <a:cs typeface="Times New Roman" panose="02020603050405020304" pitchFamily="18" charset="0"/>
              </a:rPr>
              <a:t>h</a:t>
            </a:r>
            <a:r>
              <a:rPr lang="en-US" dirty="0" err="1">
                <a:latin typeface="Symbol" panose="05050102010706020507" pitchFamily="18" charset="2"/>
              </a:rPr>
              <a:t>n</a:t>
            </a:r>
            <a:r>
              <a:rPr lang="en-US" dirty="0">
                <a:latin typeface="Symbol" panose="05050102010706020507" pitchFamily="18" charset="2"/>
              </a:rPr>
              <a:t> </a:t>
            </a:r>
            <a:r>
              <a:rPr lang="en-US" dirty="0">
                <a:latin typeface="+mj-lt"/>
              </a:rPr>
              <a:t>=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E = </a:t>
            </a:r>
            <a:r>
              <a:rPr lang="en-US" dirty="0" err="1"/>
              <a:t>E</a:t>
            </a:r>
            <a:r>
              <a:rPr lang="en-US" baseline="-25000" dirty="0" err="1"/>
              <a:t>e</a:t>
            </a:r>
            <a:r>
              <a:rPr lang="en-US" baseline="-25000" dirty="0"/>
              <a:t> </a:t>
            </a:r>
            <a:r>
              <a:rPr lang="en-US" dirty="0"/>
              <a:t>- </a:t>
            </a:r>
            <a:r>
              <a:rPr lang="en-US" dirty="0" err="1">
                <a:latin typeface="Symbol" panose="05050102010706020507" pitchFamily="18" charset="2"/>
              </a:rPr>
              <a:t>D</a:t>
            </a:r>
            <a:r>
              <a:rPr lang="en-US" dirty="0" err="1"/>
              <a:t>E</a:t>
            </a:r>
            <a:r>
              <a:rPr lang="en-US" baseline="-25000" dirty="0" err="1"/>
              <a:t>rxn</a:t>
            </a:r>
            <a:endParaRPr lang="en-US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E9B07-E9F4-40AE-A2C0-E9F0F03C8250}"/>
              </a:ext>
            </a:extLst>
          </p:cNvPr>
          <p:cNvSpPr txBox="1"/>
          <p:nvPr/>
        </p:nvSpPr>
        <p:spPr>
          <a:xfrm>
            <a:off x="318782" y="6309512"/>
            <a:ext cx="6789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Electron (kinetic) energy is not quantized – emits as a continuum</a:t>
            </a:r>
          </a:p>
        </p:txBody>
      </p:sp>
    </p:spTree>
    <p:extLst>
      <p:ext uri="{BB962C8B-B14F-4D97-AF65-F5344CB8AC3E}">
        <p14:creationId xmlns:p14="http://schemas.microsoft.com/office/powerpoint/2010/main" val="383484984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Spectrum</a:t>
            </a:r>
          </a:p>
        </p:txBody>
      </p:sp>
      <p:pic>
        <p:nvPicPr>
          <p:cNvPr id="6" name="Picture 5" descr="Contin+Atoms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080" y="1271016"/>
            <a:ext cx="5695950" cy="5065014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9642" y="1260798"/>
            <a:ext cx="2160663" cy="469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FIRE II Test Case</a:t>
            </a:r>
          </a:p>
        </p:txBody>
      </p:sp>
    </p:spTree>
    <p:extLst>
      <p:ext uri="{BB962C8B-B14F-4D97-AF65-F5344CB8AC3E}">
        <p14:creationId xmlns:p14="http://schemas.microsoft.com/office/powerpoint/2010/main" val="4166264404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Spectrum</a:t>
            </a:r>
          </a:p>
        </p:txBody>
      </p:sp>
      <p:pic>
        <p:nvPicPr>
          <p:cNvPr id="6" name="Picture 5" descr="All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080" y="1271016"/>
            <a:ext cx="5695950" cy="506501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42" y="1260798"/>
            <a:ext cx="2160663" cy="469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FIRE II Test Case</a:t>
            </a:r>
          </a:p>
        </p:txBody>
      </p:sp>
    </p:spTree>
    <p:extLst>
      <p:ext uri="{BB962C8B-B14F-4D97-AF65-F5344CB8AC3E}">
        <p14:creationId xmlns:p14="http://schemas.microsoft.com/office/powerpoint/2010/main" val="268829030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0C2F9-8B27-4F41-B2A7-0902CF70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state 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105FF-D551-46A6-91E7-F13FB0352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density of </a:t>
            </a:r>
            <a:r>
              <a:rPr lang="en-US" dirty="0" err="1"/>
              <a:t>flowfield</a:t>
            </a:r>
            <a:r>
              <a:rPr lang="en-US" dirty="0"/>
              <a:t> species (from CFD) need to be converted to the density of excited states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Boltzmann (thermal) distribution: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4-Temperature (</a:t>
            </a:r>
            <a:r>
              <a:rPr lang="en-US" dirty="0" err="1"/>
              <a:t>T</a:t>
            </a:r>
            <a:r>
              <a:rPr lang="en-US" baseline="-25000" dirty="0" err="1"/>
              <a:t>t</a:t>
            </a:r>
            <a:r>
              <a:rPr lang="en-US" dirty="0" err="1"/>
              <a:t>,T</a:t>
            </a:r>
            <a:r>
              <a:rPr lang="en-US" baseline="-25000" dirty="0" err="1"/>
              <a:t>r</a:t>
            </a:r>
            <a:r>
              <a:rPr lang="en-US" dirty="0" err="1"/>
              <a:t>,T</a:t>
            </a:r>
            <a:r>
              <a:rPr lang="en-US" baseline="-25000" dirty="0" err="1"/>
              <a:t>v</a:t>
            </a:r>
            <a:r>
              <a:rPr lang="en-US" dirty="0" err="1"/>
              <a:t>,T</a:t>
            </a:r>
            <a:r>
              <a:rPr lang="en-US" baseline="-25000" dirty="0" err="1"/>
              <a:t>e</a:t>
            </a:r>
            <a:r>
              <a:rPr lang="en-US" dirty="0"/>
              <a:t>) Boltzmann distribution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Non-Boltzmann (non-thermal) distribution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Typically, it is necessary to solve non-Boltzmann in electronic modes.  Rotational, vibrational modes close to thermal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AFA795-4C5A-40B5-B912-08EAA504AD86}"/>
                  </a:ext>
                </a:extLst>
              </p:cNvPr>
              <p:cNvSpPr txBox="1"/>
              <p:nvPr/>
            </p:nvSpPr>
            <p:spPr>
              <a:xfrm>
                <a:off x="2919369" y="1446933"/>
                <a:ext cx="2384242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 smtClean="0"/>
                        <m:t>e</m:t>
                      </m:r>
                      <m:r>
                        <m:rPr>
                          <m:nor/>
                        </m:rPr>
                        <a:rPr lang="en-US" dirty="0" smtClean="0"/>
                        <m:t>(</m:t>
                      </m:r>
                      <m:r>
                        <m:rPr>
                          <m:nor/>
                        </m:rPr>
                        <a:rPr lang="en-US" dirty="0" smtClean="0">
                          <a:latin typeface="Symbol" panose="05050102010706020507" pitchFamily="18" charset="2"/>
                        </a:rPr>
                        <m:t>l</m:t>
                      </m:r>
                      <m:r>
                        <m:rPr>
                          <m:nor/>
                        </m:rPr>
                        <a:rPr lang="en-US" dirty="0" smtClean="0"/>
                        <m:t>)=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h𝑐</m:t>
                          </m:r>
                        </m:num>
                        <m:den>
                          <m:r>
                            <a:rPr lang="en-U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m:rPr>
                          <m:nor/>
                        </m:rPr>
                        <a:rPr lang="en-US" dirty="0"/>
                        <m:t>A</m:t>
                      </m:r>
                      <m:r>
                        <m:rPr>
                          <m:nor/>
                        </m:rPr>
                        <a:rPr lang="en-US" dirty="0" smtClean="0">
                          <a:solidFill>
                            <a:srgbClr val="FF0000"/>
                          </a:solidFill>
                        </a:rPr>
                        <m:t>n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solidFill>
                            <a:srgbClr val="FF0000"/>
                          </a:solidFill>
                        </a:rPr>
                        <m:t>u</m:t>
                      </m:r>
                      <m:r>
                        <m:rPr>
                          <m:sty m:val="p"/>
                        </m:rPr>
                        <a:rPr lang="el-G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ϕ</m:t>
                      </m:r>
                      <m:d>
                        <m:dPr>
                          <m:ctrlPr>
                            <a:rPr lang="el-GR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Symbol" panose="05050102010706020507" pitchFamily="18" charset="2"/>
                            </a:rPr>
                            <m:t>l</m:t>
                          </m:r>
                        </m:e>
                      </m:d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AFA795-4C5A-40B5-B912-08EAA504A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369" y="1446933"/>
                <a:ext cx="2384242" cy="618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4BBE5B-7A9A-4797-AE24-91FB023CF65E}"/>
                  </a:ext>
                </a:extLst>
              </p:cNvPr>
              <p:cNvSpPr txBox="1"/>
              <p:nvPr/>
            </p:nvSpPr>
            <p:spPr>
              <a:xfrm>
                <a:off x="3126711" y="2416377"/>
                <a:ext cx="2484013" cy="765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nor/>
                        </m:rPr>
                        <a:rPr lang="en-US" baseline="-25000" dirty="0" smtClean="0"/>
                        <m:t>u</m:t>
                      </m:r>
                      <m:r>
                        <m:rPr>
                          <m:nor/>
                        </m:rPr>
                        <a:rPr lang="en-US" dirty="0" smtClean="0"/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nor/>
                        </m:rPr>
                        <a:rPr lang="en-US" b="0" i="0" baseline="-25000" dirty="0" smtClean="0"/>
                        <m:t>s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US" baseline="-25000" dirty="0"/>
                            <m:t>u</m:t>
                          </m:r>
                          <m:r>
                            <m:rPr>
                              <m:nor/>
                            </m:rPr>
                            <a:rPr lang="en-US" b="0" i="0" dirty="0" smtClean="0"/>
                            <m:t>exp</m:t>
                          </m:r>
                          <m:r>
                            <m:rPr>
                              <m:nor/>
                            </m:rPr>
                            <a:rPr lang="en-US" b="0" i="0" dirty="0" smtClean="0"/>
                            <m:t>(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nor/>
                                </m:rPr>
                                <a:rPr lang="en-US" baseline="-25000" dirty="0"/>
                                <m:t>u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b="0" i="0" dirty="0" smtClean="0"/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4BBE5B-7A9A-4797-AE24-91FB023CF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711" y="2416377"/>
                <a:ext cx="2484013" cy="7654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20555B-5FB5-4F54-977B-B9256E447910}"/>
                  </a:ext>
                </a:extLst>
              </p:cNvPr>
              <p:cNvSpPr txBox="1"/>
              <p:nvPr/>
            </p:nvSpPr>
            <p:spPr>
              <a:xfrm>
                <a:off x="1581725" y="3594589"/>
                <a:ext cx="5980548" cy="8122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nor/>
                        </m:rPr>
                        <a:rPr lang="en-US" baseline="-25000" dirty="0" smtClean="0"/>
                        <m:t>u</m:t>
                      </m:r>
                      <m:r>
                        <m:rPr>
                          <m:nor/>
                        </m:rPr>
                        <a:rPr lang="en-US" dirty="0" smtClean="0"/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nor/>
                        </m:rPr>
                        <a:rPr lang="en-US" b="0" i="0" baseline="-25000" dirty="0" smtClean="0"/>
                        <m:t>s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US" b="0" i="0" baseline="-25000" dirty="0" smtClean="0"/>
                            <m:t>e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US" b="0" i="0" baseline="-25000" dirty="0" smtClean="0"/>
                            <m:t>v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US" b="0" i="0" baseline="-25000" dirty="0" smtClean="0"/>
                            <m:t>r</m:t>
                          </m:r>
                          <m:r>
                            <m:rPr>
                              <m:nor/>
                            </m:rPr>
                            <a:rPr lang="en-US" b="0" i="0" dirty="0" smtClean="0"/>
                            <m:t>exp</m:t>
                          </m:r>
                          <m:r>
                            <m:rPr>
                              <m:nor/>
                            </m:rPr>
                            <a:rPr lang="en-US" b="0" i="0" dirty="0" smtClean="0"/>
                            <m:t>(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nor/>
                                </m:rPr>
                                <a:rPr lang="en-US" b="0" i="0" baseline="-25000" dirty="0" smtClean="0"/>
                                <m:t>e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nor/>
                            </m:rPr>
                            <a:rPr lang="en-US" b="0" i="0" dirty="0" smtClean="0"/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exp</m:t>
                          </m:r>
                          <m:r>
                            <m:rPr>
                              <m:nor/>
                            </m:rPr>
                            <a:rPr lang="en-US" dirty="0"/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nor/>
                                </m:rPr>
                                <a:rPr lang="en-US" b="0" i="0" baseline="-25000" dirty="0" smtClean="0"/>
                                <m:t>v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nor/>
                            </m:rPr>
                            <a:rPr lang="en-US" dirty="0"/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exp</m:t>
                          </m:r>
                          <m:r>
                            <m:rPr>
                              <m:nor/>
                            </m:rPr>
                            <a:rPr lang="en-US" dirty="0"/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nor/>
                                </m:rPr>
                                <a:rPr lang="en-US" b="0" i="0" baseline="-25000" dirty="0" smtClean="0"/>
                                <m:t>r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nor/>
                            </m:rPr>
                            <a:rPr lang="en-US" dirty="0"/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20555B-5FB5-4F54-977B-B9256E447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725" y="3594589"/>
                <a:ext cx="5980548" cy="8122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8A624C1-B472-47F3-BD33-982889C44A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199" y="4819609"/>
                <a:ext cx="8229600" cy="33371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100000"/>
                  </a:lnSpc>
                  <a:spcBef>
                    <a:spcPts val="75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346472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-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51316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Wingdings" panose="05000000000000000000" pitchFamily="2" charset="2"/>
                  <a:buChar char="§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68580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58441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10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𝑗𝑖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𝑗𝑖</m:t>
                                  </m:r>
                                </m:sub>
                                <m:sup>
                                  <m:r>
                                    <a:rPr lang="en-US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1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𝑗𝑖</m:t>
                                  </m:r>
                                </m:sub>
                              </m:sSub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11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1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110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1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1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1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1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US" sz="1100" dirty="0"/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1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100" dirty="0"/>
              </a:p>
              <a:p>
                <a:pPr marL="0" indent="0">
                  <a:buFont typeface="Arial" panose="020B0604020202020204" pitchFamily="34" charset="0"/>
                  <a:buNone/>
                  <a:tabLst>
                    <a:tab pos="169863" algn="l"/>
                    <a:tab pos="3030538" algn="l"/>
                    <a:tab pos="5148263" algn="l"/>
                    <a:tab pos="6342063" algn="l"/>
                  </a:tabLst>
                </a:pPr>
                <a:r>
                  <a:rPr lang="en-US" dirty="0"/>
                  <a:t>	</a:t>
                </a:r>
                <a:r>
                  <a:rPr lang="en-US" sz="1200" dirty="0"/>
                  <a:t>Collisional excitation (</a:t>
                </a:r>
                <a:r>
                  <a:rPr lang="en-US" sz="1200" dirty="0">
                    <a:solidFill>
                      <a:srgbClr val="FF0000"/>
                    </a:solidFill>
                  </a:rPr>
                  <a:t>heavy</a:t>
                </a:r>
                <a:r>
                  <a:rPr lang="en-US" sz="1200" dirty="0"/>
                  <a:t>/</a:t>
                </a:r>
                <a:r>
                  <a:rPr lang="en-US" sz="1200" dirty="0">
                    <a:solidFill>
                      <a:srgbClr val="C00000"/>
                    </a:solidFill>
                  </a:rPr>
                  <a:t>electron</a:t>
                </a:r>
                <a:r>
                  <a:rPr lang="en-US" sz="1200" dirty="0"/>
                  <a:t>)	</a:t>
                </a:r>
                <a:r>
                  <a:rPr lang="en-US" sz="1200" dirty="0">
                    <a:solidFill>
                      <a:srgbClr val="00B050"/>
                    </a:solidFill>
                  </a:rPr>
                  <a:t>Absorption/</a:t>
                </a:r>
                <a:r>
                  <a:rPr lang="en-US" sz="1200" dirty="0" err="1">
                    <a:solidFill>
                      <a:srgbClr val="00B050"/>
                    </a:solidFill>
                  </a:rPr>
                  <a:t>Stim.Emission</a:t>
                </a:r>
                <a:r>
                  <a:rPr lang="en-US" sz="1200" dirty="0"/>
                  <a:t>	</a:t>
                </a:r>
                <a:r>
                  <a:rPr lang="en-US" sz="1200" dirty="0" err="1">
                    <a:solidFill>
                      <a:srgbClr val="0070C0"/>
                    </a:solidFill>
                  </a:rPr>
                  <a:t>Spont.Emission</a:t>
                </a:r>
                <a:r>
                  <a:rPr lang="en-US" sz="1200" dirty="0"/>
                  <a:t>	</a:t>
                </a:r>
                <a:r>
                  <a:rPr lang="en-US" sz="1200" dirty="0">
                    <a:solidFill>
                      <a:srgbClr val="7030A0"/>
                    </a:solidFill>
                  </a:rPr>
                  <a:t>State-specific reactions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8A624C1-B472-47F3-BD33-982889C44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4819609"/>
                <a:ext cx="8229600" cy="33371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624465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EC80E-2E83-417F-96AE-143EEB17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populations: Boltzmann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24756-8011-41C5-834F-0D96905FA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4681057"/>
            <a:ext cx="8229600" cy="17166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Boltzmann plot</a:t>
            </a:r>
          </a:p>
          <a:p>
            <a:pPr lvl="1"/>
            <a:r>
              <a:rPr lang="en-US" dirty="0"/>
              <a:t>Population/Degeneracy is log-linear w.r.t energy at Boltzmann</a:t>
            </a:r>
          </a:p>
          <a:p>
            <a:pPr lvl="1"/>
            <a:r>
              <a:rPr lang="en-US" dirty="0"/>
              <a:t>For molecules, need to normalize by </a:t>
            </a:r>
            <a:r>
              <a:rPr lang="en-US" dirty="0" err="1"/>
              <a:t>q</a:t>
            </a:r>
            <a:r>
              <a:rPr lang="en-US" baseline="-25000" dirty="0" err="1"/>
              <a:t>vr</a:t>
            </a:r>
            <a:r>
              <a:rPr lang="en-US" dirty="0"/>
              <a:t>(</a:t>
            </a:r>
            <a:r>
              <a:rPr lang="en-US" dirty="0" err="1"/>
              <a:t>T</a:t>
            </a:r>
            <a:r>
              <a:rPr lang="en-US" baseline="-25000" dirty="0" err="1"/>
              <a:t>v</a:t>
            </a:r>
            <a:r>
              <a:rPr lang="en-US" dirty="0" err="1"/>
              <a:t>,T</a:t>
            </a:r>
            <a:r>
              <a:rPr lang="en-US" baseline="-25000" dirty="0" err="1"/>
              <a:t>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Slope equals 1/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endParaRPr lang="en-US" dirty="0"/>
          </a:p>
          <a:p>
            <a:r>
              <a:rPr lang="en-US" dirty="0"/>
              <a:t>Some states tend to equilibrate with electrons instead of the ground state (</a:t>
            </a:r>
            <a:r>
              <a:rPr lang="en-US" dirty="0" err="1"/>
              <a:t>Saha</a:t>
            </a:r>
            <a:r>
              <a:rPr lang="en-US" dirty="0"/>
              <a:t>)</a:t>
            </a:r>
          </a:p>
          <a:p>
            <a:r>
              <a:rPr lang="en-US" dirty="0"/>
              <a:t>For molecules, may equilibrate with atoms or other species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536F3-35EE-4A9F-AA1A-66D66EFB30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889" y="986933"/>
            <a:ext cx="5432535" cy="369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9771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7" descr="solar-system-lrg">
            <a:extLst>
              <a:ext uri="{FF2B5EF4-FFF2-40B4-BE49-F238E27FC236}">
                <a16:creationId xmlns:a16="http://schemas.microsoft.com/office/drawing/2014/main" id="{1B168701-38AA-40E8-9626-E82BE8314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9"/>
          <a:stretch>
            <a:fillRect/>
          </a:stretch>
        </p:blipFill>
        <p:spPr bwMode="auto">
          <a:xfrm>
            <a:off x="0" y="685800"/>
            <a:ext cx="914400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857B00-21C6-49E3-A207-4582840CF4DC}"/>
              </a:ext>
            </a:extLst>
          </p:cNvPr>
          <p:cNvSpPr/>
          <p:nvPr/>
        </p:nvSpPr>
        <p:spPr>
          <a:xfrm>
            <a:off x="2590800" y="5143149"/>
            <a:ext cx="680906" cy="2345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92" name="Text Box 8">
            <a:extLst>
              <a:ext uri="{FF2B5EF4-FFF2-40B4-BE49-F238E27FC236}">
                <a16:creationId xmlns:a16="http://schemas.microsoft.com/office/drawing/2014/main" id="{205A6B42-4761-4013-9EA8-CD46E7CB6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106" y="4404111"/>
            <a:ext cx="2425664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dirty="0">
                <a:solidFill>
                  <a:schemeClr val="bg1"/>
                </a:solidFill>
              </a:rPr>
              <a:t>N</a:t>
            </a:r>
            <a:r>
              <a:rPr lang="en-US" altLang="en-US" sz="1600" baseline="-25000" dirty="0">
                <a:solidFill>
                  <a:schemeClr val="bg1"/>
                </a:solidFill>
              </a:rPr>
              <a:t>2</a:t>
            </a:r>
            <a:r>
              <a:rPr lang="en-US" altLang="en-US" sz="1600" dirty="0">
                <a:solidFill>
                  <a:schemeClr val="bg1"/>
                </a:solidFill>
              </a:rPr>
              <a:t>/O</a:t>
            </a:r>
            <a:r>
              <a:rPr lang="en-US" altLang="en-US" sz="1600" baseline="-25000" dirty="0">
                <a:solidFill>
                  <a:schemeClr val="bg1"/>
                </a:solidFill>
              </a:rPr>
              <a:t>2</a:t>
            </a:r>
            <a:r>
              <a:rPr lang="en-US" altLang="en-US" sz="1600" dirty="0">
                <a:solidFill>
                  <a:schemeClr val="bg1"/>
                </a:solidFill>
              </a:rPr>
              <a:t>/(</a:t>
            </a:r>
            <a:r>
              <a:rPr lang="en-US" altLang="en-US" sz="1600" dirty="0" err="1">
                <a:solidFill>
                  <a:schemeClr val="bg1"/>
                </a:solidFill>
              </a:rPr>
              <a:t>Ar</a:t>
            </a:r>
            <a:r>
              <a:rPr lang="en-US" altLang="en-US" sz="16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en-US" sz="1600" dirty="0">
                <a:solidFill>
                  <a:schemeClr val="bg1"/>
                </a:solidFill>
              </a:rPr>
              <a:t>Lunar return and beyond</a:t>
            </a:r>
          </a:p>
          <a:p>
            <a:r>
              <a:rPr lang="en-US" altLang="en-US" sz="1600" dirty="0">
                <a:solidFill>
                  <a:schemeClr val="bg1"/>
                </a:solidFill>
              </a:rPr>
              <a:t>High (&gt;10 km/s) velocities</a:t>
            </a:r>
          </a:p>
          <a:p>
            <a:r>
              <a:rPr lang="en-US" altLang="en-US" sz="1600" dirty="0">
                <a:solidFill>
                  <a:schemeClr val="bg1"/>
                </a:solidFill>
              </a:rPr>
              <a:t>Radiation from atoms, ions</a:t>
            </a: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6051BFB-119A-4727-B918-A20DDC029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Radiation concerns for Different Destinations</a:t>
            </a:r>
          </a:p>
        </p:txBody>
      </p:sp>
      <p:sp>
        <p:nvSpPr>
          <p:cNvPr id="67593" name="Line 9">
            <a:extLst>
              <a:ext uri="{FF2B5EF4-FFF2-40B4-BE49-F238E27FC236}">
                <a16:creationId xmlns:a16="http://schemas.microsoft.com/office/drawing/2014/main" id="{6D196C4D-ED50-48CE-A8B5-135C3A0027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9271" y="3154361"/>
            <a:ext cx="206054" cy="1305331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5" name="Line 11">
            <a:extLst>
              <a:ext uri="{FF2B5EF4-FFF2-40B4-BE49-F238E27FC236}">
                <a16:creationId xmlns:a16="http://schemas.microsoft.com/office/drawing/2014/main" id="{437353F6-B3D4-47BD-8B7C-C539664C92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43976" y="2773362"/>
            <a:ext cx="30480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6" name="Text Box 12">
            <a:extLst>
              <a:ext uri="{FF2B5EF4-FFF2-40B4-BE49-F238E27FC236}">
                <a16:creationId xmlns:a16="http://schemas.microsoft.com/office/drawing/2014/main" id="{7A8F6993-DADB-4A65-AE49-2C395C4D4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271" y="599859"/>
            <a:ext cx="3018775" cy="123110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CO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  <a:r>
              <a:rPr lang="en-US" altLang="en-US" sz="1800" dirty="0">
                <a:solidFill>
                  <a:schemeClr val="bg1"/>
                </a:solidFill>
              </a:rPr>
              <a:t>/N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  <a:r>
              <a:rPr lang="en-US" altLang="en-US" sz="1800" dirty="0">
                <a:solidFill>
                  <a:schemeClr val="bg1"/>
                </a:solidFill>
              </a:rPr>
              <a:t>/(</a:t>
            </a:r>
            <a:r>
              <a:rPr lang="en-US" altLang="en-US" sz="1800" dirty="0" err="1">
                <a:solidFill>
                  <a:schemeClr val="bg1"/>
                </a:solidFill>
              </a:rPr>
              <a:t>Ar</a:t>
            </a:r>
            <a:r>
              <a:rPr lang="en-US" altLang="en-US" sz="18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Velocities not very high (5-6 km/s)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Density is low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Radiation from CO</a:t>
            </a:r>
            <a:r>
              <a:rPr lang="en-US" altLang="en-US" sz="1400" baseline="-25000" dirty="0">
                <a:solidFill>
                  <a:schemeClr val="bg1"/>
                </a:solidFill>
              </a:rPr>
              <a:t>2</a:t>
            </a:r>
            <a:r>
              <a:rPr lang="en-US" altLang="en-US" sz="1400" dirty="0">
                <a:solidFill>
                  <a:schemeClr val="bg1"/>
                </a:solidFill>
              </a:rPr>
              <a:t> is concern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CN and CO radiation at higher velocity</a:t>
            </a:r>
          </a:p>
        </p:txBody>
      </p:sp>
      <p:sp>
        <p:nvSpPr>
          <p:cNvPr id="67597" name="Line 13">
            <a:extLst>
              <a:ext uri="{FF2B5EF4-FFF2-40B4-BE49-F238E27FC236}">
                <a16:creationId xmlns:a16="http://schemas.microsoft.com/office/drawing/2014/main" id="{CD9C9C6F-D76B-4C44-8C75-BA211707F8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00300" y="1985667"/>
            <a:ext cx="493902" cy="771821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8" name="Text Box 14">
            <a:extLst>
              <a:ext uri="{FF2B5EF4-FFF2-40B4-BE49-F238E27FC236}">
                <a16:creationId xmlns:a16="http://schemas.microsoft.com/office/drawing/2014/main" id="{E239D21C-179C-42A5-98BE-521B89211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581400"/>
            <a:ext cx="1377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H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  <a:r>
              <a:rPr lang="en-US" altLang="en-US" sz="1800" dirty="0">
                <a:solidFill>
                  <a:schemeClr val="bg1"/>
                </a:solidFill>
              </a:rPr>
              <a:t>/He/(CH</a:t>
            </a:r>
            <a:r>
              <a:rPr lang="en-US" altLang="en-US" sz="1800" baseline="-25000" dirty="0">
                <a:solidFill>
                  <a:schemeClr val="bg1"/>
                </a:solidFill>
              </a:rPr>
              <a:t>4</a:t>
            </a:r>
            <a:r>
              <a:rPr lang="en-US" altLang="en-US" sz="1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7599" name="Line 15">
            <a:extLst>
              <a:ext uri="{FF2B5EF4-FFF2-40B4-BE49-F238E27FC236}">
                <a16:creationId xmlns:a16="http://schemas.microsoft.com/office/drawing/2014/main" id="{9B286CD9-3B31-4B4D-A0B4-327ED6B1C8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34000" y="2438400"/>
            <a:ext cx="838200" cy="1143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0" name="Line 16">
            <a:extLst>
              <a:ext uri="{FF2B5EF4-FFF2-40B4-BE49-F238E27FC236}">
                <a16:creationId xmlns:a16="http://schemas.microsoft.com/office/drawing/2014/main" id="{09BD26DB-E67B-40BA-B421-5DCB9BD800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2362200"/>
            <a:ext cx="152400" cy="1219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1" name="Line 17">
            <a:extLst>
              <a:ext uri="{FF2B5EF4-FFF2-40B4-BE49-F238E27FC236}">
                <a16:creationId xmlns:a16="http://schemas.microsoft.com/office/drawing/2014/main" id="{9FAF6609-DCC5-4AE9-8FE4-23E1EB12CD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2133600"/>
            <a:ext cx="76200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7602" name="Line 18">
            <a:extLst>
              <a:ext uri="{FF2B5EF4-FFF2-40B4-BE49-F238E27FC236}">
                <a16:creationId xmlns:a16="http://schemas.microsoft.com/office/drawing/2014/main" id="{C5F1C981-F60B-4D45-AEBE-736B8AD13B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3581400"/>
            <a:ext cx="1371600" cy="838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3" name="Text Box 19">
            <a:extLst>
              <a:ext uri="{FF2B5EF4-FFF2-40B4-BE49-F238E27FC236}">
                <a16:creationId xmlns:a16="http://schemas.microsoft.com/office/drawing/2014/main" id="{678EA683-8DC9-4525-8270-873C20212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050" y="4376095"/>
            <a:ext cx="2476520" cy="10772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Titan</a:t>
            </a:r>
          </a:p>
          <a:p>
            <a:r>
              <a:rPr lang="en-US" altLang="en-US" sz="1800" dirty="0">
                <a:solidFill>
                  <a:schemeClr val="bg1"/>
                </a:solidFill>
              </a:rPr>
              <a:t>N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  <a:r>
              <a:rPr lang="en-US" altLang="en-US" sz="1800" dirty="0">
                <a:solidFill>
                  <a:schemeClr val="bg1"/>
                </a:solidFill>
              </a:rPr>
              <a:t>/CH</a:t>
            </a:r>
            <a:r>
              <a:rPr lang="en-US" altLang="en-US" sz="1800" baseline="-25000" dirty="0">
                <a:solidFill>
                  <a:schemeClr val="bg1"/>
                </a:solidFill>
              </a:rPr>
              <a:t>4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Velocities are low (~5 km/s)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But CN is strong radiator</a:t>
            </a:r>
          </a:p>
        </p:txBody>
      </p:sp>
      <p:sp>
        <p:nvSpPr>
          <p:cNvPr id="67604" name="Line 20">
            <a:extLst>
              <a:ext uri="{FF2B5EF4-FFF2-40B4-BE49-F238E27FC236}">
                <a16:creationId xmlns:a16="http://schemas.microsoft.com/office/drawing/2014/main" id="{B7F02C76-5B18-496D-813C-6112E18E8B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9600" y="2286000"/>
            <a:ext cx="1371600" cy="2133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6B6E1B-7CB6-4B26-BD90-2A36A607D3C5}"/>
              </a:ext>
            </a:extLst>
          </p:cNvPr>
          <p:cNvSpPr/>
          <p:nvPr/>
        </p:nvSpPr>
        <p:spPr>
          <a:xfrm>
            <a:off x="0" y="6296022"/>
            <a:ext cx="9144000" cy="5619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313185-4513-46FC-BC71-71D0581BD1FD}"/>
              </a:ext>
            </a:extLst>
          </p:cNvPr>
          <p:cNvSpPr/>
          <p:nvPr/>
        </p:nvSpPr>
        <p:spPr>
          <a:xfrm rot="3436767">
            <a:off x="1450247" y="2309688"/>
            <a:ext cx="680906" cy="2345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594" name="Text Box 10">
            <a:extLst>
              <a:ext uri="{FF2B5EF4-FFF2-40B4-BE49-F238E27FC236}">
                <a16:creationId xmlns:a16="http://schemas.microsoft.com/office/drawing/2014/main" id="{C6237B0F-6D13-4391-BDA4-DF4C5BA69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538" y="1551186"/>
            <a:ext cx="286411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</a:rPr>
              <a:t>CO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  <a:r>
              <a:rPr lang="en-US" altLang="en-US" sz="1800" dirty="0">
                <a:solidFill>
                  <a:schemeClr val="bg1"/>
                </a:solidFill>
              </a:rPr>
              <a:t>/N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Very high velocities (11 km/s)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Atomic species and ions (esp.  C)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Later trajectory: CN, CO VUV, CO</a:t>
            </a:r>
            <a:r>
              <a:rPr lang="en-US" altLang="en-US" sz="1400" baseline="-25000" dirty="0">
                <a:solidFill>
                  <a:schemeClr val="bg1"/>
                </a:solidFill>
              </a:rPr>
              <a:t>2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BCFA59-1E1F-4844-888C-BA3143939546}"/>
              </a:ext>
            </a:extLst>
          </p:cNvPr>
          <p:cNvSpPr txBox="1"/>
          <p:nvPr/>
        </p:nvSpPr>
        <p:spPr>
          <a:xfrm>
            <a:off x="6673307" y="2537936"/>
            <a:ext cx="2383729" cy="73866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Velocities are fast (25 km/s)</a:t>
            </a:r>
          </a:p>
          <a:p>
            <a:r>
              <a:rPr lang="en-US" sz="1400" dirty="0">
                <a:solidFill>
                  <a:schemeClr val="bg1"/>
                </a:solidFill>
              </a:rPr>
              <a:t>But temperature is low</a:t>
            </a:r>
          </a:p>
          <a:p>
            <a:r>
              <a:rPr lang="en-US" sz="1400" dirty="0">
                <a:solidFill>
                  <a:schemeClr val="bg1"/>
                </a:solidFill>
              </a:rPr>
              <a:t>Radiation is negligible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EC4DA0-7974-472A-9E0B-C9E1A869745D}"/>
              </a:ext>
            </a:extLst>
          </p:cNvPr>
          <p:cNvSpPr txBox="1"/>
          <p:nvPr/>
        </p:nvSpPr>
        <p:spPr>
          <a:xfrm>
            <a:off x="4673161" y="2271236"/>
            <a:ext cx="1486304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Faster (27 km/s)</a:t>
            </a:r>
          </a:p>
          <a:p>
            <a:r>
              <a:rPr lang="en-US" sz="1400" dirty="0">
                <a:solidFill>
                  <a:schemeClr val="bg1"/>
                </a:solidFill>
              </a:rPr>
              <a:t>Radiation small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A34546-4E7E-486D-A70F-960220D52E3F}"/>
              </a:ext>
            </a:extLst>
          </p:cNvPr>
          <p:cNvSpPr txBox="1"/>
          <p:nvPr/>
        </p:nvSpPr>
        <p:spPr>
          <a:xfrm>
            <a:off x="7489845" y="779974"/>
            <a:ext cx="1568058" cy="73866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Fast (32 km/s)</a:t>
            </a:r>
          </a:p>
          <a:p>
            <a:r>
              <a:rPr lang="en-US" sz="1400" dirty="0">
                <a:solidFill>
                  <a:schemeClr val="bg1"/>
                </a:solidFill>
              </a:rPr>
              <a:t>Radiation from</a:t>
            </a:r>
          </a:p>
          <a:p>
            <a:r>
              <a:rPr lang="en-US" sz="1400" dirty="0">
                <a:solidFill>
                  <a:schemeClr val="bg1"/>
                </a:solidFill>
              </a:rPr>
              <a:t>H, H</a:t>
            </a:r>
            <a:r>
              <a:rPr lang="en-US" sz="1400" baseline="-25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, continuum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4D84B0-9B25-4C80-8DD7-E0FF1E01A452}"/>
              </a:ext>
            </a:extLst>
          </p:cNvPr>
          <p:cNvSpPr txBox="1"/>
          <p:nvPr/>
        </p:nvSpPr>
        <p:spPr>
          <a:xfrm>
            <a:off x="3153564" y="5026579"/>
            <a:ext cx="2452916" cy="73866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Ludicrous (46 km/s)</a:t>
            </a:r>
          </a:p>
          <a:p>
            <a:r>
              <a:rPr lang="en-US" sz="1400" dirty="0">
                <a:solidFill>
                  <a:schemeClr val="bg1"/>
                </a:solidFill>
              </a:rPr>
              <a:t>Massive continuum radiation</a:t>
            </a:r>
          </a:p>
          <a:p>
            <a:r>
              <a:rPr lang="en-US" sz="1400" dirty="0">
                <a:solidFill>
                  <a:schemeClr val="bg1"/>
                </a:solidFill>
              </a:rPr>
              <a:t>Optically thick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2" grpId="0"/>
      <p:bldP spid="67596" grpId="0"/>
      <p:bldP spid="67598" grpId="0"/>
      <p:bldP spid="67603" grpId="0" animBg="1"/>
      <p:bldP spid="67594" grpId="0"/>
      <p:bldP spid="4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6481-F919-48AC-BC72-3FFF3F98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Angular Integral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303BB-2434-4EFD-9FED-257FAE3DF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06011"/>
            <a:ext cx="8229600" cy="5491721"/>
          </a:xfrm>
        </p:spPr>
        <p:txBody>
          <a:bodyPr/>
          <a:lstStyle/>
          <a:p>
            <a:r>
              <a:rPr lang="en-US" dirty="0"/>
              <a:t>The hard (accurate) way : </a:t>
            </a:r>
          </a:p>
          <a:p>
            <a:pPr lvl="1"/>
            <a:r>
              <a:rPr lang="en-US" dirty="0"/>
              <a:t>Ray tracing</a:t>
            </a:r>
          </a:p>
          <a:p>
            <a:pPr lvl="1"/>
            <a:r>
              <a:rPr lang="en-US" dirty="0"/>
              <a:t>Full angular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6">
                <a:extLst>
                  <a:ext uri="{FF2B5EF4-FFF2-40B4-BE49-F238E27FC236}">
                    <a16:creationId xmlns:a16="http://schemas.microsoft.com/office/drawing/2014/main" id="{4E56073A-BF7D-494A-8F60-9C3504D2280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425" y="1198781"/>
                <a:ext cx="3135385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100000"/>
                  </a:lnSpc>
                  <a:spcBef>
                    <a:spcPts val="75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346472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-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51316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Wingdings" panose="05000000000000000000" pitchFamily="2" charset="2"/>
                  <a:buChar char="§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68580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58441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subHide m:val="on"/>
                          <m:supHide m:val="on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Object 16">
                <a:extLst>
                  <a:ext uri="{FF2B5EF4-FFF2-40B4-BE49-F238E27FC236}">
                    <a16:creationId xmlns:a16="http://schemas.microsoft.com/office/drawing/2014/main" id="{4E56073A-BF7D-494A-8F60-9C3504D22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425" y="1198781"/>
                <a:ext cx="3135385" cy="434975"/>
              </a:xfrm>
              <a:prstGeom prst="rect">
                <a:avLst/>
              </a:prstGeom>
              <a:blipFill>
                <a:blip r:embed="rId2"/>
                <a:stretch>
                  <a:fillRect l="-9709" t="-230986" b="-3704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4D2ACC9-2364-43C6-96AD-16321C322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14" y="1830896"/>
            <a:ext cx="1884254" cy="2882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9A83DC-F191-4971-9C3A-33FB2CE8B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11" y="4823669"/>
            <a:ext cx="2018557" cy="1794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921E2-D3C6-474F-BBAD-95016BD25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8268" y="1830896"/>
            <a:ext cx="3816991" cy="28682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7A910E-DEDE-4455-80C7-C5CC9B1A7901}"/>
              </a:ext>
            </a:extLst>
          </p:cNvPr>
          <p:cNvSpPr txBox="1"/>
          <p:nvPr/>
        </p:nvSpPr>
        <p:spPr>
          <a:xfrm>
            <a:off x="3162741" y="4920555"/>
            <a:ext cx="52309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Brute force approaches: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Evaluation of 100s-1000s of lines of sight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be slow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approaches: Monte Carlo, Finite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 covered this talk</a:t>
            </a:r>
          </a:p>
        </p:txBody>
      </p:sp>
    </p:spTree>
    <p:extLst>
      <p:ext uri="{BB962C8B-B14F-4D97-AF65-F5344CB8AC3E}">
        <p14:creationId xmlns:p14="http://schemas.microsoft.com/office/powerpoint/2010/main" val="241316668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586F-A88A-4D73-81F9-9B96E81C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Tangent Slab Approximation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8E85E-97E2-4A1C-93BC-61A6B1A46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14402"/>
            <a:ext cx="8229600" cy="589787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Assume 1-D Semi-infinite geometry: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/>
              <a:t>Integral may now be expressed as a 1-D integral, or a summation of transcendental functions.  </a:t>
            </a:r>
          </a:p>
          <a:p>
            <a:pPr marL="285750" indent="-285750"/>
            <a:r>
              <a:rPr lang="en-US" dirty="0"/>
              <a:t>Only one Line of Sight required</a:t>
            </a:r>
          </a:p>
          <a:p>
            <a:pPr marL="285750" indent="-285750"/>
            <a:r>
              <a:rPr lang="en-US" dirty="0"/>
              <a:t>Limits: E/L = </a:t>
            </a:r>
            <a:r>
              <a:rPr lang="en-US" dirty="0">
                <a:latin typeface="Symbol" panose="05050102010706020507" pitchFamily="18" charset="2"/>
              </a:rPr>
              <a:t>p</a:t>
            </a:r>
            <a:r>
              <a:rPr lang="en-US" dirty="0"/>
              <a:t> (optically thick) to 2</a:t>
            </a:r>
            <a:r>
              <a:rPr lang="en-US" dirty="0">
                <a:latin typeface="Symbol" panose="05050102010706020507" pitchFamily="18" charset="2"/>
              </a:rPr>
              <a:t>p</a:t>
            </a:r>
            <a:r>
              <a:rPr lang="en-US" dirty="0"/>
              <a:t> (optically thin)</a:t>
            </a:r>
          </a:p>
          <a:p>
            <a:pPr marL="285750" indent="-285750"/>
            <a:r>
              <a:rPr lang="en-US" dirty="0"/>
              <a:t>Good on the forebody to ~10%.  Worse on shoulder, bad on </a:t>
            </a:r>
            <a:r>
              <a:rPr lang="en-US" dirty="0" err="1"/>
              <a:t>backshell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122DE-2498-4712-9C68-44ED6DC165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7" t="2319" r="6553" b="3022"/>
          <a:stretch/>
        </p:blipFill>
        <p:spPr>
          <a:xfrm>
            <a:off x="282450" y="1201204"/>
            <a:ext cx="4213320" cy="39077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16">
                <a:extLst>
                  <a:ext uri="{FF2B5EF4-FFF2-40B4-BE49-F238E27FC236}">
                    <a16:creationId xmlns:a16="http://schemas.microsoft.com/office/drawing/2014/main" id="{3089D773-FA4D-466B-B2A9-3DF12548847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236650" y="1359820"/>
                <a:ext cx="3135385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100000"/>
                  </a:lnSpc>
                  <a:spcBef>
                    <a:spcPts val="75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346472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-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51316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Wingdings" panose="05000000000000000000" pitchFamily="2" charset="2"/>
                  <a:buChar char="§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68580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58441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subHide m:val="on"/>
                          <m:supHide m:val="on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Object 16">
                <a:extLst>
                  <a:ext uri="{FF2B5EF4-FFF2-40B4-BE49-F238E27FC236}">
                    <a16:creationId xmlns:a16="http://schemas.microsoft.com/office/drawing/2014/main" id="{3089D773-FA4D-466B-B2A9-3DF125488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6650" y="1359820"/>
                <a:ext cx="3135385" cy="434975"/>
              </a:xfrm>
              <a:prstGeom prst="rect">
                <a:avLst/>
              </a:prstGeom>
              <a:blipFill>
                <a:blip r:embed="rId4"/>
                <a:stretch>
                  <a:fillRect l="-9728" t="-230986" b="-3704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16">
                <a:extLst>
                  <a:ext uri="{FF2B5EF4-FFF2-40B4-BE49-F238E27FC236}">
                    <a16:creationId xmlns:a16="http://schemas.microsoft.com/office/drawing/2014/main" id="{CFA083FC-D5FF-4AF3-BBEE-9E76E7DD704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322187" y="2011303"/>
                <a:ext cx="3480186" cy="434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100000"/>
                  </a:lnSpc>
                  <a:spcBef>
                    <a:spcPts val="75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346472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-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51316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Wingdings" panose="05000000000000000000" pitchFamily="2" charset="2"/>
                  <a:buChar char="§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685800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58441" indent="-171450" algn="l" defTabSz="685800" rtl="0" eaLnBrk="1" latinLnBrk="0" hangingPunct="1">
                  <a:lnSpc>
                    <a:spcPct val="100000"/>
                  </a:lnSpc>
                  <a:spcBef>
                    <a:spcPts val="375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Object 16">
                <a:extLst>
                  <a:ext uri="{FF2B5EF4-FFF2-40B4-BE49-F238E27FC236}">
                    <a16:creationId xmlns:a16="http://schemas.microsoft.com/office/drawing/2014/main" id="{CFA083FC-D5FF-4AF3-BBEE-9E76E7DD7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187" y="2011303"/>
                <a:ext cx="3480186" cy="434975"/>
              </a:xfrm>
              <a:prstGeom prst="rect">
                <a:avLst/>
              </a:prstGeom>
              <a:blipFill>
                <a:blip r:embed="rId5"/>
                <a:stretch>
                  <a:fillRect b="-309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682B840C-3AF7-4273-AD37-68DC7929A208}"/>
                  </a:ext>
                </a:extLst>
              </p:cNvPr>
              <p:cNvSpPr txBox="1"/>
              <p:nvPr/>
            </p:nvSpPr>
            <p:spPr bwMode="auto">
              <a:xfrm>
                <a:off x="4689446" y="2824598"/>
                <a:ext cx="4383931" cy="1113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</m:sup>
                      </m:sSup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682B840C-3AF7-4273-AD37-68DC7929A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9446" y="2824598"/>
                <a:ext cx="4383931" cy="11139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4A77247-BEA0-4E18-8C23-6B278031F6CD}"/>
              </a:ext>
            </a:extLst>
          </p:cNvPr>
          <p:cNvSpPr txBox="1"/>
          <p:nvPr/>
        </p:nvSpPr>
        <p:spPr>
          <a:xfrm>
            <a:off x="6679949" y="3446929"/>
            <a:ext cx="248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EBFBB4A-2EF8-4770-86FA-3EF2A62454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179740"/>
              </p:ext>
            </p:extLst>
          </p:nvPr>
        </p:nvGraphicFramePr>
        <p:xfrm>
          <a:off x="4222873" y="4316874"/>
          <a:ext cx="463867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r:id="rId7" imgW="3022600" imgH="419100" progId="Equation.DSMT4">
                  <p:embed/>
                </p:oleObj>
              </mc:Choice>
              <mc:Fallback>
                <p:oleObj r:id="rId7" imgW="30226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873" y="4316874"/>
                        <a:ext cx="4638675" cy="644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69344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58">
            <a:extLst>
              <a:ext uri="{FF2B5EF4-FFF2-40B4-BE49-F238E27FC236}">
                <a16:creationId xmlns:a16="http://schemas.microsoft.com/office/drawing/2014/main" id="{0D423A92-8C80-4355-8FCF-B6C21241E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164" y="4848734"/>
            <a:ext cx="1020130" cy="31551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b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16999-57D0-40F3-9DC6-063FFCB0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together: radiative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1BFE1-3DA9-49A0-9395-76C74CE66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87" y="1260847"/>
            <a:ext cx="3797211" cy="5136885"/>
          </a:xfrm>
        </p:spPr>
        <p:txBody>
          <a:bodyPr/>
          <a:lstStyle/>
          <a:p>
            <a:r>
              <a:rPr lang="en-US" dirty="0"/>
              <a:t>NASA has two codes</a:t>
            </a:r>
          </a:p>
          <a:p>
            <a:pPr lvl="1"/>
            <a:r>
              <a:rPr lang="en-US" dirty="0"/>
              <a:t>NEQAIR (Ames Research Center)</a:t>
            </a:r>
          </a:p>
          <a:p>
            <a:pPr lvl="1"/>
            <a:r>
              <a:rPr lang="en-US" dirty="0"/>
              <a:t>HARA (Langley Research Center)</a:t>
            </a:r>
          </a:p>
          <a:p>
            <a:r>
              <a:rPr lang="en-US" dirty="0"/>
              <a:t>JAXA, ESA, ROSCOSMOS have their own codes</a:t>
            </a:r>
          </a:p>
          <a:p>
            <a:r>
              <a:rPr lang="en-US" dirty="0"/>
              <a:t>Several academic codes exist with varying levels of fidelity/options</a:t>
            </a:r>
          </a:p>
          <a:p>
            <a:r>
              <a:rPr lang="en-US" dirty="0"/>
              <a:t>HARA is packaged with LAURA CFD code.  US release only.</a:t>
            </a:r>
          </a:p>
          <a:p>
            <a:r>
              <a:rPr lang="en-US" dirty="0"/>
              <a:t>NEQAIR is available for US and foreign release.  Has pretty wide use through the scientific and engineering community:</a:t>
            </a:r>
          </a:p>
          <a:p>
            <a:pPr marL="0" indent="0">
              <a:buNone/>
            </a:pPr>
            <a:r>
              <a:rPr lang="en-US" dirty="0"/>
              <a:t>https://software.nasa.gov/software/ARC-15262-1B</a:t>
            </a:r>
          </a:p>
        </p:txBody>
      </p:sp>
      <p:grpSp>
        <p:nvGrpSpPr>
          <p:cNvPr id="5" name="Group 99">
            <a:extLst>
              <a:ext uri="{FF2B5EF4-FFF2-40B4-BE49-F238E27FC236}">
                <a16:creationId xmlns:a16="http://schemas.microsoft.com/office/drawing/2014/main" id="{A9D1F0EE-0122-47D8-B30F-DAF140E6ACA5}"/>
              </a:ext>
            </a:extLst>
          </p:cNvPr>
          <p:cNvGrpSpPr>
            <a:grpSpLocks/>
          </p:cNvGrpSpPr>
          <p:nvPr/>
        </p:nvGrpSpPr>
        <p:grpSpPr bwMode="auto">
          <a:xfrm>
            <a:off x="1505328" y="1024101"/>
            <a:ext cx="3711575" cy="5221288"/>
            <a:chOff x="336" y="864"/>
            <a:chExt cx="2338" cy="3289"/>
          </a:xfrm>
        </p:grpSpPr>
        <p:sp>
          <p:nvSpPr>
            <p:cNvPr id="6" name="AutoShape 31">
              <a:extLst>
                <a:ext uri="{FF2B5EF4-FFF2-40B4-BE49-F238E27FC236}">
                  <a16:creationId xmlns:a16="http://schemas.microsoft.com/office/drawing/2014/main" id="{371BDFF2-79DC-4F30-90F6-659D8140A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864"/>
              <a:ext cx="482" cy="199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Read Inputs</a:t>
              </a:r>
            </a:p>
          </p:txBody>
        </p:sp>
        <p:sp>
          <p:nvSpPr>
            <p:cNvPr id="7" name="Rectangle 32">
              <a:extLst>
                <a:ext uri="{FF2B5EF4-FFF2-40B4-BE49-F238E27FC236}">
                  <a16:creationId xmlns:a16="http://schemas.microsoft.com/office/drawing/2014/main" id="{B8E3EC96-C010-4DD1-86F1-D5B4A6D87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380"/>
              <a:ext cx="642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State </a:t>
              </a:r>
            </a:p>
            <a:p>
              <a:pPr algn="ctr" eaLnBrk="1" hangingPunct="1"/>
              <a:r>
                <a:rPr lang="en-US" altLang="en-US" sz="1200" b="0"/>
                <a:t>Populations</a:t>
              </a:r>
            </a:p>
          </p:txBody>
        </p:sp>
        <p:sp>
          <p:nvSpPr>
            <p:cNvPr id="8" name="Rectangle 33">
              <a:extLst>
                <a:ext uri="{FF2B5EF4-FFF2-40B4-BE49-F238E27FC236}">
                  <a16:creationId xmlns:a16="http://schemas.microsoft.com/office/drawing/2014/main" id="{B903E3BD-A96B-460D-86D7-7BED83DD9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817"/>
              <a:ext cx="642" cy="35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e</a:t>
              </a:r>
              <a:r>
                <a:rPr lang="en-US" altLang="en-US" sz="1200" b="0" baseline="-25000">
                  <a:latin typeface="Symbol" panose="05050102010706020507" pitchFamily="18" charset="2"/>
                </a:rPr>
                <a:t>l</a:t>
              </a:r>
              <a:r>
                <a:rPr lang="en-US" altLang="en-US" sz="1200" b="0"/>
                <a:t>, a</a:t>
              </a:r>
              <a:r>
                <a:rPr lang="en-US" altLang="en-US" sz="1200" b="0" baseline="-25000">
                  <a:latin typeface="Symbol" panose="05050102010706020507" pitchFamily="18" charset="2"/>
                </a:rPr>
                <a:t>l</a:t>
              </a:r>
            </a:p>
            <a:p>
              <a:pPr algn="ctr" eaLnBrk="1" hangingPunct="1"/>
              <a:endParaRPr lang="en-US" altLang="en-US" sz="1200" b="0" baseline="-25000">
                <a:latin typeface="Symbol" panose="05050102010706020507" pitchFamily="18" charset="2"/>
              </a:endParaRPr>
            </a:p>
            <a:p>
              <a:pPr algn="ctr" eaLnBrk="1" hangingPunct="1"/>
              <a:endParaRPr lang="en-US" altLang="en-US" sz="1200" b="0" baseline="-25000">
                <a:latin typeface="Symbol" panose="05050102010706020507" pitchFamily="18" charset="2"/>
              </a:endParaRPr>
            </a:p>
          </p:txBody>
        </p:sp>
        <p:sp>
          <p:nvSpPr>
            <p:cNvPr id="9" name="Text Box 34">
              <a:extLst>
                <a:ext uri="{FF2B5EF4-FFF2-40B4-BE49-F238E27FC236}">
                  <a16:creationId xmlns:a16="http://schemas.microsoft.com/office/drawing/2014/main" id="{D8485716-2147-42FA-A84E-032282A32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4209200">
              <a:off x="821" y="1060"/>
              <a:ext cx="23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/>
            <a:p>
              <a:pPr eaLnBrk="1" hangingPunct="1"/>
              <a:r>
                <a:rPr lang="en-US" altLang="en-US" sz="1200" b="0"/>
                <a:t>n=1</a:t>
              </a:r>
            </a:p>
          </p:txBody>
        </p:sp>
        <p:cxnSp>
          <p:nvCxnSpPr>
            <p:cNvPr id="10" name="AutoShape 35">
              <a:extLst>
                <a:ext uri="{FF2B5EF4-FFF2-40B4-BE49-F238E27FC236}">
                  <a16:creationId xmlns:a16="http://schemas.microsoft.com/office/drawing/2014/main" id="{8BF01E08-836C-4A90-86F3-EC295395CF65}"/>
                </a:ext>
              </a:extLst>
            </p:cNvPr>
            <p:cNvCxnSpPr>
              <a:cxnSpLocks noChangeShapeType="1"/>
              <a:stCxn id="7" idx="2"/>
              <a:endCxn id="8" idx="0"/>
            </p:cNvCxnSpPr>
            <p:nvPr/>
          </p:nvCxnSpPr>
          <p:spPr bwMode="auto">
            <a:xfrm>
              <a:off x="657" y="16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36">
              <a:extLst>
                <a:ext uri="{FF2B5EF4-FFF2-40B4-BE49-F238E27FC236}">
                  <a16:creationId xmlns:a16="http://schemas.microsoft.com/office/drawing/2014/main" id="{D73E81A7-29FB-45A2-B5CA-0F4E63DDDDE1}"/>
                </a:ext>
              </a:extLst>
            </p:cNvPr>
            <p:cNvCxnSpPr>
              <a:cxnSpLocks noChangeShapeType="1"/>
              <a:stCxn id="8" idx="2"/>
              <a:endCxn id="19" idx="0"/>
            </p:cNvCxnSpPr>
            <p:nvPr/>
          </p:nvCxnSpPr>
          <p:spPr bwMode="auto">
            <a:xfrm>
              <a:off x="657" y="2175"/>
              <a:ext cx="0" cy="1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 37">
              <a:extLst>
                <a:ext uri="{FF2B5EF4-FFF2-40B4-BE49-F238E27FC236}">
                  <a16:creationId xmlns:a16="http://schemas.microsoft.com/office/drawing/2014/main" id="{F802D6EF-252C-4E0C-AEF4-424B39B62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850"/>
              <a:ext cx="642" cy="27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</a:t>
              </a:r>
            </a:p>
            <a:p>
              <a:pPr algn="ctr" eaLnBrk="1" hangingPunct="1"/>
              <a:endParaRPr lang="en-US" altLang="en-US" sz="1200" b="0"/>
            </a:p>
            <a:p>
              <a:pPr algn="ctr" eaLnBrk="1" hangingPunct="1"/>
              <a:endParaRPr lang="en-US" altLang="en-US" sz="1200" b="0"/>
            </a:p>
          </p:txBody>
        </p:sp>
        <p:sp>
          <p:nvSpPr>
            <p:cNvPr id="16" name="Text Box 41">
              <a:extLst>
                <a:ext uri="{FF2B5EF4-FFF2-40B4-BE49-F238E27FC236}">
                  <a16:creationId xmlns:a16="http://schemas.microsoft.com/office/drawing/2014/main" id="{484B1272-F28E-4D64-B5AB-5F461525F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9712595">
              <a:off x="1743" y="963"/>
              <a:ext cx="231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/>
            <a:p>
              <a:pPr eaLnBrk="1" hangingPunct="1"/>
              <a:r>
                <a:rPr lang="en-US" altLang="en-US" sz="1200" b="0"/>
                <a:t>n=n</a:t>
              </a:r>
              <a:r>
                <a:rPr lang="en-US" altLang="en-US" sz="1200" b="0" baseline="-25000"/>
                <a:t>LOS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7" name="Object 42">
                  <a:extLst>
                    <a:ext uri="{FF2B5EF4-FFF2-40B4-BE49-F238E27FC236}">
                      <a16:creationId xmlns:a16="http://schemas.microsoft.com/office/drawing/2014/main" id="{F371D462-4812-43DD-9FC4-21067676A6B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537" y="1976"/>
                <a:ext cx="234" cy="1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318" name="Equation" r:id="rId3" imgW="444240" imgH="380880" progId="Equation.DSMT4">
                        <p:embed/>
                      </p:oleObj>
                    </mc:Choice>
                    <mc:Fallback>
                      <p:oleObj name="Equation" r:id="rId3" imgW="444240" imgH="380880" progId="Equation.DSMT4">
                        <p:embed/>
                        <p:pic>
                          <p:nvPicPr>
                            <p:cNvPr id="15402" name="Object 42">
                              <a:extLst>
                                <a:ext uri="{FF2B5EF4-FFF2-40B4-BE49-F238E27FC236}">
                                  <a16:creationId xmlns:a16="http://schemas.microsoft.com/office/drawing/2014/main" id="{DBA95B4E-0DF9-45D8-8E27-A7BDFC7B6954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37" y="1976"/>
                              <a:ext cx="234" cy="1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7" name="Object 42">
                  <a:extLst>
                    <a:ext uri="{FF2B5EF4-FFF2-40B4-BE49-F238E27FC236}">
                      <a16:creationId xmlns:a16="http://schemas.microsoft.com/office/drawing/2014/main" id="{F371D462-4812-43DD-9FC4-21067676A6B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537" y="1976"/>
                <a:ext cx="234" cy="1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300" name="Equation" r:id="rId5" imgW="444240" imgH="380880" progId="Equation.DSMT4">
                        <p:embed/>
                      </p:oleObj>
                    </mc:Choice>
                    <mc:Fallback>
                      <p:oleObj name="Equation" r:id="rId5" imgW="444240" imgH="380880" progId="Equation.DSMT4">
                        <p:embed/>
                        <p:pic>
                          <p:nvPicPr>
                            <p:cNvPr id="15402" name="Object 42">
                              <a:extLst>
                                <a:ext uri="{FF2B5EF4-FFF2-40B4-BE49-F238E27FC236}">
                                  <a16:creationId xmlns:a16="http://schemas.microsoft.com/office/drawing/2014/main" id="{DBA95B4E-0DF9-45D8-8E27-A7BDFC7B6954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37" y="1976"/>
                              <a:ext cx="234" cy="1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011BD586-9804-41AB-9768-1D835848A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" y="2374"/>
              <a:ext cx="562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</a:t>
              </a:r>
            </a:p>
            <a:p>
              <a:pPr algn="ctr" eaLnBrk="1" hangingPunct="1"/>
              <a:endParaRPr lang="en-US" altLang="en-US" sz="1200" b="0"/>
            </a:p>
            <a:p>
              <a:pPr algn="ctr" eaLnBrk="1" hangingPunct="1"/>
              <a:endParaRPr lang="en-US" altLang="en-US" sz="1200" b="0"/>
            </a:p>
          </p:txBody>
        </p:sp>
        <p:cxnSp>
          <p:nvCxnSpPr>
            <p:cNvPr id="21" name="AutoShape 46">
              <a:extLst>
                <a:ext uri="{FF2B5EF4-FFF2-40B4-BE49-F238E27FC236}">
                  <a16:creationId xmlns:a16="http://schemas.microsoft.com/office/drawing/2014/main" id="{2698D9B5-6588-48E9-A766-4C3FB7128AF6}"/>
                </a:ext>
              </a:extLst>
            </p:cNvPr>
            <p:cNvCxnSpPr>
              <a:cxnSpLocks noChangeShapeType="1"/>
              <a:stCxn id="19" idx="2"/>
              <a:endCxn id="12" idx="0"/>
            </p:cNvCxnSpPr>
            <p:nvPr/>
          </p:nvCxnSpPr>
          <p:spPr bwMode="auto">
            <a:xfrm>
              <a:off x="657" y="2691"/>
              <a:ext cx="0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Rectangle 48">
              <a:extLst>
                <a:ext uri="{FF2B5EF4-FFF2-40B4-BE49-F238E27FC236}">
                  <a16:creationId xmlns:a16="http://schemas.microsoft.com/office/drawing/2014/main" id="{7AAF02BB-2BC7-49AF-AB31-1C1620F66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1380"/>
              <a:ext cx="642" cy="31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State </a:t>
              </a:r>
            </a:p>
            <a:p>
              <a:pPr algn="ctr" eaLnBrk="1" hangingPunct="1"/>
              <a:r>
                <a:rPr lang="en-US" altLang="en-US" sz="1200" b="0"/>
                <a:t>Populations</a:t>
              </a:r>
            </a:p>
          </p:txBody>
        </p:sp>
        <p:sp>
          <p:nvSpPr>
            <p:cNvPr id="24" name="Rectangle 49">
              <a:extLst>
                <a:ext uri="{FF2B5EF4-FFF2-40B4-BE49-F238E27FC236}">
                  <a16:creationId xmlns:a16="http://schemas.microsoft.com/office/drawing/2014/main" id="{AF80F229-2AEF-4628-8AE9-01E84D8D7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1817"/>
              <a:ext cx="642" cy="35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/>
                <a:t>Calculate e</a:t>
              </a:r>
              <a:r>
                <a:rPr lang="en-US" altLang="en-US" sz="1200" b="0" baseline="-25000">
                  <a:latin typeface="Symbol" panose="05050102010706020507" pitchFamily="18" charset="2"/>
                </a:rPr>
                <a:t>l</a:t>
              </a:r>
              <a:r>
                <a:rPr lang="en-US" altLang="en-US" sz="1200" b="0"/>
                <a:t>, a</a:t>
              </a:r>
              <a:r>
                <a:rPr lang="en-US" altLang="en-US" sz="1200" b="0" baseline="-25000">
                  <a:latin typeface="Symbol" panose="05050102010706020507" pitchFamily="18" charset="2"/>
                </a:rPr>
                <a:t>l</a:t>
              </a:r>
            </a:p>
            <a:p>
              <a:pPr algn="ctr" eaLnBrk="1" hangingPunct="1"/>
              <a:endParaRPr lang="en-US" altLang="en-US" sz="1200" b="0" baseline="-25000">
                <a:latin typeface="Symbol" panose="05050102010706020507" pitchFamily="18" charset="2"/>
              </a:endParaRPr>
            </a:p>
            <a:p>
              <a:pPr algn="ctr" eaLnBrk="1" hangingPunct="1"/>
              <a:endParaRPr lang="en-US" altLang="en-US" sz="1200" b="0" baseline="-25000">
                <a:latin typeface="Symbol" panose="05050102010706020507" pitchFamily="18" charset="2"/>
              </a:endParaRPr>
            </a:p>
          </p:txBody>
        </p:sp>
        <p:cxnSp>
          <p:nvCxnSpPr>
            <p:cNvPr id="25" name="AutoShape 50">
              <a:extLst>
                <a:ext uri="{FF2B5EF4-FFF2-40B4-BE49-F238E27FC236}">
                  <a16:creationId xmlns:a16="http://schemas.microsoft.com/office/drawing/2014/main" id="{F4489D8B-C2B5-48E3-9555-DA2EE2893DE7}"/>
                </a:ext>
              </a:extLst>
            </p:cNvPr>
            <p:cNvCxnSpPr>
              <a:cxnSpLocks noChangeShapeType="1"/>
              <a:stCxn id="23" idx="2"/>
              <a:endCxn id="24" idx="0"/>
            </p:cNvCxnSpPr>
            <p:nvPr/>
          </p:nvCxnSpPr>
          <p:spPr bwMode="auto">
            <a:xfrm>
              <a:off x="2022" y="16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AutoShape 51">
              <a:extLst>
                <a:ext uri="{FF2B5EF4-FFF2-40B4-BE49-F238E27FC236}">
                  <a16:creationId xmlns:a16="http://schemas.microsoft.com/office/drawing/2014/main" id="{1B216C05-8893-4829-AEBF-EA154FAC3B5F}"/>
                </a:ext>
              </a:extLst>
            </p:cNvPr>
            <p:cNvCxnSpPr>
              <a:cxnSpLocks noChangeShapeType="1"/>
              <a:stCxn id="24" idx="2"/>
              <a:endCxn id="36" idx="0"/>
            </p:cNvCxnSpPr>
            <p:nvPr/>
          </p:nvCxnSpPr>
          <p:spPr bwMode="auto">
            <a:xfrm>
              <a:off x="2022" y="2175"/>
              <a:ext cx="0" cy="1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Rectangle 52">
              <a:extLst>
                <a:ext uri="{FF2B5EF4-FFF2-40B4-BE49-F238E27FC236}">
                  <a16:creationId xmlns:a16="http://schemas.microsoft.com/office/drawing/2014/main" id="{6F2A1416-8A6C-49BC-9463-F6589FD18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850"/>
              <a:ext cx="642" cy="27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 dirty="0"/>
                <a:t>Calculate </a:t>
              </a:r>
            </a:p>
            <a:p>
              <a:pPr algn="ctr" eaLnBrk="1" hangingPunct="1"/>
              <a:endParaRPr lang="en-US" altLang="en-US" sz="1200" b="0" dirty="0"/>
            </a:p>
            <a:p>
              <a:pPr algn="ctr" eaLnBrk="1" hangingPunct="1"/>
              <a:endParaRPr lang="en-US" altLang="en-US" sz="1200" b="0" dirty="0"/>
            </a:p>
          </p:txBody>
        </p:sp>
        <p:grpSp>
          <p:nvGrpSpPr>
            <p:cNvPr id="32" name="Group 57">
              <a:extLst>
                <a:ext uri="{FF2B5EF4-FFF2-40B4-BE49-F238E27FC236}">
                  <a16:creationId xmlns:a16="http://schemas.microsoft.com/office/drawing/2014/main" id="{1F29961F-617B-4204-93C3-5C1B0EF1F3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9" y="3268"/>
              <a:ext cx="1235" cy="318"/>
              <a:chOff x="2904" y="3870"/>
              <a:chExt cx="1476" cy="384"/>
            </a:xfrm>
          </p:grpSpPr>
          <p:sp>
            <p:nvSpPr>
              <p:cNvPr id="51" name="Rectangle 58">
                <a:extLst>
                  <a:ext uri="{FF2B5EF4-FFF2-40B4-BE49-F238E27FC236}">
                    <a16:creationId xmlns:a16="http://schemas.microsoft.com/office/drawing/2014/main" id="{E6D08907-4925-40B8-A0D4-FC1144723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3888"/>
                <a:ext cx="76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altLang="en-US" b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Object 59">
                    <a:extLst>
                      <a:ext uri="{FF2B5EF4-FFF2-40B4-BE49-F238E27FC236}">
                        <a16:creationId xmlns:a16="http://schemas.microsoft.com/office/drawing/2014/main" id="{9B4F3D19-7C0C-4490-BE29-4E1AEFEE96F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904" y="3870"/>
                    <a:ext cx="1476" cy="38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5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2" name="Object 59">
                    <a:extLst>
                      <a:ext uri="{FF2B5EF4-FFF2-40B4-BE49-F238E27FC236}">
                        <a16:creationId xmlns:a16="http://schemas.microsoft.com/office/drawing/2014/main" id="{9B4F3D19-7C0C-4490-BE29-4E1AEFEE96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904" y="3870"/>
                    <a:ext cx="1476" cy="38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AutoShape 60">
              <a:extLst>
                <a:ext uri="{FF2B5EF4-FFF2-40B4-BE49-F238E27FC236}">
                  <a16:creationId xmlns:a16="http://schemas.microsoft.com/office/drawing/2014/main" id="{CC9FD186-DBBB-4034-9C80-E1E0FA6F6335}"/>
                </a:ext>
              </a:extLst>
            </p:cNvPr>
            <p:cNvCxnSpPr>
              <a:cxnSpLocks noChangeShapeType="1"/>
              <a:stCxn id="27" idx="2"/>
              <a:endCxn id="51" idx="0"/>
            </p:cNvCxnSpPr>
            <p:nvPr/>
          </p:nvCxnSpPr>
          <p:spPr bwMode="auto">
            <a:xfrm>
              <a:off x="2022" y="3128"/>
              <a:ext cx="0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4" name="Object 61">
                  <a:extLst>
                    <a:ext uri="{FF2B5EF4-FFF2-40B4-BE49-F238E27FC236}">
                      <a16:creationId xmlns:a16="http://schemas.microsoft.com/office/drawing/2014/main" id="{68EE6432-6530-41E0-B053-204459DAFB6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902" y="1976"/>
                <a:ext cx="234" cy="1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319" name="Equation" r:id="rId8" imgW="444240" imgH="380880" progId="Equation.DSMT4">
                        <p:embed/>
                      </p:oleObj>
                    </mc:Choice>
                    <mc:Fallback>
                      <p:oleObj name="Equation" r:id="rId8" imgW="444240" imgH="380880" progId="Equation.DSMT4">
                        <p:embed/>
                        <p:pic>
                          <p:nvPicPr>
                            <p:cNvPr id="15421" name="Object 61">
                              <a:extLst>
                                <a:ext uri="{FF2B5EF4-FFF2-40B4-BE49-F238E27FC236}">
                                  <a16:creationId xmlns:a16="http://schemas.microsoft.com/office/drawing/2014/main" id="{85A70680-9B5C-4C95-8C77-8C985849807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02" y="1976"/>
                              <a:ext cx="234" cy="1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4" name="Object 61">
                  <a:extLst>
                    <a:ext uri="{FF2B5EF4-FFF2-40B4-BE49-F238E27FC236}">
                      <a16:creationId xmlns:a16="http://schemas.microsoft.com/office/drawing/2014/main" id="{68EE6432-6530-41E0-B053-204459DAFB6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902" y="1976"/>
                <a:ext cx="234" cy="1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1301" name="Equation" r:id="rId10" imgW="444240" imgH="380880" progId="Equation.DSMT4">
                        <p:embed/>
                      </p:oleObj>
                    </mc:Choice>
                    <mc:Fallback>
                      <p:oleObj name="Equation" r:id="rId10" imgW="444240" imgH="380880" progId="Equation.DSMT4">
                        <p:embed/>
                        <p:pic>
                          <p:nvPicPr>
                            <p:cNvPr id="15421" name="Object 61">
                              <a:extLst>
                                <a:ext uri="{FF2B5EF4-FFF2-40B4-BE49-F238E27FC236}">
                                  <a16:creationId xmlns:a16="http://schemas.microsoft.com/office/drawing/2014/main" id="{85A70680-9B5C-4C95-8C77-8C985849807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02" y="1976"/>
                              <a:ext cx="234" cy="1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36" name="Rectangle 63">
              <a:extLst>
                <a:ext uri="{FF2B5EF4-FFF2-40B4-BE49-F238E27FC236}">
                  <a16:creationId xmlns:a16="http://schemas.microsoft.com/office/drawing/2014/main" id="{EC1E3F14-E7EA-40C0-B19F-D92A53D1E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1" y="2374"/>
              <a:ext cx="562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 dirty="0"/>
                <a:t>Calculate </a:t>
              </a:r>
            </a:p>
            <a:p>
              <a:pPr algn="ctr" eaLnBrk="1" hangingPunct="1"/>
              <a:endParaRPr lang="en-US" altLang="en-US" sz="1200" b="0" dirty="0"/>
            </a:p>
            <a:p>
              <a:pPr algn="ctr" eaLnBrk="1" hangingPunct="1"/>
              <a:endParaRPr lang="en-US" altLang="en-US" sz="1200" b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Object 64">
                  <a:extLst>
                    <a:ext uri="{FF2B5EF4-FFF2-40B4-BE49-F238E27FC236}">
                      <a16:creationId xmlns:a16="http://schemas.microsoft.com/office/drawing/2014/main" id="{F61B3379-F696-4315-86D2-224EE688B375}"/>
                    </a:ext>
                  </a:extLst>
                </p:cNvPr>
                <p:cNvSpPr txBox="1"/>
                <p:nvPr/>
              </p:nvSpPr>
              <p:spPr bwMode="auto">
                <a:xfrm>
                  <a:off x="1681" y="2466"/>
                  <a:ext cx="68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9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9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sub>
                          <m:sup>
                            <m:r>
                              <a:rPr lang="en-US" sz="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r>
                          <a:rPr lang="en-US" sz="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sub>
                          <m:sup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sSub>
                          <m:sSubPr>
                            <m:ctrlPr>
                              <a:rPr lang="en-US" sz="9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sub>
                          <m:sup>
                            <m:r>
                              <a:rPr lang="en-US" sz="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7" name="Object 64">
                  <a:extLst>
                    <a:ext uri="{FF2B5EF4-FFF2-40B4-BE49-F238E27FC236}">
                      <a16:creationId xmlns:a16="http://schemas.microsoft.com/office/drawing/2014/main" id="{F61B3379-F696-4315-86D2-224EE688B3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81" y="2466"/>
                  <a:ext cx="685" cy="18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AutoShape 65">
              <a:extLst>
                <a:ext uri="{FF2B5EF4-FFF2-40B4-BE49-F238E27FC236}">
                  <a16:creationId xmlns:a16="http://schemas.microsoft.com/office/drawing/2014/main" id="{6E06C3C9-8444-4E47-A77B-0DF3971A9208}"/>
                </a:ext>
              </a:extLst>
            </p:cNvPr>
            <p:cNvCxnSpPr>
              <a:cxnSpLocks noChangeShapeType="1"/>
              <a:stCxn id="36" idx="2"/>
              <a:endCxn id="27" idx="0"/>
            </p:cNvCxnSpPr>
            <p:nvPr/>
          </p:nvCxnSpPr>
          <p:spPr bwMode="auto">
            <a:xfrm>
              <a:off x="2022" y="2691"/>
              <a:ext cx="0" cy="1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Rectangle 69">
              <a:extLst>
                <a:ext uri="{FF2B5EF4-FFF2-40B4-BE49-F238E27FC236}">
                  <a16:creationId xmlns:a16="http://schemas.microsoft.com/office/drawing/2014/main" id="{325ED642-022B-4209-AF8E-487489F2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" y="3994"/>
              <a:ext cx="602" cy="15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n-US" sz="1200" b="0" dirty="0"/>
                <a:t>Write Outputs</a:t>
              </a:r>
            </a:p>
          </p:txBody>
        </p:sp>
        <p:cxnSp>
          <p:nvCxnSpPr>
            <p:cNvPr id="43" name="AutoShape 70">
              <a:extLst>
                <a:ext uri="{FF2B5EF4-FFF2-40B4-BE49-F238E27FC236}">
                  <a16:creationId xmlns:a16="http://schemas.microsoft.com/office/drawing/2014/main" id="{FE8B3A2A-7D4C-4773-879F-CAA0475449AD}"/>
                </a:ext>
              </a:extLst>
            </p:cNvPr>
            <p:cNvCxnSpPr>
              <a:cxnSpLocks noChangeShapeType="1"/>
              <a:stCxn id="75" idx="2"/>
              <a:endCxn id="42" idx="0"/>
            </p:cNvCxnSpPr>
            <p:nvPr/>
          </p:nvCxnSpPr>
          <p:spPr bwMode="auto">
            <a:xfrm>
              <a:off x="1399" y="3818"/>
              <a:ext cx="3" cy="17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 Box 71">
              <a:extLst>
                <a:ext uri="{FF2B5EF4-FFF2-40B4-BE49-F238E27FC236}">
                  <a16:creationId xmlns:a16="http://schemas.microsoft.com/office/drawing/2014/main" id="{7E01EBF9-D150-468A-8C1D-4BD969BE37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" y="2016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b="0"/>
                <a:t>…</a:t>
              </a:r>
            </a:p>
          </p:txBody>
        </p:sp>
        <p:sp>
          <p:nvSpPr>
            <p:cNvPr id="45" name="Text Box 72">
              <a:extLst>
                <a:ext uri="{FF2B5EF4-FFF2-40B4-BE49-F238E27FC236}">
                  <a16:creationId xmlns:a16="http://schemas.microsoft.com/office/drawing/2014/main" id="{72AAE8E7-33CE-4AE3-A885-FDBF322C5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" y="1500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b="0"/>
                <a:t>…</a:t>
              </a:r>
            </a:p>
          </p:txBody>
        </p:sp>
        <p:sp>
          <p:nvSpPr>
            <p:cNvPr id="46" name="Text Box 73">
              <a:extLst>
                <a:ext uri="{FF2B5EF4-FFF2-40B4-BE49-F238E27FC236}">
                  <a16:creationId xmlns:a16="http://schemas.microsoft.com/office/drawing/2014/main" id="{0566C8CD-CC90-4FEF-A870-DFEADC5AFB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" y="2413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b="0"/>
                <a:t>…</a:t>
              </a:r>
            </a:p>
          </p:txBody>
        </p:sp>
        <p:sp>
          <p:nvSpPr>
            <p:cNvPr id="47" name="Text Box 74">
              <a:extLst>
                <a:ext uri="{FF2B5EF4-FFF2-40B4-BE49-F238E27FC236}">
                  <a16:creationId xmlns:a16="http://schemas.microsoft.com/office/drawing/2014/main" id="{6A90CCD4-48CF-4215-A444-56DF69BFAA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" y="2818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b="0"/>
                <a:t>…</a:t>
              </a:r>
            </a:p>
          </p:txBody>
        </p:sp>
        <p:sp>
          <p:nvSpPr>
            <p:cNvPr id="48" name="Text Box 75">
              <a:extLst>
                <a:ext uri="{FF2B5EF4-FFF2-40B4-BE49-F238E27FC236}">
                  <a16:creationId xmlns:a16="http://schemas.microsoft.com/office/drawing/2014/main" id="{63502F99-5BBA-4EB7-85AD-C512F6BD2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1" y="3249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b="0" dirty="0"/>
                <a:t>…</a:t>
              </a:r>
            </a:p>
          </p:txBody>
        </p:sp>
        <p:cxnSp>
          <p:nvCxnSpPr>
            <p:cNvPr id="49" name="AutoShape 76">
              <a:extLst>
                <a:ext uri="{FF2B5EF4-FFF2-40B4-BE49-F238E27FC236}">
                  <a16:creationId xmlns:a16="http://schemas.microsoft.com/office/drawing/2014/main" id="{E6726D3D-8FC2-44C7-A36D-958156AC0B01}"/>
                </a:ext>
              </a:extLst>
            </p:cNvPr>
            <p:cNvCxnSpPr>
              <a:cxnSpLocks noChangeShapeType="1"/>
              <a:stCxn id="6" idx="2"/>
              <a:endCxn id="7" idx="0"/>
            </p:cNvCxnSpPr>
            <p:nvPr/>
          </p:nvCxnSpPr>
          <p:spPr bwMode="auto">
            <a:xfrm flipH="1">
              <a:off x="657" y="1063"/>
              <a:ext cx="683" cy="3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utoShape 77">
              <a:extLst>
                <a:ext uri="{FF2B5EF4-FFF2-40B4-BE49-F238E27FC236}">
                  <a16:creationId xmlns:a16="http://schemas.microsoft.com/office/drawing/2014/main" id="{01EE2550-5749-4586-9FEE-41DD27B84FC0}"/>
                </a:ext>
              </a:extLst>
            </p:cNvPr>
            <p:cNvCxnSpPr>
              <a:cxnSpLocks noChangeShapeType="1"/>
              <a:stCxn id="6" idx="2"/>
              <a:endCxn id="23" idx="0"/>
            </p:cNvCxnSpPr>
            <p:nvPr/>
          </p:nvCxnSpPr>
          <p:spPr bwMode="auto">
            <a:xfrm>
              <a:off x="1340" y="1063"/>
              <a:ext cx="682" cy="3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60083FCF-FF38-4CC9-BDAF-35C95E77041D}"/>
              </a:ext>
            </a:extLst>
          </p:cNvPr>
          <p:cNvSpPr/>
          <p:nvPr/>
        </p:nvSpPr>
        <p:spPr>
          <a:xfrm>
            <a:off x="1324266" y="1758905"/>
            <a:ext cx="3565321" cy="69215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FD86F1-D1BA-42EA-AC5E-010EC95D69E0}"/>
              </a:ext>
            </a:extLst>
          </p:cNvPr>
          <p:cNvSpPr txBox="1"/>
          <p:nvPr/>
        </p:nvSpPr>
        <p:spPr>
          <a:xfrm>
            <a:off x="-69701" y="1732702"/>
            <a:ext cx="1483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</a:rPr>
              <a:t>Non-</a:t>
            </a:r>
            <a:r>
              <a:rPr lang="en-US" sz="1600" dirty="0" err="1">
                <a:solidFill>
                  <a:srgbClr val="00B050"/>
                </a:solidFill>
              </a:rPr>
              <a:t>Boltzman</a:t>
            </a:r>
            <a:endParaRPr lang="en-US" sz="1600" dirty="0">
              <a:solidFill>
                <a:srgbClr val="00B050"/>
              </a:solidFill>
            </a:endParaRPr>
          </a:p>
          <a:p>
            <a:pPr algn="ctr"/>
            <a:r>
              <a:rPr lang="en-US" sz="1600" dirty="0">
                <a:solidFill>
                  <a:srgbClr val="00B050"/>
                </a:solidFill>
              </a:rPr>
              <a:t>Solve (fast)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0BF9E54-8381-4DB5-871D-A05A35B20819}"/>
              </a:ext>
            </a:extLst>
          </p:cNvPr>
          <p:cNvSpPr txBox="1"/>
          <p:nvPr/>
        </p:nvSpPr>
        <p:spPr>
          <a:xfrm>
            <a:off x="48910" y="2294211"/>
            <a:ext cx="13094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Emission/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Absorption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Coefficients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(slow)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D39441C4-C353-4E95-9E8B-7793750FFADB}"/>
              </a:ext>
            </a:extLst>
          </p:cNvPr>
          <p:cNvSpPr/>
          <p:nvPr/>
        </p:nvSpPr>
        <p:spPr>
          <a:xfrm>
            <a:off x="1303817" y="2489155"/>
            <a:ext cx="3565321" cy="6987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AutoShape 66">
            <a:extLst>
              <a:ext uri="{FF2B5EF4-FFF2-40B4-BE49-F238E27FC236}">
                <a16:creationId xmlns:a16="http://schemas.microsoft.com/office/drawing/2014/main" id="{F35B0BDE-8BEA-40D5-A8E2-D784D8E455D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56341" y="3691663"/>
            <a:ext cx="4794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AutoShape 66">
            <a:extLst>
              <a:ext uri="{FF2B5EF4-FFF2-40B4-BE49-F238E27FC236}">
                <a16:creationId xmlns:a16="http://schemas.microsoft.com/office/drawing/2014/main" id="{FB78EFC9-06E1-485A-9BE8-51B61190B2B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61003" y="3691663"/>
            <a:ext cx="4794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Object 64">
                <a:extLst>
                  <a:ext uri="{FF2B5EF4-FFF2-40B4-BE49-F238E27FC236}">
                    <a16:creationId xmlns:a16="http://schemas.microsoft.com/office/drawing/2014/main" id="{C03973B1-91A4-42EB-8C4F-1B5421DB0923}"/>
                  </a:ext>
                </a:extLst>
              </p:cNvPr>
              <p:cNvSpPr txBox="1"/>
              <p:nvPr/>
            </p:nvSpPr>
            <p:spPr bwMode="auto">
              <a:xfrm>
                <a:off x="1469609" y="3576009"/>
                <a:ext cx="1087438" cy="293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9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9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r>
                        <a:rPr lang="en-US" sz="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sSub>
                        <m:sSubPr>
                          <m:ctrlPr>
                            <a:rPr lang="en-US" sz="9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5" name="Object 64">
                <a:extLst>
                  <a:ext uri="{FF2B5EF4-FFF2-40B4-BE49-F238E27FC236}">
                    <a16:creationId xmlns:a16="http://schemas.microsoft.com/office/drawing/2014/main" id="{C03973B1-91A4-42EB-8C4F-1B5421DB0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9609" y="3576009"/>
                <a:ext cx="1087438" cy="2936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Object 64">
                <a:extLst>
                  <a:ext uri="{FF2B5EF4-FFF2-40B4-BE49-F238E27FC236}">
                    <a16:creationId xmlns:a16="http://schemas.microsoft.com/office/drawing/2014/main" id="{A65A37CE-AD8B-4943-B400-18C1C7112C75}"/>
                  </a:ext>
                </a:extLst>
              </p:cNvPr>
              <p:cNvSpPr txBox="1"/>
              <p:nvPr/>
            </p:nvSpPr>
            <p:spPr bwMode="auto">
              <a:xfrm>
                <a:off x="3922296" y="4324513"/>
                <a:ext cx="663866" cy="293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9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6" name="Object 64">
                <a:extLst>
                  <a:ext uri="{FF2B5EF4-FFF2-40B4-BE49-F238E27FC236}">
                    <a16:creationId xmlns:a16="http://schemas.microsoft.com/office/drawing/2014/main" id="{A65A37CE-AD8B-4943-B400-18C1C711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2296" y="4324513"/>
                <a:ext cx="663866" cy="2936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64">
                <a:extLst>
                  <a:ext uri="{FF2B5EF4-FFF2-40B4-BE49-F238E27FC236}">
                    <a16:creationId xmlns:a16="http://schemas.microsoft.com/office/drawing/2014/main" id="{BBB23B0F-83AA-4750-9E79-0A1E191D0051}"/>
                  </a:ext>
                </a:extLst>
              </p:cNvPr>
              <p:cNvSpPr txBox="1"/>
              <p:nvPr/>
            </p:nvSpPr>
            <p:spPr bwMode="auto">
              <a:xfrm>
                <a:off x="1780469" y="4315357"/>
                <a:ext cx="663866" cy="293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9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9" name="Object 64">
                <a:extLst>
                  <a:ext uri="{FF2B5EF4-FFF2-40B4-BE49-F238E27FC236}">
                    <a16:creationId xmlns:a16="http://schemas.microsoft.com/office/drawing/2014/main" id="{BBB23B0F-83AA-4750-9E79-0A1E191D0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0469" y="4315357"/>
                <a:ext cx="663866" cy="2936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1B29880-ED37-4F4C-9B3E-2718EC094B51}"/>
              </a:ext>
            </a:extLst>
          </p:cNvPr>
          <p:cNvCxnSpPr/>
          <p:nvPr/>
        </p:nvCxnSpPr>
        <p:spPr>
          <a:xfrm>
            <a:off x="3319841" y="4609045"/>
            <a:ext cx="350928" cy="261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35CBD5C-5835-485B-B403-6A3ABAFD6385}"/>
              </a:ext>
            </a:extLst>
          </p:cNvPr>
          <p:cNvCxnSpPr/>
          <p:nvPr/>
        </p:nvCxnSpPr>
        <p:spPr>
          <a:xfrm>
            <a:off x="2499394" y="4609543"/>
            <a:ext cx="350928" cy="261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69">
                <a:extLst>
                  <a:ext uri="{FF2B5EF4-FFF2-40B4-BE49-F238E27FC236}">
                    <a16:creationId xmlns:a16="http://schemas.microsoft.com/office/drawing/2014/main" id="{384935DC-CC47-4697-B039-2D37D793A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094" y="5460800"/>
                <a:ext cx="955675" cy="25241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alt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altLang="en-US" sz="11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  <m:sup>
                              <m:r>
                                <a:rPr lang="en-US"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altLang="en-US" sz="1100" b="0" dirty="0"/>
              </a:p>
            </p:txBody>
          </p:sp>
        </mc:Choice>
        <mc:Fallback xmlns="">
          <p:sp>
            <p:nvSpPr>
              <p:cNvPr id="75" name="Rectangle 69">
                <a:extLst>
                  <a:ext uri="{FF2B5EF4-FFF2-40B4-BE49-F238E27FC236}">
                    <a16:creationId xmlns:a16="http://schemas.microsoft.com/office/drawing/2014/main" id="{384935DC-CC47-4697-B039-2D37D793A7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5094" y="5460800"/>
                <a:ext cx="955675" cy="252413"/>
              </a:xfrm>
              <a:prstGeom prst="rect">
                <a:avLst/>
              </a:prstGeom>
              <a:blipFill>
                <a:blip r:embed="rId16"/>
                <a:stretch>
                  <a:fillRect l="-9434" t="-265116" r="-74843" b="-35348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Object 59">
                <a:extLst>
                  <a:ext uri="{FF2B5EF4-FFF2-40B4-BE49-F238E27FC236}">
                    <a16:creationId xmlns:a16="http://schemas.microsoft.com/office/drawing/2014/main" id="{52BC6516-C1C6-4496-86A1-E69E87A1042D}"/>
                  </a:ext>
                </a:extLst>
              </p:cNvPr>
              <p:cNvSpPr txBox="1"/>
              <p:nvPr/>
            </p:nvSpPr>
            <p:spPr bwMode="auto">
              <a:xfrm>
                <a:off x="1395660" y="4841940"/>
                <a:ext cx="1309461" cy="504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sz="1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r>
                        <a:rPr lang="en-US" sz="1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en-US" sz="1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d>
                        <m:dPr>
                          <m:ctrlPr>
                            <a:rPr lang="en-US" sz="1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  <m:sup>
                                  <m:r>
                                    <a:rPr lang="en-US" sz="1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77" name="Object 59">
                <a:extLst>
                  <a:ext uri="{FF2B5EF4-FFF2-40B4-BE49-F238E27FC236}">
                    <a16:creationId xmlns:a16="http://schemas.microsoft.com/office/drawing/2014/main" id="{52BC6516-C1C6-4496-86A1-E69E87A10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5660" y="4841940"/>
                <a:ext cx="1309461" cy="5048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ight Brace 78">
            <a:extLst>
              <a:ext uri="{FF2B5EF4-FFF2-40B4-BE49-F238E27FC236}">
                <a16:creationId xmlns:a16="http://schemas.microsoft.com/office/drawing/2014/main" id="{E0731455-EC5C-4D7A-9EAA-F262BAAF1E3C}"/>
              </a:ext>
            </a:extLst>
          </p:cNvPr>
          <p:cNvSpPr/>
          <p:nvPr/>
        </p:nvSpPr>
        <p:spPr>
          <a:xfrm rot="5400000">
            <a:off x="3026636" y="4203818"/>
            <a:ext cx="188914" cy="21970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2D73CCB8-7985-4824-AD37-8669DCF673A0}"/>
              </a:ext>
            </a:extLst>
          </p:cNvPr>
          <p:cNvSpPr/>
          <p:nvPr/>
        </p:nvSpPr>
        <p:spPr>
          <a:xfrm>
            <a:off x="1302230" y="3278561"/>
            <a:ext cx="3565321" cy="255533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1ECCC0F-3A4E-4907-AE12-9E079EFAC437}"/>
              </a:ext>
            </a:extLst>
          </p:cNvPr>
          <p:cNvSpPr txBox="1"/>
          <p:nvPr/>
        </p:nvSpPr>
        <p:spPr>
          <a:xfrm>
            <a:off x="96258" y="3957118"/>
            <a:ext cx="10615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C000"/>
                </a:solidFill>
              </a:rPr>
              <a:t>Radiative</a:t>
            </a:r>
          </a:p>
          <a:p>
            <a:pPr algn="ctr"/>
            <a:r>
              <a:rPr lang="en-US" sz="1600" dirty="0">
                <a:solidFill>
                  <a:srgbClr val="FFC000"/>
                </a:solidFill>
              </a:rPr>
              <a:t>Transport</a:t>
            </a:r>
          </a:p>
          <a:p>
            <a:pPr algn="ctr"/>
            <a:r>
              <a:rPr lang="en-US" sz="1600" dirty="0">
                <a:solidFill>
                  <a:srgbClr val="FFC000"/>
                </a:solidFill>
              </a:rPr>
              <a:t>(relatively</a:t>
            </a:r>
          </a:p>
          <a:p>
            <a:pPr algn="ctr"/>
            <a:r>
              <a:rPr lang="en-US" sz="1600" dirty="0">
                <a:solidFill>
                  <a:srgbClr val="FFC000"/>
                </a:solidFill>
              </a:rPr>
              <a:t>fast)</a:t>
            </a:r>
          </a:p>
        </p:txBody>
      </p:sp>
      <p:cxnSp>
        <p:nvCxnSpPr>
          <p:cNvPr id="85" name="AutoShape 60">
            <a:extLst>
              <a:ext uri="{FF2B5EF4-FFF2-40B4-BE49-F238E27FC236}">
                <a16:creationId xmlns:a16="http://schemas.microsoft.com/office/drawing/2014/main" id="{E2954AE8-1EBE-4E26-8EDE-E42E3CBE0C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4916" y="4611702"/>
            <a:ext cx="0" cy="252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AutoShape 19">
            <a:extLst>
              <a:ext uri="{FF2B5EF4-FFF2-40B4-BE49-F238E27FC236}">
                <a16:creationId xmlns:a16="http://schemas.microsoft.com/office/drawing/2014/main" id="{EED9D8C2-7C38-4363-ABE3-17BFFABC2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28" y="940225"/>
            <a:ext cx="1268665" cy="4690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cs typeface="Arial" panose="020B0604020202020204" pitchFamily="34" charset="0"/>
              </a:rPr>
              <a:t>CFD Code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22733BD-6B2C-4FFD-A98F-AB12D9CAC0F2}"/>
              </a:ext>
            </a:extLst>
          </p:cNvPr>
          <p:cNvSpPr txBox="1"/>
          <p:nvPr/>
        </p:nvSpPr>
        <p:spPr>
          <a:xfrm>
            <a:off x="1474557" y="845422"/>
            <a:ext cx="1303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</a:t>
            </a:r>
            <a:r>
              <a:rPr lang="en-US" sz="1600" baseline="30000" dirty="0"/>
              <a:t>s</a:t>
            </a:r>
            <a:r>
              <a:rPr lang="en-US" sz="1600" dirty="0"/>
              <a:t>, </a:t>
            </a:r>
          </a:p>
          <a:p>
            <a:pPr algn="ctr"/>
            <a:r>
              <a:rPr lang="en-US" sz="1600" dirty="0" err="1"/>
              <a:t>T</a:t>
            </a:r>
            <a:r>
              <a:rPr lang="en-US" sz="1600" baseline="-25000" dirty="0" err="1"/>
              <a:t>t</a:t>
            </a:r>
            <a:r>
              <a:rPr lang="en-US" sz="1600" dirty="0" err="1"/>
              <a:t>,T</a:t>
            </a:r>
            <a:r>
              <a:rPr lang="en-US" sz="1600" baseline="-25000" dirty="0" err="1"/>
              <a:t>r</a:t>
            </a:r>
            <a:r>
              <a:rPr lang="en-US" sz="1600" dirty="0" err="1"/>
              <a:t>,T</a:t>
            </a:r>
            <a:r>
              <a:rPr lang="en-US" sz="1600" baseline="-25000" dirty="0" err="1"/>
              <a:t>v</a:t>
            </a:r>
            <a:r>
              <a:rPr lang="en-US" sz="1600" dirty="0" err="1"/>
              <a:t>,T</a:t>
            </a:r>
            <a:r>
              <a:rPr lang="en-US" sz="1600" baseline="-25000" dirty="0" err="1"/>
              <a:t>e</a:t>
            </a:r>
            <a:r>
              <a:rPr lang="en-US" sz="1600" dirty="0" err="1"/>
              <a:t>,T</a:t>
            </a:r>
            <a:r>
              <a:rPr lang="en-US" sz="1600" baseline="-25000" dirty="0" err="1"/>
              <a:t>el</a:t>
            </a:r>
            <a:endParaRPr lang="en-US" sz="1600" baseline="-25000" dirty="0"/>
          </a:p>
        </p:txBody>
      </p:sp>
      <p:cxnSp>
        <p:nvCxnSpPr>
          <p:cNvPr id="61" name="AutoShape 21">
            <a:extLst>
              <a:ext uri="{FF2B5EF4-FFF2-40B4-BE49-F238E27FC236}">
                <a16:creationId xmlns:a16="http://schemas.microsoft.com/office/drawing/2014/main" id="{35737102-CC92-4E73-9669-B8EE564BF6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28063" y="1165078"/>
            <a:ext cx="1196231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4687100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A6DD-E0AC-4012-898F-5DF36F28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141F-719C-4BDE-B5B8-EBA5E3A53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14403"/>
            <a:ext cx="8229600" cy="568773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Regions of relevance for radiative heating</a:t>
            </a:r>
          </a:p>
          <a:p>
            <a:pPr lvl="1"/>
            <a:r>
              <a:rPr lang="en-US" dirty="0"/>
              <a:t>Important at High velocity, high density</a:t>
            </a:r>
          </a:p>
          <a:p>
            <a:pPr lvl="1"/>
            <a:r>
              <a:rPr lang="en-US" dirty="0"/>
              <a:t>More important on Large vehicles</a:t>
            </a:r>
          </a:p>
          <a:p>
            <a:pPr lvl="1"/>
            <a:r>
              <a:rPr lang="en-US" dirty="0"/>
              <a:t>Often important on the </a:t>
            </a:r>
            <a:r>
              <a:rPr lang="en-US" dirty="0" err="1"/>
              <a:t>backshell</a:t>
            </a:r>
            <a:endParaRPr lang="en-US" dirty="0"/>
          </a:p>
          <a:p>
            <a:pPr lvl="1"/>
            <a:r>
              <a:rPr lang="en-US" dirty="0"/>
              <a:t>Sometimes radiation surprises us (e.g. Mars </a:t>
            </a:r>
            <a:r>
              <a:rPr lang="en-US" dirty="0" err="1"/>
              <a:t>backshell</a:t>
            </a:r>
            <a:r>
              <a:rPr lang="en-US" dirty="0"/>
              <a:t> heating by CO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Radiative Heat flux is an integral over solid angle, wavelength, linear distance</a:t>
            </a:r>
          </a:p>
          <a:p>
            <a:pPr lvl="1"/>
            <a:r>
              <a:rPr lang="en-US" dirty="0"/>
              <a:t>The fundamental measure of radiation is the emission coefficient, or volumetric spectral radiance</a:t>
            </a:r>
          </a:p>
          <a:p>
            <a:r>
              <a:rPr lang="en-US" dirty="0"/>
              <a:t>Radiation depends on wavelength – so does your TPS and sensors</a:t>
            </a:r>
          </a:p>
          <a:p>
            <a:r>
              <a:rPr lang="en-US" dirty="0"/>
              <a:t>Some radiation terminology and concepts to remember:</a:t>
            </a:r>
          </a:p>
          <a:p>
            <a:pPr lvl="1"/>
            <a:r>
              <a:rPr lang="en-US" dirty="0"/>
              <a:t>Optical thickness</a:t>
            </a:r>
          </a:p>
          <a:p>
            <a:pPr lvl="1"/>
            <a:r>
              <a:rPr lang="en-US" dirty="0"/>
              <a:t>Relationship of absorption to emission (blackbody </a:t>
            </a:r>
            <a:r>
              <a:rPr lang="en-US" dirty="0" err="1"/>
              <a:t>fn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Radiance vs. Irradiance and Intensity</a:t>
            </a:r>
          </a:p>
          <a:p>
            <a:pPr lvl="1"/>
            <a:r>
              <a:rPr lang="en-US" dirty="0"/>
              <a:t>Tangent slab vs. 3D radiation</a:t>
            </a:r>
          </a:p>
          <a:p>
            <a:pPr lvl="1"/>
            <a:r>
              <a:rPr lang="en-US" dirty="0"/>
              <a:t>Molecular vs. Atomic vs. Continuum Radiation</a:t>
            </a:r>
          </a:p>
          <a:p>
            <a:pPr lvl="1"/>
            <a:r>
              <a:rPr lang="en-US" dirty="0"/>
              <a:t>Boltzmann/non-Boltzmann</a:t>
            </a:r>
          </a:p>
          <a:p>
            <a:pPr lvl="1"/>
            <a:r>
              <a:rPr lang="en-US" dirty="0"/>
              <a:t>Line of Sight</a:t>
            </a:r>
          </a:p>
          <a:p>
            <a:pPr lvl="1"/>
            <a:r>
              <a:rPr lang="en-US" dirty="0"/>
              <a:t>Emission and absorption coefficients</a:t>
            </a:r>
          </a:p>
          <a:p>
            <a:r>
              <a:rPr lang="en-US" dirty="0"/>
              <a:t>Advanced topics not covered</a:t>
            </a:r>
          </a:p>
          <a:p>
            <a:pPr lvl="1"/>
            <a:r>
              <a:rPr lang="en-US" dirty="0"/>
              <a:t>Escape factor and non-local effect</a:t>
            </a:r>
          </a:p>
          <a:p>
            <a:pPr lvl="1"/>
            <a:r>
              <a:rPr lang="en-US" dirty="0"/>
              <a:t>Radiation/</a:t>
            </a:r>
            <a:r>
              <a:rPr lang="en-US" dirty="0" err="1"/>
              <a:t>flowfield</a:t>
            </a:r>
            <a:r>
              <a:rPr lang="en-US" dirty="0"/>
              <a:t> coupling</a:t>
            </a:r>
          </a:p>
          <a:p>
            <a:pPr lvl="1"/>
            <a:r>
              <a:rPr lang="en-US" dirty="0"/>
              <a:t>Line broadening</a:t>
            </a:r>
          </a:p>
          <a:p>
            <a:pPr lvl="1"/>
            <a:r>
              <a:rPr lang="en-US" dirty="0"/>
              <a:t>Excited state chemistry</a:t>
            </a:r>
          </a:p>
          <a:p>
            <a:pPr lvl="1"/>
            <a:r>
              <a:rPr lang="en-US" dirty="0"/>
              <a:t>Spectral parameters</a:t>
            </a:r>
          </a:p>
          <a:p>
            <a:pPr lvl="1"/>
            <a:r>
              <a:rPr lang="en-US" dirty="0"/>
              <a:t>The Planck Function</a:t>
            </a:r>
          </a:p>
          <a:p>
            <a:pPr lvl="1"/>
            <a:r>
              <a:rPr lang="en-US" dirty="0"/>
              <a:t>Relationship of Boltzmann distribution to Planck’s function</a:t>
            </a:r>
          </a:p>
          <a:p>
            <a:pPr lvl="1"/>
            <a:r>
              <a:rPr lang="en-US" dirty="0"/>
              <a:t>QSS Approximation</a:t>
            </a:r>
          </a:p>
          <a:p>
            <a:pPr lvl="1"/>
            <a:r>
              <a:rPr lang="en-US" dirty="0"/>
              <a:t>Wavelength Classifications (vacuum ultraviolet, mid-infrared)</a:t>
            </a:r>
          </a:p>
          <a:p>
            <a:pPr lvl="1"/>
            <a:r>
              <a:rPr lang="en-US" dirty="0"/>
              <a:t>Radiative Transport Equation</a:t>
            </a:r>
          </a:p>
        </p:txBody>
      </p:sp>
    </p:spTree>
    <p:extLst>
      <p:ext uri="{BB962C8B-B14F-4D97-AF65-F5344CB8AC3E}">
        <p14:creationId xmlns:p14="http://schemas.microsoft.com/office/powerpoint/2010/main" val="16608195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ewTS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TSTemplate" id="{EBFDD0CC-E32D-48C7-8CB7-A2EB39D75F3B}" vid="{BCD2C9D5-8F90-4916-9002-B7FFD0747B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GasKineticsAndRadiation  -  Boyd</Template>
  <TotalTime>2059</TotalTime>
  <Words>2117</Words>
  <Application>Microsoft Office PowerPoint</Application>
  <PresentationFormat>On-screen Show (4:3)</PresentationFormat>
  <Paragraphs>400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Cambria Math</vt:lpstr>
      <vt:lpstr>Symbol</vt:lpstr>
      <vt:lpstr>Times</vt:lpstr>
      <vt:lpstr>Times New Roman</vt:lpstr>
      <vt:lpstr>Wingdings</vt:lpstr>
      <vt:lpstr>NewTSTemplate</vt:lpstr>
      <vt:lpstr>Equation</vt:lpstr>
      <vt:lpstr>Equation.DSMT4</vt:lpstr>
      <vt:lpstr>Introduction to Radiative Heating</vt:lpstr>
      <vt:lpstr>Radiation in Planetary Entry Aeroheating</vt:lpstr>
      <vt:lpstr>Radiation, in Mission Context</vt:lpstr>
      <vt:lpstr>Basic Radiation Terminology</vt:lpstr>
      <vt:lpstr>Volumetric Spectral Radiance</vt:lpstr>
      <vt:lpstr>The Radiation is accumulated over a line of sight</vt:lpstr>
      <vt:lpstr>Spectral Radiance to Radiance</vt:lpstr>
      <vt:lpstr>Radiation Comes From All Directions</vt:lpstr>
      <vt:lpstr>Terminology</vt:lpstr>
      <vt:lpstr>Intensity</vt:lpstr>
      <vt:lpstr>Wavelength, the 5th Dimension</vt:lpstr>
      <vt:lpstr>Computing Emission Coefficients</vt:lpstr>
      <vt:lpstr>Molecular emission coefficients</vt:lpstr>
      <vt:lpstr>Molecular emission coefficients</vt:lpstr>
      <vt:lpstr>Molecular emission coefficients</vt:lpstr>
      <vt:lpstr>Building a spectrum</vt:lpstr>
      <vt:lpstr>Building a Spectrum</vt:lpstr>
      <vt:lpstr>Building a Spectrum</vt:lpstr>
      <vt:lpstr>Solving state populations</vt:lpstr>
      <vt:lpstr>State populations: Boltzmann Plot</vt:lpstr>
      <vt:lpstr>Radiation concerns for Different Destinations</vt:lpstr>
      <vt:lpstr>Evaluating the Angular Integral</vt:lpstr>
      <vt:lpstr>Tangent Slab Approximation</vt:lpstr>
      <vt:lpstr>Putting it all together: radiative codes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Radiative Heating</dc:title>
  <dc:creator>Cruden, Brett A. (ARC-TSA)[Analytical Mechanics Associates, INC.]</dc:creator>
  <cp:lastModifiedBy>Cruden, Brett A. (ARC-TSA)[Analytical Mechanics Associates, INC.]</cp:lastModifiedBy>
  <cp:revision>58</cp:revision>
  <dcterms:created xsi:type="dcterms:W3CDTF">2021-06-28T17:08:19Z</dcterms:created>
  <dcterms:modified xsi:type="dcterms:W3CDTF">2021-07-01T02:28:56Z</dcterms:modified>
</cp:coreProperties>
</file>