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4" r:id="rId1"/>
  </p:sldMasterIdLst>
  <p:notesMasterIdLst>
    <p:notesMasterId r:id="rId19"/>
  </p:notesMasterIdLst>
  <p:handoutMasterIdLst>
    <p:handoutMasterId r:id="rId20"/>
  </p:handoutMasterIdLst>
  <p:sldIdLst>
    <p:sldId id="362" r:id="rId2"/>
    <p:sldId id="1668" r:id="rId3"/>
    <p:sldId id="1727" r:id="rId4"/>
    <p:sldId id="1724" r:id="rId5"/>
    <p:sldId id="1717" r:id="rId6"/>
    <p:sldId id="1703" r:id="rId7"/>
    <p:sldId id="1677" r:id="rId8"/>
    <p:sldId id="1686" r:id="rId9"/>
    <p:sldId id="1722" r:id="rId10"/>
    <p:sldId id="1711" r:id="rId11"/>
    <p:sldId id="1723" r:id="rId12"/>
    <p:sldId id="1680" r:id="rId13"/>
    <p:sldId id="1681" r:id="rId14"/>
    <p:sldId id="1725" r:id="rId15"/>
    <p:sldId id="1726" r:id="rId16"/>
    <p:sldId id="1676" r:id="rId17"/>
    <p:sldId id="1659" r:id="rId1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6C6C6C"/>
    <a:srgbClr val="676767"/>
    <a:srgbClr val="737373"/>
    <a:srgbClr val="00CCFF"/>
    <a:srgbClr val="FFFF99"/>
    <a:srgbClr val="0000FF"/>
    <a:srgbClr val="008000"/>
    <a:srgbClr val="FF00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50" autoAdjust="0"/>
    <p:restoredTop sz="95221" autoAdjust="0"/>
  </p:normalViewPr>
  <p:slideViewPr>
    <p:cSldViewPr snapToGrid="0">
      <p:cViewPr varScale="1">
        <p:scale>
          <a:sx n="95" d="100"/>
          <a:sy n="95" d="100"/>
        </p:scale>
        <p:origin x="192" y="1144"/>
      </p:cViewPr>
      <p:guideLst>
        <p:guide orient="horz" pos="2160"/>
        <p:guide pos="2880"/>
      </p:guideLst>
    </p:cSldViewPr>
  </p:slideViewPr>
  <p:outlineViewPr>
    <p:cViewPr>
      <p:scale>
        <a:sx n="33" d="100"/>
        <a:sy n="33" d="100"/>
      </p:scale>
      <p:origin x="0" y="2508"/>
    </p:cViewPr>
  </p:outlineViewPr>
  <p:notesTextViewPr>
    <p:cViewPr>
      <p:scale>
        <a:sx n="100" d="100"/>
        <a:sy n="100" d="100"/>
      </p:scale>
      <p:origin x="0" y="0"/>
    </p:cViewPr>
  </p:notesTextViewPr>
  <p:sorterViewPr>
    <p:cViewPr>
      <p:scale>
        <a:sx n="120" d="100"/>
        <a:sy n="120" d="100"/>
      </p:scale>
      <p:origin x="0" y="0"/>
    </p:cViewPr>
  </p:sorterViewPr>
  <p:notesViewPr>
    <p:cSldViewPr snapToGrid="0">
      <p:cViewPr>
        <p:scale>
          <a:sx n="90" d="100"/>
          <a:sy n="90" d="100"/>
        </p:scale>
        <p:origin x="-1818"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4834" name="Rectangle 2"/>
          <p:cNvSpPr>
            <a:spLocks noGrp="1" noChangeArrowheads="1"/>
          </p:cNvSpPr>
          <p:nvPr>
            <p:ph type="hdr" sz="quarter"/>
          </p:nvPr>
        </p:nvSpPr>
        <p:spPr bwMode="auto">
          <a:xfrm>
            <a:off x="1" y="0"/>
            <a:ext cx="3037840" cy="465138"/>
          </a:xfrm>
          <a:prstGeom prst="rect">
            <a:avLst/>
          </a:prstGeom>
          <a:noFill/>
          <a:ln w="9525">
            <a:noFill/>
            <a:miter lim="800000"/>
            <a:headEnd/>
            <a:tailEnd/>
          </a:ln>
          <a:effectLst/>
        </p:spPr>
        <p:txBody>
          <a:bodyPr vert="horz" wrap="square" lIns="91638" tIns="45819" rIns="91638" bIns="45819" numCol="1" anchor="t" anchorCtr="0" compatLnSpc="1">
            <a:prstTxWarp prst="textNoShape">
              <a:avLst/>
            </a:prstTxWarp>
          </a:bodyPr>
          <a:lstStyle>
            <a:lvl1pPr>
              <a:defRPr sz="1200"/>
            </a:lvl1pPr>
          </a:lstStyle>
          <a:p>
            <a:endParaRPr lang="en-US" dirty="0"/>
          </a:p>
        </p:txBody>
      </p:sp>
      <p:sp>
        <p:nvSpPr>
          <p:cNvPr id="504835" name="Rectangle 3"/>
          <p:cNvSpPr>
            <a:spLocks noGrp="1" noChangeArrowheads="1"/>
          </p:cNvSpPr>
          <p:nvPr>
            <p:ph type="dt" sz="quarter" idx="1"/>
          </p:nvPr>
        </p:nvSpPr>
        <p:spPr bwMode="auto">
          <a:xfrm>
            <a:off x="3972561" y="0"/>
            <a:ext cx="3036217" cy="465138"/>
          </a:xfrm>
          <a:prstGeom prst="rect">
            <a:avLst/>
          </a:prstGeom>
          <a:noFill/>
          <a:ln w="9525">
            <a:noFill/>
            <a:miter lim="800000"/>
            <a:headEnd/>
            <a:tailEnd/>
          </a:ln>
          <a:effectLst/>
        </p:spPr>
        <p:txBody>
          <a:bodyPr vert="horz" wrap="square" lIns="91638" tIns="45819" rIns="91638" bIns="45819" numCol="1" anchor="t" anchorCtr="0" compatLnSpc="1">
            <a:prstTxWarp prst="textNoShape">
              <a:avLst/>
            </a:prstTxWarp>
          </a:bodyPr>
          <a:lstStyle>
            <a:lvl1pPr algn="r">
              <a:defRPr sz="1200"/>
            </a:lvl1pPr>
          </a:lstStyle>
          <a:p>
            <a:endParaRPr lang="en-US" dirty="0"/>
          </a:p>
        </p:txBody>
      </p:sp>
      <p:sp>
        <p:nvSpPr>
          <p:cNvPr id="504836" name="Rectangle 4"/>
          <p:cNvSpPr>
            <a:spLocks noGrp="1" noChangeArrowheads="1"/>
          </p:cNvSpPr>
          <p:nvPr>
            <p:ph type="ftr" sz="quarter" idx="2"/>
          </p:nvPr>
        </p:nvSpPr>
        <p:spPr bwMode="auto">
          <a:xfrm>
            <a:off x="1" y="8829675"/>
            <a:ext cx="3037840" cy="465138"/>
          </a:xfrm>
          <a:prstGeom prst="rect">
            <a:avLst/>
          </a:prstGeom>
          <a:noFill/>
          <a:ln w="9525">
            <a:noFill/>
            <a:miter lim="800000"/>
            <a:headEnd/>
            <a:tailEnd/>
          </a:ln>
          <a:effectLst/>
        </p:spPr>
        <p:txBody>
          <a:bodyPr vert="horz" wrap="square" lIns="91638" tIns="45819" rIns="91638" bIns="45819" numCol="1" anchor="b" anchorCtr="0" compatLnSpc="1">
            <a:prstTxWarp prst="textNoShape">
              <a:avLst/>
            </a:prstTxWarp>
          </a:bodyPr>
          <a:lstStyle>
            <a:lvl1pPr>
              <a:defRPr sz="1200"/>
            </a:lvl1pPr>
          </a:lstStyle>
          <a:p>
            <a:endParaRPr lang="en-US" dirty="0"/>
          </a:p>
        </p:txBody>
      </p:sp>
      <p:sp>
        <p:nvSpPr>
          <p:cNvPr id="504837" name="Rectangle 5"/>
          <p:cNvSpPr>
            <a:spLocks noGrp="1" noChangeArrowheads="1"/>
          </p:cNvSpPr>
          <p:nvPr>
            <p:ph type="sldNum" sz="quarter" idx="3"/>
          </p:nvPr>
        </p:nvSpPr>
        <p:spPr bwMode="auto">
          <a:xfrm>
            <a:off x="3972561" y="8829675"/>
            <a:ext cx="3036217" cy="465138"/>
          </a:xfrm>
          <a:prstGeom prst="rect">
            <a:avLst/>
          </a:prstGeom>
          <a:noFill/>
          <a:ln w="9525">
            <a:noFill/>
            <a:miter lim="800000"/>
            <a:headEnd/>
            <a:tailEnd/>
          </a:ln>
          <a:effectLst/>
        </p:spPr>
        <p:txBody>
          <a:bodyPr vert="horz" wrap="square" lIns="91638" tIns="45819" rIns="91638" bIns="45819" numCol="1" anchor="b" anchorCtr="0" compatLnSpc="1">
            <a:prstTxWarp prst="textNoShape">
              <a:avLst/>
            </a:prstTxWarp>
          </a:bodyPr>
          <a:lstStyle>
            <a:lvl1pPr algn="r">
              <a:defRPr sz="1200"/>
            </a:lvl1pPr>
          </a:lstStyle>
          <a:p>
            <a:fld id="{9B7FCC8E-14F9-4882-87F7-2ACA635C512E}" type="slidenum">
              <a:rPr lang="en-US"/>
              <a:pPr/>
              <a:t>‹#›</a:t>
            </a:fld>
            <a:endParaRPr lang="en-US" dirty="0"/>
          </a:p>
        </p:txBody>
      </p:sp>
    </p:spTree>
    <p:extLst>
      <p:ext uri="{BB962C8B-B14F-4D97-AF65-F5344CB8AC3E}">
        <p14:creationId xmlns:p14="http://schemas.microsoft.com/office/powerpoint/2010/main" val="5782870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1" y="0"/>
            <a:ext cx="3037840" cy="465138"/>
          </a:xfrm>
          <a:prstGeom prst="rect">
            <a:avLst/>
          </a:prstGeom>
          <a:noFill/>
          <a:ln w="9525">
            <a:noFill/>
            <a:miter lim="800000"/>
            <a:headEnd/>
            <a:tailEnd/>
          </a:ln>
          <a:effectLst/>
        </p:spPr>
        <p:txBody>
          <a:bodyPr vert="horz" wrap="square" lIns="93160" tIns="46580" rIns="93160" bIns="46580" numCol="1" anchor="t" anchorCtr="0" compatLnSpc="1">
            <a:prstTxWarp prst="textNoShape">
              <a:avLst/>
            </a:prstTxWarp>
          </a:bodyPr>
          <a:lstStyle>
            <a:lvl1pPr defTabSz="932415">
              <a:defRPr sz="1200"/>
            </a:lvl1pPr>
          </a:lstStyle>
          <a:p>
            <a:endParaRPr lang="en-US" dirty="0"/>
          </a:p>
        </p:txBody>
      </p:sp>
      <p:sp>
        <p:nvSpPr>
          <p:cNvPr id="19459" name="Rectangle 3"/>
          <p:cNvSpPr>
            <a:spLocks noGrp="1" noChangeArrowheads="1"/>
          </p:cNvSpPr>
          <p:nvPr>
            <p:ph type="dt" idx="1"/>
          </p:nvPr>
        </p:nvSpPr>
        <p:spPr bwMode="auto">
          <a:xfrm>
            <a:off x="3972561" y="0"/>
            <a:ext cx="3036217" cy="465138"/>
          </a:xfrm>
          <a:prstGeom prst="rect">
            <a:avLst/>
          </a:prstGeom>
          <a:noFill/>
          <a:ln w="9525">
            <a:noFill/>
            <a:miter lim="800000"/>
            <a:headEnd/>
            <a:tailEnd/>
          </a:ln>
          <a:effectLst/>
        </p:spPr>
        <p:txBody>
          <a:bodyPr vert="horz" wrap="square" lIns="93160" tIns="46580" rIns="93160" bIns="46580" numCol="1" anchor="t" anchorCtr="0" compatLnSpc="1">
            <a:prstTxWarp prst="textNoShape">
              <a:avLst/>
            </a:prstTxWarp>
          </a:bodyPr>
          <a:lstStyle>
            <a:lvl1pPr algn="r" defTabSz="932415">
              <a:defRPr sz="1200"/>
            </a:lvl1pPr>
          </a:lstStyle>
          <a:p>
            <a:endParaRPr lang="en-US" dirty="0"/>
          </a:p>
        </p:txBody>
      </p:sp>
      <p:sp>
        <p:nvSpPr>
          <p:cNvPr id="19460" name="Rectangle 4"/>
          <p:cNvSpPr>
            <a:spLocks noGrp="1" noRot="1" noChangeAspect="1" noChangeArrowheads="1" noTextEdit="1"/>
          </p:cNvSpPr>
          <p:nvPr>
            <p:ph type="sldImg" idx="2"/>
          </p:nvPr>
        </p:nvSpPr>
        <p:spPr bwMode="auto">
          <a:xfrm>
            <a:off x="1182688" y="696913"/>
            <a:ext cx="4648200" cy="3486150"/>
          </a:xfrm>
          <a:prstGeom prst="rect">
            <a:avLst/>
          </a:prstGeom>
          <a:noFill/>
          <a:ln w="9525">
            <a:solidFill>
              <a:srgbClr val="000000"/>
            </a:solidFill>
            <a:miter lim="800000"/>
            <a:headEnd/>
            <a:tailEnd/>
          </a:ln>
          <a:effectLst/>
        </p:spPr>
      </p:sp>
      <p:sp>
        <p:nvSpPr>
          <p:cNvPr id="19461" name="Rectangle 5"/>
          <p:cNvSpPr>
            <a:spLocks noGrp="1" noChangeArrowheads="1"/>
          </p:cNvSpPr>
          <p:nvPr>
            <p:ph type="body" sz="quarter" idx="3"/>
          </p:nvPr>
        </p:nvSpPr>
        <p:spPr bwMode="auto">
          <a:xfrm>
            <a:off x="701040" y="4418014"/>
            <a:ext cx="5608320" cy="4181475"/>
          </a:xfrm>
          <a:prstGeom prst="rect">
            <a:avLst/>
          </a:prstGeom>
          <a:noFill/>
          <a:ln w="9525">
            <a:noFill/>
            <a:miter lim="800000"/>
            <a:headEnd/>
            <a:tailEnd/>
          </a:ln>
          <a:effectLst/>
        </p:spPr>
        <p:txBody>
          <a:bodyPr vert="horz" wrap="square" lIns="93160" tIns="46580" rIns="93160" bIns="4658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462" name="Rectangle 6"/>
          <p:cNvSpPr>
            <a:spLocks noGrp="1" noChangeArrowheads="1"/>
          </p:cNvSpPr>
          <p:nvPr>
            <p:ph type="ftr" sz="quarter" idx="4"/>
          </p:nvPr>
        </p:nvSpPr>
        <p:spPr bwMode="auto">
          <a:xfrm>
            <a:off x="1" y="8829675"/>
            <a:ext cx="3037840" cy="465138"/>
          </a:xfrm>
          <a:prstGeom prst="rect">
            <a:avLst/>
          </a:prstGeom>
          <a:noFill/>
          <a:ln w="9525">
            <a:noFill/>
            <a:miter lim="800000"/>
            <a:headEnd/>
            <a:tailEnd/>
          </a:ln>
          <a:effectLst/>
        </p:spPr>
        <p:txBody>
          <a:bodyPr vert="horz" wrap="square" lIns="93160" tIns="46580" rIns="93160" bIns="46580" numCol="1" anchor="b" anchorCtr="0" compatLnSpc="1">
            <a:prstTxWarp prst="textNoShape">
              <a:avLst/>
            </a:prstTxWarp>
          </a:bodyPr>
          <a:lstStyle>
            <a:lvl1pPr defTabSz="932415">
              <a:defRPr sz="1200"/>
            </a:lvl1pPr>
          </a:lstStyle>
          <a:p>
            <a:endParaRPr lang="en-US" dirty="0"/>
          </a:p>
        </p:txBody>
      </p:sp>
      <p:sp>
        <p:nvSpPr>
          <p:cNvPr id="19463" name="Rectangle 7"/>
          <p:cNvSpPr>
            <a:spLocks noGrp="1" noChangeArrowheads="1"/>
          </p:cNvSpPr>
          <p:nvPr>
            <p:ph type="sldNum" sz="quarter" idx="5"/>
          </p:nvPr>
        </p:nvSpPr>
        <p:spPr bwMode="auto">
          <a:xfrm>
            <a:off x="3972561" y="8829675"/>
            <a:ext cx="3036217" cy="465138"/>
          </a:xfrm>
          <a:prstGeom prst="rect">
            <a:avLst/>
          </a:prstGeom>
          <a:noFill/>
          <a:ln w="9525">
            <a:noFill/>
            <a:miter lim="800000"/>
            <a:headEnd/>
            <a:tailEnd/>
          </a:ln>
          <a:effectLst/>
        </p:spPr>
        <p:txBody>
          <a:bodyPr vert="horz" wrap="square" lIns="93160" tIns="46580" rIns="93160" bIns="46580" numCol="1" anchor="b" anchorCtr="0" compatLnSpc="1">
            <a:prstTxWarp prst="textNoShape">
              <a:avLst/>
            </a:prstTxWarp>
          </a:bodyPr>
          <a:lstStyle>
            <a:lvl1pPr algn="r" defTabSz="932415">
              <a:defRPr sz="1200"/>
            </a:lvl1pPr>
          </a:lstStyle>
          <a:p>
            <a:fld id="{77BEF5DD-8F28-4984-85CB-3601048905F6}" type="slidenum">
              <a:rPr lang="en-US"/>
              <a:pPr/>
              <a:t>‹#›</a:t>
            </a:fld>
            <a:endParaRPr lang="en-US" dirty="0"/>
          </a:p>
        </p:txBody>
      </p:sp>
    </p:spTree>
    <p:extLst>
      <p:ext uri="{BB962C8B-B14F-4D97-AF65-F5344CB8AC3E}">
        <p14:creationId xmlns:p14="http://schemas.microsoft.com/office/powerpoint/2010/main" val="16526725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27A87ED-E98E-0447-BD3C-01CD494A1967}" type="slidenum">
              <a:rPr lang="en-US" smtClean="0"/>
              <a:pPr>
                <a:defRPr/>
              </a:pPr>
              <a:t>1</a:t>
            </a:fld>
            <a:endParaRPr lang="en-US" dirty="0"/>
          </a:p>
        </p:txBody>
      </p:sp>
    </p:spTree>
    <p:extLst>
      <p:ext uri="{BB962C8B-B14F-4D97-AF65-F5344CB8AC3E}">
        <p14:creationId xmlns:p14="http://schemas.microsoft.com/office/powerpoint/2010/main" val="686045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community is very</a:t>
            </a:r>
            <a:r>
              <a:rPr lang="en-US" baseline="0" dirty="0"/>
              <a:t> excited about the Orion flight test a few months ago &amp;</a:t>
            </a:r>
            <a:r>
              <a:rPr lang="en-US" dirty="0"/>
              <a:t> that we are on the path to </a:t>
            </a:r>
            <a:r>
              <a:rPr lang="en-US" baseline="0" dirty="0"/>
              <a:t>putting astronauts in space on an American vehicle.</a:t>
            </a:r>
            <a:endParaRPr lang="en-US" dirty="0"/>
          </a:p>
          <a:p>
            <a:r>
              <a:rPr lang="en-US" dirty="0"/>
              <a:t>Our country is on a path to regaining the ability to send astronauts to space with U.S. built spacecraft!</a:t>
            </a:r>
          </a:p>
          <a:p>
            <a:endParaRPr lang="en-US" dirty="0"/>
          </a:p>
          <a:p>
            <a:r>
              <a:rPr lang="en-US" dirty="0"/>
              <a:t>Com. Crew: Have been hitching</a:t>
            </a:r>
            <a:r>
              <a:rPr lang="en-US" baseline="0" dirty="0"/>
              <a:t> rides on the </a:t>
            </a:r>
            <a:r>
              <a:rPr lang="en-US" baseline="0" dirty="0" err="1"/>
              <a:t>Russion</a:t>
            </a:r>
            <a:r>
              <a:rPr lang="en-US" baseline="0" dirty="0"/>
              <a:t> Soyuz since 2011 at a rising cost of $71M per seat.</a:t>
            </a:r>
            <a:endParaRPr lang="en-US" dirty="0"/>
          </a:p>
        </p:txBody>
      </p:sp>
      <p:sp>
        <p:nvSpPr>
          <p:cNvPr id="4" name="Slide Number Placeholder 3"/>
          <p:cNvSpPr>
            <a:spLocks noGrp="1"/>
          </p:cNvSpPr>
          <p:nvPr>
            <p:ph type="sldNum" sz="quarter" idx="10"/>
          </p:nvPr>
        </p:nvSpPr>
        <p:spPr/>
        <p:txBody>
          <a:bodyPr/>
          <a:lstStyle/>
          <a:p>
            <a:fld id="{77BEF5DD-8F28-4984-85CB-3601048905F6}" type="slidenum">
              <a:rPr lang="en-US" smtClean="0"/>
              <a:pPr/>
              <a:t>2</a:t>
            </a:fld>
            <a:endParaRPr lang="en-US" dirty="0"/>
          </a:p>
        </p:txBody>
      </p:sp>
    </p:spTree>
    <p:extLst>
      <p:ext uri="{BB962C8B-B14F-4D97-AF65-F5344CB8AC3E}">
        <p14:creationId xmlns:p14="http://schemas.microsoft.com/office/powerpoint/2010/main" val="91144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2688" y="696913"/>
            <a:ext cx="4648200" cy="3486150"/>
          </a:xfrm>
        </p:spPr>
      </p:sp>
      <p:sp>
        <p:nvSpPr>
          <p:cNvPr id="3" name="Notes Placeholder 2"/>
          <p:cNvSpPr>
            <a:spLocks noGrp="1"/>
          </p:cNvSpPr>
          <p:nvPr>
            <p:ph type="body" idx="1"/>
          </p:nvPr>
        </p:nvSpPr>
        <p:spPr/>
        <p:txBody>
          <a:bodyPr/>
          <a:lstStyle/>
          <a:p>
            <a:r>
              <a:rPr lang="en-US" dirty="0"/>
              <a:t>SM: Power, propulsion, life support</a:t>
            </a:r>
          </a:p>
          <a:p>
            <a:r>
              <a:rPr lang="en-US" dirty="0"/>
              <a:t>ABLATION</a:t>
            </a:r>
            <a:r>
              <a:rPr lang="en-US" baseline="0" dirty="0"/>
              <a:t> – heat shield is charred and partially consumed while keeping the inside of the vehicle cool</a:t>
            </a:r>
            <a:endParaRPr lang="en-US" dirty="0"/>
          </a:p>
        </p:txBody>
      </p:sp>
      <p:sp>
        <p:nvSpPr>
          <p:cNvPr id="4" name="Slide Number Placeholder 3"/>
          <p:cNvSpPr>
            <a:spLocks noGrp="1"/>
          </p:cNvSpPr>
          <p:nvPr>
            <p:ph type="sldNum" sz="quarter" idx="10"/>
          </p:nvPr>
        </p:nvSpPr>
        <p:spPr/>
        <p:txBody>
          <a:bodyPr/>
          <a:lstStyle/>
          <a:p>
            <a:fld id="{77BEF5DD-8F28-4984-85CB-3601048905F6}" type="slidenum">
              <a:rPr lang="en-US" smtClean="0"/>
              <a:pPr/>
              <a:t>3</a:t>
            </a:fld>
            <a:endParaRPr lang="en-US" dirty="0"/>
          </a:p>
        </p:txBody>
      </p:sp>
    </p:spTree>
    <p:extLst>
      <p:ext uri="{BB962C8B-B14F-4D97-AF65-F5344CB8AC3E}">
        <p14:creationId xmlns:p14="http://schemas.microsoft.com/office/powerpoint/2010/main" val="274083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Achieving</a:t>
            </a:r>
            <a:r>
              <a:rPr lang="en-US" baseline="0" dirty="0"/>
              <a:t> the development within the aggressive schedule needed to support Orion EM-1 flight</a:t>
            </a:r>
            <a:endParaRPr lang="en-US" dirty="0"/>
          </a:p>
        </p:txBody>
      </p:sp>
      <p:sp>
        <p:nvSpPr>
          <p:cNvPr id="4" name="Slide Number Placeholder 3"/>
          <p:cNvSpPr>
            <a:spLocks noGrp="1"/>
          </p:cNvSpPr>
          <p:nvPr>
            <p:ph type="sldNum" sz="quarter" idx="10"/>
          </p:nvPr>
        </p:nvSpPr>
        <p:spPr/>
        <p:txBody>
          <a:bodyPr/>
          <a:lstStyle/>
          <a:p>
            <a:fld id="{77BEF5DD-8F28-4984-85CB-3601048905F6}" type="slidenum">
              <a:rPr lang="en-US" smtClean="0"/>
              <a:pPr/>
              <a:t>5</a:t>
            </a:fld>
            <a:endParaRPr lang="en-US" dirty="0"/>
          </a:p>
        </p:txBody>
      </p:sp>
    </p:spTree>
    <p:extLst>
      <p:ext uri="{BB962C8B-B14F-4D97-AF65-F5344CB8AC3E}">
        <p14:creationId xmlns:p14="http://schemas.microsoft.com/office/powerpoint/2010/main" val="1431132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BEF5DD-8F28-4984-85CB-3601048905F6}" type="slidenum">
              <a:rPr lang="en-US" smtClean="0"/>
              <a:pPr/>
              <a:t>6</a:t>
            </a:fld>
            <a:endParaRPr lang="en-US" dirty="0"/>
          </a:p>
        </p:txBody>
      </p:sp>
    </p:spTree>
    <p:extLst>
      <p:ext uri="{BB962C8B-B14F-4D97-AF65-F5344CB8AC3E}">
        <p14:creationId xmlns:p14="http://schemas.microsoft.com/office/powerpoint/2010/main" val="3133211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2688" y="696913"/>
            <a:ext cx="4648200" cy="3486150"/>
          </a:xfrm>
        </p:spPr>
      </p:sp>
      <p:sp>
        <p:nvSpPr>
          <p:cNvPr id="3" name="Notes Placeholder 2"/>
          <p:cNvSpPr>
            <a:spLocks noGrp="1"/>
          </p:cNvSpPr>
          <p:nvPr>
            <p:ph type="body" idx="1"/>
          </p:nvPr>
        </p:nvSpPr>
        <p:spPr/>
        <p:txBody>
          <a:bodyPr/>
          <a:lstStyle/>
          <a:p>
            <a:r>
              <a:rPr lang="en-US" dirty="0"/>
              <a:t>Revamp photos: show open tool? Show tool</a:t>
            </a:r>
            <a:r>
              <a:rPr lang="en-US" baseline="0" dirty="0"/>
              <a:t> in press.</a:t>
            </a:r>
            <a:endParaRPr lang="en-US" dirty="0"/>
          </a:p>
          <a:p>
            <a:r>
              <a:rPr lang="en-US" dirty="0" err="1"/>
              <a:t>Triazine</a:t>
            </a:r>
            <a:r>
              <a:rPr lang="en-US" dirty="0"/>
              <a:t> ring</a:t>
            </a:r>
          </a:p>
        </p:txBody>
      </p:sp>
      <p:sp>
        <p:nvSpPr>
          <p:cNvPr id="4" name="Slide Number Placeholder 3"/>
          <p:cNvSpPr>
            <a:spLocks noGrp="1"/>
          </p:cNvSpPr>
          <p:nvPr>
            <p:ph type="sldNum" sz="quarter" idx="10"/>
          </p:nvPr>
        </p:nvSpPr>
        <p:spPr/>
        <p:txBody>
          <a:bodyPr/>
          <a:lstStyle/>
          <a:p>
            <a:fld id="{77BEF5DD-8F28-4984-85CB-3601048905F6}" type="slidenum">
              <a:rPr lang="en-US" smtClean="0"/>
              <a:pPr/>
              <a:t>9</a:t>
            </a:fld>
            <a:endParaRPr lang="en-US" dirty="0"/>
          </a:p>
        </p:txBody>
      </p:sp>
    </p:spTree>
    <p:extLst>
      <p:ext uri="{BB962C8B-B14F-4D97-AF65-F5344CB8AC3E}">
        <p14:creationId xmlns:p14="http://schemas.microsoft.com/office/powerpoint/2010/main" val="2488740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compression stress-</a:t>
            </a:r>
            <a:r>
              <a:rPr lang="en-US" dirty="0" err="1"/>
              <a:t>vs</a:t>
            </a:r>
            <a:r>
              <a:rPr lang="en-US" baseline="0" dirty="0"/>
              <a:t> strain including on-axis and 45. Show separate 45 cycling past knee.  For both indicate where carbon phenolic lies.</a:t>
            </a:r>
          </a:p>
          <a:p>
            <a:r>
              <a:rPr lang="en-US" baseline="0" dirty="0"/>
              <a:t>Show Tensile properties: either stress strain or else just table comparison</a:t>
            </a:r>
            <a:endParaRPr lang="en-US" dirty="0"/>
          </a:p>
        </p:txBody>
      </p:sp>
      <p:sp>
        <p:nvSpPr>
          <p:cNvPr id="4" name="Slide Number Placeholder 3"/>
          <p:cNvSpPr>
            <a:spLocks noGrp="1"/>
          </p:cNvSpPr>
          <p:nvPr>
            <p:ph type="sldNum" sz="quarter" idx="10"/>
          </p:nvPr>
        </p:nvSpPr>
        <p:spPr/>
        <p:txBody>
          <a:bodyPr/>
          <a:lstStyle/>
          <a:p>
            <a:fld id="{77BEF5DD-8F28-4984-85CB-3601048905F6}" type="slidenum">
              <a:rPr lang="en-US" smtClean="0"/>
              <a:pPr/>
              <a:t>10</a:t>
            </a:fld>
            <a:endParaRPr lang="en-US" dirty="0"/>
          </a:p>
        </p:txBody>
      </p:sp>
    </p:spTree>
    <p:extLst>
      <p:ext uri="{BB962C8B-B14F-4D97-AF65-F5344CB8AC3E}">
        <p14:creationId xmlns:p14="http://schemas.microsoft.com/office/powerpoint/2010/main" val="943717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suite of properties to support </a:t>
            </a:r>
            <a:r>
              <a:rPr lang="en-US" dirty="0" err="1"/>
              <a:t>trm</a:t>
            </a:r>
            <a:r>
              <a:rPr lang="en-US" dirty="0"/>
              <a:t> &amp; </a:t>
            </a:r>
            <a:r>
              <a:rPr lang="en-US" dirty="0" err="1"/>
              <a:t>tsa</a:t>
            </a:r>
            <a:endParaRPr lang="en-US" dirty="0"/>
          </a:p>
        </p:txBody>
      </p:sp>
      <p:sp>
        <p:nvSpPr>
          <p:cNvPr id="4" name="Slide Number Placeholder 3"/>
          <p:cNvSpPr>
            <a:spLocks noGrp="1"/>
          </p:cNvSpPr>
          <p:nvPr>
            <p:ph type="sldNum" sz="quarter" idx="10"/>
          </p:nvPr>
        </p:nvSpPr>
        <p:spPr/>
        <p:txBody>
          <a:bodyPr/>
          <a:lstStyle/>
          <a:p>
            <a:fld id="{77BEF5DD-8F28-4984-85CB-3601048905F6}" type="slidenum">
              <a:rPr lang="en-US" smtClean="0"/>
              <a:pPr/>
              <a:t>11</a:t>
            </a:fld>
            <a:endParaRPr lang="en-US" dirty="0"/>
          </a:p>
        </p:txBody>
      </p:sp>
    </p:spTree>
    <p:extLst>
      <p:ext uri="{BB962C8B-B14F-4D97-AF65-F5344CB8AC3E}">
        <p14:creationId xmlns:p14="http://schemas.microsoft.com/office/powerpoint/2010/main" val="943717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critical test series</a:t>
            </a:r>
            <a:r>
              <a:rPr lang="en-US" baseline="0" dirty="0"/>
              <a:t> in the development of 3DMAT was arc jet testing</a:t>
            </a:r>
            <a:endParaRPr lang="en-US" dirty="0"/>
          </a:p>
          <a:p>
            <a:r>
              <a:rPr lang="en-US" dirty="0"/>
              <a:t>electrode</a:t>
            </a:r>
          </a:p>
        </p:txBody>
      </p:sp>
      <p:sp>
        <p:nvSpPr>
          <p:cNvPr id="4" name="Slide Number Placeholder 3"/>
          <p:cNvSpPr>
            <a:spLocks noGrp="1"/>
          </p:cNvSpPr>
          <p:nvPr>
            <p:ph type="sldNum" sz="quarter" idx="10"/>
          </p:nvPr>
        </p:nvSpPr>
        <p:spPr/>
        <p:txBody>
          <a:bodyPr/>
          <a:lstStyle/>
          <a:p>
            <a:fld id="{77BEF5DD-8F28-4984-85CB-3601048905F6}" type="slidenum">
              <a:rPr lang="en-US" smtClean="0"/>
              <a:pPr/>
              <a:t>12</a:t>
            </a:fld>
            <a:endParaRPr lang="en-US" dirty="0"/>
          </a:p>
        </p:txBody>
      </p:sp>
    </p:spTree>
    <p:extLst>
      <p:ext uri="{BB962C8B-B14F-4D97-AF65-F5344CB8AC3E}">
        <p14:creationId xmlns:p14="http://schemas.microsoft.com/office/powerpoint/2010/main" val="511785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diameter</a:t>
            </a:r>
            <a:r>
              <a:rPr lang="en-US" baseline="0" dirty="0"/>
              <a:t> – if we go bigger we reduce the amount of heating experienced by the model.</a:t>
            </a:r>
            <a:endParaRPr lang="en-US" dirty="0"/>
          </a:p>
        </p:txBody>
      </p:sp>
      <p:sp>
        <p:nvSpPr>
          <p:cNvPr id="4" name="Slide Number Placeholder 3"/>
          <p:cNvSpPr>
            <a:spLocks noGrp="1"/>
          </p:cNvSpPr>
          <p:nvPr>
            <p:ph type="sldNum" sz="quarter" idx="10"/>
          </p:nvPr>
        </p:nvSpPr>
        <p:spPr/>
        <p:txBody>
          <a:bodyPr/>
          <a:lstStyle/>
          <a:p>
            <a:fld id="{77BEF5DD-8F28-4984-85CB-3601048905F6}" type="slidenum">
              <a:rPr lang="en-US" smtClean="0"/>
              <a:pPr/>
              <a:t>13</a:t>
            </a:fld>
            <a:endParaRPr lang="en-US" dirty="0"/>
          </a:p>
        </p:txBody>
      </p:sp>
    </p:spTree>
    <p:extLst>
      <p:ext uri="{BB962C8B-B14F-4D97-AF65-F5344CB8AC3E}">
        <p14:creationId xmlns:p14="http://schemas.microsoft.com/office/powerpoint/2010/main" val="14062777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2688"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271965F-9DF4-4BB4-A7DA-E7D5B682BED6}" type="slidenum">
              <a:rPr lang="en-US" smtClean="0">
                <a:solidFill>
                  <a:prstClr val="black"/>
                </a:solidFill>
                <a:latin typeface="Calibri"/>
              </a:rPr>
              <a:pPr>
                <a:defRPr/>
              </a:pPr>
              <a:t>14</a:t>
            </a:fld>
            <a:endParaRPr lang="en-US" dirty="0">
              <a:solidFill>
                <a:prstClr val="black"/>
              </a:solidFill>
              <a:latin typeface="Calibri"/>
            </a:endParaRPr>
          </a:p>
        </p:txBody>
      </p:sp>
    </p:spTree>
    <p:extLst>
      <p:ext uri="{BB962C8B-B14F-4D97-AF65-F5344CB8AC3E}">
        <p14:creationId xmlns:p14="http://schemas.microsoft.com/office/powerpoint/2010/main" val="534880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2688"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271965F-9DF4-4BB4-A7DA-E7D5B682BED6}" type="slidenum">
              <a:rPr lang="en-US" smtClean="0">
                <a:solidFill>
                  <a:prstClr val="black"/>
                </a:solidFill>
                <a:latin typeface="Calibri"/>
              </a:rPr>
              <a:pPr>
                <a:defRPr/>
              </a:pPr>
              <a:t>15</a:t>
            </a:fld>
            <a:endParaRPr lang="en-US" dirty="0">
              <a:solidFill>
                <a:prstClr val="black"/>
              </a:solidFill>
              <a:latin typeface="Calibri"/>
            </a:endParaRPr>
          </a:p>
        </p:txBody>
      </p:sp>
    </p:spTree>
    <p:extLst>
      <p:ext uri="{BB962C8B-B14F-4D97-AF65-F5344CB8AC3E}">
        <p14:creationId xmlns:p14="http://schemas.microsoft.com/office/powerpoint/2010/main" val="5348805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3DMAT project addressed a material capability need for Orion by developing a robust 3D composite.</a:t>
            </a:r>
          </a:p>
          <a:p>
            <a:r>
              <a:rPr lang="en-US" sz="1200" dirty="0"/>
              <a:t>Initial</a:t>
            </a:r>
          </a:p>
          <a:p>
            <a:endParaRPr lang="en-US" dirty="0"/>
          </a:p>
        </p:txBody>
      </p:sp>
      <p:sp>
        <p:nvSpPr>
          <p:cNvPr id="4" name="Slide Number Placeholder 3"/>
          <p:cNvSpPr>
            <a:spLocks noGrp="1"/>
          </p:cNvSpPr>
          <p:nvPr>
            <p:ph type="sldNum" sz="quarter" idx="10"/>
          </p:nvPr>
        </p:nvSpPr>
        <p:spPr/>
        <p:txBody>
          <a:bodyPr/>
          <a:lstStyle/>
          <a:p>
            <a:fld id="{77BEF5DD-8F28-4984-85CB-3601048905F6}" type="slidenum">
              <a:rPr lang="en-US" smtClean="0"/>
              <a:pPr/>
              <a:t>16</a:t>
            </a:fld>
            <a:endParaRPr lang="en-US" dirty="0"/>
          </a:p>
        </p:txBody>
      </p:sp>
    </p:spTree>
    <p:extLst>
      <p:ext uri="{BB962C8B-B14F-4D97-AF65-F5344CB8AC3E}">
        <p14:creationId xmlns:p14="http://schemas.microsoft.com/office/powerpoint/2010/main" val="1394819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E3683F-2BE3-4A4A-9348-5E71845CCCD1}" type="slidenum">
              <a:rPr lang="en-US"/>
              <a:pPr/>
              <a:t>17</a:t>
            </a:fld>
            <a:endParaRPr lang="en-US"/>
          </a:p>
        </p:txBody>
      </p:sp>
      <p:sp>
        <p:nvSpPr>
          <p:cNvPr id="6963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6963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1" descr="Exploration-Scenario.jpg"/>
          <p:cNvPicPr>
            <a:picLocks noChangeAspect="1"/>
          </p:cNvPicPr>
          <p:nvPr/>
        </p:nvPicPr>
        <p:blipFill>
          <a:blip r:embed="rId2" cstate="print"/>
          <a:srcRect r="2912" b="2894"/>
          <a:stretch>
            <a:fillRect/>
          </a:stretch>
        </p:blipFill>
        <p:spPr bwMode="auto">
          <a:xfrm>
            <a:off x="-12700" y="-14288"/>
            <a:ext cx="9144000" cy="6862756"/>
          </a:xfrm>
          <a:prstGeom prst="rect">
            <a:avLst/>
          </a:prstGeom>
          <a:noFill/>
          <a:ln w="9525">
            <a:noFill/>
            <a:miter lim="800000"/>
            <a:headEnd/>
            <a:tailEnd/>
          </a:ln>
        </p:spPr>
      </p:pic>
      <p:sp>
        <p:nvSpPr>
          <p:cNvPr id="2" name="Title 1"/>
          <p:cNvSpPr>
            <a:spLocks noGrp="1"/>
          </p:cNvSpPr>
          <p:nvPr>
            <p:ph type="ctrTitle"/>
          </p:nvPr>
        </p:nvSpPr>
        <p:spPr>
          <a:xfrm>
            <a:off x="284161" y="274882"/>
            <a:ext cx="5389562" cy="593725"/>
          </a:xfrm>
        </p:spPr>
        <p:txBody>
          <a:bodyPr/>
          <a:lstStyle>
            <a:lvl1pPr algn="l">
              <a:defRPr sz="2800">
                <a:solidFill>
                  <a:schemeClr val="bg1"/>
                </a:solidFill>
              </a:defRPr>
            </a:lvl1pPr>
          </a:lstStyle>
          <a:p>
            <a:r>
              <a:rPr lang="en-US"/>
              <a:t>Click to edit Master title style</a:t>
            </a:r>
          </a:p>
        </p:txBody>
      </p:sp>
      <p:sp>
        <p:nvSpPr>
          <p:cNvPr id="3" name="Subtitle 2"/>
          <p:cNvSpPr>
            <a:spLocks noGrp="1"/>
          </p:cNvSpPr>
          <p:nvPr>
            <p:ph type="subTitle" idx="1"/>
          </p:nvPr>
        </p:nvSpPr>
        <p:spPr>
          <a:xfrm>
            <a:off x="284161" y="1044818"/>
            <a:ext cx="4560887" cy="1247775"/>
          </a:xfrm>
        </p:spPr>
        <p:txBody>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0BC01F59-4B7C-45AF-990D-D0CDD7356D6F}" type="datetime4">
              <a:rPr lang="en-US" smtClean="0"/>
              <a:t>July 7, 2021</a:t>
            </a:fld>
            <a:endParaRPr lang="en-US" dirty="0"/>
          </a:p>
        </p:txBody>
      </p:sp>
      <p:sp>
        <p:nvSpPr>
          <p:cNvPr id="6" name="Slide Number Placeholder 5"/>
          <p:cNvSpPr>
            <a:spLocks noGrp="1"/>
          </p:cNvSpPr>
          <p:nvPr>
            <p:ph type="sldNum" sz="quarter" idx="12"/>
          </p:nvPr>
        </p:nvSpPr>
        <p:spPr/>
        <p:txBody>
          <a:bodyPr/>
          <a:lstStyle>
            <a:lvl1pPr>
              <a:defRPr/>
            </a:lvl1pPr>
          </a:lstStyle>
          <a:p>
            <a:fld id="{DF9F0091-7E6F-4DCF-A91F-F992531520AF}"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CB8A15D5-0927-4BA1-BF61-1ADDD783801D}" type="datetime4">
              <a:rPr lang="en-US" smtClean="0"/>
              <a:t>July 7, 2021</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FF15A2D2-3290-4EB1-8296-2D60C91ABD4D}"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56295643-BC3C-48B8-B241-9271A7E0C0D5}" type="datetime4">
              <a:rPr lang="en-US" smtClean="0"/>
              <a:t>July 7, 2021</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903E225F-95BF-4E10-BACA-E0B40D44394B}"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5E37367D-F0BE-4082-BCB4-42EE4E613572}" type="datetime4">
              <a:rPr lang="en-US" smtClean="0"/>
              <a:t>July 7, 2021</a:t>
            </a:fld>
            <a:endParaRPr lang="en-US" dirty="0"/>
          </a:p>
        </p:txBody>
      </p:sp>
      <p:sp>
        <p:nvSpPr>
          <p:cNvPr id="8" name="Footer Placeholder 4"/>
          <p:cNvSpPr>
            <a:spLocks noGrp="1"/>
          </p:cNvSpPr>
          <p:nvPr>
            <p:ph type="ftr" sz="quarter" idx="11"/>
          </p:nvPr>
        </p:nvSpPr>
        <p:spPr/>
        <p:txBody>
          <a:bodyPr/>
          <a:lstStyle>
            <a:lvl1pPr>
              <a:defRPr/>
            </a:lvl1pPr>
          </a:lstStyle>
          <a:p>
            <a:endParaRPr lang="en-US" dirty="0"/>
          </a:p>
        </p:txBody>
      </p:sp>
      <p:sp>
        <p:nvSpPr>
          <p:cNvPr id="9" name="Slide Number Placeholder 5"/>
          <p:cNvSpPr>
            <a:spLocks noGrp="1"/>
          </p:cNvSpPr>
          <p:nvPr>
            <p:ph type="sldNum" sz="quarter" idx="12"/>
          </p:nvPr>
        </p:nvSpPr>
        <p:spPr/>
        <p:txBody>
          <a:bodyPr/>
          <a:lstStyle>
            <a:lvl1pPr>
              <a:defRPr/>
            </a:lvl1pPr>
          </a:lstStyle>
          <a:p>
            <a:fld id="{589625E9-1382-4FB6-A6B3-EF65AA9C51EE}"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D5039188-901E-4389-AC9D-8B0FE9B886A4}" type="datetime4">
              <a:rPr lang="en-US" smtClean="0"/>
              <a:t>July 7, 2021</a:t>
            </a:fld>
            <a:endParaRPr lang="en-US" dirty="0"/>
          </a:p>
        </p:txBody>
      </p:sp>
      <p:sp>
        <p:nvSpPr>
          <p:cNvPr id="4" name="Footer Placeholder 4"/>
          <p:cNvSpPr>
            <a:spLocks noGrp="1"/>
          </p:cNvSpPr>
          <p:nvPr>
            <p:ph type="ftr" sz="quarter" idx="11"/>
          </p:nvPr>
        </p:nvSpPr>
        <p:spPr/>
        <p:txBody>
          <a:bodyPr/>
          <a:lstStyle>
            <a:lvl1pPr>
              <a:defRPr/>
            </a:lvl1pPr>
          </a:lstStyle>
          <a:p>
            <a:endParaRPr lang="en-US" dirty="0"/>
          </a:p>
        </p:txBody>
      </p:sp>
      <p:sp>
        <p:nvSpPr>
          <p:cNvPr id="5" name="Slide Number Placeholder 5"/>
          <p:cNvSpPr>
            <a:spLocks noGrp="1"/>
          </p:cNvSpPr>
          <p:nvPr>
            <p:ph type="sldNum" sz="quarter" idx="12"/>
          </p:nvPr>
        </p:nvSpPr>
        <p:spPr/>
        <p:txBody>
          <a:bodyPr/>
          <a:lstStyle>
            <a:lvl1pPr>
              <a:defRPr/>
            </a:lvl1pPr>
          </a:lstStyle>
          <a:p>
            <a:fld id="{914D6D6B-8489-4884-A378-DBB10D96DD6D}"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BFE0F697-C5D0-4BC0-BC53-4957C00253BE}" type="datetime4">
              <a:rPr lang="en-US" smtClean="0"/>
              <a:t>July 7, 2021</a:t>
            </a:fld>
            <a:endParaRPr lang="en-US" dirty="0"/>
          </a:p>
        </p:txBody>
      </p:sp>
      <p:sp>
        <p:nvSpPr>
          <p:cNvPr id="3" name="Footer Placeholder 4"/>
          <p:cNvSpPr>
            <a:spLocks noGrp="1"/>
          </p:cNvSpPr>
          <p:nvPr>
            <p:ph type="ftr" sz="quarter" idx="11"/>
          </p:nvPr>
        </p:nvSpPr>
        <p:spPr/>
        <p:txBody>
          <a:bodyPr/>
          <a:lstStyle>
            <a:lvl1pPr>
              <a:defRPr/>
            </a:lvl1pPr>
          </a:lstStyle>
          <a:p>
            <a:endParaRPr lang="en-US" dirty="0"/>
          </a:p>
        </p:txBody>
      </p:sp>
      <p:sp>
        <p:nvSpPr>
          <p:cNvPr id="4" name="Slide Number Placeholder 5"/>
          <p:cNvSpPr>
            <a:spLocks noGrp="1"/>
          </p:cNvSpPr>
          <p:nvPr>
            <p:ph type="sldNum" sz="quarter" idx="12"/>
          </p:nvPr>
        </p:nvSpPr>
        <p:spPr/>
        <p:txBody>
          <a:bodyPr/>
          <a:lstStyle>
            <a:lvl1pPr>
              <a:defRPr/>
            </a:lvl1pPr>
          </a:lstStyle>
          <a:p>
            <a:fld id="{8D52982C-B706-4C77-B405-D26E0C88B833}"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807862"/>
            <a:ext cx="3008313" cy="1162050"/>
          </a:xfrm>
        </p:spPr>
        <p:txBody>
          <a:bodyPr anchor="b"/>
          <a:lstStyle>
            <a:lvl1pPr algn="l">
              <a:defRPr sz="2000" b="1">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3575050" y="1061049"/>
            <a:ext cx="5111750" cy="5065114"/>
          </a:xfrm>
        </p:spPr>
        <p:txBody>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984075"/>
            <a:ext cx="3008313" cy="41420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2EB7A6DC-FBAF-4361-8BA2-91D51EDF2418}" type="datetime4">
              <a:rPr lang="en-US" smtClean="0"/>
              <a:t>July 7, 2021</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1DA684EA-F490-447C-8D6A-C8FF4D154D8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992037"/>
            <a:ext cx="5486400" cy="3735537"/>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06FB6BA0-8F97-4E1A-80DF-3E2F7FB944B9}" type="datetime4">
              <a:rPr lang="en-US" smtClean="0"/>
              <a:t>July 7, 2021</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02A7A418-637A-4DF1-BE3A-B947181DD789}"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2D503C52-BBEA-4517-85A8-1CF15852F7D5}" type="datetime4">
              <a:rPr lang="en-US" smtClean="0"/>
              <a:t>July 7, 2021</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6EF5A62-F782-4F78-BB64-F16BA8BE0120}"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92038"/>
            <a:ext cx="2057400" cy="5134125"/>
          </a:xfrm>
        </p:spPr>
        <p:txBody>
          <a:bodyPr vert="eaVert"/>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457200" y="1000664"/>
            <a:ext cx="6019800" cy="51254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653F19D8-3020-4377-90F6-09F678F0E47E}" type="datetime4">
              <a:rPr lang="en-US" smtClean="0"/>
              <a:t>July 7, 2021</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BDEC0BA-CB50-4576-8691-F3E159AC347C}"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w/ Subtitle Only">
    <p:spTree>
      <p:nvGrpSpPr>
        <p:cNvPr id="1" name=""/>
        <p:cNvGrpSpPr/>
        <p:nvPr/>
      </p:nvGrpSpPr>
      <p:grpSpPr>
        <a:xfrm>
          <a:off x="0" y="0"/>
          <a:ext cx="0" cy="0"/>
          <a:chOff x="0" y="0"/>
          <a:chExt cx="0" cy="0"/>
        </a:xfrm>
      </p:grpSpPr>
      <p:sp>
        <p:nvSpPr>
          <p:cNvPr id="6" name="Text Placeholder 13"/>
          <p:cNvSpPr>
            <a:spLocks noGrp="1"/>
          </p:cNvSpPr>
          <p:nvPr>
            <p:ph type="body" sz="quarter" idx="13"/>
          </p:nvPr>
        </p:nvSpPr>
        <p:spPr>
          <a:xfrm>
            <a:off x="207034" y="621320"/>
            <a:ext cx="6858000" cy="304800"/>
          </a:xfrm>
          <a:prstGeom prst="rect">
            <a:avLst/>
          </a:prstGeom>
        </p:spPr>
        <p:txBody>
          <a:bodyPr/>
          <a:lstStyle>
            <a:lvl1pPr>
              <a:buNone/>
              <a:defRPr sz="1400">
                <a:solidFill>
                  <a:schemeClr val="bg1"/>
                </a:solidFill>
              </a:defRPr>
            </a:lvl1pPr>
          </a:lstStyle>
          <a:p>
            <a:pPr lvl="0"/>
            <a:r>
              <a:rPr lang="en-US"/>
              <a:t>Click to edit Master text styles</a:t>
            </a:r>
          </a:p>
        </p:txBody>
      </p:sp>
      <p:sp>
        <p:nvSpPr>
          <p:cNvPr id="4" name="Slide Number Placeholder 4"/>
          <p:cNvSpPr>
            <a:spLocks noGrp="1"/>
          </p:cNvSpPr>
          <p:nvPr>
            <p:ph type="sldNum" sz="quarter" idx="14"/>
          </p:nvPr>
        </p:nvSpPr>
        <p:spPr/>
        <p:txBody>
          <a:bodyPr/>
          <a:lstStyle>
            <a:lvl1pPr>
              <a:defRPr>
                <a:solidFill>
                  <a:prstClr val="black">
                    <a:lumMod val="75000"/>
                    <a:lumOff val="25000"/>
                  </a:prstClr>
                </a:solidFill>
              </a:defRPr>
            </a:lvl1pPr>
          </a:lstStyle>
          <a:p>
            <a:fld id="{0D8975A3-D38E-4FB7-A934-C36442E772E2}" type="slidenum">
              <a:rPr lang="en-US" smtClean="0"/>
              <a:pPr/>
              <a:t>‹#›</a:t>
            </a:fld>
            <a:endParaRPr lang="en-US" dirty="0"/>
          </a:p>
        </p:txBody>
      </p:sp>
      <p:sp>
        <p:nvSpPr>
          <p:cNvPr id="5" name="Date Placeholder 3"/>
          <p:cNvSpPr>
            <a:spLocks noGrp="1"/>
          </p:cNvSpPr>
          <p:nvPr>
            <p:ph type="dt" sz="half" idx="10"/>
          </p:nvPr>
        </p:nvSpPr>
        <p:spPr>
          <a:xfrm>
            <a:off x="457200" y="6356350"/>
            <a:ext cx="2133600" cy="365125"/>
          </a:xfrm>
        </p:spPr>
        <p:txBody>
          <a:bodyPr/>
          <a:lstStyle>
            <a:lvl1pPr>
              <a:defRPr/>
            </a:lvl1pPr>
          </a:lstStyle>
          <a:p>
            <a:fld id="{6544B869-D45A-4CCE-84FE-BD86429A9ECA}" type="datetime4">
              <a:rPr lang="en-US" smtClean="0"/>
              <a:t>July 7, 2021</a:t>
            </a:fld>
            <a:endParaRPr lang="en-US" dirty="0"/>
          </a:p>
        </p:txBody>
      </p:sp>
      <p:sp>
        <p:nvSpPr>
          <p:cNvPr id="8" name="Footer Placeholder 4"/>
          <p:cNvSpPr>
            <a:spLocks noGrp="1"/>
          </p:cNvSpPr>
          <p:nvPr>
            <p:ph type="ftr" sz="quarter" idx="11"/>
          </p:nvPr>
        </p:nvSpPr>
        <p:spPr>
          <a:xfrm>
            <a:off x="3124200" y="6356350"/>
            <a:ext cx="2895600" cy="365125"/>
          </a:xfrm>
        </p:spPr>
        <p:txBody>
          <a:bodyPr/>
          <a:lstStyle>
            <a:lvl1pPr>
              <a:defRPr/>
            </a:lvl1pPr>
          </a:lstStyle>
          <a:p>
            <a:endParaRPr lang="en-US" dirty="0"/>
          </a:p>
        </p:txBody>
      </p:sp>
      <p:sp>
        <p:nvSpPr>
          <p:cNvPr id="9" name="Title 1"/>
          <p:cNvSpPr>
            <a:spLocks noGrp="1"/>
          </p:cNvSpPr>
          <p:nvPr>
            <p:ph type="title"/>
          </p:nvPr>
        </p:nvSpPr>
        <p:spPr>
          <a:xfrm>
            <a:off x="217488" y="11113"/>
            <a:ext cx="6862762" cy="730759"/>
          </a:xfrm>
        </p:spPr>
        <p:txBody>
          <a:bodyPr/>
          <a:lstStyle/>
          <a:p>
            <a:r>
              <a:rPr lang="en-US"/>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1295400" y="46038"/>
            <a:ext cx="6761163" cy="715962"/>
          </a:xfrm>
        </p:spPr>
        <p:txBody>
          <a:bodyPr/>
          <a:lstStyle/>
          <a:p>
            <a:r>
              <a:rPr lang="en-US"/>
              <a:t>Click to edit Master title style</a:t>
            </a:r>
          </a:p>
        </p:txBody>
      </p:sp>
      <p:sp>
        <p:nvSpPr>
          <p:cNvPr id="3" name="Text Placeholder 2"/>
          <p:cNvSpPr>
            <a:spLocks noGrp="1"/>
          </p:cNvSpPr>
          <p:nvPr>
            <p:ph type="body" sz="half" idx="1"/>
          </p:nvPr>
        </p:nvSpPr>
        <p:spPr>
          <a:xfrm>
            <a:off x="457200" y="990600"/>
            <a:ext cx="4038600" cy="513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4648200" y="990600"/>
            <a:ext cx="4038600" cy="5135563"/>
          </a:xfrm>
        </p:spPr>
        <p:txBody>
          <a:bodyPr/>
          <a:lstStyle/>
          <a:p>
            <a:pPr lvl="0"/>
            <a:endParaRPr lang="en-US" noProof="0" dirty="0"/>
          </a:p>
        </p:txBody>
      </p:sp>
      <p:sp>
        <p:nvSpPr>
          <p:cNvPr id="5" name="Rectangle 6"/>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fld id="{BF65A65E-5268-41F3-AE96-9899EBDB003E}" type="datetime4">
              <a:rPr lang="en-US" smtClean="0"/>
              <a:t>July 7, 2021</a:t>
            </a:fld>
            <a:endParaRPr lang="en-US" dirty="0"/>
          </a:p>
        </p:txBody>
      </p:sp>
      <p:sp>
        <p:nvSpPr>
          <p:cNvPr id="6" name="Rectangle 7"/>
          <p:cNvSpPr>
            <a:spLocks noGrp="1" noChangeArrowheads="1"/>
          </p:cNvSpPr>
          <p:nvPr>
            <p:ph type="sldNum" sz="quarter" idx="11"/>
          </p:nvPr>
        </p:nvSpPr>
        <p:spPr>
          <a:xfrm>
            <a:off x="6443663" y="6245225"/>
            <a:ext cx="2243137" cy="476250"/>
          </a:xfrm>
          <a:prstGeom prst="rect">
            <a:avLst/>
          </a:prstGeom>
          <a:ln/>
        </p:spPr>
        <p:txBody>
          <a:bodyPr/>
          <a:lstStyle>
            <a:lvl1pPr>
              <a:defRPr/>
            </a:lvl1pPr>
          </a:lstStyle>
          <a:p>
            <a:pPr>
              <a:defRPr/>
            </a:pPr>
            <a:fld id="{CC282928-327A-43FF-B858-2F519E2D932F}"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T2 Program Title 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9CEE59-CD88-F145-990A-47936EE1482D}"/>
              </a:ext>
            </a:extLst>
          </p:cNvPr>
          <p:cNvPicPr>
            <a:picLocks noChangeAspect="1"/>
          </p:cNvPicPr>
          <p:nvPr userDrawn="1"/>
        </p:nvPicPr>
        <p:blipFill rotWithShape="1">
          <a:blip r:embed="rId2"/>
          <a:srcRect b="15625"/>
          <a:stretch/>
        </p:blipFill>
        <p:spPr>
          <a:xfrm>
            <a:off x="0" y="0"/>
            <a:ext cx="9144000" cy="6858000"/>
          </a:xfrm>
          <a:prstGeom prst="rect">
            <a:avLst/>
          </a:prstGeom>
        </p:spPr>
      </p:pic>
      <p:sp>
        <p:nvSpPr>
          <p:cNvPr id="19" name="Rectangle 9"/>
          <p:cNvSpPr>
            <a:spLocks noChangeArrowheads="1"/>
          </p:cNvSpPr>
          <p:nvPr userDrawn="1"/>
        </p:nvSpPr>
        <p:spPr bwMode="auto">
          <a:xfrm>
            <a:off x="209669" y="6415617"/>
            <a:ext cx="854721"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algn="l">
              <a:defRPr/>
            </a:pPr>
            <a:r>
              <a:rPr lang="en-US" altLang="en-US" sz="800" dirty="0">
                <a:solidFill>
                  <a:schemeClr val="bg1"/>
                </a:solidFill>
                <a:latin typeface="HelveticaNeueLT Std Med"/>
                <a:cs typeface="HelveticaNeueLT Std Med"/>
              </a:rPr>
              <a:t>www.nasa.gov</a:t>
            </a:r>
          </a:p>
        </p:txBody>
      </p:sp>
      <p:pic>
        <p:nvPicPr>
          <p:cNvPr id="20" name="Picture 19" descr=" NASA Logo RGB.pn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98521" y="289984"/>
            <a:ext cx="791009" cy="872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 name="Rectangle 20"/>
          <p:cNvSpPr>
            <a:spLocks noChangeArrowheads="1"/>
          </p:cNvSpPr>
          <p:nvPr userDrawn="1"/>
        </p:nvSpPr>
        <p:spPr bwMode="auto">
          <a:xfrm>
            <a:off x="199508" y="613097"/>
            <a:ext cx="2371162"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a:defRPr/>
            </a:pPr>
            <a:r>
              <a:rPr lang="en-US" altLang="en-US" sz="800" dirty="0">
                <a:solidFill>
                  <a:schemeClr val="bg1"/>
                </a:solidFill>
                <a:cs typeface="Arial" charset="0"/>
              </a:rPr>
              <a:t>National Aeronautics and Space Administration </a:t>
            </a:r>
          </a:p>
        </p:txBody>
      </p:sp>
      <p:sp>
        <p:nvSpPr>
          <p:cNvPr id="22" name="Title 1"/>
          <p:cNvSpPr>
            <a:spLocks noGrp="1"/>
          </p:cNvSpPr>
          <p:nvPr>
            <p:ph type="title" hasCustomPrompt="1"/>
          </p:nvPr>
        </p:nvSpPr>
        <p:spPr>
          <a:xfrm>
            <a:off x="209668" y="3175029"/>
            <a:ext cx="8337432" cy="1026295"/>
          </a:xfrm>
          <a:prstGeom prst="rect">
            <a:avLst/>
          </a:prstGeom>
        </p:spPr>
        <p:txBody>
          <a:bodyPr vert="horz"/>
          <a:lstStyle>
            <a:lvl1pPr algn="l">
              <a:lnSpc>
                <a:spcPct val="110000"/>
              </a:lnSpc>
              <a:spcBef>
                <a:spcPts val="1200"/>
              </a:spcBef>
              <a:spcAft>
                <a:spcPts val="1200"/>
              </a:spcAft>
              <a:defRPr sz="2000" b="1">
                <a:solidFill>
                  <a:schemeClr val="bg1"/>
                </a:solidFill>
                <a:effectLst>
                  <a:outerShdw blurRad="50800" dist="38100" dir="2700000" algn="tl" rotWithShape="0">
                    <a:prstClr val="black">
                      <a:alpha val="70000"/>
                    </a:prstClr>
                  </a:outerShdw>
                </a:effectLst>
              </a:defRPr>
            </a:lvl1pPr>
          </a:lstStyle>
          <a:p>
            <a:r>
              <a:rPr lang="en-US" dirty="0"/>
              <a:t>   </a:t>
            </a:r>
          </a:p>
        </p:txBody>
      </p:sp>
      <p:sp>
        <p:nvSpPr>
          <p:cNvPr id="23" name="Text Placeholder 7"/>
          <p:cNvSpPr>
            <a:spLocks noGrp="1"/>
          </p:cNvSpPr>
          <p:nvPr>
            <p:ph type="body" sz="quarter" idx="10"/>
          </p:nvPr>
        </p:nvSpPr>
        <p:spPr>
          <a:xfrm>
            <a:off x="209668" y="4685248"/>
            <a:ext cx="2528944" cy="1040416"/>
          </a:xfrm>
          <a:prstGeom prst="rect">
            <a:avLst/>
          </a:prstGeom>
        </p:spPr>
        <p:txBody>
          <a:bodyPr vert="horz"/>
          <a:lstStyle>
            <a:lvl1pPr marL="0" indent="0" algn="l">
              <a:buNone/>
              <a:defRPr sz="1400" b="1" baseline="0">
                <a:solidFill>
                  <a:srgbClr val="15A4F5"/>
                </a:solidFill>
                <a:effectLst>
                  <a:outerShdw blurRad="454025" dist="114300" dir="2700000" algn="tl" rotWithShape="0">
                    <a:srgbClr val="000000">
                      <a:alpha val="86000"/>
                    </a:srgbClr>
                  </a:outerShdw>
                </a:effectLst>
              </a:defRPr>
            </a:lvl1pPr>
          </a:lstStyle>
          <a:p>
            <a:pPr lvl="0"/>
            <a:r>
              <a:rPr lang="en-US"/>
              <a:t>Edit Master text styles</a:t>
            </a:r>
          </a:p>
        </p:txBody>
      </p:sp>
      <p:pic>
        <p:nvPicPr>
          <p:cNvPr id="4" name="Picture 3"/>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82352" y="1249799"/>
            <a:ext cx="3399049" cy="1188580"/>
          </a:xfrm>
          <a:prstGeom prst="rect">
            <a:avLst/>
          </a:prstGeom>
        </p:spPr>
      </p:pic>
      <p:sp>
        <p:nvSpPr>
          <p:cNvPr id="9" name="Title 1">
            <a:extLst>
              <a:ext uri="{FF2B5EF4-FFF2-40B4-BE49-F238E27FC236}">
                <a16:creationId xmlns:a16="http://schemas.microsoft.com/office/drawing/2014/main" id="{2DAB4F29-2FD5-4541-9954-DCE415CD598B}"/>
              </a:ext>
            </a:extLst>
          </p:cNvPr>
          <p:cNvSpPr txBox="1">
            <a:spLocks/>
          </p:cNvSpPr>
          <p:nvPr userDrawn="1"/>
        </p:nvSpPr>
        <p:spPr>
          <a:xfrm>
            <a:off x="212326" y="3175030"/>
            <a:ext cx="8337432" cy="1026295"/>
          </a:xfrm>
          <a:prstGeom prst="rect">
            <a:avLst/>
          </a:prstGeom>
        </p:spPr>
        <p:txBody>
          <a:bodyPr vert="horz"/>
          <a:lstStyle>
            <a:lvl1pPr algn="l" rtl="0" eaLnBrk="1" fontAlgn="base" hangingPunct="1">
              <a:lnSpc>
                <a:spcPct val="110000"/>
              </a:lnSpc>
              <a:spcBef>
                <a:spcPts val="1200"/>
              </a:spcBef>
              <a:spcAft>
                <a:spcPts val="1200"/>
              </a:spcAft>
              <a:defRPr sz="2000" b="1">
                <a:solidFill>
                  <a:schemeClr val="bg1"/>
                </a:solidFill>
                <a:effectLst>
                  <a:outerShdw blurRad="50800" dist="38100" dir="2700000" algn="tl" rotWithShape="0">
                    <a:prstClr val="black">
                      <a:alpha val="70000"/>
                    </a:prstClr>
                  </a:outerShdw>
                </a:effectLst>
                <a:latin typeface="+mj-lt"/>
                <a:ea typeface="ＭＳ Ｐゴシック" pitchFamily="-109" charset="-128"/>
                <a:cs typeface="ＭＳ Ｐゴシック" pitchFamily="-109" charset="-128"/>
              </a:defRPr>
            </a:lvl1pPr>
            <a:lvl2pPr algn="ctr" rtl="0" eaLnBrk="1" fontAlgn="base" hangingPunct="1">
              <a:spcBef>
                <a:spcPct val="0"/>
              </a:spcBef>
              <a:spcAft>
                <a:spcPct val="0"/>
              </a:spcAft>
              <a:defRPr sz="4400">
                <a:solidFill>
                  <a:schemeClr val="tx2"/>
                </a:solidFill>
                <a:latin typeface="Arial" pitchFamily="-109" charset="0"/>
                <a:ea typeface="ＭＳ Ｐゴシック" pitchFamily="-109" charset="-128"/>
                <a:cs typeface="ＭＳ Ｐゴシック" pitchFamily="-109" charset="-128"/>
              </a:defRPr>
            </a:lvl2pPr>
            <a:lvl3pPr algn="ctr" rtl="0" eaLnBrk="1" fontAlgn="base" hangingPunct="1">
              <a:spcBef>
                <a:spcPct val="0"/>
              </a:spcBef>
              <a:spcAft>
                <a:spcPct val="0"/>
              </a:spcAft>
              <a:defRPr sz="4400">
                <a:solidFill>
                  <a:schemeClr val="tx2"/>
                </a:solidFill>
                <a:latin typeface="Arial" pitchFamily="-109" charset="0"/>
                <a:ea typeface="ＭＳ Ｐゴシック" pitchFamily="-109" charset="-128"/>
                <a:cs typeface="ＭＳ Ｐゴシック" pitchFamily="-109" charset="-128"/>
              </a:defRPr>
            </a:lvl3pPr>
            <a:lvl4pPr algn="ctr" rtl="0" eaLnBrk="1" fontAlgn="base" hangingPunct="1">
              <a:spcBef>
                <a:spcPct val="0"/>
              </a:spcBef>
              <a:spcAft>
                <a:spcPct val="0"/>
              </a:spcAft>
              <a:defRPr sz="4400">
                <a:solidFill>
                  <a:schemeClr val="tx2"/>
                </a:solidFill>
                <a:latin typeface="Arial" pitchFamily="-109" charset="0"/>
                <a:ea typeface="ＭＳ Ｐゴシック" pitchFamily="-109" charset="-128"/>
                <a:cs typeface="ＭＳ Ｐゴシック" pitchFamily="-109" charset="-128"/>
              </a:defRPr>
            </a:lvl4pPr>
            <a:lvl5pPr algn="ctr" rtl="0" eaLnBrk="1" fontAlgn="base" hangingPunct="1">
              <a:spcBef>
                <a:spcPct val="0"/>
              </a:spcBef>
              <a:spcAft>
                <a:spcPct val="0"/>
              </a:spcAft>
              <a:defRPr sz="4400">
                <a:solidFill>
                  <a:schemeClr val="tx2"/>
                </a:solidFill>
                <a:latin typeface="Arial" pitchFamily="-109" charset="0"/>
                <a:ea typeface="ＭＳ Ｐゴシック" pitchFamily="-109" charset="-128"/>
                <a:cs typeface="ＭＳ Ｐゴシック" pitchFamily="-109" charset="-128"/>
              </a:defRPr>
            </a:lvl5pPr>
            <a:lvl6pPr marL="457200" algn="ctr" rtl="0" eaLnBrk="1" fontAlgn="base" hangingPunct="1">
              <a:spcBef>
                <a:spcPct val="0"/>
              </a:spcBef>
              <a:spcAft>
                <a:spcPct val="0"/>
              </a:spcAft>
              <a:defRPr sz="4400">
                <a:solidFill>
                  <a:schemeClr val="tx2"/>
                </a:solidFill>
                <a:latin typeface="Arial" pitchFamily="-109" charset="0"/>
              </a:defRPr>
            </a:lvl6pPr>
            <a:lvl7pPr marL="914400" algn="ctr" rtl="0" eaLnBrk="1" fontAlgn="base" hangingPunct="1">
              <a:spcBef>
                <a:spcPct val="0"/>
              </a:spcBef>
              <a:spcAft>
                <a:spcPct val="0"/>
              </a:spcAft>
              <a:defRPr sz="4400">
                <a:solidFill>
                  <a:schemeClr val="tx2"/>
                </a:solidFill>
                <a:latin typeface="Arial" pitchFamily="-109" charset="0"/>
              </a:defRPr>
            </a:lvl7pPr>
            <a:lvl8pPr marL="1371600" algn="ctr" rtl="0" eaLnBrk="1" fontAlgn="base" hangingPunct="1">
              <a:spcBef>
                <a:spcPct val="0"/>
              </a:spcBef>
              <a:spcAft>
                <a:spcPct val="0"/>
              </a:spcAft>
              <a:defRPr sz="4400">
                <a:solidFill>
                  <a:schemeClr val="tx2"/>
                </a:solidFill>
                <a:latin typeface="Arial" pitchFamily="-109" charset="0"/>
              </a:defRPr>
            </a:lvl8pPr>
            <a:lvl9pPr marL="1828800" algn="ctr" rtl="0" eaLnBrk="1" fontAlgn="base" hangingPunct="1">
              <a:spcBef>
                <a:spcPct val="0"/>
              </a:spcBef>
              <a:spcAft>
                <a:spcPct val="0"/>
              </a:spcAft>
              <a:defRPr sz="4400">
                <a:solidFill>
                  <a:schemeClr val="tx2"/>
                </a:solidFill>
                <a:latin typeface="Arial" pitchFamily="-109" charset="0"/>
              </a:defRPr>
            </a:lvl9pPr>
          </a:lstStyle>
          <a:p>
            <a:r>
              <a:rPr lang="en-US" sz="2000" kern="0"/>
              <a:t>   </a:t>
            </a:r>
            <a:endParaRPr lang="en-US" sz="2000" kern="0" dirty="0"/>
          </a:p>
        </p:txBody>
      </p:sp>
    </p:spTree>
    <p:extLst>
      <p:ext uri="{BB962C8B-B14F-4D97-AF65-F5344CB8AC3E}">
        <p14:creationId xmlns:p14="http://schemas.microsoft.com/office/powerpoint/2010/main" val="1320030952"/>
      </p:ext>
    </p:extLst>
  </p:cSld>
  <p:clrMapOvr>
    <a:masterClrMapping/>
  </p:clrMapOvr>
  <p:extLst>
    <p:ext uri="{DCECCB84-F9BA-43D5-87BE-67443E8EF086}">
      <p15:sldGuideLst xmlns:p15="http://schemas.microsoft.com/office/powerpoint/2012/main">
        <p15:guide id="1" orient="horz" pos="348">
          <p15:clr>
            <a:srgbClr val="FBAE40"/>
          </p15:clr>
        </p15:guide>
        <p15:guide id="2" pos="19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12"/>
          <p:cNvSpPr/>
          <p:nvPr/>
        </p:nvSpPr>
        <p:spPr>
          <a:xfrm>
            <a:off x="0" y="0"/>
            <a:ext cx="9144000" cy="925513"/>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prstClr val="white"/>
              </a:solidFill>
            </a:endParaRPr>
          </a:p>
        </p:txBody>
      </p:sp>
      <p:sp>
        <p:nvSpPr>
          <p:cNvPr id="2051" name="Text Placeholder 2"/>
          <p:cNvSpPr>
            <a:spLocks noGrp="1"/>
          </p:cNvSpPr>
          <p:nvPr>
            <p:ph type="body" idx="1"/>
          </p:nvPr>
        </p:nvSpPr>
        <p:spPr bwMode="auto">
          <a:xfrm>
            <a:off x="457200" y="1250830"/>
            <a:ext cx="8229600" cy="48753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chemeClr val="tx1"/>
                </a:solidFill>
                <a:latin typeface="Calibri" pitchFamily="34" charset="0"/>
                <a:ea typeface="ヒラギノ角ゴ Pro W3" charset="-128"/>
                <a:cs typeface="+mn-cs"/>
              </a:defRPr>
            </a:lvl1pPr>
          </a:lstStyle>
          <a:p>
            <a:fld id="{7F48D36E-9F85-4E6C-AD83-7BCFF5D49B1B}" type="datetime4">
              <a:rPr lang="en-US" smtClean="0"/>
              <a:t>July 7, 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ea typeface="+mn-ea"/>
                <a:cs typeface="+mn-cs"/>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chemeClr val="tx1"/>
                </a:solidFill>
                <a:latin typeface="Calibri" pitchFamily="34" charset="0"/>
                <a:ea typeface="ヒラギノ角ゴ Pro W3" charset="-128"/>
                <a:cs typeface="+mn-cs"/>
              </a:defRPr>
            </a:lvl1pPr>
          </a:lstStyle>
          <a:p>
            <a:fld id="{0D8975A3-D38E-4FB7-A934-C36442E772E2}" type="slidenum">
              <a:rPr lang="en-US" smtClean="0"/>
              <a:pPr/>
              <a:t>‹#›</a:t>
            </a:fld>
            <a:endParaRPr lang="en-US" dirty="0"/>
          </a:p>
        </p:txBody>
      </p:sp>
      <p:sp>
        <p:nvSpPr>
          <p:cNvPr id="2055" name="Title Placeholder 1"/>
          <p:cNvSpPr>
            <a:spLocks noGrp="1"/>
          </p:cNvSpPr>
          <p:nvPr>
            <p:ph type="title"/>
          </p:nvPr>
        </p:nvSpPr>
        <p:spPr bwMode="auto">
          <a:xfrm>
            <a:off x="217488" y="11113"/>
            <a:ext cx="6862762"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pic>
        <p:nvPicPr>
          <p:cNvPr id="2056" name="Picture 11" descr="NASA_logo.png"/>
          <p:cNvPicPr>
            <a:picLocks noChangeAspect="1"/>
          </p:cNvPicPr>
          <p:nvPr/>
        </p:nvPicPr>
        <p:blipFill>
          <a:blip r:embed="rId16" cstate="print"/>
          <a:srcRect/>
          <a:stretch>
            <a:fillRect/>
          </a:stretch>
        </p:blipFill>
        <p:spPr bwMode="auto">
          <a:xfrm>
            <a:off x="8153400" y="82550"/>
            <a:ext cx="914400" cy="755650"/>
          </a:xfrm>
          <a:prstGeom prst="rect">
            <a:avLst/>
          </a:prstGeom>
          <a:noFill/>
          <a:ln w="9525">
            <a:noFill/>
            <a:miter lim="800000"/>
            <a:headEnd/>
            <a:tailEnd/>
          </a:ln>
        </p:spPr>
      </p:pic>
      <p:pic>
        <p:nvPicPr>
          <p:cNvPr id="2057" name="Picture 13" descr="cm.png"/>
          <p:cNvPicPr>
            <a:picLocks noChangeAspect="1"/>
          </p:cNvPicPr>
          <p:nvPr/>
        </p:nvPicPr>
        <p:blipFill>
          <a:blip r:embed="rId17" cstate="print"/>
          <a:srcRect/>
          <a:stretch>
            <a:fillRect/>
          </a:stretch>
        </p:blipFill>
        <p:spPr bwMode="auto">
          <a:xfrm>
            <a:off x="7080250" y="1"/>
            <a:ext cx="1077913" cy="10421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9" r:id="rId14"/>
  </p:sldLayoutIdLst>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hf hdr="0" ftr="0" dt="0"/>
  <p:txStyles>
    <p:titleStyle>
      <a:lvl1pPr algn="l" defTabSz="457200" rtl="0" eaLnBrk="1" fontAlgn="base" hangingPunct="1">
        <a:spcBef>
          <a:spcPct val="0"/>
        </a:spcBef>
        <a:spcAft>
          <a:spcPct val="0"/>
        </a:spcAft>
        <a:defRPr sz="2800" b="1" kern="1200">
          <a:solidFill>
            <a:schemeClr val="bg1"/>
          </a:solidFill>
          <a:latin typeface="Arial Narrow" pitchFamily="34" charset="0"/>
          <a:ea typeface="ヒラギノ角ゴ Pro W3" charset="-128"/>
          <a:cs typeface="Arial Narrow" pitchFamily="34" charset="0"/>
        </a:defRPr>
      </a:lvl1pPr>
      <a:lvl2pPr algn="l" defTabSz="457200" rtl="0" eaLnBrk="1" fontAlgn="base" hangingPunct="1">
        <a:spcBef>
          <a:spcPct val="0"/>
        </a:spcBef>
        <a:spcAft>
          <a:spcPct val="0"/>
        </a:spcAft>
        <a:defRPr sz="2800" b="1">
          <a:solidFill>
            <a:schemeClr val="bg1"/>
          </a:solidFill>
          <a:latin typeface="Arial Narrow" pitchFamily="34" charset="0"/>
          <a:ea typeface="ヒラギノ角ゴ Pro W3" charset="-128"/>
          <a:cs typeface="Arial Narrow" pitchFamily="34" charset="0"/>
        </a:defRPr>
      </a:lvl2pPr>
      <a:lvl3pPr algn="l" defTabSz="457200" rtl="0" eaLnBrk="1" fontAlgn="base" hangingPunct="1">
        <a:spcBef>
          <a:spcPct val="0"/>
        </a:spcBef>
        <a:spcAft>
          <a:spcPct val="0"/>
        </a:spcAft>
        <a:defRPr sz="2800" b="1">
          <a:solidFill>
            <a:schemeClr val="bg1"/>
          </a:solidFill>
          <a:latin typeface="Arial Narrow" pitchFamily="34" charset="0"/>
          <a:ea typeface="ヒラギノ角ゴ Pro W3" charset="-128"/>
          <a:cs typeface="Arial Narrow" pitchFamily="34" charset="0"/>
        </a:defRPr>
      </a:lvl3pPr>
      <a:lvl4pPr algn="l" defTabSz="457200" rtl="0" eaLnBrk="1" fontAlgn="base" hangingPunct="1">
        <a:spcBef>
          <a:spcPct val="0"/>
        </a:spcBef>
        <a:spcAft>
          <a:spcPct val="0"/>
        </a:spcAft>
        <a:defRPr sz="2800" b="1">
          <a:solidFill>
            <a:schemeClr val="bg1"/>
          </a:solidFill>
          <a:latin typeface="Arial Narrow" pitchFamily="34" charset="0"/>
          <a:ea typeface="ヒラギノ角ゴ Pro W3" charset="-128"/>
          <a:cs typeface="Arial Narrow" pitchFamily="34" charset="0"/>
        </a:defRPr>
      </a:lvl4pPr>
      <a:lvl5pPr algn="l" defTabSz="457200" rtl="0" eaLnBrk="1" fontAlgn="base" hangingPunct="1">
        <a:spcBef>
          <a:spcPct val="0"/>
        </a:spcBef>
        <a:spcAft>
          <a:spcPct val="0"/>
        </a:spcAft>
        <a:defRPr sz="2800" b="1">
          <a:solidFill>
            <a:schemeClr val="bg1"/>
          </a:solidFill>
          <a:latin typeface="Arial Narrow" pitchFamily="34" charset="0"/>
          <a:ea typeface="ヒラギノ角ゴ Pro W3" charset="-128"/>
          <a:cs typeface="Arial Narrow"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233363" indent="-233363" algn="l" defTabSz="457200" rtl="0" eaLnBrk="1" fontAlgn="base" hangingPunct="1">
        <a:spcBef>
          <a:spcPct val="20000"/>
        </a:spcBef>
        <a:spcAft>
          <a:spcPct val="0"/>
        </a:spcAft>
        <a:buFont typeface="Arial" pitchFamily="34" charset="0"/>
        <a:buChar char="•"/>
        <a:defRPr sz="1800" b="1" kern="1200">
          <a:solidFill>
            <a:schemeClr val="tx1"/>
          </a:solidFill>
          <a:latin typeface="+mn-lt"/>
          <a:ea typeface="ヒラギノ角ゴ Pro W3" charset="-128"/>
          <a:cs typeface="ヒラギノ角ゴ Pro W3" charset="-128"/>
        </a:defRPr>
      </a:lvl1pPr>
      <a:lvl2pPr marL="457200" indent="-223838" algn="l" defTabSz="457200" rtl="0" eaLnBrk="1" fontAlgn="base" hangingPunct="1">
        <a:spcBef>
          <a:spcPct val="20000"/>
        </a:spcBef>
        <a:spcAft>
          <a:spcPct val="0"/>
        </a:spcAft>
        <a:buFont typeface="Arial" pitchFamily="34" charset="0"/>
        <a:buChar char="–"/>
        <a:defRPr kern="1200">
          <a:solidFill>
            <a:schemeClr val="tx1"/>
          </a:solidFill>
          <a:latin typeface="+mn-lt"/>
          <a:ea typeface="ヒラギノ角ゴ Pro W3" charset="-128"/>
          <a:cs typeface="ヒラギノ角ゴ Pro W3"/>
        </a:defRPr>
      </a:lvl2pPr>
      <a:lvl3pPr marL="693738" indent="-228600" algn="l" defTabSz="457200" rtl="0" eaLnBrk="1" fontAlgn="base" hangingPunct="1">
        <a:spcBef>
          <a:spcPct val="20000"/>
        </a:spcBef>
        <a:spcAft>
          <a:spcPct val="0"/>
        </a:spcAft>
        <a:buFont typeface="Arial" pitchFamily="34" charset="0"/>
        <a:buChar char="•"/>
        <a:defRPr sz="1600" kern="1200">
          <a:solidFill>
            <a:schemeClr val="tx1"/>
          </a:solidFill>
          <a:latin typeface="+mn-lt"/>
          <a:ea typeface="ヒラギノ角ゴ Pro W3" charset="-128"/>
          <a:cs typeface="ヒラギノ角ゴ Pro W3"/>
        </a:defRPr>
      </a:lvl3pPr>
      <a:lvl4pPr marL="917575" indent="-228600" algn="l" defTabSz="457200" rtl="0" eaLnBrk="1" fontAlgn="base" hangingPunct="1">
        <a:spcBef>
          <a:spcPct val="20000"/>
        </a:spcBef>
        <a:spcAft>
          <a:spcPct val="0"/>
        </a:spcAft>
        <a:buFont typeface="Arial" pitchFamily="34" charset="0"/>
        <a:buChar char="–"/>
        <a:defRPr sz="1400" kern="1200">
          <a:solidFill>
            <a:schemeClr val="tx1"/>
          </a:solidFill>
          <a:latin typeface="+mn-lt"/>
          <a:ea typeface="ヒラギノ角ゴ Pro W3" charset="-128"/>
          <a:cs typeface="ヒラギノ角ゴ Pro W3"/>
        </a:defRPr>
      </a:lvl4pPr>
      <a:lvl5pPr marL="1150938" indent="-228600" algn="l" defTabSz="457200" rtl="0" eaLnBrk="1" fontAlgn="base" hangingPunct="1">
        <a:spcBef>
          <a:spcPct val="20000"/>
        </a:spcBef>
        <a:spcAft>
          <a:spcPct val="0"/>
        </a:spcAft>
        <a:buFont typeface="Arial" pitchFamily="34" charset="0"/>
        <a:buChar char="»"/>
        <a:defRPr sz="1400" kern="1200">
          <a:solidFill>
            <a:schemeClr val="tx1"/>
          </a:solidFill>
          <a:latin typeface="+mn-lt"/>
          <a:ea typeface="ヒラギノ角ゴ Pro W3" charset="-128"/>
          <a:cs typeface="ヒラギノ角ゴ Pro W3"/>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8.emf"/></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2.jpe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4.pn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7" Type="http://schemas.microsoft.com/office/2007/relationships/hdphoto" Target="../media/hdphoto3.wd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localhost/Users/jdfeldma/Documents/Publications%20-%20JDF/2015%20ACS/Linked%20Videos%20FINAL/Loom%20-%20IMG_3930.MOV" TargetMode="External"/><Relationship Id="rId1" Type="http://schemas.microsoft.com/office/2007/relationships/media" Target="file://localhost/Users/jdfeldma/Documents/Publications%20-%20JDF/2015%20ACS/Linked%20Videos%20FINAL/Loom%20-%20IMG_3930.MOV" TargetMode="Externa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0.emf"/><Relationship Id="rId4" Type="http://schemas.openxmlformats.org/officeDocument/2006/relationships/image" Target="../media/image29.jp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1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page1image3352910928">
            <a:extLst>
              <a:ext uri="{FF2B5EF4-FFF2-40B4-BE49-F238E27FC236}">
                <a16:creationId xmlns:a16="http://schemas.microsoft.com/office/drawing/2014/main" id="{5A95E0B0-76B2-E244-9BE2-DAE2EBBF4CA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857250"/>
            <a:ext cx="2870200" cy="9271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135BB13B-67D9-824A-B87D-AE398DD77631}"/>
              </a:ext>
            </a:extLst>
          </p:cNvPr>
          <p:cNvSpPr>
            <a:spLocks noGrp="1"/>
          </p:cNvSpPr>
          <p:nvPr>
            <p:ph type="title"/>
          </p:nvPr>
        </p:nvSpPr>
        <p:spPr>
          <a:xfrm>
            <a:off x="209668" y="2868824"/>
            <a:ext cx="8337432" cy="769721"/>
          </a:xfrm>
        </p:spPr>
        <p:txBody>
          <a:bodyPr/>
          <a:lstStyle/>
          <a:p>
            <a:r>
              <a:rPr lang="en-US" dirty="0"/>
              <a:t>3D Multifunctional Ablative Thermal Protection System Overview</a:t>
            </a:r>
            <a:br>
              <a:rPr lang="en-US" dirty="0"/>
            </a:br>
            <a:br>
              <a:rPr lang="en-US" sz="900" dirty="0"/>
            </a:br>
            <a:r>
              <a:rPr lang="en-US" dirty="0"/>
              <a:t>NASA Ames Technology Transfer Materials and Coatings Webinar</a:t>
            </a:r>
            <a:br>
              <a:rPr lang="en-US" dirty="0"/>
            </a:br>
            <a:endParaRPr lang="en-US" dirty="0"/>
          </a:p>
        </p:txBody>
      </p:sp>
      <p:sp>
        <p:nvSpPr>
          <p:cNvPr id="5" name="Text Placeholder 4">
            <a:extLst>
              <a:ext uri="{FF2B5EF4-FFF2-40B4-BE49-F238E27FC236}">
                <a16:creationId xmlns:a16="http://schemas.microsoft.com/office/drawing/2014/main" id="{31617969-E118-DA49-8A71-5DE96EAC9591}"/>
              </a:ext>
            </a:extLst>
          </p:cNvPr>
          <p:cNvSpPr>
            <a:spLocks noGrp="1"/>
          </p:cNvSpPr>
          <p:nvPr>
            <p:ph type="body" sz="quarter" idx="10"/>
          </p:nvPr>
        </p:nvSpPr>
        <p:spPr>
          <a:xfrm>
            <a:off x="209668" y="4371187"/>
            <a:ext cx="3047882" cy="769721"/>
          </a:xfrm>
        </p:spPr>
        <p:txBody>
          <a:bodyPr/>
          <a:lstStyle/>
          <a:p>
            <a:r>
              <a:rPr lang="en-US" dirty="0"/>
              <a:t>Jay Feldman, Ph.D. </a:t>
            </a:r>
          </a:p>
          <a:p>
            <a:r>
              <a:rPr lang="en-US" dirty="0"/>
              <a:t>Materials Engineer</a:t>
            </a:r>
          </a:p>
          <a:p>
            <a:r>
              <a:rPr lang="en-US" dirty="0"/>
              <a:t>NASA Ames Research Center</a:t>
            </a:r>
          </a:p>
          <a:p>
            <a:r>
              <a:rPr lang="en-US" dirty="0"/>
              <a:t>7/28/2021</a:t>
            </a:r>
          </a:p>
        </p:txBody>
      </p:sp>
      <p:sp>
        <p:nvSpPr>
          <p:cNvPr id="4" name="Rectangle 3">
            <a:extLst>
              <a:ext uri="{FF2B5EF4-FFF2-40B4-BE49-F238E27FC236}">
                <a16:creationId xmlns:a16="http://schemas.microsoft.com/office/drawing/2014/main" id="{A1DFFB6C-3258-DD46-99E6-7E79B0C7019C}"/>
              </a:ext>
            </a:extLst>
          </p:cNvPr>
          <p:cNvSpPr/>
          <p:nvPr/>
        </p:nvSpPr>
        <p:spPr>
          <a:xfrm>
            <a:off x="0" y="0"/>
            <a:ext cx="9144000" cy="68580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003D82C-20F6-4D40-87D8-5CA34CC9BBD4}"/>
              </a:ext>
            </a:extLst>
          </p:cNvPr>
          <p:cNvPicPr>
            <a:picLocks noChangeAspect="1"/>
          </p:cNvPicPr>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1928664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DBEEF4"/>
                </a:solidFill>
                <a:latin typeface="Arial"/>
                <a:cs typeface="Arial"/>
              </a:rPr>
              <a:t>Orion Multipurpose Crew Vehicle</a:t>
            </a:r>
          </a:p>
        </p:txBody>
      </p:sp>
      <p:sp>
        <p:nvSpPr>
          <p:cNvPr id="4" name="Slide Number Placeholder 3"/>
          <p:cNvSpPr>
            <a:spLocks noGrp="1"/>
          </p:cNvSpPr>
          <p:nvPr>
            <p:ph type="sldNum" sz="quarter" idx="12"/>
          </p:nvPr>
        </p:nvSpPr>
        <p:spPr>
          <a:xfrm>
            <a:off x="7010400" y="6492875"/>
            <a:ext cx="2133600" cy="365125"/>
          </a:xfrm>
        </p:spPr>
        <p:txBody>
          <a:bodyPr/>
          <a:lstStyle/>
          <a:p>
            <a:fld id="{DF9F0091-7E6F-4DCF-A91F-F992531520AF}" type="slidenum">
              <a:rPr lang="en-US" smtClean="0"/>
              <a:pPr/>
              <a:t>2</a:t>
            </a:fld>
            <a:endParaRPr lang="en-US" dirty="0"/>
          </a:p>
        </p:txBody>
      </p:sp>
      <p:sp>
        <p:nvSpPr>
          <p:cNvPr id="3" name="Content Placeholder 2"/>
          <p:cNvSpPr>
            <a:spLocks noGrp="1"/>
          </p:cNvSpPr>
          <p:nvPr>
            <p:ph idx="1"/>
          </p:nvPr>
        </p:nvSpPr>
        <p:spPr>
          <a:xfrm>
            <a:off x="4444842" y="4440266"/>
            <a:ext cx="4583603" cy="2238777"/>
          </a:xfrm>
        </p:spPr>
        <p:txBody>
          <a:bodyPr/>
          <a:lstStyle/>
          <a:p>
            <a:pPr>
              <a:spcAft>
                <a:spcPts val="600"/>
              </a:spcAft>
            </a:pPr>
            <a:r>
              <a:rPr lang="en-US" dirty="0"/>
              <a:t>Orion Multipurpose Crew Vehicle will transport astronauts to the Lunar Gateway</a:t>
            </a:r>
          </a:p>
          <a:p>
            <a:pPr>
              <a:spcAft>
                <a:spcPts val="600"/>
              </a:spcAft>
            </a:pPr>
            <a:r>
              <a:rPr lang="en-US" dirty="0"/>
              <a:t>Artemis-1 mission targeted for November 2021 &amp; astronaut missions targeted for 2022 and beyond</a:t>
            </a:r>
          </a:p>
          <a:p>
            <a:pPr>
              <a:spcAft>
                <a:spcPts val="600"/>
              </a:spcAft>
            </a:pPr>
            <a:r>
              <a:rPr lang="en-US" dirty="0"/>
              <a:t>3D-MAT is one of the technologies specifically developed for the Orion vehicle</a:t>
            </a:r>
          </a:p>
        </p:txBody>
      </p:sp>
      <p:grpSp>
        <p:nvGrpSpPr>
          <p:cNvPr id="10" name="Group 9"/>
          <p:cNvGrpSpPr/>
          <p:nvPr/>
        </p:nvGrpSpPr>
        <p:grpSpPr>
          <a:xfrm>
            <a:off x="4272404" y="962797"/>
            <a:ext cx="4854661" cy="3227115"/>
            <a:chOff x="4666846" y="3990469"/>
            <a:chExt cx="4477154" cy="2867531"/>
          </a:xfrm>
        </p:grpSpPr>
        <p:pic>
          <p:nvPicPr>
            <p:cNvPr id="5" name="Picture 4" descr="screenshot_3016.jpg"/>
            <p:cNvPicPr>
              <a:picLocks noChangeAspect="1"/>
            </p:cNvPicPr>
            <p:nvPr/>
          </p:nvPicPr>
          <p:blipFill rotWithShape="1">
            <a:blip r:embed="rId3">
              <a:extLst>
                <a:ext uri="{28A0092B-C50C-407E-A947-70E740481C1C}">
                  <a14:useLocalDpi xmlns:a14="http://schemas.microsoft.com/office/drawing/2010/main" val="0"/>
                </a:ext>
              </a:extLst>
            </a:blip>
            <a:srcRect l="6930"/>
            <a:stretch/>
          </p:blipFill>
          <p:spPr>
            <a:xfrm>
              <a:off x="4666846" y="3995672"/>
              <a:ext cx="4477154" cy="2862328"/>
            </a:xfrm>
            <a:prstGeom prst="rect">
              <a:avLst/>
            </a:prstGeom>
          </p:spPr>
        </p:pic>
        <p:sp>
          <p:nvSpPr>
            <p:cNvPr id="9" name="TextBox 8"/>
            <p:cNvSpPr txBox="1"/>
            <p:nvPr/>
          </p:nvSpPr>
          <p:spPr>
            <a:xfrm>
              <a:off x="5334502" y="3990469"/>
              <a:ext cx="2903359" cy="369332"/>
            </a:xfrm>
            <a:prstGeom prst="rect">
              <a:avLst/>
            </a:prstGeom>
            <a:noFill/>
          </p:spPr>
          <p:txBody>
            <a:bodyPr wrap="none" rtlCol="0">
              <a:spAutoFit/>
            </a:bodyPr>
            <a:lstStyle/>
            <a:p>
              <a:r>
                <a:rPr lang="en-US" dirty="0">
                  <a:solidFill>
                    <a:schemeClr val="bg1"/>
                  </a:solidFill>
                </a:rPr>
                <a:t>Orion Flight Test Recovery</a:t>
              </a:r>
            </a:p>
          </p:txBody>
        </p:sp>
      </p:grpSp>
      <p:sp>
        <p:nvSpPr>
          <p:cNvPr id="12" name="TextBox 11"/>
          <p:cNvSpPr txBox="1"/>
          <p:nvPr/>
        </p:nvSpPr>
        <p:spPr>
          <a:xfrm>
            <a:off x="75129" y="6083905"/>
            <a:ext cx="2591074" cy="584776"/>
          </a:xfrm>
          <a:prstGeom prst="rect">
            <a:avLst/>
          </a:prstGeom>
          <a:noFill/>
        </p:spPr>
        <p:txBody>
          <a:bodyPr wrap="none" rtlCol="0">
            <a:spAutoFit/>
          </a:bodyPr>
          <a:lstStyle/>
          <a:p>
            <a:r>
              <a:rPr lang="en-US" sz="1600" dirty="0">
                <a:solidFill>
                  <a:schemeClr val="bg1"/>
                </a:solidFill>
              </a:rPr>
              <a:t>Peak Altitude: 3,600 miles</a:t>
            </a:r>
          </a:p>
          <a:p>
            <a:r>
              <a:rPr lang="en-US" sz="1600" dirty="0">
                <a:solidFill>
                  <a:schemeClr val="bg1"/>
                </a:solidFill>
              </a:rPr>
              <a:t>(Space Station: 220 miles)</a:t>
            </a:r>
          </a:p>
        </p:txBody>
      </p:sp>
      <p:grpSp>
        <p:nvGrpSpPr>
          <p:cNvPr id="14" name="Group 13"/>
          <p:cNvGrpSpPr/>
          <p:nvPr/>
        </p:nvGrpSpPr>
        <p:grpSpPr>
          <a:xfrm>
            <a:off x="-134" y="963380"/>
            <a:ext cx="4224547" cy="5873195"/>
            <a:chOff x="37053" y="1776186"/>
            <a:chExt cx="3664125" cy="5070627"/>
          </a:xfrm>
        </p:grpSpPr>
        <p:pic>
          <p:nvPicPr>
            <p:cNvPr id="15" name="Picture 14" descr="screenshot_3017.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7053" y="1776186"/>
              <a:ext cx="3664125" cy="5070627"/>
            </a:xfrm>
            <a:prstGeom prst="rect">
              <a:avLst/>
            </a:prstGeom>
          </p:spPr>
        </p:pic>
        <p:sp>
          <p:nvSpPr>
            <p:cNvPr id="16" name="TextBox 15"/>
            <p:cNvSpPr txBox="1"/>
            <p:nvPr/>
          </p:nvSpPr>
          <p:spPr>
            <a:xfrm>
              <a:off x="139050" y="1789244"/>
              <a:ext cx="3517508" cy="318863"/>
            </a:xfrm>
            <a:prstGeom prst="rect">
              <a:avLst/>
            </a:prstGeom>
            <a:noFill/>
          </p:spPr>
          <p:txBody>
            <a:bodyPr wrap="none" rtlCol="0">
              <a:spAutoFit/>
            </a:bodyPr>
            <a:lstStyle/>
            <a:p>
              <a:r>
                <a:rPr lang="en-US" dirty="0">
                  <a:solidFill>
                    <a:schemeClr val="bg1"/>
                  </a:solidFill>
                </a:rPr>
                <a:t>Orion Flight Test Launch Dec. 5, 2014</a:t>
              </a:r>
            </a:p>
          </p:txBody>
        </p:sp>
      </p:grpSp>
      <p:sp>
        <p:nvSpPr>
          <p:cNvPr id="17" name="TextBox 16"/>
          <p:cNvSpPr txBox="1"/>
          <p:nvPr/>
        </p:nvSpPr>
        <p:spPr>
          <a:xfrm>
            <a:off x="877214" y="6226415"/>
            <a:ext cx="2591074" cy="584776"/>
          </a:xfrm>
          <a:prstGeom prst="rect">
            <a:avLst/>
          </a:prstGeom>
          <a:noFill/>
        </p:spPr>
        <p:txBody>
          <a:bodyPr wrap="none" rtlCol="0">
            <a:spAutoFit/>
          </a:bodyPr>
          <a:lstStyle/>
          <a:p>
            <a:r>
              <a:rPr lang="en-US" sz="1600" dirty="0">
                <a:solidFill>
                  <a:schemeClr val="bg1"/>
                </a:solidFill>
              </a:rPr>
              <a:t>Peak Altitude: 3,600 miles</a:t>
            </a:r>
          </a:p>
          <a:p>
            <a:r>
              <a:rPr lang="en-US" sz="1600" dirty="0">
                <a:solidFill>
                  <a:schemeClr val="bg1"/>
                </a:solidFill>
              </a:rPr>
              <a:t>(Space Station: 220 miles)</a:t>
            </a:r>
          </a:p>
        </p:txBody>
      </p:sp>
      <p:pic>
        <p:nvPicPr>
          <p:cNvPr id="18" name="Picture 17" descr="screenshot_3519.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963447"/>
            <a:ext cx="4221656" cy="5276093"/>
          </a:xfrm>
          <a:prstGeom prst="rect">
            <a:avLst/>
          </a:prstGeom>
        </p:spPr>
      </p:pic>
      <p:sp>
        <p:nvSpPr>
          <p:cNvPr id="19" name="TextBox 18"/>
          <p:cNvSpPr txBox="1"/>
          <p:nvPr/>
        </p:nvSpPr>
        <p:spPr>
          <a:xfrm>
            <a:off x="117463" y="978505"/>
            <a:ext cx="4055505" cy="369332"/>
          </a:xfrm>
          <a:prstGeom prst="rect">
            <a:avLst/>
          </a:prstGeom>
          <a:noFill/>
        </p:spPr>
        <p:txBody>
          <a:bodyPr wrap="none" rtlCol="0">
            <a:spAutoFit/>
          </a:bodyPr>
          <a:lstStyle/>
          <a:p>
            <a:r>
              <a:rPr lang="en-US" dirty="0">
                <a:solidFill>
                  <a:schemeClr val="bg1"/>
                </a:solidFill>
              </a:rPr>
              <a:t>Orion Flight Test Launch Dec. 5, 2014</a:t>
            </a:r>
          </a:p>
        </p:txBody>
      </p:sp>
    </p:spTree>
    <p:extLst>
      <p:ext uri="{BB962C8B-B14F-4D97-AF65-F5344CB8AC3E}">
        <p14:creationId xmlns:p14="http://schemas.microsoft.com/office/powerpoint/2010/main" val="212746802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screenshot_3026.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70430" y="3960663"/>
            <a:ext cx="3428269" cy="2857017"/>
          </a:xfrm>
          <a:prstGeom prst="rect">
            <a:avLst/>
          </a:prstGeom>
          <a:ln>
            <a:solidFill>
              <a:schemeClr val="tx1">
                <a:lumMod val="65000"/>
                <a:lumOff val="35000"/>
              </a:schemeClr>
            </a:solidFill>
          </a:ln>
        </p:spPr>
      </p:pic>
      <p:pic>
        <p:nvPicPr>
          <p:cNvPr id="12" name="Picture 11" descr="screenshot_3240.jpg"/>
          <p:cNvPicPr>
            <a:picLocks noChangeAspect="1"/>
          </p:cNvPicPr>
          <p:nvPr/>
        </p:nvPicPr>
        <p:blipFill rotWithShape="1">
          <a:blip r:embed="rId4" cstate="screen">
            <a:extLst>
              <a:ext uri="{28A0092B-C50C-407E-A947-70E740481C1C}">
                <a14:useLocalDpi xmlns:a14="http://schemas.microsoft.com/office/drawing/2010/main"/>
              </a:ext>
            </a:extLst>
          </a:blip>
          <a:srcRect b="5623"/>
          <a:stretch/>
        </p:blipFill>
        <p:spPr>
          <a:xfrm>
            <a:off x="4881222" y="985644"/>
            <a:ext cx="3904981" cy="3026078"/>
          </a:xfrm>
          <a:prstGeom prst="rect">
            <a:avLst/>
          </a:prstGeom>
        </p:spPr>
      </p:pic>
      <p:sp>
        <p:nvSpPr>
          <p:cNvPr id="17410" name="Title 1"/>
          <p:cNvSpPr>
            <a:spLocks noGrp="1"/>
          </p:cNvSpPr>
          <p:nvPr>
            <p:ph type="title"/>
          </p:nvPr>
        </p:nvSpPr>
        <p:spPr>
          <a:xfrm>
            <a:off x="416347" y="111808"/>
            <a:ext cx="6614160" cy="742950"/>
          </a:xfrm>
        </p:spPr>
        <p:txBody>
          <a:bodyPr/>
          <a:lstStyle/>
          <a:p>
            <a:r>
              <a:rPr lang="en-US" dirty="0">
                <a:solidFill>
                  <a:srgbClr val="DBEEF4"/>
                </a:solidFill>
                <a:latin typeface="Arial"/>
                <a:cs typeface="Arial"/>
              </a:rPr>
              <a:t>Background: Orion Compression Pad</a:t>
            </a:r>
          </a:p>
        </p:txBody>
      </p:sp>
      <p:sp>
        <p:nvSpPr>
          <p:cNvPr id="33" name="Slide Number Placeholder 5"/>
          <p:cNvSpPr>
            <a:spLocks noGrp="1"/>
          </p:cNvSpPr>
          <p:nvPr>
            <p:ph type="sldNum" sz="quarter" idx="12"/>
          </p:nvPr>
        </p:nvSpPr>
        <p:spPr>
          <a:xfrm>
            <a:off x="7001760" y="6467302"/>
            <a:ext cx="2133600" cy="365125"/>
          </a:xfrm>
        </p:spPr>
        <p:txBody>
          <a:bodyPr/>
          <a:lstStyle/>
          <a:p>
            <a:fld id="{16F73B07-E651-A046-B84E-85718FE48D8A}" type="slidenum">
              <a:rPr lang="en-US"/>
              <a:pPr/>
              <a:t>3</a:t>
            </a:fld>
            <a:endParaRPr lang="en-US" sz="1400" dirty="0">
              <a:solidFill>
                <a:schemeClr val="tx1"/>
              </a:solidFill>
            </a:endParaRPr>
          </a:p>
        </p:txBody>
      </p:sp>
      <p:sp>
        <p:nvSpPr>
          <p:cNvPr id="8" name="Rounded Rectangle 7"/>
          <p:cNvSpPr/>
          <p:nvPr/>
        </p:nvSpPr>
        <p:spPr>
          <a:xfrm>
            <a:off x="5684897" y="964801"/>
            <a:ext cx="2419106" cy="391597"/>
          </a:xfrm>
          <a:prstGeom prst="roundRect">
            <a:avLst/>
          </a:prstGeom>
          <a:solidFill>
            <a:schemeClr val="bg1">
              <a:alpha val="94000"/>
            </a:schemeClr>
          </a:solidFill>
          <a:ln>
            <a:solidFill>
              <a:schemeClr val="tx1"/>
            </a:solidFill>
          </a:ln>
        </p:spPr>
        <p:txBody>
          <a:bodyPr wrap="square" rtlCol="0">
            <a:spAutoFit/>
          </a:bodyPr>
          <a:lstStyle/>
          <a:p>
            <a:pPr algn="ctr"/>
            <a:r>
              <a:rPr lang="en-US" sz="1700" dirty="0"/>
              <a:t>Orion EFT-1 Vehicle</a:t>
            </a:r>
          </a:p>
        </p:txBody>
      </p:sp>
      <p:grpSp>
        <p:nvGrpSpPr>
          <p:cNvPr id="13" name="Group 12"/>
          <p:cNvGrpSpPr/>
          <p:nvPr/>
        </p:nvGrpSpPr>
        <p:grpSpPr>
          <a:xfrm>
            <a:off x="5278521" y="2650956"/>
            <a:ext cx="3148970" cy="1268983"/>
            <a:chOff x="5248284" y="665266"/>
            <a:chExt cx="3148970" cy="1268983"/>
          </a:xfrm>
        </p:grpSpPr>
        <p:cxnSp>
          <p:nvCxnSpPr>
            <p:cNvPr id="60" name="Straight Arrow Connector 59"/>
            <p:cNvCxnSpPr/>
            <p:nvPr/>
          </p:nvCxnSpPr>
          <p:spPr>
            <a:xfrm flipH="1" flipV="1">
              <a:off x="6097678" y="665266"/>
              <a:ext cx="1" cy="957575"/>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57" name="Rounded Rectangle 56"/>
            <p:cNvSpPr/>
            <p:nvPr/>
          </p:nvSpPr>
          <p:spPr>
            <a:xfrm>
              <a:off x="5248284" y="1559678"/>
              <a:ext cx="3148970" cy="374571"/>
            </a:xfrm>
            <a:prstGeom prst="roundRect">
              <a:avLst/>
            </a:prstGeom>
            <a:solidFill>
              <a:schemeClr val="bg1">
                <a:alpha val="88000"/>
              </a:schemeClr>
            </a:solidFill>
            <a:ln>
              <a:solidFill>
                <a:srgbClr val="FF0000"/>
              </a:solidFill>
            </a:ln>
          </p:spPr>
          <p:txBody>
            <a:bodyPr wrap="square" rtlCol="0">
              <a:spAutoFit/>
            </a:bodyPr>
            <a:lstStyle/>
            <a:p>
              <a:pPr algn="ctr"/>
              <a:r>
                <a:rPr lang="en-US" sz="1600" dirty="0">
                  <a:solidFill>
                    <a:srgbClr val="FF0000"/>
                  </a:solidFill>
                </a:rPr>
                <a:t>Compression Pad Locations (6)</a:t>
              </a:r>
            </a:p>
          </p:txBody>
        </p:sp>
      </p:grpSp>
      <p:grpSp>
        <p:nvGrpSpPr>
          <p:cNvPr id="10" name="Group 9"/>
          <p:cNvGrpSpPr/>
          <p:nvPr/>
        </p:nvGrpSpPr>
        <p:grpSpPr>
          <a:xfrm>
            <a:off x="735753" y="1063950"/>
            <a:ext cx="3406638" cy="3955757"/>
            <a:chOff x="440829" y="1104269"/>
            <a:chExt cx="3706917" cy="4253618"/>
          </a:xfrm>
        </p:grpSpPr>
        <p:grpSp>
          <p:nvGrpSpPr>
            <p:cNvPr id="9" name="Group 8"/>
            <p:cNvGrpSpPr/>
            <p:nvPr/>
          </p:nvGrpSpPr>
          <p:grpSpPr>
            <a:xfrm>
              <a:off x="1624161" y="1104269"/>
              <a:ext cx="2523585" cy="4097499"/>
              <a:chOff x="1624161" y="1104269"/>
              <a:chExt cx="2523585" cy="4097499"/>
            </a:xfrm>
          </p:grpSpPr>
          <p:pic>
            <p:nvPicPr>
              <p:cNvPr id="28" name="Picture 27"/>
              <p:cNvPicPr>
                <a:picLocks noChangeAspect="1"/>
              </p:cNvPicPr>
              <p:nvPr/>
            </p:nvPicPr>
            <p:blipFill>
              <a:blip r:embed="rId5">
                <a:extLst>
                  <a:ext uri="{BEBA8EAE-BF5A-486C-A8C5-ECC9F3942E4B}">
                    <a14:imgProps xmlns:a14="http://schemas.microsoft.com/office/drawing/2010/main">
                      <a14:imgLayer r:embed="rId6">
                        <a14:imgEffect>
                          <a14:backgroundRemoval t="156" b="99688" l="10508" r="90508">
                            <a14:foregroundMark x1="48475" y1="94852" x2="48475" y2="94852"/>
                            <a14:foregroundMark x1="53898" y1="96724" x2="53898" y2="96724"/>
                            <a14:foregroundMark x1="53898" y1="92356" x2="53898" y2="92356"/>
                            <a14:foregroundMark x1="68475" y1="90484" x2="68475" y2="90484"/>
                            <a14:foregroundMark x1="69153" y1="84399" x2="69153" y2="84399"/>
                            <a14:foregroundMark x1="71525" y1="80967" x2="71525" y2="80967"/>
                            <a14:foregroundMark x1="50847" y1="73011" x2="50847" y2="73011"/>
                            <a14:foregroundMark x1="51864" y1="60374" x2="51864" y2="60374"/>
                            <a14:foregroundMark x1="47797" y1="60374" x2="47797" y2="60374"/>
                            <a14:foregroundMark x1="31525" y1="91732" x2="31525" y2="91732"/>
                            <a14:foregroundMark x1="70169" y1="92200" x2="70169" y2="92200"/>
                            <a14:foregroundMark x1="67458" y1="52574" x2="67458" y2="52574"/>
                            <a14:foregroundMark x1="67797" y1="50390" x2="67797" y2="50390"/>
                            <a14:foregroundMark x1="56949" y1="24649" x2="56949" y2="24649"/>
                            <a14:foregroundMark x1="57966" y1="24181" x2="57966" y2="24181"/>
                            <a14:foregroundMark x1="51525" y1="1092" x2="51525" y2="1092"/>
                            <a14:foregroundMark x1="54237" y1="18253" x2="54237" y2="18253"/>
                            <a14:foregroundMark x1="53220" y1="4680" x2="53220" y2="4680"/>
                            <a14:foregroundMark x1="52542" y1="3276" x2="52542" y2="3276"/>
                            <a14:foregroundMark x1="52203" y1="2028" x2="52203" y2="2028"/>
                            <a14:foregroundMark x1="63051" y1="65367" x2="63051" y2="65367"/>
                            <a14:foregroundMark x1="64407" y1="65991" x2="64407" y2="65991"/>
                            <a14:foregroundMark x1="61017" y1="63495" x2="61017" y2="63495"/>
                            <a14:foregroundMark x1="34915" y1="72387" x2="34915" y2="72387"/>
                            <a14:foregroundMark x1="32203" y1="72075" x2="32203" y2="72075"/>
                            <a14:foregroundMark x1="34915" y1="92044" x2="34915" y2="92044"/>
                            <a14:foregroundMark x1="67119" y1="92200" x2="67119" y2="92200"/>
                            <a14:foregroundMark x1="57288" y1="92200" x2="57288" y2="92200"/>
                            <a14:foregroundMark x1="58644" y1="92200" x2="58644" y2="92200"/>
                            <a14:foregroundMark x1="36610" y1="91888" x2="36610" y2="91888"/>
                            <a14:foregroundMark x1="43051" y1="92356" x2="43051" y2="92356"/>
                            <a14:foregroundMark x1="65424" y1="92200" x2="65424" y2="92200"/>
                            <a14:foregroundMark x1="64407" y1="92512" x2="64407" y2="92512"/>
                            <a14:foregroundMark x1="37288" y1="92356" x2="37288" y2="92356"/>
                            <a14:foregroundMark x1="34237" y1="92668" x2="34237" y2="92668"/>
                            <a14:foregroundMark x1="72203" y1="78783" x2="72203" y2="78783"/>
                            <a14:foregroundMark x1="71864" y1="84087" x2="71864" y2="84087"/>
                            <a14:foregroundMark x1="72203" y1="85179" x2="72203" y2="85179"/>
                            <a14:foregroundMark x1="69492" y1="86271" x2="69492" y2="86271"/>
                            <a14:foregroundMark x1="68475" y1="86895" x2="68475" y2="86895"/>
                            <a14:foregroundMark x1="67797" y1="87363" x2="67797" y2="87363"/>
                          </a14:backgroundRemoval>
                        </a14:imgEffect>
                      </a14:imgLayer>
                    </a14:imgProps>
                  </a:ext>
                </a:extLst>
              </a:blip>
              <a:stretch>
                <a:fillRect/>
              </a:stretch>
            </p:blipFill>
            <p:spPr>
              <a:xfrm>
                <a:off x="1624161" y="1104269"/>
                <a:ext cx="1885745" cy="4097499"/>
              </a:xfrm>
              <a:prstGeom prst="rect">
                <a:avLst/>
              </a:prstGeom>
            </p:spPr>
          </p:pic>
          <p:sp>
            <p:nvSpPr>
              <p:cNvPr id="54" name="Rounded Rectangle 53"/>
              <p:cNvSpPr/>
              <p:nvPr/>
            </p:nvSpPr>
            <p:spPr>
              <a:xfrm>
                <a:off x="3064832" y="2378707"/>
                <a:ext cx="1082914" cy="988630"/>
              </a:xfrm>
              <a:prstGeom prst="roundRect">
                <a:avLst/>
              </a:prstGeom>
              <a:noFill/>
              <a:ln>
                <a:solidFill>
                  <a:schemeClr val="tx1"/>
                </a:solidFill>
              </a:ln>
            </p:spPr>
            <p:txBody>
              <a:bodyPr wrap="square" rtlCol="0">
                <a:spAutoFit/>
              </a:bodyPr>
              <a:lstStyle/>
              <a:p>
                <a:pPr algn="ctr"/>
                <a:r>
                  <a:rPr lang="en-US" sz="1600" dirty="0"/>
                  <a:t>Launch </a:t>
                </a:r>
              </a:p>
              <a:p>
                <a:pPr algn="ctr"/>
                <a:r>
                  <a:rPr lang="en-US" sz="1600" dirty="0"/>
                  <a:t>Abort System</a:t>
                </a:r>
              </a:p>
            </p:txBody>
          </p:sp>
          <p:sp>
            <p:nvSpPr>
              <p:cNvPr id="55" name="Rounded Rectangle 54"/>
              <p:cNvSpPr/>
              <p:nvPr/>
            </p:nvSpPr>
            <p:spPr>
              <a:xfrm>
                <a:off x="3069491" y="3536161"/>
                <a:ext cx="1012452" cy="659087"/>
              </a:xfrm>
              <a:prstGeom prst="roundRect">
                <a:avLst/>
              </a:prstGeom>
              <a:noFill/>
              <a:ln>
                <a:solidFill>
                  <a:schemeClr val="tx1"/>
                </a:solidFill>
              </a:ln>
            </p:spPr>
            <p:txBody>
              <a:bodyPr wrap="square" rtlCol="0">
                <a:spAutoFit/>
              </a:bodyPr>
              <a:lstStyle/>
              <a:p>
                <a:pPr algn="ctr"/>
                <a:r>
                  <a:rPr lang="en-US" sz="1500" dirty="0"/>
                  <a:t>Crew </a:t>
                </a:r>
              </a:p>
              <a:p>
                <a:pPr algn="ctr"/>
                <a:r>
                  <a:rPr lang="en-US" sz="1500" dirty="0"/>
                  <a:t>Module</a:t>
                </a:r>
              </a:p>
            </p:txBody>
          </p:sp>
          <p:sp>
            <p:nvSpPr>
              <p:cNvPr id="56" name="Rounded Rectangle 55"/>
              <p:cNvSpPr/>
              <p:nvPr/>
            </p:nvSpPr>
            <p:spPr>
              <a:xfrm>
                <a:off x="3092293" y="4293361"/>
                <a:ext cx="1055453" cy="695703"/>
              </a:xfrm>
              <a:prstGeom prst="roundRect">
                <a:avLst/>
              </a:prstGeom>
              <a:noFill/>
              <a:ln>
                <a:solidFill>
                  <a:schemeClr val="tx1"/>
                </a:solidFill>
              </a:ln>
            </p:spPr>
            <p:txBody>
              <a:bodyPr wrap="square" rtlCol="0">
                <a:spAutoFit/>
              </a:bodyPr>
              <a:lstStyle/>
              <a:p>
                <a:pPr algn="ctr"/>
                <a:r>
                  <a:rPr lang="en-US" sz="1600" dirty="0"/>
                  <a:t>Service</a:t>
                </a:r>
              </a:p>
              <a:p>
                <a:pPr algn="ctr"/>
                <a:r>
                  <a:rPr lang="en-US" sz="1600" dirty="0"/>
                  <a:t>Module</a:t>
                </a:r>
              </a:p>
            </p:txBody>
          </p:sp>
        </p:grpSp>
        <p:pic>
          <p:nvPicPr>
            <p:cNvPr id="3" name="Picture 2"/>
            <p:cNvPicPr>
              <a:picLocks noChangeAspect="1"/>
            </p:cNvPicPr>
            <p:nvPr/>
          </p:nvPicPr>
          <p:blipFill rotWithShape="1">
            <a:blip r:embed="rId7" cstate="screen">
              <a:extLst>
                <a:ext uri="{BEBA8EAE-BF5A-486C-A8C5-ECC9F3942E4B}">
                  <a14:imgProps xmlns:a14="http://schemas.microsoft.com/office/drawing/2010/main">
                    <a14:imgLayer r:embed="rId8">
                      <a14:imgEffect>
                        <a14:backgroundRemoval t="401" b="100000" l="9630" r="89630">
                          <a14:foregroundMark x1="51852" y1="3006" x2="51852" y2="3006"/>
                          <a14:foregroundMark x1="51852" y1="1603" x2="51852" y2="1603"/>
                          <a14:foregroundMark x1="51852" y1="4409" x2="51852" y2="4409"/>
                          <a14:foregroundMark x1="54074" y1="7014" x2="54074" y2="7014"/>
                          <a14:foregroundMark x1="53333" y1="9820" x2="53333" y2="9820"/>
                          <a14:foregroundMark x1="53333" y1="8216" x2="53333" y2="8216"/>
                          <a14:foregroundMark x1="49630" y1="7014" x2="49630" y2="7014"/>
                          <a14:foregroundMark x1="53333" y1="6012" x2="53333" y2="6012"/>
                          <a14:foregroundMark x1="53333" y1="5010" x2="53333" y2="5010"/>
                          <a14:foregroundMark x1="53333" y1="3607" x2="53333" y2="3607"/>
                          <a14:foregroundMark x1="76296" y1="45691" x2="76296" y2="45691"/>
                          <a14:foregroundMark x1="27407" y1="45691" x2="27407" y2="45691"/>
                          <a14:foregroundMark x1="31852" y1="99198" x2="31852" y2="99198"/>
                          <a14:foregroundMark x1="82222" y1="99198" x2="82222" y2="99198"/>
                          <a14:foregroundMark x1="85926" y1="96994" x2="85926" y2="96994"/>
                          <a14:foregroundMark x1="30370" y1="99399" x2="30370" y2="99399"/>
                          <a14:backgroundMark x1="70370" y1="46493" x2="70370" y2="46493"/>
                          <a14:backgroundMark x1="33333" y1="48697" x2="33333" y2="48697"/>
                          <a14:backgroundMark x1="65926" y1="98397" x2="65926" y2="98397"/>
                        </a14:backgroundRemoval>
                      </a14:imgEffect>
                    </a14:imgLayer>
                  </a14:imgProps>
                </a:ext>
                <a:ext uri="{28A0092B-C50C-407E-A947-70E740481C1C}">
                  <a14:useLocalDpi xmlns:a14="http://schemas.microsoft.com/office/drawing/2010/main"/>
                </a:ext>
              </a:extLst>
            </a:blip>
            <a:srcRect/>
            <a:stretch/>
          </p:blipFill>
          <p:spPr>
            <a:xfrm>
              <a:off x="440829" y="1283767"/>
              <a:ext cx="1103256" cy="4074120"/>
            </a:xfrm>
            <a:prstGeom prst="rect">
              <a:avLst/>
            </a:prstGeom>
          </p:spPr>
        </p:pic>
      </p:grpSp>
      <p:cxnSp>
        <p:nvCxnSpPr>
          <p:cNvPr id="36" name="Straight Connector 35"/>
          <p:cNvCxnSpPr/>
          <p:nvPr/>
        </p:nvCxnSpPr>
        <p:spPr>
          <a:xfrm flipV="1">
            <a:off x="1313250" y="1088612"/>
            <a:ext cx="1256848" cy="152347"/>
          </a:xfrm>
          <a:prstGeom prst="line">
            <a:avLst/>
          </a:prstGeom>
          <a:ln w="317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258493" y="2206084"/>
            <a:ext cx="1089870" cy="2612028"/>
          </a:xfrm>
          <a:prstGeom prst="line">
            <a:avLst/>
          </a:prstGeom>
          <a:ln w="317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58" name="Content Placeholder 4"/>
          <p:cNvSpPr txBox="1">
            <a:spLocks/>
          </p:cNvSpPr>
          <p:nvPr/>
        </p:nvSpPr>
        <p:spPr>
          <a:xfrm>
            <a:off x="90709" y="5120506"/>
            <a:ext cx="4807592" cy="1642996"/>
          </a:xfrm>
          <a:prstGeom prst="rect">
            <a:avLst/>
          </a:prstGeom>
          <a:noFill/>
          <a:ln w="28575" cmpd="sng">
            <a:solidFill>
              <a:srgbClr val="000090"/>
            </a:solidFill>
          </a:ln>
        </p:spPr>
        <p:txBody>
          <a:bodyPr vert="horz" lIns="91440" tIns="45720" rIns="91440" bIns="45720" rtlCol="0">
            <a:noAutofit/>
          </a:bodyPr>
          <a:lstStyle>
            <a:defPPr>
              <a:defRPr lang="en-US"/>
            </a:defPPr>
            <a:lvl1pPr marL="0" marR="0" lvl="0" indent="0" defTabSz="914400" eaLnBrk="1" fontAlgn="auto" latinLnBrk="0" hangingPunct="1">
              <a:lnSpc>
                <a:spcPct val="100000"/>
              </a:lnSpc>
              <a:spcBef>
                <a:spcPct val="20000"/>
              </a:spcBef>
              <a:spcAft>
                <a:spcPts val="0"/>
              </a:spcAft>
              <a:buClrTx/>
              <a:buSzTx/>
              <a:buFont typeface="Arial" pitchFamily="34" charset="0"/>
              <a:buNone/>
              <a:tabLst/>
              <a:defRPr sz="2000" b="1">
                <a:latin typeface="+mn-lt"/>
              </a:defRPr>
            </a:lvl1pPr>
          </a:lstStyle>
          <a:p>
            <a:pPr>
              <a:spcBef>
                <a:spcPts val="0"/>
              </a:spcBef>
            </a:pPr>
            <a:r>
              <a:rPr lang="en-US" sz="1700" dirty="0"/>
              <a:t>Orion compression pads are the interface between Crew Module (CM)  &amp; Service Module (SM) </a:t>
            </a:r>
          </a:p>
          <a:p>
            <a:pPr>
              <a:spcBef>
                <a:spcPts val="0"/>
              </a:spcBef>
            </a:pPr>
            <a:r>
              <a:rPr lang="en-US" sz="1700" dirty="0"/>
              <a:t>Required to withstand:      </a:t>
            </a:r>
          </a:p>
          <a:p>
            <a:pPr>
              <a:spcBef>
                <a:spcPts val="0"/>
              </a:spcBef>
            </a:pPr>
            <a:r>
              <a:rPr lang="en-US" sz="1700" dirty="0"/>
              <a:t>- Launch &amp; ascent structural loads</a:t>
            </a:r>
          </a:p>
          <a:p>
            <a:pPr>
              <a:spcBef>
                <a:spcPts val="0"/>
              </a:spcBef>
            </a:pPr>
            <a:r>
              <a:rPr lang="en-US" sz="1700" dirty="0"/>
              <a:t>- Pyro-shock (CM/SM separation event)</a:t>
            </a:r>
          </a:p>
          <a:p>
            <a:pPr>
              <a:spcBef>
                <a:spcPts val="0"/>
              </a:spcBef>
            </a:pPr>
            <a:r>
              <a:rPr lang="en-US" sz="1700" dirty="0"/>
              <a:t>- Earth re-entry (high heating, ablation)</a:t>
            </a:r>
          </a:p>
        </p:txBody>
      </p:sp>
      <p:cxnSp>
        <p:nvCxnSpPr>
          <p:cNvPr id="34" name="Straight Arrow Connector 33"/>
          <p:cNvCxnSpPr/>
          <p:nvPr/>
        </p:nvCxnSpPr>
        <p:spPr>
          <a:xfrm flipV="1">
            <a:off x="8022732" y="2913031"/>
            <a:ext cx="10080" cy="655195"/>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7" name="TextBox 18"/>
          <p:cNvSpPr txBox="1">
            <a:spLocks noChangeArrowheads="1"/>
          </p:cNvSpPr>
          <p:nvPr/>
        </p:nvSpPr>
        <p:spPr bwMode="auto">
          <a:xfrm>
            <a:off x="5190587" y="6509007"/>
            <a:ext cx="3376401" cy="338554"/>
          </a:xfrm>
          <a:prstGeom prst="rect">
            <a:avLst/>
          </a:prstGeom>
          <a:solidFill>
            <a:schemeClr val="bg1">
              <a:alpha val="94000"/>
            </a:schemeClr>
          </a:solidFill>
          <a:ln>
            <a:solidFill>
              <a:schemeClr val="tx1"/>
            </a:solidFill>
          </a:ln>
        </p:spPr>
        <p:txBody>
          <a:bodyPr wrap="square" rtlCol="0">
            <a:spAutoFit/>
          </a:bodyPr>
          <a:lstStyle>
            <a:defPPr>
              <a:defRPr lang="en-US"/>
            </a:defPPr>
            <a:lvl1pPr algn="ctr">
              <a:defRPr sz="1700"/>
            </a:lvl1pPr>
          </a:lstStyle>
          <a:p>
            <a:r>
              <a:rPr lang="en-US" sz="1600" dirty="0"/>
              <a:t>Compression Pad &amp; Explosive Bolt</a:t>
            </a:r>
          </a:p>
        </p:txBody>
      </p:sp>
    </p:spTree>
    <p:extLst>
      <p:ext uri="{BB962C8B-B14F-4D97-AF65-F5344CB8AC3E}">
        <p14:creationId xmlns:p14="http://schemas.microsoft.com/office/powerpoint/2010/main" val="1550806446"/>
      </p:ext>
    </p:extLst>
  </p:cSld>
  <p:clrMapOvr>
    <a:masterClrMapping/>
  </p:clrMapOvr>
  <mc:AlternateContent xmlns:mc="http://schemas.openxmlformats.org/markup-compatibility/2006" xmlns:p14="http://schemas.microsoft.com/office/powerpoint/2010/main">
    <mc:Choice Requires="p14">
      <p:transition p14:dur="300" advTm="65007">
        <p:fade/>
      </p:transition>
    </mc:Choice>
    <mc:Fallback xmlns="">
      <p:transition xmlns:p14="http://schemas.microsoft.com/office/powerpoint/2010/main" advTm="65008">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002" y="11113"/>
            <a:ext cx="6405247" cy="914400"/>
          </a:xfrm>
        </p:spPr>
        <p:txBody>
          <a:bodyPr>
            <a:normAutofit/>
          </a:bodyPr>
          <a:lstStyle/>
          <a:p>
            <a:r>
              <a:rPr lang="en-US" dirty="0">
                <a:solidFill>
                  <a:srgbClr val="DBEEF4"/>
                </a:solidFill>
                <a:latin typeface="Arial"/>
                <a:cs typeface="Arial"/>
              </a:rPr>
              <a:t>The Compression Pad Problem</a:t>
            </a:r>
          </a:p>
        </p:txBody>
      </p:sp>
      <p:sp>
        <p:nvSpPr>
          <p:cNvPr id="3" name="Content Placeholder 2"/>
          <p:cNvSpPr>
            <a:spLocks noGrp="1"/>
          </p:cNvSpPr>
          <p:nvPr>
            <p:ph idx="1"/>
          </p:nvPr>
        </p:nvSpPr>
        <p:spPr>
          <a:xfrm>
            <a:off x="284086" y="1172838"/>
            <a:ext cx="4192271" cy="377364"/>
          </a:xfrm>
          <a:noFill/>
          <a:ln>
            <a:noFill/>
          </a:ln>
        </p:spPr>
        <p:txBody>
          <a:bodyPr>
            <a:noAutofit/>
          </a:bodyPr>
          <a:lstStyle/>
          <a:p>
            <a:pPr marL="0" indent="0" algn="ctr">
              <a:lnSpc>
                <a:spcPct val="90000"/>
              </a:lnSpc>
              <a:buNone/>
            </a:pPr>
            <a:r>
              <a:rPr lang="en-US" sz="2000" b="1" u="sng" dirty="0"/>
              <a:t>Initial Pad Desig</a:t>
            </a:r>
            <a:r>
              <a:rPr lang="en-US" sz="2000" u="sng" dirty="0"/>
              <a:t>n: All Composite</a:t>
            </a:r>
            <a:endParaRPr lang="en-US" sz="2000" b="1" u="sng" dirty="0"/>
          </a:p>
        </p:txBody>
      </p:sp>
      <p:pic>
        <p:nvPicPr>
          <p:cNvPr id="4" name="Picture 2" descr="C:\Users\khpeter1\Desktop\CEV Insight Oversight\Compression Pad\Analyses\New folder\TTT1_1.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15017" y="1840691"/>
            <a:ext cx="3829850" cy="1787885"/>
          </a:xfrm>
          <a:prstGeom prst="rect">
            <a:avLst/>
          </a:prstGeom>
          <a:noFill/>
          <a:ln w="28575" cmpd="sng">
            <a:solidFill>
              <a:schemeClr val="tx1"/>
            </a:solidFill>
          </a:ln>
        </p:spPr>
      </p:pic>
      <p:sp>
        <p:nvSpPr>
          <p:cNvPr id="29" name="TextBox 28"/>
          <p:cNvSpPr txBox="1"/>
          <p:nvPr/>
        </p:nvSpPr>
        <p:spPr>
          <a:xfrm>
            <a:off x="4770964" y="1171651"/>
            <a:ext cx="4161016" cy="400110"/>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u="sng" dirty="0"/>
              <a:t>EFT-1 (Earth Orbit) Only Design</a:t>
            </a:r>
          </a:p>
        </p:txBody>
      </p:sp>
      <p:sp>
        <p:nvSpPr>
          <p:cNvPr id="11" name="Slide Number Placeholder 4"/>
          <p:cNvSpPr>
            <a:spLocks noGrp="1"/>
          </p:cNvSpPr>
          <p:nvPr>
            <p:ph type="sldNum" sz="quarter" idx="12"/>
          </p:nvPr>
        </p:nvSpPr>
        <p:spPr>
          <a:xfrm>
            <a:off x="7010400" y="6492876"/>
            <a:ext cx="2133600" cy="365125"/>
          </a:xfrm>
        </p:spPr>
        <p:txBody>
          <a:bodyPr/>
          <a:lstStyle/>
          <a:p>
            <a:fld id="{4336D8BB-1FBA-4ECE-B83B-DC345E7EB0EF}" type="slidenum">
              <a:rPr lang="en-US" smtClean="0"/>
              <a:pPr/>
              <a:t>4</a:t>
            </a:fld>
            <a:endParaRPr lang="en-US" dirty="0"/>
          </a:p>
        </p:txBody>
      </p:sp>
      <p:sp>
        <p:nvSpPr>
          <p:cNvPr id="12" name="Content Placeholder 2"/>
          <p:cNvSpPr txBox="1">
            <a:spLocks/>
          </p:cNvSpPr>
          <p:nvPr/>
        </p:nvSpPr>
        <p:spPr>
          <a:xfrm>
            <a:off x="371714" y="3708330"/>
            <a:ext cx="4192779" cy="663511"/>
          </a:xfrm>
          <a:prstGeom prst="rect">
            <a:avLst/>
          </a:prstGeom>
          <a:solidFill>
            <a:srgbClr val="FFFFFF">
              <a:alpha val="69000"/>
            </a:srgbClr>
          </a:solidFill>
          <a:ln>
            <a:solidFill>
              <a:schemeClr val="tx1"/>
            </a:solidFill>
          </a:ln>
        </p:spPr>
        <p:txBody>
          <a:bodyPr vert="horz" lIns="91440" tIns="45720" rIns="91440" bIns="45720" rtlCol="0">
            <a:noAutofit/>
          </a:bodyPr>
          <a:lstStyle/>
          <a:p>
            <a:pPr marL="0" marR="0" lvl="0"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1800" b="1" i="0" u="none" strike="noStrike" kern="1200" cap="none" spc="0" normalizeH="0" baseline="0" noProof="0" dirty="0">
                <a:ln>
                  <a:noFill/>
                </a:ln>
                <a:solidFill>
                  <a:schemeClr val="tx1"/>
                </a:solidFill>
                <a:effectLst/>
                <a:uLnTx/>
                <a:uFillTx/>
                <a:latin typeface="+mn-lt"/>
                <a:ea typeface="+mn-ea"/>
                <a:cs typeface="+mn-cs"/>
              </a:rPr>
              <a:t>This design failed for 2D carbon</a:t>
            </a:r>
            <a:r>
              <a:rPr kumimoji="0" lang="en-US" sz="1800" b="1" i="0" u="none" strike="noStrike" kern="1200" cap="none" spc="0" normalizeH="0" noProof="0" dirty="0">
                <a:ln>
                  <a:noFill/>
                </a:ln>
                <a:solidFill>
                  <a:schemeClr val="tx1"/>
                </a:solidFill>
                <a:effectLst/>
                <a:uLnTx/>
                <a:uFillTx/>
                <a:latin typeface="+mn-lt"/>
                <a:ea typeface="+mn-ea"/>
                <a:cs typeface="+mn-cs"/>
              </a:rPr>
              <a:t> phenolic laminate</a:t>
            </a:r>
            <a:r>
              <a:rPr lang="en-US" b="1" dirty="0">
                <a:latin typeface="+mn-lt"/>
              </a:rPr>
              <a:t>: </a:t>
            </a:r>
            <a:r>
              <a:rPr kumimoji="0" lang="en-US" sz="1800" b="1" i="0" u="none" strike="noStrike" kern="1200" cap="none" spc="0" normalizeH="0" baseline="0" noProof="0" dirty="0">
                <a:ln>
                  <a:noFill/>
                </a:ln>
                <a:solidFill>
                  <a:schemeClr val="tx1"/>
                </a:solidFill>
                <a:effectLst/>
                <a:uLnTx/>
                <a:uFillTx/>
                <a:latin typeface="+mn-lt"/>
                <a:ea typeface="+mn-ea"/>
                <a:cs typeface="+mn-cs"/>
              </a:rPr>
              <a:t>poor inter-laminar strength</a:t>
            </a:r>
          </a:p>
        </p:txBody>
      </p:sp>
      <p:sp>
        <p:nvSpPr>
          <p:cNvPr id="13" name="Content Placeholder 2"/>
          <p:cNvSpPr txBox="1">
            <a:spLocks/>
          </p:cNvSpPr>
          <p:nvPr/>
        </p:nvSpPr>
        <p:spPr>
          <a:xfrm>
            <a:off x="4860596" y="3719252"/>
            <a:ext cx="4184359" cy="661229"/>
          </a:xfrm>
          <a:prstGeom prst="rect">
            <a:avLst/>
          </a:prstGeom>
          <a:solidFill>
            <a:srgbClr val="FFFFFF">
              <a:alpha val="69000"/>
            </a:srgbClr>
          </a:solidFill>
          <a:ln>
            <a:solidFill>
              <a:schemeClr val="tx1"/>
            </a:solidFill>
          </a:ln>
        </p:spPr>
        <p:txBody>
          <a:bodyPr vert="horz" lIns="91440" tIns="45720" rIns="91440" bIns="45720" rtlCol="0">
            <a:noAutofit/>
          </a:bodyPr>
          <a:lstStyle>
            <a:defPPr>
              <a:defRPr lang="en-US"/>
            </a:defPPr>
            <a:lvl1pPr marL="0" marR="0" lvl="0" indent="0" defTabSz="914400" eaLnBrk="1" fontAlgn="auto" latinLnBrk="0" hangingPunct="1">
              <a:lnSpc>
                <a:spcPct val="90000"/>
              </a:lnSpc>
              <a:spcBef>
                <a:spcPct val="20000"/>
              </a:spcBef>
              <a:spcAft>
                <a:spcPts val="0"/>
              </a:spcAft>
              <a:buClrTx/>
              <a:buSzTx/>
              <a:buFont typeface="Arial" pitchFamily="34" charset="0"/>
              <a:buNone/>
              <a:tabLst/>
              <a:defRPr kumimoji="0" sz="1800" b="1" i="0" u="none" strike="noStrike" cap="none" spc="0" normalizeH="0" baseline="0">
                <a:ln>
                  <a:noFill/>
                </a:ln>
                <a:effectLst/>
                <a:uLnTx/>
                <a:uFillTx/>
                <a:latin typeface="+mn-lt"/>
              </a:defRPr>
            </a:lvl1pPr>
          </a:lstStyle>
          <a:p>
            <a:r>
              <a:rPr lang="en-US" dirty="0"/>
              <a:t>Metallic insert used for first flight where entry heating was relatively low</a:t>
            </a:r>
          </a:p>
        </p:txBody>
      </p:sp>
      <p:sp>
        <p:nvSpPr>
          <p:cNvPr id="15" name="Content Placeholder 4"/>
          <p:cNvSpPr txBox="1">
            <a:spLocks/>
          </p:cNvSpPr>
          <p:nvPr/>
        </p:nvSpPr>
        <p:spPr>
          <a:xfrm>
            <a:off x="445125" y="4659036"/>
            <a:ext cx="8289571" cy="1851827"/>
          </a:xfrm>
          <a:prstGeom prst="rect">
            <a:avLst/>
          </a:prstGeom>
          <a:gradFill flip="none" rotWithShape="1">
            <a:gsLst>
              <a:gs pos="0">
                <a:schemeClr val="bg2"/>
              </a:gs>
              <a:gs pos="100000">
                <a:schemeClr val="bg2">
                  <a:lumMod val="75000"/>
                </a:schemeClr>
              </a:gs>
              <a:gs pos="65000">
                <a:schemeClr val="bg2">
                  <a:lumMod val="90000"/>
                </a:schemeClr>
              </a:gs>
            </a:gsLst>
            <a:lin ang="5040000" scaled="0"/>
            <a:tileRect/>
          </a:gradFill>
          <a:ln w="28575" cmpd="sng">
            <a:solidFill>
              <a:srgbClr val="000090"/>
            </a:solidFill>
          </a:ln>
        </p:spPr>
        <p:txBody>
          <a:bodyPr vert="horz" lIns="91440" tIns="45720" rIns="91440" bIns="45720" rtlCol="0">
            <a:normAutofit lnSpcReduction="10000"/>
          </a:bodyPr>
          <a:lstStyle>
            <a:defPPr>
              <a:defRPr lang="en-US"/>
            </a:defPPr>
            <a:lvl1pPr marL="0" marR="0" lvl="0" indent="0" defTabSz="914400" eaLnBrk="1" fontAlgn="auto" latinLnBrk="0" hangingPunct="1">
              <a:lnSpc>
                <a:spcPct val="100000"/>
              </a:lnSpc>
              <a:spcBef>
                <a:spcPct val="20000"/>
              </a:spcBef>
              <a:spcAft>
                <a:spcPts val="0"/>
              </a:spcAft>
              <a:buClrTx/>
              <a:buSzTx/>
              <a:buFont typeface="Arial" pitchFamily="34" charset="0"/>
              <a:buNone/>
              <a:tabLst/>
              <a:defRPr sz="2000" b="1">
                <a:latin typeface="+mn-lt"/>
              </a:defRPr>
            </a:lvl1pPr>
          </a:lstStyle>
          <a:p>
            <a:pPr marL="342900" indent="-342900">
              <a:buFont typeface="Arial"/>
              <a:buChar char="•"/>
            </a:pPr>
            <a:r>
              <a:rPr lang="en-US" sz="1800" dirty="0"/>
              <a:t>2D laminates have insufficient strength to take all structural loads</a:t>
            </a:r>
          </a:p>
          <a:p>
            <a:pPr marL="342900" indent="-342900">
              <a:buFont typeface="Arial"/>
              <a:buChar char="•"/>
            </a:pPr>
            <a:r>
              <a:rPr lang="en-US" sz="1800" dirty="0"/>
              <a:t>Metallic insert is problematic as it creates a thermal short, results in melt flow onto surrounding materials</a:t>
            </a:r>
          </a:p>
          <a:p>
            <a:pPr marL="342900" indent="-342900">
              <a:buFont typeface="Arial"/>
              <a:buChar char="•"/>
            </a:pPr>
            <a:r>
              <a:rPr lang="en-US" sz="1800" dirty="0"/>
              <a:t>Future Orion missions will go beyond Earth orbit &amp; have significantly higher heating compared to EFT-1 flight</a:t>
            </a:r>
          </a:p>
          <a:p>
            <a:pPr marL="342900" indent="-342900">
              <a:buFont typeface="Arial"/>
              <a:buChar char="•"/>
            </a:pPr>
            <a:r>
              <a:rPr lang="en-US" sz="1800" dirty="0"/>
              <a:t>A robust 3D composite would eliminate the need for the metallic insert </a:t>
            </a:r>
          </a:p>
          <a:p>
            <a:pPr marL="342900" indent="-342900">
              <a:buFont typeface="Arial"/>
              <a:buChar char="•"/>
            </a:pPr>
            <a:endParaRPr lang="en-US" sz="1800" dirty="0"/>
          </a:p>
        </p:txBody>
      </p:sp>
      <p:grpSp>
        <p:nvGrpSpPr>
          <p:cNvPr id="9" name="Group 8"/>
          <p:cNvGrpSpPr/>
          <p:nvPr/>
        </p:nvGrpSpPr>
        <p:grpSpPr>
          <a:xfrm>
            <a:off x="4884149" y="1691556"/>
            <a:ext cx="4151568" cy="1913734"/>
            <a:chOff x="4798522" y="1691556"/>
            <a:chExt cx="4151568" cy="1913734"/>
          </a:xfrm>
        </p:grpSpPr>
        <p:pic>
          <p:nvPicPr>
            <p:cNvPr id="30" name="Picture 29" descr="Screen shot 2012-03-20 at 9.42.40 PM.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98522" y="1691556"/>
              <a:ext cx="4151568" cy="1913734"/>
            </a:xfrm>
            <a:prstGeom prst="rect">
              <a:avLst/>
            </a:prstGeom>
            <a:ln w="28575" cmpd="sng">
              <a:solidFill>
                <a:schemeClr val="tx1"/>
              </a:solidFill>
            </a:ln>
          </p:spPr>
        </p:pic>
        <p:sp>
          <p:nvSpPr>
            <p:cNvPr id="14" name="TextBox 13"/>
            <p:cNvSpPr txBox="1"/>
            <p:nvPr/>
          </p:nvSpPr>
          <p:spPr>
            <a:xfrm>
              <a:off x="5451625" y="1781962"/>
              <a:ext cx="1192273" cy="292388"/>
            </a:xfrm>
            <a:prstGeom prst="rect">
              <a:avLst/>
            </a:prstGeom>
            <a:solidFill>
              <a:schemeClr val="tx1">
                <a:alpha val="95000"/>
              </a:schemeClr>
            </a:solidFill>
            <a:ln>
              <a:solidFill>
                <a:srgbClr val="00000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00" b="1" dirty="0">
                  <a:solidFill>
                    <a:schemeClr val="bg1"/>
                  </a:solidFill>
                </a:rPr>
                <a:t>Steel Insert</a:t>
              </a:r>
            </a:p>
          </p:txBody>
        </p:sp>
        <p:cxnSp>
          <p:nvCxnSpPr>
            <p:cNvPr id="16" name="Straight Arrow Connector 15"/>
            <p:cNvCxnSpPr/>
            <p:nvPr/>
          </p:nvCxnSpPr>
          <p:spPr>
            <a:xfrm>
              <a:off x="5943600" y="2099733"/>
              <a:ext cx="553425" cy="552747"/>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744457" y="1951642"/>
              <a:ext cx="1316343" cy="292388"/>
            </a:xfrm>
            <a:prstGeom prst="rect">
              <a:avLst/>
            </a:prstGeom>
            <a:solidFill>
              <a:schemeClr val="tx1">
                <a:alpha val="95000"/>
              </a:schemeClr>
            </a:solidFill>
            <a:ln>
              <a:solidFill>
                <a:srgbClr val="00000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00" b="1" dirty="0">
                  <a:solidFill>
                    <a:schemeClr val="bg1"/>
                  </a:solidFill>
                </a:rPr>
                <a:t>Carbon Phenolic</a:t>
              </a:r>
            </a:p>
          </p:txBody>
        </p:sp>
      </p:grpSp>
      <p:cxnSp>
        <p:nvCxnSpPr>
          <p:cNvPr id="17" name="Straight Arrow Connector 16"/>
          <p:cNvCxnSpPr/>
          <p:nvPr/>
        </p:nvCxnSpPr>
        <p:spPr>
          <a:xfrm>
            <a:off x="7619409" y="2220480"/>
            <a:ext cx="402952" cy="567120"/>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pic>
        <p:nvPicPr>
          <p:cNvPr id="19" name="Picture 18"/>
          <p:cNvPicPr>
            <a:picLocks noChangeAspect="1"/>
          </p:cNvPicPr>
          <p:nvPr/>
        </p:nvPicPr>
        <p:blipFill rotWithShape="1">
          <a:blip r:embed="rId4" cstate="print">
            <a:extLst>
              <a:ext uri="{28A0092B-C50C-407E-A947-70E740481C1C}">
                <a14:useLocalDpi xmlns:a14="http://schemas.microsoft.com/office/drawing/2010/main" val="0"/>
              </a:ext>
            </a:extLst>
          </a:blip>
          <a:srcRect l="17654" t="8642" r="13827" b="7407"/>
          <a:stretch/>
        </p:blipFill>
        <p:spPr>
          <a:xfrm>
            <a:off x="36637" y="1629256"/>
            <a:ext cx="1330588" cy="1222703"/>
          </a:xfrm>
          <a:prstGeom prst="rect">
            <a:avLst/>
          </a:prstGeom>
          <a:ln>
            <a:solidFill>
              <a:schemeClr val="tx1"/>
            </a:solidFill>
          </a:ln>
        </p:spPr>
      </p:pic>
    </p:spTree>
    <p:extLst>
      <p:ext uri="{BB962C8B-B14F-4D97-AF65-F5344CB8AC3E}">
        <p14:creationId xmlns:p14="http://schemas.microsoft.com/office/powerpoint/2010/main" val="2704796734"/>
      </p:ext>
    </p:extLst>
  </p:cSld>
  <p:clrMapOvr>
    <a:masterClrMapping/>
  </p:clrMapOvr>
  <mc:AlternateContent xmlns:mc="http://schemas.openxmlformats.org/markup-compatibility/2006" xmlns:p14="http://schemas.microsoft.com/office/powerpoint/2010/main">
    <mc:Choice Requires="p14">
      <p:transition p14:dur="300" advTm="87030">
        <p:fade/>
      </p:transition>
    </mc:Choice>
    <mc:Fallback xmlns="">
      <p:transition xmlns:p14="http://schemas.microsoft.com/office/powerpoint/2010/main" advTm="8703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074" y="11113"/>
            <a:ext cx="7006764" cy="914400"/>
          </a:xfrm>
        </p:spPr>
        <p:txBody>
          <a:bodyPr/>
          <a:lstStyle/>
          <a:p>
            <a:r>
              <a:rPr lang="en-US" dirty="0">
                <a:solidFill>
                  <a:srgbClr val="DBEEF4"/>
                </a:solidFill>
                <a:latin typeface="Arial"/>
                <a:cs typeface="Arial"/>
              </a:rPr>
              <a:t>3DMAT: Requirements &amp; Challenges</a:t>
            </a:r>
          </a:p>
        </p:txBody>
      </p:sp>
      <p:sp>
        <p:nvSpPr>
          <p:cNvPr id="4" name="Slide Number Placeholder 3"/>
          <p:cNvSpPr>
            <a:spLocks noGrp="1"/>
          </p:cNvSpPr>
          <p:nvPr>
            <p:ph type="sldNum" sz="quarter" idx="12"/>
          </p:nvPr>
        </p:nvSpPr>
        <p:spPr>
          <a:xfrm>
            <a:off x="7010400" y="6492875"/>
            <a:ext cx="2133600" cy="365125"/>
          </a:xfrm>
        </p:spPr>
        <p:txBody>
          <a:bodyPr/>
          <a:lstStyle/>
          <a:p>
            <a:fld id="{DF9F0091-7E6F-4DCF-A91F-F992531520AF}" type="slidenum">
              <a:rPr lang="en-US" smtClean="0"/>
              <a:pPr/>
              <a:t>5</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063837234"/>
              </p:ext>
            </p:extLst>
          </p:nvPr>
        </p:nvGraphicFramePr>
        <p:xfrm>
          <a:off x="317492" y="1138839"/>
          <a:ext cx="8452167" cy="2880594"/>
        </p:xfrm>
        <a:graphic>
          <a:graphicData uri="http://schemas.openxmlformats.org/drawingml/2006/table">
            <a:tbl>
              <a:tblPr firstRow="1" bandRow="1">
                <a:tableStyleId>{5C22544A-7EE6-4342-B048-85BDC9FD1C3A}</a:tableStyleId>
              </a:tblPr>
              <a:tblGrid>
                <a:gridCol w="1287133">
                  <a:extLst>
                    <a:ext uri="{9D8B030D-6E8A-4147-A177-3AD203B41FA5}">
                      <a16:colId xmlns:a16="http://schemas.microsoft.com/office/drawing/2014/main" val="20000"/>
                    </a:ext>
                  </a:extLst>
                </a:gridCol>
                <a:gridCol w="7165034">
                  <a:extLst>
                    <a:ext uri="{9D8B030D-6E8A-4147-A177-3AD203B41FA5}">
                      <a16:colId xmlns:a16="http://schemas.microsoft.com/office/drawing/2014/main" val="20001"/>
                    </a:ext>
                  </a:extLst>
                </a:gridCol>
              </a:tblGrid>
              <a:tr h="427328">
                <a:tc>
                  <a:txBody>
                    <a:bodyPr/>
                    <a:lstStyle/>
                    <a:p>
                      <a:r>
                        <a:rPr lang="en-US" sz="2000" dirty="0"/>
                        <a:t>Type</a:t>
                      </a:r>
                    </a:p>
                  </a:txBody>
                  <a:tcPr>
                    <a:lnL w="12700" cap="flat" cmpd="sng" algn="ctr">
                      <a:solidFill>
                        <a:prstClr val="black">
                          <a:lumMod val="50000"/>
                          <a:lumOff val="50000"/>
                        </a:prstClr>
                      </a:solidFill>
                      <a:prstDash val="solid"/>
                      <a:round/>
                      <a:headEnd type="none" w="med" len="med"/>
                      <a:tailEnd type="none" w="med" len="med"/>
                    </a:lnL>
                    <a:lnT w="12700" cap="flat" cmpd="sng" algn="ctr">
                      <a:solidFill>
                        <a:prstClr val="black">
                          <a:lumMod val="50000"/>
                          <a:lumOff val="50000"/>
                        </a:prstClr>
                      </a:solidFill>
                      <a:prstDash val="solid"/>
                      <a:round/>
                      <a:headEnd type="none" w="med" len="med"/>
                      <a:tailEnd type="none" w="med" len="med"/>
                    </a:lnT>
                  </a:tcPr>
                </a:tc>
                <a:tc>
                  <a:txBody>
                    <a:bodyPr/>
                    <a:lstStyle/>
                    <a:p>
                      <a:r>
                        <a:rPr lang="en-US" sz="2000" baseline="0" dirty="0"/>
                        <a:t>Orion Compression Pad Requirements</a:t>
                      </a:r>
                      <a:endParaRPr lang="en-US" sz="2000" dirty="0"/>
                    </a:p>
                  </a:txBody>
                  <a:tcPr>
                    <a:lnR w="12700" cap="flat" cmpd="sng" algn="ctr">
                      <a:solidFill>
                        <a:prstClr val="black">
                          <a:lumMod val="50000"/>
                          <a:lumOff val="50000"/>
                        </a:prstClr>
                      </a:solidFill>
                      <a:prstDash val="solid"/>
                      <a:round/>
                      <a:headEnd type="none" w="med" len="med"/>
                      <a:tailEnd type="none" w="med" len="med"/>
                    </a:lnR>
                    <a:lnT w="12700" cap="flat" cmpd="sng" algn="ctr">
                      <a:solidFill>
                        <a:prstClr val="black">
                          <a:lumMod val="50000"/>
                          <a:lumOff val="50000"/>
                        </a:prstClr>
                      </a:solidFill>
                      <a:prstDash val="solid"/>
                      <a:round/>
                      <a:headEnd type="none" w="med" len="med"/>
                      <a:tailEnd type="none" w="med" len="med"/>
                    </a:lnT>
                  </a:tcPr>
                </a:tc>
                <a:extLst>
                  <a:ext uri="{0D108BD9-81ED-4DB2-BD59-A6C34878D82A}">
                    <a16:rowId xmlns:a16="http://schemas.microsoft.com/office/drawing/2014/main" val="10000"/>
                  </a:ext>
                </a:extLst>
              </a:tr>
              <a:tr h="443290">
                <a:tc>
                  <a:txBody>
                    <a:bodyPr/>
                    <a:lstStyle/>
                    <a:p>
                      <a:r>
                        <a:rPr lang="en-US" sz="1700" b="1" dirty="0"/>
                        <a:t>Thermal</a:t>
                      </a:r>
                      <a:endParaRPr lang="en-US" sz="1700" b="1" baseline="0" dirty="0"/>
                    </a:p>
                  </a:txBody>
                  <a:tcPr>
                    <a:lnL w="12700" cap="flat" cmpd="sng" algn="ctr">
                      <a:solidFill>
                        <a:prstClr val="black">
                          <a:lumMod val="50000"/>
                          <a:lumOff val="50000"/>
                        </a:prstClr>
                      </a:solidFill>
                      <a:prstDash val="solid"/>
                      <a:round/>
                      <a:headEnd type="none" w="med" len="med"/>
                      <a:tailEnd type="none" w="med" len="med"/>
                    </a:lnL>
                  </a:tcPr>
                </a:tc>
                <a:tc>
                  <a:txBody>
                    <a:bodyPr/>
                    <a:lstStyle/>
                    <a:p>
                      <a:pPr algn="l"/>
                      <a:r>
                        <a:rPr lang="en-US" sz="1700" b="1" kern="1200" dirty="0">
                          <a:solidFill>
                            <a:schemeClr val="dk1"/>
                          </a:solidFill>
                          <a:effectLst/>
                          <a:latin typeface="+mn-lt"/>
                          <a:ea typeface="+mn-ea"/>
                          <a:cs typeface="+mn-cs"/>
                        </a:rPr>
                        <a:t>Compression pad to </a:t>
                      </a:r>
                      <a:r>
                        <a:rPr lang="en-US" sz="1700" b="1" kern="1200" dirty="0" err="1">
                          <a:solidFill>
                            <a:schemeClr val="dk1"/>
                          </a:solidFill>
                          <a:effectLst/>
                          <a:latin typeface="+mn-lt"/>
                          <a:ea typeface="+mn-ea"/>
                          <a:cs typeface="+mn-cs"/>
                        </a:rPr>
                        <a:t>Avcoat</a:t>
                      </a:r>
                      <a:r>
                        <a:rPr lang="en-US" sz="1700" b="1" kern="1200" dirty="0">
                          <a:solidFill>
                            <a:schemeClr val="dk1"/>
                          </a:solidFill>
                          <a:effectLst/>
                          <a:latin typeface="+mn-lt"/>
                          <a:ea typeface="+mn-ea"/>
                          <a:cs typeface="+mn-cs"/>
                        </a:rPr>
                        <a:t>/carrier-structure interface shall maintain positive margin against the 500 °F maximum</a:t>
                      </a:r>
                      <a:r>
                        <a:rPr lang="en-US" sz="1700" b="1" kern="1200" baseline="0" dirty="0">
                          <a:solidFill>
                            <a:schemeClr val="dk1"/>
                          </a:solidFill>
                          <a:effectLst/>
                          <a:latin typeface="+mn-lt"/>
                          <a:ea typeface="+mn-ea"/>
                          <a:cs typeface="+mn-cs"/>
                        </a:rPr>
                        <a:t> </a:t>
                      </a:r>
                      <a:r>
                        <a:rPr lang="en-US" sz="1700" b="1" kern="1200" dirty="0" err="1">
                          <a:solidFill>
                            <a:schemeClr val="dk1"/>
                          </a:solidFill>
                          <a:effectLst/>
                          <a:latin typeface="+mn-lt"/>
                          <a:ea typeface="+mn-ea"/>
                          <a:cs typeface="+mn-cs"/>
                        </a:rPr>
                        <a:t>bondline</a:t>
                      </a:r>
                      <a:r>
                        <a:rPr lang="en-US" sz="1700" b="1" kern="1200" dirty="0">
                          <a:solidFill>
                            <a:schemeClr val="dk1"/>
                          </a:solidFill>
                          <a:effectLst/>
                          <a:latin typeface="+mn-lt"/>
                          <a:ea typeface="+mn-ea"/>
                          <a:cs typeface="+mn-cs"/>
                        </a:rPr>
                        <a:t> temperature</a:t>
                      </a:r>
                      <a:endParaRPr lang="en-US" sz="1700" b="1" dirty="0"/>
                    </a:p>
                  </a:txBody>
                  <a:tcPr>
                    <a:lnR w="12700" cap="flat" cmpd="sng" algn="ctr">
                      <a:solidFill>
                        <a:prstClr val="black">
                          <a:lumMod val="50000"/>
                          <a:lumOff val="50000"/>
                        </a:prstClr>
                      </a:solidFill>
                      <a:prstDash val="solid"/>
                      <a:round/>
                      <a:headEnd type="none" w="med" len="med"/>
                      <a:tailEnd type="none" w="med" len="med"/>
                    </a:lnR>
                  </a:tcPr>
                </a:tc>
                <a:extLst>
                  <a:ext uri="{0D108BD9-81ED-4DB2-BD59-A6C34878D82A}">
                    <a16:rowId xmlns:a16="http://schemas.microsoft.com/office/drawing/2014/main" val="10001"/>
                  </a:ext>
                </a:extLst>
              </a:tr>
              <a:tr h="444500">
                <a:tc>
                  <a:txBody>
                    <a:bodyPr/>
                    <a:lstStyle/>
                    <a:p>
                      <a:r>
                        <a:rPr lang="en-US" sz="1700" b="1" dirty="0"/>
                        <a:t>Structural</a:t>
                      </a:r>
                    </a:p>
                  </a:txBody>
                  <a:tcPr>
                    <a:lnL w="12700" cap="flat" cmpd="sng" algn="ctr">
                      <a:solidFill>
                        <a:prstClr val="black">
                          <a:lumMod val="50000"/>
                          <a:lumOff val="50000"/>
                        </a:prstClr>
                      </a:solidFill>
                      <a:prstDash val="solid"/>
                      <a:round/>
                      <a:headEnd type="none" w="med" len="med"/>
                      <a:tailEnd type="none" w="med" len="med"/>
                    </a:lnL>
                  </a:tcPr>
                </a:tc>
                <a:tc>
                  <a:txBody>
                    <a:bodyPr/>
                    <a:lstStyle/>
                    <a:p>
                      <a:pPr algn="l"/>
                      <a:r>
                        <a:rPr lang="en-US" sz="1700" b="1" kern="1200" dirty="0">
                          <a:solidFill>
                            <a:schemeClr val="dk1"/>
                          </a:solidFill>
                          <a:effectLst/>
                          <a:latin typeface="+mn-lt"/>
                          <a:ea typeface="+mn-ea"/>
                          <a:cs typeface="+mn-cs"/>
                        </a:rPr>
                        <a:t>Compression pad shall carry compression moment &amp; shear loads</a:t>
                      </a:r>
                      <a:r>
                        <a:rPr lang="en-US" sz="1700" b="1" dirty="0">
                          <a:effectLst/>
                        </a:rPr>
                        <a:t> </a:t>
                      </a:r>
                      <a:endParaRPr lang="en-US" sz="1700" b="1" dirty="0"/>
                    </a:p>
                  </a:txBody>
                  <a:tcPr>
                    <a:lnR w="12700" cap="flat" cmpd="sng" algn="ctr">
                      <a:solidFill>
                        <a:prstClr val="black">
                          <a:lumMod val="50000"/>
                          <a:lumOff val="50000"/>
                        </a:prstClr>
                      </a:solidFill>
                      <a:prstDash val="solid"/>
                      <a:round/>
                      <a:headEnd type="none" w="med" len="med"/>
                      <a:tailEnd type="none" w="med" len="med"/>
                    </a:lnR>
                  </a:tcPr>
                </a:tc>
                <a:extLst>
                  <a:ext uri="{0D108BD9-81ED-4DB2-BD59-A6C34878D82A}">
                    <a16:rowId xmlns:a16="http://schemas.microsoft.com/office/drawing/2014/main" val="10002"/>
                  </a:ext>
                </a:extLst>
              </a:tr>
              <a:tr h="394783">
                <a:tc>
                  <a:txBody>
                    <a:bodyPr/>
                    <a:lstStyle/>
                    <a:p>
                      <a:r>
                        <a:rPr lang="en-US" sz="1700" b="1"/>
                        <a:t>Structural</a:t>
                      </a:r>
                      <a:endParaRPr lang="en-US" sz="1700" b="1" baseline="0" dirty="0"/>
                    </a:p>
                  </a:txBody>
                  <a:tcPr>
                    <a:lnL w="12700" cap="flat" cmpd="sng" algn="ctr">
                      <a:solidFill>
                        <a:prstClr val="black">
                          <a:lumMod val="50000"/>
                          <a:lumOff val="50000"/>
                        </a:prstClr>
                      </a:solidFill>
                      <a:prstDash val="solid"/>
                      <a:round/>
                      <a:headEnd type="none" w="med" len="med"/>
                      <a:tailEnd type="none" w="med" len="med"/>
                    </a:lnL>
                  </a:tcPr>
                </a:tc>
                <a:tc>
                  <a:txBody>
                    <a:bodyPr/>
                    <a:lstStyle/>
                    <a:p>
                      <a:pPr algn="l"/>
                      <a:r>
                        <a:rPr lang="en-US" sz="1700" b="1" kern="1200" dirty="0">
                          <a:solidFill>
                            <a:schemeClr val="dk1"/>
                          </a:solidFill>
                          <a:effectLst/>
                          <a:latin typeface="+mn-lt"/>
                          <a:ea typeface="+mn-ea"/>
                          <a:cs typeface="+mn-cs"/>
                        </a:rPr>
                        <a:t>Tension tie shall maintain preload with losses due to creep &amp; joint relaxation</a:t>
                      </a:r>
                      <a:endParaRPr lang="en-US" sz="1700" b="1" dirty="0"/>
                    </a:p>
                  </a:txBody>
                  <a:tcPr>
                    <a:lnR w="12700" cap="flat" cmpd="sng" algn="ctr">
                      <a:solidFill>
                        <a:prstClr val="black">
                          <a:lumMod val="50000"/>
                          <a:lumOff val="50000"/>
                        </a:prstClr>
                      </a:solidFill>
                      <a:prstDash val="solid"/>
                      <a:round/>
                      <a:headEnd type="none" w="med" len="med"/>
                      <a:tailEnd type="none" w="med" len="med"/>
                    </a:lnR>
                  </a:tcPr>
                </a:tc>
                <a:extLst>
                  <a:ext uri="{0D108BD9-81ED-4DB2-BD59-A6C34878D82A}">
                    <a16:rowId xmlns:a16="http://schemas.microsoft.com/office/drawing/2014/main" val="10003"/>
                  </a:ext>
                </a:extLst>
              </a:tr>
              <a:tr h="394783">
                <a:tc>
                  <a:txBody>
                    <a:bodyPr/>
                    <a:lstStyle/>
                    <a:p>
                      <a:r>
                        <a:rPr lang="en-US" sz="1700" b="1"/>
                        <a:t>Structural</a:t>
                      </a:r>
                      <a:endParaRPr lang="en-US" sz="1700" b="1" baseline="0" dirty="0"/>
                    </a:p>
                  </a:txBody>
                  <a:tcPr>
                    <a:lnL w="12700" cap="flat" cmpd="sng" algn="ctr">
                      <a:solidFill>
                        <a:prstClr val="black">
                          <a:lumMod val="50000"/>
                          <a:lumOff val="50000"/>
                        </a:prstClr>
                      </a:solidFill>
                      <a:prstDash val="solid"/>
                      <a:round/>
                      <a:headEnd type="none" w="med" len="med"/>
                      <a:tailEnd type="none" w="med" len="med"/>
                    </a:lnL>
                  </a:tcPr>
                </a:tc>
                <a:tc>
                  <a:txBody>
                    <a:bodyPr/>
                    <a:lstStyle/>
                    <a:p>
                      <a:pPr algn="l"/>
                      <a:r>
                        <a:rPr lang="en-US" sz="1700" b="1" kern="1200" dirty="0">
                          <a:solidFill>
                            <a:schemeClr val="dk1"/>
                          </a:solidFill>
                          <a:effectLst/>
                          <a:latin typeface="+mn-lt"/>
                          <a:ea typeface="+mn-ea"/>
                          <a:cs typeface="+mn-cs"/>
                        </a:rPr>
                        <a:t>Compression pad shall thermally function after exposure to the separation bolt pyro-shock event</a:t>
                      </a:r>
                      <a:r>
                        <a:rPr lang="en-US" sz="1700" b="1" dirty="0">
                          <a:effectLst/>
                        </a:rPr>
                        <a:t> </a:t>
                      </a:r>
                      <a:endParaRPr lang="en-US" sz="1700" b="1" dirty="0"/>
                    </a:p>
                  </a:txBody>
                  <a:tcPr>
                    <a:lnR w="12700" cap="flat" cmpd="sng" algn="ctr">
                      <a:solidFill>
                        <a:prstClr val="black">
                          <a:lumMod val="50000"/>
                          <a:lumOff val="50000"/>
                        </a:prstClr>
                      </a:solidFill>
                      <a:prstDash val="solid"/>
                      <a:round/>
                      <a:headEnd type="none" w="med" len="med"/>
                      <a:tailEnd type="none" w="med" len="med"/>
                    </a:lnR>
                  </a:tcPr>
                </a:tc>
                <a:extLst>
                  <a:ext uri="{0D108BD9-81ED-4DB2-BD59-A6C34878D82A}">
                    <a16:rowId xmlns:a16="http://schemas.microsoft.com/office/drawing/2014/main" val="10004"/>
                  </a:ext>
                </a:extLst>
              </a:tr>
              <a:tr h="394783">
                <a:tc>
                  <a:txBody>
                    <a:bodyPr/>
                    <a:lstStyle/>
                    <a:p>
                      <a:r>
                        <a:rPr lang="en-US" sz="1700" b="1" dirty="0"/>
                        <a:t>Size</a:t>
                      </a:r>
                      <a:endParaRPr lang="en-US" sz="1700" b="1" baseline="0" dirty="0"/>
                    </a:p>
                  </a:txBody>
                  <a:tcPr>
                    <a:lnL w="12700" cap="flat" cmpd="sng" algn="ctr">
                      <a:solidFill>
                        <a:prstClr val="black">
                          <a:lumMod val="50000"/>
                          <a:lumOff val="50000"/>
                        </a:prstClr>
                      </a:solidFill>
                      <a:prstDash val="solid"/>
                      <a:round/>
                      <a:headEnd type="none" w="med" len="med"/>
                      <a:tailEnd type="none" w="med" len="med"/>
                    </a:lnL>
                    <a:lnB w="12700" cap="flat" cmpd="sng" algn="ctr">
                      <a:solidFill>
                        <a:prstClr val="black">
                          <a:lumMod val="50000"/>
                          <a:lumOff val="50000"/>
                        </a:prstClr>
                      </a:solidFill>
                      <a:prstDash val="solid"/>
                      <a:round/>
                      <a:headEnd type="none" w="med" len="med"/>
                      <a:tailEnd type="none" w="med" len="med"/>
                    </a:lnB>
                  </a:tcPr>
                </a:tc>
                <a:tc>
                  <a:txBody>
                    <a:bodyPr/>
                    <a:lstStyle/>
                    <a:p>
                      <a:pPr algn="l"/>
                      <a:r>
                        <a:rPr lang="en-US" sz="1700" b="1" kern="1200" dirty="0">
                          <a:solidFill>
                            <a:schemeClr val="dk1"/>
                          </a:solidFill>
                          <a:effectLst/>
                          <a:latin typeface="+mn-lt"/>
                          <a:ea typeface="+mn-ea"/>
                          <a:cs typeface="+mn-cs"/>
                        </a:rPr>
                        <a:t>Pad material shall be </a:t>
                      </a:r>
                      <a:r>
                        <a:rPr lang="en-US" sz="1700" b="1" kern="1200" dirty="0" err="1">
                          <a:solidFill>
                            <a:schemeClr val="dk1"/>
                          </a:solidFill>
                          <a:effectLst/>
                          <a:latin typeface="+mn-lt"/>
                          <a:ea typeface="+mn-ea"/>
                          <a:cs typeface="+mn-cs"/>
                        </a:rPr>
                        <a:t>manufacturable</a:t>
                      </a:r>
                      <a:r>
                        <a:rPr lang="en-US" sz="1700" b="1" kern="1200" dirty="0">
                          <a:solidFill>
                            <a:schemeClr val="dk1"/>
                          </a:solidFill>
                          <a:effectLst/>
                          <a:latin typeface="+mn-lt"/>
                          <a:ea typeface="+mn-ea"/>
                          <a:cs typeface="+mn-cs"/>
                        </a:rPr>
                        <a:t> to at least 3” thickness by 11” diameter</a:t>
                      </a:r>
                      <a:r>
                        <a:rPr lang="en-US" sz="1700" b="1" dirty="0">
                          <a:effectLst/>
                        </a:rPr>
                        <a:t> </a:t>
                      </a:r>
                      <a:endParaRPr lang="en-US" sz="1700" b="1" dirty="0"/>
                    </a:p>
                  </a:txBody>
                  <a:tcPr>
                    <a:lnR w="12700" cap="flat" cmpd="sng" algn="ctr">
                      <a:solidFill>
                        <a:prstClr val="black">
                          <a:lumMod val="50000"/>
                          <a:lumOff val="50000"/>
                        </a:prstClr>
                      </a:solidFill>
                      <a:prstDash val="solid"/>
                      <a:round/>
                      <a:headEnd type="none" w="med" len="med"/>
                      <a:tailEnd type="none" w="med" len="med"/>
                    </a:lnR>
                    <a:lnB w="12700" cap="flat" cmpd="sng" algn="ctr">
                      <a:solidFill>
                        <a:prstClr val="black">
                          <a:lumMod val="50000"/>
                          <a:lumOff val="50000"/>
                        </a:prstClr>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8" name="Rounded Rectangle 7"/>
          <p:cNvSpPr/>
          <p:nvPr/>
        </p:nvSpPr>
        <p:spPr>
          <a:xfrm>
            <a:off x="205941" y="3578088"/>
            <a:ext cx="8666689" cy="514832"/>
          </a:xfrm>
          <a:prstGeom prst="roundRect">
            <a:avLst/>
          </a:prstGeom>
          <a:noFill/>
          <a:ln w="127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Content Placeholder 2"/>
          <p:cNvSpPr>
            <a:spLocks noGrp="1"/>
          </p:cNvSpPr>
          <p:nvPr>
            <p:ph idx="1"/>
          </p:nvPr>
        </p:nvSpPr>
        <p:spPr>
          <a:xfrm>
            <a:off x="317493" y="4334256"/>
            <a:ext cx="8452166" cy="2201586"/>
          </a:xfrm>
        </p:spPr>
        <p:txBody>
          <a:bodyPr/>
          <a:lstStyle/>
          <a:p>
            <a:endParaRPr lang="en-US" sz="1200" dirty="0"/>
          </a:p>
          <a:p>
            <a:pPr marL="0" indent="0">
              <a:spcAft>
                <a:spcPts val="600"/>
              </a:spcAft>
              <a:buNone/>
            </a:pPr>
            <a:r>
              <a:rPr lang="en-US" sz="2000" u="sng" dirty="0">
                <a:latin typeface="Calibr bold"/>
                <a:cs typeface="Calibr bold"/>
              </a:rPr>
              <a:t>Technology Challenges</a:t>
            </a:r>
          </a:p>
          <a:p>
            <a:pPr>
              <a:spcAft>
                <a:spcPts val="600"/>
              </a:spcAft>
            </a:pPr>
            <a:r>
              <a:rPr lang="en-US" dirty="0"/>
              <a:t>Aggressive schedule to develop in time for Orion PDR (3 years)</a:t>
            </a:r>
          </a:p>
          <a:p>
            <a:pPr>
              <a:spcAft>
                <a:spcPts val="0"/>
              </a:spcAft>
            </a:pPr>
            <a:r>
              <a:rPr lang="en-US" dirty="0"/>
              <a:t>New weaving &amp; resin infusion processes developed to meet size requirement</a:t>
            </a:r>
          </a:p>
          <a:p>
            <a:pPr lvl="1">
              <a:spcAft>
                <a:spcPts val="0"/>
              </a:spcAft>
            </a:pPr>
            <a:r>
              <a:rPr lang="en-US" dirty="0"/>
              <a:t>Scale up = challenging!</a:t>
            </a:r>
          </a:p>
          <a:p>
            <a:pPr lvl="1">
              <a:spcAft>
                <a:spcPts val="600"/>
              </a:spcAft>
            </a:pPr>
            <a:r>
              <a:rPr lang="en-US" dirty="0"/>
              <a:t>Multiple process refinements needed during development</a:t>
            </a:r>
          </a:p>
        </p:txBody>
      </p:sp>
    </p:spTree>
    <p:extLst>
      <p:ext uri="{BB962C8B-B14F-4D97-AF65-F5344CB8AC3E}">
        <p14:creationId xmlns:p14="http://schemas.microsoft.com/office/powerpoint/2010/main" val="184026768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074" y="11113"/>
            <a:ext cx="7006764" cy="914400"/>
          </a:xfrm>
        </p:spPr>
        <p:txBody>
          <a:bodyPr/>
          <a:lstStyle/>
          <a:p>
            <a:r>
              <a:rPr lang="en-US" dirty="0">
                <a:solidFill>
                  <a:srgbClr val="DBEEF4"/>
                </a:solidFill>
                <a:latin typeface="Arial"/>
                <a:cs typeface="Arial"/>
              </a:rPr>
              <a:t>Manufacturing Process Overview </a:t>
            </a:r>
          </a:p>
        </p:txBody>
      </p:sp>
      <p:sp>
        <p:nvSpPr>
          <p:cNvPr id="4" name="Slide Number Placeholder 3"/>
          <p:cNvSpPr>
            <a:spLocks noGrp="1"/>
          </p:cNvSpPr>
          <p:nvPr>
            <p:ph type="sldNum" sz="quarter" idx="12"/>
          </p:nvPr>
        </p:nvSpPr>
        <p:spPr>
          <a:xfrm>
            <a:off x="7010400" y="6492875"/>
            <a:ext cx="2133600" cy="365125"/>
          </a:xfrm>
        </p:spPr>
        <p:txBody>
          <a:bodyPr/>
          <a:lstStyle/>
          <a:p>
            <a:fld id="{DF9F0091-7E6F-4DCF-A91F-F992531520AF}" type="slidenum">
              <a:rPr lang="en-US" smtClean="0"/>
              <a:pPr/>
              <a:t>6</a:t>
            </a:fld>
            <a:endParaRPr lang="en-US" dirty="0"/>
          </a:p>
        </p:txBody>
      </p:sp>
      <p:pic>
        <p:nvPicPr>
          <p:cNvPr id="5" name="Picture 4"/>
          <p:cNvPicPr>
            <a:picLocks noChangeAspect="1"/>
          </p:cNvPicPr>
          <p:nvPr/>
        </p:nvPicPr>
        <p:blipFill>
          <a:blip r:embed="rId3"/>
          <a:stretch>
            <a:fillRect/>
          </a:stretch>
        </p:blipFill>
        <p:spPr>
          <a:xfrm>
            <a:off x="528762" y="1548042"/>
            <a:ext cx="1337404" cy="1393130"/>
          </a:xfrm>
          <a:prstGeom prst="rect">
            <a:avLst/>
          </a:prstGeom>
        </p:spPr>
      </p:pic>
      <p:pic>
        <p:nvPicPr>
          <p:cNvPr id="9" name="Picture 8"/>
          <p:cNvPicPr>
            <a:picLocks noChangeAspect="1"/>
          </p:cNvPicPr>
          <p:nvPr/>
        </p:nvPicPr>
        <p:blipFill rotWithShape="1">
          <a:blip r:embed="rId4"/>
          <a:srcRect b="2210"/>
          <a:stretch/>
        </p:blipFill>
        <p:spPr>
          <a:xfrm>
            <a:off x="4358331" y="1356152"/>
            <a:ext cx="3685523" cy="2608065"/>
          </a:xfrm>
          <a:prstGeom prst="rect">
            <a:avLst/>
          </a:prstGeom>
        </p:spPr>
      </p:pic>
      <p:sp>
        <p:nvSpPr>
          <p:cNvPr id="11" name="Content Placeholder 2"/>
          <p:cNvSpPr txBox="1">
            <a:spLocks/>
          </p:cNvSpPr>
          <p:nvPr/>
        </p:nvSpPr>
        <p:spPr bwMode="auto">
          <a:xfrm>
            <a:off x="442862" y="1031245"/>
            <a:ext cx="1552899" cy="437556"/>
          </a:xfrm>
          <a:prstGeom prst="rect">
            <a:avLst/>
          </a:prstGeom>
          <a:gradFill flip="none" rotWithShape="1">
            <a:gsLst>
              <a:gs pos="0">
                <a:schemeClr val="bg2"/>
              </a:gs>
              <a:gs pos="100000">
                <a:schemeClr val="bg2">
                  <a:lumMod val="75000"/>
                </a:schemeClr>
              </a:gs>
              <a:gs pos="81000">
                <a:schemeClr val="bg2">
                  <a:lumMod val="90000"/>
                </a:schemeClr>
              </a:gs>
            </a:gsLst>
            <a:path path="circle">
              <a:fillToRect l="50000" t="50000" r="50000" b="50000"/>
            </a:path>
            <a:tileRect/>
          </a:gradFill>
          <a:ln w="9525">
            <a:solidFill>
              <a:srgbClr val="000090"/>
            </a:solidFill>
            <a:miter lim="800000"/>
            <a:headEnd/>
            <a:tailEnd/>
          </a:ln>
        </p:spPr>
        <p:txBody>
          <a:bodyPr vert="horz" wrap="square" lIns="182880" tIns="45720" rIns="182880" bIns="45720" numCol="1" anchor="t" anchorCtr="0" compatLnSpc="1">
            <a:prstTxWarp prst="textNoShape">
              <a:avLst/>
            </a:prstTxWarp>
          </a:bodyPr>
          <a:lstStyle>
            <a:lvl1pPr marL="233363" indent="-233363" algn="l" defTabSz="457200" rtl="0" eaLnBrk="1" fontAlgn="base" hangingPunct="1">
              <a:spcBef>
                <a:spcPct val="20000"/>
              </a:spcBef>
              <a:spcAft>
                <a:spcPct val="0"/>
              </a:spcAft>
              <a:buFont typeface="Arial" pitchFamily="34" charset="0"/>
              <a:buChar char="•"/>
              <a:defRPr sz="1800" b="1" kern="1200">
                <a:solidFill>
                  <a:schemeClr val="tx1"/>
                </a:solidFill>
                <a:latin typeface="+mn-lt"/>
                <a:ea typeface="ヒラギノ角ゴ Pro W3" charset="-128"/>
                <a:cs typeface="ヒラギノ角ゴ Pro W3" charset="-128"/>
              </a:defRPr>
            </a:lvl1pPr>
            <a:lvl2pPr marL="457200" indent="-223838" algn="l" defTabSz="457200" rtl="0" eaLnBrk="1" fontAlgn="base" hangingPunct="1">
              <a:spcBef>
                <a:spcPct val="20000"/>
              </a:spcBef>
              <a:spcAft>
                <a:spcPct val="0"/>
              </a:spcAft>
              <a:buFont typeface="Arial" pitchFamily="34" charset="0"/>
              <a:buChar char="–"/>
              <a:defRPr kern="1200">
                <a:solidFill>
                  <a:schemeClr val="tx1"/>
                </a:solidFill>
                <a:latin typeface="+mn-lt"/>
                <a:ea typeface="ヒラギノ角ゴ Pro W3" charset="-128"/>
                <a:cs typeface="ヒラギノ角ゴ Pro W3"/>
              </a:defRPr>
            </a:lvl2pPr>
            <a:lvl3pPr marL="693738" indent="-228600" algn="l" defTabSz="457200" rtl="0" eaLnBrk="1" fontAlgn="base" hangingPunct="1">
              <a:spcBef>
                <a:spcPct val="20000"/>
              </a:spcBef>
              <a:spcAft>
                <a:spcPct val="0"/>
              </a:spcAft>
              <a:buFont typeface="Arial" pitchFamily="34" charset="0"/>
              <a:buChar char="•"/>
              <a:defRPr sz="1600" kern="1200">
                <a:solidFill>
                  <a:schemeClr val="tx1"/>
                </a:solidFill>
                <a:latin typeface="+mn-lt"/>
                <a:ea typeface="ヒラギノ角ゴ Pro W3" charset="-128"/>
                <a:cs typeface="ヒラギノ角ゴ Pro W3"/>
              </a:defRPr>
            </a:lvl3pPr>
            <a:lvl4pPr marL="917575" indent="-228600" algn="l" defTabSz="457200" rtl="0" eaLnBrk="1" fontAlgn="base" hangingPunct="1">
              <a:spcBef>
                <a:spcPct val="20000"/>
              </a:spcBef>
              <a:spcAft>
                <a:spcPct val="0"/>
              </a:spcAft>
              <a:buFont typeface="Arial" pitchFamily="34" charset="0"/>
              <a:buChar char="–"/>
              <a:defRPr sz="1400" kern="1200">
                <a:solidFill>
                  <a:schemeClr val="tx1"/>
                </a:solidFill>
                <a:latin typeface="+mn-lt"/>
                <a:ea typeface="ヒラギノ角ゴ Pro W3" charset="-128"/>
                <a:cs typeface="ヒラギノ角ゴ Pro W3"/>
              </a:defRPr>
            </a:lvl4pPr>
            <a:lvl5pPr marL="1150938" indent="-228600" algn="l" defTabSz="457200" rtl="0" eaLnBrk="1" fontAlgn="base" hangingPunct="1">
              <a:spcBef>
                <a:spcPct val="20000"/>
              </a:spcBef>
              <a:spcAft>
                <a:spcPct val="0"/>
              </a:spcAft>
              <a:buFont typeface="Arial" pitchFamily="34" charset="0"/>
              <a:buChar char="»"/>
              <a:defRPr sz="1400" kern="1200">
                <a:solidFill>
                  <a:schemeClr val="tx1"/>
                </a:solidFill>
                <a:latin typeface="+mn-lt"/>
                <a:ea typeface="ヒラギノ角ゴ Pro W3" charset="-128"/>
                <a:cs typeface="ヒラギノ角ゴ Pro W3"/>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Quartz Yarn</a:t>
            </a:r>
          </a:p>
        </p:txBody>
      </p:sp>
      <p:sp>
        <p:nvSpPr>
          <p:cNvPr id="12" name="Content Placeholder 2"/>
          <p:cNvSpPr txBox="1">
            <a:spLocks/>
          </p:cNvSpPr>
          <p:nvPr/>
        </p:nvSpPr>
        <p:spPr bwMode="auto">
          <a:xfrm>
            <a:off x="5402965" y="975377"/>
            <a:ext cx="1552899" cy="370327"/>
          </a:xfrm>
          <a:prstGeom prst="rect">
            <a:avLst/>
          </a:prstGeom>
          <a:gradFill flip="none" rotWithShape="1">
            <a:gsLst>
              <a:gs pos="0">
                <a:schemeClr val="bg2"/>
              </a:gs>
              <a:gs pos="100000">
                <a:schemeClr val="bg2">
                  <a:lumMod val="75000"/>
                </a:schemeClr>
              </a:gs>
              <a:gs pos="81000">
                <a:schemeClr val="bg2">
                  <a:lumMod val="90000"/>
                </a:schemeClr>
              </a:gs>
            </a:gsLst>
            <a:path path="circle">
              <a:fillToRect l="50000" t="50000" r="50000" b="50000"/>
            </a:path>
            <a:tileRect/>
          </a:gradFill>
          <a:ln w="9525">
            <a:solidFill>
              <a:srgbClr val="000090"/>
            </a:solidFill>
            <a:miter lim="800000"/>
            <a:headEnd/>
            <a:tailEnd/>
          </a:ln>
        </p:spPr>
        <p:txBody>
          <a:bodyPr vert="horz" wrap="square" lIns="182880" tIns="45720" rIns="182880" bIns="45720" numCol="1" anchor="t" anchorCtr="0" compatLnSpc="1">
            <a:prstTxWarp prst="textNoShape">
              <a:avLst/>
            </a:prstTxWarp>
          </a:bodyPr>
          <a:lstStyle>
            <a:lvl1pPr marL="233363" indent="-233363" algn="l" defTabSz="457200" rtl="0" eaLnBrk="1" fontAlgn="base" hangingPunct="1">
              <a:spcBef>
                <a:spcPct val="20000"/>
              </a:spcBef>
              <a:spcAft>
                <a:spcPct val="0"/>
              </a:spcAft>
              <a:buFont typeface="Arial" pitchFamily="34" charset="0"/>
              <a:buChar char="•"/>
              <a:defRPr sz="1800" b="1" kern="1200">
                <a:solidFill>
                  <a:schemeClr val="tx1"/>
                </a:solidFill>
                <a:latin typeface="+mn-lt"/>
                <a:ea typeface="ヒラギノ角ゴ Pro W3" charset="-128"/>
                <a:cs typeface="ヒラギノ角ゴ Pro W3" charset="-128"/>
              </a:defRPr>
            </a:lvl1pPr>
            <a:lvl2pPr marL="457200" indent="-223838" algn="l" defTabSz="457200" rtl="0" eaLnBrk="1" fontAlgn="base" hangingPunct="1">
              <a:spcBef>
                <a:spcPct val="20000"/>
              </a:spcBef>
              <a:spcAft>
                <a:spcPct val="0"/>
              </a:spcAft>
              <a:buFont typeface="Arial" pitchFamily="34" charset="0"/>
              <a:buChar char="–"/>
              <a:defRPr kern="1200">
                <a:solidFill>
                  <a:schemeClr val="tx1"/>
                </a:solidFill>
                <a:latin typeface="+mn-lt"/>
                <a:ea typeface="ヒラギノ角ゴ Pro W3" charset="-128"/>
                <a:cs typeface="ヒラギノ角ゴ Pro W3"/>
              </a:defRPr>
            </a:lvl2pPr>
            <a:lvl3pPr marL="693738" indent="-228600" algn="l" defTabSz="457200" rtl="0" eaLnBrk="1" fontAlgn="base" hangingPunct="1">
              <a:spcBef>
                <a:spcPct val="20000"/>
              </a:spcBef>
              <a:spcAft>
                <a:spcPct val="0"/>
              </a:spcAft>
              <a:buFont typeface="Arial" pitchFamily="34" charset="0"/>
              <a:buChar char="•"/>
              <a:defRPr sz="1600" kern="1200">
                <a:solidFill>
                  <a:schemeClr val="tx1"/>
                </a:solidFill>
                <a:latin typeface="+mn-lt"/>
                <a:ea typeface="ヒラギノ角ゴ Pro W3" charset="-128"/>
                <a:cs typeface="ヒラギノ角ゴ Pro W3"/>
              </a:defRPr>
            </a:lvl3pPr>
            <a:lvl4pPr marL="917575" indent="-228600" algn="l" defTabSz="457200" rtl="0" eaLnBrk="1" fontAlgn="base" hangingPunct="1">
              <a:spcBef>
                <a:spcPct val="20000"/>
              </a:spcBef>
              <a:spcAft>
                <a:spcPct val="0"/>
              </a:spcAft>
              <a:buFont typeface="Arial" pitchFamily="34" charset="0"/>
              <a:buChar char="–"/>
              <a:defRPr sz="1400" kern="1200">
                <a:solidFill>
                  <a:schemeClr val="tx1"/>
                </a:solidFill>
                <a:latin typeface="+mn-lt"/>
                <a:ea typeface="ヒラギノ角ゴ Pro W3" charset="-128"/>
                <a:cs typeface="ヒラギノ角ゴ Pro W3"/>
              </a:defRPr>
            </a:lvl4pPr>
            <a:lvl5pPr marL="1150938" indent="-228600" algn="l" defTabSz="457200" rtl="0" eaLnBrk="1" fontAlgn="base" hangingPunct="1">
              <a:spcBef>
                <a:spcPct val="20000"/>
              </a:spcBef>
              <a:spcAft>
                <a:spcPct val="0"/>
              </a:spcAft>
              <a:buFont typeface="Arial" pitchFamily="34" charset="0"/>
              <a:buChar char="»"/>
              <a:defRPr sz="1400" kern="1200">
                <a:solidFill>
                  <a:schemeClr val="tx1"/>
                </a:solidFill>
                <a:latin typeface="+mn-lt"/>
                <a:ea typeface="ヒラギノ角ゴ Pro W3" charset="-128"/>
                <a:cs typeface="ヒラギノ角ゴ Pro W3"/>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3D Preform</a:t>
            </a:r>
          </a:p>
        </p:txBody>
      </p:sp>
      <p:sp>
        <p:nvSpPr>
          <p:cNvPr id="13" name="Right Arrow 12"/>
          <p:cNvSpPr/>
          <p:nvPr/>
        </p:nvSpPr>
        <p:spPr>
          <a:xfrm>
            <a:off x="2337155" y="1654276"/>
            <a:ext cx="1795297" cy="1167254"/>
          </a:xfrm>
          <a:prstGeom prst="rightArrow">
            <a:avLst/>
          </a:prstGeom>
          <a:gradFill>
            <a:gsLst>
              <a:gs pos="0">
                <a:schemeClr val="accent2">
                  <a:lumMod val="40000"/>
                  <a:lumOff val="60000"/>
                </a:schemeClr>
              </a:gs>
              <a:gs pos="100000">
                <a:schemeClr val="accent2"/>
              </a:gs>
            </a:gsLst>
          </a:gradFill>
          <a:scene3d>
            <a:camera prst="orthographicFront">
              <a:rot lat="0" lon="0" rev="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tx1"/>
                </a:solidFill>
              </a:rPr>
              <a:t>3D Weaving</a:t>
            </a:r>
          </a:p>
        </p:txBody>
      </p:sp>
      <p:sp>
        <p:nvSpPr>
          <p:cNvPr id="14" name="Content Placeholder 2"/>
          <p:cNvSpPr txBox="1">
            <a:spLocks/>
          </p:cNvSpPr>
          <p:nvPr/>
        </p:nvSpPr>
        <p:spPr bwMode="auto">
          <a:xfrm>
            <a:off x="5025626" y="4156610"/>
            <a:ext cx="2358628" cy="363456"/>
          </a:xfrm>
          <a:prstGeom prst="rect">
            <a:avLst/>
          </a:prstGeom>
          <a:gradFill flip="none" rotWithShape="1">
            <a:gsLst>
              <a:gs pos="0">
                <a:schemeClr val="bg2"/>
              </a:gs>
              <a:gs pos="100000">
                <a:schemeClr val="bg2">
                  <a:lumMod val="75000"/>
                </a:schemeClr>
              </a:gs>
              <a:gs pos="81000">
                <a:schemeClr val="bg2">
                  <a:lumMod val="90000"/>
                </a:schemeClr>
              </a:gs>
            </a:gsLst>
            <a:path path="circle">
              <a:fillToRect l="50000" t="50000" r="50000" b="50000"/>
            </a:path>
            <a:tileRect/>
          </a:gradFill>
          <a:ln w="9525">
            <a:solidFill>
              <a:srgbClr val="000090"/>
            </a:solidFill>
            <a:miter lim="800000"/>
            <a:headEnd/>
            <a:tailEnd/>
          </a:ln>
        </p:spPr>
        <p:txBody>
          <a:bodyPr vert="horz" wrap="square" lIns="182880" tIns="45720" rIns="182880" bIns="45720" numCol="1" anchor="t" anchorCtr="0" compatLnSpc="1">
            <a:prstTxWarp prst="textNoShape">
              <a:avLst/>
            </a:prstTxWarp>
          </a:bodyPr>
          <a:lstStyle>
            <a:lvl1pPr marL="233363" indent="-233363" algn="l" defTabSz="457200" rtl="0" eaLnBrk="1" fontAlgn="base" hangingPunct="1">
              <a:spcBef>
                <a:spcPct val="20000"/>
              </a:spcBef>
              <a:spcAft>
                <a:spcPct val="0"/>
              </a:spcAft>
              <a:buFont typeface="Arial" pitchFamily="34" charset="0"/>
              <a:buChar char="•"/>
              <a:defRPr sz="1800" b="1" kern="1200">
                <a:solidFill>
                  <a:schemeClr val="tx1"/>
                </a:solidFill>
                <a:latin typeface="+mn-lt"/>
                <a:ea typeface="ヒラギノ角ゴ Pro W3" charset="-128"/>
                <a:cs typeface="ヒラギノ角ゴ Pro W3" charset="-128"/>
              </a:defRPr>
            </a:lvl1pPr>
            <a:lvl2pPr marL="457200" indent="-223838" algn="l" defTabSz="457200" rtl="0" eaLnBrk="1" fontAlgn="base" hangingPunct="1">
              <a:spcBef>
                <a:spcPct val="20000"/>
              </a:spcBef>
              <a:spcAft>
                <a:spcPct val="0"/>
              </a:spcAft>
              <a:buFont typeface="Arial" pitchFamily="34" charset="0"/>
              <a:buChar char="–"/>
              <a:defRPr kern="1200">
                <a:solidFill>
                  <a:schemeClr val="tx1"/>
                </a:solidFill>
                <a:latin typeface="+mn-lt"/>
                <a:ea typeface="ヒラギノ角ゴ Pro W3" charset="-128"/>
                <a:cs typeface="ヒラギノ角ゴ Pro W3"/>
              </a:defRPr>
            </a:lvl2pPr>
            <a:lvl3pPr marL="693738" indent="-228600" algn="l" defTabSz="457200" rtl="0" eaLnBrk="1" fontAlgn="base" hangingPunct="1">
              <a:spcBef>
                <a:spcPct val="20000"/>
              </a:spcBef>
              <a:spcAft>
                <a:spcPct val="0"/>
              </a:spcAft>
              <a:buFont typeface="Arial" pitchFamily="34" charset="0"/>
              <a:buChar char="•"/>
              <a:defRPr sz="1600" kern="1200">
                <a:solidFill>
                  <a:schemeClr val="tx1"/>
                </a:solidFill>
                <a:latin typeface="+mn-lt"/>
                <a:ea typeface="ヒラギノ角ゴ Pro W3" charset="-128"/>
                <a:cs typeface="ヒラギノ角ゴ Pro W3"/>
              </a:defRPr>
            </a:lvl3pPr>
            <a:lvl4pPr marL="917575" indent="-228600" algn="l" defTabSz="457200" rtl="0" eaLnBrk="1" fontAlgn="base" hangingPunct="1">
              <a:spcBef>
                <a:spcPct val="20000"/>
              </a:spcBef>
              <a:spcAft>
                <a:spcPct val="0"/>
              </a:spcAft>
              <a:buFont typeface="Arial" pitchFamily="34" charset="0"/>
              <a:buChar char="–"/>
              <a:defRPr sz="1400" kern="1200">
                <a:solidFill>
                  <a:schemeClr val="tx1"/>
                </a:solidFill>
                <a:latin typeface="+mn-lt"/>
                <a:ea typeface="ヒラギノ角ゴ Pro W3" charset="-128"/>
                <a:cs typeface="ヒラギノ角ゴ Pro W3"/>
              </a:defRPr>
            </a:lvl4pPr>
            <a:lvl5pPr marL="1150938" indent="-228600" algn="l" defTabSz="457200" rtl="0" eaLnBrk="1" fontAlgn="base" hangingPunct="1">
              <a:spcBef>
                <a:spcPct val="20000"/>
              </a:spcBef>
              <a:spcAft>
                <a:spcPct val="0"/>
              </a:spcAft>
              <a:buFont typeface="Arial" pitchFamily="34" charset="0"/>
              <a:buChar char="»"/>
              <a:defRPr sz="1400" kern="1200">
                <a:solidFill>
                  <a:schemeClr val="tx1"/>
                </a:solidFill>
                <a:latin typeface="+mn-lt"/>
                <a:ea typeface="ヒラギノ角ゴ Pro W3" charset="-128"/>
                <a:cs typeface="ヒラギノ角ゴ Pro W3"/>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3D Composite Billet</a:t>
            </a:r>
          </a:p>
        </p:txBody>
      </p:sp>
      <p:sp>
        <p:nvSpPr>
          <p:cNvPr id="15" name="Right Arrow 14"/>
          <p:cNvSpPr/>
          <p:nvPr/>
        </p:nvSpPr>
        <p:spPr>
          <a:xfrm flipH="1">
            <a:off x="2921878" y="4899756"/>
            <a:ext cx="1456381" cy="1126509"/>
          </a:xfrm>
          <a:prstGeom prst="rightArrow">
            <a:avLst/>
          </a:prstGeom>
          <a:gradFill>
            <a:gsLst>
              <a:gs pos="0">
                <a:schemeClr val="accent2">
                  <a:lumMod val="40000"/>
                  <a:lumOff val="60000"/>
                </a:schemeClr>
              </a:gs>
              <a:gs pos="100000">
                <a:schemeClr val="accent2"/>
              </a:gs>
            </a:gsLst>
          </a:gradFill>
          <a:scene3d>
            <a:camera prst="orthographicFront">
              <a:rot lat="0" lon="0" rev="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tx1"/>
                </a:solidFill>
              </a:rPr>
              <a:t>Final Machining</a:t>
            </a:r>
          </a:p>
        </p:txBody>
      </p:sp>
      <p:sp>
        <p:nvSpPr>
          <p:cNvPr id="6" name="U-Turn Arrow 5"/>
          <p:cNvSpPr/>
          <p:nvPr/>
        </p:nvSpPr>
        <p:spPr>
          <a:xfrm rot="5400000">
            <a:off x="7042774" y="3756736"/>
            <a:ext cx="3029411" cy="877824"/>
          </a:xfrm>
          <a:prstGeom prst="uturnArrow">
            <a:avLst>
              <a:gd name="adj1" fmla="val 25000"/>
              <a:gd name="adj2" fmla="val 25000"/>
              <a:gd name="adj3" fmla="val 25000"/>
              <a:gd name="adj4" fmla="val 43750"/>
              <a:gd name="adj5" fmla="val 100000"/>
            </a:avLst>
          </a:prstGeom>
          <a:gradFill>
            <a:gsLst>
              <a:gs pos="0">
                <a:schemeClr val="accent2">
                  <a:lumMod val="40000"/>
                  <a:lumOff val="60000"/>
                </a:schemeClr>
              </a:gs>
              <a:gs pos="100000">
                <a:schemeClr val="accent2"/>
              </a:gs>
            </a:gsLst>
          </a:gradFill>
          <a:scene3d>
            <a:camera prst="orthographicFront">
              <a:rot lat="0" lon="0" rev="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dirty="0">
              <a:solidFill>
                <a:schemeClr val="tx1"/>
              </a:solidFill>
            </a:endParaRPr>
          </a:p>
        </p:txBody>
      </p:sp>
      <p:sp>
        <p:nvSpPr>
          <p:cNvPr id="7" name="TextBox 6"/>
          <p:cNvSpPr txBox="1"/>
          <p:nvPr/>
        </p:nvSpPr>
        <p:spPr>
          <a:xfrm>
            <a:off x="7987797" y="3820195"/>
            <a:ext cx="877163" cy="584776"/>
          </a:xfrm>
          <a:prstGeom prst="rect">
            <a:avLst/>
          </a:prstGeom>
          <a:noFill/>
        </p:spPr>
        <p:txBody>
          <a:bodyPr wrap="none" rtlCol="0">
            <a:spAutoFit/>
          </a:bodyPr>
          <a:lstStyle/>
          <a:p>
            <a:pPr algn="ctr"/>
            <a:r>
              <a:rPr lang="en-US" sz="1600" b="1" dirty="0">
                <a:latin typeface="Calibri"/>
                <a:cs typeface="Calibri"/>
              </a:rPr>
              <a:t>Resin</a:t>
            </a:r>
          </a:p>
          <a:p>
            <a:pPr algn="ctr"/>
            <a:r>
              <a:rPr lang="en-US" sz="1600" b="1" dirty="0">
                <a:latin typeface="Calibri"/>
                <a:cs typeface="Calibri"/>
              </a:rPr>
              <a:t>Infusion</a:t>
            </a:r>
          </a:p>
        </p:txBody>
      </p:sp>
      <p:pic>
        <p:nvPicPr>
          <p:cNvPr id="19" name="Picture 18" descr="screenshot_3500.jp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0558" y="4548014"/>
            <a:ext cx="2848819" cy="2071868"/>
          </a:xfrm>
          <a:prstGeom prst="rect">
            <a:avLst/>
          </a:prstGeom>
        </p:spPr>
      </p:pic>
      <p:pic>
        <p:nvPicPr>
          <p:cNvPr id="22" name="Picture 21" descr="screenshot_3451.jpg"/>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4399887" y="4540305"/>
            <a:ext cx="3694453" cy="2245247"/>
          </a:xfrm>
          <a:prstGeom prst="rect">
            <a:avLst/>
          </a:prstGeom>
          <a:ln>
            <a:solidFill>
              <a:schemeClr val="bg1">
                <a:lumMod val="95000"/>
              </a:schemeClr>
            </a:solidFill>
          </a:ln>
        </p:spPr>
      </p:pic>
    </p:spTree>
    <p:extLst>
      <p:ext uri="{BB962C8B-B14F-4D97-AF65-F5344CB8AC3E}">
        <p14:creationId xmlns:p14="http://schemas.microsoft.com/office/powerpoint/2010/main" val="88922881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342" y="11113"/>
            <a:ext cx="6656907" cy="914400"/>
          </a:xfrm>
        </p:spPr>
        <p:txBody>
          <a:bodyPr/>
          <a:lstStyle/>
          <a:p>
            <a:r>
              <a:rPr lang="en-US" dirty="0">
                <a:solidFill>
                  <a:srgbClr val="DBEEF4"/>
                </a:solidFill>
                <a:latin typeface="Arial"/>
                <a:cs typeface="Arial"/>
              </a:rPr>
              <a:t>Weaving Scale Up</a:t>
            </a:r>
          </a:p>
        </p:txBody>
      </p:sp>
      <p:sp>
        <p:nvSpPr>
          <p:cNvPr id="3" name="Content Placeholder 2"/>
          <p:cNvSpPr>
            <a:spLocks noGrp="1"/>
          </p:cNvSpPr>
          <p:nvPr>
            <p:ph idx="1"/>
          </p:nvPr>
        </p:nvSpPr>
        <p:spPr>
          <a:xfrm>
            <a:off x="128894" y="1092200"/>
            <a:ext cx="3517042" cy="4844230"/>
          </a:xfrm>
        </p:spPr>
        <p:txBody>
          <a:bodyPr/>
          <a:lstStyle/>
          <a:p>
            <a:pPr>
              <a:spcAft>
                <a:spcPts val="0"/>
              </a:spcAft>
            </a:pPr>
            <a:r>
              <a:rPr lang="en-US" dirty="0"/>
              <a:t>First ever achievement of continuous, automated weaving (Jacquard loom) at 12” x 3” scale</a:t>
            </a:r>
          </a:p>
          <a:p>
            <a:pPr lvl="1">
              <a:spcAft>
                <a:spcPts val="0"/>
              </a:spcAft>
            </a:pPr>
            <a:r>
              <a:rPr lang="en-US" sz="1700" dirty="0"/>
              <a:t>57% fiber volume,                     1/3 of fibers in X/Y/Z directions</a:t>
            </a:r>
          </a:p>
          <a:p>
            <a:pPr lvl="1">
              <a:spcAft>
                <a:spcPts val="0"/>
              </a:spcAft>
            </a:pPr>
            <a:r>
              <a:rPr lang="en-US" sz="1700" dirty="0"/>
              <a:t>Cross-section scale up by a factor of 4 was challenging!</a:t>
            </a:r>
          </a:p>
        </p:txBody>
      </p:sp>
      <p:sp>
        <p:nvSpPr>
          <p:cNvPr id="4" name="Slide Number Placeholder 3"/>
          <p:cNvSpPr>
            <a:spLocks noGrp="1"/>
          </p:cNvSpPr>
          <p:nvPr>
            <p:ph type="sldNum" sz="quarter" idx="12"/>
          </p:nvPr>
        </p:nvSpPr>
        <p:spPr>
          <a:xfrm>
            <a:off x="7010400" y="6492875"/>
            <a:ext cx="2133600" cy="365125"/>
          </a:xfrm>
        </p:spPr>
        <p:txBody>
          <a:bodyPr/>
          <a:lstStyle/>
          <a:p>
            <a:fld id="{DF9F0091-7E6F-4DCF-A91F-F992531520AF}" type="slidenum">
              <a:rPr lang="en-US" smtClean="0"/>
              <a:pPr/>
              <a:t>7</a:t>
            </a:fld>
            <a:endParaRPr lang="en-US" dirty="0"/>
          </a:p>
        </p:txBody>
      </p:sp>
      <p:pic>
        <p:nvPicPr>
          <p:cNvPr id="6" name="Picture 5"/>
          <p:cNvPicPr>
            <a:picLocks noChangeAspect="1"/>
          </p:cNvPicPr>
          <p:nvPr/>
        </p:nvPicPr>
        <p:blipFill rotWithShape="1">
          <a:blip r:embed="rId2"/>
          <a:srcRect r="14370"/>
          <a:stretch/>
        </p:blipFill>
        <p:spPr>
          <a:xfrm>
            <a:off x="3775531" y="1107677"/>
            <a:ext cx="5235635" cy="5451049"/>
          </a:xfrm>
          <a:prstGeom prst="rect">
            <a:avLst/>
          </a:prstGeom>
          <a:ln>
            <a:solidFill>
              <a:srgbClr val="000000"/>
            </a:solidFill>
          </a:ln>
        </p:spPr>
      </p:pic>
      <p:sp>
        <p:nvSpPr>
          <p:cNvPr id="9" name="Rounded Rectangle 8"/>
          <p:cNvSpPr/>
          <p:nvPr/>
        </p:nvSpPr>
        <p:spPr>
          <a:xfrm>
            <a:off x="4112477" y="1215120"/>
            <a:ext cx="1918006" cy="374571"/>
          </a:xfrm>
          <a:prstGeom prst="roundRect">
            <a:avLst/>
          </a:prstGeom>
          <a:solidFill>
            <a:schemeClr val="bg1">
              <a:alpha val="88000"/>
            </a:schemeClr>
          </a:solidFill>
          <a:ln>
            <a:solidFill>
              <a:schemeClr val="tx1"/>
            </a:solidFill>
          </a:ln>
        </p:spPr>
        <p:txBody>
          <a:bodyPr wrap="square" rtlCol="0">
            <a:spAutoFit/>
          </a:bodyPr>
          <a:lstStyle/>
          <a:p>
            <a:pPr algn="ctr"/>
            <a:r>
              <a:rPr lang="en-US" sz="1600" dirty="0"/>
              <a:t>Bally Ribbon Mills</a:t>
            </a:r>
          </a:p>
        </p:txBody>
      </p:sp>
      <p:pic>
        <p:nvPicPr>
          <p:cNvPr id="7" name="Picture 6" descr="screenshot_3244.jpg"/>
          <p:cNvPicPr>
            <a:picLocks noChangeAspect="1"/>
          </p:cNvPicPr>
          <p:nvPr/>
        </p:nvPicPr>
        <p:blipFill rotWithShape="1">
          <a:blip r:embed="rId3">
            <a:extLst>
              <a:ext uri="{28A0092B-C50C-407E-A947-70E740481C1C}">
                <a14:useLocalDpi xmlns:a14="http://schemas.microsoft.com/office/drawing/2010/main" val="0"/>
              </a:ext>
            </a:extLst>
          </a:blip>
          <a:srcRect l="31925" t="14078" r="8086" b="23492"/>
          <a:stretch/>
        </p:blipFill>
        <p:spPr>
          <a:xfrm>
            <a:off x="285310" y="3782445"/>
            <a:ext cx="3186399" cy="2781210"/>
          </a:xfrm>
          <a:prstGeom prst="rect">
            <a:avLst/>
          </a:prstGeom>
        </p:spPr>
      </p:pic>
      <p:sp>
        <p:nvSpPr>
          <p:cNvPr id="10" name="TextBox 9"/>
          <p:cNvSpPr txBox="1"/>
          <p:nvPr/>
        </p:nvSpPr>
        <p:spPr>
          <a:xfrm>
            <a:off x="927031" y="6576271"/>
            <a:ext cx="1314877" cy="253916"/>
          </a:xfrm>
          <a:prstGeom prst="rect">
            <a:avLst/>
          </a:prstGeom>
          <a:noFill/>
        </p:spPr>
        <p:txBody>
          <a:bodyPr wrap="none" rtlCol="0">
            <a:spAutoFit/>
          </a:bodyPr>
          <a:lstStyle/>
          <a:p>
            <a:r>
              <a:rPr lang="en-US" sz="1050" dirty="0"/>
              <a:t>photo: Ken Kremer</a:t>
            </a:r>
          </a:p>
        </p:txBody>
      </p:sp>
      <p:sp>
        <p:nvSpPr>
          <p:cNvPr id="11" name="Rounded Rectangle 10"/>
          <p:cNvSpPr/>
          <p:nvPr/>
        </p:nvSpPr>
        <p:spPr>
          <a:xfrm>
            <a:off x="4014167" y="1953641"/>
            <a:ext cx="2122537" cy="340519"/>
          </a:xfrm>
          <a:prstGeom prst="roundRect">
            <a:avLst/>
          </a:prstGeom>
          <a:solidFill>
            <a:schemeClr val="bg1">
              <a:alpha val="84000"/>
            </a:schemeClr>
          </a:solidFill>
          <a:ln>
            <a:solidFill>
              <a:schemeClr val="tx1"/>
            </a:solidFill>
          </a:ln>
        </p:spPr>
        <p:txBody>
          <a:bodyPr wrap="square" rtlCol="0">
            <a:spAutoFit/>
          </a:bodyPr>
          <a:lstStyle/>
          <a:p>
            <a:r>
              <a:rPr lang="en-US" sz="1400" dirty="0">
                <a:solidFill>
                  <a:srgbClr val="3366FF"/>
                </a:solidFill>
              </a:rPr>
              <a:t>NASA-funded hardware</a:t>
            </a:r>
          </a:p>
        </p:txBody>
      </p:sp>
      <p:cxnSp>
        <p:nvCxnSpPr>
          <p:cNvPr id="12" name="Straight Arrow Connector 11"/>
          <p:cNvCxnSpPr>
            <a:stCxn id="11" idx="3"/>
          </p:cNvCxnSpPr>
          <p:nvPr/>
        </p:nvCxnSpPr>
        <p:spPr>
          <a:xfrm flipV="1">
            <a:off x="6136704" y="2122457"/>
            <a:ext cx="1456468" cy="1444"/>
          </a:xfrm>
          <a:prstGeom prst="straightConnector1">
            <a:avLst/>
          </a:prstGeom>
          <a:ln w="38100" cmpd="sng">
            <a:solidFill>
              <a:srgbClr val="3366FF"/>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004924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3342" y="11113"/>
            <a:ext cx="6656907" cy="914400"/>
          </a:xfrm>
        </p:spPr>
        <p:txBody>
          <a:bodyPr/>
          <a:lstStyle/>
          <a:p>
            <a:r>
              <a:rPr lang="en-US" dirty="0">
                <a:solidFill>
                  <a:srgbClr val="DBEEF4"/>
                </a:solidFill>
                <a:latin typeface="Arial"/>
                <a:cs typeface="Arial"/>
              </a:rPr>
              <a:t>Weaving Video</a:t>
            </a:r>
          </a:p>
        </p:txBody>
      </p:sp>
      <p:sp>
        <p:nvSpPr>
          <p:cNvPr id="3" name="Content Placeholder 2"/>
          <p:cNvSpPr>
            <a:spLocks noGrp="1"/>
          </p:cNvSpPr>
          <p:nvPr>
            <p:ph idx="1"/>
          </p:nvPr>
        </p:nvSpPr>
        <p:spPr>
          <a:xfrm>
            <a:off x="128893" y="1078030"/>
            <a:ext cx="8225658" cy="4875333"/>
          </a:xfrm>
        </p:spPr>
        <p:txBody>
          <a:bodyPr/>
          <a:lstStyle/>
          <a:p>
            <a:pPr>
              <a:spcAft>
                <a:spcPts val="0"/>
              </a:spcAft>
            </a:pPr>
            <a:r>
              <a:rPr lang="en-US" dirty="0"/>
              <a:t>Discuss:</a:t>
            </a:r>
          </a:p>
          <a:p>
            <a:pPr>
              <a:spcAft>
                <a:spcPts val="0"/>
              </a:spcAft>
            </a:pPr>
            <a:r>
              <a:rPr lang="en-US" dirty="0"/>
              <a:t>5000? Individual warp yarns individually controlled</a:t>
            </a:r>
          </a:p>
          <a:p>
            <a:pPr>
              <a:spcAft>
                <a:spcPts val="0"/>
              </a:spcAft>
            </a:pPr>
            <a:r>
              <a:rPr lang="en-US" dirty="0"/>
              <a:t>~50 layers built up from top to bottom prior to advancing one linear step</a:t>
            </a:r>
          </a:p>
          <a:p>
            <a:pPr>
              <a:spcAft>
                <a:spcPts val="0"/>
              </a:spcAft>
            </a:pPr>
            <a:r>
              <a:rPr lang="en-US" dirty="0"/>
              <a:t>Large infrastructure of fibers on the creel etc.</a:t>
            </a:r>
          </a:p>
        </p:txBody>
      </p:sp>
      <p:sp>
        <p:nvSpPr>
          <p:cNvPr id="4" name="Slide Number Placeholder 3"/>
          <p:cNvSpPr>
            <a:spLocks noGrp="1"/>
          </p:cNvSpPr>
          <p:nvPr>
            <p:ph type="sldNum" sz="quarter" idx="12"/>
          </p:nvPr>
        </p:nvSpPr>
        <p:spPr>
          <a:xfrm>
            <a:off x="7010400" y="6492875"/>
            <a:ext cx="2133600" cy="365125"/>
          </a:xfrm>
        </p:spPr>
        <p:txBody>
          <a:bodyPr/>
          <a:lstStyle/>
          <a:p>
            <a:fld id="{DF9F0091-7E6F-4DCF-A91F-F992531520AF}" type="slidenum">
              <a:rPr lang="en-US" smtClean="0"/>
              <a:pPr/>
              <a:t>8</a:t>
            </a:fld>
            <a:endParaRPr lang="en-US" dirty="0"/>
          </a:p>
        </p:txBody>
      </p:sp>
      <p:pic>
        <p:nvPicPr>
          <p:cNvPr id="5" name="Loom - IMG_3930.MO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12959" y="1064577"/>
            <a:ext cx="9144000" cy="5143500"/>
          </a:xfrm>
          <a:prstGeom prst="rect">
            <a:avLst/>
          </a:prstGeom>
        </p:spPr>
      </p:pic>
      <p:sp>
        <p:nvSpPr>
          <p:cNvPr id="6" name="Slide Number Placeholder 3"/>
          <p:cNvSpPr txBox="1">
            <a:spLocks/>
          </p:cNvSpPr>
          <p:nvPr/>
        </p:nvSpPr>
        <p:spPr>
          <a:xfrm>
            <a:off x="7162800" y="6486071"/>
            <a:ext cx="1981200" cy="371929"/>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tx1"/>
                </a:solidFill>
                <a:latin typeface="Calibri" pitchFamily="34" charset="0"/>
                <a:ea typeface="ヒラギノ角ゴ Pro W3" charset="-128"/>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fld id="{DF9F0091-7E6F-4DCF-A91F-F992531520AF}" type="slidenum">
              <a:rPr lang="en-US" smtClean="0">
                <a:solidFill>
                  <a:srgbClr val="FFFFFF"/>
                </a:solidFill>
              </a:rPr>
              <a:pPr/>
              <a:t>8</a:t>
            </a:fld>
            <a:endParaRPr lang="en-US" dirty="0">
              <a:solidFill>
                <a:srgbClr val="FFFFFF"/>
              </a:solidFill>
            </a:endParaRPr>
          </a:p>
        </p:txBody>
      </p:sp>
    </p:spTree>
    <p:extLst>
      <p:ext uri="{BB962C8B-B14F-4D97-AF65-F5344CB8AC3E}">
        <p14:creationId xmlns:p14="http://schemas.microsoft.com/office/powerpoint/2010/main" val="120479195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69811" mute="1">
                <p:cTn id="7"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467" y="0"/>
            <a:ext cx="6207760" cy="914400"/>
          </a:xfrm>
        </p:spPr>
        <p:txBody>
          <a:bodyPr/>
          <a:lstStyle/>
          <a:p>
            <a:r>
              <a:rPr lang="en-US" dirty="0">
                <a:solidFill>
                  <a:srgbClr val="DBEEF4"/>
                </a:solidFill>
                <a:latin typeface="Arial"/>
                <a:cs typeface="Arial"/>
              </a:rPr>
              <a:t>Resin</a:t>
            </a:r>
            <a:r>
              <a:rPr lang="en-US" dirty="0">
                <a:solidFill>
                  <a:srgbClr val="FFFFFF"/>
                </a:solidFill>
                <a:latin typeface="Arial"/>
                <a:cs typeface="Arial"/>
              </a:rPr>
              <a:t> </a:t>
            </a:r>
            <a:r>
              <a:rPr lang="en-US" dirty="0">
                <a:solidFill>
                  <a:srgbClr val="DBEEF4"/>
                </a:solidFill>
                <a:latin typeface="Arial"/>
                <a:cs typeface="Arial"/>
              </a:rPr>
              <a:t>Infusion Development</a:t>
            </a:r>
          </a:p>
        </p:txBody>
      </p:sp>
      <p:sp>
        <p:nvSpPr>
          <p:cNvPr id="3" name="Content Placeholder 2"/>
          <p:cNvSpPr>
            <a:spLocks noGrp="1"/>
          </p:cNvSpPr>
          <p:nvPr>
            <p:ph idx="1"/>
          </p:nvPr>
        </p:nvSpPr>
        <p:spPr>
          <a:xfrm>
            <a:off x="145579" y="4095984"/>
            <a:ext cx="5449644" cy="1780049"/>
          </a:xfrm>
        </p:spPr>
        <p:txBody>
          <a:bodyPr/>
          <a:lstStyle/>
          <a:p>
            <a:r>
              <a:rPr lang="en-US" sz="1800" dirty="0"/>
              <a:t>Resin infusion &amp; </a:t>
            </a:r>
            <a:r>
              <a:rPr lang="en-US" sz="1800" i="1" dirty="0"/>
              <a:t>full densification (&lt;2% porosity) </a:t>
            </a:r>
            <a:r>
              <a:rPr lang="en-US" sz="1800" dirty="0"/>
              <a:t>of 3” thick preforms was established</a:t>
            </a:r>
          </a:p>
          <a:p>
            <a:r>
              <a:rPr lang="en-US" sz="1800" dirty="0"/>
              <a:t>Resin Transfer Molding (RTM) is widely used for full densification of thin (typically &lt;0.25”) composites</a:t>
            </a:r>
          </a:p>
          <a:p>
            <a:r>
              <a:rPr lang="en-US" sz="1800" dirty="0"/>
              <a:t>5 separate approaches failed before we developed this RTM process with San Diego Composites</a:t>
            </a:r>
          </a:p>
          <a:p>
            <a:endParaRPr lang="en-US" sz="1800" dirty="0"/>
          </a:p>
        </p:txBody>
      </p:sp>
      <p:sp>
        <p:nvSpPr>
          <p:cNvPr id="4" name="Slide Number Placeholder 3"/>
          <p:cNvSpPr>
            <a:spLocks noGrp="1"/>
          </p:cNvSpPr>
          <p:nvPr>
            <p:ph type="sldNum" sz="quarter" idx="12"/>
          </p:nvPr>
        </p:nvSpPr>
        <p:spPr>
          <a:xfrm>
            <a:off x="7010400" y="6492876"/>
            <a:ext cx="2133600" cy="365125"/>
          </a:xfrm>
        </p:spPr>
        <p:txBody>
          <a:bodyPr/>
          <a:lstStyle/>
          <a:p>
            <a:fld id="{DF9F0091-7E6F-4DCF-A91F-F992531520AF}" type="slidenum">
              <a:rPr lang="en-US" smtClean="0"/>
              <a:pPr/>
              <a:t>9</a:t>
            </a:fld>
            <a:endParaRPr lang="en-US" dirty="0"/>
          </a:p>
        </p:txBody>
      </p:sp>
      <p:pic>
        <p:nvPicPr>
          <p:cNvPr id="19" name="Picture 18" descr="screenshot_2996.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5119" y="1447177"/>
            <a:ext cx="4168265" cy="2621753"/>
          </a:xfrm>
          <a:prstGeom prst="rect">
            <a:avLst/>
          </a:prstGeom>
          <a:ln>
            <a:solidFill>
              <a:srgbClr val="000000"/>
            </a:solidFill>
          </a:ln>
        </p:spPr>
      </p:pic>
      <p:sp>
        <p:nvSpPr>
          <p:cNvPr id="20" name="TextBox 19"/>
          <p:cNvSpPr txBox="1"/>
          <p:nvPr/>
        </p:nvSpPr>
        <p:spPr>
          <a:xfrm>
            <a:off x="555652" y="1014498"/>
            <a:ext cx="8440419" cy="369332"/>
          </a:xfrm>
          <a:prstGeom prst="rect">
            <a:avLst/>
          </a:prstGeom>
          <a:gradFill flip="none" rotWithShape="1">
            <a:gsLst>
              <a:gs pos="0">
                <a:schemeClr val="bg2"/>
              </a:gs>
              <a:gs pos="100000">
                <a:schemeClr val="bg2">
                  <a:lumMod val="75000"/>
                </a:schemeClr>
              </a:gs>
              <a:gs pos="81000">
                <a:schemeClr val="bg2">
                  <a:lumMod val="90000"/>
                </a:schemeClr>
              </a:gs>
            </a:gsLst>
            <a:path path="circle">
              <a:fillToRect l="50000" t="50000" r="50000" b="50000"/>
            </a:path>
            <a:tileRect/>
          </a:gradFill>
          <a:ln w="19050" cmpd="sng">
            <a:solidFill>
              <a:srgbClr val="000090"/>
            </a:solidFill>
            <a:miter lim="800000"/>
            <a:headEnd/>
            <a:tailEnd/>
          </a:ln>
        </p:spPr>
        <p:txBody>
          <a:bodyPr vert="horz" wrap="square" lIns="182880" tIns="45720" rIns="182880" bIns="45720" numCol="1" anchor="b" anchorCtr="0" compatLnSpc="1">
            <a:prstTxWarp prst="textNoShape">
              <a:avLst/>
            </a:prstTxWarp>
          </a:bodyPr>
          <a:lstStyle>
            <a:defPPr>
              <a:defRPr lang="en-US"/>
            </a:defPPr>
            <a:lvl1pPr marL="0" indent="0" algn="ctr" defTabSz="457200" eaLnBrk="1" hangingPunct="1">
              <a:spcBef>
                <a:spcPct val="20000"/>
              </a:spcBef>
              <a:buFont typeface="Arial" pitchFamily="34" charset="0"/>
              <a:buNone/>
              <a:defRPr sz="1800" b="1">
                <a:latin typeface="+mn-lt"/>
                <a:ea typeface="ヒラギノ角ゴ Pro W3" charset="-128"/>
                <a:cs typeface="ヒラギノ角ゴ Pro W3" charset="-128"/>
              </a:defRPr>
            </a:lvl1pPr>
            <a:lvl2pPr indent="-223838" defTabSz="457200" eaLnBrk="1" hangingPunct="1">
              <a:spcBef>
                <a:spcPct val="20000"/>
              </a:spcBef>
              <a:buFont typeface="Arial" pitchFamily="34" charset="0"/>
              <a:buChar char="–"/>
              <a:defRPr>
                <a:latin typeface="+mn-lt"/>
                <a:ea typeface="ヒラギノ角ゴ Pro W3" charset="-128"/>
                <a:cs typeface="ヒラギノ角ゴ Pro W3"/>
              </a:defRPr>
            </a:lvl2pPr>
            <a:lvl3pPr marL="693738" indent="-228600" defTabSz="457200" eaLnBrk="1" hangingPunct="1">
              <a:spcBef>
                <a:spcPct val="20000"/>
              </a:spcBef>
              <a:buFont typeface="Arial" pitchFamily="34" charset="0"/>
              <a:buChar char="•"/>
              <a:defRPr sz="1600">
                <a:latin typeface="+mn-lt"/>
                <a:ea typeface="ヒラギノ角ゴ Pro W3" charset="-128"/>
                <a:cs typeface="ヒラギノ角ゴ Pro W3"/>
              </a:defRPr>
            </a:lvl3pPr>
            <a:lvl4pPr marL="917575" indent="-228600" defTabSz="457200" eaLnBrk="1" hangingPunct="1">
              <a:spcBef>
                <a:spcPct val="20000"/>
              </a:spcBef>
              <a:buFont typeface="Arial" pitchFamily="34" charset="0"/>
              <a:buChar char="–"/>
              <a:defRPr sz="1400">
                <a:latin typeface="+mn-lt"/>
                <a:ea typeface="ヒラギノ角ゴ Pro W3" charset="-128"/>
                <a:cs typeface="ヒラギノ角ゴ Pro W3"/>
              </a:defRPr>
            </a:lvl4pPr>
            <a:lvl5pPr marL="1150938" indent="-228600" defTabSz="457200" eaLnBrk="1" hangingPunct="1">
              <a:spcBef>
                <a:spcPct val="20000"/>
              </a:spcBef>
              <a:buFont typeface="Arial" pitchFamily="34" charset="0"/>
              <a:buChar char="»"/>
              <a:defRPr sz="1400">
                <a:latin typeface="+mn-lt"/>
                <a:ea typeface="ヒラギノ角ゴ Pro W3" charset="-128"/>
                <a:cs typeface="ヒラギノ角ゴ Pro W3"/>
              </a:defRPr>
            </a:lvl5pPr>
            <a:lvl6pPr marL="2514600" indent="-228600" defTabSz="457200">
              <a:spcBef>
                <a:spcPct val="20000"/>
              </a:spcBef>
              <a:buFont typeface="Arial"/>
              <a:buChar char="•"/>
              <a:defRPr sz="2000">
                <a:latin typeface="+mn-lt"/>
              </a:defRPr>
            </a:lvl6pPr>
            <a:lvl7pPr marL="2971800" indent="-228600" defTabSz="457200">
              <a:spcBef>
                <a:spcPct val="20000"/>
              </a:spcBef>
              <a:buFont typeface="Arial"/>
              <a:buChar char="•"/>
              <a:defRPr sz="2000">
                <a:latin typeface="+mn-lt"/>
              </a:defRPr>
            </a:lvl7pPr>
            <a:lvl8pPr marL="3429000" indent="-228600" defTabSz="457200">
              <a:spcBef>
                <a:spcPct val="20000"/>
              </a:spcBef>
              <a:buFont typeface="Arial"/>
              <a:buChar char="•"/>
              <a:defRPr sz="2000">
                <a:latin typeface="+mn-lt"/>
              </a:defRPr>
            </a:lvl8pPr>
            <a:lvl9pPr marL="3886200" indent="-228600" defTabSz="457200">
              <a:spcBef>
                <a:spcPct val="20000"/>
              </a:spcBef>
              <a:buFont typeface="Arial"/>
              <a:buChar char="•"/>
              <a:defRPr sz="2000">
                <a:latin typeface="+mn-lt"/>
              </a:defRPr>
            </a:lvl9pPr>
          </a:lstStyle>
          <a:p>
            <a:r>
              <a:rPr lang="en-US" sz="2000" dirty="0"/>
              <a:t>Cyanate Ester Resin Transfer Molding with San Diego Composites</a:t>
            </a:r>
          </a:p>
        </p:txBody>
      </p:sp>
      <p:sp>
        <p:nvSpPr>
          <p:cNvPr id="21" name="Content Placeholder 2"/>
          <p:cNvSpPr txBox="1">
            <a:spLocks/>
          </p:cNvSpPr>
          <p:nvPr/>
        </p:nvSpPr>
        <p:spPr bwMode="auto">
          <a:xfrm>
            <a:off x="1017960" y="5958288"/>
            <a:ext cx="6994694" cy="675266"/>
          </a:xfrm>
          <a:prstGeom prst="rect">
            <a:avLst/>
          </a:prstGeom>
          <a:gradFill flip="none" rotWithShape="1">
            <a:gsLst>
              <a:gs pos="0">
                <a:schemeClr val="bg2"/>
              </a:gs>
              <a:gs pos="100000">
                <a:schemeClr val="bg2">
                  <a:lumMod val="75000"/>
                </a:schemeClr>
              </a:gs>
              <a:gs pos="81000">
                <a:schemeClr val="bg2">
                  <a:lumMod val="90000"/>
                </a:schemeClr>
              </a:gs>
            </a:gsLst>
            <a:path path="circle">
              <a:fillToRect l="50000" t="50000" r="50000" b="50000"/>
            </a:path>
            <a:tileRect/>
          </a:gradFill>
          <a:ln w="19050" cmpd="sng">
            <a:solidFill>
              <a:srgbClr val="000090"/>
            </a:solidFill>
            <a:miter lim="800000"/>
            <a:headEnd/>
            <a:tailEnd/>
          </a:ln>
        </p:spPr>
        <p:txBody>
          <a:bodyPr vert="horz" wrap="square" lIns="182880" tIns="45720" rIns="182880" bIns="45720" numCol="1" anchor="ctr" anchorCtr="0" compatLnSpc="1">
            <a:prstTxWarp prst="textNoShape">
              <a:avLst/>
            </a:prstTxWarp>
          </a:bodyPr>
          <a:lstStyle>
            <a:lvl1pPr marL="233363" indent="-233363" algn="l" defTabSz="457200" rtl="0" eaLnBrk="1" fontAlgn="base" hangingPunct="1">
              <a:spcBef>
                <a:spcPct val="20000"/>
              </a:spcBef>
              <a:spcAft>
                <a:spcPct val="0"/>
              </a:spcAft>
              <a:buFont typeface="Arial" pitchFamily="34" charset="0"/>
              <a:buChar char="•"/>
              <a:defRPr sz="1800" b="1" kern="1200">
                <a:solidFill>
                  <a:schemeClr val="tx1"/>
                </a:solidFill>
                <a:latin typeface="+mn-lt"/>
                <a:ea typeface="ヒラギノ角ゴ Pro W3" charset="-128"/>
                <a:cs typeface="ヒラギノ角ゴ Pro W3" charset="-128"/>
              </a:defRPr>
            </a:lvl1pPr>
            <a:lvl2pPr marL="457200" indent="-223838" algn="l" defTabSz="457200" rtl="0" eaLnBrk="1" fontAlgn="base" hangingPunct="1">
              <a:spcBef>
                <a:spcPct val="20000"/>
              </a:spcBef>
              <a:spcAft>
                <a:spcPct val="0"/>
              </a:spcAft>
              <a:buFont typeface="Arial" pitchFamily="34" charset="0"/>
              <a:buChar char="–"/>
              <a:defRPr kern="1200">
                <a:solidFill>
                  <a:schemeClr val="tx1"/>
                </a:solidFill>
                <a:latin typeface="+mn-lt"/>
                <a:ea typeface="ヒラギノ角ゴ Pro W3" charset="-128"/>
                <a:cs typeface="ヒラギノ角ゴ Pro W3"/>
              </a:defRPr>
            </a:lvl2pPr>
            <a:lvl3pPr marL="693738" indent="-228600" algn="l" defTabSz="457200" rtl="0" eaLnBrk="1" fontAlgn="base" hangingPunct="1">
              <a:spcBef>
                <a:spcPct val="20000"/>
              </a:spcBef>
              <a:spcAft>
                <a:spcPct val="0"/>
              </a:spcAft>
              <a:buFont typeface="Arial" pitchFamily="34" charset="0"/>
              <a:buChar char="•"/>
              <a:defRPr sz="1600" kern="1200">
                <a:solidFill>
                  <a:schemeClr val="tx1"/>
                </a:solidFill>
                <a:latin typeface="+mn-lt"/>
                <a:ea typeface="ヒラギノ角ゴ Pro W3" charset="-128"/>
                <a:cs typeface="ヒラギノ角ゴ Pro W3"/>
              </a:defRPr>
            </a:lvl3pPr>
            <a:lvl4pPr marL="917575" indent="-228600" algn="l" defTabSz="457200" rtl="0" eaLnBrk="1" fontAlgn="base" hangingPunct="1">
              <a:spcBef>
                <a:spcPct val="20000"/>
              </a:spcBef>
              <a:spcAft>
                <a:spcPct val="0"/>
              </a:spcAft>
              <a:buFont typeface="Arial" pitchFamily="34" charset="0"/>
              <a:buChar char="–"/>
              <a:defRPr sz="1400" kern="1200">
                <a:solidFill>
                  <a:schemeClr val="tx1"/>
                </a:solidFill>
                <a:latin typeface="+mn-lt"/>
                <a:ea typeface="ヒラギノ角ゴ Pro W3" charset="-128"/>
                <a:cs typeface="ヒラギノ角ゴ Pro W3"/>
              </a:defRPr>
            </a:lvl4pPr>
            <a:lvl5pPr marL="1150938" indent="-228600" algn="l" defTabSz="457200" rtl="0" eaLnBrk="1" fontAlgn="base" hangingPunct="1">
              <a:spcBef>
                <a:spcPct val="20000"/>
              </a:spcBef>
              <a:spcAft>
                <a:spcPct val="0"/>
              </a:spcAft>
              <a:buFont typeface="Arial" pitchFamily="34" charset="0"/>
              <a:buChar char="»"/>
              <a:defRPr sz="1400" kern="1200">
                <a:solidFill>
                  <a:schemeClr val="tx1"/>
                </a:solidFill>
                <a:latin typeface="+mn-lt"/>
                <a:ea typeface="ヒラギノ角ゴ Pro W3" charset="-128"/>
                <a:cs typeface="ヒラギノ角ゴ Pro W3"/>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900" dirty="0"/>
              <a:t>3D-MAT developed an RTM process for large scale preforms</a:t>
            </a:r>
          </a:p>
          <a:p>
            <a:pPr marL="0" indent="0" algn="ctr">
              <a:buNone/>
            </a:pPr>
            <a:r>
              <a:rPr lang="en-US" sz="1900" dirty="0"/>
              <a:t> yielding billets with low porosity </a:t>
            </a:r>
          </a:p>
        </p:txBody>
      </p:sp>
      <p:pic>
        <p:nvPicPr>
          <p:cNvPr id="5" name="Picture 4" descr="screenshot_3252.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582075" y="1431288"/>
            <a:ext cx="3405888" cy="4277948"/>
          </a:xfrm>
          <a:prstGeom prst="rect">
            <a:avLst/>
          </a:prstGeom>
        </p:spPr>
      </p:pic>
    </p:spTree>
    <p:extLst>
      <p:ext uri="{BB962C8B-B14F-4D97-AF65-F5344CB8AC3E}">
        <p14:creationId xmlns:p14="http://schemas.microsoft.com/office/powerpoint/2010/main" val="3373144582"/>
      </p:ext>
    </p:extLst>
  </p:cSld>
  <p:clrMapOvr>
    <a:masterClrMapping/>
  </p:clrMapOvr>
  <mc:AlternateContent xmlns:mc="http://schemas.openxmlformats.org/markup-compatibility/2006" xmlns:p14="http://schemas.microsoft.com/office/powerpoint/2010/main">
    <mc:Choice Requires="p14">
      <p:transition p14:dur="300" advTm="78312">
        <p:fade/>
      </p:transition>
    </mc:Choice>
    <mc:Fallback xmlns="">
      <p:transition xmlns:p14="http://schemas.microsoft.com/office/powerpoint/2010/main" advTm="78312">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M:\pics\Camera Roll 2-27-15\WP_20141111_09_13_01_Pro__highres.jpg"/>
          <p:cNvPicPr/>
          <p:nvPr/>
        </p:nvPicPr>
        <p:blipFill rotWithShape="1">
          <a:blip r:embed="rId3" cstate="print"/>
          <a:srcRect t="20672" r="1570" b="34331"/>
          <a:stretch/>
        </p:blipFill>
        <p:spPr bwMode="auto">
          <a:xfrm>
            <a:off x="6032678" y="943429"/>
            <a:ext cx="2821036" cy="2267857"/>
          </a:xfrm>
          <a:prstGeom prst="rect">
            <a:avLst/>
          </a:prstGeom>
          <a:noFill/>
          <a:ln w="9525">
            <a:noFill/>
            <a:miter lim="800000"/>
            <a:headEnd/>
            <a:tailEnd/>
          </a:ln>
        </p:spPr>
      </p:pic>
      <p:sp>
        <p:nvSpPr>
          <p:cNvPr id="2" name="Title 1"/>
          <p:cNvSpPr>
            <a:spLocks noGrp="1"/>
          </p:cNvSpPr>
          <p:nvPr>
            <p:ph type="title"/>
          </p:nvPr>
        </p:nvSpPr>
        <p:spPr>
          <a:xfrm>
            <a:off x="423342" y="11113"/>
            <a:ext cx="6656907" cy="914400"/>
          </a:xfrm>
        </p:spPr>
        <p:txBody>
          <a:bodyPr/>
          <a:lstStyle/>
          <a:p>
            <a:r>
              <a:rPr lang="en-US" dirty="0">
                <a:solidFill>
                  <a:srgbClr val="DBEEF4"/>
                </a:solidFill>
                <a:latin typeface="Arial"/>
                <a:cs typeface="Arial"/>
              </a:rPr>
              <a:t>Compressive Testing</a:t>
            </a:r>
          </a:p>
        </p:txBody>
      </p:sp>
      <p:sp>
        <p:nvSpPr>
          <p:cNvPr id="4" name="Slide Number Placeholder 3"/>
          <p:cNvSpPr>
            <a:spLocks noGrp="1"/>
          </p:cNvSpPr>
          <p:nvPr>
            <p:ph type="sldNum" sz="quarter" idx="12"/>
          </p:nvPr>
        </p:nvSpPr>
        <p:spPr>
          <a:xfrm>
            <a:off x="7010400" y="6553200"/>
            <a:ext cx="2133600" cy="304800"/>
          </a:xfrm>
        </p:spPr>
        <p:txBody>
          <a:bodyPr/>
          <a:lstStyle/>
          <a:p>
            <a:fld id="{DF9F0091-7E6F-4DCF-A91F-F992531520AF}" type="slidenum">
              <a:rPr lang="en-US" smtClean="0"/>
              <a:pPr/>
              <a:t>10</a:t>
            </a:fld>
            <a:endParaRPr lang="en-US" dirty="0"/>
          </a:p>
        </p:txBody>
      </p:sp>
      <p:grpSp>
        <p:nvGrpSpPr>
          <p:cNvPr id="8" name="Group 7"/>
          <p:cNvGrpSpPr/>
          <p:nvPr/>
        </p:nvGrpSpPr>
        <p:grpSpPr>
          <a:xfrm>
            <a:off x="5687786" y="3247569"/>
            <a:ext cx="3383643" cy="3046256"/>
            <a:chOff x="5687786" y="3165929"/>
            <a:chExt cx="3383643" cy="3347357"/>
          </a:xfrm>
        </p:grpSpPr>
        <p:grpSp>
          <p:nvGrpSpPr>
            <p:cNvPr id="6" name="Group 5"/>
            <p:cNvGrpSpPr/>
            <p:nvPr/>
          </p:nvGrpSpPr>
          <p:grpSpPr>
            <a:xfrm>
              <a:off x="5696857" y="3184060"/>
              <a:ext cx="3365501" cy="3320154"/>
              <a:chOff x="5696857" y="3184060"/>
              <a:chExt cx="3365501" cy="3320154"/>
            </a:xfrm>
          </p:grpSpPr>
          <p:pic>
            <p:nvPicPr>
              <p:cNvPr id="3" name="Picture 2" descr="screenshot_325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6857" y="3331639"/>
                <a:ext cx="3365501" cy="3172575"/>
              </a:xfrm>
              <a:prstGeom prst="rect">
                <a:avLst/>
              </a:prstGeom>
            </p:spPr>
          </p:pic>
          <p:sp>
            <p:nvSpPr>
              <p:cNvPr id="5" name="TextBox 4"/>
              <p:cNvSpPr txBox="1"/>
              <p:nvPr/>
            </p:nvSpPr>
            <p:spPr>
              <a:xfrm>
                <a:off x="5698862" y="3184060"/>
                <a:ext cx="3354423" cy="307777"/>
              </a:xfrm>
              <a:prstGeom prst="rect">
                <a:avLst/>
              </a:prstGeom>
              <a:solidFill>
                <a:schemeClr val="bg1"/>
              </a:solidFill>
            </p:spPr>
            <p:txBody>
              <a:bodyPr wrap="square" rtlCol="0">
                <a:spAutoFit/>
              </a:bodyPr>
              <a:lstStyle/>
              <a:p>
                <a:pPr algn="ctr"/>
                <a:r>
                  <a:rPr lang="en-US" sz="1400" b="1" dirty="0"/>
                  <a:t>Compressive Cycling: 45° Bias</a:t>
                </a:r>
              </a:p>
            </p:txBody>
          </p:sp>
        </p:grpSp>
        <p:sp>
          <p:nvSpPr>
            <p:cNvPr id="7" name="Rectangle 6"/>
            <p:cNvSpPr/>
            <p:nvPr/>
          </p:nvSpPr>
          <p:spPr>
            <a:xfrm>
              <a:off x="5687786" y="3165929"/>
              <a:ext cx="3383643" cy="3347357"/>
            </a:xfrm>
            <a:prstGeom prst="rect">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TextBox 10"/>
          <p:cNvSpPr txBox="1"/>
          <p:nvPr/>
        </p:nvSpPr>
        <p:spPr>
          <a:xfrm>
            <a:off x="2007117" y="6375266"/>
            <a:ext cx="4944082" cy="369332"/>
          </a:xfrm>
          <a:prstGeom prst="rect">
            <a:avLst/>
          </a:prstGeom>
          <a:gradFill flip="none" rotWithShape="1">
            <a:gsLst>
              <a:gs pos="0">
                <a:schemeClr val="bg2"/>
              </a:gs>
              <a:gs pos="100000">
                <a:schemeClr val="bg2">
                  <a:lumMod val="75000"/>
                </a:schemeClr>
              </a:gs>
              <a:gs pos="81000">
                <a:schemeClr val="bg2">
                  <a:lumMod val="90000"/>
                </a:schemeClr>
              </a:gs>
            </a:gsLst>
            <a:path path="circle">
              <a:fillToRect l="50000" t="50000" r="50000" b="50000"/>
            </a:path>
            <a:tileRect/>
          </a:gradFill>
          <a:ln w="9525">
            <a:solidFill>
              <a:srgbClr val="000090"/>
            </a:solidFill>
            <a:miter lim="800000"/>
            <a:headEnd/>
            <a:tailEnd/>
          </a:ln>
        </p:spPr>
        <p:txBody>
          <a:bodyPr vert="horz" wrap="square" lIns="182880" tIns="45720" rIns="182880" bIns="45720" numCol="1" anchor="t" anchorCtr="0" compatLnSpc="1">
            <a:prstTxWarp prst="textNoShape">
              <a:avLst/>
            </a:prstTxWarp>
          </a:bodyPr>
          <a:lstStyle>
            <a:defPPr>
              <a:defRPr lang="en-US"/>
            </a:defPPr>
            <a:lvl1pPr marL="0" indent="0" defTabSz="457200" eaLnBrk="1" hangingPunct="1">
              <a:spcBef>
                <a:spcPct val="20000"/>
              </a:spcBef>
              <a:buFont typeface="Arial" pitchFamily="34" charset="0"/>
              <a:buNone/>
              <a:defRPr sz="1800" b="1">
                <a:latin typeface="+mn-lt"/>
                <a:ea typeface="ヒラギノ角ゴ Pro W3" charset="-128"/>
                <a:cs typeface="ヒラギノ角ゴ Pro W3" charset="-128"/>
              </a:defRPr>
            </a:lvl1pPr>
            <a:lvl2pPr indent="-223838" defTabSz="457200" eaLnBrk="1" hangingPunct="1">
              <a:spcBef>
                <a:spcPct val="20000"/>
              </a:spcBef>
              <a:buFont typeface="Arial" pitchFamily="34" charset="0"/>
              <a:buChar char="–"/>
              <a:defRPr>
                <a:latin typeface="+mn-lt"/>
                <a:ea typeface="ヒラギノ角ゴ Pro W3" charset="-128"/>
                <a:cs typeface="ヒラギノ角ゴ Pro W3"/>
              </a:defRPr>
            </a:lvl2pPr>
            <a:lvl3pPr marL="693738" indent="-228600" defTabSz="457200" eaLnBrk="1" hangingPunct="1">
              <a:spcBef>
                <a:spcPct val="20000"/>
              </a:spcBef>
              <a:buFont typeface="Arial" pitchFamily="34" charset="0"/>
              <a:buChar char="•"/>
              <a:defRPr sz="1600">
                <a:latin typeface="+mn-lt"/>
                <a:ea typeface="ヒラギノ角ゴ Pro W3" charset="-128"/>
                <a:cs typeface="ヒラギノ角ゴ Pro W3"/>
              </a:defRPr>
            </a:lvl3pPr>
            <a:lvl4pPr marL="917575" indent="-228600" defTabSz="457200" eaLnBrk="1" hangingPunct="1">
              <a:spcBef>
                <a:spcPct val="20000"/>
              </a:spcBef>
              <a:buFont typeface="Arial" pitchFamily="34" charset="0"/>
              <a:buChar char="–"/>
              <a:defRPr sz="1400">
                <a:latin typeface="+mn-lt"/>
                <a:ea typeface="ヒラギノ角ゴ Pro W3" charset="-128"/>
                <a:cs typeface="ヒラギノ角ゴ Pro W3"/>
              </a:defRPr>
            </a:lvl4pPr>
            <a:lvl5pPr marL="1150938" indent="-228600" defTabSz="457200" eaLnBrk="1" hangingPunct="1">
              <a:spcBef>
                <a:spcPct val="20000"/>
              </a:spcBef>
              <a:buFont typeface="Arial" pitchFamily="34" charset="0"/>
              <a:buChar char="»"/>
              <a:defRPr sz="1400">
                <a:latin typeface="+mn-lt"/>
                <a:ea typeface="ヒラギノ角ゴ Pro W3" charset="-128"/>
                <a:cs typeface="ヒラギノ角ゴ Pro W3"/>
              </a:defRPr>
            </a:lvl5pPr>
            <a:lvl6pPr marL="2514600" indent="-228600" defTabSz="457200">
              <a:spcBef>
                <a:spcPct val="20000"/>
              </a:spcBef>
              <a:buFont typeface="Arial"/>
              <a:buChar char="•"/>
              <a:defRPr sz="2000">
                <a:latin typeface="+mn-lt"/>
              </a:defRPr>
            </a:lvl6pPr>
            <a:lvl7pPr marL="2971800" indent="-228600" defTabSz="457200">
              <a:spcBef>
                <a:spcPct val="20000"/>
              </a:spcBef>
              <a:buFont typeface="Arial"/>
              <a:buChar char="•"/>
              <a:defRPr sz="2000">
                <a:latin typeface="+mn-lt"/>
              </a:defRPr>
            </a:lvl7pPr>
            <a:lvl8pPr marL="3429000" indent="-228600" defTabSz="457200">
              <a:spcBef>
                <a:spcPct val="20000"/>
              </a:spcBef>
              <a:buFont typeface="Arial"/>
              <a:buChar char="•"/>
              <a:defRPr sz="2000">
                <a:latin typeface="+mn-lt"/>
              </a:defRPr>
            </a:lvl8pPr>
            <a:lvl9pPr marL="3886200" indent="-228600" defTabSz="457200">
              <a:spcBef>
                <a:spcPct val="20000"/>
              </a:spcBef>
              <a:buFont typeface="Arial"/>
              <a:buChar char="•"/>
              <a:defRPr sz="2000">
                <a:latin typeface="+mn-lt"/>
              </a:defRPr>
            </a:lvl9pPr>
          </a:lstStyle>
          <a:p>
            <a:pPr algn="ctr"/>
            <a:r>
              <a:rPr lang="en-US" dirty="0"/>
              <a:t>Very robust compressive performance!</a:t>
            </a:r>
          </a:p>
        </p:txBody>
      </p:sp>
      <p:pic>
        <p:nvPicPr>
          <p:cNvPr id="9" name="Picture 8"/>
          <p:cNvPicPr>
            <a:picLocks noChangeAspect="1"/>
          </p:cNvPicPr>
          <p:nvPr/>
        </p:nvPicPr>
        <p:blipFill>
          <a:blip r:embed="rId5"/>
          <a:stretch>
            <a:fillRect/>
          </a:stretch>
        </p:blipFill>
        <p:spPr>
          <a:xfrm>
            <a:off x="74393" y="979716"/>
            <a:ext cx="5511800" cy="5334000"/>
          </a:xfrm>
          <a:prstGeom prst="rect">
            <a:avLst/>
          </a:prstGeom>
        </p:spPr>
      </p:pic>
      <p:cxnSp>
        <p:nvCxnSpPr>
          <p:cNvPr id="13" name="Straight Connector 12">
            <a:extLst>
              <a:ext uri="{FF2B5EF4-FFF2-40B4-BE49-F238E27FC236}">
                <a16:creationId xmlns:a16="http://schemas.microsoft.com/office/drawing/2014/main" id="{91900042-5D2B-864C-862F-8CCF7858BA6C}"/>
              </a:ext>
            </a:extLst>
          </p:cNvPr>
          <p:cNvCxnSpPr/>
          <p:nvPr/>
        </p:nvCxnSpPr>
        <p:spPr>
          <a:xfrm>
            <a:off x="1026367" y="3379711"/>
            <a:ext cx="4282751" cy="0"/>
          </a:xfrm>
          <a:prstGeom prst="line">
            <a:avLst/>
          </a:prstGeom>
          <a:ln>
            <a:solidFill>
              <a:schemeClr val="accent6"/>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81D3A5F-E1FE-EE46-8ADB-91FABC5BA47C}"/>
              </a:ext>
            </a:extLst>
          </p:cNvPr>
          <p:cNvCxnSpPr/>
          <p:nvPr/>
        </p:nvCxnSpPr>
        <p:spPr>
          <a:xfrm>
            <a:off x="1026367" y="4016205"/>
            <a:ext cx="4282751" cy="0"/>
          </a:xfrm>
          <a:prstGeom prst="line">
            <a:avLst/>
          </a:prstGeom>
          <a:ln>
            <a:solidFill>
              <a:schemeClr val="accent6"/>
            </a:solidFill>
            <a:prstDash val="sys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944988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43" y="0"/>
            <a:ext cx="7434591" cy="914400"/>
          </a:xfrm>
        </p:spPr>
        <p:txBody>
          <a:bodyPr/>
          <a:lstStyle/>
          <a:p>
            <a:r>
              <a:rPr lang="en-US" dirty="0">
                <a:solidFill>
                  <a:srgbClr val="DBEEF4"/>
                </a:solidFill>
                <a:latin typeface="Arial"/>
                <a:cs typeface="Arial"/>
              </a:rPr>
              <a:t>Testing</a:t>
            </a:r>
            <a:r>
              <a:rPr lang="en-US" dirty="0">
                <a:solidFill>
                  <a:srgbClr val="FFFFFF"/>
                </a:solidFill>
                <a:latin typeface="Arial"/>
                <a:cs typeface="Arial"/>
              </a:rPr>
              <a:t> </a:t>
            </a:r>
            <a:r>
              <a:rPr lang="en-US" dirty="0">
                <a:solidFill>
                  <a:srgbClr val="DBEEF4"/>
                </a:solidFill>
                <a:latin typeface="Arial"/>
                <a:cs typeface="Arial"/>
              </a:rPr>
              <a:t>to Achieve Mission Readiness</a:t>
            </a:r>
          </a:p>
        </p:txBody>
      </p:sp>
      <p:sp>
        <p:nvSpPr>
          <p:cNvPr id="4" name="Slide Number Placeholder 3"/>
          <p:cNvSpPr>
            <a:spLocks noGrp="1"/>
          </p:cNvSpPr>
          <p:nvPr>
            <p:ph type="sldNum" sz="quarter" idx="12"/>
          </p:nvPr>
        </p:nvSpPr>
        <p:spPr>
          <a:xfrm>
            <a:off x="0" y="6553200"/>
            <a:ext cx="2133600" cy="304800"/>
          </a:xfrm>
        </p:spPr>
        <p:txBody>
          <a:bodyPr/>
          <a:lstStyle/>
          <a:p>
            <a:pPr algn="l"/>
            <a:fld id="{DF9F0091-7E6F-4DCF-A91F-F992531520AF}" type="slidenum">
              <a:rPr lang="en-US" sz="1000" smtClean="0"/>
              <a:pPr algn="l"/>
              <a:t>11</a:t>
            </a:fld>
            <a:endParaRPr lang="en-US" sz="1000" dirty="0"/>
          </a:p>
        </p:txBody>
      </p:sp>
      <p:sp>
        <p:nvSpPr>
          <p:cNvPr id="13" name="Content Placeholder 4"/>
          <p:cNvSpPr txBox="1">
            <a:spLocks/>
          </p:cNvSpPr>
          <p:nvPr/>
        </p:nvSpPr>
        <p:spPr>
          <a:xfrm>
            <a:off x="5062114" y="1025729"/>
            <a:ext cx="4005287" cy="404039"/>
          </a:xfrm>
          <a:prstGeom prst="rect">
            <a:avLst/>
          </a:prstGeom>
          <a:gradFill flip="none" rotWithShape="1">
            <a:gsLst>
              <a:gs pos="0">
                <a:schemeClr val="bg2"/>
              </a:gs>
              <a:gs pos="100000">
                <a:schemeClr val="bg2">
                  <a:lumMod val="75000"/>
                </a:schemeClr>
              </a:gs>
              <a:gs pos="65000">
                <a:schemeClr val="bg2">
                  <a:lumMod val="90000"/>
                </a:schemeClr>
              </a:gs>
            </a:gsLst>
            <a:lin ang="5040000" scaled="0"/>
            <a:tileRect/>
          </a:gradFill>
          <a:ln w="12700" cmpd="sng">
            <a:solidFill>
              <a:srgbClr val="000090"/>
            </a:solidFill>
          </a:ln>
        </p:spPr>
        <p:txBody>
          <a:bodyPr vert="horz" lIns="91440" tIns="45720" rIns="91440" bIns="45720" rtlCol="0">
            <a:normAutofit/>
          </a:bodyPr>
          <a:lstStyle>
            <a:defPPr>
              <a:defRPr lang="en-US"/>
            </a:defPPr>
            <a:lvl1pPr marL="0" marR="0" lvl="0" indent="0" defTabSz="914400" eaLnBrk="1" fontAlgn="auto" latinLnBrk="0" hangingPunct="1">
              <a:lnSpc>
                <a:spcPct val="100000"/>
              </a:lnSpc>
              <a:spcBef>
                <a:spcPct val="20000"/>
              </a:spcBef>
              <a:spcAft>
                <a:spcPts val="0"/>
              </a:spcAft>
              <a:buClrTx/>
              <a:buSzTx/>
              <a:buFont typeface="Arial" pitchFamily="34" charset="0"/>
              <a:buNone/>
              <a:tabLst/>
              <a:defRPr sz="2000" b="1">
                <a:latin typeface="+mn-lt"/>
              </a:defRPr>
            </a:lvl1pPr>
          </a:lstStyle>
          <a:p>
            <a:pPr algn="ctr"/>
            <a:r>
              <a:rPr lang="en-US" sz="1800" dirty="0"/>
              <a:t>Stress Relaxation (Creep) Testing</a:t>
            </a:r>
            <a:endParaRPr lang="en-US" dirty="0"/>
          </a:p>
        </p:txBody>
      </p:sp>
      <p:sp>
        <p:nvSpPr>
          <p:cNvPr id="15" name="Content Placeholder 4"/>
          <p:cNvSpPr txBox="1">
            <a:spLocks/>
          </p:cNvSpPr>
          <p:nvPr/>
        </p:nvSpPr>
        <p:spPr>
          <a:xfrm>
            <a:off x="5061857" y="3833023"/>
            <a:ext cx="3991429" cy="385236"/>
          </a:xfrm>
          <a:prstGeom prst="rect">
            <a:avLst/>
          </a:prstGeom>
          <a:gradFill flip="none" rotWithShape="1">
            <a:gsLst>
              <a:gs pos="0">
                <a:schemeClr val="bg2"/>
              </a:gs>
              <a:gs pos="100000">
                <a:schemeClr val="bg2">
                  <a:lumMod val="75000"/>
                </a:schemeClr>
              </a:gs>
              <a:gs pos="65000">
                <a:schemeClr val="bg2">
                  <a:lumMod val="90000"/>
                </a:schemeClr>
              </a:gs>
            </a:gsLst>
            <a:lin ang="5040000" scaled="0"/>
            <a:tileRect/>
          </a:gradFill>
          <a:ln w="12700" cmpd="sng">
            <a:solidFill>
              <a:srgbClr val="000090"/>
            </a:solidFill>
          </a:ln>
        </p:spPr>
        <p:txBody>
          <a:bodyPr vert="horz" lIns="91440" tIns="45720" rIns="91440" bIns="45720" rtlCol="0">
            <a:normAutofit/>
          </a:bodyPr>
          <a:lstStyle>
            <a:defPPr>
              <a:defRPr lang="en-US"/>
            </a:defPPr>
            <a:lvl1pPr marL="0" marR="0" lvl="0" indent="0" defTabSz="914400" eaLnBrk="1" fontAlgn="auto" latinLnBrk="0" hangingPunct="1">
              <a:lnSpc>
                <a:spcPct val="100000"/>
              </a:lnSpc>
              <a:spcBef>
                <a:spcPct val="20000"/>
              </a:spcBef>
              <a:spcAft>
                <a:spcPts val="0"/>
              </a:spcAft>
              <a:buClrTx/>
              <a:buSzTx/>
              <a:buFont typeface="Arial" pitchFamily="34" charset="0"/>
              <a:buNone/>
              <a:tabLst/>
              <a:defRPr sz="2000" b="1">
                <a:latin typeface="+mn-lt"/>
              </a:defRPr>
            </a:lvl1pPr>
          </a:lstStyle>
          <a:p>
            <a:pPr algn="ctr"/>
            <a:r>
              <a:rPr lang="en-US" sz="1800" dirty="0"/>
              <a:t>Pyroshock Simulation</a:t>
            </a:r>
            <a:endParaRPr lang="en-US" dirty="0"/>
          </a:p>
        </p:txBody>
      </p:sp>
      <p:pic>
        <p:nvPicPr>
          <p:cNvPr id="18" name="Picture 1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70024" y="1454316"/>
            <a:ext cx="1954962" cy="2269780"/>
          </a:xfrm>
          <a:prstGeom prst="rect">
            <a:avLst/>
          </a:prstGeom>
          <a:ln w="28575" cmpd="sng">
            <a:solidFill>
              <a:schemeClr val="tx2"/>
            </a:solidFill>
          </a:ln>
        </p:spPr>
      </p:pic>
      <p:grpSp>
        <p:nvGrpSpPr>
          <p:cNvPr id="20" name="Group 19"/>
          <p:cNvGrpSpPr/>
          <p:nvPr/>
        </p:nvGrpSpPr>
        <p:grpSpPr>
          <a:xfrm>
            <a:off x="5069588" y="4227287"/>
            <a:ext cx="3983698" cy="2467430"/>
            <a:chOff x="-123602" y="1359482"/>
            <a:chExt cx="4915093" cy="3672676"/>
          </a:xfrm>
        </p:grpSpPr>
        <p:pic>
          <p:nvPicPr>
            <p:cNvPr id="21" name="Picture 20" descr="screenshot_3258.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3602" y="1359482"/>
              <a:ext cx="4915093" cy="3672676"/>
            </a:xfrm>
            <a:prstGeom prst="rect">
              <a:avLst/>
            </a:prstGeom>
            <a:gradFill flip="none" rotWithShape="1">
              <a:gsLst>
                <a:gs pos="0">
                  <a:schemeClr val="bg2"/>
                </a:gs>
                <a:gs pos="100000">
                  <a:schemeClr val="bg2">
                    <a:lumMod val="75000"/>
                  </a:schemeClr>
                </a:gs>
                <a:gs pos="65000">
                  <a:schemeClr val="bg2">
                    <a:lumMod val="90000"/>
                  </a:schemeClr>
                </a:gs>
              </a:gsLst>
              <a:lin ang="5040000" scaled="0"/>
              <a:tileRect/>
            </a:gradFill>
            <a:ln w="12700" cmpd="sng">
              <a:solidFill>
                <a:srgbClr val="000090"/>
              </a:solidFill>
            </a:ln>
          </p:spPr>
        </p:pic>
        <p:pic>
          <p:nvPicPr>
            <p:cNvPr id="23" name="Picture 22" descr="screenshot_3259.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7505" y="3841854"/>
              <a:ext cx="1421585" cy="1152073"/>
            </a:xfrm>
            <a:prstGeom prst="rect">
              <a:avLst/>
            </a:prstGeom>
            <a:gradFill flip="none" rotWithShape="1">
              <a:gsLst>
                <a:gs pos="0">
                  <a:schemeClr val="bg2"/>
                </a:gs>
                <a:gs pos="100000">
                  <a:schemeClr val="bg2">
                    <a:lumMod val="75000"/>
                  </a:schemeClr>
                </a:gs>
                <a:gs pos="65000">
                  <a:schemeClr val="bg2">
                    <a:lumMod val="90000"/>
                  </a:schemeClr>
                </a:gs>
              </a:gsLst>
              <a:lin ang="5040000" scaled="0"/>
              <a:tileRect/>
            </a:gradFill>
            <a:ln w="12700" cmpd="sng">
              <a:solidFill>
                <a:schemeClr val="tx1">
                  <a:lumMod val="85000"/>
                  <a:lumOff val="15000"/>
                </a:schemeClr>
              </a:solidFill>
            </a:ln>
          </p:spPr>
        </p:pic>
        <p:cxnSp>
          <p:nvCxnSpPr>
            <p:cNvPr id="24" name="Straight Connector 23"/>
            <p:cNvCxnSpPr/>
            <p:nvPr/>
          </p:nvCxnSpPr>
          <p:spPr>
            <a:xfrm flipH="1">
              <a:off x="769320" y="3043570"/>
              <a:ext cx="2358573" cy="798286"/>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2148177" y="3043570"/>
              <a:ext cx="1152072" cy="798286"/>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pic>
        <p:nvPicPr>
          <p:cNvPr id="26" name="Picture 25"/>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053705" y="1451431"/>
            <a:ext cx="1981438" cy="2276925"/>
          </a:xfrm>
          <a:prstGeom prst="rect">
            <a:avLst/>
          </a:prstGeom>
          <a:ln w="28575" cmpd="sng">
            <a:solidFill>
              <a:schemeClr val="tx2"/>
            </a:solidFill>
          </a:ln>
        </p:spPr>
      </p:pic>
      <p:graphicFrame>
        <p:nvGraphicFramePr>
          <p:cNvPr id="28" name="Table 27"/>
          <p:cNvGraphicFramePr>
            <a:graphicFrameLocks noGrp="1"/>
          </p:cNvGraphicFramePr>
          <p:nvPr>
            <p:extLst>
              <p:ext uri="{D42A27DB-BD31-4B8C-83A1-F6EECF244321}">
                <p14:modId xmlns:p14="http://schemas.microsoft.com/office/powerpoint/2010/main" val="4027363609"/>
              </p:ext>
            </p:extLst>
          </p:nvPr>
        </p:nvGraphicFramePr>
        <p:xfrm>
          <a:off x="290657" y="2062454"/>
          <a:ext cx="4295691" cy="3407618"/>
        </p:xfrm>
        <a:graphic>
          <a:graphicData uri="http://schemas.openxmlformats.org/drawingml/2006/table">
            <a:tbl>
              <a:tblPr firstRow="1" bandRow="1">
                <a:tableStyleId>{5C22544A-7EE6-4342-B048-85BDC9FD1C3A}</a:tableStyleId>
              </a:tblPr>
              <a:tblGrid>
                <a:gridCol w="2433123">
                  <a:extLst>
                    <a:ext uri="{9D8B030D-6E8A-4147-A177-3AD203B41FA5}">
                      <a16:colId xmlns:a16="http://schemas.microsoft.com/office/drawing/2014/main" val="20000"/>
                    </a:ext>
                  </a:extLst>
                </a:gridCol>
                <a:gridCol w="1862568">
                  <a:extLst>
                    <a:ext uri="{9D8B030D-6E8A-4147-A177-3AD203B41FA5}">
                      <a16:colId xmlns:a16="http://schemas.microsoft.com/office/drawing/2014/main" val="20001"/>
                    </a:ext>
                  </a:extLst>
                </a:gridCol>
              </a:tblGrid>
              <a:tr h="701568">
                <a:tc>
                  <a:txBody>
                    <a:bodyPr/>
                    <a:lstStyle/>
                    <a:p>
                      <a:r>
                        <a:rPr lang="en-US" sz="1800" dirty="0"/>
                        <a:t>Property</a:t>
                      </a:r>
                    </a:p>
                  </a:txBody>
                  <a:tcPr anchor="ctr"/>
                </a:tc>
                <a:tc>
                  <a:txBody>
                    <a:bodyPr/>
                    <a:lstStyle/>
                    <a:p>
                      <a:pPr algn="ctr"/>
                      <a:r>
                        <a:rPr lang="en-US" sz="1800" baseline="0" dirty="0"/>
                        <a:t> 3DMAT </a:t>
                      </a:r>
                      <a:r>
                        <a:rPr lang="en-US" sz="1800" baseline="0" dirty="0" err="1"/>
                        <a:t>vs</a:t>
                      </a:r>
                      <a:r>
                        <a:rPr lang="en-US" sz="1800" baseline="0" dirty="0"/>
                        <a:t>  2D Carbon Phenolic</a:t>
                      </a:r>
                      <a:endParaRPr lang="en-US" sz="1800" dirty="0"/>
                    </a:p>
                  </a:txBody>
                  <a:tcPr anchor="ctr"/>
                </a:tc>
                <a:extLst>
                  <a:ext uri="{0D108BD9-81ED-4DB2-BD59-A6C34878D82A}">
                    <a16:rowId xmlns:a16="http://schemas.microsoft.com/office/drawing/2014/main" val="10000"/>
                  </a:ext>
                </a:extLst>
              </a:tr>
              <a:tr h="701568">
                <a:tc>
                  <a:txBody>
                    <a:bodyPr/>
                    <a:lstStyle/>
                    <a:p>
                      <a:r>
                        <a:rPr lang="en-US" sz="1800" b="1" dirty="0"/>
                        <a:t>Compressive</a:t>
                      </a:r>
                      <a:r>
                        <a:rPr lang="en-US" sz="1800" b="1" baseline="0" dirty="0"/>
                        <a:t> Strength </a:t>
                      </a:r>
                    </a:p>
                    <a:p>
                      <a:r>
                        <a:rPr lang="en-US" sz="1800" b="1" dirty="0"/>
                        <a:t>   On-axis (X,Y,Z)</a:t>
                      </a:r>
                    </a:p>
                  </a:txBody>
                  <a:tcPr/>
                </a:tc>
                <a:tc>
                  <a:txBody>
                    <a:bodyPr/>
                    <a:lstStyle/>
                    <a:p>
                      <a:pPr algn="ctr"/>
                      <a:r>
                        <a:rPr lang="en-US" sz="1800" b="1" dirty="0"/>
                        <a:t> </a:t>
                      </a:r>
                    </a:p>
                    <a:p>
                      <a:pPr algn="ctr"/>
                      <a:r>
                        <a:rPr lang="en-US" sz="1800" b="1" dirty="0"/>
                        <a:t>140%</a:t>
                      </a:r>
                    </a:p>
                  </a:txBody>
                  <a:tcPr/>
                </a:tc>
                <a:extLst>
                  <a:ext uri="{0D108BD9-81ED-4DB2-BD59-A6C34878D82A}">
                    <a16:rowId xmlns:a16="http://schemas.microsoft.com/office/drawing/2014/main" val="10001"/>
                  </a:ext>
                </a:extLst>
              </a:tr>
              <a:tr h="1002241">
                <a:tc>
                  <a:txBody>
                    <a:bodyPr/>
                    <a:lstStyle/>
                    <a:p>
                      <a:r>
                        <a:rPr lang="en-US" sz="1800" b="1" dirty="0"/>
                        <a:t>Tensile Strength </a:t>
                      </a:r>
                    </a:p>
                    <a:p>
                      <a:r>
                        <a:rPr lang="en-US" sz="1800" b="1" dirty="0"/>
                        <a:t>   Interlayer (Z)</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b="1" baseline="0" dirty="0"/>
                        <a:t>   </a:t>
                      </a:r>
                      <a:r>
                        <a:rPr lang="en-US" sz="1800" b="1" dirty="0"/>
                        <a:t>In-Plane (X/Y)</a:t>
                      </a:r>
                    </a:p>
                  </a:txBody>
                  <a:tcPr/>
                </a:tc>
                <a:tc>
                  <a:txBody>
                    <a:bodyPr/>
                    <a:lstStyle/>
                    <a:p>
                      <a:pPr algn="ctr"/>
                      <a:endParaRPr lang="en-US" sz="1800" b="1" dirty="0"/>
                    </a:p>
                    <a:p>
                      <a:pPr algn="ctr"/>
                      <a:r>
                        <a:rPr lang="en-US" sz="1800" b="1" dirty="0"/>
                        <a:t> 900%</a:t>
                      </a:r>
                    </a:p>
                    <a:p>
                      <a:pPr algn="ctr"/>
                      <a:r>
                        <a:rPr lang="en-US" sz="1800" b="1" dirty="0"/>
                        <a:t> 245%</a:t>
                      </a:r>
                    </a:p>
                  </a:txBody>
                  <a:tcPr/>
                </a:tc>
                <a:extLst>
                  <a:ext uri="{0D108BD9-81ED-4DB2-BD59-A6C34878D82A}">
                    <a16:rowId xmlns:a16="http://schemas.microsoft.com/office/drawing/2014/main" val="10002"/>
                  </a:ext>
                </a:extLst>
              </a:tr>
              <a:tr h="1002241">
                <a:tc>
                  <a:txBody>
                    <a:bodyPr/>
                    <a:lstStyle/>
                    <a:p>
                      <a:r>
                        <a:rPr lang="en-US" sz="1800" b="1" dirty="0"/>
                        <a:t>Thermal Conductivity</a:t>
                      </a:r>
                      <a:r>
                        <a:rPr lang="en-US" sz="1800" b="1" baseline="0" dirty="0"/>
                        <a:t> </a:t>
                      </a:r>
                    </a:p>
                    <a:p>
                      <a:r>
                        <a:rPr lang="en-US" sz="1800" b="1" baseline="0" dirty="0"/>
                        <a:t>   Interlayer (Z)</a:t>
                      </a:r>
                    </a:p>
                    <a:p>
                      <a:r>
                        <a:rPr lang="en-US" sz="1800" b="1" baseline="0" dirty="0"/>
                        <a:t>   In-Plane (X/Y)</a:t>
                      </a:r>
                      <a:endParaRPr lang="en-US" sz="1800" b="1" dirty="0"/>
                    </a:p>
                  </a:txBody>
                  <a:tcPr/>
                </a:tc>
                <a:tc>
                  <a:txBody>
                    <a:bodyPr/>
                    <a:lstStyle/>
                    <a:p>
                      <a:pPr algn="ctr"/>
                      <a:endParaRPr lang="en-US" sz="1800" b="1" dirty="0"/>
                    </a:p>
                    <a:p>
                      <a:pPr algn="ctr"/>
                      <a:r>
                        <a:rPr lang="en-US" sz="1800" b="1" dirty="0"/>
                        <a:t>75%</a:t>
                      </a:r>
                    </a:p>
                    <a:p>
                      <a:pPr algn="ctr"/>
                      <a:r>
                        <a:rPr lang="en-US" sz="1800" b="1" dirty="0"/>
                        <a:t> 55%</a:t>
                      </a:r>
                    </a:p>
                  </a:txBody>
                  <a:tcPr/>
                </a:tc>
                <a:extLst>
                  <a:ext uri="{0D108BD9-81ED-4DB2-BD59-A6C34878D82A}">
                    <a16:rowId xmlns:a16="http://schemas.microsoft.com/office/drawing/2014/main" val="10003"/>
                  </a:ext>
                </a:extLst>
              </a:tr>
            </a:tbl>
          </a:graphicData>
        </a:graphic>
      </p:graphicFrame>
      <p:sp>
        <p:nvSpPr>
          <p:cNvPr id="30" name="Content Placeholder 4"/>
          <p:cNvSpPr txBox="1">
            <a:spLocks/>
          </p:cNvSpPr>
          <p:nvPr/>
        </p:nvSpPr>
        <p:spPr>
          <a:xfrm>
            <a:off x="299163" y="2054900"/>
            <a:ext cx="4280086" cy="3424244"/>
          </a:xfrm>
          <a:prstGeom prst="rect">
            <a:avLst/>
          </a:prstGeom>
          <a:noFill/>
          <a:ln w="12700" cmpd="sng">
            <a:solidFill>
              <a:srgbClr val="000090"/>
            </a:solidFill>
          </a:ln>
        </p:spPr>
        <p:txBody>
          <a:bodyPr vert="horz" lIns="91440" tIns="45720" rIns="91440" bIns="45720" rtlCol="0">
            <a:normAutofit/>
          </a:bodyPr>
          <a:lstStyle>
            <a:defPPr>
              <a:defRPr lang="en-US"/>
            </a:defPPr>
            <a:lvl1pPr marL="0" marR="0" lvl="0" indent="0" defTabSz="914400" eaLnBrk="1" fontAlgn="auto" latinLnBrk="0" hangingPunct="1">
              <a:lnSpc>
                <a:spcPct val="100000"/>
              </a:lnSpc>
              <a:spcBef>
                <a:spcPct val="20000"/>
              </a:spcBef>
              <a:spcAft>
                <a:spcPts val="0"/>
              </a:spcAft>
              <a:buClrTx/>
              <a:buSzTx/>
              <a:buFont typeface="Arial" pitchFamily="34" charset="0"/>
              <a:buNone/>
              <a:tabLst/>
              <a:defRPr sz="2000" b="1">
                <a:latin typeface="+mn-lt"/>
              </a:defRPr>
            </a:lvl1pPr>
          </a:lstStyle>
          <a:p>
            <a:pPr algn="ctr"/>
            <a:endParaRPr lang="en-US" dirty="0"/>
          </a:p>
        </p:txBody>
      </p:sp>
      <p:sp>
        <p:nvSpPr>
          <p:cNvPr id="31" name="Content Placeholder 4"/>
          <p:cNvSpPr txBox="1">
            <a:spLocks/>
          </p:cNvSpPr>
          <p:nvPr/>
        </p:nvSpPr>
        <p:spPr>
          <a:xfrm>
            <a:off x="299160" y="5483899"/>
            <a:ext cx="4280086" cy="1010691"/>
          </a:xfrm>
          <a:prstGeom prst="rect">
            <a:avLst/>
          </a:prstGeom>
          <a:gradFill flip="none" rotWithShape="1">
            <a:gsLst>
              <a:gs pos="0">
                <a:schemeClr val="bg2"/>
              </a:gs>
              <a:gs pos="100000">
                <a:schemeClr val="bg2">
                  <a:lumMod val="75000"/>
                </a:schemeClr>
              </a:gs>
              <a:gs pos="65000">
                <a:schemeClr val="bg2">
                  <a:lumMod val="90000"/>
                </a:schemeClr>
              </a:gs>
            </a:gsLst>
            <a:lin ang="5040000" scaled="0"/>
            <a:tileRect/>
          </a:gradFill>
          <a:ln w="12700" cmpd="sng">
            <a:solidFill>
              <a:srgbClr val="000090"/>
            </a:solidFill>
          </a:ln>
        </p:spPr>
        <p:txBody>
          <a:bodyPr vert="horz" lIns="91440" tIns="45720" rIns="91440" bIns="45720" rtlCol="0">
            <a:normAutofit/>
          </a:bodyPr>
          <a:lstStyle>
            <a:defPPr>
              <a:defRPr lang="en-US"/>
            </a:defPPr>
            <a:lvl1pPr marL="0" marR="0" lvl="0" indent="0" defTabSz="914400" eaLnBrk="1" fontAlgn="auto" latinLnBrk="0" hangingPunct="1">
              <a:lnSpc>
                <a:spcPct val="100000"/>
              </a:lnSpc>
              <a:spcBef>
                <a:spcPct val="20000"/>
              </a:spcBef>
              <a:spcAft>
                <a:spcPts val="0"/>
              </a:spcAft>
              <a:buClrTx/>
              <a:buSzTx/>
              <a:buFont typeface="Arial" pitchFamily="34" charset="0"/>
              <a:buNone/>
              <a:tabLst/>
              <a:defRPr sz="2000" b="1">
                <a:latin typeface="+mn-lt"/>
              </a:defRPr>
            </a:lvl1pPr>
          </a:lstStyle>
          <a:p>
            <a:pPr algn="ctr"/>
            <a:r>
              <a:rPr lang="en-US" sz="1800" dirty="0"/>
              <a:t>Significantly enhanced properties compared to EFT-1 compression pad material</a:t>
            </a:r>
            <a:endParaRPr lang="en-US" dirty="0"/>
          </a:p>
        </p:txBody>
      </p:sp>
      <p:sp>
        <p:nvSpPr>
          <p:cNvPr id="10" name="Content Placeholder 4"/>
          <p:cNvSpPr txBox="1">
            <a:spLocks/>
          </p:cNvSpPr>
          <p:nvPr/>
        </p:nvSpPr>
        <p:spPr>
          <a:xfrm>
            <a:off x="290286" y="1040714"/>
            <a:ext cx="4299848" cy="1010691"/>
          </a:xfrm>
          <a:prstGeom prst="rect">
            <a:avLst/>
          </a:prstGeom>
          <a:gradFill flip="none" rotWithShape="1">
            <a:gsLst>
              <a:gs pos="0">
                <a:schemeClr val="bg2"/>
              </a:gs>
              <a:gs pos="100000">
                <a:schemeClr val="bg2">
                  <a:lumMod val="75000"/>
                </a:schemeClr>
              </a:gs>
              <a:gs pos="65000">
                <a:schemeClr val="bg2">
                  <a:lumMod val="90000"/>
                </a:schemeClr>
              </a:gs>
            </a:gsLst>
            <a:lin ang="5040000" scaled="0"/>
            <a:tileRect/>
          </a:gradFill>
          <a:ln w="12700" cmpd="sng">
            <a:solidFill>
              <a:srgbClr val="000090"/>
            </a:solidFill>
          </a:ln>
        </p:spPr>
        <p:txBody>
          <a:bodyPr vert="horz" lIns="91440" tIns="45720" rIns="91440" bIns="45720" rtlCol="0">
            <a:normAutofit/>
          </a:bodyPr>
          <a:lstStyle>
            <a:defPPr>
              <a:defRPr lang="en-US"/>
            </a:defPPr>
            <a:lvl1pPr marL="0" marR="0" lvl="0" indent="0" defTabSz="914400" eaLnBrk="1" fontAlgn="auto" latinLnBrk="0" hangingPunct="1">
              <a:lnSpc>
                <a:spcPct val="100000"/>
              </a:lnSpc>
              <a:spcBef>
                <a:spcPct val="20000"/>
              </a:spcBef>
              <a:spcAft>
                <a:spcPts val="0"/>
              </a:spcAft>
              <a:buClrTx/>
              <a:buSzTx/>
              <a:buFont typeface="Arial" pitchFamily="34" charset="0"/>
              <a:buNone/>
              <a:tabLst/>
              <a:defRPr sz="2000" b="1">
                <a:latin typeface="+mn-lt"/>
              </a:defRPr>
            </a:lvl1pPr>
          </a:lstStyle>
          <a:p>
            <a:pPr algn="ctr"/>
            <a:r>
              <a:rPr lang="en-US" sz="1800" u="sng" dirty="0"/>
              <a:t>Material Property Testing: </a:t>
            </a:r>
          </a:p>
          <a:p>
            <a:pPr algn="ctr"/>
            <a:r>
              <a:rPr lang="en-US" sz="1800" dirty="0"/>
              <a:t>Full suite for thermal &amp; structural model development</a:t>
            </a:r>
            <a:endParaRPr lang="en-US" dirty="0"/>
          </a:p>
        </p:txBody>
      </p:sp>
    </p:spTree>
    <p:extLst>
      <p:ext uri="{BB962C8B-B14F-4D97-AF65-F5344CB8AC3E}">
        <p14:creationId xmlns:p14="http://schemas.microsoft.com/office/powerpoint/2010/main" val="3190354676"/>
      </p:ext>
    </p:extLst>
  </p:cSld>
  <p:clrMapOvr>
    <a:masterClrMapping/>
  </p:clrMapOvr>
  <mc:AlternateContent xmlns:mc="http://schemas.openxmlformats.org/markup-compatibility/2006" xmlns:p14="http://schemas.microsoft.com/office/powerpoint/2010/main">
    <mc:Choice Requires="p14">
      <p:transition p14:dur="300" advTm="75766">
        <p:fade/>
      </p:transition>
    </mc:Choice>
    <mc:Fallback xmlns="">
      <p:transition xmlns:p14="http://schemas.microsoft.com/office/powerpoint/2010/main" advTm="75766">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342" y="88899"/>
            <a:ext cx="6656907" cy="811213"/>
          </a:xfrm>
        </p:spPr>
        <p:txBody>
          <a:bodyPr/>
          <a:lstStyle/>
          <a:p>
            <a:r>
              <a:rPr lang="en-US" dirty="0">
                <a:solidFill>
                  <a:srgbClr val="DBEEF4"/>
                </a:solidFill>
                <a:latin typeface="Arial"/>
                <a:cs typeface="Arial"/>
              </a:rPr>
              <a:t>Arc Jet Introduction</a:t>
            </a:r>
          </a:p>
        </p:txBody>
      </p:sp>
      <p:sp>
        <p:nvSpPr>
          <p:cNvPr id="4" name="Slide Number Placeholder 3"/>
          <p:cNvSpPr>
            <a:spLocks noGrp="1"/>
          </p:cNvSpPr>
          <p:nvPr>
            <p:ph type="sldNum" sz="quarter" idx="12"/>
          </p:nvPr>
        </p:nvSpPr>
        <p:spPr>
          <a:xfrm>
            <a:off x="7010400" y="6492875"/>
            <a:ext cx="2133600" cy="365125"/>
          </a:xfrm>
        </p:spPr>
        <p:txBody>
          <a:bodyPr/>
          <a:lstStyle/>
          <a:p>
            <a:fld id="{DF9F0091-7E6F-4DCF-A91F-F992531520AF}" type="slidenum">
              <a:rPr lang="en-US" smtClean="0"/>
              <a:pPr/>
              <a:t>12</a:t>
            </a:fld>
            <a:endParaRPr lang="en-US" dirty="0"/>
          </a:p>
        </p:txBody>
      </p:sp>
      <p:sp>
        <p:nvSpPr>
          <p:cNvPr id="5" name="Rectangle 3"/>
          <p:cNvSpPr>
            <a:spLocks noChangeArrowheads="1"/>
          </p:cNvSpPr>
          <p:nvPr/>
        </p:nvSpPr>
        <p:spPr bwMode="auto">
          <a:xfrm>
            <a:off x="116629" y="3887387"/>
            <a:ext cx="8796325" cy="26693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spcBef>
                <a:spcPct val="20000"/>
              </a:spcBef>
            </a:pPr>
            <a:r>
              <a:rPr lang="en-US" b="1" dirty="0"/>
              <a:t>Objective</a:t>
            </a:r>
            <a:endParaRPr lang="en-US" dirty="0"/>
          </a:p>
          <a:p>
            <a:pPr marL="342900" indent="-342900">
              <a:spcBef>
                <a:spcPct val="20000"/>
              </a:spcBef>
              <a:spcAft>
                <a:spcPts val="600"/>
              </a:spcAft>
              <a:buFontTx/>
              <a:buChar char="•"/>
            </a:pPr>
            <a:r>
              <a:rPr lang="en-US" dirty="0"/>
              <a:t>Create heating &amp; pressure environments relevant to planetary entry</a:t>
            </a:r>
          </a:p>
          <a:p>
            <a:pPr>
              <a:spcBef>
                <a:spcPct val="20000"/>
              </a:spcBef>
            </a:pPr>
            <a:r>
              <a:rPr lang="en-US" b="1" dirty="0"/>
              <a:t>Test Facility</a:t>
            </a:r>
          </a:p>
          <a:p>
            <a:pPr marL="342900" indent="-342900">
              <a:spcBef>
                <a:spcPct val="20000"/>
              </a:spcBef>
              <a:buFontTx/>
              <a:buChar char="•"/>
            </a:pPr>
            <a:r>
              <a:rPr lang="en-US" dirty="0"/>
              <a:t>Gas flow is heated by electric discharge in a water-cooled, constricted arc column</a:t>
            </a:r>
          </a:p>
          <a:p>
            <a:pPr marL="342900" indent="-342900">
              <a:spcBef>
                <a:spcPct val="20000"/>
              </a:spcBef>
              <a:buFontTx/>
              <a:buChar char="•"/>
            </a:pPr>
            <a:r>
              <a:rPr lang="en-US" dirty="0"/>
              <a:t>The hot gas is expanded through a converging-diverging nozzle into a chamber where the test article is mounted on a water-cooled mechanical swing arm</a:t>
            </a:r>
          </a:p>
          <a:p>
            <a:pPr marL="342900" indent="-342900">
              <a:spcBef>
                <a:spcPct val="20000"/>
              </a:spcBef>
              <a:buFontTx/>
              <a:buChar char="•"/>
            </a:pPr>
            <a:r>
              <a:rPr lang="en-US" dirty="0"/>
              <a:t>The electrical power, gas flow rate, nozzle configuration, and distance of the test article from the nozzle exit plane are adjusted to achieve the desired stagnation pressure and temperature (or heat flux)</a:t>
            </a:r>
          </a:p>
        </p:txBody>
      </p:sp>
      <p:grpSp>
        <p:nvGrpSpPr>
          <p:cNvPr id="18" name="Group 17"/>
          <p:cNvGrpSpPr/>
          <p:nvPr/>
        </p:nvGrpSpPr>
        <p:grpSpPr>
          <a:xfrm>
            <a:off x="17643" y="998304"/>
            <a:ext cx="9121865" cy="2824293"/>
            <a:chOff x="9176" y="1231548"/>
            <a:chExt cx="9121865" cy="2824293"/>
          </a:xfrm>
        </p:grpSpPr>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6" y="1231548"/>
              <a:ext cx="6379475" cy="2821216"/>
            </a:xfrm>
            <a:prstGeom prst="rect">
              <a:avLst/>
            </a:prstGeom>
            <a:noFill/>
            <a:ln>
              <a:solidFill>
                <a:srgbClr val="7F7F7F"/>
              </a:solidFill>
            </a:ln>
            <a:extLst>
              <a:ext uri="{909E8E84-426E-40dd-AFC4-6F175D3DCCD1}">
                <a14:hiddenFill xmlns="" xmlns:a14="http://schemas.microsoft.com/office/drawing/2010/main">
                  <a:solidFill>
                    <a:srgbClr val="FFFFFF"/>
                  </a:solidFill>
                </a14:hiddenFill>
              </a:ext>
            </a:extLst>
          </p:spPr>
        </p:pic>
        <p:sp>
          <p:nvSpPr>
            <p:cNvPr id="7" name="Line 5"/>
            <p:cNvSpPr>
              <a:spLocks noChangeShapeType="1"/>
            </p:cNvSpPr>
            <p:nvPr/>
          </p:nvSpPr>
          <p:spPr bwMode="auto">
            <a:xfrm>
              <a:off x="5334000" y="3240227"/>
              <a:ext cx="457200" cy="0"/>
            </a:xfrm>
            <a:prstGeom prst="line">
              <a:avLst/>
            </a:prstGeom>
            <a:noFill/>
            <a:ln w="12700">
              <a:solidFill>
                <a:schemeClr val="tx1"/>
              </a:solidFill>
              <a:round/>
              <a:headEnd/>
              <a:tailEnd type="stealth" w="lg"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 name="Text Box 6"/>
            <p:cNvSpPr txBox="1">
              <a:spLocks noChangeArrowheads="1"/>
            </p:cNvSpPr>
            <p:nvPr/>
          </p:nvSpPr>
          <p:spPr bwMode="auto">
            <a:xfrm>
              <a:off x="5105400" y="3287852"/>
              <a:ext cx="971550" cy="409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r>
                <a:rPr lang="en-US" sz="1000" b="1">
                  <a:latin typeface="Geneva" charset="0"/>
                </a:rPr>
                <a:t>Supersonic</a:t>
              </a:r>
            </a:p>
            <a:p>
              <a:pPr algn="ctr"/>
              <a:r>
                <a:rPr lang="en-US" sz="1000" b="1">
                  <a:latin typeface="Geneva" charset="0"/>
                </a:rPr>
                <a:t>flow</a:t>
              </a:r>
              <a:endParaRPr lang="en-US" sz="1600" u="sng">
                <a:latin typeface="Times" charset="0"/>
              </a:endParaRPr>
            </a:p>
          </p:txBody>
        </p:sp>
        <p:pic>
          <p:nvPicPr>
            <p:cNvPr id="9" name="Picture 8" descr="screenshot_3032.jpg"/>
            <p:cNvPicPr>
              <a:picLocks noChangeAspect="1"/>
            </p:cNvPicPr>
            <p:nvPr/>
          </p:nvPicPr>
          <p:blipFill rotWithShape="1">
            <a:blip r:embed="rId4">
              <a:extLst>
                <a:ext uri="{28A0092B-C50C-407E-A947-70E740481C1C}">
                  <a14:useLocalDpi xmlns:a14="http://schemas.microsoft.com/office/drawing/2010/main" val="0"/>
                </a:ext>
              </a:extLst>
            </a:blip>
            <a:srcRect l="15323"/>
            <a:stretch/>
          </p:blipFill>
          <p:spPr>
            <a:xfrm rot="10800000">
              <a:off x="6477349" y="1258686"/>
              <a:ext cx="2653692" cy="2797155"/>
            </a:xfrm>
            <a:prstGeom prst="rect">
              <a:avLst/>
            </a:prstGeom>
          </p:spPr>
        </p:pic>
        <p:cxnSp>
          <p:nvCxnSpPr>
            <p:cNvPr id="11" name="Straight Connector 10"/>
            <p:cNvCxnSpPr/>
            <p:nvPr/>
          </p:nvCxnSpPr>
          <p:spPr>
            <a:xfrm>
              <a:off x="5507458" y="1749325"/>
              <a:ext cx="1412501" cy="777478"/>
            </a:xfrm>
            <a:prstGeom prst="line">
              <a:avLst/>
            </a:prstGeom>
            <a:ln w="317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5101477" y="1733271"/>
              <a:ext cx="243111" cy="780574"/>
            </a:xfrm>
            <a:prstGeom prst="line">
              <a:avLst/>
            </a:prstGeom>
            <a:ln w="317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494865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0" name="Group 9"/>
          <p:cNvGrpSpPr/>
          <p:nvPr/>
        </p:nvGrpSpPr>
        <p:grpSpPr>
          <a:xfrm>
            <a:off x="2241864" y="4548242"/>
            <a:ext cx="5788892" cy="2115387"/>
            <a:chOff x="2034520" y="4742612"/>
            <a:chExt cx="5788892" cy="2115387"/>
          </a:xfrm>
        </p:grpSpPr>
        <p:pic>
          <p:nvPicPr>
            <p:cNvPr id="6" name="Picture 5" descr="screenshot_3034.jpg"/>
            <p:cNvPicPr>
              <a:picLocks noChangeAspect="1"/>
            </p:cNvPicPr>
            <p:nvPr/>
          </p:nvPicPr>
          <p:blipFill rotWithShape="1">
            <a:blip r:embed="rId3">
              <a:extLst>
                <a:ext uri="{28A0092B-C50C-407E-A947-70E740481C1C}">
                  <a14:useLocalDpi xmlns:a14="http://schemas.microsoft.com/office/drawing/2010/main" val="0"/>
                </a:ext>
              </a:extLst>
            </a:blip>
            <a:srcRect l="9728" t="18464" r="6580" b="34821"/>
            <a:stretch/>
          </p:blipFill>
          <p:spPr>
            <a:xfrm>
              <a:off x="2034520" y="4742612"/>
              <a:ext cx="5788892" cy="2115387"/>
            </a:xfrm>
            <a:prstGeom prst="rect">
              <a:avLst/>
            </a:prstGeom>
            <a:ln>
              <a:solidFill>
                <a:schemeClr val="accent5">
                  <a:lumMod val="20000"/>
                  <a:lumOff val="80000"/>
                </a:schemeClr>
              </a:solidFill>
            </a:ln>
          </p:spPr>
        </p:pic>
        <p:sp>
          <p:nvSpPr>
            <p:cNvPr id="8" name="TextBox 7"/>
            <p:cNvSpPr txBox="1"/>
            <p:nvPr/>
          </p:nvSpPr>
          <p:spPr>
            <a:xfrm>
              <a:off x="2151149" y="4846277"/>
              <a:ext cx="1711226" cy="369332"/>
            </a:xfrm>
            <a:prstGeom prst="rect">
              <a:avLst/>
            </a:prstGeom>
            <a:noFill/>
          </p:spPr>
          <p:txBody>
            <a:bodyPr wrap="none" rtlCol="0">
              <a:spAutoFit/>
            </a:bodyPr>
            <a:lstStyle/>
            <a:p>
              <a:r>
                <a:rPr lang="en-US" dirty="0">
                  <a:solidFill>
                    <a:schemeClr val="accent5">
                      <a:lumMod val="20000"/>
                      <a:lumOff val="80000"/>
                    </a:schemeClr>
                  </a:solidFill>
                </a:rPr>
                <a:t>Cond 4 W/cm2</a:t>
              </a:r>
            </a:p>
          </p:txBody>
        </p:sp>
      </p:grpSp>
      <p:sp>
        <p:nvSpPr>
          <p:cNvPr id="2" name="Title 1"/>
          <p:cNvSpPr>
            <a:spLocks noGrp="1"/>
          </p:cNvSpPr>
          <p:nvPr>
            <p:ph type="title"/>
          </p:nvPr>
        </p:nvSpPr>
        <p:spPr>
          <a:xfrm>
            <a:off x="423342" y="11113"/>
            <a:ext cx="6656907" cy="914400"/>
          </a:xfrm>
        </p:spPr>
        <p:txBody>
          <a:bodyPr/>
          <a:lstStyle/>
          <a:p>
            <a:r>
              <a:rPr lang="en-US" dirty="0">
                <a:solidFill>
                  <a:srgbClr val="DBEEF4"/>
                </a:solidFill>
                <a:latin typeface="Arial"/>
                <a:cs typeface="Arial"/>
              </a:rPr>
              <a:t>Arc Jet Conditions</a:t>
            </a:r>
          </a:p>
        </p:txBody>
      </p:sp>
      <p:sp>
        <p:nvSpPr>
          <p:cNvPr id="3" name="Content Placeholder 2"/>
          <p:cNvSpPr>
            <a:spLocks noGrp="1"/>
          </p:cNvSpPr>
          <p:nvPr>
            <p:ph idx="1"/>
          </p:nvPr>
        </p:nvSpPr>
        <p:spPr/>
        <p:txBody>
          <a:bodyPr/>
          <a:lstStyle/>
          <a:p>
            <a:r>
              <a:rPr lang="en-US" dirty="0"/>
              <a:t>a</a:t>
            </a:r>
          </a:p>
        </p:txBody>
      </p:sp>
      <p:sp>
        <p:nvSpPr>
          <p:cNvPr id="4" name="Slide Number Placeholder 3"/>
          <p:cNvSpPr>
            <a:spLocks noGrp="1"/>
          </p:cNvSpPr>
          <p:nvPr>
            <p:ph type="sldNum" sz="quarter" idx="12"/>
          </p:nvPr>
        </p:nvSpPr>
        <p:spPr/>
        <p:txBody>
          <a:bodyPr/>
          <a:lstStyle/>
          <a:p>
            <a:fld id="{DF9F0091-7E6F-4DCF-A91F-F992531520AF}" type="slidenum">
              <a:rPr lang="en-US" smtClean="0"/>
              <a:pPr/>
              <a:t>13</a:t>
            </a:fld>
            <a:endParaRPr lang="en-US" dirty="0"/>
          </a:p>
        </p:txBody>
      </p:sp>
      <p:sp>
        <p:nvSpPr>
          <p:cNvPr id="9" name="TextBox 8"/>
          <p:cNvSpPr txBox="1"/>
          <p:nvPr/>
        </p:nvSpPr>
        <p:spPr>
          <a:xfrm>
            <a:off x="5400683" y="2134968"/>
            <a:ext cx="2079115" cy="369332"/>
          </a:xfrm>
          <a:prstGeom prst="rect">
            <a:avLst/>
          </a:prstGeom>
          <a:noFill/>
        </p:spPr>
        <p:txBody>
          <a:bodyPr wrap="none" rtlCol="0">
            <a:spAutoFit/>
          </a:bodyPr>
          <a:lstStyle/>
          <a:p>
            <a:r>
              <a:rPr lang="en-US" dirty="0">
                <a:solidFill>
                  <a:schemeClr val="accent5">
                    <a:lumMod val="20000"/>
                    <a:lumOff val="80000"/>
                  </a:schemeClr>
                </a:solidFill>
              </a:rPr>
              <a:t>Cond 5 XY W/cm2</a:t>
            </a:r>
          </a:p>
        </p:txBody>
      </p:sp>
      <p:grpSp>
        <p:nvGrpSpPr>
          <p:cNvPr id="17" name="Group 16"/>
          <p:cNvGrpSpPr/>
          <p:nvPr/>
        </p:nvGrpSpPr>
        <p:grpSpPr>
          <a:xfrm>
            <a:off x="311016" y="874950"/>
            <a:ext cx="8462046" cy="5882958"/>
            <a:chOff x="311016" y="874950"/>
            <a:chExt cx="8462046" cy="5882958"/>
          </a:xfrm>
        </p:grpSpPr>
        <p:grpSp>
          <p:nvGrpSpPr>
            <p:cNvPr id="15" name="Group 14"/>
            <p:cNvGrpSpPr/>
            <p:nvPr/>
          </p:nvGrpSpPr>
          <p:grpSpPr>
            <a:xfrm>
              <a:off x="311016" y="907058"/>
              <a:ext cx="8462046" cy="5850850"/>
              <a:chOff x="311016" y="907058"/>
              <a:chExt cx="8462046" cy="5850850"/>
            </a:xfrm>
          </p:grpSpPr>
          <p:pic>
            <p:nvPicPr>
              <p:cNvPr id="5" name="Picture 4" descr="screenshot_303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016" y="907058"/>
                <a:ext cx="8462046" cy="5850850"/>
              </a:xfrm>
              <a:prstGeom prst="rect">
                <a:avLst/>
              </a:prstGeom>
              <a:scene3d>
                <a:camera prst="orthographicFront">
                  <a:rot lat="0" lon="10800000" rev="0"/>
                </a:camera>
                <a:lightRig rig="threePt" dir="t"/>
              </a:scene3d>
            </p:spPr>
          </p:pic>
          <p:cxnSp>
            <p:nvCxnSpPr>
              <p:cNvPr id="13" name="Straight Arrow Connector 12"/>
              <p:cNvCxnSpPr/>
              <p:nvPr/>
            </p:nvCxnSpPr>
            <p:spPr>
              <a:xfrm flipH="1">
                <a:off x="2586080" y="3295298"/>
                <a:ext cx="12959" cy="1010720"/>
              </a:xfrm>
              <a:prstGeom prst="straightConnector1">
                <a:avLst/>
              </a:prstGeom>
              <a:ln>
                <a:solidFill>
                  <a:srgbClr val="FFFFFF"/>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625965" y="3546506"/>
                <a:ext cx="394985" cy="369332"/>
              </a:xfrm>
              <a:prstGeom prst="rect">
                <a:avLst/>
              </a:prstGeom>
              <a:noFill/>
            </p:spPr>
            <p:txBody>
              <a:bodyPr wrap="none" rtlCol="0">
                <a:spAutoFit/>
              </a:bodyPr>
              <a:lstStyle/>
              <a:p>
                <a:r>
                  <a:rPr lang="en-US" dirty="0">
                    <a:solidFill>
                      <a:schemeClr val="bg1"/>
                    </a:solidFill>
                  </a:rPr>
                  <a:t>4”</a:t>
                </a:r>
              </a:p>
            </p:txBody>
          </p:sp>
        </p:grpSp>
        <p:sp>
          <p:nvSpPr>
            <p:cNvPr id="11" name="TextBox 10"/>
            <p:cNvSpPr txBox="1"/>
            <p:nvPr/>
          </p:nvSpPr>
          <p:spPr>
            <a:xfrm>
              <a:off x="2954589" y="874950"/>
              <a:ext cx="5805509" cy="2031325"/>
            </a:xfrm>
            <a:prstGeom prst="rect">
              <a:avLst/>
            </a:prstGeom>
            <a:noFill/>
          </p:spPr>
          <p:txBody>
            <a:bodyPr wrap="square" rtlCol="0">
              <a:spAutoFit/>
            </a:bodyPr>
            <a:lstStyle/>
            <a:p>
              <a:r>
                <a:rPr lang="en-US" b="1" u="sng" dirty="0">
                  <a:solidFill>
                    <a:schemeClr val="accent5">
                      <a:lumMod val="20000"/>
                      <a:lumOff val="80000"/>
                    </a:schemeClr>
                  </a:solidFill>
                </a:rPr>
                <a:t>Conditions Tested in 20 MW TP3 Facility</a:t>
              </a:r>
            </a:p>
            <a:p>
              <a:r>
                <a:rPr lang="en-US" dirty="0">
                  <a:solidFill>
                    <a:schemeClr val="accent5">
                      <a:lumMod val="20000"/>
                      <a:lumOff val="80000"/>
                    </a:schemeClr>
                  </a:solidFill>
                </a:rPr>
                <a:t>Heat Flux: 140 – 660 W/cm</a:t>
              </a:r>
              <a:r>
                <a:rPr lang="en-US" baseline="30000" dirty="0">
                  <a:solidFill>
                    <a:schemeClr val="accent5">
                      <a:lumMod val="20000"/>
                      <a:lumOff val="80000"/>
                    </a:schemeClr>
                  </a:solidFill>
                </a:rPr>
                <a:t>2</a:t>
              </a:r>
              <a:r>
                <a:rPr lang="en-US" dirty="0">
                  <a:solidFill>
                    <a:schemeClr val="accent5">
                      <a:lumMod val="20000"/>
                      <a:lumOff val="80000"/>
                    </a:schemeClr>
                  </a:solidFill>
                </a:rPr>
                <a:t> (Shuttle: 6 – 60 W/cm</a:t>
              </a:r>
              <a:r>
                <a:rPr lang="en-US" baseline="30000" dirty="0">
                  <a:solidFill>
                    <a:schemeClr val="accent5">
                      <a:lumMod val="20000"/>
                      <a:lumOff val="80000"/>
                    </a:schemeClr>
                  </a:solidFill>
                </a:rPr>
                <a:t>2</a:t>
              </a:r>
              <a:r>
                <a:rPr lang="en-US" dirty="0">
                  <a:solidFill>
                    <a:schemeClr val="accent5">
                      <a:lumMod val="20000"/>
                      <a:lumOff val="80000"/>
                    </a:schemeClr>
                  </a:solidFill>
                </a:rPr>
                <a:t>)</a:t>
              </a:r>
            </a:p>
            <a:p>
              <a:r>
                <a:rPr lang="en-US" dirty="0">
                  <a:solidFill>
                    <a:schemeClr val="accent5">
                      <a:lumMod val="20000"/>
                      <a:lumOff val="80000"/>
                    </a:schemeClr>
                  </a:solidFill>
                </a:rPr>
                <a:t>Pressure: 3 – 55 </a:t>
              </a:r>
              <a:r>
                <a:rPr lang="en-US" dirty="0" err="1">
                  <a:solidFill>
                    <a:schemeClr val="accent5">
                      <a:lumMod val="20000"/>
                      <a:lumOff val="80000"/>
                    </a:schemeClr>
                  </a:solidFill>
                </a:rPr>
                <a:t>kPa</a:t>
              </a:r>
              <a:endParaRPr lang="en-US" dirty="0">
                <a:solidFill>
                  <a:schemeClr val="accent5">
                    <a:lumMod val="20000"/>
                    <a:lumOff val="80000"/>
                  </a:schemeClr>
                </a:solidFill>
              </a:endParaRPr>
            </a:p>
            <a:p>
              <a:r>
                <a:rPr lang="en-US" dirty="0">
                  <a:solidFill>
                    <a:schemeClr val="accent5">
                      <a:lumMod val="20000"/>
                      <a:lumOff val="80000"/>
                    </a:schemeClr>
                  </a:solidFill>
                </a:rPr>
                <a:t>Duration: 60 – 200 s</a:t>
              </a:r>
            </a:p>
            <a:p>
              <a:r>
                <a:rPr lang="en-US" dirty="0">
                  <a:solidFill>
                    <a:schemeClr val="accent5">
                      <a:lumMod val="20000"/>
                      <a:lumOff val="80000"/>
                    </a:schemeClr>
                  </a:solidFill>
                </a:rPr>
                <a:t>Max Surface Temp: 1550 – 2400 °C</a:t>
              </a:r>
            </a:p>
            <a:p>
              <a:endParaRPr lang="en-US" dirty="0">
                <a:solidFill>
                  <a:schemeClr val="accent5">
                    <a:lumMod val="20000"/>
                    <a:lumOff val="80000"/>
                  </a:schemeClr>
                </a:solidFill>
              </a:endParaRPr>
            </a:p>
            <a:p>
              <a:endParaRPr lang="en-US" dirty="0">
                <a:solidFill>
                  <a:schemeClr val="accent5">
                    <a:lumMod val="20000"/>
                    <a:lumOff val="80000"/>
                  </a:schemeClr>
                </a:solidFill>
              </a:endParaRPr>
            </a:p>
          </p:txBody>
        </p:sp>
      </p:grpSp>
      <p:sp>
        <p:nvSpPr>
          <p:cNvPr id="16" name="Slide Number Placeholder 3"/>
          <p:cNvSpPr txBox="1">
            <a:spLocks/>
          </p:cNvSpPr>
          <p:nvPr/>
        </p:nvSpPr>
        <p:spPr>
          <a:xfrm>
            <a:off x="7010400" y="6492875"/>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tx1"/>
                </a:solidFill>
                <a:latin typeface="Calibri" pitchFamily="34" charset="0"/>
                <a:ea typeface="ヒラギノ角ゴ Pro W3" charset="-128"/>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fld id="{DF9F0091-7E6F-4DCF-A91F-F992531520AF}" type="slidenum">
              <a:rPr lang="en-US" smtClean="0">
                <a:solidFill>
                  <a:srgbClr val="FFFFFF"/>
                </a:solidFill>
              </a:rPr>
              <a:pPr/>
              <a:t>13</a:t>
            </a:fld>
            <a:endParaRPr lang="en-US" dirty="0">
              <a:solidFill>
                <a:srgbClr val="FFFFFF"/>
              </a:solidFill>
            </a:endParaRPr>
          </a:p>
        </p:txBody>
      </p:sp>
    </p:spTree>
    <p:extLst>
      <p:ext uri="{BB962C8B-B14F-4D97-AF65-F5344CB8AC3E}">
        <p14:creationId xmlns:p14="http://schemas.microsoft.com/office/powerpoint/2010/main" val="314713052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Content Placeholder 4"/>
          <p:cNvSpPr txBox="1">
            <a:spLocks/>
          </p:cNvSpPr>
          <p:nvPr/>
        </p:nvSpPr>
        <p:spPr>
          <a:xfrm>
            <a:off x="191286" y="3792961"/>
            <a:ext cx="4379095" cy="2770321"/>
          </a:xfrm>
          <a:prstGeom prst="rect">
            <a:avLst/>
          </a:prstGeom>
          <a:noFill/>
          <a:ln w="12700" cmpd="sng">
            <a:solidFill>
              <a:srgbClr val="000090"/>
            </a:solidFill>
          </a:ln>
        </p:spPr>
        <p:txBody>
          <a:bodyPr vert="horz" lIns="91440" tIns="45720" rIns="91440" bIns="45720" rtlCol="0">
            <a:normAutofit/>
          </a:bodyPr>
          <a:lstStyle>
            <a:defPPr>
              <a:defRPr lang="en-US"/>
            </a:defPPr>
            <a:lvl1pPr marL="0" marR="0" lvl="0" indent="0" defTabSz="914400" eaLnBrk="1" fontAlgn="auto" latinLnBrk="0" hangingPunct="1">
              <a:lnSpc>
                <a:spcPct val="100000"/>
              </a:lnSpc>
              <a:spcBef>
                <a:spcPct val="20000"/>
              </a:spcBef>
              <a:spcAft>
                <a:spcPts val="0"/>
              </a:spcAft>
              <a:buClrTx/>
              <a:buSzTx/>
              <a:buFont typeface="Arial" pitchFamily="34" charset="0"/>
              <a:buNone/>
              <a:tabLst/>
              <a:defRPr sz="2000" b="1">
                <a:latin typeface="+mn-lt"/>
              </a:defRPr>
            </a:lvl1pPr>
          </a:lstStyle>
          <a:p>
            <a:pPr algn="ctr"/>
            <a:endParaRPr lang="en-US" sz="1600" dirty="0">
              <a:latin typeface="Arial"/>
              <a:cs typeface="Arial"/>
            </a:endParaRPr>
          </a:p>
        </p:txBody>
      </p:sp>
      <p:sp>
        <p:nvSpPr>
          <p:cNvPr id="18" name="Content Placeholder 4"/>
          <p:cNvSpPr txBox="1">
            <a:spLocks/>
          </p:cNvSpPr>
          <p:nvPr/>
        </p:nvSpPr>
        <p:spPr>
          <a:xfrm>
            <a:off x="194401" y="1024926"/>
            <a:ext cx="4410539" cy="2491555"/>
          </a:xfrm>
          <a:prstGeom prst="rect">
            <a:avLst/>
          </a:prstGeom>
          <a:noFill/>
          <a:ln w="12700" cmpd="sng">
            <a:solidFill>
              <a:srgbClr val="000090"/>
            </a:solidFill>
          </a:ln>
        </p:spPr>
        <p:txBody>
          <a:bodyPr vert="horz" lIns="91440" tIns="45720" rIns="91440" bIns="45720" rtlCol="0">
            <a:normAutofit/>
          </a:bodyPr>
          <a:lstStyle>
            <a:defPPr>
              <a:defRPr lang="en-US"/>
            </a:defPPr>
            <a:lvl1pPr marL="0" marR="0" lvl="0" indent="0" defTabSz="914400" eaLnBrk="1" fontAlgn="auto" latinLnBrk="0" hangingPunct="1">
              <a:lnSpc>
                <a:spcPct val="100000"/>
              </a:lnSpc>
              <a:spcBef>
                <a:spcPct val="20000"/>
              </a:spcBef>
              <a:spcAft>
                <a:spcPts val="0"/>
              </a:spcAft>
              <a:buClrTx/>
              <a:buSzTx/>
              <a:buFont typeface="Arial" pitchFamily="34" charset="0"/>
              <a:buNone/>
              <a:tabLst/>
              <a:defRPr sz="2000" b="1">
                <a:latin typeface="+mn-lt"/>
              </a:defRPr>
            </a:lvl1pPr>
          </a:lstStyle>
          <a:p>
            <a:pPr algn="ctr"/>
            <a:endParaRPr lang="en-US" sz="1600" dirty="0">
              <a:latin typeface="Arial"/>
              <a:cs typeface="Arial"/>
            </a:endParaRPr>
          </a:p>
        </p:txBody>
      </p:sp>
      <p:sp>
        <p:nvSpPr>
          <p:cNvPr id="5" name="Slide Number Placeholder 4"/>
          <p:cNvSpPr>
            <a:spLocks noGrp="1"/>
          </p:cNvSpPr>
          <p:nvPr>
            <p:ph type="sldNum" sz="quarter" idx="4294967295"/>
          </p:nvPr>
        </p:nvSpPr>
        <p:spPr>
          <a:xfrm>
            <a:off x="7010400" y="6538244"/>
            <a:ext cx="2133600" cy="319757"/>
          </a:xfrm>
          <a:prstGeom prst="rect">
            <a:avLst/>
          </a:prstGeom>
        </p:spPr>
        <p:txBody>
          <a:bodyPr/>
          <a:lstStyle/>
          <a:p>
            <a:fld id="{4336D8BB-1FBA-4ECE-B83B-DC345E7EB0EF}" type="slidenum">
              <a:rPr lang="en-US" sz="1000" smtClean="0">
                <a:solidFill>
                  <a:prstClr val="black"/>
                </a:solidFill>
                <a:latin typeface="Arial" pitchFamily="34" charset="0"/>
                <a:cs typeface="Arial" pitchFamily="34" charset="0"/>
              </a:rPr>
              <a:pPr/>
              <a:t>14</a:t>
            </a:fld>
            <a:endParaRPr lang="en-US" sz="1000" dirty="0">
              <a:solidFill>
                <a:prstClr val="black"/>
              </a:solidFill>
              <a:latin typeface="Arial" pitchFamily="34" charset="0"/>
              <a:cs typeface="Arial" pitchFamily="34" charset="0"/>
            </a:endParaRPr>
          </a:p>
        </p:txBody>
      </p:sp>
      <p:grpSp>
        <p:nvGrpSpPr>
          <p:cNvPr id="12" name="Group 11"/>
          <p:cNvGrpSpPr/>
          <p:nvPr/>
        </p:nvGrpSpPr>
        <p:grpSpPr>
          <a:xfrm>
            <a:off x="440624" y="3820525"/>
            <a:ext cx="3913765" cy="2584387"/>
            <a:chOff x="5909528" y="3224364"/>
            <a:chExt cx="3913765" cy="2584387"/>
          </a:xfrm>
        </p:grpSpPr>
        <p:pic>
          <p:nvPicPr>
            <p:cNvPr id="7" name="Picture 6" descr="screenshot_2937.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60792" y="3538320"/>
              <a:ext cx="3853862" cy="2270431"/>
            </a:xfrm>
            <a:prstGeom prst="rect">
              <a:avLst/>
            </a:prstGeom>
            <a:ln>
              <a:solidFill>
                <a:schemeClr val="bg1">
                  <a:lumMod val="65000"/>
                </a:schemeClr>
              </a:solidFill>
            </a:ln>
          </p:spPr>
        </p:pic>
        <p:sp>
          <p:nvSpPr>
            <p:cNvPr id="11" name="TextBox 10"/>
            <p:cNvSpPr txBox="1"/>
            <p:nvPr/>
          </p:nvSpPr>
          <p:spPr>
            <a:xfrm>
              <a:off x="5909528" y="3224364"/>
              <a:ext cx="3913765" cy="369332"/>
            </a:xfrm>
            <a:prstGeom prst="rect">
              <a:avLst/>
            </a:prstGeom>
            <a:solidFill>
              <a:schemeClr val="bg2"/>
            </a:solidFill>
            <a:ln w="9525">
              <a:noFill/>
              <a:miter lim="800000"/>
              <a:headEnd/>
              <a:tailEnd/>
            </a:ln>
          </p:spPr>
          <p:txBody>
            <a:bodyPr vert="horz" wrap="square" lIns="182880" tIns="45720" rIns="182880" bIns="45720" numCol="1" anchor="t" anchorCtr="0" compatLnSpc="1">
              <a:prstTxWarp prst="textNoShape">
                <a:avLst/>
              </a:prstTxWarp>
            </a:bodyPr>
            <a:lstStyle>
              <a:defPPr>
                <a:defRPr lang="en-US"/>
              </a:defPPr>
              <a:lvl1pPr marL="0" indent="0" algn="ctr" defTabSz="457200" eaLnBrk="1" hangingPunct="1">
                <a:spcBef>
                  <a:spcPct val="20000"/>
                </a:spcBef>
                <a:buFont typeface="Arial" pitchFamily="34" charset="0"/>
                <a:buNone/>
                <a:defRPr sz="1800" b="1">
                  <a:latin typeface="+mn-lt"/>
                  <a:ea typeface="ヒラギノ角ゴ Pro W3" charset="-128"/>
                  <a:cs typeface="ヒラギノ角ゴ Pro W3" charset="-128"/>
                </a:defRPr>
              </a:lvl1pPr>
              <a:lvl2pPr indent="-223838" defTabSz="457200" eaLnBrk="1" hangingPunct="1">
                <a:spcBef>
                  <a:spcPct val="20000"/>
                </a:spcBef>
                <a:buFont typeface="Arial" pitchFamily="34" charset="0"/>
                <a:buChar char="–"/>
                <a:defRPr>
                  <a:latin typeface="+mn-lt"/>
                  <a:ea typeface="ヒラギノ角ゴ Pro W3" charset="-128"/>
                  <a:cs typeface="ヒラギノ角ゴ Pro W3"/>
                </a:defRPr>
              </a:lvl2pPr>
              <a:lvl3pPr marL="693738" indent="-228600" defTabSz="457200" eaLnBrk="1" hangingPunct="1">
                <a:spcBef>
                  <a:spcPct val="20000"/>
                </a:spcBef>
                <a:buFont typeface="Arial" pitchFamily="34" charset="0"/>
                <a:buChar char="•"/>
                <a:defRPr sz="1600">
                  <a:latin typeface="+mn-lt"/>
                  <a:ea typeface="ヒラギノ角ゴ Pro W3" charset="-128"/>
                  <a:cs typeface="ヒラギノ角ゴ Pro W3"/>
                </a:defRPr>
              </a:lvl3pPr>
              <a:lvl4pPr marL="917575" indent="-228600" defTabSz="457200" eaLnBrk="1" hangingPunct="1">
                <a:spcBef>
                  <a:spcPct val="20000"/>
                </a:spcBef>
                <a:buFont typeface="Arial" pitchFamily="34" charset="0"/>
                <a:buChar char="–"/>
                <a:defRPr sz="1400">
                  <a:latin typeface="+mn-lt"/>
                  <a:ea typeface="ヒラギノ角ゴ Pro W3" charset="-128"/>
                  <a:cs typeface="ヒラギノ角ゴ Pro W3"/>
                </a:defRPr>
              </a:lvl4pPr>
              <a:lvl5pPr marL="1150938" indent="-228600" defTabSz="457200" eaLnBrk="1" hangingPunct="1">
                <a:spcBef>
                  <a:spcPct val="20000"/>
                </a:spcBef>
                <a:buFont typeface="Arial" pitchFamily="34" charset="0"/>
                <a:buChar char="»"/>
                <a:defRPr sz="1400">
                  <a:latin typeface="+mn-lt"/>
                  <a:ea typeface="ヒラギノ角ゴ Pro W3" charset="-128"/>
                  <a:cs typeface="ヒラギノ角ゴ Pro W3"/>
                </a:defRPr>
              </a:lvl5pPr>
              <a:lvl6pPr marL="2514600" indent="-228600" defTabSz="457200">
                <a:spcBef>
                  <a:spcPct val="20000"/>
                </a:spcBef>
                <a:buFont typeface="Arial"/>
                <a:buChar char="•"/>
                <a:defRPr sz="2000">
                  <a:latin typeface="+mn-lt"/>
                </a:defRPr>
              </a:lvl6pPr>
              <a:lvl7pPr marL="2971800" indent="-228600" defTabSz="457200">
                <a:spcBef>
                  <a:spcPct val="20000"/>
                </a:spcBef>
                <a:buFont typeface="Arial"/>
                <a:buChar char="•"/>
                <a:defRPr sz="2000">
                  <a:latin typeface="+mn-lt"/>
                </a:defRPr>
              </a:lvl7pPr>
              <a:lvl8pPr marL="3429000" indent="-228600" defTabSz="457200">
                <a:spcBef>
                  <a:spcPct val="20000"/>
                </a:spcBef>
                <a:buFont typeface="Arial"/>
                <a:buChar char="•"/>
                <a:defRPr sz="2000">
                  <a:latin typeface="+mn-lt"/>
                </a:defRPr>
              </a:lvl8pPr>
              <a:lvl9pPr marL="3886200" indent="-228600" defTabSz="457200">
                <a:spcBef>
                  <a:spcPct val="20000"/>
                </a:spcBef>
                <a:buFont typeface="Arial"/>
                <a:buChar char="•"/>
                <a:defRPr sz="2000">
                  <a:latin typeface="+mn-lt"/>
                </a:defRPr>
              </a:lvl9pPr>
            </a:lstStyle>
            <a:p>
              <a:r>
                <a:rPr lang="en-US" dirty="0"/>
                <a:t>Post-Test Cross-Sectioned</a:t>
              </a:r>
            </a:p>
          </p:txBody>
        </p:sp>
      </p:grpSp>
      <p:sp>
        <p:nvSpPr>
          <p:cNvPr id="14" name="TextBox 13"/>
          <p:cNvSpPr txBox="1"/>
          <p:nvPr/>
        </p:nvSpPr>
        <p:spPr>
          <a:xfrm>
            <a:off x="789477" y="1016285"/>
            <a:ext cx="948697" cy="338554"/>
          </a:xfrm>
          <a:prstGeom prst="rect">
            <a:avLst/>
          </a:prstGeom>
          <a:noFill/>
        </p:spPr>
        <p:txBody>
          <a:bodyPr wrap="none" rtlCol="0">
            <a:spAutoFit/>
          </a:bodyPr>
          <a:lstStyle/>
          <a:p>
            <a:r>
              <a:rPr lang="en-US" sz="1600" b="1" dirty="0"/>
              <a:t>Pre-test</a:t>
            </a:r>
          </a:p>
        </p:txBody>
      </p:sp>
      <p:sp>
        <p:nvSpPr>
          <p:cNvPr id="15" name="TextBox 14"/>
          <p:cNvSpPr txBox="1"/>
          <p:nvPr/>
        </p:nvSpPr>
        <p:spPr>
          <a:xfrm>
            <a:off x="2937249" y="1007534"/>
            <a:ext cx="1062510" cy="338554"/>
          </a:xfrm>
          <a:prstGeom prst="rect">
            <a:avLst/>
          </a:prstGeom>
          <a:noFill/>
        </p:spPr>
        <p:txBody>
          <a:bodyPr wrap="none" rtlCol="0">
            <a:spAutoFit/>
          </a:bodyPr>
          <a:lstStyle/>
          <a:p>
            <a:r>
              <a:rPr lang="en-US" sz="1600" b="1" dirty="0"/>
              <a:t>Post-test</a:t>
            </a:r>
          </a:p>
        </p:txBody>
      </p:sp>
      <p:pic>
        <p:nvPicPr>
          <p:cNvPr id="16" name="Picture 15"/>
          <p:cNvPicPr>
            <a:picLocks noChangeAspect="1"/>
          </p:cNvPicPr>
          <p:nvPr/>
        </p:nvPicPr>
        <p:blipFill>
          <a:blip r:embed="rId4"/>
          <a:stretch>
            <a:fillRect/>
          </a:stretch>
        </p:blipFill>
        <p:spPr>
          <a:xfrm>
            <a:off x="270241" y="1354666"/>
            <a:ext cx="2052500" cy="1919894"/>
          </a:xfrm>
          <a:prstGeom prst="rect">
            <a:avLst/>
          </a:prstGeom>
          <a:ln>
            <a:solidFill>
              <a:schemeClr val="bg1">
                <a:lumMod val="65000"/>
              </a:schemeClr>
            </a:solidFill>
          </a:ln>
        </p:spPr>
      </p:pic>
      <p:pic>
        <p:nvPicPr>
          <p:cNvPr id="17" name="Picture 16"/>
          <p:cNvPicPr>
            <a:picLocks noChangeAspect="1"/>
          </p:cNvPicPr>
          <p:nvPr/>
        </p:nvPicPr>
        <p:blipFill>
          <a:blip r:embed="rId5"/>
          <a:stretch>
            <a:fillRect/>
          </a:stretch>
        </p:blipFill>
        <p:spPr>
          <a:xfrm>
            <a:off x="2540066" y="1354666"/>
            <a:ext cx="1924295" cy="1924295"/>
          </a:xfrm>
          <a:prstGeom prst="rect">
            <a:avLst/>
          </a:prstGeom>
          <a:ln>
            <a:solidFill>
              <a:schemeClr val="bg1">
                <a:lumMod val="65000"/>
              </a:schemeClr>
            </a:solidFill>
          </a:ln>
        </p:spPr>
      </p:pic>
      <p:grpSp>
        <p:nvGrpSpPr>
          <p:cNvPr id="4" name="Group 3"/>
          <p:cNvGrpSpPr/>
          <p:nvPr/>
        </p:nvGrpSpPr>
        <p:grpSpPr>
          <a:xfrm>
            <a:off x="4855489" y="1020852"/>
            <a:ext cx="4008803" cy="5554189"/>
            <a:chOff x="4855489" y="1020851"/>
            <a:chExt cx="4008802" cy="5554189"/>
          </a:xfrm>
        </p:grpSpPr>
        <p:sp>
          <p:nvSpPr>
            <p:cNvPr id="29" name="Content Placeholder 4"/>
            <p:cNvSpPr txBox="1">
              <a:spLocks/>
            </p:cNvSpPr>
            <p:nvPr/>
          </p:nvSpPr>
          <p:spPr>
            <a:xfrm>
              <a:off x="4855489" y="1021805"/>
              <a:ext cx="4008801" cy="5553235"/>
            </a:xfrm>
            <a:prstGeom prst="rect">
              <a:avLst/>
            </a:prstGeom>
            <a:noFill/>
            <a:ln w="12700" cmpd="sng">
              <a:solidFill>
                <a:srgbClr val="000090"/>
              </a:solidFill>
            </a:ln>
          </p:spPr>
          <p:txBody>
            <a:bodyPr vert="horz" lIns="91440" tIns="45720" rIns="91440" bIns="45720" rtlCol="0">
              <a:normAutofit/>
            </a:bodyPr>
            <a:lstStyle>
              <a:defPPr>
                <a:defRPr lang="en-US"/>
              </a:defPPr>
              <a:lvl1pPr marL="0" marR="0" lvl="0" indent="0" defTabSz="914400" eaLnBrk="1" fontAlgn="auto" latinLnBrk="0" hangingPunct="1">
                <a:lnSpc>
                  <a:spcPct val="100000"/>
                </a:lnSpc>
                <a:spcBef>
                  <a:spcPct val="20000"/>
                </a:spcBef>
                <a:spcAft>
                  <a:spcPts val="0"/>
                </a:spcAft>
                <a:buClrTx/>
                <a:buSzTx/>
                <a:buFont typeface="Arial" pitchFamily="34" charset="0"/>
                <a:buNone/>
                <a:tabLst/>
                <a:defRPr sz="2000" b="1">
                  <a:latin typeface="+mn-lt"/>
                </a:defRPr>
              </a:lvl1pPr>
            </a:lstStyle>
            <a:p>
              <a:pPr algn="ctr"/>
              <a:endParaRPr lang="en-US" sz="1600" dirty="0">
                <a:latin typeface="Arial"/>
                <a:cs typeface="Arial"/>
              </a:endParaRPr>
            </a:p>
          </p:txBody>
        </p:sp>
        <p:sp>
          <p:nvSpPr>
            <p:cNvPr id="20" name="Content Placeholder 4"/>
            <p:cNvSpPr txBox="1">
              <a:spLocks/>
            </p:cNvSpPr>
            <p:nvPr/>
          </p:nvSpPr>
          <p:spPr>
            <a:xfrm>
              <a:off x="4855489" y="5382741"/>
              <a:ext cx="4008802" cy="1188794"/>
            </a:xfrm>
            <a:prstGeom prst="rect">
              <a:avLst/>
            </a:prstGeom>
            <a:gradFill flip="none" rotWithShape="1">
              <a:gsLst>
                <a:gs pos="0">
                  <a:schemeClr val="bg2"/>
                </a:gs>
                <a:gs pos="100000">
                  <a:schemeClr val="bg2">
                    <a:lumMod val="75000"/>
                  </a:schemeClr>
                </a:gs>
                <a:gs pos="65000">
                  <a:schemeClr val="bg2">
                    <a:lumMod val="90000"/>
                  </a:schemeClr>
                </a:gs>
              </a:gsLst>
              <a:lin ang="5040000" scaled="0"/>
              <a:tileRect/>
            </a:gradFill>
            <a:ln w="12700" cmpd="sng">
              <a:solidFill>
                <a:srgbClr val="000090"/>
              </a:solidFill>
            </a:ln>
          </p:spPr>
          <p:txBody>
            <a:bodyPr vert="horz" lIns="91440" tIns="45720" rIns="91440" bIns="45720" rtlCol="0">
              <a:normAutofit/>
            </a:bodyPr>
            <a:lstStyle>
              <a:defPPr>
                <a:defRPr lang="en-US"/>
              </a:defPPr>
              <a:lvl1pPr marL="0" marR="0" lvl="0" indent="0" defTabSz="914400" eaLnBrk="1" fontAlgn="auto" latinLnBrk="0" hangingPunct="1">
                <a:lnSpc>
                  <a:spcPct val="100000"/>
                </a:lnSpc>
                <a:spcBef>
                  <a:spcPct val="20000"/>
                </a:spcBef>
                <a:spcAft>
                  <a:spcPts val="0"/>
                </a:spcAft>
                <a:buClrTx/>
                <a:buSzTx/>
                <a:buFont typeface="Arial" pitchFamily="34" charset="0"/>
                <a:buNone/>
                <a:tabLst/>
                <a:defRPr sz="2000" b="1">
                  <a:latin typeface="+mn-lt"/>
                </a:defRPr>
              </a:lvl1pPr>
            </a:lstStyle>
            <a:p>
              <a:pPr algn="ctr"/>
              <a:r>
                <a:rPr lang="en-US" sz="1600" dirty="0">
                  <a:latin typeface="Arial"/>
                  <a:cs typeface="Arial"/>
                </a:rPr>
                <a:t>Ablation chemistry &amp; property-based thermal response model predicts the temperature as a function of depth &amp; time (thermocouples at various depths)</a:t>
              </a:r>
            </a:p>
          </p:txBody>
        </p:sp>
        <p:grpSp>
          <p:nvGrpSpPr>
            <p:cNvPr id="21" name="Group 20"/>
            <p:cNvGrpSpPr/>
            <p:nvPr/>
          </p:nvGrpSpPr>
          <p:grpSpPr>
            <a:xfrm>
              <a:off x="4979193" y="1020851"/>
              <a:ext cx="3726246" cy="4279927"/>
              <a:chOff x="184181" y="986291"/>
              <a:chExt cx="3726246" cy="4279927"/>
            </a:xfrm>
          </p:grpSpPr>
          <p:sp>
            <p:nvSpPr>
              <p:cNvPr id="22" name="TextBox 21"/>
              <p:cNvSpPr txBox="1"/>
              <p:nvPr/>
            </p:nvSpPr>
            <p:spPr>
              <a:xfrm>
                <a:off x="620348" y="986291"/>
                <a:ext cx="2977898" cy="338554"/>
              </a:xfrm>
              <a:prstGeom prst="rect">
                <a:avLst/>
              </a:prstGeom>
              <a:noFill/>
            </p:spPr>
            <p:txBody>
              <a:bodyPr wrap="none" rtlCol="0">
                <a:spAutoFit/>
              </a:bodyPr>
              <a:lstStyle/>
              <a:p>
                <a:r>
                  <a:rPr lang="en-US" sz="1600" b="1" dirty="0"/>
                  <a:t>Thermal Response Modeling</a:t>
                </a:r>
              </a:p>
            </p:txBody>
          </p:sp>
          <p:grpSp>
            <p:nvGrpSpPr>
              <p:cNvPr id="23" name="Group 22"/>
              <p:cNvGrpSpPr/>
              <p:nvPr/>
            </p:nvGrpSpPr>
            <p:grpSpPr>
              <a:xfrm>
                <a:off x="184181" y="1343440"/>
                <a:ext cx="3726246" cy="3922778"/>
                <a:chOff x="184181" y="1343440"/>
                <a:chExt cx="3726246" cy="3922778"/>
              </a:xfrm>
            </p:grpSpPr>
            <p:pic>
              <p:nvPicPr>
                <p:cNvPr id="24" name="Picture 23"/>
                <p:cNvPicPr>
                  <a:picLocks noChangeAspect="1"/>
                </p:cNvPicPr>
                <p:nvPr/>
              </p:nvPicPr>
              <p:blipFill>
                <a:blip r:embed="rId6"/>
                <a:stretch>
                  <a:fillRect/>
                </a:stretch>
              </p:blipFill>
              <p:spPr>
                <a:xfrm>
                  <a:off x="184181" y="1343440"/>
                  <a:ext cx="3726246" cy="3922778"/>
                </a:xfrm>
                <a:prstGeom prst="rect">
                  <a:avLst/>
                </a:prstGeom>
              </p:spPr>
            </p:pic>
            <p:sp>
              <p:nvSpPr>
                <p:cNvPr id="25" name="TextBox 24"/>
                <p:cNvSpPr txBox="1"/>
                <p:nvPr/>
              </p:nvSpPr>
              <p:spPr>
                <a:xfrm>
                  <a:off x="2018775" y="2238929"/>
                  <a:ext cx="1495268" cy="584776"/>
                </a:xfrm>
                <a:prstGeom prst="rect">
                  <a:avLst/>
                </a:prstGeom>
                <a:solidFill>
                  <a:schemeClr val="bg1"/>
                </a:solidFill>
              </p:spPr>
              <p:txBody>
                <a:bodyPr wrap="square" rtlCol="0">
                  <a:spAutoFit/>
                </a:bodyPr>
                <a:lstStyle/>
                <a:p>
                  <a:r>
                    <a:rPr lang="en-US" sz="1600" b="1" dirty="0">
                      <a:solidFill>
                        <a:srgbClr val="FF0000"/>
                      </a:solidFill>
                    </a:rPr>
                    <a:t>TC Data</a:t>
                  </a:r>
                </a:p>
                <a:p>
                  <a:r>
                    <a:rPr lang="en-US" sz="1600" b="1" dirty="0"/>
                    <a:t>Computation</a:t>
                  </a:r>
                </a:p>
              </p:txBody>
            </p:sp>
            <p:cxnSp>
              <p:nvCxnSpPr>
                <p:cNvPr id="26" name="Straight Connector 25"/>
                <p:cNvCxnSpPr/>
                <p:nvPr/>
              </p:nvCxnSpPr>
              <p:spPr>
                <a:xfrm flipH="1">
                  <a:off x="1854621" y="2713823"/>
                  <a:ext cx="215991" cy="414720"/>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1707746" y="2416943"/>
                  <a:ext cx="359753" cy="582000"/>
                </a:xfrm>
                <a:prstGeom prst="line">
                  <a:avLst/>
                </a:prstGeom>
                <a:ln w="3175" cmpd="sng">
                  <a:solidFill>
                    <a:srgbClr val="FF0000"/>
                  </a:solidFill>
                </a:ln>
              </p:spPr>
              <p:style>
                <a:lnRef idx="2">
                  <a:schemeClr val="accent1"/>
                </a:lnRef>
                <a:fillRef idx="0">
                  <a:schemeClr val="accent1"/>
                </a:fillRef>
                <a:effectRef idx="1">
                  <a:schemeClr val="accent1"/>
                </a:effectRef>
                <a:fontRef idx="minor">
                  <a:schemeClr val="tx1"/>
                </a:fontRef>
              </p:style>
            </p:cxnSp>
          </p:grpSp>
        </p:grpSp>
        <p:sp>
          <p:nvSpPr>
            <p:cNvPr id="28" name="TextBox 27"/>
            <p:cNvSpPr txBox="1"/>
            <p:nvPr/>
          </p:nvSpPr>
          <p:spPr>
            <a:xfrm>
              <a:off x="6328083" y="1358989"/>
              <a:ext cx="184666" cy="369332"/>
            </a:xfrm>
            <a:prstGeom prst="rect">
              <a:avLst/>
            </a:prstGeom>
            <a:noFill/>
          </p:spPr>
          <p:txBody>
            <a:bodyPr wrap="none" rtlCol="0">
              <a:spAutoFit/>
            </a:bodyPr>
            <a:lstStyle/>
            <a:p>
              <a:endParaRPr lang="en-US" dirty="0"/>
            </a:p>
          </p:txBody>
        </p:sp>
      </p:grpSp>
      <p:sp>
        <p:nvSpPr>
          <p:cNvPr id="30" name="TextBox 29"/>
          <p:cNvSpPr txBox="1"/>
          <p:nvPr/>
        </p:nvSpPr>
        <p:spPr>
          <a:xfrm>
            <a:off x="6617980" y="1987200"/>
            <a:ext cx="1007964" cy="253916"/>
          </a:xfrm>
          <a:prstGeom prst="rect">
            <a:avLst/>
          </a:prstGeom>
          <a:noFill/>
        </p:spPr>
        <p:txBody>
          <a:bodyPr wrap="none" rtlCol="0">
            <a:spAutoFit/>
          </a:bodyPr>
          <a:lstStyle/>
          <a:p>
            <a:r>
              <a:rPr lang="en-US" sz="1050" dirty="0">
                <a:solidFill>
                  <a:srgbClr val="FF0000"/>
                </a:solidFill>
              </a:rPr>
              <a:t>4.5 mm depth</a:t>
            </a:r>
          </a:p>
        </p:txBody>
      </p:sp>
      <p:sp>
        <p:nvSpPr>
          <p:cNvPr id="31" name="TextBox 30"/>
          <p:cNvSpPr txBox="1"/>
          <p:nvPr/>
        </p:nvSpPr>
        <p:spPr>
          <a:xfrm>
            <a:off x="7029561" y="3038160"/>
            <a:ext cx="586190" cy="253916"/>
          </a:xfrm>
          <a:prstGeom prst="rect">
            <a:avLst/>
          </a:prstGeom>
          <a:noFill/>
        </p:spPr>
        <p:txBody>
          <a:bodyPr wrap="none" rtlCol="0">
            <a:spAutoFit/>
          </a:bodyPr>
          <a:lstStyle/>
          <a:p>
            <a:r>
              <a:rPr lang="en-US" sz="1050" dirty="0">
                <a:solidFill>
                  <a:srgbClr val="FF0000"/>
                </a:solidFill>
              </a:rPr>
              <a:t>11 mm</a:t>
            </a:r>
          </a:p>
        </p:txBody>
      </p:sp>
      <p:sp>
        <p:nvSpPr>
          <p:cNvPr id="32" name="TextBox 31"/>
          <p:cNvSpPr txBox="1"/>
          <p:nvPr/>
        </p:nvSpPr>
        <p:spPr>
          <a:xfrm>
            <a:off x="7216519" y="3259680"/>
            <a:ext cx="596184" cy="253916"/>
          </a:xfrm>
          <a:prstGeom prst="rect">
            <a:avLst/>
          </a:prstGeom>
          <a:noFill/>
        </p:spPr>
        <p:txBody>
          <a:bodyPr wrap="none" rtlCol="0">
            <a:spAutoFit/>
          </a:bodyPr>
          <a:lstStyle/>
          <a:p>
            <a:r>
              <a:rPr lang="en-US" sz="1050" dirty="0">
                <a:solidFill>
                  <a:srgbClr val="FF0000"/>
                </a:solidFill>
              </a:rPr>
              <a:t>17 mm</a:t>
            </a:r>
          </a:p>
        </p:txBody>
      </p:sp>
      <p:sp>
        <p:nvSpPr>
          <p:cNvPr id="33" name="TextBox 32"/>
          <p:cNvSpPr txBox="1"/>
          <p:nvPr/>
        </p:nvSpPr>
        <p:spPr>
          <a:xfrm>
            <a:off x="7492993" y="3432480"/>
            <a:ext cx="596184" cy="253916"/>
          </a:xfrm>
          <a:prstGeom prst="rect">
            <a:avLst/>
          </a:prstGeom>
          <a:noFill/>
        </p:spPr>
        <p:txBody>
          <a:bodyPr wrap="none" rtlCol="0">
            <a:spAutoFit/>
          </a:bodyPr>
          <a:lstStyle/>
          <a:p>
            <a:r>
              <a:rPr lang="en-US" sz="1050" dirty="0">
                <a:solidFill>
                  <a:srgbClr val="FF0000"/>
                </a:solidFill>
              </a:rPr>
              <a:t>32 mm</a:t>
            </a:r>
          </a:p>
        </p:txBody>
      </p:sp>
      <p:sp>
        <p:nvSpPr>
          <p:cNvPr id="34" name="TextBox 33"/>
          <p:cNvSpPr txBox="1"/>
          <p:nvPr/>
        </p:nvSpPr>
        <p:spPr>
          <a:xfrm>
            <a:off x="7850331" y="3582480"/>
            <a:ext cx="596184" cy="253916"/>
          </a:xfrm>
          <a:prstGeom prst="rect">
            <a:avLst/>
          </a:prstGeom>
          <a:noFill/>
        </p:spPr>
        <p:txBody>
          <a:bodyPr wrap="none" rtlCol="0">
            <a:spAutoFit/>
          </a:bodyPr>
          <a:lstStyle/>
          <a:p>
            <a:r>
              <a:rPr lang="en-US" sz="1050" dirty="0">
                <a:solidFill>
                  <a:srgbClr val="FF0000"/>
                </a:solidFill>
              </a:rPr>
              <a:t>43 mm</a:t>
            </a:r>
          </a:p>
        </p:txBody>
      </p:sp>
      <p:cxnSp>
        <p:nvCxnSpPr>
          <p:cNvPr id="37" name="Straight Connector 36"/>
          <p:cNvCxnSpPr>
            <a:stCxn id="30" idx="1"/>
          </p:cNvCxnSpPr>
          <p:nvPr/>
        </p:nvCxnSpPr>
        <p:spPr>
          <a:xfrm flipH="1">
            <a:off x="6263754" y="2114158"/>
            <a:ext cx="354226" cy="2644"/>
          </a:xfrm>
          <a:prstGeom prst="line">
            <a:avLst/>
          </a:prstGeom>
          <a:ln w="317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H="1">
            <a:off x="6430532" y="3205441"/>
            <a:ext cx="619431" cy="239663"/>
          </a:xfrm>
          <a:prstGeom prst="line">
            <a:avLst/>
          </a:prstGeom>
          <a:ln w="317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flipH="1">
            <a:off x="6721167" y="3456001"/>
            <a:ext cx="570707" cy="538943"/>
          </a:xfrm>
          <a:prstGeom prst="line">
            <a:avLst/>
          </a:prstGeom>
          <a:ln w="317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flipH="1">
            <a:off x="7092674" y="3663361"/>
            <a:ext cx="458391" cy="780863"/>
          </a:xfrm>
          <a:prstGeom prst="line">
            <a:avLst/>
          </a:prstGeom>
          <a:ln w="317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flipH="1">
            <a:off x="7576493" y="3827521"/>
            <a:ext cx="415193" cy="711743"/>
          </a:xfrm>
          <a:prstGeom prst="line">
            <a:avLst/>
          </a:prstGeom>
          <a:ln w="3175"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35" name="Title 1"/>
          <p:cNvSpPr txBox="1">
            <a:spLocks/>
          </p:cNvSpPr>
          <p:nvPr/>
        </p:nvSpPr>
        <p:spPr bwMode="auto">
          <a:xfrm>
            <a:off x="364067" y="20444"/>
            <a:ext cx="8170333" cy="97015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2800" b="1" kern="1200">
                <a:solidFill>
                  <a:schemeClr val="bg1"/>
                </a:solidFill>
                <a:latin typeface="Arial Narrow" pitchFamily="34" charset="0"/>
                <a:ea typeface="ヒラギノ角ゴ Pro W3" charset="-128"/>
                <a:cs typeface="Arial Narrow" pitchFamily="34" charset="0"/>
              </a:defRPr>
            </a:lvl1pPr>
            <a:lvl2pPr algn="l" defTabSz="457200" rtl="0" eaLnBrk="1" fontAlgn="base" hangingPunct="1">
              <a:spcBef>
                <a:spcPct val="0"/>
              </a:spcBef>
              <a:spcAft>
                <a:spcPct val="0"/>
              </a:spcAft>
              <a:defRPr sz="2800" b="1">
                <a:solidFill>
                  <a:schemeClr val="bg1"/>
                </a:solidFill>
                <a:latin typeface="Arial Narrow" pitchFamily="34" charset="0"/>
                <a:ea typeface="ヒラギノ角ゴ Pro W3" charset="-128"/>
                <a:cs typeface="Arial Narrow" pitchFamily="34" charset="0"/>
              </a:defRPr>
            </a:lvl2pPr>
            <a:lvl3pPr algn="l" defTabSz="457200" rtl="0" eaLnBrk="1" fontAlgn="base" hangingPunct="1">
              <a:spcBef>
                <a:spcPct val="0"/>
              </a:spcBef>
              <a:spcAft>
                <a:spcPct val="0"/>
              </a:spcAft>
              <a:defRPr sz="2800" b="1">
                <a:solidFill>
                  <a:schemeClr val="bg1"/>
                </a:solidFill>
                <a:latin typeface="Arial Narrow" pitchFamily="34" charset="0"/>
                <a:ea typeface="ヒラギノ角ゴ Pro W3" charset="-128"/>
                <a:cs typeface="Arial Narrow" pitchFamily="34" charset="0"/>
              </a:defRPr>
            </a:lvl3pPr>
            <a:lvl4pPr algn="l" defTabSz="457200" rtl="0" eaLnBrk="1" fontAlgn="base" hangingPunct="1">
              <a:spcBef>
                <a:spcPct val="0"/>
              </a:spcBef>
              <a:spcAft>
                <a:spcPct val="0"/>
              </a:spcAft>
              <a:defRPr sz="2800" b="1">
                <a:solidFill>
                  <a:schemeClr val="bg1"/>
                </a:solidFill>
                <a:latin typeface="Arial Narrow" pitchFamily="34" charset="0"/>
                <a:ea typeface="ヒラギノ角ゴ Pro W3" charset="-128"/>
                <a:cs typeface="Arial Narrow" pitchFamily="34" charset="0"/>
              </a:defRPr>
            </a:lvl4pPr>
            <a:lvl5pPr algn="l" defTabSz="457200" rtl="0" eaLnBrk="1" fontAlgn="base" hangingPunct="1">
              <a:spcBef>
                <a:spcPct val="0"/>
              </a:spcBef>
              <a:spcAft>
                <a:spcPct val="0"/>
              </a:spcAft>
              <a:defRPr sz="2800" b="1">
                <a:solidFill>
                  <a:schemeClr val="bg1"/>
                </a:solidFill>
                <a:latin typeface="Arial Narrow" pitchFamily="34" charset="0"/>
                <a:ea typeface="ヒラギノ角ゴ Pro W3" charset="-128"/>
                <a:cs typeface="Arial Narrow"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dirty="0">
                <a:solidFill>
                  <a:schemeClr val="accent5">
                    <a:lumMod val="20000"/>
                    <a:lumOff val="80000"/>
                  </a:schemeClr>
                </a:solidFill>
                <a:latin typeface="Arial"/>
                <a:cs typeface="Arial"/>
              </a:rPr>
              <a:t>Arc Jet Results &amp; Thermal Model</a:t>
            </a:r>
          </a:p>
        </p:txBody>
      </p:sp>
    </p:spTree>
    <p:extLst>
      <p:ext uri="{BB962C8B-B14F-4D97-AF65-F5344CB8AC3E}">
        <p14:creationId xmlns:p14="http://schemas.microsoft.com/office/powerpoint/2010/main" val="2490844337"/>
      </p:ext>
    </p:extLst>
  </p:cSld>
  <p:clrMapOvr>
    <a:masterClrMapping/>
  </p:clrMapOvr>
  <mc:AlternateContent xmlns:mc="http://schemas.openxmlformats.org/markup-compatibility/2006" xmlns:p14="http://schemas.microsoft.com/office/powerpoint/2010/main">
    <mc:Choice Requires="p14">
      <p:transition p14:dur="300" advTm="50015">
        <p:fade/>
      </p:transition>
    </mc:Choice>
    <mc:Fallback xmlns="">
      <p:transition xmlns:p14="http://schemas.microsoft.com/office/powerpoint/2010/main" advTm="50015">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7010400" y="6538244"/>
            <a:ext cx="2133600" cy="319757"/>
          </a:xfrm>
          <a:prstGeom prst="rect">
            <a:avLst/>
          </a:prstGeom>
        </p:spPr>
        <p:txBody>
          <a:bodyPr/>
          <a:lstStyle/>
          <a:p>
            <a:fld id="{4336D8BB-1FBA-4ECE-B83B-DC345E7EB0EF}" type="slidenum">
              <a:rPr lang="en-US" sz="1000" smtClean="0">
                <a:solidFill>
                  <a:prstClr val="black"/>
                </a:solidFill>
                <a:latin typeface="Arial" pitchFamily="34" charset="0"/>
                <a:cs typeface="Arial" pitchFamily="34" charset="0"/>
              </a:rPr>
              <a:pPr/>
              <a:t>15</a:t>
            </a:fld>
            <a:endParaRPr lang="en-US" sz="1000" dirty="0">
              <a:solidFill>
                <a:prstClr val="black"/>
              </a:solidFill>
              <a:latin typeface="Arial" pitchFamily="34" charset="0"/>
              <a:cs typeface="Arial" pitchFamily="34" charset="0"/>
            </a:endParaRPr>
          </a:p>
        </p:txBody>
      </p:sp>
      <p:grpSp>
        <p:nvGrpSpPr>
          <p:cNvPr id="12" name="Group 11"/>
          <p:cNvGrpSpPr/>
          <p:nvPr/>
        </p:nvGrpSpPr>
        <p:grpSpPr>
          <a:xfrm>
            <a:off x="4436365" y="1451520"/>
            <a:ext cx="4581071" cy="4573932"/>
            <a:chOff x="4400512" y="1669234"/>
            <a:chExt cx="4581070" cy="4573932"/>
          </a:xfrm>
        </p:grpSpPr>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45298" y="1790194"/>
              <a:ext cx="4317700" cy="3484306"/>
            </a:xfrm>
            <a:prstGeom prst="rect">
              <a:avLst/>
            </a:prstGeom>
            <a:ln>
              <a:solidFill>
                <a:schemeClr val="bg1">
                  <a:lumMod val="50000"/>
                </a:schemeClr>
              </a:solidFill>
            </a:ln>
          </p:spPr>
        </p:pic>
        <p:sp>
          <p:nvSpPr>
            <p:cNvPr id="31" name="Rectangle 30"/>
            <p:cNvSpPr/>
            <p:nvPr/>
          </p:nvSpPr>
          <p:spPr>
            <a:xfrm>
              <a:off x="4400512" y="1669234"/>
              <a:ext cx="4581070" cy="4573932"/>
            </a:xfrm>
            <a:prstGeom prst="rect">
              <a:avLst/>
            </a:prstGeom>
            <a:noFill/>
            <a:ln w="12700" cmpd="sng">
              <a:solidFill>
                <a:srgbClr val="000090"/>
              </a:solidFill>
            </a:ln>
          </p:spPr>
          <p:txBody>
            <a:bodyPr vert="horz" lIns="91440" tIns="45720" rIns="91440" bIns="45720" rtlCol="0">
              <a:normAutofit/>
            </a:bodyPr>
            <a:lstStyle/>
            <a:p>
              <a:pPr algn="ctr" fontAlgn="auto">
                <a:spcBef>
                  <a:spcPct val="20000"/>
                </a:spcBef>
                <a:spcAft>
                  <a:spcPts val="0"/>
                </a:spcAft>
                <a:buFont typeface="Arial" pitchFamily="34" charset="0"/>
                <a:buNone/>
              </a:pPr>
              <a:endParaRPr lang="en-US" sz="1600" b="1">
                <a:solidFill>
                  <a:schemeClr val="tx1"/>
                </a:solidFill>
                <a:latin typeface="Arial"/>
                <a:cs typeface="Arial"/>
              </a:endParaRPr>
            </a:p>
          </p:txBody>
        </p:sp>
        <p:sp>
          <p:nvSpPr>
            <p:cNvPr id="32" name="Content Placeholder 4"/>
            <p:cNvSpPr txBox="1">
              <a:spLocks/>
            </p:cNvSpPr>
            <p:nvPr/>
          </p:nvSpPr>
          <p:spPr>
            <a:xfrm>
              <a:off x="4595007" y="5418994"/>
              <a:ext cx="4250711" cy="642760"/>
            </a:xfrm>
            <a:prstGeom prst="rect">
              <a:avLst/>
            </a:prstGeom>
            <a:gradFill flip="none" rotWithShape="1">
              <a:gsLst>
                <a:gs pos="0">
                  <a:schemeClr val="bg2"/>
                </a:gs>
                <a:gs pos="100000">
                  <a:schemeClr val="bg2">
                    <a:lumMod val="75000"/>
                  </a:schemeClr>
                </a:gs>
                <a:gs pos="65000">
                  <a:schemeClr val="bg2">
                    <a:lumMod val="90000"/>
                  </a:schemeClr>
                </a:gs>
              </a:gsLst>
              <a:lin ang="5040000" scaled="0"/>
              <a:tileRect/>
            </a:gradFill>
            <a:ln w="12700" cmpd="sng">
              <a:solidFill>
                <a:srgbClr val="000090"/>
              </a:solidFill>
            </a:ln>
          </p:spPr>
          <p:txBody>
            <a:bodyPr vert="horz" lIns="91440" tIns="45720" rIns="91440" bIns="45720" rtlCol="0" anchor="ctr">
              <a:normAutofit/>
            </a:bodyPr>
            <a:lstStyle>
              <a:defPPr>
                <a:defRPr lang="en-US"/>
              </a:defPPr>
              <a:lvl1pPr marL="0" marR="0" lvl="0" indent="0" defTabSz="914400" eaLnBrk="1" fontAlgn="auto" latinLnBrk="0" hangingPunct="1">
                <a:lnSpc>
                  <a:spcPct val="100000"/>
                </a:lnSpc>
                <a:spcBef>
                  <a:spcPct val="20000"/>
                </a:spcBef>
                <a:spcAft>
                  <a:spcPts val="0"/>
                </a:spcAft>
                <a:buClrTx/>
                <a:buSzTx/>
                <a:buFont typeface="Arial" pitchFamily="34" charset="0"/>
                <a:buNone/>
                <a:tabLst/>
                <a:defRPr sz="2000" b="1">
                  <a:latin typeface="+mn-lt"/>
                </a:defRPr>
              </a:lvl1pPr>
            </a:lstStyle>
            <a:p>
              <a:pPr algn="ctr"/>
              <a:r>
                <a:rPr lang="en-US" sz="1600" dirty="0">
                  <a:latin typeface="Arial"/>
                  <a:cs typeface="Arial"/>
                </a:rPr>
                <a:t>All EFT-1 carbon phenolic pads contained inter-laminar cracks post-flight</a:t>
              </a:r>
            </a:p>
          </p:txBody>
        </p:sp>
      </p:grpSp>
      <p:grpSp>
        <p:nvGrpSpPr>
          <p:cNvPr id="7" name="Group 6"/>
          <p:cNvGrpSpPr/>
          <p:nvPr/>
        </p:nvGrpSpPr>
        <p:grpSpPr>
          <a:xfrm>
            <a:off x="117401" y="1059600"/>
            <a:ext cx="4167873" cy="5679601"/>
            <a:chOff x="91479" y="1059599"/>
            <a:chExt cx="4167873" cy="5679601"/>
          </a:xfrm>
        </p:grpSpPr>
        <p:sp>
          <p:nvSpPr>
            <p:cNvPr id="3" name="TextBox 2"/>
            <p:cNvSpPr txBox="1"/>
            <p:nvPr/>
          </p:nvSpPr>
          <p:spPr>
            <a:xfrm>
              <a:off x="1533071" y="1324429"/>
              <a:ext cx="184666" cy="369332"/>
            </a:xfrm>
            <a:prstGeom prst="rect">
              <a:avLst/>
            </a:prstGeom>
            <a:noFill/>
          </p:spPr>
          <p:txBody>
            <a:bodyPr wrap="none" rtlCol="0">
              <a:spAutoFit/>
            </a:bodyPr>
            <a:lstStyle/>
            <a:p>
              <a:endParaRPr lang="en-US" dirty="0"/>
            </a:p>
          </p:txBody>
        </p:sp>
        <p:pic>
          <p:nvPicPr>
            <p:cNvPr id="26" name="Picture 5" descr="jsc2008e105331"/>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rot="16200000">
              <a:off x="938620" y="4325625"/>
              <a:ext cx="2096352" cy="2575277"/>
            </a:xfrm>
            <a:prstGeom prst="rect">
              <a:avLst/>
            </a:prstGeom>
            <a:ln>
              <a:solidFill>
                <a:schemeClr val="bg1">
                  <a:lumMod val="65000"/>
                </a:schemeClr>
              </a:solidFill>
            </a:ln>
            <a:extLst>
              <a:ext uri="{909E8E84-426E-40dd-AFC4-6F175D3DCCD1}">
                <a14:hiddenFill xmlns="" xmlns:a14="http://schemas.microsoft.com/office/drawing/2010/main">
                  <a:solidFill>
                    <a:srgbClr val="FFFFFF"/>
                  </a:solidFill>
                </a14:hiddenFill>
              </a:ext>
            </a:extLst>
          </p:spPr>
        </p:pic>
        <p:pic>
          <p:nvPicPr>
            <p:cNvPr id="27" name="Picture 26" descr="screenshot_3039.jp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88342" y="2253880"/>
              <a:ext cx="2629287" cy="1854430"/>
            </a:xfrm>
            <a:prstGeom prst="rect">
              <a:avLst/>
            </a:prstGeom>
            <a:ln>
              <a:solidFill>
                <a:schemeClr val="bg1">
                  <a:lumMod val="65000"/>
                </a:schemeClr>
              </a:solidFill>
            </a:ln>
          </p:spPr>
        </p:pic>
        <p:sp>
          <p:nvSpPr>
            <p:cNvPr id="28" name="TextBox 27"/>
            <p:cNvSpPr txBox="1"/>
            <p:nvPr/>
          </p:nvSpPr>
          <p:spPr>
            <a:xfrm>
              <a:off x="924912" y="1891700"/>
              <a:ext cx="1955031" cy="338554"/>
            </a:xfrm>
            <a:prstGeom prst="rect">
              <a:avLst/>
            </a:prstGeom>
            <a:noFill/>
          </p:spPr>
          <p:txBody>
            <a:bodyPr wrap="square" rtlCol="0">
              <a:spAutoFit/>
            </a:bodyPr>
            <a:lstStyle/>
            <a:p>
              <a:pPr algn="ctr"/>
              <a:r>
                <a:rPr lang="en-US" sz="1600" b="1" dirty="0"/>
                <a:t>Post-test 3DMAT</a:t>
              </a:r>
            </a:p>
          </p:txBody>
        </p:sp>
        <p:sp>
          <p:nvSpPr>
            <p:cNvPr id="29" name="TextBox 28"/>
            <p:cNvSpPr txBox="1"/>
            <p:nvPr/>
          </p:nvSpPr>
          <p:spPr>
            <a:xfrm>
              <a:off x="1049227" y="4252062"/>
              <a:ext cx="1720142" cy="338554"/>
            </a:xfrm>
            <a:prstGeom prst="rect">
              <a:avLst/>
            </a:prstGeom>
            <a:noFill/>
          </p:spPr>
          <p:txBody>
            <a:bodyPr wrap="none" rtlCol="0">
              <a:spAutoFit/>
            </a:bodyPr>
            <a:lstStyle/>
            <a:p>
              <a:r>
                <a:rPr lang="en-US" sz="1600" b="1" dirty="0"/>
                <a:t>Post-test 2D CP</a:t>
              </a:r>
            </a:p>
          </p:txBody>
        </p:sp>
        <p:sp>
          <p:nvSpPr>
            <p:cNvPr id="30" name="Content Placeholder 4"/>
            <p:cNvSpPr txBox="1">
              <a:spLocks/>
            </p:cNvSpPr>
            <p:nvPr/>
          </p:nvSpPr>
          <p:spPr>
            <a:xfrm>
              <a:off x="91479" y="1063716"/>
              <a:ext cx="4167873" cy="802230"/>
            </a:xfrm>
            <a:prstGeom prst="rect">
              <a:avLst/>
            </a:prstGeom>
            <a:gradFill flip="none" rotWithShape="1">
              <a:gsLst>
                <a:gs pos="0">
                  <a:schemeClr val="bg2"/>
                </a:gs>
                <a:gs pos="100000">
                  <a:schemeClr val="bg2">
                    <a:lumMod val="75000"/>
                  </a:schemeClr>
                </a:gs>
                <a:gs pos="65000">
                  <a:schemeClr val="bg2">
                    <a:lumMod val="90000"/>
                  </a:schemeClr>
                </a:gs>
              </a:gsLst>
              <a:lin ang="5040000" scaled="0"/>
              <a:tileRect/>
            </a:gradFill>
            <a:ln w="12700" cmpd="sng">
              <a:solidFill>
                <a:srgbClr val="000090"/>
              </a:solidFill>
            </a:ln>
          </p:spPr>
          <p:txBody>
            <a:bodyPr vert="horz" lIns="91440" tIns="45720" rIns="91440" bIns="45720" rtlCol="0">
              <a:normAutofit lnSpcReduction="10000"/>
            </a:bodyPr>
            <a:lstStyle>
              <a:defPPr>
                <a:defRPr lang="en-US"/>
              </a:defPPr>
              <a:lvl1pPr marL="0" marR="0" lvl="0" indent="0" defTabSz="914400" eaLnBrk="1" fontAlgn="auto" latinLnBrk="0" hangingPunct="1">
                <a:lnSpc>
                  <a:spcPct val="100000"/>
                </a:lnSpc>
                <a:spcBef>
                  <a:spcPct val="20000"/>
                </a:spcBef>
                <a:spcAft>
                  <a:spcPts val="0"/>
                </a:spcAft>
                <a:buClrTx/>
                <a:buSzTx/>
                <a:buFont typeface="Arial" pitchFamily="34" charset="0"/>
                <a:buNone/>
                <a:tabLst/>
                <a:defRPr sz="2000" b="1">
                  <a:latin typeface="+mn-lt"/>
                </a:defRPr>
              </a:lvl1pPr>
            </a:lstStyle>
            <a:p>
              <a:pPr algn="ctr"/>
              <a:r>
                <a:rPr lang="en-US" sz="1600" dirty="0">
                  <a:latin typeface="Arial"/>
                  <a:cs typeface="Arial"/>
                </a:rPr>
                <a:t>Arc jet testing of 3DMAT revealed no failure modes whereas carbon phenolic consistently cracks between lamina</a:t>
              </a:r>
            </a:p>
          </p:txBody>
        </p:sp>
        <p:sp>
          <p:nvSpPr>
            <p:cNvPr id="38" name="TextBox 37"/>
            <p:cNvSpPr txBox="1"/>
            <p:nvPr/>
          </p:nvSpPr>
          <p:spPr>
            <a:xfrm>
              <a:off x="984008" y="3672647"/>
              <a:ext cx="1955031" cy="338554"/>
            </a:xfrm>
            <a:prstGeom prst="rect">
              <a:avLst/>
            </a:prstGeom>
            <a:noFill/>
          </p:spPr>
          <p:txBody>
            <a:bodyPr wrap="square" rtlCol="0">
              <a:spAutoFit/>
            </a:bodyPr>
            <a:lstStyle/>
            <a:p>
              <a:pPr algn="ctr"/>
              <a:r>
                <a:rPr lang="en-US" sz="1600" b="1" dirty="0">
                  <a:solidFill>
                    <a:schemeClr val="bg1">
                      <a:lumMod val="95000"/>
                    </a:schemeClr>
                  </a:solidFill>
                </a:rPr>
                <a:t>Side View</a:t>
              </a:r>
            </a:p>
          </p:txBody>
        </p:sp>
        <p:sp>
          <p:nvSpPr>
            <p:cNvPr id="39" name="TextBox 38"/>
            <p:cNvSpPr txBox="1"/>
            <p:nvPr/>
          </p:nvSpPr>
          <p:spPr>
            <a:xfrm>
              <a:off x="914747" y="5857184"/>
              <a:ext cx="1955031" cy="338554"/>
            </a:xfrm>
            <a:prstGeom prst="rect">
              <a:avLst/>
            </a:prstGeom>
            <a:noFill/>
          </p:spPr>
          <p:txBody>
            <a:bodyPr wrap="square" rtlCol="0">
              <a:spAutoFit/>
            </a:bodyPr>
            <a:lstStyle/>
            <a:p>
              <a:pPr algn="ctr"/>
              <a:r>
                <a:rPr lang="en-US" sz="1600" b="1" dirty="0">
                  <a:solidFill>
                    <a:srgbClr val="F2F2F2"/>
                  </a:solidFill>
                </a:rPr>
                <a:t>Side View</a:t>
              </a:r>
            </a:p>
          </p:txBody>
        </p:sp>
        <p:sp>
          <p:nvSpPr>
            <p:cNvPr id="40" name="Rectangle 39"/>
            <p:cNvSpPr/>
            <p:nvPr/>
          </p:nvSpPr>
          <p:spPr>
            <a:xfrm>
              <a:off x="96141" y="1059599"/>
              <a:ext cx="4163211" cy="3148081"/>
            </a:xfrm>
            <a:prstGeom prst="rect">
              <a:avLst/>
            </a:prstGeom>
            <a:noFill/>
            <a:ln w="12700" cmpd="sng">
              <a:solidFill>
                <a:srgbClr val="000090"/>
              </a:solidFill>
            </a:ln>
          </p:spPr>
          <p:txBody>
            <a:bodyPr vert="horz" lIns="91440" tIns="45720" rIns="91440" bIns="45720" rtlCol="0">
              <a:normAutofit/>
            </a:bodyPr>
            <a:lstStyle/>
            <a:p>
              <a:pPr algn="ctr" fontAlgn="auto">
                <a:spcBef>
                  <a:spcPct val="20000"/>
                </a:spcBef>
                <a:spcAft>
                  <a:spcPts val="0"/>
                </a:spcAft>
                <a:buFont typeface="Arial" pitchFamily="34" charset="0"/>
                <a:buNone/>
              </a:pPr>
              <a:endParaRPr lang="en-US" sz="1600" b="1">
                <a:solidFill>
                  <a:schemeClr val="tx1"/>
                </a:solidFill>
                <a:latin typeface="Arial"/>
                <a:cs typeface="Arial"/>
              </a:endParaRPr>
            </a:p>
          </p:txBody>
        </p:sp>
        <p:sp>
          <p:nvSpPr>
            <p:cNvPr id="41" name="Rectangle 40"/>
            <p:cNvSpPr/>
            <p:nvPr/>
          </p:nvSpPr>
          <p:spPr>
            <a:xfrm>
              <a:off x="93027" y="4207680"/>
              <a:ext cx="4163211" cy="2531520"/>
            </a:xfrm>
            <a:prstGeom prst="rect">
              <a:avLst/>
            </a:prstGeom>
            <a:noFill/>
            <a:ln w="12700" cmpd="sng">
              <a:solidFill>
                <a:srgbClr val="000090"/>
              </a:solidFill>
            </a:ln>
          </p:spPr>
          <p:txBody>
            <a:bodyPr vert="horz" lIns="91440" tIns="45720" rIns="91440" bIns="45720" rtlCol="0">
              <a:normAutofit/>
            </a:bodyPr>
            <a:lstStyle/>
            <a:p>
              <a:pPr algn="ctr" fontAlgn="auto">
                <a:spcBef>
                  <a:spcPct val="20000"/>
                </a:spcBef>
                <a:spcAft>
                  <a:spcPts val="0"/>
                </a:spcAft>
                <a:buFont typeface="Arial" pitchFamily="34" charset="0"/>
                <a:buNone/>
              </a:pPr>
              <a:endParaRPr lang="en-US" sz="1600" b="1">
                <a:solidFill>
                  <a:schemeClr val="tx1"/>
                </a:solidFill>
                <a:latin typeface="Arial"/>
                <a:cs typeface="Arial"/>
              </a:endParaRPr>
            </a:p>
          </p:txBody>
        </p:sp>
      </p:grpSp>
      <p:sp>
        <p:nvSpPr>
          <p:cNvPr id="21" name="Title 1"/>
          <p:cNvSpPr>
            <a:spLocks noGrp="1"/>
          </p:cNvSpPr>
          <p:nvPr>
            <p:ph type="title"/>
          </p:nvPr>
        </p:nvSpPr>
        <p:spPr>
          <a:xfrm>
            <a:off x="364067" y="20444"/>
            <a:ext cx="8170333" cy="970156"/>
          </a:xfrm>
        </p:spPr>
        <p:txBody>
          <a:bodyPr/>
          <a:lstStyle/>
          <a:p>
            <a:pPr algn="l"/>
            <a:r>
              <a:rPr lang="en-US" dirty="0">
                <a:solidFill>
                  <a:schemeClr val="accent5">
                    <a:lumMod val="20000"/>
                    <a:lumOff val="80000"/>
                  </a:schemeClr>
                </a:solidFill>
                <a:latin typeface="Arial"/>
                <a:cs typeface="Arial"/>
              </a:rPr>
              <a:t>Aerothermal Performance</a:t>
            </a:r>
          </a:p>
        </p:txBody>
      </p:sp>
    </p:spTree>
    <p:extLst>
      <p:ext uri="{BB962C8B-B14F-4D97-AF65-F5344CB8AC3E}">
        <p14:creationId xmlns:p14="http://schemas.microsoft.com/office/powerpoint/2010/main" val="2724952541"/>
      </p:ext>
    </p:extLst>
  </p:cSld>
  <p:clrMapOvr>
    <a:masterClrMapping/>
  </p:clrMapOvr>
  <mc:AlternateContent xmlns:mc="http://schemas.openxmlformats.org/markup-compatibility/2006" xmlns:p14="http://schemas.microsoft.com/office/powerpoint/2010/main">
    <mc:Choice Requires="p14">
      <p:transition p14:dur="300" advTm="39415">
        <p:fade/>
      </p:transition>
    </mc:Choice>
    <mc:Fallback xmlns="">
      <p:transition xmlns:p14="http://schemas.microsoft.com/office/powerpoint/2010/main" advTm="39415">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342" y="11113"/>
            <a:ext cx="6656907" cy="914400"/>
          </a:xfrm>
        </p:spPr>
        <p:txBody>
          <a:bodyPr/>
          <a:lstStyle/>
          <a:p>
            <a:r>
              <a:rPr lang="en-US" dirty="0">
                <a:solidFill>
                  <a:srgbClr val="DBEEF4"/>
                </a:solidFill>
                <a:latin typeface="Arial"/>
                <a:cs typeface="Arial"/>
              </a:rPr>
              <a:t>Summary</a:t>
            </a:r>
          </a:p>
        </p:txBody>
      </p:sp>
      <p:sp>
        <p:nvSpPr>
          <p:cNvPr id="3" name="Content Placeholder 2"/>
          <p:cNvSpPr>
            <a:spLocks noGrp="1"/>
          </p:cNvSpPr>
          <p:nvPr>
            <p:ph idx="1"/>
          </p:nvPr>
        </p:nvSpPr>
        <p:spPr>
          <a:xfrm>
            <a:off x="313267" y="1545336"/>
            <a:ext cx="8534399" cy="4914730"/>
          </a:xfrm>
        </p:spPr>
        <p:txBody>
          <a:bodyPr/>
          <a:lstStyle/>
          <a:p>
            <a:pPr>
              <a:spcAft>
                <a:spcPts val="600"/>
              </a:spcAft>
            </a:pPr>
            <a:r>
              <a:rPr lang="en-US" sz="2000" dirty="0"/>
              <a:t>3D-MAT is a structural ablative qualified for the Orion Multipurpose Crew Vehicle</a:t>
            </a:r>
          </a:p>
          <a:p>
            <a:pPr>
              <a:spcAft>
                <a:spcPts val="600"/>
              </a:spcAft>
            </a:pPr>
            <a:endParaRPr lang="en-US" sz="900" dirty="0"/>
          </a:p>
          <a:p>
            <a:pPr>
              <a:spcAft>
                <a:spcPts val="600"/>
              </a:spcAft>
            </a:pPr>
            <a:r>
              <a:rPr lang="en-US" sz="2000" dirty="0"/>
              <a:t>3D-MAT combines high strength, low thermal conductivity, and high temperature capability to create a unique, high-performance composite</a:t>
            </a:r>
          </a:p>
          <a:p>
            <a:pPr>
              <a:spcAft>
                <a:spcPts val="600"/>
              </a:spcAft>
            </a:pPr>
            <a:endParaRPr lang="en-US" sz="900" dirty="0"/>
          </a:p>
          <a:p>
            <a:pPr>
              <a:spcAft>
                <a:spcPts val="600"/>
              </a:spcAft>
            </a:pPr>
            <a:r>
              <a:rPr lang="en-US" sz="2000" dirty="0"/>
              <a:t>Artemis-1 flight test (November 2021) will be the first flight of the material, in 18 different locations on Orion’s aeroshell (compression pad on the heatshield, various locations on the </a:t>
            </a:r>
            <a:r>
              <a:rPr lang="en-US" sz="2000" dirty="0" err="1"/>
              <a:t>backshell</a:t>
            </a:r>
            <a:r>
              <a:rPr lang="en-US" sz="2000" dirty="0"/>
              <a:t>)</a:t>
            </a:r>
          </a:p>
          <a:p>
            <a:pPr>
              <a:spcAft>
                <a:spcPts val="600"/>
              </a:spcAft>
            </a:pPr>
            <a:endParaRPr lang="en-US" sz="2000" dirty="0"/>
          </a:p>
        </p:txBody>
      </p:sp>
      <p:sp>
        <p:nvSpPr>
          <p:cNvPr id="4" name="Slide Number Placeholder 3"/>
          <p:cNvSpPr>
            <a:spLocks noGrp="1"/>
          </p:cNvSpPr>
          <p:nvPr>
            <p:ph type="sldNum" sz="quarter" idx="12"/>
          </p:nvPr>
        </p:nvSpPr>
        <p:spPr>
          <a:xfrm>
            <a:off x="7010400" y="6492875"/>
            <a:ext cx="2133600" cy="365125"/>
          </a:xfrm>
        </p:spPr>
        <p:txBody>
          <a:bodyPr/>
          <a:lstStyle/>
          <a:p>
            <a:fld id="{DF9F0091-7E6F-4DCF-A91F-F992531520AF}" type="slidenum">
              <a:rPr lang="en-US" smtClean="0"/>
              <a:pPr/>
              <a:t>16</a:t>
            </a:fld>
            <a:endParaRPr lang="en-US" dirty="0"/>
          </a:p>
        </p:txBody>
      </p:sp>
    </p:spTree>
    <p:extLst>
      <p:ext uri="{BB962C8B-B14F-4D97-AF65-F5344CB8AC3E}">
        <p14:creationId xmlns:p14="http://schemas.microsoft.com/office/powerpoint/2010/main" val="67484498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ChangeArrowheads="1"/>
          </p:cNvSpPr>
          <p:nvPr/>
        </p:nvSpPr>
        <p:spPr bwMode="auto">
          <a:xfrm>
            <a:off x="1295400" y="1524000"/>
            <a:ext cx="7239000" cy="457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spcBef>
                <a:spcPct val="20000"/>
              </a:spcBef>
              <a:buFontTx/>
              <a:buChar char="•"/>
            </a:pPr>
            <a:endParaRPr lang="en-US" sz="2800"/>
          </a:p>
          <a:p>
            <a:pPr marL="342900" indent="-342900">
              <a:spcBef>
                <a:spcPct val="20000"/>
              </a:spcBef>
              <a:buFontTx/>
              <a:buChar char="•"/>
            </a:pPr>
            <a:endParaRPr lang="en-US" sz="2800"/>
          </a:p>
        </p:txBody>
      </p:sp>
      <p:sp>
        <p:nvSpPr>
          <p:cNvPr id="21508" name="Text Box 4"/>
          <p:cNvSpPr txBox="1">
            <a:spLocks noChangeArrowheads="1"/>
          </p:cNvSpPr>
          <p:nvPr/>
        </p:nvSpPr>
        <p:spPr bwMode="auto">
          <a:xfrm>
            <a:off x="1851025" y="6164263"/>
            <a:ext cx="18415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endParaRPr lang="en-US" sz="2400">
              <a:latin typeface="Times" charset="0"/>
            </a:endParaRPr>
          </a:p>
        </p:txBody>
      </p:sp>
      <p:sp>
        <p:nvSpPr>
          <p:cNvPr id="9" name="Slide Number Placeholder 3"/>
          <p:cNvSpPr>
            <a:spLocks noGrp="1"/>
          </p:cNvSpPr>
          <p:nvPr>
            <p:ph type="sldNum" sz="quarter" idx="12"/>
          </p:nvPr>
        </p:nvSpPr>
        <p:spPr/>
        <p:txBody>
          <a:bodyPr/>
          <a:lstStyle/>
          <a:p>
            <a:fld id="{00A369B5-F7CB-9247-BAAB-8BE7A00779EE}" type="slidenum">
              <a:rPr lang="en-US"/>
              <a:pPr/>
              <a:t>17</a:t>
            </a:fld>
            <a:endParaRPr lang="en-US" sz="1400" dirty="0">
              <a:solidFill>
                <a:schemeClr val="tx1"/>
              </a:solidFill>
            </a:endParaRPr>
          </a:p>
        </p:txBody>
      </p:sp>
      <p:sp>
        <p:nvSpPr>
          <p:cNvPr id="4" name="Rectangle 3"/>
          <p:cNvSpPr/>
          <p:nvPr/>
        </p:nvSpPr>
        <p:spPr>
          <a:xfrm>
            <a:off x="0" y="0"/>
            <a:ext cx="9144000" cy="113184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11" descr="Exploration-Scenario.jpg"/>
          <p:cNvPicPr>
            <a:picLocks noChangeAspect="1"/>
          </p:cNvPicPr>
          <p:nvPr/>
        </p:nvPicPr>
        <p:blipFill>
          <a:blip r:embed="rId3" cstate="print"/>
          <a:srcRect r="2912" b="2894"/>
          <a:stretch>
            <a:fillRect/>
          </a:stretch>
        </p:blipFill>
        <p:spPr bwMode="auto">
          <a:xfrm>
            <a:off x="-4233" y="-5821"/>
            <a:ext cx="9144000" cy="6862756"/>
          </a:xfrm>
          <a:prstGeom prst="rect">
            <a:avLst/>
          </a:prstGeom>
          <a:noFill/>
          <a:ln w="9525">
            <a:noFill/>
            <a:miter lim="800000"/>
            <a:headEnd/>
            <a:tailEnd/>
          </a:ln>
        </p:spPr>
      </p:pic>
    </p:spTree>
    <p:extLst>
      <p:ext uri="{BB962C8B-B14F-4D97-AF65-F5344CB8AC3E}">
        <p14:creationId xmlns:p14="http://schemas.microsoft.com/office/powerpoint/2010/main" val="2532162803"/>
      </p:ext>
    </p:extLst>
  </p:cSld>
  <p:clrMapOvr>
    <a:masterClrMapping/>
  </p:clrMapOvr>
  <p:transition spd="slow">
    <p:randomBar dir="vert"/>
  </p:transition>
</p:sld>
</file>

<file path=ppt/theme/theme1.xml><?xml version="1.0" encoding="utf-8"?>
<a:theme xmlns:a="http://schemas.openxmlformats.org/drawingml/2006/main" name="CSM Orion Template 9-6-1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CSM Orion Template 9-6-11</Template>
  <TotalTime>44404</TotalTime>
  <Words>1274</Words>
  <Application>Microsoft Macintosh PowerPoint</Application>
  <PresentationFormat>On-screen Show (4:3)</PresentationFormat>
  <Paragraphs>209</Paragraphs>
  <Slides>17</Slides>
  <Notes>14</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Arial Narrow</vt:lpstr>
      <vt:lpstr>Calibr bold</vt:lpstr>
      <vt:lpstr>Calibri</vt:lpstr>
      <vt:lpstr>Geneva</vt:lpstr>
      <vt:lpstr>HelveticaNeueLT Std Med</vt:lpstr>
      <vt:lpstr>Times</vt:lpstr>
      <vt:lpstr>CSM Orion Template 9-6-11</vt:lpstr>
      <vt:lpstr>3D Multifunctional Ablative Thermal Protection System Overview  NASA Ames Technology Transfer Materials and Coatings Webinar </vt:lpstr>
      <vt:lpstr>Orion Multipurpose Crew Vehicle</vt:lpstr>
      <vt:lpstr>Background: Orion Compression Pad</vt:lpstr>
      <vt:lpstr>The Compression Pad Problem</vt:lpstr>
      <vt:lpstr>3DMAT: Requirements &amp; Challenges</vt:lpstr>
      <vt:lpstr>Manufacturing Process Overview </vt:lpstr>
      <vt:lpstr>Weaving Scale Up</vt:lpstr>
      <vt:lpstr>Weaving Video</vt:lpstr>
      <vt:lpstr>Resin Infusion Development</vt:lpstr>
      <vt:lpstr>Compressive Testing</vt:lpstr>
      <vt:lpstr>Testing to Achieve Mission Readiness</vt:lpstr>
      <vt:lpstr>Arc Jet Introduction</vt:lpstr>
      <vt:lpstr>Arc Jet Conditions</vt:lpstr>
      <vt:lpstr>PowerPoint Presentation</vt:lpstr>
      <vt:lpstr>Aerothermal Performance</vt:lpstr>
      <vt:lpstr>Summary</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a 3D Composite for NASA’s Orion Spacecraft Compression Pad</dc:title>
  <dc:subject/>
  <dc:creator/>
  <cp:keywords/>
  <dc:description/>
  <cp:lastModifiedBy>Feldman, Jay D. (ARC-TSM)</cp:lastModifiedBy>
  <cp:revision>1967</cp:revision>
  <cp:lastPrinted>2015-03-12T20:42:00Z</cp:lastPrinted>
  <dcterms:created xsi:type="dcterms:W3CDTF">2012-05-04T17:40:43Z</dcterms:created>
  <dcterms:modified xsi:type="dcterms:W3CDTF">2021-07-07T15:41:16Z</dcterms:modified>
  <cp:category/>
</cp:coreProperties>
</file>