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handoutMasterIdLst>
    <p:handoutMasterId r:id="rId15"/>
  </p:handoutMasterIdLst>
  <p:sldIdLst>
    <p:sldId id="273" r:id="rId2"/>
    <p:sldId id="335" r:id="rId3"/>
    <p:sldId id="327" r:id="rId4"/>
    <p:sldId id="328" r:id="rId5"/>
    <p:sldId id="329" r:id="rId6"/>
    <p:sldId id="331" r:id="rId7"/>
    <p:sldId id="330" r:id="rId8"/>
    <p:sldId id="332" r:id="rId9"/>
    <p:sldId id="333" r:id="rId10"/>
    <p:sldId id="336" r:id="rId11"/>
    <p:sldId id="337" r:id="rId12"/>
    <p:sldId id="257" r:id="rId13"/>
  </p:sldIdLst>
  <p:sldSz cx="12179300" cy="9134475" type="ledg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snom, Brian F. (KSC-NETI0)" initials="WBF(" lastIdx="1" clrIdx="0">
    <p:extLst>
      <p:ext uri="{19B8F6BF-5375-455C-9EA6-DF929625EA0E}">
        <p15:presenceInfo xmlns:p15="http://schemas.microsoft.com/office/powerpoint/2012/main" userId="S::bwisnom@ndc.nasa.gov::a8f69936-b602-48ee-bc08-95684628fb5b" providerId="AD"/>
      </p:ext>
    </p:extLst>
  </p:cmAuthor>
  <p:cmAuthor id="2" name="Wyckoff, Emma C. (KSC-BAA20)" initials="W(" lastIdx="4" clrIdx="1">
    <p:extLst>
      <p:ext uri="{19B8F6BF-5375-455C-9EA6-DF929625EA0E}">
        <p15:presenceInfo xmlns:p15="http://schemas.microsoft.com/office/powerpoint/2012/main" userId="S::ewyckoff@ndc.nasa.gov::89fe3d12-ed27-4331-bb81-2562862edc94" providerId="AD"/>
      </p:ext>
    </p:extLst>
  </p:cmAuthor>
  <p:cmAuthor id="3" name="Chambers, Jaden A. (KSC-BAA20)" initials="CJA(" lastIdx="3" clrIdx="2">
    <p:extLst>
      <p:ext uri="{19B8F6BF-5375-455C-9EA6-DF929625EA0E}">
        <p15:presenceInfo xmlns:p15="http://schemas.microsoft.com/office/powerpoint/2012/main" userId="S::jachamb1@ndc.nasa.gov::7e0b5471-1061-4ae7-b7da-87f462f5590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2E53"/>
    <a:srgbClr val="F8B0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DD5E74-3C42-405E-99AE-AB9865C2C4C6}" v="1" dt="2021-05-10T19:00:55.1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646" autoAdjust="0"/>
  </p:normalViewPr>
  <p:slideViewPr>
    <p:cSldViewPr snapToGrid="0">
      <p:cViewPr varScale="1">
        <p:scale>
          <a:sx n="41" d="100"/>
          <a:sy n="41" d="100"/>
        </p:scale>
        <p:origin x="160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mbers, Jaden A. (KSC-BAA20)" userId="7e0b5471-1061-4ae7-b7da-87f462f55904" providerId="ADAL" clId="{0501A47E-3453-4C3F-BE7B-AEB4A4974C78}"/>
    <pc:docChg chg="undo custSel modSld">
      <pc:chgData name="Chambers, Jaden A. (KSC-BAA20)" userId="7e0b5471-1061-4ae7-b7da-87f462f55904" providerId="ADAL" clId="{0501A47E-3453-4C3F-BE7B-AEB4A4974C78}" dt="2021-05-11T14:16:17.596" v="399" actId="20577"/>
      <pc:docMkLst>
        <pc:docMk/>
      </pc:docMkLst>
      <pc:sldChg chg="modNotesTx">
        <pc:chgData name="Chambers, Jaden A. (KSC-BAA20)" userId="7e0b5471-1061-4ae7-b7da-87f462f55904" providerId="ADAL" clId="{0501A47E-3453-4C3F-BE7B-AEB4A4974C78}" dt="2021-05-10T15:46:48.759" v="243" actId="20577"/>
        <pc:sldMkLst>
          <pc:docMk/>
          <pc:sldMk cId="2922126195" sldId="328"/>
        </pc:sldMkLst>
      </pc:sldChg>
      <pc:sldChg chg="addSp delSp modSp modNotesTx">
        <pc:chgData name="Chambers, Jaden A. (KSC-BAA20)" userId="7e0b5471-1061-4ae7-b7da-87f462f55904" providerId="ADAL" clId="{0501A47E-3453-4C3F-BE7B-AEB4A4974C78}" dt="2021-05-11T14:16:17.596" v="399" actId="20577"/>
        <pc:sldMkLst>
          <pc:docMk/>
          <pc:sldMk cId="2358888976" sldId="329"/>
        </pc:sldMkLst>
        <pc:spChg chg="mod">
          <ac:chgData name="Chambers, Jaden A. (KSC-BAA20)" userId="7e0b5471-1061-4ae7-b7da-87f462f55904" providerId="ADAL" clId="{0501A47E-3453-4C3F-BE7B-AEB4A4974C78}" dt="2021-05-11T14:16:17.596" v="399" actId="20577"/>
          <ac:spMkLst>
            <pc:docMk/>
            <pc:sldMk cId="2358888976" sldId="329"/>
            <ac:spMk id="3" creationId="{5F8CF7EC-449F-4A91-9751-2904C78E99E6}"/>
          </ac:spMkLst>
        </pc:spChg>
        <pc:graphicFrameChg chg="add mod modGraphic">
          <ac:chgData name="Chambers, Jaden A. (KSC-BAA20)" userId="7e0b5471-1061-4ae7-b7da-87f462f55904" providerId="ADAL" clId="{0501A47E-3453-4C3F-BE7B-AEB4A4974C78}" dt="2021-05-07T16:22:14.416" v="223" actId="1076"/>
          <ac:graphicFrameMkLst>
            <pc:docMk/>
            <pc:sldMk cId="2358888976" sldId="329"/>
            <ac:graphicFrameMk id="5" creationId="{5915A9E7-8AE9-469A-BC30-45B9F8F21F15}"/>
          </ac:graphicFrameMkLst>
        </pc:graphicFrameChg>
        <pc:picChg chg="del">
          <ac:chgData name="Chambers, Jaden A. (KSC-BAA20)" userId="7e0b5471-1061-4ae7-b7da-87f462f55904" providerId="ADAL" clId="{0501A47E-3453-4C3F-BE7B-AEB4A4974C78}" dt="2021-05-07T16:21:55.061" v="221" actId="478"/>
          <ac:picMkLst>
            <pc:docMk/>
            <pc:sldMk cId="2358888976" sldId="329"/>
            <ac:picMk id="6" creationId="{5B260A4F-72C3-43E3-8DB0-FE09BA6262D4}"/>
          </ac:picMkLst>
        </pc:picChg>
      </pc:sldChg>
      <pc:sldChg chg="modNotesTx">
        <pc:chgData name="Chambers, Jaden A. (KSC-BAA20)" userId="7e0b5471-1061-4ae7-b7da-87f462f55904" providerId="ADAL" clId="{0501A47E-3453-4C3F-BE7B-AEB4A4974C78}" dt="2021-05-10T15:48:02.874" v="264" actId="20577"/>
        <pc:sldMkLst>
          <pc:docMk/>
          <pc:sldMk cId="1095784143" sldId="332"/>
        </pc:sldMkLst>
      </pc:sldChg>
    </pc:docChg>
  </pc:docChgLst>
  <pc:docChgLst>
    <pc:chgData name="Wyckoff, Emma C. (KSC-BAA20)" userId="S::ewyckoff@ndc.nasa.gov::89fe3d12-ed27-4331-bb81-2562862edc94" providerId="AD" clId="Web-{1914D53B-D91D-4981-AA01-C4CB970476C9}"/>
    <pc:docChg chg="modSld">
      <pc:chgData name="Wyckoff, Emma C. (KSC-BAA20)" userId="S::ewyckoff@ndc.nasa.gov::89fe3d12-ed27-4331-bb81-2562862edc94" providerId="AD" clId="Web-{1914D53B-D91D-4981-AA01-C4CB970476C9}" dt="2021-05-10T13:46:53.950" v="354"/>
      <pc:docMkLst>
        <pc:docMk/>
      </pc:docMkLst>
      <pc:sldChg chg="modSp">
        <pc:chgData name="Wyckoff, Emma C. (KSC-BAA20)" userId="S::ewyckoff@ndc.nasa.gov::89fe3d12-ed27-4331-bb81-2562862edc94" providerId="AD" clId="Web-{1914D53B-D91D-4981-AA01-C4CB970476C9}" dt="2021-05-10T13:41:46.428" v="32" actId="20577"/>
        <pc:sldMkLst>
          <pc:docMk/>
          <pc:sldMk cId="2029002214" sldId="327"/>
        </pc:sldMkLst>
        <pc:spChg chg="mod">
          <ac:chgData name="Wyckoff, Emma C. (KSC-BAA20)" userId="S::ewyckoff@ndc.nasa.gov::89fe3d12-ed27-4331-bb81-2562862edc94" providerId="AD" clId="Web-{1914D53B-D91D-4981-AA01-C4CB970476C9}" dt="2021-05-10T13:41:46.428" v="32" actId="20577"/>
          <ac:spMkLst>
            <pc:docMk/>
            <pc:sldMk cId="2029002214" sldId="327"/>
            <ac:spMk id="3" creationId="{AF6F37EC-9CB7-44A6-BD01-C1D280DABD6C}"/>
          </ac:spMkLst>
        </pc:spChg>
      </pc:sldChg>
      <pc:sldChg chg="modSp">
        <pc:chgData name="Wyckoff, Emma C. (KSC-BAA20)" userId="S::ewyckoff@ndc.nasa.gov::89fe3d12-ed27-4331-bb81-2562862edc94" providerId="AD" clId="Web-{1914D53B-D91D-4981-AA01-C4CB970476C9}" dt="2021-05-10T13:41:38.084" v="31" actId="20577"/>
        <pc:sldMkLst>
          <pc:docMk/>
          <pc:sldMk cId="2088513017" sldId="335"/>
        </pc:sldMkLst>
        <pc:spChg chg="mod">
          <ac:chgData name="Wyckoff, Emma C. (KSC-BAA20)" userId="S::ewyckoff@ndc.nasa.gov::89fe3d12-ed27-4331-bb81-2562862edc94" providerId="AD" clId="Web-{1914D53B-D91D-4981-AA01-C4CB970476C9}" dt="2021-05-10T13:41:38.084" v="31" actId="20577"/>
          <ac:spMkLst>
            <pc:docMk/>
            <pc:sldMk cId="2088513017" sldId="335"/>
            <ac:spMk id="3" creationId="{42EE7465-5759-436A-98ED-4522509623B2}"/>
          </ac:spMkLst>
        </pc:spChg>
      </pc:sldChg>
      <pc:sldChg chg="modNotes">
        <pc:chgData name="Wyckoff, Emma C. (KSC-BAA20)" userId="S::ewyckoff@ndc.nasa.gov::89fe3d12-ed27-4331-bb81-2562862edc94" providerId="AD" clId="Web-{1914D53B-D91D-4981-AA01-C4CB970476C9}" dt="2021-05-10T13:44:44.628" v="127"/>
        <pc:sldMkLst>
          <pc:docMk/>
          <pc:sldMk cId="2282579187" sldId="336"/>
        </pc:sldMkLst>
      </pc:sldChg>
      <pc:sldChg chg="modSp modNotes">
        <pc:chgData name="Wyckoff, Emma C. (KSC-BAA20)" userId="S::ewyckoff@ndc.nasa.gov::89fe3d12-ed27-4331-bb81-2562862edc94" providerId="AD" clId="Web-{1914D53B-D91D-4981-AA01-C4CB970476C9}" dt="2021-05-10T13:46:53.950" v="354"/>
        <pc:sldMkLst>
          <pc:docMk/>
          <pc:sldMk cId="3209792571" sldId="337"/>
        </pc:sldMkLst>
        <pc:spChg chg="mod">
          <ac:chgData name="Wyckoff, Emma C. (KSC-BAA20)" userId="S::ewyckoff@ndc.nasa.gov::89fe3d12-ed27-4331-bb81-2562862edc94" providerId="AD" clId="Web-{1914D53B-D91D-4981-AA01-C4CB970476C9}" dt="2021-05-10T13:45:10.427" v="135" actId="20577"/>
          <ac:spMkLst>
            <pc:docMk/>
            <pc:sldMk cId="3209792571" sldId="337"/>
            <ac:spMk id="3" creationId="{6F02C42B-D281-4358-94D0-16019FF540BD}"/>
          </ac:spMkLst>
        </pc:spChg>
      </pc:sldChg>
    </pc:docChg>
  </pc:docChgLst>
  <pc:docChgLst>
    <pc:chgData name="Wyckoff, Emma C. (KSC-BAA20)" userId="S::ewyckoff@ndc.nasa.gov::89fe3d12-ed27-4331-bb81-2562862edc94" providerId="AD" clId="Web-{5FDD5E74-3C42-405E-99AE-AB9865C2C4C6}"/>
    <pc:docChg chg="modSld">
      <pc:chgData name="Wyckoff, Emma C. (KSC-BAA20)" userId="S::ewyckoff@ndc.nasa.gov::89fe3d12-ed27-4331-bb81-2562862edc94" providerId="AD" clId="Web-{5FDD5E74-3C42-405E-99AE-AB9865C2C4C6}" dt="2021-05-10T19:00:52.430" v="20"/>
      <pc:docMkLst>
        <pc:docMk/>
      </pc:docMkLst>
      <pc:sldChg chg="modNotes">
        <pc:chgData name="Wyckoff, Emma C. (KSC-BAA20)" userId="S::ewyckoff@ndc.nasa.gov::89fe3d12-ed27-4331-bb81-2562862edc94" providerId="AD" clId="Web-{5FDD5E74-3C42-405E-99AE-AB9865C2C4C6}" dt="2021-05-10T19:00:52.430" v="20"/>
        <pc:sldMkLst>
          <pc:docMk/>
          <pc:sldMk cId="2290411066" sldId="331"/>
        </pc:sldMkLst>
      </pc:sldChg>
    </pc:docChg>
  </pc:docChgLst>
  <pc:docChgLst>
    <pc:chgData name="Wyckoff, Emma C. (KSC-BAA20)" userId="S::ewyckoff@ndc.nasa.gov::89fe3d12-ed27-4331-bb81-2562862edc94" providerId="AD" clId="Web-{B2A1FE51-FA9B-4FC4-9552-D1A87D4933C0}"/>
    <pc:docChg chg="modSld">
      <pc:chgData name="Wyckoff, Emma C. (KSC-BAA20)" userId="S::ewyckoff@ndc.nasa.gov::89fe3d12-ed27-4331-bb81-2562862edc94" providerId="AD" clId="Web-{B2A1FE51-FA9B-4FC4-9552-D1A87D4933C0}" dt="2021-05-10T19:00:07.706" v="39"/>
      <pc:docMkLst>
        <pc:docMk/>
      </pc:docMkLst>
      <pc:sldChg chg="modNotes">
        <pc:chgData name="Wyckoff, Emma C. (KSC-BAA20)" userId="S::ewyckoff@ndc.nasa.gov::89fe3d12-ed27-4331-bb81-2562862edc94" providerId="AD" clId="Web-{B2A1FE51-FA9B-4FC4-9552-D1A87D4933C0}" dt="2021-05-10T19:00:07.706" v="39"/>
        <pc:sldMkLst>
          <pc:docMk/>
          <pc:sldMk cId="2290411066" sldId="331"/>
        </pc:sldMkLst>
      </pc:sldChg>
    </pc:docChg>
  </pc:docChgLst>
  <pc:docChgLst>
    <pc:chgData name="Wyckoff, Emma C. (KSC-BAA20)" userId="S::ewyckoff@ndc.nasa.gov::89fe3d12-ed27-4331-bb81-2562862edc94" providerId="AD" clId="Web-{0AC727EC-F82B-41BE-8F42-4C6B52C2B83D}"/>
    <pc:docChg chg="modSld">
      <pc:chgData name="Wyckoff, Emma C. (KSC-BAA20)" userId="S::ewyckoff@ndc.nasa.gov::89fe3d12-ed27-4331-bb81-2562862edc94" providerId="AD" clId="Web-{0AC727EC-F82B-41BE-8F42-4C6B52C2B83D}" dt="2021-05-10T13:28:57.473" v="63"/>
      <pc:docMkLst>
        <pc:docMk/>
      </pc:docMkLst>
      <pc:sldChg chg="modSp modNotes">
        <pc:chgData name="Wyckoff, Emma C. (KSC-BAA20)" userId="S::ewyckoff@ndc.nasa.gov::89fe3d12-ed27-4331-bb81-2562862edc94" providerId="AD" clId="Web-{0AC727EC-F82B-41BE-8F42-4C6B52C2B83D}" dt="2021-05-10T13:28:57.473" v="63"/>
        <pc:sldMkLst>
          <pc:docMk/>
          <pc:sldMk cId="2029002214" sldId="327"/>
        </pc:sldMkLst>
        <pc:spChg chg="mod">
          <ac:chgData name="Wyckoff, Emma C. (KSC-BAA20)" userId="S::ewyckoff@ndc.nasa.gov::89fe3d12-ed27-4331-bb81-2562862edc94" providerId="AD" clId="Web-{0AC727EC-F82B-41BE-8F42-4C6B52C2B83D}" dt="2021-05-10T13:16:27.056" v="7" actId="20577"/>
          <ac:spMkLst>
            <pc:docMk/>
            <pc:sldMk cId="2029002214" sldId="327"/>
            <ac:spMk id="3" creationId="{AF6F37EC-9CB7-44A6-BD01-C1D280DABD6C}"/>
          </ac:spMkLst>
        </pc:spChg>
      </pc:sldChg>
      <pc:sldChg chg="modSp">
        <pc:chgData name="Wyckoff, Emma C. (KSC-BAA20)" userId="S::ewyckoff@ndc.nasa.gov::89fe3d12-ed27-4331-bb81-2562862edc94" providerId="AD" clId="Web-{0AC727EC-F82B-41BE-8F42-4C6B52C2B83D}" dt="2021-05-10T13:17:38.728" v="12" actId="20577"/>
        <pc:sldMkLst>
          <pc:docMk/>
          <pc:sldMk cId="2922126195" sldId="328"/>
        </pc:sldMkLst>
        <pc:spChg chg="mod">
          <ac:chgData name="Wyckoff, Emma C. (KSC-BAA20)" userId="S::ewyckoff@ndc.nasa.gov::89fe3d12-ed27-4331-bb81-2562862edc94" providerId="AD" clId="Web-{0AC727EC-F82B-41BE-8F42-4C6B52C2B83D}" dt="2021-05-10T13:17:38.728" v="12" actId="20577"/>
          <ac:spMkLst>
            <pc:docMk/>
            <pc:sldMk cId="2922126195" sldId="328"/>
            <ac:spMk id="2" creationId="{DC82CFEB-7B87-4CAB-A768-CAF2F47483AE}"/>
          </ac:spMkLst>
        </pc:spChg>
      </pc:sldChg>
      <pc:sldChg chg="modSp">
        <pc:chgData name="Wyckoff, Emma C. (KSC-BAA20)" userId="S::ewyckoff@ndc.nasa.gov::89fe3d12-ed27-4331-bb81-2562862edc94" providerId="AD" clId="Web-{0AC727EC-F82B-41BE-8F42-4C6B52C2B83D}" dt="2021-05-10T13:23:07.546" v="45"/>
        <pc:sldMkLst>
          <pc:docMk/>
          <pc:sldMk cId="2358888976" sldId="329"/>
        </pc:sldMkLst>
        <pc:graphicFrameChg chg="mod modGraphic">
          <ac:chgData name="Wyckoff, Emma C. (KSC-BAA20)" userId="S::ewyckoff@ndc.nasa.gov::89fe3d12-ed27-4331-bb81-2562862edc94" providerId="AD" clId="Web-{0AC727EC-F82B-41BE-8F42-4C6B52C2B83D}" dt="2021-05-10T13:23:07.546" v="45"/>
          <ac:graphicFrameMkLst>
            <pc:docMk/>
            <pc:sldMk cId="2358888976" sldId="329"/>
            <ac:graphicFrameMk id="5" creationId="{5915A9E7-8AE9-469A-BC30-45B9F8F21F15}"/>
          </ac:graphicFrameMkLst>
        </pc:graphicFrameChg>
      </pc:sldChg>
      <pc:sldChg chg="modSp">
        <pc:chgData name="Wyckoff, Emma C. (KSC-BAA20)" userId="S::ewyckoff@ndc.nasa.gov::89fe3d12-ed27-4331-bb81-2562862edc94" providerId="AD" clId="Web-{0AC727EC-F82B-41BE-8F42-4C6B52C2B83D}" dt="2021-05-10T13:19:19.964" v="17" actId="20577"/>
        <pc:sldMkLst>
          <pc:docMk/>
          <pc:sldMk cId="2088513017" sldId="335"/>
        </pc:sldMkLst>
        <pc:spChg chg="mod">
          <ac:chgData name="Wyckoff, Emma C. (KSC-BAA20)" userId="S::ewyckoff@ndc.nasa.gov::89fe3d12-ed27-4331-bb81-2562862edc94" providerId="AD" clId="Web-{0AC727EC-F82B-41BE-8F42-4C6B52C2B83D}" dt="2021-05-10T13:19:19.964" v="17" actId="20577"/>
          <ac:spMkLst>
            <pc:docMk/>
            <pc:sldMk cId="2088513017" sldId="335"/>
            <ac:spMk id="3" creationId="{42EE7465-5759-436A-98ED-4522509623B2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1-06-30T14:49:59.522" idx="1">
    <p:pos x="5482" y="1803"/>
    <p:text>Merge into one</p:text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1-06-30T14:57:00.186" idx="3">
    <p:pos x="3520" y="4300"/>
    <p:text>Update with new pic of rubric. Data consolidation instead of details</p:text>
    <p:extLst>
      <p:ext uri="{C676402C-5697-4E1C-873F-D02D1690AC5C}">
        <p15:threadingInfo xmlns:p15="http://schemas.microsoft.com/office/powerpoint/2012/main" timeZoneBias="24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CC9BAC-D83A-4AA6-A862-FF0991AFBDF9}" type="doc">
      <dgm:prSet loTypeId="urn:microsoft.com/office/officeart/2005/8/layout/b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0C68B55-9BD3-4BAF-A5A8-1B3A856FF13A}">
      <dgm:prSet phldrT="[Text]" phldr="0"/>
      <dgm:spPr/>
      <dgm:t>
        <a:bodyPr/>
        <a:lstStyle/>
        <a:p>
          <a:pPr rtl="0"/>
          <a:r>
            <a:rPr lang="en-US" b="1" dirty="0"/>
            <a:t>Lead Design Engineer uses rubric as a basis for discussion with stakeholders</a:t>
          </a:r>
          <a:endParaRPr lang="en-US" dirty="0"/>
        </a:p>
      </dgm:t>
    </dgm:pt>
    <dgm:pt modelId="{B6FB3707-2D91-43D9-A578-7649FB0FE454}" type="parTrans" cxnId="{3DBE16C7-3A35-4D78-8EE0-713F7D86D88D}">
      <dgm:prSet/>
      <dgm:spPr/>
      <dgm:t>
        <a:bodyPr/>
        <a:lstStyle/>
        <a:p>
          <a:endParaRPr lang="en-US"/>
        </a:p>
      </dgm:t>
    </dgm:pt>
    <dgm:pt modelId="{F2D26421-42ED-4D70-BB78-9F59EF038030}" type="sibTrans" cxnId="{3DBE16C7-3A35-4D78-8EE0-713F7D86D88D}">
      <dgm:prSet/>
      <dgm:spPr/>
      <dgm:t>
        <a:bodyPr/>
        <a:lstStyle/>
        <a:p>
          <a:endParaRPr lang="en-US"/>
        </a:p>
      </dgm:t>
    </dgm:pt>
    <dgm:pt modelId="{E3F05509-4118-4DAD-8D50-5B305E6378B7}">
      <dgm:prSet phldrT="[Text]" phldr="0"/>
      <dgm:spPr/>
      <dgm:t>
        <a:bodyPr/>
        <a:lstStyle/>
        <a:p>
          <a:pPr rtl="0"/>
          <a:r>
            <a:rPr lang="en-US" b="1" dirty="0"/>
            <a:t>Architect &amp; Engineer/Design Manager will </a:t>
          </a:r>
          <a:r>
            <a:rPr lang="en-US" b="1" dirty="0">
              <a:latin typeface="Arial"/>
            </a:rPr>
            <a:t>receive and</a:t>
          </a:r>
          <a:r>
            <a:rPr lang="en-US" b="1" dirty="0"/>
            <a:t> </a:t>
          </a:r>
          <a:r>
            <a:rPr lang="en-US" b="1" dirty="0">
              <a:latin typeface="Arial"/>
            </a:rPr>
            <a:t>review list</a:t>
          </a:r>
          <a:endParaRPr lang="en-US" b="0" dirty="0">
            <a:latin typeface="Arial"/>
          </a:endParaRPr>
        </a:p>
      </dgm:t>
    </dgm:pt>
    <dgm:pt modelId="{2FF1C9A7-90C7-4366-8237-C434781E5095}" type="parTrans" cxnId="{A10CD3DD-5C62-4BE1-A9D6-92157455ED23}">
      <dgm:prSet/>
      <dgm:spPr/>
      <dgm:t>
        <a:bodyPr/>
        <a:lstStyle/>
        <a:p>
          <a:endParaRPr lang="en-US"/>
        </a:p>
      </dgm:t>
    </dgm:pt>
    <dgm:pt modelId="{28471CE0-0816-48B9-B9D7-5F8681BF0D5F}" type="sibTrans" cxnId="{A10CD3DD-5C62-4BE1-A9D6-92157455ED23}">
      <dgm:prSet/>
      <dgm:spPr/>
      <dgm:t>
        <a:bodyPr/>
        <a:lstStyle/>
        <a:p>
          <a:endParaRPr lang="en-US"/>
        </a:p>
      </dgm:t>
    </dgm:pt>
    <dgm:pt modelId="{7DDE3668-8B78-44C8-9A79-529789D1CD3F}">
      <dgm:prSet phldrT="[Text]" phldr="0"/>
      <dgm:spPr/>
      <dgm:t>
        <a:bodyPr/>
        <a:lstStyle/>
        <a:p>
          <a:pPr rtl="0"/>
          <a:r>
            <a:rPr lang="en-US" b="1" dirty="0">
              <a:latin typeface="Arial"/>
            </a:rPr>
            <a:t>Lead Design Engineer can use rubric</a:t>
          </a:r>
          <a:r>
            <a:rPr lang="en-US" b="1" dirty="0"/>
            <a:t> categories </a:t>
          </a:r>
          <a:r>
            <a:rPr lang="en-US" b="1" dirty="0">
              <a:latin typeface="Arial"/>
            </a:rPr>
            <a:t>to</a:t>
          </a:r>
          <a:r>
            <a:rPr lang="en-US" b="1" dirty="0"/>
            <a:t> justify</a:t>
          </a:r>
          <a:r>
            <a:rPr lang="en-US" b="1" dirty="0">
              <a:latin typeface="Arial"/>
            </a:rPr>
            <a:t> decisions</a:t>
          </a:r>
          <a:endParaRPr lang="en-US" dirty="0"/>
        </a:p>
      </dgm:t>
    </dgm:pt>
    <dgm:pt modelId="{F628F264-D929-4692-9FE2-59F7EF106152}" type="parTrans" cxnId="{1DC7A4AD-5857-4999-836F-69D67DA68051}">
      <dgm:prSet/>
      <dgm:spPr/>
      <dgm:t>
        <a:bodyPr/>
        <a:lstStyle/>
        <a:p>
          <a:endParaRPr lang="en-US"/>
        </a:p>
      </dgm:t>
    </dgm:pt>
    <dgm:pt modelId="{CDDE4038-FD43-44B4-875E-0B1555BC81B8}" type="sibTrans" cxnId="{1DC7A4AD-5857-4999-836F-69D67DA68051}">
      <dgm:prSet/>
      <dgm:spPr/>
      <dgm:t>
        <a:bodyPr/>
        <a:lstStyle/>
        <a:p>
          <a:endParaRPr lang="en-US"/>
        </a:p>
      </dgm:t>
    </dgm:pt>
    <dgm:pt modelId="{FC3EEF02-5105-4DF6-9510-4873F9C65DCF}">
      <dgm:prSet phldrT="[Text]" phldr="0"/>
      <dgm:spPr/>
      <dgm:t>
        <a:bodyPr/>
        <a:lstStyle/>
        <a:p>
          <a:pPr rtl="0"/>
          <a:r>
            <a:rPr lang="en-US" b="1" dirty="0">
              <a:latin typeface="Arial"/>
            </a:rPr>
            <a:t>Following discussion, project team will finalize MIP list</a:t>
          </a:r>
          <a:endParaRPr lang="en-US" dirty="0"/>
        </a:p>
      </dgm:t>
    </dgm:pt>
    <dgm:pt modelId="{FEEF5A56-D968-4D0D-A7A8-17587037DAA8}" type="parTrans" cxnId="{85502070-2796-4CCC-8A33-524F6AC757B2}">
      <dgm:prSet/>
      <dgm:spPr/>
      <dgm:t>
        <a:bodyPr/>
        <a:lstStyle/>
        <a:p>
          <a:endParaRPr lang="en-US"/>
        </a:p>
      </dgm:t>
    </dgm:pt>
    <dgm:pt modelId="{6790E198-254A-4390-9750-9E6313DF44A6}" type="sibTrans" cxnId="{85502070-2796-4CCC-8A33-524F6AC757B2}">
      <dgm:prSet/>
      <dgm:spPr/>
      <dgm:t>
        <a:bodyPr/>
        <a:lstStyle/>
        <a:p>
          <a:endParaRPr lang="en-US"/>
        </a:p>
      </dgm:t>
    </dgm:pt>
    <dgm:pt modelId="{B138D874-31E7-41AE-AF53-D665D21A41B6}">
      <dgm:prSet phldrT="[Text]"/>
      <dgm:spPr/>
      <dgm:t>
        <a:bodyPr/>
        <a:lstStyle/>
        <a:p>
          <a:pPr rtl="0"/>
          <a:r>
            <a:rPr lang="en-US" b="1" dirty="0"/>
            <a:t>MIPs are identified in final design package</a:t>
          </a:r>
          <a:endParaRPr lang="en-US" dirty="0"/>
        </a:p>
      </dgm:t>
    </dgm:pt>
    <dgm:pt modelId="{C71D842F-7D05-4726-856C-7558D2D059D1}" type="parTrans" cxnId="{10FD256D-EB4E-4CF4-B249-EAA6B35E68DC}">
      <dgm:prSet/>
      <dgm:spPr/>
      <dgm:t>
        <a:bodyPr/>
        <a:lstStyle/>
        <a:p>
          <a:endParaRPr lang="en-US"/>
        </a:p>
      </dgm:t>
    </dgm:pt>
    <dgm:pt modelId="{A5F324DB-C337-4E52-BA03-5AB069DEDBBF}" type="sibTrans" cxnId="{10FD256D-EB4E-4CF4-B249-EAA6B35E68DC}">
      <dgm:prSet/>
      <dgm:spPr/>
      <dgm:t>
        <a:bodyPr/>
        <a:lstStyle/>
        <a:p>
          <a:endParaRPr lang="en-US"/>
        </a:p>
      </dgm:t>
    </dgm:pt>
    <dgm:pt modelId="{A082CB85-062E-410A-90AE-9B10C0B8EFB9}">
      <dgm:prSet phldr="0"/>
      <dgm:spPr/>
      <dgm:t>
        <a:bodyPr/>
        <a:lstStyle/>
        <a:p>
          <a:pPr rtl="0"/>
          <a:r>
            <a:rPr lang="en-US" b="1" dirty="0"/>
            <a:t>Architect &amp; Engineer/Design Manager </a:t>
          </a:r>
          <a:r>
            <a:rPr lang="en-US" b="1" dirty="0">
              <a:latin typeface="Arial"/>
            </a:rPr>
            <a:t>can challenge</a:t>
          </a:r>
          <a:r>
            <a:rPr lang="en-US" b="1" dirty="0"/>
            <a:t> any they do not agree with</a:t>
          </a:r>
          <a:endParaRPr lang="en-US" dirty="0"/>
        </a:p>
      </dgm:t>
    </dgm:pt>
    <dgm:pt modelId="{E4EC2EE7-54AB-4C3F-9E64-A27A779DD2D4}" type="parTrans" cxnId="{BE7C0D8F-10DB-4366-B7FF-379B40D795BC}">
      <dgm:prSet/>
      <dgm:spPr/>
      <dgm:t>
        <a:bodyPr/>
        <a:lstStyle/>
        <a:p>
          <a:endParaRPr lang="en-US"/>
        </a:p>
      </dgm:t>
    </dgm:pt>
    <dgm:pt modelId="{66781DF0-9176-4E9A-958E-5DAB25D782FA}" type="sibTrans" cxnId="{BE7C0D8F-10DB-4366-B7FF-379B40D795BC}">
      <dgm:prSet/>
      <dgm:spPr/>
      <dgm:t>
        <a:bodyPr/>
        <a:lstStyle/>
        <a:p>
          <a:endParaRPr lang="en-US"/>
        </a:p>
      </dgm:t>
    </dgm:pt>
    <dgm:pt modelId="{40FC54BF-7E36-4EB5-AEB1-86D30D81E980}" type="pres">
      <dgm:prSet presAssocID="{57CC9BAC-D83A-4AA6-A862-FF0991AFBDF9}" presName="Name0" presStyleCnt="0">
        <dgm:presLayoutVars>
          <dgm:dir/>
          <dgm:resizeHandles val="exact"/>
        </dgm:presLayoutVars>
      </dgm:prSet>
      <dgm:spPr/>
    </dgm:pt>
    <dgm:pt modelId="{172E1A25-251C-4AEF-97E6-B5BBD5B3BFF6}" type="pres">
      <dgm:prSet presAssocID="{20C68B55-9BD3-4BAF-A5A8-1B3A856FF13A}" presName="node" presStyleLbl="node1" presStyleIdx="0" presStyleCnt="6">
        <dgm:presLayoutVars>
          <dgm:bulletEnabled val="1"/>
        </dgm:presLayoutVars>
      </dgm:prSet>
      <dgm:spPr/>
    </dgm:pt>
    <dgm:pt modelId="{E8E81DA8-A249-4A82-9C91-3B7EDC78B9BF}" type="pres">
      <dgm:prSet presAssocID="{F2D26421-42ED-4D70-BB78-9F59EF038030}" presName="sibTrans" presStyleLbl="sibTrans1D1" presStyleIdx="0" presStyleCnt="5"/>
      <dgm:spPr/>
    </dgm:pt>
    <dgm:pt modelId="{3F43F633-8A18-431F-8192-7E60DAE23687}" type="pres">
      <dgm:prSet presAssocID="{F2D26421-42ED-4D70-BB78-9F59EF038030}" presName="connectorText" presStyleLbl="sibTrans1D1" presStyleIdx="0" presStyleCnt="5"/>
      <dgm:spPr/>
    </dgm:pt>
    <dgm:pt modelId="{B0077B3F-DA64-4801-A6A0-9C914DCDA985}" type="pres">
      <dgm:prSet presAssocID="{E3F05509-4118-4DAD-8D50-5B305E6378B7}" presName="node" presStyleLbl="node1" presStyleIdx="1" presStyleCnt="6">
        <dgm:presLayoutVars>
          <dgm:bulletEnabled val="1"/>
        </dgm:presLayoutVars>
      </dgm:prSet>
      <dgm:spPr/>
    </dgm:pt>
    <dgm:pt modelId="{D1D0AE60-7946-4256-A585-E389986E3BD4}" type="pres">
      <dgm:prSet presAssocID="{28471CE0-0816-48B9-B9D7-5F8681BF0D5F}" presName="sibTrans" presStyleLbl="sibTrans1D1" presStyleIdx="1" presStyleCnt="5"/>
      <dgm:spPr/>
    </dgm:pt>
    <dgm:pt modelId="{496297B6-8E8D-4726-86C7-25B17A96B5C2}" type="pres">
      <dgm:prSet presAssocID="{28471CE0-0816-48B9-B9D7-5F8681BF0D5F}" presName="connectorText" presStyleLbl="sibTrans1D1" presStyleIdx="1" presStyleCnt="5"/>
      <dgm:spPr/>
    </dgm:pt>
    <dgm:pt modelId="{EDC8CD91-7C0B-4138-AA78-84EF76334BE5}" type="pres">
      <dgm:prSet presAssocID="{A082CB85-062E-410A-90AE-9B10C0B8EFB9}" presName="node" presStyleLbl="node1" presStyleIdx="2" presStyleCnt="6">
        <dgm:presLayoutVars>
          <dgm:bulletEnabled val="1"/>
        </dgm:presLayoutVars>
      </dgm:prSet>
      <dgm:spPr/>
    </dgm:pt>
    <dgm:pt modelId="{80DDD315-18E6-4471-8D16-A3AB9EE13CCA}" type="pres">
      <dgm:prSet presAssocID="{66781DF0-9176-4E9A-958E-5DAB25D782FA}" presName="sibTrans" presStyleLbl="sibTrans1D1" presStyleIdx="2" presStyleCnt="5"/>
      <dgm:spPr/>
    </dgm:pt>
    <dgm:pt modelId="{9F5852A1-496A-4A00-8287-31E89348935E}" type="pres">
      <dgm:prSet presAssocID="{66781DF0-9176-4E9A-958E-5DAB25D782FA}" presName="connectorText" presStyleLbl="sibTrans1D1" presStyleIdx="2" presStyleCnt="5"/>
      <dgm:spPr/>
    </dgm:pt>
    <dgm:pt modelId="{7618D058-C04E-4504-8965-4B3C742664FF}" type="pres">
      <dgm:prSet presAssocID="{7DDE3668-8B78-44C8-9A79-529789D1CD3F}" presName="node" presStyleLbl="node1" presStyleIdx="3" presStyleCnt="6">
        <dgm:presLayoutVars>
          <dgm:bulletEnabled val="1"/>
        </dgm:presLayoutVars>
      </dgm:prSet>
      <dgm:spPr/>
    </dgm:pt>
    <dgm:pt modelId="{CF3CE813-324A-40DB-A4C4-8B3B56FE468D}" type="pres">
      <dgm:prSet presAssocID="{CDDE4038-FD43-44B4-875E-0B1555BC81B8}" presName="sibTrans" presStyleLbl="sibTrans1D1" presStyleIdx="3" presStyleCnt="5"/>
      <dgm:spPr/>
    </dgm:pt>
    <dgm:pt modelId="{069A77F8-DEB0-4432-A744-50B6A38A48D6}" type="pres">
      <dgm:prSet presAssocID="{CDDE4038-FD43-44B4-875E-0B1555BC81B8}" presName="connectorText" presStyleLbl="sibTrans1D1" presStyleIdx="3" presStyleCnt="5"/>
      <dgm:spPr/>
    </dgm:pt>
    <dgm:pt modelId="{BC5034A5-82BC-40FB-A9AE-ADAB95201B9D}" type="pres">
      <dgm:prSet presAssocID="{FC3EEF02-5105-4DF6-9510-4873F9C65DCF}" presName="node" presStyleLbl="node1" presStyleIdx="4" presStyleCnt="6">
        <dgm:presLayoutVars>
          <dgm:bulletEnabled val="1"/>
        </dgm:presLayoutVars>
      </dgm:prSet>
      <dgm:spPr/>
    </dgm:pt>
    <dgm:pt modelId="{859A4BDB-B991-4885-A44B-60BCB1C699BF}" type="pres">
      <dgm:prSet presAssocID="{6790E198-254A-4390-9750-9E6313DF44A6}" presName="sibTrans" presStyleLbl="sibTrans1D1" presStyleIdx="4" presStyleCnt="5"/>
      <dgm:spPr/>
    </dgm:pt>
    <dgm:pt modelId="{156FEB60-081D-4F2F-8295-0F9E475B0E8C}" type="pres">
      <dgm:prSet presAssocID="{6790E198-254A-4390-9750-9E6313DF44A6}" presName="connectorText" presStyleLbl="sibTrans1D1" presStyleIdx="4" presStyleCnt="5"/>
      <dgm:spPr/>
    </dgm:pt>
    <dgm:pt modelId="{F8F39578-22AF-43AD-A397-770924D9B52C}" type="pres">
      <dgm:prSet presAssocID="{B138D874-31E7-41AE-AF53-D665D21A41B6}" presName="node" presStyleLbl="node1" presStyleIdx="5" presStyleCnt="6">
        <dgm:presLayoutVars>
          <dgm:bulletEnabled val="1"/>
        </dgm:presLayoutVars>
      </dgm:prSet>
      <dgm:spPr/>
    </dgm:pt>
  </dgm:ptLst>
  <dgm:cxnLst>
    <dgm:cxn modelId="{D4F8C70C-5D52-4755-B112-86D42C134708}" type="presOf" srcId="{66781DF0-9176-4E9A-958E-5DAB25D782FA}" destId="{9F5852A1-496A-4A00-8287-31E89348935E}" srcOrd="1" destOrd="0" presId="urn:microsoft.com/office/officeart/2005/8/layout/bProcess3"/>
    <dgm:cxn modelId="{43201111-6DF5-4BAC-8937-3E0C606D3C3B}" type="presOf" srcId="{20C68B55-9BD3-4BAF-A5A8-1B3A856FF13A}" destId="{172E1A25-251C-4AEF-97E6-B5BBD5B3BFF6}" srcOrd="0" destOrd="0" presId="urn:microsoft.com/office/officeart/2005/8/layout/bProcess3"/>
    <dgm:cxn modelId="{71CFD320-7802-4DE1-BB94-53EA4F16818E}" type="presOf" srcId="{E3F05509-4118-4DAD-8D50-5B305E6378B7}" destId="{B0077B3F-DA64-4801-A6A0-9C914DCDA985}" srcOrd="0" destOrd="0" presId="urn:microsoft.com/office/officeart/2005/8/layout/bProcess3"/>
    <dgm:cxn modelId="{2044012E-6C95-4E99-AD84-C806C8CF5480}" type="presOf" srcId="{6790E198-254A-4390-9750-9E6313DF44A6}" destId="{156FEB60-081D-4F2F-8295-0F9E475B0E8C}" srcOrd="1" destOrd="0" presId="urn:microsoft.com/office/officeart/2005/8/layout/bProcess3"/>
    <dgm:cxn modelId="{192E5F3C-27C4-4EA0-972F-16DEC40F5D4E}" type="presOf" srcId="{F2D26421-42ED-4D70-BB78-9F59EF038030}" destId="{3F43F633-8A18-431F-8192-7E60DAE23687}" srcOrd="1" destOrd="0" presId="urn:microsoft.com/office/officeart/2005/8/layout/bProcess3"/>
    <dgm:cxn modelId="{49520B62-8D8C-4075-B596-450D65C81E93}" type="presOf" srcId="{CDDE4038-FD43-44B4-875E-0B1555BC81B8}" destId="{CF3CE813-324A-40DB-A4C4-8B3B56FE468D}" srcOrd="0" destOrd="0" presId="urn:microsoft.com/office/officeart/2005/8/layout/bProcess3"/>
    <dgm:cxn modelId="{B71DF943-AA24-40D9-984A-B7FD4E847ADA}" type="presOf" srcId="{CDDE4038-FD43-44B4-875E-0B1555BC81B8}" destId="{069A77F8-DEB0-4432-A744-50B6A38A48D6}" srcOrd="1" destOrd="0" presId="urn:microsoft.com/office/officeart/2005/8/layout/bProcess3"/>
    <dgm:cxn modelId="{4CE20F44-195A-4D16-807F-84F57D54238C}" type="presOf" srcId="{28471CE0-0816-48B9-B9D7-5F8681BF0D5F}" destId="{D1D0AE60-7946-4256-A585-E389986E3BD4}" srcOrd="0" destOrd="0" presId="urn:microsoft.com/office/officeart/2005/8/layout/bProcess3"/>
    <dgm:cxn modelId="{F566264A-354A-47D0-B92B-F10406CD9B9B}" type="presOf" srcId="{F2D26421-42ED-4D70-BB78-9F59EF038030}" destId="{E8E81DA8-A249-4A82-9C91-3B7EDC78B9BF}" srcOrd="0" destOrd="0" presId="urn:microsoft.com/office/officeart/2005/8/layout/bProcess3"/>
    <dgm:cxn modelId="{10FD256D-EB4E-4CF4-B249-EAA6B35E68DC}" srcId="{57CC9BAC-D83A-4AA6-A862-FF0991AFBDF9}" destId="{B138D874-31E7-41AE-AF53-D665D21A41B6}" srcOrd="5" destOrd="0" parTransId="{C71D842F-7D05-4726-856C-7558D2D059D1}" sibTransId="{A5F324DB-C337-4E52-BA03-5AB069DEDBBF}"/>
    <dgm:cxn modelId="{85502070-2796-4CCC-8A33-524F6AC757B2}" srcId="{57CC9BAC-D83A-4AA6-A862-FF0991AFBDF9}" destId="{FC3EEF02-5105-4DF6-9510-4873F9C65DCF}" srcOrd="4" destOrd="0" parTransId="{FEEF5A56-D968-4D0D-A7A8-17587037DAA8}" sibTransId="{6790E198-254A-4390-9750-9E6313DF44A6}"/>
    <dgm:cxn modelId="{90DED153-29CA-42E0-B2E6-D68CF0ECB79A}" type="presOf" srcId="{57CC9BAC-D83A-4AA6-A862-FF0991AFBDF9}" destId="{40FC54BF-7E36-4EB5-AEB1-86D30D81E980}" srcOrd="0" destOrd="0" presId="urn:microsoft.com/office/officeart/2005/8/layout/bProcess3"/>
    <dgm:cxn modelId="{D204E28D-9926-42E2-ADEC-891B2A2408FA}" type="presOf" srcId="{7DDE3668-8B78-44C8-9A79-529789D1CD3F}" destId="{7618D058-C04E-4504-8965-4B3C742664FF}" srcOrd="0" destOrd="0" presId="urn:microsoft.com/office/officeart/2005/8/layout/bProcess3"/>
    <dgm:cxn modelId="{BE7C0D8F-10DB-4366-B7FF-379B40D795BC}" srcId="{57CC9BAC-D83A-4AA6-A862-FF0991AFBDF9}" destId="{A082CB85-062E-410A-90AE-9B10C0B8EFB9}" srcOrd="2" destOrd="0" parTransId="{E4EC2EE7-54AB-4C3F-9E64-A27A779DD2D4}" sibTransId="{66781DF0-9176-4E9A-958E-5DAB25D782FA}"/>
    <dgm:cxn modelId="{38A7D59F-C69B-481F-9F1A-88444652378D}" type="presOf" srcId="{66781DF0-9176-4E9A-958E-5DAB25D782FA}" destId="{80DDD315-18E6-4471-8D16-A3AB9EE13CCA}" srcOrd="0" destOrd="0" presId="urn:microsoft.com/office/officeart/2005/8/layout/bProcess3"/>
    <dgm:cxn modelId="{12D27CA9-A804-41D0-8625-E26EDA799500}" type="presOf" srcId="{B138D874-31E7-41AE-AF53-D665D21A41B6}" destId="{F8F39578-22AF-43AD-A397-770924D9B52C}" srcOrd="0" destOrd="0" presId="urn:microsoft.com/office/officeart/2005/8/layout/bProcess3"/>
    <dgm:cxn modelId="{1DC7A4AD-5857-4999-836F-69D67DA68051}" srcId="{57CC9BAC-D83A-4AA6-A862-FF0991AFBDF9}" destId="{7DDE3668-8B78-44C8-9A79-529789D1CD3F}" srcOrd="3" destOrd="0" parTransId="{F628F264-D929-4692-9FE2-59F7EF106152}" sibTransId="{CDDE4038-FD43-44B4-875E-0B1555BC81B8}"/>
    <dgm:cxn modelId="{E35420B2-B9F7-463F-9597-5270E81B8097}" type="presOf" srcId="{A082CB85-062E-410A-90AE-9B10C0B8EFB9}" destId="{EDC8CD91-7C0B-4138-AA78-84EF76334BE5}" srcOrd="0" destOrd="0" presId="urn:microsoft.com/office/officeart/2005/8/layout/bProcess3"/>
    <dgm:cxn modelId="{CC98EAC6-190D-40AB-BF7F-E7D0548406BB}" type="presOf" srcId="{28471CE0-0816-48B9-B9D7-5F8681BF0D5F}" destId="{496297B6-8E8D-4726-86C7-25B17A96B5C2}" srcOrd="1" destOrd="0" presId="urn:microsoft.com/office/officeart/2005/8/layout/bProcess3"/>
    <dgm:cxn modelId="{3DBE16C7-3A35-4D78-8EE0-713F7D86D88D}" srcId="{57CC9BAC-D83A-4AA6-A862-FF0991AFBDF9}" destId="{20C68B55-9BD3-4BAF-A5A8-1B3A856FF13A}" srcOrd="0" destOrd="0" parTransId="{B6FB3707-2D91-43D9-A578-7649FB0FE454}" sibTransId="{F2D26421-42ED-4D70-BB78-9F59EF038030}"/>
    <dgm:cxn modelId="{A10CD3DD-5C62-4BE1-A9D6-92157455ED23}" srcId="{57CC9BAC-D83A-4AA6-A862-FF0991AFBDF9}" destId="{E3F05509-4118-4DAD-8D50-5B305E6378B7}" srcOrd="1" destOrd="0" parTransId="{2FF1C9A7-90C7-4366-8237-C434781E5095}" sibTransId="{28471CE0-0816-48B9-B9D7-5F8681BF0D5F}"/>
    <dgm:cxn modelId="{E63A4BE6-7082-456E-A1FC-463D2EDDF589}" type="presOf" srcId="{6790E198-254A-4390-9750-9E6313DF44A6}" destId="{859A4BDB-B991-4885-A44B-60BCB1C699BF}" srcOrd="0" destOrd="0" presId="urn:microsoft.com/office/officeart/2005/8/layout/bProcess3"/>
    <dgm:cxn modelId="{811510FD-B2BE-4C5E-952C-A20C055CC5F6}" type="presOf" srcId="{FC3EEF02-5105-4DF6-9510-4873F9C65DCF}" destId="{BC5034A5-82BC-40FB-A9AE-ADAB95201B9D}" srcOrd="0" destOrd="0" presId="urn:microsoft.com/office/officeart/2005/8/layout/bProcess3"/>
    <dgm:cxn modelId="{12F7E1BF-58BB-4734-80FA-D4E789A9F41C}" type="presParOf" srcId="{40FC54BF-7E36-4EB5-AEB1-86D30D81E980}" destId="{172E1A25-251C-4AEF-97E6-B5BBD5B3BFF6}" srcOrd="0" destOrd="0" presId="urn:microsoft.com/office/officeart/2005/8/layout/bProcess3"/>
    <dgm:cxn modelId="{2887E98E-F857-4FFC-9160-DF96DDDC08BC}" type="presParOf" srcId="{40FC54BF-7E36-4EB5-AEB1-86D30D81E980}" destId="{E8E81DA8-A249-4A82-9C91-3B7EDC78B9BF}" srcOrd="1" destOrd="0" presId="urn:microsoft.com/office/officeart/2005/8/layout/bProcess3"/>
    <dgm:cxn modelId="{C4DB35A8-EA01-45F0-BFE0-AC57003A77DF}" type="presParOf" srcId="{E8E81DA8-A249-4A82-9C91-3B7EDC78B9BF}" destId="{3F43F633-8A18-431F-8192-7E60DAE23687}" srcOrd="0" destOrd="0" presId="urn:microsoft.com/office/officeart/2005/8/layout/bProcess3"/>
    <dgm:cxn modelId="{CB5195AB-F3FD-4391-8E7D-A20A3CC57D98}" type="presParOf" srcId="{40FC54BF-7E36-4EB5-AEB1-86D30D81E980}" destId="{B0077B3F-DA64-4801-A6A0-9C914DCDA985}" srcOrd="2" destOrd="0" presId="urn:microsoft.com/office/officeart/2005/8/layout/bProcess3"/>
    <dgm:cxn modelId="{DCB2CA61-D94C-414A-ABEE-6A63CF254509}" type="presParOf" srcId="{40FC54BF-7E36-4EB5-AEB1-86D30D81E980}" destId="{D1D0AE60-7946-4256-A585-E389986E3BD4}" srcOrd="3" destOrd="0" presId="urn:microsoft.com/office/officeart/2005/8/layout/bProcess3"/>
    <dgm:cxn modelId="{A6995182-E428-470E-BD84-5011A9DC5E25}" type="presParOf" srcId="{D1D0AE60-7946-4256-A585-E389986E3BD4}" destId="{496297B6-8E8D-4726-86C7-25B17A96B5C2}" srcOrd="0" destOrd="0" presId="urn:microsoft.com/office/officeart/2005/8/layout/bProcess3"/>
    <dgm:cxn modelId="{716CB328-F69B-455C-B058-133E157398DB}" type="presParOf" srcId="{40FC54BF-7E36-4EB5-AEB1-86D30D81E980}" destId="{EDC8CD91-7C0B-4138-AA78-84EF76334BE5}" srcOrd="4" destOrd="0" presId="urn:microsoft.com/office/officeart/2005/8/layout/bProcess3"/>
    <dgm:cxn modelId="{0762E035-20E8-4CB0-BA40-A9273F48F9C5}" type="presParOf" srcId="{40FC54BF-7E36-4EB5-AEB1-86D30D81E980}" destId="{80DDD315-18E6-4471-8D16-A3AB9EE13CCA}" srcOrd="5" destOrd="0" presId="urn:microsoft.com/office/officeart/2005/8/layout/bProcess3"/>
    <dgm:cxn modelId="{34813C04-A699-4A15-BE2E-46F50624FD34}" type="presParOf" srcId="{80DDD315-18E6-4471-8D16-A3AB9EE13CCA}" destId="{9F5852A1-496A-4A00-8287-31E89348935E}" srcOrd="0" destOrd="0" presId="urn:microsoft.com/office/officeart/2005/8/layout/bProcess3"/>
    <dgm:cxn modelId="{E4262ED6-B0BE-46A3-A8A7-338DE3A52384}" type="presParOf" srcId="{40FC54BF-7E36-4EB5-AEB1-86D30D81E980}" destId="{7618D058-C04E-4504-8965-4B3C742664FF}" srcOrd="6" destOrd="0" presId="urn:microsoft.com/office/officeart/2005/8/layout/bProcess3"/>
    <dgm:cxn modelId="{2077206D-082B-48F9-9A6F-740F1DB2E719}" type="presParOf" srcId="{40FC54BF-7E36-4EB5-AEB1-86D30D81E980}" destId="{CF3CE813-324A-40DB-A4C4-8B3B56FE468D}" srcOrd="7" destOrd="0" presId="urn:microsoft.com/office/officeart/2005/8/layout/bProcess3"/>
    <dgm:cxn modelId="{15FA6D58-9B59-470D-8489-037083029229}" type="presParOf" srcId="{CF3CE813-324A-40DB-A4C4-8B3B56FE468D}" destId="{069A77F8-DEB0-4432-A744-50B6A38A48D6}" srcOrd="0" destOrd="0" presId="urn:microsoft.com/office/officeart/2005/8/layout/bProcess3"/>
    <dgm:cxn modelId="{C107D641-8B2E-44F8-869E-A18089D4A5DC}" type="presParOf" srcId="{40FC54BF-7E36-4EB5-AEB1-86D30D81E980}" destId="{BC5034A5-82BC-40FB-A9AE-ADAB95201B9D}" srcOrd="8" destOrd="0" presId="urn:microsoft.com/office/officeart/2005/8/layout/bProcess3"/>
    <dgm:cxn modelId="{0DA4DE39-B490-40AD-8954-0200B8C3FF35}" type="presParOf" srcId="{40FC54BF-7E36-4EB5-AEB1-86D30D81E980}" destId="{859A4BDB-B991-4885-A44B-60BCB1C699BF}" srcOrd="9" destOrd="0" presId="urn:microsoft.com/office/officeart/2005/8/layout/bProcess3"/>
    <dgm:cxn modelId="{004DF2BB-39B5-4BFB-BF96-6AEC48F168D5}" type="presParOf" srcId="{859A4BDB-B991-4885-A44B-60BCB1C699BF}" destId="{156FEB60-081D-4F2F-8295-0F9E475B0E8C}" srcOrd="0" destOrd="0" presId="urn:microsoft.com/office/officeart/2005/8/layout/bProcess3"/>
    <dgm:cxn modelId="{C6ED8646-5CF4-411A-92D5-821AFC67B0F0}" type="presParOf" srcId="{40FC54BF-7E36-4EB5-AEB1-86D30D81E980}" destId="{F8F39578-22AF-43AD-A397-770924D9B52C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E81DA8-A249-4A82-9C91-3B7EDC78B9BF}">
      <dsp:nvSpPr>
        <dsp:cNvPr id="0" name=""/>
        <dsp:cNvSpPr/>
      </dsp:nvSpPr>
      <dsp:spPr>
        <a:xfrm>
          <a:off x="3231575" y="1637639"/>
          <a:ext cx="71110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11106" y="4572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68586" y="1679651"/>
        <a:ext cx="37085" cy="7417"/>
      </dsp:txXfrm>
    </dsp:sp>
    <dsp:sp modelId="{172E1A25-251C-4AEF-97E6-B5BBD5B3BFF6}">
      <dsp:nvSpPr>
        <dsp:cNvPr id="0" name=""/>
        <dsp:cNvSpPr/>
      </dsp:nvSpPr>
      <dsp:spPr>
        <a:xfrm>
          <a:off x="8566" y="715916"/>
          <a:ext cx="3224809" cy="193488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Lead Design Engineer uses rubric as a basis for discussion with stakeholders</a:t>
          </a:r>
          <a:endParaRPr lang="en-US" sz="2400" kern="1200" dirty="0"/>
        </a:p>
      </dsp:txBody>
      <dsp:txXfrm>
        <a:off x="8566" y="715916"/>
        <a:ext cx="3224809" cy="1934885"/>
      </dsp:txXfrm>
    </dsp:sp>
    <dsp:sp modelId="{D1D0AE60-7946-4256-A585-E389986E3BD4}">
      <dsp:nvSpPr>
        <dsp:cNvPr id="0" name=""/>
        <dsp:cNvSpPr/>
      </dsp:nvSpPr>
      <dsp:spPr>
        <a:xfrm>
          <a:off x="7198091" y="1637639"/>
          <a:ext cx="71110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11106" y="45720"/>
              </a:lnTo>
            </a:path>
          </a:pathLst>
        </a:custGeom>
        <a:noFill/>
        <a:ln w="9525" cap="flat" cmpd="sng" algn="ctr">
          <a:solidFill>
            <a:schemeClr val="accent2">
              <a:hueOff val="-662323"/>
              <a:satOff val="-9754"/>
              <a:lumOff val="985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535101" y="1679651"/>
        <a:ext cx="37085" cy="7417"/>
      </dsp:txXfrm>
    </dsp:sp>
    <dsp:sp modelId="{B0077B3F-DA64-4801-A6A0-9C914DCDA985}">
      <dsp:nvSpPr>
        <dsp:cNvPr id="0" name=""/>
        <dsp:cNvSpPr/>
      </dsp:nvSpPr>
      <dsp:spPr>
        <a:xfrm>
          <a:off x="3975081" y="715916"/>
          <a:ext cx="3224809" cy="1934885"/>
        </a:xfrm>
        <a:prstGeom prst="rect">
          <a:avLst/>
        </a:prstGeom>
        <a:solidFill>
          <a:schemeClr val="accent2">
            <a:hueOff val="-529859"/>
            <a:satOff val="-7803"/>
            <a:lumOff val="78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Architect &amp; Engineer/Design Manager will </a:t>
          </a:r>
          <a:r>
            <a:rPr lang="en-US" sz="2400" b="1" kern="1200" dirty="0">
              <a:latin typeface="Arial"/>
            </a:rPr>
            <a:t>receive and</a:t>
          </a:r>
          <a:r>
            <a:rPr lang="en-US" sz="2400" b="1" kern="1200" dirty="0"/>
            <a:t> </a:t>
          </a:r>
          <a:r>
            <a:rPr lang="en-US" sz="2400" b="1" kern="1200" dirty="0">
              <a:latin typeface="Arial"/>
            </a:rPr>
            <a:t>review list</a:t>
          </a:r>
          <a:endParaRPr lang="en-US" sz="2400" b="0" kern="1200" dirty="0">
            <a:latin typeface="Arial"/>
          </a:endParaRPr>
        </a:p>
      </dsp:txBody>
      <dsp:txXfrm>
        <a:off x="3975081" y="715916"/>
        <a:ext cx="3224809" cy="1934885"/>
      </dsp:txXfrm>
    </dsp:sp>
    <dsp:sp modelId="{80DDD315-18E6-4471-8D16-A3AB9EE13CCA}">
      <dsp:nvSpPr>
        <dsp:cNvPr id="0" name=""/>
        <dsp:cNvSpPr/>
      </dsp:nvSpPr>
      <dsp:spPr>
        <a:xfrm>
          <a:off x="1620971" y="2649002"/>
          <a:ext cx="7933030" cy="711106"/>
        </a:xfrm>
        <a:custGeom>
          <a:avLst/>
          <a:gdLst/>
          <a:ahLst/>
          <a:cxnLst/>
          <a:rect l="0" t="0" r="0" b="0"/>
          <a:pathLst>
            <a:path>
              <a:moveTo>
                <a:pt x="7933030" y="0"/>
              </a:moveTo>
              <a:lnTo>
                <a:pt x="7933030" y="372653"/>
              </a:lnTo>
              <a:lnTo>
                <a:pt x="0" y="372653"/>
              </a:lnTo>
              <a:lnTo>
                <a:pt x="0" y="711106"/>
              </a:lnTo>
            </a:path>
          </a:pathLst>
        </a:custGeom>
        <a:noFill/>
        <a:ln w="9525" cap="flat" cmpd="sng" algn="ctr">
          <a:solidFill>
            <a:schemeClr val="accent2">
              <a:hueOff val="-1324646"/>
              <a:satOff val="-19509"/>
              <a:lumOff val="1970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388295" y="3000846"/>
        <a:ext cx="398381" cy="7417"/>
      </dsp:txXfrm>
    </dsp:sp>
    <dsp:sp modelId="{EDC8CD91-7C0B-4138-AA78-84EF76334BE5}">
      <dsp:nvSpPr>
        <dsp:cNvPr id="0" name=""/>
        <dsp:cNvSpPr/>
      </dsp:nvSpPr>
      <dsp:spPr>
        <a:xfrm>
          <a:off x="7941597" y="715916"/>
          <a:ext cx="3224809" cy="1934885"/>
        </a:xfrm>
        <a:prstGeom prst="rect">
          <a:avLst/>
        </a:prstGeom>
        <a:solidFill>
          <a:schemeClr val="accent2">
            <a:hueOff val="-1059717"/>
            <a:satOff val="-15607"/>
            <a:lumOff val="157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Architect &amp; Engineer/Design Manager </a:t>
          </a:r>
          <a:r>
            <a:rPr lang="en-US" sz="2400" b="1" kern="1200" dirty="0">
              <a:latin typeface="Arial"/>
            </a:rPr>
            <a:t>can challenge</a:t>
          </a:r>
          <a:r>
            <a:rPr lang="en-US" sz="2400" b="1" kern="1200" dirty="0"/>
            <a:t> any they do not agree with</a:t>
          </a:r>
          <a:endParaRPr lang="en-US" sz="2400" kern="1200" dirty="0"/>
        </a:p>
      </dsp:txBody>
      <dsp:txXfrm>
        <a:off x="7941597" y="715916"/>
        <a:ext cx="3224809" cy="1934885"/>
      </dsp:txXfrm>
    </dsp:sp>
    <dsp:sp modelId="{CF3CE813-324A-40DB-A4C4-8B3B56FE468D}">
      <dsp:nvSpPr>
        <dsp:cNvPr id="0" name=""/>
        <dsp:cNvSpPr/>
      </dsp:nvSpPr>
      <dsp:spPr>
        <a:xfrm>
          <a:off x="3231575" y="4314231"/>
          <a:ext cx="71110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11106" y="45720"/>
              </a:lnTo>
            </a:path>
          </a:pathLst>
        </a:custGeom>
        <a:noFill/>
        <a:ln w="9525" cap="flat" cmpd="sng" algn="ctr">
          <a:solidFill>
            <a:schemeClr val="accent2">
              <a:hueOff val="-1986969"/>
              <a:satOff val="-29263"/>
              <a:lumOff val="2956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68586" y="4356242"/>
        <a:ext cx="37085" cy="7417"/>
      </dsp:txXfrm>
    </dsp:sp>
    <dsp:sp modelId="{7618D058-C04E-4504-8965-4B3C742664FF}">
      <dsp:nvSpPr>
        <dsp:cNvPr id="0" name=""/>
        <dsp:cNvSpPr/>
      </dsp:nvSpPr>
      <dsp:spPr>
        <a:xfrm>
          <a:off x="8566" y="3392508"/>
          <a:ext cx="3224809" cy="1934885"/>
        </a:xfrm>
        <a:prstGeom prst="rect">
          <a:avLst/>
        </a:prstGeom>
        <a:solidFill>
          <a:schemeClr val="accent2">
            <a:hueOff val="-1589576"/>
            <a:satOff val="-23410"/>
            <a:lumOff val="2364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Arial"/>
            </a:rPr>
            <a:t>Lead Design Engineer can use rubric</a:t>
          </a:r>
          <a:r>
            <a:rPr lang="en-US" sz="2400" b="1" kern="1200" dirty="0"/>
            <a:t> categories </a:t>
          </a:r>
          <a:r>
            <a:rPr lang="en-US" sz="2400" b="1" kern="1200" dirty="0">
              <a:latin typeface="Arial"/>
            </a:rPr>
            <a:t>to</a:t>
          </a:r>
          <a:r>
            <a:rPr lang="en-US" sz="2400" b="1" kern="1200" dirty="0"/>
            <a:t> justify</a:t>
          </a:r>
          <a:r>
            <a:rPr lang="en-US" sz="2400" b="1" kern="1200" dirty="0">
              <a:latin typeface="Arial"/>
            </a:rPr>
            <a:t> decisions</a:t>
          </a:r>
          <a:endParaRPr lang="en-US" sz="2400" kern="1200" dirty="0"/>
        </a:p>
      </dsp:txBody>
      <dsp:txXfrm>
        <a:off x="8566" y="3392508"/>
        <a:ext cx="3224809" cy="1934885"/>
      </dsp:txXfrm>
    </dsp:sp>
    <dsp:sp modelId="{859A4BDB-B991-4885-A44B-60BCB1C699BF}">
      <dsp:nvSpPr>
        <dsp:cNvPr id="0" name=""/>
        <dsp:cNvSpPr/>
      </dsp:nvSpPr>
      <dsp:spPr>
        <a:xfrm>
          <a:off x="7198091" y="4314231"/>
          <a:ext cx="71110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11106" y="45720"/>
              </a:lnTo>
            </a:path>
          </a:pathLst>
        </a:custGeom>
        <a:noFill/>
        <a:ln w="9525" cap="flat" cmpd="sng" algn="ctr">
          <a:solidFill>
            <a:schemeClr val="accent2">
              <a:hueOff val="-2649293"/>
              <a:satOff val="-39017"/>
              <a:lumOff val="3941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535101" y="4356242"/>
        <a:ext cx="37085" cy="7417"/>
      </dsp:txXfrm>
    </dsp:sp>
    <dsp:sp modelId="{BC5034A5-82BC-40FB-A9AE-ADAB95201B9D}">
      <dsp:nvSpPr>
        <dsp:cNvPr id="0" name=""/>
        <dsp:cNvSpPr/>
      </dsp:nvSpPr>
      <dsp:spPr>
        <a:xfrm>
          <a:off x="3975081" y="3392508"/>
          <a:ext cx="3224809" cy="1934885"/>
        </a:xfrm>
        <a:prstGeom prst="rect">
          <a:avLst/>
        </a:prstGeom>
        <a:solidFill>
          <a:schemeClr val="accent2">
            <a:hueOff val="-2119434"/>
            <a:satOff val="-31214"/>
            <a:lumOff val="315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Arial"/>
            </a:rPr>
            <a:t>Following discussion, project team will finalize MIP list</a:t>
          </a:r>
          <a:endParaRPr lang="en-US" sz="2400" kern="1200" dirty="0"/>
        </a:p>
      </dsp:txBody>
      <dsp:txXfrm>
        <a:off x="3975081" y="3392508"/>
        <a:ext cx="3224809" cy="1934885"/>
      </dsp:txXfrm>
    </dsp:sp>
    <dsp:sp modelId="{F8F39578-22AF-43AD-A397-770924D9B52C}">
      <dsp:nvSpPr>
        <dsp:cNvPr id="0" name=""/>
        <dsp:cNvSpPr/>
      </dsp:nvSpPr>
      <dsp:spPr>
        <a:xfrm>
          <a:off x="7941597" y="3392508"/>
          <a:ext cx="3224809" cy="1934885"/>
        </a:xfrm>
        <a:prstGeom prst="rect">
          <a:avLst/>
        </a:prstGeom>
        <a:solidFill>
          <a:schemeClr val="accent2">
            <a:hueOff val="-2649293"/>
            <a:satOff val="-39017"/>
            <a:lumOff val="3941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MIPs are identified in final design package</a:t>
          </a:r>
          <a:endParaRPr lang="en-US" sz="2400" kern="1200" dirty="0"/>
        </a:p>
      </dsp:txBody>
      <dsp:txXfrm>
        <a:off x="7941597" y="3392508"/>
        <a:ext cx="3224809" cy="19348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EB7086-923E-C84E-81D1-1C0C743D16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86AF83-6ADB-4041-91AF-43693235E3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4F725-1137-2F4F-83D2-643499AE26E9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D5999F-5D9C-2D4F-824A-A75CE81866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B34A58-45A3-3A44-B6B0-942811B448A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7DAFB0-798E-C14F-A939-4B7BC25E5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0865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127BCB-C36F-3E40-BD2D-A49AB3A60E0D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8BEFB-A2C6-3A4E-BA0F-E9FE426F4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039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Today I will be presenting on the work we have done this term to develop a MIP rubric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717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Jaden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This is the Agenda for the process that we took in creating the MIPS rubric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76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Jaden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MIPs are additional inspections for items whose condition is critical to the safety of personnel or functionality of the end product</a:t>
            </a:r>
          </a:p>
          <a:p>
            <a:r>
              <a:rPr lang="en-US" dirty="0">
                <a:cs typeface="Calibri"/>
              </a:rPr>
              <a:t>These MIPs provide quality assurance and quality control measures throughout construction and confirm that the end product conforms with industry standards</a:t>
            </a:r>
          </a:p>
          <a:p>
            <a:r>
              <a:rPr lang="en-US" dirty="0">
                <a:cs typeface="Calibri"/>
              </a:rPr>
              <a:t>The goal with implementing MIPs is to reduce the amount of rework and error on future and current projects</a:t>
            </a:r>
          </a:p>
          <a:p>
            <a:r>
              <a:rPr lang="en-US" dirty="0">
                <a:cs typeface="Calibri"/>
              </a:rPr>
              <a:t>This initiative comes as a directive from upper management to develop a series of procedures and policies for MIPs</a:t>
            </a:r>
          </a:p>
          <a:p>
            <a:r>
              <a:rPr lang="en-US" dirty="0">
                <a:cs typeface="Calibri"/>
              </a:rPr>
              <a:t>The following goals were decided on by Jaden and I as well as our matrix supervisor to contribute to this initiative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03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Jaden – </a:t>
            </a:r>
          </a:p>
          <a:p>
            <a:r>
              <a:rPr lang="en-US" dirty="0">
                <a:cs typeface="Calibri"/>
              </a:rPr>
              <a:t>The first part of the project consisted of the research phase.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We gathered feedback from multiple branches of NE-T, particularly NE-TH, NE-TI, NE-TJ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Feedback was acquired by developing questions used to acquire various perspectives on the subject matter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We developed the questions in a way that observed both facts and opinions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This provided us with their personal experiences with MIPs as well as gave us a good foundation to build the initiative on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All relevant feedback was then recorded into the MIPs database and reviewed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489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Jaden – When asked to define a MIP, the individual responses were each very different, demonstrating the vagueness of the topic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Some people were very into the idea, and others were against it.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They believed doubling up on inspections would increase construction time and in turn increase its cost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The people that were for it said that it is vital for safety and mitigating future complications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However, there were common themes that could be taken from each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These themes were hugely significant in developing a way to define MIPs and distinguish them from normal inspections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61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Jaden</a:t>
            </a:r>
          </a:p>
          <a:p>
            <a:r>
              <a:rPr lang="en-US" dirty="0">
                <a:cs typeface="Calibri"/>
              </a:rPr>
              <a:t>Following data collection, we discussed how we intend the rubric to be used by </a:t>
            </a:r>
            <a:r>
              <a:rPr lang="en-US" dirty="0" err="1">
                <a:cs typeface="Calibri"/>
              </a:rPr>
              <a:t>CoF</a:t>
            </a:r>
            <a:r>
              <a:rPr lang="en-US" dirty="0">
                <a:cs typeface="Calibri"/>
              </a:rPr>
              <a:t> in the future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Mention BLUF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860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Jaden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After reviewing the various answers to our interview questions, we were able to pull some common themes from our discussions</a:t>
            </a:r>
          </a:p>
          <a:p>
            <a:r>
              <a:rPr lang="en-US" dirty="0">
                <a:cs typeface="Calibri"/>
              </a:rPr>
              <a:t>These themes were used to develop categories and guiding questions for the rubric</a:t>
            </a:r>
          </a:p>
          <a:p>
            <a:r>
              <a:rPr lang="en-US" dirty="0">
                <a:cs typeface="Calibri"/>
              </a:rPr>
              <a:t>Categories include the system's criticality, the inspector conducting the MIP, system singularities, dependencies, and accessibility, what the cost of rework might be, PR visibility, redundancies with other inspections, and pre-requisites to the MIP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267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Jaden- 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Criticality –  This can also be seen as the danger level</a:t>
            </a:r>
          </a:p>
          <a:p>
            <a:r>
              <a:rPr lang="en-US" dirty="0">
                <a:cs typeface="Calibri"/>
              </a:rPr>
              <a:t>We determined that the best system to define this was to divide it into 3 categories, green demonstrating the least risk and red demonstrating the most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Singularities – This category consists of unique aspects of the system that may need to be brought to attention in order to prevent being overlooked</a:t>
            </a:r>
          </a:p>
          <a:p>
            <a:r>
              <a:rPr lang="en-US" dirty="0">
                <a:cs typeface="Calibri"/>
              </a:rPr>
              <a:t>May include but is not limited to: </a:t>
            </a:r>
          </a:p>
          <a:p>
            <a:r>
              <a:rPr lang="en-US" dirty="0">
                <a:cs typeface="Calibri"/>
              </a:rPr>
              <a:t>-   Electrical Hardware</a:t>
            </a:r>
          </a:p>
          <a:p>
            <a:pPr marL="171450" indent="-171450">
              <a:buFontTx/>
              <a:buChar char="-"/>
            </a:pPr>
            <a:r>
              <a:rPr lang="en-US" dirty="0">
                <a:cs typeface="Calibri"/>
              </a:rPr>
              <a:t>Structural Aspects</a:t>
            </a:r>
          </a:p>
          <a:p>
            <a:pPr marL="171450" indent="-171450">
              <a:buFontTx/>
              <a:buChar char="-"/>
            </a:pPr>
            <a:r>
              <a:rPr lang="en-US" dirty="0">
                <a:cs typeface="Calibri"/>
              </a:rPr>
              <a:t>Mechanical Systems</a:t>
            </a:r>
          </a:p>
          <a:p>
            <a:pPr marL="171450" indent="-171450">
              <a:buFontTx/>
              <a:buChar char="-"/>
            </a:pP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Dependencies – Goes hand and hand with the Criticality system</a:t>
            </a:r>
          </a:p>
          <a:p>
            <a:r>
              <a:rPr lang="en-US" dirty="0">
                <a:cs typeface="Calibri"/>
              </a:rPr>
              <a:t>Only is present when the Criticality is yellow or higher</a:t>
            </a:r>
          </a:p>
          <a:p>
            <a:r>
              <a:rPr lang="en-US" dirty="0">
                <a:cs typeface="Calibri"/>
              </a:rPr>
              <a:t>Otherwise, is N/A</a:t>
            </a:r>
          </a:p>
          <a:p>
            <a:pPr marL="171450" indent="-171450">
              <a:buFontTx/>
              <a:buChar char="-"/>
            </a:pP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2873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Jaden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Accessibility – A problem that we’ve seen reoccur is the lack of accessibility in some systems</a:t>
            </a:r>
          </a:p>
          <a:p>
            <a:r>
              <a:rPr lang="en-US" dirty="0">
                <a:cs typeface="Calibri"/>
              </a:rPr>
              <a:t>By addressing and cracking down on the accessibility early on, we can ensure that it will be accessible in the future</a:t>
            </a:r>
          </a:p>
          <a:p>
            <a:r>
              <a:rPr lang="en-US" dirty="0">
                <a:cs typeface="Calibri"/>
              </a:rPr>
              <a:t>Or at the very least be mindful of it</a:t>
            </a:r>
          </a:p>
          <a:p>
            <a:r>
              <a:rPr lang="en-US" dirty="0">
                <a:cs typeface="Calibri"/>
              </a:rPr>
              <a:t>Would be categorized as ‘Accessible’ or ‘Not Accessible’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Cost – Displays ‘High’ or ‘Low’ regarding the cost of rework for a system failure</a:t>
            </a:r>
          </a:p>
          <a:p>
            <a:r>
              <a:rPr lang="en-US" dirty="0">
                <a:cs typeface="Calibri"/>
              </a:rPr>
              <a:t>Also ties into criticality, as High costs will have Red Criticality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Redundancies – This section would demonstrate if any other groups have inspected the MIP in the past</a:t>
            </a:r>
          </a:p>
          <a:p>
            <a:r>
              <a:rPr lang="en-US" dirty="0">
                <a:cs typeface="Calibri"/>
              </a:rPr>
              <a:t>Groups would be listed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Visibility – Demonstrates if a failure in the project would have a substantial impact on public relations</a:t>
            </a:r>
          </a:p>
          <a:p>
            <a:r>
              <a:rPr lang="en-US" dirty="0">
                <a:cs typeface="Calibri"/>
              </a:rPr>
              <a:t>‘High’ or ‘low’ to demonstrate the level of impact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Pre-requisites – Any phases that need to occur prior to the MIP will be listed in this category</a:t>
            </a:r>
          </a:p>
          <a:p>
            <a:r>
              <a:rPr lang="en-US" dirty="0">
                <a:cs typeface="Calibri"/>
              </a:rPr>
              <a:t>For example, if insulation needs to be installed on a CHW system it would make sense to do a pressure test beforehand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131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Jaden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We added the categories to the MIPs already in our rubric to recreate how someone would fill out the rubric for a MIP in question</a:t>
            </a:r>
          </a:p>
          <a:p>
            <a:r>
              <a:rPr lang="en-US" dirty="0">
                <a:cs typeface="Calibri"/>
              </a:rPr>
              <a:t>The LDE can use this rubric and the responses to each category as a basis for discussion with stakeholders</a:t>
            </a:r>
          </a:p>
          <a:p>
            <a:r>
              <a:rPr lang="en-US" dirty="0">
                <a:cs typeface="Calibri"/>
              </a:rPr>
              <a:t>After reviewing the responses to each category, then a decision can be made whether or not to include the MIP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7760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Jaden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So that is the progress we have made on this initiative so far. </a:t>
            </a:r>
          </a:p>
          <a:p>
            <a:r>
              <a:rPr lang="en-US" dirty="0">
                <a:cs typeface="Calibri"/>
              </a:rPr>
              <a:t>This rubric is a living document that will be added to and changed as more MIPs are implemented</a:t>
            </a:r>
          </a:p>
          <a:p>
            <a:r>
              <a:rPr lang="en-US" dirty="0">
                <a:cs typeface="Calibri"/>
              </a:rPr>
              <a:t>Currently the rubric is formatted as an excel file, so in the future we will be determining what the most valuable final format for the rubric will be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755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:  Internal NASA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25401" y="7713559"/>
            <a:ext cx="8728498" cy="60896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buNone/>
              <a:defRPr sz="2664" b="0" i="0" baseline="0">
                <a:solidFill>
                  <a:schemeClr val="bg2">
                    <a:lumMod val="25000"/>
                  </a:schemeClr>
                </a:solidFill>
                <a:latin typeface="Helvetica Neue LT Std 67 Medium" panose="020B0604020202020204" pitchFamily="34" charset="0"/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07471" y="5023962"/>
            <a:ext cx="11164359" cy="60896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ctr">
              <a:buNone/>
              <a:defRPr sz="4262" b="1" cap="none" spc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>
                <a:solidFill>
                  <a:schemeClr val="bg1"/>
                </a:solidFill>
              </a:rPr>
              <a:t>Click to add Title</a:t>
            </a:r>
            <a:endParaRPr lang="en-US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5937410"/>
            <a:ext cx="12179300" cy="710459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ctr">
              <a:buNone/>
              <a:defRPr sz="3197" b="1" baseline="0">
                <a:solidFill>
                  <a:srgbClr val="21335A"/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202989" y="8728501"/>
            <a:ext cx="1623906" cy="215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99" b="1" err="1">
                <a:solidFill>
                  <a:prstClr val="white"/>
                </a:solidFill>
                <a:cs typeface="Arial"/>
              </a:rPr>
              <a:t>www.nasa.gov</a:t>
            </a:r>
            <a:endParaRPr lang="en-US" sz="799" b="1">
              <a:solidFill>
                <a:prstClr val="white"/>
              </a:solidFill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101494" y="3856778"/>
            <a:ext cx="12382288" cy="101494"/>
          </a:xfrm>
          <a:prstGeom prst="rect">
            <a:avLst/>
          </a:prstGeom>
          <a:gradFill flip="none" rotWithShape="1">
            <a:gsLst>
              <a:gs pos="0">
                <a:srgbClr val="052E53"/>
              </a:gs>
              <a:gs pos="100000">
                <a:schemeClr val="bg1"/>
              </a:gs>
              <a:gs pos="47000">
                <a:srgbClr val="F8B044"/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7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045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89" y="608966"/>
            <a:ext cx="11773323" cy="811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0A677-894C-4464-AEE1-7F94EF9345DC}" type="datetime1">
              <a:rPr lang="en-US" smtClean="0">
                <a:solidFill>
                  <a:prstClr val="white">
                    <a:lumMod val="50000"/>
                  </a:prstClr>
                </a:solidFill>
              </a:rPr>
              <a:t>7/22/2021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Sensitive But Unclassified – NASA Internal Use Only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415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1830" y="202990"/>
            <a:ext cx="9458506" cy="81195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965" y="1522414"/>
            <a:ext cx="10961370" cy="6800109"/>
          </a:xfrm>
          <a:prstGeom prst="rect">
            <a:avLst/>
          </a:prstGeom>
        </p:spPr>
        <p:txBody>
          <a:bodyPr/>
          <a:lstStyle>
            <a:lvl1pPr marL="457200" indent="-457200">
              <a:buSzPct val="65000"/>
              <a:buFont typeface="Hiragino Sans W3" panose="020B0300000000000000" pitchFamily="34" charset="-128"/>
              <a:buChar char="♦"/>
              <a:defRPr sz="2000" b="1">
                <a:latin typeface="+mj-lt"/>
              </a:defRPr>
            </a:lvl1pPr>
            <a:lvl2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2pPr>
            <a:lvl3pPr>
              <a:buClr>
                <a:schemeClr val="tx1">
                  <a:lumMod val="50000"/>
                  <a:lumOff val="50000"/>
                </a:schemeClr>
              </a:buClr>
              <a:defRPr sz="1600">
                <a:latin typeface="+mj-lt"/>
              </a:defRPr>
            </a:lvl3pPr>
            <a:lvl4pPr>
              <a:defRPr sz="1598">
                <a:latin typeface="+mj-lt"/>
              </a:defRPr>
            </a:lvl4pPr>
            <a:lvl5pPr>
              <a:defRPr sz="1400" b="0" i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F1DEBB7-B487-40F3-BEB2-FF633F2DBC04}" type="datetime1">
              <a:rPr lang="en-US" smtClean="0">
                <a:solidFill>
                  <a:prstClr val="white">
                    <a:lumMod val="50000"/>
                  </a:prstClr>
                </a:solidFill>
              </a:rPr>
              <a:t>7/22/2021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Sensitive But Unclassified – NASA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960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965" y="1537609"/>
            <a:ext cx="5381306" cy="852127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397" b="1">
                <a:solidFill>
                  <a:srgbClr val="006699"/>
                </a:solidFill>
              </a:defRPr>
            </a:lvl1pPr>
            <a:lvl2pPr marL="608930" indent="0">
              <a:buNone/>
              <a:defRPr sz="2664" b="1"/>
            </a:lvl2pPr>
            <a:lvl3pPr marL="1217859" indent="0">
              <a:buNone/>
              <a:defRPr sz="2397" b="1"/>
            </a:lvl3pPr>
            <a:lvl4pPr marL="1826789" indent="0">
              <a:buNone/>
              <a:defRPr sz="2131" b="1"/>
            </a:lvl4pPr>
            <a:lvl5pPr marL="2435717" indent="0">
              <a:buNone/>
              <a:defRPr sz="2131" b="1"/>
            </a:lvl5pPr>
            <a:lvl6pPr marL="3044647" indent="0">
              <a:buNone/>
              <a:defRPr sz="2131" b="1"/>
            </a:lvl6pPr>
            <a:lvl7pPr marL="3653576" indent="0">
              <a:buNone/>
              <a:defRPr sz="2131" b="1"/>
            </a:lvl7pPr>
            <a:lvl8pPr marL="4262506" indent="0">
              <a:buNone/>
              <a:defRPr sz="2131" b="1"/>
            </a:lvl8pPr>
            <a:lvl9pPr marL="4871436" indent="0">
              <a:buNone/>
              <a:defRPr sz="2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08965" y="2389736"/>
            <a:ext cx="5381306" cy="5262896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600">
                <a:latin typeface="+mj-lt"/>
              </a:defRPr>
            </a:lvl4pPr>
            <a:lvl5pPr>
              <a:defRPr sz="1400">
                <a:latin typeface="+mj-lt"/>
              </a:defRPr>
            </a:lvl5pPr>
            <a:lvl6pPr>
              <a:defRPr sz="2131"/>
            </a:lvl6pPr>
            <a:lvl7pPr>
              <a:defRPr sz="2131"/>
            </a:lvl7pPr>
            <a:lvl8pPr>
              <a:defRPr sz="2131"/>
            </a:lvl8pPr>
            <a:lvl9pPr>
              <a:defRPr sz="2131"/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0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6921" y="1537609"/>
            <a:ext cx="5409492" cy="852127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397" b="1">
                <a:solidFill>
                  <a:srgbClr val="006699"/>
                </a:solidFill>
              </a:defRPr>
            </a:lvl1pPr>
            <a:lvl2pPr marL="608930" indent="0">
              <a:buNone/>
              <a:defRPr sz="2664" b="1"/>
            </a:lvl2pPr>
            <a:lvl3pPr marL="1217859" indent="0">
              <a:buNone/>
              <a:defRPr sz="2397" b="1"/>
            </a:lvl3pPr>
            <a:lvl4pPr marL="1826789" indent="0">
              <a:buNone/>
              <a:defRPr sz="2131" b="1"/>
            </a:lvl4pPr>
            <a:lvl5pPr marL="2435717" indent="0">
              <a:buNone/>
              <a:defRPr sz="2131" b="1"/>
            </a:lvl5pPr>
            <a:lvl6pPr marL="3044647" indent="0">
              <a:buNone/>
              <a:defRPr sz="2131" b="1"/>
            </a:lvl6pPr>
            <a:lvl7pPr marL="3653576" indent="0">
              <a:buNone/>
              <a:defRPr sz="2131" b="1"/>
            </a:lvl7pPr>
            <a:lvl8pPr marL="4262506" indent="0">
              <a:buNone/>
              <a:defRPr sz="2131" b="1"/>
            </a:lvl8pPr>
            <a:lvl9pPr marL="4871436" indent="0">
              <a:buNone/>
              <a:defRPr sz="2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23BD54A-010C-4A36-A38D-2779DDE4EF29}" type="datetime1">
              <a:rPr lang="en-US" smtClean="0">
                <a:solidFill>
                  <a:prstClr val="white">
                    <a:lumMod val="50000"/>
                  </a:prstClr>
                </a:solidFill>
              </a:rPr>
              <a:t>7/22/2021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Sensitive But Unclassified – NASA Internal Use Only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C29AED91-941E-744C-9E6F-89BEBEAC69E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15107" y="2389736"/>
            <a:ext cx="5381306" cy="5262896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600">
                <a:latin typeface="+mj-lt"/>
              </a:defRPr>
            </a:lvl3pPr>
            <a:lvl4pPr>
              <a:defRPr sz="1600">
                <a:latin typeface="+mj-lt"/>
              </a:defRPr>
            </a:lvl4pPr>
            <a:lvl5pPr>
              <a:defRPr sz="1400">
                <a:latin typeface="+mj-lt"/>
              </a:defRPr>
            </a:lvl5pPr>
            <a:lvl6pPr>
              <a:defRPr sz="2131"/>
            </a:lvl6pPr>
            <a:lvl7pPr>
              <a:defRPr sz="2131"/>
            </a:lvl7pPr>
            <a:lvl8pPr>
              <a:defRPr sz="2131"/>
            </a:lvl8pPr>
            <a:lvl9pPr>
              <a:defRPr sz="2131"/>
            </a:lvl9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486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8965" y="8728499"/>
            <a:ext cx="2841837" cy="304483"/>
          </a:xfrm>
        </p:spPr>
        <p:txBody>
          <a:bodyPr anchor="b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F633AC-E172-4B61-A157-A13BC29C086C}" type="datetime1">
              <a:rPr lang="en-US" smtClean="0">
                <a:solidFill>
                  <a:prstClr val="white">
                    <a:lumMod val="50000"/>
                  </a:prstClr>
                </a:solidFill>
              </a:rPr>
              <a:t>7/22/2021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1261" y="8728499"/>
            <a:ext cx="3856779" cy="304483"/>
          </a:xfrm>
        </p:spPr>
        <p:txBody>
          <a:bodyPr anchor="b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Sensitive But Unclassified – NASA Internal Use Only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28498" y="8728499"/>
            <a:ext cx="2841837" cy="304483"/>
          </a:xfrm>
        </p:spPr>
        <p:txBody>
          <a:bodyPr anchor="b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1028" y="1420918"/>
            <a:ext cx="3755285" cy="3349308"/>
          </a:xfrm>
        </p:spPr>
        <p:txBody>
          <a:bodyPr/>
          <a:lstStyle>
            <a:lvl1pPr>
              <a:defRPr sz="1800"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221028" y="4871720"/>
            <a:ext cx="3755285" cy="3755284"/>
          </a:xfrm>
        </p:spPr>
        <p:txBody>
          <a:bodyPr/>
          <a:lstStyle>
            <a:lvl1pPr>
              <a:defRPr sz="1800"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608966" y="1420918"/>
            <a:ext cx="7510568" cy="7206086"/>
          </a:xfrm>
        </p:spPr>
        <p:txBody>
          <a:bodyPr/>
          <a:lstStyle>
            <a:lvl1pPr>
              <a:defRPr baseline="0"/>
            </a:lvl1pPr>
            <a:lvl2pPr marL="989511" marR="0" indent="-380582" algn="l" defTabSz="121785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ysClr val="windowText" lastClr="000000">
                  <a:lumMod val="65000"/>
                  <a:lumOff val="35000"/>
                </a:sysClr>
              </a:buClr>
              <a:buSzPct val="49000"/>
              <a:buFont typeface="Lucida Grande"/>
              <a:buChar char="⚫"/>
              <a:tabLst/>
              <a:defRPr baseline="0"/>
            </a:lvl2pPr>
            <a:lvl3pPr marL="1560759" indent="-342900">
              <a:buClr>
                <a:schemeClr val="tx1">
                  <a:lumMod val="50000"/>
                  <a:lumOff val="50000"/>
                </a:schemeClr>
              </a:buClr>
              <a:buFont typeface="Courier New" panose="02070309020205020404" pitchFamily="49" charset="0"/>
              <a:buChar char="o"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/>
            </a:lvl4pPr>
            <a:lvl5pPr marL="2721469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2"/>
            <a:endParaRPr lang="en-US"/>
          </a:p>
          <a:p>
            <a:pPr lvl="0"/>
            <a:r>
              <a:rPr lang="en-US"/>
              <a:t>Click to edit:</a:t>
            </a:r>
          </a:p>
          <a:p>
            <a:pPr lvl="1"/>
            <a:r>
              <a:rPr lang="en-US"/>
              <a:t>Click to edit</a:t>
            </a:r>
          </a:p>
          <a:p>
            <a:pPr marL="989511" marR="0" lvl="1" indent="-380582" algn="l" defTabSz="121785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ysClr val="windowText" lastClr="000000">
                  <a:lumMod val="65000"/>
                  <a:lumOff val="35000"/>
                </a:sysClr>
              </a:buClr>
              <a:buSzPct val="49000"/>
              <a:buFont typeface="Lucida Grande"/>
              <a:buChar char="⚫"/>
              <a:tabLst/>
              <a:defRPr/>
            </a:pPr>
            <a:r>
              <a:rPr lang="en-US"/>
              <a:t>Click to edit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0"/>
            <a:r>
              <a:rPr lang="en-US"/>
              <a:t>Click to edit:</a:t>
            </a:r>
          </a:p>
          <a:p>
            <a:pPr lvl="1"/>
            <a:r>
              <a:rPr lang="en-US"/>
              <a:t>Click to edit</a:t>
            </a:r>
          </a:p>
          <a:p>
            <a:pPr lvl="1"/>
            <a:r>
              <a:rPr lang="en-US"/>
              <a:t>Click to edit</a:t>
            </a:r>
          </a:p>
          <a:p>
            <a:pPr lvl="2"/>
            <a:endParaRPr lang="en-US"/>
          </a:p>
          <a:p>
            <a:pPr lvl="1"/>
            <a:endParaRPr lang="en-US"/>
          </a:p>
          <a:p>
            <a:pPr lvl="0"/>
            <a:r>
              <a:rPr lang="en-US"/>
              <a:t>Click to edit:</a:t>
            </a:r>
          </a:p>
          <a:p>
            <a:pPr lvl="1"/>
            <a:r>
              <a:rPr lang="en-US"/>
              <a:t>Click to edit</a:t>
            </a:r>
          </a:p>
          <a:p>
            <a:pPr lvl="1"/>
            <a:r>
              <a:rPr lang="en-US"/>
              <a:t>Click to edit</a:t>
            </a:r>
          </a:p>
          <a:p>
            <a:pPr lvl="2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126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se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lipArt Placeholder 8"/>
          <p:cNvSpPr>
            <a:spLocks noGrp="1"/>
          </p:cNvSpPr>
          <p:nvPr>
            <p:ph type="clipArt" sz="quarter" idx="14"/>
          </p:nvPr>
        </p:nvSpPr>
        <p:spPr>
          <a:xfrm>
            <a:off x="8424016" y="1928390"/>
            <a:ext cx="3552296" cy="32478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clip art</a:t>
            </a:r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8"/>
          </p:nvPr>
        </p:nvSpPr>
        <p:spPr>
          <a:xfrm>
            <a:off x="9134476" y="1522413"/>
            <a:ext cx="2131377" cy="304483"/>
          </a:xfrm>
          <a:ln>
            <a:solidFill>
              <a:schemeClr val="tx1"/>
            </a:solidFill>
          </a:ln>
        </p:spPr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>
                <a:solidFill>
                  <a:prstClr val="black"/>
                </a:solidFill>
              </a:rPr>
              <a:t>Status  </a:t>
            </a:r>
            <a:fld id="{6A10D2F5-2A8E-4994-85C2-02F04B529A31}" type="datetime1">
              <a:rPr lang="en-US" smtClean="0">
                <a:solidFill>
                  <a:prstClr val="black"/>
                </a:solidFill>
              </a:rPr>
              <a:t>7/22/2021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9"/>
          </p:nvPr>
        </p:nvSpPr>
        <p:spPr>
          <a:xfrm>
            <a:off x="9134475" y="8546665"/>
            <a:ext cx="2841837" cy="486326"/>
          </a:xfrm>
        </p:spPr>
        <p:txBody>
          <a:bodyPr/>
          <a:lstStyle>
            <a:lvl1pPr>
              <a:defRPr sz="1066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6" name="TextBox 25"/>
          <p:cNvSpPr txBox="1"/>
          <p:nvPr userDrawn="1"/>
        </p:nvSpPr>
        <p:spPr>
          <a:xfrm>
            <a:off x="405977" y="1420920"/>
            <a:ext cx="1821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52E53"/>
              </a:buClr>
              <a:buFont typeface="Arial" pitchFamily="34" charset="0"/>
              <a:buChar char="♦"/>
            </a:pPr>
            <a:r>
              <a:rPr lang="en-US" sz="2000">
                <a:solidFill>
                  <a:prstClr val="black"/>
                </a:solidFill>
              </a:rPr>
              <a:t>    </a:t>
            </a:r>
            <a:r>
              <a:rPr lang="en-US" sz="2000" b="1">
                <a:solidFill>
                  <a:prstClr val="black"/>
                </a:solidFill>
              </a:rPr>
              <a:t>Overview:</a:t>
            </a:r>
          </a:p>
        </p:txBody>
      </p:sp>
      <p:sp>
        <p:nvSpPr>
          <p:cNvPr id="27" name="TextBox 26"/>
          <p:cNvSpPr txBox="1"/>
          <p:nvPr userDrawn="1"/>
        </p:nvSpPr>
        <p:spPr>
          <a:xfrm>
            <a:off x="405977" y="3364851"/>
            <a:ext cx="4161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52E53"/>
              </a:buClr>
              <a:buFont typeface="Arial" pitchFamily="34" charset="0"/>
              <a:buChar char="♦"/>
            </a:pPr>
            <a:r>
              <a:rPr lang="en-US" sz="2000">
                <a:solidFill>
                  <a:prstClr val="black"/>
                </a:solidFill>
              </a:rPr>
              <a:t>    </a:t>
            </a:r>
            <a:r>
              <a:rPr lang="en-US" sz="2000" b="1">
                <a:solidFill>
                  <a:prstClr val="black"/>
                </a:solidFill>
              </a:rPr>
              <a:t>Transition Approach</a:t>
            </a:r>
          </a:p>
        </p:txBody>
      </p:sp>
      <p:sp>
        <p:nvSpPr>
          <p:cNvPr id="28" name="TextBox 27"/>
          <p:cNvSpPr txBox="1"/>
          <p:nvPr userDrawn="1"/>
        </p:nvSpPr>
        <p:spPr>
          <a:xfrm>
            <a:off x="405977" y="5394734"/>
            <a:ext cx="40597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52E53"/>
              </a:buClr>
              <a:buFont typeface="Arial" pitchFamily="34" charset="0"/>
              <a:buChar char="♦"/>
            </a:pPr>
            <a:r>
              <a:rPr lang="en-US" sz="2000">
                <a:solidFill>
                  <a:prstClr val="black"/>
                </a:solidFill>
              </a:rPr>
              <a:t>    </a:t>
            </a:r>
            <a:r>
              <a:rPr lang="en-US" sz="2000" b="1">
                <a:solidFill>
                  <a:prstClr val="black"/>
                </a:solidFill>
              </a:rPr>
              <a:t>Near Term Milestones</a:t>
            </a:r>
          </a:p>
        </p:txBody>
      </p:sp>
      <p:sp>
        <p:nvSpPr>
          <p:cNvPr id="31" name="TextBox 30"/>
          <p:cNvSpPr txBox="1"/>
          <p:nvPr userDrawn="1"/>
        </p:nvSpPr>
        <p:spPr>
          <a:xfrm>
            <a:off x="405977" y="7424617"/>
            <a:ext cx="40597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52E53"/>
              </a:buClr>
              <a:buFont typeface="Arial" pitchFamily="34" charset="0"/>
              <a:buChar char="♦"/>
            </a:pPr>
            <a:r>
              <a:rPr lang="en-US" sz="2000">
                <a:solidFill>
                  <a:prstClr val="black"/>
                </a:solidFill>
              </a:rPr>
              <a:t>    </a:t>
            </a:r>
            <a:r>
              <a:rPr lang="en-US" sz="2000" b="1">
                <a:solidFill>
                  <a:prstClr val="black"/>
                </a:solidFill>
              </a:rPr>
              <a:t>Issues/Concerns</a:t>
            </a:r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23" hasCustomPrompt="1"/>
          </p:nvPr>
        </p:nvSpPr>
        <p:spPr>
          <a:xfrm>
            <a:off x="405977" y="1821030"/>
            <a:ext cx="7916544" cy="1319424"/>
          </a:xfrm>
          <a:prstGeom prst="rect">
            <a:avLst/>
          </a:prstGeom>
        </p:spPr>
        <p:txBody>
          <a:bodyPr/>
          <a:lstStyle>
            <a:lvl1pPr marL="285750" indent="-28575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sz="1800" b="1">
                <a:latin typeface="+mj-lt"/>
              </a:defRPr>
            </a:lvl2pPr>
            <a:lvl3pPr>
              <a:defRPr sz="1600" b="1">
                <a:latin typeface="+mj-lt"/>
              </a:defRPr>
            </a:lvl3pPr>
            <a:lvl4pPr>
              <a:defRPr sz="1600"/>
            </a:lvl4pPr>
            <a:lvl5pPr>
              <a:defRPr sz="1400"/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4" hasCustomPrompt="1"/>
          </p:nvPr>
        </p:nvSpPr>
        <p:spPr>
          <a:xfrm>
            <a:off x="3349307" y="8829993"/>
            <a:ext cx="5277697" cy="304483"/>
          </a:xfrm>
        </p:spPr>
        <p:txBody>
          <a:bodyPr/>
          <a:lstStyle>
            <a:lvl1pPr algn="ctr">
              <a:buNone/>
              <a:defRPr sz="1066" b="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Sensitive But Unclassified – NASA Internal Use Only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5"/>
          </p:nvPr>
        </p:nvSpPr>
        <p:spPr>
          <a:xfrm>
            <a:off x="8424016" y="5277698"/>
            <a:ext cx="3552296" cy="3146319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0" name="Text Placeholder 34">
            <a:extLst>
              <a:ext uri="{FF2B5EF4-FFF2-40B4-BE49-F238E27FC236}">
                <a16:creationId xmlns:a16="http://schemas.microsoft.com/office/drawing/2014/main" id="{B2F92CD4-D210-414A-BC3F-615AC9FD77C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5977" y="3767041"/>
            <a:ext cx="7916544" cy="1319424"/>
          </a:xfrm>
          <a:prstGeom prst="rect">
            <a:avLst/>
          </a:prstGeom>
        </p:spPr>
        <p:txBody>
          <a:bodyPr/>
          <a:lstStyle>
            <a:lvl1pPr marL="285750" indent="-28575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sz="1800" b="1">
                <a:latin typeface="+mj-lt"/>
              </a:defRPr>
            </a:lvl2pPr>
            <a:lvl3pPr>
              <a:defRPr sz="1600" b="1">
                <a:latin typeface="+mj-lt"/>
              </a:defRPr>
            </a:lvl3pPr>
            <a:lvl4pPr>
              <a:defRPr sz="1600"/>
            </a:lvl4pPr>
            <a:lvl5pPr>
              <a:defRPr sz="1400"/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34">
            <a:extLst>
              <a:ext uri="{FF2B5EF4-FFF2-40B4-BE49-F238E27FC236}">
                <a16:creationId xmlns:a16="http://schemas.microsoft.com/office/drawing/2014/main" id="{81AFE978-8F47-364A-B3C8-4094C6516E8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05977" y="5794844"/>
            <a:ext cx="7916544" cy="1319424"/>
          </a:xfrm>
          <a:prstGeom prst="rect">
            <a:avLst/>
          </a:prstGeom>
        </p:spPr>
        <p:txBody>
          <a:bodyPr/>
          <a:lstStyle>
            <a:lvl1pPr marL="285750" indent="-28575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sz="1800" b="1">
                <a:latin typeface="+mj-lt"/>
              </a:defRPr>
            </a:lvl2pPr>
            <a:lvl3pPr>
              <a:defRPr sz="1600" b="1">
                <a:latin typeface="+mj-lt"/>
              </a:defRPr>
            </a:lvl3pPr>
            <a:lvl4pPr>
              <a:defRPr sz="1600"/>
            </a:lvl4pPr>
            <a:lvl5pPr>
              <a:defRPr sz="1400"/>
            </a:lvl5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34">
            <a:extLst>
              <a:ext uri="{FF2B5EF4-FFF2-40B4-BE49-F238E27FC236}">
                <a16:creationId xmlns:a16="http://schemas.microsoft.com/office/drawing/2014/main" id="{E5C5E5FB-3FB9-9649-BF0D-725C833BE4C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05977" y="7822647"/>
            <a:ext cx="7916544" cy="1319424"/>
          </a:xfrm>
          <a:prstGeom prst="rect">
            <a:avLst/>
          </a:prstGeom>
        </p:spPr>
        <p:txBody>
          <a:bodyPr/>
          <a:lstStyle>
            <a:lvl1pPr marL="285750" indent="-28575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sz="1800" b="1">
                <a:latin typeface="+mj-lt"/>
              </a:defRPr>
            </a:lvl2pPr>
            <a:lvl3pPr marL="1217859" indent="0">
              <a:buNone/>
              <a:defRPr sz="1600" b="1">
                <a:latin typeface="+mj-lt"/>
              </a:defRPr>
            </a:lvl3pPr>
            <a:lvl4pPr>
              <a:defRPr sz="1600"/>
            </a:lvl4pPr>
            <a:lvl5pPr>
              <a:defRPr sz="1400"/>
            </a:lvl5pPr>
          </a:lstStyle>
          <a:p>
            <a:pPr lvl="1"/>
            <a:r>
              <a:rPr lang="en-US"/>
              <a:t>Second level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63937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2990"/>
            <a:ext cx="12179300" cy="811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9F09E-02FC-4D0C-BC8D-8535ADD43370}" type="datetime1">
              <a:rPr lang="en-US" smtClean="0">
                <a:solidFill>
                  <a:prstClr val="white">
                    <a:lumMod val="50000"/>
                  </a:prstClr>
                </a:solidFill>
              </a:rPr>
              <a:t>7/22/2021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Sensitive But Unclassified – NASA Internal Use Only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941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2990"/>
            <a:ext cx="12179300" cy="811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9C80F-F7B1-453E-9852-73EBAF69C436}" type="datetime1">
              <a:rPr lang="en-US" smtClean="0">
                <a:solidFill>
                  <a:prstClr val="white">
                    <a:lumMod val="50000"/>
                  </a:prstClr>
                </a:solidFill>
              </a:rPr>
              <a:t>7/22/2021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Sensitive But Unclassified – NASA Internal Use Only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708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9C80F-F7B1-453E-9852-73EBAF69C436}" type="datetime1">
              <a:rPr lang="en-US" smtClean="0">
                <a:solidFill>
                  <a:prstClr val="white">
                    <a:lumMod val="50000"/>
                  </a:prstClr>
                </a:solidFill>
              </a:rPr>
              <a:t>7/22/2021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Sensitive But Unclassified – NASA Internal Use Only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A26AC06-6183-4F4E-A9EF-BF79FA35D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14" y="202990"/>
            <a:ext cx="9960429" cy="81195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15831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AA9C80F-F7B1-453E-9852-73EBAF69C436}" type="datetime1">
              <a:rPr lang="en-US" smtClean="0"/>
              <a:pPr/>
              <a:t>7/22/2021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Sensitive But Unclassified – NASA Internal Use Only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2C584AB-7524-43A8-B521-38C241BBFC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AE5E82C-5B9B-374E-9A79-65F240252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14" y="202990"/>
            <a:ext cx="9960429" cy="81195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0069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ASA CMYK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2468" y="3603044"/>
            <a:ext cx="2334365" cy="192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5145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195E6-92AA-4356-B6C0-5B675C2071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2413" y="1494925"/>
            <a:ext cx="9134475" cy="3180151"/>
          </a:xfrm>
        </p:spPr>
        <p:txBody>
          <a:bodyPr anchor="b"/>
          <a:lstStyle>
            <a:lvl1pPr algn="ctr">
              <a:defRPr sz="599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5CA653-101C-4916-B5EC-2DA067223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2413" y="4797715"/>
            <a:ext cx="9134475" cy="2205383"/>
          </a:xfrm>
        </p:spPr>
        <p:txBody>
          <a:bodyPr/>
          <a:lstStyle>
            <a:lvl1pPr marL="0" indent="0" algn="ctr">
              <a:buNone/>
              <a:defRPr sz="2398"/>
            </a:lvl1pPr>
            <a:lvl2pPr marL="456743" indent="0" algn="ctr">
              <a:buNone/>
              <a:defRPr sz="1998"/>
            </a:lvl2pPr>
            <a:lvl3pPr marL="913486" indent="0" algn="ctr">
              <a:buNone/>
              <a:defRPr sz="1798"/>
            </a:lvl3pPr>
            <a:lvl4pPr marL="1370228" indent="0" algn="ctr">
              <a:buNone/>
              <a:defRPr sz="1598"/>
            </a:lvl4pPr>
            <a:lvl5pPr marL="1826971" indent="0" algn="ctr">
              <a:buNone/>
              <a:defRPr sz="1598"/>
            </a:lvl5pPr>
            <a:lvl6pPr marL="2283714" indent="0" algn="ctr">
              <a:buNone/>
              <a:defRPr sz="1598"/>
            </a:lvl6pPr>
            <a:lvl7pPr marL="2740457" indent="0" algn="ctr">
              <a:buNone/>
              <a:defRPr sz="1598"/>
            </a:lvl7pPr>
            <a:lvl8pPr marL="3197200" indent="0" algn="ctr">
              <a:buNone/>
              <a:defRPr sz="1598"/>
            </a:lvl8pPr>
            <a:lvl9pPr marL="3653942" indent="0" algn="ctr">
              <a:buNone/>
              <a:defRPr sz="159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CD6B1D-B51D-451E-8D56-45D070DF1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7EDD4-9663-4D78-9191-53C8AA6EAC2F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8EE5B2-69F5-46C1-B2E2-3A07E98A5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5992E-EA9A-4C3A-9C32-C7002CE5C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EB1C6-3DCA-4C60-9B2A-D40932FFE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165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22714" y="202990"/>
            <a:ext cx="9960429" cy="81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965" y="8546665"/>
            <a:ext cx="2841837" cy="4863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66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ED63E51-8981-4BC7-A93D-3EB2C8601272}" type="datetime1">
              <a:rPr lang="en-US" smtClean="0">
                <a:solidFill>
                  <a:prstClr val="white">
                    <a:lumMod val="50000"/>
                  </a:prstClr>
                </a:solidFill>
              </a:rPr>
              <a:t>7/22/2021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1261" y="8546665"/>
            <a:ext cx="3856779" cy="4863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66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Sensitive But Unclassified – NASA Internal Use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70334" y="8303502"/>
            <a:ext cx="618671" cy="4863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66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08965" y="1522421"/>
            <a:ext cx="10961370" cy="6637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209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4" r:id="rId4"/>
    <p:sldLayoutId id="2147483712" r:id="rId5"/>
    <p:sldLayoutId id="2147483713" r:id="rId6"/>
    <p:sldLayoutId id="2147483715" r:id="rId7"/>
    <p:sldLayoutId id="2147483716" r:id="rId8"/>
    <p:sldLayoutId id="2147483745" r:id="rId9"/>
    <p:sldLayoutId id="2147483746" r:id="rId10"/>
    <p:sldLayoutId id="2147483717" r:id="rId11"/>
    <p:sldLayoutId id="2147483747" r:id="rId12"/>
  </p:sldLayoutIdLst>
  <p:hf hdr="0" ftr="0" dt="0"/>
  <p:txStyles>
    <p:titleStyle>
      <a:lvl1pPr algn="ctr" defTabSz="1217859" rtl="0" eaLnBrk="1" latinLnBrk="0" hangingPunct="1">
        <a:spcBef>
          <a:spcPct val="0"/>
        </a:spcBef>
        <a:buNone/>
        <a:defRPr sz="2000" b="1" i="0" kern="1200">
          <a:solidFill>
            <a:srgbClr val="052E53"/>
          </a:solidFill>
          <a:latin typeface="+mn-lt"/>
          <a:ea typeface="+mj-ea"/>
          <a:cs typeface="Arial" pitchFamily="34" charset="0"/>
        </a:defRPr>
      </a:lvl1pPr>
    </p:titleStyle>
    <p:bodyStyle>
      <a:lvl1pPr marL="342900" marR="0" indent="-342900" algn="l" defTabSz="1217859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052E53"/>
        </a:buClr>
        <a:buSzPct val="61000"/>
        <a:buFont typeface="Hiragino Sans W3" panose="020B0300000000000000" pitchFamily="34" charset="-128"/>
        <a:buChar char="♦"/>
        <a:tabLst/>
        <a:defRPr sz="2000" b="1" i="0" kern="1200">
          <a:solidFill>
            <a:schemeClr val="accent5">
              <a:lumMod val="50000"/>
            </a:schemeClr>
          </a:solidFill>
          <a:latin typeface="+mj-lt"/>
          <a:ea typeface="+mn-ea"/>
          <a:cs typeface="+mn-cs"/>
        </a:defRPr>
      </a:lvl1pPr>
      <a:lvl2pPr marL="989511" marR="0" indent="-380582" algn="l" defTabSz="1217859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ysClr val="windowText" lastClr="000000">
            <a:lumMod val="65000"/>
            <a:lumOff val="35000"/>
          </a:sysClr>
        </a:buClr>
        <a:buSzPct val="49000"/>
        <a:buFont typeface="Lucida Grande"/>
        <a:buChar char="⚫"/>
        <a:tabLst/>
        <a:defRPr sz="1800" b="1" i="0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n-ea"/>
          <a:cs typeface="+mn-cs"/>
        </a:defRPr>
      </a:lvl2pPr>
      <a:lvl3pPr marL="1560759" indent="-342900" algn="l" defTabSz="1217859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Courier New" panose="02070309020205020404" pitchFamily="49" charset="0"/>
        <a:buChar char="o"/>
        <a:defRPr sz="1600" b="1" i="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3pPr>
      <a:lvl4pPr marL="2283989" indent="-457200" algn="l" defTabSz="1217859" rtl="0" eaLnBrk="1" latinLnBrk="0" hangingPunct="1">
        <a:spcBef>
          <a:spcPct val="20000"/>
        </a:spcBef>
        <a:buFont typeface="System Font Regular"/>
        <a:buChar char="-"/>
        <a:defRPr sz="1600" b="1" i="0" kern="1200">
          <a:solidFill>
            <a:schemeClr val="bg1">
              <a:lumMod val="50000"/>
            </a:schemeClr>
          </a:solidFill>
          <a:latin typeface="+mj-lt"/>
          <a:ea typeface="+mn-ea"/>
          <a:cs typeface="+mn-cs"/>
        </a:defRPr>
      </a:lvl4pPr>
      <a:lvl5pPr marL="2778619" indent="-342900" algn="l" defTabSz="1217859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j-lt"/>
          <a:ea typeface="+mn-ea"/>
          <a:cs typeface="+mn-cs"/>
        </a:defRPr>
      </a:lvl5pPr>
      <a:lvl6pPr marL="3349112" indent="-304464" algn="l" defTabSz="1217859" rtl="0" eaLnBrk="1" latinLnBrk="0" hangingPunct="1">
        <a:spcBef>
          <a:spcPct val="20000"/>
        </a:spcBef>
        <a:buFont typeface="Arial" pitchFamily="34" charset="0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6pPr>
      <a:lvl7pPr marL="3958042" indent="-304464" algn="l" defTabSz="1217859" rtl="0" eaLnBrk="1" latinLnBrk="0" hangingPunct="1">
        <a:spcBef>
          <a:spcPct val="20000"/>
        </a:spcBef>
        <a:buFont typeface="Arial" pitchFamily="34" charset="0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7pPr>
      <a:lvl8pPr marL="4566971" indent="-304464" algn="l" defTabSz="1217859" rtl="0" eaLnBrk="1" latinLnBrk="0" hangingPunct="1">
        <a:spcBef>
          <a:spcPct val="20000"/>
        </a:spcBef>
        <a:buFont typeface="Arial" pitchFamily="34" charset="0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8pPr>
      <a:lvl9pPr marL="5175901" indent="-304464" algn="l" defTabSz="1217859" rtl="0" eaLnBrk="1" latinLnBrk="0" hangingPunct="1">
        <a:spcBef>
          <a:spcPct val="20000"/>
        </a:spcBef>
        <a:buFont typeface="Arial" pitchFamily="34" charset="0"/>
        <a:buChar char="•"/>
        <a:defRPr sz="26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785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1pPr>
      <a:lvl2pPr marL="608930" algn="l" defTabSz="121785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2pPr>
      <a:lvl3pPr marL="1217859" algn="l" defTabSz="121785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3pPr>
      <a:lvl4pPr marL="1826789" algn="l" defTabSz="121785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4pPr>
      <a:lvl5pPr marL="2435717" algn="l" defTabSz="121785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5pPr>
      <a:lvl6pPr marL="3044647" algn="l" defTabSz="121785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653576" algn="l" defTabSz="121785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262506" algn="l" defTabSz="121785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4871436" algn="l" defTabSz="121785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27322" y="6828622"/>
            <a:ext cx="11910349" cy="181766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/>
            <a:r>
              <a:rPr lang="en-US" sz="2800" b="1" dirty="0">
                <a:latin typeface="Helvetica Neue LT Std 67 Medium"/>
              </a:rPr>
              <a:t>Emma Wyckoff</a:t>
            </a:r>
          </a:p>
          <a:p>
            <a:pPr marL="0" indent="0"/>
            <a:r>
              <a:rPr lang="en-US" sz="2800" b="1" dirty="0">
                <a:latin typeface="Helvetica Neue LT Std 67 Medium"/>
              </a:rPr>
              <a:t>Jaden Chambers</a:t>
            </a:r>
          </a:p>
          <a:p>
            <a:pPr marL="0" indent="0"/>
            <a:r>
              <a:rPr lang="en-US" sz="2800" b="1" dirty="0">
                <a:latin typeface="Helvetica Neue LT Std 67 Medium"/>
              </a:rPr>
              <a:t>May 11</a:t>
            </a:r>
            <a:r>
              <a:rPr lang="en-US" sz="2800" b="1" baseline="30000" dirty="0">
                <a:latin typeface="Helvetica Neue LT Std 67 Medium"/>
              </a:rPr>
              <a:t>th</a:t>
            </a:r>
            <a:r>
              <a:rPr lang="en-US" sz="2800" b="1" dirty="0">
                <a:latin typeface="Helvetica Neue LT Std 67 Medium"/>
              </a:rPr>
              <a:t>, 2021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76842" y="4652716"/>
            <a:ext cx="11429335" cy="155131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400" dirty="0">
                <a:latin typeface="Arial"/>
                <a:cs typeface="Arial"/>
              </a:rPr>
              <a:t>MIPs (Mandatory Inspection Points) Rubric Development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324091" y="6155522"/>
            <a:ext cx="11551534" cy="685116"/>
          </a:xfrm>
        </p:spPr>
        <p:txBody>
          <a:bodyPr/>
          <a:lstStyle/>
          <a:p>
            <a:r>
              <a:rPr lang="en-US"/>
              <a:t>Prepared By:</a:t>
            </a:r>
          </a:p>
        </p:txBody>
      </p:sp>
    </p:spTree>
    <p:extLst>
      <p:ext uri="{BB962C8B-B14F-4D97-AF65-F5344CB8AC3E}">
        <p14:creationId xmlns:p14="http://schemas.microsoft.com/office/powerpoint/2010/main" val="2538369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0260A-9BF2-4712-AA7F-E19B2CFBE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cs typeface="Arial"/>
              </a:rPr>
              <a:t>Agenda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E7465-5759-436A-98ED-452250962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>
                <a:cs typeface="Arial"/>
              </a:rPr>
              <a:t>Origin of MIPs (Mandatory Inspection Points)</a:t>
            </a:r>
            <a:endParaRPr lang="en-US" dirty="0">
              <a:cs typeface="Arial"/>
            </a:endParaRPr>
          </a:p>
          <a:p>
            <a:r>
              <a:rPr lang="en-US" sz="2400" dirty="0">
                <a:cs typeface="Arial"/>
              </a:rPr>
              <a:t>Project Goals</a:t>
            </a:r>
          </a:p>
          <a:p>
            <a:r>
              <a:rPr lang="en-US" sz="2400" dirty="0">
                <a:cs typeface="Arial"/>
              </a:rPr>
              <a:t>Research Phase</a:t>
            </a:r>
          </a:p>
          <a:p>
            <a:r>
              <a:rPr lang="en-US" sz="2400" dirty="0">
                <a:cs typeface="Arial"/>
              </a:rPr>
              <a:t>Results of Data Collection</a:t>
            </a:r>
          </a:p>
          <a:p>
            <a:r>
              <a:rPr lang="en-US" sz="2400" dirty="0">
                <a:ea typeface="+mj-lt"/>
                <a:cs typeface="+mj-lt"/>
              </a:rPr>
              <a:t>Future Implementation</a:t>
            </a:r>
            <a:endParaRPr lang="en-US" sz="2400" dirty="0">
              <a:cs typeface="Arial"/>
            </a:endParaRPr>
          </a:p>
          <a:p>
            <a:r>
              <a:rPr lang="en-US" sz="2400" dirty="0">
                <a:cs typeface="Arial"/>
              </a:rPr>
              <a:t>Categorization for Rubric</a:t>
            </a:r>
          </a:p>
          <a:p>
            <a:r>
              <a:rPr lang="en-US" sz="2400" dirty="0">
                <a:solidFill>
                  <a:srgbClr val="052E53"/>
                </a:solidFill>
                <a:cs typeface="Arial"/>
              </a:rPr>
              <a:t>Next Steps</a:t>
            </a:r>
          </a:p>
          <a:p>
            <a:r>
              <a:rPr lang="en-US" sz="2400" dirty="0">
                <a:cs typeface="Arial"/>
              </a:rPr>
              <a:t>Questions</a:t>
            </a:r>
          </a:p>
          <a:p>
            <a:endParaRPr lang="en-US" sz="2400" dirty="0">
              <a:cs typeface="Arial"/>
            </a:endParaRPr>
          </a:p>
          <a:p>
            <a:endParaRPr lang="en-US" sz="2400" dirty="0">
              <a:cs typeface="Arial"/>
            </a:endParaRPr>
          </a:p>
          <a:p>
            <a:pPr marL="0" indent="0">
              <a:buNone/>
            </a:pPr>
            <a:r>
              <a:rPr lang="en-US" sz="2400" dirty="0">
                <a:cs typeface="Arial"/>
              </a:rPr>
              <a:t>BLUF: This is a rubric tool that Lead Design Engineers are going to use to ensure that MIPs are considered in facility projects moving forward</a:t>
            </a:r>
          </a:p>
          <a:p>
            <a:endParaRPr lang="en-US" sz="2400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BF25BC-26E4-46D1-B4B5-B6E10D7EA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2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513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D3F03-F66F-45E0-9937-581EDA720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>
                <a:cs typeface="Arial"/>
              </a:rPr>
              <a:t>History and Project Goals</a:t>
            </a: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F37EC-9CB7-44A6-BD01-C1D280DAB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>
                <a:cs typeface="Arial"/>
              </a:rPr>
              <a:t>Origin of MIPs</a:t>
            </a:r>
          </a:p>
          <a:p>
            <a:pPr marL="989330" lvl="1" indent="-380365"/>
            <a:r>
              <a:rPr lang="en-US" sz="2200" u="sng" dirty="0">
                <a:cs typeface="Arial"/>
              </a:rPr>
              <a:t>“An additional inspection on items whose condition is critical to the safety of personnel or the functionality of the end product.”</a:t>
            </a:r>
          </a:p>
          <a:p>
            <a:pPr marL="989330" lvl="1" indent="-380365"/>
            <a:r>
              <a:rPr lang="en-US" sz="2200" dirty="0">
                <a:cs typeface="Arial"/>
              </a:rPr>
              <a:t>Provide Quality assurance/Quality Control for systems during construction</a:t>
            </a:r>
          </a:p>
          <a:p>
            <a:pPr marL="989330" lvl="1" indent="-380365">
              <a:buClr>
                <a:srgbClr val="595959"/>
              </a:buClr>
            </a:pPr>
            <a:r>
              <a:rPr lang="en-US" sz="2200" dirty="0">
                <a:cs typeface="Arial"/>
              </a:rPr>
              <a:t>Confirm conformance with industry standards</a:t>
            </a:r>
          </a:p>
          <a:p>
            <a:pPr marL="989330" lvl="1" indent="-380365">
              <a:buClr>
                <a:srgbClr val="595959"/>
              </a:buClr>
            </a:pPr>
            <a:r>
              <a:rPr lang="en-US" sz="2200" dirty="0">
                <a:cs typeface="Arial"/>
              </a:rPr>
              <a:t>Implementation can reduce future error and rework</a:t>
            </a:r>
          </a:p>
          <a:p>
            <a:pPr marL="989330" lvl="1" indent="-380365">
              <a:buClr>
                <a:srgbClr val="595959"/>
              </a:buClr>
            </a:pPr>
            <a:r>
              <a:rPr lang="en-US" sz="2200" dirty="0">
                <a:cs typeface="Arial"/>
              </a:rPr>
              <a:t>New NE-TJ responsibility is to develop consideration for potential MIPs and inspection requirements</a:t>
            </a:r>
          </a:p>
          <a:p>
            <a:r>
              <a:rPr lang="en-US" sz="2400" dirty="0">
                <a:cs typeface="Arial"/>
              </a:rPr>
              <a:t>Project Goals</a:t>
            </a:r>
          </a:p>
          <a:p>
            <a:pPr marL="989330" lvl="1" indent="-380365">
              <a:buClr>
                <a:srgbClr val="595959"/>
              </a:buClr>
            </a:pPr>
            <a:r>
              <a:rPr lang="en-US" sz="2200" dirty="0">
                <a:cs typeface="Arial"/>
              </a:rPr>
              <a:t>Collect data on what past MIPs have been implemented</a:t>
            </a:r>
          </a:p>
          <a:p>
            <a:pPr marL="989330" lvl="1" indent="-380365">
              <a:buClr>
                <a:srgbClr val="595959"/>
              </a:buClr>
            </a:pPr>
            <a:r>
              <a:rPr lang="en-US" sz="2200" dirty="0">
                <a:cs typeface="Arial"/>
              </a:rPr>
              <a:t>Learn what issues have come up in the past that a MIP could have helped prevent </a:t>
            </a:r>
          </a:p>
          <a:p>
            <a:pPr marL="989330" lvl="1" indent="-380365">
              <a:buClr>
                <a:srgbClr val="595959"/>
              </a:buClr>
            </a:pPr>
            <a:r>
              <a:rPr lang="en-US" sz="2200" dirty="0">
                <a:cs typeface="Arial"/>
              </a:rPr>
              <a:t>Compile into database </a:t>
            </a:r>
          </a:p>
          <a:p>
            <a:pPr marL="989330" lvl="1" indent="-380365">
              <a:buClr>
                <a:srgbClr val="595959"/>
              </a:buClr>
            </a:pPr>
            <a:r>
              <a:rPr lang="en-US" sz="2200" dirty="0">
                <a:cs typeface="Arial"/>
              </a:rPr>
              <a:t>Develop a MIP rubric/website using collected data</a:t>
            </a: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75BC89-4202-4346-B6E5-9EA545AFA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3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002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2CFEB-7B87-4CAB-A768-CAF2F4748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cs typeface="Arial"/>
              </a:rPr>
              <a:t>Research Phase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F2158-AA90-4819-B999-7BE948B56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/>
              <a:t>Interviewed members across the NE-TH, NE-TI, and NE-TJ branches</a:t>
            </a:r>
          </a:p>
          <a:p>
            <a:r>
              <a:rPr lang="en-US" sz="2400" dirty="0"/>
              <a:t>Questions considered:</a:t>
            </a:r>
            <a:endParaRPr lang="en-US" sz="2400" dirty="0">
              <a:cs typeface="Arial"/>
            </a:endParaRPr>
          </a:p>
          <a:p>
            <a:pPr marL="989330" lvl="1" indent="-380365"/>
            <a:r>
              <a:rPr lang="en-US" sz="2200" dirty="0"/>
              <a:t>What differentiates a mandatory inspection from a normal (BOSS – Base Operations and Spaceport Services) inspection?</a:t>
            </a:r>
            <a:endParaRPr lang="en-US" sz="2200" dirty="0">
              <a:cs typeface="Arial"/>
            </a:endParaRPr>
          </a:p>
          <a:p>
            <a:pPr marL="989330" lvl="1" indent="-380365"/>
            <a:r>
              <a:rPr lang="en-US" sz="2200" dirty="0"/>
              <a:t>What are some general MIPs that could apply to projects in your discipline?</a:t>
            </a:r>
            <a:endParaRPr lang="en-US" sz="2200" dirty="0">
              <a:cs typeface="Arial"/>
            </a:endParaRPr>
          </a:p>
          <a:p>
            <a:pPr marL="989330" lvl="1" indent="-380365"/>
            <a:r>
              <a:rPr lang="en-US" sz="2200" dirty="0"/>
              <a:t>Describe a project you have worked on where having a MIPs list could have prevented complications.</a:t>
            </a:r>
            <a:endParaRPr lang="en-US" sz="2200" dirty="0">
              <a:cs typeface="Arial"/>
            </a:endParaRPr>
          </a:p>
          <a:p>
            <a:pPr marL="989330" lvl="1" indent="-380365"/>
            <a:r>
              <a:rPr lang="en-US" sz="2200" dirty="0"/>
              <a:t>What are some specific MIPS that you believe could apply to one of your current projects?</a:t>
            </a:r>
            <a:endParaRPr lang="en-US" sz="2200" dirty="0">
              <a:cs typeface="Arial"/>
            </a:endParaRPr>
          </a:p>
          <a:p>
            <a:pPr marL="989330" lvl="1" indent="-380365"/>
            <a:r>
              <a:rPr lang="en-US" sz="2200" dirty="0"/>
              <a:t>Do you know of any MIPS that could apply to other disciplines?</a:t>
            </a:r>
            <a:endParaRPr lang="en-US" sz="2200" dirty="0">
              <a:cs typeface="Arial"/>
            </a:endParaRPr>
          </a:p>
          <a:p>
            <a:r>
              <a:rPr lang="en-US" sz="2400" dirty="0"/>
              <a:t>Answers recorded and compiled into MIP database</a:t>
            </a:r>
            <a:endParaRPr lang="en-US" sz="2400" dirty="0">
              <a:cs typeface="Arial"/>
            </a:endParaRPr>
          </a:p>
          <a:p>
            <a:endParaRPr lang="en-US" dirty="0">
              <a:cs typeface="Arial"/>
            </a:endParaRPr>
          </a:p>
          <a:p>
            <a:endParaRPr lang="en-US" dirty="0"/>
          </a:p>
          <a:p>
            <a:pPr marL="989330" lvl="1" indent="-380365"/>
            <a:endParaRPr lang="en-US" dirty="0">
              <a:solidFill>
                <a:srgbClr val="404040"/>
              </a:solidFill>
              <a:cs typeface="Arial"/>
            </a:endParaRPr>
          </a:p>
          <a:p>
            <a:pPr marL="989330" lvl="1" indent="-380365"/>
            <a:endParaRPr lang="en-US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07BB5-0803-4786-825B-668876559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4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126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7B4C3-267E-4713-9FD5-FBD844362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cs typeface="Arial"/>
              </a:rPr>
              <a:t>Data Collection Results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CF7EC-449F-4A91-9751-2904C78E9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965" y="1276309"/>
            <a:ext cx="10961370" cy="680010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>
                <a:ea typeface="+mj-lt"/>
                <a:cs typeface="+mj-lt"/>
              </a:rPr>
              <a:t>Understanding of MIPs varied greatly from person to person and across each branch</a:t>
            </a:r>
            <a:endParaRPr lang="en-US" sz="2400" b="0" dirty="0">
              <a:ea typeface="+mj-lt"/>
              <a:cs typeface="+mj-lt"/>
            </a:endParaRPr>
          </a:p>
          <a:p>
            <a:r>
              <a:rPr lang="en-US" sz="2400" dirty="0">
                <a:ea typeface="+mj-lt"/>
                <a:cs typeface="+mj-lt"/>
              </a:rPr>
              <a:t>Workforce possessed no clear definition for a MIP</a:t>
            </a:r>
            <a:endParaRPr lang="en-US" dirty="0"/>
          </a:p>
          <a:p>
            <a:pPr marL="989330" lvl="1" indent="-380365"/>
            <a:r>
              <a:rPr lang="en-US" sz="2200" dirty="0">
                <a:cs typeface="Arial"/>
              </a:rPr>
              <a:t>Answers were used to interpret a MIP definition</a:t>
            </a:r>
          </a:p>
          <a:p>
            <a:r>
              <a:rPr lang="en-US" sz="2400" dirty="0">
                <a:cs typeface="Arial"/>
              </a:rPr>
              <a:t>Suggested MIPs were compiled into MIPs database</a:t>
            </a:r>
            <a:endParaRPr lang="en-US" dirty="0"/>
          </a:p>
          <a:p>
            <a:pPr marL="989330" lvl="1" indent="-380365"/>
            <a:r>
              <a:rPr lang="en-US" sz="2200" dirty="0">
                <a:cs typeface="Arial"/>
              </a:rPr>
              <a:t>Each MIP underwent judicious review</a:t>
            </a:r>
          </a:p>
          <a:p>
            <a:r>
              <a:rPr lang="en-US" sz="2400" dirty="0">
                <a:cs typeface="Arial"/>
              </a:rPr>
              <a:t>MIPs were transferred rubric</a:t>
            </a:r>
          </a:p>
          <a:p>
            <a:r>
              <a:rPr lang="en-US" sz="2400" dirty="0">
                <a:cs typeface="Arial"/>
              </a:rPr>
              <a:t>Grouped MIPs by Engineering Division</a:t>
            </a:r>
          </a:p>
          <a:p>
            <a:pPr marL="989330" lvl="1" indent="-380365"/>
            <a:r>
              <a:rPr lang="en-US" sz="2200" dirty="0">
                <a:cs typeface="Arial"/>
              </a:rPr>
              <a:t>Mechanical, Civil, Electrical, Fire Alarms</a:t>
            </a:r>
          </a:p>
          <a:p>
            <a:pPr marL="989330" lvl="1" indent="-380365"/>
            <a:r>
              <a:rPr lang="en-US" sz="2200" dirty="0">
                <a:cs typeface="Arial"/>
              </a:rPr>
              <a:t>Further categorized by UFGS (United Facilities Guide) specification number</a:t>
            </a:r>
          </a:p>
          <a:p>
            <a:pPr marL="989330" lvl="1" indent="-380365"/>
            <a:r>
              <a:rPr lang="en-US" sz="2200" dirty="0">
                <a:cs typeface="Arial"/>
              </a:rPr>
              <a:t>General MIPs included in 01 General Requirements</a:t>
            </a:r>
          </a:p>
          <a:p>
            <a:pPr marL="989330" lvl="1" indent="-380365"/>
            <a:endParaRPr lang="en-US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40CDBF-35CF-47E6-9B76-44544BC86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5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5915A9E7-8AE9-469A-BC30-45B9F8F2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439234"/>
              </p:ext>
            </p:extLst>
          </p:nvPr>
        </p:nvGraphicFramePr>
        <p:xfrm>
          <a:off x="459001" y="6249394"/>
          <a:ext cx="11277738" cy="182702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58520">
                  <a:extLst>
                    <a:ext uri="{9D8B030D-6E8A-4147-A177-3AD203B41FA5}">
                      <a16:colId xmlns:a16="http://schemas.microsoft.com/office/drawing/2014/main" val="2355316689"/>
                    </a:ext>
                  </a:extLst>
                </a:gridCol>
                <a:gridCol w="4802178">
                  <a:extLst>
                    <a:ext uri="{9D8B030D-6E8A-4147-A177-3AD203B41FA5}">
                      <a16:colId xmlns:a16="http://schemas.microsoft.com/office/drawing/2014/main" val="450597480"/>
                    </a:ext>
                  </a:extLst>
                </a:gridCol>
                <a:gridCol w="2158520">
                  <a:extLst>
                    <a:ext uri="{9D8B030D-6E8A-4147-A177-3AD203B41FA5}">
                      <a16:colId xmlns:a16="http://schemas.microsoft.com/office/drawing/2014/main" val="1933207260"/>
                    </a:ext>
                  </a:extLst>
                </a:gridCol>
                <a:gridCol w="2158520">
                  <a:extLst>
                    <a:ext uri="{9D8B030D-6E8A-4147-A177-3AD203B41FA5}">
                      <a16:colId xmlns:a16="http://schemas.microsoft.com/office/drawing/2014/main" val="8856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Mechanical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Civil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Electrical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Fire Alarms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639366"/>
                  </a:ext>
                </a:extLst>
              </a:tr>
              <a:tr h="447037">
                <a:tc>
                  <a:txBody>
                    <a:bodyPr/>
                    <a:lstStyle/>
                    <a:p>
                      <a:r>
                        <a:rPr lang="en-US" dirty="0"/>
                        <a:t>22 Plumbing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03 Concrete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26 Electrical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28 Fire Alarms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62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23 HVAC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07 Thermal Moisture Protection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217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33 Utilities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 Earthwork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8434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8888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F6633-DA2E-4C65-BDB7-53B914A8B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cs typeface="Arial"/>
              </a:rPr>
              <a:t>Future Implementation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4EBEC1-BF9E-441D-ACE7-A5B5D5A97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6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graphicFrame>
        <p:nvGraphicFramePr>
          <p:cNvPr id="20" name="Diagram 20">
            <a:extLst>
              <a:ext uri="{FF2B5EF4-FFF2-40B4-BE49-F238E27FC236}">
                <a16:creationId xmlns:a16="http://schemas.microsoft.com/office/drawing/2014/main" id="{EBEC2716-6335-47C2-85A5-350F1C62EA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4602371"/>
              </p:ext>
            </p:extLst>
          </p:nvPr>
        </p:nvGraphicFramePr>
        <p:xfrm>
          <a:off x="504546" y="1644028"/>
          <a:ext cx="11174973" cy="6043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90411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EAC07-4DDA-4B22-9228-756A957E1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cs typeface="Arial"/>
              </a:rPr>
              <a:t>Rubric Categorization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CBEE7-16C0-4127-9F7E-B445E6E95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>
                <a:cs typeface="Arial"/>
              </a:rPr>
              <a:t>Common themes were pulled from MIPs collected during interviews</a:t>
            </a:r>
          </a:p>
          <a:p>
            <a:r>
              <a:rPr lang="en-US" sz="2400" dirty="0">
                <a:cs typeface="Arial"/>
              </a:rPr>
              <a:t>Used themes to develop rubric categories</a:t>
            </a:r>
          </a:p>
          <a:p>
            <a:r>
              <a:rPr lang="en-US" sz="2400" dirty="0">
                <a:cs typeface="Arial"/>
              </a:rPr>
              <a:t>Developed questions to consider for each category </a:t>
            </a:r>
          </a:p>
          <a:p>
            <a:r>
              <a:rPr lang="en-US" sz="2400" dirty="0">
                <a:cs typeface="Arial"/>
              </a:rPr>
              <a:t>Categories include:</a:t>
            </a:r>
          </a:p>
          <a:p>
            <a:pPr marL="989330" lvl="1" indent="-380365"/>
            <a:r>
              <a:rPr lang="en-US" sz="2200" dirty="0">
                <a:cs typeface="Arial"/>
              </a:rPr>
              <a:t>Criticality</a:t>
            </a:r>
          </a:p>
          <a:p>
            <a:pPr marL="989330" lvl="1" indent="-380365"/>
            <a:r>
              <a:rPr lang="en-US" sz="2200" dirty="0">
                <a:cs typeface="Arial"/>
              </a:rPr>
              <a:t>Singularities</a:t>
            </a:r>
          </a:p>
          <a:p>
            <a:pPr marL="989330" lvl="1" indent="-380365"/>
            <a:r>
              <a:rPr lang="en-US" sz="2200" dirty="0">
                <a:cs typeface="Arial"/>
              </a:rPr>
              <a:t>Dependencies</a:t>
            </a:r>
          </a:p>
          <a:p>
            <a:pPr marL="989330" lvl="1" indent="-380365"/>
            <a:r>
              <a:rPr lang="en-US" sz="2200" dirty="0">
                <a:cs typeface="Arial"/>
              </a:rPr>
              <a:t>Accessibility</a:t>
            </a:r>
          </a:p>
          <a:p>
            <a:pPr marL="989330" lvl="1" indent="-380365"/>
            <a:r>
              <a:rPr lang="en-US" sz="2200" dirty="0">
                <a:cs typeface="Arial"/>
              </a:rPr>
              <a:t>Cost</a:t>
            </a:r>
          </a:p>
          <a:p>
            <a:pPr marL="989330" lvl="1" indent="-380365"/>
            <a:r>
              <a:rPr lang="en-US" sz="2200" dirty="0">
                <a:cs typeface="Arial"/>
              </a:rPr>
              <a:t>Visibility</a:t>
            </a:r>
          </a:p>
          <a:p>
            <a:pPr marL="989330" lvl="1" indent="-380365"/>
            <a:r>
              <a:rPr lang="en-US" sz="2200" dirty="0">
                <a:cs typeface="Arial"/>
              </a:rPr>
              <a:t>Redundancies</a:t>
            </a:r>
          </a:p>
          <a:p>
            <a:pPr marL="989330" lvl="1" indent="-380365"/>
            <a:r>
              <a:rPr lang="en-US" sz="2200" dirty="0">
                <a:cs typeface="Arial"/>
              </a:rPr>
              <a:t>Pre-requisites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1B6271-6716-41C1-9CE7-64A8FA30C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7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500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AC2B7-5232-409C-A94A-FB9AFACB7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>
                <a:cs typeface="Arial"/>
              </a:rPr>
              <a:t>Categories</a:t>
            </a: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8D0F2-2ACA-449D-8190-2001A51BF4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/>
              <a:t>Criticality (Danger Level)</a:t>
            </a:r>
          </a:p>
          <a:p>
            <a:pPr marL="608965" lvl="1" indent="0">
              <a:buNone/>
            </a:pPr>
            <a:r>
              <a:rPr lang="en-US" sz="2200" dirty="0">
                <a:solidFill>
                  <a:srgbClr val="404040"/>
                </a:solidFill>
                <a:ea typeface="+mj-lt"/>
                <a:cs typeface="+mj-lt"/>
              </a:rPr>
              <a:t>Green - The system being inspected is independent from the other systems, but is still vital to the completion of the project</a:t>
            </a:r>
            <a:endParaRPr lang="en-US" sz="2200" b="0" dirty="0">
              <a:solidFill>
                <a:srgbClr val="404040"/>
              </a:solidFill>
              <a:ea typeface="+mj-lt"/>
              <a:cs typeface="+mj-lt"/>
            </a:endParaRPr>
          </a:p>
          <a:p>
            <a:pPr marL="608965" lvl="1" indent="0">
              <a:buClr>
                <a:srgbClr val="595959"/>
              </a:buClr>
              <a:buNone/>
            </a:pPr>
            <a:r>
              <a:rPr lang="en-US" sz="2200" dirty="0">
                <a:ea typeface="+mj-lt"/>
                <a:cs typeface="+mj-lt"/>
              </a:rPr>
              <a:t>Yellow - The system being inspected has other systems that are directly dependent on it. An error within inspection may result in an extended delay of the project</a:t>
            </a:r>
            <a:endParaRPr lang="en-US" sz="2200" b="0" dirty="0">
              <a:ea typeface="+mj-lt"/>
              <a:cs typeface="+mj-lt"/>
            </a:endParaRPr>
          </a:p>
          <a:p>
            <a:pPr marL="608965" lvl="1" indent="0">
              <a:buClr>
                <a:srgbClr val="595959"/>
              </a:buClr>
              <a:buNone/>
            </a:pPr>
            <a:r>
              <a:rPr lang="en-US" sz="2200" dirty="0">
                <a:ea typeface="+mj-lt"/>
                <a:cs typeface="+mj-lt"/>
              </a:rPr>
              <a:t>Red - If performed or inspected incorrectly, the result could be fatal or result in significant financial loss</a:t>
            </a: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marL="608965" lvl="1" indent="0">
              <a:buClr>
                <a:srgbClr val="595959"/>
              </a:buClr>
              <a:buNone/>
            </a:pPr>
            <a:endParaRPr lang="en-US" sz="2200" dirty="0">
              <a:solidFill>
                <a:srgbClr val="404040"/>
              </a:solidFill>
            </a:endParaRPr>
          </a:p>
          <a:p>
            <a:r>
              <a:rPr lang="en-US" sz="2400" dirty="0"/>
              <a:t>Singularities</a:t>
            </a:r>
            <a:endParaRPr lang="en-US" sz="2400" dirty="0">
              <a:cs typeface="Arial"/>
            </a:endParaRPr>
          </a:p>
          <a:p>
            <a:pPr marL="989330" lvl="1" indent="-380365"/>
            <a:r>
              <a:rPr lang="en-US" sz="2200" dirty="0"/>
              <a:t>What unique, new, or complex parts of the system may be overlooked during a standard inspection? </a:t>
            </a:r>
          </a:p>
          <a:p>
            <a:pPr marL="989330" lvl="1" indent="-380365"/>
            <a:endParaRPr lang="en-US" sz="2200" dirty="0">
              <a:cs typeface="Arial"/>
            </a:endParaRPr>
          </a:p>
          <a:p>
            <a:r>
              <a:rPr lang="en-US" sz="2400" dirty="0"/>
              <a:t>Dependencies</a:t>
            </a:r>
            <a:endParaRPr lang="en-US" sz="2400" dirty="0">
              <a:cs typeface="Arial"/>
            </a:endParaRPr>
          </a:p>
          <a:p>
            <a:pPr marL="989330" lvl="1" indent="-380365"/>
            <a:r>
              <a:rPr lang="en-US" sz="2200" dirty="0"/>
              <a:t>The systems that directly depend on the MIP</a:t>
            </a:r>
          </a:p>
          <a:p>
            <a:pPr marL="608965" lvl="1" indent="0">
              <a:buNone/>
            </a:pPr>
            <a:endParaRPr lang="en-US" sz="2200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D857B1-B167-4EC7-9BFD-7B4A57DC4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8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5EF734-C7C2-4487-9517-47F8F4B35C99}"/>
              </a:ext>
            </a:extLst>
          </p:cNvPr>
          <p:cNvSpPr/>
          <p:nvPr/>
        </p:nvSpPr>
        <p:spPr>
          <a:xfrm>
            <a:off x="819544" y="2112612"/>
            <a:ext cx="308471" cy="324927"/>
          </a:xfrm>
          <a:prstGeom prst="rect">
            <a:avLst/>
          </a:prstGeom>
          <a:solidFill>
            <a:srgbClr val="00B05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0623C8-9280-4D07-8DE5-02AAEA1216F6}"/>
              </a:ext>
            </a:extLst>
          </p:cNvPr>
          <p:cNvSpPr/>
          <p:nvPr/>
        </p:nvSpPr>
        <p:spPr>
          <a:xfrm>
            <a:off x="819544" y="3877522"/>
            <a:ext cx="308471" cy="324927"/>
          </a:xfrm>
          <a:prstGeom prst="rect">
            <a:avLst/>
          </a:prstGeom>
          <a:solidFill>
            <a:srgbClr val="FF000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C9D29C-A608-4895-B47B-3075EE7A8A14}"/>
              </a:ext>
            </a:extLst>
          </p:cNvPr>
          <p:cNvSpPr/>
          <p:nvPr/>
        </p:nvSpPr>
        <p:spPr>
          <a:xfrm>
            <a:off x="819543" y="3025529"/>
            <a:ext cx="308471" cy="324927"/>
          </a:xfrm>
          <a:prstGeom prst="rect">
            <a:avLst/>
          </a:prstGeom>
          <a:solidFill>
            <a:srgbClr val="FFFF0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095784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7824D-E693-4D32-AB80-8EECAEEBF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Categories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88B01-80FB-40BD-93C9-7FE0B681D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/>
              <a:t>Accessibility</a:t>
            </a:r>
            <a:endParaRPr lang="en-US" sz="2400" dirty="0">
              <a:cs typeface="Arial"/>
            </a:endParaRPr>
          </a:p>
          <a:p>
            <a:pPr marL="989330" lvl="1" indent="-380365"/>
            <a:r>
              <a:rPr lang="en-US" sz="2200" dirty="0"/>
              <a:t>The accessibility status of the MIP post-construction</a:t>
            </a:r>
            <a:endParaRPr lang="en-US" sz="2200" dirty="0">
              <a:cs typeface="Arial"/>
            </a:endParaRPr>
          </a:p>
          <a:p>
            <a:pPr marL="989330" lvl="1" indent="-380365"/>
            <a:r>
              <a:rPr lang="en-US" sz="2200" dirty="0"/>
              <a:t>‘Accessible’ or ‘Not Accessible’</a:t>
            </a:r>
            <a:endParaRPr lang="en-US" sz="2200" dirty="0">
              <a:cs typeface="Arial"/>
            </a:endParaRPr>
          </a:p>
          <a:p>
            <a:pPr marL="989330" lvl="1" indent="-380365"/>
            <a:endParaRPr lang="en-US" sz="2300" dirty="0">
              <a:cs typeface="Arial"/>
            </a:endParaRPr>
          </a:p>
          <a:p>
            <a:r>
              <a:rPr lang="en-US" sz="2400" dirty="0"/>
              <a:t>Cost</a:t>
            </a:r>
            <a:endParaRPr lang="en-US" sz="2400" dirty="0">
              <a:cs typeface="Arial"/>
            </a:endParaRPr>
          </a:p>
          <a:p>
            <a:pPr marL="989330" lvl="1" indent="-380365"/>
            <a:r>
              <a:rPr lang="en-US" sz="2200" dirty="0"/>
              <a:t>The cost of rework due to failure of the system</a:t>
            </a:r>
          </a:p>
          <a:p>
            <a:pPr marL="608965" lvl="1" indent="0">
              <a:buNone/>
            </a:pPr>
            <a:endParaRPr lang="en-US" sz="2200" dirty="0">
              <a:cs typeface="Arial"/>
            </a:endParaRPr>
          </a:p>
          <a:p>
            <a:r>
              <a:rPr lang="en-US" sz="2400" dirty="0"/>
              <a:t>Redundancies</a:t>
            </a:r>
          </a:p>
          <a:p>
            <a:pPr marL="989330" lvl="1" indent="-380365"/>
            <a:r>
              <a:rPr lang="en-US" sz="2200" dirty="0"/>
              <a:t>Additional groups that have inspected the system</a:t>
            </a:r>
            <a:endParaRPr lang="en-US" sz="2200" dirty="0">
              <a:cs typeface="Arial"/>
            </a:endParaRPr>
          </a:p>
          <a:p>
            <a:pPr marL="608330" lvl="1" indent="0">
              <a:buNone/>
            </a:pPr>
            <a:endParaRPr lang="en-US" sz="2300" dirty="0">
              <a:cs typeface="Arial"/>
            </a:endParaRPr>
          </a:p>
          <a:p>
            <a:r>
              <a:rPr lang="en-US" sz="2400" dirty="0"/>
              <a:t>Visibility</a:t>
            </a:r>
            <a:endParaRPr lang="en-US" sz="2400" dirty="0">
              <a:cs typeface="Arial"/>
            </a:endParaRPr>
          </a:p>
          <a:p>
            <a:pPr marL="989330" lvl="1" indent="-380365"/>
            <a:r>
              <a:rPr lang="en-US" sz="2200" dirty="0"/>
              <a:t>The social significance of system failure</a:t>
            </a:r>
            <a:endParaRPr lang="en-US" sz="2200" dirty="0">
              <a:cs typeface="Arial"/>
            </a:endParaRPr>
          </a:p>
          <a:p>
            <a:pPr marL="989330" lvl="1" indent="-380365"/>
            <a:r>
              <a:rPr lang="en-US" sz="2200" dirty="0"/>
              <a:t>‘High’ or ‘Low’</a:t>
            </a:r>
            <a:endParaRPr lang="en-US" sz="2200" dirty="0">
              <a:cs typeface="Arial"/>
            </a:endParaRPr>
          </a:p>
          <a:p>
            <a:pPr marL="608330" lvl="1" indent="0">
              <a:buNone/>
            </a:pPr>
            <a:endParaRPr lang="en-US" sz="2300" dirty="0">
              <a:cs typeface="Arial"/>
            </a:endParaRPr>
          </a:p>
          <a:p>
            <a:r>
              <a:rPr lang="en-US" sz="2400" dirty="0"/>
              <a:t>Pre-requisites</a:t>
            </a:r>
            <a:endParaRPr lang="en-US" sz="2400" dirty="0">
              <a:cs typeface="Arial"/>
            </a:endParaRPr>
          </a:p>
          <a:p>
            <a:pPr marL="989330" lvl="1" indent="-380365"/>
            <a:r>
              <a:rPr lang="en-US" sz="2200" dirty="0"/>
              <a:t>Phases that need to occur prior to the MIP</a:t>
            </a:r>
            <a:endParaRPr lang="en-US" sz="2200" dirty="0">
              <a:cs typeface="Arial"/>
            </a:endParaRPr>
          </a:p>
          <a:p>
            <a:pPr marL="989330" lvl="1" indent="-380365"/>
            <a:r>
              <a:rPr lang="en-US" sz="2200" dirty="0"/>
              <a:t>May include walkdowns, lab-tests, separate threshold inspections, etc.</a:t>
            </a:r>
            <a:endParaRPr lang="en-US" sz="2200" dirty="0">
              <a:cs typeface="Arial"/>
            </a:endParaRPr>
          </a:p>
          <a:p>
            <a:pPr marL="989330" lvl="1" indent="-380365"/>
            <a:endParaRPr lang="en-US" sz="2200" dirty="0">
              <a:cs typeface="Arial"/>
            </a:endParaRPr>
          </a:p>
          <a:p>
            <a:pPr marL="608965" lvl="1" indent="0">
              <a:buNone/>
            </a:pPr>
            <a:endParaRPr lang="en-US" sz="2200" dirty="0">
              <a:cs typeface="Arial"/>
            </a:endParaRP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40B136-90B6-49FA-951B-2AC7FDDEF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9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9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E38A4-C20A-4091-8EFA-26C4BE066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Categories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8061DD-0B15-4DFC-A60C-44783329E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10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2F812E2-DABE-4E9F-AF83-6C4EAF2810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73" y="2743201"/>
            <a:ext cx="11779368" cy="3936568"/>
          </a:xfrm>
        </p:spPr>
      </p:pic>
    </p:spTree>
    <p:extLst>
      <p:ext uri="{BB962C8B-B14F-4D97-AF65-F5344CB8AC3E}">
        <p14:creationId xmlns:p14="http://schemas.microsoft.com/office/powerpoint/2010/main" val="2282579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9520D-175B-42FE-8AAD-C74938C95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>
                <a:cs typeface="Arial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2C42B-D281-4358-94D0-16019FF54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>
                <a:cs typeface="Arial"/>
              </a:rPr>
              <a:t>Next steps</a:t>
            </a:r>
          </a:p>
          <a:p>
            <a:pPr marL="989330" lvl="1" indent="-380365"/>
            <a:r>
              <a:rPr lang="en-US" sz="2200" dirty="0">
                <a:cs typeface="Arial"/>
              </a:rPr>
              <a:t>Continue to collect MIPs from current and past Construction of Facilities projects</a:t>
            </a:r>
          </a:p>
          <a:p>
            <a:pPr marL="989330" lvl="1" indent="-380365">
              <a:buClr>
                <a:srgbClr val="595959"/>
              </a:buClr>
            </a:pPr>
            <a:r>
              <a:rPr lang="en-US" sz="2200" dirty="0">
                <a:solidFill>
                  <a:srgbClr val="404040"/>
                </a:solidFill>
                <a:cs typeface="Arial"/>
              </a:rPr>
              <a:t>Determine most valuable format for rubric </a:t>
            </a:r>
          </a:p>
          <a:p>
            <a:pPr marL="989330" lvl="1" indent="-380365">
              <a:buClr>
                <a:srgbClr val="595959"/>
              </a:buClr>
            </a:pPr>
            <a:r>
              <a:rPr lang="en-US" sz="2200" dirty="0">
                <a:solidFill>
                  <a:srgbClr val="404040"/>
                </a:solidFill>
                <a:cs typeface="Arial"/>
              </a:rPr>
              <a:t>Rubric is a living document</a:t>
            </a:r>
          </a:p>
          <a:p>
            <a:pPr marL="989330" lvl="1" indent="-380365">
              <a:buClr>
                <a:srgbClr val="595959"/>
              </a:buClr>
            </a:pPr>
            <a:r>
              <a:rPr lang="en-US" sz="2200" dirty="0">
                <a:solidFill>
                  <a:srgbClr val="404040"/>
                </a:solidFill>
                <a:cs typeface="Arial"/>
              </a:rPr>
              <a:t>Transition Rubric into Website</a:t>
            </a:r>
          </a:p>
          <a:p>
            <a:pPr marL="608965" lvl="1" indent="0">
              <a:buClr>
                <a:srgbClr val="595959"/>
              </a:buClr>
              <a:buNone/>
            </a:pPr>
            <a:endParaRPr lang="en-US" sz="2200" dirty="0">
              <a:solidFill>
                <a:srgbClr val="404040"/>
              </a:solidFill>
              <a:cs typeface="Arial"/>
            </a:endParaRPr>
          </a:p>
          <a:p>
            <a:r>
              <a:rPr lang="en-US" sz="2400" dirty="0">
                <a:cs typeface="Arial"/>
              </a:rPr>
              <a:t>Questions?</a:t>
            </a:r>
          </a:p>
          <a:p>
            <a:endParaRPr lang="en-US" sz="2400" dirty="0">
              <a:cs typeface="Arial"/>
            </a:endParaRPr>
          </a:p>
          <a:p>
            <a:pPr marL="989330" lvl="1" indent="-380365">
              <a:buClr>
                <a:srgbClr val="595959"/>
              </a:buClr>
              <a:buFont typeface="Lucida Grande" panose="020B0300000000000000" pitchFamily="34" charset="-128"/>
              <a:buChar char="⚫"/>
            </a:pPr>
            <a:endParaRPr lang="en-US" sz="2200" dirty="0">
              <a:solidFill>
                <a:srgbClr val="21335A"/>
              </a:solidFill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94D04E-5A02-442C-93DF-0F5B4127C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11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792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projectile&#10;&#10;Description automatically generated">
            <a:extLst>
              <a:ext uri="{FF2B5EF4-FFF2-40B4-BE49-F238E27FC236}">
                <a16:creationId xmlns:a16="http://schemas.microsoft.com/office/drawing/2014/main" id="{A60AE8AC-E59E-48E3-9385-4B542934D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2196"/>
            <a:ext cx="12179300" cy="68500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FCF92F-EE91-42CE-A315-89648B7C1EB8}"/>
              </a:ext>
            </a:extLst>
          </p:cNvPr>
          <p:cNvSpPr txBox="1"/>
          <p:nvPr/>
        </p:nvSpPr>
        <p:spPr>
          <a:xfrm>
            <a:off x="2299627" y="3829343"/>
            <a:ext cx="9468976" cy="1475789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997" b="1" dirty="0">
                <a:solidFill>
                  <a:schemeClr val="bg1"/>
                </a:solidFill>
                <a:latin typeface="Garamond" panose="02020404030301010803" pitchFamily="18" charset="0"/>
              </a:rPr>
              <a:t>Please take a few minutes to complete feedback evaluations for any of the presentations you attended. The survey link is in the chat.</a:t>
            </a:r>
            <a:endParaRPr lang="en-US" sz="1798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0DA832-1BE7-47F0-84FD-1121298BCDD9}"/>
              </a:ext>
            </a:extLst>
          </p:cNvPr>
          <p:cNvSpPr txBox="1"/>
          <p:nvPr/>
        </p:nvSpPr>
        <p:spPr>
          <a:xfrm>
            <a:off x="2299627" y="1648145"/>
            <a:ext cx="9468976" cy="1936972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996" b="1" dirty="0">
                <a:solidFill>
                  <a:schemeClr val="bg1"/>
                </a:solidFill>
                <a:latin typeface="Garamond" panose="02020404030301010803" pitchFamily="18" charset="0"/>
              </a:rPr>
              <a:t>Thank you for coming to</a:t>
            </a:r>
          </a:p>
          <a:p>
            <a:pPr algn="ctr"/>
            <a:r>
              <a:rPr lang="en-US" sz="3996" b="1" dirty="0">
                <a:solidFill>
                  <a:schemeClr val="bg1"/>
                </a:solidFill>
                <a:latin typeface="Garamond" panose="02020404030301010803" pitchFamily="18" charset="0"/>
              </a:rPr>
              <a:t>Session 2 of the KSC Pathways</a:t>
            </a:r>
          </a:p>
          <a:p>
            <a:pPr algn="ctr"/>
            <a:r>
              <a:rPr lang="en-US" sz="3996" b="1" dirty="0">
                <a:solidFill>
                  <a:schemeClr val="bg1"/>
                </a:solidFill>
                <a:latin typeface="Garamond" panose="02020404030301010803" pitchFamily="18" charset="0"/>
              </a:rPr>
              <a:t>Summer 2021 Student Showcase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C1EDC3-B0D9-41E6-99F7-F78D11447B67}"/>
              </a:ext>
            </a:extLst>
          </p:cNvPr>
          <p:cNvSpPr txBox="1"/>
          <p:nvPr/>
        </p:nvSpPr>
        <p:spPr>
          <a:xfrm>
            <a:off x="2299627" y="5549357"/>
            <a:ext cx="9468976" cy="1936972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996" b="1" dirty="0">
                <a:solidFill>
                  <a:schemeClr val="bg1"/>
                </a:solidFill>
                <a:latin typeface="Garamond" panose="02020404030301010803" pitchFamily="18" charset="0"/>
              </a:rPr>
              <a:t>Session 3 will be Tuesday, July 27</a:t>
            </a:r>
          </a:p>
          <a:p>
            <a:pPr algn="ctr"/>
            <a:r>
              <a:rPr lang="en-US" sz="3996" b="1" dirty="0">
                <a:solidFill>
                  <a:schemeClr val="bg1"/>
                </a:solidFill>
                <a:latin typeface="Garamond" panose="02020404030301010803" pitchFamily="18" charset="0"/>
              </a:rPr>
              <a:t>from 2:00 – 3:00 PM.</a:t>
            </a:r>
          </a:p>
          <a:p>
            <a:pPr algn="ctr"/>
            <a:r>
              <a:rPr lang="en-US" sz="3996" b="1" dirty="0">
                <a:solidFill>
                  <a:schemeClr val="bg1"/>
                </a:solidFill>
                <a:latin typeface="Garamond" panose="02020404030301010803" pitchFamily="18" charset="0"/>
              </a:rPr>
              <a:t>Please join us </a:t>
            </a:r>
            <a:r>
              <a:rPr lang="en-US" sz="3996" b="1">
                <a:solidFill>
                  <a:schemeClr val="bg1"/>
                </a:solidFill>
                <a:latin typeface="Garamond" panose="02020404030301010803" pitchFamily="18" charset="0"/>
              </a:rPr>
              <a:t>next week </a:t>
            </a:r>
            <a:r>
              <a:rPr lang="en-US" sz="3996" b="1" dirty="0">
                <a:solidFill>
                  <a:schemeClr val="bg1"/>
                </a:solidFill>
                <a:latin typeface="Garamond" panose="02020404030301010803" pitchFamily="18" charset="0"/>
              </a:rPr>
              <a:t>at this same link!</a:t>
            </a:r>
          </a:p>
        </p:txBody>
      </p:sp>
    </p:spTree>
    <p:extLst>
      <p:ext uri="{BB962C8B-B14F-4D97-AF65-F5344CB8AC3E}">
        <p14:creationId xmlns:p14="http://schemas.microsoft.com/office/powerpoint/2010/main" val="3326465845"/>
      </p:ext>
    </p:extLst>
  </p:cSld>
  <p:clrMapOvr>
    <a:masterClrMapping/>
  </p:clrMapOvr>
</p:sld>
</file>

<file path=ppt/theme/theme1.xml><?xml version="1.0" encoding="utf-8"?>
<a:theme xmlns:a="http://schemas.openxmlformats.org/drawingml/2006/main" name="1_CPD Internal Example">
  <a:themeElements>
    <a:clrScheme name="Custom 3">
      <a:dk1>
        <a:sysClr val="windowText" lastClr="000000"/>
      </a:dk1>
      <a:lt1>
        <a:sysClr val="window" lastClr="FFFFFF"/>
      </a:lt1>
      <a:dk2>
        <a:srgbClr val="212121"/>
      </a:dk2>
      <a:lt2>
        <a:srgbClr val="CDD4D7"/>
      </a:lt2>
      <a:accent1>
        <a:srgbClr val="F6E040"/>
      </a:accent1>
      <a:accent2>
        <a:srgbClr val="10136A"/>
      </a:accent2>
      <a:accent3>
        <a:srgbClr val="81B3C2"/>
      </a:accent3>
      <a:accent4>
        <a:srgbClr val="E8950E"/>
      </a:accent4>
      <a:accent5>
        <a:srgbClr val="4266B3"/>
      </a:accent5>
      <a:accent6>
        <a:srgbClr val="FFFFFF"/>
      </a:accent6>
      <a:hlink>
        <a:srgbClr val="0000FF"/>
      </a:hlink>
      <a:folHlink>
        <a:srgbClr val="F8CE8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637</TotalTime>
  <Words>1617</Words>
  <Application>Microsoft Office PowerPoint</Application>
  <PresentationFormat>Ledger Paper (11x17 in)</PresentationFormat>
  <Paragraphs>235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Courier New</vt:lpstr>
      <vt:lpstr>Garamond</vt:lpstr>
      <vt:lpstr>Helvetica Neue LT Std 67 Medium</vt:lpstr>
      <vt:lpstr>Hiragino Sans W3</vt:lpstr>
      <vt:lpstr>Lucida Grande</vt:lpstr>
      <vt:lpstr>System Font Regular</vt:lpstr>
      <vt:lpstr>1_CPD Internal Example</vt:lpstr>
      <vt:lpstr>PowerPoint Presentation</vt:lpstr>
      <vt:lpstr>Agenda</vt:lpstr>
      <vt:lpstr>History and Project Goals</vt:lpstr>
      <vt:lpstr>Research Phase</vt:lpstr>
      <vt:lpstr>Data Collection Results</vt:lpstr>
      <vt:lpstr>Future Implementation</vt:lpstr>
      <vt:lpstr>Rubric Categorization</vt:lpstr>
      <vt:lpstr>Categories</vt:lpstr>
      <vt:lpstr>Categories</vt:lpstr>
      <vt:lpstr>Categories</vt:lpstr>
      <vt:lpstr>Conclusion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Anthony, Stephen M. (KSC-NEXF0)</dc:creator>
  <cp:lastModifiedBy>Chambers, Jaden A. (KSC-BAA20)</cp:lastModifiedBy>
  <cp:revision>76</cp:revision>
  <cp:lastPrinted>2020-02-06T15:15:26Z</cp:lastPrinted>
  <dcterms:created xsi:type="dcterms:W3CDTF">2019-01-31T19:07:09Z</dcterms:created>
  <dcterms:modified xsi:type="dcterms:W3CDTF">2021-07-22T16:36:52Z</dcterms:modified>
</cp:coreProperties>
</file>