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handoutMasterIdLst>
    <p:handoutMasterId r:id="rId17"/>
  </p:handoutMasterIdLst>
  <p:sldIdLst>
    <p:sldId id="395" r:id="rId2"/>
    <p:sldId id="396" r:id="rId3"/>
    <p:sldId id="404" r:id="rId4"/>
    <p:sldId id="405" r:id="rId5"/>
    <p:sldId id="406" r:id="rId6"/>
    <p:sldId id="408" r:id="rId7"/>
    <p:sldId id="407" r:id="rId8"/>
    <p:sldId id="399" r:id="rId9"/>
    <p:sldId id="401" r:id="rId10"/>
    <p:sldId id="400" r:id="rId11"/>
    <p:sldId id="402" r:id="rId12"/>
    <p:sldId id="403" r:id="rId13"/>
    <p:sldId id="394" r:id="rId14"/>
    <p:sldId id="409" r:id="rId15"/>
  </p:sldIdLst>
  <p:sldSz cx="12179300" cy="9134475" type="ledg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FFC2"/>
    <a:srgbClr val="61FFA8"/>
    <a:srgbClr val="B6B7F4"/>
    <a:srgbClr val="A1A2F1"/>
    <a:srgbClr val="D3D4F9"/>
    <a:srgbClr val="D8E5E9"/>
    <a:srgbClr val="052E53"/>
    <a:srgbClr val="F8B0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67382" autoAdjust="0"/>
  </p:normalViewPr>
  <p:slideViewPr>
    <p:cSldViewPr snapToGrid="0">
      <p:cViewPr varScale="1">
        <p:scale>
          <a:sx n="81" d="100"/>
          <a:sy n="81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41" d="100"/>
          <a:sy n="141" d="100"/>
        </p:scale>
        <p:origin x="2160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EB7086-923E-C84E-81D1-1C0C743D16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86AF83-6ADB-4041-91AF-43693235E3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4F725-1137-2F4F-83D2-643499AE26E9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5999F-5D9C-2D4F-824A-A75CE81866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34A58-45A3-3A44-B6B0-942811B448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DAFB0-798E-C14F-A939-4B7BC25E59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86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27BCB-C36F-3E40-BD2D-A49AB3A60E0D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8BEFB-A2C6-3A4E-BA0F-E9FE426F45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4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012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69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863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71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146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763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81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8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73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05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24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85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41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:  Internal NASA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25401" y="7550468"/>
            <a:ext cx="8728498" cy="60896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buNone/>
              <a:defRPr sz="2664" b="0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077037"/>
            <a:ext cx="12052300" cy="6089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>
              <a:buNone/>
              <a:defRPr sz="4262" b="1" cap="none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958523"/>
            <a:ext cx="12179300" cy="71045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ctr">
              <a:buNone/>
              <a:defRPr sz="3197" b="1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2988" y="8728500"/>
            <a:ext cx="1623907" cy="215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99" b="1" dirty="0">
                <a:solidFill>
                  <a:prstClr val="white"/>
                </a:solidFill>
                <a:cs typeface="Arial"/>
              </a:rPr>
              <a:t>www.nasa.gov</a:t>
            </a:r>
          </a:p>
        </p:txBody>
      </p:sp>
      <p:sp>
        <p:nvSpPr>
          <p:cNvPr id="2" name="Rectangle 1"/>
          <p:cNvSpPr/>
          <p:nvPr/>
        </p:nvSpPr>
        <p:spPr>
          <a:xfrm>
            <a:off x="-101494" y="3856778"/>
            <a:ext cx="12382288" cy="101494"/>
          </a:xfrm>
          <a:prstGeom prst="rect">
            <a:avLst/>
          </a:prstGeom>
          <a:gradFill flip="none" rotWithShape="1">
            <a:gsLst>
              <a:gs pos="100000">
                <a:srgbClr val="FF0000"/>
              </a:gs>
              <a:gs pos="42000">
                <a:srgbClr val="930F1C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F1DEBB7-B487-40F3-BEB2-FF633F2DBC04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7/9/2021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BC5052-2795-194B-86EA-149951550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650" y="1176338"/>
            <a:ext cx="11430000" cy="708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B1E8500F-DB0C-9A48-9114-9AE8F26CC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806" y="80658"/>
            <a:ext cx="10121844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10" y="19178"/>
            <a:ext cx="1586869" cy="90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6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A9C80F-F7B1-453E-9852-73EBAF69C436}" type="datetime1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C584AB-7524-43A8-B521-38C241BBFC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FFC88E9-FA86-8B46-B6A5-7C47427F8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806" y="80658"/>
            <a:ext cx="10121844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0C9AD23-26AB-D64C-8B38-38B80B90A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650" y="1176338"/>
            <a:ext cx="11430000" cy="708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buClr>
                <a:schemeClr val="bg1">
                  <a:lumMod val="75000"/>
                </a:schemeClr>
              </a:buCl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989511" indent="-380582">
              <a:buClr>
                <a:schemeClr val="bg1">
                  <a:lumMod val="75000"/>
                </a:schemeClr>
              </a:buClr>
              <a:buSzPct val="100000"/>
              <a:buFont typeface="System Font Regular"/>
              <a:buChar char="●"/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 marL="1560759" indent="-342900" algn="l">
              <a:buClr>
                <a:schemeClr val="bg1">
                  <a:lumMod val="65000"/>
                </a:schemeClr>
              </a:buClr>
              <a:buFont typeface="System Font Regular"/>
              <a:buChar char="—"/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701" y="19742"/>
            <a:ext cx="1585097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9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C80F-F7B1-453E-9852-73EBAF69C436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7/9/2021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022B98B-99B9-2D40-9231-D26A0A7D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806" y="80658"/>
            <a:ext cx="10121844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535D044-848F-7144-8A86-4E3F4865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650" y="1176338"/>
            <a:ext cx="11430000" cy="708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10" y="19178"/>
            <a:ext cx="1586869" cy="90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3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A Insign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SA CMY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468" y="3603044"/>
            <a:ext cx="2334365" cy="192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14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2806" y="80658"/>
            <a:ext cx="10121844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965" y="8546665"/>
            <a:ext cx="2841837" cy="486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D63E51-8981-4BC7-A93D-3EB2C8601272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7/9/2021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0334" y="8303502"/>
            <a:ext cx="618671" cy="486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74650" y="1176338"/>
            <a:ext cx="11430000" cy="708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209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11" r:id="rId2"/>
    <p:sldLayoutId id="2147483746" r:id="rId3"/>
    <p:sldLayoutId id="2147483745" r:id="rId4"/>
    <p:sldLayoutId id="2147483717" r:id="rId5"/>
  </p:sldLayoutIdLst>
  <p:hf hdr="0" ftr="0" dt="0"/>
  <p:txStyles>
    <p:titleStyle>
      <a:lvl1pPr algn="ctr" defTabSz="1217859" rtl="0" eaLnBrk="1" latinLnBrk="0" hangingPunct="1">
        <a:spcBef>
          <a:spcPct val="0"/>
        </a:spcBef>
        <a:buNone/>
        <a:defRPr sz="2400" b="1" i="0" kern="1200">
          <a:solidFill>
            <a:srgbClr val="052E53"/>
          </a:solidFill>
          <a:latin typeface="+mn-lt"/>
          <a:ea typeface="+mj-ea"/>
          <a:cs typeface="Arial" pitchFamily="34" charset="0"/>
        </a:defRPr>
      </a:lvl1pPr>
    </p:titleStyle>
    <p:bodyStyle>
      <a:lvl1pPr marL="342900" marR="0" indent="-342900" algn="l" defTabSz="1217859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052E53"/>
        </a:buClr>
        <a:buSzPct val="75000"/>
        <a:buFont typeface="Hiragino Sans W3" panose="020B0300000000000000" pitchFamily="34" charset="-128"/>
        <a:buChar char="♦"/>
        <a:tabLst/>
        <a:defRPr sz="2000" b="1" i="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1pPr>
      <a:lvl2pPr marL="989511" marR="0" indent="-380582" algn="l" defTabSz="1217859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ysClr val="windowText" lastClr="000000">
            <a:lumMod val="65000"/>
            <a:lumOff val="35000"/>
          </a:sysClr>
        </a:buClr>
        <a:buSzPct val="49000"/>
        <a:buFont typeface="Lucida Grande"/>
        <a:buChar char="⚫"/>
        <a:tabLst/>
        <a:defRPr sz="1800" b="1" i="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2pPr>
      <a:lvl3pPr marL="1560759" indent="-342900" algn="l" defTabSz="1217859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System Font Regular"/>
        <a:buChar char="—"/>
        <a:defRPr sz="1600" b="1" i="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3pPr>
      <a:lvl4pPr marL="2283989" indent="-457200" algn="l" defTabSz="1217859" rtl="0" eaLnBrk="1" latinLnBrk="0" hangingPunct="1">
        <a:spcBef>
          <a:spcPct val="20000"/>
        </a:spcBef>
        <a:buFont typeface="System Font Regular"/>
        <a:buChar char="-"/>
        <a:defRPr sz="1600" b="1" i="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4pPr>
      <a:lvl5pPr marL="2778619" indent="-342900" algn="l" defTabSz="121785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3349112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6pPr>
      <a:lvl7pPr marL="3958042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7pPr>
      <a:lvl8pPr marL="4566971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8pPr>
      <a:lvl9pPr marL="5175901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30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59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789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17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647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576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506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436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6">
          <p15:clr>
            <a:srgbClr val="F26B43"/>
          </p15:clr>
        </p15:guide>
        <p15:guide id="2" pos="236">
          <p15:clr>
            <a:srgbClr val="F26B43"/>
          </p15:clr>
        </p15:guide>
        <p15:guide id="3" pos="7436">
          <p15:clr>
            <a:srgbClr val="F26B43"/>
          </p15:clr>
        </p15:guide>
        <p15:guide id="4" orient="horz" pos="741">
          <p15:clr>
            <a:srgbClr val="F26B43"/>
          </p15:clr>
        </p15:guide>
        <p15:guide id="5" orient="horz" pos="5205">
          <p15:clr>
            <a:srgbClr val="F26B43"/>
          </p15:clr>
        </p15:guide>
        <p15:guide id="6" pos="10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s://en.wikipedia.org/wiki/File:Checkbox-blue.sv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ark.a.Barbaro@nasa.gov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directorates/heo/scan/services/networks/tdrs_flee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nasa.gov/directorates/heo/scan/services/networks/tdrs_third_g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3500" y="5743609"/>
            <a:ext cx="12052300" cy="1451950"/>
          </a:xfrm>
        </p:spPr>
        <p:txBody>
          <a:bodyPr/>
          <a:lstStyle/>
          <a:p>
            <a:r>
              <a:rPr lang="en-US" dirty="0"/>
              <a:t>Pathways Showcase </a:t>
            </a:r>
          </a:p>
          <a:p>
            <a:r>
              <a:rPr lang="en-US" dirty="0"/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26250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2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 Barbaro</a:t>
            </a:r>
          </a:p>
          <a:p>
            <a:r>
              <a:rPr lang="en-US" dirty="0"/>
              <a:t>24 years old</a:t>
            </a:r>
          </a:p>
          <a:p>
            <a:r>
              <a:rPr lang="en-US" dirty="0"/>
              <a:t>Working in the Engineering</a:t>
            </a:r>
          </a:p>
          <a:p>
            <a:pPr marL="0" indent="0">
              <a:buNone/>
            </a:pPr>
            <a:r>
              <a:rPr lang="en-US" dirty="0"/>
              <a:t>Directorate (NE) since Jan. 2018</a:t>
            </a:r>
          </a:p>
          <a:p>
            <a:r>
              <a:rPr lang="en-US" dirty="0"/>
              <a:t>NASA Internships &amp; Fellowships (NIFS)</a:t>
            </a:r>
          </a:p>
          <a:p>
            <a:pPr marL="0" indent="0">
              <a:buNone/>
            </a:pPr>
            <a:r>
              <a:rPr lang="en-US" dirty="0"/>
              <a:t>for 1 year within the Computer Systems Branch </a:t>
            </a:r>
          </a:p>
          <a:p>
            <a:pPr marL="0" indent="0">
              <a:buNone/>
            </a:pPr>
            <a:r>
              <a:rPr lang="en-US" dirty="0"/>
              <a:t>(NE-XC)</a:t>
            </a:r>
          </a:p>
          <a:p>
            <a:r>
              <a:rPr lang="en-US" dirty="0"/>
              <a:t>Supported the Launch Control System (LCS)</a:t>
            </a:r>
          </a:p>
          <a:p>
            <a:r>
              <a:rPr lang="en-US" dirty="0"/>
              <a:t>Pathways for 2 years within the Communications </a:t>
            </a:r>
          </a:p>
          <a:p>
            <a:pPr marL="0" indent="0">
              <a:buNone/>
            </a:pPr>
            <a:r>
              <a:rPr lang="en-US" dirty="0"/>
              <a:t>and Tracking Branch (NE-XT)</a:t>
            </a:r>
          </a:p>
          <a:p>
            <a:r>
              <a:rPr lang="en-US" dirty="0"/>
              <a:t>Support the Radio Frequency Telemetry Station </a:t>
            </a:r>
          </a:p>
          <a:p>
            <a:pPr marL="0" indent="0">
              <a:buNone/>
            </a:pPr>
            <a:r>
              <a:rPr lang="en-US" dirty="0"/>
              <a:t>(RFTS)</a:t>
            </a:r>
          </a:p>
          <a:p>
            <a:r>
              <a:rPr lang="en-US" dirty="0"/>
              <a:t>Transfer from the Florida Institute of Technology</a:t>
            </a:r>
          </a:p>
          <a:p>
            <a:r>
              <a:rPr lang="en-US" dirty="0"/>
              <a:t>Attend the University of Central Florida</a:t>
            </a:r>
          </a:p>
          <a:p>
            <a:r>
              <a:rPr lang="en-US" dirty="0"/>
              <a:t>Study Electrical Engineering BSEE</a:t>
            </a:r>
          </a:p>
          <a:p>
            <a:r>
              <a:rPr lang="en-US" dirty="0"/>
              <a:t>Graduate Aug. 2021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7BF7CB-8E46-4ABA-B90B-B664D5441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442" y="2245139"/>
            <a:ext cx="4425892" cy="49489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3A00DDD-412A-4531-8DCC-6933AE2148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02854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0">
        <p:split orient="vert"/>
      </p:transition>
    </mc:Choice>
    <mc:Fallback xmlns="">
      <p:transition spd="slow" advClick="0" advTm="150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AC339C-99FE-4112-9D63-92C861688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3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B5F9A-2522-4118-9B51-AE679CC6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Located on the 2</a:t>
            </a:r>
            <a:r>
              <a:rPr lang="en-US" baseline="30000" dirty="0"/>
              <a:t>nd</a:t>
            </a:r>
            <a:r>
              <a:rPr lang="en-US" dirty="0"/>
              <a:t> Floor of the Launch Control Center (LCC)</a:t>
            </a:r>
          </a:p>
          <a:p>
            <a:pPr marL="0" indent="0">
              <a:buNone/>
            </a:pPr>
            <a:r>
              <a:rPr lang="en-US" dirty="0"/>
              <a:t>and houses most of the transmitting and receiving equipment</a:t>
            </a:r>
          </a:p>
          <a:p>
            <a:pPr marL="0" indent="0">
              <a:buNone/>
            </a:pPr>
            <a:r>
              <a:rPr lang="en-US" dirty="0"/>
              <a:t>as well as data recording and Radio Frequency (RF) switching devices</a:t>
            </a:r>
          </a:p>
          <a:p>
            <a:r>
              <a:rPr lang="en-US" dirty="0"/>
              <a:t>RF equipment is also maintained in the Vehicle Assembly</a:t>
            </a:r>
          </a:p>
          <a:p>
            <a:pPr marL="0" indent="0">
              <a:buNone/>
            </a:pPr>
            <a:r>
              <a:rPr lang="en-US" dirty="0"/>
              <a:t>Building (VAB) and on the Mobile Launcher (ML)</a:t>
            </a:r>
          </a:p>
          <a:p>
            <a:r>
              <a:rPr lang="en-US" dirty="0"/>
              <a:t>Station antennas are located on the LCC rooftop</a:t>
            </a:r>
          </a:p>
          <a:p>
            <a:r>
              <a:rPr lang="en-US" dirty="0"/>
              <a:t>Capable of relaying RF signals to other space and ground assets </a:t>
            </a:r>
          </a:p>
          <a:p>
            <a:pPr marL="0" indent="0">
              <a:buNone/>
            </a:pPr>
            <a:r>
              <a:rPr lang="en-US" dirty="0"/>
              <a:t>from VAB relay antennas</a:t>
            </a:r>
          </a:p>
          <a:p>
            <a:r>
              <a:rPr lang="en-US" dirty="0"/>
              <a:t>Perform test and checkout of Spacecraft and </a:t>
            </a:r>
          </a:p>
          <a:p>
            <a:pPr marL="0" indent="0">
              <a:buNone/>
            </a:pPr>
            <a:r>
              <a:rPr lang="en-US" dirty="0"/>
              <a:t>Launch Vehicle RF communication systems</a:t>
            </a:r>
          </a:p>
          <a:p>
            <a:r>
              <a:rPr lang="en-US" dirty="0"/>
              <a:t>Collect and analyze the operation of RF communication</a:t>
            </a:r>
          </a:p>
          <a:p>
            <a:pPr marL="0" indent="0">
              <a:buNone/>
            </a:pPr>
            <a:r>
              <a:rPr lang="en-US" dirty="0"/>
              <a:t>systems prior to each Artemis mission</a:t>
            </a:r>
          </a:p>
          <a:p>
            <a:r>
              <a:rPr lang="en-US" dirty="0"/>
              <a:t>Supports RF testing and checkout in the VAB and at the Launch Pad </a:t>
            </a:r>
          </a:p>
          <a:p>
            <a:pPr marL="0" indent="0">
              <a:buNone/>
            </a:pPr>
            <a:r>
              <a:rPr lang="en-US" dirty="0"/>
              <a:t>from the LCC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7C2040-CF2E-42FC-ABEC-6D0B387BB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Radio Frequency Telemetry Station</a:t>
            </a:r>
            <a:br>
              <a:rPr lang="en-US" dirty="0"/>
            </a:br>
            <a:r>
              <a:rPr lang="en-US" dirty="0"/>
              <a:t>RFTS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8D27B7-B60B-4F74-8CDA-DA490B4F9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278" y="1640603"/>
            <a:ext cx="1883827" cy="18655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86E45E-5055-4E30-BD46-6E5FC403F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9545" y="3970405"/>
            <a:ext cx="713294" cy="3907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827DB9-82F0-41BB-930C-47D6790CC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691" y="6127225"/>
            <a:ext cx="3319918" cy="2419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344B7D-5610-43A7-B69E-3AE5A354D0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6933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6000">
        <p:split orient="vert"/>
      </p:transition>
    </mc:Choice>
    <mc:Fallback xmlns="">
      <p:transition spd="slow" advClick="0" advTm="76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E227EC-0036-4785-B364-6867F49B6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9022B2-F533-4721-A821-877CB50B9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Capstone Project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2C470C-C2F9-4CA5-9833-352722747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Link Budget Analysis between Tracking</a:t>
            </a:r>
          </a:p>
          <a:p>
            <a:pPr marL="0" indent="0">
              <a:buNone/>
            </a:pPr>
            <a:r>
              <a:rPr lang="en-US" dirty="0"/>
              <a:t>&amp; Data Relay Satellite-12 (TDRS-12) and RFTS</a:t>
            </a:r>
          </a:p>
          <a:p>
            <a:r>
              <a:rPr lang="en-US" dirty="0"/>
              <a:t>Exercise knowledge in Satellite Communications</a:t>
            </a:r>
          </a:p>
          <a:p>
            <a:r>
              <a:rPr lang="en-US" dirty="0"/>
              <a:t>Made hand calculations using Excel Spreadsheets</a:t>
            </a:r>
          </a:p>
          <a:p>
            <a:r>
              <a:rPr lang="en-US" dirty="0"/>
              <a:t>Used Systems Tool Kit (STK) to verify calculations</a:t>
            </a:r>
          </a:p>
          <a:p>
            <a:pPr marL="0" indent="0">
              <a:buNone/>
            </a:pPr>
            <a:r>
              <a:rPr lang="en-US" dirty="0"/>
              <a:t>from Excel</a:t>
            </a:r>
          </a:p>
          <a:p>
            <a:r>
              <a:rPr lang="en-US" dirty="0"/>
              <a:t>Rendered 3D graphics using the STK program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B4945F-77AB-4C19-AD27-37534540D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23" y="5109938"/>
            <a:ext cx="5298628" cy="2436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4CF325-0644-474A-ADFA-742D42B07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056" y="5109938"/>
            <a:ext cx="5255594" cy="24365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4F7217-A0BE-406B-A258-10B24EC08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731" y="4446628"/>
            <a:ext cx="1908213" cy="536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27AA42-7844-4377-8217-C828F71981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4194" y="4450411"/>
            <a:ext cx="1725318" cy="5364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AC04BE-2500-4645-A4D8-3D5F5BAB45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368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2000">
        <p:split orient="vert"/>
      </p:transition>
    </mc:Choice>
    <mc:Fallback xmlns="">
      <p:transition spd="slow" advClick="0" advTm="92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A893BE-CE9E-438F-80CF-9675FA92C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5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27DC09-A698-49A0-9794-40906F9FB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5725" y="2333625"/>
            <a:ext cx="9467850" cy="477202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4328CED-2C06-4AAB-9F08-9A70FA2A1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&amp; Data Relay Satellite (TDRS) Fleet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AD9873-0C5C-4214-97E8-FDE75FC10E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0938C3-0D40-463E-A4AF-6BD3727968FA}"/>
              </a:ext>
            </a:extLst>
          </p:cNvPr>
          <p:cNvCxnSpPr/>
          <p:nvPr/>
        </p:nvCxnSpPr>
        <p:spPr>
          <a:xfrm>
            <a:off x="8903855" y="5514109"/>
            <a:ext cx="0" cy="3417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8B4D8E-3518-45AA-BC5F-FE75DBE87F3B}"/>
              </a:ext>
            </a:extLst>
          </p:cNvPr>
          <p:cNvCxnSpPr/>
          <p:nvPr/>
        </p:nvCxnSpPr>
        <p:spPr>
          <a:xfrm>
            <a:off x="8903855" y="5514109"/>
            <a:ext cx="105294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882A411-FE55-4702-9561-6C1E9E67D14B}"/>
              </a:ext>
            </a:extLst>
          </p:cNvPr>
          <p:cNvCxnSpPr/>
          <p:nvPr/>
        </p:nvCxnSpPr>
        <p:spPr>
          <a:xfrm>
            <a:off x="9956800" y="5514109"/>
            <a:ext cx="0" cy="3417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7EF1A6-D092-4089-862F-33CEDD4D3CD1}"/>
              </a:ext>
            </a:extLst>
          </p:cNvPr>
          <p:cNvCxnSpPr/>
          <p:nvPr/>
        </p:nvCxnSpPr>
        <p:spPr>
          <a:xfrm>
            <a:off x="8903855" y="5855855"/>
            <a:ext cx="105294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2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8000">
        <p:split orient="vert"/>
      </p:transition>
    </mc:Choice>
    <mc:Fallback xmlns="">
      <p:transition spd="slow" advClick="0" advTm="2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AE8AE1-359F-433D-B6D5-21F7AA3C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D4DB52-7EFE-4EFE-8BB5-312C4DE10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TDRS-12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CE4F54-20A1-4BEB-A12A-A49119994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8587" y="1843088"/>
            <a:ext cx="9382125" cy="5753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C1B5D5-A904-4BE9-81A0-524ACB634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875" y="1700212"/>
            <a:ext cx="9353550" cy="5734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35B644-0D5B-4DF3-8990-44655D5D6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8100" y="1528762"/>
            <a:ext cx="9563100" cy="6076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C71D0F-F246-424B-9145-A98FF7911F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CA5C63-F4B6-4174-8296-2C522406FD98}"/>
              </a:ext>
            </a:extLst>
          </p:cNvPr>
          <p:cNvCxnSpPr/>
          <p:nvPr/>
        </p:nvCxnSpPr>
        <p:spPr>
          <a:xfrm>
            <a:off x="7675418" y="5532582"/>
            <a:ext cx="0" cy="2216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6955E8-7730-425E-8B2B-7C48D372B86E}"/>
              </a:ext>
            </a:extLst>
          </p:cNvPr>
          <p:cNvCxnSpPr/>
          <p:nvPr/>
        </p:nvCxnSpPr>
        <p:spPr>
          <a:xfrm>
            <a:off x="7675418" y="5514109"/>
            <a:ext cx="21428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025CA5-3ADD-494D-9C74-36BA48049C2E}"/>
              </a:ext>
            </a:extLst>
          </p:cNvPr>
          <p:cNvCxnSpPr/>
          <p:nvPr/>
        </p:nvCxnSpPr>
        <p:spPr>
          <a:xfrm>
            <a:off x="9827491" y="5532582"/>
            <a:ext cx="0" cy="2216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059A10-5766-4B07-AC50-2C9A6232FED1}"/>
              </a:ext>
            </a:extLst>
          </p:cNvPr>
          <p:cNvCxnSpPr/>
          <p:nvPr/>
        </p:nvCxnSpPr>
        <p:spPr>
          <a:xfrm flipH="1">
            <a:off x="7675418" y="5754255"/>
            <a:ext cx="21428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71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0">
        <p:split orient="vert"/>
      </p:transition>
    </mc:Choice>
    <mc:Fallback xmlns="">
      <p:transition spd="slow" advClick="0" advTm="3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9D7845-7074-43CD-BE4B-D767C1A1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7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BB06C0-A522-44F3-AD94-CEDD39ACC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1809" y="1165957"/>
            <a:ext cx="5795682" cy="70866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CE63FEF-160B-4414-9E6C-8CE240A6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TDRS Resource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D9BD3E-7944-4C4F-8519-D062835C29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60969E-C4B3-4DE7-8C4F-7C5D3BA1B688}"/>
              </a:ext>
            </a:extLst>
          </p:cNvPr>
          <p:cNvSpPr/>
          <p:nvPr/>
        </p:nvSpPr>
        <p:spPr>
          <a:xfrm>
            <a:off x="4508500" y="7708900"/>
            <a:ext cx="2946400" cy="40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0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8000">
        <p:split orient="vert"/>
      </p:transition>
    </mc:Choice>
    <mc:Fallback xmlns="">
      <p:transition spd="slow" advClick="0" advTm="38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FE5DD6-C7DA-48D3-8642-E8846ED3C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8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DD7AE6-7722-4A47-B56B-6C6B9B3AA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122" y="2352872"/>
            <a:ext cx="11623056" cy="449036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0BEB25F-820B-4FED-8609-42AF5F16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Forward Link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DF2A4D-B996-4579-8717-A4A118D9AD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93027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8000">
        <p:split orient="vert"/>
      </p:transition>
    </mc:Choice>
    <mc:Fallback xmlns="">
      <p:transition spd="slow" advClick="0" advTm="48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E9E30F-7626-4D5F-8D1F-2A7CA525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9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EBF272-F370-40C4-93EF-78FFE9F68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79575" y="1701638"/>
            <a:ext cx="8820150" cy="634365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9D43ACA-392D-486F-BE59-232E10908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STK Forward Link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CE1447-A5F8-4F5C-BE70-9049A5726B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7858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3000">
        <p:split orient="vert"/>
      </p:transition>
    </mc:Choice>
    <mc:Fallback xmlns="">
      <p:transition spd="slow" advClick="0" advTm="23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E89AAC-5D46-4169-858B-E5DF0FD4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10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DF9234-9AE1-4E7C-93C6-F9E21A28E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9371" y="3096381"/>
            <a:ext cx="11680558" cy="294171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E1E9765-2FA4-4D3B-9392-6A85ABDC5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Excel Return Link Calculations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4632E-3C7E-43AF-8F88-69373EF883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82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7000">
        <p:split orient="vert"/>
      </p:transition>
    </mc:Choice>
    <mc:Fallback xmlns="">
      <p:transition spd="slow" advClick="0" advTm="27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CA2D62-FFBC-4519-9FF4-86966807F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11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E51E8D-D7DE-4973-8341-8B4669E4C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8625" y="1615200"/>
            <a:ext cx="8782050" cy="63627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5535F91-B423-46BE-9A2E-45C35D4C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STK Return Link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BAC23C-291B-4317-AF59-043BC10C0C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77505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:split orient="vert"/>
      </p:transition>
    </mc:Choice>
    <mc:Fallback xmlns="">
      <p:transition spd="slow" advClick="0" advTm="14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F7FB99-5A30-4D0C-B66E-273E85DE5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12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6" name="Content Placeholder 5" descr="Shape, icon&#10;&#10;Description automatically generated">
            <a:extLst>
              <a:ext uri="{FF2B5EF4-FFF2-40B4-BE49-F238E27FC236}">
                <a16:creationId xmlns:a16="http://schemas.microsoft.com/office/drawing/2014/main" id="{3EA4B72F-E440-4E2F-9F4F-767E995D7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79650" y="2028824"/>
            <a:ext cx="7620000" cy="5076825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F9B57E-3213-4EBD-BF48-59FB895D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Verified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D8841-E8AA-4583-98B7-15E4BB9D3E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b="42798"/>
          <a:stretch/>
        </p:blipFill>
        <p:spPr>
          <a:xfrm>
            <a:off x="11131054" y="14051"/>
            <a:ext cx="878560" cy="87856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46351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4000">
        <p:split orient="vert"/>
      </p:transition>
    </mc:Choice>
    <mc:Fallback xmlns="">
      <p:transition spd="slow" advClick="0" advTm="34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129"/>
            <a:ext cx="12190421" cy="7560129"/>
          </a:xfrm>
          <a:prstGeom prst="rect">
            <a:avLst/>
          </a:prstGeom>
        </p:spPr>
      </p:pic>
      <p:sp>
        <p:nvSpPr>
          <p:cNvPr id="5" name="Slide Number Placeholder 2"/>
          <p:cNvSpPr txBox="1">
            <a:spLocks/>
          </p:cNvSpPr>
          <p:nvPr/>
        </p:nvSpPr>
        <p:spPr>
          <a:xfrm>
            <a:off x="11785328" y="8432366"/>
            <a:ext cx="407035" cy="486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457200" rtl="0" eaLnBrk="1" latinLnBrk="0" hangingPunct="1">
              <a:defRPr sz="1066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78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C584AB-7524-43A8-B521-38C241BBFCC1}" type="slidenum">
              <a:rPr kumimoji="0" lang="en-US" sz="1066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2178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66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B4E6D8-58D1-466E-A70C-67730CAAC50D}"/>
              </a:ext>
            </a:extLst>
          </p:cNvPr>
          <p:cNvSpPr txBox="1"/>
          <p:nvPr/>
        </p:nvSpPr>
        <p:spPr>
          <a:xfrm>
            <a:off x="5551681" y="7385925"/>
            <a:ext cx="114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u="sng" dirty="0">
                <a:solidFill>
                  <a:schemeClr val="bg1"/>
                </a:solidFill>
              </a:rPr>
              <a:t>Contact</a:t>
            </a:r>
            <a:endParaRPr lang="en-US" b="1" i="1" u="sng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684A35-AC2D-4A62-95BF-66109EDF6A6A}"/>
              </a:ext>
            </a:extLst>
          </p:cNvPr>
          <p:cNvSpPr txBox="1"/>
          <p:nvPr/>
        </p:nvSpPr>
        <p:spPr>
          <a:xfrm>
            <a:off x="4251647" y="7786035"/>
            <a:ext cx="367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</a:rPr>
              <a:t>Email: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  <a:hlinkClick r:id="rId4"/>
              </a:rPr>
              <a:t>mark.a.barbaro@nasa.gov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3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1000">
        <p:split orient="vert"/>
      </p:transition>
    </mc:Choice>
    <mc:Fallback xmlns="">
      <p:transition spd="slow" advClick="0" advTm="51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1B75CD-0B5D-4310-9E73-88B524D41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C4C55E-00B0-473D-B8D8-533A137A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References for STI Purposes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562AD-84C5-4496-9622-BE0824E4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Presentation utilizes KSC Engineering Format</a:t>
            </a:r>
          </a:p>
          <a:p>
            <a:r>
              <a:rPr lang="en-US" dirty="0"/>
              <a:t>Slide 2 – Image of myself was taken with my camera</a:t>
            </a:r>
          </a:p>
          <a:p>
            <a:r>
              <a:rPr lang="en-US" dirty="0"/>
              <a:t>Slide 3 – RFTS Logo – Created by myself</a:t>
            </a:r>
          </a:p>
          <a:p>
            <a:r>
              <a:rPr lang="en-US" dirty="0"/>
              <a:t>Slide 3 – RFTS Antennas – Taken within my organization</a:t>
            </a:r>
          </a:p>
          <a:p>
            <a:r>
              <a:rPr lang="en-US" dirty="0"/>
              <a:t>Slide 3 – SLS Clip Art – Used in RFTS Presentations</a:t>
            </a:r>
          </a:p>
          <a:p>
            <a:r>
              <a:rPr lang="en-US" dirty="0"/>
              <a:t>Slide 4 – STK 3D Renditions – Screenshot made by myself</a:t>
            </a:r>
          </a:p>
          <a:p>
            <a:r>
              <a:rPr lang="en-US" dirty="0"/>
              <a:t>Slide 5 – TDRS Fleet - </a:t>
            </a:r>
            <a:r>
              <a:rPr lang="en-US" dirty="0">
                <a:hlinkClick r:id="rId3"/>
              </a:rPr>
              <a:t>https://www.nasa.gov/directorates/heo/scan/services/networks/tdrs_fleet</a:t>
            </a:r>
            <a:endParaRPr lang="en-US" dirty="0"/>
          </a:p>
          <a:p>
            <a:r>
              <a:rPr lang="en-US" dirty="0"/>
              <a:t>Slide 6 – TDRS Capabilities - </a:t>
            </a:r>
            <a:r>
              <a:rPr lang="en-US" dirty="0">
                <a:hlinkClick r:id="rId4"/>
              </a:rPr>
              <a:t>https://www.nasa.gov/directorates/heo/scan/services/networks/tdrs_third_gen</a:t>
            </a:r>
            <a:endParaRPr lang="en-US" dirty="0"/>
          </a:p>
          <a:p>
            <a:r>
              <a:rPr lang="en-US" dirty="0"/>
              <a:t>Slide 7 – SNUG Screenshot – Screenshot taken by myself of a NASA Document</a:t>
            </a:r>
          </a:p>
          <a:p>
            <a:r>
              <a:rPr lang="en-US" dirty="0"/>
              <a:t>Slide 8 – Excel Forward Link Screenshot – Screenshot taken by myself, and Orion data used is not exact in order to avoid SBU issues</a:t>
            </a:r>
          </a:p>
          <a:p>
            <a:r>
              <a:rPr lang="en-US" dirty="0"/>
              <a:t>Slide 9 – STK Forward Link Screenshot – Screenshot taken by myself</a:t>
            </a:r>
          </a:p>
          <a:p>
            <a:r>
              <a:rPr lang="en-US" dirty="0"/>
              <a:t>Slide 10 - Excel Return Link Screenshot – Screenshot taken by myself, and Orion data used is not exact in order to avoid SBU issues</a:t>
            </a:r>
          </a:p>
          <a:p>
            <a:r>
              <a:rPr lang="en-US" dirty="0"/>
              <a:t>Slide 11 – STK Forward Link Screenshot – Screenshot taken by myself</a:t>
            </a:r>
          </a:p>
          <a:p>
            <a:r>
              <a:rPr lang="en-US" dirty="0"/>
              <a:t>Slide 12 – Microsoft PowerPoint Clip Art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02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theme/theme1.xml><?xml version="1.0" encoding="utf-8"?>
<a:theme xmlns:a="http://schemas.openxmlformats.org/drawingml/2006/main" name="1_KSC Engineering">
  <a:themeElements>
    <a:clrScheme name="Custom 3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F6E040"/>
      </a:accent1>
      <a:accent2>
        <a:srgbClr val="10136A"/>
      </a:accent2>
      <a:accent3>
        <a:srgbClr val="81B3C2"/>
      </a:accent3>
      <a:accent4>
        <a:srgbClr val="E8950E"/>
      </a:accent4>
      <a:accent5>
        <a:srgbClr val="4266B3"/>
      </a:accent5>
      <a:accent6>
        <a:srgbClr val="FFFFFF"/>
      </a:accent6>
      <a:hlink>
        <a:srgbClr val="0000FF"/>
      </a:hlink>
      <a:folHlink>
        <a:srgbClr val="F8CE8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77476</TotalTime>
  <Words>548</Words>
  <Application>Microsoft Office PowerPoint</Application>
  <PresentationFormat>Ledger Paper (11x17 in)</PresentationFormat>
  <Paragraphs>95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Hiragino Sans W3</vt:lpstr>
      <vt:lpstr>Lucida Grande</vt:lpstr>
      <vt:lpstr>System Font Regular</vt:lpstr>
      <vt:lpstr>1_KSC Engineering</vt:lpstr>
      <vt:lpstr>PowerPoint Presentation</vt:lpstr>
      <vt:lpstr>About Me</vt:lpstr>
      <vt:lpstr>Radio Frequency Telemetry Station RFTS</vt:lpstr>
      <vt:lpstr>Capstone Project</vt:lpstr>
      <vt:lpstr>Tracking &amp; Data Relay Satellite (TDRS) Fleet</vt:lpstr>
      <vt:lpstr>TDRS-12</vt:lpstr>
      <vt:lpstr>TDRS Resource</vt:lpstr>
      <vt:lpstr>Excel Forward Link Results</vt:lpstr>
      <vt:lpstr>STK Forward Link Results</vt:lpstr>
      <vt:lpstr>Excel Return Link Calculations</vt:lpstr>
      <vt:lpstr>STK Return Link Results</vt:lpstr>
      <vt:lpstr>Results Verified</vt:lpstr>
      <vt:lpstr>PowerPoint Presentation</vt:lpstr>
      <vt:lpstr>Image References for STI Purposes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Anthony, Stephen M. (KSC-NEXF0)</dc:creator>
  <cp:lastModifiedBy>Barbaro, Mark A. (KSC-BAA20)</cp:lastModifiedBy>
  <cp:revision>588</cp:revision>
  <cp:lastPrinted>2020-01-13T19:08:06Z</cp:lastPrinted>
  <dcterms:created xsi:type="dcterms:W3CDTF">2019-01-31T19:07:09Z</dcterms:created>
  <dcterms:modified xsi:type="dcterms:W3CDTF">2021-07-09T20:47:38Z</dcterms:modified>
</cp:coreProperties>
</file>