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4" r:id="rId4"/>
  </p:sldMasterIdLst>
  <p:notesMasterIdLst>
    <p:notesMasterId r:id="rId21"/>
  </p:notesMasterIdLst>
  <p:handoutMasterIdLst>
    <p:handoutMasterId r:id="rId22"/>
  </p:handoutMasterIdLst>
  <p:sldIdLst>
    <p:sldId id="323" r:id="rId5"/>
    <p:sldId id="522" r:id="rId6"/>
    <p:sldId id="507" r:id="rId7"/>
    <p:sldId id="523" r:id="rId8"/>
    <p:sldId id="524" r:id="rId9"/>
    <p:sldId id="525" r:id="rId10"/>
    <p:sldId id="526" r:id="rId11"/>
    <p:sldId id="528" r:id="rId12"/>
    <p:sldId id="529" r:id="rId13"/>
    <p:sldId id="530" r:id="rId14"/>
    <p:sldId id="532" r:id="rId15"/>
    <p:sldId id="534" r:id="rId16"/>
    <p:sldId id="535" r:id="rId17"/>
    <p:sldId id="536" r:id="rId18"/>
    <p:sldId id="537" r:id="rId19"/>
    <p:sldId id="538" r:id="rId2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lger, Michael J. (KSC-IT000)" initials="BMJ(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310A"/>
    <a:srgbClr val="4F81BD"/>
    <a:srgbClr val="0E1268"/>
    <a:srgbClr val="532EDA"/>
    <a:srgbClr val="0033CC"/>
    <a:srgbClr val="FFFFCC"/>
    <a:srgbClr val="009900"/>
    <a:srgbClr val="663300"/>
    <a:srgbClr val="FFFF00"/>
    <a:srgbClr val="79D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2" autoAdjust="0"/>
    <p:restoredTop sz="96357" autoAdjust="0"/>
  </p:normalViewPr>
  <p:slideViewPr>
    <p:cSldViewPr>
      <p:cViewPr varScale="1">
        <p:scale>
          <a:sx n="54" d="100"/>
          <a:sy n="54" d="100"/>
        </p:scale>
        <p:origin x="6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8760"/>
    </p:cViewPr>
  </p:sorterViewPr>
  <p:notesViewPr>
    <p:cSldViewPr>
      <p:cViewPr varScale="1">
        <p:scale>
          <a:sx n="53" d="100"/>
          <a:sy n="53" d="100"/>
        </p:scale>
        <p:origin x="-2144" y="-84"/>
      </p:cViewPr>
      <p:guideLst>
        <p:guide orient="horz" pos="2928"/>
        <p:guide pos="2208"/>
      </p:guideLst>
    </p:cSldViewPr>
  </p:notesViewPr>
  <p:gridSpacing cx="57607" cy="5760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9A716E-309E-41AC-8CBD-62FC11773384}" type="doc">
      <dgm:prSet loTypeId="urn:microsoft.com/office/officeart/2009/3/layout/Descending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DB29AB-5994-45E7-98C8-8AD732637AB2}">
      <dgm:prSet phldrT="[Text]" custT="1"/>
      <dgm:spPr/>
      <dgm:t>
        <a:bodyPr/>
        <a:lstStyle/>
        <a:p>
          <a:r>
            <a:rPr lang="en-US" sz="1600" b="1" i="1" dirty="0"/>
            <a:t>Model Development</a:t>
          </a:r>
          <a:r>
            <a:rPr lang="en-US" sz="1600" dirty="0"/>
            <a:t>: 3D models are created or refined with printability in mind.</a:t>
          </a:r>
        </a:p>
      </dgm:t>
    </dgm:pt>
    <dgm:pt modelId="{81C7BA4E-D2D5-46C4-9637-EFB76A180E7A}" type="parTrans" cxnId="{3DD054C8-2B46-4BAA-AE52-8083F5BFA886}">
      <dgm:prSet/>
      <dgm:spPr/>
      <dgm:t>
        <a:bodyPr/>
        <a:lstStyle/>
        <a:p>
          <a:endParaRPr lang="en-US"/>
        </a:p>
      </dgm:t>
    </dgm:pt>
    <dgm:pt modelId="{9B6F3CF3-95B3-43C8-8956-2D8D100BD2B5}" type="sibTrans" cxnId="{3DD054C8-2B46-4BAA-AE52-8083F5BFA886}">
      <dgm:prSet/>
      <dgm:spPr/>
      <dgm:t>
        <a:bodyPr/>
        <a:lstStyle/>
        <a:p>
          <a:endParaRPr lang="en-US"/>
        </a:p>
      </dgm:t>
    </dgm:pt>
    <dgm:pt modelId="{D7F80C6F-38F9-4980-92F5-7D45AAB62E6F}">
      <dgm:prSet phldrT="[Text]" custT="1"/>
      <dgm:spPr/>
      <dgm:t>
        <a:bodyPr/>
        <a:lstStyle/>
        <a:p>
          <a:r>
            <a:rPr lang="en-US" sz="1600" b="1" i="1" dirty="0"/>
            <a:t>Slicing</a:t>
          </a:r>
          <a:r>
            <a:rPr lang="en-US" sz="1600" dirty="0"/>
            <a:t>: 3D models are converted into complete, layer-by-layer manufacturing geometry and instructions (g-code).</a:t>
          </a:r>
        </a:p>
      </dgm:t>
    </dgm:pt>
    <dgm:pt modelId="{932E5501-8BB8-4F4A-B1BD-3DB4FFF7AA41}" type="parTrans" cxnId="{7DD5AD72-ADFC-42D5-95BA-8092CE6A1D0A}">
      <dgm:prSet/>
      <dgm:spPr/>
      <dgm:t>
        <a:bodyPr/>
        <a:lstStyle/>
        <a:p>
          <a:endParaRPr lang="en-US"/>
        </a:p>
      </dgm:t>
    </dgm:pt>
    <dgm:pt modelId="{9736FA50-9664-443C-81C3-202C30159064}" type="sibTrans" cxnId="{7DD5AD72-ADFC-42D5-95BA-8092CE6A1D0A}">
      <dgm:prSet/>
      <dgm:spPr/>
      <dgm:t>
        <a:bodyPr/>
        <a:lstStyle/>
        <a:p>
          <a:endParaRPr lang="en-US"/>
        </a:p>
      </dgm:t>
    </dgm:pt>
    <dgm:pt modelId="{EA48DF77-1B2D-4FCA-9ADB-284E357B9B99}">
      <dgm:prSet phldrT="[Text]" custT="1"/>
      <dgm:spPr/>
      <dgm:t>
        <a:bodyPr/>
        <a:lstStyle/>
        <a:p>
          <a:r>
            <a:rPr lang="en-US" sz="1600" b="1" i="1" dirty="0"/>
            <a:t>Printing</a:t>
          </a:r>
          <a:r>
            <a:rPr lang="en-US" sz="1600" dirty="0"/>
            <a:t>: The printer’s firmware interprets higher level G-code commands into lower-level hardware commands to produce the final product.</a:t>
          </a:r>
        </a:p>
      </dgm:t>
    </dgm:pt>
    <dgm:pt modelId="{1AA43FA0-A604-4B16-810B-60450197270A}" type="parTrans" cxnId="{7192F5C8-50E7-4B17-BCDD-1AEBF236729A}">
      <dgm:prSet/>
      <dgm:spPr/>
      <dgm:t>
        <a:bodyPr/>
        <a:lstStyle/>
        <a:p>
          <a:endParaRPr lang="en-US"/>
        </a:p>
      </dgm:t>
    </dgm:pt>
    <dgm:pt modelId="{A768FE5C-81E6-4D64-8FE0-4777EF04100E}" type="sibTrans" cxnId="{7192F5C8-50E7-4B17-BCDD-1AEBF236729A}">
      <dgm:prSet/>
      <dgm:spPr/>
      <dgm:t>
        <a:bodyPr/>
        <a:lstStyle/>
        <a:p>
          <a:endParaRPr lang="en-US"/>
        </a:p>
      </dgm:t>
    </dgm:pt>
    <dgm:pt modelId="{D530CC3F-64C7-4779-A78D-9AD6D834008C}" type="pres">
      <dgm:prSet presAssocID="{349A716E-309E-41AC-8CBD-62FC11773384}" presName="Name0" presStyleCnt="0">
        <dgm:presLayoutVars>
          <dgm:chMax val="7"/>
          <dgm:chPref val="5"/>
        </dgm:presLayoutVars>
      </dgm:prSet>
      <dgm:spPr/>
    </dgm:pt>
    <dgm:pt modelId="{A51DB68E-8525-4E52-A11E-BDD3C5166271}" type="pres">
      <dgm:prSet presAssocID="{349A716E-309E-41AC-8CBD-62FC11773384}" presName="arrowNode" presStyleLbl="node1" presStyleIdx="0" presStyleCnt="1"/>
      <dgm:spPr/>
    </dgm:pt>
    <dgm:pt modelId="{BCD68132-EB9C-47E9-8139-1F7706DB10BD}" type="pres">
      <dgm:prSet presAssocID="{ABDB29AB-5994-45E7-98C8-8AD732637AB2}" presName="txNode1" presStyleLbl="revTx" presStyleIdx="0" presStyleCnt="3" custScaleX="142629">
        <dgm:presLayoutVars>
          <dgm:bulletEnabled val="1"/>
        </dgm:presLayoutVars>
      </dgm:prSet>
      <dgm:spPr/>
    </dgm:pt>
    <dgm:pt modelId="{EF3A99CA-EECA-4015-92AF-5317EF95B15E}" type="pres">
      <dgm:prSet presAssocID="{D7F80C6F-38F9-4980-92F5-7D45AAB62E6F}" presName="txNode2" presStyleLbl="revTx" presStyleIdx="1" presStyleCnt="3" custLinFactNeighborX="11221" custLinFactNeighborY="-2122">
        <dgm:presLayoutVars>
          <dgm:bulletEnabled val="1"/>
        </dgm:presLayoutVars>
      </dgm:prSet>
      <dgm:spPr/>
    </dgm:pt>
    <dgm:pt modelId="{2ED42E03-98D2-4E37-BBF1-B23F2DC207B0}" type="pres">
      <dgm:prSet presAssocID="{9736FA50-9664-443C-81C3-202C30159064}" presName="dotNode2" presStyleCnt="0"/>
      <dgm:spPr/>
    </dgm:pt>
    <dgm:pt modelId="{DDF143E7-0BA3-406D-A398-A32E0919EE0A}" type="pres">
      <dgm:prSet presAssocID="{9736FA50-9664-443C-81C3-202C30159064}" presName="dotRepeatNode" presStyleLbl="fgShp" presStyleIdx="0" presStyleCnt="1"/>
      <dgm:spPr/>
    </dgm:pt>
    <dgm:pt modelId="{93DB524A-D426-418C-8C57-CBAD94472A52}" type="pres">
      <dgm:prSet presAssocID="{EA48DF77-1B2D-4FCA-9ADB-284E357B9B99}" presName="txNode3" presStyleLbl="revTx" presStyleIdx="2" presStyleCnt="3" custScaleX="146093" custScaleY="71593" custLinFactNeighborX="-604" custLinFactNeighborY="-5245">
        <dgm:presLayoutVars>
          <dgm:bulletEnabled val="1"/>
        </dgm:presLayoutVars>
      </dgm:prSet>
      <dgm:spPr/>
    </dgm:pt>
  </dgm:ptLst>
  <dgm:cxnLst>
    <dgm:cxn modelId="{7DD5AD72-ADFC-42D5-95BA-8092CE6A1D0A}" srcId="{349A716E-309E-41AC-8CBD-62FC11773384}" destId="{D7F80C6F-38F9-4980-92F5-7D45AAB62E6F}" srcOrd="1" destOrd="0" parTransId="{932E5501-8BB8-4F4A-B1BD-3DB4FFF7AA41}" sibTransId="{9736FA50-9664-443C-81C3-202C30159064}"/>
    <dgm:cxn modelId="{D2962755-203D-42BF-9EA1-4CFCA101EBDA}" type="presOf" srcId="{ABDB29AB-5994-45E7-98C8-8AD732637AB2}" destId="{BCD68132-EB9C-47E9-8139-1F7706DB10BD}" srcOrd="0" destOrd="0" presId="urn:microsoft.com/office/officeart/2009/3/layout/DescendingProcess"/>
    <dgm:cxn modelId="{F943DF93-BB4E-497B-9556-F04E2257E975}" type="presOf" srcId="{D7F80C6F-38F9-4980-92F5-7D45AAB62E6F}" destId="{EF3A99CA-EECA-4015-92AF-5317EF95B15E}" srcOrd="0" destOrd="0" presId="urn:microsoft.com/office/officeart/2009/3/layout/DescendingProcess"/>
    <dgm:cxn modelId="{383EB8B4-B878-459D-8BB7-5EEDEFB5622E}" type="presOf" srcId="{349A716E-309E-41AC-8CBD-62FC11773384}" destId="{D530CC3F-64C7-4779-A78D-9AD6D834008C}" srcOrd="0" destOrd="0" presId="urn:microsoft.com/office/officeart/2009/3/layout/DescendingProcess"/>
    <dgm:cxn modelId="{3DD054C8-2B46-4BAA-AE52-8083F5BFA886}" srcId="{349A716E-309E-41AC-8CBD-62FC11773384}" destId="{ABDB29AB-5994-45E7-98C8-8AD732637AB2}" srcOrd="0" destOrd="0" parTransId="{81C7BA4E-D2D5-46C4-9637-EFB76A180E7A}" sibTransId="{9B6F3CF3-95B3-43C8-8956-2D8D100BD2B5}"/>
    <dgm:cxn modelId="{7192F5C8-50E7-4B17-BCDD-1AEBF236729A}" srcId="{349A716E-309E-41AC-8CBD-62FC11773384}" destId="{EA48DF77-1B2D-4FCA-9ADB-284E357B9B99}" srcOrd="2" destOrd="0" parTransId="{1AA43FA0-A604-4B16-810B-60450197270A}" sibTransId="{A768FE5C-81E6-4D64-8FE0-4777EF04100E}"/>
    <dgm:cxn modelId="{55EB3BE7-C78A-4FF4-A730-59629B038303}" type="presOf" srcId="{9736FA50-9664-443C-81C3-202C30159064}" destId="{DDF143E7-0BA3-406D-A398-A32E0919EE0A}" srcOrd="0" destOrd="0" presId="urn:microsoft.com/office/officeart/2009/3/layout/DescendingProcess"/>
    <dgm:cxn modelId="{F61867FE-17D2-40BA-8D92-35887DB09BBA}" type="presOf" srcId="{EA48DF77-1B2D-4FCA-9ADB-284E357B9B99}" destId="{93DB524A-D426-418C-8C57-CBAD94472A52}" srcOrd="0" destOrd="0" presId="urn:microsoft.com/office/officeart/2009/3/layout/DescendingProcess"/>
    <dgm:cxn modelId="{56D35770-79DB-4849-B81D-4C89130B0661}" type="presParOf" srcId="{D530CC3F-64C7-4779-A78D-9AD6D834008C}" destId="{A51DB68E-8525-4E52-A11E-BDD3C5166271}" srcOrd="0" destOrd="0" presId="urn:microsoft.com/office/officeart/2009/3/layout/DescendingProcess"/>
    <dgm:cxn modelId="{CF84F8D5-8C16-494B-94ED-05BC49544C07}" type="presParOf" srcId="{D530CC3F-64C7-4779-A78D-9AD6D834008C}" destId="{BCD68132-EB9C-47E9-8139-1F7706DB10BD}" srcOrd="1" destOrd="0" presId="urn:microsoft.com/office/officeart/2009/3/layout/DescendingProcess"/>
    <dgm:cxn modelId="{CD3CF8E2-5065-4E29-8F96-D21F01307F04}" type="presParOf" srcId="{D530CC3F-64C7-4779-A78D-9AD6D834008C}" destId="{EF3A99CA-EECA-4015-92AF-5317EF95B15E}" srcOrd="2" destOrd="0" presId="urn:microsoft.com/office/officeart/2009/3/layout/DescendingProcess"/>
    <dgm:cxn modelId="{10F95F2B-401A-4E91-88CF-73891D672B9B}" type="presParOf" srcId="{D530CC3F-64C7-4779-A78D-9AD6D834008C}" destId="{2ED42E03-98D2-4E37-BBF1-B23F2DC207B0}" srcOrd="3" destOrd="0" presId="urn:microsoft.com/office/officeart/2009/3/layout/DescendingProcess"/>
    <dgm:cxn modelId="{ECAE2774-F01A-4833-9298-61AD8660AC32}" type="presParOf" srcId="{2ED42E03-98D2-4E37-BBF1-B23F2DC207B0}" destId="{DDF143E7-0BA3-406D-A398-A32E0919EE0A}" srcOrd="0" destOrd="0" presId="urn:microsoft.com/office/officeart/2009/3/layout/DescendingProcess"/>
    <dgm:cxn modelId="{267EE944-BE02-445C-B8F5-410BCB6FF52E}" type="presParOf" srcId="{D530CC3F-64C7-4779-A78D-9AD6D834008C}" destId="{93DB524A-D426-418C-8C57-CBAD94472A52}" srcOrd="4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DB68E-8525-4E52-A11E-BDD3C5166271}">
      <dsp:nvSpPr>
        <dsp:cNvPr id="0" name=""/>
        <dsp:cNvSpPr/>
      </dsp:nvSpPr>
      <dsp:spPr>
        <a:xfrm rot="4396374">
          <a:off x="1483971" y="1129342"/>
          <a:ext cx="4899265" cy="3416627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DF143E7-0BA3-406D-A398-A32E0919EE0A}">
      <dsp:nvSpPr>
        <dsp:cNvPr id="0" name=""/>
        <dsp:cNvSpPr/>
      </dsp:nvSpPr>
      <dsp:spPr>
        <a:xfrm>
          <a:off x="4079006" y="2203723"/>
          <a:ext cx="123721" cy="123721"/>
        </a:xfrm>
        <a:prstGeom prst="ellips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BCD68132-EB9C-47E9-8139-1F7706DB10BD}">
      <dsp:nvSpPr>
        <dsp:cNvPr id="0" name=""/>
        <dsp:cNvSpPr/>
      </dsp:nvSpPr>
      <dsp:spPr>
        <a:xfrm>
          <a:off x="663205" y="0"/>
          <a:ext cx="3294518" cy="908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Model Development</a:t>
          </a:r>
          <a:r>
            <a:rPr lang="en-US" sz="1600" kern="1200" dirty="0"/>
            <a:t>: 3D models are created or refined with printability in mind.</a:t>
          </a:r>
        </a:p>
      </dsp:txBody>
      <dsp:txXfrm>
        <a:off x="663205" y="0"/>
        <a:ext cx="3294518" cy="908049"/>
      </dsp:txXfrm>
    </dsp:sp>
    <dsp:sp modelId="{EF3A99CA-EECA-4015-92AF-5317EF95B15E}">
      <dsp:nvSpPr>
        <dsp:cNvPr id="0" name=""/>
        <dsp:cNvSpPr/>
      </dsp:nvSpPr>
      <dsp:spPr>
        <a:xfrm>
          <a:off x="4959755" y="1792290"/>
          <a:ext cx="2746851" cy="908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Slicing</a:t>
          </a:r>
          <a:r>
            <a:rPr lang="en-US" sz="1600" kern="1200" dirty="0"/>
            <a:t>: 3D models are converted into complete, layer-by-layer manufacturing geometry and instructions (g-code).</a:t>
          </a:r>
        </a:p>
      </dsp:txBody>
      <dsp:txXfrm>
        <a:off x="4959755" y="1792290"/>
        <a:ext cx="2746851" cy="908049"/>
      </dsp:txXfrm>
    </dsp:sp>
    <dsp:sp modelId="{93DB524A-D426-418C-8C57-CBAD94472A52}">
      <dsp:nvSpPr>
        <dsp:cNvPr id="0" name=""/>
        <dsp:cNvSpPr/>
      </dsp:nvSpPr>
      <dsp:spPr>
        <a:xfrm>
          <a:off x="3538729" y="4848609"/>
          <a:ext cx="4560178" cy="650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Printing</a:t>
          </a:r>
          <a:r>
            <a:rPr lang="en-US" sz="1600" kern="1200" dirty="0"/>
            <a:t>: The printer’s firmware interprets higher level G-code commands into lower-level hardware commands to produce the final product.</a:t>
          </a:r>
        </a:p>
      </dsp:txBody>
      <dsp:txXfrm>
        <a:off x="3538729" y="4848609"/>
        <a:ext cx="4560178" cy="650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8" y="3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1" tIns="45805" rIns="91611" bIns="4580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187" y="3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1" tIns="45805" rIns="91611" bIns="4580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8" y="8829995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1" tIns="45805" rIns="91611" bIns="4580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187" y="8829995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1" tIns="45805" rIns="91611" bIns="4580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7523D3C-9281-416F-B3DA-98FA404E5F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3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8" y="3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78" tIns="44888" rIns="89778" bIns="44888" numCol="1" anchor="t" anchorCtr="0" compatLnSpc="1">
            <a:prstTxWarp prst="textNoShape">
              <a:avLst/>
            </a:prstTxWarp>
          </a:bodyPr>
          <a:lstStyle>
            <a:lvl1pPr defTabSz="898787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87" y="3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78" tIns="44888" rIns="89778" bIns="44888" numCol="1" anchor="t" anchorCtr="0" compatLnSpc="1">
            <a:prstTxWarp prst="textNoShape">
              <a:avLst/>
            </a:prstTxWarp>
          </a:bodyPr>
          <a:lstStyle>
            <a:lvl1pPr algn="r" defTabSz="898787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769" y="4415797"/>
            <a:ext cx="5610864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78" tIns="44888" rIns="89778" bIns="448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8" y="8829995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78" tIns="44888" rIns="89778" bIns="44888" numCol="1" anchor="b" anchorCtr="0" compatLnSpc="1">
            <a:prstTxWarp prst="textNoShape">
              <a:avLst/>
            </a:prstTxWarp>
          </a:bodyPr>
          <a:lstStyle>
            <a:lvl1pPr defTabSz="898787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87" y="8829995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78" tIns="44888" rIns="89778" bIns="44888" numCol="1" anchor="b" anchorCtr="0" compatLnSpc="1">
            <a:prstTxWarp prst="textNoShape">
              <a:avLst/>
            </a:prstTxWarp>
          </a:bodyPr>
          <a:lstStyle>
            <a:lvl1pPr algn="r" defTabSz="898787">
              <a:defRPr sz="1200"/>
            </a:lvl1pPr>
          </a:lstStyle>
          <a:p>
            <a:pPr>
              <a:defRPr/>
            </a:pPr>
            <a:fld id="{888E1374-4A4F-4D4C-97B1-3101C53C5F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1742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450718-3C00-40CC-AD38-A0E1DAB51E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1FD28A-2461-4EAE-93EA-F134F07D3D6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119E5-D3F9-4C95-8C89-405F3DBE26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05645-29F8-4469-A684-507B1021A80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1B8A8E-018B-49E4-887A-ABC37C44E8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8F69B-6FAE-4B82-AC07-9E764377D8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CA88B-45DF-4FD4-959B-3A5CFA2728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16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F6447-CEA5-4C2E-94D3-014555F6C1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A19E82-636F-4B94-8134-3CDF5C77199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A2141-0AC8-457E-9500-DEB3A2F166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E2A8B-5A3E-41EF-81F5-810F0A23A2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E60BE9-325A-41BF-966A-F839747E10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FCA88B-45DF-4FD4-959B-3A5CFA2728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Meatbal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4800" y="0"/>
            <a:ext cx="8255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 rot="-5400000">
            <a:off x="-3329781" y="3328730"/>
            <a:ext cx="6842125" cy="184666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bg1"/>
                </a:solidFill>
                <a:latin typeface="Arial Black" pitchFamily="34" charset="0"/>
              </a:rPr>
              <a:t>K E N N E D Y   S P A C E   C E N T E R</a:t>
            </a:r>
          </a:p>
        </p:txBody>
      </p:sp>
      <p:pic>
        <p:nvPicPr>
          <p:cNvPr id="9" name="Picture 13" descr="IT_Logo_Mod1_Font7"/>
          <p:cNvPicPr>
            <a:picLocks noChangeAspect="1" noChangeArrowheads="1"/>
          </p:cNvPicPr>
          <p:nvPr/>
        </p:nvPicPr>
        <p:blipFill>
          <a:blip r:embed="rId15" cstate="print"/>
          <a:srcRect l="27000" r="27000"/>
          <a:stretch>
            <a:fillRect/>
          </a:stretch>
        </p:blipFill>
        <p:spPr bwMode="auto">
          <a:xfrm>
            <a:off x="8324850" y="76200"/>
            <a:ext cx="6667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Horizontal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4800" y="914400"/>
            <a:ext cx="8662988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36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3E1ED-7F3F-471E-AC27-BE4687EF7A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3D Printing Services at KSC 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A8BCD4-8B92-47FB-A858-E5B78FCE51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IT-C1</a:t>
            </a:r>
          </a:p>
          <a:p>
            <a:r>
              <a:rPr lang="en-US" dirty="0"/>
              <a:t>Pathways Presentation</a:t>
            </a:r>
          </a:p>
          <a:p>
            <a:r>
              <a:rPr lang="en-US" dirty="0"/>
              <a:t>Ryan Ketzner</a:t>
            </a:r>
          </a:p>
        </p:txBody>
      </p:sp>
    </p:spTree>
    <p:extLst>
      <p:ext uri="{BB962C8B-B14F-4D97-AF65-F5344CB8AC3E}">
        <p14:creationId xmlns:p14="http://schemas.microsoft.com/office/powerpoint/2010/main" val="309725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267C-3551-4EE2-916D-F82B11E2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3D Printing Process</a:t>
            </a:r>
            <a:br>
              <a:rPr lang="en-US" dirty="0"/>
            </a:br>
            <a:r>
              <a:rPr lang="en-US" sz="2200" dirty="0"/>
              <a:t>Printing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6903E-958E-4BC6-89AF-6E596FD7E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099"/>
            <a:ext cx="3008313" cy="528637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Several types of FDM printers in the IT-C1 3D Printing Center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Cartesian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Delta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Belt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Prints started by loading SD card with g-code file, or by setting up a server to send g-code commands in real time over serial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Takes anywhere from several hours to several days!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41152-4A40-4899-AB83-327235EE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F6447-CEA5-4C2E-94D3-014555F6C13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5B786-5F6D-4086-9DE1-C72AF336D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895" y="2638111"/>
            <a:ext cx="5288778" cy="28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70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3D5257-1AB1-4311-B4A2-A9F60E502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1B8A8E-018B-49E4-887A-ABC37C44E84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62130D-A925-49C7-9BB9-5FDF30A2B6F9}"/>
              </a:ext>
            </a:extLst>
          </p:cNvPr>
          <p:cNvSpPr txBox="1">
            <a:spLocks/>
          </p:cNvSpPr>
          <p:nvPr/>
        </p:nvSpPr>
        <p:spPr>
          <a:xfrm>
            <a:off x="685800" y="2693987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Sample Projects</a:t>
            </a:r>
          </a:p>
        </p:txBody>
      </p:sp>
    </p:spTree>
    <p:extLst>
      <p:ext uri="{BB962C8B-B14F-4D97-AF65-F5344CB8AC3E}">
        <p14:creationId xmlns:p14="http://schemas.microsoft.com/office/powerpoint/2010/main" val="452817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267C-3551-4EE2-916D-F82B11E2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6"/>
            <a:ext cx="4460442" cy="1162050"/>
          </a:xfrm>
        </p:spPr>
        <p:txBody>
          <a:bodyPr>
            <a:normAutofit/>
          </a:bodyPr>
          <a:lstStyle/>
          <a:p>
            <a:r>
              <a:rPr lang="en-US" dirty="0"/>
              <a:t>Projects</a:t>
            </a:r>
            <a:br>
              <a:rPr lang="en-US" dirty="0"/>
            </a:br>
            <a:r>
              <a:rPr lang="en-US" dirty="0"/>
              <a:t>Orion Capsule Mirror Mount Prototype</a:t>
            </a:r>
            <a:endParaRPr lang="en-US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6903E-958E-4BC6-89AF-6E596FD7E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099"/>
            <a:ext cx="2133601" cy="528637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Printed nearly 10-pound mirror mount fixture by splitting part into smaller components and assembling the final product with epoxy.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Over a week of printing time on our large-format belt printer.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41152-4A40-4899-AB83-327235EE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F6447-CEA5-4C2E-94D3-014555F6C13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 descr="A picture containing white, toilet, bathroom&#10;&#10;Description automatically generated">
            <a:extLst>
              <a:ext uri="{FF2B5EF4-FFF2-40B4-BE49-F238E27FC236}">
                <a16:creationId xmlns:a16="http://schemas.microsoft.com/office/drawing/2014/main" id="{45C50364-4A0D-4217-9C26-B398AF8D0E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21" y="1724652"/>
            <a:ext cx="2721931" cy="3629241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C8501648-3C97-469A-B6A2-7BFBC9704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72" y="1724652"/>
            <a:ext cx="3349445" cy="446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8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267C-3551-4EE2-916D-F82B11E2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88" y="109327"/>
            <a:ext cx="4460442" cy="1162050"/>
          </a:xfrm>
        </p:spPr>
        <p:txBody>
          <a:bodyPr>
            <a:normAutofit/>
          </a:bodyPr>
          <a:lstStyle/>
          <a:p>
            <a:r>
              <a:rPr lang="en-US" dirty="0"/>
              <a:t>Projects</a:t>
            </a:r>
            <a:br>
              <a:rPr lang="en-US" dirty="0"/>
            </a:br>
            <a:r>
              <a:rPr lang="en-US" dirty="0"/>
              <a:t>Orion Capsule Mirror Mount Prototype</a:t>
            </a:r>
            <a:endParaRPr lang="en-US" sz="2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41152-4A40-4899-AB83-327235EE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F6447-CEA5-4C2E-94D3-014555F6C13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9" name="Picture 8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7BB69B58-F405-4A8C-853E-B226F43975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1" y="1585576"/>
            <a:ext cx="3790647" cy="3790647"/>
          </a:xfrm>
          <a:prstGeom prst="rect">
            <a:avLst/>
          </a:prstGeom>
        </p:spPr>
      </p:pic>
      <p:pic>
        <p:nvPicPr>
          <p:cNvPr id="10" name="Picture 9" descr="A picture containing transport, spacecraft&#10;&#10;Description automatically generated">
            <a:extLst>
              <a:ext uri="{FF2B5EF4-FFF2-40B4-BE49-F238E27FC236}">
                <a16:creationId xmlns:a16="http://schemas.microsoft.com/office/drawing/2014/main" id="{FC810AEB-B678-467D-BF16-957FF21BD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496" y="2543686"/>
            <a:ext cx="4365616" cy="2455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1BA6CDB-D1F5-4384-A71F-29EE76D38317}"/>
              </a:ext>
            </a:extLst>
          </p:cNvPr>
          <p:cNvSpPr/>
          <p:nvPr/>
        </p:nvSpPr>
        <p:spPr>
          <a:xfrm>
            <a:off x="942759" y="2910537"/>
            <a:ext cx="2584170" cy="1523946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solidFill>
              <a:srgbClr val="F63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27F56D-F3B4-45C5-8AE1-F8EAA2F58035}"/>
              </a:ext>
            </a:extLst>
          </p:cNvPr>
          <p:cNvSpPr/>
          <p:nvPr/>
        </p:nvSpPr>
        <p:spPr>
          <a:xfrm>
            <a:off x="5890719" y="2620273"/>
            <a:ext cx="1324961" cy="898618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solidFill>
              <a:srgbClr val="F63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17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F680BBC-D505-4849-A714-C064951B9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0812"/>
            <a:ext cx="3008313" cy="1162050"/>
          </a:xfrm>
        </p:spPr>
        <p:txBody>
          <a:bodyPr/>
          <a:lstStyle/>
          <a:p>
            <a:r>
              <a:rPr lang="en-US" dirty="0"/>
              <a:t>Projects</a:t>
            </a:r>
            <a:br>
              <a:rPr lang="en-US" dirty="0"/>
            </a:br>
            <a:r>
              <a:rPr lang="en-US" dirty="0"/>
              <a:t>3D Filament Recycling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15CBD-8924-4F13-BA6B-D75A54E02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503073"/>
            <a:ext cx="3008313" cy="46910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Determined appropriate processes and machine settings for extruding filament from recycled nGen regrind.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Working towards producing quality recycled filament for day-to-day operational use.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1123C-E00B-45E4-94E5-156E3BE0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E60BE9-325A-41BF-966A-F839747E101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050" name="95bd5616-b786-42d7-b922-b8df1b21903d" descr="Image">
            <a:extLst>
              <a:ext uri="{FF2B5EF4-FFF2-40B4-BE49-F238E27FC236}">
                <a16:creationId xmlns:a16="http://schemas.microsoft.com/office/drawing/2014/main" id="{D1334B6A-E8F0-416B-B77F-2AD58793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08" y="1405958"/>
            <a:ext cx="3225992" cy="241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9ee2f3ad-e55a-41cf-ab68-a11a5898d59a" descr="Image">
            <a:extLst>
              <a:ext uri="{FF2B5EF4-FFF2-40B4-BE49-F238E27FC236}">
                <a16:creationId xmlns:a16="http://schemas.microsoft.com/office/drawing/2014/main" id="{8A32C7A6-4AB0-4E69-A4A9-DE9E603B2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88" y="4492480"/>
            <a:ext cx="2728575" cy="204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4bf21116-8635-4d74-8790-ac57270e40ec" descr="Image">
            <a:extLst>
              <a:ext uri="{FF2B5EF4-FFF2-40B4-BE49-F238E27FC236}">
                <a16:creationId xmlns:a16="http://schemas.microsoft.com/office/drawing/2014/main" id="{48721041-24DC-42F9-BD52-582448B39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10" y="4098973"/>
            <a:ext cx="1958300" cy="261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234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C4B2C-7143-40F0-B87E-68F4553FC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89" y="145401"/>
            <a:ext cx="3365909" cy="1162050"/>
          </a:xfrm>
        </p:spPr>
        <p:txBody>
          <a:bodyPr/>
          <a:lstStyle/>
          <a:p>
            <a:r>
              <a:rPr lang="en-US" dirty="0"/>
              <a:t>Projects</a:t>
            </a:r>
            <a:br>
              <a:rPr lang="en-US" dirty="0"/>
            </a:br>
            <a:r>
              <a:rPr lang="en-US" dirty="0"/>
              <a:t>3D Printing Windows Server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70205F-83DA-4891-9A44-12F1A722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E60BE9-325A-41BF-966A-F839747E101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CB0CBC-6A10-422D-8347-683C9BC38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024" y="1335886"/>
            <a:ext cx="4161501" cy="4118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6F2586-E786-4CD0-9D1B-4DDE46F79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99" y="1375620"/>
            <a:ext cx="4161501" cy="41067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907C66-7A74-4FFF-8637-50894B23B3E5}"/>
              </a:ext>
            </a:extLst>
          </p:cNvPr>
          <p:cNvSpPr txBox="1"/>
          <p:nvPr/>
        </p:nvSpPr>
        <p:spPr>
          <a:xfrm>
            <a:off x="366689" y="5790887"/>
            <a:ext cx="7834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Setup a Windows-hosted centralized 3D printing server for secure remote access and monitoring.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Useful for watching print quality and progress off-hours or remotely.</a:t>
            </a:r>
          </a:p>
        </p:txBody>
      </p:sp>
    </p:spTree>
    <p:extLst>
      <p:ext uri="{BB962C8B-B14F-4D97-AF65-F5344CB8AC3E}">
        <p14:creationId xmlns:p14="http://schemas.microsoft.com/office/powerpoint/2010/main" val="2222160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AE6AE-7DEB-49A8-840B-003EC075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270" y="3136010"/>
            <a:ext cx="2131459" cy="585980"/>
          </a:xfrm>
        </p:spPr>
        <p:txBody>
          <a:bodyPr>
            <a:normAutofit fontScale="90000"/>
          </a:bodyPr>
          <a:lstStyle/>
          <a:p>
            <a:r>
              <a:rPr lang="en-US" sz="3500" dirty="0"/>
              <a:t>Thank you!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7B970-3A99-4ED0-A315-272FE3661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E60BE9-325A-41BF-966A-F839747E101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13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3D5257-1AB1-4311-B4A2-A9F60E502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1B8A8E-018B-49E4-887A-ABC37C44E84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62130D-A925-49C7-9BB9-5FDF30A2B6F9}"/>
              </a:ext>
            </a:extLst>
          </p:cNvPr>
          <p:cNvSpPr txBox="1">
            <a:spLocks/>
          </p:cNvSpPr>
          <p:nvPr/>
        </p:nvSpPr>
        <p:spPr>
          <a:xfrm>
            <a:off x="685800" y="2693987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The 3D Printing Process</a:t>
            </a:r>
          </a:p>
        </p:txBody>
      </p:sp>
    </p:spTree>
    <p:extLst>
      <p:ext uri="{BB962C8B-B14F-4D97-AF65-F5344CB8AC3E}">
        <p14:creationId xmlns:p14="http://schemas.microsoft.com/office/powerpoint/2010/main" val="3176862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267C-3551-4EE2-916D-F82B11E2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187" y="274638"/>
            <a:ext cx="6740020" cy="562047"/>
          </a:xfrm>
        </p:spPr>
        <p:txBody>
          <a:bodyPr>
            <a:normAutofit fontScale="90000"/>
          </a:bodyPr>
          <a:lstStyle/>
          <a:p>
            <a:r>
              <a:rPr lang="en-US" dirty="0"/>
              <a:t>The 3D Printing Process</a:t>
            </a:r>
            <a:br>
              <a:rPr lang="en-US" dirty="0"/>
            </a:br>
            <a:r>
              <a:rPr lang="en-US" sz="2200" dirty="0"/>
              <a:t>Model  Development, Slicing, and Printing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8A54211-1051-458C-A56F-4376C93F088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12797890"/>
              </p:ext>
            </p:extLst>
          </p:nvPr>
        </p:nvGraphicFramePr>
        <p:xfrm>
          <a:off x="457200" y="1182688"/>
          <a:ext cx="8780967" cy="5675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41152-4A40-4899-AB83-327235EE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F6447-CEA5-4C2E-94D3-014555F6C13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802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267C-3551-4EE2-916D-F82B11E2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187" y="274638"/>
            <a:ext cx="6740020" cy="562047"/>
          </a:xfrm>
        </p:spPr>
        <p:txBody>
          <a:bodyPr>
            <a:normAutofit fontScale="90000"/>
          </a:bodyPr>
          <a:lstStyle/>
          <a:p>
            <a:r>
              <a:rPr lang="en-US" dirty="0"/>
              <a:t>The 3D Printing Process</a:t>
            </a:r>
            <a:br>
              <a:rPr lang="en-US" dirty="0"/>
            </a:br>
            <a:r>
              <a:rPr lang="en-US" sz="2200" dirty="0"/>
              <a:t>Model  Development, Slicing, and Printing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41152-4A40-4899-AB83-327235EE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F6447-CEA5-4C2E-94D3-014555F6C13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D16863-868B-4592-8E0F-423334045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96" y="1261992"/>
            <a:ext cx="3121733" cy="1519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1BC9A6-CA22-4212-97F5-5BF1CAD55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737" y="2851440"/>
            <a:ext cx="3121733" cy="1914271"/>
          </a:xfrm>
          <a:prstGeom prst="rect">
            <a:avLst/>
          </a:prstGeom>
        </p:spPr>
      </p:pic>
      <p:pic>
        <p:nvPicPr>
          <p:cNvPr id="1026" name="25baf41d-feaf-4534-9f40-f734ce0ccf09" descr="Image">
            <a:extLst>
              <a:ext uri="{FF2B5EF4-FFF2-40B4-BE49-F238E27FC236}">
                <a16:creationId xmlns:a16="http://schemas.microsoft.com/office/drawing/2014/main" id="{3AAEEBCD-52B2-427C-A96A-D4B48BD2F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006" y="4380175"/>
            <a:ext cx="3121733" cy="23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Curved Down 2">
            <a:extLst>
              <a:ext uri="{FF2B5EF4-FFF2-40B4-BE49-F238E27FC236}">
                <a16:creationId xmlns:a16="http://schemas.microsoft.com/office/drawing/2014/main" id="{C369D5D3-7660-4BF9-8890-FBD2D046FF95}"/>
              </a:ext>
            </a:extLst>
          </p:cNvPr>
          <p:cNvSpPr/>
          <p:nvPr/>
        </p:nvSpPr>
        <p:spPr>
          <a:xfrm rot="1929304">
            <a:off x="7011923" y="3123825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EF013FB0-3DDE-4DFB-9B5C-62CB3C396097}"/>
              </a:ext>
            </a:extLst>
          </p:cNvPr>
          <p:cNvSpPr/>
          <p:nvPr/>
        </p:nvSpPr>
        <p:spPr>
          <a:xfrm rot="1929304">
            <a:off x="4321151" y="1795583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53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267C-3551-4EE2-916D-F82B11E2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The 3D Printing Process</a:t>
            </a:r>
            <a:br>
              <a:rPr lang="en-US"/>
            </a:br>
            <a:r>
              <a:rPr lang="en-US" sz="2200"/>
              <a:t>Model  Development</a:t>
            </a:r>
            <a:endParaRPr lang="en-US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6903E-958E-4BC6-89AF-6E596FD7E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Parametric CAD software like PTC Creo can be used to design parts with exact dimensions and constraints between features.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Used to make parts where dimensioning and geometric relationships are important.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Easy to edit.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41152-4A40-4899-AB83-327235EE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F6447-CEA5-4C2E-94D3-014555F6C13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698FB78-2ADE-4E5A-9215-C5A1E9A3E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02" y="1435100"/>
            <a:ext cx="5111750" cy="282850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A022BB-0F77-4DE0-A718-E5969C148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2202" y="4529751"/>
            <a:ext cx="5124598" cy="210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51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267C-3551-4EE2-916D-F82B11E2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The 3D Printing Process</a:t>
            </a:r>
            <a:br>
              <a:rPr lang="en-US"/>
            </a:br>
            <a:r>
              <a:rPr lang="en-US" sz="2200"/>
              <a:t>Model  Development</a:t>
            </a:r>
            <a:endParaRPr lang="en-US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6903E-958E-4BC6-89AF-6E596FD7E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Non-parametric CAD tools can be used to edit 3D meshes without strict reference to dimensions.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Used for smoothing or simplifying overly complex polygon mesh features.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41152-4A40-4899-AB83-327235EE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F6447-CEA5-4C2E-94D3-014555F6C13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698FB78-2ADE-4E5A-9215-C5A1E9A3E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7155" y="1215666"/>
            <a:ext cx="5044937" cy="313335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9BAF7F-A8F2-4EAC-A9E4-1416F7798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356" y="4626222"/>
            <a:ext cx="4228644" cy="1478181"/>
          </a:xfrm>
          <a:prstGeom prst="rect">
            <a:avLst/>
          </a:prstGeom>
        </p:spPr>
      </p:pic>
      <p:pic>
        <p:nvPicPr>
          <p:cNvPr id="9" name="Picture 8" descr="A picture containing text, indoor, printer, orange&#10;&#10;Description automatically generated">
            <a:extLst>
              <a:ext uri="{FF2B5EF4-FFF2-40B4-BE49-F238E27FC236}">
                <a16:creationId xmlns:a16="http://schemas.microsoft.com/office/drawing/2014/main" id="{2BDFB2FE-BFBF-4D46-8201-1C1480051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844" y="4634556"/>
            <a:ext cx="4354029" cy="14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16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267C-3551-4EE2-916D-F82B11E2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The 3D Printing Process</a:t>
            </a:r>
            <a:br>
              <a:rPr lang="en-US"/>
            </a:br>
            <a:r>
              <a:rPr lang="en-US" sz="2200"/>
              <a:t>Model  Development</a:t>
            </a:r>
            <a:endParaRPr lang="en-US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6903E-958E-4BC6-89AF-6E596FD7E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099"/>
            <a:ext cx="3008313" cy="528637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output of the model development process is a polygon mesh.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Usually specified with a </a:t>
            </a:r>
            <a:r>
              <a:rPr lang="en-US" sz="2000" dirty="0">
                <a:highlight>
                  <a:srgbClr val="FFFF00"/>
                </a:highlight>
              </a:rPr>
              <a:t>.STL</a:t>
            </a:r>
            <a:r>
              <a:rPr lang="en-US" sz="2000" dirty="0"/>
              <a:t> file, which defines a triangle mesh using vertex coordinates.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Alternative file formats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highlight>
                  <a:srgbClr val="FFFF00"/>
                </a:highlight>
              </a:rPr>
              <a:t>.3MF</a:t>
            </a:r>
            <a:r>
              <a:rPr lang="en-US" sz="1800" dirty="0"/>
              <a:t> – modern format which specifies polygon mesh as well as complete manufacturing information.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highlight>
                  <a:srgbClr val="FFFF00"/>
                </a:highlight>
              </a:rPr>
              <a:t>.OBJ</a:t>
            </a:r>
            <a:r>
              <a:rPr lang="en-US" sz="1800" dirty="0"/>
              <a:t> – allows more complex mesh and supports surface textures.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41152-4A40-4899-AB83-327235EE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F6447-CEA5-4C2E-94D3-014555F6C13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31DEF8-D4E0-4274-82D0-4B3B98BC5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1751" y="1182327"/>
            <a:ext cx="5111750" cy="2460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090F34-4E52-44E2-B597-ED95A7AA8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751" y="3880611"/>
            <a:ext cx="5135049" cy="226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01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267C-3551-4EE2-916D-F82B11E2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3D Printing Process</a:t>
            </a:r>
            <a:br>
              <a:rPr lang="en-US" dirty="0"/>
            </a:br>
            <a:r>
              <a:rPr lang="en-US" sz="2200" dirty="0"/>
              <a:t>Slicing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6903E-958E-4BC6-89AF-6E596FD7E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099"/>
            <a:ext cx="3008313" cy="5286375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Slicing is the process of converting a 3D polygon mesh into high-level machine instructions for printing.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Printer settings like nozzle temp, speed, retraction, etc. are adjusted depending on printer, material, and desired part characteristics.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Slicers are (mostly) printer-agnostic, use pluggable </a:t>
            </a:r>
            <a:r>
              <a:rPr lang="en-US" sz="2000" i="1" dirty="0"/>
              <a:t>profiles</a:t>
            </a:r>
            <a:r>
              <a:rPr lang="en-US" sz="2000" dirty="0"/>
              <a:t> to switch between printers.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</a:rPr>
              <a:t>Popular (free) slicers: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Cura</a:t>
            </a:r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Slic3r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41152-4A40-4899-AB83-327235EE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F6447-CEA5-4C2E-94D3-014555F6C13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6751DE-0AE0-4E42-8939-CD92FCE9A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542" y="1124955"/>
            <a:ext cx="3462662" cy="51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23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267C-3551-4EE2-916D-F82B11E2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3D Printing Process</a:t>
            </a:r>
            <a:br>
              <a:rPr lang="en-US" dirty="0"/>
            </a:br>
            <a:r>
              <a:rPr lang="en-US" sz="2200" dirty="0"/>
              <a:t>Slicing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6903E-958E-4BC6-89AF-6E596FD7E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099"/>
            <a:ext cx="3008313" cy="528637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output of the slicing process is a </a:t>
            </a:r>
            <a:r>
              <a:rPr lang="en-US" sz="2000" dirty="0">
                <a:highlight>
                  <a:srgbClr val="FFFF00"/>
                </a:highlight>
              </a:rPr>
              <a:t>g-code</a:t>
            </a:r>
            <a:r>
              <a:rPr lang="en-US" sz="2000" dirty="0"/>
              <a:t> file, similar those used in CNC machining processes.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G-code is a set of predefined, human-readable commands.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Most consumer 3D printers use a flavor of the Marlin firmware, which defines around 100 different g-code commands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G-code defines the interface, while printer-specific firmware defines the execution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41152-4A40-4899-AB83-327235EE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F6447-CEA5-4C2E-94D3-014555F6C13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A8DF7-B3B9-418F-B655-C0D5E26DE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2498" y="1119870"/>
            <a:ext cx="5047480" cy="2973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ACC720-762E-4BAF-8400-9954A1113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2498" y="4190346"/>
            <a:ext cx="4548743" cy="26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23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404159C72B15478B6040D3EBE1CBC0" ma:contentTypeVersion="0" ma:contentTypeDescription="Create a new document." ma:contentTypeScope="" ma:versionID="a0c213d7b99afc13c94d9ef901f5ee9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022916f55ab85163ee9a5069dec31d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62E703-ACDE-4431-A86C-6BA33C3B71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6E8E51-B4CA-4C2C-A67E-A8BD26F7F21A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0CE8833-8544-4873-9CC5-39F48CCD2C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101917</TotalTime>
  <Words>551</Words>
  <Application>Microsoft Office PowerPoint</Application>
  <PresentationFormat>On-screen Show (4:3)</PresentationFormat>
  <Paragraphs>69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Arial Black</vt:lpstr>
      <vt:lpstr>Calibri</vt:lpstr>
      <vt:lpstr>Office Theme</vt:lpstr>
      <vt:lpstr>3D Printing Services at KSC IT</vt:lpstr>
      <vt:lpstr>PowerPoint Presentation</vt:lpstr>
      <vt:lpstr>The 3D Printing Process Model  Development, Slicing, and Printing</vt:lpstr>
      <vt:lpstr>The 3D Printing Process Model  Development, Slicing, and Printing</vt:lpstr>
      <vt:lpstr>The 3D Printing Process Model  Development</vt:lpstr>
      <vt:lpstr>The 3D Printing Process Model  Development</vt:lpstr>
      <vt:lpstr>The 3D Printing Process Model  Development</vt:lpstr>
      <vt:lpstr>The 3D Printing Process Slicing</vt:lpstr>
      <vt:lpstr>The 3D Printing Process Slicing</vt:lpstr>
      <vt:lpstr>The 3D Printing Process Printing</vt:lpstr>
      <vt:lpstr>PowerPoint Presentation</vt:lpstr>
      <vt:lpstr>Projects Orion Capsule Mirror Mount Prototype</vt:lpstr>
      <vt:lpstr>Projects Orion Capsule Mirror Mount Prototype</vt:lpstr>
      <vt:lpstr>Projects 3D Filament Recycling</vt:lpstr>
      <vt:lpstr>Projects 3D Printing Windows Server</vt:lpstr>
      <vt:lpstr>Thank you!</vt:lpstr>
    </vt:vector>
  </TitlesOfParts>
  <Company>LMIT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 Element Deltas to Vehicle Architecture</dc:title>
  <dc:creator>medinje</dc:creator>
  <cp:lastModifiedBy>Ketzner, Ryan N. (KSC-BAA20)</cp:lastModifiedBy>
  <cp:revision>3376</cp:revision>
  <cp:lastPrinted>2013-03-05T18:13:06Z</cp:lastPrinted>
  <dcterms:created xsi:type="dcterms:W3CDTF">2007-09-05T15:50:44Z</dcterms:created>
  <dcterms:modified xsi:type="dcterms:W3CDTF">2021-07-20T20:11:03Z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0x0101003C404159C72B15478B6040D3EBE1CBC0</vt:lpwstr>
  </property>
</Properties>
</file>