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318" r:id="rId4"/>
    <p:sldId id="260" r:id="rId5"/>
    <p:sldId id="262" r:id="rId6"/>
    <p:sldId id="299" r:id="rId7"/>
    <p:sldId id="263" r:id="rId8"/>
    <p:sldId id="300" r:id="rId9"/>
    <p:sldId id="301" r:id="rId10"/>
    <p:sldId id="302" r:id="rId11"/>
    <p:sldId id="316" r:id="rId12"/>
    <p:sldId id="264" r:id="rId13"/>
    <p:sldId id="319" r:id="rId14"/>
    <p:sldId id="324" r:id="rId15"/>
    <p:sldId id="325" r:id="rId16"/>
    <p:sldId id="322" r:id="rId17"/>
    <p:sldId id="323" r:id="rId18"/>
    <p:sldId id="28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84"/>
    <p:restoredTop sz="95994"/>
  </p:normalViewPr>
  <p:slideViewPr>
    <p:cSldViewPr snapToGrid="0" snapToObjects="1">
      <p:cViewPr varScale="1">
        <p:scale>
          <a:sx n="120" d="100"/>
          <a:sy n="120" d="100"/>
        </p:scale>
        <p:origin x="10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40930-6C38-CC43-BC52-17BB32131435}" type="datetimeFigureOut">
              <a:rPr lang="en-US" smtClean="0"/>
              <a:t>7/12/21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4425B-899C-BA41-92FB-62B58E2AC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21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Provides</a:t>
            </a:r>
            <a:r>
              <a:rPr lang="en-US" baseline="0" dirty="0"/>
              <a:t> maneuver guidance for turns, vertical speed, ground speed, and altitude. Provides different severity alerts for predicted violations of well-clear.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2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3BE1-0354-2545-B206-9993BC8EE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4D03D-AA3C-7B41-BCE7-D1D505E91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36964-55C0-EE43-BC93-6D571253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0B8DF-3024-C640-BC11-4B4A9F9B1669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AA86-E9AA-2A4E-8051-B485E920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E2795-E50C-C846-9EF8-9CE6D9A88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7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03C5-F939-0943-AD13-E4015B57D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85527-802B-D547-A2B4-A073FFC15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A1C2E-8BA9-F148-983A-A6BFBBCA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61F7-9372-6248-8A85-7ED12BBD083E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296BD-3F34-DF41-95B9-28C0FADE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FE714-3CCB-6447-9AF3-BC2A11A8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98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82B84-8A93-2747-8547-A608EB60E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DBB01-814D-174E-8465-DE058A913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CE508-4817-C044-A821-3CB1BE24A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93A8-9D99-0C42-B20E-31D302F5C759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805AE-6DE4-E442-81B0-D89D5A72A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8426E-5138-A24A-A14D-EF57D2ED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8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E9428-BB74-7647-BA8A-59FF797AD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FE487-83D2-2E47-9B7A-9E1CF7625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25CBA-2D5D-A142-81F7-E3A1A5D21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E350F-BCF3-F746-AE33-8480E3F0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65D0-F717-CE4E-BDE0-CF61D4A98078}" type="datetime1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E16FE-6EB2-D140-89A3-007A0B54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90CAE-2345-7A41-A1F9-66FBF320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7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E7A8-7CAB-624B-AF9A-5F2E9BD4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E9FF9-14F9-6644-AA15-FB34F8422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E2A29-CFBC-B443-A868-7A7C249E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507AC-3732-2E40-B8F9-313F9633C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F8747-E384-3842-A549-9F121FBF6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BFBF0-2D2E-AF49-A98B-741730DA9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3CBC-59A5-B247-80BC-2BE3DB395DC4}" type="datetime1">
              <a:rPr lang="en-US" smtClean="0"/>
              <a:t>7/12/21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50C9EB-3608-3C4C-BBC8-3E592468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E6710C-86DF-C746-A813-1B6FE4CA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1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0A47F-2C7A-C34B-8BBF-13DB3F14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36722E-68C3-E641-9874-C9133994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2E048-E3D6-CD49-8924-F98AACEB919F}" type="datetime1">
              <a:rPr lang="en-US" smtClean="0"/>
              <a:t>7/12/21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E2155-79E3-0143-A3CC-13F4AE52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01AA92-02E7-2B44-B58C-D2465C45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9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AD130-B1BD-6645-A9C6-54CDEA785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918A-D528-D041-B41B-9BEFD62375E5}" type="datetime1">
              <a:rPr lang="en-US" smtClean="0"/>
              <a:t>7/12/21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7F3461-68CE-DE40-AFA5-3346C04C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49928-DE1F-0246-9282-F701CFE8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9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3F98-9B23-534E-9B76-78446673C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0E4FF-5952-D946-BE4F-207C4BCE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7694C-C084-B940-8283-A09DDD962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5F622-6AB0-E349-9EB7-9F143D74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6C0C-7ECB-424C-AA7A-367F2A6047B4}" type="datetime1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BC1F4D-40ED-F147-B99A-B62CD6CAE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576F2-39F7-9D43-9A28-0C963A475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8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253F-5CF3-9746-980E-1F742A42D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31850-6D0A-664E-8AD0-E75972639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523CD-78BF-7645-92D3-67A767E8F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4CA47-A9CD-0547-AA12-6A71FEBB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64B41-8BD7-C946-8CA9-3F39D9905907}" type="datetime1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C9ACE-EF7E-9445-AE21-502227A9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CF5C1-035D-4F4C-9D39-1D9EFC5C9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2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EDAB-A203-DE49-9209-E5E1BEC1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64E50-9B42-EA46-9860-554FCBE05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ED688-ACC4-A24D-BAF0-4DDFFD81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7773-0FFD-3D43-A495-EFB55FB4764B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18477-1334-CD45-B507-4E7225679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8C7CC-E6A3-8144-A130-F5119F55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2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BF295-91C3-B040-9EE5-5BE7B0479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4E37C-4382-F849-8B2F-4DD18BCCB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AD54C-3B40-C04A-A069-FAC5B8355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AFC0-9327-E848-96F8-6276A5E3EA25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D7742-22D7-2745-A496-02D9B7F3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0487F-7D91-EC45-B2A5-116FA140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A68D39-1DEE-5448-B5FF-1FC0B1C77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E2FCC-FBDF-CF4E-835B-F340B12F2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4B7A2-A525-B942-B1F4-3081424CB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E29EF-E7F7-2844-AE45-55351D801F23}" type="datetime1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F3692-5DEC-AF45-A784-D3B73653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0A128-17FD-324B-8DAA-476167981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C506A-0F8B-F941-9A25-5B2874CB4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8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hemesh.larc.nasa.gov/fm/papers/FMAS2020_3.pdf" TargetMode="External"/><Relationship Id="rId3" Type="http://schemas.openxmlformats.org/officeDocument/2006/relationships/hyperlink" Target="https://shemesh.larc.nasa.gov/fm/papers/dasc2015-munoz.pdf" TargetMode="External"/><Relationship Id="rId7" Type="http://schemas.openxmlformats.org/officeDocument/2006/relationships/hyperlink" Target="https://copilot-language.github.io/" TargetMode="External"/><Relationship Id="rId2" Type="http://schemas.openxmlformats.org/officeDocument/2006/relationships/hyperlink" Target="https://github.com/nasa/daidal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aude.cs.illinois.edu/tools/lmc/" TargetMode="External"/><Relationship Id="rId5" Type="http://schemas.openxmlformats.org/officeDocument/2006/relationships/hyperlink" Target="https://shemesh.larc.nasa.gov/fm/papers/DASC2018-ICAROUS-draft.pdf" TargetMode="External"/><Relationship Id="rId4" Type="http://schemas.openxmlformats.org/officeDocument/2006/relationships/hyperlink" Target="https://github.com/nasa/icaro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89DE5-FFBD-904F-9651-5C9A1A601C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5600" b="1" dirty="0">
                <a:solidFill>
                  <a:schemeClr val="accent1"/>
                </a:solidFill>
              </a:rPr>
              <a:t>Formal Methods for Unmanned Aircraft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CDC56-0273-1343-8620-9E9F19E9F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3431"/>
          </a:xfrm>
        </p:spPr>
        <p:txBody>
          <a:bodyPr anchor="ctr">
            <a:normAutofit fontScale="92500" lnSpcReduction="20000"/>
          </a:bodyPr>
          <a:lstStyle/>
          <a:p>
            <a:r>
              <a:rPr lang="en-US" b="1" dirty="0"/>
              <a:t>Aaron </a:t>
            </a:r>
            <a:r>
              <a:rPr lang="en-US" b="1" dirty="0" err="1"/>
              <a:t>Dutle</a:t>
            </a:r>
            <a:r>
              <a:rPr lang="en-US" b="1" dirty="0"/>
              <a:t>*</a:t>
            </a:r>
          </a:p>
          <a:p>
            <a:r>
              <a:rPr lang="en-US" b="1" dirty="0"/>
              <a:t>Safety-Critical Avionics Systems</a:t>
            </a:r>
          </a:p>
          <a:p>
            <a:r>
              <a:rPr lang="en-US" b="1" dirty="0"/>
              <a:t>NASA Langley Research Center</a:t>
            </a:r>
          </a:p>
          <a:p>
            <a:endParaRPr lang="en-US" b="1" dirty="0"/>
          </a:p>
          <a:p>
            <a:r>
              <a:rPr lang="en-US" b="1" dirty="0"/>
              <a:t>Leipzig Symposium on Intelligent Systems</a:t>
            </a:r>
          </a:p>
          <a:p>
            <a:r>
              <a:rPr lang="en-US" b="1" dirty="0"/>
              <a:t>July 22, 2021</a:t>
            </a:r>
          </a:p>
          <a:p>
            <a:endParaRPr lang="en-US" b="1" dirty="0"/>
          </a:p>
          <a:p>
            <a:r>
              <a:rPr lang="en-US" sz="1900" dirty="0"/>
              <a:t>*Work done in collaboration with Cesar Munoz, Anthony </a:t>
            </a:r>
            <a:r>
              <a:rPr lang="en-US" sz="1900" dirty="0" err="1"/>
              <a:t>Narkawicz</a:t>
            </a:r>
            <a:r>
              <a:rPr lang="en-US" sz="1900" dirty="0"/>
              <a:t>, Paolo </a:t>
            </a:r>
            <a:r>
              <a:rPr lang="en-US" sz="1900" dirty="0" err="1"/>
              <a:t>Masci</a:t>
            </a:r>
            <a:r>
              <a:rPr lang="en-US" sz="1900" dirty="0"/>
              <a:t>, </a:t>
            </a:r>
            <a:r>
              <a:rPr lang="en-US" sz="1900" dirty="0" err="1"/>
              <a:t>Swee</a:t>
            </a:r>
            <a:r>
              <a:rPr lang="en-US" sz="1900" dirty="0"/>
              <a:t> Balachandran, Marco </a:t>
            </a:r>
            <a:r>
              <a:rPr lang="en-US" sz="1900" dirty="0" err="1"/>
              <a:t>Feliu</a:t>
            </a:r>
            <a:r>
              <a:rPr lang="en-US" sz="1900" dirty="0"/>
              <a:t>, Alwyn Goodloe, Ivan Perez, and others</a:t>
            </a:r>
          </a:p>
        </p:txBody>
      </p:sp>
    </p:spTree>
    <p:extLst>
      <p:ext uri="{BB962C8B-B14F-4D97-AF65-F5344CB8AC3E}">
        <p14:creationId xmlns:p14="http://schemas.microsoft.com/office/powerpoint/2010/main" val="5632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1D1192-815A-0C48-86A0-E2380F05B618}"/>
              </a:ext>
            </a:extLst>
          </p:cNvPr>
          <p:cNvSpPr txBox="1"/>
          <p:nvPr/>
        </p:nvSpPr>
        <p:spPr>
          <a:xfrm>
            <a:off x="550258" y="339864"/>
            <a:ext cx="41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A tale of two systems</a:t>
            </a:r>
          </a:p>
        </p:txBody>
      </p:sp>
      <p:pic>
        <p:nvPicPr>
          <p:cNvPr id="7" name="Picture 6" descr="daidalus.jpeg">
            <a:extLst>
              <a:ext uri="{FF2B5EF4-FFF2-40B4-BE49-F238E27FC236}">
                <a16:creationId xmlns:a16="http://schemas.microsoft.com/office/drawing/2014/main" id="{A54C8689-F49C-5248-B6C5-BFBAF2B2D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74" y="1197621"/>
            <a:ext cx="3384240" cy="1776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FF64C4-16F3-FB40-BFC0-1364E3ED2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495" y="1197621"/>
            <a:ext cx="2903102" cy="20644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2C722-B3A2-A44A-8368-684572FBC02F}"/>
              </a:ext>
            </a:extLst>
          </p:cNvPr>
          <p:cNvSpPr txBox="1"/>
          <p:nvPr/>
        </p:nvSpPr>
        <p:spPr>
          <a:xfrm>
            <a:off x="1547266" y="3246824"/>
            <a:ext cx="3384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</a:t>
            </a:r>
            <a:r>
              <a:rPr lang="en-US" dirty="0"/>
              <a:t>etect and </a:t>
            </a:r>
            <a:r>
              <a:rPr lang="en-US" b="1" dirty="0" err="1">
                <a:solidFill>
                  <a:schemeClr val="accent1"/>
                </a:solidFill>
              </a:rPr>
              <a:t>A</a:t>
            </a:r>
            <a:r>
              <a:rPr lang="en-US" dirty="0" err="1"/>
              <a:t>vo</a:t>
            </a:r>
            <a:r>
              <a:rPr lang="en-US" b="1" dirty="0" err="1">
                <a:solidFill>
                  <a:schemeClr val="accent1"/>
                </a:solidFill>
              </a:rPr>
              <a:t>ID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A</a:t>
            </a:r>
            <a:r>
              <a:rPr lang="en-US" dirty="0"/>
              <a:t>lerting </a:t>
            </a:r>
            <a:r>
              <a:rPr lang="en-US" b="1" dirty="0">
                <a:solidFill>
                  <a:schemeClr val="accent1"/>
                </a:solidFill>
              </a:rPr>
              <a:t>L</a:t>
            </a:r>
            <a:r>
              <a:rPr lang="en-US" dirty="0"/>
              <a:t>ogic for </a:t>
            </a:r>
            <a:r>
              <a:rPr lang="en-US" b="1" dirty="0">
                <a:solidFill>
                  <a:schemeClr val="accent1"/>
                </a:solidFill>
              </a:rPr>
              <a:t>U</a:t>
            </a:r>
            <a:r>
              <a:rPr lang="en-US" dirty="0"/>
              <a:t>nmanned </a:t>
            </a:r>
            <a:r>
              <a:rPr lang="en-US" b="1" dirty="0">
                <a:solidFill>
                  <a:schemeClr val="accent1"/>
                </a:solidFill>
              </a:rPr>
              <a:t>S</a:t>
            </a:r>
            <a:r>
              <a:rPr lang="en-US" dirty="0"/>
              <a:t>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8256B-9C0E-0B48-B755-CB157371EAC3}"/>
              </a:ext>
            </a:extLst>
          </p:cNvPr>
          <p:cNvSpPr txBox="1"/>
          <p:nvPr/>
        </p:nvSpPr>
        <p:spPr>
          <a:xfrm>
            <a:off x="6473628" y="3262049"/>
            <a:ext cx="4919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</a:t>
            </a:r>
            <a:r>
              <a:rPr lang="en-US" dirty="0"/>
              <a:t>ndependent </a:t>
            </a:r>
            <a:r>
              <a:rPr lang="en-US" b="1" dirty="0">
                <a:solidFill>
                  <a:schemeClr val="accent1"/>
                </a:solidFill>
              </a:rPr>
              <a:t>C</a:t>
            </a:r>
            <a:r>
              <a:rPr lang="en-US" dirty="0"/>
              <a:t>onfigurable </a:t>
            </a:r>
            <a:r>
              <a:rPr lang="en-US" b="1" dirty="0">
                <a:solidFill>
                  <a:schemeClr val="accent1"/>
                </a:solidFill>
              </a:rPr>
              <a:t>A</a:t>
            </a:r>
            <a:r>
              <a:rPr lang="en-US" dirty="0"/>
              <a:t>rchitecture for </a:t>
            </a:r>
            <a:r>
              <a:rPr lang="en-US" b="1" dirty="0">
                <a:solidFill>
                  <a:schemeClr val="accent1"/>
                </a:solidFill>
              </a:rPr>
              <a:t>R</a:t>
            </a:r>
            <a:r>
              <a:rPr lang="en-US" dirty="0"/>
              <a:t>eliable </a:t>
            </a:r>
            <a:r>
              <a:rPr lang="en-US" b="1" dirty="0">
                <a:solidFill>
                  <a:schemeClr val="accent1"/>
                </a:solidFill>
              </a:rPr>
              <a:t>O</a:t>
            </a:r>
            <a:r>
              <a:rPr lang="en-US" dirty="0"/>
              <a:t>perations of </a:t>
            </a:r>
            <a:r>
              <a:rPr lang="en-US" b="1" dirty="0">
                <a:solidFill>
                  <a:schemeClr val="accent1"/>
                </a:solidFill>
              </a:rPr>
              <a:t>U</a:t>
            </a:r>
            <a:r>
              <a:rPr lang="en-US" dirty="0"/>
              <a:t>nmanned </a:t>
            </a:r>
            <a:r>
              <a:rPr lang="en-US" b="1" dirty="0">
                <a:solidFill>
                  <a:schemeClr val="accent1"/>
                </a:solidFill>
              </a:rPr>
              <a:t>S</a:t>
            </a:r>
            <a:r>
              <a:rPr lang="en-US" dirty="0"/>
              <a:t>ystems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538C84-A9C7-9047-92E6-F1BA57DF2F13}"/>
              </a:ext>
            </a:extLst>
          </p:cNvPr>
          <p:cNvSpPr txBox="1"/>
          <p:nvPr/>
        </p:nvSpPr>
        <p:spPr>
          <a:xfrm>
            <a:off x="728283" y="3908380"/>
            <a:ext cx="5259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Developed as the reference implementation for Detect and Avoid for DO-365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Provides 1x1 alerting and 1xN guidance to avoid conflicts with other aircraft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Library available in Java, C++, and </a:t>
            </a:r>
            <a:r>
              <a:rPr lang="en-US" i="1" dirty="0">
                <a:solidFill>
                  <a:schemeClr val="accent1"/>
                </a:solidFill>
              </a:rPr>
              <a:t>formal models</a:t>
            </a:r>
            <a:r>
              <a:rPr lang="en-US" dirty="0"/>
              <a:t> in PVS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5531EA-7C5D-BC4F-94DA-42ADD6755008}"/>
              </a:ext>
            </a:extLst>
          </p:cNvPr>
          <p:cNvSpPr txBox="1"/>
          <p:nvPr/>
        </p:nvSpPr>
        <p:spPr>
          <a:xfrm>
            <a:off x="6247051" y="3908380"/>
            <a:ext cx="51465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Extensible publish-subscribe based architecture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Incorporates DAA (</a:t>
            </a:r>
            <a:r>
              <a:rPr lang="en-US" dirty="0" err="1"/>
              <a:t>Daidalus</a:t>
            </a:r>
            <a:r>
              <a:rPr lang="en-US" dirty="0"/>
              <a:t>), geofencing, path planning, scheduling, decision making and other capabilities as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Allows autopilot and/or ground station to execute missions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BB1284-D54F-6443-A1F2-058E217E9533}"/>
              </a:ext>
            </a:extLst>
          </p:cNvPr>
          <p:cNvSpPr txBox="1"/>
          <p:nvPr/>
        </p:nvSpPr>
        <p:spPr>
          <a:xfrm>
            <a:off x="3038559" y="5950408"/>
            <a:ext cx="641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emphasis on </a:t>
            </a:r>
            <a:r>
              <a:rPr lang="en-US" b="1" dirty="0">
                <a:solidFill>
                  <a:schemeClr val="accent1"/>
                </a:solidFill>
              </a:rPr>
              <a:t>Formal Verification </a:t>
            </a:r>
            <a:r>
              <a:rPr lang="en-US" dirty="0"/>
              <a:t>is what sets them apart from competing systems </a:t>
            </a:r>
          </a:p>
        </p:txBody>
      </p:sp>
      <p:pic>
        <p:nvPicPr>
          <p:cNvPr id="10" name="Picture 9" descr="daidalus.jpeg">
            <a:extLst>
              <a:ext uri="{FF2B5EF4-FFF2-40B4-BE49-F238E27FC236}">
                <a16:creationId xmlns:a16="http://schemas.microsoft.com/office/drawing/2014/main" id="{EA8EC74B-B053-BA44-BBB0-FFB43F3AE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74" y="1195294"/>
            <a:ext cx="3384240" cy="177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0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5A404-5B1B-704E-8360-1F1AA81F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D0B26-5EB7-8F4B-8BFE-673A6C5D9F6E}"/>
              </a:ext>
            </a:extLst>
          </p:cNvPr>
          <p:cNvSpPr txBox="1"/>
          <p:nvPr/>
        </p:nvSpPr>
        <p:spPr>
          <a:xfrm>
            <a:off x="550258" y="339864"/>
            <a:ext cx="4588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What is Formal Methods?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FAC96-F074-5744-AD2A-6BE8E63AD4E1}"/>
              </a:ext>
            </a:extLst>
          </p:cNvPr>
          <p:cNvSpPr/>
          <p:nvPr/>
        </p:nvSpPr>
        <p:spPr>
          <a:xfrm>
            <a:off x="550258" y="1189250"/>
            <a:ext cx="53892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>
                <a:solidFill>
                  <a:schemeClr val="accent1"/>
                </a:solidFill>
              </a:rPr>
              <a:t>Formal Methods: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Mathematically rigorous techniques and tools for the specification, design, and verification of software and hardware systems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Many Formal Methods provide a means to symbolically examine the entire state space of a digital design (whether hardware or software)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This allows users to establish correctness or safety properties  that are true for all possible inputs</a:t>
            </a:r>
          </a:p>
        </p:txBody>
      </p:sp>
      <p:pic>
        <p:nvPicPr>
          <p:cNvPr id="8" name="Picture 2" descr="(VSCode-PVS screenshoot)">
            <a:extLst>
              <a:ext uri="{FF2B5EF4-FFF2-40B4-BE49-F238E27FC236}">
                <a16:creationId xmlns:a16="http://schemas.microsoft.com/office/drawing/2014/main" id="{3A6F58C5-B2D3-1A4E-992B-105153DA2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444" y="4127780"/>
            <a:ext cx="3256050" cy="167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727720-76E0-FD46-AFDF-9C438515D21E}"/>
              </a:ext>
            </a:extLst>
          </p:cNvPr>
          <p:cNvSpPr txBox="1"/>
          <p:nvPr/>
        </p:nvSpPr>
        <p:spPr>
          <a:xfrm>
            <a:off x="1373562" y="5924157"/>
            <a:ext cx="335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Interactive theorem proving</a:t>
            </a:r>
            <a:r>
              <a:rPr lang="en-US" dirty="0"/>
              <a:t> </a:t>
            </a:r>
          </a:p>
        </p:txBody>
      </p:sp>
      <p:pic>
        <p:nvPicPr>
          <p:cNvPr id="14" name="Picture 4" descr="Advanced model checking for verication and safety assessment">
            <a:extLst>
              <a:ext uri="{FF2B5EF4-FFF2-40B4-BE49-F238E27FC236}">
                <a16:creationId xmlns:a16="http://schemas.microsoft.com/office/drawing/2014/main" id="{A3796638-A869-BA4F-977A-075DC7A70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53" y="490946"/>
            <a:ext cx="3505200" cy="23241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A074754-DCE1-3B4F-9E18-BAE63899B939}"/>
              </a:ext>
            </a:extLst>
          </p:cNvPr>
          <p:cNvSpPr txBox="1"/>
          <p:nvPr/>
        </p:nvSpPr>
        <p:spPr>
          <a:xfrm>
            <a:off x="7900433" y="2894796"/>
            <a:ext cx="2982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Model checking</a:t>
            </a:r>
            <a:endParaRPr lang="en-US" dirty="0"/>
          </a:p>
        </p:txBody>
      </p:sp>
      <p:sp>
        <p:nvSpPr>
          <p:cNvPr id="18" name="L-Shape 17">
            <a:extLst>
              <a:ext uri="{FF2B5EF4-FFF2-40B4-BE49-F238E27FC236}">
                <a16:creationId xmlns:a16="http://schemas.microsoft.com/office/drawing/2014/main" id="{7FB851CD-35F6-F548-BEF5-6383EC25F9D7}"/>
              </a:ext>
            </a:extLst>
          </p:cNvPr>
          <p:cNvSpPr/>
          <p:nvPr/>
        </p:nvSpPr>
        <p:spPr>
          <a:xfrm rot="16200000">
            <a:off x="9204246" y="1613388"/>
            <a:ext cx="365124" cy="2972746"/>
          </a:xfrm>
          <a:prstGeom prst="corner">
            <a:avLst>
              <a:gd name="adj1" fmla="val 25621"/>
              <a:gd name="adj2" fmla="val 23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-Shape 18">
            <a:extLst>
              <a:ext uri="{FF2B5EF4-FFF2-40B4-BE49-F238E27FC236}">
                <a16:creationId xmlns:a16="http://schemas.microsoft.com/office/drawing/2014/main" id="{DD8DDA96-CF55-5D46-91F9-937F046EBCC9}"/>
              </a:ext>
            </a:extLst>
          </p:cNvPr>
          <p:cNvSpPr/>
          <p:nvPr/>
        </p:nvSpPr>
        <p:spPr>
          <a:xfrm>
            <a:off x="1286765" y="5992655"/>
            <a:ext cx="3438612" cy="345396"/>
          </a:xfrm>
          <a:prstGeom prst="corner">
            <a:avLst>
              <a:gd name="adj1" fmla="val 25621"/>
              <a:gd name="adj2" fmla="val 23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68251B-34DC-1848-8A97-7DFC4CAB7F72}"/>
              </a:ext>
            </a:extLst>
          </p:cNvPr>
          <p:cNvSpPr txBox="1"/>
          <p:nvPr/>
        </p:nvSpPr>
        <p:spPr>
          <a:xfrm>
            <a:off x="6401474" y="3774573"/>
            <a:ext cx="52402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Some Techniques: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Interactive theorem proving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Static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Verified compilers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Runtime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Requirements analysis</a:t>
            </a:r>
          </a:p>
        </p:txBody>
      </p:sp>
    </p:spTree>
    <p:extLst>
      <p:ext uri="{BB962C8B-B14F-4D97-AF65-F5344CB8AC3E}">
        <p14:creationId xmlns:p14="http://schemas.microsoft.com/office/powerpoint/2010/main" val="142344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20CD0-74A5-6241-9043-C9345AB0D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506" y="461898"/>
            <a:ext cx="6582197" cy="438277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+mn-lt"/>
              </a:rPr>
              <a:t>Pre-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Daidalus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: FAA SARP definition of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Well-Clear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0A95E-9C3E-5941-9726-92B377B33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756" y="1270450"/>
            <a:ext cx="10496044" cy="490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Requirements determined for a viable definition:</a:t>
            </a:r>
          </a:p>
          <a:p>
            <a:r>
              <a:rPr lang="en-US" sz="2000" dirty="0"/>
              <a:t>Provide a </a:t>
            </a:r>
            <a:r>
              <a:rPr lang="en-US" sz="2000" i="1" dirty="0"/>
              <a:t>geometric means</a:t>
            </a:r>
            <a:r>
              <a:rPr lang="en-US" sz="2000" dirty="0"/>
              <a:t> to determine well-clear status</a:t>
            </a:r>
          </a:p>
          <a:p>
            <a:r>
              <a:rPr lang="en-US" sz="2000" dirty="0"/>
              <a:t>Enable self-separation capabilities</a:t>
            </a:r>
          </a:p>
          <a:p>
            <a:r>
              <a:rPr lang="en-US" sz="2000" dirty="0"/>
              <a:t>Avoid undue concern for traffic aircraft</a:t>
            </a:r>
          </a:p>
          <a:p>
            <a:r>
              <a:rPr lang="en-US" sz="2000" dirty="0"/>
              <a:t>Interoperate with existing collision avoidance systems (TCAS II)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</a:rPr>
              <a:t>Formal modeling and verification</a:t>
            </a:r>
            <a:r>
              <a:rPr lang="en-US" sz="2000" dirty="0"/>
              <a:t> of the concept performed by the NASA Formal Methods group added 3 related desirable properties: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Inclusion:</a:t>
            </a:r>
            <a:r>
              <a:rPr lang="en-US" sz="2000" dirty="0"/>
              <a:t> Contains the TCAS II volume, and as the well-clear parameters increase, the volume does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Symmetry:</a:t>
            </a:r>
            <a:r>
              <a:rPr lang="en-US" sz="2000" dirty="0"/>
              <a:t> The </a:t>
            </a:r>
            <a:r>
              <a:rPr lang="en-US" sz="2000" dirty="0" err="1"/>
              <a:t>ownship</a:t>
            </a:r>
            <a:r>
              <a:rPr lang="en-US" sz="2000" dirty="0"/>
              <a:t> and intruder should determine the same well-clear status (assuming the same information held by both)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Local Convexity:</a:t>
            </a:r>
            <a:r>
              <a:rPr lang="en-US" sz="2000" dirty="0"/>
              <a:t> In a non-maneuvering encounter, there should be (at most) one time interval where the aircraft are in conflict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0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40A2F9-10F6-4106-88E9-0AFFED8E1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3667037" cy="3785419"/>
          </a:xfrm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en-US" sz="2400" dirty="0"/>
              <a:t>System based on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chemeClr val="accent1"/>
                </a:solidFill>
              </a:rPr>
              <a:t>formally verified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core algorithms that: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Determine the current pairwise well-clear status (</a:t>
            </a:r>
            <a:r>
              <a:rPr lang="en-US" b="1" dirty="0">
                <a:solidFill>
                  <a:srgbClr val="000000"/>
                </a:solidFill>
              </a:rPr>
              <a:t>Detection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Compute maneuver guidance to maintain or regain well-clear status (</a:t>
            </a:r>
            <a:r>
              <a:rPr lang="en-US" b="1" dirty="0">
                <a:solidFill>
                  <a:srgbClr val="000000"/>
                </a:solidFill>
              </a:rPr>
              <a:t>Maneuver Guidance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Determine alert type (</a:t>
            </a:r>
            <a:r>
              <a:rPr lang="en-US" b="1" dirty="0">
                <a:solidFill>
                  <a:srgbClr val="000000"/>
                </a:solidFill>
              </a:rPr>
              <a:t>Alerting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endParaRPr lang="en-US"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93FF2F-D1FD-8C49-A999-519D8E93C6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43"/>
          <a:stretch/>
        </p:blipFill>
        <p:spPr>
          <a:xfrm>
            <a:off x="4636008" y="640082"/>
            <a:ext cx="6916329" cy="5577837"/>
          </a:xfrm>
          <a:prstGeom prst="rect">
            <a:avLst/>
          </a:prstGeom>
          <a:effectLst/>
        </p:spPr>
      </p:pic>
      <p:pic>
        <p:nvPicPr>
          <p:cNvPr id="6" name="Picture 5" descr="daidalus.jpeg">
            <a:extLst>
              <a:ext uri="{FF2B5EF4-FFF2-40B4-BE49-F238E27FC236}">
                <a16:creationId xmlns:a16="http://schemas.microsoft.com/office/drawing/2014/main" id="{C310647C-5F54-EA4C-90A3-50CD38BD6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63" y="611682"/>
            <a:ext cx="3231905" cy="16941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A66C3F-33B6-8C44-B28D-2A38489456B8}"/>
              </a:ext>
            </a:extLst>
          </p:cNvPr>
          <p:cNvSpPr txBox="1"/>
          <p:nvPr/>
        </p:nvSpPr>
        <p:spPr>
          <a:xfrm>
            <a:off x="353037" y="350072"/>
            <a:ext cx="3231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What’s in the box? </a:t>
            </a:r>
          </a:p>
        </p:txBody>
      </p:sp>
    </p:spTree>
    <p:extLst>
      <p:ext uri="{BB962C8B-B14F-4D97-AF65-F5344CB8AC3E}">
        <p14:creationId xmlns:p14="http://schemas.microsoft.com/office/powerpoint/2010/main" val="135754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914" y="404602"/>
            <a:ext cx="3172494" cy="58119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+mn-lt"/>
              </a:rPr>
              <a:t>Core functionality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D767CF-FD39-2F4F-B3FE-D38A6B9D47C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7B980C-10CD-F64F-80E4-CE68A34ED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46" y="3017826"/>
            <a:ext cx="3172494" cy="29520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8530A7-01CC-CA46-87CF-30675990CCFC}"/>
              </a:ext>
            </a:extLst>
          </p:cNvPr>
          <p:cNvSpPr txBox="1"/>
          <p:nvPr/>
        </p:nvSpPr>
        <p:spPr>
          <a:xfrm>
            <a:off x="756746" y="1390576"/>
            <a:ext cx="2795752" cy="1396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Detection</a:t>
            </a:r>
            <a:r>
              <a:rPr lang="en-US" sz="2118" dirty="0">
                <a:solidFill>
                  <a:srgbClr val="000000"/>
                </a:solidFill>
              </a:rPr>
              <a:t> determines the time interval where a loss of well-clear is predicted to occur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98A1C-2475-0441-BD22-3195547BF007}"/>
              </a:ext>
            </a:extLst>
          </p:cNvPr>
          <p:cNvSpPr txBox="1"/>
          <p:nvPr/>
        </p:nvSpPr>
        <p:spPr>
          <a:xfrm>
            <a:off x="4209394" y="1390576"/>
            <a:ext cx="3098378" cy="1359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Maneuver Guidance</a:t>
            </a:r>
            <a:r>
              <a:rPr lang="en-US" sz="2118" dirty="0">
                <a:solidFill>
                  <a:srgbClr val="000000"/>
                </a:solidFill>
              </a:rPr>
              <a:t> finds r</a:t>
            </a:r>
            <a:r>
              <a:rPr lang="en-US" sz="2000" dirty="0">
                <a:solidFill>
                  <a:srgbClr val="000000"/>
                </a:solidFill>
              </a:rPr>
              <a:t>anges of maneuvers that lead to entering some hazard volume</a:t>
            </a:r>
            <a:endParaRPr lang="en-US" sz="2118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4DEC23-469C-654D-A6A6-D33B31E1E161}"/>
              </a:ext>
            </a:extLst>
          </p:cNvPr>
          <p:cNvSpPr txBox="1"/>
          <p:nvPr/>
        </p:nvSpPr>
        <p:spPr>
          <a:xfrm>
            <a:off x="8153400" y="1383275"/>
            <a:ext cx="2795752" cy="1396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Alerting</a:t>
            </a:r>
            <a:r>
              <a:rPr lang="en-US" sz="2118" dirty="0">
                <a:solidFill>
                  <a:srgbClr val="000000"/>
                </a:solidFill>
              </a:rPr>
              <a:t> computes a number indicating the severity of a potential loss of well-clear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963E19DF-E94B-9643-A655-62FFE3DF8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83" y="2917848"/>
            <a:ext cx="3891468" cy="3621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7F06B5-B204-264F-B957-186082901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63" y="2938088"/>
            <a:ext cx="4408537" cy="321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4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605C-9A5E-F943-AB68-BA40DF8A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978535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800" dirty="0"/>
              <a:t>The verification process for DAIDALUS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5F674FE-672C-4212-BA83-04703A1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dirty="0"/>
              <a:t>irrored </a:t>
            </a:r>
            <a:r>
              <a:rPr lang="en-US" sz="2000" b="1" dirty="0">
                <a:solidFill>
                  <a:srgbClr val="FF0000"/>
                </a:solidFill>
              </a:rPr>
              <a:t>I</a:t>
            </a:r>
            <a:r>
              <a:rPr lang="en-US" sz="2000" dirty="0"/>
              <a:t>mplementation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N</a:t>
            </a:r>
            <a:r>
              <a:rPr lang="en-US" sz="2000" dirty="0"/>
              <a:t>umerically </a:t>
            </a:r>
            <a:r>
              <a:rPr lang="en-US" sz="2000" b="1" dirty="0">
                <a:solidFill>
                  <a:srgbClr val="FF0000"/>
                </a:solidFill>
              </a:rPr>
              <a:t>E</a:t>
            </a:r>
            <a:r>
              <a:rPr lang="en-US" sz="2000" dirty="0"/>
              <a:t>valuated against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R</a:t>
            </a:r>
            <a:r>
              <a:rPr lang="en-US" sz="2000" dirty="0"/>
              <a:t>igorously </a:t>
            </a:r>
            <a:r>
              <a:rPr lang="en-US" sz="2000" b="1" dirty="0">
                <a:solidFill>
                  <a:srgbClr val="FF0000"/>
                </a:solidFill>
              </a:rPr>
              <a:t>V</a:t>
            </a:r>
            <a:r>
              <a:rPr lang="en-US" sz="2000" dirty="0"/>
              <a:t>erified </a:t>
            </a:r>
            <a:r>
              <a:rPr lang="en-US" sz="2000" b="1" dirty="0">
                <a:solidFill>
                  <a:srgbClr val="FF0000"/>
                </a:solidFill>
              </a:rPr>
              <a:t>A</a:t>
            </a:r>
            <a:r>
              <a:rPr lang="en-US" sz="2000" dirty="0"/>
              <a:t>lgorithms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CE36935-F4B3-6647-9618-F1B5D6C4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149" y="643467"/>
            <a:ext cx="6095997" cy="5410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D4B17F-B7BC-3241-BC07-141A7D68F658}"/>
              </a:ext>
            </a:extLst>
          </p:cNvPr>
          <p:cNvSpPr txBox="1"/>
          <p:nvPr/>
        </p:nvSpPr>
        <p:spPr>
          <a:xfrm>
            <a:off x="350998" y="381857"/>
            <a:ext cx="39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Verification</a:t>
            </a:r>
          </a:p>
        </p:txBody>
      </p:sp>
    </p:spTree>
    <p:extLst>
      <p:ext uri="{BB962C8B-B14F-4D97-AF65-F5344CB8AC3E}">
        <p14:creationId xmlns:p14="http://schemas.microsoft.com/office/powerpoint/2010/main" val="281365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605C-9A5E-F943-AB68-BA40DF8A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978535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dirty="0"/>
              <a:t>igorously </a:t>
            </a:r>
            <a:r>
              <a:rPr lang="en-US" sz="2800" b="1" dirty="0">
                <a:solidFill>
                  <a:srgbClr val="FF0000"/>
                </a:solidFill>
              </a:rPr>
              <a:t>V</a:t>
            </a:r>
            <a:r>
              <a:rPr lang="en-US" sz="2800" dirty="0"/>
              <a:t>erified </a:t>
            </a:r>
            <a:r>
              <a:rPr lang="en-US" sz="2800" b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lgorithms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5F674FE-672C-4212-BA83-04703A1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Using the Prototype Verification System (PVS)</a:t>
            </a:r>
          </a:p>
          <a:p>
            <a:r>
              <a:rPr lang="en-US" sz="2000" dirty="0"/>
              <a:t>Specify safety, correctness, or otherwise desirable properties</a:t>
            </a:r>
          </a:p>
          <a:p>
            <a:r>
              <a:rPr lang="en-US" sz="2000" dirty="0"/>
              <a:t>Write algorithms meant to satisfy them</a:t>
            </a:r>
          </a:p>
          <a:p>
            <a:r>
              <a:rPr lang="en-US" sz="2000" dirty="0"/>
              <a:t>Formally prove that the algorithms do as desired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CE36935-F4B3-6647-9618-F1B5D6C4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79167" y="643467"/>
            <a:ext cx="6087960" cy="5410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2DCAA3-F121-1B4E-9281-9B673A4A387A}"/>
              </a:ext>
            </a:extLst>
          </p:cNvPr>
          <p:cNvSpPr txBox="1"/>
          <p:nvPr/>
        </p:nvSpPr>
        <p:spPr>
          <a:xfrm>
            <a:off x="350998" y="381857"/>
            <a:ext cx="39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Verification</a:t>
            </a:r>
          </a:p>
        </p:txBody>
      </p:sp>
    </p:spTree>
    <p:extLst>
      <p:ext uri="{BB962C8B-B14F-4D97-AF65-F5344CB8AC3E}">
        <p14:creationId xmlns:p14="http://schemas.microsoft.com/office/powerpoint/2010/main" val="182877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605C-9A5E-F943-AB68-BA40DF8A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10903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M</a:t>
            </a:r>
            <a:r>
              <a:rPr lang="en-US" sz="2800" dirty="0"/>
              <a:t>irrored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mplementation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5F674FE-672C-4212-BA83-04703A1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299358" cy="3415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Use a more common programming language (Java and C++) to implement the algorithms</a:t>
            </a:r>
          </a:p>
          <a:p>
            <a:r>
              <a:rPr lang="en-US" sz="2000" dirty="0"/>
              <a:t>For low-level functions, </a:t>
            </a:r>
            <a:r>
              <a:rPr lang="en-US" sz="2000" dirty="0">
                <a:solidFill>
                  <a:srgbClr val="FF0000"/>
                </a:solidFill>
              </a:rPr>
              <a:t>literal</a:t>
            </a:r>
            <a:r>
              <a:rPr lang="en-US" sz="2000" dirty="0"/>
              <a:t> mirroring of functions</a:t>
            </a:r>
          </a:p>
          <a:p>
            <a:r>
              <a:rPr lang="en-US" sz="2000" dirty="0"/>
              <a:t>For higher level, mirror the functionality of components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CE36935-F4B3-6647-9618-F1B5D6C4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79167" y="643467"/>
            <a:ext cx="6087960" cy="5410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81FB5-B056-4848-88A9-89D483B1C3C7}"/>
              </a:ext>
            </a:extLst>
          </p:cNvPr>
          <p:cNvSpPr txBox="1"/>
          <p:nvPr/>
        </p:nvSpPr>
        <p:spPr>
          <a:xfrm>
            <a:off x="350998" y="381857"/>
            <a:ext cx="39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Verification</a:t>
            </a:r>
          </a:p>
        </p:txBody>
      </p:sp>
    </p:spTree>
    <p:extLst>
      <p:ext uri="{BB962C8B-B14F-4D97-AF65-F5344CB8AC3E}">
        <p14:creationId xmlns:p14="http://schemas.microsoft.com/office/powerpoint/2010/main" val="52781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605C-9A5E-F943-AB68-BA40DF8A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1010903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N</a:t>
            </a:r>
            <a:r>
              <a:rPr lang="en-US" sz="2800" dirty="0"/>
              <a:t>umerically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dirty="0"/>
              <a:t>valuated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5F674FE-672C-4212-BA83-04703A1D6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method of testing for human error in translation and for numerical error in implementation</a:t>
            </a:r>
          </a:p>
          <a:p>
            <a:r>
              <a:rPr lang="en-US" sz="2000" dirty="0"/>
              <a:t>Build a collection of representative test cases</a:t>
            </a:r>
          </a:p>
          <a:p>
            <a:r>
              <a:rPr lang="en-US" sz="2000" dirty="0"/>
              <a:t>Evaluate cases using the formal model and the implementation</a:t>
            </a:r>
          </a:p>
          <a:p>
            <a:r>
              <a:rPr lang="en-US" sz="2000" dirty="0"/>
              <a:t>Compare the results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CE36935-F4B3-6647-9618-F1B5D6C4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79167" y="643467"/>
            <a:ext cx="6087960" cy="5410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DC0075-DB04-BB4C-8BE1-7B345961F19E}"/>
              </a:ext>
            </a:extLst>
          </p:cNvPr>
          <p:cNvSpPr txBox="1"/>
          <p:nvPr/>
        </p:nvSpPr>
        <p:spPr>
          <a:xfrm>
            <a:off x="350998" y="381857"/>
            <a:ext cx="394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Verification</a:t>
            </a:r>
          </a:p>
        </p:txBody>
      </p:sp>
    </p:spTree>
    <p:extLst>
      <p:ext uri="{BB962C8B-B14F-4D97-AF65-F5344CB8AC3E}">
        <p14:creationId xmlns:p14="http://schemas.microsoft.com/office/powerpoint/2010/main" val="4068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3" y="307497"/>
            <a:ext cx="3609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Real-time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BBC9F-11B1-A14F-AC0D-8A4A4116A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52" y="830717"/>
            <a:ext cx="9046896" cy="44476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D42247-57E5-674D-ABCF-AEB8E7559AD9}"/>
              </a:ext>
            </a:extLst>
          </p:cNvPr>
          <p:cNvSpPr/>
          <p:nvPr/>
        </p:nvSpPr>
        <p:spPr>
          <a:xfrm>
            <a:off x="995320" y="4507264"/>
            <a:ext cx="10098861" cy="1027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E304DC-B2D3-0146-9894-784FD62A58D6}"/>
              </a:ext>
            </a:extLst>
          </p:cNvPr>
          <p:cNvSpPr txBox="1"/>
          <p:nvPr/>
        </p:nvSpPr>
        <p:spPr>
          <a:xfrm>
            <a:off x="2273861" y="4667989"/>
            <a:ext cx="7541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Developed a visual Co-simulation environment (</a:t>
            </a:r>
            <a:r>
              <a:rPr lang="en-US" b="1" dirty="0">
                <a:solidFill>
                  <a:schemeClr val="accent1"/>
                </a:solidFill>
              </a:rPr>
              <a:t>DAA-Displays</a:t>
            </a:r>
            <a:r>
              <a:rPr lang="en-US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Real-time conformance checking of implementation vs. formal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SME input and validation without specialized Formal Methods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Visualization allows simpler analysis of some data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81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0061944-0DA2-4A4D-870E-77258A9EE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407" y="106887"/>
            <a:ext cx="2286000" cy="162560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129857C-D4DF-474A-9216-105F00853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467" y="3429000"/>
            <a:ext cx="5821749" cy="32804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5ED015-F3D1-0D44-BAEC-6C0D4374F113}"/>
              </a:ext>
            </a:extLst>
          </p:cNvPr>
          <p:cNvSpPr txBox="1"/>
          <p:nvPr/>
        </p:nvSpPr>
        <p:spPr>
          <a:xfrm>
            <a:off x="6304029" y="1842079"/>
            <a:ext cx="579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Architecturally: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Separate software modules, with extensibility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included modules have formal verification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Publish -- Subscribe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Built on NASA-pedigreed core Flight System platform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B0991-0992-6845-B75E-9B6FA32947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84165" y="1890324"/>
            <a:ext cx="4650258" cy="2714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37CD4E-142B-D74D-903F-AF9CB5493824}"/>
              </a:ext>
            </a:extLst>
          </p:cNvPr>
          <p:cNvSpPr txBox="1"/>
          <p:nvPr/>
        </p:nvSpPr>
        <p:spPr>
          <a:xfrm>
            <a:off x="1008991" y="2252451"/>
            <a:ext cx="105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Detector A   </a:t>
            </a:r>
          </a:p>
          <a:p>
            <a:r>
              <a:rPr lang="en-US" sz="12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899AD4-A56F-8C4C-BDD3-24BF32E11434}"/>
              </a:ext>
            </a:extLst>
          </p:cNvPr>
          <p:cNvSpPr txBox="1"/>
          <p:nvPr/>
        </p:nvSpPr>
        <p:spPr>
          <a:xfrm>
            <a:off x="557048" y="4918841"/>
            <a:ext cx="5444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Functionally: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Mission applications </a:t>
            </a:r>
            <a:r>
              <a:rPr lang="en-US" dirty="0"/>
              <a:t>maintain and achieve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Detectors</a:t>
            </a:r>
            <a:r>
              <a:rPr lang="en-US" dirty="0"/>
              <a:t> anticipate upcoming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Resolvers</a:t>
            </a:r>
            <a:r>
              <a:rPr lang="en-US" dirty="0"/>
              <a:t> avoid problems discovered by detectors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Decision making layer </a:t>
            </a:r>
            <a:r>
              <a:rPr lang="en-US" dirty="0"/>
              <a:t>negotiates and communicates</a:t>
            </a:r>
          </a:p>
        </p:txBody>
      </p:sp>
    </p:spTree>
    <p:extLst>
      <p:ext uri="{BB962C8B-B14F-4D97-AF65-F5344CB8AC3E}">
        <p14:creationId xmlns:p14="http://schemas.microsoft.com/office/powerpoint/2010/main" val="4076286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4" y="307497"/>
            <a:ext cx="504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ICAROUS formal verification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0E352F7-069E-8D44-AAF6-AE1B24D4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1" y="2513861"/>
            <a:ext cx="5821749" cy="328046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A2E6DE6-59D9-A345-9797-A930E6260CEF}"/>
              </a:ext>
            </a:extLst>
          </p:cNvPr>
          <p:cNvSpPr/>
          <p:nvPr/>
        </p:nvSpPr>
        <p:spPr>
          <a:xfrm>
            <a:off x="2718923" y="3342011"/>
            <a:ext cx="890124" cy="46124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7378BCE-CA90-9F4A-9271-2A5DE32D170D}"/>
              </a:ext>
            </a:extLst>
          </p:cNvPr>
          <p:cNvSpPr/>
          <p:nvPr/>
        </p:nvSpPr>
        <p:spPr>
          <a:xfrm>
            <a:off x="1998732" y="4337543"/>
            <a:ext cx="890124" cy="46124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EFDA356-25E5-6F4A-B00A-C4EB4503967F}"/>
              </a:ext>
            </a:extLst>
          </p:cNvPr>
          <p:cNvSpPr/>
          <p:nvPr/>
        </p:nvSpPr>
        <p:spPr>
          <a:xfrm>
            <a:off x="888776" y="4337543"/>
            <a:ext cx="890124" cy="46124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C00E2D-318E-864F-98C7-83BFFCBB5EC0}"/>
              </a:ext>
            </a:extLst>
          </p:cNvPr>
          <p:cNvSpPr txBox="1"/>
          <p:nvPr/>
        </p:nvSpPr>
        <p:spPr>
          <a:xfrm>
            <a:off x="728283" y="1197202"/>
            <a:ext cx="418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ICAROUS modules have undergone formal verification in an interactive theorem prover (</a:t>
            </a:r>
            <a:r>
              <a:rPr lang="en-US" b="1" dirty="0">
                <a:solidFill>
                  <a:schemeClr val="accent1"/>
                </a:solidFill>
              </a:rPr>
              <a:t>PVS</a:t>
            </a:r>
            <a:r>
              <a:rPr lang="en-US" dirty="0"/>
              <a:t>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B6C6F-BF53-2B46-B702-6B550721547B}"/>
              </a:ext>
            </a:extLst>
          </p:cNvPr>
          <p:cNvSpPr txBox="1"/>
          <p:nvPr/>
        </p:nvSpPr>
        <p:spPr>
          <a:xfrm>
            <a:off x="6957802" y="3572634"/>
            <a:ext cx="43049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DAIDALUS: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See previous slides…</a:t>
            </a:r>
          </a:p>
          <a:p>
            <a:r>
              <a:rPr lang="en-US" dirty="0"/>
              <a:t>Geofence Containment: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Default module is based on a formal development called </a:t>
            </a:r>
            <a:r>
              <a:rPr lang="en-US" dirty="0" err="1"/>
              <a:t>PolyCARP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Same process as DAIDALUS for the implementation </a:t>
            </a:r>
          </a:p>
          <a:p>
            <a:r>
              <a:rPr lang="en-US" dirty="0"/>
              <a:t>Path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Formal models specified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proven properties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E2E416-4A6A-704F-916F-81D79EA8C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802" y="307497"/>
            <a:ext cx="4458241" cy="25618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FA09C1-2292-AC43-86FE-8F810357CEC9}"/>
              </a:ext>
            </a:extLst>
          </p:cNvPr>
          <p:cNvSpPr txBox="1"/>
          <p:nvPr/>
        </p:nvSpPr>
        <p:spPr>
          <a:xfrm>
            <a:off x="8274396" y="2913227"/>
            <a:ext cx="1825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Geofence visualization</a:t>
            </a:r>
          </a:p>
        </p:txBody>
      </p:sp>
    </p:spTree>
    <p:extLst>
      <p:ext uri="{BB962C8B-B14F-4D97-AF65-F5344CB8AC3E}">
        <p14:creationId xmlns:p14="http://schemas.microsoft.com/office/powerpoint/2010/main" val="243249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4" y="307497"/>
            <a:ext cx="504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ICAROUS formal verification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0E352F7-069E-8D44-AAF6-AE1B24D4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1" y="2513861"/>
            <a:ext cx="5821749" cy="328046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A2E6DE6-59D9-A345-9797-A930E6260CEF}"/>
              </a:ext>
            </a:extLst>
          </p:cNvPr>
          <p:cNvSpPr/>
          <p:nvPr/>
        </p:nvSpPr>
        <p:spPr>
          <a:xfrm>
            <a:off x="558349" y="3342010"/>
            <a:ext cx="890124" cy="461246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C00E2D-318E-864F-98C7-83BFFCBB5EC0}"/>
              </a:ext>
            </a:extLst>
          </p:cNvPr>
          <p:cNvSpPr txBox="1"/>
          <p:nvPr/>
        </p:nvSpPr>
        <p:spPr>
          <a:xfrm>
            <a:off x="728283" y="1197202"/>
            <a:ext cx="4183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ICAROUS modules have undergone modeling as state machines and verification performed with model checkers (</a:t>
            </a:r>
            <a:r>
              <a:rPr lang="en-US" b="1" dirty="0">
                <a:solidFill>
                  <a:schemeClr val="accent1"/>
                </a:solidFill>
              </a:rPr>
              <a:t>TLA+</a:t>
            </a:r>
            <a:r>
              <a:rPr lang="en-US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B6C6F-BF53-2B46-B702-6B550721547B}"/>
              </a:ext>
            </a:extLst>
          </p:cNvPr>
          <p:cNvSpPr txBox="1"/>
          <p:nvPr/>
        </p:nvSpPr>
        <p:spPr>
          <a:xfrm>
            <a:off x="6957802" y="2932000"/>
            <a:ext cx="43049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Decision-making application: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Monitors current flight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Subscribes to DAA, Geofence and other modules to check for conflicts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Chooses action to take (e.g. send request to path planner for a new path)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Important that decision making doesn’t make things worse, and that a decision is made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Currently undergoing system modelling and verification using </a:t>
            </a:r>
            <a:r>
              <a:rPr lang="en-US" dirty="0">
                <a:solidFill>
                  <a:schemeClr val="accent1"/>
                </a:solidFill>
              </a:rPr>
              <a:t>TLA+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EE369F-ED58-1342-A542-F805404BD036}"/>
              </a:ext>
            </a:extLst>
          </p:cNvPr>
          <p:cNvSpPr/>
          <p:nvPr/>
        </p:nvSpPr>
        <p:spPr>
          <a:xfrm>
            <a:off x="6957802" y="1869260"/>
            <a:ext cx="794368" cy="7849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681D05-55E3-FC4E-9223-07D6F06BF0EA}"/>
              </a:ext>
            </a:extLst>
          </p:cNvPr>
          <p:cNvSpPr txBox="1"/>
          <p:nvPr/>
        </p:nvSpPr>
        <p:spPr>
          <a:xfrm>
            <a:off x="7048652" y="2138613"/>
            <a:ext cx="612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Monitor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141DA19-9A3A-CF43-A5C2-B487B209B281}"/>
              </a:ext>
            </a:extLst>
          </p:cNvPr>
          <p:cNvSpPr/>
          <p:nvPr/>
        </p:nvSpPr>
        <p:spPr>
          <a:xfrm>
            <a:off x="10042216" y="1869260"/>
            <a:ext cx="760651" cy="7849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F2B7B8-58B4-354F-BD75-6190497A0FDE}"/>
              </a:ext>
            </a:extLst>
          </p:cNvPr>
          <p:cNvSpPr txBox="1"/>
          <p:nvPr/>
        </p:nvSpPr>
        <p:spPr>
          <a:xfrm>
            <a:off x="10124091" y="2059422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Request </a:t>
            </a:r>
          </a:p>
          <a:p>
            <a:r>
              <a:rPr lang="en-US" sz="1000" dirty="0"/>
              <a:t>Reroute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2E03508-5E59-F848-8689-B4756A1FBBFF}"/>
              </a:ext>
            </a:extLst>
          </p:cNvPr>
          <p:cNvSpPr/>
          <p:nvPr/>
        </p:nvSpPr>
        <p:spPr>
          <a:xfrm>
            <a:off x="6957801" y="307497"/>
            <a:ext cx="794368" cy="78492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D6E179-D8EB-4340-8991-64ABC39EA629}"/>
              </a:ext>
            </a:extLst>
          </p:cNvPr>
          <p:cNvSpPr txBox="1"/>
          <p:nvPr/>
        </p:nvSpPr>
        <p:spPr>
          <a:xfrm>
            <a:off x="6981124" y="499906"/>
            <a:ext cx="77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Immediate </a:t>
            </a:r>
          </a:p>
          <a:p>
            <a:pPr algn="ctr"/>
            <a:r>
              <a:rPr lang="en-US" sz="1000" dirty="0"/>
              <a:t>Landing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7FC470D-C28E-4D4D-BE6A-E661BF90F74D}"/>
              </a:ext>
            </a:extLst>
          </p:cNvPr>
          <p:cNvSpPr/>
          <p:nvPr/>
        </p:nvSpPr>
        <p:spPr>
          <a:xfrm>
            <a:off x="10042216" y="307497"/>
            <a:ext cx="703518" cy="72019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EB5C497-FF9C-2743-B790-C01AB37D4F25}"/>
              </a:ext>
            </a:extLst>
          </p:cNvPr>
          <p:cNvCxnSpPr>
            <a:cxnSpLocks/>
            <a:stCxn id="8" idx="7"/>
            <a:endCxn id="20" idx="2"/>
          </p:cNvCxnSpPr>
          <p:nvPr/>
        </p:nvCxnSpPr>
        <p:spPr>
          <a:xfrm flipV="1">
            <a:off x="7635837" y="667592"/>
            <a:ext cx="2406379" cy="1316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702546A-BCE5-6549-9C64-F853BE1AC737}"/>
              </a:ext>
            </a:extLst>
          </p:cNvPr>
          <p:cNvSpPr txBox="1"/>
          <p:nvPr/>
        </p:nvSpPr>
        <p:spPr>
          <a:xfrm rot="19896740">
            <a:off x="8395012" y="1025376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Loss of position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7F69B4-DDD2-C449-9AA9-7087565574DC}"/>
              </a:ext>
            </a:extLst>
          </p:cNvPr>
          <p:cNvCxnSpPr>
            <a:cxnSpLocks/>
            <a:stCxn id="8" idx="6"/>
            <a:endCxn id="16" idx="2"/>
          </p:cNvCxnSpPr>
          <p:nvPr/>
        </p:nvCxnSpPr>
        <p:spPr>
          <a:xfrm>
            <a:off x="7752170" y="2261724"/>
            <a:ext cx="22900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1B0D466-7D9D-4A44-897C-C2FC67AADAB2}"/>
              </a:ext>
            </a:extLst>
          </p:cNvPr>
          <p:cNvSpPr txBox="1"/>
          <p:nvPr/>
        </p:nvSpPr>
        <p:spPr>
          <a:xfrm>
            <a:off x="8021570" y="2054013"/>
            <a:ext cx="19752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DAA conflict OR Geofence conflict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A0D7F1A-0D23-D344-8873-681104566C23}"/>
              </a:ext>
            </a:extLst>
          </p:cNvPr>
          <p:cNvCxnSpPr>
            <a:cxnSpLocks/>
            <a:stCxn id="8" idx="0"/>
            <a:endCxn id="18" idx="4"/>
          </p:cNvCxnSpPr>
          <p:nvPr/>
        </p:nvCxnSpPr>
        <p:spPr>
          <a:xfrm flipH="1" flipV="1">
            <a:off x="7354985" y="1092425"/>
            <a:ext cx="1" cy="776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E010171-E9CB-6E4D-AC53-4D89F6885CF1}"/>
              </a:ext>
            </a:extLst>
          </p:cNvPr>
          <p:cNvSpPr txBox="1"/>
          <p:nvPr/>
        </p:nvSpPr>
        <p:spPr>
          <a:xfrm>
            <a:off x="6738959" y="1234412"/>
            <a:ext cx="685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Geofence Breach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617572-DDBB-5E4B-9C5B-2EEFD4F86016}"/>
              </a:ext>
            </a:extLst>
          </p:cNvPr>
          <p:cNvSpPr txBox="1"/>
          <p:nvPr/>
        </p:nvSpPr>
        <p:spPr>
          <a:xfrm>
            <a:off x="10111267" y="467537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Initiate </a:t>
            </a:r>
          </a:p>
          <a:p>
            <a:pPr algn="ctr"/>
            <a:r>
              <a:rPr lang="en-US" sz="1000" dirty="0"/>
              <a:t>Hover</a:t>
            </a:r>
          </a:p>
        </p:txBody>
      </p:sp>
    </p:spTree>
    <p:extLst>
      <p:ext uri="{BB962C8B-B14F-4D97-AF65-F5344CB8AC3E}">
        <p14:creationId xmlns:p14="http://schemas.microsoft.com/office/powerpoint/2010/main" val="175161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4" y="307497"/>
            <a:ext cx="504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ICAROUS formal verification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0E352F7-069E-8D44-AAF6-AE1B24D4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1" y="2513861"/>
            <a:ext cx="5821749" cy="3280461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A2E6DE6-59D9-A345-9797-A930E6260CEF}"/>
              </a:ext>
            </a:extLst>
          </p:cNvPr>
          <p:cNvSpPr/>
          <p:nvPr/>
        </p:nvSpPr>
        <p:spPr>
          <a:xfrm>
            <a:off x="380324" y="3973189"/>
            <a:ext cx="5599690" cy="20230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C00E2D-318E-864F-98C7-83BFFCBB5EC0}"/>
              </a:ext>
            </a:extLst>
          </p:cNvPr>
          <p:cNvSpPr txBox="1"/>
          <p:nvPr/>
        </p:nvSpPr>
        <p:spPr>
          <a:xfrm>
            <a:off x="728283" y="1197202"/>
            <a:ext cx="418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Overall system level interactions have been analyzed using model-checking (</a:t>
            </a:r>
            <a:r>
              <a:rPr lang="en-US" b="1" dirty="0">
                <a:solidFill>
                  <a:schemeClr val="accent1"/>
                </a:solidFill>
              </a:rPr>
              <a:t>MAUDE</a:t>
            </a:r>
            <a:r>
              <a:rPr lang="en-US" dirty="0"/>
              <a:t>) to perform reachability analysis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B6C6F-BF53-2B46-B702-6B550721547B}"/>
              </a:ext>
            </a:extLst>
          </p:cNvPr>
          <p:cNvSpPr txBox="1"/>
          <p:nvPr/>
        </p:nvSpPr>
        <p:spPr>
          <a:xfrm>
            <a:off x="6901158" y="2682560"/>
            <a:ext cx="43049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Interactions: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Specified states of several of the components of ICAROUS, and their 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the MAUDE model-checker to perform a reachability analysis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Discovered several </a:t>
            </a:r>
            <a:r>
              <a:rPr lang="en-US" dirty="0">
                <a:solidFill>
                  <a:schemeClr val="accent1"/>
                </a:solidFill>
              </a:rPr>
              <a:t>reachable deadlocks</a:t>
            </a:r>
            <a:r>
              <a:rPr lang="en-US" dirty="0"/>
              <a:t> (e.g., the FMS can enter a state awaiting a command that can’t be received)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Discovered other </a:t>
            </a:r>
            <a:r>
              <a:rPr lang="en-US" dirty="0">
                <a:solidFill>
                  <a:schemeClr val="accent1"/>
                </a:solidFill>
              </a:rPr>
              <a:t>reachable undesirable states</a:t>
            </a:r>
            <a:r>
              <a:rPr lang="en-US" dirty="0"/>
              <a:t> (e.g., autopilot AND remote pilot in control simultaneously)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927FB9-EBCC-4344-B806-F01B9367A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970" y="1202450"/>
            <a:ext cx="4685794" cy="9180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503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3" y="307497"/>
            <a:ext cx="4685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ICAROUS formal verification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83FF74-8A16-2E4D-9BD1-CA8526923BF0}"/>
              </a:ext>
            </a:extLst>
          </p:cNvPr>
          <p:cNvSpPr txBox="1"/>
          <p:nvPr/>
        </p:nvSpPr>
        <p:spPr>
          <a:xfrm>
            <a:off x="584225" y="1070492"/>
            <a:ext cx="53876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Runtime Verification in ICAROUS:</a:t>
            </a:r>
          </a:p>
          <a:p>
            <a:r>
              <a:rPr lang="en-US" dirty="0"/>
              <a:t>Specify safety requirements at a system level, and monitors these properties externally, alerting the operator of violations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994E9B5D-C9A4-F747-8554-BBB9B594F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1" y="2513861"/>
            <a:ext cx="5821749" cy="328046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558AD1A-8624-274D-8650-5AEF87077DB3}"/>
              </a:ext>
            </a:extLst>
          </p:cNvPr>
          <p:cNvSpPr/>
          <p:nvPr/>
        </p:nvSpPr>
        <p:spPr>
          <a:xfrm>
            <a:off x="380324" y="2392341"/>
            <a:ext cx="5623966" cy="3280461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A5A14C-757E-CB46-BA5D-D21A3E2D9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090" y="136525"/>
            <a:ext cx="2743200" cy="33246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044AA7-5EF2-E44C-928F-6E4754AC5089}"/>
              </a:ext>
            </a:extLst>
          </p:cNvPr>
          <p:cNvSpPr txBox="1"/>
          <p:nvPr/>
        </p:nvSpPr>
        <p:spPr>
          <a:xfrm>
            <a:off x="6837770" y="3698060"/>
            <a:ext cx="4733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Runtime monitors in ICAROUS: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Developed a toolchain for simple specification (using </a:t>
            </a:r>
            <a:r>
              <a:rPr lang="en-US" b="1" dirty="0">
                <a:solidFill>
                  <a:schemeClr val="accent1"/>
                </a:solidFill>
              </a:rPr>
              <a:t>FRET</a:t>
            </a:r>
            <a:r>
              <a:rPr lang="en-US" dirty="0"/>
              <a:t>), translation into RV framework (Copilot), generation of C99 monitoring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Automatic integration still in progress</a:t>
            </a:r>
          </a:p>
        </p:txBody>
      </p:sp>
    </p:spTree>
    <p:extLst>
      <p:ext uri="{BB962C8B-B14F-4D97-AF65-F5344CB8AC3E}">
        <p14:creationId xmlns:p14="http://schemas.microsoft.com/office/powerpoint/2010/main" val="1589232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47767644-9CBB-0B40-976A-A264366CD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662" y="1084333"/>
            <a:ext cx="1537335" cy="1093216"/>
          </a:xfrm>
          <a:prstGeom prst="rect">
            <a:avLst/>
          </a:prstGeom>
        </p:spPr>
      </p:pic>
      <p:pic>
        <p:nvPicPr>
          <p:cNvPr id="8" name="Picture 7" descr="daidalus.jpeg">
            <a:extLst>
              <a:ext uri="{FF2B5EF4-FFF2-40B4-BE49-F238E27FC236}">
                <a16:creationId xmlns:a16="http://schemas.microsoft.com/office/drawing/2014/main" id="{365BD69E-AC8F-D14D-BD20-7E10B7B4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" y="965617"/>
            <a:ext cx="1807640" cy="94901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74E2B-4870-534C-8BC8-A60252E7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BF749-3518-8C40-9271-1194D07AE291}"/>
              </a:ext>
            </a:extLst>
          </p:cNvPr>
          <p:cNvSpPr txBox="1"/>
          <p:nvPr/>
        </p:nvSpPr>
        <p:spPr>
          <a:xfrm>
            <a:off x="493614" y="307497"/>
            <a:ext cx="3309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423BE-9EBB-074D-9ABE-704B55A426FA}"/>
              </a:ext>
            </a:extLst>
          </p:cNvPr>
          <p:cNvSpPr txBox="1"/>
          <p:nvPr/>
        </p:nvSpPr>
        <p:spPr>
          <a:xfrm>
            <a:off x="687822" y="1518118"/>
            <a:ext cx="106659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and                               : A pair of NASA-developed systems for the safe operation of unmanned aircraft, with a research focus on the use of </a:t>
            </a:r>
            <a:r>
              <a:rPr lang="en-US" b="1" dirty="0">
                <a:solidFill>
                  <a:schemeClr val="accent1"/>
                </a:solidFill>
              </a:rPr>
              <a:t>Formal Methods</a:t>
            </a:r>
            <a:endParaRPr lang="en-US" dirty="0"/>
          </a:p>
          <a:p>
            <a:endParaRPr lang="en-US" dirty="0"/>
          </a:p>
          <a:p>
            <a:r>
              <a:rPr lang="en-US" dirty="0"/>
              <a:t>Some of the Formal Methods employed: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Interactive Theorem-Provers</a:t>
            </a:r>
            <a:r>
              <a:rPr lang="en-US" dirty="0"/>
              <a:t>: Used to specify algorithms and mathematically prove properties of them (</a:t>
            </a:r>
            <a:r>
              <a:rPr lang="en-US" dirty="0">
                <a:solidFill>
                  <a:schemeClr val="accent1"/>
                </a:solidFill>
              </a:rPr>
              <a:t>PVS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Conformance Verification</a:t>
            </a:r>
            <a:r>
              <a:rPr lang="en-US" dirty="0"/>
              <a:t>: Makes sure the models and the implementation agree (</a:t>
            </a:r>
            <a:r>
              <a:rPr lang="en-US" dirty="0">
                <a:solidFill>
                  <a:schemeClr val="accent1"/>
                </a:solidFill>
              </a:rPr>
              <a:t>MINERVA</a:t>
            </a:r>
            <a:r>
              <a:rPr lang="en-US" dirty="0"/>
              <a:t> process, </a:t>
            </a:r>
            <a:r>
              <a:rPr lang="en-US" dirty="0">
                <a:solidFill>
                  <a:schemeClr val="accent1"/>
                </a:solidFill>
              </a:rPr>
              <a:t>Co-Simulation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Model Checking</a:t>
            </a:r>
            <a:r>
              <a:rPr lang="en-US" dirty="0"/>
              <a:t>: (Usually) specify a state transition system, and verify properties of the system (</a:t>
            </a:r>
            <a:r>
              <a:rPr lang="en-US" dirty="0">
                <a:solidFill>
                  <a:schemeClr val="accent1"/>
                </a:solidFill>
              </a:rPr>
              <a:t>MAUDE, TLA+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Runtime Verification</a:t>
            </a:r>
            <a:r>
              <a:rPr lang="en-US" dirty="0"/>
              <a:t>: Uses monitoring code to check that a system is performing as desired during runtime (</a:t>
            </a:r>
            <a:r>
              <a:rPr lang="en-US" dirty="0">
                <a:solidFill>
                  <a:schemeClr val="accent1"/>
                </a:solidFill>
              </a:rPr>
              <a:t>Copilot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The methods and tools above are only a taste of the variety of ways to do formal verification. All of them provide safety assurance beyond standard verification via testing. Try some yourself!</a:t>
            </a:r>
          </a:p>
        </p:txBody>
      </p:sp>
    </p:spTree>
    <p:extLst>
      <p:ext uri="{BB962C8B-B14F-4D97-AF65-F5344CB8AC3E}">
        <p14:creationId xmlns:p14="http://schemas.microsoft.com/office/powerpoint/2010/main" val="1508573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42534-EFC2-4445-8C60-5EE32B49C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830717"/>
            <a:ext cx="11013260" cy="545679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DAIDALUS: </a:t>
            </a:r>
          </a:p>
          <a:p>
            <a:r>
              <a:rPr lang="en-US" sz="1400" u="sng" dirty="0">
                <a:solidFill>
                  <a:schemeClr val="accent1"/>
                </a:solidFill>
                <a:hlinkClick r:id="rId2"/>
              </a:rPr>
              <a:t>https://github.com/nasa/daidalus</a:t>
            </a:r>
            <a:endParaRPr lang="en-US" sz="1400" u="sng" dirty="0">
              <a:solidFill>
                <a:schemeClr val="accent1"/>
              </a:solidFill>
            </a:endParaRPr>
          </a:p>
          <a:p>
            <a:r>
              <a:rPr lang="en-US" sz="1400" dirty="0"/>
              <a:t>César Muñoz et al, </a:t>
            </a:r>
            <a:r>
              <a:rPr lang="en-US" sz="1400" i="1" dirty="0">
                <a:hlinkClick r:id="rId3"/>
              </a:rPr>
              <a:t>DAIDALUS: Detect and Avoid Alerting Logic for Unmanned Systems</a:t>
            </a:r>
            <a:r>
              <a:rPr lang="en-US" sz="1400" dirty="0"/>
              <a:t>, Proceedings of the 34th Digital Avionics Systems Conference (DASC 2015), Prague, Czech Republic, 2015.</a:t>
            </a:r>
            <a:endParaRPr lang="en-US" sz="1400" u="sng" dirty="0"/>
          </a:p>
          <a:p>
            <a:pPr marL="0" indent="0">
              <a:buNone/>
            </a:pPr>
            <a:r>
              <a:rPr lang="en-US" sz="2000" dirty="0"/>
              <a:t>ICAROUS: </a:t>
            </a:r>
          </a:p>
          <a:p>
            <a:r>
              <a:rPr lang="en-US" sz="1400" u="sng" dirty="0">
                <a:solidFill>
                  <a:schemeClr val="accent1"/>
                </a:solidFill>
                <a:hlinkClick r:id="rId4"/>
              </a:rPr>
              <a:t>https://github.com/nasa/icarous</a:t>
            </a:r>
            <a:endParaRPr lang="en-US" sz="1400" u="sng" dirty="0">
              <a:solidFill>
                <a:schemeClr val="accent1"/>
              </a:solidFill>
            </a:endParaRPr>
          </a:p>
          <a:p>
            <a:r>
              <a:rPr lang="en-US" sz="1400" dirty="0" err="1"/>
              <a:t>Swee</a:t>
            </a:r>
            <a:r>
              <a:rPr lang="en-US" sz="1400" dirty="0"/>
              <a:t> Balachandran et al, </a:t>
            </a:r>
            <a:r>
              <a:rPr lang="en-US" sz="1400" i="1" dirty="0">
                <a:hlinkClick r:id="rId5"/>
              </a:rPr>
              <a:t>Independent Configurable Architecture for Reliable Operation of Unmanned Systems with Distributed On-Board Services</a:t>
            </a:r>
            <a:r>
              <a:rPr lang="en-US" sz="1400" dirty="0"/>
              <a:t>, Proceedings of the 37th Digital Avionics Systems Conference (DASC 2018), London, England, UK, 2018.</a:t>
            </a:r>
            <a:endParaRPr lang="en-US" sz="1400" u="sng" dirty="0"/>
          </a:p>
          <a:p>
            <a:pPr marL="0" indent="0">
              <a:buNone/>
            </a:pPr>
            <a:r>
              <a:rPr lang="en-US" sz="2000" dirty="0"/>
              <a:t>PVS: </a:t>
            </a:r>
            <a:r>
              <a:rPr lang="en-US" sz="1400" u="sng" dirty="0">
                <a:solidFill>
                  <a:schemeClr val="accent1"/>
                </a:solidFill>
              </a:rPr>
              <a:t>https://</a:t>
            </a:r>
            <a:r>
              <a:rPr lang="en-US" sz="1400" u="sng" dirty="0" err="1">
                <a:solidFill>
                  <a:schemeClr val="accent1"/>
                </a:solidFill>
              </a:rPr>
              <a:t>pvs.csl.sri.com</a:t>
            </a:r>
            <a:r>
              <a:rPr lang="en-US" sz="1400" u="sng" dirty="0">
                <a:solidFill>
                  <a:schemeClr val="accent1"/>
                </a:solidFill>
              </a:rPr>
              <a:t>/</a:t>
            </a:r>
          </a:p>
          <a:p>
            <a:pPr marL="0" indent="0">
              <a:buNone/>
            </a:pPr>
            <a:r>
              <a:rPr lang="en-US" sz="2000" dirty="0"/>
              <a:t>DAA-Displays:</a:t>
            </a:r>
          </a:p>
          <a:p>
            <a:r>
              <a:rPr lang="en-US" sz="1400" u="sng" dirty="0">
                <a:solidFill>
                  <a:schemeClr val="accent1"/>
                </a:solidFill>
              </a:rPr>
              <a:t>https://</a:t>
            </a:r>
            <a:r>
              <a:rPr lang="en-US" sz="1400" u="sng" dirty="0" err="1">
                <a:solidFill>
                  <a:schemeClr val="accent1"/>
                </a:solidFill>
              </a:rPr>
              <a:t>github.com</a:t>
            </a:r>
            <a:r>
              <a:rPr lang="en-US" sz="1400" u="sng" dirty="0">
                <a:solidFill>
                  <a:schemeClr val="accent1"/>
                </a:solidFill>
              </a:rPr>
              <a:t>/</a:t>
            </a:r>
            <a:r>
              <a:rPr lang="en-US" sz="1400" u="sng" dirty="0" err="1">
                <a:solidFill>
                  <a:schemeClr val="accent1"/>
                </a:solidFill>
              </a:rPr>
              <a:t>nasa</a:t>
            </a:r>
            <a:r>
              <a:rPr lang="en-US" sz="1400" u="sng" dirty="0">
                <a:solidFill>
                  <a:schemeClr val="accent1"/>
                </a:solidFill>
              </a:rPr>
              <a:t>/</a:t>
            </a:r>
            <a:r>
              <a:rPr lang="en-US" sz="1400" u="sng" dirty="0" err="1">
                <a:solidFill>
                  <a:schemeClr val="accent1"/>
                </a:solidFill>
              </a:rPr>
              <a:t>daa</a:t>
            </a:r>
            <a:r>
              <a:rPr lang="en-US" sz="1400" u="sng" dirty="0">
                <a:solidFill>
                  <a:schemeClr val="accent1"/>
                </a:solidFill>
              </a:rPr>
              <a:t>-displays</a:t>
            </a:r>
          </a:p>
          <a:p>
            <a:pPr marL="0" indent="0">
              <a:buNone/>
            </a:pPr>
            <a:r>
              <a:rPr lang="en-US" sz="2000" dirty="0"/>
              <a:t>Model Checking</a:t>
            </a:r>
          </a:p>
          <a:p>
            <a:r>
              <a:rPr lang="en-US" sz="1400" dirty="0"/>
              <a:t>MAUDE : </a:t>
            </a:r>
            <a:r>
              <a:rPr lang="en-US" sz="1400" u="sng" dirty="0">
                <a:solidFill>
                  <a:schemeClr val="accent1"/>
                </a:solidFill>
                <a:hlinkClick r:id="rId6"/>
              </a:rPr>
              <a:t>http://maude.cs.illinois.edu/tools/lmc/</a:t>
            </a:r>
            <a:r>
              <a:rPr lang="en-US" sz="1400" dirty="0"/>
              <a:t>    TLA+ : </a:t>
            </a:r>
            <a:r>
              <a:rPr lang="en-US" sz="1400" u="sng" dirty="0">
                <a:solidFill>
                  <a:schemeClr val="accent1"/>
                </a:solidFill>
              </a:rPr>
              <a:t>https://</a:t>
            </a:r>
            <a:r>
              <a:rPr lang="en-US" sz="1400" u="sng" dirty="0" err="1">
                <a:solidFill>
                  <a:schemeClr val="accent1"/>
                </a:solidFill>
              </a:rPr>
              <a:t>lamport.azurewebsites.net</a:t>
            </a:r>
            <a:r>
              <a:rPr lang="en-US" sz="1400" u="sng" dirty="0">
                <a:solidFill>
                  <a:schemeClr val="accent1"/>
                </a:solidFill>
              </a:rPr>
              <a:t>/</a:t>
            </a:r>
            <a:r>
              <a:rPr lang="en-US" sz="1400" u="sng" dirty="0" err="1">
                <a:solidFill>
                  <a:schemeClr val="accent1"/>
                </a:solidFill>
              </a:rPr>
              <a:t>tla</a:t>
            </a:r>
            <a:r>
              <a:rPr lang="en-US" sz="1400" u="sng" dirty="0">
                <a:solidFill>
                  <a:schemeClr val="accent1"/>
                </a:solidFill>
              </a:rPr>
              <a:t>/</a:t>
            </a:r>
            <a:r>
              <a:rPr lang="en-US" sz="1400" u="sng" dirty="0" err="1">
                <a:solidFill>
                  <a:schemeClr val="accent1"/>
                </a:solidFill>
              </a:rPr>
              <a:t>tla.html</a:t>
            </a:r>
            <a:endParaRPr lang="en-US" sz="1400" u="sng" dirty="0">
              <a:solidFill>
                <a:schemeClr val="accent1"/>
              </a:solidFill>
            </a:endParaRPr>
          </a:p>
          <a:p>
            <a:r>
              <a:rPr lang="en-US" sz="1400" dirty="0"/>
              <a:t>Marco </a:t>
            </a:r>
            <a:r>
              <a:rPr lang="en-US" sz="1400" dirty="0" err="1"/>
              <a:t>Feliu</a:t>
            </a:r>
            <a:r>
              <a:rPr lang="en-US" sz="1400" dirty="0"/>
              <a:t> et al, </a:t>
            </a:r>
            <a:r>
              <a:rPr lang="en-US" sz="1400" i="1" u="sng" dirty="0">
                <a:solidFill>
                  <a:schemeClr val="accent1"/>
                </a:solidFill>
              </a:rPr>
              <a:t>Verification-driven development of ICAROUS based on automatic reachability analysis: a preliminary case study</a:t>
            </a:r>
            <a:r>
              <a:rPr lang="en-US" sz="1400" dirty="0"/>
              <a:t>, Proceedings of the 24</a:t>
            </a:r>
            <a:r>
              <a:rPr lang="en-US" sz="1400" baseline="30000" dirty="0"/>
              <a:t>th</a:t>
            </a:r>
            <a:r>
              <a:rPr lang="en-US" sz="1400" dirty="0"/>
              <a:t> International SPIN Symposium on Model Checking of Software, July 2017</a:t>
            </a:r>
          </a:p>
          <a:p>
            <a:pPr marL="0" indent="0">
              <a:buNone/>
            </a:pPr>
            <a:r>
              <a:rPr lang="en-US" sz="2000" dirty="0"/>
              <a:t>Runtime Verification</a:t>
            </a:r>
          </a:p>
          <a:p>
            <a:r>
              <a:rPr lang="en-US" sz="1400" dirty="0"/>
              <a:t>Copilot: </a:t>
            </a:r>
            <a:r>
              <a:rPr lang="en-US" sz="1400" dirty="0">
                <a:hlinkClick r:id="rId7"/>
              </a:rPr>
              <a:t>https://copilot-language.github.io/</a:t>
            </a:r>
            <a:endParaRPr lang="en-US" sz="1400" dirty="0"/>
          </a:p>
          <a:p>
            <a:r>
              <a:rPr lang="en-US" sz="1400" dirty="0"/>
              <a:t>Aaron </a:t>
            </a:r>
            <a:r>
              <a:rPr lang="en-US" sz="1400" dirty="0" err="1"/>
              <a:t>Dutle</a:t>
            </a:r>
            <a:r>
              <a:rPr lang="en-US" sz="1400" dirty="0"/>
              <a:t> et al, </a:t>
            </a:r>
            <a:r>
              <a:rPr lang="en-US" sz="1400" i="1" dirty="0">
                <a:hlinkClick r:id="rId8"/>
              </a:rPr>
              <a:t>From Requirements to Autonomous Flight: An Overview of the Monitoring ICAROUS Project</a:t>
            </a:r>
            <a:r>
              <a:rPr lang="en-US" sz="1400" dirty="0"/>
              <a:t>, Proceedings of the Second Workshop on Formal Methods for Autonomous Systems (FMAS 2020)</a:t>
            </a:r>
          </a:p>
          <a:p>
            <a:endParaRPr lang="en-US" sz="1300" dirty="0"/>
          </a:p>
          <a:p>
            <a:pPr marL="0" indent="0">
              <a:buNone/>
            </a:pPr>
            <a:endParaRPr lang="en-US" sz="2000" u="sng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DEE49D-E42A-2E41-B3D5-C0F6B95D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1437" y="6356350"/>
            <a:ext cx="9475774" cy="365125"/>
          </a:xfrm>
        </p:spPr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Note: Both DAIDALUS and ICAROUS are available through NASA’s Open-Source Agreement.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482B8-2917-304E-B9E0-8732E78C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C506A-0F8B-F941-9A25-5B2874CB4532}" type="slidenum">
              <a:rPr lang="en-US" sz="2000" smtClean="0"/>
              <a:t>18</a:t>
            </a:fld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BFA496-8584-AB4B-8C84-71415B23358E}"/>
              </a:ext>
            </a:extLst>
          </p:cNvPr>
          <p:cNvSpPr txBox="1"/>
          <p:nvPr/>
        </p:nvSpPr>
        <p:spPr>
          <a:xfrm>
            <a:off x="493613" y="307497"/>
            <a:ext cx="3876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Links/references</a:t>
            </a:r>
          </a:p>
        </p:txBody>
      </p:sp>
    </p:spTree>
    <p:extLst>
      <p:ext uri="{BB962C8B-B14F-4D97-AF65-F5344CB8AC3E}">
        <p14:creationId xmlns:p14="http://schemas.microsoft.com/office/powerpoint/2010/main" val="1712692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</TotalTime>
  <Words>1388</Words>
  <Application>Microsoft Macintosh PowerPoint</Application>
  <PresentationFormat>Widescreen</PresentationFormat>
  <Paragraphs>174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Office Theme</vt:lpstr>
      <vt:lpstr>Formal Methods for Unmanned Aircraft Systems</vt:lpstr>
      <vt:lpstr>PowerPoint Presentation</vt:lpstr>
      <vt:lpstr>PowerPoint Presentation</vt:lpstr>
      <vt:lpstr>Pre-Daidalus: FAA SARP definition of Well-Clear</vt:lpstr>
      <vt:lpstr>PowerPoint Presentation</vt:lpstr>
      <vt:lpstr>Core functionality</vt:lpstr>
      <vt:lpstr>The verification process for DAIDALUS</vt:lpstr>
      <vt:lpstr>Rigorously Verified Algorithms</vt:lpstr>
      <vt:lpstr>Mirrored Implementation</vt:lpstr>
      <vt:lpstr>Numerically Evaluated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VSCode-PVS Walkthrough</dc:title>
  <dc:creator>Masci, Paolo M. (LARC-D320)[NATIONAL INSTITUTE OF AEROSPACE]</dc:creator>
  <cp:lastModifiedBy>Fremaux, Charles M. (LARC-D3)</cp:lastModifiedBy>
  <cp:revision>175</cp:revision>
  <dcterms:created xsi:type="dcterms:W3CDTF">2021-05-22T02:14:26Z</dcterms:created>
  <dcterms:modified xsi:type="dcterms:W3CDTF">2021-07-12T15:36:15Z</dcterms:modified>
</cp:coreProperties>
</file>