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6"/>
  </p:sldMasterIdLst>
  <p:notesMasterIdLst>
    <p:notesMasterId r:id="rId17"/>
  </p:notesMasterIdLst>
  <p:handoutMasterIdLst>
    <p:handoutMasterId r:id="rId18"/>
  </p:handoutMasterIdLst>
  <p:sldIdLst>
    <p:sldId id="268" r:id="rId7"/>
    <p:sldId id="265" r:id="rId8"/>
    <p:sldId id="267" r:id="rId9"/>
    <p:sldId id="269" r:id="rId10"/>
    <p:sldId id="264" r:id="rId11"/>
    <p:sldId id="270" r:id="rId12"/>
    <p:sldId id="271" r:id="rId13"/>
    <p:sldId id="273" r:id="rId14"/>
    <p:sldId id="272" r:id="rId15"/>
    <p:sldId id="274" r:id="rId16"/>
  </p:sldIdLst>
  <p:sldSz cx="9144000" cy="6858000" type="screen4x3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5721EE-ACEE-4840-B6B1-9DDAF8E94B79}">
          <p14:sldIdLst>
            <p14:sldId id="268"/>
            <p14:sldId id="265"/>
            <p14:sldId id="267"/>
            <p14:sldId id="269"/>
            <p14:sldId id="264"/>
            <p14:sldId id="270"/>
            <p14:sldId id="271"/>
            <p14:sldId id="273"/>
            <p14:sldId id="272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 autoAdjust="0"/>
    <p:restoredTop sz="80835" autoAdjust="0"/>
  </p:normalViewPr>
  <p:slideViewPr>
    <p:cSldViewPr snapToGrid="0">
      <p:cViewPr varScale="1">
        <p:scale>
          <a:sx n="79" d="100"/>
          <a:sy n="79" d="100"/>
        </p:scale>
        <p:origin x="66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06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EA2A-C0E1-4C73-B275-234D2C7DA476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032125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D6BCE-C023-47D6-B3A9-78837C12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38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3725"/>
            <a:ext cx="55975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FD2CB81-127A-4866-B6C1-A81EA31A97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Official%20LSP%20Logo.JPG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1495425"/>
            <a:ext cx="45466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5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 algn="r">
              <a:defRPr sz="1800"/>
            </a:lvl1pPr>
          </a:lstStyle>
          <a:p>
            <a:pPr>
              <a:defRPr/>
            </a:pPr>
            <a:fld id="{977C93AC-D668-45AE-B81B-BD5474E2FD6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027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910A2-092A-4073-A880-A1ED9A3E08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030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4152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152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D1A1F-631C-487C-B417-03439C27CD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545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8881F-9B3A-4392-B9B8-3D54B4284D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342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65779-DD7D-4341-98AA-6B57D69A58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62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6C4C4-3E6D-4AFE-96B5-3D3EBDB3CE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5668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297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62974"/>
            <a:ext cx="5111750" cy="476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36166"/>
            <a:ext cx="3008313" cy="35899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869E9-5711-4758-AB14-EF62F6AC3A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67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283656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7346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48709"/>
            <a:ext cx="5486400" cy="3234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8FC4F-4591-4032-89D4-D25E9A803C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13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629D3-E273-420A-A456-1AFF932C66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33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1285336"/>
            <a:ext cx="2114550" cy="47962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285336"/>
            <a:ext cx="6191250" cy="47962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6750" y="6273800"/>
            <a:ext cx="2000250" cy="5175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17603-2FF4-4CDC-849B-78FE0223A3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53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G:\LSP_LOGO_Final_Color_larger_text_small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192088"/>
            <a:ext cx="1398587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76200"/>
            <a:ext cx="556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71600"/>
            <a:ext cx="8458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  <a:p>
            <a:pPr lvl="4"/>
            <a:endParaRPr lang="en-US" altLang="en-US"/>
          </a:p>
        </p:txBody>
      </p:sp>
      <p:sp>
        <p:nvSpPr>
          <p:cNvPr id="1029" name="Line 13"/>
          <p:cNvSpPr>
            <a:spLocks noChangeShapeType="1"/>
          </p:cNvSpPr>
          <p:nvPr userDrawn="1"/>
        </p:nvSpPr>
        <p:spPr bwMode="auto">
          <a:xfrm>
            <a:off x="228600" y="1047750"/>
            <a:ext cx="688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Line 15"/>
          <p:cNvSpPr>
            <a:spLocks noChangeShapeType="1"/>
          </p:cNvSpPr>
          <p:nvPr userDrawn="1"/>
        </p:nvSpPr>
        <p:spPr bwMode="auto">
          <a:xfrm flipV="1">
            <a:off x="8537575" y="1047750"/>
            <a:ext cx="339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Text Box 6"/>
          <p:cNvSpPr txBox="1">
            <a:spLocks noChangeArrowheads="1"/>
          </p:cNvSpPr>
          <p:nvPr userDrawn="1"/>
        </p:nvSpPr>
        <p:spPr bwMode="auto">
          <a:xfrm>
            <a:off x="66675" y="6448425"/>
            <a:ext cx="16668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solidFill>
                  <a:srgbClr val="7F7F7F"/>
                </a:solidFill>
                <a:latin typeface="Arial" panose="020B0604020202020204" pitchFamily="34" charset="0"/>
              </a:rPr>
              <a:t>LSP Presentation Template</a:t>
            </a:r>
          </a:p>
          <a:p>
            <a:pPr eaLnBrk="1" hangingPunct="1">
              <a:defRPr/>
            </a:pPr>
            <a:r>
              <a:rPr lang="en-US" altLang="en-US" sz="800" dirty="0">
                <a:solidFill>
                  <a:srgbClr val="7F7F7F"/>
                </a:solidFill>
                <a:latin typeface="Arial" panose="020B0604020202020204" pitchFamily="34" charset="0"/>
              </a:rPr>
              <a:t>LSP-F-352.06, Rev. C</a:t>
            </a:r>
          </a:p>
        </p:txBody>
      </p:sp>
      <p:pic>
        <p:nvPicPr>
          <p:cNvPr id="2" name="Picture 19" descr="G:\JFK_text_capital_small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841375"/>
            <a:ext cx="1560513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2" descr="codece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5963" r="72000" b="10606"/>
          <a:stretch>
            <a:fillRect/>
          </a:stretch>
        </p:blipFill>
        <p:spPr bwMode="auto">
          <a:xfrm>
            <a:off x="685800" y="0"/>
            <a:ext cx="914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33363" indent="-233363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690563" indent="-233363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91948E-3CDD-4755-BE0B-82FF1FAF2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856" y="184333"/>
            <a:ext cx="3356044" cy="3361492"/>
          </a:xfrm>
          <a:prstGeom prst="rect">
            <a:avLst/>
          </a:prstGeom>
        </p:spPr>
      </p:pic>
      <p:pic>
        <p:nvPicPr>
          <p:cNvPr id="1026" name="Picture 2" descr="Symbols of NASA | NASA">
            <a:extLst>
              <a:ext uri="{FF2B5EF4-FFF2-40B4-BE49-F238E27FC236}">
                <a16:creationId xmlns:a16="http://schemas.microsoft.com/office/drawing/2014/main" id="{EF0E1636-A9D3-4E79-AA3D-9FAAD2C8D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6314" y="254734"/>
            <a:ext cx="6441378" cy="322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D0A6BB-6FBF-42E2-8B11-44D1C153378D}"/>
              </a:ext>
            </a:extLst>
          </p:cNvPr>
          <p:cNvSpPr txBox="1"/>
          <p:nvPr/>
        </p:nvSpPr>
        <p:spPr>
          <a:xfrm>
            <a:off x="0" y="3614198"/>
            <a:ext cx="9144000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EAB082-15D6-45B6-A38A-9959EDB36A7F}"/>
              </a:ext>
            </a:extLst>
          </p:cNvPr>
          <p:cNvSpPr txBox="1"/>
          <p:nvPr/>
        </p:nvSpPr>
        <p:spPr>
          <a:xfrm>
            <a:off x="1441568" y="3908548"/>
            <a:ext cx="6560899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Summer 2021 Student Showcase</a:t>
            </a:r>
          </a:p>
          <a:p>
            <a:pPr algn="ctr"/>
            <a:endParaRPr lang="en-US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Libby Carso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Mentor: Rob Whited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LSP Strength &amp; Fatigue/Fracture Mechanics Group</a:t>
            </a:r>
          </a:p>
        </p:txBody>
      </p:sp>
    </p:spTree>
    <p:extLst>
      <p:ext uri="{BB962C8B-B14F-4D97-AF65-F5344CB8AC3E}">
        <p14:creationId xmlns:p14="http://schemas.microsoft.com/office/powerpoint/2010/main" val="2695168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4AAA0-34E0-40D3-9B13-96549085A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192932"/>
            <a:ext cx="5562600" cy="7620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334654-C3B9-4CA0-945F-CB2F6B67AA50}"/>
              </a:ext>
            </a:extLst>
          </p:cNvPr>
          <p:cNvSpPr txBox="1"/>
          <p:nvPr/>
        </p:nvSpPr>
        <p:spPr>
          <a:xfrm>
            <a:off x="354323" y="2025430"/>
            <a:ext cx="55625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Wisconsin - Madison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B.S. Aerospace Engineering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B.S. Atmospheric &amp; Oceanic Science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 &amp; Fatigue/Fracture Mechanics Group of NASA’s Launch Services Program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200" baseline="30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Rotation as a Pathways intern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84E7F9F-7AD2-4297-A368-BED26A564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805" y="2025430"/>
            <a:ext cx="2802589" cy="280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8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FAD97-A129-4028-BBC8-9B0B139B8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03200"/>
            <a:ext cx="5562600" cy="7620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LSP Strength &amp; Fracture Mechanics Group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D03A26-155A-4031-B1BD-C1862A684DE0}"/>
              </a:ext>
            </a:extLst>
          </p:cNvPr>
          <p:cNvSpPr txBox="1"/>
          <p:nvPr/>
        </p:nvSpPr>
        <p:spPr>
          <a:xfrm>
            <a:off x="211014" y="1264744"/>
            <a:ext cx="89329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NASA’s Launch Services Program (LSP) is responsible for launching uncrewed commercial rockets carrying NASA missions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0ED74D-2CF8-4D6C-A233-E88F2F82A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99" y="2271079"/>
            <a:ext cx="4738328" cy="2670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FD1F87-AA3C-496D-BA40-26696F20DC6D}"/>
              </a:ext>
            </a:extLst>
          </p:cNvPr>
          <p:cNvSpPr txBox="1"/>
          <p:nvPr/>
        </p:nvSpPr>
        <p:spPr>
          <a:xfrm>
            <a:off x="211014" y="2705725"/>
            <a:ext cx="37967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LSP’s Flight Analysis Division independently verifies launch vehicle analysis to ensure successful missions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161E01-E1A1-47CA-AFF1-A161FAF68608}"/>
              </a:ext>
            </a:extLst>
          </p:cNvPr>
          <p:cNvSpPr txBox="1"/>
          <p:nvPr/>
        </p:nvSpPr>
        <p:spPr>
          <a:xfrm>
            <a:off x="211014" y="5239313"/>
            <a:ext cx="8757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Strength &amp; Fatigue/Fracture Mechanics Group focuses specifically on structural, fatigue, &amp; fracture analyses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A64D84-83EC-43F5-94E5-4153BBEDF6AA}"/>
              </a:ext>
            </a:extLst>
          </p:cNvPr>
          <p:cNvSpPr txBox="1"/>
          <p:nvPr/>
        </p:nvSpPr>
        <p:spPr>
          <a:xfrm>
            <a:off x="8430085" y="4931536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979646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38FEF-C044-48B4-BE4A-C83376586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03200"/>
            <a:ext cx="5562600" cy="7620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LSP Work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68300-AC80-4910-ACC1-36C4FEDE1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89" y="1245140"/>
            <a:ext cx="8458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Divided my work in LSP into two categories: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Pathways project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Work – 3 Engineering Review Summaries (ERS’s)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Worked with my mentor through the analysis process for secondary structures on ULA’s Atlas V and SpaceX’s Falcon 9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Created charts that were presented by my mentor to other disciplines and head engineers in LSP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5F13A1-EA97-4F16-8C7D-E9F8DB129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914" y="2465420"/>
            <a:ext cx="1691916" cy="23371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92E121-63FC-4AAC-BF9C-AB78B5D5B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887" y="2465419"/>
            <a:ext cx="1563837" cy="23371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E26339-CBF1-41F9-9139-60FB4A49E49D}"/>
              </a:ext>
            </a:extLst>
          </p:cNvPr>
          <p:cNvSpPr txBox="1"/>
          <p:nvPr/>
        </p:nvSpPr>
        <p:spPr>
          <a:xfrm>
            <a:off x="7413178" y="3013501"/>
            <a:ext cx="1563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SpaceX’s Falcon 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CD3A78-F2A7-4152-B74E-BBD4468B919A}"/>
              </a:ext>
            </a:extLst>
          </p:cNvPr>
          <p:cNvSpPr txBox="1"/>
          <p:nvPr/>
        </p:nvSpPr>
        <p:spPr>
          <a:xfrm>
            <a:off x="118570" y="3013501"/>
            <a:ext cx="1233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ULA’s Atlas V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7CC90A2-0579-4823-B9A5-58CAF5EC5586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1352145" y="3428999"/>
            <a:ext cx="555123" cy="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B846468-45E7-4397-900B-82E84BA3F6CF}"/>
              </a:ext>
            </a:extLst>
          </p:cNvPr>
          <p:cNvCxnSpPr>
            <a:cxnSpLocks/>
          </p:cNvCxnSpPr>
          <p:nvPr/>
        </p:nvCxnSpPr>
        <p:spPr>
          <a:xfrm flipH="1" flipV="1">
            <a:off x="6882050" y="3428999"/>
            <a:ext cx="538129" cy="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19D1E1F-64AA-42A7-B12C-9CAE931A7044}"/>
              </a:ext>
            </a:extLst>
          </p:cNvPr>
          <p:cNvSpPr txBox="1"/>
          <p:nvPr/>
        </p:nvSpPr>
        <p:spPr>
          <a:xfrm>
            <a:off x="1776409" y="4613644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[2]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A2DA2A-DA7C-40AC-B5F9-4C672A754DFA}"/>
              </a:ext>
            </a:extLst>
          </p:cNvPr>
          <p:cNvSpPr txBox="1"/>
          <p:nvPr/>
        </p:nvSpPr>
        <p:spPr>
          <a:xfrm>
            <a:off x="6776565" y="4623759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4252393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027AB-444E-49D9-9165-C00774D5F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942" y="191464"/>
            <a:ext cx="5562600" cy="7620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95685-1185-4782-9125-D3068F544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Ultimate Project Goal: </a:t>
            </a: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 a finite element model that simulates bellows forming and calculates residual stress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5E0A95-11D1-4FCF-BEAB-BD84D3096ED8}"/>
              </a:ext>
            </a:extLst>
          </p:cNvPr>
          <p:cNvSpPr txBox="1"/>
          <p:nvPr/>
        </p:nvSpPr>
        <p:spPr>
          <a:xfrm>
            <a:off x="4003292" y="2413337"/>
            <a:ext cx="4683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Bellows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Typically used in piping systems to account for changes in temperature and pressure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7676319-EC5E-4FBB-9414-3F4CC1B9EE17}"/>
              </a:ext>
            </a:extLst>
          </p:cNvPr>
          <p:cNvCxnSpPr>
            <a:cxnSpLocks/>
          </p:cNvCxnSpPr>
          <p:nvPr/>
        </p:nvCxnSpPr>
        <p:spPr>
          <a:xfrm flipH="1" flipV="1">
            <a:off x="3465163" y="2775105"/>
            <a:ext cx="538129" cy="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B95CA9A-5A62-4E49-B218-EB73ACD218E0}"/>
              </a:ext>
            </a:extLst>
          </p:cNvPr>
          <p:cNvSpPr txBox="1"/>
          <p:nvPr/>
        </p:nvSpPr>
        <p:spPr>
          <a:xfrm>
            <a:off x="231590" y="5430376"/>
            <a:ext cx="8307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Residual stress is created in the metal when bellows are formed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 of project is to simulate this process &amp; quantify these stresses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70CAD2-4399-4754-B21E-EF5D09DF6DD5}"/>
              </a:ext>
            </a:extLst>
          </p:cNvPr>
          <p:cNvSpPr txBox="1"/>
          <p:nvPr/>
        </p:nvSpPr>
        <p:spPr>
          <a:xfrm>
            <a:off x="2949671" y="3662195"/>
            <a:ext cx="298949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411BA3-5311-430B-956A-014090CC76E6}"/>
              </a:ext>
            </a:extLst>
          </p:cNvPr>
          <p:cNvSpPr txBox="1"/>
          <p:nvPr/>
        </p:nvSpPr>
        <p:spPr>
          <a:xfrm>
            <a:off x="4442940" y="3798700"/>
            <a:ext cx="3573735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Stages of Hydroforming Bellows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6F252D-A1D3-4D48-B383-1A0B1F792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57185"/>
            <a:ext cx="3031704" cy="28788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09E223-24A3-4929-9327-2F3829F5BA45}"/>
              </a:ext>
            </a:extLst>
          </p:cNvPr>
          <p:cNvSpPr txBox="1"/>
          <p:nvPr/>
        </p:nvSpPr>
        <p:spPr>
          <a:xfrm>
            <a:off x="3592644" y="4358926"/>
            <a:ext cx="1348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Hollow Cylinder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15E9E1-6BD5-4DB3-94C2-5C72D91A14BC}"/>
              </a:ext>
            </a:extLst>
          </p:cNvPr>
          <p:cNvSpPr txBox="1"/>
          <p:nvPr/>
        </p:nvSpPr>
        <p:spPr>
          <a:xfrm>
            <a:off x="5474557" y="4353464"/>
            <a:ext cx="1348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Pressure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B8B522-4529-48EA-B0E6-49FA36009FD8}"/>
              </a:ext>
            </a:extLst>
          </p:cNvPr>
          <p:cNvSpPr txBox="1"/>
          <p:nvPr/>
        </p:nvSpPr>
        <p:spPr>
          <a:xfrm>
            <a:off x="7241921" y="4290059"/>
            <a:ext cx="1791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Bulging Forms Convolutions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51F753-C967-42AD-8EDD-3F375D1A2756}"/>
              </a:ext>
            </a:extLst>
          </p:cNvPr>
          <p:cNvSpPr/>
          <p:nvPr/>
        </p:nvSpPr>
        <p:spPr>
          <a:xfrm>
            <a:off x="1337431" y="3698668"/>
            <a:ext cx="1704427" cy="12377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82AD4F3-18DF-4701-902F-972D142FFD71}"/>
              </a:ext>
            </a:extLst>
          </p:cNvPr>
          <p:cNvCxnSpPr>
            <a:cxnSpLocks/>
          </p:cNvCxnSpPr>
          <p:nvPr/>
        </p:nvCxnSpPr>
        <p:spPr>
          <a:xfrm>
            <a:off x="4737370" y="4676629"/>
            <a:ext cx="90036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AE1CF2B-3454-4BC8-95FF-9EB812F43051}"/>
              </a:ext>
            </a:extLst>
          </p:cNvPr>
          <p:cNvCxnSpPr>
            <a:cxnSpLocks/>
          </p:cNvCxnSpPr>
          <p:nvPr/>
        </p:nvCxnSpPr>
        <p:spPr>
          <a:xfrm flipV="1">
            <a:off x="6605081" y="4639223"/>
            <a:ext cx="787461" cy="81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3209FB7-DB4F-40BF-9C03-214E086559FE}"/>
              </a:ext>
            </a:extLst>
          </p:cNvPr>
          <p:cNvSpPr txBox="1"/>
          <p:nvPr/>
        </p:nvSpPr>
        <p:spPr>
          <a:xfrm>
            <a:off x="188479" y="5054183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[4]</a:t>
            </a:r>
          </a:p>
        </p:txBody>
      </p:sp>
    </p:spTree>
    <p:extLst>
      <p:ext uri="{BB962C8B-B14F-4D97-AF65-F5344CB8AC3E}">
        <p14:creationId xmlns:p14="http://schemas.microsoft.com/office/powerpoint/2010/main" val="3007011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D7CE5-A025-466C-8077-51695429C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03200"/>
            <a:ext cx="5562600" cy="7620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Pathways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F3719-DBC3-4D36-AA09-9504E190A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Pathways project was to create and validate a finite element model that simulates sheet metal forming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AAF3BE-9880-4201-80AE-1947D0B61C13}"/>
              </a:ext>
            </a:extLst>
          </p:cNvPr>
          <p:cNvSpPr txBox="1"/>
          <p:nvPr/>
        </p:nvSpPr>
        <p:spPr>
          <a:xfrm>
            <a:off x="304800" y="2208197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Finite element models </a:t>
            </a:r>
            <a:r>
              <a:rPr lang="en-US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simulate how structures behave under certain conditions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0FB0E3-960D-491E-99AB-119757A7F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16" y="3429000"/>
            <a:ext cx="3545488" cy="23194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A86B95-B361-4065-8F33-2E02A4CE2841}"/>
              </a:ext>
            </a:extLst>
          </p:cNvPr>
          <p:cNvSpPr txBox="1"/>
          <p:nvPr/>
        </p:nvSpPr>
        <p:spPr>
          <a:xfrm>
            <a:off x="4883480" y="3995799"/>
            <a:ext cx="3955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Simplified shapes were chosen so that the model could be validated through hand calculations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499ECC-7A9D-4C70-964E-147031C116A8}"/>
              </a:ext>
            </a:extLst>
          </p:cNvPr>
          <p:cNvCxnSpPr>
            <a:cxnSpLocks/>
          </p:cNvCxnSpPr>
          <p:nvPr/>
        </p:nvCxnSpPr>
        <p:spPr>
          <a:xfrm flipH="1">
            <a:off x="4114077" y="4487416"/>
            <a:ext cx="650788" cy="1621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ED62A6E-7DF9-4D46-B6B2-37483AF0F093}"/>
              </a:ext>
            </a:extLst>
          </p:cNvPr>
          <p:cNvSpPr txBox="1"/>
          <p:nvPr/>
        </p:nvSpPr>
        <p:spPr>
          <a:xfrm>
            <a:off x="304800" y="5748419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[5]</a:t>
            </a:r>
          </a:p>
        </p:txBody>
      </p:sp>
    </p:spTree>
    <p:extLst>
      <p:ext uri="{BB962C8B-B14F-4D97-AF65-F5344CB8AC3E}">
        <p14:creationId xmlns:p14="http://schemas.microsoft.com/office/powerpoint/2010/main" val="3181665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C3BF7-D0FE-4AD3-8985-AC3750FF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03200"/>
            <a:ext cx="5562600" cy="7620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Results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D377AB-0A05-459A-8AFE-4803D0E8B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89" y="1981919"/>
            <a:ext cx="3198779" cy="18560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E3E37E-A08B-4E7E-83BC-42B21764F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3132" y="1981919"/>
            <a:ext cx="3198779" cy="1821270"/>
          </a:xfrm>
          <a:prstGeom prst="rect">
            <a:avLst/>
          </a:prstGeom>
        </p:spPr>
      </p:pic>
      <p:pic>
        <p:nvPicPr>
          <p:cNvPr id="15" name="video_die_punch">
            <a:hlinkClick r:id="" action="ppaction://media"/>
            <a:extLst>
              <a:ext uri="{FF2B5EF4-FFF2-40B4-BE49-F238E27FC236}">
                <a16:creationId xmlns:a16="http://schemas.microsoft.com/office/drawing/2014/main" id="{EBC89BB2-31D4-468F-BCC0-A4D160FB09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38068" y="4238054"/>
            <a:ext cx="3867861" cy="22389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689C03-40E6-4DA1-B82C-67859639E6AA}"/>
              </a:ext>
            </a:extLst>
          </p:cNvPr>
          <p:cNvSpPr txBox="1"/>
          <p:nvPr/>
        </p:nvSpPr>
        <p:spPr>
          <a:xfrm>
            <a:off x="2556863" y="1316221"/>
            <a:ext cx="4030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Punch and Die Bending Model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D7F1BC-50F2-4456-9977-9A2A6F7685F3}"/>
              </a:ext>
            </a:extLst>
          </p:cNvPr>
          <p:cNvSpPr txBox="1"/>
          <p:nvPr/>
        </p:nvSpPr>
        <p:spPr>
          <a:xfrm>
            <a:off x="3922206" y="3837944"/>
            <a:ext cx="1299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Animation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FAE0D01-40D8-4F3C-A3CA-C43A1E311A4B}"/>
              </a:ext>
            </a:extLst>
          </p:cNvPr>
          <p:cNvCxnSpPr>
            <a:cxnSpLocks/>
          </p:cNvCxnSpPr>
          <p:nvPr/>
        </p:nvCxnSpPr>
        <p:spPr>
          <a:xfrm>
            <a:off x="3922206" y="2879387"/>
            <a:ext cx="1250125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B1CB6C7-69EB-4DE6-B688-8033E4862ECB}"/>
              </a:ext>
            </a:extLst>
          </p:cNvPr>
          <p:cNvSpPr txBox="1"/>
          <p:nvPr/>
        </p:nvSpPr>
        <p:spPr>
          <a:xfrm>
            <a:off x="74025" y="6169261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[6]</a:t>
            </a:r>
          </a:p>
        </p:txBody>
      </p:sp>
    </p:spTree>
    <p:extLst>
      <p:ext uri="{BB962C8B-B14F-4D97-AF65-F5344CB8AC3E}">
        <p14:creationId xmlns:p14="http://schemas.microsoft.com/office/powerpoint/2010/main" val="2529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6CC3A-488E-4F12-8621-871291DA6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699" y="183203"/>
            <a:ext cx="5562600" cy="7620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5140B-9421-4EED-832E-0459624E0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75" y="1974715"/>
            <a:ext cx="3574698" cy="189760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83E1DE4-089F-4D0A-8998-AA5C8F2B27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706322" y="1976460"/>
            <a:ext cx="3002125" cy="189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87BE9F-C4AD-4304-B6FE-E1FC6B8F36D9}"/>
              </a:ext>
            </a:extLst>
          </p:cNvPr>
          <p:cNvSpPr txBox="1"/>
          <p:nvPr/>
        </p:nvSpPr>
        <p:spPr>
          <a:xfrm>
            <a:off x="3231215" y="1344330"/>
            <a:ext cx="2681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Roll Bending Model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1B250F-ED92-4121-943F-7485ACDA4784}"/>
              </a:ext>
            </a:extLst>
          </p:cNvPr>
          <p:cNvSpPr txBox="1"/>
          <p:nvPr/>
        </p:nvSpPr>
        <p:spPr>
          <a:xfrm>
            <a:off x="4012742" y="3872323"/>
            <a:ext cx="1299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Animation</a:t>
            </a:r>
          </a:p>
        </p:txBody>
      </p:sp>
      <p:pic>
        <p:nvPicPr>
          <p:cNvPr id="11" name="video2">
            <a:hlinkClick r:id="" action="ppaction://media"/>
            <a:extLst>
              <a:ext uri="{FF2B5EF4-FFF2-40B4-BE49-F238E27FC236}">
                <a16:creationId xmlns:a16="http://schemas.microsoft.com/office/drawing/2014/main" id="{B34DF976-1C73-4606-9A60-562DC61AE9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78798" y="4272433"/>
            <a:ext cx="5386403" cy="217700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2061B7-2926-496C-99E1-1131C7ED612A}"/>
              </a:ext>
            </a:extLst>
          </p:cNvPr>
          <p:cNvCxnSpPr>
            <a:cxnSpLocks/>
          </p:cNvCxnSpPr>
          <p:nvPr/>
        </p:nvCxnSpPr>
        <p:spPr>
          <a:xfrm>
            <a:off x="4147845" y="2859932"/>
            <a:ext cx="1250125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18C9679-8325-485D-B8AC-34C9AEF7BE54}"/>
              </a:ext>
            </a:extLst>
          </p:cNvPr>
          <p:cNvSpPr txBox="1"/>
          <p:nvPr/>
        </p:nvSpPr>
        <p:spPr>
          <a:xfrm>
            <a:off x="64454" y="6141661"/>
            <a:ext cx="385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[7]</a:t>
            </a:r>
          </a:p>
        </p:txBody>
      </p:sp>
    </p:spTree>
    <p:extLst>
      <p:ext uri="{BB962C8B-B14F-4D97-AF65-F5344CB8AC3E}">
        <p14:creationId xmlns:p14="http://schemas.microsoft.com/office/powerpoint/2010/main" val="354126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957E2-7A59-4C11-BBCE-696A53714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622" y="203200"/>
            <a:ext cx="5562600" cy="7620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C7D49-40B5-465F-B992-B95202B8E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599"/>
            <a:ext cx="8458200" cy="500974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Continue improving current models and working with mentor on additional work</a:t>
            </a:r>
          </a:p>
          <a:p>
            <a:pPr marL="0" indent="0">
              <a:buNone/>
            </a:pPr>
            <a:endParaRPr lang="en-US" sz="1400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Continuation of project into ATP: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Possibly do a physical experiment to validate current sheet metal bending models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Apply knowledge from Pathways project to create a bellows forming model that calculates residual stress</a:t>
            </a:r>
          </a:p>
          <a:p>
            <a:pPr marL="457200" lvl="1" indent="0">
              <a:buNone/>
            </a:pPr>
            <a:endParaRPr lang="en-US" sz="1400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 Takeaways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Combining my knowledge from my coursework and skills from previous rotation into project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to my mentor, Rob Whited, Karl Thal, Vipul Patel and the LSP Strength Team for a great experience!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000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54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4E62B-8B4F-4D07-B847-E994E01F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03200"/>
            <a:ext cx="5562600" cy="762000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 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BD9B-F71F-4031-8A75-FB968F232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[1-4] https://images.nasa.gov/</a:t>
            </a:r>
          </a:p>
          <a:p>
            <a:pPr marL="0" indent="0">
              <a:buNone/>
            </a:pPr>
            <a:endParaRPr lang="en-US" b="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[5-7] Images by Author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0026C-3C8D-4363-98A8-FCFD14FF4E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77C93AC-D668-45AE-B81B-BD5474E2FD6C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188756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8C8E3FB5BEB2469B25DCEBD0151C2E" ma:contentTypeVersion="2" ma:contentTypeDescription="Create a new document." ma:contentTypeScope="" ma:versionID="7a0ac38e45695fd82cdcc2d9d9b53c92">
  <xsd:schema xmlns:xsd="http://www.w3.org/2001/XMLSchema" xmlns:xs="http://www.w3.org/2001/XMLSchema" xmlns:p="http://schemas.microsoft.com/office/2006/metadata/properties" xmlns:ns2="0ecd9b1b-ef63-4bb2-9f77-c2adc704a4b7" xmlns:ns3="http://schemas.microsoft.com/sharepoint/v4" targetNamespace="http://schemas.microsoft.com/office/2006/metadata/properties" ma:root="true" ma:fieldsID="103dfa7d46488370a17ed705ea0c8520" ns2:_="" ns3:_="">
    <xsd:import namespace="0ecd9b1b-ef63-4bb2-9f77-c2adc704a4b7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IconOverlay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cd9b1b-ef63-4bb2-9f77-c2adc704a4b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E1309CB-BC91-40D6-91E9-060EB7EA1BE8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sharepoint/v4"/>
    <ds:schemaRef ds:uri="0ecd9b1b-ef63-4bb2-9f77-c2adc704a4b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C6E3478-1484-4E27-88AD-481B827538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0C0306-07C6-4A53-9AD0-254EE165B0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cd9b1b-ef63-4bb2-9f77-c2adc704a4b7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B19A53E-EE0C-4D65-B0B4-4908260DAB59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B7C5B2D3-0320-44B4-8C03-830D5400FE1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7085</TotalTime>
  <Words>428</Words>
  <Application>Microsoft Office PowerPoint</Application>
  <PresentationFormat>On-screen Show (4:3)</PresentationFormat>
  <Paragraphs>84</Paragraphs>
  <Slides>10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Default Design</vt:lpstr>
      <vt:lpstr>PowerPoint Presentation</vt:lpstr>
      <vt:lpstr>About Me</vt:lpstr>
      <vt:lpstr>LSP Strength &amp; Fracture Mechanics Group</vt:lpstr>
      <vt:lpstr>LSP Work Assignments</vt:lpstr>
      <vt:lpstr>Project Background</vt:lpstr>
      <vt:lpstr>Pathways Project</vt:lpstr>
      <vt:lpstr>Project Results</vt:lpstr>
      <vt:lpstr>Project Results</vt:lpstr>
      <vt:lpstr>Future Work</vt:lpstr>
      <vt:lpstr>Image Citations</vt:lpstr>
    </vt:vector>
  </TitlesOfParts>
  <Company>Analex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LSP Presentation Template</dc:title>
  <dc:creator>nealjm</dc:creator>
  <cp:lastModifiedBy>Carso, Elizabeth L. (KSC-BAA20)</cp:lastModifiedBy>
  <cp:revision>207</cp:revision>
  <dcterms:created xsi:type="dcterms:W3CDTF">2002-10-07T13:17:45Z</dcterms:created>
  <dcterms:modified xsi:type="dcterms:W3CDTF">2021-07-09T19:06:56Z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s Affected by this Change">
    <vt:lpwstr>N/A</vt:lpwstr>
  </property>
  <property fmtid="{D5CDD505-2E9C-101B-9397-08002B2CF9AE}" pid="3" name="User Group Definition">
    <vt:lpwstr>NASA - All (NDC)</vt:lpwstr>
  </property>
  <property fmtid="{D5CDD505-2E9C-101B-9397-08002B2CF9AE}" pid="4" name="Select Document Number">
    <vt:lpwstr>81</vt:lpwstr>
  </property>
  <property fmtid="{D5CDD505-2E9C-101B-9397-08002B2CF9AE}" pid="5" name="Description and Reason for Change">
    <vt:lpwstr>Corrected page numbering issue (removed the number from the title page), restore built-in “Office” color scheme design.</vt:lpwstr>
  </property>
  <property fmtid="{D5CDD505-2E9C-101B-9397-08002B2CF9AE}" pid="6" name="Review/Concurrence/Approval">
    <vt:lpwstr>735;#NDC\mcarrdev</vt:lpwstr>
  </property>
  <property fmtid="{D5CDD505-2E9C-101B-9397-08002B2CF9AE}" pid="7" name="Doc Disposition">
    <vt:lpwstr>Approved</vt:lpwstr>
  </property>
  <property fmtid="{D5CDD505-2E9C-101B-9397-08002B2CF9AE}" pid="8" name="Records Generated">
    <vt:lpwstr>N/A (presentations created using this template, but records not directly generated from the form)</vt:lpwstr>
  </property>
  <property fmtid="{D5CDD505-2E9C-101B-9397-08002B2CF9AE}" pid="9" name="ContentType">
    <vt:lpwstr>Document</vt:lpwstr>
  </property>
  <property fmtid="{D5CDD505-2E9C-101B-9397-08002B2CF9AE}" pid="10" name="display_urn:schemas-microsoft-com:office:office#Review_x002f_Concurrence_x002f_Approval">
    <vt:lpwstr>Carr-Devries, Mary  (KSC-Analex-2)[ANALEX CORP]</vt:lpwstr>
  </property>
  <property fmtid="{D5CDD505-2E9C-101B-9397-08002B2CF9AE}" pid="11" name="Select Document Title">
    <vt:lpwstr>81</vt:lpwstr>
  </property>
  <property fmtid="{D5CDD505-2E9C-101B-9397-08002B2CF9AE}" pid="12" name="Contains SBU?">
    <vt:lpwstr>0</vt:lpwstr>
  </property>
  <property fmtid="{D5CDD505-2E9C-101B-9397-08002B2CF9AE}" pid="13" name="_dlc_DocId">
    <vt:lpwstr>7NV3V3H5CYQW-1409-4</vt:lpwstr>
  </property>
  <property fmtid="{D5CDD505-2E9C-101B-9397-08002B2CF9AE}" pid="14" name="_dlc_DocIdItemGuid">
    <vt:lpwstr>5d911f01-cfd9-4731-ac3f-df43aff6d815</vt:lpwstr>
  </property>
  <property fmtid="{D5CDD505-2E9C-101B-9397-08002B2CF9AE}" pid="15" name="_dlc_DocIdUrl">
    <vt:lpwstr>https://elv.ksc.nasa.gov/fad/_layouts/15/DocIdRedir.aspx?ID=7NV3V3H5CYQW-1409-4, 7NV3V3H5CYQW-1409-4</vt:lpwstr>
  </property>
  <property fmtid="{D5CDD505-2E9C-101B-9397-08002B2CF9AE}" pid="16" name="POC">
    <vt:lpwstr/>
  </property>
</Properties>
</file>