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tiff" ContentType="image/tiff"/>
  <Default Extension="ts" ContentType="video/unknown"/>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3"/>
  </p:sldMasterIdLst>
  <p:notesMasterIdLst>
    <p:notesMasterId r:id="rId31"/>
  </p:notesMasterIdLst>
  <p:sldIdLst>
    <p:sldId id="257" r:id="rId4"/>
    <p:sldId id="262" r:id="rId5"/>
    <p:sldId id="261" r:id="rId6"/>
    <p:sldId id="263" r:id="rId7"/>
    <p:sldId id="280" r:id="rId8"/>
    <p:sldId id="283" r:id="rId9"/>
    <p:sldId id="272" r:id="rId10"/>
    <p:sldId id="284" r:id="rId11"/>
    <p:sldId id="274" r:id="rId12"/>
    <p:sldId id="281" r:id="rId13"/>
    <p:sldId id="282" r:id="rId14"/>
    <p:sldId id="285" r:id="rId15"/>
    <p:sldId id="286" r:id="rId16"/>
    <p:sldId id="287" r:id="rId17"/>
    <p:sldId id="288" r:id="rId18"/>
    <p:sldId id="289" r:id="rId19"/>
    <p:sldId id="290" r:id="rId20"/>
    <p:sldId id="267" r:id="rId21"/>
    <p:sldId id="265" r:id="rId22"/>
    <p:sldId id="275" r:id="rId23"/>
    <p:sldId id="276" r:id="rId24"/>
    <p:sldId id="277" r:id="rId25"/>
    <p:sldId id="268" r:id="rId26"/>
    <p:sldId id="273" r:id="rId27"/>
    <p:sldId id="278" r:id="rId28"/>
    <p:sldId id="266" r:id="rId29"/>
    <p:sldId id="291"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72">
          <p15:clr>
            <a:srgbClr val="A4A3A4"/>
          </p15:clr>
        </p15:guide>
        <p15:guide id="2" pos="28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22228B"/>
    <a:srgbClr val="99CCFF"/>
    <a:srgbClr val="FFFFFF"/>
    <a:srgbClr val="CCECFF"/>
    <a:srgbClr val="339966"/>
    <a:srgbClr val="FFD2B3"/>
    <a:srgbClr val="FF6600"/>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77184" autoAdjust="0"/>
  </p:normalViewPr>
  <p:slideViewPr>
    <p:cSldViewPr snapToGrid="0">
      <p:cViewPr varScale="1">
        <p:scale>
          <a:sx n="47" d="100"/>
          <a:sy n="47" d="100"/>
        </p:scale>
        <p:origin x="1072" y="40"/>
      </p:cViewPr>
      <p:guideLst>
        <p:guide orient="horz" pos="2172"/>
        <p:guide pos="288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B90ECF5-DBD6-4C77-8049-D5A7D4563390}" type="datetimeFigureOut">
              <a:rPr lang="en-US" smtClean="0"/>
              <a:pPr/>
              <a:t>8/3/2021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9845601-2676-4062-8B65-ACE570257A89}" type="slidenum">
              <a:rPr lang="en-US" smtClean="0"/>
              <a:pPr/>
              <a:t>‹#›</a:t>
            </a:fld>
            <a:endParaRPr lang="en-US"/>
          </a:p>
        </p:txBody>
      </p:sp>
    </p:spTree>
    <p:extLst>
      <p:ext uri="{BB962C8B-B14F-4D97-AF65-F5344CB8AC3E}">
        <p14:creationId xmlns:p14="http://schemas.microsoft.com/office/powerpoint/2010/main" val="4043973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1</a:t>
            </a:fld>
            <a:endParaRPr lang="en-US"/>
          </a:p>
        </p:txBody>
      </p:sp>
    </p:spTree>
    <p:extLst>
      <p:ext uri="{BB962C8B-B14F-4D97-AF65-F5344CB8AC3E}">
        <p14:creationId xmlns:p14="http://schemas.microsoft.com/office/powerpoint/2010/main" val="173081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Engineering R&amp;A Goals- </a:t>
            </a:r>
            <a:r>
              <a:rPr lang="en-US" sz="1200" b="0" dirty="0"/>
              <a:t>Initiative seeks to restore NASA’s investments in basic engineering capabilities in targeted critical areas of discipline-based basic engineering research </a:t>
            </a:r>
          </a:p>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2</a:t>
            </a:fld>
            <a:endParaRPr lang="en-US"/>
          </a:p>
        </p:txBody>
      </p:sp>
    </p:spTree>
    <p:extLst>
      <p:ext uri="{BB962C8B-B14F-4D97-AF65-F5344CB8AC3E}">
        <p14:creationId xmlns:p14="http://schemas.microsoft.com/office/powerpoint/2010/main" val="364305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Engineering R&amp;A Goals- </a:t>
            </a:r>
            <a:r>
              <a:rPr lang="en-US" sz="1200" b="0" dirty="0"/>
              <a:t>Initiative seeks to restore NASA’s investments in basic engineering capabilities in targeted critical areas of discipline-based basic engineering research </a:t>
            </a:r>
          </a:p>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3</a:t>
            </a:fld>
            <a:endParaRPr lang="en-US"/>
          </a:p>
        </p:txBody>
      </p:sp>
    </p:spTree>
    <p:extLst>
      <p:ext uri="{BB962C8B-B14F-4D97-AF65-F5344CB8AC3E}">
        <p14:creationId xmlns:p14="http://schemas.microsoft.com/office/powerpoint/2010/main" val="229899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core team members – who contributed on the project</a:t>
            </a:r>
          </a:p>
          <a:p>
            <a:r>
              <a:rPr lang="en-US" dirty="0"/>
              <a:t>Then there were also five consulting team members</a:t>
            </a:r>
          </a:p>
        </p:txBody>
      </p:sp>
      <p:sp>
        <p:nvSpPr>
          <p:cNvPr id="4" name="Slide Number Placeholder 3"/>
          <p:cNvSpPr>
            <a:spLocks noGrp="1"/>
          </p:cNvSpPr>
          <p:nvPr>
            <p:ph type="sldNum" sz="quarter" idx="5"/>
          </p:nvPr>
        </p:nvSpPr>
        <p:spPr/>
        <p:txBody>
          <a:bodyPr/>
          <a:lstStyle/>
          <a:p>
            <a:fld id="{49845601-2676-4062-8B65-ACE570257A89}" type="slidenum">
              <a:rPr lang="en-US" smtClean="0"/>
              <a:pPr/>
              <a:t>4</a:t>
            </a:fld>
            <a:endParaRPr lang="en-US"/>
          </a:p>
        </p:txBody>
      </p:sp>
    </p:spTree>
    <p:extLst>
      <p:ext uri="{BB962C8B-B14F-4D97-AF65-F5344CB8AC3E}">
        <p14:creationId xmlns:p14="http://schemas.microsoft.com/office/powerpoint/2010/main" val="293324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parametric range of geometric values evaluated in this study for the half circle and vehicle radii were chosen to somewhat encompass the range of possible radii for advanced hot structure concepts on future aerospace vehicles.  Values where analyses were performed included: 1-inch, 5-inch and 10-inch for the shoulder radius and 18-inch, 45-inch, 180-inch, and 1000-inch for the vehicle radius. As a point of reference, existing aerospace vehicles where hot structure concepts could be considered include the Mars Science Lab (MSL), which has an approximately 5-inch shoulder radius and 90-inch vehicle radius.  Also, for comparison Orion has approximately a 10-inch shoulder radius and 100-inch vehicle radius, Pioneer Venus had an approximately 45-inch vehicle radius, and Mars Sample Return had an approximately 18-inch vehicle radius. Furthermore, the large radius of 1000-inch used in this study was to evaluate a large radius that would approach a plain-strain solution; that would be somewhat representative of a leading edge on a hypersonic vehicle, or a winged entry vehicle with control surfaces.</a:t>
            </a:r>
          </a:p>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21</a:t>
            </a:fld>
            <a:endParaRPr lang="en-US"/>
          </a:p>
        </p:txBody>
      </p:sp>
    </p:spTree>
    <p:extLst>
      <p:ext uri="{BB962C8B-B14F-4D97-AF65-F5344CB8AC3E}">
        <p14:creationId xmlns:p14="http://schemas.microsoft.com/office/powerpoint/2010/main" val="40823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26</a:t>
            </a:fld>
            <a:endParaRPr lang="en-US"/>
          </a:p>
        </p:txBody>
      </p:sp>
    </p:spTree>
    <p:extLst>
      <p:ext uri="{BB962C8B-B14F-4D97-AF65-F5344CB8AC3E}">
        <p14:creationId xmlns:p14="http://schemas.microsoft.com/office/powerpoint/2010/main" val="114658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45601-2676-4062-8B65-ACE570257A89}" type="slidenum">
              <a:rPr lang="en-US" smtClean="0"/>
              <a:pPr/>
              <a:t>27</a:t>
            </a:fld>
            <a:endParaRPr lang="en-US"/>
          </a:p>
        </p:txBody>
      </p:sp>
    </p:spTree>
    <p:extLst>
      <p:ext uri="{BB962C8B-B14F-4D97-AF65-F5344CB8AC3E}">
        <p14:creationId xmlns:p14="http://schemas.microsoft.com/office/powerpoint/2010/main" val="183482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1479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63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14300"/>
            <a:ext cx="2076450" cy="2773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14300"/>
            <a:ext cx="6076950" cy="2773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26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Content Placeholder 9"/>
          <p:cNvSpPr>
            <a:spLocks noGrp="1"/>
          </p:cNvSpPr>
          <p:nvPr>
            <p:ph sz="quarter" idx="12"/>
          </p:nvPr>
        </p:nvSpPr>
        <p:spPr>
          <a:xfrm>
            <a:off x="604154" y="917417"/>
            <a:ext cx="8115448" cy="5288801"/>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280"/>
          <p:cNvSpPr>
            <a:spLocks noGrp="1" noChangeArrowheads="1"/>
          </p:cNvSpPr>
          <p:nvPr>
            <p:ph type="sldNum" sz="quarter" idx="10"/>
          </p:nvPr>
        </p:nvSpPr>
        <p:spPr>
          <a:xfrm>
            <a:off x="6263877" y="6561399"/>
            <a:ext cx="2754643" cy="155496"/>
          </a:xfrm>
          <a:ln/>
        </p:spPr>
        <p:txBody>
          <a:bodyPr/>
          <a:lstStyle>
            <a:lvl1pPr>
              <a:defRPr/>
            </a:lvl1pPr>
          </a:lstStyle>
          <a:p>
            <a:pPr algn="r"/>
            <a:fld id="{A4290E6F-A15D-0445-AB2B-E4F035307E31}" type="slidenum">
              <a:rPr lang="en-US" sz="1000" smtClean="0">
                <a:latin typeface="Arial"/>
              </a:rPr>
              <a:pPr algn="r"/>
              <a:t>‹#›</a:t>
            </a:fld>
            <a:endParaRPr lang="en-US" sz="1000" dirty="0">
              <a:latin typeface="Arial"/>
            </a:endParaRPr>
          </a:p>
        </p:txBody>
      </p:sp>
      <p:sp>
        <p:nvSpPr>
          <p:cNvPr id="8" name="Footer Placeholder 4"/>
          <p:cNvSpPr>
            <a:spLocks noGrp="1"/>
          </p:cNvSpPr>
          <p:nvPr>
            <p:ph type="ftr" sz="quarter" idx="3"/>
          </p:nvPr>
        </p:nvSpPr>
        <p:spPr>
          <a:xfrm>
            <a:off x="3352800" y="6482831"/>
            <a:ext cx="2895600" cy="292692"/>
          </a:xfrm>
          <a:prstGeom prst="rect">
            <a:avLst/>
          </a:prstGeom>
        </p:spPr>
        <p:txBody>
          <a:bodyPr/>
          <a:lstStyle>
            <a:lvl1pPr>
              <a:defRPr sz="1000">
                <a:solidFill>
                  <a:schemeClr val="bg1">
                    <a:lumMod val="50000"/>
                  </a:schemeClr>
                </a:solidFill>
              </a:defRPr>
            </a:lvl1pPr>
          </a:lstStyle>
          <a:p>
            <a:r>
              <a:rPr lang="en-US" dirty="0"/>
              <a:t>Draft, pre-decisional for NASA use only </a:t>
            </a:r>
            <a:endParaRPr lang="en-US" dirty="0">
              <a:latin typeface="Arial"/>
            </a:endParaRPr>
          </a:p>
        </p:txBody>
      </p:sp>
      <p:sp>
        <p:nvSpPr>
          <p:cNvPr id="11"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8/8/2017</a:t>
            </a:r>
          </a:p>
        </p:txBody>
      </p:sp>
    </p:spTree>
    <p:extLst>
      <p:ext uri="{BB962C8B-B14F-4D97-AF65-F5344CB8AC3E}">
        <p14:creationId xmlns:p14="http://schemas.microsoft.com/office/powerpoint/2010/main" val="260306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36" y="152400"/>
            <a:ext cx="7763164" cy="838200"/>
          </a:xfrm>
        </p:spPr>
        <p:txBody>
          <a:bodyPr/>
          <a:lstStyle>
            <a:lvl1pPr algn="l">
              <a:defRPr sz="2800" b="1" i="0">
                <a:solidFill>
                  <a:schemeClr val="bg1"/>
                </a:solidFill>
                <a:effectLst/>
                <a:latin typeface="+mn-lt"/>
              </a:defRPr>
            </a:lvl1pPr>
          </a:lstStyle>
          <a:p>
            <a:r>
              <a:rPr lang="en-US"/>
              <a:t>Click to edit Master title style</a:t>
            </a:r>
          </a:p>
        </p:txBody>
      </p:sp>
      <p:sp>
        <p:nvSpPr>
          <p:cNvPr id="3" name="Content Placeholder 2"/>
          <p:cNvSpPr>
            <a:spLocks noGrp="1"/>
          </p:cNvSpPr>
          <p:nvPr>
            <p:ph idx="1"/>
          </p:nvPr>
        </p:nvSpPr>
        <p:spPr>
          <a:xfrm>
            <a:off x="419100" y="1371600"/>
            <a:ext cx="8305800" cy="1668149"/>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58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p:nvPr userDrawn="1"/>
        </p:nvSpPr>
        <p:spPr>
          <a:xfrm>
            <a:off x="3276600" y="6628529"/>
            <a:ext cx="2590800" cy="246221"/>
          </a:xfrm>
          <a:prstGeom prst="rect">
            <a:avLst/>
          </a:prstGeom>
        </p:spPr>
        <p:txBody>
          <a:bodyPr wrap="square">
            <a:spAutoFit/>
          </a:bodyPr>
          <a:lstStyle/>
          <a:p>
            <a:r>
              <a:rPr lang="en-US" sz="1000" b="1" kern="1200" dirty="0">
                <a:solidFill>
                  <a:schemeClr val="tx1"/>
                </a:solidFill>
                <a:effectLst/>
                <a:latin typeface="Arial" pitchFamily="34" charset="0"/>
                <a:ea typeface="+mn-ea"/>
                <a:cs typeface="+mn-cs"/>
              </a:rPr>
              <a:t>NASA Pre-decisional: Internal Use Only</a:t>
            </a:r>
            <a:endParaRPr lang="en-US" sz="1000" dirty="0"/>
          </a:p>
        </p:txBody>
      </p:sp>
    </p:spTree>
    <p:extLst>
      <p:ext uri="{BB962C8B-B14F-4D97-AF65-F5344CB8AC3E}">
        <p14:creationId xmlns:p14="http://schemas.microsoft.com/office/powerpoint/2010/main" val="288207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defRPr>
            </a:lvl1pPr>
          </a:lstStyle>
          <a:p>
            <a:r>
              <a:rPr lang="en-US"/>
              <a:t>Click to edit Master title style</a:t>
            </a:r>
            <a:endParaRPr lang="en-US" dirty="0"/>
          </a:p>
        </p:txBody>
      </p:sp>
      <p:sp>
        <p:nvSpPr>
          <p:cNvPr id="3" name="Content Placeholder 2"/>
          <p:cNvSpPr>
            <a:spLocks noGrp="1"/>
          </p:cNvSpPr>
          <p:nvPr>
            <p:ph sz="half" idx="1"/>
          </p:nvPr>
        </p:nvSpPr>
        <p:spPr>
          <a:xfrm>
            <a:off x="419100" y="1371600"/>
            <a:ext cx="4076700" cy="1516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76700" cy="1516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3276600" y="6628529"/>
            <a:ext cx="2590800" cy="246221"/>
          </a:xfrm>
          <a:prstGeom prst="rect">
            <a:avLst/>
          </a:prstGeom>
        </p:spPr>
        <p:txBody>
          <a:bodyPr wrap="square">
            <a:spAutoFit/>
          </a:bodyPr>
          <a:lstStyle/>
          <a:p>
            <a:r>
              <a:rPr lang="en-US" sz="1000" b="1" kern="1200" dirty="0">
                <a:solidFill>
                  <a:schemeClr val="tx1"/>
                </a:solidFill>
                <a:effectLst/>
                <a:latin typeface="Arial" pitchFamily="34" charset="0"/>
                <a:ea typeface="+mn-ea"/>
                <a:cs typeface="+mn-cs"/>
              </a:rPr>
              <a:t>NASA Pre-decisional: Internal Use Only</a:t>
            </a:r>
            <a:endParaRPr lang="en-US" sz="1000" dirty="0"/>
          </a:p>
        </p:txBody>
      </p:sp>
    </p:spTree>
    <p:extLst>
      <p:ext uri="{BB962C8B-B14F-4D97-AF65-F5344CB8AC3E}">
        <p14:creationId xmlns:p14="http://schemas.microsoft.com/office/powerpoint/2010/main" val="236178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bg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276600" y="6628529"/>
            <a:ext cx="2590800" cy="246221"/>
          </a:xfrm>
          <a:prstGeom prst="rect">
            <a:avLst/>
          </a:prstGeom>
        </p:spPr>
        <p:txBody>
          <a:bodyPr wrap="square">
            <a:spAutoFit/>
          </a:bodyPr>
          <a:lstStyle/>
          <a:p>
            <a:r>
              <a:rPr lang="en-US" sz="1000" b="1" kern="1200" dirty="0">
                <a:solidFill>
                  <a:schemeClr val="tx1"/>
                </a:solidFill>
                <a:effectLst/>
                <a:latin typeface="Arial" pitchFamily="34" charset="0"/>
                <a:ea typeface="+mn-ea"/>
                <a:cs typeface="+mn-cs"/>
              </a:rPr>
              <a:t>NASA Pre-decisional: Internal Use Only</a:t>
            </a:r>
            <a:endParaRPr lang="en-US" sz="1000" dirty="0"/>
          </a:p>
        </p:txBody>
      </p:sp>
    </p:spTree>
    <p:extLst>
      <p:ext uri="{BB962C8B-B14F-4D97-AF65-F5344CB8AC3E}">
        <p14:creationId xmlns:p14="http://schemas.microsoft.com/office/powerpoint/2010/main" val="396499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effectLst/>
              </a:defRPr>
            </a:lvl1pPr>
          </a:lstStyle>
          <a:p>
            <a:r>
              <a:rPr lang="en-US"/>
              <a:t>Click to edit Master title style</a:t>
            </a:r>
            <a:endParaRPr lang="en-US" dirty="0"/>
          </a:p>
        </p:txBody>
      </p:sp>
      <p:sp>
        <p:nvSpPr>
          <p:cNvPr id="3" name="Rectangle 2"/>
          <p:cNvSpPr/>
          <p:nvPr userDrawn="1"/>
        </p:nvSpPr>
        <p:spPr>
          <a:xfrm>
            <a:off x="3276600" y="6628529"/>
            <a:ext cx="2590800" cy="246221"/>
          </a:xfrm>
          <a:prstGeom prst="rect">
            <a:avLst/>
          </a:prstGeom>
        </p:spPr>
        <p:txBody>
          <a:bodyPr wrap="square">
            <a:spAutoFit/>
          </a:bodyPr>
          <a:lstStyle/>
          <a:p>
            <a:r>
              <a:rPr lang="en-US" sz="1000" b="1" kern="1200" dirty="0">
                <a:solidFill>
                  <a:schemeClr val="tx1"/>
                </a:solidFill>
                <a:effectLst/>
                <a:latin typeface="Arial" pitchFamily="34" charset="0"/>
                <a:ea typeface="+mn-ea"/>
                <a:cs typeface="+mn-cs"/>
              </a:rPr>
              <a:t>NASA Pre-decisional: Internal Use Only</a:t>
            </a:r>
            <a:endParaRPr lang="en-US" sz="1000" dirty="0"/>
          </a:p>
        </p:txBody>
      </p:sp>
    </p:spTree>
    <p:extLst>
      <p:ext uri="{BB962C8B-B14F-4D97-AF65-F5344CB8AC3E}">
        <p14:creationId xmlns:p14="http://schemas.microsoft.com/office/powerpoint/2010/main" val="322373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3276600" y="6628529"/>
            <a:ext cx="2590800" cy="246221"/>
          </a:xfrm>
          <a:prstGeom prst="rect">
            <a:avLst/>
          </a:prstGeom>
        </p:spPr>
        <p:txBody>
          <a:bodyPr wrap="square">
            <a:spAutoFit/>
          </a:bodyPr>
          <a:lstStyle/>
          <a:p>
            <a:r>
              <a:rPr lang="en-US" sz="1000" b="1" kern="1200" dirty="0">
                <a:solidFill>
                  <a:schemeClr val="tx1"/>
                </a:solidFill>
                <a:effectLst/>
                <a:latin typeface="Arial" pitchFamily="34" charset="0"/>
                <a:ea typeface="+mn-ea"/>
                <a:cs typeface="+mn-cs"/>
              </a:rPr>
              <a:t>NASA Pre-decisional: Internal Use Only</a:t>
            </a:r>
            <a:endParaRPr lang="en-US" sz="1000" dirty="0"/>
          </a:p>
        </p:txBody>
      </p:sp>
    </p:spTree>
    <p:extLst>
      <p:ext uri="{BB962C8B-B14F-4D97-AF65-F5344CB8AC3E}">
        <p14:creationId xmlns:p14="http://schemas.microsoft.com/office/powerpoint/2010/main" val="385318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060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997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1447800" y="114300"/>
            <a:ext cx="6248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19100" y="1371600"/>
            <a:ext cx="83058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Text Box 14"/>
          <p:cNvSpPr txBox="1">
            <a:spLocks noChangeArrowheads="1"/>
          </p:cNvSpPr>
          <p:nvPr/>
        </p:nvSpPr>
        <p:spPr bwMode="auto">
          <a:xfrm>
            <a:off x="7162800" y="6638925"/>
            <a:ext cx="1981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pPr algn="r">
              <a:spcBef>
                <a:spcPct val="50000"/>
              </a:spcBef>
              <a:defRPr/>
            </a:pPr>
            <a:r>
              <a:rPr lang="en-US" altLang="en-US" sz="1000" i="1" dirty="0">
                <a:latin typeface="CG Omega" pitchFamily="34" charset="0"/>
              </a:rPr>
              <a:t>Page </a:t>
            </a:r>
            <a:fld id="{05C62EE2-DA12-433E-BCE1-076644FDFD55}" type="slidenum">
              <a:rPr lang="en-US" altLang="en-US" sz="1000" i="1" smtClean="0">
                <a:latin typeface="CG Omega" pitchFamily="34" charset="0"/>
              </a:rPr>
              <a:pPr algn="r">
                <a:spcBef>
                  <a:spcPct val="50000"/>
                </a:spcBef>
                <a:defRPr/>
              </a:pPr>
              <a:t>‹#›</a:t>
            </a:fld>
            <a:endParaRPr lang="en-US" altLang="en-US" sz="1000" i="1" dirty="0">
              <a:latin typeface="CG Omega" pitchFamily="34" charset="0"/>
            </a:endParaRPr>
          </a:p>
        </p:txBody>
      </p:sp>
      <p:sp>
        <p:nvSpPr>
          <p:cNvPr id="7" name="Rectangle 2"/>
          <p:cNvSpPr>
            <a:spLocks noChangeArrowheads="1"/>
          </p:cNvSpPr>
          <p:nvPr userDrawn="1"/>
        </p:nvSpPr>
        <p:spPr bwMode="auto">
          <a:xfrm>
            <a:off x="0" y="0"/>
            <a:ext cx="9144000" cy="1066800"/>
          </a:xfrm>
          <a:prstGeom prst="rect">
            <a:avLst/>
          </a:prstGeom>
          <a:gradFill rotWithShape="0">
            <a:gsLst>
              <a:gs pos="0">
                <a:srgbClr val="3366FF"/>
              </a:gs>
              <a:gs pos="59000">
                <a:schemeClr val="tx1">
                  <a:lumMod val="95000"/>
                  <a:lumOff val="5000"/>
                </a:schemeClr>
              </a:gs>
            </a:gsLst>
            <a:lin ang="0" scaled="1"/>
          </a:gradFill>
          <a:ln>
            <a:noFill/>
          </a:ln>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a:defRPr/>
            </a:pPr>
            <a:endParaRPr lang="en-US" altLang="en-US" dirty="0">
              <a:solidFill>
                <a:schemeClr val="bg1"/>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72400" y="0"/>
            <a:ext cx="1066800" cy="1066800"/>
          </a:xfrm>
          <a:prstGeom prst="rect">
            <a:avLst/>
          </a:prstGeom>
        </p:spPr>
      </p:pic>
    </p:spTree>
    <p:extLst>
      <p:ext uri="{BB962C8B-B14F-4D97-AF65-F5344CB8AC3E}">
        <p14:creationId xmlns:p14="http://schemas.microsoft.com/office/powerpoint/2010/main" val="234411887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9" r:id="rId12"/>
  </p:sldLayoutIdLst>
  <p:txStyles>
    <p:titleStyle>
      <a:lvl1pPr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mj-lt"/>
          <a:ea typeface="+mj-ea"/>
          <a:cs typeface="+mj-cs"/>
        </a:defRPr>
      </a:lvl1pPr>
      <a:lvl2pPr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2pPr>
      <a:lvl3pPr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3pPr>
      <a:lvl4pPr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4pPr>
      <a:lvl5pPr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5pPr>
      <a:lvl6pPr marL="457200"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6pPr>
      <a:lvl7pPr marL="914400"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7pPr>
      <a:lvl8pPr marL="1371600"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8pPr>
      <a:lvl9pPr marL="1828800" algn="ctr" rtl="0" eaLnBrk="1" fontAlgn="base" hangingPunct="1">
        <a:lnSpc>
          <a:spcPct val="85000"/>
        </a:lnSpc>
        <a:spcBef>
          <a:spcPct val="0"/>
        </a:spcBef>
        <a:spcAft>
          <a:spcPct val="0"/>
        </a:spcAft>
        <a:defRPr sz="2400" i="1">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1" fontAlgn="base" hangingPunct="1">
        <a:spcBef>
          <a:spcPct val="35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35000"/>
        </a:spcBef>
        <a:spcAft>
          <a:spcPct val="0"/>
        </a:spcAft>
        <a:buChar char="–"/>
        <a:defRPr sz="1400" b="1">
          <a:solidFill>
            <a:schemeClr val="tx1"/>
          </a:solidFill>
          <a:latin typeface="+mn-lt"/>
        </a:defRPr>
      </a:lvl2pPr>
      <a:lvl3pPr marL="1143000" indent="-228600" algn="l" rtl="0" eaLnBrk="1" fontAlgn="base" hangingPunct="1">
        <a:spcBef>
          <a:spcPct val="35000"/>
        </a:spcBef>
        <a:spcAft>
          <a:spcPct val="0"/>
        </a:spcAft>
        <a:buChar char="•"/>
        <a:defRPr sz="1400" b="1">
          <a:solidFill>
            <a:schemeClr val="tx1"/>
          </a:solidFill>
          <a:latin typeface="+mn-lt"/>
        </a:defRPr>
      </a:lvl3pPr>
      <a:lvl4pPr marL="1600200" indent="-228600" algn="l" rtl="0" eaLnBrk="1" fontAlgn="base" hangingPunct="1">
        <a:spcBef>
          <a:spcPct val="35000"/>
        </a:spcBef>
        <a:spcAft>
          <a:spcPct val="0"/>
        </a:spcAft>
        <a:buChar char="–"/>
        <a:defRPr sz="1400" b="1">
          <a:solidFill>
            <a:schemeClr val="tx1"/>
          </a:solidFill>
          <a:latin typeface="+mn-lt"/>
        </a:defRPr>
      </a:lvl4pPr>
      <a:lvl5pPr marL="2057400" indent="-228600" algn="l" rtl="0" eaLnBrk="1" fontAlgn="base" hangingPunct="1">
        <a:spcBef>
          <a:spcPct val="35000"/>
        </a:spcBef>
        <a:spcAft>
          <a:spcPct val="0"/>
        </a:spcAft>
        <a:buChar char="»"/>
        <a:defRPr sz="1400" b="1">
          <a:solidFill>
            <a:schemeClr val="tx1"/>
          </a:solidFill>
          <a:latin typeface="+mn-lt"/>
        </a:defRPr>
      </a:lvl5pPr>
      <a:lvl6pPr marL="2514600" indent="-228600" algn="l" rtl="0" eaLnBrk="1" fontAlgn="base" hangingPunct="1">
        <a:spcBef>
          <a:spcPct val="35000"/>
        </a:spcBef>
        <a:spcAft>
          <a:spcPct val="0"/>
        </a:spcAft>
        <a:buChar char="»"/>
        <a:defRPr sz="1400" b="1">
          <a:solidFill>
            <a:schemeClr val="tx1"/>
          </a:solidFill>
          <a:latin typeface="+mn-lt"/>
        </a:defRPr>
      </a:lvl6pPr>
      <a:lvl7pPr marL="2971800" indent="-228600" algn="l" rtl="0" eaLnBrk="1" fontAlgn="base" hangingPunct="1">
        <a:spcBef>
          <a:spcPct val="35000"/>
        </a:spcBef>
        <a:spcAft>
          <a:spcPct val="0"/>
        </a:spcAft>
        <a:buChar char="»"/>
        <a:defRPr sz="1400" b="1">
          <a:solidFill>
            <a:schemeClr val="tx1"/>
          </a:solidFill>
          <a:latin typeface="+mn-lt"/>
        </a:defRPr>
      </a:lvl7pPr>
      <a:lvl8pPr marL="3429000" indent="-228600" algn="l" rtl="0" eaLnBrk="1" fontAlgn="base" hangingPunct="1">
        <a:spcBef>
          <a:spcPct val="35000"/>
        </a:spcBef>
        <a:spcAft>
          <a:spcPct val="0"/>
        </a:spcAft>
        <a:buChar char="»"/>
        <a:defRPr sz="1400" b="1">
          <a:solidFill>
            <a:schemeClr val="tx1"/>
          </a:solidFill>
          <a:latin typeface="+mn-lt"/>
        </a:defRPr>
      </a:lvl8pPr>
      <a:lvl9pPr marL="3886200" indent="-228600" algn="l" rtl="0" eaLnBrk="1" fontAlgn="base" hangingPunct="1">
        <a:spcBef>
          <a:spcPct val="35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media" Target="../media/media3.m4v"/><Relationship Id="rId7" Type="http://schemas.openxmlformats.org/officeDocument/2006/relationships/image" Target="../media/image10.png"/><Relationship Id="rId2" Type="http://schemas.openxmlformats.org/officeDocument/2006/relationships/video" Target="../media/media2.ts"/><Relationship Id="rId1" Type="http://schemas.microsoft.com/office/2007/relationships/media" Target="../media/media2.ts"/><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3.m4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5.m4v"/><Relationship Id="rId1" Type="http://schemas.microsoft.com/office/2007/relationships/media" Target="../media/media5.m4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oraycma.app.box.com/s/ru9sr1uzk0nw6vhilrt8hrmofytpjm1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25" y="296704"/>
            <a:ext cx="7529166" cy="838200"/>
          </a:xfrm>
        </p:spPr>
        <p:txBody>
          <a:bodyPr>
            <a:noAutofit/>
          </a:bodyPr>
          <a:lstStyle/>
          <a:p>
            <a:pPr>
              <a:spcAft>
                <a:spcPts val="600"/>
              </a:spcAft>
            </a:pPr>
            <a:r>
              <a:rPr lang="en-US" sz="2400" i="1" dirty="0"/>
              <a:t>OCE Engineering Research &amp; Analysis Program </a:t>
            </a:r>
            <a:br>
              <a:rPr lang="en-US" sz="2400" i="1" dirty="0"/>
            </a:br>
            <a:endParaRPr lang="en-US" sz="2400" i="1" dirty="0"/>
          </a:p>
        </p:txBody>
      </p:sp>
      <p:sp>
        <p:nvSpPr>
          <p:cNvPr id="3" name="Rectangle 2">
            <a:extLst>
              <a:ext uri="{FF2B5EF4-FFF2-40B4-BE49-F238E27FC236}">
                <a16:creationId xmlns:a16="http://schemas.microsoft.com/office/drawing/2014/main" id="{A79D10C7-6E93-BB45-ABD7-97BE7CC19AE7}"/>
              </a:ext>
            </a:extLst>
          </p:cNvPr>
          <p:cNvSpPr/>
          <p:nvPr/>
        </p:nvSpPr>
        <p:spPr>
          <a:xfrm>
            <a:off x="79513" y="2683564"/>
            <a:ext cx="8925340" cy="4031873"/>
          </a:xfrm>
          <a:prstGeom prst="rect">
            <a:avLst/>
          </a:prstGeom>
        </p:spPr>
        <p:txBody>
          <a:bodyPr wrap="square">
            <a:spAutoFit/>
          </a:bodyPr>
          <a:lstStyle/>
          <a:p>
            <a:pPr algn="ctr"/>
            <a:r>
              <a:rPr lang="en-US" sz="4000" b="1" dirty="0">
                <a:solidFill>
                  <a:srgbClr val="0000FF"/>
                </a:solidFill>
              </a:rPr>
              <a:t>Hot Structure Concepts and Materials </a:t>
            </a:r>
            <a:br>
              <a:rPr lang="en-US" sz="4000" b="1" dirty="0">
                <a:solidFill>
                  <a:srgbClr val="0000FF"/>
                </a:solidFill>
              </a:rPr>
            </a:br>
            <a:r>
              <a:rPr lang="en-US" sz="4000" b="1" dirty="0">
                <a:solidFill>
                  <a:srgbClr val="0000FF"/>
                </a:solidFill>
              </a:rPr>
              <a:t>for Space Exploration Project</a:t>
            </a:r>
          </a:p>
          <a:p>
            <a:pPr algn="ctr"/>
            <a:endParaRPr lang="en-US" sz="3200" b="1" dirty="0">
              <a:solidFill>
                <a:srgbClr val="0000FF"/>
              </a:solidFill>
            </a:endParaRPr>
          </a:p>
          <a:p>
            <a:pPr algn="ctr"/>
            <a:r>
              <a:rPr lang="en-US" sz="2400" b="1" dirty="0"/>
              <a:t>Sandra P. Walker,  Structural Mechanics and Concepts Branch</a:t>
            </a:r>
          </a:p>
          <a:p>
            <a:pPr algn="ctr"/>
            <a:r>
              <a:rPr lang="en-US" sz="2400" b="1" dirty="0"/>
              <a:t>and </a:t>
            </a:r>
          </a:p>
          <a:p>
            <a:pPr algn="ctr"/>
            <a:r>
              <a:rPr lang="en-US" sz="2400" b="1" dirty="0"/>
              <a:t>Kristopher E. Wise, Advanced Materials and Processing Branch</a:t>
            </a:r>
          </a:p>
          <a:p>
            <a:pPr algn="ctr"/>
            <a:endParaRPr lang="en-US" sz="2400" b="1" dirty="0"/>
          </a:p>
          <a:p>
            <a:pPr algn="ctr"/>
            <a:r>
              <a:rPr lang="en-US" sz="2400" b="1" dirty="0"/>
              <a:t>NASA Langley Research Center</a:t>
            </a:r>
          </a:p>
          <a:p>
            <a:pPr algn="ctr"/>
            <a:r>
              <a:rPr lang="en-US" sz="2400" b="1" dirty="0"/>
              <a:t>July 29, 2021</a:t>
            </a:r>
            <a:endParaRPr lang="en-US" sz="2400" dirty="0"/>
          </a:p>
        </p:txBody>
      </p:sp>
      <p:pic>
        <p:nvPicPr>
          <p:cNvPr id="17" name="Picture 16">
            <a:extLst>
              <a:ext uri="{FF2B5EF4-FFF2-40B4-BE49-F238E27FC236}">
                <a16:creationId xmlns:a16="http://schemas.microsoft.com/office/drawing/2014/main" id="{66BB2D9C-CDB2-154F-8014-7847406B8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036" y="1094504"/>
            <a:ext cx="2157468" cy="1300827"/>
          </a:xfrm>
          <a:prstGeom prst="rect">
            <a:avLst/>
          </a:prstGeom>
        </p:spPr>
      </p:pic>
      <p:pic>
        <p:nvPicPr>
          <p:cNvPr id="21" name="Picture 3" descr="Black_Hyper-X">
            <a:extLst>
              <a:ext uri="{FF2B5EF4-FFF2-40B4-BE49-F238E27FC236}">
                <a16:creationId xmlns:a16="http://schemas.microsoft.com/office/drawing/2014/main" id="{C0BB37E0-2CF4-3C42-B8DE-65BD6D8FFB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258" r="2653" b="32309"/>
          <a:stretch/>
        </p:blipFill>
        <p:spPr bwMode="auto">
          <a:xfrm>
            <a:off x="3351471" y="1199038"/>
            <a:ext cx="3091539" cy="798727"/>
          </a:xfrm>
          <a:prstGeom prst="rect">
            <a:avLst/>
          </a:prstGeom>
          <a:noFill/>
          <a:ln w="38100">
            <a:solidFill>
              <a:srgbClr val="01008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descr="J2X nozzle.pdf">
            <a:extLst>
              <a:ext uri="{FF2B5EF4-FFF2-40B4-BE49-F238E27FC236}">
                <a16:creationId xmlns:a16="http://schemas.microsoft.com/office/drawing/2014/main" id="{2EF044CA-1656-2545-A5CE-96A28A6DA597}"/>
              </a:ext>
            </a:extLst>
          </p:cNvPr>
          <p:cNvPicPr>
            <a:picLocks noChangeAspect="1"/>
          </p:cNvPicPr>
          <p:nvPr/>
        </p:nvPicPr>
        <p:blipFill>
          <a:blip r:embed="rId5"/>
          <a:srcRect t="5167" r="70143" b="6890"/>
          <a:stretch>
            <a:fillRect/>
          </a:stretch>
        </p:blipFill>
        <p:spPr>
          <a:xfrm>
            <a:off x="6854319" y="1126419"/>
            <a:ext cx="758848" cy="1338486"/>
          </a:xfrm>
          <a:prstGeom prst="rect">
            <a:avLst/>
          </a:prstGeom>
        </p:spPr>
      </p:pic>
    </p:spTree>
    <p:extLst>
      <p:ext uri="{BB962C8B-B14F-4D97-AF65-F5344CB8AC3E}">
        <p14:creationId xmlns:p14="http://schemas.microsoft.com/office/powerpoint/2010/main" val="223603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sp>
        <p:nvSpPr>
          <p:cNvPr id="6" name="TextBox 5">
            <a:extLst>
              <a:ext uri="{FF2B5EF4-FFF2-40B4-BE49-F238E27FC236}">
                <a16:creationId xmlns:a16="http://schemas.microsoft.com/office/drawing/2014/main" id="{A738F730-4A3F-AC46-BC3C-B8694E7B12A7}"/>
              </a:ext>
            </a:extLst>
          </p:cNvPr>
          <p:cNvSpPr txBox="1"/>
          <p:nvPr/>
        </p:nvSpPr>
        <p:spPr>
          <a:xfrm>
            <a:off x="1431052" y="1207802"/>
            <a:ext cx="6281896" cy="369332"/>
          </a:xfrm>
          <a:prstGeom prst="rect">
            <a:avLst/>
          </a:prstGeom>
          <a:noFill/>
          <a:ln>
            <a:noFill/>
          </a:ln>
        </p:spPr>
        <p:txBody>
          <a:bodyPr wrap="square" rtlCol="0">
            <a:spAutoFit/>
          </a:bodyPr>
          <a:lstStyle/>
          <a:p>
            <a:pPr algn="ctr"/>
            <a:r>
              <a:rPr lang="en-US" b="1" dirty="0">
                <a:latin typeface="+mn-lt"/>
              </a:rPr>
              <a:t>Method Development: REACTER</a:t>
            </a:r>
          </a:p>
        </p:txBody>
      </p:sp>
      <p:pic>
        <p:nvPicPr>
          <p:cNvPr id="9" name="Untitled3" descr="Untitled3">
            <a:hlinkClick r:id="" action="ppaction://media"/>
            <a:extLst>
              <a:ext uri="{FF2B5EF4-FFF2-40B4-BE49-F238E27FC236}">
                <a16:creationId xmlns:a16="http://schemas.microsoft.com/office/drawing/2014/main" id="{ED95BB15-AA84-F74A-A292-F61CD35CBA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3292863"/>
            <a:ext cx="4572000" cy="3429000"/>
          </a:xfrm>
          <a:prstGeom prst="rect">
            <a:avLst/>
          </a:prstGeom>
        </p:spPr>
      </p:pic>
      <p:pic>
        <p:nvPicPr>
          <p:cNvPr id="10" name="Untitled" descr="Untitled">
            <a:hlinkClick r:id="" action="ppaction://media"/>
            <a:extLst>
              <a:ext uri="{FF2B5EF4-FFF2-40B4-BE49-F238E27FC236}">
                <a16:creationId xmlns:a16="http://schemas.microsoft.com/office/drawing/2014/main" id="{E7673BC0-38D2-1447-B9AF-C27E27575C0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3292863"/>
            <a:ext cx="4572000" cy="3429000"/>
          </a:xfrm>
          <a:prstGeom prst="rect">
            <a:avLst/>
          </a:prstGeom>
        </p:spPr>
      </p:pic>
      <p:sp>
        <p:nvSpPr>
          <p:cNvPr id="11" name="TextBox 10">
            <a:extLst>
              <a:ext uri="{FF2B5EF4-FFF2-40B4-BE49-F238E27FC236}">
                <a16:creationId xmlns:a16="http://schemas.microsoft.com/office/drawing/2014/main" id="{88B71D13-745D-0C42-AF54-B216F305852D}"/>
              </a:ext>
            </a:extLst>
          </p:cNvPr>
          <p:cNvSpPr txBox="1"/>
          <p:nvPr/>
        </p:nvSpPr>
        <p:spPr>
          <a:xfrm>
            <a:off x="1005135" y="3506679"/>
            <a:ext cx="3365024" cy="338554"/>
          </a:xfrm>
          <a:prstGeom prst="rect">
            <a:avLst/>
          </a:prstGeom>
          <a:noFill/>
        </p:spPr>
        <p:txBody>
          <a:bodyPr wrap="none" rtlCol="0">
            <a:spAutoFit/>
          </a:bodyPr>
          <a:lstStyle/>
          <a:p>
            <a:r>
              <a:rPr lang="en-US" sz="1600" b="1" u="sng" dirty="0">
                <a:latin typeface="+mn-lt"/>
              </a:rPr>
              <a:t>Deletion of Reaction Byproducts</a:t>
            </a:r>
          </a:p>
        </p:txBody>
      </p:sp>
      <p:sp>
        <p:nvSpPr>
          <p:cNvPr id="12" name="TextBox 11">
            <a:extLst>
              <a:ext uri="{FF2B5EF4-FFF2-40B4-BE49-F238E27FC236}">
                <a16:creationId xmlns:a16="http://schemas.microsoft.com/office/drawing/2014/main" id="{6EAD079B-CE6C-7246-8E2B-283DD46AA1CB}"/>
              </a:ext>
            </a:extLst>
          </p:cNvPr>
          <p:cNvSpPr txBox="1"/>
          <p:nvPr/>
        </p:nvSpPr>
        <p:spPr>
          <a:xfrm>
            <a:off x="5275675" y="3531393"/>
            <a:ext cx="3603872" cy="338554"/>
          </a:xfrm>
          <a:prstGeom prst="rect">
            <a:avLst/>
          </a:prstGeom>
          <a:noFill/>
        </p:spPr>
        <p:txBody>
          <a:bodyPr wrap="none" rtlCol="0">
            <a:spAutoFit/>
          </a:bodyPr>
          <a:lstStyle/>
          <a:p>
            <a:r>
              <a:rPr lang="en-US" sz="1600" b="1" u="sng" dirty="0">
                <a:latin typeface="+mn-lt"/>
              </a:rPr>
              <a:t>Modeling Bond Scission Reactions</a:t>
            </a:r>
          </a:p>
        </p:txBody>
      </p:sp>
      <p:sp>
        <p:nvSpPr>
          <p:cNvPr id="4" name="TextBox 3">
            <a:extLst>
              <a:ext uri="{FF2B5EF4-FFF2-40B4-BE49-F238E27FC236}">
                <a16:creationId xmlns:a16="http://schemas.microsoft.com/office/drawing/2014/main" id="{2D867074-919D-8742-A35B-C48192F898BE}"/>
              </a:ext>
            </a:extLst>
          </p:cNvPr>
          <p:cNvSpPr txBox="1"/>
          <p:nvPr/>
        </p:nvSpPr>
        <p:spPr>
          <a:xfrm>
            <a:off x="525946" y="1670297"/>
            <a:ext cx="5186035" cy="1569660"/>
          </a:xfrm>
          <a:prstGeom prst="rect">
            <a:avLst/>
          </a:prstGeom>
          <a:noFill/>
        </p:spPr>
        <p:txBody>
          <a:bodyPr wrap="none" rtlCol="0">
            <a:spAutoFit/>
          </a:bodyPr>
          <a:lstStyle/>
          <a:p>
            <a:r>
              <a:rPr lang="en-US" sz="1600" u="sng" dirty="0">
                <a:latin typeface="+mn-lt"/>
              </a:rPr>
              <a:t>Other Useful Features:</a:t>
            </a:r>
          </a:p>
          <a:p>
            <a:pPr marL="285750" indent="-285750">
              <a:buFont typeface="Arial" panose="020B0604020202020204" pitchFamily="34" charset="0"/>
              <a:buChar char="•"/>
            </a:pPr>
            <a:r>
              <a:rPr lang="en-US" sz="1600" dirty="0">
                <a:latin typeface="+mn-lt"/>
              </a:rPr>
              <a:t>Deleting reaction byproducts</a:t>
            </a:r>
          </a:p>
          <a:p>
            <a:pPr marL="742950" lvl="1" indent="-285750">
              <a:buFont typeface="Arial" panose="020B0604020202020204" pitchFamily="34" charset="0"/>
              <a:buChar char="•"/>
            </a:pPr>
            <a:r>
              <a:rPr lang="en-US" sz="1600" dirty="0">
                <a:latin typeface="+mn-lt"/>
              </a:rPr>
              <a:t>Water molecules in condensation reactions</a:t>
            </a:r>
          </a:p>
          <a:p>
            <a:pPr marL="742950" lvl="1" indent="-285750">
              <a:buFont typeface="Arial" panose="020B0604020202020204" pitchFamily="34" charset="0"/>
              <a:buChar char="•"/>
            </a:pPr>
            <a:r>
              <a:rPr lang="en-US" sz="1600" dirty="0">
                <a:latin typeface="+mn-lt"/>
              </a:rPr>
              <a:t>Gas phase byproducts in carbonization</a:t>
            </a:r>
          </a:p>
          <a:p>
            <a:pPr marL="285750" indent="-285750">
              <a:buFont typeface="Arial" panose="020B0604020202020204" pitchFamily="34" charset="0"/>
              <a:buChar char="•"/>
            </a:pPr>
            <a:r>
              <a:rPr lang="en-US" sz="1600" dirty="0">
                <a:latin typeface="+mn-lt"/>
              </a:rPr>
              <a:t>Simulating bond scission reactions</a:t>
            </a:r>
          </a:p>
          <a:p>
            <a:pPr marL="742950" lvl="1" indent="-285750">
              <a:buFont typeface="Arial" panose="020B0604020202020204" pitchFamily="34" charset="0"/>
              <a:buChar char="•"/>
            </a:pPr>
            <a:r>
              <a:rPr lang="en-US" sz="1600" dirty="0">
                <a:latin typeface="+mn-lt"/>
              </a:rPr>
              <a:t>Mechanical failure in polymers and composites</a:t>
            </a:r>
          </a:p>
        </p:txBody>
      </p:sp>
      <p:sp>
        <p:nvSpPr>
          <p:cNvPr id="13" name="TextBox 12">
            <a:extLst>
              <a:ext uri="{FF2B5EF4-FFF2-40B4-BE49-F238E27FC236}">
                <a16:creationId xmlns:a16="http://schemas.microsoft.com/office/drawing/2014/main" id="{97638AB7-F120-4D4B-B57E-32F5A9D4571C}"/>
              </a:ext>
            </a:extLst>
          </p:cNvPr>
          <p:cNvSpPr txBox="1"/>
          <p:nvPr/>
        </p:nvSpPr>
        <p:spPr>
          <a:xfrm>
            <a:off x="5824886" y="2055647"/>
            <a:ext cx="2758224" cy="1077218"/>
          </a:xfrm>
          <a:prstGeom prst="rect">
            <a:avLst/>
          </a:prstGeom>
          <a:noFill/>
          <a:ln>
            <a:solidFill>
              <a:schemeClr val="tx1"/>
            </a:solidFill>
          </a:ln>
        </p:spPr>
        <p:txBody>
          <a:bodyPr wrap="square" rtlCol="0">
            <a:spAutoFit/>
          </a:bodyPr>
          <a:lstStyle/>
          <a:p>
            <a:r>
              <a:rPr lang="en-US" sz="1600" dirty="0">
                <a:latin typeface="+mn-lt"/>
              </a:rPr>
              <a:t>Computation performance is essentially the same as classical MD, no QM required!</a:t>
            </a:r>
          </a:p>
        </p:txBody>
      </p:sp>
    </p:spTree>
    <p:extLst>
      <p:ext uri="{BB962C8B-B14F-4D97-AF65-F5344CB8AC3E}">
        <p14:creationId xmlns:p14="http://schemas.microsoft.com/office/powerpoint/2010/main" val="39619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video>
              <p:cMediaNode vol="80000">
                <p:cTn id="22"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sp>
        <p:nvSpPr>
          <p:cNvPr id="6" name="TextBox 5">
            <a:extLst>
              <a:ext uri="{FF2B5EF4-FFF2-40B4-BE49-F238E27FC236}">
                <a16:creationId xmlns:a16="http://schemas.microsoft.com/office/drawing/2014/main" id="{A738F730-4A3F-AC46-BC3C-B8694E7B12A7}"/>
              </a:ext>
            </a:extLst>
          </p:cNvPr>
          <p:cNvSpPr txBox="1"/>
          <p:nvPr/>
        </p:nvSpPr>
        <p:spPr>
          <a:xfrm>
            <a:off x="1381625" y="1183088"/>
            <a:ext cx="6281896" cy="369332"/>
          </a:xfrm>
          <a:prstGeom prst="rect">
            <a:avLst/>
          </a:prstGeom>
          <a:noFill/>
          <a:ln>
            <a:noFill/>
          </a:ln>
        </p:spPr>
        <p:txBody>
          <a:bodyPr wrap="square" rtlCol="0">
            <a:spAutoFit/>
          </a:bodyPr>
          <a:lstStyle/>
          <a:p>
            <a:pPr algn="ctr"/>
            <a:r>
              <a:rPr lang="en-US" b="1" dirty="0">
                <a:latin typeface="+mn-lt"/>
              </a:rPr>
              <a:t>Method Development: REACTER</a:t>
            </a:r>
          </a:p>
        </p:txBody>
      </p:sp>
      <p:pic>
        <p:nvPicPr>
          <p:cNvPr id="14" name="final_vid_periodic_compressed" descr="final_vid_periodic_compressed">
            <a:hlinkClick r:id="" action="ppaction://media"/>
            <a:extLst>
              <a:ext uri="{FF2B5EF4-FFF2-40B4-BE49-F238E27FC236}">
                <a16:creationId xmlns:a16="http://schemas.microsoft.com/office/drawing/2014/main" id="{44E8741B-0F0B-7E4C-B961-2D3DD6D940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80181" y="2891016"/>
            <a:ext cx="6191610" cy="3482702"/>
          </a:xfrm>
        </p:spPr>
      </p:pic>
      <p:sp>
        <p:nvSpPr>
          <p:cNvPr id="5" name="TextBox 4">
            <a:extLst>
              <a:ext uri="{FF2B5EF4-FFF2-40B4-BE49-F238E27FC236}">
                <a16:creationId xmlns:a16="http://schemas.microsoft.com/office/drawing/2014/main" id="{2D67BEE5-2C37-004B-B6AA-946D2AD63343}"/>
              </a:ext>
            </a:extLst>
          </p:cNvPr>
          <p:cNvSpPr txBox="1"/>
          <p:nvPr/>
        </p:nvSpPr>
        <p:spPr>
          <a:xfrm>
            <a:off x="302990" y="1691975"/>
            <a:ext cx="8482664" cy="1200329"/>
          </a:xfrm>
          <a:prstGeom prst="rect">
            <a:avLst/>
          </a:prstGeom>
          <a:noFill/>
        </p:spPr>
        <p:txBody>
          <a:bodyPr wrap="square" rtlCol="0">
            <a:spAutoFit/>
          </a:bodyPr>
          <a:lstStyle/>
          <a:p>
            <a:r>
              <a:rPr lang="en-US" dirty="0">
                <a:latin typeface="+mn-lt"/>
              </a:rPr>
              <a:t>Quantum-informed Reaction Constraints</a:t>
            </a:r>
          </a:p>
          <a:p>
            <a:pPr marL="285750" indent="-285750">
              <a:buFont typeface="Arial" panose="020B0604020202020204" pitchFamily="34" charset="0"/>
              <a:buChar char="•"/>
            </a:pPr>
            <a:r>
              <a:rPr lang="en-US" dirty="0"/>
              <a:t>Potential energy constraint allows REACTER to replicate quantum-accurate bond breaking</a:t>
            </a:r>
          </a:p>
          <a:p>
            <a:pPr marL="285750" indent="-285750">
              <a:buFont typeface="Arial" panose="020B0604020202020204" pitchFamily="34" charset="0"/>
              <a:buChar char="•"/>
            </a:pPr>
            <a:r>
              <a:rPr lang="en-US" dirty="0"/>
              <a:t>Will be applied to ultimate strength calculations of thermosets and composites</a:t>
            </a:r>
            <a:endParaRPr lang="en-US" dirty="0">
              <a:latin typeface="+mn-lt"/>
            </a:endParaRPr>
          </a:p>
        </p:txBody>
      </p:sp>
    </p:spTree>
    <p:extLst>
      <p:ext uri="{BB962C8B-B14F-4D97-AF65-F5344CB8AC3E}">
        <p14:creationId xmlns:p14="http://schemas.microsoft.com/office/powerpoint/2010/main" val="13606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pic>
        <p:nvPicPr>
          <p:cNvPr id="3" name="1,3,5_cyclotimerization" descr="1,3,5_cyclotimerization">
            <a:hlinkClick r:id="" action="ppaction://media"/>
            <a:extLst>
              <a:ext uri="{FF2B5EF4-FFF2-40B4-BE49-F238E27FC236}">
                <a16:creationId xmlns:a16="http://schemas.microsoft.com/office/drawing/2014/main" id="{1B5B1CB3-7BAB-5E4F-9AEE-3C9DCBFBFA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grayscl/>
            <a:lum bright="-2000" contrast="21000"/>
          </a:blip>
          <a:srcRect l="20791" t="16476" r="5493" b="13265"/>
          <a:stretch/>
        </p:blipFill>
        <p:spPr>
          <a:xfrm>
            <a:off x="678821" y="2723237"/>
            <a:ext cx="4139669" cy="3945533"/>
          </a:xfrm>
          <a:prstGeom prst="rect">
            <a:avLst/>
          </a:prstGeom>
        </p:spPr>
      </p:pic>
      <p:sp>
        <p:nvSpPr>
          <p:cNvPr id="4" name="TextBox 3">
            <a:extLst>
              <a:ext uri="{FF2B5EF4-FFF2-40B4-BE49-F238E27FC236}">
                <a16:creationId xmlns:a16="http://schemas.microsoft.com/office/drawing/2014/main" id="{069C1D50-2769-A846-8F0A-861886CA43CF}"/>
              </a:ext>
            </a:extLst>
          </p:cNvPr>
          <p:cNvSpPr txBox="1"/>
          <p:nvPr/>
        </p:nvSpPr>
        <p:spPr>
          <a:xfrm>
            <a:off x="1076914" y="1180839"/>
            <a:ext cx="7057270" cy="400110"/>
          </a:xfrm>
          <a:prstGeom prst="rect">
            <a:avLst/>
          </a:prstGeom>
          <a:noFill/>
        </p:spPr>
        <p:txBody>
          <a:bodyPr wrap="square" rtlCol="0">
            <a:spAutoFit/>
          </a:bodyPr>
          <a:lstStyle/>
          <a:p>
            <a:r>
              <a:rPr lang="en-US" sz="2000" b="1" dirty="0">
                <a:latin typeface="+mn-lt"/>
              </a:rPr>
              <a:t>Polymerization/Carbonization of polyarylacetylene (PAA)</a:t>
            </a:r>
          </a:p>
        </p:txBody>
      </p:sp>
      <p:pic>
        <p:nvPicPr>
          <p:cNvPr id="6" name="Picture 5">
            <a:extLst>
              <a:ext uri="{FF2B5EF4-FFF2-40B4-BE49-F238E27FC236}">
                <a16:creationId xmlns:a16="http://schemas.microsoft.com/office/drawing/2014/main" id="{07855FBD-25E8-D242-9DA1-6286A106E874}"/>
              </a:ext>
            </a:extLst>
          </p:cNvPr>
          <p:cNvPicPr>
            <a:picLocks noChangeAspect="1"/>
          </p:cNvPicPr>
          <p:nvPr/>
        </p:nvPicPr>
        <p:blipFill rotWithShape="1">
          <a:blip r:embed="rId5"/>
          <a:srcRect l="14683" t="20813" r="12591" b="20813"/>
          <a:stretch/>
        </p:blipFill>
        <p:spPr>
          <a:xfrm>
            <a:off x="5854604" y="3155597"/>
            <a:ext cx="1156832" cy="814319"/>
          </a:xfrm>
          <a:prstGeom prst="rect">
            <a:avLst/>
          </a:prstGeom>
        </p:spPr>
      </p:pic>
      <p:pic>
        <p:nvPicPr>
          <p:cNvPr id="7" name="Picture 6">
            <a:extLst>
              <a:ext uri="{FF2B5EF4-FFF2-40B4-BE49-F238E27FC236}">
                <a16:creationId xmlns:a16="http://schemas.microsoft.com/office/drawing/2014/main" id="{7BDAD29B-742B-0749-9DF3-F3AA2FD23653}"/>
              </a:ext>
            </a:extLst>
          </p:cNvPr>
          <p:cNvPicPr>
            <a:picLocks noChangeAspect="1"/>
          </p:cNvPicPr>
          <p:nvPr/>
        </p:nvPicPr>
        <p:blipFill rotWithShape="1">
          <a:blip r:embed="rId6"/>
          <a:srcRect l="24099" t="26274" r="23502" b="26274"/>
          <a:stretch/>
        </p:blipFill>
        <p:spPr>
          <a:xfrm>
            <a:off x="7553948" y="3123722"/>
            <a:ext cx="1062307" cy="843668"/>
          </a:xfrm>
          <a:prstGeom prst="rect">
            <a:avLst/>
          </a:prstGeom>
        </p:spPr>
      </p:pic>
      <p:sp>
        <p:nvSpPr>
          <p:cNvPr id="8" name="Right Arrow 7">
            <a:extLst>
              <a:ext uri="{FF2B5EF4-FFF2-40B4-BE49-F238E27FC236}">
                <a16:creationId xmlns:a16="http://schemas.microsoft.com/office/drawing/2014/main" id="{DBE0B26A-9AF2-7C47-BF12-15B47D4EC577}"/>
              </a:ext>
            </a:extLst>
          </p:cNvPr>
          <p:cNvSpPr>
            <a:spLocks noChangeAspect="1"/>
          </p:cNvSpPr>
          <p:nvPr/>
        </p:nvSpPr>
        <p:spPr>
          <a:xfrm>
            <a:off x="7162071" y="3472197"/>
            <a:ext cx="314517" cy="20218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22EB68-61EA-A34E-9D61-4D1A24070072}"/>
              </a:ext>
            </a:extLst>
          </p:cNvPr>
          <p:cNvPicPr>
            <a:picLocks noChangeAspect="1"/>
          </p:cNvPicPr>
          <p:nvPr/>
        </p:nvPicPr>
        <p:blipFill rotWithShape="1">
          <a:blip r:embed="rId7"/>
          <a:srcRect l="26946" t="19043" r="29275" b="19043"/>
          <a:stretch/>
        </p:blipFill>
        <p:spPr>
          <a:xfrm>
            <a:off x="6023210" y="4074335"/>
            <a:ext cx="810178" cy="1004868"/>
          </a:xfrm>
          <a:prstGeom prst="rect">
            <a:avLst/>
          </a:prstGeom>
        </p:spPr>
      </p:pic>
      <p:sp>
        <p:nvSpPr>
          <p:cNvPr id="10" name="Right Arrow 9">
            <a:extLst>
              <a:ext uri="{FF2B5EF4-FFF2-40B4-BE49-F238E27FC236}">
                <a16:creationId xmlns:a16="http://schemas.microsoft.com/office/drawing/2014/main" id="{D6BDB7A1-F686-A24C-8E5C-6F820B2913C5}"/>
              </a:ext>
            </a:extLst>
          </p:cNvPr>
          <p:cNvSpPr>
            <a:spLocks noChangeAspect="1"/>
          </p:cNvSpPr>
          <p:nvPr/>
        </p:nvSpPr>
        <p:spPr>
          <a:xfrm>
            <a:off x="7156659" y="5547758"/>
            <a:ext cx="314517" cy="20218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8C550A0-02E1-694C-9E07-DB2DD09252FB}"/>
              </a:ext>
            </a:extLst>
          </p:cNvPr>
          <p:cNvPicPr>
            <a:picLocks noChangeAspect="1"/>
          </p:cNvPicPr>
          <p:nvPr/>
        </p:nvPicPr>
        <p:blipFill rotWithShape="1">
          <a:blip r:embed="rId8"/>
          <a:srcRect l="24950" t="15565" r="28134" b="15610"/>
          <a:stretch/>
        </p:blipFill>
        <p:spPr>
          <a:xfrm>
            <a:off x="7638431" y="4037126"/>
            <a:ext cx="781061" cy="1004868"/>
          </a:xfrm>
          <a:prstGeom prst="rect">
            <a:avLst/>
          </a:prstGeom>
        </p:spPr>
      </p:pic>
      <p:pic>
        <p:nvPicPr>
          <p:cNvPr id="12" name="Picture 11">
            <a:extLst>
              <a:ext uri="{FF2B5EF4-FFF2-40B4-BE49-F238E27FC236}">
                <a16:creationId xmlns:a16="http://schemas.microsoft.com/office/drawing/2014/main" id="{BF35C65C-E609-8F40-9228-2BC52833B34F}"/>
              </a:ext>
            </a:extLst>
          </p:cNvPr>
          <p:cNvPicPr>
            <a:picLocks noChangeAspect="1"/>
          </p:cNvPicPr>
          <p:nvPr/>
        </p:nvPicPr>
        <p:blipFill rotWithShape="1">
          <a:blip r:embed="rId9"/>
          <a:srcRect l="25331" t="21603" r="18275" b="19043"/>
          <a:stretch/>
        </p:blipFill>
        <p:spPr>
          <a:xfrm>
            <a:off x="5995432" y="5237878"/>
            <a:ext cx="1109546" cy="1024137"/>
          </a:xfrm>
          <a:prstGeom prst="rect">
            <a:avLst/>
          </a:prstGeom>
        </p:spPr>
      </p:pic>
      <p:pic>
        <p:nvPicPr>
          <p:cNvPr id="13" name="Picture 12">
            <a:extLst>
              <a:ext uri="{FF2B5EF4-FFF2-40B4-BE49-F238E27FC236}">
                <a16:creationId xmlns:a16="http://schemas.microsoft.com/office/drawing/2014/main" id="{4FE6A66F-34DF-9848-A8E0-84F0DD5A6DCB}"/>
              </a:ext>
            </a:extLst>
          </p:cNvPr>
          <p:cNvPicPr>
            <a:picLocks noChangeAspect="1"/>
          </p:cNvPicPr>
          <p:nvPr/>
        </p:nvPicPr>
        <p:blipFill rotWithShape="1">
          <a:blip r:embed="rId10"/>
          <a:srcRect l="30084" t="20393" r="23028" b="19043"/>
          <a:stretch/>
        </p:blipFill>
        <p:spPr>
          <a:xfrm>
            <a:off x="7638431" y="5083607"/>
            <a:ext cx="936151" cy="1060463"/>
          </a:xfrm>
          <a:prstGeom prst="rect">
            <a:avLst/>
          </a:prstGeom>
        </p:spPr>
      </p:pic>
      <p:sp>
        <p:nvSpPr>
          <p:cNvPr id="14" name="Right Arrow 13">
            <a:extLst>
              <a:ext uri="{FF2B5EF4-FFF2-40B4-BE49-F238E27FC236}">
                <a16:creationId xmlns:a16="http://schemas.microsoft.com/office/drawing/2014/main" id="{6A36C1D2-D586-1C4A-9A30-D3AC76C4F4C8}"/>
              </a:ext>
            </a:extLst>
          </p:cNvPr>
          <p:cNvSpPr>
            <a:spLocks noChangeAspect="1"/>
          </p:cNvSpPr>
          <p:nvPr/>
        </p:nvSpPr>
        <p:spPr>
          <a:xfrm>
            <a:off x="7156659" y="4475674"/>
            <a:ext cx="314517" cy="20218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4B025F2-E602-3347-B01D-4488A6825A27}"/>
              </a:ext>
            </a:extLst>
          </p:cNvPr>
          <p:cNvSpPr txBox="1"/>
          <p:nvPr/>
        </p:nvSpPr>
        <p:spPr>
          <a:xfrm>
            <a:off x="406033" y="2427469"/>
            <a:ext cx="4684951" cy="369332"/>
          </a:xfrm>
          <a:prstGeom prst="rect">
            <a:avLst/>
          </a:prstGeom>
          <a:noFill/>
        </p:spPr>
        <p:txBody>
          <a:bodyPr wrap="square" rtlCol="0">
            <a:spAutoFit/>
          </a:bodyPr>
          <a:lstStyle/>
          <a:p>
            <a:pPr marL="463550">
              <a:tabLst>
                <a:tab pos="735013" algn="l"/>
              </a:tabLst>
            </a:pPr>
            <a:r>
              <a:rPr lang="en-US" b="1" dirty="0">
                <a:latin typeface="+mn-lt"/>
              </a:rPr>
              <a:t>PAA cyclotrimerization reaction</a:t>
            </a:r>
          </a:p>
        </p:txBody>
      </p:sp>
      <p:sp>
        <p:nvSpPr>
          <p:cNvPr id="16" name="TextBox 15">
            <a:extLst>
              <a:ext uri="{FF2B5EF4-FFF2-40B4-BE49-F238E27FC236}">
                <a16:creationId xmlns:a16="http://schemas.microsoft.com/office/drawing/2014/main" id="{1B1EEAC9-17E9-4249-B34C-931542DB0582}"/>
              </a:ext>
            </a:extLst>
          </p:cNvPr>
          <p:cNvSpPr txBox="1"/>
          <p:nvPr/>
        </p:nvSpPr>
        <p:spPr>
          <a:xfrm>
            <a:off x="5537668" y="2468157"/>
            <a:ext cx="3309770" cy="369332"/>
          </a:xfrm>
          <a:prstGeom prst="rect">
            <a:avLst/>
          </a:prstGeom>
          <a:noFill/>
        </p:spPr>
        <p:txBody>
          <a:bodyPr wrap="square" rtlCol="0">
            <a:spAutoFit/>
          </a:bodyPr>
          <a:lstStyle/>
          <a:p>
            <a:pPr marL="9525" algn="ctr">
              <a:tabLst>
                <a:tab pos="735013" algn="l"/>
              </a:tabLst>
            </a:pPr>
            <a:r>
              <a:rPr lang="en-US" b="1" dirty="0">
                <a:latin typeface="+mn-lt"/>
              </a:rPr>
              <a:t>Carbonization moves</a:t>
            </a:r>
            <a:endParaRPr lang="en-US" sz="1600" b="1" dirty="0">
              <a:latin typeface="+mn-lt"/>
            </a:endParaRPr>
          </a:p>
        </p:txBody>
      </p:sp>
      <p:sp>
        <p:nvSpPr>
          <p:cNvPr id="18" name="TextBox 17">
            <a:extLst>
              <a:ext uri="{FF2B5EF4-FFF2-40B4-BE49-F238E27FC236}">
                <a16:creationId xmlns:a16="http://schemas.microsoft.com/office/drawing/2014/main" id="{9BF364E4-C2C7-8E4B-AC7C-DFE4F451DB17}"/>
              </a:ext>
            </a:extLst>
          </p:cNvPr>
          <p:cNvSpPr txBox="1"/>
          <p:nvPr/>
        </p:nvSpPr>
        <p:spPr>
          <a:xfrm>
            <a:off x="705328" y="1720529"/>
            <a:ext cx="7609776" cy="369332"/>
          </a:xfrm>
          <a:prstGeom prst="rect">
            <a:avLst/>
          </a:prstGeom>
          <a:noFill/>
        </p:spPr>
        <p:txBody>
          <a:bodyPr wrap="none" rtlCol="0">
            <a:spAutoFit/>
          </a:bodyPr>
          <a:lstStyle/>
          <a:p>
            <a:r>
              <a:rPr lang="en-US" dirty="0" err="1">
                <a:latin typeface="+mn-lt"/>
              </a:rPr>
              <a:t>Diethynylbenzene</a:t>
            </a:r>
            <a:r>
              <a:rPr lang="en-US" dirty="0">
                <a:latin typeface="+mn-lt"/>
              </a:rPr>
              <a:t> polymerized via linear and cyclotrimerization reactions</a:t>
            </a:r>
          </a:p>
        </p:txBody>
      </p:sp>
    </p:spTree>
    <p:extLst>
      <p:ext uri="{BB962C8B-B14F-4D97-AF65-F5344CB8AC3E}">
        <p14:creationId xmlns:p14="http://schemas.microsoft.com/office/powerpoint/2010/main" val="7715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pic>
        <p:nvPicPr>
          <p:cNvPr id="3" name="Picture 2">
            <a:extLst>
              <a:ext uri="{FF2B5EF4-FFF2-40B4-BE49-F238E27FC236}">
                <a16:creationId xmlns:a16="http://schemas.microsoft.com/office/drawing/2014/main" id="{634865EA-68D9-5D4C-BB9D-86E5EFD9E4A8}"/>
              </a:ext>
            </a:extLst>
          </p:cNvPr>
          <p:cNvPicPr>
            <a:picLocks noChangeAspect="1"/>
          </p:cNvPicPr>
          <p:nvPr/>
        </p:nvPicPr>
        <p:blipFill>
          <a:blip r:embed="rId2"/>
          <a:stretch>
            <a:fillRect/>
          </a:stretch>
        </p:blipFill>
        <p:spPr>
          <a:xfrm rot="10800000">
            <a:off x="0" y="1711783"/>
            <a:ext cx="4429868" cy="4321652"/>
          </a:xfrm>
          <a:prstGeom prst="rect">
            <a:avLst/>
          </a:prstGeom>
        </p:spPr>
      </p:pic>
      <p:sp>
        <p:nvSpPr>
          <p:cNvPr id="4" name="TextBox 3">
            <a:extLst>
              <a:ext uri="{FF2B5EF4-FFF2-40B4-BE49-F238E27FC236}">
                <a16:creationId xmlns:a16="http://schemas.microsoft.com/office/drawing/2014/main" id="{7579FE31-2B42-B845-9FE0-2811C0E8249F}"/>
              </a:ext>
            </a:extLst>
          </p:cNvPr>
          <p:cNvSpPr txBox="1"/>
          <p:nvPr/>
        </p:nvSpPr>
        <p:spPr>
          <a:xfrm>
            <a:off x="4168020" y="1877372"/>
            <a:ext cx="4904422" cy="1231106"/>
          </a:xfrm>
          <a:prstGeom prst="rect">
            <a:avLst/>
          </a:prstGeom>
          <a:noFill/>
          <a:ln>
            <a:solidFill>
              <a:schemeClr val="tx1"/>
            </a:solidFill>
          </a:ln>
        </p:spPr>
        <p:txBody>
          <a:bodyPr wrap="square" rtlCol="0">
            <a:spAutoFit/>
          </a:bodyPr>
          <a:lstStyle/>
          <a:p>
            <a:pPr marL="292100" indent="-285750">
              <a:buFont typeface="Arial" panose="020B0604020202020204" pitchFamily="34" charset="0"/>
              <a:buChar char="•"/>
              <a:tabLst>
                <a:tab pos="735013" algn="l"/>
              </a:tabLst>
            </a:pPr>
            <a:r>
              <a:rPr lang="en-US" sz="1600" dirty="0">
                <a:latin typeface="+mn-lt"/>
              </a:rPr>
              <a:t>After ~99% polymerization and ~14.5K carbonization reactions </a:t>
            </a:r>
          </a:p>
          <a:p>
            <a:pPr marL="292100" indent="-285750">
              <a:spcBef>
                <a:spcPts val="1200"/>
              </a:spcBef>
              <a:buFont typeface="Arial" panose="020B0604020202020204" pitchFamily="34" charset="0"/>
              <a:buChar char="•"/>
              <a:tabLst>
                <a:tab pos="735013" algn="l"/>
              </a:tabLst>
            </a:pPr>
            <a:r>
              <a:rPr lang="en-US" sz="1600" dirty="0">
                <a:latin typeface="+mn-lt"/>
              </a:rPr>
              <a:t>Partially graphitized structure can be starting point for later-stage graphitization simulations</a:t>
            </a:r>
          </a:p>
        </p:txBody>
      </p:sp>
      <p:sp>
        <p:nvSpPr>
          <p:cNvPr id="6" name="TextBox 5">
            <a:extLst>
              <a:ext uri="{FF2B5EF4-FFF2-40B4-BE49-F238E27FC236}">
                <a16:creationId xmlns:a16="http://schemas.microsoft.com/office/drawing/2014/main" id="{11B53B48-20C2-424E-86A8-A3BD05074B61}"/>
              </a:ext>
            </a:extLst>
          </p:cNvPr>
          <p:cNvSpPr txBox="1"/>
          <p:nvPr/>
        </p:nvSpPr>
        <p:spPr>
          <a:xfrm>
            <a:off x="276337" y="6182380"/>
            <a:ext cx="1900411"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Density: 1.0 g/cm</a:t>
            </a:r>
            <a:r>
              <a:rPr lang="en-US" sz="1400" baseline="30000" dirty="0">
                <a:latin typeface="Arial" panose="020B0604020202020204" pitchFamily="34" charset="0"/>
                <a:cs typeface="Arial" panose="020B0604020202020204" pitchFamily="34" charset="0"/>
              </a:rPr>
              <a:t>3</a:t>
            </a:r>
          </a:p>
          <a:p>
            <a:r>
              <a:rPr lang="en-US" sz="1400" dirty="0">
                <a:latin typeface="Arial" panose="020B0604020202020204" pitchFamily="34" charset="0"/>
                <a:cs typeface="Arial" panose="020B0604020202020204" pitchFamily="34" charset="0"/>
              </a:rPr>
              <a:t>Box Size: (13.8 nm)</a:t>
            </a:r>
            <a:r>
              <a:rPr lang="en-US" sz="1400" baseline="30000" dirty="0">
                <a:latin typeface="Arial" panose="020B0604020202020204" pitchFamily="34" charset="0"/>
                <a:cs typeface="Arial" panose="020B0604020202020204" pitchFamily="34" charset="0"/>
              </a:rPr>
              <a:t>3</a:t>
            </a:r>
          </a:p>
        </p:txBody>
      </p:sp>
      <p:pic>
        <p:nvPicPr>
          <p:cNvPr id="7" name="Picture 2">
            <a:extLst>
              <a:ext uri="{FF2B5EF4-FFF2-40B4-BE49-F238E27FC236}">
                <a16:creationId xmlns:a16="http://schemas.microsoft.com/office/drawing/2014/main" id="{043F5B32-E45B-B047-9ECA-A2FB5B2F0A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3896" y="6368697"/>
            <a:ext cx="1008803" cy="269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3-Diethynylbenzene 97%">
            <a:extLst>
              <a:ext uri="{FF2B5EF4-FFF2-40B4-BE49-F238E27FC236}">
                <a16:creationId xmlns:a16="http://schemas.microsoft.com/office/drawing/2014/main" id="{D2B95DEF-C712-5E47-A811-D2944BCB68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318" y="6233429"/>
            <a:ext cx="833096" cy="540076"/>
          </a:xfrm>
          <a:prstGeom prst="rect">
            <a:avLst/>
          </a:prstGeom>
          <a:noFill/>
          <a:extLst>
            <a:ext uri="{909E8E84-426E-40DD-AFC4-6F175D3DCCD1}">
              <a14:hiddenFill xmlns:a14="http://schemas.microsoft.com/office/drawing/2010/main">
                <a:solidFill>
                  <a:srgbClr val="FFFFFF"/>
                </a:solidFill>
              </a14:hiddenFill>
            </a:ext>
          </a:extLst>
        </p:spPr>
      </p:pic>
      <p:sp>
        <p:nvSpPr>
          <p:cNvPr id="11" name="Cross 10">
            <a:extLst>
              <a:ext uri="{FF2B5EF4-FFF2-40B4-BE49-F238E27FC236}">
                <a16:creationId xmlns:a16="http://schemas.microsoft.com/office/drawing/2014/main" id="{8ABD8BD9-7257-CD48-9F0D-F4E20131EA08}"/>
              </a:ext>
            </a:extLst>
          </p:cNvPr>
          <p:cNvSpPr/>
          <p:nvPr/>
        </p:nvSpPr>
        <p:spPr>
          <a:xfrm>
            <a:off x="3789733" y="6451439"/>
            <a:ext cx="104056" cy="104056"/>
          </a:xfrm>
          <a:prstGeom prst="plus">
            <a:avLst>
              <a:gd name="adj" fmla="val 438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679DDB2-C1AC-6E40-A491-9907D9639615}"/>
              </a:ext>
            </a:extLst>
          </p:cNvPr>
          <p:cNvPicPr>
            <a:picLocks noChangeAspect="1"/>
          </p:cNvPicPr>
          <p:nvPr/>
        </p:nvPicPr>
        <p:blipFill rotWithShape="1">
          <a:blip r:embed="rId5"/>
          <a:srcRect l="15118" t="16887" b="30169"/>
          <a:stretch/>
        </p:blipFill>
        <p:spPr>
          <a:xfrm rot="10800000">
            <a:off x="4429868" y="3185783"/>
            <a:ext cx="4429869" cy="2695601"/>
          </a:xfrm>
          <a:prstGeom prst="rect">
            <a:avLst/>
          </a:prstGeom>
        </p:spPr>
      </p:pic>
      <p:sp>
        <p:nvSpPr>
          <p:cNvPr id="13" name="Rectangle 12">
            <a:extLst>
              <a:ext uri="{FF2B5EF4-FFF2-40B4-BE49-F238E27FC236}">
                <a16:creationId xmlns:a16="http://schemas.microsoft.com/office/drawing/2014/main" id="{1B1595B7-985C-4145-9BB6-A181536D2FAF}"/>
              </a:ext>
            </a:extLst>
          </p:cNvPr>
          <p:cNvSpPr>
            <a:spLocks noChangeAspect="1"/>
          </p:cNvSpPr>
          <p:nvPr/>
        </p:nvSpPr>
        <p:spPr>
          <a:xfrm>
            <a:off x="1711331" y="4610457"/>
            <a:ext cx="1509000" cy="890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8B174ED-B5BC-AE4A-8E72-7428CABF6880}"/>
              </a:ext>
            </a:extLst>
          </p:cNvPr>
          <p:cNvSpPr>
            <a:spLocks noChangeAspect="1"/>
          </p:cNvSpPr>
          <p:nvPr/>
        </p:nvSpPr>
        <p:spPr>
          <a:xfrm>
            <a:off x="4429870" y="3183778"/>
            <a:ext cx="4429868" cy="2695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7E5C4227-F01F-E14D-8C24-65AEC0D4A4AF}"/>
              </a:ext>
            </a:extLst>
          </p:cNvPr>
          <p:cNvCxnSpPr>
            <a:cxnSpLocks/>
          </p:cNvCxnSpPr>
          <p:nvPr/>
        </p:nvCxnSpPr>
        <p:spPr bwMode="auto">
          <a:xfrm flipV="1">
            <a:off x="3220331" y="3181770"/>
            <a:ext cx="1203398" cy="1428688"/>
          </a:xfrm>
          <a:prstGeom prst="line">
            <a:avLst/>
          </a:prstGeom>
          <a:noFill/>
          <a:ln w="38100" cap="flat" cmpd="sng" algn="ctr">
            <a:solidFill>
              <a:srgbClr val="FF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46C3DBC3-860E-EC47-BA51-880C83B5DBEA}"/>
              </a:ext>
            </a:extLst>
          </p:cNvPr>
          <p:cNvCxnSpPr>
            <a:cxnSpLocks/>
          </p:cNvCxnSpPr>
          <p:nvPr/>
        </p:nvCxnSpPr>
        <p:spPr bwMode="auto">
          <a:xfrm>
            <a:off x="3220329" y="5514263"/>
            <a:ext cx="1203399" cy="344270"/>
          </a:xfrm>
          <a:prstGeom prst="line">
            <a:avLst/>
          </a:prstGeom>
          <a:noFill/>
          <a:ln w="38100" cap="flat" cmpd="sng" algn="ctr">
            <a:solidFill>
              <a:srgbClr val="FF0000"/>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688B66CE-3713-F04F-B23A-10D11303521B}"/>
              </a:ext>
            </a:extLst>
          </p:cNvPr>
          <p:cNvSpPr txBox="1"/>
          <p:nvPr/>
        </p:nvSpPr>
        <p:spPr>
          <a:xfrm>
            <a:off x="1448292" y="1188720"/>
            <a:ext cx="6319359" cy="400110"/>
          </a:xfrm>
          <a:prstGeom prst="rect">
            <a:avLst/>
          </a:prstGeom>
          <a:noFill/>
        </p:spPr>
        <p:txBody>
          <a:bodyPr wrap="none" rtlCol="0">
            <a:spAutoFit/>
          </a:bodyPr>
          <a:lstStyle/>
          <a:p>
            <a:r>
              <a:rPr lang="en-US" sz="2000" b="1" dirty="0">
                <a:latin typeface="+mn-lt"/>
              </a:rPr>
              <a:t>Nano-ribbon Formation in </a:t>
            </a:r>
            <a:r>
              <a:rPr lang="en-US" sz="2000" b="1" dirty="0" err="1">
                <a:latin typeface="+mn-lt"/>
              </a:rPr>
              <a:t>polyarylacetylene</a:t>
            </a:r>
            <a:r>
              <a:rPr lang="en-US" sz="2000" b="1" dirty="0">
                <a:latin typeface="+mn-lt"/>
              </a:rPr>
              <a:t> (PAA)</a:t>
            </a:r>
          </a:p>
        </p:txBody>
      </p:sp>
      <p:sp>
        <p:nvSpPr>
          <p:cNvPr id="32" name="TextBox 31">
            <a:extLst>
              <a:ext uri="{FF2B5EF4-FFF2-40B4-BE49-F238E27FC236}">
                <a16:creationId xmlns:a16="http://schemas.microsoft.com/office/drawing/2014/main" id="{AD9480FC-3942-DC44-AF69-6EBA59B3EE63}"/>
              </a:ext>
            </a:extLst>
          </p:cNvPr>
          <p:cNvSpPr txBox="1"/>
          <p:nvPr/>
        </p:nvSpPr>
        <p:spPr>
          <a:xfrm>
            <a:off x="752835" y="5750601"/>
            <a:ext cx="306045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Slice is 7 </a:t>
            </a:r>
            <a:r>
              <a:rPr lang="en-US" sz="1400" dirty="0" err="1">
                <a:latin typeface="Arial" panose="020B0604020202020204" pitchFamily="34" charset="0"/>
                <a:cs typeface="Arial" panose="020B0604020202020204" pitchFamily="34" charset="0"/>
              </a:rPr>
              <a:t>Å</a:t>
            </a:r>
            <a:r>
              <a:rPr lang="en-US" sz="1400" dirty="0">
                <a:latin typeface="Arial" panose="020B0604020202020204" pitchFamily="34" charset="0"/>
                <a:cs typeface="Arial" panose="020B0604020202020204" pitchFamily="34" charset="0"/>
              </a:rPr>
              <a:t> thick; </a:t>
            </a:r>
            <a:r>
              <a:rPr lang="en-US" sz="1400" b="1" dirty="0">
                <a:latin typeface="Arial" panose="020B0604020202020204" pitchFamily="34" charset="0"/>
                <a:cs typeface="Arial" panose="020B0604020202020204" pitchFamily="34" charset="0"/>
              </a:rPr>
              <a:t>only rings shown</a:t>
            </a:r>
            <a:endParaRPr lang="en-US" sz="1400" b="1" dirty="0"/>
          </a:p>
        </p:txBody>
      </p:sp>
      <p:sp>
        <p:nvSpPr>
          <p:cNvPr id="33" name="TextBox 32">
            <a:extLst>
              <a:ext uri="{FF2B5EF4-FFF2-40B4-BE49-F238E27FC236}">
                <a16:creationId xmlns:a16="http://schemas.microsoft.com/office/drawing/2014/main" id="{58DFC71A-ACA7-C540-9B9A-2894F2ABC0F9}"/>
              </a:ext>
            </a:extLst>
          </p:cNvPr>
          <p:cNvSpPr txBox="1"/>
          <p:nvPr/>
        </p:nvSpPr>
        <p:spPr>
          <a:xfrm>
            <a:off x="5422806" y="6305490"/>
            <a:ext cx="798617" cy="276999"/>
          </a:xfrm>
          <a:prstGeom prst="rect">
            <a:avLst/>
          </a:prstGeom>
          <a:noFill/>
        </p:spPr>
        <p:txBody>
          <a:bodyPr wrap="none" rtlCol="0">
            <a:spAutoFit/>
          </a:bodyPr>
          <a:lstStyle/>
          <a:p>
            <a:r>
              <a:rPr lang="en-US" sz="1200" dirty="0">
                <a:latin typeface="+mn-lt"/>
              </a:rPr>
              <a:t>1:1 Ratio</a:t>
            </a:r>
          </a:p>
        </p:txBody>
      </p:sp>
    </p:spTree>
    <p:extLst>
      <p:ext uri="{BB962C8B-B14F-4D97-AF65-F5344CB8AC3E}">
        <p14:creationId xmlns:p14="http://schemas.microsoft.com/office/powerpoint/2010/main" val="397474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sp>
        <p:nvSpPr>
          <p:cNvPr id="6" name="TextBox 5">
            <a:extLst>
              <a:ext uri="{FF2B5EF4-FFF2-40B4-BE49-F238E27FC236}">
                <a16:creationId xmlns:a16="http://schemas.microsoft.com/office/drawing/2014/main" id="{4D98CF9F-1F37-C047-AC5B-35535E3F74D3}"/>
              </a:ext>
            </a:extLst>
          </p:cNvPr>
          <p:cNvSpPr txBox="1"/>
          <p:nvPr/>
        </p:nvSpPr>
        <p:spPr>
          <a:xfrm>
            <a:off x="10444141" y="4267914"/>
            <a:ext cx="881149" cy="369332"/>
          </a:xfrm>
          <a:prstGeom prst="rect">
            <a:avLst/>
          </a:prstGeom>
          <a:noFill/>
        </p:spPr>
        <p:txBody>
          <a:bodyPr wrap="square" rtlCol="0">
            <a:spAutoFit/>
          </a:bodyPr>
          <a:lstStyle/>
          <a:p>
            <a:r>
              <a:rPr lang="en-US" dirty="0"/>
              <a:t>6.7 nm</a:t>
            </a:r>
          </a:p>
        </p:txBody>
      </p:sp>
      <p:pic>
        <p:nvPicPr>
          <p:cNvPr id="8" name="Picture 7">
            <a:extLst>
              <a:ext uri="{FF2B5EF4-FFF2-40B4-BE49-F238E27FC236}">
                <a16:creationId xmlns:a16="http://schemas.microsoft.com/office/drawing/2014/main" id="{B0B56C13-779D-2F4A-B5B1-F300C7D59406}"/>
              </a:ext>
            </a:extLst>
          </p:cNvPr>
          <p:cNvPicPr>
            <a:picLocks noChangeAspect="1"/>
          </p:cNvPicPr>
          <p:nvPr/>
        </p:nvPicPr>
        <p:blipFill>
          <a:blip r:embed="rId2"/>
          <a:stretch>
            <a:fillRect/>
          </a:stretch>
        </p:blipFill>
        <p:spPr>
          <a:xfrm>
            <a:off x="3792772" y="1702263"/>
            <a:ext cx="5351228" cy="1729521"/>
          </a:xfrm>
          <a:prstGeom prst="rect">
            <a:avLst/>
          </a:prstGeom>
        </p:spPr>
      </p:pic>
      <p:sp>
        <p:nvSpPr>
          <p:cNvPr id="9" name="Rectangle 8">
            <a:extLst>
              <a:ext uri="{FF2B5EF4-FFF2-40B4-BE49-F238E27FC236}">
                <a16:creationId xmlns:a16="http://schemas.microsoft.com/office/drawing/2014/main" id="{1A70E693-BA33-5343-95C4-10E4C54E4704}"/>
              </a:ext>
            </a:extLst>
          </p:cNvPr>
          <p:cNvSpPr/>
          <p:nvPr/>
        </p:nvSpPr>
        <p:spPr>
          <a:xfrm>
            <a:off x="2782656" y="6505545"/>
            <a:ext cx="5908120" cy="400110"/>
          </a:xfrm>
          <a:prstGeom prst="rect">
            <a:avLst/>
          </a:prstGeom>
        </p:spPr>
        <p:txBody>
          <a:bodyPr wrap="square">
            <a:spAutoFit/>
          </a:bodyPr>
          <a:lstStyle/>
          <a:p>
            <a:r>
              <a:rPr lang="en-US" sz="1000" dirty="0">
                <a:latin typeface="+mn-lt"/>
              </a:rPr>
              <a:t>Connell, J. W., Smith Jr, J. G., </a:t>
            </a:r>
            <a:r>
              <a:rPr lang="en-US" sz="1000" dirty="0" err="1">
                <a:latin typeface="+mn-lt"/>
              </a:rPr>
              <a:t>Hergenrother</a:t>
            </a:r>
            <a:r>
              <a:rPr lang="en-US" sz="1000" dirty="0">
                <a:latin typeface="+mn-lt"/>
              </a:rPr>
              <a:t>, P. M., &amp; Rommel, M. L. (2000). Neat resin, adhesive and composite properties of reactive additive/PETI-5 blends. </a:t>
            </a:r>
            <a:r>
              <a:rPr lang="en-US" sz="1000" i="1" dirty="0">
                <a:latin typeface="+mn-lt"/>
              </a:rPr>
              <a:t>High performance polymers</a:t>
            </a:r>
            <a:r>
              <a:rPr lang="en-US" sz="1000" dirty="0">
                <a:latin typeface="+mn-lt"/>
              </a:rPr>
              <a:t>, </a:t>
            </a:r>
            <a:r>
              <a:rPr lang="en-US" sz="1000" i="1" dirty="0">
                <a:latin typeface="+mn-lt"/>
              </a:rPr>
              <a:t>12</a:t>
            </a:r>
            <a:r>
              <a:rPr lang="en-US" sz="1000" dirty="0">
                <a:latin typeface="+mn-lt"/>
              </a:rPr>
              <a:t>(2), 323-334.</a:t>
            </a:r>
          </a:p>
        </p:txBody>
      </p:sp>
      <p:pic>
        <p:nvPicPr>
          <p:cNvPr id="5" name="Picture 4">
            <a:extLst>
              <a:ext uri="{FF2B5EF4-FFF2-40B4-BE49-F238E27FC236}">
                <a16:creationId xmlns:a16="http://schemas.microsoft.com/office/drawing/2014/main" id="{F2306ED4-0851-0C47-8671-EDBE71E2600E}"/>
              </a:ext>
            </a:extLst>
          </p:cNvPr>
          <p:cNvPicPr>
            <a:picLocks noChangeAspect="1"/>
          </p:cNvPicPr>
          <p:nvPr/>
        </p:nvPicPr>
        <p:blipFill rotWithShape="1">
          <a:blip r:embed="rId3"/>
          <a:srcRect l="9973" t="10303" r="8962" b="11151"/>
          <a:stretch/>
        </p:blipFill>
        <p:spPr>
          <a:xfrm>
            <a:off x="126999" y="1850545"/>
            <a:ext cx="3735176" cy="3817656"/>
          </a:xfrm>
          <a:prstGeom prst="rect">
            <a:avLst/>
          </a:prstGeom>
        </p:spPr>
      </p:pic>
      <p:sp>
        <p:nvSpPr>
          <p:cNvPr id="11" name="TextBox 10">
            <a:extLst>
              <a:ext uri="{FF2B5EF4-FFF2-40B4-BE49-F238E27FC236}">
                <a16:creationId xmlns:a16="http://schemas.microsoft.com/office/drawing/2014/main" id="{62438455-D59A-2C43-BF0E-C16A2BCCBF99}"/>
              </a:ext>
            </a:extLst>
          </p:cNvPr>
          <p:cNvSpPr txBox="1"/>
          <p:nvPr/>
        </p:nvSpPr>
        <p:spPr>
          <a:xfrm>
            <a:off x="530370" y="5544633"/>
            <a:ext cx="2544286" cy="830997"/>
          </a:xfrm>
          <a:prstGeom prst="rect">
            <a:avLst/>
          </a:prstGeom>
          <a:noFill/>
        </p:spPr>
        <p:txBody>
          <a:bodyPr wrap="none" rtlCol="0">
            <a:spAutoFit/>
          </a:bodyPr>
          <a:lstStyle/>
          <a:p>
            <a:r>
              <a:rPr lang="en-US" sz="1600" dirty="0">
                <a:latin typeface="+mn-lt"/>
              </a:rPr>
              <a:t>32K atoms/416 molecules</a:t>
            </a:r>
          </a:p>
          <a:p>
            <a:r>
              <a:rPr lang="en-US" sz="1600" dirty="0">
                <a:latin typeface="+mn-lt"/>
              </a:rPr>
              <a:t>Density: 1.5-1.8 g/cm</a:t>
            </a:r>
            <a:r>
              <a:rPr lang="en-US" sz="1600" baseline="30000" dirty="0">
                <a:latin typeface="+mn-lt"/>
              </a:rPr>
              <a:t>3</a:t>
            </a:r>
          </a:p>
          <a:p>
            <a:r>
              <a:rPr lang="en-US" sz="1600" dirty="0">
                <a:latin typeface="+mn-lt"/>
              </a:rPr>
              <a:t>Box Size</a:t>
            </a:r>
            <a:r>
              <a:rPr lang="en-US" sz="1600">
                <a:latin typeface="+mn-lt"/>
              </a:rPr>
              <a:t>: </a:t>
            </a:r>
            <a:r>
              <a:rPr lang="en-US" sz="160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6.7 nm)</a:t>
            </a:r>
            <a:r>
              <a:rPr lang="en-US" sz="1600" baseline="30000" dirty="0">
                <a:latin typeface="Arial" panose="020B0604020202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5D9AF99F-DD9D-9346-B05F-95CDDE8F6190}"/>
              </a:ext>
            </a:extLst>
          </p:cNvPr>
          <p:cNvSpPr txBox="1"/>
          <p:nvPr/>
        </p:nvSpPr>
        <p:spPr>
          <a:xfrm>
            <a:off x="2036691" y="1188720"/>
            <a:ext cx="5070619" cy="400110"/>
          </a:xfrm>
          <a:prstGeom prst="rect">
            <a:avLst/>
          </a:prstGeom>
          <a:noFill/>
        </p:spPr>
        <p:txBody>
          <a:bodyPr wrap="none" rtlCol="0">
            <a:spAutoFit/>
          </a:bodyPr>
          <a:lstStyle/>
          <a:p>
            <a:r>
              <a:rPr lang="en-US" sz="2000" b="1" dirty="0">
                <a:latin typeface="+mn-lt"/>
              </a:rPr>
              <a:t>Polymerization/Carbonization of PERA-1</a:t>
            </a:r>
          </a:p>
        </p:txBody>
      </p:sp>
      <p:sp>
        <p:nvSpPr>
          <p:cNvPr id="12" name="TextBox 11">
            <a:extLst>
              <a:ext uri="{FF2B5EF4-FFF2-40B4-BE49-F238E27FC236}">
                <a16:creationId xmlns:a16="http://schemas.microsoft.com/office/drawing/2014/main" id="{93B7859F-842C-6143-AA70-64945B21238A}"/>
              </a:ext>
            </a:extLst>
          </p:cNvPr>
          <p:cNvSpPr txBox="1"/>
          <p:nvPr/>
        </p:nvSpPr>
        <p:spPr>
          <a:xfrm>
            <a:off x="3720595" y="3480617"/>
            <a:ext cx="5281825"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During carbonization simulation, small molecules are deleted</a:t>
            </a:r>
          </a:p>
          <a:p>
            <a:pPr marL="742950" lvl="1" indent="-285750">
              <a:buFont typeface="Arial" panose="020B0604020202020204" pitchFamily="34" charset="0"/>
              <a:buChar char="•"/>
            </a:pPr>
            <a:r>
              <a:rPr lang="en-US" sz="1600" dirty="0">
                <a:latin typeface="+mn-lt"/>
              </a:rPr>
              <a:t>Shifts reaction in favor of carbonization</a:t>
            </a:r>
          </a:p>
          <a:p>
            <a:pPr marL="742950" lvl="1" indent="-285750">
              <a:buFont typeface="Arial" panose="020B0604020202020204" pitchFamily="34" charset="0"/>
              <a:buChar char="•"/>
            </a:pPr>
            <a:r>
              <a:rPr lang="en-US" sz="1600" dirty="0">
                <a:latin typeface="+mn-lt"/>
              </a:rPr>
              <a:t>Average bond orders used to determine species (molecule type)</a:t>
            </a:r>
          </a:p>
          <a:p>
            <a:pPr marL="742950" lvl="1" indent="-285750">
              <a:buFont typeface="Arial" panose="020B0604020202020204" pitchFamily="34" charset="0"/>
              <a:buChar char="•"/>
            </a:pPr>
            <a:r>
              <a:rPr lang="en-US" sz="1600" dirty="0">
                <a:latin typeface="+mn-lt"/>
              </a:rPr>
              <a:t>Feature added to LAMMPS’ </a:t>
            </a:r>
            <a:r>
              <a:rPr lang="en-US" sz="1600" dirty="0" err="1">
                <a:latin typeface="+mn-lt"/>
              </a:rPr>
              <a:t>ReaxFF</a:t>
            </a:r>
            <a:r>
              <a:rPr lang="en-US" sz="1600" dirty="0">
                <a:latin typeface="+mn-lt"/>
              </a:rPr>
              <a:t> implementation</a:t>
            </a:r>
          </a:p>
          <a:p>
            <a:pPr lvl="1"/>
            <a:endParaRPr lang="en-US" sz="1600" dirty="0">
              <a:latin typeface="+mn-lt"/>
            </a:endParaRPr>
          </a:p>
          <a:p>
            <a:pPr marL="285750" indent="-285750">
              <a:buFont typeface="Arial" panose="020B0604020202020204" pitchFamily="34" charset="0"/>
              <a:buChar char="•"/>
            </a:pPr>
            <a:r>
              <a:rPr lang="en-US" sz="1600" dirty="0">
                <a:latin typeface="+mn-lt"/>
              </a:rPr>
              <a:t>Temperature Ramp Cycle: </a:t>
            </a:r>
          </a:p>
          <a:p>
            <a:pPr marL="742950" lvl="1" indent="-285750">
              <a:buFont typeface="Arial" panose="020B0604020202020204" pitchFamily="34" charset="0"/>
              <a:buChar char="•"/>
            </a:pPr>
            <a:r>
              <a:rPr lang="en-US" sz="1600" dirty="0">
                <a:latin typeface="+mn-lt"/>
              </a:rPr>
              <a:t>300K → 3000K at 10 K/</a:t>
            </a:r>
            <a:r>
              <a:rPr lang="en-US" sz="1600" dirty="0" err="1">
                <a:latin typeface="+mn-lt"/>
              </a:rPr>
              <a:t>ps</a:t>
            </a:r>
            <a:endParaRPr lang="en-US" sz="1600" dirty="0">
              <a:latin typeface="+mn-lt"/>
            </a:endParaRPr>
          </a:p>
          <a:p>
            <a:pPr marL="742950" lvl="1" indent="-285750">
              <a:buFont typeface="Arial" panose="020B0604020202020204" pitchFamily="34" charset="0"/>
              <a:buChar char="•"/>
            </a:pPr>
            <a:r>
              <a:rPr lang="en-US" sz="1600" dirty="0">
                <a:latin typeface="+mn-lt"/>
              </a:rPr>
              <a:t>Hold at 3000K for 270 </a:t>
            </a:r>
            <a:r>
              <a:rPr lang="en-US" sz="1600" dirty="0" err="1">
                <a:latin typeface="+mn-lt"/>
              </a:rPr>
              <a:t>ps</a:t>
            </a:r>
            <a:endParaRPr lang="en-US" sz="1600" dirty="0">
              <a:latin typeface="+mn-lt"/>
            </a:endParaRPr>
          </a:p>
          <a:p>
            <a:pPr marL="742950" lvl="1" indent="-285750">
              <a:buFont typeface="Arial" panose="020B0604020202020204" pitchFamily="34" charset="0"/>
              <a:buChar char="•"/>
            </a:pPr>
            <a:r>
              <a:rPr lang="en-US" sz="1600" dirty="0">
                <a:latin typeface="+mn-lt"/>
              </a:rPr>
              <a:t>3000K → 300K at 10 K/</a:t>
            </a:r>
            <a:r>
              <a:rPr lang="en-US" sz="1600" dirty="0" err="1">
                <a:latin typeface="+mn-lt"/>
              </a:rPr>
              <a:t>ps</a:t>
            </a:r>
            <a:endParaRPr lang="en-US" sz="1600" dirty="0">
              <a:latin typeface="+mn-lt"/>
            </a:endParaRPr>
          </a:p>
        </p:txBody>
      </p:sp>
    </p:spTree>
    <p:extLst>
      <p:ext uri="{BB962C8B-B14F-4D97-AF65-F5344CB8AC3E}">
        <p14:creationId xmlns:p14="http://schemas.microsoft.com/office/powerpoint/2010/main" val="2617265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pic>
        <p:nvPicPr>
          <p:cNvPr id="3" name="Picture 2">
            <a:extLst>
              <a:ext uri="{FF2B5EF4-FFF2-40B4-BE49-F238E27FC236}">
                <a16:creationId xmlns:a16="http://schemas.microsoft.com/office/drawing/2014/main" id="{754DE4D4-0A12-C943-B917-2B48B7AE786E}"/>
              </a:ext>
            </a:extLst>
          </p:cNvPr>
          <p:cNvPicPr>
            <a:picLocks noChangeAspect="1"/>
          </p:cNvPicPr>
          <p:nvPr/>
        </p:nvPicPr>
        <p:blipFill>
          <a:blip r:embed="rId2"/>
          <a:stretch>
            <a:fillRect/>
          </a:stretch>
        </p:blipFill>
        <p:spPr>
          <a:xfrm>
            <a:off x="5080883" y="4139216"/>
            <a:ext cx="2613944" cy="2349452"/>
          </a:xfrm>
          <a:prstGeom prst="rect">
            <a:avLst/>
          </a:prstGeom>
        </p:spPr>
      </p:pic>
      <p:pic>
        <p:nvPicPr>
          <p:cNvPr id="4" name="Picture 3">
            <a:extLst>
              <a:ext uri="{FF2B5EF4-FFF2-40B4-BE49-F238E27FC236}">
                <a16:creationId xmlns:a16="http://schemas.microsoft.com/office/drawing/2014/main" id="{3EFD4FAE-2138-2B4B-BA18-A96274B1A75B}"/>
              </a:ext>
            </a:extLst>
          </p:cNvPr>
          <p:cNvPicPr>
            <a:picLocks noChangeAspect="1"/>
          </p:cNvPicPr>
          <p:nvPr/>
        </p:nvPicPr>
        <p:blipFill rotWithShape="1">
          <a:blip r:embed="rId3"/>
          <a:srcRect b="12603"/>
          <a:stretch/>
        </p:blipFill>
        <p:spPr>
          <a:xfrm>
            <a:off x="5615864" y="1786950"/>
            <a:ext cx="3309171" cy="2599466"/>
          </a:xfrm>
          <a:prstGeom prst="rect">
            <a:avLst/>
          </a:prstGeom>
        </p:spPr>
      </p:pic>
      <p:pic>
        <p:nvPicPr>
          <p:cNvPr id="7" name="Picture 6">
            <a:extLst>
              <a:ext uri="{FF2B5EF4-FFF2-40B4-BE49-F238E27FC236}">
                <a16:creationId xmlns:a16="http://schemas.microsoft.com/office/drawing/2014/main" id="{8D71462E-8C39-3D42-B903-4215386B151F}"/>
              </a:ext>
            </a:extLst>
          </p:cNvPr>
          <p:cNvPicPr>
            <a:picLocks noChangeAspect="1"/>
          </p:cNvPicPr>
          <p:nvPr/>
        </p:nvPicPr>
        <p:blipFill rotWithShape="1">
          <a:blip r:embed="rId4"/>
          <a:srcRect l="11406" t="3626" r="7426" b="3395"/>
          <a:stretch/>
        </p:blipFill>
        <p:spPr>
          <a:xfrm>
            <a:off x="406802" y="1654887"/>
            <a:ext cx="4811659" cy="4833781"/>
          </a:xfrm>
          <a:prstGeom prst="rect">
            <a:avLst/>
          </a:prstGeom>
        </p:spPr>
      </p:pic>
      <p:sp>
        <p:nvSpPr>
          <p:cNvPr id="9" name="TextBox 8">
            <a:extLst>
              <a:ext uri="{FF2B5EF4-FFF2-40B4-BE49-F238E27FC236}">
                <a16:creationId xmlns:a16="http://schemas.microsoft.com/office/drawing/2014/main" id="{46FE25D8-C752-6540-8990-447BFAA31DB2}"/>
              </a:ext>
            </a:extLst>
          </p:cNvPr>
          <p:cNvSpPr txBox="1"/>
          <p:nvPr/>
        </p:nvSpPr>
        <p:spPr>
          <a:xfrm>
            <a:off x="278295" y="6396335"/>
            <a:ext cx="1975221" cy="461665"/>
          </a:xfrm>
          <a:prstGeom prst="rect">
            <a:avLst/>
          </a:prstGeom>
          <a:noFill/>
        </p:spPr>
        <p:txBody>
          <a:bodyPr wrap="none" rtlCol="0">
            <a:spAutoFit/>
          </a:bodyPr>
          <a:lstStyle/>
          <a:p>
            <a:r>
              <a:rPr lang="en-US" sz="1200" dirty="0">
                <a:latin typeface="+mn-lt"/>
              </a:rPr>
              <a:t>3952 atoms/52 molecules,</a:t>
            </a:r>
          </a:p>
          <a:p>
            <a:r>
              <a:rPr lang="en-US" sz="1200" dirty="0">
                <a:latin typeface="+mn-lt"/>
              </a:rPr>
              <a:t>Density=1.07 g/cm</a:t>
            </a:r>
            <a:r>
              <a:rPr lang="en-US" sz="1200" baseline="30000" dirty="0">
                <a:latin typeface="+mn-lt"/>
              </a:rPr>
              <a:t>3</a:t>
            </a:r>
            <a:endParaRPr lang="en-US" sz="1200" dirty="0">
              <a:latin typeface="+mn-lt"/>
            </a:endParaRPr>
          </a:p>
        </p:txBody>
      </p:sp>
      <p:sp>
        <p:nvSpPr>
          <p:cNvPr id="10" name="TextBox 9">
            <a:extLst>
              <a:ext uri="{FF2B5EF4-FFF2-40B4-BE49-F238E27FC236}">
                <a16:creationId xmlns:a16="http://schemas.microsoft.com/office/drawing/2014/main" id="{C480F38C-5D12-7044-9824-335ACBA4E3FB}"/>
              </a:ext>
            </a:extLst>
          </p:cNvPr>
          <p:cNvSpPr txBox="1"/>
          <p:nvPr/>
        </p:nvSpPr>
        <p:spPr>
          <a:xfrm>
            <a:off x="2597742" y="1188720"/>
            <a:ext cx="3948517" cy="400110"/>
          </a:xfrm>
          <a:prstGeom prst="rect">
            <a:avLst/>
          </a:prstGeom>
          <a:noFill/>
        </p:spPr>
        <p:txBody>
          <a:bodyPr wrap="none" rtlCol="0">
            <a:spAutoFit/>
          </a:bodyPr>
          <a:lstStyle/>
          <a:p>
            <a:r>
              <a:rPr lang="en-US" sz="2000" b="1" dirty="0">
                <a:latin typeface="+mn-lt"/>
              </a:rPr>
              <a:t>PERA-1 Carbonized Structures</a:t>
            </a:r>
          </a:p>
        </p:txBody>
      </p:sp>
      <p:sp>
        <p:nvSpPr>
          <p:cNvPr id="11" name="TextBox 10">
            <a:extLst>
              <a:ext uri="{FF2B5EF4-FFF2-40B4-BE49-F238E27FC236}">
                <a16:creationId xmlns:a16="http://schemas.microsoft.com/office/drawing/2014/main" id="{C29B993E-65CF-5F46-9D96-15FD9FD97BAF}"/>
              </a:ext>
            </a:extLst>
          </p:cNvPr>
          <p:cNvSpPr txBox="1"/>
          <p:nvPr/>
        </p:nvSpPr>
        <p:spPr>
          <a:xfrm>
            <a:off x="7309939" y="4990776"/>
            <a:ext cx="1834061" cy="646331"/>
          </a:xfrm>
          <a:prstGeom prst="rect">
            <a:avLst/>
          </a:prstGeom>
          <a:noFill/>
        </p:spPr>
        <p:txBody>
          <a:bodyPr wrap="square" rtlCol="0">
            <a:spAutoFit/>
          </a:bodyPr>
          <a:lstStyle/>
          <a:p>
            <a:r>
              <a:rPr lang="en-US" sz="1200" dirty="0">
                <a:latin typeface="+mn-lt"/>
              </a:rPr>
              <a:t>Fused 5, 6, and 7-membered rings form at onset of graphitization</a:t>
            </a:r>
          </a:p>
        </p:txBody>
      </p:sp>
    </p:spTree>
    <p:extLst>
      <p:ext uri="{BB962C8B-B14F-4D97-AF65-F5344CB8AC3E}">
        <p14:creationId xmlns:p14="http://schemas.microsoft.com/office/powerpoint/2010/main" val="374519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sp>
        <p:nvSpPr>
          <p:cNvPr id="4" name="TextBox 3">
            <a:extLst>
              <a:ext uri="{FF2B5EF4-FFF2-40B4-BE49-F238E27FC236}">
                <a16:creationId xmlns:a16="http://schemas.microsoft.com/office/drawing/2014/main" id="{AE846D83-405F-5C4A-A4DD-A3F403F0CEDE}"/>
              </a:ext>
            </a:extLst>
          </p:cNvPr>
          <p:cNvSpPr txBox="1"/>
          <p:nvPr/>
        </p:nvSpPr>
        <p:spPr>
          <a:xfrm>
            <a:off x="1016606" y="6339983"/>
            <a:ext cx="2390766" cy="307777"/>
          </a:xfrm>
          <a:prstGeom prst="rect">
            <a:avLst/>
          </a:prstGeom>
          <a:noFill/>
        </p:spPr>
        <p:txBody>
          <a:bodyPr wrap="square" rtlCol="0">
            <a:spAutoFit/>
          </a:bodyPr>
          <a:lstStyle/>
          <a:p>
            <a:pPr algn="ctr"/>
            <a:r>
              <a:rPr lang="en-US" sz="1400" dirty="0">
                <a:latin typeface="+mn-lt"/>
              </a:rPr>
              <a:t>Graphene sheets</a:t>
            </a:r>
          </a:p>
        </p:txBody>
      </p:sp>
      <p:pic>
        <p:nvPicPr>
          <p:cNvPr id="5" name="Picture 4">
            <a:extLst>
              <a:ext uri="{FF2B5EF4-FFF2-40B4-BE49-F238E27FC236}">
                <a16:creationId xmlns:a16="http://schemas.microsoft.com/office/drawing/2014/main" id="{C1F773EC-6809-7444-A7B7-A34747DEAED6}"/>
              </a:ext>
            </a:extLst>
          </p:cNvPr>
          <p:cNvPicPr>
            <a:picLocks noChangeAspect="1"/>
          </p:cNvPicPr>
          <p:nvPr/>
        </p:nvPicPr>
        <p:blipFill rotWithShape="1">
          <a:blip r:embed="rId2"/>
          <a:srcRect l="4121" t="13929" r="20254" b="13333"/>
          <a:stretch/>
        </p:blipFill>
        <p:spPr>
          <a:xfrm>
            <a:off x="222762" y="2300068"/>
            <a:ext cx="4140370" cy="3884969"/>
          </a:xfrm>
          <a:prstGeom prst="rect">
            <a:avLst/>
          </a:prstGeom>
        </p:spPr>
      </p:pic>
      <p:cxnSp>
        <p:nvCxnSpPr>
          <p:cNvPr id="6" name="Straight Arrow Connector 5">
            <a:extLst>
              <a:ext uri="{FF2B5EF4-FFF2-40B4-BE49-F238E27FC236}">
                <a16:creationId xmlns:a16="http://schemas.microsoft.com/office/drawing/2014/main" id="{866AF312-C5F0-4448-9DB4-05EF5C938C40}"/>
              </a:ext>
            </a:extLst>
          </p:cNvPr>
          <p:cNvCxnSpPr>
            <a:cxnSpLocks/>
          </p:cNvCxnSpPr>
          <p:nvPr/>
        </p:nvCxnSpPr>
        <p:spPr>
          <a:xfrm flipV="1">
            <a:off x="2237858" y="6055228"/>
            <a:ext cx="0" cy="344647"/>
          </a:xfrm>
          <a:prstGeom prst="straightConnector1">
            <a:avLst/>
          </a:prstGeom>
          <a:ln w="44450">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ACCD5BFD-B9A6-0D4B-B505-F3A517E2AF95}"/>
              </a:ext>
            </a:extLst>
          </p:cNvPr>
          <p:cNvPicPr>
            <a:picLocks noChangeAspect="1"/>
          </p:cNvPicPr>
          <p:nvPr/>
        </p:nvPicPr>
        <p:blipFill rotWithShape="1">
          <a:blip r:embed="rId3"/>
          <a:srcRect l="8774" t="5805" r="7668" b="4969"/>
          <a:stretch/>
        </p:blipFill>
        <p:spPr>
          <a:xfrm>
            <a:off x="4854356" y="2362572"/>
            <a:ext cx="3987494" cy="3843575"/>
          </a:xfrm>
          <a:prstGeom prst="rect">
            <a:avLst/>
          </a:prstGeom>
        </p:spPr>
      </p:pic>
      <p:sp>
        <p:nvSpPr>
          <p:cNvPr id="10" name="TextBox 9">
            <a:extLst>
              <a:ext uri="{FF2B5EF4-FFF2-40B4-BE49-F238E27FC236}">
                <a16:creationId xmlns:a16="http://schemas.microsoft.com/office/drawing/2014/main" id="{6CC24100-6149-EB46-A232-C247290D2C20}"/>
              </a:ext>
            </a:extLst>
          </p:cNvPr>
          <p:cNvSpPr txBox="1"/>
          <p:nvPr/>
        </p:nvSpPr>
        <p:spPr>
          <a:xfrm>
            <a:off x="2853973" y="6339983"/>
            <a:ext cx="1334814" cy="307777"/>
          </a:xfrm>
          <a:prstGeom prst="rect">
            <a:avLst/>
          </a:prstGeom>
          <a:noFill/>
        </p:spPr>
        <p:txBody>
          <a:bodyPr wrap="square" rtlCol="0">
            <a:spAutoFit/>
          </a:bodyPr>
          <a:lstStyle/>
          <a:p>
            <a:pPr algn="ctr"/>
            <a:r>
              <a:rPr lang="en-US" sz="1400" dirty="0">
                <a:latin typeface="+mn-lt"/>
              </a:rPr>
              <a:t>Polymer</a:t>
            </a:r>
          </a:p>
        </p:txBody>
      </p:sp>
      <p:cxnSp>
        <p:nvCxnSpPr>
          <p:cNvPr id="11" name="Straight Arrow Connector 10">
            <a:extLst>
              <a:ext uri="{FF2B5EF4-FFF2-40B4-BE49-F238E27FC236}">
                <a16:creationId xmlns:a16="http://schemas.microsoft.com/office/drawing/2014/main" id="{0B274BF2-4E6F-8B4A-8FF7-F35CFA8311E3}"/>
              </a:ext>
            </a:extLst>
          </p:cNvPr>
          <p:cNvCxnSpPr>
            <a:cxnSpLocks/>
          </p:cNvCxnSpPr>
          <p:nvPr/>
        </p:nvCxnSpPr>
        <p:spPr>
          <a:xfrm flipV="1">
            <a:off x="3492247" y="6055228"/>
            <a:ext cx="0" cy="344647"/>
          </a:xfrm>
          <a:prstGeom prst="straightConnector1">
            <a:avLst/>
          </a:prstGeom>
          <a:ln w="44450">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E3BC9BE7-ABD1-244D-90DD-915A166D6B92}"/>
              </a:ext>
            </a:extLst>
          </p:cNvPr>
          <p:cNvSpPr txBox="1"/>
          <p:nvPr/>
        </p:nvSpPr>
        <p:spPr>
          <a:xfrm>
            <a:off x="4295764" y="6129968"/>
            <a:ext cx="4763176" cy="523220"/>
          </a:xfrm>
          <a:prstGeom prst="rect">
            <a:avLst/>
          </a:prstGeom>
          <a:noFill/>
        </p:spPr>
        <p:txBody>
          <a:bodyPr wrap="square" rtlCol="0">
            <a:spAutoFit/>
          </a:bodyPr>
          <a:lstStyle/>
          <a:p>
            <a:pPr algn="ctr"/>
            <a:r>
              <a:rPr lang="en-US" sz="1400" dirty="0">
                <a:latin typeface="+mn-lt"/>
              </a:rPr>
              <a:t>Technique able to reproduce morphologies observed in transmission electron microscopy images of carbon fibers</a:t>
            </a:r>
          </a:p>
        </p:txBody>
      </p:sp>
      <p:sp>
        <p:nvSpPr>
          <p:cNvPr id="13" name="TextBox 12">
            <a:extLst>
              <a:ext uri="{FF2B5EF4-FFF2-40B4-BE49-F238E27FC236}">
                <a16:creationId xmlns:a16="http://schemas.microsoft.com/office/drawing/2014/main" id="{0EFF01AF-73B9-684F-B3A3-1993B7C0B1BD}"/>
              </a:ext>
            </a:extLst>
          </p:cNvPr>
          <p:cNvSpPr txBox="1"/>
          <p:nvPr/>
        </p:nvSpPr>
        <p:spPr>
          <a:xfrm>
            <a:off x="306205" y="1883512"/>
            <a:ext cx="3973484" cy="523220"/>
          </a:xfrm>
          <a:prstGeom prst="rect">
            <a:avLst/>
          </a:prstGeom>
          <a:noFill/>
        </p:spPr>
        <p:txBody>
          <a:bodyPr wrap="square" rtlCol="0">
            <a:spAutoFit/>
          </a:bodyPr>
          <a:lstStyle/>
          <a:p>
            <a:r>
              <a:rPr lang="en-US" sz="1400" dirty="0">
                <a:latin typeface="+mn-lt"/>
              </a:rPr>
              <a:t>Graphene layers are often used to represent carbon fiber surfaces in atomistic simulations</a:t>
            </a:r>
          </a:p>
        </p:txBody>
      </p:sp>
      <p:sp>
        <p:nvSpPr>
          <p:cNvPr id="14" name="TextBox 13">
            <a:extLst>
              <a:ext uri="{FF2B5EF4-FFF2-40B4-BE49-F238E27FC236}">
                <a16:creationId xmlns:a16="http://schemas.microsoft.com/office/drawing/2014/main" id="{F28EAFD7-ED00-BF47-9617-B6F465A96115}"/>
              </a:ext>
            </a:extLst>
          </p:cNvPr>
          <p:cNvSpPr txBox="1"/>
          <p:nvPr/>
        </p:nvSpPr>
        <p:spPr>
          <a:xfrm>
            <a:off x="4999376" y="1881600"/>
            <a:ext cx="3784198" cy="523220"/>
          </a:xfrm>
          <a:prstGeom prst="rect">
            <a:avLst/>
          </a:prstGeom>
          <a:noFill/>
        </p:spPr>
        <p:txBody>
          <a:bodyPr wrap="square" rtlCol="0">
            <a:spAutoFit/>
          </a:bodyPr>
          <a:lstStyle/>
          <a:p>
            <a:r>
              <a:rPr lang="en-US" sz="1400" dirty="0">
                <a:latin typeface="+mn-lt"/>
              </a:rPr>
              <a:t>REACTER is being used to create more realistic representations of carbon fibers</a:t>
            </a:r>
          </a:p>
        </p:txBody>
      </p:sp>
      <p:sp>
        <p:nvSpPr>
          <p:cNvPr id="15" name="TextBox 14">
            <a:extLst>
              <a:ext uri="{FF2B5EF4-FFF2-40B4-BE49-F238E27FC236}">
                <a16:creationId xmlns:a16="http://schemas.microsoft.com/office/drawing/2014/main" id="{8F0CA52E-F04B-334E-B574-56BE8DAF4654}"/>
              </a:ext>
            </a:extLst>
          </p:cNvPr>
          <p:cNvSpPr txBox="1"/>
          <p:nvPr/>
        </p:nvSpPr>
        <p:spPr>
          <a:xfrm>
            <a:off x="941038" y="1188720"/>
            <a:ext cx="7261924" cy="400110"/>
          </a:xfrm>
          <a:prstGeom prst="rect">
            <a:avLst/>
          </a:prstGeom>
          <a:noFill/>
        </p:spPr>
        <p:txBody>
          <a:bodyPr wrap="none" rtlCol="0">
            <a:spAutoFit/>
          </a:bodyPr>
          <a:lstStyle/>
          <a:p>
            <a:r>
              <a:rPr lang="en-US" sz="2000" b="1" dirty="0">
                <a:latin typeface="+mn-lt"/>
              </a:rPr>
              <a:t>Higher Fidelity Representations in Composite Simulations</a:t>
            </a:r>
          </a:p>
        </p:txBody>
      </p:sp>
    </p:spTree>
    <p:extLst>
      <p:ext uri="{BB962C8B-B14F-4D97-AF65-F5344CB8AC3E}">
        <p14:creationId xmlns:p14="http://schemas.microsoft.com/office/powerpoint/2010/main" val="374935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On-going Process Modeling Work</a:t>
            </a:r>
          </a:p>
        </p:txBody>
      </p:sp>
      <p:sp>
        <p:nvSpPr>
          <p:cNvPr id="3" name="TextBox 2">
            <a:extLst>
              <a:ext uri="{FF2B5EF4-FFF2-40B4-BE49-F238E27FC236}">
                <a16:creationId xmlns:a16="http://schemas.microsoft.com/office/drawing/2014/main" id="{B134EF13-AF5C-384C-8E94-5ED61D6CC6E8}"/>
              </a:ext>
            </a:extLst>
          </p:cNvPr>
          <p:cNvSpPr txBox="1"/>
          <p:nvPr/>
        </p:nvSpPr>
        <p:spPr>
          <a:xfrm>
            <a:off x="201706" y="1345174"/>
            <a:ext cx="8325606" cy="5416868"/>
          </a:xfrm>
          <a:prstGeom prst="rect">
            <a:avLst/>
          </a:prstGeom>
          <a:noFill/>
        </p:spPr>
        <p:txBody>
          <a:bodyPr wrap="square" rtlCol="0">
            <a:spAutoFit/>
          </a:bodyPr>
          <a:lstStyle/>
          <a:p>
            <a:pPr marL="285750" indent="-285750">
              <a:buFont typeface="Wingdings" pitchFamily="2" charset="2"/>
              <a:buChar char="Ø"/>
            </a:pPr>
            <a:r>
              <a:rPr lang="en-US" dirty="0">
                <a:latin typeface="Arial" panose="020B0604020202020204" pitchFamily="34" charset="0"/>
                <a:cs typeface="Arial" panose="020B0604020202020204" pitchFamily="34" charset="0"/>
              </a:rPr>
              <a:t>Ongoing work supported by the Superlight-weight Aerospace Composites (SAC) project under the STMD Game Changing Development (GCD) program</a:t>
            </a:r>
          </a:p>
          <a:p>
            <a:endParaRPr lang="en-US" dirty="0">
              <a:latin typeface="Arial" panose="020B0604020202020204" pitchFamily="34" charset="0"/>
              <a:cs typeface="Arial" panose="020B0604020202020204" pitchFamily="34" charset="0"/>
            </a:endParaRPr>
          </a:p>
          <a:p>
            <a:pPr marL="285750" indent="-285750">
              <a:buFont typeface="Wingdings" pitchFamily="2" charset="2"/>
              <a:buChar char="Ø"/>
            </a:pPr>
            <a:r>
              <a:rPr lang="en-US" dirty="0">
                <a:latin typeface="Arial" panose="020B0604020202020204" pitchFamily="34" charset="0"/>
                <a:cs typeface="Arial" panose="020B0604020202020204" pitchFamily="34" charset="0"/>
              </a:rPr>
              <a:t>Continued development of flow modeling for matrix precursor infusion</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Creation of accurate fiber preform geometries</a:t>
            </a:r>
          </a:p>
          <a:p>
            <a:pPr marL="12001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Computational and based on X-ray CT structures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Exploration of applying machine learning techniques to accelerate BIM method</a:t>
            </a:r>
          </a:p>
          <a:p>
            <a:pPr marL="285750" indent="-285750">
              <a:spcBef>
                <a:spcPts val="1200"/>
              </a:spcBef>
              <a:buFont typeface="Wingdings" pitchFamily="2" charset="2"/>
              <a:buChar char="Ø"/>
            </a:pPr>
            <a:r>
              <a:rPr lang="en-US" dirty="0">
                <a:latin typeface="Arial" panose="020B0604020202020204" pitchFamily="34" charset="0"/>
                <a:cs typeface="Arial" panose="020B0604020202020204" pitchFamily="34" charset="0"/>
              </a:rPr>
              <a:t>Larger simulations of PAA and PERA-1 polymerization and carbonization</a:t>
            </a:r>
          </a:p>
          <a:p>
            <a:pPr marL="285750" indent="-285750">
              <a:spcBef>
                <a:spcPts val="1200"/>
              </a:spcBef>
              <a:buFont typeface="Wingdings" pitchFamily="2" charset="2"/>
              <a:buChar char="Ø"/>
            </a:pPr>
            <a:r>
              <a:rPr lang="en-US" dirty="0">
                <a:latin typeface="Arial" panose="020B0604020202020204" pitchFamily="34" charset="0"/>
                <a:cs typeface="Arial" panose="020B0604020202020204" pitchFamily="34" charset="0"/>
              </a:rPr>
              <a:t>Refinement of carbon fiber surface model to improve fiber-matrix representation</a:t>
            </a:r>
          </a:p>
          <a:p>
            <a:pPr marL="285750" indent="-285750">
              <a:spcBef>
                <a:spcPts val="1200"/>
              </a:spcBef>
              <a:buFont typeface="Wingdings" pitchFamily="2" charset="2"/>
              <a:buChar char="Ø"/>
            </a:pPr>
            <a:r>
              <a:rPr lang="en-US" dirty="0">
                <a:latin typeface="Arial" panose="020B0604020202020204" pitchFamily="34" charset="0"/>
                <a:cs typeface="Arial" panose="020B0604020202020204" pitchFamily="34" charset="0"/>
              </a:rPr>
              <a:t>Simulations of polymerization/carbonization in presence of carbon fiber surface</a:t>
            </a:r>
          </a:p>
          <a:p>
            <a:pPr marL="285750" indent="-285750">
              <a:spcBef>
                <a:spcPts val="1200"/>
              </a:spcBef>
              <a:buFont typeface="Wingdings" pitchFamily="2" charset="2"/>
              <a:buChar char="Ø"/>
            </a:pPr>
            <a:r>
              <a:rPr lang="en-US" dirty="0">
                <a:latin typeface="Arial" panose="020B0604020202020204" pitchFamily="34" charset="0"/>
                <a:cs typeface="Arial" panose="020B0604020202020204" pitchFamily="34" charset="0"/>
              </a:rPr>
              <a:t>Exploration of alternative matrix chemistries with higher char yields in collaboration with synthetic chemists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97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766343" cy="838200"/>
          </a:xfrm>
        </p:spPr>
        <p:txBody>
          <a:bodyPr/>
          <a:lstStyle/>
          <a:p>
            <a:r>
              <a:rPr lang="en-US" dirty="0"/>
              <a:t>Thermal-Structural Concept Development</a:t>
            </a:r>
          </a:p>
        </p:txBody>
      </p:sp>
      <p:sp>
        <p:nvSpPr>
          <p:cNvPr id="6" name="TextBox 5">
            <a:extLst>
              <a:ext uri="{FF2B5EF4-FFF2-40B4-BE49-F238E27FC236}">
                <a16:creationId xmlns:a16="http://schemas.microsoft.com/office/drawing/2014/main" id="{C4416A39-8F26-6041-A439-4A46D57EB711}"/>
              </a:ext>
            </a:extLst>
          </p:cNvPr>
          <p:cNvSpPr txBox="1"/>
          <p:nvPr/>
        </p:nvSpPr>
        <p:spPr>
          <a:xfrm>
            <a:off x="343442" y="1355637"/>
            <a:ext cx="7470648" cy="2800767"/>
          </a:xfrm>
          <a:prstGeom prst="rect">
            <a:avLst/>
          </a:prstGeom>
          <a:noFill/>
        </p:spPr>
        <p:txBody>
          <a:bodyPr wrap="square" rtlCol="0">
            <a:spAutoFit/>
          </a:bodyPr>
          <a:lstStyle/>
          <a:p>
            <a:endParaRPr lang="en-US" dirty="0"/>
          </a:p>
          <a:p>
            <a:pPr marL="285750" indent="-285750">
              <a:buFont typeface="Wingdings" pitchFamily="2" charset="2"/>
              <a:buChar char="Ø"/>
            </a:pPr>
            <a:r>
              <a:rPr lang="en-US" sz="2000" dirty="0"/>
              <a:t>Objective: Improve thermal stress response to increase operational load capability of hot structures</a:t>
            </a:r>
          </a:p>
          <a:p>
            <a:pPr marL="285750" indent="-285750">
              <a:buFont typeface="Wingdings" pitchFamily="2" charset="2"/>
              <a:buChar char="Ø"/>
            </a:pPr>
            <a:r>
              <a:rPr lang="en-US" sz="2000" dirty="0"/>
              <a:t>Analysis Approach: </a:t>
            </a:r>
          </a:p>
          <a:p>
            <a:pPr marL="742950" lvl="1" indent="-285750">
              <a:buFont typeface="Wingdings" pitchFamily="2" charset="2"/>
              <a:buChar char="Ø"/>
            </a:pPr>
            <a:r>
              <a:rPr lang="en-US" sz="2000" dirty="0"/>
              <a:t>Parametric study initiated to study critical thermal stress response in typical/simplified hot structure application</a:t>
            </a:r>
          </a:p>
          <a:p>
            <a:pPr marL="742950" lvl="1" indent="-285750">
              <a:buFont typeface="Wingdings" pitchFamily="2" charset="2"/>
              <a:buChar char="Ø"/>
            </a:pPr>
            <a:r>
              <a:rPr lang="en-US" sz="2000" dirty="0"/>
              <a:t>Investigate use of stitching to improve interlaminar behavior</a:t>
            </a:r>
          </a:p>
          <a:p>
            <a:pPr marL="285750" indent="-285750">
              <a:buFont typeface="Wingdings" pitchFamily="2" charset="2"/>
              <a:buChar char="Ø"/>
            </a:pPr>
            <a:r>
              <a:rPr lang="en-US" sz="2000" dirty="0"/>
              <a:t>Apply knowledge towards making better hot structure concepts</a:t>
            </a:r>
          </a:p>
          <a:p>
            <a:pPr marL="285750" indent="-285750">
              <a:buFont typeface="Wingdings" pitchFamily="2" charset="2"/>
              <a:buChar char="Ø"/>
            </a:pPr>
            <a:endParaRPr lang="en-US" dirty="0"/>
          </a:p>
        </p:txBody>
      </p:sp>
    </p:spTree>
    <p:extLst>
      <p:ext uri="{BB962C8B-B14F-4D97-AF65-F5344CB8AC3E}">
        <p14:creationId xmlns:p14="http://schemas.microsoft.com/office/powerpoint/2010/main" val="21537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464989" cy="838200"/>
          </a:xfrm>
        </p:spPr>
        <p:txBody>
          <a:bodyPr/>
          <a:lstStyle/>
          <a:p>
            <a:r>
              <a:rPr lang="en-US" dirty="0"/>
              <a:t>Thermal-Structural Concept Development</a:t>
            </a:r>
            <a:br>
              <a:rPr lang="en-US" dirty="0"/>
            </a:br>
            <a:r>
              <a:rPr lang="en-US" dirty="0"/>
              <a:t>2D C/C Material Properties</a:t>
            </a:r>
          </a:p>
        </p:txBody>
      </p:sp>
      <p:sp>
        <p:nvSpPr>
          <p:cNvPr id="6" name="TextBox 5">
            <a:extLst>
              <a:ext uri="{FF2B5EF4-FFF2-40B4-BE49-F238E27FC236}">
                <a16:creationId xmlns:a16="http://schemas.microsoft.com/office/drawing/2014/main" id="{C4416A39-8F26-6041-A439-4A46D57EB711}"/>
              </a:ext>
            </a:extLst>
          </p:cNvPr>
          <p:cNvSpPr txBox="1"/>
          <p:nvPr/>
        </p:nvSpPr>
        <p:spPr>
          <a:xfrm>
            <a:off x="219455" y="1216152"/>
            <a:ext cx="8403549" cy="4524315"/>
          </a:xfrm>
          <a:prstGeom prst="rect">
            <a:avLst/>
          </a:prstGeom>
          <a:noFill/>
        </p:spPr>
        <p:txBody>
          <a:bodyPr wrap="square" rtlCol="0">
            <a:spAutoFit/>
          </a:bodyPr>
          <a:lstStyle/>
          <a:p>
            <a:pPr marL="285750" indent="-285750">
              <a:buFont typeface="Wingdings" pitchFamily="2" charset="2"/>
              <a:buChar char="Ø"/>
            </a:pPr>
            <a:r>
              <a:rPr lang="en-US" dirty="0"/>
              <a:t>Initiated effort with consideration of 2D C/C material system</a:t>
            </a:r>
          </a:p>
          <a:p>
            <a:pPr marL="742950" lvl="1" indent="-285750">
              <a:buFont typeface="Wingdings" pitchFamily="2" charset="2"/>
              <a:buChar char="Ø"/>
            </a:pPr>
            <a:r>
              <a:rPr lang="en-US" dirty="0"/>
              <a:t>Synthesized material property data reports</a:t>
            </a:r>
          </a:p>
          <a:p>
            <a:pPr marL="742950" lvl="1" indent="-285750">
              <a:buFont typeface="Wingdings" pitchFamily="2" charset="2"/>
              <a:buChar char="Ø"/>
            </a:pPr>
            <a:r>
              <a:rPr lang="en-US" dirty="0"/>
              <a:t>Needed C/C fabric lamina data to generate high fidelity Finite Element Models (FEM) to evaluate thermal stress response</a:t>
            </a:r>
          </a:p>
          <a:p>
            <a:pPr marL="742950" lvl="1" indent="-285750">
              <a:buFont typeface="Wingdings" pitchFamily="2" charset="2"/>
              <a:buChar char="Ø"/>
            </a:pPr>
            <a:r>
              <a:rPr lang="en-US" dirty="0"/>
              <a:t>Material property set needed for high-fidelity analysis</a:t>
            </a:r>
          </a:p>
          <a:p>
            <a:pPr marL="1200150" lvl="2" indent="-285750">
              <a:buFont typeface="Wingdings" pitchFamily="2" charset="2"/>
              <a:buChar char="Ø"/>
            </a:pPr>
            <a:r>
              <a:rPr lang="en-US" dirty="0"/>
              <a:t>Lamina and quasi-isotropic laminate properties</a:t>
            </a:r>
          </a:p>
          <a:p>
            <a:pPr marL="1200150" lvl="2" indent="-285750">
              <a:buFont typeface="Wingdings" pitchFamily="2" charset="2"/>
              <a:buChar char="Ø"/>
            </a:pPr>
            <a:r>
              <a:rPr lang="en-US" dirty="0"/>
              <a:t>Coefficient of Thermal Expansion, CTE(T)</a:t>
            </a:r>
          </a:p>
          <a:p>
            <a:pPr marL="1200150" lvl="2" indent="-285750">
              <a:buFont typeface="Wingdings" pitchFamily="2" charset="2"/>
              <a:buChar char="Ø"/>
            </a:pPr>
            <a:r>
              <a:rPr lang="en-US" dirty="0"/>
              <a:t>Carbon fiber properties</a:t>
            </a:r>
          </a:p>
          <a:p>
            <a:pPr marL="1200150" lvl="2" indent="-285750">
              <a:buFont typeface="Wingdings" pitchFamily="2" charset="2"/>
              <a:buChar char="Ø"/>
            </a:pPr>
            <a:r>
              <a:rPr lang="en-US" dirty="0"/>
              <a:t>Static fracture properties</a:t>
            </a:r>
          </a:p>
          <a:p>
            <a:pPr marL="742950" lvl="1" indent="-285750">
              <a:buFont typeface="Wingdings" pitchFamily="2" charset="2"/>
              <a:buChar char="Ø"/>
            </a:pPr>
            <a:r>
              <a:rPr lang="en-US" dirty="0"/>
              <a:t>References included 7 papers and presentations </a:t>
            </a:r>
          </a:p>
          <a:p>
            <a:pPr marL="742950" lvl="1" indent="-285750">
              <a:buFont typeface="Wingdings" pitchFamily="2" charset="2"/>
              <a:buChar char="Ø"/>
            </a:pPr>
            <a:r>
              <a:rPr lang="en-US" dirty="0"/>
              <a:t>Some properties calculated/estimated based on existing properties</a:t>
            </a:r>
          </a:p>
          <a:p>
            <a:pPr lvl="1"/>
            <a:endParaRPr lang="en-US" dirty="0"/>
          </a:p>
          <a:p>
            <a:pPr marL="285750" indent="-285750">
              <a:buFont typeface="Wingdings" pitchFamily="2" charset="2"/>
              <a:buChar char="Ø"/>
            </a:pPr>
            <a:r>
              <a:rPr lang="en-US" b="1" dirty="0"/>
              <a:t>Established a complete C/C and carbon fiber material property data spreadsheet needed for use in high-fidelity finite element thermal-structural analysis</a:t>
            </a:r>
          </a:p>
          <a:p>
            <a:pPr marL="285750" indent="-285750">
              <a:buFont typeface="Wingdings" pitchFamily="2" charset="2"/>
              <a:buChar char="Ø"/>
            </a:pPr>
            <a:endParaRPr lang="en-US" dirty="0"/>
          </a:p>
          <a:p>
            <a:pPr marL="285750" indent="-285750">
              <a:buFont typeface="Wingdings" pitchFamily="2" charset="2"/>
              <a:buChar char="Ø"/>
            </a:pPr>
            <a:endParaRPr lang="en-US" dirty="0"/>
          </a:p>
        </p:txBody>
      </p:sp>
    </p:spTree>
    <p:extLst>
      <p:ext uri="{BB962C8B-B14F-4D97-AF65-F5344CB8AC3E}">
        <p14:creationId xmlns:p14="http://schemas.microsoft.com/office/powerpoint/2010/main" val="23481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01F7-0761-0645-87D9-35F27E76DFAE}"/>
              </a:ext>
            </a:extLst>
          </p:cNvPr>
          <p:cNvSpPr>
            <a:spLocks noGrp="1"/>
          </p:cNvSpPr>
          <p:nvPr>
            <p:ph type="title"/>
          </p:nvPr>
        </p:nvSpPr>
        <p:spPr/>
        <p:txBody>
          <a:bodyPr/>
          <a:lstStyle/>
          <a:p>
            <a:pPr algn="ctr"/>
            <a:r>
              <a:rPr lang="en-US" dirty="0"/>
              <a:t>Background</a:t>
            </a:r>
          </a:p>
        </p:txBody>
      </p:sp>
      <p:sp>
        <p:nvSpPr>
          <p:cNvPr id="3" name="Content Placeholder 2">
            <a:extLst>
              <a:ext uri="{FF2B5EF4-FFF2-40B4-BE49-F238E27FC236}">
                <a16:creationId xmlns:a16="http://schemas.microsoft.com/office/drawing/2014/main" id="{36D82DE5-6E79-5943-ACE9-0120D24CFBC1}"/>
              </a:ext>
            </a:extLst>
          </p:cNvPr>
          <p:cNvSpPr>
            <a:spLocks noGrp="1"/>
          </p:cNvSpPr>
          <p:nvPr>
            <p:ph idx="1"/>
          </p:nvPr>
        </p:nvSpPr>
        <p:spPr>
          <a:xfrm>
            <a:off x="0" y="1137685"/>
            <a:ext cx="8995144" cy="6047809"/>
          </a:xfrm>
        </p:spPr>
        <p:txBody>
          <a:bodyPr/>
          <a:lstStyle/>
          <a:p>
            <a:pPr defTabSz="457200">
              <a:spcBef>
                <a:spcPts val="640"/>
              </a:spcBef>
              <a:buFont typeface="Wingdings" pitchFamily="2" charset="2"/>
              <a:buChar char="Ø"/>
            </a:pPr>
            <a:r>
              <a:rPr lang="en-US" sz="2000" dirty="0">
                <a:solidFill>
                  <a:srgbClr val="0000FF"/>
                </a:solidFill>
              </a:rPr>
              <a:t>State-of-the-Art Thermal Protection System (TPS)</a:t>
            </a:r>
            <a:r>
              <a:rPr lang="en-US" sz="2000" dirty="0"/>
              <a:t> </a:t>
            </a:r>
          </a:p>
          <a:p>
            <a:pPr lvl="1" defTabSz="457200">
              <a:spcBef>
                <a:spcPts val="640"/>
              </a:spcBef>
              <a:buFont typeface="Arial" panose="020B0604020202020204" pitchFamily="34" charset="0"/>
              <a:buChar char="•"/>
            </a:pPr>
            <a:r>
              <a:rPr lang="en-US" sz="2000" dirty="0"/>
              <a:t>Ablative TPS material</a:t>
            </a:r>
          </a:p>
          <a:p>
            <a:pPr lvl="1" defTabSz="457200">
              <a:spcBef>
                <a:spcPts val="640"/>
              </a:spcBef>
              <a:buFont typeface="Arial" panose="020B0604020202020204" pitchFamily="34" charset="0"/>
              <a:buChar char="•"/>
            </a:pPr>
            <a:r>
              <a:rPr lang="en-US" sz="2000" dirty="0"/>
              <a:t>Not reusable</a:t>
            </a:r>
          </a:p>
          <a:p>
            <a:pPr lvl="1" defTabSz="457200">
              <a:spcBef>
                <a:spcPts val="640"/>
              </a:spcBef>
              <a:buFont typeface="Arial" panose="020B0604020202020204" pitchFamily="34" charset="0"/>
              <a:buChar char="•"/>
            </a:pPr>
            <a:r>
              <a:rPr lang="en-US" sz="2000" dirty="0"/>
              <a:t>Relatively thick TPS</a:t>
            </a:r>
          </a:p>
          <a:p>
            <a:pPr lvl="1" defTabSz="457200">
              <a:spcBef>
                <a:spcPts val="640"/>
              </a:spcBef>
              <a:buFont typeface="Arial" panose="020B0604020202020204" pitchFamily="34" charset="0"/>
              <a:buChar char="•"/>
            </a:pPr>
            <a:r>
              <a:rPr lang="en-US" sz="2000" dirty="0"/>
              <a:t>TPS bonded to underlying carry structure</a:t>
            </a:r>
          </a:p>
          <a:p>
            <a:pPr lvl="1" defTabSz="457200">
              <a:spcBef>
                <a:spcPts val="640"/>
              </a:spcBef>
              <a:buFont typeface="Arial" panose="020B0604020202020204" pitchFamily="34" charset="0"/>
              <a:buChar char="•"/>
            </a:pPr>
            <a:r>
              <a:rPr lang="en-US" sz="2000" dirty="0"/>
              <a:t>TPS is brittle - no load carrying capability</a:t>
            </a:r>
          </a:p>
          <a:p>
            <a:pPr lvl="1" defTabSz="457200">
              <a:spcBef>
                <a:spcPts val="640"/>
              </a:spcBef>
              <a:buFont typeface="Arial" panose="020B0604020202020204" pitchFamily="34" charset="0"/>
              <a:buChar char="•"/>
            </a:pPr>
            <a:r>
              <a:rPr lang="en-US" sz="2000" dirty="0"/>
              <a:t>TPS has been manufactured in tiles due to its brittle nature</a:t>
            </a:r>
          </a:p>
          <a:p>
            <a:pPr defTabSz="457200">
              <a:spcBef>
                <a:spcPts val="640"/>
              </a:spcBef>
              <a:buFont typeface="Wingdings" pitchFamily="2" charset="2"/>
              <a:buChar char="Ø"/>
            </a:pPr>
            <a:r>
              <a:rPr lang="en-US" sz="2000" dirty="0">
                <a:solidFill>
                  <a:srgbClr val="0000FF"/>
                </a:solidFill>
              </a:rPr>
              <a:t>Carbon-Carbon (C/C) Hot Structure Capability</a:t>
            </a:r>
            <a:endParaRPr lang="en-US" sz="2000" dirty="0"/>
          </a:p>
          <a:p>
            <a:pPr lvl="1" defTabSz="457200">
              <a:spcBef>
                <a:spcPts val="640"/>
              </a:spcBef>
              <a:buFont typeface="Arial" panose="020B0604020202020204" pitchFamily="34" charset="0"/>
              <a:buChar char="•"/>
            </a:pPr>
            <a:r>
              <a:rPr lang="en-US" sz="2000" dirty="0"/>
              <a:t>Can be reusable for some applications - heat flux conditions</a:t>
            </a:r>
          </a:p>
          <a:p>
            <a:pPr lvl="1" defTabSz="457200">
              <a:spcBef>
                <a:spcPts val="640"/>
              </a:spcBef>
              <a:buFont typeface="Arial" panose="020B0604020202020204" pitchFamily="34" charset="0"/>
              <a:buChar char="•"/>
            </a:pPr>
            <a:r>
              <a:rPr lang="en-US" sz="2000" dirty="0"/>
              <a:t>More dimensionally stable and lower volume requirements</a:t>
            </a:r>
          </a:p>
          <a:p>
            <a:pPr lvl="1" defTabSz="457200">
              <a:spcBef>
                <a:spcPts val="640"/>
              </a:spcBef>
              <a:buFont typeface="Arial" panose="020B0604020202020204" pitchFamily="34" charset="0"/>
              <a:buChar char="•"/>
            </a:pPr>
            <a:r>
              <a:rPr lang="en-US" sz="2000" dirty="0"/>
              <a:t>Structural material - can carry large loads at high temperatures</a:t>
            </a:r>
          </a:p>
          <a:p>
            <a:pPr lvl="1" defTabSz="457200">
              <a:spcBef>
                <a:spcPts val="640"/>
              </a:spcBef>
              <a:buFont typeface="Arial" panose="020B0604020202020204" pitchFamily="34" charset="0"/>
              <a:buChar char="•"/>
            </a:pPr>
            <a:r>
              <a:rPr lang="en-US" sz="2000" dirty="0"/>
              <a:t>Potential to provide lighter weight, integrated TPS/structure solution with reduced manufacturing/fabrication time/cost</a:t>
            </a:r>
          </a:p>
          <a:p>
            <a:pPr lvl="1" defTabSz="457200">
              <a:spcBef>
                <a:spcPts val="640"/>
              </a:spcBef>
              <a:buFont typeface="Arial" panose="020B0604020202020204" pitchFamily="34" charset="0"/>
              <a:buChar char="•"/>
            </a:pPr>
            <a:r>
              <a:rPr lang="en-US" sz="2000" dirty="0"/>
              <a:t>Shortcomings: large material variability and low interlaminar tension (ILT) and shear (ILS) strength</a:t>
            </a:r>
          </a:p>
          <a:p>
            <a:endParaRPr lang="en-US" sz="2000" dirty="0"/>
          </a:p>
        </p:txBody>
      </p:sp>
      <p:pic>
        <p:nvPicPr>
          <p:cNvPr id="1026" name="Picture 2" descr="MSL Heatshield.">
            <a:extLst>
              <a:ext uri="{FF2B5EF4-FFF2-40B4-BE49-F238E27FC236}">
                <a16:creationId xmlns:a16="http://schemas.microsoft.com/office/drawing/2014/main" id="{716B01EB-B932-B146-9B3F-0787D0C3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56" y="1727938"/>
            <a:ext cx="2202269" cy="1712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7331D0-C32F-2746-A3EC-9B66F5E1AE93}"/>
              </a:ext>
            </a:extLst>
          </p:cNvPr>
          <p:cNvSpPr txBox="1"/>
          <p:nvPr/>
        </p:nvSpPr>
        <p:spPr>
          <a:xfrm>
            <a:off x="5671556" y="1477925"/>
            <a:ext cx="3206630" cy="338554"/>
          </a:xfrm>
          <a:prstGeom prst="rect">
            <a:avLst/>
          </a:prstGeom>
          <a:noFill/>
          <a:ln>
            <a:noFill/>
          </a:ln>
        </p:spPr>
        <p:txBody>
          <a:bodyPr wrap="square" rtlCol="0">
            <a:spAutoFit/>
          </a:bodyPr>
          <a:lstStyle/>
          <a:p>
            <a:r>
              <a:rPr lang="en-US" sz="1600" dirty="0"/>
              <a:t>Mars Science Laboratory Heat Shield</a:t>
            </a:r>
          </a:p>
        </p:txBody>
      </p:sp>
    </p:spTree>
    <p:extLst>
      <p:ext uri="{BB962C8B-B14F-4D97-AF65-F5344CB8AC3E}">
        <p14:creationId xmlns:p14="http://schemas.microsoft.com/office/powerpoint/2010/main" val="718732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766343" cy="838200"/>
          </a:xfrm>
        </p:spPr>
        <p:txBody>
          <a:bodyPr/>
          <a:lstStyle/>
          <a:p>
            <a:r>
              <a:rPr lang="en-US" dirty="0"/>
              <a:t>Thermal-Structural Concept Development</a:t>
            </a:r>
            <a:br>
              <a:rPr lang="en-US" dirty="0"/>
            </a:br>
            <a:r>
              <a:rPr lang="en-US" dirty="0"/>
              <a:t>Parametric Study- Thermal Stress Analyses</a:t>
            </a:r>
          </a:p>
        </p:txBody>
      </p:sp>
      <p:sp>
        <p:nvSpPr>
          <p:cNvPr id="6" name="TextBox 5">
            <a:extLst>
              <a:ext uri="{FF2B5EF4-FFF2-40B4-BE49-F238E27FC236}">
                <a16:creationId xmlns:a16="http://schemas.microsoft.com/office/drawing/2014/main" id="{C4416A39-8F26-6041-A439-4A46D57EB711}"/>
              </a:ext>
            </a:extLst>
          </p:cNvPr>
          <p:cNvSpPr txBox="1"/>
          <p:nvPr/>
        </p:nvSpPr>
        <p:spPr>
          <a:xfrm>
            <a:off x="171330" y="1196902"/>
            <a:ext cx="7470648" cy="2585323"/>
          </a:xfrm>
          <a:prstGeom prst="rect">
            <a:avLst/>
          </a:prstGeom>
          <a:noFill/>
        </p:spPr>
        <p:txBody>
          <a:bodyPr wrap="square" rtlCol="0">
            <a:spAutoFit/>
          </a:bodyPr>
          <a:lstStyle/>
          <a:p>
            <a:pPr marL="285750" indent="-285750">
              <a:buFont typeface="Wingdings" pitchFamily="2" charset="2"/>
              <a:buChar char="Ø"/>
            </a:pPr>
            <a:r>
              <a:rPr lang="en-US" dirty="0"/>
              <a:t>Need to identify critical conditions/locations when interlaminar stresses become severe</a:t>
            </a:r>
          </a:p>
          <a:p>
            <a:pPr marL="742950" lvl="1" indent="-285750">
              <a:buFont typeface="Wingdings" pitchFamily="2" charset="2"/>
              <a:buChar char="Ø"/>
            </a:pPr>
            <a:r>
              <a:rPr lang="en-US" dirty="0"/>
              <a:t>Mechanical loads</a:t>
            </a:r>
          </a:p>
          <a:p>
            <a:pPr marL="742950" lvl="1" indent="-285750">
              <a:buFont typeface="Wingdings" pitchFamily="2" charset="2"/>
              <a:buChar char="Ø"/>
            </a:pPr>
            <a:r>
              <a:rPr lang="en-US" dirty="0"/>
              <a:t>Thermal loads</a:t>
            </a:r>
          </a:p>
          <a:p>
            <a:pPr marL="742950" lvl="1" indent="-285750">
              <a:buFont typeface="Wingdings" pitchFamily="2" charset="2"/>
              <a:buChar char="Ø"/>
            </a:pPr>
            <a:r>
              <a:rPr lang="en-US" dirty="0"/>
              <a:t>Geometric attributes </a:t>
            </a:r>
          </a:p>
          <a:p>
            <a:pPr marL="742950" lvl="1" indent="-285750">
              <a:buFont typeface="Wingdings" pitchFamily="2" charset="2"/>
              <a:buChar char="Ø"/>
            </a:pPr>
            <a:r>
              <a:rPr lang="en-US" dirty="0"/>
              <a:t>Material system configuration</a:t>
            </a:r>
          </a:p>
          <a:p>
            <a:pPr marL="742950" lvl="1" indent="-285750">
              <a:buFont typeface="Wingdings" pitchFamily="2" charset="2"/>
              <a:buChar char="Ø"/>
            </a:pPr>
            <a:r>
              <a:rPr lang="en-US" dirty="0"/>
              <a:t>Boundary conditions</a:t>
            </a:r>
          </a:p>
          <a:p>
            <a:pPr marL="285750" indent="-285750">
              <a:buFont typeface="Wingdings" pitchFamily="2" charset="2"/>
              <a:buChar char="Ø"/>
            </a:pPr>
            <a:r>
              <a:rPr lang="en-US" dirty="0"/>
              <a:t>Initiated parametric study on cylindrical curved sections</a:t>
            </a:r>
          </a:p>
          <a:p>
            <a:pPr marL="285750" indent="-285750">
              <a:buFont typeface="Wingdings" pitchFamily="2" charset="2"/>
              <a:buChar char="Ø"/>
            </a:pPr>
            <a:r>
              <a:rPr lang="en-US" dirty="0"/>
              <a:t>Initial focus on the </a:t>
            </a:r>
            <a:r>
              <a:rPr lang="en-US" b="1" dirty="0">
                <a:solidFill>
                  <a:srgbClr val="FF0000"/>
                </a:solidFill>
              </a:rPr>
              <a:t>shoulder</a:t>
            </a:r>
            <a:r>
              <a:rPr lang="en-US" dirty="0"/>
              <a:t> region of a planetary entry heat shield</a:t>
            </a:r>
          </a:p>
        </p:txBody>
      </p:sp>
      <p:pic>
        <p:nvPicPr>
          <p:cNvPr id="4" name="Picture 3">
            <a:extLst>
              <a:ext uri="{FF2B5EF4-FFF2-40B4-BE49-F238E27FC236}">
                <a16:creationId xmlns:a16="http://schemas.microsoft.com/office/drawing/2014/main" id="{9DBDEE26-118B-2841-A9EB-F92E202A065D}"/>
              </a:ext>
            </a:extLst>
          </p:cNvPr>
          <p:cNvPicPr/>
          <p:nvPr/>
        </p:nvPicPr>
        <p:blipFill>
          <a:blip r:embed="rId2" cstate="email">
            <a:extLst>
              <a:ext uri="{28A0092B-C50C-407E-A947-70E740481C1C}">
                <a14:useLocalDpi xmlns:a14="http://schemas.microsoft.com/office/drawing/2010/main"/>
              </a:ext>
            </a:extLst>
          </a:blip>
          <a:stretch>
            <a:fillRect/>
          </a:stretch>
        </p:blipFill>
        <p:spPr>
          <a:xfrm>
            <a:off x="971103" y="3816826"/>
            <a:ext cx="5286214" cy="2717370"/>
          </a:xfrm>
          <a:prstGeom prst="rect">
            <a:avLst/>
          </a:prstGeom>
        </p:spPr>
      </p:pic>
      <p:sp>
        <p:nvSpPr>
          <p:cNvPr id="9" name="Oval 8">
            <a:extLst>
              <a:ext uri="{FF2B5EF4-FFF2-40B4-BE49-F238E27FC236}">
                <a16:creationId xmlns:a16="http://schemas.microsoft.com/office/drawing/2014/main" id="{B55CFED6-1B8F-2449-89B0-C8F1114062C0}"/>
              </a:ext>
            </a:extLst>
          </p:cNvPr>
          <p:cNvSpPr/>
          <p:nvPr/>
        </p:nvSpPr>
        <p:spPr bwMode="auto">
          <a:xfrm>
            <a:off x="1886553" y="6102417"/>
            <a:ext cx="442762" cy="413887"/>
          </a:xfrm>
          <a:prstGeom prst="ellipse">
            <a:avLst/>
          </a:prstGeom>
          <a:noFill/>
          <a:ln w="19050" cap="flat" cmpd="sng" algn="ctr">
            <a:solidFill>
              <a:srgbClr val="FF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6D94FCF0-3E9C-024B-940D-7B9AA9323763}"/>
              </a:ext>
            </a:extLst>
          </p:cNvPr>
          <p:cNvSpPr/>
          <p:nvPr/>
        </p:nvSpPr>
        <p:spPr bwMode="auto">
          <a:xfrm>
            <a:off x="4272013" y="5600298"/>
            <a:ext cx="471637" cy="529390"/>
          </a:xfrm>
          <a:prstGeom prst="ellipse">
            <a:avLst/>
          </a:prstGeom>
          <a:noFill/>
          <a:ln w="19050" cap="flat" cmpd="sng" algn="ctr">
            <a:solidFill>
              <a:srgbClr val="FF000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0284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766343" cy="838200"/>
          </a:xfrm>
        </p:spPr>
        <p:txBody>
          <a:bodyPr/>
          <a:lstStyle/>
          <a:p>
            <a:r>
              <a:rPr lang="en-US" dirty="0"/>
              <a:t>Thermal-Structural Concept Development</a:t>
            </a:r>
            <a:br>
              <a:rPr lang="en-US" dirty="0"/>
            </a:br>
            <a:r>
              <a:rPr lang="en-US" dirty="0"/>
              <a:t>Parametric Study: Thermal Stress Analyses</a:t>
            </a:r>
          </a:p>
        </p:txBody>
      </p:sp>
      <p:sp>
        <p:nvSpPr>
          <p:cNvPr id="6" name="TextBox 5">
            <a:extLst>
              <a:ext uri="{FF2B5EF4-FFF2-40B4-BE49-F238E27FC236}">
                <a16:creationId xmlns:a16="http://schemas.microsoft.com/office/drawing/2014/main" id="{C4416A39-8F26-6041-A439-4A46D57EB711}"/>
              </a:ext>
            </a:extLst>
          </p:cNvPr>
          <p:cNvSpPr txBox="1"/>
          <p:nvPr/>
        </p:nvSpPr>
        <p:spPr>
          <a:xfrm>
            <a:off x="99712" y="1086292"/>
            <a:ext cx="5781324" cy="2862322"/>
          </a:xfrm>
          <a:prstGeom prst="rect">
            <a:avLst/>
          </a:prstGeom>
          <a:noFill/>
        </p:spPr>
        <p:txBody>
          <a:bodyPr wrap="square" rtlCol="0">
            <a:spAutoFit/>
          </a:bodyPr>
          <a:lstStyle/>
          <a:p>
            <a:pPr marL="285750" indent="-285750">
              <a:buFont typeface="Wingdings" pitchFamily="2" charset="2"/>
              <a:buChar char="Ø"/>
            </a:pPr>
            <a:r>
              <a:rPr lang="en-US" dirty="0"/>
              <a:t>Generated simplified finite element model</a:t>
            </a:r>
          </a:p>
          <a:p>
            <a:pPr marL="285750" indent="-285750">
              <a:buFont typeface="Wingdings" pitchFamily="2" charset="2"/>
              <a:buChar char="Ø"/>
            </a:pPr>
            <a:r>
              <a:rPr lang="en-US" dirty="0"/>
              <a:t>Geometric parametric variables</a:t>
            </a:r>
          </a:p>
          <a:p>
            <a:pPr marL="742950" lvl="1" indent="-285750">
              <a:buFont typeface="Wingdings" pitchFamily="2" charset="2"/>
              <a:buChar char="Ø"/>
            </a:pPr>
            <a:r>
              <a:rPr lang="en-US" dirty="0"/>
              <a:t>Shoulder radius: R</a:t>
            </a:r>
            <a:r>
              <a:rPr lang="en-US" baseline="-25000" dirty="0"/>
              <a:t>SHOULDER</a:t>
            </a:r>
          </a:p>
          <a:p>
            <a:pPr marL="742950" lvl="1" indent="-285750">
              <a:buFont typeface="Wingdings" pitchFamily="2" charset="2"/>
              <a:buChar char="Ø"/>
            </a:pPr>
            <a:r>
              <a:rPr lang="en-US" dirty="0"/>
              <a:t>Vehicle radius: R</a:t>
            </a:r>
            <a:r>
              <a:rPr lang="en-US" baseline="-25000" dirty="0"/>
              <a:t>VEHICLE </a:t>
            </a:r>
          </a:p>
          <a:p>
            <a:pPr marL="742950" lvl="1" indent="-285750">
              <a:buFont typeface="Wingdings" pitchFamily="2" charset="2"/>
              <a:buChar char="Ø"/>
            </a:pPr>
            <a:r>
              <a:rPr lang="en-US" dirty="0"/>
              <a:t>Shoulder thickness</a:t>
            </a:r>
          </a:p>
          <a:p>
            <a:pPr marL="742950" lvl="1" indent="-285750">
              <a:buFont typeface="Wingdings" pitchFamily="2" charset="2"/>
              <a:buChar char="Ø"/>
            </a:pPr>
            <a:r>
              <a:rPr lang="en-US" dirty="0"/>
              <a:t>Circumferential length</a:t>
            </a:r>
          </a:p>
          <a:p>
            <a:pPr marL="742950" lvl="1" indent="-285750">
              <a:buFont typeface="Wingdings" pitchFamily="2" charset="2"/>
              <a:buChar char="Ø"/>
            </a:pPr>
            <a:r>
              <a:rPr lang="en-US" dirty="0"/>
              <a:t>Boundary conditions</a:t>
            </a:r>
          </a:p>
          <a:p>
            <a:pPr marL="285750" indent="-285750">
              <a:buFont typeface="Wingdings" pitchFamily="2" charset="2"/>
              <a:buChar char="Ø"/>
            </a:pPr>
            <a:r>
              <a:rPr lang="en-US" dirty="0"/>
              <a:t>Loading Condition variables included thermal, pressure and combined load cases</a:t>
            </a:r>
          </a:p>
          <a:p>
            <a:pPr marL="285750" indent="-285750">
              <a:buFont typeface="Wingdings" pitchFamily="2" charset="2"/>
              <a:buChar char="Ø"/>
            </a:pPr>
            <a:r>
              <a:rPr lang="en-US" dirty="0"/>
              <a:t>Example load cases:</a:t>
            </a:r>
          </a:p>
        </p:txBody>
      </p:sp>
      <p:pic>
        <p:nvPicPr>
          <p:cNvPr id="5" name="Picture 4">
            <a:extLst>
              <a:ext uri="{FF2B5EF4-FFF2-40B4-BE49-F238E27FC236}">
                <a16:creationId xmlns:a16="http://schemas.microsoft.com/office/drawing/2014/main" id="{57F6D25E-C365-804E-9A02-1C47D221B14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285" y="1539197"/>
            <a:ext cx="2641560" cy="2522663"/>
          </a:xfrm>
          <a:prstGeom prst="rect">
            <a:avLst/>
          </a:prstGeom>
          <a:noFill/>
          <a:ln>
            <a:noFill/>
          </a:ln>
        </p:spPr>
      </p:pic>
      <p:pic>
        <p:nvPicPr>
          <p:cNvPr id="7" name="Picture 6">
            <a:extLst>
              <a:ext uri="{FF2B5EF4-FFF2-40B4-BE49-F238E27FC236}">
                <a16:creationId xmlns:a16="http://schemas.microsoft.com/office/drawing/2014/main" id="{9F22631D-514B-EA48-80C3-24F2712921A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77" y="4429407"/>
            <a:ext cx="1478280" cy="1772285"/>
          </a:xfrm>
          <a:prstGeom prst="rect">
            <a:avLst/>
          </a:prstGeom>
          <a:noFill/>
          <a:ln>
            <a:noFill/>
          </a:ln>
        </p:spPr>
      </p:pic>
      <p:pic>
        <p:nvPicPr>
          <p:cNvPr id="8" name="Picture 7">
            <a:extLst>
              <a:ext uri="{FF2B5EF4-FFF2-40B4-BE49-F238E27FC236}">
                <a16:creationId xmlns:a16="http://schemas.microsoft.com/office/drawing/2014/main" id="{387AAE98-9796-C347-B630-E22ECC7B26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8631" y="4424882"/>
            <a:ext cx="1507490" cy="1704340"/>
          </a:xfrm>
          <a:prstGeom prst="rect">
            <a:avLst/>
          </a:prstGeom>
          <a:noFill/>
          <a:ln>
            <a:noFill/>
          </a:ln>
        </p:spPr>
      </p:pic>
      <p:pic>
        <p:nvPicPr>
          <p:cNvPr id="9" name="Picture 8">
            <a:extLst>
              <a:ext uri="{FF2B5EF4-FFF2-40B4-BE49-F238E27FC236}">
                <a16:creationId xmlns:a16="http://schemas.microsoft.com/office/drawing/2014/main" id="{E8CE9CF0-E502-D84E-8257-0702CD9B213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171" y="4291164"/>
            <a:ext cx="941070" cy="1779270"/>
          </a:xfrm>
          <a:prstGeom prst="rect">
            <a:avLst/>
          </a:prstGeom>
          <a:noFill/>
          <a:ln>
            <a:noFill/>
          </a:ln>
        </p:spPr>
      </p:pic>
      <p:sp>
        <p:nvSpPr>
          <p:cNvPr id="3" name="TextBox 2">
            <a:extLst>
              <a:ext uri="{FF2B5EF4-FFF2-40B4-BE49-F238E27FC236}">
                <a16:creationId xmlns:a16="http://schemas.microsoft.com/office/drawing/2014/main" id="{D4D3BAB7-00AB-B14A-8B41-D7013A3C374D}"/>
              </a:ext>
            </a:extLst>
          </p:cNvPr>
          <p:cNvSpPr txBox="1"/>
          <p:nvPr/>
        </p:nvSpPr>
        <p:spPr>
          <a:xfrm>
            <a:off x="0" y="6275673"/>
            <a:ext cx="2509854" cy="369332"/>
          </a:xfrm>
          <a:prstGeom prst="rect">
            <a:avLst/>
          </a:prstGeom>
          <a:noFill/>
        </p:spPr>
        <p:txBody>
          <a:bodyPr wrap="none" rtlCol="0">
            <a:spAutoFit/>
          </a:bodyPr>
          <a:lstStyle/>
          <a:p>
            <a:r>
              <a:rPr lang="en-US" b="1" dirty="0"/>
              <a:t>Radial Thermal Gradient</a:t>
            </a:r>
          </a:p>
        </p:txBody>
      </p:sp>
      <p:sp>
        <p:nvSpPr>
          <p:cNvPr id="10" name="TextBox 9">
            <a:extLst>
              <a:ext uri="{FF2B5EF4-FFF2-40B4-BE49-F238E27FC236}">
                <a16:creationId xmlns:a16="http://schemas.microsoft.com/office/drawing/2014/main" id="{5C84270F-24F2-914D-BFD3-20555D664C23}"/>
              </a:ext>
            </a:extLst>
          </p:cNvPr>
          <p:cNvSpPr txBox="1"/>
          <p:nvPr/>
        </p:nvSpPr>
        <p:spPr>
          <a:xfrm>
            <a:off x="2780097" y="6274066"/>
            <a:ext cx="3386312" cy="369332"/>
          </a:xfrm>
          <a:prstGeom prst="rect">
            <a:avLst/>
          </a:prstGeom>
          <a:noFill/>
        </p:spPr>
        <p:txBody>
          <a:bodyPr wrap="none" rtlCol="0">
            <a:spAutoFit/>
          </a:bodyPr>
          <a:lstStyle/>
          <a:p>
            <a:r>
              <a:rPr lang="en-US" b="1" dirty="0"/>
              <a:t>Circumferential Thermal Gradient</a:t>
            </a:r>
          </a:p>
        </p:txBody>
      </p:sp>
      <p:sp>
        <p:nvSpPr>
          <p:cNvPr id="11" name="TextBox 10">
            <a:extLst>
              <a:ext uri="{FF2B5EF4-FFF2-40B4-BE49-F238E27FC236}">
                <a16:creationId xmlns:a16="http://schemas.microsoft.com/office/drawing/2014/main" id="{9DA6C745-8DAD-B247-839F-C7EF59919CEF}"/>
              </a:ext>
            </a:extLst>
          </p:cNvPr>
          <p:cNvSpPr txBox="1"/>
          <p:nvPr/>
        </p:nvSpPr>
        <p:spPr>
          <a:xfrm>
            <a:off x="6476197" y="6264442"/>
            <a:ext cx="1793761" cy="369332"/>
          </a:xfrm>
          <a:prstGeom prst="rect">
            <a:avLst/>
          </a:prstGeom>
          <a:noFill/>
        </p:spPr>
        <p:txBody>
          <a:bodyPr wrap="none" rtlCol="0">
            <a:spAutoFit/>
          </a:bodyPr>
          <a:lstStyle/>
          <a:p>
            <a:r>
              <a:rPr lang="en-US" b="1" dirty="0"/>
              <a:t>Applied Pressure</a:t>
            </a:r>
          </a:p>
        </p:txBody>
      </p:sp>
    </p:spTree>
    <p:extLst>
      <p:ext uri="{BB962C8B-B14F-4D97-AF65-F5344CB8AC3E}">
        <p14:creationId xmlns:p14="http://schemas.microsoft.com/office/powerpoint/2010/main" val="265029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766343" cy="838200"/>
          </a:xfrm>
        </p:spPr>
        <p:txBody>
          <a:bodyPr/>
          <a:lstStyle/>
          <a:p>
            <a:r>
              <a:rPr lang="en-US" dirty="0"/>
              <a:t>Thermal-Structural Concept Development</a:t>
            </a:r>
            <a:br>
              <a:rPr lang="en-US" dirty="0"/>
            </a:br>
            <a:r>
              <a:rPr lang="en-US" dirty="0"/>
              <a:t>Parametric Study: Thermal Stress Results</a:t>
            </a:r>
          </a:p>
        </p:txBody>
      </p:sp>
      <p:graphicFrame>
        <p:nvGraphicFramePr>
          <p:cNvPr id="3" name="Table 2">
            <a:extLst>
              <a:ext uri="{FF2B5EF4-FFF2-40B4-BE49-F238E27FC236}">
                <a16:creationId xmlns:a16="http://schemas.microsoft.com/office/drawing/2014/main" id="{0ADD585E-E017-CD4F-BF1A-78EE1CE64678}"/>
              </a:ext>
            </a:extLst>
          </p:cNvPr>
          <p:cNvGraphicFramePr>
            <a:graphicFrameLocks noGrp="1"/>
          </p:cNvGraphicFramePr>
          <p:nvPr>
            <p:extLst>
              <p:ext uri="{D42A27DB-BD31-4B8C-83A1-F6EECF244321}">
                <p14:modId xmlns:p14="http://schemas.microsoft.com/office/powerpoint/2010/main" val="1105087222"/>
              </p:ext>
            </p:extLst>
          </p:nvPr>
        </p:nvGraphicFramePr>
        <p:xfrm>
          <a:off x="182878" y="1183907"/>
          <a:ext cx="8653115" cy="4706755"/>
        </p:xfrm>
        <a:graphic>
          <a:graphicData uri="http://schemas.openxmlformats.org/drawingml/2006/table">
            <a:tbl>
              <a:tblPr firstRow="1" firstCol="1" bandRow="1">
                <a:tableStyleId>{5C22544A-7EE6-4342-B048-85BDC9FD1C3A}</a:tableStyleId>
              </a:tblPr>
              <a:tblGrid>
                <a:gridCol w="561891">
                  <a:extLst>
                    <a:ext uri="{9D8B030D-6E8A-4147-A177-3AD203B41FA5}">
                      <a16:colId xmlns:a16="http://schemas.microsoft.com/office/drawing/2014/main" val="1952121125"/>
                    </a:ext>
                  </a:extLst>
                </a:gridCol>
                <a:gridCol w="917756">
                  <a:extLst>
                    <a:ext uri="{9D8B030D-6E8A-4147-A177-3AD203B41FA5}">
                      <a16:colId xmlns:a16="http://schemas.microsoft.com/office/drawing/2014/main" val="2011796800"/>
                    </a:ext>
                  </a:extLst>
                </a:gridCol>
                <a:gridCol w="899025">
                  <a:extLst>
                    <a:ext uri="{9D8B030D-6E8A-4147-A177-3AD203B41FA5}">
                      <a16:colId xmlns:a16="http://schemas.microsoft.com/office/drawing/2014/main" val="3661313040"/>
                    </a:ext>
                  </a:extLst>
                </a:gridCol>
                <a:gridCol w="955214">
                  <a:extLst>
                    <a:ext uri="{9D8B030D-6E8A-4147-A177-3AD203B41FA5}">
                      <a16:colId xmlns:a16="http://schemas.microsoft.com/office/drawing/2014/main" val="291707116"/>
                    </a:ext>
                  </a:extLst>
                </a:gridCol>
                <a:gridCol w="880293">
                  <a:extLst>
                    <a:ext uri="{9D8B030D-6E8A-4147-A177-3AD203B41FA5}">
                      <a16:colId xmlns:a16="http://schemas.microsoft.com/office/drawing/2014/main" val="43500378"/>
                    </a:ext>
                  </a:extLst>
                </a:gridCol>
                <a:gridCol w="1292348">
                  <a:extLst>
                    <a:ext uri="{9D8B030D-6E8A-4147-A177-3AD203B41FA5}">
                      <a16:colId xmlns:a16="http://schemas.microsoft.com/office/drawing/2014/main" val="604021319"/>
                    </a:ext>
                  </a:extLst>
                </a:gridCol>
                <a:gridCol w="1434409">
                  <a:extLst>
                    <a:ext uri="{9D8B030D-6E8A-4147-A177-3AD203B41FA5}">
                      <a16:colId xmlns:a16="http://schemas.microsoft.com/office/drawing/2014/main" val="3049486601"/>
                    </a:ext>
                  </a:extLst>
                </a:gridCol>
                <a:gridCol w="775694">
                  <a:extLst>
                    <a:ext uri="{9D8B030D-6E8A-4147-A177-3AD203B41FA5}">
                      <a16:colId xmlns:a16="http://schemas.microsoft.com/office/drawing/2014/main" val="3970544267"/>
                    </a:ext>
                  </a:extLst>
                </a:gridCol>
                <a:gridCol w="936485">
                  <a:extLst>
                    <a:ext uri="{9D8B030D-6E8A-4147-A177-3AD203B41FA5}">
                      <a16:colId xmlns:a16="http://schemas.microsoft.com/office/drawing/2014/main" val="1192309544"/>
                    </a:ext>
                  </a:extLst>
                </a:gridCol>
              </a:tblGrid>
              <a:tr h="1097508">
                <a:tc>
                  <a:txBody>
                    <a:bodyPr/>
                    <a:lstStyle/>
                    <a:p>
                      <a:pPr marL="0" marR="0" algn="ctr">
                        <a:spcBef>
                          <a:spcPts val="0"/>
                        </a:spcBef>
                        <a:spcAft>
                          <a:spcPts val="0"/>
                        </a:spcAft>
                      </a:pPr>
                      <a:r>
                        <a:rPr lang="en-US" sz="1400">
                          <a:effectLst/>
                        </a:rPr>
                        <a:t>Case</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Shoulder Radius (inches)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Vehicle Radius (inches)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Thickness (inches)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Pressure (psi)</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Temperature Distribution</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Condition</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dirty="0">
                          <a:effectLst/>
                        </a:rPr>
                        <a:t>Margin of Safety</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Interface Layer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1195342516"/>
                  </a:ext>
                </a:extLst>
              </a:tr>
              <a:tr h="413389">
                <a:tc>
                  <a:txBody>
                    <a:bodyPr/>
                    <a:lstStyle/>
                    <a:p>
                      <a:pPr marL="0" marR="0" algn="ctr">
                        <a:spcBef>
                          <a:spcPts val="0"/>
                        </a:spcBef>
                        <a:spcAft>
                          <a:spcPts val="0"/>
                        </a:spcAft>
                      </a:pPr>
                      <a:r>
                        <a:rPr lang="en-US" sz="1400">
                          <a:effectLst/>
                        </a:rPr>
                        <a:t>1</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1</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90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0.17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a:effectLst/>
                        </a:rPr>
                        <a:t>20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Radial Linear Gradient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dirty="0">
                          <a:effectLst/>
                        </a:rPr>
                        <a:t>Max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-0.01</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6</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2419958561"/>
                  </a:ext>
                </a:extLst>
              </a:tr>
              <a:tr h="413389">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dirty="0">
                          <a:effectLst/>
                        </a:rPr>
                        <a:t> </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Min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-0.03</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3152550949"/>
                  </a:ext>
                </a:extLst>
              </a:tr>
              <a:tr h="257426">
                <a:tc>
                  <a:txBody>
                    <a:bodyPr/>
                    <a:lstStyle/>
                    <a:p>
                      <a:pPr marL="0" marR="0" algn="ctr">
                        <a:spcBef>
                          <a:spcPts val="0"/>
                        </a:spcBef>
                        <a:spcAft>
                          <a:spcPts val="0"/>
                        </a:spcAft>
                      </a:pPr>
                      <a:r>
                        <a:rPr lang="en-US" sz="1400">
                          <a:effectLst/>
                        </a:rPr>
                        <a:t>2</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5</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90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4">
                  <a:txBody>
                    <a:bodyPr/>
                    <a:lstStyle/>
                    <a:p>
                      <a:pPr marL="0" marR="0" algn="ctr">
                        <a:spcBef>
                          <a:spcPts val="0"/>
                        </a:spcBef>
                        <a:spcAft>
                          <a:spcPts val="0"/>
                        </a:spcAft>
                      </a:pPr>
                      <a:r>
                        <a:rPr lang="en-US" sz="1400">
                          <a:effectLst/>
                        </a:rPr>
                        <a:t>0.17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a:effectLst/>
                        </a:rPr>
                        <a:t>20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4">
                  <a:txBody>
                    <a:bodyPr/>
                    <a:lstStyle/>
                    <a:p>
                      <a:pPr marL="0" marR="0" algn="ctr">
                        <a:spcBef>
                          <a:spcPts val="0"/>
                        </a:spcBef>
                        <a:spcAft>
                          <a:spcPts val="0"/>
                        </a:spcAft>
                      </a:pPr>
                      <a:r>
                        <a:rPr lang="en-US" sz="1400">
                          <a:effectLst/>
                        </a:rPr>
                        <a:t>Radial Linear Gradient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dirty="0">
                          <a:effectLst/>
                        </a:rPr>
                        <a:t>Max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0.49</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6</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3393870772"/>
                  </a:ext>
                </a:extLst>
              </a:tr>
              <a:tr h="413389">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Max ILS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0.80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6</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2357088438"/>
                  </a:ext>
                </a:extLst>
              </a:tr>
              <a:tr h="257426">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Min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0.45</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258771285"/>
                  </a:ext>
                </a:extLst>
              </a:tr>
              <a:tr h="257426">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Min ILS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dirty="0">
                          <a:effectLst/>
                        </a:rPr>
                        <a:t>0.70</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3785689925"/>
                  </a:ext>
                </a:extLst>
              </a:tr>
              <a:tr h="257426">
                <a:tc>
                  <a:txBody>
                    <a:bodyPr/>
                    <a:lstStyle/>
                    <a:p>
                      <a:pPr marL="0" marR="0" algn="ctr">
                        <a:spcBef>
                          <a:spcPts val="0"/>
                        </a:spcBef>
                        <a:spcAft>
                          <a:spcPts val="0"/>
                        </a:spcAft>
                      </a:pPr>
                      <a:r>
                        <a:rPr lang="en-US" sz="1400">
                          <a:effectLst/>
                        </a:rPr>
                        <a:t>2b</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5</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90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0.34</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dirty="0">
                          <a:effectLst/>
                        </a:rPr>
                        <a:t>20</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Radial Linear Gradient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dirty="0">
                          <a:effectLst/>
                        </a:rPr>
                        <a:t>Max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dirty="0">
                          <a:effectLst/>
                        </a:rPr>
                        <a:t>0.06</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12</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2118924728"/>
                  </a:ext>
                </a:extLst>
              </a:tr>
              <a:tr h="512598">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 </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Min ILT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0.04</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13</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2037487578"/>
                  </a:ext>
                </a:extLst>
              </a:tr>
              <a:tr h="413389">
                <a:tc>
                  <a:txBody>
                    <a:bodyPr/>
                    <a:lstStyle/>
                    <a:p>
                      <a:pPr marL="0" marR="0" algn="ctr">
                        <a:spcBef>
                          <a:spcPts val="0"/>
                        </a:spcBef>
                        <a:spcAft>
                          <a:spcPts val="0"/>
                        </a:spcAft>
                      </a:pPr>
                      <a:r>
                        <a:rPr lang="en-US" sz="1400">
                          <a:effectLst/>
                        </a:rPr>
                        <a:t>3</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10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90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0.17</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a:effectLst/>
                        </a:rPr>
                        <a:t>20</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rowSpan="2">
                  <a:txBody>
                    <a:bodyPr/>
                    <a:lstStyle/>
                    <a:p>
                      <a:pPr marL="0" marR="0" algn="ctr">
                        <a:spcBef>
                          <a:spcPts val="0"/>
                        </a:spcBef>
                        <a:spcAft>
                          <a:spcPts val="0"/>
                        </a:spcAft>
                      </a:pPr>
                      <a:r>
                        <a:rPr lang="en-US" sz="1400">
                          <a:effectLst/>
                        </a:rPr>
                        <a:t>Radial Linear Gradient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tc>
                <a:tc>
                  <a:txBody>
                    <a:bodyPr/>
                    <a:lstStyle/>
                    <a:p>
                      <a:pPr marL="0" marR="0" algn="ctr">
                        <a:spcBef>
                          <a:spcPts val="0"/>
                        </a:spcBef>
                        <a:spcAft>
                          <a:spcPts val="0"/>
                        </a:spcAft>
                      </a:pPr>
                      <a:r>
                        <a:rPr lang="en-US" sz="1400" dirty="0">
                          <a:effectLst/>
                        </a:rPr>
                        <a:t>Max ILS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-0.08</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6</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1699476470"/>
                  </a:ext>
                </a:extLst>
              </a:tr>
              <a:tr h="413389">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 </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vMerge="1">
                  <a:txBody>
                    <a:bodyPr/>
                    <a:lstStyle/>
                    <a:p>
                      <a:endParaRPr lang="en-US"/>
                    </a:p>
                  </a:txBody>
                  <a:tcPr/>
                </a:tc>
                <a:tc>
                  <a:txBody>
                    <a:bodyPr/>
                    <a:lstStyle/>
                    <a:p>
                      <a:pPr marL="0" marR="0" algn="ctr">
                        <a:spcBef>
                          <a:spcPts val="0"/>
                        </a:spcBef>
                        <a:spcAft>
                          <a:spcPts val="0"/>
                        </a:spcAft>
                      </a:pPr>
                      <a:r>
                        <a:rPr lang="en-US" sz="1400" dirty="0">
                          <a:effectLst/>
                        </a:rPr>
                        <a:t>Min ILS Stress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a:effectLst/>
                        </a:rPr>
                        <a:t>-0.16</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tc>
                  <a:txBody>
                    <a:bodyPr/>
                    <a:lstStyle/>
                    <a:p>
                      <a:pPr marL="0" marR="0" algn="ctr">
                        <a:spcBef>
                          <a:spcPts val="0"/>
                        </a:spcBef>
                        <a:spcAft>
                          <a:spcPts val="0"/>
                        </a:spcAft>
                      </a:pPr>
                      <a:r>
                        <a:rPr lang="en-US" sz="1400" dirty="0">
                          <a:effectLst/>
                        </a:rPr>
                        <a:t>8</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38435" marR="38435" marT="0" marB="0" anchor="ctr"/>
                </a:tc>
                <a:extLst>
                  <a:ext uri="{0D108BD9-81ED-4DB2-BD59-A6C34878D82A}">
                    <a16:rowId xmlns:a16="http://schemas.microsoft.com/office/drawing/2014/main" val="1175066839"/>
                  </a:ext>
                </a:extLst>
              </a:tr>
            </a:tbl>
          </a:graphicData>
        </a:graphic>
      </p:graphicFrame>
      <p:sp>
        <p:nvSpPr>
          <p:cNvPr id="4" name="TextBox 3">
            <a:extLst>
              <a:ext uri="{FF2B5EF4-FFF2-40B4-BE49-F238E27FC236}">
                <a16:creationId xmlns:a16="http://schemas.microsoft.com/office/drawing/2014/main" id="{9D65C55A-79DA-B947-AAE6-EB7B69834AE7}"/>
              </a:ext>
            </a:extLst>
          </p:cNvPr>
          <p:cNvSpPr txBox="1"/>
          <p:nvPr/>
        </p:nvSpPr>
        <p:spPr>
          <a:xfrm>
            <a:off x="0" y="5958038"/>
            <a:ext cx="8260146" cy="646331"/>
          </a:xfrm>
          <a:prstGeom prst="rect">
            <a:avLst/>
          </a:prstGeom>
          <a:noFill/>
        </p:spPr>
        <p:txBody>
          <a:bodyPr wrap="none" rtlCol="0">
            <a:spAutoFit/>
          </a:bodyPr>
          <a:lstStyle/>
          <a:p>
            <a:pPr marL="285750" indent="-285750">
              <a:buFont typeface="Wingdings" pitchFamily="2" charset="2"/>
              <a:buChar char="Ø"/>
            </a:pPr>
            <a:r>
              <a:rPr lang="en-US" dirty="0"/>
              <a:t>Preliminary analysis identified cases where excessive interlaminar stresses occur</a:t>
            </a:r>
          </a:p>
          <a:p>
            <a:pPr marL="285750" indent="-285750">
              <a:buFont typeface="Wingdings" pitchFamily="2" charset="2"/>
              <a:buChar char="Ø"/>
            </a:pPr>
            <a:r>
              <a:rPr lang="en-US" dirty="0"/>
              <a:t>More refined analysis needed to design tests/test matrix for experimental study</a:t>
            </a:r>
          </a:p>
        </p:txBody>
      </p:sp>
    </p:spTree>
    <p:extLst>
      <p:ext uri="{BB962C8B-B14F-4D97-AF65-F5344CB8AC3E}">
        <p14:creationId xmlns:p14="http://schemas.microsoft.com/office/powerpoint/2010/main" val="3342824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464989" cy="838200"/>
          </a:xfrm>
        </p:spPr>
        <p:txBody>
          <a:bodyPr/>
          <a:lstStyle/>
          <a:p>
            <a:r>
              <a:rPr lang="en-US" dirty="0"/>
              <a:t>Thermal-Structural Concept Development</a:t>
            </a:r>
            <a:br>
              <a:rPr lang="en-US" dirty="0"/>
            </a:br>
            <a:r>
              <a:rPr lang="en-US" dirty="0"/>
              <a:t>Stitched C/C: Stitching Thread </a:t>
            </a:r>
          </a:p>
        </p:txBody>
      </p:sp>
      <p:sp>
        <p:nvSpPr>
          <p:cNvPr id="6" name="TextBox 5">
            <a:extLst>
              <a:ext uri="{FF2B5EF4-FFF2-40B4-BE49-F238E27FC236}">
                <a16:creationId xmlns:a16="http://schemas.microsoft.com/office/drawing/2014/main" id="{C4416A39-8F26-6041-A439-4A46D57EB711}"/>
              </a:ext>
            </a:extLst>
          </p:cNvPr>
          <p:cNvSpPr txBox="1"/>
          <p:nvPr/>
        </p:nvSpPr>
        <p:spPr>
          <a:xfrm>
            <a:off x="200205" y="1071773"/>
            <a:ext cx="7470648" cy="1477328"/>
          </a:xfrm>
          <a:prstGeom prst="rect">
            <a:avLst/>
          </a:prstGeom>
          <a:noFill/>
        </p:spPr>
        <p:txBody>
          <a:bodyPr wrap="square" rtlCol="0">
            <a:spAutoFit/>
          </a:bodyPr>
          <a:lstStyle/>
          <a:p>
            <a:pPr marL="285750" indent="-285750">
              <a:buFont typeface="Wingdings" pitchFamily="2" charset="2"/>
              <a:buChar char="Ø"/>
            </a:pPr>
            <a:r>
              <a:rPr lang="en-US" dirty="0"/>
              <a:t>Prior experimental study yielded preliminary results indicating some benefits of stitching on interlaminar strength</a:t>
            </a:r>
          </a:p>
          <a:p>
            <a:pPr marL="285750" indent="-285750">
              <a:buFont typeface="Wingdings" pitchFamily="2" charset="2"/>
              <a:buChar char="Ø"/>
            </a:pPr>
            <a:r>
              <a:rPr lang="en-US" dirty="0"/>
              <a:t>Preliminary micro-mechanics model developed to estimate material properties of carbon thread constructed from carbon fiber </a:t>
            </a:r>
          </a:p>
          <a:p>
            <a:pPr marL="285750" indent="-285750">
              <a:buFont typeface="Wingdings" pitchFamily="2" charset="2"/>
              <a:buChar char="Ø"/>
            </a:pPr>
            <a:endParaRPr lang="en-US" dirty="0"/>
          </a:p>
        </p:txBody>
      </p:sp>
      <p:grpSp>
        <p:nvGrpSpPr>
          <p:cNvPr id="5" name="Group 4">
            <a:extLst>
              <a:ext uri="{FF2B5EF4-FFF2-40B4-BE49-F238E27FC236}">
                <a16:creationId xmlns:a16="http://schemas.microsoft.com/office/drawing/2014/main" id="{5849E4F2-C3B0-9A43-BFE6-FD7523F46127}"/>
              </a:ext>
            </a:extLst>
          </p:cNvPr>
          <p:cNvGrpSpPr/>
          <p:nvPr/>
        </p:nvGrpSpPr>
        <p:grpSpPr>
          <a:xfrm>
            <a:off x="782287" y="2599481"/>
            <a:ext cx="4331369" cy="741145"/>
            <a:chOff x="0" y="0"/>
            <a:chExt cx="10721597" cy="1497809"/>
          </a:xfrm>
        </p:grpSpPr>
        <p:pic>
          <p:nvPicPr>
            <p:cNvPr id="7" name="Picture 6">
              <a:extLst>
                <a:ext uri="{FF2B5EF4-FFF2-40B4-BE49-F238E27FC236}">
                  <a16:creationId xmlns:a16="http://schemas.microsoft.com/office/drawing/2014/main" id="{D4728D8A-E799-E74F-B023-0EEBD1E810B2}"/>
                </a:ext>
              </a:extLst>
            </p:cNvPr>
            <p:cNvPicPr>
              <a:picLocks noChangeAspect="1"/>
            </p:cNvPicPr>
            <p:nvPr/>
          </p:nvPicPr>
          <p:blipFill>
            <a:blip r:embed="rId2"/>
            <a:stretch>
              <a:fillRect/>
            </a:stretch>
          </p:blipFill>
          <p:spPr>
            <a:xfrm>
              <a:off x="7160826" y="123335"/>
              <a:ext cx="3560771" cy="1374474"/>
            </a:xfrm>
            <a:prstGeom prst="rect">
              <a:avLst/>
            </a:prstGeom>
          </p:spPr>
        </p:pic>
        <p:pic>
          <p:nvPicPr>
            <p:cNvPr id="8" name="Picture 7">
              <a:extLst>
                <a:ext uri="{FF2B5EF4-FFF2-40B4-BE49-F238E27FC236}">
                  <a16:creationId xmlns:a16="http://schemas.microsoft.com/office/drawing/2014/main" id="{F31FE7A3-852A-A745-8D16-D6BD00603D57}"/>
                </a:ext>
              </a:extLst>
            </p:cNvPr>
            <p:cNvPicPr>
              <a:picLocks noChangeAspect="1"/>
            </p:cNvPicPr>
            <p:nvPr/>
          </p:nvPicPr>
          <p:blipFill>
            <a:blip r:embed="rId3"/>
            <a:stretch>
              <a:fillRect/>
            </a:stretch>
          </p:blipFill>
          <p:spPr>
            <a:xfrm>
              <a:off x="3569640" y="0"/>
              <a:ext cx="3534625" cy="1421055"/>
            </a:xfrm>
            <a:prstGeom prst="rect">
              <a:avLst/>
            </a:prstGeom>
          </p:spPr>
        </p:pic>
        <p:pic>
          <p:nvPicPr>
            <p:cNvPr id="9" name="Picture 8">
              <a:extLst>
                <a:ext uri="{FF2B5EF4-FFF2-40B4-BE49-F238E27FC236}">
                  <a16:creationId xmlns:a16="http://schemas.microsoft.com/office/drawing/2014/main" id="{C3C51472-0587-374A-8EE1-A4A03E792C30}"/>
                </a:ext>
              </a:extLst>
            </p:cNvPr>
            <p:cNvPicPr>
              <a:picLocks noChangeAspect="1"/>
            </p:cNvPicPr>
            <p:nvPr/>
          </p:nvPicPr>
          <p:blipFill>
            <a:blip r:embed="rId4"/>
            <a:stretch>
              <a:fillRect/>
            </a:stretch>
          </p:blipFill>
          <p:spPr>
            <a:xfrm>
              <a:off x="0" y="135794"/>
              <a:ext cx="3416220" cy="1209991"/>
            </a:xfrm>
            <a:prstGeom prst="rect">
              <a:avLst/>
            </a:prstGeom>
          </p:spPr>
        </p:pic>
      </p:grpSp>
      <p:grpSp>
        <p:nvGrpSpPr>
          <p:cNvPr id="10" name="Group 9">
            <a:extLst>
              <a:ext uri="{FF2B5EF4-FFF2-40B4-BE49-F238E27FC236}">
                <a16:creationId xmlns:a16="http://schemas.microsoft.com/office/drawing/2014/main" id="{9FDEB124-F8FD-3C43-9F1C-6CF7914442A8}"/>
              </a:ext>
            </a:extLst>
          </p:cNvPr>
          <p:cNvGrpSpPr/>
          <p:nvPr/>
        </p:nvGrpSpPr>
        <p:grpSpPr>
          <a:xfrm>
            <a:off x="4359583" y="3377806"/>
            <a:ext cx="4042610" cy="3355407"/>
            <a:chOff x="0" y="0"/>
            <a:chExt cx="4816257" cy="3993226"/>
          </a:xfrm>
        </p:grpSpPr>
        <p:pic>
          <p:nvPicPr>
            <p:cNvPr id="11" name="Picture 10">
              <a:extLst>
                <a:ext uri="{FF2B5EF4-FFF2-40B4-BE49-F238E27FC236}">
                  <a16:creationId xmlns:a16="http://schemas.microsoft.com/office/drawing/2014/main" id="{4B9380C6-550F-B143-848A-58748ACEC5D0}"/>
                </a:ext>
              </a:extLst>
            </p:cNvPr>
            <p:cNvPicPr>
              <a:picLocks noChangeAspect="1"/>
            </p:cNvPicPr>
            <p:nvPr/>
          </p:nvPicPr>
          <p:blipFill>
            <a:blip r:embed="rId5"/>
            <a:stretch>
              <a:fillRect/>
            </a:stretch>
          </p:blipFill>
          <p:spPr>
            <a:xfrm>
              <a:off x="0" y="0"/>
              <a:ext cx="4816257" cy="3993226"/>
            </a:xfrm>
            <a:prstGeom prst="rect">
              <a:avLst/>
            </a:prstGeom>
            <a:ln>
              <a:noFill/>
            </a:ln>
          </p:spPr>
        </p:pic>
        <p:sp>
          <p:nvSpPr>
            <p:cNvPr id="12" name="TextBox 7">
              <a:extLst>
                <a:ext uri="{FF2B5EF4-FFF2-40B4-BE49-F238E27FC236}">
                  <a16:creationId xmlns:a16="http://schemas.microsoft.com/office/drawing/2014/main" id="{71B7CA61-251B-B245-B90C-A3D61D7BCC0A}"/>
                </a:ext>
              </a:extLst>
            </p:cNvPr>
            <p:cNvSpPr txBox="1"/>
            <p:nvPr/>
          </p:nvSpPr>
          <p:spPr>
            <a:xfrm>
              <a:off x="468719" y="3509278"/>
              <a:ext cx="4241991" cy="400110"/>
            </a:xfrm>
            <a:prstGeom prst="rect">
              <a:avLst/>
            </a:prstGeom>
            <a:solidFill>
              <a:schemeClr val="bg1"/>
            </a:solidFill>
            <a:ln>
              <a:noFill/>
            </a:ln>
          </p:spPr>
          <p:txBody>
            <a:bodyPr wrap="square" rtlCol="0">
              <a:noAutofit/>
            </a:bodyPr>
            <a:lstStyle/>
            <a:p>
              <a:pPr marL="0" marR="0" algn="ctr">
                <a:spcBef>
                  <a:spcPts val="600"/>
                </a:spcBef>
                <a:spcAft>
                  <a:spcPts val="60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Normalized Strain</a:t>
              </a:r>
              <a:endParaRPr lang="en-US" sz="1000">
                <a:effectLst/>
                <a:latin typeface="Helvetica" pitchFamily="2" charset="0"/>
                <a:ea typeface="Times New Roman" panose="02020603050405020304" pitchFamily="18" charset="0"/>
                <a:cs typeface="Times New Roman" panose="02020603050405020304" pitchFamily="18" charset="0"/>
              </a:endParaRPr>
            </a:p>
          </p:txBody>
        </p:sp>
        <p:sp>
          <p:nvSpPr>
            <p:cNvPr id="13" name="TextBox 11">
              <a:extLst>
                <a:ext uri="{FF2B5EF4-FFF2-40B4-BE49-F238E27FC236}">
                  <a16:creationId xmlns:a16="http://schemas.microsoft.com/office/drawing/2014/main" id="{14D2FACF-CA0B-9249-84D0-91A202D0D155}"/>
                </a:ext>
              </a:extLst>
            </p:cNvPr>
            <p:cNvSpPr txBox="1"/>
            <p:nvPr/>
          </p:nvSpPr>
          <p:spPr>
            <a:xfrm rot="16200000">
              <a:off x="-1249059" y="1736774"/>
              <a:ext cx="3210560" cy="398780"/>
            </a:xfrm>
            <a:prstGeom prst="rect">
              <a:avLst/>
            </a:prstGeom>
            <a:solidFill>
              <a:schemeClr val="bg1"/>
            </a:solidFill>
            <a:ln>
              <a:noFill/>
            </a:ln>
          </p:spPr>
          <p:txBody>
            <a:bodyPr wrap="square" rtlCol="0">
              <a:noAutofit/>
            </a:bodyPr>
            <a:lstStyle/>
            <a:p>
              <a:pPr marL="0" marR="0" algn="ctr">
                <a:spcBef>
                  <a:spcPts val="600"/>
                </a:spcBef>
                <a:spcAft>
                  <a:spcPts val="60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Normalized Stress</a:t>
              </a:r>
              <a:endParaRPr lang="en-US" sz="1000">
                <a:effectLst/>
                <a:latin typeface="Helvetica" pitchFamily="2" charset="0"/>
                <a:ea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C6A856B2-A757-6440-94CC-112A9C719938}"/>
              </a:ext>
            </a:extLst>
          </p:cNvPr>
          <p:cNvSpPr txBox="1"/>
          <p:nvPr/>
        </p:nvSpPr>
        <p:spPr>
          <a:xfrm>
            <a:off x="669426" y="2286472"/>
            <a:ext cx="1506053" cy="338554"/>
          </a:xfrm>
          <a:prstGeom prst="rect">
            <a:avLst/>
          </a:prstGeom>
          <a:noFill/>
        </p:spPr>
        <p:txBody>
          <a:bodyPr wrap="none" rtlCol="0">
            <a:spAutoFit/>
          </a:bodyPr>
          <a:lstStyle/>
          <a:p>
            <a:r>
              <a:rPr lang="en-US" sz="1600" b="1" dirty="0"/>
              <a:t>2-strand thread</a:t>
            </a:r>
          </a:p>
        </p:txBody>
      </p:sp>
      <p:sp>
        <p:nvSpPr>
          <p:cNvPr id="14" name="TextBox 13">
            <a:extLst>
              <a:ext uri="{FF2B5EF4-FFF2-40B4-BE49-F238E27FC236}">
                <a16:creationId xmlns:a16="http://schemas.microsoft.com/office/drawing/2014/main" id="{0E233057-70E3-0C45-A7D8-FAC25FDABD81}"/>
              </a:ext>
            </a:extLst>
          </p:cNvPr>
          <p:cNvSpPr txBox="1"/>
          <p:nvPr/>
        </p:nvSpPr>
        <p:spPr>
          <a:xfrm>
            <a:off x="2429624" y="2274582"/>
            <a:ext cx="1506053" cy="338554"/>
          </a:xfrm>
          <a:prstGeom prst="rect">
            <a:avLst/>
          </a:prstGeom>
          <a:noFill/>
        </p:spPr>
        <p:txBody>
          <a:bodyPr wrap="none" rtlCol="0">
            <a:spAutoFit/>
          </a:bodyPr>
          <a:lstStyle/>
          <a:p>
            <a:r>
              <a:rPr lang="en-US" sz="1600" b="1" dirty="0"/>
              <a:t>3-strand thread</a:t>
            </a:r>
          </a:p>
        </p:txBody>
      </p:sp>
      <p:sp>
        <p:nvSpPr>
          <p:cNvPr id="15" name="TextBox 14">
            <a:extLst>
              <a:ext uri="{FF2B5EF4-FFF2-40B4-BE49-F238E27FC236}">
                <a16:creationId xmlns:a16="http://schemas.microsoft.com/office/drawing/2014/main" id="{F7C813A4-353E-9143-825A-820C5E75D4FA}"/>
              </a:ext>
            </a:extLst>
          </p:cNvPr>
          <p:cNvSpPr txBox="1"/>
          <p:nvPr/>
        </p:nvSpPr>
        <p:spPr>
          <a:xfrm>
            <a:off x="4008921" y="2292229"/>
            <a:ext cx="1506053" cy="338554"/>
          </a:xfrm>
          <a:prstGeom prst="rect">
            <a:avLst/>
          </a:prstGeom>
          <a:noFill/>
        </p:spPr>
        <p:txBody>
          <a:bodyPr wrap="none" rtlCol="0">
            <a:spAutoFit/>
          </a:bodyPr>
          <a:lstStyle/>
          <a:p>
            <a:r>
              <a:rPr lang="en-US" sz="1600" b="1" dirty="0"/>
              <a:t>4-strand thread</a:t>
            </a:r>
          </a:p>
        </p:txBody>
      </p:sp>
      <p:sp>
        <p:nvSpPr>
          <p:cNvPr id="16" name="TextBox 15">
            <a:extLst>
              <a:ext uri="{FF2B5EF4-FFF2-40B4-BE49-F238E27FC236}">
                <a16:creationId xmlns:a16="http://schemas.microsoft.com/office/drawing/2014/main" id="{86A9421D-056F-C240-9314-5F7C6A360DCD}"/>
              </a:ext>
            </a:extLst>
          </p:cNvPr>
          <p:cNvSpPr txBox="1"/>
          <p:nvPr/>
        </p:nvSpPr>
        <p:spPr>
          <a:xfrm>
            <a:off x="340659" y="3594847"/>
            <a:ext cx="3917576" cy="3139321"/>
          </a:xfrm>
          <a:prstGeom prst="rect">
            <a:avLst/>
          </a:prstGeom>
          <a:noFill/>
        </p:spPr>
        <p:txBody>
          <a:bodyPr wrap="square" rtlCol="0">
            <a:spAutoFit/>
          </a:bodyPr>
          <a:lstStyle/>
          <a:p>
            <a:pPr marL="285750" indent="-285750">
              <a:buFont typeface="Wingdings" pitchFamily="2" charset="2"/>
              <a:buChar char="Ø"/>
            </a:pPr>
            <a:r>
              <a:rPr lang="en-US" dirty="0"/>
              <a:t>T300 Carbon fiber properties </a:t>
            </a:r>
          </a:p>
          <a:p>
            <a:pPr marL="285750" indent="-285750">
              <a:buFont typeface="Wingdings" pitchFamily="2" charset="2"/>
              <a:buChar char="Ø"/>
            </a:pPr>
            <a:r>
              <a:rPr lang="en-US" dirty="0"/>
              <a:t>Tsai-Wu Damage Model</a:t>
            </a:r>
          </a:p>
          <a:p>
            <a:pPr marL="285750" indent="-285750">
              <a:buFont typeface="Wingdings" pitchFamily="2" charset="2"/>
              <a:buChar char="Ø"/>
            </a:pPr>
            <a:r>
              <a:rPr lang="en-US" dirty="0"/>
              <a:t>Results indicated greater strength with less strands</a:t>
            </a:r>
          </a:p>
          <a:p>
            <a:pPr marL="285750" indent="-285750">
              <a:buFont typeface="Wingdings" pitchFamily="2" charset="2"/>
              <a:buChar char="Ø"/>
            </a:pPr>
            <a:r>
              <a:rPr lang="en-US" dirty="0"/>
              <a:t>Results indicated greater strain to failure with more strands</a:t>
            </a:r>
          </a:p>
          <a:p>
            <a:pPr marL="285750" indent="-285750">
              <a:buFont typeface="Wingdings" pitchFamily="2" charset="2"/>
              <a:buChar char="Ø"/>
            </a:pPr>
            <a:r>
              <a:rPr lang="en-US" dirty="0"/>
              <a:t>T300 Carbon fiber has been procured </a:t>
            </a:r>
          </a:p>
          <a:p>
            <a:pPr marL="285750" indent="-285750">
              <a:buFont typeface="Wingdings" pitchFamily="2" charset="2"/>
              <a:buChar char="Ø"/>
            </a:pPr>
            <a:r>
              <a:rPr lang="en-US" dirty="0"/>
              <a:t>Need to have thread manufactured for experimental validation</a:t>
            </a:r>
          </a:p>
          <a:p>
            <a:endParaRPr lang="en-US" dirty="0"/>
          </a:p>
        </p:txBody>
      </p:sp>
      <p:sp>
        <p:nvSpPr>
          <p:cNvPr id="17" name="TextBox 16">
            <a:extLst>
              <a:ext uri="{FF2B5EF4-FFF2-40B4-BE49-F238E27FC236}">
                <a16:creationId xmlns:a16="http://schemas.microsoft.com/office/drawing/2014/main" id="{58AB28D2-4915-504E-AB25-9CDA3D102175}"/>
              </a:ext>
            </a:extLst>
          </p:cNvPr>
          <p:cNvSpPr txBox="1"/>
          <p:nvPr/>
        </p:nvSpPr>
        <p:spPr>
          <a:xfrm>
            <a:off x="4365813" y="3406591"/>
            <a:ext cx="4007223" cy="584775"/>
          </a:xfrm>
          <a:prstGeom prst="rect">
            <a:avLst/>
          </a:prstGeom>
          <a:solidFill>
            <a:schemeClr val="bg1"/>
          </a:solidFill>
        </p:spPr>
        <p:txBody>
          <a:bodyPr wrap="square" rtlCol="0">
            <a:spAutoFit/>
          </a:bodyPr>
          <a:lstStyle/>
          <a:p>
            <a:r>
              <a:rPr lang="en-US" sz="1600" b="1" dirty="0"/>
              <a:t>Estimated T300 Thread Strength, 7 twists/in</a:t>
            </a:r>
          </a:p>
          <a:p>
            <a:r>
              <a:rPr lang="en-US" sz="1600" b="1" dirty="0"/>
              <a:t>           2-strand             3-strand           4-strand</a:t>
            </a:r>
          </a:p>
        </p:txBody>
      </p:sp>
      <p:cxnSp>
        <p:nvCxnSpPr>
          <p:cNvPr id="19" name="Straight Connector 18">
            <a:extLst>
              <a:ext uri="{FF2B5EF4-FFF2-40B4-BE49-F238E27FC236}">
                <a16:creationId xmlns:a16="http://schemas.microsoft.com/office/drawing/2014/main" id="{B3EB472F-E908-1741-9FF5-EB65038399F7}"/>
              </a:ext>
            </a:extLst>
          </p:cNvPr>
          <p:cNvCxnSpPr/>
          <p:nvPr/>
        </p:nvCxnSpPr>
        <p:spPr bwMode="auto">
          <a:xfrm>
            <a:off x="4500282" y="3818965"/>
            <a:ext cx="394447" cy="0"/>
          </a:xfrm>
          <a:prstGeom prst="line">
            <a:avLst/>
          </a:prstGeom>
          <a:noFill/>
          <a:ln w="158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A7C09864-CEB5-914B-9A0F-6C7EA7FD6789}"/>
              </a:ext>
            </a:extLst>
          </p:cNvPr>
          <p:cNvCxnSpPr/>
          <p:nvPr/>
        </p:nvCxnSpPr>
        <p:spPr bwMode="auto">
          <a:xfrm>
            <a:off x="5818094" y="3818965"/>
            <a:ext cx="394447" cy="0"/>
          </a:xfrm>
          <a:prstGeom prst="line">
            <a:avLst/>
          </a:prstGeom>
          <a:noFill/>
          <a:ln w="15875" cap="flat" cmpd="sng" algn="ctr">
            <a:solidFill>
              <a:schemeClr val="tx1"/>
            </a:solidFill>
            <a:prstDash val="dash"/>
            <a:round/>
            <a:headEnd type="none" w="med" len="med"/>
            <a:tailEnd type="none" w="med" len="med"/>
          </a:ln>
          <a:effectLst/>
        </p:spPr>
      </p:cxnSp>
      <p:cxnSp>
        <p:nvCxnSpPr>
          <p:cNvPr id="21" name="Straight Connector 20">
            <a:extLst>
              <a:ext uri="{FF2B5EF4-FFF2-40B4-BE49-F238E27FC236}">
                <a16:creationId xmlns:a16="http://schemas.microsoft.com/office/drawing/2014/main" id="{C9C721CE-48FD-8B46-BC86-001F03878CCD}"/>
              </a:ext>
            </a:extLst>
          </p:cNvPr>
          <p:cNvCxnSpPr/>
          <p:nvPr/>
        </p:nvCxnSpPr>
        <p:spPr bwMode="auto">
          <a:xfrm>
            <a:off x="7037294" y="3827930"/>
            <a:ext cx="394447" cy="0"/>
          </a:xfrm>
          <a:prstGeom prst="line">
            <a:avLst/>
          </a:prstGeom>
          <a:noFill/>
          <a:ln w="15875" cap="flat" cmpd="sng" algn="ctr">
            <a:solidFill>
              <a:schemeClr val="tx1"/>
            </a:solidFill>
            <a:prstDash val="sysDash"/>
            <a:round/>
            <a:headEnd type="none" w="med" len="med"/>
            <a:tailEnd type="none" w="med" len="med"/>
          </a:ln>
          <a:effectLst/>
        </p:spPr>
      </p:cxnSp>
      <p:sp>
        <p:nvSpPr>
          <p:cNvPr id="22" name="TextBox 21">
            <a:extLst>
              <a:ext uri="{FF2B5EF4-FFF2-40B4-BE49-F238E27FC236}">
                <a16:creationId xmlns:a16="http://schemas.microsoft.com/office/drawing/2014/main" id="{3E8F53F3-AF10-3542-8072-FF8058BDA547}"/>
              </a:ext>
            </a:extLst>
          </p:cNvPr>
          <p:cNvSpPr txBox="1"/>
          <p:nvPr/>
        </p:nvSpPr>
        <p:spPr>
          <a:xfrm>
            <a:off x="5818094" y="6329083"/>
            <a:ext cx="1707262" cy="338554"/>
          </a:xfrm>
          <a:prstGeom prst="rect">
            <a:avLst/>
          </a:prstGeom>
          <a:solidFill>
            <a:schemeClr val="bg1"/>
          </a:solidFill>
        </p:spPr>
        <p:txBody>
          <a:bodyPr wrap="none" rtlCol="0">
            <a:spAutoFit/>
          </a:bodyPr>
          <a:lstStyle/>
          <a:p>
            <a:r>
              <a:rPr lang="en-US" sz="1600" b="1" dirty="0"/>
              <a:t>Normalized Strain</a:t>
            </a:r>
          </a:p>
        </p:txBody>
      </p:sp>
      <p:sp>
        <p:nvSpPr>
          <p:cNvPr id="23" name="TextBox 22">
            <a:extLst>
              <a:ext uri="{FF2B5EF4-FFF2-40B4-BE49-F238E27FC236}">
                <a16:creationId xmlns:a16="http://schemas.microsoft.com/office/drawing/2014/main" id="{7C17FCB0-9228-7C48-AA59-799C8D753CE9}"/>
              </a:ext>
            </a:extLst>
          </p:cNvPr>
          <p:cNvSpPr txBox="1"/>
          <p:nvPr/>
        </p:nvSpPr>
        <p:spPr>
          <a:xfrm rot="16200000">
            <a:off x="3738281" y="4912660"/>
            <a:ext cx="1714252" cy="338554"/>
          </a:xfrm>
          <a:prstGeom prst="rect">
            <a:avLst/>
          </a:prstGeom>
          <a:solidFill>
            <a:schemeClr val="bg1"/>
          </a:solidFill>
        </p:spPr>
        <p:txBody>
          <a:bodyPr wrap="none" rtlCol="0">
            <a:spAutoFit/>
          </a:bodyPr>
          <a:lstStyle/>
          <a:p>
            <a:r>
              <a:rPr lang="en-US" sz="1600" b="1" dirty="0"/>
              <a:t>Normalized Stress</a:t>
            </a:r>
          </a:p>
        </p:txBody>
      </p:sp>
    </p:spTree>
    <p:extLst>
      <p:ext uri="{BB962C8B-B14F-4D97-AF65-F5344CB8AC3E}">
        <p14:creationId xmlns:p14="http://schemas.microsoft.com/office/powerpoint/2010/main" val="190067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F21DD4-0446-B646-8A76-93FB2CE8D05B}"/>
              </a:ext>
            </a:extLst>
          </p:cNvPr>
          <p:cNvSpPr txBox="1"/>
          <p:nvPr/>
        </p:nvSpPr>
        <p:spPr>
          <a:xfrm>
            <a:off x="165902" y="1104387"/>
            <a:ext cx="8746744" cy="5632311"/>
          </a:xfrm>
          <a:prstGeom prst="rect">
            <a:avLst/>
          </a:prstGeom>
          <a:noFill/>
        </p:spPr>
        <p:txBody>
          <a:bodyPr wrap="square" rtlCol="0">
            <a:spAutoFit/>
          </a:bodyPr>
          <a:lstStyle/>
          <a:p>
            <a:pPr marL="285750" indent="-285750">
              <a:buFont typeface="Wingdings" pitchFamily="2" charset="2"/>
              <a:buChar char="Ø"/>
            </a:pPr>
            <a:r>
              <a:rPr lang="en-US" dirty="0"/>
              <a:t>Illustration of stitching C/C laminate:</a:t>
            </a:r>
          </a:p>
          <a:p>
            <a:endParaRPr lang="en-US" dirty="0"/>
          </a:p>
          <a:p>
            <a:pPr marL="285750" indent="-285750">
              <a:buFont typeface="Wingdings" pitchFamily="2" charset="2"/>
              <a:buChar char="Ø"/>
            </a:pPr>
            <a:r>
              <a:rPr lang="en-US" dirty="0"/>
              <a:t>Plane strain model developed to evaluate stitching</a:t>
            </a:r>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endParaRPr lang="en-US" dirty="0"/>
          </a:p>
          <a:p>
            <a:pPr marL="285750" indent="-285750">
              <a:buFont typeface="Wingdings" pitchFamily="2" charset="2"/>
              <a:buChar char="Ø"/>
            </a:pPr>
            <a:r>
              <a:rPr lang="en-US" dirty="0"/>
              <a:t>Progressive failure analysis performed</a:t>
            </a:r>
          </a:p>
          <a:p>
            <a:pPr marL="285750" indent="-285750">
              <a:buFont typeface="Wingdings" pitchFamily="2" charset="2"/>
              <a:buChar char="Ø"/>
            </a:pPr>
            <a:endParaRPr lang="en-US" dirty="0"/>
          </a:p>
          <a:p>
            <a:pPr marL="285750" indent="-285750">
              <a:buFont typeface="Wingdings" pitchFamily="2" charset="2"/>
              <a:buChar char="Ø"/>
            </a:pPr>
            <a:endParaRPr lang="en-US" dirty="0"/>
          </a:p>
          <a:p>
            <a:pPr marL="285750" indent="-285750">
              <a:buFont typeface="Wingdings" pitchFamily="2" charset="2"/>
              <a:buChar char="Ø"/>
            </a:pPr>
            <a:endParaRPr lang="en-US" dirty="0"/>
          </a:p>
          <a:p>
            <a:endParaRPr lang="en-US" dirty="0"/>
          </a:p>
          <a:p>
            <a:pPr marL="285750" indent="-285750">
              <a:buFont typeface="Wingdings" pitchFamily="2" charset="2"/>
              <a:buChar char="Ø"/>
            </a:pPr>
            <a:r>
              <a:rPr lang="en-US" dirty="0"/>
              <a:t>Preliminary results indicated a two order of magnitude  increase in fracture toughness</a:t>
            </a:r>
          </a:p>
          <a:p>
            <a:pPr marL="285750" indent="-285750">
              <a:buFont typeface="Wingdings" pitchFamily="2" charset="2"/>
              <a:buChar char="Ø"/>
            </a:pPr>
            <a:r>
              <a:rPr lang="en-US" dirty="0"/>
              <a:t>Fracture toughness value can be used as effective value for stitched laminates in unstitched model</a:t>
            </a:r>
          </a:p>
          <a:p>
            <a:pPr marL="285750" indent="-285750">
              <a:buFont typeface="Wingdings" pitchFamily="2" charset="2"/>
              <a:buChar char="Ø"/>
            </a:pPr>
            <a:r>
              <a:rPr lang="en-US" dirty="0"/>
              <a:t>3D FEM initiated and can be further developed to evaluate optimal stitch parameters</a:t>
            </a:r>
          </a:p>
        </p:txBody>
      </p:sp>
      <p:grpSp>
        <p:nvGrpSpPr>
          <p:cNvPr id="4" name="Group 3">
            <a:extLst>
              <a:ext uri="{FF2B5EF4-FFF2-40B4-BE49-F238E27FC236}">
                <a16:creationId xmlns:a16="http://schemas.microsoft.com/office/drawing/2014/main" id="{7FB829B2-2055-514B-88B3-D0EBDC28F8DD}"/>
              </a:ext>
            </a:extLst>
          </p:cNvPr>
          <p:cNvGrpSpPr/>
          <p:nvPr/>
        </p:nvGrpSpPr>
        <p:grpSpPr>
          <a:xfrm>
            <a:off x="387360" y="1976516"/>
            <a:ext cx="8326982" cy="2264979"/>
            <a:chOff x="18273" y="12237"/>
            <a:chExt cx="13810786" cy="2515811"/>
          </a:xfrm>
        </p:grpSpPr>
        <p:pic>
          <p:nvPicPr>
            <p:cNvPr id="5" name="Picture 4">
              <a:extLst>
                <a:ext uri="{FF2B5EF4-FFF2-40B4-BE49-F238E27FC236}">
                  <a16:creationId xmlns:a16="http://schemas.microsoft.com/office/drawing/2014/main" id="{6E80EC32-CC29-614B-81BD-3BDD5724272F}"/>
                </a:ext>
              </a:extLst>
            </p:cNvPr>
            <p:cNvPicPr>
              <a:picLocks noChangeAspect="1"/>
            </p:cNvPicPr>
            <p:nvPr/>
          </p:nvPicPr>
          <p:blipFill>
            <a:blip r:embed="rId2"/>
            <a:stretch>
              <a:fillRect/>
            </a:stretch>
          </p:blipFill>
          <p:spPr>
            <a:xfrm>
              <a:off x="18273" y="12237"/>
              <a:ext cx="5586892" cy="2253006"/>
            </a:xfrm>
            <a:prstGeom prst="rect">
              <a:avLst/>
            </a:prstGeom>
          </p:spPr>
        </p:pic>
        <p:pic>
          <p:nvPicPr>
            <p:cNvPr id="6" name="Picture 5">
              <a:extLst>
                <a:ext uri="{FF2B5EF4-FFF2-40B4-BE49-F238E27FC236}">
                  <a16:creationId xmlns:a16="http://schemas.microsoft.com/office/drawing/2014/main" id="{5DB32A56-C70E-8649-B188-801D3EE74461}"/>
                </a:ext>
              </a:extLst>
            </p:cNvPr>
            <p:cNvPicPr>
              <a:picLocks noChangeAspect="1"/>
            </p:cNvPicPr>
            <p:nvPr/>
          </p:nvPicPr>
          <p:blipFill>
            <a:blip r:embed="rId3"/>
            <a:stretch>
              <a:fillRect/>
            </a:stretch>
          </p:blipFill>
          <p:spPr>
            <a:xfrm>
              <a:off x="5432304" y="69471"/>
              <a:ext cx="6532418" cy="2458577"/>
            </a:xfrm>
            <a:prstGeom prst="rect">
              <a:avLst/>
            </a:prstGeom>
          </p:spPr>
        </p:pic>
        <p:sp>
          <p:nvSpPr>
            <p:cNvPr id="7" name="TextBox 5">
              <a:extLst>
                <a:ext uri="{FF2B5EF4-FFF2-40B4-BE49-F238E27FC236}">
                  <a16:creationId xmlns:a16="http://schemas.microsoft.com/office/drawing/2014/main" id="{6281AF55-4197-4C42-8760-2C1025AC3F9F}"/>
                </a:ext>
              </a:extLst>
            </p:cNvPr>
            <p:cNvSpPr txBox="1"/>
            <p:nvPr/>
          </p:nvSpPr>
          <p:spPr>
            <a:xfrm>
              <a:off x="357325" y="1104526"/>
              <a:ext cx="2993006" cy="807121"/>
            </a:xfrm>
            <a:prstGeom prst="rect">
              <a:avLst/>
            </a:prstGeom>
            <a:noFill/>
          </p:spPr>
          <p:txBody>
            <a:bodyPr wrap="none" rtlCol="0">
              <a:spAutoFit/>
            </a:bodyPr>
            <a:lstStyle/>
            <a:p>
              <a:pPr marL="0" marR="0">
                <a:spcBef>
                  <a:spcPts val="100"/>
                </a:spcBef>
                <a:spcAft>
                  <a:spcPts val="1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L=109 mm</a:t>
              </a:r>
              <a:endParaRPr lang="en-US" sz="1400" dirty="0">
                <a:effectLst/>
                <a:latin typeface="Helvetica" pitchFamily="2" charset="0"/>
                <a:ea typeface="Times New Roman" panose="02020603050405020304" pitchFamily="18" charset="0"/>
                <a:cs typeface="Times New Roman" panose="02020603050405020304" pitchFamily="18" charset="0"/>
              </a:endParaRPr>
            </a:p>
            <a:p>
              <a:pPr marL="0" marR="0">
                <a:spcBef>
                  <a:spcPts val="100"/>
                </a:spcBef>
                <a:spcAft>
                  <a:spcPts val="1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Width=5 mm</a:t>
              </a:r>
              <a:endParaRPr lang="en-US" sz="1400" dirty="0">
                <a:effectLst/>
                <a:latin typeface="Helvetica" pitchFamily="2" charset="0"/>
                <a:ea typeface="Times New Roman" panose="02020603050405020304" pitchFamily="18" charset="0"/>
                <a:cs typeface="Times New Roman" panose="02020603050405020304" pitchFamily="18" charset="0"/>
              </a:endParaRPr>
            </a:p>
            <a:p>
              <a:pPr marL="0" marR="0">
                <a:spcBef>
                  <a:spcPts val="100"/>
                </a:spcBef>
                <a:spcAft>
                  <a:spcPts val="1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H=2.159 mm (per layer)</a:t>
              </a:r>
              <a:endParaRPr lang="en-US" sz="1400" dirty="0">
                <a:effectLst/>
                <a:latin typeface="Helvetica" pitchFamily="2" charset="0"/>
                <a:ea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7097932E-091E-2C49-9369-22A2B424F586}"/>
                </a:ext>
              </a:extLst>
            </p:cNvPr>
            <p:cNvCxnSpPr>
              <a:cxnSpLocks/>
            </p:cNvCxnSpPr>
            <p:nvPr/>
          </p:nvCxnSpPr>
          <p:spPr>
            <a:xfrm flipH="1">
              <a:off x="8234357" y="814879"/>
              <a:ext cx="990130" cy="1926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15">
              <a:extLst>
                <a:ext uri="{FF2B5EF4-FFF2-40B4-BE49-F238E27FC236}">
                  <a16:creationId xmlns:a16="http://schemas.microsoft.com/office/drawing/2014/main" id="{2ECCB9F5-B7C5-5547-8FBA-3132126BA601}"/>
                </a:ext>
              </a:extLst>
            </p:cNvPr>
            <p:cNvSpPr txBox="1"/>
            <p:nvPr/>
          </p:nvSpPr>
          <p:spPr>
            <a:xfrm>
              <a:off x="11283910" y="1098588"/>
              <a:ext cx="2545149" cy="534586"/>
            </a:xfrm>
            <a:prstGeom prst="rect">
              <a:avLst/>
            </a:prstGeom>
            <a:noFill/>
          </p:spPr>
          <p:txBody>
            <a:bodyPr wrap="square" rtlCol="0">
              <a:spAutoFit/>
            </a:bodyPr>
            <a:lstStyle/>
            <a:p>
              <a:pPr marL="0" marR="0">
                <a:spcBef>
                  <a:spcPts val="600"/>
                </a:spcBef>
                <a:spcAft>
                  <a:spcPts val="6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Starter crack 7 mm ahead of first stitch</a:t>
              </a:r>
              <a:endParaRPr lang="en-US" sz="1400" dirty="0">
                <a:effectLst/>
                <a:latin typeface="Helvetica" pitchFamily="2" charset="0"/>
                <a:ea typeface="Times New Roman" panose="02020603050405020304" pitchFamily="18" charset="0"/>
                <a:cs typeface="Times New Roman" panose="02020603050405020304" pitchFamily="18" charset="0"/>
              </a:endParaRPr>
            </a:p>
          </p:txBody>
        </p:sp>
        <p:sp>
          <p:nvSpPr>
            <p:cNvPr id="10" name="TextBox 16">
              <a:extLst>
                <a:ext uri="{FF2B5EF4-FFF2-40B4-BE49-F238E27FC236}">
                  <a16:creationId xmlns:a16="http://schemas.microsoft.com/office/drawing/2014/main" id="{205DA6EF-3938-AA45-B37F-666B38963E42}"/>
                </a:ext>
              </a:extLst>
            </p:cNvPr>
            <p:cNvSpPr txBox="1"/>
            <p:nvPr/>
          </p:nvSpPr>
          <p:spPr>
            <a:xfrm>
              <a:off x="9316972" y="644277"/>
              <a:ext cx="2918121" cy="314463"/>
            </a:xfrm>
            <a:prstGeom prst="rect">
              <a:avLst/>
            </a:prstGeom>
            <a:noFill/>
          </p:spPr>
          <p:txBody>
            <a:bodyPr wrap="square" rtlCol="0">
              <a:spAutoFit/>
            </a:bodyPr>
            <a:lstStyle/>
            <a:p>
              <a:pPr marL="0" marR="0">
                <a:spcBef>
                  <a:spcPts val="600"/>
                </a:spcBef>
                <a:spcAft>
                  <a:spcPts val="6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Stitch element</a:t>
              </a:r>
              <a:endParaRPr lang="en-US" sz="1400" dirty="0">
                <a:effectLst/>
                <a:latin typeface="Helvetica" pitchFamily="2" charset="0"/>
                <a:ea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DB9E930-E22C-8A4C-B137-3DB2868D9DAA}"/>
                </a:ext>
              </a:extLst>
            </p:cNvPr>
            <p:cNvCxnSpPr>
              <a:cxnSpLocks/>
            </p:cNvCxnSpPr>
            <p:nvPr/>
          </p:nvCxnSpPr>
          <p:spPr>
            <a:xfrm flipH="1">
              <a:off x="10143875" y="1445364"/>
              <a:ext cx="982519" cy="3177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464989" cy="838200"/>
          </a:xfrm>
        </p:spPr>
        <p:txBody>
          <a:bodyPr/>
          <a:lstStyle/>
          <a:p>
            <a:r>
              <a:rPr lang="en-US" dirty="0"/>
              <a:t>Thermal-Structural Concept Development</a:t>
            </a:r>
            <a:br>
              <a:rPr lang="en-US" dirty="0"/>
            </a:br>
            <a:r>
              <a:rPr lang="en-US" dirty="0"/>
              <a:t>Stitched C/C Laminate Analysis</a:t>
            </a:r>
          </a:p>
        </p:txBody>
      </p:sp>
      <p:sp>
        <p:nvSpPr>
          <p:cNvPr id="12" name="TextBox 11">
            <a:extLst>
              <a:ext uri="{FF2B5EF4-FFF2-40B4-BE49-F238E27FC236}">
                <a16:creationId xmlns:a16="http://schemas.microsoft.com/office/drawing/2014/main" id="{39A5D1C1-38A6-0B4D-9C36-3FE3EDB4D83A}"/>
              </a:ext>
            </a:extLst>
          </p:cNvPr>
          <p:cNvSpPr txBox="1"/>
          <p:nvPr/>
        </p:nvSpPr>
        <p:spPr>
          <a:xfrm>
            <a:off x="1608463" y="2159307"/>
            <a:ext cx="1586429" cy="369332"/>
          </a:xfrm>
          <a:prstGeom prst="rect">
            <a:avLst/>
          </a:prstGeom>
          <a:noFill/>
        </p:spPr>
        <p:txBody>
          <a:bodyPr wrap="square" rtlCol="0">
            <a:spAutoFit/>
          </a:bodyPr>
          <a:lstStyle/>
          <a:p>
            <a:r>
              <a:rPr lang="en-US" b="1" dirty="0"/>
              <a:t>Full Model</a:t>
            </a:r>
          </a:p>
        </p:txBody>
      </p:sp>
      <p:sp>
        <p:nvSpPr>
          <p:cNvPr id="13" name="TextBox 12">
            <a:extLst>
              <a:ext uri="{FF2B5EF4-FFF2-40B4-BE49-F238E27FC236}">
                <a16:creationId xmlns:a16="http://schemas.microsoft.com/office/drawing/2014/main" id="{100509BE-573A-8044-84C2-D029976C2D63}"/>
              </a:ext>
            </a:extLst>
          </p:cNvPr>
          <p:cNvSpPr txBox="1"/>
          <p:nvPr/>
        </p:nvSpPr>
        <p:spPr>
          <a:xfrm>
            <a:off x="4911686" y="2036286"/>
            <a:ext cx="4728073" cy="369332"/>
          </a:xfrm>
          <a:prstGeom prst="rect">
            <a:avLst/>
          </a:prstGeom>
          <a:noFill/>
        </p:spPr>
        <p:txBody>
          <a:bodyPr wrap="square" rtlCol="0">
            <a:spAutoFit/>
          </a:bodyPr>
          <a:lstStyle/>
          <a:p>
            <a:r>
              <a:rPr lang="en-US" b="1" dirty="0"/>
              <a:t>Top solid elements removed</a:t>
            </a:r>
          </a:p>
        </p:txBody>
      </p:sp>
      <p:grpSp>
        <p:nvGrpSpPr>
          <p:cNvPr id="15" name="Group 14">
            <a:extLst>
              <a:ext uri="{FF2B5EF4-FFF2-40B4-BE49-F238E27FC236}">
                <a16:creationId xmlns:a16="http://schemas.microsoft.com/office/drawing/2014/main" id="{DE026766-8A1B-5547-887B-49938EE3C555}"/>
              </a:ext>
            </a:extLst>
          </p:cNvPr>
          <p:cNvGrpSpPr/>
          <p:nvPr/>
        </p:nvGrpSpPr>
        <p:grpSpPr>
          <a:xfrm>
            <a:off x="4241494" y="1097587"/>
            <a:ext cx="3955055" cy="643078"/>
            <a:chOff x="-304522" y="332401"/>
            <a:chExt cx="4049009" cy="733424"/>
          </a:xfrm>
        </p:grpSpPr>
        <p:pic>
          <p:nvPicPr>
            <p:cNvPr id="16" name="Picture 15">
              <a:extLst>
                <a:ext uri="{FF2B5EF4-FFF2-40B4-BE49-F238E27FC236}">
                  <a16:creationId xmlns:a16="http://schemas.microsoft.com/office/drawing/2014/main" id="{0E05A930-C256-9346-86C1-B7A1855E013C}"/>
                </a:ext>
              </a:extLst>
            </p:cNvPr>
            <p:cNvPicPr>
              <a:picLocks noChangeAspect="1"/>
            </p:cNvPicPr>
            <p:nvPr/>
          </p:nvPicPr>
          <p:blipFill>
            <a:blip r:embed="rId4"/>
            <a:stretch>
              <a:fillRect/>
            </a:stretch>
          </p:blipFill>
          <p:spPr>
            <a:xfrm>
              <a:off x="-304522" y="332401"/>
              <a:ext cx="2790825" cy="733424"/>
            </a:xfrm>
            <a:prstGeom prst="rect">
              <a:avLst/>
            </a:prstGeom>
          </p:spPr>
        </p:pic>
        <p:sp>
          <p:nvSpPr>
            <p:cNvPr id="17" name="TextBox 8">
              <a:extLst>
                <a:ext uri="{FF2B5EF4-FFF2-40B4-BE49-F238E27FC236}">
                  <a16:creationId xmlns:a16="http://schemas.microsoft.com/office/drawing/2014/main" id="{F884C098-9F26-2E4E-9793-277D9CC2F297}"/>
                </a:ext>
              </a:extLst>
            </p:cNvPr>
            <p:cNvSpPr txBox="1"/>
            <p:nvPr/>
          </p:nvSpPr>
          <p:spPr>
            <a:xfrm>
              <a:off x="2471634" y="512982"/>
              <a:ext cx="1272853" cy="328306"/>
            </a:xfrm>
            <a:prstGeom prst="rect">
              <a:avLst/>
            </a:prstGeom>
            <a:noFill/>
          </p:spPr>
          <p:txBody>
            <a:bodyPr wrap="square" rtlCol="0">
              <a:noAutofit/>
            </a:bodyPr>
            <a:lstStyle/>
            <a:p>
              <a:pPr marL="0" marR="0">
                <a:spcBef>
                  <a:spcPts val="600"/>
                </a:spcBef>
                <a:spcAft>
                  <a:spcPts val="60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stitching</a:t>
              </a:r>
              <a:endParaRPr lang="en-US" sz="1400" dirty="0">
                <a:effectLst/>
                <a:latin typeface="Helvetica" pitchFamily="2" charset="0"/>
                <a:ea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BBEF1A1A-817C-174C-A7FC-437230642B9E}"/>
                </a:ext>
              </a:extLst>
            </p:cNvPr>
            <p:cNvCxnSpPr>
              <a:cxnSpLocks/>
              <a:stCxn id="17" idx="1"/>
            </p:cNvCxnSpPr>
            <p:nvPr/>
          </p:nvCxnSpPr>
          <p:spPr>
            <a:xfrm flipH="1">
              <a:off x="2198272" y="677135"/>
              <a:ext cx="273361" cy="164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descr="A picture containing text, measuring stick&#10;&#10;Description automatically generated">
            <a:extLst>
              <a:ext uri="{FF2B5EF4-FFF2-40B4-BE49-F238E27FC236}">
                <a16:creationId xmlns:a16="http://schemas.microsoft.com/office/drawing/2014/main" id="{E595EC33-BB44-FF42-BF1A-AEA4F5041BDD}"/>
              </a:ext>
            </a:extLst>
          </p:cNvPr>
          <p:cNvPicPr/>
          <p:nvPr/>
        </p:nvPicPr>
        <p:blipFill>
          <a:blip r:embed="rId5">
            <a:extLst>
              <a:ext uri="{28A0092B-C50C-407E-A947-70E740481C1C}">
                <a14:useLocalDpi xmlns:a14="http://schemas.microsoft.com/office/drawing/2010/main" val="0"/>
              </a:ext>
            </a:extLst>
          </a:blip>
          <a:stretch>
            <a:fillRect/>
          </a:stretch>
        </p:blipFill>
        <p:spPr>
          <a:xfrm>
            <a:off x="604676" y="4469495"/>
            <a:ext cx="3559700" cy="961819"/>
          </a:xfrm>
          <a:prstGeom prst="rect">
            <a:avLst/>
          </a:prstGeom>
        </p:spPr>
      </p:pic>
      <p:pic>
        <p:nvPicPr>
          <p:cNvPr id="26" name="Picture 25" descr="A picture containing text, measuring stick&#10;&#10;Description automatically generated">
            <a:extLst>
              <a:ext uri="{FF2B5EF4-FFF2-40B4-BE49-F238E27FC236}">
                <a16:creationId xmlns:a16="http://schemas.microsoft.com/office/drawing/2014/main" id="{D388C50D-8611-E843-BB59-ECBBB1EF68F0}"/>
              </a:ext>
            </a:extLst>
          </p:cNvPr>
          <p:cNvPicPr/>
          <p:nvPr/>
        </p:nvPicPr>
        <p:blipFill>
          <a:blip r:embed="rId6">
            <a:extLst>
              <a:ext uri="{28A0092B-C50C-407E-A947-70E740481C1C}">
                <a14:useLocalDpi xmlns:a14="http://schemas.microsoft.com/office/drawing/2010/main" val="0"/>
              </a:ext>
            </a:extLst>
          </a:blip>
          <a:stretch>
            <a:fillRect/>
          </a:stretch>
        </p:blipFill>
        <p:spPr>
          <a:xfrm>
            <a:off x="4565479" y="4430853"/>
            <a:ext cx="3399718" cy="1165714"/>
          </a:xfrm>
          <a:prstGeom prst="rect">
            <a:avLst/>
          </a:prstGeom>
        </p:spPr>
      </p:pic>
      <p:sp>
        <p:nvSpPr>
          <p:cNvPr id="27" name="TextBox 26">
            <a:extLst>
              <a:ext uri="{FF2B5EF4-FFF2-40B4-BE49-F238E27FC236}">
                <a16:creationId xmlns:a16="http://schemas.microsoft.com/office/drawing/2014/main" id="{EBACDC58-4A8C-3248-9550-6837EE4A58D8}"/>
              </a:ext>
            </a:extLst>
          </p:cNvPr>
          <p:cNvSpPr txBox="1"/>
          <p:nvPr/>
        </p:nvSpPr>
        <p:spPr>
          <a:xfrm>
            <a:off x="804231" y="4494881"/>
            <a:ext cx="1756956" cy="369332"/>
          </a:xfrm>
          <a:prstGeom prst="rect">
            <a:avLst/>
          </a:prstGeom>
          <a:noFill/>
        </p:spPr>
        <p:txBody>
          <a:bodyPr wrap="none" rtlCol="0">
            <a:spAutoFit/>
          </a:bodyPr>
          <a:lstStyle/>
          <a:p>
            <a:r>
              <a:rPr lang="en-US" b="1" dirty="0"/>
              <a:t>First stitch failed</a:t>
            </a:r>
          </a:p>
        </p:txBody>
      </p:sp>
      <p:sp>
        <p:nvSpPr>
          <p:cNvPr id="28" name="TextBox 27">
            <a:extLst>
              <a:ext uri="{FF2B5EF4-FFF2-40B4-BE49-F238E27FC236}">
                <a16:creationId xmlns:a16="http://schemas.microsoft.com/office/drawing/2014/main" id="{8C16E3BC-2739-1F42-A97B-B731B4A1D856}"/>
              </a:ext>
            </a:extLst>
          </p:cNvPr>
          <p:cNvSpPr txBox="1"/>
          <p:nvPr/>
        </p:nvSpPr>
        <p:spPr>
          <a:xfrm>
            <a:off x="3986270" y="4471011"/>
            <a:ext cx="2246128" cy="369332"/>
          </a:xfrm>
          <a:prstGeom prst="rect">
            <a:avLst/>
          </a:prstGeom>
          <a:noFill/>
        </p:spPr>
        <p:txBody>
          <a:bodyPr wrap="none" rtlCol="0">
            <a:spAutoFit/>
          </a:bodyPr>
          <a:lstStyle/>
          <a:p>
            <a:r>
              <a:rPr lang="en-US" b="1" dirty="0"/>
              <a:t>Several stitches failed</a:t>
            </a:r>
          </a:p>
        </p:txBody>
      </p:sp>
    </p:spTree>
    <p:extLst>
      <p:ext uri="{BB962C8B-B14F-4D97-AF65-F5344CB8AC3E}">
        <p14:creationId xmlns:p14="http://schemas.microsoft.com/office/powerpoint/2010/main" val="3931627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198081" y="129209"/>
            <a:ext cx="7464989" cy="838200"/>
          </a:xfrm>
        </p:spPr>
        <p:txBody>
          <a:bodyPr/>
          <a:lstStyle/>
          <a:p>
            <a:r>
              <a:rPr lang="en-US" dirty="0"/>
              <a:t>Thermal-Structural Concept Development</a:t>
            </a:r>
            <a:br>
              <a:rPr lang="en-US" dirty="0"/>
            </a:br>
            <a:r>
              <a:rPr lang="en-US" dirty="0"/>
              <a:t>Fracture Mechanics FEM</a:t>
            </a:r>
          </a:p>
        </p:txBody>
      </p:sp>
      <p:sp>
        <p:nvSpPr>
          <p:cNvPr id="4" name="TextBox 3">
            <a:extLst>
              <a:ext uri="{FF2B5EF4-FFF2-40B4-BE49-F238E27FC236}">
                <a16:creationId xmlns:a16="http://schemas.microsoft.com/office/drawing/2014/main" id="{53C47916-AF41-F74A-9CB6-425F35B557D3}"/>
              </a:ext>
            </a:extLst>
          </p:cNvPr>
          <p:cNvSpPr txBox="1"/>
          <p:nvPr/>
        </p:nvSpPr>
        <p:spPr>
          <a:xfrm>
            <a:off x="283748" y="1225689"/>
            <a:ext cx="3990539" cy="5337359"/>
          </a:xfrm>
          <a:prstGeom prst="rect">
            <a:avLst/>
          </a:prstGeom>
          <a:noFill/>
        </p:spPr>
        <p:txBody>
          <a:bodyPr wrap="square" rtlCol="0">
            <a:spAutoFit/>
          </a:bodyPr>
          <a:lstStyle/>
          <a:p>
            <a:pPr marL="285750" indent="-285750">
              <a:spcBef>
                <a:spcPts val="200"/>
              </a:spcBef>
              <a:spcAft>
                <a:spcPts val="500"/>
              </a:spcAft>
              <a:buFont typeface="Wingdings" pitchFamily="2" charset="2"/>
              <a:buChar char="Ø"/>
            </a:pPr>
            <a:r>
              <a:rPr lang="en-US" sz="2000" dirty="0"/>
              <a:t>Higher fidelity 3D model of a Double Cantilever Beam (DCB) specimen</a:t>
            </a:r>
          </a:p>
          <a:p>
            <a:pPr marL="285750" indent="-285750">
              <a:spcBef>
                <a:spcPts val="200"/>
              </a:spcBef>
              <a:spcAft>
                <a:spcPts val="500"/>
              </a:spcAft>
              <a:buFont typeface="Wingdings" pitchFamily="2" charset="2"/>
              <a:buChar char="Ø"/>
            </a:pPr>
            <a:r>
              <a:rPr lang="en-US" sz="2000" dirty="0"/>
              <a:t>Stitches modeled using spring elements</a:t>
            </a:r>
          </a:p>
          <a:p>
            <a:pPr>
              <a:spcBef>
                <a:spcPts val="200"/>
              </a:spcBef>
              <a:spcAft>
                <a:spcPts val="500"/>
              </a:spcAft>
            </a:pPr>
            <a:endParaRPr lang="en-US" sz="2000" dirty="0"/>
          </a:p>
          <a:p>
            <a:pPr marL="285750" indent="-285750">
              <a:spcBef>
                <a:spcPts val="200"/>
              </a:spcBef>
              <a:spcAft>
                <a:spcPts val="500"/>
              </a:spcAft>
              <a:buFont typeface="Wingdings" pitchFamily="2" charset="2"/>
              <a:buChar char="Ø"/>
            </a:pPr>
            <a:endParaRPr lang="en-US" sz="2000" dirty="0"/>
          </a:p>
          <a:p>
            <a:pPr marL="285750" indent="-285750">
              <a:spcBef>
                <a:spcPts val="200"/>
              </a:spcBef>
              <a:spcAft>
                <a:spcPts val="500"/>
              </a:spcAft>
              <a:buFont typeface="Wingdings" pitchFamily="2" charset="2"/>
              <a:buChar char="Ø"/>
            </a:pPr>
            <a:r>
              <a:rPr lang="en-US" sz="2000" dirty="0"/>
              <a:t>Computed Mode I energy release rate, G</a:t>
            </a:r>
            <a:r>
              <a:rPr lang="en-US" sz="2000" baseline="-25000" dirty="0"/>
              <a:t>I</a:t>
            </a:r>
          </a:p>
          <a:p>
            <a:pPr marL="285750" indent="-285750">
              <a:spcBef>
                <a:spcPts val="200"/>
              </a:spcBef>
              <a:spcAft>
                <a:spcPts val="500"/>
              </a:spcAft>
              <a:buFont typeface="Wingdings" pitchFamily="2" charset="2"/>
              <a:buChar char="Ø"/>
            </a:pPr>
            <a:r>
              <a:rPr lang="en-US" sz="2000" dirty="0"/>
              <a:t>Results indicate stitches shielded the delamination front – crack did not propagate</a:t>
            </a:r>
          </a:p>
          <a:p>
            <a:pPr marL="285750" indent="-285750">
              <a:spcBef>
                <a:spcPts val="200"/>
              </a:spcBef>
              <a:spcAft>
                <a:spcPts val="500"/>
              </a:spcAft>
              <a:buFont typeface="Wingdings" pitchFamily="2" charset="2"/>
              <a:buChar char="Ø"/>
            </a:pPr>
            <a:r>
              <a:rPr lang="en-US" sz="2000" dirty="0"/>
              <a:t>Results published in NASA CR</a:t>
            </a:r>
          </a:p>
          <a:p>
            <a:pPr marL="285750" indent="-285750">
              <a:spcBef>
                <a:spcPts val="200"/>
              </a:spcBef>
              <a:spcAft>
                <a:spcPts val="500"/>
              </a:spcAft>
              <a:buFont typeface="Wingdings" pitchFamily="2" charset="2"/>
              <a:buChar char="Ø"/>
            </a:pPr>
            <a:r>
              <a:rPr lang="en-US" sz="2000" dirty="0"/>
              <a:t>Need to validate through experimental study</a:t>
            </a:r>
          </a:p>
        </p:txBody>
      </p:sp>
      <p:pic>
        <p:nvPicPr>
          <p:cNvPr id="5" name="Picture 4" descr="Diagram, engineering drawing&#10;&#10;Description automatically generated">
            <a:extLst>
              <a:ext uri="{FF2B5EF4-FFF2-40B4-BE49-F238E27FC236}">
                <a16:creationId xmlns:a16="http://schemas.microsoft.com/office/drawing/2014/main" id="{EAB81F84-12FF-EE45-BCA0-9F195AD17570}"/>
              </a:ext>
            </a:extLst>
          </p:cNvPr>
          <p:cNvPicPr/>
          <p:nvPr/>
        </p:nvPicPr>
        <p:blipFill>
          <a:blip r:embed="rId2" cstate="print">
            <a:extLst>
              <a:ext uri="{28A0092B-C50C-407E-A947-70E740481C1C}">
                <a14:useLocalDpi xmlns:a14="http://schemas.microsoft.com/office/drawing/2010/main" val="0"/>
              </a:ext>
            </a:extLst>
          </a:blip>
          <a:stretch>
            <a:fillRect/>
          </a:stretch>
        </p:blipFill>
        <p:spPr>
          <a:xfrm flipV="1">
            <a:off x="4486620" y="1109470"/>
            <a:ext cx="4114800" cy="2854325"/>
          </a:xfrm>
          <a:prstGeom prst="rect">
            <a:avLst/>
          </a:prstGeom>
        </p:spPr>
      </p:pic>
      <p:pic>
        <p:nvPicPr>
          <p:cNvPr id="6" name="Picture 5" descr="Diagram&#10;&#10;Description automatically generated">
            <a:extLst>
              <a:ext uri="{FF2B5EF4-FFF2-40B4-BE49-F238E27FC236}">
                <a16:creationId xmlns:a16="http://schemas.microsoft.com/office/drawing/2014/main" id="{63132653-68D9-A948-884E-194AB83FBDFE}"/>
              </a:ext>
            </a:extLst>
          </p:cNvPr>
          <p:cNvPicPr/>
          <p:nvPr/>
        </p:nvPicPr>
        <p:blipFill>
          <a:blip r:embed="rId3"/>
          <a:stretch>
            <a:fillRect/>
          </a:stretch>
        </p:blipFill>
        <p:spPr>
          <a:xfrm>
            <a:off x="4385096" y="3659266"/>
            <a:ext cx="4406747" cy="2847860"/>
          </a:xfrm>
          <a:prstGeom prst="rect">
            <a:avLst/>
          </a:prstGeom>
        </p:spPr>
      </p:pic>
      <p:sp>
        <p:nvSpPr>
          <p:cNvPr id="7" name="TextBox 6">
            <a:extLst>
              <a:ext uri="{FF2B5EF4-FFF2-40B4-BE49-F238E27FC236}">
                <a16:creationId xmlns:a16="http://schemas.microsoft.com/office/drawing/2014/main" id="{0709DEFC-4732-914D-8288-2CAAECFE83E6}"/>
              </a:ext>
            </a:extLst>
          </p:cNvPr>
          <p:cNvSpPr txBox="1"/>
          <p:nvPr/>
        </p:nvSpPr>
        <p:spPr>
          <a:xfrm>
            <a:off x="5012673" y="1288975"/>
            <a:ext cx="1663547" cy="338554"/>
          </a:xfrm>
          <a:prstGeom prst="rect">
            <a:avLst/>
          </a:prstGeom>
          <a:solidFill>
            <a:schemeClr val="bg1"/>
          </a:solidFill>
        </p:spPr>
        <p:txBody>
          <a:bodyPr wrap="square" rtlCol="0">
            <a:spAutoFit/>
          </a:bodyPr>
          <a:lstStyle/>
          <a:p>
            <a:r>
              <a:rPr lang="en-US" sz="1600" dirty="0"/>
              <a:t>Spring elements</a:t>
            </a:r>
          </a:p>
        </p:txBody>
      </p:sp>
      <p:sp>
        <p:nvSpPr>
          <p:cNvPr id="8" name="TextBox 7">
            <a:extLst>
              <a:ext uri="{FF2B5EF4-FFF2-40B4-BE49-F238E27FC236}">
                <a16:creationId xmlns:a16="http://schemas.microsoft.com/office/drawing/2014/main" id="{3D9F2395-A409-1D42-ABA7-8F06CE72B80B}"/>
              </a:ext>
            </a:extLst>
          </p:cNvPr>
          <p:cNvSpPr txBox="1"/>
          <p:nvPr/>
        </p:nvSpPr>
        <p:spPr>
          <a:xfrm>
            <a:off x="7392318" y="2390660"/>
            <a:ext cx="1447319" cy="646331"/>
          </a:xfrm>
          <a:prstGeom prst="rect">
            <a:avLst/>
          </a:prstGeom>
          <a:solidFill>
            <a:schemeClr val="bg1"/>
          </a:solidFill>
        </p:spPr>
        <p:txBody>
          <a:bodyPr wrap="none" rtlCol="0">
            <a:spAutoFit/>
          </a:bodyPr>
          <a:lstStyle/>
          <a:p>
            <a:r>
              <a:rPr lang="en-US" dirty="0"/>
              <a:t>Delamination</a:t>
            </a:r>
          </a:p>
          <a:p>
            <a:r>
              <a:rPr lang="en-US" dirty="0"/>
              <a:t>front</a:t>
            </a:r>
          </a:p>
        </p:txBody>
      </p:sp>
      <p:sp>
        <p:nvSpPr>
          <p:cNvPr id="9" name="TextBox 8">
            <a:extLst>
              <a:ext uri="{FF2B5EF4-FFF2-40B4-BE49-F238E27FC236}">
                <a16:creationId xmlns:a16="http://schemas.microsoft.com/office/drawing/2014/main" id="{9091E271-2B39-8541-9CF2-4BCF82A5B97B}"/>
              </a:ext>
            </a:extLst>
          </p:cNvPr>
          <p:cNvSpPr txBox="1"/>
          <p:nvPr/>
        </p:nvSpPr>
        <p:spPr>
          <a:xfrm>
            <a:off x="8020280" y="1674565"/>
            <a:ext cx="912429" cy="646331"/>
          </a:xfrm>
          <a:prstGeom prst="rect">
            <a:avLst/>
          </a:prstGeom>
          <a:solidFill>
            <a:schemeClr val="bg1"/>
          </a:solidFill>
        </p:spPr>
        <p:txBody>
          <a:bodyPr wrap="none" rtlCol="0">
            <a:spAutoFit/>
          </a:bodyPr>
          <a:lstStyle/>
          <a:p>
            <a:r>
              <a:rPr lang="en-US" dirty="0"/>
              <a:t>Bonded</a:t>
            </a:r>
          </a:p>
          <a:p>
            <a:r>
              <a:rPr lang="en-US" dirty="0"/>
              <a:t>nodes</a:t>
            </a:r>
          </a:p>
        </p:txBody>
      </p:sp>
      <p:sp>
        <p:nvSpPr>
          <p:cNvPr id="10" name="TextBox 9">
            <a:extLst>
              <a:ext uri="{FF2B5EF4-FFF2-40B4-BE49-F238E27FC236}">
                <a16:creationId xmlns:a16="http://schemas.microsoft.com/office/drawing/2014/main" id="{E1ECA6EA-38CF-ED46-9989-C14F95C7ABD0}"/>
              </a:ext>
            </a:extLst>
          </p:cNvPr>
          <p:cNvSpPr txBox="1"/>
          <p:nvPr/>
        </p:nvSpPr>
        <p:spPr>
          <a:xfrm>
            <a:off x="8438920" y="1090670"/>
            <a:ext cx="187287" cy="605928"/>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EE7B3F6F-16AA-2A43-81FE-D32046A0C8AF}"/>
              </a:ext>
            </a:extLst>
          </p:cNvPr>
          <p:cNvSpPr txBox="1"/>
          <p:nvPr/>
        </p:nvSpPr>
        <p:spPr>
          <a:xfrm>
            <a:off x="8484782" y="2982495"/>
            <a:ext cx="173322" cy="675105"/>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A141D877-C6DE-C14B-BCDB-D4A3CB1878EA}"/>
              </a:ext>
            </a:extLst>
          </p:cNvPr>
          <p:cNvSpPr txBox="1"/>
          <p:nvPr/>
        </p:nvSpPr>
        <p:spPr>
          <a:xfrm>
            <a:off x="4286714" y="4726750"/>
            <a:ext cx="369012" cy="369332"/>
          </a:xfrm>
          <a:prstGeom prst="rect">
            <a:avLst/>
          </a:prstGeom>
          <a:solidFill>
            <a:schemeClr val="bg1"/>
          </a:solidFill>
        </p:spPr>
        <p:txBody>
          <a:bodyPr wrap="none" rtlCol="0">
            <a:spAutoFit/>
          </a:bodyPr>
          <a:lstStyle/>
          <a:p>
            <a:r>
              <a:rPr lang="en-US" dirty="0"/>
              <a:t>G</a:t>
            </a:r>
            <a:r>
              <a:rPr lang="en-US" baseline="-25000" dirty="0"/>
              <a:t>I</a:t>
            </a:r>
          </a:p>
        </p:txBody>
      </p:sp>
      <p:sp>
        <p:nvSpPr>
          <p:cNvPr id="3" name="TextBox 2">
            <a:extLst>
              <a:ext uri="{FF2B5EF4-FFF2-40B4-BE49-F238E27FC236}">
                <a16:creationId xmlns:a16="http://schemas.microsoft.com/office/drawing/2014/main" id="{ED7FA56E-2064-524F-815A-FBC3BD010B1F}"/>
              </a:ext>
            </a:extLst>
          </p:cNvPr>
          <p:cNvSpPr txBox="1"/>
          <p:nvPr/>
        </p:nvSpPr>
        <p:spPr>
          <a:xfrm>
            <a:off x="5922335" y="6326371"/>
            <a:ext cx="1729961" cy="338554"/>
          </a:xfrm>
          <a:prstGeom prst="rect">
            <a:avLst/>
          </a:prstGeom>
          <a:solidFill>
            <a:schemeClr val="bg1"/>
          </a:solidFill>
        </p:spPr>
        <p:txBody>
          <a:bodyPr wrap="none" rtlCol="0">
            <a:spAutoFit/>
          </a:bodyPr>
          <a:lstStyle/>
          <a:p>
            <a:r>
              <a:rPr lang="en-US" sz="1600" dirty="0"/>
              <a:t>Specimen width, B</a:t>
            </a:r>
          </a:p>
        </p:txBody>
      </p:sp>
    </p:spTree>
    <p:extLst>
      <p:ext uri="{BB962C8B-B14F-4D97-AF65-F5344CB8AC3E}">
        <p14:creationId xmlns:p14="http://schemas.microsoft.com/office/powerpoint/2010/main" val="2677103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267655" y="152400"/>
            <a:ext cx="7464989" cy="838200"/>
          </a:xfrm>
        </p:spPr>
        <p:txBody>
          <a:bodyPr/>
          <a:lstStyle/>
          <a:p>
            <a:pPr algn="ctr"/>
            <a:r>
              <a:rPr lang="en-US" dirty="0"/>
              <a:t>Concluding Remarks</a:t>
            </a:r>
          </a:p>
        </p:txBody>
      </p:sp>
      <p:sp>
        <p:nvSpPr>
          <p:cNvPr id="4" name="Rectangle 3">
            <a:extLst>
              <a:ext uri="{FF2B5EF4-FFF2-40B4-BE49-F238E27FC236}">
                <a16:creationId xmlns:a16="http://schemas.microsoft.com/office/drawing/2014/main" id="{E44F6881-FFD7-FD42-AAEF-4696687C1407}"/>
              </a:ext>
            </a:extLst>
          </p:cNvPr>
          <p:cNvSpPr/>
          <p:nvPr/>
        </p:nvSpPr>
        <p:spPr>
          <a:xfrm>
            <a:off x="407630" y="1394104"/>
            <a:ext cx="8357616" cy="5016758"/>
          </a:xfrm>
          <a:prstGeom prst="rect">
            <a:avLst/>
          </a:prstGeom>
        </p:spPr>
        <p:txBody>
          <a:bodyPr wrap="square">
            <a:spAutoFit/>
          </a:bodyPr>
          <a:lstStyle/>
          <a:p>
            <a:pPr marL="285750" indent="-285750">
              <a:buFont typeface="Wingdings" pitchFamily="2" charset="2"/>
              <a:buChar char="Ø"/>
            </a:pPr>
            <a:r>
              <a:rPr lang="en-US" sz="2000" b="1" dirty="0"/>
              <a:t>Computational Tools for Modeling the Fabrication Process</a:t>
            </a:r>
          </a:p>
          <a:p>
            <a:pPr marL="742950" lvl="1" indent="-285750">
              <a:buFont typeface="Arial" panose="020B0604020202020204" pitchFamily="34" charset="0"/>
              <a:buChar char="•"/>
            </a:pPr>
            <a:r>
              <a:rPr lang="en-US" sz="2000" dirty="0"/>
              <a:t>Developed and demonstrated boundary element based CFD simulations of viscous polymer flow into a simplified representation of a woven carbon fiber preform</a:t>
            </a:r>
          </a:p>
          <a:p>
            <a:pPr marL="742950" lvl="1" indent="-285750">
              <a:buFont typeface="Arial" panose="020B0604020202020204" pitchFamily="34" charset="0"/>
              <a:buChar char="•"/>
            </a:pPr>
            <a:r>
              <a:rPr lang="en-US" sz="2000" dirty="0"/>
              <a:t>Adapted a molecular dynamics simulation method created for modeling polymerization to address pyrolysis and demonstrated its use for the conversion of phenolic resin to amorphous char</a:t>
            </a:r>
          </a:p>
          <a:p>
            <a:pPr marL="742950" lvl="1" indent="-285750">
              <a:buFont typeface="Arial" panose="020B0604020202020204" pitchFamily="34" charset="0"/>
              <a:buChar char="•"/>
            </a:pPr>
            <a:r>
              <a:rPr lang="en-US" sz="2000" dirty="0"/>
              <a:t>Work on-going under current GCD project</a:t>
            </a:r>
          </a:p>
          <a:p>
            <a:pPr lvl="1"/>
            <a:endParaRPr lang="en-US" sz="2000" dirty="0"/>
          </a:p>
          <a:p>
            <a:pPr marL="342900" lvl="0" indent="-342900">
              <a:buFont typeface="Wingdings" pitchFamily="2" charset="2"/>
              <a:buChar char="Ø"/>
            </a:pPr>
            <a:r>
              <a:rPr lang="en-US" sz="2000" b="1" dirty="0"/>
              <a:t>Thermal-Structural Concept Development </a:t>
            </a:r>
          </a:p>
          <a:p>
            <a:pPr marL="742950" lvl="1" indent="-285750">
              <a:buFont typeface="Arial" panose="020B0604020202020204" pitchFamily="34" charset="0"/>
              <a:buChar char="•"/>
            </a:pPr>
            <a:r>
              <a:rPr lang="en-US" sz="2000" dirty="0"/>
              <a:t>Parametric studies on curved hot structure concepts initiated</a:t>
            </a:r>
          </a:p>
          <a:p>
            <a:pPr marL="742950" lvl="1" indent="-285750">
              <a:buFont typeface="Arial" panose="020B0604020202020204" pitchFamily="34" charset="0"/>
              <a:buChar char="•"/>
            </a:pPr>
            <a:r>
              <a:rPr lang="en-US" sz="2000" dirty="0"/>
              <a:t>Micromechanical models of stitching thread developed </a:t>
            </a:r>
          </a:p>
          <a:p>
            <a:pPr marL="742950" lvl="1" indent="-285750">
              <a:buFont typeface="Arial" panose="020B0604020202020204" pitchFamily="34" charset="0"/>
              <a:buChar char="•"/>
            </a:pPr>
            <a:r>
              <a:rPr lang="en-US" sz="2000" dirty="0"/>
              <a:t>Initiated Fracture-mechanics model development to evaluate effect of stitching</a:t>
            </a:r>
          </a:p>
          <a:p>
            <a:pPr marL="742950" lvl="1" indent="-285750">
              <a:buFont typeface="Arial" panose="020B0604020202020204" pitchFamily="34" charset="0"/>
              <a:buChar char="•"/>
            </a:pPr>
            <a:r>
              <a:rPr lang="en-US" sz="2000" dirty="0"/>
              <a:t>Carbon fiber and 2D carbon fabric procured for fabrication of test specimens</a:t>
            </a:r>
          </a:p>
        </p:txBody>
      </p:sp>
    </p:spTree>
    <p:extLst>
      <p:ext uri="{BB962C8B-B14F-4D97-AF65-F5344CB8AC3E}">
        <p14:creationId xmlns:p14="http://schemas.microsoft.com/office/powerpoint/2010/main" val="378421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267655" y="152400"/>
            <a:ext cx="7464989" cy="838200"/>
          </a:xfrm>
        </p:spPr>
        <p:txBody>
          <a:bodyPr/>
          <a:lstStyle/>
          <a:p>
            <a:pPr algn="ctr"/>
            <a:r>
              <a:rPr lang="en-US" dirty="0"/>
              <a:t>References and Publications</a:t>
            </a:r>
          </a:p>
        </p:txBody>
      </p:sp>
      <p:sp>
        <p:nvSpPr>
          <p:cNvPr id="4" name="Rectangle 3">
            <a:extLst>
              <a:ext uri="{FF2B5EF4-FFF2-40B4-BE49-F238E27FC236}">
                <a16:creationId xmlns:a16="http://schemas.microsoft.com/office/drawing/2014/main" id="{E44F6881-FFD7-FD42-AAEF-4696687C1407}"/>
              </a:ext>
            </a:extLst>
          </p:cNvPr>
          <p:cNvSpPr/>
          <p:nvPr/>
        </p:nvSpPr>
        <p:spPr>
          <a:xfrm>
            <a:off x="226876" y="1107025"/>
            <a:ext cx="8357616" cy="5447645"/>
          </a:xfrm>
          <a:prstGeom prst="rect">
            <a:avLst/>
          </a:prstGeom>
        </p:spPr>
        <p:txBody>
          <a:bodyPr wrap="square">
            <a:spAutoFit/>
          </a:bodyPr>
          <a:lstStyle/>
          <a:p>
            <a:pPr marL="285750" indent="-285750">
              <a:buFont typeface="Wingdings" pitchFamily="2" charset="2"/>
              <a:buChar char="Ø"/>
            </a:pPr>
            <a:r>
              <a:rPr lang="en-US" b="1" dirty="0"/>
              <a:t>References for Computational Tools for Modeling </a:t>
            </a:r>
            <a:r>
              <a:rPr lang="en-US" b="1"/>
              <a:t>Fabrication Process</a:t>
            </a:r>
            <a:endParaRPr lang="en-US" b="1" dirty="0"/>
          </a:p>
          <a:p>
            <a:pPr marL="342900" indent="-342900">
              <a:buFont typeface="+mj-lt"/>
              <a:buAutoNum type="arabicPeriod"/>
            </a:pPr>
            <a:r>
              <a:rPr lang="en-US" sz="1400" dirty="0" err="1"/>
              <a:t>Gissinger</a:t>
            </a:r>
            <a:r>
              <a:rPr lang="en-US" sz="1400" dirty="0"/>
              <a:t>, J. R.; Jensen, B. J.; Wise, K. E. “Modeling Chemical Reactions in Classical Molecular Dynamics Simulations” Polymer, 128, 211-217, 2017.</a:t>
            </a:r>
          </a:p>
          <a:p>
            <a:pPr marL="342900" indent="-342900">
              <a:buFont typeface="+mj-lt"/>
              <a:buAutoNum type="arabicPeriod"/>
            </a:pPr>
            <a:r>
              <a:rPr lang="en-US" sz="1400" dirty="0" err="1"/>
              <a:t>Gissinger</a:t>
            </a:r>
            <a:r>
              <a:rPr lang="en-US" sz="1400" dirty="0"/>
              <a:t>, J. R.; Jensen, B. D.; Wise, K. E. “REACTER: A Heuristic Method for Reactive Molecular Dynamics” Macromolecules, 53, 9953, 2020.</a:t>
            </a:r>
          </a:p>
          <a:p>
            <a:pPr marL="285750" indent="-285750">
              <a:buFont typeface="Wingdings" pitchFamily="2" charset="2"/>
              <a:buChar char="Ø"/>
            </a:pPr>
            <a:r>
              <a:rPr lang="en-US" b="1" dirty="0"/>
              <a:t>References for C/C material property spreadsheet</a:t>
            </a:r>
          </a:p>
          <a:p>
            <a:pPr marL="342900" indent="-342900">
              <a:buAutoNum type="arabicPeriod"/>
            </a:pPr>
            <a:r>
              <a:rPr lang="en-US" sz="1400" dirty="0"/>
              <a:t>Glass, D. E., Vaughn, W. L., Development of an Advanced Carbon-Carbon (ACC-6) Material Property Database, JANNAF Conference, 2020.</a:t>
            </a:r>
          </a:p>
          <a:p>
            <a:pPr marL="342900" indent="-342900">
              <a:buAutoNum type="arabicPeriod"/>
            </a:pPr>
            <a:r>
              <a:rPr lang="en-US" sz="1400" dirty="0"/>
              <a:t>Vaughn, Wallace L, et. al., Interlaminar and In-plane Shear Strengths and Moduli of Carbon-Carbon Composites, The 42nd Annual Conference on Composites Materials, and Structures, January 22-25, 2017, Cape Canaveral, FL</a:t>
            </a:r>
          </a:p>
          <a:p>
            <a:pPr marL="342900" indent="-342900">
              <a:buAutoNum type="arabicPeriod"/>
            </a:pPr>
            <a:r>
              <a:rPr lang="en-US" sz="1400" dirty="0"/>
              <a:t>Vaughn, Wallace L, et. al., Mechanical Properties of a Cut Ply Quasi-60 Carbon-Carbon Composite, The 43nd Annual Conference on Composites </a:t>
            </a:r>
            <a:r>
              <a:rPr lang="en-US" sz="1400" dirty="0" err="1"/>
              <a:t>Mateials</a:t>
            </a:r>
            <a:r>
              <a:rPr lang="en-US" sz="1400" dirty="0"/>
              <a:t>, and Structures, January 30th, 2018, Cape Canaveral, FL</a:t>
            </a:r>
          </a:p>
          <a:p>
            <a:pPr marL="342900" indent="-342900">
              <a:buAutoNum type="arabicPeriod"/>
            </a:pPr>
            <a:r>
              <a:rPr lang="en-US" sz="1400" dirty="0">
                <a:hlinkClick r:id="rId3"/>
              </a:rPr>
              <a:t>https://toraycma.app.box.com/s/ru9sr1uzk0nw6vhilrt8hrmofytpjm1r</a:t>
            </a:r>
            <a:endParaRPr lang="en-US" sz="1400" dirty="0"/>
          </a:p>
          <a:p>
            <a:pPr marL="342900" indent="-342900">
              <a:buAutoNum type="arabicPeriod"/>
            </a:pPr>
            <a:r>
              <a:rPr lang="en-US" sz="1400" dirty="0"/>
              <a:t>Sauder, Cedric, Jacques Lamon, and Rene </a:t>
            </a:r>
            <a:r>
              <a:rPr lang="en-US" sz="1400" dirty="0" err="1"/>
              <a:t>Pailler</a:t>
            </a:r>
            <a:r>
              <a:rPr lang="en-US" sz="1400" dirty="0"/>
              <a:t>. "Thermomechanical properties of carbon </a:t>
            </a:r>
            <a:r>
              <a:rPr lang="en-US" sz="1400" dirty="0" err="1"/>
              <a:t>fibres</a:t>
            </a:r>
            <a:r>
              <a:rPr lang="en-US" sz="1400" dirty="0"/>
              <a:t> at high temperatures (up to 2000 C)." Composites Science and Technology 62.4 (2002): 499-504.</a:t>
            </a:r>
          </a:p>
          <a:p>
            <a:pPr marL="342900" indent="-342900">
              <a:buAutoNum type="arabicPeriod"/>
            </a:pPr>
            <a:r>
              <a:rPr lang="en-US" sz="1400" dirty="0" err="1"/>
              <a:t>Colmer</a:t>
            </a:r>
            <a:r>
              <a:rPr lang="en-US" sz="1400" dirty="0"/>
              <a:t>, T., et al. “Dependence of Fracture Toughness on Delamination Direction in Carbon/Carbon Laminates,” Proceedings of the Joint Army, Navy, NASA, Air Force (JANNAF) Meeting, Dayton, USA, 2019.</a:t>
            </a:r>
          </a:p>
          <a:p>
            <a:pPr marL="342900" indent="-342900">
              <a:buAutoNum type="arabicPeriod"/>
            </a:pPr>
            <a:r>
              <a:rPr lang="en-US" sz="1400" dirty="0"/>
              <a:t>Smith, A.J., et al. “Measurements of Mixed Mode-I/II Interlaminar Fracture Toughness of  2D-Woven Carbon/Carbon Laminates,” Proceedings of the 44rd Annual Conference on Composites, Materials, and Structures, Cocoa Beach, 2020.</a:t>
            </a:r>
          </a:p>
          <a:p>
            <a:pPr marL="285750" indent="-285750">
              <a:buFont typeface="Wingdings" pitchFamily="2" charset="2"/>
              <a:buChar char="Ø"/>
            </a:pPr>
            <a:r>
              <a:rPr lang="en-US" b="1" dirty="0"/>
              <a:t>New Publication</a:t>
            </a:r>
          </a:p>
          <a:p>
            <a:pPr marL="342900" indent="-342900">
              <a:buFont typeface="+mj-lt"/>
              <a:buAutoNum type="arabicPeriod"/>
            </a:pPr>
            <a:r>
              <a:rPr lang="en-US" sz="1400" dirty="0"/>
              <a:t>Kruger, R., Analysis of Delamination Growth in Stitched and Unstitched Double Cantilever Beam Specimens Made of Carbon-Carbon Composites, NASA CR-20210011852, March 2021.</a:t>
            </a:r>
            <a:endParaRPr lang="en-US" sz="2000" b="1" dirty="0"/>
          </a:p>
        </p:txBody>
      </p:sp>
    </p:spTree>
    <p:extLst>
      <p:ext uri="{BB962C8B-B14F-4D97-AF65-F5344CB8AC3E}">
        <p14:creationId xmlns:p14="http://schemas.microsoft.com/office/powerpoint/2010/main" val="51016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B004-D272-2F48-AA53-CB497E8F8EFD}"/>
              </a:ext>
            </a:extLst>
          </p:cNvPr>
          <p:cNvSpPr>
            <a:spLocks noGrp="1"/>
          </p:cNvSpPr>
          <p:nvPr>
            <p:ph type="title"/>
          </p:nvPr>
        </p:nvSpPr>
        <p:spPr>
          <a:xfrm>
            <a:off x="227897" y="221973"/>
            <a:ext cx="7763164" cy="838200"/>
          </a:xfrm>
        </p:spPr>
        <p:txBody>
          <a:bodyPr/>
          <a:lstStyle/>
          <a:p>
            <a:pPr algn="ctr"/>
            <a:r>
              <a:rPr lang="en-US" dirty="0"/>
              <a:t>Hot Structure Project Overview </a:t>
            </a:r>
            <a:br>
              <a:rPr lang="en-US" dirty="0"/>
            </a:br>
            <a:endParaRPr lang="en-US" dirty="0"/>
          </a:p>
        </p:txBody>
      </p:sp>
      <p:sp>
        <p:nvSpPr>
          <p:cNvPr id="4" name="Content Placeholder 3">
            <a:extLst>
              <a:ext uri="{FF2B5EF4-FFF2-40B4-BE49-F238E27FC236}">
                <a16:creationId xmlns:a16="http://schemas.microsoft.com/office/drawing/2014/main" id="{E000507B-2FE7-9C42-BB45-4AA33F81617C}"/>
              </a:ext>
            </a:extLst>
          </p:cNvPr>
          <p:cNvSpPr>
            <a:spLocks noGrp="1"/>
          </p:cNvSpPr>
          <p:nvPr>
            <p:ph idx="1"/>
          </p:nvPr>
        </p:nvSpPr>
        <p:spPr>
          <a:xfrm>
            <a:off x="0" y="1070062"/>
            <a:ext cx="5426820" cy="5247590"/>
          </a:xfrm>
        </p:spPr>
        <p:txBody>
          <a:bodyPr/>
          <a:lstStyle/>
          <a:p>
            <a:pPr>
              <a:buFont typeface="Wingdings" pitchFamily="2" charset="2"/>
              <a:buChar char="Ø"/>
            </a:pPr>
            <a:r>
              <a:rPr lang="en-US" sz="2000" dirty="0">
                <a:solidFill>
                  <a:srgbClr val="0000FF"/>
                </a:solidFill>
              </a:rPr>
              <a:t>Goal: </a:t>
            </a:r>
            <a:r>
              <a:rPr lang="en-US" sz="2000" b="0" dirty="0"/>
              <a:t>Deliver advanced knowledge and capability towards developing lightweight, reusable, and dimensionally stable hot structures concepts to enable advanced space exploration missions.</a:t>
            </a:r>
          </a:p>
          <a:p>
            <a:pPr>
              <a:buFont typeface="Wingdings" pitchFamily="2" charset="2"/>
              <a:buChar char="Ø"/>
            </a:pPr>
            <a:r>
              <a:rPr lang="en-US" sz="2000" dirty="0">
                <a:solidFill>
                  <a:srgbClr val="0000FF"/>
                </a:solidFill>
              </a:rPr>
              <a:t>Focus: </a:t>
            </a:r>
            <a:r>
              <a:rPr lang="en-US" sz="2000" b="0" dirty="0"/>
              <a:t>Improving</a:t>
            </a:r>
            <a:r>
              <a:rPr lang="en-US" sz="2000" b="0" dirty="0">
                <a:solidFill>
                  <a:srgbClr val="0000FF"/>
                </a:solidFill>
              </a:rPr>
              <a:t> </a:t>
            </a:r>
            <a:r>
              <a:rPr lang="en-US" sz="2000" b="0" dirty="0"/>
              <a:t>2D C/C material system</a:t>
            </a:r>
          </a:p>
          <a:p>
            <a:pPr>
              <a:buFont typeface="Wingdings" pitchFamily="2" charset="2"/>
              <a:buChar char="Ø"/>
            </a:pPr>
            <a:r>
              <a:rPr lang="en-US" sz="2000" dirty="0">
                <a:solidFill>
                  <a:srgbClr val="0000FF"/>
                </a:solidFill>
              </a:rPr>
              <a:t>Two-fold Approach: </a:t>
            </a:r>
            <a:r>
              <a:rPr lang="en-US" sz="2000" b="0" dirty="0"/>
              <a:t>Improve the performance of hot structures by advancing the computational design of C/C materials and by improving the fundamental understanding of thermal stress response in hot structure concepts</a:t>
            </a:r>
            <a:endParaRPr lang="en-US" sz="2000" b="0" dirty="0">
              <a:solidFill>
                <a:srgbClr val="0000FF"/>
              </a:solidFill>
            </a:endParaRPr>
          </a:p>
          <a:p>
            <a:pPr>
              <a:buFont typeface="Wingdings" pitchFamily="2" charset="2"/>
              <a:buChar char="Ø"/>
            </a:pPr>
            <a:endParaRPr lang="en-US" sz="2000" dirty="0">
              <a:solidFill>
                <a:srgbClr val="0000FF"/>
              </a:solidFill>
            </a:endParaRPr>
          </a:p>
          <a:p>
            <a:pPr>
              <a:buFont typeface="Wingdings" pitchFamily="2" charset="2"/>
              <a:buChar char="Ø"/>
            </a:pPr>
            <a:endParaRPr lang="en-US" sz="2000" dirty="0">
              <a:solidFill>
                <a:srgbClr val="0000FF"/>
              </a:solidFill>
            </a:endParaRPr>
          </a:p>
          <a:p>
            <a:pPr marL="0" indent="0">
              <a:buNone/>
            </a:pPr>
            <a:endParaRPr lang="en-US" sz="2000" dirty="0">
              <a:solidFill>
                <a:srgbClr val="0000FF"/>
              </a:solidFill>
            </a:endParaRPr>
          </a:p>
        </p:txBody>
      </p:sp>
      <p:pic>
        <p:nvPicPr>
          <p:cNvPr id="6" name="Picture 5" descr="J2X nozzle.pdf">
            <a:extLst>
              <a:ext uri="{FF2B5EF4-FFF2-40B4-BE49-F238E27FC236}">
                <a16:creationId xmlns:a16="http://schemas.microsoft.com/office/drawing/2014/main" id="{A0D3AB38-9F53-FE4F-BCC7-8423BF0289CA}"/>
              </a:ext>
            </a:extLst>
          </p:cNvPr>
          <p:cNvPicPr>
            <a:picLocks noChangeAspect="1"/>
          </p:cNvPicPr>
          <p:nvPr/>
        </p:nvPicPr>
        <p:blipFill>
          <a:blip r:embed="rId3"/>
          <a:srcRect t="5167" r="70143" b="6890"/>
          <a:stretch>
            <a:fillRect/>
          </a:stretch>
        </p:blipFill>
        <p:spPr>
          <a:xfrm>
            <a:off x="7381230" y="3638013"/>
            <a:ext cx="1389961" cy="2451669"/>
          </a:xfrm>
          <a:prstGeom prst="rect">
            <a:avLst/>
          </a:prstGeom>
        </p:spPr>
      </p:pic>
      <p:sp>
        <p:nvSpPr>
          <p:cNvPr id="7" name="TextBox 6">
            <a:extLst>
              <a:ext uri="{FF2B5EF4-FFF2-40B4-BE49-F238E27FC236}">
                <a16:creationId xmlns:a16="http://schemas.microsoft.com/office/drawing/2014/main" id="{80605CCC-92F9-3441-AC78-3626700AB2F2}"/>
              </a:ext>
            </a:extLst>
          </p:cNvPr>
          <p:cNvSpPr txBox="1"/>
          <p:nvPr/>
        </p:nvSpPr>
        <p:spPr>
          <a:xfrm>
            <a:off x="7897305" y="5308181"/>
            <a:ext cx="1039528" cy="406265"/>
          </a:xfrm>
          <a:prstGeom prst="rect">
            <a:avLst/>
          </a:prstGeom>
          <a:solidFill>
            <a:schemeClr val="bg1"/>
          </a:solidFill>
          <a:ln>
            <a:solidFill>
              <a:schemeClr val="tx1"/>
            </a:solidFill>
          </a:ln>
        </p:spPr>
        <p:txBody>
          <a:bodyPr wrap="square" lIns="45720" tIns="18288" rIns="9144" bIns="18288"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Nozzle Extension</a:t>
            </a:r>
          </a:p>
        </p:txBody>
      </p:sp>
      <p:pic>
        <p:nvPicPr>
          <p:cNvPr id="8" name="Picture 7">
            <a:extLst>
              <a:ext uri="{FF2B5EF4-FFF2-40B4-BE49-F238E27FC236}">
                <a16:creationId xmlns:a16="http://schemas.microsoft.com/office/drawing/2014/main" id="{E1A88384-2476-AE46-95E1-268573BCA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749" y="1573662"/>
            <a:ext cx="2948545" cy="1777800"/>
          </a:xfrm>
          <a:prstGeom prst="rect">
            <a:avLst/>
          </a:prstGeom>
        </p:spPr>
      </p:pic>
      <p:sp>
        <p:nvSpPr>
          <p:cNvPr id="9" name="TextBox 8">
            <a:extLst>
              <a:ext uri="{FF2B5EF4-FFF2-40B4-BE49-F238E27FC236}">
                <a16:creationId xmlns:a16="http://schemas.microsoft.com/office/drawing/2014/main" id="{AF51C31C-F469-204A-A973-139ED2EADFFA}"/>
              </a:ext>
            </a:extLst>
          </p:cNvPr>
          <p:cNvSpPr txBox="1"/>
          <p:nvPr/>
        </p:nvSpPr>
        <p:spPr>
          <a:xfrm>
            <a:off x="5817646" y="1607379"/>
            <a:ext cx="1899002" cy="221599"/>
          </a:xfrm>
          <a:prstGeom prst="rect">
            <a:avLst/>
          </a:prstGeom>
          <a:solidFill>
            <a:schemeClr val="bg1"/>
          </a:solidFill>
          <a:ln>
            <a:solidFill>
              <a:schemeClr val="tx1"/>
            </a:solidFill>
          </a:ln>
        </p:spPr>
        <p:txBody>
          <a:bodyPr wrap="square" lIns="45720" tIns="18288" rIns="9144" bIns="18288"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Hot Structure Heatshield</a:t>
            </a:r>
          </a:p>
        </p:txBody>
      </p:sp>
      <p:sp>
        <p:nvSpPr>
          <p:cNvPr id="10" name="TextBox 9">
            <a:extLst>
              <a:ext uri="{FF2B5EF4-FFF2-40B4-BE49-F238E27FC236}">
                <a16:creationId xmlns:a16="http://schemas.microsoft.com/office/drawing/2014/main" id="{1A4AA9E5-6B46-664C-B19A-F14BA2637F15}"/>
              </a:ext>
            </a:extLst>
          </p:cNvPr>
          <p:cNvSpPr txBox="1"/>
          <p:nvPr/>
        </p:nvSpPr>
        <p:spPr>
          <a:xfrm>
            <a:off x="5598504" y="1121043"/>
            <a:ext cx="2934778" cy="400110"/>
          </a:xfrm>
          <a:prstGeom prst="rect">
            <a:avLst/>
          </a:prstGeom>
          <a:noFill/>
        </p:spPr>
        <p:txBody>
          <a:bodyPr wrap="none" rtlCol="0">
            <a:spAutoFit/>
          </a:bodyPr>
          <a:lstStyle/>
          <a:p>
            <a:pPr marL="342900" indent="-342900">
              <a:buFont typeface="Wingdings" pitchFamily="2" charset="2"/>
              <a:buChar char="Ø"/>
            </a:pPr>
            <a:r>
              <a:rPr lang="en-US" sz="2000" b="1" dirty="0">
                <a:solidFill>
                  <a:srgbClr val="0000FF"/>
                </a:solidFill>
              </a:rPr>
              <a:t>Potential Applications:</a:t>
            </a:r>
            <a:endParaRPr lang="en-US" sz="2000" b="1" dirty="0"/>
          </a:p>
        </p:txBody>
      </p:sp>
      <p:sp>
        <p:nvSpPr>
          <p:cNvPr id="12" name="Rectangle 11">
            <a:extLst>
              <a:ext uri="{FF2B5EF4-FFF2-40B4-BE49-F238E27FC236}">
                <a16:creationId xmlns:a16="http://schemas.microsoft.com/office/drawing/2014/main" id="{C8AFB9EF-F8FB-B64D-A0A3-41D5932D7547}"/>
              </a:ext>
            </a:extLst>
          </p:cNvPr>
          <p:cNvSpPr/>
          <p:nvPr/>
        </p:nvSpPr>
        <p:spPr>
          <a:xfrm>
            <a:off x="-386814" y="4976068"/>
            <a:ext cx="7830030" cy="1323439"/>
          </a:xfrm>
          <a:prstGeom prst="rect">
            <a:avLst/>
          </a:prstGeom>
        </p:spPr>
        <p:txBody>
          <a:bodyPr wrap="square">
            <a:spAutoFit/>
          </a:bodyPr>
          <a:lstStyle/>
          <a:p>
            <a:pPr marL="1028700" lvl="1" indent="-342900">
              <a:buFont typeface="Arial" panose="020B0604020202020204" pitchFamily="34" charset="0"/>
              <a:buChar char="•"/>
            </a:pPr>
            <a:r>
              <a:rPr lang="en-US" sz="2000" b="1" dirty="0"/>
              <a:t>Develop Computational Tools for Modeling the Fabrication Process - make better 2D C/C material – lower variability</a:t>
            </a:r>
          </a:p>
          <a:p>
            <a:pPr marL="1028700" lvl="1" indent="-342900">
              <a:buFont typeface="Arial" panose="020B0604020202020204" pitchFamily="34" charset="0"/>
              <a:buChar char="•"/>
            </a:pPr>
            <a:r>
              <a:rPr lang="en-US" sz="2000" b="1" dirty="0"/>
              <a:t>Thermal-Structural Concept Development </a:t>
            </a:r>
          </a:p>
          <a:p>
            <a:pPr marL="685800" lvl="1"/>
            <a:r>
              <a:rPr lang="en-US" sz="2000" b="1" dirty="0"/>
              <a:t>	  - make better C/C structures – improve ILT and ILS response</a:t>
            </a:r>
          </a:p>
        </p:txBody>
      </p:sp>
      <p:pic>
        <p:nvPicPr>
          <p:cNvPr id="13" name="Picture 3" descr="Black_Hyper-X">
            <a:extLst>
              <a:ext uri="{FF2B5EF4-FFF2-40B4-BE49-F238E27FC236}">
                <a16:creationId xmlns:a16="http://schemas.microsoft.com/office/drawing/2014/main" id="{DA92D706-8BEA-9340-AE51-449C716CC8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258" r="2653" b="32309"/>
          <a:stretch/>
        </p:blipFill>
        <p:spPr bwMode="auto">
          <a:xfrm>
            <a:off x="5394771" y="3742300"/>
            <a:ext cx="2052841" cy="530370"/>
          </a:xfrm>
          <a:prstGeom prst="rect">
            <a:avLst/>
          </a:prstGeom>
          <a:noFill/>
          <a:ln w="38100">
            <a:solidFill>
              <a:srgbClr val="01008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4451F9A-41C2-B54F-BD96-8FB9B881B145}"/>
              </a:ext>
            </a:extLst>
          </p:cNvPr>
          <p:cNvSpPr txBox="1"/>
          <p:nvPr/>
        </p:nvSpPr>
        <p:spPr>
          <a:xfrm>
            <a:off x="5381555" y="3463300"/>
            <a:ext cx="2058691" cy="221599"/>
          </a:xfrm>
          <a:prstGeom prst="rect">
            <a:avLst/>
          </a:prstGeom>
          <a:solidFill>
            <a:schemeClr val="bg1"/>
          </a:solidFill>
          <a:ln>
            <a:solidFill>
              <a:schemeClr val="tx1"/>
            </a:solidFill>
          </a:ln>
        </p:spPr>
        <p:txBody>
          <a:bodyPr wrap="square" lIns="45720" tIns="18288" rIns="9144" bIns="18288"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Hypersonic Cruise Vehicle</a:t>
            </a:r>
          </a:p>
        </p:txBody>
      </p:sp>
      <p:sp>
        <p:nvSpPr>
          <p:cNvPr id="15" name="TextBox 14">
            <a:extLst>
              <a:ext uri="{FF2B5EF4-FFF2-40B4-BE49-F238E27FC236}">
                <a16:creationId xmlns:a16="http://schemas.microsoft.com/office/drawing/2014/main" id="{EF24F75D-64DC-074B-89FA-8390944838C1}"/>
              </a:ext>
            </a:extLst>
          </p:cNvPr>
          <p:cNvSpPr txBox="1"/>
          <p:nvPr/>
        </p:nvSpPr>
        <p:spPr>
          <a:xfrm>
            <a:off x="0" y="6322419"/>
            <a:ext cx="7667384" cy="400110"/>
          </a:xfrm>
          <a:prstGeom prst="rect">
            <a:avLst/>
          </a:prstGeom>
          <a:noFill/>
        </p:spPr>
        <p:txBody>
          <a:bodyPr wrap="square" rtlCol="0">
            <a:spAutoFit/>
          </a:bodyPr>
          <a:lstStyle/>
          <a:p>
            <a:pPr marL="342900" indent="-342900">
              <a:buFont typeface="Wingdings" pitchFamily="2" charset="2"/>
              <a:buChar char="Ø"/>
            </a:pPr>
            <a:r>
              <a:rPr lang="en-US" sz="2000" b="1" dirty="0">
                <a:solidFill>
                  <a:srgbClr val="0000FF"/>
                </a:solidFill>
              </a:rPr>
              <a:t>Project Duration: </a:t>
            </a:r>
            <a:r>
              <a:rPr lang="en-US" sz="2000" dirty="0"/>
              <a:t>April 8 to Sept 30, 2020 (~ 6 months)</a:t>
            </a:r>
            <a:endParaRPr lang="en-US" sz="2000" b="1" dirty="0"/>
          </a:p>
        </p:txBody>
      </p:sp>
    </p:spTree>
    <p:extLst>
      <p:ext uri="{BB962C8B-B14F-4D97-AF65-F5344CB8AC3E}">
        <p14:creationId xmlns:p14="http://schemas.microsoft.com/office/powerpoint/2010/main" val="1083162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96B2-FDE3-7548-A850-BA9CE350A3BB}"/>
              </a:ext>
            </a:extLst>
          </p:cNvPr>
          <p:cNvSpPr>
            <a:spLocks noGrp="1"/>
          </p:cNvSpPr>
          <p:nvPr>
            <p:ph type="title"/>
          </p:nvPr>
        </p:nvSpPr>
        <p:spPr/>
        <p:txBody>
          <a:bodyPr/>
          <a:lstStyle/>
          <a:p>
            <a:pPr algn="ctr"/>
            <a:r>
              <a:rPr lang="en-US" dirty="0"/>
              <a:t>Team Membership</a:t>
            </a:r>
          </a:p>
        </p:txBody>
      </p:sp>
      <p:graphicFrame>
        <p:nvGraphicFramePr>
          <p:cNvPr id="4" name="Table 3">
            <a:extLst>
              <a:ext uri="{FF2B5EF4-FFF2-40B4-BE49-F238E27FC236}">
                <a16:creationId xmlns:a16="http://schemas.microsoft.com/office/drawing/2014/main" id="{AA7CE0D4-954B-0E40-A865-9B6C92C6C801}"/>
              </a:ext>
            </a:extLst>
          </p:cNvPr>
          <p:cNvGraphicFramePr>
            <a:graphicFrameLocks noGrp="1"/>
          </p:cNvGraphicFramePr>
          <p:nvPr>
            <p:extLst>
              <p:ext uri="{D42A27DB-BD31-4B8C-83A1-F6EECF244321}">
                <p14:modId xmlns:p14="http://schemas.microsoft.com/office/powerpoint/2010/main" val="3495078489"/>
              </p:ext>
            </p:extLst>
          </p:nvPr>
        </p:nvGraphicFramePr>
        <p:xfrm>
          <a:off x="609600" y="1371600"/>
          <a:ext cx="7620000" cy="4475396"/>
        </p:xfrm>
        <a:graphic>
          <a:graphicData uri="http://schemas.openxmlformats.org/drawingml/2006/table">
            <a:tbl>
              <a:tblPr/>
              <a:tblGrid>
                <a:gridCol w="2027576">
                  <a:extLst>
                    <a:ext uri="{9D8B030D-6E8A-4147-A177-3AD203B41FA5}">
                      <a16:colId xmlns:a16="http://schemas.microsoft.com/office/drawing/2014/main" val="67584536"/>
                    </a:ext>
                  </a:extLst>
                </a:gridCol>
                <a:gridCol w="2599857">
                  <a:extLst>
                    <a:ext uri="{9D8B030D-6E8A-4147-A177-3AD203B41FA5}">
                      <a16:colId xmlns:a16="http://schemas.microsoft.com/office/drawing/2014/main" val="3795385431"/>
                    </a:ext>
                  </a:extLst>
                </a:gridCol>
                <a:gridCol w="2992567">
                  <a:extLst>
                    <a:ext uri="{9D8B030D-6E8A-4147-A177-3AD203B41FA5}">
                      <a16:colId xmlns:a16="http://schemas.microsoft.com/office/drawing/2014/main" val="4052085217"/>
                    </a:ext>
                  </a:extLst>
                </a:gridCol>
              </a:tblGrid>
              <a:tr h="552308">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Name</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Role</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Organization</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385631910"/>
                  </a:ext>
                </a:extLst>
              </a:tr>
              <a:tr h="218523">
                <a:tc gridSpan="3">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Core Team</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4503523"/>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Sandra Walker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Project Lead</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937876"/>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Kris Wise</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Computational Tools Lead</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2144355"/>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James Smith</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Damage Modeling/Analysis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Johnson Space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682048"/>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Carl Poteet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Thermal-Structural Analyst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413624"/>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Lauren Raffanello</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Thermal-Structural Analyst </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3103265"/>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Andrew Lovejoy</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Fabrication/Testing</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34613"/>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Ronald Kreuger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Damage Mechanics/Analyst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NIA Research Fellow</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043336"/>
                  </a:ext>
                </a:extLst>
              </a:tr>
              <a:tr h="218523">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Jacob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Gissinger</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Material Modeling/Fluid Dynamics</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Postdoctoral Program Fellow</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295669"/>
                  </a:ext>
                </a:extLst>
              </a:tr>
              <a:tr h="218523">
                <a:tc gridSpan="3">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Consultants/Partners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3136429"/>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Stan Bouslog</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Thermal Structures Consultant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Johnson Space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395793"/>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Steve Rickman</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Project/Thermal Consultant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Johnson Space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513409"/>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Wally Vaughn</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C/C Material System Consultant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908081"/>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James Ratcliffe</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Damage Testing Consultant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609180"/>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David Glass</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C/C Materials Consultant</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609183"/>
                  </a:ext>
                </a:extLst>
              </a:tr>
              <a:tr h="218523">
                <a:tc gridSpan="3">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Business Management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10725007"/>
                  </a:ext>
                </a:extLst>
              </a:tr>
              <a:tr h="218523">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Pam Throckmorton</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Budget</a:t>
                      </a:r>
                      <a:endParaRPr lang="en-US" sz="140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NASA Langley Research Center</a:t>
                      </a:r>
                      <a:endParaRPr lang="en-US" sz="1400" dirty="0">
                        <a:effectLst/>
                        <a:latin typeface="Helvetica" pitchFamily="2"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901227"/>
                  </a:ext>
                </a:extLst>
              </a:tr>
            </a:tbl>
          </a:graphicData>
        </a:graphic>
      </p:graphicFrame>
    </p:spTree>
    <p:extLst>
      <p:ext uri="{BB962C8B-B14F-4D97-AF65-F5344CB8AC3E}">
        <p14:creationId xmlns:p14="http://schemas.microsoft.com/office/powerpoint/2010/main" val="237576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r>
              <a:rPr lang="en-US" dirty="0"/>
              <a:t>Computational Tools for Modeling the Fabrication Process *</a:t>
            </a:r>
          </a:p>
        </p:txBody>
      </p:sp>
      <p:sp>
        <p:nvSpPr>
          <p:cNvPr id="3" name="TextBox 2">
            <a:extLst>
              <a:ext uri="{FF2B5EF4-FFF2-40B4-BE49-F238E27FC236}">
                <a16:creationId xmlns:a16="http://schemas.microsoft.com/office/drawing/2014/main" id="{38B0763F-7633-644B-949D-1E1B43232B7F}"/>
              </a:ext>
            </a:extLst>
          </p:cNvPr>
          <p:cNvSpPr txBox="1"/>
          <p:nvPr/>
        </p:nvSpPr>
        <p:spPr>
          <a:xfrm>
            <a:off x="154842" y="1124649"/>
            <a:ext cx="8619161" cy="4796121"/>
          </a:xfrm>
          <a:prstGeom prst="rect">
            <a:avLst/>
          </a:prstGeom>
          <a:noFill/>
        </p:spPr>
        <p:txBody>
          <a:bodyPr wrap="square" rtlCol="0">
            <a:spAutoFit/>
          </a:bodyPr>
          <a:lstStyle/>
          <a:p>
            <a:pPr marL="285750" indent="-285750">
              <a:buFont typeface="Wingdings" pitchFamily="2" charset="2"/>
              <a:buChar char="Ø"/>
            </a:pPr>
            <a:r>
              <a:rPr lang="en-US" sz="2000" dirty="0">
                <a:latin typeface="+mn-lt"/>
              </a:rPr>
              <a:t>Effort focused on developing and applying modeling approaches to help reduce manufacturing time and cost while improving part quality and performance</a:t>
            </a:r>
          </a:p>
          <a:p>
            <a:pPr marL="285750" indent="-285750">
              <a:lnSpc>
                <a:spcPct val="150000"/>
              </a:lnSpc>
              <a:buFont typeface="Arial" panose="020B0604020202020204" pitchFamily="34" charset="0"/>
              <a:buChar char="•"/>
            </a:pPr>
            <a:endParaRPr lang="en-US" sz="2000" dirty="0">
              <a:latin typeface="+mn-lt"/>
            </a:endParaRPr>
          </a:p>
          <a:p>
            <a:pPr marL="285750" indent="-285750">
              <a:lnSpc>
                <a:spcPct val="150000"/>
              </a:lnSpc>
              <a:buFont typeface="Wingdings" pitchFamily="2" charset="2"/>
              <a:buChar char="Ø"/>
            </a:pPr>
            <a:r>
              <a:rPr lang="en-US" sz="2000" dirty="0">
                <a:latin typeface="+mn-lt"/>
              </a:rPr>
              <a:t>Examples of problems to be addressed:</a:t>
            </a:r>
          </a:p>
          <a:p>
            <a:pPr marL="742950" lvl="1" indent="-285750">
              <a:lnSpc>
                <a:spcPct val="150000"/>
              </a:lnSpc>
              <a:buFont typeface="Arial" panose="020B0604020202020204" pitchFamily="34" charset="0"/>
              <a:buChar char="•"/>
            </a:pPr>
            <a:r>
              <a:rPr lang="en-US" dirty="0">
                <a:latin typeface="+mn-lt"/>
              </a:rPr>
              <a:t>Number of infusion/carbonization cycles required to reach full density</a:t>
            </a:r>
          </a:p>
          <a:p>
            <a:pPr marL="1200150" lvl="2" indent="-285750">
              <a:lnSpc>
                <a:spcPct val="150000"/>
              </a:lnSpc>
              <a:buFont typeface="Arial" panose="020B0604020202020204" pitchFamily="34" charset="0"/>
              <a:buChar char="•"/>
            </a:pPr>
            <a:r>
              <a:rPr lang="en-US" dirty="0">
                <a:latin typeface="+mn-lt"/>
              </a:rPr>
              <a:t>Matrix resin char yield, structure and connectivity of porosity</a:t>
            </a:r>
          </a:p>
          <a:p>
            <a:pPr marL="742950" lvl="1" indent="-285750">
              <a:lnSpc>
                <a:spcPct val="150000"/>
              </a:lnSpc>
              <a:buFont typeface="Arial" panose="020B0604020202020204" pitchFamily="34" charset="0"/>
              <a:buChar char="•"/>
            </a:pPr>
            <a:r>
              <a:rPr lang="en-US" dirty="0">
                <a:latin typeface="+mn-lt"/>
              </a:rPr>
              <a:t>Post-production machining required to correct geometric defects</a:t>
            </a:r>
          </a:p>
          <a:p>
            <a:pPr marL="1200150" lvl="2" indent="-285750">
              <a:lnSpc>
                <a:spcPct val="150000"/>
              </a:lnSpc>
              <a:buFont typeface="Arial" panose="020B0604020202020204" pitchFamily="34" charset="0"/>
              <a:buChar char="•"/>
            </a:pPr>
            <a:r>
              <a:rPr lang="en-US" dirty="0">
                <a:latin typeface="+mn-lt"/>
              </a:rPr>
              <a:t>Residual stresses and their dependence on thermal history</a:t>
            </a:r>
          </a:p>
          <a:p>
            <a:pPr marL="1657350" lvl="3" indent="-285750">
              <a:lnSpc>
                <a:spcPct val="150000"/>
              </a:lnSpc>
              <a:buFont typeface="Arial" panose="020B0604020202020204" pitchFamily="34" charset="0"/>
              <a:buChar char="•"/>
            </a:pPr>
            <a:r>
              <a:rPr lang="en-US" dirty="0">
                <a:latin typeface="+mn-lt"/>
              </a:rPr>
              <a:t>Intra and interlayer, fiber/matrix interface, etc.</a:t>
            </a:r>
          </a:p>
          <a:p>
            <a:pPr marL="742950" lvl="1" indent="-285750">
              <a:lnSpc>
                <a:spcPct val="150000"/>
              </a:lnSpc>
              <a:buFont typeface="Arial" panose="020B0604020202020204" pitchFamily="34" charset="0"/>
              <a:buChar char="•"/>
            </a:pPr>
            <a:r>
              <a:rPr lang="en-US" dirty="0">
                <a:latin typeface="+mn-lt"/>
              </a:rPr>
              <a:t>Coating compatibility and adhesion for certain applications</a:t>
            </a:r>
          </a:p>
          <a:p>
            <a:pPr marL="1200150" lvl="2" indent="-285750">
              <a:lnSpc>
                <a:spcPct val="150000"/>
              </a:lnSpc>
              <a:buFont typeface="Arial" panose="020B0604020202020204" pitchFamily="34" charset="0"/>
              <a:buChar char="•"/>
            </a:pPr>
            <a:r>
              <a:rPr lang="en-US" dirty="0">
                <a:latin typeface="+mn-lt"/>
              </a:rPr>
              <a:t>Nuclear Thermal Propulsion, rocket nozzle extensions, leading edges </a:t>
            </a:r>
          </a:p>
        </p:txBody>
      </p:sp>
      <p:sp>
        <p:nvSpPr>
          <p:cNvPr id="4" name="TextBox 3">
            <a:extLst>
              <a:ext uri="{FF2B5EF4-FFF2-40B4-BE49-F238E27FC236}">
                <a16:creationId xmlns:a16="http://schemas.microsoft.com/office/drawing/2014/main" id="{98B6CB53-9CFC-5648-866D-92F5B1A6121D}"/>
              </a:ext>
            </a:extLst>
          </p:cNvPr>
          <p:cNvSpPr txBox="1"/>
          <p:nvPr/>
        </p:nvSpPr>
        <p:spPr>
          <a:xfrm>
            <a:off x="557252" y="6204994"/>
            <a:ext cx="4251292" cy="369332"/>
          </a:xfrm>
          <a:prstGeom prst="rect">
            <a:avLst/>
          </a:prstGeom>
          <a:noFill/>
          <a:ln>
            <a:solidFill>
              <a:schemeClr val="dk1"/>
            </a:solidFill>
          </a:ln>
        </p:spPr>
        <p:txBody>
          <a:bodyPr wrap="none" rtlCol="0">
            <a:spAutoFit/>
          </a:bodyPr>
          <a:lstStyle/>
          <a:p>
            <a:r>
              <a:rPr lang="en-US" dirty="0"/>
              <a:t>* POC: Kris Wise, Computational Tools Lead</a:t>
            </a:r>
          </a:p>
        </p:txBody>
      </p:sp>
    </p:spTree>
    <p:extLst>
      <p:ext uri="{BB962C8B-B14F-4D97-AF65-F5344CB8AC3E}">
        <p14:creationId xmlns:p14="http://schemas.microsoft.com/office/powerpoint/2010/main" val="2550752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r>
              <a:rPr lang="en-US" dirty="0"/>
              <a:t>Computational Tools for Modeling the Fabrication Process</a:t>
            </a:r>
          </a:p>
        </p:txBody>
      </p:sp>
      <p:sp>
        <p:nvSpPr>
          <p:cNvPr id="3" name="TextBox 2">
            <a:extLst>
              <a:ext uri="{FF2B5EF4-FFF2-40B4-BE49-F238E27FC236}">
                <a16:creationId xmlns:a16="http://schemas.microsoft.com/office/drawing/2014/main" id="{38B0763F-7633-644B-949D-1E1B43232B7F}"/>
              </a:ext>
            </a:extLst>
          </p:cNvPr>
          <p:cNvSpPr txBox="1"/>
          <p:nvPr/>
        </p:nvSpPr>
        <p:spPr>
          <a:xfrm>
            <a:off x="120561" y="1187229"/>
            <a:ext cx="8927746" cy="5093702"/>
          </a:xfrm>
          <a:prstGeom prst="rect">
            <a:avLst/>
          </a:prstGeom>
          <a:noFill/>
        </p:spPr>
        <p:txBody>
          <a:bodyPr wrap="square" rtlCol="0">
            <a:spAutoFit/>
          </a:bodyPr>
          <a:lstStyle/>
          <a:p>
            <a:pPr marL="285750" indent="-285750">
              <a:buFont typeface="Wingdings" pitchFamily="2" charset="2"/>
              <a:buChar char="Ø"/>
            </a:pPr>
            <a:r>
              <a:rPr lang="en-US" dirty="0">
                <a:latin typeface="+mn-lt"/>
              </a:rPr>
              <a:t>Approach: Leverage in-house modeling and experimental capabilities along with external collaborations to develop a multiscale understanding of the material system</a:t>
            </a:r>
          </a:p>
          <a:p>
            <a:pPr marL="285750" indent="-285750">
              <a:lnSpc>
                <a:spcPct val="150000"/>
              </a:lnSpc>
              <a:spcBef>
                <a:spcPts val="1200"/>
              </a:spcBef>
              <a:buFont typeface="Wingdings" pitchFamily="2" charset="2"/>
              <a:buChar char="Ø"/>
            </a:pPr>
            <a:r>
              <a:rPr lang="en-US" dirty="0">
                <a:latin typeface="+mn-lt"/>
              </a:rPr>
              <a:t>In-house modeling capabilities</a:t>
            </a:r>
          </a:p>
          <a:p>
            <a:pPr marL="742950" lvl="1" indent="-285750">
              <a:lnSpc>
                <a:spcPct val="150000"/>
              </a:lnSpc>
              <a:buFont typeface="Arial" panose="020B0604020202020204" pitchFamily="34" charset="0"/>
              <a:buChar char="•"/>
            </a:pPr>
            <a:r>
              <a:rPr lang="en-US" dirty="0">
                <a:latin typeface="+mn-lt"/>
              </a:rPr>
              <a:t>Quantum mechanical modeling (reactions, properties)</a:t>
            </a:r>
          </a:p>
          <a:p>
            <a:pPr marL="1200150" lvl="2" indent="-285750">
              <a:buFont typeface="Arial" panose="020B0604020202020204" pitchFamily="34" charset="0"/>
              <a:buChar char="•"/>
            </a:pPr>
            <a:r>
              <a:rPr lang="en-US" dirty="0">
                <a:latin typeface="+mn-lt"/>
              </a:rPr>
              <a:t>Small systems, short times, high accuracy</a:t>
            </a:r>
          </a:p>
          <a:p>
            <a:pPr marL="742950" lvl="1" indent="-285750">
              <a:lnSpc>
                <a:spcPct val="150000"/>
              </a:lnSpc>
              <a:buFont typeface="Arial" panose="020B0604020202020204" pitchFamily="34" charset="0"/>
              <a:buChar char="•"/>
            </a:pPr>
            <a:r>
              <a:rPr lang="en-US" dirty="0">
                <a:latin typeface="+mn-lt"/>
              </a:rPr>
              <a:t>Classical molecular dynamics (MD) simulations</a:t>
            </a:r>
          </a:p>
          <a:p>
            <a:pPr marL="1200150" lvl="2" indent="-285750">
              <a:buFont typeface="Arial" panose="020B0604020202020204" pitchFamily="34" charset="0"/>
              <a:buChar char="•"/>
            </a:pPr>
            <a:r>
              <a:rPr lang="en-US" dirty="0">
                <a:latin typeface="+mn-lt"/>
              </a:rPr>
              <a:t>Much larger systems and times, accuracy dependent on parameterization</a:t>
            </a:r>
          </a:p>
          <a:p>
            <a:pPr marL="742950" lvl="1" indent="-285750">
              <a:lnSpc>
                <a:spcPct val="150000"/>
              </a:lnSpc>
              <a:buFont typeface="Arial" panose="020B0604020202020204" pitchFamily="34" charset="0"/>
              <a:buChar char="•"/>
            </a:pPr>
            <a:r>
              <a:rPr lang="en-US" dirty="0">
                <a:latin typeface="+mn-lt"/>
              </a:rPr>
              <a:t>Reactive MD simulations</a:t>
            </a:r>
          </a:p>
          <a:p>
            <a:pPr marL="1200150" lvl="2" indent="-285750">
              <a:buFont typeface="Arial" panose="020B0604020202020204" pitchFamily="34" charset="0"/>
              <a:buChar char="•"/>
            </a:pPr>
            <a:r>
              <a:rPr lang="en-US" dirty="0">
                <a:latin typeface="+mn-lt"/>
              </a:rPr>
              <a:t>Similar to classical MD, but incorporates chemical reactivity</a:t>
            </a:r>
          </a:p>
          <a:p>
            <a:pPr marL="742950" lvl="1" indent="-285750">
              <a:lnSpc>
                <a:spcPct val="150000"/>
              </a:lnSpc>
              <a:buFont typeface="Arial" panose="020B0604020202020204" pitchFamily="34" charset="0"/>
              <a:buChar char="•"/>
            </a:pPr>
            <a:r>
              <a:rPr lang="en-US" dirty="0">
                <a:latin typeface="+mn-lt"/>
              </a:rPr>
              <a:t>Micromechanics and Finite Element Model (FEM)-based fracture mechanics</a:t>
            </a:r>
          </a:p>
          <a:p>
            <a:pPr marL="1200150" lvl="2" indent="-285750">
              <a:buFont typeface="Arial" panose="020B0604020202020204" pitchFamily="34" charset="0"/>
              <a:buChar char="•"/>
            </a:pPr>
            <a:r>
              <a:rPr lang="en-US" dirty="0">
                <a:latin typeface="+mn-lt"/>
              </a:rPr>
              <a:t>Covered later in talk</a:t>
            </a:r>
          </a:p>
          <a:p>
            <a:endParaRPr lang="en-US" dirty="0">
              <a:latin typeface="+mn-lt"/>
            </a:endParaRPr>
          </a:p>
          <a:p>
            <a:pPr marL="285750" indent="-285750">
              <a:buFont typeface="Wingdings" pitchFamily="2" charset="2"/>
              <a:buChar char="Ø"/>
            </a:pPr>
            <a:r>
              <a:rPr lang="en-US" dirty="0">
                <a:latin typeface="+mn-lt"/>
              </a:rPr>
              <a:t>In-house experimental capabilities: Resin synthesis, composite fabrication, carbonization, structural characterization and mechanical testing</a:t>
            </a:r>
          </a:p>
        </p:txBody>
      </p:sp>
    </p:spTree>
    <p:extLst>
      <p:ext uri="{BB962C8B-B14F-4D97-AF65-F5344CB8AC3E}">
        <p14:creationId xmlns:p14="http://schemas.microsoft.com/office/powerpoint/2010/main" val="80584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r>
              <a:rPr lang="en-US" dirty="0"/>
              <a:t>Overview of Process Modeling Plans</a:t>
            </a:r>
          </a:p>
        </p:txBody>
      </p:sp>
      <p:sp>
        <p:nvSpPr>
          <p:cNvPr id="5" name="TextBox 4">
            <a:extLst>
              <a:ext uri="{FF2B5EF4-FFF2-40B4-BE49-F238E27FC236}">
                <a16:creationId xmlns:a16="http://schemas.microsoft.com/office/drawing/2014/main" id="{02DDD60F-4EBC-1E47-A462-FCDA5E1971AF}"/>
              </a:ext>
            </a:extLst>
          </p:cNvPr>
          <p:cNvSpPr txBox="1"/>
          <p:nvPr/>
        </p:nvSpPr>
        <p:spPr>
          <a:xfrm>
            <a:off x="141474" y="1489013"/>
            <a:ext cx="4717109" cy="90794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200" dirty="0">
                <a:solidFill>
                  <a:srgbClr val="00B050"/>
                </a:solidFill>
                <a:latin typeface="+mn-lt"/>
              </a:rPr>
              <a:t>Develop Computational Fluid Dynamic (CFD) model for matrix precursor flow into representative fiber preform structure</a:t>
            </a:r>
          </a:p>
          <a:p>
            <a:pPr marL="285750" indent="-285750">
              <a:spcBef>
                <a:spcPts val="600"/>
              </a:spcBef>
              <a:buFont typeface="Arial" panose="020B0604020202020204" pitchFamily="34" charset="0"/>
              <a:buChar char="•"/>
            </a:pPr>
            <a:r>
              <a:rPr lang="en-US" sz="1200" dirty="0">
                <a:latin typeface="+mn-lt"/>
              </a:rPr>
              <a:t>Improve CFD model by capturing the effect of stepwise progression of carbon matrix formation within the fiber preform</a:t>
            </a:r>
          </a:p>
        </p:txBody>
      </p:sp>
      <p:sp>
        <p:nvSpPr>
          <p:cNvPr id="6" name="TextBox 5">
            <a:extLst>
              <a:ext uri="{FF2B5EF4-FFF2-40B4-BE49-F238E27FC236}">
                <a16:creationId xmlns:a16="http://schemas.microsoft.com/office/drawing/2014/main" id="{78EA061D-7B65-1D4F-93B4-0045BE29CA72}"/>
              </a:ext>
            </a:extLst>
          </p:cNvPr>
          <p:cNvSpPr txBox="1"/>
          <p:nvPr/>
        </p:nvSpPr>
        <p:spPr>
          <a:xfrm>
            <a:off x="2408904" y="4460751"/>
            <a:ext cx="6109917" cy="1354217"/>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1200" dirty="0">
                <a:solidFill>
                  <a:srgbClr val="00B050"/>
                </a:solidFill>
                <a:latin typeface="+mn-lt"/>
              </a:rPr>
              <a:t>Adapt </a:t>
            </a:r>
            <a:r>
              <a:rPr lang="en-US" sz="1200" dirty="0">
                <a:solidFill>
                  <a:srgbClr val="00B050"/>
                </a:solidFill>
                <a:latin typeface="+mn-lt"/>
                <a:cs typeface="Courier New" panose="02070309020205020404" pitchFamily="49" charset="0"/>
              </a:rPr>
              <a:t>REACTER tool to model pyrolysis process for selected precursor chemistry in classical MD simulations</a:t>
            </a:r>
          </a:p>
          <a:p>
            <a:pPr marL="285750" indent="-285750">
              <a:spcBef>
                <a:spcPts val="600"/>
              </a:spcBef>
              <a:buFont typeface="Arial" panose="020B0604020202020204" pitchFamily="34" charset="0"/>
              <a:buChar char="•"/>
            </a:pPr>
            <a:r>
              <a:rPr lang="en-US" sz="1200" dirty="0">
                <a:solidFill>
                  <a:srgbClr val="00B050"/>
                </a:solidFill>
                <a:latin typeface="+mn-lt"/>
              </a:rPr>
              <a:t>Demonstrate ability to predict structure and morphology of pyrolysis product, both in isolation and in presence of fiber surface</a:t>
            </a:r>
          </a:p>
          <a:p>
            <a:pPr marL="285750" indent="-285750">
              <a:spcBef>
                <a:spcPts val="600"/>
              </a:spcBef>
              <a:buFont typeface="Arial" panose="020B0604020202020204" pitchFamily="34" charset="0"/>
              <a:buChar char="•"/>
            </a:pPr>
            <a:r>
              <a:rPr lang="en-US" sz="1200" dirty="0">
                <a:latin typeface="+mn-lt"/>
              </a:rPr>
              <a:t>Develop coarse grained representation of initiation and growth of carbon matrix on and between fibers</a:t>
            </a:r>
          </a:p>
        </p:txBody>
      </p:sp>
      <p:sp>
        <p:nvSpPr>
          <p:cNvPr id="7" name="TextBox 6">
            <a:extLst>
              <a:ext uri="{FF2B5EF4-FFF2-40B4-BE49-F238E27FC236}">
                <a16:creationId xmlns:a16="http://schemas.microsoft.com/office/drawing/2014/main" id="{65245328-34AD-4B44-8025-8D6398494D33}"/>
              </a:ext>
            </a:extLst>
          </p:cNvPr>
          <p:cNvSpPr txBox="1"/>
          <p:nvPr/>
        </p:nvSpPr>
        <p:spPr>
          <a:xfrm>
            <a:off x="179731" y="3090124"/>
            <a:ext cx="1639958" cy="461665"/>
          </a:xfrm>
          <a:prstGeom prst="rect">
            <a:avLst/>
          </a:prstGeom>
          <a:noFill/>
          <a:ln>
            <a:solidFill>
              <a:schemeClr val="tx1"/>
            </a:solidFill>
          </a:ln>
        </p:spPr>
        <p:txBody>
          <a:bodyPr wrap="square" rtlCol="0">
            <a:spAutoFit/>
          </a:bodyPr>
          <a:lstStyle/>
          <a:p>
            <a:pPr algn="ctr"/>
            <a:r>
              <a:rPr lang="en-US" sz="1200" dirty="0">
                <a:latin typeface="+mn-lt"/>
              </a:rPr>
              <a:t>Starting matrix preform structure</a:t>
            </a:r>
          </a:p>
        </p:txBody>
      </p:sp>
      <p:sp>
        <p:nvSpPr>
          <p:cNvPr id="8" name="TextBox 7">
            <a:extLst>
              <a:ext uri="{FF2B5EF4-FFF2-40B4-BE49-F238E27FC236}">
                <a16:creationId xmlns:a16="http://schemas.microsoft.com/office/drawing/2014/main" id="{DAE2B3F2-B984-704B-87C9-A07DAE33BEC6}"/>
              </a:ext>
            </a:extLst>
          </p:cNvPr>
          <p:cNvSpPr txBox="1"/>
          <p:nvPr/>
        </p:nvSpPr>
        <p:spPr>
          <a:xfrm>
            <a:off x="2359875" y="3085180"/>
            <a:ext cx="1703565" cy="461665"/>
          </a:xfrm>
          <a:prstGeom prst="rect">
            <a:avLst/>
          </a:prstGeom>
          <a:noFill/>
          <a:ln>
            <a:solidFill>
              <a:schemeClr val="tx1"/>
            </a:solidFill>
          </a:ln>
        </p:spPr>
        <p:txBody>
          <a:bodyPr wrap="square" rtlCol="0">
            <a:spAutoFit/>
          </a:bodyPr>
          <a:lstStyle/>
          <a:p>
            <a:pPr algn="ctr"/>
            <a:r>
              <a:rPr lang="en-US" sz="1200" dirty="0">
                <a:latin typeface="+mn-lt"/>
              </a:rPr>
              <a:t>Matrix precursor infusion</a:t>
            </a:r>
          </a:p>
        </p:txBody>
      </p:sp>
      <p:sp>
        <p:nvSpPr>
          <p:cNvPr id="9" name="TextBox 8">
            <a:extLst>
              <a:ext uri="{FF2B5EF4-FFF2-40B4-BE49-F238E27FC236}">
                <a16:creationId xmlns:a16="http://schemas.microsoft.com/office/drawing/2014/main" id="{6B59805B-D143-5640-8777-B42856F3AC54}"/>
              </a:ext>
            </a:extLst>
          </p:cNvPr>
          <p:cNvSpPr txBox="1"/>
          <p:nvPr/>
        </p:nvSpPr>
        <p:spPr>
          <a:xfrm>
            <a:off x="4612080" y="3083968"/>
            <a:ext cx="1703566" cy="461665"/>
          </a:xfrm>
          <a:prstGeom prst="rect">
            <a:avLst/>
          </a:prstGeom>
          <a:noFill/>
          <a:ln>
            <a:solidFill>
              <a:schemeClr val="tx1"/>
            </a:solidFill>
          </a:ln>
        </p:spPr>
        <p:txBody>
          <a:bodyPr wrap="square" rtlCol="0">
            <a:spAutoFit/>
          </a:bodyPr>
          <a:lstStyle/>
          <a:p>
            <a:pPr algn="ctr"/>
            <a:r>
              <a:rPr lang="en-US" sz="1200" dirty="0">
                <a:latin typeface="+mn-lt"/>
              </a:rPr>
              <a:t>Polymer cure and pyrolysis</a:t>
            </a:r>
          </a:p>
        </p:txBody>
      </p:sp>
      <p:sp>
        <p:nvSpPr>
          <p:cNvPr id="10" name="TextBox 9">
            <a:extLst>
              <a:ext uri="{FF2B5EF4-FFF2-40B4-BE49-F238E27FC236}">
                <a16:creationId xmlns:a16="http://schemas.microsoft.com/office/drawing/2014/main" id="{1B06FE3B-25AF-5842-8E88-103CFB27CC07}"/>
              </a:ext>
            </a:extLst>
          </p:cNvPr>
          <p:cNvSpPr txBox="1"/>
          <p:nvPr/>
        </p:nvSpPr>
        <p:spPr>
          <a:xfrm>
            <a:off x="6864286" y="3091750"/>
            <a:ext cx="2105111" cy="461665"/>
          </a:xfrm>
          <a:prstGeom prst="rect">
            <a:avLst/>
          </a:prstGeom>
          <a:noFill/>
          <a:ln>
            <a:solidFill>
              <a:schemeClr val="tx1"/>
            </a:solidFill>
          </a:ln>
        </p:spPr>
        <p:txBody>
          <a:bodyPr wrap="square" rtlCol="0">
            <a:spAutoFit/>
          </a:bodyPr>
          <a:lstStyle/>
          <a:p>
            <a:pPr algn="ctr"/>
            <a:r>
              <a:rPr lang="en-US" sz="1200" dirty="0">
                <a:latin typeface="+mn-lt"/>
              </a:rPr>
              <a:t>Predict structure and properties of final composite</a:t>
            </a:r>
          </a:p>
        </p:txBody>
      </p:sp>
      <p:sp>
        <p:nvSpPr>
          <p:cNvPr id="11" name="U-Turn Arrow 10">
            <a:extLst>
              <a:ext uri="{FF2B5EF4-FFF2-40B4-BE49-F238E27FC236}">
                <a16:creationId xmlns:a16="http://schemas.microsoft.com/office/drawing/2014/main" id="{131F1442-8664-4749-B713-FB8FF82D8C94}"/>
              </a:ext>
            </a:extLst>
          </p:cNvPr>
          <p:cNvSpPr/>
          <p:nvPr/>
        </p:nvSpPr>
        <p:spPr>
          <a:xfrm flipH="1" flipV="1">
            <a:off x="3354115" y="3545633"/>
            <a:ext cx="1835428" cy="278151"/>
          </a:xfrm>
          <a:prstGeom prst="uturnArrow">
            <a:avLst>
              <a:gd name="adj1" fmla="val 25000"/>
              <a:gd name="adj2" fmla="val 25000"/>
              <a:gd name="adj3" fmla="val 25000"/>
              <a:gd name="adj4" fmla="val 41808"/>
              <a:gd name="adj5"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2" name="Right Arrow 11">
            <a:extLst>
              <a:ext uri="{FF2B5EF4-FFF2-40B4-BE49-F238E27FC236}">
                <a16:creationId xmlns:a16="http://schemas.microsoft.com/office/drawing/2014/main" id="{BD8584FA-B55B-E34B-A074-E7B3BF8CC3DA}"/>
              </a:ext>
            </a:extLst>
          </p:cNvPr>
          <p:cNvSpPr/>
          <p:nvPr/>
        </p:nvSpPr>
        <p:spPr>
          <a:xfrm>
            <a:off x="1820345" y="3253009"/>
            <a:ext cx="548640" cy="1391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5" name="Straight Arrow Connector 14">
            <a:extLst>
              <a:ext uri="{FF2B5EF4-FFF2-40B4-BE49-F238E27FC236}">
                <a16:creationId xmlns:a16="http://schemas.microsoft.com/office/drawing/2014/main" id="{B954AF1E-D01D-3F46-B249-1F558D9109D8}"/>
              </a:ext>
            </a:extLst>
          </p:cNvPr>
          <p:cNvCxnSpPr>
            <a:cxnSpLocks/>
          </p:cNvCxnSpPr>
          <p:nvPr/>
        </p:nvCxnSpPr>
        <p:spPr>
          <a:xfrm>
            <a:off x="3211656" y="2388034"/>
            <a:ext cx="0" cy="705097"/>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DCCAD4-7145-2341-85BD-EA3A6712D217}"/>
              </a:ext>
            </a:extLst>
          </p:cNvPr>
          <p:cNvCxnSpPr>
            <a:cxnSpLocks/>
          </p:cNvCxnSpPr>
          <p:nvPr/>
        </p:nvCxnSpPr>
        <p:spPr>
          <a:xfrm flipV="1">
            <a:off x="5463863" y="3545633"/>
            <a:ext cx="0" cy="919059"/>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E60CCF7-7918-CF47-B534-CE41324BC7BD}"/>
              </a:ext>
            </a:extLst>
          </p:cNvPr>
          <p:cNvSpPr txBox="1"/>
          <p:nvPr/>
        </p:nvSpPr>
        <p:spPr>
          <a:xfrm>
            <a:off x="479630" y="6129221"/>
            <a:ext cx="2207482" cy="276999"/>
          </a:xfrm>
          <a:prstGeom prst="rect">
            <a:avLst/>
          </a:prstGeom>
          <a:noFill/>
          <a:ln>
            <a:solidFill>
              <a:schemeClr val="tx1"/>
            </a:solidFill>
          </a:ln>
        </p:spPr>
        <p:txBody>
          <a:bodyPr wrap="square" rtlCol="0">
            <a:spAutoFit/>
          </a:bodyPr>
          <a:lstStyle/>
          <a:p>
            <a:r>
              <a:rPr lang="en-US" sz="1200" dirty="0">
                <a:solidFill>
                  <a:srgbClr val="00B050"/>
                </a:solidFill>
                <a:latin typeface="+mn-lt"/>
              </a:rPr>
              <a:t>Green text</a:t>
            </a:r>
            <a:r>
              <a:rPr lang="en-US" sz="1200" dirty="0">
                <a:latin typeface="+mn-lt"/>
              </a:rPr>
              <a:t>: goals for first year</a:t>
            </a:r>
          </a:p>
        </p:txBody>
      </p:sp>
      <p:sp>
        <p:nvSpPr>
          <p:cNvPr id="18" name="TextBox 17">
            <a:extLst>
              <a:ext uri="{FF2B5EF4-FFF2-40B4-BE49-F238E27FC236}">
                <a16:creationId xmlns:a16="http://schemas.microsoft.com/office/drawing/2014/main" id="{93070A8F-2E86-C44A-A4F9-68CFAFB9C5D7}"/>
              </a:ext>
            </a:extLst>
          </p:cNvPr>
          <p:cNvSpPr txBox="1"/>
          <p:nvPr/>
        </p:nvSpPr>
        <p:spPr>
          <a:xfrm>
            <a:off x="6165901" y="1342818"/>
            <a:ext cx="2282997" cy="1200329"/>
          </a:xfrm>
          <a:prstGeom prst="rect">
            <a:avLst/>
          </a:prstGeom>
          <a:noFill/>
          <a:ln>
            <a:solidFill>
              <a:schemeClr val="tx1"/>
            </a:solidFill>
          </a:ln>
        </p:spPr>
        <p:txBody>
          <a:bodyPr wrap="none" rtlCol="0">
            <a:spAutoFit/>
          </a:bodyPr>
          <a:lstStyle/>
          <a:p>
            <a:r>
              <a:rPr lang="en-US" sz="1200" u="sng" dirty="0">
                <a:latin typeface="+mn-lt"/>
              </a:rPr>
              <a:t>Variables to consider:</a:t>
            </a:r>
          </a:p>
          <a:p>
            <a:pPr marL="285750" indent="-285750">
              <a:buFont typeface="Arial" panose="020B0604020202020204" pitchFamily="34" charset="0"/>
              <a:buChar char="•"/>
            </a:pPr>
            <a:r>
              <a:rPr lang="en-US" sz="1200" dirty="0">
                <a:solidFill>
                  <a:srgbClr val="00B050"/>
                </a:solidFill>
                <a:latin typeface="+mn-lt"/>
              </a:rPr>
              <a:t>Matrix precursor chemistry</a:t>
            </a:r>
          </a:p>
          <a:p>
            <a:pPr marL="285750" indent="-285750">
              <a:buFont typeface="Arial" panose="020B0604020202020204" pitchFamily="34" charset="0"/>
              <a:buChar char="•"/>
            </a:pPr>
            <a:r>
              <a:rPr lang="en-US" sz="1200" dirty="0">
                <a:solidFill>
                  <a:srgbClr val="00B050"/>
                </a:solidFill>
                <a:latin typeface="+mn-lt"/>
              </a:rPr>
              <a:t>Preform structure</a:t>
            </a:r>
          </a:p>
          <a:p>
            <a:pPr marL="285750" indent="-285750">
              <a:buFont typeface="Arial" panose="020B0604020202020204" pitchFamily="34" charset="0"/>
              <a:buChar char="•"/>
            </a:pPr>
            <a:r>
              <a:rPr lang="en-US" sz="1200" dirty="0">
                <a:latin typeface="+mn-lt"/>
              </a:rPr>
              <a:t>Cure/pyrolysis conditions</a:t>
            </a:r>
          </a:p>
          <a:p>
            <a:pPr marL="285750" indent="-285750">
              <a:buFont typeface="Arial" panose="020B0604020202020204" pitchFamily="34" charset="0"/>
              <a:buChar char="•"/>
            </a:pPr>
            <a:r>
              <a:rPr lang="en-US" sz="1200" dirty="0">
                <a:latin typeface="+mn-lt"/>
              </a:rPr>
              <a:t>Infusion parameters (P, T)</a:t>
            </a:r>
          </a:p>
          <a:p>
            <a:pPr marL="285750" indent="-285750">
              <a:buFont typeface="Arial" panose="020B0604020202020204" pitchFamily="34" charset="0"/>
              <a:buChar char="•"/>
            </a:pPr>
            <a:r>
              <a:rPr lang="en-US" sz="1200" dirty="0" err="1">
                <a:latin typeface="+mn-lt"/>
              </a:rPr>
              <a:t>Etc</a:t>
            </a:r>
            <a:r>
              <a:rPr lang="en-US" sz="1200" dirty="0">
                <a:latin typeface="+mn-lt"/>
              </a:rPr>
              <a:t>…</a:t>
            </a:r>
          </a:p>
        </p:txBody>
      </p:sp>
      <p:sp>
        <p:nvSpPr>
          <p:cNvPr id="26" name="Right Arrow 25">
            <a:extLst>
              <a:ext uri="{FF2B5EF4-FFF2-40B4-BE49-F238E27FC236}">
                <a16:creationId xmlns:a16="http://schemas.microsoft.com/office/drawing/2014/main" id="{5507A812-D229-8B46-B1EC-65CC4629297F}"/>
              </a:ext>
            </a:extLst>
          </p:cNvPr>
          <p:cNvSpPr/>
          <p:nvPr/>
        </p:nvSpPr>
        <p:spPr>
          <a:xfrm>
            <a:off x="4063440" y="3255561"/>
            <a:ext cx="548640" cy="1391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Right Arrow 26">
            <a:extLst>
              <a:ext uri="{FF2B5EF4-FFF2-40B4-BE49-F238E27FC236}">
                <a16:creationId xmlns:a16="http://schemas.microsoft.com/office/drawing/2014/main" id="{8F561ACC-B280-CE4E-B280-1B28AAA79C97}"/>
              </a:ext>
            </a:extLst>
          </p:cNvPr>
          <p:cNvSpPr/>
          <p:nvPr/>
        </p:nvSpPr>
        <p:spPr>
          <a:xfrm>
            <a:off x="6314486" y="3253009"/>
            <a:ext cx="548640" cy="1391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Tree>
    <p:extLst>
      <p:ext uri="{BB962C8B-B14F-4D97-AF65-F5344CB8AC3E}">
        <p14:creationId xmlns:p14="http://schemas.microsoft.com/office/powerpoint/2010/main" val="3271141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r>
              <a:rPr lang="en-US" dirty="0"/>
              <a:t>Matrix Precursor Infusion Modeling</a:t>
            </a:r>
          </a:p>
        </p:txBody>
      </p:sp>
      <p:pic>
        <p:nvPicPr>
          <p:cNvPr id="5" name="Picture 4">
            <a:extLst>
              <a:ext uri="{FF2B5EF4-FFF2-40B4-BE49-F238E27FC236}">
                <a16:creationId xmlns:a16="http://schemas.microsoft.com/office/drawing/2014/main" id="{A46D5E42-585A-F644-81B7-9A15A9EC3953}"/>
              </a:ext>
            </a:extLst>
          </p:cNvPr>
          <p:cNvPicPr>
            <a:picLocks noChangeAspect="1"/>
          </p:cNvPicPr>
          <p:nvPr/>
        </p:nvPicPr>
        <p:blipFill>
          <a:blip r:embed="rId2"/>
          <a:stretch>
            <a:fillRect/>
          </a:stretch>
        </p:blipFill>
        <p:spPr>
          <a:xfrm>
            <a:off x="0" y="1628762"/>
            <a:ext cx="9144000" cy="2126225"/>
          </a:xfrm>
          <a:prstGeom prst="rect">
            <a:avLst/>
          </a:prstGeom>
        </p:spPr>
      </p:pic>
      <p:sp>
        <p:nvSpPr>
          <p:cNvPr id="6" name="TextBox 5">
            <a:extLst>
              <a:ext uri="{FF2B5EF4-FFF2-40B4-BE49-F238E27FC236}">
                <a16:creationId xmlns:a16="http://schemas.microsoft.com/office/drawing/2014/main" id="{08654BFC-DF8B-9842-86FA-3641F88F0B5E}"/>
              </a:ext>
            </a:extLst>
          </p:cNvPr>
          <p:cNvSpPr txBox="1"/>
          <p:nvPr/>
        </p:nvSpPr>
        <p:spPr>
          <a:xfrm>
            <a:off x="714360" y="1232516"/>
            <a:ext cx="7552310" cy="369332"/>
          </a:xfrm>
          <a:prstGeom prst="rect">
            <a:avLst/>
          </a:prstGeom>
          <a:noFill/>
          <a:ln>
            <a:noFill/>
          </a:ln>
        </p:spPr>
        <p:txBody>
          <a:bodyPr wrap="square" rtlCol="0">
            <a:spAutoFit/>
          </a:bodyPr>
          <a:lstStyle/>
          <a:p>
            <a:pPr algn="ctr"/>
            <a:r>
              <a:rPr lang="en-US" b="1" dirty="0">
                <a:latin typeface="+mn-lt"/>
              </a:rPr>
              <a:t>Example of two-phase flow through fibrous material using BIM</a:t>
            </a:r>
          </a:p>
        </p:txBody>
      </p:sp>
      <p:sp>
        <p:nvSpPr>
          <p:cNvPr id="11" name="TextBox 10">
            <a:extLst>
              <a:ext uri="{FF2B5EF4-FFF2-40B4-BE49-F238E27FC236}">
                <a16:creationId xmlns:a16="http://schemas.microsoft.com/office/drawing/2014/main" id="{980E6805-563E-5648-A2CE-25FE6E4C65D0}"/>
              </a:ext>
            </a:extLst>
          </p:cNvPr>
          <p:cNvSpPr txBox="1"/>
          <p:nvPr/>
        </p:nvSpPr>
        <p:spPr>
          <a:xfrm>
            <a:off x="0" y="4265203"/>
            <a:ext cx="9024730" cy="243143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n-lt"/>
              </a:rPr>
              <a:t>The boundary integral method (BIM) is a highly accurate but computationally expensive method for modeling multiphase flow</a:t>
            </a:r>
          </a:p>
          <a:p>
            <a:pPr marL="285750" indent="-285750">
              <a:spcBef>
                <a:spcPts val="1200"/>
              </a:spcBef>
              <a:buFont typeface="Arial" panose="020B0604020202020204" pitchFamily="34" charset="0"/>
              <a:buChar char="•"/>
            </a:pPr>
            <a:r>
              <a:rPr lang="en-US" sz="1600" dirty="0">
                <a:latin typeface="+mn-lt"/>
              </a:rPr>
              <a:t>The interface (and only the interface) between two fluids is discretized with a mesh</a:t>
            </a:r>
          </a:p>
          <a:p>
            <a:pPr marL="285750" indent="-285750">
              <a:spcBef>
                <a:spcPts val="1200"/>
              </a:spcBef>
              <a:buFont typeface="Arial" panose="020B0604020202020204" pitchFamily="34" charset="0"/>
              <a:buChar char="•"/>
            </a:pPr>
            <a:r>
              <a:rPr lang="en-US" sz="1600" dirty="0">
                <a:latin typeface="+mn-lt"/>
              </a:rPr>
              <a:t>A graph neural network may lend itself to training on BIM data (a mesh is a graph)</a:t>
            </a:r>
          </a:p>
          <a:p>
            <a:pPr marL="285750" indent="-285750">
              <a:spcBef>
                <a:spcPts val="1200"/>
              </a:spcBef>
              <a:buFont typeface="Arial" panose="020B0604020202020204" pitchFamily="34" charset="0"/>
              <a:buChar char="•"/>
            </a:pPr>
            <a:r>
              <a:rPr lang="en-US" sz="1600" dirty="0">
                <a:latin typeface="+mn-lt"/>
              </a:rPr>
              <a:t>A graph-convolutional network may be able to accurately simulate flow through fibrous media, such as woven carbon fiber, at a fraction of the computational cost</a:t>
            </a:r>
          </a:p>
          <a:p>
            <a:pPr marL="285750" indent="-285750">
              <a:spcBef>
                <a:spcPts val="1200"/>
              </a:spcBef>
              <a:buFont typeface="Arial" panose="020B0604020202020204" pitchFamily="34" charset="0"/>
              <a:buChar char="•"/>
            </a:pPr>
            <a:r>
              <a:rPr lang="en-US" sz="1600" dirty="0">
                <a:latin typeface="+mn-lt"/>
              </a:rPr>
              <a:t>BIM model has been demonstrated, machine learning element is still in the very early stages</a:t>
            </a:r>
          </a:p>
        </p:txBody>
      </p:sp>
      <p:sp>
        <p:nvSpPr>
          <p:cNvPr id="7" name="TextBox 6">
            <a:extLst>
              <a:ext uri="{FF2B5EF4-FFF2-40B4-BE49-F238E27FC236}">
                <a16:creationId xmlns:a16="http://schemas.microsoft.com/office/drawing/2014/main" id="{504F53E1-BF1C-C844-8B8B-DE5D94104272}"/>
              </a:ext>
            </a:extLst>
          </p:cNvPr>
          <p:cNvSpPr txBox="1"/>
          <p:nvPr/>
        </p:nvSpPr>
        <p:spPr>
          <a:xfrm>
            <a:off x="2511915" y="3744078"/>
            <a:ext cx="6212855" cy="307777"/>
          </a:xfrm>
          <a:prstGeom prst="rect">
            <a:avLst/>
          </a:prstGeom>
          <a:noFill/>
        </p:spPr>
        <p:txBody>
          <a:bodyPr wrap="none" rtlCol="0">
            <a:spAutoFit/>
          </a:bodyPr>
          <a:lstStyle/>
          <a:p>
            <a:r>
              <a:rPr lang="en-US" sz="1400" i="1" dirty="0">
                <a:latin typeface="Cambria" panose="02040503050406030204" pitchFamily="18" charset="0"/>
                <a:cs typeface="Calibri" panose="020F0502020204030204" pitchFamily="34" charset="0"/>
              </a:rPr>
              <a:t>U</a:t>
            </a:r>
            <a:r>
              <a:rPr lang="en-US" sz="1400" i="1" baseline="-25000" dirty="0">
                <a:latin typeface="Cambria" panose="02040503050406030204" pitchFamily="18" charset="0"/>
                <a:cs typeface="Calibri" panose="020F0502020204030204" pitchFamily="34" charset="0"/>
              </a:rPr>
              <a:t>∞</a:t>
            </a:r>
            <a:r>
              <a:rPr lang="en-US" sz="1400" dirty="0">
                <a:latin typeface="Cambria" panose="02040503050406030204" pitchFamily="18" charset="0"/>
                <a:cs typeface="Calibri" panose="020F0502020204030204" pitchFamily="34" charset="0"/>
              </a:rPr>
              <a:t> : Far-field flow velocity,</a:t>
            </a:r>
            <a:r>
              <a:rPr lang="en-US" sz="1400" i="1" dirty="0">
                <a:latin typeface="Cambria" panose="02040503050406030204" pitchFamily="18" charset="0"/>
                <a:cs typeface="Calibri" panose="020F0502020204030204" pitchFamily="34" charset="0"/>
              </a:rPr>
              <a:t>   Ca</a:t>
            </a:r>
            <a:r>
              <a:rPr lang="en-US" sz="1400" dirty="0">
                <a:latin typeface="Cambria" panose="02040503050406030204" pitchFamily="18" charset="0"/>
                <a:cs typeface="Calibri" panose="020F0502020204030204" pitchFamily="34" charset="0"/>
              </a:rPr>
              <a:t> : Capillary number,   </a:t>
            </a:r>
            <a:r>
              <a:rPr lang="en-US" sz="1400" i="1" dirty="0">
                <a:latin typeface="+mn-lt"/>
                <a:cs typeface="Calibri" panose="020F0502020204030204" pitchFamily="34" charset="0"/>
              </a:rPr>
              <a:t>t</a:t>
            </a:r>
            <a:r>
              <a:rPr lang="en-US" sz="1400" dirty="0">
                <a:latin typeface="Cambria" panose="02040503050406030204" pitchFamily="18" charset="0"/>
                <a:cs typeface="Calibri" panose="020F0502020204030204" pitchFamily="34" charset="0"/>
              </a:rPr>
              <a:t> : Simulation time (L/|</a:t>
            </a:r>
            <a:r>
              <a:rPr lang="en-US" sz="1400" i="1" dirty="0">
                <a:latin typeface="Cambria" panose="02040503050406030204" pitchFamily="18" charset="0"/>
                <a:cs typeface="Calibri" panose="020F0502020204030204" pitchFamily="34" charset="0"/>
              </a:rPr>
              <a:t>U</a:t>
            </a:r>
            <a:r>
              <a:rPr lang="en-US" sz="1400" i="1" baseline="-25000" dirty="0">
                <a:latin typeface="Cambria" panose="02040503050406030204" pitchFamily="18" charset="0"/>
                <a:cs typeface="Calibri" panose="020F0502020204030204" pitchFamily="34" charset="0"/>
              </a:rPr>
              <a:t>∞</a:t>
            </a:r>
            <a:r>
              <a:rPr lang="en-US" sz="1400" dirty="0">
                <a:latin typeface="Cambria" panose="02040503050406030204" pitchFamily="18" charset="0"/>
                <a:cs typeface="Calibri" panose="020F0502020204030204" pitchFamily="34" charset="0"/>
              </a:rPr>
              <a:t>|)</a:t>
            </a:r>
            <a:endParaRPr lang="en-US" sz="1400" i="1" baseline="-25000"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768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A41A-C059-0245-BDDC-A9F908444E7E}"/>
              </a:ext>
            </a:extLst>
          </p:cNvPr>
          <p:cNvSpPr>
            <a:spLocks noGrp="1"/>
          </p:cNvSpPr>
          <p:nvPr>
            <p:ph type="title"/>
          </p:nvPr>
        </p:nvSpPr>
        <p:spPr>
          <a:xfrm>
            <a:off x="406802" y="152400"/>
            <a:ext cx="7464989" cy="838200"/>
          </a:xfrm>
        </p:spPr>
        <p:txBody>
          <a:bodyPr/>
          <a:lstStyle/>
          <a:p>
            <a:pPr algn="ctr"/>
            <a:r>
              <a:rPr lang="en-US" dirty="0"/>
              <a:t>Polymer Cure and Pyrolysis</a:t>
            </a:r>
          </a:p>
        </p:txBody>
      </p:sp>
      <p:pic>
        <p:nvPicPr>
          <p:cNvPr id="5" name="Untitled56" descr="Untitled56">
            <a:hlinkClick r:id="" action="ppaction://media"/>
            <a:extLst>
              <a:ext uri="{FF2B5EF4-FFF2-40B4-BE49-F238E27FC236}">
                <a16:creationId xmlns:a16="http://schemas.microsoft.com/office/drawing/2014/main" id="{E37C9167-1D6E-CE4A-96AC-DD69D90918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43976" y="3214249"/>
            <a:ext cx="4614672" cy="3461004"/>
          </a:xfrm>
          <a:prstGeom prst="rect">
            <a:avLst/>
          </a:prstGeom>
        </p:spPr>
      </p:pic>
      <p:sp>
        <p:nvSpPr>
          <p:cNvPr id="6" name="TextBox 5">
            <a:extLst>
              <a:ext uri="{FF2B5EF4-FFF2-40B4-BE49-F238E27FC236}">
                <a16:creationId xmlns:a16="http://schemas.microsoft.com/office/drawing/2014/main" id="{A738F730-4A3F-AC46-BC3C-B8694E7B12A7}"/>
              </a:ext>
            </a:extLst>
          </p:cNvPr>
          <p:cNvSpPr txBox="1"/>
          <p:nvPr/>
        </p:nvSpPr>
        <p:spPr>
          <a:xfrm>
            <a:off x="1393982" y="1158375"/>
            <a:ext cx="6281896" cy="369332"/>
          </a:xfrm>
          <a:prstGeom prst="rect">
            <a:avLst/>
          </a:prstGeom>
          <a:noFill/>
          <a:ln>
            <a:noFill/>
          </a:ln>
        </p:spPr>
        <p:txBody>
          <a:bodyPr wrap="square" rtlCol="0">
            <a:spAutoFit/>
          </a:bodyPr>
          <a:lstStyle/>
          <a:p>
            <a:pPr algn="ctr"/>
            <a:r>
              <a:rPr lang="en-US" b="1" dirty="0">
                <a:latin typeface="+mn-lt"/>
              </a:rPr>
              <a:t>Method Development: REACTER</a:t>
            </a:r>
          </a:p>
        </p:txBody>
      </p:sp>
      <p:sp>
        <p:nvSpPr>
          <p:cNvPr id="7" name="TextBox 6">
            <a:extLst>
              <a:ext uri="{FF2B5EF4-FFF2-40B4-BE49-F238E27FC236}">
                <a16:creationId xmlns:a16="http://schemas.microsoft.com/office/drawing/2014/main" id="{12E1A6C6-50F0-7D44-9626-664ABBACE738}"/>
              </a:ext>
            </a:extLst>
          </p:cNvPr>
          <p:cNvSpPr txBox="1"/>
          <p:nvPr/>
        </p:nvSpPr>
        <p:spPr>
          <a:xfrm>
            <a:off x="0" y="6351901"/>
            <a:ext cx="4180953" cy="400110"/>
          </a:xfrm>
          <a:prstGeom prst="rect">
            <a:avLst/>
          </a:prstGeom>
          <a:noFill/>
        </p:spPr>
        <p:txBody>
          <a:bodyPr wrap="none" rtlCol="0">
            <a:spAutoFit/>
          </a:bodyPr>
          <a:lstStyle/>
          <a:p>
            <a:r>
              <a:rPr lang="en-US" sz="1000" dirty="0" err="1">
                <a:latin typeface="+mn-lt"/>
              </a:rPr>
              <a:t>Gissinger</a:t>
            </a:r>
            <a:r>
              <a:rPr lang="en-US" sz="1000" dirty="0">
                <a:latin typeface="+mn-lt"/>
              </a:rPr>
              <a:t>, Jensen &amp; Wise. Macromolecules 53, 22, 9953–9961 (2020).</a:t>
            </a:r>
          </a:p>
          <a:p>
            <a:r>
              <a:rPr lang="en-US" sz="1000" dirty="0" err="1">
                <a:latin typeface="+mn-lt"/>
              </a:rPr>
              <a:t>www.reactor.org</a:t>
            </a:r>
            <a:endParaRPr lang="en-US" sz="1000" dirty="0">
              <a:latin typeface="+mn-lt"/>
            </a:endParaRPr>
          </a:p>
        </p:txBody>
      </p:sp>
      <p:sp>
        <p:nvSpPr>
          <p:cNvPr id="8" name="TextBox 7">
            <a:extLst>
              <a:ext uri="{FF2B5EF4-FFF2-40B4-BE49-F238E27FC236}">
                <a16:creationId xmlns:a16="http://schemas.microsoft.com/office/drawing/2014/main" id="{8F295482-AD06-864E-9853-44E6D8F86E3B}"/>
              </a:ext>
            </a:extLst>
          </p:cNvPr>
          <p:cNvSpPr txBox="1"/>
          <p:nvPr/>
        </p:nvSpPr>
        <p:spPr>
          <a:xfrm>
            <a:off x="5959549" y="2811706"/>
            <a:ext cx="3021981" cy="338554"/>
          </a:xfrm>
          <a:prstGeom prst="rect">
            <a:avLst/>
          </a:prstGeom>
          <a:noFill/>
        </p:spPr>
        <p:txBody>
          <a:bodyPr wrap="none" rtlCol="0">
            <a:spAutoFit/>
          </a:bodyPr>
          <a:lstStyle/>
          <a:p>
            <a:r>
              <a:rPr lang="en-US" sz="1600" b="1" u="sng" dirty="0">
                <a:latin typeface="+mn-lt"/>
              </a:rPr>
              <a:t>Epoxy Crosslinking Reaction</a:t>
            </a:r>
          </a:p>
        </p:txBody>
      </p:sp>
      <p:sp>
        <p:nvSpPr>
          <p:cNvPr id="11" name="TextBox 10">
            <a:extLst>
              <a:ext uri="{FF2B5EF4-FFF2-40B4-BE49-F238E27FC236}">
                <a16:creationId xmlns:a16="http://schemas.microsoft.com/office/drawing/2014/main" id="{E3BC164A-2883-BF43-8310-1C037E4A05E3}"/>
              </a:ext>
            </a:extLst>
          </p:cNvPr>
          <p:cNvSpPr txBox="1"/>
          <p:nvPr/>
        </p:nvSpPr>
        <p:spPr>
          <a:xfrm>
            <a:off x="-1" y="1516424"/>
            <a:ext cx="7464989" cy="292387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mn-lt"/>
              </a:rPr>
              <a:t> Collection of new tools for adjusting topology during classical Molecular Dynamics (MD)</a:t>
            </a:r>
          </a:p>
          <a:p>
            <a:pPr marL="742950" lvl="1" indent="-285750">
              <a:spcBef>
                <a:spcPts val="600"/>
              </a:spcBef>
              <a:buFont typeface="Arial" panose="020B0604020202020204" pitchFamily="34" charset="0"/>
              <a:buChar char="•"/>
            </a:pPr>
            <a:r>
              <a:rPr lang="en-US" sz="1400" dirty="0">
                <a:latin typeface="+mn-lt"/>
              </a:rPr>
              <a:t>Adding/removing specific bonds, angles, dihedrals, and </a:t>
            </a:r>
            <a:r>
              <a:rPr lang="en-US" sz="1400" dirty="0" err="1">
                <a:latin typeface="+mn-lt"/>
              </a:rPr>
              <a:t>impropers</a:t>
            </a:r>
            <a:endParaRPr lang="en-US" sz="1400" dirty="0">
              <a:latin typeface="+mn-lt"/>
            </a:endParaRPr>
          </a:p>
          <a:p>
            <a:pPr marL="742950" lvl="1" indent="-285750">
              <a:spcBef>
                <a:spcPts val="600"/>
              </a:spcBef>
              <a:buFont typeface="Arial" panose="020B0604020202020204" pitchFamily="34" charset="0"/>
              <a:buChar char="•"/>
            </a:pPr>
            <a:r>
              <a:rPr lang="en-US" sz="1400" dirty="0">
                <a:latin typeface="+mn-lt"/>
              </a:rPr>
              <a:t>Modifying all force field types as well as atomic charges</a:t>
            </a:r>
          </a:p>
          <a:p>
            <a:pPr marL="742950" lvl="1" indent="-285750">
              <a:spcBef>
                <a:spcPts val="600"/>
              </a:spcBef>
              <a:buFont typeface="Arial" panose="020B0604020202020204" pitchFamily="34" charset="0"/>
              <a:buChar char="•"/>
            </a:pPr>
            <a:r>
              <a:rPr lang="en-US" sz="1400" dirty="0">
                <a:latin typeface="+mn-lt"/>
              </a:rPr>
              <a:t>Stabilizing system energy after topology change</a:t>
            </a:r>
          </a:p>
          <a:p>
            <a:pPr marL="742950" lvl="1" indent="-285750">
              <a:spcBef>
                <a:spcPts val="600"/>
              </a:spcBef>
              <a:buFont typeface="Arial" panose="020B0604020202020204" pitchFamily="34" charset="0"/>
              <a:buChar char="•"/>
            </a:pPr>
            <a:r>
              <a:rPr lang="en-US" sz="1400" dirty="0">
                <a:latin typeface="+mn-lt"/>
              </a:rPr>
              <a:t>Support for any fixed-valence force field (PCFF, OPLS, etc.)</a:t>
            </a:r>
          </a:p>
          <a:p>
            <a:pPr marL="742950" lvl="1"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Parallel implementation in LAMMPS MD package as </a:t>
            </a:r>
            <a:r>
              <a:rPr lang="en-US" sz="1400" b="1" i="1" dirty="0">
                <a:latin typeface="+mn-lt"/>
              </a:rPr>
              <a:t>fix bond/react</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Required user input</a:t>
            </a:r>
          </a:p>
          <a:p>
            <a:pPr marL="742950" lvl="1" indent="-285750">
              <a:spcBef>
                <a:spcPts val="600"/>
              </a:spcBef>
              <a:buFont typeface="Arial" panose="020B0604020202020204" pitchFamily="34" charset="0"/>
              <a:buChar char="•"/>
            </a:pPr>
            <a:r>
              <a:rPr lang="en-US" sz="1400" dirty="0">
                <a:latin typeface="+mn-lt"/>
              </a:rPr>
              <a:t>Templates of pre- and post-reaction topologies</a:t>
            </a:r>
          </a:p>
          <a:p>
            <a:pPr marL="742950" lvl="1" indent="-285750">
              <a:spcBef>
                <a:spcPts val="600"/>
              </a:spcBef>
              <a:buFont typeface="Arial" panose="020B0604020202020204" pitchFamily="34" charset="0"/>
              <a:buChar char="•"/>
            </a:pPr>
            <a:r>
              <a:rPr lang="en-US" sz="1400" dirty="0">
                <a:latin typeface="+mn-lt"/>
              </a:rPr>
              <a:t>A map file relating atoms before and after the reaction</a:t>
            </a:r>
          </a:p>
        </p:txBody>
      </p:sp>
    </p:spTree>
    <p:extLst>
      <p:ext uri="{BB962C8B-B14F-4D97-AF65-F5344CB8AC3E}">
        <p14:creationId xmlns:p14="http://schemas.microsoft.com/office/powerpoint/2010/main" val="7449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ProgRev99_ISSPlanUtil.B">
  <a:themeElements>
    <a:clrScheme name="ProgRev99_ISSPlanUtil.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gRev99_ISSPlanUtil.B">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ProgRev99_ISSPlanUtil.B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gRev99_ISSPlanUtil.B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gRev99_ISSPlanUtil.B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gRev99_ISSPlanUtil.B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gRev99_ISSPlanUtil.B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gRev99_ISSPlanUtil.B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gRev99_ISSPlanUtil.B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g RA- Hot Structures PL meetingJuly 28" id="{9D73AF87-DD90-7D4A-A78D-D3CE6BF5EE67}" vid="{A5B531B0-C85E-5243-9C0A-85CC7D3E13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Application xmlns="http://www.sap.com/cof/powerpoint/application">
  <Version>2</Version>
  <Revision>2.3.2.62482</Revision>
</Application>
</file>

<file path=customXml/item2.xml><?xml version="1.0" encoding="utf-8"?>
<Application xmlns="http://www.sap.com/cof/ao/powerpoint/application">
  <com.sap.ip.bi.pioneer>
    <Version>4</Version>
    <AAO_Revision>2.3.2.62482</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Props1.xml><?xml version="1.0" encoding="utf-8"?>
<ds:datastoreItem xmlns:ds="http://schemas.openxmlformats.org/officeDocument/2006/customXml" ds:itemID="{9B618E83-32C1-4CD2-AB2E-11F1DB098975}">
  <ds:schemaRefs>
    <ds:schemaRef ds:uri="http://www.sap.com/cof/powerpoint/application"/>
  </ds:schemaRefs>
</ds:datastoreItem>
</file>

<file path=customXml/itemProps2.xml><?xml version="1.0" encoding="utf-8"?>
<ds:datastoreItem xmlns:ds="http://schemas.openxmlformats.org/officeDocument/2006/customXml" ds:itemID="{04F8C541-3275-437C-BC5C-06B7AEF6E6A8}">
  <ds:schemaRefs>
    <ds:schemaRef ds:uri="http://www.sap.com/cof/ao/powerpoint/application"/>
  </ds:schemaRefs>
</ds:datastoreItem>
</file>

<file path=docProps/app.xml><?xml version="1.0" encoding="utf-8"?>
<Properties xmlns="http://schemas.openxmlformats.org/officeDocument/2006/extended-properties" xmlns:vt="http://schemas.openxmlformats.org/officeDocument/2006/docPropsVTypes">
  <Template>ProgRev99_ISSPlanUtil</Template>
  <TotalTime>26192</TotalTime>
  <Words>2985</Words>
  <Application>Microsoft Office PowerPoint</Application>
  <PresentationFormat>On-screen Show (4:3)</PresentationFormat>
  <Paragraphs>453</Paragraphs>
  <Slides>27</Slides>
  <Notes>7</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Calibri</vt:lpstr>
      <vt:lpstr>Cambria</vt:lpstr>
      <vt:lpstr>CG Omega</vt:lpstr>
      <vt:lpstr>Helvetica</vt:lpstr>
      <vt:lpstr>Times New Roman</vt:lpstr>
      <vt:lpstr>Wingdings</vt:lpstr>
      <vt:lpstr>ProgRev99_ISSPlanUtil.B</vt:lpstr>
      <vt:lpstr>OCE Engineering Research &amp; Analysis Program  </vt:lpstr>
      <vt:lpstr>Background</vt:lpstr>
      <vt:lpstr>Hot Structure Project Overview  </vt:lpstr>
      <vt:lpstr>Team Membership</vt:lpstr>
      <vt:lpstr>Computational Tools for Modeling the Fabrication Process *</vt:lpstr>
      <vt:lpstr>Computational Tools for Modeling the Fabrication Process</vt:lpstr>
      <vt:lpstr>Overview of Process Modeling Plans</vt:lpstr>
      <vt:lpstr>Matrix Precursor Infusion Modeling</vt:lpstr>
      <vt:lpstr>Polymer Cure and Pyrolysis</vt:lpstr>
      <vt:lpstr>Polymer Cure and Pyrolysis</vt:lpstr>
      <vt:lpstr>Polymer Cure and Pyrolysis</vt:lpstr>
      <vt:lpstr>Polymer Cure and Pyrolysis</vt:lpstr>
      <vt:lpstr>Polymer Cure and Pyrolysis</vt:lpstr>
      <vt:lpstr>Polymer Cure and Pyrolysis</vt:lpstr>
      <vt:lpstr>Polymer Cure and Pyrolysis</vt:lpstr>
      <vt:lpstr>Polymer Cure and Pyrolysis</vt:lpstr>
      <vt:lpstr>On-going Process Modeling Work</vt:lpstr>
      <vt:lpstr>Thermal-Structural Concept Development</vt:lpstr>
      <vt:lpstr>Thermal-Structural Concept Development 2D C/C Material Properties</vt:lpstr>
      <vt:lpstr>Thermal-Structural Concept Development Parametric Study- Thermal Stress Analyses</vt:lpstr>
      <vt:lpstr>Thermal-Structural Concept Development Parametric Study: Thermal Stress Analyses</vt:lpstr>
      <vt:lpstr>Thermal-Structural Concept Development Parametric Study: Thermal Stress Results</vt:lpstr>
      <vt:lpstr>Thermal-Structural Concept Development Stitched C/C: Stitching Thread </vt:lpstr>
      <vt:lpstr>Thermal-Structural Concept Development Stitched C/C Laminate Analysis</vt:lpstr>
      <vt:lpstr>Thermal-Structural Concept Development Fracture Mechanics FEM</vt:lpstr>
      <vt:lpstr>Concluding Remarks</vt:lpstr>
      <vt:lpstr>References and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 Engineering R&amp;A Program  Hot Structure Concepts and Materials for Space Exploration</dc:title>
  <dc:creator>Walker, Sandra P. (LARC-D312)</dc:creator>
  <cp:lastModifiedBy>Baize, Wanda M Hickson (LARC-B702)[LAMPS 2]</cp:lastModifiedBy>
  <cp:revision>125</cp:revision>
  <cp:lastPrinted>2019-08-27T15:57:00Z</cp:lastPrinted>
  <dcterms:created xsi:type="dcterms:W3CDTF">2021-06-14T18:51:08Z</dcterms:created>
  <dcterms:modified xsi:type="dcterms:W3CDTF">2021-08-03T13:44:09Z</dcterms:modified>
</cp:coreProperties>
</file>