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3" r:id="rId1"/>
  </p:sldMasterIdLst>
  <p:notesMasterIdLst>
    <p:notesMasterId r:id="rId20"/>
  </p:notesMasterIdLst>
  <p:sldIdLst>
    <p:sldId id="256" r:id="rId2"/>
    <p:sldId id="284" r:id="rId3"/>
    <p:sldId id="258" r:id="rId4"/>
    <p:sldId id="260" r:id="rId5"/>
    <p:sldId id="259" r:id="rId6"/>
    <p:sldId id="268" r:id="rId7"/>
    <p:sldId id="282" r:id="rId8"/>
    <p:sldId id="269" r:id="rId9"/>
    <p:sldId id="267" r:id="rId10"/>
    <p:sldId id="277" r:id="rId11"/>
    <p:sldId id="266" r:id="rId12"/>
    <p:sldId id="264" r:id="rId13"/>
    <p:sldId id="265" r:id="rId14"/>
    <p:sldId id="261" r:id="rId15"/>
    <p:sldId id="262" r:id="rId16"/>
    <p:sldId id="270" r:id="rId17"/>
    <p:sldId id="271" r:id="rId18"/>
    <p:sldId id="28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9DA8F1-A271-4534-A312-121794BE7BCA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F959C6B-F7FC-4094-B5A0-330995DDFDC9}">
      <dgm:prSet/>
      <dgm:spPr/>
      <dgm:t>
        <a:bodyPr/>
        <a:lstStyle/>
        <a:p>
          <a:r>
            <a:rPr lang="en-US" dirty="0"/>
            <a:t>Reduction of low-LET risk model coefficients</a:t>
          </a:r>
        </a:p>
      </dgm:t>
    </dgm:pt>
    <dgm:pt modelId="{3BA06128-9CBD-424B-84F7-0A0C9547A932}" type="parTrans" cxnId="{E60EF032-A439-4F9F-B8BE-BB826264C9BE}">
      <dgm:prSet/>
      <dgm:spPr/>
      <dgm:t>
        <a:bodyPr/>
        <a:lstStyle/>
        <a:p>
          <a:endParaRPr lang="en-US"/>
        </a:p>
      </dgm:t>
    </dgm:pt>
    <dgm:pt modelId="{817D201E-FB18-4136-A19D-F4DAD13C91FB}" type="sibTrans" cxnId="{E60EF032-A439-4F9F-B8BE-BB826264C9BE}">
      <dgm:prSet/>
      <dgm:spPr/>
      <dgm:t>
        <a:bodyPr/>
        <a:lstStyle/>
        <a:p>
          <a:endParaRPr lang="en-US"/>
        </a:p>
      </dgm:t>
    </dgm:pt>
    <dgm:pt modelId="{BB4EC869-0409-45CC-B740-7CD550875D17}" type="pres">
      <dgm:prSet presAssocID="{AE9DA8F1-A271-4534-A312-121794BE7BCA}" presName="linear" presStyleCnt="0">
        <dgm:presLayoutVars>
          <dgm:animLvl val="lvl"/>
          <dgm:resizeHandles val="exact"/>
        </dgm:presLayoutVars>
      </dgm:prSet>
      <dgm:spPr/>
    </dgm:pt>
    <dgm:pt modelId="{B666E7D2-F97D-4F2B-BC65-51C34EDF6389}" type="pres">
      <dgm:prSet presAssocID="{DF959C6B-F7FC-4094-B5A0-330995DDFDC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60EF032-A439-4F9F-B8BE-BB826264C9BE}" srcId="{AE9DA8F1-A271-4534-A312-121794BE7BCA}" destId="{DF959C6B-F7FC-4094-B5A0-330995DDFDC9}" srcOrd="0" destOrd="0" parTransId="{3BA06128-9CBD-424B-84F7-0A0C9547A932}" sibTransId="{817D201E-FB18-4136-A19D-F4DAD13C91FB}"/>
    <dgm:cxn modelId="{DEF5656C-BB1F-4D6A-AFCA-FFAB03B2D146}" type="presOf" srcId="{DF959C6B-F7FC-4094-B5A0-330995DDFDC9}" destId="{B666E7D2-F97D-4F2B-BC65-51C34EDF6389}" srcOrd="0" destOrd="0" presId="urn:microsoft.com/office/officeart/2005/8/layout/vList2"/>
    <dgm:cxn modelId="{40577B8D-2BB0-4F6B-BEE0-5F760BCF254F}" type="presOf" srcId="{AE9DA8F1-A271-4534-A312-121794BE7BCA}" destId="{BB4EC869-0409-45CC-B740-7CD550875D17}" srcOrd="0" destOrd="0" presId="urn:microsoft.com/office/officeart/2005/8/layout/vList2"/>
    <dgm:cxn modelId="{996E605F-7B3F-4C67-8E11-43D6FA2E96F3}" type="presParOf" srcId="{BB4EC869-0409-45CC-B740-7CD550875D17}" destId="{B666E7D2-F97D-4F2B-BC65-51C34EDF638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9DA8F1-A271-4534-A312-121794BE7BCA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F959C6B-F7FC-4094-B5A0-330995DDFDC9}">
      <dgm:prSet/>
      <dgm:spPr/>
      <dgm:t>
        <a:bodyPr/>
        <a:lstStyle/>
        <a:p>
          <a:r>
            <a:rPr lang="en-US" dirty="0"/>
            <a:t>Reduction of </a:t>
          </a:r>
          <a:r>
            <a:rPr lang="en-US" dirty="0" err="1"/>
            <a:t>Q</a:t>
          </a:r>
          <a:r>
            <a:rPr lang="en-US" baseline="-25000" dirty="0" err="1"/>
            <a:t>max</a:t>
          </a:r>
          <a:r>
            <a:rPr lang="en-US" baseline="-25000" dirty="0"/>
            <a:t> </a:t>
          </a:r>
          <a:r>
            <a:rPr lang="en-US" baseline="0" dirty="0"/>
            <a:t>for all cancers</a:t>
          </a:r>
          <a:endParaRPr lang="en-US" dirty="0"/>
        </a:p>
      </dgm:t>
    </dgm:pt>
    <dgm:pt modelId="{3BA06128-9CBD-424B-84F7-0A0C9547A932}" type="parTrans" cxnId="{E60EF032-A439-4F9F-B8BE-BB826264C9BE}">
      <dgm:prSet/>
      <dgm:spPr/>
      <dgm:t>
        <a:bodyPr/>
        <a:lstStyle/>
        <a:p>
          <a:endParaRPr lang="en-US"/>
        </a:p>
      </dgm:t>
    </dgm:pt>
    <dgm:pt modelId="{817D201E-FB18-4136-A19D-F4DAD13C91FB}" type="sibTrans" cxnId="{E60EF032-A439-4F9F-B8BE-BB826264C9BE}">
      <dgm:prSet/>
      <dgm:spPr/>
      <dgm:t>
        <a:bodyPr/>
        <a:lstStyle/>
        <a:p>
          <a:endParaRPr lang="en-US"/>
        </a:p>
      </dgm:t>
    </dgm:pt>
    <dgm:pt modelId="{BB4EC869-0409-45CC-B740-7CD550875D17}" type="pres">
      <dgm:prSet presAssocID="{AE9DA8F1-A271-4534-A312-121794BE7BCA}" presName="linear" presStyleCnt="0">
        <dgm:presLayoutVars>
          <dgm:animLvl val="lvl"/>
          <dgm:resizeHandles val="exact"/>
        </dgm:presLayoutVars>
      </dgm:prSet>
      <dgm:spPr/>
    </dgm:pt>
    <dgm:pt modelId="{B666E7D2-F97D-4F2B-BC65-51C34EDF6389}" type="pres">
      <dgm:prSet presAssocID="{DF959C6B-F7FC-4094-B5A0-330995DDFDC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60EF032-A439-4F9F-B8BE-BB826264C9BE}" srcId="{AE9DA8F1-A271-4534-A312-121794BE7BCA}" destId="{DF959C6B-F7FC-4094-B5A0-330995DDFDC9}" srcOrd="0" destOrd="0" parTransId="{3BA06128-9CBD-424B-84F7-0A0C9547A932}" sibTransId="{817D201E-FB18-4136-A19D-F4DAD13C91FB}"/>
    <dgm:cxn modelId="{DEF5656C-BB1F-4D6A-AFCA-FFAB03B2D146}" type="presOf" srcId="{DF959C6B-F7FC-4094-B5A0-330995DDFDC9}" destId="{B666E7D2-F97D-4F2B-BC65-51C34EDF6389}" srcOrd="0" destOrd="0" presId="urn:microsoft.com/office/officeart/2005/8/layout/vList2"/>
    <dgm:cxn modelId="{40577B8D-2BB0-4F6B-BEE0-5F760BCF254F}" type="presOf" srcId="{AE9DA8F1-A271-4534-A312-121794BE7BCA}" destId="{BB4EC869-0409-45CC-B740-7CD550875D17}" srcOrd="0" destOrd="0" presId="urn:microsoft.com/office/officeart/2005/8/layout/vList2"/>
    <dgm:cxn modelId="{996E605F-7B3F-4C67-8E11-43D6FA2E96F3}" type="presParOf" srcId="{BB4EC869-0409-45CC-B740-7CD550875D17}" destId="{B666E7D2-F97D-4F2B-BC65-51C34EDF638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9DA8F1-A271-4534-A312-121794BE7BCA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F959C6B-F7FC-4094-B5A0-330995DDFDC9}">
      <dgm:prSet/>
      <dgm:spPr/>
      <dgm:t>
        <a:bodyPr/>
        <a:lstStyle/>
        <a:p>
          <a:r>
            <a:rPr lang="en-US" dirty="0"/>
            <a:t>Reduction of background cancer mortality rates</a:t>
          </a:r>
        </a:p>
      </dgm:t>
    </dgm:pt>
    <dgm:pt modelId="{3BA06128-9CBD-424B-84F7-0A0C9547A932}" type="parTrans" cxnId="{E60EF032-A439-4F9F-B8BE-BB826264C9BE}">
      <dgm:prSet/>
      <dgm:spPr/>
      <dgm:t>
        <a:bodyPr/>
        <a:lstStyle/>
        <a:p>
          <a:endParaRPr lang="en-US"/>
        </a:p>
      </dgm:t>
    </dgm:pt>
    <dgm:pt modelId="{817D201E-FB18-4136-A19D-F4DAD13C91FB}" type="sibTrans" cxnId="{E60EF032-A439-4F9F-B8BE-BB826264C9BE}">
      <dgm:prSet/>
      <dgm:spPr/>
      <dgm:t>
        <a:bodyPr/>
        <a:lstStyle/>
        <a:p>
          <a:endParaRPr lang="en-US"/>
        </a:p>
      </dgm:t>
    </dgm:pt>
    <dgm:pt modelId="{BB4EC869-0409-45CC-B740-7CD550875D17}" type="pres">
      <dgm:prSet presAssocID="{AE9DA8F1-A271-4534-A312-121794BE7BCA}" presName="linear" presStyleCnt="0">
        <dgm:presLayoutVars>
          <dgm:animLvl val="lvl"/>
          <dgm:resizeHandles val="exact"/>
        </dgm:presLayoutVars>
      </dgm:prSet>
      <dgm:spPr/>
    </dgm:pt>
    <dgm:pt modelId="{B666E7D2-F97D-4F2B-BC65-51C34EDF6389}" type="pres">
      <dgm:prSet presAssocID="{DF959C6B-F7FC-4094-B5A0-330995DDFDC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60EF032-A439-4F9F-B8BE-BB826264C9BE}" srcId="{AE9DA8F1-A271-4534-A312-121794BE7BCA}" destId="{DF959C6B-F7FC-4094-B5A0-330995DDFDC9}" srcOrd="0" destOrd="0" parTransId="{3BA06128-9CBD-424B-84F7-0A0C9547A932}" sibTransId="{817D201E-FB18-4136-A19D-F4DAD13C91FB}"/>
    <dgm:cxn modelId="{DEF5656C-BB1F-4D6A-AFCA-FFAB03B2D146}" type="presOf" srcId="{DF959C6B-F7FC-4094-B5A0-330995DDFDC9}" destId="{B666E7D2-F97D-4F2B-BC65-51C34EDF6389}" srcOrd="0" destOrd="0" presId="urn:microsoft.com/office/officeart/2005/8/layout/vList2"/>
    <dgm:cxn modelId="{40577B8D-2BB0-4F6B-BEE0-5F760BCF254F}" type="presOf" srcId="{AE9DA8F1-A271-4534-A312-121794BE7BCA}" destId="{BB4EC869-0409-45CC-B740-7CD550875D17}" srcOrd="0" destOrd="0" presId="urn:microsoft.com/office/officeart/2005/8/layout/vList2"/>
    <dgm:cxn modelId="{996E605F-7B3F-4C67-8E11-43D6FA2E96F3}" type="presParOf" srcId="{BB4EC869-0409-45CC-B740-7CD550875D17}" destId="{B666E7D2-F97D-4F2B-BC65-51C34EDF638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6E7D2-F97D-4F2B-BC65-51C34EDF6389}">
      <dsp:nvSpPr>
        <dsp:cNvPr id="0" name=""/>
        <dsp:cNvSpPr/>
      </dsp:nvSpPr>
      <dsp:spPr>
        <a:xfrm>
          <a:off x="0" y="718512"/>
          <a:ext cx="10058399" cy="25857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Reduction of low-LET risk model coefficients</a:t>
          </a:r>
        </a:p>
      </dsp:txBody>
      <dsp:txXfrm>
        <a:off x="126223" y="844735"/>
        <a:ext cx="9805953" cy="23332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6E7D2-F97D-4F2B-BC65-51C34EDF6389}">
      <dsp:nvSpPr>
        <dsp:cNvPr id="0" name=""/>
        <dsp:cNvSpPr/>
      </dsp:nvSpPr>
      <dsp:spPr>
        <a:xfrm>
          <a:off x="0" y="718512"/>
          <a:ext cx="10058399" cy="25857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Reduction of </a:t>
          </a:r>
          <a:r>
            <a:rPr lang="en-US" sz="6500" kern="1200" dirty="0" err="1"/>
            <a:t>Q</a:t>
          </a:r>
          <a:r>
            <a:rPr lang="en-US" sz="6500" kern="1200" baseline="-25000" dirty="0" err="1"/>
            <a:t>max</a:t>
          </a:r>
          <a:r>
            <a:rPr lang="en-US" sz="6500" kern="1200" baseline="-25000" dirty="0"/>
            <a:t> </a:t>
          </a:r>
          <a:r>
            <a:rPr lang="en-US" sz="6500" kern="1200" baseline="0" dirty="0"/>
            <a:t>for all cancers</a:t>
          </a:r>
          <a:endParaRPr lang="en-US" sz="6500" kern="1200" dirty="0"/>
        </a:p>
      </dsp:txBody>
      <dsp:txXfrm>
        <a:off x="126223" y="844735"/>
        <a:ext cx="9805953" cy="23332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6E7D2-F97D-4F2B-BC65-51C34EDF6389}">
      <dsp:nvSpPr>
        <dsp:cNvPr id="0" name=""/>
        <dsp:cNvSpPr/>
      </dsp:nvSpPr>
      <dsp:spPr>
        <a:xfrm>
          <a:off x="0" y="718512"/>
          <a:ext cx="10058399" cy="25857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Reduction of background cancer mortality rates</a:t>
          </a:r>
        </a:p>
      </dsp:txBody>
      <dsp:txXfrm>
        <a:off x="126223" y="844735"/>
        <a:ext cx="9805953" cy="2333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C54B0-7B14-4B9F-8B8C-4513CA90C003}" type="datetimeFigureOut">
              <a:rPr lang="en-US" smtClean="0"/>
              <a:t>7/13/2021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D3CA6-21CF-4357-947E-549478D22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3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98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9135" y="6459785"/>
            <a:ext cx="3233650" cy="365125"/>
          </a:xfrm>
        </p:spPr>
        <p:txBody>
          <a:bodyPr/>
          <a:lstStyle/>
          <a:p>
            <a:r>
              <a:rPr lang="en-US" dirty="0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4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86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16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18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82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NASA Langley Research Center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0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C. M. Werneth, T. C. Slaba, and L.C. Simonsen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NASA Langley Research Center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222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3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19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6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C. M. Werneth, T. C. Slaba, and L.C. Simonsen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NASA Langley Research Center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82BAF9D-716D-425A-AEF0-6E3058203F8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863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7.xml"/><Relationship Id="rId7" Type="http://schemas.openxmlformats.org/officeDocument/2006/relationships/image" Target="../media/image3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5" Type="http://schemas.openxmlformats.org/officeDocument/2006/relationships/tags" Target="../tags/tag9.xml"/><Relationship Id="rId10" Type="http://schemas.openxmlformats.org/officeDocument/2006/relationships/image" Target="../media/image9.png"/><Relationship Id="rId4" Type="http://schemas.openxmlformats.org/officeDocument/2006/relationships/tags" Target="../tags/tag8.xml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2.xml"/><Relationship Id="rId7" Type="http://schemas.openxmlformats.org/officeDocument/2006/relationships/image" Target="../media/image12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5" Type="http://schemas.openxmlformats.org/officeDocument/2006/relationships/tags" Target="../tags/tag14.xml"/><Relationship Id="rId10" Type="http://schemas.openxmlformats.org/officeDocument/2006/relationships/image" Target="../media/image14.png"/><Relationship Id="rId4" Type="http://schemas.openxmlformats.org/officeDocument/2006/relationships/tags" Target="../tags/tag13.xml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7.xml"/><Relationship Id="rId7" Type="http://schemas.openxmlformats.org/officeDocument/2006/relationships/image" Target="../media/image12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3.png"/><Relationship Id="rId5" Type="http://schemas.openxmlformats.org/officeDocument/2006/relationships/tags" Target="../tags/tag19.xml"/><Relationship Id="rId10" Type="http://schemas.openxmlformats.org/officeDocument/2006/relationships/image" Target="../media/image17.png"/><Relationship Id="rId4" Type="http://schemas.openxmlformats.org/officeDocument/2006/relationships/tags" Target="../tags/tag18.xml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23E5A-8703-429B-8743-236482AC1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198" y="1264405"/>
            <a:ext cx="9789111" cy="2387600"/>
          </a:xfrm>
        </p:spPr>
        <p:txBody>
          <a:bodyPr>
            <a:normAutofit/>
          </a:bodyPr>
          <a:lstStyle/>
          <a:p>
            <a:r>
              <a:rPr lang="en-US" sz="4000" dirty="0"/>
              <a:t>Investigation of medical countermeasure requirements for meeting permissible radiation exposure limits in space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928CD3-ACD9-4B34-A059-FE99BAA0CA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3584" y="4471527"/>
            <a:ext cx="9990338" cy="1803437"/>
          </a:xfrm>
        </p:spPr>
        <p:txBody>
          <a:bodyPr>
            <a:normAutofit lnSpcReduction="10000"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HEALTH PHYSICS SOCIETY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66th annual meeting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2021</a:t>
            </a:r>
          </a:p>
          <a:p>
            <a:pPr algn="ctr"/>
            <a:r>
              <a:rPr lang="en-US" sz="2000" dirty="0"/>
              <a:t>C.M. Werneth, T.C. Slaba, L.C. Simonsen</a:t>
            </a:r>
          </a:p>
          <a:p>
            <a:pPr algn="ctr"/>
            <a:r>
              <a:rPr lang="en-US" sz="2000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42750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3"/>
    </mc:Choice>
    <mc:Fallback xmlns="">
      <p:transition spd="slow" advTm="250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FAD0-E435-4B85-A159-829DBC767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REID Probability Distribution Function</a:t>
            </a:r>
          </a:p>
        </p:txBody>
      </p:sp>
      <p:pic>
        <p:nvPicPr>
          <p:cNvPr id="5" name="Content Placeholder 4" descr="Chart, histogram&#10;&#10;Description automatically generated">
            <a:extLst>
              <a:ext uri="{FF2B5EF4-FFF2-40B4-BE49-F238E27FC236}">
                <a16:creationId xmlns:a16="http://schemas.microsoft.com/office/drawing/2014/main" id="{083B4050-0514-4399-9CB2-6E4A8F9A6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65" y="1733708"/>
            <a:ext cx="6091933" cy="447659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042E36-1B6F-484D-B96F-0F0FD966B52D}"/>
              </a:ext>
            </a:extLst>
          </p:cNvPr>
          <p:cNvSpPr txBox="1"/>
          <p:nvPr/>
        </p:nvSpPr>
        <p:spPr>
          <a:xfrm>
            <a:off x="6880498" y="2525086"/>
            <a:ext cx="50149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NASA STD-3001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“Career exposure to radiation is limited to not exceed 3 percent Risk of Exposure Induced death (REID) for fatal cancer. NASA assures that this risk limit is not exceeded at a 95 percent confidence level…”</a:t>
            </a:r>
          </a:p>
          <a:p>
            <a:pPr algn="just"/>
            <a:endParaRPr lang="en-US" dirty="0"/>
          </a:p>
          <a:p>
            <a:pPr algn="just"/>
            <a:r>
              <a:rPr lang="en-US" u="sng" dirty="0"/>
              <a:t>NASA Permissible Exposure Limit (PEL)</a:t>
            </a:r>
          </a:p>
          <a:p>
            <a:pPr algn="just"/>
            <a:r>
              <a:rPr lang="en-US" dirty="0"/>
              <a:t>3% REID at upper 95% confidence level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5A52B-E26E-4876-AF9D-7FE0B830A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CE6050-7A6F-4970-A77C-DEF9BB29B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69A0E-7357-4AF4-B1E9-F5851E9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5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"/>
    </mc:Choice>
    <mc:Fallback xmlns="">
      <p:transition spd="slow" advTm="175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>
            <a:extLst>
              <a:ext uri="{FF2B5EF4-FFF2-40B4-BE49-F238E27FC236}">
                <a16:creationId xmlns:a16="http://schemas.microsoft.com/office/drawing/2014/main" id="{4A4605B7-7A55-42E9-9CD9-D1D3F3FED231}"/>
              </a:ext>
            </a:extLst>
          </p:cNvPr>
          <p:cNvSpPr/>
          <p:nvPr/>
        </p:nvSpPr>
        <p:spPr>
          <a:xfrm>
            <a:off x="9242199" y="5698342"/>
            <a:ext cx="248996" cy="27281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8F84927-335E-4591-8BF2-2E63648888B1}"/>
              </a:ext>
            </a:extLst>
          </p:cNvPr>
          <p:cNvSpPr/>
          <p:nvPr/>
        </p:nvSpPr>
        <p:spPr>
          <a:xfrm>
            <a:off x="1154097" y="1464816"/>
            <a:ext cx="10102788" cy="1392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079A626-43B4-45F3-93C2-83CF5510876B}"/>
              </a:ext>
            </a:extLst>
          </p:cNvPr>
          <p:cNvSpPr/>
          <p:nvPr/>
        </p:nvSpPr>
        <p:spPr>
          <a:xfrm>
            <a:off x="9276360" y="3346882"/>
            <a:ext cx="2422834" cy="109828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DFB7BE7-C90B-47E4-9E7B-DDEEDE83AA99}"/>
              </a:ext>
            </a:extLst>
          </p:cNvPr>
          <p:cNvSpPr/>
          <p:nvPr/>
        </p:nvSpPr>
        <p:spPr>
          <a:xfrm>
            <a:off x="5530789" y="3346882"/>
            <a:ext cx="3745570" cy="10982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12D8B5-B106-4E6A-B508-E5286DF675D5}"/>
              </a:ext>
            </a:extLst>
          </p:cNvPr>
          <p:cNvSpPr/>
          <p:nvPr/>
        </p:nvSpPr>
        <p:spPr>
          <a:xfrm>
            <a:off x="843379" y="3346882"/>
            <a:ext cx="4687410" cy="109828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8E5ABF7-718A-4D5D-8567-D55B761F2D95}"/>
              </a:ext>
            </a:extLst>
          </p:cNvPr>
          <p:cNvSpPr/>
          <p:nvPr/>
        </p:nvSpPr>
        <p:spPr>
          <a:xfrm>
            <a:off x="2358134" y="3502642"/>
            <a:ext cx="497992" cy="49769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A01E08-8091-4D45-AC26-80C57B86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303" y="337494"/>
            <a:ext cx="10515600" cy="1325563"/>
          </a:xfrm>
        </p:spPr>
        <p:txBody>
          <a:bodyPr/>
          <a:lstStyle/>
          <a:p>
            <a:r>
              <a:rPr lang="en-US" dirty="0"/>
              <a:t>Risk of Exposure Induced Death (REID)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700148-2C64-4C53-8ABE-91FF9A9C82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613" y="1861298"/>
            <a:ext cx="9784774" cy="10407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339348B-C908-41FB-AE5B-8F4DA43C7A7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1" y="3616420"/>
            <a:ext cx="4297348" cy="270135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C7E8EFE-B5F9-457F-B8ED-423AB9CA412E}"/>
              </a:ext>
            </a:extLst>
          </p:cNvPr>
          <p:cNvSpPr/>
          <p:nvPr/>
        </p:nvSpPr>
        <p:spPr>
          <a:xfrm>
            <a:off x="5404239" y="3416611"/>
            <a:ext cx="39591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Conditional probability </a:t>
            </a:r>
          </a:p>
          <a:p>
            <a:pPr algn="ctr"/>
            <a:r>
              <a:rPr lang="en-US" dirty="0"/>
              <a:t>of survival  for background population (no excess radiation exposure)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BA7827-F82B-4A5B-8DDC-A190A967BB4C}"/>
              </a:ext>
            </a:extLst>
          </p:cNvPr>
          <p:cNvSpPr txBox="1"/>
          <p:nvPr/>
        </p:nvSpPr>
        <p:spPr>
          <a:xfrm>
            <a:off x="1008303" y="4765360"/>
            <a:ext cx="2734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Background Cancer Mortality Rate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68FAD5-739D-4A71-BFB1-FC40549891FA}"/>
              </a:ext>
            </a:extLst>
          </p:cNvPr>
          <p:cNvSpPr txBox="1"/>
          <p:nvPr/>
        </p:nvSpPr>
        <p:spPr>
          <a:xfrm>
            <a:off x="9451650" y="3424890"/>
            <a:ext cx="20722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Competing causes of death due to radiation exposure</a:t>
            </a:r>
          </a:p>
          <a:p>
            <a:endParaRPr lang="en-US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D3FC628-34E9-4D1B-B6FB-3BB47C9CD405}"/>
              </a:ext>
            </a:extLst>
          </p:cNvPr>
          <p:cNvCxnSpPr>
            <a:cxnSpLocks/>
          </p:cNvCxnSpPr>
          <p:nvPr/>
        </p:nvCxnSpPr>
        <p:spPr>
          <a:xfrm flipV="1">
            <a:off x="1785219" y="4042993"/>
            <a:ext cx="664366" cy="8292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8">
            <a:extLst>
              <a:ext uri="{FF2B5EF4-FFF2-40B4-BE49-F238E27FC236}">
                <a16:creationId xmlns:a16="http://schemas.microsoft.com/office/drawing/2014/main" id="{FD5F8566-A096-4A18-93FD-DAF47E7FB18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470" y="5514024"/>
            <a:ext cx="4563809" cy="68266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0A690B6-D14A-4BCA-949E-58FB394402A7}"/>
              </a:ext>
            </a:extLst>
          </p:cNvPr>
          <p:cNvSpPr txBox="1"/>
          <p:nvPr/>
        </p:nvSpPr>
        <p:spPr>
          <a:xfrm>
            <a:off x="9242199" y="4901050"/>
            <a:ext cx="1837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Quality Factor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D27829F-E78D-426C-9D49-93889ADEC8A3}"/>
              </a:ext>
            </a:extLst>
          </p:cNvPr>
          <p:cNvCxnSpPr/>
          <p:nvPr/>
        </p:nvCxnSpPr>
        <p:spPr>
          <a:xfrm flipH="1">
            <a:off x="9445114" y="5295351"/>
            <a:ext cx="195309" cy="353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A8BB5D9B-A2B4-43D0-9D2F-AF03684E51B7}"/>
              </a:ext>
            </a:extLst>
          </p:cNvPr>
          <p:cNvCxnSpPr/>
          <p:nvPr/>
        </p:nvCxnSpPr>
        <p:spPr>
          <a:xfrm>
            <a:off x="2856126" y="2621972"/>
            <a:ext cx="29288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3D59EE1-286C-4976-9CE5-B61D2E679441}"/>
              </a:ext>
            </a:extLst>
          </p:cNvPr>
          <p:cNvCxnSpPr>
            <a:cxnSpLocks/>
          </p:cNvCxnSpPr>
          <p:nvPr/>
        </p:nvCxnSpPr>
        <p:spPr>
          <a:xfrm>
            <a:off x="5784980" y="2621972"/>
            <a:ext cx="1290316" cy="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9EB43E9-46A5-4EC0-8A22-1DFAA7F82030}"/>
              </a:ext>
            </a:extLst>
          </p:cNvPr>
          <p:cNvCxnSpPr>
            <a:cxnSpLocks/>
          </p:cNvCxnSpPr>
          <p:nvPr/>
        </p:nvCxnSpPr>
        <p:spPr>
          <a:xfrm>
            <a:off x="7075296" y="2621972"/>
            <a:ext cx="3913091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0E459D-7363-4F26-9B73-41130753D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B1632-F535-49D1-8FA9-326039B6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5079A-E34A-4E4C-92C0-E4329639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3DFB7D-5F00-4648-974B-0FA9AA4F3062}"/>
              </a:ext>
            </a:extLst>
          </p:cNvPr>
          <p:cNvSpPr txBox="1"/>
          <p:nvPr/>
        </p:nvSpPr>
        <p:spPr>
          <a:xfrm>
            <a:off x="1008303" y="5575204"/>
            <a:ext cx="2677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 = Excess Relative Risk</a:t>
            </a:r>
          </a:p>
          <a:p>
            <a:r>
              <a:rPr lang="en-US" dirty="0"/>
              <a:t>EAR = Excess Absolute Risk </a:t>
            </a:r>
          </a:p>
        </p:txBody>
      </p:sp>
    </p:spTree>
    <p:extLst>
      <p:ext uri="{BB962C8B-B14F-4D97-AF65-F5344CB8AC3E}">
        <p14:creationId xmlns:p14="http://schemas.microsoft.com/office/powerpoint/2010/main" val="22152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"/>
    </mc:Choice>
    <mc:Fallback xmlns="">
      <p:transition spd="slow" advTm="18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5B31-9317-4C1C-A939-E8FD6AFEE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2B854-4C11-4D25-A743-CABC538F6D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3965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MCM modifications to the low linear energy transfer (LET) radiation risk models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 This assumes the MCM has the potential to reduce radiation risk associated with low-LET radiation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 Will be achieved by scaling the EAR and ERR risk coefficients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MCM modification of heavy ion component of radiation quality factor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assumption is that the MCM will affect heavy ions through some repair mechanism and reduce </a:t>
            </a:r>
            <a:r>
              <a:rPr lang="en-US" dirty="0" err="1"/>
              <a:t>Q</a:t>
            </a:r>
            <a:r>
              <a:rPr lang="en-US" baseline="-25000" dirty="0" err="1"/>
              <a:t>max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Will be achieved by scaling the maximum value the quality factor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MCM Modification of cancer background mortality rates: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Modify background mortality rates with a method similar to that described in Werneth et al. </a:t>
            </a:r>
            <a:r>
              <a:rPr lang="en-US" i="1" dirty="0"/>
              <a:t>Life Sciences in Space Research</a:t>
            </a:r>
            <a:r>
              <a:rPr lang="en-US" b="1" i="1" dirty="0"/>
              <a:t> </a:t>
            </a:r>
            <a:r>
              <a:rPr lang="en-US" b="1" dirty="0"/>
              <a:t>25 </a:t>
            </a:r>
            <a:r>
              <a:rPr lang="en-US" dirty="0"/>
              <a:t>(2020) 72.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Will be achieved by scaling background cancer mortality rates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2B287-C36B-41F6-A50E-592997C8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4891E6-D2AE-48B8-A612-C692C8956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4E62F2-FD35-44FF-ACE4-E34EBDA05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151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E468B-0E06-4447-A0F0-541EC1E9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Exposure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EEE03-726D-4D3D-AF89-EC68C4434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66" y="1912690"/>
            <a:ext cx="9806730" cy="4102216"/>
          </a:xfrm>
        </p:spPr>
        <p:txBody>
          <a:bodyPr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  </a:t>
            </a:r>
            <a:r>
              <a:rPr lang="en-US" sz="3600" b="1" dirty="0"/>
              <a:t>45-year-old female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  20 g/cm</a:t>
            </a:r>
            <a:r>
              <a:rPr lang="en-US" sz="3600" b="1" baseline="30000" dirty="0"/>
              <a:t>2</a:t>
            </a:r>
            <a:r>
              <a:rPr lang="en-US" sz="3600" b="1" dirty="0"/>
              <a:t> spherical aluminum shield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  </a:t>
            </a:r>
            <a:r>
              <a:rPr lang="en-US" sz="3600" b="1" dirty="0"/>
              <a:t>Mars mission scenario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Galactic Cosmic Ray (2001 Solar Max)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600" dirty="0"/>
              <a:t>Solar Particle Event (August 1972)</a:t>
            </a:r>
            <a:endParaRPr lang="en-US" sz="30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600" b="1" dirty="0"/>
              <a:t>  </a:t>
            </a:r>
            <a:r>
              <a:rPr lang="en-US" sz="2600" i="1" dirty="0"/>
              <a:t>Mars Landing Design Reference Mission</a:t>
            </a:r>
          </a:p>
          <a:p>
            <a:pPr lvl="4"/>
            <a:r>
              <a:rPr lang="en-US" sz="2600" dirty="0"/>
              <a:t>12 months transit to Mars</a:t>
            </a:r>
          </a:p>
          <a:p>
            <a:pPr lvl="4"/>
            <a:r>
              <a:rPr lang="en-US" sz="2600" dirty="0"/>
              <a:t>1 month stay on surface </a:t>
            </a:r>
          </a:p>
          <a:p>
            <a:pPr lvl="4"/>
            <a:r>
              <a:rPr lang="en-US" sz="2600" dirty="0"/>
              <a:t>9 month return transit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500" dirty="0"/>
              <a:t>  What medical countermeasure reductions are needed to achieve 3% REID for fatal cancer at the 95</a:t>
            </a:r>
            <a:r>
              <a:rPr lang="en-US" sz="3500" baseline="30000" dirty="0"/>
              <a:t>th</a:t>
            </a:r>
            <a:r>
              <a:rPr lang="en-US" sz="3500" dirty="0"/>
              <a:t> % confidence level?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B9C9F0-67F6-46FB-910A-FA60C3E8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3AE17F-D825-45B5-BA4E-01FF7327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DD12E-1E10-4E2B-80DC-60B538BCA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0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"/>
    </mc:Choice>
    <mc:Fallback xmlns="">
      <p:transition spd="slow" advTm="199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57C44B-02E0-4B6E-9138-2688FB66D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588702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CF4611-BCFC-418C-8A1B-667A5DF0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48C29E-7C3D-4772-8D51-214C9DD1F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5234B7-65C2-4D54-8A26-AD665B38C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64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"/>
    </mc:Choice>
    <mc:Fallback xmlns="">
      <p:transition spd="slow" advTm="30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98DF6-41B9-49AF-8CD8-8C3796D9A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Scaling of low-LET risk models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9EC625-43B5-43B5-B075-659A0417DB22}"/>
              </a:ext>
            </a:extLst>
          </p:cNvPr>
          <p:cNvGrpSpPr/>
          <p:nvPr/>
        </p:nvGrpSpPr>
        <p:grpSpPr>
          <a:xfrm>
            <a:off x="1338459" y="2742444"/>
            <a:ext cx="8959090" cy="527164"/>
            <a:chOff x="1388793" y="2264272"/>
            <a:chExt cx="8959090" cy="52716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32BAE53-CFDD-4CD6-A072-4662D9675256}"/>
                </a:ext>
              </a:extLst>
            </p:cNvPr>
            <p:cNvSpPr/>
            <p:nvPr/>
          </p:nvSpPr>
          <p:spPr>
            <a:xfrm>
              <a:off x="8853185" y="2337676"/>
              <a:ext cx="360727" cy="45376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316207B-D810-4051-9CC0-ED6B9E66428D}"/>
                </a:ext>
              </a:extLst>
            </p:cNvPr>
            <p:cNvSpPr/>
            <p:nvPr/>
          </p:nvSpPr>
          <p:spPr>
            <a:xfrm>
              <a:off x="2978090" y="2337676"/>
              <a:ext cx="360727" cy="45376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FB9BFBA-C51F-4DF1-AA4E-51E40EBF988D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8793" y="2264272"/>
              <a:ext cx="8959090" cy="527164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2E16DDF-57B1-422E-9983-4881E7B52090}"/>
              </a:ext>
            </a:extLst>
          </p:cNvPr>
          <p:cNvSpPr txBox="1"/>
          <p:nvPr/>
        </p:nvSpPr>
        <p:spPr>
          <a:xfrm>
            <a:off x="4588778" y="4112198"/>
            <a:ext cx="2785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Scaling factor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412ADCF-D67D-48BE-BD6C-308CF138DA69}"/>
              </a:ext>
            </a:extLst>
          </p:cNvPr>
          <p:cNvCxnSpPr>
            <a:cxnSpLocks/>
          </p:cNvCxnSpPr>
          <p:nvPr/>
        </p:nvCxnSpPr>
        <p:spPr>
          <a:xfrm flipV="1">
            <a:off x="6694415" y="3330430"/>
            <a:ext cx="2108436" cy="1043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C2363A-6B89-43C0-9E9D-1FF6624B3D96}"/>
              </a:ext>
            </a:extLst>
          </p:cNvPr>
          <p:cNvCxnSpPr>
            <a:stCxn id="11" idx="1"/>
          </p:cNvCxnSpPr>
          <p:nvPr/>
        </p:nvCxnSpPr>
        <p:spPr>
          <a:xfrm flipH="1" flipV="1">
            <a:off x="3288483" y="3330429"/>
            <a:ext cx="1300295" cy="10433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B08D10-BA87-44D3-8020-A9E7E500C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AD4C8-7DD5-4DD7-AF3C-7078F73E7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9FDB0-24C4-4DD9-9546-36ACFE570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0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"/>
    </mc:Choice>
    <mc:Fallback xmlns="">
      <p:transition spd="slow" advTm="51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748FAC7F-6E2D-4F9D-924D-B2EAFD861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28" y="973931"/>
            <a:ext cx="5852172" cy="4389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98BC1F-F449-4E8D-9590-FC14CB165048}"/>
              </a:ext>
            </a:extLst>
          </p:cNvPr>
          <p:cNvSpPr txBox="1"/>
          <p:nvPr/>
        </p:nvSpPr>
        <p:spPr>
          <a:xfrm>
            <a:off x="188658" y="5573364"/>
            <a:ext cx="135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Unmodified REID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AD19D0F-81BE-4DDE-AD2B-62510E79D5E0}"/>
              </a:ext>
            </a:extLst>
          </p:cNvPr>
          <p:cNvCxnSpPr>
            <a:cxnSpLocks/>
          </p:cNvCxnSpPr>
          <p:nvPr/>
        </p:nvCxnSpPr>
        <p:spPr>
          <a:xfrm flipV="1">
            <a:off x="867531" y="4543748"/>
            <a:ext cx="341147" cy="1142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3D58B87-F55E-4909-A70C-88ABB9A13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777077"/>
              </p:ext>
            </p:extLst>
          </p:nvPr>
        </p:nvGraphicFramePr>
        <p:xfrm>
          <a:off x="7267596" y="973931"/>
          <a:ext cx="4822805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4561">
                  <a:extLst>
                    <a:ext uri="{9D8B030D-6E8A-4147-A177-3AD203B41FA5}">
                      <a16:colId xmlns:a16="http://schemas.microsoft.com/office/drawing/2014/main" val="1718411864"/>
                    </a:ext>
                  </a:extLst>
                </a:gridCol>
                <a:gridCol w="964561">
                  <a:extLst>
                    <a:ext uri="{9D8B030D-6E8A-4147-A177-3AD203B41FA5}">
                      <a16:colId xmlns:a16="http://schemas.microsoft.com/office/drawing/2014/main" val="1497556184"/>
                    </a:ext>
                  </a:extLst>
                </a:gridCol>
                <a:gridCol w="964561">
                  <a:extLst>
                    <a:ext uri="{9D8B030D-6E8A-4147-A177-3AD203B41FA5}">
                      <a16:colId xmlns:a16="http://schemas.microsoft.com/office/drawing/2014/main" val="2652773307"/>
                    </a:ext>
                  </a:extLst>
                </a:gridCol>
                <a:gridCol w="964561">
                  <a:extLst>
                    <a:ext uri="{9D8B030D-6E8A-4147-A177-3AD203B41FA5}">
                      <a16:colId xmlns:a16="http://schemas.microsoft.com/office/drawing/2014/main" val="2683701240"/>
                    </a:ext>
                  </a:extLst>
                </a:gridCol>
                <a:gridCol w="964561">
                  <a:extLst>
                    <a:ext uri="{9D8B030D-6E8A-4147-A177-3AD203B41FA5}">
                      <a16:colId xmlns:a16="http://schemas.microsoft.com/office/drawing/2014/main" val="2732566440"/>
                    </a:ext>
                  </a:extLst>
                </a:gridCol>
              </a:tblGrid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Percent 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Point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Lower 95% 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Upper 95% CL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0837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3695099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535428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111304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4939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058226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5507065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4781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4436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87162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674890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301865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7E790C0-E552-46B8-8602-E6102E63ACB7}"/>
              </a:ext>
            </a:extLst>
          </p:cNvPr>
          <p:cNvSpPr txBox="1"/>
          <p:nvPr/>
        </p:nvSpPr>
        <p:spPr>
          <a:xfrm>
            <a:off x="2763757" y="2061566"/>
            <a:ext cx="4277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55% Reduction is</a:t>
            </a:r>
          </a:p>
          <a:p>
            <a:r>
              <a:rPr lang="en-US" b="1" dirty="0">
                <a:solidFill>
                  <a:srgbClr val="FF0000"/>
                </a:solidFill>
              </a:rPr>
              <a:t>needed to meet PEL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2315D00-75C7-4ABC-B825-039AF5098201}"/>
              </a:ext>
            </a:extLst>
          </p:cNvPr>
          <p:cNvCxnSpPr/>
          <p:nvPr/>
        </p:nvCxnSpPr>
        <p:spPr>
          <a:xfrm>
            <a:off x="3469910" y="2707897"/>
            <a:ext cx="0" cy="4997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AE5E2AA0-5F79-4519-B491-D8EF145706B8}"/>
              </a:ext>
            </a:extLst>
          </p:cNvPr>
          <p:cNvSpPr txBox="1">
            <a:spLocks/>
          </p:cNvSpPr>
          <p:nvPr/>
        </p:nvSpPr>
        <p:spPr>
          <a:xfrm>
            <a:off x="0" y="-687349"/>
            <a:ext cx="10058400" cy="145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EAR and ERR Scaling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ADC098-FFE7-4280-A225-7C83983F5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6E6C4-F3D2-41EC-A968-62C9D5A1A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B00E84-1F81-4EB6-9D77-1630B1E8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8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B055AD-678C-44BD-BEDA-5EDEACBCF654}"/>
              </a:ext>
            </a:extLst>
          </p:cNvPr>
          <p:cNvSpPr/>
          <p:nvPr/>
        </p:nvSpPr>
        <p:spPr>
          <a:xfrm>
            <a:off x="5633322" y="2817856"/>
            <a:ext cx="1252722" cy="876806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NASA STD-3001 PEL</a:t>
            </a:r>
          </a:p>
        </p:txBody>
      </p:sp>
    </p:spTree>
    <p:extLst>
      <p:ext uri="{BB962C8B-B14F-4D97-AF65-F5344CB8AC3E}">
        <p14:creationId xmlns:p14="http://schemas.microsoft.com/office/powerpoint/2010/main" val="138778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9"/>
    </mc:Choice>
    <mc:Fallback xmlns="">
      <p:transition spd="slow" advTm="388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57C44B-02E0-4B6E-9138-2688FB66D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83310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411703-7712-4150-9FCA-E53CB8B7D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1782E-10B0-4A35-8774-9B0B6F62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EE38C-9AAB-4F78-BE32-07A5CB43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22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788A1024-EC7C-4F53-A7DC-48D4136F10BF}"/>
              </a:ext>
            </a:extLst>
          </p:cNvPr>
          <p:cNvSpPr/>
          <p:nvPr/>
        </p:nvSpPr>
        <p:spPr>
          <a:xfrm>
            <a:off x="6986320" y="3609348"/>
            <a:ext cx="274904" cy="247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8C5B94F-AF40-4199-8916-E613342083F2}"/>
              </a:ext>
            </a:extLst>
          </p:cNvPr>
          <p:cNvSpPr/>
          <p:nvPr/>
        </p:nvSpPr>
        <p:spPr>
          <a:xfrm>
            <a:off x="6509857" y="4797848"/>
            <a:ext cx="847288" cy="4616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7B136A-64A2-4DCF-8B84-693FC6C3F517}"/>
              </a:ext>
            </a:extLst>
          </p:cNvPr>
          <p:cNvSpPr/>
          <p:nvPr/>
        </p:nvSpPr>
        <p:spPr>
          <a:xfrm>
            <a:off x="9374908" y="1851257"/>
            <a:ext cx="404203" cy="453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522C70-C8B3-4850-BC5C-DF17741E612E}"/>
              </a:ext>
            </a:extLst>
          </p:cNvPr>
          <p:cNvSpPr/>
          <p:nvPr/>
        </p:nvSpPr>
        <p:spPr>
          <a:xfrm>
            <a:off x="4655127" y="2124364"/>
            <a:ext cx="404203" cy="453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F58F40-EE24-4402-B61F-4DD00DDA9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Factor Modification (</a:t>
            </a:r>
            <a:r>
              <a:rPr lang="en-US" dirty="0" err="1"/>
              <a:t>Q</a:t>
            </a:r>
            <a:r>
              <a:rPr lang="en-US" baseline="-25000" dirty="0" err="1"/>
              <a:t>max</a:t>
            </a:r>
            <a:r>
              <a:rPr lang="en-US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B68F13-D0BD-4EB2-92C0-1DB2FDE99F2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932" y="1830538"/>
            <a:ext cx="9784774" cy="1040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1705F4-D3F0-4693-BF5C-D5CABE517E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147" y="3429000"/>
            <a:ext cx="4563809" cy="6826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7FFAB1-85BE-4C09-A803-B4EEDE8DC490}"/>
              </a:ext>
            </a:extLst>
          </p:cNvPr>
          <p:cNvSpPr txBox="1"/>
          <p:nvPr/>
        </p:nvSpPr>
        <p:spPr>
          <a:xfrm>
            <a:off x="7019876" y="2816026"/>
            <a:ext cx="1837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Quality Factor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DF83508-974B-4DE5-A357-6FCCC75A4752}"/>
              </a:ext>
            </a:extLst>
          </p:cNvPr>
          <p:cNvCxnSpPr/>
          <p:nvPr/>
        </p:nvCxnSpPr>
        <p:spPr>
          <a:xfrm flipH="1">
            <a:off x="7222791" y="3210327"/>
            <a:ext cx="195309" cy="353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BDA7AFB-D408-4C41-92A2-3F6D26A5731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591" y="4669424"/>
            <a:ext cx="2492952" cy="2529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0CD977-8C7C-4B6C-B4B5-58C636203A2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81" y="4931649"/>
            <a:ext cx="4303238" cy="5348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174B743-C061-4C29-B2EA-B37E2356D02A}"/>
              </a:ext>
            </a:extLst>
          </p:cNvPr>
          <p:cNvSpPr txBox="1"/>
          <p:nvPr/>
        </p:nvSpPr>
        <p:spPr>
          <a:xfrm>
            <a:off x="7537231" y="4059992"/>
            <a:ext cx="18376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Q</a:t>
            </a:r>
            <a:r>
              <a:rPr lang="en-US" sz="2400" baseline="-25000" dirty="0" err="1"/>
              <a:t>max</a:t>
            </a:r>
            <a:endParaRPr lang="en-US" sz="24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76D195A-1AC9-469D-B2FC-9D7DAF2045A3}"/>
              </a:ext>
            </a:extLst>
          </p:cNvPr>
          <p:cNvCxnSpPr>
            <a:cxnSpLocks/>
          </p:cNvCxnSpPr>
          <p:nvPr/>
        </p:nvCxnSpPr>
        <p:spPr>
          <a:xfrm flipH="1">
            <a:off x="7271316" y="4521657"/>
            <a:ext cx="362666" cy="254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8B88F310-C82C-4DE8-876C-A22543F7B30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670" y="5663998"/>
            <a:ext cx="3783619" cy="47085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212CA7-A8A2-40F1-8719-958E3E283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1B2D51E-51E7-445E-B32D-ED78A885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E443BE4-D41F-4F07-B285-D81FC589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345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D9F6E65F-8B62-4F0D-9D19-443F51B5FD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31" y="1091825"/>
            <a:ext cx="5852172" cy="438912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70C91D8-0A40-4FCD-9672-8BA4FEFCEED5}"/>
              </a:ext>
            </a:extLst>
          </p:cNvPr>
          <p:cNvSpPr/>
          <p:nvPr/>
        </p:nvSpPr>
        <p:spPr>
          <a:xfrm>
            <a:off x="5332493" y="3030079"/>
            <a:ext cx="1129167" cy="831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NASA STD-3001 PEL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6AC43C-B3E5-4023-93B5-0D57683C7EFC}"/>
              </a:ext>
            </a:extLst>
          </p:cNvPr>
          <p:cNvSpPr txBox="1"/>
          <p:nvPr/>
        </p:nvSpPr>
        <p:spPr>
          <a:xfrm>
            <a:off x="135344" y="5719855"/>
            <a:ext cx="1337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Unmodified REID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09B2FDC-F4B3-493C-BCDD-FC2499351DEF}"/>
              </a:ext>
            </a:extLst>
          </p:cNvPr>
          <p:cNvCxnSpPr>
            <a:cxnSpLocks/>
          </p:cNvCxnSpPr>
          <p:nvPr/>
        </p:nvCxnSpPr>
        <p:spPr>
          <a:xfrm flipV="1">
            <a:off x="713455" y="4725954"/>
            <a:ext cx="181024" cy="10402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5D5615E-F613-4E41-8A2C-8F0F3AE3FC16}"/>
              </a:ext>
            </a:extLst>
          </p:cNvPr>
          <p:cNvSpPr txBox="1"/>
          <p:nvPr/>
        </p:nvSpPr>
        <p:spPr>
          <a:xfrm>
            <a:off x="2890455" y="2236780"/>
            <a:ext cx="4277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~67% Reduction needed</a:t>
            </a:r>
          </a:p>
          <a:p>
            <a:r>
              <a:rPr lang="en-US" b="1" dirty="0">
                <a:solidFill>
                  <a:srgbClr val="FF0000"/>
                </a:solidFill>
              </a:rPr>
              <a:t> to meet PEL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9B341CA3-9CF1-4B72-BFFF-FE18F78C286C}"/>
              </a:ext>
            </a:extLst>
          </p:cNvPr>
          <p:cNvSpPr txBox="1">
            <a:spLocks/>
          </p:cNvSpPr>
          <p:nvPr/>
        </p:nvSpPr>
        <p:spPr>
          <a:xfrm>
            <a:off x="0" y="-687349"/>
            <a:ext cx="10058400" cy="145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Quality Factor Scaling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3CB58B2-3AE9-40AA-A4B6-D31F928FD1DF}"/>
              </a:ext>
            </a:extLst>
          </p:cNvPr>
          <p:cNvCxnSpPr>
            <a:cxnSpLocks/>
          </p:cNvCxnSpPr>
          <p:nvPr/>
        </p:nvCxnSpPr>
        <p:spPr>
          <a:xfrm flipH="1">
            <a:off x="3684894" y="2883111"/>
            <a:ext cx="92278" cy="478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Table 8">
            <a:extLst>
              <a:ext uri="{FF2B5EF4-FFF2-40B4-BE49-F238E27FC236}">
                <a16:creationId xmlns:a16="http://schemas.microsoft.com/office/drawing/2014/main" id="{FEF6D8E4-6263-4FF5-863A-54767DBC4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622976"/>
              </p:ext>
            </p:extLst>
          </p:nvPr>
        </p:nvGraphicFramePr>
        <p:xfrm>
          <a:off x="6593747" y="1015630"/>
          <a:ext cx="5598252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042">
                  <a:extLst>
                    <a:ext uri="{9D8B030D-6E8A-4147-A177-3AD203B41FA5}">
                      <a16:colId xmlns:a16="http://schemas.microsoft.com/office/drawing/2014/main" val="1718411864"/>
                    </a:ext>
                  </a:extLst>
                </a:gridCol>
                <a:gridCol w="933042">
                  <a:extLst>
                    <a:ext uri="{9D8B030D-6E8A-4147-A177-3AD203B41FA5}">
                      <a16:colId xmlns:a16="http://schemas.microsoft.com/office/drawing/2014/main" val="1497556184"/>
                    </a:ext>
                  </a:extLst>
                </a:gridCol>
                <a:gridCol w="933042">
                  <a:extLst>
                    <a:ext uri="{9D8B030D-6E8A-4147-A177-3AD203B41FA5}">
                      <a16:colId xmlns:a16="http://schemas.microsoft.com/office/drawing/2014/main" val="597626540"/>
                    </a:ext>
                  </a:extLst>
                </a:gridCol>
                <a:gridCol w="933042">
                  <a:extLst>
                    <a:ext uri="{9D8B030D-6E8A-4147-A177-3AD203B41FA5}">
                      <a16:colId xmlns:a16="http://schemas.microsoft.com/office/drawing/2014/main" val="2683701240"/>
                    </a:ext>
                  </a:extLst>
                </a:gridCol>
                <a:gridCol w="933042">
                  <a:extLst>
                    <a:ext uri="{9D8B030D-6E8A-4147-A177-3AD203B41FA5}">
                      <a16:colId xmlns:a16="http://schemas.microsoft.com/office/drawing/2014/main" val="2732566440"/>
                    </a:ext>
                  </a:extLst>
                </a:gridCol>
                <a:gridCol w="933042">
                  <a:extLst>
                    <a:ext uri="{9D8B030D-6E8A-4147-A177-3AD203B41FA5}">
                      <a16:colId xmlns:a16="http://schemas.microsoft.com/office/drawing/2014/main" val="1849059037"/>
                    </a:ext>
                  </a:extLst>
                </a:gridCol>
              </a:tblGrid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Percent 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Point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Lower 95% 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Upper 95% 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&lt;Q&gt; (lung)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0837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3695099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535428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111304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4939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058226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5507065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1.81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4781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1.57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4436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87162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674890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301865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C11429-9022-42FD-8CAA-763ACE21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E202BC-F882-41E8-9F68-9A0DE08E6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83EA8-820E-4595-8B4D-767BFC102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306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57C44B-02E0-4B6E-9138-2688FB66D5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869181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DDC461-80D0-4B6E-957D-06181FA9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0F173B-AFF3-419F-9FCC-4A457F26B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FB306-F10F-4C62-B8D7-251F9D78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92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EE869B29-1C65-4767-A618-C433C0D5EAAD}"/>
              </a:ext>
            </a:extLst>
          </p:cNvPr>
          <p:cNvSpPr/>
          <p:nvPr/>
        </p:nvSpPr>
        <p:spPr>
          <a:xfrm>
            <a:off x="5029199" y="2947758"/>
            <a:ext cx="781747" cy="604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B85E73-AAAC-4824-B2F6-52FF31A46A1A}"/>
              </a:ext>
            </a:extLst>
          </p:cNvPr>
          <p:cNvSpPr/>
          <p:nvPr/>
        </p:nvSpPr>
        <p:spPr>
          <a:xfrm>
            <a:off x="4127808" y="2972551"/>
            <a:ext cx="589776" cy="604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062F30-8B57-4043-894F-8E27262FB6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87349"/>
            <a:ext cx="10058400" cy="1450976"/>
          </a:xfrm>
        </p:spPr>
        <p:txBody>
          <a:bodyPr/>
          <a:lstStyle/>
          <a:p>
            <a:r>
              <a:rPr lang="en-US" dirty="0"/>
              <a:t>All Cancer Mortality Scaling: Case 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B45A4B-3365-44F8-AFF1-6718A18B52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96" y="4245231"/>
            <a:ext cx="1459809" cy="32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D377CE-9238-4018-99CC-CB2E02F0022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281" y="3073286"/>
            <a:ext cx="5139096" cy="32304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292CF2-8C62-4D88-8AFB-858C6BE66402}"/>
              </a:ext>
            </a:extLst>
          </p:cNvPr>
          <p:cNvCxnSpPr>
            <a:cxnSpLocks/>
          </p:cNvCxnSpPr>
          <p:nvPr/>
        </p:nvCxnSpPr>
        <p:spPr>
          <a:xfrm flipH="1">
            <a:off x="2779298" y="3529013"/>
            <a:ext cx="1348511" cy="6259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A0BCF61-46DE-423E-BAE4-ADE3CDD2147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765" y="5135320"/>
            <a:ext cx="3908572" cy="32304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82B9DF3-514B-4CAB-88B3-05185873FF52}"/>
              </a:ext>
            </a:extLst>
          </p:cNvPr>
          <p:cNvSpPr txBox="1"/>
          <p:nvPr/>
        </p:nvSpPr>
        <p:spPr>
          <a:xfrm>
            <a:off x="2243108" y="5638927"/>
            <a:ext cx="6043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</a:t>
            </a:r>
            <a:r>
              <a:rPr lang="en-US" i="1" baseline="-25000" dirty="0"/>
              <a:t>F</a:t>
            </a:r>
            <a:r>
              <a:rPr lang="en-US" i="1" dirty="0"/>
              <a:t> </a:t>
            </a:r>
            <a:r>
              <a:rPr lang="en-US" dirty="0"/>
              <a:t>is the female cancer mortality percentage for all cancers</a:t>
            </a:r>
            <a:endParaRPr lang="en-US" i="1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3DF87-E4EB-49B7-873A-39C1774B91BB}"/>
              </a:ext>
            </a:extLst>
          </p:cNvPr>
          <p:cNvSpPr txBox="1"/>
          <p:nvPr/>
        </p:nvSpPr>
        <p:spPr>
          <a:xfrm>
            <a:off x="202905" y="1205463"/>
            <a:ext cx="1121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Case 1: Reductions in cancer mortality are commensurate with reductions in cancer incidence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046F770-AA48-4EA0-ACBC-820D66C1272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281" y="3885946"/>
            <a:ext cx="3718097" cy="91276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1FAA5CC-8F48-4DC8-880D-31C2DB7D4B99}"/>
              </a:ext>
            </a:extLst>
          </p:cNvPr>
          <p:cNvCxnSpPr/>
          <p:nvPr/>
        </p:nvCxnSpPr>
        <p:spPr>
          <a:xfrm>
            <a:off x="5509281" y="3576894"/>
            <a:ext cx="77872" cy="578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B74A888E-2CE5-435C-A6E4-CD7A7C2C89F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26" y="1714458"/>
            <a:ext cx="9784774" cy="104070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367604-A48D-4CE9-B6B8-A6F773BC7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300F9-29B6-40F2-AB64-530B29E7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8FFF8-F084-4808-B2BD-616E1EA15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230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box and whisker chart&#10;&#10;Description automatically generated">
            <a:extLst>
              <a:ext uri="{FF2B5EF4-FFF2-40B4-BE49-F238E27FC236}">
                <a16:creationId xmlns:a16="http://schemas.microsoft.com/office/drawing/2014/main" id="{FB7552F5-36F4-41B7-9D37-A5860762E0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28" y="1169649"/>
            <a:ext cx="5852172" cy="4389129"/>
          </a:xfrm>
          <a:prstGeom prst="rect">
            <a:avLst/>
          </a:prstGeom>
        </p:spPr>
      </p:pic>
      <p:sp>
        <p:nvSpPr>
          <p:cNvPr id="31" name="Title 30">
            <a:extLst>
              <a:ext uri="{FF2B5EF4-FFF2-40B4-BE49-F238E27FC236}">
                <a16:creationId xmlns:a16="http://schemas.microsoft.com/office/drawing/2014/main" id="{A631B0BB-EAE5-4302-8330-1189FB2D13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46100"/>
            <a:ext cx="10058400" cy="1450975"/>
          </a:xfrm>
        </p:spPr>
        <p:txBody>
          <a:bodyPr/>
          <a:lstStyle/>
          <a:p>
            <a:r>
              <a:rPr lang="en-US" dirty="0"/>
              <a:t>All Cancer Mortality Reduction: Case 1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8254F6-CBDC-4BF0-A186-CC34E853805D}"/>
              </a:ext>
            </a:extLst>
          </p:cNvPr>
          <p:cNvSpPr txBox="1"/>
          <p:nvPr/>
        </p:nvSpPr>
        <p:spPr>
          <a:xfrm>
            <a:off x="5672480" y="1517651"/>
            <a:ext cx="13577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PELs are not reduced significantly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4097BD-4555-4B8C-B943-8DC34B6A46D5}"/>
              </a:ext>
            </a:extLst>
          </p:cNvPr>
          <p:cNvSpPr txBox="1"/>
          <p:nvPr/>
        </p:nvSpPr>
        <p:spPr>
          <a:xfrm>
            <a:off x="243828" y="5697796"/>
            <a:ext cx="135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Unmodified REID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34690B6-4592-4516-B122-660329CBCDC0}"/>
              </a:ext>
            </a:extLst>
          </p:cNvPr>
          <p:cNvCxnSpPr>
            <a:cxnSpLocks/>
          </p:cNvCxnSpPr>
          <p:nvPr/>
        </p:nvCxnSpPr>
        <p:spPr>
          <a:xfrm flipV="1">
            <a:off x="805343" y="4915949"/>
            <a:ext cx="369116" cy="8254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C4F735B-1357-4315-9894-AEC5CB283D54}"/>
              </a:ext>
            </a:extLst>
          </p:cNvPr>
          <p:cNvSpPr/>
          <p:nvPr/>
        </p:nvSpPr>
        <p:spPr>
          <a:xfrm>
            <a:off x="5672480" y="3010671"/>
            <a:ext cx="1118909" cy="92332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NASA STD-3001 PEL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DA8259-A229-4984-BE07-957E94D232B9}"/>
              </a:ext>
            </a:extLst>
          </p:cNvPr>
          <p:cNvSpPr/>
          <p:nvPr/>
        </p:nvSpPr>
        <p:spPr>
          <a:xfrm>
            <a:off x="2598214" y="1776524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Case 1</a:t>
            </a:r>
            <a:endParaRPr lang="en-US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438DE8A-8E1D-440C-9D9D-7A325B1D0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866176"/>
              </p:ext>
            </p:extLst>
          </p:nvPr>
        </p:nvGraphicFramePr>
        <p:xfrm>
          <a:off x="7088697" y="973931"/>
          <a:ext cx="50017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340">
                  <a:extLst>
                    <a:ext uri="{9D8B030D-6E8A-4147-A177-3AD203B41FA5}">
                      <a16:colId xmlns:a16="http://schemas.microsoft.com/office/drawing/2014/main" val="1718411864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1497556184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597626540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2683701240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2732566440"/>
                    </a:ext>
                  </a:extLst>
                </a:gridCol>
              </a:tblGrid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Percent 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Point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Lower 95% 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Upper 95% CL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0837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3695099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535428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111304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4939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058226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5507065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5.49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4781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4436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87162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674890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301865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F3C8BE-B366-43E1-B41B-C4EB00A14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507EE-AC2F-4925-8DAC-5AC344C8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3B3E8-B4CE-4DD6-8A5D-17EB15CAF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92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E76E55B1-3E02-40D0-B955-E321166E5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89" y="1064255"/>
            <a:ext cx="6325489" cy="4744117"/>
          </a:xfrm>
          <a:prstGeom prst="rect">
            <a:avLst/>
          </a:prstGeom>
        </p:spPr>
      </p:pic>
      <p:sp>
        <p:nvSpPr>
          <p:cNvPr id="22" name="Title 21">
            <a:extLst>
              <a:ext uri="{FF2B5EF4-FFF2-40B4-BE49-F238E27FC236}">
                <a16:creationId xmlns:a16="http://schemas.microsoft.com/office/drawing/2014/main" id="{B2A6F722-BDAB-4397-881F-5880B2B42E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-725488"/>
            <a:ext cx="11039707" cy="1450976"/>
          </a:xfrm>
        </p:spPr>
        <p:txBody>
          <a:bodyPr/>
          <a:lstStyle/>
          <a:p>
            <a:r>
              <a:rPr lang="en-US" dirty="0"/>
              <a:t>Largest Contributors to REID%: Case 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C0FE90-B6FE-4CFB-9797-81261BF572F1}"/>
              </a:ext>
            </a:extLst>
          </p:cNvPr>
          <p:cNvSpPr/>
          <p:nvPr/>
        </p:nvSpPr>
        <p:spPr>
          <a:xfrm>
            <a:off x="6917138" y="2572809"/>
            <a:ext cx="4356344" cy="863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Breast: 100% EAR model</a:t>
            </a:r>
          </a:p>
          <a:p>
            <a:r>
              <a:rPr lang="en-US" dirty="0"/>
              <a:t>Lungs: 50% EAR and 50% ERR</a:t>
            </a:r>
          </a:p>
          <a:p>
            <a:r>
              <a:rPr lang="en-US" dirty="0"/>
              <a:t>All other tissues: 70% ERR and 30% EAR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5751EA-C656-456B-9325-CD5DDA984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1B5949-A03F-4E97-BB83-BB193D9D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71547-40BF-4F10-8E37-18B39BEF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5AA91A69-48FF-46A0-A573-6A2F8A75CBB7}"/>
              </a:ext>
            </a:extLst>
          </p:cNvPr>
          <p:cNvSpPr/>
          <p:nvPr/>
        </p:nvSpPr>
        <p:spPr>
          <a:xfrm>
            <a:off x="5029199" y="2942958"/>
            <a:ext cx="808183" cy="604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B85E73-AAAC-4824-B2F6-52FF31A46A1A}"/>
              </a:ext>
            </a:extLst>
          </p:cNvPr>
          <p:cNvSpPr/>
          <p:nvPr/>
        </p:nvSpPr>
        <p:spPr>
          <a:xfrm>
            <a:off x="4119419" y="2972551"/>
            <a:ext cx="589776" cy="604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062F30-8B57-4043-894F-8E27262FB6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87349"/>
            <a:ext cx="10058400" cy="1450976"/>
          </a:xfrm>
        </p:spPr>
        <p:txBody>
          <a:bodyPr/>
          <a:lstStyle/>
          <a:p>
            <a:r>
              <a:rPr lang="en-US" dirty="0"/>
              <a:t>All Cancer Mortality Scaling: Case 2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B45A4B-3365-44F8-AFF1-6718A18B52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949" y="4311816"/>
            <a:ext cx="1459809" cy="32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D377CE-9238-4018-99CC-CB2E02F0022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92" y="3073286"/>
            <a:ext cx="5139096" cy="32304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292CF2-8C62-4D88-8AFB-858C6BE66402}"/>
              </a:ext>
            </a:extLst>
          </p:cNvPr>
          <p:cNvCxnSpPr>
            <a:cxnSpLocks/>
          </p:cNvCxnSpPr>
          <p:nvPr/>
        </p:nvCxnSpPr>
        <p:spPr>
          <a:xfrm flipH="1">
            <a:off x="3121256" y="3576894"/>
            <a:ext cx="1064502" cy="671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3A0BCF61-46DE-423E-BAE4-ADE3CDD2147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892" y="5373533"/>
            <a:ext cx="3908572" cy="32304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82B9DF3-514B-4CAB-88B3-05185873FF52}"/>
              </a:ext>
            </a:extLst>
          </p:cNvPr>
          <p:cNvSpPr txBox="1"/>
          <p:nvPr/>
        </p:nvSpPr>
        <p:spPr>
          <a:xfrm>
            <a:off x="2298526" y="5846943"/>
            <a:ext cx="6043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</a:t>
            </a:r>
            <a:r>
              <a:rPr lang="en-US" i="1" baseline="-25000" dirty="0"/>
              <a:t>F</a:t>
            </a:r>
            <a:r>
              <a:rPr lang="en-US" i="1" dirty="0"/>
              <a:t> </a:t>
            </a:r>
            <a:r>
              <a:rPr lang="en-US" dirty="0"/>
              <a:t>is the female cancer mortality percentage for all cancers</a:t>
            </a:r>
            <a:endParaRPr lang="en-US" i="1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3DF87-E4EB-49B7-873A-39C1774B91BB}"/>
              </a:ext>
            </a:extLst>
          </p:cNvPr>
          <p:cNvSpPr txBox="1"/>
          <p:nvPr/>
        </p:nvSpPr>
        <p:spPr>
          <a:xfrm>
            <a:off x="159390" y="1216559"/>
            <a:ext cx="112160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Case 2: Cancer incidence rates remain unchanged, but cancer mortality rates are scaled</a:t>
            </a:r>
            <a:endParaRPr lang="en-US" sz="2000" dirty="0">
              <a:solidFill>
                <a:srgbClr val="0070C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C1409EB-8FFC-4793-A19A-C7A6548CC05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218" y="3937921"/>
            <a:ext cx="3718096" cy="91276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DEE448-EB15-4DA5-A6FC-8422E423C276}"/>
              </a:ext>
            </a:extLst>
          </p:cNvPr>
          <p:cNvCxnSpPr/>
          <p:nvPr/>
        </p:nvCxnSpPr>
        <p:spPr>
          <a:xfrm>
            <a:off x="5634182" y="3576894"/>
            <a:ext cx="461818" cy="6717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E94ABF6-4043-4735-9198-4ABFF332936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95" y="1602269"/>
            <a:ext cx="9784774" cy="1040705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755748-6E19-4FB9-9E96-4757BCA0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5F577-D41E-415B-B7BD-6330FC5E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447D09-CB15-40D6-9C9F-57D757A02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18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E275A1D3-0325-46FF-9AA6-11BE741A66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06" y="1029322"/>
            <a:ext cx="5852172" cy="438912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4D7DD56-6BDF-464C-8395-00B254422A49}"/>
              </a:ext>
            </a:extLst>
          </p:cNvPr>
          <p:cNvSpPr/>
          <p:nvPr/>
        </p:nvSpPr>
        <p:spPr>
          <a:xfrm>
            <a:off x="1995665" y="1541688"/>
            <a:ext cx="797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Case 2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9D4A304-6B75-480E-969F-34FB786F98CC}"/>
              </a:ext>
            </a:extLst>
          </p:cNvPr>
          <p:cNvSpPr/>
          <p:nvPr/>
        </p:nvSpPr>
        <p:spPr>
          <a:xfrm>
            <a:off x="5725720" y="2931501"/>
            <a:ext cx="1289076" cy="872641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NASA STD-3001 PEL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D69F62-9399-4880-9CA5-67B4955D5E20}"/>
              </a:ext>
            </a:extLst>
          </p:cNvPr>
          <p:cNvSpPr txBox="1"/>
          <p:nvPr/>
        </p:nvSpPr>
        <p:spPr>
          <a:xfrm>
            <a:off x="243828" y="5741360"/>
            <a:ext cx="135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Unmodified REID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E727F80-4C3F-4E7F-A230-F6E7CAE10355}"/>
              </a:ext>
            </a:extLst>
          </p:cNvPr>
          <p:cNvCxnSpPr>
            <a:cxnSpLocks/>
          </p:cNvCxnSpPr>
          <p:nvPr/>
        </p:nvCxnSpPr>
        <p:spPr>
          <a:xfrm flipV="1">
            <a:off x="939217" y="4681057"/>
            <a:ext cx="319132" cy="1101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1C6D0C6-BD3D-402F-AB8A-BA3F4F1A270B}"/>
              </a:ext>
            </a:extLst>
          </p:cNvPr>
          <p:cNvSpPr txBox="1"/>
          <p:nvPr/>
        </p:nvSpPr>
        <p:spPr>
          <a:xfrm>
            <a:off x="3489087" y="2285170"/>
            <a:ext cx="4277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57% reduction is</a:t>
            </a:r>
          </a:p>
          <a:p>
            <a:r>
              <a:rPr lang="en-US" b="1" dirty="0">
                <a:solidFill>
                  <a:srgbClr val="FF0000"/>
                </a:solidFill>
              </a:rPr>
              <a:t>needed to meet PELS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3F48613-9E48-42EE-B554-B98035210219}"/>
              </a:ext>
            </a:extLst>
          </p:cNvPr>
          <p:cNvCxnSpPr>
            <a:cxnSpLocks/>
          </p:cNvCxnSpPr>
          <p:nvPr/>
        </p:nvCxnSpPr>
        <p:spPr>
          <a:xfrm flipH="1">
            <a:off x="3569551" y="2931501"/>
            <a:ext cx="253706" cy="313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Table 8">
            <a:extLst>
              <a:ext uri="{FF2B5EF4-FFF2-40B4-BE49-F238E27FC236}">
                <a16:creationId xmlns:a16="http://schemas.microsoft.com/office/drawing/2014/main" id="{7090DDE9-B61E-489B-AC49-B42F7A1166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477556"/>
              </p:ext>
            </p:extLst>
          </p:nvPr>
        </p:nvGraphicFramePr>
        <p:xfrm>
          <a:off x="7088697" y="973931"/>
          <a:ext cx="50017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0340">
                  <a:extLst>
                    <a:ext uri="{9D8B030D-6E8A-4147-A177-3AD203B41FA5}">
                      <a16:colId xmlns:a16="http://schemas.microsoft.com/office/drawing/2014/main" val="1718411864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1497556184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597626540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2683701240"/>
                    </a:ext>
                  </a:extLst>
                </a:gridCol>
                <a:gridCol w="1000340">
                  <a:extLst>
                    <a:ext uri="{9D8B030D-6E8A-4147-A177-3AD203B41FA5}">
                      <a16:colId xmlns:a16="http://schemas.microsoft.com/office/drawing/2014/main" val="2732566440"/>
                    </a:ext>
                  </a:extLst>
                </a:gridCol>
              </a:tblGrid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Percent 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Point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Lower 95% 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Upper 95% CL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0837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63695099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535428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111304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44939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5058226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3.38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35507065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0.20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2.75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8147814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044368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66871623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7674890"/>
                  </a:ext>
                </a:extLst>
              </a:tr>
              <a:tr h="30544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99.9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5301865"/>
                  </a:ext>
                </a:extLst>
              </a:tr>
            </a:tbl>
          </a:graphicData>
        </a:graphic>
      </p:graphicFrame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A1EBF12-EBAB-4C07-A63A-B12DAB0A2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NASA Langley Research Center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D7DB0-C29C-4421-9DFA-A9D9C7673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802CB-CBBE-4DEA-9021-69EE81A33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17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CD0F7EF-0F36-4395-A20B-C58A5BD9E761}"/>
              </a:ext>
            </a:extLst>
          </p:cNvPr>
          <p:cNvSpPr txBox="1">
            <a:spLocks/>
          </p:cNvSpPr>
          <p:nvPr/>
        </p:nvSpPr>
        <p:spPr>
          <a:xfrm>
            <a:off x="0" y="-687349"/>
            <a:ext cx="10058400" cy="145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All Cancer Mortality Scaling: Case 2 </a:t>
            </a:r>
          </a:p>
        </p:txBody>
      </p:sp>
    </p:spTree>
    <p:extLst>
      <p:ext uri="{BB962C8B-B14F-4D97-AF65-F5344CB8AC3E}">
        <p14:creationId xmlns:p14="http://schemas.microsoft.com/office/powerpoint/2010/main" val="60845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B97DE-6026-474C-89CC-0D5320858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070" y="118823"/>
            <a:ext cx="10058400" cy="1450757"/>
          </a:xfrm>
        </p:spPr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A106-607E-4166-9639-5212A31E9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329" y="1845734"/>
            <a:ext cx="11360371" cy="461405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 MCM modification of low-LET risk model coefficients</a:t>
            </a:r>
          </a:p>
          <a:p>
            <a:pPr lvl="1"/>
            <a:r>
              <a:rPr lang="en-US" sz="2400" dirty="0"/>
              <a:t>55% reduction is required to meet the NASA PEL for fatal cancer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 MCM modification of high-LET component of NASA quality factor model (</a:t>
            </a:r>
            <a:r>
              <a:rPr lang="en-US" sz="2400" b="1" dirty="0" err="1"/>
              <a:t>Q</a:t>
            </a:r>
            <a:r>
              <a:rPr lang="en-US" sz="2400" b="1" baseline="-25000" dirty="0" err="1"/>
              <a:t>max</a:t>
            </a:r>
            <a:r>
              <a:rPr lang="en-US" sz="2400" b="1" dirty="0"/>
              <a:t>)</a:t>
            </a:r>
          </a:p>
          <a:p>
            <a:pPr lvl="1"/>
            <a:r>
              <a:rPr lang="en-US" sz="2400" dirty="0"/>
              <a:t>67% reduction is required to meet NASA PEL for fatal cancer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 MCM modification of the background cancer mortality rates </a:t>
            </a:r>
          </a:p>
          <a:p>
            <a:pPr lvl="1"/>
            <a:r>
              <a:rPr lang="en-US" sz="2400" dirty="0"/>
              <a:t>Reduction of the cancer mortality rates alone is not sufficient to meet NASA PEL for fatal cancer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 Greatest risk reduction is likely to be achieved by concurrent MCM modification of two or more components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b="1" dirty="0"/>
              <a:t> Update: The National Academies has recently recommended that NASA use a </a:t>
            </a:r>
            <a:r>
              <a:rPr lang="en-US" sz="2400" b="1" i="1" dirty="0"/>
              <a:t>mean value </a:t>
            </a:r>
            <a:r>
              <a:rPr lang="en-US" sz="2400" b="1" dirty="0"/>
              <a:t>of 3% REID for the PEL. </a:t>
            </a:r>
          </a:p>
          <a:p>
            <a:endParaRPr lang="en-US" sz="2400" b="1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endParaRPr lang="en-US" sz="26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5E800-7782-4389-95A9-7F6B3FF7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NASA Langley Research Center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646F3E-4F21-43AB-8B79-090878EA3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C. M. Werneth, T. C. Slaba, and L.C. Simonsen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0DC5E-D497-4B28-B5C0-61D0C8D0A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BAF9D-716D-425A-AEF0-6E3058203F8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993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36.4454"/>
  <p:tag name="ORIGINALWIDTH" val="4103.487"/>
  <p:tag name="LATEXADDIN" val="\documentclass{article}&#10;\usepackage{amsmath}&#10;\pagestyle{empty}&#10;\begin{document}&#10;&#10;&#10;  \begin{equation} &#10;    {\rm REID}_T = \int \limits_{a_E}^{a_{\rm max}} \! \! \! \! \lambda_T^M(a,a_E,\nu_T,H_T,\Delta_T) S_0(a|a_E) &#10;      e^{-\sum \limits_{T'} \, \int \limits_{a_E}^a \lambda_{T'}^M(t,a_E,\nu_{T'},H_{T'},\Delta_{T'})dt} da \nonumber&#10;  \end{equation}&#10;&#10;\end{document}"/>
  <p:tag name="IGUANATEXSIZE" val="20"/>
  <p:tag name="IGUANATEXCURSOR" val="118"/>
  <p:tag name="TRANSPARENCY" val="True"/>
  <p:tag name="FILENAME" val=""/>
  <p:tag name="LATEXENGINEID" val="0"/>
  <p:tag name="TEMPFOLDER" val="c:\temp\"/>
  <p:tag name="LATEXFORMHEIGHT" val="275.25"/>
  <p:tag name="LATEXFORMWIDTH" val="1212.75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9817"/>
  <p:tag name="ORIGINALWIDTH" val="2338.208"/>
  <p:tag name="LATEXADDIN" val="\documentclass{article}&#10;\usepackage{amsmath}&#10;\pagestyle{empty}&#10;\begin{document}&#10;&#10;\begin{equation}&#10;\lambda_T = \nu_T {\rm ERR}_T \lambda_{0,T} \nonumber  + R_T^M(a)(1-\nu_T) {\rm EAR}_T&#10;\end{equation}&#10;&#10;&#10;\end{document}"/>
  <p:tag name="IGUANATEXSIZE" val="20"/>
  <p:tag name="IGUANATEXCURSOR" val="107"/>
  <p:tag name="TRANSPARENCY" val="True"/>
  <p:tag name="FILENAME" val=""/>
  <p:tag name="LATEXENGINEID" val="0"/>
  <p:tag name="TEMPFOLDER" val="c:\temp\"/>
  <p:tag name="LATEXFORMHEIGHT" val="345.75"/>
  <p:tag name="LATEXFORMWIDTH" val="121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5.958"/>
  <p:tag name="ORIGINALWIDTH" val="2245.969"/>
  <p:tag name="LATEXADDIN" val="\documentclass{article}&#10;\usepackage{amsmath}&#10;\pagestyle{empty}&#10;\begin{document}&#10;&#10;$$&#10;H_T = \frac{1}{\rho}\frac{10^8}{6.24}  \sum_A \sum_Z \int \phi_T(E,A,Z) L Q dE&#10;$$&#10;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9817"/>
  <p:tag name="ORIGINALWIDTH" val="2497.938"/>
  <p:tag name="LATEXADDIN" val="\documentclass{article}&#10;\usepackage{amsmath}&#10;\pagestyle{empty}&#10;\begin{document}&#10;&#10;\begin{equation}&#10;\lambda_T = \nu_T \alpha {\rm ERR}_T  \lambda_{0,T} \nonumber  + R_T^M(a)(1-\nu_T) \alpha{\rm EAR}_T&#10;\end{equation}&#10;&#10;&#10;\end{document}"/>
  <p:tag name="IGUANATEXSIZE" val="20"/>
  <p:tag name="IGUANATEXCURSOR" val="187"/>
  <p:tag name="TRANSPARENCY" val="True"/>
  <p:tag name="FILENAME" val=""/>
  <p:tag name="LATEXENGINEID" val="0"/>
  <p:tag name="TEMPFOLDER" val="c:\temp\"/>
  <p:tag name="LATEXFORMHEIGHT" val="345.75"/>
  <p:tag name="LATEXFORMWIDTH" val="121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36.4454"/>
  <p:tag name="ORIGINALWIDTH" val="4103.487"/>
  <p:tag name="LATEXADDIN" val="\documentclass{article}&#10;\usepackage{amsmath}&#10;\pagestyle{empty}&#10;\begin{document}&#10;&#10;&#10;  \begin{equation} &#10;    {\rm REID}_T = \int \limits_{a_E}^{a_{\rm max}} \! \! \! \! \lambda_T^M(a,a_E,\nu_T,H_T,\Delta_T) S_0(a|a_E) &#10;      e^{-\sum \limits_{T'} \, \int \limits_{a_E}^a \lambda_{T'}^M(t,a_E,\nu_{T'},H_{T'},\Delta_{T'})dt} da \nonumber&#10;  \end{equation}&#10;&#10;\end{document}"/>
  <p:tag name="IGUANATEXSIZE" val="20"/>
  <p:tag name="IGUANATEXCURSOR" val="118"/>
  <p:tag name="TRANSPARENCY" val="True"/>
  <p:tag name="FILENAME" val=""/>
  <p:tag name="LATEXENGINEID" val="0"/>
  <p:tag name="TEMPFOLDER" val="c:\temp\"/>
  <p:tag name="LATEXFORMHEIGHT" val="275.25"/>
  <p:tag name="LATEXFORMWIDTH" val="1212.7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5.958"/>
  <p:tag name="ORIGINALWIDTH" val="2245.969"/>
  <p:tag name="LATEXADDIN" val="\documentclass{article}&#10;\usepackage{amsmath}&#10;\pagestyle{empty}&#10;\begin{document}&#10;&#10;$$&#10;H_T = \frac{1}{\rho}\frac{10^8}{6.24}  \sum_A \sum_Z \int \phi_T(E,A,Z) L Q dE&#10;$$&#10;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226.847"/>
  <p:tag name="LATEXADDIN" val="\documentclass{article}&#10;\usepackage{amsmath}&#10;\pagestyle{empty}&#10;\begin{document}&#10;&#10;&#10;$$&#10;  Q_{\rm NASA} = Q_{\rm low} + Q_{\rm high} &#10;$$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3.2171"/>
  <p:tag name="ORIGINALWIDTH" val="2117.735"/>
  <p:tag name="LATEXADDIN" val="\documentclass{article}&#10;\usepackage{amsmath}&#10;\pagestyle{empty}&#10;\begin{document}&#10;&#10;&#10;$$&#10; = \left[1 - P(Z,E)\right] +  \frac{6.24(\Sigma_0/\alpha_\gamma)}{L} P(Z,E)&#10;$$&#10;&#10;\end{document}"/>
  <p:tag name="IGUANATEXSIZE" val="20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1.721"/>
  <p:tag name="ORIGINALWIDTH" val="1862.017"/>
  <p:tag name="LATEXADDIN" val="\documentclass{article}&#10;\usepackage{amsmath}&#10;\pagestyle{empty}&#10;\begin{document}&#10;&#10;$$&#10; P(Z,E) = \left(1 - e^{-{Z^*}^2/\kappa \beta^2} \right)^m \tau(E)&#10;$$&#10;&#10;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9802"/>
  <p:tag name="ORIGINALWIDTH" val="718.4102"/>
  <p:tag name="LATEXADDIN" val="\documentclass{article}&#10;\usepackage{amsmath}&#10;\pagestyle{empty}&#10;\begin{document}&#10;&#10;&#10;$$&#10;\lambda_{0,T}^M \rightarrow \alpha \lambda_{0,T}^M&#10;$$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9817"/>
  <p:tag name="ORIGINALWIDTH" val="2338.208"/>
  <p:tag name="LATEXADDIN" val="\documentclass{article}&#10;\usepackage{amsmath}&#10;\pagestyle{empty}&#10;\begin{document}&#10;&#10;\begin{equation}&#10;\lambda_T = \nu_T {\rm ERR}_T \lambda_{0,T} \nonumber  + R_T^M(a)(1-\nu_T) {\rm EAR}_T&#10;\end{equation}&#10;&#10;&#10;\end{document}"/>
  <p:tag name="IGUANATEXSIZE" val="20"/>
  <p:tag name="IGUANATEXCURSOR" val="107"/>
  <p:tag name="TRANSPARENCY" val="True"/>
  <p:tag name="FILENAME" val=""/>
  <p:tag name="LATEXENGINEID" val="0"/>
  <p:tag name="TEMPFOLDER" val="c:\temp\"/>
  <p:tag name="LATEXFORMHEIGHT" val="345.75"/>
  <p:tag name="LATEXFORMWIDTH" val="121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9802"/>
  <p:tag name="ORIGINALWIDTH" val="1923.51"/>
  <p:tag name="LATEXADDIN" val="\documentclass{article}&#10;\usepackage{amsmath}&#10;\pagestyle{empty}&#10;\begin{document}&#10;&#10;$$&#10;S_0(a|a_E) \approx \left[ S_0(a)/S(a_E) \right]^{1 - (1-\alpha)C_F}&#10;$$&#10;&#10;&#10;\end{document}"/>
  <p:tag name="IGUANATEXSIZE" val="20"/>
  <p:tag name="IGUANATEXCURSOR" val="1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829.771"/>
  <p:tag name="LATEXADDIN" val="\documentclass{article}&#10;\usepackage{amsmath}&#10;\pagestyle{empty}&#10;\begin{document}&#10;&#10;&#10;$$&#10;R_T^M(a) = &#10;\begin{cases}&#10;1 &amp; \text{if $T$ = BFO}\\&#10;\frac{\alpha \lambda_{0,T}^M(a)}{\alpha \lambda_{0,T}^I(a)} &amp; \text{otherwise}&#10;   \end{cases}&#10;$$&#10;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36.4454"/>
  <p:tag name="ORIGINALWIDTH" val="4103.487"/>
  <p:tag name="LATEXADDIN" val="\documentclass{article}&#10;\usepackage{amsmath}&#10;\pagestyle{empty}&#10;\begin{document}&#10;&#10;&#10;  \begin{equation} &#10;    {\rm REID}_T = \int \limits_{a_E}^{a_{\rm max}} \! \! \! \! \lambda_T^M(a,a_E,\nu_T,H_T,\Delta_T) S_0(a|a_E) &#10;      e^{-\sum \limits_{T'} \, \int \limits_{a_E}^a \lambda_{T'}^M(t,a_E,\nu_{T'},H_{T'},\Delta_{T'})dt} da \nonumber&#10;  \end{equation}&#10;&#10;\end{document}"/>
  <p:tag name="IGUANATEXSIZE" val="20"/>
  <p:tag name="IGUANATEXCURSOR" val="118"/>
  <p:tag name="TRANSPARENCY" val="True"/>
  <p:tag name="FILENAME" val=""/>
  <p:tag name="LATEXENGINEID" val="0"/>
  <p:tag name="TEMPFOLDER" val="c:\temp\"/>
  <p:tag name="LATEXFORMHEIGHT" val="275.25"/>
  <p:tag name="LATEXFORMWIDTH" val="1212.7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9802"/>
  <p:tag name="ORIGINALWIDTH" val="718.4102"/>
  <p:tag name="LATEXADDIN" val="\documentclass{article}&#10;\usepackage{amsmath}&#10;\pagestyle{empty}&#10;\begin{document}&#10;&#10;&#10;$$&#10;\lambda_{0,T}^M \rightarrow \alpha \lambda_{0,T}^M&#10;$$&#10;&#10;\end{document}"/>
  <p:tag name="IGUANATEXSIZE" val="20"/>
  <p:tag name="IGUANATEXCURSOR" val="1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.9817"/>
  <p:tag name="ORIGINALWIDTH" val="2338.208"/>
  <p:tag name="LATEXADDIN" val="\documentclass{article}&#10;\usepackage{amsmath}&#10;\pagestyle{empty}&#10;\begin{document}&#10;&#10;\begin{equation}&#10;\lambda_T = \nu_T {\rm ERR}_T \lambda_{0,T} \nonumber  + R_T^M(a)(1-\nu_T) {\rm EAR}_T&#10;\end{equation}&#10;&#10;&#10;\end{document}"/>
  <p:tag name="IGUANATEXSIZE" val="20"/>
  <p:tag name="IGUANATEXCURSOR" val="107"/>
  <p:tag name="TRANSPARENCY" val="True"/>
  <p:tag name="FILENAME" val=""/>
  <p:tag name="LATEXENGINEID" val="0"/>
  <p:tag name="TEMPFOLDER" val="c:\temp\"/>
  <p:tag name="LATEXFORMHEIGHT" val="345.75"/>
  <p:tag name="LATEXFORMWIDTH" val="121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8.9802"/>
  <p:tag name="ORIGINALWIDTH" val="1923.51"/>
  <p:tag name="LATEXADDIN" val="\documentclass{article}&#10;\usepackage{amsmath}&#10;\pagestyle{empty}&#10;\begin{document}&#10;&#10;$$&#10;S_0(a|a_E) \approx \left[ S_0(a)/S(a_E) \right]^{1 - (1-\alpha)C_F}&#10;$$&#10;&#10;&#10;\end{document}"/>
  <p:tag name="IGUANATEXSIZE" val="20"/>
  <p:tag name="IGUANATEXCURSOR" val="12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9.1938"/>
  <p:tag name="ORIGINALWIDTH" val="1829.771"/>
  <p:tag name="LATEXADDIN" val="\documentclass{article}&#10;\usepackage{amsmath}&#10;\pagestyle{empty}&#10;\begin{document}&#10;&#10;&#10;$$&#10;R_T^M(a) = &#10;\begin{cases}&#10;1 &amp; \text{if $T$ = BFO}\\&#10;\frac{\alpha \lambda_{0,T}^M(a)}{\lambda_{0,T}^I(a)} &amp; \text{otherwise}&#10;   \end{cases}&#10;$$&#10;&#10;\end{document}"/>
  <p:tag name="IGUANATEXSIZE" val="20"/>
  <p:tag name="IGUANATEXCURSOR" val="1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36.4454"/>
  <p:tag name="ORIGINALWIDTH" val="4103.487"/>
  <p:tag name="LATEXADDIN" val="\documentclass{article}&#10;\usepackage{amsmath}&#10;\pagestyle{empty}&#10;\begin{document}&#10;&#10;&#10;  \begin{equation} &#10;    {\rm REID}_T = \int \limits_{a_E}^{a_{\rm max}} \! \! \! \! \lambda_T^M(a,a_E,\nu_T,H_T,\Delta_T) S_0(a|a_E) &#10;      e^{-\sum \limits_{T'} \, \int \limits_{a_E}^a \lambda_{T'}^M(t,a_E,\nu_{T'},H_{T'},\Delta_{T'})dt} da \nonumber&#10;  \end{equation}&#10;&#10;\end{document}"/>
  <p:tag name="IGUANATEXSIZE" val="20"/>
  <p:tag name="IGUANATEXCURSOR" val="118"/>
  <p:tag name="TRANSPARENCY" val="True"/>
  <p:tag name="FILENAME" val=""/>
  <p:tag name="LATEXENGINEID" val="0"/>
  <p:tag name="TEMPFOLDER" val="c:\temp\"/>
  <p:tag name="LATEXFORMHEIGHT" val="275.25"/>
  <p:tag name="LATEXFORMWIDTH" val="1212.75"/>
  <p:tag name="LATEXFORMWRAP" val="True"/>
  <p:tag name="BITMAPVECTOR" val="0"/>
</p:tagLst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21576</TotalTime>
  <Words>1348</Words>
  <Application>Microsoft Office PowerPoint</Application>
  <PresentationFormat>Widescreen</PresentationFormat>
  <Paragraphs>400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Retrospect</vt:lpstr>
      <vt:lpstr>Investigation of medical countermeasure requirements for meeting permissible radiation exposure limits in space </vt:lpstr>
      <vt:lpstr>REID Probability Distribution Function</vt:lpstr>
      <vt:lpstr>Risk of Exposure Induced Death (REID)</vt:lpstr>
      <vt:lpstr>Sensitivity Study</vt:lpstr>
      <vt:lpstr>Exposure Conditions</vt:lpstr>
      <vt:lpstr>PowerPoint Presentation</vt:lpstr>
      <vt:lpstr>Scaling of low-LET risk models</vt:lpstr>
      <vt:lpstr>PowerPoint Presentation</vt:lpstr>
      <vt:lpstr>PowerPoint Presentation</vt:lpstr>
      <vt:lpstr>Quality Factor Modification (Qmax)</vt:lpstr>
      <vt:lpstr>PowerPoint Presentation</vt:lpstr>
      <vt:lpstr>PowerPoint Presentation</vt:lpstr>
      <vt:lpstr>All Cancer Mortality Scaling: Case 1</vt:lpstr>
      <vt:lpstr>All Cancer Mortality Reduction: Case 1 </vt:lpstr>
      <vt:lpstr>Largest Contributors to REID%: Case 1</vt:lpstr>
      <vt:lpstr>All Cancer Mortality Scaling: Case 2 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countermeasure requirements needed to meet lifetime radiation exposure limits for cancer death</dc:title>
  <dc:creator>Werneth, Charles M. (LARC-D309)</dc:creator>
  <cp:lastModifiedBy>Davis, Dalia A. (LARC-B410A)[LAMPS 2]</cp:lastModifiedBy>
  <cp:revision>85</cp:revision>
  <dcterms:created xsi:type="dcterms:W3CDTF">2020-09-29T15:12:42Z</dcterms:created>
  <dcterms:modified xsi:type="dcterms:W3CDTF">2021-07-13T13:42:49Z</dcterms:modified>
</cp:coreProperties>
</file>