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8" r:id="rId2"/>
  </p:sldIdLst>
  <p:sldSz cx="43891200" cy="292608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112" autoAdjust="0"/>
    <p:restoredTop sz="94660"/>
  </p:normalViewPr>
  <p:slideViewPr>
    <p:cSldViewPr snapToGrid="0">
      <p:cViewPr varScale="1">
        <p:scale>
          <a:sx n="30" d="100"/>
          <a:sy n="30" d="100"/>
        </p:scale>
        <p:origin x="1170" y="17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4788749"/>
            <a:ext cx="37307520" cy="10187093"/>
          </a:xfrm>
        </p:spPr>
        <p:txBody>
          <a:bodyPr anchor="b"/>
          <a:lstStyle>
            <a:lvl1pPr algn="ctr">
              <a:defRPr sz="25600"/>
            </a:lvl1pPr>
          </a:lstStyle>
          <a:p>
            <a:r>
              <a:rPr lang="en-US"/>
              <a:t>Click to edit Master title style</a:t>
            </a:r>
            <a:endParaRPr lang="en-US" dirty="0"/>
          </a:p>
        </p:txBody>
      </p:sp>
      <p:sp>
        <p:nvSpPr>
          <p:cNvPr id="3" name="Subtitle 2"/>
          <p:cNvSpPr>
            <a:spLocks noGrp="1"/>
          </p:cNvSpPr>
          <p:nvPr>
            <p:ph type="subTitle" idx="1"/>
          </p:nvPr>
        </p:nvSpPr>
        <p:spPr>
          <a:xfrm>
            <a:off x="5486400" y="15368695"/>
            <a:ext cx="32918400" cy="7064585"/>
          </a:xfrm>
        </p:spPr>
        <p:txBody>
          <a:bodyPr/>
          <a:lstStyle>
            <a:lvl1pPr marL="0" indent="0" algn="ctr">
              <a:buNone/>
              <a:defRPr sz="10240"/>
            </a:lvl1pPr>
            <a:lvl2pPr marL="1950735" indent="0" algn="ctr">
              <a:buNone/>
              <a:defRPr sz="8533"/>
            </a:lvl2pPr>
            <a:lvl3pPr marL="3901470" indent="0" algn="ctr">
              <a:buNone/>
              <a:defRPr sz="7680"/>
            </a:lvl3pPr>
            <a:lvl4pPr marL="5852206" indent="0" algn="ctr">
              <a:buNone/>
              <a:defRPr sz="6827"/>
            </a:lvl4pPr>
            <a:lvl5pPr marL="7802941" indent="0" algn="ctr">
              <a:buNone/>
              <a:defRPr sz="6827"/>
            </a:lvl5pPr>
            <a:lvl6pPr marL="9753676" indent="0" algn="ctr">
              <a:buNone/>
              <a:defRPr sz="6827"/>
            </a:lvl6pPr>
            <a:lvl7pPr marL="11704411" indent="0" algn="ctr">
              <a:buNone/>
              <a:defRPr sz="6827"/>
            </a:lvl7pPr>
            <a:lvl8pPr marL="13655147" indent="0" algn="ctr">
              <a:buNone/>
              <a:defRPr sz="6827"/>
            </a:lvl8pPr>
            <a:lvl9pPr marL="15605882" indent="0" algn="ctr">
              <a:buNone/>
              <a:defRPr sz="682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5F10D2-4B72-4E58-BF5A-1B620550B371}"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254319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5F10D2-4B72-4E58-BF5A-1B620550B371}"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414115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7294888"/>
            <a:ext cx="37856160" cy="12171678"/>
          </a:xfrm>
        </p:spPr>
        <p:txBody>
          <a:bodyPr anchor="b"/>
          <a:lstStyle>
            <a:lvl1pPr>
              <a:defRPr sz="25600"/>
            </a:lvl1pPr>
          </a:lstStyle>
          <a:p>
            <a:r>
              <a:rPr lang="en-US"/>
              <a:t>Click to edit Master title style</a:t>
            </a:r>
            <a:endParaRPr lang="en-US" dirty="0"/>
          </a:p>
        </p:txBody>
      </p:sp>
      <p:sp>
        <p:nvSpPr>
          <p:cNvPr id="3" name="Text Placeholder 2"/>
          <p:cNvSpPr>
            <a:spLocks noGrp="1"/>
          </p:cNvSpPr>
          <p:nvPr>
            <p:ph type="body" idx="1"/>
          </p:nvPr>
        </p:nvSpPr>
        <p:spPr>
          <a:xfrm>
            <a:off x="2994662" y="19581715"/>
            <a:ext cx="37856160" cy="6400798"/>
          </a:xfrm>
        </p:spPr>
        <p:txBody>
          <a:bodyPr/>
          <a:lstStyle>
            <a:lvl1pPr marL="0" indent="0">
              <a:buNone/>
              <a:defRPr sz="10240">
                <a:solidFill>
                  <a:schemeClr val="tx1"/>
                </a:solidFill>
              </a:defRPr>
            </a:lvl1pPr>
            <a:lvl2pPr marL="1950735" indent="0">
              <a:buNone/>
              <a:defRPr sz="8533">
                <a:solidFill>
                  <a:schemeClr val="tx1">
                    <a:tint val="75000"/>
                  </a:schemeClr>
                </a:solidFill>
              </a:defRPr>
            </a:lvl2pPr>
            <a:lvl3pPr marL="3901470" indent="0">
              <a:buNone/>
              <a:defRPr sz="7680">
                <a:solidFill>
                  <a:schemeClr val="tx1">
                    <a:tint val="75000"/>
                  </a:schemeClr>
                </a:solidFill>
              </a:defRPr>
            </a:lvl3pPr>
            <a:lvl4pPr marL="5852206" indent="0">
              <a:buNone/>
              <a:defRPr sz="6827">
                <a:solidFill>
                  <a:schemeClr val="tx1">
                    <a:tint val="75000"/>
                  </a:schemeClr>
                </a:solidFill>
              </a:defRPr>
            </a:lvl4pPr>
            <a:lvl5pPr marL="7802941" indent="0">
              <a:buNone/>
              <a:defRPr sz="6827">
                <a:solidFill>
                  <a:schemeClr val="tx1">
                    <a:tint val="75000"/>
                  </a:schemeClr>
                </a:solidFill>
              </a:defRPr>
            </a:lvl5pPr>
            <a:lvl6pPr marL="9753676" indent="0">
              <a:buNone/>
              <a:defRPr sz="6827">
                <a:solidFill>
                  <a:schemeClr val="tx1">
                    <a:tint val="75000"/>
                  </a:schemeClr>
                </a:solidFill>
              </a:defRPr>
            </a:lvl6pPr>
            <a:lvl7pPr marL="11704411" indent="0">
              <a:buNone/>
              <a:defRPr sz="6827">
                <a:solidFill>
                  <a:schemeClr val="tx1">
                    <a:tint val="75000"/>
                  </a:schemeClr>
                </a:solidFill>
              </a:defRPr>
            </a:lvl7pPr>
            <a:lvl8pPr marL="13655147" indent="0">
              <a:buNone/>
              <a:defRPr sz="6827">
                <a:solidFill>
                  <a:schemeClr val="tx1">
                    <a:tint val="75000"/>
                  </a:schemeClr>
                </a:solidFill>
              </a:defRPr>
            </a:lvl8pPr>
            <a:lvl9pPr marL="15605882" indent="0">
              <a:buNone/>
              <a:defRPr sz="682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5F10D2-4B72-4E58-BF5A-1B620550B371}"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262638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7789333"/>
            <a:ext cx="1865376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7789333"/>
            <a:ext cx="18653760" cy="18565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5F10D2-4B72-4E58-BF5A-1B620550B371}"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1121286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557873"/>
            <a:ext cx="37856160" cy="56557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7172962"/>
            <a:ext cx="18568032" cy="3515358"/>
          </a:xfrm>
        </p:spPr>
        <p:txBody>
          <a:bodyPr anchor="b"/>
          <a:lstStyle>
            <a:lvl1pPr marL="0" indent="0">
              <a:buNone/>
              <a:defRPr sz="10240" b="1"/>
            </a:lvl1pPr>
            <a:lvl2pPr marL="1950735" indent="0">
              <a:buNone/>
              <a:defRPr sz="8533" b="1"/>
            </a:lvl2pPr>
            <a:lvl3pPr marL="3901470" indent="0">
              <a:buNone/>
              <a:defRPr sz="7680" b="1"/>
            </a:lvl3pPr>
            <a:lvl4pPr marL="5852206" indent="0">
              <a:buNone/>
              <a:defRPr sz="6827" b="1"/>
            </a:lvl4pPr>
            <a:lvl5pPr marL="7802941" indent="0">
              <a:buNone/>
              <a:defRPr sz="6827" b="1"/>
            </a:lvl5pPr>
            <a:lvl6pPr marL="9753676" indent="0">
              <a:buNone/>
              <a:defRPr sz="6827" b="1"/>
            </a:lvl6pPr>
            <a:lvl7pPr marL="11704411" indent="0">
              <a:buNone/>
              <a:defRPr sz="6827" b="1"/>
            </a:lvl7pPr>
            <a:lvl8pPr marL="13655147" indent="0">
              <a:buNone/>
              <a:defRPr sz="6827" b="1"/>
            </a:lvl8pPr>
            <a:lvl9pPr marL="15605882" indent="0">
              <a:buNone/>
              <a:defRPr sz="6827" b="1"/>
            </a:lvl9pPr>
          </a:lstStyle>
          <a:p>
            <a:pPr lvl="0"/>
            <a:r>
              <a:rPr lang="en-US"/>
              <a:t>Click to edit Master text styles</a:t>
            </a:r>
          </a:p>
        </p:txBody>
      </p:sp>
      <p:sp>
        <p:nvSpPr>
          <p:cNvPr id="4" name="Content Placeholder 3"/>
          <p:cNvSpPr>
            <a:spLocks noGrp="1"/>
          </p:cNvSpPr>
          <p:nvPr>
            <p:ph sz="half" idx="2"/>
          </p:nvPr>
        </p:nvSpPr>
        <p:spPr>
          <a:xfrm>
            <a:off x="3023242" y="10688320"/>
            <a:ext cx="18568032"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7172962"/>
            <a:ext cx="18659477" cy="3515358"/>
          </a:xfrm>
        </p:spPr>
        <p:txBody>
          <a:bodyPr anchor="b"/>
          <a:lstStyle>
            <a:lvl1pPr marL="0" indent="0">
              <a:buNone/>
              <a:defRPr sz="10240" b="1"/>
            </a:lvl1pPr>
            <a:lvl2pPr marL="1950735" indent="0">
              <a:buNone/>
              <a:defRPr sz="8533" b="1"/>
            </a:lvl2pPr>
            <a:lvl3pPr marL="3901470" indent="0">
              <a:buNone/>
              <a:defRPr sz="7680" b="1"/>
            </a:lvl3pPr>
            <a:lvl4pPr marL="5852206" indent="0">
              <a:buNone/>
              <a:defRPr sz="6827" b="1"/>
            </a:lvl4pPr>
            <a:lvl5pPr marL="7802941" indent="0">
              <a:buNone/>
              <a:defRPr sz="6827" b="1"/>
            </a:lvl5pPr>
            <a:lvl6pPr marL="9753676" indent="0">
              <a:buNone/>
              <a:defRPr sz="6827" b="1"/>
            </a:lvl6pPr>
            <a:lvl7pPr marL="11704411" indent="0">
              <a:buNone/>
              <a:defRPr sz="6827" b="1"/>
            </a:lvl7pPr>
            <a:lvl8pPr marL="13655147" indent="0">
              <a:buNone/>
              <a:defRPr sz="6827" b="1"/>
            </a:lvl8pPr>
            <a:lvl9pPr marL="15605882" indent="0">
              <a:buNone/>
              <a:defRPr sz="6827" b="1"/>
            </a:lvl9pPr>
          </a:lstStyle>
          <a:p>
            <a:pPr lvl="0"/>
            <a:r>
              <a:rPr lang="en-US"/>
              <a:t>Click to edit Master text styles</a:t>
            </a:r>
          </a:p>
        </p:txBody>
      </p:sp>
      <p:sp>
        <p:nvSpPr>
          <p:cNvPr id="6" name="Content Placeholder 5"/>
          <p:cNvSpPr>
            <a:spLocks noGrp="1"/>
          </p:cNvSpPr>
          <p:nvPr>
            <p:ph sz="quarter" idx="4"/>
          </p:nvPr>
        </p:nvSpPr>
        <p:spPr>
          <a:xfrm>
            <a:off x="22219922" y="10688320"/>
            <a:ext cx="18659477" cy="157209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5F10D2-4B72-4E58-BF5A-1B620550B371}" type="datetimeFigureOut">
              <a:rPr lang="en-US" smtClean="0"/>
              <a:t>7/13/2021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719010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5F10D2-4B72-4E58-BF5A-1B620550B371}" type="datetimeFigureOut">
              <a:rPr lang="en-US" smtClean="0"/>
              <a:t>7/13/2021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01311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5F10D2-4B72-4E58-BF5A-1B620550B371}" type="datetimeFigureOut">
              <a:rPr lang="en-US" smtClean="0"/>
              <a:t>7/13/2021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811890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950720"/>
            <a:ext cx="14156054" cy="6827520"/>
          </a:xfrm>
        </p:spPr>
        <p:txBody>
          <a:bodyPr anchor="b"/>
          <a:lstStyle>
            <a:lvl1pPr>
              <a:defRPr sz="13653"/>
            </a:lvl1pPr>
          </a:lstStyle>
          <a:p>
            <a:r>
              <a:rPr lang="en-US"/>
              <a:t>Click to edit Master title style</a:t>
            </a:r>
            <a:endParaRPr lang="en-US" dirty="0"/>
          </a:p>
        </p:txBody>
      </p:sp>
      <p:sp>
        <p:nvSpPr>
          <p:cNvPr id="3" name="Content Placeholder 2"/>
          <p:cNvSpPr>
            <a:spLocks noGrp="1"/>
          </p:cNvSpPr>
          <p:nvPr>
            <p:ph idx="1"/>
          </p:nvPr>
        </p:nvSpPr>
        <p:spPr>
          <a:xfrm>
            <a:off x="18659477" y="4213020"/>
            <a:ext cx="22219920" cy="20794133"/>
          </a:xfrm>
        </p:spPr>
        <p:txBody>
          <a:bodyPr/>
          <a:lstStyle>
            <a:lvl1pPr>
              <a:defRPr sz="13653"/>
            </a:lvl1pPr>
            <a:lvl2pPr>
              <a:defRPr sz="11947"/>
            </a:lvl2pPr>
            <a:lvl3pPr>
              <a:defRPr sz="10240"/>
            </a:lvl3pPr>
            <a:lvl4pPr>
              <a:defRPr sz="8533"/>
            </a:lvl4pPr>
            <a:lvl5pPr>
              <a:defRPr sz="8533"/>
            </a:lvl5pPr>
            <a:lvl6pPr>
              <a:defRPr sz="8533"/>
            </a:lvl6pPr>
            <a:lvl7pPr>
              <a:defRPr sz="8533"/>
            </a:lvl7pPr>
            <a:lvl8pPr>
              <a:defRPr sz="8533"/>
            </a:lvl8pPr>
            <a:lvl9pPr>
              <a:defRPr sz="85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8778240"/>
            <a:ext cx="14156054" cy="16262775"/>
          </a:xfrm>
        </p:spPr>
        <p:txBody>
          <a:bodyPr/>
          <a:lstStyle>
            <a:lvl1pPr marL="0" indent="0">
              <a:buNone/>
              <a:defRPr sz="6827"/>
            </a:lvl1pPr>
            <a:lvl2pPr marL="1950735" indent="0">
              <a:buNone/>
              <a:defRPr sz="5973"/>
            </a:lvl2pPr>
            <a:lvl3pPr marL="3901470" indent="0">
              <a:buNone/>
              <a:defRPr sz="5120"/>
            </a:lvl3pPr>
            <a:lvl4pPr marL="5852206" indent="0">
              <a:buNone/>
              <a:defRPr sz="4267"/>
            </a:lvl4pPr>
            <a:lvl5pPr marL="7802941" indent="0">
              <a:buNone/>
              <a:defRPr sz="4267"/>
            </a:lvl5pPr>
            <a:lvl6pPr marL="9753676" indent="0">
              <a:buNone/>
              <a:defRPr sz="4267"/>
            </a:lvl6pPr>
            <a:lvl7pPr marL="11704411" indent="0">
              <a:buNone/>
              <a:defRPr sz="4267"/>
            </a:lvl7pPr>
            <a:lvl8pPr marL="13655147" indent="0">
              <a:buNone/>
              <a:defRPr sz="4267"/>
            </a:lvl8pPr>
            <a:lvl9pPr marL="15605882" indent="0">
              <a:buNone/>
              <a:defRPr sz="4267"/>
            </a:lvl9pPr>
          </a:lstStyle>
          <a:p>
            <a:pPr lvl="0"/>
            <a:r>
              <a:rPr lang="en-US"/>
              <a:t>Click to edit Master text styles</a:t>
            </a:r>
          </a:p>
        </p:txBody>
      </p:sp>
      <p:sp>
        <p:nvSpPr>
          <p:cNvPr id="5" name="Date Placeholder 4"/>
          <p:cNvSpPr>
            <a:spLocks noGrp="1"/>
          </p:cNvSpPr>
          <p:nvPr>
            <p:ph type="dt" sz="half" idx="10"/>
          </p:nvPr>
        </p:nvSpPr>
        <p:spPr/>
        <p:txBody>
          <a:bodyPr/>
          <a:lstStyle/>
          <a:p>
            <a:fld id="{7D5F10D2-4B72-4E58-BF5A-1B620550B371}"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205646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950720"/>
            <a:ext cx="14156054" cy="6827520"/>
          </a:xfrm>
        </p:spPr>
        <p:txBody>
          <a:bodyPr anchor="b"/>
          <a:lstStyle>
            <a:lvl1pPr>
              <a:defRPr sz="13653"/>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213020"/>
            <a:ext cx="22219920" cy="20794133"/>
          </a:xfrm>
        </p:spPr>
        <p:txBody>
          <a:bodyPr anchor="t"/>
          <a:lstStyle>
            <a:lvl1pPr marL="0" indent="0">
              <a:buNone/>
              <a:defRPr sz="13653"/>
            </a:lvl1pPr>
            <a:lvl2pPr marL="1950735" indent="0">
              <a:buNone/>
              <a:defRPr sz="11947"/>
            </a:lvl2pPr>
            <a:lvl3pPr marL="3901470" indent="0">
              <a:buNone/>
              <a:defRPr sz="10240"/>
            </a:lvl3pPr>
            <a:lvl4pPr marL="5852206" indent="0">
              <a:buNone/>
              <a:defRPr sz="8533"/>
            </a:lvl4pPr>
            <a:lvl5pPr marL="7802941" indent="0">
              <a:buNone/>
              <a:defRPr sz="8533"/>
            </a:lvl5pPr>
            <a:lvl6pPr marL="9753676" indent="0">
              <a:buNone/>
              <a:defRPr sz="8533"/>
            </a:lvl6pPr>
            <a:lvl7pPr marL="11704411" indent="0">
              <a:buNone/>
              <a:defRPr sz="8533"/>
            </a:lvl7pPr>
            <a:lvl8pPr marL="13655147" indent="0">
              <a:buNone/>
              <a:defRPr sz="8533"/>
            </a:lvl8pPr>
            <a:lvl9pPr marL="15605882" indent="0">
              <a:buNone/>
              <a:defRPr sz="8533"/>
            </a:lvl9pPr>
          </a:lstStyle>
          <a:p>
            <a:r>
              <a:rPr lang="en-US"/>
              <a:t>Click icon to add picture</a:t>
            </a:r>
            <a:endParaRPr lang="en-US" dirty="0"/>
          </a:p>
        </p:txBody>
      </p:sp>
      <p:sp>
        <p:nvSpPr>
          <p:cNvPr id="4" name="Text Placeholder 3"/>
          <p:cNvSpPr>
            <a:spLocks noGrp="1"/>
          </p:cNvSpPr>
          <p:nvPr>
            <p:ph type="body" sz="half" idx="2"/>
          </p:nvPr>
        </p:nvSpPr>
        <p:spPr>
          <a:xfrm>
            <a:off x="3023237" y="8778240"/>
            <a:ext cx="14156054" cy="16262775"/>
          </a:xfrm>
        </p:spPr>
        <p:txBody>
          <a:bodyPr/>
          <a:lstStyle>
            <a:lvl1pPr marL="0" indent="0">
              <a:buNone/>
              <a:defRPr sz="6827"/>
            </a:lvl1pPr>
            <a:lvl2pPr marL="1950735" indent="0">
              <a:buNone/>
              <a:defRPr sz="5973"/>
            </a:lvl2pPr>
            <a:lvl3pPr marL="3901470" indent="0">
              <a:buNone/>
              <a:defRPr sz="5120"/>
            </a:lvl3pPr>
            <a:lvl4pPr marL="5852206" indent="0">
              <a:buNone/>
              <a:defRPr sz="4267"/>
            </a:lvl4pPr>
            <a:lvl5pPr marL="7802941" indent="0">
              <a:buNone/>
              <a:defRPr sz="4267"/>
            </a:lvl5pPr>
            <a:lvl6pPr marL="9753676" indent="0">
              <a:buNone/>
              <a:defRPr sz="4267"/>
            </a:lvl6pPr>
            <a:lvl7pPr marL="11704411" indent="0">
              <a:buNone/>
              <a:defRPr sz="4267"/>
            </a:lvl7pPr>
            <a:lvl8pPr marL="13655147" indent="0">
              <a:buNone/>
              <a:defRPr sz="4267"/>
            </a:lvl8pPr>
            <a:lvl9pPr marL="15605882" indent="0">
              <a:buNone/>
              <a:defRPr sz="4267"/>
            </a:lvl9pPr>
          </a:lstStyle>
          <a:p>
            <a:pPr lvl="0"/>
            <a:r>
              <a:rPr lang="en-US"/>
              <a:t>Click to edit Master text styles</a:t>
            </a:r>
          </a:p>
        </p:txBody>
      </p:sp>
      <p:sp>
        <p:nvSpPr>
          <p:cNvPr id="5" name="Date Placeholder 4"/>
          <p:cNvSpPr>
            <a:spLocks noGrp="1"/>
          </p:cNvSpPr>
          <p:nvPr>
            <p:ph type="dt" sz="half" idx="10"/>
          </p:nvPr>
        </p:nvSpPr>
        <p:spPr/>
        <p:txBody>
          <a:bodyPr/>
          <a:lstStyle/>
          <a:p>
            <a:fld id="{7D5F10D2-4B72-4E58-BF5A-1B620550B371}" type="datetimeFigureOut">
              <a:rPr lang="en-US" smtClean="0"/>
              <a:t>7/13/2021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510056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5F10D2-4B72-4E58-BF5A-1B620550B371}"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390199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557867"/>
            <a:ext cx="9464040" cy="247971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557867"/>
            <a:ext cx="27843480" cy="24797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5F10D2-4B72-4E58-BF5A-1B620550B371}" type="datetimeFigureOut">
              <a:rPr lang="en-US" smtClean="0"/>
              <a:t>7/13/2021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4B0B6-C8BF-4EA3-9D32-03B07A5D82D2}" type="slidenum">
              <a:rPr lang="en-US" smtClean="0"/>
              <a:t>‹#›</a:t>
            </a:fld>
            <a:endParaRPr lang="en-US"/>
          </a:p>
        </p:txBody>
      </p:sp>
    </p:spTree>
    <p:extLst>
      <p:ext uri="{BB962C8B-B14F-4D97-AF65-F5344CB8AC3E}">
        <p14:creationId xmlns:p14="http://schemas.microsoft.com/office/powerpoint/2010/main" val="3899359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557873"/>
            <a:ext cx="37856160" cy="56557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7789333"/>
            <a:ext cx="37856160" cy="185657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27120433"/>
            <a:ext cx="9875520" cy="1557867"/>
          </a:xfrm>
          <a:prstGeom prst="rect">
            <a:avLst/>
          </a:prstGeom>
        </p:spPr>
        <p:txBody>
          <a:bodyPr vert="horz" lIns="91440" tIns="45720" rIns="91440" bIns="45720" rtlCol="0" anchor="ctr"/>
          <a:lstStyle>
            <a:lvl1pPr algn="l">
              <a:defRPr sz="5120">
                <a:solidFill>
                  <a:schemeClr val="tx1">
                    <a:tint val="75000"/>
                  </a:schemeClr>
                </a:solidFill>
              </a:defRPr>
            </a:lvl1pPr>
          </a:lstStyle>
          <a:p>
            <a:fld id="{7D5F10D2-4B72-4E58-BF5A-1B620550B371}" type="datetimeFigureOut">
              <a:rPr lang="en-US" smtClean="0"/>
              <a:t>7/13/2021</a:t>
            </a:fld>
            <a:endParaRPr lang="en-US"/>
          </a:p>
        </p:txBody>
      </p:sp>
      <p:sp>
        <p:nvSpPr>
          <p:cNvPr id="5" name="Footer Placeholder 4"/>
          <p:cNvSpPr>
            <a:spLocks noGrp="1"/>
          </p:cNvSpPr>
          <p:nvPr>
            <p:ph type="ftr" sz="quarter" idx="3"/>
          </p:nvPr>
        </p:nvSpPr>
        <p:spPr>
          <a:xfrm>
            <a:off x="14538960" y="27120433"/>
            <a:ext cx="14813280" cy="1557867"/>
          </a:xfrm>
          <a:prstGeom prst="rect">
            <a:avLst/>
          </a:prstGeom>
        </p:spPr>
        <p:txBody>
          <a:bodyPr vert="horz" lIns="91440" tIns="45720" rIns="91440" bIns="45720" rtlCol="0" anchor="ctr"/>
          <a:lstStyle>
            <a:lvl1pPr algn="ctr">
              <a:defRPr sz="51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27120433"/>
            <a:ext cx="9875520" cy="1557867"/>
          </a:xfrm>
          <a:prstGeom prst="rect">
            <a:avLst/>
          </a:prstGeom>
        </p:spPr>
        <p:txBody>
          <a:bodyPr vert="horz" lIns="91440" tIns="45720" rIns="91440" bIns="45720" rtlCol="0" anchor="ctr"/>
          <a:lstStyle>
            <a:lvl1pPr algn="r">
              <a:defRPr sz="5120">
                <a:solidFill>
                  <a:schemeClr val="tx1">
                    <a:tint val="75000"/>
                  </a:schemeClr>
                </a:solidFill>
              </a:defRPr>
            </a:lvl1pPr>
          </a:lstStyle>
          <a:p>
            <a:fld id="{A874B0B6-C8BF-4EA3-9D32-03B07A5D82D2}" type="slidenum">
              <a:rPr lang="en-US" smtClean="0"/>
              <a:t>‹#›</a:t>
            </a:fld>
            <a:endParaRPr lang="en-US"/>
          </a:p>
        </p:txBody>
      </p:sp>
    </p:spTree>
    <p:extLst>
      <p:ext uri="{BB962C8B-B14F-4D97-AF65-F5344CB8AC3E}">
        <p14:creationId xmlns:p14="http://schemas.microsoft.com/office/powerpoint/2010/main" val="4528526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901470" rtl="0" eaLnBrk="1" latinLnBrk="0" hangingPunct="1">
        <a:lnSpc>
          <a:spcPct val="90000"/>
        </a:lnSpc>
        <a:spcBef>
          <a:spcPct val="0"/>
        </a:spcBef>
        <a:buNone/>
        <a:defRPr sz="18773" kern="1200">
          <a:solidFill>
            <a:schemeClr val="tx1"/>
          </a:solidFill>
          <a:latin typeface="+mj-lt"/>
          <a:ea typeface="+mj-ea"/>
          <a:cs typeface="+mj-cs"/>
        </a:defRPr>
      </a:lvl1pPr>
    </p:titleStyle>
    <p:bodyStyle>
      <a:lvl1pPr marL="975368" indent="-975368" algn="l" defTabSz="3901470" rtl="0" eaLnBrk="1" latinLnBrk="0" hangingPunct="1">
        <a:lnSpc>
          <a:spcPct val="90000"/>
        </a:lnSpc>
        <a:spcBef>
          <a:spcPts val="4267"/>
        </a:spcBef>
        <a:buFont typeface="Arial" panose="020B0604020202020204" pitchFamily="34" charset="0"/>
        <a:buChar char="•"/>
        <a:defRPr sz="11947" kern="1200">
          <a:solidFill>
            <a:schemeClr val="tx1"/>
          </a:solidFill>
          <a:latin typeface="+mn-lt"/>
          <a:ea typeface="+mn-ea"/>
          <a:cs typeface="+mn-cs"/>
        </a:defRPr>
      </a:lvl1pPr>
      <a:lvl2pPr marL="2926103" indent="-975368" algn="l" defTabSz="3901470" rtl="0" eaLnBrk="1" latinLnBrk="0" hangingPunct="1">
        <a:lnSpc>
          <a:spcPct val="90000"/>
        </a:lnSpc>
        <a:spcBef>
          <a:spcPts val="2133"/>
        </a:spcBef>
        <a:buFont typeface="Arial" panose="020B0604020202020204" pitchFamily="34" charset="0"/>
        <a:buChar char="•"/>
        <a:defRPr sz="10240" kern="1200">
          <a:solidFill>
            <a:schemeClr val="tx1"/>
          </a:solidFill>
          <a:latin typeface="+mn-lt"/>
          <a:ea typeface="+mn-ea"/>
          <a:cs typeface="+mn-cs"/>
        </a:defRPr>
      </a:lvl2pPr>
      <a:lvl3pPr marL="4876838" indent="-975368" algn="l" defTabSz="3901470" rtl="0" eaLnBrk="1" latinLnBrk="0" hangingPunct="1">
        <a:lnSpc>
          <a:spcPct val="90000"/>
        </a:lnSpc>
        <a:spcBef>
          <a:spcPts val="2133"/>
        </a:spcBef>
        <a:buFont typeface="Arial" panose="020B0604020202020204" pitchFamily="34" charset="0"/>
        <a:buChar char="•"/>
        <a:defRPr sz="8533" kern="1200">
          <a:solidFill>
            <a:schemeClr val="tx1"/>
          </a:solidFill>
          <a:latin typeface="+mn-lt"/>
          <a:ea typeface="+mn-ea"/>
          <a:cs typeface="+mn-cs"/>
        </a:defRPr>
      </a:lvl3pPr>
      <a:lvl4pPr marL="6827573"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4pPr>
      <a:lvl5pPr marL="8778309"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5pPr>
      <a:lvl6pPr marL="10729044"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6pPr>
      <a:lvl7pPr marL="12679779"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7pPr>
      <a:lvl8pPr marL="14630514"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8pPr>
      <a:lvl9pPr marL="16581250" indent="-975368" algn="l" defTabSz="3901470" rtl="0" eaLnBrk="1" latinLnBrk="0" hangingPunct="1">
        <a:lnSpc>
          <a:spcPct val="90000"/>
        </a:lnSpc>
        <a:spcBef>
          <a:spcPts val="2133"/>
        </a:spcBef>
        <a:buFont typeface="Arial" panose="020B0604020202020204" pitchFamily="34" charset="0"/>
        <a:buChar char="•"/>
        <a:defRPr sz="7680" kern="1200">
          <a:solidFill>
            <a:schemeClr val="tx1"/>
          </a:solidFill>
          <a:latin typeface="+mn-lt"/>
          <a:ea typeface="+mn-ea"/>
          <a:cs typeface="+mn-cs"/>
        </a:defRPr>
      </a:lvl9pPr>
    </p:bodyStyle>
    <p:otherStyle>
      <a:defPPr>
        <a:defRPr lang="en-US"/>
      </a:defPPr>
      <a:lvl1pPr marL="0" algn="l" defTabSz="3901470" rtl="0" eaLnBrk="1" latinLnBrk="0" hangingPunct="1">
        <a:defRPr sz="7680" kern="1200">
          <a:solidFill>
            <a:schemeClr val="tx1"/>
          </a:solidFill>
          <a:latin typeface="+mn-lt"/>
          <a:ea typeface="+mn-ea"/>
          <a:cs typeface="+mn-cs"/>
        </a:defRPr>
      </a:lvl1pPr>
      <a:lvl2pPr marL="1950735" algn="l" defTabSz="3901470" rtl="0" eaLnBrk="1" latinLnBrk="0" hangingPunct="1">
        <a:defRPr sz="7680" kern="1200">
          <a:solidFill>
            <a:schemeClr val="tx1"/>
          </a:solidFill>
          <a:latin typeface="+mn-lt"/>
          <a:ea typeface="+mn-ea"/>
          <a:cs typeface="+mn-cs"/>
        </a:defRPr>
      </a:lvl2pPr>
      <a:lvl3pPr marL="3901470" algn="l" defTabSz="3901470" rtl="0" eaLnBrk="1" latinLnBrk="0" hangingPunct="1">
        <a:defRPr sz="7680" kern="1200">
          <a:solidFill>
            <a:schemeClr val="tx1"/>
          </a:solidFill>
          <a:latin typeface="+mn-lt"/>
          <a:ea typeface="+mn-ea"/>
          <a:cs typeface="+mn-cs"/>
        </a:defRPr>
      </a:lvl3pPr>
      <a:lvl4pPr marL="5852206" algn="l" defTabSz="3901470" rtl="0" eaLnBrk="1" latinLnBrk="0" hangingPunct="1">
        <a:defRPr sz="7680" kern="1200">
          <a:solidFill>
            <a:schemeClr val="tx1"/>
          </a:solidFill>
          <a:latin typeface="+mn-lt"/>
          <a:ea typeface="+mn-ea"/>
          <a:cs typeface="+mn-cs"/>
        </a:defRPr>
      </a:lvl4pPr>
      <a:lvl5pPr marL="7802941" algn="l" defTabSz="3901470" rtl="0" eaLnBrk="1" latinLnBrk="0" hangingPunct="1">
        <a:defRPr sz="7680" kern="1200">
          <a:solidFill>
            <a:schemeClr val="tx1"/>
          </a:solidFill>
          <a:latin typeface="+mn-lt"/>
          <a:ea typeface="+mn-ea"/>
          <a:cs typeface="+mn-cs"/>
        </a:defRPr>
      </a:lvl5pPr>
      <a:lvl6pPr marL="9753676" algn="l" defTabSz="3901470" rtl="0" eaLnBrk="1" latinLnBrk="0" hangingPunct="1">
        <a:defRPr sz="7680" kern="1200">
          <a:solidFill>
            <a:schemeClr val="tx1"/>
          </a:solidFill>
          <a:latin typeface="+mn-lt"/>
          <a:ea typeface="+mn-ea"/>
          <a:cs typeface="+mn-cs"/>
        </a:defRPr>
      </a:lvl6pPr>
      <a:lvl7pPr marL="11704411" algn="l" defTabSz="3901470" rtl="0" eaLnBrk="1" latinLnBrk="0" hangingPunct="1">
        <a:defRPr sz="7680" kern="1200">
          <a:solidFill>
            <a:schemeClr val="tx1"/>
          </a:solidFill>
          <a:latin typeface="+mn-lt"/>
          <a:ea typeface="+mn-ea"/>
          <a:cs typeface="+mn-cs"/>
        </a:defRPr>
      </a:lvl7pPr>
      <a:lvl8pPr marL="13655147" algn="l" defTabSz="3901470" rtl="0" eaLnBrk="1" latinLnBrk="0" hangingPunct="1">
        <a:defRPr sz="7680" kern="1200">
          <a:solidFill>
            <a:schemeClr val="tx1"/>
          </a:solidFill>
          <a:latin typeface="+mn-lt"/>
          <a:ea typeface="+mn-ea"/>
          <a:cs typeface="+mn-cs"/>
        </a:defRPr>
      </a:lvl8pPr>
      <a:lvl9pPr marL="15605882" algn="l" defTabSz="3901470" rtl="0" eaLnBrk="1" latinLnBrk="0" hangingPunct="1">
        <a:defRPr sz="76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2" y="216296"/>
            <a:ext cx="36667188" cy="2222989"/>
          </a:xfrm>
        </p:spPr>
        <p:txBody>
          <a:bodyPr>
            <a:noAutofit/>
          </a:bodyPr>
          <a:lstStyle/>
          <a:p>
            <a:r>
              <a:rPr lang="en-US" sz="6400" b="1" dirty="0">
                <a:solidFill>
                  <a:schemeClr val="accent1"/>
                </a:solidFill>
              </a:rPr>
              <a:t>ADVANCES IN PLUME-SURFACE INTERACTION SIMULATION CAPABILITY UNDER LUNAR LANDING CONDITIONS </a:t>
            </a:r>
            <a:r>
              <a:rPr lang="en-US" sz="6826" b="1" dirty="0"/>
              <a:t/>
            </a:r>
            <a:br>
              <a:rPr lang="en-US" sz="6826" b="1" dirty="0"/>
            </a:br>
            <a:r>
              <a:rPr lang="en-US" sz="4267" b="1" dirty="0"/>
              <a:t>Peter A. Liever</a:t>
            </a:r>
            <a:r>
              <a:rPr lang="en-US" sz="4267" b="1" baseline="30000" dirty="0"/>
              <a:t>†</a:t>
            </a:r>
            <a:r>
              <a:rPr lang="en-US" sz="4267" b="1" dirty="0"/>
              <a:t>, Jeffrey S. West</a:t>
            </a:r>
            <a:r>
              <a:rPr lang="en-US" sz="4267" b="1" baseline="30000" dirty="0"/>
              <a:t>§</a:t>
            </a:r>
            <a:r>
              <a:rPr lang="en-US" sz="4267" b="1" dirty="0"/>
              <a:t/>
            </a:r>
            <a:br>
              <a:rPr lang="en-US" sz="4267" b="1" dirty="0"/>
            </a:br>
            <a:r>
              <a:rPr lang="en-US" sz="4267" b="1" baseline="30000" dirty="0"/>
              <a:t>†</a:t>
            </a:r>
            <a:r>
              <a:rPr lang="en-US" sz="4267" b="1" dirty="0"/>
              <a:t>Jacobs Space Exploration Group, Huntsville, AL, </a:t>
            </a:r>
            <a:r>
              <a:rPr lang="en-US" sz="4267" b="1" baseline="30000" dirty="0"/>
              <a:t>§</a:t>
            </a:r>
            <a:r>
              <a:rPr lang="en-US" sz="4267" b="1" dirty="0"/>
              <a:t>NASA Marshall Space Flight Center, Huntsville, AL</a:t>
            </a:r>
            <a:endParaRPr lang="en-US" sz="4267" dirty="0"/>
          </a:p>
        </p:txBody>
      </p:sp>
      <p:sp>
        <p:nvSpPr>
          <p:cNvPr id="8" name="Rectangle 5"/>
          <p:cNvSpPr txBox="1">
            <a:spLocks noChangeArrowheads="1"/>
          </p:cNvSpPr>
          <p:nvPr/>
        </p:nvSpPr>
        <p:spPr bwMode="auto">
          <a:xfrm>
            <a:off x="799613" y="26429624"/>
            <a:ext cx="13411200" cy="2574139"/>
          </a:xfrm>
          <a:prstGeom prst="rect">
            <a:avLst/>
          </a:prstGeom>
          <a:noFill/>
          <a:ln w="9525">
            <a:noFill/>
            <a:miter lim="800000"/>
            <a:headEnd/>
            <a:tailEnd/>
          </a:ln>
        </p:spPr>
        <p:txBody>
          <a:bodyPr vert="horz" wrap="square" lIns="390144" tIns="195072" rIns="390144" bIns="195072" numCol="1" anchor="t" anchorCtr="0" compatLnSpc="1">
            <a:prstTxWarp prst="textNoShape">
              <a:avLst/>
            </a:prstTxWarp>
          </a:bodyPr>
          <a:lstStyle>
            <a:lvl1pPr marL="342900" indent="-342900" algn="l" rtl="0" eaLnBrk="0" fontAlgn="base" hangingPunct="0">
              <a:spcBef>
                <a:spcPct val="20000"/>
              </a:spcBef>
              <a:spcAft>
                <a:spcPct val="0"/>
              </a:spcAft>
              <a:buChar char="•"/>
              <a:defRPr sz="16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rgbClr val="0000CC"/>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i="1">
                <a:solidFill>
                  <a:srgbClr val="FF3300"/>
                </a:solidFill>
                <a:latin typeface="+mn-lt"/>
              </a:defRPr>
            </a:lvl4pPr>
            <a:lvl5pPr marL="2057400" indent="-228600" algn="l" rtl="0" eaLnBrk="0" fontAlgn="base" hangingPunct="0">
              <a:spcBef>
                <a:spcPct val="20000"/>
              </a:spcBef>
              <a:spcAft>
                <a:spcPct val="0"/>
              </a:spcAft>
              <a:buChar char="»"/>
              <a:defRPr sz="1200" i="1">
                <a:solidFill>
                  <a:schemeClr val="tx1"/>
                </a:solidFill>
                <a:latin typeface="+mn-lt"/>
              </a:defRPr>
            </a:lvl5pPr>
            <a:lvl6pPr marL="2514600" indent="-228600" algn="l" rtl="0" fontAlgn="base">
              <a:spcBef>
                <a:spcPct val="20000"/>
              </a:spcBef>
              <a:spcAft>
                <a:spcPct val="0"/>
              </a:spcAft>
              <a:buChar char="»"/>
              <a:defRPr sz="1400" i="1">
                <a:solidFill>
                  <a:schemeClr val="tx1"/>
                </a:solidFill>
                <a:latin typeface="+mn-lt"/>
              </a:defRPr>
            </a:lvl6pPr>
            <a:lvl7pPr marL="2971800" indent="-228600" algn="l" rtl="0" fontAlgn="base">
              <a:spcBef>
                <a:spcPct val="20000"/>
              </a:spcBef>
              <a:spcAft>
                <a:spcPct val="0"/>
              </a:spcAft>
              <a:buChar char="»"/>
              <a:defRPr sz="1400" i="1">
                <a:solidFill>
                  <a:schemeClr val="tx1"/>
                </a:solidFill>
                <a:latin typeface="+mn-lt"/>
              </a:defRPr>
            </a:lvl7pPr>
            <a:lvl8pPr marL="3429000" indent="-228600" algn="l" rtl="0" fontAlgn="base">
              <a:spcBef>
                <a:spcPct val="20000"/>
              </a:spcBef>
              <a:spcAft>
                <a:spcPct val="0"/>
              </a:spcAft>
              <a:buChar char="»"/>
              <a:defRPr sz="1400" i="1">
                <a:solidFill>
                  <a:schemeClr val="tx1"/>
                </a:solidFill>
                <a:latin typeface="+mn-lt"/>
              </a:defRPr>
            </a:lvl8pPr>
            <a:lvl9pPr marL="3886200" indent="-228600" algn="l" rtl="0" fontAlgn="base">
              <a:spcBef>
                <a:spcPct val="20000"/>
              </a:spcBef>
              <a:spcAft>
                <a:spcPct val="0"/>
              </a:spcAft>
              <a:buChar char="»"/>
              <a:defRPr sz="1400" i="1">
                <a:solidFill>
                  <a:schemeClr val="tx1"/>
                </a:solidFill>
                <a:latin typeface="+mn-lt"/>
              </a:defRPr>
            </a:lvl9pPr>
          </a:lstStyle>
          <a:p>
            <a:pPr marL="0" indent="0" algn="just">
              <a:spcBef>
                <a:spcPts val="0"/>
              </a:spcBef>
              <a:spcAft>
                <a:spcPts val="800"/>
              </a:spcAft>
              <a:buNone/>
            </a:pPr>
            <a:r>
              <a:rPr lang="en-US" sz="3600" b="0" dirty="0">
                <a:cs typeface="Arial" charset="0"/>
              </a:rPr>
              <a:t>Rarefied regions exist around the expanding plume, at shocks just above the soil surface and at the soil surface at both small and large altitudes.  </a:t>
            </a:r>
          </a:p>
          <a:p>
            <a:pPr marL="0" indent="0" algn="just">
              <a:spcBef>
                <a:spcPts val="0"/>
              </a:spcBef>
              <a:spcAft>
                <a:spcPts val="800"/>
              </a:spcAft>
              <a:buNone/>
            </a:pPr>
            <a:r>
              <a:rPr lang="en-US" sz="3600" b="0" dirty="0">
                <a:cs typeface="Arial" charset="0"/>
              </a:rPr>
              <a:t>It is necessary to solve the Boltzmann equations in these regions.</a:t>
            </a:r>
            <a:endParaRPr lang="en-US" sz="3600" b="0" kern="0" dirty="0"/>
          </a:p>
        </p:txBody>
      </p:sp>
      <p:sp>
        <p:nvSpPr>
          <p:cNvPr id="38" name="Rectangle 37"/>
          <p:cNvSpPr>
            <a:spLocks noChangeArrowheads="1"/>
          </p:cNvSpPr>
          <p:nvPr/>
        </p:nvSpPr>
        <p:spPr bwMode="auto">
          <a:xfrm>
            <a:off x="15167369" y="18443228"/>
            <a:ext cx="14264640" cy="10110460"/>
          </a:xfrm>
          <a:prstGeom prst="rect">
            <a:avLst/>
          </a:prstGeom>
          <a:solidFill>
            <a:srgbClr val="00B0F0"/>
          </a:solidFill>
          <a:ln w="9525">
            <a:solidFill>
              <a:schemeClr val="tx1"/>
            </a:solidFill>
            <a:miter lim="800000"/>
            <a:headEnd/>
            <a:tailEnd/>
          </a:ln>
        </p:spPr>
        <p:txBody>
          <a:bodyPr wrap="square" anchor="ctr">
            <a:spAutoFit/>
          </a:bodyPr>
          <a:lstStyle/>
          <a:p>
            <a:pPr>
              <a:spcAft>
                <a:spcPts val="600"/>
              </a:spcAft>
              <a:defRPr/>
            </a:pPr>
            <a:r>
              <a:rPr lang="en-US" sz="3200" b="1" u="sng" dirty="0"/>
              <a:t>Path forward in PSI tool maturation for the remaining 3 years of PSI GCD project</a:t>
            </a:r>
          </a:p>
          <a:p>
            <a:pPr marL="731484" indent="-731484">
              <a:spcAft>
                <a:spcPts val="600"/>
              </a:spcAft>
              <a:buFont typeface="Arial" panose="020B0604020202020204" pitchFamily="34" charset="0"/>
              <a:buChar char="•"/>
              <a:defRPr/>
            </a:pPr>
            <a:r>
              <a:rPr lang="en-US" sz="3200" dirty="0"/>
              <a:t>Continue to mature Loci/Chem-Boltzmann</a:t>
            </a:r>
          </a:p>
          <a:p>
            <a:pPr marL="2682106" lvl="1" indent="-731484">
              <a:spcAft>
                <a:spcPts val="600"/>
              </a:spcAft>
              <a:buFont typeface="Arial" panose="020B0604020202020204" pitchFamily="34" charset="0"/>
              <a:buChar char="•"/>
              <a:defRPr/>
            </a:pPr>
            <a:r>
              <a:rPr lang="en-US" sz="3200" dirty="0"/>
              <a:t>Including linking GGFS </a:t>
            </a:r>
          </a:p>
          <a:p>
            <a:pPr marL="2682106" lvl="1" indent="-731484">
              <a:spcAft>
                <a:spcPts val="600"/>
              </a:spcAft>
              <a:buFont typeface="Arial" panose="020B0604020202020204" pitchFamily="34" charset="0"/>
              <a:buChar char="•"/>
              <a:defRPr/>
            </a:pPr>
            <a:r>
              <a:rPr lang="en-US" sz="3200" dirty="0"/>
              <a:t>Extending to di-atomic and equivalent species</a:t>
            </a:r>
          </a:p>
          <a:p>
            <a:pPr marL="2682106" lvl="1" indent="-731484">
              <a:spcAft>
                <a:spcPts val="600"/>
              </a:spcAft>
              <a:buFont typeface="Arial" panose="020B0604020202020204" pitchFamily="34" charset="0"/>
              <a:buChar char="•"/>
              <a:defRPr/>
            </a:pPr>
            <a:r>
              <a:rPr lang="en-US" sz="3200" dirty="0"/>
              <a:t>Acceleration via GPU extensions</a:t>
            </a:r>
          </a:p>
          <a:p>
            <a:pPr marL="731484" indent="-731484">
              <a:spcAft>
                <a:spcPts val="600"/>
              </a:spcAft>
              <a:buFont typeface="Arial" panose="020B0604020202020204" pitchFamily="34" charset="0"/>
              <a:buChar char="•"/>
              <a:defRPr/>
            </a:pPr>
            <a:r>
              <a:rPr lang="en-US" sz="3200" dirty="0"/>
              <a:t>Continue maturation of Loci/GGFS</a:t>
            </a:r>
          </a:p>
          <a:p>
            <a:pPr marL="2682106" lvl="1" indent="-731484">
              <a:spcAft>
                <a:spcPts val="600"/>
              </a:spcAft>
              <a:buFont typeface="Arial" panose="020B0604020202020204" pitchFamily="34" charset="0"/>
              <a:buChar char="•"/>
              <a:defRPr/>
            </a:pPr>
            <a:r>
              <a:rPr lang="en-US" sz="3200" dirty="0"/>
              <a:t>Full poly-disperse capability</a:t>
            </a:r>
          </a:p>
          <a:p>
            <a:pPr marL="2682106" lvl="1" indent="-731484">
              <a:spcAft>
                <a:spcPts val="600"/>
              </a:spcAft>
              <a:buFont typeface="Arial" panose="020B0604020202020204" pitchFamily="34" charset="0"/>
              <a:buChar char="•"/>
              <a:defRPr/>
            </a:pPr>
            <a:r>
              <a:rPr lang="en-US" sz="3200" dirty="0"/>
              <a:t>Implementation of turbulence model suite</a:t>
            </a:r>
          </a:p>
          <a:p>
            <a:pPr marL="2682106" lvl="1" indent="-731484">
              <a:spcAft>
                <a:spcPts val="600"/>
              </a:spcAft>
              <a:buFont typeface="Arial" panose="020B0604020202020204" pitchFamily="34" charset="0"/>
              <a:buChar char="•"/>
              <a:defRPr/>
            </a:pPr>
            <a:r>
              <a:rPr lang="en-US" sz="3200" dirty="0"/>
              <a:t>Prescribed motion via overset to enable landing vehicle simulation</a:t>
            </a:r>
          </a:p>
          <a:p>
            <a:pPr marL="731484" indent="-731484">
              <a:spcAft>
                <a:spcPts val="600"/>
              </a:spcAft>
              <a:buFont typeface="Arial" panose="020B0604020202020204" pitchFamily="34" charset="0"/>
              <a:buChar char="•"/>
              <a:defRPr/>
            </a:pPr>
            <a:r>
              <a:rPr lang="en-US" sz="3200" dirty="0"/>
              <a:t>Develop ability to create complex soil models for use with Loci/GGFS</a:t>
            </a:r>
          </a:p>
          <a:p>
            <a:pPr marL="2682106" lvl="1" indent="-731484">
              <a:spcAft>
                <a:spcPts val="600"/>
              </a:spcAft>
              <a:buFont typeface="Arial" panose="020B0604020202020204" pitchFamily="34" charset="0"/>
              <a:buChar char="•"/>
              <a:defRPr/>
            </a:pPr>
            <a:r>
              <a:rPr lang="en-US" sz="3200" dirty="0"/>
              <a:t>Lunar and Martian regolith along with simulants for validation efforts</a:t>
            </a:r>
          </a:p>
          <a:p>
            <a:pPr marL="731484" indent="-731484">
              <a:spcAft>
                <a:spcPts val="600"/>
              </a:spcAft>
              <a:buFont typeface="Arial" panose="020B0604020202020204" pitchFamily="34" charset="0"/>
              <a:buChar char="•"/>
              <a:defRPr/>
            </a:pPr>
            <a:r>
              <a:rPr lang="en-US" sz="3200" dirty="0"/>
              <a:t>Develop models of soil particle cloud drag and particle turbulent kinetic energy</a:t>
            </a:r>
          </a:p>
          <a:p>
            <a:pPr marL="731484" indent="-731484">
              <a:spcAft>
                <a:spcPts val="600"/>
              </a:spcAft>
              <a:buFont typeface="Arial" panose="020B0604020202020204" pitchFamily="34" charset="0"/>
              <a:buChar char="•"/>
              <a:defRPr/>
            </a:pPr>
            <a:r>
              <a:rPr lang="en-US" sz="3200" dirty="0"/>
              <a:t>Conduct validation assessments of the following categories for both Lunar and Martian environments</a:t>
            </a:r>
          </a:p>
          <a:p>
            <a:pPr marL="2682106" lvl="1" indent="-731484">
              <a:spcAft>
                <a:spcPts val="600"/>
              </a:spcAft>
              <a:buFont typeface="Arial" panose="020B0604020202020204" pitchFamily="34" charset="0"/>
              <a:buChar char="•"/>
              <a:defRPr/>
            </a:pPr>
            <a:r>
              <a:rPr lang="en-US" sz="3200" dirty="0"/>
              <a:t>Plume Structure</a:t>
            </a:r>
          </a:p>
          <a:p>
            <a:pPr marL="2682106" lvl="1" indent="-731484">
              <a:spcAft>
                <a:spcPts val="600"/>
              </a:spcAft>
              <a:buFont typeface="Arial" panose="020B0604020202020204" pitchFamily="34" charset="0"/>
              <a:buChar char="•"/>
              <a:defRPr/>
            </a:pPr>
            <a:r>
              <a:rPr lang="en-US" sz="3200" dirty="0"/>
              <a:t>Soil erosion and crater formation</a:t>
            </a:r>
          </a:p>
          <a:p>
            <a:pPr marL="2682106" lvl="1" indent="-731484">
              <a:spcAft>
                <a:spcPts val="600"/>
              </a:spcAft>
              <a:buFont typeface="Arial" panose="020B0604020202020204" pitchFamily="34" charset="0"/>
              <a:buChar char="•"/>
              <a:defRPr/>
            </a:pPr>
            <a:r>
              <a:rPr lang="en-US" sz="3200" dirty="0"/>
              <a:t>Soil particulate ejecta and transport</a:t>
            </a:r>
          </a:p>
        </p:txBody>
      </p:sp>
      <p:pic>
        <p:nvPicPr>
          <p:cNvPr id="52" name="Picture 14" descr="nasalogo"/>
          <p:cNvPicPr>
            <a:picLocks noChangeAspect="1" noChangeArrowheads="1"/>
          </p:cNvPicPr>
          <p:nvPr/>
        </p:nvPicPr>
        <p:blipFill>
          <a:blip r:embed="rId2" cstate="print"/>
          <a:srcRect/>
          <a:stretch>
            <a:fillRect/>
          </a:stretch>
        </p:blipFill>
        <p:spPr bwMode="auto">
          <a:xfrm>
            <a:off x="329305" y="65868"/>
            <a:ext cx="2329219" cy="1950720"/>
          </a:xfrm>
          <a:prstGeom prst="rect">
            <a:avLst/>
          </a:prstGeom>
          <a:noFill/>
          <a:ln w="9525">
            <a:noFill/>
            <a:miter lim="800000"/>
            <a:headEnd/>
            <a:tailEnd/>
          </a:ln>
        </p:spPr>
      </p:pic>
      <p:pic>
        <p:nvPicPr>
          <p:cNvPr id="53" name="Picture 5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9704495" y="65868"/>
            <a:ext cx="3726607" cy="2194560"/>
          </a:xfrm>
          <a:prstGeom prst="rect">
            <a:avLst/>
          </a:prstGeom>
        </p:spPr>
      </p:pic>
      <p:sp>
        <p:nvSpPr>
          <p:cNvPr id="51" name="Rectangle 50"/>
          <p:cNvSpPr>
            <a:spLocks noChangeArrowheads="1"/>
          </p:cNvSpPr>
          <p:nvPr/>
        </p:nvSpPr>
        <p:spPr bwMode="auto">
          <a:xfrm>
            <a:off x="931297" y="2776907"/>
            <a:ext cx="28529280" cy="4572000"/>
          </a:xfrm>
          <a:prstGeom prst="rect">
            <a:avLst/>
          </a:prstGeom>
          <a:solidFill>
            <a:srgbClr val="00B0F0"/>
          </a:solidFill>
          <a:ln w="12700">
            <a:solidFill>
              <a:schemeClr val="tx1"/>
            </a:solidFill>
            <a:miter lim="800000"/>
            <a:headEnd/>
            <a:tailEnd/>
          </a:ln>
        </p:spPr>
        <p:txBody>
          <a:bodyPr wrap="square" anchor="ctr">
            <a:spAutoFit/>
          </a:bodyPr>
          <a:lstStyle/>
          <a:p>
            <a:pPr lvl="1" algn="just">
              <a:spcAft>
                <a:spcPts val="1200"/>
              </a:spcAft>
              <a:defRPr/>
            </a:pPr>
            <a:r>
              <a:rPr lang="en-US" sz="4000" i="1" dirty="0">
                <a:cs typeface="Arial" panose="020B0604020202020204" pitchFamily="34" charset="0"/>
              </a:rPr>
              <a:t>Overview:</a:t>
            </a:r>
          </a:p>
          <a:p>
            <a:pPr lvl="2">
              <a:spcAft>
                <a:spcPts val="1200"/>
              </a:spcAft>
              <a:defRPr/>
            </a:pPr>
            <a:r>
              <a:rPr lang="en-US" sz="4000" i="1" dirty="0">
                <a:cs typeface="Arial" panose="020B0604020202020204" pitchFamily="34" charset="0"/>
              </a:rPr>
              <a:t>Plume-Surface Interaction (PSI) between lander engine plumes and native regolith soil presents primary hazards in obscuration and contamination by particle clouds, high-energy ejecta streams, and landing area cratering damage.</a:t>
            </a:r>
          </a:p>
          <a:p>
            <a:pPr lvl="2">
              <a:spcAft>
                <a:spcPts val="1200"/>
              </a:spcAft>
              <a:defRPr/>
            </a:pPr>
            <a:r>
              <a:rPr lang="en-US" sz="4000" i="1" dirty="0">
                <a:cs typeface="Arial" panose="020B0604020202020204" pitchFamily="34" charset="0"/>
              </a:rPr>
              <a:t>The MSFC Fluid Dynamics Branch has assembled a portfolio of simulation tools to develop a predictive PSI capability for NASA customers such as the Human Lander System (HLS) and Commercial Lunar Payload Services (CLPS)</a:t>
            </a:r>
          </a:p>
          <a:p>
            <a:pPr lvl="2">
              <a:spcAft>
                <a:spcPts val="1200"/>
              </a:spcAft>
              <a:defRPr/>
            </a:pPr>
            <a:r>
              <a:rPr lang="en-US" sz="4000" i="1" dirty="0">
                <a:cs typeface="Arial" panose="020B0604020202020204" pitchFamily="34" charset="0"/>
              </a:rPr>
              <a:t>These tools are matured via funding by NASA’s STMD Game Changing Development Program and the NASA SBIR/STTR Program</a:t>
            </a:r>
          </a:p>
        </p:txBody>
      </p:sp>
      <p:sp>
        <p:nvSpPr>
          <p:cNvPr id="18" name="Rectangle 17"/>
          <p:cNvSpPr>
            <a:spLocks noChangeArrowheads="1"/>
          </p:cNvSpPr>
          <p:nvPr/>
        </p:nvSpPr>
        <p:spPr bwMode="auto">
          <a:xfrm>
            <a:off x="15138810" y="8048368"/>
            <a:ext cx="14264640" cy="9777035"/>
          </a:xfrm>
          <a:prstGeom prst="rect">
            <a:avLst/>
          </a:prstGeom>
          <a:solidFill>
            <a:srgbClr val="00B0F0"/>
          </a:solidFill>
          <a:ln w="19050">
            <a:solidFill>
              <a:schemeClr val="tx1"/>
            </a:solidFill>
            <a:miter lim="800000"/>
            <a:headEnd/>
            <a:tailEnd/>
          </a:ln>
        </p:spPr>
        <p:txBody>
          <a:bodyPr wrap="square" anchor="ctr">
            <a:spAutoFit/>
          </a:bodyPr>
          <a:lstStyle/>
          <a:p>
            <a:pPr defTabSz="1219140">
              <a:spcAft>
                <a:spcPts val="800"/>
              </a:spcAft>
              <a:defRPr/>
            </a:pPr>
            <a:r>
              <a:rPr lang="en-US" sz="3200" dirty="0">
                <a:solidFill>
                  <a:prstClr val="black"/>
                </a:solidFill>
              </a:rPr>
              <a:t>Simulation tools tailored towards predicting PSI environments during extra-terrestrial propulsive landings include:</a:t>
            </a:r>
          </a:p>
          <a:p>
            <a:pPr marL="609570" indent="-609570" defTabSz="1219140">
              <a:spcAft>
                <a:spcPts val="800"/>
              </a:spcAft>
              <a:buSzPct val="120000"/>
              <a:buFont typeface="Arial" panose="020B0604020202020204" pitchFamily="34" charset="0"/>
              <a:buChar char="•"/>
              <a:defRPr/>
            </a:pPr>
            <a:r>
              <a:rPr lang="en-US" sz="3200" b="1" i="1" dirty="0">
                <a:solidFill>
                  <a:prstClr val="black"/>
                </a:solidFill>
              </a:rPr>
              <a:t>Loci/Chem-Boltzmann:  </a:t>
            </a:r>
            <a:r>
              <a:rPr lang="en-US" sz="3200" dirty="0">
                <a:solidFill>
                  <a:prstClr val="black"/>
                </a:solidFill>
              </a:rPr>
              <a:t>Computational Fluid Dynamics program for plume impingement flow in mixed rarefied-continuum environments</a:t>
            </a:r>
          </a:p>
          <a:p>
            <a:pPr marL="609570" indent="-609570" defTabSz="1219140">
              <a:spcAft>
                <a:spcPts val="800"/>
              </a:spcAft>
              <a:buSzPct val="120000"/>
              <a:buFont typeface="Arial" panose="020B0604020202020204" pitchFamily="34" charset="0"/>
              <a:buChar char="•"/>
              <a:defRPr/>
            </a:pPr>
            <a:r>
              <a:rPr lang="en-US" sz="3200" b="1" i="1" dirty="0">
                <a:solidFill>
                  <a:prstClr val="black"/>
                </a:solidFill>
              </a:rPr>
              <a:t>Loci/GGFS Gas-Granular Flow Solver: </a:t>
            </a:r>
            <a:r>
              <a:rPr lang="en-US" sz="3200" dirty="0">
                <a:solidFill>
                  <a:prstClr val="black"/>
                </a:solidFill>
              </a:rPr>
              <a:t>Coupled gas-particle two-phase flow simulation to predict PSI induced crater formation and ejecta streams</a:t>
            </a:r>
          </a:p>
          <a:p>
            <a:pPr>
              <a:spcAft>
                <a:spcPts val="800"/>
              </a:spcAft>
              <a:defRPr/>
            </a:pPr>
            <a:endParaRPr lang="en-US" sz="3200" dirty="0"/>
          </a:p>
          <a:p>
            <a:pPr>
              <a:spcAft>
                <a:spcPts val="800"/>
              </a:spcAft>
              <a:defRPr/>
            </a:pPr>
            <a:r>
              <a:rPr lang="en-US" sz="3200" b="1" dirty="0"/>
              <a:t>These tools are designed to satisfy crucial modeling aspects for lunar PSI:</a:t>
            </a:r>
          </a:p>
          <a:p>
            <a:pPr>
              <a:spcAft>
                <a:spcPts val="800"/>
              </a:spcAft>
              <a:defRPr/>
            </a:pPr>
            <a:endParaRPr lang="en-US" sz="3200" dirty="0"/>
          </a:p>
          <a:p>
            <a:pPr marL="457178" indent="-457178">
              <a:spcAft>
                <a:spcPts val="800"/>
              </a:spcAft>
              <a:buFont typeface="Arial" panose="020B0604020202020204" pitchFamily="34" charset="0"/>
              <a:buChar char="•"/>
              <a:defRPr/>
            </a:pPr>
            <a:r>
              <a:rPr lang="en-US" sz="3200" dirty="0"/>
              <a:t>Plume impingement flow modeling in a lunar vacuum background environment requires accurate simulation of the mixed continuum-rarefied plume regions strongly affecting the plume extent and impingement characteristics that drive erosion (impact pressure, surface shear). </a:t>
            </a:r>
          </a:p>
          <a:p>
            <a:pPr marL="457178" indent="-457178">
              <a:spcAft>
                <a:spcPts val="800"/>
              </a:spcAft>
              <a:buFont typeface="Arial" panose="020B0604020202020204" pitchFamily="34" charset="0"/>
              <a:buChar char="•"/>
              <a:defRPr/>
            </a:pPr>
            <a:endParaRPr lang="en-US" sz="3200" dirty="0"/>
          </a:p>
          <a:p>
            <a:pPr marL="457178" indent="-457178">
              <a:spcAft>
                <a:spcPts val="800"/>
              </a:spcAft>
              <a:buFont typeface="Arial" panose="020B0604020202020204" pitchFamily="34" charset="0"/>
              <a:buChar char="•"/>
              <a:defRPr/>
            </a:pPr>
            <a:r>
              <a:rPr lang="en-US" sz="3200" dirty="0"/>
              <a:t>Modeling of liberation of the soil particles and the resulting crater shape and evolution is strongly affected by the extremely cohesive characteristics of the lunar regolith resulting from both the jagged irregular particle shapes and the wide particle size distribution. </a:t>
            </a:r>
          </a:p>
        </p:txBody>
      </p:sp>
      <p:pic>
        <p:nvPicPr>
          <p:cNvPr id="20" name="Picture 19">
            <a:extLst>
              <a:ext uri="{FF2B5EF4-FFF2-40B4-BE49-F238E27FC236}">
                <a16:creationId xmlns:a16="http://schemas.microsoft.com/office/drawing/2014/main" id="{D76DF866-CF7C-428A-8370-1F49F5E5E9F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853"/>
          <a:stretch/>
        </p:blipFill>
        <p:spPr>
          <a:xfrm>
            <a:off x="1259602" y="12178251"/>
            <a:ext cx="12316665" cy="7315200"/>
          </a:xfrm>
          <a:prstGeom prst="rect">
            <a:avLst/>
          </a:prstGeom>
        </p:spPr>
      </p:pic>
      <p:sp>
        <p:nvSpPr>
          <p:cNvPr id="21" name="TextBox 20">
            <a:extLst>
              <a:ext uri="{FF2B5EF4-FFF2-40B4-BE49-F238E27FC236}">
                <a16:creationId xmlns:a16="http://schemas.microsoft.com/office/drawing/2014/main" id="{5F8BA5E6-719D-472A-8B24-7D992EA8E65C}"/>
              </a:ext>
            </a:extLst>
          </p:cNvPr>
          <p:cNvSpPr txBox="1"/>
          <p:nvPr/>
        </p:nvSpPr>
        <p:spPr>
          <a:xfrm>
            <a:off x="1345831" y="14267419"/>
            <a:ext cx="8778574" cy="584775"/>
          </a:xfrm>
          <a:prstGeom prst="rect">
            <a:avLst/>
          </a:prstGeom>
          <a:noFill/>
        </p:spPr>
        <p:txBody>
          <a:bodyPr wrap="square" rtlCol="0">
            <a:spAutoFit/>
          </a:bodyPr>
          <a:lstStyle/>
          <a:p>
            <a:r>
              <a:rPr lang="en-US" sz="3200" dirty="0"/>
              <a:t>Mach 1 Plume Iso-surface (Green) </a:t>
            </a:r>
          </a:p>
        </p:txBody>
      </p:sp>
      <p:sp>
        <p:nvSpPr>
          <p:cNvPr id="22" name="Rectangle 21">
            <a:extLst>
              <a:ext uri="{FF2B5EF4-FFF2-40B4-BE49-F238E27FC236}">
                <a16:creationId xmlns:a16="http://schemas.microsoft.com/office/drawing/2014/main" id="{01073BD2-993C-4F19-AD58-0B3CE64433B9}"/>
              </a:ext>
            </a:extLst>
          </p:cNvPr>
          <p:cNvSpPr/>
          <p:nvPr/>
        </p:nvSpPr>
        <p:spPr>
          <a:xfrm>
            <a:off x="483234" y="19565804"/>
            <a:ext cx="14205857" cy="584775"/>
          </a:xfrm>
          <a:prstGeom prst="rect">
            <a:avLst/>
          </a:prstGeom>
        </p:spPr>
        <p:txBody>
          <a:bodyPr wrap="square">
            <a:spAutoFit/>
          </a:bodyPr>
          <a:lstStyle/>
          <a:p>
            <a:pPr algn="ctr"/>
            <a:r>
              <a:rPr lang="en-US" sz="3200" b="1" i="1" kern="850" dirty="0">
                <a:solidFill>
                  <a:srgbClr val="C00000"/>
                </a:solidFill>
                <a:ea typeface="Times New Roman" panose="02020603050405020304" pitchFamily="18" charset="0"/>
                <a:cs typeface="Arial" panose="020B0604020202020204" pitchFamily="34" charset="0"/>
              </a:rPr>
              <a:t>Loci/CHEM-Boltzmann application example: Apollo Lunar Module at 5m elevation. </a:t>
            </a:r>
            <a:endParaRPr lang="en-US" sz="3200" b="1" i="1" dirty="0">
              <a:solidFill>
                <a:srgbClr val="C00000"/>
              </a:solidFill>
              <a:cs typeface="Arial" panose="020B0604020202020204" pitchFamily="34" charset="0"/>
            </a:endParaRPr>
          </a:p>
        </p:txBody>
      </p:sp>
      <p:sp>
        <p:nvSpPr>
          <p:cNvPr id="23" name="Rectangle 22">
            <a:extLst>
              <a:ext uri="{FF2B5EF4-FFF2-40B4-BE49-F238E27FC236}">
                <a16:creationId xmlns:a16="http://schemas.microsoft.com/office/drawing/2014/main" id="{D0713520-3B4B-4FC2-988A-4E1525D44F27}"/>
              </a:ext>
            </a:extLst>
          </p:cNvPr>
          <p:cNvSpPr/>
          <p:nvPr/>
        </p:nvSpPr>
        <p:spPr>
          <a:xfrm>
            <a:off x="4433828" y="17522099"/>
            <a:ext cx="12963749" cy="1077218"/>
          </a:xfrm>
          <a:prstGeom prst="rect">
            <a:avLst/>
          </a:prstGeom>
        </p:spPr>
        <p:txBody>
          <a:bodyPr wrap="square">
            <a:spAutoFit/>
          </a:bodyPr>
          <a:lstStyle/>
          <a:p>
            <a:pPr algn="ctr"/>
            <a:r>
              <a:rPr lang="en-US" sz="3200" dirty="0">
                <a:solidFill>
                  <a:prstClr val="black"/>
                </a:solidFill>
                <a:latin typeface="Calibri            "/>
                <a:cs typeface="Arial" panose="020B0604020202020204" pitchFamily="34" charset="0"/>
              </a:rPr>
              <a:t>Automated cell-by-cell solver selection: </a:t>
            </a:r>
          </a:p>
          <a:p>
            <a:pPr algn="ctr"/>
            <a:r>
              <a:rPr lang="en-US" sz="3200" dirty="0">
                <a:solidFill>
                  <a:prstClr val="black"/>
                </a:solidFill>
                <a:latin typeface="Calibri            "/>
                <a:cs typeface="Arial" panose="020B0604020202020204" pitchFamily="34" charset="0"/>
              </a:rPr>
              <a:t>continuum (white) – rarefied (blue)</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24184"/>
          <a:stretch/>
        </p:blipFill>
        <p:spPr>
          <a:xfrm>
            <a:off x="1221450" y="20241592"/>
            <a:ext cx="12818830" cy="5669280"/>
          </a:xfrm>
          <a:prstGeom prst="rect">
            <a:avLst/>
          </a:prstGeom>
        </p:spPr>
      </p:pic>
      <p:sp>
        <p:nvSpPr>
          <p:cNvPr id="31" name="Rectangle 30">
            <a:extLst>
              <a:ext uri="{FF2B5EF4-FFF2-40B4-BE49-F238E27FC236}">
                <a16:creationId xmlns:a16="http://schemas.microsoft.com/office/drawing/2014/main" id="{01073BD2-993C-4F19-AD58-0B3CE64433B9}"/>
              </a:ext>
            </a:extLst>
          </p:cNvPr>
          <p:cNvSpPr/>
          <p:nvPr/>
        </p:nvSpPr>
        <p:spPr>
          <a:xfrm>
            <a:off x="286320" y="25927606"/>
            <a:ext cx="14689091" cy="584775"/>
          </a:xfrm>
          <a:prstGeom prst="rect">
            <a:avLst/>
          </a:prstGeom>
        </p:spPr>
        <p:txBody>
          <a:bodyPr wrap="square">
            <a:spAutoFit/>
          </a:bodyPr>
          <a:lstStyle/>
          <a:p>
            <a:pPr algn="ctr"/>
            <a:r>
              <a:rPr lang="en-US" sz="3200" b="1" i="1" kern="850" dirty="0">
                <a:solidFill>
                  <a:srgbClr val="C00000"/>
                </a:solidFill>
                <a:ea typeface="Times New Roman" panose="02020603050405020304" pitchFamily="18" charset="0"/>
                <a:cs typeface="Arial" panose="020B0604020202020204" pitchFamily="34" charset="0"/>
              </a:rPr>
              <a:t>Loci/CHEM-Boltzmann application example: Apollo Lunar Module at 56m elevation. </a:t>
            </a:r>
            <a:endParaRPr lang="en-US" sz="3200" b="1" i="1" dirty="0">
              <a:solidFill>
                <a:srgbClr val="C00000"/>
              </a:solidFill>
              <a:cs typeface="Arial" panose="020B0604020202020204" pitchFamily="34" charset="0"/>
            </a:endParaRPr>
          </a:p>
        </p:txBody>
      </p:sp>
      <p:sp>
        <p:nvSpPr>
          <p:cNvPr id="32" name="TextBox 31">
            <a:extLst>
              <a:ext uri="{FF2B5EF4-FFF2-40B4-BE49-F238E27FC236}">
                <a16:creationId xmlns:a16="http://schemas.microsoft.com/office/drawing/2014/main" id="{5F8BA5E6-719D-472A-8B24-7D992EA8E65C}"/>
              </a:ext>
            </a:extLst>
          </p:cNvPr>
          <p:cNvSpPr txBox="1"/>
          <p:nvPr/>
        </p:nvSpPr>
        <p:spPr>
          <a:xfrm>
            <a:off x="653244" y="21306551"/>
            <a:ext cx="8778574" cy="584775"/>
          </a:xfrm>
          <a:prstGeom prst="rect">
            <a:avLst/>
          </a:prstGeom>
          <a:noFill/>
        </p:spPr>
        <p:txBody>
          <a:bodyPr wrap="square" rtlCol="0">
            <a:spAutoFit/>
          </a:bodyPr>
          <a:lstStyle/>
          <a:p>
            <a:r>
              <a:rPr lang="en-US" sz="3200" dirty="0"/>
              <a:t>Mach 1 Plume Iso-surface (Green) </a:t>
            </a:r>
          </a:p>
        </p:txBody>
      </p:sp>
      <p:sp>
        <p:nvSpPr>
          <p:cNvPr id="33" name="Rectangle 32">
            <a:extLst>
              <a:ext uri="{FF2B5EF4-FFF2-40B4-BE49-F238E27FC236}">
                <a16:creationId xmlns:a16="http://schemas.microsoft.com/office/drawing/2014/main" id="{D0713520-3B4B-4FC2-988A-4E1525D44F27}"/>
              </a:ext>
            </a:extLst>
          </p:cNvPr>
          <p:cNvSpPr/>
          <p:nvPr/>
        </p:nvSpPr>
        <p:spPr>
          <a:xfrm>
            <a:off x="4574941" y="24949313"/>
            <a:ext cx="12963749" cy="1077218"/>
          </a:xfrm>
          <a:prstGeom prst="rect">
            <a:avLst/>
          </a:prstGeom>
        </p:spPr>
        <p:txBody>
          <a:bodyPr wrap="square">
            <a:spAutoFit/>
          </a:bodyPr>
          <a:lstStyle/>
          <a:p>
            <a:pPr algn="ctr"/>
            <a:r>
              <a:rPr lang="en-US" sz="3200" dirty="0">
                <a:solidFill>
                  <a:prstClr val="black"/>
                </a:solidFill>
                <a:latin typeface="Calibri            "/>
                <a:cs typeface="Arial" panose="020B0604020202020204" pitchFamily="34" charset="0"/>
              </a:rPr>
              <a:t>Automated cell-by-cell solver selection: </a:t>
            </a:r>
          </a:p>
          <a:p>
            <a:pPr algn="ctr"/>
            <a:r>
              <a:rPr lang="en-US" sz="3200" dirty="0">
                <a:solidFill>
                  <a:prstClr val="black"/>
                </a:solidFill>
                <a:latin typeface="Calibri            "/>
                <a:cs typeface="Arial" panose="020B0604020202020204" pitchFamily="34" charset="0"/>
              </a:rPr>
              <a:t>continuum (white) – rarefied (blue)</a:t>
            </a:r>
          </a:p>
        </p:txBody>
      </p:sp>
      <p:sp>
        <p:nvSpPr>
          <p:cNvPr id="34" name="TextBox 33">
            <a:extLst>
              <a:ext uri="{FF2B5EF4-FFF2-40B4-BE49-F238E27FC236}">
                <a16:creationId xmlns:a16="http://schemas.microsoft.com/office/drawing/2014/main" id="{5F8BA5E6-719D-472A-8B24-7D992EA8E65C}"/>
              </a:ext>
            </a:extLst>
          </p:cNvPr>
          <p:cNvSpPr txBox="1"/>
          <p:nvPr/>
        </p:nvSpPr>
        <p:spPr>
          <a:xfrm>
            <a:off x="799613" y="24804112"/>
            <a:ext cx="8778574" cy="584775"/>
          </a:xfrm>
          <a:prstGeom prst="rect">
            <a:avLst/>
          </a:prstGeom>
          <a:noFill/>
        </p:spPr>
        <p:txBody>
          <a:bodyPr wrap="square" rtlCol="0">
            <a:spAutoFit/>
          </a:bodyPr>
          <a:lstStyle/>
          <a:p>
            <a:r>
              <a:rPr lang="en-US" sz="3200" dirty="0"/>
              <a:t>Log</a:t>
            </a:r>
            <a:r>
              <a:rPr lang="en-US" sz="3200" baseline="-25000" dirty="0"/>
              <a:t>10</a:t>
            </a:r>
            <a:r>
              <a:rPr lang="en-US" sz="3200" dirty="0"/>
              <a:t>(P) on ground surface</a:t>
            </a:r>
          </a:p>
        </p:txBody>
      </p:sp>
      <p:sp>
        <p:nvSpPr>
          <p:cNvPr id="35" name="TextBox 34">
            <a:extLst>
              <a:ext uri="{FF2B5EF4-FFF2-40B4-BE49-F238E27FC236}">
                <a16:creationId xmlns:a16="http://schemas.microsoft.com/office/drawing/2014/main" id="{5F8BA5E6-719D-472A-8B24-7D992EA8E65C}"/>
              </a:ext>
            </a:extLst>
          </p:cNvPr>
          <p:cNvSpPr txBox="1"/>
          <p:nvPr/>
        </p:nvSpPr>
        <p:spPr>
          <a:xfrm>
            <a:off x="1304790" y="18161729"/>
            <a:ext cx="8778574" cy="584775"/>
          </a:xfrm>
          <a:prstGeom prst="rect">
            <a:avLst/>
          </a:prstGeom>
          <a:noFill/>
        </p:spPr>
        <p:txBody>
          <a:bodyPr wrap="square" rtlCol="0">
            <a:spAutoFit/>
          </a:bodyPr>
          <a:lstStyle/>
          <a:p>
            <a:r>
              <a:rPr lang="en-US" sz="3200" dirty="0"/>
              <a:t>Log</a:t>
            </a:r>
            <a:r>
              <a:rPr lang="en-US" sz="3200" baseline="-25000" dirty="0"/>
              <a:t>10</a:t>
            </a:r>
            <a:r>
              <a:rPr lang="en-US" sz="3200" dirty="0"/>
              <a:t>(P) on ground surface</a:t>
            </a:r>
          </a:p>
        </p:txBody>
      </p:sp>
      <p:sp>
        <p:nvSpPr>
          <p:cNvPr id="36" name="Rectangle 5">
            <a:extLst>
              <a:ext uri="{FF2B5EF4-FFF2-40B4-BE49-F238E27FC236}">
                <a16:creationId xmlns:a16="http://schemas.microsoft.com/office/drawing/2014/main" id="{2B9213FF-012A-4739-B0BB-54B2620BEB91}"/>
              </a:ext>
            </a:extLst>
          </p:cNvPr>
          <p:cNvSpPr txBox="1">
            <a:spLocks noChangeArrowheads="1"/>
          </p:cNvSpPr>
          <p:nvPr/>
        </p:nvSpPr>
        <p:spPr bwMode="auto">
          <a:xfrm>
            <a:off x="30140481" y="2575516"/>
            <a:ext cx="13452348" cy="4236031"/>
          </a:xfrm>
          <a:prstGeom prst="rect">
            <a:avLst/>
          </a:prstGeom>
          <a:noFill/>
          <a:ln w="9525">
            <a:noFill/>
            <a:miter lim="800000"/>
            <a:headEnd/>
            <a:tailEnd/>
          </a:ln>
        </p:spPr>
        <p:txBody>
          <a:bodyPr vert="horz" wrap="square" lIns="390144" tIns="195072" rIns="390144" bIns="195072"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16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rgbClr val="0000CC"/>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i="1">
                <a:solidFill>
                  <a:srgbClr val="FF3300"/>
                </a:solidFill>
                <a:latin typeface="+mn-lt"/>
              </a:defRPr>
            </a:lvl4pPr>
            <a:lvl5pPr marL="2057400" indent="-228600" algn="l" rtl="0" eaLnBrk="0" fontAlgn="base" hangingPunct="0">
              <a:spcBef>
                <a:spcPct val="20000"/>
              </a:spcBef>
              <a:spcAft>
                <a:spcPct val="0"/>
              </a:spcAft>
              <a:buChar char="»"/>
              <a:defRPr sz="1200" i="1">
                <a:solidFill>
                  <a:schemeClr val="tx1"/>
                </a:solidFill>
                <a:latin typeface="+mn-lt"/>
              </a:defRPr>
            </a:lvl5pPr>
            <a:lvl6pPr marL="2514600" indent="-228600" algn="l" rtl="0" fontAlgn="base">
              <a:spcBef>
                <a:spcPct val="20000"/>
              </a:spcBef>
              <a:spcAft>
                <a:spcPct val="0"/>
              </a:spcAft>
              <a:buChar char="»"/>
              <a:defRPr sz="1400" i="1">
                <a:solidFill>
                  <a:schemeClr val="tx1"/>
                </a:solidFill>
                <a:latin typeface="+mn-lt"/>
              </a:defRPr>
            </a:lvl6pPr>
            <a:lvl7pPr marL="2971800" indent="-228600" algn="l" rtl="0" fontAlgn="base">
              <a:spcBef>
                <a:spcPct val="20000"/>
              </a:spcBef>
              <a:spcAft>
                <a:spcPct val="0"/>
              </a:spcAft>
              <a:buChar char="»"/>
              <a:defRPr sz="1400" i="1">
                <a:solidFill>
                  <a:schemeClr val="tx1"/>
                </a:solidFill>
                <a:latin typeface="+mn-lt"/>
              </a:defRPr>
            </a:lvl7pPr>
            <a:lvl8pPr marL="3429000" indent="-228600" algn="l" rtl="0" fontAlgn="base">
              <a:spcBef>
                <a:spcPct val="20000"/>
              </a:spcBef>
              <a:spcAft>
                <a:spcPct val="0"/>
              </a:spcAft>
              <a:buChar char="»"/>
              <a:defRPr sz="1400" i="1">
                <a:solidFill>
                  <a:schemeClr val="tx1"/>
                </a:solidFill>
                <a:latin typeface="+mn-lt"/>
              </a:defRPr>
            </a:lvl8pPr>
            <a:lvl9pPr marL="3886200" indent="-228600" algn="l" rtl="0" fontAlgn="base">
              <a:spcBef>
                <a:spcPct val="20000"/>
              </a:spcBef>
              <a:spcAft>
                <a:spcPct val="0"/>
              </a:spcAft>
              <a:buChar char="»"/>
              <a:defRPr sz="1400" i="1">
                <a:solidFill>
                  <a:schemeClr val="tx1"/>
                </a:solidFill>
                <a:latin typeface="+mn-lt"/>
              </a:defRPr>
            </a:lvl9pPr>
          </a:lstStyle>
          <a:p>
            <a:pPr marL="0" indent="0">
              <a:spcBef>
                <a:spcPts val="0"/>
              </a:spcBef>
              <a:spcAft>
                <a:spcPts val="1280"/>
              </a:spcAft>
              <a:buNone/>
            </a:pPr>
            <a:r>
              <a:rPr lang="en-US" sz="4800" u="sng" dirty="0">
                <a:cs typeface="Arial" charset="0"/>
              </a:rPr>
              <a:t>Loci/GGFS Gas-Particle Interaction Modeling</a:t>
            </a:r>
          </a:p>
          <a:p>
            <a:pPr marL="0" indent="0">
              <a:spcBef>
                <a:spcPts val="0"/>
              </a:spcBef>
              <a:spcAft>
                <a:spcPts val="1280"/>
              </a:spcAft>
              <a:buNone/>
            </a:pPr>
            <a:r>
              <a:rPr lang="en-US" sz="3600" b="0" kern="0" dirty="0"/>
              <a:t>GGFS features two-phase Eulerian-Eulerian modeling approach, treating both gas and particle mixture as continuum phases. </a:t>
            </a:r>
          </a:p>
          <a:p>
            <a:pPr marL="0" indent="0">
              <a:spcBef>
                <a:spcPts val="0"/>
              </a:spcBef>
              <a:spcAft>
                <a:spcPts val="1280"/>
              </a:spcAft>
              <a:buNone/>
            </a:pPr>
            <a:r>
              <a:rPr lang="en-US" sz="3600" b="0" kern="0" dirty="0"/>
              <a:t>Eulerian granular material physics closure models (stress, cohesion, etc.) for non-spherical particle mixtures are extracted from small-scale particle DEM (Discrete Element Model) simulations. </a:t>
            </a:r>
          </a:p>
        </p:txBody>
      </p:sp>
      <p:pic>
        <p:nvPicPr>
          <p:cNvPr id="39" name="Picture 38">
            <a:extLst>
              <a:ext uri="{FF2B5EF4-FFF2-40B4-BE49-F238E27FC236}">
                <a16:creationId xmlns:a16="http://schemas.microsoft.com/office/drawing/2014/main" id="{E90120F4-1431-4775-8D31-3EEE2EAA5D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4593609" y="21194949"/>
            <a:ext cx="8961120" cy="6825871"/>
          </a:xfrm>
          <a:prstGeom prst="rect">
            <a:avLst/>
          </a:prstGeom>
        </p:spPr>
      </p:pic>
      <p:pic>
        <p:nvPicPr>
          <p:cNvPr id="40" name="Picture 39">
            <a:extLst>
              <a:ext uri="{FF2B5EF4-FFF2-40B4-BE49-F238E27FC236}">
                <a16:creationId xmlns:a16="http://schemas.microsoft.com/office/drawing/2014/main" id="{22C356FC-76BA-4766-B34B-8914063E097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0503978" y="18009205"/>
            <a:ext cx="7315200" cy="5572135"/>
          </a:xfrm>
          <a:prstGeom prst="rect">
            <a:avLst/>
          </a:prstGeom>
        </p:spPr>
      </p:pic>
      <p:pic>
        <p:nvPicPr>
          <p:cNvPr id="41" name="Picture 40">
            <a:extLst>
              <a:ext uri="{FF2B5EF4-FFF2-40B4-BE49-F238E27FC236}">
                <a16:creationId xmlns:a16="http://schemas.microsoft.com/office/drawing/2014/main" id="{2CF5BEF5-2FE0-4B43-8AE6-DEB8436FCE1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51643" r="49925"/>
          <a:stretch/>
        </p:blipFill>
        <p:spPr>
          <a:xfrm>
            <a:off x="30827052" y="6796123"/>
            <a:ext cx="4297680" cy="2953556"/>
          </a:xfrm>
          <a:prstGeom prst="rect">
            <a:avLst/>
          </a:prstGeom>
        </p:spPr>
      </p:pic>
      <p:sp>
        <p:nvSpPr>
          <p:cNvPr id="42" name="Rectangle 41">
            <a:extLst>
              <a:ext uri="{FF2B5EF4-FFF2-40B4-BE49-F238E27FC236}">
                <a16:creationId xmlns:a16="http://schemas.microsoft.com/office/drawing/2014/main" id="{22D80ECE-8C1E-4A05-B9F2-33D608483E17}"/>
              </a:ext>
            </a:extLst>
          </p:cNvPr>
          <p:cNvSpPr/>
          <p:nvPr/>
        </p:nvSpPr>
        <p:spPr>
          <a:xfrm>
            <a:off x="30377975" y="12959811"/>
            <a:ext cx="5884854" cy="1569660"/>
          </a:xfrm>
          <a:prstGeom prst="rect">
            <a:avLst/>
          </a:prstGeom>
        </p:spPr>
        <p:txBody>
          <a:bodyPr wrap="square">
            <a:spAutoFit/>
          </a:bodyPr>
          <a:lstStyle/>
          <a:p>
            <a:pPr algn="ctr">
              <a:spcBef>
                <a:spcPct val="0"/>
              </a:spcBef>
              <a:defRPr/>
            </a:pPr>
            <a:r>
              <a:rPr lang="en-US" sz="3200" b="1" dirty="0">
                <a:solidFill>
                  <a:srgbClr val="C00000"/>
                </a:solidFill>
                <a:latin typeface="Calibri     "/>
                <a:cs typeface="Times New Roman" pitchFamily="18" charset="0"/>
              </a:rPr>
              <a:t>Strong effect of poly-disperse, irregular shape particle physics  on crater characteristics</a:t>
            </a:r>
          </a:p>
        </p:txBody>
      </p:sp>
      <p:sp>
        <p:nvSpPr>
          <p:cNvPr id="43" name="Rectangle 42">
            <a:extLst>
              <a:ext uri="{FF2B5EF4-FFF2-40B4-BE49-F238E27FC236}">
                <a16:creationId xmlns:a16="http://schemas.microsoft.com/office/drawing/2014/main" id="{E4ACE912-E04F-4D2C-B81A-9ECD8F215B4D}"/>
              </a:ext>
            </a:extLst>
          </p:cNvPr>
          <p:cNvSpPr/>
          <p:nvPr/>
        </p:nvSpPr>
        <p:spPr>
          <a:xfrm>
            <a:off x="30388566" y="27970446"/>
            <a:ext cx="12471750" cy="1077218"/>
          </a:xfrm>
          <a:prstGeom prst="rect">
            <a:avLst/>
          </a:prstGeom>
        </p:spPr>
        <p:txBody>
          <a:bodyPr wrap="square">
            <a:spAutoFit/>
          </a:bodyPr>
          <a:lstStyle/>
          <a:p>
            <a:pPr algn="ctr"/>
            <a:r>
              <a:rPr lang="en-US" sz="3200" b="1" i="1" kern="850" dirty="0">
                <a:solidFill>
                  <a:srgbClr val="C00000"/>
                </a:solidFill>
                <a:ea typeface="Times New Roman" panose="02020603050405020304" pitchFamily="18" charset="0"/>
                <a:cs typeface="Arial" panose="020B0604020202020204" pitchFamily="34" charset="0"/>
              </a:rPr>
              <a:t>Recent Loci/GGFS application demo example: Apollo Lunar Module crater formation at 5m elevation for mono-disperse 100 micron particles. </a:t>
            </a:r>
            <a:endParaRPr lang="en-US" sz="3200" b="1" i="1" dirty="0">
              <a:solidFill>
                <a:srgbClr val="C00000"/>
              </a:solidFill>
              <a:cs typeface="Arial" panose="020B0604020202020204" pitchFamily="34" charset="0"/>
            </a:endParaRPr>
          </a:p>
        </p:txBody>
      </p:sp>
      <p:sp>
        <p:nvSpPr>
          <p:cNvPr id="44" name="Rectangle 5">
            <a:extLst>
              <a:ext uri="{FF2B5EF4-FFF2-40B4-BE49-F238E27FC236}">
                <a16:creationId xmlns:a16="http://schemas.microsoft.com/office/drawing/2014/main" id="{00FD93BA-CA4A-4BF6-9D51-F9D3508DDB35}"/>
              </a:ext>
            </a:extLst>
          </p:cNvPr>
          <p:cNvSpPr txBox="1">
            <a:spLocks noChangeArrowheads="1"/>
          </p:cNvSpPr>
          <p:nvPr/>
        </p:nvSpPr>
        <p:spPr bwMode="auto">
          <a:xfrm>
            <a:off x="30057124" y="14517152"/>
            <a:ext cx="13619061" cy="3471720"/>
          </a:xfrm>
          <a:prstGeom prst="rect">
            <a:avLst/>
          </a:prstGeom>
          <a:noFill/>
          <a:ln w="9525">
            <a:noFill/>
            <a:miter lim="800000"/>
            <a:headEnd/>
            <a:tailEnd/>
          </a:ln>
        </p:spPr>
        <p:txBody>
          <a:bodyPr vert="horz" wrap="square" lIns="390144" tIns="195072" rIns="390144" bIns="195072" numCol="1" anchor="t" anchorCtr="0" compatLnSpc="1">
            <a:prstTxWarp prst="textNoShape">
              <a:avLst/>
            </a:prstTxWarp>
            <a:spAutoFit/>
          </a:bodyPr>
          <a:lstStyle>
            <a:lvl1pPr marL="342900" indent="-342900" algn="l" rtl="0" eaLnBrk="0" fontAlgn="base" hangingPunct="0">
              <a:spcBef>
                <a:spcPct val="20000"/>
              </a:spcBef>
              <a:spcAft>
                <a:spcPct val="0"/>
              </a:spcAft>
              <a:buChar char="•"/>
              <a:defRPr sz="16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rgbClr val="0000CC"/>
                </a:solidFill>
                <a:latin typeface="+mn-lt"/>
              </a:defRPr>
            </a:lvl2pPr>
            <a:lvl3pPr marL="1143000" indent="-228600" algn="l" rtl="0" eaLnBrk="0" fontAlgn="base" hangingPunct="0">
              <a:spcBef>
                <a:spcPct val="20000"/>
              </a:spcBef>
              <a:spcAft>
                <a:spcPct val="0"/>
              </a:spcAft>
              <a:buChar char="•"/>
              <a:defRPr sz="1200">
                <a:solidFill>
                  <a:schemeClr val="tx1"/>
                </a:solidFill>
                <a:latin typeface="+mn-lt"/>
              </a:defRPr>
            </a:lvl3pPr>
            <a:lvl4pPr marL="1600200" indent="-228600" algn="l" rtl="0" eaLnBrk="0" fontAlgn="base" hangingPunct="0">
              <a:spcBef>
                <a:spcPct val="20000"/>
              </a:spcBef>
              <a:spcAft>
                <a:spcPct val="0"/>
              </a:spcAft>
              <a:buChar char="–"/>
              <a:defRPr sz="1200" i="1">
                <a:solidFill>
                  <a:srgbClr val="FF3300"/>
                </a:solidFill>
                <a:latin typeface="+mn-lt"/>
              </a:defRPr>
            </a:lvl4pPr>
            <a:lvl5pPr marL="2057400" indent="-228600" algn="l" rtl="0" eaLnBrk="0" fontAlgn="base" hangingPunct="0">
              <a:spcBef>
                <a:spcPct val="20000"/>
              </a:spcBef>
              <a:spcAft>
                <a:spcPct val="0"/>
              </a:spcAft>
              <a:buChar char="»"/>
              <a:defRPr sz="1200" i="1">
                <a:solidFill>
                  <a:schemeClr val="tx1"/>
                </a:solidFill>
                <a:latin typeface="+mn-lt"/>
              </a:defRPr>
            </a:lvl5pPr>
            <a:lvl6pPr marL="2514600" indent="-228600" algn="l" rtl="0" fontAlgn="base">
              <a:spcBef>
                <a:spcPct val="20000"/>
              </a:spcBef>
              <a:spcAft>
                <a:spcPct val="0"/>
              </a:spcAft>
              <a:buChar char="»"/>
              <a:defRPr sz="1400" i="1">
                <a:solidFill>
                  <a:schemeClr val="tx1"/>
                </a:solidFill>
                <a:latin typeface="+mn-lt"/>
              </a:defRPr>
            </a:lvl6pPr>
            <a:lvl7pPr marL="2971800" indent="-228600" algn="l" rtl="0" fontAlgn="base">
              <a:spcBef>
                <a:spcPct val="20000"/>
              </a:spcBef>
              <a:spcAft>
                <a:spcPct val="0"/>
              </a:spcAft>
              <a:buChar char="»"/>
              <a:defRPr sz="1400" i="1">
                <a:solidFill>
                  <a:schemeClr val="tx1"/>
                </a:solidFill>
                <a:latin typeface="+mn-lt"/>
              </a:defRPr>
            </a:lvl7pPr>
            <a:lvl8pPr marL="3429000" indent="-228600" algn="l" rtl="0" fontAlgn="base">
              <a:spcBef>
                <a:spcPct val="20000"/>
              </a:spcBef>
              <a:spcAft>
                <a:spcPct val="0"/>
              </a:spcAft>
              <a:buChar char="»"/>
              <a:defRPr sz="1400" i="1">
                <a:solidFill>
                  <a:schemeClr val="tx1"/>
                </a:solidFill>
                <a:latin typeface="+mn-lt"/>
              </a:defRPr>
            </a:lvl8pPr>
            <a:lvl9pPr marL="3886200" indent="-228600" algn="l" rtl="0" fontAlgn="base">
              <a:spcBef>
                <a:spcPct val="20000"/>
              </a:spcBef>
              <a:spcAft>
                <a:spcPct val="0"/>
              </a:spcAft>
              <a:buChar char="»"/>
              <a:defRPr sz="1400" i="1">
                <a:solidFill>
                  <a:schemeClr val="tx1"/>
                </a:solidFill>
                <a:latin typeface="+mn-lt"/>
              </a:defRPr>
            </a:lvl9pPr>
          </a:lstStyle>
          <a:p>
            <a:pPr marL="0" indent="0">
              <a:spcBef>
                <a:spcPts val="0"/>
              </a:spcBef>
              <a:spcAft>
                <a:spcPts val="800"/>
              </a:spcAft>
              <a:buNone/>
            </a:pPr>
            <a:r>
              <a:rPr lang="en-US" sz="3600" b="0" kern="0" dirty="0"/>
              <a:t>Current Loci/GGFS application capability:</a:t>
            </a:r>
          </a:p>
          <a:p>
            <a:pPr>
              <a:spcBef>
                <a:spcPts val="0"/>
              </a:spcBef>
              <a:spcAft>
                <a:spcPts val="800"/>
              </a:spcAft>
            </a:pPr>
            <a:r>
              <a:rPr lang="en-US" sz="3600" b="0" kern="0" dirty="0"/>
              <a:t>3D and </a:t>
            </a:r>
            <a:r>
              <a:rPr lang="en-US" sz="3600" b="0" kern="0" dirty="0" err="1"/>
              <a:t>axi</a:t>
            </a:r>
            <a:r>
              <a:rPr lang="en-US" sz="3600" b="0" kern="0" dirty="0"/>
              <a:t>-symmetric crater formation simulations</a:t>
            </a:r>
          </a:p>
          <a:p>
            <a:pPr>
              <a:spcBef>
                <a:spcPts val="0"/>
              </a:spcBef>
              <a:spcAft>
                <a:spcPts val="800"/>
              </a:spcAft>
            </a:pPr>
            <a:r>
              <a:rPr lang="en-US" sz="3600" b="0" kern="0" dirty="0"/>
              <a:t>Soil models for mono-disperse spherical and elongated particles </a:t>
            </a:r>
          </a:p>
          <a:p>
            <a:pPr>
              <a:spcBef>
                <a:spcPts val="0"/>
              </a:spcBef>
              <a:spcAft>
                <a:spcPts val="800"/>
              </a:spcAft>
            </a:pPr>
            <a:r>
              <a:rPr lang="en-US" sz="3600" b="0" kern="0" dirty="0"/>
              <a:t>Initial operational capability to perform bi-disperse modeling; extension to arbitrary poly-disperse mixture under development. </a:t>
            </a:r>
          </a:p>
        </p:txBody>
      </p:sp>
      <p:graphicFrame>
        <p:nvGraphicFramePr>
          <p:cNvPr id="45" name="Table 44">
            <a:extLst>
              <a:ext uri="{FF2B5EF4-FFF2-40B4-BE49-F238E27FC236}">
                <a16:creationId xmlns:a16="http://schemas.microsoft.com/office/drawing/2014/main" id="{5D610A54-CEBA-4A47-810E-12BC175AA52B}"/>
              </a:ext>
            </a:extLst>
          </p:cNvPr>
          <p:cNvGraphicFramePr>
            <a:graphicFrameLocks noGrp="1"/>
          </p:cNvGraphicFramePr>
          <p:nvPr>
            <p:extLst>
              <p:ext uri="{D42A27DB-BD31-4B8C-83A1-F6EECF244321}">
                <p14:modId xmlns:p14="http://schemas.microsoft.com/office/powerpoint/2010/main" val="3384139221"/>
              </p:ext>
            </p:extLst>
          </p:nvPr>
        </p:nvGraphicFramePr>
        <p:xfrm>
          <a:off x="36262829" y="8411786"/>
          <a:ext cx="5955627" cy="975360"/>
        </p:xfrm>
        <a:graphic>
          <a:graphicData uri="http://schemas.openxmlformats.org/drawingml/2006/table">
            <a:tbl>
              <a:tblPr firstRow="1" firstCol="1" bandRow="1">
                <a:tableStyleId>{5C22544A-7EE6-4342-B048-85BDC9FD1C3A}</a:tableStyleId>
              </a:tblPr>
              <a:tblGrid>
                <a:gridCol w="5955627">
                  <a:extLst>
                    <a:ext uri="{9D8B030D-6E8A-4147-A177-3AD203B41FA5}">
                      <a16:colId xmlns:a16="http://schemas.microsoft.com/office/drawing/2014/main" val="3092526035"/>
                    </a:ext>
                  </a:extLst>
                </a:gridCol>
              </a:tblGrid>
              <a:tr h="822960">
                <a:tc>
                  <a:txBody>
                    <a:bodyPr/>
                    <a:lstStyle/>
                    <a:p>
                      <a:pPr marL="0" marR="0" algn="ctr">
                        <a:spcBef>
                          <a:spcPts val="0"/>
                        </a:spcBef>
                        <a:spcAft>
                          <a:spcPts val="0"/>
                        </a:spcAft>
                      </a:pPr>
                      <a:r>
                        <a:rPr lang="en-US" sz="3200" dirty="0">
                          <a:solidFill>
                            <a:srgbClr val="C00000"/>
                          </a:solidFill>
                          <a:effectLst/>
                        </a:rPr>
                        <a:t>Irregular particle shape modeled by linked elemental spheres</a:t>
                      </a:r>
                      <a:endParaRPr lang="en-US" sz="3200" dirty="0">
                        <a:solidFill>
                          <a:srgbClr val="C00000"/>
                        </a:solidFill>
                        <a:effectLst/>
                        <a:latin typeface="Times New Roman" panose="02020603050405020304" pitchFamily="18" charset="0"/>
                        <a:ea typeface="Times New Roman" panose="02020603050405020304" pitchFamily="18" charset="0"/>
                        <a:cs typeface="Courier"/>
                      </a:endParaRPr>
                    </a:p>
                  </a:txBody>
                  <a:tcPr marT="0" marB="0" anchor="ctr">
                    <a:noFill/>
                  </a:tcPr>
                </a:tc>
                <a:extLst>
                  <a:ext uri="{0D108BD9-81ED-4DB2-BD59-A6C34878D82A}">
                    <a16:rowId xmlns:a16="http://schemas.microsoft.com/office/drawing/2014/main" val="1303744819"/>
                  </a:ext>
                </a:extLst>
              </a:tr>
            </a:tbl>
          </a:graphicData>
        </a:graphic>
      </p:graphicFrame>
      <p:pic>
        <p:nvPicPr>
          <p:cNvPr id="46" name="Picture 45">
            <a:extLst>
              <a:ext uri="{FF2B5EF4-FFF2-40B4-BE49-F238E27FC236}">
                <a16:creationId xmlns:a16="http://schemas.microsoft.com/office/drawing/2014/main" id="{CEF31C23-08A0-4D6A-8F3D-7924906BF39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2165" t="5090" r="7212" b="16030"/>
          <a:stretch/>
        </p:blipFill>
        <p:spPr bwMode="auto">
          <a:xfrm>
            <a:off x="36746171" y="6649932"/>
            <a:ext cx="2296227" cy="1737360"/>
          </a:xfrm>
          <a:prstGeom prst="rect">
            <a:avLst/>
          </a:prstGeom>
          <a:noFill/>
        </p:spPr>
      </p:pic>
      <p:pic>
        <p:nvPicPr>
          <p:cNvPr id="47" name="Picture 46" descr="Screen Clipping">
            <a:extLst>
              <a:ext uri="{FF2B5EF4-FFF2-40B4-BE49-F238E27FC236}">
                <a16:creationId xmlns:a16="http://schemas.microsoft.com/office/drawing/2014/main" id="{31CF7AE1-7AA9-490F-9BB5-A029C927A8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606951" y="6631528"/>
            <a:ext cx="2031668" cy="1737360"/>
          </a:xfrm>
          <a:prstGeom prst="rect">
            <a:avLst/>
          </a:prstGeom>
        </p:spPr>
      </p:pic>
      <p:graphicFrame>
        <p:nvGraphicFramePr>
          <p:cNvPr id="48" name="Table 47">
            <a:extLst>
              <a:ext uri="{FF2B5EF4-FFF2-40B4-BE49-F238E27FC236}">
                <a16:creationId xmlns:a16="http://schemas.microsoft.com/office/drawing/2014/main" id="{4A7D16D3-FD4F-4C53-9F88-F7842C6578CD}"/>
              </a:ext>
            </a:extLst>
          </p:cNvPr>
          <p:cNvGraphicFramePr>
            <a:graphicFrameLocks noGrp="1"/>
          </p:cNvGraphicFramePr>
          <p:nvPr>
            <p:extLst>
              <p:ext uri="{D42A27DB-BD31-4B8C-83A1-F6EECF244321}">
                <p14:modId xmlns:p14="http://schemas.microsoft.com/office/powerpoint/2010/main" val="2528385829"/>
              </p:ext>
            </p:extLst>
          </p:nvPr>
        </p:nvGraphicFramePr>
        <p:xfrm>
          <a:off x="36140464" y="13334909"/>
          <a:ext cx="6539852" cy="1463040"/>
        </p:xfrm>
        <a:graphic>
          <a:graphicData uri="http://schemas.openxmlformats.org/drawingml/2006/table">
            <a:tbl>
              <a:tblPr firstRow="1" firstCol="1" bandRow="1">
                <a:tableStyleId>{5C22544A-7EE6-4342-B048-85BDC9FD1C3A}</a:tableStyleId>
              </a:tblPr>
              <a:tblGrid>
                <a:gridCol w="6539852">
                  <a:extLst>
                    <a:ext uri="{9D8B030D-6E8A-4147-A177-3AD203B41FA5}">
                      <a16:colId xmlns:a16="http://schemas.microsoft.com/office/drawing/2014/main" val="3092526035"/>
                    </a:ext>
                  </a:extLst>
                </a:gridCol>
              </a:tblGrid>
              <a:tr h="1074930">
                <a:tc>
                  <a:txBody>
                    <a:bodyPr/>
                    <a:lstStyle/>
                    <a:p>
                      <a:pPr marL="0" marR="0" algn="ctr">
                        <a:spcBef>
                          <a:spcPts val="0"/>
                        </a:spcBef>
                        <a:spcAft>
                          <a:spcPts val="0"/>
                        </a:spcAft>
                      </a:pPr>
                      <a:r>
                        <a:rPr lang="en-US" sz="3200" b="1" dirty="0">
                          <a:solidFill>
                            <a:srgbClr val="C00000"/>
                          </a:solidFill>
                          <a:effectLst/>
                          <a:latin typeface="Calibri     "/>
                          <a:ea typeface="Times New Roman" panose="02020603050405020304" pitchFamily="18" charset="0"/>
                          <a:cs typeface="Courier"/>
                        </a:rPr>
                        <a:t>Poly-disperse irregular particle mixture properties DEM simulation</a:t>
                      </a:r>
                    </a:p>
                  </a:txBody>
                  <a:tcPr marT="0" marB="0" anchor="ctr">
                    <a:noFill/>
                  </a:tcPr>
                </a:tc>
                <a:extLst>
                  <a:ext uri="{0D108BD9-81ED-4DB2-BD59-A6C34878D82A}">
                    <a16:rowId xmlns:a16="http://schemas.microsoft.com/office/drawing/2014/main" val="1303744819"/>
                  </a:ext>
                </a:extLst>
              </a:tr>
            </a:tbl>
          </a:graphicData>
        </a:graphic>
      </p:graphicFrame>
      <p:pic>
        <p:nvPicPr>
          <p:cNvPr id="49" name="Picture 48">
            <a:extLst>
              <a:ext uri="{FF2B5EF4-FFF2-40B4-BE49-F238E27FC236}">
                <a16:creationId xmlns:a16="http://schemas.microsoft.com/office/drawing/2014/main" id="{F7CED435-5958-4E42-9503-41882346BA6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7122158" y="9491263"/>
            <a:ext cx="3840480" cy="3881865"/>
          </a:xfrm>
          <a:prstGeom prst="rect">
            <a:avLst/>
          </a:prstGeom>
          <a:noFill/>
        </p:spPr>
      </p:pic>
      <p:pic>
        <p:nvPicPr>
          <p:cNvPr id="50" name="Picture 49">
            <a:extLst>
              <a:ext uri="{FF2B5EF4-FFF2-40B4-BE49-F238E27FC236}">
                <a16:creationId xmlns:a16="http://schemas.microsoft.com/office/drawing/2014/main" id="{FE76CB5F-7C7F-43E8-93E4-084143CDEC6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0332" b="47927"/>
          <a:stretch/>
        </p:blipFill>
        <p:spPr>
          <a:xfrm>
            <a:off x="31051699" y="9750367"/>
            <a:ext cx="4206240" cy="3138406"/>
          </a:xfrm>
          <a:prstGeom prst="rect">
            <a:avLst/>
          </a:prstGeom>
        </p:spPr>
      </p:pic>
      <p:sp>
        <p:nvSpPr>
          <p:cNvPr id="5" name="Rectangle 4">
            <a:extLst>
              <a:ext uri="{FF2B5EF4-FFF2-40B4-BE49-F238E27FC236}">
                <a16:creationId xmlns:a16="http://schemas.microsoft.com/office/drawing/2014/main" id="{61284C79-551E-40B9-AA57-061D9990127A}"/>
              </a:ext>
            </a:extLst>
          </p:cNvPr>
          <p:cNvSpPr/>
          <p:nvPr/>
        </p:nvSpPr>
        <p:spPr>
          <a:xfrm>
            <a:off x="637532" y="7603705"/>
            <a:ext cx="13735363" cy="830997"/>
          </a:xfrm>
          <a:prstGeom prst="rect">
            <a:avLst/>
          </a:prstGeom>
        </p:spPr>
        <p:txBody>
          <a:bodyPr wrap="none">
            <a:spAutoFit/>
          </a:bodyPr>
          <a:lstStyle/>
          <a:p>
            <a:pPr algn="just">
              <a:spcAft>
                <a:spcPts val="800"/>
              </a:spcAft>
            </a:pPr>
            <a:r>
              <a:rPr lang="en-US" sz="4800" b="1" u="sng" dirty="0">
                <a:cs typeface="Arial" charset="0"/>
              </a:rPr>
              <a:t>Loci/Chem-Boltzmann Plume Impingement Modeling</a:t>
            </a:r>
            <a:endParaRPr lang="en-US" sz="4800" b="1" u="sng" kern="0" dirty="0">
              <a:cs typeface="Arial" charset="0"/>
            </a:endParaRPr>
          </a:p>
        </p:txBody>
      </p:sp>
      <p:sp>
        <p:nvSpPr>
          <p:cNvPr id="3" name="Rectangle 2">
            <a:extLst>
              <a:ext uri="{FF2B5EF4-FFF2-40B4-BE49-F238E27FC236}">
                <a16:creationId xmlns:a16="http://schemas.microsoft.com/office/drawing/2014/main" id="{A2263BF7-79B4-4B11-A998-4B99E71BD13E}"/>
              </a:ext>
            </a:extLst>
          </p:cNvPr>
          <p:cNvSpPr/>
          <p:nvPr/>
        </p:nvSpPr>
        <p:spPr>
          <a:xfrm>
            <a:off x="653244" y="8449619"/>
            <a:ext cx="13867532" cy="3416320"/>
          </a:xfrm>
          <a:prstGeom prst="rect">
            <a:avLst/>
          </a:prstGeom>
        </p:spPr>
        <p:txBody>
          <a:bodyPr wrap="square">
            <a:spAutoFit/>
          </a:bodyPr>
          <a:lstStyle/>
          <a:p>
            <a:pPr algn="just">
              <a:spcAft>
                <a:spcPts val="800"/>
              </a:spcAft>
            </a:pPr>
            <a:r>
              <a:rPr lang="en-US" sz="3600" kern="0" dirty="0">
                <a:cs typeface="Arial" charset="0"/>
              </a:rPr>
              <a:t>The r</a:t>
            </a:r>
            <a:r>
              <a:rPr lang="en-US" sz="3600" kern="0" dirty="0"/>
              <a:t>arefied gas kinetic simulation module named Loci/Boltzmann has been integrated for simultaneous operation with Loci/CHEM in the Loci simulation framework. The hybrid Loci/Chem-Boltzmann allows for automatic cell-by-cell switching between the rarefied gas kinetic solver and the </a:t>
            </a:r>
            <a:r>
              <a:rPr lang="en-US" sz="3600" kern="0" dirty="0" err="1"/>
              <a:t>Navier</a:t>
            </a:r>
            <a:r>
              <a:rPr lang="en-US" sz="3600" kern="0" dirty="0"/>
              <a:t>-Stokes continuum CFD solver identified by continuum breakdown criteria within a simulation .</a:t>
            </a:r>
          </a:p>
        </p:txBody>
      </p:sp>
    </p:spTree>
    <p:extLst>
      <p:ext uri="{BB962C8B-B14F-4D97-AF65-F5344CB8AC3E}">
        <p14:creationId xmlns:p14="http://schemas.microsoft.com/office/powerpoint/2010/main" val="27488840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8598</TotalTime>
  <Words>683</Words>
  <Application>Microsoft Office PowerPoint</Application>
  <PresentationFormat>Custom</PresentationFormat>
  <Paragraphs>55</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vt:lpstr>
      <vt:lpstr>Calibri            </vt:lpstr>
      <vt:lpstr>Calibri Light</vt:lpstr>
      <vt:lpstr>Courier</vt:lpstr>
      <vt:lpstr>Times New Roman</vt:lpstr>
      <vt:lpstr>Office Theme</vt:lpstr>
      <vt:lpstr>ADVANCES IN PLUME-SURFACE INTERACTION SIMULATION CAPABILITY UNDER LUNAR LANDING CONDITIONS  Peter A. Liever†, Jeffrey S. West§ †Jacobs Space Exploration Group, Huntsville, AL, §NASA Marshall Space Flight Center, Huntsville, AL</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Extra-terrestrial Plume Environments</dc:title>
  <dc:creator>Liever, Peter A. (MSFC-ER42)[ESSSA]</dc:creator>
  <cp:lastModifiedBy>West, Jeffrey S. (MSFC-ER42)</cp:lastModifiedBy>
  <cp:revision>153</cp:revision>
  <cp:lastPrinted>2018-08-15T16:31:41Z</cp:lastPrinted>
  <dcterms:created xsi:type="dcterms:W3CDTF">2017-03-21T15:03:12Z</dcterms:created>
  <dcterms:modified xsi:type="dcterms:W3CDTF">2021-07-13T14:00:21Z</dcterms:modified>
</cp:coreProperties>
</file>