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4717" r:id="rId1"/>
    <p:sldMasterId id="2147484794" r:id="rId2"/>
  </p:sldMasterIdLst>
  <p:notesMasterIdLst>
    <p:notesMasterId r:id="rId4"/>
  </p:notesMasterIdLst>
  <p:handoutMasterIdLst>
    <p:handoutMasterId r:id="rId5"/>
  </p:handoutMasterIdLst>
  <p:sldIdLst>
    <p:sldId id="812" r:id="rId3"/>
  </p:sldIdLst>
  <p:sldSz cx="13004800" cy="7315200"/>
  <p:notesSz cx="7315200" cy="96012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–"/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159" algn="l" rtl="0" eaLnBrk="0" fontAlgn="base" hangingPunct="0">
      <a:spcBef>
        <a:spcPct val="20000"/>
      </a:spcBef>
      <a:spcAft>
        <a:spcPct val="0"/>
      </a:spcAft>
      <a:buChar char="–"/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319" algn="l" rtl="0" eaLnBrk="0" fontAlgn="base" hangingPunct="0">
      <a:spcBef>
        <a:spcPct val="20000"/>
      </a:spcBef>
      <a:spcAft>
        <a:spcPct val="0"/>
      </a:spcAft>
      <a:buChar char="–"/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477" algn="l" rtl="0" eaLnBrk="0" fontAlgn="base" hangingPunct="0">
      <a:spcBef>
        <a:spcPct val="20000"/>
      </a:spcBef>
      <a:spcAft>
        <a:spcPct val="0"/>
      </a:spcAft>
      <a:buChar char="–"/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637" algn="l" rtl="0" eaLnBrk="0" fontAlgn="base" hangingPunct="0">
      <a:spcBef>
        <a:spcPct val="20000"/>
      </a:spcBef>
      <a:spcAft>
        <a:spcPct val="0"/>
      </a:spcAft>
      <a:buChar char="–"/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5796" algn="l" defTabSz="914319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2956" algn="l" defTabSz="914319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114" algn="l" defTabSz="914319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274" algn="l" defTabSz="914319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zzi, Stephen A. (LARC-D321)" initials="RSA(" lastIdx="18" clrIdx="0"/>
  <p:cmAuthor id="2" name="Rafaelof, Menachem (LARC-D314)[NATIONAL INSTITUTE OF AEROSPACE]" initials="RM(IOA" lastIdx="3" clrIdx="1"/>
  <p:cmAuthor id="3" name="Boucher, Matthew A. (LARC-D321)" initials="BMA(" lastIdx="2" clrIdx="2">
    <p:extLst>
      <p:ext uri="{19B8F6BF-5375-455C-9EA6-DF929625EA0E}">
        <p15:presenceInfo xmlns:p15="http://schemas.microsoft.com/office/powerpoint/2012/main" userId="S-1-5-21-330711430-3775241029-4075259233-836527" providerId="AD"/>
      </p:ext>
    </p:extLst>
  </p:cmAuthor>
  <p:cmAuthor id="4" name="Krishnamurthy, Siddhartha (LARC-D321)" initials="KS(" lastIdx="2" clrIdx="3">
    <p:extLst>
      <p:ext uri="{19B8F6BF-5375-455C-9EA6-DF929625EA0E}">
        <p15:presenceInfo xmlns:p15="http://schemas.microsoft.com/office/powerpoint/2012/main" userId="S-1-5-21-330711430-3775241029-4075259233-7643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FF3300"/>
    <a:srgbClr val="996600"/>
    <a:srgbClr val="009900"/>
    <a:srgbClr val="EFEFF7"/>
    <a:srgbClr val="FF3399"/>
    <a:srgbClr val="5B351D"/>
    <a:srgbClr val="989F1D"/>
    <a:srgbClr val="007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34" autoAdjust="0"/>
    <p:restoredTop sz="90751" autoAdjust="0"/>
  </p:normalViewPr>
  <p:slideViewPr>
    <p:cSldViewPr snapToGrid="0">
      <p:cViewPr varScale="1">
        <p:scale>
          <a:sx n="69" d="100"/>
          <a:sy n="69" d="100"/>
        </p:scale>
        <p:origin x="1542" y="48"/>
      </p:cViewPr>
      <p:guideLst>
        <p:guide orient="horz" pos="2304"/>
        <p:guide pos="4096"/>
      </p:guideLst>
    </p:cSldViewPr>
  </p:slideViewPr>
  <p:outlineViewPr>
    <p:cViewPr>
      <p:scale>
        <a:sx n="33" d="100"/>
        <a:sy n="33" d="100"/>
      </p:scale>
      <p:origin x="48" y="1605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028" y="-96"/>
      </p:cViewPr>
      <p:guideLst>
        <p:guide orient="horz" pos="3024"/>
        <p:guide pos="2305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18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08" tIns="48603" rIns="97208" bIns="48603" numCol="1" anchor="t" anchorCtr="0" compatLnSpc="1">
            <a:prstTxWarp prst="textNoShape">
              <a:avLst/>
            </a:prstTxWarp>
          </a:bodyPr>
          <a:lstStyle>
            <a:lvl1pPr defTabSz="972216" eaLnBrk="1" hangingPunct="1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18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08" tIns="48603" rIns="97208" bIns="48603" numCol="1" anchor="t" anchorCtr="0" compatLnSpc="1">
            <a:prstTxWarp prst="textNoShape">
              <a:avLst/>
            </a:prstTxWarp>
          </a:bodyPr>
          <a:lstStyle>
            <a:lvl1pPr algn="r" defTabSz="972216" eaLnBrk="1" hangingPunct="1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18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08" tIns="48603" rIns="97208" bIns="48603" numCol="1" anchor="b" anchorCtr="0" compatLnSpc="1">
            <a:prstTxWarp prst="textNoShape">
              <a:avLst/>
            </a:prstTxWarp>
          </a:bodyPr>
          <a:lstStyle>
            <a:lvl1pPr defTabSz="972216" eaLnBrk="1" hangingPunct="1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1775"/>
            <a:ext cx="317182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08" tIns="48603" rIns="97208" bIns="48603" numCol="1" anchor="b" anchorCtr="0" compatLnSpc="1">
            <a:prstTxWarp prst="textNoShape">
              <a:avLst/>
            </a:prstTxWarp>
          </a:bodyPr>
          <a:lstStyle>
            <a:lvl1pPr algn="r" defTabSz="972216" eaLnBrk="1" hangingPunct="1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FCF261CE-C417-41B6-86A9-89B333A4E8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964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1825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48" tIns="48624" rIns="97248" bIns="48624" numCol="1" anchor="t" anchorCtr="0" compatLnSpc="1">
            <a:prstTxWarp prst="textNoShape">
              <a:avLst/>
            </a:prstTxWarp>
          </a:bodyPr>
          <a:lstStyle>
            <a:lvl1pPr defTabSz="972216" eaLnBrk="1" hangingPunct="1">
              <a:spcBef>
                <a:spcPct val="0"/>
              </a:spcBef>
              <a:buFontTx/>
              <a:buNone/>
              <a:defRPr sz="130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1825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48" tIns="48624" rIns="97248" bIns="48624" numCol="1" anchor="t" anchorCtr="0" compatLnSpc="1">
            <a:prstTxWarp prst="textNoShape">
              <a:avLst/>
            </a:prstTxWarp>
          </a:bodyPr>
          <a:lstStyle>
            <a:lvl1pPr algn="r" defTabSz="972216" eaLnBrk="1" hangingPunct="1">
              <a:spcBef>
                <a:spcPct val="0"/>
              </a:spcBef>
              <a:buFontTx/>
              <a:buNone/>
              <a:defRPr sz="130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0850" y="722313"/>
            <a:ext cx="6416675" cy="3609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73588"/>
            <a:ext cx="5362575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48" tIns="48624" rIns="97248" bIns="486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8763"/>
            <a:ext cx="3171825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48" tIns="48624" rIns="97248" bIns="48624" numCol="1" anchor="b" anchorCtr="0" compatLnSpc="1">
            <a:prstTxWarp prst="textNoShape">
              <a:avLst/>
            </a:prstTxWarp>
          </a:bodyPr>
          <a:lstStyle>
            <a:lvl1pPr defTabSz="972216" eaLnBrk="1" hangingPunct="1">
              <a:spcBef>
                <a:spcPct val="0"/>
              </a:spcBef>
              <a:buFontTx/>
              <a:buNone/>
              <a:defRPr sz="130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48763"/>
            <a:ext cx="3171825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248" tIns="48624" rIns="97248" bIns="48624" numCol="1" anchor="b" anchorCtr="0" compatLnSpc="1">
            <a:prstTxWarp prst="textNoShape">
              <a:avLst/>
            </a:prstTxWarp>
          </a:bodyPr>
          <a:lstStyle>
            <a:lvl1pPr algn="r" defTabSz="972216" eaLnBrk="1" hangingPunct="1">
              <a:spcBef>
                <a:spcPct val="0"/>
              </a:spcBef>
              <a:buFontTx/>
              <a:buNone/>
              <a:defRPr sz="1300">
                <a:solidFill>
                  <a:srgbClr val="000099"/>
                </a:solidFill>
              </a:defRPr>
            </a:lvl1pPr>
          </a:lstStyle>
          <a:p>
            <a:pPr>
              <a:defRPr/>
            </a:pPr>
            <a:fld id="{E90145EB-15A1-46B6-A26B-1C45F3F9BB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4627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15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31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47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63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5796" algn="l" defTabSz="9143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56" algn="l" defTabSz="9143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14" algn="l" defTabSz="9143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74" algn="l" defTabSz="91431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" y="1188256"/>
            <a:ext cx="11704320" cy="5346318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buFontTx/>
              <a:buNone/>
            </a:pPr>
            <a:fld id="{7F6EBC59-334C-3345-ACC5-36C6E4C6D27C}" type="slidenum">
              <a:rPr lang="en-US" smtClean="0">
                <a:solidFill>
                  <a:prstClr val="black"/>
                </a:solidFill>
              </a:rPr>
              <a:pPr>
                <a:buFontTx/>
                <a:buNone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894081" y="6780111"/>
            <a:ext cx="29260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buFontTx/>
              <a:buNone/>
              <a:defRPr sz="126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E9C00DAF-0B3E-4188-BA43-1B2DC392B7AD}" type="datetime1">
              <a:rPr lang="en-US" smtClean="0">
                <a:solidFill>
                  <a:prstClr val="black"/>
                </a:solidFill>
              </a:rPr>
              <a:t>7/13/2021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841" y="6780111"/>
            <a:ext cx="43891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>
              <a:buFontTx/>
              <a:buNone/>
            </a:pPr>
            <a:r>
              <a:rPr lang="en-US">
                <a:solidFill>
                  <a:prstClr val="black"/>
                </a:solidFill>
              </a:rPr>
              <a:t>ASA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99111" y="165814"/>
            <a:ext cx="11639296" cy="653491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66733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" y="1188256"/>
            <a:ext cx="11704320" cy="5346318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buFontTx/>
              <a:buNone/>
            </a:pPr>
            <a:fld id="{7F6EBC59-334C-3345-ACC5-36C6E4C6D27C}" type="slidenum">
              <a:rPr lang="en-US" smtClean="0">
                <a:solidFill>
                  <a:prstClr val="black"/>
                </a:solidFill>
              </a:rPr>
              <a:pPr>
                <a:buFontTx/>
                <a:buNone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894081" y="6780111"/>
            <a:ext cx="29260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buFontTx/>
              <a:buNone/>
              <a:defRPr sz="126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2725D787-AF07-4CF3-8C59-6A758A8E4DA8}" type="datetime1">
              <a:rPr lang="en-US" smtClean="0">
                <a:solidFill>
                  <a:prstClr val="black"/>
                </a:solidFill>
              </a:rPr>
              <a:t>7/13/2021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841" y="6780111"/>
            <a:ext cx="43891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>
              <a:buFontTx/>
              <a:buNone/>
            </a:pPr>
            <a:r>
              <a:rPr lang="en-US">
                <a:solidFill>
                  <a:prstClr val="black"/>
                </a:solidFill>
              </a:rPr>
              <a:t>ASA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99111" y="165814"/>
            <a:ext cx="11639296" cy="653491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2186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5360" y="2272457"/>
            <a:ext cx="11054080" cy="1568027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0720" y="4145280"/>
            <a:ext cx="9103360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</a:defRPr>
            </a:lvl1pPr>
            <a:lvl2pPr marL="4800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01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0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0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0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0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0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0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94081" y="6780111"/>
            <a:ext cx="29260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buNone/>
              <a:defRPr sz="1260">
                <a:solidFill>
                  <a:schemeClr val="tx1"/>
                </a:solidFill>
              </a:defRPr>
            </a:lvl1pPr>
          </a:lstStyle>
          <a:p>
            <a:fld id="{B9481CE9-BDEE-45D6-AF62-59EFF498DA34}" type="datetime1">
              <a:rPr lang="en-US" smtClean="0">
                <a:solidFill>
                  <a:prstClr val="black"/>
                </a:solidFill>
              </a:rPr>
              <a:t>7/13/2021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841" y="6780111"/>
            <a:ext cx="43891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buNone/>
              <a:defRPr sz="126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prstClr val="black"/>
                </a:solidFill>
              </a:rPr>
              <a:t>ASA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84641" y="6780111"/>
            <a:ext cx="29260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1260">
                <a:solidFill>
                  <a:schemeClr val="tx1"/>
                </a:solidFill>
              </a:defRPr>
            </a:lvl1pPr>
          </a:lstStyle>
          <a:p>
            <a:fld id="{5B34F641-C950-48F9-BD78-092F68C17874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36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9111" y="165814"/>
            <a:ext cx="11639296" cy="6534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" y="1076912"/>
            <a:ext cx="12343272" cy="5588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/>
          <p:cNvCxnSpPr/>
          <p:nvPr userDrawn="1"/>
        </p:nvCxnSpPr>
        <p:spPr bwMode="auto">
          <a:xfrm>
            <a:off x="325120" y="812800"/>
            <a:ext cx="11054080" cy="1694"/>
          </a:xfrm>
          <a:prstGeom prst="line">
            <a:avLst/>
          </a:prstGeom>
          <a:solidFill>
            <a:schemeClr val="accent1"/>
          </a:solidFill>
          <a:ln w="38100" cap="flat" cmpd="sng" algn="ctr">
            <a:gradFill flip="none" rotWithShape="1">
              <a:gsLst>
                <a:gs pos="0">
                  <a:srgbClr val="800000"/>
                </a:gs>
                <a:gs pos="100000">
                  <a:prstClr val="white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894081" y="6780111"/>
            <a:ext cx="29260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defTabSz="480073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fld id="{59C5F2C5-DDEB-447E-A4DB-79BFDDCA904D}" type="datetime1">
              <a:rPr lang="en-US" smtClean="0">
                <a:solidFill>
                  <a:prstClr val="black"/>
                </a:solidFill>
              </a:rPr>
              <a:t>7/13/2021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841" y="6780111"/>
            <a:ext cx="43891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defTabSz="480073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>
                <a:solidFill>
                  <a:prstClr val="black"/>
                </a:solidFill>
              </a:rPr>
              <a:t>ASA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84641" y="6780111"/>
            <a:ext cx="29260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defTabSz="480073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fld id="{5B34F641-C950-48F9-BD78-092F68C17874}" type="slidenum">
              <a:rPr lang="en-US" smtClean="0">
                <a:solidFill>
                  <a:prstClr val="black"/>
                </a:solidFill>
              </a:rPr>
              <a:pPr defTabSz="480073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" name="Picture 13" descr="NASA insigniaCMYK"/>
          <p:cNvPicPr preferRelativeResize="0"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025226" y="167481"/>
            <a:ext cx="816769" cy="66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99696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18" r:id="rId1"/>
  </p:sldLayoutIdLst>
  <p:transition spd="med">
    <p:fade/>
  </p:transition>
  <p:hf hdr="0" ftr="0" dt="0"/>
  <p:txStyles>
    <p:titleStyle>
      <a:lvl1pPr algn="l" defTabSz="480073" rtl="0" eaLnBrk="1" latinLnBrk="0" hangingPunct="1">
        <a:spcBef>
          <a:spcPct val="0"/>
        </a:spcBef>
        <a:buNone/>
        <a:defRPr sz="2520" b="1" i="0" kern="1200">
          <a:solidFill>
            <a:schemeClr val="tx1"/>
          </a:solidFill>
          <a:latin typeface="Calibri" panose="020F0502020204030204" pitchFamily="34" charset="0"/>
          <a:ea typeface="+mj-ea"/>
          <a:cs typeface="Arial"/>
        </a:defRPr>
      </a:lvl1pPr>
    </p:titleStyle>
    <p:bodyStyle>
      <a:lvl1pPr marL="360055" indent="-360055" algn="l" defTabSz="480073" rtl="0" eaLnBrk="1" latinLnBrk="0" hangingPunct="1">
        <a:spcBef>
          <a:spcPct val="20000"/>
        </a:spcBef>
        <a:buFont typeface="Arial"/>
        <a:buChar char="•"/>
        <a:defRPr sz="2100" b="1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80120" indent="-300046" algn="l" defTabSz="480073" rtl="0" eaLnBrk="1" latinLnBrk="0" hangingPunct="1">
        <a:spcBef>
          <a:spcPct val="20000"/>
        </a:spcBef>
        <a:buFont typeface="Arial"/>
        <a:buChar char="–"/>
        <a:defRPr sz="189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200183" indent="-240037" algn="l" defTabSz="480073" rtl="0" eaLnBrk="1" latinLnBrk="0" hangingPunct="1">
        <a:spcBef>
          <a:spcPct val="20000"/>
        </a:spcBef>
        <a:buFont typeface="Arial"/>
        <a:buChar char="•"/>
        <a:defRPr sz="168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80256" indent="-240037" algn="l" defTabSz="480073" rtl="0" eaLnBrk="1" latinLnBrk="0" hangingPunct="1">
        <a:spcBef>
          <a:spcPct val="20000"/>
        </a:spcBef>
        <a:buFont typeface="Arial"/>
        <a:buChar char="–"/>
        <a:defRPr sz="147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160329" indent="-240037" algn="l" defTabSz="480073" rtl="0" eaLnBrk="1" latinLnBrk="0" hangingPunct="1">
        <a:spcBef>
          <a:spcPct val="20000"/>
        </a:spcBef>
        <a:buFont typeface="Arial"/>
        <a:buChar char="»"/>
        <a:defRPr sz="147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640402" indent="-240037" algn="l" defTabSz="480073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0475" indent="-240037" algn="l" defTabSz="480073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549" indent="-240037" algn="l" defTabSz="480073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0622" indent="-240037" algn="l" defTabSz="480073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73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47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220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92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65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439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512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585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9111" y="165814"/>
            <a:ext cx="11639296" cy="6534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120" y="1076912"/>
            <a:ext cx="12343272" cy="5588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9" name="Straight Connector 8"/>
          <p:cNvCxnSpPr/>
          <p:nvPr userDrawn="1"/>
        </p:nvCxnSpPr>
        <p:spPr bwMode="auto">
          <a:xfrm>
            <a:off x="325120" y="812800"/>
            <a:ext cx="11054080" cy="1694"/>
          </a:xfrm>
          <a:prstGeom prst="line">
            <a:avLst/>
          </a:prstGeom>
          <a:solidFill>
            <a:schemeClr val="accent1"/>
          </a:solidFill>
          <a:ln w="38100" cap="flat" cmpd="sng" algn="ctr">
            <a:gradFill flip="none" rotWithShape="1">
              <a:gsLst>
                <a:gs pos="0">
                  <a:srgbClr val="800000"/>
                </a:gs>
                <a:gs pos="100000">
                  <a:prstClr val="white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894081" y="6780111"/>
            <a:ext cx="29260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defTabSz="480073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fld id="{D988F6D9-C052-4BF3-9616-61A28376096B}" type="datetime1">
              <a:rPr lang="en-US" smtClean="0">
                <a:solidFill>
                  <a:prstClr val="black"/>
                </a:solidFill>
              </a:rPr>
              <a:t>7/13/2021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841" y="6780111"/>
            <a:ext cx="43891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defTabSz="480073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>
                <a:solidFill>
                  <a:prstClr val="black"/>
                </a:solidFill>
              </a:rPr>
              <a:t>ASA 2019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84641" y="6780111"/>
            <a:ext cx="29260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defTabSz="480073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fld id="{5B34F641-C950-48F9-BD78-092F68C17874}" type="slidenum">
              <a:rPr lang="en-US" smtClean="0">
                <a:solidFill>
                  <a:prstClr val="black"/>
                </a:solidFill>
              </a:rPr>
              <a:pPr defTabSz="480073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None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097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5" r:id="rId1"/>
    <p:sldLayoutId id="2147484796" r:id="rId2"/>
  </p:sldLayoutIdLst>
  <p:transition spd="med">
    <p:fade/>
  </p:transition>
  <p:hf hdr="0" ftr="0" dt="0"/>
  <p:txStyles>
    <p:titleStyle>
      <a:lvl1pPr algn="l" defTabSz="480073" rtl="0" eaLnBrk="1" latinLnBrk="0" hangingPunct="1">
        <a:spcBef>
          <a:spcPct val="0"/>
        </a:spcBef>
        <a:buNone/>
        <a:defRPr sz="2520" b="1" i="0" kern="1200">
          <a:solidFill>
            <a:schemeClr val="tx1"/>
          </a:solidFill>
          <a:latin typeface="Calibri" panose="020F0502020204030204" pitchFamily="34" charset="0"/>
          <a:ea typeface="+mj-ea"/>
          <a:cs typeface="Arial"/>
        </a:defRPr>
      </a:lvl1pPr>
    </p:titleStyle>
    <p:bodyStyle>
      <a:lvl1pPr marL="360055" indent="-360055" algn="l" defTabSz="480073" rtl="0" eaLnBrk="1" latinLnBrk="0" hangingPunct="1">
        <a:spcBef>
          <a:spcPct val="20000"/>
        </a:spcBef>
        <a:buFont typeface="Arial"/>
        <a:buChar char="•"/>
        <a:defRPr sz="2100" b="1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80120" indent="-300046" algn="l" defTabSz="480073" rtl="0" eaLnBrk="1" latinLnBrk="0" hangingPunct="1">
        <a:spcBef>
          <a:spcPct val="20000"/>
        </a:spcBef>
        <a:buFont typeface="Arial"/>
        <a:buChar char="–"/>
        <a:defRPr sz="189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200183" indent="-240037" algn="l" defTabSz="480073" rtl="0" eaLnBrk="1" latinLnBrk="0" hangingPunct="1">
        <a:spcBef>
          <a:spcPct val="20000"/>
        </a:spcBef>
        <a:buFont typeface="Arial"/>
        <a:buChar char="•"/>
        <a:defRPr sz="168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80256" indent="-240037" algn="l" defTabSz="480073" rtl="0" eaLnBrk="1" latinLnBrk="0" hangingPunct="1">
        <a:spcBef>
          <a:spcPct val="20000"/>
        </a:spcBef>
        <a:buFont typeface="Arial"/>
        <a:buChar char="–"/>
        <a:defRPr sz="147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160329" indent="-240037" algn="l" defTabSz="480073" rtl="0" eaLnBrk="1" latinLnBrk="0" hangingPunct="1">
        <a:spcBef>
          <a:spcPct val="20000"/>
        </a:spcBef>
        <a:buFont typeface="Arial"/>
        <a:buChar char="»"/>
        <a:defRPr sz="147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640402" indent="-240037" algn="l" defTabSz="480073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0475" indent="-240037" algn="l" defTabSz="480073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549" indent="-240037" algn="l" defTabSz="480073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80622" indent="-240037" algn="l" defTabSz="480073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73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47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220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92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65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439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512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585" algn="l" defTabSz="480073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aric.r.aumann@nasa.gov" TargetMode="External"/><Relationship Id="rId7" Type="http://schemas.openxmlformats.org/officeDocument/2006/relationships/image" Target="../media/image4.png"/><Relationship Id="rId2" Type="http://schemas.openxmlformats.org/officeDocument/2006/relationships/hyperlink" Target="mailto:siddhartha.Krishnamurthy@nasa.gov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mailto:s.a.rizzi@nasa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307AD57-EBAA-4AA2-86A3-F3FF6F6353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56201" y="931599"/>
                <a:ext cx="8747956" cy="6346123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en-US" sz="3400" dirty="0">
                    <a:latin typeface="+mn-lt"/>
                    <a:cs typeface="Helvetica" panose="020B0604020202020204" pitchFamily="34" charset="0"/>
                  </a:rPr>
                  <a:t>Paper AIAA-2021-2211</a:t>
                </a:r>
              </a:p>
              <a:p>
                <a:r>
                  <a:rPr lang="en-US" sz="3400" dirty="0">
                    <a:latin typeface="+mn-lt"/>
                    <a:cs typeface="Helvetica" panose="020B0604020202020204" pitchFamily="34" charset="0"/>
                  </a:rPr>
                  <a:t>Title: A Synthesis Plugin for Auralization of Rotor Self Noise</a:t>
                </a:r>
              </a:p>
              <a:p>
                <a:r>
                  <a:rPr lang="en-US" sz="3400" dirty="0">
                    <a:latin typeface="+mn-lt"/>
                    <a:cs typeface="Helvetica" panose="020B0604020202020204" pitchFamily="34" charset="0"/>
                  </a:rPr>
                  <a:t>Authors: Siddhartha Krishnamurthy (</a:t>
                </a:r>
                <a:r>
                  <a:rPr lang="en-US" sz="3400" dirty="0">
                    <a:latin typeface="+mn-lt"/>
                    <a:cs typeface="Helvetica" panose="020B0604020202020204" pitchFamily="34" charset="0"/>
                    <a:hlinkClick r:id="rId2"/>
                  </a:rPr>
                  <a:t>siddhartha.Krishnamurthy@nasa.gov</a:t>
                </a:r>
                <a:r>
                  <a:rPr lang="en-US" sz="3400" dirty="0">
                    <a:latin typeface="+mn-lt"/>
                    <a:cs typeface="Helvetica" panose="020B0604020202020204" pitchFamily="34" charset="0"/>
                  </a:rPr>
                  <a:t>), Aric R. Aumann (</a:t>
                </a:r>
                <a:r>
                  <a:rPr lang="en-US" sz="3400" dirty="0">
                    <a:latin typeface="+mn-lt"/>
                    <a:cs typeface="Helvetica" panose="020B0604020202020204" pitchFamily="34" charset="0"/>
                    <a:hlinkClick r:id="rId3"/>
                  </a:rPr>
                  <a:t>aric.r.aumann@nasa.gov</a:t>
                </a:r>
                <a:r>
                  <a:rPr lang="en-US" sz="3400" dirty="0">
                    <a:latin typeface="+mn-lt"/>
                    <a:cs typeface="Helvetica" panose="020B0604020202020204" pitchFamily="34" charset="0"/>
                  </a:rPr>
                  <a:t>), Stephen A. Rizzi (</a:t>
                </a:r>
                <a:r>
                  <a:rPr lang="en-US" sz="3400" dirty="0">
                    <a:latin typeface="+mn-lt"/>
                    <a:cs typeface="Helvetica" panose="020B0604020202020204" pitchFamily="34" charset="0"/>
                    <a:hlinkClick r:id="rId4"/>
                  </a:rPr>
                  <a:t>s.a.rizzi@nasa.gov</a:t>
                </a:r>
                <a:r>
                  <a:rPr lang="en-US" sz="3400" dirty="0">
                    <a:latin typeface="+mn-lt"/>
                    <a:cs typeface="Helvetica" panose="020B0604020202020204" pitchFamily="34" charset="0"/>
                  </a:rPr>
                  <a:t>)</a:t>
                </a:r>
              </a:p>
              <a:p>
                <a:r>
                  <a:rPr lang="en-US" sz="3400" dirty="0">
                    <a:latin typeface="+mn-lt"/>
                    <a:cs typeface="Helvetica" panose="020B0604020202020204" pitchFamily="34" charset="0"/>
                  </a:rPr>
                  <a:t>Paper implements rotorcraft modulated broadband self noise synthesis capability with NASA Auralization Framework (NAF) software using numerical acoustic predictions. </a:t>
                </a:r>
              </a:p>
              <a:p>
                <a:pPr lvl="1"/>
                <a:r>
                  <a:rPr lang="en-US" sz="3400" b="1" dirty="0">
                    <a:latin typeface="+mn-lt"/>
                    <a:cs typeface="Helvetica" panose="020B0604020202020204" pitchFamily="34" charset="0"/>
                  </a:rPr>
                  <a:t>Auralization is the generation of simulated sounds from numerical data.</a:t>
                </a:r>
              </a:p>
              <a:p>
                <a:r>
                  <a:rPr lang="en-US" sz="3400" dirty="0">
                    <a:latin typeface="+mn-lt"/>
                    <a:cs typeface="Helvetica" panose="020B0604020202020204" pitchFamily="34" charset="0"/>
                  </a:rPr>
                  <a:t>Implementation demonstrated with modulated broadband self noise synthesis of NASA </a:t>
                </a:r>
                <a:r>
                  <a:rPr lang="en-US" sz="3400" dirty="0" err="1">
                    <a:latin typeface="+mn-lt"/>
                    <a:cs typeface="Helvetica" panose="020B0604020202020204" pitchFamily="34" charset="0"/>
                  </a:rPr>
                  <a:t>eVTOL</a:t>
                </a:r>
                <a:r>
                  <a:rPr lang="en-US" sz="3400" dirty="0">
                    <a:latin typeface="+mn-lt"/>
                    <a:cs typeface="Helvetica" panose="020B0604020202020204" pitchFamily="34" charset="0"/>
                  </a:rPr>
                  <a:t> quadrotor concept (Fig. 1) rotors for simulated flyover of ground observer.</a:t>
                </a:r>
              </a:p>
              <a:p>
                <a:pPr lvl="1"/>
                <a:r>
                  <a:rPr lang="en-US" sz="3400" b="1" dirty="0">
                    <a:latin typeface="+mn-lt"/>
                    <a:cs typeface="Helvetica" panose="020B0604020202020204" pitchFamily="34" charset="0"/>
                  </a:rPr>
                  <a:t>Fig. 2 shows modulations (spikes or impulses) of synthesized self noise time history from one rotor before applying propagation effects with emission angle (</a:t>
                </a:r>
                <a14:m>
                  <m:oMath xmlns:m="http://schemas.openxmlformats.org/officeDocument/2006/math">
                    <m:r>
                      <a:rPr lang="en-US" sz="3400" b="1" i="1" smtClean="0">
                        <a:latin typeface="Cambria Math" panose="02040503050406030204" pitchFamily="18" charset="0"/>
                        <a:cs typeface="Helvetica" panose="020B0604020202020204" pitchFamily="34" charset="0"/>
                      </a:rPr>
                      <m:t>𝜽</m:t>
                    </m:r>
                  </m:oMath>
                </a14:m>
                <a:r>
                  <a:rPr lang="en-US" sz="3400" b="1" dirty="0">
                    <a:latin typeface="+mn-lt"/>
                    <a:cs typeface="Helvetica" panose="020B0604020202020204" pitchFamily="34" charset="0"/>
                  </a:rPr>
                  <a:t>) to ground observer.</a:t>
                </a:r>
              </a:p>
              <a:p>
                <a:r>
                  <a:rPr lang="en-US" sz="3400" dirty="0">
                    <a:latin typeface="+mn-lt"/>
                    <a:cs typeface="Helvetica" panose="020B0604020202020204" pitchFamily="34" charset="0"/>
                  </a:rPr>
                  <a:t>This work increased NAF fidelity in rotorcraft auralizations that can now be used for:</a:t>
                </a:r>
              </a:p>
              <a:p>
                <a:pPr lvl="1"/>
                <a:r>
                  <a:rPr lang="en-US" sz="3400" b="1" dirty="0">
                    <a:latin typeface="+mn-lt"/>
                    <a:cs typeface="Helvetica" panose="020B0604020202020204" pitchFamily="34" charset="0"/>
                  </a:rPr>
                  <a:t>Psychoacoustic testing of human response to </a:t>
                </a:r>
                <a:r>
                  <a:rPr lang="en-US" sz="3400" b="1" dirty="0" err="1">
                    <a:latin typeface="+mn-lt"/>
                    <a:cs typeface="Helvetica" panose="020B0604020202020204" pitchFamily="34" charset="0"/>
                  </a:rPr>
                  <a:t>eVTOL</a:t>
                </a:r>
                <a:r>
                  <a:rPr lang="en-US" sz="3400" b="1" dirty="0">
                    <a:latin typeface="+mn-lt"/>
                    <a:cs typeface="Helvetica" panose="020B0604020202020204" pitchFamily="34" charset="0"/>
                  </a:rPr>
                  <a:t> and urban air mobility (UAM) vehicle noise.</a:t>
                </a:r>
              </a:p>
              <a:p>
                <a:pPr lvl="1"/>
                <a:r>
                  <a:rPr lang="en-US" sz="3400" b="1" dirty="0">
                    <a:latin typeface="+mn-lt"/>
                    <a:cs typeface="Helvetica" panose="020B0604020202020204" pitchFamily="34" charset="0"/>
                  </a:rPr>
                  <a:t>Perception-influenced design of </a:t>
                </a:r>
                <a:r>
                  <a:rPr lang="en-US" sz="3400" b="1" dirty="0" err="1">
                    <a:latin typeface="+mn-lt"/>
                    <a:cs typeface="Helvetica" panose="020B0604020202020204" pitchFamily="34" charset="0"/>
                  </a:rPr>
                  <a:t>eVTOL</a:t>
                </a:r>
                <a:r>
                  <a:rPr lang="en-US" sz="3400" b="1" dirty="0">
                    <a:latin typeface="+mn-lt"/>
                    <a:cs typeface="Helvetica" panose="020B0604020202020204" pitchFamily="34" charset="0"/>
                  </a:rPr>
                  <a:t> and UAM vehicles.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B307AD57-EBAA-4AA2-86A3-F3FF6F6353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6201" y="931599"/>
                <a:ext cx="8747956" cy="6346123"/>
              </a:xfrm>
              <a:blipFill>
                <a:blip r:embed="rId5"/>
                <a:stretch>
                  <a:fillRect l="-697" t="-1633" r="-488" b="-11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3">
            <a:extLst>
              <a:ext uri="{FF2B5EF4-FFF2-40B4-BE49-F238E27FC236}">
                <a16:creationId xmlns:a16="http://schemas.microsoft.com/office/drawing/2014/main" id="{64DD7B58-CB8F-4A89-9589-A3013D3EE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AA-29/TFS-19: Emerging Urban and Advanced Air Mobility Noise II</a:t>
            </a:r>
          </a:p>
        </p:txBody>
      </p:sp>
      <p:pic>
        <p:nvPicPr>
          <p:cNvPr id="10" name="Picture 9" descr="A picture containing transport&#10;&#10;Description automatically generated">
            <a:extLst>
              <a:ext uri="{FF2B5EF4-FFF2-40B4-BE49-F238E27FC236}">
                <a16:creationId xmlns:a16="http://schemas.microsoft.com/office/drawing/2014/main" id="{2DEFF868-9C76-44CE-8FE7-E3BE6166986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9" t="27350" r="8441" b="23799"/>
          <a:stretch/>
        </p:blipFill>
        <p:spPr>
          <a:xfrm>
            <a:off x="8537480" y="842718"/>
            <a:ext cx="4467320" cy="142831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03D9EEB-BECE-4D00-BD54-73E4E0E16A2A}"/>
              </a:ext>
            </a:extLst>
          </p:cNvPr>
          <p:cNvSpPr txBox="1"/>
          <p:nvPr/>
        </p:nvSpPr>
        <p:spPr>
          <a:xfrm>
            <a:off x="9170258" y="2363744"/>
            <a:ext cx="3625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b="1" dirty="0">
                <a:latin typeface="+mn-lt"/>
                <a:cs typeface="Helvetica" panose="020B0604020202020204" pitchFamily="34" charset="0"/>
              </a:rPr>
              <a:t>Fig. 1  NASA </a:t>
            </a:r>
            <a:r>
              <a:rPr lang="en-US" sz="1800" b="1" dirty="0" err="1">
                <a:latin typeface="+mn-lt"/>
                <a:cs typeface="Helvetica" panose="020B0604020202020204" pitchFamily="34" charset="0"/>
              </a:rPr>
              <a:t>eVTOL</a:t>
            </a:r>
            <a:r>
              <a:rPr lang="en-US" sz="1800" b="1" dirty="0">
                <a:latin typeface="+mn-lt"/>
                <a:cs typeface="Helvetica" panose="020B0604020202020204" pitchFamily="34" charset="0"/>
              </a:rPr>
              <a:t> quadrotor.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357F850-0345-4A3A-B1F3-B0F582376C82}"/>
              </a:ext>
            </a:extLst>
          </p:cNvPr>
          <p:cNvGrpSpPr/>
          <p:nvPr/>
        </p:nvGrpSpPr>
        <p:grpSpPr>
          <a:xfrm>
            <a:off x="8854099" y="2994692"/>
            <a:ext cx="3994501" cy="3451499"/>
            <a:chOff x="9038864" y="3414609"/>
            <a:chExt cx="3994501" cy="345149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5CD0228-7A9C-4268-89D0-82946B3D2B89}"/>
                </a:ext>
              </a:extLst>
            </p:cNvPr>
            <p:cNvSpPr txBox="1"/>
            <p:nvPr/>
          </p:nvSpPr>
          <p:spPr>
            <a:xfrm>
              <a:off x="9698105" y="6113550"/>
              <a:ext cx="2622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800" b="1" dirty="0"/>
                <a:t>Flyover Duration [s]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FE9F66F0-4127-4BDE-935D-544432E13D09}"/>
                    </a:ext>
                  </a:extLst>
                </p:cNvPr>
                <p:cNvSpPr txBox="1"/>
                <p:nvPr/>
              </p:nvSpPr>
              <p:spPr>
                <a:xfrm rot="16200000">
                  <a:off x="8734250" y="5619201"/>
                  <a:ext cx="964547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>
                    <a:buNone/>
                  </a:pPr>
                  <a14:m>
                    <m:oMath xmlns:m="http://schemas.openxmlformats.org/officeDocument/2006/math">
                      <m:r>
                        <a:rPr lang="en-US" sz="1800" b="1" i="1" smtClean="0">
                          <a:latin typeface="Cambria Math" panose="02040503050406030204" pitchFamily="18" charset="0"/>
                        </a:rPr>
                        <m:t>𝜽</m:t>
                      </m:r>
                      <m:r>
                        <a:rPr lang="en-US" sz="18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sz="1800" b="1" dirty="0"/>
                    <a:t>[</a:t>
                  </a:r>
                  <a:r>
                    <a:rPr lang="en-US" sz="1800" b="1" dirty="0" err="1"/>
                    <a:t>deg</a:t>
                  </a:r>
                  <a:r>
                    <a:rPr lang="en-US" sz="1800" b="1" dirty="0"/>
                    <a:t>]</a:t>
                  </a:r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FE9F66F0-4127-4BDE-935D-544432E13D0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8734250" y="5619201"/>
                  <a:ext cx="964547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28889" r="-51111" b="-822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27F3AFC-6336-47C8-92C4-87523E18FFA9}"/>
                </a:ext>
              </a:extLst>
            </p:cNvPr>
            <p:cNvSpPr txBox="1"/>
            <p:nvPr/>
          </p:nvSpPr>
          <p:spPr>
            <a:xfrm rot="16200000">
              <a:off x="8335348" y="4141538"/>
              <a:ext cx="17763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800" b="1" dirty="0"/>
                <a:t>Pressure [Pa]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CFE2CB76-EAC8-4116-910A-BF41DE0609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5323" t="9700" r="55643" b="26595"/>
            <a:stretch/>
          </p:blipFill>
          <p:spPr>
            <a:xfrm>
              <a:off x="9363973" y="3414609"/>
              <a:ext cx="3362921" cy="2685047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10FDEB0-DBD3-4C7A-9591-469B01C5247C}"/>
                </a:ext>
              </a:extLst>
            </p:cNvPr>
            <p:cNvSpPr txBox="1"/>
            <p:nvPr/>
          </p:nvSpPr>
          <p:spPr>
            <a:xfrm>
              <a:off x="9408196" y="6496776"/>
              <a:ext cx="3625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800" b="1" dirty="0">
                  <a:latin typeface="+mn-lt"/>
                  <a:cs typeface="Helvetica" panose="020B0604020202020204" pitchFamily="34" charset="0"/>
                </a:rPr>
                <a:t>Fig. 2  Self noise synthesis.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4030363"/>
      </p:ext>
    </p:extLst>
  </p:cSld>
  <p:clrMapOvr>
    <a:masterClrMapping/>
  </p:clrMapOvr>
</p:sld>
</file>

<file path=ppt/theme/theme1.xml><?xml version="1.0" encoding="utf-8"?>
<a:theme xmlns:a="http://schemas.openxmlformats.org/drawingml/2006/main" name="MDAO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aster_No_Meatbal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128765</TotalTime>
  <Words>227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 Math</vt:lpstr>
      <vt:lpstr>Times New Roman</vt:lpstr>
      <vt:lpstr>MDAO Theme</vt:lpstr>
      <vt:lpstr>Master_No_Meatball</vt:lpstr>
      <vt:lpstr>AA-29/TFS-19: Emerging Urban and Advanced Air Mobility Noise II</vt:lpstr>
    </vt:vector>
  </TitlesOfParts>
  <Company>NASA Langley Research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Recording-Based Method for Auralization of Rotorcraft Flyover Noise</dc:title>
  <dc:creator>nicholas.m.pera@boeing.com;stephen.a.rizzi@nasa.gov;siddhartha.krishnamurthy@nasa.gov;cfuller@vt.edu;andrew.christian@nasa.gov</dc:creator>
  <cp:keywords>AIAA SciTech Forum 2018</cp:keywords>
  <dc:description/>
  <cp:lastModifiedBy>Krishnamurthy, Siddhartha (LARC-D321)</cp:lastModifiedBy>
  <cp:revision>3934</cp:revision>
  <dcterms:created xsi:type="dcterms:W3CDTF">2006-04-04T13:38:44Z</dcterms:created>
  <dcterms:modified xsi:type="dcterms:W3CDTF">2021-07-13T16:48:50Z</dcterms:modified>
  <cp:category>auralization, rotorcraft flyover noise</cp:category>
</cp:coreProperties>
</file>