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4"/>
    <p:sldMasterId id="2147483656" r:id="rId5"/>
    <p:sldMasterId id="2147483671" r:id="rId6"/>
  </p:sldMasterIdLst>
  <p:notesMasterIdLst>
    <p:notesMasterId r:id="rId40"/>
  </p:notesMasterIdLst>
  <p:handoutMasterIdLst>
    <p:handoutMasterId r:id="rId41"/>
  </p:handoutMasterIdLst>
  <p:sldIdLst>
    <p:sldId id="671" r:id="rId7"/>
    <p:sldId id="765" r:id="rId8"/>
    <p:sldId id="745" r:id="rId9"/>
    <p:sldId id="746" r:id="rId10"/>
    <p:sldId id="555" r:id="rId11"/>
    <p:sldId id="706" r:id="rId12"/>
    <p:sldId id="721" r:id="rId13"/>
    <p:sldId id="725" r:id="rId14"/>
    <p:sldId id="744" r:id="rId15"/>
    <p:sldId id="598" r:id="rId16"/>
    <p:sldId id="729" r:id="rId17"/>
    <p:sldId id="728" r:id="rId18"/>
    <p:sldId id="749" r:id="rId19"/>
    <p:sldId id="748" r:id="rId20"/>
    <p:sldId id="759" r:id="rId21"/>
    <p:sldId id="760" r:id="rId22"/>
    <p:sldId id="763" r:id="rId23"/>
    <p:sldId id="747" r:id="rId24"/>
    <p:sldId id="754" r:id="rId25"/>
    <p:sldId id="730" r:id="rId26"/>
    <p:sldId id="732" r:id="rId27"/>
    <p:sldId id="733" r:id="rId28"/>
    <p:sldId id="752" r:id="rId29"/>
    <p:sldId id="751" r:id="rId30"/>
    <p:sldId id="758" r:id="rId31"/>
    <p:sldId id="764" r:id="rId32"/>
    <p:sldId id="750" r:id="rId33"/>
    <p:sldId id="740" r:id="rId34"/>
    <p:sldId id="756" r:id="rId35"/>
    <p:sldId id="757" r:id="rId36"/>
    <p:sldId id="761" r:id="rId37"/>
    <p:sldId id="762" r:id="rId38"/>
    <p:sldId id="279" r:id="rId39"/>
  </p:sldIdLst>
  <p:sldSz cx="10058400" cy="7772400"/>
  <p:notesSz cx="7010400" cy="9448800"/>
  <p:defaultTextStyle>
    <a:defPPr>
      <a:defRPr lang="en-US"/>
    </a:defPPr>
    <a:lvl1pPr algn="l" rtl="0" eaLnBrk="0" fontAlgn="base" hangingPunct="0">
      <a:spcBef>
        <a:spcPct val="0"/>
      </a:spcBef>
      <a:spcAft>
        <a:spcPct val="0"/>
      </a:spcAft>
      <a:defRPr sz="900" kern="1200">
        <a:solidFill>
          <a:srgbClr val="666666"/>
        </a:solidFill>
        <a:latin typeface="55 Helvetica Roman" pitchFamily="1" charset="0"/>
        <a:ea typeface="+mn-ea"/>
        <a:cs typeface="+mn-cs"/>
      </a:defRPr>
    </a:lvl1pPr>
    <a:lvl2pPr marL="457093" algn="l" rtl="0" eaLnBrk="0" fontAlgn="base" hangingPunct="0">
      <a:spcBef>
        <a:spcPct val="0"/>
      </a:spcBef>
      <a:spcAft>
        <a:spcPct val="0"/>
      </a:spcAft>
      <a:defRPr sz="900" kern="1200">
        <a:solidFill>
          <a:srgbClr val="666666"/>
        </a:solidFill>
        <a:latin typeface="55 Helvetica Roman" pitchFamily="1" charset="0"/>
        <a:ea typeface="+mn-ea"/>
        <a:cs typeface="+mn-cs"/>
      </a:defRPr>
    </a:lvl2pPr>
    <a:lvl3pPr marL="914187" algn="l" rtl="0" eaLnBrk="0" fontAlgn="base" hangingPunct="0">
      <a:spcBef>
        <a:spcPct val="0"/>
      </a:spcBef>
      <a:spcAft>
        <a:spcPct val="0"/>
      </a:spcAft>
      <a:defRPr sz="900" kern="1200">
        <a:solidFill>
          <a:srgbClr val="666666"/>
        </a:solidFill>
        <a:latin typeface="55 Helvetica Roman" pitchFamily="1" charset="0"/>
        <a:ea typeface="+mn-ea"/>
        <a:cs typeface="+mn-cs"/>
      </a:defRPr>
    </a:lvl3pPr>
    <a:lvl4pPr marL="1371279" algn="l" rtl="0" eaLnBrk="0" fontAlgn="base" hangingPunct="0">
      <a:spcBef>
        <a:spcPct val="0"/>
      </a:spcBef>
      <a:spcAft>
        <a:spcPct val="0"/>
      </a:spcAft>
      <a:defRPr sz="900" kern="1200">
        <a:solidFill>
          <a:srgbClr val="666666"/>
        </a:solidFill>
        <a:latin typeface="55 Helvetica Roman" pitchFamily="1" charset="0"/>
        <a:ea typeface="+mn-ea"/>
        <a:cs typeface="+mn-cs"/>
      </a:defRPr>
    </a:lvl4pPr>
    <a:lvl5pPr marL="1828372" algn="l" rtl="0" eaLnBrk="0" fontAlgn="base" hangingPunct="0">
      <a:spcBef>
        <a:spcPct val="0"/>
      </a:spcBef>
      <a:spcAft>
        <a:spcPct val="0"/>
      </a:spcAft>
      <a:defRPr sz="900" kern="1200">
        <a:solidFill>
          <a:srgbClr val="666666"/>
        </a:solidFill>
        <a:latin typeface="55 Helvetica Roman" pitchFamily="1" charset="0"/>
        <a:ea typeface="+mn-ea"/>
        <a:cs typeface="+mn-cs"/>
      </a:defRPr>
    </a:lvl5pPr>
    <a:lvl6pPr marL="2285465" algn="l" defTabSz="457093" rtl="0" eaLnBrk="1" latinLnBrk="0" hangingPunct="1">
      <a:defRPr sz="900" kern="1200">
        <a:solidFill>
          <a:srgbClr val="666666"/>
        </a:solidFill>
        <a:latin typeface="55 Helvetica Roman" pitchFamily="1" charset="0"/>
        <a:ea typeface="+mn-ea"/>
        <a:cs typeface="+mn-cs"/>
      </a:defRPr>
    </a:lvl6pPr>
    <a:lvl7pPr marL="2742560" algn="l" defTabSz="457093" rtl="0" eaLnBrk="1" latinLnBrk="0" hangingPunct="1">
      <a:defRPr sz="900" kern="1200">
        <a:solidFill>
          <a:srgbClr val="666666"/>
        </a:solidFill>
        <a:latin typeface="55 Helvetica Roman" pitchFamily="1" charset="0"/>
        <a:ea typeface="+mn-ea"/>
        <a:cs typeface="+mn-cs"/>
      </a:defRPr>
    </a:lvl7pPr>
    <a:lvl8pPr marL="3199651" algn="l" defTabSz="457093" rtl="0" eaLnBrk="1" latinLnBrk="0" hangingPunct="1">
      <a:defRPr sz="900" kern="1200">
        <a:solidFill>
          <a:srgbClr val="666666"/>
        </a:solidFill>
        <a:latin typeface="55 Helvetica Roman" pitchFamily="1" charset="0"/>
        <a:ea typeface="+mn-ea"/>
        <a:cs typeface="+mn-cs"/>
      </a:defRPr>
    </a:lvl8pPr>
    <a:lvl9pPr marL="3656744" algn="l" defTabSz="457093" rtl="0" eaLnBrk="1" latinLnBrk="0" hangingPunct="1">
      <a:defRPr sz="900" kern="1200">
        <a:solidFill>
          <a:srgbClr val="666666"/>
        </a:solidFill>
        <a:latin typeface="55 Helvetica Roman" pitchFamily="1"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976">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232323"/>
    <a:srgbClr val="A8B9DA"/>
    <a:srgbClr val="87B2ED"/>
    <a:srgbClr val="677085"/>
    <a:srgbClr val="B7FF27"/>
    <a:srgbClr val="000000"/>
    <a:srgbClr val="A1EB6B"/>
    <a:srgbClr val="70EE77"/>
    <a:srgbClr val="939B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A15C55-8517-42AA-B614-E9B94910E393}">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48" autoAdjust="0"/>
    <p:restoredTop sz="99359" autoAdjust="0"/>
  </p:normalViewPr>
  <p:slideViewPr>
    <p:cSldViewPr snapToGrid="0">
      <p:cViewPr varScale="1">
        <p:scale>
          <a:sx n="75" d="100"/>
          <a:sy n="75" d="100"/>
        </p:scale>
        <p:origin x="648" y="43"/>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118" d="100"/>
          <a:sy n="118" d="100"/>
        </p:scale>
        <p:origin x="-3168" y="-112"/>
      </p:cViewPr>
      <p:guideLst>
        <p:guide orient="horz" pos="2976"/>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3036888" cy="471488"/>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defTabSz="922338" eaLnBrk="1" hangingPunct="1">
              <a:defRPr sz="1200">
                <a:solidFill>
                  <a:schemeClr val="tx1"/>
                </a:solidFill>
              </a:defRPr>
            </a:lvl1pPr>
          </a:lstStyle>
          <a:p>
            <a:endParaRPr lang="en-US"/>
          </a:p>
        </p:txBody>
      </p:sp>
      <p:sp>
        <p:nvSpPr>
          <p:cNvPr id="71683" name="Rectangle 3"/>
          <p:cNvSpPr>
            <a:spLocks noGrp="1" noChangeArrowheads="1"/>
          </p:cNvSpPr>
          <p:nvPr>
            <p:ph type="dt" sz="quarter" idx="1"/>
          </p:nvPr>
        </p:nvSpPr>
        <p:spPr bwMode="auto">
          <a:xfrm>
            <a:off x="3971925" y="0"/>
            <a:ext cx="3036888" cy="471488"/>
          </a:xfrm>
          <a:prstGeom prst="rect">
            <a:avLst/>
          </a:prstGeom>
          <a:noFill/>
          <a:ln w="9525">
            <a:noFill/>
            <a:miter lim="800000"/>
            <a:headEnd/>
            <a:tailEnd/>
          </a:ln>
          <a:effectLst/>
        </p:spPr>
        <p:txBody>
          <a:bodyPr vert="horz" wrap="square" lIns="92423" tIns="46211" rIns="92423" bIns="46211" numCol="1" anchor="t" anchorCtr="0" compatLnSpc="1">
            <a:prstTxWarp prst="textNoShape">
              <a:avLst/>
            </a:prstTxWarp>
          </a:bodyPr>
          <a:lstStyle>
            <a:lvl1pPr algn="r" defTabSz="922338" eaLnBrk="1" hangingPunct="1">
              <a:defRPr sz="1200">
                <a:solidFill>
                  <a:schemeClr val="tx1"/>
                </a:solidFill>
              </a:defRPr>
            </a:lvl1pPr>
          </a:lstStyle>
          <a:p>
            <a:endParaRPr lang="en-US"/>
          </a:p>
        </p:txBody>
      </p:sp>
      <p:sp>
        <p:nvSpPr>
          <p:cNvPr id="71684" name="Rectangle 4"/>
          <p:cNvSpPr>
            <a:spLocks noGrp="1" noChangeArrowheads="1"/>
          </p:cNvSpPr>
          <p:nvPr>
            <p:ph type="ftr" sz="quarter" idx="2"/>
          </p:nvPr>
        </p:nvSpPr>
        <p:spPr bwMode="auto">
          <a:xfrm>
            <a:off x="0" y="8975725"/>
            <a:ext cx="3036888" cy="471488"/>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defTabSz="922338" eaLnBrk="1" hangingPunct="1">
              <a:defRPr sz="1200">
                <a:solidFill>
                  <a:schemeClr val="tx1"/>
                </a:solidFill>
              </a:defRPr>
            </a:lvl1pPr>
          </a:lstStyle>
          <a:p>
            <a:endParaRPr lang="en-US"/>
          </a:p>
        </p:txBody>
      </p:sp>
      <p:sp>
        <p:nvSpPr>
          <p:cNvPr id="71685" name="Rectangle 5"/>
          <p:cNvSpPr>
            <a:spLocks noGrp="1" noChangeArrowheads="1"/>
          </p:cNvSpPr>
          <p:nvPr>
            <p:ph type="sldNum" sz="quarter" idx="3"/>
          </p:nvPr>
        </p:nvSpPr>
        <p:spPr bwMode="auto">
          <a:xfrm>
            <a:off x="3971925" y="8975725"/>
            <a:ext cx="3036888" cy="471488"/>
          </a:xfrm>
          <a:prstGeom prst="rect">
            <a:avLst/>
          </a:prstGeom>
          <a:noFill/>
          <a:ln w="9525">
            <a:noFill/>
            <a:miter lim="800000"/>
            <a:headEnd/>
            <a:tailEnd/>
          </a:ln>
          <a:effectLst/>
        </p:spPr>
        <p:txBody>
          <a:bodyPr vert="horz" wrap="square" lIns="92423" tIns="46211" rIns="92423" bIns="46211" numCol="1" anchor="b" anchorCtr="0" compatLnSpc="1">
            <a:prstTxWarp prst="textNoShape">
              <a:avLst/>
            </a:prstTxWarp>
          </a:bodyPr>
          <a:lstStyle>
            <a:lvl1pPr algn="r" defTabSz="922338" eaLnBrk="1" hangingPunct="1">
              <a:defRPr sz="1200">
                <a:solidFill>
                  <a:schemeClr val="tx1"/>
                </a:solidFill>
              </a:defRPr>
            </a:lvl1pPr>
          </a:lstStyle>
          <a:p>
            <a:fld id="{FCDAF986-8408-E44C-BB53-293E05A5D44C}" type="slidenum">
              <a:rPr lang="en-US"/>
              <a:pPr/>
              <a:t>‹#›</a:t>
            </a:fld>
            <a:endParaRPr lang="en-US"/>
          </a:p>
        </p:txBody>
      </p:sp>
    </p:spTree>
    <p:extLst>
      <p:ext uri="{BB962C8B-B14F-4D97-AF65-F5344CB8AC3E}">
        <p14:creationId xmlns:p14="http://schemas.microsoft.com/office/powerpoint/2010/main" val="27887825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38475" cy="47307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defTabSz="939800" eaLnBrk="1" hangingPunct="1">
              <a:defRPr sz="1200">
                <a:solidFill>
                  <a:schemeClr val="tx1"/>
                </a:solidFill>
              </a:defRPr>
            </a:lvl1pPr>
          </a:lstStyle>
          <a:p>
            <a:endParaRPr lang="en-US"/>
          </a:p>
        </p:txBody>
      </p:sp>
      <p:sp>
        <p:nvSpPr>
          <p:cNvPr id="60419" name="Rectangle 3"/>
          <p:cNvSpPr>
            <a:spLocks noGrp="1" noChangeArrowheads="1"/>
          </p:cNvSpPr>
          <p:nvPr>
            <p:ph type="dt" idx="1"/>
          </p:nvPr>
        </p:nvSpPr>
        <p:spPr bwMode="auto">
          <a:xfrm>
            <a:off x="3970338" y="0"/>
            <a:ext cx="3038475" cy="473075"/>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lvl1pPr algn="r" defTabSz="939800" eaLnBrk="1" hangingPunct="1">
              <a:defRPr sz="1200">
                <a:solidFill>
                  <a:schemeClr val="tx1"/>
                </a:solidFill>
              </a:defRPr>
            </a:lvl1pPr>
          </a:lstStyle>
          <a:p>
            <a:endParaRPr lang="en-US"/>
          </a:p>
        </p:txBody>
      </p:sp>
      <p:sp>
        <p:nvSpPr>
          <p:cNvPr id="60420" name="Rectangle 4"/>
          <p:cNvSpPr>
            <a:spLocks noGrp="1" noRot="1" noChangeAspect="1" noChangeArrowheads="1" noTextEdit="1"/>
          </p:cNvSpPr>
          <p:nvPr>
            <p:ph type="sldImg" idx="2"/>
          </p:nvPr>
        </p:nvSpPr>
        <p:spPr bwMode="auto">
          <a:xfrm>
            <a:off x="1212850" y="708025"/>
            <a:ext cx="4584700" cy="3543300"/>
          </a:xfrm>
          <a:prstGeom prst="rect">
            <a:avLst/>
          </a:prstGeom>
          <a:noFill/>
          <a:ln w="9525">
            <a:solidFill>
              <a:srgbClr val="000000"/>
            </a:solidFill>
            <a:miter lim="800000"/>
            <a:headEnd/>
            <a:tailEnd/>
          </a:ln>
          <a:effectLst/>
        </p:spPr>
      </p:sp>
      <p:sp>
        <p:nvSpPr>
          <p:cNvPr id="60421" name="Rectangle 5"/>
          <p:cNvSpPr>
            <a:spLocks noGrp="1" noChangeArrowheads="1"/>
          </p:cNvSpPr>
          <p:nvPr>
            <p:ph type="body" sz="quarter" idx="3"/>
          </p:nvPr>
        </p:nvSpPr>
        <p:spPr bwMode="auto">
          <a:xfrm>
            <a:off x="701675" y="4487863"/>
            <a:ext cx="5607050" cy="4252912"/>
          </a:xfrm>
          <a:prstGeom prst="rect">
            <a:avLst/>
          </a:prstGeom>
          <a:noFill/>
          <a:ln w="9525">
            <a:noFill/>
            <a:miter lim="800000"/>
            <a:headEnd/>
            <a:tailEnd/>
          </a:ln>
          <a:effectLst/>
        </p:spPr>
        <p:txBody>
          <a:bodyPr vert="horz" wrap="square" lIns="94027" tIns="47014" rIns="94027" bIns="470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0422" name="Rectangle 6"/>
          <p:cNvSpPr>
            <a:spLocks noGrp="1" noChangeArrowheads="1"/>
          </p:cNvSpPr>
          <p:nvPr>
            <p:ph type="ftr" sz="quarter" idx="4"/>
          </p:nvPr>
        </p:nvSpPr>
        <p:spPr bwMode="auto">
          <a:xfrm>
            <a:off x="0" y="8974138"/>
            <a:ext cx="3038475" cy="47307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defTabSz="939800" eaLnBrk="1" hangingPunct="1">
              <a:defRPr sz="1200">
                <a:solidFill>
                  <a:schemeClr val="tx1"/>
                </a:solidFill>
              </a:defRPr>
            </a:lvl1pPr>
          </a:lstStyle>
          <a:p>
            <a:endParaRPr lang="en-US"/>
          </a:p>
        </p:txBody>
      </p:sp>
      <p:sp>
        <p:nvSpPr>
          <p:cNvPr id="60423" name="Rectangle 7"/>
          <p:cNvSpPr>
            <a:spLocks noGrp="1" noChangeArrowheads="1"/>
          </p:cNvSpPr>
          <p:nvPr>
            <p:ph type="sldNum" sz="quarter" idx="5"/>
          </p:nvPr>
        </p:nvSpPr>
        <p:spPr bwMode="auto">
          <a:xfrm>
            <a:off x="3970338" y="8974138"/>
            <a:ext cx="3038475" cy="473075"/>
          </a:xfrm>
          <a:prstGeom prst="rect">
            <a:avLst/>
          </a:prstGeom>
          <a:noFill/>
          <a:ln w="9525">
            <a:noFill/>
            <a:miter lim="800000"/>
            <a:headEnd/>
            <a:tailEnd/>
          </a:ln>
          <a:effectLst/>
        </p:spPr>
        <p:txBody>
          <a:bodyPr vert="horz" wrap="square" lIns="94027" tIns="47014" rIns="94027" bIns="47014" numCol="1" anchor="b" anchorCtr="0" compatLnSpc="1">
            <a:prstTxWarp prst="textNoShape">
              <a:avLst/>
            </a:prstTxWarp>
          </a:bodyPr>
          <a:lstStyle>
            <a:lvl1pPr algn="r" defTabSz="939800" eaLnBrk="1" hangingPunct="1">
              <a:defRPr sz="1200">
                <a:solidFill>
                  <a:schemeClr val="tx1"/>
                </a:solidFill>
              </a:defRPr>
            </a:lvl1pPr>
          </a:lstStyle>
          <a:p>
            <a:fld id="{406BBD86-188E-E941-8BC0-994CAF52EA5A}" type="slidenum">
              <a:rPr lang="en-US"/>
              <a:pPr/>
              <a:t>‹#›</a:t>
            </a:fld>
            <a:endParaRPr lang="en-US"/>
          </a:p>
        </p:txBody>
      </p:sp>
    </p:spTree>
    <p:extLst>
      <p:ext uri="{BB962C8B-B14F-4D97-AF65-F5344CB8AC3E}">
        <p14:creationId xmlns:p14="http://schemas.microsoft.com/office/powerpoint/2010/main" val="13767098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55 Helvetica Roman" pitchFamily="1" charset="0"/>
        <a:ea typeface="+mn-ea"/>
        <a:cs typeface="+mn-cs"/>
      </a:defRPr>
    </a:lvl1pPr>
    <a:lvl2pPr marL="457093"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2pPr>
    <a:lvl3pPr marL="914187"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3pPr>
    <a:lvl4pPr marL="1371279"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4pPr>
    <a:lvl5pPr marL="1828372" algn="l" rtl="0" fontAlgn="base">
      <a:spcBef>
        <a:spcPct val="30000"/>
      </a:spcBef>
      <a:spcAft>
        <a:spcPct val="0"/>
      </a:spcAft>
      <a:defRPr sz="1200" kern="1200">
        <a:solidFill>
          <a:schemeClr val="tx1"/>
        </a:solidFill>
        <a:latin typeface="55 Helvetica Roman" pitchFamily="1" charset="0"/>
        <a:ea typeface="ＭＳ Ｐゴシック" charset="-128"/>
        <a:cs typeface="+mn-cs"/>
      </a:defRPr>
    </a:lvl5pPr>
    <a:lvl6pPr marL="2285465" algn="l" defTabSz="457093" rtl="0" eaLnBrk="1" latinLnBrk="0" hangingPunct="1">
      <a:defRPr sz="1200" kern="1200">
        <a:solidFill>
          <a:schemeClr val="tx1"/>
        </a:solidFill>
        <a:latin typeface="+mn-lt"/>
        <a:ea typeface="+mn-ea"/>
        <a:cs typeface="+mn-cs"/>
      </a:defRPr>
    </a:lvl6pPr>
    <a:lvl7pPr marL="2742560" algn="l" defTabSz="457093" rtl="0" eaLnBrk="1" latinLnBrk="0" hangingPunct="1">
      <a:defRPr sz="1200" kern="1200">
        <a:solidFill>
          <a:schemeClr val="tx1"/>
        </a:solidFill>
        <a:latin typeface="+mn-lt"/>
        <a:ea typeface="+mn-ea"/>
        <a:cs typeface="+mn-cs"/>
      </a:defRPr>
    </a:lvl7pPr>
    <a:lvl8pPr marL="3199651" algn="l" defTabSz="457093" rtl="0" eaLnBrk="1" latinLnBrk="0" hangingPunct="1">
      <a:defRPr sz="1200" kern="1200">
        <a:solidFill>
          <a:schemeClr val="tx1"/>
        </a:solidFill>
        <a:latin typeface="+mn-lt"/>
        <a:ea typeface="+mn-ea"/>
        <a:cs typeface="+mn-cs"/>
      </a:defRPr>
    </a:lvl8pPr>
    <a:lvl9pPr marL="3656744" algn="l" defTabSz="4570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D84B69-27E3-FD44-983A-1F654FA099D0}" type="slidenum">
              <a:rPr lang="en-US"/>
              <a:pPr/>
              <a:t>1</a:t>
            </a:fld>
            <a:endParaRPr lang="en-US"/>
          </a:p>
        </p:txBody>
      </p:sp>
      <p:sp>
        <p:nvSpPr>
          <p:cNvPr id="138242" name="Rectangle 2"/>
          <p:cNvSpPr>
            <a:spLocks noGrp="1" noRot="1" noChangeAspect="1" noChangeArrowheads="1" noTextEdit="1"/>
          </p:cNvSpPr>
          <p:nvPr>
            <p:ph type="sldImg"/>
          </p:nvPr>
        </p:nvSpPr>
        <p:spPr>
          <a:xfrm>
            <a:off x="1212850" y="708025"/>
            <a:ext cx="4584700" cy="3543300"/>
          </a:xfrm>
          <a:ln/>
        </p:spPr>
      </p:sp>
      <p:sp>
        <p:nvSpPr>
          <p:cNvPr id="138243" name="Rectangle 3"/>
          <p:cNvSpPr>
            <a:spLocks noGrp="1" noChangeArrowheads="1"/>
          </p:cNvSpPr>
          <p:nvPr>
            <p:ph type="body" idx="1"/>
          </p:nvPr>
        </p:nvSpPr>
        <p:spPr/>
        <p:txBody>
          <a:bodyPr/>
          <a:lstStyle/>
          <a:p>
            <a:r>
              <a:rPr lang="en-US" dirty="0" smtClean="0"/>
              <a:t>At the completion of task 2 investigating co-manifested payloads, a comparison was made of the habitat mass and number of launches required. It was found that mass could be reduced and the number of launches could be reduced by moving to larger volume modules. </a:t>
            </a:r>
          </a:p>
          <a:p>
            <a:r>
              <a:rPr lang="en-US" dirty="0" smtClean="0"/>
              <a:t>This study was set up to investigate several large module configurations that could be launched in a payload configuration on the SLS.</a:t>
            </a:r>
            <a:endParaRPr lang="en-US" dirty="0"/>
          </a:p>
        </p:txBody>
      </p:sp>
    </p:spTree>
    <p:extLst>
      <p:ext uri="{BB962C8B-B14F-4D97-AF65-F5344CB8AC3E}">
        <p14:creationId xmlns:p14="http://schemas.microsoft.com/office/powerpoint/2010/main" val="1803790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9800" eaLnBrk="0" hangingPunct="0">
              <a:defRPr sz="900">
                <a:solidFill>
                  <a:srgbClr val="666666"/>
                </a:solidFill>
                <a:latin typeface="55 Helvetica Roman" charset="0"/>
                <a:ea typeface="ＭＳ Ｐゴシック" charset="0"/>
                <a:cs typeface="ＭＳ Ｐゴシック" charset="0"/>
              </a:defRPr>
            </a:lvl1pPr>
            <a:lvl2pPr marL="742950" indent="-285750" defTabSz="939800" eaLnBrk="0" hangingPunct="0">
              <a:defRPr sz="900">
                <a:solidFill>
                  <a:srgbClr val="666666"/>
                </a:solidFill>
                <a:latin typeface="55 Helvetica Roman" charset="0"/>
                <a:ea typeface="ＭＳ Ｐゴシック" charset="0"/>
              </a:defRPr>
            </a:lvl2pPr>
            <a:lvl3pPr marL="1143000" indent="-228600" defTabSz="939800" eaLnBrk="0" hangingPunct="0">
              <a:defRPr sz="900">
                <a:solidFill>
                  <a:srgbClr val="666666"/>
                </a:solidFill>
                <a:latin typeface="55 Helvetica Roman" charset="0"/>
                <a:ea typeface="ＭＳ Ｐゴシック" charset="0"/>
              </a:defRPr>
            </a:lvl3pPr>
            <a:lvl4pPr marL="1600200" indent="-228600" defTabSz="939800" eaLnBrk="0" hangingPunct="0">
              <a:defRPr sz="900">
                <a:solidFill>
                  <a:srgbClr val="666666"/>
                </a:solidFill>
                <a:latin typeface="55 Helvetica Roman" charset="0"/>
                <a:ea typeface="ＭＳ Ｐゴシック" charset="0"/>
              </a:defRPr>
            </a:lvl4pPr>
            <a:lvl5pPr marL="2057400" indent="-228600" defTabSz="939800" eaLnBrk="0" hangingPunct="0">
              <a:defRPr sz="900">
                <a:solidFill>
                  <a:srgbClr val="666666"/>
                </a:solidFill>
                <a:latin typeface="55 Helvetica Roman" charset="0"/>
                <a:ea typeface="ＭＳ Ｐゴシック" charset="0"/>
              </a:defRPr>
            </a:lvl5pPr>
            <a:lvl6pPr marL="2514600" indent="-228600" defTabSz="939800" eaLnBrk="0" fontAlgn="base" hangingPunct="0">
              <a:spcBef>
                <a:spcPct val="0"/>
              </a:spcBef>
              <a:spcAft>
                <a:spcPct val="0"/>
              </a:spcAft>
              <a:defRPr sz="900">
                <a:solidFill>
                  <a:srgbClr val="666666"/>
                </a:solidFill>
                <a:latin typeface="55 Helvetica Roman" charset="0"/>
                <a:ea typeface="ＭＳ Ｐゴシック" charset="0"/>
              </a:defRPr>
            </a:lvl6pPr>
            <a:lvl7pPr marL="2971800" indent="-228600" defTabSz="939800" eaLnBrk="0" fontAlgn="base" hangingPunct="0">
              <a:spcBef>
                <a:spcPct val="0"/>
              </a:spcBef>
              <a:spcAft>
                <a:spcPct val="0"/>
              </a:spcAft>
              <a:defRPr sz="900">
                <a:solidFill>
                  <a:srgbClr val="666666"/>
                </a:solidFill>
                <a:latin typeface="55 Helvetica Roman" charset="0"/>
                <a:ea typeface="ＭＳ Ｐゴシック" charset="0"/>
              </a:defRPr>
            </a:lvl7pPr>
            <a:lvl8pPr marL="3429000" indent="-228600" defTabSz="939800" eaLnBrk="0" fontAlgn="base" hangingPunct="0">
              <a:spcBef>
                <a:spcPct val="0"/>
              </a:spcBef>
              <a:spcAft>
                <a:spcPct val="0"/>
              </a:spcAft>
              <a:defRPr sz="900">
                <a:solidFill>
                  <a:srgbClr val="666666"/>
                </a:solidFill>
                <a:latin typeface="55 Helvetica Roman" charset="0"/>
                <a:ea typeface="ＭＳ Ｐゴシック" charset="0"/>
              </a:defRPr>
            </a:lvl8pPr>
            <a:lvl9pPr marL="3886200" indent="-228600" defTabSz="939800" eaLnBrk="0" fontAlgn="base" hangingPunct="0">
              <a:spcBef>
                <a:spcPct val="0"/>
              </a:spcBef>
              <a:spcAft>
                <a:spcPct val="0"/>
              </a:spcAft>
              <a:defRPr sz="900">
                <a:solidFill>
                  <a:srgbClr val="666666"/>
                </a:solidFill>
                <a:latin typeface="55 Helvetica Roman" charset="0"/>
                <a:ea typeface="ＭＳ Ｐゴシック" charset="0"/>
              </a:defRPr>
            </a:lvl9pPr>
          </a:lstStyle>
          <a:p>
            <a:pPr eaLnBrk="1" hangingPunct="1"/>
            <a:fld id="{E2111218-4120-8341-A7D3-D54A965E6767}" type="slidenum">
              <a:rPr lang="en-US" sz="1200">
                <a:solidFill>
                  <a:schemeClr val="tx1"/>
                </a:solidFill>
                <a:cs typeface="Arial" charset="0"/>
              </a:rPr>
              <a:pPr eaLnBrk="1" hangingPunct="1"/>
              <a:t>3</a:t>
            </a:fld>
            <a:endParaRPr lang="en-US" sz="1200">
              <a:solidFill>
                <a:schemeClr val="tx1"/>
              </a:solidFill>
              <a:cs typeface="Arial" charset="0"/>
            </a:endParaRPr>
          </a:p>
        </p:txBody>
      </p:sp>
      <p:sp>
        <p:nvSpPr>
          <p:cNvPr id="17410" name="Rectangle 2"/>
          <p:cNvSpPr>
            <a:spLocks noGrp="1" noRot="1" noChangeAspect="1" noChangeArrowheads="1" noTextEdit="1"/>
          </p:cNvSpPr>
          <p:nvPr>
            <p:ph type="sldImg"/>
          </p:nvPr>
        </p:nvSpPr>
        <p:spPr>
          <a:xfrm>
            <a:off x="1212850" y="708025"/>
            <a:ext cx="4584700" cy="3543300"/>
          </a:xfrm>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atin typeface="55 Helvetica Roman" charset="0"/>
              </a:rPr>
              <a:t>The ACO team led and provided all final design and documentation for the study in consultation with the EAM team points of contact. Significant parallel work from the EAM team in the mission analysis, structures, thermal, and power areas was used for comparison purposes and may be available in separate documentation.</a:t>
            </a:r>
          </a:p>
        </p:txBody>
      </p:sp>
    </p:spTree>
    <p:extLst>
      <p:ext uri="{BB962C8B-B14F-4D97-AF65-F5344CB8AC3E}">
        <p14:creationId xmlns:p14="http://schemas.microsoft.com/office/powerpoint/2010/main" val="3367287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BF60CF17-8050-49DB-9EF9-1B41D6BF873D}" type="slidenum">
              <a:rPr lang="en-US" smtClean="0"/>
              <a:pPr/>
              <a:t>4</a:t>
            </a:fld>
            <a:endParaRPr lang="en-US" dirty="0" smtClean="0"/>
          </a:p>
        </p:txBody>
      </p:sp>
      <p:sp>
        <p:nvSpPr>
          <p:cNvPr id="18435" name="Rectangle 2"/>
          <p:cNvSpPr>
            <a:spLocks noGrp="1" noRot="1" noChangeAspect="1" noChangeArrowheads="1" noTextEdit="1"/>
          </p:cNvSpPr>
          <p:nvPr>
            <p:ph type="sldImg"/>
          </p:nvPr>
        </p:nvSpPr>
        <p:spPr>
          <a:xfrm>
            <a:off x="1212850" y="708025"/>
            <a:ext cx="4584700" cy="3543300"/>
          </a:xfrm>
          <a:ln/>
        </p:spPr>
      </p:sp>
      <p:sp>
        <p:nvSpPr>
          <p:cNvPr id="18436" name="Rectangle 3"/>
          <p:cNvSpPr>
            <a:spLocks noGrp="1" noChangeArrowheads="1"/>
          </p:cNvSpPr>
          <p:nvPr>
            <p:ph type="body" idx="1"/>
          </p:nvPr>
        </p:nvSpPr>
        <p:spPr>
          <a:noFill/>
          <a:ln/>
        </p:spPr>
        <p:txBody>
          <a:bodyPr/>
          <a:lstStyle/>
          <a:p>
            <a:pPr eaLnBrk="1" hangingPunct="1"/>
            <a:r>
              <a:rPr lang="en-US" dirty="0" smtClean="0"/>
              <a:t>The study was completed on schedule.</a:t>
            </a:r>
          </a:p>
        </p:txBody>
      </p:sp>
    </p:spTree>
    <p:extLst>
      <p:ext uri="{BB962C8B-B14F-4D97-AF65-F5344CB8AC3E}">
        <p14:creationId xmlns:p14="http://schemas.microsoft.com/office/powerpoint/2010/main" val="4152730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2850" y="708025"/>
            <a:ext cx="4584700" cy="3543300"/>
          </a:xfrm>
        </p:spPr>
      </p:sp>
      <p:sp>
        <p:nvSpPr>
          <p:cNvPr id="3" name="Notes Placeholder 2"/>
          <p:cNvSpPr>
            <a:spLocks noGrp="1"/>
          </p:cNvSpPr>
          <p:nvPr>
            <p:ph type="body" idx="1"/>
          </p:nvPr>
        </p:nvSpPr>
        <p:spPr/>
        <p:txBody>
          <a:bodyPr>
            <a:normAutofit/>
          </a:bodyPr>
          <a:lstStyle/>
          <a:p>
            <a:r>
              <a:rPr lang="en-US" dirty="0" smtClean="0"/>
              <a:t>The study was sponsored by the NASA HQ Advanced Exploration Systems Program through the Exploration Augmentation Module Project led by Lora Bailey at JSC. </a:t>
            </a:r>
          </a:p>
          <a:p>
            <a:r>
              <a:rPr lang="en-US" dirty="0" smtClean="0"/>
              <a:t>Lora in turn reported to and solicited guidance from Skip Hatfield in support of the Future Capabilities Definition Team efforts.</a:t>
            </a:r>
          </a:p>
        </p:txBody>
      </p:sp>
      <p:sp>
        <p:nvSpPr>
          <p:cNvPr id="4" name="Slide Number Placeholder 3"/>
          <p:cNvSpPr>
            <a:spLocks noGrp="1"/>
          </p:cNvSpPr>
          <p:nvPr>
            <p:ph type="sldNum" sz="quarter" idx="10"/>
          </p:nvPr>
        </p:nvSpPr>
        <p:spPr/>
        <p:txBody>
          <a:bodyPr/>
          <a:lstStyle/>
          <a:p>
            <a:fld id="{2EC9D3BD-8E67-4AFC-9494-F5117C1775A3}" type="slidenum">
              <a:rPr lang="en-US" smtClean="0"/>
              <a:pPr/>
              <a:t>5</a:t>
            </a:fld>
            <a:endParaRPr lang="en-US" dirty="0"/>
          </a:p>
        </p:txBody>
      </p:sp>
    </p:spTree>
    <p:extLst>
      <p:ext uri="{BB962C8B-B14F-4D97-AF65-F5344CB8AC3E}">
        <p14:creationId xmlns:p14="http://schemas.microsoft.com/office/powerpoint/2010/main" val="1792561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2850" y="708025"/>
            <a:ext cx="4584700" cy="35433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10</a:t>
            </a:fld>
            <a:endParaRPr lang="en-US"/>
          </a:p>
        </p:txBody>
      </p:sp>
    </p:spTree>
    <p:extLst>
      <p:ext uri="{BB962C8B-B14F-4D97-AF65-F5344CB8AC3E}">
        <p14:creationId xmlns:p14="http://schemas.microsoft.com/office/powerpoint/2010/main" val="2356624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12850" y="708025"/>
            <a:ext cx="4584700" cy="3543300"/>
          </a:xfrm>
          <a:ln/>
        </p:spPr>
      </p:sp>
      <p:sp>
        <p:nvSpPr>
          <p:cNvPr id="266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a:t>The cross-sections show the floor to ceiling volumes available for this size module. </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9800">
              <a:defRPr sz="900">
                <a:solidFill>
                  <a:srgbClr val="666666"/>
                </a:solidFill>
                <a:latin typeface="55 Helvetica Roman" charset="0"/>
                <a:ea typeface="ＭＳ Ｐゴシック" charset="0"/>
              </a:defRPr>
            </a:lvl1pPr>
            <a:lvl2pPr defTabSz="939800">
              <a:defRPr sz="900">
                <a:solidFill>
                  <a:srgbClr val="666666"/>
                </a:solidFill>
                <a:latin typeface="55 Helvetica Roman" charset="0"/>
                <a:ea typeface="ＭＳ Ｐゴシック" charset="0"/>
              </a:defRPr>
            </a:lvl2pPr>
            <a:lvl3pPr defTabSz="939800">
              <a:defRPr sz="900">
                <a:solidFill>
                  <a:srgbClr val="666666"/>
                </a:solidFill>
                <a:latin typeface="55 Helvetica Roman" charset="0"/>
                <a:ea typeface="ＭＳ Ｐゴシック" charset="0"/>
              </a:defRPr>
            </a:lvl3pPr>
            <a:lvl4pPr defTabSz="939800">
              <a:defRPr sz="900">
                <a:solidFill>
                  <a:srgbClr val="666666"/>
                </a:solidFill>
                <a:latin typeface="55 Helvetica Roman" charset="0"/>
                <a:ea typeface="ＭＳ Ｐゴシック" charset="0"/>
              </a:defRPr>
            </a:lvl4pPr>
            <a:lvl5pPr defTabSz="939800">
              <a:defRPr sz="900">
                <a:solidFill>
                  <a:srgbClr val="666666"/>
                </a:solidFill>
                <a:latin typeface="55 Helvetica Roman" charset="0"/>
                <a:ea typeface="ＭＳ Ｐゴシック" charset="0"/>
              </a:defRPr>
            </a:lvl5pPr>
            <a:lvl6pPr marL="2282825" indent="3175" defTabSz="939800" eaLnBrk="0" fontAlgn="base" hangingPunct="0">
              <a:spcBef>
                <a:spcPct val="0"/>
              </a:spcBef>
              <a:spcAft>
                <a:spcPct val="0"/>
              </a:spcAft>
              <a:defRPr sz="900">
                <a:solidFill>
                  <a:srgbClr val="666666"/>
                </a:solidFill>
                <a:latin typeface="55 Helvetica Roman" charset="0"/>
                <a:ea typeface="ＭＳ Ｐゴシック" charset="0"/>
              </a:defRPr>
            </a:lvl6pPr>
            <a:lvl7pPr marL="2740025" indent="3175" defTabSz="939800" eaLnBrk="0" fontAlgn="base" hangingPunct="0">
              <a:spcBef>
                <a:spcPct val="0"/>
              </a:spcBef>
              <a:spcAft>
                <a:spcPct val="0"/>
              </a:spcAft>
              <a:defRPr sz="900">
                <a:solidFill>
                  <a:srgbClr val="666666"/>
                </a:solidFill>
                <a:latin typeface="55 Helvetica Roman" charset="0"/>
                <a:ea typeface="ＭＳ Ｐゴシック" charset="0"/>
              </a:defRPr>
            </a:lvl7pPr>
            <a:lvl8pPr marL="3197225" indent="3175" defTabSz="939800" eaLnBrk="0" fontAlgn="base" hangingPunct="0">
              <a:spcBef>
                <a:spcPct val="0"/>
              </a:spcBef>
              <a:spcAft>
                <a:spcPct val="0"/>
              </a:spcAft>
              <a:defRPr sz="900">
                <a:solidFill>
                  <a:srgbClr val="666666"/>
                </a:solidFill>
                <a:latin typeface="55 Helvetica Roman" charset="0"/>
                <a:ea typeface="ＭＳ Ｐゴシック" charset="0"/>
              </a:defRPr>
            </a:lvl8pPr>
            <a:lvl9pPr marL="3654425" indent="3175" defTabSz="939800" eaLnBrk="0" fontAlgn="base" hangingPunct="0">
              <a:spcBef>
                <a:spcPct val="0"/>
              </a:spcBef>
              <a:spcAft>
                <a:spcPct val="0"/>
              </a:spcAft>
              <a:defRPr sz="900">
                <a:solidFill>
                  <a:srgbClr val="666666"/>
                </a:solidFill>
                <a:latin typeface="55 Helvetica Roman" charset="0"/>
                <a:ea typeface="ＭＳ Ｐゴシック" charset="0"/>
              </a:defRPr>
            </a:lvl9pPr>
          </a:lstStyle>
          <a:p>
            <a:fld id="{9C577CC0-3C96-474A-89F1-F829559F44EA}" type="slidenum">
              <a:rPr lang="en-US" sz="1200">
                <a:solidFill>
                  <a:schemeClr val="tx1"/>
                </a:solidFill>
              </a:rPr>
              <a:pPr/>
              <a:t>11</a:t>
            </a:fld>
            <a:endParaRPr lang="en-US" sz="1200">
              <a:solidFill>
                <a:schemeClr val="tx1"/>
              </a:solidFill>
            </a:endParaRPr>
          </a:p>
        </p:txBody>
      </p:sp>
    </p:spTree>
    <p:extLst>
      <p:ext uri="{BB962C8B-B14F-4D97-AF65-F5344CB8AC3E}">
        <p14:creationId xmlns:p14="http://schemas.microsoft.com/office/powerpoint/2010/main" val="3303118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212850" y="708025"/>
            <a:ext cx="4584700" cy="3543300"/>
          </a:xfrm>
          <a:ln/>
        </p:spPr>
      </p:sp>
      <p:sp>
        <p:nvSpPr>
          <p:cNvPr id="266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US" dirty="0"/>
              <a:t>The cross-sections show the floor to ceiling volumes available for this size module. </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9800">
              <a:defRPr sz="900">
                <a:solidFill>
                  <a:srgbClr val="666666"/>
                </a:solidFill>
                <a:latin typeface="55 Helvetica Roman" charset="0"/>
                <a:ea typeface="ＭＳ Ｐゴシック" charset="0"/>
              </a:defRPr>
            </a:lvl1pPr>
            <a:lvl2pPr defTabSz="939800">
              <a:defRPr sz="900">
                <a:solidFill>
                  <a:srgbClr val="666666"/>
                </a:solidFill>
                <a:latin typeface="55 Helvetica Roman" charset="0"/>
                <a:ea typeface="ＭＳ Ｐゴシック" charset="0"/>
              </a:defRPr>
            </a:lvl2pPr>
            <a:lvl3pPr defTabSz="939800">
              <a:defRPr sz="900">
                <a:solidFill>
                  <a:srgbClr val="666666"/>
                </a:solidFill>
                <a:latin typeface="55 Helvetica Roman" charset="0"/>
                <a:ea typeface="ＭＳ Ｐゴシック" charset="0"/>
              </a:defRPr>
            </a:lvl3pPr>
            <a:lvl4pPr defTabSz="939800">
              <a:defRPr sz="900">
                <a:solidFill>
                  <a:srgbClr val="666666"/>
                </a:solidFill>
                <a:latin typeface="55 Helvetica Roman" charset="0"/>
                <a:ea typeface="ＭＳ Ｐゴシック" charset="0"/>
              </a:defRPr>
            </a:lvl4pPr>
            <a:lvl5pPr defTabSz="939800">
              <a:defRPr sz="900">
                <a:solidFill>
                  <a:srgbClr val="666666"/>
                </a:solidFill>
                <a:latin typeface="55 Helvetica Roman" charset="0"/>
                <a:ea typeface="ＭＳ Ｐゴシック" charset="0"/>
              </a:defRPr>
            </a:lvl5pPr>
            <a:lvl6pPr marL="2282825" indent="3175" defTabSz="939800" eaLnBrk="0" fontAlgn="base" hangingPunct="0">
              <a:spcBef>
                <a:spcPct val="0"/>
              </a:spcBef>
              <a:spcAft>
                <a:spcPct val="0"/>
              </a:spcAft>
              <a:defRPr sz="900">
                <a:solidFill>
                  <a:srgbClr val="666666"/>
                </a:solidFill>
                <a:latin typeface="55 Helvetica Roman" charset="0"/>
                <a:ea typeface="ＭＳ Ｐゴシック" charset="0"/>
              </a:defRPr>
            </a:lvl6pPr>
            <a:lvl7pPr marL="2740025" indent="3175" defTabSz="939800" eaLnBrk="0" fontAlgn="base" hangingPunct="0">
              <a:spcBef>
                <a:spcPct val="0"/>
              </a:spcBef>
              <a:spcAft>
                <a:spcPct val="0"/>
              </a:spcAft>
              <a:defRPr sz="900">
                <a:solidFill>
                  <a:srgbClr val="666666"/>
                </a:solidFill>
                <a:latin typeface="55 Helvetica Roman" charset="0"/>
                <a:ea typeface="ＭＳ Ｐゴシック" charset="0"/>
              </a:defRPr>
            </a:lvl7pPr>
            <a:lvl8pPr marL="3197225" indent="3175" defTabSz="939800" eaLnBrk="0" fontAlgn="base" hangingPunct="0">
              <a:spcBef>
                <a:spcPct val="0"/>
              </a:spcBef>
              <a:spcAft>
                <a:spcPct val="0"/>
              </a:spcAft>
              <a:defRPr sz="900">
                <a:solidFill>
                  <a:srgbClr val="666666"/>
                </a:solidFill>
                <a:latin typeface="55 Helvetica Roman" charset="0"/>
                <a:ea typeface="ＭＳ Ｐゴシック" charset="0"/>
              </a:defRPr>
            </a:lvl8pPr>
            <a:lvl9pPr marL="3654425" indent="3175" defTabSz="939800" eaLnBrk="0" fontAlgn="base" hangingPunct="0">
              <a:spcBef>
                <a:spcPct val="0"/>
              </a:spcBef>
              <a:spcAft>
                <a:spcPct val="0"/>
              </a:spcAft>
              <a:defRPr sz="900">
                <a:solidFill>
                  <a:srgbClr val="666666"/>
                </a:solidFill>
                <a:latin typeface="55 Helvetica Roman" charset="0"/>
                <a:ea typeface="ＭＳ Ｐゴシック" charset="0"/>
              </a:defRPr>
            </a:lvl9pPr>
          </a:lstStyle>
          <a:p>
            <a:fld id="{9C577CC0-3C96-474A-89F1-F829559F44EA}" type="slidenum">
              <a:rPr lang="en-US" sz="1200">
                <a:solidFill>
                  <a:schemeClr val="tx1"/>
                </a:solidFill>
              </a:rPr>
              <a:pPr/>
              <a:t>12</a:t>
            </a:fld>
            <a:endParaRPr lang="en-US" sz="1200">
              <a:solidFill>
                <a:schemeClr val="tx1"/>
              </a:solidFill>
            </a:endParaRPr>
          </a:p>
        </p:txBody>
      </p:sp>
    </p:spTree>
    <p:extLst>
      <p:ext uri="{BB962C8B-B14F-4D97-AF65-F5344CB8AC3E}">
        <p14:creationId xmlns:p14="http://schemas.microsoft.com/office/powerpoint/2010/main" val="172568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21</a:t>
            </a:fld>
            <a:endParaRPr lang="en-US"/>
          </a:p>
        </p:txBody>
      </p:sp>
    </p:spTree>
    <p:extLst>
      <p:ext uri="{BB962C8B-B14F-4D97-AF65-F5344CB8AC3E}">
        <p14:creationId xmlns:p14="http://schemas.microsoft.com/office/powerpoint/2010/main" val="1719424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BBD86-188E-E941-8BC0-994CAF52EA5A}" type="slidenum">
              <a:rPr lang="en-US" smtClean="0"/>
              <a:pPr/>
              <a:t>22</a:t>
            </a:fld>
            <a:endParaRPr lang="en-US"/>
          </a:p>
        </p:txBody>
      </p:sp>
    </p:spTree>
    <p:extLst>
      <p:ext uri="{BB962C8B-B14F-4D97-AF65-F5344CB8AC3E}">
        <p14:creationId xmlns:p14="http://schemas.microsoft.com/office/powerpoint/2010/main" val="3403614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23</a:t>
            </a:fld>
            <a:endParaRPr lang="en-US"/>
          </a:p>
        </p:txBody>
      </p:sp>
    </p:spTree>
    <p:extLst>
      <p:ext uri="{BB962C8B-B14F-4D97-AF65-F5344CB8AC3E}">
        <p14:creationId xmlns:p14="http://schemas.microsoft.com/office/powerpoint/2010/main" val="19670752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24</a:t>
            </a:fld>
            <a:endParaRPr lang="en-US"/>
          </a:p>
        </p:txBody>
      </p:sp>
    </p:spTree>
    <p:extLst>
      <p:ext uri="{BB962C8B-B14F-4D97-AF65-F5344CB8AC3E}">
        <p14:creationId xmlns:p14="http://schemas.microsoft.com/office/powerpoint/2010/main" val="3493819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25</a:t>
            </a:fld>
            <a:endParaRPr lang="en-US"/>
          </a:p>
        </p:txBody>
      </p:sp>
    </p:spTree>
    <p:extLst>
      <p:ext uri="{BB962C8B-B14F-4D97-AF65-F5344CB8AC3E}">
        <p14:creationId xmlns:p14="http://schemas.microsoft.com/office/powerpoint/2010/main" val="146598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26</a:t>
            </a:fld>
            <a:endParaRPr lang="en-US"/>
          </a:p>
        </p:txBody>
      </p:sp>
    </p:spTree>
    <p:extLst>
      <p:ext uri="{BB962C8B-B14F-4D97-AF65-F5344CB8AC3E}">
        <p14:creationId xmlns:p14="http://schemas.microsoft.com/office/powerpoint/2010/main" val="3391480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27</a:t>
            </a:fld>
            <a:endParaRPr lang="en-US"/>
          </a:p>
        </p:txBody>
      </p:sp>
    </p:spTree>
    <p:extLst>
      <p:ext uri="{BB962C8B-B14F-4D97-AF65-F5344CB8AC3E}">
        <p14:creationId xmlns:p14="http://schemas.microsoft.com/office/powerpoint/2010/main" val="1199185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28</a:t>
            </a:fld>
            <a:endParaRPr lang="en-US"/>
          </a:p>
        </p:txBody>
      </p:sp>
    </p:spTree>
    <p:extLst>
      <p:ext uri="{BB962C8B-B14F-4D97-AF65-F5344CB8AC3E}">
        <p14:creationId xmlns:p14="http://schemas.microsoft.com/office/powerpoint/2010/main" val="3948688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BBD86-188E-E941-8BC0-994CAF52EA5A}" type="slidenum">
              <a:rPr lang="en-US" smtClean="0"/>
              <a:pPr/>
              <a:t>29</a:t>
            </a:fld>
            <a:endParaRPr lang="en-US"/>
          </a:p>
        </p:txBody>
      </p:sp>
    </p:spTree>
    <p:extLst>
      <p:ext uri="{BB962C8B-B14F-4D97-AF65-F5344CB8AC3E}">
        <p14:creationId xmlns:p14="http://schemas.microsoft.com/office/powerpoint/2010/main" val="3403614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BBD86-188E-E941-8BC0-994CAF52EA5A}" type="slidenum">
              <a:rPr lang="en-US" smtClean="0"/>
              <a:pPr/>
              <a:t>30</a:t>
            </a:fld>
            <a:endParaRPr lang="en-US"/>
          </a:p>
        </p:txBody>
      </p:sp>
    </p:spTree>
    <p:extLst>
      <p:ext uri="{BB962C8B-B14F-4D97-AF65-F5344CB8AC3E}">
        <p14:creationId xmlns:p14="http://schemas.microsoft.com/office/powerpoint/2010/main" val="3403614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2850" y="708025"/>
            <a:ext cx="4584700" cy="35433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31</a:t>
            </a:fld>
            <a:endParaRPr lang="en-US"/>
          </a:p>
        </p:txBody>
      </p:sp>
    </p:spTree>
    <p:extLst>
      <p:ext uri="{BB962C8B-B14F-4D97-AF65-F5344CB8AC3E}">
        <p14:creationId xmlns:p14="http://schemas.microsoft.com/office/powerpoint/2010/main" val="3202394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2850" y="708025"/>
            <a:ext cx="4584700" cy="35433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32</a:t>
            </a:fld>
            <a:endParaRPr lang="en-US"/>
          </a:p>
        </p:txBody>
      </p:sp>
    </p:spTree>
    <p:extLst>
      <p:ext uri="{BB962C8B-B14F-4D97-AF65-F5344CB8AC3E}">
        <p14:creationId xmlns:p14="http://schemas.microsoft.com/office/powerpoint/2010/main" val="3501569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2850" y="708025"/>
            <a:ext cx="4584700" cy="35433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6BBD86-188E-E941-8BC0-994CAF52EA5A}" type="slidenum">
              <a:rPr lang="en-US" smtClean="0"/>
              <a:pPr/>
              <a:t>33</a:t>
            </a:fld>
            <a:endParaRPr lang="en-US"/>
          </a:p>
        </p:txBody>
      </p:sp>
    </p:spTree>
    <p:extLst>
      <p:ext uri="{BB962C8B-B14F-4D97-AF65-F5344CB8AC3E}">
        <p14:creationId xmlns:p14="http://schemas.microsoft.com/office/powerpoint/2010/main" val="144261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itle 4"/>
          <p:cNvSpPr>
            <a:spLocks noGrp="1"/>
          </p:cNvSpPr>
          <p:nvPr>
            <p:ph type="title"/>
          </p:nvPr>
        </p:nvSpPr>
        <p:spPr>
          <a:xfrm>
            <a:off x="511261" y="1979518"/>
            <a:ext cx="9051925" cy="908061"/>
          </a:xfrm>
          <a:prstGeom prst="rect">
            <a:avLst/>
          </a:prstGeom>
        </p:spPr>
        <p:txBody>
          <a:bodyPr lIns="91418" tIns="45710" rIns="91418" bIns="45710" anchor="b"/>
          <a:lstStyle>
            <a:lvl1pPr algn="l">
              <a:defRPr kumimoji="0" lang="en-US" sz="4000" b="0" i="0" u="none" strike="noStrike" kern="0" cap="none" spc="0" normalizeH="0" baseline="0" noProof="0" dirty="0" smtClean="0">
                <a:ln>
                  <a:noFill/>
                </a:ln>
                <a:solidFill>
                  <a:sysClr val="window" lastClr="FFFFFF">
                    <a:lumMod val="85000"/>
                  </a:sysClr>
                </a:solidFill>
                <a:effectLst/>
                <a:uLnTx/>
                <a:uFillTx/>
                <a:latin typeface="Arial"/>
                <a:ea typeface="+mj-ea"/>
                <a:cs typeface="+mj-cs"/>
              </a:defRPr>
            </a:lvl1pPr>
          </a:lstStyle>
          <a:p>
            <a:pPr marL="0" marR="0" lvl="0" indent="0" algn="l" defTabSz="1018937" rtl="0" eaLnBrk="1" fontAlgn="base" latinLnBrk="0" hangingPunct="1">
              <a:lnSpc>
                <a:spcPct val="100000"/>
              </a:lnSpc>
              <a:spcBef>
                <a:spcPct val="0"/>
              </a:spcBef>
              <a:spcAft>
                <a:spcPct val="0"/>
              </a:spcAft>
              <a:buClrTx/>
              <a:buSzTx/>
              <a:buFontTx/>
              <a:buNone/>
              <a:tabLst/>
              <a:defRPr/>
            </a:pPr>
            <a:r>
              <a:rPr lang="en-US" smtClean="0"/>
              <a:t>Click to edit Master title style</a:t>
            </a:r>
            <a:endParaRPr lang="en-US" dirty="0"/>
          </a:p>
        </p:txBody>
      </p:sp>
      <p:sp>
        <p:nvSpPr>
          <p:cNvPr id="7" name="Text Placeholder 6"/>
          <p:cNvSpPr>
            <a:spLocks noGrp="1"/>
          </p:cNvSpPr>
          <p:nvPr>
            <p:ph type="body" sz="quarter" idx="10" hasCustomPrompt="1"/>
          </p:nvPr>
        </p:nvSpPr>
        <p:spPr>
          <a:xfrm>
            <a:off x="512681" y="3024357"/>
            <a:ext cx="5943600" cy="3181854"/>
          </a:xfrm>
          <a:prstGeom prst="rect">
            <a:avLst/>
          </a:prstGeom>
        </p:spPr>
        <p:txBody>
          <a:bodyPr lIns="91418" tIns="45710" rIns="91418" bIns="45710"/>
          <a:lstStyle>
            <a:lvl1pPr algn="l">
              <a:buNone/>
              <a:defRPr kumimoji="0" lang="en-US" sz="2500" b="0" i="0" u="none" strike="noStrike" kern="0" cap="none" spc="0" normalizeH="0" baseline="0" noProof="0" dirty="0" smtClean="0">
                <a:ln>
                  <a:noFill/>
                </a:ln>
                <a:solidFill>
                  <a:srgbClr val="79797C"/>
                </a:solidFill>
                <a:effectLst/>
                <a:uLnTx/>
                <a:uFillTx/>
                <a:latin typeface="Arial"/>
                <a:ea typeface="+mn-ea"/>
                <a:cs typeface="+mn-cs"/>
              </a:defRPr>
            </a:lvl1pPr>
          </a:lstStyle>
          <a:p>
            <a:pPr marL="0" marR="0" lvl="0" indent="0" algn="l" defTabSz="1018937" rtl="0" eaLnBrk="1" fontAlgn="base" latinLnBrk="0" hangingPunct="1">
              <a:lnSpc>
                <a:spcPct val="100000"/>
              </a:lnSpc>
              <a:spcBef>
                <a:spcPts val="599"/>
              </a:spcBef>
              <a:spcAft>
                <a:spcPts val="599"/>
              </a:spcAft>
              <a:buClr>
                <a:srgbClr val="004FA6"/>
              </a:buClr>
              <a:buSzPct val="80000"/>
              <a:buFont typeface="AGaramond RegularSC" pitchFamily="1" charset="0"/>
              <a:buNone/>
              <a:tabLst/>
              <a:defRPr/>
            </a:pPr>
            <a:r>
              <a:rPr lang="en-US" dirty="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11" tIns="50906" rIns="101811" bIns="50906"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61163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2"/>
          </p:nvPr>
        </p:nvSpPr>
        <p:spPr>
          <a:xfrm>
            <a:off x="497808" y="1523832"/>
            <a:ext cx="9144000" cy="566928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2"/>
          <p:cNvSpPr>
            <a:spLocks noGrp="1" noChangeArrowheads="1"/>
          </p:cNvSpPr>
          <p:nvPr>
            <p:ph type="title"/>
          </p:nvPr>
        </p:nvSpPr>
        <p:spPr bwMode="auto">
          <a:xfrm>
            <a:off x="1208869"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54859" y="3799141"/>
            <a:ext cx="8548687" cy="1544638"/>
          </a:xfrm>
        </p:spPr>
        <p:txBody>
          <a:bodyPr anchor="t"/>
          <a:lstStyle>
            <a:lvl1pPr algn="l">
              <a:defRPr sz="4000" b="1" cap="none">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54859" y="5347454"/>
            <a:ext cx="8548687" cy="1700212"/>
          </a:xfrm>
        </p:spPr>
        <p:txBody>
          <a:bodyPr anchor="t"/>
          <a:lstStyle>
            <a:lvl1pPr marL="0" indent="0">
              <a:buNone/>
              <a:defRPr sz="2000">
                <a:solidFill>
                  <a:schemeClr val="bg1">
                    <a:lumMod val="50000"/>
                  </a:schemeClr>
                </a:solidFill>
              </a:defRPr>
            </a:lvl1pPr>
            <a:lvl2pPr marL="457093" indent="0">
              <a:buNone/>
              <a:defRPr sz="1800"/>
            </a:lvl2pPr>
            <a:lvl3pPr marL="914187" indent="0">
              <a:buNone/>
              <a:defRPr sz="1600"/>
            </a:lvl3pPr>
            <a:lvl4pPr marL="1371279" indent="0">
              <a:buNone/>
              <a:defRPr sz="1400"/>
            </a:lvl4pPr>
            <a:lvl5pPr marL="1828372" indent="0">
              <a:buNone/>
              <a:defRPr sz="1400"/>
            </a:lvl5pPr>
            <a:lvl6pPr marL="2285465" indent="0">
              <a:buNone/>
              <a:defRPr sz="1400"/>
            </a:lvl6pPr>
            <a:lvl7pPr marL="2742560" indent="0">
              <a:buNone/>
              <a:defRPr sz="1400"/>
            </a:lvl7pPr>
            <a:lvl8pPr marL="3199651" indent="0">
              <a:buNone/>
              <a:defRPr sz="1400"/>
            </a:lvl8pPr>
            <a:lvl9pPr marL="3656744" indent="0">
              <a:buNone/>
              <a:defRPr sz="1400"/>
            </a:lvl9pPr>
          </a:lstStyle>
          <a:p>
            <a:pPr lvl="0"/>
            <a:r>
              <a:rPr lang="en-US" dirty="0" smtClean="0"/>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3237" y="1517068"/>
            <a:ext cx="4572000" cy="566928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146674" y="1517068"/>
            <a:ext cx="4572000" cy="566928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3237" y="1517068"/>
            <a:ext cx="4572000" cy="566928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5" name="Content Placeholder 2"/>
          <p:cNvSpPr>
            <a:spLocks noGrp="1"/>
          </p:cNvSpPr>
          <p:nvPr>
            <p:ph sz="half" idx="11"/>
          </p:nvPr>
        </p:nvSpPr>
        <p:spPr>
          <a:xfrm>
            <a:off x="514742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2"/>
          <p:cNvSpPr>
            <a:spLocks noGrp="1"/>
          </p:cNvSpPr>
          <p:nvPr>
            <p:ph sz="half" idx="12"/>
          </p:nvPr>
        </p:nvSpPr>
        <p:spPr>
          <a:xfrm>
            <a:off x="514742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585780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5146674" y="1517068"/>
            <a:ext cx="4572000" cy="566928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5" name="Content Placeholder 2"/>
          <p:cNvSpPr>
            <a:spLocks noGrp="1"/>
          </p:cNvSpPr>
          <p:nvPr>
            <p:ph sz="half" idx="10"/>
          </p:nvPr>
        </p:nvSpPr>
        <p:spPr>
          <a:xfrm>
            <a:off x="50323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2"/>
          <p:cNvSpPr>
            <a:spLocks noGrp="1"/>
          </p:cNvSpPr>
          <p:nvPr>
            <p:ph sz="half" idx="1"/>
          </p:nvPr>
        </p:nvSpPr>
        <p:spPr>
          <a:xfrm>
            <a:off x="50323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70215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50323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Content Placeholder 2"/>
          <p:cNvSpPr>
            <a:spLocks noGrp="1"/>
          </p:cNvSpPr>
          <p:nvPr>
            <p:ph sz="half" idx="1"/>
          </p:nvPr>
        </p:nvSpPr>
        <p:spPr>
          <a:xfrm>
            <a:off x="50323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6" name="Content Placeholder 2"/>
          <p:cNvSpPr>
            <a:spLocks noGrp="1"/>
          </p:cNvSpPr>
          <p:nvPr>
            <p:ph sz="half" idx="11"/>
          </p:nvPr>
        </p:nvSpPr>
        <p:spPr>
          <a:xfrm>
            <a:off x="514742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sz="half" idx="12"/>
          </p:nvPr>
        </p:nvSpPr>
        <p:spPr>
          <a:xfrm>
            <a:off x="514742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48631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503237" y="4444753"/>
            <a:ext cx="9213222"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Content Placeholder 2"/>
          <p:cNvSpPr>
            <a:spLocks noGrp="1"/>
          </p:cNvSpPr>
          <p:nvPr>
            <p:ph sz="half" idx="1"/>
          </p:nvPr>
        </p:nvSpPr>
        <p:spPr>
          <a:xfrm>
            <a:off x="50323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6" name="Content Placeholder 2"/>
          <p:cNvSpPr>
            <a:spLocks noGrp="1"/>
          </p:cNvSpPr>
          <p:nvPr>
            <p:ph sz="half" idx="11"/>
          </p:nvPr>
        </p:nvSpPr>
        <p:spPr>
          <a:xfrm>
            <a:off x="514742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3112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50323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 name="Content Placeholder 2"/>
          <p:cNvSpPr>
            <a:spLocks noGrp="1"/>
          </p:cNvSpPr>
          <p:nvPr>
            <p:ph sz="half" idx="1"/>
          </p:nvPr>
        </p:nvSpPr>
        <p:spPr>
          <a:xfrm>
            <a:off x="503237" y="1517068"/>
            <a:ext cx="920434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7" name="Content Placeholder 2"/>
          <p:cNvSpPr>
            <a:spLocks noGrp="1"/>
          </p:cNvSpPr>
          <p:nvPr>
            <p:ph sz="half" idx="12"/>
          </p:nvPr>
        </p:nvSpPr>
        <p:spPr>
          <a:xfrm>
            <a:off x="514742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9499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Quad Char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03237" y="1517068"/>
            <a:ext cx="920434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6" name="Content Placeholder 2"/>
          <p:cNvSpPr>
            <a:spLocks noGrp="1"/>
          </p:cNvSpPr>
          <p:nvPr>
            <p:ph sz="half" idx="10"/>
          </p:nvPr>
        </p:nvSpPr>
        <p:spPr>
          <a:xfrm>
            <a:off x="503237" y="4444753"/>
            <a:ext cx="9213222"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61801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50323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bwMode="auto">
          <a:xfrm flipV="1">
            <a:off x="5117431" y="1447698"/>
            <a:ext cx="0" cy="580644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18900000" algn="bl" rotWithShape="0">
              <a:prstClr val="black">
                <a:alpha val="40000"/>
              </a:prstClr>
            </a:outerShdw>
          </a:effectLst>
        </p:spPr>
      </p:cxnSp>
      <p:sp>
        <p:nvSpPr>
          <p:cNvPr id="3" name="Content Placeholder 2"/>
          <p:cNvSpPr>
            <a:spLocks noGrp="1"/>
          </p:cNvSpPr>
          <p:nvPr>
            <p:ph sz="half" idx="1"/>
          </p:nvPr>
        </p:nvSpPr>
        <p:spPr>
          <a:xfrm>
            <a:off x="50323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6" name="Content Placeholder 2"/>
          <p:cNvSpPr>
            <a:spLocks noGrp="1"/>
          </p:cNvSpPr>
          <p:nvPr>
            <p:ph sz="half" idx="11"/>
          </p:nvPr>
        </p:nvSpPr>
        <p:spPr>
          <a:xfrm>
            <a:off x="5147427" y="1517068"/>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sz="half" idx="12"/>
          </p:nvPr>
        </p:nvSpPr>
        <p:spPr>
          <a:xfrm>
            <a:off x="5147427" y="4444753"/>
            <a:ext cx="4572000" cy="2743200"/>
          </a:xfrm>
        </p:spPr>
        <p:txBody>
          <a:bodyPr/>
          <a:lstStyle>
            <a:lvl1pPr>
              <a:defRPr sz="25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0" name="Straight Connector 9"/>
          <p:cNvCxnSpPr/>
          <p:nvPr userDrawn="1"/>
        </p:nvCxnSpPr>
        <p:spPr bwMode="auto">
          <a:xfrm flipV="1">
            <a:off x="0" y="4355433"/>
            <a:ext cx="10058400" cy="0"/>
          </a:xfrm>
          <a:prstGeom prst="line">
            <a:avLst/>
          </a:prstGeom>
          <a:solidFill>
            <a:schemeClr val="accent1"/>
          </a:solidFill>
          <a:ln w="44450" cap="flat" cmpd="dbl" algn="ctr">
            <a:solidFill>
              <a:schemeClr val="accent2"/>
            </a:solidFill>
            <a:prstDash val="solid"/>
            <a:round/>
            <a:headEnd type="none" w="med" len="med"/>
            <a:tailEnd type="none"/>
          </a:ln>
          <a:effectLst>
            <a:outerShdw blurRad="50800" dist="38100" dir="8100000" algn="tr" rotWithShape="0">
              <a:prstClr val="black">
                <a:alpha val="40000"/>
              </a:prstClr>
            </a:outerShdw>
          </a:effectLst>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3238" y="1523334"/>
            <a:ext cx="4572000" cy="725487"/>
          </a:xfrm>
        </p:spPr>
        <p:txBody>
          <a:bodyPr anchor="b"/>
          <a:lstStyle>
            <a:lvl1pPr marL="0" indent="0">
              <a:buNone/>
              <a:defRPr sz="2500" b="1"/>
            </a:lvl1pPr>
            <a:lvl2pPr marL="457093" indent="0">
              <a:buNone/>
              <a:defRPr sz="2000" b="1"/>
            </a:lvl2pPr>
            <a:lvl3pPr marL="914187" indent="0">
              <a:buNone/>
              <a:defRPr sz="1800" b="1"/>
            </a:lvl3pPr>
            <a:lvl4pPr marL="1371279" indent="0">
              <a:buNone/>
              <a:defRPr sz="1600" b="1"/>
            </a:lvl4pPr>
            <a:lvl5pPr marL="1828372" indent="0">
              <a:buNone/>
              <a:defRPr sz="1600" b="1"/>
            </a:lvl5pPr>
            <a:lvl6pPr marL="2285465" indent="0">
              <a:buNone/>
              <a:defRPr sz="1600" b="1"/>
            </a:lvl6pPr>
            <a:lvl7pPr marL="2742560" indent="0">
              <a:buNone/>
              <a:defRPr sz="1600" b="1"/>
            </a:lvl7pPr>
            <a:lvl8pPr marL="3199651" indent="0">
              <a:buNone/>
              <a:defRPr sz="1600" b="1"/>
            </a:lvl8pPr>
            <a:lvl9pPr marL="3656744"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503238" y="2248823"/>
            <a:ext cx="4572000" cy="4937760"/>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5110164" y="1523334"/>
            <a:ext cx="4572000" cy="725487"/>
          </a:xfrm>
        </p:spPr>
        <p:txBody>
          <a:bodyPr anchor="b"/>
          <a:lstStyle>
            <a:lvl1pPr marL="0" indent="0">
              <a:buNone/>
              <a:defRPr sz="2500" b="1"/>
            </a:lvl1pPr>
            <a:lvl2pPr marL="457093" indent="0">
              <a:buNone/>
              <a:defRPr sz="2000" b="1"/>
            </a:lvl2pPr>
            <a:lvl3pPr marL="914187" indent="0">
              <a:buNone/>
              <a:defRPr sz="1800" b="1"/>
            </a:lvl3pPr>
            <a:lvl4pPr marL="1371279" indent="0">
              <a:buNone/>
              <a:defRPr sz="1600" b="1"/>
            </a:lvl4pPr>
            <a:lvl5pPr marL="1828372" indent="0">
              <a:buNone/>
              <a:defRPr sz="1600" b="1"/>
            </a:lvl5pPr>
            <a:lvl6pPr marL="2285465" indent="0">
              <a:buNone/>
              <a:defRPr sz="1600" b="1"/>
            </a:lvl6pPr>
            <a:lvl7pPr marL="2742560" indent="0">
              <a:buNone/>
              <a:defRPr sz="1600" b="1"/>
            </a:lvl7pPr>
            <a:lvl8pPr marL="3199651" indent="0">
              <a:buNone/>
              <a:defRPr sz="1600" b="1"/>
            </a:lvl8pPr>
            <a:lvl9pPr marL="3656744"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110164" y="2248822"/>
            <a:ext cx="4572000" cy="4937760"/>
          </a:xfrm>
        </p:spPr>
        <p:txBody>
          <a:bodyPr/>
          <a:lstStyle>
            <a:lvl1pPr>
              <a:defRPr sz="25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1208868" y="148528"/>
            <a:ext cx="6766560"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Title 4"/>
          <p:cNvSpPr>
            <a:spLocks noGrp="1"/>
          </p:cNvSpPr>
          <p:nvPr>
            <p:ph type="title"/>
          </p:nvPr>
        </p:nvSpPr>
        <p:spPr>
          <a:xfrm>
            <a:off x="511261" y="1979518"/>
            <a:ext cx="9051925" cy="908061"/>
          </a:xfrm>
          <a:prstGeom prst="rect">
            <a:avLst/>
          </a:prstGeom>
        </p:spPr>
        <p:txBody>
          <a:bodyPr anchor="b"/>
          <a:lstStyle>
            <a:lvl1pPr algn="l">
              <a:defRPr kumimoji="0" lang="en-US" sz="3600" b="0" i="0" u="none" strike="noStrike" kern="0" cap="none" spc="0" normalizeH="0" baseline="0" noProof="0" dirty="0" smtClean="0">
                <a:ln>
                  <a:noFill/>
                </a:ln>
                <a:solidFill>
                  <a:srgbClr val="000000"/>
                </a:solidFill>
                <a:effectLst/>
                <a:uLnTx/>
                <a:uFillTx/>
                <a:latin typeface="Arial"/>
                <a:ea typeface="+mj-ea"/>
                <a:cs typeface="+mj-cs"/>
              </a:defRPr>
            </a:lvl1pPr>
          </a:lstStyle>
          <a:p>
            <a:pPr marL="0" marR="0" lvl="0" indent="0" algn="l" defTabSz="1018937" rtl="0" eaLnBrk="1" fontAlgn="base" latinLnBrk="0" hangingPunct="1">
              <a:lnSpc>
                <a:spcPct val="100000"/>
              </a:lnSpc>
              <a:spcBef>
                <a:spcPct val="0"/>
              </a:spcBef>
              <a:spcAft>
                <a:spcPct val="0"/>
              </a:spcAft>
              <a:buClrTx/>
              <a:buSzTx/>
              <a:buFontTx/>
              <a:buNone/>
              <a:tabLst/>
              <a:defRPr/>
            </a:pPr>
            <a:r>
              <a:rPr lang="en-US" dirty="0" smtClean="0"/>
              <a:t>Click to edit Master title style</a:t>
            </a:r>
            <a:endParaRPr lang="en-US" dirty="0"/>
          </a:p>
        </p:txBody>
      </p:sp>
      <p:sp>
        <p:nvSpPr>
          <p:cNvPr id="7" name="Text Placeholder 6"/>
          <p:cNvSpPr>
            <a:spLocks noGrp="1"/>
          </p:cNvSpPr>
          <p:nvPr>
            <p:ph type="body" sz="quarter" idx="10" hasCustomPrompt="1"/>
          </p:nvPr>
        </p:nvSpPr>
        <p:spPr>
          <a:xfrm>
            <a:off x="512681" y="3024357"/>
            <a:ext cx="5943600" cy="3181854"/>
          </a:xfrm>
          <a:prstGeom prst="rect">
            <a:avLst/>
          </a:prstGeom>
        </p:spPr>
        <p:txBody>
          <a:bodyPr/>
          <a:lstStyle>
            <a:lvl1pPr algn="l">
              <a:buNone/>
              <a:defRPr kumimoji="0" lang="en-US" sz="2000" b="0" i="0" u="none" strike="noStrike" kern="0" cap="none" spc="0" normalizeH="0" baseline="0" noProof="0" dirty="0" smtClean="0">
                <a:ln>
                  <a:noFill/>
                </a:ln>
                <a:solidFill>
                  <a:srgbClr val="000000"/>
                </a:solidFill>
                <a:effectLst/>
                <a:uLnTx/>
                <a:uFillTx/>
                <a:latin typeface="Arial"/>
                <a:ea typeface="+mn-ea"/>
                <a:cs typeface="+mn-cs"/>
              </a:defRPr>
            </a:lvl1pPr>
          </a:lstStyle>
          <a:p>
            <a:pPr marL="0" marR="0" lvl="0" indent="0" algn="l" defTabSz="1018937" rtl="0" eaLnBrk="1" fontAlgn="base" latinLnBrk="0" hangingPunct="1">
              <a:lnSpc>
                <a:spcPct val="100000"/>
              </a:lnSpc>
              <a:spcBef>
                <a:spcPts val="599"/>
              </a:spcBef>
              <a:spcAft>
                <a:spcPts val="599"/>
              </a:spcAft>
              <a:buClr>
                <a:srgbClr val="004FA6"/>
              </a:buClr>
              <a:buSzPct val="80000"/>
              <a:buFont typeface="AGaramond RegularSC" pitchFamily="1" charset="0"/>
              <a:buNone/>
              <a:tabLst/>
              <a:defRPr/>
            </a:pPr>
            <a:r>
              <a:rPr lang="en-US" dirty="0" smtClean="0"/>
              <a:t>Click to edit Master subtitle style</a:t>
            </a:r>
          </a:p>
        </p:txBody>
      </p:sp>
    </p:spTree>
    <p:extLst>
      <p:ext uri="{BB962C8B-B14F-4D97-AF65-F5344CB8AC3E}">
        <p14:creationId xmlns:p14="http://schemas.microsoft.com/office/powerpoint/2010/main" val="77247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gnoff">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image" Target="../media/image5.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2.png"/><Relationship Id="rId2" Type="http://schemas.openxmlformats.org/officeDocument/2006/relationships/slideLayout" Target="../slideLayouts/slideLayout4.xml"/><Relationship Id="rId16"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CO_Template1.png"/>
          <p:cNvPicPr>
            <a:picLocks noChangeAspect="1"/>
          </p:cNvPicPr>
          <p:nvPr/>
        </p:nvPicPr>
        <p:blipFill>
          <a:blip r:embed="rId4" cstate="screen">
            <a:extLst>
              <a:ext uri="{28A0092B-C50C-407E-A947-70E740481C1C}">
                <a14:useLocalDpi xmlns:a14="http://schemas.microsoft.com/office/drawing/2010/main"/>
              </a:ext>
            </a:extLst>
          </a:blip>
          <a:srcRect l="1677" r="2117" b="2222"/>
          <a:stretch>
            <a:fillRect/>
          </a:stretch>
        </p:blipFill>
        <p:spPr>
          <a:xfrm>
            <a:off x="0" y="0"/>
            <a:ext cx="10058400" cy="7772400"/>
          </a:xfrm>
          <a:prstGeom prst="rect">
            <a:avLst/>
          </a:prstGeom>
        </p:spPr>
      </p:pic>
      <p:sp>
        <p:nvSpPr>
          <p:cNvPr id="17" name="Rectangle 6"/>
          <p:cNvSpPr>
            <a:spLocks noChangeArrowheads="1"/>
          </p:cNvSpPr>
          <p:nvPr/>
        </p:nvSpPr>
        <p:spPr bwMode="auto">
          <a:xfrm>
            <a:off x="411164" y="560388"/>
            <a:ext cx="9136062" cy="949325"/>
          </a:xfrm>
          <a:prstGeom prst="rect">
            <a:avLst/>
          </a:prstGeom>
          <a:noFill/>
          <a:ln w="9525">
            <a:noFill/>
            <a:miter lim="800000"/>
            <a:headEnd/>
            <a:tailEnd/>
          </a:ln>
          <a:effectLst/>
        </p:spPr>
        <p:txBody>
          <a:bodyPr lIns="101858" tIns="50929" rIns="101858" bIns="50929">
            <a:prstTxWarp prst="textNoShape">
              <a:avLst/>
            </a:prstTxWarp>
          </a:bodyPr>
          <a:lstStyle/>
          <a:p>
            <a:pPr defTabSz="1018937" eaLnBrk="1" hangingPunct="1"/>
            <a:r>
              <a:rPr lang="en-US" sz="800" dirty="0">
                <a:solidFill>
                  <a:srgbClr val="677085"/>
                </a:solidFill>
                <a:latin typeface="Arial" charset="0"/>
              </a:rPr>
              <a:t>National Aeronautics and Space Administration</a:t>
            </a:r>
            <a:endParaRPr lang="en-US" sz="2000" dirty="0">
              <a:solidFill>
                <a:srgbClr val="677085"/>
              </a:solidFill>
              <a:latin typeface="Arial" charset="0"/>
            </a:endParaRPr>
          </a:p>
        </p:txBody>
      </p:sp>
      <p:sp>
        <p:nvSpPr>
          <p:cNvPr id="18" name="Rectangle 7"/>
          <p:cNvSpPr>
            <a:spLocks noChangeArrowheads="1"/>
          </p:cNvSpPr>
          <p:nvPr/>
        </p:nvSpPr>
        <p:spPr bwMode="auto">
          <a:xfrm>
            <a:off x="398465" y="6910392"/>
            <a:ext cx="9136062" cy="753523"/>
          </a:xfrm>
          <a:prstGeom prst="rect">
            <a:avLst/>
          </a:prstGeom>
          <a:noFill/>
          <a:ln w="9525">
            <a:noFill/>
            <a:miter lim="800000"/>
            <a:headEnd/>
            <a:tailEnd/>
          </a:ln>
          <a:effectLst/>
        </p:spPr>
        <p:txBody>
          <a:bodyPr lIns="101858" tIns="50929" rIns="101858" bIns="50929" anchor="b">
            <a:prstTxWarp prst="textNoShape">
              <a:avLst/>
            </a:prstTxWarp>
          </a:bodyPr>
          <a:lstStyle/>
          <a:p>
            <a:pPr algn="r" defTabSz="1018937" eaLnBrk="1" hangingPunct="1"/>
            <a:r>
              <a:rPr lang="en-US" sz="800" dirty="0">
                <a:solidFill>
                  <a:srgbClr val="677085"/>
                </a:solidFill>
                <a:latin typeface="Arial Black" charset="0"/>
              </a:rPr>
              <a:t>www.nasa.gov </a:t>
            </a:r>
            <a:endParaRPr lang="en-US" sz="2000" dirty="0">
              <a:solidFill>
                <a:srgbClr val="677085"/>
              </a:solidFill>
              <a:latin typeface="75 Helvetica Bold" pitchFamily="1" charset="0"/>
            </a:endParaRPr>
          </a:p>
        </p:txBody>
      </p:sp>
      <p:pic>
        <p:nvPicPr>
          <p:cNvPr id="19" name="Picture 25" descr="NASA insigniaCMYK"/>
          <p:cNvPicPr preferRelativeResize="0">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8854052" y="285751"/>
            <a:ext cx="902158" cy="746125"/>
          </a:xfrm>
          <a:prstGeom prst="rect">
            <a:avLst/>
          </a:prstGeom>
          <a:noFill/>
          <a:ln w="9525">
            <a:noFill/>
            <a:miter lim="800000"/>
            <a:headEnd/>
            <a:tailEnd/>
          </a:ln>
        </p:spPr>
      </p:pic>
      <p:pic>
        <p:nvPicPr>
          <p:cNvPr id="20" name="Picture 19" descr="ED04-Logo.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221432" y="6939263"/>
            <a:ext cx="1480511" cy="374261"/>
          </a:xfrm>
          <a:prstGeom prst="rect">
            <a:avLst/>
          </a:prstGeom>
        </p:spPr>
      </p:pic>
    </p:spTree>
  </p:cSld>
  <p:clrMap bg1="dk1" tx1="lt1" bg2="dk2" tx2="lt2" accent1="accent1" accent2="accent2" accent3="accent3" accent4="accent4" accent5="accent5" accent6="accent6" hlink="hlink" folHlink="folHlink"/>
  <p:sldLayoutIdLst>
    <p:sldLayoutId id="2147483670" r:id="rId1"/>
    <p:sldLayoutId id="2147483698" r:id="rId2"/>
  </p:sldLayoutIdLst>
  <p:txStyles>
    <p:titleStyle>
      <a:lvl1pPr algn="ctr" defTabSz="914187" rtl="0" eaLnBrk="1" latinLnBrk="0" hangingPunct="1">
        <a:spcBef>
          <a:spcPct val="0"/>
        </a:spcBef>
        <a:buNone/>
        <a:defRPr sz="4300" kern="1200">
          <a:solidFill>
            <a:schemeClr val="tx1"/>
          </a:solidFill>
          <a:latin typeface="+mj-lt"/>
          <a:ea typeface="+mj-ea"/>
          <a:cs typeface="+mj-cs"/>
        </a:defRPr>
      </a:lvl1pPr>
    </p:titleStyle>
    <p:bodyStyle>
      <a:lvl1pPr marL="342819" indent="-342819" algn="l" defTabSz="91418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76" indent="-285683" algn="l" defTabSz="91418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32" indent="-228547" algn="l" defTabSz="914187"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599825"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19"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12"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05"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00"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91"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87" rtl="0" eaLnBrk="1" latinLnBrk="0" hangingPunct="1">
        <a:defRPr sz="1800" kern="1200">
          <a:solidFill>
            <a:schemeClr val="tx1"/>
          </a:solidFill>
          <a:latin typeface="+mn-lt"/>
          <a:ea typeface="+mn-ea"/>
          <a:cs typeface="+mn-cs"/>
        </a:defRPr>
      </a:lvl1pPr>
      <a:lvl2pPr marL="457093" algn="l" defTabSz="914187" rtl="0" eaLnBrk="1" latinLnBrk="0" hangingPunct="1">
        <a:defRPr sz="1800" kern="1200">
          <a:solidFill>
            <a:schemeClr val="tx1"/>
          </a:solidFill>
          <a:latin typeface="+mn-lt"/>
          <a:ea typeface="+mn-ea"/>
          <a:cs typeface="+mn-cs"/>
        </a:defRPr>
      </a:lvl2pPr>
      <a:lvl3pPr marL="914187" algn="l" defTabSz="914187" rtl="0" eaLnBrk="1" latinLnBrk="0" hangingPunct="1">
        <a:defRPr sz="1800" kern="1200">
          <a:solidFill>
            <a:schemeClr val="tx1"/>
          </a:solidFill>
          <a:latin typeface="+mn-lt"/>
          <a:ea typeface="+mn-ea"/>
          <a:cs typeface="+mn-cs"/>
        </a:defRPr>
      </a:lvl3pPr>
      <a:lvl4pPr marL="1371279" algn="l" defTabSz="914187" rtl="0" eaLnBrk="1" latinLnBrk="0" hangingPunct="1">
        <a:defRPr sz="1800" kern="1200">
          <a:solidFill>
            <a:schemeClr val="tx1"/>
          </a:solidFill>
          <a:latin typeface="+mn-lt"/>
          <a:ea typeface="+mn-ea"/>
          <a:cs typeface="+mn-cs"/>
        </a:defRPr>
      </a:lvl4pPr>
      <a:lvl5pPr marL="1828372" algn="l" defTabSz="914187" rtl="0" eaLnBrk="1" latinLnBrk="0" hangingPunct="1">
        <a:defRPr sz="1800" kern="1200">
          <a:solidFill>
            <a:schemeClr val="tx1"/>
          </a:solidFill>
          <a:latin typeface="+mn-lt"/>
          <a:ea typeface="+mn-ea"/>
          <a:cs typeface="+mn-cs"/>
        </a:defRPr>
      </a:lvl5pPr>
      <a:lvl6pPr marL="2285465" algn="l" defTabSz="914187" rtl="0" eaLnBrk="1" latinLnBrk="0" hangingPunct="1">
        <a:defRPr sz="1800" kern="1200">
          <a:solidFill>
            <a:schemeClr val="tx1"/>
          </a:solidFill>
          <a:latin typeface="+mn-lt"/>
          <a:ea typeface="+mn-ea"/>
          <a:cs typeface="+mn-cs"/>
        </a:defRPr>
      </a:lvl6pPr>
      <a:lvl7pPr marL="2742560" algn="l" defTabSz="914187" rtl="0" eaLnBrk="1" latinLnBrk="0" hangingPunct="1">
        <a:defRPr sz="1800" kern="1200">
          <a:solidFill>
            <a:schemeClr val="tx1"/>
          </a:solidFill>
          <a:latin typeface="+mn-lt"/>
          <a:ea typeface="+mn-ea"/>
          <a:cs typeface="+mn-cs"/>
        </a:defRPr>
      </a:lvl7pPr>
      <a:lvl8pPr marL="3199651" algn="l" defTabSz="914187" rtl="0" eaLnBrk="1" latinLnBrk="0" hangingPunct="1">
        <a:defRPr sz="1800" kern="1200">
          <a:solidFill>
            <a:schemeClr val="tx1"/>
          </a:solidFill>
          <a:latin typeface="+mn-lt"/>
          <a:ea typeface="+mn-ea"/>
          <a:cs typeface="+mn-cs"/>
        </a:defRPr>
      </a:lvl8pPr>
      <a:lvl9pPr marL="3656744" algn="l" defTabSz="91418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Text Box 7"/>
          <p:cNvSpPr txBox="1">
            <a:spLocks noChangeArrowheads="1"/>
          </p:cNvSpPr>
          <p:nvPr/>
        </p:nvSpPr>
        <p:spPr bwMode="auto">
          <a:xfrm>
            <a:off x="9160042" y="7373375"/>
            <a:ext cx="525210" cy="225988"/>
          </a:xfrm>
          <a:prstGeom prst="rect">
            <a:avLst/>
          </a:prstGeom>
          <a:noFill/>
          <a:ln w="9525">
            <a:noFill/>
            <a:miter lim="800000"/>
            <a:headEnd/>
            <a:tailEnd/>
          </a:ln>
          <a:effectLst/>
        </p:spPr>
        <p:txBody>
          <a:bodyPr wrap="square" lIns="101858" tIns="50929" rIns="101858" bIns="50929" anchor="b">
            <a:prstTxWarp prst="textNoShape">
              <a:avLst/>
            </a:prstTxWarp>
            <a:spAutoFit/>
          </a:bodyPr>
          <a:lstStyle/>
          <a:p>
            <a:pPr algn="r" defTabSz="1018937">
              <a:spcBef>
                <a:spcPct val="50000"/>
              </a:spcBef>
            </a:pPr>
            <a:fld id="{BFEBD1CC-351E-1945-AB13-50EAE5206521}" type="slidenum">
              <a:rPr lang="en-US" sz="800" smtClean="0">
                <a:solidFill>
                  <a:schemeClr val="tx1"/>
                </a:solidFill>
              </a:rPr>
              <a:pPr algn="r" defTabSz="1018937">
                <a:spcBef>
                  <a:spcPct val="50000"/>
                </a:spcBef>
              </a:pPr>
              <a:t>‹#›</a:t>
            </a:fld>
            <a:endParaRPr lang="en-US" sz="800" dirty="0">
              <a:solidFill>
                <a:schemeClr val="tx1"/>
              </a:solidFill>
              <a:latin typeface="Arial" charset="0"/>
            </a:endParaRPr>
          </a:p>
        </p:txBody>
      </p:sp>
      <p:sp>
        <p:nvSpPr>
          <p:cNvPr id="13" name="Text Box 7"/>
          <p:cNvSpPr txBox="1">
            <a:spLocks noChangeArrowheads="1"/>
          </p:cNvSpPr>
          <p:nvPr/>
        </p:nvSpPr>
        <p:spPr bwMode="auto">
          <a:xfrm>
            <a:off x="6144126" y="7371975"/>
            <a:ext cx="2947569" cy="226715"/>
          </a:xfrm>
          <a:prstGeom prst="rect">
            <a:avLst/>
          </a:prstGeom>
          <a:noFill/>
          <a:ln w="9525">
            <a:noFill/>
            <a:miter lim="800000"/>
            <a:headEnd/>
            <a:tailEnd/>
          </a:ln>
          <a:effectLst/>
        </p:spPr>
        <p:txBody>
          <a:bodyPr wrap="square" lIns="101858" tIns="50929" rIns="101858" bIns="50929" anchor="b">
            <a:prstTxWarp prst="textNoShape">
              <a:avLst/>
            </a:prstTxWarp>
            <a:spAutoFit/>
          </a:bodyPr>
          <a:lstStyle/>
          <a:p>
            <a:pPr algn="r" defTabSz="1018937">
              <a:spcBef>
                <a:spcPct val="50000"/>
              </a:spcBef>
            </a:pPr>
            <a:r>
              <a:rPr lang="en-US" sz="800" b="0" dirty="0" smtClean="0">
                <a:solidFill>
                  <a:srgbClr val="000000"/>
                </a:solidFill>
                <a:latin typeface="Arial" charset="0"/>
              </a:rPr>
              <a:t>Final Documentation</a:t>
            </a:r>
            <a:endParaRPr lang="en-US" sz="800" b="0" dirty="0">
              <a:solidFill>
                <a:srgbClr val="000000"/>
              </a:solidFill>
              <a:latin typeface="Arial" charset="0"/>
            </a:endParaRPr>
          </a:p>
        </p:txBody>
      </p:sp>
      <p:pic>
        <p:nvPicPr>
          <p:cNvPr id="9" name="Picture 8" descr="ACO_Border1-02.png"/>
          <p:cNvPicPr>
            <a:picLocks noChangeAspect="1"/>
          </p:cNvPicPr>
          <p:nvPr/>
        </p:nvPicPr>
        <p:blipFill>
          <a:blip r:embed="rId16" cstate="screen">
            <a:extLst>
              <a:ext uri="{28A0092B-C50C-407E-A947-70E740481C1C}">
                <a14:useLocalDpi xmlns:a14="http://schemas.microsoft.com/office/drawing/2010/main"/>
              </a:ext>
            </a:extLst>
          </a:blip>
          <a:srcRect t="35526"/>
          <a:stretch>
            <a:fillRect/>
          </a:stretch>
        </p:blipFill>
        <p:spPr>
          <a:xfrm>
            <a:off x="0" y="0"/>
            <a:ext cx="10057570" cy="1638822"/>
          </a:xfrm>
          <a:prstGeom prst="rect">
            <a:avLst/>
          </a:prstGeom>
        </p:spPr>
      </p:pic>
      <p:sp>
        <p:nvSpPr>
          <p:cNvPr id="83970" name="Rectangle 2"/>
          <p:cNvSpPr>
            <a:spLocks noGrp="1" noChangeArrowheads="1"/>
          </p:cNvSpPr>
          <p:nvPr>
            <p:ph type="title"/>
          </p:nvPr>
        </p:nvSpPr>
        <p:spPr bwMode="auto">
          <a:xfrm>
            <a:off x="1208870" y="148528"/>
            <a:ext cx="6761787" cy="949325"/>
          </a:xfrm>
          <a:prstGeom prst="rect">
            <a:avLst/>
          </a:prstGeom>
          <a:noFill/>
          <a:ln w="9525">
            <a:noFill/>
            <a:miter lim="800000"/>
            <a:headEnd/>
            <a:tailEnd/>
          </a:ln>
          <a:effectLst/>
        </p:spPr>
        <p:txBody>
          <a:bodyPr vert="horz" wrap="square" lIns="101858" tIns="50929" rIns="101858" bIns="50929" numCol="1" anchor="ctr" anchorCtr="0" compatLnSpc="1">
            <a:prstTxWarp prst="textNoShape">
              <a:avLst/>
            </a:prstTxWarp>
          </a:bodyPr>
          <a:lstStyle/>
          <a:p>
            <a:pPr lvl="0"/>
            <a:r>
              <a:rPr lang="en-US" dirty="0"/>
              <a:t>Click to edit Master title style</a:t>
            </a:r>
          </a:p>
        </p:txBody>
      </p:sp>
      <p:sp>
        <p:nvSpPr>
          <p:cNvPr id="83971" name="Rectangle 3"/>
          <p:cNvSpPr>
            <a:spLocks noGrp="1" noChangeArrowheads="1"/>
          </p:cNvSpPr>
          <p:nvPr>
            <p:ph type="body" idx="1"/>
          </p:nvPr>
        </p:nvSpPr>
        <p:spPr bwMode="auto">
          <a:xfrm>
            <a:off x="503238" y="1520411"/>
            <a:ext cx="9144000" cy="5669280"/>
          </a:xfrm>
          <a:prstGeom prst="rect">
            <a:avLst/>
          </a:prstGeom>
          <a:noFill/>
          <a:ln w="9525">
            <a:noFill/>
            <a:miter lim="800000"/>
            <a:headEnd/>
            <a:tailEnd/>
          </a:ln>
          <a:effectLst/>
        </p:spPr>
        <p:txBody>
          <a:bodyPr vert="horz" wrap="square" lIns="101858" tIns="50929" rIns="101858" bIns="50929" numCol="1" anchor="t" anchorCtr="0" compatLnSpc="1">
            <a:prstTxWarp prst="textNoShape">
              <a:avLst/>
            </a:prstTxWarp>
          </a:bodyPr>
          <a:lstStyle/>
          <a:p>
            <a:pPr lvl="0"/>
            <a:r>
              <a:rPr lang="en-US" dirty="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3975" name="Text Box 7"/>
          <p:cNvSpPr txBox="1">
            <a:spLocks noChangeArrowheads="1"/>
          </p:cNvSpPr>
          <p:nvPr/>
        </p:nvSpPr>
        <p:spPr bwMode="auto">
          <a:xfrm>
            <a:off x="273052" y="7371975"/>
            <a:ext cx="4086225" cy="226715"/>
          </a:xfrm>
          <a:prstGeom prst="rect">
            <a:avLst/>
          </a:prstGeom>
          <a:noFill/>
          <a:ln w="9525">
            <a:noFill/>
            <a:miter lim="800000"/>
            <a:headEnd/>
            <a:tailEnd/>
          </a:ln>
          <a:effectLst/>
        </p:spPr>
        <p:txBody>
          <a:bodyPr lIns="101858" tIns="50929" rIns="101858" bIns="50929" anchor="b">
            <a:prstTxWarp prst="textNoShape">
              <a:avLst/>
            </a:prstTxWarp>
            <a:spAutoFit/>
          </a:bodyPr>
          <a:lstStyle/>
          <a:p>
            <a:pPr defTabSz="1018937">
              <a:spcBef>
                <a:spcPct val="50000"/>
              </a:spcBef>
            </a:pPr>
            <a:r>
              <a:rPr lang="en-US" sz="800" dirty="0" smtClean="0">
                <a:solidFill>
                  <a:srgbClr val="000000"/>
                </a:solidFill>
                <a:latin typeface="Arial" charset="0"/>
              </a:rPr>
              <a:t>EMC Habitat Layout &amp; Assessment</a:t>
            </a:r>
            <a:endParaRPr lang="en-US" sz="800" dirty="0">
              <a:solidFill>
                <a:srgbClr val="000000"/>
              </a:solidFill>
              <a:latin typeface="Arial" charset="0"/>
            </a:endParaRPr>
          </a:p>
        </p:txBody>
      </p:sp>
      <p:pic>
        <p:nvPicPr>
          <p:cNvPr id="10" name="Picture 25" descr="NASA insigniaCMYK"/>
          <p:cNvPicPr preferRelativeResize="0">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229245" y="285751"/>
            <a:ext cx="902158" cy="746125"/>
          </a:xfrm>
          <a:prstGeom prst="rect">
            <a:avLst/>
          </a:prstGeom>
          <a:noFill/>
          <a:ln w="9525">
            <a:noFill/>
            <a:miter lim="800000"/>
            <a:headEnd/>
            <a:tailEnd/>
          </a:ln>
        </p:spPr>
      </p:pic>
      <p:pic>
        <p:nvPicPr>
          <p:cNvPr id="12" name="Picture 11" descr="ED04-Logo.png"/>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8052588" y="161402"/>
            <a:ext cx="1965354" cy="496825"/>
          </a:xfrm>
          <a:prstGeom prst="rect">
            <a:avLst/>
          </a:prstGeom>
        </p:spPr>
      </p:pic>
      <p:sp>
        <p:nvSpPr>
          <p:cNvPr id="11" name="Text Box 7"/>
          <p:cNvSpPr txBox="1">
            <a:spLocks noChangeArrowheads="1"/>
          </p:cNvSpPr>
          <p:nvPr userDrawn="1"/>
        </p:nvSpPr>
        <p:spPr bwMode="auto">
          <a:xfrm>
            <a:off x="2989746" y="7369868"/>
            <a:ext cx="4086225" cy="226715"/>
          </a:xfrm>
          <a:prstGeom prst="rect">
            <a:avLst/>
          </a:prstGeom>
          <a:noFill/>
          <a:ln w="9525">
            <a:noFill/>
            <a:miter lim="800000"/>
            <a:headEnd/>
            <a:tailEnd/>
          </a:ln>
          <a:effectLst/>
        </p:spPr>
        <p:txBody>
          <a:bodyPr lIns="101858" tIns="50929" rIns="101858" bIns="50929" anchor="b">
            <a:prstTxWarp prst="textNoShape">
              <a:avLst/>
            </a:prstTxWarp>
            <a:spAutoFit/>
          </a:bodyPr>
          <a:lstStyle/>
          <a:p>
            <a:pPr algn="ctr" defTabSz="1018937">
              <a:spcBef>
                <a:spcPct val="50000"/>
              </a:spcBef>
            </a:pPr>
            <a:r>
              <a:rPr lang="en-US" sz="800" b="0" dirty="0" smtClean="0">
                <a:solidFill>
                  <a:schemeClr val="tx1"/>
                </a:solidFill>
                <a:latin typeface="Arial" charset="0"/>
              </a:rPr>
              <a:t>October 23, 2015</a:t>
            </a:r>
            <a:endParaRPr lang="en-US" sz="800" b="0" dirty="0">
              <a:solidFill>
                <a:schemeClr val="tx1"/>
              </a:solidFill>
              <a:latin typeface="Arial" charset="0"/>
            </a:endParaRPr>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92" r:id="rId4"/>
    <p:sldLayoutId id="2147483696" r:id="rId5"/>
    <p:sldLayoutId id="2147483691" r:id="rId6"/>
    <p:sldLayoutId id="2147483693" r:id="rId7"/>
    <p:sldLayoutId id="2147483694" r:id="rId8"/>
    <p:sldLayoutId id="2147483695" r:id="rId9"/>
    <p:sldLayoutId id="2147483676" r:id="rId10"/>
    <p:sldLayoutId id="2147483661" r:id="rId11"/>
    <p:sldLayoutId id="2147483662" r:id="rId12"/>
    <p:sldLayoutId id="2147483663" r:id="rId13"/>
    <p:sldLayoutId id="2147483697" r:id="rId14"/>
  </p:sldLayoutIdLst>
  <p:hf hdr="0" dt="0"/>
  <p:txStyles>
    <p:titleStyle>
      <a:lvl1pPr algn="l" defTabSz="1018937" rtl="0" fontAlgn="base">
        <a:spcBef>
          <a:spcPct val="0"/>
        </a:spcBef>
        <a:spcAft>
          <a:spcPct val="0"/>
        </a:spcAft>
        <a:defRPr sz="3600">
          <a:solidFill>
            <a:schemeClr val="bg1">
              <a:lumMod val="75000"/>
            </a:schemeClr>
          </a:solidFill>
          <a:latin typeface="+mj-lt"/>
          <a:ea typeface="+mj-ea"/>
          <a:cs typeface="+mj-cs"/>
        </a:defRPr>
      </a:lvl1pPr>
      <a:lvl2pPr algn="l" defTabSz="1018937" rtl="0" fontAlgn="base">
        <a:spcBef>
          <a:spcPct val="0"/>
        </a:spcBef>
        <a:spcAft>
          <a:spcPct val="0"/>
        </a:spcAft>
        <a:defRPr sz="3600">
          <a:solidFill>
            <a:srgbClr val="939BA8"/>
          </a:solidFill>
          <a:latin typeface="Arial" charset="0"/>
        </a:defRPr>
      </a:lvl2pPr>
      <a:lvl3pPr algn="l" defTabSz="1018937" rtl="0" fontAlgn="base">
        <a:spcBef>
          <a:spcPct val="0"/>
        </a:spcBef>
        <a:spcAft>
          <a:spcPct val="0"/>
        </a:spcAft>
        <a:defRPr sz="3600">
          <a:solidFill>
            <a:srgbClr val="939BA8"/>
          </a:solidFill>
          <a:latin typeface="Arial" charset="0"/>
        </a:defRPr>
      </a:lvl3pPr>
      <a:lvl4pPr algn="l" defTabSz="1018937" rtl="0" fontAlgn="base">
        <a:spcBef>
          <a:spcPct val="0"/>
        </a:spcBef>
        <a:spcAft>
          <a:spcPct val="0"/>
        </a:spcAft>
        <a:defRPr sz="3600">
          <a:solidFill>
            <a:srgbClr val="939BA8"/>
          </a:solidFill>
          <a:latin typeface="Arial" charset="0"/>
        </a:defRPr>
      </a:lvl4pPr>
      <a:lvl5pPr algn="l" defTabSz="1018937" rtl="0" fontAlgn="base">
        <a:spcBef>
          <a:spcPct val="0"/>
        </a:spcBef>
        <a:spcAft>
          <a:spcPct val="0"/>
        </a:spcAft>
        <a:defRPr sz="3600">
          <a:solidFill>
            <a:srgbClr val="939BA8"/>
          </a:solidFill>
          <a:latin typeface="Arial" charset="0"/>
        </a:defRPr>
      </a:lvl5pPr>
      <a:lvl6pPr marL="457093" algn="l" defTabSz="1018937" rtl="0" fontAlgn="base">
        <a:spcBef>
          <a:spcPct val="0"/>
        </a:spcBef>
        <a:spcAft>
          <a:spcPct val="0"/>
        </a:spcAft>
        <a:defRPr sz="3600">
          <a:solidFill>
            <a:srgbClr val="939BA8"/>
          </a:solidFill>
          <a:latin typeface="Arial" charset="0"/>
        </a:defRPr>
      </a:lvl6pPr>
      <a:lvl7pPr marL="914187" algn="l" defTabSz="1018937" rtl="0" fontAlgn="base">
        <a:spcBef>
          <a:spcPct val="0"/>
        </a:spcBef>
        <a:spcAft>
          <a:spcPct val="0"/>
        </a:spcAft>
        <a:defRPr sz="3600">
          <a:solidFill>
            <a:srgbClr val="939BA8"/>
          </a:solidFill>
          <a:latin typeface="Arial" charset="0"/>
        </a:defRPr>
      </a:lvl7pPr>
      <a:lvl8pPr marL="1371279" algn="l" defTabSz="1018937" rtl="0" fontAlgn="base">
        <a:spcBef>
          <a:spcPct val="0"/>
        </a:spcBef>
        <a:spcAft>
          <a:spcPct val="0"/>
        </a:spcAft>
        <a:defRPr sz="3600">
          <a:solidFill>
            <a:srgbClr val="939BA8"/>
          </a:solidFill>
          <a:latin typeface="Arial" charset="0"/>
        </a:defRPr>
      </a:lvl8pPr>
      <a:lvl9pPr marL="1828372" algn="l" defTabSz="1018937" rtl="0" fontAlgn="base">
        <a:spcBef>
          <a:spcPct val="0"/>
        </a:spcBef>
        <a:spcAft>
          <a:spcPct val="0"/>
        </a:spcAft>
        <a:defRPr sz="3600">
          <a:solidFill>
            <a:srgbClr val="939BA8"/>
          </a:solidFill>
          <a:latin typeface="Arial" charset="0"/>
        </a:defRPr>
      </a:lvl9pPr>
    </p:titleStyle>
    <p:bodyStyle>
      <a:lvl1pPr marL="288857" indent="-288857" algn="l" defTabSz="1018937" rtl="0" fontAlgn="base">
        <a:lnSpc>
          <a:spcPct val="100000"/>
        </a:lnSpc>
        <a:spcBef>
          <a:spcPts val="300"/>
        </a:spcBef>
        <a:spcAft>
          <a:spcPts val="300"/>
        </a:spcAft>
        <a:buClr>
          <a:srgbClr val="004FA6"/>
        </a:buClr>
        <a:buSzPct val="80000"/>
        <a:buFont typeface="Wingdings" pitchFamily="2" charset="2"/>
        <a:buChar char=""/>
        <a:defRPr sz="2500">
          <a:solidFill>
            <a:srgbClr val="000000"/>
          </a:solidFill>
          <a:latin typeface="+mn-lt"/>
          <a:ea typeface="+mn-ea"/>
          <a:cs typeface="+mn-cs"/>
        </a:defRPr>
      </a:lvl1pPr>
      <a:lvl2pPr marL="634852" indent="-290445" algn="l" defTabSz="1018937" rtl="0" fontAlgn="base">
        <a:lnSpc>
          <a:spcPct val="100000"/>
        </a:lnSpc>
        <a:spcBef>
          <a:spcPts val="300"/>
        </a:spcBef>
        <a:spcAft>
          <a:spcPts val="300"/>
        </a:spcAft>
        <a:buClr>
          <a:schemeClr val="accent2">
            <a:lumMod val="75000"/>
          </a:schemeClr>
        </a:buClr>
        <a:buSzPct val="75000"/>
        <a:buFont typeface="Wingdings" pitchFamily="2" charset="2"/>
        <a:buChar char="u"/>
        <a:defRPr sz="2000">
          <a:solidFill>
            <a:srgbClr val="000000"/>
          </a:solidFill>
          <a:latin typeface="+mn-lt"/>
          <a:ea typeface="ＭＳ Ｐゴシック" charset="-128"/>
        </a:defRPr>
      </a:lvl2pPr>
      <a:lvl3pPr marL="914187" indent="-223786" algn="l" defTabSz="1018937" rtl="0" fontAlgn="base">
        <a:lnSpc>
          <a:spcPct val="100000"/>
        </a:lnSpc>
        <a:spcBef>
          <a:spcPts val="300"/>
        </a:spcBef>
        <a:spcAft>
          <a:spcPts val="300"/>
        </a:spcAft>
        <a:buClr>
          <a:schemeClr val="bg1">
            <a:lumMod val="50000"/>
          </a:schemeClr>
        </a:buClr>
        <a:buSzPct val="80000"/>
        <a:buFont typeface="Arial" pitchFamily="34" charset="0"/>
        <a:buChar char="●"/>
        <a:defRPr sz="1800">
          <a:solidFill>
            <a:srgbClr val="000000"/>
          </a:solidFill>
          <a:latin typeface="+mn-lt"/>
          <a:ea typeface="ＭＳ Ｐゴシック" charset="-128"/>
        </a:defRPr>
      </a:lvl3pPr>
      <a:lvl4pPr marL="1147495" indent="-177759" algn="l" defTabSz="1018937" rtl="0" fontAlgn="base">
        <a:lnSpc>
          <a:spcPct val="100000"/>
        </a:lnSpc>
        <a:spcBef>
          <a:spcPts val="300"/>
        </a:spcBef>
        <a:spcAft>
          <a:spcPts val="300"/>
        </a:spcAft>
        <a:buClr>
          <a:schemeClr val="bg1">
            <a:lumMod val="50000"/>
          </a:schemeClr>
        </a:buClr>
        <a:buSzPct val="80000"/>
        <a:buFont typeface="Arial" pitchFamily="34" charset="0"/>
        <a:buChar char="−"/>
        <a:defRPr sz="1600">
          <a:solidFill>
            <a:srgbClr val="000000"/>
          </a:solidFill>
          <a:latin typeface="+mn-lt"/>
          <a:ea typeface="ＭＳ Ｐゴシック" charset="-128"/>
        </a:defRPr>
      </a:lvl4pPr>
      <a:lvl5pPr marL="1371279" indent="-168235" algn="l" defTabSz="1018937" rtl="0" fontAlgn="base">
        <a:lnSpc>
          <a:spcPct val="100000"/>
        </a:lnSpc>
        <a:spcBef>
          <a:spcPts val="300"/>
        </a:spcBef>
        <a:spcAft>
          <a:spcPts val="300"/>
        </a:spcAft>
        <a:buClr>
          <a:schemeClr val="bg1">
            <a:lumMod val="50000"/>
          </a:schemeClr>
        </a:buClr>
        <a:buSzPct val="80000"/>
        <a:buFont typeface="Arial" pitchFamily="34" charset="0"/>
        <a:buChar char="▪"/>
        <a:defRPr sz="1600">
          <a:solidFill>
            <a:srgbClr val="000000"/>
          </a:solidFill>
          <a:latin typeface="+mn-lt"/>
          <a:ea typeface="ＭＳ Ｐゴシック" charset="-128"/>
        </a:defRPr>
      </a:lvl5pPr>
      <a:lvl6pPr marL="2748906" indent="-253942" algn="l" defTabSz="1018937" rtl="0" fontAlgn="base">
        <a:lnSpc>
          <a:spcPts val="2899"/>
        </a:lnSpc>
        <a:spcBef>
          <a:spcPct val="0"/>
        </a:spcBef>
        <a:spcAft>
          <a:spcPts val="663"/>
        </a:spcAft>
        <a:defRPr sz="1400">
          <a:solidFill>
            <a:srgbClr val="666666"/>
          </a:solidFill>
          <a:latin typeface="+mn-lt"/>
          <a:ea typeface="ＭＳ Ｐゴシック" charset="-128"/>
        </a:defRPr>
      </a:lvl6pPr>
      <a:lvl7pPr marL="3206000" indent="-253942" algn="l" defTabSz="1018937" rtl="0" fontAlgn="base">
        <a:lnSpc>
          <a:spcPts val="2899"/>
        </a:lnSpc>
        <a:spcBef>
          <a:spcPct val="0"/>
        </a:spcBef>
        <a:spcAft>
          <a:spcPts val="663"/>
        </a:spcAft>
        <a:defRPr sz="1400">
          <a:solidFill>
            <a:srgbClr val="666666"/>
          </a:solidFill>
          <a:latin typeface="+mn-lt"/>
          <a:ea typeface="ＭＳ Ｐゴシック" charset="-128"/>
        </a:defRPr>
      </a:lvl7pPr>
      <a:lvl8pPr marL="3663094" indent="-253942" algn="l" defTabSz="1018937" rtl="0" fontAlgn="base">
        <a:lnSpc>
          <a:spcPts val="2899"/>
        </a:lnSpc>
        <a:spcBef>
          <a:spcPct val="0"/>
        </a:spcBef>
        <a:spcAft>
          <a:spcPts val="663"/>
        </a:spcAft>
        <a:defRPr sz="1400">
          <a:solidFill>
            <a:srgbClr val="666666"/>
          </a:solidFill>
          <a:latin typeface="+mn-lt"/>
          <a:ea typeface="ＭＳ Ｐゴシック" charset="-128"/>
        </a:defRPr>
      </a:lvl8pPr>
      <a:lvl9pPr marL="4120186" indent="-253942" algn="l" defTabSz="1018937" rtl="0" fontAlgn="base">
        <a:lnSpc>
          <a:spcPts val="2899"/>
        </a:lnSpc>
        <a:spcBef>
          <a:spcPct val="0"/>
        </a:spcBef>
        <a:spcAft>
          <a:spcPts val="663"/>
        </a:spcAft>
        <a:defRPr sz="1400">
          <a:solidFill>
            <a:srgbClr val="666666"/>
          </a:solidFill>
          <a:latin typeface="+mn-lt"/>
          <a:ea typeface="ＭＳ Ｐゴシック" charset="-128"/>
        </a:defRPr>
      </a:lvl9pPr>
    </p:bodyStyle>
    <p:otherStyle>
      <a:defPPr>
        <a:defRPr lang="en-US"/>
      </a:defPPr>
      <a:lvl1pPr marL="0" algn="l" defTabSz="457093" rtl="0" eaLnBrk="1" latinLnBrk="0" hangingPunct="1">
        <a:defRPr sz="1800" kern="1200">
          <a:solidFill>
            <a:schemeClr val="tx1"/>
          </a:solidFill>
          <a:latin typeface="+mn-lt"/>
          <a:ea typeface="+mn-ea"/>
          <a:cs typeface="+mn-cs"/>
        </a:defRPr>
      </a:lvl1pPr>
      <a:lvl2pPr marL="457093" algn="l" defTabSz="457093" rtl="0" eaLnBrk="1" latinLnBrk="0" hangingPunct="1">
        <a:defRPr sz="1800" kern="1200">
          <a:solidFill>
            <a:schemeClr val="tx1"/>
          </a:solidFill>
          <a:latin typeface="+mn-lt"/>
          <a:ea typeface="+mn-ea"/>
          <a:cs typeface="+mn-cs"/>
        </a:defRPr>
      </a:lvl2pPr>
      <a:lvl3pPr marL="914187" algn="l" defTabSz="457093" rtl="0" eaLnBrk="1" latinLnBrk="0" hangingPunct="1">
        <a:defRPr sz="1800" kern="1200">
          <a:solidFill>
            <a:schemeClr val="tx1"/>
          </a:solidFill>
          <a:latin typeface="+mn-lt"/>
          <a:ea typeface="+mn-ea"/>
          <a:cs typeface="+mn-cs"/>
        </a:defRPr>
      </a:lvl3pPr>
      <a:lvl4pPr marL="1371279" algn="l" defTabSz="457093" rtl="0" eaLnBrk="1" latinLnBrk="0" hangingPunct="1">
        <a:defRPr sz="1800" kern="1200">
          <a:solidFill>
            <a:schemeClr val="tx1"/>
          </a:solidFill>
          <a:latin typeface="+mn-lt"/>
          <a:ea typeface="+mn-ea"/>
          <a:cs typeface="+mn-cs"/>
        </a:defRPr>
      </a:lvl4pPr>
      <a:lvl5pPr marL="1828372" algn="l" defTabSz="457093" rtl="0" eaLnBrk="1" latinLnBrk="0" hangingPunct="1">
        <a:defRPr sz="1800" kern="1200">
          <a:solidFill>
            <a:schemeClr val="tx1"/>
          </a:solidFill>
          <a:latin typeface="+mn-lt"/>
          <a:ea typeface="+mn-ea"/>
          <a:cs typeface="+mn-cs"/>
        </a:defRPr>
      </a:lvl5pPr>
      <a:lvl6pPr marL="2285465" algn="l" defTabSz="457093" rtl="0" eaLnBrk="1" latinLnBrk="0" hangingPunct="1">
        <a:defRPr sz="1800" kern="1200">
          <a:solidFill>
            <a:schemeClr val="tx1"/>
          </a:solidFill>
          <a:latin typeface="+mn-lt"/>
          <a:ea typeface="+mn-ea"/>
          <a:cs typeface="+mn-cs"/>
        </a:defRPr>
      </a:lvl6pPr>
      <a:lvl7pPr marL="2742560" algn="l" defTabSz="457093" rtl="0" eaLnBrk="1" latinLnBrk="0" hangingPunct="1">
        <a:defRPr sz="1800" kern="1200">
          <a:solidFill>
            <a:schemeClr val="tx1"/>
          </a:solidFill>
          <a:latin typeface="+mn-lt"/>
          <a:ea typeface="+mn-ea"/>
          <a:cs typeface="+mn-cs"/>
        </a:defRPr>
      </a:lvl7pPr>
      <a:lvl8pPr marL="3199651" algn="l" defTabSz="457093" rtl="0" eaLnBrk="1" latinLnBrk="0" hangingPunct="1">
        <a:defRPr sz="1800" kern="1200">
          <a:solidFill>
            <a:schemeClr val="tx1"/>
          </a:solidFill>
          <a:latin typeface="+mn-lt"/>
          <a:ea typeface="+mn-ea"/>
          <a:cs typeface="+mn-cs"/>
        </a:defRPr>
      </a:lvl8pPr>
      <a:lvl9pPr marL="3656744" algn="l" defTabSz="45709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bwMode="auto">
          <a:xfrm>
            <a:off x="0" y="0"/>
            <a:ext cx="10058400" cy="7772400"/>
          </a:xfrm>
          <a:prstGeom prst="rect">
            <a:avLst/>
          </a:prstGeom>
          <a:solidFill>
            <a:srgbClr val="232323"/>
          </a:solidFill>
          <a:ln w="9525" cap="flat" cmpd="sng" algn="ctr">
            <a:noFill/>
            <a:prstDash val="solid"/>
            <a:round/>
            <a:headEnd type="none" w="med" len="med"/>
            <a:tailEnd type="none" w="med" len="med"/>
          </a:ln>
          <a:effectLst/>
        </p:spPr>
        <p:txBody>
          <a:bodyPr vert="horz" wrap="square" lIns="91418" tIns="45710" rIns="91418" bIns="45710" numCol="1" rtlCol="0" anchor="t" anchorCtr="0" compatLnSpc="1">
            <a:prstTxWarp prst="textNoShape">
              <a:avLst/>
            </a:prstTxWarp>
          </a:bodyPr>
          <a:lstStyle/>
          <a:p>
            <a:pPr marL="0" marR="0" indent="0" algn="l" defTabSz="914187"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8" name="Text Box 7"/>
          <p:cNvSpPr txBox="1">
            <a:spLocks noChangeArrowheads="1"/>
          </p:cNvSpPr>
          <p:nvPr/>
        </p:nvSpPr>
        <p:spPr bwMode="auto">
          <a:xfrm>
            <a:off x="273051" y="7372648"/>
            <a:ext cx="4086225" cy="226715"/>
          </a:xfrm>
          <a:prstGeom prst="rect">
            <a:avLst/>
          </a:prstGeom>
          <a:noFill/>
          <a:ln w="9525">
            <a:noFill/>
            <a:miter lim="800000"/>
            <a:headEnd/>
            <a:tailEnd/>
          </a:ln>
          <a:effectLst/>
        </p:spPr>
        <p:txBody>
          <a:bodyPr lIns="101858" tIns="50929" rIns="101858" bIns="50929" anchor="b">
            <a:prstTxWarp prst="textNoShape">
              <a:avLst/>
            </a:prstTxWarp>
            <a:spAutoFit/>
          </a:bodyPr>
          <a:lstStyle/>
          <a:p>
            <a:pPr algn="l" defTabSz="1018937" rtl="0" eaLnBrk="1" fontAlgn="base" hangingPunct="1">
              <a:spcBef>
                <a:spcPct val="0"/>
              </a:spcBef>
              <a:spcAft>
                <a:spcPct val="0"/>
              </a:spcAft>
            </a:pPr>
            <a:r>
              <a:rPr lang="en-US" sz="800" kern="1200" dirty="0">
                <a:solidFill>
                  <a:srgbClr val="677085"/>
                </a:solidFill>
                <a:latin typeface="Arial" charset="0"/>
                <a:ea typeface="+mn-ea"/>
                <a:cs typeface="+mn-cs"/>
              </a:rPr>
              <a:t>National Aeronautics and Space Administration</a:t>
            </a:r>
          </a:p>
        </p:txBody>
      </p:sp>
      <p:pic>
        <p:nvPicPr>
          <p:cNvPr id="9" name="Picture 12" descr="NASA insigniaCMYK"/>
          <p:cNvPicPr preferRelativeResize="0">
            <a:picLocks noChangeAspect="1" noChangeArrowheads="1"/>
          </p:cNvPicPr>
          <p:nvPr/>
        </p:nvPicPr>
        <p:blipFill>
          <a:blip r:embed="rId3"/>
          <a:stretch>
            <a:fillRect/>
          </a:stretch>
        </p:blipFill>
        <p:spPr bwMode="auto">
          <a:xfrm>
            <a:off x="2817331" y="2057400"/>
            <a:ext cx="4422495" cy="3657600"/>
          </a:xfrm>
          <a:prstGeom prst="rect">
            <a:avLst/>
          </a:prstGeom>
          <a:noFill/>
          <a:ln w="9525">
            <a:noFill/>
            <a:miter lim="800000"/>
            <a:headEnd/>
            <a:tailEnd/>
          </a:ln>
          <a:effectLst>
            <a:outerShdw blurRad="50800" dist="63500" dir="5400000" algn="t" rotWithShape="0">
              <a:prstClr val="black">
                <a:alpha val="40000"/>
              </a:prstClr>
            </a:outerShdw>
          </a:effectLst>
        </p:spPr>
      </p:pic>
      <p:sp>
        <p:nvSpPr>
          <p:cNvPr id="10" name="Rectangle 7"/>
          <p:cNvSpPr>
            <a:spLocks noChangeArrowheads="1"/>
          </p:cNvSpPr>
          <p:nvPr/>
        </p:nvSpPr>
        <p:spPr bwMode="auto">
          <a:xfrm>
            <a:off x="8322592" y="7338450"/>
            <a:ext cx="1211935" cy="325465"/>
          </a:xfrm>
          <a:prstGeom prst="rect">
            <a:avLst/>
          </a:prstGeom>
          <a:noFill/>
          <a:ln w="9525">
            <a:noFill/>
            <a:miter lim="800000"/>
            <a:headEnd/>
            <a:tailEnd/>
          </a:ln>
          <a:effectLst/>
        </p:spPr>
        <p:txBody>
          <a:bodyPr lIns="101858" tIns="50929" rIns="101858" bIns="50929" anchor="b">
            <a:prstTxWarp prst="textNoShape">
              <a:avLst/>
            </a:prstTxWarp>
          </a:bodyPr>
          <a:lstStyle/>
          <a:p>
            <a:pPr algn="r" defTabSz="1018937" eaLnBrk="1" hangingPunct="1"/>
            <a:r>
              <a:rPr lang="en-US" sz="800" dirty="0">
                <a:solidFill>
                  <a:srgbClr val="677085"/>
                </a:solidFill>
                <a:latin typeface="Arial Black" charset="0"/>
              </a:rPr>
              <a:t>www.nasa.gov </a:t>
            </a:r>
            <a:endParaRPr lang="en-US" sz="2000" dirty="0">
              <a:solidFill>
                <a:srgbClr val="677085"/>
              </a:solidFill>
              <a:latin typeface="75 Helvetica Bold" pitchFamily="1" charset="0"/>
            </a:endParaRPr>
          </a:p>
        </p:txBody>
      </p:sp>
    </p:spTree>
  </p:cSld>
  <p:clrMap bg1="dk1" tx1="lt1" bg2="dk2" tx2="lt2" accent1="accent1" accent2="accent2" accent3="accent3" accent4="accent4" accent5="accent5" accent6="accent6" hlink="hlink" folHlink="folHlink"/>
  <p:sldLayoutIdLst>
    <p:sldLayoutId id="2147483672" r:id="rId1"/>
  </p:sldLayoutIdLst>
  <p:txStyles>
    <p:titleStyle>
      <a:lvl1pPr algn="ctr" defTabSz="914187" rtl="0" eaLnBrk="1" latinLnBrk="0" hangingPunct="1">
        <a:spcBef>
          <a:spcPct val="0"/>
        </a:spcBef>
        <a:buNone/>
        <a:defRPr sz="4300" kern="1200">
          <a:solidFill>
            <a:schemeClr val="tx1"/>
          </a:solidFill>
          <a:latin typeface="+mj-lt"/>
          <a:ea typeface="+mj-ea"/>
          <a:cs typeface="+mj-cs"/>
        </a:defRPr>
      </a:lvl1pPr>
    </p:titleStyle>
    <p:bodyStyle>
      <a:lvl1pPr marL="342819" indent="-342819" algn="l" defTabSz="91418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776" indent="-285683" algn="l" defTabSz="91418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32" indent="-228547" algn="l" defTabSz="914187"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599825"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19"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012"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105"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200"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291" indent="-228547" algn="l" defTabSz="91418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87" rtl="0" eaLnBrk="1" latinLnBrk="0" hangingPunct="1">
        <a:defRPr sz="1800" kern="1200">
          <a:solidFill>
            <a:schemeClr val="tx1"/>
          </a:solidFill>
          <a:latin typeface="+mn-lt"/>
          <a:ea typeface="+mn-ea"/>
          <a:cs typeface="+mn-cs"/>
        </a:defRPr>
      </a:lvl1pPr>
      <a:lvl2pPr marL="457093" algn="l" defTabSz="914187" rtl="0" eaLnBrk="1" latinLnBrk="0" hangingPunct="1">
        <a:defRPr sz="1800" kern="1200">
          <a:solidFill>
            <a:schemeClr val="tx1"/>
          </a:solidFill>
          <a:latin typeface="+mn-lt"/>
          <a:ea typeface="+mn-ea"/>
          <a:cs typeface="+mn-cs"/>
        </a:defRPr>
      </a:lvl2pPr>
      <a:lvl3pPr marL="914187" algn="l" defTabSz="914187" rtl="0" eaLnBrk="1" latinLnBrk="0" hangingPunct="1">
        <a:defRPr sz="1800" kern="1200">
          <a:solidFill>
            <a:schemeClr val="tx1"/>
          </a:solidFill>
          <a:latin typeface="+mn-lt"/>
          <a:ea typeface="+mn-ea"/>
          <a:cs typeface="+mn-cs"/>
        </a:defRPr>
      </a:lvl3pPr>
      <a:lvl4pPr marL="1371279" algn="l" defTabSz="914187" rtl="0" eaLnBrk="1" latinLnBrk="0" hangingPunct="1">
        <a:defRPr sz="1800" kern="1200">
          <a:solidFill>
            <a:schemeClr val="tx1"/>
          </a:solidFill>
          <a:latin typeface="+mn-lt"/>
          <a:ea typeface="+mn-ea"/>
          <a:cs typeface="+mn-cs"/>
        </a:defRPr>
      </a:lvl4pPr>
      <a:lvl5pPr marL="1828372" algn="l" defTabSz="914187" rtl="0" eaLnBrk="1" latinLnBrk="0" hangingPunct="1">
        <a:defRPr sz="1800" kern="1200">
          <a:solidFill>
            <a:schemeClr val="tx1"/>
          </a:solidFill>
          <a:latin typeface="+mn-lt"/>
          <a:ea typeface="+mn-ea"/>
          <a:cs typeface="+mn-cs"/>
        </a:defRPr>
      </a:lvl5pPr>
      <a:lvl6pPr marL="2285465" algn="l" defTabSz="914187" rtl="0" eaLnBrk="1" latinLnBrk="0" hangingPunct="1">
        <a:defRPr sz="1800" kern="1200">
          <a:solidFill>
            <a:schemeClr val="tx1"/>
          </a:solidFill>
          <a:latin typeface="+mn-lt"/>
          <a:ea typeface="+mn-ea"/>
          <a:cs typeface="+mn-cs"/>
        </a:defRPr>
      </a:lvl6pPr>
      <a:lvl7pPr marL="2742560" algn="l" defTabSz="914187" rtl="0" eaLnBrk="1" latinLnBrk="0" hangingPunct="1">
        <a:defRPr sz="1800" kern="1200">
          <a:solidFill>
            <a:schemeClr val="tx1"/>
          </a:solidFill>
          <a:latin typeface="+mn-lt"/>
          <a:ea typeface="+mn-ea"/>
          <a:cs typeface="+mn-cs"/>
        </a:defRPr>
      </a:lvl7pPr>
      <a:lvl8pPr marL="3199651" algn="l" defTabSz="914187" rtl="0" eaLnBrk="1" latinLnBrk="0" hangingPunct="1">
        <a:defRPr sz="1800" kern="1200">
          <a:solidFill>
            <a:schemeClr val="tx1"/>
          </a:solidFill>
          <a:latin typeface="+mn-lt"/>
          <a:ea typeface="+mn-ea"/>
          <a:cs typeface="+mn-cs"/>
        </a:defRPr>
      </a:lvl8pPr>
      <a:lvl9pPr marL="3656744" algn="l" defTabSz="91418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1.jpe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z="3600" dirty="0" smtClean="0"/>
              <a:t>EMC Habitat Layout &amp; Assessment</a:t>
            </a:r>
            <a:endParaRPr lang="en-US" sz="3600" dirty="0"/>
          </a:p>
        </p:txBody>
      </p:sp>
      <p:sp>
        <p:nvSpPr>
          <p:cNvPr id="8" name="Text Placeholder 7"/>
          <p:cNvSpPr>
            <a:spLocks noGrp="1"/>
          </p:cNvSpPr>
          <p:nvPr>
            <p:ph type="body" idx="1"/>
          </p:nvPr>
        </p:nvSpPr>
        <p:spPr>
          <a:xfrm>
            <a:off x="754859" y="4821934"/>
            <a:ext cx="8548687" cy="2427896"/>
          </a:xfrm>
        </p:spPr>
        <p:txBody>
          <a:bodyPr/>
          <a:lstStyle/>
          <a:p>
            <a:r>
              <a:rPr lang="en-US" dirty="0" smtClean="0">
                <a:solidFill>
                  <a:srgbClr val="7F7F7F"/>
                </a:solidFill>
              </a:rPr>
              <a:t>Final Documentation</a:t>
            </a:r>
            <a:endParaRPr lang="en-US" dirty="0">
              <a:solidFill>
                <a:srgbClr val="7F7F7F"/>
              </a:solidFill>
            </a:endParaRPr>
          </a:p>
          <a:p>
            <a:r>
              <a:rPr lang="en-US" dirty="0" smtClean="0">
                <a:solidFill>
                  <a:srgbClr val="7F7F7F"/>
                </a:solidFill>
              </a:rPr>
              <a:t>October 23, 2015 </a:t>
            </a:r>
            <a:r>
              <a:rPr lang="en-US" sz="1600" dirty="0" smtClean="0">
                <a:solidFill>
                  <a:srgbClr val="7F7F7F"/>
                </a:solidFill>
              </a:rPr>
              <a:t>(Subject to update after further management review.)</a:t>
            </a:r>
            <a:endParaRPr lang="en-US" dirty="0">
              <a:solidFill>
                <a:srgbClr val="7F7F7F"/>
              </a:solidFill>
            </a:endParaRPr>
          </a:p>
          <a:p>
            <a:endParaRPr lang="en-US" dirty="0" smtClean="0">
              <a:solidFill>
                <a:srgbClr val="7F7F7F"/>
              </a:solidFill>
            </a:endParaRPr>
          </a:p>
          <a:p>
            <a:r>
              <a:rPr lang="en-US" dirty="0" smtClean="0">
                <a:solidFill>
                  <a:srgbClr val="7F7F7F"/>
                </a:solidFill>
              </a:rPr>
              <a:t>David Smitherman</a:t>
            </a:r>
          </a:p>
          <a:p>
            <a:r>
              <a:rPr lang="en-US" dirty="0" smtClean="0">
                <a:solidFill>
                  <a:srgbClr val="7F7F7F"/>
                </a:solidFill>
              </a:rPr>
              <a:t>ACO Team</a:t>
            </a:r>
          </a:p>
        </p:txBody>
      </p:sp>
    </p:spTree>
    <p:extLst>
      <p:ext uri="{BB962C8B-B14F-4D97-AF65-F5344CB8AC3E}">
        <p14:creationId xmlns:p14="http://schemas.microsoft.com/office/powerpoint/2010/main" val="16188723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1"/>
          </p:nvPr>
        </p:nvSpPr>
        <p:spPr/>
        <p:txBody>
          <a:bodyPr/>
          <a:lstStyle/>
          <a:p>
            <a:r>
              <a:rPr lang="en-US" dirty="0" smtClean="0"/>
              <a:t>Study Overview</a:t>
            </a:r>
          </a:p>
          <a:p>
            <a:pPr lvl="1"/>
            <a:r>
              <a:rPr lang="en-US" dirty="0" smtClean="0"/>
              <a:t>Participants</a:t>
            </a:r>
          </a:p>
          <a:p>
            <a:pPr lvl="1"/>
            <a:r>
              <a:rPr lang="en-US" dirty="0" smtClean="0"/>
              <a:t>Study Schedule</a:t>
            </a:r>
          </a:p>
          <a:p>
            <a:pPr lvl="1"/>
            <a:r>
              <a:rPr lang="en-US" dirty="0" smtClean="0"/>
              <a:t>Customer / Products</a:t>
            </a:r>
          </a:p>
          <a:p>
            <a:pPr lvl="1"/>
            <a:r>
              <a:rPr lang="en-US" dirty="0" smtClean="0"/>
              <a:t>EMC Habitat for Assessment</a:t>
            </a:r>
          </a:p>
          <a:p>
            <a:r>
              <a:rPr lang="en-US" dirty="0" smtClean="0"/>
              <a:t>Habitat Configurations</a:t>
            </a:r>
          </a:p>
          <a:p>
            <a:pPr lvl="1"/>
            <a:r>
              <a:rPr lang="en-US" dirty="0" smtClean="0"/>
              <a:t>Layouts</a:t>
            </a:r>
          </a:p>
          <a:p>
            <a:pPr lvl="1"/>
            <a:r>
              <a:rPr lang="en-US" dirty="0" smtClean="0"/>
              <a:t>Mass Summaries</a:t>
            </a:r>
          </a:p>
          <a:p>
            <a:pPr lvl="1"/>
            <a:r>
              <a:rPr lang="en-US" dirty="0" smtClean="0"/>
              <a:t>Primary Findings</a:t>
            </a:r>
          </a:p>
          <a:p>
            <a:r>
              <a:rPr lang="en-US" dirty="0" smtClean="0"/>
              <a:t>Vehicle Configurations</a:t>
            </a:r>
          </a:p>
          <a:p>
            <a:r>
              <a:rPr lang="en-US" dirty="0" smtClean="0"/>
              <a:t>Systems Summaries</a:t>
            </a:r>
          </a:p>
          <a:p>
            <a:r>
              <a:rPr lang="en-US" dirty="0" smtClean="0"/>
              <a:t>Backup</a:t>
            </a:r>
          </a:p>
          <a:p>
            <a:pPr lvl="1"/>
            <a:r>
              <a:rPr lang="en-US" dirty="0" smtClean="0"/>
              <a:t>Acronyms</a:t>
            </a:r>
          </a:p>
          <a:p>
            <a:endParaRPr lang="en-US" dirty="0"/>
          </a:p>
        </p:txBody>
      </p:sp>
      <p:sp>
        <p:nvSpPr>
          <p:cNvPr id="6" name="Title 5"/>
          <p:cNvSpPr>
            <a:spLocks noGrp="1"/>
          </p:cNvSpPr>
          <p:nvPr>
            <p:ph type="title"/>
          </p:nvPr>
        </p:nvSpPr>
        <p:spPr/>
        <p:txBody>
          <a:bodyPr/>
          <a:lstStyle/>
          <a:p>
            <a:r>
              <a:rPr lang="en-US" dirty="0" smtClean="0"/>
              <a:t>Outline</a:t>
            </a:r>
            <a:endParaRPr lang="en-US" dirty="0"/>
          </a:p>
        </p:txBody>
      </p:sp>
      <p:pic>
        <p:nvPicPr>
          <p:cNvPr id="9" name="Content Placeholder 4" descr="arrays deployed.png"/>
          <p:cNvPicPr>
            <a:picLocks noGrp="1" noChangeAspect="1"/>
          </p:cNvPicPr>
          <p:nvPr>
            <p:ph sz="half" idx="2"/>
          </p:nvPr>
        </p:nvPicPr>
        <p:blipFill>
          <a:blip r:embed="rId2" cstate="screen">
            <a:extLst>
              <a:ext uri="{28A0092B-C50C-407E-A947-70E740481C1C}">
                <a14:useLocalDpi xmlns:a14="http://schemas.microsoft.com/office/drawing/2010/main"/>
              </a:ext>
            </a:extLst>
          </a:blip>
          <a:srcRect l="-48838" r="-48838"/>
          <a:stretch>
            <a:fillRect/>
          </a:stretch>
        </p:blipFill>
        <p:spPr/>
      </p:pic>
    </p:spTree>
    <p:extLst>
      <p:ext uri="{BB962C8B-B14F-4D97-AF65-F5344CB8AC3E}">
        <p14:creationId xmlns:p14="http://schemas.microsoft.com/office/powerpoint/2010/main" val="3715693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29"/>
          <p:cNvSpPr>
            <a:spLocks noGrp="1"/>
          </p:cNvSpPr>
          <p:nvPr>
            <p:ph type="title"/>
          </p:nvPr>
        </p:nvSpPr>
        <p:spPr>
          <a:xfrm>
            <a:off x="1208088" y="149225"/>
            <a:ext cx="6767512" cy="949325"/>
          </a:xfrm>
          <a:ln/>
        </p:spPr>
        <p:txBody>
          <a:bodyPr/>
          <a:lstStyle/>
          <a:p>
            <a:r>
              <a:rPr lang="en-US">
                <a:latin typeface="Arial" charset="0"/>
              </a:rPr>
              <a:t>Participants</a:t>
            </a:r>
            <a:endParaRPr lang="en-US" sz="1800">
              <a:latin typeface="Arial" charset="0"/>
            </a:endParaRPr>
          </a:p>
        </p:txBody>
      </p:sp>
      <p:graphicFrame>
        <p:nvGraphicFramePr>
          <p:cNvPr id="21" name="Group 752"/>
          <p:cNvGraphicFramePr>
            <a:graphicFrameLocks noGrp="1"/>
          </p:cNvGraphicFramePr>
          <p:nvPr>
            <p:extLst>
              <p:ext uri="{D42A27DB-BD31-4B8C-83A1-F6EECF244321}">
                <p14:modId xmlns:p14="http://schemas.microsoft.com/office/powerpoint/2010/main" val="3630788054"/>
              </p:ext>
            </p:extLst>
          </p:nvPr>
        </p:nvGraphicFramePr>
        <p:xfrm>
          <a:off x="3589450" y="1823872"/>
          <a:ext cx="6165206" cy="5184889"/>
        </p:xfrm>
        <a:graphic>
          <a:graphicData uri="http://schemas.openxmlformats.org/drawingml/2006/table">
            <a:tbl>
              <a:tblPr/>
              <a:tblGrid>
                <a:gridCol w="1890263">
                  <a:extLst>
                    <a:ext uri="{9D8B030D-6E8A-4147-A177-3AD203B41FA5}">
                      <a16:colId xmlns:a16="http://schemas.microsoft.com/office/drawing/2014/main" val="20000"/>
                    </a:ext>
                  </a:extLst>
                </a:gridCol>
                <a:gridCol w="2135434">
                  <a:extLst>
                    <a:ext uri="{9D8B030D-6E8A-4147-A177-3AD203B41FA5}">
                      <a16:colId xmlns:a16="http://schemas.microsoft.com/office/drawing/2014/main" val="20001"/>
                    </a:ext>
                  </a:extLst>
                </a:gridCol>
                <a:gridCol w="2139509">
                  <a:extLst>
                    <a:ext uri="{9D8B030D-6E8A-4147-A177-3AD203B41FA5}">
                      <a16:colId xmlns:a16="http://schemas.microsoft.com/office/drawing/2014/main" val="20002"/>
                    </a:ext>
                  </a:extLst>
                </a:gridCol>
              </a:tblGrid>
              <a:tr h="30481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charset="0"/>
                        </a:rPr>
                        <a:t> Role</a:t>
                      </a:r>
                      <a:endParaRPr kumimoji="0" lang="en-US" sz="1400" b="1" i="0" u="none" strike="noStrike" cap="none" normalizeH="0" baseline="0" dirty="0" smtClean="0">
                        <a:ln>
                          <a:noFill/>
                        </a:ln>
                        <a:solidFill>
                          <a:schemeClr val="bg1"/>
                        </a:solidFill>
                        <a:effectLst/>
                        <a:latin typeface="+mn-lt"/>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charset="0"/>
                        </a:rPr>
                        <a:t>MSFC ACO Team</a:t>
                      </a: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bg1"/>
                          </a:solidFill>
                          <a:effectLst/>
                          <a:latin typeface="+mn-lt"/>
                          <a:cs typeface="Arial" charset="0"/>
                        </a:rPr>
                        <a:t>Additional POC</a:t>
                      </a: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799468">
                <a:tc>
                  <a:txBody>
                    <a:bodyPr/>
                    <a:lstStyle/>
                    <a:p>
                      <a:pPr algn="l" fontAlgn="t"/>
                      <a:r>
                        <a:rPr lang="en-US" sz="1200" b="0" i="0" u="none" strike="noStrike" dirty="0">
                          <a:solidFill>
                            <a:srgbClr val="000000"/>
                          </a:solidFill>
                          <a:effectLst/>
                          <a:latin typeface="+mn-lt"/>
                          <a:cs typeface="Calibri" pitchFamily="34" charset="0"/>
                        </a:rPr>
                        <a:t>Study </a:t>
                      </a:r>
                      <a:r>
                        <a:rPr lang="en-US" sz="1200" b="0" i="0" u="none" strike="noStrike" dirty="0" smtClean="0">
                          <a:solidFill>
                            <a:srgbClr val="000000"/>
                          </a:solidFill>
                          <a:effectLst/>
                          <a:latin typeface="+mn-lt"/>
                          <a:cs typeface="Calibri" pitchFamily="34" charset="0"/>
                        </a:rPr>
                        <a:t>Lead, GR&amp;A,</a:t>
                      </a:r>
                      <a:r>
                        <a:rPr lang="en-US" sz="1200" b="0" i="0" u="none" strike="noStrike" baseline="0" dirty="0" smtClean="0">
                          <a:solidFill>
                            <a:srgbClr val="000000"/>
                          </a:solidFill>
                          <a:effectLst/>
                          <a:latin typeface="+mn-lt"/>
                          <a:cs typeface="Calibri" pitchFamily="34" charset="0"/>
                        </a:rPr>
                        <a:t> </a:t>
                      </a:r>
                      <a:r>
                        <a:rPr lang="en-US" sz="1200" b="0" i="0" u="none" strike="noStrike" dirty="0" smtClean="0">
                          <a:solidFill>
                            <a:srgbClr val="000000"/>
                          </a:solidFill>
                          <a:effectLst/>
                          <a:latin typeface="+mn-lt"/>
                          <a:cs typeface="Calibri" pitchFamily="34" charset="0"/>
                        </a:rPr>
                        <a:t>MEL</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 / David Smitherman</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MSFC / Karen Knight</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JSC / Mark McDonald</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LaRC / Matt Simon</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LaRC / Kara </a:t>
                      </a:r>
                      <a:r>
                        <a:rPr kumimoji="0" lang="en-US" sz="1200" b="0" i="0" u="none" strike="noStrike" kern="1200" cap="none" normalizeH="0" baseline="0" dirty="0" err="1" smtClean="0">
                          <a:ln>
                            <a:noFill/>
                          </a:ln>
                          <a:solidFill>
                            <a:srgbClr val="000000"/>
                          </a:solidFill>
                          <a:effectLst/>
                          <a:latin typeface="+mn-lt"/>
                          <a:ea typeface="+mn-ea"/>
                          <a:cs typeface="Calibri" pitchFamily="34" charset="0"/>
                        </a:rPr>
                        <a:t>Latorella</a:t>
                      </a: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p>
                      <a:pPr marL="0" marR="0" lvl="0" indent="0" algn="l" defTabSz="914400" rtl="0" eaLnBrk="1" fontAlgn="b" latinLnBrk="0" hangingPunct="1">
                        <a:lnSpc>
                          <a:spcPct val="100000"/>
                        </a:lnSpc>
                        <a:spcBef>
                          <a:spcPct val="0"/>
                        </a:spcBef>
                        <a:spcAft>
                          <a:spcPct val="0"/>
                        </a:spcAft>
                        <a:buClrTx/>
                        <a:buSzTx/>
                        <a:buFontTx/>
                        <a:buNone/>
                        <a:tabLst/>
                        <a:defRPr/>
                      </a:pP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1420">
                <a:tc>
                  <a:txBody>
                    <a:bodyPr/>
                    <a:lstStyle/>
                    <a:p>
                      <a:pPr marL="0" marR="0" indent="0" algn="l" defTabSz="457200" rtl="0" eaLnBrk="1" fontAlgn="t" latinLnBrk="0" hangingPunct="1">
                        <a:lnSpc>
                          <a:spcPct val="100000"/>
                        </a:lnSpc>
                        <a:spcBef>
                          <a:spcPts val="0"/>
                        </a:spcBef>
                        <a:spcAft>
                          <a:spcPts val="0"/>
                        </a:spcAft>
                        <a:buClrTx/>
                        <a:buSzTx/>
                        <a:buFontTx/>
                        <a:buNone/>
                        <a:tabLst/>
                        <a:defRPr/>
                      </a:pPr>
                      <a:r>
                        <a:rPr lang="en-US" sz="1200" b="0" i="0" u="none" strike="noStrike" dirty="0" smtClean="0">
                          <a:solidFill>
                            <a:srgbClr val="000000"/>
                          </a:solidFill>
                          <a:effectLst/>
                          <a:latin typeface="+mn-lt"/>
                          <a:cs typeface="Calibri" pitchFamily="34" charset="0"/>
                        </a:rPr>
                        <a:t>Crew Systems / Internal Layouts / Research / EVA</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 / Brand Griffin /</a:t>
                      </a:r>
                    </a:p>
                    <a:p>
                      <a:pPr algn="l" fontAlgn="t"/>
                      <a:r>
                        <a:rPr lang="en-US" sz="1200" b="0" i="0" u="none" strike="noStrike" dirty="0" smtClean="0">
                          <a:solidFill>
                            <a:srgbClr val="000000"/>
                          </a:solidFill>
                          <a:effectLst/>
                          <a:latin typeface="+mn-lt"/>
                          <a:cs typeface="Calibri" pitchFamily="34" charset="0"/>
                        </a:rPr>
                        <a:t>ED04 / David</a:t>
                      </a:r>
                      <a:r>
                        <a:rPr lang="en-US" sz="1200" b="0" i="0" u="none" strike="noStrike" baseline="0" dirty="0" smtClean="0">
                          <a:solidFill>
                            <a:srgbClr val="000000"/>
                          </a:solidFill>
                          <a:effectLst/>
                          <a:latin typeface="+mn-lt"/>
                          <a:cs typeface="Calibri" pitchFamily="34" charset="0"/>
                        </a:rPr>
                        <a:t> Smitherman</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JSC / Robert Howard</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LaRC / Matt Simon</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LaRC / </a:t>
                      </a:r>
                      <a:r>
                        <a:rPr kumimoji="0" lang="en-US" sz="1200" b="0" i="0" u="none" strike="noStrike" kern="1200" cap="none" normalizeH="0" baseline="0" dirty="0" err="1" smtClean="0">
                          <a:ln>
                            <a:noFill/>
                          </a:ln>
                          <a:solidFill>
                            <a:srgbClr val="000000"/>
                          </a:solidFill>
                          <a:effectLst/>
                          <a:latin typeface="+mn-lt"/>
                          <a:ea typeface="+mn-ea"/>
                          <a:cs typeface="Calibri" pitchFamily="34" charset="0"/>
                        </a:rPr>
                        <a:t>Kandyce</a:t>
                      </a:r>
                      <a:r>
                        <a:rPr kumimoji="0" lang="en-US" sz="1200" b="0" i="0" u="none" strike="noStrike" kern="1200" cap="none" normalizeH="0" baseline="0" dirty="0" smtClean="0">
                          <a:ln>
                            <a:noFill/>
                          </a:ln>
                          <a:solidFill>
                            <a:srgbClr val="000000"/>
                          </a:solidFill>
                          <a:effectLst/>
                          <a:latin typeface="+mn-lt"/>
                          <a:ea typeface="+mn-ea"/>
                          <a:cs typeface="Calibri" pitchFamily="34" charset="0"/>
                        </a:rPr>
                        <a:t> </a:t>
                      </a:r>
                      <a:r>
                        <a:rPr kumimoji="0" lang="en-US" sz="1200" b="0" i="0" u="none" strike="noStrike" kern="1200" cap="none" normalizeH="0" baseline="0" dirty="0" err="1" smtClean="0">
                          <a:ln>
                            <a:noFill/>
                          </a:ln>
                          <a:solidFill>
                            <a:srgbClr val="000000"/>
                          </a:solidFill>
                          <a:effectLst/>
                          <a:latin typeface="+mn-lt"/>
                          <a:ea typeface="+mn-ea"/>
                          <a:cs typeface="Calibri" pitchFamily="34" charset="0"/>
                        </a:rPr>
                        <a:t>Goodliff</a:t>
                      </a: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MSFC / David Reynolds</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JSC / Pedro Lopez</a:t>
                      </a: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1436">
                <a:tc>
                  <a:txBody>
                    <a:bodyPr/>
                    <a:lstStyle/>
                    <a:p>
                      <a:pPr algn="l" fontAlgn="t"/>
                      <a:r>
                        <a:rPr lang="en-US" sz="1200" b="0" i="0" u="none" strike="noStrike" dirty="0" smtClean="0">
                          <a:solidFill>
                            <a:srgbClr val="000000"/>
                          </a:solidFill>
                          <a:effectLst/>
                          <a:latin typeface="+mn-lt"/>
                          <a:cs typeface="Calibri" pitchFamily="34" charset="0"/>
                        </a:rPr>
                        <a:t>Vehicle Configurations</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 / Mike Baysinger /</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3834">
                <a:tc>
                  <a:txBody>
                    <a:bodyPr/>
                    <a:lstStyle/>
                    <a:p>
                      <a:pPr algn="l" fontAlgn="t"/>
                      <a:r>
                        <a:rPr lang="en-US" sz="1200" b="0" i="0" u="none" strike="noStrike" dirty="0" smtClean="0">
                          <a:solidFill>
                            <a:srgbClr val="000000"/>
                          </a:solidFill>
                          <a:effectLst/>
                          <a:latin typeface="+mn-lt"/>
                          <a:cs typeface="Calibri" pitchFamily="34" charset="0"/>
                        </a:rPr>
                        <a:t>Structures / Mechanisms</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a:t>
                      </a:r>
                      <a:r>
                        <a:rPr lang="en-US" sz="1200" b="0" i="0" u="none" strike="noStrike" baseline="0" dirty="0" smtClean="0">
                          <a:solidFill>
                            <a:srgbClr val="000000"/>
                          </a:solidFill>
                          <a:effectLst/>
                          <a:latin typeface="+mn-lt"/>
                          <a:cs typeface="Calibri" pitchFamily="34" charset="0"/>
                        </a:rPr>
                        <a:t> / </a:t>
                      </a:r>
                      <a:r>
                        <a:rPr lang="en-US" sz="1200" b="0" i="0" u="none" strike="noStrike" dirty="0" smtClean="0">
                          <a:solidFill>
                            <a:srgbClr val="000000"/>
                          </a:solidFill>
                          <a:effectLst/>
                          <a:latin typeface="+mn-lt"/>
                          <a:cs typeface="Calibri" pitchFamily="34" charset="0"/>
                        </a:rPr>
                        <a:t>Jay Garcia / ESSSA</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smtClean="0">
                          <a:ln>
                            <a:noFill/>
                          </a:ln>
                          <a:solidFill>
                            <a:srgbClr val="000000"/>
                          </a:solidFill>
                          <a:effectLst/>
                          <a:latin typeface="+mn-lt"/>
                          <a:ea typeface="+mn-ea"/>
                          <a:cs typeface="Calibri" pitchFamily="34" charset="0"/>
                        </a:rPr>
                        <a:t>MSFC / Robert </a:t>
                      </a:r>
                      <a:r>
                        <a:rPr kumimoji="0" lang="en-US" sz="1200" b="0" i="0" u="none" strike="noStrike" kern="1200" cap="none" normalizeH="0" baseline="0" dirty="0" smtClean="0">
                          <a:ln>
                            <a:noFill/>
                          </a:ln>
                          <a:solidFill>
                            <a:srgbClr val="000000"/>
                          </a:solidFill>
                          <a:effectLst/>
                          <a:latin typeface="+mn-lt"/>
                          <a:ea typeface="+mn-ea"/>
                          <a:cs typeface="Calibri" pitchFamily="34" charset="0"/>
                        </a:rPr>
                        <a:t>Hickman</a:t>
                      </a: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2148">
                <a:tc>
                  <a:txBody>
                    <a:bodyPr/>
                    <a:lstStyle/>
                    <a:p>
                      <a:pPr algn="l" fontAlgn="t"/>
                      <a:r>
                        <a:rPr lang="en-US" sz="1200" b="0" i="0" u="none" strike="noStrike" dirty="0" smtClean="0">
                          <a:solidFill>
                            <a:srgbClr val="000000"/>
                          </a:solidFill>
                          <a:effectLst/>
                          <a:latin typeface="+mn-lt"/>
                          <a:cs typeface="Calibri" pitchFamily="34" charset="0"/>
                        </a:rPr>
                        <a:t>Propulsion &amp; Mission Analysis</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 / Jack Chapman</a:t>
                      </a:r>
                    </a:p>
                    <a:p>
                      <a:pPr algn="l" fontAlgn="t"/>
                      <a:r>
                        <a:rPr lang="en-US" sz="1200" b="0" i="0" u="none" strike="noStrike" dirty="0" smtClean="0">
                          <a:solidFill>
                            <a:srgbClr val="000000"/>
                          </a:solidFill>
                          <a:effectLst/>
                          <a:latin typeface="+mn-lt"/>
                          <a:cs typeface="Calibri" pitchFamily="34" charset="0"/>
                        </a:rPr>
                        <a:t>ED04 / Tom Percy</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1428">
                <a:tc>
                  <a:txBody>
                    <a:bodyPr/>
                    <a:lstStyle/>
                    <a:p>
                      <a:pPr algn="l" fontAlgn="t"/>
                      <a:r>
                        <a:rPr lang="en-US" sz="1200" b="0" i="0" u="none" strike="noStrike" dirty="0" smtClean="0">
                          <a:solidFill>
                            <a:srgbClr val="000000"/>
                          </a:solidFill>
                          <a:effectLst/>
                          <a:latin typeface="+mn-lt"/>
                          <a:cs typeface="Calibri" pitchFamily="34" charset="0"/>
                        </a:rPr>
                        <a:t>ECLSS</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ES62 / David Tabb</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MSFC / Walt Schneider</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MSFC / David Howard</a:t>
                      </a:r>
                    </a:p>
                    <a:p>
                      <a:pPr marL="0" marR="0" lvl="0" indent="0" algn="l" defTabSz="914400" rtl="0" eaLnBrk="1" fontAlgn="b" latinLnBrk="0" hangingPunct="1">
                        <a:lnSpc>
                          <a:spcPct val="100000"/>
                        </a:lnSpc>
                        <a:spcBef>
                          <a:spcPct val="0"/>
                        </a:spcBef>
                        <a:spcAft>
                          <a:spcPct val="0"/>
                        </a:spcAft>
                        <a:buClrTx/>
                        <a:buSzTx/>
                        <a:buFontTx/>
                        <a:buNone/>
                        <a:tabLst/>
                        <a:defRPr/>
                      </a:pPr>
                      <a:r>
                        <a:rPr kumimoji="0" lang="en-US" sz="1200" b="0" i="0" u="none" strike="noStrike" kern="1200" cap="none" normalizeH="0" baseline="0" dirty="0" smtClean="0">
                          <a:ln>
                            <a:noFill/>
                          </a:ln>
                          <a:solidFill>
                            <a:srgbClr val="000000"/>
                          </a:solidFill>
                          <a:effectLst/>
                          <a:latin typeface="+mn-lt"/>
                          <a:ea typeface="+mn-ea"/>
                          <a:cs typeface="Calibri" pitchFamily="34" charset="0"/>
                        </a:rPr>
                        <a:t>LaRC / </a:t>
                      </a:r>
                      <a:r>
                        <a:rPr kumimoji="0" lang="en-US" sz="1200" b="0" i="0" u="none" strike="noStrike" kern="1200" cap="none" normalizeH="0" baseline="0" dirty="0" err="1" smtClean="0">
                          <a:ln>
                            <a:noFill/>
                          </a:ln>
                          <a:solidFill>
                            <a:srgbClr val="000000"/>
                          </a:solidFill>
                          <a:effectLst/>
                          <a:latin typeface="+mn-lt"/>
                          <a:ea typeface="+mn-ea"/>
                          <a:cs typeface="Calibri" pitchFamily="34" charset="0"/>
                        </a:rPr>
                        <a:t>Kandyce</a:t>
                      </a:r>
                      <a:r>
                        <a:rPr kumimoji="0" lang="en-US" sz="1200" b="0" i="0" u="none" strike="noStrike" kern="1200" cap="none" normalizeH="0" baseline="0" dirty="0" smtClean="0">
                          <a:ln>
                            <a:noFill/>
                          </a:ln>
                          <a:solidFill>
                            <a:srgbClr val="000000"/>
                          </a:solidFill>
                          <a:effectLst/>
                          <a:latin typeface="+mn-lt"/>
                          <a:ea typeface="+mn-ea"/>
                          <a:cs typeface="Calibri" pitchFamily="34" charset="0"/>
                        </a:rPr>
                        <a:t> </a:t>
                      </a:r>
                      <a:r>
                        <a:rPr kumimoji="0" lang="en-US" sz="1200" b="0" i="0" u="none" strike="noStrike" kern="1200" cap="none" normalizeH="0" baseline="0" dirty="0" err="1" smtClean="0">
                          <a:ln>
                            <a:noFill/>
                          </a:ln>
                          <a:solidFill>
                            <a:srgbClr val="000000"/>
                          </a:solidFill>
                          <a:effectLst/>
                          <a:latin typeface="+mn-lt"/>
                          <a:ea typeface="+mn-ea"/>
                          <a:cs typeface="Calibri" pitchFamily="34" charset="0"/>
                        </a:rPr>
                        <a:t>Goodliff</a:t>
                      </a: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2547">
                <a:tc>
                  <a:txBody>
                    <a:bodyPr/>
                    <a:lstStyle/>
                    <a:p>
                      <a:pPr algn="l" fontAlgn="t"/>
                      <a:r>
                        <a:rPr lang="en-US" sz="1200" b="0" i="0" u="none" strike="noStrike" dirty="0" smtClean="0">
                          <a:solidFill>
                            <a:srgbClr val="000000"/>
                          </a:solidFill>
                          <a:effectLst/>
                          <a:latin typeface="+mn-lt"/>
                          <a:cs typeface="Calibri" pitchFamily="34" charset="0"/>
                        </a:rPr>
                        <a:t>Power / PEL</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 / Leo</a:t>
                      </a:r>
                      <a:r>
                        <a:rPr lang="en-US" sz="1200" b="0" i="0" u="none" strike="noStrike" baseline="0" dirty="0" smtClean="0">
                          <a:solidFill>
                            <a:srgbClr val="000000"/>
                          </a:solidFill>
                          <a:effectLst/>
                          <a:latin typeface="+mn-lt"/>
                          <a:cs typeface="Calibri" pitchFamily="34" charset="0"/>
                        </a:rPr>
                        <a:t> </a:t>
                      </a:r>
                      <a:r>
                        <a:rPr lang="en-US" sz="1200" b="0" i="0" u="none" strike="noStrike" dirty="0" smtClean="0">
                          <a:solidFill>
                            <a:srgbClr val="000000"/>
                          </a:solidFill>
                          <a:effectLst/>
                          <a:latin typeface="+mn-lt"/>
                          <a:cs typeface="Calibri" pitchFamily="34" charset="0"/>
                        </a:rPr>
                        <a:t>Fabisinski /</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41355">
                <a:tc>
                  <a:txBody>
                    <a:bodyPr/>
                    <a:lstStyle/>
                    <a:p>
                      <a:pPr algn="l" fontAlgn="t"/>
                      <a:r>
                        <a:rPr lang="en-US" sz="1200" b="0" i="0" u="none" strike="noStrike" dirty="0">
                          <a:solidFill>
                            <a:srgbClr val="000000"/>
                          </a:solidFill>
                          <a:effectLst/>
                          <a:latin typeface="+mn-lt"/>
                          <a:cs typeface="Calibri" pitchFamily="34" charset="0"/>
                        </a:rPr>
                        <a:t>Avionics</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ES35 / Gerald Watson</a:t>
                      </a:r>
                    </a:p>
                    <a:p>
                      <a:pPr algn="l" fontAlgn="t"/>
                      <a:r>
                        <a:rPr lang="en-US" sz="1200" b="0" i="0" u="none" strike="noStrike" dirty="0" smtClean="0">
                          <a:solidFill>
                            <a:srgbClr val="000000"/>
                          </a:solidFill>
                          <a:effectLst/>
                          <a:latin typeface="+mn-lt"/>
                          <a:cs typeface="Calibri" pitchFamily="34" charset="0"/>
                        </a:rPr>
                        <a:t>ES45 / Hubert </a:t>
                      </a:r>
                      <a:r>
                        <a:rPr lang="en-US" sz="1200" b="0" i="0" u="none" strike="noStrike" dirty="0" err="1" smtClean="0">
                          <a:solidFill>
                            <a:srgbClr val="000000"/>
                          </a:solidFill>
                          <a:effectLst/>
                          <a:latin typeface="+mn-lt"/>
                          <a:cs typeface="Calibri" pitchFamily="34" charset="0"/>
                        </a:rPr>
                        <a:t>Gangl</a:t>
                      </a:r>
                      <a:r>
                        <a:rPr lang="en-US" sz="1200" b="0" i="0" u="none" strike="noStrike" dirty="0" smtClean="0">
                          <a:solidFill>
                            <a:srgbClr val="000000"/>
                          </a:solidFill>
                          <a:effectLst/>
                          <a:latin typeface="+mn-lt"/>
                          <a:cs typeface="Calibri" pitchFamily="34" charset="0"/>
                        </a:rPr>
                        <a:t>, </a:t>
                      </a:r>
                    </a:p>
                    <a:p>
                      <a:pPr algn="l" fontAlgn="t"/>
                      <a:r>
                        <a:rPr lang="en-US" sz="1200" b="0" i="0" u="none" strike="noStrike" dirty="0" smtClean="0">
                          <a:solidFill>
                            <a:srgbClr val="000000"/>
                          </a:solidFill>
                          <a:effectLst/>
                          <a:latin typeface="+mn-lt"/>
                          <a:cs typeface="Calibri" pitchFamily="34" charset="0"/>
                        </a:rPr>
                        <a:t>ES35</a:t>
                      </a:r>
                      <a:r>
                        <a:rPr lang="en-US" sz="1200" b="0" i="0" u="none" strike="noStrike" baseline="0" dirty="0" smtClean="0">
                          <a:solidFill>
                            <a:srgbClr val="000000"/>
                          </a:solidFill>
                          <a:effectLst/>
                          <a:latin typeface="+mn-lt"/>
                          <a:cs typeface="Calibri" pitchFamily="34" charset="0"/>
                        </a:rPr>
                        <a:t> / Richard Howard</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1436">
                <a:tc>
                  <a:txBody>
                    <a:bodyPr/>
                    <a:lstStyle/>
                    <a:p>
                      <a:pPr algn="l" fontAlgn="t"/>
                      <a:r>
                        <a:rPr lang="en-US" sz="1200" b="0" i="0" u="none" strike="noStrike" dirty="0">
                          <a:solidFill>
                            <a:srgbClr val="000000"/>
                          </a:solidFill>
                          <a:effectLst/>
                          <a:latin typeface="+mn-lt"/>
                          <a:cs typeface="Calibri" pitchFamily="34" charset="0"/>
                        </a:rPr>
                        <a:t>Thermal</a:t>
                      </a: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l" fontAlgn="t"/>
                      <a:r>
                        <a:rPr lang="en-US" sz="1200" b="0" i="0" u="none" strike="noStrike" dirty="0" smtClean="0">
                          <a:solidFill>
                            <a:srgbClr val="000000"/>
                          </a:solidFill>
                          <a:effectLst/>
                          <a:latin typeface="+mn-lt"/>
                          <a:cs typeface="Calibri" pitchFamily="34" charset="0"/>
                        </a:rPr>
                        <a:t>ED04 / Andrew Schnell</a:t>
                      </a:r>
                      <a:endParaRPr lang="en-US" sz="1200" b="0" i="0" u="none" strike="noStrike" dirty="0">
                        <a:solidFill>
                          <a:srgbClr val="000000"/>
                        </a:solidFill>
                        <a:effectLst/>
                        <a:latin typeface="+mn-lt"/>
                        <a:cs typeface="Calibri" pitchFamily="34" charset="0"/>
                      </a:endParaRPr>
                    </a:p>
                  </a:txBody>
                  <a:tcPr marL="91439" marR="91439" marT="45722" marB="45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 latinLnBrk="0" hangingPunct="1">
                        <a:lnSpc>
                          <a:spcPct val="100000"/>
                        </a:lnSpc>
                        <a:spcBef>
                          <a:spcPct val="0"/>
                        </a:spcBef>
                        <a:spcAft>
                          <a:spcPct val="0"/>
                        </a:spcAft>
                        <a:buClrTx/>
                        <a:buSzTx/>
                        <a:buFontTx/>
                        <a:buNone/>
                        <a:tabLst/>
                        <a:defRPr/>
                      </a:pPr>
                      <a:endParaRPr kumimoji="0" lang="en-US" sz="1200" b="0" i="0" u="none" strike="noStrike" kern="1200" cap="none" normalizeH="0" baseline="0" dirty="0" smtClean="0">
                        <a:ln>
                          <a:noFill/>
                        </a:ln>
                        <a:solidFill>
                          <a:srgbClr val="000000"/>
                        </a:solidFill>
                        <a:effectLst/>
                        <a:latin typeface="+mn-lt"/>
                        <a:ea typeface="+mn-ea"/>
                        <a:cs typeface="Calibri" pitchFamily="34" charset="0"/>
                      </a:endParaRPr>
                    </a:p>
                  </a:txBody>
                  <a:tcPr marL="91439" marR="91439" marT="45722" marB="45722"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6440" name="Content Placeholder 2"/>
          <p:cNvSpPr>
            <a:spLocks noGrp="1"/>
          </p:cNvSpPr>
          <p:nvPr>
            <p:ph idx="12"/>
          </p:nvPr>
        </p:nvSpPr>
        <p:spPr>
          <a:xfrm>
            <a:off x="127000" y="1524000"/>
            <a:ext cx="3418353" cy="5668963"/>
          </a:xfrm>
        </p:spPr>
        <p:txBody>
          <a:bodyPr/>
          <a:lstStyle/>
          <a:p>
            <a:r>
              <a:rPr lang="en-US" sz="1800" dirty="0">
                <a:latin typeface="Arial" charset="0"/>
              </a:rPr>
              <a:t>NASA / Marshall Space Flight Center / ED04 Advanced Concepts Office (ACO)</a:t>
            </a:r>
          </a:p>
          <a:p>
            <a:pPr lvl="1"/>
            <a:r>
              <a:rPr lang="en-US" sz="1600" dirty="0">
                <a:latin typeface="Arial" charset="0"/>
                <a:ea typeface="MS PGothic" charset="0"/>
              </a:rPr>
              <a:t>Manager – Mark Rogers</a:t>
            </a:r>
          </a:p>
          <a:p>
            <a:pPr lvl="1"/>
            <a:r>
              <a:rPr lang="en-US" sz="1600" dirty="0">
                <a:latin typeface="Arial" charset="0"/>
                <a:ea typeface="MS PGothic" charset="0"/>
              </a:rPr>
              <a:t>Team Leads</a:t>
            </a:r>
          </a:p>
          <a:p>
            <a:pPr lvl="2"/>
            <a:r>
              <a:rPr lang="en-US" sz="1400" dirty="0">
                <a:latin typeface="Arial" charset="0"/>
                <a:ea typeface="MS PGothic" charset="0"/>
              </a:rPr>
              <a:t>Integrated Space Transportation Team (IST) – Barney Holt (acting)</a:t>
            </a:r>
          </a:p>
          <a:p>
            <a:pPr lvl="2"/>
            <a:r>
              <a:rPr lang="en-US" sz="1400" dirty="0">
                <a:latin typeface="Arial" charset="0"/>
                <a:ea typeface="MS PGothic" charset="0"/>
              </a:rPr>
              <a:t>Space Systems Team (SST) – Jack Mulqueen</a:t>
            </a:r>
          </a:p>
          <a:p>
            <a:pPr lvl="2"/>
            <a:r>
              <a:rPr lang="en-US" sz="1400" dirty="0">
                <a:latin typeface="Arial" charset="0"/>
                <a:ea typeface="MS PGothic" charset="0"/>
              </a:rPr>
              <a:t>Contractor Support from the Engineering Sciences Services and Skills Augmentation (ESSSA) – John Risdon</a:t>
            </a:r>
          </a:p>
        </p:txBody>
      </p:sp>
    </p:spTree>
    <p:extLst>
      <p:ext uri="{BB962C8B-B14F-4D97-AF65-F5344CB8AC3E}">
        <p14:creationId xmlns:p14="http://schemas.microsoft.com/office/powerpoint/2010/main" val="3088413721"/>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pPr marL="0" indent="0">
              <a:buNone/>
            </a:pPr>
            <a:r>
              <a:rPr lang="en-US" dirty="0" smtClean="0"/>
              <a:t>Study Planning</a:t>
            </a:r>
          </a:p>
          <a:p>
            <a:r>
              <a:rPr lang="en-US" sz="2000" dirty="0" smtClean="0"/>
              <a:t>October 14</a:t>
            </a:r>
          </a:p>
          <a:p>
            <a:pPr lvl="1"/>
            <a:r>
              <a:rPr lang="en-US" sz="1600" dirty="0" smtClean="0"/>
              <a:t>Team tag up</a:t>
            </a:r>
          </a:p>
          <a:p>
            <a:r>
              <a:rPr lang="en-US" sz="2000" dirty="0" smtClean="0"/>
              <a:t>October 15</a:t>
            </a:r>
          </a:p>
          <a:p>
            <a:pPr lvl="1"/>
            <a:r>
              <a:rPr lang="en-US" sz="1600" dirty="0" smtClean="0"/>
              <a:t>1-4 Design Session</a:t>
            </a:r>
          </a:p>
          <a:p>
            <a:r>
              <a:rPr lang="en-US" sz="2000" dirty="0" smtClean="0"/>
              <a:t>October 21</a:t>
            </a:r>
          </a:p>
          <a:p>
            <a:pPr lvl="1"/>
            <a:r>
              <a:rPr lang="en-US" sz="1500" dirty="0" smtClean="0"/>
              <a:t>Configurations tag up</a:t>
            </a:r>
          </a:p>
          <a:p>
            <a:r>
              <a:rPr lang="en-US" sz="2000" dirty="0" smtClean="0"/>
              <a:t>October 22</a:t>
            </a:r>
          </a:p>
          <a:p>
            <a:pPr lvl="1"/>
            <a:r>
              <a:rPr lang="en-US" sz="1600" dirty="0" smtClean="0"/>
              <a:t>1-4 Design Session</a:t>
            </a:r>
          </a:p>
          <a:p>
            <a:r>
              <a:rPr lang="en-US" sz="2000" dirty="0" smtClean="0"/>
              <a:t>October 23</a:t>
            </a:r>
          </a:p>
          <a:p>
            <a:pPr lvl="1"/>
            <a:r>
              <a:rPr lang="en-US" sz="1600" dirty="0" smtClean="0"/>
              <a:t>Final Product</a:t>
            </a:r>
          </a:p>
          <a:p>
            <a:endParaRPr lang="en-US" sz="2400" dirty="0"/>
          </a:p>
        </p:txBody>
      </p:sp>
      <p:sp>
        <p:nvSpPr>
          <p:cNvPr id="4" name="Content Placeholder 3"/>
          <p:cNvSpPr>
            <a:spLocks noGrp="1"/>
          </p:cNvSpPr>
          <p:nvPr>
            <p:ph sz="half" idx="2"/>
          </p:nvPr>
        </p:nvSpPr>
        <p:spPr/>
        <p:txBody>
          <a:bodyPr/>
          <a:lstStyle/>
          <a:p>
            <a:pPr marL="0" indent="0">
              <a:buNone/>
            </a:pPr>
            <a:r>
              <a:rPr lang="en-US" dirty="0" smtClean="0"/>
              <a:t>Reporting</a:t>
            </a:r>
          </a:p>
          <a:p>
            <a:r>
              <a:rPr lang="en-US" sz="2000" dirty="0" smtClean="0"/>
              <a:t>October 21</a:t>
            </a:r>
          </a:p>
          <a:p>
            <a:pPr lvl="1"/>
            <a:r>
              <a:rPr lang="en-US" sz="1600" dirty="0" smtClean="0"/>
              <a:t>Progress report to FCDT</a:t>
            </a:r>
          </a:p>
          <a:p>
            <a:r>
              <a:rPr lang="en-US" sz="2000" dirty="0" smtClean="0"/>
              <a:t>October 23</a:t>
            </a:r>
          </a:p>
          <a:p>
            <a:pPr lvl="1"/>
            <a:r>
              <a:rPr lang="en-US" sz="1600" dirty="0" smtClean="0"/>
              <a:t>Final Product</a:t>
            </a:r>
            <a:endParaRPr lang="en-US" sz="1600" dirty="0"/>
          </a:p>
        </p:txBody>
      </p:sp>
      <p:sp>
        <p:nvSpPr>
          <p:cNvPr id="30" name="Title 29"/>
          <p:cNvSpPr>
            <a:spLocks noGrp="1"/>
          </p:cNvSpPr>
          <p:nvPr>
            <p:ph type="title"/>
          </p:nvPr>
        </p:nvSpPr>
        <p:spPr/>
        <p:txBody>
          <a:bodyPr/>
          <a:lstStyle/>
          <a:p>
            <a:r>
              <a:rPr lang="en-US" dirty="0" smtClean="0"/>
              <a:t>Study Schedule</a:t>
            </a:r>
            <a:endParaRPr lang="en-US" sz="2500" dirty="0"/>
          </a:p>
        </p:txBody>
      </p:sp>
    </p:spTree>
    <p:extLst>
      <p:ext uri="{BB962C8B-B14F-4D97-AF65-F5344CB8AC3E}">
        <p14:creationId xmlns:p14="http://schemas.microsoft.com/office/powerpoint/2010/main" val="1723389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 Products</a:t>
            </a:r>
            <a:endParaRPr lang="en-US" dirty="0"/>
          </a:p>
        </p:txBody>
      </p:sp>
      <p:sp>
        <p:nvSpPr>
          <p:cNvPr id="5" name="Content Placeholder 2"/>
          <p:cNvSpPr>
            <a:spLocks noGrp="1"/>
          </p:cNvSpPr>
          <p:nvPr>
            <p:ph sz="quarter" idx="12"/>
          </p:nvPr>
        </p:nvSpPr>
        <p:spPr/>
        <p:txBody>
          <a:bodyPr/>
          <a:lstStyle/>
          <a:p>
            <a:pPr marL="0" indent="0">
              <a:buNone/>
            </a:pPr>
            <a:r>
              <a:rPr lang="en-US" sz="2400" dirty="0" smtClean="0"/>
              <a:t>Customer: </a:t>
            </a:r>
          </a:p>
          <a:p>
            <a:r>
              <a:rPr lang="en-US" sz="2000" dirty="0" smtClean="0"/>
              <a:t>Request from JSC / Mark McDonald, Future Capabilities Definition Team</a:t>
            </a:r>
          </a:p>
          <a:p>
            <a:pPr marL="0" indent="0">
              <a:buNone/>
            </a:pPr>
            <a:r>
              <a:rPr lang="en-US" sz="2400" dirty="0" smtClean="0"/>
              <a:t>Products to produce by October 23:</a:t>
            </a:r>
          </a:p>
          <a:p>
            <a:r>
              <a:rPr lang="en-US" sz="2000" dirty="0" smtClean="0"/>
              <a:t>Provide a independent evaluation of the EMC </a:t>
            </a:r>
            <a:r>
              <a:rPr lang="en-US" sz="2000" dirty="0"/>
              <a:t>proposed </a:t>
            </a:r>
            <a:endParaRPr lang="en-US" sz="2000" dirty="0" smtClean="0"/>
          </a:p>
          <a:p>
            <a:pPr marL="457200" lvl="1" indent="0">
              <a:buNone/>
            </a:pPr>
            <a:r>
              <a:rPr lang="en-US" sz="1600" dirty="0" smtClean="0"/>
              <a:t>“Split </a:t>
            </a:r>
            <a:r>
              <a:rPr lang="en-US" sz="1600" dirty="0"/>
              <a:t>Architecture, Transit Habitat, 1100 </a:t>
            </a:r>
            <a:r>
              <a:rPr lang="en-US" sz="1600" dirty="0" smtClean="0"/>
              <a:t>days” - attached</a:t>
            </a:r>
          </a:p>
          <a:p>
            <a:r>
              <a:rPr lang="en-US" sz="2000" dirty="0" smtClean="0"/>
              <a:t>Provide detail Habitat Layout and assessment of the EMC proposed architecture </a:t>
            </a:r>
          </a:p>
          <a:p>
            <a:pPr lvl="1"/>
            <a:r>
              <a:rPr lang="en-US" sz="1600" dirty="0" smtClean="0"/>
              <a:t>FCDT Functions will be used on layout assessment to be compared to EMC</a:t>
            </a:r>
          </a:p>
          <a:p>
            <a:pPr lvl="1"/>
            <a:r>
              <a:rPr lang="en-US" sz="1600" dirty="0" smtClean="0"/>
              <a:t>Apply minimum Habitable volume:</a:t>
            </a:r>
          </a:p>
          <a:p>
            <a:pPr lvl="2"/>
            <a:r>
              <a:rPr lang="en-US" sz="1400" dirty="0" smtClean="0"/>
              <a:t>ISS crew quarters</a:t>
            </a:r>
          </a:p>
          <a:p>
            <a:pPr lvl="2"/>
            <a:r>
              <a:rPr lang="en-US" sz="1400" dirty="0" smtClean="0"/>
              <a:t>1 meter wide corridor(s)</a:t>
            </a:r>
          </a:p>
          <a:p>
            <a:pPr lvl="2"/>
            <a:r>
              <a:rPr lang="en-US" sz="1400" dirty="0" smtClean="0"/>
              <a:t>No large end dome volume</a:t>
            </a:r>
          </a:p>
          <a:p>
            <a:r>
              <a:rPr lang="en-US" sz="2000" dirty="0" smtClean="0"/>
              <a:t>Package will contain:</a:t>
            </a:r>
          </a:p>
          <a:p>
            <a:pPr lvl="1"/>
            <a:r>
              <a:rPr lang="en-US" sz="1400" dirty="0" smtClean="0"/>
              <a:t>Layout</a:t>
            </a:r>
          </a:p>
          <a:p>
            <a:pPr lvl="1"/>
            <a:r>
              <a:rPr lang="en-US" sz="1400" dirty="0" smtClean="0"/>
              <a:t>Assessment</a:t>
            </a:r>
          </a:p>
          <a:p>
            <a:pPr lvl="1"/>
            <a:r>
              <a:rPr lang="en-US" sz="1400" dirty="0" smtClean="0"/>
              <a:t>Detail mass estimate</a:t>
            </a:r>
          </a:p>
          <a:p>
            <a:pPr lvl="1"/>
            <a:r>
              <a:rPr lang="en-US" sz="1400" dirty="0" smtClean="0"/>
              <a:t>Summary baseball card</a:t>
            </a:r>
          </a:p>
          <a:p>
            <a:endParaRPr lang="en-US" sz="1800" dirty="0" smtClean="0"/>
          </a:p>
        </p:txBody>
      </p:sp>
    </p:spTree>
    <p:extLst>
      <p:ext uri="{BB962C8B-B14F-4D97-AF65-F5344CB8AC3E}">
        <p14:creationId xmlns:p14="http://schemas.microsoft.com/office/powerpoint/2010/main" val="3819416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7383" y="917672"/>
            <a:ext cx="4264391" cy="307777"/>
          </a:xfrm>
          <a:prstGeom prst="rect">
            <a:avLst/>
          </a:prstGeom>
          <a:noFill/>
        </p:spPr>
        <p:txBody>
          <a:bodyPr wrap="square" rtlCol="0">
            <a:spAutoFit/>
          </a:bodyPr>
          <a:lstStyle/>
          <a:p>
            <a:r>
              <a:rPr lang="en-US" sz="1400" b="1" dirty="0" smtClean="0">
                <a:solidFill>
                  <a:schemeClr val="accent4"/>
                </a:solidFill>
                <a:latin typeface="+mj-lt"/>
              </a:rPr>
              <a:t>Reference EMC Habitat for Assessment</a:t>
            </a:r>
          </a:p>
        </p:txBody>
      </p:sp>
      <p:pic>
        <p:nvPicPr>
          <p:cNvPr id="2" name="Picture 1"/>
          <p:cNvPicPr>
            <a:picLocks noChangeAspect="1"/>
          </p:cNvPicPr>
          <p:nvPr/>
        </p:nvPicPr>
        <p:blipFill>
          <a:blip r:embed="rId2"/>
          <a:stretch>
            <a:fillRect/>
          </a:stretch>
        </p:blipFill>
        <p:spPr>
          <a:xfrm>
            <a:off x="497840" y="1469392"/>
            <a:ext cx="8549640" cy="5887593"/>
          </a:xfrm>
          <a:prstGeom prst="rect">
            <a:avLst/>
          </a:prstGeom>
        </p:spPr>
      </p:pic>
    </p:spTree>
    <p:extLst>
      <p:ext uri="{BB962C8B-B14F-4D97-AF65-F5344CB8AC3E}">
        <p14:creationId xmlns:p14="http://schemas.microsoft.com/office/powerpoint/2010/main" val="2106386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sz="2000" dirty="0" smtClean="0"/>
              <a:t>Docking guidelines</a:t>
            </a:r>
          </a:p>
          <a:p>
            <a:pPr lvl="1"/>
            <a:r>
              <a:rPr lang="en-US" sz="1600" dirty="0" smtClean="0"/>
              <a:t>3 NDS docking mechanisms with crew hatch</a:t>
            </a:r>
          </a:p>
          <a:p>
            <a:pPr lvl="1"/>
            <a:r>
              <a:rPr lang="en-US" sz="1600" dirty="0" smtClean="0"/>
              <a:t>1 EVA Hatch</a:t>
            </a:r>
          </a:p>
          <a:p>
            <a:pPr lvl="1"/>
            <a:r>
              <a:rPr lang="en-US" sz="1600" dirty="0" smtClean="0"/>
              <a:t>Chemical stage attachment done at outer skirt using standard launch adapter</a:t>
            </a:r>
          </a:p>
          <a:p>
            <a:pPr lvl="1"/>
            <a:r>
              <a:rPr lang="en-US" sz="1600" dirty="0" smtClean="0"/>
              <a:t>SEP stage attachment uses standard NDS listed above</a:t>
            </a:r>
          </a:p>
          <a:p>
            <a:pPr lvl="1"/>
            <a:r>
              <a:rPr lang="en-US" sz="1600" dirty="0" smtClean="0"/>
              <a:t>Landers &amp; MAV attach to NDS listed above</a:t>
            </a:r>
          </a:p>
          <a:p>
            <a:r>
              <a:rPr lang="en-US" sz="2000" dirty="0"/>
              <a:t>EVA includes</a:t>
            </a:r>
          </a:p>
          <a:p>
            <a:pPr lvl="1"/>
            <a:r>
              <a:rPr lang="en-US" sz="1600" dirty="0"/>
              <a:t>6 EVA, rear-entry, 8.2 </a:t>
            </a:r>
            <a:r>
              <a:rPr lang="en-US" sz="1600" dirty="0" err="1"/>
              <a:t>psid</a:t>
            </a:r>
            <a:endParaRPr lang="en-US" sz="1600" dirty="0"/>
          </a:p>
          <a:p>
            <a:pPr lvl="1"/>
            <a:r>
              <a:rPr lang="en-US" sz="1600" dirty="0"/>
              <a:t>4 LEA suits</a:t>
            </a:r>
          </a:p>
          <a:p>
            <a:pPr lvl="1"/>
            <a:endParaRPr lang="en-US" sz="1600" dirty="0" smtClean="0"/>
          </a:p>
        </p:txBody>
      </p:sp>
      <p:sp>
        <p:nvSpPr>
          <p:cNvPr id="6" name="Content Placeholder 5"/>
          <p:cNvSpPr>
            <a:spLocks noGrp="1"/>
          </p:cNvSpPr>
          <p:nvPr>
            <p:ph sz="half" idx="2"/>
          </p:nvPr>
        </p:nvSpPr>
        <p:spPr/>
        <p:txBody>
          <a:bodyPr/>
          <a:lstStyle/>
          <a:p>
            <a:r>
              <a:rPr lang="en-US" sz="2000" dirty="0" smtClean="0"/>
              <a:t>Airlock</a:t>
            </a:r>
          </a:p>
          <a:p>
            <a:pPr lvl="1"/>
            <a:r>
              <a:rPr lang="en-US" sz="1600" dirty="0" smtClean="0"/>
              <a:t>Uses suit lock system</a:t>
            </a:r>
          </a:p>
          <a:p>
            <a:r>
              <a:rPr lang="en-US" sz="2000" dirty="0" smtClean="0"/>
              <a:t>ECLSS</a:t>
            </a:r>
          </a:p>
          <a:p>
            <a:pPr lvl="1"/>
            <a:r>
              <a:rPr lang="en-US" sz="1600" dirty="0" smtClean="0"/>
              <a:t>Partially closed loop system based on ISS standards</a:t>
            </a:r>
          </a:p>
          <a:p>
            <a:pPr lvl="1"/>
            <a:r>
              <a:rPr lang="en-US" sz="1600" dirty="0" smtClean="0"/>
              <a:t>Assume 30 day open loop consumables backup</a:t>
            </a:r>
          </a:p>
          <a:p>
            <a:r>
              <a:rPr lang="en-US" sz="2000" dirty="0" smtClean="0"/>
              <a:t>Laundry</a:t>
            </a:r>
          </a:p>
          <a:p>
            <a:r>
              <a:rPr lang="en-US" sz="2000" dirty="0" smtClean="0"/>
              <a:t>Radiation Protection</a:t>
            </a:r>
          </a:p>
          <a:p>
            <a:pPr lvl="1"/>
            <a:r>
              <a:rPr lang="en-US" sz="1600" dirty="0" smtClean="0"/>
              <a:t>Assume logistics placement</a:t>
            </a:r>
            <a:endParaRPr lang="en-US" sz="1600" dirty="0"/>
          </a:p>
        </p:txBody>
      </p:sp>
      <p:sp>
        <p:nvSpPr>
          <p:cNvPr id="4" name="Title 3"/>
          <p:cNvSpPr>
            <a:spLocks noGrp="1"/>
          </p:cNvSpPr>
          <p:nvPr>
            <p:ph type="title"/>
          </p:nvPr>
        </p:nvSpPr>
        <p:spPr/>
        <p:txBody>
          <a:bodyPr/>
          <a:lstStyle/>
          <a:p>
            <a:r>
              <a:rPr lang="en-US" sz="3200" dirty="0" smtClean="0"/>
              <a:t>Additional EMC Habitat Guidelines</a:t>
            </a:r>
            <a:br>
              <a:rPr lang="en-US" sz="3200" dirty="0" smtClean="0"/>
            </a:br>
            <a:r>
              <a:rPr lang="en-US" sz="2000" dirty="0" smtClean="0"/>
              <a:t>Per coordination with LaRC / Matt Simon</a:t>
            </a:r>
            <a:endParaRPr lang="en-US" sz="2000" dirty="0"/>
          </a:p>
        </p:txBody>
      </p:sp>
    </p:spTree>
    <p:extLst>
      <p:ext uri="{BB962C8B-B14F-4D97-AF65-F5344CB8AC3E}">
        <p14:creationId xmlns:p14="http://schemas.microsoft.com/office/powerpoint/2010/main" val="2120417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EMC Phobos Habitat Layout</a:t>
            </a:r>
            <a:br>
              <a:rPr lang="en-US" dirty="0" smtClean="0"/>
            </a:br>
            <a:r>
              <a:rPr lang="en-US" sz="2400" dirty="0" smtClean="0"/>
              <a:t>Reference Material</a:t>
            </a:r>
            <a:endParaRPr lang="en-US" sz="2400" dirty="0"/>
          </a:p>
        </p:txBody>
      </p:sp>
      <p:pic>
        <p:nvPicPr>
          <p:cNvPr id="5" name="Content Placeholder 4" descr="Screen Shot 2015-10-16 at 4.39.22 PM.png"/>
          <p:cNvPicPr>
            <a:picLocks noGrp="1" noChangeAspect="1"/>
          </p:cNvPicPr>
          <p:nvPr>
            <p:ph sz="quarter" idx="12"/>
          </p:nvPr>
        </p:nvPicPr>
        <p:blipFill>
          <a:blip r:embed="rId2" cstate="screen">
            <a:extLst>
              <a:ext uri="{28A0092B-C50C-407E-A947-70E740481C1C}">
                <a14:useLocalDpi xmlns:a14="http://schemas.microsoft.com/office/drawing/2010/main"/>
              </a:ext>
            </a:extLst>
          </a:blip>
          <a:srcRect t="-7476" b="-7476"/>
          <a:stretch>
            <a:fillRect/>
          </a:stretch>
        </p:blipFill>
        <p:spPr>
          <a:prstGeom prst="rect">
            <a:avLst/>
          </a:prstGeom>
        </p:spPr>
      </p:pic>
    </p:spTree>
    <p:extLst>
      <p:ext uri="{BB962C8B-B14F-4D97-AF65-F5344CB8AC3E}">
        <p14:creationId xmlns:p14="http://schemas.microsoft.com/office/powerpoint/2010/main" val="2541654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8867" y="148528"/>
            <a:ext cx="8107899" cy="949325"/>
          </a:xfrm>
        </p:spPr>
        <p:txBody>
          <a:bodyPr/>
          <a:lstStyle/>
          <a:p>
            <a:r>
              <a:rPr lang="en-US" dirty="0" smtClean="0"/>
              <a:t>SLS Short Shroud</a:t>
            </a:r>
            <a:br>
              <a:rPr lang="en-US" dirty="0" smtClean="0"/>
            </a:br>
            <a:r>
              <a:rPr lang="en-US" sz="2400" dirty="0" smtClean="0"/>
              <a:t>EMC Habitat / SEP </a:t>
            </a:r>
            <a:r>
              <a:rPr lang="en-US" sz="2400" dirty="0"/>
              <a:t>Reference Payload Configuration</a:t>
            </a:r>
          </a:p>
        </p:txBody>
      </p:sp>
      <p:pic>
        <p:nvPicPr>
          <p:cNvPr id="5" name="Content Placeholder 4" descr="Hab_150kw_Launch_Config_ENVELOPE.png"/>
          <p:cNvPicPr>
            <a:picLocks noGrp="1" noChangeAspect="1"/>
          </p:cNvPicPr>
          <p:nvPr>
            <p:ph sz="half" idx="1"/>
          </p:nvPr>
        </p:nvPicPr>
        <p:blipFill>
          <a:blip r:embed="rId2" cstate="screen">
            <a:extLst>
              <a:ext uri="{28A0092B-C50C-407E-A947-70E740481C1C}">
                <a14:useLocalDpi xmlns:a14="http://schemas.microsoft.com/office/drawing/2010/main"/>
              </a:ext>
            </a:extLst>
          </a:blip>
          <a:srcRect l="-49680" r="-49680"/>
          <a:stretch>
            <a:fillRect/>
          </a:stretch>
        </p:blipFill>
        <p:spPr/>
      </p:pic>
      <p:pic>
        <p:nvPicPr>
          <p:cNvPr id="6" name="Content Placeholder 5" descr="Hab_150kw_Launch_Config_DIMENSIONED.png"/>
          <p:cNvPicPr>
            <a:picLocks noGrp="1" noChangeAspect="1"/>
          </p:cNvPicPr>
          <p:nvPr>
            <p:ph sz="half" idx="2"/>
          </p:nvPr>
        </p:nvPicPr>
        <p:blipFill>
          <a:blip r:embed="rId3" cstate="screen">
            <a:extLst>
              <a:ext uri="{28A0092B-C50C-407E-A947-70E740481C1C}">
                <a14:useLocalDpi xmlns:a14="http://schemas.microsoft.com/office/drawing/2010/main"/>
              </a:ext>
            </a:extLst>
          </a:blip>
          <a:srcRect l="-27241" r="-27241"/>
          <a:stretch>
            <a:fillRect/>
          </a:stretch>
        </p:blipFill>
        <p:spPr/>
      </p:pic>
    </p:spTree>
    <p:extLst>
      <p:ext uri="{BB962C8B-B14F-4D97-AF65-F5344CB8AC3E}">
        <p14:creationId xmlns:p14="http://schemas.microsoft.com/office/powerpoint/2010/main" val="3168529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Habitat Configurations</a:t>
            </a:r>
            <a:endParaRPr lang="en-US" dirty="0"/>
          </a:p>
        </p:txBody>
      </p:sp>
      <p:sp>
        <p:nvSpPr>
          <p:cNvPr id="3" name="Text Placeholder 2"/>
          <p:cNvSpPr>
            <a:spLocks noGrp="1"/>
          </p:cNvSpPr>
          <p:nvPr>
            <p:ph type="body" idx="1"/>
          </p:nvPr>
        </p:nvSpPr>
        <p:spPr/>
        <p:txBody>
          <a:bodyPr/>
          <a:lstStyle/>
          <a:p>
            <a:r>
              <a:rPr lang="en-US" dirty="0" smtClean="0"/>
              <a:t>David Smitherman</a:t>
            </a:r>
          </a:p>
          <a:p>
            <a:r>
              <a:rPr lang="en-US" dirty="0" smtClean="0"/>
              <a:t>Brand Griffin</a:t>
            </a:r>
          </a:p>
          <a:p>
            <a:r>
              <a:rPr lang="en-US" dirty="0" smtClean="0"/>
              <a:t>Mike Baysinger</a:t>
            </a:r>
            <a:endParaRPr lang="en-US" dirty="0"/>
          </a:p>
        </p:txBody>
      </p:sp>
    </p:spTree>
    <p:extLst>
      <p:ext uri="{BB962C8B-B14F-4D97-AF65-F5344CB8AC3E}">
        <p14:creationId xmlns:p14="http://schemas.microsoft.com/office/powerpoint/2010/main" val="2773478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Oval 314"/>
          <p:cNvSpPr/>
          <p:nvPr/>
        </p:nvSpPr>
        <p:spPr bwMode="auto">
          <a:xfrm>
            <a:off x="1712194" y="5526754"/>
            <a:ext cx="2754487" cy="824544"/>
          </a:xfrm>
          <a:prstGeom prst="ellipse">
            <a:avLst/>
          </a:pr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 name="Oval 4"/>
          <p:cNvSpPr/>
          <p:nvPr/>
        </p:nvSpPr>
        <p:spPr bwMode="auto">
          <a:xfrm>
            <a:off x="1712194" y="4184999"/>
            <a:ext cx="2754487" cy="904443"/>
          </a:xfrm>
          <a:prstGeom prst="ellipse">
            <a:avLst/>
          </a:pr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5602" name="Title 1"/>
          <p:cNvSpPr>
            <a:spLocks noGrp="1"/>
          </p:cNvSpPr>
          <p:nvPr>
            <p:ph type="title"/>
          </p:nvPr>
        </p:nvSpPr>
        <p:spPr>
          <a:xfrm>
            <a:off x="1208088" y="149225"/>
            <a:ext cx="7314068" cy="949325"/>
          </a:xfrm>
          <a:ln/>
        </p:spPr>
        <p:txBody>
          <a:bodyPr/>
          <a:lstStyle/>
          <a:p>
            <a:r>
              <a:rPr lang="en-US" dirty="0" smtClean="0">
                <a:latin typeface="Arial" charset="0"/>
              </a:rPr>
              <a:t>Two Deck Vertical Configuration</a:t>
            </a:r>
            <a:r>
              <a:rPr lang="en-US" dirty="0">
                <a:latin typeface="Arial" charset="0"/>
              </a:rPr>
              <a:t/>
            </a:r>
            <a:br>
              <a:rPr lang="en-US" dirty="0">
                <a:latin typeface="Arial" charset="0"/>
              </a:rPr>
            </a:br>
            <a:r>
              <a:rPr lang="en-US" sz="2000" dirty="0" smtClean="0">
                <a:latin typeface="Arial" charset="0"/>
              </a:rPr>
              <a:t>Layout (7.2 </a:t>
            </a:r>
            <a:r>
              <a:rPr lang="en-US" sz="2000" dirty="0">
                <a:latin typeface="Arial" charset="0"/>
              </a:rPr>
              <a:t>m </a:t>
            </a:r>
            <a:r>
              <a:rPr lang="en-US" sz="2000" dirty="0" smtClean="0">
                <a:latin typeface="Arial" charset="0"/>
              </a:rPr>
              <a:t>diam. x 5.92m Module / Ellipsoid End-dome)</a:t>
            </a:r>
            <a:endParaRPr lang="en-US" sz="2000" dirty="0">
              <a:latin typeface="Arial" charset="0"/>
            </a:endParaRPr>
          </a:p>
        </p:txBody>
      </p:sp>
      <p:sp>
        <p:nvSpPr>
          <p:cNvPr id="177" name="TextBox 176"/>
          <p:cNvSpPr txBox="1"/>
          <p:nvPr/>
        </p:nvSpPr>
        <p:spPr>
          <a:xfrm>
            <a:off x="8268835" y="6919357"/>
            <a:ext cx="1222303" cy="307756"/>
          </a:xfrm>
          <a:prstGeom prst="rect">
            <a:avLst/>
          </a:prstGeom>
          <a:noFill/>
        </p:spPr>
        <p:txBody>
          <a:bodyPr wrap="none" lIns="91418" tIns="45710" rIns="91418" bIns="45710">
            <a:spAutoFit/>
          </a:bodyPr>
          <a:lstStyle/>
          <a:p>
            <a:pPr algn="ctr">
              <a:defRPr/>
            </a:pPr>
            <a:r>
              <a:rPr lang="en-US" sz="1400" b="1" dirty="0" smtClean="0">
                <a:solidFill>
                  <a:schemeClr val="tx1"/>
                </a:solidFill>
                <a:latin typeface="+mj-lt"/>
              </a:rPr>
              <a:t>Lower Level</a:t>
            </a:r>
            <a:endParaRPr lang="en-US" sz="1400" b="1" dirty="0">
              <a:solidFill>
                <a:schemeClr val="tx1"/>
              </a:solidFill>
              <a:latin typeface="+mj-lt"/>
            </a:endParaRPr>
          </a:p>
        </p:txBody>
      </p:sp>
      <p:sp>
        <p:nvSpPr>
          <p:cNvPr id="73" name="TextBox 72"/>
          <p:cNvSpPr txBox="1"/>
          <p:nvPr/>
        </p:nvSpPr>
        <p:spPr>
          <a:xfrm>
            <a:off x="5153320" y="1609070"/>
            <a:ext cx="904407" cy="246201"/>
          </a:xfrm>
          <a:prstGeom prst="rect">
            <a:avLst/>
          </a:prstGeom>
          <a:solidFill>
            <a:srgbClr val="FFFFFF"/>
          </a:solidFill>
        </p:spPr>
        <p:txBody>
          <a:bodyPr wrap="none" lIns="91418" tIns="45710" rIns="91418" bIns="45710">
            <a:spAutoFit/>
          </a:bodyPr>
          <a:lstStyle/>
          <a:p>
            <a:pPr algn="ctr">
              <a:defRPr/>
            </a:pPr>
            <a:r>
              <a:rPr lang="en-US" sz="1000" dirty="0">
                <a:solidFill>
                  <a:schemeClr val="tx1"/>
                </a:solidFill>
                <a:latin typeface="+mj-lt"/>
              </a:rPr>
              <a:t>Utility </a:t>
            </a:r>
            <a:r>
              <a:rPr lang="en-US" sz="1000" dirty="0" smtClean="0">
                <a:solidFill>
                  <a:schemeClr val="tx1"/>
                </a:solidFill>
                <a:latin typeface="+mj-lt"/>
              </a:rPr>
              <a:t>Chase</a:t>
            </a:r>
            <a:endParaRPr lang="en-US" sz="1000" dirty="0">
              <a:solidFill>
                <a:schemeClr val="tx1"/>
              </a:solidFill>
              <a:latin typeface="+mj-lt"/>
            </a:endParaRPr>
          </a:p>
        </p:txBody>
      </p:sp>
      <p:sp>
        <p:nvSpPr>
          <p:cNvPr id="109" name="TextBox 83"/>
          <p:cNvSpPr txBox="1">
            <a:spLocks noChangeArrowheads="1"/>
          </p:cNvSpPr>
          <p:nvPr/>
        </p:nvSpPr>
        <p:spPr bwMode="auto">
          <a:xfrm rot="5400000" flipH="1">
            <a:off x="2800622" y="3587582"/>
            <a:ext cx="575037" cy="48779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a:solidFill>
                  <a:schemeClr val="tx1"/>
                </a:solidFill>
                <a:latin typeface="Calibri" pitchFamily="34" charset="0"/>
              </a:rPr>
              <a:t>7.2 m</a:t>
            </a:r>
          </a:p>
          <a:p>
            <a:pPr algn="ctr" eaLnBrk="1" hangingPunct="1">
              <a:defRPr/>
            </a:pPr>
            <a:r>
              <a:rPr lang="en-US" sz="1200" dirty="0">
                <a:solidFill>
                  <a:schemeClr val="tx1"/>
                </a:solidFill>
                <a:latin typeface="Calibri" pitchFamily="34" charset="0"/>
              </a:rPr>
              <a:t>331 in</a:t>
            </a:r>
          </a:p>
        </p:txBody>
      </p:sp>
      <p:sp>
        <p:nvSpPr>
          <p:cNvPr id="221" name="Rectangle 29"/>
          <p:cNvSpPr>
            <a:spLocks noChangeArrowheads="1"/>
          </p:cNvSpPr>
          <p:nvPr/>
        </p:nvSpPr>
        <p:spPr bwMode="auto">
          <a:xfrm rot="10800000" flipH="1">
            <a:off x="1742942" y="4171919"/>
            <a:ext cx="2710696" cy="2197100"/>
          </a:xfrm>
          <a:prstGeom prst="rect">
            <a:avLst/>
          </a:prstGeom>
          <a:no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43" name="Rectangle 29"/>
          <p:cNvSpPr>
            <a:spLocks noChangeArrowheads="1"/>
          </p:cNvSpPr>
          <p:nvPr/>
        </p:nvSpPr>
        <p:spPr bwMode="auto">
          <a:xfrm rot="10800000" flipH="1">
            <a:off x="1717732" y="4582305"/>
            <a:ext cx="2748949" cy="1428317"/>
          </a:xfrm>
          <a:prstGeom prst="rect">
            <a:avLst/>
          </a:prstGeom>
          <a:solidFill>
            <a:schemeClr val="bg1"/>
          </a:solidFill>
          <a:ln w="9525" algn="ctr">
            <a:no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cxnSp>
        <p:nvCxnSpPr>
          <p:cNvPr id="81" name="Straight Connector 70"/>
          <p:cNvCxnSpPr>
            <a:cxnSpLocks noChangeShapeType="1"/>
          </p:cNvCxnSpPr>
          <p:nvPr/>
        </p:nvCxnSpPr>
        <p:spPr bwMode="auto">
          <a:xfrm rot="16200000" flipH="1">
            <a:off x="1184228" y="5487050"/>
            <a:ext cx="0" cy="97953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2" name="Straight Connector 72"/>
          <p:cNvCxnSpPr>
            <a:cxnSpLocks noChangeShapeType="1"/>
          </p:cNvCxnSpPr>
          <p:nvPr/>
        </p:nvCxnSpPr>
        <p:spPr bwMode="auto">
          <a:xfrm rot="16200000" flipH="1">
            <a:off x="1184228" y="4096314"/>
            <a:ext cx="0" cy="9922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3" name="Straight Connector 74"/>
          <p:cNvCxnSpPr>
            <a:cxnSpLocks noChangeShapeType="1"/>
          </p:cNvCxnSpPr>
          <p:nvPr/>
        </p:nvCxnSpPr>
        <p:spPr bwMode="auto">
          <a:xfrm flipV="1">
            <a:off x="913363" y="4592431"/>
            <a:ext cx="0" cy="1384384"/>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cxnSp>
        <p:nvCxnSpPr>
          <p:cNvPr id="84" name="Straight Connector 76"/>
          <p:cNvCxnSpPr>
            <a:cxnSpLocks noChangeShapeType="1"/>
          </p:cNvCxnSpPr>
          <p:nvPr/>
        </p:nvCxnSpPr>
        <p:spPr bwMode="auto">
          <a:xfrm rot="16200000">
            <a:off x="961564" y="5695344"/>
            <a:ext cx="1" cy="13698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7" name="Straight Connector 81"/>
          <p:cNvCxnSpPr>
            <a:cxnSpLocks noChangeShapeType="1"/>
          </p:cNvCxnSpPr>
          <p:nvPr/>
        </p:nvCxnSpPr>
        <p:spPr bwMode="auto">
          <a:xfrm rot="16200000" flipH="1">
            <a:off x="1430299" y="3049222"/>
            <a:ext cx="0" cy="224311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8" name="Straight Connector 82"/>
          <p:cNvCxnSpPr>
            <a:cxnSpLocks noChangeShapeType="1"/>
          </p:cNvCxnSpPr>
          <p:nvPr/>
        </p:nvCxnSpPr>
        <p:spPr bwMode="auto">
          <a:xfrm flipV="1">
            <a:off x="913363" y="4171919"/>
            <a:ext cx="0" cy="420511"/>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cxnSp>
        <p:nvCxnSpPr>
          <p:cNvPr id="90" name="Straight Connector 86"/>
          <p:cNvCxnSpPr>
            <a:cxnSpLocks noChangeShapeType="1"/>
          </p:cNvCxnSpPr>
          <p:nvPr/>
        </p:nvCxnSpPr>
        <p:spPr bwMode="auto">
          <a:xfrm rot="16200000">
            <a:off x="-695146" y="5270469"/>
            <a:ext cx="22225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cxnSp>
        <p:nvCxnSpPr>
          <p:cNvPr id="91" name="Straight Connector 90"/>
          <p:cNvCxnSpPr/>
          <p:nvPr/>
        </p:nvCxnSpPr>
        <p:spPr bwMode="auto">
          <a:xfrm flipV="1">
            <a:off x="1737493" y="3746617"/>
            <a:ext cx="0" cy="3153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bwMode="auto">
          <a:xfrm flipV="1">
            <a:off x="4453636" y="3737859"/>
            <a:ext cx="0" cy="3591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bwMode="auto">
          <a:xfrm rot="16200000" flipH="1">
            <a:off x="3095564" y="2486018"/>
            <a:ext cx="0" cy="2716142"/>
          </a:xfrm>
          <a:prstGeom prst="line">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8" name="TextBox 83"/>
          <p:cNvSpPr txBox="1">
            <a:spLocks noChangeArrowheads="1"/>
          </p:cNvSpPr>
          <p:nvPr/>
        </p:nvSpPr>
        <p:spPr bwMode="auto">
          <a:xfrm rot="5400000" flipH="1">
            <a:off x="605497" y="4935600"/>
            <a:ext cx="575037" cy="50039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smtClean="0">
                <a:solidFill>
                  <a:schemeClr val="tx1"/>
                </a:solidFill>
                <a:latin typeface="Calibri" pitchFamily="34" charset="0"/>
              </a:rPr>
              <a:t>3.68m</a:t>
            </a:r>
            <a:endParaRPr lang="en-US" sz="1200" dirty="0">
              <a:solidFill>
                <a:schemeClr val="tx1"/>
              </a:solidFill>
              <a:latin typeface="Calibri" pitchFamily="34" charset="0"/>
            </a:endParaRPr>
          </a:p>
          <a:p>
            <a:pPr algn="ctr" eaLnBrk="1" hangingPunct="1">
              <a:defRPr/>
            </a:pPr>
            <a:r>
              <a:rPr lang="en-US" sz="1200" dirty="0" smtClean="0">
                <a:solidFill>
                  <a:schemeClr val="tx1"/>
                </a:solidFill>
                <a:latin typeface="Calibri" pitchFamily="34" charset="0"/>
              </a:rPr>
              <a:t>145 in</a:t>
            </a:r>
            <a:endParaRPr lang="en-US" sz="1200" dirty="0">
              <a:solidFill>
                <a:schemeClr val="tx1"/>
              </a:solidFill>
              <a:latin typeface="Calibri" pitchFamily="34" charset="0"/>
            </a:endParaRPr>
          </a:p>
        </p:txBody>
      </p:sp>
      <p:sp>
        <p:nvSpPr>
          <p:cNvPr id="111" name="TextBox 83"/>
          <p:cNvSpPr txBox="1">
            <a:spLocks noChangeArrowheads="1"/>
          </p:cNvSpPr>
          <p:nvPr/>
        </p:nvSpPr>
        <p:spPr bwMode="auto">
          <a:xfrm rot="5400000" flipH="1">
            <a:off x="119404" y="4919694"/>
            <a:ext cx="575037" cy="49861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smtClean="0">
                <a:solidFill>
                  <a:schemeClr val="tx1"/>
                </a:solidFill>
                <a:latin typeface="Calibri" pitchFamily="34" charset="0"/>
              </a:rPr>
              <a:t>5.92m</a:t>
            </a:r>
            <a:endParaRPr lang="en-US" sz="1200" dirty="0">
              <a:solidFill>
                <a:schemeClr val="tx1"/>
              </a:solidFill>
              <a:latin typeface="Calibri" pitchFamily="34" charset="0"/>
            </a:endParaRPr>
          </a:p>
          <a:p>
            <a:pPr algn="ctr" eaLnBrk="1" hangingPunct="1">
              <a:defRPr/>
            </a:pPr>
            <a:r>
              <a:rPr lang="en-US" sz="1200" dirty="0" smtClean="0">
                <a:solidFill>
                  <a:schemeClr val="tx1"/>
                </a:solidFill>
                <a:latin typeface="Calibri" pitchFamily="34" charset="0"/>
              </a:rPr>
              <a:t>233in</a:t>
            </a:r>
            <a:endParaRPr lang="en-US" sz="1200" dirty="0">
              <a:solidFill>
                <a:schemeClr val="tx1"/>
              </a:solidFill>
              <a:latin typeface="Calibri" pitchFamily="34" charset="0"/>
            </a:endParaRPr>
          </a:p>
        </p:txBody>
      </p:sp>
      <p:sp>
        <p:nvSpPr>
          <p:cNvPr id="182" name="Oval 181"/>
          <p:cNvSpPr/>
          <p:nvPr/>
        </p:nvSpPr>
        <p:spPr bwMode="auto">
          <a:xfrm>
            <a:off x="6009050" y="1465890"/>
            <a:ext cx="2718089" cy="2719529"/>
          </a:xfrm>
          <a:prstGeom prst="ellipse">
            <a:avLst/>
          </a:prstGeom>
          <a:noFill/>
          <a:ln w="38100" cap="flat" cmpd="sng" algn="ctr">
            <a:solidFill>
              <a:srgbClr val="000000"/>
            </a:solidFill>
            <a:prstDash val="solid"/>
            <a:round/>
            <a:headEnd type="none" w="med" len="med"/>
            <a:tailEnd type="none" w="med" len="med"/>
          </a:ln>
          <a:effectLst/>
        </p:spPr>
        <p:txBody>
          <a:bodyPr lIns="91418" tIns="45710" rIns="91418" bIns="45710" anchor="ctr"/>
          <a:lstStyle/>
          <a:p>
            <a:pPr algn="ctr">
              <a:defRPr/>
            </a:pPr>
            <a:endParaRPr lang="en-US">
              <a:latin typeface="55 Helvetica Roman"/>
              <a:ea typeface="+mn-ea"/>
            </a:endParaRPr>
          </a:p>
        </p:txBody>
      </p:sp>
      <p:sp>
        <p:nvSpPr>
          <p:cNvPr id="183" name="Oval 182"/>
          <p:cNvSpPr/>
          <p:nvPr/>
        </p:nvSpPr>
        <p:spPr bwMode="auto">
          <a:xfrm>
            <a:off x="6006663" y="4462380"/>
            <a:ext cx="2718089" cy="2719529"/>
          </a:xfrm>
          <a:prstGeom prst="ellipse">
            <a:avLst/>
          </a:prstGeom>
          <a:noFill/>
          <a:ln w="38100" cap="flat" cmpd="sng" algn="ctr">
            <a:solidFill>
              <a:srgbClr val="000000"/>
            </a:solidFill>
            <a:prstDash val="solid"/>
            <a:round/>
            <a:headEnd type="none" w="med" len="med"/>
            <a:tailEnd type="none" w="med" len="med"/>
          </a:ln>
          <a:effectLst/>
        </p:spPr>
        <p:txBody>
          <a:bodyPr lIns="91418" tIns="45710" rIns="91418" bIns="45710" anchor="ctr"/>
          <a:lstStyle/>
          <a:p>
            <a:pPr algn="ctr">
              <a:defRPr/>
            </a:pPr>
            <a:endParaRPr lang="en-US">
              <a:latin typeface="55 Helvetica Roman"/>
              <a:ea typeface="+mn-ea"/>
            </a:endParaRPr>
          </a:p>
        </p:txBody>
      </p:sp>
      <p:cxnSp>
        <p:nvCxnSpPr>
          <p:cNvPr id="185" name="Straight Connector 76"/>
          <p:cNvCxnSpPr>
            <a:cxnSpLocks noChangeShapeType="1"/>
            <a:stCxn id="183" idx="2"/>
            <a:endCxn id="183" idx="6"/>
          </p:cNvCxnSpPr>
          <p:nvPr/>
        </p:nvCxnSpPr>
        <p:spPr bwMode="auto">
          <a:xfrm>
            <a:off x="6006663" y="5822145"/>
            <a:ext cx="2718089" cy="0"/>
          </a:xfrm>
          <a:prstGeom prst="line">
            <a:avLst/>
          </a:prstGeom>
          <a:noFill/>
          <a:ln w="9525">
            <a:solidFill>
              <a:schemeClr val="bg1">
                <a:lumMod val="75000"/>
              </a:schemeClr>
            </a:solidFill>
            <a:round/>
            <a:headEnd/>
            <a:tailEnd/>
          </a:ln>
          <a:extLst>
            <a:ext uri="{909E8E84-426E-40dd-AFC4-6F175D3DCCD1}">
              <a14:hiddenFill xmlns:a14="http://schemas.microsoft.com/office/drawing/2010/main" xmlns="">
                <a:noFill/>
              </a14:hiddenFill>
            </a:ext>
          </a:extLst>
        </p:spPr>
      </p:cxnSp>
      <p:cxnSp>
        <p:nvCxnSpPr>
          <p:cNvPr id="186" name="Straight Connector 76"/>
          <p:cNvCxnSpPr>
            <a:cxnSpLocks noChangeShapeType="1"/>
            <a:stCxn id="183" idx="4"/>
            <a:endCxn id="183" idx="0"/>
          </p:cNvCxnSpPr>
          <p:nvPr/>
        </p:nvCxnSpPr>
        <p:spPr bwMode="auto">
          <a:xfrm flipV="1">
            <a:off x="7365708" y="4462380"/>
            <a:ext cx="0" cy="2719529"/>
          </a:xfrm>
          <a:prstGeom prst="line">
            <a:avLst/>
          </a:prstGeom>
          <a:noFill/>
          <a:ln w="9525">
            <a:solidFill>
              <a:schemeClr val="bg1">
                <a:lumMod val="75000"/>
              </a:schemeClr>
            </a:solidFill>
            <a:round/>
            <a:headEnd/>
            <a:tailEnd/>
          </a:ln>
          <a:extLst>
            <a:ext uri="{909E8E84-426E-40dd-AFC4-6F175D3DCCD1}">
              <a14:hiddenFill xmlns:a14="http://schemas.microsoft.com/office/drawing/2010/main" xmlns="">
                <a:noFill/>
              </a14:hiddenFill>
            </a:ext>
          </a:extLst>
        </p:spPr>
      </p:cxnSp>
      <p:cxnSp>
        <p:nvCxnSpPr>
          <p:cNvPr id="191" name="Straight Connector 76"/>
          <p:cNvCxnSpPr>
            <a:cxnSpLocks noChangeShapeType="1"/>
            <a:stCxn id="182" idx="2"/>
            <a:endCxn id="182" idx="6"/>
          </p:cNvCxnSpPr>
          <p:nvPr/>
        </p:nvCxnSpPr>
        <p:spPr bwMode="auto">
          <a:xfrm>
            <a:off x="6009050" y="2825655"/>
            <a:ext cx="2718089" cy="0"/>
          </a:xfrm>
          <a:prstGeom prst="line">
            <a:avLst/>
          </a:prstGeom>
          <a:noFill/>
          <a:ln w="9525">
            <a:solidFill>
              <a:srgbClr val="BFBFBF"/>
            </a:solidFill>
            <a:round/>
            <a:headEnd/>
            <a:tailEnd/>
          </a:ln>
          <a:extLst>
            <a:ext uri="{909E8E84-426E-40dd-AFC4-6F175D3DCCD1}">
              <a14:hiddenFill xmlns:a14="http://schemas.microsoft.com/office/drawing/2010/main" xmlns="">
                <a:noFill/>
              </a14:hiddenFill>
            </a:ext>
          </a:extLst>
        </p:spPr>
      </p:cxnSp>
      <p:cxnSp>
        <p:nvCxnSpPr>
          <p:cNvPr id="192" name="Straight Connector 76"/>
          <p:cNvCxnSpPr>
            <a:cxnSpLocks noChangeShapeType="1"/>
            <a:stCxn id="182" idx="4"/>
            <a:endCxn id="182" idx="0"/>
          </p:cNvCxnSpPr>
          <p:nvPr/>
        </p:nvCxnSpPr>
        <p:spPr bwMode="auto">
          <a:xfrm flipV="1">
            <a:off x="7368095" y="1465890"/>
            <a:ext cx="0" cy="2719529"/>
          </a:xfrm>
          <a:prstGeom prst="line">
            <a:avLst/>
          </a:prstGeom>
          <a:noFill/>
          <a:ln w="9525">
            <a:solidFill>
              <a:srgbClr val="BFBFBF"/>
            </a:solidFill>
            <a:round/>
            <a:headEnd/>
            <a:tailEnd/>
          </a:ln>
          <a:extLst>
            <a:ext uri="{909E8E84-426E-40dd-AFC4-6F175D3DCCD1}">
              <a14:hiddenFill xmlns:a14="http://schemas.microsoft.com/office/drawing/2010/main" xmlns="">
                <a:noFill/>
              </a14:hiddenFill>
            </a:ext>
          </a:extLst>
        </p:spPr>
      </p:cxnSp>
      <p:sp>
        <p:nvSpPr>
          <p:cNvPr id="319" name="Rectangle 318"/>
          <p:cNvSpPr/>
          <p:nvPr/>
        </p:nvSpPr>
        <p:spPr bwMode="auto">
          <a:xfrm rot="16200000" flipV="1">
            <a:off x="7555768" y="6023735"/>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grpSp>
        <p:nvGrpSpPr>
          <p:cNvPr id="37" name="Group 36"/>
          <p:cNvGrpSpPr/>
          <p:nvPr/>
        </p:nvGrpSpPr>
        <p:grpSpPr>
          <a:xfrm>
            <a:off x="8217163" y="2477103"/>
            <a:ext cx="377825" cy="710948"/>
            <a:chOff x="6086331" y="2470150"/>
            <a:chExt cx="377825" cy="710948"/>
          </a:xfrm>
        </p:grpSpPr>
        <p:sp>
          <p:nvSpPr>
            <p:cNvPr id="219" name="Rectangle 218"/>
            <p:cNvSpPr/>
            <p:nvPr/>
          </p:nvSpPr>
          <p:spPr bwMode="auto">
            <a:xfrm rot="10800000" flipV="1">
              <a:off x="6086331" y="28257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24" name="Rectangle 323"/>
            <p:cNvSpPr/>
            <p:nvPr/>
          </p:nvSpPr>
          <p:spPr bwMode="auto">
            <a:xfrm rot="10800000" flipV="1">
              <a:off x="6086331" y="24701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40" name="Group 339"/>
          <p:cNvGrpSpPr/>
          <p:nvPr/>
        </p:nvGrpSpPr>
        <p:grpSpPr>
          <a:xfrm rot="5400000">
            <a:off x="6387851" y="2019515"/>
            <a:ext cx="377825" cy="710948"/>
            <a:chOff x="6086331" y="2470150"/>
            <a:chExt cx="377825" cy="710948"/>
          </a:xfrm>
          <a:solidFill>
            <a:schemeClr val="accent4">
              <a:lumMod val="20000"/>
              <a:lumOff val="80000"/>
            </a:schemeClr>
          </a:solidFill>
        </p:grpSpPr>
        <p:sp>
          <p:nvSpPr>
            <p:cNvPr id="341" name="Rectangle 340"/>
            <p:cNvSpPr/>
            <p:nvPr/>
          </p:nvSpPr>
          <p:spPr bwMode="auto">
            <a:xfrm rot="10800000" flipV="1">
              <a:off x="6086331" y="28257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42" name="Rectangle 341"/>
            <p:cNvSpPr/>
            <p:nvPr/>
          </p:nvSpPr>
          <p:spPr bwMode="auto">
            <a:xfrm rot="10800000" flipV="1">
              <a:off x="6086331" y="24701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sp>
        <p:nvSpPr>
          <p:cNvPr id="399" name="Rectangle 398"/>
          <p:cNvSpPr/>
          <p:nvPr/>
        </p:nvSpPr>
        <p:spPr bwMode="auto">
          <a:xfrm>
            <a:off x="9123363" y="1366838"/>
            <a:ext cx="752475" cy="220662"/>
          </a:xfrm>
          <a:prstGeom prst="rect">
            <a:avLst/>
          </a:prstGeom>
          <a:solidFill>
            <a:schemeClr val="accent4">
              <a:lumMod val="20000"/>
              <a:lumOff val="80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Avionics</a:t>
            </a:r>
          </a:p>
        </p:txBody>
      </p:sp>
      <p:sp>
        <p:nvSpPr>
          <p:cNvPr id="400" name="Rectangle 399"/>
          <p:cNvSpPr/>
          <p:nvPr/>
        </p:nvSpPr>
        <p:spPr bwMode="auto">
          <a:xfrm>
            <a:off x="9123363" y="1671638"/>
            <a:ext cx="752475" cy="241300"/>
          </a:xfrm>
          <a:prstGeom prst="rect">
            <a:avLst/>
          </a:prstGeom>
          <a:solidFill>
            <a:schemeClr val="accent2">
              <a:lumMod val="20000"/>
              <a:lumOff val="80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TCS</a:t>
            </a:r>
          </a:p>
        </p:txBody>
      </p:sp>
      <p:sp>
        <p:nvSpPr>
          <p:cNvPr id="401" name="Rectangle 400"/>
          <p:cNvSpPr/>
          <p:nvPr/>
        </p:nvSpPr>
        <p:spPr bwMode="auto">
          <a:xfrm>
            <a:off x="9123363" y="1990725"/>
            <a:ext cx="752475" cy="214313"/>
          </a:xfrm>
          <a:prstGeom prst="rect">
            <a:avLst/>
          </a:prstGeom>
          <a:solidFill>
            <a:srgbClr val="CCFFCC"/>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ECLSS</a:t>
            </a:r>
          </a:p>
        </p:txBody>
      </p:sp>
      <p:sp>
        <p:nvSpPr>
          <p:cNvPr id="402" name="Rectangle 401"/>
          <p:cNvSpPr/>
          <p:nvPr/>
        </p:nvSpPr>
        <p:spPr bwMode="auto">
          <a:xfrm>
            <a:off x="9123363" y="2279650"/>
            <a:ext cx="752475" cy="219075"/>
          </a:xfrm>
          <a:prstGeom prst="rect">
            <a:avLst/>
          </a:prstGeom>
          <a:solidFill>
            <a:schemeClr val="bg1">
              <a:lumMod val="75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err="1">
                <a:solidFill>
                  <a:sysClr val="windowText" lastClr="000000"/>
                </a:solidFill>
                <a:latin typeface="Calibri"/>
                <a:ea typeface="+mn-ea"/>
              </a:rPr>
              <a:t>Stor</a:t>
            </a:r>
            <a:endParaRPr lang="en-US" sz="1100" kern="0" dirty="0">
              <a:solidFill>
                <a:sysClr val="windowText" lastClr="000000"/>
              </a:solidFill>
              <a:latin typeface="Calibri"/>
              <a:ea typeface="+mn-ea"/>
            </a:endParaRPr>
          </a:p>
        </p:txBody>
      </p:sp>
      <p:sp>
        <p:nvSpPr>
          <p:cNvPr id="403" name="Rectangle 402"/>
          <p:cNvSpPr/>
          <p:nvPr/>
        </p:nvSpPr>
        <p:spPr bwMode="auto">
          <a:xfrm>
            <a:off x="9123363" y="2554288"/>
            <a:ext cx="752475" cy="220662"/>
          </a:xfrm>
          <a:prstGeom prst="rect">
            <a:avLst/>
          </a:prstGeom>
          <a:solidFill>
            <a:schemeClr val="accent3">
              <a:lumMod val="20000"/>
              <a:lumOff val="80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EPS</a:t>
            </a:r>
          </a:p>
        </p:txBody>
      </p:sp>
      <p:sp>
        <p:nvSpPr>
          <p:cNvPr id="404" name="Rectangle 403"/>
          <p:cNvSpPr/>
          <p:nvPr/>
        </p:nvSpPr>
        <p:spPr bwMode="auto">
          <a:xfrm>
            <a:off x="9123363" y="2844800"/>
            <a:ext cx="752475" cy="241300"/>
          </a:xfrm>
          <a:prstGeom prst="rect">
            <a:avLst/>
          </a:prstGeom>
          <a:solidFill>
            <a:srgbClr val="FFFF66"/>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Crew Sys</a:t>
            </a:r>
          </a:p>
        </p:txBody>
      </p:sp>
      <p:sp>
        <p:nvSpPr>
          <p:cNvPr id="164" name="TextBox 163"/>
          <p:cNvSpPr txBox="1"/>
          <p:nvPr/>
        </p:nvSpPr>
        <p:spPr bwMode="auto">
          <a:xfrm rot="5400000">
            <a:off x="8085678" y="2492865"/>
            <a:ext cx="492398" cy="686113"/>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Galley</a:t>
            </a:r>
          </a:p>
          <a:p>
            <a:pPr algn="ctr">
              <a:defRPr/>
            </a:pPr>
            <a:r>
              <a:rPr lang="en-US" sz="1000" dirty="0">
                <a:solidFill>
                  <a:srgbClr val="7F7F7F"/>
                </a:solidFill>
                <a:latin typeface="+mj-lt"/>
              </a:rPr>
              <a:t>Wardroom</a:t>
            </a:r>
          </a:p>
        </p:txBody>
      </p:sp>
      <p:grpSp>
        <p:nvGrpSpPr>
          <p:cNvPr id="41" name="Group 40"/>
          <p:cNvGrpSpPr/>
          <p:nvPr/>
        </p:nvGrpSpPr>
        <p:grpSpPr>
          <a:xfrm rot="5400000">
            <a:off x="6332745" y="2937473"/>
            <a:ext cx="492398" cy="710948"/>
            <a:chOff x="8213279" y="2463800"/>
            <a:chExt cx="492398" cy="710948"/>
          </a:xfrm>
        </p:grpSpPr>
        <p:grpSp>
          <p:nvGrpSpPr>
            <p:cNvPr id="334" name="Group 333"/>
            <p:cNvGrpSpPr/>
            <p:nvPr/>
          </p:nvGrpSpPr>
          <p:grpSpPr>
            <a:xfrm>
              <a:off x="8273906" y="2463800"/>
              <a:ext cx="377825" cy="710948"/>
              <a:chOff x="6086331" y="2470150"/>
              <a:chExt cx="377825" cy="710948"/>
            </a:xfrm>
          </p:grpSpPr>
          <p:sp>
            <p:nvSpPr>
              <p:cNvPr id="335" name="Rectangle 334"/>
              <p:cNvSpPr/>
              <p:nvPr/>
            </p:nvSpPr>
            <p:spPr bwMode="auto">
              <a:xfrm rot="10800000" flipV="1">
                <a:off x="6086331" y="28257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36" name="Rectangle 335"/>
              <p:cNvSpPr/>
              <p:nvPr/>
            </p:nvSpPr>
            <p:spPr bwMode="auto">
              <a:xfrm rot="10800000" flipV="1">
                <a:off x="6086331" y="24701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sp>
          <p:nvSpPr>
            <p:cNvPr id="145" name="TextBox 144"/>
            <p:cNvSpPr txBox="1"/>
            <p:nvPr/>
          </p:nvSpPr>
          <p:spPr bwMode="auto">
            <a:xfrm>
              <a:off x="8213279" y="2527564"/>
              <a:ext cx="492398" cy="562819"/>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Waste</a:t>
              </a:r>
            </a:p>
            <a:p>
              <a:pPr algn="ctr">
                <a:defRPr/>
              </a:pPr>
              <a:r>
                <a:rPr lang="en-US" sz="1000" dirty="0">
                  <a:solidFill>
                    <a:srgbClr val="7F7F7F"/>
                  </a:solidFill>
                  <a:latin typeface="+mj-lt"/>
                </a:rPr>
                <a:t>Hygiene</a:t>
              </a:r>
            </a:p>
          </p:txBody>
        </p:sp>
        <p:pic>
          <p:nvPicPr>
            <p:cNvPr id="443"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8304841" y="2842896"/>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445"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7199463" y="1796551"/>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6"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70017" y="2687486"/>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 name="TextBox 61"/>
          <p:cNvSpPr txBox="1"/>
          <p:nvPr/>
        </p:nvSpPr>
        <p:spPr>
          <a:xfrm>
            <a:off x="280942" y="2506128"/>
            <a:ext cx="2974594" cy="830997"/>
          </a:xfrm>
          <a:prstGeom prst="rect">
            <a:avLst/>
          </a:prstGeom>
          <a:noFill/>
        </p:spPr>
        <p:txBody>
          <a:bodyPr wrap="square" rtlCol="0">
            <a:spAutoFit/>
          </a:bodyPr>
          <a:lstStyle/>
          <a:p>
            <a:r>
              <a:rPr lang="en-US" sz="1200" b="1" dirty="0" smtClean="0">
                <a:solidFill>
                  <a:schemeClr val="tx1"/>
                </a:solidFill>
                <a:latin typeface="+mj-lt"/>
              </a:rPr>
              <a:t>Equipment Not Included</a:t>
            </a:r>
          </a:p>
          <a:p>
            <a:pPr marL="285750" indent="-285750">
              <a:buFont typeface="Arial"/>
              <a:buChar char="•"/>
            </a:pPr>
            <a:r>
              <a:rPr lang="en-US" sz="1200" dirty="0" smtClean="0">
                <a:solidFill>
                  <a:schemeClr val="tx1"/>
                </a:solidFill>
                <a:latin typeface="+mj-lt"/>
              </a:rPr>
              <a:t>5 more EVA Suits</a:t>
            </a:r>
          </a:p>
          <a:p>
            <a:pPr marL="285750" indent="-285750">
              <a:buFont typeface="Arial"/>
              <a:buChar char="•"/>
            </a:pPr>
            <a:r>
              <a:rPr lang="en-US" sz="1200" dirty="0" smtClean="0">
                <a:solidFill>
                  <a:schemeClr val="tx1"/>
                </a:solidFill>
                <a:latin typeface="+mj-lt"/>
              </a:rPr>
              <a:t>~28 m</a:t>
            </a:r>
            <a:r>
              <a:rPr lang="en-US" sz="1200" baseline="30000" dirty="0" smtClean="0">
                <a:solidFill>
                  <a:schemeClr val="tx1"/>
                </a:solidFill>
                <a:latin typeface="+mj-lt"/>
              </a:rPr>
              <a:t>3</a:t>
            </a:r>
            <a:r>
              <a:rPr lang="en-US" sz="1200" dirty="0" smtClean="0">
                <a:solidFill>
                  <a:schemeClr val="tx1"/>
                </a:solidFill>
                <a:latin typeface="+mj-lt"/>
              </a:rPr>
              <a:t> more stowage volume</a:t>
            </a:r>
          </a:p>
          <a:p>
            <a:pPr marL="285750" indent="-285750">
              <a:buFont typeface="Arial"/>
              <a:buChar char="•"/>
            </a:pPr>
            <a:r>
              <a:rPr lang="en-US" sz="1200" dirty="0" smtClean="0">
                <a:solidFill>
                  <a:schemeClr val="tx1"/>
                </a:solidFill>
                <a:latin typeface="+mj-lt"/>
              </a:rPr>
              <a:t>~35 m</a:t>
            </a:r>
            <a:r>
              <a:rPr lang="en-US" sz="1200" baseline="30000" dirty="0" smtClean="0">
                <a:solidFill>
                  <a:schemeClr val="tx1"/>
                </a:solidFill>
                <a:latin typeface="+mj-lt"/>
              </a:rPr>
              <a:t>3</a:t>
            </a:r>
            <a:r>
              <a:rPr lang="en-US" sz="1200" dirty="0" smtClean="0">
                <a:solidFill>
                  <a:schemeClr val="tx1"/>
                </a:solidFill>
                <a:latin typeface="+mj-lt"/>
              </a:rPr>
              <a:t> more habitable volume</a:t>
            </a:r>
          </a:p>
        </p:txBody>
      </p:sp>
      <p:sp>
        <p:nvSpPr>
          <p:cNvPr id="238" name="Rectangle 237"/>
          <p:cNvSpPr/>
          <p:nvPr/>
        </p:nvSpPr>
        <p:spPr bwMode="auto">
          <a:xfrm rot="16200000" flipH="1">
            <a:off x="8276101" y="601906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64" name="Rectangle 263"/>
          <p:cNvSpPr/>
          <p:nvPr/>
        </p:nvSpPr>
        <p:spPr bwMode="auto">
          <a:xfrm rot="16200000" flipH="1">
            <a:off x="8073632" y="660313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72" name="TextBox 271"/>
          <p:cNvSpPr txBox="1"/>
          <p:nvPr/>
        </p:nvSpPr>
        <p:spPr>
          <a:xfrm>
            <a:off x="313343" y="1468544"/>
            <a:ext cx="3556522" cy="1015663"/>
          </a:xfrm>
          <a:prstGeom prst="rect">
            <a:avLst/>
          </a:prstGeom>
          <a:noFill/>
        </p:spPr>
        <p:txBody>
          <a:bodyPr wrap="square" rtlCol="0">
            <a:spAutoFit/>
          </a:bodyPr>
          <a:lstStyle/>
          <a:p>
            <a:r>
              <a:rPr lang="en-US" sz="1200" b="1" dirty="0" smtClean="0">
                <a:solidFill>
                  <a:schemeClr val="tx1"/>
                </a:solidFill>
                <a:latin typeface="+mj-lt"/>
              </a:rPr>
              <a:t>Volume</a:t>
            </a:r>
            <a:endParaRPr lang="en-US" sz="1200" b="1" dirty="0">
              <a:solidFill>
                <a:schemeClr val="tx1"/>
              </a:solidFill>
              <a:latin typeface="+mj-lt"/>
            </a:endParaRPr>
          </a:p>
          <a:p>
            <a:pPr marL="285750" indent="-285750">
              <a:buFont typeface="Arial"/>
              <a:buChar char="•"/>
            </a:pPr>
            <a:r>
              <a:rPr lang="en-US" sz="1200" dirty="0" smtClean="0">
                <a:solidFill>
                  <a:schemeClr val="tx1"/>
                </a:solidFill>
                <a:latin typeface="+mj-lt"/>
              </a:rPr>
              <a:t>Pressurized Volume: 210m</a:t>
            </a:r>
            <a:r>
              <a:rPr lang="en-US" sz="1200" baseline="30000" dirty="0" smtClean="0">
                <a:solidFill>
                  <a:schemeClr val="tx1"/>
                </a:solidFill>
                <a:latin typeface="+mj-lt"/>
              </a:rPr>
              <a:t>3</a:t>
            </a:r>
          </a:p>
          <a:p>
            <a:pPr marL="285750" indent="-285750">
              <a:buFont typeface="Arial"/>
              <a:buChar char="•"/>
            </a:pPr>
            <a:r>
              <a:rPr lang="en-US" sz="1200" dirty="0" smtClean="0">
                <a:solidFill>
                  <a:schemeClr val="tx1"/>
                </a:solidFill>
                <a:latin typeface="+mj-lt"/>
              </a:rPr>
              <a:t>Systems Vol.: ~34m</a:t>
            </a:r>
            <a:r>
              <a:rPr lang="en-US" sz="1200" baseline="30000" dirty="0" smtClean="0">
                <a:solidFill>
                  <a:schemeClr val="tx1"/>
                </a:solidFill>
                <a:latin typeface="+mj-lt"/>
              </a:rPr>
              <a:t>3</a:t>
            </a:r>
            <a:r>
              <a:rPr lang="en-US" sz="1200" dirty="0" smtClean="0">
                <a:solidFill>
                  <a:schemeClr val="tx1"/>
                </a:solidFill>
                <a:latin typeface="+mj-lt"/>
              </a:rPr>
              <a:t> (~16 ISPR equivalents)</a:t>
            </a:r>
          </a:p>
          <a:p>
            <a:pPr marL="285750" indent="-285750">
              <a:buFont typeface="Arial"/>
              <a:buChar char="•"/>
            </a:pPr>
            <a:r>
              <a:rPr lang="en-US" sz="1200" dirty="0" smtClean="0">
                <a:solidFill>
                  <a:schemeClr val="tx1"/>
                </a:solidFill>
                <a:latin typeface="+mj-lt"/>
              </a:rPr>
              <a:t>Habitable Vol.: 65m</a:t>
            </a:r>
            <a:r>
              <a:rPr lang="en-US" sz="1200" baseline="30000" dirty="0" smtClean="0">
                <a:solidFill>
                  <a:schemeClr val="tx1"/>
                </a:solidFill>
                <a:latin typeface="+mj-lt"/>
              </a:rPr>
              <a:t>3</a:t>
            </a:r>
          </a:p>
          <a:p>
            <a:pPr marL="285750" indent="-285750">
              <a:buFont typeface="Arial"/>
              <a:buChar char="•"/>
            </a:pPr>
            <a:r>
              <a:rPr lang="en-US" sz="1200" dirty="0" smtClean="0">
                <a:solidFill>
                  <a:schemeClr val="tx1"/>
                </a:solidFill>
                <a:latin typeface="+mj-lt"/>
              </a:rPr>
              <a:t>Stowage Vol.: ~37m</a:t>
            </a:r>
            <a:r>
              <a:rPr lang="en-US" sz="1200" baseline="30000" dirty="0" smtClean="0">
                <a:solidFill>
                  <a:schemeClr val="tx1"/>
                </a:solidFill>
                <a:latin typeface="+mj-lt"/>
              </a:rPr>
              <a:t>3</a:t>
            </a:r>
            <a:r>
              <a:rPr lang="en-US" sz="1200" dirty="0" smtClean="0">
                <a:solidFill>
                  <a:schemeClr val="tx1"/>
                </a:solidFill>
                <a:latin typeface="+mj-lt"/>
              </a:rPr>
              <a:t> </a:t>
            </a:r>
          </a:p>
        </p:txBody>
      </p:sp>
      <p:pic>
        <p:nvPicPr>
          <p:cNvPr id="273"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7569625" y="6056324"/>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0" name="Rectangle 29"/>
          <p:cNvSpPr>
            <a:spLocks noChangeArrowheads="1"/>
          </p:cNvSpPr>
          <p:nvPr/>
        </p:nvSpPr>
        <p:spPr bwMode="auto">
          <a:xfrm rot="10800000" flipH="1">
            <a:off x="1817046" y="4478347"/>
            <a:ext cx="2537531" cy="1606080"/>
          </a:xfrm>
          <a:prstGeom prst="rect">
            <a:avLst/>
          </a:prstGeom>
          <a:solidFill>
            <a:schemeClr val="bg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10" name="Rectangle 9"/>
          <p:cNvSpPr/>
          <p:nvPr/>
        </p:nvSpPr>
        <p:spPr bwMode="auto">
          <a:xfrm>
            <a:off x="1735881" y="5212904"/>
            <a:ext cx="2729092" cy="113888"/>
          </a:xfrm>
          <a:prstGeom prst="rect">
            <a:avLst/>
          </a:prstGeom>
          <a:solidFill>
            <a:schemeClr val="bg1">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22" name="Rectangle 29"/>
          <p:cNvSpPr>
            <a:spLocks noChangeArrowheads="1"/>
          </p:cNvSpPr>
          <p:nvPr/>
        </p:nvSpPr>
        <p:spPr bwMode="auto">
          <a:xfrm rot="10800000" flipH="1">
            <a:off x="1698493" y="4159218"/>
            <a:ext cx="45719" cy="2216150"/>
          </a:xfrm>
          <a:prstGeom prst="rect">
            <a:avLst/>
          </a:prstGeom>
          <a:solidFill>
            <a:srgbClr val="000000"/>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223" name="Rectangle 29"/>
          <p:cNvSpPr>
            <a:spLocks noChangeArrowheads="1"/>
          </p:cNvSpPr>
          <p:nvPr/>
        </p:nvSpPr>
        <p:spPr bwMode="auto">
          <a:xfrm rot="10800000" flipH="1">
            <a:off x="4454394" y="4165568"/>
            <a:ext cx="45719" cy="2216150"/>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06" name="Rectangle 305"/>
          <p:cNvSpPr/>
          <p:nvPr/>
        </p:nvSpPr>
        <p:spPr bwMode="auto">
          <a:xfrm rot="10800000" flipH="1">
            <a:off x="2870200" y="4165938"/>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pic>
        <p:nvPicPr>
          <p:cNvPr id="317"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900307">
            <a:off x="3383319" y="4570202"/>
            <a:ext cx="260051" cy="549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2" name="Rectangle 321"/>
          <p:cNvSpPr/>
          <p:nvPr/>
        </p:nvSpPr>
        <p:spPr bwMode="auto">
          <a:xfrm rot="10800000" flipH="1">
            <a:off x="2890715" y="5213503"/>
            <a:ext cx="441325" cy="11963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18" name="Rectangle 17"/>
          <p:cNvSpPr/>
          <p:nvPr/>
        </p:nvSpPr>
        <p:spPr bwMode="auto">
          <a:xfrm>
            <a:off x="1526939" y="5141645"/>
            <a:ext cx="164850" cy="908443"/>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25" name="Group 24"/>
          <p:cNvGrpSpPr/>
          <p:nvPr/>
        </p:nvGrpSpPr>
        <p:grpSpPr>
          <a:xfrm flipH="1">
            <a:off x="4328253" y="5165175"/>
            <a:ext cx="339554" cy="908443"/>
            <a:chOff x="1679339" y="4998422"/>
            <a:chExt cx="339554" cy="908443"/>
          </a:xfrm>
        </p:grpSpPr>
        <p:sp>
          <p:nvSpPr>
            <p:cNvPr id="360" name="Chord 359"/>
            <p:cNvSpPr/>
            <p:nvPr/>
          </p:nvSpPr>
          <p:spPr bwMode="auto">
            <a:xfrm flipH="1">
              <a:off x="1679339" y="5036626"/>
              <a:ext cx="294798" cy="816531"/>
            </a:xfrm>
            <a:prstGeom prst="chord">
              <a:avLst>
                <a:gd name="adj1" fmla="val 5342653"/>
                <a:gd name="adj2" fmla="val 16249793"/>
              </a:avLst>
            </a:prstGeom>
            <a:solidFill>
              <a:schemeClr val="bg1"/>
            </a:solid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61" name="Rectangle 360"/>
            <p:cNvSpPr/>
            <p:nvPr/>
          </p:nvSpPr>
          <p:spPr bwMode="auto">
            <a:xfrm>
              <a:off x="1936013" y="5277684"/>
              <a:ext cx="82880" cy="388689"/>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62" name="Rectangle 361"/>
            <p:cNvSpPr/>
            <p:nvPr/>
          </p:nvSpPr>
          <p:spPr bwMode="auto">
            <a:xfrm>
              <a:off x="1679339" y="4998422"/>
              <a:ext cx="164850" cy="908443"/>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grpSp>
        <p:nvGrpSpPr>
          <p:cNvPr id="365" name="Group 364"/>
          <p:cNvGrpSpPr/>
          <p:nvPr/>
        </p:nvGrpSpPr>
        <p:grpSpPr>
          <a:xfrm flipV="1">
            <a:off x="2809988" y="6351941"/>
            <a:ext cx="582432" cy="188067"/>
            <a:chOff x="3169693" y="4909782"/>
            <a:chExt cx="2265528" cy="731535"/>
          </a:xfrm>
          <a:solidFill>
            <a:schemeClr val="tx1"/>
          </a:solidFill>
        </p:grpSpPr>
        <p:sp>
          <p:nvSpPr>
            <p:cNvPr id="383" name="Rounded Rectangle 382"/>
            <p:cNvSpPr/>
            <p:nvPr/>
          </p:nvSpPr>
          <p:spPr>
            <a:xfrm>
              <a:off x="3169693" y="5138383"/>
              <a:ext cx="2265528" cy="502934"/>
            </a:xfrm>
            <a:prstGeom prst="roundRect">
              <a:avLst>
                <a:gd name="adj" fmla="val 36586"/>
              </a:avLst>
            </a:pr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07" name="Freeform 406"/>
            <p:cNvSpPr/>
            <p:nvPr/>
          </p:nvSpPr>
          <p:spPr>
            <a:xfrm>
              <a:off x="3712192" y="4913197"/>
              <a:ext cx="603914" cy="221775"/>
            </a:xfrm>
            <a:custGeom>
              <a:avLst/>
              <a:gdLst>
                <a:gd name="connsiteX0" fmla="*/ 0 w 603913"/>
                <a:gd name="connsiteY0" fmla="*/ 221776 h 221776"/>
                <a:gd name="connsiteX1" fmla="*/ 290015 w 603913"/>
                <a:gd name="connsiteY1" fmla="*/ 3412 h 221776"/>
                <a:gd name="connsiteX2" fmla="*/ 426493 w 603913"/>
                <a:gd name="connsiteY2" fmla="*/ 0 h 221776"/>
                <a:gd name="connsiteX3" fmla="*/ 603913 w 603913"/>
                <a:gd name="connsiteY3" fmla="*/ 221776 h 221776"/>
                <a:gd name="connsiteX4" fmla="*/ 0 w 603913"/>
                <a:gd name="connsiteY4" fmla="*/ 221776 h 221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3" h="221776">
                  <a:moveTo>
                    <a:pt x="0" y="221776"/>
                  </a:moveTo>
                  <a:lnTo>
                    <a:pt x="290015" y="3412"/>
                  </a:lnTo>
                  <a:lnTo>
                    <a:pt x="426493" y="0"/>
                  </a:lnTo>
                  <a:lnTo>
                    <a:pt x="603913" y="221776"/>
                  </a:lnTo>
                  <a:lnTo>
                    <a:pt x="0" y="221776"/>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11" name="Freeform 410"/>
            <p:cNvSpPr/>
            <p:nvPr/>
          </p:nvSpPr>
          <p:spPr>
            <a:xfrm>
              <a:off x="4749421" y="4909782"/>
              <a:ext cx="235424" cy="235424"/>
            </a:xfrm>
            <a:custGeom>
              <a:avLst/>
              <a:gdLst>
                <a:gd name="connsiteX0" fmla="*/ 119418 w 235424"/>
                <a:gd name="connsiteY0" fmla="*/ 235424 h 235424"/>
                <a:gd name="connsiteX1" fmla="*/ 0 w 235424"/>
                <a:gd name="connsiteY1" fmla="*/ 20472 h 235424"/>
                <a:gd name="connsiteX2" fmla="*/ 10236 w 235424"/>
                <a:gd name="connsiteY2" fmla="*/ 0 h 235424"/>
                <a:gd name="connsiteX3" fmla="*/ 235424 w 235424"/>
                <a:gd name="connsiteY3" fmla="*/ 225188 h 235424"/>
                <a:gd name="connsiteX4" fmla="*/ 119418 w 235424"/>
                <a:gd name="connsiteY4" fmla="*/ 235424 h 23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24" h="235424">
                  <a:moveTo>
                    <a:pt x="119418" y="235424"/>
                  </a:moveTo>
                  <a:lnTo>
                    <a:pt x="0" y="20472"/>
                  </a:lnTo>
                  <a:lnTo>
                    <a:pt x="10236" y="0"/>
                  </a:lnTo>
                  <a:lnTo>
                    <a:pt x="235424" y="225188"/>
                  </a:lnTo>
                  <a:lnTo>
                    <a:pt x="119418" y="235424"/>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grpSp>
      <p:sp>
        <p:nvSpPr>
          <p:cNvPr id="302" name="Rectangle 301"/>
          <p:cNvSpPr/>
          <p:nvPr/>
        </p:nvSpPr>
        <p:spPr bwMode="auto">
          <a:xfrm rot="10800000" flipH="1">
            <a:off x="2879725" y="6326538"/>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grpSp>
        <p:nvGrpSpPr>
          <p:cNvPr id="26" name="Group 25"/>
          <p:cNvGrpSpPr/>
          <p:nvPr/>
        </p:nvGrpSpPr>
        <p:grpSpPr>
          <a:xfrm flipV="1">
            <a:off x="2804658" y="4000744"/>
            <a:ext cx="582432" cy="213470"/>
            <a:chOff x="2962388" y="6183315"/>
            <a:chExt cx="582432" cy="213470"/>
          </a:xfrm>
        </p:grpSpPr>
        <p:grpSp>
          <p:nvGrpSpPr>
            <p:cNvPr id="429" name="Group 428"/>
            <p:cNvGrpSpPr/>
            <p:nvPr/>
          </p:nvGrpSpPr>
          <p:grpSpPr>
            <a:xfrm flipV="1">
              <a:off x="2962388" y="6208718"/>
              <a:ext cx="582432" cy="188067"/>
              <a:chOff x="3169693" y="4909782"/>
              <a:chExt cx="2265528" cy="731535"/>
            </a:xfrm>
            <a:solidFill>
              <a:schemeClr val="tx1"/>
            </a:solidFill>
          </p:grpSpPr>
          <p:sp>
            <p:nvSpPr>
              <p:cNvPr id="432" name="Rounded Rectangle 431"/>
              <p:cNvSpPr/>
              <p:nvPr/>
            </p:nvSpPr>
            <p:spPr>
              <a:xfrm>
                <a:off x="3169693" y="5138383"/>
                <a:ext cx="2265528" cy="502934"/>
              </a:xfrm>
              <a:prstGeom prst="roundRect">
                <a:avLst>
                  <a:gd name="adj" fmla="val 36586"/>
                </a:avLst>
              </a:pr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35" name="Freeform 434"/>
              <p:cNvSpPr/>
              <p:nvPr/>
            </p:nvSpPr>
            <p:spPr>
              <a:xfrm>
                <a:off x="3712192" y="4913197"/>
                <a:ext cx="603914" cy="221775"/>
              </a:xfrm>
              <a:custGeom>
                <a:avLst/>
                <a:gdLst>
                  <a:gd name="connsiteX0" fmla="*/ 0 w 603913"/>
                  <a:gd name="connsiteY0" fmla="*/ 221776 h 221776"/>
                  <a:gd name="connsiteX1" fmla="*/ 290015 w 603913"/>
                  <a:gd name="connsiteY1" fmla="*/ 3412 h 221776"/>
                  <a:gd name="connsiteX2" fmla="*/ 426493 w 603913"/>
                  <a:gd name="connsiteY2" fmla="*/ 0 h 221776"/>
                  <a:gd name="connsiteX3" fmla="*/ 603913 w 603913"/>
                  <a:gd name="connsiteY3" fmla="*/ 221776 h 221776"/>
                  <a:gd name="connsiteX4" fmla="*/ 0 w 603913"/>
                  <a:gd name="connsiteY4" fmla="*/ 221776 h 221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3" h="221776">
                    <a:moveTo>
                      <a:pt x="0" y="221776"/>
                    </a:moveTo>
                    <a:lnTo>
                      <a:pt x="290015" y="3412"/>
                    </a:lnTo>
                    <a:lnTo>
                      <a:pt x="426493" y="0"/>
                    </a:lnTo>
                    <a:lnTo>
                      <a:pt x="603913" y="221776"/>
                    </a:lnTo>
                    <a:lnTo>
                      <a:pt x="0" y="221776"/>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39" name="Freeform 438"/>
              <p:cNvSpPr/>
              <p:nvPr/>
            </p:nvSpPr>
            <p:spPr>
              <a:xfrm>
                <a:off x="4749421" y="4909782"/>
                <a:ext cx="235424" cy="235424"/>
              </a:xfrm>
              <a:custGeom>
                <a:avLst/>
                <a:gdLst>
                  <a:gd name="connsiteX0" fmla="*/ 119418 w 235424"/>
                  <a:gd name="connsiteY0" fmla="*/ 235424 h 235424"/>
                  <a:gd name="connsiteX1" fmla="*/ 0 w 235424"/>
                  <a:gd name="connsiteY1" fmla="*/ 20472 h 235424"/>
                  <a:gd name="connsiteX2" fmla="*/ 10236 w 235424"/>
                  <a:gd name="connsiteY2" fmla="*/ 0 h 235424"/>
                  <a:gd name="connsiteX3" fmla="*/ 235424 w 235424"/>
                  <a:gd name="connsiteY3" fmla="*/ 225188 h 235424"/>
                  <a:gd name="connsiteX4" fmla="*/ 119418 w 235424"/>
                  <a:gd name="connsiteY4" fmla="*/ 235424 h 23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24" h="235424">
                    <a:moveTo>
                      <a:pt x="119418" y="235424"/>
                    </a:moveTo>
                    <a:lnTo>
                      <a:pt x="0" y="20472"/>
                    </a:lnTo>
                    <a:lnTo>
                      <a:pt x="10236" y="0"/>
                    </a:lnTo>
                    <a:lnTo>
                      <a:pt x="235424" y="225188"/>
                    </a:lnTo>
                    <a:lnTo>
                      <a:pt x="119418" y="235424"/>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grpSp>
        <p:sp>
          <p:nvSpPr>
            <p:cNvPr id="441" name="Rectangle 440"/>
            <p:cNvSpPr/>
            <p:nvPr/>
          </p:nvSpPr>
          <p:spPr bwMode="auto">
            <a:xfrm rot="10800000" flipH="1">
              <a:off x="3032125" y="6183315"/>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grpSp>
      <p:grpSp>
        <p:nvGrpSpPr>
          <p:cNvPr id="442" name="Group 441"/>
          <p:cNvGrpSpPr/>
          <p:nvPr/>
        </p:nvGrpSpPr>
        <p:grpSpPr>
          <a:xfrm rot="5400000" flipV="1">
            <a:off x="4149902" y="5554789"/>
            <a:ext cx="582432" cy="213470"/>
            <a:chOff x="2962388" y="6183315"/>
            <a:chExt cx="582432" cy="213470"/>
          </a:xfrm>
        </p:grpSpPr>
        <p:grpSp>
          <p:nvGrpSpPr>
            <p:cNvPr id="444" name="Group 443"/>
            <p:cNvGrpSpPr/>
            <p:nvPr/>
          </p:nvGrpSpPr>
          <p:grpSpPr>
            <a:xfrm flipV="1">
              <a:off x="2962388" y="6208718"/>
              <a:ext cx="582432" cy="188067"/>
              <a:chOff x="3169693" y="4909782"/>
              <a:chExt cx="2265528" cy="731535"/>
            </a:xfrm>
            <a:solidFill>
              <a:schemeClr val="tx1"/>
            </a:solidFill>
          </p:grpSpPr>
          <p:sp>
            <p:nvSpPr>
              <p:cNvPr id="448" name="Rounded Rectangle 447"/>
              <p:cNvSpPr/>
              <p:nvPr/>
            </p:nvSpPr>
            <p:spPr>
              <a:xfrm>
                <a:off x="3169693" y="5138383"/>
                <a:ext cx="2265528" cy="502934"/>
              </a:xfrm>
              <a:prstGeom prst="roundRect">
                <a:avLst>
                  <a:gd name="adj" fmla="val 36586"/>
                </a:avLst>
              </a:pr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49" name="Freeform 448"/>
              <p:cNvSpPr/>
              <p:nvPr/>
            </p:nvSpPr>
            <p:spPr>
              <a:xfrm>
                <a:off x="3712192" y="4913197"/>
                <a:ext cx="603914" cy="221775"/>
              </a:xfrm>
              <a:custGeom>
                <a:avLst/>
                <a:gdLst>
                  <a:gd name="connsiteX0" fmla="*/ 0 w 603913"/>
                  <a:gd name="connsiteY0" fmla="*/ 221776 h 221776"/>
                  <a:gd name="connsiteX1" fmla="*/ 290015 w 603913"/>
                  <a:gd name="connsiteY1" fmla="*/ 3412 h 221776"/>
                  <a:gd name="connsiteX2" fmla="*/ 426493 w 603913"/>
                  <a:gd name="connsiteY2" fmla="*/ 0 h 221776"/>
                  <a:gd name="connsiteX3" fmla="*/ 603913 w 603913"/>
                  <a:gd name="connsiteY3" fmla="*/ 221776 h 221776"/>
                  <a:gd name="connsiteX4" fmla="*/ 0 w 603913"/>
                  <a:gd name="connsiteY4" fmla="*/ 221776 h 221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3" h="221776">
                    <a:moveTo>
                      <a:pt x="0" y="221776"/>
                    </a:moveTo>
                    <a:lnTo>
                      <a:pt x="290015" y="3412"/>
                    </a:lnTo>
                    <a:lnTo>
                      <a:pt x="426493" y="0"/>
                    </a:lnTo>
                    <a:lnTo>
                      <a:pt x="603913" y="221776"/>
                    </a:lnTo>
                    <a:lnTo>
                      <a:pt x="0" y="221776"/>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50" name="Freeform 449"/>
              <p:cNvSpPr/>
              <p:nvPr/>
            </p:nvSpPr>
            <p:spPr>
              <a:xfrm>
                <a:off x="4749421" y="4909782"/>
                <a:ext cx="235424" cy="235424"/>
              </a:xfrm>
              <a:custGeom>
                <a:avLst/>
                <a:gdLst>
                  <a:gd name="connsiteX0" fmla="*/ 119418 w 235424"/>
                  <a:gd name="connsiteY0" fmla="*/ 235424 h 235424"/>
                  <a:gd name="connsiteX1" fmla="*/ 0 w 235424"/>
                  <a:gd name="connsiteY1" fmla="*/ 20472 h 235424"/>
                  <a:gd name="connsiteX2" fmla="*/ 10236 w 235424"/>
                  <a:gd name="connsiteY2" fmla="*/ 0 h 235424"/>
                  <a:gd name="connsiteX3" fmla="*/ 235424 w 235424"/>
                  <a:gd name="connsiteY3" fmla="*/ 225188 h 235424"/>
                  <a:gd name="connsiteX4" fmla="*/ 119418 w 235424"/>
                  <a:gd name="connsiteY4" fmla="*/ 235424 h 23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24" h="235424">
                    <a:moveTo>
                      <a:pt x="119418" y="235424"/>
                    </a:moveTo>
                    <a:lnTo>
                      <a:pt x="0" y="20472"/>
                    </a:lnTo>
                    <a:lnTo>
                      <a:pt x="10236" y="0"/>
                    </a:lnTo>
                    <a:lnTo>
                      <a:pt x="235424" y="225188"/>
                    </a:lnTo>
                    <a:lnTo>
                      <a:pt x="119418" y="235424"/>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grpSp>
        <p:sp>
          <p:nvSpPr>
            <p:cNvPr id="447" name="Rectangle 446"/>
            <p:cNvSpPr/>
            <p:nvPr/>
          </p:nvSpPr>
          <p:spPr bwMode="auto">
            <a:xfrm rot="10800000" flipH="1">
              <a:off x="3032125" y="6183315"/>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grpSp>
      <p:sp>
        <p:nvSpPr>
          <p:cNvPr id="451" name="Rectangle 450"/>
          <p:cNvSpPr/>
          <p:nvPr/>
        </p:nvSpPr>
        <p:spPr bwMode="auto">
          <a:xfrm rot="10800000" flipH="1">
            <a:off x="691829" y="4315155"/>
            <a:ext cx="441325" cy="149611"/>
          </a:xfrm>
          <a:prstGeom prst="rect">
            <a:avLst/>
          </a:prstGeom>
          <a:solidFill>
            <a:schemeClr val="bg1"/>
          </a:solidFill>
          <a:ln w="9525" cap="flat" cmpd="sng" algn="ctr">
            <a:no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276" name="TextBox 83"/>
          <p:cNvSpPr txBox="1">
            <a:spLocks noChangeArrowheads="1"/>
          </p:cNvSpPr>
          <p:nvPr/>
        </p:nvSpPr>
        <p:spPr bwMode="auto">
          <a:xfrm rot="5400000" flipH="1">
            <a:off x="826740" y="3902071"/>
            <a:ext cx="390371" cy="936414"/>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smtClean="0">
                <a:solidFill>
                  <a:schemeClr val="tx1"/>
                </a:solidFill>
                <a:latin typeface="Calibri" pitchFamily="34" charset="0"/>
              </a:rPr>
              <a:t>1.12m (44 in)</a:t>
            </a:r>
            <a:endParaRPr lang="en-US" sz="1200" dirty="0">
              <a:solidFill>
                <a:schemeClr val="tx1"/>
              </a:solidFill>
              <a:latin typeface="Calibri" pitchFamily="34" charset="0"/>
            </a:endParaRPr>
          </a:p>
        </p:txBody>
      </p:sp>
      <p:grpSp>
        <p:nvGrpSpPr>
          <p:cNvPr id="27" name="Group 26"/>
          <p:cNvGrpSpPr/>
          <p:nvPr/>
        </p:nvGrpSpPr>
        <p:grpSpPr>
          <a:xfrm>
            <a:off x="8503219" y="5362540"/>
            <a:ext cx="339554" cy="908443"/>
            <a:chOff x="4480653" y="5021952"/>
            <a:chExt cx="339554" cy="908443"/>
          </a:xfrm>
        </p:grpSpPr>
        <p:grpSp>
          <p:nvGrpSpPr>
            <p:cNvPr id="452" name="Group 451"/>
            <p:cNvGrpSpPr/>
            <p:nvPr/>
          </p:nvGrpSpPr>
          <p:grpSpPr>
            <a:xfrm flipH="1">
              <a:off x="4480653" y="5021952"/>
              <a:ext cx="339554" cy="908443"/>
              <a:chOff x="1679339" y="4998422"/>
              <a:chExt cx="339554" cy="908443"/>
            </a:xfrm>
          </p:grpSpPr>
          <p:sp>
            <p:nvSpPr>
              <p:cNvPr id="454" name="Chord 453"/>
              <p:cNvSpPr/>
              <p:nvPr/>
            </p:nvSpPr>
            <p:spPr bwMode="auto">
              <a:xfrm flipH="1">
                <a:off x="1679339" y="5036626"/>
                <a:ext cx="294798" cy="816531"/>
              </a:xfrm>
              <a:prstGeom prst="chord">
                <a:avLst>
                  <a:gd name="adj1" fmla="val 5342653"/>
                  <a:gd name="adj2" fmla="val 16249793"/>
                </a:avLst>
              </a:prstGeom>
              <a:solidFill>
                <a:schemeClr val="bg1"/>
              </a:solid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55" name="Rectangle 454"/>
              <p:cNvSpPr/>
              <p:nvPr/>
            </p:nvSpPr>
            <p:spPr bwMode="auto">
              <a:xfrm>
                <a:off x="1936013" y="5277684"/>
                <a:ext cx="82880" cy="388689"/>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56" name="Rectangle 455"/>
              <p:cNvSpPr/>
              <p:nvPr/>
            </p:nvSpPr>
            <p:spPr bwMode="auto">
              <a:xfrm>
                <a:off x="1679339" y="4998422"/>
                <a:ext cx="164850" cy="908443"/>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grpSp>
          <p:nvGrpSpPr>
            <p:cNvPr id="457" name="Group 456"/>
            <p:cNvGrpSpPr/>
            <p:nvPr/>
          </p:nvGrpSpPr>
          <p:grpSpPr>
            <a:xfrm rot="5400000" flipV="1">
              <a:off x="4302302" y="5411566"/>
              <a:ext cx="582432" cy="213470"/>
              <a:chOff x="2962388" y="6183315"/>
              <a:chExt cx="582432" cy="213470"/>
            </a:xfrm>
          </p:grpSpPr>
          <p:grpSp>
            <p:nvGrpSpPr>
              <p:cNvPr id="458" name="Group 457"/>
              <p:cNvGrpSpPr/>
              <p:nvPr/>
            </p:nvGrpSpPr>
            <p:grpSpPr>
              <a:xfrm flipV="1">
                <a:off x="2962388" y="6208718"/>
                <a:ext cx="582432" cy="188067"/>
                <a:chOff x="3169693" y="4909782"/>
                <a:chExt cx="2265528" cy="731535"/>
              </a:xfrm>
              <a:solidFill>
                <a:schemeClr val="tx1"/>
              </a:solidFill>
            </p:grpSpPr>
            <p:sp>
              <p:nvSpPr>
                <p:cNvPr id="460" name="Rounded Rectangle 459"/>
                <p:cNvSpPr/>
                <p:nvPr/>
              </p:nvSpPr>
              <p:spPr>
                <a:xfrm>
                  <a:off x="3169693" y="5138383"/>
                  <a:ext cx="2265528" cy="502934"/>
                </a:xfrm>
                <a:prstGeom prst="roundRect">
                  <a:avLst>
                    <a:gd name="adj" fmla="val 36586"/>
                  </a:avLst>
                </a:pr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61" name="Freeform 460"/>
                <p:cNvSpPr/>
                <p:nvPr/>
              </p:nvSpPr>
              <p:spPr>
                <a:xfrm>
                  <a:off x="3712192" y="4913197"/>
                  <a:ext cx="603914" cy="221775"/>
                </a:xfrm>
                <a:custGeom>
                  <a:avLst/>
                  <a:gdLst>
                    <a:gd name="connsiteX0" fmla="*/ 0 w 603913"/>
                    <a:gd name="connsiteY0" fmla="*/ 221776 h 221776"/>
                    <a:gd name="connsiteX1" fmla="*/ 290015 w 603913"/>
                    <a:gd name="connsiteY1" fmla="*/ 3412 h 221776"/>
                    <a:gd name="connsiteX2" fmla="*/ 426493 w 603913"/>
                    <a:gd name="connsiteY2" fmla="*/ 0 h 221776"/>
                    <a:gd name="connsiteX3" fmla="*/ 603913 w 603913"/>
                    <a:gd name="connsiteY3" fmla="*/ 221776 h 221776"/>
                    <a:gd name="connsiteX4" fmla="*/ 0 w 603913"/>
                    <a:gd name="connsiteY4" fmla="*/ 221776 h 221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3" h="221776">
                      <a:moveTo>
                        <a:pt x="0" y="221776"/>
                      </a:moveTo>
                      <a:lnTo>
                        <a:pt x="290015" y="3412"/>
                      </a:lnTo>
                      <a:lnTo>
                        <a:pt x="426493" y="0"/>
                      </a:lnTo>
                      <a:lnTo>
                        <a:pt x="603913" y="221776"/>
                      </a:lnTo>
                      <a:lnTo>
                        <a:pt x="0" y="221776"/>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462" name="Freeform 461"/>
                <p:cNvSpPr/>
                <p:nvPr/>
              </p:nvSpPr>
              <p:spPr>
                <a:xfrm>
                  <a:off x="4749421" y="4909782"/>
                  <a:ext cx="235424" cy="235424"/>
                </a:xfrm>
                <a:custGeom>
                  <a:avLst/>
                  <a:gdLst>
                    <a:gd name="connsiteX0" fmla="*/ 119418 w 235424"/>
                    <a:gd name="connsiteY0" fmla="*/ 235424 h 235424"/>
                    <a:gd name="connsiteX1" fmla="*/ 0 w 235424"/>
                    <a:gd name="connsiteY1" fmla="*/ 20472 h 235424"/>
                    <a:gd name="connsiteX2" fmla="*/ 10236 w 235424"/>
                    <a:gd name="connsiteY2" fmla="*/ 0 h 235424"/>
                    <a:gd name="connsiteX3" fmla="*/ 235424 w 235424"/>
                    <a:gd name="connsiteY3" fmla="*/ 225188 h 235424"/>
                    <a:gd name="connsiteX4" fmla="*/ 119418 w 235424"/>
                    <a:gd name="connsiteY4" fmla="*/ 235424 h 23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24" h="235424">
                      <a:moveTo>
                        <a:pt x="119418" y="235424"/>
                      </a:moveTo>
                      <a:lnTo>
                        <a:pt x="0" y="20472"/>
                      </a:lnTo>
                      <a:lnTo>
                        <a:pt x="10236" y="0"/>
                      </a:lnTo>
                      <a:lnTo>
                        <a:pt x="235424" y="225188"/>
                      </a:lnTo>
                      <a:lnTo>
                        <a:pt x="119418" y="235424"/>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grpSp>
          <p:sp>
            <p:nvSpPr>
              <p:cNvPr id="459" name="Rectangle 458"/>
              <p:cNvSpPr/>
              <p:nvPr/>
            </p:nvSpPr>
            <p:spPr bwMode="auto">
              <a:xfrm rot="10800000" flipH="1">
                <a:off x="3032125" y="6183315"/>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grpSp>
      </p:grpSp>
      <p:sp>
        <p:nvSpPr>
          <p:cNvPr id="464" name="Rectangle 463"/>
          <p:cNvSpPr/>
          <p:nvPr/>
        </p:nvSpPr>
        <p:spPr bwMode="auto">
          <a:xfrm rot="16200000" flipV="1">
            <a:off x="7915787" y="6023735"/>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sp>
        <p:nvSpPr>
          <p:cNvPr id="465" name="Rectangle 464"/>
          <p:cNvSpPr/>
          <p:nvPr/>
        </p:nvSpPr>
        <p:spPr bwMode="auto">
          <a:xfrm rot="16200000" flipH="1">
            <a:off x="8278556" y="620878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6" name="Rectangle 465"/>
          <p:cNvSpPr/>
          <p:nvPr/>
        </p:nvSpPr>
        <p:spPr bwMode="auto">
          <a:xfrm rot="16200000" flipH="1">
            <a:off x="6587532" y="610113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7" name="Rectangle 466"/>
          <p:cNvSpPr/>
          <p:nvPr/>
        </p:nvSpPr>
        <p:spPr bwMode="auto">
          <a:xfrm rot="16200000" flipH="1">
            <a:off x="6589987" y="629085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8" name="Rectangle 467"/>
          <p:cNvSpPr/>
          <p:nvPr/>
        </p:nvSpPr>
        <p:spPr bwMode="auto">
          <a:xfrm rot="16200000" flipH="1">
            <a:off x="6587532" y="648593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9" name="Rectangle 468"/>
          <p:cNvSpPr/>
          <p:nvPr/>
        </p:nvSpPr>
        <p:spPr bwMode="auto">
          <a:xfrm rot="16200000" flipH="1">
            <a:off x="7543400" y="640385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0" name="Rectangle 469"/>
          <p:cNvSpPr/>
          <p:nvPr/>
        </p:nvSpPr>
        <p:spPr bwMode="auto">
          <a:xfrm rot="16200000" flipH="1">
            <a:off x="7730724" y="640385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1" name="Rectangle 470"/>
          <p:cNvSpPr/>
          <p:nvPr/>
        </p:nvSpPr>
        <p:spPr bwMode="auto">
          <a:xfrm rot="16200000" flipH="1">
            <a:off x="7912909" y="640385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2" name="Rectangle 471"/>
          <p:cNvSpPr/>
          <p:nvPr/>
        </p:nvSpPr>
        <p:spPr bwMode="auto">
          <a:xfrm rot="16200000" flipH="1">
            <a:off x="8091951" y="640321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3" name="Rectangle 472"/>
          <p:cNvSpPr/>
          <p:nvPr/>
        </p:nvSpPr>
        <p:spPr bwMode="auto">
          <a:xfrm rot="16200000" flipH="1">
            <a:off x="8274136" y="640321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4" name="Rectangle 473"/>
          <p:cNvSpPr/>
          <p:nvPr/>
        </p:nvSpPr>
        <p:spPr bwMode="auto">
          <a:xfrm rot="5400000">
            <a:off x="7541721" y="5254424"/>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sp>
        <p:nvSpPr>
          <p:cNvPr id="475" name="Rectangle 474"/>
          <p:cNvSpPr/>
          <p:nvPr/>
        </p:nvSpPr>
        <p:spPr bwMode="auto">
          <a:xfrm rot="5400000" flipH="1" flipV="1">
            <a:off x="8262054" y="543540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7" name="Rectangle 476"/>
          <p:cNvSpPr/>
          <p:nvPr/>
        </p:nvSpPr>
        <p:spPr bwMode="auto">
          <a:xfrm rot="5400000">
            <a:off x="7901740" y="5254424"/>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sp>
        <p:nvSpPr>
          <p:cNvPr id="478" name="Rectangle 477"/>
          <p:cNvSpPr/>
          <p:nvPr/>
        </p:nvSpPr>
        <p:spPr bwMode="auto">
          <a:xfrm rot="5400000" flipH="1" flipV="1">
            <a:off x="8264509" y="524568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9" name="Rectangle 478"/>
          <p:cNvSpPr/>
          <p:nvPr/>
        </p:nvSpPr>
        <p:spPr bwMode="auto">
          <a:xfrm rot="5400000" flipH="1" flipV="1">
            <a:off x="6584075" y="5324193"/>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0" name="Rectangle 479"/>
          <p:cNvSpPr/>
          <p:nvPr/>
        </p:nvSpPr>
        <p:spPr bwMode="auto">
          <a:xfrm rot="5400000" flipH="1" flipV="1">
            <a:off x="6586530" y="513447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1" name="Rectangle 480"/>
          <p:cNvSpPr/>
          <p:nvPr/>
        </p:nvSpPr>
        <p:spPr bwMode="auto">
          <a:xfrm rot="5400000" flipH="1" flipV="1">
            <a:off x="6584075" y="4939399"/>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2" name="Rectangle 481"/>
          <p:cNvSpPr/>
          <p:nvPr/>
        </p:nvSpPr>
        <p:spPr bwMode="auto">
          <a:xfrm rot="5400000" flipH="1" flipV="1">
            <a:off x="7529353" y="505060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3" name="Rectangle 482"/>
          <p:cNvSpPr/>
          <p:nvPr/>
        </p:nvSpPr>
        <p:spPr bwMode="auto">
          <a:xfrm rot="5400000" flipH="1" flipV="1">
            <a:off x="7716677" y="505060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4" name="Rectangle 483"/>
          <p:cNvSpPr/>
          <p:nvPr/>
        </p:nvSpPr>
        <p:spPr bwMode="auto">
          <a:xfrm rot="5400000" flipH="1" flipV="1">
            <a:off x="7898862" y="505060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5" name="Rectangle 484"/>
          <p:cNvSpPr/>
          <p:nvPr/>
        </p:nvSpPr>
        <p:spPr bwMode="auto">
          <a:xfrm rot="5400000" flipH="1" flipV="1">
            <a:off x="8077904" y="505124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86" name="Rectangle 485"/>
          <p:cNvSpPr/>
          <p:nvPr/>
        </p:nvSpPr>
        <p:spPr bwMode="auto">
          <a:xfrm rot="5400000" flipH="1" flipV="1">
            <a:off x="8260089" y="505124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pic>
        <p:nvPicPr>
          <p:cNvPr id="476" name="Picture 2"/>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5400000" flipV="1">
            <a:off x="7626189" y="4684336"/>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8" name="Rounded Rectangle 497"/>
          <p:cNvSpPr/>
          <p:nvPr/>
        </p:nvSpPr>
        <p:spPr bwMode="auto">
          <a:xfrm>
            <a:off x="7166234" y="5648113"/>
            <a:ext cx="378799" cy="376188"/>
          </a:xfrm>
          <a:prstGeom prst="roundRect">
            <a:avLst/>
          </a:prstGeom>
          <a:solidFill>
            <a:srgbClr val="FFFF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0" name="Oval 29"/>
          <p:cNvSpPr/>
          <p:nvPr/>
        </p:nvSpPr>
        <p:spPr bwMode="auto">
          <a:xfrm>
            <a:off x="6104044" y="4550697"/>
            <a:ext cx="2528375" cy="2528375"/>
          </a:xfrm>
          <a:prstGeom prst="ellipse">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pic>
        <p:nvPicPr>
          <p:cNvPr id="274" name="Picture 273" descr="Screen Shot 2015-07-05 at 1.52.20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6288887" y="5695823"/>
            <a:ext cx="456338" cy="226372"/>
          </a:xfrm>
          <a:prstGeom prst="rect">
            <a:avLst/>
          </a:prstGeom>
        </p:spPr>
      </p:pic>
      <p:grpSp>
        <p:nvGrpSpPr>
          <p:cNvPr id="488" name="Group 487"/>
          <p:cNvGrpSpPr/>
          <p:nvPr/>
        </p:nvGrpSpPr>
        <p:grpSpPr>
          <a:xfrm>
            <a:off x="5892164" y="5364438"/>
            <a:ext cx="339554" cy="908443"/>
            <a:chOff x="1679339" y="4998422"/>
            <a:chExt cx="339554" cy="908443"/>
          </a:xfrm>
        </p:grpSpPr>
        <p:sp>
          <p:nvSpPr>
            <p:cNvPr id="495" name="Chord 494"/>
            <p:cNvSpPr/>
            <p:nvPr/>
          </p:nvSpPr>
          <p:spPr bwMode="auto">
            <a:xfrm flipH="1">
              <a:off x="1679339" y="5036626"/>
              <a:ext cx="294798" cy="816531"/>
            </a:xfrm>
            <a:prstGeom prst="chord">
              <a:avLst>
                <a:gd name="adj1" fmla="val 5342653"/>
                <a:gd name="adj2" fmla="val 16249793"/>
              </a:avLst>
            </a:prstGeom>
            <a:solidFill>
              <a:schemeClr val="bg1"/>
            </a:solid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96" name="Rectangle 495"/>
            <p:cNvSpPr/>
            <p:nvPr/>
          </p:nvSpPr>
          <p:spPr bwMode="auto">
            <a:xfrm>
              <a:off x="1936013" y="5277684"/>
              <a:ext cx="82880" cy="388689"/>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97" name="Rectangle 496"/>
            <p:cNvSpPr/>
            <p:nvPr/>
          </p:nvSpPr>
          <p:spPr bwMode="auto">
            <a:xfrm>
              <a:off x="1679339" y="4998422"/>
              <a:ext cx="164850" cy="908443"/>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sp>
        <p:nvSpPr>
          <p:cNvPr id="29" name="Oval 28"/>
          <p:cNvSpPr/>
          <p:nvPr/>
        </p:nvSpPr>
        <p:spPr bwMode="auto">
          <a:xfrm>
            <a:off x="6188195" y="5537119"/>
            <a:ext cx="551922" cy="551922"/>
          </a:xfrm>
          <a:prstGeom prst="ellipse">
            <a:avLst/>
          </a:pr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00" name="Oval 499"/>
          <p:cNvSpPr/>
          <p:nvPr/>
        </p:nvSpPr>
        <p:spPr bwMode="auto">
          <a:xfrm>
            <a:off x="6115274" y="1559081"/>
            <a:ext cx="2528375" cy="2528375"/>
          </a:xfrm>
          <a:prstGeom prst="ellipse">
            <a:avLst/>
          </a:prstGeom>
          <a:noFill/>
          <a:ln w="127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501" name="Group 500"/>
          <p:cNvGrpSpPr/>
          <p:nvPr/>
        </p:nvGrpSpPr>
        <p:grpSpPr>
          <a:xfrm>
            <a:off x="7179038" y="6009193"/>
            <a:ext cx="377825" cy="710948"/>
            <a:chOff x="6086331" y="2470150"/>
            <a:chExt cx="377825" cy="710948"/>
          </a:xfrm>
          <a:solidFill>
            <a:srgbClr val="CCFFCC"/>
          </a:solidFill>
        </p:grpSpPr>
        <p:sp>
          <p:nvSpPr>
            <p:cNvPr id="502" name="Rectangle 501"/>
            <p:cNvSpPr/>
            <p:nvPr/>
          </p:nvSpPr>
          <p:spPr bwMode="auto">
            <a:xfrm rot="10800000" flipV="1">
              <a:off x="6086331" y="28257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503" name="Rectangle 502"/>
            <p:cNvSpPr/>
            <p:nvPr/>
          </p:nvSpPr>
          <p:spPr bwMode="auto">
            <a:xfrm rot="10800000" flipV="1">
              <a:off x="6086331" y="24701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sp>
        <p:nvSpPr>
          <p:cNvPr id="34" name="Rectangle 33"/>
          <p:cNvSpPr/>
          <p:nvPr/>
        </p:nvSpPr>
        <p:spPr bwMode="auto">
          <a:xfrm>
            <a:off x="7179037" y="7034469"/>
            <a:ext cx="415668" cy="132919"/>
          </a:xfrm>
          <a:prstGeom prst="rect">
            <a:avLst/>
          </a:prstGeom>
          <a:solidFill>
            <a:schemeClr val="bg1"/>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04" name="Rectangle 503"/>
          <p:cNvSpPr/>
          <p:nvPr/>
        </p:nvSpPr>
        <p:spPr bwMode="auto">
          <a:xfrm>
            <a:off x="7146724" y="4485795"/>
            <a:ext cx="415668" cy="124026"/>
          </a:xfrm>
          <a:prstGeom prst="rect">
            <a:avLst/>
          </a:prstGeom>
          <a:solidFill>
            <a:schemeClr val="bg1"/>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505" name="Group 504"/>
          <p:cNvGrpSpPr/>
          <p:nvPr/>
        </p:nvGrpSpPr>
        <p:grpSpPr>
          <a:xfrm>
            <a:off x="7161302" y="4934575"/>
            <a:ext cx="377825" cy="710948"/>
            <a:chOff x="6086331" y="2470150"/>
            <a:chExt cx="377825" cy="710948"/>
          </a:xfrm>
          <a:solidFill>
            <a:srgbClr val="CCFFCC"/>
          </a:solidFill>
        </p:grpSpPr>
        <p:sp>
          <p:nvSpPr>
            <p:cNvPr id="506" name="Rectangle 505"/>
            <p:cNvSpPr/>
            <p:nvPr/>
          </p:nvSpPr>
          <p:spPr bwMode="auto">
            <a:xfrm rot="10800000" flipV="1">
              <a:off x="6086331" y="28257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507" name="Rectangle 506"/>
            <p:cNvSpPr/>
            <p:nvPr/>
          </p:nvSpPr>
          <p:spPr bwMode="auto">
            <a:xfrm rot="10800000" flipV="1">
              <a:off x="6086331" y="24701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sp>
        <p:nvSpPr>
          <p:cNvPr id="509" name="Rectangle 508"/>
          <p:cNvSpPr/>
          <p:nvPr/>
        </p:nvSpPr>
        <p:spPr bwMode="auto">
          <a:xfrm rot="5400000" flipV="1">
            <a:off x="7743984" y="6424643"/>
            <a:ext cx="159118" cy="516719"/>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nvGrpSpPr>
          <p:cNvPr id="40" name="Group 39"/>
          <p:cNvGrpSpPr/>
          <p:nvPr/>
        </p:nvGrpSpPr>
        <p:grpSpPr>
          <a:xfrm flipV="1">
            <a:off x="7535859" y="4852371"/>
            <a:ext cx="695774" cy="190500"/>
            <a:chOff x="7717583" y="6752363"/>
            <a:chExt cx="695774" cy="190500"/>
          </a:xfrm>
        </p:grpSpPr>
        <p:sp>
          <p:nvSpPr>
            <p:cNvPr id="511" name="Rectangle 510"/>
            <p:cNvSpPr/>
            <p:nvPr/>
          </p:nvSpPr>
          <p:spPr bwMode="auto">
            <a:xfrm rot="16200000" flipH="1">
              <a:off x="8226032" y="675553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12" name="Rectangle 511"/>
            <p:cNvSpPr/>
            <p:nvPr/>
          </p:nvSpPr>
          <p:spPr bwMode="auto">
            <a:xfrm rot="5400000" flipV="1">
              <a:off x="7896384" y="6577043"/>
              <a:ext cx="159118" cy="516719"/>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sp>
        <p:nvSpPr>
          <p:cNvPr id="514" name="Rectangle 513"/>
          <p:cNvSpPr/>
          <p:nvPr/>
        </p:nvSpPr>
        <p:spPr bwMode="auto">
          <a:xfrm rot="10800000" flipV="1">
            <a:off x="6213272" y="6108514"/>
            <a:ext cx="377825" cy="355348"/>
          </a:xfrm>
          <a:prstGeom prst="rect">
            <a:avLst/>
          </a:prstGeom>
          <a:solidFill>
            <a:schemeClr val="accent3">
              <a:lumMod val="20000"/>
              <a:lumOff val="80000"/>
            </a:schemeClr>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516" name="Rectangle 515"/>
          <p:cNvSpPr/>
          <p:nvPr/>
        </p:nvSpPr>
        <p:spPr bwMode="auto">
          <a:xfrm rot="10800000" flipV="1">
            <a:off x="6215632" y="5148114"/>
            <a:ext cx="377825" cy="355348"/>
          </a:xfrm>
          <a:prstGeom prst="rect">
            <a:avLst/>
          </a:prstGeom>
          <a:solidFill>
            <a:schemeClr val="accent2">
              <a:lumMod val="20000"/>
              <a:lumOff val="80000"/>
            </a:schemeClr>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518" name="Rectangle 517"/>
          <p:cNvSpPr/>
          <p:nvPr/>
        </p:nvSpPr>
        <p:spPr bwMode="auto">
          <a:xfrm rot="16200000" flipH="1">
            <a:off x="6405837" y="648458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19" name="Rectangle 518"/>
          <p:cNvSpPr/>
          <p:nvPr/>
        </p:nvSpPr>
        <p:spPr bwMode="auto">
          <a:xfrm rot="16200000" flipH="1">
            <a:off x="6587895" y="667241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21" name="Rectangle 520"/>
          <p:cNvSpPr/>
          <p:nvPr/>
        </p:nvSpPr>
        <p:spPr bwMode="auto">
          <a:xfrm rot="16200000" flipH="1">
            <a:off x="6391619" y="494544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25" name="Rectangle 524"/>
          <p:cNvSpPr/>
          <p:nvPr/>
        </p:nvSpPr>
        <p:spPr bwMode="auto">
          <a:xfrm rot="16200000" flipH="1">
            <a:off x="6584075" y="474308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pic>
        <p:nvPicPr>
          <p:cNvPr id="526" name="Picture 525" descr="Screen Shot 2015-07-05 at 1.52.20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6270595" y="2715320"/>
            <a:ext cx="456338" cy="226372"/>
          </a:xfrm>
          <a:prstGeom prst="rect">
            <a:avLst/>
          </a:prstGeom>
        </p:spPr>
      </p:pic>
      <p:sp>
        <p:nvSpPr>
          <p:cNvPr id="527" name="Oval 526"/>
          <p:cNvSpPr/>
          <p:nvPr/>
        </p:nvSpPr>
        <p:spPr bwMode="auto">
          <a:xfrm>
            <a:off x="6169903" y="2556616"/>
            <a:ext cx="551922" cy="551922"/>
          </a:xfrm>
          <a:prstGeom prst="ellipse">
            <a:avLst/>
          </a:prstGeom>
          <a:noFill/>
          <a:ln w="12700"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28" name="Chord 527"/>
          <p:cNvSpPr/>
          <p:nvPr/>
        </p:nvSpPr>
        <p:spPr bwMode="auto">
          <a:xfrm flipH="1">
            <a:off x="6235511" y="2616986"/>
            <a:ext cx="412444" cy="412444"/>
          </a:xfrm>
          <a:prstGeom prst="chord">
            <a:avLst>
              <a:gd name="adj1" fmla="val 1999170"/>
              <a:gd name="adj2" fmla="val 19537885"/>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29" name="Rounded Rectangle 528"/>
          <p:cNvSpPr/>
          <p:nvPr/>
        </p:nvSpPr>
        <p:spPr bwMode="auto">
          <a:xfrm>
            <a:off x="7158356" y="2644357"/>
            <a:ext cx="378799" cy="376188"/>
          </a:xfrm>
          <a:prstGeom prst="roundRect">
            <a:avLst/>
          </a:prstGeom>
          <a:solidFill>
            <a:srgbClr val="FFFF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19" name="Rectangle 418"/>
          <p:cNvSpPr/>
          <p:nvPr/>
        </p:nvSpPr>
        <p:spPr bwMode="auto">
          <a:xfrm>
            <a:off x="3697168" y="5342107"/>
            <a:ext cx="387376" cy="728049"/>
          </a:xfrm>
          <a:prstGeom prst="rect">
            <a:avLst/>
          </a:prstGeom>
          <a:solidFill>
            <a:srgbClr val="FFFF66"/>
          </a:solidFill>
          <a:ln w="12700" cap="flat" cmpd="sng" algn="ctr">
            <a:solidFill>
              <a:schemeClr val="accent4">
                <a:lumMod val="60000"/>
                <a:lumOff val="40000"/>
              </a:schemeClr>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chemeClr val="bg1">
                    <a:lumMod val="50000"/>
                  </a:schemeClr>
                </a:solidFill>
                <a:latin typeface="55 Helvetica Roman" pitchFamily="1" charset="0"/>
              </a:rPr>
              <a:t>Crew Quarters</a:t>
            </a:r>
            <a:endParaRPr lang="en-US" sz="600" dirty="0">
              <a:solidFill>
                <a:schemeClr val="bg1">
                  <a:lumMod val="50000"/>
                </a:schemeClr>
              </a:solidFill>
              <a:latin typeface="55 Helvetica Roman" pitchFamily="1" charset="0"/>
            </a:endParaRPr>
          </a:p>
        </p:txBody>
      </p:sp>
      <p:sp>
        <p:nvSpPr>
          <p:cNvPr id="530" name="Rectangle 529"/>
          <p:cNvSpPr/>
          <p:nvPr/>
        </p:nvSpPr>
        <p:spPr bwMode="auto">
          <a:xfrm>
            <a:off x="3297669" y="5344594"/>
            <a:ext cx="387376" cy="728049"/>
          </a:xfrm>
          <a:prstGeom prst="rect">
            <a:avLst/>
          </a:prstGeom>
          <a:solidFill>
            <a:srgbClr val="FFFF66"/>
          </a:solidFill>
          <a:ln w="12700" cap="flat" cmpd="sng" algn="ctr">
            <a:solidFill>
              <a:schemeClr val="accent4">
                <a:lumMod val="60000"/>
                <a:lumOff val="40000"/>
              </a:schemeClr>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chemeClr val="bg1">
                    <a:lumMod val="50000"/>
                  </a:schemeClr>
                </a:solidFill>
                <a:latin typeface="55 Helvetica Roman" pitchFamily="1" charset="0"/>
              </a:rPr>
              <a:t>Crew Quarters</a:t>
            </a:r>
            <a:endParaRPr lang="en-US" sz="600" dirty="0">
              <a:solidFill>
                <a:schemeClr val="bg1">
                  <a:lumMod val="50000"/>
                </a:schemeClr>
              </a:solidFill>
              <a:latin typeface="55 Helvetica Roman" pitchFamily="1" charset="0"/>
            </a:endParaRPr>
          </a:p>
        </p:txBody>
      </p:sp>
      <p:sp>
        <p:nvSpPr>
          <p:cNvPr id="357" name="Rectangle 356"/>
          <p:cNvSpPr/>
          <p:nvPr/>
        </p:nvSpPr>
        <p:spPr bwMode="auto">
          <a:xfrm>
            <a:off x="2913608" y="5333409"/>
            <a:ext cx="371946" cy="751018"/>
          </a:xfrm>
          <a:prstGeom prst="rect">
            <a:avLst/>
          </a:prstGeom>
          <a:solidFill>
            <a:srgbClr val="CCFFCC"/>
          </a:solid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grpSp>
        <p:nvGrpSpPr>
          <p:cNvPr id="532" name="Group 531"/>
          <p:cNvGrpSpPr/>
          <p:nvPr/>
        </p:nvGrpSpPr>
        <p:grpSpPr>
          <a:xfrm>
            <a:off x="4088751" y="5331632"/>
            <a:ext cx="184150" cy="739758"/>
            <a:chOff x="1938962" y="4965680"/>
            <a:chExt cx="184150" cy="758826"/>
          </a:xfrm>
          <a:solidFill>
            <a:srgbClr val="BFBFBF"/>
          </a:solidFill>
        </p:grpSpPr>
        <p:sp>
          <p:nvSpPr>
            <p:cNvPr id="543" name="Rectangle 542"/>
            <p:cNvSpPr/>
            <p:nvPr/>
          </p:nvSpPr>
          <p:spPr bwMode="auto">
            <a:xfrm rot="5400000">
              <a:off x="1935787" y="5537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41" name="Rectangle 540"/>
            <p:cNvSpPr/>
            <p:nvPr/>
          </p:nvSpPr>
          <p:spPr bwMode="auto">
            <a:xfrm rot="5400000">
              <a:off x="1935787" y="53466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39" name="Rectangle 538"/>
            <p:cNvSpPr/>
            <p:nvPr/>
          </p:nvSpPr>
          <p:spPr bwMode="auto">
            <a:xfrm rot="5400000">
              <a:off x="1935787" y="5156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37" name="Rectangle 536"/>
            <p:cNvSpPr/>
            <p:nvPr/>
          </p:nvSpPr>
          <p:spPr bwMode="auto">
            <a:xfrm rot="5400000">
              <a:off x="1935787" y="4968855"/>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545" name="Group 544"/>
          <p:cNvGrpSpPr/>
          <p:nvPr/>
        </p:nvGrpSpPr>
        <p:grpSpPr>
          <a:xfrm>
            <a:off x="2271528" y="5333504"/>
            <a:ext cx="184150" cy="739758"/>
            <a:chOff x="1938962" y="4965680"/>
            <a:chExt cx="184150" cy="758826"/>
          </a:xfrm>
          <a:solidFill>
            <a:srgbClr val="BFBFBF"/>
          </a:solidFill>
        </p:grpSpPr>
        <p:sp>
          <p:nvSpPr>
            <p:cNvPr id="546" name="Rectangle 545"/>
            <p:cNvSpPr/>
            <p:nvPr/>
          </p:nvSpPr>
          <p:spPr bwMode="auto">
            <a:xfrm rot="5400000">
              <a:off x="1935787" y="5537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47" name="Rectangle 546"/>
            <p:cNvSpPr/>
            <p:nvPr/>
          </p:nvSpPr>
          <p:spPr bwMode="auto">
            <a:xfrm rot="5400000">
              <a:off x="1935787" y="53466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48" name="Rectangle 547"/>
            <p:cNvSpPr/>
            <p:nvPr/>
          </p:nvSpPr>
          <p:spPr bwMode="auto">
            <a:xfrm rot="5400000">
              <a:off x="1935787" y="5156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49" name="Rectangle 548"/>
            <p:cNvSpPr/>
            <p:nvPr/>
          </p:nvSpPr>
          <p:spPr bwMode="auto">
            <a:xfrm rot="5400000">
              <a:off x="1935787" y="4968855"/>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sp>
        <p:nvSpPr>
          <p:cNvPr id="550" name="Rectangle 549"/>
          <p:cNvSpPr/>
          <p:nvPr/>
        </p:nvSpPr>
        <p:spPr bwMode="auto">
          <a:xfrm rot="16200000" flipH="1">
            <a:off x="6941797" y="311796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1" name="Rectangle 550"/>
          <p:cNvSpPr/>
          <p:nvPr/>
        </p:nvSpPr>
        <p:spPr bwMode="auto">
          <a:xfrm rot="16200000" flipH="1">
            <a:off x="6944252" y="330768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2" name="Rectangle 551"/>
          <p:cNvSpPr/>
          <p:nvPr/>
        </p:nvSpPr>
        <p:spPr bwMode="auto">
          <a:xfrm rot="16200000" flipH="1">
            <a:off x="6941797" y="350276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3" name="Rectangle 552"/>
          <p:cNvSpPr/>
          <p:nvPr/>
        </p:nvSpPr>
        <p:spPr bwMode="auto">
          <a:xfrm rot="16200000" flipH="1">
            <a:off x="6942160" y="368924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4" name="Rectangle 553"/>
          <p:cNvSpPr/>
          <p:nvPr/>
        </p:nvSpPr>
        <p:spPr bwMode="auto">
          <a:xfrm rot="16200000" flipH="1">
            <a:off x="6930627" y="181221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5" name="Rectangle 554"/>
          <p:cNvSpPr/>
          <p:nvPr/>
        </p:nvSpPr>
        <p:spPr bwMode="auto">
          <a:xfrm rot="16200000" flipH="1">
            <a:off x="6933082" y="200193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6" name="Rectangle 555"/>
          <p:cNvSpPr/>
          <p:nvPr/>
        </p:nvSpPr>
        <p:spPr bwMode="auto">
          <a:xfrm rot="16200000" flipH="1">
            <a:off x="6930627" y="219701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7" name="Rectangle 556"/>
          <p:cNvSpPr/>
          <p:nvPr/>
        </p:nvSpPr>
        <p:spPr bwMode="auto">
          <a:xfrm rot="16200000" flipH="1">
            <a:off x="6930990" y="238349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58" name="Rounded Rectangle 557"/>
          <p:cNvSpPr/>
          <p:nvPr/>
        </p:nvSpPr>
        <p:spPr bwMode="auto">
          <a:xfrm rot="16200000">
            <a:off x="7594703" y="2706818"/>
            <a:ext cx="418240" cy="223969"/>
          </a:xfrm>
          <a:prstGeom prst="roundRect">
            <a:avLst/>
          </a:prstGeom>
          <a:solidFill>
            <a:srgbClr val="FFFF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559" name="Rectangle 558"/>
          <p:cNvSpPr/>
          <p:nvPr/>
        </p:nvSpPr>
        <p:spPr bwMode="auto">
          <a:xfrm rot="16200000" flipH="1">
            <a:off x="7558159" y="329069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0" name="Rectangle 559"/>
          <p:cNvSpPr/>
          <p:nvPr/>
        </p:nvSpPr>
        <p:spPr bwMode="auto">
          <a:xfrm rot="16200000" flipH="1">
            <a:off x="7560614" y="348041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1" name="Rectangle 560"/>
          <p:cNvSpPr/>
          <p:nvPr/>
        </p:nvSpPr>
        <p:spPr bwMode="auto">
          <a:xfrm rot="16200000" flipH="1">
            <a:off x="7558159" y="367548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2" name="Rectangle 561"/>
          <p:cNvSpPr/>
          <p:nvPr/>
        </p:nvSpPr>
        <p:spPr bwMode="auto">
          <a:xfrm rot="16200000" flipH="1">
            <a:off x="7558522" y="386197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3" name="Rectangle 562"/>
          <p:cNvSpPr/>
          <p:nvPr/>
        </p:nvSpPr>
        <p:spPr bwMode="auto">
          <a:xfrm rot="16200000" flipH="1">
            <a:off x="7751397" y="329285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4" name="Rectangle 563"/>
          <p:cNvSpPr/>
          <p:nvPr/>
        </p:nvSpPr>
        <p:spPr bwMode="auto">
          <a:xfrm rot="16200000" flipH="1">
            <a:off x="7753852" y="348256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5" name="Rectangle 564"/>
          <p:cNvSpPr/>
          <p:nvPr/>
        </p:nvSpPr>
        <p:spPr bwMode="auto">
          <a:xfrm rot="16200000" flipH="1">
            <a:off x="7751397" y="3677645"/>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7" name="Rectangle 566"/>
          <p:cNvSpPr/>
          <p:nvPr/>
        </p:nvSpPr>
        <p:spPr bwMode="auto">
          <a:xfrm rot="16200000" flipH="1">
            <a:off x="7938730" y="329585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8" name="Rectangle 567"/>
          <p:cNvSpPr/>
          <p:nvPr/>
        </p:nvSpPr>
        <p:spPr bwMode="auto">
          <a:xfrm rot="16200000" flipH="1">
            <a:off x="7941185" y="348556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69" name="Rectangle 568"/>
          <p:cNvSpPr/>
          <p:nvPr/>
        </p:nvSpPr>
        <p:spPr bwMode="auto">
          <a:xfrm rot="16200000" flipH="1">
            <a:off x="7938730" y="3680645"/>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1" name="Rectangle 570"/>
          <p:cNvSpPr/>
          <p:nvPr/>
        </p:nvSpPr>
        <p:spPr bwMode="auto">
          <a:xfrm rot="16200000" flipH="1">
            <a:off x="8125335" y="318961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2" name="Rectangle 571"/>
          <p:cNvSpPr/>
          <p:nvPr/>
        </p:nvSpPr>
        <p:spPr bwMode="auto">
          <a:xfrm rot="16200000" flipH="1">
            <a:off x="8127790" y="337933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4" name="Rectangle 573"/>
          <p:cNvSpPr/>
          <p:nvPr/>
        </p:nvSpPr>
        <p:spPr bwMode="auto">
          <a:xfrm rot="16200000" flipH="1">
            <a:off x="8319245" y="3189615"/>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5" name="Rectangle 574"/>
          <p:cNvSpPr/>
          <p:nvPr/>
        </p:nvSpPr>
        <p:spPr bwMode="auto">
          <a:xfrm rot="16200000" flipH="1">
            <a:off x="8321700" y="337933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nvGrpSpPr>
          <p:cNvPr id="42" name="Group 41"/>
          <p:cNvGrpSpPr/>
          <p:nvPr/>
        </p:nvGrpSpPr>
        <p:grpSpPr>
          <a:xfrm flipV="1">
            <a:off x="7563627" y="1606202"/>
            <a:ext cx="947691" cy="862859"/>
            <a:chOff x="7713734" y="3338840"/>
            <a:chExt cx="947691" cy="862859"/>
          </a:xfrm>
        </p:grpSpPr>
        <p:sp>
          <p:nvSpPr>
            <p:cNvPr id="576" name="Rectangle 575"/>
            <p:cNvSpPr/>
            <p:nvPr/>
          </p:nvSpPr>
          <p:spPr bwMode="auto">
            <a:xfrm rot="16200000" flipH="1">
              <a:off x="7710559" y="344309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7" name="Rectangle 576"/>
            <p:cNvSpPr/>
            <p:nvPr/>
          </p:nvSpPr>
          <p:spPr bwMode="auto">
            <a:xfrm rot="16200000" flipH="1">
              <a:off x="7713014" y="3632810"/>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8" name="Rectangle 577"/>
            <p:cNvSpPr/>
            <p:nvPr/>
          </p:nvSpPr>
          <p:spPr bwMode="auto">
            <a:xfrm rot="16200000" flipH="1">
              <a:off x="7710559" y="382788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79" name="Rectangle 578"/>
            <p:cNvSpPr/>
            <p:nvPr/>
          </p:nvSpPr>
          <p:spPr bwMode="auto">
            <a:xfrm rot="16200000" flipH="1">
              <a:off x="7710922" y="401437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0" name="Rectangle 579"/>
            <p:cNvSpPr/>
            <p:nvPr/>
          </p:nvSpPr>
          <p:spPr bwMode="auto">
            <a:xfrm rot="16200000" flipH="1">
              <a:off x="7903797" y="344525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1" name="Rectangle 580"/>
            <p:cNvSpPr/>
            <p:nvPr/>
          </p:nvSpPr>
          <p:spPr bwMode="auto">
            <a:xfrm rot="16200000" flipH="1">
              <a:off x="7906252" y="363496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2" name="Rectangle 581"/>
            <p:cNvSpPr/>
            <p:nvPr/>
          </p:nvSpPr>
          <p:spPr bwMode="auto">
            <a:xfrm rot="16200000" flipH="1">
              <a:off x="7903797" y="3830045"/>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3" name="Rectangle 582"/>
            <p:cNvSpPr/>
            <p:nvPr/>
          </p:nvSpPr>
          <p:spPr bwMode="auto">
            <a:xfrm rot="16200000" flipH="1">
              <a:off x="8091130" y="344825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4" name="Rectangle 583"/>
            <p:cNvSpPr/>
            <p:nvPr/>
          </p:nvSpPr>
          <p:spPr bwMode="auto">
            <a:xfrm rot="16200000" flipH="1">
              <a:off x="8093585" y="3637967"/>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5" name="Rectangle 584"/>
            <p:cNvSpPr/>
            <p:nvPr/>
          </p:nvSpPr>
          <p:spPr bwMode="auto">
            <a:xfrm rot="16200000" flipH="1">
              <a:off x="8091130" y="3833045"/>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6" name="Rectangle 585"/>
            <p:cNvSpPr/>
            <p:nvPr/>
          </p:nvSpPr>
          <p:spPr bwMode="auto">
            <a:xfrm rot="16200000" flipH="1">
              <a:off x="8277735" y="334201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7" name="Rectangle 586"/>
            <p:cNvSpPr/>
            <p:nvPr/>
          </p:nvSpPr>
          <p:spPr bwMode="auto">
            <a:xfrm rot="16200000" flipH="1">
              <a:off x="8280190" y="353173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8" name="Rectangle 587"/>
            <p:cNvSpPr/>
            <p:nvPr/>
          </p:nvSpPr>
          <p:spPr bwMode="auto">
            <a:xfrm rot="16200000" flipH="1">
              <a:off x="8471645" y="3342015"/>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89" name="Rectangle 588"/>
            <p:cNvSpPr/>
            <p:nvPr/>
          </p:nvSpPr>
          <p:spPr bwMode="auto">
            <a:xfrm rot="16200000" flipH="1">
              <a:off x="8474100" y="353173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sp>
        <p:nvSpPr>
          <p:cNvPr id="592" name="Rectangle 591"/>
          <p:cNvSpPr/>
          <p:nvPr/>
        </p:nvSpPr>
        <p:spPr bwMode="auto">
          <a:xfrm rot="5400000" flipV="1">
            <a:off x="7224159" y="3702379"/>
            <a:ext cx="249015" cy="427741"/>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594" name="Rectangle 593"/>
          <p:cNvSpPr/>
          <p:nvPr/>
        </p:nvSpPr>
        <p:spPr bwMode="auto">
          <a:xfrm rot="16200000" flipH="1">
            <a:off x="6942387" y="388860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95" name="Rectangle 594"/>
          <p:cNvSpPr/>
          <p:nvPr/>
        </p:nvSpPr>
        <p:spPr bwMode="auto">
          <a:xfrm rot="16200000" flipH="1">
            <a:off x="6752936" y="349157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96" name="Rectangle 595"/>
          <p:cNvSpPr/>
          <p:nvPr/>
        </p:nvSpPr>
        <p:spPr bwMode="auto">
          <a:xfrm rot="16200000" flipH="1">
            <a:off x="6753299" y="367806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98" name="Rectangle 597"/>
          <p:cNvSpPr/>
          <p:nvPr/>
        </p:nvSpPr>
        <p:spPr bwMode="auto">
          <a:xfrm rot="16200000" flipH="1">
            <a:off x="6561167" y="348962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599" name="Rectangle 598"/>
          <p:cNvSpPr/>
          <p:nvPr/>
        </p:nvSpPr>
        <p:spPr bwMode="auto">
          <a:xfrm rot="16200000" flipH="1">
            <a:off x="6561530" y="367611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601" name="Rectangle 600"/>
          <p:cNvSpPr/>
          <p:nvPr/>
        </p:nvSpPr>
        <p:spPr bwMode="auto">
          <a:xfrm rot="16200000" flipH="1">
            <a:off x="6371842" y="349365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nvGrpSpPr>
          <p:cNvPr id="46" name="Group 45"/>
          <p:cNvGrpSpPr/>
          <p:nvPr/>
        </p:nvGrpSpPr>
        <p:grpSpPr>
          <a:xfrm flipV="1">
            <a:off x="6364090" y="1802405"/>
            <a:ext cx="565607" cy="378936"/>
            <a:chOff x="6527417" y="3638853"/>
            <a:chExt cx="565607" cy="378936"/>
          </a:xfrm>
        </p:grpSpPr>
        <p:sp>
          <p:nvSpPr>
            <p:cNvPr id="602" name="Rectangle 601"/>
            <p:cNvSpPr/>
            <p:nvPr/>
          </p:nvSpPr>
          <p:spPr bwMode="auto">
            <a:xfrm rot="16200000" flipH="1">
              <a:off x="6905336" y="364397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603" name="Rectangle 602"/>
            <p:cNvSpPr/>
            <p:nvPr/>
          </p:nvSpPr>
          <p:spPr bwMode="auto">
            <a:xfrm rot="16200000" flipH="1">
              <a:off x="6905699" y="383046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604" name="Rectangle 603"/>
            <p:cNvSpPr/>
            <p:nvPr/>
          </p:nvSpPr>
          <p:spPr bwMode="auto">
            <a:xfrm rot="16200000" flipH="1">
              <a:off x="6713567" y="3642028"/>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605" name="Rectangle 604"/>
            <p:cNvSpPr/>
            <p:nvPr/>
          </p:nvSpPr>
          <p:spPr bwMode="auto">
            <a:xfrm rot="16200000" flipH="1">
              <a:off x="6713930" y="3828514"/>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606" name="Rectangle 605"/>
            <p:cNvSpPr/>
            <p:nvPr/>
          </p:nvSpPr>
          <p:spPr bwMode="auto">
            <a:xfrm rot="16200000" flipH="1">
              <a:off x="6524242" y="364605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sp>
        <p:nvSpPr>
          <p:cNvPr id="607" name="Rectangle 606"/>
          <p:cNvSpPr/>
          <p:nvPr/>
        </p:nvSpPr>
        <p:spPr bwMode="auto">
          <a:xfrm rot="16200000" flipH="1">
            <a:off x="6931244" y="1604802"/>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180" name="TextBox 179"/>
          <p:cNvSpPr txBox="1"/>
          <p:nvPr/>
        </p:nvSpPr>
        <p:spPr>
          <a:xfrm>
            <a:off x="8063993" y="4004159"/>
            <a:ext cx="1212309" cy="307756"/>
          </a:xfrm>
          <a:prstGeom prst="rect">
            <a:avLst/>
          </a:prstGeom>
          <a:noFill/>
        </p:spPr>
        <p:txBody>
          <a:bodyPr wrap="none" lIns="91418" tIns="45710" rIns="91418" bIns="45710">
            <a:spAutoFit/>
          </a:bodyPr>
          <a:lstStyle/>
          <a:p>
            <a:pPr algn="ctr">
              <a:defRPr/>
            </a:pPr>
            <a:r>
              <a:rPr lang="en-US" sz="1400" b="1" dirty="0" smtClean="0">
                <a:solidFill>
                  <a:schemeClr val="tx1"/>
                </a:solidFill>
                <a:latin typeface="+mj-lt"/>
              </a:rPr>
              <a:t>Upper Level</a:t>
            </a:r>
            <a:endParaRPr lang="en-US" sz="1400" b="1" dirty="0">
              <a:solidFill>
                <a:schemeClr val="tx1"/>
              </a:solidFill>
              <a:latin typeface="+mj-lt"/>
            </a:endParaRPr>
          </a:p>
        </p:txBody>
      </p:sp>
      <p:sp>
        <p:nvSpPr>
          <p:cNvPr id="332" name="Rectangle 331"/>
          <p:cNvSpPr/>
          <p:nvPr/>
        </p:nvSpPr>
        <p:spPr bwMode="auto">
          <a:xfrm rot="5400000" flipV="1">
            <a:off x="7214394" y="1553757"/>
            <a:ext cx="249015" cy="428247"/>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167" name="TextBox 166"/>
          <p:cNvSpPr txBox="1"/>
          <p:nvPr/>
        </p:nvSpPr>
        <p:spPr bwMode="auto">
          <a:xfrm rot="5400000">
            <a:off x="7103331" y="1513773"/>
            <a:ext cx="492398" cy="488255"/>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Work</a:t>
            </a:r>
          </a:p>
          <a:p>
            <a:pPr algn="ctr">
              <a:defRPr/>
            </a:pPr>
            <a:r>
              <a:rPr lang="en-US" sz="1000" dirty="0" smtClean="0">
                <a:solidFill>
                  <a:srgbClr val="7F7F7F"/>
                </a:solidFill>
                <a:latin typeface="+mj-lt"/>
              </a:rPr>
              <a:t>Station</a:t>
            </a:r>
            <a:endParaRPr lang="en-US" sz="1000" dirty="0">
              <a:solidFill>
                <a:srgbClr val="7F7F7F"/>
              </a:solidFill>
              <a:latin typeface="+mj-lt"/>
            </a:endParaRPr>
          </a:p>
        </p:txBody>
      </p:sp>
      <p:sp>
        <p:nvSpPr>
          <p:cNvPr id="608" name="TextBox 607"/>
          <p:cNvSpPr txBox="1"/>
          <p:nvPr/>
        </p:nvSpPr>
        <p:spPr bwMode="auto">
          <a:xfrm rot="5400000">
            <a:off x="7118995" y="3652843"/>
            <a:ext cx="492398" cy="488255"/>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Work</a:t>
            </a:r>
          </a:p>
          <a:p>
            <a:pPr algn="ctr">
              <a:defRPr/>
            </a:pPr>
            <a:r>
              <a:rPr lang="en-US" sz="1000" dirty="0" smtClean="0">
                <a:solidFill>
                  <a:srgbClr val="7F7F7F"/>
                </a:solidFill>
                <a:latin typeface="+mj-lt"/>
              </a:rPr>
              <a:t>Station</a:t>
            </a:r>
            <a:endParaRPr lang="en-US" sz="1000" dirty="0">
              <a:solidFill>
                <a:srgbClr val="7F7F7F"/>
              </a:solidFill>
              <a:latin typeface="+mj-lt"/>
            </a:endParaRPr>
          </a:p>
        </p:txBody>
      </p:sp>
      <p:sp>
        <p:nvSpPr>
          <p:cNvPr id="354" name="Rectangle 353"/>
          <p:cNvSpPr/>
          <p:nvPr/>
        </p:nvSpPr>
        <p:spPr bwMode="auto">
          <a:xfrm>
            <a:off x="1949371" y="4477376"/>
            <a:ext cx="362440" cy="720726"/>
          </a:xfrm>
          <a:prstGeom prst="rect">
            <a:avLst/>
          </a:prstGeom>
          <a:solidFill>
            <a:schemeClr val="accent4">
              <a:lumMod val="20000"/>
              <a:lumOff val="80000"/>
            </a:schemeClr>
          </a:solid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sp>
        <p:nvSpPr>
          <p:cNvPr id="15" name="Rectangle 14"/>
          <p:cNvSpPr/>
          <p:nvPr/>
        </p:nvSpPr>
        <p:spPr bwMode="auto">
          <a:xfrm>
            <a:off x="1823446" y="5203919"/>
            <a:ext cx="549027" cy="780280"/>
          </a:xfrm>
          <a:prstGeom prst="rect">
            <a:avLst/>
          </a:prstGeom>
          <a:solidFill>
            <a:schemeClr val="bg1"/>
          </a:solid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6" name="Chord 15"/>
          <p:cNvSpPr/>
          <p:nvPr/>
        </p:nvSpPr>
        <p:spPr bwMode="auto">
          <a:xfrm flipH="1">
            <a:off x="1526939" y="5179849"/>
            <a:ext cx="294798" cy="816531"/>
          </a:xfrm>
          <a:prstGeom prst="chord">
            <a:avLst>
              <a:gd name="adj1" fmla="val 5342653"/>
              <a:gd name="adj2" fmla="val 16249793"/>
            </a:avLst>
          </a:prstGeom>
          <a:solidFill>
            <a:schemeClr val="bg1"/>
          </a:solid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17" name="Rectangle 16"/>
          <p:cNvSpPr/>
          <p:nvPr/>
        </p:nvSpPr>
        <p:spPr bwMode="auto">
          <a:xfrm>
            <a:off x="1783613" y="5469459"/>
            <a:ext cx="82880" cy="388689"/>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49" name="Rectangle 348"/>
          <p:cNvSpPr/>
          <p:nvPr/>
        </p:nvSpPr>
        <p:spPr bwMode="auto">
          <a:xfrm rot="5400000">
            <a:off x="2053886" y="5007571"/>
            <a:ext cx="82880" cy="388689"/>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50" name="Chord 349"/>
          <p:cNvSpPr/>
          <p:nvPr/>
        </p:nvSpPr>
        <p:spPr bwMode="auto">
          <a:xfrm flipH="1">
            <a:off x="1871474" y="5463110"/>
            <a:ext cx="412444" cy="412444"/>
          </a:xfrm>
          <a:prstGeom prst="chord">
            <a:avLst>
              <a:gd name="adj1" fmla="val 1999170"/>
              <a:gd name="adj2" fmla="val 19537885"/>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359" name="Straight Connector 72"/>
          <p:cNvCxnSpPr>
            <a:cxnSpLocks noChangeShapeType="1"/>
          </p:cNvCxnSpPr>
          <p:nvPr/>
        </p:nvCxnSpPr>
        <p:spPr bwMode="auto">
          <a:xfrm>
            <a:off x="1788405" y="4860278"/>
            <a:ext cx="121185" cy="286439"/>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cxnSp>
      <p:pic>
        <p:nvPicPr>
          <p:cNvPr id="275" name="Picture 3"/>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flipH="1">
            <a:off x="1973087" y="5176067"/>
            <a:ext cx="354281" cy="7915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9" name="Rectangle 608"/>
          <p:cNvSpPr/>
          <p:nvPr/>
        </p:nvSpPr>
        <p:spPr bwMode="auto">
          <a:xfrm>
            <a:off x="2323107" y="4483184"/>
            <a:ext cx="362440" cy="720726"/>
          </a:xfrm>
          <a:prstGeom prst="rect">
            <a:avLst/>
          </a:prstGeom>
          <a:solidFill>
            <a:schemeClr val="accent4">
              <a:lumMod val="20000"/>
              <a:lumOff val="80000"/>
            </a:schemeClr>
          </a:solid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pic>
        <p:nvPicPr>
          <p:cNvPr id="25610"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124140">
            <a:off x="2423051" y="4622205"/>
            <a:ext cx="260051" cy="549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0475860" flipH="1">
            <a:off x="3009757" y="5042106"/>
            <a:ext cx="260051" cy="549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610" name="Group 120"/>
          <p:cNvGrpSpPr>
            <a:grpSpLocks/>
          </p:cNvGrpSpPr>
          <p:nvPr/>
        </p:nvGrpSpPr>
        <p:grpSpPr bwMode="auto">
          <a:xfrm>
            <a:off x="239249" y="6645978"/>
            <a:ext cx="3849400" cy="398252"/>
            <a:chOff x="359869" y="6685362"/>
            <a:chExt cx="1885661" cy="376404"/>
          </a:xfrm>
        </p:grpSpPr>
        <p:grpSp>
          <p:nvGrpSpPr>
            <p:cNvPr id="611" name="Group 84"/>
            <p:cNvGrpSpPr>
              <a:grpSpLocks/>
            </p:cNvGrpSpPr>
            <p:nvPr/>
          </p:nvGrpSpPr>
          <p:grpSpPr bwMode="auto">
            <a:xfrm>
              <a:off x="404030" y="6939529"/>
              <a:ext cx="1841500" cy="122237"/>
              <a:chOff x="895350" y="2695575"/>
              <a:chExt cx="3714750" cy="123825"/>
            </a:xfrm>
          </p:grpSpPr>
          <p:sp>
            <p:nvSpPr>
              <p:cNvPr id="613" name="Rectangle 612"/>
              <p:cNvSpPr/>
              <p:nvPr/>
            </p:nvSpPr>
            <p:spPr bwMode="auto">
              <a:xfrm>
                <a:off x="899637" y="2694567"/>
                <a:ext cx="371520" cy="123704"/>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14" name="Rectangle 613"/>
              <p:cNvSpPr/>
              <p:nvPr/>
            </p:nvSpPr>
            <p:spPr bwMode="auto">
              <a:xfrm>
                <a:off x="1271157" y="2694567"/>
                <a:ext cx="371520" cy="123704"/>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15" name="Rectangle 614"/>
              <p:cNvSpPr/>
              <p:nvPr/>
            </p:nvSpPr>
            <p:spPr bwMode="auto">
              <a:xfrm>
                <a:off x="1642678" y="2694567"/>
                <a:ext cx="371520" cy="123704"/>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16" name="Rectangle 615"/>
              <p:cNvSpPr/>
              <p:nvPr/>
            </p:nvSpPr>
            <p:spPr bwMode="auto">
              <a:xfrm>
                <a:off x="2010994"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17" name="Rectangle 616"/>
              <p:cNvSpPr/>
              <p:nvPr/>
            </p:nvSpPr>
            <p:spPr bwMode="auto">
              <a:xfrm>
                <a:off x="2382514" y="2696173"/>
                <a:ext cx="371520" cy="123705"/>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18" name="Rectangle 617"/>
              <p:cNvSpPr/>
              <p:nvPr/>
            </p:nvSpPr>
            <p:spPr bwMode="auto">
              <a:xfrm>
                <a:off x="2754034"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19" name="Rectangle 618"/>
              <p:cNvSpPr/>
              <p:nvPr/>
            </p:nvSpPr>
            <p:spPr bwMode="auto">
              <a:xfrm>
                <a:off x="3125555" y="2696173"/>
                <a:ext cx="371520" cy="123705"/>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20" name="Rectangle 619"/>
              <p:cNvSpPr/>
              <p:nvPr/>
            </p:nvSpPr>
            <p:spPr bwMode="auto">
              <a:xfrm>
                <a:off x="3497075"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21" name="Rectangle 620"/>
              <p:cNvSpPr/>
              <p:nvPr/>
            </p:nvSpPr>
            <p:spPr bwMode="auto">
              <a:xfrm>
                <a:off x="3868595" y="2696173"/>
                <a:ext cx="371520" cy="123705"/>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622" name="Rectangle 621"/>
              <p:cNvSpPr/>
              <p:nvPr/>
            </p:nvSpPr>
            <p:spPr bwMode="auto">
              <a:xfrm>
                <a:off x="4240115"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grpSp>
        <p:sp>
          <p:nvSpPr>
            <p:cNvPr id="612" name="TextBox 611"/>
            <p:cNvSpPr txBox="1"/>
            <p:nvPr/>
          </p:nvSpPr>
          <p:spPr>
            <a:xfrm>
              <a:off x="359869" y="6685362"/>
              <a:ext cx="982783" cy="247258"/>
            </a:xfrm>
            <a:prstGeom prst="rect">
              <a:avLst/>
            </a:prstGeom>
            <a:noFill/>
          </p:spPr>
          <p:txBody>
            <a:bodyPr>
              <a:spAutoFit/>
            </a:bodyPr>
            <a:lstStyle/>
            <a:p>
              <a:pPr>
                <a:defRPr/>
              </a:pPr>
              <a:r>
                <a:rPr lang="en-US" sz="1100" dirty="0">
                  <a:solidFill>
                    <a:schemeClr val="tx1"/>
                  </a:solidFill>
                  <a:latin typeface="+mj-lt"/>
                  <a:cs typeface="Arial" pitchFamily="34" charset="0"/>
                </a:rPr>
                <a:t>Scale in meters</a:t>
              </a:r>
            </a:p>
          </p:txBody>
        </p:sp>
      </p:grpSp>
      <p:sp>
        <p:nvSpPr>
          <p:cNvPr id="623" name="Rectangle 622"/>
          <p:cNvSpPr/>
          <p:nvPr/>
        </p:nvSpPr>
        <p:spPr bwMode="auto">
          <a:xfrm>
            <a:off x="7131577" y="1478025"/>
            <a:ext cx="415668" cy="132919"/>
          </a:xfrm>
          <a:prstGeom prst="rect">
            <a:avLst/>
          </a:prstGeom>
          <a:solidFill>
            <a:schemeClr val="bg1"/>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624" name="Rectangle 623"/>
          <p:cNvSpPr/>
          <p:nvPr/>
        </p:nvSpPr>
        <p:spPr bwMode="auto">
          <a:xfrm>
            <a:off x="7131243" y="4035022"/>
            <a:ext cx="415668" cy="132919"/>
          </a:xfrm>
          <a:prstGeom prst="rect">
            <a:avLst/>
          </a:prstGeom>
          <a:solidFill>
            <a:schemeClr val="bg1"/>
          </a:solidFill>
          <a:ln w="3175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51" name="Rectangle 350"/>
          <p:cNvSpPr/>
          <p:nvPr/>
        </p:nvSpPr>
        <p:spPr bwMode="auto">
          <a:xfrm>
            <a:off x="3965102" y="4475695"/>
            <a:ext cx="387376" cy="720726"/>
          </a:xfrm>
          <a:prstGeom prst="rect">
            <a:avLst/>
          </a:prstGeom>
          <a:solidFill>
            <a:srgbClr val="FFFF66"/>
          </a:solidFill>
          <a:ln w="12700" cap="flat" cmpd="sng" algn="ctr">
            <a:solidFill>
              <a:schemeClr val="tx1"/>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rgbClr val="7F7F7F"/>
                </a:solidFill>
                <a:latin typeface="55 Helvetica Roman" pitchFamily="1" charset="0"/>
              </a:rPr>
              <a:t>Galley Equipment</a:t>
            </a:r>
            <a:endParaRPr lang="en-US" sz="600" dirty="0">
              <a:solidFill>
                <a:srgbClr val="7F7F7F"/>
              </a:solidFill>
              <a:latin typeface="55 Helvetica Roman" pitchFamily="1" charset="0"/>
            </a:endParaRPr>
          </a:p>
        </p:txBody>
      </p:sp>
      <p:cxnSp>
        <p:nvCxnSpPr>
          <p:cNvPr id="14" name="Straight Connector 13"/>
          <p:cNvCxnSpPr/>
          <p:nvPr/>
        </p:nvCxnSpPr>
        <p:spPr bwMode="auto">
          <a:xfrm>
            <a:off x="1735881" y="4592430"/>
            <a:ext cx="2764232" cy="0"/>
          </a:xfrm>
          <a:prstGeom prst="line">
            <a:avLst/>
          </a:prstGeom>
          <a:solidFill>
            <a:schemeClr val="accent1"/>
          </a:solidFill>
          <a:ln w="12700" cap="flat" cmpd="sng" algn="ctr">
            <a:solidFill>
              <a:schemeClr val="tx1"/>
            </a:solidFill>
            <a:prstDash val="dash"/>
            <a:round/>
            <a:headEnd type="none" w="med" len="med"/>
            <a:tailEnd type="none" w="med" len="med"/>
          </a:ln>
          <a:effectLst/>
        </p:spPr>
      </p:cxnSp>
      <p:cxnSp>
        <p:nvCxnSpPr>
          <p:cNvPr id="321" name="Straight Connector 320"/>
          <p:cNvCxnSpPr/>
          <p:nvPr/>
        </p:nvCxnSpPr>
        <p:spPr bwMode="auto">
          <a:xfrm>
            <a:off x="1712194" y="5977847"/>
            <a:ext cx="2764232" cy="0"/>
          </a:xfrm>
          <a:prstGeom prst="line">
            <a:avLst/>
          </a:prstGeom>
          <a:solidFill>
            <a:schemeClr val="accent1"/>
          </a:solidFill>
          <a:ln w="12700" cap="flat" cmpd="sng" algn="ctr">
            <a:solidFill>
              <a:schemeClr val="tx1"/>
            </a:solidFill>
            <a:prstDash val="dash"/>
            <a:round/>
            <a:headEnd type="none" w="med" len="med"/>
            <a:tailEnd type="none" w="med" len="med"/>
          </a:ln>
          <a:effectLst/>
        </p:spPr>
      </p:cxnSp>
      <p:sp>
        <p:nvSpPr>
          <p:cNvPr id="2" name="Rectangle 1"/>
          <p:cNvSpPr/>
          <p:nvPr/>
        </p:nvSpPr>
        <p:spPr bwMode="auto">
          <a:xfrm>
            <a:off x="6828932" y="4671513"/>
            <a:ext cx="285106" cy="498954"/>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254" name="Rectangle 253"/>
          <p:cNvSpPr/>
          <p:nvPr/>
        </p:nvSpPr>
        <p:spPr bwMode="auto">
          <a:xfrm>
            <a:off x="6835686" y="6469674"/>
            <a:ext cx="285106" cy="498954"/>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cxnSp>
        <p:nvCxnSpPr>
          <p:cNvPr id="234" name="Straight Connector 233"/>
          <p:cNvCxnSpPr>
            <a:stCxn id="73" idx="3"/>
          </p:cNvCxnSpPr>
          <p:nvPr/>
        </p:nvCxnSpPr>
        <p:spPr bwMode="auto">
          <a:xfrm flipV="1">
            <a:off x="6057727" y="1507787"/>
            <a:ext cx="1247745" cy="224384"/>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8" name="TextBox 437"/>
          <p:cNvSpPr txBox="1"/>
          <p:nvPr/>
        </p:nvSpPr>
        <p:spPr>
          <a:xfrm>
            <a:off x="1798473" y="5390436"/>
            <a:ext cx="692056" cy="553978"/>
          </a:xfrm>
          <a:prstGeom prst="rect">
            <a:avLst/>
          </a:prstGeom>
          <a:noFill/>
        </p:spPr>
        <p:txBody>
          <a:bodyPr wrap="square" lIns="91418" tIns="45710" rIns="91418" bIns="45710">
            <a:spAutoFit/>
          </a:bodyPr>
          <a:lstStyle/>
          <a:p>
            <a:pPr algn="ctr">
              <a:defRPr/>
            </a:pPr>
            <a:r>
              <a:rPr lang="en-US" sz="1000" dirty="0" smtClean="0">
                <a:solidFill>
                  <a:srgbClr val="7F7F7F"/>
                </a:solidFill>
                <a:latin typeface="+mj-lt"/>
              </a:rPr>
              <a:t>Airlock / Suit lock</a:t>
            </a:r>
          </a:p>
          <a:p>
            <a:pPr algn="ctr">
              <a:defRPr/>
            </a:pPr>
            <a:endParaRPr lang="en-US" sz="1000" dirty="0">
              <a:solidFill>
                <a:srgbClr val="7F7F7F"/>
              </a:solidFill>
              <a:latin typeface="+mj-lt"/>
            </a:endParaRPr>
          </a:p>
        </p:txBody>
      </p:sp>
      <p:sp>
        <p:nvSpPr>
          <p:cNvPr id="256" name="TextBox 255"/>
          <p:cNvSpPr txBox="1"/>
          <p:nvPr/>
        </p:nvSpPr>
        <p:spPr bwMode="auto">
          <a:xfrm rot="5400000">
            <a:off x="6847788" y="6458668"/>
            <a:ext cx="338510" cy="582832"/>
          </a:xfrm>
          <a:prstGeom prst="rect">
            <a:avLst/>
          </a:prstGeom>
          <a:noFill/>
        </p:spPr>
        <p:txBody>
          <a:bodyPr vert="vert270" wrap="none" lIns="91418" tIns="45710" rIns="91418" bIns="45710">
            <a:spAutoFit/>
          </a:bodyPr>
          <a:lstStyle/>
          <a:p>
            <a:pPr algn="ctr">
              <a:defRPr/>
            </a:pPr>
            <a:r>
              <a:rPr lang="en-US" sz="1000" dirty="0" smtClean="0">
                <a:solidFill>
                  <a:srgbClr val="7F7F7F"/>
                </a:solidFill>
                <a:latin typeface="+mj-lt"/>
              </a:rPr>
              <a:t>Exercise</a:t>
            </a:r>
            <a:endParaRPr lang="en-US" sz="1000" dirty="0">
              <a:solidFill>
                <a:srgbClr val="7F7F7F"/>
              </a:solidFill>
              <a:latin typeface="+mj-lt"/>
            </a:endParaRPr>
          </a:p>
        </p:txBody>
      </p:sp>
      <p:sp>
        <p:nvSpPr>
          <p:cNvPr id="257" name="TextBox 256"/>
          <p:cNvSpPr txBox="1"/>
          <p:nvPr/>
        </p:nvSpPr>
        <p:spPr bwMode="auto">
          <a:xfrm rot="5400000">
            <a:off x="6902582" y="4499830"/>
            <a:ext cx="338510" cy="582832"/>
          </a:xfrm>
          <a:prstGeom prst="rect">
            <a:avLst/>
          </a:prstGeom>
          <a:noFill/>
        </p:spPr>
        <p:txBody>
          <a:bodyPr vert="vert270" wrap="none" lIns="91418" tIns="45710" rIns="91418" bIns="45710">
            <a:spAutoFit/>
          </a:bodyPr>
          <a:lstStyle/>
          <a:p>
            <a:pPr algn="ctr">
              <a:defRPr/>
            </a:pPr>
            <a:r>
              <a:rPr lang="en-US" sz="1000" dirty="0" smtClean="0">
                <a:solidFill>
                  <a:srgbClr val="7F7F7F"/>
                </a:solidFill>
                <a:latin typeface="+mj-lt"/>
              </a:rPr>
              <a:t>Exercise</a:t>
            </a:r>
            <a:endParaRPr lang="en-US" sz="1000" dirty="0">
              <a:solidFill>
                <a:srgbClr val="7F7F7F"/>
              </a:solidFill>
              <a:latin typeface="+mj-lt"/>
            </a:endParaRPr>
          </a:p>
        </p:txBody>
      </p:sp>
      <p:sp>
        <p:nvSpPr>
          <p:cNvPr id="258" name="TextBox 257"/>
          <p:cNvSpPr txBox="1"/>
          <p:nvPr/>
        </p:nvSpPr>
        <p:spPr bwMode="auto">
          <a:xfrm rot="5400000">
            <a:off x="7539510" y="4623667"/>
            <a:ext cx="492398" cy="488255"/>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Work</a:t>
            </a:r>
          </a:p>
          <a:p>
            <a:pPr algn="ctr">
              <a:defRPr/>
            </a:pPr>
            <a:r>
              <a:rPr lang="en-US" sz="1000" dirty="0" smtClean="0">
                <a:solidFill>
                  <a:srgbClr val="7F7F7F"/>
                </a:solidFill>
                <a:latin typeface="+mj-lt"/>
              </a:rPr>
              <a:t>Station</a:t>
            </a:r>
            <a:endParaRPr lang="en-US" sz="1000" dirty="0">
              <a:solidFill>
                <a:srgbClr val="7F7F7F"/>
              </a:solidFill>
              <a:latin typeface="+mj-lt"/>
            </a:endParaRPr>
          </a:p>
        </p:txBody>
      </p:sp>
      <p:sp>
        <p:nvSpPr>
          <p:cNvPr id="259" name="TextBox 258"/>
          <p:cNvSpPr txBox="1"/>
          <p:nvPr/>
        </p:nvSpPr>
        <p:spPr bwMode="auto">
          <a:xfrm rot="5400000">
            <a:off x="7564010" y="6507778"/>
            <a:ext cx="492398" cy="488255"/>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Work</a:t>
            </a:r>
          </a:p>
          <a:p>
            <a:pPr algn="ctr">
              <a:defRPr/>
            </a:pPr>
            <a:r>
              <a:rPr lang="en-US" sz="1000" dirty="0" smtClean="0">
                <a:solidFill>
                  <a:srgbClr val="7F7F7F"/>
                </a:solidFill>
                <a:latin typeface="+mj-lt"/>
              </a:rPr>
              <a:t>Station</a:t>
            </a:r>
            <a:endParaRPr lang="en-US" sz="1000" dirty="0">
              <a:solidFill>
                <a:srgbClr val="7F7F7F"/>
              </a:solidFill>
              <a:latin typeface="+mj-lt"/>
            </a:endParaRPr>
          </a:p>
        </p:txBody>
      </p:sp>
      <p:sp>
        <p:nvSpPr>
          <p:cNvPr id="261" name="TextBox 260"/>
          <p:cNvSpPr txBox="1"/>
          <p:nvPr/>
        </p:nvSpPr>
        <p:spPr>
          <a:xfrm>
            <a:off x="4959271" y="4012396"/>
            <a:ext cx="1691231" cy="646331"/>
          </a:xfrm>
          <a:prstGeom prst="rect">
            <a:avLst/>
          </a:prstGeom>
          <a:solidFill>
            <a:srgbClr val="FFFFFF"/>
          </a:solidFill>
          <a:ln>
            <a:noFill/>
          </a:ln>
        </p:spPr>
        <p:txBody>
          <a:bodyPr wrap="square" rtlCol="0">
            <a:spAutoFit/>
          </a:bodyPr>
          <a:lstStyle/>
          <a:p>
            <a:pPr algn="ctr"/>
            <a:r>
              <a:rPr lang="en-US" dirty="0" smtClean="0">
                <a:solidFill>
                  <a:schemeClr val="tx1"/>
                </a:solidFill>
                <a:latin typeface="+mj-lt"/>
              </a:rPr>
              <a:t>296 Dbl. CTBs</a:t>
            </a:r>
          </a:p>
          <a:p>
            <a:pPr algn="ctr"/>
            <a:r>
              <a:rPr lang="en-US" dirty="0" smtClean="0">
                <a:solidFill>
                  <a:schemeClr val="tx1"/>
                </a:solidFill>
                <a:latin typeface="+mj-lt"/>
              </a:rPr>
              <a:t>~37 m</a:t>
            </a:r>
            <a:r>
              <a:rPr lang="en-US" baseline="30000" dirty="0" smtClean="0">
                <a:solidFill>
                  <a:schemeClr val="tx1"/>
                </a:solidFill>
                <a:latin typeface="+mj-lt"/>
              </a:rPr>
              <a:t>3</a:t>
            </a:r>
            <a:r>
              <a:rPr lang="en-US" dirty="0" smtClean="0">
                <a:solidFill>
                  <a:schemeClr val="tx1"/>
                </a:solidFill>
                <a:latin typeface="+mj-lt"/>
              </a:rPr>
              <a:t> Stowage Volume</a:t>
            </a:r>
          </a:p>
          <a:p>
            <a:pPr algn="ctr"/>
            <a:r>
              <a:rPr lang="en-US" dirty="0" smtClean="0">
                <a:solidFill>
                  <a:schemeClr val="tx1"/>
                </a:solidFill>
                <a:latin typeface="+mj-lt"/>
              </a:rPr>
              <a:t>Average 20kg ea.: 5,920 kg</a:t>
            </a:r>
          </a:p>
          <a:p>
            <a:pPr algn="ctr"/>
            <a:r>
              <a:rPr lang="en-US" dirty="0" smtClean="0">
                <a:solidFill>
                  <a:schemeClr val="tx1"/>
                </a:solidFill>
                <a:latin typeface="+mj-lt"/>
              </a:rPr>
              <a:t>Max. 50kg ea.: 14,800 kg</a:t>
            </a:r>
          </a:p>
        </p:txBody>
      </p:sp>
      <p:sp>
        <p:nvSpPr>
          <p:cNvPr id="294" name="Rectangle 293"/>
          <p:cNvSpPr/>
          <p:nvPr/>
        </p:nvSpPr>
        <p:spPr bwMode="auto">
          <a:xfrm rot="5400000" flipH="1">
            <a:off x="5930785" y="2803823"/>
            <a:ext cx="169585" cy="45719"/>
          </a:xfrm>
          <a:prstGeom prst="rect">
            <a:avLst/>
          </a:prstGeom>
          <a:solidFill>
            <a:schemeClr val="accent4">
              <a:lumMod val="20000"/>
              <a:lumOff val="80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295" name="Rectangle 294"/>
          <p:cNvSpPr/>
          <p:nvPr/>
        </p:nvSpPr>
        <p:spPr bwMode="auto">
          <a:xfrm rot="5400000" flipH="1">
            <a:off x="1635010" y="4693296"/>
            <a:ext cx="169585" cy="45719"/>
          </a:xfrm>
          <a:prstGeom prst="rect">
            <a:avLst/>
          </a:prstGeom>
          <a:solidFill>
            <a:schemeClr val="accent4">
              <a:lumMod val="20000"/>
              <a:lumOff val="80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Tree>
    <p:extLst>
      <p:ext uri="{BB962C8B-B14F-4D97-AF65-F5344CB8AC3E}">
        <p14:creationId xmlns:p14="http://schemas.microsoft.com/office/powerpoint/2010/main" val="3503633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208088" y="149225"/>
            <a:ext cx="7513478" cy="949325"/>
          </a:xfrm>
          <a:ln/>
        </p:spPr>
        <p:txBody>
          <a:bodyPr/>
          <a:lstStyle/>
          <a:p>
            <a:r>
              <a:rPr lang="en-US" dirty="0" smtClean="0">
                <a:latin typeface="Arial" charset="0"/>
              </a:rPr>
              <a:t>Two Deck Vertical Configuration</a:t>
            </a:r>
            <a:br>
              <a:rPr lang="en-US" dirty="0" smtClean="0">
                <a:latin typeface="Arial" charset="0"/>
              </a:rPr>
            </a:br>
            <a:r>
              <a:rPr lang="en-US" sz="2000" dirty="0" smtClean="0">
                <a:latin typeface="Arial" charset="0"/>
              </a:rPr>
              <a:t>Layout (7.2 </a:t>
            </a:r>
            <a:r>
              <a:rPr lang="en-US" sz="2000" dirty="0">
                <a:latin typeface="Arial" charset="0"/>
              </a:rPr>
              <a:t>m </a:t>
            </a:r>
            <a:r>
              <a:rPr lang="en-US" sz="2000" dirty="0" smtClean="0">
                <a:latin typeface="Arial" charset="0"/>
              </a:rPr>
              <a:t>diam. x 5.92m Module / Conical End-dome)</a:t>
            </a:r>
            <a:endParaRPr lang="en-US" sz="2000" dirty="0">
              <a:latin typeface="Arial" charset="0"/>
            </a:endParaRPr>
          </a:p>
        </p:txBody>
      </p:sp>
      <p:sp>
        <p:nvSpPr>
          <p:cNvPr id="177" name="TextBox 176"/>
          <p:cNvSpPr txBox="1"/>
          <p:nvPr/>
        </p:nvSpPr>
        <p:spPr>
          <a:xfrm>
            <a:off x="8268835" y="6919357"/>
            <a:ext cx="1222303" cy="307756"/>
          </a:xfrm>
          <a:prstGeom prst="rect">
            <a:avLst/>
          </a:prstGeom>
          <a:noFill/>
        </p:spPr>
        <p:txBody>
          <a:bodyPr wrap="none" lIns="91418" tIns="45710" rIns="91418" bIns="45710">
            <a:spAutoFit/>
          </a:bodyPr>
          <a:lstStyle/>
          <a:p>
            <a:pPr algn="ctr">
              <a:defRPr/>
            </a:pPr>
            <a:r>
              <a:rPr lang="en-US" sz="1400" b="1" dirty="0" smtClean="0">
                <a:solidFill>
                  <a:schemeClr val="tx1"/>
                </a:solidFill>
                <a:latin typeface="+mj-lt"/>
              </a:rPr>
              <a:t>Lower Level</a:t>
            </a:r>
            <a:endParaRPr lang="en-US" sz="1400" b="1" dirty="0">
              <a:solidFill>
                <a:schemeClr val="tx1"/>
              </a:solidFill>
              <a:latin typeface="+mj-lt"/>
            </a:endParaRPr>
          </a:p>
        </p:txBody>
      </p:sp>
      <p:sp>
        <p:nvSpPr>
          <p:cNvPr id="73" name="TextBox 72"/>
          <p:cNvSpPr txBox="1"/>
          <p:nvPr/>
        </p:nvSpPr>
        <p:spPr>
          <a:xfrm>
            <a:off x="5153320" y="1609070"/>
            <a:ext cx="904407" cy="246201"/>
          </a:xfrm>
          <a:prstGeom prst="rect">
            <a:avLst/>
          </a:prstGeom>
          <a:solidFill>
            <a:srgbClr val="FFFFFF"/>
          </a:solidFill>
        </p:spPr>
        <p:txBody>
          <a:bodyPr wrap="none" lIns="91418" tIns="45710" rIns="91418" bIns="45710">
            <a:spAutoFit/>
          </a:bodyPr>
          <a:lstStyle/>
          <a:p>
            <a:pPr algn="ctr">
              <a:defRPr/>
            </a:pPr>
            <a:r>
              <a:rPr lang="en-US" sz="1000" dirty="0">
                <a:solidFill>
                  <a:schemeClr val="tx1"/>
                </a:solidFill>
                <a:latin typeface="+mj-lt"/>
              </a:rPr>
              <a:t>Utility </a:t>
            </a:r>
            <a:r>
              <a:rPr lang="en-US" sz="1000" dirty="0" smtClean="0">
                <a:solidFill>
                  <a:schemeClr val="tx1"/>
                </a:solidFill>
                <a:latin typeface="+mj-lt"/>
              </a:rPr>
              <a:t>Chase</a:t>
            </a:r>
            <a:endParaRPr lang="en-US" sz="1000" dirty="0">
              <a:solidFill>
                <a:schemeClr val="tx1"/>
              </a:solidFill>
              <a:latin typeface="+mj-lt"/>
            </a:endParaRPr>
          </a:p>
        </p:txBody>
      </p:sp>
      <p:sp>
        <p:nvSpPr>
          <p:cNvPr id="109" name="TextBox 83"/>
          <p:cNvSpPr txBox="1">
            <a:spLocks noChangeArrowheads="1"/>
          </p:cNvSpPr>
          <p:nvPr/>
        </p:nvSpPr>
        <p:spPr bwMode="auto">
          <a:xfrm rot="5400000" flipH="1">
            <a:off x="2800622" y="3554735"/>
            <a:ext cx="575037" cy="48779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a:solidFill>
                  <a:schemeClr val="tx1"/>
                </a:solidFill>
                <a:latin typeface="Calibri" pitchFamily="34" charset="0"/>
              </a:rPr>
              <a:t>7.2 m</a:t>
            </a:r>
          </a:p>
          <a:p>
            <a:pPr algn="ctr" eaLnBrk="1" hangingPunct="1">
              <a:defRPr/>
            </a:pPr>
            <a:r>
              <a:rPr lang="en-US" sz="1200" dirty="0">
                <a:solidFill>
                  <a:schemeClr val="tx1"/>
                </a:solidFill>
                <a:latin typeface="Calibri" pitchFamily="34" charset="0"/>
              </a:rPr>
              <a:t>331 in</a:t>
            </a:r>
          </a:p>
        </p:txBody>
      </p:sp>
      <p:sp>
        <p:nvSpPr>
          <p:cNvPr id="221" name="Rectangle 29"/>
          <p:cNvSpPr>
            <a:spLocks noChangeArrowheads="1"/>
          </p:cNvSpPr>
          <p:nvPr/>
        </p:nvSpPr>
        <p:spPr bwMode="auto">
          <a:xfrm rot="10800000" flipH="1">
            <a:off x="1742942" y="4139072"/>
            <a:ext cx="2710696" cy="2197100"/>
          </a:xfrm>
          <a:prstGeom prst="rect">
            <a:avLst/>
          </a:prstGeom>
          <a:solidFill>
            <a:schemeClr val="bg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222" name="Rectangle 29"/>
          <p:cNvSpPr>
            <a:spLocks noChangeArrowheads="1"/>
          </p:cNvSpPr>
          <p:nvPr/>
        </p:nvSpPr>
        <p:spPr bwMode="auto">
          <a:xfrm rot="10800000" flipH="1">
            <a:off x="1698493" y="4126371"/>
            <a:ext cx="45719" cy="2216150"/>
          </a:xfrm>
          <a:prstGeom prst="rect">
            <a:avLst/>
          </a:prstGeom>
          <a:solidFill>
            <a:srgbClr val="000000"/>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43" name="Rectangle 29"/>
          <p:cNvSpPr>
            <a:spLocks noChangeArrowheads="1"/>
          </p:cNvSpPr>
          <p:nvPr/>
        </p:nvSpPr>
        <p:spPr bwMode="auto">
          <a:xfrm rot="10800000" flipH="1">
            <a:off x="1742942" y="4472904"/>
            <a:ext cx="2710696" cy="1520368"/>
          </a:xfrm>
          <a:prstGeom prst="rect">
            <a:avLst/>
          </a:prstGeom>
          <a:solidFill>
            <a:schemeClr val="bg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cxnSp>
        <p:nvCxnSpPr>
          <p:cNvPr id="81" name="Straight Connector 70"/>
          <p:cNvCxnSpPr>
            <a:cxnSpLocks noChangeShapeType="1"/>
          </p:cNvCxnSpPr>
          <p:nvPr/>
        </p:nvCxnSpPr>
        <p:spPr bwMode="auto">
          <a:xfrm rot="16200000" flipH="1">
            <a:off x="1184228" y="5497070"/>
            <a:ext cx="0" cy="97953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2" name="Straight Connector 72"/>
          <p:cNvCxnSpPr>
            <a:cxnSpLocks noChangeShapeType="1"/>
          </p:cNvCxnSpPr>
          <p:nvPr/>
        </p:nvCxnSpPr>
        <p:spPr bwMode="auto">
          <a:xfrm rot="16200000" flipH="1">
            <a:off x="1190578" y="3993191"/>
            <a:ext cx="0" cy="9922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3" name="Straight Connector 74"/>
          <p:cNvCxnSpPr>
            <a:cxnSpLocks noChangeShapeType="1"/>
          </p:cNvCxnSpPr>
          <p:nvPr/>
        </p:nvCxnSpPr>
        <p:spPr bwMode="auto">
          <a:xfrm rot="16200000">
            <a:off x="168013" y="5254272"/>
            <a:ext cx="14907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cxnSp>
        <p:nvCxnSpPr>
          <p:cNvPr id="84" name="Straight Connector 76"/>
          <p:cNvCxnSpPr>
            <a:cxnSpLocks noChangeShapeType="1"/>
          </p:cNvCxnSpPr>
          <p:nvPr/>
        </p:nvCxnSpPr>
        <p:spPr bwMode="auto">
          <a:xfrm rot="16200000">
            <a:off x="961564" y="5662497"/>
            <a:ext cx="1" cy="13698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7" name="Straight Connector 81"/>
          <p:cNvCxnSpPr>
            <a:cxnSpLocks noChangeShapeType="1"/>
          </p:cNvCxnSpPr>
          <p:nvPr/>
        </p:nvCxnSpPr>
        <p:spPr bwMode="auto">
          <a:xfrm rot="16200000" flipH="1">
            <a:off x="1430299" y="3016375"/>
            <a:ext cx="0" cy="224311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88" name="Straight Connector 82"/>
          <p:cNvCxnSpPr>
            <a:cxnSpLocks noChangeShapeType="1"/>
          </p:cNvCxnSpPr>
          <p:nvPr/>
        </p:nvCxnSpPr>
        <p:spPr bwMode="auto">
          <a:xfrm rot="16200000">
            <a:off x="741948" y="4310487"/>
            <a:ext cx="34283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sp>
        <p:nvSpPr>
          <p:cNvPr id="89" name="TextBox 83"/>
          <p:cNvSpPr txBox="1">
            <a:spLocks noChangeArrowheads="1"/>
          </p:cNvSpPr>
          <p:nvPr/>
        </p:nvSpPr>
        <p:spPr bwMode="auto">
          <a:xfrm rot="5400000" flipH="1">
            <a:off x="618922" y="3665795"/>
            <a:ext cx="575037" cy="498619"/>
          </a:xfrm>
          <a:prstGeom prst="rect">
            <a:avLst/>
          </a:prstGeom>
          <a:noFill/>
          <a:ln>
            <a:noFill/>
          </a:ln>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smtClean="0">
                <a:solidFill>
                  <a:schemeClr val="tx1"/>
                </a:solidFill>
                <a:latin typeface="Calibri" pitchFamily="34" charset="0"/>
              </a:rPr>
              <a:t>0.96m</a:t>
            </a:r>
            <a:endParaRPr lang="en-US" sz="1200" dirty="0">
              <a:solidFill>
                <a:schemeClr val="tx1"/>
              </a:solidFill>
              <a:latin typeface="Calibri" pitchFamily="34" charset="0"/>
            </a:endParaRPr>
          </a:p>
          <a:p>
            <a:pPr algn="ctr" eaLnBrk="1" hangingPunct="1">
              <a:defRPr/>
            </a:pPr>
            <a:r>
              <a:rPr lang="en-US" sz="1200" dirty="0" smtClean="0">
                <a:solidFill>
                  <a:schemeClr val="tx1"/>
                </a:solidFill>
                <a:latin typeface="Calibri" pitchFamily="34" charset="0"/>
              </a:rPr>
              <a:t>38in</a:t>
            </a:r>
            <a:endParaRPr lang="en-US" sz="1200" dirty="0">
              <a:solidFill>
                <a:schemeClr val="tx1"/>
              </a:solidFill>
              <a:latin typeface="Calibri" pitchFamily="34" charset="0"/>
            </a:endParaRPr>
          </a:p>
        </p:txBody>
      </p:sp>
      <p:cxnSp>
        <p:nvCxnSpPr>
          <p:cNvPr id="90" name="Straight Connector 86"/>
          <p:cNvCxnSpPr>
            <a:cxnSpLocks noChangeShapeType="1"/>
          </p:cNvCxnSpPr>
          <p:nvPr/>
        </p:nvCxnSpPr>
        <p:spPr bwMode="auto">
          <a:xfrm rot="16200000">
            <a:off x="-695146" y="5237622"/>
            <a:ext cx="22225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cxnSp>
      <p:cxnSp>
        <p:nvCxnSpPr>
          <p:cNvPr id="91" name="Straight Connector 90"/>
          <p:cNvCxnSpPr/>
          <p:nvPr/>
        </p:nvCxnSpPr>
        <p:spPr bwMode="auto">
          <a:xfrm flipV="1">
            <a:off x="1737493" y="3713770"/>
            <a:ext cx="0" cy="3153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bwMode="auto">
          <a:xfrm flipV="1">
            <a:off x="4453636" y="3705012"/>
            <a:ext cx="0" cy="3591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bwMode="auto">
          <a:xfrm rot="16200000" flipH="1">
            <a:off x="3095564" y="2453171"/>
            <a:ext cx="0" cy="2716142"/>
          </a:xfrm>
          <a:prstGeom prst="line">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8" name="TextBox 83"/>
          <p:cNvSpPr txBox="1">
            <a:spLocks noChangeArrowheads="1"/>
          </p:cNvSpPr>
          <p:nvPr/>
        </p:nvSpPr>
        <p:spPr bwMode="auto">
          <a:xfrm rot="5400000" flipH="1">
            <a:off x="605497" y="4868025"/>
            <a:ext cx="575037" cy="56985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smtClean="0">
                <a:solidFill>
                  <a:schemeClr val="tx1"/>
                </a:solidFill>
                <a:latin typeface="Calibri" pitchFamily="34" charset="0"/>
              </a:rPr>
              <a:t>4m</a:t>
            </a:r>
            <a:endParaRPr lang="en-US" sz="1200" dirty="0">
              <a:solidFill>
                <a:schemeClr val="tx1"/>
              </a:solidFill>
              <a:latin typeface="Calibri" pitchFamily="34" charset="0"/>
            </a:endParaRPr>
          </a:p>
          <a:p>
            <a:pPr algn="ctr" eaLnBrk="1" hangingPunct="1">
              <a:defRPr/>
            </a:pPr>
            <a:r>
              <a:rPr lang="en-US" sz="1200" dirty="0" smtClean="0">
                <a:solidFill>
                  <a:schemeClr val="tx1"/>
                </a:solidFill>
                <a:latin typeface="Calibri" pitchFamily="34" charset="0"/>
              </a:rPr>
              <a:t>157.5in</a:t>
            </a:r>
            <a:endParaRPr lang="en-US" sz="1200" dirty="0">
              <a:solidFill>
                <a:schemeClr val="tx1"/>
              </a:solidFill>
              <a:latin typeface="Calibri" pitchFamily="34" charset="0"/>
            </a:endParaRPr>
          </a:p>
        </p:txBody>
      </p:sp>
      <p:sp>
        <p:nvSpPr>
          <p:cNvPr id="111" name="TextBox 83"/>
          <p:cNvSpPr txBox="1">
            <a:spLocks noChangeArrowheads="1"/>
          </p:cNvSpPr>
          <p:nvPr/>
        </p:nvSpPr>
        <p:spPr bwMode="auto">
          <a:xfrm rot="5400000" flipH="1">
            <a:off x="119404" y="4886847"/>
            <a:ext cx="575037" cy="49861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vert270" wrap="none" lIns="101858" tIns="50929" rIns="101858" bIns="50929">
            <a:spAutoFit/>
          </a:bodyPr>
          <a:lstStyle>
            <a:lvl1pPr eaLnBrk="0" hangingPunct="0">
              <a:defRPr sz="900">
                <a:solidFill>
                  <a:srgbClr val="666666"/>
                </a:solidFill>
                <a:latin typeface="55 Helvetica Roman"/>
              </a:defRPr>
            </a:lvl1pPr>
            <a:lvl2pPr marL="742950" indent="-285750" eaLnBrk="0" hangingPunct="0">
              <a:defRPr sz="900">
                <a:solidFill>
                  <a:srgbClr val="666666"/>
                </a:solidFill>
                <a:latin typeface="55 Helvetica Roman"/>
              </a:defRPr>
            </a:lvl2pPr>
            <a:lvl3pPr marL="1143000" indent="-228600" eaLnBrk="0" hangingPunct="0">
              <a:defRPr sz="900">
                <a:solidFill>
                  <a:srgbClr val="666666"/>
                </a:solidFill>
                <a:latin typeface="55 Helvetica Roman"/>
              </a:defRPr>
            </a:lvl3pPr>
            <a:lvl4pPr marL="1600200" indent="-228600" eaLnBrk="0" hangingPunct="0">
              <a:defRPr sz="900">
                <a:solidFill>
                  <a:srgbClr val="666666"/>
                </a:solidFill>
                <a:latin typeface="55 Helvetica Roman"/>
              </a:defRPr>
            </a:lvl4pPr>
            <a:lvl5pPr marL="2057400" indent="-228600" eaLnBrk="0" hangingPunct="0">
              <a:defRPr sz="900">
                <a:solidFill>
                  <a:srgbClr val="666666"/>
                </a:solidFill>
                <a:latin typeface="55 Helvetica Roman"/>
              </a:defRPr>
            </a:lvl5pPr>
            <a:lvl6pPr marL="2514600" indent="-228600" eaLnBrk="0" fontAlgn="base" hangingPunct="0">
              <a:spcBef>
                <a:spcPct val="0"/>
              </a:spcBef>
              <a:spcAft>
                <a:spcPct val="0"/>
              </a:spcAft>
              <a:defRPr sz="900">
                <a:solidFill>
                  <a:srgbClr val="666666"/>
                </a:solidFill>
                <a:latin typeface="55 Helvetica Roman"/>
              </a:defRPr>
            </a:lvl6pPr>
            <a:lvl7pPr marL="2971800" indent="-228600" eaLnBrk="0" fontAlgn="base" hangingPunct="0">
              <a:spcBef>
                <a:spcPct val="0"/>
              </a:spcBef>
              <a:spcAft>
                <a:spcPct val="0"/>
              </a:spcAft>
              <a:defRPr sz="900">
                <a:solidFill>
                  <a:srgbClr val="666666"/>
                </a:solidFill>
                <a:latin typeface="55 Helvetica Roman"/>
              </a:defRPr>
            </a:lvl7pPr>
            <a:lvl8pPr marL="3429000" indent="-228600" eaLnBrk="0" fontAlgn="base" hangingPunct="0">
              <a:spcBef>
                <a:spcPct val="0"/>
              </a:spcBef>
              <a:spcAft>
                <a:spcPct val="0"/>
              </a:spcAft>
              <a:defRPr sz="900">
                <a:solidFill>
                  <a:srgbClr val="666666"/>
                </a:solidFill>
                <a:latin typeface="55 Helvetica Roman"/>
              </a:defRPr>
            </a:lvl8pPr>
            <a:lvl9pPr marL="3886200" indent="-228600" eaLnBrk="0" fontAlgn="base" hangingPunct="0">
              <a:spcBef>
                <a:spcPct val="0"/>
              </a:spcBef>
              <a:spcAft>
                <a:spcPct val="0"/>
              </a:spcAft>
              <a:defRPr sz="900">
                <a:solidFill>
                  <a:srgbClr val="666666"/>
                </a:solidFill>
                <a:latin typeface="55 Helvetica Roman"/>
              </a:defRPr>
            </a:lvl9pPr>
          </a:lstStyle>
          <a:p>
            <a:pPr algn="ctr" eaLnBrk="1" hangingPunct="1">
              <a:defRPr/>
            </a:pPr>
            <a:r>
              <a:rPr lang="en-US" sz="1200" dirty="0" smtClean="0">
                <a:solidFill>
                  <a:schemeClr val="tx1"/>
                </a:solidFill>
                <a:latin typeface="Calibri" pitchFamily="34" charset="0"/>
              </a:rPr>
              <a:t>5.92m</a:t>
            </a:r>
            <a:endParaRPr lang="en-US" sz="1200" dirty="0">
              <a:solidFill>
                <a:schemeClr val="tx1"/>
              </a:solidFill>
              <a:latin typeface="Calibri" pitchFamily="34" charset="0"/>
            </a:endParaRPr>
          </a:p>
          <a:p>
            <a:pPr algn="ctr" eaLnBrk="1" hangingPunct="1">
              <a:defRPr/>
            </a:pPr>
            <a:r>
              <a:rPr lang="en-US" sz="1200" dirty="0" smtClean="0">
                <a:solidFill>
                  <a:schemeClr val="tx1"/>
                </a:solidFill>
                <a:latin typeface="Calibri" pitchFamily="34" charset="0"/>
              </a:rPr>
              <a:t>233in</a:t>
            </a:r>
            <a:endParaRPr lang="en-US" sz="1200" dirty="0">
              <a:solidFill>
                <a:schemeClr val="tx1"/>
              </a:solidFill>
              <a:latin typeface="Calibri" pitchFamily="34" charset="0"/>
            </a:endParaRPr>
          </a:p>
        </p:txBody>
      </p:sp>
      <p:sp>
        <p:nvSpPr>
          <p:cNvPr id="223" name="Rectangle 29"/>
          <p:cNvSpPr>
            <a:spLocks noChangeArrowheads="1"/>
          </p:cNvSpPr>
          <p:nvPr/>
        </p:nvSpPr>
        <p:spPr bwMode="auto">
          <a:xfrm rot="10800000" flipH="1">
            <a:off x="4454394" y="4132721"/>
            <a:ext cx="45719" cy="2216150"/>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grpSp>
        <p:nvGrpSpPr>
          <p:cNvPr id="24" name="Group 23"/>
          <p:cNvGrpSpPr/>
          <p:nvPr/>
        </p:nvGrpSpPr>
        <p:grpSpPr>
          <a:xfrm rot="16200000" flipH="1">
            <a:off x="2927801" y="2935813"/>
            <a:ext cx="330580" cy="2737108"/>
            <a:chOff x="2197099" y="3358888"/>
            <a:chExt cx="330580" cy="2737108"/>
          </a:xfrm>
        </p:grpSpPr>
        <p:sp>
          <p:nvSpPr>
            <p:cNvPr id="207" name="Rectangle 206"/>
            <p:cNvSpPr/>
            <p:nvPr/>
          </p:nvSpPr>
          <p:spPr bwMode="auto">
            <a:xfrm rot="5400000">
              <a:off x="1786244" y="4692683"/>
              <a:ext cx="901151" cy="7295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cxnSp>
          <p:nvCxnSpPr>
            <p:cNvPr id="19" name="Straight Connector 18"/>
            <p:cNvCxnSpPr>
              <a:endCxn id="224" idx="0"/>
            </p:cNvCxnSpPr>
            <p:nvPr/>
          </p:nvCxnSpPr>
          <p:spPr bwMode="auto">
            <a:xfrm flipH="1" flipV="1">
              <a:off x="2285999" y="5155938"/>
              <a:ext cx="241303" cy="940063"/>
            </a:xfrm>
            <a:prstGeom prst="line">
              <a:avLst/>
            </a:prstGeom>
            <a:solidFill>
              <a:schemeClr val="accent1"/>
            </a:solidFill>
            <a:ln w="31750" cap="flat" cmpd="sng" algn="ctr">
              <a:solidFill>
                <a:srgbClr val="000000"/>
              </a:solidFill>
              <a:prstDash val="solid"/>
              <a:round/>
              <a:headEnd type="none" w="med" len="med"/>
              <a:tailEnd type="none"/>
            </a:ln>
            <a:effectLst/>
          </p:spPr>
        </p:cxnSp>
        <p:sp>
          <p:nvSpPr>
            <p:cNvPr id="224" name="Rectangle 29"/>
            <p:cNvSpPr>
              <a:spLocks noChangeArrowheads="1"/>
            </p:cNvSpPr>
            <p:nvPr/>
          </p:nvSpPr>
          <p:spPr bwMode="auto">
            <a:xfrm rot="5400000">
              <a:off x="2220278" y="5113074"/>
              <a:ext cx="45719" cy="85725"/>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225" name="Rectangle 29"/>
            <p:cNvSpPr>
              <a:spLocks noChangeArrowheads="1"/>
            </p:cNvSpPr>
            <p:nvPr/>
          </p:nvSpPr>
          <p:spPr bwMode="auto">
            <a:xfrm rot="5400000">
              <a:off x="2339529" y="4136572"/>
              <a:ext cx="45719" cy="330580"/>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cxnSp>
          <p:nvCxnSpPr>
            <p:cNvPr id="227" name="Straight Connector 226"/>
            <p:cNvCxnSpPr/>
            <p:nvPr/>
          </p:nvCxnSpPr>
          <p:spPr bwMode="auto">
            <a:xfrm flipH="1">
              <a:off x="2285999" y="3358888"/>
              <a:ext cx="241303" cy="940063"/>
            </a:xfrm>
            <a:prstGeom prst="line">
              <a:avLst/>
            </a:prstGeom>
            <a:solidFill>
              <a:schemeClr val="accent1"/>
            </a:solidFill>
            <a:ln w="31750" cap="flat" cmpd="sng" algn="ctr">
              <a:solidFill>
                <a:srgbClr val="000000"/>
              </a:solidFill>
              <a:prstDash val="solid"/>
              <a:round/>
              <a:headEnd type="none" w="med" len="med"/>
              <a:tailEnd type="none"/>
            </a:ln>
            <a:effectLst/>
          </p:spPr>
        </p:cxnSp>
      </p:grpSp>
      <p:grpSp>
        <p:nvGrpSpPr>
          <p:cNvPr id="228" name="Group 227"/>
          <p:cNvGrpSpPr/>
          <p:nvPr/>
        </p:nvGrpSpPr>
        <p:grpSpPr>
          <a:xfrm rot="16200000">
            <a:off x="2934337" y="4804634"/>
            <a:ext cx="330203" cy="2737113"/>
            <a:chOff x="2197099" y="3358888"/>
            <a:chExt cx="330203" cy="2737113"/>
          </a:xfrm>
        </p:grpSpPr>
        <p:sp>
          <p:nvSpPr>
            <p:cNvPr id="229" name="Rectangle 228"/>
            <p:cNvSpPr/>
            <p:nvPr/>
          </p:nvSpPr>
          <p:spPr bwMode="auto">
            <a:xfrm rot="5400000">
              <a:off x="1786244" y="4692683"/>
              <a:ext cx="901151" cy="7295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cxnSp>
          <p:nvCxnSpPr>
            <p:cNvPr id="230" name="Straight Connector 229"/>
            <p:cNvCxnSpPr>
              <a:endCxn id="231" idx="0"/>
            </p:cNvCxnSpPr>
            <p:nvPr/>
          </p:nvCxnSpPr>
          <p:spPr bwMode="auto">
            <a:xfrm flipH="1" flipV="1">
              <a:off x="2285999" y="5155938"/>
              <a:ext cx="241303" cy="940063"/>
            </a:xfrm>
            <a:prstGeom prst="line">
              <a:avLst/>
            </a:prstGeom>
            <a:solidFill>
              <a:schemeClr val="accent1"/>
            </a:solidFill>
            <a:ln w="31750" cap="flat" cmpd="sng" algn="ctr">
              <a:solidFill>
                <a:srgbClr val="000000"/>
              </a:solidFill>
              <a:prstDash val="solid"/>
              <a:round/>
              <a:headEnd type="none" w="med" len="med"/>
              <a:tailEnd type="none"/>
            </a:ln>
            <a:effectLst/>
          </p:spPr>
        </p:cxnSp>
        <p:sp>
          <p:nvSpPr>
            <p:cNvPr id="231" name="Rectangle 29"/>
            <p:cNvSpPr>
              <a:spLocks noChangeArrowheads="1"/>
            </p:cNvSpPr>
            <p:nvPr/>
          </p:nvSpPr>
          <p:spPr bwMode="auto">
            <a:xfrm rot="5400000">
              <a:off x="2220277" y="5113075"/>
              <a:ext cx="45719" cy="85725"/>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232" name="Rectangle 29"/>
            <p:cNvSpPr>
              <a:spLocks noChangeArrowheads="1"/>
            </p:cNvSpPr>
            <p:nvPr/>
          </p:nvSpPr>
          <p:spPr bwMode="auto">
            <a:xfrm rot="5400000">
              <a:off x="2217102" y="4259000"/>
              <a:ext cx="45719" cy="85725"/>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cxnSp>
          <p:nvCxnSpPr>
            <p:cNvPr id="233" name="Straight Connector 232"/>
            <p:cNvCxnSpPr/>
            <p:nvPr/>
          </p:nvCxnSpPr>
          <p:spPr bwMode="auto">
            <a:xfrm flipH="1">
              <a:off x="2285999" y="3358888"/>
              <a:ext cx="241303" cy="940063"/>
            </a:xfrm>
            <a:prstGeom prst="line">
              <a:avLst/>
            </a:prstGeom>
            <a:solidFill>
              <a:schemeClr val="accent1"/>
            </a:solidFill>
            <a:ln w="31750" cap="flat" cmpd="sng" algn="ctr">
              <a:solidFill>
                <a:srgbClr val="000000"/>
              </a:solidFill>
              <a:prstDash val="solid"/>
              <a:round/>
              <a:headEnd type="none" w="med" len="med"/>
              <a:tailEnd type="none"/>
            </a:ln>
            <a:effectLst/>
          </p:spPr>
        </p:cxnSp>
      </p:grpSp>
      <p:sp>
        <p:nvSpPr>
          <p:cNvPr id="144" name="Rectangle 143"/>
          <p:cNvSpPr/>
          <p:nvPr/>
        </p:nvSpPr>
        <p:spPr bwMode="auto">
          <a:xfrm rot="10800000" flipH="1">
            <a:off x="2692399" y="4206122"/>
            <a:ext cx="806451" cy="26670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162" name="Rectangle 161"/>
          <p:cNvSpPr/>
          <p:nvPr/>
        </p:nvSpPr>
        <p:spPr bwMode="auto">
          <a:xfrm rot="10800000" flipH="1">
            <a:off x="2692399" y="5231651"/>
            <a:ext cx="806451" cy="10318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lIns="0" tIns="0" rIns="0" bIns="0" anchor="t" anchorCtr="0"/>
          <a:lstStyle/>
          <a:p>
            <a:pPr fontAlgn="auto">
              <a:spcBef>
                <a:spcPts val="0"/>
              </a:spcBef>
              <a:spcAft>
                <a:spcPts val="0"/>
              </a:spcAft>
              <a:defRPr/>
            </a:pPr>
            <a:endParaRPr lang="en-US" dirty="0">
              <a:solidFill>
                <a:schemeClr val="tx1"/>
              </a:solidFill>
              <a:latin typeface="Arial" charset="0"/>
            </a:endParaRPr>
          </a:p>
        </p:txBody>
      </p:sp>
      <p:sp>
        <p:nvSpPr>
          <p:cNvPr id="180" name="TextBox 179"/>
          <p:cNvSpPr txBox="1"/>
          <p:nvPr/>
        </p:nvSpPr>
        <p:spPr>
          <a:xfrm>
            <a:off x="8191397" y="3943329"/>
            <a:ext cx="1212309" cy="307756"/>
          </a:xfrm>
          <a:prstGeom prst="rect">
            <a:avLst/>
          </a:prstGeom>
          <a:noFill/>
        </p:spPr>
        <p:txBody>
          <a:bodyPr wrap="none" lIns="91418" tIns="45710" rIns="91418" bIns="45710">
            <a:spAutoFit/>
          </a:bodyPr>
          <a:lstStyle/>
          <a:p>
            <a:pPr algn="ctr">
              <a:defRPr/>
            </a:pPr>
            <a:r>
              <a:rPr lang="en-US" sz="1400" b="1" dirty="0" smtClean="0">
                <a:solidFill>
                  <a:schemeClr val="tx1"/>
                </a:solidFill>
                <a:latin typeface="+mj-lt"/>
              </a:rPr>
              <a:t>Upper Level</a:t>
            </a:r>
            <a:endParaRPr lang="en-US" sz="1400" b="1" dirty="0">
              <a:solidFill>
                <a:schemeClr val="tx1"/>
              </a:solidFill>
              <a:latin typeface="+mj-lt"/>
            </a:endParaRPr>
          </a:p>
        </p:txBody>
      </p:sp>
      <p:sp>
        <p:nvSpPr>
          <p:cNvPr id="182" name="Oval 181"/>
          <p:cNvSpPr/>
          <p:nvPr/>
        </p:nvSpPr>
        <p:spPr bwMode="auto">
          <a:xfrm>
            <a:off x="6009050" y="1465890"/>
            <a:ext cx="2718089" cy="2719529"/>
          </a:xfrm>
          <a:prstGeom prst="ellipse">
            <a:avLst/>
          </a:prstGeom>
          <a:noFill/>
          <a:ln w="38100" cap="flat" cmpd="sng" algn="ctr">
            <a:solidFill>
              <a:srgbClr val="000000"/>
            </a:solidFill>
            <a:prstDash val="solid"/>
            <a:round/>
            <a:headEnd type="none" w="med" len="med"/>
            <a:tailEnd type="none" w="med" len="med"/>
          </a:ln>
          <a:effectLst/>
        </p:spPr>
        <p:txBody>
          <a:bodyPr lIns="91418" tIns="45710" rIns="91418" bIns="45710" anchor="ctr"/>
          <a:lstStyle/>
          <a:p>
            <a:pPr algn="ctr">
              <a:defRPr/>
            </a:pPr>
            <a:endParaRPr lang="en-US">
              <a:latin typeface="55 Helvetica Roman"/>
              <a:ea typeface="+mn-ea"/>
            </a:endParaRPr>
          </a:p>
        </p:txBody>
      </p:sp>
      <p:cxnSp>
        <p:nvCxnSpPr>
          <p:cNvPr id="185" name="Straight Connector 76"/>
          <p:cNvCxnSpPr>
            <a:cxnSpLocks noChangeShapeType="1"/>
            <a:stCxn id="183" idx="2"/>
            <a:endCxn id="183" idx="6"/>
          </p:cNvCxnSpPr>
          <p:nvPr/>
        </p:nvCxnSpPr>
        <p:spPr bwMode="auto">
          <a:xfrm>
            <a:off x="6006663" y="5822145"/>
            <a:ext cx="2718089" cy="0"/>
          </a:xfrm>
          <a:prstGeom prst="line">
            <a:avLst/>
          </a:prstGeom>
          <a:noFill/>
          <a:ln w="9525">
            <a:solidFill>
              <a:schemeClr val="bg1">
                <a:lumMod val="75000"/>
              </a:schemeClr>
            </a:solidFill>
            <a:round/>
            <a:headEnd/>
            <a:tailEnd/>
          </a:ln>
          <a:extLst>
            <a:ext uri="{909E8E84-426E-40dd-AFC4-6F175D3DCCD1}">
              <a14:hiddenFill xmlns:a14="http://schemas.microsoft.com/office/drawing/2010/main" xmlns="">
                <a:noFill/>
              </a14:hiddenFill>
            </a:ext>
          </a:extLst>
        </p:spPr>
      </p:cxnSp>
      <p:cxnSp>
        <p:nvCxnSpPr>
          <p:cNvPr id="186" name="Straight Connector 76"/>
          <p:cNvCxnSpPr>
            <a:cxnSpLocks noChangeShapeType="1"/>
            <a:stCxn id="183" idx="4"/>
            <a:endCxn id="183" idx="0"/>
          </p:cNvCxnSpPr>
          <p:nvPr/>
        </p:nvCxnSpPr>
        <p:spPr bwMode="auto">
          <a:xfrm flipV="1">
            <a:off x="7365708" y="4462380"/>
            <a:ext cx="0" cy="2719529"/>
          </a:xfrm>
          <a:prstGeom prst="line">
            <a:avLst/>
          </a:prstGeom>
          <a:noFill/>
          <a:ln w="9525">
            <a:solidFill>
              <a:schemeClr val="bg1">
                <a:lumMod val="75000"/>
              </a:schemeClr>
            </a:solidFill>
            <a:round/>
            <a:headEnd/>
            <a:tailEnd/>
          </a:ln>
          <a:extLst>
            <a:ext uri="{909E8E84-426E-40dd-AFC4-6F175D3DCCD1}">
              <a14:hiddenFill xmlns:a14="http://schemas.microsoft.com/office/drawing/2010/main" xmlns="">
                <a:noFill/>
              </a14:hiddenFill>
            </a:ext>
          </a:extLst>
        </p:spPr>
      </p:cxnSp>
      <p:sp>
        <p:nvSpPr>
          <p:cNvPr id="184" name="Oval 183"/>
          <p:cNvSpPr/>
          <p:nvPr/>
        </p:nvSpPr>
        <p:spPr bwMode="auto">
          <a:xfrm>
            <a:off x="6954657" y="5412350"/>
            <a:ext cx="826209" cy="826647"/>
          </a:xfrm>
          <a:prstGeom prst="ellipse">
            <a:avLst/>
          </a:prstGeom>
          <a:solidFill>
            <a:srgbClr val="FFFFFF"/>
          </a:solidFill>
          <a:ln w="38100" cap="flat" cmpd="sng" algn="ctr">
            <a:solidFill>
              <a:srgbClr val="000000"/>
            </a:solidFill>
            <a:prstDash val="solid"/>
            <a:round/>
            <a:headEnd type="none" w="med" len="med"/>
            <a:tailEnd type="none" w="med" len="med"/>
          </a:ln>
          <a:effectLst/>
        </p:spPr>
        <p:txBody>
          <a:bodyPr lIns="91418" tIns="45710" rIns="91418" bIns="45710" anchor="ctr"/>
          <a:lstStyle/>
          <a:p>
            <a:pPr algn="ctr">
              <a:defRPr/>
            </a:pPr>
            <a:endParaRPr lang="en-US">
              <a:latin typeface="55 Helvetica Roman"/>
              <a:ea typeface="+mn-ea"/>
            </a:endParaRPr>
          </a:p>
        </p:txBody>
      </p:sp>
      <p:cxnSp>
        <p:nvCxnSpPr>
          <p:cNvPr id="191" name="Straight Connector 76"/>
          <p:cNvCxnSpPr>
            <a:cxnSpLocks noChangeShapeType="1"/>
            <a:stCxn id="182" idx="2"/>
            <a:endCxn id="182" idx="6"/>
          </p:cNvCxnSpPr>
          <p:nvPr/>
        </p:nvCxnSpPr>
        <p:spPr bwMode="auto">
          <a:xfrm>
            <a:off x="6009050" y="2825655"/>
            <a:ext cx="2718089" cy="0"/>
          </a:xfrm>
          <a:prstGeom prst="line">
            <a:avLst/>
          </a:prstGeom>
          <a:noFill/>
          <a:ln w="9525">
            <a:solidFill>
              <a:srgbClr val="BFBFBF"/>
            </a:solidFill>
            <a:round/>
            <a:headEnd/>
            <a:tailEnd/>
          </a:ln>
          <a:extLst>
            <a:ext uri="{909E8E84-426E-40dd-AFC4-6F175D3DCCD1}">
              <a14:hiddenFill xmlns:a14="http://schemas.microsoft.com/office/drawing/2010/main" xmlns="">
                <a:noFill/>
              </a14:hiddenFill>
            </a:ext>
          </a:extLst>
        </p:spPr>
      </p:cxnSp>
      <p:cxnSp>
        <p:nvCxnSpPr>
          <p:cNvPr id="192" name="Straight Connector 76"/>
          <p:cNvCxnSpPr>
            <a:cxnSpLocks noChangeShapeType="1"/>
            <a:stCxn id="182" idx="4"/>
            <a:endCxn id="182" idx="0"/>
          </p:cNvCxnSpPr>
          <p:nvPr/>
        </p:nvCxnSpPr>
        <p:spPr bwMode="auto">
          <a:xfrm flipV="1">
            <a:off x="7368095" y="1465890"/>
            <a:ext cx="0" cy="2719529"/>
          </a:xfrm>
          <a:prstGeom prst="line">
            <a:avLst/>
          </a:prstGeom>
          <a:noFill/>
          <a:ln w="9525">
            <a:solidFill>
              <a:srgbClr val="BFBFBF"/>
            </a:solidFill>
            <a:round/>
            <a:headEnd/>
            <a:tailEnd/>
          </a:ln>
          <a:extLst>
            <a:ext uri="{909E8E84-426E-40dd-AFC4-6F175D3DCCD1}">
              <a14:hiddenFill xmlns:a14="http://schemas.microsoft.com/office/drawing/2010/main" xmlns="">
                <a:noFill/>
              </a14:hiddenFill>
            </a:ext>
          </a:extLst>
        </p:spPr>
      </p:cxnSp>
      <p:sp>
        <p:nvSpPr>
          <p:cNvPr id="189" name="Oval 188"/>
          <p:cNvSpPr/>
          <p:nvPr/>
        </p:nvSpPr>
        <p:spPr bwMode="auto">
          <a:xfrm>
            <a:off x="6946189" y="2415150"/>
            <a:ext cx="826209" cy="826647"/>
          </a:xfrm>
          <a:prstGeom prst="ellipse">
            <a:avLst/>
          </a:prstGeom>
          <a:solidFill>
            <a:srgbClr val="FFFFFF"/>
          </a:solidFill>
          <a:ln w="12700" cap="flat" cmpd="sng" algn="ctr">
            <a:solidFill>
              <a:srgbClr val="BFBFBF"/>
            </a:solidFill>
            <a:prstDash val="solid"/>
            <a:round/>
            <a:headEnd type="none" w="med" len="med"/>
            <a:tailEnd type="none" w="med" len="med"/>
          </a:ln>
          <a:effectLst/>
        </p:spPr>
        <p:txBody>
          <a:bodyPr lIns="91418" tIns="45710" rIns="91418" bIns="45710" anchor="ctr"/>
          <a:lstStyle/>
          <a:p>
            <a:pPr algn="ctr">
              <a:defRPr/>
            </a:pPr>
            <a:endParaRPr lang="en-US">
              <a:latin typeface="55 Helvetica Roman"/>
              <a:ea typeface="+mn-ea"/>
            </a:endParaRPr>
          </a:p>
        </p:txBody>
      </p:sp>
      <p:sp>
        <p:nvSpPr>
          <p:cNvPr id="193" name="Rectangle 29"/>
          <p:cNvSpPr>
            <a:spLocks noChangeArrowheads="1"/>
          </p:cNvSpPr>
          <p:nvPr/>
        </p:nvSpPr>
        <p:spPr bwMode="auto">
          <a:xfrm rot="10800000" flipH="1">
            <a:off x="3495552" y="4142252"/>
            <a:ext cx="45719" cy="330580"/>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194" name="Rectangle 29"/>
          <p:cNvSpPr>
            <a:spLocks noChangeArrowheads="1"/>
          </p:cNvSpPr>
          <p:nvPr/>
        </p:nvSpPr>
        <p:spPr bwMode="auto">
          <a:xfrm rot="10800000" flipH="1">
            <a:off x="2654177" y="5231651"/>
            <a:ext cx="45719" cy="1095381"/>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195" name="Rectangle 29"/>
          <p:cNvSpPr>
            <a:spLocks noChangeArrowheads="1"/>
          </p:cNvSpPr>
          <p:nvPr/>
        </p:nvSpPr>
        <p:spPr bwMode="auto">
          <a:xfrm rot="10800000" flipH="1">
            <a:off x="3501902" y="5863476"/>
            <a:ext cx="45719" cy="463554"/>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1" name="TextBox 30"/>
          <p:cNvSpPr txBox="1"/>
          <p:nvPr/>
        </p:nvSpPr>
        <p:spPr>
          <a:xfrm>
            <a:off x="4787914" y="3989749"/>
            <a:ext cx="1813348" cy="707886"/>
          </a:xfrm>
          <a:prstGeom prst="rect">
            <a:avLst/>
          </a:prstGeom>
          <a:solidFill>
            <a:srgbClr val="FFFFFF"/>
          </a:solidFill>
          <a:ln>
            <a:noFill/>
          </a:ln>
        </p:spPr>
        <p:txBody>
          <a:bodyPr wrap="square" rtlCol="0">
            <a:spAutoFit/>
          </a:bodyPr>
          <a:lstStyle/>
          <a:p>
            <a:pPr algn="ctr"/>
            <a:r>
              <a:rPr lang="en-US" sz="1000" dirty="0" smtClean="0">
                <a:solidFill>
                  <a:schemeClr val="tx1"/>
                </a:solidFill>
                <a:latin typeface="+mj-lt"/>
              </a:rPr>
              <a:t>288 Dbl. CTBs</a:t>
            </a:r>
          </a:p>
          <a:p>
            <a:pPr algn="ctr"/>
            <a:r>
              <a:rPr lang="en-US" sz="1000" dirty="0" smtClean="0">
                <a:solidFill>
                  <a:schemeClr val="tx1"/>
                </a:solidFill>
                <a:latin typeface="+mj-lt"/>
              </a:rPr>
              <a:t>~36 m</a:t>
            </a:r>
            <a:r>
              <a:rPr lang="en-US" sz="1000" baseline="30000" dirty="0" smtClean="0">
                <a:solidFill>
                  <a:schemeClr val="tx1"/>
                </a:solidFill>
                <a:latin typeface="+mj-lt"/>
              </a:rPr>
              <a:t>3</a:t>
            </a:r>
            <a:r>
              <a:rPr lang="en-US" sz="1000" dirty="0" smtClean="0">
                <a:solidFill>
                  <a:schemeClr val="tx1"/>
                </a:solidFill>
                <a:latin typeface="+mj-lt"/>
              </a:rPr>
              <a:t> Stowage Volume</a:t>
            </a:r>
          </a:p>
          <a:p>
            <a:pPr algn="ctr"/>
            <a:r>
              <a:rPr lang="en-US" sz="1000" dirty="0" smtClean="0">
                <a:solidFill>
                  <a:schemeClr val="tx1"/>
                </a:solidFill>
                <a:latin typeface="+mj-lt"/>
              </a:rPr>
              <a:t>Average 20kg ea.: 5,760 kg</a:t>
            </a:r>
          </a:p>
          <a:p>
            <a:pPr algn="ctr"/>
            <a:r>
              <a:rPr lang="en-US" sz="1000" dirty="0" smtClean="0">
                <a:solidFill>
                  <a:schemeClr val="tx1"/>
                </a:solidFill>
                <a:latin typeface="+mj-lt"/>
              </a:rPr>
              <a:t>Max. 50kg ea.: 14,400 kg</a:t>
            </a:r>
          </a:p>
        </p:txBody>
      </p:sp>
      <p:sp>
        <p:nvSpPr>
          <p:cNvPr id="301" name="Rectangle 29"/>
          <p:cNvSpPr>
            <a:spLocks noChangeArrowheads="1"/>
          </p:cNvSpPr>
          <p:nvPr/>
        </p:nvSpPr>
        <p:spPr bwMode="auto">
          <a:xfrm rot="10800000" flipH="1">
            <a:off x="2698752" y="6230499"/>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02" name="Rectangle 301"/>
          <p:cNvSpPr/>
          <p:nvPr/>
        </p:nvSpPr>
        <p:spPr bwMode="auto">
          <a:xfrm rot="10800000" flipH="1">
            <a:off x="2879725" y="6231772"/>
            <a:ext cx="441325" cy="45719"/>
          </a:xfrm>
          <a:prstGeom prst="rect">
            <a:avLst/>
          </a:prstGeom>
          <a:solidFill>
            <a:srgbClr val="7F7F7F"/>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304" name="Rectangle 29"/>
          <p:cNvSpPr>
            <a:spLocks noChangeArrowheads="1"/>
          </p:cNvSpPr>
          <p:nvPr/>
        </p:nvSpPr>
        <p:spPr bwMode="auto">
          <a:xfrm rot="10800000" flipH="1">
            <a:off x="3324227" y="6230499"/>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05" name="Rectangle 29"/>
          <p:cNvSpPr>
            <a:spLocks noChangeArrowheads="1"/>
          </p:cNvSpPr>
          <p:nvPr/>
        </p:nvSpPr>
        <p:spPr bwMode="auto">
          <a:xfrm rot="10800000" flipH="1">
            <a:off x="2689227" y="4188974"/>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06" name="Rectangle 305"/>
          <p:cNvSpPr/>
          <p:nvPr/>
        </p:nvSpPr>
        <p:spPr bwMode="auto">
          <a:xfrm rot="10800000" flipH="1">
            <a:off x="2870200" y="4190247"/>
            <a:ext cx="441325" cy="45719"/>
          </a:xfrm>
          <a:prstGeom prst="rect">
            <a:avLst/>
          </a:prstGeom>
          <a:solidFill>
            <a:srgbClr val="7F7F7F"/>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307" name="Rectangle 29"/>
          <p:cNvSpPr>
            <a:spLocks noChangeArrowheads="1"/>
          </p:cNvSpPr>
          <p:nvPr/>
        </p:nvSpPr>
        <p:spPr bwMode="auto">
          <a:xfrm rot="10800000" flipH="1">
            <a:off x="3314702" y="4188974"/>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08" name="Rectangle 29"/>
          <p:cNvSpPr>
            <a:spLocks noChangeArrowheads="1"/>
          </p:cNvSpPr>
          <p:nvPr/>
        </p:nvSpPr>
        <p:spPr bwMode="auto">
          <a:xfrm rot="10800000" flipH="1">
            <a:off x="2698752" y="5230374"/>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10" name="Rectangle 29"/>
          <p:cNvSpPr>
            <a:spLocks noChangeArrowheads="1"/>
          </p:cNvSpPr>
          <p:nvPr/>
        </p:nvSpPr>
        <p:spPr bwMode="auto">
          <a:xfrm rot="10800000" flipH="1">
            <a:off x="3324227" y="5230374"/>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11" name="Rectangle 310"/>
          <p:cNvSpPr/>
          <p:nvPr/>
        </p:nvSpPr>
        <p:spPr bwMode="auto">
          <a:xfrm rot="10800000">
            <a:off x="2649855" y="4472820"/>
            <a:ext cx="45719" cy="75248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312" name="Rectangle 311"/>
          <p:cNvSpPr/>
          <p:nvPr/>
        </p:nvSpPr>
        <p:spPr bwMode="auto">
          <a:xfrm rot="10800000">
            <a:off x="3494404" y="4469645"/>
            <a:ext cx="48895" cy="76200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313" name="Rectangle 29"/>
          <p:cNvSpPr>
            <a:spLocks noChangeArrowheads="1"/>
          </p:cNvSpPr>
          <p:nvPr/>
        </p:nvSpPr>
        <p:spPr bwMode="auto">
          <a:xfrm rot="10800000" flipH="1">
            <a:off x="3501902" y="5234825"/>
            <a:ext cx="45719" cy="180976"/>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314" name="Rectangle 313"/>
          <p:cNvSpPr/>
          <p:nvPr/>
        </p:nvSpPr>
        <p:spPr bwMode="auto">
          <a:xfrm rot="5400000" flipH="1">
            <a:off x="3302000" y="5615822"/>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318" name="Rectangle 317"/>
          <p:cNvSpPr/>
          <p:nvPr/>
        </p:nvSpPr>
        <p:spPr bwMode="auto">
          <a:xfrm rot="5400000" flipH="1">
            <a:off x="7577137" y="5786435"/>
            <a:ext cx="368299" cy="7302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36" name="Octagon 35"/>
          <p:cNvSpPr/>
          <p:nvPr/>
        </p:nvSpPr>
        <p:spPr bwMode="auto">
          <a:xfrm>
            <a:off x="6467476" y="1927226"/>
            <a:ext cx="1800224" cy="1800224"/>
          </a:xfrm>
          <a:prstGeom prst="octagon">
            <a:avLst/>
          </a:prstGeom>
          <a:noFill/>
          <a:ln w="12700"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37" name="Group 36"/>
          <p:cNvGrpSpPr/>
          <p:nvPr/>
        </p:nvGrpSpPr>
        <p:grpSpPr>
          <a:xfrm>
            <a:off x="6086331" y="2470150"/>
            <a:ext cx="377825" cy="710948"/>
            <a:chOff x="6086331" y="2470150"/>
            <a:chExt cx="377825" cy="710948"/>
          </a:xfrm>
        </p:grpSpPr>
        <p:sp>
          <p:nvSpPr>
            <p:cNvPr id="219" name="Rectangle 218"/>
            <p:cNvSpPr/>
            <p:nvPr/>
          </p:nvSpPr>
          <p:spPr bwMode="auto">
            <a:xfrm rot="10800000" flipV="1">
              <a:off x="6086331" y="28257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24" name="Rectangle 323"/>
            <p:cNvSpPr/>
            <p:nvPr/>
          </p:nvSpPr>
          <p:spPr bwMode="auto">
            <a:xfrm rot="10800000" flipV="1">
              <a:off x="6086331" y="24701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25" name="Group 324"/>
          <p:cNvGrpSpPr/>
          <p:nvPr/>
        </p:nvGrpSpPr>
        <p:grpSpPr>
          <a:xfrm rot="18883222">
            <a:off x="6403832" y="3241675"/>
            <a:ext cx="377825" cy="710948"/>
            <a:chOff x="6086331" y="2470150"/>
            <a:chExt cx="377825" cy="710948"/>
          </a:xfrm>
        </p:grpSpPr>
        <p:sp>
          <p:nvSpPr>
            <p:cNvPr id="326" name="Rectangle 325"/>
            <p:cNvSpPr/>
            <p:nvPr/>
          </p:nvSpPr>
          <p:spPr bwMode="auto">
            <a:xfrm rot="10800000" flipV="1">
              <a:off x="6086331" y="2825750"/>
              <a:ext cx="377825" cy="355348"/>
            </a:xfrm>
            <a:prstGeom prst="rect">
              <a:avLst/>
            </a:prstGeom>
            <a:solidFill>
              <a:schemeClr val="accent3">
                <a:lumMod val="20000"/>
                <a:lumOff val="80000"/>
              </a:schemeClr>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27" name="Rectangle 326"/>
            <p:cNvSpPr/>
            <p:nvPr/>
          </p:nvSpPr>
          <p:spPr bwMode="auto">
            <a:xfrm rot="10800000" flipV="1">
              <a:off x="6086331" y="2470150"/>
              <a:ext cx="377825" cy="355348"/>
            </a:xfrm>
            <a:prstGeom prst="rect">
              <a:avLst/>
            </a:prstGeom>
            <a:solidFill>
              <a:schemeClr val="accent2">
                <a:lumMod val="20000"/>
                <a:lumOff val="80000"/>
              </a:schemeClr>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28" name="Group 327"/>
          <p:cNvGrpSpPr/>
          <p:nvPr/>
        </p:nvGrpSpPr>
        <p:grpSpPr>
          <a:xfrm rot="16200000">
            <a:off x="7178532" y="3568700"/>
            <a:ext cx="377825" cy="710948"/>
            <a:chOff x="6086331" y="2470150"/>
            <a:chExt cx="377825" cy="710948"/>
          </a:xfrm>
        </p:grpSpPr>
        <p:sp>
          <p:nvSpPr>
            <p:cNvPr id="329" name="Rectangle 328"/>
            <p:cNvSpPr/>
            <p:nvPr/>
          </p:nvSpPr>
          <p:spPr bwMode="auto">
            <a:xfrm rot="10800000" flipV="1">
              <a:off x="6086331" y="28257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30" name="Rectangle 329"/>
            <p:cNvSpPr/>
            <p:nvPr/>
          </p:nvSpPr>
          <p:spPr bwMode="auto">
            <a:xfrm rot="10800000" flipV="1">
              <a:off x="6086331" y="24701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31" name="Group 330"/>
          <p:cNvGrpSpPr/>
          <p:nvPr/>
        </p:nvGrpSpPr>
        <p:grpSpPr>
          <a:xfrm rot="16200000">
            <a:off x="7165833" y="1381125"/>
            <a:ext cx="377825" cy="710948"/>
            <a:chOff x="6086331" y="2470150"/>
            <a:chExt cx="377825" cy="710948"/>
          </a:xfrm>
        </p:grpSpPr>
        <p:sp>
          <p:nvSpPr>
            <p:cNvPr id="332" name="Rectangle 331"/>
            <p:cNvSpPr/>
            <p:nvPr/>
          </p:nvSpPr>
          <p:spPr bwMode="auto">
            <a:xfrm rot="10800000" flipV="1">
              <a:off x="6086331" y="28257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33" name="Rectangle 332"/>
            <p:cNvSpPr/>
            <p:nvPr/>
          </p:nvSpPr>
          <p:spPr bwMode="auto">
            <a:xfrm rot="10800000" flipV="1">
              <a:off x="6086331" y="24701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34" name="Group 333"/>
          <p:cNvGrpSpPr/>
          <p:nvPr/>
        </p:nvGrpSpPr>
        <p:grpSpPr>
          <a:xfrm>
            <a:off x="8273906" y="2463800"/>
            <a:ext cx="377825" cy="710948"/>
            <a:chOff x="6086331" y="2470150"/>
            <a:chExt cx="377825" cy="710948"/>
          </a:xfrm>
        </p:grpSpPr>
        <p:sp>
          <p:nvSpPr>
            <p:cNvPr id="335" name="Rectangle 334"/>
            <p:cNvSpPr/>
            <p:nvPr/>
          </p:nvSpPr>
          <p:spPr bwMode="auto">
            <a:xfrm rot="10800000" flipV="1">
              <a:off x="6086331" y="28257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36" name="Rectangle 335"/>
            <p:cNvSpPr/>
            <p:nvPr/>
          </p:nvSpPr>
          <p:spPr bwMode="auto">
            <a:xfrm rot="10800000" flipV="1">
              <a:off x="6086331" y="2470150"/>
              <a:ext cx="377825" cy="355348"/>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37" name="Group 336"/>
          <p:cNvGrpSpPr/>
          <p:nvPr/>
        </p:nvGrpSpPr>
        <p:grpSpPr>
          <a:xfrm rot="18883222">
            <a:off x="7950056" y="1698625"/>
            <a:ext cx="377825" cy="710948"/>
            <a:chOff x="6086331" y="2470150"/>
            <a:chExt cx="377825" cy="710948"/>
          </a:xfrm>
          <a:solidFill>
            <a:srgbClr val="CCFFCC"/>
          </a:solidFill>
        </p:grpSpPr>
        <p:sp>
          <p:nvSpPr>
            <p:cNvPr id="338" name="Rectangle 337"/>
            <p:cNvSpPr/>
            <p:nvPr/>
          </p:nvSpPr>
          <p:spPr bwMode="auto">
            <a:xfrm rot="10800000" flipV="1">
              <a:off x="6086331" y="28257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39" name="Rectangle 338"/>
            <p:cNvSpPr/>
            <p:nvPr/>
          </p:nvSpPr>
          <p:spPr bwMode="auto">
            <a:xfrm rot="10800000" flipV="1">
              <a:off x="6086331" y="24701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40" name="Group 339"/>
          <p:cNvGrpSpPr/>
          <p:nvPr/>
        </p:nvGrpSpPr>
        <p:grpSpPr>
          <a:xfrm rot="2709453">
            <a:off x="6397480" y="1708149"/>
            <a:ext cx="377825" cy="710948"/>
            <a:chOff x="6086331" y="2470150"/>
            <a:chExt cx="377825" cy="710948"/>
          </a:xfrm>
          <a:solidFill>
            <a:schemeClr val="accent4">
              <a:lumMod val="20000"/>
              <a:lumOff val="80000"/>
            </a:schemeClr>
          </a:solidFill>
        </p:grpSpPr>
        <p:sp>
          <p:nvSpPr>
            <p:cNvPr id="341" name="Rectangle 340"/>
            <p:cNvSpPr/>
            <p:nvPr/>
          </p:nvSpPr>
          <p:spPr bwMode="auto">
            <a:xfrm rot="10800000" flipV="1">
              <a:off x="6086331" y="28257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42" name="Rectangle 341"/>
            <p:cNvSpPr/>
            <p:nvPr/>
          </p:nvSpPr>
          <p:spPr bwMode="auto">
            <a:xfrm rot="10800000" flipV="1">
              <a:off x="6086331" y="24701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43" name="Group 342"/>
          <p:cNvGrpSpPr/>
          <p:nvPr/>
        </p:nvGrpSpPr>
        <p:grpSpPr>
          <a:xfrm rot="2709453">
            <a:off x="7950054" y="3241674"/>
            <a:ext cx="377825" cy="710948"/>
            <a:chOff x="6086331" y="2470150"/>
            <a:chExt cx="377825" cy="710948"/>
          </a:xfrm>
          <a:solidFill>
            <a:srgbClr val="CCFFCC"/>
          </a:solidFill>
        </p:grpSpPr>
        <p:sp>
          <p:nvSpPr>
            <p:cNvPr id="344" name="Rectangle 343"/>
            <p:cNvSpPr/>
            <p:nvPr/>
          </p:nvSpPr>
          <p:spPr bwMode="auto">
            <a:xfrm rot="10800000" flipV="1">
              <a:off x="6086331" y="28257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sp>
          <p:nvSpPr>
            <p:cNvPr id="345" name="Rectangle 344"/>
            <p:cNvSpPr/>
            <p:nvPr/>
          </p:nvSpPr>
          <p:spPr bwMode="auto">
            <a:xfrm rot="10800000" flipV="1">
              <a:off x="6086331" y="2470150"/>
              <a:ext cx="377825" cy="355348"/>
            </a:xfrm>
            <a:prstGeom prst="rect">
              <a:avLst/>
            </a:prstGeom>
            <a:grpFill/>
            <a:ln w="12700" cap="flat" cmpd="sng" algn="ctr">
              <a:solidFill>
                <a:schemeClr val="accent4"/>
              </a:solidFill>
              <a:prstDash val="solid"/>
              <a:round/>
              <a:headEnd type="none" w="med" len="med"/>
              <a:tailEnd type="none" w="med" len="med"/>
            </a:ln>
            <a:effectLst/>
          </p:spPr>
          <p:txBody>
            <a:bodyPr lIns="91418" tIns="45710" rIns="91418" bIns="45710"/>
            <a:lstStyle/>
            <a:p>
              <a:pPr eaLnBrk="0" hangingPunct="0">
                <a:defRPr/>
              </a:pPr>
              <a:endParaRPr lang="en-US">
                <a:latin typeface="55 Helvetica Roman" pitchFamily="1" charset="0"/>
              </a:endParaRPr>
            </a:p>
          </p:txBody>
        </p:sp>
      </p:grpSp>
      <p:grpSp>
        <p:nvGrpSpPr>
          <p:cNvPr id="346" name="Group 133"/>
          <p:cNvGrpSpPr>
            <a:grpSpLocks/>
          </p:cNvGrpSpPr>
          <p:nvPr/>
        </p:nvGrpSpPr>
        <p:grpSpPr bwMode="auto">
          <a:xfrm>
            <a:off x="2681747" y="4488701"/>
            <a:ext cx="794177" cy="720726"/>
            <a:chOff x="4349451" y="5216470"/>
            <a:chExt cx="882199" cy="211217"/>
          </a:xfrm>
          <a:solidFill>
            <a:srgbClr val="FFFF99"/>
          </a:solidFill>
        </p:grpSpPr>
        <p:sp>
          <p:nvSpPr>
            <p:cNvPr id="347" name="Rectangle 346"/>
            <p:cNvSpPr/>
            <p:nvPr/>
          </p:nvSpPr>
          <p:spPr bwMode="auto">
            <a:xfrm>
              <a:off x="4801340" y="5216470"/>
              <a:ext cx="430310" cy="211217"/>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sp>
          <p:nvSpPr>
            <p:cNvPr id="348" name="Rectangle 347"/>
            <p:cNvSpPr/>
            <p:nvPr/>
          </p:nvSpPr>
          <p:spPr bwMode="auto">
            <a:xfrm>
              <a:off x="4349451" y="5216470"/>
              <a:ext cx="430311" cy="211217"/>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grpSp>
      <p:sp>
        <p:nvSpPr>
          <p:cNvPr id="351" name="Rectangle 350"/>
          <p:cNvSpPr/>
          <p:nvPr/>
        </p:nvSpPr>
        <p:spPr bwMode="auto">
          <a:xfrm>
            <a:off x="1760993" y="4498226"/>
            <a:ext cx="387376" cy="720726"/>
          </a:xfrm>
          <a:prstGeom prst="rect">
            <a:avLst/>
          </a:prstGeom>
          <a:solidFill>
            <a:srgbClr val="FFFF66"/>
          </a:solidFill>
          <a:ln w="12700" cap="flat" cmpd="sng" algn="ctr">
            <a:solidFill>
              <a:schemeClr val="tx1"/>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rgbClr val="7F7F7F"/>
                </a:solidFill>
                <a:latin typeface="55 Helvetica Roman" pitchFamily="1" charset="0"/>
              </a:rPr>
              <a:t>Galley Equipment</a:t>
            </a:r>
            <a:endParaRPr lang="en-US" sz="600" dirty="0">
              <a:solidFill>
                <a:srgbClr val="7F7F7F"/>
              </a:solidFill>
              <a:latin typeface="55 Helvetica Roman" pitchFamily="1" charset="0"/>
            </a:endParaRPr>
          </a:p>
        </p:txBody>
      </p:sp>
      <p:grpSp>
        <p:nvGrpSpPr>
          <p:cNvPr id="353" name="Group 133"/>
          <p:cNvGrpSpPr>
            <a:grpSpLocks/>
          </p:cNvGrpSpPr>
          <p:nvPr/>
        </p:nvGrpSpPr>
        <p:grpSpPr bwMode="auto">
          <a:xfrm>
            <a:off x="2164222" y="4498226"/>
            <a:ext cx="496427" cy="720726"/>
            <a:chOff x="4349451" y="5216470"/>
            <a:chExt cx="882199" cy="211217"/>
          </a:xfrm>
          <a:solidFill>
            <a:schemeClr val="accent4">
              <a:lumMod val="20000"/>
              <a:lumOff val="80000"/>
            </a:schemeClr>
          </a:solidFill>
        </p:grpSpPr>
        <p:sp>
          <p:nvSpPr>
            <p:cNvPr id="354" name="Rectangle 353"/>
            <p:cNvSpPr/>
            <p:nvPr/>
          </p:nvSpPr>
          <p:spPr bwMode="auto">
            <a:xfrm>
              <a:off x="4801340" y="5216470"/>
              <a:ext cx="430310" cy="211217"/>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sp>
          <p:nvSpPr>
            <p:cNvPr id="355" name="Rectangle 354"/>
            <p:cNvSpPr/>
            <p:nvPr/>
          </p:nvSpPr>
          <p:spPr bwMode="auto">
            <a:xfrm>
              <a:off x="4349451" y="5216470"/>
              <a:ext cx="430311" cy="211217"/>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grpSp>
      <p:grpSp>
        <p:nvGrpSpPr>
          <p:cNvPr id="356" name="Group 133"/>
          <p:cNvGrpSpPr>
            <a:grpSpLocks/>
          </p:cNvGrpSpPr>
          <p:nvPr/>
        </p:nvGrpSpPr>
        <p:grpSpPr bwMode="auto">
          <a:xfrm>
            <a:off x="3519947" y="4495051"/>
            <a:ext cx="496427" cy="720726"/>
            <a:chOff x="4349451" y="5216470"/>
            <a:chExt cx="882199" cy="211217"/>
          </a:xfrm>
          <a:solidFill>
            <a:srgbClr val="CCFFCC"/>
          </a:solidFill>
        </p:grpSpPr>
        <p:sp>
          <p:nvSpPr>
            <p:cNvPr id="357" name="Rectangle 356"/>
            <p:cNvSpPr/>
            <p:nvPr/>
          </p:nvSpPr>
          <p:spPr bwMode="auto">
            <a:xfrm>
              <a:off x="4801340" y="5216470"/>
              <a:ext cx="430310" cy="211217"/>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sp>
          <p:nvSpPr>
            <p:cNvPr id="358" name="Rectangle 357"/>
            <p:cNvSpPr/>
            <p:nvPr/>
          </p:nvSpPr>
          <p:spPr bwMode="auto">
            <a:xfrm>
              <a:off x="4349451" y="5216470"/>
              <a:ext cx="430311" cy="211217"/>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a:lstStyle/>
            <a:p>
              <a:pPr eaLnBrk="0" hangingPunct="0">
                <a:defRPr/>
              </a:pPr>
              <a:endParaRPr lang="en-US">
                <a:latin typeface="55 Helvetica Roman" pitchFamily="1" charset="0"/>
              </a:endParaRPr>
            </a:p>
          </p:txBody>
        </p:sp>
      </p:grpSp>
      <p:sp>
        <p:nvSpPr>
          <p:cNvPr id="38" name="Rounded Rectangle 37"/>
          <p:cNvSpPr/>
          <p:nvPr/>
        </p:nvSpPr>
        <p:spPr bwMode="auto">
          <a:xfrm>
            <a:off x="7135091" y="2589572"/>
            <a:ext cx="461843" cy="461843"/>
          </a:xfrm>
          <a:prstGeom prst="roundRect">
            <a:avLst/>
          </a:prstGeom>
          <a:no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1" compatLnSpc="1">
            <a:prstTxWarp prst="textNoShape">
              <a:avLst/>
            </a:prstTxWarp>
            <a:normAutofit/>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600" b="0" i="0" u="none" strike="noStrike" cap="none" normalizeH="0" baseline="0" dirty="0" smtClean="0">
              <a:ln>
                <a:noFill/>
              </a:ln>
              <a:solidFill>
                <a:srgbClr val="666666"/>
              </a:solidFill>
              <a:effectLst/>
              <a:latin typeface="55 Helvetica Roman" pitchFamily="1"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600" b="0" i="0" u="none" strike="noStrike" cap="none" normalizeH="0" baseline="0" dirty="0" smtClean="0">
                <a:ln>
                  <a:noFill/>
                </a:ln>
                <a:solidFill>
                  <a:srgbClr val="666666"/>
                </a:solidFill>
                <a:effectLst/>
                <a:latin typeface="55 Helvetica Roman" pitchFamily="1" charset="0"/>
              </a:rPr>
              <a:t>Airlock Below</a:t>
            </a:r>
            <a:endParaRPr kumimoji="0" lang="en-US" sz="600" b="0" i="0" u="none" strike="noStrike" cap="none" normalizeH="0" baseline="0" dirty="0">
              <a:ln>
                <a:noFill/>
              </a:ln>
              <a:solidFill>
                <a:srgbClr val="666666"/>
              </a:solidFill>
              <a:effectLst/>
              <a:latin typeface="55 Helvetica Roman" pitchFamily="1" charset="0"/>
            </a:endParaRPr>
          </a:p>
        </p:txBody>
      </p:sp>
      <p:sp>
        <p:nvSpPr>
          <p:cNvPr id="44" name="Oval 43"/>
          <p:cNvSpPr/>
          <p:nvPr/>
        </p:nvSpPr>
        <p:spPr bwMode="auto">
          <a:xfrm>
            <a:off x="6823075" y="3892551"/>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68" name="Oval 367"/>
          <p:cNvSpPr/>
          <p:nvPr/>
        </p:nvSpPr>
        <p:spPr bwMode="auto">
          <a:xfrm>
            <a:off x="7766050" y="3889376"/>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69" name="Oval 368"/>
          <p:cNvSpPr/>
          <p:nvPr/>
        </p:nvSpPr>
        <p:spPr bwMode="auto">
          <a:xfrm>
            <a:off x="8416925" y="3209926"/>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0" name="Oval 369"/>
          <p:cNvSpPr/>
          <p:nvPr/>
        </p:nvSpPr>
        <p:spPr bwMode="auto">
          <a:xfrm>
            <a:off x="8426450" y="2286001"/>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1" name="Oval 370"/>
          <p:cNvSpPr/>
          <p:nvPr/>
        </p:nvSpPr>
        <p:spPr bwMode="auto">
          <a:xfrm>
            <a:off x="7756525" y="1625601"/>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2" name="Oval 371"/>
          <p:cNvSpPr/>
          <p:nvPr/>
        </p:nvSpPr>
        <p:spPr bwMode="auto">
          <a:xfrm>
            <a:off x="6819900" y="1625601"/>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3" name="Oval 372"/>
          <p:cNvSpPr/>
          <p:nvPr/>
        </p:nvSpPr>
        <p:spPr bwMode="auto">
          <a:xfrm>
            <a:off x="6156325" y="2292351"/>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4" name="Oval 373"/>
          <p:cNvSpPr/>
          <p:nvPr/>
        </p:nvSpPr>
        <p:spPr bwMode="auto">
          <a:xfrm>
            <a:off x="6165850" y="3216276"/>
            <a:ext cx="142874" cy="142874"/>
          </a:xfrm>
          <a:prstGeom prst="ellipse">
            <a:avLst/>
          </a:prstGeom>
          <a:solidFill>
            <a:schemeClr val="bg1"/>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5" name="Oval 374"/>
          <p:cNvSpPr/>
          <p:nvPr/>
        </p:nvSpPr>
        <p:spPr bwMode="auto">
          <a:xfrm>
            <a:off x="6826377" y="6892086"/>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6" name="Oval 375"/>
          <p:cNvSpPr/>
          <p:nvPr/>
        </p:nvSpPr>
        <p:spPr bwMode="auto">
          <a:xfrm>
            <a:off x="7769352" y="6888911"/>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7" name="Oval 376"/>
          <p:cNvSpPr/>
          <p:nvPr/>
        </p:nvSpPr>
        <p:spPr bwMode="auto">
          <a:xfrm>
            <a:off x="8420227" y="6209461"/>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8" name="Oval 377"/>
          <p:cNvSpPr/>
          <p:nvPr/>
        </p:nvSpPr>
        <p:spPr bwMode="auto">
          <a:xfrm>
            <a:off x="8429752" y="5285536"/>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9" name="Oval 378"/>
          <p:cNvSpPr/>
          <p:nvPr/>
        </p:nvSpPr>
        <p:spPr bwMode="auto">
          <a:xfrm>
            <a:off x="7759827" y="4625136"/>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80" name="Oval 379"/>
          <p:cNvSpPr/>
          <p:nvPr/>
        </p:nvSpPr>
        <p:spPr bwMode="auto">
          <a:xfrm>
            <a:off x="6823202" y="4625136"/>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81" name="Oval 380"/>
          <p:cNvSpPr/>
          <p:nvPr/>
        </p:nvSpPr>
        <p:spPr bwMode="auto">
          <a:xfrm>
            <a:off x="6159627" y="5291886"/>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82" name="Oval 381"/>
          <p:cNvSpPr/>
          <p:nvPr/>
        </p:nvSpPr>
        <p:spPr bwMode="auto">
          <a:xfrm>
            <a:off x="6169152" y="6215811"/>
            <a:ext cx="142874" cy="142874"/>
          </a:xfrm>
          <a:prstGeom prst="ellipse">
            <a:avLst/>
          </a:prstGeom>
          <a:solidFill>
            <a:srgbClr val="FFFFFF"/>
          </a:solidFill>
          <a:ln w="12700" cap="flat" cmpd="sng" algn="ctr">
            <a:solidFill>
              <a:schemeClr val="accent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grpSp>
        <p:nvGrpSpPr>
          <p:cNvPr id="6" name="Group 5"/>
          <p:cNvGrpSpPr/>
          <p:nvPr/>
        </p:nvGrpSpPr>
        <p:grpSpPr>
          <a:xfrm>
            <a:off x="6048376" y="5822951"/>
            <a:ext cx="1314450" cy="1323975"/>
            <a:chOff x="6048376" y="5822951"/>
            <a:chExt cx="1314450" cy="1323975"/>
          </a:xfrm>
        </p:grpSpPr>
        <p:sp>
          <p:nvSpPr>
            <p:cNvPr id="241" name="Rectangle 240"/>
            <p:cNvSpPr/>
            <p:nvPr/>
          </p:nvSpPr>
          <p:spPr bwMode="auto">
            <a:xfrm rot="5400000">
              <a:off x="6045201" y="582612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55" name="Rectangle 254"/>
            <p:cNvSpPr/>
            <p:nvPr/>
          </p:nvSpPr>
          <p:spPr bwMode="auto">
            <a:xfrm rot="5400000">
              <a:off x="7175501" y="695960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nvGrpSpPr>
            <p:cNvPr id="260" name="Group 259"/>
            <p:cNvGrpSpPr/>
            <p:nvPr/>
          </p:nvGrpSpPr>
          <p:grpSpPr>
            <a:xfrm>
              <a:off x="6080126" y="6013451"/>
              <a:ext cx="368300" cy="190500"/>
              <a:chOff x="6035676" y="5727701"/>
              <a:chExt cx="368300" cy="190500"/>
            </a:xfrm>
            <a:solidFill>
              <a:srgbClr val="BFBFBF"/>
            </a:solidFill>
          </p:grpSpPr>
          <p:sp>
            <p:nvSpPr>
              <p:cNvPr id="261" name="Rectangle 260"/>
              <p:cNvSpPr/>
              <p:nvPr/>
            </p:nvSpPr>
            <p:spPr bwMode="auto">
              <a:xfrm rot="5400000">
                <a:off x="60325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62" name="Rectangle 261"/>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68" name="Group 267"/>
            <p:cNvGrpSpPr/>
            <p:nvPr/>
          </p:nvGrpSpPr>
          <p:grpSpPr>
            <a:xfrm>
              <a:off x="6994526" y="6734176"/>
              <a:ext cx="184150" cy="381000"/>
              <a:chOff x="7086601" y="6534151"/>
              <a:chExt cx="184150" cy="381000"/>
            </a:xfrm>
            <a:solidFill>
              <a:srgbClr val="BFBFBF"/>
            </a:solidFill>
          </p:grpSpPr>
          <p:sp>
            <p:nvSpPr>
              <p:cNvPr id="270" name="Rectangle 269"/>
              <p:cNvSpPr/>
              <p:nvPr/>
            </p:nvSpPr>
            <p:spPr bwMode="auto">
              <a:xfrm rot="5400000">
                <a:off x="7083426" y="65373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71" name="Rectangle 270"/>
              <p:cNvSpPr/>
              <p:nvPr/>
            </p:nvSpPr>
            <p:spPr bwMode="auto">
              <a:xfrm rot="5400000">
                <a:off x="7083426" y="67278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64" name="Group 363"/>
            <p:cNvGrpSpPr/>
            <p:nvPr/>
          </p:nvGrpSpPr>
          <p:grpSpPr>
            <a:xfrm rot="2640157">
              <a:off x="6216206" y="6452065"/>
              <a:ext cx="368300" cy="190500"/>
              <a:chOff x="6219826" y="5727701"/>
              <a:chExt cx="368300" cy="190500"/>
            </a:xfrm>
            <a:solidFill>
              <a:srgbClr val="BFBFBF"/>
            </a:solidFill>
          </p:grpSpPr>
          <p:sp>
            <p:nvSpPr>
              <p:cNvPr id="366" name="Rectangle 365"/>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67" name="Rectangle 366"/>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84" name="Group 383"/>
            <p:cNvGrpSpPr/>
            <p:nvPr/>
          </p:nvGrpSpPr>
          <p:grpSpPr>
            <a:xfrm rot="2640157">
              <a:off x="6482905" y="6709239"/>
              <a:ext cx="368300" cy="190500"/>
              <a:chOff x="6219826" y="5727701"/>
              <a:chExt cx="368300" cy="190500"/>
            </a:xfrm>
            <a:solidFill>
              <a:srgbClr val="BFBFBF"/>
            </a:solidFill>
          </p:grpSpPr>
          <p:sp>
            <p:nvSpPr>
              <p:cNvPr id="385" name="Rectangle 384"/>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86" name="Rectangle 385"/>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87" name="Group 386"/>
            <p:cNvGrpSpPr/>
            <p:nvPr/>
          </p:nvGrpSpPr>
          <p:grpSpPr>
            <a:xfrm rot="2640157">
              <a:off x="6346380" y="6315539"/>
              <a:ext cx="368300" cy="190500"/>
              <a:chOff x="6219826" y="5727701"/>
              <a:chExt cx="368300" cy="190500"/>
            </a:xfrm>
            <a:solidFill>
              <a:srgbClr val="BFBFBF"/>
            </a:solidFill>
          </p:grpSpPr>
          <p:sp>
            <p:nvSpPr>
              <p:cNvPr id="388" name="Rectangle 387"/>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89" name="Rectangle 388"/>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90" name="Group 389"/>
            <p:cNvGrpSpPr/>
            <p:nvPr/>
          </p:nvGrpSpPr>
          <p:grpSpPr>
            <a:xfrm rot="2640157">
              <a:off x="6616255" y="6575890"/>
              <a:ext cx="368300" cy="190500"/>
              <a:chOff x="6219826" y="5727701"/>
              <a:chExt cx="368300" cy="190500"/>
            </a:xfrm>
            <a:solidFill>
              <a:srgbClr val="BFBFBF"/>
            </a:solidFill>
          </p:grpSpPr>
          <p:sp>
            <p:nvSpPr>
              <p:cNvPr id="391" name="Rectangle 390"/>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92" name="Rectangle 391"/>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93" name="Group 392"/>
            <p:cNvGrpSpPr/>
            <p:nvPr/>
          </p:nvGrpSpPr>
          <p:grpSpPr>
            <a:xfrm rot="2640157">
              <a:off x="6479730" y="6179016"/>
              <a:ext cx="368300" cy="190500"/>
              <a:chOff x="6219826" y="5727701"/>
              <a:chExt cx="368300" cy="190500"/>
            </a:xfrm>
            <a:solidFill>
              <a:srgbClr val="BFBFBF"/>
            </a:solidFill>
          </p:grpSpPr>
          <p:sp>
            <p:nvSpPr>
              <p:cNvPr id="394" name="Rectangle 393"/>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95" name="Rectangle 394"/>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96" name="Group 395"/>
            <p:cNvGrpSpPr/>
            <p:nvPr/>
          </p:nvGrpSpPr>
          <p:grpSpPr>
            <a:xfrm rot="2640157">
              <a:off x="6746430" y="6436190"/>
              <a:ext cx="368300" cy="190500"/>
              <a:chOff x="6219826" y="5727701"/>
              <a:chExt cx="368300" cy="190500"/>
            </a:xfrm>
            <a:solidFill>
              <a:srgbClr val="BFBFBF"/>
            </a:solidFill>
          </p:grpSpPr>
          <p:sp>
            <p:nvSpPr>
              <p:cNvPr id="397" name="Rectangle 396"/>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98" name="Rectangle 397"/>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sp>
        <p:nvSpPr>
          <p:cNvPr id="399" name="Rectangle 398"/>
          <p:cNvSpPr/>
          <p:nvPr/>
        </p:nvSpPr>
        <p:spPr bwMode="auto">
          <a:xfrm>
            <a:off x="9123363" y="1366838"/>
            <a:ext cx="752475" cy="220662"/>
          </a:xfrm>
          <a:prstGeom prst="rect">
            <a:avLst/>
          </a:prstGeom>
          <a:solidFill>
            <a:schemeClr val="accent4">
              <a:lumMod val="20000"/>
              <a:lumOff val="80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Avionics</a:t>
            </a:r>
          </a:p>
        </p:txBody>
      </p:sp>
      <p:sp>
        <p:nvSpPr>
          <p:cNvPr id="400" name="Rectangle 399"/>
          <p:cNvSpPr/>
          <p:nvPr/>
        </p:nvSpPr>
        <p:spPr bwMode="auto">
          <a:xfrm>
            <a:off x="9123363" y="1671638"/>
            <a:ext cx="752475" cy="241300"/>
          </a:xfrm>
          <a:prstGeom prst="rect">
            <a:avLst/>
          </a:prstGeom>
          <a:solidFill>
            <a:schemeClr val="accent2">
              <a:lumMod val="20000"/>
              <a:lumOff val="80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TCS</a:t>
            </a:r>
          </a:p>
        </p:txBody>
      </p:sp>
      <p:sp>
        <p:nvSpPr>
          <p:cNvPr id="401" name="Rectangle 400"/>
          <p:cNvSpPr/>
          <p:nvPr/>
        </p:nvSpPr>
        <p:spPr bwMode="auto">
          <a:xfrm>
            <a:off x="9123363" y="1990725"/>
            <a:ext cx="752475" cy="214313"/>
          </a:xfrm>
          <a:prstGeom prst="rect">
            <a:avLst/>
          </a:prstGeom>
          <a:solidFill>
            <a:srgbClr val="CCFFCC"/>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ECLSS</a:t>
            </a:r>
          </a:p>
        </p:txBody>
      </p:sp>
      <p:sp>
        <p:nvSpPr>
          <p:cNvPr id="402" name="Rectangle 401"/>
          <p:cNvSpPr/>
          <p:nvPr/>
        </p:nvSpPr>
        <p:spPr bwMode="auto">
          <a:xfrm>
            <a:off x="9123363" y="2279650"/>
            <a:ext cx="752475" cy="219075"/>
          </a:xfrm>
          <a:prstGeom prst="rect">
            <a:avLst/>
          </a:prstGeom>
          <a:solidFill>
            <a:schemeClr val="bg1">
              <a:lumMod val="75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err="1">
                <a:solidFill>
                  <a:sysClr val="windowText" lastClr="000000"/>
                </a:solidFill>
                <a:latin typeface="Calibri"/>
                <a:ea typeface="+mn-ea"/>
              </a:rPr>
              <a:t>Stor</a:t>
            </a:r>
            <a:endParaRPr lang="en-US" sz="1100" kern="0" dirty="0">
              <a:solidFill>
                <a:sysClr val="windowText" lastClr="000000"/>
              </a:solidFill>
              <a:latin typeface="Calibri"/>
              <a:ea typeface="+mn-ea"/>
            </a:endParaRPr>
          </a:p>
        </p:txBody>
      </p:sp>
      <p:sp>
        <p:nvSpPr>
          <p:cNvPr id="403" name="Rectangle 402"/>
          <p:cNvSpPr/>
          <p:nvPr/>
        </p:nvSpPr>
        <p:spPr bwMode="auto">
          <a:xfrm>
            <a:off x="9123363" y="2554288"/>
            <a:ext cx="752475" cy="220662"/>
          </a:xfrm>
          <a:prstGeom prst="rect">
            <a:avLst/>
          </a:prstGeom>
          <a:solidFill>
            <a:schemeClr val="accent3">
              <a:lumMod val="20000"/>
              <a:lumOff val="80000"/>
            </a:schemeClr>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EPS</a:t>
            </a:r>
          </a:p>
        </p:txBody>
      </p:sp>
      <p:sp>
        <p:nvSpPr>
          <p:cNvPr id="404" name="Rectangle 403"/>
          <p:cNvSpPr/>
          <p:nvPr/>
        </p:nvSpPr>
        <p:spPr bwMode="auto">
          <a:xfrm>
            <a:off x="9123363" y="2844800"/>
            <a:ext cx="752475" cy="241300"/>
          </a:xfrm>
          <a:prstGeom prst="rect">
            <a:avLst/>
          </a:prstGeom>
          <a:solidFill>
            <a:srgbClr val="FFFF66"/>
          </a:solidFill>
          <a:ln w="12700" cap="flat" cmpd="sng" algn="ctr">
            <a:solidFill>
              <a:sysClr val="windowText" lastClr="000000"/>
            </a:solidFill>
            <a:prstDash val="solid"/>
          </a:ln>
          <a:effectLst/>
        </p:spPr>
        <p:txBody>
          <a:bodyPr lIns="91429" tIns="45715" rIns="91429" bIns="45715" anchor="ctr"/>
          <a:lstStyle/>
          <a:p>
            <a:pPr algn="ctr" fontAlgn="auto">
              <a:spcBef>
                <a:spcPts val="0"/>
              </a:spcBef>
              <a:spcAft>
                <a:spcPts val="0"/>
              </a:spcAft>
              <a:defRPr/>
            </a:pPr>
            <a:r>
              <a:rPr lang="en-US" sz="1100" kern="0" dirty="0">
                <a:solidFill>
                  <a:sysClr val="windowText" lastClr="000000"/>
                </a:solidFill>
                <a:latin typeface="Calibri"/>
                <a:ea typeface="+mn-ea"/>
              </a:rPr>
              <a:t>Crew Sys</a:t>
            </a:r>
          </a:p>
        </p:txBody>
      </p:sp>
      <p:sp>
        <p:nvSpPr>
          <p:cNvPr id="145" name="TextBox 144"/>
          <p:cNvSpPr txBox="1"/>
          <p:nvPr/>
        </p:nvSpPr>
        <p:spPr bwMode="auto">
          <a:xfrm rot="5400000">
            <a:off x="8142938" y="2527564"/>
            <a:ext cx="492398" cy="562819"/>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Waste</a:t>
            </a:r>
          </a:p>
          <a:p>
            <a:pPr algn="ctr">
              <a:defRPr/>
            </a:pPr>
            <a:r>
              <a:rPr lang="en-US" sz="1000" dirty="0">
                <a:solidFill>
                  <a:srgbClr val="7F7F7F"/>
                </a:solidFill>
                <a:latin typeface="+mj-lt"/>
              </a:rPr>
              <a:t>Hygiene</a:t>
            </a:r>
          </a:p>
        </p:txBody>
      </p:sp>
      <p:sp>
        <p:nvSpPr>
          <p:cNvPr id="164" name="TextBox 163"/>
          <p:cNvSpPr txBox="1"/>
          <p:nvPr/>
        </p:nvSpPr>
        <p:spPr bwMode="auto">
          <a:xfrm rot="5400000">
            <a:off x="6175540" y="2484156"/>
            <a:ext cx="492398" cy="686113"/>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Galley</a:t>
            </a:r>
          </a:p>
          <a:p>
            <a:pPr algn="ctr">
              <a:defRPr/>
            </a:pPr>
            <a:r>
              <a:rPr lang="en-US" sz="1000" dirty="0">
                <a:solidFill>
                  <a:srgbClr val="7F7F7F"/>
                </a:solidFill>
                <a:latin typeface="+mj-lt"/>
              </a:rPr>
              <a:t>Wardroom</a:t>
            </a:r>
          </a:p>
        </p:txBody>
      </p:sp>
      <p:sp>
        <p:nvSpPr>
          <p:cNvPr id="405" name="Rectangle 404"/>
          <p:cNvSpPr/>
          <p:nvPr/>
        </p:nvSpPr>
        <p:spPr bwMode="auto">
          <a:xfrm rot="5400000">
            <a:off x="7390938" y="2793538"/>
            <a:ext cx="461726" cy="53547"/>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406" name="Rectangle 405"/>
          <p:cNvSpPr/>
          <p:nvPr/>
        </p:nvSpPr>
        <p:spPr bwMode="auto">
          <a:xfrm rot="5400000">
            <a:off x="3120307" y="4957078"/>
            <a:ext cx="461726" cy="53547"/>
          </a:xfrm>
          <a:prstGeom prst="rect">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167" name="TextBox 166"/>
          <p:cNvSpPr txBox="1"/>
          <p:nvPr/>
        </p:nvSpPr>
        <p:spPr bwMode="auto">
          <a:xfrm rot="5400000">
            <a:off x="7120311" y="1461351"/>
            <a:ext cx="492398" cy="555681"/>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Work</a:t>
            </a:r>
          </a:p>
          <a:p>
            <a:pPr algn="ctr">
              <a:defRPr/>
            </a:pPr>
            <a:r>
              <a:rPr lang="en-US" sz="1000" dirty="0" smtClean="0">
                <a:solidFill>
                  <a:srgbClr val="7F7F7F"/>
                </a:solidFill>
                <a:latin typeface="+mj-lt"/>
              </a:rPr>
              <a:t>Stations</a:t>
            </a:r>
            <a:endParaRPr lang="en-US" sz="1000" dirty="0">
              <a:solidFill>
                <a:srgbClr val="7F7F7F"/>
              </a:solidFill>
              <a:latin typeface="+mj-lt"/>
            </a:endParaRPr>
          </a:p>
        </p:txBody>
      </p:sp>
      <p:sp>
        <p:nvSpPr>
          <p:cNvPr id="45" name="Right Triangle 44"/>
          <p:cNvSpPr/>
          <p:nvPr/>
        </p:nvSpPr>
        <p:spPr bwMode="auto">
          <a:xfrm>
            <a:off x="3543300" y="4244226"/>
            <a:ext cx="901700" cy="228600"/>
          </a:xfrm>
          <a:prstGeom prst="rtTriangle">
            <a:avLst/>
          </a:prstGeom>
          <a:solidFill>
            <a:srgbClr val="99CC99"/>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08" name="Right Triangle 407"/>
          <p:cNvSpPr/>
          <p:nvPr/>
        </p:nvSpPr>
        <p:spPr bwMode="auto">
          <a:xfrm flipH="1">
            <a:off x="1730375" y="4241051"/>
            <a:ext cx="911225" cy="228600"/>
          </a:xfrm>
          <a:prstGeom prst="rtTriangle">
            <a:avLst/>
          </a:prstGeom>
          <a:solidFill>
            <a:srgbClr val="99CCCC"/>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09" name="Right Triangle 408"/>
          <p:cNvSpPr/>
          <p:nvPr/>
        </p:nvSpPr>
        <p:spPr bwMode="auto">
          <a:xfrm flipV="1">
            <a:off x="3549650" y="5996826"/>
            <a:ext cx="908050" cy="228600"/>
          </a:xfrm>
          <a:prstGeom prst="rtTriangle">
            <a:avLst/>
          </a:prstGeom>
          <a:solidFill>
            <a:srgbClr val="99CC99"/>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10" name="Right Triangle 409"/>
          <p:cNvSpPr/>
          <p:nvPr/>
        </p:nvSpPr>
        <p:spPr bwMode="auto">
          <a:xfrm flipH="1" flipV="1">
            <a:off x="1739900" y="5993651"/>
            <a:ext cx="908050" cy="228600"/>
          </a:xfrm>
          <a:prstGeom prst="rtTriangle">
            <a:avLst/>
          </a:prstGeom>
          <a:solidFill>
            <a:schemeClr val="accent3">
              <a:lumMod val="40000"/>
              <a:lumOff val="6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412" name="Rectangle 411"/>
          <p:cNvSpPr/>
          <p:nvPr/>
        </p:nvSpPr>
        <p:spPr bwMode="auto">
          <a:xfrm rot="10800000" flipH="1">
            <a:off x="2654300" y="4847471"/>
            <a:ext cx="669925" cy="45719"/>
          </a:xfrm>
          <a:prstGeom prst="rect">
            <a:avLst/>
          </a:prstGeom>
          <a:solidFill>
            <a:srgbClr val="7F7F7F"/>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pic>
        <p:nvPicPr>
          <p:cNvPr id="25610"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1124140">
            <a:off x="2423051" y="4589358"/>
            <a:ext cx="260051" cy="549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4" name="Rectangle 413"/>
          <p:cNvSpPr/>
          <p:nvPr/>
        </p:nvSpPr>
        <p:spPr bwMode="auto">
          <a:xfrm>
            <a:off x="4040643" y="4495051"/>
            <a:ext cx="387376" cy="720726"/>
          </a:xfrm>
          <a:prstGeom prst="rect">
            <a:avLst/>
          </a:prstGeom>
          <a:solidFill>
            <a:srgbClr val="FFFF66"/>
          </a:solidFill>
          <a:ln w="12700" cap="flat" cmpd="sng" algn="ctr">
            <a:solidFill>
              <a:srgbClr val="000000"/>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rgbClr val="7F7F7F"/>
                </a:solidFill>
                <a:latin typeface="55 Helvetica Roman" pitchFamily="1" charset="0"/>
              </a:rPr>
              <a:t>Waste Mgt. &amp; Hygiene</a:t>
            </a:r>
            <a:endParaRPr lang="en-US" sz="600" dirty="0">
              <a:solidFill>
                <a:srgbClr val="7F7F7F"/>
              </a:solidFill>
              <a:latin typeface="55 Helvetica Roman" pitchFamily="1" charset="0"/>
            </a:endParaRPr>
          </a:p>
        </p:txBody>
      </p:sp>
      <p:sp>
        <p:nvSpPr>
          <p:cNvPr id="415" name="TextBox 414"/>
          <p:cNvSpPr txBox="1"/>
          <p:nvPr/>
        </p:nvSpPr>
        <p:spPr bwMode="auto">
          <a:xfrm rot="5400000">
            <a:off x="7141452" y="3450427"/>
            <a:ext cx="492398" cy="555681"/>
          </a:xfrm>
          <a:prstGeom prst="rect">
            <a:avLst/>
          </a:prstGeom>
          <a:noFill/>
        </p:spPr>
        <p:txBody>
          <a:bodyPr vert="vert270" wrap="none" lIns="91418" tIns="45710" rIns="91418" bIns="45710">
            <a:spAutoFit/>
          </a:bodyPr>
          <a:lstStyle/>
          <a:p>
            <a:pPr algn="ctr">
              <a:defRPr/>
            </a:pPr>
            <a:r>
              <a:rPr lang="en-US" sz="1000" dirty="0">
                <a:solidFill>
                  <a:srgbClr val="7F7F7F"/>
                </a:solidFill>
                <a:latin typeface="+mj-lt"/>
              </a:rPr>
              <a:t>Work</a:t>
            </a:r>
          </a:p>
          <a:p>
            <a:pPr algn="ctr">
              <a:defRPr/>
            </a:pPr>
            <a:r>
              <a:rPr lang="en-US" sz="1000" dirty="0" smtClean="0">
                <a:solidFill>
                  <a:srgbClr val="7F7F7F"/>
                </a:solidFill>
                <a:latin typeface="+mj-lt"/>
              </a:rPr>
              <a:t>Stations</a:t>
            </a:r>
            <a:endParaRPr lang="en-US" sz="1000" dirty="0">
              <a:solidFill>
                <a:srgbClr val="7F7F7F"/>
              </a:solidFill>
              <a:latin typeface="+mj-lt"/>
            </a:endParaRPr>
          </a:p>
        </p:txBody>
      </p:sp>
      <p:sp>
        <p:nvSpPr>
          <p:cNvPr id="416" name="Rectangle 415"/>
          <p:cNvSpPr/>
          <p:nvPr/>
        </p:nvSpPr>
        <p:spPr bwMode="auto">
          <a:xfrm rot="5400000">
            <a:off x="7067605" y="2525166"/>
            <a:ext cx="461726" cy="592474"/>
          </a:xfrm>
          <a:prstGeom prst="rect">
            <a:avLst/>
          </a:prstGeom>
          <a:solidFill>
            <a:schemeClr val="bg1">
              <a:lumMod val="85000"/>
              <a:alpha val="50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418" name="Rectangle 417"/>
          <p:cNvSpPr/>
          <p:nvPr/>
        </p:nvSpPr>
        <p:spPr bwMode="auto">
          <a:xfrm>
            <a:off x="1946786" y="5254987"/>
            <a:ext cx="387376" cy="720726"/>
          </a:xfrm>
          <a:prstGeom prst="rect">
            <a:avLst/>
          </a:prstGeom>
          <a:solidFill>
            <a:srgbClr val="FFFF66"/>
          </a:solidFill>
          <a:ln w="12700" cap="flat" cmpd="sng" algn="ctr">
            <a:solidFill>
              <a:schemeClr val="accent4">
                <a:lumMod val="60000"/>
                <a:lumOff val="40000"/>
              </a:schemeClr>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chemeClr val="bg1">
                    <a:lumMod val="50000"/>
                  </a:schemeClr>
                </a:solidFill>
                <a:latin typeface="55 Helvetica Roman" pitchFamily="1" charset="0"/>
              </a:rPr>
              <a:t>Crew Quarters</a:t>
            </a:r>
            <a:endParaRPr lang="en-US" sz="600" dirty="0">
              <a:solidFill>
                <a:schemeClr val="bg1">
                  <a:lumMod val="50000"/>
                </a:schemeClr>
              </a:solidFill>
              <a:latin typeface="55 Helvetica Roman" pitchFamily="1" charset="0"/>
            </a:endParaRPr>
          </a:p>
        </p:txBody>
      </p:sp>
      <p:sp>
        <p:nvSpPr>
          <p:cNvPr id="419" name="Rectangle 418"/>
          <p:cNvSpPr/>
          <p:nvPr/>
        </p:nvSpPr>
        <p:spPr bwMode="auto">
          <a:xfrm>
            <a:off x="3858830" y="5249726"/>
            <a:ext cx="387376" cy="728049"/>
          </a:xfrm>
          <a:prstGeom prst="rect">
            <a:avLst/>
          </a:prstGeom>
          <a:solidFill>
            <a:srgbClr val="FFFF66"/>
          </a:solidFill>
          <a:ln w="12700" cap="flat" cmpd="sng" algn="ctr">
            <a:solidFill>
              <a:schemeClr val="accent4">
                <a:lumMod val="60000"/>
                <a:lumOff val="40000"/>
              </a:schemeClr>
            </a:solidFill>
            <a:prstDash val="solid"/>
            <a:round/>
            <a:headEnd type="none" w="med" len="med"/>
            <a:tailEnd type="none" w="med" len="med"/>
          </a:ln>
          <a:effectLst/>
        </p:spPr>
        <p:txBody>
          <a:bodyPr lIns="0" tIns="0" rIns="0" bIns="0" anchor="ctr" anchorCtr="1"/>
          <a:lstStyle/>
          <a:p>
            <a:pPr algn="ctr" eaLnBrk="0" hangingPunct="0">
              <a:defRPr/>
            </a:pPr>
            <a:r>
              <a:rPr lang="en-US" sz="600" dirty="0" smtClean="0">
                <a:solidFill>
                  <a:schemeClr val="bg1">
                    <a:lumMod val="50000"/>
                  </a:schemeClr>
                </a:solidFill>
                <a:latin typeface="55 Helvetica Roman" pitchFamily="1" charset="0"/>
              </a:rPr>
              <a:t>Crew Quarters</a:t>
            </a:r>
            <a:endParaRPr lang="en-US" sz="600" dirty="0">
              <a:solidFill>
                <a:schemeClr val="bg1">
                  <a:lumMod val="50000"/>
                </a:schemeClr>
              </a:solidFill>
              <a:latin typeface="55 Helvetica Roman" pitchFamily="1" charset="0"/>
            </a:endParaRPr>
          </a:p>
        </p:txBody>
      </p:sp>
      <p:grpSp>
        <p:nvGrpSpPr>
          <p:cNvPr id="421" name="Group 420"/>
          <p:cNvGrpSpPr/>
          <p:nvPr/>
        </p:nvGrpSpPr>
        <p:grpSpPr>
          <a:xfrm>
            <a:off x="4252594" y="5239091"/>
            <a:ext cx="184150" cy="739758"/>
            <a:chOff x="2123112" y="4965680"/>
            <a:chExt cx="184150" cy="758826"/>
          </a:xfrm>
          <a:solidFill>
            <a:srgbClr val="BFBFBF"/>
          </a:solidFill>
        </p:grpSpPr>
        <p:sp>
          <p:nvSpPr>
            <p:cNvPr id="437" name="Rectangle 436"/>
            <p:cNvSpPr/>
            <p:nvPr/>
          </p:nvSpPr>
          <p:spPr bwMode="auto">
            <a:xfrm rot="5400000">
              <a:off x="2119937" y="5537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34" name="Rectangle 433"/>
            <p:cNvSpPr/>
            <p:nvPr/>
          </p:nvSpPr>
          <p:spPr bwMode="auto">
            <a:xfrm rot="5400000">
              <a:off x="2119937" y="53466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31" name="Rectangle 430"/>
            <p:cNvSpPr/>
            <p:nvPr/>
          </p:nvSpPr>
          <p:spPr bwMode="auto">
            <a:xfrm rot="5400000">
              <a:off x="2119937" y="5156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28" name="Rectangle 427"/>
            <p:cNvSpPr/>
            <p:nvPr/>
          </p:nvSpPr>
          <p:spPr bwMode="auto">
            <a:xfrm rot="5400000">
              <a:off x="2119937" y="4968855"/>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2" name="Group 31"/>
          <p:cNvGrpSpPr/>
          <p:nvPr/>
        </p:nvGrpSpPr>
        <p:grpSpPr>
          <a:xfrm>
            <a:off x="1761162" y="5244350"/>
            <a:ext cx="184150" cy="739758"/>
            <a:chOff x="1754812" y="4965680"/>
            <a:chExt cx="184150" cy="758826"/>
          </a:xfrm>
          <a:solidFill>
            <a:srgbClr val="BFBFBF"/>
          </a:solidFill>
        </p:grpSpPr>
        <p:sp>
          <p:nvSpPr>
            <p:cNvPr id="285" name="Rectangle 284"/>
            <p:cNvSpPr/>
            <p:nvPr/>
          </p:nvSpPr>
          <p:spPr bwMode="auto">
            <a:xfrm rot="5400000">
              <a:off x="1751637" y="5537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89" name="Rectangle 288"/>
            <p:cNvSpPr/>
            <p:nvPr/>
          </p:nvSpPr>
          <p:spPr bwMode="auto">
            <a:xfrm rot="5400000">
              <a:off x="1751637" y="53466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93" name="Rectangle 292"/>
            <p:cNvSpPr/>
            <p:nvPr/>
          </p:nvSpPr>
          <p:spPr bwMode="auto">
            <a:xfrm rot="5400000">
              <a:off x="1751637" y="5156181"/>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97" name="Rectangle 296"/>
            <p:cNvSpPr/>
            <p:nvPr/>
          </p:nvSpPr>
          <p:spPr bwMode="auto">
            <a:xfrm rot="5400000">
              <a:off x="1751637" y="4968855"/>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sp>
        <p:nvSpPr>
          <p:cNvPr id="438" name="TextBox 437"/>
          <p:cNvSpPr txBox="1"/>
          <p:nvPr/>
        </p:nvSpPr>
        <p:spPr>
          <a:xfrm>
            <a:off x="2767674" y="5575710"/>
            <a:ext cx="692056" cy="400089"/>
          </a:xfrm>
          <a:prstGeom prst="rect">
            <a:avLst/>
          </a:prstGeom>
          <a:solidFill>
            <a:srgbClr val="FFFFFF"/>
          </a:solidFill>
        </p:spPr>
        <p:txBody>
          <a:bodyPr wrap="square" lIns="91418" tIns="45710" rIns="91418" bIns="45710">
            <a:spAutoFit/>
          </a:bodyPr>
          <a:lstStyle/>
          <a:p>
            <a:pPr algn="ctr">
              <a:defRPr/>
            </a:pPr>
            <a:r>
              <a:rPr lang="en-US" sz="1000" dirty="0" smtClean="0">
                <a:solidFill>
                  <a:srgbClr val="7F7F7F"/>
                </a:solidFill>
                <a:latin typeface="+mj-lt"/>
              </a:rPr>
              <a:t>Airlock / Suit lock</a:t>
            </a:r>
          </a:p>
        </p:txBody>
      </p:sp>
      <p:sp>
        <p:nvSpPr>
          <p:cNvPr id="440" name="Rectangle 439"/>
          <p:cNvSpPr/>
          <p:nvPr/>
        </p:nvSpPr>
        <p:spPr bwMode="auto">
          <a:xfrm rot="5400000" flipH="1">
            <a:off x="6789737" y="5786435"/>
            <a:ext cx="368299" cy="73024"/>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pic>
        <p:nvPicPr>
          <p:cNvPr id="443"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8304841" y="2842896"/>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5"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7377741" y="1849121"/>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6"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70017" y="2687486"/>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 name="Arc 60"/>
          <p:cNvSpPr/>
          <p:nvPr/>
        </p:nvSpPr>
        <p:spPr bwMode="auto">
          <a:xfrm rot="19799691">
            <a:off x="2845975" y="4491759"/>
            <a:ext cx="738923" cy="629010"/>
          </a:xfrm>
          <a:prstGeom prst="arc">
            <a:avLst>
              <a:gd name="adj1" fmla="val 12465516"/>
              <a:gd name="adj2" fmla="val 18953073"/>
            </a:avLst>
          </a:prstGeom>
          <a:noFill/>
          <a:ln w="12700" cap="flat" cmpd="sng" algn="ctr">
            <a:solidFill>
              <a:schemeClr val="bg1">
                <a:lumMod val="65000"/>
              </a:schemeClr>
            </a:solidFill>
            <a:prstDash val="dash"/>
            <a:round/>
            <a:headEnd type="none" w="med" len="med"/>
            <a:tailEnd type="arrow"/>
          </a:ln>
          <a:effectLst/>
        </p:spPr>
        <p:txBody>
          <a:bodyPr rtlCol="0" anchor="ctr"/>
          <a:lstStyle/>
          <a:p>
            <a:pPr algn="ctr"/>
            <a:endParaRPr lang="en-US"/>
          </a:p>
        </p:txBody>
      </p:sp>
      <p:sp>
        <p:nvSpPr>
          <p:cNvPr id="62" name="TextBox 61"/>
          <p:cNvSpPr txBox="1"/>
          <p:nvPr/>
        </p:nvSpPr>
        <p:spPr>
          <a:xfrm>
            <a:off x="280942" y="2437148"/>
            <a:ext cx="3010370" cy="1200329"/>
          </a:xfrm>
          <a:prstGeom prst="rect">
            <a:avLst/>
          </a:prstGeom>
          <a:noFill/>
        </p:spPr>
        <p:txBody>
          <a:bodyPr wrap="square" rtlCol="0">
            <a:spAutoFit/>
          </a:bodyPr>
          <a:lstStyle/>
          <a:p>
            <a:r>
              <a:rPr lang="en-US" sz="1200" b="1" dirty="0" smtClean="0">
                <a:solidFill>
                  <a:schemeClr val="tx1"/>
                </a:solidFill>
                <a:latin typeface="+mj-lt"/>
              </a:rPr>
              <a:t>Equipment Not Included</a:t>
            </a:r>
          </a:p>
          <a:p>
            <a:pPr marL="285750" indent="-285750">
              <a:buFont typeface="Arial"/>
              <a:buChar char="•"/>
            </a:pPr>
            <a:r>
              <a:rPr lang="en-US" sz="1200" dirty="0" smtClean="0">
                <a:solidFill>
                  <a:schemeClr val="tx1"/>
                </a:solidFill>
                <a:latin typeface="+mj-lt"/>
              </a:rPr>
              <a:t>Exercise Equipment</a:t>
            </a:r>
          </a:p>
          <a:p>
            <a:pPr marL="285750" indent="-285750">
              <a:buFont typeface="Arial"/>
              <a:buChar char="•"/>
            </a:pPr>
            <a:r>
              <a:rPr lang="en-US" sz="1200" dirty="0" smtClean="0">
                <a:solidFill>
                  <a:schemeClr val="tx1"/>
                </a:solidFill>
                <a:latin typeface="+mj-lt"/>
              </a:rPr>
              <a:t>4 more EVA Suits</a:t>
            </a:r>
          </a:p>
          <a:p>
            <a:pPr marL="285750" indent="-285750">
              <a:buFont typeface="Arial"/>
              <a:buChar char="•"/>
            </a:pPr>
            <a:r>
              <a:rPr lang="en-US" sz="1200" dirty="0">
                <a:solidFill>
                  <a:schemeClr val="tx1"/>
                </a:solidFill>
                <a:latin typeface="+mj-lt"/>
              </a:rPr>
              <a:t>~</a:t>
            </a:r>
            <a:r>
              <a:rPr lang="en-US" sz="1200" dirty="0" smtClean="0">
                <a:solidFill>
                  <a:schemeClr val="tx1"/>
                </a:solidFill>
                <a:latin typeface="+mj-lt"/>
              </a:rPr>
              <a:t>29 m</a:t>
            </a:r>
            <a:r>
              <a:rPr lang="en-US" sz="1200" baseline="30000" dirty="0" smtClean="0">
                <a:solidFill>
                  <a:schemeClr val="tx1"/>
                </a:solidFill>
                <a:latin typeface="+mj-lt"/>
              </a:rPr>
              <a:t>3</a:t>
            </a:r>
            <a:r>
              <a:rPr lang="en-US" sz="1200" dirty="0" smtClean="0">
                <a:solidFill>
                  <a:schemeClr val="tx1"/>
                </a:solidFill>
                <a:latin typeface="+mj-lt"/>
              </a:rPr>
              <a:t> more stowage volume</a:t>
            </a:r>
          </a:p>
          <a:p>
            <a:pPr marL="285750" indent="-285750">
              <a:buFont typeface="Arial"/>
              <a:buChar char="•"/>
            </a:pPr>
            <a:r>
              <a:rPr lang="en-US" sz="1200" dirty="0" smtClean="0">
                <a:solidFill>
                  <a:schemeClr val="tx1"/>
                </a:solidFill>
                <a:latin typeface="+mj-lt"/>
              </a:rPr>
              <a:t>~26 m</a:t>
            </a:r>
            <a:r>
              <a:rPr lang="en-US" sz="1200" baseline="30000" dirty="0" smtClean="0">
                <a:solidFill>
                  <a:schemeClr val="tx1"/>
                </a:solidFill>
                <a:latin typeface="+mj-lt"/>
              </a:rPr>
              <a:t>3</a:t>
            </a:r>
            <a:r>
              <a:rPr lang="en-US" sz="1200" dirty="0" smtClean="0">
                <a:solidFill>
                  <a:schemeClr val="tx1"/>
                </a:solidFill>
                <a:latin typeface="+mj-lt"/>
              </a:rPr>
              <a:t> more habitable volume</a:t>
            </a:r>
          </a:p>
          <a:p>
            <a:pPr marL="285750" indent="-285750">
              <a:buFont typeface="Arial"/>
              <a:buChar char="•"/>
            </a:pPr>
            <a:r>
              <a:rPr lang="en-US" sz="1200" dirty="0" smtClean="0">
                <a:solidFill>
                  <a:schemeClr val="tx1"/>
                </a:solidFill>
                <a:latin typeface="+mj-lt"/>
              </a:rPr>
              <a:t>Radial NDS port and EVA hatch</a:t>
            </a:r>
          </a:p>
        </p:txBody>
      </p:sp>
      <p:cxnSp>
        <p:nvCxnSpPr>
          <p:cNvPr id="234" name="Straight Connector 233"/>
          <p:cNvCxnSpPr>
            <a:stCxn id="73" idx="3"/>
            <a:endCxn id="372" idx="2"/>
          </p:cNvCxnSpPr>
          <p:nvPr/>
        </p:nvCxnSpPr>
        <p:spPr bwMode="auto">
          <a:xfrm flipV="1">
            <a:off x="6057727" y="1697038"/>
            <a:ext cx="762173" cy="35133"/>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73" idx="3"/>
            <a:endCxn id="373" idx="0"/>
          </p:cNvCxnSpPr>
          <p:nvPr/>
        </p:nvCxnSpPr>
        <p:spPr bwMode="auto">
          <a:xfrm>
            <a:off x="6057727" y="1732171"/>
            <a:ext cx="170035" cy="560180"/>
          </a:xfrm>
          <a:prstGeom prst="line">
            <a:avLst/>
          </a:pr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236" name="Group 235"/>
          <p:cNvGrpSpPr/>
          <p:nvPr/>
        </p:nvGrpSpPr>
        <p:grpSpPr>
          <a:xfrm flipH="1">
            <a:off x="7372351" y="5822951"/>
            <a:ext cx="1314450" cy="1323975"/>
            <a:chOff x="6048376" y="5822951"/>
            <a:chExt cx="1314450" cy="1323975"/>
          </a:xfrm>
        </p:grpSpPr>
        <p:sp>
          <p:nvSpPr>
            <p:cNvPr id="237" name="Rectangle 236"/>
            <p:cNvSpPr/>
            <p:nvPr/>
          </p:nvSpPr>
          <p:spPr bwMode="auto">
            <a:xfrm rot="5400000">
              <a:off x="6045201" y="582612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38" name="Rectangle 237"/>
            <p:cNvSpPr/>
            <p:nvPr/>
          </p:nvSpPr>
          <p:spPr bwMode="auto">
            <a:xfrm rot="5400000">
              <a:off x="7175501" y="695960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nvGrpSpPr>
            <p:cNvPr id="239" name="Group 238"/>
            <p:cNvGrpSpPr/>
            <p:nvPr/>
          </p:nvGrpSpPr>
          <p:grpSpPr>
            <a:xfrm>
              <a:off x="6080126" y="6013451"/>
              <a:ext cx="368300" cy="190500"/>
              <a:chOff x="6035676" y="5727701"/>
              <a:chExt cx="368300" cy="190500"/>
            </a:xfrm>
            <a:solidFill>
              <a:srgbClr val="BFBFBF"/>
            </a:solidFill>
          </p:grpSpPr>
          <p:sp>
            <p:nvSpPr>
              <p:cNvPr id="266" name="Rectangle 265"/>
              <p:cNvSpPr/>
              <p:nvPr/>
            </p:nvSpPr>
            <p:spPr bwMode="auto">
              <a:xfrm rot="5400000">
                <a:off x="60325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67" name="Rectangle 266"/>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0" name="Group 239"/>
            <p:cNvGrpSpPr/>
            <p:nvPr/>
          </p:nvGrpSpPr>
          <p:grpSpPr>
            <a:xfrm>
              <a:off x="6994526" y="6734176"/>
              <a:ext cx="184150" cy="381000"/>
              <a:chOff x="7086601" y="6534151"/>
              <a:chExt cx="184150" cy="381000"/>
            </a:xfrm>
            <a:solidFill>
              <a:srgbClr val="BFBFBF"/>
            </a:solidFill>
          </p:grpSpPr>
          <p:sp>
            <p:nvSpPr>
              <p:cNvPr id="264" name="Rectangle 263"/>
              <p:cNvSpPr/>
              <p:nvPr/>
            </p:nvSpPr>
            <p:spPr bwMode="auto">
              <a:xfrm rot="5400000">
                <a:off x="7083426" y="65373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65" name="Rectangle 264"/>
              <p:cNvSpPr/>
              <p:nvPr/>
            </p:nvSpPr>
            <p:spPr bwMode="auto">
              <a:xfrm rot="5400000">
                <a:off x="7083426" y="67278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2" name="Group 241"/>
            <p:cNvGrpSpPr/>
            <p:nvPr/>
          </p:nvGrpSpPr>
          <p:grpSpPr>
            <a:xfrm rot="2640157">
              <a:off x="6216206" y="6452065"/>
              <a:ext cx="368300" cy="190500"/>
              <a:chOff x="6219826" y="5727701"/>
              <a:chExt cx="368300" cy="190500"/>
            </a:xfrm>
            <a:solidFill>
              <a:srgbClr val="BFBFBF"/>
            </a:solidFill>
          </p:grpSpPr>
          <p:sp>
            <p:nvSpPr>
              <p:cNvPr id="259" name="Rectangle 258"/>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63" name="Rectangle 262"/>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3" name="Group 242"/>
            <p:cNvGrpSpPr/>
            <p:nvPr/>
          </p:nvGrpSpPr>
          <p:grpSpPr>
            <a:xfrm rot="2640157">
              <a:off x="6482905" y="6709239"/>
              <a:ext cx="368300" cy="190500"/>
              <a:chOff x="6219826" y="5727701"/>
              <a:chExt cx="368300" cy="190500"/>
            </a:xfrm>
            <a:solidFill>
              <a:srgbClr val="BFBFBF"/>
            </a:solidFill>
          </p:grpSpPr>
          <p:sp>
            <p:nvSpPr>
              <p:cNvPr id="257" name="Rectangle 256"/>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58" name="Rectangle 257"/>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4" name="Group 243"/>
            <p:cNvGrpSpPr/>
            <p:nvPr/>
          </p:nvGrpSpPr>
          <p:grpSpPr>
            <a:xfrm rot="2640157">
              <a:off x="6346380" y="6315539"/>
              <a:ext cx="368300" cy="190500"/>
              <a:chOff x="6219826" y="5727701"/>
              <a:chExt cx="368300" cy="190500"/>
            </a:xfrm>
            <a:solidFill>
              <a:srgbClr val="BFBFBF"/>
            </a:solidFill>
          </p:grpSpPr>
          <p:sp>
            <p:nvSpPr>
              <p:cNvPr id="254" name="Rectangle 253"/>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56" name="Rectangle 255"/>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5" name="Group 244"/>
            <p:cNvGrpSpPr/>
            <p:nvPr/>
          </p:nvGrpSpPr>
          <p:grpSpPr>
            <a:xfrm rot="2640157">
              <a:off x="6616255" y="6575890"/>
              <a:ext cx="368300" cy="190500"/>
              <a:chOff x="6219826" y="5727701"/>
              <a:chExt cx="368300" cy="190500"/>
            </a:xfrm>
            <a:solidFill>
              <a:srgbClr val="BFBFBF"/>
            </a:solidFill>
          </p:grpSpPr>
          <p:sp>
            <p:nvSpPr>
              <p:cNvPr id="252" name="Rectangle 251"/>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53" name="Rectangle 252"/>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6" name="Group 245"/>
            <p:cNvGrpSpPr/>
            <p:nvPr/>
          </p:nvGrpSpPr>
          <p:grpSpPr>
            <a:xfrm rot="2640157">
              <a:off x="6479730" y="6179016"/>
              <a:ext cx="368300" cy="190500"/>
              <a:chOff x="6219826" y="5727701"/>
              <a:chExt cx="368300" cy="190500"/>
            </a:xfrm>
            <a:solidFill>
              <a:srgbClr val="BFBFBF"/>
            </a:solidFill>
          </p:grpSpPr>
          <p:sp>
            <p:nvSpPr>
              <p:cNvPr id="250" name="Rectangle 249"/>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51" name="Rectangle 250"/>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247" name="Group 246"/>
            <p:cNvGrpSpPr/>
            <p:nvPr/>
          </p:nvGrpSpPr>
          <p:grpSpPr>
            <a:xfrm rot="2640157">
              <a:off x="6746430" y="6436190"/>
              <a:ext cx="368300" cy="190500"/>
              <a:chOff x="6219826" y="5727701"/>
              <a:chExt cx="368300" cy="190500"/>
            </a:xfrm>
            <a:solidFill>
              <a:srgbClr val="BFBFBF"/>
            </a:solidFill>
          </p:grpSpPr>
          <p:sp>
            <p:nvSpPr>
              <p:cNvPr id="248" name="Rectangle 247"/>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249" name="Rectangle 248"/>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sp>
        <p:nvSpPr>
          <p:cNvPr id="272" name="TextBox 271"/>
          <p:cNvSpPr txBox="1"/>
          <p:nvPr/>
        </p:nvSpPr>
        <p:spPr>
          <a:xfrm>
            <a:off x="313343" y="1479493"/>
            <a:ext cx="3556522" cy="1015663"/>
          </a:xfrm>
          <a:prstGeom prst="rect">
            <a:avLst/>
          </a:prstGeom>
          <a:noFill/>
        </p:spPr>
        <p:txBody>
          <a:bodyPr wrap="square" rtlCol="0">
            <a:spAutoFit/>
          </a:bodyPr>
          <a:lstStyle/>
          <a:p>
            <a:r>
              <a:rPr lang="en-US" sz="1200" b="1" dirty="0" smtClean="0">
                <a:solidFill>
                  <a:schemeClr val="tx1"/>
                </a:solidFill>
                <a:latin typeface="+mj-lt"/>
              </a:rPr>
              <a:t>Volume</a:t>
            </a:r>
            <a:endParaRPr lang="en-US" sz="1200" b="1" dirty="0">
              <a:solidFill>
                <a:schemeClr val="tx1"/>
              </a:solidFill>
              <a:latin typeface="+mj-lt"/>
            </a:endParaRPr>
          </a:p>
          <a:p>
            <a:pPr marL="285750" indent="-285750">
              <a:buFont typeface="Arial"/>
              <a:buChar char="•"/>
            </a:pPr>
            <a:r>
              <a:rPr lang="en-US" sz="1200" dirty="0" smtClean="0">
                <a:solidFill>
                  <a:schemeClr val="tx1"/>
                </a:solidFill>
                <a:latin typeface="+mj-lt"/>
              </a:rPr>
              <a:t>Pressurized Volume: 202m</a:t>
            </a:r>
            <a:r>
              <a:rPr lang="en-US" sz="1200" baseline="30000" dirty="0" smtClean="0">
                <a:solidFill>
                  <a:schemeClr val="tx1"/>
                </a:solidFill>
                <a:latin typeface="+mj-lt"/>
              </a:rPr>
              <a:t>3</a:t>
            </a:r>
          </a:p>
          <a:p>
            <a:pPr marL="285750" indent="-285750">
              <a:buFont typeface="Arial"/>
              <a:buChar char="•"/>
            </a:pPr>
            <a:r>
              <a:rPr lang="en-US" sz="1200" dirty="0" smtClean="0">
                <a:solidFill>
                  <a:schemeClr val="tx1"/>
                </a:solidFill>
                <a:latin typeface="+mj-lt"/>
              </a:rPr>
              <a:t>Systems Vol.: ~34m</a:t>
            </a:r>
            <a:r>
              <a:rPr lang="en-US" sz="1200" baseline="30000" dirty="0" smtClean="0">
                <a:solidFill>
                  <a:schemeClr val="tx1"/>
                </a:solidFill>
                <a:latin typeface="+mj-lt"/>
              </a:rPr>
              <a:t>3</a:t>
            </a:r>
            <a:r>
              <a:rPr lang="en-US" sz="1200" dirty="0" smtClean="0">
                <a:solidFill>
                  <a:schemeClr val="tx1"/>
                </a:solidFill>
                <a:latin typeface="+mj-lt"/>
              </a:rPr>
              <a:t> (~16 ISPR equivalents)</a:t>
            </a:r>
          </a:p>
          <a:p>
            <a:pPr marL="285750" indent="-285750">
              <a:buFont typeface="Arial"/>
              <a:buChar char="•"/>
            </a:pPr>
            <a:r>
              <a:rPr lang="en-US" sz="1200" dirty="0" smtClean="0">
                <a:solidFill>
                  <a:schemeClr val="tx1"/>
                </a:solidFill>
                <a:latin typeface="+mj-lt"/>
              </a:rPr>
              <a:t>Habitable Vol.: 74m</a:t>
            </a:r>
            <a:r>
              <a:rPr lang="en-US" sz="1200" baseline="30000" dirty="0" smtClean="0">
                <a:solidFill>
                  <a:schemeClr val="tx1"/>
                </a:solidFill>
                <a:latin typeface="+mj-lt"/>
              </a:rPr>
              <a:t>3</a:t>
            </a:r>
          </a:p>
          <a:p>
            <a:pPr marL="285750" indent="-285750">
              <a:buFont typeface="Arial"/>
              <a:buChar char="•"/>
            </a:pPr>
            <a:r>
              <a:rPr lang="en-US" sz="1200" dirty="0" smtClean="0">
                <a:solidFill>
                  <a:schemeClr val="tx1"/>
                </a:solidFill>
                <a:latin typeface="+mj-lt"/>
              </a:rPr>
              <a:t>Stowage Vol.: ~36m</a:t>
            </a:r>
            <a:r>
              <a:rPr lang="en-US" sz="1200" baseline="30000" dirty="0" smtClean="0">
                <a:solidFill>
                  <a:schemeClr val="tx1"/>
                </a:solidFill>
                <a:latin typeface="+mj-lt"/>
              </a:rPr>
              <a:t>3</a:t>
            </a:r>
            <a:r>
              <a:rPr lang="en-US" sz="1200" dirty="0" smtClean="0">
                <a:solidFill>
                  <a:schemeClr val="tx1"/>
                </a:solidFill>
                <a:latin typeface="+mj-lt"/>
              </a:rPr>
              <a:t> </a:t>
            </a:r>
          </a:p>
        </p:txBody>
      </p:sp>
      <p:pic>
        <p:nvPicPr>
          <p:cNvPr id="274" name="Picture 273" descr="Screen Shot 2015-07-05 at 1.52.20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flipH="1">
            <a:off x="6907169" y="5712961"/>
            <a:ext cx="456338" cy="226372"/>
          </a:xfrm>
          <a:prstGeom prst="rect">
            <a:avLst/>
          </a:prstGeom>
        </p:spPr>
      </p:pic>
      <p:grpSp>
        <p:nvGrpSpPr>
          <p:cNvPr id="119" name="Group 120"/>
          <p:cNvGrpSpPr>
            <a:grpSpLocks/>
          </p:cNvGrpSpPr>
          <p:nvPr/>
        </p:nvGrpSpPr>
        <p:grpSpPr bwMode="auto">
          <a:xfrm>
            <a:off x="239249" y="6645978"/>
            <a:ext cx="3849400" cy="398252"/>
            <a:chOff x="359869" y="6685362"/>
            <a:chExt cx="1885661" cy="376404"/>
          </a:xfrm>
        </p:grpSpPr>
        <p:grpSp>
          <p:nvGrpSpPr>
            <p:cNvPr id="121" name="Group 84"/>
            <p:cNvGrpSpPr>
              <a:grpSpLocks/>
            </p:cNvGrpSpPr>
            <p:nvPr/>
          </p:nvGrpSpPr>
          <p:grpSpPr bwMode="auto">
            <a:xfrm>
              <a:off x="404030" y="6939529"/>
              <a:ext cx="1841500" cy="122237"/>
              <a:chOff x="895350" y="2695575"/>
              <a:chExt cx="3714750" cy="123825"/>
            </a:xfrm>
          </p:grpSpPr>
          <p:sp>
            <p:nvSpPr>
              <p:cNvPr id="123" name="Rectangle 122"/>
              <p:cNvSpPr/>
              <p:nvPr/>
            </p:nvSpPr>
            <p:spPr bwMode="auto">
              <a:xfrm>
                <a:off x="899637" y="2694567"/>
                <a:ext cx="371520" cy="123704"/>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24" name="Rectangle 123"/>
              <p:cNvSpPr/>
              <p:nvPr/>
            </p:nvSpPr>
            <p:spPr bwMode="auto">
              <a:xfrm>
                <a:off x="1271157" y="2694567"/>
                <a:ext cx="371520" cy="123704"/>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25" name="Rectangle 124"/>
              <p:cNvSpPr/>
              <p:nvPr/>
            </p:nvSpPr>
            <p:spPr bwMode="auto">
              <a:xfrm>
                <a:off x="1642678" y="2694567"/>
                <a:ext cx="371520" cy="123704"/>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26" name="Rectangle 125"/>
              <p:cNvSpPr/>
              <p:nvPr/>
            </p:nvSpPr>
            <p:spPr bwMode="auto">
              <a:xfrm>
                <a:off x="2010994"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27" name="Rectangle 126"/>
              <p:cNvSpPr/>
              <p:nvPr/>
            </p:nvSpPr>
            <p:spPr bwMode="auto">
              <a:xfrm>
                <a:off x="2382514" y="2696173"/>
                <a:ext cx="371520" cy="123705"/>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28" name="Rectangle 127"/>
              <p:cNvSpPr/>
              <p:nvPr/>
            </p:nvSpPr>
            <p:spPr bwMode="auto">
              <a:xfrm>
                <a:off x="2754034"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29" name="Rectangle 128"/>
              <p:cNvSpPr/>
              <p:nvPr/>
            </p:nvSpPr>
            <p:spPr bwMode="auto">
              <a:xfrm>
                <a:off x="3125555" y="2696173"/>
                <a:ext cx="371520" cy="123705"/>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30" name="Rectangle 129"/>
              <p:cNvSpPr/>
              <p:nvPr/>
            </p:nvSpPr>
            <p:spPr bwMode="auto">
              <a:xfrm>
                <a:off x="3497075"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31" name="Rectangle 130"/>
              <p:cNvSpPr/>
              <p:nvPr/>
            </p:nvSpPr>
            <p:spPr bwMode="auto">
              <a:xfrm>
                <a:off x="3868595" y="2696173"/>
                <a:ext cx="371520" cy="123705"/>
              </a:xfrm>
              <a:prstGeom prst="rect">
                <a:avLst/>
              </a:prstGeom>
              <a:no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sp>
            <p:nvSpPr>
              <p:cNvPr id="132" name="Rectangle 131"/>
              <p:cNvSpPr/>
              <p:nvPr/>
            </p:nvSpPr>
            <p:spPr bwMode="auto">
              <a:xfrm>
                <a:off x="4240115" y="2696173"/>
                <a:ext cx="371520" cy="123705"/>
              </a:xfrm>
              <a:prstGeom prst="rect">
                <a:avLst/>
              </a:prstGeom>
              <a:solidFill>
                <a:schemeClr val="bg2"/>
              </a:solidFill>
              <a:ln w="12700" cap="flat" cmpd="sng" algn="ctr">
                <a:solidFill>
                  <a:schemeClr val="accent4"/>
                </a:solidFill>
                <a:prstDash val="solid"/>
                <a:round/>
                <a:headEnd type="none" w="med" len="med"/>
                <a:tailEnd type="none" w="med" len="med"/>
              </a:ln>
              <a:effectLst/>
            </p:spPr>
            <p:txBody>
              <a:bodyPr anchor="ctr"/>
              <a:lstStyle/>
              <a:p>
                <a:pPr algn="ctr">
                  <a:defRPr/>
                </a:pPr>
                <a:endParaRPr lang="en-US">
                  <a:latin typeface="55 Helvetica Roman"/>
                  <a:ea typeface="+mn-ea"/>
                  <a:cs typeface="Arial" pitchFamily="34" charset="0"/>
                </a:endParaRPr>
              </a:p>
            </p:txBody>
          </p:sp>
        </p:grpSp>
        <p:sp>
          <p:nvSpPr>
            <p:cNvPr id="122" name="TextBox 121"/>
            <p:cNvSpPr txBox="1"/>
            <p:nvPr/>
          </p:nvSpPr>
          <p:spPr>
            <a:xfrm>
              <a:off x="359869" y="6685362"/>
              <a:ext cx="982783" cy="247258"/>
            </a:xfrm>
            <a:prstGeom prst="rect">
              <a:avLst/>
            </a:prstGeom>
            <a:noFill/>
          </p:spPr>
          <p:txBody>
            <a:bodyPr>
              <a:spAutoFit/>
            </a:bodyPr>
            <a:lstStyle/>
            <a:p>
              <a:pPr>
                <a:defRPr/>
              </a:pPr>
              <a:r>
                <a:rPr lang="en-US" sz="1100" dirty="0">
                  <a:solidFill>
                    <a:schemeClr val="tx1"/>
                  </a:solidFill>
                  <a:latin typeface="+mj-lt"/>
                  <a:cs typeface="Arial" pitchFamily="34" charset="0"/>
                </a:rPr>
                <a:t>Scale in meters</a:t>
              </a:r>
            </a:p>
          </p:txBody>
        </p:sp>
      </p:grpSp>
      <p:pic>
        <p:nvPicPr>
          <p:cNvPr id="275" name="Picture 3"/>
          <p:cNvPicPr>
            <a:picLocks noChangeAspect="1" noChangeArrowheads="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631456" y="5443579"/>
            <a:ext cx="354281" cy="7915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4146228">
            <a:off x="3393868" y="5381329"/>
            <a:ext cx="260051" cy="549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76" name="Group 275"/>
          <p:cNvGrpSpPr/>
          <p:nvPr/>
        </p:nvGrpSpPr>
        <p:grpSpPr>
          <a:xfrm flipV="1">
            <a:off x="2809988" y="6336734"/>
            <a:ext cx="582432" cy="188067"/>
            <a:chOff x="3169693" y="4909782"/>
            <a:chExt cx="2265528" cy="731535"/>
          </a:xfrm>
          <a:solidFill>
            <a:schemeClr val="tx1"/>
          </a:solidFill>
        </p:grpSpPr>
        <p:sp>
          <p:nvSpPr>
            <p:cNvPr id="277" name="Rounded Rectangle 276"/>
            <p:cNvSpPr/>
            <p:nvPr/>
          </p:nvSpPr>
          <p:spPr>
            <a:xfrm>
              <a:off x="3169693" y="5138383"/>
              <a:ext cx="2265528" cy="502934"/>
            </a:xfrm>
            <a:prstGeom prst="roundRect">
              <a:avLst>
                <a:gd name="adj" fmla="val 36586"/>
              </a:avLst>
            </a:pr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278" name="Freeform 277"/>
            <p:cNvSpPr/>
            <p:nvPr/>
          </p:nvSpPr>
          <p:spPr>
            <a:xfrm>
              <a:off x="3712192" y="4913197"/>
              <a:ext cx="603914" cy="221775"/>
            </a:xfrm>
            <a:custGeom>
              <a:avLst/>
              <a:gdLst>
                <a:gd name="connsiteX0" fmla="*/ 0 w 603913"/>
                <a:gd name="connsiteY0" fmla="*/ 221776 h 221776"/>
                <a:gd name="connsiteX1" fmla="*/ 290015 w 603913"/>
                <a:gd name="connsiteY1" fmla="*/ 3412 h 221776"/>
                <a:gd name="connsiteX2" fmla="*/ 426493 w 603913"/>
                <a:gd name="connsiteY2" fmla="*/ 0 h 221776"/>
                <a:gd name="connsiteX3" fmla="*/ 603913 w 603913"/>
                <a:gd name="connsiteY3" fmla="*/ 221776 h 221776"/>
                <a:gd name="connsiteX4" fmla="*/ 0 w 603913"/>
                <a:gd name="connsiteY4" fmla="*/ 221776 h 221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3" h="221776">
                  <a:moveTo>
                    <a:pt x="0" y="221776"/>
                  </a:moveTo>
                  <a:lnTo>
                    <a:pt x="290015" y="3412"/>
                  </a:lnTo>
                  <a:lnTo>
                    <a:pt x="426493" y="0"/>
                  </a:lnTo>
                  <a:lnTo>
                    <a:pt x="603913" y="221776"/>
                  </a:lnTo>
                  <a:lnTo>
                    <a:pt x="0" y="221776"/>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279" name="Freeform 278"/>
            <p:cNvSpPr/>
            <p:nvPr/>
          </p:nvSpPr>
          <p:spPr>
            <a:xfrm>
              <a:off x="4749421" y="4909782"/>
              <a:ext cx="235424" cy="235424"/>
            </a:xfrm>
            <a:custGeom>
              <a:avLst/>
              <a:gdLst>
                <a:gd name="connsiteX0" fmla="*/ 119418 w 235424"/>
                <a:gd name="connsiteY0" fmla="*/ 235424 h 235424"/>
                <a:gd name="connsiteX1" fmla="*/ 0 w 235424"/>
                <a:gd name="connsiteY1" fmla="*/ 20472 h 235424"/>
                <a:gd name="connsiteX2" fmla="*/ 10236 w 235424"/>
                <a:gd name="connsiteY2" fmla="*/ 0 h 235424"/>
                <a:gd name="connsiteX3" fmla="*/ 235424 w 235424"/>
                <a:gd name="connsiteY3" fmla="*/ 225188 h 235424"/>
                <a:gd name="connsiteX4" fmla="*/ 119418 w 235424"/>
                <a:gd name="connsiteY4" fmla="*/ 235424 h 23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24" h="235424">
                  <a:moveTo>
                    <a:pt x="119418" y="235424"/>
                  </a:moveTo>
                  <a:lnTo>
                    <a:pt x="0" y="20472"/>
                  </a:lnTo>
                  <a:lnTo>
                    <a:pt x="10236" y="0"/>
                  </a:lnTo>
                  <a:lnTo>
                    <a:pt x="235424" y="225188"/>
                  </a:lnTo>
                  <a:lnTo>
                    <a:pt x="119418" y="235424"/>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grpSp>
      <p:grpSp>
        <p:nvGrpSpPr>
          <p:cNvPr id="280" name="Group 279"/>
          <p:cNvGrpSpPr/>
          <p:nvPr/>
        </p:nvGrpSpPr>
        <p:grpSpPr>
          <a:xfrm flipV="1">
            <a:off x="2804658" y="4020817"/>
            <a:ext cx="582432" cy="213470"/>
            <a:chOff x="2962388" y="6183315"/>
            <a:chExt cx="582432" cy="213470"/>
          </a:xfrm>
        </p:grpSpPr>
        <p:grpSp>
          <p:nvGrpSpPr>
            <p:cNvPr id="281" name="Group 280"/>
            <p:cNvGrpSpPr/>
            <p:nvPr/>
          </p:nvGrpSpPr>
          <p:grpSpPr>
            <a:xfrm flipV="1">
              <a:off x="2962388" y="6208718"/>
              <a:ext cx="582432" cy="188067"/>
              <a:chOff x="3169693" y="4909782"/>
              <a:chExt cx="2265528" cy="731535"/>
            </a:xfrm>
            <a:solidFill>
              <a:schemeClr val="tx1"/>
            </a:solidFill>
          </p:grpSpPr>
          <p:sp>
            <p:nvSpPr>
              <p:cNvPr id="283" name="Rounded Rectangle 282"/>
              <p:cNvSpPr/>
              <p:nvPr/>
            </p:nvSpPr>
            <p:spPr>
              <a:xfrm>
                <a:off x="3169693" y="5138383"/>
                <a:ext cx="2265528" cy="502934"/>
              </a:xfrm>
              <a:prstGeom prst="roundRect">
                <a:avLst>
                  <a:gd name="adj" fmla="val 36586"/>
                </a:avLst>
              </a:pr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287" name="Freeform 286"/>
              <p:cNvSpPr/>
              <p:nvPr/>
            </p:nvSpPr>
            <p:spPr>
              <a:xfrm>
                <a:off x="3712192" y="4913197"/>
                <a:ext cx="603914" cy="221775"/>
              </a:xfrm>
              <a:custGeom>
                <a:avLst/>
                <a:gdLst>
                  <a:gd name="connsiteX0" fmla="*/ 0 w 603913"/>
                  <a:gd name="connsiteY0" fmla="*/ 221776 h 221776"/>
                  <a:gd name="connsiteX1" fmla="*/ 290015 w 603913"/>
                  <a:gd name="connsiteY1" fmla="*/ 3412 h 221776"/>
                  <a:gd name="connsiteX2" fmla="*/ 426493 w 603913"/>
                  <a:gd name="connsiteY2" fmla="*/ 0 h 221776"/>
                  <a:gd name="connsiteX3" fmla="*/ 603913 w 603913"/>
                  <a:gd name="connsiteY3" fmla="*/ 221776 h 221776"/>
                  <a:gd name="connsiteX4" fmla="*/ 0 w 603913"/>
                  <a:gd name="connsiteY4" fmla="*/ 221776 h 221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3913" h="221776">
                    <a:moveTo>
                      <a:pt x="0" y="221776"/>
                    </a:moveTo>
                    <a:lnTo>
                      <a:pt x="290015" y="3412"/>
                    </a:lnTo>
                    <a:lnTo>
                      <a:pt x="426493" y="0"/>
                    </a:lnTo>
                    <a:lnTo>
                      <a:pt x="603913" y="221776"/>
                    </a:lnTo>
                    <a:lnTo>
                      <a:pt x="0" y="221776"/>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sp>
            <p:nvSpPr>
              <p:cNvPr id="291" name="Freeform 290"/>
              <p:cNvSpPr/>
              <p:nvPr/>
            </p:nvSpPr>
            <p:spPr>
              <a:xfrm>
                <a:off x="4749421" y="4909782"/>
                <a:ext cx="235424" cy="235424"/>
              </a:xfrm>
              <a:custGeom>
                <a:avLst/>
                <a:gdLst>
                  <a:gd name="connsiteX0" fmla="*/ 119418 w 235424"/>
                  <a:gd name="connsiteY0" fmla="*/ 235424 h 235424"/>
                  <a:gd name="connsiteX1" fmla="*/ 0 w 235424"/>
                  <a:gd name="connsiteY1" fmla="*/ 20472 h 235424"/>
                  <a:gd name="connsiteX2" fmla="*/ 10236 w 235424"/>
                  <a:gd name="connsiteY2" fmla="*/ 0 h 235424"/>
                  <a:gd name="connsiteX3" fmla="*/ 235424 w 235424"/>
                  <a:gd name="connsiteY3" fmla="*/ 225188 h 235424"/>
                  <a:gd name="connsiteX4" fmla="*/ 119418 w 235424"/>
                  <a:gd name="connsiteY4" fmla="*/ 235424 h 235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24" h="235424">
                    <a:moveTo>
                      <a:pt x="119418" y="235424"/>
                    </a:moveTo>
                    <a:lnTo>
                      <a:pt x="0" y="20472"/>
                    </a:lnTo>
                    <a:lnTo>
                      <a:pt x="10236" y="0"/>
                    </a:lnTo>
                    <a:lnTo>
                      <a:pt x="235424" y="225188"/>
                    </a:lnTo>
                    <a:lnTo>
                      <a:pt x="119418" y="235424"/>
                    </a:lnTo>
                    <a:close/>
                  </a:path>
                </a:pathLst>
              </a:custGeom>
              <a:grp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n w="12700">
                    <a:solidFill>
                      <a:schemeClr val="tx1"/>
                    </a:solidFill>
                  </a:ln>
                </a:endParaRPr>
              </a:p>
            </p:txBody>
          </p:sp>
        </p:grpSp>
        <p:sp>
          <p:nvSpPr>
            <p:cNvPr id="282" name="Rectangle 281"/>
            <p:cNvSpPr/>
            <p:nvPr/>
          </p:nvSpPr>
          <p:spPr bwMode="auto">
            <a:xfrm rot="10800000" flipH="1">
              <a:off x="3032125" y="6183315"/>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grpSp>
      <p:sp>
        <p:nvSpPr>
          <p:cNvPr id="295" name="Rectangle 29"/>
          <p:cNvSpPr>
            <a:spLocks noChangeArrowheads="1"/>
          </p:cNvSpPr>
          <p:nvPr/>
        </p:nvSpPr>
        <p:spPr bwMode="auto">
          <a:xfrm rot="10800000" flipH="1">
            <a:off x="2710048" y="6303519"/>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sp>
        <p:nvSpPr>
          <p:cNvPr id="299" name="Rectangle 29"/>
          <p:cNvSpPr>
            <a:spLocks noChangeArrowheads="1"/>
          </p:cNvSpPr>
          <p:nvPr/>
        </p:nvSpPr>
        <p:spPr bwMode="auto">
          <a:xfrm rot="10800000" flipH="1">
            <a:off x="3335523" y="6303519"/>
            <a:ext cx="180973" cy="45719"/>
          </a:xfrm>
          <a:prstGeom prst="rect">
            <a:avLst/>
          </a:prstGeom>
          <a:solidFill>
            <a:schemeClr val="tx1"/>
          </a:solidFill>
          <a:ln w="9525" algn="ctr">
            <a:solidFill>
              <a:schemeClr val="tx1"/>
            </a:solidFill>
            <a:round/>
            <a:headEnd/>
            <a:tailEnd/>
          </a:ln>
        </p:spPr>
        <p:txBody>
          <a:bodyPr vert="vert270" lIns="91418" tIns="45710" rIns="91418" bIns="45710"/>
          <a:lstStyle/>
          <a:p>
            <a:pPr fontAlgn="auto">
              <a:spcBef>
                <a:spcPts val="0"/>
              </a:spcBef>
              <a:spcAft>
                <a:spcPts val="0"/>
              </a:spcAft>
              <a:defRPr/>
            </a:pPr>
            <a:endParaRPr lang="en-US" dirty="0">
              <a:solidFill>
                <a:schemeClr val="tx1"/>
              </a:solidFill>
              <a:latin typeface="+mn-lt"/>
            </a:endParaRPr>
          </a:p>
        </p:txBody>
      </p:sp>
      <p:grpSp>
        <p:nvGrpSpPr>
          <p:cNvPr id="300" name="Group 299"/>
          <p:cNvGrpSpPr/>
          <p:nvPr/>
        </p:nvGrpSpPr>
        <p:grpSpPr>
          <a:xfrm flipV="1">
            <a:off x="6048376" y="4498976"/>
            <a:ext cx="1314450" cy="1323975"/>
            <a:chOff x="6048376" y="5822951"/>
            <a:chExt cx="1314450" cy="1323975"/>
          </a:xfrm>
        </p:grpSpPr>
        <p:sp>
          <p:nvSpPr>
            <p:cNvPr id="303" name="Rectangle 302"/>
            <p:cNvSpPr/>
            <p:nvPr/>
          </p:nvSpPr>
          <p:spPr bwMode="auto">
            <a:xfrm rot="5400000">
              <a:off x="6045201" y="582612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15" name="Rectangle 314"/>
            <p:cNvSpPr/>
            <p:nvPr/>
          </p:nvSpPr>
          <p:spPr bwMode="auto">
            <a:xfrm rot="5400000">
              <a:off x="7175501" y="695960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nvGrpSpPr>
            <p:cNvPr id="320" name="Group 319"/>
            <p:cNvGrpSpPr/>
            <p:nvPr/>
          </p:nvGrpSpPr>
          <p:grpSpPr>
            <a:xfrm>
              <a:off x="6080126" y="6013451"/>
              <a:ext cx="368300" cy="190500"/>
              <a:chOff x="6035676" y="5727701"/>
              <a:chExt cx="368300" cy="190500"/>
            </a:xfrm>
            <a:solidFill>
              <a:srgbClr val="BFBFBF"/>
            </a:solidFill>
          </p:grpSpPr>
          <p:sp>
            <p:nvSpPr>
              <p:cNvPr id="435" name="Rectangle 434"/>
              <p:cNvSpPr/>
              <p:nvPr/>
            </p:nvSpPr>
            <p:spPr bwMode="auto">
              <a:xfrm rot="5400000">
                <a:off x="60325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39" name="Rectangle 438"/>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21" name="Group 320"/>
            <p:cNvGrpSpPr/>
            <p:nvPr/>
          </p:nvGrpSpPr>
          <p:grpSpPr>
            <a:xfrm>
              <a:off x="6994526" y="6734176"/>
              <a:ext cx="184150" cy="381000"/>
              <a:chOff x="7086601" y="6534151"/>
              <a:chExt cx="184150" cy="381000"/>
            </a:xfrm>
            <a:solidFill>
              <a:srgbClr val="BFBFBF"/>
            </a:solidFill>
          </p:grpSpPr>
          <p:sp>
            <p:nvSpPr>
              <p:cNvPr id="429" name="Rectangle 428"/>
              <p:cNvSpPr/>
              <p:nvPr/>
            </p:nvSpPr>
            <p:spPr bwMode="auto">
              <a:xfrm rot="5400000">
                <a:off x="7083426" y="65373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32" name="Rectangle 431"/>
              <p:cNvSpPr/>
              <p:nvPr/>
            </p:nvSpPr>
            <p:spPr bwMode="auto">
              <a:xfrm rot="5400000">
                <a:off x="7083426" y="67278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22" name="Group 321"/>
            <p:cNvGrpSpPr/>
            <p:nvPr/>
          </p:nvGrpSpPr>
          <p:grpSpPr>
            <a:xfrm rot="2640157">
              <a:off x="6216206" y="6452065"/>
              <a:ext cx="368300" cy="190500"/>
              <a:chOff x="6219826" y="5727701"/>
              <a:chExt cx="368300" cy="190500"/>
            </a:xfrm>
            <a:solidFill>
              <a:srgbClr val="BFBFBF"/>
            </a:solidFill>
          </p:grpSpPr>
          <p:sp>
            <p:nvSpPr>
              <p:cNvPr id="420" name="Rectangle 419"/>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26" name="Rectangle 425"/>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23" name="Group 322"/>
            <p:cNvGrpSpPr/>
            <p:nvPr/>
          </p:nvGrpSpPr>
          <p:grpSpPr>
            <a:xfrm rot="2640157">
              <a:off x="6482905" y="6709239"/>
              <a:ext cx="368300" cy="190500"/>
              <a:chOff x="6219826" y="5727701"/>
              <a:chExt cx="368300" cy="190500"/>
            </a:xfrm>
            <a:solidFill>
              <a:srgbClr val="BFBFBF"/>
            </a:solidFill>
          </p:grpSpPr>
          <p:sp>
            <p:nvSpPr>
              <p:cNvPr id="413" name="Rectangle 412"/>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17" name="Rectangle 416"/>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49" name="Group 348"/>
            <p:cNvGrpSpPr/>
            <p:nvPr/>
          </p:nvGrpSpPr>
          <p:grpSpPr>
            <a:xfrm rot="2640157">
              <a:off x="6346380" y="6315539"/>
              <a:ext cx="368300" cy="190500"/>
              <a:chOff x="6219826" y="5727701"/>
              <a:chExt cx="368300" cy="190500"/>
            </a:xfrm>
            <a:solidFill>
              <a:srgbClr val="BFBFBF"/>
            </a:solidFill>
          </p:grpSpPr>
          <p:sp>
            <p:nvSpPr>
              <p:cNvPr id="407" name="Rectangle 406"/>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11" name="Rectangle 410"/>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50" name="Group 349"/>
            <p:cNvGrpSpPr/>
            <p:nvPr/>
          </p:nvGrpSpPr>
          <p:grpSpPr>
            <a:xfrm rot="2640157">
              <a:off x="6616255" y="6575890"/>
              <a:ext cx="368300" cy="190500"/>
              <a:chOff x="6219826" y="5727701"/>
              <a:chExt cx="368300" cy="190500"/>
            </a:xfrm>
            <a:solidFill>
              <a:srgbClr val="BFBFBF"/>
            </a:solidFill>
          </p:grpSpPr>
          <p:sp>
            <p:nvSpPr>
              <p:cNvPr id="365" name="Rectangle 364"/>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83" name="Rectangle 382"/>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52" name="Group 351"/>
            <p:cNvGrpSpPr/>
            <p:nvPr/>
          </p:nvGrpSpPr>
          <p:grpSpPr>
            <a:xfrm rot="2640157">
              <a:off x="6479730" y="6179016"/>
              <a:ext cx="368300" cy="190500"/>
              <a:chOff x="6219826" y="5727701"/>
              <a:chExt cx="368300" cy="190500"/>
            </a:xfrm>
            <a:solidFill>
              <a:srgbClr val="BFBFBF"/>
            </a:solidFill>
          </p:grpSpPr>
          <p:sp>
            <p:nvSpPr>
              <p:cNvPr id="362" name="Rectangle 361"/>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63" name="Rectangle 362"/>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359" name="Group 358"/>
            <p:cNvGrpSpPr/>
            <p:nvPr/>
          </p:nvGrpSpPr>
          <p:grpSpPr>
            <a:xfrm rot="2640157">
              <a:off x="6746430" y="6436190"/>
              <a:ext cx="368300" cy="190500"/>
              <a:chOff x="6219826" y="5727701"/>
              <a:chExt cx="368300" cy="190500"/>
            </a:xfrm>
            <a:solidFill>
              <a:srgbClr val="BFBFBF"/>
            </a:solidFill>
          </p:grpSpPr>
          <p:sp>
            <p:nvSpPr>
              <p:cNvPr id="360" name="Rectangle 359"/>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361" name="Rectangle 360"/>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270"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grpSp>
        <p:nvGrpSpPr>
          <p:cNvPr id="441" name="Group 440"/>
          <p:cNvGrpSpPr/>
          <p:nvPr/>
        </p:nvGrpSpPr>
        <p:grpSpPr>
          <a:xfrm flipH="1" flipV="1">
            <a:off x="7372351" y="4498976"/>
            <a:ext cx="1314450" cy="1323975"/>
            <a:chOff x="6048376" y="5822951"/>
            <a:chExt cx="1314450" cy="1323975"/>
          </a:xfrm>
        </p:grpSpPr>
        <p:sp>
          <p:nvSpPr>
            <p:cNvPr id="442" name="Rectangle 441"/>
            <p:cNvSpPr/>
            <p:nvPr/>
          </p:nvSpPr>
          <p:spPr bwMode="auto">
            <a:xfrm rot="5400000">
              <a:off x="6045201" y="5826126"/>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44" name="Rectangle 443"/>
            <p:cNvSpPr/>
            <p:nvPr/>
          </p:nvSpPr>
          <p:spPr bwMode="auto">
            <a:xfrm rot="5400000">
              <a:off x="7175501" y="6959601"/>
              <a:ext cx="190500" cy="184150"/>
            </a:xfrm>
            <a:prstGeom prst="rect">
              <a:avLst/>
            </a:prstGeom>
            <a:solidFill>
              <a:srgbClr val="BFBFBF"/>
            </a:solid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nvGrpSpPr>
            <p:cNvPr id="447" name="Group 446"/>
            <p:cNvGrpSpPr/>
            <p:nvPr/>
          </p:nvGrpSpPr>
          <p:grpSpPr>
            <a:xfrm>
              <a:off x="6080126" y="6013451"/>
              <a:ext cx="368300" cy="190500"/>
              <a:chOff x="6035676" y="5727701"/>
              <a:chExt cx="368300" cy="190500"/>
            </a:xfrm>
            <a:solidFill>
              <a:srgbClr val="BFBFBF"/>
            </a:solidFill>
          </p:grpSpPr>
          <p:sp>
            <p:nvSpPr>
              <p:cNvPr id="470" name="Rectangle 469"/>
              <p:cNvSpPr/>
              <p:nvPr/>
            </p:nvSpPr>
            <p:spPr bwMode="auto">
              <a:xfrm rot="5400000">
                <a:off x="60325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71" name="Rectangle 470"/>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48" name="Group 447"/>
            <p:cNvGrpSpPr/>
            <p:nvPr/>
          </p:nvGrpSpPr>
          <p:grpSpPr>
            <a:xfrm>
              <a:off x="6994526" y="6734176"/>
              <a:ext cx="184150" cy="381000"/>
              <a:chOff x="7086601" y="6534151"/>
              <a:chExt cx="184150" cy="381000"/>
            </a:xfrm>
            <a:solidFill>
              <a:srgbClr val="BFBFBF"/>
            </a:solidFill>
          </p:grpSpPr>
          <p:sp>
            <p:nvSpPr>
              <p:cNvPr id="468" name="Rectangle 467"/>
              <p:cNvSpPr/>
              <p:nvPr/>
            </p:nvSpPr>
            <p:spPr bwMode="auto">
              <a:xfrm rot="5400000">
                <a:off x="7083426" y="65373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9" name="Rectangle 468"/>
              <p:cNvSpPr/>
              <p:nvPr/>
            </p:nvSpPr>
            <p:spPr bwMode="auto">
              <a:xfrm rot="5400000">
                <a:off x="7083426" y="672782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49" name="Group 448"/>
            <p:cNvGrpSpPr/>
            <p:nvPr/>
          </p:nvGrpSpPr>
          <p:grpSpPr>
            <a:xfrm rot="2640157">
              <a:off x="6216206" y="6452065"/>
              <a:ext cx="368300" cy="190500"/>
              <a:chOff x="6219826" y="5727701"/>
              <a:chExt cx="368300" cy="190500"/>
            </a:xfrm>
            <a:solidFill>
              <a:srgbClr val="BFBFBF"/>
            </a:solidFill>
          </p:grpSpPr>
          <p:sp>
            <p:nvSpPr>
              <p:cNvPr id="466" name="Rectangle 465"/>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7" name="Rectangle 466"/>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50" name="Group 449"/>
            <p:cNvGrpSpPr/>
            <p:nvPr/>
          </p:nvGrpSpPr>
          <p:grpSpPr>
            <a:xfrm rot="2640157">
              <a:off x="6482905" y="6709239"/>
              <a:ext cx="368300" cy="190500"/>
              <a:chOff x="6219826" y="5727701"/>
              <a:chExt cx="368300" cy="190500"/>
            </a:xfrm>
            <a:solidFill>
              <a:srgbClr val="BFBFBF"/>
            </a:solidFill>
          </p:grpSpPr>
          <p:sp>
            <p:nvSpPr>
              <p:cNvPr id="464" name="Rectangle 463"/>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5" name="Rectangle 464"/>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51" name="Group 450"/>
            <p:cNvGrpSpPr/>
            <p:nvPr/>
          </p:nvGrpSpPr>
          <p:grpSpPr>
            <a:xfrm rot="2640157">
              <a:off x="6346380" y="6315539"/>
              <a:ext cx="368300" cy="190500"/>
              <a:chOff x="6219826" y="5727701"/>
              <a:chExt cx="368300" cy="190500"/>
            </a:xfrm>
            <a:solidFill>
              <a:srgbClr val="BFBFBF"/>
            </a:solidFill>
          </p:grpSpPr>
          <p:sp>
            <p:nvSpPr>
              <p:cNvPr id="462" name="Rectangle 461"/>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3" name="Rectangle 462"/>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52" name="Group 451"/>
            <p:cNvGrpSpPr/>
            <p:nvPr/>
          </p:nvGrpSpPr>
          <p:grpSpPr>
            <a:xfrm rot="2640157">
              <a:off x="6616255" y="6575890"/>
              <a:ext cx="368300" cy="190500"/>
              <a:chOff x="6219826" y="5727701"/>
              <a:chExt cx="368300" cy="190500"/>
            </a:xfrm>
            <a:solidFill>
              <a:srgbClr val="BFBFBF"/>
            </a:solidFill>
          </p:grpSpPr>
          <p:sp>
            <p:nvSpPr>
              <p:cNvPr id="460" name="Rectangle 459"/>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61" name="Rectangle 460"/>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54" name="Group 453"/>
            <p:cNvGrpSpPr/>
            <p:nvPr/>
          </p:nvGrpSpPr>
          <p:grpSpPr>
            <a:xfrm rot="2640157">
              <a:off x="6479730" y="6179016"/>
              <a:ext cx="368300" cy="190500"/>
              <a:chOff x="6219826" y="5727701"/>
              <a:chExt cx="368300" cy="190500"/>
            </a:xfrm>
            <a:solidFill>
              <a:srgbClr val="BFBFBF"/>
            </a:solidFill>
          </p:grpSpPr>
          <p:sp>
            <p:nvSpPr>
              <p:cNvPr id="458" name="Rectangle 457"/>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59" name="Rectangle 458"/>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nvGrpSpPr>
            <p:cNvPr id="455" name="Group 454"/>
            <p:cNvGrpSpPr/>
            <p:nvPr/>
          </p:nvGrpSpPr>
          <p:grpSpPr>
            <a:xfrm rot="2640157">
              <a:off x="6746430" y="6436190"/>
              <a:ext cx="368300" cy="190500"/>
              <a:chOff x="6219826" y="5727701"/>
              <a:chExt cx="368300" cy="190500"/>
            </a:xfrm>
            <a:solidFill>
              <a:srgbClr val="BFBFBF"/>
            </a:solidFill>
          </p:grpSpPr>
          <p:sp>
            <p:nvSpPr>
              <p:cNvPr id="456" name="Rectangle 455"/>
              <p:cNvSpPr/>
              <p:nvPr/>
            </p:nvSpPr>
            <p:spPr bwMode="auto">
              <a:xfrm rot="5400000">
                <a:off x="621665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sp>
            <p:nvSpPr>
              <p:cNvPr id="457" name="Rectangle 456"/>
              <p:cNvSpPr/>
              <p:nvPr/>
            </p:nvSpPr>
            <p:spPr bwMode="auto">
              <a:xfrm rot="5400000">
                <a:off x="6400801" y="5730876"/>
                <a:ext cx="190500" cy="184150"/>
              </a:xfrm>
              <a:prstGeom prst="rect">
                <a:avLst/>
              </a:prstGeom>
              <a:grpFill/>
              <a:ln w="12700" cap="flat" cmpd="sng" algn="ctr">
                <a:solidFill>
                  <a:schemeClr val="accent4">
                    <a:lumMod val="60000"/>
                    <a:lumOff val="40000"/>
                  </a:schemeClr>
                </a:solidFill>
                <a:prstDash val="solid"/>
                <a:round/>
                <a:headEnd type="none" w="med" len="med"/>
                <a:tailEnd type="none" w="med" len="med"/>
              </a:ln>
              <a:effectLst/>
            </p:spPr>
            <p:txBody>
              <a:bodyPr vert="vert" wrap="square" lIns="0" tIns="0" rIns="0" bIns="0" anchor="ctr" anchorCtr="0">
                <a:normAutofit/>
              </a:bodyPr>
              <a:lstStyle/>
              <a:p>
                <a:pPr algn="ctr" eaLnBrk="0" hangingPunct="0">
                  <a:defRPr/>
                </a:pPr>
                <a:r>
                  <a:rPr lang="en-US" sz="500" dirty="0" smtClean="0"/>
                  <a:t>Dbl.</a:t>
                </a:r>
              </a:p>
              <a:p>
                <a:pPr algn="ctr" eaLnBrk="0" hangingPunct="0">
                  <a:defRPr/>
                </a:pPr>
                <a:r>
                  <a:rPr lang="en-US" sz="500" dirty="0" smtClean="0">
                    <a:latin typeface="55 Helvetica Roman" pitchFamily="1" charset="0"/>
                  </a:rPr>
                  <a:t>50kg</a:t>
                </a:r>
                <a:endParaRPr lang="en-US" sz="500" dirty="0">
                  <a:latin typeface="55 Helvetica Roman" pitchFamily="1" charset="0"/>
                </a:endParaRPr>
              </a:p>
            </p:txBody>
          </p:sp>
        </p:grpSp>
      </p:grpSp>
      <p:sp>
        <p:nvSpPr>
          <p:cNvPr id="183" name="Oval 182"/>
          <p:cNvSpPr/>
          <p:nvPr/>
        </p:nvSpPr>
        <p:spPr bwMode="auto">
          <a:xfrm>
            <a:off x="6006663" y="4462380"/>
            <a:ext cx="2718089" cy="2719529"/>
          </a:xfrm>
          <a:prstGeom prst="ellipse">
            <a:avLst/>
          </a:prstGeom>
          <a:noFill/>
          <a:ln w="38100" cap="flat" cmpd="sng" algn="ctr">
            <a:solidFill>
              <a:srgbClr val="000000"/>
            </a:solidFill>
            <a:prstDash val="solid"/>
            <a:round/>
            <a:headEnd type="none" w="med" len="med"/>
            <a:tailEnd type="none" w="med" len="med"/>
          </a:ln>
          <a:effectLst/>
        </p:spPr>
        <p:txBody>
          <a:bodyPr lIns="91418" tIns="45710" rIns="91418" bIns="45710" anchor="ctr"/>
          <a:lstStyle/>
          <a:p>
            <a:pPr algn="ctr">
              <a:defRPr/>
            </a:pPr>
            <a:endParaRPr lang="en-US">
              <a:latin typeface="55 Helvetica Roman"/>
              <a:ea typeface="+mn-ea"/>
            </a:endParaRPr>
          </a:p>
        </p:txBody>
      </p:sp>
      <p:sp>
        <p:nvSpPr>
          <p:cNvPr id="472" name="Rectangle 471"/>
          <p:cNvSpPr/>
          <p:nvPr/>
        </p:nvSpPr>
        <p:spPr bwMode="auto">
          <a:xfrm rot="16200000" flipV="1">
            <a:off x="7181263" y="4700229"/>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sp>
        <p:nvSpPr>
          <p:cNvPr id="218" name="Rectangle 217"/>
          <p:cNvSpPr/>
          <p:nvPr/>
        </p:nvSpPr>
        <p:spPr bwMode="auto">
          <a:xfrm rot="16200000" flipV="1">
            <a:off x="6235113" y="5643204"/>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sp>
        <p:nvSpPr>
          <p:cNvPr id="319" name="Rectangle 318"/>
          <p:cNvSpPr/>
          <p:nvPr/>
        </p:nvSpPr>
        <p:spPr bwMode="auto">
          <a:xfrm rot="16200000" flipV="1">
            <a:off x="7181263" y="6586179"/>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sp>
        <p:nvSpPr>
          <p:cNvPr id="269" name="Rectangle 268"/>
          <p:cNvSpPr/>
          <p:nvPr/>
        </p:nvSpPr>
        <p:spPr bwMode="auto">
          <a:xfrm rot="16200000" flipV="1">
            <a:off x="8130588" y="5646379"/>
            <a:ext cx="369411" cy="360455"/>
          </a:xfrm>
          <a:prstGeom prst="rect">
            <a:avLst/>
          </a:prstGeom>
          <a:solidFill>
            <a:srgbClr val="FFFF66"/>
          </a:solidFill>
          <a:ln w="12700" cap="flat" cmpd="sng" algn="ctr">
            <a:solidFill>
              <a:schemeClr val="accent4"/>
            </a:solidFill>
            <a:prstDash val="solid"/>
            <a:round/>
            <a:headEnd type="none" w="med" len="med"/>
            <a:tailEnd type="none" w="med" len="med"/>
          </a:ln>
          <a:effectLst/>
        </p:spPr>
        <p:txBody>
          <a:bodyPr vert="vert270" lIns="0" tIns="0" rIns="0" bIns="0" anchor="ctr" anchorCtr="0">
            <a:normAutofit/>
          </a:bodyPr>
          <a:lstStyle/>
          <a:p>
            <a:pPr algn="ctr" eaLnBrk="0" hangingPunct="0">
              <a:defRPr/>
            </a:pPr>
            <a:r>
              <a:rPr lang="en-US" sz="600" dirty="0" smtClean="0">
                <a:latin typeface="55 Helvetica Roman" pitchFamily="1" charset="0"/>
              </a:rPr>
              <a:t>Crew Quarters</a:t>
            </a:r>
            <a:endParaRPr lang="en-US" sz="600" dirty="0">
              <a:latin typeface="55 Helvetica Roman" pitchFamily="1" charset="0"/>
            </a:endParaRPr>
          </a:p>
        </p:txBody>
      </p:sp>
      <p:pic>
        <p:nvPicPr>
          <p:cNvPr id="273" name="Picture 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6200000">
            <a:off x="7205894" y="6604385"/>
            <a:ext cx="315913"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73" name="Rectangle 472"/>
          <p:cNvSpPr/>
          <p:nvPr/>
        </p:nvSpPr>
        <p:spPr bwMode="auto">
          <a:xfrm rot="5400000" flipH="1">
            <a:off x="5930785" y="2803823"/>
            <a:ext cx="169585" cy="45719"/>
          </a:xfrm>
          <a:prstGeom prst="rect">
            <a:avLst/>
          </a:prstGeom>
          <a:solidFill>
            <a:schemeClr val="accent4">
              <a:lumMod val="20000"/>
              <a:lumOff val="80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sp>
        <p:nvSpPr>
          <p:cNvPr id="474" name="Rectangle 473"/>
          <p:cNvSpPr/>
          <p:nvPr/>
        </p:nvSpPr>
        <p:spPr bwMode="auto">
          <a:xfrm rot="5400000" flipH="1">
            <a:off x="1635010" y="4638224"/>
            <a:ext cx="169585" cy="45719"/>
          </a:xfrm>
          <a:prstGeom prst="rect">
            <a:avLst/>
          </a:prstGeom>
          <a:solidFill>
            <a:schemeClr val="accent4">
              <a:lumMod val="20000"/>
              <a:lumOff val="80000"/>
            </a:schemeClr>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cxnSp>
        <p:nvCxnSpPr>
          <p:cNvPr id="179" name="Straight Connector 76"/>
          <p:cNvCxnSpPr>
            <a:cxnSpLocks noChangeShapeType="1"/>
            <a:stCxn id="43" idx="1"/>
            <a:endCxn id="43" idx="3"/>
          </p:cNvCxnSpPr>
          <p:nvPr/>
        </p:nvCxnSpPr>
        <p:spPr bwMode="auto">
          <a:xfrm>
            <a:off x="1742942" y="5233088"/>
            <a:ext cx="2710696" cy="0"/>
          </a:xfrm>
          <a:prstGeom prst="line">
            <a:avLst/>
          </a:prstGeom>
          <a:noFill/>
          <a:ln w="38100" cmpd="sng">
            <a:solidFill>
              <a:schemeClr val="tx1"/>
            </a:solidFill>
            <a:round/>
            <a:headEnd/>
            <a:tailEnd/>
          </a:ln>
          <a:extLst>
            <a:ext uri="{909E8E84-426E-40dd-AFC4-6F175D3DCCD1}">
              <a14:hiddenFill xmlns:a14="http://schemas.microsoft.com/office/drawing/2010/main" xmlns="">
                <a:noFill/>
              </a14:hiddenFill>
            </a:ext>
          </a:extLst>
        </p:spPr>
      </p:cxnSp>
      <p:sp>
        <p:nvSpPr>
          <p:cNvPr id="309" name="Rectangle 308"/>
          <p:cNvSpPr/>
          <p:nvPr/>
        </p:nvSpPr>
        <p:spPr bwMode="auto">
          <a:xfrm rot="10800000" flipH="1">
            <a:off x="2879725" y="5225297"/>
            <a:ext cx="441325" cy="45719"/>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vert270"/>
          <a:lstStyle/>
          <a:p>
            <a:pPr fontAlgn="auto">
              <a:spcBef>
                <a:spcPts val="0"/>
              </a:spcBef>
              <a:spcAft>
                <a:spcPts val="0"/>
              </a:spcAft>
              <a:defRPr/>
            </a:pPr>
            <a:endParaRPr lang="en-US" dirty="0">
              <a:solidFill>
                <a:schemeClr val="tx1"/>
              </a:solidFill>
              <a:latin typeface="Arial" charset="0"/>
            </a:endParaRPr>
          </a:p>
        </p:txBody>
      </p:sp>
      <p:pic>
        <p:nvPicPr>
          <p:cNvPr id="31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475860" flipH="1">
            <a:off x="3009757" y="5002909"/>
            <a:ext cx="260051" cy="549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83918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08868" y="148528"/>
            <a:ext cx="8247365" cy="949325"/>
          </a:xfrm>
        </p:spPr>
        <p:txBody>
          <a:bodyPr/>
          <a:lstStyle/>
          <a:p>
            <a:r>
              <a:rPr lang="en-US" dirty="0">
                <a:latin typeface="Arial" charset="0"/>
              </a:rPr>
              <a:t>Two Deck Vertical </a:t>
            </a:r>
            <a:r>
              <a:rPr lang="en-US" dirty="0" smtClean="0">
                <a:latin typeface="Arial" charset="0"/>
              </a:rPr>
              <a:t>Configuration</a:t>
            </a:r>
            <a:r>
              <a:rPr lang="en-US" dirty="0">
                <a:latin typeface="Arial" charset="0"/>
              </a:rPr>
              <a:t/>
            </a:r>
            <a:br>
              <a:rPr lang="en-US" dirty="0">
                <a:latin typeface="Arial" charset="0"/>
              </a:rPr>
            </a:br>
            <a:r>
              <a:rPr lang="en-US" sz="2400" dirty="0" smtClean="0">
                <a:latin typeface="Arial" charset="0"/>
              </a:rPr>
              <a:t>De</a:t>
            </a:r>
            <a:r>
              <a:rPr lang="en-US" sz="2000" dirty="0" smtClean="0">
                <a:latin typeface="Arial" charset="0"/>
              </a:rPr>
              <a:t>sign and Mass Summary (Using Elliptical End-domes)</a:t>
            </a:r>
            <a:endParaRPr lang="en-US" sz="1400" dirty="0"/>
          </a:p>
        </p:txBody>
      </p:sp>
      <p:pic>
        <p:nvPicPr>
          <p:cNvPr id="4" name="Content Placeholder 3" descr="Screen Shot 2015-10-23 at 4.07.50 PM.png"/>
          <p:cNvPicPr>
            <a:picLocks noGrp="1" noChangeAspect="1"/>
          </p:cNvPicPr>
          <p:nvPr>
            <p:ph sz="quarter" idx="12"/>
          </p:nvPr>
        </p:nvPicPr>
        <p:blipFill>
          <a:blip r:embed="rId2" cstate="screen">
            <a:extLst>
              <a:ext uri="{28A0092B-C50C-407E-A947-70E740481C1C}">
                <a14:useLocalDpi xmlns:a14="http://schemas.microsoft.com/office/drawing/2010/main"/>
              </a:ext>
            </a:extLst>
          </a:blip>
          <a:srcRect l="-1225" r="-1225"/>
          <a:stretch>
            <a:fillRect/>
          </a:stretch>
        </p:blipFill>
        <p:spPr/>
      </p:pic>
    </p:spTree>
    <p:extLst>
      <p:ext uri="{BB962C8B-B14F-4D97-AF65-F5344CB8AC3E}">
        <p14:creationId xmlns:p14="http://schemas.microsoft.com/office/powerpoint/2010/main" val="1246231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08869" y="148528"/>
            <a:ext cx="8037460" cy="949325"/>
          </a:xfrm>
        </p:spPr>
        <p:txBody>
          <a:bodyPr/>
          <a:lstStyle/>
          <a:p>
            <a:r>
              <a:rPr lang="en-US" dirty="0">
                <a:latin typeface="Arial" charset="0"/>
              </a:rPr>
              <a:t>Two Deck Vertical </a:t>
            </a:r>
            <a:r>
              <a:rPr lang="en-US" dirty="0" smtClean="0">
                <a:latin typeface="Arial" charset="0"/>
              </a:rPr>
              <a:t>Configuration</a:t>
            </a:r>
            <a:r>
              <a:rPr lang="en-US" dirty="0">
                <a:latin typeface="Arial" charset="0"/>
              </a:rPr>
              <a:t/>
            </a:r>
            <a:br>
              <a:rPr lang="en-US" dirty="0">
                <a:latin typeface="Arial" charset="0"/>
              </a:rPr>
            </a:br>
            <a:r>
              <a:rPr lang="en-US" sz="2000" dirty="0" smtClean="0">
                <a:latin typeface="Arial" charset="0"/>
              </a:rPr>
              <a:t>Design and Mass Summary (Using Conical </a:t>
            </a:r>
            <a:r>
              <a:rPr lang="en-US" sz="2000" dirty="0">
                <a:latin typeface="Arial" charset="0"/>
              </a:rPr>
              <a:t>End-</a:t>
            </a:r>
            <a:r>
              <a:rPr lang="en-US" sz="2000" dirty="0" smtClean="0">
                <a:latin typeface="Arial" charset="0"/>
              </a:rPr>
              <a:t>domes)</a:t>
            </a:r>
            <a:endParaRPr lang="en-US" sz="1400" dirty="0"/>
          </a:p>
        </p:txBody>
      </p:sp>
      <p:pic>
        <p:nvPicPr>
          <p:cNvPr id="4" name="Content Placeholder 3" descr="Screen Shot 2015-10-23 at 4.08.13 PM.png"/>
          <p:cNvPicPr>
            <a:picLocks noGrp="1" noChangeAspect="1"/>
          </p:cNvPicPr>
          <p:nvPr>
            <p:ph sz="quarter" idx="12"/>
          </p:nvPr>
        </p:nvPicPr>
        <p:blipFill>
          <a:blip r:embed="rId2" cstate="screen">
            <a:extLst>
              <a:ext uri="{28A0092B-C50C-407E-A947-70E740481C1C}">
                <a14:useLocalDpi xmlns:a14="http://schemas.microsoft.com/office/drawing/2010/main"/>
              </a:ext>
            </a:extLst>
          </a:blip>
          <a:srcRect l="-1241" r="-1241"/>
          <a:stretch>
            <a:fillRect/>
          </a:stretch>
        </p:blipFill>
        <p:spPr/>
      </p:pic>
    </p:spTree>
    <p:extLst>
      <p:ext uri="{BB962C8B-B14F-4D97-AF65-F5344CB8AC3E}">
        <p14:creationId xmlns:p14="http://schemas.microsoft.com/office/powerpoint/2010/main" val="3268451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7383" y="917672"/>
            <a:ext cx="4264391" cy="307777"/>
          </a:xfrm>
          <a:prstGeom prst="rect">
            <a:avLst/>
          </a:prstGeom>
          <a:noFill/>
        </p:spPr>
        <p:txBody>
          <a:bodyPr wrap="square" rtlCol="0">
            <a:spAutoFit/>
          </a:bodyPr>
          <a:lstStyle/>
          <a:p>
            <a:r>
              <a:rPr lang="en-US" sz="1400" b="1" dirty="0" smtClean="0">
                <a:solidFill>
                  <a:schemeClr val="accent4"/>
                </a:solidFill>
                <a:latin typeface="+mj-lt"/>
              </a:rPr>
              <a:t>Reference EMC Habitat for Assessment</a:t>
            </a:r>
          </a:p>
        </p:txBody>
      </p:sp>
      <p:pic>
        <p:nvPicPr>
          <p:cNvPr id="3" name="Picture 2"/>
          <p:cNvPicPr>
            <a:picLocks noChangeAspect="1"/>
          </p:cNvPicPr>
          <p:nvPr/>
        </p:nvPicPr>
        <p:blipFill rotWithShape="1">
          <a:blip r:embed="rId2"/>
          <a:srcRect b="-6501"/>
          <a:stretch/>
        </p:blipFill>
        <p:spPr>
          <a:xfrm>
            <a:off x="609600" y="1458527"/>
            <a:ext cx="8549640" cy="6242753"/>
          </a:xfrm>
          <a:prstGeom prst="rect">
            <a:avLst/>
          </a:prstGeom>
        </p:spPr>
      </p:pic>
    </p:spTree>
    <p:extLst>
      <p:ext uri="{BB962C8B-B14F-4D97-AF65-F5344CB8AC3E}">
        <p14:creationId xmlns:p14="http://schemas.microsoft.com/office/powerpoint/2010/main" val="1021449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2"/>
          </p:nvPr>
        </p:nvSpPr>
        <p:spPr/>
        <p:txBody>
          <a:bodyPr/>
          <a:lstStyle/>
          <a:p>
            <a:r>
              <a:rPr lang="en-US" sz="2400" dirty="0" smtClean="0"/>
              <a:t>Volume:</a:t>
            </a:r>
          </a:p>
          <a:p>
            <a:pPr lvl="1"/>
            <a:r>
              <a:rPr lang="en-US" sz="1800" dirty="0" smtClean="0"/>
              <a:t>Usable habitable volume is about 65 m</a:t>
            </a:r>
            <a:r>
              <a:rPr lang="en-US" sz="1800" baseline="30000" dirty="0" smtClean="0"/>
              <a:t>3</a:t>
            </a:r>
            <a:r>
              <a:rPr lang="en-US" sz="1800" dirty="0" smtClean="0"/>
              <a:t>. An additional 35 m</a:t>
            </a:r>
            <a:r>
              <a:rPr lang="en-US" sz="1800" baseline="30000" dirty="0" smtClean="0"/>
              <a:t>3</a:t>
            </a:r>
            <a:r>
              <a:rPr lang="en-US" sz="1800" dirty="0" smtClean="0"/>
              <a:t> is needed to reach the 100 m</a:t>
            </a:r>
            <a:r>
              <a:rPr lang="en-US" sz="1800" baseline="30000" dirty="0" smtClean="0"/>
              <a:t>3</a:t>
            </a:r>
            <a:r>
              <a:rPr lang="en-US" sz="1800" dirty="0"/>
              <a:t> </a:t>
            </a:r>
            <a:r>
              <a:rPr lang="en-US" sz="1800" dirty="0" smtClean="0"/>
              <a:t>indicated for the EMC habitat habitable volume.</a:t>
            </a:r>
          </a:p>
          <a:p>
            <a:pPr lvl="1"/>
            <a:r>
              <a:rPr lang="en-US" sz="1800" dirty="0" smtClean="0"/>
              <a:t>Stowage volume available is about 37 m</a:t>
            </a:r>
            <a:r>
              <a:rPr lang="en-US" sz="1800" baseline="30000" dirty="0" smtClean="0"/>
              <a:t>3</a:t>
            </a:r>
            <a:r>
              <a:rPr lang="en-US" sz="1800" dirty="0" smtClean="0"/>
              <a:t>. An additional 28 m</a:t>
            </a:r>
            <a:r>
              <a:rPr lang="en-US" sz="1800" baseline="30000" dirty="0" smtClean="0"/>
              <a:t>3</a:t>
            </a:r>
            <a:r>
              <a:rPr lang="en-US" sz="1800" dirty="0" smtClean="0"/>
              <a:t> is needed to reach the ~65 m</a:t>
            </a:r>
            <a:r>
              <a:rPr lang="en-US" sz="1800" baseline="30000" dirty="0" smtClean="0"/>
              <a:t>3</a:t>
            </a:r>
            <a:r>
              <a:rPr lang="en-US" sz="1800" dirty="0" smtClean="0"/>
              <a:t> indicated for the EMC habitat stowage volume.</a:t>
            </a:r>
          </a:p>
          <a:p>
            <a:r>
              <a:rPr lang="en-US" sz="2400" dirty="0" smtClean="0"/>
              <a:t>Mass:</a:t>
            </a:r>
          </a:p>
          <a:p>
            <a:pPr lvl="1"/>
            <a:r>
              <a:rPr lang="en-US" sz="1800" dirty="0" smtClean="0"/>
              <a:t>The ACO structures mass is about twice that listed for the EMC habitat mass, which accounts for the primary systems mass differences between the EMC and ACO estimates.</a:t>
            </a:r>
          </a:p>
          <a:p>
            <a:r>
              <a:rPr lang="en-US" sz="2400" dirty="0" smtClean="0"/>
              <a:t>Growth</a:t>
            </a:r>
          </a:p>
          <a:p>
            <a:pPr lvl="1"/>
            <a:r>
              <a:rPr lang="en-US" sz="1800" dirty="0" smtClean="0"/>
              <a:t>The EMC habitat applies the 20% MGA and a 10% PMR to the dry mass, whereas the ACO applies a lower ~10% MGA to the dry mass based on systems maturity and a 10% PMR to the entire vehicle. The end result is similar, but a common book keeping method for growth needs to be agreed too.</a:t>
            </a:r>
          </a:p>
        </p:txBody>
      </p:sp>
      <p:sp>
        <p:nvSpPr>
          <p:cNvPr id="7" name="Title 6"/>
          <p:cNvSpPr>
            <a:spLocks noGrp="1"/>
          </p:cNvSpPr>
          <p:nvPr>
            <p:ph type="title"/>
          </p:nvPr>
        </p:nvSpPr>
        <p:spPr/>
        <p:txBody>
          <a:bodyPr/>
          <a:lstStyle/>
          <a:p>
            <a:r>
              <a:rPr lang="en-US" dirty="0" smtClean="0"/>
              <a:t>Primary Findings</a:t>
            </a:r>
            <a:endParaRPr lang="en-US" dirty="0"/>
          </a:p>
        </p:txBody>
      </p:sp>
    </p:spTree>
    <p:extLst>
      <p:ext uri="{BB962C8B-B14F-4D97-AF65-F5344CB8AC3E}">
        <p14:creationId xmlns:p14="http://schemas.microsoft.com/office/powerpoint/2010/main" val="2862562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Vehicle Configurations</a:t>
            </a:r>
            <a:endParaRPr lang="en-US" dirty="0"/>
          </a:p>
        </p:txBody>
      </p:sp>
      <p:sp>
        <p:nvSpPr>
          <p:cNvPr id="3" name="Text Placeholder 2"/>
          <p:cNvSpPr>
            <a:spLocks noGrp="1"/>
          </p:cNvSpPr>
          <p:nvPr>
            <p:ph type="body" idx="1"/>
          </p:nvPr>
        </p:nvSpPr>
        <p:spPr/>
        <p:txBody>
          <a:bodyPr/>
          <a:lstStyle/>
          <a:p>
            <a:r>
              <a:rPr lang="en-US" dirty="0" smtClean="0"/>
              <a:t>Payload Launch Configuration</a:t>
            </a:r>
          </a:p>
          <a:p>
            <a:r>
              <a:rPr lang="en-US" dirty="0" smtClean="0"/>
              <a:t>Payload Flight Configuration</a:t>
            </a:r>
            <a:endParaRPr lang="en-US" dirty="0"/>
          </a:p>
        </p:txBody>
      </p:sp>
    </p:spTree>
    <p:extLst>
      <p:ext uri="{BB962C8B-B14F-4D97-AF65-F5344CB8AC3E}">
        <p14:creationId xmlns:p14="http://schemas.microsoft.com/office/powerpoint/2010/main" val="1825013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62 ft shroud.png"/>
          <p:cNvPicPr>
            <a:picLocks noGrp="1" noChangeAspect="1"/>
          </p:cNvPicPr>
          <p:nvPr>
            <p:ph sz="half" idx="1"/>
          </p:nvPr>
        </p:nvPicPr>
        <p:blipFill>
          <a:blip r:embed="rId2" cstate="screen">
            <a:extLst>
              <a:ext uri="{28A0092B-C50C-407E-A947-70E740481C1C}">
                <a14:useLocalDpi xmlns:a14="http://schemas.microsoft.com/office/drawing/2010/main"/>
              </a:ext>
            </a:extLst>
          </a:blip>
          <a:srcRect l="-37710" r="-37710"/>
          <a:stretch>
            <a:fillRect/>
          </a:stretch>
        </p:blipFill>
        <p:spPr>
          <a:xfrm>
            <a:off x="537255" y="2503501"/>
            <a:ext cx="3760527" cy="4663054"/>
          </a:xfrm>
        </p:spPr>
      </p:pic>
      <p:pic>
        <p:nvPicPr>
          <p:cNvPr id="6" name="Content Placeholder 5" descr="75ft shroud.png"/>
          <p:cNvPicPr>
            <a:picLocks noGrp="1" noChangeAspect="1"/>
          </p:cNvPicPr>
          <p:nvPr>
            <p:ph sz="half" idx="2"/>
          </p:nvPr>
        </p:nvPicPr>
        <p:blipFill>
          <a:blip r:embed="rId3" cstate="screen">
            <a:extLst>
              <a:ext uri="{28A0092B-C50C-407E-A947-70E740481C1C}">
                <a14:useLocalDpi xmlns:a14="http://schemas.microsoft.com/office/drawing/2010/main"/>
              </a:ext>
            </a:extLst>
          </a:blip>
          <a:srcRect l="-55144" r="-55144"/>
          <a:stretch>
            <a:fillRect/>
          </a:stretch>
        </p:blipFill>
        <p:spPr>
          <a:xfrm>
            <a:off x="4942559" y="1517650"/>
            <a:ext cx="4572000" cy="5668963"/>
          </a:xfrm>
        </p:spPr>
      </p:pic>
      <p:sp>
        <p:nvSpPr>
          <p:cNvPr id="3" name="Title 2"/>
          <p:cNvSpPr>
            <a:spLocks noGrp="1"/>
          </p:cNvSpPr>
          <p:nvPr>
            <p:ph type="title"/>
          </p:nvPr>
        </p:nvSpPr>
        <p:spPr/>
        <p:txBody>
          <a:bodyPr/>
          <a:lstStyle/>
          <a:p>
            <a:r>
              <a:rPr lang="en-US" dirty="0" smtClean="0"/>
              <a:t>Payload Configurations</a:t>
            </a:r>
            <a:endParaRPr lang="en-US" dirty="0"/>
          </a:p>
        </p:txBody>
      </p:sp>
      <p:sp>
        <p:nvSpPr>
          <p:cNvPr id="2" name="TextBox 1"/>
          <p:cNvSpPr txBox="1"/>
          <p:nvPr/>
        </p:nvSpPr>
        <p:spPr>
          <a:xfrm>
            <a:off x="1651976" y="1998332"/>
            <a:ext cx="1651975" cy="523220"/>
          </a:xfrm>
          <a:prstGeom prst="rect">
            <a:avLst/>
          </a:prstGeom>
          <a:noFill/>
        </p:spPr>
        <p:txBody>
          <a:bodyPr wrap="square" rtlCol="0">
            <a:spAutoFit/>
          </a:bodyPr>
          <a:lstStyle/>
          <a:p>
            <a:pPr algn="ctr"/>
            <a:r>
              <a:rPr lang="en-US" sz="1400" b="1" dirty="0" smtClean="0">
                <a:solidFill>
                  <a:schemeClr val="accent4"/>
                </a:solidFill>
                <a:latin typeface="+mj-lt"/>
              </a:rPr>
              <a:t>62’ Short Shroud</a:t>
            </a:r>
          </a:p>
          <a:p>
            <a:pPr algn="ctr"/>
            <a:r>
              <a:rPr lang="en-US" sz="1400" b="1" dirty="0" smtClean="0">
                <a:solidFill>
                  <a:schemeClr val="accent4"/>
                </a:solidFill>
                <a:latin typeface="+mj-lt"/>
              </a:rPr>
              <a:t>8.4m diameter</a:t>
            </a:r>
          </a:p>
        </p:txBody>
      </p:sp>
      <p:sp>
        <p:nvSpPr>
          <p:cNvPr id="8" name="TextBox 7"/>
          <p:cNvSpPr txBox="1"/>
          <p:nvPr/>
        </p:nvSpPr>
        <p:spPr>
          <a:xfrm>
            <a:off x="4725007" y="1999748"/>
            <a:ext cx="1980594" cy="738664"/>
          </a:xfrm>
          <a:prstGeom prst="rect">
            <a:avLst/>
          </a:prstGeom>
          <a:noFill/>
        </p:spPr>
        <p:txBody>
          <a:bodyPr wrap="square" rtlCol="0">
            <a:spAutoFit/>
          </a:bodyPr>
          <a:lstStyle/>
          <a:p>
            <a:pPr algn="ctr"/>
            <a:r>
              <a:rPr lang="en-US" sz="1400" b="1" dirty="0" smtClean="0">
                <a:solidFill>
                  <a:schemeClr val="accent4"/>
                </a:solidFill>
                <a:latin typeface="+mj-lt"/>
              </a:rPr>
              <a:t>New 75’ Shroud under consideration</a:t>
            </a:r>
          </a:p>
          <a:p>
            <a:pPr algn="ctr"/>
            <a:r>
              <a:rPr lang="en-US" sz="1400" b="1" dirty="0" smtClean="0">
                <a:solidFill>
                  <a:schemeClr val="accent4"/>
                </a:solidFill>
                <a:latin typeface="+mj-lt"/>
              </a:rPr>
              <a:t>8.4m diameter</a:t>
            </a:r>
          </a:p>
        </p:txBody>
      </p:sp>
    </p:spTree>
    <p:extLst>
      <p:ext uri="{BB962C8B-B14F-4D97-AF65-F5344CB8AC3E}">
        <p14:creationId xmlns:p14="http://schemas.microsoft.com/office/powerpoint/2010/main" val="12125029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rrays deployed.png"/>
          <p:cNvPicPr>
            <a:picLocks noGrp="1" noChangeAspect="1"/>
          </p:cNvPicPr>
          <p:nvPr>
            <p:ph sz="quarter" idx="12"/>
          </p:nvPr>
        </p:nvPicPr>
        <p:blipFill>
          <a:blip r:embed="rId2" cstate="screen">
            <a:extLst>
              <a:ext uri="{28A0092B-C50C-407E-A947-70E740481C1C}">
                <a14:useLocalDpi xmlns:a14="http://schemas.microsoft.com/office/drawing/2010/main"/>
              </a:ext>
            </a:extLst>
          </a:blip>
          <a:srcRect l="-147978" r="-147978"/>
          <a:stretch>
            <a:fillRect/>
          </a:stretch>
        </p:blipFill>
        <p:spPr/>
      </p:pic>
      <p:sp>
        <p:nvSpPr>
          <p:cNvPr id="4" name="Title 3"/>
          <p:cNvSpPr>
            <a:spLocks noGrp="1"/>
          </p:cNvSpPr>
          <p:nvPr>
            <p:ph type="title"/>
          </p:nvPr>
        </p:nvSpPr>
        <p:spPr/>
        <p:txBody>
          <a:bodyPr/>
          <a:lstStyle/>
          <a:p>
            <a:r>
              <a:rPr lang="en-US" dirty="0" smtClean="0"/>
              <a:t>SEP / HAB configuration</a:t>
            </a:r>
            <a:endParaRPr lang="en-US" dirty="0"/>
          </a:p>
        </p:txBody>
      </p:sp>
    </p:spTree>
    <p:extLst>
      <p:ext uri="{BB962C8B-B14F-4D97-AF65-F5344CB8AC3E}">
        <p14:creationId xmlns:p14="http://schemas.microsoft.com/office/powerpoint/2010/main" val="1447120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smtClean="0"/>
              <a:t>Systems Summaries</a:t>
            </a:r>
            <a:endParaRPr lang="en-US" cap="none" dirty="0"/>
          </a:p>
        </p:txBody>
      </p:sp>
      <p:sp>
        <p:nvSpPr>
          <p:cNvPr id="4" name="Text Placeholder 3"/>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9313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09993" y="1517068"/>
            <a:ext cx="4865244" cy="2743200"/>
          </a:xfrm>
        </p:spPr>
        <p:txBody>
          <a:bodyPr/>
          <a:lstStyle/>
          <a:p>
            <a:pPr>
              <a:lnSpc>
                <a:spcPct val="70000"/>
              </a:lnSpc>
            </a:pPr>
            <a:r>
              <a:rPr lang="en-US" sz="1800" dirty="0" smtClean="0">
                <a:solidFill>
                  <a:schemeClr val="tx1"/>
                </a:solidFill>
              </a:rPr>
              <a:t>ACO Systems Design Heritage</a:t>
            </a:r>
          </a:p>
          <a:p>
            <a:pPr lvl="1">
              <a:lnSpc>
                <a:spcPct val="70000"/>
              </a:lnSpc>
            </a:pPr>
            <a:r>
              <a:rPr lang="en-US" sz="1600" dirty="0" smtClean="0">
                <a:solidFill>
                  <a:schemeClr val="tx1"/>
                </a:solidFill>
              </a:rPr>
              <a:t>Orion MPCV: </a:t>
            </a:r>
          </a:p>
          <a:p>
            <a:pPr lvl="2">
              <a:lnSpc>
                <a:spcPct val="70000"/>
              </a:lnSpc>
            </a:pPr>
            <a:r>
              <a:rPr lang="en-US" sz="1400" dirty="0" smtClean="0">
                <a:solidFill>
                  <a:schemeClr val="tx1"/>
                </a:solidFill>
              </a:rPr>
              <a:t>Avionics</a:t>
            </a:r>
            <a:r>
              <a:rPr lang="en-US" sz="1400" dirty="0">
                <a:solidFill>
                  <a:schemeClr val="tx1"/>
                </a:solidFill>
              </a:rPr>
              <a:t>, </a:t>
            </a:r>
            <a:r>
              <a:rPr lang="en-US" sz="1400" dirty="0" smtClean="0">
                <a:solidFill>
                  <a:schemeClr val="tx1"/>
                </a:solidFill>
              </a:rPr>
              <a:t>ECLSS</a:t>
            </a:r>
            <a:r>
              <a:rPr lang="en-US" sz="1400" dirty="0">
                <a:solidFill>
                  <a:schemeClr val="tx1"/>
                </a:solidFill>
              </a:rPr>
              <a:t>, Thermal</a:t>
            </a:r>
          </a:p>
          <a:p>
            <a:pPr lvl="1">
              <a:lnSpc>
                <a:spcPct val="70000"/>
              </a:lnSpc>
            </a:pPr>
            <a:r>
              <a:rPr lang="en-US" sz="1600" dirty="0" smtClean="0">
                <a:solidFill>
                  <a:schemeClr val="tx1"/>
                </a:solidFill>
              </a:rPr>
              <a:t>ISS: </a:t>
            </a:r>
          </a:p>
          <a:p>
            <a:pPr lvl="2">
              <a:lnSpc>
                <a:spcPct val="70000"/>
              </a:lnSpc>
            </a:pPr>
            <a:r>
              <a:rPr lang="en-US" sz="1400" dirty="0" smtClean="0">
                <a:solidFill>
                  <a:schemeClr val="tx1"/>
                </a:solidFill>
              </a:rPr>
              <a:t>Crew </a:t>
            </a:r>
            <a:r>
              <a:rPr lang="en-US" sz="1400" dirty="0">
                <a:solidFill>
                  <a:schemeClr val="tx1"/>
                </a:solidFill>
              </a:rPr>
              <a:t>Systems, ECLSS, </a:t>
            </a:r>
            <a:r>
              <a:rPr lang="en-US" sz="1400" dirty="0" smtClean="0">
                <a:solidFill>
                  <a:schemeClr val="tx1"/>
                </a:solidFill>
              </a:rPr>
              <a:t>EVA Systems</a:t>
            </a:r>
            <a:endParaRPr lang="en-US" sz="1400" dirty="0">
              <a:solidFill>
                <a:schemeClr val="tx1"/>
              </a:solidFill>
            </a:endParaRPr>
          </a:p>
          <a:p>
            <a:pPr lvl="1">
              <a:lnSpc>
                <a:spcPct val="70000"/>
              </a:lnSpc>
            </a:pPr>
            <a:r>
              <a:rPr lang="en-US" sz="1600" dirty="0" smtClean="0">
                <a:solidFill>
                  <a:schemeClr val="tx1"/>
                </a:solidFill>
              </a:rPr>
              <a:t>Gateway Study: </a:t>
            </a:r>
          </a:p>
          <a:p>
            <a:pPr lvl="2">
              <a:lnSpc>
                <a:spcPct val="70000"/>
              </a:lnSpc>
            </a:pPr>
            <a:r>
              <a:rPr lang="en-US" sz="1400" dirty="0" smtClean="0">
                <a:solidFill>
                  <a:schemeClr val="tx1"/>
                </a:solidFill>
              </a:rPr>
              <a:t>Power: Advanced </a:t>
            </a:r>
            <a:r>
              <a:rPr lang="en-US" sz="1400" dirty="0">
                <a:solidFill>
                  <a:schemeClr val="tx1"/>
                </a:solidFill>
              </a:rPr>
              <a:t>Modular Power (AMP</a:t>
            </a:r>
            <a:r>
              <a:rPr lang="en-US" sz="1400" dirty="0" smtClean="0">
                <a:solidFill>
                  <a:schemeClr val="tx1"/>
                </a:solidFill>
              </a:rPr>
              <a:t>)</a:t>
            </a:r>
          </a:p>
          <a:p>
            <a:pPr lvl="1">
              <a:lnSpc>
                <a:spcPct val="70000"/>
              </a:lnSpc>
            </a:pPr>
            <a:r>
              <a:rPr lang="en-US" sz="1600" dirty="0" smtClean="0">
                <a:solidFill>
                  <a:schemeClr val="tx1"/>
                </a:solidFill>
              </a:rPr>
              <a:t>Shuttle: </a:t>
            </a:r>
          </a:p>
          <a:p>
            <a:pPr lvl="2">
              <a:lnSpc>
                <a:spcPct val="70000"/>
              </a:lnSpc>
            </a:pPr>
            <a:r>
              <a:rPr lang="en-US" sz="1400" dirty="0" smtClean="0">
                <a:solidFill>
                  <a:schemeClr val="tx1"/>
                </a:solidFill>
              </a:rPr>
              <a:t>Propulsion / RCS</a:t>
            </a:r>
          </a:p>
          <a:p>
            <a:pPr lvl="1">
              <a:lnSpc>
                <a:spcPct val="70000"/>
              </a:lnSpc>
            </a:pPr>
            <a:r>
              <a:rPr lang="en-US" sz="1600" dirty="0" smtClean="0">
                <a:solidFill>
                  <a:schemeClr val="tx1"/>
                </a:solidFill>
              </a:rPr>
              <a:t>SLS: </a:t>
            </a:r>
          </a:p>
          <a:p>
            <a:pPr lvl="2">
              <a:lnSpc>
                <a:spcPct val="70000"/>
              </a:lnSpc>
            </a:pPr>
            <a:r>
              <a:rPr lang="en-US" sz="1400" dirty="0" smtClean="0">
                <a:solidFill>
                  <a:schemeClr val="tx1"/>
                </a:solidFill>
              </a:rPr>
              <a:t>Structures</a:t>
            </a:r>
            <a:endParaRPr lang="en-US" sz="1400" dirty="0">
              <a:solidFill>
                <a:schemeClr val="tx1"/>
              </a:solidFill>
            </a:endParaRPr>
          </a:p>
        </p:txBody>
      </p:sp>
      <p:sp>
        <p:nvSpPr>
          <p:cNvPr id="4" name="Title 3"/>
          <p:cNvSpPr>
            <a:spLocks noGrp="1"/>
          </p:cNvSpPr>
          <p:nvPr>
            <p:ph type="title"/>
          </p:nvPr>
        </p:nvSpPr>
        <p:spPr/>
        <p:txBody>
          <a:bodyPr/>
          <a:lstStyle/>
          <a:p>
            <a:r>
              <a:rPr lang="en-US" dirty="0" smtClean="0"/>
              <a:t>Systems Design Heritage</a:t>
            </a:r>
            <a:endParaRPr lang="en-US" dirty="0"/>
          </a:p>
        </p:txBody>
      </p:sp>
      <p:sp>
        <p:nvSpPr>
          <p:cNvPr id="10" name="Content Placeholder 5"/>
          <p:cNvSpPr>
            <a:spLocks noGrp="1"/>
          </p:cNvSpPr>
          <p:nvPr>
            <p:ph sz="half" idx="10"/>
          </p:nvPr>
        </p:nvSpPr>
        <p:spPr>
          <a:xfrm>
            <a:off x="199993" y="4444751"/>
            <a:ext cx="4875244" cy="2743200"/>
          </a:xfrm>
        </p:spPr>
        <p:txBody>
          <a:bodyPr/>
          <a:lstStyle/>
          <a:p>
            <a:r>
              <a:rPr lang="en-US" sz="1800" dirty="0" smtClean="0">
                <a:solidFill>
                  <a:schemeClr val="tx1"/>
                </a:solidFill>
              </a:rPr>
              <a:t>ACO Sizing Approach</a:t>
            </a:r>
          </a:p>
          <a:p>
            <a:pPr lvl="1"/>
            <a:r>
              <a:rPr lang="en-US" sz="1400" dirty="0" smtClean="0">
                <a:solidFill>
                  <a:schemeClr val="tx1"/>
                </a:solidFill>
              </a:rPr>
              <a:t>Habitat </a:t>
            </a:r>
            <a:r>
              <a:rPr lang="en-US" sz="1400" dirty="0">
                <a:solidFill>
                  <a:schemeClr val="tx1"/>
                </a:solidFill>
              </a:rPr>
              <a:t>Average </a:t>
            </a:r>
            <a:r>
              <a:rPr lang="en-US" sz="1400" dirty="0" smtClean="0">
                <a:solidFill>
                  <a:schemeClr val="tx1"/>
                </a:solidFill>
              </a:rPr>
              <a:t>Technology Readiness Level (TRL): 7.14</a:t>
            </a:r>
          </a:p>
          <a:p>
            <a:pPr lvl="1"/>
            <a:r>
              <a:rPr lang="en-US" sz="1400" dirty="0" smtClean="0">
                <a:solidFill>
                  <a:schemeClr val="tx1"/>
                </a:solidFill>
              </a:rPr>
              <a:t>Mass Growth Allowance (MGA): 9.57%</a:t>
            </a:r>
          </a:p>
          <a:p>
            <a:pPr lvl="2"/>
            <a:r>
              <a:rPr lang="en-US" sz="1600" dirty="0" smtClean="0">
                <a:solidFill>
                  <a:schemeClr val="tx1"/>
                </a:solidFill>
              </a:rPr>
              <a:t>MGA determined at subsystem level based on  </a:t>
            </a:r>
            <a:r>
              <a:rPr lang="en-US" sz="1600" dirty="0">
                <a:solidFill>
                  <a:schemeClr val="tx1"/>
                </a:solidFill>
              </a:rPr>
              <a:t>Depletion Schedule from AIAA Standard </a:t>
            </a:r>
            <a:endParaRPr lang="en-US" sz="1600" dirty="0" smtClean="0">
              <a:solidFill>
                <a:schemeClr val="tx1"/>
              </a:solidFill>
            </a:endParaRPr>
          </a:p>
          <a:p>
            <a:pPr lvl="2"/>
            <a:r>
              <a:rPr lang="en-US" sz="1600" dirty="0" smtClean="0">
                <a:solidFill>
                  <a:schemeClr val="tx1"/>
                </a:solidFill>
              </a:rPr>
              <a:t>Low MGA based on high TRL for many systems</a:t>
            </a:r>
            <a:endParaRPr lang="en-US" sz="1600" dirty="0">
              <a:solidFill>
                <a:schemeClr val="tx1"/>
              </a:solidFill>
            </a:endParaRPr>
          </a:p>
          <a:p>
            <a:pPr lvl="1"/>
            <a:r>
              <a:rPr lang="en-US" sz="1400" dirty="0" smtClean="0">
                <a:solidFill>
                  <a:schemeClr val="tx1"/>
                </a:solidFill>
              </a:rPr>
              <a:t>Project Managers Reserve: 10</a:t>
            </a:r>
            <a:r>
              <a:rPr lang="en-US" sz="1400" dirty="0">
                <a:solidFill>
                  <a:schemeClr val="tx1"/>
                </a:solidFill>
              </a:rPr>
              <a:t>%</a:t>
            </a:r>
          </a:p>
          <a:p>
            <a:pPr lvl="1"/>
            <a:endParaRPr lang="en-US" sz="1200" dirty="0" smtClean="0">
              <a:solidFill>
                <a:schemeClr val="tx1"/>
              </a:solidFill>
            </a:endParaRPr>
          </a:p>
        </p:txBody>
      </p:sp>
      <p:sp>
        <p:nvSpPr>
          <p:cNvPr id="12" name="Content Placeholder 1"/>
          <p:cNvSpPr>
            <a:spLocks noGrp="1"/>
          </p:cNvSpPr>
          <p:nvPr>
            <p:ph sz="half" idx="12"/>
          </p:nvPr>
        </p:nvSpPr>
        <p:spPr>
          <a:xfrm>
            <a:off x="5147427" y="4444751"/>
            <a:ext cx="4702230" cy="2743200"/>
          </a:xfrm>
        </p:spPr>
        <p:txBody>
          <a:bodyPr/>
          <a:lstStyle/>
          <a:p>
            <a:r>
              <a:rPr lang="en-US" sz="1800" dirty="0" smtClean="0">
                <a:solidFill>
                  <a:schemeClr val="tx1"/>
                </a:solidFill>
              </a:rPr>
              <a:t>Issues</a:t>
            </a:r>
          </a:p>
          <a:p>
            <a:pPr lvl="1"/>
            <a:r>
              <a:rPr lang="en-US" sz="1400" dirty="0" smtClean="0">
                <a:solidFill>
                  <a:schemeClr val="tx1"/>
                </a:solidFill>
              </a:rPr>
              <a:t>Structures mass in comparison to EMC mass</a:t>
            </a:r>
          </a:p>
          <a:p>
            <a:pPr lvl="1"/>
            <a:r>
              <a:rPr lang="en-US" sz="1400" dirty="0" smtClean="0">
                <a:solidFill>
                  <a:schemeClr val="tx1"/>
                </a:solidFill>
              </a:rPr>
              <a:t>Volume</a:t>
            </a:r>
          </a:p>
          <a:p>
            <a:pPr lvl="2"/>
            <a:r>
              <a:rPr lang="en-US" sz="1200" dirty="0" smtClean="0">
                <a:solidFill>
                  <a:schemeClr val="tx1"/>
                </a:solidFill>
              </a:rPr>
              <a:t>Habitable Volume too small for long duration missions</a:t>
            </a:r>
          </a:p>
          <a:p>
            <a:pPr lvl="2"/>
            <a:r>
              <a:rPr lang="en-US" sz="1200" dirty="0" smtClean="0">
                <a:solidFill>
                  <a:schemeClr val="tx1"/>
                </a:solidFill>
              </a:rPr>
              <a:t>Overall Volume insufficient for all systems</a:t>
            </a:r>
          </a:p>
          <a:p>
            <a:pPr lvl="2"/>
            <a:r>
              <a:rPr lang="en-US" sz="1200" dirty="0" smtClean="0">
                <a:solidFill>
                  <a:schemeClr val="tx1"/>
                </a:solidFill>
              </a:rPr>
              <a:t>Duplicate volume for safe haven needed</a:t>
            </a:r>
          </a:p>
          <a:p>
            <a:pPr lvl="1"/>
            <a:r>
              <a:rPr lang="en-US" sz="1400" dirty="0" smtClean="0">
                <a:solidFill>
                  <a:schemeClr val="tx1"/>
                </a:solidFill>
              </a:rPr>
              <a:t>ECLSS spares and expendables</a:t>
            </a:r>
          </a:p>
        </p:txBody>
      </p:sp>
      <p:pic>
        <p:nvPicPr>
          <p:cNvPr id="6" name="Content Placeholder 5" descr="isohab side ports.png"/>
          <p:cNvPicPr>
            <a:picLocks noGrp="1" noChangeAspect="1"/>
          </p:cNvPicPr>
          <p:nvPr>
            <p:ph sz="half" idx="11"/>
          </p:nvPr>
        </p:nvPicPr>
        <p:blipFill>
          <a:blip r:embed="rId3" cstate="screen">
            <a:extLst>
              <a:ext uri="{28A0092B-C50C-407E-A947-70E740481C1C}">
                <a14:useLocalDpi xmlns:a14="http://schemas.microsoft.com/office/drawing/2010/main"/>
              </a:ext>
            </a:extLst>
          </a:blip>
          <a:srcRect l="-33129" r="-33129"/>
          <a:stretch>
            <a:fillRect/>
          </a:stretch>
        </p:blipFill>
        <p:spPr/>
      </p:pic>
    </p:spTree>
    <p:extLst>
      <p:ext uri="{BB962C8B-B14F-4D97-AF65-F5344CB8AC3E}">
        <p14:creationId xmlns:p14="http://schemas.microsoft.com/office/powerpoint/2010/main" val="716803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p:txBody>
          <a:bodyPr/>
          <a:lstStyle/>
          <a:p>
            <a:r>
              <a:rPr lang="en-US" sz="2000" dirty="0" smtClean="0"/>
              <a:t>Mission analysis approach</a:t>
            </a:r>
          </a:p>
          <a:p>
            <a:pPr lvl="1"/>
            <a:r>
              <a:rPr lang="en-US" sz="1800" dirty="0" smtClean="0"/>
              <a:t>Copernicus used to evaluate Fast Insertion option</a:t>
            </a:r>
          </a:p>
          <a:p>
            <a:pPr lvl="1"/>
            <a:r>
              <a:rPr lang="en-US" sz="1800" dirty="0" smtClean="0"/>
              <a:t>Slow Insertion option developed by </a:t>
            </a:r>
            <a:r>
              <a:rPr lang="en-US" sz="1800" dirty="0" err="1" smtClean="0"/>
              <a:t>LaRC</a:t>
            </a:r>
            <a:endParaRPr lang="en-US" sz="1800" dirty="0" smtClean="0"/>
          </a:p>
          <a:p>
            <a:pPr lvl="1"/>
            <a:r>
              <a:rPr lang="en-US" sz="1800" dirty="0" smtClean="0"/>
              <a:t>Both options represent point designs on a continuum of flight time &amp; </a:t>
            </a:r>
            <a:r>
              <a:rPr lang="en-US" sz="1800" dirty="0" smtClean="0">
                <a:latin typeface="Symbol" panose="05050102010706020507" pitchFamily="18" charset="2"/>
              </a:rPr>
              <a:t>D</a:t>
            </a:r>
            <a:r>
              <a:rPr lang="en-US" sz="1800" dirty="0" smtClean="0"/>
              <a:t>V</a:t>
            </a:r>
            <a:endParaRPr lang="en-US" sz="1800" dirty="0"/>
          </a:p>
        </p:txBody>
      </p:sp>
      <p:sp>
        <p:nvSpPr>
          <p:cNvPr id="3" name="Content Placeholder 2"/>
          <p:cNvSpPr>
            <a:spLocks noGrp="1"/>
          </p:cNvSpPr>
          <p:nvPr>
            <p:ph sz="half" idx="1"/>
          </p:nvPr>
        </p:nvSpPr>
        <p:spPr/>
        <p:txBody>
          <a:bodyPr/>
          <a:lstStyle/>
          <a:p>
            <a:r>
              <a:rPr lang="en-US" sz="2000" dirty="0" smtClean="0"/>
              <a:t>Delivery of payload to LDRO using SLS, EUS, and integrated propulsion</a:t>
            </a:r>
          </a:p>
          <a:p>
            <a:r>
              <a:rPr lang="en-US" sz="2000" dirty="0" smtClean="0"/>
              <a:t>2 Options considered</a:t>
            </a:r>
          </a:p>
          <a:p>
            <a:pPr lvl="1"/>
            <a:r>
              <a:rPr lang="en-US" sz="1800" dirty="0" smtClean="0"/>
              <a:t>Fast Insertion:  9 days / 320 m/s</a:t>
            </a:r>
          </a:p>
          <a:p>
            <a:pPr lvl="1"/>
            <a:r>
              <a:rPr lang="en-US" sz="1800" dirty="0" smtClean="0"/>
              <a:t>Slow Insertion: 200 days / 130 m/s</a:t>
            </a:r>
            <a:endParaRPr lang="en-US" sz="1800" dirty="0"/>
          </a:p>
        </p:txBody>
      </p:sp>
      <p:sp>
        <p:nvSpPr>
          <p:cNvPr id="4" name="Title 3"/>
          <p:cNvSpPr>
            <a:spLocks noGrp="1"/>
          </p:cNvSpPr>
          <p:nvPr>
            <p:ph type="title"/>
          </p:nvPr>
        </p:nvSpPr>
        <p:spPr/>
        <p:txBody>
          <a:bodyPr/>
          <a:lstStyle/>
          <a:p>
            <a:r>
              <a:rPr lang="en-US" dirty="0" smtClean="0"/>
              <a:t>Mission Analysis</a:t>
            </a:r>
            <a:endParaRPr lang="en-US" dirty="0"/>
          </a:p>
        </p:txBody>
      </p:sp>
      <p:sp>
        <p:nvSpPr>
          <p:cNvPr id="5" name="Content Placeholder 4"/>
          <p:cNvSpPr>
            <a:spLocks noGrp="1"/>
          </p:cNvSpPr>
          <p:nvPr>
            <p:ph sz="half" idx="11"/>
          </p:nvPr>
        </p:nvSpPr>
        <p:spPr/>
        <p:txBody>
          <a:bodyPr/>
          <a:lstStyle/>
          <a:p>
            <a:r>
              <a:rPr lang="en-US" sz="2000" dirty="0" smtClean="0"/>
              <a:t>Fast Insertion</a:t>
            </a:r>
            <a:endParaRPr lang="en-US" sz="2000" dirty="0"/>
          </a:p>
        </p:txBody>
      </p:sp>
      <p:sp>
        <p:nvSpPr>
          <p:cNvPr id="6" name="Content Placeholder 5"/>
          <p:cNvSpPr>
            <a:spLocks noGrp="1"/>
          </p:cNvSpPr>
          <p:nvPr>
            <p:ph sz="half" idx="12"/>
          </p:nvPr>
        </p:nvSpPr>
        <p:spPr/>
        <p:txBody>
          <a:bodyPr/>
          <a:lstStyle/>
          <a:p>
            <a:r>
              <a:rPr lang="en-US" sz="2000" dirty="0" smtClean="0"/>
              <a:t>Slow Insertion</a:t>
            </a:r>
            <a:endParaRPr lang="en-US" sz="2000" dirty="0"/>
          </a:p>
        </p:txBody>
      </p:sp>
      <p:pic>
        <p:nvPicPr>
          <p:cNvPr id="7" name="Picture 6" descr="LEO_LunarSwingby_DRO.png"/>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738191" y="1412046"/>
            <a:ext cx="4148601" cy="2940464"/>
          </a:xfrm>
          <a:prstGeom prst="rect">
            <a:avLst/>
          </a:prstGeom>
        </p:spPr>
      </p:pic>
      <p:pic>
        <p:nvPicPr>
          <p:cNvPr id="8" name="Picture 2"/>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457683" y="4921134"/>
            <a:ext cx="4452912" cy="20764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948089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503237" y="4444750"/>
            <a:ext cx="4572000" cy="3119831"/>
          </a:xfrm>
        </p:spPr>
        <p:txBody>
          <a:bodyPr/>
          <a:lstStyle/>
          <a:p>
            <a:r>
              <a:rPr lang="en-US" sz="1800" dirty="0" smtClean="0"/>
              <a:t>Structures Notes</a:t>
            </a:r>
          </a:p>
          <a:p>
            <a:pPr lvl="1"/>
            <a:r>
              <a:rPr lang="en-US" sz="1800" dirty="0" smtClean="0"/>
              <a:t>All primary structure 2219 Aluminum</a:t>
            </a:r>
          </a:p>
          <a:p>
            <a:pPr lvl="1"/>
            <a:r>
              <a:rPr lang="en-US" sz="1800" dirty="0" smtClean="0"/>
              <a:t>Pressure Shell designed to withstand 2 standard </a:t>
            </a:r>
            <a:r>
              <a:rPr lang="en-US" sz="1800" dirty="0"/>
              <a:t>e</a:t>
            </a:r>
            <a:r>
              <a:rPr lang="en-US" sz="1800" dirty="0" smtClean="0"/>
              <a:t>arth </a:t>
            </a:r>
            <a:r>
              <a:rPr lang="en-US" sz="1800" dirty="0"/>
              <a:t>a</a:t>
            </a:r>
            <a:r>
              <a:rPr lang="en-US" sz="1800" dirty="0" smtClean="0"/>
              <a:t>tmospheres (30psi)</a:t>
            </a:r>
          </a:p>
          <a:p>
            <a:pPr lvl="1"/>
            <a:r>
              <a:rPr lang="en-US" sz="1800" dirty="0" smtClean="0"/>
              <a:t>All sub-system mass included in the finite element model</a:t>
            </a:r>
          </a:p>
          <a:p>
            <a:pPr lvl="1"/>
            <a:r>
              <a:rPr lang="en-US" sz="1800" dirty="0" smtClean="0"/>
              <a:t>Loads applied using mass inertia and vehicle acceleration</a:t>
            </a:r>
            <a:endParaRPr lang="en-US" sz="1800" dirty="0"/>
          </a:p>
        </p:txBody>
      </p:sp>
      <p:sp>
        <p:nvSpPr>
          <p:cNvPr id="3" name="Content Placeholder 2"/>
          <p:cNvSpPr>
            <a:spLocks noGrp="1"/>
          </p:cNvSpPr>
          <p:nvPr>
            <p:ph sz="half" idx="1"/>
          </p:nvPr>
        </p:nvSpPr>
        <p:spPr>
          <a:xfrm>
            <a:off x="503237" y="1517068"/>
            <a:ext cx="4572000" cy="1795648"/>
          </a:xfrm>
        </p:spPr>
        <p:txBody>
          <a:bodyPr wrap="square">
            <a:spAutoFit/>
          </a:bodyPr>
          <a:lstStyle/>
          <a:p>
            <a:r>
              <a:rPr lang="en-US" sz="1800" dirty="0" smtClean="0"/>
              <a:t>Primary Structures Analyzed</a:t>
            </a:r>
          </a:p>
          <a:p>
            <a:pPr lvl="1"/>
            <a:r>
              <a:rPr lang="en-US" sz="1800" dirty="0" smtClean="0"/>
              <a:t>Habitat (Pressure Shell)</a:t>
            </a:r>
          </a:p>
          <a:p>
            <a:pPr lvl="1"/>
            <a:r>
              <a:rPr lang="en-US" sz="1800" dirty="0" smtClean="0"/>
              <a:t>Forward Skirt</a:t>
            </a:r>
          </a:p>
          <a:p>
            <a:pPr lvl="1"/>
            <a:r>
              <a:rPr lang="en-US" sz="1800" dirty="0" smtClean="0"/>
              <a:t>Aft Skirt</a:t>
            </a:r>
          </a:p>
          <a:p>
            <a:pPr lvl="1"/>
            <a:r>
              <a:rPr lang="en-US" sz="1800" dirty="0" smtClean="0"/>
              <a:t>End Port structure</a:t>
            </a:r>
          </a:p>
        </p:txBody>
      </p:sp>
      <p:sp>
        <p:nvSpPr>
          <p:cNvPr id="4" name="Title 3"/>
          <p:cNvSpPr>
            <a:spLocks noGrp="1"/>
          </p:cNvSpPr>
          <p:nvPr>
            <p:ph type="title"/>
          </p:nvPr>
        </p:nvSpPr>
        <p:spPr>
          <a:xfrm>
            <a:off x="1208868" y="148526"/>
            <a:ext cx="6904354" cy="949325"/>
          </a:xfrm>
        </p:spPr>
        <p:txBody>
          <a:bodyPr/>
          <a:lstStyle/>
          <a:p>
            <a:r>
              <a:rPr lang="en-US" dirty="0" smtClean="0">
                <a:solidFill>
                  <a:schemeClr val="bg1">
                    <a:lumMod val="85000"/>
                  </a:schemeClr>
                </a:solidFill>
              </a:rPr>
              <a:t>Primary Structure</a:t>
            </a:r>
            <a:endParaRPr lang="en-US" dirty="0">
              <a:solidFill>
                <a:schemeClr val="bg1">
                  <a:lumMod val="85000"/>
                </a:schemeClr>
              </a:solidFill>
            </a:endParaRPr>
          </a:p>
        </p:txBody>
      </p:sp>
      <p:sp>
        <p:nvSpPr>
          <p:cNvPr id="26" name="TextBox 25"/>
          <p:cNvSpPr txBox="1"/>
          <p:nvPr/>
        </p:nvSpPr>
        <p:spPr>
          <a:xfrm>
            <a:off x="5320395" y="3907789"/>
            <a:ext cx="1816523" cy="307777"/>
          </a:xfrm>
          <a:prstGeom prst="rect">
            <a:avLst/>
          </a:prstGeom>
          <a:noFill/>
        </p:spPr>
        <p:txBody>
          <a:bodyPr wrap="none" rtlCol="0">
            <a:spAutoFit/>
          </a:bodyPr>
          <a:lstStyle/>
          <a:p>
            <a:pPr algn="ctr"/>
            <a:r>
              <a:rPr lang="en-US" sz="1400" b="1" dirty="0" smtClean="0">
                <a:solidFill>
                  <a:schemeClr val="accent4"/>
                </a:solidFill>
                <a:latin typeface="+mj-lt"/>
              </a:rPr>
              <a:t>Conical End Dome</a:t>
            </a:r>
          </a:p>
        </p:txBody>
      </p:sp>
      <p:pic>
        <p:nvPicPr>
          <p:cNvPr id="6" name="Picture 5"/>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662660" y="1501818"/>
            <a:ext cx="1131994" cy="2370112"/>
          </a:xfrm>
          <a:prstGeom prst="rect">
            <a:avLst/>
          </a:pr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451830" y="1445340"/>
            <a:ext cx="1140205" cy="2426590"/>
          </a:xfrm>
          <a:prstGeom prst="rect">
            <a:avLst/>
          </a:prstGeom>
        </p:spPr>
      </p:pic>
      <p:sp>
        <p:nvSpPr>
          <p:cNvPr id="13" name="TextBox 12"/>
          <p:cNvSpPr txBox="1"/>
          <p:nvPr/>
        </p:nvSpPr>
        <p:spPr>
          <a:xfrm>
            <a:off x="8093633" y="3907789"/>
            <a:ext cx="1856597" cy="307777"/>
          </a:xfrm>
          <a:prstGeom prst="rect">
            <a:avLst/>
          </a:prstGeom>
          <a:noFill/>
        </p:spPr>
        <p:txBody>
          <a:bodyPr wrap="none" rtlCol="0">
            <a:spAutoFit/>
          </a:bodyPr>
          <a:lstStyle/>
          <a:p>
            <a:pPr algn="ctr"/>
            <a:r>
              <a:rPr lang="en-US" sz="1400" b="1" dirty="0" smtClean="0">
                <a:solidFill>
                  <a:schemeClr val="accent4"/>
                </a:solidFill>
                <a:latin typeface="+mj-lt"/>
              </a:rPr>
              <a:t>Elliptical End Dome</a:t>
            </a:r>
          </a:p>
        </p:txBody>
      </p:sp>
      <p:sp>
        <p:nvSpPr>
          <p:cNvPr id="18" name="Content Placeholder 5"/>
          <p:cNvSpPr>
            <a:spLocks noGrp="1"/>
          </p:cNvSpPr>
          <p:nvPr>
            <p:ph sz="half" idx="12"/>
          </p:nvPr>
        </p:nvSpPr>
        <p:spPr>
          <a:xfrm>
            <a:off x="5147427" y="4444751"/>
            <a:ext cx="4572000" cy="2743200"/>
          </a:xfrm>
        </p:spPr>
        <p:txBody>
          <a:bodyPr/>
          <a:lstStyle/>
          <a:p>
            <a:r>
              <a:rPr lang="en-US" sz="1800" dirty="0" smtClean="0"/>
              <a:t>Issues</a:t>
            </a:r>
          </a:p>
          <a:p>
            <a:pPr lvl="1"/>
            <a:r>
              <a:rPr lang="en-US" sz="1600" dirty="0" smtClean="0"/>
              <a:t>Conical Dome option not as structurally efficient as elliptical dome option</a:t>
            </a:r>
          </a:p>
          <a:p>
            <a:pPr lvl="1"/>
            <a:r>
              <a:rPr lang="en-US" sz="1600" dirty="0" smtClean="0"/>
              <a:t>Beta Cloth used for protection on Domes</a:t>
            </a:r>
          </a:p>
          <a:p>
            <a:pPr lvl="1"/>
            <a:r>
              <a:rPr lang="en-US" sz="1600" dirty="0" smtClean="0"/>
              <a:t>Thermal radiators on Habitat Barrel may act as environmental protection. </a:t>
            </a:r>
          </a:p>
          <a:p>
            <a:pPr lvl="1"/>
            <a:r>
              <a:rPr lang="en-US" sz="1600" dirty="0" smtClean="0"/>
              <a:t>MDPS assumed to cover Habitat Barrel (May not be required)</a:t>
            </a:r>
            <a:endParaRPr lang="en-US" sz="1600" dirty="0"/>
          </a:p>
        </p:txBody>
      </p:sp>
      <p:sp>
        <p:nvSpPr>
          <p:cNvPr id="10" name="TextBox 9"/>
          <p:cNvSpPr txBox="1"/>
          <p:nvPr/>
        </p:nvSpPr>
        <p:spPr>
          <a:xfrm>
            <a:off x="7099092" y="1980861"/>
            <a:ext cx="1008609" cy="246221"/>
          </a:xfrm>
          <a:prstGeom prst="rect">
            <a:avLst/>
          </a:prstGeom>
          <a:noFill/>
        </p:spPr>
        <p:txBody>
          <a:bodyPr wrap="none" rtlCol="0">
            <a:spAutoFit/>
          </a:bodyPr>
          <a:lstStyle/>
          <a:p>
            <a:pPr algn="ctr"/>
            <a:r>
              <a:rPr lang="en-US" sz="1000" b="1" dirty="0" smtClean="0">
                <a:solidFill>
                  <a:schemeClr val="tx1"/>
                </a:solidFill>
                <a:latin typeface="+mj-lt"/>
              </a:rPr>
              <a:t>Forward Skirt</a:t>
            </a:r>
          </a:p>
        </p:txBody>
      </p:sp>
      <p:sp>
        <p:nvSpPr>
          <p:cNvPr id="19" name="TextBox 18"/>
          <p:cNvSpPr txBox="1"/>
          <p:nvPr/>
        </p:nvSpPr>
        <p:spPr>
          <a:xfrm>
            <a:off x="7261796" y="3212806"/>
            <a:ext cx="683200" cy="246221"/>
          </a:xfrm>
          <a:prstGeom prst="rect">
            <a:avLst/>
          </a:prstGeom>
          <a:noFill/>
        </p:spPr>
        <p:txBody>
          <a:bodyPr wrap="none" rtlCol="0">
            <a:spAutoFit/>
          </a:bodyPr>
          <a:lstStyle/>
          <a:p>
            <a:pPr algn="ctr"/>
            <a:r>
              <a:rPr lang="en-US" sz="1000" b="1" dirty="0" smtClean="0">
                <a:solidFill>
                  <a:schemeClr val="tx1"/>
                </a:solidFill>
                <a:latin typeface="+mj-lt"/>
              </a:rPr>
              <a:t>Aft Skirt</a:t>
            </a:r>
          </a:p>
        </p:txBody>
      </p:sp>
      <p:sp>
        <p:nvSpPr>
          <p:cNvPr id="20" name="TextBox 19"/>
          <p:cNvSpPr txBox="1"/>
          <p:nvPr/>
        </p:nvSpPr>
        <p:spPr>
          <a:xfrm>
            <a:off x="7293856" y="2680618"/>
            <a:ext cx="619080" cy="246221"/>
          </a:xfrm>
          <a:prstGeom prst="rect">
            <a:avLst/>
          </a:prstGeom>
          <a:noFill/>
        </p:spPr>
        <p:txBody>
          <a:bodyPr wrap="none" rtlCol="0">
            <a:spAutoFit/>
          </a:bodyPr>
          <a:lstStyle/>
          <a:p>
            <a:pPr algn="ctr"/>
            <a:r>
              <a:rPr lang="en-US" sz="1000" b="1" dirty="0" smtClean="0">
                <a:solidFill>
                  <a:schemeClr val="tx1"/>
                </a:solidFill>
                <a:latin typeface="+mj-lt"/>
              </a:rPr>
              <a:t>Habitat</a:t>
            </a:r>
          </a:p>
        </p:txBody>
      </p:sp>
      <p:cxnSp>
        <p:nvCxnSpPr>
          <p:cNvPr id="12" name="Straight Arrow Connector 11"/>
          <p:cNvCxnSpPr/>
          <p:nvPr/>
        </p:nvCxnSpPr>
        <p:spPr bwMode="auto">
          <a:xfrm flipH="1">
            <a:off x="6715269" y="2237920"/>
            <a:ext cx="521024" cy="311363"/>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23" name="Straight Arrow Connector 22"/>
          <p:cNvCxnSpPr/>
          <p:nvPr/>
        </p:nvCxnSpPr>
        <p:spPr bwMode="auto">
          <a:xfrm>
            <a:off x="7970499" y="2210757"/>
            <a:ext cx="521024" cy="311363"/>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24" name="Straight Arrow Connector 23"/>
          <p:cNvCxnSpPr>
            <a:stCxn id="20" idx="3"/>
          </p:cNvCxnSpPr>
          <p:nvPr/>
        </p:nvCxnSpPr>
        <p:spPr bwMode="auto">
          <a:xfrm>
            <a:off x="7912936" y="2803729"/>
            <a:ext cx="578587" cy="198526"/>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25" name="Straight Arrow Connector 24"/>
          <p:cNvCxnSpPr>
            <a:stCxn id="20" idx="1"/>
          </p:cNvCxnSpPr>
          <p:nvPr/>
        </p:nvCxnSpPr>
        <p:spPr bwMode="auto">
          <a:xfrm flipH="1">
            <a:off x="6744992" y="2803729"/>
            <a:ext cx="548864" cy="226211"/>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27" name="Straight Arrow Connector 26"/>
          <p:cNvCxnSpPr/>
          <p:nvPr/>
        </p:nvCxnSpPr>
        <p:spPr bwMode="auto">
          <a:xfrm>
            <a:off x="7950550" y="3356653"/>
            <a:ext cx="540973" cy="138233"/>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cxnSp>
        <p:nvCxnSpPr>
          <p:cNvPr id="28" name="Straight Arrow Connector 27"/>
          <p:cNvCxnSpPr>
            <a:stCxn id="19" idx="1"/>
          </p:cNvCxnSpPr>
          <p:nvPr/>
        </p:nvCxnSpPr>
        <p:spPr bwMode="auto">
          <a:xfrm flipH="1">
            <a:off x="6737458" y="3335917"/>
            <a:ext cx="524338" cy="147518"/>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34" name="TextBox 33"/>
          <p:cNvSpPr txBox="1"/>
          <p:nvPr/>
        </p:nvSpPr>
        <p:spPr>
          <a:xfrm>
            <a:off x="357290" y="3383049"/>
            <a:ext cx="4093002" cy="830997"/>
          </a:xfrm>
          <a:prstGeom prst="rect">
            <a:avLst/>
          </a:prstGeom>
          <a:noFill/>
          <a:ln>
            <a:noFill/>
          </a:ln>
        </p:spPr>
        <p:txBody>
          <a:bodyPr wrap="square" rtlCol="0">
            <a:spAutoFit/>
          </a:bodyPr>
          <a:lstStyle/>
          <a:p>
            <a:r>
              <a:rPr lang="en-US" sz="1200" b="1" dirty="0" smtClean="0">
                <a:solidFill>
                  <a:schemeClr val="tx1"/>
                </a:solidFill>
                <a:latin typeface="+mj-lt"/>
              </a:rPr>
              <a:t>Notes:</a:t>
            </a:r>
          </a:p>
          <a:p>
            <a:pPr marL="342900" indent="-342900">
              <a:buFont typeface="+mj-lt"/>
              <a:buAutoNum type="arabicPeriod"/>
            </a:pPr>
            <a:r>
              <a:rPr lang="en-US" sz="1200" b="1" dirty="0" smtClean="0">
                <a:solidFill>
                  <a:schemeClr val="tx1"/>
                </a:solidFill>
                <a:latin typeface="+mj-lt"/>
              </a:rPr>
              <a:t>Two configurations were evaluated for this study</a:t>
            </a:r>
          </a:p>
          <a:p>
            <a:pPr marL="342900" indent="-342900">
              <a:buFont typeface="+mj-lt"/>
              <a:buAutoNum type="arabicPeriod"/>
            </a:pPr>
            <a:r>
              <a:rPr lang="en-US" sz="1200" b="1" dirty="0" smtClean="0">
                <a:solidFill>
                  <a:schemeClr val="tx1"/>
                </a:solidFill>
                <a:latin typeface="+mj-lt"/>
              </a:rPr>
              <a:t>Payload adapter not analyzed. Provides boundary stiffness for Aft Skirt</a:t>
            </a:r>
          </a:p>
        </p:txBody>
      </p:sp>
    </p:spTree>
    <p:extLst>
      <p:ext uri="{BB962C8B-B14F-4D97-AF65-F5344CB8AC3E}">
        <p14:creationId xmlns:p14="http://schemas.microsoft.com/office/powerpoint/2010/main" val="14827249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95534" y="4581229"/>
            <a:ext cx="4858603" cy="2743200"/>
          </a:xfrm>
        </p:spPr>
        <p:txBody>
          <a:bodyPr/>
          <a:lstStyle/>
          <a:p>
            <a:r>
              <a:rPr lang="en-US" sz="1600" dirty="0" smtClean="0"/>
              <a:t>Heritage: The propulsion system is primarily comprised of TRL 9, previously flown component hardware designs, based on the Shuttle Orbiter reaction control system as well as various unmanned satellite</a:t>
            </a:r>
            <a:r>
              <a:rPr lang="en-US" sz="1600" dirty="0"/>
              <a:t>, </a:t>
            </a:r>
            <a:r>
              <a:rPr lang="en-US" sz="1600" dirty="0" smtClean="0"/>
              <a:t>including MSL </a:t>
            </a:r>
            <a:r>
              <a:rPr lang="en-US" sz="1600" dirty="0"/>
              <a:t>Sky Crane, </a:t>
            </a:r>
            <a:r>
              <a:rPr lang="en-US" sz="1600" dirty="0" err="1"/>
              <a:t>DoD</a:t>
            </a:r>
            <a:r>
              <a:rPr lang="en-US" sz="1600" dirty="0"/>
              <a:t> </a:t>
            </a:r>
            <a:r>
              <a:rPr lang="en-US" sz="1600" dirty="0" smtClean="0"/>
              <a:t>derived satellite hardware.</a:t>
            </a:r>
          </a:p>
          <a:p>
            <a:r>
              <a:rPr lang="en-US" sz="1600" dirty="0"/>
              <a:t>Minimum </a:t>
            </a:r>
            <a:r>
              <a:rPr lang="en-US" sz="1600" dirty="0" smtClean="0"/>
              <a:t>delta-qualifications </a:t>
            </a:r>
            <a:r>
              <a:rPr lang="en-US" sz="1600" dirty="0"/>
              <a:t>required for all previously flown propulsion hardware.</a:t>
            </a:r>
          </a:p>
          <a:p>
            <a:endParaRPr lang="en-US" sz="1600" dirty="0" smtClean="0"/>
          </a:p>
          <a:p>
            <a:pPr>
              <a:buNone/>
            </a:pPr>
            <a:endParaRPr lang="en-US" dirty="0"/>
          </a:p>
        </p:txBody>
      </p:sp>
      <p:sp>
        <p:nvSpPr>
          <p:cNvPr id="3" name="Content Placeholder 2"/>
          <p:cNvSpPr>
            <a:spLocks noGrp="1"/>
          </p:cNvSpPr>
          <p:nvPr>
            <p:ph sz="half" idx="1"/>
          </p:nvPr>
        </p:nvSpPr>
        <p:spPr>
          <a:xfrm>
            <a:off x="0" y="1503419"/>
            <a:ext cx="5135671" cy="2743200"/>
          </a:xfrm>
        </p:spPr>
        <p:txBody>
          <a:bodyPr/>
          <a:lstStyle/>
          <a:p>
            <a:pPr marL="171450" indent="-171450">
              <a:buFont typeface="Arial" panose="020B0604020202020204" pitchFamily="34" charset="0"/>
              <a:buChar char="•"/>
            </a:pPr>
            <a:r>
              <a:rPr lang="en-US" sz="1500" dirty="0"/>
              <a:t>H</a:t>
            </a:r>
            <a:r>
              <a:rPr lang="en-US" sz="1500" dirty="0" smtClean="0"/>
              <a:t>ypergolic</a:t>
            </a:r>
            <a:r>
              <a:rPr lang="en-US" sz="1500" dirty="0"/>
              <a:t>, </a:t>
            </a:r>
            <a:r>
              <a:rPr lang="en-US" sz="1500" dirty="0" smtClean="0"/>
              <a:t>pressure-regulated </a:t>
            </a:r>
            <a:r>
              <a:rPr lang="en-US" sz="1500" dirty="0"/>
              <a:t>propulsion system.  Nitrogen </a:t>
            </a:r>
            <a:r>
              <a:rPr lang="en-US" sz="1500" dirty="0" smtClean="0"/>
              <a:t>tetroxide: </a:t>
            </a:r>
            <a:r>
              <a:rPr lang="en-US" sz="1500" dirty="0"/>
              <a:t>oxidizer, </a:t>
            </a:r>
            <a:r>
              <a:rPr lang="en-US" sz="1500" dirty="0" err="1"/>
              <a:t>monomethyl</a:t>
            </a:r>
            <a:r>
              <a:rPr lang="en-US" sz="1500" dirty="0"/>
              <a:t> </a:t>
            </a:r>
            <a:r>
              <a:rPr lang="en-US" sz="1500" dirty="0" smtClean="0"/>
              <a:t>hydrazine: fuel.</a:t>
            </a:r>
            <a:endParaRPr lang="en-US" sz="1500" dirty="0"/>
          </a:p>
          <a:p>
            <a:pPr marL="171450" indent="-171450">
              <a:buFont typeface="Arial" panose="020B0604020202020204" pitchFamily="34" charset="0"/>
              <a:buChar char="•"/>
            </a:pPr>
            <a:r>
              <a:rPr lang="en-US" sz="1500" dirty="0" smtClean="0"/>
              <a:t>Assumes a total propellant mass of 1752kg; 		 </a:t>
            </a:r>
            <a:r>
              <a:rPr lang="en-US" sz="1500" dirty="0" smtClean="0">
                <a:latin typeface="Symbol" panose="05050102010706020507" pitchFamily="18" charset="2"/>
              </a:rPr>
              <a:t>D</a:t>
            </a:r>
            <a:r>
              <a:rPr lang="en-US" sz="1500" dirty="0" smtClean="0"/>
              <a:t>V ~ 130 m/s total </a:t>
            </a:r>
          </a:p>
          <a:p>
            <a:pPr marL="171450" indent="-171450">
              <a:buFont typeface="Arial" panose="020B0604020202020204" pitchFamily="34" charset="0"/>
              <a:buChar char="•"/>
            </a:pPr>
            <a:r>
              <a:rPr lang="en-US" sz="1500" dirty="0" smtClean="0"/>
              <a:t>Redundancy</a:t>
            </a:r>
            <a:r>
              <a:rPr lang="en-US" sz="1500" dirty="0"/>
              <a:t>: Single fault tolerant at the component level.  Duel fault tolerant at the functional level. </a:t>
            </a:r>
            <a:endParaRPr lang="en-US" sz="1500" dirty="0" smtClean="0"/>
          </a:p>
          <a:p>
            <a:pPr marL="171450" indent="-171450">
              <a:buFont typeface="Arial" panose="020B0604020202020204" pitchFamily="34" charset="0"/>
              <a:buChar char="•"/>
            </a:pPr>
            <a:r>
              <a:rPr lang="en-US" sz="1500" dirty="0"/>
              <a:t>4 Degree-of-Freedom </a:t>
            </a:r>
            <a:r>
              <a:rPr lang="en-US" sz="1500" dirty="0" smtClean="0"/>
              <a:t>pitch</a:t>
            </a:r>
            <a:r>
              <a:rPr lang="en-US" sz="1500" dirty="0"/>
              <a:t>, yaw, roll, </a:t>
            </a:r>
            <a:r>
              <a:rPr lang="en-US" sz="1500" dirty="0" smtClean="0"/>
              <a:t>+/- X translation.</a:t>
            </a:r>
          </a:p>
          <a:p>
            <a:pPr marL="171450" indent="-171450">
              <a:buFont typeface="Arial" panose="020B0604020202020204" pitchFamily="34" charset="0"/>
              <a:buChar char="•"/>
            </a:pPr>
            <a:r>
              <a:rPr lang="en-US" sz="1600" dirty="0" smtClean="0"/>
              <a:t>Propellant tanks uses surface tension liquid acquisition device to deliver gas free propellant.</a:t>
            </a:r>
            <a:endParaRPr lang="en-US" sz="1500" dirty="0"/>
          </a:p>
        </p:txBody>
      </p:sp>
      <p:sp>
        <p:nvSpPr>
          <p:cNvPr id="4" name="Title 3"/>
          <p:cNvSpPr>
            <a:spLocks noGrp="1"/>
          </p:cNvSpPr>
          <p:nvPr>
            <p:ph type="title"/>
          </p:nvPr>
        </p:nvSpPr>
        <p:spPr>
          <a:xfrm>
            <a:off x="1071082" y="125260"/>
            <a:ext cx="7271252" cy="949325"/>
          </a:xfrm>
        </p:spPr>
        <p:txBody>
          <a:bodyPr/>
          <a:lstStyle/>
          <a:p>
            <a:r>
              <a:rPr lang="en-US" sz="3400" dirty="0" smtClean="0"/>
              <a:t>Reaction Contro</a:t>
            </a:r>
            <a:r>
              <a:rPr lang="en-US" sz="3400" dirty="0"/>
              <a:t>l</a:t>
            </a:r>
            <a:r>
              <a:rPr lang="en-US" sz="3400" dirty="0" smtClean="0"/>
              <a:t> Propulsion System </a:t>
            </a:r>
            <a:endParaRPr lang="en-US" sz="3400" dirty="0"/>
          </a:p>
        </p:txBody>
      </p:sp>
      <p:sp>
        <p:nvSpPr>
          <p:cNvPr id="5" name="Content Placeholder 4"/>
          <p:cNvSpPr>
            <a:spLocks noGrp="1"/>
          </p:cNvSpPr>
          <p:nvPr>
            <p:ph sz="half" idx="11"/>
          </p:nvPr>
        </p:nvSpPr>
        <p:spPr>
          <a:xfrm>
            <a:off x="5161075" y="1312351"/>
            <a:ext cx="4505937" cy="366323"/>
          </a:xfrm>
        </p:spPr>
        <p:txBody>
          <a:bodyPr/>
          <a:lstStyle/>
          <a:p>
            <a:r>
              <a:rPr lang="en-US" sz="2000" dirty="0"/>
              <a:t>P</a:t>
            </a:r>
            <a:r>
              <a:rPr lang="en-US" sz="2000" dirty="0" smtClean="0"/>
              <a:t>ropulsion System Schematic </a:t>
            </a:r>
            <a:endParaRPr lang="en-US" sz="2000" dirty="0"/>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59104" y="1703061"/>
            <a:ext cx="3889612" cy="2594252"/>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5611" y="5010410"/>
            <a:ext cx="2290382" cy="2223370"/>
          </a:xfrm>
          <a:prstGeom prst="rect">
            <a:avLst/>
          </a:prstGeom>
        </p:spPr>
      </p:pic>
      <p:sp>
        <p:nvSpPr>
          <p:cNvPr id="14" name="Content Placeholder 1"/>
          <p:cNvSpPr>
            <a:spLocks noGrp="1"/>
          </p:cNvSpPr>
          <p:nvPr>
            <p:ph sz="half" idx="10"/>
          </p:nvPr>
        </p:nvSpPr>
        <p:spPr>
          <a:xfrm>
            <a:off x="5243203" y="4571999"/>
            <a:ext cx="2360096" cy="989556"/>
          </a:xfrm>
        </p:spPr>
        <p:txBody>
          <a:bodyPr/>
          <a:lstStyle/>
          <a:p>
            <a:r>
              <a:rPr lang="en-US" sz="1500" dirty="0" smtClean="0"/>
              <a:t>The chemical  reaction control propulsion system is launch attached to the aft end of the Hab.</a:t>
            </a:r>
            <a:endParaRPr lang="en-US" sz="1600" dirty="0" smtClean="0"/>
          </a:p>
          <a:p>
            <a:pPr>
              <a:buNone/>
            </a:pPr>
            <a:endParaRPr lang="en-US" dirty="0"/>
          </a:p>
        </p:txBody>
      </p:sp>
    </p:spTree>
    <p:extLst>
      <p:ext uri="{BB962C8B-B14F-4D97-AF65-F5344CB8AC3E}">
        <p14:creationId xmlns:p14="http://schemas.microsoft.com/office/powerpoint/2010/main" val="3988510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503237" y="4444750"/>
            <a:ext cx="4572000" cy="2889499"/>
          </a:xfrm>
        </p:spPr>
        <p:txBody>
          <a:bodyPr/>
          <a:lstStyle/>
          <a:p>
            <a:r>
              <a:rPr lang="en-US" sz="1800" dirty="0" smtClean="0"/>
              <a:t>Power electronics are part of the Advanced Modular Power (AMP) architecture currently under development. Solar arrays are Mega Flex also under development </a:t>
            </a:r>
          </a:p>
          <a:p>
            <a:r>
              <a:rPr lang="en-US" sz="1800" dirty="0" smtClean="0"/>
              <a:t>Issues/Risks – Most of the power systems components are TRL 6 and thus require some engineering development before they may be qualified.</a:t>
            </a:r>
            <a:endParaRPr lang="en-US" sz="1800" dirty="0"/>
          </a:p>
        </p:txBody>
      </p:sp>
      <p:sp>
        <p:nvSpPr>
          <p:cNvPr id="3" name="Content Placeholder 2"/>
          <p:cNvSpPr>
            <a:spLocks noGrp="1"/>
          </p:cNvSpPr>
          <p:nvPr>
            <p:ph sz="half" idx="1"/>
          </p:nvPr>
        </p:nvSpPr>
        <p:spPr/>
        <p:txBody>
          <a:bodyPr/>
          <a:lstStyle/>
          <a:p>
            <a:r>
              <a:rPr lang="en-US" sz="1800" dirty="0" smtClean="0"/>
              <a:t>Provides 27 kW power (End of Life) using Mega Flex Solar Arrays. </a:t>
            </a:r>
          </a:p>
          <a:p>
            <a:r>
              <a:rPr lang="en-US" sz="1800" dirty="0" smtClean="0"/>
              <a:t>Power management and distribution is fully redundant.  </a:t>
            </a:r>
            <a:endParaRPr lang="en-US" sz="1800" dirty="0"/>
          </a:p>
        </p:txBody>
      </p:sp>
      <p:sp>
        <p:nvSpPr>
          <p:cNvPr id="4" name="Title 3"/>
          <p:cNvSpPr>
            <a:spLocks noGrp="1"/>
          </p:cNvSpPr>
          <p:nvPr>
            <p:ph type="title"/>
          </p:nvPr>
        </p:nvSpPr>
        <p:spPr/>
        <p:txBody>
          <a:bodyPr/>
          <a:lstStyle/>
          <a:p>
            <a:r>
              <a:rPr lang="en-US" dirty="0" smtClean="0"/>
              <a:t>Power</a:t>
            </a:r>
            <a:endParaRPr lang="en-US"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35258" y="1492220"/>
            <a:ext cx="4378257" cy="2757529"/>
          </a:xfrm>
          <a:prstGeom prst="rect">
            <a:avLst/>
          </a:prstGeom>
        </p:spPr>
      </p:pic>
      <p:sp>
        <p:nvSpPr>
          <p:cNvPr id="7" name="Content Placeholder 1"/>
          <p:cNvSpPr>
            <a:spLocks noGrp="1"/>
          </p:cNvSpPr>
          <p:nvPr>
            <p:ph sz="half" idx="10"/>
          </p:nvPr>
        </p:nvSpPr>
        <p:spPr>
          <a:xfrm>
            <a:off x="5321904" y="4879955"/>
            <a:ext cx="4572000" cy="2623781"/>
          </a:xfrm>
        </p:spPr>
        <p:txBody>
          <a:bodyPr/>
          <a:lstStyle/>
          <a:p>
            <a:r>
              <a:rPr lang="en-US" sz="1800" dirty="0" smtClean="0"/>
              <a:t>Need to develop better power and energy storage requirements – some concepts have very large (263 kWh) energy storage. If needed, consider fuel cells</a:t>
            </a:r>
          </a:p>
          <a:p>
            <a:r>
              <a:rPr lang="en-US" sz="1800" dirty="0" smtClean="0"/>
              <a:t>Need to trade AMPS options to get least mass solution that meets requirements – centralized vs decentralized distribution.</a:t>
            </a:r>
            <a:endParaRPr lang="en-US" sz="1800" dirty="0"/>
          </a:p>
        </p:txBody>
      </p:sp>
      <p:sp>
        <p:nvSpPr>
          <p:cNvPr id="5" name="TextBox 4"/>
          <p:cNvSpPr txBox="1"/>
          <p:nvPr/>
        </p:nvSpPr>
        <p:spPr>
          <a:xfrm>
            <a:off x="6777872" y="4496586"/>
            <a:ext cx="1539845" cy="369332"/>
          </a:xfrm>
          <a:prstGeom prst="rect">
            <a:avLst/>
          </a:prstGeom>
          <a:noFill/>
        </p:spPr>
        <p:txBody>
          <a:bodyPr wrap="none" rtlCol="0">
            <a:spAutoFit/>
          </a:bodyPr>
          <a:lstStyle/>
          <a:p>
            <a:r>
              <a:rPr lang="en-US" sz="1800" b="1" dirty="0" smtClean="0">
                <a:solidFill>
                  <a:schemeClr val="tx1"/>
                </a:solidFill>
                <a:latin typeface="+mj-lt"/>
              </a:rPr>
              <a:t>Future Work</a:t>
            </a:r>
          </a:p>
        </p:txBody>
      </p:sp>
      <p:sp>
        <p:nvSpPr>
          <p:cNvPr id="9" name="TextBox 8"/>
          <p:cNvSpPr txBox="1"/>
          <p:nvPr/>
        </p:nvSpPr>
        <p:spPr>
          <a:xfrm>
            <a:off x="6977406" y="1311898"/>
            <a:ext cx="1338828" cy="369332"/>
          </a:xfrm>
          <a:prstGeom prst="rect">
            <a:avLst/>
          </a:prstGeom>
          <a:noFill/>
        </p:spPr>
        <p:txBody>
          <a:bodyPr wrap="none" rtlCol="0">
            <a:spAutoFit/>
          </a:bodyPr>
          <a:lstStyle/>
          <a:p>
            <a:r>
              <a:rPr lang="en-US" sz="1800" b="1" dirty="0" smtClean="0">
                <a:solidFill>
                  <a:schemeClr val="tx1"/>
                </a:solidFill>
                <a:latin typeface="+mj-lt"/>
              </a:rPr>
              <a:t>Schematic</a:t>
            </a:r>
          </a:p>
        </p:txBody>
      </p:sp>
    </p:spTree>
    <p:extLst>
      <p:ext uri="{BB962C8B-B14F-4D97-AF65-F5344CB8AC3E}">
        <p14:creationId xmlns:p14="http://schemas.microsoft.com/office/powerpoint/2010/main" val="33552866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0" y="4474247"/>
            <a:ext cx="5104563" cy="2743200"/>
          </a:xfrm>
        </p:spPr>
        <p:txBody>
          <a:bodyPr/>
          <a:lstStyle/>
          <a:p>
            <a:pPr marL="288925" lvl="1" indent="-288925">
              <a:buClr>
                <a:srgbClr val="004FA6"/>
              </a:buClr>
              <a:buSzPct val="80000"/>
              <a:buFont typeface="Wingdings" pitchFamily="2" charset="2"/>
              <a:buChar char=""/>
            </a:pPr>
            <a:r>
              <a:rPr lang="en-US" sz="2200" dirty="0">
                <a:ea typeface="+mn-ea"/>
                <a:cs typeface="+mn-cs"/>
              </a:rPr>
              <a:t>The avionics for the </a:t>
            </a:r>
            <a:r>
              <a:rPr lang="en-US" sz="2200" dirty="0" smtClean="0">
                <a:ea typeface="+mn-ea"/>
                <a:cs typeface="+mn-cs"/>
              </a:rPr>
              <a:t>EMC HAB have </a:t>
            </a:r>
            <a:r>
              <a:rPr lang="en-US" sz="2200" dirty="0">
                <a:ea typeface="+mn-ea"/>
                <a:cs typeface="+mn-cs"/>
              </a:rPr>
              <a:t>been based on the MPCV crew </a:t>
            </a:r>
            <a:r>
              <a:rPr lang="en-US" sz="2200" dirty="0" smtClean="0">
                <a:ea typeface="+mn-ea"/>
                <a:cs typeface="+mn-cs"/>
              </a:rPr>
              <a:t>vehicle.  </a:t>
            </a:r>
            <a:endParaRPr lang="en-US" sz="2200" dirty="0">
              <a:ea typeface="+mn-ea"/>
              <a:cs typeface="+mn-cs"/>
            </a:endParaRPr>
          </a:p>
          <a:p>
            <a:pPr lvl="1">
              <a:spcBef>
                <a:spcPts val="0"/>
              </a:spcBef>
              <a:spcAft>
                <a:spcPts val="0"/>
              </a:spcAft>
            </a:pPr>
            <a:r>
              <a:rPr lang="en-US" sz="1800" dirty="0" smtClean="0"/>
              <a:t>Using </a:t>
            </a:r>
            <a:r>
              <a:rPr lang="en-US" sz="1800" dirty="0"/>
              <a:t>MPCV avionics establishes </a:t>
            </a:r>
            <a:r>
              <a:rPr lang="en-US" sz="1800" dirty="0" smtClean="0"/>
              <a:t>good commonality.</a:t>
            </a:r>
          </a:p>
          <a:p>
            <a:pPr lvl="1">
              <a:spcBef>
                <a:spcPts val="0"/>
              </a:spcBef>
              <a:spcAft>
                <a:spcPts val="0"/>
              </a:spcAft>
            </a:pPr>
            <a:endParaRPr lang="en-US" sz="1000" dirty="0" smtClean="0"/>
          </a:p>
          <a:p>
            <a:pPr marL="288925" lvl="1" indent="-288925">
              <a:spcBef>
                <a:spcPts val="0"/>
              </a:spcBef>
              <a:spcAft>
                <a:spcPts val="0"/>
              </a:spcAft>
              <a:buClr>
                <a:srgbClr val="004FA6"/>
              </a:buClr>
              <a:buSzPct val="80000"/>
              <a:buFont typeface="Wingdings" pitchFamily="2" charset="2"/>
              <a:buChar char=""/>
            </a:pPr>
            <a:r>
              <a:rPr lang="en-US" sz="2200" dirty="0"/>
              <a:t>The selected avionics has high TRL levels and meet radiation and thermal requirements of deep space.  </a:t>
            </a:r>
          </a:p>
        </p:txBody>
      </p:sp>
      <p:sp>
        <p:nvSpPr>
          <p:cNvPr id="3" name="Content Placeholder 2"/>
          <p:cNvSpPr>
            <a:spLocks noGrp="1"/>
          </p:cNvSpPr>
          <p:nvPr>
            <p:ph sz="half" idx="1"/>
          </p:nvPr>
        </p:nvSpPr>
        <p:spPr>
          <a:xfrm>
            <a:off x="266281" y="1450269"/>
            <a:ext cx="4659680" cy="2462970"/>
          </a:xfrm>
        </p:spPr>
        <p:txBody>
          <a:bodyPr/>
          <a:lstStyle/>
          <a:p>
            <a:pPr marL="288925" lvl="1" indent="-288925">
              <a:buClr>
                <a:srgbClr val="004FA6"/>
              </a:buClr>
              <a:buSzPct val="80000"/>
              <a:buFont typeface="Wingdings" pitchFamily="2" charset="2"/>
              <a:buChar char=""/>
            </a:pPr>
            <a:r>
              <a:rPr lang="en-US" sz="2200" dirty="0">
                <a:ea typeface="+mn-ea"/>
                <a:cs typeface="+mn-cs"/>
              </a:rPr>
              <a:t>The A</a:t>
            </a:r>
            <a:r>
              <a:rPr lang="en-US" sz="2200" dirty="0" smtClean="0">
                <a:ea typeface="+mn-ea"/>
                <a:cs typeface="+mn-cs"/>
              </a:rPr>
              <a:t>vionics </a:t>
            </a:r>
            <a:r>
              <a:rPr lang="en-US" sz="2200" dirty="0">
                <a:ea typeface="+mn-ea"/>
                <a:cs typeface="+mn-cs"/>
              </a:rPr>
              <a:t>S</a:t>
            </a:r>
            <a:r>
              <a:rPr lang="en-US" sz="2200" dirty="0" smtClean="0">
                <a:ea typeface="+mn-ea"/>
                <a:cs typeface="+mn-cs"/>
              </a:rPr>
              <a:t>ystem </a:t>
            </a:r>
            <a:r>
              <a:rPr lang="en-US" sz="2200" dirty="0">
                <a:ea typeface="+mn-ea"/>
                <a:cs typeface="+mn-cs"/>
              </a:rPr>
              <a:t>provides all </a:t>
            </a:r>
            <a:r>
              <a:rPr lang="en-US" sz="2200" dirty="0" smtClean="0">
                <a:ea typeface="+mn-ea"/>
                <a:cs typeface="+mn-cs"/>
              </a:rPr>
              <a:t> </a:t>
            </a:r>
            <a:r>
              <a:rPr lang="en-US" sz="2200" dirty="0">
                <a:ea typeface="+mn-ea"/>
                <a:cs typeface="+mn-cs"/>
              </a:rPr>
              <a:t>command, instrumentation, data </a:t>
            </a:r>
            <a:r>
              <a:rPr lang="en-US" sz="2200" dirty="0" smtClean="0">
                <a:ea typeface="+mn-ea"/>
                <a:cs typeface="+mn-cs"/>
              </a:rPr>
              <a:t>handling, and communications </a:t>
            </a:r>
            <a:r>
              <a:rPr lang="en-US" sz="2200" dirty="0">
                <a:ea typeface="+mn-ea"/>
                <a:cs typeface="+mn-cs"/>
              </a:rPr>
              <a:t>for the </a:t>
            </a:r>
            <a:r>
              <a:rPr lang="en-US" sz="2200" dirty="0" smtClean="0">
                <a:ea typeface="+mn-ea"/>
                <a:cs typeface="+mn-cs"/>
              </a:rPr>
              <a:t>HAB.</a:t>
            </a:r>
          </a:p>
          <a:p>
            <a:pPr marL="0" lvl="1" indent="0">
              <a:buClr>
                <a:srgbClr val="004FA6"/>
              </a:buClr>
              <a:buSzPct val="80000"/>
              <a:buNone/>
            </a:pPr>
            <a:endParaRPr lang="en-US" sz="2200" dirty="0">
              <a:ea typeface="+mn-ea"/>
              <a:cs typeface="+mn-cs"/>
            </a:endParaRPr>
          </a:p>
        </p:txBody>
      </p:sp>
      <p:sp>
        <p:nvSpPr>
          <p:cNvPr id="4" name="Title 3"/>
          <p:cNvSpPr>
            <a:spLocks noGrp="1"/>
          </p:cNvSpPr>
          <p:nvPr>
            <p:ph type="title"/>
          </p:nvPr>
        </p:nvSpPr>
        <p:spPr>
          <a:xfrm>
            <a:off x="1341243" y="220255"/>
            <a:ext cx="5093304" cy="946744"/>
          </a:xfrm>
        </p:spPr>
        <p:txBody>
          <a:bodyPr/>
          <a:lstStyle/>
          <a:p>
            <a:r>
              <a:rPr lang="en-US" dirty="0" smtClean="0"/>
              <a:t>Avionics</a:t>
            </a:r>
            <a:endParaRPr lang="en-US" dirty="0"/>
          </a:p>
        </p:txBody>
      </p:sp>
      <p:grpSp>
        <p:nvGrpSpPr>
          <p:cNvPr id="5" name="Group 4"/>
          <p:cNvGrpSpPr/>
          <p:nvPr/>
        </p:nvGrpSpPr>
        <p:grpSpPr>
          <a:xfrm>
            <a:off x="5614617" y="4551232"/>
            <a:ext cx="4381048" cy="2832794"/>
            <a:chOff x="5614617" y="4551232"/>
            <a:chExt cx="4381048" cy="2832794"/>
          </a:xfrm>
        </p:grpSpPr>
        <p:pic>
          <p:nvPicPr>
            <p:cNvPr id="10" name="Picture 9" descr="http://www.astrium.eads.net/media/image/astrium_ens5_mdef.jpg"/>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14617" y="6151189"/>
              <a:ext cx="1386946" cy="1232837"/>
            </a:xfrm>
            <a:prstGeom prst="rect">
              <a:avLst/>
            </a:prstGeom>
            <a:noFill/>
            <a:ln>
              <a:noFill/>
            </a:ln>
          </p:spPr>
        </p:pic>
        <p:pic>
          <p:nvPicPr>
            <p:cNvPr id="11" name="Picture 10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14617" y="4678376"/>
              <a:ext cx="1270964" cy="1203086"/>
            </a:xfrm>
            <a:prstGeom prst="rect">
              <a:avLst/>
            </a:prstGeom>
            <a:noFill/>
            <a:ln w="12699" algn="ctr">
              <a:noFill/>
              <a:miter lim="800000"/>
              <a:headEnd/>
              <a:tailEnd/>
            </a:ln>
          </p:spPr>
        </p:pic>
        <p:pic>
          <p:nvPicPr>
            <p:cNvPr id="12"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033948" y="4551232"/>
              <a:ext cx="1961717" cy="1330230"/>
            </a:xfrm>
            <a:prstGeom prst="rect">
              <a:avLst/>
            </a:prstGeom>
            <a:noFill/>
            <a:ln w="9525">
              <a:noFill/>
              <a:miter lim="800000"/>
              <a:headEnd/>
              <a:tailEnd/>
            </a:ln>
          </p:spPr>
        </p:pic>
        <p:pic>
          <p:nvPicPr>
            <p:cNvPr id="14" name="Picture 4" descr="http://www.aero-news.net/images/content/aerospace/2013/Ball-Aerospace-Orion-Cameras-0713a.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385959" y="6274234"/>
              <a:ext cx="1045551" cy="87736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b="-2286"/>
            <a:stretch/>
          </p:blipFill>
          <p:spPr bwMode="auto">
            <a:xfrm>
              <a:off x="7310354" y="6712914"/>
              <a:ext cx="773994" cy="4359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8" name="Picture 17"/>
            <p:cNvPicPr/>
            <p:nvPr/>
          </p:nvPicPr>
          <p:blipFill rotWithShape="1">
            <a:blip r:embed="rId8" cstate="screen">
              <a:extLst>
                <a:ext uri="{28A0092B-C50C-407E-A947-70E740481C1C}">
                  <a14:useLocalDpi xmlns:a14="http://schemas.microsoft.com/office/drawing/2010/main"/>
                </a:ext>
              </a:extLst>
            </a:blip>
            <a:srcRect l="6128" t="67390" r="62073" b="-846"/>
            <a:stretch/>
          </p:blipFill>
          <p:spPr bwMode="auto">
            <a:xfrm>
              <a:off x="6762984" y="5761388"/>
              <a:ext cx="698394" cy="584278"/>
            </a:xfrm>
            <a:prstGeom prst="rect">
              <a:avLst/>
            </a:prstGeom>
            <a:noFill/>
            <a:ln>
              <a:noFill/>
            </a:ln>
            <a:extLst>
              <a:ext uri="{53640926-AAD7-44d8-BBD7-CCE9431645EC}">
                <a14:shadowObscured xmlns:a14="http://schemas.microsoft.com/office/drawing/2010/main" xmlns=""/>
              </a:ext>
            </a:extLst>
          </p:spPr>
        </p:pic>
        <p:pic>
          <p:nvPicPr>
            <p:cNvPr id="21" name="Picture 2"/>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589197" y="6010393"/>
              <a:ext cx="678962" cy="4978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8" name="Picture 7"/>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169942" y="4551232"/>
            <a:ext cx="616368" cy="662596"/>
          </a:xfrm>
          <a:prstGeom prst="rect">
            <a:avLst/>
          </a:prstGeom>
        </p:spPr>
      </p:pic>
      <p:pic>
        <p:nvPicPr>
          <p:cNvPr id="7" name="Picture 6"/>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343694" y="1259442"/>
            <a:ext cx="4491005" cy="3051686"/>
          </a:xfrm>
          <a:prstGeom prst="rect">
            <a:avLst/>
          </a:prstGeom>
        </p:spPr>
      </p:pic>
    </p:spTree>
    <p:extLst>
      <p:ext uri="{BB962C8B-B14F-4D97-AF65-F5344CB8AC3E}">
        <p14:creationId xmlns:p14="http://schemas.microsoft.com/office/powerpoint/2010/main" val="9040636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377681" y="4488179"/>
            <a:ext cx="4572000" cy="2815591"/>
          </a:xfrm>
        </p:spPr>
        <p:txBody>
          <a:bodyPr/>
          <a:lstStyle/>
          <a:p>
            <a:r>
              <a:rPr lang="en-US" sz="2000" dirty="0" smtClean="0"/>
              <a:t>Design Heritage and TRL</a:t>
            </a:r>
          </a:p>
          <a:p>
            <a:pPr lvl="1"/>
            <a:r>
              <a:rPr lang="en-US" sz="1600" dirty="0" smtClean="0"/>
              <a:t>Active cooling system derived from ISS-heritage Hardware (TRL-9)</a:t>
            </a:r>
          </a:p>
          <a:p>
            <a:pPr lvl="1"/>
            <a:r>
              <a:rPr lang="en-US" sz="1600" dirty="0"/>
              <a:t>MLI and shell heaters derived from ISS systems (TRL-9)</a:t>
            </a:r>
          </a:p>
          <a:p>
            <a:pPr lvl="1"/>
            <a:r>
              <a:rPr lang="en-US" sz="1600" dirty="0" smtClean="0"/>
              <a:t>Surface mounted radiators have flown on Apollo, but cooling requirements have increased. (TRL-Unknown)</a:t>
            </a:r>
            <a:endParaRPr lang="en-US" sz="1200" dirty="0"/>
          </a:p>
        </p:txBody>
      </p:sp>
      <p:sp>
        <p:nvSpPr>
          <p:cNvPr id="3" name="Content Placeholder 2"/>
          <p:cNvSpPr>
            <a:spLocks noGrp="1"/>
          </p:cNvSpPr>
          <p:nvPr>
            <p:ph sz="half" idx="1"/>
          </p:nvPr>
        </p:nvSpPr>
        <p:spPr>
          <a:xfrm>
            <a:off x="377681" y="1628775"/>
            <a:ext cx="4572000" cy="2638425"/>
          </a:xfrm>
        </p:spPr>
        <p:txBody>
          <a:bodyPr/>
          <a:lstStyle/>
          <a:p>
            <a:r>
              <a:rPr lang="en-US" sz="2000" dirty="0" smtClean="0"/>
              <a:t>Description</a:t>
            </a:r>
          </a:p>
          <a:p>
            <a:pPr lvl="1"/>
            <a:r>
              <a:rPr lang="en-US" sz="1600" dirty="0" smtClean="0"/>
              <a:t>Active cooling provided by ISS- derived pumped fluid loop and surface-mounted radiators.</a:t>
            </a:r>
          </a:p>
          <a:p>
            <a:pPr lvl="1"/>
            <a:r>
              <a:rPr lang="en-US" sz="1600" dirty="0" smtClean="0"/>
              <a:t>Radiators cover almost the entire cylindrical section of the spacecraft</a:t>
            </a:r>
          </a:p>
          <a:p>
            <a:pPr lvl="1"/>
            <a:r>
              <a:rPr lang="en-US" sz="1600" dirty="0" smtClean="0"/>
              <a:t>Passive system consists of multilayer insulation (MLI) and shell heaters</a:t>
            </a:r>
          </a:p>
        </p:txBody>
      </p:sp>
      <p:sp>
        <p:nvSpPr>
          <p:cNvPr id="4" name="Title 3"/>
          <p:cNvSpPr>
            <a:spLocks noGrp="1"/>
          </p:cNvSpPr>
          <p:nvPr>
            <p:ph type="title"/>
          </p:nvPr>
        </p:nvSpPr>
        <p:spPr/>
        <p:txBody>
          <a:bodyPr/>
          <a:lstStyle/>
          <a:p>
            <a:r>
              <a:rPr lang="en-US" dirty="0" smtClean="0"/>
              <a:t>Thermal Control</a:t>
            </a:r>
            <a:endParaRPr lang="en-US" dirty="0"/>
          </a:p>
        </p:txBody>
      </p:sp>
      <p:pic>
        <p:nvPicPr>
          <p:cNvPr id="13" name="Content Placeholder 12"/>
          <p:cNvPicPr>
            <a:picLocks noGrp="1" noChangeAspect="1"/>
          </p:cNvPicPr>
          <p:nvPr>
            <p:ph sz="half" idx="12"/>
          </p:nvPr>
        </p:nvPicPr>
        <p:blipFill>
          <a:blip r:embed="rId3" cstate="screen">
            <a:extLst>
              <a:ext uri="{28A0092B-C50C-407E-A947-70E740481C1C}">
                <a14:useLocalDpi xmlns:a14="http://schemas.microsoft.com/office/drawing/2010/main"/>
              </a:ext>
            </a:extLst>
          </a:blip>
          <a:stretch>
            <a:fillRect/>
          </a:stretch>
        </p:blipFill>
        <p:spPr>
          <a:xfrm>
            <a:off x="5222703" y="1542173"/>
            <a:ext cx="4572000" cy="1920781"/>
          </a:xfrm>
          <a:prstGeom prst="rect">
            <a:avLst/>
          </a:prstGeom>
        </p:spPr>
      </p:pic>
      <p:sp>
        <p:nvSpPr>
          <p:cNvPr id="14" name="Content Placeholder 2"/>
          <p:cNvSpPr txBox="1">
            <a:spLocks/>
          </p:cNvSpPr>
          <p:nvPr/>
        </p:nvSpPr>
        <p:spPr bwMode="auto">
          <a:xfrm>
            <a:off x="6448426" y="3462954"/>
            <a:ext cx="2422352" cy="200188"/>
          </a:xfrm>
          <a:prstGeom prst="rect">
            <a:avLst/>
          </a:prstGeom>
          <a:noFill/>
          <a:ln w="9525">
            <a:noFill/>
            <a:miter lim="800000"/>
            <a:headEnd/>
            <a:tailEnd/>
          </a:ln>
          <a:effectLst/>
        </p:spPr>
        <p:txBody>
          <a:bodyPr vert="horz" wrap="square" lIns="101882" tIns="50941" rIns="101882" bIns="50941" numCol="1" anchor="t" anchorCtr="0" compatLnSpc="1">
            <a:prstTxWarp prst="textNoShape">
              <a:avLst/>
            </a:prstTxWarp>
          </a:bodyPr>
          <a:lstStyle>
            <a:lvl1pPr marL="288925" indent="-288925" algn="l" defTabSz="1019175" rtl="0" fontAlgn="base">
              <a:lnSpc>
                <a:spcPct val="100000"/>
              </a:lnSpc>
              <a:spcBef>
                <a:spcPts val="300"/>
              </a:spcBef>
              <a:spcAft>
                <a:spcPts val="300"/>
              </a:spcAft>
              <a:buClr>
                <a:srgbClr val="004FA6"/>
              </a:buClr>
              <a:buSzPct val="80000"/>
              <a:buFont typeface="Wingdings" pitchFamily="2" charset="2"/>
              <a:buChar char=""/>
              <a:defRPr sz="2400">
                <a:solidFill>
                  <a:srgbClr val="000000"/>
                </a:solidFill>
                <a:latin typeface="+mn-lt"/>
                <a:ea typeface="+mn-ea"/>
                <a:cs typeface="+mn-cs"/>
              </a:defRPr>
            </a:lvl1pPr>
            <a:lvl2pPr marL="635000" indent="-290513" algn="l" defTabSz="1019175" rtl="0" fontAlgn="base">
              <a:lnSpc>
                <a:spcPct val="100000"/>
              </a:lnSpc>
              <a:spcBef>
                <a:spcPts val="300"/>
              </a:spcBef>
              <a:spcAft>
                <a:spcPts val="300"/>
              </a:spcAft>
              <a:buClr>
                <a:schemeClr val="accent2">
                  <a:lumMod val="75000"/>
                </a:schemeClr>
              </a:buClr>
              <a:buSzPct val="75000"/>
              <a:buFont typeface="Wingdings" pitchFamily="2" charset="2"/>
              <a:buChar char="u"/>
              <a:defRPr sz="2000">
                <a:solidFill>
                  <a:srgbClr val="000000"/>
                </a:solidFill>
                <a:latin typeface="+mn-lt"/>
                <a:ea typeface="ＭＳ Ｐゴシック" charset="-128"/>
              </a:defRPr>
            </a:lvl2pPr>
            <a:lvl3pPr marL="914400" indent="-223838" algn="l" defTabSz="1019175" rtl="0" fontAlgn="base">
              <a:lnSpc>
                <a:spcPct val="100000"/>
              </a:lnSpc>
              <a:spcBef>
                <a:spcPts val="300"/>
              </a:spcBef>
              <a:spcAft>
                <a:spcPts val="300"/>
              </a:spcAft>
              <a:buClr>
                <a:schemeClr val="bg1">
                  <a:lumMod val="50000"/>
                </a:schemeClr>
              </a:buClr>
              <a:buSzPct val="80000"/>
              <a:buFont typeface="Arial" pitchFamily="34" charset="0"/>
              <a:buChar char="●"/>
              <a:defRPr sz="1800">
                <a:solidFill>
                  <a:srgbClr val="000000"/>
                </a:solidFill>
                <a:latin typeface="+mn-lt"/>
                <a:ea typeface="ＭＳ Ｐゴシック" charset="-128"/>
              </a:defRPr>
            </a:lvl3pPr>
            <a:lvl4pPr marL="1147763" indent="-177800" algn="l" defTabSz="1019175" rtl="0" fontAlgn="base">
              <a:lnSpc>
                <a:spcPct val="100000"/>
              </a:lnSpc>
              <a:spcBef>
                <a:spcPts val="300"/>
              </a:spcBef>
              <a:spcAft>
                <a:spcPts val="300"/>
              </a:spcAft>
              <a:buClr>
                <a:schemeClr val="bg1">
                  <a:lumMod val="50000"/>
                </a:schemeClr>
              </a:buClr>
              <a:buSzPct val="80000"/>
              <a:buFont typeface="Arial" pitchFamily="34" charset="0"/>
              <a:buChar char="−"/>
              <a:defRPr sz="1600">
                <a:solidFill>
                  <a:srgbClr val="000000"/>
                </a:solidFill>
                <a:latin typeface="+mn-lt"/>
                <a:ea typeface="ＭＳ Ｐゴシック" charset="-128"/>
              </a:defRPr>
            </a:lvl4pPr>
            <a:lvl5pPr marL="1371600" indent="-168275" algn="l" defTabSz="1019175" rtl="0" fontAlgn="base">
              <a:lnSpc>
                <a:spcPct val="100000"/>
              </a:lnSpc>
              <a:spcBef>
                <a:spcPts val="300"/>
              </a:spcBef>
              <a:spcAft>
                <a:spcPts val="300"/>
              </a:spcAft>
              <a:buClr>
                <a:schemeClr val="bg1">
                  <a:lumMod val="50000"/>
                </a:schemeClr>
              </a:buClr>
              <a:buSzPct val="80000"/>
              <a:buFont typeface="Arial" pitchFamily="34" charset="0"/>
              <a:buChar char="▪"/>
              <a:defRPr sz="1600">
                <a:solidFill>
                  <a:srgbClr val="000000"/>
                </a:solidFill>
                <a:latin typeface="+mn-lt"/>
                <a:ea typeface="ＭＳ Ｐゴシック" charset="-128"/>
              </a:defRPr>
            </a:lvl5pPr>
            <a:lvl6pPr marL="2749550" indent="-254000" algn="l" defTabSz="1019175" rtl="0" fontAlgn="base">
              <a:lnSpc>
                <a:spcPts val="2900"/>
              </a:lnSpc>
              <a:spcBef>
                <a:spcPct val="0"/>
              </a:spcBef>
              <a:spcAft>
                <a:spcPts val="663"/>
              </a:spcAft>
              <a:defRPr sz="1800">
                <a:solidFill>
                  <a:srgbClr val="666666"/>
                </a:solidFill>
                <a:latin typeface="+mn-lt"/>
                <a:ea typeface="ＭＳ Ｐゴシック" charset="-128"/>
              </a:defRPr>
            </a:lvl6pPr>
            <a:lvl7pPr marL="3206750" indent="-254000" algn="l" defTabSz="1019175" rtl="0" fontAlgn="base">
              <a:lnSpc>
                <a:spcPts val="2900"/>
              </a:lnSpc>
              <a:spcBef>
                <a:spcPct val="0"/>
              </a:spcBef>
              <a:spcAft>
                <a:spcPts val="663"/>
              </a:spcAft>
              <a:defRPr sz="1800">
                <a:solidFill>
                  <a:srgbClr val="666666"/>
                </a:solidFill>
                <a:latin typeface="+mn-lt"/>
                <a:ea typeface="ＭＳ Ｐゴシック" charset="-128"/>
              </a:defRPr>
            </a:lvl7pPr>
            <a:lvl8pPr marL="3663950" indent="-254000" algn="l" defTabSz="1019175" rtl="0" fontAlgn="base">
              <a:lnSpc>
                <a:spcPts val="2900"/>
              </a:lnSpc>
              <a:spcBef>
                <a:spcPct val="0"/>
              </a:spcBef>
              <a:spcAft>
                <a:spcPts val="663"/>
              </a:spcAft>
              <a:defRPr sz="1800">
                <a:solidFill>
                  <a:srgbClr val="666666"/>
                </a:solidFill>
                <a:latin typeface="+mn-lt"/>
                <a:ea typeface="ＭＳ Ｐゴシック" charset="-128"/>
              </a:defRPr>
            </a:lvl8pPr>
            <a:lvl9pPr marL="4121150" indent="-254000" algn="l" defTabSz="1019175" rtl="0" fontAlgn="base">
              <a:lnSpc>
                <a:spcPts val="2900"/>
              </a:lnSpc>
              <a:spcBef>
                <a:spcPct val="0"/>
              </a:spcBef>
              <a:spcAft>
                <a:spcPts val="663"/>
              </a:spcAft>
              <a:defRPr sz="1800">
                <a:solidFill>
                  <a:srgbClr val="666666"/>
                </a:solidFill>
                <a:latin typeface="+mn-lt"/>
                <a:ea typeface="ＭＳ Ｐゴシック" charset="-128"/>
              </a:defRPr>
            </a:lvl9pPr>
          </a:lstStyle>
          <a:p>
            <a:pPr marL="0" indent="-1588" algn="ctr" eaLnBrk="1" hangingPunct="1">
              <a:buNone/>
            </a:pPr>
            <a:r>
              <a:rPr lang="en-US" sz="1200" i="1" kern="0" dirty="0" smtClean="0"/>
              <a:t>Notional pumped fluid loop</a:t>
            </a:r>
            <a:endParaRPr lang="en-US" sz="1200" i="1" kern="0" dirty="0"/>
          </a:p>
        </p:txBody>
      </p:sp>
      <p:sp>
        <p:nvSpPr>
          <p:cNvPr id="15" name="Content Placeholder 14"/>
          <p:cNvSpPr>
            <a:spLocks noGrp="1"/>
          </p:cNvSpPr>
          <p:nvPr>
            <p:ph sz="half" idx="11"/>
          </p:nvPr>
        </p:nvSpPr>
        <p:spPr>
          <a:xfrm>
            <a:off x="5222703" y="4488179"/>
            <a:ext cx="4675677" cy="2596902"/>
          </a:xfrm>
        </p:spPr>
        <p:txBody>
          <a:bodyPr/>
          <a:lstStyle/>
          <a:p>
            <a:r>
              <a:rPr lang="en-US" sz="2000" dirty="0" smtClean="0"/>
              <a:t>Future Work / Issues</a:t>
            </a:r>
            <a:endParaRPr lang="en-US" sz="2000" dirty="0"/>
          </a:p>
          <a:p>
            <a:pPr lvl="1"/>
            <a:r>
              <a:rPr lang="en-US" sz="1600" dirty="0" smtClean="0"/>
              <a:t>Investigate integration </a:t>
            </a:r>
            <a:r>
              <a:rPr lang="en-US" sz="1600" dirty="0"/>
              <a:t>of thermal control equipment </a:t>
            </a:r>
            <a:r>
              <a:rPr lang="en-US" sz="1600" dirty="0" smtClean="0"/>
              <a:t>into </a:t>
            </a:r>
            <a:r>
              <a:rPr lang="en-US" sz="1600" dirty="0"/>
              <a:t>pressure shell interior</a:t>
            </a:r>
          </a:p>
          <a:p>
            <a:pPr lvl="1"/>
            <a:r>
              <a:rPr lang="en-US" sz="1600" dirty="0" smtClean="0"/>
              <a:t>Consider Orion-derived ATCS equipment</a:t>
            </a:r>
            <a:endParaRPr lang="en-US" sz="1600" dirty="0"/>
          </a:p>
          <a:p>
            <a:pPr lvl="1"/>
            <a:r>
              <a:rPr lang="en-US" sz="1600" dirty="0" smtClean="0"/>
              <a:t>More efficient radiators (surface mounted or deployable) will need to be developed to accommodate higher heat loads and tighter design constraints</a:t>
            </a:r>
          </a:p>
        </p:txBody>
      </p:sp>
    </p:spTree>
    <p:extLst>
      <p:ext uri="{BB962C8B-B14F-4D97-AF65-F5344CB8AC3E}">
        <p14:creationId xmlns:p14="http://schemas.microsoft.com/office/powerpoint/2010/main" val="19171083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70112" y="4415875"/>
            <a:ext cx="4572000" cy="2889499"/>
          </a:xfrm>
        </p:spPr>
        <p:txBody>
          <a:bodyPr/>
          <a:lstStyle/>
          <a:p>
            <a:r>
              <a:rPr lang="en-US" sz="1600" dirty="0"/>
              <a:t>ECLSS architecture utilizes existing and near-term upgrades of </a:t>
            </a:r>
            <a:r>
              <a:rPr lang="en-US" sz="1600" dirty="0" smtClean="0"/>
              <a:t>ISS </a:t>
            </a:r>
            <a:r>
              <a:rPr lang="en-US" sz="1600" dirty="0"/>
              <a:t>equipment items and planned MPCV technologies where </a:t>
            </a:r>
            <a:r>
              <a:rPr lang="en-US" sz="1600" dirty="0" smtClean="0"/>
              <a:t>TRL are considered high </a:t>
            </a:r>
          </a:p>
          <a:p>
            <a:r>
              <a:rPr lang="en-US" sz="1600" dirty="0" smtClean="0"/>
              <a:t>Issues/Risks – Most of the ECLSS systems are designed for ISPR integration; therefore modifications are required for use in a non-rack based habitat. ECLSS relies </a:t>
            </a:r>
            <a:r>
              <a:rPr lang="en-US" sz="1600" dirty="0"/>
              <a:t>on significant </a:t>
            </a:r>
            <a:r>
              <a:rPr lang="en-US" sz="1600" dirty="0" smtClean="0"/>
              <a:t>plumbing between </a:t>
            </a:r>
            <a:r>
              <a:rPr lang="en-US" sz="1600" dirty="0"/>
              <a:t>each subsystem </a:t>
            </a:r>
            <a:r>
              <a:rPr lang="en-US" sz="1600" dirty="0" smtClean="0"/>
              <a:t>and can require extensive routing and dictate equipment </a:t>
            </a:r>
            <a:r>
              <a:rPr lang="en-US" sz="1600" dirty="0"/>
              <a:t>placement</a:t>
            </a:r>
            <a:r>
              <a:rPr lang="en-US" sz="800" dirty="0"/>
              <a:t>. </a:t>
            </a:r>
            <a:endParaRPr lang="en-US" sz="1600" dirty="0"/>
          </a:p>
        </p:txBody>
      </p:sp>
      <p:sp>
        <p:nvSpPr>
          <p:cNvPr id="3" name="Content Placeholder 2"/>
          <p:cNvSpPr>
            <a:spLocks noGrp="1"/>
          </p:cNvSpPr>
          <p:nvPr>
            <p:ph sz="half" idx="1"/>
          </p:nvPr>
        </p:nvSpPr>
        <p:spPr>
          <a:xfrm>
            <a:off x="38500" y="1517068"/>
            <a:ext cx="5075237" cy="2743200"/>
          </a:xfrm>
        </p:spPr>
        <p:txBody>
          <a:bodyPr/>
          <a:lstStyle/>
          <a:p>
            <a:r>
              <a:rPr lang="en-US" sz="1600" dirty="0" smtClean="0"/>
              <a:t>The </a:t>
            </a:r>
            <a:r>
              <a:rPr lang="en-US" sz="1600" dirty="0"/>
              <a:t>total ECLSS function is comprised of five (5) subsystems: </a:t>
            </a:r>
          </a:p>
          <a:p>
            <a:pPr lvl="1"/>
            <a:r>
              <a:rPr lang="en-US" sz="1400" dirty="0" smtClean="0"/>
              <a:t>Atmosphere </a:t>
            </a:r>
            <a:r>
              <a:rPr lang="en-US" sz="1400" dirty="0"/>
              <a:t>Revitalization Subsystem (ARS) </a:t>
            </a:r>
            <a:endParaRPr lang="en-US" sz="1400" dirty="0" smtClean="0"/>
          </a:p>
          <a:p>
            <a:pPr lvl="1"/>
            <a:r>
              <a:rPr lang="en-US" sz="1400" dirty="0" smtClean="0"/>
              <a:t>Atmosphere </a:t>
            </a:r>
            <a:r>
              <a:rPr lang="en-US" sz="1400" dirty="0"/>
              <a:t>Control and Supply Subsystem (</a:t>
            </a:r>
            <a:r>
              <a:rPr lang="en-US" sz="1400" dirty="0" smtClean="0"/>
              <a:t>ACS)</a:t>
            </a:r>
          </a:p>
          <a:p>
            <a:pPr lvl="1"/>
            <a:r>
              <a:rPr lang="en-US" sz="1400" dirty="0" smtClean="0"/>
              <a:t>Temperature </a:t>
            </a:r>
            <a:r>
              <a:rPr lang="en-US" sz="1400" dirty="0"/>
              <a:t>and Humidity Control Subsystem (</a:t>
            </a:r>
            <a:r>
              <a:rPr lang="en-US" sz="1400" dirty="0" smtClean="0"/>
              <a:t>THC)</a:t>
            </a:r>
          </a:p>
          <a:p>
            <a:pPr lvl="1"/>
            <a:r>
              <a:rPr lang="en-US" sz="1400" dirty="0" smtClean="0"/>
              <a:t>Fire </a:t>
            </a:r>
            <a:r>
              <a:rPr lang="en-US" sz="1400" dirty="0"/>
              <a:t>Detection and Suppression Subsystem (</a:t>
            </a:r>
            <a:r>
              <a:rPr lang="en-US" sz="1400" dirty="0" smtClean="0"/>
              <a:t>FDS)</a:t>
            </a:r>
          </a:p>
          <a:p>
            <a:pPr lvl="1"/>
            <a:r>
              <a:rPr lang="en-US" sz="1400" dirty="0" smtClean="0"/>
              <a:t>Water </a:t>
            </a:r>
            <a:r>
              <a:rPr lang="en-US" sz="1400" dirty="0"/>
              <a:t>Recovery and Management (WRM)</a:t>
            </a:r>
          </a:p>
        </p:txBody>
      </p:sp>
      <p:sp>
        <p:nvSpPr>
          <p:cNvPr id="4" name="Title 3"/>
          <p:cNvSpPr>
            <a:spLocks noGrp="1"/>
          </p:cNvSpPr>
          <p:nvPr>
            <p:ph type="title"/>
          </p:nvPr>
        </p:nvSpPr>
        <p:spPr/>
        <p:txBody>
          <a:bodyPr/>
          <a:lstStyle/>
          <a:p>
            <a:r>
              <a:rPr lang="en-US" dirty="0" smtClean="0"/>
              <a:t>ECLSS</a:t>
            </a:r>
            <a:endParaRPr lang="en-US" dirty="0"/>
          </a:p>
        </p:txBody>
      </p:sp>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313315" y="1638713"/>
            <a:ext cx="4606185" cy="23365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Content Placeholder 1"/>
          <p:cNvSpPr>
            <a:spLocks noGrp="1"/>
          </p:cNvSpPr>
          <p:nvPr>
            <p:ph sz="half" idx="10"/>
          </p:nvPr>
        </p:nvSpPr>
        <p:spPr>
          <a:xfrm>
            <a:off x="5257382" y="4477555"/>
            <a:ext cx="4572000" cy="2889499"/>
          </a:xfrm>
        </p:spPr>
        <p:txBody>
          <a:bodyPr/>
          <a:lstStyle/>
          <a:p>
            <a:r>
              <a:rPr lang="en-US" sz="1600" dirty="0" smtClean="0"/>
              <a:t>Issues</a:t>
            </a:r>
          </a:p>
          <a:p>
            <a:pPr lvl="1"/>
            <a:r>
              <a:rPr lang="en-US" sz="1100" dirty="0" smtClean="0"/>
              <a:t>Hardware sizing based on ISS systems and sized on a sizing tool for 4 crew / 1100 day missions.</a:t>
            </a:r>
          </a:p>
          <a:p>
            <a:pPr lvl="1"/>
            <a:r>
              <a:rPr lang="en-US" sz="1100" dirty="0" smtClean="0"/>
              <a:t>Spares and expendables sized from previous studies that investigated ISS spares and expendables requirements</a:t>
            </a:r>
          </a:p>
        </p:txBody>
      </p:sp>
    </p:spTree>
    <p:extLst>
      <p:ext uri="{BB962C8B-B14F-4D97-AF65-F5344CB8AC3E}">
        <p14:creationId xmlns:p14="http://schemas.microsoft.com/office/powerpoint/2010/main" val="28099266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0"/>
          </p:nvPr>
        </p:nvSpPr>
        <p:spPr>
          <a:xfrm>
            <a:off x="228600" y="4444751"/>
            <a:ext cx="4846637" cy="2743200"/>
          </a:xfrm>
        </p:spPr>
        <p:txBody>
          <a:bodyPr/>
          <a:lstStyle/>
          <a:p>
            <a:r>
              <a:rPr lang="en-US" sz="2000" dirty="0" smtClean="0"/>
              <a:t>Same crew systems for each </a:t>
            </a:r>
          </a:p>
          <a:p>
            <a:r>
              <a:rPr lang="en-US" sz="2000" dirty="0" smtClean="0"/>
              <a:t>1m x 1m Individual crew quarters (position and stowage for radiation protection)</a:t>
            </a:r>
          </a:p>
          <a:p>
            <a:r>
              <a:rPr lang="en-US" sz="2000" dirty="0" smtClean="0"/>
              <a:t>1m corridor</a:t>
            </a:r>
          </a:p>
          <a:p>
            <a:pPr marL="0" indent="0">
              <a:buNone/>
            </a:pPr>
            <a:endParaRPr lang="en-US" sz="2000" dirty="0" smtClean="0"/>
          </a:p>
        </p:txBody>
      </p:sp>
      <p:sp>
        <p:nvSpPr>
          <p:cNvPr id="3" name="Content Placeholder 2"/>
          <p:cNvSpPr>
            <a:spLocks noGrp="1"/>
          </p:cNvSpPr>
          <p:nvPr>
            <p:ph sz="half" idx="1"/>
          </p:nvPr>
        </p:nvSpPr>
        <p:spPr>
          <a:xfrm>
            <a:off x="228600" y="1517068"/>
            <a:ext cx="4846637" cy="2743200"/>
          </a:xfrm>
        </p:spPr>
        <p:txBody>
          <a:bodyPr/>
          <a:lstStyle/>
          <a:p>
            <a:r>
              <a:rPr lang="en-US" sz="2000" dirty="0" smtClean="0"/>
              <a:t>Two Internal layouts developed</a:t>
            </a:r>
          </a:p>
          <a:p>
            <a:r>
              <a:rPr lang="en-US" sz="2000" dirty="0" smtClean="0"/>
              <a:t>Two axial NDS hatches</a:t>
            </a:r>
          </a:p>
          <a:p>
            <a:r>
              <a:rPr lang="en-US" sz="2000" dirty="0" smtClean="0"/>
              <a:t>7.2 m Dia. requires 2 recessed radial ports for NDS and EVA hatch</a:t>
            </a:r>
          </a:p>
          <a:p>
            <a:r>
              <a:rPr lang="en-US" sz="2000" dirty="0" smtClean="0"/>
              <a:t>Stowage dominates volume</a:t>
            </a:r>
          </a:p>
          <a:p>
            <a:pPr marL="0" indent="0">
              <a:buNone/>
            </a:pPr>
            <a:endParaRPr lang="en-US" sz="2000" dirty="0" smtClean="0"/>
          </a:p>
        </p:txBody>
      </p:sp>
      <p:sp>
        <p:nvSpPr>
          <p:cNvPr id="4" name="Title 3"/>
          <p:cNvSpPr>
            <a:spLocks noGrp="1"/>
          </p:cNvSpPr>
          <p:nvPr>
            <p:ph type="title"/>
          </p:nvPr>
        </p:nvSpPr>
        <p:spPr/>
        <p:txBody>
          <a:bodyPr/>
          <a:lstStyle/>
          <a:p>
            <a:r>
              <a:rPr lang="en-US" dirty="0" smtClean="0"/>
              <a:t>Crew Systems</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4444" y="1713783"/>
            <a:ext cx="3303156" cy="2472879"/>
          </a:xfrm>
          <a:prstGeom prst="rect">
            <a:avLst/>
          </a:prstGeom>
        </p:spPr>
      </p:pic>
      <p:sp>
        <p:nvSpPr>
          <p:cNvPr id="6" name="TextBox 5"/>
          <p:cNvSpPr txBox="1"/>
          <p:nvPr/>
        </p:nvSpPr>
        <p:spPr>
          <a:xfrm>
            <a:off x="6478621" y="1344451"/>
            <a:ext cx="2078326" cy="369332"/>
          </a:xfrm>
          <a:prstGeom prst="rect">
            <a:avLst/>
          </a:prstGeom>
          <a:noFill/>
        </p:spPr>
        <p:txBody>
          <a:bodyPr wrap="none" rtlCol="0">
            <a:spAutoFit/>
          </a:bodyPr>
          <a:lstStyle/>
          <a:p>
            <a:r>
              <a:rPr lang="en-US" sz="1800" b="1" dirty="0" smtClean="0">
                <a:solidFill>
                  <a:schemeClr val="tx1"/>
                </a:solidFill>
                <a:latin typeface="+mj-lt"/>
              </a:rPr>
              <a:t>Logistics Volume</a:t>
            </a:r>
          </a:p>
        </p:txBody>
      </p:sp>
      <p:sp>
        <p:nvSpPr>
          <p:cNvPr id="9" name="Content Placeholder 1"/>
          <p:cNvSpPr>
            <a:spLocks noGrp="1"/>
          </p:cNvSpPr>
          <p:nvPr>
            <p:ph sz="half" idx="10"/>
          </p:nvPr>
        </p:nvSpPr>
        <p:spPr>
          <a:xfrm>
            <a:off x="5272703" y="4444751"/>
            <a:ext cx="4643839" cy="2743200"/>
          </a:xfrm>
        </p:spPr>
        <p:txBody>
          <a:bodyPr/>
          <a:lstStyle/>
          <a:p>
            <a:r>
              <a:rPr lang="en-US" sz="2000" dirty="0" smtClean="0"/>
              <a:t>Issues</a:t>
            </a:r>
          </a:p>
          <a:p>
            <a:pPr lvl="1"/>
            <a:r>
              <a:rPr lang="en-US" sz="1500" dirty="0" smtClean="0"/>
              <a:t>Not all crew system can be packaged into pressure vessel</a:t>
            </a:r>
          </a:p>
          <a:p>
            <a:pPr lvl="1"/>
            <a:r>
              <a:rPr lang="en-US" sz="1500" dirty="0" smtClean="0"/>
              <a:t>Access to stowage needs to be factored into volume</a:t>
            </a:r>
          </a:p>
          <a:p>
            <a:pPr lvl="1"/>
            <a:r>
              <a:rPr lang="en-US" sz="1500" dirty="0" smtClean="0"/>
              <a:t>Layouts need further development</a:t>
            </a:r>
          </a:p>
          <a:p>
            <a:pPr lvl="1"/>
            <a:r>
              <a:rPr lang="en-US" sz="1500" dirty="0" smtClean="0"/>
              <a:t>Laundry is provided, but disposable clothing mass is booked in MEL. Possible mass reduction item.</a:t>
            </a:r>
          </a:p>
        </p:txBody>
      </p:sp>
    </p:spTree>
    <p:extLst>
      <p:ext uri="{BB962C8B-B14F-4D97-AF65-F5344CB8AC3E}">
        <p14:creationId xmlns:p14="http://schemas.microsoft.com/office/powerpoint/2010/main" val="922611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517068"/>
            <a:ext cx="4846637" cy="2743200"/>
          </a:xfrm>
        </p:spPr>
        <p:txBody>
          <a:bodyPr/>
          <a:lstStyle/>
          <a:p>
            <a:r>
              <a:rPr lang="en-US" dirty="0" smtClean="0"/>
              <a:t>Airlock included for weightless operations</a:t>
            </a:r>
          </a:p>
          <a:p>
            <a:r>
              <a:rPr lang="en-US" dirty="0" smtClean="0"/>
              <a:t>Assume</a:t>
            </a:r>
          </a:p>
          <a:p>
            <a:pPr lvl="1"/>
            <a:r>
              <a:rPr lang="en-US" dirty="0" smtClean="0"/>
              <a:t>36 EVAs (two crew each)</a:t>
            </a:r>
          </a:p>
          <a:p>
            <a:pPr lvl="1"/>
            <a:r>
              <a:rPr lang="en-US" dirty="0" smtClean="0"/>
              <a:t>Six Rear-entry suits (4 packaged)</a:t>
            </a:r>
          </a:p>
          <a:p>
            <a:pPr lvl="1"/>
            <a:r>
              <a:rPr lang="en-US" dirty="0" smtClean="0"/>
              <a:t>Suits package into ISS EMU volume</a:t>
            </a:r>
          </a:p>
          <a:p>
            <a:pPr marL="0" indent="0">
              <a:buNone/>
            </a:pPr>
            <a:endParaRPr lang="en-US" dirty="0" smtClean="0"/>
          </a:p>
          <a:p>
            <a:pPr marL="0" indent="0">
              <a:buNone/>
            </a:pPr>
            <a:endParaRPr lang="en-US" dirty="0" smtClean="0"/>
          </a:p>
        </p:txBody>
      </p:sp>
      <p:sp>
        <p:nvSpPr>
          <p:cNvPr id="4" name="Title 3"/>
          <p:cNvSpPr>
            <a:spLocks noGrp="1"/>
          </p:cNvSpPr>
          <p:nvPr>
            <p:ph type="title"/>
          </p:nvPr>
        </p:nvSpPr>
        <p:spPr/>
        <p:txBody>
          <a:bodyPr/>
          <a:lstStyle/>
          <a:p>
            <a:r>
              <a:rPr lang="en-US" dirty="0" smtClean="0"/>
              <a:t>EVA</a:t>
            </a:r>
            <a:endParaRPr lang="en-US" dirty="0"/>
          </a:p>
        </p:txBody>
      </p:sp>
      <p:sp>
        <p:nvSpPr>
          <p:cNvPr id="6" name="TextBox 5"/>
          <p:cNvSpPr txBox="1"/>
          <p:nvPr/>
        </p:nvSpPr>
        <p:spPr>
          <a:xfrm>
            <a:off x="6478621" y="1344451"/>
            <a:ext cx="2142446" cy="369332"/>
          </a:xfrm>
          <a:prstGeom prst="rect">
            <a:avLst/>
          </a:prstGeom>
          <a:noFill/>
        </p:spPr>
        <p:txBody>
          <a:bodyPr wrap="none" rtlCol="0">
            <a:spAutoFit/>
          </a:bodyPr>
          <a:lstStyle/>
          <a:p>
            <a:r>
              <a:rPr lang="en-US" sz="1800" b="1" dirty="0" smtClean="0">
                <a:solidFill>
                  <a:schemeClr val="tx1"/>
                </a:solidFill>
                <a:latin typeface="+mj-lt"/>
              </a:rPr>
              <a:t>Volume (six suits)</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3999" y="1700634"/>
            <a:ext cx="3805593" cy="2559634"/>
          </a:xfrm>
          <a:prstGeom prst="rect">
            <a:avLst/>
          </a:prstGeom>
        </p:spPr>
      </p:pic>
      <p:sp>
        <p:nvSpPr>
          <p:cNvPr id="7" name="Content Placeholder 2"/>
          <p:cNvSpPr>
            <a:spLocks noGrp="1"/>
          </p:cNvSpPr>
          <p:nvPr>
            <p:ph sz="half" idx="1"/>
          </p:nvPr>
        </p:nvSpPr>
        <p:spPr>
          <a:xfrm>
            <a:off x="5126525" y="4501411"/>
            <a:ext cx="4846637" cy="2743200"/>
          </a:xfrm>
        </p:spPr>
        <p:txBody>
          <a:bodyPr/>
          <a:lstStyle/>
          <a:p>
            <a:r>
              <a:rPr lang="en-US" dirty="0" smtClean="0"/>
              <a:t>External EVA accommodations</a:t>
            </a:r>
          </a:p>
          <a:p>
            <a:r>
              <a:rPr lang="en-US" dirty="0" smtClean="0"/>
              <a:t>Repress gas</a:t>
            </a:r>
          </a:p>
          <a:p>
            <a:r>
              <a:rPr lang="en-US" dirty="0" smtClean="0"/>
              <a:t>Suit operational life</a:t>
            </a:r>
          </a:p>
          <a:p>
            <a:r>
              <a:rPr lang="en-US" dirty="0" smtClean="0"/>
              <a:t>Suit maintenance volume</a:t>
            </a:r>
          </a:p>
          <a:p>
            <a:r>
              <a:rPr lang="en-US" dirty="0" smtClean="0"/>
              <a:t>Four suits to surface?</a:t>
            </a:r>
          </a:p>
          <a:p>
            <a:endParaRPr lang="en-US" dirty="0" smtClean="0"/>
          </a:p>
          <a:p>
            <a:endParaRPr lang="en-US" dirty="0" smtClean="0"/>
          </a:p>
          <a:p>
            <a:pPr marL="0" indent="0">
              <a:buNone/>
            </a:pPr>
            <a:endParaRPr lang="en-US" dirty="0" smtClean="0"/>
          </a:p>
          <a:p>
            <a:endParaRPr lang="en-US" dirty="0" smtClean="0"/>
          </a:p>
          <a:p>
            <a:pPr marL="0" indent="0">
              <a:buNone/>
            </a:pPr>
            <a:endParaRPr lang="en-US" dirty="0" smtClean="0"/>
          </a:p>
        </p:txBody>
      </p:sp>
      <p:sp>
        <p:nvSpPr>
          <p:cNvPr id="5" name="Content Placeholder 4"/>
          <p:cNvSpPr>
            <a:spLocks noGrp="1"/>
          </p:cNvSpPr>
          <p:nvPr>
            <p:ph sz="half" idx="10"/>
          </p:nvPr>
        </p:nvSpPr>
        <p:spPr>
          <a:xfrm>
            <a:off x="365918" y="4501411"/>
            <a:ext cx="4572000" cy="2743200"/>
          </a:xfrm>
        </p:spPr>
        <p:txBody>
          <a:bodyPr/>
          <a:lstStyle/>
          <a:p>
            <a:r>
              <a:rPr lang="en-US" dirty="0" smtClean="0"/>
              <a:t>Advanced Exploration Suits</a:t>
            </a:r>
          </a:p>
          <a:p>
            <a:r>
              <a:rPr lang="en-US" dirty="0" smtClean="0"/>
              <a:t>Compatible with </a:t>
            </a:r>
            <a:r>
              <a:rPr lang="en-US" dirty="0" err="1" smtClean="0"/>
              <a:t>Suitport</a:t>
            </a:r>
            <a:endParaRPr lang="en-US" dirty="0" smtClean="0"/>
          </a:p>
          <a:p>
            <a:r>
              <a:rPr lang="en-US" dirty="0" smtClean="0"/>
              <a:t>STS Airlock sizing and mass used for transit </a:t>
            </a:r>
            <a:r>
              <a:rPr lang="en-US" dirty="0" err="1" smtClean="0"/>
              <a:t>hab</a:t>
            </a:r>
            <a:endParaRPr lang="en-US" dirty="0"/>
          </a:p>
        </p:txBody>
      </p:sp>
    </p:spTree>
    <p:extLst>
      <p:ext uri="{BB962C8B-B14F-4D97-AF65-F5344CB8AC3E}">
        <p14:creationId xmlns:p14="http://schemas.microsoft.com/office/powerpoint/2010/main" val="2629574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3" name="Text Placeholder 2"/>
          <p:cNvSpPr>
            <a:spLocks noGrp="1"/>
          </p:cNvSpPr>
          <p:nvPr>
            <p:ph type="body" idx="1"/>
          </p:nvPr>
        </p:nvSpPr>
        <p:spPr/>
        <p:txBody>
          <a:bodyPr/>
          <a:lstStyle/>
          <a:p>
            <a:r>
              <a:rPr lang="en-US" dirty="0" smtClean="0"/>
              <a:t>Acronyms &amp; Abbreviations</a:t>
            </a:r>
          </a:p>
        </p:txBody>
      </p:sp>
    </p:spTree>
    <p:extLst>
      <p:ext uri="{BB962C8B-B14F-4D97-AF65-F5344CB8AC3E}">
        <p14:creationId xmlns:p14="http://schemas.microsoft.com/office/powerpoint/2010/main" val="1140580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Content Placeholder 1"/>
          <p:cNvSpPr>
            <a:spLocks noGrp="1"/>
          </p:cNvSpPr>
          <p:nvPr>
            <p:ph sz="half" idx="1"/>
          </p:nvPr>
        </p:nvSpPr>
        <p:spPr>
          <a:xfrm>
            <a:off x="503238" y="1517650"/>
            <a:ext cx="4572000" cy="5668963"/>
          </a:xfrm>
        </p:spPr>
        <p:txBody>
          <a:bodyPr/>
          <a:lstStyle/>
          <a:p>
            <a:pPr>
              <a:lnSpc>
                <a:spcPct val="90000"/>
              </a:lnSpc>
            </a:pPr>
            <a:r>
              <a:rPr lang="en-US" sz="1400" dirty="0">
                <a:latin typeface="Arial" charset="0"/>
              </a:rPr>
              <a:t>ACO	Advanced Concepts Office</a:t>
            </a:r>
          </a:p>
          <a:p>
            <a:pPr>
              <a:lnSpc>
                <a:spcPct val="90000"/>
              </a:lnSpc>
            </a:pPr>
            <a:r>
              <a:rPr lang="en-US" sz="1400" dirty="0">
                <a:latin typeface="Arial" charset="0"/>
              </a:rPr>
              <a:t>AES	Advanced Exploration Systems</a:t>
            </a:r>
          </a:p>
          <a:p>
            <a:pPr>
              <a:lnSpc>
                <a:spcPct val="90000"/>
              </a:lnSpc>
            </a:pPr>
            <a:r>
              <a:rPr lang="en-US" sz="1400" dirty="0">
                <a:latin typeface="Arial" charset="0"/>
              </a:rPr>
              <a:t>AL	Airlock</a:t>
            </a:r>
          </a:p>
          <a:p>
            <a:pPr>
              <a:lnSpc>
                <a:spcPct val="90000"/>
              </a:lnSpc>
            </a:pPr>
            <a:r>
              <a:rPr lang="en-US" sz="1400" dirty="0">
                <a:latin typeface="Arial" charset="0"/>
              </a:rPr>
              <a:t>ARM	Asteroid Retrieval Mission</a:t>
            </a:r>
          </a:p>
          <a:p>
            <a:pPr>
              <a:lnSpc>
                <a:spcPct val="90000"/>
              </a:lnSpc>
            </a:pPr>
            <a:r>
              <a:rPr lang="en-US" sz="1400" dirty="0">
                <a:latin typeface="Arial" charset="0"/>
              </a:rPr>
              <a:t>ARV	Asteroid Retrieval Vehicle</a:t>
            </a:r>
          </a:p>
          <a:p>
            <a:pPr>
              <a:lnSpc>
                <a:spcPct val="90000"/>
              </a:lnSpc>
            </a:pPr>
            <a:r>
              <a:rPr lang="en-US" sz="1400" dirty="0">
                <a:latin typeface="Arial" charset="0"/>
              </a:rPr>
              <a:t>A/SM	Augmentation / Service Module</a:t>
            </a:r>
          </a:p>
          <a:p>
            <a:pPr>
              <a:lnSpc>
                <a:spcPct val="90000"/>
              </a:lnSpc>
            </a:pPr>
            <a:r>
              <a:rPr lang="en-US" sz="1400" dirty="0">
                <a:latin typeface="Arial" charset="0"/>
              </a:rPr>
              <a:t>CBM	Common Berthing Mechanism</a:t>
            </a:r>
          </a:p>
          <a:p>
            <a:pPr>
              <a:lnSpc>
                <a:spcPct val="90000"/>
              </a:lnSpc>
            </a:pPr>
            <a:r>
              <a:rPr lang="en-US" sz="1400" dirty="0">
                <a:latin typeface="Arial" charset="0"/>
              </a:rPr>
              <a:t>DM	Docking Module</a:t>
            </a:r>
          </a:p>
          <a:p>
            <a:pPr>
              <a:lnSpc>
                <a:spcPct val="90000"/>
              </a:lnSpc>
            </a:pPr>
            <a:r>
              <a:rPr lang="en-US" sz="1400" dirty="0">
                <a:latin typeface="Arial" charset="0"/>
              </a:rPr>
              <a:t>DRO	lunar Distant Retrograde Orbit</a:t>
            </a:r>
          </a:p>
          <a:p>
            <a:pPr>
              <a:lnSpc>
                <a:spcPct val="90000"/>
              </a:lnSpc>
            </a:pPr>
            <a:r>
              <a:rPr lang="en-US" sz="1400" dirty="0">
                <a:latin typeface="Arial" charset="0"/>
              </a:rPr>
              <a:t>EAM	Exploration Augmentation Module</a:t>
            </a:r>
          </a:p>
          <a:p>
            <a:pPr>
              <a:lnSpc>
                <a:spcPct val="90000"/>
              </a:lnSpc>
            </a:pPr>
            <a:r>
              <a:rPr lang="en-US" sz="1400" dirty="0">
                <a:latin typeface="Arial" charset="0"/>
              </a:rPr>
              <a:t>ECLSS	Environmental Control &amp; Life Support 	System</a:t>
            </a:r>
          </a:p>
          <a:p>
            <a:pPr>
              <a:lnSpc>
                <a:spcPct val="90000"/>
              </a:lnSpc>
            </a:pPr>
            <a:r>
              <a:rPr lang="en-US" sz="1400" dirty="0">
                <a:latin typeface="Arial" charset="0"/>
              </a:rPr>
              <a:t>EELV	Evolvable Expendable Launch Vehicle</a:t>
            </a:r>
          </a:p>
          <a:p>
            <a:pPr>
              <a:lnSpc>
                <a:spcPct val="90000"/>
              </a:lnSpc>
            </a:pPr>
            <a:r>
              <a:rPr lang="en-US" sz="1400" dirty="0">
                <a:latin typeface="Arial" charset="0"/>
              </a:rPr>
              <a:t>ELV	Expendable Launch Vehicle</a:t>
            </a:r>
          </a:p>
          <a:p>
            <a:pPr>
              <a:lnSpc>
                <a:spcPct val="90000"/>
              </a:lnSpc>
            </a:pPr>
            <a:r>
              <a:rPr lang="en-US" sz="1400" dirty="0">
                <a:latin typeface="Arial" charset="0"/>
              </a:rPr>
              <a:t>EUS	Exploration Upper Stage</a:t>
            </a:r>
          </a:p>
          <a:p>
            <a:pPr>
              <a:lnSpc>
                <a:spcPct val="90000"/>
              </a:lnSpc>
            </a:pPr>
            <a:r>
              <a:rPr lang="en-US" sz="1400" dirty="0">
                <a:latin typeface="Arial" charset="0"/>
              </a:rPr>
              <a:t>EVA	Extravehicular Vehicular Activity</a:t>
            </a:r>
          </a:p>
          <a:p>
            <a:pPr>
              <a:lnSpc>
                <a:spcPct val="90000"/>
              </a:lnSpc>
            </a:pPr>
            <a:r>
              <a:rPr lang="en-US" sz="1400" dirty="0">
                <a:latin typeface="Arial" charset="0"/>
              </a:rPr>
              <a:t>GCR	Galactic Cosmic Rays</a:t>
            </a:r>
          </a:p>
          <a:p>
            <a:pPr>
              <a:lnSpc>
                <a:spcPct val="90000"/>
              </a:lnSpc>
            </a:pPr>
            <a:r>
              <a:rPr lang="en-US" sz="1400" dirty="0">
                <a:latin typeface="Arial" charset="0"/>
              </a:rPr>
              <a:t>HAB	Habitat</a:t>
            </a:r>
          </a:p>
          <a:p>
            <a:pPr>
              <a:lnSpc>
                <a:spcPct val="90000"/>
              </a:lnSpc>
            </a:pPr>
            <a:r>
              <a:rPr lang="en-US" sz="1400" dirty="0">
                <a:latin typeface="Arial" charset="0"/>
              </a:rPr>
              <a:t>HAL	Habitable Airlock</a:t>
            </a:r>
          </a:p>
          <a:p>
            <a:pPr>
              <a:lnSpc>
                <a:spcPct val="90000"/>
              </a:lnSpc>
            </a:pPr>
            <a:r>
              <a:rPr lang="en-US" sz="1400" dirty="0" err="1">
                <a:latin typeface="Arial" charset="0"/>
              </a:rPr>
              <a:t>iCPS</a:t>
            </a:r>
            <a:r>
              <a:rPr lang="en-US" sz="1400" dirty="0">
                <a:latin typeface="Arial" charset="0"/>
              </a:rPr>
              <a:t>	Interim Cryogenic Propulsion Stage</a:t>
            </a:r>
          </a:p>
          <a:p>
            <a:pPr>
              <a:lnSpc>
                <a:spcPct val="90000"/>
              </a:lnSpc>
            </a:pPr>
            <a:r>
              <a:rPr lang="en-US" sz="1400" dirty="0">
                <a:latin typeface="Arial" charset="0"/>
              </a:rPr>
              <a:t>ISS	International Space Station</a:t>
            </a:r>
          </a:p>
        </p:txBody>
      </p:sp>
      <p:sp>
        <p:nvSpPr>
          <p:cNvPr id="234498" name="Content Placeholder 2"/>
          <p:cNvSpPr>
            <a:spLocks noGrp="1"/>
          </p:cNvSpPr>
          <p:nvPr>
            <p:ph sz="half" idx="2"/>
          </p:nvPr>
        </p:nvSpPr>
        <p:spPr>
          <a:xfrm>
            <a:off x="5146675" y="1517650"/>
            <a:ext cx="4572000" cy="5668963"/>
          </a:xfrm>
        </p:spPr>
        <p:txBody>
          <a:bodyPr/>
          <a:lstStyle/>
          <a:p>
            <a:pPr>
              <a:lnSpc>
                <a:spcPct val="90000"/>
              </a:lnSpc>
            </a:pPr>
            <a:r>
              <a:rPr lang="en-US" sz="1400" dirty="0">
                <a:latin typeface="Arial" charset="0"/>
              </a:rPr>
              <a:t>kg	kilograms</a:t>
            </a:r>
          </a:p>
          <a:p>
            <a:pPr>
              <a:lnSpc>
                <a:spcPct val="90000"/>
              </a:lnSpc>
            </a:pPr>
            <a:r>
              <a:rPr lang="en-US" sz="1400" dirty="0">
                <a:latin typeface="Arial" charset="0"/>
              </a:rPr>
              <a:t>LDRO	Lunar Distant Retrograde Orbit</a:t>
            </a:r>
          </a:p>
          <a:p>
            <a:pPr>
              <a:lnSpc>
                <a:spcPct val="90000"/>
              </a:lnSpc>
            </a:pPr>
            <a:r>
              <a:rPr lang="en-US" sz="1400" dirty="0">
                <a:latin typeface="Arial" charset="0"/>
              </a:rPr>
              <a:t>LEO	Low Earth Orbit</a:t>
            </a:r>
          </a:p>
          <a:p>
            <a:pPr>
              <a:lnSpc>
                <a:spcPct val="90000"/>
              </a:lnSpc>
            </a:pPr>
            <a:r>
              <a:rPr lang="en-US" sz="1400" dirty="0">
                <a:latin typeface="Arial" charset="0"/>
              </a:rPr>
              <a:t>LLO	Low Lunar Orbit</a:t>
            </a:r>
          </a:p>
          <a:p>
            <a:pPr>
              <a:lnSpc>
                <a:spcPct val="90000"/>
              </a:lnSpc>
            </a:pPr>
            <a:r>
              <a:rPr lang="en-US" sz="1400" dirty="0">
                <a:latin typeface="Arial" charset="0"/>
              </a:rPr>
              <a:t>LM	Logistics Module</a:t>
            </a:r>
          </a:p>
          <a:p>
            <a:pPr>
              <a:lnSpc>
                <a:spcPct val="90000"/>
              </a:lnSpc>
            </a:pPr>
            <a:r>
              <a:rPr lang="en-US" sz="1400" dirty="0">
                <a:latin typeface="Arial" charset="0"/>
              </a:rPr>
              <a:t>m	meter</a:t>
            </a:r>
          </a:p>
          <a:p>
            <a:pPr>
              <a:lnSpc>
                <a:spcPct val="90000"/>
              </a:lnSpc>
            </a:pPr>
            <a:r>
              <a:rPr lang="en-US" sz="1400" dirty="0">
                <a:latin typeface="Arial" charset="0"/>
              </a:rPr>
              <a:t>MEL	Master Equipment </a:t>
            </a:r>
            <a:r>
              <a:rPr lang="en-US" sz="1400" dirty="0" smtClean="0">
                <a:latin typeface="Arial" charset="0"/>
              </a:rPr>
              <a:t>List</a:t>
            </a:r>
          </a:p>
          <a:p>
            <a:pPr>
              <a:lnSpc>
                <a:spcPct val="90000"/>
              </a:lnSpc>
            </a:pPr>
            <a:r>
              <a:rPr lang="en-US" sz="1400" dirty="0" smtClean="0">
                <a:latin typeface="Arial" charset="0"/>
              </a:rPr>
              <a:t>MGA	Mass Growth Allowance</a:t>
            </a:r>
            <a:endParaRPr lang="en-US" sz="1400" dirty="0">
              <a:latin typeface="Arial" charset="0"/>
            </a:endParaRPr>
          </a:p>
          <a:p>
            <a:pPr>
              <a:lnSpc>
                <a:spcPct val="90000"/>
              </a:lnSpc>
            </a:pPr>
            <a:r>
              <a:rPr lang="en-US" sz="1400" dirty="0">
                <a:latin typeface="Arial" charset="0"/>
              </a:rPr>
              <a:t>mt	metric tons (1000 kg)</a:t>
            </a:r>
          </a:p>
          <a:p>
            <a:pPr>
              <a:lnSpc>
                <a:spcPct val="90000"/>
              </a:lnSpc>
            </a:pPr>
            <a:r>
              <a:rPr lang="en-US" sz="1400" dirty="0">
                <a:latin typeface="Arial" charset="0"/>
              </a:rPr>
              <a:t>MPCV	Multipurpose Logistics Module (Orion)</a:t>
            </a:r>
          </a:p>
          <a:p>
            <a:pPr>
              <a:lnSpc>
                <a:spcPct val="90000"/>
              </a:lnSpc>
            </a:pPr>
            <a:r>
              <a:rPr lang="en-US" sz="1400" dirty="0">
                <a:latin typeface="Arial" charset="0"/>
              </a:rPr>
              <a:t>NDS	NASA Docking System</a:t>
            </a:r>
          </a:p>
          <a:p>
            <a:pPr>
              <a:lnSpc>
                <a:spcPct val="90000"/>
              </a:lnSpc>
            </a:pPr>
            <a:r>
              <a:rPr lang="en-US" sz="1400" dirty="0">
                <a:latin typeface="Arial" charset="0"/>
              </a:rPr>
              <a:t>NRO	lunar Near Rectilinear Orbit</a:t>
            </a:r>
          </a:p>
          <a:p>
            <a:pPr>
              <a:lnSpc>
                <a:spcPct val="90000"/>
              </a:lnSpc>
            </a:pPr>
            <a:r>
              <a:rPr lang="en-US" sz="1400" dirty="0">
                <a:latin typeface="Arial" charset="0"/>
              </a:rPr>
              <a:t>PLSS	Portable Life Support </a:t>
            </a:r>
            <a:r>
              <a:rPr lang="en-US" sz="1400" dirty="0" smtClean="0">
                <a:latin typeface="Arial" charset="0"/>
              </a:rPr>
              <a:t>System</a:t>
            </a:r>
          </a:p>
          <a:p>
            <a:pPr>
              <a:lnSpc>
                <a:spcPct val="90000"/>
              </a:lnSpc>
            </a:pPr>
            <a:r>
              <a:rPr lang="en-US" sz="1400" dirty="0" smtClean="0">
                <a:latin typeface="Arial" charset="0"/>
              </a:rPr>
              <a:t>PMR	Project Managers Reserve</a:t>
            </a:r>
            <a:endParaRPr lang="en-US" sz="1400" dirty="0">
              <a:latin typeface="Arial" charset="0"/>
            </a:endParaRPr>
          </a:p>
          <a:p>
            <a:pPr>
              <a:lnSpc>
                <a:spcPct val="90000"/>
              </a:lnSpc>
            </a:pPr>
            <a:r>
              <a:rPr lang="en-US" sz="1400" dirty="0">
                <a:latin typeface="Arial" charset="0"/>
              </a:rPr>
              <a:t>SEP	Solar Electric Propulsion</a:t>
            </a:r>
          </a:p>
          <a:p>
            <a:pPr>
              <a:lnSpc>
                <a:spcPct val="90000"/>
              </a:lnSpc>
            </a:pPr>
            <a:r>
              <a:rPr lang="en-US" sz="1400" dirty="0">
                <a:latin typeface="Arial" charset="0"/>
              </a:rPr>
              <a:t>SKG	Strategic Knowledge Gaps</a:t>
            </a:r>
          </a:p>
          <a:p>
            <a:pPr>
              <a:lnSpc>
                <a:spcPct val="90000"/>
              </a:lnSpc>
            </a:pPr>
            <a:r>
              <a:rPr lang="en-US" sz="1400" dirty="0">
                <a:latin typeface="Arial" charset="0"/>
              </a:rPr>
              <a:t>SM	Service Module</a:t>
            </a:r>
          </a:p>
          <a:p>
            <a:pPr>
              <a:lnSpc>
                <a:spcPct val="90000"/>
              </a:lnSpc>
            </a:pPr>
            <a:r>
              <a:rPr lang="en-US" sz="1400" dirty="0">
                <a:latin typeface="Arial" charset="0"/>
              </a:rPr>
              <a:t>SPE	Solar Proton Events</a:t>
            </a:r>
          </a:p>
          <a:p>
            <a:pPr>
              <a:lnSpc>
                <a:spcPct val="90000"/>
              </a:lnSpc>
            </a:pPr>
            <a:r>
              <a:rPr lang="en-US" sz="1400" dirty="0">
                <a:latin typeface="Arial" charset="0"/>
              </a:rPr>
              <a:t>SLS 	Space Launch System</a:t>
            </a:r>
          </a:p>
          <a:p>
            <a:pPr>
              <a:lnSpc>
                <a:spcPct val="90000"/>
              </a:lnSpc>
            </a:pPr>
            <a:r>
              <a:rPr lang="en-US" sz="1400" dirty="0">
                <a:latin typeface="Arial" charset="0"/>
              </a:rPr>
              <a:t>TCCS	Trace Contaminate Control System</a:t>
            </a:r>
          </a:p>
          <a:p>
            <a:pPr>
              <a:lnSpc>
                <a:spcPct val="90000"/>
              </a:lnSpc>
            </a:pPr>
            <a:r>
              <a:rPr lang="en-US" sz="1400" dirty="0">
                <a:latin typeface="Arial" charset="0"/>
              </a:rPr>
              <a:t>USA#	Universal Stage Adapter No.</a:t>
            </a:r>
          </a:p>
          <a:p>
            <a:pPr>
              <a:lnSpc>
                <a:spcPct val="90000"/>
              </a:lnSpc>
            </a:pPr>
            <a:endParaRPr lang="en-US" sz="1400" dirty="0">
              <a:latin typeface="Arial" charset="0"/>
            </a:endParaRPr>
          </a:p>
        </p:txBody>
      </p:sp>
      <p:sp>
        <p:nvSpPr>
          <p:cNvPr id="234499" name="Title 3"/>
          <p:cNvSpPr>
            <a:spLocks noGrp="1"/>
          </p:cNvSpPr>
          <p:nvPr>
            <p:ph type="title"/>
          </p:nvPr>
        </p:nvSpPr>
        <p:spPr>
          <a:xfrm>
            <a:off x="1208088" y="149225"/>
            <a:ext cx="6767512" cy="949325"/>
          </a:xfrm>
          <a:ln/>
        </p:spPr>
        <p:txBody>
          <a:bodyPr/>
          <a:lstStyle/>
          <a:p>
            <a:r>
              <a:rPr lang="en-US">
                <a:latin typeface="Arial" charset="0"/>
              </a:rPr>
              <a:t>Acronyms &amp; Abbreviations</a:t>
            </a:r>
          </a:p>
        </p:txBody>
      </p:sp>
    </p:spTree>
    <p:extLst>
      <p:ext uri="{BB962C8B-B14F-4D97-AF65-F5344CB8AC3E}">
        <p14:creationId xmlns:p14="http://schemas.microsoft.com/office/powerpoint/2010/main" val="1877054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ACO_Template_2012B">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Blank Presentation">
      <a:majorFont>
        <a:latin typeface="Arial"/>
        <a:ea typeface=""/>
        <a:cs typeface=""/>
      </a:majorFont>
      <a:minorFont>
        <a:latin typeface="Arial"/>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1750" cap="flat" cmpd="sng" algn="ctr">
          <a:solidFill>
            <a:schemeClr val="accent4"/>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900" b="0" i="0" u="none" strike="noStrike" cap="none" normalizeH="0" baseline="0">
            <a:ln>
              <a:noFill/>
            </a:ln>
            <a:solidFill>
              <a:srgbClr val="666666"/>
            </a:solidFill>
            <a:effectLst/>
            <a:latin typeface="55 Helvetica Roman" pitchFamily="1" charset="0"/>
          </a:defRPr>
        </a:defPPr>
      </a:lstStyle>
    </a:spDef>
    <a:lnDef>
      <a:spPr bwMode="auto">
        <a:solidFill>
          <a:schemeClr val="accent1"/>
        </a:solidFill>
        <a:ln w="31750" cap="flat" cmpd="sng" algn="ctr">
          <a:solidFill>
            <a:schemeClr val="accent4"/>
          </a:solidFill>
          <a:prstDash val="solid"/>
          <a:round/>
          <a:headEnd type="none" w="med" len="med"/>
          <a:tailEnd type="arrow"/>
        </a:ln>
        <a:effectLst/>
      </a:spPr>
      <a:bodyPr/>
      <a:lstStyle/>
    </a:lnDef>
    <a:txDef>
      <a:spPr>
        <a:noFill/>
      </a:spPr>
      <a:bodyPr wrap="square" rtlCol="0">
        <a:spAutoFit/>
      </a:bodyPr>
      <a:lstStyle>
        <a:defPPr>
          <a:defRPr sz="1400" b="1" dirty="0" smtClean="0">
            <a:solidFill>
              <a:schemeClr val="accent4"/>
            </a:solidFill>
            <a:latin typeface="+mj-lt"/>
          </a:defRPr>
        </a:defPPr>
      </a:lstStyle>
    </a:tx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Signoff">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63A6B04C660C4F921CAB648CBEE39D" ma:contentTypeVersion="1" ma:contentTypeDescription="Create a new document." ma:contentTypeScope="" ma:versionID="effcc8362a303d4041263d1544edc474">
  <xsd:schema xmlns:xsd="http://www.w3.org/2001/XMLSchema" xmlns:xs="http://www.w3.org/2001/XMLSchema" xmlns:p="http://schemas.microsoft.com/office/2006/metadata/properties" xmlns:ns2="7a7514b9-3892-4ac9-911d-cd8a0cc8d17a" targetNamespace="http://schemas.microsoft.com/office/2006/metadata/properties" ma:root="true" ma:fieldsID="72744d3b20e3d9a464afa63c847a7191" ns2:_="">
    <xsd:import namespace="7a7514b9-3892-4ac9-911d-cd8a0cc8d17a"/>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7514b9-3892-4ac9-911d-cd8a0cc8d17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AD2B215-F69E-46B1-AC7D-8478E1776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7514b9-3892-4ac9-911d-cd8a0cc8d1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32C78C1-5C30-48E7-964D-700C72899347}">
  <ds:schemaRefs>
    <ds:schemaRef ds:uri="http://schemas.microsoft.com/sharepoint/v3/contenttype/forms"/>
  </ds:schemaRefs>
</ds:datastoreItem>
</file>

<file path=customXml/itemProps3.xml><?xml version="1.0" encoding="utf-8"?>
<ds:datastoreItem xmlns:ds="http://schemas.openxmlformats.org/officeDocument/2006/customXml" ds:itemID="{CE8E28DC-F9FE-4B57-A535-54B5414B2E80}">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7a7514b9-3892-4ac9-911d-cd8a0cc8d17a"/>
    <ds:schemaRef ds:uri="http://purl.org/dc/terms/"/>
    <ds:schemaRef ds:uri="http://schemas.openxmlformats.org/package/2006/metadata/core-properti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ACO_Template_2012B.potx</Template>
  <TotalTime>3150</TotalTime>
  <Words>3041</Words>
  <Application>Microsoft Office PowerPoint</Application>
  <PresentationFormat>Custom</PresentationFormat>
  <Paragraphs>790</Paragraphs>
  <Slides>33</Slides>
  <Notes>20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33</vt:i4>
      </vt:variant>
    </vt:vector>
  </HeadingPairs>
  <TitlesOfParts>
    <vt:vector size="46" baseType="lpstr">
      <vt:lpstr>MS PGothic</vt:lpstr>
      <vt:lpstr>MS PGothic</vt:lpstr>
      <vt:lpstr>55 Helvetica Roman</vt:lpstr>
      <vt:lpstr>75 Helvetica Bold</vt:lpstr>
      <vt:lpstr>AGaramond RegularSC</vt:lpstr>
      <vt:lpstr>Arial</vt:lpstr>
      <vt:lpstr>Arial Black</vt:lpstr>
      <vt:lpstr>Calibri</vt:lpstr>
      <vt:lpstr>Symbol</vt:lpstr>
      <vt:lpstr>Wingdings</vt:lpstr>
      <vt:lpstr>ACO_Template_2012B</vt:lpstr>
      <vt:lpstr>Blank Presentation</vt:lpstr>
      <vt:lpstr>Signoff</vt:lpstr>
      <vt:lpstr>EMC Habitat Layout &amp; Assessment</vt:lpstr>
      <vt:lpstr>Outline</vt:lpstr>
      <vt:lpstr>Participants</vt:lpstr>
      <vt:lpstr>Study Schedule</vt:lpstr>
      <vt:lpstr>Customer / Products</vt:lpstr>
      <vt:lpstr>PowerPoint Presentation</vt:lpstr>
      <vt:lpstr>Additional EMC Habitat Guidelines Per coordination with LaRC / Matt Simon</vt:lpstr>
      <vt:lpstr>EMC Phobos Habitat Layout Reference Material</vt:lpstr>
      <vt:lpstr>SLS Short Shroud EMC Habitat / SEP Reference Payload Configuration</vt:lpstr>
      <vt:lpstr>Habitat Configurations</vt:lpstr>
      <vt:lpstr>Two Deck Vertical Configuration Layout (7.2 m diam. x 5.92m Module / Ellipsoid End-dome)</vt:lpstr>
      <vt:lpstr>Two Deck Vertical Configuration Layout (7.2 m diam. x 5.92m Module / Conical End-dome)</vt:lpstr>
      <vt:lpstr>Two Deck Vertical Configuration Design and Mass Summary (Using Elliptical End-domes)</vt:lpstr>
      <vt:lpstr>Two Deck Vertical Configuration Design and Mass Summary (Using Conical End-domes)</vt:lpstr>
      <vt:lpstr>PowerPoint Presentation</vt:lpstr>
      <vt:lpstr>Primary Findings</vt:lpstr>
      <vt:lpstr>Vehicle Configurations</vt:lpstr>
      <vt:lpstr>Payload Configurations</vt:lpstr>
      <vt:lpstr>SEP / HAB configuration</vt:lpstr>
      <vt:lpstr>Systems Summaries</vt:lpstr>
      <vt:lpstr>Systems Design Heritage</vt:lpstr>
      <vt:lpstr>Mission Analysis</vt:lpstr>
      <vt:lpstr>Primary Structure</vt:lpstr>
      <vt:lpstr>Reaction Control Propulsion System </vt:lpstr>
      <vt:lpstr>Power</vt:lpstr>
      <vt:lpstr>Avionics</vt:lpstr>
      <vt:lpstr>Thermal Control</vt:lpstr>
      <vt:lpstr>ECLSS</vt:lpstr>
      <vt:lpstr>Crew Systems</vt:lpstr>
      <vt:lpstr>EVA</vt:lpstr>
      <vt:lpstr>Backup</vt:lpstr>
      <vt:lpstr>Acronyms &amp; Abbreviations</vt:lpstr>
      <vt:lpstr>PowerPoint Presentation</vt:lpstr>
    </vt:vector>
  </TitlesOfParts>
  <Company>LMIT ODIN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Page with  no NASA imagery</dc:title>
  <dc:creator>LMIT ODIN</dc:creator>
  <cp:lastModifiedBy>Watson, Michael D. (MSFC-ED04)</cp:lastModifiedBy>
  <cp:revision>668</cp:revision>
  <cp:lastPrinted>2006-05-05T11:56:29Z</cp:lastPrinted>
  <dcterms:created xsi:type="dcterms:W3CDTF">2010-01-06T14:45:54Z</dcterms:created>
  <dcterms:modified xsi:type="dcterms:W3CDTF">2021-07-15T20:10:10Z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TC062562941033</vt:lpwstr>
  </property>
  <property fmtid="{D5CDD505-2E9C-101B-9397-08002B2CF9AE}" pid="3" name="ContentTypeId">
    <vt:lpwstr>0x0101006B63A6B04C660C4F921CAB648CBEE39D</vt:lpwstr>
  </property>
</Properties>
</file>