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6"/>
  </p:notesMasterIdLst>
  <p:sldIdLst>
    <p:sldId id="271" r:id="rId2"/>
    <p:sldId id="313" r:id="rId3"/>
    <p:sldId id="279" r:id="rId4"/>
    <p:sldId id="282" r:id="rId5"/>
    <p:sldId id="299" r:id="rId6"/>
    <p:sldId id="288" r:id="rId7"/>
    <p:sldId id="285" r:id="rId8"/>
    <p:sldId id="280" r:id="rId9"/>
    <p:sldId id="312" r:id="rId10"/>
    <p:sldId id="310" r:id="rId11"/>
    <p:sldId id="293" r:id="rId12"/>
    <p:sldId id="295" r:id="rId13"/>
    <p:sldId id="284"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5"/>
    <a:srgbClr val="EF1310"/>
    <a:srgbClr val="04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p:restoredTop sz="96327"/>
  </p:normalViewPr>
  <p:slideViewPr>
    <p:cSldViewPr snapToGrid="0" snapToObjects="1">
      <p:cViewPr varScale="1">
        <p:scale>
          <a:sx n="128" d="100"/>
          <a:sy n="128" d="100"/>
        </p:scale>
        <p:origin x="47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3B8A7-77F6-0842-B8B2-0B111512E139}" type="datetimeFigureOut">
              <a:rPr lang="en-US" smtClean="0"/>
              <a:t>7/14/21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ECD32-3B33-3745-B9DE-551E6C8ABA7C}" type="slidenum">
              <a:rPr lang="en-US" smtClean="0"/>
              <a:t>‹#›</a:t>
            </a:fld>
            <a:endParaRPr lang="en-US" dirty="0"/>
          </a:p>
        </p:txBody>
      </p:sp>
    </p:spTree>
    <p:extLst>
      <p:ext uri="{BB962C8B-B14F-4D97-AF65-F5344CB8AC3E}">
        <p14:creationId xmlns:p14="http://schemas.microsoft.com/office/powerpoint/2010/main" val="53040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F_Intro-Slide_Subtitl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B387D55-FB63-E642-9EC6-424DC7D325CE}"/>
              </a:ext>
            </a:extLst>
          </p:cNvPr>
          <p:cNvGrpSpPr/>
          <p:nvPr/>
        </p:nvGrpSpPr>
        <p:grpSpPr>
          <a:xfrm>
            <a:off x="-1971" y="0"/>
            <a:ext cx="12206875" cy="6858000"/>
            <a:chOff x="-1970" y="0"/>
            <a:chExt cx="12206874" cy="6858000"/>
          </a:xfrm>
        </p:grpSpPr>
        <p:sp>
          <p:nvSpPr>
            <p:cNvPr id="27" name="Rectangle 26">
              <a:extLst>
                <a:ext uri="{FF2B5EF4-FFF2-40B4-BE49-F238E27FC236}">
                  <a16:creationId xmlns:a16="http://schemas.microsoft.com/office/drawing/2014/main" id="{D28A5C42-564C-C545-B48B-B127571DA16C}"/>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a:p>
          </p:txBody>
        </p:sp>
        <p:pic>
          <p:nvPicPr>
            <p:cNvPr id="29" name="Picture 28">
              <a:extLst>
                <a:ext uri="{FF2B5EF4-FFF2-40B4-BE49-F238E27FC236}">
                  <a16:creationId xmlns:a16="http://schemas.microsoft.com/office/drawing/2014/main" id="{918A7B83-1AA5-E34C-81DB-C567482C032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85982" y="0"/>
              <a:ext cx="7218922" cy="6858000"/>
            </a:xfrm>
            <a:prstGeom prst="rect">
              <a:avLst/>
            </a:prstGeom>
          </p:spPr>
        </p:pic>
        <p:sp>
          <p:nvSpPr>
            <p:cNvPr id="30" name="Rectangle 29">
              <a:extLst>
                <a:ext uri="{FF2B5EF4-FFF2-40B4-BE49-F238E27FC236}">
                  <a16:creationId xmlns:a16="http://schemas.microsoft.com/office/drawing/2014/main" id="{0BFA9777-040F-A940-9325-007948BA36B0}"/>
                </a:ext>
              </a:extLst>
            </p:cNvPr>
            <p:cNvSpPr/>
            <p:nvPr userDrawn="1"/>
          </p:nvSpPr>
          <p:spPr>
            <a:xfrm>
              <a:off x="4666268" y="0"/>
              <a:ext cx="2919865" cy="6858000"/>
            </a:xfrm>
            <a:prstGeom prst="rect">
              <a:avLst/>
            </a:prstGeom>
            <a:gradFill flip="none" rotWithShape="1">
              <a:gsLst>
                <a:gs pos="10000">
                  <a:srgbClr val="000000"/>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a:p>
          </p:txBody>
        </p:sp>
        <p:pic>
          <p:nvPicPr>
            <p:cNvPr id="31" name="Picture 30">
              <a:extLst>
                <a:ext uri="{FF2B5EF4-FFF2-40B4-BE49-F238E27FC236}">
                  <a16:creationId xmlns:a16="http://schemas.microsoft.com/office/drawing/2014/main" id="{1DADC3B0-5126-CD45-8F39-D9CFB8B5F94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70" y="0"/>
              <a:ext cx="12192000" cy="6858000"/>
            </a:xfrm>
            <a:prstGeom prst="rect">
              <a:avLst/>
            </a:prstGeom>
          </p:spPr>
        </p:pic>
        <p:pic>
          <p:nvPicPr>
            <p:cNvPr id="32" name="Picture 31">
              <a:extLst>
                <a:ext uri="{FF2B5EF4-FFF2-40B4-BE49-F238E27FC236}">
                  <a16:creationId xmlns:a16="http://schemas.microsoft.com/office/drawing/2014/main" id="{E67097FC-4FA3-B94E-97C4-A2AF6D2C5079}"/>
                </a:ext>
              </a:extLst>
            </p:cNvPr>
            <p:cNvPicPr>
              <a:picLocks noChangeAspect="1"/>
            </p:cNvPicPr>
            <p:nvPr userDrawn="1"/>
          </p:nvPicPr>
          <p:blipFill>
            <a:blip r:embed="rId3" cstate="print">
              <a:alphaModFix amt="50000"/>
              <a:extLst>
                <a:ext uri="{28A0092B-C50C-407E-A947-70E740481C1C}">
                  <a14:useLocalDpi xmlns:a14="http://schemas.microsoft.com/office/drawing/2010/main"/>
                </a:ext>
              </a:extLst>
            </a:blip>
            <a:stretch>
              <a:fillRect/>
            </a:stretch>
          </p:blipFill>
          <p:spPr>
            <a:xfrm>
              <a:off x="-1970" y="0"/>
              <a:ext cx="12192000" cy="6858000"/>
            </a:xfrm>
            <a:prstGeom prst="rect">
              <a:avLst/>
            </a:prstGeom>
          </p:spPr>
        </p:pic>
      </p:grpSp>
      <p:sp>
        <p:nvSpPr>
          <p:cNvPr id="35" name="Title 1">
            <a:extLst>
              <a:ext uri="{FF2B5EF4-FFF2-40B4-BE49-F238E27FC236}">
                <a16:creationId xmlns:a16="http://schemas.microsoft.com/office/drawing/2014/main" id="{7450BC01-C94D-6940-A1C3-1ADCF6C8EB28}"/>
              </a:ext>
            </a:extLst>
          </p:cNvPr>
          <p:cNvSpPr>
            <a:spLocks noGrp="1"/>
          </p:cNvSpPr>
          <p:nvPr>
            <p:ph type="ctrTitle" hasCustomPrompt="1"/>
          </p:nvPr>
        </p:nvSpPr>
        <p:spPr>
          <a:xfrm>
            <a:off x="888511" y="3089564"/>
            <a:ext cx="5895340" cy="1339123"/>
          </a:xfrm>
          <a:prstGeom prst="rect">
            <a:avLst/>
          </a:prstGeom>
          <a:effectLst/>
        </p:spPr>
        <p:txBody>
          <a:bodyPr lIns="0" rIns="0" anchor="ctr" anchorCtr="0">
            <a:normAutofit/>
          </a:bodyPr>
          <a:lstStyle>
            <a:lvl1pPr algn="l">
              <a:lnSpc>
                <a:spcPct val="100000"/>
              </a:lnSpc>
              <a:defRPr sz="3600" b="1">
                <a:solidFill>
                  <a:schemeClr val="bg1"/>
                </a:solidFill>
                <a:effectLst/>
              </a:defRPr>
            </a:lvl1pPr>
          </a:lstStyle>
          <a:p>
            <a:r>
              <a:rPr lang="en-US" dirty="0"/>
              <a:t>Click to add title</a:t>
            </a:r>
          </a:p>
        </p:txBody>
      </p:sp>
      <p:sp>
        <p:nvSpPr>
          <p:cNvPr id="36" name="Text Placeholder 9">
            <a:extLst>
              <a:ext uri="{FF2B5EF4-FFF2-40B4-BE49-F238E27FC236}">
                <a16:creationId xmlns:a16="http://schemas.microsoft.com/office/drawing/2014/main" id="{B2E2980B-A8C5-0245-9EDF-7E0F133478BE}"/>
              </a:ext>
            </a:extLst>
          </p:cNvPr>
          <p:cNvSpPr>
            <a:spLocks noGrp="1"/>
          </p:cNvSpPr>
          <p:nvPr>
            <p:ph type="body" sz="quarter" idx="26" hasCustomPrompt="1"/>
          </p:nvPr>
        </p:nvSpPr>
        <p:spPr>
          <a:xfrm>
            <a:off x="888510" y="4576736"/>
            <a:ext cx="5895340" cy="338328"/>
          </a:xfrm>
        </p:spPr>
        <p:txBody>
          <a:bodyPr rIns="0">
            <a:noAutofit/>
          </a:bodyPr>
          <a:lstStyle>
            <a:lvl1pPr marL="0" indent="0" algn="l">
              <a:buNone/>
              <a:defRPr sz="2200" b="0">
                <a:solidFill>
                  <a:srgbClr val="FFB63A"/>
                </a:solidFill>
              </a:defRPr>
            </a:lvl1pPr>
          </a:lstStyle>
          <a:p>
            <a:pPr lvl="0"/>
            <a:r>
              <a:rPr lang="en-US" dirty="0"/>
              <a:t>Click to add date, and conference name</a:t>
            </a:r>
          </a:p>
        </p:txBody>
      </p:sp>
      <p:sp>
        <p:nvSpPr>
          <p:cNvPr id="53" name="Text Placeholder 9">
            <a:extLst>
              <a:ext uri="{FF2B5EF4-FFF2-40B4-BE49-F238E27FC236}">
                <a16:creationId xmlns:a16="http://schemas.microsoft.com/office/drawing/2014/main" id="{7A404919-9B34-444B-930A-020C7FA50325}"/>
              </a:ext>
            </a:extLst>
          </p:cNvPr>
          <p:cNvSpPr>
            <a:spLocks noGrp="1"/>
          </p:cNvSpPr>
          <p:nvPr>
            <p:ph type="body" sz="quarter" idx="27" hasCustomPrompt="1"/>
          </p:nvPr>
        </p:nvSpPr>
        <p:spPr>
          <a:xfrm>
            <a:off x="888510" y="5328353"/>
            <a:ext cx="5895340" cy="246221"/>
          </a:xfrm>
        </p:spPr>
        <p:txBody>
          <a:bodyPr rIns="0">
            <a:spAutoFit/>
          </a:bodyPr>
          <a:lstStyle>
            <a:lvl1pPr marL="0" indent="0" algn="l">
              <a:lnSpc>
                <a:spcPct val="100000"/>
              </a:lnSpc>
              <a:spcBef>
                <a:spcPts val="0"/>
              </a:spcBef>
              <a:spcAft>
                <a:spcPts val="1200"/>
              </a:spcAft>
              <a:buNone/>
              <a:defRPr sz="1600">
                <a:solidFill>
                  <a:schemeClr val="bg1">
                    <a:lumMod val="75000"/>
                  </a:schemeClr>
                </a:solidFill>
              </a:defRPr>
            </a:lvl1pPr>
          </a:lstStyle>
          <a:p>
            <a:pPr lvl="0"/>
            <a:r>
              <a:rPr lang="en-US" dirty="0"/>
              <a:t>Click to add presenter names, org, and email address</a:t>
            </a:r>
          </a:p>
        </p:txBody>
      </p:sp>
      <p:cxnSp>
        <p:nvCxnSpPr>
          <p:cNvPr id="18" name="Straight Connector 17">
            <a:extLst>
              <a:ext uri="{FF2B5EF4-FFF2-40B4-BE49-F238E27FC236}">
                <a16:creationId xmlns:a16="http://schemas.microsoft.com/office/drawing/2014/main" id="{1E960BAE-28C4-CD46-922A-EC5C5430073A}"/>
              </a:ext>
            </a:extLst>
          </p:cNvPr>
          <p:cNvCxnSpPr>
            <a:cxnSpLocks/>
          </p:cNvCxnSpPr>
          <p:nvPr/>
        </p:nvCxnSpPr>
        <p:spPr>
          <a:xfrm>
            <a:off x="858693" y="5170426"/>
            <a:ext cx="5895340" cy="0"/>
          </a:xfrm>
          <a:prstGeom prst="line">
            <a:avLst/>
          </a:prstGeom>
          <a:ln w="63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9AA3D52-0BA9-5D4E-A179-052BACA591D6}"/>
              </a:ext>
            </a:extLst>
          </p:cNvPr>
          <p:cNvGrpSpPr/>
          <p:nvPr/>
        </p:nvGrpSpPr>
        <p:grpSpPr>
          <a:xfrm>
            <a:off x="705495" y="636541"/>
            <a:ext cx="3086556" cy="1704109"/>
            <a:chOff x="1016545" y="753739"/>
            <a:chExt cx="3775492" cy="2084475"/>
          </a:xfrm>
        </p:grpSpPr>
        <p:pic>
          <p:nvPicPr>
            <p:cNvPr id="17" name="Picture 16">
              <a:extLst>
                <a:ext uri="{FF2B5EF4-FFF2-40B4-BE49-F238E27FC236}">
                  <a16:creationId xmlns:a16="http://schemas.microsoft.com/office/drawing/2014/main" id="{CBC84FE7-02F8-B34D-AF65-FD8181E5858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16545" y="2286474"/>
              <a:ext cx="3775492" cy="551740"/>
            </a:xfrm>
            <a:prstGeom prst="rect">
              <a:avLst/>
            </a:prstGeom>
          </p:spPr>
        </p:pic>
        <p:cxnSp>
          <p:nvCxnSpPr>
            <p:cNvPr id="19" name="Straight Connector 18">
              <a:extLst>
                <a:ext uri="{FF2B5EF4-FFF2-40B4-BE49-F238E27FC236}">
                  <a16:creationId xmlns:a16="http://schemas.microsoft.com/office/drawing/2014/main" id="{AE19233B-B3EF-7445-9868-6EED5C98BBEE}"/>
                </a:ext>
              </a:extLst>
            </p:cNvPr>
            <p:cNvCxnSpPr>
              <a:cxnSpLocks/>
            </p:cNvCxnSpPr>
            <p:nvPr userDrawn="1"/>
          </p:nvCxnSpPr>
          <p:spPr>
            <a:xfrm>
              <a:off x="1253068" y="2042160"/>
              <a:ext cx="3288452" cy="0"/>
            </a:xfrm>
            <a:prstGeom prst="line">
              <a:avLst/>
            </a:prstGeom>
            <a:ln w="12700">
              <a:solidFill>
                <a:schemeClr val="bg1">
                  <a:alpha val="59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C33D46A-7068-0C47-B3B9-47089779D913}"/>
                </a:ext>
              </a:extLst>
            </p:cNvPr>
            <p:cNvSpPr/>
            <p:nvPr userDrawn="1"/>
          </p:nvSpPr>
          <p:spPr>
            <a:xfrm>
              <a:off x="2540000" y="1757680"/>
              <a:ext cx="690880" cy="4655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lnSpcReduction="10000"/>
            </a:bodyPr>
            <a:lstStyle/>
            <a:p>
              <a:pPr algn="ctr"/>
              <a:endParaRPr lang="en-US" sz="2000" dirty="0"/>
            </a:p>
          </p:txBody>
        </p:sp>
        <p:pic>
          <p:nvPicPr>
            <p:cNvPr id="21" name="Picture 20">
              <a:extLst>
                <a:ext uri="{FF2B5EF4-FFF2-40B4-BE49-F238E27FC236}">
                  <a16:creationId xmlns:a16="http://schemas.microsoft.com/office/drawing/2014/main" id="{EB06CBF1-87CA-E74C-A62D-BFD0AA97E05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253068" y="753739"/>
              <a:ext cx="3288452" cy="1444460"/>
            </a:xfrm>
            <a:prstGeom prst="rect">
              <a:avLst/>
            </a:prstGeom>
          </p:spPr>
        </p:pic>
      </p:grpSp>
    </p:spTree>
    <p:extLst>
      <p:ext uri="{BB962C8B-B14F-4D97-AF65-F5344CB8AC3E}">
        <p14:creationId xmlns:p14="http://schemas.microsoft.com/office/powerpoint/2010/main" val="2759735703"/>
      </p:ext>
    </p:extLst>
  </p:cSld>
  <p:clrMapOvr>
    <a:masterClrMapping/>
  </p:clrMapOvr>
  <p:extLst>
    <p:ext uri="{DCECCB84-F9BA-43D5-87BE-67443E8EF086}">
      <p15:sldGuideLst xmlns:p15="http://schemas.microsoft.com/office/powerpoint/2012/main">
        <p15:guide id="1" pos="5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DF_Content_1-Column_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2900" y="1485900"/>
            <a:ext cx="5638800" cy="4724400"/>
          </a:xfrm>
        </p:spPr>
        <p:txBody>
          <a:bodyPr/>
          <a:lstStyle>
            <a:lvl1pPr>
              <a:buClr>
                <a:srgbClr val="A92B40"/>
              </a:buClr>
              <a:buSzPct val="110000"/>
              <a:defRPr sz="1800">
                <a:solidFill>
                  <a:schemeClr val="tx1"/>
                </a:solidFill>
              </a:defRPr>
            </a:lvl1pPr>
            <a:lvl2pPr>
              <a:buClr>
                <a:srgbClr val="A92B40"/>
              </a:buClr>
              <a:buSzPct val="110000"/>
              <a:defRPr sz="1600">
                <a:solidFill>
                  <a:schemeClr val="tx1"/>
                </a:solidFill>
              </a:defRPr>
            </a:lvl2pPr>
            <a:lvl3pPr>
              <a:buClr>
                <a:srgbClr val="A92B40"/>
              </a:buClr>
              <a:buSzPct val="110000"/>
              <a:defRPr sz="1400">
                <a:solidFill>
                  <a:schemeClr val="tx1"/>
                </a:solidFill>
              </a:defRPr>
            </a:lvl3pPr>
            <a:lvl4pPr>
              <a:buClr>
                <a:srgbClr val="A92B40"/>
              </a:buClr>
              <a:buSzPct val="110000"/>
              <a:defRPr sz="1200">
                <a:solidFill>
                  <a:schemeClr val="tx1"/>
                </a:solidFill>
              </a:defRPr>
            </a:lvl4pPr>
            <a:lvl5pPr>
              <a:buClr>
                <a:srgbClr val="A92B40"/>
              </a:buClr>
              <a:buSzPct val="110000"/>
              <a:defRPr>
                <a:solidFill>
                  <a:srgbClr val="745C3A"/>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Slide Number Placeholder 15"/>
          <p:cNvSpPr>
            <a:spLocks noGrp="1"/>
          </p:cNvSpPr>
          <p:nvPr>
            <p:ph type="sldNum" sz="quarter" idx="16"/>
          </p:nvPr>
        </p:nvSpPr>
        <p:spPr/>
        <p:txBody>
          <a:bodyPr/>
          <a:lstStyle/>
          <a:p>
            <a:fld id="{371C4647-349B-7644-B587-10D5DF513271}" type="slidenum">
              <a:rPr lang="en-US" smtClean="0"/>
              <a:t>‹#›</a:t>
            </a:fld>
            <a:endParaRPr lang="en-US" dirty="0"/>
          </a:p>
        </p:txBody>
      </p:sp>
      <p:sp>
        <p:nvSpPr>
          <p:cNvPr id="6" name="Title 5">
            <a:extLst>
              <a:ext uri="{FF2B5EF4-FFF2-40B4-BE49-F238E27FC236}">
                <a16:creationId xmlns:a16="http://schemas.microsoft.com/office/drawing/2014/main" id="{9674EDA7-5786-674F-8B57-F3B490C62CED}"/>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7" name="Content Placeholder 2">
            <a:extLst>
              <a:ext uri="{FF2B5EF4-FFF2-40B4-BE49-F238E27FC236}">
                <a16:creationId xmlns:a16="http://schemas.microsoft.com/office/drawing/2014/main" id="{7F0EDE62-CA61-464A-91BF-A09FB87CF976}"/>
              </a:ext>
            </a:extLst>
          </p:cNvPr>
          <p:cNvSpPr>
            <a:spLocks noGrp="1"/>
          </p:cNvSpPr>
          <p:nvPr>
            <p:ph idx="18" hasCustomPrompt="1"/>
          </p:nvPr>
        </p:nvSpPr>
        <p:spPr>
          <a:xfrm>
            <a:off x="6210300" y="1485900"/>
            <a:ext cx="5638800" cy="4724400"/>
          </a:xfrm>
        </p:spPr>
        <p:txBody>
          <a:bodyPr/>
          <a:lstStyle>
            <a:lvl1pPr>
              <a:buClr>
                <a:srgbClr val="A92B40"/>
              </a:buClr>
              <a:buSzPct val="110000"/>
              <a:defRPr sz="1800">
                <a:solidFill>
                  <a:schemeClr val="tx1"/>
                </a:solidFill>
              </a:defRPr>
            </a:lvl1pPr>
            <a:lvl2pPr>
              <a:buClr>
                <a:srgbClr val="A92B40"/>
              </a:buClr>
              <a:buSzPct val="110000"/>
              <a:defRPr sz="1600">
                <a:solidFill>
                  <a:schemeClr val="tx1"/>
                </a:solidFill>
              </a:defRPr>
            </a:lvl2pPr>
            <a:lvl3pPr>
              <a:buClr>
                <a:srgbClr val="A92B40"/>
              </a:buClr>
              <a:buSzPct val="110000"/>
              <a:defRPr sz="1400">
                <a:solidFill>
                  <a:schemeClr val="tx1"/>
                </a:solidFill>
              </a:defRPr>
            </a:lvl3pPr>
            <a:lvl4pPr>
              <a:buClr>
                <a:srgbClr val="A92B40"/>
              </a:buClr>
              <a:buSzPct val="110000"/>
              <a:defRPr sz="1200">
                <a:solidFill>
                  <a:schemeClr val="tx1"/>
                </a:solidFill>
              </a:defRPr>
            </a:lvl4pPr>
            <a:lvl5pPr>
              <a:buClr>
                <a:srgbClr val="A92B40"/>
              </a:buClr>
              <a:buSzPct val="110000"/>
              <a:defRPr>
                <a:solidFill>
                  <a:srgbClr val="745C3A"/>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Date Placeholder 6">
            <a:extLst>
              <a:ext uri="{FF2B5EF4-FFF2-40B4-BE49-F238E27FC236}">
                <a16:creationId xmlns:a16="http://schemas.microsoft.com/office/drawing/2014/main" id="{69B83792-D0D2-324B-B216-0C8A5E221B5F}"/>
              </a:ext>
            </a:extLst>
          </p:cNvPr>
          <p:cNvSpPr>
            <a:spLocks noGrp="1"/>
          </p:cNvSpPr>
          <p:nvPr>
            <p:ph type="dt" sz="half" idx="2"/>
          </p:nvPr>
        </p:nvSpPr>
        <p:spPr>
          <a:xfrm>
            <a:off x="1276507" y="6562480"/>
            <a:ext cx="2743200" cy="170334"/>
          </a:xfrm>
          <a:prstGeom prst="rect">
            <a:avLst/>
          </a:prstGeom>
        </p:spPr>
        <p:txBody>
          <a:bodyPr wrap="none" anchor="ctr" anchorCtr="0"/>
          <a:lstStyle>
            <a:lvl1pPr>
              <a:defRPr sz="1000">
                <a:solidFill>
                  <a:schemeClr val="bg1">
                    <a:lumMod val="50000"/>
                  </a:schemeClr>
                </a:solidFill>
              </a:defRPr>
            </a:lvl1pPr>
          </a:lstStyle>
          <a:p>
            <a:endParaRPr lang="en-US" dirty="0"/>
          </a:p>
        </p:txBody>
      </p:sp>
    </p:spTree>
    <p:extLst>
      <p:ext uri="{BB962C8B-B14F-4D97-AF65-F5344CB8AC3E}">
        <p14:creationId xmlns:p14="http://schemas.microsoft.com/office/powerpoint/2010/main" val="257684978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Straight Connector 14"/>
          <p:cNvCxnSpPr>
            <a:cxnSpLocks/>
          </p:cNvCxnSpPr>
          <p:nvPr/>
        </p:nvCxnSpPr>
        <p:spPr>
          <a:xfrm>
            <a:off x="449453" y="6448560"/>
            <a:ext cx="11399649"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42900" y="1485900"/>
            <a:ext cx="11506200" cy="4724400"/>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565398" y="6576429"/>
            <a:ext cx="283703" cy="151625"/>
          </a:xfrm>
          <a:prstGeom prst="rect">
            <a:avLst/>
          </a:prstGeom>
        </p:spPr>
        <p:txBody>
          <a:bodyPr vert="horz" lIns="0" tIns="0" rIns="0" bIns="0" rtlCol="0" anchor="ctr"/>
          <a:lstStyle>
            <a:lvl1pPr algn="ctr">
              <a:defRPr sz="1000" b="1">
                <a:solidFill>
                  <a:srgbClr val="A92B40"/>
                </a:solidFill>
              </a:defRPr>
            </a:lvl1pPr>
          </a:lstStyle>
          <a:p>
            <a:fld id="{371C4647-349B-7644-B587-10D5DF513271}" type="slidenum">
              <a:rPr lang="en-US" smtClean="0"/>
              <a:t>‹#›</a:t>
            </a:fld>
            <a:endParaRPr lang="en-US" dirty="0"/>
          </a:p>
        </p:txBody>
      </p:sp>
      <p:cxnSp>
        <p:nvCxnSpPr>
          <p:cNvPr id="8" name="Straight Connector 7"/>
          <p:cNvCxnSpPr/>
          <p:nvPr/>
        </p:nvCxnSpPr>
        <p:spPr>
          <a:xfrm>
            <a:off x="11504240" y="6580770"/>
            <a:ext cx="0" cy="15514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Placeholder 6">
            <a:extLst>
              <a:ext uri="{FF2B5EF4-FFF2-40B4-BE49-F238E27FC236}">
                <a16:creationId xmlns:a16="http://schemas.microsoft.com/office/drawing/2014/main" id="{35FDE96B-53ED-514C-AF51-BCC132AC1FC7}"/>
              </a:ext>
            </a:extLst>
          </p:cNvPr>
          <p:cNvSpPr>
            <a:spLocks noGrp="1"/>
          </p:cNvSpPr>
          <p:nvPr>
            <p:ph type="title"/>
          </p:nvPr>
        </p:nvSpPr>
        <p:spPr>
          <a:xfrm>
            <a:off x="342901" y="320040"/>
            <a:ext cx="9944100" cy="541022"/>
          </a:xfrm>
          <a:prstGeom prst="rect">
            <a:avLst/>
          </a:prstGeom>
        </p:spPr>
        <p:txBody>
          <a:bodyPr vert="horz" lIns="0" tIns="45720" rIns="91440" bIns="45720" rtlCol="0" anchor="ctr">
            <a:normAutofit/>
          </a:bodyPr>
          <a:lstStyle/>
          <a:p>
            <a:r>
              <a:rPr lang="en-US" dirty="0"/>
              <a:t>Click to add title</a:t>
            </a:r>
          </a:p>
        </p:txBody>
      </p:sp>
      <p:pic>
        <p:nvPicPr>
          <p:cNvPr id="20" name="Picture 19">
            <a:extLst>
              <a:ext uri="{FF2B5EF4-FFF2-40B4-BE49-F238E27FC236}">
                <a16:creationId xmlns:a16="http://schemas.microsoft.com/office/drawing/2014/main" id="{77C8E2C2-A0E3-AD4E-A7B5-CA298C9673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35020" y="170106"/>
            <a:ext cx="1404673" cy="850608"/>
          </a:xfrm>
          <a:prstGeom prst="rect">
            <a:avLst/>
          </a:prstGeom>
        </p:spPr>
      </p:pic>
      <p:sp>
        <p:nvSpPr>
          <p:cNvPr id="5" name="Rectangle 4">
            <a:extLst>
              <a:ext uri="{FF2B5EF4-FFF2-40B4-BE49-F238E27FC236}">
                <a16:creationId xmlns:a16="http://schemas.microsoft.com/office/drawing/2014/main" id="{BA5CB341-02A9-5148-BAE8-DAA82A093A8C}"/>
              </a:ext>
            </a:extLst>
          </p:cNvPr>
          <p:cNvSpPr/>
          <p:nvPr/>
        </p:nvSpPr>
        <p:spPr>
          <a:xfrm>
            <a:off x="346389" y="6326372"/>
            <a:ext cx="812560" cy="22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47500" lnSpcReduction="20000"/>
          </a:bodyPr>
          <a:lstStyle/>
          <a:p>
            <a:pPr algn="ctr"/>
            <a:endParaRPr lang="en-US" sz="2000" dirty="0"/>
          </a:p>
        </p:txBody>
      </p:sp>
      <p:pic>
        <p:nvPicPr>
          <p:cNvPr id="9" name="Picture 8">
            <a:extLst>
              <a:ext uri="{FF2B5EF4-FFF2-40B4-BE49-F238E27FC236}">
                <a16:creationId xmlns:a16="http://schemas.microsoft.com/office/drawing/2014/main" id="{156F14C3-4BD8-224D-B5C1-E29102F8A27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381" y="6389944"/>
            <a:ext cx="853944" cy="375799"/>
          </a:xfrm>
          <a:prstGeom prst="rect">
            <a:avLst/>
          </a:prstGeom>
        </p:spPr>
      </p:pic>
      <p:cxnSp>
        <p:nvCxnSpPr>
          <p:cNvPr id="4" name="Straight Connector 3">
            <a:extLst>
              <a:ext uri="{FF2B5EF4-FFF2-40B4-BE49-F238E27FC236}">
                <a16:creationId xmlns:a16="http://schemas.microsoft.com/office/drawing/2014/main" id="{83BD028C-D5F1-C643-99AC-4DB0B4C35FB7}"/>
              </a:ext>
            </a:extLst>
          </p:cNvPr>
          <p:cNvCxnSpPr>
            <a:cxnSpLocks/>
          </p:cNvCxnSpPr>
          <p:nvPr/>
        </p:nvCxnSpPr>
        <p:spPr>
          <a:xfrm>
            <a:off x="0" y="1181100"/>
            <a:ext cx="121920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4" name="Date Placeholder 6">
            <a:extLst>
              <a:ext uri="{FF2B5EF4-FFF2-40B4-BE49-F238E27FC236}">
                <a16:creationId xmlns:a16="http://schemas.microsoft.com/office/drawing/2014/main" id="{796D9284-22BE-8141-B830-F17639734605}"/>
              </a:ext>
            </a:extLst>
          </p:cNvPr>
          <p:cNvSpPr>
            <a:spLocks noGrp="1"/>
          </p:cNvSpPr>
          <p:nvPr>
            <p:ph type="dt" sz="half" idx="2"/>
          </p:nvPr>
        </p:nvSpPr>
        <p:spPr>
          <a:xfrm>
            <a:off x="1276507" y="6562480"/>
            <a:ext cx="2743200" cy="170334"/>
          </a:xfrm>
          <a:prstGeom prst="rect">
            <a:avLst/>
          </a:prstGeom>
        </p:spPr>
        <p:txBody>
          <a:bodyPr wrap="none" anchor="ctr" anchorCtr="0"/>
          <a:lstStyle>
            <a:lvl1pPr>
              <a:defRPr sz="1000">
                <a:solidFill>
                  <a:schemeClr val="bg1">
                    <a:lumMod val="50000"/>
                  </a:schemeClr>
                </a:solidFill>
              </a:defRPr>
            </a:lvl1pPr>
          </a:lstStyle>
          <a:p>
            <a:endParaRPr lang="en-US" dirty="0"/>
          </a:p>
        </p:txBody>
      </p:sp>
      <p:pic>
        <p:nvPicPr>
          <p:cNvPr id="21" name="Picture 20">
            <a:extLst>
              <a:ext uri="{FF2B5EF4-FFF2-40B4-BE49-F238E27FC236}">
                <a16:creationId xmlns:a16="http://schemas.microsoft.com/office/drawing/2014/main" id="{F0414D4E-987B-DA40-8335-BEF66E4A525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4124" b="3796"/>
          <a:stretch/>
        </p:blipFill>
        <p:spPr>
          <a:xfrm>
            <a:off x="0" y="-1"/>
            <a:ext cx="12192000" cy="1181101"/>
          </a:xfrm>
          <a:prstGeom prst="rect">
            <a:avLst/>
          </a:prstGeom>
        </p:spPr>
      </p:pic>
    </p:spTree>
    <p:extLst>
      <p:ext uri="{BB962C8B-B14F-4D97-AF65-F5344CB8AC3E}">
        <p14:creationId xmlns:p14="http://schemas.microsoft.com/office/powerpoint/2010/main" val="1540317867"/>
      </p:ext>
    </p:extLst>
  </p:cSld>
  <p:clrMap bg1="lt1" tx1="dk1" bg2="lt2" tx2="dk2" accent1="accent1" accent2="accent2" accent3="accent3" accent4="accent4" accent5="accent5" accent6="accent6" hlink="hlink" folHlink="folHlink"/>
  <p:sldLayoutIdLst>
    <p:sldLayoutId id="2147483661" r:id="rId1"/>
    <p:sldLayoutId id="2147483664" r:id="rId2"/>
  </p:sldLayoutIdLst>
  <p:hf hdr="0" dt="0"/>
  <p:txStyles>
    <p:titleStyle>
      <a:lvl1pPr algn="l" defTabSz="914377" rtl="0" eaLnBrk="1" latinLnBrk="0" hangingPunct="1">
        <a:lnSpc>
          <a:spcPct val="100000"/>
        </a:lnSpc>
        <a:spcBef>
          <a:spcPct val="0"/>
        </a:spcBef>
        <a:buNone/>
        <a:defRPr sz="3000" b="1" kern="1200" cap="none" spc="0" baseline="0">
          <a:ln>
            <a:noFill/>
          </a:ln>
          <a:solidFill>
            <a:srgbClr val="A92B40"/>
          </a:solidFill>
          <a:effectLst/>
          <a:latin typeface="+mj-lt"/>
          <a:ea typeface="+mj-ea"/>
          <a:cs typeface="+mj-cs"/>
        </a:defRPr>
      </a:lvl1pPr>
    </p:titleStyle>
    <p:bodyStyle>
      <a:lvl1pPr marL="231769" indent="-231769" algn="l" defTabSz="914377" rtl="0" eaLnBrk="1" latinLnBrk="0" hangingPunct="1">
        <a:lnSpc>
          <a:spcPct val="100000"/>
        </a:lnSpc>
        <a:spcBef>
          <a:spcPts val="1000"/>
        </a:spcBef>
        <a:spcAft>
          <a:spcPts val="1200"/>
        </a:spcAft>
        <a:buClr>
          <a:srgbClr val="A92B40"/>
        </a:buClr>
        <a:buSzPct val="110000"/>
        <a:buFont typeface="Arial"/>
        <a:buChar char="•"/>
        <a:tabLst/>
        <a:defRPr sz="2400" kern="1200">
          <a:solidFill>
            <a:schemeClr val="tx1"/>
          </a:solidFill>
          <a:latin typeface="+mn-lt"/>
          <a:ea typeface="+mn-ea"/>
          <a:cs typeface="+mn-cs"/>
        </a:defRPr>
      </a:lvl1pPr>
      <a:lvl2pPr marL="457189" indent="-225420" algn="l" defTabSz="914377" rtl="0" eaLnBrk="1" latinLnBrk="0" hangingPunct="1">
        <a:lnSpc>
          <a:spcPct val="100000"/>
        </a:lnSpc>
        <a:spcBef>
          <a:spcPts val="400"/>
        </a:spcBef>
        <a:spcAft>
          <a:spcPts val="1200"/>
        </a:spcAft>
        <a:buClr>
          <a:srgbClr val="A92B40"/>
        </a:buClr>
        <a:buSzPct val="110000"/>
        <a:buFont typeface=".AppleSystemUIFont" charset="-120"/>
        <a:buChar char="-"/>
        <a:tabLst/>
        <a:defRPr sz="1800" kern="1200">
          <a:solidFill>
            <a:schemeClr val="tx1"/>
          </a:solidFill>
          <a:latin typeface="+mn-lt"/>
          <a:ea typeface="+mn-ea"/>
          <a:cs typeface="+mn-cs"/>
        </a:defRPr>
      </a:lvl2pPr>
      <a:lvl3pPr marL="690545" indent="-233357" algn="l" defTabSz="914377" rtl="0" eaLnBrk="1" latinLnBrk="0" hangingPunct="1">
        <a:lnSpc>
          <a:spcPct val="100000"/>
        </a:lnSpc>
        <a:spcBef>
          <a:spcPts val="400"/>
        </a:spcBef>
        <a:spcAft>
          <a:spcPts val="1200"/>
        </a:spcAft>
        <a:buClr>
          <a:srgbClr val="A92B40"/>
        </a:buClr>
        <a:buSzPct val="110000"/>
        <a:buFont typeface="Wingdings" charset="2"/>
        <a:buChar char="§"/>
        <a:tabLst/>
        <a:defRPr sz="1800" kern="1200">
          <a:solidFill>
            <a:schemeClr val="tx1"/>
          </a:solidFill>
          <a:latin typeface="+mn-lt"/>
          <a:ea typeface="+mn-ea"/>
          <a:cs typeface="+mn-cs"/>
        </a:defRPr>
      </a:lvl3pPr>
      <a:lvl4pPr marL="915965" indent="-225420" algn="l" defTabSz="914377" rtl="0" eaLnBrk="1" latinLnBrk="0" hangingPunct="1">
        <a:lnSpc>
          <a:spcPct val="100000"/>
        </a:lnSpc>
        <a:spcBef>
          <a:spcPts val="400"/>
        </a:spcBef>
        <a:spcAft>
          <a:spcPts val="1200"/>
        </a:spcAft>
        <a:buClr>
          <a:srgbClr val="A92B40"/>
        </a:buClr>
        <a:buSzPct val="110000"/>
        <a:buFont typeface="Courier New" charset="0"/>
        <a:buChar char="o"/>
        <a:tabLst/>
        <a:defRPr sz="1800" kern="1200">
          <a:solidFill>
            <a:schemeClr val="tx1"/>
          </a:solidFill>
          <a:latin typeface="+mn-lt"/>
          <a:ea typeface="+mn-ea"/>
          <a:cs typeface="+mn-cs"/>
        </a:defRPr>
      </a:lvl4pPr>
      <a:lvl5pPr marL="2063699" indent="-228594" algn="l" defTabSz="914377" rtl="0" eaLnBrk="1" latinLnBrk="0" hangingPunct="1">
        <a:lnSpc>
          <a:spcPct val="100000"/>
        </a:lnSpc>
        <a:spcBef>
          <a:spcPts val="400"/>
        </a:spcBef>
        <a:buClr>
          <a:srgbClr val="A92B40"/>
        </a:buClr>
        <a:buSzPct val="110000"/>
        <a:buFont typeface="Arial"/>
        <a:buChar char="•"/>
        <a:tabLst/>
        <a:defRPr sz="1600" kern="1200" baseline="0">
          <a:solidFill>
            <a:srgbClr val="745C3A"/>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userDrawn="1">
          <p15:clr>
            <a:srgbClr val="F26B43"/>
          </p15:clr>
        </p15:guide>
        <p15:guide id="11" userDrawn="1">
          <p15:clr>
            <a:srgbClr val="F26B43"/>
          </p15:clr>
        </p15:guide>
        <p15:guide id="12" pos="7680" userDrawn="1">
          <p15:clr>
            <a:srgbClr val="F26B43"/>
          </p15:clr>
        </p15:guide>
        <p15:guide id="13" orient="horz" pos="3912" userDrawn="1">
          <p15:clr>
            <a:srgbClr val="F26B43"/>
          </p15:clr>
        </p15:guide>
        <p15:guide id="16" orient="horz" pos="936" userDrawn="1">
          <p15:clr>
            <a:srgbClr val="F26B43"/>
          </p15:clr>
        </p15:guide>
        <p15:guide id="17" pos="216" userDrawn="1">
          <p15:clr>
            <a:srgbClr val="F26B43"/>
          </p15:clr>
        </p15:guide>
        <p15:guide id="18" pos="7464" userDrawn="1">
          <p15:clr>
            <a:srgbClr val="F26B43"/>
          </p15:clr>
        </p15:guide>
        <p15:guide id="19" pos="6480" userDrawn="1">
          <p15:clr>
            <a:srgbClr val="F26B43"/>
          </p15:clr>
        </p15:guide>
        <p15:guide id="22" orient="horz" pos="744" userDrawn="1">
          <p15:clr>
            <a:srgbClr val="F26B43"/>
          </p15:clr>
        </p15:guide>
        <p15:guide id="23" orient="horz" pos="4200" userDrawn="1">
          <p15:clr>
            <a:srgbClr val="F26B43"/>
          </p15:clr>
        </p15:guide>
        <p15:guide id="25" pos="3840" userDrawn="1">
          <p15:clr>
            <a:srgbClr val="F26B43"/>
          </p15:clr>
        </p15:guide>
        <p15:guide id="26" pos="3768" userDrawn="1">
          <p15:clr>
            <a:srgbClr val="F26B43"/>
          </p15:clr>
        </p15:guide>
        <p15:guide id="27" pos="3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2F551-A0D5-7E46-AF52-B5A8A7A85134}"/>
              </a:ext>
            </a:extLst>
          </p:cNvPr>
          <p:cNvSpPr>
            <a:spLocks noGrp="1"/>
          </p:cNvSpPr>
          <p:nvPr>
            <p:ph type="ctrTitle"/>
          </p:nvPr>
        </p:nvSpPr>
        <p:spPr/>
        <p:txBody>
          <a:bodyPr>
            <a:normAutofit fontScale="90000"/>
          </a:bodyPr>
          <a:lstStyle/>
          <a:p>
            <a:r>
              <a:rPr lang="en-US" dirty="0"/>
              <a:t>Overview of the Dragonfly Entry Aerosciences Measurements (</a:t>
            </a:r>
            <a:r>
              <a:rPr lang="en-US" dirty="0" err="1"/>
              <a:t>DrEAM</a:t>
            </a:r>
            <a:r>
              <a:rPr lang="en-US" dirty="0"/>
              <a:t>) Suite</a:t>
            </a:r>
          </a:p>
        </p:txBody>
      </p:sp>
      <p:sp>
        <p:nvSpPr>
          <p:cNvPr id="5" name="Text Placeholder 4">
            <a:extLst>
              <a:ext uri="{FF2B5EF4-FFF2-40B4-BE49-F238E27FC236}">
                <a16:creationId xmlns:a16="http://schemas.microsoft.com/office/drawing/2014/main" id="{743E2318-034B-1347-8696-28140D923BC9}"/>
              </a:ext>
            </a:extLst>
          </p:cNvPr>
          <p:cNvSpPr>
            <a:spLocks noGrp="1"/>
          </p:cNvSpPr>
          <p:nvPr>
            <p:ph type="body" sz="quarter" idx="26"/>
          </p:nvPr>
        </p:nvSpPr>
        <p:spPr/>
        <p:txBody>
          <a:bodyPr/>
          <a:lstStyle/>
          <a:p>
            <a:r>
              <a:rPr lang="en-US" dirty="0"/>
              <a:t>IPPW: July 20, 2021</a:t>
            </a:r>
          </a:p>
        </p:txBody>
      </p:sp>
      <p:sp>
        <p:nvSpPr>
          <p:cNvPr id="6" name="Text Placeholder 5">
            <a:extLst>
              <a:ext uri="{FF2B5EF4-FFF2-40B4-BE49-F238E27FC236}">
                <a16:creationId xmlns:a16="http://schemas.microsoft.com/office/drawing/2014/main" id="{913BE27C-72EB-EB49-B6ED-7B78D6F9A622}"/>
              </a:ext>
            </a:extLst>
          </p:cNvPr>
          <p:cNvSpPr>
            <a:spLocks noGrp="1"/>
          </p:cNvSpPr>
          <p:nvPr>
            <p:ph type="body" sz="quarter" idx="27"/>
          </p:nvPr>
        </p:nvSpPr>
        <p:spPr>
          <a:xfrm>
            <a:off x="888509" y="5328353"/>
            <a:ext cx="7892076" cy="1138773"/>
          </a:xfrm>
        </p:spPr>
        <p:txBody>
          <a:bodyPr/>
          <a:lstStyle/>
          <a:p>
            <a:r>
              <a:rPr lang="en-US" dirty="0"/>
              <a:t>Aaron Brandis – </a:t>
            </a:r>
            <a:r>
              <a:rPr lang="en-US" dirty="0" err="1"/>
              <a:t>DrEAM</a:t>
            </a:r>
            <a:r>
              <a:rPr lang="en-US" dirty="0"/>
              <a:t> Investigation Lead (</a:t>
            </a:r>
            <a:r>
              <a:rPr lang="en-US" dirty="0" err="1"/>
              <a:t>aaron.m.brandis@nasa.gov</a:t>
            </a:r>
            <a:r>
              <a:rPr lang="en-US" dirty="0"/>
              <a:t>), AMA/ARC</a:t>
            </a:r>
          </a:p>
          <a:p>
            <a:r>
              <a:rPr lang="en-US" dirty="0"/>
              <a:t>Helen Hwang (ARC), Ali </a:t>
            </a:r>
            <a:r>
              <a:rPr lang="en-US" dirty="0" err="1"/>
              <a:t>Gulhan</a:t>
            </a:r>
            <a:r>
              <a:rPr lang="en-US" dirty="0"/>
              <a:t> (DLR), Jose Santos (ARC), Eric Stern (ARC), Thomas Thiele (DLR), Frank </a:t>
            </a:r>
            <a:r>
              <a:rPr lang="en-US" dirty="0" err="1"/>
              <a:t>Siebe</a:t>
            </a:r>
            <a:r>
              <a:rPr lang="en-US" dirty="0"/>
              <a:t> (DLR)</a:t>
            </a:r>
          </a:p>
        </p:txBody>
      </p:sp>
    </p:spTree>
    <p:extLst>
      <p:ext uri="{BB962C8B-B14F-4D97-AF65-F5344CB8AC3E}">
        <p14:creationId xmlns:p14="http://schemas.microsoft.com/office/powerpoint/2010/main" val="198346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0DACEA-8979-2A49-8270-A82050296267}"/>
              </a:ext>
            </a:extLst>
          </p:cNvPr>
          <p:cNvSpPr>
            <a:spLocks noGrp="1"/>
          </p:cNvSpPr>
          <p:nvPr>
            <p:ph type="sldNum" sz="quarter" idx="16"/>
          </p:nvPr>
        </p:nvSpPr>
        <p:spPr/>
        <p:txBody>
          <a:bodyPr/>
          <a:lstStyle/>
          <a:p>
            <a:fld id="{371C4647-349B-7644-B587-10D5DF513271}" type="slidenum">
              <a:rPr lang="en-US" smtClean="0"/>
              <a:t>10</a:t>
            </a:fld>
            <a:endParaRPr lang="en-US" dirty="0"/>
          </a:p>
        </p:txBody>
      </p:sp>
      <p:sp>
        <p:nvSpPr>
          <p:cNvPr id="4" name="Title 3">
            <a:extLst>
              <a:ext uri="{FF2B5EF4-FFF2-40B4-BE49-F238E27FC236}">
                <a16:creationId xmlns:a16="http://schemas.microsoft.com/office/drawing/2014/main" id="{DE2CBB9D-8F16-2C40-B814-D2641444CC7C}"/>
              </a:ext>
            </a:extLst>
          </p:cNvPr>
          <p:cNvSpPr>
            <a:spLocks noGrp="1"/>
          </p:cNvSpPr>
          <p:nvPr>
            <p:ph type="title"/>
          </p:nvPr>
        </p:nvSpPr>
        <p:spPr/>
        <p:txBody>
          <a:bodyPr/>
          <a:lstStyle/>
          <a:p>
            <a:r>
              <a:rPr lang="en-US" dirty="0"/>
              <a:t>Comparison with DLR Flight Data: COMARS2</a:t>
            </a:r>
          </a:p>
        </p:txBody>
      </p:sp>
      <p:pic>
        <p:nvPicPr>
          <p:cNvPr id="6" name="Picture 5">
            <a:extLst>
              <a:ext uri="{FF2B5EF4-FFF2-40B4-BE49-F238E27FC236}">
                <a16:creationId xmlns:a16="http://schemas.microsoft.com/office/drawing/2014/main" id="{EF205BA9-0C6A-1842-8EA3-2F8457C3DD15}"/>
              </a:ext>
            </a:extLst>
          </p:cNvPr>
          <p:cNvPicPr>
            <a:picLocks noChangeAspect="1"/>
          </p:cNvPicPr>
          <p:nvPr/>
        </p:nvPicPr>
        <p:blipFill rotWithShape="1">
          <a:blip r:embed="rId2"/>
          <a:srcRect t="31232"/>
          <a:stretch/>
        </p:blipFill>
        <p:spPr>
          <a:xfrm>
            <a:off x="4" y="2959093"/>
            <a:ext cx="6852539" cy="3415249"/>
          </a:xfrm>
          <a:prstGeom prst="rect">
            <a:avLst/>
          </a:prstGeom>
        </p:spPr>
      </p:pic>
      <p:sp>
        <p:nvSpPr>
          <p:cNvPr id="7" name="Content Placeholder 8">
            <a:extLst>
              <a:ext uri="{FF2B5EF4-FFF2-40B4-BE49-F238E27FC236}">
                <a16:creationId xmlns:a16="http://schemas.microsoft.com/office/drawing/2014/main" id="{B87ACD3B-497F-A641-8B60-EA30F2F935FA}"/>
              </a:ext>
            </a:extLst>
          </p:cNvPr>
          <p:cNvSpPr txBox="1">
            <a:spLocks/>
          </p:cNvSpPr>
          <p:nvPr/>
        </p:nvSpPr>
        <p:spPr>
          <a:xfrm>
            <a:off x="734449" y="1294047"/>
            <a:ext cx="9801029" cy="1665046"/>
          </a:xfrm>
          <a:prstGeom prst="rect">
            <a:avLst/>
          </a:prstGeom>
        </p:spPr>
        <p:txBody>
          <a:bodyPr vert="horz" lIns="0" tIns="0" rIns="0" bIns="0" rtlCol="0">
            <a:normAutofit lnSpcReduction="10000"/>
          </a:bodyPr>
          <a:lstStyle>
            <a:lvl1pPr marL="231769" indent="-231769" algn="l" defTabSz="914377" rtl="0" eaLnBrk="1" latinLnBrk="0" hangingPunct="1">
              <a:lnSpc>
                <a:spcPct val="100000"/>
              </a:lnSpc>
              <a:spcBef>
                <a:spcPts val="1000"/>
              </a:spcBef>
              <a:spcAft>
                <a:spcPts val="1200"/>
              </a:spcAft>
              <a:buClr>
                <a:srgbClr val="A92B40"/>
              </a:buClr>
              <a:buSzPct val="110000"/>
              <a:buFont typeface="Arial"/>
              <a:buChar char="•"/>
              <a:tabLst/>
              <a:defRPr sz="1800" kern="1200">
                <a:solidFill>
                  <a:schemeClr val="tx1"/>
                </a:solidFill>
                <a:latin typeface="+mn-lt"/>
                <a:ea typeface="+mn-ea"/>
                <a:cs typeface="+mn-cs"/>
              </a:defRPr>
            </a:lvl1pPr>
            <a:lvl2pPr marL="457189" indent="-225420" algn="l" defTabSz="914377" rtl="0" eaLnBrk="1" latinLnBrk="0" hangingPunct="1">
              <a:lnSpc>
                <a:spcPct val="100000"/>
              </a:lnSpc>
              <a:spcBef>
                <a:spcPts val="400"/>
              </a:spcBef>
              <a:spcAft>
                <a:spcPts val="1200"/>
              </a:spcAft>
              <a:buClr>
                <a:srgbClr val="A92B40"/>
              </a:buClr>
              <a:buSzPct val="110000"/>
              <a:buFont typeface=".AppleSystemUIFont" charset="-120"/>
              <a:buChar char="-"/>
              <a:tabLst/>
              <a:defRPr sz="1600" kern="1200">
                <a:solidFill>
                  <a:schemeClr val="tx1"/>
                </a:solidFill>
                <a:latin typeface="+mn-lt"/>
                <a:ea typeface="+mn-ea"/>
                <a:cs typeface="+mn-cs"/>
              </a:defRPr>
            </a:lvl2pPr>
            <a:lvl3pPr marL="690545" indent="-233357" algn="l" defTabSz="914377" rtl="0" eaLnBrk="1" latinLnBrk="0" hangingPunct="1">
              <a:lnSpc>
                <a:spcPct val="100000"/>
              </a:lnSpc>
              <a:spcBef>
                <a:spcPts val="400"/>
              </a:spcBef>
              <a:spcAft>
                <a:spcPts val="1200"/>
              </a:spcAft>
              <a:buClr>
                <a:srgbClr val="A92B40"/>
              </a:buClr>
              <a:buSzPct val="110000"/>
              <a:buFont typeface="Wingdings" charset="2"/>
              <a:buChar char="§"/>
              <a:tabLst/>
              <a:defRPr sz="1400" kern="1200">
                <a:solidFill>
                  <a:schemeClr val="tx1"/>
                </a:solidFill>
                <a:latin typeface="+mn-lt"/>
                <a:ea typeface="+mn-ea"/>
                <a:cs typeface="+mn-cs"/>
              </a:defRPr>
            </a:lvl3pPr>
            <a:lvl4pPr marL="915965" indent="-225420" algn="l" defTabSz="914377" rtl="0" eaLnBrk="1" latinLnBrk="0" hangingPunct="1">
              <a:lnSpc>
                <a:spcPct val="100000"/>
              </a:lnSpc>
              <a:spcBef>
                <a:spcPts val="400"/>
              </a:spcBef>
              <a:spcAft>
                <a:spcPts val="1200"/>
              </a:spcAft>
              <a:buClr>
                <a:srgbClr val="A92B40"/>
              </a:buClr>
              <a:buSzPct val="110000"/>
              <a:buFont typeface="Courier New" charset="0"/>
              <a:buChar char="o"/>
              <a:tabLst/>
              <a:defRPr sz="1200" kern="1200">
                <a:solidFill>
                  <a:schemeClr val="tx1"/>
                </a:solidFill>
                <a:latin typeface="+mn-lt"/>
                <a:ea typeface="+mn-ea"/>
                <a:cs typeface="+mn-cs"/>
              </a:defRPr>
            </a:lvl4pPr>
            <a:lvl5pPr marL="2063699" indent="-228594" algn="l" defTabSz="914377" rtl="0" eaLnBrk="1" latinLnBrk="0" hangingPunct="1">
              <a:lnSpc>
                <a:spcPct val="100000"/>
              </a:lnSpc>
              <a:spcBef>
                <a:spcPts val="400"/>
              </a:spcBef>
              <a:buClr>
                <a:srgbClr val="A92B40"/>
              </a:buClr>
              <a:buSzPct val="110000"/>
              <a:buFont typeface="Arial"/>
              <a:buChar char="•"/>
              <a:tabLst/>
              <a:defRPr sz="1600" kern="1200" baseline="0">
                <a:solidFill>
                  <a:srgbClr val="745C3A"/>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400"/>
              </a:spcBef>
              <a:spcAft>
                <a:spcPts val="400"/>
              </a:spcAft>
            </a:pPr>
            <a:r>
              <a:rPr lang="en-US" dirty="0"/>
              <a:t>Total heat flux dominated by radiation</a:t>
            </a:r>
          </a:p>
          <a:p>
            <a:pPr>
              <a:spcBef>
                <a:spcPts val="400"/>
              </a:spcBef>
              <a:spcAft>
                <a:spcPts val="400"/>
              </a:spcAft>
            </a:pPr>
            <a:r>
              <a:rPr lang="en-US" dirty="0"/>
              <a:t>Excellent agreement with flight data, within 16% (generally much better).</a:t>
            </a:r>
          </a:p>
          <a:p>
            <a:pPr>
              <a:spcBef>
                <a:spcPts val="400"/>
              </a:spcBef>
              <a:spcAft>
                <a:spcPts val="400"/>
              </a:spcAft>
            </a:pPr>
            <a:r>
              <a:rPr lang="en-US" dirty="0"/>
              <a:t>Some higher relative error near noise floor of flight data, but absolute difference &lt; 0.1 W/cm</a:t>
            </a:r>
            <a:r>
              <a:rPr lang="en-US" baseline="30000" dirty="0"/>
              <a:t>2</a:t>
            </a:r>
          </a:p>
          <a:p>
            <a:pPr>
              <a:spcBef>
                <a:spcPts val="400"/>
              </a:spcBef>
              <a:spcAft>
                <a:spcPts val="400"/>
              </a:spcAft>
            </a:pPr>
            <a:r>
              <a:rPr lang="en-US" dirty="0"/>
              <a:t>Measurements show that despite Schiaparelli crash, COMARS worked well, and our simulation tools show good agreement with the flight data.</a:t>
            </a:r>
          </a:p>
        </p:txBody>
      </p:sp>
      <p:pic>
        <p:nvPicPr>
          <p:cNvPr id="8" name="Picture 7">
            <a:extLst>
              <a:ext uri="{FF2B5EF4-FFF2-40B4-BE49-F238E27FC236}">
                <a16:creationId xmlns:a16="http://schemas.microsoft.com/office/drawing/2014/main" id="{7C30ADFD-4CB2-E644-B7D0-667CC4CE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2342" y="3232106"/>
            <a:ext cx="4425696" cy="3084576"/>
          </a:xfrm>
          <a:prstGeom prst="rect">
            <a:avLst/>
          </a:prstGeom>
        </p:spPr>
      </p:pic>
    </p:spTree>
    <p:extLst>
      <p:ext uri="{BB962C8B-B14F-4D97-AF65-F5344CB8AC3E}">
        <p14:creationId xmlns:p14="http://schemas.microsoft.com/office/powerpoint/2010/main" val="318551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EE3ED2-1909-5945-813A-71325C5BB051}"/>
              </a:ext>
            </a:extLst>
          </p:cNvPr>
          <p:cNvSpPr>
            <a:spLocks noGrp="1"/>
          </p:cNvSpPr>
          <p:nvPr>
            <p:ph type="sldNum" sz="quarter" idx="16"/>
          </p:nvPr>
        </p:nvSpPr>
        <p:spPr/>
        <p:txBody>
          <a:bodyPr/>
          <a:lstStyle/>
          <a:p>
            <a:fld id="{371C4647-349B-7644-B587-10D5DF513271}" type="slidenum">
              <a:rPr lang="en-US" smtClean="0"/>
              <a:t>11</a:t>
            </a:fld>
            <a:endParaRPr lang="en-US" dirty="0"/>
          </a:p>
        </p:txBody>
      </p:sp>
      <p:sp>
        <p:nvSpPr>
          <p:cNvPr id="4" name="Title 3">
            <a:extLst>
              <a:ext uri="{FF2B5EF4-FFF2-40B4-BE49-F238E27FC236}">
                <a16:creationId xmlns:a16="http://schemas.microsoft.com/office/drawing/2014/main" id="{C7D532A6-1DAB-414B-B64D-D13433CD49EC}"/>
              </a:ext>
            </a:extLst>
          </p:cNvPr>
          <p:cNvSpPr>
            <a:spLocks noGrp="1"/>
          </p:cNvSpPr>
          <p:nvPr>
            <p:ph type="title"/>
          </p:nvPr>
        </p:nvSpPr>
        <p:spPr/>
        <p:txBody>
          <a:bodyPr>
            <a:normAutofit/>
          </a:bodyPr>
          <a:lstStyle/>
          <a:p>
            <a:r>
              <a:rPr lang="en-US" dirty="0"/>
              <a:t>Front-Shield Instrumentation - Sensor Overview</a:t>
            </a:r>
          </a:p>
        </p:txBody>
      </p:sp>
      <p:graphicFrame>
        <p:nvGraphicFramePr>
          <p:cNvPr id="7" name="Tabelle 4">
            <a:extLst>
              <a:ext uri="{FF2B5EF4-FFF2-40B4-BE49-F238E27FC236}">
                <a16:creationId xmlns:a16="http://schemas.microsoft.com/office/drawing/2014/main" id="{99580027-359F-C443-8620-53D14FD2B045}"/>
              </a:ext>
            </a:extLst>
          </p:cNvPr>
          <p:cNvGraphicFramePr>
            <a:graphicFrameLocks noGrp="1"/>
          </p:cNvGraphicFramePr>
          <p:nvPr>
            <p:extLst>
              <p:ext uri="{D42A27DB-BD31-4B8C-83A1-F6EECF244321}">
                <p14:modId xmlns:p14="http://schemas.microsoft.com/office/powerpoint/2010/main" val="929348040"/>
              </p:ext>
            </p:extLst>
          </p:nvPr>
        </p:nvGraphicFramePr>
        <p:xfrm>
          <a:off x="118785" y="1268835"/>
          <a:ext cx="11954429" cy="4344701"/>
        </p:xfrm>
        <a:graphic>
          <a:graphicData uri="http://schemas.openxmlformats.org/drawingml/2006/table">
            <a:tbl>
              <a:tblPr firstRow="1" firstCol="1" bandRow="1">
                <a:tableStyleId>{5C22544A-7EE6-4342-B048-85BDC9FD1C3A}</a:tableStyleId>
              </a:tblPr>
              <a:tblGrid>
                <a:gridCol w="2299532">
                  <a:extLst>
                    <a:ext uri="{9D8B030D-6E8A-4147-A177-3AD203B41FA5}">
                      <a16:colId xmlns:a16="http://schemas.microsoft.com/office/drawing/2014/main" val="20000"/>
                    </a:ext>
                  </a:extLst>
                </a:gridCol>
                <a:gridCol w="1270395">
                  <a:extLst>
                    <a:ext uri="{9D8B030D-6E8A-4147-A177-3AD203B41FA5}">
                      <a16:colId xmlns:a16="http://schemas.microsoft.com/office/drawing/2014/main" val="20001"/>
                    </a:ext>
                  </a:extLst>
                </a:gridCol>
                <a:gridCol w="1603869">
                  <a:extLst>
                    <a:ext uri="{9D8B030D-6E8A-4147-A177-3AD203B41FA5}">
                      <a16:colId xmlns:a16="http://schemas.microsoft.com/office/drawing/2014/main" val="20002"/>
                    </a:ext>
                  </a:extLst>
                </a:gridCol>
                <a:gridCol w="6780633">
                  <a:extLst>
                    <a:ext uri="{9D8B030D-6E8A-4147-A177-3AD203B41FA5}">
                      <a16:colId xmlns:a16="http://schemas.microsoft.com/office/drawing/2014/main" val="20003"/>
                    </a:ext>
                  </a:extLst>
                </a:gridCol>
              </a:tblGrid>
              <a:tr h="844170">
                <a:tc>
                  <a:txBody>
                    <a:bodyPr/>
                    <a:lstStyle/>
                    <a:p>
                      <a:pPr algn="ctr">
                        <a:lnSpc>
                          <a:spcPct val="115000"/>
                        </a:lnSpc>
                        <a:spcAft>
                          <a:spcPts val="0"/>
                        </a:spcAft>
                      </a:pPr>
                      <a:r>
                        <a:rPr lang="en-US" sz="2000" noProof="0" dirty="0">
                          <a:effectLst/>
                          <a:latin typeface="Arial" panose="020B0604020202020204" pitchFamily="34" charset="0"/>
                          <a:cs typeface="Arial" panose="020B0604020202020204" pitchFamily="34" charset="0"/>
                        </a:rPr>
                        <a:t>Sensor</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algn="ctr">
                        <a:lnSpc>
                          <a:spcPct val="115000"/>
                        </a:lnSpc>
                        <a:spcAft>
                          <a:spcPts val="0"/>
                        </a:spcAft>
                      </a:pPr>
                      <a:r>
                        <a:rPr lang="en-US" sz="2000" noProof="0" dirty="0">
                          <a:effectLst/>
                          <a:latin typeface="Arial" panose="020B0604020202020204" pitchFamily="34" charset="0"/>
                          <a:cs typeface="Arial" panose="020B0604020202020204" pitchFamily="34" charset="0"/>
                        </a:rPr>
                        <a:t>Quantity</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algn="ctr">
                        <a:lnSpc>
                          <a:spcPct val="115000"/>
                        </a:lnSpc>
                        <a:spcAft>
                          <a:spcPts val="0"/>
                        </a:spcAft>
                      </a:pPr>
                      <a:r>
                        <a:rPr lang="en-US" sz="2000" baseline="0" noProof="0" dirty="0">
                          <a:effectLst/>
                          <a:latin typeface="Arial" panose="020B0604020202020204" pitchFamily="34" charset="0"/>
                          <a:cs typeface="Arial" panose="020B0604020202020204" pitchFamily="34" charset="0"/>
                        </a:rPr>
                        <a:t># Channels</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algn="ctr">
                        <a:lnSpc>
                          <a:spcPct val="115000"/>
                        </a:lnSpc>
                        <a:spcAft>
                          <a:spcPts val="0"/>
                        </a:spcAft>
                      </a:pPr>
                      <a:r>
                        <a:rPr lang="en-US" sz="2000" noProof="0" dirty="0">
                          <a:effectLst/>
                          <a:latin typeface="Arial" panose="020B0604020202020204" pitchFamily="34" charset="0"/>
                          <a:cs typeface="Arial" panose="020B0604020202020204" pitchFamily="34" charset="0"/>
                        </a:rPr>
                        <a:t>Comments</a:t>
                      </a:r>
                    </a:p>
                    <a:p>
                      <a:pPr algn="ctr">
                        <a:lnSpc>
                          <a:spcPct val="115000"/>
                        </a:lnSpc>
                        <a:spcAft>
                          <a:spcPts val="0"/>
                        </a:spcAft>
                      </a:pPr>
                      <a:r>
                        <a:rPr lang="en-US" sz="2000" noProof="0" dirty="0">
                          <a:effectLst/>
                          <a:latin typeface="Arial" panose="020B0604020202020204" pitchFamily="34" charset="0"/>
                          <a:cs typeface="Arial" panose="020B0604020202020204" pitchFamily="34" charset="0"/>
                        </a:rPr>
                        <a:t> </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extLst>
                  <a:ext uri="{0D108BD9-81ED-4DB2-BD59-A6C34878D82A}">
                    <a16:rowId xmlns:a16="http://schemas.microsoft.com/office/drawing/2014/main" val="10000"/>
                  </a:ext>
                </a:extLst>
              </a:tr>
              <a:tr h="755615">
                <a:tc>
                  <a:txBody>
                    <a:bodyPr/>
                    <a:lstStyle/>
                    <a:p>
                      <a:pPr algn="ctr">
                        <a:lnSpc>
                          <a:spcPct val="115000"/>
                        </a:lnSpc>
                        <a:spcAft>
                          <a:spcPts val="0"/>
                        </a:spcAft>
                      </a:pPr>
                      <a:r>
                        <a:rPr lang="de-DE" sz="2000" dirty="0" err="1">
                          <a:solidFill>
                            <a:schemeClr val="tx1"/>
                          </a:solidFill>
                          <a:effectLst/>
                          <a:latin typeface="Arial" panose="020B0604020202020204" pitchFamily="34" charset="0"/>
                          <a:cs typeface="Arial" panose="020B0604020202020204" pitchFamily="34" charset="0"/>
                        </a:rPr>
                        <a:t>DragSTR</a:t>
                      </a:r>
                      <a:r>
                        <a:rPr lang="de-DE" sz="2000" dirty="0">
                          <a:solidFill>
                            <a:schemeClr val="tx1"/>
                          </a:solidFill>
                          <a:effectLst/>
                          <a:latin typeface="Arial" panose="020B0604020202020204" pitchFamily="34" charset="0"/>
                          <a:cs typeface="Arial" panose="020B0604020202020204" pitchFamily="34" charset="0"/>
                        </a:rPr>
                        <a:t> </a:t>
                      </a:r>
                      <a:r>
                        <a:rPr lang="de-DE" sz="2000" dirty="0" err="1">
                          <a:solidFill>
                            <a:schemeClr val="tx1"/>
                          </a:solidFill>
                          <a:effectLst/>
                          <a:latin typeface="Arial" panose="020B0604020202020204" pitchFamily="34" charset="0"/>
                          <a:cs typeface="Arial" panose="020B0604020202020204" pitchFamily="34" charset="0"/>
                        </a:rPr>
                        <a:t>Thermocouples</a:t>
                      </a:r>
                      <a:endParaRPr lang="de-DE"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de-DE" sz="2000" dirty="0">
                          <a:effectLst/>
                          <a:latin typeface="Arial" panose="020B0604020202020204" pitchFamily="34" charset="0"/>
                          <a:ea typeface="+mn-ea"/>
                          <a:cs typeface="Arial" panose="020B0604020202020204" pitchFamily="34" charset="0"/>
                        </a:rPr>
                        <a:t>10</a:t>
                      </a:r>
                      <a:endParaRPr lang="de-DE" sz="20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de-DE" sz="2000" dirty="0">
                          <a:effectLst/>
                          <a:latin typeface="Arial" panose="020B0604020202020204" pitchFamily="34" charset="0"/>
                          <a:cs typeface="Arial" panose="020B0604020202020204" pitchFamily="34" charset="0"/>
                        </a:rPr>
                        <a:t>10</a:t>
                      </a:r>
                      <a:endParaRPr lang="de-DE" sz="20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3-5 thermal plugs (depending on number of thermocouples</a:t>
                      </a:r>
                      <a:r>
                        <a:rPr lang="en-US" sz="1600" baseline="0" dirty="0">
                          <a:effectLst/>
                          <a:latin typeface="Arial" panose="020B0604020202020204" pitchFamily="34" charset="0"/>
                          <a:cs typeface="Arial" panose="020B0604020202020204" pitchFamily="34" charset="0"/>
                        </a:rPr>
                        <a:t> per plug)</a:t>
                      </a:r>
                      <a:endParaRPr lang="de-DE" sz="16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1"/>
                  </a:ext>
                </a:extLst>
              </a:tr>
              <a:tr h="604435">
                <a:tc>
                  <a:txBody>
                    <a:bodyPr/>
                    <a:lstStyle/>
                    <a:p>
                      <a:pPr algn="ctr">
                        <a:lnSpc>
                          <a:spcPct val="115000"/>
                        </a:lnSpc>
                        <a:spcAft>
                          <a:spcPts val="0"/>
                        </a:spcAft>
                      </a:pPr>
                      <a:r>
                        <a:rPr lang="de-DE" sz="2000" dirty="0" err="1">
                          <a:solidFill>
                            <a:schemeClr val="tx1"/>
                          </a:solidFill>
                          <a:effectLst/>
                          <a:latin typeface="Arial" panose="020B0604020202020204" pitchFamily="34" charset="0"/>
                          <a:cs typeface="Arial" panose="020B0604020202020204" pitchFamily="34" charset="0"/>
                        </a:rPr>
                        <a:t>DrAFT</a:t>
                      </a:r>
                      <a:endParaRPr lang="de-DE"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de-DE" sz="2000" dirty="0">
                          <a:effectLst/>
                          <a:latin typeface="Arial" panose="020B0604020202020204" pitchFamily="34" charset="0"/>
                          <a:cs typeface="Arial" panose="020B0604020202020204" pitchFamily="34" charset="0"/>
                        </a:rPr>
                        <a:t>4</a:t>
                      </a:r>
                      <a:endParaRPr lang="de-DE" sz="20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de-DE" sz="2000" dirty="0">
                          <a:effectLst/>
                          <a:latin typeface="Arial" panose="020B0604020202020204" pitchFamily="34" charset="0"/>
                          <a:cs typeface="Arial" panose="020B0604020202020204" pitchFamily="34" charset="0"/>
                        </a:rPr>
                        <a:t>12</a:t>
                      </a:r>
                      <a:endParaRPr lang="de-DE" sz="20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Pressure</a:t>
                      </a:r>
                      <a:r>
                        <a:rPr lang="en-US" sz="1600" baseline="0" dirty="0">
                          <a:effectLst/>
                          <a:latin typeface="Arial" panose="020B0604020202020204" pitchFamily="34" charset="0"/>
                          <a:cs typeface="Arial" panose="020B0604020202020204" pitchFamily="34" charset="0"/>
                        </a:rPr>
                        <a:t> sensor with three measurement channels each (power supply, pressure signal, reference temperature)</a:t>
                      </a:r>
                      <a:endParaRPr lang="de-DE" sz="16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r h="1689646">
                <a:tc>
                  <a:txBody>
                    <a:bodyPr/>
                    <a:lstStyle/>
                    <a:p>
                      <a:pPr algn="ctr">
                        <a:lnSpc>
                          <a:spcPct val="115000"/>
                        </a:lnSpc>
                        <a:spcAft>
                          <a:spcPts val="0"/>
                        </a:spcAft>
                      </a:pPr>
                      <a:r>
                        <a:rPr lang="en-US" sz="2000" noProof="0" dirty="0">
                          <a:solidFill>
                            <a:schemeClr val="tx1"/>
                          </a:solidFill>
                          <a:effectLst/>
                          <a:latin typeface="Arial" panose="020B0604020202020204" pitchFamily="34" charset="0"/>
                          <a:cs typeface="Arial" panose="020B0604020202020204" pitchFamily="34" charset="0"/>
                        </a:rPr>
                        <a:t>Thermocouple Cold-Junction-Compensation (CJC)</a:t>
                      </a:r>
                      <a:endParaRPr lang="en-US" sz="2000" noProof="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en-US" sz="2000" noProof="0" dirty="0">
                          <a:effectLst/>
                          <a:latin typeface="Arial" panose="020B0604020202020204" pitchFamily="34" charset="0"/>
                          <a:cs typeface="Arial" panose="020B0604020202020204" pitchFamily="34" charset="0"/>
                        </a:rPr>
                        <a:t>2</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en-US" sz="2000" noProof="0" dirty="0">
                          <a:effectLst/>
                          <a:latin typeface="Arial" panose="020B0604020202020204" pitchFamily="34" charset="0"/>
                          <a:ea typeface="+mn-ea"/>
                          <a:cs typeface="Arial" panose="020B0604020202020204" pitchFamily="34" charset="0"/>
                        </a:rPr>
                        <a:t>2</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algn="just">
                        <a:lnSpc>
                          <a:spcPct val="115000"/>
                        </a:lnSpc>
                        <a:spcAft>
                          <a:spcPts val="0"/>
                        </a:spcAft>
                      </a:pPr>
                      <a:r>
                        <a:rPr lang="en-US" sz="1600" noProof="0" dirty="0">
                          <a:effectLst/>
                          <a:latin typeface="Arial" panose="020B0604020202020204" pitchFamily="34" charset="0"/>
                          <a:cs typeface="Arial" panose="020B0604020202020204" pitchFamily="34" charset="0"/>
                        </a:rPr>
                        <a:t>Temperature sensor placed near main sensor connector on Multiplexing</a:t>
                      </a:r>
                      <a:r>
                        <a:rPr lang="en-US" sz="1600" baseline="0" noProof="0" dirty="0">
                          <a:effectLst/>
                          <a:latin typeface="Arial" panose="020B0604020202020204" pitchFamily="34" charset="0"/>
                          <a:cs typeface="Arial" panose="020B0604020202020204" pitchFamily="34" charset="0"/>
                        </a:rPr>
                        <a:t> board</a:t>
                      </a:r>
                      <a:r>
                        <a:rPr lang="en-US" sz="1600" noProof="0" dirty="0">
                          <a:effectLst/>
                          <a:latin typeface="Arial" panose="020B0604020202020204" pitchFamily="34" charset="0"/>
                          <a:cs typeface="Arial" panose="020B0604020202020204" pitchFamily="34" charset="0"/>
                        </a:rPr>
                        <a:t> (junction between thermocouple wires and</a:t>
                      </a:r>
                      <a:r>
                        <a:rPr lang="en-US" sz="1600" baseline="0" noProof="0" dirty="0">
                          <a:effectLst/>
                          <a:latin typeface="Arial" panose="020B0604020202020204" pitchFamily="34" charset="0"/>
                          <a:cs typeface="Arial" panose="020B0604020202020204" pitchFamily="34" charset="0"/>
                        </a:rPr>
                        <a:t> PCB).</a:t>
                      </a:r>
                    </a:p>
                    <a:p>
                      <a:pPr algn="just">
                        <a:lnSpc>
                          <a:spcPct val="115000"/>
                        </a:lnSpc>
                        <a:spcAft>
                          <a:spcPts val="0"/>
                        </a:spcAft>
                      </a:pPr>
                      <a:r>
                        <a:rPr lang="en-US" sz="1600" baseline="0" noProof="0" dirty="0">
                          <a:effectLst/>
                          <a:latin typeface="Arial" panose="020B0604020202020204" pitchFamily="34" charset="0"/>
                          <a:cs typeface="Arial" panose="020B0604020202020204" pitchFamily="34" charset="0"/>
                        </a:rPr>
                        <a:t>(One housekeeping temperature sensor of the Multiplexing board is used as additional CJC temperature sensor)</a:t>
                      </a:r>
                      <a:endParaRPr lang="en-US" sz="1600" noProof="0" dirty="0">
                        <a:effectLst/>
                        <a:latin typeface="Arial" panose="020B0604020202020204" pitchFamily="34" charset="0"/>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3"/>
                  </a:ext>
                </a:extLst>
              </a:tr>
              <a:tr h="450835">
                <a:tc>
                  <a:txBody>
                    <a:bodyPr/>
                    <a:lstStyle/>
                    <a:p>
                      <a:pPr algn="just">
                        <a:lnSpc>
                          <a:spcPct val="115000"/>
                        </a:lnSpc>
                        <a:spcAft>
                          <a:spcPts val="0"/>
                        </a:spcAft>
                      </a:pPr>
                      <a:r>
                        <a:rPr lang="de-DE" sz="2000" dirty="0">
                          <a:effectLst/>
                          <a:latin typeface="Arial" panose="020B0604020202020204" pitchFamily="34" charset="0"/>
                          <a:cs typeface="Arial" panose="020B0604020202020204" pitchFamily="34" charset="0"/>
                        </a:rPr>
                        <a:t> </a:t>
                      </a:r>
                      <a:endParaRPr lang="de-DE" sz="20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c>
                  <a:txBody>
                    <a:bodyPr/>
                    <a:lstStyle/>
                    <a:p>
                      <a:pPr algn="ctr">
                        <a:lnSpc>
                          <a:spcPct val="115000"/>
                        </a:lnSpc>
                        <a:spcAft>
                          <a:spcPts val="0"/>
                        </a:spcAft>
                      </a:pPr>
                      <a:r>
                        <a:rPr lang="de-DE" sz="2000" b="1" dirty="0">
                          <a:effectLst/>
                          <a:latin typeface="Arial" panose="020B0604020202020204" pitchFamily="34" charset="0"/>
                          <a:cs typeface="Arial" panose="020B0604020202020204" pitchFamily="34" charset="0"/>
                        </a:rPr>
                        <a:t>Total</a:t>
                      </a:r>
                      <a:r>
                        <a:rPr lang="de-DE" sz="2000" dirty="0">
                          <a:effectLst/>
                          <a:latin typeface="Arial" panose="020B0604020202020204" pitchFamily="34" charset="0"/>
                          <a:cs typeface="Arial" panose="020B0604020202020204" pitchFamily="34" charset="0"/>
                        </a:rPr>
                        <a:t> </a:t>
                      </a:r>
                      <a:endParaRPr lang="de-DE" sz="20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c>
                  <a:txBody>
                    <a:bodyPr/>
                    <a:lstStyle/>
                    <a:p>
                      <a:pPr algn="ctr">
                        <a:lnSpc>
                          <a:spcPct val="115000"/>
                        </a:lnSpc>
                        <a:spcAft>
                          <a:spcPts val="0"/>
                        </a:spcAft>
                      </a:pPr>
                      <a:r>
                        <a:rPr lang="de-DE" sz="2000" b="1" dirty="0">
                          <a:effectLst/>
                          <a:latin typeface="Arial" panose="020B0604020202020204" pitchFamily="34" charset="0"/>
                          <a:ea typeface="+mn-ea"/>
                          <a:cs typeface="Arial" panose="020B0604020202020204" pitchFamily="34" charset="0"/>
                        </a:rPr>
                        <a:t>24</a:t>
                      </a:r>
                      <a:endParaRPr lang="de-DE" sz="2000" b="1"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tc>
                  <a:txBody>
                    <a:bodyPr/>
                    <a:lstStyle/>
                    <a:p>
                      <a:pPr algn="just">
                        <a:lnSpc>
                          <a:spcPct val="115000"/>
                        </a:lnSpc>
                        <a:spcAft>
                          <a:spcPts val="0"/>
                        </a:spcAft>
                      </a:pPr>
                      <a:r>
                        <a:rPr lang="de-DE" sz="2000" dirty="0">
                          <a:effectLst/>
                          <a:latin typeface="Arial" panose="020B0604020202020204" pitchFamily="34" charset="0"/>
                          <a:cs typeface="Arial" panose="020B0604020202020204" pitchFamily="34" charset="0"/>
                        </a:rPr>
                        <a:t> </a:t>
                      </a:r>
                      <a:endParaRPr lang="de-DE" sz="20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801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9A8FD9-E07B-DE48-8EC6-A23E17958987}"/>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E20260B7-04C9-AA4A-B503-15A8BBE7C8AE}"/>
              </a:ext>
            </a:extLst>
          </p:cNvPr>
          <p:cNvSpPr>
            <a:spLocks noGrp="1"/>
          </p:cNvSpPr>
          <p:nvPr>
            <p:ph type="sldNum" sz="quarter" idx="16"/>
          </p:nvPr>
        </p:nvSpPr>
        <p:spPr/>
        <p:txBody>
          <a:bodyPr/>
          <a:lstStyle/>
          <a:p>
            <a:fld id="{371C4647-349B-7644-B587-10D5DF513271}" type="slidenum">
              <a:rPr lang="en-US" smtClean="0"/>
              <a:t>12</a:t>
            </a:fld>
            <a:endParaRPr lang="en-US" dirty="0"/>
          </a:p>
        </p:txBody>
      </p:sp>
      <p:sp>
        <p:nvSpPr>
          <p:cNvPr id="4" name="Title 3">
            <a:extLst>
              <a:ext uri="{FF2B5EF4-FFF2-40B4-BE49-F238E27FC236}">
                <a16:creationId xmlns:a16="http://schemas.microsoft.com/office/drawing/2014/main" id="{55AC3920-ADD1-8D41-A9F8-013962A6A005}"/>
              </a:ext>
            </a:extLst>
          </p:cNvPr>
          <p:cNvSpPr>
            <a:spLocks noGrp="1"/>
          </p:cNvSpPr>
          <p:nvPr>
            <p:ph type="title"/>
          </p:nvPr>
        </p:nvSpPr>
        <p:spPr/>
        <p:txBody>
          <a:bodyPr>
            <a:normAutofit/>
          </a:bodyPr>
          <a:lstStyle/>
          <a:p>
            <a:r>
              <a:rPr lang="en-US" dirty="0" err="1"/>
              <a:t>Backshell</a:t>
            </a:r>
            <a:r>
              <a:rPr lang="en-US" dirty="0"/>
              <a:t> Instrumentation – Sensor Overview</a:t>
            </a:r>
          </a:p>
        </p:txBody>
      </p:sp>
      <p:sp>
        <p:nvSpPr>
          <p:cNvPr id="5" name="Content Placeholder 4">
            <a:extLst>
              <a:ext uri="{FF2B5EF4-FFF2-40B4-BE49-F238E27FC236}">
                <a16:creationId xmlns:a16="http://schemas.microsoft.com/office/drawing/2014/main" id="{5BA15B43-53B6-554A-B9DF-54FEFC1B4C28}"/>
              </a:ext>
            </a:extLst>
          </p:cNvPr>
          <p:cNvSpPr>
            <a:spLocks noGrp="1"/>
          </p:cNvSpPr>
          <p:nvPr>
            <p:ph idx="18"/>
          </p:nvPr>
        </p:nvSpPr>
        <p:spPr/>
        <p:txBody>
          <a:bodyPr/>
          <a:lstStyle/>
          <a:p>
            <a:endParaRPr lang="en-US"/>
          </a:p>
        </p:txBody>
      </p:sp>
      <p:graphicFrame>
        <p:nvGraphicFramePr>
          <p:cNvPr id="9" name="Tabelle 4">
            <a:extLst>
              <a:ext uri="{FF2B5EF4-FFF2-40B4-BE49-F238E27FC236}">
                <a16:creationId xmlns:a16="http://schemas.microsoft.com/office/drawing/2014/main" id="{E8F10FD4-E52E-6646-BC11-85606369E280}"/>
              </a:ext>
            </a:extLst>
          </p:cNvPr>
          <p:cNvGraphicFramePr>
            <a:graphicFrameLocks noGrp="1" noChangeAspect="1"/>
          </p:cNvGraphicFramePr>
          <p:nvPr>
            <p:extLst>
              <p:ext uri="{D42A27DB-BD31-4B8C-83A1-F6EECF244321}">
                <p14:modId xmlns:p14="http://schemas.microsoft.com/office/powerpoint/2010/main" val="111684261"/>
              </p:ext>
            </p:extLst>
          </p:nvPr>
        </p:nvGraphicFramePr>
        <p:xfrm>
          <a:off x="118785" y="930777"/>
          <a:ext cx="11113507" cy="5561325"/>
        </p:xfrm>
        <a:graphic>
          <a:graphicData uri="http://schemas.openxmlformats.org/drawingml/2006/table">
            <a:tbl>
              <a:tblPr firstRow="1" firstCol="1" bandRow="1">
                <a:tableStyleId>{5C22544A-7EE6-4342-B048-85BDC9FD1C3A}</a:tableStyleId>
              </a:tblPr>
              <a:tblGrid>
                <a:gridCol w="2137774">
                  <a:extLst>
                    <a:ext uri="{9D8B030D-6E8A-4147-A177-3AD203B41FA5}">
                      <a16:colId xmlns:a16="http://schemas.microsoft.com/office/drawing/2014/main" val="20000"/>
                    </a:ext>
                  </a:extLst>
                </a:gridCol>
                <a:gridCol w="1181030">
                  <a:extLst>
                    <a:ext uri="{9D8B030D-6E8A-4147-A177-3AD203B41FA5}">
                      <a16:colId xmlns:a16="http://schemas.microsoft.com/office/drawing/2014/main" val="20001"/>
                    </a:ext>
                  </a:extLst>
                </a:gridCol>
                <a:gridCol w="1616325">
                  <a:extLst>
                    <a:ext uri="{9D8B030D-6E8A-4147-A177-3AD203B41FA5}">
                      <a16:colId xmlns:a16="http://schemas.microsoft.com/office/drawing/2014/main" val="20002"/>
                    </a:ext>
                  </a:extLst>
                </a:gridCol>
                <a:gridCol w="6178378">
                  <a:extLst>
                    <a:ext uri="{9D8B030D-6E8A-4147-A177-3AD203B41FA5}">
                      <a16:colId xmlns:a16="http://schemas.microsoft.com/office/drawing/2014/main" val="20003"/>
                    </a:ext>
                  </a:extLst>
                </a:gridCol>
              </a:tblGrid>
              <a:tr h="379848">
                <a:tc>
                  <a:txBody>
                    <a:bodyPr/>
                    <a:lstStyle/>
                    <a:p>
                      <a:pPr algn="ctr">
                        <a:lnSpc>
                          <a:spcPct val="115000"/>
                        </a:lnSpc>
                        <a:spcAft>
                          <a:spcPts val="0"/>
                        </a:spcAft>
                      </a:pPr>
                      <a:r>
                        <a:rPr lang="en-US" sz="2000" noProof="0" dirty="0">
                          <a:effectLst/>
                          <a:latin typeface="Arial" panose="020B0604020202020204" pitchFamily="34" charset="0"/>
                          <a:cs typeface="Arial" panose="020B0604020202020204" pitchFamily="34" charset="0"/>
                        </a:rPr>
                        <a:t>Sensor</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algn="ctr">
                        <a:lnSpc>
                          <a:spcPct val="115000"/>
                        </a:lnSpc>
                        <a:spcAft>
                          <a:spcPts val="0"/>
                        </a:spcAft>
                      </a:pPr>
                      <a:r>
                        <a:rPr lang="en-US" sz="2000" noProof="0" dirty="0">
                          <a:effectLst/>
                          <a:latin typeface="Arial" panose="020B0604020202020204" pitchFamily="34" charset="0"/>
                          <a:cs typeface="Arial" panose="020B0604020202020204" pitchFamily="34" charset="0"/>
                        </a:rPr>
                        <a:t>Quantity</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algn="ctr">
                        <a:lnSpc>
                          <a:spcPct val="115000"/>
                        </a:lnSpc>
                        <a:spcAft>
                          <a:spcPts val="0"/>
                        </a:spcAft>
                      </a:pPr>
                      <a:r>
                        <a:rPr lang="en-US" sz="2000" baseline="0" noProof="0" dirty="0">
                          <a:effectLst/>
                          <a:latin typeface="Arial" panose="020B0604020202020204" pitchFamily="34" charset="0"/>
                          <a:cs typeface="Arial" panose="020B0604020202020204" pitchFamily="34" charset="0"/>
                        </a:rPr>
                        <a:t># Channels</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tc>
                  <a:txBody>
                    <a:bodyPr/>
                    <a:lstStyle/>
                    <a:p>
                      <a:pPr algn="ctr">
                        <a:lnSpc>
                          <a:spcPct val="115000"/>
                        </a:lnSpc>
                        <a:spcAft>
                          <a:spcPts val="0"/>
                        </a:spcAft>
                      </a:pPr>
                      <a:r>
                        <a:rPr lang="en-US" sz="2000" noProof="0" dirty="0">
                          <a:effectLst/>
                          <a:latin typeface="Arial" panose="020B0604020202020204" pitchFamily="34" charset="0"/>
                          <a:cs typeface="Arial" panose="020B0604020202020204" pitchFamily="34" charset="0"/>
                        </a:rPr>
                        <a:t>Comments </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75000"/>
                      </a:schemeClr>
                    </a:solidFill>
                  </a:tcPr>
                </a:tc>
                <a:extLst>
                  <a:ext uri="{0D108BD9-81ED-4DB2-BD59-A6C34878D82A}">
                    <a16:rowId xmlns:a16="http://schemas.microsoft.com/office/drawing/2014/main" val="10000"/>
                  </a:ext>
                </a:extLst>
              </a:tr>
              <a:tr h="573214">
                <a:tc>
                  <a:txBody>
                    <a:bodyPr/>
                    <a:lstStyle/>
                    <a:p>
                      <a:pPr algn="ctr">
                        <a:lnSpc>
                          <a:spcPct val="115000"/>
                        </a:lnSpc>
                        <a:spcAft>
                          <a:spcPts val="0"/>
                        </a:spcAft>
                      </a:pPr>
                      <a:r>
                        <a:rPr lang="de-DE" sz="1800" dirty="0" err="1">
                          <a:solidFill>
                            <a:schemeClr val="tx1"/>
                          </a:solidFill>
                          <a:effectLst/>
                          <a:latin typeface="Arial" panose="020B0604020202020204" pitchFamily="34" charset="0"/>
                          <a:cs typeface="Arial" panose="020B0604020202020204" pitchFamily="34" charset="0"/>
                        </a:rPr>
                        <a:t>DragSTR</a:t>
                      </a:r>
                      <a:r>
                        <a:rPr lang="de-DE" sz="1800" dirty="0">
                          <a:solidFill>
                            <a:schemeClr val="tx1"/>
                          </a:solidFill>
                          <a:effectLst/>
                          <a:latin typeface="Arial" panose="020B0604020202020204" pitchFamily="34" charset="0"/>
                          <a:cs typeface="Arial" panose="020B0604020202020204" pitchFamily="34" charset="0"/>
                        </a:rPr>
                        <a:t> </a:t>
                      </a:r>
                      <a:r>
                        <a:rPr lang="de-DE" sz="1800" dirty="0" err="1">
                          <a:solidFill>
                            <a:schemeClr val="tx1"/>
                          </a:solidFill>
                          <a:effectLst/>
                          <a:latin typeface="Arial" panose="020B0604020202020204" pitchFamily="34" charset="0"/>
                          <a:cs typeface="Arial" panose="020B0604020202020204" pitchFamily="34" charset="0"/>
                        </a:rPr>
                        <a:t>Thermocouples</a:t>
                      </a:r>
                      <a:endParaRPr lang="de-DE"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de-DE" sz="2000" dirty="0">
                          <a:effectLst/>
                          <a:latin typeface="Arial" panose="020B0604020202020204" pitchFamily="34" charset="0"/>
                          <a:ea typeface="+mn-ea"/>
                          <a:cs typeface="Arial" panose="020B0604020202020204" pitchFamily="34" charset="0"/>
                        </a:rPr>
                        <a:t>2</a:t>
                      </a:r>
                      <a:endParaRPr lang="de-DE" sz="20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de-DE" sz="2000" dirty="0">
                          <a:effectLst/>
                          <a:latin typeface="Arial" panose="020B0604020202020204" pitchFamily="34" charset="0"/>
                          <a:cs typeface="Arial" panose="020B0604020202020204" pitchFamily="34" charset="0"/>
                        </a:rPr>
                        <a:t>2</a:t>
                      </a:r>
                      <a:endParaRPr lang="de-DE" sz="20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algn="just">
                        <a:lnSpc>
                          <a:spcPct val="115000"/>
                        </a:lnSpc>
                        <a:spcAft>
                          <a:spcPts val="0"/>
                        </a:spcAft>
                      </a:pPr>
                      <a:r>
                        <a:rPr lang="en-US" sz="1400">
                          <a:effectLst/>
                          <a:latin typeface="Arial" panose="020B0604020202020204" pitchFamily="34" charset="0"/>
                          <a:cs typeface="Arial" panose="020B0604020202020204" pitchFamily="34" charset="0"/>
                        </a:rPr>
                        <a:t>One thermal plug with two thermocouples</a:t>
                      </a:r>
                      <a:endParaRPr lang="en-US" sz="1400" dirty="0">
                        <a:effectLst/>
                        <a:latin typeface="Arial" panose="020B0604020202020204" pitchFamily="34" charset="0"/>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1"/>
                  </a:ext>
                </a:extLst>
              </a:tr>
              <a:tr h="1298305">
                <a:tc>
                  <a:txBody>
                    <a:bodyPr/>
                    <a:lstStyle/>
                    <a:p>
                      <a:pPr algn="ctr">
                        <a:lnSpc>
                          <a:spcPct val="115000"/>
                        </a:lnSpc>
                        <a:spcAft>
                          <a:spcPts val="0"/>
                        </a:spcAft>
                      </a:pPr>
                      <a:r>
                        <a:rPr lang="de-DE" sz="1800" dirty="0" err="1">
                          <a:solidFill>
                            <a:schemeClr val="tx1"/>
                          </a:solidFill>
                          <a:effectLst/>
                          <a:latin typeface="Arial" panose="020B0604020202020204" pitchFamily="34" charset="0"/>
                          <a:cs typeface="Arial" panose="020B0604020202020204" pitchFamily="34" charset="0"/>
                        </a:rPr>
                        <a:t>Combined</a:t>
                      </a:r>
                      <a:r>
                        <a:rPr lang="de-DE" sz="1800" dirty="0">
                          <a:solidFill>
                            <a:schemeClr val="tx1"/>
                          </a:solidFill>
                          <a:effectLst/>
                          <a:latin typeface="Arial" panose="020B0604020202020204" pitchFamily="34" charset="0"/>
                          <a:cs typeface="Arial" panose="020B0604020202020204" pitchFamily="34" charset="0"/>
                        </a:rPr>
                        <a:t> aerothermal </a:t>
                      </a:r>
                      <a:r>
                        <a:rPr lang="de-DE" sz="1800" dirty="0" err="1">
                          <a:solidFill>
                            <a:schemeClr val="tx1"/>
                          </a:solidFill>
                          <a:effectLst/>
                          <a:latin typeface="Arial" panose="020B0604020202020204" pitchFamily="34" charset="0"/>
                          <a:cs typeface="Arial" panose="020B0604020202020204" pitchFamily="34" charset="0"/>
                        </a:rPr>
                        <a:t>sensor</a:t>
                      </a:r>
                      <a:r>
                        <a:rPr lang="de-DE" sz="1800" dirty="0">
                          <a:solidFill>
                            <a:schemeClr val="tx1"/>
                          </a:solidFill>
                          <a:effectLst/>
                          <a:latin typeface="Arial" panose="020B0604020202020204" pitchFamily="34" charset="0"/>
                          <a:cs typeface="Arial" panose="020B0604020202020204" pitchFamily="34" charset="0"/>
                        </a:rPr>
                        <a:t> (COSSTA)</a:t>
                      </a: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de-DE" sz="2000" dirty="0">
                          <a:effectLst/>
                          <a:latin typeface="Arial" panose="020B0604020202020204" pitchFamily="34" charset="0"/>
                          <a:cs typeface="Arial" panose="020B0604020202020204" pitchFamily="34" charset="0"/>
                        </a:rPr>
                        <a:t>2</a:t>
                      </a:r>
                      <a:endParaRPr lang="de-DE" sz="20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de-DE" sz="2000" dirty="0">
                          <a:effectLst/>
                          <a:latin typeface="Arial" panose="020B0604020202020204" pitchFamily="34" charset="0"/>
                          <a:cs typeface="Arial" panose="020B0604020202020204" pitchFamily="34" charset="0"/>
                        </a:rPr>
                        <a:t>14</a:t>
                      </a:r>
                      <a:endParaRPr lang="de-DE" sz="20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just">
                        <a:lnSpc>
                          <a:spcPct val="115000"/>
                        </a:lnSpc>
                        <a:spcAft>
                          <a:spcPts val="0"/>
                        </a:spcAft>
                      </a:pPr>
                      <a:r>
                        <a:rPr lang="en-US" sz="1400" dirty="0">
                          <a:effectLst/>
                          <a:latin typeface="Arial" panose="020B0604020202020204" pitchFamily="34" charset="0"/>
                          <a:cs typeface="Arial" panose="020B0604020202020204" pitchFamily="34" charset="0"/>
                        </a:rPr>
                        <a:t>Each containing: </a:t>
                      </a:r>
                    </a:p>
                    <a:p>
                      <a:pPr marL="285750" indent="-285750" algn="just">
                        <a:lnSpc>
                          <a:spcPct val="115000"/>
                        </a:lnSpc>
                        <a:spcAft>
                          <a:spcPts val="0"/>
                        </a:spcAft>
                        <a:buFont typeface="Arial" panose="020B0604020202020204" pitchFamily="34" charset="0"/>
                        <a:buChar char="•"/>
                      </a:pPr>
                      <a:r>
                        <a:rPr lang="en-US" sz="1400" dirty="0">
                          <a:effectLst/>
                          <a:latin typeface="Arial" panose="020B0604020202020204" pitchFamily="34" charset="0"/>
                          <a:cs typeface="Arial" panose="020B0604020202020204" pitchFamily="34" charset="0"/>
                        </a:rPr>
                        <a:t>1 total heat flux sensor (2 channels: heat flux signal, sensor temperature)</a:t>
                      </a:r>
                    </a:p>
                    <a:p>
                      <a:pPr marL="285750" indent="-285750" algn="just">
                        <a:lnSpc>
                          <a:spcPct val="115000"/>
                        </a:lnSpc>
                        <a:spcAft>
                          <a:spcPts val="0"/>
                        </a:spcAft>
                        <a:buFont typeface="Arial" panose="020B0604020202020204" pitchFamily="34" charset="0"/>
                        <a:buChar char="•"/>
                      </a:pPr>
                      <a:r>
                        <a:rPr lang="en-US" sz="1400" i="1" dirty="0">
                          <a:effectLst/>
                          <a:latin typeface="Arial" panose="020B0604020202020204" pitchFamily="34" charset="0"/>
                          <a:cs typeface="Arial" panose="020B0604020202020204" pitchFamily="34" charset="0"/>
                        </a:rPr>
                        <a:t>1 pressure sensor (2 channels: supply voltage, sensor signal)</a:t>
                      </a:r>
                    </a:p>
                    <a:p>
                      <a:pPr marL="285750" indent="-285750" algn="just">
                        <a:lnSpc>
                          <a:spcPct val="115000"/>
                        </a:lnSpc>
                        <a:spcAft>
                          <a:spcPts val="0"/>
                        </a:spcAft>
                        <a:buFont typeface="Arial" panose="020B0604020202020204" pitchFamily="34" charset="0"/>
                        <a:buChar char="•"/>
                      </a:pPr>
                      <a:r>
                        <a:rPr lang="en-US" sz="1400" dirty="0">
                          <a:effectLst/>
                          <a:latin typeface="Arial" panose="020B0604020202020204" pitchFamily="34" charset="0"/>
                          <a:cs typeface="Arial" panose="020B0604020202020204" pitchFamily="34" charset="0"/>
                        </a:rPr>
                        <a:t>2 narrowband radiometers (2 channels: signal wavelength 1 &amp; 2)</a:t>
                      </a:r>
                    </a:p>
                    <a:p>
                      <a:pPr marL="285750" indent="-285750" algn="just">
                        <a:lnSpc>
                          <a:spcPct val="115000"/>
                        </a:lnSpc>
                        <a:spcAft>
                          <a:spcPts val="0"/>
                        </a:spcAft>
                        <a:buFont typeface="Arial" panose="020B0604020202020204" pitchFamily="34" charset="0"/>
                        <a:buChar char="•"/>
                      </a:pPr>
                      <a:r>
                        <a:rPr lang="en-US" sz="1400" dirty="0">
                          <a:effectLst/>
                          <a:latin typeface="Arial" panose="020B0604020202020204" pitchFamily="34" charset="0"/>
                          <a:cs typeface="Arial" panose="020B0604020202020204" pitchFamily="34" charset="0"/>
                        </a:rPr>
                        <a:t>1 temperature sensor (reference temperature for pressure sensor and radiometer)</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r h="1118123">
                <a:tc>
                  <a:txBody>
                    <a:bodyPr/>
                    <a:lstStyle/>
                    <a:p>
                      <a:pPr algn="ctr">
                        <a:lnSpc>
                          <a:spcPct val="115000"/>
                        </a:lnSpc>
                        <a:spcAft>
                          <a:spcPts val="0"/>
                        </a:spcAft>
                      </a:pPr>
                      <a:r>
                        <a:rPr lang="en-US" sz="1800" noProof="0" dirty="0">
                          <a:solidFill>
                            <a:schemeClr val="tx1"/>
                          </a:solidFill>
                          <a:effectLst/>
                          <a:latin typeface="Arial" panose="020B0604020202020204" pitchFamily="34" charset="0"/>
                          <a:cs typeface="Arial" panose="020B0604020202020204" pitchFamily="34" charset="0"/>
                        </a:rPr>
                        <a:t>Combined aerothermal sensor (COSSTA)</a:t>
                      </a: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en-US" sz="2000" noProof="0" dirty="0">
                          <a:effectLst/>
                          <a:latin typeface="Arial" panose="020B0604020202020204" pitchFamily="34" charset="0"/>
                          <a:cs typeface="Arial" panose="020B0604020202020204" pitchFamily="34" charset="0"/>
                        </a:rPr>
                        <a:t>1</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en-US" sz="2000" noProof="0" dirty="0">
                          <a:effectLst/>
                          <a:latin typeface="Arial" panose="020B0604020202020204" pitchFamily="34" charset="0"/>
                          <a:ea typeface="+mn-ea"/>
                          <a:cs typeface="Arial" panose="020B0604020202020204" pitchFamily="34" charset="0"/>
                        </a:rPr>
                        <a:t>5</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indent="0" algn="just">
                        <a:lnSpc>
                          <a:spcPct val="115000"/>
                        </a:lnSpc>
                        <a:spcAft>
                          <a:spcPts val="0"/>
                        </a:spcAft>
                        <a:buFont typeface="Arial" panose="020B0604020202020204" pitchFamily="34" charset="0"/>
                        <a:buNone/>
                      </a:pPr>
                      <a:r>
                        <a:rPr lang="en-US" sz="1400" noProof="0" dirty="0">
                          <a:effectLst/>
                          <a:latin typeface="Arial" panose="020B0604020202020204" pitchFamily="34" charset="0"/>
                          <a:cs typeface="Arial" panose="020B0604020202020204" pitchFamily="34" charset="0"/>
                        </a:rPr>
                        <a:t>Containing:         </a:t>
                      </a:r>
                    </a:p>
                    <a:p>
                      <a:pPr marL="285750" indent="-285750" algn="just">
                        <a:lnSpc>
                          <a:spcPct val="115000"/>
                        </a:lnSpc>
                        <a:spcAft>
                          <a:spcPts val="0"/>
                        </a:spcAft>
                        <a:buFont typeface="Arial" panose="020B0604020202020204" pitchFamily="34" charset="0"/>
                        <a:buChar char="•"/>
                      </a:pPr>
                      <a:r>
                        <a:rPr lang="en-US" sz="1400" noProof="0" dirty="0">
                          <a:effectLst/>
                          <a:latin typeface="Arial" panose="020B0604020202020204" pitchFamily="34" charset="0"/>
                          <a:cs typeface="Arial" panose="020B0604020202020204" pitchFamily="34" charset="0"/>
                        </a:rPr>
                        <a:t>1 total heat flux sensor (2 channels: heat flux signal, sensor temperature)</a:t>
                      </a:r>
                    </a:p>
                    <a:p>
                      <a:pPr marL="285750" indent="-285750" algn="just">
                        <a:lnSpc>
                          <a:spcPct val="115000"/>
                        </a:lnSpc>
                        <a:spcAft>
                          <a:spcPts val="0"/>
                        </a:spcAft>
                        <a:buFont typeface="Arial" panose="020B0604020202020204" pitchFamily="34" charset="0"/>
                        <a:buChar char="•"/>
                      </a:pPr>
                      <a:r>
                        <a:rPr lang="en-US" sz="1400" noProof="0" dirty="0">
                          <a:effectLst/>
                          <a:latin typeface="Arial" panose="020B0604020202020204" pitchFamily="34" charset="0"/>
                          <a:cs typeface="Arial" panose="020B0604020202020204" pitchFamily="34" charset="0"/>
                        </a:rPr>
                        <a:t>2 narrowband radiometers  (2 channels: signal wavelength 1 &amp; 2)</a:t>
                      </a:r>
                    </a:p>
                    <a:p>
                      <a:pPr marL="285750" indent="-285750" algn="just">
                        <a:lnSpc>
                          <a:spcPct val="115000"/>
                        </a:lnSpc>
                        <a:spcAft>
                          <a:spcPts val="0"/>
                        </a:spcAft>
                        <a:buFont typeface="Arial" panose="020B0604020202020204" pitchFamily="34" charset="0"/>
                        <a:buChar char="•"/>
                      </a:pPr>
                      <a:r>
                        <a:rPr lang="en-US" sz="1400" noProof="0" dirty="0">
                          <a:effectLst/>
                          <a:latin typeface="Arial" panose="020B0604020202020204" pitchFamily="34" charset="0"/>
                          <a:cs typeface="Arial" panose="020B0604020202020204" pitchFamily="34" charset="0"/>
                        </a:rPr>
                        <a:t>1 temperature sensor (reference temperature for pressure sensor and radiometer)</a:t>
                      </a:r>
                    </a:p>
                  </a:txBody>
                  <a:tcPr marL="68580" marR="68580" marT="0" marB="0" anchor="ctr">
                    <a:solidFill>
                      <a:schemeClr val="accent2">
                        <a:lumMod val="40000"/>
                        <a:lumOff val="60000"/>
                      </a:schemeClr>
                    </a:solidFill>
                  </a:tcPr>
                </a:tc>
                <a:extLst>
                  <a:ext uri="{0D108BD9-81ED-4DB2-BD59-A6C34878D82A}">
                    <a16:rowId xmlns:a16="http://schemas.microsoft.com/office/drawing/2014/main" val="10003"/>
                  </a:ext>
                </a:extLst>
              </a:tr>
              <a:tr h="918589">
                <a:tc>
                  <a:txBody>
                    <a:bodyPr/>
                    <a:lstStyle/>
                    <a:p>
                      <a:pPr algn="ctr">
                        <a:lnSpc>
                          <a:spcPct val="115000"/>
                        </a:lnSpc>
                        <a:spcAft>
                          <a:spcPts val="0"/>
                        </a:spcAft>
                      </a:pPr>
                      <a:r>
                        <a:rPr lang="en-US" sz="1800" noProof="0" dirty="0">
                          <a:solidFill>
                            <a:schemeClr val="tx1"/>
                          </a:solidFill>
                          <a:effectLst/>
                          <a:latin typeface="Arial" panose="020B0604020202020204" pitchFamily="34" charset="0"/>
                          <a:ea typeface="Calibri"/>
                          <a:cs typeface="Arial" panose="020B0604020202020204" pitchFamily="34" charset="0"/>
                        </a:rPr>
                        <a:t>Broadband radiometer (COSSTA)</a:t>
                      </a: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US" sz="2000" noProof="0" dirty="0">
                          <a:effectLst/>
                          <a:latin typeface="Arial" panose="020B0604020202020204" pitchFamily="34" charset="0"/>
                          <a:ea typeface="Calibri"/>
                          <a:cs typeface="Arial" panose="020B0604020202020204" pitchFamily="34" charset="0"/>
                        </a:rPr>
                        <a:t>1</a:t>
                      </a: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US" sz="2000" noProof="0" dirty="0">
                          <a:effectLst/>
                          <a:latin typeface="Arial" panose="020B0604020202020204" pitchFamily="34" charset="0"/>
                          <a:ea typeface="Calibri"/>
                          <a:cs typeface="Arial" panose="020B0604020202020204" pitchFamily="34" charset="0"/>
                        </a:rPr>
                        <a:t>2</a:t>
                      </a:r>
                    </a:p>
                  </a:txBody>
                  <a:tcPr marL="68580" marR="68580" marT="0" marB="0" anchor="ctr">
                    <a:solidFill>
                      <a:schemeClr val="accent2">
                        <a:lumMod val="20000"/>
                        <a:lumOff val="80000"/>
                      </a:schemeClr>
                    </a:solidFill>
                  </a:tcPr>
                </a:tc>
                <a:tc>
                  <a:txBody>
                    <a:bodyPr/>
                    <a:lstStyle/>
                    <a:p>
                      <a:pPr marL="0" indent="0" algn="just">
                        <a:lnSpc>
                          <a:spcPct val="115000"/>
                        </a:lnSpc>
                        <a:spcAft>
                          <a:spcPts val="0"/>
                        </a:spcAft>
                        <a:buFont typeface="Arial" panose="020B0604020202020204" pitchFamily="34" charset="0"/>
                        <a:buNone/>
                      </a:pPr>
                      <a:r>
                        <a:rPr lang="en-US" sz="1400" noProof="0" dirty="0">
                          <a:effectLst/>
                          <a:latin typeface="Arial" panose="020B0604020202020204" pitchFamily="34" charset="0"/>
                          <a:cs typeface="Arial" panose="020B0604020202020204" pitchFamily="34" charset="0"/>
                        </a:rPr>
                        <a:t>Total radiative heat flux (2 channels: sensor signal, sensor temperature)</a:t>
                      </a:r>
                    </a:p>
                  </a:txBody>
                  <a:tcPr marL="68580" marR="68580" marT="0" marB="0" anchor="ctr">
                    <a:solidFill>
                      <a:schemeClr val="accent2">
                        <a:lumMod val="20000"/>
                        <a:lumOff val="80000"/>
                      </a:schemeClr>
                    </a:solidFill>
                  </a:tcPr>
                </a:tc>
                <a:extLst>
                  <a:ext uri="{0D108BD9-81ED-4DB2-BD59-A6C34878D82A}">
                    <a16:rowId xmlns:a16="http://schemas.microsoft.com/office/drawing/2014/main" val="1956077045"/>
                  </a:ext>
                </a:extLst>
              </a:tr>
              <a:tr h="679770">
                <a:tc>
                  <a:txBody>
                    <a:bodyPr/>
                    <a:lstStyle/>
                    <a:p>
                      <a:pPr algn="ctr">
                        <a:lnSpc>
                          <a:spcPct val="115000"/>
                        </a:lnSpc>
                        <a:spcAft>
                          <a:spcPts val="0"/>
                        </a:spcAft>
                      </a:pPr>
                      <a:r>
                        <a:rPr lang="en-US" sz="1800" noProof="0" dirty="0">
                          <a:solidFill>
                            <a:schemeClr val="tx1"/>
                          </a:solidFill>
                          <a:effectLst/>
                          <a:latin typeface="Arial" panose="020B0604020202020204" pitchFamily="34" charset="0"/>
                          <a:cs typeface="Arial" panose="020B0604020202020204" pitchFamily="34" charset="0"/>
                        </a:rPr>
                        <a:t>TC CJC</a:t>
                      </a:r>
                      <a:endParaRPr lang="en-US" sz="1800" noProof="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US" sz="2000" noProof="0" dirty="0">
                          <a:effectLst/>
                          <a:latin typeface="Arial" panose="020B0604020202020204" pitchFamily="34" charset="0"/>
                          <a:cs typeface="Arial" panose="020B0604020202020204" pitchFamily="34" charset="0"/>
                        </a:rPr>
                        <a:t>1</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lnSpc>
                          <a:spcPct val="115000"/>
                        </a:lnSpc>
                        <a:spcAft>
                          <a:spcPts val="0"/>
                        </a:spcAft>
                      </a:pPr>
                      <a:r>
                        <a:rPr lang="en-US" sz="2000" noProof="0" dirty="0">
                          <a:effectLst/>
                          <a:latin typeface="Arial" panose="020B0604020202020204" pitchFamily="34" charset="0"/>
                          <a:ea typeface="+mn-ea"/>
                          <a:cs typeface="Arial" panose="020B0604020202020204" pitchFamily="34" charset="0"/>
                        </a:rPr>
                        <a:t>1</a:t>
                      </a:r>
                      <a:endParaRPr lang="en-US" sz="2000" noProof="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20000"/>
                        <a:lumOff val="80000"/>
                      </a:schemeClr>
                    </a:solidFill>
                  </a:tcPr>
                </a:tc>
                <a:tc>
                  <a:txBody>
                    <a:bodyPr/>
                    <a:lstStyle/>
                    <a:p>
                      <a:pPr marL="0" indent="0" algn="just" defTabSz="914377" rtl="0" eaLnBrk="1" latinLnBrk="0" hangingPunct="1">
                        <a:lnSpc>
                          <a:spcPct val="115000"/>
                        </a:lnSpc>
                        <a:spcAft>
                          <a:spcPts val="0"/>
                        </a:spcAft>
                        <a:buFont typeface="Arial" panose="020B0604020202020204" pitchFamily="34" charset="0"/>
                        <a:buNone/>
                      </a:pPr>
                      <a:r>
                        <a:rPr lang="en-US" sz="1400" kern="1200" noProof="0" dirty="0">
                          <a:solidFill>
                            <a:schemeClr val="dk1"/>
                          </a:solidFill>
                          <a:effectLst/>
                          <a:latin typeface="Arial" panose="020B0604020202020204" pitchFamily="34" charset="0"/>
                          <a:ea typeface="+mn-ea"/>
                          <a:cs typeface="Arial" panose="020B0604020202020204" pitchFamily="34" charset="0"/>
                        </a:rPr>
                        <a:t>Temperature sensor for Cold-Junction-Compensation (CJC) of thermocouple measurements</a:t>
                      </a:r>
                    </a:p>
                  </a:txBody>
                  <a:tcPr marL="68580" marR="68580" marT="0" marB="0" anchor="ctr">
                    <a:solidFill>
                      <a:schemeClr val="accent2">
                        <a:lumMod val="20000"/>
                        <a:lumOff val="80000"/>
                      </a:schemeClr>
                    </a:solidFill>
                  </a:tcPr>
                </a:tc>
                <a:extLst>
                  <a:ext uri="{0D108BD9-81ED-4DB2-BD59-A6C34878D82A}">
                    <a16:rowId xmlns:a16="http://schemas.microsoft.com/office/drawing/2014/main" val="2515504175"/>
                  </a:ext>
                </a:extLst>
              </a:tr>
              <a:tr h="273863">
                <a:tc>
                  <a:txBody>
                    <a:bodyPr/>
                    <a:lstStyle/>
                    <a:p>
                      <a:pPr algn="just">
                        <a:lnSpc>
                          <a:spcPct val="115000"/>
                        </a:lnSpc>
                        <a:spcAft>
                          <a:spcPts val="0"/>
                        </a:spcAft>
                      </a:pPr>
                      <a:r>
                        <a:rPr lang="de-DE" sz="2000" dirty="0">
                          <a:effectLst/>
                          <a:latin typeface="Arial" panose="020B0604020202020204" pitchFamily="34" charset="0"/>
                          <a:cs typeface="Arial" panose="020B0604020202020204" pitchFamily="34" charset="0"/>
                        </a:rPr>
                        <a:t> </a:t>
                      </a:r>
                      <a:endParaRPr lang="de-DE" sz="20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de-DE" sz="2000" b="1" dirty="0">
                          <a:effectLst/>
                          <a:latin typeface="Arial" panose="020B0604020202020204" pitchFamily="34" charset="0"/>
                          <a:cs typeface="Arial" panose="020B0604020202020204" pitchFamily="34" charset="0"/>
                        </a:rPr>
                        <a:t>Total</a:t>
                      </a:r>
                      <a:r>
                        <a:rPr lang="de-DE" sz="2000" dirty="0">
                          <a:effectLst/>
                          <a:latin typeface="Arial" panose="020B0604020202020204" pitchFamily="34" charset="0"/>
                          <a:cs typeface="Arial" panose="020B0604020202020204" pitchFamily="34" charset="0"/>
                        </a:rPr>
                        <a:t> </a:t>
                      </a:r>
                      <a:endParaRPr lang="de-DE" sz="20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de-DE" sz="2000" b="1" dirty="0">
                          <a:effectLst/>
                          <a:latin typeface="Arial" panose="020B0604020202020204" pitchFamily="34" charset="0"/>
                          <a:ea typeface="+mn-ea"/>
                          <a:cs typeface="Arial" panose="020B0604020202020204" pitchFamily="34" charset="0"/>
                        </a:rPr>
                        <a:t>24</a:t>
                      </a:r>
                      <a:endParaRPr lang="de-DE" sz="2000" b="1"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tc>
                  <a:txBody>
                    <a:bodyPr/>
                    <a:lstStyle/>
                    <a:p>
                      <a:pPr marL="342900" indent="-342900" algn="just">
                        <a:lnSpc>
                          <a:spcPct val="115000"/>
                        </a:lnSpc>
                        <a:spcAft>
                          <a:spcPts val="0"/>
                        </a:spcAft>
                        <a:buFont typeface="Arial" panose="020B0604020202020204" pitchFamily="34" charset="0"/>
                        <a:buChar char="•"/>
                      </a:pPr>
                      <a:endParaRPr lang="de-DE" sz="2000" dirty="0">
                        <a:effectLst/>
                        <a:latin typeface="Arial" panose="020B0604020202020204" pitchFamily="34" charset="0"/>
                        <a:ea typeface="Calibri"/>
                        <a:cs typeface="Arial" panose="020B060402020202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67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781E14-F981-F74C-8A78-3B2861615DE0}"/>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7E08ED66-8562-3E40-8360-B79EFC623595}"/>
              </a:ext>
            </a:extLst>
          </p:cNvPr>
          <p:cNvSpPr>
            <a:spLocks noGrp="1"/>
          </p:cNvSpPr>
          <p:nvPr>
            <p:ph type="sldNum" sz="quarter" idx="16"/>
          </p:nvPr>
        </p:nvSpPr>
        <p:spPr/>
        <p:txBody>
          <a:bodyPr/>
          <a:lstStyle/>
          <a:p>
            <a:fld id="{371C4647-349B-7644-B587-10D5DF513271}" type="slidenum">
              <a:rPr lang="en-US" smtClean="0"/>
              <a:t>13</a:t>
            </a:fld>
            <a:endParaRPr lang="en-US" dirty="0"/>
          </a:p>
        </p:txBody>
      </p:sp>
      <p:sp>
        <p:nvSpPr>
          <p:cNvPr id="4" name="Title 3">
            <a:extLst>
              <a:ext uri="{FF2B5EF4-FFF2-40B4-BE49-F238E27FC236}">
                <a16:creationId xmlns:a16="http://schemas.microsoft.com/office/drawing/2014/main" id="{5D145082-8D9E-AC4A-BF54-31E0FFBD6E68}"/>
              </a:ext>
            </a:extLst>
          </p:cNvPr>
          <p:cNvSpPr>
            <a:spLocks noGrp="1"/>
          </p:cNvSpPr>
          <p:nvPr>
            <p:ph type="title"/>
          </p:nvPr>
        </p:nvSpPr>
        <p:spPr/>
        <p:txBody>
          <a:bodyPr/>
          <a:lstStyle/>
          <a:p>
            <a:r>
              <a:rPr lang="en-US" dirty="0"/>
              <a:t>Preliminary Sensor Layout</a:t>
            </a:r>
          </a:p>
        </p:txBody>
      </p:sp>
      <p:pic>
        <p:nvPicPr>
          <p:cNvPr id="6" name="Picture 5">
            <a:extLst>
              <a:ext uri="{FF2B5EF4-FFF2-40B4-BE49-F238E27FC236}">
                <a16:creationId xmlns:a16="http://schemas.microsoft.com/office/drawing/2014/main" id="{CDE0CA84-5854-A34D-A0B0-F5765A57F89A}"/>
              </a:ext>
            </a:extLst>
          </p:cNvPr>
          <p:cNvPicPr>
            <a:picLocks noChangeAspect="1"/>
          </p:cNvPicPr>
          <p:nvPr/>
        </p:nvPicPr>
        <p:blipFill>
          <a:blip r:embed="rId2"/>
          <a:stretch>
            <a:fillRect/>
          </a:stretch>
        </p:blipFill>
        <p:spPr>
          <a:xfrm>
            <a:off x="157545" y="1155700"/>
            <a:ext cx="8305800" cy="5054600"/>
          </a:xfrm>
          <a:prstGeom prst="rect">
            <a:avLst/>
          </a:prstGeom>
        </p:spPr>
      </p:pic>
      <p:sp>
        <p:nvSpPr>
          <p:cNvPr id="7" name="Content Placeholder 1">
            <a:extLst>
              <a:ext uri="{FF2B5EF4-FFF2-40B4-BE49-F238E27FC236}">
                <a16:creationId xmlns:a16="http://schemas.microsoft.com/office/drawing/2014/main" id="{031F88E1-15FB-5448-BC70-C5780276CEC3}"/>
              </a:ext>
            </a:extLst>
          </p:cNvPr>
          <p:cNvSpPr txBox="1">
            <a:spLocks/>
          </p:cNvSpPr>
          <p:nvPr/>
        </p:nvSpPr>
        <p:spPr>
          <a:xfrm>
            <a:off x="8549844" y="1485900"/>
            <a:ext cx="3656570" cy="4724400"/>
          </a:xfrm>
          <a:prstGeom prst="rect">
            <a:avLst/>
          </a:prstGeom>
        </p:spPr>
        <p:txBody>
          <a:bodyPr vert="horz" lIns="0" tIns="0" rIns="0" bIns="0" rtlCol="0">
            <a:normAutofit/>
          </a:bodyPr>
          <a:lstStyle>
            <a:lvl1pPr marL="231769" indent="-231769" algn="l" defTabSz="914377" rtl="0" eaLnBrk="1" latinLnBrk="0" hangingPunct="1">
              <a:lnSpc>
                <a:spcPct val="100000"/>
              </a:lnSpc>
              <a:spcBef>
                <a:spcPts val="1000"/>
              </a:spcBef>
              <a:spcAft>
                <a:spcPts val="1200"/>
              </a:spcAft>
              <a:buClr>
                <a:srgbClr val="A92B40"/>
              </a:buClr>
              <a:buSzPct val="110000"/>
              <a:buFont typeface="Arial"/>
              <a:buChar char="•"/>
              <a:tabLst/>
              <a:defRPr sz="1800" kern="1200">
                <a:solidFill>
                  <a:schemeClr val="tx1"/>
                </a:solidFill>
                <a:latin typeface="+mn-lt"/>
                <a:ea typeface="+mn-ea"/>
                <a:cs typeface="+mn-cs"/>
              </a:defRPr>
            </a:lvl1pPr>
            <a:lvl2pPr marL="457189" indent="-225420" algn="l" defTabSz="914377" rtl="0" eaLnBrk="1" latinLnBrk="0" hangingPunct="1">
              <a:lnSpc>
                <a:spcPct val="100000"/>
              </a:lnSpc>
              <a:spcBef>
                <a:spcPts val="400"/>
              </a:spcBef>
              <a:spcAft>
                <a:spcPts val="1200"/>
              </a:spcAft>
              <a:buClr>
                <a:srgbClr val="A92B40"/>
              </a:buClr>
              <a:buSzPct val="110000"/>
              <a:buFont typeface=".AppleSystemUIFont" charset="-120"/>
              <a:buChar char="-"/>
              <a:tabLst/>
              <a:defRPr sz="1600" kern="1200">
                <a:solidFill>
                  <a:schemeClr val="tx1"/>
                </a:solidFill>
                <a:latin typeface="+mn-lt"/>
                <a:ea typeface="+mn-ea"/>
                <a:cs typeface="+mn-cs"/>
              </a:defRPr>
            </a:lvl2pPr>
            <a:lvl3pPr marL="690545" indent="-233357" algn="l" defTabSz="914377" rtl="0" eaLnBrk="1" latinLnBrk="0" hangingPunct="1">
              <a:lnSpc>
                <a:spcPct val="100000"/>
              </a:lnSpc>
              <a:spcBef>
                <a:spcPts val="400"/>
              </a:spcBef>
              <a:spcAft>
                <a:spcPts val="1200"/>
              </a:spcAft>
              <a:buClr>
                <a:srgbClr val="A92B40"/>
              </a:buClr>
              <a:buSzPct val="110000"/>
              <a:buFont typeface="Wingdings" charset="2"/>
              <a:buChar char="§"/>
              <a:tabLst/>
              <a:defRPr sz="1400" kern="1200">
                <a:solidFill>
                  <a:schemeClr val="tx1"/>
                </a:solidFill>
                <a:latin typeface="+mn-lt"/>
                <a:ea typeface="+mn-ea"/>
                <a:cs typeface="+mn-cs"/>
              </a:defRPr>
            </a:lvl3pPr>
            <a:lvl4pPr marL="915965" indent="-225420" algn="l" defTabSz="914377" rtl="0" eaLnBrk="1" latinLnBrk="0" hangingPunct="1">
              <a:lnSpc>
                <a:spcPct val="100000"/>
              </a:lnSpc>
              <a:spcBef>
                <a:spcPts val="400"/>
              </a:spcBef>
              <a:spcAft>
                <a:spcPts val="1200"/>
              </a:spcAft>
              <a:buClr>
                <a:srgbClr val="A92B40"/>
              </a:buClr>
              <a:buSzPct val="110000"/>
              <a:buFont typeface="Courier New" charset="0"/>
              <a:buChar char="o"/>
              <a:tabLst/>
              <a:defRPr sz="1200" kern="1200">
                <a:solidFill>
                  <a:schemeClr val="tx1"/>
                </a:solidFill>
                <a:latin typeface="+mn-lt"/>
                <a:ea typeface="+mn-ea"/>
                <a:cs typeface="+mn-cs"/>
              </a:defRPr>
            </a:lvl4pPr>
            <a:lvl5pPr marL="2063699" indent="-228594" algn="l" defTabSz="914377" rtl="0" eaLnBrk="1" latinLnBrk="0" hangingPunct="1">
              <a:lnSpc>
                <a:spcPct val="100000"/>
              </a:lnSpc>
              <a:spcBef>
                <a:spcPts val="400"/>
              </a:spcBef>
              <a:buClr>
                <a:srgbClr val="A92B40"/>
              </a:buClr>
              <a:buSzPct val="110000"/>
              <a:buFont typeface="Arial"/>
              <a:buChar char="•"/>
              <a:tabLst/>
              <a:defRPr sz="1600" kern="1200" baseline="0">
                <a:solidFill>
                  <a:srgbClr val="745C3A"/>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600"/>
              </a:spcBef>
              <a:spcAft>
                <a:spcPts val="600"/>
              </a:spcAft>
            </a:pPr>
            <a:r>
              <a:rPr lang="en-US" dirty="0"/>
              <a:t>Dragonfly Sensors for Thermal Reconstruction (</a:t>
            </a:r>
            <a:r>
              <a:rPr lang="en-US" dirty="0" err="1"/>
              <a:t>DragSTR</a:t>
            </a:r>
            <a:r>
              <a:rPr lang="en-US" dirty="0"/>
              <a:t>):</a:t>
            </a:r>
          </a:p>
          <a:p>
            <a:pPr lvl="1">
              <a:spcBef>
                <a:spcPts val="600"/>
              </a:spcBef>
              <a:spcAft>
                <a:spcPts val="600"/>
              </a:spcAft>
            </a:pPr>
            <a:r>
              <a:rPr lang="en-US" dirty="0"/>
              <a:t>5 forebody TC plugs, 1 aftbody TC plug</a:t>
            </a:r>
          </a:p>
          <a:p>
            <a:pPr>
              <a:spcBef>
                <a:spcPts val="600"/>
              </a:spcBef>
              <a:spcAft>
                <a:spcPts val="600"/>
              </a:spcAft>
            </a:pPr>
            <a:r>
              <a:rPr lang="en-US" dirty="0"/>
              <a:t>Dragonfly Atmospheric Flight Transducers  (</a:t>
            </a:r>
            <a:r>
              <a:rPr lang="en-US" dirty="0" err="1"/>
              <a:t>DrAFT</a:t>
            </a:r>
            <a:r>
              <a:rPr lang="en-US" dirty="0"/>
              <a:t>):</a:t>
            </a:r>
          </a:p>
          <a:p>
            <a:pPr lvl="1">
              <a:spcBef>
                <a:spcPts val="600"/>
              </a:spcBef>
              <a:spcAft>
                <a:spcPts val="600"/>
              </a:spcAft>
            </a:pPr>
            <a:r>
              <a:rPr lang="en-US" dirty="0"/>
              <a:t>4 forebody pressure transducers </a:t>
            </a:r>
          </a:p>
          <a:p>
            <a:pPr>
              <a:spcBef>
                <a:spcPts val="600"/>
              </a:spcBef>
              <a:spcAft>
                <a:spcPts val="600"/>
              </a:spcAft>
            </a:pPr>
            <a:r>
              <a:rPr lang="en-US" dirty="0" err="1"/>
              <a:t>COmbined</a:t>
            </a:r>
            <a:r>
              <a:rPr lang="en-US" dirty="0"/>
              <a:t> Sensor System for Titan Atmosphere (COSSTA):</a:t>
            </a:r>
          </a:p>
          <a:p>
            <a:pPr lvl="1">
              <a:spcBef>
                <a:spcPts val="600"/>
              </a:spcBef>
              <a:spcAft>
                <a:spcPts val="600"/>
              </a:spcAft>
            </a:pPr>
            <a:r>
              <a:rPr lang="en-US" dirty="0"/>
              <a:t>3 combined total heat flux, pressure and temperature sensors</a:t>
            </a:r>
          </a:p>
          <a:p>
            <a:pPr lvl="1">
              <a:spcBef>
                <a:spcPts val="600"/>
              </a:spcBef>
              <a:spcAft>
                <a:spcPts val="600"/>
              </a:spcAft>
            </a:pPr>
            <a:r>
              <a:rPr lang="en-US" dirty="0"/>
              <a:t>1 radiometer</a:t>
            </a:r>
          </a:p>
          <a:p>
            <a:endParaRPr lang="en-US" dirty="0"/>
          </a:p>
        </p:txBody>
      </p:sp>
    </p:spTree>
    <p:extLst>
      <p:ext uri="{BB962C8B-B14F-4D97-AF65-F5344CB8AC3E}">
        <p14:creationId xmlns:p14="http://schemas.microsoft.com/office/powerpoint/2010/main" val="2059601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E2A49D-82CC-F54E-BFFF-BA4225A15D0A}"/>
              </a:ext>
            </a:extLst>
          </p:cNvPr>
          <p:cNvSpPr>
            <a:spLocks noGrp="1"/>
          </p:cNvSpPr>
          <p:nvPr>
            <p:ph idx="1"/>
          </p:nvPr>
        </p:nvSpPr>
        <p:spPr>
          <a:xfrm>
            <a:off x="342900" y="1485900"/>
            <a:ext cx="5638800" cy="5052060"/>
          </a:xfrm>
        </p:spPr>
        <p:txBody>
          <a:bodyPr>
            <a:normAutofit/>
          </a:bodyPr>
          <a:lstStyle/>
          <a:p>
            <a:r>
              <a:rPr lang="en-US" dirty="0"/>
              <a:t>To reconstruct the </a:t>
            </a:r>
            <a:r>
              <a:rPr lang="en-US" dirty="0" err="1"/>
              <a:t>DrEAM</a:t>
            </a:r>
            <a:r>
              <a:rPr lang="en-US" dirty="0"/>
              <a:t> data, we will need to know the Titan atmospheric composition. Radiation is very sensitive to the amount of CH</a:t>
            </a:r>
            <a:r>
              <a:rPr lang="en-US" baseline="-25000" dirty="0"/>
              <a:t>4</a:t>
            </a:r>
          </a:p>
          <a:p>
            <a:r>
              <a:rPr lang="en-US" dirty="0"/>
              <a:t>The uncertainty in CH</a:t>
            </a:r>
            <a:r>
              <a:rPr lang="en-US" baseline="-25000" dirty="0"/>
              <a:t>4</a:t>
            </a:r>
            <a:r>
              <a:rPr lang="en-US" dirty="0"/>
              <a:t> for upper altitudes (~500 to 180 km) is about 0.9 to 2.2%.</a:t>
            </a:r>
          </a:p>
          <a:p>
            <a:r>
              <a:rPr lang="en-US" dirty="0"/>
              <a:t>How can we get a better estimate of CH</a:t>
            </a:r>
            <a:r>
              <a:rPr lang="en-US" baseline="-25000" dirty="0"/>
              <a:t>4</a:t>
            </a:r>
            <a:r>
              <a:rPr lang="en-US" dirty="0"/>
              <a:t> concentration to analyze </a:t>
            </a:r>
            <a:r>
              <a:rPr lang="en-US" dirty="0" err="1"/>
              <a:t>DrEAM</a:t>
            </a:r>
            <a:r>
              <a:rPr lang="en-US" dirty="0"/>
              <a:t> data?</a:t>
            </a:r>
          </a:p>
          <a:p>
            <a:r>
              <a:rPr lang="en-US" dirty="0"/>
              <a:t>Obviously can’t be measured directly…</a:t>
            </a:r>
          </a:p>
          <a:p>
            <a:r>
              <a:rPr lang="en-US" dirty="0"/>
              <a:t>Q: Could we infer CH</a:t>
            </a:r>
            <a:r>
              <a:rPr lang="en-US" baseline="-25000" dirty="0"/>
              <a:t>4</a:t>
            </a:r>
            <a:r>
              <a:rPr lang="en-US" dirty="0"/>
              <a:t> concentration from narrow band radiometers?</a:t>
            </a:r>
          </a:p>
          <a:p>
            <a:pPr lvl="1"/>
            <a:r>
              <a:rPr lang="en-US" dirty="0"/>
              <a:t>Preferably a way to do this where you don’t have to assume the model is correct, allow for errors in sensor calibration</a:t>
            </a:r>
          </a:p>
        </p:txBody>
      </p:sp>
      <p:sp>
        <p:nvSpPr>
          <p:cNvPr id="3" name="Slide Number Placeholder 2">
            <a:extLst>
              <a:ext uri="{FF2B5EF4-FFF2-40B4-BE49-F238E27FC236}">
                <a16:creationId xmlns:a16="http://schemas.microsoft.com/office/drawing/2014/main" id="{C3EC12EC-17A2-4549-A0B6-EBDB0AC8C47F}"/>
              </a:ext>
            </a:extLst>
          </p:cNvPr>
          <p:cNvSpPr>
            <a:spLocks noGrp="1"/>
          </p:cNvSpPr>
          <p:nvPr>
            <p:ph type="sldNum" sz="quarter" idx="16"/>
          </p:nvPr>
        </p:nvSpPr>
        <p:spPr/>
        <p:txBody>
          <a:bodyPr/>
          <a:lstStyle/>
          <a:p>
            <a:fld id="{371C4647-349B-7644-B587-10D5DF513271}" type="slidenum">
              <a:rPr lang="en-US" smtClean="0"/>
              <a:t>14</a:t>
            </a:fld>
            <a:endParaRPr lang="en-US" dirty="0"/>
          </a:p>
        </p:txBody>
      </p:sp>
      <p:sp>
        <p:nvSpPr>
          <p:cNvPr id="4" name="Title 3">
            <a:extLst>
              <a:ext uri="{FF2B5EF4-FFF2-40B4-BE49-F238E27FC236}">
                <a16:creationId xmlns:a16="http://schemas.microsoft.com/office/drawing/2014/main" id="{F0137D3D-1E3B-2147-B5B7-046CED070A8E}"/>
              </a:ext>
            </a:extLst>
          </p:cNvPr>
          <p:cNvSpPr>
            <a:spLocks noGrp="1"/>
          </p:cNvSpPr>
          <p:nvPr>
            <p:ph type="title"/>
          </p:nvPr>
        </p:nvSpPr>
        <p:spPr/>
        <p:txBody>
          <a:bodyPr/>
          <a:lstStyle/>
          <a:p>
            <a:r>
              <a:rPr lang="en-US" dirty="0"/>
              <a:t>Reconstruction of </a:t>
            </a:r>
            <a:r>
              <a:rPr lang="en-US" dirty="0" err="1"/>
              <a:t>DrEAM</a:t>
            </a:r>
            <a:r>
              <a:rPr lang="en-US" dirty="0"/>
              <a:t> data</a:t>
            </a:r>
          </a:p>
        </p:txBody>
      </p:sp>
      <p:sp>
        <p:nvSpPr>
          <p:cNvPr id="5" name="Content Placeholder 4">
            <a:extLst>
              <a:ext uri="{FF2B5EF4-FFF2-40B4-BE49-F238E27FC236}">
                <a16:creationId xmlns:a16="http://schemas.microsoft.com/office/drawing/2014/main" id="{586FC444-966F-B746-B9BC-CB069872195E}"/>
              </a:ext>
            </a:extLst>
          </p:cNvPr>
          <p:cNvSpPr>
            <a:spLocks noGrp="1"/>
          </p:cNvSpPr>
          <p:nvPr>
            <p:ph idx="18"/>
          </p:nvPr>
        </p:nvSpPr>
        <p:spPr>
          <a:xfrm>
            <a:off x="6210300" y="5671690"/>
            <a:ext cx="5638800" cy="538609"/>
          </a:xfrm>
        </p:spPr>
        <p:txBody>
          <a:bodyPr>
            <a:normAutofit fontScale="77500" lnSpcReduction="20000"/>
          </a:bodyPr>
          <a:lstStyle/>
          <a:p>
            <a:pPr marL="0" indent="0">
              <a:buNone/>
            </a:pPr>
            <a:r>
              <a:rPr lang="en-US" dirty="0" err="1"/>
              <a:t>Maltagliati</a:t>
            </a:r>
            <a:r>
              <a:rPr lang="en-US" dirty="0"/>
              <a:t> et al “Titan’s atmosphere as observed by Cassini/VIMS solar occultations: CH</a:t>
            </a:r>
            <a:r>
              <a:rPr lang="en-US" baseline="-25000" dirty="0"/>
              <a:t>4</a:t>
            </a:r>
            <a:r>
              <a:rPr lang="en-US" dirty="0"/>
              <a:t>, CO and evidence for C</a:t>
            </a:r>
            <a:r>
              <a:rPr lang="en-US" baseline="-25000" dirty="0"/>
              <a:t>2</a:t>
            </a:r>
            <a:r>
              <a:rPr lang="en-US" dirty="0"/>
              <a:t>H</a:t>
            </a:r>
            <a:r>
              <a:rPr lang="en-US" baseline="-25000" dirty="0"/>
              <a:t>6</a:t>
            </a:r>
            <a:r>
              <a:rPr lang="en-US" dirty="0"/>
              <a:t> absorption” Icarus 248 (2015) 1-24</a:t>
            </a:r>
          </a:p>
        </p:txBody>
      </p:sp>
      <p:pic>
        <p:nvPicPr>
          <p:cNvPr id="6" name="Picture 5">
            <a:extLst>
              <a:ext uri="{FF2B5EF4-FFF2-40B4-BE49-F238E27FC236}">
                <a16:creationId xmlns:a16="http://schemas.microsoft.com/office/drawing/2014/main" id="{2C24BFF7-9745-F241-8E09-DD79ABD83869}"/>
              </a:ext>
            </a:extLst>
          </p:cNvPr>
          <p:cNvPicPr>
            <a:picLocks noChangeAspect="1"/>
          </p:cNvPicPr>
          <p:nvPr/>
        </p:nvPicPr>
        <p:blipFill>
          <a:blip r:embed="rId2"/>
          <a:stretch>
            <a:fillRect/>
          </a:stretch>
        </p:blipFill>
        <p:spPr>
          <a:xfrm>
            <a:off x="6163310" y="1361946"/>
            <a:ext cx="5685790" cy="4309745"/>
          </a:xfrm>
          <a:prstGeom prst="rect">
            <a:avLst/>
          </a:prstGeom>
        </p:spPr>
      </p:pic>
      <p:sp>
        <p:nvSpPr>
          <p:cNvPr id="7" name="Content Placeholder 1">
            <a:extLst>
              <a:ext uri="{FF2B5EF4-FFF2-40B4-BE49-F238E27FC236}">
                <a16:creationId xmlns:a16="http://schemas.microsoft.com/office/drawing/2014/main" id="{384D4D0B-4CBA-FD49-A3BC-815314513DD8}"/>
              </a:ext>
            </a:extLst>
          </p:cNvPr>
          <p:cNvSpPr txBox="1">
            <a:spLocks/>
          </p:cNvSpPr>
          <p:nvPr/>
        </p:nvSpPr>
        <p:spPr>
          <a:xfrm>
            <a:off x="7047974" y="2559502"/>
            <a:ext cx="1663540" cy="690325"/>
          </a:xfrm>
          <a:prstGeom prst="rect">
            <a:avLst/>
          </a:prstGeom>
        </p:spPr>
        <p:txBody>
          <a:bodyPr vert="horz" lIns="0" tIns="0" rIns="0" bIns="0" rtlCol="0">
            <a:normAutofit/>
          </a:bodyPr>
          <a:lstStyle>
            <a:lvl1pPr marL="231769" indent="-231769" algn="l" defTabSz="914377" rtl="0" eaLnBrk="1" latinLnBrk="0" hangingPunct="1">
              <a:lnSpc>
                <a:spcPct val="100000"/>
              </a:lnSpc>
              <a:spcBef>
                <a:spcPts val="1000"/>
              </a:spcBef>
              <a:spcAft>
                <a:spcPts val="1200"/>
              </a:spcAft>
              <a:buClr>
                <a:srgbClr val="A92B40"/>
              </a:buClr>
              <a:buSzPct val="110000"/>
              <a:buFont typeface="Arial"/>
              <a:buChar char="•"/>
              <a:tabLst/>
              <a:defRPr sz="1800" kern="1200">
                <a:solidFill>
                  <a:schemeClr val="tx1"/>
                </a:solidFill>
                <a:latin typeface="+mn-lt"/>
                <a:ea typeface="+mn-ea"/>
                <a:cs typeface="+mn-cs"/>
              </a:defRPr>
            </a:lvl1pPr>
            <a:lvl2pPr marL="457189" indent="-225420" algn="l" defTabSz="914377" rtl="0" eaLnBrk="1" latinLnBrk="0" hangingPunct="1">
              <a:lnSpc>
                <a:spcPct val="100000"/>
              </a:lnSpc>
              <a:spcBef>
                <a:spcPts val="400"/>
              </a:spcBef>
              <a:spcAft>
                <a:spcPts val="1200"/>
              </a:spcAft>
              <a:buClr>
                <a:srgbClr val="A92B40"/>
              </a:buClr>
              <a:buSzPct val="110000"/>
              <a:buFont typeface=".AppleSystemUIFont" charset="-120"/>
              <a:buChar char="-"/>
              <a:tabLst/>
              <a:defRPr sz="1600" kern="1200">
                <a:solidFill>
                  <a:schemeClr val="tx1"/>
                </a:solidFill>
                <a:latin typeface="+mn-lt"/>
                <a:ea typeface="+mn-ea"/>
                <a:cs typeface="+mn-cs"/>
              </a:defRPr>
            </a:lvl2pPr>
            <a:lvl3pPr marL="690545" indent="-233357" algn="l" defTabSz="914377" rtl="0" eaLnBrk="1" latinLnBrk="0" hangingPunct="1">
              <a:lnSpc>
                <a:spcPct val="100000"/>
              </a:lnSpc>
              <a:spcBef>
                <a:spcPts val="400"/>
              </a:spcBef>
              <a:spcAft>
                <a:spcPts val="1200"/>
              </a:spcAft>
              <a:buClr>
                <a:srgbClr val="A92B40"/>
              </a:buClr>
              <a:buSzPct val="110000"/>
              <a:buFont typeface="Wingdings" charset="2"/>
              <a:buChar char="§"/>
              <a:tabLst/>
              <a:defRPr sz="1400" kern="1200">
                <a:solidFill>
                  <a:schemeClr val="tx1"/>
                </a:solidFill>
                <a:latin typeface="+mn-lt"/>
                <a:ea typeface="+mn-ea"/>
                <a:cs typeface="+mn-cs"/>
              </a:defRPr>
            </a:lvl3pPr>
            <a:lvl4pPr marL="915965" indent="-225420" algn="l" defTabSz="914377" rtl="0" eaLnBrk="1" latinLnBrk="0" hangingPunct="1">
              <a:lnSpc>
                <a:spcPct val="100000"/>
              </a:lnSpc>
              <a:spcBef>
                <a:spcPts val="400"/>
              </a:spcBef>
              <a:spcAft>
                <a:spcPts val="1200"/>
              </a:spcAft>
              <a:buClr>
                <a:srgbClr val="A92B40"/>
              </a:buClr>
              <a:buSzPct val="110000"/>
              <a:buFont typeface="Courier New" charset="0"/>
              <a:buChar char="o"/>
              <a:tabLst/>
              <a:defRPr sz="1200" kern="1200">
                <a:solidFill>
                  <a:schemeClr val="tx1"/>
                </a:solidFill>
                <a:latin typeface="+mn-lt"/>
                <a:ea typeface="+mn-ea"/>
                <a:cs typeface="+mn-cs"/>
              </a:defRPr>
            </a:lvl4pPr>
            <a:lvl5pPr marL="2063699" indent="-228594" algn="l" defTabSz="914377" rtl="0" eaLnBrk="1" latinLnBrk="0" hangingPunct="1">
              <a:lnSpc>
                <a:spcPct val="100000"/>
              </a:lnSpc>
              <a:spcBef>
                <a:spcPts val="400"/>
              </a:spcBef>
              <a:buClr>
                <a:srgbClr val="A92B40"/>
              </a:buClr>
              <a:buSzPct val="110000"/>
              <a:buFont typeface="Arial"/>
              <a:buChar char="•"/>
              <a:tabLst/>
              <a:defRPr sz="1600" kern="1200" baseline="0">
                <a:solidFill>
                  <a:srgbClr val="745C3A"/>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Peak heat flux, ~ 225 km</a:t>
            </a:r>
          </a:p>
        </p:txBody>
      </p:sp>
    </p:spTree>
    <p:extLst>
      <p:ext uri="{BB962C8B-B14F-4D97-AF65-F5344CB8AC3E}">
        <p14:creationId xmlns:p14="http://schemas.microsoft.com/office/powerpoint/2010/main" val="243920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7636DB5A-76CA-A841-A399-DEC25827C87B}"/>
              </a:ext>
            </a:extLst>
          </p:cNvPr>
          <p:cNvSpPr txBox="1">
            <a:spLocks/>
          </p:cNvSpPr>
          <p:nvPr/>
        </p:nvSpPr>
        <p:spPr>
          <a:xfrm>
            <a:off x="6210300" y="1247363"/>
            <a:ext cx="5638800" cy="4724400"/>
          </a:xfrm>
          <a:prstGeom prst="rect">
            <a:avLst/>
          </a:prstGeom>
        </p:spPr>
        <p:txBody>
          <a:bodyPr vert="horz" lIns="0" tIns="0" rIns="0" bIns="0" rtlCol="0">
            <a:normAutofit/>
          </a:bodyPr>
          <a:lstStyle>
            <a:lvl1pPr marL="231769" indent="-231769" algn="l" defTabSz="914377" rtl="0" eaLnBrk="1" latinLnBrk="0" hangingPunct="1">
              <a:lnSpc>
                <a:spcPct val="100000"/>
              </a:lnSpc>
              <a:spcBef>
                <a:spcPts val="1000"/>
              </a:spcBef>
              <a:spcAft>
                <a:spcPts val="1200"/>
              </a:spcAft>
              <a:buClr>
                <a:srgbClr val="A92B40"/>
              </a:buClr>
              <a:buSzPct val="110000"/>
              <a:buFont typeface="Arial"/>
              <a:buChar char="•"/>
              <a:tabLst/>
              <a:defRPr sz="1800" kern="1200">
                <a:solidFill>
                  <a:schemeClr val="tx1"/>
                </a:solidFill>
                <a:latin typeface="+mn-lt"/>
                <a:ea typeface="+mn-ea"/>
                <a:cs typeface="+mn-cs"/>
              </a:defRPr>
            </a:lvl1pPr>
            <a:lvl2pPr marL="457189" indent="-225420" algn="l" defTabSz="914377" rtl="0" eaLnBrk="1" latinLnBrk="0" hangingPunct="1">
              <a:lnSpc>
                <a:spcPct val="100000"/>
              </a:lnSpc>
              <a:spcBef>
                <a:spcPts val="400"/>
              </a:spcBef>
              <a:spcAft>
                <a:spcPts val="1200"/>
              </a:spcAft>
              <a:buClr>
                <a:srgbClr val="A92B40"/>
              </a:buClr>
              <a:buSzPct val="110000"/>
              <a:buFont typeface=".AppleSystemUIFont" charset="-120"/>
              <a:buChar char="-"/>
              <a:tabLst/>
              <a:defRPr sz="1600" kern="1200">
                <a:solidFill>
                  <a:schemeClr val="tx1"/>
                </a:solidFill>
                <a:latin typeface="+mn-lt"/>
                <a:ea typeface="+mn-ea"/>
                <a:cs typeface="+mn-cs"/>
              </a:defRPr>
            </a:lvl2pPr>
            <a:lvl3pPr marL="690545" indent="-233357" algn="l" defTabSz="914377" rtl="0" eaLnBrk="1" latinLnBrk="0" hangingPunct="1">
              <a:lnSpc>
                <a:spcPct val="100000"/>
              </a:lnSpc>
              <a:spcBef>
                <a:spcPts val="400"/>
              </a:spcBef>
              <a:spcAft>
                <a:spcPts val="1200"/>
              </a:spcAft>
              <a:buClr>
                <a:srgbClr val="A92B40"/>
              </a:buClr>
              <a:buSzPct val="110000"/>
              <a:buFont typeface="Wingdings" charset="2"/>
              <a:buChar char="§"/>
              <a:tabLst/>
              <a:defRPr sz="1400" kern="1200">
                <a:solidFill>
                  <a:schemeClr val="tx1"/>
                </a:solidFill>
                <a:latin typeface="+mn-lt"/>
                <a:ea typeface="+mn-ea"/>
                <a:cs typeface="+mn-cs"/>
              </a:defRPr>
            </a:lvl3pPr>
            <a:lvl4pPr marL="915965" indent="-225420" algn="l" defTabSz="914377" rtl="0" eaLnBrk="1" latinLnBrk="0" hangingPunct="1">
              <a:lnSpc>
                <a:spcPct val="100000"/>
              </a:lnSpc>
              <a:spcBef>
                <a:spcPts val="400"/>
              </a:spcBef>
              <a:spcAft>
                <a:spcPts val="1200"/>
              </a:spcAft>
              <a:buClr>
                <a:srgbClr val="A92B40"/>
              </a:buClr>
              <a:buSzPct val="110000"/>
              <a:buFont typeface="Courier New" charset="0"/>
              <a:buChar char="o"/>
              <a:tabLst/>
              <a:defRPr sz="1200" kern="1200">
                <a:solidFill>
                  <a:schemeClr val="tx1"/>
                </a:solidFill>
                <a:latin typeface="+mn-lt"/>
                <a:ea typeface="+mn-ea"/>
                <a:cs typeface="+mn-cs"/>
              </a:defRPr>
            </a:lvl4pPr>
            <a:lvl5pPr marL="2063699" indent="-228594" algn="l" defTabSz="914377" rtl="0" eaLnBrk="1" latinLnBrk="0" hangingPunct="1">
              <a:lnSpc>
                <a:spcPct val="100000"/>
              </a:lnSpc>
              <a:spcBef>
                <a:spcPts val="400"/>
              </a:spcBef>
              <a:buClr>
                <a:srgbClr val="A92B40"/>
              </a:buClr>
              <a:buSzPct val="110000"/>
              <a:buFont typeface="Arial"/>
              <a:buChar char="•"/>
              <a:tabLst/>
              <a:defRPr sz="1600" kern="1200" baseline="0">
                <a:solidFill>
                  <a:srgbClr val="745C3A"/>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err="1"/>
              <a:t>COmbined</a:t>
            </a:r>
            <a:r>
              <a:rPr lang="en-US" b="1" dirty="0"/>
              <a:t> Sensor System for Titan Atmosphere (COSSTA)</a:t>
            </a:r>
          </a:p>
          <a:p>
            <a:pPr lvl="1"/>
            <a:r>
              <a:rPr lang="en-US" dirty="0" err="1"/>
              <a:t>Backshell</a:t>
            </a:r>
            <a:r>
              <a:rPr lang="en-US" dirty="0"/>
              <a:t> sensors for radiative &amp; total heat flux, pressure and temperature. Main focus to understand radiative heating from CN.</a:t>
            </a:r>
          </a:p>
          <a:p>
            <a:pPr lvl="1"/>
            <a:endParaRPr lang="en-US" dirty="0"/>
          </a:p>
          <a:p>
            <a:pPr lvl="1"/>
            <a:endParaRPr lang="en-US" dirty="0"/>
          </a:p>
          <a:p>
            <a:pPr lvl="1"/>
            <a:endParaRPr lang="en-US" dirty="0"/>
          </a:p>
          <a:p>
            <a:r>
              <a:rPr lang="en-US" b="1" dirty="0"/>
              <a:t>Data Acquisition System (DAS)</a:t>
            </a:r>
          </a:p>
          <a:p>
            <a:pPr lvl="1"/>
            <a:r>
              <a:rPr lang="en-US" dirty="0"/>
              <a:t>DLR is also providing the data acquisition system for all the </a:t>
            </a:r>
            <a:r>
              <a:rPr lang="en-US" dirty="0" err="1"/>
              <a:t>DrEAM</a:t>
            </a:r>
            <a:r>
              <a:rPr lang="en-US" dirty="0"/>
              <a:t> instruments</a:t>
            </a:r>
          </a:p>
        </p:txBody>
      </p:sp>
      <p:sp>
        <p:nvSpPr>
          <p:cNvPr id="2" name="Content Placeholder 1">
            <a:extLst>
              <a:ext uri="{FF2B5EF4-FFF2-40B4-BE49-F238E27FC236}">
                <a16:creationId xmlns:a16="http://schemas.microsoft.com/office/drawing/2014/main" id="{B4152B09-449A-7144-BE4D-9B76E8CB5783}"/>
              </a:ext>
            </a:extLst>
          </p:cNvPr>
          <p:cNvSpPr>
            <a:spLocks noGrp="1"/>
          </p:cNvSpPr>
          <p:nvPr>
            <p:ph idx="1"/>
          </p:nvPr>
        </p:nvSpPr>
        <p:spPr>
          <a:xfrm>
            <a:off x="342900" y="1247363"/>
            <a:ext cx="5867400" cy="4724400"/>
          </a:xfrm>
        </p:spPr>
        <p:txBody>
          <a:bodyPr/>
          <a:lstStyle/>
          <a:p>
            <a:r>
              <a:rPr lang="en-US" b="1" dirty="0"/>
              <a:t>Dragonfly Sensors for Thermal Reconstruction (</a:t>
            </a:r>
            <a:r>
              <a:rPr lang="en-US" b="1" dirty="0" err="1"/>
              <a:t>DragSTR</a:t>
            </a:r>
            <a:r>
              <a:rPr lang="en-US" b="1" dirty="0"/>
              <a:t>)</a:t>
            </a:r>
          </a:p>
          <a:p>
            <a:pPr lvl="1"/>
            <a:r>
              <a:rPr lang="en-US" dirty="0"/>
              <a:t>In-depth thermocouples to back out the aerothermal environment and understand the material response of the thermal protection system (TPS)</a:t>
            </a:r>
          </a:p>
          <a:p>
            <a:pPr lvl="1"/>
            <a:endParaRPr lang="en-US" dirty="0"/>
          </a:p>
          <a:p>
            <a:pPr lvl="1"/>
            <a:endParaRPr lang="en-US" dirty="0"/>
          </a:p>
          <a:p>
            <a:pPr lvl="1"/>
            <a:endParaRPr lang="en-US" dirty="0"/>
          </a:p>
          <a:p>
            <a:r>
              <a:rPr lang="en-US" b="1" dirty="0"/>
              <a:t>Dragonfly Atmospheric Flight Transducers (</a:t>
            </a:r>
            <a:r>
              <a:rPr lang="en-US" b="1" dirty="0" err="1"/>
              <a:t>DrAFT</a:t>
            </a:r>
            <a:r>
              <a:rPr lang="en-US" b="1" dirty="0"/>
              <a:t>)</a:t>
            </a:r>
          </a:p>
          <a:p>
            <a:pPr lvl="1"/>
            <a:r>
              <a:rPr lang="en-US" dirty="0"/>
              <a:t>Surface pressures on heatshield to understand flow and dynamics</a:t>
            </a:r>
          </a:p>
        </p:txBody>
      </p:sp>
      <p:sp>
        <p:nvSpPr>
          <p:cNvPr id="3" name="Slide Number Placeholder 2">
            <a:extLst>
              <a:ext uri="{FF2B5EF4-FFF2-40B4-BE49-F238E27FC236}">
                <a16:creationId xmlns:a16="http://schemas.microsoft.com/office/drawing/2014/main" id="{B2B26F12-07BE-6148-94E7-EB004E78BF92}"/>
              </a:ext>
            </a:extLst>
          </p:cNvPr>
          <p:cNvSpPr>
            <a:spLocks noGrp="1"/>
          </p:cNvSpPr>
          <p:nvPr>
            <p:ph type="sldNum" sz="quarter" idx="16"/>
          </p:nvPr>
        </p:nvSpPr>
        <p:spPr/>
        <p:txBody>
          <a:bodyPr/>
          <a:lstStyle/>
          <a:p>
            <a:fld id="{371C4647-349B-7644-B587-10D5DF513271}" type="slidenum">
              <a:rPr lang="en-US" smtClean="0"/>
              <a:t>2</a:t>
            </a:fld>
            <a:endParaRPr lang="en-US" dirty="0"/>
          </a:p>
        </p:txBody>
      </p:sp>
      <p:sp>
        <p:nvSpPr>
          <p:cNvPr id="4" name="Title 3">
            <a:extLst>
              <a:ext uri="{FF2B5EF4-FFF2-40B4-BE49-F238E27FC236}">
                <a16:creationId xmlns:a16="http://schemas.microsoft.com/office/drawing/2014/main" id="{7E87B3DB-E63C-BB4D-AA15-86922A615DD5}"/>
              </a:ext>
            </a:extLst>
          </p:cNvPr>
          <p:cNvSpPr>
            <a:spLocks noGrp="1"/>
          </p:cNvSpPr>
          <p:nvPr>
            <p:ph type="title"/>
          </p:nvPr>
        </p:nvSpPr>
        <p:spPr/>
        <p:txBody>
          <a:bodyPr/>
          <a:lstStyle/>
          <a:p>
            <a:r>
              <a:rPr lang="en-US" dirty="0"/>
              <a:t>What Makes Up </a:t>
            </a:r>
            <a:r>
              <a:rPr lang="en-US" dirty="0" err="1"/>
              <a:t>DrEAM</a:t>
            </a:r>
            <a:r>
              <a:rPr lang="en-US" dirty="0"/>
              <a:t>?</a:t>
            </a:r>
          </a:p>
        </p:txBody>
      </p:sp>
      <p:pic>
        <p:nvPicPr>
          <p:cNvPr id="6" name="Picture 5">
            <a:extLst>
              <a:ext uri="{FF2B5EF4-FFF2-40B4-BE49-F238E27FC236}">
                <a16:creationId xmlns:a16="http://schemas.microsoft.com/office/drawing/2014/main" id="{57429562-36F0-A045-B2FD-C02856CB0533}"/>
              </a:ext>
            </a:extLst>
          </p:cNvPr>
          <p:cNvPicPr>
            <a:picLocks noChangeAspect="1"/>
          </p:cNvPicPr>
          <p:nvPr/>
        </p:nvPicPr>
        <p:blipFill rotWithShape="1">
          <a:blip r:embed="rId2"/>
          <a:srcRect l="11322" t="52112" r="7072" b="5531"/>
          <a:stretch/>
        </p:blipFill>
        <p:spPr>
          <a:xfrm>
            <a:off x="8419668" y="2539233"/>
            <a:ext cx="2303909" cy="1760012"/>
          </a:xfrm>
          <a:prstGeom prst="rect">
            <a:avLst/>
          </a:prstGeom>
        </p:spPr>
      </p:pic>
      <p:pic>
        <p:nvPicPr>
          <p:cNvPr id="7" name="Picture 39" descr="misp">
            <a:extLst>
              <a:ext uri="{FF2B5EF4-FFF2-40B4-BE49-F238E27FC236}">
                <a16:creationId xmlns:a16="http://schemas.microsoft.com/office/drawing/2014/main" id="{68A2DF75-6B98-3E49-A5DA-C7CC21B685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7133" y="3152443"/>
            <a:ext cx="1073393" cy="1119069"/>
          </a:xfrm>
          <a:prstGeom prst="rect">
            <a:avLst/>
          </a:prstGeom>
          <a:solidFill>
            <a:schemeClr val="bg1"/>
          </a:solidFill>
          <a:ln w="25400">
            <a:solidFill>
              <a:srgbClr val="194B9C"/>
            </a:solidFill>
            <a:miter lim="800000"/>
            <a:headEnd/>
            <a:tailEnd/>
          </a:ln>
        </p:spPr>
      </p:pic>
      <p:pic>
        <p:nvPicPr>
          <p:cNvPr id="8" name="Picture 7">
            <a:extLst>
              <a:ext uri="{FF2B5EF4-FFF2-40B4-BE49-F238E27FC236}">
                <a16:creationId xmlns:a16="http://schemas.microsoft.com/office/drawing/2014/main" id="{8E469352-1985-F44D-A980-BB94069781C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5454" y="3087288"/>
            <a:ext cx="1092266" cy="1219698"/>
          </a:xfrm>
          <a:prstGeom prst="rect">
            <a:avLst/>
          </a:prstGeom>
        </p:spPr>
      </p:pic>
      <p:pic>
        <p:nvPicPr>
          <p:cNvPr id="9" name="Content Placeholder 5" descr="medli_ps_sample.jpg">
            <a:extLst>
              <a:ext uri="{FF2B5EF4-FFF2-40B4-BE49-F238E27FC236}">
                <a16:creationId xmlns:a16="http://schemas.microsoft.com/office/drawing/2014/main" id="{4C1F3C46-4796-074E-8458-F258879B866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25390" y="5008482"/>
            <a:ext cx="2038332" cy="1567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Grafik 2">
            <a:extLst>
              <a:ext uri="{FF2B5EF4-FFF2-40B4-BE49-F238E27FC236}">
                <a16:creationId xmlns:a16="http://schemas.microsoft.com/office/drawing/2014/main" id="{202B8B1D-C439-7D4D-A38D-F90328E428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220" t="27773" r="22842" b="30175"/>
          <a:stretch/>
        </p:blipFill>
        <p:spPr>
          <a:xfrm>
            <a:off x="8789382" y="5173501"/>
            <a:ext cx="2837801" cy="1491097"/>
          </a:xfrm>
          <a:prstGeom prst="rect">
            <a:avLst/>
          </a:prstGeom>
        </p:spPr>
      </p:pic>
    </p:spTree>
    <p:extLst>
      <p:ext uri="{BB962C8B-B14F-4D97-AF65-F5344CB8AC3E}">
        <p14:creationId xmlns:p14="http://schemas.microsoft.com/office/powerpoint/2010/main" val="179497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1E66D589-02E7-944A-9297-A58A90E10CDA}"/>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71C4647-349B-7644-B587-10D5DF513271}" type="slidenum">
              <a:rPr kumimoji="0" lang="en-US" sz="1000" b="1" i="0" u="none" strike="noStrike" kern="1200" cap="none" spc="0" normalizeH="0" baseline="0" noProof="0" smtClean="0">
                <a:ln>
                  <a:noFill/>
                </a:ln>
                <a:solidFill>
                  <a:srgbClr val="A92B4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A92B4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83C03910-FB95-0E46-8AC5-BDD400A947D1}"/>
              </a:ext>
            </a:extLst>
          </p:cNvPr>
          <p:cNvSpPr>
            <a:spLocks noGrp="1"/>
          </p:cNvSpPr>
          <p:nvPr>
            <p:ph type="title"/>
          </p:nvPr>
        </p:nvSpPr>
        <p:spPr>
          <a:xfrm>
            <a:off x="342901" y="197708"/>
            <a:ext cx="9944100" cy="951470"/>
          </a:xfrm>
        </p:spPr>
        <p:txBody>
          <a:bodyPr>
            <a:noAutofit/>
          </a:bodyPr>
          <a:lstStyle/>
          <a:p>
            <a:r>
              <a:rPr lang="en-US" dirty="0"/>
              <a:t>ESI Measurement Categories: Dragonfly/</a:t>
            </a:r>
            <a:r>
              <a:rPr lang="en-US" dirty="0" err="1"/>
              <a:t>DrEAM</a:t>
            </a:r>
            <a:endParaRPr lang="en-US" dirty="0"/>
          </a:p>
        </p:txBody>
      </p:sp>
      <p:sp>
        <p:nvSpPr>
          <p:cNvPr id="14" name="Footer Placeholder 13">
            <a:extLst>
              <a:ext uri="{FF2B5EF4-FFF2-40B4-BE49-F238E27FC236}">
                <a16:creationId xmlns:a16="http://schemas.microsoft.com/office/drawing/2014/main" id="{A41FFC47-0D6B-2645-B57B-FD3FBFAED033}"/>
              </a:ext>
            </a:extLst>
          </p:cNvPr>
          <p:cNvSpPr>
            <a:spLocks noGrp="1"/>
          </p:cNvSpPr>
          <p:nvPr>
            <p:ph type="ftr" sz="quarter" idx="4294967295"/>
          </p:nvPr>
        </p:nvSpPr>
        <p:spPr>
          <a:xfrm>
            <a:off x="8064796" y="6576553"/>
            <a:ext cx="3338625" cy="162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July 20, 2021</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Content Placeholder 3">
            <a:extLst>
              <a:ext uri="{FF2B5EF4-FFF2-40B4-BE49-F238E27FC236}">
                <a16:creationId xmlns:a16="http://schemas.microsoft.com/office/drawing/2014/main" id="{A5038E72-8B93-7842-81B7-0783BF9BC22C}"/>
              </a:ext>
            </a:extLst>
          </p:cNvPr>
          <p:cNvSpPr txBox="1">
            <a:spLocks/>
          </p:cNvSpPr>
          <p:nvPr/>
        </p:nvSpPr>
        <p:spPr>
          <a:xfrm>
            <a:off x="342900" y="1338372"/>
            <a:ext cx="4485377" cy="5139919"/>
          </a:xfrm>
          <a:prstGeom prst="rect">
            <a:avLst/>
          </a:prstGeom>
        </p:spPr>
        <p:txBody>
          <a:bodyPr vert="horz" lIns="0" tIns="0" rIns="0" bIns="0" rtlCol="0">
            <a:normAutofit/>
          </a:bodyPr>
          <a:lstStyle>
            <a:lvl1pPr marL="231769" indent="-231769" algn="l" defTabSz="914377" rtl="0" eaLnBrk="1" latinLnBrk="0" hangingPunct="1">
              <a:lnSpc>
                <a:spcPct val="100000"/>
              </a:lnSpc>
              <a:spcBef>
                <a:spcPts val="1000"/>
              </a:spcBef>
              <a:spcAft>
                <a:spcPts val="1200"/>
              </a:spcAft>
              <a:buClr>
                <a:srgbClr val="A92B40"/>
              </a:buClr>
              <a:buSzPct val="110000"/>
              <a:buFont typeface="Arial"/>
              <a:buChar char="•"/>
              <a:tabLst/>
              <a:defRPr sz="1800" kern="1200">
                <a:solidFill>
                  <a:schemeClr val="tx1"/>
                </a:solidFill>
                <a:latin typeface="+mn-lt"/>
                <a:ea typeface="+mn-ea"/>
                <a:cs typeface="+mn-cs"/>
              </a:defRPr>
            </a:lvl1pPr>
            <a:lvl2pPr marL="457189" indent="-225420" algn="l" defTabSz="914377" rtl="0" eaLnBrk="1" latinLnBrk="0" hangingPunct="1">
              <a:lnSpc>
                <a:spcPct val="100000"/>
              </a:lnSpc>
              <a:spcBef>
                <a:spcPts val="400"/>
              </a:spcBef>
              <a:spcAft>
                <a:spcPts val="1200"/>
              </a:spcAft>
              <a:buClr>
                <a:srgbClr val="A92B40"/>
              </a:buClr>
              <a:buSzPct val="110000"/>
              <a:buFont typeface=".AppleSystemUIFont" charset="-120"/>
              <a:buChar char="-"/>
              <a:tabLst/>
              <a:defRPr sz="1600" kern="1200">
                <a:solidFill>
                  <a:schemeClr val="tx1"/>
                </a:solidFill>
                <a:latin typeface="+mn-lt"/>
                <a:ea typeface="+mn-ea"/>
                <a:cs typeface="+mn-cs"/>
              </a:defRPr>
            </a:lvl2pPr>
            <a:lvl3pPr marL="690545" indent="-233357" algn="l" defTabSz="914377" rtl="0" eaLnBrk="1" latinLnBrk="0" hangingPunct="1">
              <a:lnSpc>
                <a:spcPct val="100000"/>
              </a:lnSpc>
              <a:spcBef>
                <a:spcPts val="400"/>
              </a:spcBef>
              <a:spcAft>
                <a:spcPts val="1200"/>
              </a:spcAft>
              <a:buClr>
                <a:srgbClr val="A92B40"/>
              </a:buClr>
              <a:buSzPct val="110000"/>
              <a:buFont typeface="Wingdings" charset="2"/>
              <a:buChar char="§"/>
              <a:tabLst/>
              <a:defRPr sz="1400" kern="1200">
                <a:solidFill>
                  <a:schemeClr val="tx1"/>
                </a:solidFill>
                <a:latin typeface="+mn-lt"/>
                <a:ea typeface="+mn-ea"/>
                <a:cs typeface="+mn-cs"/>
              </a:defRPr>
            </a:lvl3pPr>
            <a:lvl4pPr marL="915965" indent="-225420" algn="l" defTabSz="914377" rtl="0" eaLnBrk="1" latinLnBrk="0" hangingPunct="1">
              <a:lnSpc>
                <a:spcPct val="100000"/>
              </a:lnSpc>
              <a:spcBef>
                <a:spcPts val="400"/>
              </a:spcBef>
              <a:spcAft>
                <a:spcPts val="1200"/>
              </a:spcAft>
              <a:buClr>
                <a:srgbClr val="A92B40"/>
              </a:buClr>
              <a:buSzPct val="110000"/>
              <a:buFont typeface="Courier New" charset="0"/>
              <a:buChar char="o"/>
              <a:tabLst/>
              <a:defRPr sz="1200" kern="1200">
                <a:solidFill>
                  <a:schemeClr val="tx1"/>
                </a:solidFill>
                <a:latin typeface="+mn-lt"/>
                <a:ea typeface="+mn-ea"/>
                <a:cs typeface="+mn-cs"/>
              </a:defRPr>
            </a:lvl4pPr>
            <a:lvl5pPr marL="2063699" indent="-228594" algn="l" defTabSz="914377" rtl="0" eaLnBrk="1" latinLnBrk="0" hangingPunct="1">
              <a:lnSpc>
                <a:spcPct val="100000"/>
              </a:lnSpc>
              <a:spcBef>
                <a:spcPts val="400"/>
              </a:spcBef>
              <a:buClr>
                <a:srgbClr val="A92B40"/>
              </a:buClr>
              <a:buSzPct val="110000"/>
              <a:buFont typeface="Arial"/>
              <a:buChar char="•"/>
              <a:tabLst/>
              <a:defRPr sz="1600" kern="1200" baseline="0">
                <a:solidFill>
                  <a:srgbClr val="745C3A"/>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buFont typeface="Arial" panose="020B0604020202020204" pitchFamily="34" charset="0"/>
              <a:buChar char="•"/>
              <a:defRPr/>
            </a:pPr>
            <a:r>
              <a:rPr lang="en-US" sz="1700" dirty="0">
                <a:solidFill>
                  <a:srgbClr val="000000"/>
                </a:solidFill>
              </a:rPr>
              <a:t>As identified in the proposal call, the minimum requirement for the ESI is to meet two high-priority goals and one medium-priority goal. </a:t>
            </a:r>
          </a:p>
          <a:p>
            <a:pPr lvl="1">
              <a:buFont typeface="Arial" panose="020B0604020202020204" pitchFamily="34" charset="0"/>
              <a:buChar char="•"/>
              <a:defRPr/>
            </a:pPr>
            <a:r>
              <a:rPr lang="en-US" sz="1700" dirty="0" err="1">
                <a:solidFill>
                  <a:srgbClr val="000000"/>
                </a:solidFill>
              </a:rPr>
              <a:t>DrEAM</a:t>
            </a:r>
            <a:r>
              <a:rPr lang="en-US" sz="1700" dirty="0">
                <a:solidFill>
                  <a:srgbClr val="000000"/>
                </a:solidFill>
              </a:rPr>
              <a:t> proposes to exceed these requirements by achieving two high-priority goals (aerothermal environments and TPS response), two medium-priority goals (atmospheric density measurements and vehicle aerodynamics), and one additional goal (radiation, indicated as “low priority” in the AO ESI package but widely considered to be more important for Titan than this might suggest)..</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48A517A4-8FB6-41AC-8A20-07BC693C9002}"/>
              </a:ext>
            </a:extLst>
          </p:cNvPr>
          <p:cNvPicPr>
            <a:picLocks noChangeAspect="1"/>
          </p:cNvPicPr>
          <p:nvPr/>
        </p:nvPicPr>
        <p:blipFill>
          <a:blip r:embed="rId2"/>
          <a:stretch>
            <a:fillRect/>
          </a:stretch>
        </p:blipFill>
        <p:spPr>
          <a:xfrm>
            <a:off x="4828277" y="1247316"/>
            <a:ext cx="6878972" cy="4462943"/>
          </a:xfrm>
          <a:prstGeom prst="rect">
            <a:avLst/>
          </a:prstGeom>
        </p:spPr>
      </p:pic>
      <p:sp>
        <p:nvSpPr>
          <p:cNvPr id="2" name="Rectangle 1">
            <a:extLst>
              <a:ext uri="{FF2B5EF4-FFF2-40B4-BE49-F238E27FC236}">
                <a16:creationId xmlns:a16="http://schemas.microsoft.com/office/drawing/2014/main" id="{9B42E135-8A1C-4227-8834-587E57E8A78B}"/>
              </a:ext>
            </a:extLst>
          </p:cNvPr>
          <p:cNvSpPr/>
          <p:nvPr/>
        </p:nvSpPr>
        <p:spPr>
          <a:xfrm>
            <a:off x="4828277" y="2255003"/>
            <a:ext cx="6878972" cy="43395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sp>
        <p:nvSpPr>
          <p:cNvPr id="8" name="Rectangle 7">
            <a:extLst>
              <a:ext uri="{FF2B5EF4-FFF2-40B4-BE49-F238E27FC236}">
                <a16:creationId xmlns:a16="http://schemas.microsoft.com/office/drawing/2014/main" id="{8D0BE568-DFF6-4726-A32E-0C05AC4AC04B}"/>
              </a:ext>
            </a:extLst>
          </p:cNvPr>
          <p:cNvSpPr/>
          <p:nvPr/>
        </p:nvSpPr>
        <p:spPr>
          <a:xfrm>
            <a:off x="4825697" y="2780012"/>
            <a:ext cx="6878972" cy="239571"/>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55000" lnSpcReduction="20000"/>
          </a:bodyPr>
          <a:lstStyle/>
          <a:p>
            <a:pPr algn="ctr"/>
            <a:endParaRPr lang="en-US" sz="2000" dirty="0" err="1"/>
          </a:p>
        </p:txBody>
      </p:sp>
      <p:sp>
        <p:nvSpPr>
          <p:cNvPr id="9" name="Rectangle 8">
            <a:extLst>
              <a:ext uri="{FF2B5EF4-FFF2-40B4-BE49-F238E27FC236}">
                <a16:creationId xmlns:a16="http://schemas.microsoft.com/office/drawing/2014/main" id="{AF2B3036-9371-43BC-B491-6AB893AD24A0}"/>
              </a:ext>
            </a:extLst>
          </p:cNvPr>
          <p:cNvSpPr/>
          <p:nvPr/>
        </p:nvSpPr>
        <p:spPr>
          <a:xfrm>
            <a:off x="4823117" y="3730571"/>
            <a:ext cx="6878972" cy="239571"/>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55000" lnSpcReduction="20000"/>
          </a:bodyPr>
          <a:lstStyle/>
          <a:p>
            <a:pPr algn="ctr"/>
            <a:endParaRPr lang="en-US" sz="2000" dirty="0" err="1"/>
          </a:p>
        </p:txBody>
      </p:sp>
      <p:sp>
        <p:nvSpPr>
          <p:cNvPr id="11" name="Rectangle 10">
            <a:extLst>
              <a:ext uri="{FF2B5EF4-FFF2-40B4-BE49-F238E27FC236}">
                <a16:creationId xmlns:a16="http://schemas.microsoft.com/office/drawing/2014/main" id="{D23223CC-96E2-478B-BB40-083465B9D3BF}"/>
              </a:ext>
            </a:extLst>
          </p:cNvPr>
          <p:cNvSpPr/>
          <p:nvPr/>
        </p:nvSpPr>
        <p:spPr>
          <a:xfrm>
            <a:off x="4820537" y="4084445"/>
            <a:ext cx="6878972" cy="239571"/>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55000" lnSpcReduction="20000"/>
          </a:bodyPr>
          <a:lstStyle/>
          <a:p>
            <a:pPr algn="ctr"/>
            <a:endParaRPr lang="en-US" sz="2000" dirty="0" err="1"/>
          </a:p>
        </p:txBody>
      </p:sp>
    </p:spTree>
    <p:extLst>
      <p:ext uri="{BB962C8B-B14F-4D97-AF65-F5344CB8AC3E}">
        <p14:creationId xmlns:p14="http://schemas.microsoft.com/office/powerpoint/2010/main" val="3185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1E66D589-02E7-944A-9297-A58A90E10CDA}"/>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71C4647-349B-7644-B587-10D5DF513271}" type="slidenum">
              <a:rPr kumimoji="0" lang="en-US" sz="1000" b="1" i="0" u="none" strike="noStrike" kern="1200" cap="none" spc="0" normalizeH="0" baseline="0" noProof="0" smtClean="0">
                <a:ln>
                  <a:noFill/>
                </a:ln>
                <a:solidFill>
                  <a:srgbClr val="A92B4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A92B4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83C03910-FB95-0E46-8AC5-BDD400A947D1}"/>
              </a:ext>
            </a:extLst>
          </p:cNvPr>
          <p:cNvSpPr>
            <a:spLocks noGrp="1"/>
          </p:cNvSpPr>
          <p:nvPr>
            <p:ph type="title"/>
          </p:nvPr>
        </p:nvSpPr>
        <p:spPr>
          <a:xfrm>
            <a:off x="342901" y="197708"/>
            <a:ext cx="9944100" cy="951470"/>
          </a:xfrm>
        </p:spPr>
        <p:txBody>
          <a:bodyPr>
            <a:noAutofit/>
          </a:bodyPr>
          <a:lstStyle/>
          <a:p>
            <a:r>
              <a:rPr lang="en-US" dirty="0" err="1"/>
              <a:t>DrEAM</a:t>
            </a:r>
            <a:r>
              <a:rPr lang="en-US" dirty="0"/>
              <a:t> Requirements &amp; Goals</a:t>
            </a:r>
          </a:p>
        </p:txBody>
      </p:sp>
      <p:sp>
        <p:nvSpPr>
          <p:cNvPr id="14" name="Footer Placeholder 13">
            <a:extLst>
              <a:ext uri="{FF2B5EF4-FFF2-40B4-BE49-F238E27FC236}">
                <a16:creationId xmlns:a16="http://schemas.microsoft.com/office/drawing/2014/main" id="{A41FFC47-0D6B-2645-B57B-FD3FBFAED033}"/>
              </a:ext>
            </a:extLst>
          </p:cNvPr>
          <p:cNvSpPr>
            <a:spLocks noGrp="1"/>
          </p:cNvSpPr>
          <p:nvPr>
            <p:ph type="ftr" sz="quarter" idx="4294967295"/>
          </p:nvPr>
        </p:nvSpPr>
        <p:spPr>
          <a:xfrm>
            <a:off x="8064796" y="6576553"/>
            <a:ext cx="3338625" cy="162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July 20, 2021</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Content Placeholder 3">
            <a:extLst>
              <a:ext uri="{FF2B5EF4-FFF2-40B4-BE49-F238E27FC236}">
                <a16:creationId xmlns:a16="http://schemas.microsoft.com/office/drawing/2014/main" id="{A5038E72-8B93-7842-81B7-0783BF9BC22C}"/>
              </a:ext>
            </a:extLst>
          </p:cNvPr>
          <p:cNvSpPr txBox="1">
            <a:spLocks/>
          </p:cNvSpPr>
          <p:nvPr/>
        </p:nvSpPr>
        <p:spPr>
          <a:xfrm>
            <a:off x="342900" y="1338372"/>
            <a:ext cx="11222497" cy="5139919"/>
          </a:xfrm>
          <a:prstGeom prst="rect">
            <a:avLst/>
          </a:prstGeom>
        </p:spPr>
        <p:txBody>
          <a:bodyPr vert="horz" lIns="0" tIns="0" rIns="0" bIns="0" rtlCol="0">
            <a:normAutofit lnSpcReduction="10000"/>
          </a:bodyPr>
          <a:lstStyle>
            <a:lvl1pPr marL="231769" indent="-231769" algn="l" defTabSz="914377" rtl="0" eaLnBrk="1" latinLnBrk="0" hangingPunct="1">
              <a:lnSpc>
                <a:spcPct val="100000"/>
              </a:lnSpc>
              <a:spcBef>
                <a:spcPts val="1000"/>
              </a:spcBef>
              <a:spcAft>
                <a:spcPts val="1200"/>
              </a:spcAft>
              <a:buClr>
                <a:srgbClr val="A92B40"/>
              </a:buClr>
              <a:buSzPct val="110000"/>
              <a:buFont typeface="Arial"/>
              <a:buChar char="•"/>
              <a:tabLst/>
              <a:defRPr sz="1800" kern="1200">
                <a:solidFill>
                  <a:schemeClr val="tx1"/>
                </a:solidFill>
                <a:latin typeface="+mn-lt"/>
                <a:ea typeface="+mn-ea"/>
                <a:cs typeface="+mn-cs"/>
              </a:defRPr>
            </a:lvl1pPr>
            <a:lvl2pPr marL="457189" indent="-225420" algn="l" defTabSz="914377" rtl="0" eaLnBrk="1" latinLnBrk="0" hangingPunct="1">
              <a:lnSpc>
                <a:spcPct val="100000"/>
              </a:lnSpc>
              <a:spcBef>
                <a:spcPts val="400"/>
              </a:spcBef>
              <a:spcAft>
                <a:spcPts val="1200"/>
              </a:spcAft>
              <a:buClr>
                <a:srgbClr val="A92B40"/>
              </a:buClr>
              <a:buSzPct val="110000"/>
              <a:buFont typeface=".AppleSystemUIFont" charset="-120"/>
              <a:buChar char="-"/>
              <a:tabLst/>
              <a:defRPr sz="1600" kern="1200">
                <a:solidFill>
                  <a:schemeClr val="tx1"/>
                </a:solidFill>
                <a:latin typeface="+mn-lt"/>
                <a:ea typeface="+mn-ea"/>
                <a:cs typeface="+mn-cs"/>
              </a:defRPr>
            </a:lvl2pPr>
            <a:lvl3pPr marL="690545" indent="-233357" algn="l" defTabSz="914377" rtl="0" eaLnBrk="1" latinLnBrk="0" hangingPunct="1">
              <a:lnSpc>
                <a:spcPct val="100000"/>
              </a:lnSpc>
              <a:spcBef>
                <a:spcPts val="400"/>
              </a:spcBef>
              <a:spcAft>
                <a:spcPts val="1200"/>
              </a:spcAft>
              <a:buClr>
                <a:srgbClr val="A92B40"/>
              </a:buClr>
              <a:buSzPct val="110000"/>
              <a:buFont typeface="Wingdings" charset="2"/>
              <a:buChar char="§"/>
              <a:tabLst/>
              <a:defRPr sz="1400" kern="1200">
                <a:solidFill>
                  <a:schemeClr val="tx1"/>
                </a:solidFill>
                <a:latin typeface="+mn-lt"/>
                <a:ea typeface="+mn-ea"/>
                <a:cs typeface="+mn-cs"/>
              </a:defRPr>
            </a:lvl3pPr>
            <a:lvl4pPr marL="915965" indent="-225420" algn="l" defTabSz="914377" rtl="0" eaLnBrk="1" latinLnBrk="0" hangingPunct="1">
              <a:lnSpc>
                <a:spcPct val="100000"/>
              </a:lnSpc>
              <a:spcBef>
                <a:spcPts val="400"/>
              </a:spcBef>
              <a:spcAft>
                <a:spcPts val="1200"/>
              </a:spcAft>
              <a:buClr>
                <a:srgbClr val="A92B40"/>
              </a:buClr>
              <a:buSzPct val="110000"/>
              <a:buFont typeface="Courier New" charset="0"/>
              <a:buChar char="o"/>
              <a:tabLst/>
              <a:defRPr sz="1200" kern="1200">
                <a:solidFill>
                  <a:schemeClr val="tx1"/>
                </a:solidFill>
                <a:latin typeface="+mn-lt"/>
                <a:ea typeface="+mn-ea"/>
                <a:cs typeface="+mn-cs"/>
              </a:defRPr>
            </a:lvl4pPr>
            <a:lvl5pPr marL="2063699" indent="-228594" algn="l" defTabSz="914377" rtl="0" eaLnBrk="1" latinLnBrk="0" hangingPunct="1">
              <a:lnSpc>
                <a:spcPct val="100000"/>
              </a:lnSpc>
              <a:spcBef>
                <a:spcPts val="400"/>
              </a:spcBef>
              <a:buClr>
                <a:srgbClr val="A92B40"/>
              </a:buClr>
              <a:buSzPct val="110000"/>
              <a:buFont typeface="Arial"/>
              <a:buChar char="•"/>
              <a:tabLst/>
              <a:defRPr sz="1600" kern="1200" baseline="0">
                <a:solidFill>
                  <a:srgbClr val="745C3A"/>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spcBef>
                <a:spcPts val="600"/>
              </a:spcBef>
              <a:spcAft>
                <a:spcPts val="600"/>
              </a:spcAft>
              <a:buFont typeface="Arial" panose="020B0604020202020204" pitchFamily="34" charset="0"/>
              <a:buChar char="•"/>
              <a:defRPr/>
            </a:pPr>
            <a:r>
              <a:rPr lang="en-US" sz="1800" b="1" dirty="0">
                <a:solidFill>
                  <a:srgbClr val="000000"/>
                </a:solidFill>
              </a:rPr>
              <a:t>High level goals for Dragonfly Entry Aerosciences Measurements (</a:t>
            </a:r>
            <a:r>
              <a:rPr lang="en-US" sz="1800" b="1" dirty="0" err="1">
                <a:solidFill>
                  <a:srgbClr val="000000"/>
                </a:solidFill>
              </a:rPr>
              <a:t>DrEAM</a:t>
            </a:r>
            <a:r>
              <a:rPr lang="en-US" sz="1800" b="1" dirty="0">
                <a:solidFill>
                  <a:srgbClr val="000000"/>
                </a:solidFill>
              </a:rPr>
              <a:t>):</a:t>
            </a:r>
          </a:p>
          <a:p>
            <a:pPr lvl="2">
              <a:spcAft>
                <a:spcPts val="400"/>
              </a:spcAft>
              <a:buFont typeface="Arial" panose="020B0604020202020204" pitchFamily="34" charset="0"/>
              <a:buChar char="•"/>
              <a:defRPr/>
            </a:pPr>
            <a:r>
              <a:rPr lang="en-US" sz="1600" dirty="0">
                <a:solidFill>
                  <a:srgbClr val="000000"/>
                </a:solidFill>
              </a:rPr>
              <a:t>Measure near surface and in-depth temperatures in the heatshield</a:t>
            </a:r>
          </a:p>
          <a:p>
            <a:pPr lvl="2">
              <a:spcAft>
                <a:spcPts val="400"/>
              </a:spcAft>
              <a:buFont typeface="Arial" panose="020B0604020202020204" pitchFamily="34" charset="0"/>
              <a:buChar char="•"/>
              <a:defRPr/>
            </a:pPr>
            <a:r>
              <a:rPr lang="en-US" sz="1600" dirty="0">
                <a:solidFill>
                  <a:srgbClr val="000000"/>
                </a:solidFill>
              </a:rPr>
              <a:t>Measure pressure at the heatshield surface</a:t>
            </a:r>
          </a:p>
          <a:p>
            <a:pPr lvl="2">
              <a:spcAft>
                <a:spcPts val="400"/>
              </a:spcAft>
              <a:buFont typeface="Arial" panose="020B0604020202020204" pitchFamily="34" charset="0"/>
              <a:buChar char="•"/>
              <a:defRPr/>
            </a:pPr>
            <a:r>
              <a:rPr lang="en-US" sz="1600" dirty="0">
                <a:solidFill>
                  <a:srgbClr val="000000"/>
                </a:solidFill>
              </a:rPr>
              <a:t>Measure pressure on the aft TPS</a:t>
            </a:r>
          </a:p>
          <a:p>
            <a:pPr lvl="2">
              <a:spcAft>
                <a:spcPts val="400"/>
              </a:spcAft>
              <a:buFont typeface="Arial" panose="020B0604020202020204" pitchFamily="34" charset="0"/>
              <a:buChar char="•"/>
              <a:defRPr/>
            </a:pPr>
            <a:r>
              <a:rPr lang="en-US" sz="1600" dirty="0">
                <a:solidFill>
                  <a:srgbClr val="000000"/>
                </a:solidFill>
              </a:rPr>
              <a:t>Measure aft radiative and total heat flux</a:t>
            </a:r>
          </a:p>
          <a:p>
            <a:pPr lvl="1">
              <a:spcBef>
                <a:spcPts val="600"/>
              </a:spcBef>
              <a:spcAft>
                <a:spcPts val="600"/>
              </a:spcAft>
              <a:buFont typeface="Arial" panose="020B0604020202020204" pitchFamily="34" charset="0"/>
              <a:buChar char="•"/>
              <a:defRPr/>
            </a:pPr>
            <a:r>
              <a:rPr lang="en-US" sz="1800" b="1" dirty="0">
                <a:solidFill>
                  <a:srgbClr val="000000"/>
                </a:solidFill>
              </a:rPr>
              <a:t>Constraints:</a:t>
            </a:r>
          </a:p>
          <a:p>
            <a:pPr lvl="2">
              <a:spcAft>
                <a:spcPts val="400"/>
              </a:spcAft>
              <a:buFont typeface="Arial" panose="020B0604020202020204" pitchFamily="34" charset="0"/>
              <a:buChar char="•"/>
              <a:defRPr/>
            </a:pPr>
            <a:r>
              <a:rPr lang="en-US" sz="1600" dirty="0">
                <a:solidFill>
                  <a:srgbClr val="000000"/>
                </a:solidFill>
              </a:rPr>
              <a:t>New Frontiers budget </a:t>
            </a:r>
          </a:p>
          <a:p>
            <a:pPr lvl="2">
              <a:spcAft>
                <a:spcPts val="400"/>
              </a:spcAft>
              <a:buFont typeface="Arial" panose="020B0604020202020204" pitchFamily="34" charset="0"/>
              <a:buChar char="•"/>
              <a:defRPr/>
            </a:pPr>
            <a:r>
              <a:rPr lang="en-US" sz="1600" dirty="0">
                <a:solidFill>
                  <a:srgbClr val="000000"/>
                </a:solidFill>
              </a:rPr>
              <a:t>Data acquisition bandwidth</a:t>
            </a:r>
          </a:p>
          <a:p>
            <a:pPr lvl="2">
              <a:spcAft>
                <a:spcPts val="400"/>
              </a:spcAft>
              <a:buFont typeface="Arial" panose="020B0604020202020204" pitchFamily="34" charset="0"/>
              <a:buChar char="•"/>
              <a:defRPr/>
            </a:pPr>
            <a:r>
              <a:rPr lang="en-US" sz="1600" dirty="0">
                <a:solidFill>
                  <a:srgbClr val="000000"/>
                </a:solidFill>
              </a:rPr>
              <a:t>Minimize data for storage and Earth transmission</a:t>
            </a:r>
          </a:p>
          <a:p>
            <a:pPr lvl="2">
              <a:spcAft>
                <a:spcPts val="400"/>
              </a:spcAft>
              <a:buFont typeface="Arial" panose="020B0604020202020204" pitchFamily="34" charset="0"/>
              <a:buChar char="•"/>
              <a:defRPr/>
            </a:pPr>
            <a:r>
              <a:rPr lang="en-US" sz="1600" dirty="0">
                <a:solidFill>
                  <a:srgbClr val="000000"/>
                </a:solidFill>
              </a:rPr>
              <a:t>No harm to the mission and primary science objectives</a:t>
            </a:r>
          </a:p>
          <a:p>
            <a:pPr lvl="2">
              <a:spcAft>
                <a:spcPts val="400"/>
              </a:spcAft>
              <a:buFont typeface="Arial" panose="020B0604020202020204" pitchFamily="34" charset="0"/>
              <a:buChar char="•"/>
              <a:defRPr/>
            </a:pPr>
            <a:r>
              <a:rPr lang="en-US" sz="1600" dirty="0">
                <a:solidFill>
                  <a:srgbClr val="000000"/>
                </a:solidFill>
              </a:rPr>
              <a:t>Minimal interference to primary mission operations</a:t>
            </a:r>
          </a:p>
          <a:p>
            <a:pPr lvl="1">
              <a:spcBef>
                <a:spcPts val="600"/>
              </a:spcBef>
              <a:spcAft>
                <a:spcPts val="600"/>
              </a:spcAft>
              <a:buFont typeface="Arial" panose="020B0604020202020204" pitchFamily="34" charset="0"/>
              <a:buChar char="•"/>
              <a:defRPr/>
            </a:pPr>
            <a:r>
              <a:rPr lang="en-US" sz="1800" b="1" dirty="0">
                <a:solidFill>
                  <a:srgbClr val="000000"/>
                </a:solidFill>
              </a:rPr>
              <a:t>Solution:</a:t>
            </a:r>
          </a:p>
          <a:p>
            <a:pPr lvl="2">
              <a:lnSpc>
                <a:spcPct val="110000"/>
              </a:lnSpc>
              <a:spcAft>
                <a:spcPts val="400"/>
              </a:spcAft>
              <a:buFont typeface="Arial" panose="020B0604020202020204" pitchFamily="34" charset="0"/>
              <a:buChar char="•"/>
              <a:defRPr/>
            </a:pPr>
            <a:r>
              <a:rPr lang="en-US" sz="1600" dirty="0">
                <a:solidFill>
                  <a:srgbClr val="000000"/>
                </a:solidFill>
              </a:rPr>
              <a:t>Using heritage and flight proven systems</a:t>
            </a:r>
            <a:endParaRPr lang="en-US" sz="1800" dirty="0">
              <a:solidFill>
                <a:srgbClr val="000000"/>
              </a:solidFill>
            </a:endParaRPr>
          </a:p>
          <a:p>
            <a:pPr lvl="3">
              <a:lnSpc>
                <a:spcPct val="110000"/>
              </a:lnSpc>
              <a:spcAft>
                <a:spcPts val="400"/>
              </a:spcAft>
              <a:buFont typeface="Arial" panose="020B0604020202020204" pitchFamily="34" charset="0"/>
              <a:buChar char="•"/>
              <a:defRPr/>
            </a:pPr>
            <a:r>
              <a:rPr lang="en-US" sz="1400" dirty="0">
                <a:solidFill>
                  <a:srgbClr val="000000"/>
                </a:solidFill>
              </a:rPr>
              <a:t>Utilize plugs similar to MEDLI MISP/MEADS and COMARS</a:t>
            </a:r>
          </a:p>
          <a:p>
            <a:pPr lvl="3">
              <a:lnSpc>
                <a:spcPct val="110000"/>
              </a:lnSpc>
              <a:spcAft>
                <a:spcPts val="400"/>
              </a:spcAft>
              <a:buFont typeface="Arial" panose="020B0604020202020204" pitchFamily="34" charset="0"/>
              <a:buChar char="•"/>
              <a:defRPr/>
            </a:pPr>
            <a:r>
              <a:rPr lang="en-US" sz="1400" dirty="0">
                <a:solidFill>
                  <a:srgbClr val="000000"/>
                </a:solidFill>
              </a:rPr>
              <a:t>DLR provided data acquisition system and aftbody sensor suite</a:t>
            </a:r>
          </a:p>
        </p:txBody>
      </p:sp>
      <p:sp>
        <p:nvSpPr>
          <p:cNvPr id="6" name="Content Placeholder 2">
            <a:extLst>
              <a:ext uri="{FF2B5EF4-FFF2-40B4-BE49-F238E27FC236}">
                <a16:creationId xmlns:a16="http://schemas.microsoft.com/office/drawing/2014/main" id="{69192927-7CBF-984C-BDE1-25EBE328984E}"/>
              </a:ext>
            </a:extLst>
          </p:cNvPr>
          <p:cNvSpPr txBox="1">
            <a:spLocks/>
          </p:cNvSpPr>
          <p:nvPr/>
        </p:nvSpPr>
        <p:spPr>
          <a:xfrm>
            <a:off x="6506818" y="2017644"/>
            <a:ext cx="5232101" cy="1281610"/>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466725"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Arial" charset="0"/>
                <a:ea typeface="Arial" charset="0"/>
                <a:cs typeface="Arial" charset="0"/>
              </a:defRPr>
            </a:lvl2pPr>
            <a:lvl3pPr marL="690563" indent="-22383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863600" indent="-173038" algn="l" defTabSz="914400" rtl="0" eaLnBrk="1" latinLnBrk="0" hangingPunct="1">
              <a:lnSpc>
                <a:spcPct val="90000"/>
              </a:lnSpc>
              <a:spcBef>
                <a:spcPts val="500"/>
              </a:spcBef>
              <a:buFont typeface="Arial" panose="020B0604020202020204" pitchFamily="34" charset="0"/>
              <a:buChar char="•"/>
              <a:tabLst/>
              <a:defRPr sz="1600" b="1"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First ever dataset of this sort at Titan (and first in non-oxidizing environment)</a:t>
            </a:r>
          </a:p>
        </p:txBody>
      </p:sp>
    </p:spTree>
    <p:extLst>
      <p:ext uri="{BB962C8B-B14F-4D97-AF65-F5344CB8AC3E}">
        <p14:creationId xmlns:p14="http://schemas.microsoft.com/office/powerpoint/2010/main" val="54392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8BCC6F-DFCF-2B43-AD79-1B74D856357B}"/>
              </a:ext>
            </a:extLst>
          </p:cNvPr>
          <p:cNvSpPr>
            <a:spLocks noGrp="1"/>
          </p:cNvSpPr>
          <p:nvPr>
            <p:ph idx="1"/>
          </p:nvPr>
        </p:nvSpPr>
        <p:spPr>
          <a:xfrm>
            <a:off x="187590" y="1485900"/>
            <a:ext cx="3431931" cy="4724400"/>
          </a:xfrm>
        </p:spPr>
        <p:txBody>
          <a:bodyPr/>
          <a:lstStyle/>
          <a:p>
            <a:r>
              <a:rPr lang="en-US" dirty="0"/>
              <a:t>Similar order of total heat flux compared to MSL / Mars 2020</a:t>
            </a:r>
          </a:p>
          <a:p>
            <a:pPr lvl="1"/>
            <a:r>
              <a:rPr lang="en-US" dirty="0"/>
              <a:t>Dragonfly a little higher, particularly on fore-shoulder</a:t>
            </a:r>
          </a:p>
          <a:p>
            <a:r>
              <a:rPr lang="en-US" dirty="0" err="1"/>
              <a:t>Backshell</a:t>
            </a:r>
            <a:r>
              <a:rPr lang="en-US" dirty="0"/>
              <a:t> heating dominated by radiation</a:t>
            </a:r>
          </a:p>
        </p:txBody>
      </p:sp>
      <p:sp>
        <p:nvSpPr>
          <p:cNvPr id="3" name="Slide Number Placeholder 2">
            <a:extLst>
              <a:ext uri="{FF2B5EF4-FFF2-40B4-BE49-F238E27FC236}">
                <a16:creationId xmlns:a16="http://schemas.microsoft.com/office/drawing/2014/main" id="{2B70A4C8-A347-D341-A11D-8D61459C9474}"/>
              </a:ext>
            </a:extLst>
          </p:cNvPr>
          <p:cNvSpPr>
            <a:spLocks noGrp="1"/>
          </p:cNvSpPr>
          <p:nvPr>
            <p:ph type="sldNum" sz="quarter" idx="16"/>
          </p:nvPr>
        </p:nvSpPr>
        <p:spPr/>
        <p:txBody>
          <a:bodyPr/>
          <a:lstStyle/>
          <a:p>
            <a:fld id="{371C4647-349B-7644-B587-10D5DF513271}" type="slidenum">
              <a:rPr lang="en-US" smtClean="0"/>
              <a:t>5</a:t>
            </a:fld>
            <a:endParaRPr lang="en-US" dirty="0"/>
          </a:p>
        </p:txBody>
      </p:sp>
      <p:sp>
        <p:nvSpPr>
          <p:cNvPr id="4" name="Title 3">
            <a:extLst>
              <a:ext uri="{FF2B5EF4-FFF2-40B4-BE49-F238E27FC236}">
                <a16:creationId xmlns:a16="http://schemas.microsoft.com/office/drawing/2014/main" id="{9CA02CB1-9DED-A54C-80D8-43C08F169100}"/>
              </a:ext>
            </a:extLst>
          </p:cNvPr>
          <p:cNvSpPr>
            <a:spLocks noGrp="1"/>
          </p:cNvSpPr>
          <p:nvPr>
            <p:ph type="title"/>
          </p:nvPr>
        </p:nvSpPr>
        <p:spPr/>
        <p:txBody>
          <a:bodyPr/>
          <a:lstStyle/>
          <a:p>
            <a:r>
              <a:rPr lang="en-US" dirty="0"/>
              <a:t>CSR Aerothermal Environments</a:t>
            </a:r>
          </a:p>
        </p:txBody>
      </p:sp>
      <p:sp>
        <p:nvSpPr>
          <p:cNvPr id="5" name="Content Placeholder 4">
            <a:extLst>
              <a:ext uri="{FF2B5EF4-FFF2-40B4-BE49-F238E27FC236}">
                <a16:creationId xmlns:a16="http://schemas.microsoft.com/office/drawing/2014/main" id="{2A182125-BD54-9142-A3E4-370484DFCFD5}"/>
              </a:ext>
            </a:extLst>
          </p:cNvPr>
          <p:cNvSpPr>
            <a:spLocks noGrp="1"/>
          </p:cNvSpPr>
          <p:nvPr>
            <p:ph idx="18"/>
          </p:nvPr>
        </p:nvSpPr>
        <p:spPr/>
        <p:txBody>
          <a:bodyPr/>
          <a:lstStyle/>
          <a:p>
            <a:endParaRPr lang="en-US"/>
          </a:p>
        </p:txBody>
      </p:sp>
      <p:pic>
        <p:nvPicPr>
          <p:cNvPr id="8" name="Picture 7">
            <a:extLst>
              <a:ext uri="{FF2B5EF4-FFF2-40B4-BE49-F238E27FC236}">
                <a16:creationId xmlns:a16="http://schemas.microsoft.com/office/drawing/2014/main" id="{9C236585-B50F-E44C-B42B-8394391B2106}"/>
              </a:ext>
            </a:extLst>
          </p:cNvPr>
          <p:cNvPicPr>
            <a:picLocks noChangeAspect="1"/>
          </p:cNvPicPr>
          <p:nvPr/>
        </p:nvPicPr>
        <p:blipFill>
          <a:blip r:embed="rId2"/>
          <a:stretch>
            <a:fillRect/>
          </a:stretch>
        </p:blipFill>
        <p:spPr>
          <a:xfrm>
            <a:off x="3567927" y="950722"/>
            <a:ext cx="8436483" cy="5794756"/>
          </a:xfrm>
          <a:prstGeom prst="rect">
            <a:avLst/>
          </a:prstGeom>
        </p:spPr>
      </p:pic>
    </p:spTree>
    <p:extLst>
      <p:ext uri="{BB962C8B-B14F-4D97-AF65-F5344CB8AC3E}">
        <p14:creationId xmlns:p14="http://schemas.microsoft.com/office/powerpoint/2010/main" val="31489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6EC2D-00F3-2540-A6F7-0420655D4CBC}"/>
              </a:ext>
            </a:extLst>
          </p:cNvPr>
          <p:cNvSpPr>
            <a:spLocks noGrp="1"/>
          </p:cNvSpPr>
          <p:nvPr>
            <p:ph idx="1"/>
          </p:nvPr>
        </p:nvSpPr>
        <p:spPr>
          <a:xfrm>
            <a:off x="342899" y="1485900"/>
            <a:ext cx="11717295" cy="4724400"/>
          </a:xfrm>
        </p:spPr>
        <p:txBody>
          <a:bodyPr>
            <a:normAutofit lnSpcReduction="10000"/>
          </a:bodyPr>
          <a:lstStyle/>
          <a:p>
            <a:pPr marL="0" indent="0">
              <a:buNone/>
            </a:pPr>
            <a:r>
              <a:rPr lang="en-US" dirty="0"/>
              <a:t>Understand:</a:t>
            </a:r>
          </a:p>
          <a:p>
            <a:pPr marL="342900" indent="-342900">
              <a:buFont typeface="+mj-lt"/>
              <a:buAutoNum type="arabicParenR"/>
            </a:pPr>
            <a:r>
              <a:rPr lang="en-US" dirty="0"/>
              <a:t>TPS response in non-</a:t>
            </a:r>
            <a:r>
              <a:rPr lang="en-US" dirty="0" err="1"/>
              <a:t>oxidising</a:t>
            </a:r>
            <a:r>
              <a:rPr lang="en-US" dirty="0"/>
              <a:t> environment</a:t>
            </a:r>
          </a:p>
          <a:p>
            <a:pPr marL="342900" indent="-342900">
              <a:buFont typeface="+mj-lt"/>
              <a:buAutoNum type="arabicParenR"/>
            </a:pPr>
            <a:r>
              <a:rPr lang="en-US" dirty="0"/>
              <a:t>Forebody aerothermal environment</a:t>
            </a:r>
          </a:p>
          <a:p>
            <a:pPr marL="342900" indent="-342900">
              <a:buFont typeface="+mj-lt"/>
              <a:buAutoNum type="arabicParenR"/>
            </a:pPr>
            <a:r>
              <a:rPr lang="en-US" dirty="0"/>
              <a:t>If excessive recession occurred</a:t>
            </a:r>
          </a:p>
          <a:p>
            <a:pPr marL="342900" indent="-342900">
              <a:buFont typeface="+mj-lt"/>
              <a:buAutoNum type="arabicParenR"/>
            </a:pPr>
            <a:r>
              <a:rPr lang="en-US" dirty="0"/>
              <a:t>Aftbody radiative heating and impact on TPS design</a:t>
            </a:r>
          </a:p>
          <a:p>
            <a:pPr marL="342900" indent="-342900">
              <a:buFont typeface="+mj-lt"/>
              <a:buAutoNum type="arabicParenR"/>
            </a:pPr>
            <a:r>
              <a:rPr lang="en-US" dirty="0"/>
              <a:t>Aftbody CN radiative heating (violet and red bands)</a:t>
            </a:r>
          </a:p>
          <a:p>
            <a:pPr marL="342900" indent="-342900">
              <a:buFont typeface="+mj-lt"/>
              <a:buAutoNum type="arabicParenR"/>
            </a:pPr>
            <a:r>
              <a:rPr lang="en-US" dirty="0"/>
              <a:t>Composition of Titan upper atmosphere, and effect on radiative heating</a:t>
            </a:r>
          </a:p>
          <a:p>
            <a:pPr marL="342900" indent="-342900">
              <a:buFont typeface="+mj-lt"/>
              <a:buAutoNum type="arabicParenR"/>
            </a:pPr>
            <a:r>
              <a:rPr lang="en-US" dirty="0"/>
              <a:t>When and how the heatshield flow transitions away from laminar</a:t>
            </a:r>
          </a:p>
          <a:p>
            <a:pPr marL="342900" indent="-342900">
              <a:buFont typeface="+mj-lt"/>
              <a:buAutoNum type="arabicParenR"/>
            </a:pPr>
            <a:r>
              <a:rPr lang="en-US" dirty="0"/>
              <a:t>Convective cooling and its effect on providing relief for the </a:t>
            </a:r>
            <a:r>
              <a:rPr lang="en-US" dirty="0" err="1"/>
              <a:t>bondline</a:t>
            </a:r>
            <a:r>
              <a:rPr lang="en-US" dirty="0"/>
              <a:t> temperature, thus reducing required TPS thickness</a:t>
            </a:r>
          </a:p>
        </p:txBody>
      </p:sp>
      <p:sp>
        <p:nvSpPr>
          <p:cNvPr id="3" name="Slide Number Placeholder 2">
            <a:extLst>
              <a:ext uri="{FF2B5EF4-FFF2-40B4-BE49-F238E27FC236}">
                <a16:creationId xmlns:a16="http://schemas.microsoft.com/office/drawing/2014/main" id="{58EE28E7-0730-C340-B9E9-09579FD429A0}"/>
              </a:ext>
            </a:extLst>
          </p:cNvPr>
          <p:cNvSpPr>
            <a:spLocks noGrp="1"/>
          </p:cNvSpPr>
          <p:nvPr>
            <p:ph type="sldNum" sz="quarter" idx="16"/>
          </p:nvPr>
        </p:nvSpPr>
        <p:spPr/>
        <p:txBody>
          <a:bodyPr/>
          <a:lstStyle/>
          <a:p>
            <a:fld id="{371C4647-349B-7644-B587-10D5DF513271}" type="slidenum">
              <a:rPr lang="en-US" smtClean="0"/>
              <a:t>6</a:t>
            </a:fld>
            <a:endParaRPr lang="en-US" dirty="0"/>
          </a:p>
        </p:txBody>
      </p:sp>
      <p:sp>
        <p:nvSpPr>
          <p:cNvPr id="4" name="Title 3">
            <a:extLst>
              <a:ext uri="{FF2B5EF4-FFF2-40B4-BE49-F238E27FC236}">
                <a16:creationId xmlns:a16="http://schemas.microsoft.com/office/drawing/2014/main" id="{566A2A15-A533-0041-9938-D9F5892A09AC}"/>
              </a:ext>
            </a:extLst>
          </p:cNvPr>
          <p:cNvSpPr>
            <a:spLocks noGrp="1"/>
          </p:cNvSpPr>
          <p:nvPr>
            <p:ph type="title"/>
          </p:nvPr>
        </p:nvSpPr>
        <p:spPr/>
        <p:txBody>
          <a:bodyPr/>
          <a:lstStyle/>
          <a:p>
            <a:r>
              <a:rPr lang="en-US" dirty="0"/>
              <a:t>Preliminary List of Science Objectives</a:t>
            </a:r>
          </a:p>
        </p:txBody>
      </p:sp>
    </p:spTree>
    <p:extLst>
      <p:ext uri="{BB962C8B-B14F-4D97-AF65-F5344CB8AC3E}">
        <p14:creationId xmlns:p14="http://schemas.microsoft.com/office/powerpoint/2010/main" val="261258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4B0DB8-2788-CF49-8C8C-B7E571B98C92}"/>
              </a:ext>
            </a:extLst>
          </p:cNvPr>
          <p:cNvSpPr>
            <a:spLocks noGrp="1"/>
          </p:cNvSpPr>
          <p:nvPr>
            <p:ph idx="1"/>
          </p:nvPr>
        </p:nvSpPr>
        <p:spPr>
          <a:xfrm>
            <a:off x="342899" y="1210962"/>
            <a:ext cx="11849101" cy="5326998"/>
          </a:xfrm>
        </p:spPr>
        <p:txBody>
          <a:bodyPr>
            <a:normAutofit fontScale="92500" lnSpcReduction="20000"/>
          </a:bodyPr>
          <a:lstStyle/>
          <a:p>
            <a:pPr>
              <a:spcBef>
                <a:spcPts val="600"/>
              </a:spcBef>
              <a:spcAft>
                <a:spcPts val="600"/>
              </a:spcAft>
            </a:pPr>
            <a:r>
              <a:rPr lang="en-US" dirty="0"/>
              <a:t>D-L1-001: </a:t>
            </a:r>
            <a:r>
              <a:rPr lang="en-US" dirty="0" err="1"/>
              <a:t>Aeroheating</a:t>
            </a:r>
            <a:r>
              <a:rPr lang="en-US" dirty="0"/>
              <a:t> Environment</a:t>
            </a:r>
          </a:p>
          <a:p>
            <a:pPr lvl="1">
              <a:spcBef>
                <a:spcPts val="0"/>
              </a:spcBef>
            </a:pPr>
            <a:r>
              <a:rPr lang="en-US" dirty="0" err="1"/>
              <a:t>DrEAM</a:t>
            </a:r>
            <a:r>
              <a:rPr lang="en-US" dirty="0"/>
              <a:t> shall be able to determine the </a:t>
            </a:r>
            <a:r>
              <a:rPr lang="en-US" dirty="0" err="1"/>
              <a:t>aeroheating</a:t>
            </a:r>
            <a:r>
              <a:rPr lang="en-US" dirty="0"/>
              <a:t> environment during the atmospheric entry flight phase                          </a:t>
            </a:r>
            <a:r>
              <a:rPr lang="en-US" dirty="0">
                <a:solidFill>
                  <a:srgbClr val="A92B3F"/>
                </a:solidFill>
              </a:rPr>
              <a:t>(Measurement: near &amp; in-depth TC for heat pulse)</a:t>
            </a:r>
            <a:endParaRPr lang="en-US" dirty="0"/>
          </a:p>
          <a:p>
            <a:pPr>
              <a:spcBef>
                <a:spcPts val="600"/>
              </a:spcBef>
              <a:spcAft>
                <a:spcPts val="600"/>
              </a:spcAft>
            </a:pPr>
            <a:r>
              <a:rPr lang="en-US" dirty="0"/>
              <a:t>D-L1-002: Flow Transition</a:t>
            </a:r>
          </a:p>
          <a:p>
            <a:pPr lvl="1">
              <a:spcBef>
                <a:spcPts val="0"/>
              </a:spcBef>
            </a:pPr>
            <a:r>
              <a:rPr lang="en-US" dirty="0" err="1"/>
              <a:t>DrEAM</a:t>
            </a:r>
            <a:r>
              <a:rPr lang="en-US" dirty="0"/>
              <a:t> shall be able to determine across the heat shield when the boundary layer transitions away from laminar flow                 </a:t>
            </a:r>
            <a:r>
              <a:rPr lang="en-US" dirty="0">
                <a:solidFill>
                  <a:srgbClr val="A92B3F"/>
                </a:solidFill>
              </a:rPr>
              <a:t>(multiple plugs with near surface TC for heat pulse)</a:t>
            </a:r>
            <a:endParaRPr lang="en-US" dirty="0"/>
          </a:p>
          <a:p>
            <a:pPr>
              <a:spcBef>
                <a:spcPts val="600"/>
              </a:spcBef>
              <a:spcAft>
                <a:spcPts val="600"/>
              </a:spcAft>
            </a:pPr>
            <a:r>
              <a:rPr lang="en-US" dirty="0"/>
              <a:t>D-L1-003: Thermal Soak</a:t>
            </a:r>
          </a:p>
          <a:p>
            <a:pPr lvl="1">
              <a:spcBef>
                <a:spcPts val="0"/>
              </a:spcBef>
            </a:pPr>
            <a:r>
              <a:rPr lang="en-US" dirty="0" err="1"/>
              <a:t>DrEAM</a:t>
            </a:r>
            <a:r>
              <a:rPr lang="en-US" dirty="0"/>
              <a:t> shall be able to determine the effect of thermal soak on the TPS response from Entry Interface until heat shield jettison </a:t>
            </a:r>
            <a:r>
              <a:rPr lang="en-US" dirty="0">
                <a:solidFill>
                  <a:srgbClr val="C00000"/>
                </a:solidFill>
              </a:rPr>
              <a:t>(multiple in-depth TC until heat shield </a:t>
            </a:r>
            <a:r>
              <a:rPr lang="en-US" dirty="0" err="1">
                <a:solidFill>
                  <a:srgbClr val="C00000"/>
                </a:solidFill>
              </a:rPr>
              <a:t>sep.</a:t>
            </a:r>
            <a:r>
              <a:rPr lang="en-US" dirty="0">
                <a:solidFill>
                  <a:srgbClr val="C00000"/>
                </a:solidFill>
              </a:rPr>
              <a:t>)</a:t>
            </a:r>
          </a:p>
          <a:p>
            <a:pPr>
              <a:spcBef>
                <a:spcPts val="600"/>
              </a:spcBef>
              <a:spcAft>
                <a:spcPts val="600"/>
              </a:spcAft>
            </a:pPr>
            <a:r>
              <a:rPr lang="en-US" dirty="0"/>
              <a:t>D-L1-005: Atmospheric Composition</a:t>
            </a:r>
          </a:p>
          <a:p>
            <a:pPr lvl="1">
              <a:spcBef>
                <a:spcPts val="600"/>
              </a:spcBef>
              <a:spcAft>
                <a:spcPts val="600"/>
              </a:spcAft>
            </a:pPr>
            <a:r>
              <a:rPr lang="en-US" dirty="0" err="1"/>
              <a:t>DrEAM</a:t>
            </a:r>
            <a:r>
              <a:rPr lang="en-US" dirty="0"/>
              <a:t> shall be able to determine the methane mole fraction in the Titan atmosphere during the atmospheric entry flight phase   </a:t>
            </a:r>
            <a:r>
              <a:rPr lang="en-US" dirty="0">
                <a:solidFill>
                  <a:srgbClr val="C00000"/>
                </a:solidFill>
              </a:rPr>
              <a:t>(narrow band radiometers)</a:t>
            </a:r>
          </a:p>
          <a:p>
            <a:pPr>
              <a:spcBef>
                <a:spcPts val="600"/>
              </a:spcBef>
              <a:spcAft>
                <a:spcPts val="600"/>
              </a:spcAft>
            </a:pPr>
            <a:r>
              <a:rPr lang="en-US" dirty="0"/>
              <a:t>D-L1-006: Heat Flux Measurement</a:t>
            </a:r>
          </a:p>
          <a:p>
            <a:pPr lvl="1">
              <a:spcBef>
                <a:spcPts val="600"/>
              </a:spcBef>
              <a:spcAft>
                <a:spcPts val="600"/>
              </a:spcAft>
            </a:pPr>
            <a:r>
              <a:rPr lang="en-US" dirty="0" err="1"/>
              <a:t>DrEAM</a:t>
            </a:r>
            <a:r>
              <a:rPr lang="en-US" dirty="0"/>
              <a:t> shall be able to measure heat flux on the entry vehicle during the atmospheric entry flight phase </a:t>
            </a:r>
            <a:r>
              <a:rPr lang="en-US" dirty="0">
                <a:solidFill>
                  <a:srgbClr val="C00000"/>
                </a:solidFill>
              </a:rPr>
              <a:t>(radiometers, total heat flux)</a:t>
            </a:r>
            <a:endParaRPr lang="en-US" dirty="0"/>
          </a:p>
          <a:p>
            <a:pPr>
              <a:spcBef>
                <a:spcPts val="600"/>
              </a:spcBef>
              <a:spcAft>
                <a:spcPts val="600"/>
              </a:spcAft>
            </a:pPr>
            <a:r>
              <a:rPr lang="en-US" dirty="0"/>
              <a:t>D-L1-009: Aerodynamic Force Coefficients</a:t>
            </a:r>
          </a:p>
          <a:p>
            <a:pPr lvl="1">
              <a:spcBef>
                <a:spcPts val="600"/>
              </a:spcBef>
              <a:spcAft>
                <a:spcPts val="600"/>
              </a:spcAft>
            </a:pPr>
            <a:r>
              <a:rPr lang="en-US" dirty="0" err="1"/>
              <a:t>DrEAM</a:t>
            </a:r>
            <a:r>
              <a:rPr lang="en-US" dirty="0"/>
              <a:t> shall be able to determine the aerodynamic force coefficients during the atmospheric entry and descent flight phases   </a:t>
            </a:r>
            <a:r>
              <a:rPr lang="en-US" dirty="0">
                <a:solidFill>
                  <a:srgbClr val="C00000"/>
                </a:solidFill>
              </a:rPr>
              <a:t>(pressure transducers)</a:t>
            </a:r>
            <a:endParaRPr lang="en-US" dirty="0"/>
          </a:p>
        </p:txBody>
      </p:sp>
      <p:sp>
        <p:nvSpPr>
          <p:cNvPr id="3" name="Slide Number Placeholder 2">
            <a:extLst>
              <a:ext uri="{FF2B5EF4-FFF2-40B4-BE49-F238E27FC236}">
                <a16:creationId xmlns:a16="http://schemas.microsoft.com/office/drawing/2014/main" id="{E71603B9-11D3-F04A-B6FC-7236C01487A0}"/>
              </a:ext>
            </a:extLst>
          </p:cNvPr>
          <p:cNvSpPr>
            <a:spLocks noGrp="1"/>
          </p:cNvSpPr>
          <p:nvPr>
            <p:ph type="sldNum" sz="quarter" idx="16"/>
          </p:nvPr>
        </p:nvSpPr>
        <p:spPr/>
        <p:txBody>
          <a:bodyPr/>
          <a:lstStyle/>
          <a:p>
            <a:fld id="{371C4647-349B-7644-B587-10D5DF513271}" type="slidenum">
              <a:rPr lang="en-US" smtClean="0"/>
              <a:t>7</a:t>
            </a:fld>
            <a:endParaRPr lang="en-US" dirty="0"/>
          </a:p>
        </p:txBody>
      </p:sp>
      <p:sp>
        <p:nvSpPr>
          <p:cNvPr id="4" name="Title 3">
            <a:extLst>
              <a:ext uri="{FF2B5EF4-FFF2-40B4-BE49-F238E27FC236}">
                <a16:creationId xmlns:a16="http://schemas.microsoft.com/office/drawing/2014/main" id="{2A016FAD-05C9-DE4D-818E-B82C023B9B4D}"/>
              </a:ext>
            </a:extLst>
          </p:cNvPr>
          <p:cNvSpPr>
            <a:spLocks noGrp="1"/>
          </p:cNvSpPr>
          <p:nvPr>
            <p:ph type="title"/>
          </p:nvPr>
        </p:nvSpPr>
        <p:spPr/>
        <p:txBody>
          <a:bodyPr/>
          <a:lstStyle/>
          <a:p>
            <a:r>
              <a:rPr lang="en-US" dirty="0"/>
              <a:t>Example of Preliminary Level 1 Requirements</a:t>
            </a:r>
          </a:p>
        </p:txBody>
      </p:sp>
    </p:spTree>
    <p:extLst>
      <p:ext uri="{BB962C8B-B14F-4D97-AF65-F5344CB8AC3E}">
        <p14:creationId xmlns:p14="http://schemas.microsoft.com/office/powerpoint/2010/main" val="198604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1E66D589-02E7-944A-9297-A58A90E10CDA}"/>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71C4647-349B-7644-B587-10D5DF513271}" type="slidenum">
              <a:rPr kumimoji="0" lang="en-US" sz="1000" b="1" i="0" u="none" strike="noStrike" kern="1200" cap="none" spc="0" normalizeH="0" baseline="0" noProof="0" smtClean="0">
                <a:ln>
                  <a:noFill/>
                </a:ln>
                <a:solidFill>
                  <a:srgbClr val="A92B4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A92B4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83C03910-FB95-0E46-8AC5-BDD400A947D1}"/>
              </a:ext>
            </a:extLst>
          </p:cNvPr>
          <p:cNvSpPr>
            <a:spLocks noGrp="1"/>
          </p:cNvSpPr>
          <p:nvPr>
            <p:ph type="title"/>
          </p:nvPr>
        </p:nvSpPr>
        <p:spPr>
          <a:xfrm>
            <a:off x="342901" y="197708"/>
            <a:ext cx="9944100" cy="951470"/>
          </a:xfrm>
        </p:spPr>
        <p:txBody>
          <a:bodyPr>
            <a:noAutofit/>
          </a:bodyPr>
          <a:lstStyle/>
          <a:p>
            <a:r>
              <a:rPr lang="en-US" dirty="0"/>
              <a:t>Partnering with DLR</a:t>
            </a:r>
          </a:p>
        </p:txBody>
      </p:sp>
      <p:sp>
        <p:nvSpPr>
          <p:cNvPr id="14" name="Footer Placeholder 13">
            <a:extLst>
              <a:ext uri="{FF2B5EF4-FFF2-40B4-BE49-F238E27FC236}">
                <a16:creationId xmlns:a16="http://schemas.microsoft.com/office/drawing/2014/main" id="{A41FFC47-0D6B-2645-B57B-FD3FBFAED033}"/>
              </a:ext>
            </a:extLst>
          </p:cNvPr>
          <p:cNvSpPr>
            <a:spLocks noGrp="1"/>
          </p:cNvSpPr>
          <p:nvPr>
            <p:ph type="ftr" sz="quarter" idx="4294967295"/>
          </p:nvPr>
        </p:nvSpPr>
        <p:spPr>
          <a:xfrm>
            <a:off x="8064796" y="6576553"/>
            <a:ext cx="3338625" cy="162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July 20, 2021</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Content Placeholder 3">
            <a:extLst>
              <a:ext uri="{FF2B5EF4-FFF2-40B4-BE49-F238E27FC236}">
                <a16:creationId xmlns:a16="http://schemas.microsoft.com/office/drawing/2014/main" id="{A5038E72-8B93-7842-81B7-0783BF9BC22C}"/>
              </a:ext>
            </a:extLst>
          </p:cNvPr>
          <p:cNvSpPr txBox="1">
            <a:spLocks/>
          </p:cNvSpPr>
          <p:nvPr/>
        </p:nvSpPr>
        <p:spPr>
          <a:xfrm>
            <a:off x="212480" y="1244588"/>
            <a:ext cx="11897457" cy="5494657"/>
          </a:xfrm>
          <a:prstGeom prst="rect">
            <a:avLst/>
          </a:prstGeom>
        </p:spPr>
        <p:txBody>
          <a:bodyPr vert="horz" lIns="0" tIns="0" rIns="0" bIns="0" rtlCol="0">
            <a:normAutofit/>
          </a:bodyPr>
          <a:lstStyle>
            <a:lvl1pPr marL="231769" indent="-231769" algn="l" defTabSz="914377" rtl="0" eaLnBrk="1" latinLnBrk="0" hangingPunct="1">
              <a:lnSpc>
                <a:spcPct val="100000"/>
              </a:lnSpc>
              <a:spcBef>
                <a:spcPts val="1000"/>
              </a:spcBef>
              <a:spcAft>
                <a:spcPts val="1200"/>
              </a:spcAft>
              <a:buClr>
                <a:srgbClr val="A92B40"/>
              </a:buClr>
              <a:buSzPct val="110000"/>
              <a:buFont typeface="Arial"/>
              <a:buChar char="•"/>
              <a:tabLst/>
              <a:defRPr sz="1800" kern="1200">
                <a:solidFill>
                  <a:schemeClr val="tx1"/>
                </a:solidFill>
                <a:latin typeface="+mn-lt"/>
                <a:ea typeface="+mn-ea"/>
                <a:cs typeface="+mn-cs"/>
              </a:defRPr>
            </a:lvl1pPr>
            <a:lvl2pPr marL="457189" indent="-225420" algn="l" defTabSz="914377" rtl="0" eaLnBrk="1" latinLnBrk="0" hangingPunct="1">
              <a:lnSpc>
                <a:spcPct val="100000"/>
              </a:lnSpc>
              <a:spcBef>
                <a:spcPts val="400"/>
              </a:spcBef>
              <a:spcAft>
                <a:spcPts val="1200"/>
              </a:spcAft>
              <a:buClr>
                <a:srgbClr val="A92B40"/>
              </a:buClr>
              <a:buSzPct val="110000"/>
              <a:buFont typeface=".AppleSystemUIFont" charset="-120"/>
              <a:buChar char="-"/>
              <a:tabLst/>
              <a:defRPr sz="1600" kern="1200">
                <a:solidFill>
                  <a:schemeClr val="tx1"/>
                </a:solidFill>
                <a:latin typeface="+mn-lt"/>
                <a:ea typeface="+mn-ea"/>
                <a:cs typeface="+mn-cs"/>
              </a:defRPr>
            </a:lvl2pPr>
            <a:lvl3pPr marL="690545" indent="-233357" algn="l" defTabSz="914377" rtl="0" eaLnBrk="1" latinLnBrk="0" hangingPunct="1">
              <a:lnSpc>
                <a:spcPct val="100000"/>
              </a:lnSpc>
              <a:spcBef>
                <a:spcPts val="400"/>
              </a:spcBef>
              <a:spcAft>
                <a:spcPts val="1200"/>
              </a:spcAft>
              <a:buClr>
                <a:srgbClr val="A92B40"/>
              </a:buClr>
              <a:buSzPct val="110000"/>
              <a:buFont typeface="Wingdings" charset="2"/>
              <a:buChar char="§"/>
              <a:tabLst/>
              <a:defRPr sz="1400" kern="1200">
                <a:solidFill>
                  <a:schemeClr val="tx1"/>
                </a:solidFill>
                <a:latin typeface="+mn-lt"/>
                <a:ea typeface="+mn-ea"/>
                <a:cs typeface="+mn-cs"/>
              </a:defRPr>
            </a:lvl3pPr>
            <a:lvl4pPr marL="915965" indent="-225420" algn="l" defTabSz="914377" rtl="0" eaLnBrk="1" latinLnBrk="0" hangingPunct="1">
              <a:lnSpc>
                <a:spcPct val="100000"/>
              </a:lnSpc>
              <a:spcBef>
                <a:spcPts val="400"/>
              </a:spcBef>
              <a:spcAft>
                <a:spcPts val="1200"/>
              </a:spcAft>
              <a:buClr>
                <a:srgbClr val="A92B40"/>
              </a:buClr>
              <a:buSzPct val="110000"/>
              <a:buFont typeface="Courier New" charset="0"/>
              <a:buChar char="o"/>
              <a:tabLst/>
              <a:defRPr sz="1200" kern="1200">
                <a:solidFill>
                  <a:schemeClr val="tx1"/>
                </a:solidFill>
                <a:latin typeface="+mn-lt"/>
                <a:ea typeface="+mn-ea"/>
                <a:cs typeface="+mn-cs"/>
              </a:defRPr>
            </a:lvl4pPr>
            <a:lvl5pPr marL="2063699" indent="-228594" algn="l" defTabSz="914377" rtl="0" eaLnBrk="1" latinLnBrk="0" hangingPunct="1">
              <a:lnSpc>
                <a:spcPct val="100000"/>
              </a:lnSpc>
              <a:spcBef>
                <a:spcPts val="400"/>
              </a:spcBef>
              <a:buClr>
                <a:srgbClr val="A92B40"/>
              </a:buClr>
              <a:buSzPct val="110000"/>
              <a:buFont typeface="Arial"/>
              <a:buChar char="•"/>
              <a:tabLst/>
              <a:defRPr sz="1600" kern="1200" baseline="0">
                <a:solidFill>
                  <a:srgbClr val="745C3A"/>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29" marR="0" lvl="1" algn="l" defTabSz="914377" rtl="0" eaLnBrk="1" fontAlgn="auto" latinLnBrk="0" hangingPunct="1">
              <a:lnSpc>
                <a:spcPct val="110000"/>
              </a:lnSpc>
              <a:spcBef>
                <a:spcPts val="200"/>
              </a:spcBef>
              <a:spcAft>
                <a:spcPts val="200"/>
              </a:spcAft>
              <a:buClr>
                <a:srgbClr val="A92B40"/>
              </a:buClr>
              <a:buSzPct val="110000"/>
              <a:buFont typeface="Arial" panose="020B0604020202020204" pitchFamily="34" charset="0"/>
              <a:buChar char="•"/>
              <a:tabLst/>
              <a:defRPr/>
            </a:pPr>
            <a:r>
              <a:rPr kumimoji="0" lang="en-US" sz="2400" b="0" i="0" u="none" strike="noStrike" kern="1200" cap="none" spc="0" normalizeH="0" noProof="0" dirty="0">
                <a:ln>
                  <a:noFill/>
                </a:ln>
                <a:solidFill>
                  <a:srgbClr val="000000"/>
                </a:solidFill>
                <a:effectLst/>
                <a:uLnTx/>
                <a:uFillTx/>
                <a:latin typeface="Arial" panose="020B0604020202020204"/>
                <a:ea typeface="+mn-ea"/>
                <a:cs typeface="+mn-cs"/>
              </a:rPr>
              <a:t>DLR developed and flew sensors (COMARS) on the </a:t>
            </a:r>
            <a:r>
              <a:rPr kumimoji="0" lang="en-US" sz="2400" b="0" i="0" u="none" strike="noStrike" kern="1200" cap="none" spc="0" normalizeH="0" noProof="0" dirty="0" err="1">
                <a:ln>
                  <a:noFill/>
                </a:ln>
                <a:solidFill>
                  <a:srgbClr val="000000"/>
                </a:solidFill>
                <a:effectLst/>
                <a:uLnTx/>
                <a:uFillTx/>
                <a:latin typeface="Arial" panose="020B0604020202020204"/>
                <a:ea typeface="+mn-ea"/>
                <a:cs typeface="+mn-cs"/>
              </a:rPr>
              <a:t>backshell</a:t>
            </a:r>
            <a:r>
              <a:rPr kumimoji="0" lang="en-US" sz="2400" b="0" i="0" u="none" strike="noStrike" kern="1200" cap="none" spc="0" normalizeH="0" noProof="0" dirty="0">
                <a:ln>
                  <a:noFill/>
                </a:ln>
                <a:solidFill>
                  <a:srgbClr val="000000"/>
                </a:solidFill>
                <a:effectLst/>
                <a:uLnTx/>
                <a:uFillTx/>
                <a:latin typeface="Arial" panose="020B0604020202020204"/>
                <a:ea typeface="+mn-ea"/>
                <a:cs typeface="+mn-cs"/>
              </a:rPr>
              <a:t> of the Schiaparelli mission. These sensors successfully measured heat flux, both total and radiative, confirming radiative heating due to CO</a:t>
            </a:r>
            <a:r>
              <a:rPr kumimoji="0" lang="en-US" sz="2400" b="0" i="0" u="none" strike="noStrike" kern="1200" cap="none" spc="0" normalizeH="0" baseline="-25000" noProof="0" dirty="0">
                <a:ln>
                  <a:noFill/>
                </a:ln>
                <a:solidFill>
                  <a:srgbClr val="000000"/>
                </a:solidFill>
                <a:effectLst/>
                <a:uLnTx/>
                <a:uFillTx/>
                <a:latin typeface="Arial" panose="020B0604020202020204"/>
                <a:ea typeface="+mn-ea"/>
                <a:cs typeface="+mn-cs"/>
              </a:rPr>
              <a:t>2</a:t>
            </a:r>
            <a:r>
              <a:rPr kumimoji="0" lang="en-US" sz="2400" b="0" i="0" u="none" strike="noStrike" kern="1200" cap="none" spc="0" normalizeH="0" noProof="0" dirty="0">
                <a:ln>
                  <a:noFill/>
                </a:ln>
                <a:solidFill>
                  <a:srgbClr val="000000"/>
                </a:solidFill>
                <a:effectLst/>
                <a:uLnTx/>
                <a:uFillTx/>
                <a:latin typeface="Arial" panose="020B0604020202020204"/>
                <a:ea typeface="+mn-ea"/>
                <a:cs typeface="+mn-cs"/>
              </a:rPr>
              <a:t> for the first </a:t>
            </a:r>
            <a:r>
              <a:rPr lang="en-US" sz="2400" dirty="0">
                <a:solidFill>
                  <a:srgbClr val="000000"/>
                </a:solidFill>
                <a:latin typeface="Arial" panose="020B0604020202020204"/>
              </a:rPr>
              <a:t>time at Mars.</a:t>
            </a:r>
            <a:endParaRPr kumimoji="0" lang="en-US" sz="2400" b="0" i="0" u="none" strike="noStrike" kern="1200" cap="none" spc="0" normalizeH="0" noProof="0" dirty="0">
              <a:ln>
                <a:noFill/>
              </a:ln>
              <a:solidFill>
                <a:srgbClr val="000000"/>
              </a:solidFill>
              <a:effectLst/>
              <a:uLnTx/>
              <a:uFillTx/>
              <a:latin typeface="Arial" panose="020B0604020202020204"/>
              <a:ea typeface="+mn-ea"/>
              <a:cs typeface="+mn-cs"/>
            </a:endParaRPr>
          </a:p>
          <a:p>
            <a:pPr marL="324785" lvl="2">
              <a:lnSpc>
                <a:spcPct val="110000"/>
              </a:lnSpc>
              <a:spcBef>
                <a:spcPts val="200"/>
              </a:spcBef>
              <a:spcAft>
                <a:spcPts val="200"/>
              </a:spcAft>
              <a:buFont typeface="Arial" panose="020B0604020202020204" pitchFamily="34" charset="0"/>
              <a:buChar char="•"/>
              <a:defRPr/>
            </a:pPr>
            <a:r>
              <a:rPr kumimoji="0" lang="en-US" sz="2000" b="0" i="0" u="none" strike="noStrike" kern="1200" cap="none" spc="0" normalizeH="0" noProof="0" dirty="0">
                <a:ln>
                  <a:noFill/>
                </a:ln>
                <a:solidFill>
                  <a:srgbClr val="000000"/>
                </a:solidFill>
                <a:effectLst/>
                <a:uLnTx/>
                <a:uFillTx/>
                <a:latin typeface="Arial" panose="020B0604020202020204"/>
                <a:ea typeface="+mn-ea"/>
                <a:cs typeface="+mn-cs"/>
              </a:rPr>
              <a:t>NASA was interested in partnering with DLR to have them provide COMARS for New Frontiers missions.</a:t>
            </a:r>
          </a:p>
          <a:p>
            <a:pPr marL="91429" lvl="1">
              <a:lnSpc>
                <a:spcPct val="110000"/>
              </a:lnSpc>
              <a:spcBef>
                <a:spcPts val="200"/>
              </a:spcBef>
              <a:spcAft>
                <a:spcPts val="200"/>
              </a:spcAft>
              <a:buFont typeface="Arial" panose="020B0604020202020204" pitchFamily="34" charset="0"/>
              <a:buChar char="•"/>
              <a:defRPr/>
            </a:pPr>
            <a:r>
              <a:rPr lang="en-US" sz="2400" dirty="0">
                <a:solidFill>
                  <a:srgbClr val="000000"/>
                </a:solidFill>
                <a:latin typeface="Arial" panose="020B0604020202020204"/>
              </a:rPr>
              <a:t>DLR will be developing the COSSTA instrumentation suite for </a:t>
            </a:r>
            <a:r>
              <a:rPr lang="en-US" sz="2400" dirty="0" err="1">
                <a:solidFill>
                  <a:srgbClr val="000000"/>
                </a:solidFill>
                <a:latin typeface="Arial" panose="020B0604020202020204"/>
              </a:rPr>
              <a:t>DrEAM</a:t>
            </a:r>
            <a:r>
              <a:rPr lang="en-US" sz="2400" dirty="0">
                <a:solidFill>
                  <a:srgbClr val="000000"/>
                </a:solidFill>
                <a:latin typeface="Arial" panose="020B0604020202020204"/>
              </a:rPr>
              <a:t>. </a:t>
            </a:r>
            <a:r>
              <a:rPr lang="en-US" sz="2400" dirty="0">
                <a:solidFill>
                  <a:srgbClr val="000000"/>
                </a:solidFill>
              </a:rPr>
              <a:t>As a co-investigator, they are equally invested as NASA to receive and analyze the data.</a:t>
            </a:r>
          </a:p>
          <a:p>
            <a:pPr marL="91429" lvl="1">
              <a:lnSpc>
                <a:spcPct val="110000"/>
              </a:lnSpc>
              <a:spcBef>
                <a:spcPts val="200"/>
              </a:spcBef>
              <a:spcAft>
                <a:spcPts val="200"/>
              </a:spcAft>
              <a:buFont typeface="Arial" panose="020B0604020202020204" pitchFamily="34" charset="0"/>
              <a:buChar char="•"/>
              <a:defRPr/>
            </a:pPr>
            <a:r>
              <a:rPr kumimoji="0" lang="en-US" sz="2400" b="0" i="0" u="none" strike="noStrike" kern="1200" cap="none" spc="0" normalizeH="0" noProof="0" dirty="0">
                <a:ln>
                  <a:noFill/>
                </a:ln>
                <a:solidFill>
                  <a:srgbClr val="000000"/>
                </a:solidFill>
                <a:effectLst/>
                <a:uLnTx/>
                <a:uFillTx/>
                <a:latin typeface="Arial" panose="020B0604020202020204"/>
                <a:ea typeface="+mn-ea"/>
                <a:cs typeface="+mn-cs"/>
              </a:rPr>
              <a:t>DLR is providing the DAS (3 boxes) for </a:t>
            </a:r>
            <a:r>
              <a:rPr kumimoji="0" lang="en-US" sz="2400" b="0" i="0" u="none" strike="noStrike" kern="1200" cap="none" spc="0" normalizeH="0" noProof="0" dirty="0" err="1">
                <a:ln>
                  <a:noFill/>
                </a:ln>
                <a:solidFill>
                  <a:srgbClr val="000000"/>
                </a:solidFill>
                <a:effectLst/>
                <a:uLnTx/>
                <a:uFillTx/>
                <a:latin typeface="Arial" panose="020B0604020202020204"/>
                <a:ea typeface="+mn-ea"/>
                <a:cs typeface="+mn-cs"/>
              </a:rPr>
              <a:t>DrEAM</a:t>
            </a:r>
            <a:r>
              <a:rPr lang="en-US" sz="2400" dirty="0">
                <a:solidFill>
                  <a:srgbClr val="000000"/>
                </a:solidFill>
                <a:latin typeface="Arial" panose="020B0604020202020204"/>
              </a:rPr>
              <a:t>. </a:t>
            </a:r>
          </a:p>
          <a:p>
            <a:pPr marL="550205" lvl="3">
              <a:lnSpc>
                <a:spcPct val="110000"/>
              </a:lnSpc>
              <a:spcBef>
                <a:spcPts val="200"/>
              </a:spcBef>
              <a:spcAft>
                <a:spcPts val="200"/>
              </a:spcAft>
              <a:buFont typeface="Arial" panose="020B0604020202020204" pitchFamily="34" charset="0"/>
              <a:buChar char="•"/>
              <a:defRPr/>
            </a:pPr>
            <a:r>
              <a:rPr lang="en-US" sz="2000" dirty="0"/>
              <a:t>Both the electronics box and sensors have been validated for flight through shock and vibe testing as well as appropriate bounds for Mars operating temperature environments.</a:t>
            </a:r>
            <a:endParaRPr kumimoji="0" lang="en-US" sz="2000" b="0" i="0" u="none" strike="noStrike" kern="1200" cap="none" spc="0" normalizeH="0" noProof="0" dirty="0">
              <a:ln>
                <a:noFill/>
              </a:ln>
              <a:solidFill>
                <a:srgbClr val="000000"/>
              </a:solidFill>
              <a:effectLst/>
              <a:uLnTx/>
              <a:uFillTx/>
              <a:latin typeface="Arial" panose="020B0604020202020204"/>
              <a:ea typeface="+mn-ea"/>
              <a:cs typeface="+mn-cs"/>
            </a:endParaRPr>
          </a:p>
          <a:p>
            <a:pPr marL="231769" marR="0" lvl="0" indent="-231769" algn="l" defTabSz="914377" rtl="0" eaLnBrk="1" fontAlgn="auto" latinLnBrk="0" hangingPunct="1">
              <a:lnSpc>
                <a:spcPct val="100000"/>
              </a:lnSpc>
              <a:spcBef>
                <a:spcPts val="1000"/>
              </a:spcBef>
              <a:spcAft>
                <a:spcPts val="1200"/>
              </a:spcAft>
              <a:buClr>
                <a:srgbClr val="A92B40"/>
              </a:buClr>
              <a:buSzPct val="110000"/>
              <a:buFont typeface="Arial"/>
              <a:buChar char="•"/>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786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FA4104-FA4B-7144-B6E5-0FEF21FF52D9}"/>
              </a:ext>
            </a:extLst>
          </p:cNvPr>
          <p:cNvPicPr>
            <a:picLocks noChangeAspect="1"/>
          </p:cNvPicPr>
          <p:nvPr/>
        </p:nvPicPr>
        <p:blipFill rotWithShape="1">
          <a:blip r:embed="rId2"/>
          <a:srcRect b="47492"/>
          <a:stretch/>
        </p:blipFill>
        <p:spPr>
          <a:xfrm>
            <a:off x="7477602" y="3871140"/>
            <a:ext cx="3714750" cy="2870796"/>
          </a:xfrm>
          <a:prstGeom prst="rect">
            <a:avLst/>
          </a:prstGeom>
        </p:spPr>
      </p:pic>
      <p:pic>
        <p:nvPicPr>
          <p:cNvPr id="2" name="Picture 1">
            <a:extLst>
              <a:ext uri="{FF2B5EF4-FFF2-40B4-BE49-F238E27FC236}">
                <a16:creationId xmlns:a16="http://schemas.microsoft.com/office/drawing/2014/main" id="{52AC8676-3067-C140-992E-D33DC4FE9F8C}"/>
              </a:ext>
            </a:extLst>
          </p:cNvPr>
          <p:cNvPicPr>
            <a:picLocks noChangeAspect="1"/>
          </p:cNvPicPr>
          <p:nvPr/>
        </p:nvPicPr>
        <p:blipFill rotWithShape="1">
          <a:blip r:embed="rId2"/>
          <a:srcRect t="50000"/>
          <a:stretch/>
        </p:blipFill>
        <p:spPr>
          <a:xfrm>
            <a:off x="3873080" y="3939700"/>
            <a:ext cx="3714750" cy="2733675"/>
          </a:xfrm>
          <a:prstGeom prst="rect">
            <a:avLst/>
          </a:prstGeom>
        </p:spPr>
      </p:pic>
      <p:sp>
        <p:nvSpPr>
          <p:cNvPr id="3" name="Slide Number Placeholder 2">
            <a:extLst>
              <a:ext uri="{FF2B5EF4-FFF2-40B4-BE49-F238E27FC236}">
                <a16:creationId xmlns:a16="http://schemas.microsoft.com/office/drawing/2014/main" id="{3EBD9161-BCCB-6A4A-B3B3-16B7405C4A17}"/>
              </a:ext>
            </a:extLst>
          </p:cNvPr>
          <p:cNvSpPr>
            <a:spLocks noGrp="1"/>
          </p:cNvSpPr>
          <p:nvPr>
            <p:ph type="sldNum" sz="quarter" idx="16"/>
          </p:nvPr>
        </p:nvSpPr>
        <p:spPr/>
        <p:txBody>
          <a:bodyPr/>
          <a:lstStyle/>
          <a:p>
            <a:fld id="{371C4647-349B-7644-B587-10D5DF513271}" type="slidenum">
              <a:rPr lang="en-US" smtClean="0"/>
              <a:t>9</a:t>
            </a:fld>
            <a:endParaRPr lang="en-US" dirty="0"/>
          </a:p>
        </p:txBody>
      </p:sp>
      <p:sp>
        <p:nvSpPr>
          <p:cNvPr id="4" name="Title 3">
            <a:extLst>
              <a:ext uri="{FF2B5EF4-FFF2-40B4-BE49-F238E27FC236}">
                <a16:creationId xmlns:a16="http://schemas.microsoft.com/office/drawing/2014/main" id="{DEDB54BB-E0B9-C840-B141-311A545AAB0F}"/>
              </a:ext>
            </a:extLst>
          </p:cNvPr>
          <p:cNvSpPr>
            <a:spLocks noGrp="1"/>
          </p:cNvSpPr>
          <p:nvPr>
            <p:ph type="title"/>
          </p:nvPr>
        </p:nvSpPr>
        <p:spPr/>
        <p:txBody>
          <a:bodyPr>
            <a:normAutofit/>
          </a:bodyPr>
          <a:lstStyle/>
          <a:p>
            <a:r>
              <a:rPr lang="en-US" dirty="0"/>
              <a:t>Dragonfly DLR Instrumentation</a:t>
            </a:r>
          </a:p>
        </p:txBody>
      </p:sp>
      <p:sp>
        <p:nvSpPr>
          <p:cNvPr id="6" name="Textfeld 10">
            <a:extLst>
              <a:ext uri="{FF2B5EF4-FFF2-40B4-BE49-F238E27FC236}">
                <a16:creationId xmlns:a16="http://schemas.microsoft.com/office/drawing/2014/main" id="{8FB34949-1DC8-9145-83E7-2B0FAA5710E6}"/>
              </a:ext>
            </a:extLst>
          </p:cNvPr>
          <p:cNvSpPr txBox="1"/>
          <p:nvPr/>
        </p:nvSpPr>
        <p:spPr>
          <a:xfrm>
            <a:off x="3996691" y="1258807"/>
            <a:ext cx="6834543" cy="2769989"/>
          </a:xfrm>
          <a:prstGeom prst="rect">
            <a:avLst/>
          </a:prstGeom>
          <a:noFill/>
        </p:spPr>
        <p:txBody>
          <a:bodyPr wrap="square" lIns="0" tIns="0" rIns="0" bIns="0" rtlCol="0">
            <a:spAutoFit/>
          </a:bodyPr>
          <a:lstStyle/>
          <a:p>
            <a:pPr marL="285750" indent="-285750" algn="just">
              <a:buFont typeface="Arial" panose="020B0604020202020204" pitchFamily="34" charset="0"/>
              <a:buChar char="•"/>
            </a:pPr>
            <a:r>
              <a:rPr lang="en-US" dirty="0">
                <a:cs typeface="Arial" pitchFamily="34" charset="0"/>
              </a:rPr>
              <a:t>Overall 24 measurement channels available for each Multiplexing Card.</a:t>
            </a:r>
          </a:p>
          <a:p>
            <a:pPr marL="285750" indent="-285750" algn="just">
              <a:buFont typeface="Arial" panose="020B0604020202020204" pitchFamily="34" charset="0"/>
              <a:buChar char="•"/>
            </a:pPr>
            <a:r>
              <a:rPr lang="en-US" dirty="0">
                <a:cs typeface="Arial" pitchFamily="34" charset="0"/>
              </a:rPr>
              <a:t>Depending on used pressure sensors (</a:t>
            </a:r>
            <a:r>
              <a:rPr lang="en-US" dirty="0" err="1">
                <a:cs typeface="Arial" pitchFamily="34" charset="0"/>
              </a:rPr>
              <a:t>DraFTs</a:t>
            </a:r>
            <a:r>
              <a:rPr lang="en-US" dirty="0">
                <a:cs typeface="Arial" pitchFamily="34" charset="0"/>
              </a:rPr>
              <a:t>, COSSTA) card design update is necessary to include sufficient power supply channels for pressure sensors.</a:t>
            </a:r>
          </a:p>
          <a:p>
            <a:pPr marL="285750" indent="-285750" algn="just">
              <a:buFont typeface="Arial" panose="020B0604020202020204" pitchFamily="34" charset="0"/>
              <a:buChar char="•"/>
            </a:pPr>
            <a:r>
              <a:rPr lang="en-US" dirty="0">
                <a:cs typeface="Arial" pitchFamily="34" charset="0"/>
              </a:rPr>
              <a:t>Two analog electronic boxes are used for sensor signal conditioning and multiplexing. One box is placed at the front-shield and one at the aft-shield.</a:t>
            </a:r>
          </a:p>
          <a:p>
            <a:pPr marL="285750" indent="-285750" algn="just">
              <a:buFont typeface="Arial" panose="020B0604020202020204" pitchFamily="34" charset="0"/>
              <a:buChar char="•"/>
            </a:pPr>
            <a:r>
              <a:rPr lang="en-US" dirty="0">
                <a:cs typeface="Arial" pitchFamily="34" charset="0"/>
              </a:rPr>
              <a:t>The analog electronic box contains one Multiplexing Card and one Power Card (containing DC/DC-converter and EMI-filter).</a:t>
            </a:r>
          </a:p>
        </p:txBody>
      </p:sp>
      <p:pic>
        <p:nvPicPr>
          <p:cNvPr id="7" name="Grafik 1">
            <a:extLst>
              <a:ext uri="{FF2B5EF4-FFF2-40B4-BE49-F238E27FC236}">
                <a16:creationId xmlns:a16="http://schemas.microsoft.com/office/drawing/2014/main" id="{332A0ADB-76A0-E646-8D89-36A6405DA1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847" b="7277"/>
          <a:stretch/>
        </p:blipFill>
        <p:spPr>
          <a:xfrm>
            <a:off x="258788" y="1334981"/>
            <a:ext cx="3312368" cy="2034039"/>
          </a:xfrm>
          <a:prstGeom prst="rect">
            <a:avLst/>
          </a:prstGeom>
        </p:spPr>
      </p:pic>
      <p:sp>
        <p:nvSpPr>
          <p:cNvPr id="8" name="Textfeld 5">
            <a:extLst>
              <a:ext uri="{FF2B5EF4-FFF2-40B4-BE49-F238E27FC236}">
                <a16:creationId xmlns:a16="http://schemas.microsoft.com/office/drawing/2014/main" id="{45D13E5C-3E5A-AF44-9864-1F646AADF8A0}"/>
              </a:ext>
            </a:extLst>
          </p:cNvPr>
          <p:cNvSpPr txBox="1"/>
          <p:nvPr/>
        </p:nvSpPr>
        <p:spPr>
          <a:xfrm>
            <a:off x="-43136" y="3411347"/>
            <a:ext cx="3916216" cy="184666"/>
          </a:xfrm>
          <a:prstGeom prst="rect">
            <a:avLst/>
          </a:prstGeom>
          <a:noFill/>
        </p:spPr>
        <p:txBody>
          <a:bodyPr wrap="square" lIns="0" tIns="0" rIns="0" bIns="0" rtlCol="0">
            <a:spAutoFit/>
          </a:bodyPr>
          <a:lstStyle/>
          <a:p>
            <a:pPr algn="ctr"/>
            <a:r>
              <a:rPr lang="en-US" sz="1200" i="1" dirty="0">
                <a:latin typeface="Arial" pitchFamily="34" charset="0"/>
                <a:cs typeface="Arial" pitchFamily="34" charset="0"/>
              </a:rPr>
              <a:t>Multiplexing Card used for ExoMars Schiaparelli</a:t>
            </a:r>
          </a:p>
        </p:txBody>
      </p:sp>
      <p:pic>
        <p:nvPicPr>
          <p:cNvPr id="9" name="Grafik 2">
            <a:extLst>
              <a:ext uri="{FF2B5EF4-FFF2-40B4-BE49-F238E27FC236}">
                <a16:creationId xmlns:a16="http://schemas.microsoft.com/office/drawing/2014/main" id="{6A542174-D08B-784D-AF82-E57EA549D2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20" t="27773" r="22842" b="30175"/>
          <a:stretch/>
        </p:blipFill>
        <p:spPr>
          <a:xfrm>
            <a:off x="216943" y="4017861"/>
            <a:ext cx="3548136" cy="1867028"/>
          </a:xfrm>
          <a:prstGeom prst="rect">
            <a:avLst/>
          </a:prstGeom>
        </p:spPr>
      </p:pic>
      <p:sp>
        <p:nvSpPr>
          <p:cNvPr id="10" name="Textfeld 11">
            <a:extLst>
              <a:ext uri="{FF2B5EF4-FFF2-40B4-BE49-F238E27FC236}">
                <a16:creationId xmlns:a16="http://schemas.microsoft.com/office/drawing/2014/main" id="{E28D9F49-D8BB-0448-9CB9-328FD1CE071C}"/>
              </a:ext>
            </a:extLst>
          </p:cNvPr>
          <p:cNvSpPr txBox="1"/>
          <p:nvPr/>
        </p:nvSpPr>
        <p:spPr>
          <a:xfrm>
            <a:off x="258788" y="5977222"/>
            <a:ext cx="3354213" cy="184666"/>
          </a:xfrm>
          <a:prstGeom prst="rect">
            <a:avLst/>
          </a:prstGeom>
          <a:noFill/>
        </p:spPr>
        <p:txBody>
          <a:bodyPr wrap="square" lIns="0" tIns="0" rIns="0" bIns="0" rtlCol="0">
            <a:spAutoFit/>
          </a:bodyPr>
          <a:lstStyle/>
          <a:p>
            <a:pPr algn="ctr"/>
            <a:r>
              <a:rPr lang="en-US" sz="1200" i="1" dirty="0">
                <a:latin typeface="Arial" pitchFamily="34" charset="0"/>
                <a:cs typeface="Arial" pitchFamily="34" charset="0"/>
              </a:rPr>
              <a:t>Electronic box used for ExoMars Schiaparelli</a:t>
            </a:r>
          </a:p>
        </p:txBody>
      </p:sp>
    </p:spTree>
    <p:extLst>
      <p:ext uri="{BB962C8B-B14F-4D97-AF65-F5344CB8AC3E}">
        <p14:creationId xmlns:p14="http://schemas.microsoft.com/office/powerpoint/2010/main" val="3637644698"/>
      </p:ext>
    </p:extLst>
  </p:cSld>
  <p:clrMapOvr>
    <a:masterClrMapping/>
  </p:clrMapOvr>
</p:sld>
</file>

<file path=ppt/theme/theme1.xml><?xml version="1.0" encoding="utf-8"?>
<a:theme xmlns:a="http://schemas.openxmlformats.org/drawingml/2006/main" name="Dragonfly Widescreen">
  <a:themeElements>
    <a:clrScheme name="Custom 24">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lgn="l">
          <a:defRPr sz="2000" dirty="0" err="1" smtClean="0">
            <a:solidFill>
              <a:schemeClr val="tx1"/>
            </a:solidFill>
          </a:defRPr>
        </a:defPPr>
      </a:lstStyle>
    </a:txDef>
  </a:objectDefaults>
  <a:extraClrSchemeLst/>
  <a:extLst>
    <a:ext uri="{05A4C25C-085E-4340-85A3-A5531E510DB2}">
      <thm15:themeFamily xmlns:thm15="http://schemas.microsoft.com/office/thememl/2012/main" name="Presentation2" id="{315DFE08-84FE-FA4A-ABCB-E337641C4736}" vid="{93EA3F8C-A712-8E48-8ED4-FFFE1239D3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19-03802_DF-Template_ColorBanner</Template>
  <TotalTime>14200</TotalTime>
  <Words>1447</Words>
  <Application>Microsoft Macintosh PowerPoint</Application>
  <PresentationFormat>Widescreen</PresentationFormat>
  <Paragraphs>175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.AppleSystemUIFont</vt:lpstr>
      <vt:lpstr>Arial</vt:lpstr>
      <vt:lpstr>Calibri</vt:lpstr>
      <vt:lpstr>Courier New</vt:lpstr>
      <vt:lpstr>Wingdings</vt:lpstr>
      <vt:lpstr>Dragonfly Widescreen</vt:lpstr>
      <vt:lpstr>Overview of the Dragonfly Entry Aerosciences Measurements (DrEAM) Suite</vt:lpstr>
      <vt:lpstr>What Makes Up DrEAM?</vt:lpstr>
      <vt:lpstr>ESI Measurement Categories: Dragonfly/DrEAM</vt:lpstr>
      <vt:lpstr>DrEAM Requirements &amp; Goals</vt:lpstr>
      <vt:lpstr>CSR Aerothermal Environments</vt:lpstr>
      <vt:lpstr>Preliminary List of Science Objectives</vt:lpstr>
      <vt:lpstr>Example of Preliminary Level 1 Requirements</vt:lpstr>
      <vt:lpstr>Partnering with DLR</vt:lpstr>
      <vt:lpstr>Dragonfly DLR Instrumentation</vt:lpstr>
      <vt:lpstr>Comparison with DLR Flight Data: COMARS2</vt:lpstr>
      <vt:lpstr>Front-Shield Instrumentation - Sensor Overview</vt:lpstr>
      <vt:lpstr>Backshell Instrumentation – Sensor Overview</vt:lpstr>
      <vt:lpstr>Preliminary Sensor Layout</vt:lpstr>
      <vt:lpstr>Reconstruction of DrEAM data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Bedini</dc:creator>
  <cp:keywords/>
  <dc:description/>
  <cp:lastModifiedBy>Brandis, Aaron M. (ARC-TSA)[Analytical Mechanics Associates, INC.]</cp:lastModifiedBy>
  <cp:revision>149</cp:revision>
  <dcterms:created xsi:type="dcterms:W3CDTF">2020-01-23T18:02:33Z</dcterms:created>
  <dcterms:modified xsi:type="dcterms:W3CDTF">2021-07-14T15:51:16Z</dcterms:modified>
  <cp:category/>
</cp:coreProperties>
</file>