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  <p:sldMasterId id="2147483660" r:id="rId5"/>
    <p:sldMasterId id="2147483684" r:id="rId6"/>
    <p:sldMasterId id="2147483704" r:id="rId7"/>
    <p:sldMasterId id="2147483715" r:id="rId8"/>
  </p:sldMasterIdLst>
  <p:notesMasterIdLst>
    <p:notesMasterId r:id="rId25"/>
  </p:notesMasterIdLst>
  <p:handoutMasterIdLst>
    <p:handoutMasterId r:id="rId26"/>
  </p:handoutMasterIdLst>
  <p:sldIdLst>
    <p:sldId id="3621" r:id="rId9"/>
    <p:sldId id="5450" r:id="rId10"/>
    <p:sldId id="5451" r:id="rId11"/>
    <p:sldId id="5452" r:id="rId12"/>
    <p:sldId id="5470" r:id="rId13"/>
    <p:sldId id="5453" r:id="rId14"/>
    <p:sldId id="5471" r:id="rId15"/>
    <p:sldId id="295" r:id="rId16"/>
    <p:sldId id="5467" r:id="rId17"/>
    <p:sldId id="5463" r:id="rId18"/>
    <p:sldId id="5454" r:id="rId19"/>
    <p:sldId id="5455" r:id="rId20"/>
    <p:sldId id="5457" r:id="rId21"/>
    <p:sldId id="5468" r:id="rId22"/>
    <p:sldId id="5469" r:id="rId23"/>
    <p:sldId id="5441" r:id="rId24"/>
  </p:sldIdLst>
  <p:sldSz cx="9144000" cy="5143500" type="screen16x9"/>
  <p:notesSz cx="6858000" cy="9620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atharine Lee" initials="KL" lastIdx="4" clrIdx="0"/>
  <p:cmAuthor id="1" name="Barmore, Bryan E. (LARC-D318)" initials="BBE(" lastIdx="12" clrIdx="1"/>
  <p:cmAuthor id="2" name="Paul Lee" initials="pl" lastIdx="2" clrIdx="2"/>
  <p:cmAuthor id="3" name="ODIN" initials="" lastIdx="13" clrIdx="3"/>
  <p:cmAuthor id="4" name="william chan" initials="wc" lastIdx="2" clrIdx="4"/>
  <p:cmAuthor id="5" name="Bryan Barmore" initials="BB" lastIdx="43" clrIdx="5"/>
  <p:cmAuthor id="6" name="Microsoft Office User" initials="Office" lastIdx="22" clrIdx="6"/>
  <p:cmAuthor id="7" name="Microsoft Office User" initials="Office [2]" lastIdx="1" clrIdx="7"/>
  <p:cmAuthor id="8" name="Microsoft Office User" initials="Office [3]" lastIdx="1" clrIdx="8"/>
  <p:cmAuthor id="9" name="Microsoft Office User" initials="Office [4]" lastIdx="1" clrIdx="9"/>
  <p:cmAuthor id="10" name="Barmore" initials="B" lastIdx="1" clrIdx="10"/>
  <p:cmAuthor id="11" name="Barmore" initials="B [2]" lastIdx="1" clrIdx="11"/>
  <p:cmAuthor id="12" name="Barmore, Bryan E. (LARC-E1A)" initials="BBE(" lastIdx="17" clrIdx="12">
    <p:extLst>
      <p:ext uri="{19B8F6BF-5375-455C-9EA6-DF929625EA0E}">
        <p15:presenceInfo xmlns:p15="http://schemas.microsoft.com/office/powerpoint/2012/main" userId="S::bbarmore@ndc.nasa.gov::4beabd82-b657-4e66-af57-8f86d9082e93" providerId="AD"/>
      </p:ext>
    </p:extLst>
  </p:cmAuthor>
  <p:cmAuthor id="13" name="Thipphavong, David P. (ARC-AF)" initials="T(" lastIdx="2" clrIdx="13">
    <p:extLst>
      <p:ext uri="{19B8F6BF-5375-455C-9EA6-DF929625EA0E}">
        <p15:presenceInfo xmlns:p15="http://schemas.microsoft.com/office/powerpoint/2012/main" userId="S::dthippha@ndc.nasa.gov::d056579a-579d-45d5-b6fe-e6f370ccd6dd" providerId="AD"/>
      </p:ext>
    </p:extLst>
  </p:cmAuthor>
  <p:cmAuthor id="14" name="Ponthieux, Joseph G. (LARC-E1A)[LITES II]" initials="PJG(I" lastIdx="1" clrIdx="14">
    <p:extLst>
      <p:ext uri="{19B8F6BF-5375-455C-9EA6-DF929625EA0E}">
        <p15:presenceInfo xmlns:p15="http://schemas.microsoft.com/office/powerpoint/2012/main" userId="S-1-5-21-330711430-3775241029-4075259233-79436" providerId="AD"/>
      </p:ext>
    </p:extLst>
  </p:cmAuthor>
  <p:cmAuthor id="15" name="Madson, Mike D. (ARC-AT)" initials="M(" lastIdx="3" clrIdx="15">
    <p:extLst>
      <p:ext uri="{19B8F6BF-5375-455C-9EA6-DF929625EA0E}">
        <p15:presenceInfo xmlns:p15="http://schemas.microsoft.com/office/powerpoint/2012/main" userId="S::mmadson@ndc.nasa.gov::2e442acf-b8b4-4676-8ff7-0d6451e942ec" providerId="AD"/>
      </p:ext>
    </p:extLst>
  </p:cmAuthor>
  <p:cmAuthor id="16" name="Witzberger, Kevin E. (ARC-AF)" initials="W(" lastIdx="16" clrIdx="16">
    <p:extLst>
      <p:ext uri="{19B8F6BF-5375-455C-9EA6-DF929625EA0E}">
        <p15:presenceInfo xmlns:p15="http://schemas.microsoft.com/office/powerpoint/2012/main" userId="S::kwitzber@ndc.nasa.gov::2ba14412-69d9-4844-ac86-2e24ebe11360" providerId="AD"/>
      </p:ext>
    </p:extLst>
  </p:cmAuthor>
  <p:cmAuthor id="17" name="Chan, William N. (ARC-A)" initials="CWN(" lastIdx="21" clrIdx="17">
    <p:extLst>
      <p:ext uri="{19B8F6BF-5375-455C-9EA6-DF929625EA0E}">
        <p15:presenceInfo xmlns:p15="http://schemas.microsoft.com/office/powerpoint/2012/main" userId="S::wnchan@ndc.nasa.gov::7421d93b-0541-45f0-a714-c906104278d8" providerId="AD"/>
      </p:ext>
    </p:extLst>
  </p:cmAuthor>
  <p:cmAuthor id="18" name="Corzo, Roxana (ARC-AT)[WYLE LABS]" initials="CR(L" lastIdx="1" clrIdx="18">
    <p:extLst>
      <p:ext uri="{19B8F6BF-5375-455C-9EA6-DF929625EA0E}">
        <p15:presenceInfo xmlns:p15="http://schemas.microsoft.com/office/powerpoint/2012/main" userId="S-1-5-21-330711430-3775241029-4075259233-824768" providerId="AD"/>
      </p:ext>
    </p:extLst>
  </p:cmAuthor>
  <p:cmAuthor id="19" name="Rios, Joseph (ARC-AFO)" initials="R(" lastIdx="1" clrIdx="19">
    <p:extLst>
      <p:ext uri="{19B8F6BF-5375-455C-9EA6-DF929625EA0E}">
        <p15:presenceInfo xmlns:p15="http://schemas.microsoft.com/office/powerpoint/2012/main" userId="S::jlrios@ndc.nasa.gov::7b4eef8b-6a8b-4707-a865-be002eadede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D6AEBB"/>
    <a:srgbClr val="FFFC00"/>
    <a:srgbClr val="FF40FF"/>
    <a:srgbClr val="00FDFF"/>
    <a:srgbClr val="B0F4DE"/>
    <a:srgbClr val="E6F0FA"/>
    <a:srgbClr val="ABC1D5"/>
    <a:srgbClr val="D6C1C8"/>
    <a:srgbClr val="B994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55"/>
    <p:restoredTop sz="94745"/>
  </p:normalViewPr>
  <p:slideViewPr>
    <p:cSldViewPr snapToGrid="0">
      <p:cViewPr>
        <p:scale>
          <a:sx n="190" d="100"/>
          <a:sy n="190" d="100"/>
        </p:scale>
        <p:origin x="168" y="80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190339B-6983-DF45-B781-9B7D54483A06}" type="datetimeFigureOut">
              <a:rPr lang="en-US" smtClean="0"/>
              <a:pPr/>
              <a:t>7/1/21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2FFDBDF-EE2F-774D-9705-B4A8B4DF08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34805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722CE48-6344-447F-807F-0791761DCECF}" type="datetimeFigureOut">
              <a:rPr lang="en-US" smtClean="0"/>
              <a:pPr/>
              <a:t>7/1/21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F9FF2B9-9815-4E82-99A1-55DA67C6BC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26067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160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3094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9198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7225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3545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Hwang</a:t>
            </a:r>
          </a:p>
        </p:txBody>
      </p:sp>
    </p:spTree>
    <p:extLst>
      <p:ext uri="{BB962C8B-B14F-4D97-AF65-F5344CB8AC3E}">
        <p14:creationId xmlns:p14="http://schemas.microsoft.com/office/powerpoint/2010/main" val="15975435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1930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Hwang</a:t>
            </a:r>
          </a:p>
        </p:txBody>
      </p:sp>
    </p:spTree>
    <p:extLst>
      <p:ext uri="{BB962C8B-B14F-4D97-AF65-F5344CB8AC3E}">
        <p14:creationId xmlns:p14="http://schemas.microsoft.com/office/powerpoint/2010/main" val="20783693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Hwang</a:t>
            </a:r>
          </a:p>
        </p:txBody>
      </p:sp>
    </p:spTree>
    <p:extLst>
      <p:ext uri="{BB962C8B-B14F-4D97-AF65-F5344CB8AC3E}">
        <p14:creationId xmlns:p14="http://schemas.microsoft.com/office/powerpoint/2010/main" val="40312742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4Hwang</a:t>
            </a:r>
          </a:p>
        </p:txBody>
      </p:sp>
    </p:spTree>
    <p:extLst>
      <p:ext uri="{BB962C8B-B14F-4D97-AF65-F5344CB8AC3E}">
        <p14:creationId xmlns:p14="http://schemas.microsoft.com/office/powerpoint/2010/main" val="23404171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Hwang</a:t>
            </a:r>
          </a:p>
        </p:txBody>
      </p:sp>
    </p:spTree>
    <p:extLst>
      <p:ext uri="{BB962C8B-B14F-4D97-AF65-F5344CB8AC3E}">
        <p14:creationId xmlns:p14="http://schemas.microsoft.com/office/powerpoint/2010/main" val="4324545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208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1.bin"/><Relationship Id="rId4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33182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2563A6-4F14-7F4A-83F1-1BB2074D5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9361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834337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8B3B356-3D30-8C41-86AC-74ED2FF7A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585137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 sz="1200" i="1">
                <a:solidFill>
                  <a:prstClr val="black"/>
                </a:solidFill>
                <a:latin typeface="Arial" pitchFamily="-109" charset="0"/>
                <a:ea typeface="Arial" pitchFamily="-109" charset="0"/>
                <a:cs typeface="Arial" pitchFamily="-109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819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98" y="123000"/>
            <a:ext cx="8178080" cy="374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817" y="720264"/>
            <a:ext cx="8642561" cy="38743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85914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8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51169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98" y="123000"/>
            <a:ext cx="7974503" cy="374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1351" y="685413"/>
            <a:ext cx="4294450" cy="390921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2351" y="685413"/>
            <a:ext cx="4294450" cy="390921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67015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with Pre-Decisiona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97" y="123000"/>
            <a:ext cx="7978639" cy="374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6CED60-BF19-2E4E-831F-766567676015}"/>
              </a:ext>
            </a:extLst>
          </p:cNvPr>
          <p:cNvSpPr txBox="1"/>
          <p:nvPr userDrawn="1"/>
        </p:nvSpPr>
        <p:spPr>
          <a:xfrm>
            <a:off x="1454568" y="4904854"/>
            <a:ext cx="62216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rgbClr val="FF0000"/>
                </a:solidFill>
              </a:rPr>
              <a:t>DRAFT. PRE-DECISIONAL. NASA INTERNAL ONLY.</a:t>
            </a:r>
          </a:p>
        </p:txBody>
      </p:sp>
    </p:spTree>
    <p:extLst>
      <p:ext uri="{BB962C8B-B14F-4D97-AF65-F5344CB8AC3E}">
        <p14:creationId xmlns:p14="http://schemas.microsoft.com/office/powerpoint/2010/main" val="4211320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97" y="123000"/>
            <a:ext cx="7978639" cy="374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77343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50635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 preserve="1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189" lvl="0" indent="-342892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378" lvl="1" indent="-317492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" name="Rectangle 4"/>
          <p:cNvSpPr/>
          <p:nvPr userDrawn="1"/>
        </p:nvSpPr>
        <p:spPr>
          <a:xfrm>
            <a:off x="0" y="4871260"/>
            <a:ext cx="9144000" cy="272240"/>
          </a:xfrm>
          <a:prstGeom prst="rect">
            <a:avLst/>
          </a:prstGeom>
          <a:solidFill>
            <a:srgbClr val="214A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9830848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1364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99" y="0"/>
            <a:ext cx="8178080" cy="49788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818" y="611976"/>
            <a:ext cx="8642561" cy="42027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10234" y="4984648"/>
            <a:ext cx="733766" cy="159749"/>
          </a:xfrm>
        </p:spPr>
        <p:txBody>
          <a:bodyPr/>
          <a:lstStyle>
            <a:lvl1pPr>
              <a:defRPr sz="9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4308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9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666914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99" y="0"/>
            <a:ext cx="7974503" cy="497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1351" y="685413"/>
            <a:ext cx="4294450" cy="390921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2351" y="685413"/>
            <a:ext cx="4294450" cy="390921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066801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with Pre-Decisiona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98" y="0"/>
            <a:ext cx="7978639" cy="497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549924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98" y="0"/>
            <a:ext cx="7978639" cy="497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301855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124958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8BAD5-6FF7-EA4B-B457-C11C3C85A7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EF3B67-14EA-4B40-A974-5DC04A4F59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F8BC12-63B5-F146-AC6C-9DD503311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EBDDF6-28C4-5E42-B061-FBAAF57DD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76AF6-F906-5844-98D2-CB70790A2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10F91-DA92-7C4E-B629-DF21F8E0B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0593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818" y="720264"/>
            <a:ext cx="8642561" cy="3874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127791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211A655-D523-4CD1-AEDD-75E89B2B527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42"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211A655-D523-4CD1-AEDD-75E89B2B527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AC1AEAD5-9AE6-4BA1-ACC8-2B7989FD934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19063" cy="119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1425" b="0" i="0" baseline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C2C78D-8C6F-4B55-9AAD-94F4F8347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004156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99" y="0"/>
            <a:ext cx="8178080" cy="49788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818" y="611976"/>
            <a:ext cx="8642561" cy="42027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10234" y="4984648"/>
            <a:ext cx="733766" cy="159749"/>
          </a:xfrm>
        </p:spPr>
        <p:txBody>
          <a:bodyPr/>
          <a:lstStyle>
            <a:lvl1pPr>
              <a:defRPr sz="9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06991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9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789578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99" y="0"/>
            <a:ext cx="7974503" cy="497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1351" y="685413"/>
            <a:ext cx="4294450" cy="390921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2351" y="685413"/>
            <a:ext cx="4294450" cy="390921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052744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with Pre-Decisiona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98" y="0"/>
            <a:ext cx="7978639" cy="497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768909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98" y="0"/>
            <a:ext cx="7978639" cy="497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902307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632640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8BAD5-6FF7-EA4B-B457-C11C3C85A7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EF3B67-14EA-4B40-A974-5DC04A4F59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F8BC12-63B5-F146-AC6C-9DD503311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EBDDF6-28C4-5E42-B061-FBAAF57DD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76AF6-F906-5844-98D2-CB70790A2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10F91-DA92-7C4E-B629-DF21F8E0B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55886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D23FC3-CE0D-164D-847C-49A4B9BB7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7280" y="4869657"/>
            <a:ext cx="361950" cy="273844"/>
          </a:xfrm>
        </p:spPr>
        <p:txBody>
          <a:bodyPr/>
          <a:lstStyle/>
          <a:p>
            <a:fld id="{4473F7C6-D9D9-AD4E-9564-E5A8DF5DC2F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E62378C-0621-5E40-9363-2B77DB4DC7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557" y="815731"/>
            <a:ext cx="1753466" cy="1394222"/>
          </a:xfrm>
          <a:pattFill prst="pct2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75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A272D238-8A05-CE42-9CD7-A62634F918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557" y="2950388"/>
            <a:ext cx="1731611" cy="1048327"/>
          </a:xfrm>
          <a:prstGeom prst="rect">
            <a:avLst/>
          </a:prstGeom>
        </p:spPr>
      </p:pic>
      <p:sp>
        <p:nvSpPr>
          <p:cNvPr id="37" name="Picture Placeholder 7">
            <a:extLst>
              <a:ext uri="{FF2B5EF4-FFF2-40B4-BE49-F238E27FC236}">
                <a16:creationId xmlns:a16="http://schemas.microsoft.com/office/drawing/2014/main" id="{0EC05CE7-5E05-624B-8EC6-89D5C1CBE92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90277" y="815731"/>
            <a:ext cx="1753466" cy="1394222"/>
          </a:xfrm>
          <a:pattFill prst="pct2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75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40" name="Picture Placeholder 7">
            <a:extLst>
              <a:ext uri="{FF2B5EF4-FFF2-40B4-BE49-F238E27FC236}">
                <a16:creationId xmlns:a16="http://schemas.microsoft.com/office/drawing/2014/main" id="{50D40633-7ADF-CA41-9549-D6D0CA92CBA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96996" y="815731"/>
            <a:ext cx="1753466" cy="1394222"/>
          </a:xfrm>
          <a:pattFill prst="pct2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75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46" name="Picture Placeholder 7">
            <a:extLst>
              <a:ext uri="{FF2B5EF4-FFF2-40B4-BE49-F238E27FC236}">
                <a16:creationId xmlns:a16="http://schemas.microsoft.com/office/drawing/2014/main" id="{39682755-2552-4745-9D1C-DA52440D6786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503715" y="815731"/>
            <a:ext cx="1753466" cy="1394222"/>
          </a:xfrm>
          <a:pattFill prst="pct2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75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49" name="Picture Placeholder 7">
            <a:extLst>
              <a:ext uri="{FF2B5EF4-FFF2-40B4-BE49-F238E27FC236}">
                <a16:creationId xmlns:a16="http://schemas.microsoft.com/office/drawing/2014/main" id="{0E9DE9B1-C444-E041-B4D9-5A77A6BEB99A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310434" y="815731"/>
            <a:ext cx="1753466" cy="1394222"/>
          </a:xfrm>
          <a:pattFill prst="pct2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75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2" name="Picture Placeholder 7">
            <a:extLst>
              <a:ext uri="{FF2B5EF4-FFF2-40B4-BE49-F238E27FC236}">
                <a16:creationId xmlns:a16="http://schemas.microsoft.com/office/drawing/2014/main" id="{2CD0DABC-231D-1F4E-B935-02C1CB45F7F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881184" y="2812895"/>
            <a:ext cx="1753466" cy="1394222"/>
          </a:xfrm>
          <a:pattFill prst="pct2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75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5" name="Picture Placeholder 7">
            <a:extLst>
              <a:ext uri="{FF2B5EF4-FFF2-40B4-BE49-F238E27FC236}">
                <a16:creationId xmlns:a16="http://schemas.microsoft.com/office/drawing/2014/main" id="{380BEDCA-FB5E-CE41-B7E6-2D9A2C34811D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690934" y="2812895"/>
            <a:ext cx="1753466" cy="1394222"/>
          </a:xfrm>
          <a:pattFill prst="pct2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75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8" name="Picture Placeholder 7">
            <a:extLst>
              <a:ext uri="{FF2B5EF4-FFF2-40B4-BE49-F238E27FC236}">
                <a16:creationId xmlns:a16="http://schemas.microsoft.com/office/drawing/2014/main" id="{A4D0052D-C387-B047-8AAA-1F518E9968F9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500684" y="2812895"/>
            <a:ext cx="1753466" cy="1394222"/>
          </a:xfrm>
          <a:pattFill prst="pct2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75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1" name="Picture Placeholder 7">
            <a:extLst>
              <a:ext uri="{FF2B5EF4-FFF2-40B4-BE49-F238E27FC236}">
                <a16:creationId xmlns:a16="http://schemas.microsoft.com/office/drawing/2014/main" id="{2BE96391-65E0-4340-8D84-E70ABB126B2D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7310434" y="2812895"/>
            <a:ext cx="1753466" cy="1394222"/>
          </a:xfrm>
          <a:pattFill prst="pct2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75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7D16F79E-4B2F-7943-A3D9-A02FDAA758C3}"/>
              </a:ext>
            </a:extLst>
          </p:cNvPr>
          <p:cNvCxnSpPr/>
          <p:nvPr userDrawn="1"/>
        </p:nvCxnSpPr>
        <p:spPr bwMode="auto">
          <a:xfrm>
            <a:off x="722950" y="484532"/>
            <a:ext cx="8313632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26000">
                  <a:srgbClr val="0F68B5"/>
                </a:gs>
                <a:gs pos="0">
                  <a:srgbClr val="0F68B5"/>
                </a:gs>
                <a:gs pos="53000">
                  <a:schemeClr val="accent1">
                    <a:lumMod val="45000"/>
                    <a:lumOff val="5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84" name="Picture 13" descr="NASA insigniaCMYK">
            <a:extLst>
              <a:ext uri="{FF2B5EF4-FFF2-40B4-BE49-F238E27FC236}">
                <a16:creationId xmlns:a16="http://schemas.microsoft.com/office/drawing/2014/main" id="{D807FC00-0765-EF48-BE93-BAEA070763A7}"/>
              </a:ext>
            </a:extLst>
          </p:cNvPr>
          <p:cNvPicPr preferRelativeResize="0"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089" y="33416"/>
            <a:ext cx="583406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5" name="Title 1">
            <a:extLst>
              <a:ext uri="{FF2B5EF4-FFF2-40B4-BE49-F238E27FC236}">
                <a16:creationId xmlns:a16="http://schemas.microsoft.com/office/drawing/2014/main" id="{8F26D2EF-8B32-8340-AEB2-53B3DAA07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299" y="0"/>
            <a:ext cx="7974503" cy="497880"/>
          </a:xfrm>
        </p:spPr>
        <p:txBody>
          <a:bodyPr>
            <a:normAutofit/>
          </a:bodyPr>
          <a:lstStyle>
            <a:lvl1pPr algn="ctr">
              <a:defRPr sz="2100"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33460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12" Type="http://schemas.microsoft.com/office/2007/relationships/hdphoto" Target="../media/hdphoto3.wdp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5.png"/><Relationship Id="rId5" Type="http://schemas.openxmlformats.org/officeDocument/2006/relationships/image" Target="../media/image1.jpeg"/><Relationship Id="rId15" Type="http://schemas.openxmlformats.org/officeDocument/2006/relationships/image" Target="../media/image8.tiff"/><Relationship Id="rId10" Type="http://schemas.openxmlformats.org/officeDocument/2006/relationships/image" Target="../media/image4.tiff"/><Relationship Id="rId4" Type="http://schemas.openxmlformats.org/officeDocument/2006/relationships/theme" Target="../theme/theme1.xml"/><Relationship Id="rId9" Type="http://schemas.openxmlformats.org/officeDocument/2006/relationships/image" Target="../media/image3.png"/><Relationship Id="rId14" Type="http://schemas.openxmlformats.org/officeDocument/2006/relationships/image" Target="../media/image7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tiff"/><Relationship Id="rId13" Type="http://schemas.openxmlformats.org/officeDocument/2006/relationships/image" Target="../media/image8.tiff"/><Relationship Id="rId3" Type="http://schemas.openxmlformats.org/officeDocument/2006/relationships/image" Target="../media/image1.jpeg"/><Relationship Id="rId7" Type="http://schemas.openxmlformats.org/officeDocument/2006/relationships/image" Target="../media/image3.png"/><Relationship Id="rId12" Type="http://schemas.openxmlformats.org/officeDocument/2006/relationships/image" Target="../media/image7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Relationship Id="rId6" Type="http://schemas.microsoft.com/office/2007/relationships/hdphoto" Target="../media/hdphoto4.wdp"/><Relationship Id="rId11" Type="http://schemas.openxmlformats.org/officeDocument/2006/relationships/image" Target="../media/image6.png"/><Relationship Id="rId5" Type="http://schemas.openxmlformats.org/officeDocument/2006/relationships/image" Target="../media/image2.png"/><Relationship Id="rId10" Type="http://schemas.microsoft.com/office/2007/relationships/hdphoto" Target="../media/hdphoto5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8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17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25.xml"/><Relationship Id="rId9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_sky.jpg"/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957" y="4"/>
            <a:ext cx="9150959" cy="5955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7" cstate="screen">
            <a:lum bright="70000" contrast="-70000"/>
            <a:alphaModFix amt="44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5200" y="0"/>
            <a:ext cx="1524000" cy="6858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9" cstate="screen">
            <a:lum bright="70000" contrast="-70000"/>
            <a:alphaModFix amt="4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600" y="171450"/>
            <a:ext cx="1158240" cy="54292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10" cstate="screen">
            <a:duotone>
              <a:schemeClr val="bg2">
                <a:shade val="45000"/>
                <a:satMod val="135000"/>
              </a:schemeClr>
              <a:prstClr val="white"/>
            </a:duotone>
            <a:alphaModFix amt="4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0800" y="165515"/>
            <a:ext cx="553402" cy="415052"/>
          </a:xfrm>
          <a:prstGeom prst="rect">
            <a:avLst/>
          </a:prstGeom>
        </p:spPr>
      </p:pic>
      <p:pic>
        <p:nvPicPr>
          <p:cNvPr id="20" name="Content Placeholder 3"/>
          <p:cNvPicPr>
            <a:picLocks noChangeAspect="1"/>
          </p:cNvPicPr>
          <p:nvPr userDrawn="1"/>
        </p:nvPicPr>
        <p:blipFill>
          <a:blip r:embed="rId11" cstate="screen">
            <a:duotone>
              <a:schemeClr val="bg2">
                <a:shade val="45000"/>
                <a:satMod val="135000"/>
              </a:schemeClr>
              <a:prstClr val="white"/>
            </a:duotone>
            <a:alphaModFix amt="47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3250" r="96000">
                        <a14:foregroundMark x1="15750" y1="38500" x2="15750" y2="38500"/>
                        <a14:foregroundMark x1="15750" y1="38500" x2="15750" y2="38500"/>
                        <a14:foregroundMark x1="19375" y1="36500" x2="19375" y2="36500"/>
                        <a14:foregroundMark x1="15500" y1="27833" x2="15500" y2="27833"/>
                        <a14:foregroundMark x1="7250" y1="26833" x2="7250" y2="26833"/>
                        <a14:backgroundMark x1="65375" y1="75333" x2="65375" y2="75333"/>
                        <a14:backgroundMark x1="62250" y1="68333" x2="62250" y2="68333"/>
                        <a14:backgroundMark x1="69375" y1="62333" x2="69375" y2="62333"/>
                        <a14:backgroundMark x1="50750" y1="67333" x2="50750" y2="67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4114" y="171450"/>
            <a:ext cx="753981" cy="424115"/>
          </a:xfrm>
          <a:prstGeom prst="rect">
            <a:avLst/>
          </a:prstGeom>
        </p:spPr>
      </p:pic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3721" y="75280"/>
            <a:ext cx="8229600" cy="453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17068" y="102374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854845" y="4980995"/>
            <a:ext cx="319319" cy="207749"/>
          </a:xfrm>
          <a:prstGeom prst="rect">
            <a:avLst/>
          </a:prstGeom>
          <a:noFill/>
        </p:spPr>
        <p:txBody>
          <a:bodyPr wrap="none"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50">
                <a:solidFill>
                  <a:prstClr val="black"/>
                </a:solidFill>
                <a:latin typeface="Calibri" charset="0"/>
                <a:cs typeface="Arial" charset="0"/>
              </a:rPr>
              <a:t> </a:t>
            </a:r>
            <a:fld id="{D44AAE72-5488-4E80-8FD1-D7DF62C285B2}" type="slidenum">
              <a:rPr lang="en-US" sz="750">
                <a:solidFill>
                  <a:prstClr val="black"/>
                </a:solidFill>
                <a:latin typeface="Calibri" charset="0"/>
                <a:cs typeface="Arial" charset="0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750">
              <a:solidFill>
                <a:prstClr val="black"/>
              </a:solidFill>
              <a:latin typeface="Calibri" charset="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94960" y="4977425"/>
            <a:ext cx="1279517" cy="207749"/>
          </a:xfrm>
          <a:prstGeom prst="rect">
            <a:avLst/>
          </a:prstGeom>
          <a:noFill/>
        </p:spPr>
        <p:txBody>
          <a:bodyPr wrap="none"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50" b="1">
                <a:solidFill>
                  <a:srgbClr val="FF0000"/>
                </a:solidFill>
                <a:latin typeface="Calibri" pitchFamily="-109" charset="0"/>
              </a:rPr>
              <a:t>For NASA Internal Use Only</a:t>
            </a:r>
          </a:p>
        </p:txBody>
      </p:sp>
      <p:pic>
        <p:nvPicPr>
          <p:cNvPr id="11" name="Picture 10" descr="slide_sky.jpg"/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" y="4914900"/>
            <a:ext cx="9150959" cy="228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9" name="Slide Number Placeholder 3"/>
          <p:cNvSpPr txBox="1">
            <a:spLocks/>
          </p:cNvSpPr>
          <p:nvPr userDrawn="1"/>
        </p:nvSpPr>
        <p:spPr>
          <a:xfrm>
            <a:off x="6457950" y="4869657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887866-80AC-2F42-9AD1-8EE3C236D8D8}" type="slidenum">
              <a:rPr lang="en-US" sz="900" smtClean="0">
                <a:solidFill>
                  <a:schemeClr val="bg1"/>
                </a:solidFill>
              </a:rPr>
              <a:pPr/>
              <a:t>‹#›</a:t>
            </a:fld>
            <a:endParaRPr lang="en-US" sz="900">
              <a:solidFill>
                <a:schemeClr val="bg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3" cstate="screen">
            <a:lum bright="70000" contrast="-70000"/>
            <a:alphaModFix amt="5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3201" y="171450"/>
            <a:ext cx="853917" cy="434697"/>
          </a:xfrm>
          <a:prstGeom prst="rect">
            <a:avLst/>
          </a:prstGeom>
          <a:effectLst/>
          <a:scene3d>
            <a:camera prst="orthographicFront">
              <a:rot lat="0" lon="9000000" rev="0"/>
            </a:camera>
            <a:lightRig rig="threePt" dir="t"/>
          </a:scene3d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4" cstate="screen">
            <a:lum bright="70000" contrast="-70000"/>
            <a:alphaModFix amt="5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2600" y="-26799"/>
            <a:ext cx="762000" cy="5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8A694353-5638-2F4E-ABCC-11BE269004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4585137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 sz="1200" i="1">
                <a:solidFill>
                  <a:prstClr val="black"/>
                </a:solidFill>
                <a:latin typeface="Arial" pitchFamily="-109" charset="0"/>
                <a:ea typeface="Arial" pitchFamily="-109" charset="0"/>
                <a:cs typeface="Arial" pitchFamily="-109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2A75FD5-14A8-D442-B00A-5F22AEDDD5D9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96" y="7185"/>
            <a:ext cx="670021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491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724" r:id="rId2"/>
    <p:sldLayoutId id="2147483725" r:id="rId3"/>
  </p:sldLayoutIdLst>
  <p:hf sldNum="0" hdr="0" ftr="0" dt="0"/>
  <p:txStyles>
    <p:titleStyle>
      <a:lvl1pPr algn="ctr" defTabSz="342900" rtl="0" eaLnBrk="1" fontAlgn="base" hangingPunct="1">
        <a:spcBef>
          <a:spcPct val="0"/>
        </a:spcBef>
        <a:spcAft>
          <a:spcPct val="0"/>
        </a:spcAft>
        <a:defRPr lang="en-US" sz="2100" b="1" kern="1200" dirty="0">
          <a:solidFill>
            <a:srgbClr val="FFFFFF"/>
          </a:solidFill>
          <a:effectLst>
            <a:outerShdw blurRad="114300" dist="88900" dir="2700000" algn="tl" rotWithShape="0">
              <a:prstClr val="black">
                <a:alpha val="75000"/>
              </a:prstClr>
            </a:outerShdw>
          </a:effectLst>
          <a:latin typeface="Arial" charset="0"/>
          <a:ea typeface="+mj-ea"/>
          <a:cs typeface="ＭＳ Ｐゴシック"/>
        </a:defRPr>
      </a:lvl1pPr>
      <a:lvl2pPr algn="ctr" defTabSz="342900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Arial" charset="0"/>
          <a:ea typeface="ＭＳ Ｐゴシック" pitchFamily="28" charset="-128"/>
          <a:cs typeface="ＭＳ Ｐゴシック"/>
        </a:defRPr>
      </a:lvl2pPr>
      <a:lvl3pPr algn="ctr" defTabSz="342900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Arial" charset="0"/>
          <a:ea typeface="ＭＳ Ｐゴシック" pitchFamily="28" charset="-128"/>
          <a:cs typeface="ＭＳ Ｐゴシック"/>
        </a:defRPr>
      </a:lvl3pPr>
      <a:lvl4pPr algn="ctr" defTabSz="342900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Arial" charset="0"/>
          <a:ea typeface="ＭＳ Ｐゴシック" pitchFamily="28" charset="-128"/>
          <a:cs typeface="ＭＳ Ｐゴシック"/>
        </a:defRPr>
      </a:lvl4pPr>
      <a:lvl5pPr algn="ctr" defTabSz="342900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Arial" charset="0"/>
          <a:ea typeface="ＭＳ Ｐゴシック" pitchFamily="28" charset="-128"/>
          <a:cs typeface="ＭＳ Ｐゴシック"/>
        </a:defRPr>
      </a:lvl5pPr>
      <a:lvl6pPr marL="3429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Arial" charset="0"/>
          <a:ea typeface="+mn-ea"/>
          <a:cs typeface="ＭＳ Ｐゴシック"/>
        </a:defRPr>
      </a:lvl1pPr>
      <a:lvl2pPr marL="557213" indent="-214313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800" kern="1200">
          <a:solidFill>
            <a:schemeClr val="tx1"/>
          </a:solidFill>
          <a:latin typeface="Arial" charset="0"/>
          <a:ea typeface="ＭＳ Ｐゴシック"/>
          <a:cs typeface="ＭＳ Ｐゴシック"/>
        </a:defRPr>
      </a:lvl2pPr>
      <a:lvl3pPr marL="857250" indent="-171450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Arial" charset="0"/>
          <a:ea typeface="ＭＳ Ｐゴシック"/>
          <a:cs typeface="ＭＳ Ｐゴシック"/>
        </a:defRPr>
      </a:lvl3pPr>
      <a:lvl4pPr marL="1200150" indent="-171450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Arial" charset="0"/>
          <a:ea typeface="ＭＳ Ｐゴシック"/>
          <a:cs typeface="ＭＳ Ｐゴシック"/>
        </a:defRPr>
      </a:lvl4pPr>
      <a:lvl5pPr marL="1543050" indent="-171450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Arial" charset="0"/>
          <a:ea typeface="ＭＳ Ｐゴシック"/>
          <a:cs typeface="ＭＳ Ｐゴシック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_sky.jpg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958" y="3"/>
            <a:ext cx="9150959" cy="5955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5" cstate="screen">
            <a:lum bright="70000" contrast="-70000"/>
            <a:alphaModFix amt="44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5200" y="0"/>
            <a:ext cx="1524000" cy="6858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7" cstate="screen">
            <a:lum bright="70000" contrast="-70000"/>
            <a:alphaModFix amt="4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600" y="171450"/>
            <a:ext cx="1158240" cy="54292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8" cstate="screen">
            <a:duotone>
              <a:schemeClr val="bg2">
                <a:shade val="45000"/>
                <a:satMod val="135000"/>
              </a:schemeClr>
              <a:prstClr val="white"/>
            </a:duotone>
            <a:alphaModFix amt="4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0800" y="165515"/>
            <a:ext cx="553402" cy="415052"/>
          </a:xfrm>
          <a:prstGeom prst="rect">
            <a:avLst/>
          </a:prstGeom>
        </p:spPr>
      </p:pic>
      <p:pic>
        <p:nvPicPr>
          <p:cNvPr id="23" name="Content Placeholder 3"/>
          <p:cNvPicPr>
            <a:picLocks noChangeAspect="1"/>
          </p:cNvPicPr>
          <p:nvPr userDrawn="1"/>
        </p:nvPicPr>
        <p:blipFill>
          <a:blip r:embed="rId9" cstate="screen">
            <a:duotone>
              <a:schemeClr val="bg2">
                <a:shade val="45000"/>
                <a:satMod val="135000"/>
              </a:schemeClr>
              <a:prstClr val="white"/>
            </a:duotone>
            <a:alphaModFix amt="47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3250" r="96000">
                        <a14:foregroundMark x1="15750" y1="38500" x2="15750" y2="38500"/>
                        <a14:foregroundMark x1="15750" y1="38500" x2="15750" y2="38500"/>
                        <a14:foregroundMark x1="19375" y1="36500" x2="19375" y2="36500"/>
                        <a14:foregroundMark x1="15500" y1="27833" x2="15500" y2="27833"/>
                        <a14:foregroundMark x1="7250" y1="26833" x2="7250" y2="26833"/>
                        <a14:backgroundMark x1="65375" y1="75333" x2="65375" y2="75333"/>
                        <a14:backgroundMark x1="62250" y1="68333" x2="62250" y2="68333"/>
                        <a14:backgroundMark x1="69375" y1="62333" x2="69375" y2="62333"/>
                        <a14:backgroundMark x1="50750" y1="67333" x2="50750" y2="67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4114" y="171450"/>
            <a:ext cx="753981" cy="42411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11" cstate="screen">
            <a:lum bright="70000" contrast="-70000"/>
            <a:alphaModFix amt="5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3201" y="171450"/>
            <a:ext cx="853917" cy="434697"/>
          </a:xfrm>
          <a:prstGeom prst="rect">
            <a:avLst/>
          </a:prstGeom>
          <a:effectLst/>
          <a:scene3d>
            <a:camera prst="orthographicFront">
              <a:rot lat="0" lon="9000000" rev="0"/>
            </a:camera>
            <a:lightRig rig="threePt" dir="t"/>
          </a:scene3d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12" cstate="screen">
            <a:lum bright="70000" contrast="-70000"/>
            <a:alphaModFix amt="5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2600" y="-26799"/>
            <a:ext cx="762000" cy="5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17068" y="1023740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854845" y="4980995"/>
            <a:ext cx="319318" cy="207749"/>
          </a:xfrm>
          <a:prstGeom prst="rect">
            <a:avLst/>
          </a:prstGeom>
          <a:noFill/>
        </p:spPr>
        <p:txBody>
          <a:bodyPr wrap="none"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50">
                <a:solidFill>
                  <a:prstClr val="black"/>
                </a:solidFill>
                <a:latin typeface="Calibri" charset="0"/>
                <a:cs typeface="Arial" charset="0"/>
              </a:rPr>
              <a:t> </a:t>
            </a:r>
            <a:fld id="{D44AAE72-5488-4E80-8FD1-D7DF62C285B2}" type="slidenum">
              <a:rPr lang="en-US" sz="750">
                <a:solidFill>
                  <a:prstClr val="black"/>
                </a:solidFill>
                <a:latin typeface="Calibri" charset="0"/>
                <a:cs typeface="Arial" charset="0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750">
              <a:solidFill>
                <a:prstClr val="black"/>
              </a:solidFill>
              <a:latin typeface="Calibri" charset="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94961" y="4977424"/>
            <a:ext cx="1279516" cy="207749"/>
          </a:xfrm>
          <a:prstGeom prst="rect">
            <a:avLst/>
          </a:prstGeom>
          <a:noFill/>
        </p:spPr>
        <p:txBody>
          <a:bodyPr wrap="none"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50" b="1">
                <a:solidFill>
                  <a:srgbClr val="FF0000"/>
                </a:solidFill>
                <a:latin typeface="Calibri" pitchFamily="-109" charset="0"/>
              </a:rPr>
              <a:t>For NASA Internal Use Only</a:t>
            </a:r>
          </a:p>
        </p:txBody>
      </p:sp>
      <p:pic>
        <p:nvPicPr>
          <p:cNvPr id="11" name="Picture 10" descr="slide_sky.jpg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" y="4914900"/>
            <a:ext cx="9150959" cy="228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9" name="Slide Number Placeholder 3"/>
          <p:cNvSpPr txBox="1">
            <a:spLocks/>
          </p:cNvSpPr>
          <p:nvPr userDrawn="1"/>
        </p:nvSpPr>
        <p:spPr>
          <a:xfrm>
            <a:off x="6457950" y="4869657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887866-80AC-2F42-9AD1-8EE3C236D8D8}" type="slidenum">
              <a:rPr lang="en-US" sz="900" smtClean="0">
                <a:solidFill>
                  <a:schemeClr val="bg1"/>
                </a:solidFill>
              </a:rPr>
              <a:pPr/>
              <a:t>‹#›</a:t>
            </a:fld>
            <a:endParaRPr lang="en-US" sz="900">
              <a:solidFill>
                <a:schemeClr val="bg1"/>
              </a:solidFill>
            </a:endParaRPr>
          </a:p>
        </p:txBody>
      </p:sp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3721" y="75280"/>
            <a:ext cx="8229600" cy="453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eaLnBrk="1" hangingPunct="1"/>
            <a:r>
              <a:rPr lang="en-US" altLang="en-US"/>
              <a:t>Click to edit Master title style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4C21D5A-6322-7746-9045-12CA0E7F63F0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96" y="7185"/>
            <a:ext cx="670021" cy="548640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04A7E43C-977A-D44E-AB80-693E883D5D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4585137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 sz="1200" i="1">
                <a:solidFill>
                  <a:prstClr val="black"/>
                </a:solidFill>
                <a:latin typeface="Arial" pitchFamily="-109" charset="0"/>
                <a:ea typeface="Arial" pitchFamily="-109" charset="0"/>
                <a:cs typeface="Arial" pitchFamily="-109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846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hf sldNum="0" hdr="0" ftr="0" dt="0"/>
  <p:txStyles>
    <p:titleStyle>
      <a:lvl1pPr algn="ctr" defTabSz="342900" rtl="0" eaLnBrk="0" fontAlgn="base" hangingPunct="0">
        <a:spcBef>
          <a:spcPct val="0"/>
        </a:spcBef>
        <a:spcAft>
          <a:spcPct val="0"/>
        </a:spcAft>
        <a:defRPr lang="en-US" altLang="en-US" sz="2100" b="1" kern="1200" dirty="0">
          <a:solidFill>
            <a:srgbClr val="FFFFFF"/>
          </a:solidFill>
          <a:effectLst>
            <a:outerShdw blurRad="114300" dist="88900" dir="2700000" algn="tl" rotWithShape="0">
              <a:prstClr val="black">
                <a:alpha val="75000"/>
              </a:prstClr>
            </a:outerShdw>
          </a:effectLst>
          <a:latin typeface="Arial" charset="0"/>
          <a:ea typeface="+mj-ea"/>
          <a:cs typeface="ＭＳ Ｐゴシック"/>
        </a:defRPr>
      </a:lvl1pPr>
      <a:lvl2pPr algn="ctr" defTabSz="342900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Arial" charset="0"/>
          <a:ea typeface="ＭＳ Ｐゴシック" pitchFamily="28" charset="-128"/>
          <a:cs typeface="ＭＳ Ｐゴシック"/>
        </a:defRPr>
      </a:lvl2pPr>
      <a:lvl3pPr algn="ctr" defTabSz="342900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Arial" charset="0"/>
          <a:ea typeface="ＭＳ Ｐゴシック" pitchFamily="28" charset="-128"/>
          <a:cs typeface="ＭＳ Ｐゴシック"/>
        </a:defRPr>
      </a:lvl3pPr>
      <a:lvl4pPr algn="ctr" defTabSz="342900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Arial" charset="0"/>
          <a:ea typeface="ＭＳ Ｐゴシック" pitchFamily="28" charset="-128"/>
          <a:cs typeface="ＭＳ Ｐゴシック"/>
        </a:defRPr>
      </a:lvl4pPr>
      <a:lvl5pPr algn="ctr" defTabSz="342900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Arial" charset="0"/>
          <a:ea typeface="ＭＳ Ｐゴシック" pitchFamily="28" charset="-128"/>
          <a:cs typeface="ＭＳ Ｐゴシック"/>
        </a:defRPr>
      </a:lvl5pPr>
      <a:lvl6pPr marL="3429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defTabSz="3429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Arial" charset="0"/>
          <a:ea typeface="+mn-ea"/>
          <a:cs typeface="ＭＳ Ｐゴシック"/>
        </a:defRPr>
      </a:lvl1pPr>
      <a:lvl2pPr marL="557213" indent="-214313" algn="l" defTabSz="3429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800" kern="1200">
          <a:solidFill>
            <a:schemeClr val="tx1"/>
          </a:solidFill>
          <a:latin typeface="Arial" charset="0"/>
          <a:ea typeface="ＭＳ Ｐゴシック"/>
          <a:cs typeface="ＭＳ Ｐゴシック"/>
        </a:defRPr>
      </a:lvl2pPr>
      <a:lvl3pPr marL="857250" indent="-171450" algn="l" defTabSz="3429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Arial" charset="0"/>
          <a:ea typeface="ＭＳ Ｐゴシック"/>
          <a:cs typeface="ＭＳ Ｐゴシック"/>
        </a:defRPr>
      </a:lvl3pPr>
      <a:lvl4pPr marL="1200150" indent="-171450" algn="l" defTabSz="3429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Arial" charset="0"/>
          <a:ea typeface="ＭＳ Ｐゴシック"/>
          <a:cs typeface="ＭＳ Ｐゴシック"/>
        </a:defRPr>
      </a:lvl4pPr>
      <a:lvl5pPr marL="1543050" indent="-171450" algn="l" defTabSz="3429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Arial" charset="0"/>
          <a:ea typeface="ＭＳ Ｐゴシック"/>
          <a:cs typeface="ＭＳ Ｐゴシック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2950" y="123000"/>
            <a:ext cx="8167428" cy="37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817" y="592476"/>
            <a:ext cx="8642561" cy="40021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10234" y="4814728"/>
            <a:ext cx="73376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/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 defTabSz="342900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55597" y="4797889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/>
            <a:endParaRPr lang="en-US" sz="1350">
              <a:solidFill>
                <a:prstClr val="black"/>
              </a:solidFill>
              <a:latin typeface="Calibri"/>
              <a:ea typeface="ＭＳ Ｐゴシック" pitchFamily="34" charset="-128"/>
            </a:endParaRP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722950" y="484532"/>
            <a:ext cx="8313632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26000">
                  <a:srgbClr val="0F68B5"/>
                </a:gs>
                <a:gs pos="0">
                  <a:srgbClr val="0F68B5"/>
                </a:gs>
                <a:gs pos="53000">
                  <a:schemeClr val="accent1">
                    <a:lumMod val="45000"/>
                    <a:lumOff val="5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088" y="33416"/>
            <a:ext cx="583406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29892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</p:sldLayoutIdLst>
  <p:hf sldNum="0" hdr="0" ftr="0" dt="0"/>
  <p:txStyles>
    <p:titleStyle>
      <a:lvl1pPr algn="ctr" defTabSz="342900" rtl="0" eaLnBrk="1" latinLnBrk="0" hangingPunct="1">
        <a:lnSpc>
          <a:spcPct val="80000"/>
        </a:lnSpc>
        <a:spcBef>
          <a:spcPct val="0"/>
        </a:spcBef>
        <a:buNone/>
        <a:defRPr sz="2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1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2950" y="0"/>
            <a:ext cx="8167428" cy="497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818" y="592476"/>
            <a:ext cx="8642561" cy="42054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10234" y="4941405"/>
            <a:ext cx="733766" cy="1983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892"/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 defTabSz="342892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55598" y="4797889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892"/>
            <a:endParaRPr lang="en-US" sz="1350">
              <a:solidFill>
                <a:prstClr val="black"/>
              </a:solidFill>
              <a:latin typeface="Calibri"/>
              <a:ea typeface="ＭＳ Ｐゴシック" pitchFamily="34" charset="-128"/>
            </a:endParaRP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722950" y="484532"/>
            <a:ext cx="8313632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26000">
                  <a:srgbClr val="0F68B5"/>
                </a:gs>
                <a:gs pos="0">
                  <a:srgbClr val="0F68B5"/>
                </a:gs>
                <a:gs pos="53000">
                  <a:schemeClr val="accent1">
                    <a:lumMod val="45000"/>
                    <a:lumOff val="5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089" y="33416"/>
            <a:ext cx="583406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3EFCDB2-FC7C-9942-8879-D1B9EA786225}"/>
              </a:ext>
            </a:extLst>
          </p:cNvPr>
          <p:cNvSpPr/>
          <p:nvPr userDrawn="1"/>
        </p:nvSpPr>
        <p:spPr>
          <a:xfrm>
            <a:off x="3418431" y="5002243"/>
            <a:ext cx="2776466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" b="0" i="0">
                <a:solidFill>
                  <a:srgbClr val="FF0000"/>
                </a:solidFill>
                <a:effectLst/>
                <a:latin typeface="Arial Black" panose="020B0604020202020204" pitchFamily="34" charset="0"/>
              </a:rPr>
              <a:t>NASA Pre-Decisional / FOR INTERNAL USE ONLY</a:t>
            </a:r>
            <a:endParaRPr lang="en-US" sz="600"/>
          </a:p>
        </p:txBody>
      </p:sp>
    </p:spTree>
    <p:extLst>
      <p:ext uri="{BB962C8B-B14F-4D97-AF65-F5344CB8AC3E}">
        <p14:creationId xmlns:p14="http://schemas.microsoft.com/office/powerpoint/2010/main" val="3878298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</p:sldLayoutIdLst>
  <p:hf hdr="0" ftr="0" dt="0"/>
  <p:txStyles>
    <p:titleStyle>
      <a:lvl1pPr algn="ctr" defTabSz="342892" rtl="0" eaLnBrk="1" latinLnBrk="0" hangingPunct="1">
        <a:lnSpc>
          <a:spcPct val="80000"/>
        </a:lnSpc>
        <a:spcBef>
          <a:spcPct val="0"/>
        </a:spcBef>
        <a:buNone/>
        <a:defRPr sz="21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68" indent="-257168" algn="l" defTabSz="342892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99" indent="-214308" algn="l" defTabSz="342892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342892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342892" rtl="0" eaLnBrk="1" latinLnBrk="0" hangingPunct="1">
        <a:spcBef>
          <a:spcPct val="20000"/>
        </a:spcBef>
        <a:buFont typeface="Arial"/>
        <a:buChar char="–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342892" rtl="0" eaLnBrk="1" latinLnBrk="0" hangingPunct="1">
        <a:spcBef>
          <a:spcPct val="20000"/>
        </a:spcBef>
        <a:buFont typeface="Arial"/>
        <a:buChar char="»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2950" y="0"/>
            <a:ext cx="8167428" cy="497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818" y="592476"/>
            <a:ext cx="8642561" cy="42054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10234" y="4941405"/>
            <a:ext cx="733766" cy="1983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892"/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 defTabSz="342892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55598" y="4797889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892"/>
            <a:endParaRPr lang="en-US" sz="1350">
              <a:solidFill>
                <a:prstClr val="black"/>
              </a:solidFill>
              <a:latin typeface="Calibri"/>
              <a:ea typeface="ＭＳ Ｐゴシック" pitchFamily="34" charset="-128"/>
            </a:endParaRP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722950" y="484532"/>
            <a:ext cx="8313632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26000">
                  <a:srgbClr val="0F68B5"/>
                </a:gs>
                <a:gs pos="0">
                  <a:srgbClr val="0F68B5"/>
                </a:gs>
                <a:gs pos="53000">
                  <a:schemeClr val="accent1">
                    <a:lumMod val="45000"/>
                    <a:lumOff val="5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089" y="33416"/>
            <a:ext cx="583406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77529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</p:sldLayoutIdLst>
  <p:hf hdr="0" ftr="0" dt="0"/>
  <p:txStyles>
    <p:titleStyle>
      <a:lvl1pPr algn="ctr" defTabSz="342892" rtl="0" eaLnBrk="1" latinLnBrk="0" hangingPunct="1">
        <a:lnSpc>
          <a:spcPct val="80000"/>
        </a:lnSpc>
        <a:spcBef>
          <a:spcPct val="0"/>
        </a:spcBef>
        <a:buNone/>
        <a:defRPr sz="21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68" indent="-257168" algn="l" defTabSz="342892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99" indent="-214308" algn="l" defTabSz="342892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342892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342892" rtl="0" eaLnBrk="1" latinLnBrk="0" hangingPunct="1">
        <a:spcBef>
          <a:spcPct val="20000"/>
        </a:spcBef>
        <a:buFont typeface="Arial"/>
        <a:buChar char="–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342892" rtl="0" eaLnBrk="1" latinLnBrk="0" hangingPunct="1">
        <a:spcBef>
          <a:spcPct val="20000"/>
        </a:spcBef>
        <a:buFont typeface="Arial"/>
        <a:buChar char="»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tif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tiff"/><Relationship Id="rId4" Type="http://schemas.openxmlformats.org/officeDocument/2006/relationships/image" Target="../media/image15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tiff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28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3" Type="http://schemas.openxmlformats.org/officeDocument/2006/relationships/image" Target="../media/image29.emf"/><Relationship Id="rId7" Type="http://schemas.openxmlformats.org/officeDocument/2006/relationships/image" Target="../media/image3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emf"/><Relationship Id="rId5" Type="http://schemas.openxmlformats.org/officeDocument/2006/relationships/image" Target="../media/image15.tiff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770279-C4F8-CC4B-B846-B692BD455C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3E735A6-113F-2B4D-AD8E-890BB82F1E4C}"/>
              </a:ext>
            </a:extLst>
          </p:cNvPr>
          <p:cNvSpPr txBox="1"/>
          <p:nvPr/>
        </p:nvSpPr>
        <p:spPr>
          <a:xfrm>
            <a:off x="499222" y="2635630"/>
            <a:ext cx="8145555" cy="2052902"/>
          </a:xfrm>
          <a:prstGeom prst="rect">
            <a:avLst/>
          </a:prstGeom>
          <a:solidFill>
            <a:schemeClr val="accent1">
              <a:lumMod val="75000"/>
              <a:alpha val="64000"/>
            </a:schemeClr>
          </a:soli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t">
            <a:noAutofit/>
          </a:bodyPr>
          <a:lstStyle/>
          <a:p>
            <a:pPr algn="ctr">
              <a:spcBef>
                <a:spcPts val="1350"/>
              </a:spcBef>
            </a:pP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Intent Modeling and Intent Conflict Probability Calculation for Operations in Upper Class E Airspace</a:t>
            </a:r>
            <a:r>
              <a:rPr lang="en-US" sz="2400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7A910A3-EB5C-1942-AA81-692706F2EFC1}"/>
              </a:ext>
            </a:extLst>
          </p:cNvPr>
          <p:cNvSpPr txBox="1"/>
          <p:nvPr/>
        </p:nvSpPr>
        <p:spPr>
          <a:xfrm>
            <a:off x="57150" y="4800600"/>
            <a:ext cx="301550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chemeClr val="bg1"/>
                </a:solidFill>
              </a:rPr>
              <a:t>ETM Workshop July 21~22, 2021</a:t>
            </a: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2B566A4E-5C8F-9641-B76B-958D7E25A0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6415" y="3583805"/>
            <a:ext cx="423117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1400" b="1" dirty="0">
                <a:solidFill>
                  <a:schemeClr val="bg1"/>
                </a:solidFill>
                <a:latin typeface="Avenir Book" charset="0"/>
                <a:ea typeface="Avenir Book" charset="0"/>
                <a:cs typeface="Calibri" panose="020F0502020204030204" pitchFamily="34" charset="0"/>
              </a:rPr>
              <a:t>Presented by: </a:t>
            </a:r>
            <a:r>
              <a:rPr lang="en-US" b="1" i="1" dirty="0">
                <a:solidFill>
                  <a:schemeClr val="bg1"/>
                </a:solidFill>
                <a:latin typeface="Calibri" panose="020F0502020204030204" pitchFamily="34" charset="0"/>
                <a:ea typeface="Avenir Book" charset="0"/>
                <a:cs typeface="Calibri" panose="020F0502020204030204" pitchFamily="34" charset="0"/>
              </a:rPr>
              <a:t>Min Xue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US" sz="1400" b="1" dirty="0">
              <a:solidFill>
                <a:schemeClr val="bg1"/>
              </a:solidFill>
              <a:latin typeface="Avenir Book" charset="0"/>
              <a:ea typeface="Avenir Book" charset="0"/>
              <a:cs typeface="Calibri" panose="020F050202020403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1200" b="1" dirty="0" err="1">
                <a:solidFill>
                  <a:schemeClr val="bg1"/>
                </a:solidFill>
                <a:latin typeface="Avenir Book" charset="0"/>
                <a:ea typeface="Avenir Book" charset="0"/>
                <a:cs typeface="Calibri" panose="020F0502020204030204" pitchFamily="34" charset="0"/>
              </a:rPr>
              <a:t>xTM</a:t>
            </a:r>
            <a:r>
              <a:rPr lang="en-US" sz="1200" b="1" dirty="0">
                <a:solidFill>
                  <a:schemeClr val="bg1"/>
                </a:solidFill>
                <a:latin typeface="Avenir Book" charset="0"/>
                <a:ea typeface="Avenir Book" charset="0"/>
                <a:cs typeface="Calibri" panose="020F0502020204030204" pitchFamily="34" charset="0"/>
              </a:rPr>
              <a:t> subproject Technical Lead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1200" dirty="0">
                <a:solidFill>
                  <a:schemeClr val="bg1"/>
                </a:solidFill>
                <a:latin typeface="Avenir Book" charset="0"/>
                <a:ea typeface="Avenir Book" charset="0"/>
                <a:cs typeface="Calibri" panose="020F0502020204030204" pitchFamily="34" charset="0"/>
              </a:rPr>
              <a:t>NASA Ames Research Center, Moffett Field, CA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D7C927-21C1-714E-A1D0-AC8828C08D6B}"/>
              </a:ext>
            </a:extLst>
          </p:cNvPr>
          <p:cNvSpPr/>
          <p:nvPr/>
        </p:nvSpPr>
        <p:spPr>
          <a:xfrm>
            <a:off x="4245613" y="4731350"/>
            <a:ext cx="49555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* M. Xue, J. Jung, J. </a:t>
            </a:r>
            <a:r>
              <a:rPr lang="en-US" sz="900" dirty="0" err="1">
                <a:solidFill>
                  <a:schemeClr val="bg1"/>
                </a:solidFill>
              </a:rPr>
              <a:t>Homola</a:t>
            </a:r>
            <a:r>
              <a:rPr lang="en-US" sz="900" dirty="0">
                <a:solidFill>
                  <a:schemeClr val="bg1"/>
                </a:solidFill>
              </a:rPr>
              <a:t>, and H. </a:t>
            </a:r>
            <a:r>
              <a:rPr lang="en-US" sz="900" dirty="0" err="1">
                <a:solidFill>
                  <a:schemeClr val="bg1"/>
                </a:solidFill>
              </a:rPr>
              <a:t>Yoo</a:t>
            </a:r>
            <a:r>
              <a:rPr lang="en-US" sz="900" dirty="0">
                <a:solidFill>
                  <a:schemeClr val="bg1"/>
                </a:solidFill>
              </a:rPr>
              <a:t>, “Intent Modeling and Conflict Probability Calculation for Operations in Upper Class E Airspace”,  AIAA </a:t>
            </a:r>
            <a:r>
              <a:rPr lang="en-US" sz="900" dirty="0" err="1">
                <a:solidFill>
                  <a:schemeClr val="bg1"/>
                </a:solidFill>
              </a:rPr>
              <a:t>Scitech</a:t>
            </a:r>
            <a:r>
              <a:rPr lang="en-US" sz="900" dirty="0">
                <a:solidFill>
                  <a:schemeClr val="bg1"/>
                </a:solidFill>
              </a:rPr>
              <a:t> Forum, January 3-7, 2022</a:t>
            </a:r>
          </a:p>
        </p:txBody>
      </p:sp>
    </p:spTree>
    <p:extLst>
      <p:ext uri="{BB962C8B-B14F-4D97-AF65-F5344CB8AC3E}">
        <p14:creationId xmlns:p14="http://schemas.microsoft.com/office/powerpoint/2010/main" val="98922666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2DB03-DC12-DD43-BCA0-AB10D36A0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flight intent?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378AAB-EEFC-AA4A-987C-F47047BE94D8}"/>
              </a:ext>
            </a:extLst>
          </p:cNvPr>
          <p:cNvSpPr/>
          <p:nvPr/>
        </p:nvSpPr>
        <p:spPr>
          <a:xfrm>
            <a:off x="453721" y="814221"/>
            <a:ext cx="8276811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</a:rPr>
              <a:t>In early ATM studies</a:t>
            </a:r>
            <a:r>
              <a:rPr lang="en-US" baseline="30000" dirty="0">
                <a:latin typeface="Calibri" panose="020F0502020204030204" pitchFamily="34" charset="0"/>
              </a:rPr>
              <a:t>[1][2]</a:t>
            </a:r>
          </a:p>
          <a:p>
            <a:pPr marL="9715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</a:rPr>
              <a:t>Flight intent was mostly defined in the form of a flight plan, such as Trajectory Change Points (TCPs). </a:t>
            </a:r>
          </a:p>
          <a:p>
            <a:pPr marL="9715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</a:rPr>
              <a:t>Trajectory prediction was separated from flight intent formulation.</a:t>
            </a:r>
          </a:p>
          <a:p>
            <a:pPr marL="9715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</a:rPr>
              <a:t>Flight intent and trajectory prediction were mainly developed for tactical situations.</a:t>
            </a:r>
          </a:p>
          <a:p>
            <a:pPr marL="685800" lvl="1"/>
            <a:r>
              <a:rPr lang="en-US" dirty="0">
                <a:latin typeface="Calibri" panose="020F0502020204030204" pitchFamily="34" charset="0"/>
              </a:rPr>
              <a:t> 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In UTM</a:t>
            </a:r>
            <a:r>
              <a:rPr lang="en-US" baseline="30000" dirty="0">
                <a:solidFill>
                  <a:srgbClr val="000000"/>
                </a:solidFill>
                <a:latin typeface="Calibri" panose="020F0502020204030204" pitchFamily="34" charset="0"/>
              </a:rPr>
              <a:t>[3]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, flight intent is submitted and shared in the form of an operation plan, which should “</a:t>
            </a:r>
            <a:r>
              <a:rPr lang="en-US" i="1" dirty="0">
                <a:solidFill>
                  <a:srgbClr val="0432FF"/>
                </a:solidFill>
                <a:latin typeface="Calibri" panose="020F0502020204030204" pitchFamily="34" charset="0"/>
              </a:rPr>
              <a:t>indicate the four-dimensional volume of airspace within which the operation is expected to occur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”.  Furthermore, “</a:t>
            </a:r>
            <a:r>
              <a:rPr lang="en-US" i="1" dirty="0">
                <a:solidFill>
                  <a:srgbClr val="0432FF"/>
                </a:solidFill>
                <a:latin typeface="Calibri" panose="020F0502020204030204" pitchFamily="34" charset="0"/>
              </a:rPr>
              <a:t>segmentation of the 4D volume is encouraged to promote the efficient </a:t>
            </a:r>
            <a:r>
              <a:rPr lang="en-US" i="1" dirty="0">
                <a:solidFill>
                  <a:srgbClr val="0432FF"/>
                </a:solidFill>
              </a:rPr>
              <a:t>use of airspace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”.</a:t>
            </a:r>
          </a:p>
          <a:p>
            <a:pPr marL="228600"/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B51EE56-075D-D840-922C-467C4946DB4C}"/>
              </a:ext>
            </a:extLst>
          </p:cNvPr>
          <p:cNvSpPr/>
          <p:nvPr/>
        </p:nvSpPr>
        <p:spPr>
          <a:xfrm>
            <a:off x="275666" y="3916840"/>
            <a:ext cx="8740588" cy="890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900" dirty="0">
                <a:solidFill>
                  <a:schemeClr val="tx1"/>
                </a:solidFill>
              </a:rPr>
              <a:t>[1] Zhao, Y., </a:t>
            </a:r>
            <a:r>
              <a:rPr lang="en-US" sz="900" dirty="0" err="1">
                <a:solidFill>
                  <a:schemeClr val="tx1"/>
                </a:solidFill>
              </a:rPr>
              <a:t>Haissig</a:t>
            </a:r>
            <a:r>
              <a:rPr lang="en-US" sz="900" dirty="0">
                <a:solidFill>
                  <a:schemeClr val="tx1"/>
                </a:solidFill>
              </a:rPr>
              <a:t>, C., and Hoffman, M. J., “Analysis of Pilot Intent Parameters in Air Traffic Management,” Proceedings of the American Control Conference, Philadelphia, PA, 1998.</a:t>
            </a:r>
          </a:p>
          <a:p>
            <a:r>
              <a:rPr lang="en-US" sz="900" dirty="0">
                <a:solidFill>
                  <a:schemeClr val="tx1"/>
                </a:solidFill>
              </a:rPr>
              <a:t>[2] </a:t>
            </a:r>
            <a:r>
              <a:rPr lang="en-US" sz="900" dirty="0" err="1">
                <a:solidFill>
                  <a:schemeClr val="tx1"/>
                </a:solidFill>
              </a:rPr>
              <a:t>Ruigrok</a:t>
            </a:r>
            <a:r>
              <a:rPr lang="en-US" sz="900" dirty="0">
                <a:solidFill>
                  <a:schemeClr val="tx1"/>
                </a:solidFill>
              </a:rPr>
              <a:t>, R., and Valent </a:t>
            </a:r>
            <a:r>
              <a:rPr lang="en-US" sz="900" dirty="0" err="1">
                <a:solidFill>
                  <a:schemeClr val="tx1"/>
                </a:solidFill>
              </a:rPr>
              <a:t>Clari</a:t>
            </a:r>
            <a:r>
              <a:rPr lang="en-US" sz="900" dirty="0">
                <a:solidFill>
                  <a:schemeClr val="tx1"/>
                </a:solidFill>
              </a:rPr>
              <a:t>, M., “The Impact Of Aircraft Intent Information And Traffic Separation Assurance Responsibility on </a:t>
            </a:r>
            <a:r>
              <a:rPr lang="en-US" sz="900" dirty="0" err="1">
                <a:solidFill>
                  <a:schemeClr val="tx1"/>
                </a:solidFill>
              </a:rPr>
              <a:t>En</a:t>
            </a:r>
            <a:r>
              <a:rPr lang="en-US" sz="900" dirty="0">
                <a:solidFill>
                  <a:schemeClr val="tx1"/>
                </a:solidFill>
              </a:rPr>
              <a:t>-route Airspace Capacity,”2003 ATM R&amp;D Seminar, Budapest, Hungary, 2003.</a:t>
            </a:r>
          </a:p>
          <a:p>
            <a:r>
              <a:rPr lang="en-US" sz="900" dirty="0">
                <a:solidFill>
                  <a:schemeClr val="tx1"/>
                </a:solidFill>
              </a:rPr>
              <a:t>[3] UTM Concept of Operations v2.0, FAA, 2020. </a:t>
            </a:r>
          </a:p>
        </p:txBody>
      </p:sp>
    </p:spTree>
    <p:extLst>
      <p:ext uri="{BB962C8B-B14F-4D97-AF65-F5344CB8AC3E}">
        <p14:creationId xmlns:p14="http://schemas.microsoft.com/office/powerpoint/2010/main" val="2692213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603ADAE6-E51B-064A-960A-9947C3F7882B}"/>
              </a:ext>
            </a:extLst>
          </p:cNvPr>
          <p:cNvGrpSpPr/>
          <p:nvPr/>
        </p:nvGrpSpPr>
        <p:grpSpPr>
          <a:xfrm>
            <a:off x="857955" y="1076997"/>
            <a:ext cx="3347738" cy="2283449"/>
            <a:chOff x="1002906" y="1128659"/>
            <a:chExt cx="6956272" cy="4790200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B0716DCB-A0D9-514A-94B3-A5E0928CA4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02906" y="1128659"/>
              <a:ext cx="6956272" cy="4790200"/>
            </a:xfrm>
            <a:prstGeom prst="rect">
              <a:avLst/>
            </a:prstGeom>
          </p:spPr>
        </p:pic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643EF4BC-415D-F845-BD7F-092B70DA7F27}"/>
                </a:ext>
              </a:extLst>
            </p:cNvPr>
            <p:cNvSpPr/>
            <p:nvPr/>
          </p:nvSpPr>
          <p:spPr>
            <a:xfrm>
              <a:off x="2541480" y="4388998"/>
              <a:ext cx="259047" cy="272270"/>
            </a:xfrm>
            <a:prstGeom prst="ellipse">
              <a:avLst/>
            </a:prstGeom>
            <a:solidFill>
              <a:srgbClr val="00B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257BF678-C536-C748-BFE1-9501D10597A8}"/>
                </a:ext>
              </a:extLst>
            </p:cNvPr>
            <p:cNvSpPr/>
            <p:nvPr/>
          </p:nvSpPr>
          <p:spPr>
            <a:xfrm>
              <a:off x="1809947" y="1461155"/>
              <a:ext cx="5740923" cy="3968685"/>
            </a:xfrm>
            <a:custGeom>
              <a:avLst/>
              <a:gdLst>
                <a:gd name="connsiteX0" fmla="*/ 0 w 5740923"/>
                <a:gd name="connsiteY0" fmla="*/ 3167407 h 3968685"/>
                <a:gd name="connsiteX1" fmla="*/ 122548 w 5740923"/>
                <a:gd name="connsiteY1" fmla="*/ 2007910 h 3968685"/>
                <a:gd name="connsiteX2" fmla="*/ 886119 w 5740923"/>
                <a:gd name="connsiteY2" fmla="*/ 546755 h 3968685"/>
                <a:gd name="connsiteX3" fmla="*/ 1923068 w 5740923"/>
                <a:gd name="connsiteY3" fmla="*/ 47134 h 3968685"/>
                <a:gd name="connsiteX4" fmla="*/ 5344998 w 5740923"/>
                <a:gd name="connsiteY4" fmla="*/ 0 h 3968685"/>
                <a:gd name="connsiteX5" fmla="*/ 5740923 w 5740923"/>
                <a:gd name="connsiteY5" fmla="*/ 2064471 h 3968685"/>
                <a:gd name="connsiteX6" fmla="*/ 4977352 w 5740923"/>
                <a:gd name="connsiteY6" fmla="*/ 3648174 h 3968685"/>
                <a:gd name="connsiteX7" fmla="*/ 2818614 w 5740923"/>
                <a:gd name="connsiteY7" fmla="*/ 3968685 h 3968685"/>
                <a:gd name="connsiteX8" fmla="*/ 150829 w 5740923"/>
                <a:gd name="connsiteY8" fmla="*/ 3864990 h 3968685"/>
                <a:gd name="connsiteX9" fmla="*/ 0 w 5740923"/>
                <a:gd name="connsiteY9" fmla="*/ 3167407 h 3968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740923" h="3968685">
                  <a:moveTo>
                    <a:pt x="0" y="3167407"/>
                  </a:moveTo>
                  <a:lnTo>
                    <a:pt x="122548" y="2007910"/>
                  </a:lnTo>
                  <a:lnTo>
                    <a:pt x="886119" y="546755"/>
                  </a:lnTo>
                  <a:lnTo>
                    <a:pt x="1923068" y="47134"/>
                  </a:lnTo>
                  <a:lnTo>
                    <a:pt x="5344998" y="0"/>
                  </a:lnTo>
                  <a:lnTo>
                    <a:pt x="5740923" y="2064471"/>
                  </a:lnTo>
                  <a:lnTo>
                    <a:pt x="4977352" y="3648174"/>
                  </a:lnTo>
                  <a:lnTo>
                    <a:pt x="2818614" y="3968685"/>
                  </a:lnTo>
                  <a:lnTo>
                    <a:pt x="150829" y="3864990"/>
                  </a:lnTo>
                  <a:lnTo>
                    <a:pt x="0" y="3167407"/>
                  </a:lnTo>
                  <a:close/>
                </a:path>
              </a:pathLst>
            </a:custGeom>
            <a:solidFill>
              <a:srgbClr val="FFC000">
                <a:alpha val="42000"/>
              </a:srgbClr>
            </a:solidFill>
            <a:ln w="12700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riangle 30">
              <a:extLst>
                <a:ext uri="{FF2B5EF4-FFF2-40B4-BE49-F238E27FC236}">
                  <a16:creationId xmlns:a16="http://schemas.microsoft.com/office/drawing/2014/main" id="{1288E167-2D05-9747-82B6-74968C3BA81B}"/>
                </a:ext>
              </a:extLst>
            </p:cNvPr>
            <p:cNvSpPr/>
            <p:nvPr/>
          </p:nvSpPr>
          <p:spPr>
            <a:xfrm>
              <a:off x="6953913" y="5114669"/>
              <a:ext cx="198095" cy="282176"/>
            </a:xfrm>
            <a:prstGeom prst="triangle">
              <a:avLst/>
            </a:prstGeom>
            <a:solidFill>
              <a:srgbClr val="00B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7F6196F4-24B0-734B-8351-9691364DDCC1}"/>
                </a:ext>
              </a:extLst>
            </p:cNvPr>
            <p:cNvSpPr/>
            <p:nvPr/>
          </p:nvSpPr>
          <p:spPr>
            <a:xfrm>
              <a:off x="3308808" y="2356701"/>
              <a:ext cx="4468305" cy="3214540"/>
            </a:xfrm>
            <a:custGeom>
              <a:avLst/>
              <a:gdLst>
                <a:gd name="connsiteX0" fmla="*/ 1131217 w 4468305"/>
                <a:gd name="connsiteY0" fmla="*/ 320511 h 3214540"/>
                <a:gd name="connsiteX1" fmla="*/ 3148553 w 4468305"/>
                <a:gd name="connsiteY1" fmla="*/ 0 h 3214540"/>
                <a:gd name="connsiteX2" fmla="*/ 4468305 w 4468305"/>
                <a:gd name="connsiteY2" fmla="*/ 94268 h 3214540"/>
                <a:gd name="connsiteX3" fmla="*/ 4402318 w 4468305"/>
                <a:gd name="connsiteY3" fmla="*/ 3214540 h 3214540"/>
                <a:gd name="connsiteX4" fmla="*/ 0 w 4468305"/>
                <a:gd name="connsiteY4" fmla="*/ 3148553 h 3214540"/>
                <a:gd name="connsiteX5" fmla="*/ 103695 w 4468305"/>
                <a:gd name="connsiteY5" fmla="*/ 518474 h 3214540"/>
                <a:gd name="connsiteX6" fmla="*/ 1131217 w 4468305"/>
                <a:gd name="connsiteY6" fmla="*/ 320511 h 321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68305" h="3214540">
                  <a:moveTo>
                    <a:pt x="1131217" y="320511"/>
                  </a:moveTo>
                  <a:lnTo>
                    <a:pt x="3148553" y="0"/>
                  </a:lnTo>
                  <a:lnTo>
                    <a:pt x="4468305" y="94268"/>
                  </a:lnTo>
                  <a:lnTo>
                    <a:pt x="4402318" y="3214540"/>
                  </a:lnTo>
                  <a:lnTo>
                    <a:pt x="0" y="3148553"/>
                  </a:lnTo>
                  <a:lnTo>
                    <a:pt x="103695" y="518474"/>
                  </a:lnTo>
                  <a:lnTo>
                    <a:pt x="1131217" y="320511"/>
                  </a:lnTo>
                  <a:close/>
                </a:path>
              </a:pathLst>
            </a:custGeom>
            <a:solidFill>
              <a:srgbClr val="FFC000">
                <a:alpha val="30625"/>
              </a:srgbClr>
            </a:solidFill>
            <a:ln w="12700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A1C95483-E77B-954E-AF2C-96A53DDC5809}"/>
                </a:ext>
              </a:extLst>
            </p:cNvPr>
            <p:cNvSpPr/>
            <p:nvPr/>
          </p:nvSpPr>
          <p:spPr>
            <a:xfrm>
              <a:off x="3648173" y="3082565"/>
              <a:ext cx="3412503" cy="2017336"/>
            </a:xfrm>
            <a:custGeom>
              <a:avLst/>
              <a:gdLst>
                <a:gd name="connsiteX0" fmla="*/ 3412503 w 3412503"/>
                <a:gd name="connsiteY0" fmla="*/ 2017336 h 2017336"/>
                <a:gd name="connsiteX1" fmla="*/ 3403076 w 3412503"/>
                <a:gd name="connsiteY1" fmla="*/ 1668544 h 2017336"/>
                <a:gd name="connsiteX2" fmla="*/ 9427 w 3412503"/>
                <a:gd name="connsiteY2" fmla="*/ 1677971 h 2017336"/>
                <a:gd name="connsiteX3" fmla="*/ 0 w 3412503"/>
                <a:gd name="connsiteY3" fmla="*/ 1395167 h 2017336"/>
                <a:gd name="connsiteX4" fmla="*/ 1847654 w 3412503"/>
                <a:gd name="connsiteY4" fmla="*/ 1395167 h 2017336"/>
                <a:gd name="connsiteX5" fmla="*/ 1838227 w 3412503"/>
                <a:gd name="connsiteY5" fmla="*/ 1187777 h 2017336"/>
                <a:gd name="connsiteX6" fmla="*/ 37707 w 3412503"/>
                <a:gd name="connsiteY6" fmla="*/ 1178350 h 2017336"/>
                <a:gd name="connsiteX7" fmla="*/ 47134 w 3412503"/>
                <a:gd name="connsiteY7" fmla="*/ 970961 h 2017336"/>
                <a:gd name="connsiteX8" fmla="*/ 1828800 w 3412503"/>
                <a:gd name="connsiteY8" fmla="*/ 989814 h 2017336"/>
                <a:gd name="connsiteX9" fmla="*/ 1809947 w 3412503"/>
                <a:gd name="connsiteY9" fmla="*/ 735291 h 2017336"/>
                <a:gd name="connsiteX10" fmla="*/ 65988 w 3412503"/>
                <a:gd name="connsiteY10" fmla="*/ 725864 h 2017336"/>
                <a:gd name="connsiteX11" fmla="*/ 65988 w 3412503"/>
                <a:gd name="connsiteY11" fmla="*/ 509047 h 2017336"/>
                <a:gd name="connsiteX12" fmla="*/ 1809947 w 3412503"/>
                <a:gd name="connsiteY12" fmla="*/ 518474 h 2017336"/>
                <a:gd name="connsiteX13" fmla="*/ 1800520 w 3412503"/>
                <a:gd name="connsiteY13" fmla="*/ 263950 h 2017336"/>
                <a:gd name="connsiteX14" fmla="*/ 113122 w 3412503"/>
                <a:gd name="connsiteY14" fmla="*/ 245097 h 2017336"/>
                <a:gd name="connsiteX15" fmla="*/ 122549 w 3412503"/>
                <a:gd name="connsiteY15" fmla="*/ 0 h 2017336"/>
                <a:gd name="connsiteX16" fmla="*/ 1725105 w 3412503"/>
                <a:gd name="connsiteY16" fmla="*/ 9427 h 2017336"/>
                <a:gd name="connsiteX17" fmla="*/ 2724347 w 3412503"/>
                <a:gd name="connsiteY17" fmla="*/ 65988 h 2017336"/>
                <a:gd name="connsiteX18" fmla="*/ 3195687 w 3412503"/>
                <a:gd name="connsiteY18" fmla="*/ 659876 h 2017336"/>
                <a:gd name="connsiteX19" fmla="*/ 3412503 w 3412503"/>
                <a:gd name="connsiteY19" fmla="*/ 2017336 h 2017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12503" h="2017336">
                  <a:moveTo>
                    <a:pt x="3412503" y="2017336"/>
                  </a:moveTo>
                  <a:lnTo>
                    <a:pt x="3403076" y="1668544"/>
                  </a:lnTo>
                  <a:lnTo>
                    <a:pt x="9427" y="1677971"/>
                  </a:lnTo>
                  <a:lnTo>
                    <a:pt x="0" y="1395167"/>
                  </a:lnTo>
                  <a:lnTo>
                    <a:pt x="1847654" y="1395167"/>
                  </a:lnTo>
                  <a:lnTo>
                    <a:pt x="1838227" y="1187777"/>
                  </a:lnTo>
                  <a:lnTo>
                    <a:pt x="37707" y="1178350"/>
                  </a:lnTo>
                  <a:lnTo>
                    <a:pt x="47134" y="970961"/>
                  </a:lnTo>
                  <a:lnTo>
                    <a:pt x="1828800" y="989814"/>
                  </a:lnTo>
                  <a:lnTo>
                    <a:pt x="1809947" y="735291"/>
                  </a:lnTo>
                  <a:lnTo>
                    <a:pt x="65988" y="725864"/>
                  </a:lnTo>
                  <a:lnTo>
                    <a:pt x="65988" y="509047"/>
                  </a:lnTo>
                  <a:lnTo>
                    <a:pt x="1809947" y="518474"/>
                  </a:lnTo>
                  <a:lnTo>
                    <a:pt x="1800520" y="263950"/>
                  </a:lnTo>
                  <a:lnTo>
                    <a:pt x="113122" y="245097"/>
                  </a:lnTo>
                  <a:lnTo>
                    <a:pt x="122549" y="0"/>
                  </a:lnTo>
                  <a:lnTo>
                    <a:pt x="1725105" y="9427"/>
                  </a:lnTo>
                  <a:lnTo>
                    <a:pt x="2724347" y="65988"/>
                  </a:lnTo>
                  <a:lnTo>
                    <a:pt x="3195687" y="659876"/>
                  </a:lnTo>
                  <a:lnTo>
                    <a:pt x="3412503" y="2017336"/>
                  </a:lnTo>
                  <a:close/>
                </a:path>
              </a:pathLst>
            </a:custGeom>
            <a:ln>
              <a:solidFill>
                <a:srgbClr val="FFFF00"/>
              </a:solidFill>
              <a:prstDash val="solid"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F1FF208F-8D58-FC47-BA1F-571C60F849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64145" y="4762794"/>
              <a:ext cx="308281" cy="0"/>
            </a:xfrm>
            <a:prstGeom prst="straightConnector1">
              <a:avLst/>
            </a:prstGeom>
            <a:ln w="44450">
              <a:solidFill>
                <a:srgbClr val="FFFF00"/>
              </a:solidFill>
              <a:headEnd type="none" w="med" len="med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BC90CB1C-5B7A-EF49-8942-F7A7792C31A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26267" y="4272988"/>
              <a:ext cx="308281" cy="0"/>
            </a:xfrm>
            <a:prstGeom prst="straightConnector1">
              <a:avLst/>
            </a:prstGeom>
            <a:ln w="44450">
              <a:solidFill>
                <a:srgbClr val="FFFF00"/>
              </a:solidFill>
              <a:headEnd type="none" w="med" len="med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D2CD41F8-0175-0847-A894-F982A494BF9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26267" y="3811930"/>
              <a:ext cx="308281" cy="0"/>
            </a:xfrm>
            <a:prstGeom prst="straightConnector1">
              <a:avLst/>
            </a:prstGeom>
            <a:ln w="44450">
              <a:solidFill>
                <a:srgbClr val="FFFF00"/>
              </a:solidFill>
              <a:headEnd type="none" w="med" len="med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D512DBC1-8922-6F4C-93BB-0E8E4D9CF1A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26267" y="3327723"/>
              <a:ext cx="308281" cy="0"/>
            </a:xfrm>
            <a:prstGeom prst="straightConnector1">
              <a:avLst/>
            </a:prstGeom>
            <a:ln w="44450">
              <a:solidFill>
                <a:srgbClr val="FFFF00"/>
              </a:solidFill>
              <a:headEnd type="none" w="med" len="med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471DA21D-2722-8E4F-8F9C-60D9E41043D0}"/>
                </a:ext>
              </a:extLst>
            </p:cNvPr>
            <p:cNvCxnSpPr>
              <a:cxnSpLocks/>
            </p:cNvCxnSpPr>
            <p:nvPr/>
          </p:nvCxnSpPr>
          <p:spPr>
            <a:xfrm>
              <a:off x="4526267" y="4057494"/>
              <a:ext cx="367475" cy="0"/>
            </a:xfrm>
            <a:prstGeom prst="straightConnector1">
              <a:avLst/>
            </a:prstGeom>
            <a:ln w="44450">
              <a:solidFill>
                <a:srgbClr val="FFFF00"/>
              </a:solidFill>
              <a:headEnd type="none" w="med" len="med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7362755B-37D7-9E4A-85C3-D6E545B23874}"/>
                </a:ext>
              </a:extLst>
            </p:cNvPr>
            <p:cNvCxnSpPr>
              <a:cxnSpLocks/>
            </p:cNvCxnSpPr>
            <p:nvPr/>
          </p:nvCxnSpPr>
          <p:spPr>
            <a:xfrm>
              <a:off x="4496670" y="4484811"/>
              <a:ext cx="367475" cy="0"/>
            </a:xfrm>
            <a:prstGeom prst="straightConnector1">
              <a:avLst/>
            </a:prstGeom>
            <a:ln w="44450">
              <a:solidFill>
                <a:srgbClr val="FFFF00"/>
              </a:solidFill>
              <a:headEnd type="none" w="med" len="med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47FD2B27-F6A4-C344-875B-208D8738C550}"/>
                </a:ext>
              </a:extLst>
            </p:cNvPr>
            <p:cNvCxnSpPr>
              <a:cxnSpLocks/>
            </p:cNvCxnSpPr>
            <p:nvPr/>
          </p:nvCxnSpPr>
          <p:spPr>
            <a:xfrm>
              <a:off x="4496670" y="3591328"/>
              <a:ext cx="367475" cy="0"/>
            </a:xfrm>
            <a:prstGeom prst="straightConnector1">
              <a:avLst/>
            </a:prstGeom>
            <a:ln w="44450">
              <a:solidFill>
                <a:srgbClr val="FFFF00"/>
              </a:solidFill>
              <a:headEnd type="none" w="med" len="med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4101D1EE-D262-AE4C-8D87-7641A45F11A4}"/>
                </a:ext>
              </a:extLst>
            </p:cNvPr>
            <p:cNvCxnSpPr>
              <a:cxnSpLocks/>
            </p:cNvCxnSpPr>
            <p:nvPr/>
          </p:nvCxnSpPr>
          <p:spPr>
            <a:xfrm>
              <a:off x="6468828" y="3269129"/>
              <a:ext cx="194937" cy="251012"/>
            </a:xfrm>
            <a:prstGeom prst="straightConnector1">
              <a:avLst/>
            </a:prstGeom>
            <a:ln w="44450">
              <a:solidFill>
                <a:srgbClr val="FFFF00"/>
              </a:solidFill>
              <a:headEnd type="none" w="med" len="med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2F2DB03-DC12-DD43-BCA0-AB10D36A0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136" y="78674"/>
            <a:ext cx="8229600" cy="453629"/>
          </a:xfrm>
        </p:spPr>
        <p:txBody>
          <a:bodyPr/>
          <a:lstStyle/>
          <a:p>
            <a:r>
              <a:rPr lang="en-US" dirty="0"/>
              <a:t>Existing intent models in UTM and needs of advanced models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E41ECD3-E317-6F4E-A45F-9089EB3B11B1}"/>
              </a:ext>
            </a:extLst>
          </p:cNvPr>
          <p:cNvSpPr/>
          <p:nvPr/>
        </p:nvSpPr>
        <p:spPr>
          <a:xfrm>
            <a:off x="608136" y="705591"/>
            <a:ext cx="3658461" cy="3283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Static/dynamic 4D volume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67D3DBD-53CB-5C45-9076-537A7B22CEE7}"/>
              </a:ext>
            </a:extLst>
          </p:cNvPr>
          <p:cNvGrpSpPr/>
          <p:nvPr/>
        </p:nvGrpSpPr>
        <p:grpSpPr>
          <a:xfrm>
            <a:off x="4716213" y="1076997"/>
            <a:ext cx="3474568" cy="2283449"/>
            <a:chOff x="1002906" y="1128659"/>
            <a:chExt cx="6956272" cy="479020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5E2232A-25D6-4446-8E97-4086A76281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02906" y="1128659"/>
              <a:ext cx="6956272" cy="4790200"/>
            </a:xfrm>
            <a:prstGeom prst="rect">
              <a:avLst/>
            </a:prstGeom>
          </p:spPr>
        </p:pic>
        <p:sp>
          <p:nvSpPr>
            <p:cNvPr id="16" name="Triangle 15">
              <a:extLst>
                <a:ext uri="{FF2B5EF4-FFF2-40B4-BE49-F238E27FC236}">
                  <a16:creationId xmlns:a16="http://schemas.microsoft.com/office/drawing/2014/main" id="{C404BE63-A2D2-D244-BA6A-089DAFB02622}"/>
                </a:ext>
              </a:extLst>
            </p:cNvPr>
            <p:cNvSpPr/>
            <p:nvPr/>
          </p:nvSpPr>
          <p:spPr>
            <a:xfrm rot="18745363">
              <a:off x="7601934" y="5459464"/>
              <a:ext cx="198095" cy="282176"/>
            </a:xfrm>
            <a:prstGeom prst="triangle">
              <a:avLst/>
            </a:prstGeom>
            <a:solidFill>
              <a:srgbClr val="00B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BDBA1AD3-6A31-C845-A2A9-C4D7D35391C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441134" y="3591328"/>
              <a:ext cx="435309" cy="374090"/>
            </a:xfrm>
            <a:prstGeom prst="straightConnector1">
              <a:avLst/>
            </a:prstGeom>
            <a:ln w="57150">
              <a:solidFill>
                <a:srgbClr val="FFFF00"/>
              </a:solidFill>
              <a:headEnd type="none" w="med" len="med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C15FD209-6100-424F-92C1-D88953769415}"/>
                </a:ext>
              </a:extLst>
            </p:cNvPr>
            <p:cNvSpPr/>
            <p:nvPr/>
          </p:nvSpPr>
          <p:spPr>
            <a:xfrm>
              <a:off x="2851842" y="1249378"/>
              <a:ext cx="4753069" cy="4264182"/>
            </a:xfrm>
            <a:custGeom>
              <a:avLst/>
              <a:gdLst>
                <a:gd name="connsiteX0" fmla="*/ 4753069 w 4753069"/>
                <a:gd name="connsiteY0" fmla="*/ 4264182 h 4264182"/>
                <a:gd name="connsiteX1" fmla="*/ 0 w 4753069"/>
                <a:gd name="connsiteY1" fmla="*/ 0 h 4264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53069" h="4264182">
                  <a:moveTo>
                    <a:pt x="4753069" y="4264182"/>
                  </a:moveTo>
                  <a:lnTo>
                    <a:pt x="0" y="0"/>
                  </a:lnTo>
                </a:path>
              </a:pathLst>
            </a:custGeom>
            <a:noFill/>
            <a:ln>
              <a:solidFill>
                <a:srgbClr val="FFC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1939A68E-AD25-3B44-B658-F4CAA3551F9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58853" y="2626565"/>
            <a:ext cx="186369" cy="182794"/>
          </a:xfrm>
          <a:prstGeom prst="ellipse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19DCF8A-0652-AE41-B5B4-21FE6500C3C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214827" flipH="1">
            <a:off x="7947625" y="3021333"/>
            <a:ext cx="234023" cy="36214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587EC63-381E-414D-8F0F-EF32D7B9F962}"/>
              </a:ext>
            </a:extLst>
          </p:cNvPr>
          <p:cNvSpPr/>
          <p:nvPr/>
        </p:nvSpPr>
        <p:spPr>
          <a:xfrm rot="2416610">
            <a:off x="7218624" y="2737889"/>
            <a:ext cx="1009299" cy="368725"/>
          </a:xfrm>
          <a:prstGeom prst="rect">
            <a:avLst/>
          </a:prstGeom>
          <a:solidFill>
            <a:srgbClr val="FFC000">
              <a:alpha val="34676"/>
            </a:srgb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5BC80B9-EA8F-4F43-A038-163756B65E2B}"/>
              </a:ext>
            </a:extLst>
          </p:cNvPr>
          <p:cNvSpPr/>
          <p:nvPr/>
        </p:nvSpPr>
        <p:spPr>
          <a:xfrm rot="2416610">
            <a:off x="6453046" y="2107266"/>
            <a:ext cx="1009299" cy="368725"/>
          </a:xfrm>
          <a:prstGeom prst="rect">
            <a:avLst/>
          </a:prstGeom>
          <a:solidFill>
            <a:srgbClr val="FFC000">
              <a:alpha val="34676"/>
            </a:srgb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6399161-B14C-4542-8754-FED511FCD9F8}"/>
              </a:ext>
            </a:extLst>
          </p:cNvPr>
          <p:cNvSpPr/>
          <p:nvPr/>
        </p:nvSpPr>
        <p:spPr>
          <a:xfrm rot="2416610">
            <a:off x="5698998" y="1452321"/>
            <a:ext cx="1009299" cy="368725"/>
          </a:xfrm>
          <a:prstGeom prst="rect">
            <a:avLst/>
          </a:prstGeom>
          <a:solidFill>
            <a:srgbClr val="FFC000">
              <a:alpha val="34676"/>
            </a:srgb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01D28F0-34A6-0143-BAD7-671CE605C5EE}"/>
              </a:ext>
            </a:extLst>
          </p:cNvPr>
          <p:cNvSpPr/>
          <p:nvPr/>
        </p:nvSpPr>
        <p:spPr>
          <a:xfrm>
            <a:off x="5102395" y="745589"/>
            <a:ext cx="2766655" cy="3283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Segmented dynamic volume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382DA49-6D2D-2D4D-BBBD-1215963EA869}"/>
              </a:ext>
            </a:extLst>
          </p:cNvPr>
          <p:cNvSpPr/>
          <p:nvPr/>
        </p:nvSpPr>
        <p:spPr>
          <a:xfrm>
            <a:off x="786654" y="3416021"/>
            <a:ext cx="8101852" cy="14728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Problems with larger-than-necessary 4D volumes: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Inefficient use of airspace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Gaming and unfair use of airspace due to the arbitrariness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Unnecessary flight detours, interactions, and negotiations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Not making full use of known information (vehicle performance, wind, modeling technology, etc.)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Challenge with integrated and scalable airspace operations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81129A82-B8E2-D347-90ED-4CFD5706B85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 flipH="1">
            <a:off x="3685218" y="2925420"/>
            <a:ext cx="201445" cy="311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731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p" bldLvl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2DB03-DC12-DD43-BCA0-AB10D36A0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flight-plan-based probabilistic flight intent model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378AAB-EEFC-AA4A-987C-F47047BE94D8}"/>
              </a:ext>
            </a:extLst>
          </p:cNvPr>
          <p:cNvSpPr/>
          <p:nvPr/>
        </p:nvSpPr>
        <p:spPr>
          <a:xfrm>
            <a:off x="223381" y="1002089"/>
            <a:ext cx="869027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Goal: </a:t>
            </a:r>
          </a:p>
          <a:p>
            <a:pPr marL="9715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</a:rPr>
              <a:t>Minimize the 4D intent volume within which the operation is expected to occur</a:t>
            </a:r>
            <a:endParaRPr lang="en-US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9715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Provide accurate intent conflict probability that Cooperative Operating Practices (COPs) can rely on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endParaRPr lang="en-US" dirty="0">
              <a:latin typeface="Calibri" panose="020F0502020204030204" pitchFamily="34" charset="0"/>
            </a:endParaRP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</a:rPr>
              <a:t>Inputs:</a:t>
            </a:r>
          </a:p>
          <a:p>
            <a:pPr marL="9715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</a:rPr>
              <a:t>4D Flight plan</a:t>
            </a:r>
          </a:p>
          <a:p>
            <a:pPr marL="9715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Wind information (nowcast, forecast, including uncertainty)</a:t>
            </a:r>
          </a:p>
          <a:p>
            <a:pPr marL="9715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Vehicle trajectory control performance</a:t>
            </a:r>
          </a:p>
          <a:p>
            <a:pPr marL="685800" lvl="1"/>
            <a:endParaRPr lang="en-US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Output: probabilistic 4D flight intent volumes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02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le 1">
            <a:extLst>
              <a:ext uri="{FF2B5EF4-FFF2-40B4-BE49-F238E27FC236}">
                <a16:creationId xmlns:a16="http://schemas.microsoft.com/office/drawing/2014/main" id="{66682D4E-8F7E-6440-8ACD-E756D575EA50}"/>
              </a:ext>
            </a:extLst>
          </p:cNvPr>
          <p:cNvSpPr txBox="1">
            <a:spLocks/>
          </p:cNvSpPr>
          <p:nvPr/>
        </p:nvSpPr>
        <p:spPr bwMode="auto">
          <a:xfrm>
            <a:off x="453721" y="75280"/>
            <a:ext cx="8229600" cy="453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lang="en-US" sz="2100" b="1" kern="1200" dirty="0">
                <a:solidFill>
                  <a:srgbClr val="FFFFFF"/>
                </a:solidFill>
                <a:effectLst>
                  <a:outerShdw blurRad="114300" dist="88900" dir="2700000" algn="tl" rotWithShape="0">
                    <a:prstClr val="black">
                      <a:alpha val="75000"/>
                    </a:prstClr>
                  </a:outerShdw>
                </a:effectLst>
                <a:latin typeface="Arial" charset="0"/>
                <a:ea typeface="+mj-ea"/>
                <a:cs typeface="ＭＳ Ｐゴシック"/>
              </a:defRPr>
            </a:lvl1pPr>
            <a:lvl2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2pPr>
            <a:lvl3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3pPr>
            <a:lvl4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4pPr>
            <a:lvl5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5pPr>
            <a:lvl6pPr marL="3429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6pPr>
            <a:lvl7pPr marL="6858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7pPr>
            <a:lvl8pPr marL="10287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8pPr>
            <a:lvl9pPr marL="13716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dirty="0"/>
              <a:t>Probabilistic intent model : fixed wing aircraft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70CDCC-F76F-6540-A3C5-C4775AD1BE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1" t="6094" r="11481" b="4670"/>
          <a:stretch/>
        </p:blipFill>
        <p:spPr>
          <a:xfrm>
            <a:off x="204618" y="809029"/>
            <a:ext cx="4748390" cy="3919542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52331F62-6A7B-9647-B642-A89690C5A40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897100" flipH="1">
            <a:off x="1805885" y="4331783"/>
            <a:ext cx="201445" cy="311728"/>
          </a:xfrm>
          <a:prstGeom prst="rect">
            <a:avLst/>
          </a:prstGeom>
        </p:spPr>
      </p:pic>
      <p:cxnSp>
        <p:nvCxnSpPr>
          <p:cNvPr id="176" name="Straight Arrow Connector 175">
            <a:extLst>
              <a:ext uri="{FF2B5EF4-FFF2-40B4-BE49-F238E27FC236}">
                <a16:creationId xmlns:a16="http://schemas.microsoft.com/office/drawing/2014/main" id="{C28827A3-57D8-7D46-BF23-555CD78F5B2D}"/>
              </a:ext>
            </a:extLst>
          </p:cNvPr>
          <p:cNvCxnSpPr>
            <a:cxnSpLocks/>
          </p:cNvCxnSpPr>
          <p:nvPr/>
        </p:nvCxnSpPr>
        <p:spPr>
          <a:xfrm flipV="1">
            <a:off x="1723221" y="2876304"/>
            <a:ext cx="538434" cy="520172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59350898-EE0C-2249-9A21-F100E00B79F1}"/>
              </a:ext>
            </a:extLst>
          </p:cNvPr>
          <p:cNvCxnSpPr>
            <a:cxnSpLocks/>
          </p:cNvCxnSpPr>
          <p:nvPr/>
        </p:nvCxnSpPr>
        <p:spPr>
          <a:xfrm>
            <a:off x="1723221" y="3396476"/>
            <a:ext cx="113822" cy="240431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BE60B7CC-B305-754A-BB54-1B31143E8F34}"/>
              </a:ext>
            </a:extLst>
          </p:cNvPr>
          <p:cNvCxnSpPr>
            <a:cxnSpLocks/>
          </p:cNvCxnSpPr>
          <p:nvPr/>
        </p:nvCxnSpPr>
        <p:spPr>
          <a:xfrm>
            <a:off x="1723221" y="3396476"/>
            <a:ext cx="250373" cy="89583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8ADC9B24-32F3-0C42-99A4-213AFD80A895}"/>
              </a:ext>
            </a:extLst>
          </p:cNvPr>
          <p:cNvCxnSpPr>
            <a:cxnSpLocks/>
          </p:cNvCxnSpPr>
          <p:nvPr/>
        </p:nvCxnSpPr>
        <p:spPr>
          <a:xfrm flipV="1">
            <a:off x="1723220" y="3282734"/>
            <a:ext cx="240259" cy="123105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6F4EB317-AF59-4448-9707-B7377E13C538}"/>
              </a:ext>
            </a:extLst>
          </p:cNvPr>
          <p:cNvCxnSpPr>
            <a:cxnSpLocks/>
          </p:cNvCxnSpPr>
          <p:nvPr/>
        </p:nvCxnSpPr>
        <p:spPr>
          <a:xfrm flipH="1">
            <a:off x="1633817" y="3408554"/>
            <a:ext cx="89403" cy="238359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C4673DDA-2FE9-CC43-9B11-279C280EA9ED}"/>
              </a:ext>
            </a:extLst>
          </p:cNvPr>
          <p:cNvCxnSpPr>
            <a:cxnSpLocks/>
          </p:cNvCxnSpPr>
          <p:nvPr/>
        </p:nvCxnSpPr>
        <p:spPr>
          <a:xfrm flipH="1">
            <a:off x="1482963" y="3399191"/>
            <a:ext cx="240257" cy="111026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47425B6D-B0C3-D14A-8E18-B5123EC2A676}"/>
              </a:ext>
            </a:extLst>
          </p:cNvPr>
          <p:cNvCxnSpPr>
            <a:cxnSpLocks/>
          </p:cNvCxnSpPr>
          <p:nvPr/>
        </p:nvCxnSpPr>
        <p:spPr>
          <a:xfrm flipH="1" flipV="1">
            <a:off x="1472847" y="3306892"/>
            <a:ext cx="250373" cy="90942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532E82A3-FEDF-4E46-9B6B-95E1C18C5712}"/>
              </a:ext>
            </a:extLst>
          </p:cNvPr>
          <p:cNvCxnSpPr>
            <a:cxnSpLocks/>
          </p:cNvCxnSpPr>
          <p:nvPr/>
        </p:nvCxnSpPr>
        <p:spPr>
          <a:xfrm flipH="1" flipV="1">
            <a:off x="1609397" y="3156043"/>
            <a:ext cx="113823" cy="239753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04AEF094-7D72-224E-BCF0-E14333D7D941}"/>
              </a:ext>
            </a:extLst>
          </p:cNvPr>
          <p:cNvCxnSpPr>
            <a:cxnSpLocks/>
          </p:cNvCxnSpPr>
          <p:nvPr/>
        </p:nvCxnSpPr>
        <p:spPr>
          <a:xfrm flipV="1">
            <a:off x="1729526" y="3146037"/>
            <a:ext cx="83097" cy="259124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Rectangle 97">
            <a:extLst>
              <a:ext uri="{FF2B5EF4-FFF2-40B4-BE49-F238E27FC236}">
                <a16:creationId xmlns:a16="http://schemas.microsoft.com/office/drawing/2014/main" id="{7EA2BC74-20DB-E448-A80C-6D305D4203B2}"/>
              </a:ext>
            </a:extLst>
          </p:cNvPr>
          <p:cNvSpPr/>
          <p:nvPr/>
        </p:nvSpPr>
        <p:spPr>
          <a:xfrm>
            <a:off x="1472847" y="2367744"/>
            <a:ext cx="1234357" cy="4476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Wind vector 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(mean)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5C3095FE-F4E8-0A47-98C6-02EE24858493}"/>
              </a:ext>
            </a:extLst>
          </p:cNvPr>
          <p:cNvSpPr/>
          <p:nvPr/>
        </p:nvSpPr>
        <p:spPr>
          <a:xfrm>
            <a:off x="387178" y="3519691"/>
            <a:ext cx="1499563" cy="4329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Wind vector 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(std.)</a:t>
            </a: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3D7B782D-F53F-214F-AA96-1FE57DFCA390}"/>
              </a:ext>
            </a:extLst>
          </p:cNvPr>
          <p:cNvCxnSpPr>
            <a:cxnSpLocks/>
          </p:cNvCxnSpPr>
          <p:nvPr/>
        </p:nvCxnSpPr>
        <p:spPr>
          <a:xfrm flipH="1">
            <a:off x="2241223" y="1349202"/>
            <a:ext cx="157323" cy="149751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F2AF7830-2001-5D4F-AD57-A44578EF939F}"/>
              </a:ext>
            </a:extLst>
          </p:cNvPr>
          <p:cNvCxnSpPr>
            <a:cxnSpLocks/>
          </p:cNvCxnSpPr>
          <p:nvPr/>
        </p:nvCxnSpPr>
        <p:spPr>
          <a:xfrm flipH="1" flipV="1">
            <a:off x="2493962" y="1595839"/>
            <a:ext cx="349857" cy="353257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C4639254-AFAA-7645-BC2B-1EC97775441E}"/>
              </a:ext>
            </a:extLst>
          </p:cNvPr>
          <p:cNvSpPr/>
          <p:nvPr/>
        </p:nvSpPr>
        <p:spPr>
          <a:xfrm>
            <a:off x="2090025" y="992050"/>
            <a:ext cx="1623784" cy="4476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cross-track error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E660D68F-E187-2E45-B7E1-91ECAF859249}"/>
              </a:ext>
            </a:extLst>
          </p:cNvPr>
          <p:cNvSpPr/>
          <p:nvPr/>
        </p:nvSpPr>
        <p:spPr>
          <a:xfrm>
            <a:off x="2539169" y="1447243"/>
            <a:ext cx="1623784" cy="4476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along-track error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B3DFCF6-2F2C-624D-813B-E9F01A629FE9}"/>
              </a:ext>
            </a:extLst>
          </p:cNvPr>
          <p:cNvSpPr/>
          <p:nvPr/>
        </p:nvSpPr>
        <p:spPr>
          <a:xfrm>
            <a:off x="5176615" y="930890"/>
            <a:ext cx="45870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/>
            <a:r>
              <a:rPr lang="en-US" sz="1600" b="1" dirty="0">
                <a:latin typeface="Calibri" panose="020F0502020204030204" pitchFamily="34" charset="0"/>
              </a:rPr>
              <a:t>Assumption: </a:t>
            </a:r>
          </a:p>
          <a:p>
            <a:pPr marL="228600"/>
            <a:r>
              <a:rPr lang="en-US" sz="1600" dirty="0">
                <a:latin typeface="Calibri" panose="020F0502020204030204" pitchFamily="34" charset="0"/>
              </a:rPr>
              <a:t>wind follows a Normal distribution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F97B4AA-71EE-1B45-9D9A-8B3266446F5E}"/>
              </a:ext>
            </a:extLst>
          </p:cNvPr>
          <p:cNvSpPr/>
          <p:nvPr/>
        </p:nvSpPr>
        <p:spPr>
          <a:xfrm>
            <a:off x="4770533" y="1595839"/>
            <a:ext cx="443815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/>
            <a:r>
              <a:rPr lang="en-US" sz="1600" dirty="0">
                <a:latin typeface="Calibri" panose="020F0502020204030204" pitchFamily="34" charset="0"/>
              </a:rPr>
              <a:t>Step 1: calculate the nominal 4D trajectory</a:t>
            </a:r>
          </a:p>
          <a:p>
            <a:pPr marL="228600"/>
            <a:r>
              <a:rPr lang="en-US" sz="1600" dirty="0">
                <a:latin typeface="Calibri" panose="020F0502020204030204" pitchFamily="34" charset="0"/>
              </a:rPr>
              <a:t>Step 2: calculate the error ellipses along the nominal trajectory.</a:t>
            </a:r>
          </a:p>
          <a:p>
            <a:pPr marL="228600"/>
            <a:endParaRPr lang="en-US" sz="1600" dirty="0">
              <a:latin typeface="Calibri" panose="020F0502020204030204" pitchFamily="34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28CCCB80-CAA8-4043-9AD6-B5ADB5470C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1954" y="2508964"/>
            <a:ext cx="2561444" cy="845585"/>
          </a:xfrm>
          <a:prstGeom prst="rect">
            <a:avLst/>
          </a:prstGeom>
        </p:spPr>
      </p:pic>
      <p:sp>
        <p:nvSpPr>
          <p:cNvPr id="43" name="Oval 42">
            <a:extLst>
              <a:ext uri="{FF2B5EF4-FFF2-40B4-BE49-F238E27FC236}">
                <a16:creationId xmlns:a16="http://schemas.microsoft.com/office/drawing/2014/main" id="{AAB318A9-25D4-0B4B-8C57-F9710D91B21F}"/>
              </a:ext>
            </a:extLst>
          </p:cNvPr>
          <p:cNvSpPr/>
          <p:nvPr/>
        </p:nvSpPr>
        <p:spPr>
          <a:xfrm>
            <a:off x="6062160" y="2428790"/>
            <a:ext cx="1131403" cy="4153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CABDD7E-E505-864A-847F-4A2DAE5E71FB}"/>
              </a:ext>
            </a:extLst>
          </p:cNvPr>
          <p:cNvSpPr/>
          <p:nvPr/>
        </p:nvSpPr>
        <p:spPr>
          <a:xfrm>
            <a:off x="5449163" y="3671411"/>
            <a:ext cx="1744400" cy="6126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Along-track error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caused by airspeed and wind errors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Grows with time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8123065-C486-4D4B-970D-654A79C7F235}"/>
              </a:ext>
            </a:extLst>
          </p:cNvPr>
          <p:cNvSpPr/>
          <p:nvPr/>
        </p:nvSpPr>
        <p:spPr>
          <a:xfrm>
            <a:off x="7202539" y="3838108"/>
            <a:ext cx="1744400" cy="6126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Cross-track error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Constant, depending on the vehicle lateral control performance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D02AA67F-0E34-B045-92C7-667ADE3D5D04}"/>
              </a:ext>
            </a:extLst>
          </p:cNvPr>
          <p:cNvCxnSpPr/>
          <p:nvPr/>
        </p:nvCxnSpPr>
        <p:spPr>
          <a:xfrm flipV="1">
            <a:off x="6151942" y="2844148"/>
            <a:ext cx="310101" cy="782471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Oval 47">
            <a:extLst>
              <a:ext uri="{FF2B5EF4-FFF2-40B4-BE49-F238E27FC236}">
                <a16:creationId xmlns:a16="http://schemas.microsoft.com/office/drawing/2014/main" id="{250690A9-56B8-0347-9D16-D88651D9EB80}"/>
              </a:ext>
            </a:extLst>
          </p:cNvPr>
          <p:cNvSpPr/>
          <p:nvPr/>
        </p:nvSpPr>
        <p:spPr>
          <a:xfrm>
            <a:off x="7179368" y="2808241"/>
            <a:ext cx="472448" cy="25341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41CD1200-7BE1-2145-BEC9-A6EDFD5C44EB}"/>
              </a:ext>
            </a:extLst>
          </p:cNvPr>
          <p:cNvCxnSpPr>
            <a:cxnSpLocks/>
          </p:cNvCxnSpPr>
          <p:nvPr/>
        </p:nvCxnSpPr>
        <p:spPr>
          <a:xfrm flipH="1" flipV="1">
            <a:off x="7506653" y="3038661"/>
            <a:ext cx="223619" cy="605468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7955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3" grpId="0" animBg="1"/>
      <p:bldP spid="44" grpId="0"/>
      <p:bldP spid="45" grpId="0"/>
      <p:bldP spid="4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le 1">
            <a:extLst>
              <a:ext uri="{FF2B5EF4-FFF2-40B4-BE49-F238E27FC236}">
                <a16:creationId xmlns:a16="http://schemas.microsoft.com/office/drawing/2014/main" id="{66682D4E-8F7E-6440-8ACD-E756D575EA50}"/>
              </a:ext>
            </a:extLst>
          </p:cNvPr>
          <p:cNvSpPr txBox="1">
            <a:spLocks/>
          </p:cNvSpPr>
          <p:nvPr/>
        </p:nvSpPr>
        <p:spPr bwMode="auto">
          <a:xfrm>
            <a:off x="453721" y="75280"/>
            <a:ext cx="8229600" cy="453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lang="en-US" sz="2100" b="1" kern="1200" dirty="0">
                <a:solidFill>
                  <a:srgbClr val="FFFFFF"/>
                </a:solidFill>
                <a:effectLst>
                  <a:outerShdw blurRad="114300" dist="88900" dir="2700000" algn="tl" rotWithShape="0">
                    <a:prstClr val="black">
                      <a:alpha val="75000"/>
                    </a:prstClr>
                  </a:outerShdw>
                </a:effectLst>
                <a:latin typeface="Arial" charset="0"/>
                <a:ea typeface="+mj-ea"/>
                <a:cs typeface="ＭＳ Ｐゴシック"/>
              </a:defRPr>
            </a:lvl1pPr>
            <a:lvl2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2pPr>
            <a:lvl3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3pPr>
            <a:lvl4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4pPr>
            <a:lvl5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5pPr>
            <a:lvl6pPr marL="3429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6pPr>
            <a:lvl7pPr marL="6858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7pPr>
            <a:lvl8pPr marL="10287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8pPr>
            <a:lvl9pPr marL="13716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dirty="0"/>
              <a:t>Probabilistic intent model : balloon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F3B5CD4-5D48-9F4B-8FB9-068A2E31543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72" t="6157" r="11534" b="4395"/>
          <a:stretch/>
        </p:blipFill>
        <p:spPr>
          <a:xfrm>
            <a:off x="103864" y="975571"/>
            <a:ext cx="4468136" cy="372121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0AD01B00-E2B7-404E-A017-88A5B31DD54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149" y="4212091"/>
            <a:ext cx="169890" cy="166631"/>
          </a:xfrm>
          <a:prstGeom prst="ellipse">
            <a:avLst/>
          </a:prstGeom>
        </p:spPr>
      </p:pic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21551FE3-BCB4-9843-82A0-622250A4E314}"/>
              </a:ext>
            </a:extLst>
          </p:cNvPr>
          <p:cNvCxnSpPr>
            <a:cxnSpLocks/>
          </p:cNvCxnSpPr>
          <p:nvPr/>
        </p:nvCxnSpPr>
        <p:spPr>
          <a:xfrm flipV="1">
            <a:off x="1439907" y="1484131"/>
            <a:ext cx="538434" cy="520172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D3D6B53B-8C54-944C-864C-5003B12D6437}"/>
              </a:ext>
            </a:extLst>
          </p:cNvPr>
          <p:cNvCxnSpPr>
            <a:cxnSpLocks/>
          </p:cNvCxnSpPr>
          <p:nvPr/>
        </p:nvCxnSpPr>
        <p:spPr>
          <a:xfrm>
            <a:off x="1439907" y="2004303"/>
            <a:ext cx="113822" cy="240431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89218180-DB4E-5944-B692-8C422F5D9A3D}"/>
              </a:ext>
            </a:extLst>
          </p:cNvPr>
          <p:cNvCxnSpPr>
            <a:cxnSpLocks/>
          </p:cNvCxnSpPr>
          <p:nvPr/>
        </p:nvCxnSpPr>
        <p:spPr>
          <a:xfrm>
            <a:off x="1439907" y="2004303"/>
            <a:ext cx="250373" cy="89583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37373E80-8FF4-ED49-A3A2-E34DAEAA7C56}"/>
              </a:ext>
            </a:extLst>
          </p:cNvPr>
          <p:cNvCxnSpPr>
            <a:cxnSpLocks/>
          </p:cNvCxnSpPr>
          <p:nvPr/>
        </p:nvCxnSpPr>
        <p:spPr>
          <a:xfrm flipV="1">
            <a:off x="1439906" y="1890561"/>
            <a:ext cx="240259" cy="123105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E52EC64C-0852-DB40-8B7D-A1E03539F352}"/>
              </a:ext>
            </a:extLst>
          </p:cNvPr>
          <p:cNvCxnSpPr>
            <a:cxnSpLocks/>
          </p:cNvCxnSpPr>
          <p:nvPr/>
        </p:nvCxnSpPr>
        <p:spPr>
          <a:xfrm flipH="1">
            <a:off x="1350503" y="2016381"/>
            <a:ext cx="89403" cy="238359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0CEBE75-787D-EB45-BB1B-34A2D8F55915}"/>
              </a:ext>
            </a:extLst>
          </p:cNvPr>
          <p:cNvCxnSpPr>
            <a:cxnSpLocks/>
          </p:cNvCxnSpPr>
          <p:nvPr/>
        </p:nvCxnSpPr>
        <p:spPr>
          <a:xfrm flipH="1">
            <a:off x="1199649" y="2007018"/>
            <a:ext cx="240257" cy="111026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D927D293-E3B5-0443-916E-66AFECA3CBFC}"/>
              </a:ext>
            </a:extLst>
          </p:cNvPr>
          <p:cNvCxnSpPr>
            <a:cxnSpLocks/>
          </p:cNvCxnSpPr>
          <p:nvPr/>
        </p:nvCxnSpPr>
        <p:spPr>
          <a:xfrm flipH="1" flipV="1">
            <a:off x="1189533" y="1914719"/>
            <a:ext cx="250373" cy="90942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8600322E-4FCE-8D47-B7A4-03C74486D337}"/>
              </a:ext>
            </a:extLst>
          </p:cNvPr>
          <p:cNvCxnSpPr>
            <a:cxnSpLocks/>
          </p:cNvCxnSpPr>
          <p:nvPr/>
        </p:nvCxnSpPr>
        <p:spPr>
          <a:xfrm flipH="1" flipV="1">
            <a:off x="1326083" y="1763870"/>
            <a:ext cx="113823" cy="239753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BA23B7B9-B991-0242-89EA-3BE6EF53DF24}"/>
              </a:ext>
            </a:extLst>
          </p:cNvPr>
          <p:cNvCxnSpPr>
            <a:cxnSpLocks/>
          </p:cNvCxnSpPr>
          <p:nvPr/>
        </p:nvCxnSpPr>
        <p:spPr>
          <a:xfrm flipV="1">
            <a:off x="1446212" y="1753864"/>
            <a:ext cx="83097" cy="259124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3DCFA053-E5D3-724B-99AF-147BA143925D}"/>
              </a:ext>
            </a:extLst>
          </p:cNvPr>
          <p:cNvSpPr/>
          <p:nvPr/>
        </p:nvSpPr>
        <p:spPr>
          <a:xfrm>
            <a:off x="1189533" y="975571"/>
            <a:ext cx="1234357" cy="4476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Wind vector 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(mean)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86646F95-BF71-F845-9B80-64A73BAD49E6}"/>
              </a:ext>
            </a:extLst>
          </p:cNvPr>
          <p:cNvSpPr/>
          <p:nvPr/>
        </p:nvSpPr>
        <p:spPr>
          <a:xfrm>
            <a:off x="103864" y="2127518"/>
            <a:ext cx="1499563" cy="4329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Wind vector 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(std.)</a:t>
            </a: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BA0E57A2-4FE3-0C4D-9316-4123569B10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1135" y="2606876"/>
            <a:ext cx="3286508" cy="832258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67B90B7A-4208-C244-A6C5-C5566478C19F}"/>
              </a:ext>
            </a:extLst>
          </p:cNvPr>
          <p:cNvSpPr/>
          <p:nvPr/>
        </p:nvSpPr>
        <p:spPr>
          <a:xfrm>
            <a:off x="4841149" y="775334"/>
            <a:ext cx="41007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/>
            <a:r>
              <a:rPr lang="en-US" sz="1600" b="1" dirty="0">
                <a:latin typeface="Calibri" panose="020F0502020204030204" pitchFamily="34" charset="0"/>
              </a:rPr>
              <a:t>Assumption: </a:t>
            </a:r>
          </a:p>
          <a:p>
            <a:pPr marL="228600"/>
            <a:r>
              <a:rPr lang="en-US" sz="1600" dirty="0">
                <a:latin typeface="Calibri" panose="020F0502020204030204" pitchFamily="34" charset="0"/>
              </a:rPr>
              <a:t>wind follows a Normal distribution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E5C2BD17-7567-9544-8984-481A6CBED772}"/>
              </a:ext>
            </a:extLst>
          </p:cNvPr>
          <p:cNvSpPr/>
          <p:nvPr/>
        </p:nvSpPr>
        <p:spPr>
          <a:xfrm>
            <a:off x="4601977" y="1432166"/>
            <a:ext cx="443815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/>
            <a:r>
              <a:rPr lang="en-US" sz="1600" dirty="0">
                <a:latin typeface="Calibri" panose="020F0502020204030204" pitchFamily="34" charset="0"/>
              </a:rPr>
              <a:t>Step 1: calculate the nominal 4D trajectory caused by wind mean vector</a:t>
            </a:r>
          </a:p>
          <a:p>
            <a:pPr marL="228600"/>
            <a:r>
              <a:rPr lang="en-US" sz="1600" dirty="0">
                <a:latin typeface="Calibri" panose="020F0502020204030204" pitchFamily="34" charset="0"/>
              </a:rPr>
              <a:t>Step 2: calculate the error ellipses along the nominal trajectory.</a:t>
            </a:r>
          </a:p>
          <a:p>
            <a:pPr marL="228600"/>
            <a:endParaRPr lang="en-US" sz="1600" dirty="0">
              <a:latin typeface="Calibri" panose="020F0502020204030204" pitchFamily="34" charset="0"/>
            </a:endParaRP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A4816E81-09D1-094D-9F94-E78163A42506}"/>
              </a:ext>
            </a:extLst>
          </p:cNvPr>
          <p:cNvSpPr/>
          <p:nvPr/>
        </p:nvSpPr>
        <p:spPr>
          <a:xfrm>
            <a:off x="5612490" y="2552907"/>
            <a:ext cx="1131403" cy="4153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6ACBC82-43A5-724D-B215-5641DBD46044}"/>
              </a:ext>
            </a:extLst>
          </p:cNvPr>
          <p:cNvSpPr/>
          <p:nvPr/>
        </p:nvSpPr>
        <p:spPr>
          <a:xfrm>
            <a:off x="5086697" y="3873670"/>
            <a:ext cx="1744400" cy="6126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Along-track error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caused by airspeed and wind errors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Grows with time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0F6E5B2E-ADC7-7544-BCC5-6690E6727A3F}"/>
              </a:ext>
            </a:extLst>
          </p:cNvPr>
          <p:cNvSpPr/>
          <p:nvPr/>
        </p:nvSpPr>
        <p:spPr>
          <a:xfrm>
            <a:off x="6948844" y="3770915"/>
            <a:ext cx="1350697" cy="4130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Cross-track error</a:t>
            </a:r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688A2625-1891-FB4A-8A06-18191547DC25}"/>
              </a:ext>
            </a:extLst>
          </p:cNvPr>
          <p:cNvCxnSpPr>
            <a:cxnSpLocks/>
          </p:cNvCxnSpPr>
          <p:nvPr/>
        </p:nvCxnSpPr>
        <p:spPr>
          <a:xfrm flipV="1">
            <a:off x="5612490" y="2976797"/>
            <a:ext cx="358332" cy="794118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7B8A3DCB-9F09-E848-AEFF-49BFBAD77596}"/>
              </a:ext>
            </a:extLst>
          </p:cNvPr>
          <p:cNvCxnSpPr>
            <a:cxnSpLocks/>
          </p:cNvCxnSpPr>
          <p:nvPr/>
        </p:nvCxnSpPr>
        <p:spPr>
          <a:xfrm flipH="1" flipV="1">
            <a:off x="7064763" y="3219425"/>
            <a:ext cx="244831" cy="658234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Oval 70">
            <a:extLst>
              <a:ext uri="{FF2B5EF4-FFF2-40B4-BE49-F238E27FC236}">
                <a16:creationId xmlns:a16="http://schemas.microsoft.com/office/drawing/2014/main" id="{723133DD-B754-304C-A01B-9E5A081B97DB}"/>
              </a:ext>
            </a:extLst>
          </p:cNvPr>
          <p:cNvSpPr/>
          <p:nvPr/>
        </p:nvSpPr>
        <p:spPr>
          <a:xfrm>
            <a:off x="6743893" y="2804066"/>
            <a:ext cx="1131403" cy="4153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48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3" grpId="0" animBg="1"/>
      <p:bldP spid="64" grpId="0"/>
      <p:bldP spid="65" grpId="0"/>
      <p:bldP spid="7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36E93C0-AB6D-814D-A634-8AD2F05029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42" t="6514" r="17342" b="5140"/>
          <a:stretch/>
        </p:blipFill>
        <p:spPr>
          <a:xfrm>
            <a:off x="244141" y="814166"/>
            <a:ext cx="4151632" cy="4009960"/>
          </a:xfrm>
          <a:prstGeom prst="rect">
            <a:avLst/>
          </a:prstGeom>
        </p:spPr>
      </p:pic>
      <p:sp>
        <p:nvSpPr>
          <p:cNvPr id="40" name="Title 1">
            <a:extLst>
              <a:ext uri="{FF2B5EF4-FFF2-40B4-BE49-F238E27FC236}">
                <a16:creationId xmlns:a16="http://schemas.microsoft.com/office/drawing/2014/main" id="{66682D4E-8F7E-6440-8ACD-E756D575EA50}"/>
              </a:ext>
            </a:extLst>
          </p:cNvPr>
          <p:cNvSpPr txBox="1">
            <a:spLocks/>
          </p:cNvSpPr>
          <p:nvPr/>
        </p:nvSpPr>
        <p:spPr bwMode="auto">
          <a:xfrm>
            <a:off x="453721" y="75280"/>
            <a:ext cx="8229600" cy="453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lang="en-US" sz="2100" b="1" kern="1200" dirty="0">
                <a:solidFill>
                  <a:srgbClr val="FFFFFF"/>
                </a:solidFill>
                <a:effectLst>
                  <a:outerShdw blurRad="114300" dist="88900" dir="2700000" algn="tl" rotWithShape="0">
                    <a:prstClr val="black">
                      <a:alpha val="75000"/>
                    </a:prstClr>
                  </a:outerShdw>
                </a:effectLst>
                <a:latin typeface="Arial" charset="0"/>
                <a:ea typeface="+mj-ea"/>
                <a:cs typeface="ＭＳ Ｐゴシック"/>
              </a:defRPr>
            </a:lvl1pPr>
            <a:lvl2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2pPr>
            <a:lvl3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3pPr>
            <a:lvl4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4pPr>
            <a:lvl5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5pPr>
            <a:lvl6pPr marL="3429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6pPr>
            <a:lvl7pPr marL="6858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7pPr>
            <a:lvl8pPr marL="10287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8pPr>
            <a:lvl9pPr marL="13716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dirty="0"/>
              <a:t>Probabilistic intent model : balloon with a ”flight plan”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0AD01B00-E2B7-404E-A017-88A5B31DD54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05037" y="3813964"/>
            <a:ext cx="169890" cy="166631"/>
          </a:xfrm>
          <a:prstGeom prst="ellipse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CFB0E940-4550-4A4F-9B38-27BC3159AC0E}"/>
              </a:ext>
            </a:extLst>
          </p:cNvPr>
          <p:cNvSpPr/>
          <p:nvPr/>
        </p:nvSpPr>
        <p:spPr>
          <a:xfrm>
            <a:off x="4395773" y="963858"/>
            <a:ext cx="41007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</a:rPr>
              <a:t>A balloon climbs to a specified altitude - a flight plan with vertical segments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endParaRPr lang="en-US" sz="1600" dirty="0">
              <a:latin typeface="Calibri" panose="020F0502020204030204" pitchFamily="34" charset="0"/>
            </a:endParaRP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71374849-046F-1748-9D29-95F82FF0F7F8}"/>
              </a:ext>
            </a:extLst>
          </p:cNvPr>
          <p:cNvCxnSpPr>
            <a:cxnSpLocks/>
          </p:cNvCxnSpPr>
          <p:nvPr/>
        </p:nvCxnSpPr>
        <p:spPr>
          <a:xfrm flipV="1">
            <a:off x="1171353" y="3553832"/>
            <a:ext cx="538434" cy="520172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5D959B7-5E8B-5746-AAFC-68391337B1BB}"/>
              </a:ext>
            </a:extLst>
          </p:cNvPr>
          <p:cNvCxnSpPr>
            <a:cxnSpLocks/>
          </p:cNvCxnSpPr>
          <p:nvPr/>
        </p:nvCxnSpPr>
        <p:spPr>
          <a:xfrm>
            <a:off x="1171353" y="4074004"/>
            <a:ext cx="113822" cy="240431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57244B31-A427-E34B-ABA1-0A341B1F5E99}"/>
              </a:ext>
            </a:extLst>
          </p:cNvPr>
          <p:cNvCxnSpPr>
            <a:cxnSpLocks/>
          </p:cNvCxnSpPr>
          <p:nvPr/>
        </p:nvCxnSpPr>
        <p:spPr>
          <a:xfrm>
            <a:off x="1171353" y="4074004"/>
            <a:ext cx="250373" cy="89583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6D7573B7-A571-D64E-9E27-EE64DB7C203F}"/>
              </a:ext>
            </a:extLst>
          </p:cNvPr>
          <p:cNvCxnSpPr>
            <a:cxnSpLocks/>
          </p:cNvCxnSpPr>
          <p:nvPr/>
        </p:nvCxnSpPr>
        <p:spPr>
          <a:xfrm flipV="1">
            <a:off x="1171352" y="3960262"/>
            <a:ext cx="240259" cy="123105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6EF576CE-7ECB-6741-851E-5DA10E33CF59}"/>
              </a:ext>
            </a:extLst>
          </p:cNvPr>
          <p:cNvCxnSpPr>
            <a:cxnSpLocks/>
          </p:cNvCxnSpPr>
          <p:nvPr/>
        </p:nvCxnSpPr>
        <p:spPr>
          <a:xfrm flipH="1">
            <a:off x="1081949" y="4086082"/>
            <a:ext cx="89403" cy="238359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FF68EC56-CE36-034B-8E35-093C5070C74D}"/>
              </a:ext>
            </a:extLst>
          </p:cNvPr>
          <p:cNvCxnSpPr>
            <a:cxnSpLocks/>
          </p:cNvCxnSpPr>
          <p:nvPr/>
        </p:nvCxnSpPr>
        <p:spPr>
          <a:xfrm flipH="1">
            <a:off x="931095" y="4076719"/>
            <a:ext cx="240257" cy="111026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C34D8D18-6939-FE4D-AE20-778F6E769E03}"/>
              </a:ext>
            </a:extLst>
          </p:cNvPr>
          <p:cNvCxnSpPr>
            <a:cxnSpLocks/>
          </p:cNvCxnSpPr>
          <p:nvPr/>
        </p:nvCxnSpPr>
        <p:spPr>
          <a:xfrm flipH="1" flipV="1">
            <a:off x="920979" y="3984420"/>
            <a:ext cx="250373" cy="90942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62976CA8-8791-9042-8893-3129E619687F}"/>
              </a:ext>
            </a:extLst>
          </p:cNvPr>
          <p:cNvCxnSpPr>
            <a:cxnSpLocks/>
          </p:cNvCxnSpPr>
          <p:nvPr/>
        </p:nvCxnSpPr>
        <p:spPr>
          <a:xfrm flipH="1" flipV="1">
            <a:off x="1057529" y="3833571"/>
            <a:ext cx="113823" cy="239753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DD956717-21DC-CD47-A1B3-EF03AAC5E0F1}"/>
              </a:ext>
            </a:extLst>
          </p:cNvPr>
          <p:cNvCxnSpPr>
            <a:cxnSpLocks/>
          </p:cNvCxnSpPr>
          <p:nvPr/>
        </p:nvCxnSpPr>
        <p:spPr>
          <a:xfrm flipV="1">
            <a:off x="1177658" y="3823565"/>
            <a:ext cx="83097" cy="259124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1422F849-7AA6-6849-979E-737E10E9C341}"/>
              </a:ext>
            </a:extLst>
          </p:cNvPr>
          <p:cNvSpPr/>
          <p:nvPr/>
        </p:nvSpPr>
        <p:spPr>
          <a:xfrm>
            <a:off x="1293296" y="3699340"/>
            <a:ext cx="1234357" cy="4476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Wind vector 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</a:rPr>
              <a:t>(mean)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9F36E19E-2A9B-8A4C-83D4-CE8AE844D0FC}"/>
              </a:ext>
            </a:extLst>
          </p:cNvPr>
          <p:cNvSpPr/>
          <p:nvPr/>
        </p:nvSpPr>
        <p:spPr>
          <a:xfrm>
            <a:off x="960005" y="4147748"/>
            <a:ext cx="1499563" cy="4329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Wind vector 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</a:rPr>
              <a:t>(std.)</a:t>
            </a:r>
          </a:p>
        </p:txBody>
      </p:sp>
      <p:sp>
        <p:nvSpPr>
          <p:cNvPr id="60" name="Arc 59">
            <a:extLst>
              <a:ext uri="{FF2B5EF4-FFF2-40B4-BE49-F238E27FC236}">
                <a16:creationId xmlns:a16="http://schemas.microsoft.com/office/drawing/2014/main" id="{BF6AA8C1-5A6B-B44C-9C7B-20F4159ABCD3}"/>
              </a:ext>
            </a:extLst>
          </p:cNvPr>
          <p:cNvSpPr/>
          <p:nvPr/>
        </p:nvSpPr>
        <p:spPr>
          <a:xfrm>
            <a:off x="554173" y="3439707"/>
            <a:ext cx="1234358" cy="1248723"/>
          </a:xfrm>
          <a:prstGeom prst="arc">
            <a:avLst>
              <a:gd name="adj1" fmla="val 15485647"/>
              <a:gd name="adj2" fmla="val 18919790"/>
            </a:avLst>
          </a:prstGeom>
          <a:ln w="19050">
            <a:solidFill>
              <a:srgbClr val="0432FF"/>
            </a:solidFill>
            <a:prstDash val="dash"/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0432FF"/>
              </a:highlight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FE9B7A5C-1427-2744-ABFD-856E9B7F41E9}"/>
              </a:ext>
            </a:extLst>
          </p:cNvPr>
          <p:cNvSpPr/>
          <p:nvPr/>
        </p:nvSpPr>
        <p:spPr>
          <a:xfrm>
            <a:off x="535248" y="2852002"/>
            <a:ext cx="1386032" cy="4476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rgbClr val="0432FF"/>
                </a:solidFill>
              </a:rPr>
              <a:t>Mean direction changes when altitude increases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333AA5EF-1570-BE49-8EFE-616A4CC68278}"/>
              </a:ext>
            </a:extLst>
          </p:cNvPr>
          <p:cNvSpPr/>
          <p:nvPr/>
        </p:nvSpPr>
        <p:spPr>
          <a:xfrm>
            <a:off x="4686880" y="2426447"/>
            <a:ext cx="3913434" cy="584775"/>
          </a:xfrm>
          <a:prstGeom prst="rect">
            <a:avLst/>
          </a:prstGeom>
          <a:ln w="28575">
            <a:noFill/>
          </a:ln>
        </p:spPr>
        <p:txBody>
          <a:bodyPr wrap="square">
            <a:spAutoFit/>
          </a:bodyPr>
          <a:lstStyle/>
          <a:p>
            <a:pPr marL="228600"/>
            <a:r>
              <a:rPr lang="en-US" sz="1600" dirty="0">
                <a:latin typeface="Calibri" panose="020F0502020204030204" pitchFamily="34" charset="0"/>
              </a:rPr>
              <a:t>Operational intent for a balloon climbing in a wind field changing with altitude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4BC3FA0-CC2F-CD46-B924-E94D94C8B78A}"/>
              </a:ext>
            </a:extLst>
          </p:cNvPr>
          <p:cNvCxnSpPr>
            <a:cxnSpLocks/>
            <a:stCxn id="62" idx="1"/>
          </p:cNvCxnSpPr>
          <p:nvPr/>
        </p:nvCxnSpPr>
        <p:spPr>
          <a:xfrm flipH="1">
            <a:off x="3469342" y="2718835"/>
            <a:ext cx="1217538" cy="11760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9002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50385C7-BF8A-114E-91FC-BECF1BE7D58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01" r="9195" b="2697"/>
          <a:stretch/>
        </p:blipFill>
        <p:spPr>
          <a:xfrm>
            <a:off x="275299" y="823134"/>
            <a:ext cx="5112689" cy="3783072"/>
          </a:xfrm>
          <a:prstGeom prst="rect">
            <a:avLst/>
          </a:prstGeom>
        </p:spPr>
      </p:pic>
      <p:sp>
        <p:nvSpPr>
          <p:cNvPr id="37" name="Title 1">
            <a:extLst>
              <a:ext uri="{FF2B5EF4-FFF2-40B4-BE49-F238E27FC236}">
                <a16:creationId xmlns:a16="http://schemas.microsoft.com/office/drawing/2014/main" id="{FEB27C79-AC77-AC44-8778-B97C70AB7C74}"/>
              </a:ext>
            </a:extLst>
          </p:cNvPr>
          <p:cNvSpPr txBox="1">
            <a:spLocks/>
          </p:cNvSpPr>
          <p:nvPr/>
        </p:nvSpPr>
        <p:spPr bwMode="auto">
          <a:xfrm>
            <a:off x="453721" y="75280"/>
            <a:ext cx="8229600" cy="453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lang="en-US" sz="2100" b="1" kern="1200" dirty="0">
                <a:solidFill>
                  <a:srgbClr val="FFFFFF"/>
                </a:solidFill>
                <a:effectLst>
                  <a:outerShdw blurRad="114300" dist="88900" dir="2700000" algn="tl" rotWithShape="0">
                    <a:prstClr val="black">
                      <a:alpha val="75000"/>
                    </a:prstClr>
                  </a:outerShdw>
                </a:effectLst>
                <a:latin typeface="Arial" charset="0"/>
                <a:ea typeface="+mj-ea"/>
                <a:cs typeface="ＭＳ Ｐゴシック"/>
              </a:defRPr>
            </a:lvl1pPr>
            <a:lvl2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2pPr>
            <a:lvl3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3pPr>
            <a:lvl4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4pPr>
            <a:lvl5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5pPr>
            <a:lvl6pPr marL="3429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6pPr>
            <a:lvl7pPr marL="6858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7pPr>
            <a:lvl8pPr marL="10287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8pPr>
            <a:lvl9pPr marL="13716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dirty="0"/>
              <a:t>Verification with simulations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580EDFF-4762-E74C-9942-D6F05AC582B1}"/>
              </a:ext>
            </a:extLst>
          </p:cNvPr>
          <p:cNvSpPr/>
          <p:nvPr/>
        </p:nvSpPr>
        <p:spPr>
          <a:xfrm>
            <a:off x="5377187" y="971312"/>
            <a:ext cx="406101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432FF"/>
                </a:solidFill>
                <a:latin typeface="Calibri" panose="020F0502020204030204" pitchFamily="34" charset="0"/>
              </a:rPr>
              <a:t>Balloon free-floating at the origin (0,0)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432FF"/>
                </a:solidFill>
                <a:latin typeface="Calibri" panose="020F0502020204030204" pitchFamily="34" charset="0"/>
              </a:rPr>
              <a:t>A total of 5,000 Monte Carlo simulations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432FF"/>
                </a:solidFill>
                <a:latin typeface="Calibri" panose="020F0502020204030204" pitchFamily="34" charset="0"/>
              </a:rPr>
              <a:t>A wind field following a Normal distribution </a:t>
            </a:r>
          </a:p>
          <a:p>
            <a:pPr marL="9715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432FF"/>
                </a:solidFill>
                <a:latin typeface="Calibri" panose="020F0502020204030204" pitchFamily="34" charset="0"/>
              </a:rPr>
              <a:t>Mean wind vector: 20 kts NE wind</a:t>
            </a:r>
          </a:p>
          <a:p>
            <a:pPr marL="9715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432FF"/>
                </a:solidFill>
                <a:latin typeface="Calibri" panose="020F0502020204030204" pitchFamily="34" charset="0"/>
              </a:rPr>
              <a:t>Wind std: 5 kts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432FF"/>
                </a:solidFill>
                <a:latin typeface="Calibri" panose="020F0502020204030204" pitchFamily="34" charset="0"/>
              </a:rPr>
              <a:t>Fe</a:t>
            </a:r>
            <a:r>
              <a:rPr lang="en-US" sz="1400" baseline="30000" dirty="0">
                <a:solidFill>
                  <a:srgbClr val="0432FF"/>
                </a:solidFill>
                <a:latin typeface="Calibri" panose="020F0502020204030204" pitchFamily="34" charset="0"/>
              </a:rPr>
              <a:t>3</a:t>
            </a:r>
            <a:r>
              <a:rPr lang="en-US" sz="1400" dirty="0">
                <a:solidFill>
                  <a:srgbClr val="0432FF"/>
                </a:solidFill>
                <a:latin typeface="Calibri" panose="020F0502020204030204" pitchFamily="34" charset="0"/>
              </a:rPr>
              <a:t> traffic simulator</a:t>
            </a:r>
            <a:r>
              <a:rPr lang="en-US" sz="1400" baseline="30000" dirty="0">
                <a:solidFill>
                  <a:srgbClr val="0432FF"/>
                </a:solidFill>
                <a:latin typeface="Calibri" panose="020F0502020204030204" pitchFamily="34" charset="0"/>
              </a:rPr>
              <a:t>[2]</a:t>
            </a:r>
            <a:r>
              <a:rPr lang="en-US" sz="1400" dirty="0">
                <a:solidFill>
                  <a:srgbClr val="0432FF"/>
                </a:solidFill>
                <a:latin typeface="Calibri" panose="020F0502020204030204" pitchFamily="34" charset="0"/>
              </a:rPr>
              <a:t> is used:</a:t>
            </a:r>
          </a:p>
          <a:p>
            <a:pPr marL="9715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432FF"/>
                </a:solidFill>
                <a:latin typeface="Calibri" panose="020F0502020204030204" pitchFamily="34" charset="0"/>
              </a:rPr>
              <a:t>Trajectory generated @ 2Hz</a:t>
            </a:r>
          </a:p>
          <a:p>
            <a:pPr marL="9715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432FF"/>
                </a:solidFill>
                <a:latin typeface="Calibri" panose="020F0502020204030204" pitchFamily="34" charset="0"/>
              </a:rPr>
              <a:t>A dynamic model for the balloon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FFBA8460-19BB-8A4D-826C-2BEB6160C49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0431" y="2823985"/>
            <a:ext cx="2603747" cy="1724162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5F3BC79A-08C4-4444-A29F-3F08670A59F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97169" y="4198950"/>
            <a:ext cx="169890" cy="166631"/>
          </a:xfrm>
          <a:prstGeom prst="ellipse">
            <a:avLst/>
          </a:prstGeom>
        </p:spPr>
      </p:pic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BE8C32BA-5E8B-1342-824C-FF2B23703BE2}"/>
              </a:ext>
            </a:extLst>
          </p:cNvPr>
          <p:cNvCxnSpPr>
            <a:cxnSpLocks/>
          </p:cNvCxnSpPr>
          <p:nvPr/>
        </p:nvCxnSpPr>
        <p:spPr>
          <a:xfrm flipV="1">
            <a:off x="1320671" y="1448867"/>
            <a:ext cx="538434" cy="520172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CEE8DAC5-23AD-4544-A70D-0D98554BB0E0}"/>
              </a:ext>
            </a:extLst>
          </p:cNvPr>
          <p:cNvCxnSpPr>
            <a:cxnSpLocks/>
          </p:cNvCxnSpPr>
          <p:nvPr/>
        </p:nvCxnSpPr>
        <p:spPr>
          <a:xfrm>
            <a:off x="1320671" y="1969039"/>
            <a:ext cx="113822" cy="240431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09AFFD46-1851-794F-A535-9961A8F6B64D}"/>
              </a:ext>
            </a:extLst>
          </p:cNvPr>
          <p:cNvCxnSpPr>
            <a:cxnSpLocks/>
          </p:cNvCxnSpPr>
          <p:nvPr/>
        </p:nvCxnSpPr>
        <p:spPr>
          <a:xfrm>
            <a:off x="1320671" y="1969039"/>
            <a:ext cx="250373" cy="89583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AAF15BB9-545C-1D46-AAB3-AE1618BA392E}"/>
              </a:ext>
            </a:extLst>
          </p:cNvPr>
          <p:cNvCxnSpPr>
            <a:cxnSpLocks/>
          </p:cNvCxnSpPr>
          <p:nvPr/>
        </p:nvCxnSpPr>
        <p:spPr>
          <a:xfrm flipV="1">
            <a:off x="1320670" y="1855297"/>
            <a:ext cx="240259" cy="123105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E4BC2115-B57E-8B4F-91ED-39462B82655E}"/>
              </a:ext>
            </a:extLst>
          </p:cNvPr>
          <p:cNvCxnSpPr>
            <a:cxnSpLocks/>
          </p:cNvCxnSpPr>
          <p:nvPr/>
        </p:nvCxnSpPr>
        <p:spPr>
          <a:xfrm flipH="1">
            <a:off x="1231267" y="1981117"/>
            <a:ext cx="89403" cy="238359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50AEAACD-35EF-1042-8EE0-5CF5A1EC9FF7}"/>
              </a:ext>
            </a:extLst>
          </p:cNvPr>
          <p:cNvCxnSpPr>
            <a:cxnSpLocks/>
          </p:cNvCxnSpPr>
          <p:nvPr/>
        </p:nvCxnSpPr>
        <p:spPr>
          <a:xfrm flipH="1">
            <a:off x="1080413" y="1971754"/>
            <a:ext cx="240257" cy="111026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70A6E881-CC26-034D-A498-332148D6C6EE}"/>
              </a:ext>
            </a:extLst>
          </p:cNvPr>
          <p:cNvCxnSpPr>
            <a:cxnSpLocks/>
          </p:cNvCxnSpPr>
          <p:nvPr/>
        </p:nvCxnSpPr>
        <p:spPr>
          <a:xfrm flipH="1" flipV="1">
            <a:off x="1070297" y="1879455"/>
            <a:ext cx="250373" cy="90942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EC25397D-1BB1-454F-B79F-7B2AA25DF470}"/>
              </a:ext>
            </a:extLst>
          </p:cNvPr>
          <p:cNvCxnSpPr>
            <a:cxnSpLocks/>
          </p:cNvCxnSpPr>
          <p:nvPr/>
        </p:nvCxnSpPr>
        <p:spPr>
          <a:xfrm flipH="1" flipV="1">
            <a:off x="1206847" y="1728606"/>
            <a:ext cx="113823" cy="239753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05CFC9F7-B7BD-714F-8BFC-9D5B46C2E2B5}"/>
              </a:ext>
            </a:extLst>
          </p:cNvPr>
          <p:cNvCxnSpPr>
            <a:cxnSpLocks/>
          </p:cNvCxnSpPr>
          <p:nvPr/>
        </p:nvCxnSpPr>
        <p:spPr>
          <a:xfrm flipV="1">
            <a:off x="1326976" y="1718600"/>
            <a:ext cx="83097" cy="259124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612C0477-C3B2-D943-970F-0B3018580E53}"/>
              </a:ext>
            </a:extLst>
          </p:cNvPr>
          <p:cNvSpPr/>
          <p:nvPr/>
        </p:nvSpPr>
        <p:spPr>
          <a:xfrm>
            <a:off x="647434" y="1137399"/>
            <a:ext cx="1234357" cy="4476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Wind vector 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(mean)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70DF343D-CBD8-994E-8294-F98C2CFE20D2}"/>
              </a:ext>
            </a:extLst>
          </p:cNvPr>
          <p:cNvSpPr/>
          <p:nvPr/>
        </p:nvSpPr>
        <p:spPr>
          <a:xfrm>
            <a:off x="359542" y="2262936"/>
            <a:ext cx="1499563" cy="4329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Wind vector 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(std.)</a:t>
            </a:r>
          </a:p>
        </p:txBody>
      </p:sp>
    </p:spTree>
    <p:extLst>
      <p:ext uri="{BB962C8B-B14F-4D97-AF65-F5344CB8AC3E}">
        <p14:creationId xmlns:p14="http://schemas.microsoft.com/office/powerpoint/2010/main" val="461646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B0486E6-3109-B145-87EB-6CDAC4D04B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10" t="6631" r="12574" b="5185"/>
          <a:stretch/>
        </p:blipFill>
        <p:spPr>
          <a:xfrm>
            <a:off x="750668" y="733430"/>
            <a:ext cx="5014938" cy="41433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2F2DB03-DC12-DD43-BCA0-AB10D36A0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021" y="80999"/>
            <a:ext cx="8229600" cy="453629"/>
          </a:xfrm>
        </p:spPr>
        <p:txBody>
          <a:bodyPr/>
          <a:lstStyle/>
          <a:p>
            <a:r>
              <a:rPr lang="en-US" dirty="0"/>
              <a:t>Incorporate uncertain flight plans and longer look-ahead times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26C2E0D-F762-C646-8446-5DF3014E1D18}"/>
              </a:ext>
            </a:extLst>
          </p:cNvPr>
          <p:cNvCxnSpPr>
            <a:cxnSpLocks/>
          </p:cNvCxnSpPr>
          <p:nvPr/>
        </p:nvCxnSpPr>
        <p:spPr>
          <a:xfrm flipV="1">
            <a:off x="2374861" y="1159331"/>
            <a:ext cx="538434" cy="520172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E255C9B-EAEC-C749-8085-8DBC2B2C0515}"/>
              </a:ext>
            </a:extLst>
          </p:cNvPr>
          <p:cNvCxnSpPr>
            <a:cxnSpLocks/>
          </p:cNvCxnSpPr>
          <p:nvPr/>
        </p:nvCxnSpPr>
        <p:spPr>
          <a:xfrm>
            <a:off x="2374861" y="1679503"/>
            <a:ext cx="113822" cy="240431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7A15C8D3-032B-DE4A-8FF2-D0E0190ED970}"/>
              </a:ext>
            </a:extLst>
          </p:cNvPr>
          <p:cNvCxnSpPr>
            <a:cxnSpLocks/>
          </p:cNvCxnSpPr>
          <p:nvPr/>
        </p:nvCxnSpPr>
        <p:spPr>
          <a:xfrm>
            <a:off x="2374861" y="1679503"/>
            <a:ext cx="250373" cy="89583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D76F77A5-24ED-1049-AE90-A08F42820F56}"/>
              </a:ext>
            </a:extLst>
          </p:cNvPr>
          <p:cNvCxnSpPr>
            <a:cxnSpLocks/>
          </p:cNvCxnSpPr>
          <p:nvPr/>
        </p:nvCxnSpPr>
        <p:spPr>
          <a:xfrm flipV="1">
            <a:off x="2374860" y="1565761"/>
            <a:ext cx="240259" cy="123105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D5AD0F20-7184-D34E-B84C-DE5E6ED422C2}"/>
              </a:ext>
            </a:extLst>
          </p:cNvPr>
          <p:cNvCxnSpPr>
            <a:cxnSpLocks/>
          </p:cNvCxnSpPr>
          <p:nvPr/>
        </p:nvCxnSpPr>
        <p:spPr>
          <a:xfrm flipH="1">
            <a:off x="2285457" y="1691581"/>
            <a:ext cx="89403" cy="238359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8E444EEB-D288-FB45-87EA-EDA8658C45B2}"/>
              </a:ext>
            </a:extLst>
          </p:cNvPr>
          <p:cNvCxnSpPr>
            <a:cxnSpLocks/>
          </p:cNvCxnSpPr>
          <p:nvPr/>
        </p:nvCxnSpPr>
        <p:spPr>
          <a:xfrm flipH="1">
            <a:off x="2134603" y="1682218"/>
            <a:ext cx="240257" cy="111026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64EDDC4B-A2FA-FA42-905A-ABBC4C91110D}"/>
              </a:ext>
            </a:extLst>
          </p:cNvPr>
          <p:cNvCxnSpPr>
            <a:cxnSpLocks/>
          </p:cNvCxnSpPr>
          <p:nvPr/>
        </p:nvCxnSpPr>
        <p:spPr>
          <a:xfrm flipH="1" flipV="1">
            <a:off x="2124487" y="1589919"/>
            <a:ext cx="250373" cy="90942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43AFE80D-4438-D247-BCCD-A0EC3045CD17}"/>
              </a:ext>
            </a:extLst>
          </p:cNvPr>
          <p:cNvCxnSpPr>
            <a:cxnSpLocks/>
          </p:cNvCxnSpPr>
          <p:nvPr/>
        </p:nvCxnSpPr>
        <p:spPr>
          <a:xfrm flipH="1" flipV="1">
            <a:off x="2261037" y="1439070"/>
            <a:ext cx="113823" cy="239753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7C5EF1F-6224-7E4E-B903-4095965B59E5}"/>
              </a:ext>
            </a:extLst>
          </p:cNvPr>
          <p:cNvCxnSpPr>
            <a:cxnSpLocks/>
          </p:cNvCxnSpPr>
          <p:nvPr/>
        </p:nvCxnSpPr>
        <p:spPr>
          <a:xfrm flipV="1">
            <a:off x="2381166" y="1429064"/>
            <a:ext cx="83097" cy="259124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72467668-FC82-0D4D-BBCE-1158447D80F3}"/>
              </a:ext>
            </a:extLst>
          </p:cNvPr>
          <p:cNvSpPr/>
          <p:nvPr/>
        </p:nvSpPr>
        <p:spPr>
          <a:xfrm>
            <a:off x="1563099" y="939108"/>
            <a:ext cx="1234357" cy="2754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Wind 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Mean = 20kts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4122641-3BE7-AB4A-8366-578C66D3F86E}"/>
              </a:ext>
            </a:extLst>
          </p:cNvPr>
          <p:cNvSpPr/>
          <p:nvPr/>
        </p:nvSpPr>
        <p:spPr>
          <a:xfrm>
            <a:off x="1289222" y="1793244"/>
            <a:ext cx="1066949" cy="3157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Std. = 5 kts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EF39C1CE-3B4B-CA46-9EF0-C266ABBA839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336717" flipH="1">
            <a:off x="1480830" y="4537249"/>
            <a:ext cx="201445" cy="311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1FBCD16B-625C-2247-8CBE-541A6F67A66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 flipH="1">
            <a:off x="4494891" y="4390716"/>
            <a:ext cx="201445" cy="311728"/>
          </a:xfrm>
          <a:prstGeom prst="rect">
            <a:avLst/>
          </a:prstGeom>
        </p:spPr>
      </p:pic>
      <p:sp>
        <p:nvSpPr>
          <p:cNvPr id="7" name="Freeform 6">
            <a:extLst>
              <a:ext uri="{FF2B5EF4-FFF2-40B4-BE49-F238E27FC236}">
                <a16:creationId xmlns:a16="http://schemas.microsoft.com/office/drawing/2014/main" id="{07C69757-C606-914C-8D9A-DA91A5F24B13}"/>
              </a:ext>
            </a:extLst>
          </p:cNvPr>
          <p:cNvSpPr/>
          <p:nvPr/>
        </p:nvSpPr>
        <p:spPr>
          <a:xfrm>
            <a:off x="2435053" y="914604"/>
            <a:ext cx="2052165" cy="2917704"/>
          </a:xfrm>
          <a:custGeom>
            <a:avLst/>
            <a:gdLst>
              <a:gd name="connsiteX0" fmla="*/ 0 w 2052165"/>
              <a:gd name="connsiteY0" fmla="*/ 2917704 h 2917704"/>
              <a:gd name="connsiteX1" fmla="*/ 600293 w 2052165"/>
              <a:gd name="connsiteY1" fmla="*/ 2317411 h 2917704"/>
              <a:gd name="connsiteX2" fmla="*/ 1158706 w 2052165"/>
              <a:gd name="connsiteY2" fmla="*/ 1549594 h 2917704"/>
              <a:gd name="connsiteX3" fmla="*/ 2052165 w 2052165"/>
              <a:gd name="connsiteY3" fmla="*/ 0 h 2917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52165" h="2917704">
                <a:moveTo>
                  <a:pt x="0" y="2917704"/>
                </a:moveTo>
                <a:cubicBezTo>
                  <a:pt x="203587" y="2731566"/>
                  <a:pt x="407175" y="2545429"/>
                  <a:pt x="600293" y="2317411"/>
                </a:cubicBezTo>
                <a:cubicBezTo>
                  <a:pt x="793411" y="2089393"/>
                  <a:pt x="916727" y="1935829"/>
                  <a:pt x="1158706" y="1549594"/>
                </a:cubicBezTo>
                <a:cubicBezTo>
                  <a:pt x="1400685" y="1163359"/>
                  <a:pt x="1726425" y="581679"/>
                  <a:pt x="2052165" y="0"/>
                </a:cubicBezTo>
              </a:path>
            </a:pathLst>
          </a:custGeom>
          <a:noFill/>
          <a:ln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3B9F1EEA-FC51-5445-9787-01164B791996}"/>
              </a:ext>
            </a:extLst>
          </p:cNvPr>
          <p:cNvSpPr/>
          <p:nvPr/>
        </p:nvSpPr>
        <p:spPr>
          <a:xfrm>
            <a:off x="2435053" y="1654501"/>
            <a:ext cx="3099188" cy="2184787"/>
          </a:xfrm>
          <a:custGeom>
            <a:avLst/>
            <a:gdLst>
              <a:gd name="connsiteX0" fmla="*/ 0 w 3099188"/>
              <a:gd name="connsiteY0" fmla="*/ 2184787 h 2184787"/>
              <a:gd name="connsiteX1" fmla="*/ 607273 w 3099188"/>
              <a:gd name="connsiteY1" fmla="*/ 1584494 h 2184787"/>
              <a:gd name="connsiteX2" fmla="*/ 1451872 w 3099188"/>
              <a:gd name="connsiteY2" fmla="*/ 928360 h 2184787"/>
              <a:gd name="connsiteX3" fmla="*/ 3099188 w 3099188"/>
              <a:gd name="connsiteY3" fmla="*/ 0 h 2184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99188" h="2184787">
                <a:moveTo>
                  <a:pt x="0" y="2184787"/>
                </a:moveTo>
                <a:cubicBezTo>
                  <a:pt x="182647" y="1989342"/>
                  <a:pt x="365294" y="1793898"/>
                  <a:pt x="607273" y="1584494"/>
                </a:cubicBezTo>
                <a:cubicBezTo>
                  <a:pt x="849252" y="1375090"/>
                  <a:pt x="1036553" y="1192442"/>
                  <a:pt x="1451872" y="928360"/>
                </a:cubicBezTo>
                <a:cubicBezTo>
                  <a:pt x="1867191" y="664278"/>
                  <a:pt x="2483189" y="332139"/>
                  <a:pt x="3099188" y="0"/>
                </a:cubicBezTo>
              </a:path>
            </a:pathLst>
          </a:custGeom>
          <a:noFill/>
          <a:ln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D6C774E-88BE-2840-8984-1DF2B005FE3D}"/>
              </a:ext>
            </a:extLst>
          </p:cNvPr>
          <p:cNvSpPr/>
          <p:nvPr/>
        </p:nvSpPr>
        <p:spPr>
          <a:xfrm>
            <a:off x="5034194" y="824115"/>
            <a:ext cx="534580" cy="2238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50%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20B06FD-5344-7F4C-8207-B2921619A957}"/>
              </a:ext>
            </a:extLst>
          </p:cNvPr>
          <p:cNvSpPr/>
          <p:nvPr/>
        </p:nvSpPr>
        <p:spPr>
          <a:xfrm>
            <a:off x="4281924" y="695482"/>
            <a:ext cx="534580" cy="2238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25%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473026A-8C8E-9B4A-9E55-EB3F5D4ED9A9}"/>
              </a:ext>
            </a:extLst>
          </p:cNvPr>
          <p:cNvSpPr/>
          <p:nvPr/>
        </p:nvSpPr>
        <p:spPr>
          <a:xfrm>
            <a:off x="5332223" y="1474142"/>
            <a:ext cx="534580" cy="2238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25%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B6AD811-7F92-504F-B105-C1C9BEC6CA9F}"/>
              </a:ext>
            </a:extLst>
          </p:cNvPr>
          <p:cNvSpPr/>
          <p:nvPr/>
        </p:nvSpPr>
        <p:spPr>
          <a:xfrm>
            <a:off x="5775722" y="1159331"/>
            <a:ext cx="3478992" cy="15508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Flight plans uncertainty in spatial dimensions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Flight plans uncertainty in time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Can be simply used for longer look-ahead times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14AD328-9679-CB4D-B566-48372D053852}"/>
              </a:ext>
            </a:extLst>
          </p:cNvPr>
          <p:cNvSpPr/>
          <p:nvPr/>
        </p:nvSpPr>
        <p:spPr>
          <a:xfrm>
            <a:off x="146583" y="2439920"/>
            <a:ext cx="2703263" cy="680419"/>
          </a:xfrm>
          <a:prstGeom prst="rect">
            <a:avLst/>
          </a:prstGeom>
          <a:solidFill>
            <a:schemeClr val="bg1"/>
          </a:solidFill>
          <a:ln>
            <a:solidFill>
              <a:srgbClr val="043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starts 5 min earlier (20% likelihood)</a:t>
            </a:r>
          </a:p>
          <a:p>
            <a:r>
              <a:rPr lang="en-US" sz="1200" dirty="0">
                <a:solidFill>
                  <a:schemeClr val="tx1"/>
                </a:solidFill>
              </a:rPr>
              <a:t>starts on time (60% likelihood)</a:t>
            </a:r>
          </a:p>
          <a:p>
            <a:r>
              <a:rPr lang="en-US" sz="1200" dirty="0">
                <a:solidFill>
                  <a:schemeClr val="tx1"/>
                </a:solidFill>
              </a:rPr>
              <a:t>starts 5 min later (20% likelihood)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448DD3D-D58D-FB4D-8B20-1882C2BE9A4B}"/>
              </a:ext>
            </a:extLst>
          </p:cNvPr>
          <p:cNvCxnSpPr/>
          <p:nvPr/>
        </p:nvCxnSpPr>
        <p:spPr>
          <a:xfrm flipH="1">
            <a:off x="1618343" y="3118429"/>
            <a:ext cx="290286" cy="1381000"/>
          </a:xfrm>
          <a:prstGeom prst="straightConnector1">
            <a:avLst/>
          </a:prstGeom>
          <a:ln>
            <a:solidFill>
              <a:srgbClr val="0432FF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72A9C1F3-CFBB-DD4D-9A62-50B3C1D457CA}"/>
              </a:ext>
            </a:extLst>
          </p:cNvPr>
          <p:cNvSpPr/>
          <p:nvPr/>
        </p:nvSpPr>
        <p:spPr>
          <a:xfrm>
            <a:off x="4568521" y="4238691"/>
            <a:ext cx="1315683" cy="3204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Global Hawk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</a:rPr>
              <a:t>@ 340 kts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CF3AD31-0DB9-1347-8AFB-CA01E7602568}"/>
              </a:ext>
            </a:extLst>
          </p:cNvPr>
          <p:cNvSpPr/>
          <p:nvPr/>
        </p:nvSpPr>
        <p:spPr>
          <a:xfrm>
            <a:off x="302660" y="4326807"/>
            <a:ext cx="1315683" cy="3204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Global Hawk </a:t>
            </a:r>
          </a:p>
          <a:p>
            <a:pPr algn="ctr"/>
            <a:r>
              <a:rPr lang="en-US" sz="1050" dirty="0">
                <a:solidFill>
                  <a:schemeClr val="tx1"/>
                </a:solidFill>
              </a:rPr>
              <a:t>@ 340 kts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44CECFBA-319F-0F42-9BA5-F2CFFB3BD223}"/>
              </a:ext>
            </a:extLst>
          </p:cNvPr>
          <p:cNvSpPr/>
          <p:nvPr/>
        </p:nvSpPr>
        <p:spPr>
          <a:xfrm>
            <a:off x="5034194" y="2851984"/>
            <a:ext cx="1179420" cy="286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6-hour mission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B3A4724-4012-1549-B47E-498184406596}"/>
              </a:ext>
            </a:extLst>
          </p:cNvPr>
          <p:cNvCxnSpPr>
            <a:cxnSpLocks/>
            <a:stCxn id="47" idx="1"/>
          </p:cNvCxnSpPr>
          <p:nvPr/>
        </p:nvCxnSpPr>
        <p:spPr>
          <a:xfrm flipH="1">
            <a:off x="4595614" y="2995108"/>
            <a:ext cx="438580" cy="74534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3819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42" grpId="0"/>
      <p:bldP spid="44" grpId="0"/>
      <p:bldP spid="45" grpId="0"/>
      <p:bldP spid="24" grpId="0"/>
      <p:bldP spid="4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F2BEBD6-88B1-0D4F-886F-1EF51F70F5BF}"/>
              </a:ext>
            </a:extLst>
          </p:cNvPr>
          <p:cNvSpPr txBox="1">
            <a:spLocks/>
          </p:cNvSpPr>
          <p:nvPr/>
        </p:nvSpPr>
        <p:spPr bwMode="auto">
          <a:xfrm>
            <a:off x="1277368" y="1617854"/>
            <a:ext cx="6941312" cy="1378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lang="en-US" sz="2100" b="1" kern="1200" dirty="0">
                <a:solidFill>
                  <a:srgbClr val="FFFFFF"/>
                </a:solidFill>
                <a:effectLst>
                  <a:outerShdw blurRad="114300" dist="88900" dir="2700000" algn="tl" rotWithShape="0">
                    <a:prstClr val="black">
                      <a:alpha val="75000"/>
                    </a:prstClr>
                  </a:outerShdw>
                </a:effectLst>
                <a:latin typeface="Arial" charset="0"/>
                <a:ea typeface="+mj-ea"/>
                <a:cs typeface="ＭＳ Ｐゴシック"/>
              </a:defRPr>
            </a:lvl1pPr>
            <a:lvl2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2pPr>
            <a:lvl3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3pPr>
            <a:lvl4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4pPr>
            <a:lvl5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5pPr>
            <a:lvl6pPr marL="3429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6pPr>
            <a:lvl7pPr marL="6858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7pPr>
            <a:lvl8pPr marL="10287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8pPr>
            <a:lvl9pPr marL="13716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400" dirty="0">
                <a:solidFill>
                  <a:srgbClr val="0070C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Calculating Intent Conflict Probability</a:t>
            </a:r>
            <a:endParaRPr lang="en-US" sz="1800" b="0" baseline="30000" dirty="0">
              <a:solidFill>
                <a:schemeClr val="accent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10455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2DB03-DC12-DD43-BCA0-AB10D36A0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Calculation of intent conflict probability: </a:t>
            </a:r>
            <a:r>
              <a:rPr lang="en-US" dirty="0" err="1"/>
              <a:t>Paielli’s</a:t>
            </a:r>
            <a:r>
              <a:rPr lang="en-US" dirty="0"/>
              <a:t> method</a:t>
            </a:r>
          </a:p>
        </p:txBody>
      </p:sp>
      <p:pic>
        <p:nvPicPr>
          <p:cNvPr id="4" name="Picture 3" descr="A picture containing text, antenna&#10;&#10;Description automatically generated">
            <a:extLst>
              <a:ext uri="{FF2B5EF4-FFF2-40B4-BE49-F238E27FC236}">
                <a16:creationId xmlns:a16="http://schemas.microsoft.com/office/drawing/2014/main" id="{6129FDFA-320B-C040-976F-9EE9D1F904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807" y="1400966"/>
            <a:ext cx="2170309" cy="2486585"/>
          </a:xfrm>
          <a:prstGeom prst="rect">
            <a:avLst/>
          </a:prstGeom>
        </p:spPr>
      </p:pic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77EF6C6E-0633-1244-B180-DD70D073A7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992" y="1798525"/>
            <a:ext cx="2402498" cy="2340631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F096AEBF-52A7-5049-A974-E558B5DBC503}"/>
              </a:ext>
            </a:extLst>
          </p:cNvPr>
          <p:cNvSpPr/>
          <p:nvPr/>
        </p:nvSpPr>
        <p:spPr>
          <a:xfrm>
            <a:off x="540119" y="4198210"/>
            <a:ext cx="2143935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28600"/>
            <a:r>
              <a:rPr lang="en-US" sz="1400">
                <a:latin typeface="Calibri" panose="020F0502020204030204" pitchFamily="34" charset="0"/>
              </a:rPr>
              <a:t>Error ellipse modeling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B253884-4E51-FF4C-9B2A-98856A1A31CB}"/>
              </a:ext>
            </a:extLst>
          </p:cNvPr>
          <p:cNvSpPr/>
          <p:nvPr/>
        </p:nvSpPr>
        <p:spPr>
          <a:xfrm>
            <a:off x="3191095" y="4227382"/>
            <a:ext cx="2143935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28600"/>
            <a:r>
              <a:rPr lang="en-US" sz="1400" dirty="0">
                <a:latin typeface="Calibri" panose="020F0502020204030204" pitchFamily="34" charset="0"/>
              </a:rPr>
              <a:t>Combined error ellipse</a:t>
            </a:r>
            <a:r>
              <a:rPr lang="en-US" sz="1400" baseline="30000" dirty="0">
                <a:latin typeface="Calibri" panose="020F0502020204030204" pitchFamily="34" charset="0"/>
              </a:rPr>
              <a:t>*</a:t>
            </a:r>
            <a:endParaRPr lang="en-US" sz="1400" dirty="0">
              <a:latin typeface="Calibri" panose="020F050202020403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110A727-BABB-3346-A6F3-24ABC516AC96}"/>
              </a:ext>
            </a:extLst>
          </p:cNvPr>
          <p:cNvSpPr/>
          <p:nvPr/>
        </p:nvSpPr>
        <p:spPr>
          <a:xfrm>
            <a:off x="5785704" y="4254014"/>
            <a:ext cx="306638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28600"/>
            <a:r>
              <a:rPr lang="en-US" sz="1400" dirty="0">
                <a:latin typeface="Calibri" panose="020F0502020204030204" pitchFamily="34" charset="0"/>
              </a:rPr>
              <a:t>Transformed combined error ellipse</a:t>
            </a:r>
            <a:r>
              <a:rPr lang="en-US" sz="1400" baseline="30000" dirty="0">
                <a:latin typeface="Calibri" panose="020F0502020204030204" pitchFamily="34" charset="0"/>
              </a:rPr>
              <a:t>*</a:t>
            </a:r>
            <a:endParaRPr lang="en-US" sz="1400" dirty="0">
              <a:latin typeface="Calibri" panose="020F0502020204030204" pitchFamily="34" charset="0"/>
            </a:endParaRP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6DFCD015-5799-2948-A2F0-6A3AD49A35F7}"/>
              </a:ext>
            </a:extLst>
          </p:cNvPr>
          <p:cNvSpPr/>
          <p:nvPr/>
        </p:nvSpPr>
        <p:spPr>
          <a:xfrm>
            <a:off x="2684054" y="2680046"/>
            <a:ext cx="507041" cy="215444"/>
          </a:xfrm>
          <a:prstGeom prst="rightArrow">
            <a:avLst/>
          </a:prstGeom>
          <a:solidFill>
            <a:srgbClr val="0432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ight Arrow 41">
            <a:extLst>
              <a:ext uri="{FF2B5EF4-FFF2-40B4-BE49-F238E27FC236}">
                <a16:creationId xmlns:a16="http://schemas.microsoft.com/office/drawing/2014/main" id="{A05894D3-DBF1-6D4A-BE5E-EA79BBE3CD30}"/>
              </a:ext>
            </a:extLst>
          </p:cNvPr>
          <p:cNvSpPr/>
          <p:nvPr/>
        </p:nvSpPr>
        <p:spPr>
          <a:xfrm>
            <a:off x="5530795" y="2644259"/>
            <a:ext cx="507041" cy="215444"/>
          </a:xfrm>
          <a:prstGeom prst="rightArrow">
            <a:avLst/>
          </a:prstGeom>
          <a:solidFill>
            <a:srgbClr val="0432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2FBBCDCF-106F-D04F-AAD9-8F6FEDFEC61F}"/>
              </a:ext>
            </a:extLst>
          </p:cNvPr>
          <p:cNvSpPr/>
          <p:nvPr/>
        </p:nvSpPr>
        <p:spPr>
          <a:xfrm>
            <a:off x="3930699" y="2691925"/>
            <a:ext cx="669925" cy="260350"/>
          </a:xfrm>
          <a:custGeom>
            <a:avLst/>
            <a:gdLst>
              <a:gd name="connsiteX0" fmla="*/ 0 w 669925"/>
              <a:gd name="connsiteY0" fmla="*/ 0 h 260350"/>
              <a:gd name="connsiteX1" fmla="*/ 19050 w 669925"/>
              <a:gd name="connsiteY1" fmla="*/ 98425 h 260350"/>
              <a:gd name="connsiteX2" fmla="*/ 57150 w 669925"/>
              <a:gd name="connsiteY2" fmla="*/ 171450 h 260350"/>
              <a:gd name="connsiteX3" fmla="*/ 111125 w 669925"/>
              <a:gd name="connsiteY3" fmla="*/ 228600 h 260350"/>
              <a:gd name="connsiteX4" fmla="*/ 200025 w 669925"/>
              <a:gd name="connsiteY4" fmla="*/ 260350 h 260350"/>
              <a:gd name="connsiteX5" fmla="*/ 311150 w 669925"/>
              <a:gd name="connsiteY5" fmla="*/ 250825 h 260350"/>
              <a:gd name="connsiteX6" fmla="*/ 409575 w 669925"/>
              <a:gd name="connsiteY6" fmla="*/ 209550 h 260350"/>
              <a:gd name="connsiteX7" fmla="*/ 488950 w 669925"/>
              <a:gd name="connsiteY7" fmla="*/ 158750 h 260350"/>
              <a:gd name="connsiteX8" fmla="*/ 568325 w 669925"/>
              <a:gd name="connsiteY8" fmla="*/ 104775 h 260350"/>
              <a:gd name="connsiteX9" fmla="*/ 628650 w 669925"/>
              <a:gd name="connsiteY9" fmla="*/ 41275 h 260350"/>
              <a:gd name="connsiteX10" fmla="*/ 669925 w 669925"/>
              <a:gd name="connsiteY10" fmla="*/ 6350 h 260350"/>
              <a:gd name="connsiteX11" fmla="*/ 0 w 669925"/>
              <a:gd name="connsiteY11" fmla="*/ 0 h 260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69925" h="260350">
                <a:moveTo>
                  <a:pt x="0" y="0"/>
                </a:moveTo>
                <a:lnTo>
                  <a:pt x="19050" y="98425"/>
                </a:lnTo>
                <a:lnTo>
                  <a:pt x="57150" y="171450"/>
                </a:lnTo>
                <a:lnTo>
                  <a:pt x="111125" y="228600"/>
                </a:lnTo>
                <a:lnTo>
                  <a:pt x="200025" y="260350"/>
                </a:lnTo>
                <a:lnTo>
                  <a:pt x="311150" y="250825"/>
                </a:lnTo>
                <a:lnTo>
                  <a:pt x="409575" y="209550"/>
                </a:lnTo>
                <a:lnTo>
                  <a:pt x="488950" y="158750"/>
                </a:lnTo>
                <a:lnTo>
                  <a:pt x="568325" y="104775"/>
                </a:lnTo>
                <a:lnTo>
                  <a:pt x="628650" y="41275"/>
                </a:lnTo>
                <a:lnTo>
                  <a:pt x="669925" y="6350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6534BCA1-A176-0142-8231-7750D2BD6BB2}"/>
              </a:ext>
            </a:extLst>
          </p:cNvPr>
          <p:cNvSpPr/>
          <p:nvPr/>
        </p:nvSpPr>
        <p:spPr>
          <a:xfrm>
            <a:off x="6758844" y="2787015"/>
            <a:ext cx="1109031" cy="367229"/>
          </a:xfrm>
          <a:custGeom>
            <a:avLst/>
            <a:gdLst>
              <a:gd name="connsiteX0" fmla="*/ 0 w 1109031"/>
              <a:gd name="connsiteY0" fmla="*/ 0 h 367229"/>
              <a:gd name="connsiteX1" fmla="*/ 1109031 w 1109031"/>
              <a:gd name="connsiteY1" fmla="*/ 3672 h 367229"/>
              <a:gd name="connsiteX2" fmla="*/ 1061291 w 1109031"/>
              <a:gd name="connsiteY2" fmla="*/ 80790 h 367229"/>
              <a:gd name="connsiteX3" fmla="*/ 1024568 w 1109031"/>
              <a:gd name="connsiteY3" fmla="*/ 143219 h 367229"/>
              <a:gd name="connsiteX4" fmla="*/ 965812 w 1109031"/>
              <a:gd name="connsiteY4" fmla="*/ 201976 h 367229"/>
              <a:gd name="connsiteX5" fmla="*/ 896038 w 1109031"/>
              <a:gd name="connsiteY5" fmla="*/ 260733 h 367229"/>
              <a:gd name="connsiteX6" fmla="*/ 818920 w 1109031"/>
              <a:gd name="connsiteY6" fmla="*/ 301128 h 367229"/>
              <a:gd name="connsiteX7" fmla="*/ 734458 w 1109031"/>
              <a:gd name="connsiteY7" fmla="*/ 341523 h 367229"/>
              <a:gd name="connsiteX8" fmla="*/ 646323 w 1109031"/>
              <a:gd name="connsiteY8" fmla="*/ 359884 h 367229"/>
              <a:gd name="connsiteX9" fmla="*/ 517793 w 1109031"/>
              <a:gd name="connsiteY9" fmla="*/ 367229 h 367229"/>
              <a:gd name="connsiteX10" fmla="*/ 403952 w 1109031"/>
              <a:gd name="connsiteY10" fmla="*/ 345195 h 367229"/>
              <a:gd name="connsiteX11" fmla="*/ 304800 w 1109031"/>
              <a:gd name="connsiteY11" fmla="*/ 308472 h 367229"/>
              <a:gd name="connsiteX12" fmla="*/ 212993 w 1109031"/>
              <a:gd name="connsiteY12" fmla="*/ 260733 h 367229"/>
              <a:gd name="connsiteX13" fmla="*/ 135875 w 1109031"/>
              <a:gd name="connsiteY13" fmla="*/ 205648 h 367229"/>
              <a:gd name="connsiteX14" fmla="*/ 66101 w 1109031"/>
              <a:gd name="connsiteY14" fmla="*/ 117513 h 367229"/>
              <a:gd name="connsiteX15" fmla="*/ 25706 w 1109031"/>
              <a:gd name="connsiteY15" fmla="*/ 58757 h 367229"/>
              <a:gd name="connsiteX16" fmla="*/ 0 w 1109031"/>
              <a:gd name="connsiteY16" fmla="*/ 0 h 367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09031" h="367229">
                <a:moveTo>
                  <a:pt x="0" y="0"/>
                </a:moveTo>
                <a:lnTo>
                  <a:pt x="1109031" y="3672"/>
                </a:lnTo>
                <a:lnTo>
                  <a:pt x="1061291" y="80790"/>
                </a:lnTo>
                <a:lnTo>
                  <a:pt x="1024568" y="143219"/>
                </a:lnTo>
                <a:lnTo>
                  <a:pt x="965812" y="201976"/>
                </a:lnTo>
                <a:lnTo>
                  <a:pt x="896038" y="260733"/>
                </a:lnTo>
                <a:lnTo>
                  <a:pt x="818920" y="301128"/>
                </a:lnTo>
                <a:lnTo>
                  <a:pt x="734458" y="341523"/>
                </a:lnTo>
                <a:lnTo>
                  <a:pt x="646323" y="359884"/>
                </a:lnTo>
                <a:lnTo>
                  <a:pt x="517793" y="367229"/>
                </a:lnTo>
                <a:lnTo>
                  <a:pt x="403952" y="345195"/>
                </a:lnTo>
                <a:lnTo>
                  <a:pt x="304800" y="308472"/>
                </a:lnTo>
                <a:lnTo>
                  <a:pt x="212993" y="260733"/>
                </a:lnTo>
                <a:lnTo>
                  <a:pt x="135875" y="205648"/>
                </a:lnTo>
                <a:lnTo>
                  <a:pt x="66101" y="117513"/>
                </a:lnTo>
                <a:lnTo>
                  <a:pt x="25706" y="58757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6DB5495-004E-554A-B7DF-184DD8C4DE97}"/>
              </a:ext>
            </a:extLst>
          </p:cNvPr>
          <p:cNvSpPr/>
          <p:nvPr/>
        </p:nvSpPr>
        <p:spPr>
          <a:xfrm>
            <a:off x="5012915" y="862640"/>
            <a:ext cx="3066380" cy="646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28600"/>
            <a:r>
              <a:rPr lang="en-US" sz="1400" dirty="0">
                <a:latin typeface="Calibri" panose="020F0502020204030204" pitchFamily="34" charset="0"/>
              </a:rPr>
              <a:t>Assumptions: 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alibri" panose="020F0502020204030204" pitchFamily="34" charset="0"/>
              </a:rPr>
              <a:t>Relative velocity vector is constant</a:t>
            </a:r>
          </a:p>
          <a:p>
            <a:pPr marL="5143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alibri" panose="020F0502020204030204" pitchFamily="34" charset="0"/>
              </a:rPr>
              <a:t>Combined error ellipse is constant</a:t>
            </a: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DEE9E806-C387-B146-B082-B0E9A42F87FD}"/>
              </a:ext>
            </a:extLst>
          </p:cNvPr>
          <p:cNvSpPr/>
          <p:nvPr/>
        </p:nvSpPr>
        <p:spPr>
          <a:xfrm>
            <a:off x="4000550" y="2704625"/>
            <a:ext cx="530225" cy="247650"/>
          </a:xfrm>
          <a:custGeom>
            <a:avLst/>
            <a:gdLst>
              <a:gd name="connsiteX0" fmla="*/ 0 w 530225"/>
              <a:gd name="connsiteY0" fmla="*/ 174625 h 247650"/>
              <a:gd name="connsiteX1" fmla="*/ 38100 w 530225"/>
              <a:gd name="connsiteY1" fmla="*/ 219075 h 247650"/>
              <a:gd name="connsiteX2" fmla="*/ 98425 w 530225"/>
              <a:gd name="connsiteY2" fmla="*/ 244475 h 247650"/>
              <a:gd name="connsiteX3" fmla="*/ 161925 w 530225"/>
              <a:gd name="connsiteY3" fmla="*/ 247650 h 247650"/>
              <a:gd name="connsiteX4" fmla="*/ 225425 w 530225"/>
              <a:gd name="connsiteY4" fmla="*/ 241300 h 247650"/>
              <a:gd name="connsiteX5" fmla="*/ 285750 w 530225"/>
              <a:gd name="connsiteY5" fmla="*/ 222250 h 247650"/>
              <a:gd name="connsiteX6" fmla="*/ 339725 w 530225"/>
              <a:gd name="connsiteY6" fmla="*/ 196850 h 247650"/>
              <a:gd name="connsiteX7" fmla="*/ 393700 w 530225"/>
              <a:gd name="connsiteY7" fmla="*/ 161925 h 247650"/>
              <a:gd name="connsiteX8" fmla="*/ 444500 w 530225"/>
              <a:gd name="connsiteY8" fmla="*/ 123825 h 247650"/>
              <a:gd name="connsiteX9" fmla="*/ 485775 w 530225"/>
              <a:gd name="connsiteY9" fmla="*/ 95250 h 247650"/>
              <a:gd name="connsiteX10" fmla="*/ 511175 w 530225"/>
              <a:gd name="connsiteY10" fmla="*/ 66675 h 247650"/>
              <a:gd name="connsiteX11" fmla="*/ 530225 w 530225"/>
              <a:gd name="connsiteY11" fmla="*/ 53975 h 247650"/>
              <a:gd name="connsiteX12" fmla="*/ 482600 w 530225"/>
              <a:gd name="connsiteY12" fmla="*/ 25400 h 247650"/>
              <a:gd name="connsiteX13" fmla="*/ 425450 w 530225"/>
              <a:gd name="connsiteY13" fmla="*/ 9525 h 247650"/>
              <a:gd name="connsiteX14" fmla="*/ 368300 w 530225"/>
              <a:gd name="connsiteY14" fmla="*/ 0 h 247650"/>
              <a:gd name="connsiteX15" fmla="*/ 301625 w 530225"/>
              <a:gd name="connsiteY15" fmla="*/ 0 h 247650"/>
              <a:gd name="connsiteX16" fmla="*/ 244475 w 530225"/>
              <a:gd name="connsiteY16" fmla="*/ 6350 h 247650"/>
              <a:gd name="connsiteX17" fmla="*/ 187325 w 530225"/>
              <a:gd name="connsiteY17" fmla="*/ 25400 h 247650"/>
              <a:gd name="connsiteX18" fmla="*/ 130175 w 530225"/>
              <a:gd name="connsiteY18" fmla="*/ 47625 h 247650"/>
              <a:gd name="connsiteX19" fmla="*/ 82550 w 530225"/>
              <a:gd name="connsiteY19" fmla="*/ 79375 h 247650"/>
              <a:gd name="connsiteX20" fmla="*/ 50800 w 530225"/>
              <a:gd name="connsiteY20" fmla="*/ 114300 h 247650"/>
              <a:gd name="connsiteX21" fmla="*/ 0 w 530225"/>
              <a:gd name="connsiteY21" fmla="*/ 174625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30225" h="247650">
                <a:moveTo>
                  <a:pt x="0" y="174625"/>
                </a:moveTo>
                <a:lnTo>
                  <a:pt x="38100" y="219075"/>
                </a:lnTo>
                <a:lnTo>
                  <a:pt x="98425" y="244475"/>
                </a:lnTo>
                <a:lnTo>
                  <a:pt x="161925" y="247650"/>
                </a:lnTo>
                <a:lnTo>
                  <a:pt x="225425" y="241300"/>
                </a:lnTo>
                <a:lnTo>
                  <a:pt x="285750" y="222250"/>
                </a:lnTo>
                <a:lnTo>
                  <a:pt x="339725" y="196850"/>
                </a:lnTo>
                <a:lnTo>
                  <a:pt x="393700" y="161925"/>
                </a:lnTo>
                <a:lnTo>
                  <a:pt x="444500" y="123825"/>
                </a:lnTo>
                <a:lnTo>
                  <a:pt x="485775" y="95250"/>
                </a:lnTo>
                <a:lnTo>
                  <a:pt x="511175" y="66675"/>
                </a:lnTo>
                <a:lnTo>
                  <a:pt x="530225" y="53975"/>
                </a:lnTo>
                <a:lnTo>
                  <a:pt x="482600" y="25400"/>
                </a:lnTo>
                <a:lnTo>
                  <a:pt x="425450" y="9525"/>
                </a:lnTo>
                <a:lnTo>
                  <a:pt x="368300" y="0"/>
                </a:lnTo>
                <a:lnTo>
                  <a:pt x="301625" y="0"/>
                </a:lnTo>
                <a:lnTo>
                  <a:pt x="244475" y="6350"/>
                </a:lnTo>
                <a:lnTo>
                  <a:pt x="187325" y="25400"/>
                </a:lnTo>
                <a:lnTo>
                  <a:pt x="130175" y="47625"/>
                </a:lnTo>
                <a:lnTo>
                  <a:pt x="82550" y="79375"/>
                </a:lnTo>
                <a:lnTo>
                  <a:pt x="50800" y="114300"/>
                </a:lnTo>
                <a:lnTo>
                  <a:pt x="0" y="174625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51D79514-C12F-CC42-8CE9-FB655E4161D0}"/>
              </a:ext>
            </a:extLst>
          </p:cNvPr>
          <p:cNvCxnSpPr>
            <a:cxnSpLocks/>
          </p:cNvCxnSpPr>
          <p:nvPr/>
        </p:nvCxnSpPr>
        <p:spPr>
          <a:xfrm flipH="1" flipV="1">
            <a:off x="3341435" y="2494470"/>
            <a:ext cx="816918" cy="364908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Rectangle 75">
            <a:extLst>
              <a:ext uri="{FF2B5EF4-FFF2-40B4-BE49-F238E27FC236}">
                <a16:creationId xmlns:a16="http://schemas.microsoft.com/office/drawing/2014/main" id="{C6BB10EA-AB85-3546-A9AE-132E016E24F7}"/>
              </a:ext>
            </a:extLst>
          </p:cNvPr>
          <p:cNvSpPr/>
          <p:nvPr/>
        </p:nvSpPr>
        <p:spPr>
          <a:xfrm>
            <a:off x="2587518" y="2299432"/>
            <a:ext cx="1058646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28600"/>
            <a:r>
              <a:rPr lang="en-US" sz="1200">
                <a:latin typeface="Calibri" panose="020F0502020204030204" pitchFamily="34" charset="0"/>
              </a:rPr>
              <a:t>Instant prob.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BEA12C0-BBC1-C44B-B5B1-E25AFA7759C8}"/>
              </a:ext>
            </a:extLst>
          </p:cNvPr>
          <p:cNvSpPr/>
          <p:nvPr/>
        </p:nvSpPr>
        <p:spPr>
          <a:xfrm>
            <a:off x="2615492" y="2091570"/>
            <a:ext cx="1058646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28600"/>
            <a:r>
              <a:rPr lang="en-US" sz="1200">
                <a:latin typeface="Calibri" panose="020F0502020204030204" pitchFamily="34" charset="0"/>
              </a:rPr>
              <a:t>Total prob.</a:t>
            </a: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CAFFD95E-EEB6-3246-94BB-3F88A5CD73BB}"/>
              </a:ext>
            </a:extLst>
          </p:cNvPr>
          <p:cNvCxnSpPr>
            <a:cxnSpLocks/>
          </p:cNvCxnSpPr>
          <p:nvPr/>
        </p:nvCxnSpPr>
        <p:spPr>
          <a:xfrm flipH="1" flipV="1">
            <a:off x="3574356" y="2293856"/>
            <a:ext cx="498774" cy="456585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Rectangle 78">
            <a:extLst>
              <a:ext uri="{FF2B5EF4-FFF2-40B4-BE49-F238E27FC236}">
                <a16:creationId xmlns:a16="http://schemas.microsoft.com/office/drawing/2014/main" id="{02A55130-A667-924A-9F2D-F57C99442BA6}"/>
              </a:ext>
            </a:extLst>
          </p:cNvPr>
          <p:cNvSpPr/>
          <p:nvPr/>
        </p:nvSpPr>
        <p:spPr>
          <a:xfrm>
            <a:off x="1312400" y="4608084"/>
            <a:ext cx="7049740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chemeClr val="tx1"/>
                </a:solidFill>
              </a:rPr>
              <a:t>* R. </a:t>
            </a:r>
            <a:r>
              <a:rPr lang="en-US" sz="1000" dirty="0" err="1">
                <a:solidFill>
                  <a:schemeClr val="tx1"/>
                </a:solidFill>
              </a:rPr>
              <a:t>Paielli</a:t>
            </a:r>
            <a:r>
              <a:rPr lang="en-US" sz="1000" dirty="0">
                <a:solidFill>
                  <a:schemeClr val="tx1"/>
                </a:solidFill>
              </a:rPr>
              <a:t>, et. al. “Conflict Probability Estimation For Free Flight”, pp.588-596, Vol. 20, AIAA JGCD, 1997.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5B1FC660-54E5-AD41-BC73-AA40394B357F}"/>
              </a:ext>
            </a:extLst>
          </p:cNvPr>
          <p:cNvSpPr/>
          <p:nvPr/>
        </p:nvSpPr>
        <p:spPr>
          <a:xfrm>
            <a:off x="7199606" y="2791787"/>
            <a:ext cx="390455" cy="363758"/>
          </a:xfrm>
          <a:custGeom>
            <a:avLst/>
            <a:gdLst>
              <a:gd name="connsiteX0" fmla="*/ 26698 w 390455"/>
              <a:gd name="connsiteY0" fmla="*/ 347071 h 363758"/>
              <a:gd name="connsiteX1" fmla="*/ 113466 w 390455"/>
              <a:gd name="connsiteY1" fmla="*/ 363758 h 363758"/>
              <a:gd name="connsiteX2" fmla="*/ 210245 w 390455"/>
              <a:gd name="connsiteY2" fmla="*/ 357083 h 363758"/>
              <a:gd name="connsiteX3" fmla="*/ 290339 w 390455"/>
              <a:gd name="connsiteY3" fmla="*/ 337060 h 363758"/>
              <a:gd name="connsiteX4" fmla="*/ 343734 w 390455"/>
              <a:gd name="connsiteY4" fmla="*/ 317036 h 363758"/>
              <a:gd name="connsiteX5" fmla="*/ 390455 w 390455"/>
              <a:gd name="connsiteY5" fmla="*/ 300350 h 363758"/>
              <a:gd name="connsiteX6" fmla="*/ 353746 w 390455"/>
              <a:gd name="connsiteY6" fmla="*/ 233606 h 363758"/>
              <a:gd name="connsiteX7" fmla="*/ 323711 w 390455"/>
              <a:gd name="connsiteY7" fmla="*/ 173536 h 363758"/>
              <a:gd name="connsiteX8" fmla="*/ 283664 w 390455"/>
              <a:gd name="connsiteY8" fmla="*/ 113466 h 363758"/>
              <a:gd name="connsiteX9" fmla="*/ 226931 w 390455"/>
              <a:gd name="connsiteY9" fmla="*/ 70082 h 363758"/>
              <a:gd name="connsiteX10" fmla="*/ 183547 w 390455"/>
              <a:gd name="connsiteY10" fmla="*/ 33372 h 363758"/>
              <a:gd name="connsiteX11" fmla="*/ 146838 w 390455"/>
              <a:gd name="connsiteY11" fmla="*/ 6674 h 363758"/>
              <a:gd name="connsiteX12" fmla="*/ 100117 w 390455"/>
              <a:gd name="connsiteY12" fmla="*/ 0 h 363758"/>
              <a:gd name="connsiteX13" fmla="*/ 56733 w 390455"/>
              <a:gd name="connsiteY13" fmla="*/ 10012 h 363758"/>
              <a:gd name="connsiteX14" fmla="*/ 40047 w 390455"/>
              <a:gd name="connsiteY14" fmla="*/ 36709 h 363758"/>
              <a:gd name="connsiteX15" fmla="*/ 16686 w 390455"/>
              <a:gd name="connsiteY15" fmla="*/ 70082 h 363758"/>
              <a:gd name="connsiteX16" fmla="*/ 3337 w 390455"/>
              <a:gd name="connsiteY16" fmla="*/ 126814 h 363758"/>
              <a:gd name="connsiteX17" fmla="*/ 0 w 390455"/>
              <a:gd name="connsiteY17" fmla="*/ 193559 h 363758"/>
              <a:gd name="connsiteX18" fmla="*/ 6674 w 390455"/>
              <a:gd name="connsiteY18" fmla="*/ 240280 h 363758"/>
              <a:gd name="connsiteX19" fmla="*/ 26698 w 390455"/>
              <a:gd name="connsiteY19" fmla="*/ 347071 h 363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90455" h="363758">
                <a:moveTo>
                  <a:pt x="26698" y="347071"/>
                </a:moveTo>
                <a:lnTo>
                  <a:pt x="113466" y="363758"/>
                </a:lnTo>
                <a:lnTo>
                  <a:pt x="210245" y="357083"/>
                </a:lnTo>
                <a:lnTo>
                  <a:pt x="290339" y="337060"/>
                </a:lnTo>
                <a:lnTo>
                  <a:pt x="343734" y="317036"/>
                </a:lnTo>
                <a:lnTo>
                  <a:pt x="390455" y="300350"/>
                </a:lnTo>
                <a:lnTo>
                  <a:pt x="353746" y="233606"/>
                </a:lnTo>
                <a:lnTo>
                  <a:pt x="323711" y="173536"/>
                </a:lnTo>
                <a:lnTo>
                  <a:pt x="283664" y="113466"/>
                </a:lnTo>
                <a:lnTo>
                  <a:pt x="226931" y="70082"/>
                </a:lnTo>
                <a:lnTo>
                  <a:pt x="183547" y="33372"/>
                </a:lnTo>
                <a:lnTo>
                  <a:pt x="146838" y="6674"/>
                </a:lnTo>
                <a:lnTo>
                  <a:pt x="100117" y="0"/>
                </a:lnTo>
                <a:lnTo>
                  <a:pt x="56733" y="10012"/>
                </a:lnTo>
                <a:lnTo>
                  <a:pt x="40047" y="36709"/>
                </a:lnTo>
                <a:lnTo>
                  <a:pt x="16686" y="70082"/>
                </a:lnTo>
                <a:lnTo>
                  <a:pt x="3337" y="126814"/>
                </a:lnTo>
                <a:lnTo>
                  <a:pt x="0" y="193559"/>
                </a:lnTo>
                <a:lnTo>
                  <a:pt x="6674" y="240280"/>
                </a:lnTo>
                <a:lnTo>
                  <a:pt x="26698" y="347071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A299686-144A-5443-8BF9-A058AE4D5647}"/>
              </a:ext>
            </a:extLst>
          </p:cNvPr>
          <p:cNvSpPr/>
          <p:nvPr/>
        </p:nvSpPr>
        <p:spPr>
          <a:xfrm>
            <a:off x="752641" y="2036165"/>
            <a:ext cx="1119517" cy="3556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883AA548-5166-F340-B8B5-D0F344B44674}"/>
              </a:ext>
            </a:extLst>
          </p:cNvPr>
          <p:cNvSpPr/>
          <p:nvPr/>
        </p:nvSpPr>
        <p:spPr>
          <a:xfrm rot="16200000">
            <a:off x="891110" y="2158552"/>
            <a:ext cx="1119517" cy="3556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AF02DCD-CF83-424D-B356-0D2E95520FE3}"/>
              </a:ext>
            </a:extLst>
          </p:cNvPr>
          <p:cNvCxnSpPr/>
          <p:nvPr/>
        </p:nvCxnSpPr>
        <p:spPr>
          <a:xfrm>
            <a:off x="279400" y="2213965"/>
            <a:ext cx="2209800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3DF2FACF-BA7B-FD49-9D75-61242F1D01DC}"/>
              </a:ext>
            </a:extLst>
          </p:cNvPr>
          <p:cNvCxnSpPr>
            <a:cxnSpLocks/>
          </p:cNvCxnSpPr>
          <p:nvPr/>
        </p:nvCxnSpPr>
        <p:spPr>
          <a:xfrm flipV="1">
            <a:off x="1450868" y="1268153"/>
            <a:ext cx="10437" cy="2567248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69872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58" descr="Diagram&#10;&#10;Description automatically generated">
            <a:extLst>
              <a:ext uri="{FF2B5EF4-FFF2-40B4-BE49-F238E27FC236}">
                <a16:creationId xmlns:a16="http://schemas.microsoft.com/office/drawing/2014/main" id="{2DE451E1-935C-B14C-9921-7EE98EF6F5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211" y="748667"/>
            <a:ext cx="3547208" cy="3455863"/>
          </a:xfrm>
          <a:prstGeom prst="rect">
            <a:avLst/>
          </a:prstGeom>
        </p:spPr>
      </p:pic>
      <p:sp>
        <p:nvSpPr>
          <p:cNvPr id="5" name="Freeform 4">
            <a:extLst>
              <a:ext uri="{FF2B5EF4-FFF2-40B4-BE49-F238E27FC236}">
                <a16:creationId xmlns:a16="http://schemas.microsoft.com/office/drawing/2014/main" id="{272A50D5-4194-124E-9244-FFB313AC0C35}"/>
              </a:ext>
            </a:extLst>
          </p:cNvPr>
          <p:cNvSpPr/>
          <p:nvPr/>
        </p:nvSpPr>
        <p:spPr>
          <a:xfrm>
            <a:off x="4137498" y="2209542"/>
            <a:ext cx="570689" cy="528536"/>
          </a:xfrm>
          <a:custGeom>
            <a:avLst/>
            <a:gdLst>
              <a:gd name="connsiteX0" fmla="*/ 570689 w 570689"/>
              <a:gd name="connsiteY0" fmla="*/ 424774 h 528536"/>
              <a:gd name="connsiteX1" fmla="*/ 479898 w 570689"/>
              <a:gd name="connsiteY1" fmla="*/ 470170 h 528536"/>
              <a:gd name="connsiteX2" fmla="*/ 408562 w 570689"/>
              <a:gd name="connsiteY2" fmla="*/ 492868 h 528536"/>
              <a:gd name="connsiteX3" fmla="*/ 327498 w 570689"/>
              <a:gd name="connsiteY3" fmla="*/ 512323 h 528536"/>
              <a:gd name="connsiteX4" fmla="*/ 223736 w 570689"/>
              <a:gd name="connsiteY4" fmla="*/ 528536 h 528536"/>
              <a:gd name="connsiteX5" fmla="*/ 162128 w 570689"/>
              <a:gd name="connsiteY5" fmla="*/ 528536 h 528536"/>
              <a:gd name="connsiteX6" fmla="*/ 71336 w 570689"/>
              <a:gd name="connsiteY6" fmla="*/ 525294 h 528536"/>
              <a:gd name="connsiteX7" fmla="*/ 25940 w 570689"/>
              <a:gd name="connsiteY7" fmla="*/ 518808 h 528536"/>
              <a:gd name="connsiteX8" fmla="*/ 6485 w 570689"/>
              <a:gd name="connsiteY8" fmla="*/ 457200 h 528536"/>
              <a:gd name="connsiteX9" fmla="*/ 0 w 570689"/>
              <a:gd name="connsiteY9" fmla="*/ 327498 h 528536"/>
              <a:gd name="connsiteX10" fmla="*/ 0 w 570689"/>
              <a:gd name="connsiteY10" fmla="*/ 207523 h 528536"/>
              <a:gd name="connsiteX11" fmla="*/ 3242 w 570689"/>
              <a:gd name="connsiteY11" fmla="*/ 123217 h 528536"/>
              <a:gd name="connsiteX12" fmla="*/ 45396 w 570689"/>
              <a:gd name="connsiteY12" fmla="*/ 55123 h 528536"/>
              <a:gd name="connsiteX13" fmla="*/ 71336 w 570689"/>
              <a:gd name="connsiteY13" fmla="*/ 12970 h 528536"/>
              <a:gd name="connsiteX14" fmla="*/ 123217 w 570689"/>
              <a:gd name="connsiteY14" fmla="*/ 0 h 528536"/>
              <a:gd name="connsiteX15" fmla="*/ 204281 w 570689"/>
              <a:gd name="connsiteY15" fmla="*/ 3242 h 528536"/>
              <a:gd name="connsiteX16" fmla="*/ 272374 w 570689"/>
              <a:gd name="connsiteY16" fmla="*/ 38911 h 528536"/>
              <a:gd name="connsiteX17" fmla="*/ 327498 w 570689"/>
              <a:gd name="connsiteY17" fmla="*/ 87549 h 528536"/>
              <a:gd name="connsiteX18" fmla="*/ 379379 w 570689"/>
              <a:gd name="connsiteY18" fmla="*/ 136187 h 528536"/>
              <a:gd name="connsiteX19" fmla="*/ 421532 w 570689"/>
              <a:gd name="connsiteY19" fmla="*/ 194553 h 528536"/>
              <a:gd name="connsiteX20" fmla="*/ 460442 w 570689"/>
              <a:gd name="connsiteY20" fmla="*/ 249677 h 528536"/>
              <a:gd name="connsiteX21" fmla="*/ 499353 w 570689"/>
              <a:gd name="connsiteY21" fmla="*/ 314528 h 528536"/>
              <a:gd name="connsiteX22" fmla="*/ 538264 w 570689"/>
              <a:gd name="connsiteY22" fmla="*/ 363166 h 528536"/>
              <a:gd name="connsiteX23" fmla="*/ 570689 w 570689"/>
              <a:gd name="connsiteY23" fmla="*/ 424774 h 528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70689" h="528536">
                <a:moveTo>
                  <a:pt x="570689" y="424774"/>
                </a:moveTo>
                <a:lnTo>
                  <a:pt x="479898" y="470170"/>
                </a:lnTo>
                <a:lnTo>
                  <a:pt x="408562" y="492868"/>
                </a:lnTo>
                <a:lnTo>
                  <a:pt x="327498" y="512323"/>
                </a:lnTo>
                <a:lnTo>
                  <a:pt x="223736" y="528536"/>
                </a:lnTo>
                <a:lnTo>
                  <a:pt x="162128" y="528536"/>
                </a:lnTo>
                <a:lnTo>
                  <a:pt x="71336" y="525294"/>
                </a:lnTo>
                <a:lnTo>
                  <a:pt x="25940" y="518808"/>
                </a:lnTo>
                <a:lnTo>
                  <a:pt x="6485" y="457200"/>
                </a:lnTo>
                <a:lnTo>
                  <a:pt x="0" y="327498"/>
                </a:lnTo>
                <a:lnTo>
                  <a:pt x="0" y="207523"/>
                </a:lnTo>
                <a:lnTo>
                  <a:pt x="3242" y="123217"/>
                </a:lnTo>
                <a:lnTo>
                  <a:pt x="45396" y="55123"/>
                </a:lnTo>
                <a:lnTo>
                  <a:pt x="71336" y="12970"/>
                </a:lnTo>
                <a:lnTo>
                  <a:pt x="123217" y="0"/>
                </a:lnTo>
                <a:lnTo>
                  <a:pt x="204281" y="3242"/>
                </a:lnTo>
                <a:lnTo>
                  <a:pt x="272374" y="38911"/>
                </a:lnTo>
                <a:lnTo>
                  <a:pt x="327498" y="87549"/>
                </a:lnTo>
                <a:lnTo>
                  <a:pt x="379379" y="136187"/>
                </a:lnTo>
                <a:lnTo>
                  <a:pt x="421532" y="194553"/>
                </a:lnTo>
                <a:lnTo>
                  <a:pt x="460442" y="249677"/>
                </a:lnTo>
                <a:lnTo>
                  <a:pt x="499353" y="314528"/>
                </a:lnTo>
                <a:lnTo>
                  <a:pt x="538264" y="363166"/>
                </a:lnTo>
                <a:lnTo>
                  <a:pt x="570689" y="424774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D3B554-E1D3-0341-AEEE-367F159E87C3}"/>
              </a:ext>
            </a:extLst>
          </p:cNvPr>
          <p:cNvSpPr/>
          <p:nvPr/>
        </p:nvSpPr>
        <p:spPr>
          <a:xfrm rot="20385509">
            <a:off x="4191780" y="2155295"/>
            <a:ext cx="583816" cy="1362548"/>
          </a:xfrm>
          <a:prstGeom prst="rect">
            <a:avLst/>
          </a:prstGeom>
          <a:noFill/>
          <a:ln w="28575">
            <a:solidFill>
              <a:srgbClr val="0432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776AB618-977D-9C44-980D-C7E68545CB2D}"/>
              </a:ext>
            </a:extLst>
          </p:cNvPr>
          <p:cNvSpPr/>
          <p:nvPr/>
        </p:nvSpPr>
        <p:spPr>
          <a:xfrm>
            <a:off x="3975100" y="2095500"/>
            <a:ext cx="742950" cy="654050"/>
          </a:xfrm>
          <a:custGeom>
            <a:avLst/>
            <a:gdLst>
              <a:gd name="connsiteX0" fmla="*/ 0 w 742950"/>
              <a:gd name="connsiteY0" fmla="*/ 190500 h 654050"/>
              <a:gd name="connsiteX1" fmla="*/ 533400 w 742950"/>
              <a:gd name="connsiteY1" fmla="*/ 0 h 654050"/>
              <a:gd name="connsiteX2" fmla="*/ 742950 w 742950"/>
              <a:gd name="connsiteY2" fmla="*/ 552450 h 654050"/>
              <a:gd name="connsiteX3" fmla="*/ 628650 w 742950"/>
              <a:gd name="connsiteY3" fmla="*/ 596900 h 654050"/>
              <a:gd name="connsiteX4" fmla="*/ 508000 w 742950"/>
              <a:gd name="connsiteY4" fmla="*/ 622300 h 654050"/>
              <a:gd name="connsiteX5" fmla="*/ 374650 w 742950"/>
              <a:gd name="connsiteY5" fmla="*/ 654050 h 654050"/>
              <a:gd name="connsiteX6" fmla="*/ 279400 w 742950"/>
              <a:gd name="connsiteY6" fmla="*/ 654050 h 654050"/>
              <a:gd name="connsiteX7" fmla="*/ 158750 w 742950"/>
              <a:gd name="connsiteY7" fmla="*/ 635000 h 654050"/>
              <a:gd name="connsiteX8" fmla="*/ 0 w 742950"/>
              <a:gd name="connsiteY8" fmla="*/ 190500 h 65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2950" h="654050">
                <a:moveTo>
                  <a:pt x="0" y="190500"/>
                </a:moveTo>
                <a:lnTo>
                  <a:pt x="533400" y="0"/>
                </a:lnTo>
                <a:lnTo>
                  <a:pt x="742950" y="552450"/>
                </a:lnTo>
                <a:lnTo>
                  <a:pt x="628650" y="596900"/>
                </a:lnTo>
                <a:lnTo>
                  <a:pt x="508000" y="622300"/>
                </a:lnTo>
                <a:lnTo>
                  <a:pt x="374650" y="654050"/>
                </a:lnTo>
                <a:lnTo>
                  <a:pt x="279400" y="654050"/>
                </a:lnTo>
                <a:lnTo>
                  <a:pt x="158750" y="635000"/>
                </a:lnTo>
                <a:lnTo>
                  <a:pt x="0" y="190500"/>
                </a:lnTo>
                <a:close/>
              </a:path>
            </a:pathLst>
          </a:custGeom>
          <a:noFill/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F2DB03-DC12-DD43-BCA0-AB10D36A0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Calculation of intent conflict probability: Hwang’s method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02A55130-A667-924A-9F2D-F57C99442BA6}"/>
              </a:ext>
            </a:extLst>
          </p:cNvPr>
          <p:cNvSpPr/>
          <p:nvPr/>
        </p:nvSpPr>
        <p:spPr>
          <a:xfrm>
            <a:off x="1312400" y="4563349"/>
            <a:ext cx="7049740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chemeClr val="tx1"/>
                </a:solidFill>
              </a:rPr>
              <a:t>* Hwang, I., and </a:t>
            </a:r>
            <a:r>
              <a:rPr lang="en-US" sz="1000" dirty="0" err="1">
                <a:solidFill>
                  <a:schemeClr val="tx1"/>
                </a:solidFill>
              </a:rPr>
              <a:t>Seah</a:t>
            </a:r>
            <a:r>
              <a:rPr lang="en-US" sz="1000" dirty="0">
                <a:solidFill>
                  <a:schemeClr val="tx1"/>
                </a:solidFill>
              </a:rPr>
              <a:t>, C. E., “Intent-Based Probabilistic Conflict Detection for the Next Generation Air Transportation System, ”Proceedings of the IEEE, Vol. 96, No. 12, 2008, pp. 2040–2059.</a:t>
            </a:r>
          </a:p>
        </p:txBody>
      </p:sp>
    </p:spTree>
    <p:extLst>
      <p:ext uri="{BB962C8B-B14F-4D97-AF65-F5344CB8AC3E}">
        <p14:creationId xmlns:p14="http://schemas.microsoft.com/office/powerpoint/2010/main" val="2269738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B3C451F-67C5-7347-8757-A5486ADEDC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9" t="6666" r="12560" b="5432"/>
          <a:stretch/>
        </p:blipFill>
        <p:spPr>
          <a:xfrm>
            <a:off x="0" y="981573"/>
            <a:ext cx="4082483" cy="3365499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C3FE0347-43A4-C545-B52A-C841ED1AB3B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4" t="5751" r="8504"/>
          <a:stretch/>
        </p:blipFill>
        <p:spPr>
          <a:xfrm>
            <a:off x="3117197" y="1021398"/>
            <a:ext cx="6026803" cy="26728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2F2DB03-DC12-DD43-BCA0-AB10D36A0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of methods</a:t>
            </a: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7B631882-FF1D-DF41-ADF6-738F79CB006D}"/>
              </a:ext>
            </a:extLst>
          </p:cNvPr>
          <p:cNvCxnSpPr>
            <a:cxnSpLocks/>
          </p:cNvCxnSpPr>
          <p:nvPr/>
        </p:nvCxnSpPr>
        <p:spPr>
          <a:xfrm flipV="1">
            <a:off x="1416448" y="2365322"/>
            <a:ext cx="538434" cy="520172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A395E9C2-B5E2-844F-9034-E08F84382E50}"/>
              </a:ext>
            </a:extLst>
          </p:cNvPr>
          <p:cNvCxnSpPr>
            <a:cxnSpLocks/>
          </p:cNvCxnSpPr>
          <p:nvPr/>
        </p:nvCxnSpPr>
        <p:spPr>
          <a:xfrm>
            <a:off x="1416448" y="2885494"/>
            <a:ext cx="113822" cy="240431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CF0BB266-D533-1C45-8FD2-72B4AC6795CA}"/>
              </a:ext>
            </a:extLst>
          </p:cNvPr>
          <p:cNvCxnSpPr>
            <a:cxnSpLocks/>
          </p:cNvCxnSpPr>
          <p:nvPr/>
        </p:nvCxnSpPr>
        <p:spPr>
          <a:xfrm>
            <a:off x="1416448" y="2885494"/>
            <a:ext cx="250373" cy="89583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34C07FC8-9971-F944-8F3A-7248E005F344}"/>
              </a:ext>
            </a:extLst>
          </p:cNvPr>
          <p:cNvCxnSpPr>
            <a:cxnSpLocks/>
          </p:cNvCxnSpPr>
          <p:nvPr/>
        </p:nvCxnSpPr>
        <p:spPr>
          <a:xfrm flipV="1">
            <a:off x="1416447" y="2771752"/>
            <a:ext cx="240259" cy="123105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54242D2C-70D4-0944-9940-9D33ABA9F8D0}"/>
              </a:ext>
            </a:extLst>
          </p:cNvPr>
          <p:cNvCxnSpPr>
            <a:cxnSpLocks/>
          </p:cNvCxnSpPr>
          <p:nvPr/>
        </p:nvCxnSpPr>
        <p:spPr>
          <a:xfrm flipH="1">
            <a:off x="1327044" y="2897572"/>
            <a:ext cx="89403" cy="238359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9DBB0FEF-5858-4845-87FC-59DFE9232266}"/>
              </a:ext>
            </a:extLst>
          </p:cNvPr>
          <p:cNvCxnSpPr>
            <a:cxnSpLocks/>
          </p:cNvCxnSpPr>
          <p:nvPr/>
        </p:nvCxnSpPr>
        <p:spPr>
          <a:xfrm flipH="1">
            <a:off x="1176190" y="2888209"/>
            <a:ext cx="240257" cy="111026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7D665A5E-4F6B-2B46-A05B-EC09DBB18AA5}"/>
              </a:ext>
            </a:extLst>
          </p:cNvPr>
          <p:cNvCxnSpPr>
            <a:cxnSpLocks/>
          </p:cNvCxnSpPr>
          <p:nvPr/>
        </p:nvCxnSpPr>
        <p:spPr>
          <a:xfrm flipH="1" flipV="1">
            <a:off x="1166074" y="2795910"/>
            <a:ext cx="250373" cy="90942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E9C7717F-F749-344D-B57A-8013F7D6BB6E}"/>
              </a:ext>
            </a:extLst>
          </p:cNvPr>
          <p:cNvCxnSpPr>
            <a:cxnSpLocks/>
          </p:cNvCxnSpPr>
          <p:nvPr/>
        </p:nvCxnSpPr>
        <p:spPr>
          <a:xfrm flipH="1" flipV="1">
            <a:off x="1302624" y="2645061"/>
            <a:ext cx="113823" cy="239753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176F0A38-17BE-B145-AEBB-F7A95122D48D}"/>
              </a:ext>
            </a:extLst>
          </p:cNvPr>
          <p:cNvCxnSpPr>
            <a:cxnSpLocks/>
          </p:cNvCxnSpPr>
          <p:nvPr/>
        </p:nvCxnSpPr>
        <p:spPr>
          <a:xfrm flipV="1">
            <a:off x="1422753" y="2635055"/>
            <a:ext cx="83097" cy="259124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>
            <a:extLst>
              <a:ext uri="{FF2B5EF4-FFF2-40B4-BE49-F238E27FC236}">
                <a16:creationId xmlns:a16="http://schemas.microsoft.com/office/drawing/2014/main" id="{B281E1BB-90C4-8547-8DF6-39D32C7DD5ED}"/>
              </a:ext>
            </a:extLst>
          </p:cNvPr>
          <p:cNvSpPr/>
          <p:nvPr/>
        </p:nvSpPr>
        <p:spPr>
          <a:xfrm>
            <a:off x="760953" y="2010424"/>
            <a:ext cx="1234357" cy="4476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Mean = 20kts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E782A210-9026-2A45-96E9-D324469928D7}"/>
              </a:ext>
            </a:extLst>
          </p:cNvPr>
          <p:cNvSpPr/>
          <p:nvPr/>
        </p:nvSpPr>
        <p:spPr>
          <a:xfrm>
            <a:off x="80405" y="3008709"/>
            <a:ext cx="1499563" cy="4329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Std. = 5 kts</a:t>
            </a: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051F6FDD-6B2B-404A-A981-68AA003E060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458536" flipH="1">
            <a:off x="1431120" y="3598401"/>
            <a:ext cx="201445" cy="311728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25CF2668-6154-024B-8608-14203C60F51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 flipH="1">
            <a:off x="2679404" y="4006701"/>
            <a:ext cx="201445" cy="311728"/>
          </a:xfrm>
          <a:prstGeom prst="rect">
            <a:avLst/>
          </a:prstGeom>
        </p:spPr>
      </p:pic>
      <p:sp>
        <p:nvSpPr>
          <p:cNvPr id="64" name="Rectangle 63">
            <a:extLst>
              <a:ext uri="{FF2B5EF4-FFF2-40B4-BE49-F238E27FC236}">
                <a16:creationId xmlns:a16="http://schemas.microsoft.com/office/drawing/2014/main" id="{194D2C86-DE33-4347-B5B5-0D5281AE1F46}"/>
              </a:ext>
            </a:extLst>
          </p:cNvPr>
          <p:cNvSpPr/>
          <p:nvPr/>
        </p:nvSpPr>
        <p:spPr>
          <a:xfrm>
            <a:off x="4273170" y="3773067"/>
            <a:ext cx="4680143" cy="6337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rgbClr val="0432FF"/>
                </a:solidFill>
              </a:rPr>
              <a:t>Paielli’s</a:t>
            </a:r>
            <a:r>
              <a:rPr lang="en-US" sz="1200" dirty="0">
                <a:solidFill>
                  <a:srgbClr val="0432FF"/>
                </a:solidFill>
              </a:rPr>
              <a:t> method overestimates and doesn’t tell when the intent conflict will happen.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432FF"/>
                </a:solidFill>
              </a:rPr>
              <a:t>The “ellipse overlap” method is inaccurate and unreliable.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262F18D-F579-924C-8133-ECA51F80CDB9}"/>
              </a:ext>
            </a:extLst>
          </p:cNvPr>
          <p:cNvSpPr/>
          <p:nvPr/>
        </p:nvSpPr>
        <p:spPr>
          <a:xfrm>
            <a:off x="6060027" y="1164657"/>
            <a:ext cx="614253" cy="2697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34366986-4DF6-9B4D-9022-11FB6E9591AC}"/>
              </a:ext>
            </a:extLst>
          </p:cNvPr>
          <p:cNvSpPr/>
          <p:nvPr/>
        </p:nvSpPr>
        <p:spPr>
          <a:xfrm>
            <a:off x="5936876" y="847165"/>
            <a:ext cx="676365" cy="221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DF6D54DD-88E3-FE4E-A803-0D6C575A8286}"/>
              </a:ext>
            </a:extLst>
          </p:cNvPr>
          <p:cNvSpPr/>
          <p:nvPr/>
        </p:nvSpPr>
        <p:spPr>
          <a:xfrm>
            <a:off x="1873624" y="772869"/>
            <a:ext cx="676365" cy="221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564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5611151-6425-9C4B-BFAA-5ECCE76442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3" t="2617" r="20450" b="6701"/>
          <a:stretch/>
        </p:blipFill>
        <p:spPr>
          <a:xfrm>
            <a:off x="57469" y="708438"/>
            <a:ext cx="3685191" cy="413669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2F2DB03-DC12-DD43-BCA0-AB10D36A0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scenario: a balloon and a Global Hawk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A4DCF5BC-823F-BD47-9A9E-E33C66AB51EB}"/>
              </a:ext>
            </a:extLst>
          </p:cNvPr>
          <p:cNvCxnSpPr>
            <a:cxnSpLocks/>
          </p:cNvCxnSpPr>
          <p:nvPr/>
        </p:nvCxnSpPr>
        <p:spPr>
          <a:xfrm flipV="1">
            <a:off x="608320" y="3276540"/>
            <a:ext cx="538434" cy="520172"/>
          </a:xfrm>
          <a:prstGeom prst="straightConnector1">
            <a:avLst/>
          </a:prstGeom>
          <a:ln w="19050">
            <a:solidFill>
              <a:srgbClr val="0432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013EAF32-55F0-BF4F-8C28-147E95437324}"/>
              </a:ext>
            </a:extLst>
          </p:cNvPr>
          <p:cNvCxnSpPr>
            <a:cxnSpLocks/>
          </p:cNvCxnSpPr>
          <p:nvPr/>
        </p:nvCxnSpPr>
        <p:spPr>
          <a:xfrm>
            <a:off x="608320" y="3796712"/>
            <a:ext cx="113822" cy="240431"/>
          </a:xfrm>
          <a:prstGeom prst="straightConnector1">
            <a:avLst/>
          </a:prstGeom>
          <a:ln w="19050">
            <a:solidFill>
              <a:srgbClr val="0432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CB2E92C6-2DE3-1C4F-BC7F-7D9DF14266D0}"/>
              </a:ext>
            </a:extLst>
          </p:cNvPr>
          <p:cNvCxnSpPr>
            <a:cxnSpLocks/>
          </p:cNvCxnSpPr>
          <p:nvPr/>
        </p:nvCxnSpPr>
        <p:spPr>
          <a:xfrm>
            <a:off x="608320" y="3796712"/>
            <a:ext cx="250373" cy="89583"/>
          </a:xfrm>
          <a:prstGeom prst="straightConnector1">
            <a:avLst/>
          </a:prstGeom>
          <a:ln w="19050">
            <a:solidFill>
              <a:srgbClr val="0432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5B484B0-BA1A-E54C-ADFE-229C37077161}"/>
              </a:ext>
            </a:extLst>
          </p:cNvPr>
          <p:cNvCxnSpPr>
            <a:cxnSpLocks/>
          </p:cNvCxnSpPr>
          <p:nvPr/>
        </p:nvCxnSpPr>
        <p:spPr>
          <a:xfrm flipV="1">
            <a:off x="608319" y="3682970"/>
            <a:ext cx="240259" cy="123105"/>
          </a:xfrm>
          <a:prstGeom prst="straightConnector1">
            <a:avLst/>
          </a:prstGeom>
          <a:ln w="19050">
            <a:solidFill>
              <a:srgbClr val="0432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5BDF614-51A7-7549-9134-EB428A51E165}"/>
              </a:ext>
            </a:extLst>
          </p:cNvPr>
          <p:cNvCxnSpPr>
            <a:cxnSpLocks/>
          </p:cNvCxnSpPr>
          <p:nvPr/>
        </p:nvCxnSpPr>
        <p:spPr>
          <a:xfrm flipH="1">
            <a:off x="518916" y="3808790"/>
            <a:ext cx="89403" cy="238359"/>
          </a:xfrm>
          <a:prstGeom prst="straightConnector1">
            <a:avLst/>
          </a:prstGeom>
          <a:ln w="19050">
            <a:solidFill>
              <a:srgbClr val="0432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67EAF8D-655E-2D40-B4F9-21F272BA7E4A}"/>
              </a:ext>
            </a:extLst>
          </p:cNvPr>
          <p:cNvCxnSpPr>
            <a:cxnSpLocks/>
          </p:cNvCxnSpPr>
          <p:nvPr/>
        </p:nvCxnSpPr>
        <p:spPr>
          <a:xfrm flipH="1">
            <a:off x="368062" y="3799427"/>
            <a:ext cx="240257" cy="111026"/>
          </a:xfrm>
          <a:prstGeom prst="straightConnector1">
            <a:avLst/>
          </a:prstGeom>
          <a:ln w="19050">
            <a:solidFill>
              <a:srgbClr val="0432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FAAF81AB-2E56-8F44-B1B2-68881081A2A9}"/>
              </a:ext>
            </a:extLst>
          </p:cNvPr>
          <p:cNvCxnSpPr>
            <a:cxnSpLocks/>
          </p:cNvCxnSpPr>
          <p:nvPr/>
        </p:nvCxnSpPr>
        <p:spPr>
          <a:xfrm flipH="1" flipV="1">
            <a:off x="357946" y="3707128"/>
            <a:ext cx="250373" cy="90942"/>
          </a:xfrm>
          <a:prstGeom prst="straightConnector1">
            <a:avLst/>
          </a:prstGeom>
          <a:ln w="19050">
            <a:solidFill>
              <a:srgbClr val="0432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622968E3-A5A6-D04A-9992-813CF1723917}"/>
              </a:ext>
            </a:extLst>
          </p:cNvPr>
          <p:cNvCxnSpPr>
            <a:cxnSpLocks/>
          </p:cNvCxnSpPr>
          <p:nvPr/>
        </p:nvCxnSpPr>
        <p:spPr>
          <a:xfrm flipH="1" flipV="1">
            <a:off x="494496" y="3556279"/>
            <a:ext cx="113823" cy="239753"/>
          </a:xfrm>
          <a:prstGeom prst="straightConnector1">
            <a:avLst/>
          </a:prstGeom>
          <a:ln w="19050">
            <a:solidFill>
              <a:srgbClr val="0432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28B4A4DE-0806-6844-A179-DA63DDF82F2E}"/>
              </a:ext>
            </a:extLst>
          </p:cNvPr>
          <p:cNvCxnSpPr>
            <a:cxnSpLocks/>
          </p:cNvCxnSpPr>
          <p:nvPr/>
        </p:nvCxnSpPr>
        <p:spPr>
          <a:xfrm flipV="1">
            <a:off x="614625" y="3546273"/>
            <a:ext cx="83097" cy="259124"/>
          </a:xfrm>
          <a:prstGeom prst="straightConnector1">
            <a:avLst/>
          </a:prstGeom>
          <a:ln w="19050">
            <a:solidFill>
              <a:srgbClr val="0432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1FBD5546-EDF2-0D4B-BF4E-2F11DFE917CC}"/>
              </a:ext>
            </a:extLst>
          </p:cNvPr>
          <p:cNvSpPr/>
          <p:nvPr/>
        </p:nvSpPr>
        <p:spPr>
          <a:xfrm>
            <a:off x="106330" y="2745910"/>
            <a:ext cx="1003978" cy="485619"/>
          </a:xfrm>
          <a:prstGeom prst="rect">
            <a:avLst/>
          </a:prstGeom>
          <a:noFill/>
          <a:ln>
            <a:solidFill>
              <a:srgbClr val="043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rgbClr val="0432FF"/>
                </a:solidFill>
              </a:rPr>
              <a:t>Wind </a:t>
            </a:r>
          </a:p>
          <a:p>
            <a:pPr algn="ctr"/>
            <a:r>
              <a:rPr lang="en-US" sz="1050" dirty="0">
                <a:solidFill>
                  <a:srgbClr val="0432FF"/>
                </a:solidFill>
              </a:rPr>
              <a:t>Mean = 20kts</a:t>
            </a:r>
          </a:p>
          <a:p>
            <a:pPr algn="ctr"/>
            <a:r>
              <a:rPr lang="en-US" sz="1050" dirty="0">
                <a:solidFill>
                  <a:srgbClr val="0432FF"/>
                </a:solidFill>
              </a:rPr>
              <a:t>Std. = 5 kts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F8734EA3-90B4-D749-82C9-527EFF9D371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983384" flipH="1">
            <a:off x="2634965" y="4564430"/>
            <a:ext cx="201445" cy="31172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26527A85-EA44-7848-8099-DA70BB94240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38450" y="2315537"/>
            <a:ext cx="169890" cy="166631"/>
          </a:xfrm>
          <a:prstGeom prst="ellipse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2FC325F-65D4-8340-8F29-E389E639561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80" t="5470" r="8234"/>
          <a:stretch/>
        </p:blipFill>
        <p:spPr>
          <a:xfrm>
            <a:off x="4053253" y="641204"/>
            <a:ext cx="4943041" cy="146528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6BA49D6-1B23-024A-9265-9DB55E9DA2E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2" t="4905" r="8235"/>
          <a:stretch/>
        </p:blipFill>
        <p:spPr>
          <a:xfrm>
            <a:off x="3956294" y="2040407"/>
            <a:ext cx="5033278" cy="1465285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718FB125-DD7C-6645-8F3C-CB399459C06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7" t="5470" r="8162"/>
          <a:stretch/>
        </p:blipFill>
        <p:spPr>
          <a:xfrm>
            <a:off x="3940426" y="3422564"/>
            <a:ext cx="5033278" cy="1484551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4E569F99-F171-604D-A17F-7382CD20AB75}"/>
              </a:ext>
            </a:extLst>
          </p:cNvPr>
          <p:cNvSpPr/>
          <p:nvPr/>
        </p:nvSpPr>
        <p:spPr>
          <a:xfrm>
            <a:off x="5681203" y="782772"/>
            <a:ext cx="558231" cy="2167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45%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9D7118C6-4BEE-A44B-ABB5-D16C9AA35589}"/>
              </a:ext>
            </a:extLst>
          </p:cNvPr>
          <p:cNvCxnSpPr>
            <a:cxnSpLocks/>
          </p:cNvCxnSpPr>
          <p:nvPr/>
        </p:nvCxnSpPr>
        <p:spPr>
          <a:xfrm flipH="1" flipV="1">
            <a:off x="5291419" y="708439"/>
            <a:ext cx="389785" cy="16562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EEE4C176-98F8-9044-BE25-57D8F4583884}"/>
              </a:ext>
            </a:extLst>
          </p:cNvPr>
          <p:cNvSpPr/>
          <p:nvPr/>
        </p:nvSpPr>
        <p:spPr>
          <a:xfrm>
            <a:off x="6070987" y="2182576"/>
            <a:ext cx="558231" cy="2167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1.6%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24570696-9787-DF40-8903-CC39F31B987B}"/>
              </a:ext>
            </a:extLst>
          </p:cNvPr>
          <p:cNvCxnSpPr>
            <a:cxnSpLocks/>
          </p:cNvCxnSpPr>
          <p:nvPr/>
        </p:nvCxnSpPr>
        <p:spPr>
          <a:xfrm flipH="1" flipV="1">
            <a:off x="5681203" y="2108243"/>
            <a:ext cx="389785" cy="16562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7DED9FA6-4FEF-D442-859E-06BC6AE95C26}"/>
              </a:ext>
            </a:extLst>
          </p:cNvPr>
          <p:cNvSpPr/>
          <p:nvPr/>
        </p:nvSpPr>
        <p:spPr>
          <a:xfrm>
            <a:off x="6902464" y="3770657"/>
            <a:ext cx="558231" cy="2167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0.2%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1A072366-A4FD-CE4C-A0A0-4BFE01CA2953}"/>
              </a:ext>
            </a:extLst>
          </p:cNvPr>
          <p:cNvCxnSpPr>
            <a:cxnSpLocks/>
          </p:cNvCxnSpPr>
          <p:nvPr/>
        </p:nvCxnSpPr>
        <p:spPr>
          <a:xfrm flipH="1" flipV="1">
            <a:off x="6512680" y="3696324"/>
            <a:ext cx="389785" cy="16562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546061E2-17C5-1345-8E33-AC178058EED4}"/>
              </a:ext>
            </a:extLst>
          </p:cNvPr>
          <p:cNvSpPr/>
          <p:nvPr/>
        </p:nvSpPr>
        <p:spPr>
          <a:xfrm>
            <a:off x="5980310" y="1124104"/>
            <a:ext cx="1953598" cy="2167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0432FF"/>
                </a:solidFill>
              </a:rPr>
              <a:t>Global Hawk starting now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309F70F-DC88-DF4D-81CB-6117CBF2763B}"/>
              </a:ext>
            </a:extLst>
          </p:cNvPr>
          <p:cNvSpPr/>
          <p:nvPr/>
        </p:nvSpPr>
        <p:spPr>
          <a:xfrm>
            <a:off x="5980310" y="2514784"/>
            <a:ext cx="2758212" cy="2167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0432FF"/>
                </a:solidFill>
              </a:rPr>
              <a:t>Global Hawk starting 30 minutes later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4AFF52EB-21BB-1F4E-8E27-56AD0EBDDF35}"/>
              </a:ext>
            </a:extLst>
          </p:cNvPr>
          <p:cNvSpPr/>
          <p:nvPr/>
        </p:nvSpPr>
        <p:spPr>
          <a:xfrm>
            <a:off x="5871265" y="3439318"/>
            <a:ext cx="2758212" cy="2167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0432FF"/>
                </a:solidFill>
              </a:rPr>
              <a:t>Global Hawk starting 60 minutes later</a:t>
            </a:r>
          </a:p>
        </p:txBody>
      </p:sp>
    </p:spTree>
    <p:extLst>
      <p:ext uri="{BB962C8B-B14F-4D97-AF65-F5344CB8AC3E}">
        <p14:creationId xmlns:p14="http://schemas.microsoft.com/office/powerpoint/2010/main" val="1104799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51" grpId="0"/>
      <p:bldP spid="53" grpId="0"/>
      <p:bldP spid="55" grpId="0"/>
      <p:bldP spid="56" grpId="0"/>
      <p:bldP spid="5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B0486E6-3109-B145-87EB-6CDAC4D04B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10" t="6631" r="12574" b="5185"/>
          <a:stretch/>
        </p:blipFill>
        <p:spPr>
          <a:xfrm>
            <a:off x="750668" y="733430"/>
            <a:ext cx="5014938" cy="4143370"/>
          </a:xfrm>
          <a:prstGeom prst="rect">
            <a:avLst/>
          </a:prstGeom>
        </p:spPr>
      </p:pic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26C2E0D-F762-C646-8446-5DF3014E1D18}"/>
              </a:ext>
            </a:extLst>
          </p:cNvPr>
          <p:cNvCxnSpPr>
            <a:cxnSpLocks/>
          </p:cNvCxnSpPr>
          <p:nvPr/>
        </p:nvCxnSpPr>
        <p:spPr>
          <a:xfrm flipV="1">
            <a:off x="2374861" y="1159331"/>
            <a:ext cx="538434" cy="520172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E255C9B-EAEC-C749-8085-8DBC2B2C0515}"/>
              </a:ext>
            </a:extLst>
          </p:cNvPr>
          <p:cNvCxnSpPr>
            <a:cxnSpLocks/>
          </p:cNvCxnSpPr>
          <p:nvPr/>
        </p:nvCxnSpPr>
        <p:spPr>
          <a:xfrm>
            <a:off x="2374861" y="1679503"/>
            <a:ext cx="113822" cy="240431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7A15C8D3-032B-DE4A-8FF2-D0E0190ED970}"/>
              </a:ext>
            </a:extLst>
          </p:cNvPr>
          <p:cNvCxnSpPr>
            <a:cxnSpLocks/>
          </p:cNvCxnSpPr>
          <p:nvPr/>
        </p:nvCxnSpPr>
        <p:spPr>
          <a:xfrm>
            <a:off x="2374861" y="1679503"/>
            <a:ext cx="250373" cy="89583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D76F77A5-24ED-1049-AE90-A08F42820F56}"/>
              </a:ext>
            </a:extLst>
          </p:cNvPr>
          <p:cNvCxnSpPr>
            <a:cxnSpLocks/>
          </p:cNvCxnSpPr>
          <p:nvPr/>
        </p:nvCxnSpPr>
        <p:spPr>
          <a:xfrm flipV="1">
            <a:off x="2374860" y="1565761"/>
            <a:ext cx="240259" cy="123105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D5AD0F20-7184-D34E-B84C-DE5E6ED422C2}"/>
              </a:ext>
            </a:extLst>
          </p:cNvPr>
          <p:cNvCxnSpPr>
            <a:cxnSpLocks/>
          </p:cNvCxnSpPr>
          <p:nvPr/>
        </p:nvCxnSpPr>
        <p:spPr>
          <a:xfrm flipH="1">
            <a:off x="2285457" y="1691581"/>
            <a:ext cx="89403" cy="238359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8E444EEB-D288-FB45-87EA-EDA8658C45B2}"/>
              </a:ext>
            </a:extLst>
          </p:cNvPr>
          <p:cNvCxnSpPr>
            <a:cxnSpLocks/>
          </p:cNvCxnSpPr>
          <p:nvPr/>
        </p:nvCxnSpPr>
        <p:spPr>
          <a:xfrm flipH="1">
            <a:off x="2134603" y="1682218"/>
            <a:ext cx="240257" cy="111026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64EDDC4B-A2FA-FA42-905A-ABBC4C91110D}"/>
              </a:ext>
            </a:extLst>
          </p:cNvPr>
          <p:cNvCxnSpPr>
            <a:cxnSpLocks/>
          </p:cNvCxnSpPr>
          <p:nvPr/>
        </p:nvCxnSpPr>
        <p:spPr>
          <a:xfrm flipH="1" flipV="1">
            <a:off x="2124487" y="1589919"/>
            <a:ext cx="250373" cy="90942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43AFE80D-4438-D247-BCCD-A0EC3045CD17}"/>
              </a:ext>
            </a:extLst>
          </p:cNvPr>
          <p:cNvCxnSpPr>
            <a:cxnSpLocks/>
          </p:cNvCxnSpPr>
          <p:nvPr/>
        </p:nvCxnSpPr>
        <p:spPr>
          <a:xfrm flipH="1" flipV="1">
            <a:off x="2261037" y="1439070"/>
            <a:ext cx="113823" cy="239753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7C5EF1F-6224-7E4E-B903-4095965B59E5}"/>
              </a:ext>
            </a:extLst>
          </p:cNvPr>
          <p:cNvCxnSpPr>
            <a:cxnSpLocks/>
          </p:cNvCxnSpPr>
          <p:nvPr/>
        </p:nvCxnSpPr>
        <p:spPr>
          <a:xfrm flipV="1">
            <a:off x="2381166" y="1429064"/>
            <a:ext cx="83097" cy="259124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72467668-FC82-0D4D-BBCE-1158447D80F3}"/>
              </a:ext>
            </a:extLst>
          </p:cNvPr>
          <p:cNvSpPr/>
          <p:nvPr/>
        </p:nvSpPr>
        <p:spPr>
          <a:xfrm>
            <a:off x="1888077" y="807467"/>
            <a:ext cx="1234357" cy="4476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Mean = 20kts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4122641-3BE7-AB4A-8366-578C66D3F86E}"/>
              </a:ext>
            </a:extLst>
          </p:cNvPr>
          <p:cNvSpPr/>
          <p:nvPr/>
        </p:nvSpPr>
        <p:spPr>
          <a:xfrm>
            <a:off x="1038818" y="1802718"/>
            <a:ext cx="1499563" cy="4329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Std. = 5 kts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EF39C1CE-3B4B-CA46-9EF0-C266ABBA839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336717" flipH="1">
            <a:off x="1480830" y="4537249"/>
            <a:ext cx="201445" cy="31172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1FBCD16B-625C-2247-8CBE-541A6F67A66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 flipH="1">
            <a:off x="4494891" y="4390716"/>
            <a:ext cx="201445" cy="311728"/>
          </a:xfrm>
          <a:prstGeom prst="rect">
            <a:avLst/>
          </a:prstGeom>
        </p:spPr>
      </p:pic>
      <p:sp>
        <p:nvSpPr>
          <p:cNvPr id="7" name="Freeform 6">
            <a:extLst>
              <a:ext uri="{FF2B5EF4-FFF2-40B4-BE49-F238E27FC236}">
                <a16:creationId xmlns:a16="http://schemas.microsoft.com/office/drawing/2014/main" id="{07C69757-C606-914C-8D9A-DA91A5F24B13}"/>
              </a:ext>
            </a:extLst>
          </p:cNvPr>
          <p:cNvSpPr/>
          <p:nvPr/>
        </p:nvSpPr>
        <p:spPr>
          <a:xfrm>
            <a:off x="2435053" y="914604"/>
            <a:ext cx="2052165" cy="2917704"/>
          </a:xfrm>
          <a:custGeom>
            <a:avLst/>
            <a:gdLst>
              <a:gd name="connsiteX0" fmla="*/ 0 w 2052165"/>
              <a:gd name="connsiteY0" fmla="*/ 2917704 h 2917704"/>
              <a:gd name="connsiteX1" fmla="*/ 600293 w 2052165"/>
              <a:gd name="connsiteY1" fmla="*/ 2317411 h 2917704"/>
              <a:gd name="connsiteX2" fmla="*/ 1158706 w 2052165"/>
              <a:gd name="connsiteY2" fmla="*/ 1549594 h 2917704"/>
              <a:gd name="connsiteX3" fmla="*/ 2052165 w 2052165"/>
              <a:gd name="connsiteY3" fmla="*/ 0 h 2917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52165" h="2917704">
                <a:moveTo>
                  <a:pt x="0" y="2917704"/>
                </a:moveTo>
                <a:cubicBezTo>
                  <a:pt x="203587" y="2731566"/>
                  <a:pt x="407175" y="2545429"/>
                  <a:pt x="600293" y="2317411"/>
                </a:cubicBezTo>
                <a:cubicBezTo>
                  <a:pt x="793411" y="2089393"/>
                  <a:pt x="916727" y="1935829"/>
                  <a:pt x="1158706" y="1549594"/>
                </a:cubicBezTo>
                <a:cubicBezTo>
                  <a:pt x="1400685" y="1163359"/>
                  <a:pt x="1726425" y="581679"/>
                  <a:pt x="2052165" y="0"/>
                </a:cubicBezTo>
              </a:path>
            </a:pathLst>
          </a:custGeom>
          <a:noFill/>
          <a:ln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3B9F1EEA-FC51-5445-9787-01164B791996}"/>
              </a:ext>
            </a:extLst>
          </p:cNvPr>
          <p:cNvSpPr/>
          <p:nvPr/>
        </p:nvSpPr>
        <p:spPr>
          <a:xfrm>
            <a:off x="2435053" y="1654501"/>
            <a:ext cx="3099188" cy="2184787"/>
          </a:xfrm>
          <a:custGeom>
            <a:avLst/>
            <a:gdLst>
              <a:gd name="connsiteX0" fmla="*/ 0 w 3099188"/>
              <a:gd name="connsiteY0" fmla="*/ 2184787 h 2184787"/>
              <a:gd name="connsiteX1" fmla="*/ 607273 w 3099188"/>
              <a:gd name="connsiteY1" fmla="*/ 1584494 h 2184787"/>
              <a:gd name="connsiteX2" fmla="*/ 1451872 w 3099188"/>
              <a:gd name="connsiteY2" fmla="*/ 928360 h 2184787"/>
              <a:gd name="connsiteX3" fmla="*/ 3099188 w 3099188"/>
              <a:gd name="connsiteY3" fmla="*/ 0 h 2184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99188" h="2184787">
                <a:moveTo>
                  <a:pt x="0" y="2184787"/>
                </a:moveTo>
                <a:cubicBezTo>
                  <a:pt x="182647" y="1989342"/>
                  <a:pt x="365294" y="1793898"/>
                  <a:pt x="607273" y="1584494"/>
                </a:cubicBezTo>
                <a:cubicBezTo>
                  <a:pt x="849252" y="1375090"/>
                  <a:pt x="1036553" y="1192442"/>
                  <a:pt x="1451872" y="928360"/>
                </a:cubicBezTo>
                <a:cubicBezTo>
                  <a:pt x="1867191" y="664278"/>
                  <a:pt x="2483189" y="332139"/>
                  <a:pt x="3099188" y="0"/>
                </a:cubicBezTo>
              </a:path>
            </a:pathLst>
          </a:custGeom>
          <a:noFill/>
          <a:ln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D6C774E-88BE-2840-8984-1DF2B005FE3D}"/>
              </a:ext>
            </a:extLst>
          </p:cNvPr>
          <p:cNvSpPr/>
          <p:nvPr/>
        </p:nvSpPr>
        <p:spPr>
          <a:xfrm>
            <a:off x="5034194" y="824115"/>
            <a:ext cx="534580" cy="2238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50%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20B06FD-5344-7F4C-8207-B2921619A957}"/>
              </a:ext>
            </a:extLst>
          </p:cNvPr>
          <p:cNvSpPr/>
          <p:nvPr/>
        </p:nvSpPr>
        <p:spPr>
          <a:xfrm>
            <a:off x="4281924" y="695482"/>
            <a:ext cx="534580" cy="2238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25%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473026A-8C8E-9B4A-9E55-EB3F5D4ED9A9}"/>
              </a:ext>
            </a:extLst>
          </p:cNvPr>
          <p:cNvSpPr/>
          <p:nvPr/>
        </p:nvSpPr>
        <p:spPr>
          <a:xfrm>
            <a:off x="5332223" y="1474142"/>
            <a:ext cx="534580" cy="2238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25%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14AD328-9679-CB4D-B566-48372D053852}"/>
              </a:ext>
            </a:extLst>
          </p:cNvPr>
          <p:cNvSpPr/>
          <p:nvPr/>
        </p:nvSpPr>
        <p:spPr>
          <a:xfrm>
            <a:off x="146583" y="2439920"/>
            <a:ext cx="2703263" cy="680419"/>
          </a:xfrm>
          <a:prstGeom prst="rect">
            <a:avLst/>
          </a:prstGeom>
          <a:solidFill>
            <a:schemeClr val="bg1"/>
          </a:solidFill>
          <a:ln>
            <a:solidFill>
              <a:srgbClr val="043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starts 5 min earlier (20% likelihood)</a:t>
            </a:r>
          </a:p>
          <a:p>
            <a:r>
              <a:rPr lang="en-US" sz="1200" dirty="0">
                <a:solidFill>
                  <a:schemeClr val="tx1"/>
                </a:solidFill>
              </a:rPr>
              <a:t>starts on time (60% likelihood)</a:t>
            </a:r>
          </a:p>
          <a:p>
            <a:r>
              <a:rPr lang="en-US" sz="1200" dirty="0">
                <a:solidFill>
                  <a:schemeClr val="tx1"/>
                </a:solidFill>
              </a:rPr>
              <a:t>starts 5 min later (20% likelihood)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448DD3D-D58D-FB4D-8B20-1882C2BE9A4B}"/>
              </a:ext>
            </a:extLst>
          </p:cNvPr>
          <p:cNvCxnSpPr/>
          <p:nvPr/>
        </p:nvCxnSpPr>
        <p:spPr>
          <a:xfrm flipH="1">
            <a:off x="1618343" y="3118429"/>
            <a:ext cx="290286" cy="1381000"/>
          </a:xfrm>
          <a:prstGeom prst="straightConnector1">
            <a:avLst/>
          </a:prstGeom>
          <a:ln>
            <a:solidFill>
              <a:srgbClr val="0432FF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B177264D-A863-FE4B-B967-C9CF8B692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Probability with uncertain flight plans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8CCD5CC4-9821-1940-81F1-944CC84D679B}"/>
                  </a:ext>
                </a:extLst>
              </p:cNvPr>
              <p:cNvSpPr/>
              <p:nvPr/>
            </p:nvSpPr>
            <p:spPr>
              <a:xfrm>
                <a:off x="6524710" y="1047931"/>
                <a:ext cx="1967659" cy="692305"/>
              </a:xfrm>
              <a:prstGeom prst="rect">
                <a:avLst/>
              </a:prstGeom>
              <a:ln w="28575">
                <a:solidFill>
                  <a:srgbClr val="0432FF"/>
                </a:solidFill>
              </a:ln>
            </p:spPr>
            <p:txBody>
              <a:bodyPr wrap="square" lIns="0" tIns="0" rIns="0" bIns="0">
                <a:spAutoFit/>
              </a:bodyPr>
              <a:lstStyle/>
              <a:p>
                <a:pPr marL="2286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sz="16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1600" dirty="0">
                  <a:latin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8CCD5CC4-9821-1940-81F1-944CC84D67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4710" y="1047931"/>
                <a:ext cx="1967659" cy="692305"/>
              </a:xfrm>
              <a:prstGeom prst="rect">
                <a:avLst/>
              </a:prstGeom>
              <a:blipFill>
                <a:blip r:embed="rId5"/>
                <a:stretch>
                  <a:fillRect l="-4403" t="-108621" b="-167241"/>
                </a:stretch>
              </a:blipFill>
              <a:ln w="28575">
                <a:solidFill>
                  <a:srgbClr val="0432FF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6384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42" grpId="0"/>
      <p:bldP spid="44" grpId="0"/>
      <p:bldP spid="45" grpId="0"/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2DB03-DC12-DD43-BCA0-AB10D36A0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8DBD446-5850-2848-B68C-BB45515D18CA}"/>
              </a:ext>
            </a:extLst>
          </p:cNvPr>
          <p:cNvSpPr txBox="1">
            <a:spLocks/>
          </p:cNvSpPr>
          <p:nvPr/>
        </p:nvSpPr>
        <p:spPr>
          <a:xfrm>
            <a:off x="594662" y="1174080"/>
            <a:ext cx="7947718" cy="2419716"/>
          </a:xfrm>
          <a:prstGeom prst="rect">
            <a:avLst/>
          </a:prstGeom>
        </p:spPr>
        <p:txBody>
          <a:bodyPr>
            <a:noAutofit/>
          </a:bodyPr>
          <a:lstStyle>
            <a:lvl1pPr marL="257175" indent="-257175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ＭＳ Ｐゴシック"/>
              </a:defRPr>
            </a:lvl1pPr>
            <a:lvl2pPr marL="557213" indent="-214313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2pPr>
            <a:lvl3pPr marL="8572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500"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3pPr>
            <a:lvl4pPr marL="12001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4pPr>
            <a:lvl5pPr marL="15430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Proposed a flight-plan-based intent model that can:</a:t>
            </a:r>
          </a:p>
          <a:p>
            <a:pPr lvl="1"/>
            <a:r>
              <a:rPr lang="en-US" sz="1400" dirty="0">
                <a:latin typeface="Calibri" panose="020F0502020204030204" pitchFamily="34" charset="0"/>
              </a:rPr>
              <a:t>Minimize the 4D intent volume within which the operation is expected to occur</a:t>
            </a:r>
            <a:endParaRPr lang="en-US" sz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1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Provide accurate intent conflict probability that COPs can rely on</a:t>
            </a:r>
          </a:p>
          <a:p>
            <a:pPr lvl="1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Provide time-efficient calculation of intent conflict probability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Prevent gaming and promote equal and efficient use of airspace</a:t>
            </a:r>
          </a:p>
          <a:p>
            <a:pPr lvl="1"/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Support uncertain flight plans and strategic planning (longer look-ahead time)</a:t>
            </a:r>
          </a:p>
          <a:p>
            <a:pPr lvl="1"/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Accelerate integrated airspace operation </a:t>
            </a:r>
          </a:p>
          <a:p>
            <a:pPr lvl="1"/>
            <a:endParaRPr lang="en-US" sz="13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As a foundational component of UTM/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xTM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like system, operational intent will be discussed at tomorrow’s breakout session. </a:t>
            </a:r>
          </a:p>
        </p:txBody>
      </p:sp>
    </p:spTree>
    <p:extLst>
      <p:ext uri="{BB962C8B-B14F-4D97-AF65-F5344CB8AC3E}">
        <p14:creationId xmlns:p14="http://schemas.microsoft.com/office/powerpoint/2010/main" val="1050691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gxIJrIaf0r7KvoQDSLf1w"/>
</p:tagLst>
</file>

<file path=ppt/theme/theme1.xml><?xml version="1.0" encoding="utf-8"?>
<a:theme xmlns:a="http://schemas.openxmlformats.org/drawingml/2006/main" name="2_nasa_asp_presenta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"/>
        <a:ea typeface="ＭＳ Ｐゴシック"/>
        <a:cs typeface="ＭＳ Ｐゴシック"/>
      </a:majorFont>
      <a:minorFont>
        <a:latin typeface="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triangle"/>
          <a:tailEnd type="triangle"/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ASA_UAM" id="{D0F915FD-BD66-1246-86AD-0B28E5FF3638}" vid="{EC954705-109C-5649-B652-F7C9DFD6939A}"/>
    </a:ext>
  </a:extLst>
</a:theme>
</file>

<file path=ppt/theme/theme2.xml><?xml version="1.0" encoding="utf-8"?>
<a:theme xmlns:a="http://schemas.openxmlformats.org/drawingml/2006/main" name="1_nasa_asp_presenta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"/>
        <a:ea typeface="ＭＳ Ｐゴシック"/>
        <a:cs typeface="ＭＳ Ｐゴシック"/>
      </a:majorFont>
      <a:minorFont>
        <a:latin typeface="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triangle"/>
          <a:tailEnd type="triangle"/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3" id="{18636BE5-743E-0640-8493-37B8A231A3B6}" vid="{CF2B61B8-B4C7-E04B-BB97-970387E5535D}"/>
    </a:ext>
  </a:extLst>
</a:theme>
</file>

<file path=ppt/theme/theme4.xml><?xml version="1.0" encoding="utf-8"?>
<a:theme xmlns:a="http://schemas.openxmlformats.org/drawingml/2006/main" name="2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6" id="{144FF5E3-63CF-49D4-A0AC-7F0655252FF1}" vid="{3783D7D7-0C66-4BF0-A920-2BD1B7D6F928}"/>
    </a:ext>
  </a:extLst>
</a:theme>
</file>

<file path=ppt/theme/theme5.xml><?xml version="1.0" encoding="utf-8"?>
<a:theme xmlns:a="http://schemas.openxmlformats.org/drawingml/2006/main" name="2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6" id="{144FF5E3-63CF-49D4-A0AC-7F0655252FF1}" vid="{3783D7D7-0C66-4BF0-A920-2BD1B7D6F928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B8CE86EC815249AA11EB8EEFED31B5" ma:contentTypeVersion="3" ma:contentTypeDescription="Create a new document." ma:contentTypeScope="" ma:versionID="5e8ec4c482f889e59654be4ae5958f91">
  <xsd:schema xmlns:xsd="http://www.w3.org/2001/XMLSchema" xmlns:xs="http://www.w3.org/2001/XMLSchema" xmlns:p="http://schemas.microsoft.com/office/2006/metadata/properties" xmlns:ns2="81865670-851e-42db-8fb2-03d72dfa747c" targetNamespace="http://schemas.microsoft.com/office/2006/metadata/properties" ma:root="true" ma:fieldsID="6e9047c4860122ebb05fe4e02b207e0e" ns2:_="">
    <xsd:import namespace="81865670-851e-42db-8fb2-03d72dfa747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865670-851e-42db-8fb2-03d72dfa74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69CB279-F3E4-41CE-A42C-0D6B4210A37A}">
  <ds:schemaRefs>
    <ds:schemaRef ds:uri="81865670-851e-42db-8fb2-03d72dfa747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D40F153-EC5A-401F-997C-4CC3CE68831E}">
  <ds:schemaRefs>
    <ds:schemaRef ds:uri="http://purl.org/dc/dcmitype/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81865670-851e-42db-8fb2-03d72dfa747c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BC23DE4C-320C-4D1C-959E-7E8F049B8EE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49081</TotalTime>
  <Words>1093</Words>
  <Application>Microsoft Macintosh PowerPoint</Application>
  <PresentationFormat>On-screen Show (16:9)</PresentationFormat>
  <Paragraphs>160</Paragraphs>
  <Slides>16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Arial</vt:lpstr>
      <vt:lpstr>Arial Black</vt:lpstr>
      <vt:lpstr>Avenir Book</vt:lpstr>
      <vt:lpstr>Calibri</vt:lpstr>
      <vt:lpstr>Cambria Math</vt:lpstr>
      <vt:lpstr>2_nasa_asp_presentation</vt:lpstr>
      <vt:lpstr>1_nasa_asp_presentation</vt:lpstr>
      <vt:lpstr>20_Office Theme</vt:lpstr>
      <vt:lpstr>21_Office Theme</vt:lpstr>
      <vt:lpstr>22_Office Theme</vt:lpstr>
      <vt:lpstr>think-cell Slide</vt:lpstr>
      <vt:lpstr>PowerPoint Presentation</vt:lpstr>
      <vt:lpstr>What is flight intent?</vt:lpstr>
      <vt:lpstr>Existing intent models in UTM and needs of advanced models</vt:lpstr>
      <vt:lpstr>A flight-plan-based probabilistic flight intent model</vt:lpstr>
      <vt:lpstr>PowerPoint Presentation</vt:lpstr>
      <vt:lpstr>PowerPoint Presentation</vt:lpstr>
      <vt:lpstr>PowerPoint Presentation</vt:lpstr>
      <vt:lpstr>PowerPoint Presentation</vt:lpstr>
      <vt:lpstr>Incorporate uncertain flight plans and longer look-ahead times</vt:lpstr>
      <vt:lpstr>PowerPoint Presentation</vt:lpstr>
      <vt:lpstr>Calculation of intent conflict probability: Paielli’s method</vt:lpstr>
      <vt:lpstr>Calculation of intent conflict probability: Hwang’s method</vt:lpstr>
      <vt:lpstr>Comparison of methods</vt:lpstr>
      <vt:lpstr>Sample scenario: a balloon and a Global Hawk</vt:lpstr>
      <vt:lpstr>Probability with uncertain flight plans</vt:lpstr>
      <vt:lpstr>Summary</vt:lpstr>
    </vt:vector>
  </TitlesOfParts>
  <Manager/>
  <Company>Microsoft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Contents</dc:title>
  <dc:subject/>
  <dc:creator>rrosen</dc:creator>
  <cp:keywords/>
  <dc:description/>
  <cp:lastModifiedBy>Min Xue (ARC-AFT)</cp:lastModifiedBy>
  <cp:revision>121</cp:revision>
  <cp:lastPrinted>2021-01-14T23:27:37Z</cp:lastPrinted>
  <dcterms:created xsi:type="dcterms:W3CDTF">2015-10-26T12:44:38Z</dcterms:created>
  <dcterms:modified xsi:type="dcterms:W3CDTF">2021-07-13T00:20:06Z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0x0101009AB8CE86EC815249AA11EB8EEFED31B5</vt:lpwstr>
  </property>
</Properties>
</file>