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notesMasterIdLst>
    <p:notesMasterId r:id="rId17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x="12192000" cy="6858000"/>
  <p:notesSz cx="7315200" cy="12344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arl Garbrecht" initials="KG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462" autoAdjust="0"/>
  </p:normalViewPr>
  <p:slideViewPr>
    <p:cSldViewPr snapToGrid="0">
      <p:cViewPr varScale="1">
        <p:scale>
          <a:sx n="80" d="100"/>
          <a:sy n="80" d="100"/>
        </p:scale>
        <p:origin x="749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1-07-10T19:18:47.076" idx="1">
    <p:pos x="0" y="0"/>
    <p:text/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1-07-10T19:18:47.076" idx="2">
    <p:pos x="0" y="0"/>
    <p:text/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move the slide</a:t>
            </a:r>
          </a:p>
        </p:txBody>
      </p:sp>
      <p:sp>
        <p:nvSpPr>
          <p:cNvPr id="136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latin typeface="Arial"/>
              </a:rPr>
              <a:t>Click to edit the notes format</a:t>
            </a:r>
          </a:p>
        </p:txBody>
      </p:sp>
      <p:sp>
        <p:nvSpPr>
          <p:cNvPr id="137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&lt;header&gt;</a:t>
            </a:r>
          </a:p>
        </p:txBody>
      </p:sp>
      <p:sp>
        <p:nvSpPr>
          <p:cNvPr id="138" name="PlaceHolder 4"/>
          <p:cNvSpPr>
            <a:spLocks noGrp="1"/>
          </p:cNvSpPr>
          <p:nvPr>
            <p:ph type="dt"/>
          </p:nvPr>
        </p:nvSpPr>
        <p:spPr>
          <a:xfrm>
            <a:off x="4399200" y="0"/>
            <a:ext cx="3372840" cy="5025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en-US" sz="1400" b="0" strike="noStrike" spc="-1">
                <a:latin typeface="Times New Roman"/>
              </a:rPr>
              <a:t>&lt;date/time&gt;</a:t>
            </a:r>
          </a:p>
        </p:txBody>
      </p:sp>
      <p:sp>
        <p:nvSpPr>
          <p:cNvPr id="139" name="PlaceHolder 5"/>
          <p:cNvSpPr>
            <a:spLocks noGrp="1"/>
          </p:cNvSpPr>
          <p:nvPr>
            <p:ph type="ftr"/>
          </p:nvPr>
        </p:nvSpPr>
        <p:spPr>
          <a:xfrm>
            <a:off x="0" y="9555480"/>
            <a:ext cx="3372840" cy="50256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&lt;footer&gt;</a:t>
            </a:r>
          </a:p>
        </p:txBody>
      </p:sp>
      <p:sp>
        <p:nvSpPr>
          <p:cNvPr id="140" name="PlaceHolder 6"/>
          <p:cNvSpPr>
            <a:spLocks noGrp="1"/>
          </p:cNvSpPr>
          <p:nvPr>
            <p:ph type="sldNum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38EC922B-4FED-4C4B-8F8E-A681AC382E8A}" type="slidenum">
              <a:rPr lang="en-US" sz="1400" b="0" strike="noStrike" spc="-1">
                <a:latin typeface="Times New Roman"/>
              </a:rPr>
              <a:t>‹#›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-44450" y="1543050"/>
            <a:ext cx="7404100" cy="4164013"/>
          </a:xfrm>
          <a:prstGeom prst="rect">
            <a:avLst/>
          </a:prstGeom>
        </p:spPr>
      </p:sp>
      <p:sp>
        <p:nvSpPr>
          <p:cNvPr id="304" name="PlaceHolder 2"/>
          <p:cNvSpPr>
            <a:spLocks noGrp="1"/>
          </p:cNvSpPr>
          <p:nvPr>
            <p:ph type="body"/>
          </p:nvPr>
        </p:nvSpPr>
        <p:spPr>
          <a:xfrm>
            <a:off x="731520" y="5940720"/>
            <a:ext cx="5851440" cy="4860000"/>
          </a:xfrm>
          <a:prstGeom prst="rect">
            <a:avLst/>
          </a:prstGeom>
        </p:spPr>
        <p:txBody>
          <a:bodyPr lIns="96840" tIns="48240" rIns="96840" bIns="48240">
            <a:noAutofit/>
          </a:bodyPr>
          <a:lstStyle/>
          <a:p>
            <a:pPr marL="216000" indent="-216000">
              <a:lnSpc>
                <a:spcPct val="100000"/>
              </a:lnSpc>
              <a:tabLst>
                <a:tab pos="0" algn="l"/>
              </a:tabLst>
            </a:pPr>
            <a:endParaRPr lang="en-US" sz="2000" b="0" strike="noStrike" spc="-1" dirty="0">
              <a:latin typeface="Arial"/>
            </a:endParaRPr>
          </a:p>
        </p:txBody>
      </p:sp>
      <p:sp>
        <p:nvSpPr>
          <p:cNvPr id="305" name="CustomShape 3"/>
          <p:cNvSpPr/>
          <p:nvPr/>
        </p:nvSpPr>
        <p:spPr>
          <a:xfrm>
            <a:off x="4143600" y="11725200"/>
            <a:ext cx="3169080" cy="618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6840" tIns="48240" rIns="96840" bIns="48240" anchor="b">
            <a:noAutofit/>
          </a:bodyPr>
          <a:lstStyle/>
          <a:p>
            <a:pPr algn="r">
              <a:lnSpc>
                <a:spcPct val="100000"/>
              </a:lnSpc>
            </a:pPr>
            <a:fld id="{9C6BC2F3-B4FA-4328-9FE6-C39FCE04737D}" type="slidenum">
              <a:rPr lang="en-US" sz="1300" b="0" strike="noStrike" spc="-1">
                <a:latin typeface="Times New Roman"/>
              </a:rPr>
              <a:t>1</a:t>
            </a:fld>
            <a:endParaRPr lang="en-US" sz="13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-44450" y="1543050"/>
            <a:ext cx="7404100" cy="4164013"/>
          </a:xfrm>
          <a:prstGeom prst="rect">
            <a:avLst/>
          </a:prstGeom>
        </p:spPr>
      </p:sp>
      <p:sp>
        <p:nvSpPr>
          <p:cNvPr id="307" name="PlaceHolder 2"/>
          <p:cNvSpPr>
            <a:spLocks noGrp="1"/>
          </p:cNvSpPr>
          <p:nvPr>
            <p:ph type="body"/>
          </p:nvPr>
        </p:nvSpPr>
        <p:spPr>
          <a:xfrm>
            <a:off x="731520" y="5940720"/>
            <a:ext cx="5851440" cy="4860000"/>
          </a:xfrm>
          <a:prstGeom prst="rect">
            <a:avLst/>
          </a:prstGeom>
        </p:spPr>
        <p:txBody>
          <a:bodyPr lIns="96840" tIns="48240" rIns="96840" bIns="48240">
            <a:noAutofit/>
          </a:bodyPr>
          <a:lstStyle/>
          <a:p>
            <a:pPr marL="216000" indent="-215640">
              <a:lnSpc>
                <a:spcPct val="100000"/>
              </a:lnSpc>
              <a:tabLst>
                <a:tab pos="0" algn="l"/>
              </a:tabLst>
            </a:pPr>
            <a:endParaRPr lang="en-US" sz="2000" b="0" strike="noStrike" spc="-1" dirty="0">
              <a:latin typeface="Arial"/>
            </a:endParaRPr>
          </a:p>
        </p:txBody>
      </p:sp>
      <p:sp>
        <p:nvSpPr>
          <p:cNvPr id="308" name="CustomShape 3"/>
          <p:cNvSpPr/>
          <p:nvPr/>
        </p:nvSpPr>
        <p:spPr>
          <a:xfrm>
            <a:off x="4143600" y="11725200"/>
            <a:ext cx="3169080" cy="618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6840" tIns="48240" rIns="96840" bIns="48240" anchor="b">
            <a:noAutofit/>
          </a:bodyPr>
          <a:lstStyle/>
          <a:p>
            <a:pPr algn="r">
              <a:lnSpc>
                <a:spcPct val="100000"/>
              </a:lnSpc>
            </a:pPr>
            <a:fld id="{DF362852-466E-4F16-80EB-CC3C3FDB2256}" type="slidenum">
              <a:rPr lang="en-US" sz="1300" b="0" strike="noStrike" spc="-1">
                <a:latin typeface="Times New Roman"/>
              </a:rPr>
              <a:t>3</a:t>
            </a:fld>
            <a:endParaRPr lang="en-US" sz="13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-44450" y="1543050"/>
            <a:ext cx="7404100" cy="4164013"/>
          </a:xfrm>
          <a:prstGeom prst="rect">
            <a:avLst/>
          </a:prstGeom>
        </p:spPr>
      </p:sp>
      <p:sp>
        <p:nvSpPr>
          <p:cNvPr id="310" name="PlaceHolder 2"/>
          <p:cNvSpPr>
            <a:spLocks noGrp="1"/>
          </p:cNvSpPr>
          <p:nvPr>
            <p:ph type="body"/>
          </p:nvPr>
        </p:nvSpPr>
        <p:spPr>
          <a:xfrm>
            <a:off x="731520" y="5940720"/>
            <a:ext cx="5851440" cy="4860000"/>
          </a:xfrm>
          <a:prstGeom prst="rect">
            <a:avLst/>
          </a:prstGeom>
        </p:spPr>
        <p:txBody>
          <a:bodyPr lIns="96840" tIns="48240" rIns="96840" bIns="48240">
            <a:noAutofit/>
          </a:bodyPr>
          <a:lstStyle/>
          <a:p>
            <a:pPr marL="216000" indent="-215640">
              <a:lnSpc>
                <a:spcPct val="100000"/>
              </a:lnSpc>
              <a:tabLst>
                <a:tab pos="0" algn="l"/>
              </a:tabLst>
            </a:pPr>
            <a:endParaRPr lang="en-US" sz="2000" b="0" strike="noStrike" spc="-1" dirty="0">
              <a:latin typeface="Arial"/>
            </a:endParaRPr>
          </a:p>
        </p:txBody>
      </p:sp>
      <p:sp>
        <p:nvSpPr>
          <p:cNvPr id="311" name="CustomShape 3"/>
          <p:cNvSpPr/>
          <p:nvPr/>
        </p:nvSpPr>
        <p:spPr>
          <a:xfrm>
            <a:off x="4143600" y="11725200"/>
            <a:ext cx="3169080" cy="618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6840" tIns="48240" rIns="96840" bIns="48240" anchor="b">
            <a:noAutofit/>
          </a:bodyPr>
          <a:lstStyle/>
          <a:p>
            <a:pPr algn="r">
              <a:lnSpc>
                <a:spcPct val="100000"/>
              </a:lnSpc>
            </a:pPr>
            <a:fld id="{85C2E42C-2E9E-47DB-B091-795AD130AA17}" type="slidenum">
              <a:rPr lang="en-US" sz="1300" b="0" strike="noStrike" spc="-1">
                <a:latin typeface="Times New Roman"/>
              </a:rPr>
              <a:t>4</a:t>
            </a:fld>
            <a:endParaRPr lang="en-US" sz="13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1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6000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216000" indent="-216000">
              <a:lnSpc>
                <a:spcPct val="100000"/>
              </a:lnSpc>
              <a:tabLst>
                <a:tab pos="0" algn="l"/>
              </a:tabLst>
            </a:pPr>
            <a:endParaRPr lang="en-US" sz="2000" b="0" strike="noStrike" spc="-1" dirty="0">
              <a:latin typeface="Arial"/>
            </a:endParaRPr>
          </a:p>
        </p:txBody>
      </p:sp>
      <p:sp>
        <p:nvSpPr>
          <p:cNvPr id="314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fld id="{4B0EB24F-4726-4E5A-895A-403605D614E0}" type="slidenum">
              <a:rPr lang="en-US" sz="1300" b="0" strike="noStrike" spc="-1">
                <a:solidFill>
                  <a:srgbClr val="000000"/>
                </a:solidFill>
                <a:latin typeface="+mn-lt"/>
                <a:ea typeface="+mn-ea"/>
              </a:rPr>
              <a:t>5</a:t>
            </a:fld>
            <a:endParaRPr lang="en-US" sz="13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-44450" y="1543050"/>
            <a:ext cx="7404100" cy="4164013"/>
          </a:xfrm>
          <a:prstGeom prst="rect">
            <a:avLst/>
          </a:prstGeom>
        </p:spPr>
      </p:sp>
      <p:sp>
        <p:nvSpPr>
          <p:cNvPr id="316" name="PlaceHolder 2"/>
          <p:cNvSpPr>
            <a:spLocks noGrp="1"/>
          </p:cNvSpPr>
          <p:nvPr>
            <p:ph type="body"/>
          </p:nvPr>
        </p:nvSpPr>
        <p:spPr>
          <a:xfrm>
            <a:off x="731520" y="5940720"/>
            <a:ext cx="5851440" cy="4860000"/>
          </a:xfrm>
          <a:prstGeom prst="rect">
            <a:avLst/>
          </a:prstGeom>
        </p:spPr>
        <p:txBody>
          <a:bodyPr lIns="96840" tIns="48240" rIns="96840" bIns="48240">
            <a:noAutofit/>
          </a:bodyPr>
          <a:lstStyle/>
          <a:p>
            <a:pPr marL="216000" indent="-216000">
              <a:lnSpc>
                <a:spcPct val="100000"/>
              </a:lnSpc>
              <a:tabLst>
                <a:tab pos="0" algn="l"/>
              </a:tabLst>
            </a:pPr>
            <a:endParaRPr lang="en-US" sz="2000" b="0" strike="noStrike" spc="-1" dirty="0">
              <a:latin typeface="Arial"/>
            </a:endParaRPr>
          </a:p>
        </p:txBody>
      </p:sp>
      <p:sp>
        <p:nvSpPr>
          <p:cNvPr id="317" name="CustomShape 3"/>
          <p:cNvSpPr/>
          <p:nvPr/>
        </p:nvSpPr>
        <p:spPr>
          <a:xfrm>
            <a:off x="4143600" y="11725200"/>
            <a:ext cx="3169080" cy="618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6840" tIns="48240" rIns="96840" bIns="48240" anchor="b">
            <a:noAutofit/>
          </a:bodyPr>
          <a:lstStyle/>
          <a:p>
            <a:pPr algn="r">
              <a:lnSpc>
                <a:spcPct val="100000"/>
              </a:lnSpc>
            </a:pPr>
            <a:fld id="{007919B5-01C8-4A4C-A2C2-FF80718FE73F}" type="slidenum">
              <a:rPr lang="en-US" sz="1300" b="0" strike="noStrike" spc="-1">
                <a:latin typeface="Times New Roman"/>
              </a:rPr>
              <a:t>6</a:t>
            </a:fld>
            <a:endParaRPr lang="en-US" sz="13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38EC922B-4FED-4C4B-8F8E-A681AC382E8A}" type="slidenum">
              <a:rPr lang="en-US" sz="1400" b="0" strike="noStrike" spc="-1" smtClean="0">
                <a:latin typeface="Times New Roman"/>
              </a:rPr>
              <a:t>12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289523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-44450" y="1543050"/>
            <a:ext cx="7404100" cy="4164013"/>
          </a:xfrm>
          <a:prstGeom prst="rect">
            <a:avLst/>
          </a:prstGeom>
        </p:spPr>
      </p:sp>
      <p:sp>
        <p:nvSpPr>
          <p:cNvPr id="319" name="PlaceHolder 2"/>
          <p:cNvSpPr>
            <a:spLocks noGrp="1"/>
          </p:cNvSpPr>
          <p:nvPr>
            <p:ph type="body"/>
          </p:nvPr>
        </p:nvSpPr>
        <p:spPr>
          <a:xfrm>
            <a:off x="731520" y="5940720"/>
            <a:ext cx="5851440" cy="4860000"/>
          </a:xfrm>
          <a:prstGeom prst="rect">
            <a:avLst/>
          </a:prstGeom>
        </p:spPr>
        <p:txBody>
          <a:bodyPr lIns="96840" tIns="48240" rIns="96840" bIns="48240">
            <a:noAutofit/>
          </a:bodyPr>
          <a:lstStyle/>
          <a:p>
            <a:pPr marL="216000" indent="-216000">
              <a:lnSpc>
                <a:spcPct val="100000"/>
              </a:lnSpc>
              <a:tabLst>
                <a:tab pos="0" algn="l"/>
              </a:tabLst>
            </a:pPr>
            <a:endParaRPr lang="en-US" sz="2000" b="0" strike="noStrike" spc="-1" dirty="0">
              <a:latin typeface="Arial"/>
            </a:endParaRPr>
          </a:p>
        </p:txBody>
      </p:sp>
      <p:sp>
        <p:nvSpPr>
          <p:cNvPr id="320" name="CustomShape 3"/>
          <p:cNvSpPr/>
          <p:nvPr/>
        </p:nvSpPr>
        <p:spPr>
          <a:xfrm>
            <a:off x="4143600" y="11725200"/>
            <a:ext cx="3169080" cy="618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6840" tIns="48240" rIns="96840" bIns="48240" anchor="b">
            <a:noAutofit/>
          </a:bodyPr>
          <a:lstStyle/>
          <a:p>
            <a:pPr algn="r">
              <a:lnSpc>
                <a:spcPct val="100000"/>
              </a:lnSpc>
            </a:pPr>
            <a:fld id="{90369269-C46A-4B19-AF20-BF29FC70DCEF}" type="slidenum">
              <a:rPr lang="en-US" sz="1300" b="0" strike="noStrike" spc="-1">
                <a:latin typeface="Times New Roman"/>
              </a:rPr>
              <a:t>13</a:t>
            </a:fld>
            <a:endParaRPr lang="en-US" sz="13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6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7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8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9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2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27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0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1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2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3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4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stomShape 1"/>
          <p:cNvSpPr/>
          <p:nvPr/>
        </p:nvSpPr>
        <p:spPr>
          <a:xfrm>
            <a:off x="0" y="6492240"/>
            <a:ext cx="12203640" cy="365040"/>
          </a:xfrm>
          <a:prstGeom prst="rect">
            <a:avLst/>
          </a:prstGeom>
          <a:solidFill>
            <a:srgbClr val="80808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" name="Line 2"/>
          <p:cNvSpPr/>
          <p:nvPr/>
        </p:nvSpPr>
        <p:spPr>
          <a:xfrm>
            <a:off x="-7560" y="6492240"/>
            <a:ext cx="12206880" cy="0"/>
          </a:xfrm>
          <a:prstGeom prst="line">
            <a:avLst/>
          </a:prstGeom>
          <a:ln w="3816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2" name="Group 3"/>
          <p:cNvGrpSpPr/>
          <p:nvPr/>
        </p:nvGrpSpPr>
        <p:grpSpPr>
          <a:xfrm>
            <a:off x="-5760" y="0"/>
            <a:ext cx="12197520" cy="914400"/>
            <a:chOff x="-5760" y="0"/>
            <a:chExt cx="12197520" cy="914400"/>
          </a:xfrm>
        </p:grpSpPr>
        <p:sp>
          <p:nvSpPr>
            <p:cNvPr id="3" name="CustomShape 4"/>
            <p:cNvSpPr/>
            <p:nvPr/>
          </p:nvSpPr>
          <p:spPr>
            <a:xfrm>
              <a:off x="0" y="0"/>
              <a:ext cx="12191400" cy="913680"/>
            </a:xfrm>
            <a:prstGeom prst="rect">
              <a:avLst/>
            </a:prstGeom>
            <a:solidFill>
              <a:srgbClr val="808080">
                <a:alpha val="50000"/>
              </a:srgbClr>
            </a:solidFill>
            <a:ln w="1908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pic>
          <p:nvPicPr>
            <p:cNvPr id="4" name="Picture 2"/>
            <p:cNvPicPr/>
            <p:nvPr/>
          </p:nvPicPr>
          <p:blipFill>
            <a:blip r:embed="rId14"/>
            <a:stretch/>
          </p:blipFill>
          <p:spPr>
            <a:xfrm>
              <a:off x="11395800" y="53280"/>
              <a:ext cx="753840" cy="753840"/>
            </a:xfrm>
            <a:prstGeom prst="rect">
              <a:avLst/>
            </a:prstGeom>
            <a:ln>
              <a:noFill/>
            </a:ln>
          </p:spPr>
        </p:pic>
        <p:sp>
          <p:nvSpPr>
            <p:cNvPr id="5" name="Line 5"/>
            <p:cNvSpPr/>
            <p:nvPr/>
          </p:nvSpPr>
          <p:spPr>
            <a:xfrm>
              <a:off x="-5760" y="914400"/>
              <a:ext cx="12197520" cy="0"/>
            </a:xfrm>
            <a:prstGeom prst="line">
              <a:avLst/>
            </a:prstGeom>
            <a:ln w="38160">
              <a:solidFill>
                <a:srgbClr val="CC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pic>
          <p:nvPicPr>
            <p:cNvPr id="6" name="Picture 22"/>
            <p:cNvPicPr/>
            <p:nvPr/>
          </p:nvPicPr>
          <p:blipFill>
            <a:blip r:embed="rId15"/>
            <a:stretch/>
          </p:blipFill>
          <p:spPr>
            <a:xfrm>
              <a:off x="41760" y="62280"/>
              <a:ext cx="2907720" cy="69300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7" name="PlaceHolder 6"/>
          <p:cNvSpPr>
            <a:spLocks noGrp="1"/>
          </p:cNvSpPr>
          <p:nvPr>
            <p:ph type="title"/>
          </p:nvPr>
        </p:nvSpPr>
        <p:spPr>
          <a:xfrm>
            <a:off x="838080" y="0"/>
            <a:ext cx="10514880" cy="913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ustomShape 1"/>
          <p:cNvSpPr/>
          <p:nvPr/>
        </p:nvSpPr>
        <p:spPr>
          <a:xfrm>
            <a:off x="0" y="6492240"/>
            <a:ext cx="12203640" cy="365040"/>
          </a:xfrm>
          <a:prstGeom prst="rect">
            <a:avLst/>
          </a:prstGeom>
          <a:solidFill>
            <a:srgbClr val="80808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6" name="Line 2"/>
          <p:cNvSpPr/>
          <p:nvPr/>
        </p:nvSpPr>
        <p:spPr>
          <a:xfrm>
            <a:off x="-7560" y="6492240"/>
            <a:ext cx="12206880" cy="0"/>
          </a:xfrm>
          <a:prstGeom prst="line">
            <a:avLst/>
          </a:prstGeom>
          <a:ln w="3816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47" name="Group 3"/>
          <p:cNvGrpSpPr/>
          <p:nvPr/>
        </p:nvGrpSpPr>
        <p:grpSpPr>
          <a:xfrm>
            <a:off x="-5760" y="0"/>
            <a:ext cx="12197520" cy="914400"/>
            <a:chOff x="-5760" y="0"/>
            <a:chExt cx="12197520" cy="914400"/>
          </a:xfrm>
        </p:grpSpPr>
        <p:sp>
          <p:nvSpPr>
            <p:cNvPr id="48" name="CustomShape 4"/>
            <p:cNvSpPr/>
            <p:nvPr/>
          </p:nvSpPr>
          <p:spPr>
            <a:xfrm>
              <a:off x="0" y="0"/>
              <a:ext cx="12191400" cy="913680"/>
            </a:xfrm>
            <a:prstGeom prst="rect">
              <a:avLst/>
            </a:prstGeom>
            <a:solidFill>
              <a:srgbClr val="808080">
                <a:alpha val="50000"/>
              </a:srgbClr>
            </a:solidFill>
            <a:ln w="1908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pic>
          <p:nvPicPr>
            <p:cNvPr id="49" name="Picture 2"/>
            <p:cNvPicPr/>
            <p:nvPr/>
          </p:nvPicPr>
          <p:blipFill>
            <a:blip r:embed="rId14"/>
            <a:stretch/>
          </p:blipFill>
          <p:spPr>
            <a:xfrm>
              <a:off x="11395800" y="53280"/>
              <a:ext cx="753840" cy="753840"/>
            </a:xfrm>
            <a:prstGeom prst="rect">
              <a:avLst/>
            </a:prstGeom>
            <a:ln>
              <a:noFill/>
            </a:ln>
          </p:spPr>
        </p:pic>
        <p:sp>
          <p:nvSpPr>
            <p:cNvPr id="50" name="Line 5"/>
            <p:cNvSpPr/>
            <p:nvPr/>
          </p:nvSpPr>
          <p:spPr>
            <a:xfrm>
              <a:off x="-5760" y="914400"/>
              <a:ext cx="12197520" cy="0"/>
            </a:xfrm>
            <a:prstGeom prst="line">
              <a:avLst/>
            </a:prstGeom>
            <a:ln w="38160">
              <a:solidFill>
                <a:srgbClr val="CC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pic>
          <p:nvPicPr>
            <p:cNvPr id="51" name="Picture 22"/>
            <p:cNvPicPr/>
            <p:nvPr/>
          </p:nvPicPr>
          <p:blipFill>
            <a:blip r:embed="rId15"/>
            <a:stretch/>
          </p:blipFill>
          <p:spPr>
            <a:xfrm>
              <a:off x="41760" y="62280"/>
              <a:ext cx="2907720" cy="69300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52" name="PlaceHolder 6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53" name="PlaceHolder 7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CustomShape 1"/>
          <p:cNvSpPr/>
          <p:nvPr/>
        </p:nvSpPr>
        <p:spPr>
          <a:xfrm>
            <a:off x="0" y="6492240"/>
            <a:ext cx="12203640" cy="365040"/>
          </a:xfrm>
          <a:prstGeom prst="rect">
            <a:avLst/>
          </a:prstGeom>
          <a:solidFill>
            <a:srgbClr val="80808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1" name="Line 2"/>
          <p:cNvSpPr/>
          <p:nvPr/>
        </p:nvSpPr>
        <p:spPr>
          <a:xfrm>
            <a:off x="-7560" y="6492240"/>
            <a:ext cx="12206880" cy="0"/>
          </a:xfrm>
          <a:prstGeom prst="line">
            <a:avLst/>
          </a:prstGeom>
          <a:ln w="3816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92" name="Group 3"/>
          <p:cNvGrpSpPr/>
          <p:nvPr/>
        </p:nvGrpSpPr>
        <p:grpSpPr>
          <a:xfrm>
            <a:off x="-5760" y="0"/>
            <a:ext cx="12197520" cy="914400"/>
            <a:chOff x="-5760" y="0"/>
            <a:chExt cx="12197520" cy="914400"/>
          </a:xfrm>
        </p:grpSpPr>
        <p:sp>
          <p:nvSpPr>
            <p:cNvPr id="93" name="CustomShape 4"/>
            <p:cNvSpPr/>
            <p:nvPr/>
          </p:nvSpPr>
          <p:spPr>
            <a:xfrm>
              <a:off x="0" y="0"/>
              <a:ext cx="12191400" cy="913680"/>
            </a:xfrm>
            <a:prstGeom prst="rect">
              <a:avLst/>
            </a:prstGeom>
            <a:solidFill>
              <a:srgbClr val="808080">
                <a:alpha val="50000"/>
              </a:srgbClr>
            </a:solidFill>
            <a:ln w="1908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pic>
          <p:nvPicPr>
            <p:cNvPr id="94" name="Picture 2"/>
            <p:cNvPicPr/>
            <p:nvPr/>
          </p:nvPicPr>
          <p:blipFill>
            <a:blip r:embed="rId14"/>
            <a:stretch/>
          </p:blipFill>
          <p:spPr>
            <a:xfrm>
              <a:off x="11395800" y="53280"/>
              <a:ext cx="753840" cy="753840"/>
            </a:xfrm>
            <a:prstGeom prst="rect">
              <a:avLst/>
            </a:prstGeom>
            <a:ln>
              <a:noFill/>
            </a:ln>
          </p:spPr>
        </p:pic>
        <p:sp>
          <p:nvSpPr>
            <p:cNvPr id="95" name="Line 5"/>
            <p:cNvSpPr/>
            <p:nvPr/>
          </p:nvSpPr>
          <p:spPr>
            <a:xfrm>
              <a:off x="-5760" y="914400"/>
              <a:ext cx="12197520" cy="0"/>
            </a:xfrm>
            <a:prstGeom prst="line">
              <a:avLst/>
            </a:prstGeom>
            <a:ln w="38160">
              <a:solidFill>
                <a:srgbClr val="CC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pic>
          <p:nvPicPr>
            <p:cNvPr id="96" name="Picture 22"/>
            <p:cNvPicPr/>
            <p:nvPr/>
          </p:nvPicPr>
          <p:blipFill>
            <a:blip r:embed="rId15"/>
            <a:stretch/>
          </p:blipFill>
          <p:spPr>
            <a:xfrm>
              <a:off x="41760" y="62280"/>
              <a:ext cx="2907720" cy="69300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97" name="PlaceHolder 6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98" name="PlaceHolder 7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5.xml"/><Relationship Id="rId4" Type="http://schemas.openxmlformats.org/officeDocument/2006/relationships/comments" Target="../comments/commen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CustomShape 1"/>
          <p:cNvSpPr/>
          <p:nvPr/>
        </p:nvSpPr>
        <p:spPr>
          <a:xfrm>
            <a:off x="144360" y="1746720"/>
            <a:ext cx="11767320" cy="105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90000"/>
              </a:lnSpc>
              <a:spcAft>
                <a:spcPts val="1800"/>
              </a:spcAft>
            </a:pPr>
            <a:r>
              <a:rPr lang="en-US" sz="3400" b="1" strike="noStrike" spc="-1">
                <a:solidFill>
                  <a:srgbClr val="000000"/>
                </a:solidFill>
                <a:latin typeface="Calibri (Body)"/>
              </a:rPr>
              <a:t>Bayesian Genetic Programming Based Symbolic Regression </a:t>
            </a:r>
            <a:r>
              <a:t/>
            </a:r>
            <a:br/>
            <a:r>
              <a:rPr lang="en-US" sz="3400" b="1" strike="noStrike" spc="-1">
                <a:solidFill>
                  <a:srgbClr val="000000"/>
                </a:solidFill>
                <a:latin typeface="Calibri (Body)"/>
              </a:rPr>
              <a:t>with Preferential Search</a:t>
            </a:r>
            <a:endParaRPr lang="en-US" sz="3400" b="0" strike="noStrike" spc="-1">
              <a:latin typeface="Arial"/>
            </a:endParaRPr>
          </a:p>
        </p:txBody>
      </p:sp>
      <p:sp>
        <p:nvSpPr>
          <p:cNvPr id="142" name="CustomShape 2"/>
          <p:cNvSpPr/>
          <p:nvPr/>
        </p:nvSpPr>
        <p:spPr>
          <a:xfrm>
            <a:off x="643500" y="2867760"/>
            <a:ext cx="10769040" cy="561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2200" b="0" strike="noStrike" spc="-1" dirty="0">
                <a:solidFill>
                  <a:srgbClr val="000000"/>
                </a:solidFill>
                <a:latin typeface="Calibri (Body)"/>
                <a:ea typeface="DejaVu Sans"/>
              </a:rPr>
              <a:t>Karl Garbrecht</a:t>
            </a:r>
            <a:r>
              <a:rPr lang="en-US" sz="2200" b="0" strike="noStrike" spc="-1" baseline="30000" dirty="0">
                <a:solidFill>
                  <a:srgbClr val="000000"/>
                </a:solidFill>
                <a:latin typeface="Calibri (Body)"/>
                <a:ea typeface="DejaVu Sans"/>
              </a:rPr>
              <a:t>1</a:t>
            </a:r>
            <a:r>
              <a:rPr lang="en-US" sz="2200" b="0" strike="noStrike" spc="-1" dirty="0">
                <a:solidFill>
                  <a:srgbClr val="000000"/>
                </a:solidFill>
                <a:latin typeface="Calibri (Body)"/>
                <a:ea typeface="DejaVu Sans"/>
              </a:rPr>
              <a:t>, Nolan Strauss</a:t>
            </a:r>
            <a:r>
              <a:rPr lang="en-US" sz="2200" b="0" strike="noStrike" spc="-1" baseline="30000" dirty="0">
                <a:solidFill>
                  <a:srgbClr val="000000"/>
                </a:solidFill>
                <a:latin typeface="Calibri (Body)"/>
                <a:ea typeface="DejaVu Sans"/>
              </a:rPr>
              <a:t>1</a:t>
            </a:r>
            <a:r>
              <a:rPr lang="en-US" sz="2200" b="0" strike="noStrike" spc="-1" dirty="0">
                <a:solidFill>
                  <a:srgbClr val="000000"/>
                </a:solidFill>
                <a:latin typeface="Calibri (Body)"/>
                <a:ea typeface="DejaVu Sans"/>
              </a:rPr>
              <a:t>, Geoffrey Bomarito</a:t>
            </a:r>
            <a:r>
              <a:rPr lang="en-US" sz="2200" b="0" strike="noStrike" spc="-1" baseline="30000" dirty="0">
                <a:solidFill>
                  <a:srgbClr val="000000"/>
                </a:solidFill>
                <a:latin typeface="Calibri (Body)"/>
                <a:ea typeface="DejaVu Sans"/>
              </a:rPr>
              <a:t>2</a:t>
            </a:r>
            <a:r>
              <a:rPr lang="en-US" sz="2200" b="0" strike="noStrike" spc="-1" dirty="0">
                <a:solidFill>
                  <a:srgbClr val="000000"/>
                </a:solidFill>
                <a:latin typeface="Calibri (Body)"/>
                <a:ea typeface="DejaVu Sans"/>
              </a:rPr>
              <a:t>, Patrick Leser</a:t>
            </a:r>
            <a:r>
              <a:rPr lang="en-US" sz="2200" b="0" strike="noStrike" spc="-1" baseline="30000" dirty="0">
                <a:solidFill>
                  <a:srgbClr val="000000"/>
                </a:solidFill>
                <a:latin typeface="Calibri (Body)"/>
                <a:ea typeface="DejaVu Sans"/>
              </a:rPr>
              <a:t>2</a:t>
            </a:r>
            <a:r>
              <a:rPr lang="en-US" sz="2200" b="0" strike="noStrike" spc="-1" dirty="0">
                <a:solidFill>
                  <a:srgbClr val="000000"/>
                </a:solidFill>
                <a:latin typeface="Calibri (Body)"/>
                <a:ea typeface="DejaVu Sans"/>
              </a:rPr>
              <a:t>, Jacob Hochhalter</a:t>
            </a:r>
            <a:r>
              <a:rPr lang="en-US" sz="2200" b="0" strike="noStrike" spc="-1" baseline="30000" dirty="0">
                <a:solidFill>
                  <a:srgbClr val="000000"/>
                </a:solidFill>
                <a:latin typeface="Calibri (Body)"/>
                <a:ea typeface="DejaVu Sans"/>
              </a:rPr>
              <a:t>1</a:t>
            </a:r>
            <a:endParaRPr lang="en-US" sz="2200" b="0" strike="noStrike" spc="-1" dirty="0">
              <a:latin typeface="Arial"/>
            </a:endParaRPr>
          </a:p>
        </p:txBody>
      </p:sp>
      <p:sp>
        <p:nvSpPr>
          <p:cNvPr id="143" name="CustomShape 3"/>
          <p:cNvSpPr/>
          <p:nvPr/>
        </p:nvSpPr>
        <p:spPr>
          <a:xfrm>
            <a:off x="615960" y="5664240"/>
            <a:ext cx="11206080" cy="497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1800" b="0" strike="noStrike" spc="-1" baseline="30000" dirty="0">
                <a:solidFill>
                  <a:srgbClr val="000000"/>
                </a:solidFill>
                <a:latin typeface="Calibri Light"/>
                <a:ea typeface="DejaVu Sans"/>
              </a:rPr>
              <a:t>1</a:t>
            </a:r>
            <a:r>
              <a:rPr lang="en-US" sz="1800" b="0" strike="noStrike" spc="-1" dirty="0">
                <a:solidFill>
                  <a:srgbClr val="000000"/>
                </a:solidFill>
                <a:latin typeface="Calibri Light"/>
                <a:ea typeface="DejaVu Sans"/>
              </a:rPr>
              <a:t> University of Utah, </a:t>
            </a:r>
            <a:r>
              <a:rPr lang="en-US" sz="1800" b="0" strike="noStrike" spc="-1" baseline="30000" dirty="0">
                <a:solidFill>
                  <a:srgbClr val="000000"/>
                </a:solidFill>
                <a:latin typeface="Calibri Light"/>
                <a:ea typeface="DejaVu Sans"/>
              </a:rPr>
              <a:t> 2</a:t>
            </a:r>
            <a:r>
              <a:rPr lang="en-US" sz="1800" b="0" strike="noStrike" spc="-1" dirty="0">
                <a:solidFill>
                  <a:srgbClr val="000000"/>
                </a:solidFill>
                <a:latin typeface="Calibri Light"/>
                <a:ea typeface="DejaVu Sans"/>
              </a:rPr>
              <a:t> NASA Langley Research Center</a:t>
            </a:r>
            <a:endParaRPr lang="en-US" sz="1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ustomShape 1"/>
          <p:cNvSpPr/>
          <p:nvPr/>
        </p:nvSpPr>
        <p:spPr>
          <a:xfrm>
            <a:off x="838080" y="0"/>
            <a:ext cx="10514880" cy="913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4000" b="0" strike="noStrike" spc="-1">
                <a:solidFill>
                  <a:srgbClr val="000000"/>
                </a:solidFill>
                <a:latin typeface="Calibri Light"/>
              </a:rPr>
              <a:t>Background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145" name="CustomShape 2"/>
          <p:cNvSpPr/>
          <p:nvPr/>
        </p:nvSpPr>
        <p:spPr>
          <a:xfrm>
            <a:off x="838080" y="1188720"/>
            <a:ext cx="10514880" cy="4900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strike="noStrike" spc="-1" dirty="0">
                <a:solidFill>
                  <a:srgbClr val="000000"/>
                </a:solidFill>
                <a:latin typeface="Calibri"/>
              </a:rPr>
              <a:t>Genetic Programming Based Symbolic Regression (GPSR) </a:t>
            </a:r>
            <a:endParaRPr lang="en-US" sz="2800" b="0" strike="noStrike" spc="-1" dirty="0">
              <a:latin typeface="Arial"/>
            </a:endParaRPr>
          </a:p>
          <a:p>
            <a:pPr marL="685800" lvl="1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interpretable symbolic models</a:t>
            </a:r>
          </a:p>
          <a:p>
            <a:pPr marL="685800" lvl="1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spc="-1" dirty="0">
                <a:solidFill>
                  <a:srgbClr val="000000"/>
                </a:solidFill>
                <a:latin typeface="Calibri"/>
              </a:rPr>
              <a:t>s</a:t>
            </a: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et 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of different models from which to select the most suitable form</a:t>
            </a:r>
            <a:endParaRPr lang="en-US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n-US" sz="24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strike="noStrike" spc="-1" dirty="0">
                <a:solidFill>
                  <a:srgbClr val="000000"/>
                </a:solidFill>
                <a:latin typeface="Calibri"/>
              </a:rPr>
              <a:t>Contemporary applications in material modeling and computational mechanics</a:t>
            </a:r>
            <a:endParaRPr lang="en-US" sz="2800" b="0" strike="noStrike" spc="-1" dirty="0">
              <a:latin typeface="Arial"/>
            </a:endParaRPr>
          </a:p>
          <a:p>
            <a:pPr marL="685800" lvl="1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isotropic yield function with hardening: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</a:rPr>
              <a:t>Bomarito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 et al., 2021</a:t>
            </a:r>
            <a:r>
              <a:rPr lang="en-US" sz="2400" b="0" strike="noStrike" spc="-1" baseline="30000" dirty="0">
                <a:solidFill>
                  <a:srgbClr val="000000"/>
                </a:solidFill>
                <a:latin typeface="Calibri"/>
              </a:rPr>
              <a:t>1</a:t>
            </a:r>
            <a:endParaRPr lang="en-US" sz="2400" b="0" strike="noStrike" spc="-1" baseline="30000" dirty="0">
              <a:latin typeface="Arial"/>
            </a:endParaRPr>
          </a:p>
          <a:p>
            <a:pPr marL="685800" lvl="1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multi-scale constitutive coefficients: Kotha et al., 2019 and 2020</a:t>
            </a:r>
            <a:r>
              <a:rPr lang="en-US" sz="2400" b="0" strike="noStrike" spc="-1" baseline="30000" dirty="0">
                <a:solidFill>
                  <a:srgbClr val="000000"/>
                </a:solidFill>
                <a:latin typeface="Calibri"/>
              </a:rPr>
              <a:t>2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endParaRPr lang="en-US" sz="2400" b="0" strike="noStrike" spc="-1" dirty="0">
              <a:latin typeface="Arial"/>
            </a:endParaRPr>
          </a:p>
          <a:p>
            <a:pPr marL="685800" lvl="1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temperature and strain rate dependent flow stress: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</a:rPr>
              <a:t>Versino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 et al., 2017</a:t>
            </a:r>
            <a:r>
              <a:rPr lang="en-US" sz="2400" b="0" strike="noStrike" spc="-1" baseline="30000" dirty="0">
                <a:solidFill>
                  <a:srgbClr val="000000"/>
                </a:solidFill>
                <a:latin typeface="Calibri"/>
              </a:rPr>
              <a:t>3</a:t>
            </a:r>
            <a:endParaRPr lang="en-US" sz="2400" b="0" strike="noStrike" spc="-1" baseline="30000" dirty="0">
              <a:latin typeface="Arial"/>
            </a:endParaRPr>
          </a:p>
          <a:p>
            <a:pPr marL="457200">
              <a:lnSpc>
                <a:spcPct val="90000"/>
              </a:lnSpc>
              <a:spcBef>
                <a:spcPts val="499"/>
              </a:spcBef>
              <a:tabLst>
                <a:tab pos="0" algn="l"/>
              </a:tabLst>
            </a:pPr>
            <a:endParaRPr lang="en-US" sz="2400" b="0" strike="noStrike" spc="-1" dirty="0">
              <a:latin typeface="Arial"/>
            </a:endParaRPr>
          </a:p>
          <a:p>
            <a:pPr marL="457200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endParaRPr lang="en-US" sz="2400" b="0" strike="noStrike" spc="-1" dirty="0">
              <a:latin typeface="Arial"/>
            </a:endParaRPr>
          </a:p>
        </p:txBody>
      </p:sp>
      <p:sp>
        <p:nvSpPr>
          <p:cNvPr id="146" name="CustomShape 3"/>
          <p:cNvSpPr/>
          <p:nvPr/>
        </p:nvSpPr>
        <p:spPr>
          <a:xfrm>
            <a:off x="9406800" y="6559560"/>
            <a:ext cx="2742480" cy="27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9B041894-D125-41D5-8BAA-714D0B092D7D}" type="slidenum">
              <a:rPr lang="en-US" sz="1200" b="0" strike="noStrike" spc="-1">
                <a:solidFill>
                  <a:srgbClr val="000000"/>
                </a:solidFill>
                <a:latin typeface="Calibri"/>
              </a:rPr>
              <a:t>2</a:t>
            </a:fld>
            <a:endParaRPr lang="en-US" sz="12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CustomShape 1"/>
          <p:cNvSpPr/>
          <p:nvPr/>
        </p:nvSpPr>
        <p:spPr>
          <a:xfrm>
            <a:off x="764280" y="2849400"/>
            <a:ext cx="4065840" cy="2379600"/>
          </a:xfrm>
          <a:prstGeom prst="ellipse">
            <a:avLst/>
          </a:prstGeom>
          <a:solidFill>
            <a:schemeClr val="bg2">
              <a:lumMod val="90000"/>
              <a:alpha val="62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8" name="CustomShape 2"/>
          <p:cNvSpPr/>
          <p:nvPr/>
        </p:nvSpPr>
        <p:spPr>
          <a:xfrm>
            <a:off x="414000" y="1018440"/>
            <a:ext cx="11468160" cy="527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n-US" sz="2200" b="0" strike="noStrike" spc="-1">
                <a:solidFill>
                  <a:srgbClr val="000000"/>
                </a:solidFill>
                <a:latin typeface="Calibri"/>
              </a:rPr>
              <a:t>Genetic Programming Symbolic Regression (GPSR) - proposes, evaluates, and evolves solutions given fitness function and training data</a:t>
            </a:r>
            <a:endParaRPr lang="en-US" sz="22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endParaRPr lang="en-US" sz="22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endParaRPr lang="en-US" sz="2200" b="0" strike="noStrike" spc="-1">
              <a:latin typeface="Arial"/>
            </a:endParaRPr>
          </a:p>
        </p:txBody>
      </p:sp>
      <p:sp>
        <p:nvSpPr>
          <p:cNvPr id="149" name="CustomShape 3"/>
          <p:cNvSpPr/>
          <p:nvPr/>
        </p:nvSpPr>
        <p:spPr>
          <a:xfrm>
            <a:off x="1123560" y="0"/>
            <a:ext cx="10229400" cy="913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4000" b="0" strike="noStrike" spc="-1">
                <a:solidFill>
                  <a:srgbClr val="000000"/>
                </a:solidFill>
                <a:latin typeface="Calibri Light"/>
              </a:rPr>
              <a:t>GPSR Overview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150" name="CustomShape 4"/>
          <p:cNvSpPr/>
          <p:nvPr/>
        </p:nvSpPr>
        <p:spPr>
          <a:xfrm>
            <a:off x="9406800" y="6559560"/>
            <a:ext cx="2742480" cy="27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FE2E7DDA-87BA-40FB-BC05-2FD0729EF287}" type="slidenum">
              <a:rPr lang="en-US" sz="1200" b="0" strike="noStrike" spc="-1">
                <a:solidFill>
                  <a:srgbClr val="000000"/>
                </a:solidFill>
                <a:latin typeface="Calibri"/>
              </a:rPr>
              <a:t>3</a:t>
            </a:fld>
            <a:endParaRPr lang="en-US" sz="1200" b="0" strike="noStrike" spc="-1">
              <a:latin typeface="Arial"/>
            </a:endParaRPr>
          </a:p>
        </p:txBody>
      </p:sp>
      <p:grpSp>
        <p:nvGrpSpPr>
          <p:cNvPr id="151" name="Group 5"/>
          <p:cNvGrpSpPr/>
          <p:nvPr/>
        </p:nvGrpSpPr>
        <p:grpSpPr>
          <a:xfrm>
            <a:off x="6509052" y="3606139"/>
            <a:ext cx="2266847" cy="2796557"/>
            <a:chOff x="7279200" y="3310569"/>
            <a:chExt cx="2412000" cy="3011831"/>
          </a:xfrm>
        </p:grpSpPr>
        <p:sp>
          <p:nvSpPr>
            <p:cNvPr id="152" name="CustomShape 6"/>
            <p:cNvSpPr/>
            <p:nvPr/>
          </p:nvSpPr>
          <p:spPr>
            <a:xfrm>
              <a:off x="8479080" y="3402000"/>
              <a:ext cx="597600" cy="554400"/>
            </a:xfrm>
            <a:prstGeom prst="ellipse">
              <a:avLst/>
            </a:prstGeom>
            <a:noFill/>
            <a:ln w="25560">
              <a:solidFill>
                <a:schemeClr val="dk1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3" name="CustomShape 7"/>
            <p:cNvSpPr/>
            <p:nvPr/>
          </p:nvSpPr>
          <p:spPr>
            <a:xfrm>
              <a:off x="9077400" y="4204800"/>
              <a:ext cx="597600" cy="554400"/>
            </a:xfrm>
            <a:prstGeom prst="ellipse">
              <a:avLst/>
            </a:prstGeom>
            <a:noFill/>
            <a:ln w="25560">
              <a:solidFill>
                <a:schemeClr val="dk1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4" name="CustomShape 8"/>
            <p:cNvSpPr/>
            <p:nvPr/>
          </p:nvSpPr>
          <p:spPr>
            <a:xfrm flipH="1">
              <a:off x="8390520" y="3876120"/>
              <a:ext cx="174600" cy="40932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9360">
              <a:solidFill>
                <a:schemeClr val="dk1"/>
              </a:solidFill>
              <a:round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5" name="CustomShape 9"/>
            <p:cNvSpPr/>
            <p:nvPr/>
          </p:nvSpPr>
          <p:spPr>
            <a:xfrm>
              <a:off x="7880400" y="4204800"/>
              <a:ext cx="597600" cy="554400"/>
            </a:xfrm>
            <a:prstGeom prst="ellipse">
              <a:avLst/>
            </a:prstGeom>
            <a:noFill/>
            <a:ln w="25560">
              <a:solidFill>
                <a:schemeClr val="dk1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6" name="CustomShape 10"/>
            <p:cNvSpPr/>
            <p:nvPr/>
          </p:nvSpPr>
          <p:spPr>
            <a:xfrm>
              <a:off x="8989560" y="3876120"/>
              <a:ext cx="174600" cy="40932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9360">
              <a:solidFill>
                <a:schemeClr val="dk1"/>
              </a:solidFill>
              <a:round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7" name="CustomShape 11"/>
            <p:cNvSpPr/>
            <p:nvPr/>
          </p:nvSpPr>
          <p:spPr>
            <a:xfrm>
              <a:off x="8557806" y="3310569"/>
              <a:ext cx="513000" cy="72766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3800" b="0" strike="noStrike" spc="-1" dirty="0">
                  <a:solidFill>
                    <a:srgbClr val="000000"/>
                  </a:solidFill>
                  <a:latin typeface="Arial"/>
                  <a:ea typeface="Arial"/>
                </a:rPr>
                <a:t>+</a:t>
              </a:r>
              <a:endParaRPr lang="en-US" sz="3800" b="0" strike="noStrike" spc="-1" dirty="0">
                <a:latin typeface="Arial"/>
              </a:endParaRPr>
            </a:p>
          </p:txBody>
        </p:sp>
        <p:sp>
          <p:nvSpPr>
            <p:cNvPr id="158" name="CustomShape 12"/>
            <p:cNvSpPr/>
            <p:nvPr/>
          </p:nvSpPr>
          <p:spPr>
            <a:xfrm>
              <a:off x="9145800" y="4116843"/>
              <a:ext cx="459720" cy="7276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3800" b="0" strike="noStrike" spc="-1" dirty="0">
                  <a:solidFill>
                    <a:srgbClr val="000000"/>
                  </a:solidFill>
                  <a:latin typeface="Arial"/>
                  <a:ea typeface="Arial"/>
                </a:rPr>
                <a:t>b</a:t>
              </a:r>
              <a:endParaRPr lang="en-US" sz="3800" b="0" strike="noStrike" spc="-1" dirty="0">
                <a:latin typeface="Arial"/>
              </a:endParaRPr>
            </a:p>
          </p:txBody>
        </p:sp>
        <p:sp>
          <p:nvSpPr>
            <p:cNvPr id="159" name="CustomShape 13"/>
            <p:cNvSpPr/>
            <p:nvPr/>
          </p:nvSpPr>
          <p:spPr>
            <a:xfrm>
              <a:off x="7279200" y="4967999"/>
              <a:ext cx="597600" cy="554399"/>
            </a:xfrm>
            <a:prstGeom prst="ellipse">
              <a:avLst/>
            </a:prstGeom>
            <a:noFill/>
            <a:ln w="25560">
              <a:solidFill>
                <a:schemeClr val="dk1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0" name="CustomShape 14"/>
            <p:cNvSpPr/>
            <p:nvPr/>
          </p:nvSpPr>
          <p:spPr>
            <a:xfrm flipH="1">
              <a:off x="7789320" y="4659480"/>
              <a:ext cx="174600" cy="38880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9360">
              <a:solidFill>
                <a:schemeClr val="dk1"/>
              </a:solidFill>
              <a:round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1" name="CustomShape 15"/>
            <p:cNvSpPr/>
            <p:nvPr/>
          </p:nvSpPr>
          <p:spPr>
            <a:xfrm>
              <a:off x="8495280" y="4968000"/>
              <a:ext cx="597600" cy="554400"/>
            </a:xfrm>
            <a:prstGeom prst="ellipse">
              <a:avLst/>
            </a:prstGeom>
            <a:noFill/>
            <a:ln w="25560">
              <a:solidFill>
                <a:schemeClr val="dk1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2" name="CustomShape 16"/>
            <p:cNvSpPr/>
            <p:nvPr/>
          </p:nvSpPr>
          <p:spPr>
            <a:xfrm>
              <a:off x="8391240" y="4678560"/>
              <a:ext cx="190800" cy="36972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9360">
              <a:solidFill>
                <a:schemeClr val="dk1"/>
              </a:solidFill>
              <a:round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3" name="CustomShape 17"/>
            <p:cNvSpPr/>
            <p:nvPr/>
          </p:nvSpPr>
          <p:spPr>
            <a:xfrm>
              <a:off x="7308360" y="4837089"/>
              <a:ext cx="439920" cy="72766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3800" b="0" strike="noStrike" spc="-1" dirty="0">
                  <a:solidFill>
                    <a:srgbClr val="000000"/>
                  </a:solidFill>
                  <a:latin typeface="Arial"/>
                  <a:ea typeface="Arial"/>
                </a:rPr>
                <a:t>a</a:t>
              </a:r>
              <a:endParaRPr lang="en-US" sz="3800" b="0" strike="noStrike" spc="-1" dirty="0">
                <a:latin typeface="Arial"/>
              </a:endParaRPr>
            </a:p>
          </p:txBody>
        </p:sp>
        <p:sp>
          <p:nvSpPr>
            <p:cNvPr id="165" name="CustomShape 19"/>
            <p:cNvSpPr/>
            <p:nvPr/>
          </p:nvSpPr>
          <p:spPr>
            <a:xfrm>
              <a:off x="8487980" y="4990710"/>
              <a:ext cx="801418" cy="49563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90000" tIns="45000" rIns="90000" bIns="45000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2400" b="0" strike="noStrike" spc="-1" dirty="0">
                  <a:solidFill>
                    <a:srgbClr val="000000"/>
                  </a:solidFill>
                  <a:latin typeface="Arial"/>
                  <a:ea typeface="Arial"/>
                </a:rPr>
                <a:t>sin</a:t>
              </a:r>
              <a:endParaRPr lang="en-US" sz="2400" b="0" strike="noStrike" spc="-1" dirty="0">
                <a:latin typeface="Arial"/>
              </a:endParaRPr>
            </a:p>
          </p:txBody>
        </p:sp>
        <p:sp>
          <p:nvSpPr>
            <p:cNvPr id="166" name="CustomShape 20"/>
            <p:cNvSpPr/>
            <p:nvPr/>
          </p:nvSpPr>
          <p:spPr>
            <a:xfrm>
              <a:off x="7986137" y="4229569"/>
              <a:ext cx="395280" cy="72766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3800" b="0" strike="noStrike" spc="-1" dirty="0">
                  <a:solidFill>
                    <a:srgbClr val="000000"/>
                  </a:solidFill>
                  <a:latin typeface="Arial"/>
                  <a:ea typeface="Arial"/>
                </a:rPr>
                <a:t>*</a:t>
              </a:r>
              <a:endParaRPr lang="en-US" sz="3800" b="0" strike="noStrike" spc="-1" dirty="0">
                <a:latin typeface="Arial"/>
              </a:endParaRPr>
            </a:p>
          </p:txBody>
        </p:sp>
        <p:sp>
          <p:nvSpPr>
            <p:cNvPr id="167" name="CustomShape 21"/>
            <p:cNvSpPr/>
            <p:nvPr/>
          </p:nvSpPr>
          <p:spPr>
            <a:xfrm>
              <a:off x="9093600" y="5719680"/>
              <a:ext cx="597600" cy="554400"/>
            </a:xfrm>
            <a:prstGeom prst="ellipse">
              <a:avLst/>
            </a:prstGeom>
            <a:noFill/>
            <a:ln w="25560">
              <a:solidFill>
                <a:schemeClr val="dk1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8" name="CustomShape 22"/>
            <p:cNvSpPr/>
            <p:nvPr/>
          </p:nvSpPr>
          <p:spPr>
            <a:xfrm>
              <a:off x="9006120" y="5441760"/>
              <a:ext cx="174600" cy="35856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9360">
              <a:solidFill>
                <a:schemeClr val="dk1"/>
              </a:solidFill>
              <a:round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9" name="CustomShape 23"/>
            <p:cNvSpPr/>
            <p:nvPr/>
          </p:nvSpPr>
          <p:spPr>
            <a:xfrm>
              <a:off x="9148694" y="5594738"/>
              <a:ext cx="373320" cy="72766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3800" b="0" strike="noStrike" spc="-1" dirty="0">
                  <a:latin typeface="Arial"/>
                </a:rPr>
                <a:t>x</a:t>
              </a:r>
            </a:p>
          </p:txBody>
        </p:sp>
      </p:grpSp>
      <p:sp>
        <p:nvSpPr>
          <p:cNvPr id="170" name="CustomShape 24"/>
          <p:cNvSpPr/>
          <p:nvPr/>
        </p:nvSpPr>
        <p:spPr>
          <a:xfrm>
            <a:off x="1415880" y="1913040"/>
            <a:ext cx="2772000" cy="6184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Initial Solution Generation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171" name="CustomShape 25"/>
          <p:cNvSpPr/>
          <p:nvPr/>
        </p:nvSpPr>
        <p:spPr>
          <a:xfrm>
            <a:off x="1464840" y="5542920"/>
            <a:ext cx="2673720" cy="6184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Potential Solutions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172" name="CustomShape 26"/>
          <p:cNvSpPr/>
          <p:nvPr/>
        </p:nvSpPr>
        <p:spPr>
          <a:xfrm flipH="1">
            <a:off x="2796480" y="2532240"/>
            <a:ext cx="3960" cy="3164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chemeClr val="tx1"/>
            </a:solidFill>
            <a:prstDash val="sysDash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3" name="CustomShape 27"/>
          <p:cNvSpPr/>
          <p:nvPr/>
        </p:nvSpPr>
        <p:spPr>
          <a:xfrm>
            <a:off x="2797200" y="5229720"/>
            <a:ext cx="3960" cy="3124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chemeClr val="tx1"/>
            </a:solidFill>
            <a:prstDash val="sysDash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174" name="Group 28"/>
          <p:cNvGrpSpPr/>
          <p:nvPr/>
        </p:nvGrpSpPr>
        <p:grpSpPr>
          <a:xfrm>
            <a:off x="1166400" y="2969280"/>
            <a:ext cx="3299760" cy="1684080"/>
            <a:chOff x="1166400" y="2969280"/>
            <a:chExt cx="3299760" cy="1684080"/>
          </a:xfrm>
        </p:grpSpPr>
        <p:grpSp>
          <p:nvGrpSpPr>
            <p:cNvPr id="175" name="Group 29"/>
            <p:cNvGrpSpPr/>
            <p:nvPr/>
          </p:nvGrpSpPr>
          <p:grpSpPr>
            <a:xfrm>
              <a:off x="1166400" y="2969280"/>
              <a:ext cx="3299760" cy="1684080"/>
              <a:chOff x="1166400" y="2969280"/>
              <a:chExt cx="3299760" cy="1684080"/>
            </a:xfrm>
          </p:grpSpPr>
          <p:sp>
            <p:nvSpPr>
              <p:cNvPr id="176" name="CustomShape 30"/>
              <p:cNvSpPr/>
              <p:nvPr/>
            </p:nvSpPr>
            <p:spPr>
              <a:xfrm>
                <a:off x="3181680" y="4034880"/>
                <a:ext cx="1284480" cy="61848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en-US" sz="1800" b="0" strike="noStrike" spc="-1">
                    <a:solidFill>
                      <a:srgbClr val="000000"/>
                    </a:solidFill>
                    <a:latin typeface="Calibri"/>
                    <a:ea typeface="DejaVu Sans"/>
                  </a:rPr>
                  <a:t>Selection</a:t>
                </a:r>
                <a:endParaRPr lang="en-US" sz="1800" b="0" strike="noStrike" spc="-1">
                  <a:latin typeface="Arial"/>
                </a:endParaRPr>
              </a:p>
            </p:txBody>
          </p:sp>
          <p:sp>
            <p:nvSpPr>
              <p:cNvPr id="177" name="CustomShape 31"/>
              <p:cNvSpPr/>
              <p:nvPr/>
            </p:nvSpPr>
            <p:spPr>
              <a:xfrm>
                <a:off x="2228760" y="2969280"/>
                <a:ext cx="1284480" cy="61848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en-US" sz="1800" b="0" strike="noStrike" spc="-1">
                    <a:solidFill>
                      <a:srgbClr val="000000"/>
                    </a:solidFill>
                    <a:latin typeface="Calibri"/>
                    <a:ea typeface="DejaVu Sans"/>
                  </a:rPr>
                  <a:t>Evaluation</a:t>
                </a:r>
                <a:endParaRPr lang="en-US" sz="1800" b="0" strike="noStrike" spc="-1">
                  <a:latin typeface="Arial"/>
                </a:endParaRPr>
              </a:p>
            </p:txBody>
          </p:sp>
          <p:sp>
            <p:nvSpPr>
              <p:cNvPr id="178" name="CustomShape 32"/>
              <p:cNvSpPr/>
              <p:nvPr/>
            </p:nvSpPr>
            <p:spPr>
              <a:xfrm>
                <a:off x="1166400" y="4029840"/>
                <a:ext cx="1369080" cy="61848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en-US" sz="1800" b="0" strike="noStrike" spc="-1">
                    <a:solidFill>
                      <a:srgbClr val="000000"/>
                    </a:solidFill>
                    <a:latin typeface="Calibri"/>
                    <a:ea typeface="DejaVu Sans"/>
                  </a:rPr>
                  <a:t>Propose New Models</a:t>
                </a:r>
                <a:endParaRPr lang="en-US" sz="1800" b="0" strike="noStrike" spc="-1">
                  <a:latin typeface="Arial"/>
                </a:endParaRPr>
              </a:p>
            </p:txBody>
          </p:sp>
          <p:sp>
            <p:nvSpPr>
              <p:cNvPr id="179" name="CustomShape 33"/>
              <p:cNvSpPr/>
              <p:nvPr/>
            </p:nvSpPr>
            <p:spPr>
              <a:xfrm flipH="1" flipV="1">
                <a:off x="2535480" y="4338720"/>
                <a:ext cx="644760" cy="4320"/>
              </a:xfrm>
              <a:custGeom>
                <a:avLst/>
                <a:gdLst/>
                <a:ahLst/>
                <a:cxnLst/>
                <a:rect l="l" t="t" r="r" b="b"/>
                <a:pathLst>
                  <a:path w="21600" h="21600">
                    <a:moveTo>
                      <a:pt x="0" y="0"/>
                    </a:moveTo>
                    <a:lnTo>
                      <a:pt x="21600" y="21600"/>
                    </a:lnTo>
                  </a:path>
                </a:pathLst>
              </a:custGeom>
              <a:noFill/>
              <a:ln w="50760">
                <a:solidFill>
                  <a:schemeClr val="tx1"/>
                </a:solidFill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/>
            </p:style>
          </p:sp>
        </p:grpSp>
        <p:sp>
          <p:nvSpPr>
            <p:cNvPr id="180" name="CustomShape 34"/>
            <p:cNvSpPr/>
            <p:nvPr/>
          </p:nvSpPr>
          <p:spPr>
            <a:xfrm>
              <a:off x="3513960" y="3278520"/>
              <a:ext cx="309600" cy="75564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50760">
              <a:solidFill>
                <a:schemeClr val="tx1"/>
              </a:solidFill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81" name="CustomShape 35"/>
            <p:cNvSpPr/>
            <p:nvPr/>
          </p:nvSpPr>
          <p:spPr>
            <a:xfrm flipV="1">
              <a:off x="1851120" y="3277800"/>
              <a:ext cx="376920" cy="75060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50760">
              <a:solidFill>
                <a:schemeClr val="tx1"/>
              </a:solidFill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182" name="CustomShape 36"/>
          <p:cNvSpPr/>
          <p:nvPr/>
        </p:nvSpPr>
        <p:spPr>
          <a:xfrm>
            <a:off x="5780520" y="1828800"/>
            <a:ext cx="6278400" cy="3045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600" b="0" strike="noStrike" spc="-1">
                <a:solidFill>
                  <a:srgbClr val="000000"/>
                </a:solidFill>
                <a:latin typeface="Calibri"/>
                <a:ea typeface="DejaVu Sans"/>
              </a:rPr>
              <a:t>Model Represented as a Directed Acyclic Graph</a:t>
            </a:r>
            <a:endParaRPr lang="en-US" sz="1600" b="0" strike="noStrike" spc="-1">
              <a:latin typeface="Arial"/>
            </a:endParaRPr>
          </a:p>
        </p:txBody>
      </p:sp>
      <p:graphicFrame>
        <p:nvGraphicFramePr>
          <p:cNvPr id="184" name="Table 37"/>
          <p:cNvGraphicFramePr/>
          <p:nvPr/>
        </p:nvGraphicFramePr>
        <p:xfrm>
          <a:off x="6103800" y="2181960"/>
          <a:ext cx="5778360" cy="1341120"/>
        </p:xfrm>
        <a:graphic>
          <a:graphicData uri="http://schemas.openxmlformats.org/drawingml/2006/table">
            <a:tbl>
              <a:tblPr/>
              <a:tblGrid>
                <a:gridCol w="1513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1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91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102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351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Chromosome</a:t>
                      </a:r>
                      <a:endParaRPr lang="en-US" sz="1600" b="0" strike="noStrike" spc="-1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  <a:endParaRPr lang="en-US" sz="1600" b="0" strike="noStrike" spc="-1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  <a:endParaRPr lang="en-US" sz="1600" b="0" strike="noStrike" spc="-1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  <a:endParaRPr lang="en-US" sz="1600" b="0" strike="noStrike" spc="-1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endParaRPr lang="en-US" sz="1600" b="0" strike="noStrike" spc="-1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US" sz="1600" b="0" strike="noStrike" spc="-1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en-US" sz="1600" b="0" strike="noStrike" spc="-1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  <a:endParaRPr lang="en-US" sz="1600" b="0" strike="noStrike" spc="-1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1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Main</a:t>
                      </a:r>
                      <a:endParaRPr lang="en-US" sz="1600" b="0" strike="noStrike" spc="-1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+</a:t>
                      </a:r>
                      <a:endParaRPr lang="en-US" sz="1600" b="0" strike="noStrike" spc="-1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*</a:t>
                      </a:r>
                      <a:endParaRPr lang="en-US" sz="1600" b="0" strike="noStrike" spc="-1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a</a:t>
                      </a:r>
                      <a:endParaRPr lang="en-US" sz="1600" b="0" strike="noStrike" spc="-1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sin()</a:t>
                      </a:r>
                      <a:endParaRPr lang="en-US" sz="1600" b="0" strike="noStrike" spc="-1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  <a:endParaRPr lang="en-US" sz="1600" b="0" strike="noStrike" spc="-1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b</a:t>
                      </a:r>
                      <a:endParaRPr lang="en-US" sz="1600" b="0" strike="noStrike" spc="-1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  <a:endParaRPr lang="en-US" sz="1600" b="0" strike="noStrike" spc="-1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160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Topological</a:t>
                      </a:r>
                      <a:endParaRPr lang="en-US" sz="1600" b="0" strike="noStrike" spc="-1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  <a:endParaRPr lang="en-US" sz="1600" b="0" strike="noStrike" spc="-1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  <a:endParaRPr lang="en-US" sz="1600" b="0" strike="noStrike" spc="-1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  <a:endParaRPr lang="en-US" sz="1600" b="0" strike="noStrike" spc="-1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  <a:endParaRPr lang="en-US" sz="1600" b="0" strike="noStrike" spc="-1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en-US" sz="1600" b="0" strike="noStrike" spc="-1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en-US" sz="1600" b="0" strike="noStrike" spc="-1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en-US" sz="1600" b="0" strike="noStrike" spc="-1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1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en-US" sz="1600" b="0" strike="noStrike" spc="-1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endParaRPr lang="en-US" sz="1600" b="0" strike="noStrike" spc="-1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-</a:t>
                      </a:r>
                      <a:endParaRPr lang="en-US" sz="1600" b="0" strike="noStrike" spc="-1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  <a:endParaRPr lang="en-US" sz="1600" b="0" strike="noStrike" spc="-1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en-US" sz="1600" b="0" strike="noStrike" spc="-1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en-US" sz="1600" b="0" strike="noStrike" spc="-1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en-US" sz="1600" b="0" strike="noStrike" spc="-1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85" name="Formula 38"/>
              <p:cNvSpPr txBox="1"/>
              <p:nvPr/>
            </p:nvSpPr>
            <p:spPr>
              <a:xfrm>
                <a:off x="9396518" y="4532138"/>
                <a:ext cx="2534819" cy="483123"/>
              </a:xfrm>
              <a:prstGeom prst="rect">
                <a:avLst/>
              </a:prstGeom>
            </p:spPr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260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sz="260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sz="2600">
                          <a:latin typeface="Cambria Math" panose="02040503050406030204" pitchFamily="18" charset="0"/>
                        </a:rPr>
                        <m:t>𝐬𝐢𝐧</m:t>
                      </m:r>
                      <m:d>
                        <m:dPr>
                          <m:ctrlPr>
                            <a:rPr sz="2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sz="260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sz="260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sz="2600"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sz="2600" dirty="0"/>
              </a:p>
            </p:txBody>
          </p:sp>
        </mc:Choice>
        <mc:Fallback xmlns="">
          <p:sp>
            <p:nvSpPr>
              <p:cNvPr id="185" name="Formula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6518" y="4532138"/>
                <a:ext cx="2534819" cy="48312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CustomShape 1"/>
          <p:cNvSpPr/>
          <p:nvPr/>
        </p:nvSpPr>
        <p:spPr>
          <a:xfrm>
            <a:off x="838080" y="0"/>
            <a:ext cx="10514880" cy="913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4000" b="0" strike="noStrike" spc="-1">
                <a:solidFill>
                  <a:srgbClr val="000000"/>
                </a:solidFill>
                <a:latin typeface="Calibri Light"/>
              </a:rPr>
              <a:t>GPSR Results Discussion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187" name="CustomShape 2"/>
          <p:cNvSpPr/>
          <p:nvPr/>
        </p:nvSpPr>
        <p:spPr>
          <a:xfrm>
            <a:off x="275760" y="1092600"/>
            <a:ext cx="6989400" cy="2406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spcAft>
                <a:spcPts val="1199"/>
              </a:spcAft>
              <a:tabLst>
                <a:tab pos="0" algn="l"/>
              </a:tabLst>
            </a:pPr>
            <a:r>
              <a:rPr lang="en-US" sz="2800" b="0" u="sng" strike="noStrike" spc="-1">
                <a:solidFill>
                  <a:srgbClr val="000000"/>
                </a:solidFill>
                <a:uFillTx/>
                <a:latin typeface="Calibri"/>
              </a:rPr>
              <a:t>Deterministic Algorithm</a:t>
            </a: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 </a:t>
            </a:r>
            <a:endParaRPr lang="en-US" sz="2800" b="0" strike="noStrike" spc="-1">
              <a:latin typeface="Arial"/>
            </a:endParaRPr>
          </a:p>
          <a:p>
            <a:pPr marL="685800" lvl="1" indent="-227880">
              <a:lnSpc>
                <a:spcPct val="90000"/>
              </a:lnSpc>
              <a:spcBef>
                <a:spcPts val="499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prone to generate complex or overfitted       models with many parameters and terms         with sufficiently sparse/noisy data</a:t>
            </a:r>
            <a:endParaRPr lang="en-US" sz="2400" b="0" strike="noStrike" spc="-1">
              <a:latin typeface="Arial"/>
            </a:endParaRPr>
          </a:p>
        </p:txBody>
      </p:sp>
      <p:sp>
        <p:nvSpPr>
          <p:cNvPr id="188" name="CustomShape 3"/>
          <p:cNvSpPr/>
          <p:nvPr/>
        </p:nvSpPr>
        <p:spPr>
          <a:xfrm>
            <a:off x="9406800" y="6559560"/>
            <a:ext cx="2742480" cy="27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5FA8D687-5525-4A25-A505-FF3D7A097907}" type="slidenum">
              <a:rPr lang="en-US" sz="1200" b="0" strike="noStrike" spc="-1">
                <a:solidFill>
                  <a:srgbClr val="000000"/>
                </a:solidFill>
                <a:latin typeface="Calibri"/>
              </a:rPr>
              <a:t>4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189" name="CustomShape 4"/>
          <p:cNvSpPr/>
          <p:nvPr/>
        </p:nvSpPr>
        <p:spPr>
          <a:xfrm>
            <a:off x="172080" y="3055320"/>
            <a:ext cx="5709240" cy="1895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spcAft>
                <a:spcPts val="1199"/>
              </a:spcAft>
              <a:tabLst>
                <a:tab pos="0" algn="l"/>
              </a:tabLst>
            </a:pPr>
            <a:r>
              <a:rPr lang="en-US" sz="2400" b="0" u="sng" strike="noStrike" spc="-1" dirty="0">
                <a:solidFill>
                  <a:srgbClr val="000000"/>
                </a:solidFill>
                <a:uFillTx/>
                <a:latin typeface="Calibri"/>
                <a:ea typeface="DejaVu Sans"/>
              </a:rPr>
              <a:t>Bayesian Algorithm</a:t>
            </a:r>
            <a:endParaRPr lang="en-US" sz="2400" b="0" strike="noStrike" spc="-1" dirty="0">
              <a:latin typeface="Arial"/>
            </a:endParaRPr>
          </a:p>
          <a:p>
            <a:pPr marL="685800" lvl="1" indent="-227880">
              <a:lnSpc>
                <a:spcPct val="90000"/>
              </a:lnSpc>
              <a:spcBef>
                <a:spcPts val="499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allows for unbiased model comparisons </a:t>
            </a:r>
            <a:r>
              <a:rPr lang="en-US" sz="2400" b="0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w</a:t>
            </a:r>
            <a:r>
              <a:rPr lang="en-US" sz="2400" b="0" i="1" strike="noStrike" spc="-1" dirty="0" err="1">
                <a:solidFill>
                  <a:srgbClr val="000000"/>
                </a:solidFill>
                <a:latin typeface="Calibri"/>
                <a:ea typeface="DejaVu Sans"/>
              </a:rPr>
              <a:t>rt</a:t>
            </a:r>
            <a:r>
              <a:rPr lang="en-US" sz="2400" b="0" i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observed data </a:t>
            </a:r>
            <a:endParaRPr lang="en-US" sz="2400" b="0" strike="noStrike" spc="-1" dirty="0">
              <a:latin typeface="Arial"/>
            </a:endParaRPr>
          </a:p>
          <a:p>
            <a:pPr marL="685800" lvl="1" indent="-227880">
              <a:lnSpc>
                <a:spcPct val="90000"/>
              </a:lnSpc>
              <a:spcBef>
                <a:spcPts val="499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evaluation includes consideration of model complexity (number of fitted parameters)</a:t>
            </a:r>
            <a:endParaRPr lang="en-US" sz="2400" b="0" strike="noStrike" spc="-1" dirty="0">
              <a:latin typeface="Arial"/>
            </a:endParaRPr>
          </a:p>
        </p:txBody>
      </p:sp>
      <p:pic>
        <p:nvPicPr>
          <p:cNvPr id="190" name="Picture 4"/>
          <p:cNvPicPr/>
          <p:nvPr/>
        </p:nvPicPr>
        <p:blipFill>
          <a:blip r:embed="rId3"/>
          <a:stretch/>
        </p:blipFill>
        <p:spPr>
          <a:xfrm>
            <a:off x="6589086" y="1782942"/>
            <a:ext cx="5533920" cy="3789360"/>
          </a:xfrm>
          <a:prstGeom prst="rect">
            <a:avLst/>
          </a:prstGeom>
          <a:ln w="12600">
            <a:solidFill>
              <a:schemeClr val="tx1"/>
            </a:solidFill>
            <a:round/>
          </a:ln>
        </p:spPr>
      </p:pic>
      <p:sp>
        <p:nvSpPr>
          <p:cNvPr id="191" name="CustomShape 5"/>
          <p:cNvSpPr/>
          <p:nvPr/>
        </p:nvSpPr>
        <p:spPr>
          <a:xfrm>
            <a:off x="7239246" y="1440582"/>
            <a:ext cx="4232880" cy="597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ts val="2001"/>
              </a:lnSpc>
            </a:pPr>
            <a:r>
              <a:rPr lang="en-US" sz="2200" b="0" strike="noStrike" spc="-1">
                <a:solidFill>
                  <a:srgbClr val="000000"/>
                </a:solidFill>
                <a:latin typeface="Calibri"/>
                <a:ea typeface="DejaVu Sans"/>
              </a:rPr>
              <a:t>GPSR Model Complexity vs Fitness</a:t>
            </a:r>
            <a:endParaRPr lang="en-US" sz="2200" b="0" strike="noStrike" spc="-1">
              <a:latin typeface="Arial"/>
            </a:endParaRPr>
          </a:p>
        </p:txBody>
      </p:sp>
      <p:sp>
        <p:nvSpPr>
          <p:cNvPr id="192" name="CustomShape 6"/>
          <p:cNvSpPr/>
          <p:nvPr/>
        </p:nvSpPr>
        <p:spPr>
          <a:xfrm>
            <a:off x="10568886" y="4049862"/>
            <a:ext cx="1408320" cy="91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potential </a:t>
            </a:r>
            <a:endParaRPr lang="en-US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over-fitting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193" name="CustomShape 7"/>
          <p:cNvSpPr/>
          <p:nvPr/>
        </p:nvSpPr>
        <p:spPr>
          <a:xfrm>
            <a:off x="7195686" y="4464942"/>
            <a:ext cx="873360" cy="6505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4" name="CustomShape 8"/>
          <p:cNvSpPr/>
          <p:nvPr/>
        </p:nvSpPr>
        <p:spPr>
          <a:xfrm>
            <a:off x="8276766" y="3756822"/>
            <a:ext cx="1408320" cy="638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optimal balance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195" name="CustomShape 9"/>
          <p:cNvSpPr/>
          <p:nvPr/>
        </p:nvSpPr>
        <p:spPr>
          <a:xfrm>
            <a:off x="7950606" y="2021622"/>
            <a:ext cx="1515960" cy="91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potential under-fitting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196" name="CustomShape 10"/>
          <p:cNvSpPr/>
          <p:nvPr/>
        </p:nvSpPr>
        <p:spPr>
          <a:xfrm rot="16200000">
            <a:off x="6889686" y="2151942"/>
            <a:ext cx="1551960" cy="1073160"/>
          </a:xfrm>
          <a:prstGeom prst="rect">
            <a:avLst/>
          </a:prstGeom>
          <a:gradFill rotWithShape="0">
            <a:gsLst>
              <a:gs pos="0">
                <a:srgbClr val="FFC000">
                  <a:alpha val="38039"/>
                </a:srgbClr>
              </a:gs>
              <a:gs pos="100000">
                <a:srgbClr val="FF0000">
                  <a:alpha val="32156"/>
                </a:srgbClr>
              </a:gs>
            </a:gsLst>
            <a:lin ang="16200000"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7" name="CustomShape 11"/>
          <p:cNvSpPr/>
          <p:nvPr/>
        </p:nvSpPr>
        <p:spPr>
          <a:xfrm>
            <a:off x="7176606" y="1864302"/>
            <a:ext cx="1244520" cy="1213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8" name="CustomShape 12"/>
          <p:cNvSpPr/>
          <p:nvPr/>
        </p:nvSpPr>
        <p:spPr>
          <a:xfrm>
            <a:off x="9830886" y="4620462"/>
            <a:ext cx="2076480" cy="586080"/>
          </a:xfrm>
          <a:prstGeom prst="rect">
            <a:avLst/>
          </a:prstGeom>
          <a:gradFill rotWithShape="0">
            <a:gsLst>
              <a:gs pos="0">
                <a:srgbClr val="FFC000">
                  <a:alpha val="38039"/>
                </a:srgbClr>
              </a:gs>
              <a:gs pos="100000">
                <a:srgbClr val="FF0000">
                  <a:alpha val="32156"/>
                </a:srgbClr>
              </a:gs>
            </a:gsLst>
            <a:lin ang="0"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9" name="CustomShape 13"/>
          <p:cNvSpPr/>
          <p:nvPr/>
        </p:nvSpPr>
        <p:spPr>
          <a:xfrm>
            <a:off x="7531926" y="4122942"/>
            <a:ext cx="1270440" cy="1017360"/>
          </a:xfrm>
          <a:prstGeom prst="rect">
            <a:avLst/>
          </a:prstGeom>
          <a:gradFill rotWithShape="0">
            <a:gsLst>
              <a:gs pos="0">
                <a:srgbClr val="72B149">
                  <a:alpha val="35000"/>
                </a:srgbClr>
              </a:gs>
              <a:gs pos="100000">
                <a:srgbClr val="C5E0B4"/>
              </a:gs>
            </a:gsLst>
            <a:path path="rect"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0" name="CustomShape 14"/>
          <p:cNvSpPr/>
          <p:nvPr/>
        </p:nvSpPr>
        <p:spPr>
          <a:xfrm>
            <a:off x="7846454" y="4353962"/>
            <a:ext cx="530280" cy="500400"/>
          </a:xfrm>
          <a:prstGeom prst="ellipse">
            <a:avLst/>
          </a:prstGeom>
          <a:gradFill rotWithShape="0">
            <a:gsLst>
              <a:gs pos="0">
                <a:srgbClr val="72B149">
                  <a:alpha val="25000"/>
                </a:srgbClr>
              </a:gs>
              <a:gs pos="100000">
                <a:srgbClr val="C5E0B4"/>
              </a:gs>
            </a:gsLst>
            <a:path path="rect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1" name="CustomShape 15"/>
          <p:cNvSpPr/>
          <p:nvPr/>
        </p:nvSpPr>
        <p:spPr>
          <a:xfrm>
            <a:off x="7898046" y="1042782"/>
            <a:ext cx="360" cy="360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CustomShape 1"/>
          <p:cNvSpPr/>
          <p:nvPr/>
        </p:nvSpPr>
        <p:spPr>
          <a:xfrm>
            <a:off x="3200400" y="121680"/>
            <a:ext cx="8583120" cy="620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200" b="0" strike="noStrike" spc="-1">
                <a:solidFill>
                  <a:srgbClr val="000000"/>
                </a:solidFill>
                <a:latin typeface="Calibri Light (Headings)"/>
              </a:rPr>
              <a:t>GPSR with Sequential Monte Carlo (SMC) </a:t>
            </a:r>
            <a:endParaRPr lang="en-US" sz="3200" b="0" strike="noStrike" spc="-1">
              <a:latin typeface="Arial"/>
            </a:endParaRPr>
          </a:p>
        </p:txBody>
      </p:sp>
      <p:sp>
        <p:nvSpPr>
          <p:cNvPr id="204" name="CustomShape 2"/>
          <p:cNvSpPr/>
          <p:nvPr/>
        </p:nvSpPr>
        <p:spPr>
          <a:xfrm>
            <a:off x="7804800" y="1988640"/>
            <a:ext cx="1876680" cy="12747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5" name="CustomShape 3"/>
          <p:cNvSpPr/>
          <p:nvPr/>
        </p:nvSpPr>
        <p:spPr>
          <a:xfrm>
            <a:off x="10143720" y="1988640"/>
            <a:ext cx="1373040" cy="12747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6" name="CustomShape 4"/>
          <p:cNvSpPr/>
          <p:nvPr/>
        </p:nvSpPr>
        <p:spPr>
          <a:xfrm>
            <a:off x="5400360" y="2073600"/>
            <a:ext cx="1990440" cy="1186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alibri (Body)"/>
                <a:ea typeface="DejaVu Sans"/>
              </a:rPr>
              <a:t>Set Equation Priors Around Optimized Parameters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207" name="CustomShape 5"/>
          <p:cNvSpPr/>
          <p:nvPr/>
        </p:nvSpPr>
        <p:spPr>
          <a:xfrm>
            <a:off x="7665492" y="2077560"/>
            <a:ext cx="2151720" cy="92187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000000"/>
                </a:solidFill>
                <a:latin typeface="Calibri (Body)"/>
                <a:ea typeface="DejaVu Sans"/>
              </a:rPr>
              <a:t>Se</a:t>
            </a:r>
            <a:r>
              <a:rPr lang="en-US" sz="1700" b="0" strike="noStrike" spc="-1" dirty="0">
                <a:solidFill>
                  <a:srgbClr val="000000"/>
                </a:solidFill>
                <a:latin typeface="Calibri (Body)"/>
                <a:ea typeface="DejaVu Sans"/>
              </a:rPr>
              <a:t>quentially</a:t>
            </a:r>
            <a:r>
              <a:rPr lang="en-US" sz="1800" b="0" strike="noStrike" spc="-1" dirty="0">
                <a:solidFill>
                  <a:srgbClr val="000000"/>
                </a:solidFill>
                <a:latin typeface="Calibri (Body)"/>
                <a:ea typeface="DejaVu Sans"/>
              </a:rPr>
              <a:t> Temper Posterior and Evaluate Equation</a:t>
            </a:r>
            <a:endParaRPr lang="en-US" sz="1800" b="0" strike="noStrike" spc="-1" dirty="0">
              <a:latin typeface="Arial"/>
            </a:endParaRPr>
          </a:p>
        </p:txBody>
      </p:sp>
      <p:sp>
        <p:nvSpPr>
          <p:cNvPr id="208" name="CustomShape 6"/>
          <p:cNvSpPr/>
          <p:nvPr/>
        </p:nvSpPr>
        <p:spPr>
          <a:xfrm>
            <a:off x="10080360" y="2152080"/>
            <a:ext cx="1506240" cy="1461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alibri (Body)"/>
                <a:ea typeface="DejaVu Sans"/>
              </a:rPr>
              <a:t>Selection via Bayesian Comparison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209" name="CustomShape 7"/>
          <p:cNvSpPr/>
          <p:nvPr/>
        </p:nvSpPr>
        <p:spPr>
          <a:xfrm>
            <a:off x="7343280" y="2626560"/>
            <a:ext cx="46080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7632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0" name="CustomShape 8"/>
          <p:cNvSpPr/>
          <p:nvPr/>
        </p:nvSpPr>
        <p:spPr>
          <a:xfrm>
            <a:off x="9682200" y="2626560"/>
            <a:ext cx="46080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7632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1" name="CustomShape 9"/>
          <p:cNvSpPr/>
          <p:nvPr/>
        </p:nvSpPr>
        <p:spPr>
          <a:xfrm>
            <a:off x="5404680" y="1988640"/>
            <a:ext cx="1937880" cy="12747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212" name="Group 10"/>
          <p:cNvGrpSpPr/>
          <p:nvPr/>
        </p:nvGrpSpPr>
        <p:grpSpPr>
          <a:xfrm>
            <a:off x="248400" y="1381320"/>
            <a:ext cx="4065840" cy="4315680"/>
            <a:chOff x="248400" y="1381320"/>
            <a:chExt cx="4065840" cy="4315680"/>
          </a:xfrm>
        </p:grpSpPr>
        <p:sp>
          <p:nvSpPr>
            <p:cNvPr id="213" name="CustomShape 11"/>
            <p:cNvSpPr/>
            <p:nvPr/>
          </p:nvSpPr>
          <p:spPr>
            <a:xfrm>
              <a:off x="248400" y="2385000"/>
              <a:ext cx="4065840" cy="2379600"/>
            </a:xfrm>
            <a:prstGeom prst="ellipse">
              <a:avLst/>
            </a:prstGeom>
            <a:solidFill>
              <a:schemeClr val="bg2">
                <a:lumMod val="90000"/>
                <a:alpha val="62000"/>
              </a:schemeClr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14" name="CustomShape 12"/>
            <p:cNvSpPr/>
            <p:nvPr/>
          </p:nvSpPr>
          <p:spPr>
            <a:xfrm>
              <a:off x="900000" y="1381320"/>
              <a:ext cx="2772000" cy="61848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0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Initial Solution Generation</a:t>
              </a:r>
              <a:endParaRPr lang="en-US" sz="1800" b="0" strike="noStrike" spc="-1">
                <a:latin typeface="Arial"/>
              </a:endParaRPr>
            </a:p>
          </p:txBody>
        </p:sp>
        <p:sp>
          <p:nvSpPr>
            <p:cNvPr id="215" name="CustomShape 13"/>
            <p:cNvSpPr/>
            <p:nvPr/>
          </p:nvSpPr>
          <p:spPr>
            <a:xfrm>
              <a:off x="949320" y="5078520"/>
              <a:ext cx="2673720" cy="61848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0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Potential Solutions</a:t>
              </a:r>
              <a:endParaRPr lang="en-US" sz="1800" b="0" strike="noStrike" spc="-1">
                <a:latin typeface="Arial"/>
              </a:endParaRPr>
            </a:p>
          </p:txBody>
        </p:sp>
        <p:sp>
          <p:nvSpPr>
            <p:cNvPr id="216" name="CustomShape 14"/>
            <p:cNvSpPr/>
            <p:nvPr/>
          </p:nvSpPr>
          <p:spPr>
            <a:xfrm flipH="1">
              <a:off x="2280960" y="2000520"/>
              <a:ext cx="3960" cy="38376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25560">
              <a:solidFill>
                <a:schemeClr val="tx1"/>
              </a:solidFill>
              <a:prstDash val="sysDash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17" name="CustomShape 15"/>
            <p:cNvSpPr/>
            <p:nvPr/>
          </p:nvSpPr>
          <p:spPr>
            <a:xfrm>
              <a:off x="2281680" y="4765320"/>
              <a:ext cx="3960" cy="31248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25560">
              <a:solidFill>
                <a:schemeClr val="tx1"/>
              </a:solidFill>
              <a:prstDash val="sysDash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grpSp>
          <p:nvGrpSpPr>
            <p:cNvPr id="218" name="Group 16"/>
            <p:cNvGrpSpPr/>
            <p:nvPr/>
          </p:nvGrpSpPr>
          <p:grpSpPr>
            <a:xfrm>
              <a:off x="650520" y="2504880"/>
              <a:ext cx="3300120" cy="1684080"/>
              <a:chOff x="650520" y="2504880"/>
              <a:chExt cx="3300120" cy="1684080"/>
            </a:xfrm>
          </p:grpSpPr>
          <p:grpSp>
            <p:nvGrpSpPr>
              <p:cNvPr id="219" name="Group 17"/>
              <p:cNvGrpSpPr/>
              <p:nvPr/>
            </p:nvGrpSpPr>
            <p:grpSpPr>
              <a:xfrm>
                <a:off x="650520" y="2504880"/>
                <a:ext cx="3300120" cy="1684080"/>
                <a:chOff x="650520" y="2504880"/>
                <a:chExt cx="3300120" cy="1684080"/>
              </a:xfrm>
            </p:grpSpPr>
            <p:sp>
              <p:nvSpPr>
                <p:cNvPr id="220" name="CustomShape 18"/>
                <p:cNvSpPr/>
                <p:nvPr/>
              </p:nvSpPr>
              <p:spPr>
                <a:xfrm>
                  <a:off x="2666160" y="3570480"/>
                  <a:ext cx="1284480" cy="618480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>
                    <a:lnSpc>
                      <a:spcPct val="100000"/>
                    </a:lnSpc>
                  </a:pPr>
                  <a:r>
                    <a:rPr lang="en-US" sz="1800" b="0" strike="noStrike" spc="-1">
                      <a:solidFill>
                        <a:srgbClr val="000000"/>
                      </a:solidFill>
                      <a:latin typeface="Calibri"/>
                      <a:ea typeface="DejaVu Sans"/>
                    </a:rPr>
                    <a:t>Selection</a:t>
                  </a:r>
                  <a:endParaRPr lang="en-US" sz="1800" b="0" strike="noStrike" spc="-1">
                    <a:latin typeface="Arial"/>
                  </a:endParaRPr>
                </a:p>
              </p:txBody>
            </p:sp>
            <p:sp>
              <p:nvSpPr>
                <p:cNvPr id="221" name="CustomShape 19"/>
                <p:cNvSpPr/>
                <p:nvPr/>
              </p:nvSpPr>
              <p:spPr>
                <a:xfrm>
                  <a:off x="1713240" y="2504880"/>
                  <a:ext cx="1284480" cy="618480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>
                    <a:lnSpc>
                      <a:spcPct val="100000"/>
                    </a:lnSpc>
                  </a:pPr>
                  <a:r>
                    <a:rPr lang="en-US" sz="1800" b="0" i="1" strike="noStrike" spc="-1">
                      <a:solidFill>
                        <a:srgbClr val="000000"/>
                      </a:solidFill>
                      <a:latin typeface="Calibri"/>
                      <a:ea typeface="DejaVu Sans"/>
                    </a:rPr>
                    <a:t>Bayesian</a:t>
                  </a:r>
                  <a:r>
                    <a:rPr lang="en-US" sz="1800" b="0" strike="noStrike" spc="-1">
                      <a:solidFill>
                        <a:srgbClr val="000000"/>
                      </a:solidFill>
                      <a:latin typeface="Calibri"/>
                      <a:ea typeface="DejaVu Sans"/>
                    </a:rPr>
                    <a:t> Evaluation</a:t>
                  </a:r>
                  <a:endParaRPr lang="en-US" sz="1800" b="0" strike="noStrike" spc="-1">
                    <a:latin typeface="Arial"/>
                  </a:endParaRPr>
                </a:p>
              </p:txBody>
            </p:sp>
            <p:sp>
              <p:nvSpPr>
                <p:cNvPr id="222" name="CustomShape 20"/>
                <p:cNvSpPr/>
                <p:nvPr/>
              </p:nvSpPr>
              <p:spPr>
                <a:xfrm>
                  <a:off x="650520" y="3565800"/>
                  <a:ext cx="1369080" cy="618480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90000" tIns="45000" rIns="90000" bIns="45000" anchor="ctr">
                  <a:noAutofit/>
                </a:bodyPr>
                <a:lstStyle/>
                <a:p>
                  <a:pPr algn="ctr">
                    <a:lnSpc>
                      <a:spcPct val="100000"/>
                    </a:lnSpc>
                  </a:pPr>
                  <a:r>
                    <a:rPr lang="en-US" sz="1800" b="0" strike="noStrike" spc="-1">
                      <a:solidFill>
                        <a:srgbClr val="000000"/>
                      </a:solidFill>
                      <a:latin typeface="Calibri"/>
                      <a:ea typeface="DejaVu Sans"/>
                    </a:rPr>
                    <a:t>Propose New Models</a:t>
                  </a:r>
                  <a:endParaRPr lang="en-US" sz="1800" b="0" strike="noStrike" spc="-1">
                    <a:latin typeface="Arial"/>
                  </a:endParaRPr>
                </a:p>
              </p:txBody>
            </p:sp>
            <p:sp>
              <p:nvSpPr>
                <p:cNvPr id="223" name="CustomShape 21"/>
                <p:cNvSpPr/>
                <p:nvPr/>
              </p:nvSpPr>
              <p:spPr>
                <a:xfrm flipH="1" flipV="1">
                  <a:off x="2019600" y="3874680"/>
                  <a:ext cx="644760" cy="43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600" h="21600">
                      <a:moveTo>
                        <a:pt x="0" y="0"/>
                      </a:moveTo>
                      <a:lnTo>
                        <a:pt x="21600" y="21600"/>
                      </a:lnTo>
                    </a:path>
                  </a:pathLst>
                </a:custGeom>
                <a:noFill/>
                <a:ln w="50760">
                  <a:solidFill>
                    <a:schemeClr val="tx1"/>
                  </a:solidFill>
                  <a:tailEnd type="arrow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/>
              </p:style>
            </p:sp>
          </p:grpSp>
          <p:sp>
            <p:nvSpPr>
              <p:cNvPr id="224" name="CustomShape 22"/>
              <p:cNvSpPr/>
              <p:nvPr/>
            </p:nvSpPr>
            <p:spPr>
              <a:xfrm>
                <a:off x="2998080" y="2814480"/>
                <a:ext cx="309600" cy="755640"/>
              </a:xfrm>
              <a:custGeom>
                <a:avLst/>
                <a:gdLst/>
                <a:ahLst/>
                <a:cxnLst/>
                <a:rect l="l" t="t" r="r" b="b"/>
                <a:pathLst>
                  <a:path w="21600" h="21600">
                    <a:moveTo>
                      <a:pt x="0" y="0"/>
                    </a:moveTo>
                    <a:lnTo>
                      <a:pt x="21600" y="21600"/>
                    </a:lnTo>
                  </a:path>
                </a:pathLst>
              </a:custGeom>
              <a:noFill/>
              <a:ln w="50760">
                <a:solidFill>
                  <a:schemeClr val="tx1"/>
                </a:solidFill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/>
            </p:style>
          </p:sp>
          <p:sp>
            <p:nvSpPr>
              <p:cNvPr id="225" name="CustomShape 23"/>
              <p:cNvSpPr/>
              <p:nvPr/>
            </p:nvSpPr>
            <p:spPr>
              <a:xfrm flipV="1">
                <a:off x="1335600" y="2813760"/>
                <a:ext cx="376920" cy="750600"/>
              </a:xfrm>
              <a:custGeom>
                <a:avLst/>
                <a:gdLst/>
                <a:ahLst/>
                <a:cxnLst/>
                <a:rect l="l" t="t" r="r" b="b"/>
                <a:pathLst>
                  <a:path w="21600" h="21600">
                    <a:moveTo>
                      <a:pt x="0" y="0"/>
                    </a:moveTo>
                    <a:lnTo>
                      <a:pt x="21600" y="21600"/>
                    </a:lnTo>
                  </a:path>
                </a:pathLst>
              </a:custGeom>
              <a:noFill/>
              <a:ln w="50760">
                <a:solidFill>
                  <a:schemeClr val="tx1"/>
                </a:solidFill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/>
            </p:style>
          </p:sp>
        </p:grpSp>
      </p:grpSp>
      <p:sp>
        <p:nvSpPr>
          <p:cNvPr id="226" name="CustomShape 24"/>
          <p:cNvSpPr/>
          <p:nvPr/>
        </p:nvSpPr>
        <p:spPr>
          <a:xfrm>
            <a:off x="5497200" y="1257120"/>
            <a:ext cx="5865120" cy="618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800" b="0" u="sng" strike="noStrike" spc="-1">
                <a:solidFill>
                  <a:srgbClr val="000000"/>
                </a:solidFill>
                <a:uFillTx/>
                <a:latin typeface="Calibri"/>
                <a:ea typeface="DejaVu Sans"/>
              </a:rPr>
              <a:t>Bayesian Reformulation of  Evaluation</a:t>
            </a:r>
            <a:endParaRPr lang="en-US" sz="2800" b="0" strike="noStrike" spc="-1">
              <a:latin typeface="Arial"/>
            </a:endParaRPr>
          </a:p>
        </p:txBody>
      </p:sp>
      <p:pic>
        <p:nvPicPr>
          <p:cNvPr id="228" name="Picture 34"/>
          <p:cNvPicPr/>
          <p:nvPr/>
        </p:nvPicPr>
        <p:blipFill>
          <a:blip r:embed="rId3"/>
          <a:srcRect l="9530" r="9114"/>
          <a:stretch/>
        </p:blipFill>
        <p:spPr>
          <a:xfrm>
            <a:off x="5319600" y="3458520"/>
            <a:ext cx="2693160" cy="680040"/>
          </a:xfrm>
          <a:prstGeom prst="rect">
            <a:avLst/>
          </a:prstGeom>
          <a:ln>
            <a:noFill/>
          </a:ln>
        </p:spPr>
      </p:pic>
      <p:sp>
        <p:nvSpPr>
          <p:cNvPr id="229" name="CustomShape 25"/>
          <p:cNvSpPr/>
          <p:nvPr/>
        </p:nvSpPr>
        <p:spPr>
          <a:xfrm>
            <a:off x="5257250" y="4187444"/>
            <a:ext cx="288684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000000"/>
                </a:solidFill>
                <a:latin typeface="Calibri (Body)"/>
                <a:ea typeface="DejaVu Sans"/>
              </a:rPr>
              <a:t>- Iteratively Increase </a:t>
            </a:r>
            <a:r>
              <a:rPr lang="en-US" sz="2000" b="0" i="1" strike="noStrike" spc="-1" dirty="0">
                <a:solidFill>
                  <a:srgbClr val="000000"/>
                </a:solidFill>
                <a:latin typeface="Calibri (Body)"/>
                <a:ea typeface="DejaVu Sans"/>
              </a:rPr>
              <a:t>T,</a:t>
            </a:r>
            <a:endParaRPr lang="en-US" sz="2000" b="0" strike="noStrike" spc="-1" dirty="0">
              <a:latin typeface="Arial"/>
            </a:endParaRPr>
          </a:p>
        </p:txBody>
      </p:sp>
      <p:sp>
        <p:nvSpPr>
          <p:cNvPr id="230" name="CustomShape 26"/>
          <p:cNvSpPr/>
          <p:nvPr/>
        </p:nvSpPr>
        <p:spPr>
          <a:xfrm>
            <a:off x="5266487" y="4700229"/>
            <a:ext cx="6856200" cy="394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000000"/>
                </a:solidFill>
                <a:latin typeface="Calibri (Body)"/>
                <a:ea typeface="DejaVu Sans"/>
              </a:rPr>
              <a:t>- Then use marginal likelihood for model selection</a:t>
            </a:r>
            <a:endParaRPr lang="en-US" sz="2000" b="0" strike="noStrike" spc="-1" dirty="0">
              <a:latin typeface="Arial"/>
            </a:endParaRPr>
          </a:p>
        </p:txBody>
      </p:sp>
      <p:sp>
        <p:nvSpPr>
          <p:cNvPr id="231" name="CustomShape 27"/>
          <p:cNvSpPr/>
          <p:nvPr/>
        </p:nvSpPr>
        <p:spPr>
          <a:xfrm>
            <a:off x="9406800" y="6559560"/>
            <a:ext cx="2742480" cy="27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B663FE61-11BA-4A6C-A0C3-F19995A4A64E}" type="slidenum">
              <a:rPr lang="en-US" sz="1200" b="0" strike="noStrike" spc="-1">
                <a:solidFill>
                  <a:srgbClr val="000000"/>
                </a:solidFill>
                <a:latin typeface="Calibri"/>
                <a:ea typeface="DejaVu Sans"/>
              </a:rPr>
              <a:t>5</a:t>
            </a:fld>
            <a:endParaRPr lang="en-US" sz="12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CustomShape 1"/>
          <p:cNvSpPr/>
          <p:nvPr/>
        </p:nvSpPr>
        <p:spPr>
          <a:xfrm>
            <a:off x="2209680" y="0"/>
            <a:ext cx="7196400" cy="913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4000" b="0" strike="noStrike" spc="-1">
                <a:solidFill>
                  <a:srgbClr val="000000"/>
                </a:solidFill>
                <a:latin typeface="Calibri Light (Headings)"/>
              </a:rPr>
              <a:t>SMC Implementation 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233" name="CustomShape 2"/>
          <p:cNvSpPr/>
          <p:nvPr/>
        </p:nvSpPr>
        <p:spPr>
          <a:xfrm>
            <a:off x="9406800" y="6559560"/>
            <a:ext cx="2742480" cy="27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9972EC20-2D2C-4550-9781-54D35A45A6FC}" type="slidenum">
              <a:rPr lang="en-US" sz="1200" b="0" strike="noStrike" spc="-1">
                <a:solidFill>
                  <a:srgbClr val="000000"/>
                </a:solidFill>
                <a:latin typeface="Calibri"/>
              </a:rPr>
              <a:t>6</a:t>
            </a:fld>
            <a:endParaRPr lang="en-US" sz="1200" b="0" strike="noStrike" spc="-1">
              <a:latin typeface="Arial"/>
            </a:endParaRPr>
          </a:p>
        </p:txBody>
      </p:sp>
      <p:pic>
        <p:nvPicPr>
          <p:cNvPr id="235" name="Picture 18"/>
          <p:cNvPicPr/>
          <p:nvPr/>
        </p:nvPicPr>
        <p:blipFill>
          <a:blip r:embed="rId3"/>
          <a:srcRect l="5498"/>
          <a:stretch/>
        </p:blipFill>
        <p:spPr>
          <a:xfrm>
            <a:off x="6600960" y="1472400"/>
            <a:ext cx="5418360" cy="3886200"/>
          </a:xfrm>
          <a:prstGeom prst="rect">
            <a:avLst/>
          </a:prstGeom>
          <a:ln>
            <a:noFill/>
          </a:ln>
        </p:spPr>
      </p:pic>
      <p:pic>
        <p:nvPicPr>
          <p:cNvPr id="236" name="Picture 28"/>
          <p:cNvPicPr/>
          <p:nvPr/>
        </p:nvPicPr>
        <p:blipFill rotWithShape="1">
          <a:blip r:embed="rId4"/>
          <a:srcRect b="9974"/>
          <a:stretch/>
        </p:blipFill>
        <p:spPr>
          <a:xfrm>
            <a:off x="159480" y="1539000"/>
            <a:ext cx="5547960" cy="3886200"/>
          </a:xfrm>
          <a:prstGeom prst="rect">
            <a:avLst/>
          </a:prstGeom>
          <a:ln>
            <a:noFill/>
          </a:ln>
        </p:spPr>
      </p:pic>
      <p:sp>
        <p:nvSpPr>
          <p:cNvPr id="237" name="CustomShape 3"/>
          <p:cNvSpPr/>
          <p:nvPr/>
        </p:nvSpPr>
        <p:spPr>
          <a:xfrm>
            <a:off x="10731600" y="2747160"/>
            <a:ext cx="360" cy="11232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chemeClr val="accent1">
                <a:lumMod val="75000"/>
              </a:schemeClr>
            </a:solidFill>
            <a:prstDash val="dash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38" name="CustomShape 4"/>
          <p:cNvSpPr/>
          <p:nvPr/>
        </p:nvSpPr>
        <p:spPr>
          <a:xfrm>
            <a:off x="11673720" y="2739240"/>
            <a:ext cx="360" cy="11574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chemeClr val="accent1">
                <a:lumMod val="75000"/>
              </a:schemeClr>
            </a:solidFill>
            <a:prstDash val="dash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39" name="CustomShape 5"/>
          <p:cNvSpPr/>
          <p:nvPr/>
        </p:nvSpPr>
        <p:spPr>
          <a:xfrm>
            <a:off x="8991720" y="2754720"/>
            <a:ext cx="360" cy="9367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chemeClr val="accent1">
                <a:lumMod val="75000"/>
              </a:schemeClr>
            </a:solidFill>
            <a:prstDash val="dash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40" name="CustomShape 6"/>
          <p:cNvSpPr/>
          <p:nvPr/>
        </p:nvSpPr>
        <p:spPr>
          <a:xfrm>
            <a:off x="8255160" y="3415680"/>
            <a:ext cx="360" cy="4125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chemeClr val="accent1">
                <a:lumMod val="75000"/>
              </a:schemeClr>
            </a:solidFill>
            <a:prstDash val="dash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41" name="CustomShape 7"/>
          <p:cNvSpPr/>
          <p:nvPr/>
        </p:nvSpPr>
        <p:spPr>
          <a:xfrm>
            <a:off x="7226280" y="3448080"/>
            <a:ext cx="360" cy="4564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chemeClr val="accent1">
                <a:lumMod val="75000"/>
              </a:schemeClr>
            </a:solidFill>
            <a:prstDash val="dash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42" name="CustomShape 8"/>
          <p:cNvSpPr/>
          <p:nvPr/>
        </p:nvSpPr>
        <p:spPr>
          <a:xfrm>
            <a:off x="7569360" y="3423600"/>
            <a:ext cx="360" cy="4467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chemeClr val="accent1">
                <a:lumMod val="75000"/>
              </a:schemeClr>
            </a:solidFill>
            <a:prstDash val="dash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43" name="CustomShape 9"/>
          <p:cNvSpPr/>
          <p:nvPr/>
        </p:nvSpPr>
        <p:spPr>
          <a:xfrm>
            <a:off x="8282880" y="4133880"/>
            <a:ext cx="288720" cy="10051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chemeClr val="accent1">
                <a:lumMod val="75000"/>
              </a:schemeClr>
            </a:solidFill>
            <a:prstDash val="dash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44" name="CustomShape 10"/>
          <p:cNvSpPr/>
          <p:nvPr/>
        </p:nvSpPr>
        <p:spPr>
          <a:xfrm flipH="1">
            <a:off x="8966520" y="4187160"/>
            <a:ext cx="11880" cy="10026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chemeClr val="accent1">
                <a:lumMod val="75000"/>
              </a:schemeClr>
            </a:solidFill>
            <a:prstDash val="dash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45" name="CustomShape 11"/>
          <p:cNvSpPr/>
          <p:nvPr/>
        </p:nvSpPr>
        <p:spPr>
          <a:xfrm>
            <a:off x="7589520" y="4011840"/>
            <a:ext cx="220320" cy="11347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chemeClr val="accent1">
                <a:lumMod val="75000"/>
              </a:schemeClr>
            </a:solidFill>
            <a:prstDash val="dash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46" name="CustomShape 12"/>
          <p:cNvSpPr/>
          <p:nvPr/>
        </p:nvSpPr>
        <p:spPr>
          <a:xfrm flipH="1">
            <a:off x="8122320" y="4104720"/>
            <a:ext cx="144360" cy="10573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chemeClr val="accent1">
                <a:lumMod val="75000"/>
              </a:schemeClr>
            </a:solidFill>
            <a:prstDash val="dash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47" name="CustomShape 13"/>
          <p:cNvSpPr/>
          <p:nvPr/>
        </p:nvSpPr>
        <p:spPr>
          <a:xfrm flipH="1">
            <a:off x="10370160" y="4073040"/>
            <a:ext cx="326880" cy="10965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chemeClr val="accent1">
                <a:lumMod val="75000"/>
              </a:schemeClr>
            </a:solidFill>
            <a:prstDash val="dash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48" name="CustomShape 14"/>
          <p:cNvSpPr/>
          <p:nvPr/>
        </p:nvSpPr>
        <p:spPr>
          <a:xfrm>
            <a:off x="9021960" y="4179600"/>
            <a:ext cx="619920" cy="10101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600">
            <a:solidFill>
              <a:schemeClr val="accent1">
                <a:lumMod val="75000"/>
              </a:schemeClr>
            </a:solidFill>
            <a:prstDash val="dash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49" name="Line 15"/>
          <p:cNvSpPr/>
          <p:nvPr/>
        </p:nvSpPr>
        <p:spPr>
          <a:xfrm>
            <a:off x="7226280" y="2739240"/>
            <a:ext cx="0" cy="182880"/>
          </a:xfrm>
          <a:prstGeom prst="line">
            <a:avLst/>
          </a:prstGeom>
          <a:ln w="12600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50" name="Line 16"/>
          <p:cNvSpPr/>
          <p:nvPr/>
        </p:nvSpPr>
        <p:spPr>
          <a:xfrm>
            <a:off x="7378560" y="2958480"/>
            <a:ext cx="0" cy="115920"/>
          </a:xfrm>
          <a:prstGeom prst="line">
            <a:avLst/>
          </a:prstGeom>
          <a:ln w="12600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51" name="Line 17"/>
          <p:cNvSpPr/>
          <p:nvPr/>
        </p:nvSpPr>
        <p:spPr>
          <a:xfrm>
            <a:off x="7569000" y="2724120"/>
            <a:ext cx="0" cy="182880"/>
          </a:xfrm>
          <a:prstGeom prst="line">
            <a:avLst/>
          </a:prstGeom>
          <a:ln w="12600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52" name="Line 18"/>
          <p:cNvSpPr/>
          <p:nvPr/>
        </p:nvSpPr>
        <p:spPr>
          <a:xfrm>
            <a:off x="8249760" y="2739240"/>
            <a:ext cx="0" cy="269640"/>
          </a:xfrm>
          <a:prstGeom prst="line">
            <a:avLst/>
          </a:prstGeom>
          <a:ln w="12600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53" name="CustomShape 19"/>
          <p:cNvSpPr/>
          <p:nvPr/>
        </p:nvSpPr>
        <p:spPr>
          <a:xfrm>
            <a:off x="6600960" y="1063080"/>
            <a:ext cx="5430960" cy="821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  <a:ea typeface="DejaVu Sans"/>
              </a:rPr>
              <a:t>Probability Weighted Particle Filtering</a:t>
            </a:r>
            <a:endParaRPr lang="en-US" sz="2400" b="0" strike="noStrike" spc="-1">
              <a:latin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1697DDC-BCA5-4BE4-AD54-FA9AC30D419E}"/>
              </a:ext>
            </a:extLst>
          </p:cNvPr>
          <p:cNvSpPr txBox="1"/>
          <p:nvPr/>
        </p:nvSpPr>
        <p:spPr>
          <a:xfrm>
            <a:off x="314951" y="5571746"/>
            <a:ext cx="52370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Algorithm presented by Nguyen and </a:t>
            </a:r>
            <a:r>
              <a:rPr lang="en-US" sz="1600" dirty="0" err="1"/>
              <a:t>Septier</a:t>
            </a:r>
            <a:r>
              <a:rPr lang="en-US" sz="1600" dirty="0"/>
              <a:t>, 2015</a:t>
            </a:r>
            <a:r>
              <a:rPr lang="en-US" sz="1600" baseline="30000" dirty="0"/>
              <a:t>4</a:t>
            </a:r>
            <a:r>
              <a:rPr lang="en-US" sz="1600" dirty="0"/>
              <a:t> 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CustomShape 1"/>
          <p:cNvSpPr/>
          <p:nvPr/>
        </p:nvSpPr>
        <p:spPr>
          <a:xfrm>
            <a:off x="838080" y="0"/>
            <a:ext cx="10514880" cy="913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4000" b="0" strike="noStrike" spc="-1">
                <a:solidFill>
                  <a:srgbClr val="000000"/>
                </a:solidFill>
                <a:latin typeface="Calibri Light"/>
              </a:rPr>
              <a:t>         Current Bayesian-GPSR Challenges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255" name="CustomShape 2"/>
          <p:cNvSpPr/>
          <p:nvPr/>
        </p:nvSpPr>
        <p:spPr>
          <a:xfrm>
            <a:off x="838080" y="1188720"/>
            <a:ext cx="10514880" cy="4900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strike="noStrike" spc="-1" dirty="0">
                <a:solidFill>
                  <a:srgbClr val="000000"/>
                </a:solidFill>
                <a:latin typeface="Calibri"/>
              </a:rPr>
              <a:t>Bayesian-GPSR resource intensive, slow over-all run time</a:t>
            </a:r>
          </a:p>
          <a:p>
            <a:pPr marL="457920" lvl="1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</a:pPr>
            <a:endParaRPr lang="en-US" sz="28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strike="noStrike" spc="-1" dirty="0">
                <a:solidFill>
                  <a:srgbClr val="000000"/>
                </a:solidFill>
                <a:latin typeface="Calibri"/>
              </a:rPr>
              <a:t>If a solution could be found with fewer Bayesian evaluations, the algorithm can be sped up</a:t>
            </a:r>
            <a:endParaRPr lang="en-US" sz="2800" b="0" strike="noStrike" spc="-1" dirty="0">
              <a:latin typeface="Arial"/>
            </a:endParaRPr>
          </a:p>
        </p:txBody>
      </p:sp>
      <p:sp>
        <p:nvSpPr>
          <p:cNvPr id="256" name="CustomShape 3"/>
          <p:cNvSpPr/>
          <p:nvPr/>
        </p:nvSpPr>
        <p:spPr>
          <a:xfrm>
            <a:off x="9406800" y="6559560"/>
            <a:ext cx="2742480" cy="27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CF0331D9-524E-4E04-B84F-58D0456EAFBA}" type="slidenum">
              <a:rPr lang="en-US" sz="1200" b="0" strike="noStrike" spc="-1">
                <a:solidFill>
                  <a:srgbClr val="000000"/>
                </a:solidFill>
                <a:latin typeface="Calibri"/>
              </a:rPr>
              <a:t>7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257" name="CustomShape 4"/>
          <p:cNvSpPr/>
          <p:nvPr/>
        </p:nvSpPr>
        <p:spPr>
          <a:xfrm>
            <a:off x="7437323" y="3020625"/>
            <a:ext cx="4658760" cy="3002040"/>
          </a:xfrm>
          <a:prstGeom prst="ellipse">
            <a:avLst/>
          </a:prstGeom>
          <a:solidFill>
            <a:schemeClr val="bg2">
              <a:lumMod val="90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258" name="Group 5"/>
          <p:cNvGrpSpPr/>
          <p:nvPr/>
        </p:nvGrpSpPr>
        <p:grpSpPr>
          <a:xfrm>
            <a:off x="9114563" y="3248505"/>
            <a:ext cx="2695680" cy="2559600"/>
            <a:chOff x="8963640" y="3656880"/>
            <a:chExt cx="2695680" cy="2559600"/>
          </a:xfrm>
        </p:grpSpPr>
        <p:sp>
          <p:nvSpPr>
            <p:cNvPr id="259" name="CustomShape 6"/>
            <p:cNvSpPr/>
            <p:nvPr/>
          </p:nvSpPr>
          <p:spPr>
            <a:xfrm>
              <a:off x="10374840" y="4614120"/>
              <a:ext cx="1284480" cy="61848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0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Selection</a:t>
              </a:r>
              <a:endParaRPr lang="en-US" sz="1800" b="0" strike="noStrike" spc="-1">
                <a:latin typeface="Arial"/>
              </a:endParaRPr>
            </a:p>
          </p:txBody>
        </p:sp>
        <p:sp>
          <p:nvSpPr>
            <p:cNvPr id="260" name="CustomShape 7"/>
            <p:cNvSpPr/>
            <p:nvPr/>
          </p:nvSpPr>
          <p:spPr>
            <a:xfrm>
              <a:off x="8995680" y="3656880"/>
              <a:ext cx="1657080" cy="61848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0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Full Bayesian</a:t>
              </a:r>
              <a:endParaRPr lang="en-US" sz="1800" b="0" strike="noStrike" spc="-1"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800" b="0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Evaluation</a:t>
              </a:r>
              <a:endParaRPr lang="en-US" sz="1800" b="0" strike="noStrike" spc="-1">
                <a:latin typeface="Arial"/>
              </a:endParaRPr>
            </a:p>
          </p:txBody>
        </p:sp>
        <p:sp>
          <p:nvSpPr>
            <p:cNvPr id="261" name="CustomShape 8"/>
            <p:cNvSpPr/>
            <p:nvPr/>
          </p:nvSpPr>
          <p:spPr>
            <a:xfrm>
              <a:off x="8963640" y="5598000"/>
              <a:ext cx="1689120" cy="61848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0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Propose </a:t>
              </a:r>
              <a:r>
                <a:rPr lang="en-US" sz="1800" b="0" i="1" strike="noStrike" spc="-1">
                  <a:solidFill>
                    <a:srgbClr val="FF0000"/>
                  </a:solidFill>
                  <a:latin typeface="Calibri"/>
                  <a:ea typeface="DejaVu Sans"/>
                </a:rPr>
                <a:t>Many</a:t>
              </a:r>
              <a:r>
                <a:rPr lang="en-US" sz="1800" b="0" strike="noStrike" spc="-1">
                  <a:solidFill>
                    <a:srgbClr val="000000"/>
                  </a:solidFill>
                  <a:latin typeface="Calibri"/>
                  <a:ea typeface="DejaVu Sans"/>
                </a:rPr>
                <a:t> New Models</a:t>
              </a:r>
              <a:endParaRPr lang="en-US" sz="1800" b="0" strike="noStrike" spc="-1">
                <a:latin typeface="Arial"/>
              </a:endParaRPr>
            </a:p>
          </p:txBody>
        </p:sp>
        <p:sp>
          <p:nvSpPr>
            <p:cNvPr id="262" name="CustomShape 9"/>
            <p:cNvSpPr/>
            <p:nvPr/>
          </p:nvSpPr>
          <p:spPr>
            <a:xfrm flipH="1">
              <a:off x="10652760" y="5285160"/>
              <a:ext cx="400680" cy="62172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50760">
              <a:solidFill>
                <a:schemeClr val="tx1"/>
              </a:solidFill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263" name="CustomShape 10"/>
          <p:cNvSpPr/>
          <p:nvPr/>
        </p:nvSpPr>
        <p:spPr>
          <a:xfrm>
            <a:off x="10804403" y="3558105"/>
            <a:ext cx="363240" cy="6469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50760">
            <a:solidFill>
              <a:schemeClr val="tx1"/>
            </a:solidFill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64" name="CustomShape 11"/>
          <p:cNvSpPr/>
          <p:nvPr/>
        </p:nvSpPr>
        <p:spPr>
          <a:xfrm flipH="1" flipV="1">
            <a:off x="8510483" y="4876065"/>
            <a:ext cx="583200" cy="6217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50760">
            <a:solidFill>
              <a:schemeClr val="tx1"/>
            </a:solidFill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65" name="CustomShape 12"/>
          <p:cNvSpPr/>
          <p:nvPr/>
        </p:nvSpPr>
        <p:spPr>
          <a:xfrm>
            <a:off x="7637483" y="4257585"/>
            <a:ext cx="2161440" cy="61848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Screen and selected preferred candidates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266" name="CustomShape 13"/>
          <p:cNvSpPr/>
          <p:nvPr/>
        </p:nvSpPr>
        <p:spPr>
          <a:xfrm flipV="1">
            <a:off x="8465843" y="3557385"/>
            <a:ext cx="680040" cy="6991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50760">
            <a:solidFill>
              <a:schemeClr val="tx1"/>
            </a:solidFill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67" name="CustomShape 14"/>
          <p:cNvSpPr/>
          <p:nvPr/>
        </p:nvSpPr>
        <p:spPr>
          <a:xfrm>
            <a:off x="838080" y="3782520"/>
            <a:ext cx="6447600" cy="2306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97000"/>
          </a:bodyPr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Strategy - propose many candidate models via multiple random cross-over and mutation events and select the most likely for Bayesian evaluation</a:t>
            </a:r>
            <a:endParaRPr lang="en-US" sz="2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CustomShape 1"/>
          <p:cNvSpPr/>
          <p:nvPr/>
        </p:nvSpPr>
        <p:spPr>
          <a:xfrm>
            <a:off x="838080" y="-13680"/>
            <a:ext cx="10514880" cy="913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 fontScale="93000"/>
          </a:bodyPr>
          <a:lstStyle/>
          <a:p>
            <a:pPr algn="ctr">
              <a:lnSpc>
                <a:spcPct val="90000"/>
              </a:lnSpc>
            </a:pPr>
            <a:r>
              <a:rPr lang="en-US" sz="3600" b="0" strike="noStrike" spc="-1">
                <a:solidFill>
                  <a:srgbClr val="000000"/>
                </a:solidFill>
                <a:latin typeface="Calibri Light"/>
              </a:rPr>
              <a:t>                    Preferential Search with Spearman’s Rho</a:t>
            </a:r>
            <a:endParaRPr lang="en-US" sz="3600" b="0" strike="noStrike" spc="-1">
              <a:latin typeface="Arial"/>
            </a:endParaRPr>
          </a:p>
        </p:txBody>
      </p:sp>
      <p:sp>
        <p:nvSpPr>
          <p:cNvPr id="269" name="CustomShape 2"/>
          <p:cNvSpPr/>
          <p:nvPr/>
        </p:nvSpPr>
        <p:spPr>
          <a:xfrm>
            <a:off x="345240" y="1090971"/>
            <a:ext cx="10872360" cy="4900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600" b="0" strike="noStrike" spc="-1" dirty="0">
                <a:solidFill>
                  <a:srgbClr val="000000"/>
                </a:solidFill>
                <a:latin typeface="Calibri"/>
              </a:rPr>
              <a:t>Spearman’s Rho: non-parametric measure between -1 and 1 of the ordinal association of two 1-D data sets</a:t>
            </a:r>
            <a:endParaRPr lang="en-US" sz="26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600" b="0" strike="noStrike" spc="-1" dirty="0">
                <a:solidFill>
                  <a:srgbClr val="000000"/>
                </a:solidFill>
                <a:latin typeface="Calibri"/>
              </a:rPr>
              <a:t>Key Feature</a:t>
            </a:r>
            <a:endParaRPr lang="en-US" sz="2600" b="0" strike="noStrike" spc="-1" dirty="0">
              <a:latin typeface="Arial"/>
            </a:endParaRPr>
          </a:p>
          <a:p>
            <a:pPr marL="685800" lvl="1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Can be used to screen models </a:t>
            </a:r>
            <a:r>
              <a:rPr lang="en-US" sz="2400" b="0" u="sng" strike="noStrike" spc="-1" dirty="0">
                <a:solidFill>
                  <a:srgbClr val="000000"/>
                </a:solidFill>
                <a:latin typeface="Calibri"/>
              </a:rPr>
              <a:t>without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2400" b="0" strike="noStrike" spc="-1" dirty="0">
                <a:solidFill>
                  <a:srgbClr val="000000"/>
                </a:solidFill>
                <a:uFillTx/>
                <a:latin typeface="Calibri"/>
              </a:rPr>
              <a:t>optimizing model parameters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/>
              </a:rPr>
              <a:t> or conducting </a:t>
            </a:r>
            <a:r>
              <a:rPr lang="en-US" sz="2400" b="0" strike="noStrike" spc="-1" dirty="0">
                <a:solidFill>
                  <a:srgbClr val="000000"/>
                </a:solidFill>
                <a:uFillTx/>
                <a:latin typeface="Calibri"/>
              </a:rPr>
              <a:t>Bayesian fitness evaluations</a:t>
            </a:r>
            <a:endParaRPr lang="en-US" sz="26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600" b="0" strike="noStrike" spc="-1" dirty="0">
                <a:solidFill>
                  <a:srgbClr val="000000"/>
                </a:solidFill>
                <a:latin typeface="Calibri"/>
              </a:rPr>
              <a:t>Implementation uses </a:t>
            </a:r>
            <a:r>
              <a:rPr lang="en-US" sz="2600" b="0" i="1" strike="noStrike" spc="-1" dirty="0" err="1">
                <a:solidFill>
                  <a:srgbClr val="000000"/>
                </a:solidFill>
                <a:latin typeface="Calibri"/>
              </a:rPr>
              <a:t>scipy.stats.spearmansr</a:t>
            </a:r>
            <a:r>
              <a:rPr lang="en-US" sz="2600" b="0" i="1" strike="noStrike" spc="-1" dirty="0">
                <a:solidFill>
                  <a:srgbClr val="000000"/>
                </a:solidFill>
                <a:latin typeface="Calibri"/>
              </a:rPr>
              <a:t>(X, Y)</a:t>
            </a:r>
          </a:p>
          <a:p>
            <a:pPr marL="685800" lvl="1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strike="noStrike" spc="-1" dirty="0">
                <a:solidFill>
                  <a:srgbClr val="000000"/>
                </a:solidFill>
                <a:latin typeface="Calibri"/>
              </a:rPr>
              <a:t>X and Y are the observed data and the predicted data </a:t>
            </a:r>
            <a:endParaRPr lang="en-US" sz="2800" b="0" strike="noStrike" spc="-1" dirty="0">
              <a:latin typeface="Arial"/>
            </a:endParaRPr>
          </a:p>
          <a:p>
            <a:pPr marL="685800" lvl="1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strike="noStrike" spc="-1" dirty="0">
                <a:solidFill>
                  <a:srgbClr val="000000"/>
                </a:solidFill>
                <a:latin typeface="Calibri"/>
              </a:rPr>
              <a:t>returns correlation coefficient (R) and associated p-value (P)</a:t>
            </a:r>
          </a:p>
          <a:p>
            <a:pPr marL="685800" lvl="1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spc="-1" dirty="0">
                <a:solidFill>
                  <a:srgbClr val="000000"/>
                </a:solidFill>
                <a:latin typeface="Calibri"/>
              </a:rPr>
              <a:t>Metric</a:t>
            </a:r>
            <a:endParaRPr lang="en-US" sz="2600" b="0" i="1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600" spc="-1" dirty="0">
                <a:solidFill>
                  <a:srgbClr val="000000"/>
                </a:solidFill>
                <a:latin typeface="Calibri"/>
              </a:rPr>
              <a:t>Similar Existing Algorithm: ‘Statistical GPSR’ from MA </a:t>
            </a:r>
            <a:r>
              <a:rPr lang="en-US" sz="2600" spc="-1" dirty="0" err="1">
                <a:solidFill>
                  <a:srgbClr val="000000"/>
                </a:solidFill>
                <a:latin typeface="Calibri"/>
              </a:rPr>
              <a:t>Haeri</a:t>
            </a:r>
            <a:r>
              <a:rPr lang="en-US" sz="2600" spc="-1" dirty="0">
                <a:solidFill>
                  <a:srgbClr val="000000"/>
                </a:solidFill>
                <a:latin typeface="Calibri"/>
              </a:rPr>
              <a:t>, et al 2017  </a:t>
            </a:r>
            <a:r>
              <a:rPr lang="en-US" sz="26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endParaRPr lang="en-US" sz="2600" b="0" strike="noStrike" spc="-1" dirty="0">
              <a:latin typeface="Arial"/>
            </a:endParaRPr>
          </a:p>
          <a:p>
            <a:pPr marL="685800" lvl="1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endParaRPr lang="en-US" sz="24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endParaRPr lang="en-US" sz="2600" b="0" strike="noStrike" spc="-1" dirty="0">
              <a:latin typeface="Arial"/>
            </a:endParaRPr>
          </a:p>
          <a:p>
            <a:pPr marL="457200">
              <a:lnSpc>
                <a:spcPct val="90000"/>
              </a:lnSpc>
              <a:spcBef>
                <a:spcPts val="499"/>
              </a:spcBef>
              <a:tabLst>
                <a:tab pos="0" algn="l"/>
              </a:tabLst>
            </a:pPr>
            <a:endParaRPr lang="en-US" sz="2600" b="0" strike="noStrike" spc="-1" dirty="0">
              <a:latin typeface="Arial"/>
            </a:endParaRPr>
          </a:p>
        </p:txBody>
      </p:sp>
      <p:sp>
        <p:nvSpPr>
          <p:cNvPr id="270" name="CustomShape 3"/>
          <p:cNvSpPr/>
          <p:nvPr/>
        </p:nvSpPr>
        <p:spPr>
          <a:xfrm>
            <a:off x="9406800" y="6559560"/>
            <a:ext cx="2742480" cy="27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F2728420-6487-4DA2-8DE8-39629ED648D7}" type="slidenum">
              <a:rPr lang="en-US" sz="1200" b="0" strike="noStrike" spc="-1">
                <a:solidFill>
                  <a:srgbClr val="000000"/>
                </a:solidFill>
                <a:latin typeface="Calibri"/>
              </a:rPr>
              <a:t>8</a:t>
            </a:fld>
            <a:endParaRPr lang="en-US" sz="1200" b="0" strike="noStrike" spc="-1">
              <a:latin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1" name="CustomShape 4"/>
              <p:cNvSpPr/>
              <p:nvPr/>
            </p:nvSpPr>
            <p:spPr>
              <a:xfrm>
                <a:off x="2956265" y="4454352"/>
                <a:ext cx="1944210" cy="50688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>
                <a:noAutofit/>
              </a:bodyPr>
              <a:lstStyle/>
              <a:p>
                <a:pPr>
                  <a:lnSpc>
                    <a:spcPct val="90000"/>
                  </a:lnSpc>
                  <a:spcBef>
                    <a:spcPts val="1001"/>
                  </a:spcBef>
                  <a:tabLst>
                    <a:tab pos="0" algn="l"/>
                  </a:tabLs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600" b="0" i="1" strike="noStrike" spc="-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600" b="0" i="1" strike="noStrike" spc="-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p>
                          <m:r>
                            <a:rPr lang="en-US" sz="2600" b="0" i="1" strike="noStrike" spc="-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(0.2)</m:t>
                          </m:r>
                        </m:sup>
                      </m:sSup>
                      <m:r>
                        <a:rPr lang="en-US" sz="2600" b="0" i="1" strike="noStrike" spc="-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2600" b="0" i="1" strike="noStrike" spc="-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US" sz="2600" b="0" strike="noStrike" spc="-1" dirty="0">
                  <a:latin typeface="Arial"/>
                </a:endParaRPr>
              </a:p>
            </p:txBody>
          </p:sp>
        </mc:Choice>
        <mc:Fallback xmlns="">
          <p:sp>
            <p:nvSpPr>
              <p:cNvPr id="271" name="CustomShap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6265" y="4454352"/>
                <a:ext cx="1944210" cy="506880"/>
              </a:xfrm>
              <a:prstGeom prst="rect">
                <a:avLst/>
              </a:prstGeom>
              <a:blipFill>
                <a:blip r:embed="rId2"/>
                <a:stretch>
                  <a:fillRect t="-241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Arrow: Right 1">
            <a:extLst>
              <a:ext uri="{FF2B5EF4-FFF2-40B4-BE49-F238E27FC236}">
                <a16:creationId xmlns:a16="http://schemas.microsoft.com/office/drawing/2014/main" id="{3A6E5814-F3C9-450B-B19D-B012AB2B2DBA}"/>
              </a:ext>
            </a:extLst>
          </p:cNvPr>
          <p:cNvSpPr/>
          <p:nvPr/>
        </p:nvSpPr>
        <p:spPr>
          <a:xfrm>
            <a:off x="2334828" y="4577756"/>
            <a:ext cx="781235" cy="20106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CustomShape 1"/>
          <p:cNvSpPr/>
          <p:nvPr/>
        </p:nvSpPr>
        <p:spPr>
          <a:xfrm>
            <a:off x="838080" y="0"/>
            <a:ext cx="10514880" cy="913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4000" b="0" strike="noStrike" spc="-1">
                <a:solidFill>
                  <a:srgbClr val="000000"/>
                </a:solidFill>
                <a:latin typeface="Calibri Light"/>
              </a:rPr>
              <a:t>     Spearman’s Rho Examples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273" name="CustomShape 2"/>
          <p:cNvSpPr/>
          <p:nvPr/>
        </p:nvSpPr>
        <p:spPr>
          <a:xfrm>
            <a:off x="9442800" y="6559560"/>
            <a:ext cx="2742480" cy="27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A16B0744-8A3C-4CEB-B1D0-E27CF9FB7421}" type="slidenum">
              <a:rPr lang="en-US" sz="1200" b="0" strike="noStrike" spc="-1">
                <a:solidFill>
                  <a:srgbClr val="000000"/>
                </a:solidFill>
                <a:latin typeface="Calibri"/>
              </a:rPr>
              <a:t>9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274" name="CustomShape 3"/>
          <p:cNvSpPr/>
          <p:nvPr/>
        </p:nvSpPr>
        <p:spPr>
          <a:xfrm>
            <a:off x="1645920" y="1338480"/>
            <a:ext cx="3017160" cy="345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b="1" strike="noStrike" spc="-1">
                <a:latin typeface="Arial"/>
              </a:rPr>
              <a:t>True</a:t>
            </a:r>
            <a:r>
              <a:rPr lang="en-US" sz="1800" b="0" strike="noStrike" spc="-1">
                <a:latin typeface="Arial"/>
              </a:rPr>
              <a:t>:    x^2 + 50*sin(x)</a:t>
            </a:r>
          </a:p>
        </p:txBody>
      </p:sp>
      <p:sp>
        <p:nvSpPr>
          <p:cNvPr id="275" name="CustomShape 4"/>
          <p:cNvSpPr/>
          <p:nvPr/>
        </p:nvSpPr>
        <p:spPr>
          <a:xfrm>
            <a:off x="559440" y="5907600"/>
            <a:ext cx="1559880" cy="345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b="1" strike="noStrike" spc="-1">
                <a:latin typeface="Arial"/>
              </a:rPr>
              <a:t>Y0</a:t>
            </a:r>
            <a:r>
              <a:rPr lang="en-US" sz="1800" b="0" strike="noStrike" spc="-1">
                <a:latin typeface="Arial"/>
              </a:rPr>
              <a:t>:    x^2 </a:t>
            </a:r>
          </a:p>
        </p:txBody>
      </p:sp>
      <p:sp>
        <p:nvSpPr>
          <p:cNvPr id="276" name="CustomShape 5"/>
          <p:cNvSpPr/>
          <p:nvPr/>
        </p:nvSpPr>
        <p:spPr>
          <a:xfrm>
            <a:off x="1872720" y="5943600"/>
            <a:ext cx="1919880" cy="601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b="1" strike="noStrike" spc="-1">
                <a:latin typeface="Arial"/>
              </a:rPr>
              <a:t>Y1</a:t>
            </a:r>
            <a:r>
              <a:rPr lang="en-US" sz="1800" b="0" strike="noStrike" spc="-1">
                <a:latin typeface="Arial"/>
              </a:rPr>
              <a:t>:    50*sin(x)</a:t>
            </a:r>
          </a:p>
        </p:txBody>
      </p:sp>
      <p:sp>
        <p:nvSpPr>
          <p:cNvPr id="277" name="CustomShape 6"/>
          <p:cNvSpPr/>
          <p:nvPr/>
        </p:nvSpPr>
        <p:spPr>
          <a:xfrm>
            <a:off x="3787200" y="5907600"/>
            <a:ext cx="1817640" cy="345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b="1" strike="noStrike" spc="-1">
                <a:latin typeface="Arial"/>
              </a:rPr>
              <a:t>Y2</a:t>
            </a:r>
            <a:r>
              <a:rPr lang="en-US" sz="1800" b="0" strike="noStrike" spc="-1">
                <a:latin typeface="Arial"/>
              </a:rPr>
              <a:t>:    5x + 50</a:t>
            </a:r>
          </a:p>
        </p:txBody>
      </p:sp>
      <p:sp>
        <p:nvSpPr>
          <p:cNvPr id="278" name="CustomShape 7"/>
          <p:cNvSpPr/>
          <p:nvPr/>
        </p:nvSpPr>
        <p:spPr>
          <a:xfrm>
            <a:off x="8794620" y="1338480"/>
            <a:ext cx="3017160" cy="345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b="1" strike="noStrike" spc="-1" dirty="0">
                <a:latin typeface="Arial"/>
              </a:rPr>
              <a:t>True</a:t>
            </a:r>
            <a:r>
              <a:rPr lang="en-US" sz="1800" b="0" strike="noStrike" spc="-1" dirty="0">
                <a:latin typeface="Arial"/>
              </a:rPr>
              <a:t>:    2*x^3</a:t>
            </a:r>
          </a:p>
        </p:txBody>
      </p:sp>
      <p:sp>
        <p:nvSpPr>
          <p:cNvPr id="279" name="CustomShape 8"/>
          <p:cNvSpPr/>
          <p:nvPr/>
        </p:nvSpPr>
        <p:spPr>
          <a:xfrm>
            <a:off x="6492240" y="5907600"/>
            <a:ext cx="1891080" cy="345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b="1" strike="noStrike" spc="-1">
                <a:latin typeface="Arial"/>
              </a:rPr>
              <a:t>Y0</a:t>
            </a:r>
            <a:r>
              <a:rPr lang="en-US" sz="1800" b="0" strike="noStrike" spc="-1">
                <a:latin typeface="Arial"/>
              </a:rPr>
              <a:t>:    130*x^2 </a:t>
            </a:r>
          </a:p>
        </p:txBody>
      </p:sp>
      <p:sp>
        <p:nvSpPr>
          <p:cNvPr id="280" name="CustomShape 9"/>
          <p:cNvSpPr/>
          <p:nvPr/>
        </p:nvSpPr>
        <p:spPr>
          <a:xfrm>
            <a:off x="10303200" y="5943600"/>
            <a:ext cx="1817640" cy="345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b="1" strike="noStrike" spc="-1" dirty="0">
                <a:latin typeface="Arial"/>
              </a:rPr>
              <a:t>Y2</a:t>
            </a:r>
            <a:r>
              <a:rPr lang="en-US" sz="1800" b="0" strike="noStrike" spc="-1" dirty="0">
                <a:latin typeface="Arial"/>
              </a:rPr>
              <a:t>:    1.5</a:t>
            </a:r>
            <a:r>
              <a:rPr lang="en-US" sz="1800" b="0" i="1" strike="noStrike" spc="-1" dirty="0">
                <a:latin typeface="Arial"/>
              </a:rPr>
              <a:t>e</a:t>
            </a:r>
            <a:r>
              <a:rPr lang="en-US" sz="1800" b="0" strike="noStrike" spc="-1" dirty="0">
                <a:latin typeface="Arial"/>
              </a:rPr>
              <a:t>4*x</a:t>
            </a:r>
          </a:p>
        </p:txBody>
      </p:sp>
      <p:sp>
        <p:nvSpPr>
          <p:cNvPr id="281" name="CustomShape 10"/>
          <p:cNvSpPr/>
          <p:nvPr/>
        </p:nvSpPr>
        <p:spPr>
          <a:xfrm>
            <a:off x="8202960" y="5943600"/>
            <a:ext cx="1919880" cy="601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b="1" strike="noStrike" spc="-1" dirty="0">
                <a:latin typeface="Arial"/>
              </a:rPr>
              <a:t>Y1</a:t>
            </a:r>
            <a:r>
              <a:rPr lang="en-US" sz="1800" b="0" strike="noStrike" spc="-1" dirty="0">
                <a:latin typeface="Arial"/>
              </a:rPr>
              <a:t>:    9</a:t>
            </a:r>
            <a:r>
              <a:rPr lang="en-US" sz="1800" b="0" i="1" strike="noStrike" spc="-1" dirty="0">
                <a:latin typeface="Arial"/>
              </a:rPr>
              <a:t>e</a:t>
            </a:r>
            <a:r>
              <a:rPr lang="en-US" sz="1800" b="0" strike="noStrike" spc="-1" dirty="0">
                <a:latin typeface="Arial"/>
              </a:rPr>
              <a:t>4*x^0.65</a:t>
            </a:r>
          </a:p>
        </p:txBody>
      </p:sp>
      <p:pic>
        <p:nvPicPr>
          <p:cNvPr id="282" name="Picture 281"/>
          <p:cNvPicPr/>
          <p:nvPr/>
        </p:nvPicPr>
        <p:blipFill>
          <a:blip r:embed="rId2"/>
          <a:stretch/>
        </p:blipFill>
        <p:spPr>
          <a:xfrm>
            <a:off x="94320" y="1904040"/>
            <a:ext cx="5510520" cy="4053240"/>
          </a:xfrm>
          <a:prstGeom prst="rect">
            <a:avLst/>
          </a:prstGeom>
          <a:ln>
            <a:noFill/>
          </a:ln>
        </p:spPr>
      </p:pic>
      <p:pic>
        <p:nvPicPr>
          <p:cNvPr id="283" name="Picture 282"/>
          <p:cNvPicPr/>
          <p:nvPr/>
        </p:nvPicPr>
        <p:blipFill>
          <a:blip r:embed="rId3"/>
          <a:stretch/>
        </p:blipFill>
        <p:spPr>
          <a:xfrm>
            <a:off x="6422862" y="1737360"/>
            <a:ext cx="5510520" cy="4219920"/>
          </a:xfrm>
          <a:prstGeom prst="rect">
            <a:avLst/>
          </a:prstGeom>
          <a:ln>
            <a:noFill/>
          </a:ln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70D0986-131F-490B-BECC-6F7B77E0F691}"/>
              </a:ext>
            </a:extLst>
          </p:cNvPr>
          <p:cNvCxnSpPr>
            <a:cxnSpLocks/>
            <a:stCxn id="272" idx="2"/>
          </p:cNvCxnSpPr>
          <p:nvPr/>
        </p:nvCxnSpPr>
        <p:spPr>
          <a:xfrm>
            <a:off x="6095520" y="913680"/>
            <a:ext cx="480" cy="5594896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CustomShape 1"/>
          <p:cNvSpPr/>
          <p:nvPr/>
        </p:nvSpPr>
        <p:spPr>
          <a:xfrm>
            <a:off x="1463040" y="0"/>
            <a:ext cx="9889920" cy="913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4000" b="0" strike="noStrike" spc="-1">
                <a:solidFill>
                  <a:srgbClr val="000000"/>
                </a:solidFill>
                <a:latin typeface="Calibri Light"/>
              </a:rPr>
              <a:t>Paris Law Trials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285" name="CustomShape 2"/>
          <p:cNvSpPr/>
          <p:nvPr/>
        </p:nvSpPr>
        <p:spPr>
          <a:xfrm>
            <a:off x="9406800" y="6559560"/>
            <a:ext cx="2742480" cy="27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47FAB7B1-E096-4109-81A7-14C1A67444E8}" type="slidenum">
              <a:rPr lang="en-US" sz="1200" b="0" strike="noStrike" spc="-1">
                <a:solidFill>
                  <a:srgbClr val="000000"/>
                </a:solidFill>
                <a:latin typeface="Calibri"/>
              </a:rPr>
              <a:t>10</a:t>
            </a:fld>
            <a:endParaRPr lang="en-US" sz="1200" b="0" strike="noStrike" spc="-1">
              <a:latin typeface="Arial"/>
            </a:endParaRPr>
          </a:p>
        </p:txBody>
      </p:sp>
      <p:graphicFrame>
        <p:nvGraphicFramePr>
          <p:cNvPr id="286" name="Table 3"/>
          <p:cNvGraphicFramePr/>
          <p:nvPr>
            <p:extLst>
              <p:ext uri="{D42A27DB-BD31-4B8C-83A1-F6EECF244321}">
                <p14:modId xmlns:p14="http://schemas.microsoft.com/office/powerpoint/2010/main" val="400274701"/>
              </p:ext>
            </p:extLst>
          </p:nvPr>
        </p:nvGraphicFramePr>
        <p:xfrm>
          <a:off x="801720" y="3996336"/>
          <a:ext cx="10874880" cy="1515240"/>
        </p:xfrm>
        <a:graphic>
          <a:graphicData uri="http://schemas.openxmlformats.org/drawingml/2006/table">
            <a:tbl>
              <a:tblPr/>
              <a:tblGrid>
                <a:gridCol w="191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1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1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89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935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17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58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1" strike="noStrike" spc="-1">
                          <a:solidFill>
                            <a:srgbClr val="1C1C1C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GPSR</a:t>
                      </a:r>
                      <a:endParaRPr lang="en-US" sz="2000" b="0" strike="noStrike" spc="-1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1" strike="noStrike" spc="-1">
                          <a:solidFill>
                            <a:srgbClr val="1C1C1C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# Data</a:t>
                      </a:r>
                      <a:endParaRPr lang="en-US" sz="2000" b="0" strike="noStrike" spc="-1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1" strike="noStrike" spc="-1">
                          <a:solidFill>
                            <a:srgbClr val="1C1C1C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Population</a:t>
                      </a:r>
                      <a:endParaRPr lang="en-US" sz="2000" b="0" strike="noStrike" spc="-1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1" strike="noStrike" spc="-1">
                          <a:solidFill>
                            <a:srgbClr val="1C1C1C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Search Rate</a:t>
                      </a:r>
                      <a:endParaRPr lang="en-US" sz="2000" b="1" strike="noStrike" spc="-1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strike="noStrike" spc="-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Stack Size</a:t>
                      </a: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strike="noStrike" spc="-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Operators</a:t>
                      </a: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79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b="0" strike="noStrike" spc="-1">
                          <a:solidFill>
                            <a:srgbClr val="1C1C1C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Deterministic</a:t>
                      </a:r>
                      <a:endParaRPr lang="en-US" sz="2000" b="0" strike="noStrike" spc="-1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0" strike="noStrike" spc="-1">
                          <a:solidFill>
                            <a:srgbClr val="1C1C1C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400</a:t>
                      </a:r>
                      <a:endParaRPr lang="en-US" sz="2000" b="0" strike="noStrike" spc="-1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0" strike="noStrike" spc="-1">
                          <a:solidFill>
                            <a:srgbClr val="1C1C1C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200</a:t>
                      </a:r>
                      <a:endParaRPr lang="en-US" sz="2000" b="0" strike="noStrike" spc="-1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0" strike="noStrike" spc="-1">
                          <a:solidFill>
                            <a:srgbClr val="1C1C1C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en-US" sz="2000" b="0" strike="noStrike" spc="-1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strike="noStrike" spc="-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18</a:t>
                      </a: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strike="noStrike" spc="-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+, -, *, /, ^, sin, exp</a:t>
                      </a: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b="0" strike="noStrike" spc="-1">
                          <a:solidFill>
                            <a:srgbClr val="1C1C1C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Bayesian</a:t>
                      </a:r>
                      <a:endParaRPr lang="en-US" sz="2000" b="0" strike="noStrike" spc="-1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0" strike="noStrike" spc="-1">
                          <a:solidFill>
                            <a:srgbClr val="1C1C1C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75</a:t>
                      </a:r>
                      <a:endParaRPr lang="en-US" sz="2000" b="0" strike="noStrike" spc="-1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0" strike="noStrike" spc="-1">
                          <a:solidFill>
                            <a:srgbClr val="1C1C1C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100</a:t>
                      </a:r>
                      <a:endParaRPr lang="en-US" sz="2000" b="0" strike="noStrike" spc="-1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strike="noStrike" spc="-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strike="noStrike" spc="-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18</a:t>
                      </a: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strike="noStrike" spc="-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+, -, *, /, ^, sin, exp</a:t>
                      </a:r>
                    </a:p>
                  </a:txBody>
                  <a:tcPr marL="90000" marR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87" name="CustomShape 4"/>
          <p:cNvSpPr/>
          <p:nvPr/>
        </p:nvSpPr>
        <p:spPr>
          <a:xfrm>
            <a:off x="838440" y="1470960"/>
            <a:ext cx="10514880" cy="1180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Paris Law w/ Noise  </a:t>
            </a:r>
            <a:endParaRPr lang="en-US" sz="28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83260" lvl="1" indent="-3429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Tx/>
              <a:buChar char="-"/>
            </a:pPr>
            <a:r>
              <a:rPr lang="en-US" sz="2400" b="0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C*(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∆K)</a:t>
            </a:r>
            <a:r>
              <a:rPr lang="en-US" sz="2400" b="0" strike="noStrike" spc="-1" baseline="33000" dirty="0">
                <a:solidFill>
                  <a:srgbClr val="000000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m 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+ Noise   =&gt;    1.5e-14*(∆K)</a:t>
            </a:r>
            <a:r>
              <a:rPr lang="en-US" sz="2400" b="0" strike="noStrike" spc="-1" baseline="33000" dirty="0">
                <a:solidFill>
                  <a:srgbClr val="000000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3.8 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+ </a:t>
            </a:r>
            <a:r>
              <a:rPr lang="en-US" sz="2400" b="0" i="1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norm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(0, 1.5</a:t>
            </a:r>
            <a:r>
              <a:rPr lang="en-US" sz="2400" b="0" i="1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e</a:t>
            </a:r>
            <a:r>
              <a:rPr lang="en-US" sz="24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-8)</a:t>
            </a:r>
            <a:endParaRPr lang="en-US" sz="24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60 repetitions of single core runs</a:t>
            </a:r>
            <a:endParaRPr lang="en-US" sz="28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endParaRPr lang="en-US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en-US" sz="2800" b="0" strike="noStrike" spc="-1" dirty="0">
              <a:latin typeface="Arial"/>
            </a:endParaRPr>
          </a:p>
          <a:p>
            <a:pPr marL="457200">
              <a:lnSpc>
                <a:spcPct val="90000"/>
              </a:lnSpc>
              <a:spcBef>
                <a:spcPts val="499"/>
              </a:spcBef>
              <a:tabLst>
                <a:tab pos="0" algn="l"/>
              </a:tabLst>
            </a:pPr>
            <a:endParaRPr lang="en-US" sz="2800" b="0" strike="noStrike" spc="-1" dirty="0">
              <a:latin typeface="Arial"/>
            </a:endParaRPr>
          </a:p>
          <a:p>
            <a:pPr marL="457200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endParaRPr lang="en-US" sz="2800" b="0" strike="noStrike" spc="-1" dirty="0">
              <a:latin typeface="Arial"/>
            </a:endParaRPr>
          </a:p>
        </p:txBody>
      </p:sp>
      <p:sp>
        <p:nvSpPr>
          <p:cNvPr id="288" name="TextShape 5"/>
          <p:cNvSpPr txBox="1"/>
          <p:nvPr/>
        </p:nvSpPr>
        <p:spPr>
          <a:xfrm>
            <a:off x="820080" y="3563976"/>
            <a:ext cx="5212080" cy="6570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r>
              <a:rPr lang="en-US" sz="2000" b="1" u="sng" strike="noStrike" spc="-1" dirty="0"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GPSR Hyper-Parameters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CustomShape 1"/>
          <p:cNvSpPr/>
          <p:nvPr/>
        </p:nvSpPr>
        <p:spPr>
          <a:xfrm>
            <a:off x="1463040" y="0"/>
            <a:ext cx="9889920" cy="913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4000" b="0" strike="noStrike" spc="-1">
                <a:solidFill>
                  <a:srgbClr val="000000"/>
                </a:solidFill>
                <a:latin typeface="Calibri Light"/>
              </a:rPr>
              <a:t>Paris Law Trial Results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290" name="CustomShape 2"/>
          <p:cNvSpPr/>
          <p:nvPr/>
        </p:nvSpPr>
        <p:spPr>
          <a:xfrm>
            <a:off x="9406800" y="6559560"/>
            <a:ext cx="2742480" cy="27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4306BDBF-FD54-42E6-BD2D-EB15DDA5D840}" type="slidenum">
              <a:rPr lang="en-US" sz="1200" b="0" strike="noStrike" spc="-1">
                <a:solidFill>
                  <a:srgbClr val="000000"/>
                </a:solidFill>
                <a:latin typeface="Calibri"/>
              </a:rPr>
              <a:t>11</a:t>
            </a:fld>
            <a:endParaRPr lang="en-US" sz="1200" b="0" strike="noStrike" spc="-1">
              <a:latin typeface="Arial"/>
            </a:endParaRPr>
          </a:p>
        </p:txBody>
      </p:sp>
      <p:pic>
        <p:nvPicPr>
          <p:cNvPr id="291" name="Picture 290"/>
          <p:cNvPicPr/>
          <p:nvPr/>
        </p:nvPicPr>
        <p:blipFill rotWithShape="1">
          <a:blip r:embed="rId2"/>
          <a:srcRect l="10963" t="11926" b="12506"/>
          <a:stretch/>
        </p:blipFill>
        <p:spPr>
          <a:xfrm>
            <a:off x="625668" y="2081511"/>
            <a:ext cx="4838385" cy="3192835"/>
          </a:xfrm>
          <a:prstGeom prst="rect">
            <a:avLst/>
          </a:prstGeom>
          <a:ln>
            <a:noFill/>
          </a:ln>
        </p:spPr>
      </p:pic>
      <p:sp>
        <p:nvSpPr>
          <p:cNvPr id="292" name="CustomShape 3"/>
          <p:cNvSpPr/>
          <p:nvPr/>
        </p:nvSpPr>
        <p:spPr>
          <a:xfrm>
            <a:off x="1625967" y="1396701"/>
            <a:ext cx="2651400" cy="515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3000" b="0" strike="noStrike" spc="-1" dirty="0">
                <a:latin typeface="Arial"/>
              </a:rPr>
              <a:t>Deterministic</a:t>
            </a:r>
          </a:p>
        </p:txBody>
      </p:sp>
      <p:sp>
        <p:nvSpPr>
          <p:cNvPr id="293" name="CustomShape 4"/>
          <p:cNvSpPr/>
          <p:nvPr/>
        </p:nvSpPr>
        <p:spPr>
          <a:xfrm>
            <a:off x="8767549" y="1396886"/>
            <a:ext cx="2651400" cy="515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3000" b="0" strike="noStrike" spc="-1" dirty="0">
                <a:latin typeface="Arial"/>
              </a:rPr>
              <a:t>Bayesian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81B7DFD-6518-445F-BA17-9801742C18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973" t="12808" r="10922" b="13131"/>
          <a:stretch/>
        </p:blipFill>
        <p:spPr>
          <a:xfrm>
            <a:off x="7053596" y="2081510"/>
            <a:ext cx="4838385" cy="319283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68ECB41-C3F0-4632-9107-9C87DC54C623}"/>
              </a:ext>
            </a:extLst>
          </p:cNvPr>
          <p:cNvSpPr/>
          <p:nvPr/>
        </p:nvSpPr>
        <p:spPr>
          <a:xfrm>
            <a:off x="8192628" y="5592106"/>
            <a:ext cx="2651401" cy="2575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# Generations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BCA893-0320-437B-9E6F-91CF7960AB64}"/>
              </a:ext>
            </a:extLst>
          </p:cNvPr>
          <p:cNvSpPr/>
          <p:nvPr/>
        </p:nvSpPr>
        <p:spPr>
          <a:xfrm>
            <a:off x="1049597" y="5605443"/>
            <a:ext cx="2651401" cy="2575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# Generations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03FC55-0109-4718-885E-B9BE7E4B9DC4}"/>
              </a:ext>
            </a:extLst>
          </p:cNvPr>
          <p:cNvSpPr/>
          <p:nvPr/>
        </p:nvSpPr>
        <p:spPr>
          <a:xfrm rot="16200000">
            <a:off x="5266893" y="3549136"/>
            <a:ext cx="2651401" cy="2575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Percent Success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9B871A1-7210-410D-A28F-A70D6C2D37D1}"/>
              </a:ext>
            </a:extLst>
          </p:cNvPr>
          <p:cNvSpPr/>
          <p:nvPr/>
        </p:nvSpPr>
        <p:spPr>
          <a:xfrm rot="16200000">
            <a:off x="-1094236" y="3549136"/>
            <a:ext cx="2651401" cy="2575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Percent Success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98EB26F-04D9-4E0A-8AE7-07386219823E}"/>
              </a:ext>
            </a:extLst>
          </p:cNvPr>
          <p:cNvSpPr/>
          <p:nvPr/>
        </p:nvSpPr>
        <p:spPr>
          <a:xfrm rot="16200000">
            <a:off x="41796" y="2184786"/>
            <a:ext cx="865909" cy="2575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100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2824013-3240-4F14-9096-42C3FEB804F8}"/>
              </a:ext>
            </a:extLst>
          </p:cNvPr>
          <p:cNvSpPr/>
          <p:nvPr/>
        </p:nvSpPr>
        <p:spPr>
          <a:xfrm rot="16200000">
            <a:off x="48257" y="3496348"/>
            <a:ext cx="865909" cy="2575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50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7291755-D9D2-4A59-87F7-07133971ED7C}"/>
              </a:ext>
            </a:extLst>
          </p:cNvPr>
          <p:cNvSpPr/>
          <p:nvPr/>
        </p:nvSpPr>
        <p:spPr>
          <a:xfrm rot="16200000">
            <a:off x="56090" y="5010855"/>
            <a:ext cx="865909" cy="2575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B2F4BE1-0529-42CC-8186-3BFFE166A6F5}"/>
              </a:ext>
            </a:extLst>
          </p:cNvPr>
          <p:cNvSpPr/>
          <p:nvPr/>
        </p:nvSpPr>
        <p:spPr>
          <a:xfrm rot="16200000">
            <a:off x="6465704" y="2097041"/>
            <a:ext cx="865909" cy="2575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100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2716858-81AB-423C-AE8B-4AEFF99FE7B6}"/>
              </a:ext>
            </a:extLst>
          </p:cNvPr>
          <p:cNvSpPr/>
          <p:nvPr/>
        </p:nvSpPr>
        <p:spPr>
          <a:xfrm rot="16200000">
            <a:off x="6472165" y="3528675"/>
            <a:ext cx="865909" cy="2575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50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CD2B101-285C-4DF3-B462-1E2E5F6125EF}"/>
              </a:ext>
            </a:extLst>
          </p:cNvPr>
          <p:cNvSpPr/>
          <p:nvPr/>
        </p:nvSpPr>
        <p:spPr>
          <a:xfrm rot="16200000">
            <a:off x="6479998" y="5043182"/>
            <a:ext cx="865909" cy="2575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EDE3834-CD26-4CDD-85D0-88A2746FA2AB}"/>
              </a:ext>
            </a:extLst>
          </p:cNvPr>
          <p:cNvSpPr/>
          <p:nvPr/>
        </p:nvSpPr>
        <p:spPr>
          <a:xfrm>
            <a:off x="545806" y="5296547"/>
            <a:ext cx="575821" cy="2575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8028A78-E257-49D7-A707-C60B62CB2778}"/>
              </a:ext>
            </a:extLst>
          </p:cNvPr>
          <p:cNvSpPr/>
          <p:nvPr/>
        </p:nvSpPr>
        <p:spPr>
          <a:xfrm>
            <a:off x="2012912" y="5306674"/>
            <a:ext cx="1005040" cy="2575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10,000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2FC5003-FF91-4DF8-88C8-A0B01C35AD5A}"/>
              </a:ext>
            </a:extLst>
          </p:cNvPr>
          <p:cNvSpPr/>
          <p:nvPr/>
        </p:nvSpPr>
        <p:spPr>
          <a:xfrm>
            <a:off x="3897597" y="5274345"/>
            <a:ext cx="1005040" cy="2575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20,000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BF9DE52-68ED-41B5-A82C-928C7D6E7FC8}"/>
              </a:ext>
            </a:extLst>
          </p:cNvPr>
          <p:cNvSpPr/>
          <p:nvPr/>
        </p:nvSpPr>
        <p:spPr>
          <a:xfrm>
            <a:off x="6962208" y="5274345"/>
            <a:ext cx="575821" cy="2575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08D8F37-03FD-49D6-A6EA-8C2C22E42B4E}"/>
              </a:ext>
            </a:extLst>
          </p:cNvPr>
          <p:cNvSpPr/>
          <p:nvPr/>
        </p:nvSpPr>
        <p:spPr>
          <a:xfrm>
            <a:off x="8995848" y="5284734"/>
            <a:ext cx="1005040" cy="2575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250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AA06A93-6CBE-42C3-9ACB-BD34657DB387}"/>
              </a:ext>
            </a:extLst>
          </p:cNvPr>
          <p:cNvSpPr/>
          <p:nvPr/>
        </p:nvSpPr>
        <p:spPr>
          <a:xfrm>
            <a:off x="11134675" y="5274345"/>
            <a:ext cx="1005040" cy="2575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500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A894555D-AD0B-4CD7-B05E-42D04B641D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973" t="12808" r="78924" b="81943"/>
          <a:stretch/>
        </p:blipFill>
        <p:spPr>
          <a:xfrm>
            <a:off x="7057281" y="2087284"/>
            <a:ext cx="1038157" cy="456046"/>
          </a:xfrm>
          <a:prstGeom prst="rect">
            <a:avLst/>
          </a:prstGeom>
          <a:ln w="12700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CustomShape 1"/>
          <p:cNvSpPr/>
          <p:nvPr/>
        </p:nvSpPr>
        <p:spPr>
          <a:xfrm>
            <a:off x="838080" y="0"/>
            <a:ext cx="10514880" cy="913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4000" b="0" strike="noStrike" spc="-1">
                <a:solidFill>
                  <a:srgbClr val="000000"/>
                </a:solidFill>
                <a:latin typeface="Calibri Light"/>
              </a:rPr>
              <a:t>Conclusions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295" name="CustomShape 2"/>
          <p:cNvSpPr/>
          <p:nvPr/>
        </p:nvSpPr>
        <p:spPr>
          <a:xfrm>
            <a:off x="634880" y="1197956"/>
            <a:ext cx="10514880" cy="4900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strike="noStrike" spc="-1" dirty="0">
                <a:solidFill>
                  <a:srgbClr val="000000"/>
                </a:solidFill>
                <a:latin typeface="Calibri"/>
              </a:rPr>
              <a:t>Preferential search strategy with Spearman’s Rho reduces generations required for convergence</a:t>
            </a:r>
          </a:p>
          <a:p>
            <a:pPr marL="915120" lvl="1" indent="-4572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Tx/>
              <a:buChar char="-"/>
            </a:pPr>
            <a:r>
              <a:rPr lang="en-US" sz="2800" b="0" strike="noStrike" spc="-1" dirty="0">
                <a:solidFill>
                  <a:srgbClr val="000000"/>
                </a:solidFill>
                <a:latin typeface="Calibri"/>
              </a:rPr>
              <a:t>minor increase (10-20 %) in overall percent success observed</a:t>
            </a:r>
          </a:p>
          <a:p>
            <a:pPr marL="915120" lvl="1" indent="-4572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Tx/>
              <a:buChar char="-"/>
            </a:pPr>
            <a:r>
              <a:rPr lang="en-US" sz="2800" spc="-1" dirty="0">
                <a:solidFill>
                  <a:srgbClr val="000000"/>
                </a:solidFill>
                <a:latin typeface="Calibri"/>
              </a:rPr>
              <a:t>f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</a:rPr>
              <a:t>unction of </a:t>
            </a:r>
            <a:r>
              <a:rPr lang="en-US" sz="2800" spc="-1" dirty="0">
                <a:solidFill>
                  <a:srgbClr val="000000"/>
                </a:solidFill>
                <a:latin typeface="Calibri"/>
              </a:rPr>
              <a:t>number of proposal individuals screened</a:t>
            </a:r>
          </a:p>
          <a:p>
            <a:pPr marL="915120" lvl="1" indent="-4572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Tx/>
              <a:buChar char="-"/>
            </a:pPr>
            <a:r>
              <a:rPr lang="en-US" sz="2800" spc="-1" dirty="0">
                <a:solidFill>
                  <a:srgbClr val="000000"/>
                </a:solidFill>
                <a:latin typeface="Calibri"/>
              </a:rPr>
              <a:t>minimal over all speed up for deterministic GPSR</a:t>
            </a:r>
          </a:p>
          <a:p>
            <a:pPr marL="915120" lvl="1" indent="-4572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Tx/>
              <a:buChar char="-"/>
            </a:pPr>
            <a:r>
              <a:rPr lang="en-US" sz="2800" spc="-1" dirty="0">
                <a:solidFill>
                  <a:srgbClr val="000000"/>
                </a:solidFill>
                <a:latin typeface="Calibri"/>
              </a:rPr>
              <a:t>approximately 40 %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</a:rPr>
              <a:t> speed</a:t>
            </a:r>
            <a:r>
              <a:rPr lang="en-US" sz="2800" spc="-1" dirty="0">
                <a:solidFill>
                  <a:srgbClr val="000000"/>
                </a:solidFill>
                <a:latin typeface="Calibri"/>
              </a:rPr>
              <a:t>-up for Bayesian GPSR (dependent on Bayesian hyper-parameters)</a:t>
            </a:r>
            <a:endParaRPr lang="en-US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strike="noStrike" spc="-1" dirty="0">
                <a:solidFill>
                  <a:srgbClr val="000000"/>
                </a:solidFill>
                <a:latin typeface="Calibri"/>
              </a:rPr>
              <a:t>Observed convergence improvement generally </a:t>
            </a:r>
            <a:r>
              <a:rPr lang="en-US" sz="2800" b="0" strike="noStrike" spc="-1" dirty="0" smtClean="0">
                <a:solidFill>
                  <a:srgbClr val="000000"/>
                </a:solidFill>
                <a:latin typeface="Calibri"/>
              </a:rPr>
              <a:t>consistent </a:t>
            </a:r>
            <a:r>
              <a:rPr lang="en-US" sz="2800" b="0" strike="noStrike" spc="-1" dirty="0">
                <a:solidFill>
                  <a:srgbClr val="000000"/>
                </a:solidFill>
                <a:latin typeface="Calibri"/>
              </a:rPr>
              <a:t>with Statistical GPSR </a:t>
            </a:r>
            <a:endParaRPr lang="en-US" sz="2800" b="0" strike="noStrike" spc="-1" dirty="0">
              <a:latin typeface="Arial"/>
            </a:endParaRPr>
          </a:p>
        </p:txBody>
      </p:sp>
      <p:sp>
        <p:nvSpPr>
          <p:cNvPr id="296" name="CustomShape 3"/>
          <p:cNvSpPr/>
          <p:nvPr/>
        </p:nvSpPr>
        <p:spPr>
          <a:xfrm>
            <a:off x="9406800" y="6559560"/>
            <a:ext cx="2742480" cy="27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351929A8-EC10-4B66-BC3E-F3C60A4D42F6}" type="slidenum">
              <a:rPr lang="en-US" sz="1200" b="0" strike="noStrike" spc="-1">
                <a:solidFill>
                  <a:srgbClr val="000000"/>
                </a:solidFill>
                <a:latin typeface="Calibri"/>
              </a:rPr>
              <a:t>12</a:t>
            </a:fld>
            <a:endParaRPr lang="en-US" sz="12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CustomShape 1"/>
          <p:cNvSpPr/>
          <p:nvPr/>
        </p:nvSpPr>
        <p:spPr>
          <a:xfrm>
            <a:off x="1981080" y="0"/>
            <a:ext cx="9371880" cy="913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4000" b="0" strike="noStrike" spc="-1">
                <a:solidFill>
                  <a:srgbClr val="000000"/>
                </a:solidFill>
                <a:latin typeface="Calibri Light"/>
              </a:rPr>
              <a:t>Acknowledgments and Reference</a:t>
            </a:r>
            <a:endParaRPr lang="en-US" sz="4000" b="0" strike="noStrike" spc="-1">
              <a:latin typeface="Arial"/>
            </a:endParaRPr>
          </a:p>
        </p:txBody>
      </p:sp>
      <p:sp>
        <p:nvSpPr>
          <p:cNvPr id="298" name="CustomShape 2"/>
          <p:cNvSpPr/>
          <p:nvPr/>
        </p:nvSpPr>
        <p:spPr>
          <a:xfrm>
            <a:off x="83280" y="2442289"/>
            <a:ext cx="12025440" cy="406934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514440" indent="-513720">
              <a:lnSpc>
                <a:spcPct val="100000"/>
              </a:lnSpc>
              <a:spcBef>
                <a:spcPts val="601"/>
              </a:spcBef>
              <a:spcAft>
                <a:spcPts val="1199"/>
              </a:spcAft>
              <a:buClr>
                <a:srgbClr val="000000"/>
              </a:buClr>
              <a:buFont typeface="Arial"/>
              <a:buAutoNum type="arabicPeriod"/>
            </a:pP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Bomarito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G, Townsend TS, Stewart KM,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Esham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KV, Emery JM, Hochhalter JD (2021) Development of interpretable, data-driven plasticity models with symbolic regression. Computers &amp; Structures, Volume 252: 0045-7949.</a:t>
            </a:r>
          </a:p>
          <a:p>
            <a:pPr marL="514440" indent="-513720">
              <a:lnSpc>
                <a:spcPct val="100000"/>
              </a:lnSpc>
              <a:spcBef>
                <a:spcPts val="601"/>
              </a:spcBef>
              <a:spcAft>
                <a:spcPts val="1199"/>
              </a:spcAft>
              <a:buClr>
                <a:srgbClr val="000000"/>
              </a:buClr>
              <a:buFont typeface="Arial"/>
              <a:buAutoNum type="arabicPeriod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Kotha S, Ozturk D, Ghosh S (2019) Parametrically homogenized constitutive models (PHCMs) from micromechanical crystal plasticity FE simulations, part I: Sensitivity analysis and parameter identification for Titanium alloys. International Journal of Plasticity 120: 296-319. </a:t>
            </a:r>
          </a:p>
          <a:p>
            <a:pPr marL="514440" indent="-513720">
              <a:spcBef>
                <a:spcPts val="601"/>
              </a:spcBef>
              <a:spcAft>
                <a:spcPts val="1199"/>
              </a:spcAft>
              <a:buClr>
                <a:srgbClr val="000000"/>
              </a:buClr>
              <a:buFont typeface="Arial"/>
              <a:buAutoNum type="arabicPeriod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Kotha S, Ozturk D, Ghosh S (2019) </a:t>
            </a:r>
            <a:r>
              <a:rPr lang="en-US" sz="1600" b="0" i="0" dirty="0">
                <a:solidFill>
                  <a:srgbClr val="11111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Parametrically Homogenized Constitutive Models (PHCMs) from Micromechanical Simulations: Part II: Thermo-</a:t>
            </a:r>
            <a:r>
              <a:rPr lang="en-US" sz="1600" b="0" i="0" dirty="0" err="1">
                <a:solidFill>
                  <a:srgbClr val="11111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Elasto</a:t>
            </a:r>
            <a:r>
              <a:rPr lang="en-US" sz="1600" b="0" i="0" dirty="0">
                <a:solidFill>
                  <a:srgbClr val="11111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-Plastic Model with Experimental Validation for Titanium Alloys.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International Journal of Plasticity 120: 320-339.</a:t>
            </a:r>
          </a:p>
          <a:p>
            <a:pPr marL="514440" indent="-513720">
              <a:lnSpc>
                <a:spcPct val="100000"/>
              </a:lnSpc>
              <a:spcBef>
                <a:spcPts val="601"/>
              </a:spcBef>
              <a:spcAft>
                <a:spcPts val="1199"/>
              </a:spcAft>
              <a:buClr>
                <a:srgbClr val="000000"/>
              </a:buClr>
              <a:buFont typeface="Arial"/>
              <a:buAutoNum type="arabicPeriod"/>
            </a:pP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Versino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D,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Tonda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A,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Bronkhorst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CA (2017) Data driven modeling of plastic deformation. Computer Methods in Applied Mechanics and Engineering. 318: 981-1004.</a:t>
            </a:r>
            <a:endParaRPr lang="en-US" sz="16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440" indent="-513720">
              <a:lnSpc>
                <a:spcPct val="100000"/>
              </a:lnSpc>
              <a:spcBef>
                <a:spcPts val="601"/>
              </a:spcBef>
              <a:spcAft>
                <a:spcPts val="1199"/>
              </a:spcAft>
              <a:buClr>
                <a:srgbClr val="000000"/>
              </a:buClr>
              <a:buFont typeface="Arial"/>
              <a:buAutoNum type="arabicPeriod"/>
            </a:pPr>
            <a:r>
              <a:rPr lang="en-US" sz="1600" b="0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Nguyen TLT, 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Septier</a:t>
            </a:r>
            <a:r>
              <a:rPr lang="en-US" sz="1600" b="0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F, Peters GW, and 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Delignon</a:t>
            </a:r>
            <a:r>
              <a:rPr lang="en-US" sz="16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 (</a:t>
            </a:r>
            <a:r>
              <a:rPr lang="en-US" sz="1600" b="0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2015</a:t>
            </a:r>
            <a:r>
              <a:rPr lang="en-US" sz="16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sz="1600" b="0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Efficient Sequential Monte-Carlo Samplers for Bayesian Inference. IEEE Transactions on Signal Processing</a:t>
            </a:r>
            <a:r>
              <a:rPr lang="en-US" sz="1600" i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1600" b="0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64:1305-1319.</a:t>
            </a:r>
          </a:p>
          <a:p>
            <a:pPr marL="514440" indent="-513720">
              <a:lnSpc>
                <a:spcPct val="100000"/>
              </a:lnSpc>
              <a:spcBef>
                <a:spcPts val="601"/>
              </a:spcBef>
              <a:spcAft>
                <a:spcPts val="1199"/>
              </a:spcAft>
              <a:buClr>
                <a:srgbClr val="000000"/>
              </a:buClr>
              <a:buFont typeface="Arial"/>
              <a:buAutoNum type="arabicPeriod"/>
            </a:pPr>
            <a:r>
              <a:rPr lang="en-US" sz="1600" b="0" strike="noStrike" spc="-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Haeri</a:t>
            </a:r>
            <a:r>
              <a:rPr lang="en-US" sz="1600" b="0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MA, 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Ebadzadeh</a:t>
            </a:r>
            <a:r>
              <a:rPr lang="en-US" sz="1600" b="0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MM, </a:t>
            </a:r>
            <a:r>
              <a:rPr lang="en-US" sz="1600" b="0" strike="noStrike" spc="-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Folino</a:t>
            </a:r>
            <a:r>
              <a:rPr lang="en-US" sz="1600" b="0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G (2017) Statistical genetic programming for symbolic regression. Applied Soft Computing. 60:447-469	</a:t>
            </a:r>
            <a:endParaRPr lang="en-US" sz="16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-227880">
              <a:lnSpc>
                <a:spcPct val="100000"/>
              </a:lnSpc>
              <a:spcBef>
                <a:spcPts val="601"/>
              </a:spcBef>
              <a:spcAft>
                <a:spcPts val="1199"/>
              </a:spcAft>
              <a:tabLst>
                <a:tab pos="0" algn="l"/>
              </a:tabLst>
            </a:pPr>
            <a:r>
              <a:rPr lang="en-US" sz="1600" b="0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	</a:t>
            </a:r>
            <a:endParaRPr lang="en-US" sz="16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-227880">
              <a:lnSpc>
                <a:spcPct val="100000"/>
              </a:lnSpc>
              <a:spcBef>
                <a:spcPts val="601"/>
              </a:spcBef>
              <a:spcAft>
                <a:spcPts val="1199"/>
              </a:spcAft>
              <a:tabLst>
                <a:tab pos="0" algn="l"/>
              </a:tabLst>
            </a:pPr>
            <a:r>
              <a:rPr lang="en-US" sz="1600" b="0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16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-227880">
              <a:lnSpc>
                <a:spcPct val="100000"/>
              </a:lnSpc>
              <a:spcBef>
                <a:spcPts val="601"/>
              </a:spcBef>
              <a:spcAft>
                <a:spcPts val="1199"/>
              </a:spcAft>
              <a:tabLst>
                <a:tab pos="0" algn="l"/>
              </a:tabLst>
            </a:pPr>
            <a:endParaRPr lang="en-US" sz="16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-227880">
              <a:lnSpc>
                <a:spcPct val="100000"/>
              </a:lnSpc>
              <a:spcBef>
                <a:spcPts val="601"/>
              </a:spcBef>
              <a:spcAft>
                <a:spcPts val="1199"/>
              </a:spcAft>
              <a:tabLst>
                <a:tab pos="0" algn="l"/>
              </a:tabLst>
            </a:pPr>
            <a:r>
              <a:rPr lang="en-US" sz="1600" b="0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		</a:t>
            </a:r>
            <a:endParaRPr lang="en-US" sz="16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-227880">
              <a:lnSpc>
                <a:spcPct val="100000"/>
              </a:lnSpc>
              <a:spcBef>
                <a:spcPts val="601"/>
              </a:spcBef>
              <a:spcAft>
                <a:spcPts val="1199"/>
              </a:spcAft>
              <a:tabLst>
                <a:tab pos="0" algn="l"/>
              </a:tabLst>
            </a:pPr>
            <a:r>
              <a:rPr lang="en-US" sz="1600" b="0" strike="noStrike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	</a:t>
            </a:r>
            <a:endParaRPr lang="en-US" sz="16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9" name="CustomShape 3"/>
          <p:cNvSpPr/>
          <p:nvPr/>
        </p:nvSpPr>
        <p:spPr>
          <a:xfrm>
            <a:off x="9406800" y="6559560"/>
            <a:ext cx="2742480" cy="27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C1A397C2-AA29-4758-9518-B6796958D5DA}" type="slidenum">
              <a:rPr lang="en-US" sz="1200" b="0" strike="noStrike" spc="-1">
                <a:solidFill>
                  <a:srgbClr val="000000"/>
                </a:solidFill>
                <a:latin typeface="Calibri"/>
              </a:rPr>
              <a:t>13</a:t>
            </a:fld>
            <a:endParaRPr lang="en-US" sz="1200" b="0" strike="noStrike" spc="-1">
              <a:latin typeface="Arial"/>
            </a:endParaRPr>
          </a:p>
        </p:txBody>
      </p:sp>
      <p:sp>
        <p:nvSpPr>
          <p:cNvPr id="300" name="CustomShape 4"/>
          <p:cNvSpPr/>
          <p:nvPr/>
        </p:nvSpPr>
        <p:spPr>
          <a:xfrm>
            <a:off x="123840" y="913680"/>
            <a:ext cx="3114000" cy="425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200" b="0" u="sng" strike="noStrike" spc="-1" dirty="0">
                <a:solidFill>
                  <a:srgbClr val="000000"/>
                </a:solidFill>
                <a:uFillTx/>
                <a:latin typeface="Calibri"/>
                <a:ea typeface="DejaVu Sans"/>
              </a:rPr>
              <a:t>Acknowledgments</a:t>
            </a:r>
            <a:endParaRPr lang="en-US" sz="2200" b="0" strike="noStrike" spc="-1" dirty="0">
              <a:latin typeface="Arial"/>
            </a:endParaRPr>
          </a:p>
        </p:txBody>
      </p:sp>
      <p:sp>
        <p:nvSpPr>
          <p:cNvPr id="301" name="CustomShape 5"/>
          <p:cNvSpPr/>
          <p:nvPr/>
        </p:nvSpPr>
        <p:spPr>
          <a:xfrm>
            <a:off x="123840" y="2071104"/>
            <a:ext cx="3114000" cy="425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200" b="0" u="sng" strike="noStrike" spc="-1" dirty="0">
                <a:solidFill>
                  <a:srgbClr val="000000"/>
                </a:solidFill>
                <a:uFillTx/>
                <a:latin typeface="Calibri"/>
                <a:ea typeface="DejaVu Sans"/>
              </a:rPr>
              <a:t>References</a:t>
            </a:r>
            <a:endParaRPr lang="en-US" sz="2200" b="0" strike="noStrike" spc="-1" dirty="0">
              <a:latin typeface="Arial"/>
            </a:endParaRPr>
          </a:p>
        </p:txBody>
      </p:sp>
      <p:sp>
        <p:nvSpPr>
          <p:cNvPr id="302" name="CustomShape 6"/>
          <p:cNvSpPr/>
          <p:nvPr/>
        </p:nvSpPr>
        <p:spPr>
          <a:xfrm>
            <a:off x="123840" y="1267312"/>
            <a:ext cx="11448360" cy="64487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b="0" strike="noStrike" spc="-1" dirty="0">
                <a:solidFill>
                  <a:srgbClr val="000000"/>
                </a:solidFill>
                <a:latin typeface="Calibri (Body)"/>
                <a:ea typeface="DejaVu Sans"/>
              </a:rPr>
              <a:t>The authors are grateful for experimental data made available by MID3AS Additive Manufacturing Challenge and project support from NASA Grant </a:t>
            </a:r>
            <a:r>
              <a:rPr lang="en-US" b="0" strike="noStrike" spc="-1" dirty="0">
                <a:solidFill>
                  <a:srgbClr val="202124"/>
                </a:solidFill>
                <a:latin typeface="Calibri (Body)"/>
                <a:ea typeface="DejaVu Sans"/>
              </a:rPr>
              <a:t>80NSSC20M0128</a:t>
            </a:r>
            <a:endParaRPr lang="en-US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MPrimeTemplate</Template>
  <TotalTime>3907</TotalTime>
  <Words>925</Words>
  <Application>Microsoft Office PowerPoint</Application>
  <PresentationFormat>Widescreen</PresentationFormat>
  <Paragraphs>200</Paragraphs>
  <Slides>13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26" baseType="lpstr">
      <vt:lpstr>Arial</vt:lpstr>
      <vt:lpstr>Calibri</vt:lpstr>
      <vt:lpstr>Calibri (Body)</vt:lpstr>
      <vt:lpstr>Calibri Light</vt:lpstr>
      <vt:lpstr>Calibri Light (Headings)</vt:lpstr>
      <vt:lpstr>Cambria Math</vt:lpstr>
      <vt:lpstr>DejaVu Sans</vt:lpstr>
      <vt:lpstr>Symbol</vt:lpstr>
      <vt:lpstr>Times New Roman</vt:lpstr>
      <vt:lpstr>Wingdings</vt:lpstr>
      <vt:lpstr>Office Theme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GPSR Derived Plastic Stress Model Based on Strain and Texture</dc:title>
  <dc:subject/>
  <dc:creator>KG</dc:creator>
  <dc:description/>
  <cp:lastModifiedBy>Leser, Patrick E. (LARC-D309)</cp:lastModifiedBy>
  <cp:revision>317</cp:revision>
  <dcterms:created xsi:type="dcterms:W3CDTF">2020-08-13T14:59:40Z</dcterms:created>
  <dcterms:modified xsi:type="dcterms:W3CDTF">2021-07-15T20:26:38Z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6</vt:i4>
  </property>
  <property fmtid="{D5CDD505-2E9C-101B-9397-08002B2CF9AE}" pid="8" name="PresentationFormat">
    <vt:lpwstr>Widescreen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12</vt:i4>
  </property>
</Properties>
</file>