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media/image4.jpg" ContentType="image/jpeg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media/image5.jpg" ContentType="image/jpeg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66" r:id="rId3"/>
    <p:sldMasterId id="2147483676" r:id="rId4"/>
    <p:sldMasterId id="2147483690" r:id="rId5"/>
  </p:sldMasterIdLst>
  <p:notesMasterIdLst>
    <p:notesMasterId r:id="rId27"/>
  </p:notesMasterIdLst>
  <p:sldIdLst>
    <p:sldId id="256" r:id="rId6"/>
    <p:sldId id="261" r:id="rId7"/>
    <p:sldId id="279" r:id="rId8"/>
    <p:sldId id="300" r:id="rId9"/>
    <p:sldId id="275" r:id="rId10"/>
    <p:sldId id="290" r:id="rId11"/>
    <p:sldId id="295" r:id="rId12"/>
    <p:sldId id="259" r:id="rId13"/>
    <p:sldId id="283" r:id="rId14"/>
    <p:sldId id="285" r:id="rId15"/>
    <p:sldId id="296" r:id="rId16"/>
    <p:sldId id="298" r:id="rId17"/>
    <p:sldId id="258" r:id="rId18"/>
    <p:sldId id="263" r:id="rId19"/>
    <p:sldId id="299" r:id="rId20"/>
    <p:sldId id="268" r:id="rId21"/>
    <p:sldId id="269" r:id="rId22"/>
    <p:sldId id="271" r:id="rId23"/>
    <p:sldId id="278" r:id="rId24"/>
    <p:sldId id="289" r:id="rId25"/>
    <p:sldId id="270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272" autoAdjust="0"/>
    <p:restoredTop sz="94605" autoAdjust="0"/>
  </p:normalViewPr>
  <p:slideViewPr>
    <p:cSldViewPr snapToGrid="0">
      <p:cViewPr varScale="1">
        <p:scale>
          <a:sx n="65" d="100"/>
          <a:sy n="65" d="100"/>
        </p:scale>
        <p:origin x="52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282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15D9B7-CD9D-46BA-A7E2-2F421EBA0488}" type="datetimeFigureOut">
              <a:rPr lang="en-US" smtClean="0"/>
              <a:t>7/16/2021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5A5FC8-D51E-4C16-9824-A21773B168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229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101139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45179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3859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9CCEF-1288-4542-B7D0-965336AD3FD2}" type="datetimeFigureOut">
              <a:rPr lang="en-US" smtClean="0"/>
              <a:t>7/16/2021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6C521-DFC2-48FC-8D62-A4E320AEDB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73590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9CCEF-1288-4542-B7D0-965336AD3FD2}" type="datetimeFigureOut">
              <a:rPr lang="en-US" smtClean="0"/>
              <a:t>7/16/2021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6C521-DFC2-48FC-8D62-A4E320AEDB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1957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9CCEF-1288-4542-B7D0-965336AD3FD2}" type="datetimeFigureOut">
              <a:rPr lang="en-US" smtClean="0"/>
              <a:t>7/16/2021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6C521-DFC2-48FC-8D62-A4E320AEDB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93289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9CCEF-1288-4542-B7D0-965336AD3FD2}" type="datetimeFigureOut">
              <a:rPr lang="en-US" smtClean="0"/>
              <a:t>7/16/2021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6C521-DFC2-48FC-8D62-A4E320AEDB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83306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9CCEF-1288-4542-B7D0-965336AD3FD2}" type="datetimeFigureOut">
              <a:rPr lang="en-US" smtClean="0"/>
              <a:t>7/16/2021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6C521-DFC2-48FC-8D62-A4E320AEDB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5246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9CCEF-1288-4542-B7D0-965336AD3FD2}" type="datetimeFigureOut">
              <a:rPr lang="en-US" smtClean="0"/>
              <a:t>7/16/2021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6C521-DFC2-48FC-8D62-A4E320AEDB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2507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9CCEF-1288-4542-B7D0-965336AD3FD2}" type="datetimeFigureOut">
              <a:rPr lang="en-US" smtClean="0"/>
              <a:t>7/16/2021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6C521-DFC2-48FC-8D62-A4E320AEDB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1940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9CCEF-1288-4542-B7D0-965336AD3FD2}" type="datetimeFigureOut">
              <a:rPr lang="en-US" smtClean="0"/>
              <a:t>7/16/2021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6C521-DFC2-48FC-8D62-A4E320AEDB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35308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9CCEF-1288-4542-B7D0-965336AD3FD2}" type="datetimeFigureOut">
              <a:rPr lang="en-US" smtClean="0"/>
              <a:t>7/16/2021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6C521-DFC2-48FC-8D62-A4E320AEDB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3957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9CCEF-1288-4542-B7D0-965336AD3FD2}" type="datetimeFigureOut">
              <a:rPr lang="en-US" smtClean="0"/>
              <a:t>7/16/2021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6C521-DFC2-48FC-8D62-A4E320AEDB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4646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9CCEF-1288-4542-B7D0-965336AD3FD2}" type="datetimeFigureOut">
              <a:rPr lang="en-US" smtClean="0"/>
              <a:t>7/16/2021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6C521-DFC2-48FC-8D62-A4E320AEDB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21593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2407920" y="1333500"/>
            <a:ext cx="7484364" cy="50581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5109971" y="1530096"/>
            <a:ext cx="2333625" cy="368935"/>
          </a:xfrm>
          <a:custGeom>
            <a:avLst/>
            <a:gdLst/>
            <a:ahLst/>
            <a:cxnLst/>
            <a:rect l="l" t="t" r="r" b="b"/>
            <a:pathLst>
              <a:path w="2333625" h="368935">
                <a:moveTo>
                  <a:pt x="0" y="368808"/>
                </a:moveTo>
                <a:lnTo>
                  <a:pt x="2333244" y="368808"/>
                </a:lnTo>
                <a:lnTo>
                  <a:pt x="2333244" y="0"/>
                </a:lnTo>
                <a:lnTo>
                  <a:pt x="0" y="0"/>
                </a:lnTo>
                <a:lnTo>
                  <a:pt x="0" y="36880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399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7/16/2021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188638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7/16/2021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98020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6939" y="1828792"/>
            <a:ext cx="4872990" cy="4186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51828" y="1828792"/>
            <a:ext cx="4749800" cy="39147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7/16/2021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097169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7/16/2021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87155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bk object 17"/>
          <p:cNvSpPr/>
          <p:nvPr/>
        </p:nvSpPr>
        <p:spPr>
          <a:xfrm>
            <a:off x="11516868" y="6312408"/>
            <a:ext cx="408431" cy="40843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7/16/2021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100526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387600"/>
            <a:ext cx="12192000" cy="952500"/>
          </a:xfrm>
          <a:prstGeom prst="rect">
            <a:avLst/>
          </a:prstGeom>
        </p:spPr>
        <p:txBody>
          <a:bodyPr lIns="914400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6703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310837285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3422" y="1188720"/>
            <a:ext cx="11298767" cy="5251316"/>
          </a:xfrm>
        </p:spPr>
        <p:txBody>
          <a:bodyPr/>
          <a:lstStyle>
            <a:lvl1pPr>
              <a:spcAft>
                <a:spcPts val="1000"/>
              </a:spcAft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spcAft>
                <a:spcPts val="1000"/>
              </a:spcAft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spcAft>
                <a:spcPts val="1000"/>
              </a:spcAft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spcAft>
                <a:spcPts val="1000"/>
              </a:spcAft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spcAft>
                <a:spcPts val="1000"/>
              </a:spcAft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39278" y="158260"/>
            <a:ext cx="8801098" cy="606669"/>
          </a:xfrm>
          <a:prstGeom prst="rect">
            <a:avLst/>
          </a:prstGeom>
          <a:noFill/>
        </p:spPr>
        <p:txBody>
          <a:bodyPr lIns="640080"/>
          <a:lstStyle>
            <a:lvl1pPr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53462141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2649221"/>
            <a:ext cx="10363200" cy="1362075"/>
          </a:xfrm>
          <a:prstGeom prst="rect">
            <a:avLst/>
          </a:prstGeom>
        </p:spPr>
        <p:txBody>
          <a:bodyPr/>
          <a:lstStyle>
            <a:lvl1pPr algn="ctr">
              <a:defRPr sz="4000" b="1" cap="all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90215937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54567" y="1004889"/>
            <a:ext cx="5547784" cy="54641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5551" y="1004889"/>
            <a:ext cx="5547783" cy="54641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8" name="Straight Connector 7"/>
          <p:cNvCxnSpPr/>
          <p:nvPr userDrawn="1"/>
        </p:nvCxnSpPr>
        <p:spPr bwMode="auto">
          <a:xfrm>
            <a:off x="-1" y="705344"/>
            <a:ext cx="11033760" cy="0"/>
          </a:xfrm>
          <a:prstGeom prst="line">
            <a:avLst/>
          </a:prstGeom>
          <a:noFill/>
          <a:ln w="38100" cap="rnd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" y="139968"/>
            <a:ext cx="10854265" cy="425196"/>
          </a:xfrm>
          <a:prstGeom prst="rect">
            <a:avLst/>
          </a:prstGeom>
          <a:noFill/>
        </p:spPr>
        <p:txBody>
          <a:bodyPr lIns="64008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3" name="Picture 2" descr="File:JWST decal.sv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44632" y="58573"/>
            <a:ext cx="972141" cy="731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106642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1" name="Straight Connector 10"/>
          <p:cNvCxnSpPr/>
          <p:nvPr userDrawn="1"/>
        </p:nvCxnSpPr>
        <p:spPr bwMode="auto">
          <a:xfrm>
            <a:off x="-1" y="705344"/>
            <a:ext cx="11033760" cy="0"/>
          </a:xfrm>
          <a:prstGeom prst="line">
            <a:avLst/>
          </a:prstGeom>
          <a:noFill/>
          <a:ln w="38100" cap="rnd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" y="139968"/>
            <a:ext cx="10854265" cy="425196"/>
          </a:xfrm>
          <a:prstGeom prst="rect">
            <a:avLst/>
          </a:prstGeom>
          <a:noFill/>
        </p:spPr>
        <p:txBody>
          <a:bodyPr lIns="64008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5" name="Picture 2" descr="File:JWST decal.sv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44632" y="58573"/>
            <a:ext cx="972141" cy="731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771548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2" y="139968"/>
            <a:ext cx="10854265" cy="425196"/>
          </a:xfrm>
          <a:prstGeom prst="rect">
            <a:avLst/>
          </a:prstGeom>
          <a:noFill/>
        </p:spPr>
        <p:txBody>
          <a:bodyPr lIns="64008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9" name="Picture 2" descr="File:JWST decal.svg"/>
          <p:cNvPicPr>
            <a:picLocks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003955" y="69630"/>
            <a:ext cx="1005840" cy="1005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B399760-AF6E-5946-8B98-62266E3DA765}"/>
              </a:ext>
            </a:extLst>
          </p:cNvPr>
          <p:cNvPicPr>
            <a:picLocks/>
          </p:cNvPicPr>
          <p:nvPr userDrawn="1"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7936" y="142840"/>
            <a:ext cx="1188720" cy="1005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46960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12924093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7" name="Picture 2" descr="File:JWST decal.sv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44632" y="58573"/>
            <a:ext cx="972141" cy="731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3418413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7" name="Picture 2" descr="File:JWST decal.sv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44632" y="58573"/>
            <a:ext cx="972141" cy="731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7472743"/>
      </p:ext>
    </p:extLst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40789955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152093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1892235"/>
            <a:ext cx="10363200" cy="1362075"/>
          </a:xfrm>
        </p:spPr>
        <p:txBody>
          <a:bodyPr anchor="t"/>
          <a:lstStyle>
            <a:lvl1pPr algn="ctr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7528468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9551" y="1041400"/>
            <a:ext cx="5761567" cy="548640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4317" y="1041400"/>
            <a:ext cx="5763683" cy="548640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1505035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9811430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5098287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6671548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7977847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518522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8547821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06418" y="152400"/>
            <a:ext cx="2931583" cy="6375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9551" y="152400"/>
            <a:ext cx="8593667" cy="6375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0901071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914400" y="609600"/>
            <a:ext cx="10363200" cy="5486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Feb. 24, 2011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83EBC0A4-76A0-4661-8FED-87B9CFB06B9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79803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08452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BDEA53-67C5-47D5-B115-7686398B3E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AD52665-1F99-46D7-8F71-EEEBF096EF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EEC276-22F7-438C-8A45-855F2A9F65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3F695-8277-4B6F-9F8E-8B3201959BD0}" type="datetimeFigureOut">
              <a:rPr lang="en-US" smtClean="0"/>
              <a:t>7/16/2021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54B974-47A9-4455-8B3A-9F9121E063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CEBEEF-53A3-458C-A9C5-75EDE2DEF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7E16F-F9AC-4364-91CE-2983D00A49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90312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1B709B-888F-4C30-B411-67F053A339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16D0D7-7351-428A-91F7-4BDB3C7206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17D363-5CF9-4F32-96CC-2C0C9A4E0D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3F695-8277-4B6F-9F8E-8B3201959BD0}" type="datetimeFigureOut">
              <a:rPr lang="en-US" smtClean="0"/>
              <a:t>7/16/2021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037D3A-45E5-4BB8-BEFF-96AC96FAD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6FA1DD-7A3A-45C6-8ABE-317CF4AAF8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7E16F-F9AC-4364-91CE-2983D00A49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42040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66836F-350C-4559-BDFE-38F85AE303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D7C998-1810-48AE-A0E6-2C44953C08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47B92C-16B0-4C8B-9CB6-45BFBEDA10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3F695-8277-4B6F-9F8E-8B3201959BD0}" type="datetimeFigureOut">
              <a:rPr lang="en-US" smtClean="0"/>
              <a:t>7/16/2021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6E4C2B-6FCB-423E-886D-CD9115584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244B0A-F5BF-441C-94D9-6BD40F34D0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7E16F-F9AC-4364-91CE-2983D00A49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21708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3AC3B5-BAF3-4075-A6F6-1ACA3C4F24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B4D8AA-0584-4645-BBE9-AA8A50EEFD0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9C39F1-656F-4202-9325-8E84A52B7A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0E246D-76A0-46EC-B3FC-315F8861A8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3F695-8277-4B6F-9F8E-8B3201959BD0}" type="datetimeFigureOut">
              <a:rPr lang="en-US" smtClean="0"/>
              <a:t>7/16/2021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C3B962-3E13-4BAE-BA42-0B5B2F218E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393773-0A99-4CB2-B4C8-F276FE2CB0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7E16F-F9AC-4364-91CE-2983D00A49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46768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BAA2BC-1200-4AD5-A303-A2FFD09EB9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669ED4-FF2B-4F63-B451-CF1A445FEC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4D3E80-5B41-42F7-B507-4F93219EC9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CBC49CD-72BD-432E-8BCF-5E4FD32731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CF28FE4-A22C-4F28-B1CE-1FAB421ACA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E642015-0C21-4DB1-94DF-E7B627852F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3F695-8277-4B6F-9F8E-8B3201959BD0}" type="datetimeFigureOut">
              <a:rPr lang="en-US" smtClean="0"/>
              <a:t>7/16/2021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7E06B81-1CB4-4442-8257-1EC0A43BAB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A1AF5F7-329B-467E-9E0F-7A1A4C8767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7E16F-F9AC-4364-91CE-2983D00A49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804949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F32703-9B5A-4CE7-AAAE-361542AC6A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31B405F-4105-4DC6-848B-1453F43F89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3F695-8277-4B6F-9F8E-8B3201959BD0}" type="datetimeFigureOut">
              <a:rPr lang="en-US" smtClean="0"/>
              <a:t>7/16/2021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4D4A271-B606-472F-96EB-C7A322BBB4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DF6129-6CD2-42AF-9E2B-69191DE1E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7E16F-F9AC-4364-91CE-2983D00A49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989043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295115C-1528-49E7-83FB-D0CD976385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3F695-8277-4B6F-9F8E-8B3201959BD0}" type="datetimeFigureOut">
              <a:rPr lang="en-US" smtClean="0"/>
              <a:t>7/16/2021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6990FF7-46F7-45B3-8BB4-FEA6464C1F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BD4465-E005-4CCF-AFC3-868AEAB511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7E16F-F9AC-4364-91CE-2983D00A49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17916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D2AC3D-93A2-4A1B-A438-C1D23DD91B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6EF48F-B2CF-470B-9960-30437BCCB2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8E5B80-DC87-498D-9085-6EEC10CAA1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6A0A4F-F571-4116-92A8-16B6767493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3F695-8277-4B6F-9F8E-8B3201959BD0}" type="datetimeFigureOut">
              <a:rPr lang="en-US" smtClean="0"/>
              <a:t>7/16/2021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75F767-B197-4023-8342-0D7A205BC7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093188-303E-4418-9308-8A03B5F5BC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7E16F-F9AC-4364-91CE-2983D00A49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650573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D60F79-0F55-4BC6-98DA-337DDA5076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377839B-CCFB-4FE0-AEB5-CBA28815949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2F8A89-166C-454B-9935-17217B7BE2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12AD5C-BC91-4390-B92A-61B6ACDEAB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3F695-8277-4B6F-9F8E-8B3201959BD0}" type="datetimeFigureOut">
              <a:rPr lang="en-US" smtClean="0"/>
              <a:t>7/16/2021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E615EC-062D-4CBC-9928-E243E678B4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56F233-7F1E-4B8B-B009-EBE49CD5C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7E16F-F9AC-4364-91CE-2983D00A49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652439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52DD55-029B-421E-80D1-8DF8365E27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3144C01-4DC5-4E11-8681-8F7CCFD5E2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D89D15-7E56-4857-A0CC-27C1385C57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3F695-8277-4B6F-9F8E-8B3201959BD0}" type="datetimeFigureOut">
              <a:rPr lang="en-US" smtClean="0"/>
              <a:t>7/16/2021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B24D93-FE3F-45D5-87B7-D5C9BBD1C4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23D075-7B7D-4118-A70F-45F0A85B10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7E16F-F9AC-4364-91CE-2983D00A49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57979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17FEFC6-6FD3-45AD-BC5C-04BBE3F24B9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CFE592-AACB-4394-BBA7-F10A6411DB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0FED48-BA00-4EED-BA7D-594EE4CE0A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3F695-8277-4B6F-9F8E-8B3201959BD0}" type="datetimeFigureOut">
              <a:rPr lang="en-US" smtClean="0"/>
              <a:t>7/16/2021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2B203F-98D5-42EC-8DEB-F384B29440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E5EB8C-DFDC-4B49-9BFC-3EEB44C8A0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7E16F-F9AC-4364-91CE-2983D00A49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1738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5" Type="http://schemas.openxmlformats.org/officeDocument/2006/relationships/slideLayout" Target="../slideLayouts/slideLayout21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7.xml"/><Relationship Id="rId16" Type="http://schemas.openxmlformats.org/officeDocument/2006/relationships/image" Target="../media/image4.jpg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5" Type="http://schemas.openxmlformats.org/officeDocument/2006/relationships/image" Target="../media/image5.jpg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79CCEF-1288-4542-B7D0-965336AD3FD2}" type="datetimeFigureOut">
              <a:rPr lang="en-US" smtClean="0"/>
              <a:t>7/16/2021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E6C521-DFC2-48FC-8D62-A4E320AEDB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48794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40739" y="82931"/>
            <a:ext cx="10510520" cy="11887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889505" y="1513998"/>
            <a:ext cx="8412988" cy="18180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39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7/16/2021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896493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578758" y="983118"/>
            <a:ext cx="11298767" cy="546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52292" name="Rectangle 1028"/>
          <p:cNvSpPr>
            <a:spLocks noGrp="1" noChangeArrowheads="1"/>
          </p:cNvSpPr>
          <p:nvPr/>
        </p:nvSpPr>
        <p:spPr bwMode="auto">
          <a:xfrm>
            <a:off x="11341100" y="6518275"/>
            <a:ext cx="99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 eaLnBrk="0" hangingPunct="0">
              <a:defRPr/>
            </a:pPr>
            <a:fld id="{9F097AC5-C89F-4689-8268-BFB78800640B}" type="slidenum">
              <a:rPr lang="en-US" sz="900">
                <a:solidFill>
                  <a:srgbClr val="003399"/>
                </a:solidFill>
                <a:latin typeface="Arial" charset="0"/>
              </a:rPr>
              <a:pPr algn="ctr" eaLnBrk="0" hangingPunct="0">
                <a:defRPr/>
              </a:pPr>
              <a:t>‹#›</a:t>
            </a:fld>
            <a:endParaRPr lang="en-US" sz="900" b="0" dirty="0">
              <a:solidFill>
                <a:srgbClr val="003399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1910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</p:sldLayoutIdLst>
  <p:transition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>
          <a:solidFill>
            <a:srgbClr val="0B3D91"/>
          </a:solidFill>
          <a:latin typeface="Impact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>
          <a:solidFill>
            <a:srgbClr val="0B3D91"/>
          </a:solidFill>
          <a:latin typeface="Impact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>
          <a:solidFill>
            <a:srgbClr val="0B3D91"/>
          </a:solidFill>
          <a:latin typeface="Impact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>
          <a:solidFill>
            <a:srgbClr val="0B3D91"/>
          </a:solidFill>
          <a:latin typeface="Impact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2400">
          <a:solidFill>
            <a:srgbClr val="0B3D91"/>
          </a:solidFill>
          <a:latin typeface="Impact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2400">
          <a:solidFill>
            <a:srgbClr val="0B3D91"/>
          </a:solidFill>
          <a:latin typeface="Impact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2400">
          <a:solidFill>
            <a:srgbClr val="0B3D91"/>
          </a:solidFill>
          <a:latin typeface="Impact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2400">
          <a:solidFill>
            <a:srgbClr val="0B3D91"/>
          </a:solidFill>
          <a:latin typeface="Impact" pitchFamily="34" charset="0"/>
        </a:defRPr>
      </a:lvl9pPr>
    </p:titleStyle>
    <p:bodyStyle>
      <a:lvl1pPr marL="234950" indent="-234950" algn="l" rtl="0" eaLnBrk="0" fontAlgn="base" hangingPunct="0">
        <a:spcBef>
          <a:spcPct val="0"/>
        </a:spcBef>
        <a:spcAft>
          <a:spcPct val="15000"/>
        </a:spcAft>
        <a:buClr>
          <a:srgbClr val="0B3D91"/>
        </a:buClr>
        <a:buFont typeface="Wingdings" pitchFamily="2" charset="2"/>
        <a:buChar char="§"/>
        <a:defRPr sz="2000" b="1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31775" algn="l" rtl="0" eaLnBrk="0" fontAlgn="base" hangingPunct="0">
        <a:spcBef>
          <a:spcPct val="0"/>
        </a:spcBef>
        <a:spcAft>
          <a:spcPct val="15000"/>
        </a:spcAft>
        <a:buClr>
          <a:srgbClr val="0B3D91"/>
        </a:buClr>
        <a:buChar char="–"/>
        <a:defRPr sz="1900">
          <a:solidFill>
            <a:schemeClr val="tx1"/>
          </a:solidFill>
          <a:latin typeface="+mn-lt"/>
        </a:defRPr>
      </a:lvl2pPr>
      <a:lvl3pPr marL="969963" indent="-169863" algn="l" rtl="0" eaLnBrk="0" fontAlgn="base" hangingPunct="0">
        <a:spcBef>
          <a:spcPct val="0"/>
        </a:spcBef>
        <a:spcAft>
          <a:spcPct val="15000"/>
        </a:spcAft>
        <a:buClr>
          <a:srgbClr val="0B3D91"/>
        </a:buClr>
        <a:buFont typeface="Palatino Linotype" pitchFamily="18" charset="0"/>
        <a:buChar char="-"/>
        <a:defRPr sz="1900">
          <a:solidFill>
            <a:schemeClr val="tx1"/>
          </a:solidFill>
          <a:latin typeface="+mn-lt"/>
        </a:defRPr>
      </a:lvl3pPr>
      <a:lvl4pPr marL="1290638" indent="-206375" algn="l" rtl="0" eaLnBrk="0" fontAlgn="base" hangingPunct="0">
        <a:spcBef>
          <a:spcPct val="0"/>
        </a:spcBef>
        <a:spcAft>
          <a:spcPct val="15000"/>
        </a:spcAft>
        <a:buClr>
          <a:srgbClr val="0B3D91"/>
        </a:buClr>
        <a:buFont typeface="Wingdings" pitchFamily="2" charset="2"/>
        <a:buChar char="§"/>
        <a:defRPr sz="1900">
          <a:solidFill>
            <a:schemeClr val="tx1"/>
          </a:solidFill>
          <a:latin typeface="+mn-lt"/>
        </a:defRPr>
      </a:lvl4pPr>
      <a:lvl5pPr marL="1636713" indent="-231775" algn="l" rtl="0" eaLnBrk="0" fontAlgn="base" hangingPunct="0">
        <a:spcBef>
          <a:spcPct val="0"/>
        </a:spcBef>
        <a:spcAft>
          <a:spcPct val="15000"/>
        </a:spcAft>
        <a:buClr>
          <a:srgbClr val="0B3D91"/>
        </a:buClr>
        <a:buChar char="–"/>
        <a:defRPr sz="1900">
          <a:solidFill>
            <a:schemeClr val="tx1"/>
          </a:solidFill>
          <a:latin typeface="+mn-lt"/>
        </a:defRPr>
      </a:lvl5pPr>
      <a:lvl6pPr marL="2093913" indent="-231775" algn="l" rtl="0" eaLnBrk="0" fontAlgn="base" hangingPunct="0">
        <a:spcBef>
          <a:spcPct val="0"/>
        </a:spcBef>
        <a:spcAft>
          <a:spcPct val="15000"/>
        </a:spcAft>
        <a:buClr>
          <a:srgbClr val="0B3D91"/>
        </a:buClr>
        <a:buChar char="–"/>
        <a:defRPr sz="1900">
          <a:solidFill>
            <a:schemeClr val="tx1"/>
          </a:solidFill>
          <a:latin typeface="+mn-lt"/>
        </a:defRPr>
      </a:lvl6pPr>
      <a:lvl7pPr marL="2551113" indent="-231775" algn="l" rtl="0" eaLnBrk="0" fontAlgn="base" hangingPunct="0">
        <a:spcBef>
          <a:spcPct val="0"/>
        </a:spcBef>
        <a:spcAft>
          <a:spcPct val="15000"/>
        </a:spcAft>
        <a:buClr>
          <a:srgbClr val="0B3D91"/>
        </a:buClr>
        <a:buChar char="–"/>
        <a:defRPr sz="1900">
          <a:solidFill>
            <a:schemeClr val="tx1"/>
          </a:solidFill>
          <a:latin typeface="+mn-lt"/>
        </a:defRPr>
      </a:lvl7pPr>
      <a:lvl8pPr marL="3008313" indent="-231775" algn="l" rtl="0" eaLnBrk="0" fontAlgn="base" hangingPunct="0">
        <a:spcBef>
          <a:spcPct val="0"/>
        </a:spcBef>
        <a:spcAft>
          <a:spcPct val="15000"/>
        </a:spcAft>
        <a:buClr>
          <a:srgbClr val="0B3D91"/>
        </a:buClr>
        <a:buChar char="–"/>
        <a:defRPr sz="1900">
          <a:solidFill>
            <a:schemeClr val="tx1"/>
          </a:solidFill>
          <a:latin typeface="+mn-lt"/>
        </a:defRPr>
      </a:lvl8pPr>
      <a:lvl9pPr marL="3465513" indent="-231775" algn="l" rtl="0" eaLnBrk="0" fontAlgn="base" hangingPunct="0">
        <a:spcBef>
          <a:spcPct val="0"/>
        </a:spcBef>
        <a:spcAft>
          <a:spcPct val="15000"/>
        </a:spcAft>
        <a:buClr>
          <a:srgbClr val="0B3D91"/>
        </a:buClr>
        <a:buChar char="–"/>
        <a:defRPr sz="19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F9D229F-BBEB-364B-8953-9C9CCF08C1A2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20956" y="9525"/>
            <a:ext cx="1013904" cy="762000"/>
          </a:xfrm>
          <a:prstGeom prst="rect">
            <a:avLst/>
          </a:prstGeom>
        </p:spPr>
      </p:pic>
      <p:sp>
        <p:nvSpPr>
          <p:cNvPr id="1033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219201" y="152400"/>
            <a:ext cx="8278284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35" name="Rectangle 11"/>
          <p:cNvSpPr>
            <a:spLocks noChangeArrowheads="1"/>
          </p:cNvSpPr>
          <p:nvPr userDrawn="1"/>
        </p:nvSpPr>
        <p:spPr bwMode="auto">
          <a:xfrm>
            <a:off x="11710540" y="6592888"/>
            <a:ext cx="341760" cy="2308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>
              <a:lnSpc>
                <a:spcPct val="90000"/>
              </a:lnSpc>
            </a:pPr>
            <a:fld id="{A78509EA-5206-4BEE-9460-3C901424C67E}" type="slidenum">
              <a:rPr lang="en-US" sz="1000" smtClean="0">
                <a:latin typeface="Helvetica" pitchFamily="34" charset="0"/>
              </a:rPr>
              <a:pPr algn="r">
                <a:lnSpc>
                  <a:spcPct val="90000"/>
                </a:lnSpc>
              </a:pPr>
              <a:t>‹#›</a:t>
            </a:fld>
            <a:endParaRPr lang="en-US" sz="1000">
              <a:latin typeface="Helvetica" pitchFamily="34" charset="0"/>
            </a:endParaRPr>
          </a:p>
        </p:txBody>
      </p:sp>
      <p:sp>
        <p:nvSpPr>
          <p:cNvPr id="1037" name="Line 13"/>
          <p:cNvSpPr>
            <a:spLocks noChangeShapeType="1"/>
          </p:cNvSpPr>
          <p:nvPr userDrawn="1"/>
        </p:nvSpPr>
        <p:spPr bwMode="auto">
          <a:xfrm>
            <a:off x="1117601" y="685800"/>
            <a:ext cx="9749367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209552" y="1041400"/>
            <a:ext cx="11728449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B399760-AF6E-5946-8B98-62266E3DA765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306" y="9525"/>
            <a:ext cx="1171223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8424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Helvetica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Helvetica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Helvetica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Helvetic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Helvetic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Helvetic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Helvetic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Helvetic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40000"/>
        </a:spcAft>
        <a:buClrTx/>
        <a:buFont typeface="Wingdings" pitchFamily="2" charset="2"/>
        <a:buChar char="l"/>
        <a:defRPr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0"/>
        </a:spcBef>
        <a:spcAft>
          <a:spcPct val="35000"/>
        </a:spcAft>
        <a:buClrTx/>
        <a:buSzPct val="75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0"/>
        </a:spcBef>
        <a:spcAft>
          <a:spcPct val="35000"/>
        </a:spcAft>
        <a:buClrTx/>
        <a:buChar char="•"/>
        <a:defRPr sz="16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0"/>
        </a:spcBef>
        <a:spcAft>
          <a:spcPct val="35000"/>
        </a:spcAft>
        <a:buClrTx/>
        <a:buChar char="–"/>
        <a:defRPr sz="14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0"/>
        </a:spcBef>
        <a:spcAft>
          <a:spcPct val="35000"/>
        </a:spcAft>
        <a:buClrTx/>
        <a:buChar char="»"/>
        <a:defRPr sz="14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0"/>
        </a:spcBef>
        <a:spcAft>
          <a:spcPct val="35000"/>
        </a:spcAft>
        <a:buClr>
          <a:srgbClr val="BB0018"/>
        </a:buClr>
        <a:buChar char="»"/>
        <a:defRPr sz="14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0"/>
        </a:spcBef>
        <a:spcAft>
          <a:spcPct val="35000"/>
        </a:spcAft>
        <a:buClr>
          <a:srgbClr val="BB0018"/>
        </a:buClr>
        <a:buChar char="»"/>
        <a:defRPr sz="14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0"/>
        </a:spcBef>
        <a:spcAft>
          <a:spcPct val="35000"/>
        </a:spcAft>
        <a:buClr>
          <a:srgbClr val="BB0018"/>
        </a:buClr>
        <a:buChar char="»"/>
        <a:defRPr sz="14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0"/>
        </a:spcBef>
        <a:spcAft>
          <a:spcPct val="35000"/>
        </a:spcAft>
        <a:buClr>
          <a:srgbClr val="BB0018"/>
        </a:buClr>
        <a:buChar char="»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694B36D-01D2-4F63-B2C5-FE3A60B81A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8D196B-0C2A-4F97-895A-AEDFD39888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65EA95-2D0A-44C5-B8C6-5AADB940F7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53F695-8277-4B6F-9F8E-8B3201959BD0}" type="datetimeFigureOut">
              <a:rPr lang="en-US" smtClean="0"/>
              <a:t>7/16/2021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86E93A-C343-49FA-98E6-26AC5AD358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2E9BB9-74DC-412B-A5CA-76DD9EA031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77E16F-F9AC-4364-91CE-2983D00A49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922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13" Type="http://schemas.openxmlformats.org/officeDocument/2006/relationships/image" Target="../media/image18.jpeg"/><Relationship Id="rId18" Type="http://schemas.openxmlformats.org/officeDocument/2006/relationships/image" Target="../media/image23.png"/><Relationship Id="rId3" Type="http://schemas.openxmlformats.org/officeDocument/2006/relationships/image" Target="../media/image8.jpeg"/><Relationship Id="rId21" Type="http://schemas.openxmlformats.org/officeDocument/2006/relationships/image" Target="../media/image26.jpeg"/><Relationship Id="rId7" Type="http://schemas.openxmlformats.org/officeDocument/2006/relationships/image" Target="../media/image12.jpeg"/><Relationship Id="rId12" Type="http://schemas.openxmlformats.org/officeDocument/2006/relationships/image" Target="../media/image17.png"/><Relationship Id="rId17" Type="http://schemas.openxmlformats.org/officeDocument/2006/relationships/image" Target="../media/image22.png"/><Relationship Id="rId2" Type="http://schemas.openxmlformats.org/officeDocument/2006/relationships/image" Target="../media/image7.jpeg"/><Relationship Id="rId16" Type="http://schemas.openxmlformats.org/officeDocument/2006/relationships/image" Target="../media/image21.png"/><Relationship Id="rId20" Type="http://schemas.openxmlformats.org/officeDocument/2006/relationships/image" Target="../media/image25.jpeg"/><Relationship Id="rId1" Type="http://schemas.openxmlformats.org/officeDocument/2006/relationships/slideLayout" Target="../slideLayouts/slideLayout44.xml"/><Relationship Id="rId6" Type="http://schemas.openxmlformats.org/officeDocument/2006/relationships/image" Target="../media/image11.jpeg"/><Relationship Id="rId11" Type="http://schemas.openxmlformats.org/officeDocument/2006/relationships/image" Target="../media/image16.png"/><Relationship Id="rId5" Type="http://schemas.openxmlformats.org/officeDocument/2006/relationships/image" Target="../media/image10.jpeg"/><Relationship Id="rId15" Type="http://schemas.openxmlformats.org/officeDocument/2006/relationships/image" Target="../media/image20.png"/><Relationship Id="rId23" Type="http://schemas.openxmlformats.org/officeDocument/2006/relationships/image" Target="../media/image28.png"/><Relationship Id="rId10" Type="http://schemas.openxmlformats.org/officeDocument/2006/relationships/image" Target="../media/image15.jpeg"/><Relationship Id="rId19" Type="http://schemas.openxmlformats.org/officeDocument/2006/relationships/image" Target="../media/image24.jpeg"/><Relationship Id="rId4" Type="http://schemas.openxmlformats.org/officeDocument/2006/relationships/image" Target="../media/image9.png"/><Relationship Id="rId9" Type="http://schemas.openxmlformats.org/officeDocument/2006/relationships/image" Target="../media/image14.jpeg"/><Relationship Id="rId14" Type="http://schemas.openxmlformats.org/officeDocument/2006/relationships/image" Target="../media/image19.png"/><Relationship Id="rId22" Type="http://schemas.openxmlformats.org/officeDocument/2006/relationships/image" Target="../media/image2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3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.png"/><Relationship Id="rId5" Type="http://schemas.openxmlformats.org/officeDocument/2006/relationships/image" Target="../media/image4.jpg"/><Relationship Id="rId4" Type="http://schemas.openxmlformats.org/officeDocument/2006/relationships/image" Target="../media/image3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png"/><Relationship Id="rId4" Type="http://schemas.openxmlformats.org/officeDocument/2006/relationships/image" Target="../media/image4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4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g"/><Relationship Id="rId13" Type="http://schemas.openxmlformats.org/officeDocument/2006/relationships/image" Target="../media/image4.jpg"/><Relationship Id="rId3" Type="http://schemas.openxmlformats.org/officeDocument/2006/relationships/image" Target="../media/image40.jpg"/><Relationship Id="rId7" Type="http://schemas.openxmlformats.org/officeDocument/2006/relationships/image" Target="../media/image44.jpg"/><Relationship Id="rId12" Type="http://schemas.openxmlformats.org/officeDocument/2006/relationships/image" Target="../media/image49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3.jpg"/><Relationship Id="rId11" Type="http://schemas.openxmlformats.org/officeDocument/2006/relationships/image" Target="../media/image48.jpg"/><Relationship Id="rId5" Type="http://schemas.openxmlformats.org/officeDocument/2006/relationships/image" Target="../media/image42.jpg"/><Relationship Id="rId10" Type="http://schemas.openxmlformats.org/officeDocument/2006/relationships/image" Target="../media/image47.jpg"/><Relationship Id="rId4" Type="http://schemas.openxmlformats.org/officeDocument/2006/relationships/image" Target="../media/image41.jpg"/><Relationship Id="rId9" Type="http://schemas.openxmlformats.org/officeDocument/2006/relationships/image" Target="../media/image46.jpg"/><Relationship Id="rId1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7" Type="http://schemas.openxmlformats.org/officeDocument/2006/relationships/image" Target="../media/image4.jp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tiff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635547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US" sz="5300" b="1" dirty="0"/>
              <a:t>High Speed Interferometry for James Webb Space Telescope Testing</a:t>
            </a:r>
            <a:r>
              <a:rPr lang="en-US" b="1" dirty="0"/>
              <a:t/>
            </a:r>
            <a:br>
              <a:rPr lang="en-US" b="1" dirty="0"/>
            </a:b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592707"/>
            <a:ext cx="9144000" cy="1655762"/>
          </a:xfrm>
        </p:spPr>
        <p:txBody>
          <a:bodyPr/>
          <a:lstStyle/>
          <a:p>
            <a:r>
              <a:rPr lang="en-US" dirty="0"/>
              <a:t>B. Saif, L. Feinberg, R. Keski-Kuha</a:t>
            </a:r>
          </a:p>
          <a:p>
            <a:r>
              <a:rPr lang="en-US" dirty="0"/>
              <a:t>NASA/Goddard Space flight </a:t>
            </a:r>
            <a:r>
              <a:rPr lang="en-US" dirty="0" smtClean="0"/>
              <a:t>Center</a:t>
            </a:r>
          </a:p>
          <a:p>
            <a:r>
              <a:rPr lang="en-US" dirty="0" smtClean="0"/>
              <a:t>Greenbelt, Maryland</a:t>
            </a:r>
            <a:endParaRPr lang="en-US" dirty="0"/>
          </a:p>
          <a:p>
            <a:endParaRPr lang="en-US" dirty="0"/>
          </a:p>
        </p:txBody>
      </p:sp>
      <p:pic>
        <p:nvPicPr>
          <p:cNvPr id="4" name="Picture 2" descr="File:JWST decal.sv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73799" y="142840"/>
            <a:ext cx="865177" cy="868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B399760-AF6E-5946-8B98-62266E3DA765}"/>
              </a:ext>
            </a:extLst>
          </p:cNvPr>
          <p:cNvPicPr>
            <a:picLocks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7936" y="142840"/>
            <a:ext cx="1188720" cy="1005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52572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9532" y="1188720"/>
            <a:ext cx="5494032" cy="5251316"/>
          </a:xfrm>
        </p:spPr>
        <p:txBody>
          <a:bodyPr/>
          <a:lstStyle/>
          <a:p>
            <a:r>
              <a:rPr lang="en-US" sz="2400" dirty="0"/>
              <a:t>James Webb Space Telescope (JWST) is a large infrared observing space telescope which will launch </a:t>
            </a:r>
            <a:r>
              <a:rPr lang="en-US" sz="2400" dirty="0" smtClean="0"/>
              <a:t>in 2021.</a:t>
            </a:r>
            <a:endParaRPr lang="en-US" sz="2400" dirty="0"/>
          </a:p>
          <a:p>
            <a:r>
              <a:rPr lang="en-US" sz="2400" dirty="0"/>
              <a:t>The observatory is comprised of 4 major subsystems</a:t>
            </a:r>
          </a:p>
          <a:p>
            <a:pPr lvl="1"/>
            <a:r>
              <a:rPr lang="en-US" sz="2000" dirty="0"/>
              <a:t>Optical Telescope Element (OTE)</a:t>
            </a:r>
          </a:p>
          <a:p>
            <a:pPr lvl="1"/>
            <a:r>
              <a:rPr lang="en-US" sz="2000" dirty="0"/>
              <a:t>Integrated Science Instrument Module (ISIM)</a:t>
            </a:r>
          </a:p>
          <a:p>
            <a:pPr lvl="1"/>
            <a:r>
              <a:rPr lang="en-US" sz="2000" dirty="0"/>
              <a:t>Sunshield</a:t>
            </a:r>
          </a:p>
          <a:p>
            <a:pPr lvl="1"/>
            <a:r>
              <a:rPr lang="en-US" sz="2000" dirty="0"/>
              <a:t>Spacecraft Bus</a:t>
            </a:r>
            <a:endParaRPr lang="en-US" sz="2400" dirty="0"/>
          </a:p>
          <a:p>
            <a:r>
              <a:rPr lang="en-US" sz="2400" dirty="0"/>
              <a:t>The OTE and ISIM </a:t>
            </a:r>
            <a:r>
              <a:rPr lang="en-US" sz="2400" dirty="0" smtClean="0"/>
              <a:t>were </a:t>
            </a:r>
            <a:r>
              <a:rPr lang="en-US" sz="2400" dirty="0"/>
              <a:t>integrated together at Goddard Space Flight Center to form the OTIS assembly</a:t>
            </a:r>
          </a:p>
          <a:p>
            <a:endParaRPr lang="en-US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858629" y="108398"/>
            <a:ext cx="10854265" cy="558975"/>
          </a:xfrm>
        </p:spPr>
        <p:txBody>
          <a:bodyPr/>
          <a:lstStyle/>
          <a:p>
            <a:r>
              <a:rPr lang="en-US" sz="3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              </a:t>
            </a:r>
            <a:r>
              <a:rPr lang="en-US" sz="4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JWST </a:t>
            </a:r>
            <a:r>
              <a:rPr lang="en-US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Overview</a:t>
            </a:r>
          </a:p>
        </p:txBody>
      </p:sp>
      <p:pic>
        <p:nvPicPr>
          <p:cNvPr id="4" name="Picture 2" descr="Image result for jws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46616" y="1804784"/>
            <a:ext cx="6058483" cy="42232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File:JWST decal.sv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73799" y="142840"/>
            <a:ext cx="865177" cy="868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B399760-AF6E-5946-8B98-62266E3DA765}"/>
              </a:ext>
            </a:extLst>
          </p:cNvPr>
          <p:cNvPicPr>
            <a:picLocks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7936" y="142840"/>
            <a:ext cx="1188720" cy="1005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082936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High speed interferometry (HSI) is one of the key technologies that enabled successful development and testing of the James Webb Space Telescope (JWST) optical system that consists of a 6.5 meter diameter, segmented, lightweight primary mirror and lightweight carbon fiber composite structure. </a:t>
            </a:r>
          </a:p>
          <a:p>
            <a:r>
              <a:rPr lang="en-US" dirty="0" smtClean="0"/>
              <a:t>Developed </a:t>
            </a:r>
            <a:r>
              <a:rPr lang="en-US" dirty="0"/>
              <a:t>specialized interferometers to enable large space qualified structures and </a:t>
            </a:r>
            <a:r>
              <a:rPr lang="en-US" dirty="0" smtClean="0"/>
              <a:t>mirrors operating at cryogenic temperatures</a:t>
            </a:r>
          </a:p>
          <a:p>
            <a:pPr lvl="1"/>
            <a:r>
              <a:rPr lang="en-US" dirty="0" smtClean="0"/>
              <a:t>Multi-wave </a:t>
            </a:r>
            <a:r>
              <a:rPr lang="en-US" dirty="0"/>
              <a:t>interferometer, speckle interferometer, high speed interferometer</a:t>
            </a:r>
          </a:p>
          <a:p>
            <a:r>
              <a:rPr lang="en-US" dirty="0" smtClean="0"/>
              <a:t>Simultaneous </a:t>
            </a:r>
            <a:r>
              <a:rPr lang="en-US" dirty="0"/>
              <a:t>phase shifting interferometers that are insensitive to vibration </a:t>
            </a:r>
            <a:r>
              <a:rPr lang="en-US" dirty="0" smtClean="0"/>
              <a:t>allow </a:t>
            </a:r>
            <a:r>
              <a:rPr lang="en-US" dirty="0"/>
              <a:t>large optics and structures measurements at high vibration environment at long distances to few nm </a:t>
            </a:r>
            <a:r>
              <a:rPr lang="en-US" dirty="0" err="1"/>
              <a:t>rms</a:t>
            </a:r>
            <a:r>
              <a:rPr lang="en-US" dirty="0"/>
              <a:t> precision. </a:t>
            </a:r>
          </a:p>
          <a:p>
            <a:r>
              <a:rPr lang="en-US" dirty="0" smtClean="0"/>
              <a:t>Provide </a:t>
            </a:r>
            <a:r>
              <a:rPr lang="en-US" dirty="0"/>
              <a:t>accurate measurements for critical space hardware. </a:t>
            </a:r>
            <a:endParaRPr lang="en-US" dirty="0" smtClean="0"/>
          </a:p>
          <a:p>
            <a:pPr>
              <a:lnSpc>
                <a:spcPct val="90000"/>
              </a:lnSpc>
            </a:pPr>
            <a:r>
              <a:rPr lang="en-US" dirty="0" smtClean="0"/>
              <a:t>Key requirements are: </a:t>
            </a:r>
            <a:r>
              <a:rPr lang="en-US" sz="2200" dirty="0">
                <a:cs typeface="Times" panose="02020603050405020304" pitchFamily="18" charset="0"/>
              </a:rPr>
              <a:t>h</a:t>
            </a:r>
            <a:r>
              <a:rPr lang="en-US" altLang="en-US" sz="2200" dirty="0" smtClean="0">
                <a:ea typeface="Times" panose="02020603050405020304" pitchFamily="18" charset="0"/>
                <a:cs typeface="Times" panose="02020603050405020304" pitchFamily="18" charset="0"/>
              </a:rPr>
              <a:t>igh sensitivity, fast </a:t>
            </a:r>
            <a:r>
              <a:rPr lang="en-US" altLang="en-US" sz="2200" dirty="0">
                <a:ea typeface="Times" panose="02020603050405020304" pitchFamily="18" charset="0"/>
                <a:cs typeface="Times" panose="02020603050405020304" pitchFamily="18" charset="0"/>
              </a:rPr>
              <a:t>exposure </a:t>
            </a:r>
            <a:r>
              <a:rPr lang="en-US" altLang="en-US" sz="2200" dirty="0" smtClean="0">
                <a:ea typeface="Times" panose="02020603050405020304" pitchFamily="18" charset="0"/>
                <a:cs typeface="Times" panose="02020603050405020304" pitchFamily="18" charset="0"/>
              </a:rPr>
              <a:t>time, i</a:t>
            </a:r>
            <a:r>
              <a:rPr lang="en-US" altLang="en-US" sz="2200" dirty="0" smtClean="0"/>
              <a:t>nsensitivity </a:t>
            </a:r>
            <a:r>
              <a:rPr lang="en-US" altLang="en-US" sz="2200" dirty="0"/>
              <a:t>to vibration</a:t>
            </a:r>
            <a:endParaRPr lang="en-US" altLang="en-US" sz="2200" dirty="0">
              <a:ea typeface="Times" panose="02020603050405020304" pitchFamily="18" charset="0"/>
              <a:cs typeface="Times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Interferometer Development for JWST</a:t>
            </a:r>
            <a:endParaRPr lang="en-US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2" descr="File:JWST decal.sv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73799" y="142840"/>
            <a:ext cx="865177" cy="868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B399760-AF6E-5946-8B98-62266E3DA765}"/>
              </a:ext>
            </a:extLst>
          </p:cNvPr>
          <p:cNvPicPr>
            <a:picLocks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7936" y="142840"/>
            <a:ext cx="1188720" cy="1005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2173872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1111111111111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4286"/>
            <a:ext cx="12192000" cy="6858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387" name="Title 1"/>
          <p:cNvSpPr>
            <a:spLocks noGrp="1"/>
          </p:cNvSpPr>
          <p:nvPr>
            <p:ph type="title"/>
          </p:nvPr>
        </p:nvSpPr>
        <p:spPr>
          <a:xfrm>
            <a:off x="1153765" y="-136070"/>
            <a:ext cx="6958015" cy="927893"/>
          </a:xfrm>
        </p:spPr>
        <p:txBody>
          <a:bodyPr/>
          <a:lstStyle/>
          <a:p>
            <a:pPr algn="ctr"/>
            <a:r>
              <a:rPr lang="en-US" altLang="en-US" sz="2400" dirty="0" smtClean="0">
                <a:solidFill>
                  <a:schemeClr val="bg1"/>
                </a:solidFill>
              </a:rPr>
              <a:t>Webb </a:t>
            </a:r>
            <a:r>
              <a:rPr lang="en-US" altLang="en-US" sz="2400" dirty="0">
                <a:solidFill>
                  <a:schemeClr val="bg1"/>
                </a:solidFill>
              </a:rPr>
              <a:t>Interferometry History</a:t>
            </a:r>
          </a:p>
        </p:txBody>
      </p:sp>
      <p:sp>
        <p:nvSpPr>
          <p:cNvPr id="16388" name="TextBox 14"/>
          <p:cNvSpPr txBox="1">
            <a:spLocks noChangeArrowheads="1"/>
          </p:cNvSpPr>
          <p:nvPr/>
        </p:nvSpPr>
        <p:spPr bwMode="auto">
          <a:xfrm>
            <a:off x="2811044" y="579149"/>
            <a:ext cx="41592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2000</a:t>
            </a:r>
          </a:p>
        </p:txBody>
      </p:sp>
      <p:sp>
        <p:nvSpPr>
          <p:cNvPr id="16389" name="TextBox 16"/>
          <p:cNvSpPr txBox="1">
            <a:spLocks noChangeArrowheads="1"/>
          </p:cNvSpPr>
          <p:nvPr/>
        </p:nvSpPr>
        <p:spPr bwMode="auto">
          <a:xfrm>
            <a:off x="2079206" y="588674"/>
            <a:ext cx="41592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1998</a:t>
            </a:r>
          </a:p>
        </p:txBody>
      </p:sp>
      <p:cxnSp>
        <p:nvCxnSpPr>
          <p:cNvPr id="16390" name="Straight Connector 17"/>
          <p:cNvCxnSpPr>
            <a:cxnSpLocks noChangeShapeType="1"/>
          </p:cNvCxnSpPr>
          <p:nvPr/>
        </p:nvCxnSpPr>
        <p:spPr bwMode="auto">
          <a:xfrm flipH="1">
            <a:off x="1448696" y="872837"/>
            <a:ext cx="28575" cy="5203825"/>
          </a:xfrm>
          <a:prstGeom prst="line">
            <a:avLst/>
          </a:prstGeom>
          <a:noFill/>
          <a:ln w="9525" algn="ctr">
            <a:solidFill>
              <a:schemeClr val="bg1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6391" name="TextBox 18"/>
          <p:cNvSpPr txBox="1">
            <a:spLocks noChangeArrowheads="1"/>
          </p:cNvSpPr>
          <p:nvPr/>
        </p:nvSpPr>
        <p:spPr bwMode="auto">
          <a:xfrm>
            <a:off x="1314031" y="588674"/>
            <a:ext cx="41592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1996</a:t>
            </a:r>
          </a:p>
        </p:txBody>
      </p:sp>
      <p:sp>
        <p:nvSpPr>
          <p:cNvPr id="16392" name="TextBox 20"/>
          <p:cNvSpPr txBox="1">
            <a:spLocks noChangeArrowheads="1"/>
          </p:cNvSpPr>
          <p:nvPr/>
        </p:nvSpPr>
        <p:spPr bwMode="auto">
          <a:xfrm>
            <a:off x="5144669" y="591849"/>
            <a:ext cx="414337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2006</a:t>
            </a:r>
          </a:p>
        </p:txBody>
      </p:sp>
      <p:sp>
        <p:nvSpPr>
          <p:cNvPr id="16393" name="TextBox 22"/>
          <p:cNvSpPr txBox="1">
            <a:spLocks noChangeArrowheads="1"/>
          </p:cNvSpPr>
          <p:nvPr/>
        </p:nvSpPr>
        <p:spPr bwMode="auto">
          <a:xfrm>
            <a:off x="4339806" y="591849"/>
            <a:ext cx="415925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2004</a:t>
            </a:r>
          </a:p>
        </p:txBody>
      </p:sp>
      <p:sp>
        <p:nvSpPr>
          <p:cNvPr id="16394" name="TextBox 24"/>
          <p:cNvSpPr txBox="1">
            <a:spLocks noChangeArrowheads="1"/>
          </p:cNvSpPr>
          <p:nvPr/>
        </p:nvSpPr>
        <p:spPr bwMode="auto">
          <a:xfrm>
            <a:off x="3566694" y="582324"/>
            <a:ext cx="414337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2002</a:t>
            </a:r>
          </a:p>
        </p:txBody>
      </p:sp>
      <p:sp>
        <p:nvSpPr>
          <p:cNvPr id="16395" name="TextBox 26"/>
          <p:cNvSpPr txBox="1">
            <a:spLocks noChangeArrowheads="1"/>
          </p:cNvSpPr>
          <p:nvPr/>
        </p:nvSpPr>
        <p:spPr bwMode="auto">
          <a:xfrm>
            <a:off x="6721056" y="593436"/>
            <a:ext cx="41592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2010</a:t>
            </a:r>
          </a:p>
        </p:txBody>
      </p:sp>
      <p:sp>
        <p:nvSpPr>
          <p:cNvPr id="16396" name="TextBox 28"/>
          <p:cNvSpPr txBox="1">
            <a:spLocks noChangeArrowheads="1"/>
          </p:cNvSpPr>
          <p:nvPr/>
        </p:nvSpPr>
        <p:spPr bwMode="auto">
          <a:xfrm>
            <a:off x="5917781" y="593436"/>
            <a:ext cx="41592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2008</a:t>
            </a:r>
          </a:p>
        </p:txBody>
      </p:sp>
      <p:sp>
        <p:nvSpPr>
          <p:cNvPr id="16397" name="TextBox 30"/>
          <p:cNvSpPr txBox="1">
            <a:spLocks noChangeArrowheads="1"/>
          </p:cNvSpPr>
          <p:nvPr/>
        </p:nvSpPr>
        <p:spPr bwMode="auto">
          <a:xfrm>
            <a:off x="7351021" y="596441"/>
            <a:ext cx="41592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2012</a:t>
            </a:r>
          </a:p>
        </p:txBody>
      </p:sp>
      <p:sp>
        <p:nvSpPr>
          <p:cNvPr id="16398" name="TextBox 36"/>
          <p:cNvSpPr txBox="1">
            <a:spLocks noChangeArrowheads="1"/>
          </p:cNvSpPr>
          <p:nvPr/>
        </p:nvSpPr>
        <p:spPr bwMode="auto">
          <a:xfrm>
            <a:off x="8045242" y="584680"/>
            <a:ext cx="414337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2014</a:t>
            </a:r>
          </a:p>
        </p:txBody>
      </p:sp>
      <p:sp>
        <p:nvSpPr>
          <p:cNvPr id="16399" name="Diamond 37"/>
          <p:cNvSpPr>
            <a:spLocks noChangeArrowheads="1"/>
          </p:cNvSpPr>
          <p:nvPr/>
        </p:nvSpPr>
        <p:spPr bwMode="auto">
          <a:xfrm>
            <a:off x="1429645" y="5463886"/>
            <a:ext cx="152400" cy="152400"/>
          </a:xfrm>
          <a:prstGeom prst="diamond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" panose="02020603050405020304" pitchFamily="18" charset="0"/>
              <a:ea typeface="+mn-ea"/>
              <a:cs typeface="+mn-cs"/>
            </a:endParaRPr>
          </a:p>
        </p:txBody>
      </p:sp>
      <p:sp>
        <p:nvSpPr>
          <p:cNvPr id="16400" name="Diamond 75"/>
          <p:cNvSpPr>
            <a:spLocks noChangeArrowheads="1"/>
          </p:cNvSpPr>
          <p:nvPr/>
        </p:nvSpPr>
        <p:spPr bwMode="auto">
          <a:xfrm>
            <a:off x="4312545" y="5424199"/>
            <a:ext cx="152400" cy="152400"/>
          </a:xfrm>
          <a:prstGeom prst="diamond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" panose="02020603050405020304" pitchFamily="18" charset="0"/>
              <a:ea typeface="+mn-ea"/>
              <a:cs typeface="+mn-cs"/>
            </a:endParaRPr>
          </a:p>
        </p:txBody>
      </p:sp>
      <p:cxnSp>
        <p:nvCxnSpPr>
          <p:cNvPr id="16401" name="Straight Connector 17"/>
          <p:cNvCxnSpPr>
            <a:cxnSpLocks noChangeShapeType="1"/>
          </p:cNvCxnSpPr>
          <p:nvPr/>
        </p:nvCxnSpPr>
        <p:spPr bwMode="auto">
          <a:xfrm flipH="1">
            <a:off x="2190058" y="872837"/>
            <a:ext cx="28575" cy="5203825"/>
          </a:xfrm>
          <a:prstGeom prst="line">
            <a:avLst/>
          </a:prstGeom>
          <a:noFill/>
          <a:ln w="9525" algn="ctr">
            <a:solidFill>
              <a:schemeClr val="bg1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402" name="Straight Connector 17"/>
          <p:cNvCxnSpPr>
            <a:cxnSpLocks noChangeShapeType="1"/>
          </p:cNvCxnSpPr>
          <p:nvPr/>
        </p:nvCxnSpPr>
        <p:spPr bwMode="auto">
          <a:xfrm flipH="1">
            <a:off x="2913958" y="872837"/>
            <a:ext cx="28575" cy="5203825"/>
          </a:xfrm>
          <a:prstGeom prst="line">
            <a:avLst/>
          </a:prstGeom>
          <a:noFill/>
          <a:ln w="9525" algn="ctr">
            <a:solidFill>
              <a:schemeClr val="bg1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403" name="Straight Connector 17"/>
          <p:cNvCxnSpPr>
            <a:cxnSpLocks noChangeShapeType="1"/>
          </p:cNvCxnSpPr>
          <p:nvPr/>
        </p:nvCxnSpPr>
        <p:spPr bwMode="auto">
          <a:xfrm flipH="1">
            <a:off x="3695008" y="872837"/>
            <a:ext cx="28575" cy="5203825"/>
          </a:xfrm>
          <a:prstGeom prst="line">
            <a:avLst/>
          </a:prstGeom>
          <a:noFill/>
          <a:ln w="9525" algn="ctr">
            <a:solidFill>
              <a:schemeClr val="bg1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404" name="Straight Connector 17"/>
          <p:cNvCxnSpPr>
            <a:cxnSpLocks noChangeShapeType="1"/>
          </p:cNvCxnSpPr>
          <p:nvPr/>
        </p:nvCxnSpPr>
        <p:spPr bwMode="auto">
          <a:xfrm flipH="1">
            <a:off x="4437958" y="872837"/>
            <a:ext cx="28575" cy="5203825"/>
          </a:xfrm>
          <a:prstGeom prst="line">
            <a:avLst/>
          </a:prstGeom>
          <a:noFill/>
          <a:ln w="9525" algn="ctr">
            <a:solidFill>
              <a:schemeClr val="bg1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405" name="Straight Connector 17"/>
          <p:cNvCxnSpPr>
            <a:cxnSpLocks noChangeShapeType="1"/>
          </p:cNvCxnSpPr>
          <p:nvPr/>
        </p:nvCxnSpPr>
        <p:spPr bwMode="auto">
          <a:xfrm flipH="1">
            <a:off x="5249171" y="696625"/>
            <a:ext cx="28575" cy="5203825"/>
          </a:xfrm>
          <a:prstGeom prst="line">
            <a:avLst/>
          </a:prstGeom>
          <a:noFill/>
          <a:ln w="9525" algn="ctr">
            <a:solidFill>
              <a:schemeClr val="bg1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406" name="Straight Connector 17"/>
          <p:cNvCxnSpPr>
            <a:cxnSpLocks noChangeShapeType="1"/>
          </p:cNvCxnSpPr>
          <p:nvPr/>
        </p:nvCxnSpPr>
        <p:spPr bwMode="auto">
          <a:xfrm flipH="1">
            <a:off x="6023871" y="804575"/>
            <a:ext cx="28575" cy="5203825"/>
          </a:xfrm>
          <a:prstGeom prst="line">
            <a:avLst/>
          </a:prstGeom>
          <a:noFill/>
          <a:ln w="9525" algn="ctr">
            <a:solidFill>
              <a:schemeClr val="bg1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407" name="Straight Connector 17"/>
          <p:cNvCxnSpPr>
            <a:cxnSpLocks noChangeShapeType="1"/>
          </p:cNvCxnSpPr>
          <p:nvPr/>
        </p:nvCxnSpPr>
        <p:spPr bwMode="auto">
          <a:xfrm flipH="1">
            <a:off x="6846196" y="804575"/>
            <a:ext cx="28575" cy="5203825"/>
          </a:xfrm>
          <a:prstGeom prst="line">
            <a:avLst/>
          </a:prstGeom>
          <a:noFill/>
          <a:ln w="9525" algn="ctr">
            <a:solidFill>
              <a:schemeClr val="bg1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408" name="Straight Connector 17"/>
          <p:cNvCxnSpPr>
            <a:cxnSpLocks noChangeShapeType="1"/>
          </p:cNvCxnSpPr>
          <p:nvPr/>
        </p:nvCxnSpPr>
        <p:spPr bwMode="auto">
          <a:xfrm flipH="1">
            <a:off x="7535171" y="842675"/>
            <a:ext cx="28575" cy="5203825"/>
          </a:xfrm>
          <a:prstGeom prst="line">
            <a:avLst/>
          </a:prstGeom>
          <a:noFill/>
          <a:ln w="9525" algn="ctr">
            <a:solidFill>
              <a:schemeClr val="bg1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409" name="Straight Connector 17"/>
          <p:cNvCxnSpPr>
            <a:cxnSpLocks noChangeShapeType="1"/>
          </p:cNvCxnSpPr>
          <p:nvPr/>
        </p:nvCxnSpPr>
        <p:spPr bwMode="auto">
          <a:xfrm flipH="1">
            <a:off x="8228908" y="809337"/>
            <a:ext cx="28575" cy="5203825"/>
          </a:xfrm>
          <a:prstGeom prst="line">
            <a:avLst/>
          </a:prstGeom>
          <a:noFill/>
          <a:ln w="9525" algn="ctr">
            <a:solidFill>
              <a:schemeClr val="bg1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410" name="Straight Connector 17"/>
          <p:cNvCxnSpPr>
            <a:cxnSpLocks noChangeShapeType="1"/>
          </p:cNvCxnSpPr>
          <p:nvPr/>
        </p:nvCxnSpPr>
        <p:spPr bwMode="auto">
          <a:xfrm flipH="1">
            <a:off x="8967096" y="826800"/>
            <a:ext cx="28575" cy="5203825"/>
          </a:xfrm>
          <a:prstGeom prst="line">
            <a:avLst/>
          </a:prstGeom>
          <a:noFill/>
          <a:ln w="9525" algn="ctr">
            <a:solidFill>
              <a:schemeClr val="bg1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411" name="Straight Connector 17"/>
          <p:cNvCxnSpPr>
            <a:cxnSpLocks noChangeShapeType="1"/>
          </p:cNvCxnSpPr>
          <p:nvPr/>
        </p:nvCxnSpPr>
        <p:spPr bwMode="auto">
          <a:xfrm flipH="1">
            <a:off x="9840221" y="795050"/>
            <a:ext cx="28575" cy="5203825"/>
          </a:xfrm>
          <a:prstGeom prst="line">
            <a:avLst/>
          </a:prstGeom>
          <a:noFill/>
          <a:ln w="9525" algn="ctr">
            <a:solidFill>
              <a:schemeClr val="bg1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6412" name="TextBox 36"/>
          <p:cNvSpPr txBox="1">
            <a:spLocks noChangeArrowheads="1"/>
          </p:cNvSpPr>
          <p:nvPr/>
        </p:nvSpPr>
        <p:spPr bwMode="auto">
          <a:xfrm>
            <a:off x="8799240" y="594796"/>
            <a:ext cx="414337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2016</a:t>
            </a:r>
          </a:p>
        </p:txBody>
      </p:sp>
      <p:sp>
        <p:nvSpPr>
          <p:cNvPr id="16413" name="TextBox 36"/>
          <p:cNvSpPr txBox="1">
            <a:spLocks noChangeArrowheads="1"/>
          </p:cNvSpPr>
          <p:nvPr/>
        </p:nvSpPr>
        <p:spPr bwMode="auto">
          <a:xfrm>
            <a:off x="9674345" y="582324"/>
            <a:ext cx="41592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2018</a:t>
            </a:r>
          </a:p>
        </p:txBody>
      </p:sp>
      <p:sp>
        <p:nvSpPr>
          <p:cNvPr id="16414" name="TextBox 77"/>
          <p:cNvSpPr txBox="1">
            <a:spLocks noChangeArrowheads="1"/>
          </p:cNvSpPr>
          <p:nvPr/>
        </p:nvSpPr>
        <p:spPr bwMode="auto">
          <a:xfrm>
            <a:off x="6990657" y="5306724"/>
            <a:ext cx="1689100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Multiwave Pathfinder</a:t>
            </a:r>
          </a:p>
        </p:txBody>
      </p:sp>
      <p:pic>
        <p:nvPicPr>
          <p:cNvPr id="16415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3095" y="4058949"/>
            <a:ext cx="1014412" cy="1503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416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5545" y="5705186"/>
            <a:ext cx="946150" cy="95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417" name="TextBox 77"/>
          <p:cNvSpPr txBox="1">
            <a:spLocks noChangeArrowheads="1"/>
          </p:cNvSpPr>
          <p:nvPr/>
        </p:nvSpPr>
        <p:spPr bwMode="auto">
          <a:xfrm>
            <a:off x="8970271" y="3828761"/>
            <a:ext cx="960437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9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JSC OTIS Test</a:t>
            </a:r>
          </a:p>
        </p:txBody>
      </p:sp>
      <p:pic>
        <p:nvPicPr>
          <p:cNvPr id="16418" name="Picture 2" descr="C:\Users\matthews\AppData\Local\Microsoft\Windows\Temporary Internet Files\Content.Outlook\CBIUDR8U\PATHFINDERinCHAMBER_A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6233" y="5611525"/>
            <a:ext cx="754063" cy="114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419" name="Picture 5" descr="05-2136d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495" y="5424199"/>
            <a:ext cx="723900" cy="11112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420" name="TextBox 77"/>
          <p:cNvSpPr txBox="1">
            <a:spLocks noChangeArrowheads="1"/>
          </p:cNvSpPr>
          <p:nvPr/>
        </p:nvSpPr>
        <p:spPr bwMode="auto">
          <a:xfrm>
            <a:off x="5458721" y="5648036"/>
            <a:ext cx="784225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9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Multi wave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9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Testbed Testing</a:t>
            </a:r>
          </a:p>
        </p:txBody>
      </p:sp>
      <p:pic>
        <p:nvPicPr>
          <p:cNvPr id="41" name="Picture 40"/>
          <p:cNvPicPr>
            <a:picLocks noChangeAspect="1"/>
          </p:cNvPicPr>
          <p:nvPr/>
        </p:nvPicPr>
        <p:blipFill rotWithShape="1">
          <a:blip r:embed="rId7"/>
          <a:srcRect/>
          <a:stretch/>
        </p:blipFill>
        <p:spPr>
          <a:xfrm>
            <a:off x="8811520" y="2419062"/>
            <a:ext cx="1066800" cy="987425"/>
          </a:xfrm>
          <a:prstGeom prst="rect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</p:pic>
      <p:pic>
        <p:nvPicPr>
          <p:cNvPr id="42" name="Picture 41"/>
          <p:cNvPicPr>
            <a:picLocks noChangeAspect="1"/>
          </p:cNvPicPr>
          <p:nvPr/>
        </p:nvPicPr>
        <p:blipFill rotWithShape="1">
          <a:blip r:embed="rId8"/>
          <a:srcRect/>
          <a:stretch/>
        </p:blipFill>
        <p:spPr>
          <a:xfrm>
            <a:off x="8674996" y="1399887"/>
            <a:ext cx="1406525" cy="949325"/>
          </a:xfrm>
          <a:prstGeom prst="rect">
            <a:avLst/>
          </a:prstGeom>
          <a:ln w="3175" cap="sq">
            <a:solidFill>
              <a:schemeClr val="tx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6423" name="TextBox 1"/>
          <p:cNvSpPr txBox="1">
            <a:spLocks noChangeArrowheads="1"/>
          </p:cNvSpPr>
          <p:nvPr/>
        </p:nvSpPr>
        <p:spPr bwMode="auto">
          <a:xfrm>
            <a:off x="8906770" y="999837"/>
            <a:ext cx="102235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OTE CoC Test</a:t>
            </a:r>
          </a:p>
        </p:txBody>
      </p:sp>
      <p:sp>
        <p:nvSpPr>
          <p:cNvPr id="16424" name="TextBox 2"/>
          <p:cNvSpPr txBox="1">
            <a:spLocks noChangeArrowheads="1"/>
          </p:cNvSpPr>
          <p:nvPr/>
        </p:nvSpPr>
        <p:spPr bwMode="auto">
          <a:xfrm>
            <a:off x="6362008" y="1528475"/>
            <a:ext cx="1495425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High Speed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Dynamic Interferometer</a:t>
            </a:r>
          </a:p>
        </p:txBody>
      </p:sp>
      <p:pic>
        <p:nvPicPr>
          <p:cNvPr id="16425" name="Picture 2" descr="C:\Users\DCHANEY\Desktop\JWST GSFC Contract\Photos\POC_01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8995" y="2398425"/>
            <a:ext cx="1060450" cy="822325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426" name="TextBox 14"/>
          <p:cNvSpPr txBox="1">
            <a:spLocks noChangeArrowheads="1"/>
          </p:cNvSpPr>
          <p:nvPr/>
        </p:nvSpPr>
        <p:spPr bwMode="auto">
          <a:xfrm>
            <a:off x="7708208" y="3196937"/>
            <a:ext cx="931863" cy="354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+mn-cs"/>
              </a:rPr>
              <a:t>CoC IF and CGH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+mn-cs"/>
              </a:rPr>
              <a:t>Null on Hexapod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" panose="02020603050405020304" pitchFamily="18" charset="0"/>
              <a:ea typeface="+mn-ea"/>
              <a:cs typeface="+mn-cs"/>
            </a:endParaRPr>
          </a:p>
        </p:txBody>
      </p:sp>
      <p:sp>
        <p:nvSpPr>
          <p:cNvPr id="16427" name="TextBox 15"/>
          <p:cNvSpPr txBox="1">
            <a:spLocks noChangeArrowheads="1"/>
          </p:cNvSpPr>
          <p:nvPr/>
        </p:nvSpPr>
        <p:spPr bwMode="auto">
          <a:xfrm>
            <a:off x="7589146" y="944275"/>
            <a:ext cx="1246187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+mn-cs"/>
              </a:rPr>
              <a:t>CoC  Demonstration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+mn-cs"/>
              </a:rPr>
              <a:t>and Algorithm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+mn-cs"/>
              </a:rPr>
              <a:t>Development</a:t>
            </a:r>
          </a:p>
        </p:txBody>
      </p:sp>
      <p:pic>
        <p:nvPicPr>
          <p:cNvPr id="94" name="Picture 4" descr="C:\Users\DCHANEY\Desktop\JWST GSFC Contract\Photos\POC_20.jpg"/>
          <p:cNvPicPr>
            <a:picLocks noChangeAspect="1" noChangeArrowheads="1"/>
          </p:cNvPicPr>
          <p:nvPr/>
        </p:nvPicPr>
        <p:blipFill rotWithShape="1">
          <a:blip r:embed="rId10"/>
          <a:srcRect/>
          <a:stretch/>
        </p:blipFill>
        <p:spPr bwMode="auto">
          <a:xfrm>
            <a:off x="7689158" y="1504662"/>
            <a:ext cx="881063" cy="822325"/>
          </a:xfrm>
          <a:prstGeom prst="rect">
            <a:avLst/>
          </a:prstGeom>
          <a:noFill/>
          <a:ln w="317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429" name="TextBox 66"/>
          <p:cNvSpPr txBox="1">
            <a:spLocks noChangeArrowheads="1"/>
          </p:cNvSpPr>
          <p:nvPr/>
        </p:nvSpPr>
        <p:spPr bwMode="auto">
          <a:xfrm>
            <a:off x="2525021" y="3722400"/>
            <a:ext cx="1660525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Electronic Speckle Interferometry</a:t>
            </a:r>
          </a:p>
        </p:txBody>
      </p:sp>
      <p:pic>
        <p:nvPicPr>
          <p:cNvPr id="16430" name="Picture 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2333" y="3241386"/>
            <a:ext cx="3298825" cy="1017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431" name="Picture 7" descr="pwrap00505108_505108_235_15_12_58_671_baseline1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85" r="14285"/>
          <a:stretch>
            <a:fillRect/>
          </a:stretch>
        </p:blipFill>
        <p:spPr bwMode="auto">
          <a:xfrm>
            <a:off x="6866833" y="3357275"/>
            <a:ext cx="779463" cy="79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432" name="Picture 7" descr="IMG_7043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4307" y="4239924"/>
            <a:ext cx="571500" cy="747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433" name="Picture 3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108" y="4201824"/>
            <a:ext cx="741363" cy="785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</p:pic>
      <p:sp>
        <p:nvSpPr>
          <p:cNvPr id="74" name="TextBox 3"/>
          <p:cNvSpPr txBox="1">
            <a:spLocks noChangeArrowheads="1"/>
          </p:cNvSpPr>
          <p:nvPr/>
        </p:nvSpPr>
        <p:spPr bwMode="auto">
          <a:xfrm>
            <a:off x="5628583" y="4951124"/>
            <a:ext cx="2276475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ISIM structure test article </a:t>
            </a:r>
          </a:p>
        </p:txBody>
      </p:sp>
      <p:sp>
        <p:nvSpPr>
          <p:cNvPr id="16435" name="TextBox 74"/>
          <p:cNvSpPr txBox="1">
            <a:spLocks noChangeArrowheads="1"/>
          </p:cNvSpPr>
          <p:nvPr/>
        </p:nvSpPr>
        <p:spPr bwMode="auto">
          <a:xfrm>
            <a:off x="2491683" y="5892512"/>
            <a:ext cx="32035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Multiple Wavelength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Interferometer</a:t>
            </a:r>
          </a:p>
        </p:txBody>
      </p:sp>
      <p:pic>
        <p:nvPicPr>
          <p:cNvPr id="16436" name="Picture 6" descr="Floating-Phasecam"/>
          <p:cNvPicPr>
            <a:picLocks noChangeAspect="1" noChangeArrowheads="1"/>
          </p:cNvPicPr>
          <p:nvPr/>
        </p:nvPicPr>
        <p:blipFill>
          <a:blip r:embed="rId15">
            <a:lum bright="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400"/>
          <a:stretch>
            <a:fillRect/>
          </a:stretch>
        </p:blipFill>
        <p:spPr bwMode="auto">
          <a:xfrm>
            <a:off x="1485208" y="2468275"/>
            <a:ext cx="1827213" cy="846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437" name="Picture 4" descr="C:\Program Files\Qualcomm\Eudora Mail\Attach\layout.bmp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2671" y="1441161"/>
            <a:ext cx="1766887" cy="1055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6438" name="TextBox 77"/>
          <p:cNvSpPr txBox="1">
            <a:spLocks noChangeArrowheads="1"/>
          </p:cNvSpPr>
          <p:nvPr/>
        </p:nvSpPr>
        <p:spPr bwMode="auto">
          <a:xfrm>
            <a:off x="1358208" y="763300"/>
            <a:ext cx="1660525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Phasecam: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Instantaneous Interferometry</a:t>
            </a:r>
          </a:p>
        </p:txBody>
      </p:sp>
      <p:cxnSp>
        <p:nvCxnSpPr>
          <p:cNvPr id="16439" name="Straight Connector 3"/>
          <p:cNvCxnSpPr>
            <a:cxnSpLocks noChangeShapeType="1"/>
          </p:cNvCxnSpPr>
          <p:nvPr/>
        </p:nvCxnSpPr>
        <p:spPr bwMode="auto">
          <a:xfrm flipH="1">
            <a:off x="2482158" y="3373150"/>
            <a:ext cx="15875" cy="2376487"/>
          </a:xfrm>
          <a:prstGeom prst="line">
            <a:avLst/>
          </a:prstGeom>
          <a:noFill/>
          <a:ln w="38100" algn="ctr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440" name="Straight Connector 78"/>
          <p:cNvCxnSpPr>
            <a:cxnSpLocks noChangeShapeType="1"/>
            <a:endCxn id="16430" idx="1"/>
          </p:cNvCxnSpPr>
          <p:nvPr/>
        </p:nvCxnSpPr>
        <p:spPr bwMode="auto">
          <a:xfrm>
            <a:off x="2540896" y="3722400"/>
            <a:ext cx="1341437" cy="28575"/>
          </a:xfrm>
          <a:prstGeom prst="line">
            <a:avLst/>
          </a:prstGeom>
          <a:noFill/>
          <a:ln w="38100" algn="ctr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441" name="Straight Connector 80"/>
          <p:cNvCxnSpPr>
            <a:cxnSpLocks noChangeShapeType="1"/>
          </p:cNvCxnSpPr>
          <p:nvPr/>
        </p:nvCxnSpPr>
        <p:spPr bwMode="auto">
          <a:xfrm flipV="1">
            <a:off x="2494857" y="5748050"/>
            <a:ext cx="1841500" cy="1587"/>
          </a:xfrm>
          <a:prstGeom prst="line">
            <a:avLst/>
          </a:prstGeom>
          <a:noFill/>
          <a:ln w="38100" algn="ctr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6442" name="Picture 68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7333" y="2230150"/>
            <a:ext cx="6905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443" name="Picture 10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4408" y="2220625"/>
            <a:ext cx="1090613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5" name="TextBox 11"/>
          <p:cNvSpPr txBox="1">
            <a:spLocks noChangeArrowheads="1"/>
          </p:cNvSpPr>
          <p:nvPr/>
        </p:nvSpPr>
        <p:spPr bwMode="auto">
          <a:xfrm>
            <a:off x="5184082" y="2230150"/>
            <a:ext cx="1244600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Mirror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Deformation Due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to </a:t>
            </a:r>
            <a:r>
              <a:rPr kumimoji="0" lang="en-US" altLang="en-US" sz="105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Acoust</a:t>
            </a:r>
            <a:r>
              <a:rPr kumimoji="0" lang="en-US" alt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/vibe</a:t>
            </a:r>
          </a:p>
        </p:txBody>
      </p:sp>
      <p:sp>
        <p:nvSpPr>
          <p:cNvPr id="16445" name="Diamond 78"/>
          <p:cNvSpPr>
            <a:spLocks noChangeArrowheads="1"/>
          </p:cNvSpPr>
          <p:nvPr/>
        </p:nvSpPr>
        <p:spPr bwMode="auto">
          <a:xfrm>
            <a:off x="5174557" y="949036"/>
            <a:ext cx="152400" cy="152400"/>
          </a:xfrm>
          <a:prstGeom prst="diamond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" panose="02020603050405020304" pitchFamily="18" charset="0"/>
              <a:ea typeface="+mn-ea"/>
              <a:cs typeface="+mn-cs"/>
            </a:endParaRPr>
          </a:p>
        </p:txBody>
      </p:sp>
      <p:sp>
        <p:nvSpPr>
          <p:cNvPr id="16446" name="TextBox 87"/>
          <p:cNvSpPr txBox="1">
            <a:spLocks noChangeArrowheads="1"/>
          </p:cNvSpPr>
          <p:nvPr/>
        </p:nvSpPr>
        <p:spPr bwMode="auto">
          <a:xfrm>
            <a:off x="5180907" y="764887"/>
            <a:ext cx="25352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Mirror TRL6</a:t>
            </a:r>
          </a:p>
        </p:txBody>
      </p:sp>
      <p:cxnSp>
        <p:nvCxnSpPr>
          <p:cNvPr id="16447" name="Straight Connector 88"/>
          <p:cNvCxnSpPr>
            <a:cxnSpLocks noChangeShapeType="1"/>
          </p:cNvCxnSpPr>
          <p:nvPr/>
        </p:nvCxnSpPr>
        <p:spPr bwMode="auto">
          <a:xfrm>
            <a:off x="2810771" y="1253837"/>
            <a:ext cx="701675" cy="4763"/>
          </a:xfrm>
          <a:prstGeom prst="line">
            <a:avLst/>
          </a:prstGeom>
          <a:noFill/>
          <a:ln w="38100" algn="ctr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448" name="TextBox 77"/>
          <p:cNvSpPr txBox="1">
            <a:spLocks noChangeArrowheads="1"/>
          </p:cNvSpPr>
          <p:nvPr/>
        </p:nvSpPr>
        <p:spPr bwMode="auto">
          <a:xfrm>
            <a:off x="3883920" y="936336"/>
            <a:ext cx="168275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1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OOR</a:t>
            </a:r>
          </a:p>
        </p:txBody>
      </p:sp>
      <p:pic>
        <p:nvPicPr>
          <p:cNvPr id="16449" name="Picture 16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1646" y="4038311"/>
            <a:ext cx="517525" cy="163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450" name="Picture 31" descr="PMSA ISO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250" y="1157792"/>
            <a:ext cx="1042988" cy="820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451" name="Picture 10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3657" y="1185575"/>
            <a:ext cx="1246188" cy="60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452" name="Picture 2" descr="\\ssdrocsna2\jwst\TECHNICAL\GSE (Suspended System GSE 10-29-2007) 6.1\COCOA\XRCF\Pictures\COCOA 6-06-12\DSC_0095.jpg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925"/>
          <a:stretch>
            <a:fillRect/>
          </a:stretch>
        </p:blipFill>
        <p:spPr bwMode="auto">
          <a:xfrm>
            <a:off x="4323658" y="5463886"/>
            <a:ext cx="957263" cy="1004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453" name="Picture 2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8771" y="5625811"/>
            <a:ext cx="1241425" cy="890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6454" name="Straight Connector 151"/>
          <p:cNvCxnSpPr>
            <a:cxnSpLocks noChangeShapeType="1"/>
          </p:cNvCxnSpPr>
          <p:nvPr/>
        </p:nvCxnSpPr>
        <p:spPr bwMode="auto">
          <a:xfrm>
            <a:off x="5725421" y="1701512"/>
            <a:ext cx="701675" cy="4763"/>
          </a:xfrm>
          <a:prstGeom prst="line">
            <a:avLst/>
          </a:prstGeom>
          <a:noFill/>
          <a:ln w="38100" algn="ctr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455" name="TextBox 65"/>
          <p:cNvSpPr txBox="1">
            <a:spLocks noChangeArrowheads="1"/>
          </p:cNvSpPr>
          <p:nvPr/>
        </p:nvSpPr>
        <p:spPr bwMode="auto">
          <a:xfrm>
            <a:off x="3714058" y="3036599"/>
            <a:ext cx="4208463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Backplane Stability Test Article (BSTA)\ TRL-6</a:t>
            </a:r>
          </a:p>
        </p:txBody>
      </p:sp>
      <p:sp>
        <p:nvSpPr>
          <p:cNvPr id="16456" name="Rectangle 21"/>
          <p:cNvSpPr>
            <a:spLocks noChangeArrowheads="1"/>
          </p:cNvSpPr>
          <p:nvPr/>
        </p:nvSpPr>
        <p:spPr bwMode="auto">
          <a:xfrm>
            <a:off x="4390332" y="1030000"/>
            <a:ext cx="2008188" cy="1976437"/>
          </a:xfrm>
          <a:prstGeom prst="rect">
            <a:avLst/>
          </a:prstGeom>
          <a:noFill/>
          <a:ln w="2857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" panose="02020603050405020304" pitchFamily="18" charset="0"/>
              <a:ea typeface="+mn-ea"/>
              <a:cs typeface="+mn-cs"/>
            </a:endParaRPr>
          </a:p>
        </p:txBody>
      </p:sp>
      <p:cxnSp>
        <p:nvCxnSpPr>
          <p:cNvPr id="16457" name="Straight Connector 153"/>
          <p:cNvCxnSpPr>
            <a:cxnSpLocks noChangeShapeType="1"/>
          </p:cNvCxnSpPr>
          <p:nvPr/>
        </p:nvCxnSpPr>
        <p:spPr bwMode="auto">
          <a:xfrm flipH="1" flipV="1">
            <a:off x="4564957" y="2960400"/>
            <a:ext cx="6350" cy="427037"/>
          </a:xfrm>
          <a:prstGeom prst="line">
            <a:avLst/>
          </a:prstGeom>
          <a:noFill/>
          <a:ln w="38100" algn="ctr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458" name="Straight Connector 156"/>
          <p:cNvCxnSpPr>
            <a:cxnSpLocks noChangeShapeType="1"/>
          </p:cNvCxnSpPr>
          <p:nvPr/>
        </p:nvCxnSpPr>
        <p:spPr bwMode="auto">
          <a:xfrm>
            <a:off x="4785620" y="3709699"/>
            <a:ext cx="214312" cy="12700"/>
          </a:xfrm>
          <a:prstGeom prst="line">
            <a:avLst/>
          </a:prstGeom>
          <a:noFill/>
          <a:ln w="38100" algn="ctr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459" name="Straight Connector 3"/>
          <p:cNvCxnSpPr>
            <a:cxnSpLocks noChangeShapeType="1"/>
          </p:cNvCxnSpPr>
          <p:nvPr/>
        </p:nvCxnSpPr>
        <p:spPr bwMode="auto">
          <a:xfrm>
            <a:off x="2812357" y="1239549"/>
            <a:ext cx="1588" cy="201612"/>
          </a:xfrm>
          <a:prstGeom prst="line">
            <a:avLst/>
          </a:prstGeom>
          <a:noFill/>
          <a:ln w="38100" algn="ctr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78320923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8171" y="139968"/>
            <a:ext cx="9156096" cy="425196"/>
          </a:xfrm>
        </p:spPr>
        <p:txBody>
          <a:bodyPr/>
          <a:lstStyle/>
          <a:p>
            <a:pPr algn="ctr"/>
            <a:r>
              <a:rPr lang="en-US" altLang="en-US" sz="32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Phasecam</a:t>
            </a:r>
            <a:r>
              <a:rPr lang="en-US" altLang="en-US" sz="3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Layout</a:t>
            </a:r>
            <a:endParaRPr lang="en-US" sz="32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 descr="C:\Program Files\Qualcomm\Eudora Mail\Attach\layout.bm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4009" y="1276675"/>
            <a:ext cx="3241760" cy="192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Floating-Phasecam"/>
          <p:cNvPicPr>
            <a:picLocks noChangeAspect="1" noChangeArrowheads="1"/>
          </p:cNvPicPr>
          <p:nvPr/>
        </p:nvPicPr>
        <p:blipFill>
          <a:blip r:embed="rId3">
            <a:lum bright="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400"/>
          <a:stretch>
            <a:fillRect/>
          </a:stretch>
        </p:blipFill>
        <p:spPr bwMode="auto">
          <a:xfrm>
            <a:off x="2101569" y="4102413"/>
            <a:ext cx="31242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984009" y="3465618"/>
            <a:ext cx="3810000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r>
              <a:rPr lang="en-US" altLang="en-US" sz="1050" dirty="0"/>
              <a:t>Four Phase-shifted </a:t>
            </a:r>
            <a:r>
              <a:rPr lang="en-US" altLang="en-US" sz="1050" dirty="0" err="1"/>
              <a:t>Interferograms</a:t>
            </a:r>
            <a:r>
              <a:rPr lang="en-US" altLang="en-US" sz="1050" dirty="0"/>
              <a:t> Captured Simultaneously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B399760-AF6E-5946-8B98-62266E3DA765}"/>
              </a:ext>
            </a:extLst>
          </p:cNvPr>
          <p:cNvPicPr>
            <a:picLocks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7936" y="142840"/>
            <a:ext cx="1188720" cy="100584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5941926" y="1794089"/>
            <a:ext cx="6096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dirty="0">
                <a:cs typeface="Times New Roman" panose="02020603050405020304" pitchFamily="18" charset="0"/>
              </a:rPr>
              <a:t>Pixelated phase mask that allows simultaneous capture of four phase shifted </a:t>
            </a:r>
            <a:r>
              <a:rPr lang="en-US" altLang="en-US" dirty="0" err="1">
                <a:cs typeface="Times New Roman" panose="02020603050405020304" pitchFamily="18" charset="0"/>
              </a:rPr>
              <a:t>interferograms</a:t>
            </a:r>
            <a:r>
              <a:rPr lang="en-US" altLang="en-US" dirty="0">
                <a:cs typeface="Times New Roman" panose="02020603050405020304" pitchFamily="18" charset="0"/>
              </a:rPr>
              <a:t> is the key feature. </a:t>
            </a:r>
            <a:endParaRPr lang="en-US" dirty="0"/>
          </a:p>
          <a:p>
            <a:endParaRPr lang="en-US" dirty="0" smtClean="0">
              <a:ea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ea typeface="Calibri" panose="020F0502020204030204" pitchFamily="34" charset="0"/>
              </a:rPr>
              <a:t>Developed by 4D Technology now subsidy of Onto Innovation </a:t>
            </a:r>
          </a:p>
          <a:p>
            <a:endParaRPr lang="en-US" dirty="0">
              <a:ea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ea typeface="Calibri" panose="020F0502020204030204" pitchFamily="34" charset="0"/>
              </a:rPr>
              <a:t>Key </a:t>
            </a:r>
            <a:r>
              <a:rPr lang="en-US" dirty="0">
                <a:ea typeface="Calibri" panose="020F0502020204030204" pitchFamily="34" charset="0"/>
              </a:rPr>
              <a:t>piece of metrology equipment throughout the primary mirror segments manufacturing and testing </a:t>
            </a:r>
            <a:r>
              <a:rPr lang="en-US" dirty="0" smtClean="0">
                <a:ea typeface="Calibri" panose="020F0502020204030204" pitchFamily="34" charset="0"/>
              </a:rPr>
              <a:t>sequence including </a:t>
            </a:r>
            <a:r>
              <a:rPr lang="en-US" dirty="0" smtClean="0"/>
              <a:t>final </a:t>
            </a:r>
            <a:r>
              <a:rPr lang="en-US" dirty="0"/>
              <a:t>verification at cryogenic temperature at XRCF at Marshall Space Flight Center.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1836718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4136" y="205475"/>
            <a:ext cx="10854265" cy="425196"/>
          </a:xfrm>
        </p:spPr>
        <p:txBody>
          <a:bodyPr/>
          <a:lstStyle/>
          <a:p>
            <a:pPr algn="ctr"/>
            <a:r>
              <a:rPr lang="en-US" sz="3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Primary Mirror Segment Assemblies Acceptance Testing</a:t>
            </a:r>
            <a:endParaRPr lang="en-US" sz="32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9784" y="1470034"/>
            <a:ext cx="3088504" cy="155448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698" y="1470034"/>
            <a:ext cx="6183833" cy="41148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7841302" y="3159329"/>
            <a:ext cx="362099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/>
              <a:t>PMSA test configuration within the XRCF cryogenic chamber 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9879" y="3678174"/>
            <a:ext cx="3083836" cy="256032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651531" y="5776829"/>
            <a:ext cx="6096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400" dirty="0"/>
              <a:t>Six of the 18 PMSAs in the XRCF chamber at MSFC used for the final cryogenic acceptance testing of the mirrors. </a:t>
            </a:r>
          </a:p>
        </p:txBody>
      </p:sp>
      <p:sp>
        <p:nvSpPr>
          <p:cNvPr id="9" name="Rectangle 8"/>
          <p:cNvSpPr/>
          <p:nvPr/>
        </p:nvSpPr>
        <p:spPr>
          <a:xfrm>
            <a:off x="6997003" y="6177584"/>
            <a:ext cx="6096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200" dirty="0"/>
              <a:t>The surface figure error for the 18 flight mirrors as measured during acceptance testing</a:t>
            </a:r>
          </a:p>
        </p:txBody>
      </p:sp>
    </p:spTree>
    <p:extLst>
      <p:ext uri="{BB962C8B-B14F-4D97-AF65-F5344CB8AC3E}">
        <p14:creationId xmlns:p14="http://schemas.microsoft.com/office/powerpoint/2010/main" val="3256398510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1800" dirty="0" smtClean="0"/>
              <a:t>Primary mirror segments are </a:t>
            </a:r>
            <a:r>
              <a:rPr lang="en-US" altLang="en-US" sz="1800" dirty="0"/>
              <a:t>mounted on the Primary Mirror Backplane Assembly (PMBA)</a:t>
            </a:r>
          </a:p>
          <a:p>
            <a:pPr lvl="1">
              <a:lnSpc>
                <a:spcPct val="80000"/>
              </a:lnSpc>
            </a:pPr>
            <a:r>
              <a:rPr lang="en-US" altLang="en-US" sz="1600" dirty="0"/>
              <a:t>Has to be stable to maintain segment alignment on orbit</a:t>
            </a:r>
          </a:p>
          <a:p>
            <a:pPr>
              <a:lnSpc>
                <a:spcPct val="80000"/>
              </a:lnSpc>
            </a:pPr>
            <a:r>
              <a:rPr lang="en-US" altLang="en-US" sz="1800" dirty="0"/>
              <a:t>The thermal stability requirements are very stringent. JWST is the first mission to utilize a segmented Primary Mirror mounted on a Backplane.</a:t>
            </a:r>
          </a:p>
          <a:p>
            <a:pPr>
              <a:lnSpc>
                <a:spcPct val="80000"/>
              </a:lnSpc>
            </a:pPr>
            <a:r>
              <a:rPr lang="en-US" altLang="en-US" sz="1800" dirty="0"/>
              <a:t>The stability requirements can be only verified by a combination of analysis and ground test.</a:t>
            </a:r>
          </a:p>
          <a:p>
            <a:pPr>
              <a:lnSpc>
                <a:spcPct val="80000"/>
              </a:lnSpc>
            </a:pPr>
            <a:r>
              <a:rPr lang="en-US" altLang="en-US" sz="1800" dirty="0" smtClean="0"/>
              <a:t>Verification </a:t>
            </a:r>
            <a:r>
              <a:rPr lang="en-US" altLang="en-US" sz="1800" dirty="0"/>
              <a:t>required development of interferometry to verify structural deformations in large, deployable, lightweight, cryogenic, precision structures to nanometer level accuracy</a:t>
            </a:r>
            <a:r>
              <a:rPr lang="en-US" altLang="en-US" sz="1800" dirty="0" smtClean="0"/>
              <a:t>.</a:t>
            </a:r>
          </a:p>
          <a:p>
            <a:r>
              <a:rPr lang="en-US" altLang="en-US" sz="1800" dirty="0"/>
              <a:t>Simultaneous phase shifting electronic speckle pattern interferometry (ESPI) was developed to provide a  direct measurement of structural deformations in large, lightweight structures to high </a:t>
            </a:r>
            <a:r>
              <a:rPr lang="en-US" altLang="en-US" sz="1800" dirty="0" smtClean="0"/>
              <a:t>accuracy by configuring 4D </a:t>
            </a:r>
            <a:r>
              <a:rPr lang="en-US" altLang="en-US" sz="1800" dirty="0"/>
              <a:t>Technology Corporation’s simultaneous phase shifting interferometer </a:t>
            </a:r>
            <a:r>
              <a:rPr lang="en-US" altLang="en-US" sz="1800" dirty="0" err="1"/>
              <a:t>PhaseCam</a:t>
            </a:r>
            <a:r>
              <a:rPr lang="en-US" altLang="en-US" sz="1800" dirty="0"/>
              <a:t> </a:t>
            </a:r>
            <a:r>
              <a:rPr lang="en-US" altLang="en-US" sz="1800" dirty="0" smtClean="0"/>
              <a:t>for </a:t>
            </a:r>
            <a:r>
              <a:rPr lang="en-US" altLang="en-US" sz="1800" dirty="0"/>
              <a:t>speckle </a:t>
            </a:r>
            <a:r>
              <a:rPr lang="en-US" altLang="en-US" sz="1800" dirty="0" smtClean="0"/>
              <a:t>interferometry.</a:t>
            </a:r>
            <a:endParaRPr lang="en-US" altLang="en-US" sz="1800" dirty="0"/>
          </a:p>
          <a:p>
            <a:r>
              <a:rPr lang="en-US" sz="1800" dirty="0"/>
              <a:t>ESPI works on non-specular surfaces like composites and can measure mirrors or structure in the ground </a:t>
            </a:r>
            <a:r>
              <a:rPr lang="en-US" sz="1800" dirty="0" smtClean="0"/>
              <a:t>state.</a:t>
            </a:r>
          </a:p>
          <a:p>
            <a:r>
              <a:rPr lang="en-US" sz="1800" dirty="0" smtClean="0"/>
              <a:t>ESPI was </a:t>
            </a:r>
            <a:r>
              <a:rPr lang="en-US" sz="1800" dirty="0"/>
              <a:t>designed and configured to measure the out-of-plane deformation and displacements of large test articles. </a:t>
            </a:r>
            <a:endParaRPr lang="en-US" sz="1800" dirty="0" smtClean="0"/>
          </a:p>
          <a:p>
            <a:pPr lvl="1"/>
            <a:r>
              <a:rPr lang="en-US" sz="1400" dirty="0" smtClean="0"/>
              <a:t>The </a:t>
            </a:r>
            <a:r>
              <a:rPr lang="en-US" sz="1400" dirty="0"/>
              <a:t>object under test is illuminated with a high-power pulsed </a:t>
            </a:r>
            <a:r>
              <a:rPr lang="en-US" sz="1400" dirty="0" err="1"/>
              <a:t>Nd:YAG</a:t>
            </a:r>
            <a:r>
              <a:rPr lang="en-US" sz="1400" dirty="0"/>
              <a:t> laser operating at the second harmonic (532 nm). </a:t>
            </a:r>
            <a:endParaRPr lang="en-US" sz="1400" dirty="0" smtClean="0"/>
          </a:p>
          <a:p>
            <a:pPr lvl="1"/>
            <a:r>
              <a:rPr lang="en-US" sz="1400" dirty="0" smtClean="0"/>
              <a:t>The </a:t>
            </a:r>
            <a:r>
              <a:rPr lang="en-US" sz="1400" dirty="0"/>
              <a:t>maximum energy output per pulse is about 0:9 J. </a:t>
            </a:r>
            <a:endParaRPr lang="en-US" sz="1400" dirty="0" smtClean="0"/>
          </a:p>
          <a:p>
            <a:pPr lvl="1"/>
            <a:r>
              <a:rPr lang="en-US" sz="1400" dirty="0" smtClean="0"/>
              <a:t>The </a:t>
            </a:r>
            <a:r>
              <a:rPr lang="en-US" sz="1400" dirty="0"/>
              <a:t>pulse duration is 9 </a:t>
            </a:r>
            <a:r>
              <a:rPr lang="en-US" sz="1400" dirty="0" err="1"/>
              <a:t>ns,and</a:t>
            </a:r>
            <a:r>
              <a:rPr lang="en-US" sz="1400" dirty="0"/>
              <a:t> the pulse repetition rate is 10 Hz. </a:t>
            </a:r>
          </a:p>
          <a:p>
            <a:endParaRPr lang="en-US" sz="1800" dirty="0"/>
          </a:p>
          <a:p>
            <a:pPr>
              <a:lnSpc>
                <a:spcPct val="80000"/>
              </a:lnSpc>
            </a:pPr>
            <a:endParaRPr lang="en-US" altLang="en-US" sz="1800" dirty="0"/>
          </a:p>
          <a:p>
            <a:pPr>
              <a:lnSpc>
                <a:spcPct val="80000"/>
              </a:lnSpc>
            </a:pPr>
            <a:endParaRPr lang="en-US" altLang="en-US" sz="1800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Structure Testing</a:t>
            </a: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2" descr="File:JWST decal.sv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73799" y="142840"/>
            <a:ext cx="865177" cy="868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B399760-AF6E-5946-8B98-62266E3DA765}"/>
              </a:ext>
            </a:extLst>
          </p:cNvPr>
          <p:cNvPicPr>
            <a:picLocks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7936" y="142840"/>
            <a:ext cx="1188720" cy="1005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636230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108354" y="328523"/>
            <a:ext cx="9791065" cy="5539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ct val="100000"/>
              </a:lnSpc>
              <a:tabLst>
                <a:tab pos="956310" algn="l"/>
                <a:tab pos="3084195" algn="l"/>
              </a:tabLst>
            </a:pPr>
            <a:r>
              <a:rPr lang="en-US" sz="3600" b="1" spc="-5" dirty="0" smtClean="0">
                <a:latin typeface="Calibri Light"/>
                <a:cs typeface="Calibri Light"/>
              </a:rPr>
              <a:t>BSTA Test </a:t>
            </a:r>
            <a:endParaRPr sz="3600" b="1" dirty="0">
              <a:latin typeface="Calibri Light"/>
              <a:cs typeface="Calibri Light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916939" y="2953591"/>
            <a:ext cx="8052816" cy="253898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422974" y="1173114"/>
            <a:ext cx="9476445" cy="10002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1300" marR="86995" indent="-228600">
              <a:lnSpc>
                <a:spcPts val="2590"/>
              </a:lnSpc>
              <a:buFont typeface="Arial"/>
              <a:buChar char="•"/>
              <a:tabLst>
                <a:tab pos="241300" algn="l"/>
              </a:tabLst>
            </a:pPr>
            <a:r>
              <a:rPr lang="en-US" altLang="en-US" sz="2400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BSTA test </a:t>
            </a:r>
            <a:r>
              <a:rPr lang="en-US" altLang="en-US" sz="2400" dirty="0" smtClean="0">
                <a:ea typeface="Arial Unicode MS" panose="020B0604020202020204" pitchFamily="34" charset="-128"/>
                <a:cs typeface="Arial Unicode MS" panose="020B0604020202020204" pitchFamily="34" charset="-128"/>
              </a:rPr>
              <a:t>verified </a:t>
            </a:r>
            <a:r>
              <a:rPr lang="en-US" altLang="en-US" sz="2400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thermal stability of a structure similar to the JWST OTE backplane structure </a:t>
            </a:r>
            <a:r>
              <a:rPr lang="en-US" altLang="en-US" sz="2400" dirty="0" smtClean="0">
                <a:ea typeface="Arial Unicode MS" panose="020B0604020202020204" pitchFamily="34" charset="-128"/>
                <a:cs typeface="Arial Unicode MS" panose="020B0604020202020204" pitchFamily="34" charset="-128"/>
              </a:rPr>
              <a:t>and validated </a:t>
            </a:r>
            <a:r>
              <a:rPr lang="en-US" altLang="en-US" sz="2400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the design processes and finite element models for the flight primary mirror backplane</a:t>
            </a:r>
            <a:r>
              <a:rPr lang="en-US" altLang="en-US" sz="2400" dirty="0" smtClean="0"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altLang="en-US" sz="2400" dirty="0"/>
          </a:p>
        </p:txBody>
      </p:sp>
      <p:sp>
        <p:nvSpPr>
          <p:cNvPr id="6" name="object 6"/>
          <p:cNvSpPr txBox="1"/>
          <p:nvPr/>
        </p:nvSpPr>
        <p:spPr>
          <a:xfrm>
            <a:off x="1224071" y="6180444"/>
            <a:ext cx="9874249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15" dirty="0">
                <a:latin typeface="Calibri"/>
                <a:cs typeface="Calibri"/>
              </a:rPr>
              <a:t>B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5" dirty="0">
                <a:latin typeface="Calibri"/>
                <a:cs typeface="Calibri"/>
              </a:rPr>
              <a:t>b</a:t>
            </a:r>
            <a:r>
              <a:rPr sz="1200" spc="-10" dirty="0">
                <a:latin typeface="Calibri"/>
                <a:cs typeface="Calibri"/>
              </a:rPr>
              <a:t>ak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Sai</a:t>
            </a:r>
            <a:r>
              <a:rPr sz="1200" spc="-65" dirty="0">
                <a:latin typeface="Calibri"/>
                <a:cs typeface="Calibri"/>
              </a:rPr>
              <a:t>f</a:t>
            </a:r>
            <a:r>
              <a:rPr sz="1200" spc="-5" dirty="0">
                <a:latin typeface="Calibri"/>
                <a:cs typeface="Calibri"/>
              </a:rPr>
              <a:t>,</a:t>
            </a:r>
            <a:r>
              <a:rPr sz="1200" spc="-20" dirty="0">
                <a:latin typeface="Calibri"/>
                <a:cs typeface="Calibri"/>
              </a:rPr>
              <a:t> e</a:t>
            </a:r>
            <a:r>
              <a:rPr sz="1200" spc="-5" dirty="0">
                <a:latin typeface="Calibri"/>
                <a:cs typeface="Calibri"/>
              </a:rPr>
              <a:t>t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al. </a:t>
            </a:r>
            <a:r>
              <a:rPr sz="1200" spc="-10" dirty="0">
                <a:latin typeface="Calibri"/>
                <a:cs typeface="Calibri"/>
              </a:rPr>
              <a:t>"Mea</a:t>
            </a:r>
            <a:r>
              <a:rPr sz="1200" spc="-5" dirty="0">
                <a:latin typeface="Calibri"/>
                <a:cs typeface="Calibri"/>
              </a:rPr>
              <a:t>s</a:t>
            </a:r>
            <a:r>
              <a:rPr sz="1200" dirty="0">
                <a:latin typeface="Calibri"/>
                <a:cs typeface="Calibri"/>
              </a:rPr>
              <a:t>u</a:t>
            </a:r>
            <a:r>
              <a:rPr sz="1200" spc="-20" dirty="0">
                <a:latin typeface="Calibri"/>
                <a:cs typeface="Calibri"/>
              </a:rPr>
              <a:t>r</a:t>
            </a:r>
            <a:r>
              <a:rPr sz="1200" spc="-10" dirty="0">
                <a:latin typeface="Calibri"/>
                <a:cs typeface="Calibri"/>
              </a:rPr>
              <a:t>em</a:t>
            </a:r>
            <a:r>
              <a:rPr sz="1200" spc="-5" dirty="0">
                <a:latin typeface="Calibri"/>
                <a:cs typeface="Calibri"/>
              </a:rPr>
              <a:t>e</a:t>
            </a:r>
            <a:r>
              <a:rPr sz="1200" spc="-10" dirty="0">
                <a:latin typeface="Calibri"/>
                <a:cs typeface="Calibri"/>
              </a:rPr>
              <a:t>n</a:t>
            </a:r>
            <a:r>
              <a:rPr sz="1200" spc="-5" dirty="0">
                <a:latin typeface="Calibri"/>
                <a:cs typeface="Calibri"/>
              </a:rPr>
              <a:t>t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o</a:t>
            </a:r>
            <a:r>
              <a:rPr sz="1200" dirty="0">
                <a:latin typeface="Calibri"/>
                <a:cs typeface="Calibri"/>
              </a:rPr>
              <a:t>f la</a:t>
            </a:r>
            <a:r>
              <a:rPr sz="1200" spc="-10" dirty="0">
                <a:latin typeface="Calibri"/>
                <a:cs typeface="Calibri"/>
              </a:rPr>
              <a:t>r</a:t>
            </a:r>
            <a:r>
              <a:rPr sz="1200" spc="-25" dirty="0">
                <a:latin typeface="Calibri"/>
                <a:cs typeface="Calibri"/>
              </a:rPr>
              <a:t>g</a:t>
            </a:r>
            <a:r>
              <a:rPr sz="1200" spc="-10" dirty="0">
                <a:latin typeface="Calibri"/>
                <a:cs typeface="Calibri"/>
              </a:rPr>
              <a:t>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</a:t>
            </a:r>
            <a:r>
              <a:rPr sz="1200" spc="-5" dirty="0">
                <a:latin typeface="Calibri"/>
                <a:cs typeface="Calibri"/>
              </a:rPr>
              <a:t>r</a:t>
            </a:r>
            <a:r>
              <a:rPr sz="1200" spc="-25" dirty="0">
                <a:latin typeface="Calibri"/>
                <a:cs typeface="Calibri"/>
              </a:rPr>
              <a:t>y</a:t>
            </a:r>
            <a:r>
              <a:rPr sz="1200" spc="-5" dirty="0">
                <a:latin typeface="Calibri"/>
                <a:cs typeface="Calibri"/>
              </a:rPr>
              <a:t>o</a:t>
            </a:r>
            <a:r>
              <a:rPr sz="1200" spc="-10" dirty="0">
                <a:latin typeface="Calibri"/>
                <a:cs typeface="Calibri"/>
              </a:rPr>
              <a:t>ge</a:t>
            </a:r>
            <a:r>
              <a:rPr sz="1200" spc="-5" dirty="0">
                <a:latin typeface="Calibri"/>
                <a:cs typeface="Calibri"/>
              </a:rPr>
              <a:t>n</a:t>
            </a:r>
            <a:r>
              <a:rPr sz="1200" dirty="0">
                <a:latin typeface="Calibri"/>
                <a:cs typeface="Calibri"/>
              </a:rPr>
              <a:t>ic </a:t>
            </a:r>
            <a:r>
              <a:rPr sz="1200" spc="-15" dirty="0">
                <a:latin typeface="Calibri"/>
                <a:cs typeface="Calibri"/>
              </a:rPr>
              <a:t>s</a:t>
            </a:r>
            <a:r>
              <a:rPr sz="1200" spc="-5" dirty="0">
                <a:latin typeface="Calibri"/>
                <a:cs typeface="Calibri"/>
              </a:rPr>
              <a:t>t</a:t>
            </a:r>
            <a:r>
              <a:rPr sz="1200" dirty="0">
                <a:latin typeface="Calibri"/>
                <a:cs typeface="Calibri"/>
              </a:rPr>
              <a:t>r</a:t>
            </a:r>
            <a:r>
              <a:rPr sz="1200" spc="5" dirty="0">
                <a:latin typeface="Calibri"/>
                <a:cs typeface="Calibri"/>
              </a:rPr>
              <a:t>u</a:t>
            </a:r>
            <a:r>
              <a:rPr sz="1200" spc="-10" dirty="0">
                <a:latin typeface="Calibri"/>
                <a:cs typeface="Calibri"/>
              </a:rPr>
              <a:t>c</a:t>
            </a:r>
            <a:r>
              <a:rPr sz="1200" spc="-5" dirty="0">
                <a:latin typeface="Calibri"/>
                <a:cs typeface="Calibri"/>
              </a:rPr>
              <a:t>t</a:t>
            </a:r>
            <a:r>
              <a:rPr sz="1200" dirty="0">
                <a:latin typeface="Calibri"/>
                <a:cs typeface="Calibri"/>
              </a:rPr>
              <a:t>u</a:t>
            </a:r>
            <a:r>
              <a:rPr sz="1200" spc="-20" dirty="0">
                <a:latin typeface="Calibri"/>
                <a:cs typeface="Calibri"/>
              </a:rPr>
              <a:t>r</a:t>
            </a:r>
            <a:r>
              <a:rPr sz="1200" spc="-10" dirty="0">
                <a:latin typeface="Calibri"/>
                <a:cs typeface="Calibri"/>
              </a:rPr>
              <a:t>es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</a:t>
            </a:r>
            <a:r>
              <a:rPr sz="1200" spc="-5" dirty="0">
                <a:latin typeface="Calibri"/>
                <a:cs typeface="Calibri"/>
              </a:rPr>
              <a:t>si</a:t>
            </a:r>
            <a:r>
              <a:rPr sz="1200" dirty="0">
                <a:latin typeface="Calibri"/>
                <a:cs typeface="Calibri"/>
              </a:rPr>
              <a:t>n</a:t>
            </a:r>
            <a:r>
              <a:rPr sz="1200" spc="-10" dirty="0">
                <a:latin typeface="Calibri"/>
                <a:cs typeface="Calibri"/>
              </a:rPr>
              <a:t>g 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s</a:t>
            </a:r>
            <a:r>
              <a:rPr sz="1200" dirty="0">
                <a:latin typeface="Calibri"/>
                <a:cs typeface="Calibri"/>
              </a:rPr>
              <a:t>p</a:t>
            </a:r>
            <a:r>
              <a:rPr sz="1200" spc="-15" dirty="0">
                <a:latin typeface="Calibri"/>
                <a:cs typeface="Calibri"/>
              </a:rPr>
              <a:t>a</a:t>
            </a:r>
            <a:r>
              <a:rPr sz="1200" spc="-5" dirty="0">
                <a:latin typeface="Calibri"/>
                <a:cs typeface="Calibri"/>
              </a:rPr>
              <a:t>t</a:t>
            </a:r>
            <a:r>
              <a:rPr sz="1200" dirty="0">
                <a:latin typeface="Calibri"/>
                <a:cs typeface="Calibri"/>
              </a:rPr>
              <a:t>ially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ph</a:t>
            </a:r>
            <a:r>
              <a:rPr sz="1200" spc="-10" dirty="0">
                <a:latin typeface="Calibri"/>
                <a:cs typeface="Calibri"/>
              </a:rPr>
              <a:t>as</a:t>
            </a:r>
            <a:r>
              <a:rPr sz="1200" spc="20" dirty="0">
                <a:latin typeface="Calibri"/>
                <a:cs typeface="Calibri"/>
              </a:rPr>
              <a:t>e</a:t>
            </a:r>
            <a:r>
              <a:rPr sz="1200" dirty="0">
                <a:latin typeface="Calibri"/>
                <a:cs typeface="Calibri"/>
              </a:rPr>
              <a:t>-</a:t>
            </a:r>
            <a:r>
              <a:rPr sz="1200" spc="-5" dirty="0">
                <a:latin typeface="Calibri"/>
                <a:cs typeface="Calibri"/>
              </a:rPr>
              <a:t>s</a:t>
            </a:r>
            <a:r>
              <a:rPr sz="1200" dirty="0">
                <a:latin typeface="Calibri"/>
                <a:cs typeface="Calibri"/>
              </a:rPr>
              <a:t>hi</a:t>
            </a:r>
            <a:r>
              <a:rPr sz="1200" spc="-10" dirty="0">
                <a:latin typeface="Calibri"/>
                <a:cs typeface="Calibri"/>
              </a:rPr>
              <a:t>f</a:t>
            </a:r>
            <a:r>
              <a:rPr sz="1200" spc="-15" dirty="0">
                <a:latin typeface="Calibri"/>
                <a:cs typeface="Calibri"/>
              </a:rPr>
              <a:t>t</a:t>
            </a:r>
            <a:r>
              <a:rPr sz="1200" spc="-10" dirty="0">
                <a:latin typeface="Calibri"/>
                <a:cs typeface="Calibri"/>
              </a:rPr>
              <a:t>ed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digi</a:t>
            </a:r>
            <a:r>
              <a:rPr sz="1200" spc="-10" dirty="0">
                <a:latin typeface="Calibri"/>
                <a:cs typeface="Calibri"/>
              </a:rPr>
              <a:t>t</a:t>
            </a:r>
            <a:r>
              <a:rPr sz="1200" dirty="0">
                <a:latin typeface="Calibri"/>
                <a:cs typeface="Calibri"/>
              </a:rPr>
              <a:t>al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s</a:t>
            </a:r>
            <a:r>
              <a:rPr sz="1200" dirty="0">
                <a:latin typeface="Calibri"/>
                <a:cs typeface="Calibri"/>
              </a:rPr>
              <a:t>p</a:t>
            </a:r>
            <a:r>
              <a:rPr sz="1200" spc="-10" dirty="0">
                <a:latin typeface="Calibri"/>
                <a:cs typeface="Calibri"/>
              </a:rPr>
              <a:t>ec</a:t>
            </a:r>
            <a:r>
              <a:rPr sz="1200" spc="-20" dirty="0">
                <a:latin typeface="Calibri"/>
                <a:cs typeface="Calibri"/>
              </a:rPr>
              <a:t>k</a:t>
            </a:r>
            <a:r>
              <a:rPr sz="1200" dirty="0">
                <a:latin typeface="Calibri"/>
                <a:cs typeface="Calibri"/>
              </a:rPr>
              <a:t>le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</a:t>
            </a:r>
            <a:r>
              <a:rPr sz="1200" spc="-15" dirty="0">
                <a:latin typeface="Calibri"/>
                <a:cs typeface="Calibri"/>
              </a:rPr>
              <a:t>att</a:t>
            </a:r>
            <a:r>
              <a:rPr sz="1200" spc="-5" dirty="0">
                <a:latin typeface="Calibri"/>
                <a:cs typeface="Calibri"/>
              </a:rPr>
              <a:t>er</a:t>
            </a:r>
            <a:r>
              <a:rPr sz="1200" dirty="0">
                <a:latin typeface="Calibri"/>
                <a:cs typeface="Calibri"/>
              </a:rPr>
              <a:t>n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</a:t>
            </a:r>
            <a:r>
              <a:rPr sz="1200" spc="-10" dirty="0">
                <a:latin typeface="Calibri"/>
                <a:cs typeface="Calibri"/>
              </a:rPr>
              <a:t>n</a:t>
            </a:r>
            <a:r>
              <a:rPr sz="1200" spc="-15" dirty="0">
                <a:latin typeface="Calibri"/>
                <a:cs typeface="Calibri"/>
              </a:rPr>
              <a:t>t</a:t>
            </a:r>
            <a:r>
              <a:rPr sz="1200" spc="-5" dirty="0">
                <a:latin typeface="Calibri"/>
                <a:cs typeface="Calibri"/>
              </a:rPr>
              <a:t>er</a:t>
            </a:r>
            <a:r>
              <a:rPr sz="1200" spc="-35" dirty="0">
                <a:latin typeface="Calibri"/>
                <a:cs typeface="Calibri"/>
              </a:rPr>
              <a:t>f</a:t>
            </a:r>
            <a:r>
              <a:rPr sz="1200" spc="-10" dirty="0">
                <a:latin typeface="Calibri"/>
                <a:cs typeface="Calibri"/>
              </a:rPr>
              <a:t>e</a:t>
            </a:r>
            <a:r>
              <a:rPr sz="1200" spc="-25" dirty="0">
                <a:latin typeface="Calibri"/>
                <a:cs typeface="Calibri"/>
              </a:rPr>
              <a:t>r</a:t>
            </a:r>
            <a:r>
              <a:rPr sz="1200" spc="-5" dirty="0">
                <a:latin typeface="Calibri"/>
                <a:cs typeface="Calibri"/>
              </a:rPr>
              <a:t>o</a:t>
            </a:r>
            <a:r>
              <a:rPr sz="1200" dirty="0">
                <a:latin typeface="Calibri"/>
                <a:cs typeface="Calibri"/>
              </a:rPr>
              <a:t>m</a:t>
            </a:r>
            <a:r>
              <a:rPr sz="1200" spc="-15" dirty="0">
                <a:latin typeface="Calibri"/>
                <a:cs typeface="Calibri"/>
              </a:rPr>
              <a:t>et</a:t>
            </a:r>
            <a:r>
              <a:rPr sz="1200" spc="-10" dirty="0">
                <a:latin typeface="Calibri"/>
                <a:cs typeface="Calibri"/>
              </a:rPr>
              <a:t>e</a:t>
            </a:r>
            <a:r>
              <a:rPr sz="1200" spc="-110" dirty="0">
                <a:latin typeface="Calibri"/>
                <a:cs typeface="Calibri"/>
              </a:rPr>
              <a:t>r</a:t>
            </a:r>
            <a:r>
              <a:rPr sz="1200" spc="-5" dirty="0">
                <a:latin typeface="Calibri"/>
                <a:cs typeface="Calibri"/>
              </a:rPr>
              <a:t>,"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5" dirty="0">
                <a:latin typeface="Calibri"/>
                <a:cs typeface="Calibri"/>
              </a:rPr>
              <a:t>p</a:t>
            </a:r>
            <a:r>
              <a:rPr sz="1200" spc="15" dirty="0">
                <a:latin typeface="Calibri"/>
                <a:cs typeface="Calibri"/>
              </a:rPr>
              <a:t>p</a:t>
            </a:r>
            <a:r>
              <a:rPr sz="1200" dirty="0">
                <a:latin typeface="Calibri"/>
                <a:cs typeface="Calibri"/>
              </a:rPr>
              <a:t>l</a:t>
            </a:r>
            <a:r>
              <a:rPr sz="1200" dirty="0" smtClean="0">
                <a:latin typeface="Calibri"/>
                <a:cs typeface="Calibri"/>
              </a:rPr>
              <a:t>.</a:t>
            </a:r>
            <a:r>
              <a:rPr lang="en-US" sz="1200" dirty="0" smtClean="0">
                <a:latin typeface="Calibri"/>
                <a:cs typeface="Calibri"/>
              </a:rPr>
              <a:t> Opt. Vol. 47  (2008)</a:t>
            </a:r>
            <a:endParaRPr sz="1200" dirty="0">
              <a:latin typeface="Calibri"/>
              <a:cs typeface="Calibri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9755" y="2948740"/>
            <a:ext cx="2145465" cy="210312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B399760-AF6E-5946-8B98-62266E3DA765}"/>
              </a:ext>
            </a:extLst>
          </p:cNvPr>
          <p:cNvPicPr>
            <a:picLocks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7936" y="142840"/>
            <a:ext cx="1188720" cy="1005840"/>
          </a:xfrm>
          <a:prstGeom prst="rect">
            <a:avLst/>
          </a:prstGeom>
        </p:spPr>
      </p:pic>
      <p:pic>
        <p:nvPicPr>
          <p:cNvPr id="12" name="Picture 2" descr="File:JWST decal.sv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73799" y="142840"/>
            <a:ext cx="865177" cy="868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35083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739" y="155121"/>
            <a:ext cx="10510520" cy="677108"/>
          </a:xfrm>
        </p:spPr>
        <p:txBody>
          <a:bodyPr/>
          <a:lstStyle/>
          <a:p>
            <a:r>
              <a:rPr lang="en-US" dirty="0" smtClean="0"/>
              <a:t>                        </a:t>
            </a:r>
            <a:r>
              <a:rPr lang="en-US" sz="4000" b="1" dirty="0" smtClean="0"/>
              <a:t>BSTA Distortion</a:t>
            </a:r>
            <a:endParaRPr lang="en-US" sz="4000" b="1" dirty="0"/>
          </a:p>
        </p:txBody>
      </p:sp>
      <p:sp>
        <p:nvSpPr>
          <p:cNvPr id="3" name="Rectangle 2"/>
          <p:cNvSpPr/>
          <p:nvPr/>
        </p:nvSpPr>
        <p:spPr>
          <a:xfrm>
            <a:off x="840739" y="5321332"/>
            <a:ext cx="6096000" cy="116955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altLang="en-US" sz="1400" dirty="0" smtClean="0"/>
              <a:t>  A </a:t>
            </a:r>
            <a:r>
              <a:rPr lang="en-US" altLang="en-US" sz="1400" dirty="0"/>
              <a:t>single crystal silicon plate (15 cm x 15 cm) was attached to each PMSA</a:t>
            </a:r>
          </a:p>
          <a:p>
            <a:r>
              <a:rPr lang="en-US" altLang="en-US" sz="1400" dirty="0"/>
              <a:t>    fitting to monitor their motions during the test. </a:t>
            </a:r>
          </a:p>
          <a:p>
            <a:pPr>
              <a:buFontTx/>
              <a:buChar char="•"/>
            </a:pPr>
            <a:r>
              <a:rPr lang="en-US" altLang="en-US" sz="1400" dirty="0"/>
              <a:t>  Discontinuous, diffuse surface, rate of data collection, and</a:t>
            </a:r>
          </a:p>
          <a:p>
            <a:r>
              <a:rPr lang="en-US" altLang="en-US" sz="1400" dirty="0"/>
              <a:t>    distance between the interferometer were difficult challenges</a:t>
            </a:r>
          </a:p>
          <a:p>
            <a:pPr>
              <a:buFontTx/>
              <a:buChar char="•"/>
            </a:pPr>
            <a:r>
              <a:rPr lang="en-US" altLang="en-US" sz="1400" dirty="0"/>
              <a:t>  Collected 11 Tb of data during the six week test period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0756" y="832229"/>
            <a:ext cx="6741386" cy="448056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9232232" y="5644498"/>
            <a:ext cx="185177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1400" dirty="0"/>
              <a:t>Red  </a:t>
            </a:r>
            <a:r>
              <a:rPr lang="en-US" altLang="en-US" sz="1400" dirty="0">
                <a:cs typeface="Arial" panose="020B0604020202020204" pitchFamily="34" charset="0"/>
              </a:rPr>
              <a:t>~</a:t>
            </a:r>
            <a:r>
              <a:rPr lang="en-US" altLang="en-US" sz="1400" dirty="0"/>
              <a:t>1800 nm </a:t>
            </a:r>
          </a:p>
          <a:p>
            <a:r>
              <a:rPr lang="en-US" altLang="en-US" sz="1400" dirty="0"/>
              <a:t>Blue ~ -3000 nm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B399760-AF6E-5946-8B98-62266E3DA765}"/>
              </a:ext>
            </a:extLst>
          </p:cNvPr>
          <p:cNvPicPr>
            <a:picLocks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7936" y="142840"/>
            <a:ext cx="1188720" cy="1005840"/>
          </a:xfrm>
          <a:prstGeom prst="rect">
            <a:avLst/>
          </a:prstGeom>
        </p:spPr>
      </p:pic>
      <p:pic>
        <p:nvPicPr>
          <p:cNvPr id="7" name="Picture 2" descr="File:JWST decal.sv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73799" y="142840"/>
            <a:ext cx="865177" cy="868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object 6"/>
          <p:cNvSpPr txBox="1"/>
          <p:nvPr/>
        </p:nvSpPr>
        <p:spPr>
          <a:xfrm>
            <a:off x="1299550" y="6582671"/>
            <a:ext cx="9874249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15" dirty="0">
                <a:latin typeface="Calibri"/>
                <a:cs typeface="Calibri"/>
              </a:rPr>
              <a:t>B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5" dirty="0">
                <a:latin typeface="Calibri"/>
                <a:cs typeface="Calibri"/>
              </a:rPr>
              <a:t>b</a:t>
            </a:r>
            <a:r>
              <a:rPr sz="1200" spc="-10" dirty="0">
                <a:latin typeface="Calibri"/>
                <a:cs typeface="Calibri"/>
              </a:rPr>
              <a:t>ak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Sai</a:t>
            </a:r>
            <a:r>
              <a:rPr sz="1200" spc="-65" dirty="0">
                <a:latin typeface="Calibri"/>
                <a:cs typeface="Calibri"/>
              </a:rPr>
              <a:t>f</a:t>
            </a:r>
            <a:r>
              <a:rPr sz="1200" spc="-5" dirty="0">
                <a:latin typeface="Calibri"/>
                <a:cs typeface="Calibri"/>
              </a:rPr>
              <a:t>,</a:t>
            </a:r>
            <a:r>
              <a:rPr sz="1200" spc="-20" dirty="0">
                <a:latin typeface="Calibri"/>
                <a:cs typeface="Calibri"/>
              </a:rPr>
              <a:t> e</a:t>
            </a:r>
            <a:r>
              <a:rPr sz="1200" spc="-5" dirty="0">
                <a:latin typeface="Calibri"/>
                <a:cs typeface="Calibri"/>
              </a:rPr>
              <a:t>t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al. </a:t>
            </a:r>
            <a:r>
              <a:rPr sz="1200" spc="-10" dirty="0">
                <a:latin typeface="Calibri"/>
                <a:cs typeface="Calibri"/>
              </a:rPr>
              <a:t>"Mea</a:t>
            </a:r>
            <a:r>
              <a:rPr sz="1200" spc="-5" dirty="0">
                <a:latin typeface="Calibri"/>
                <a:cs typeface="Calibri"/>
              </a:rPr>
              <a:t>s</a:t>
            </a:r>
            <a:r>
              <a:rPr sz="1200" dirty="0">
                <a:latin typeface="Calibri"/>
                <a:cs typeface="Calibri"/>
              </a:rPr>
              <a:t>u</a:t>
            </a:r>
            <a:r>
              <a:rPr sz="1200" spc="-20" dirty="0">
                <a:latin typeface="Calibri"/>
                <a:cs typeface="Calibri"/>
              </a:rPr>
              <a:t>r</a:t>
            </a:r>
            <a:r>
              <a:rPr sz="1200" spc="-10" dirty="0">
                <a:latin typeface="Calibri"/>
                <a:cs typeface="Calibri"/>
              </a:rPr>
              <a:t>em</a:t>
            </a:r>
            <a:r>
              <a:rPr sz="1200" spc="-5" dirty="0">
                <a:latin typeface="Calibri"/>
                <a:cs typeface="Calibri"/>
              </a:rPr>
              <a:t>e</a:t>
            </a:r>
            <a:r>
              <a:rPr sz="1200" spc="-10" dirty="0">
                <a:latin typeface="Calibri"/>
                <a:cs typeface="Calibri"/>
              </a:rPr>
              <a:t>n</a:t>
            </a:r>
            <a:r>
              <a:rPr sz="1200" spc="-5" dirty="0">
                <a:latin typeface="Calibri"/>
                <a:cs typeface="Calibri"/>
              </a:rPr>
              <a:t>t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o</a:t>
            </a:r>
            <a:r>
              <a:rPr sz="1200" dirty="0">
                <a:latin typeface="Calibri"/>
                <a:cs typeface="Calibri"/>
              </a:rPr>
              <a:t>f la</a:t>
            </a:r>
            <a:r>
              <a:rPr sz="1200" spc="-10" dirty="0">
                <a:latin typeface="Calibri"/>
                <a:cs typeface="Calibri"/>
              </a:rPr>
              <a:t>r</a:t>
            </a:r>
            <a:r>
              <a:rPr sz="1200" spc="-25" dirty="0">
                <a:latin typeface="Calibri"/>
                <a:cs typeface="Calibri"/>
              </a:rPr>
              <a:t>g</a:t>
            </a:r>
            <a:r>
              <a:rPr sz="1200" spc="-10" dirty="0">
                <a:latin typeface="Calibri"/>
                <a:cs typeface="Calibri"/>
              </a:rPr>
              <a:t>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</a:t>
            </a:r>
            <a:r>
              <a:rPr sz="1200" spc="-5" dirty="0">
                <a:latin typeface="Calibri"/>
                <a:cs typeface="Calibri"/>
              </a:rPr>
              <a:t>r</a:t>
            </a:r>
            <a:r>
              <a:rPr sz="1200" spc="-25" dirty="0">
                <a:latin typeface="Calibri"/>
                <a:cs typeface="Calibri"/>
              </a:rPr>
              <a:t>y</a:t>
            </a:r>
            <a:r>
              <a:rPr sz="1200" spc="-5" dirty="0">
                <a:latin typeface="Calibri"/>
                <a:cs typeface="Calibri"/>
              </a:rPr>
              <a:t>o</a:t>
            </a:r>
            <a:r>
              <a:rPr sz="1200" spc="-10" dirty="0">
                <a:latin typeface="Calibri"/>
                <a:cs typeface="Calibri"/>
              </a:rPr>
              <a:t>ge</a:t>
            </a:r>
            <a:r>
              <a:rPr sz="1200" spc="-5" dirty="0">
                <a:latin typeface="Calibri"/>
                <a:cs typeface="Calibri"/>
              </a:rPr>
              <a:t>n</a:t>
            </a:r>
            <a:r>
              <a:rPr sz="1200" dirty="0">
                <a:latin typeface="Calibri"/>
                <a:cs typeface="Calibri"/>
              </a:rPr>
              <a:t>ic </a:t>
            </a:r>
            <a:r>
              <a:rPr sz="1200" spc="-15" dirty="0">
                <a:latin typeface="Calibri"/>
                <a:cs typeface="Calibri"/>
              </a:rPr>
              <a:t>s</a:t>
            </a:r>
            <a:r>
              <a:rPr sz="1200" spc="-5" dirty="0">
                <a:latin typeface="Calibri"/>
                <a:cs typeface="Calibri"/>
              </a:rPr>
              <a:t>t</a:t>
            </a:r>
            <a:r>
              <a:rPr sz="1200" dirty="0">
                <a:latin typeface="Calibri"/>
                <a:cs typeface="Calibri"/>
              </a:rPr>
              <a:t>r</a:t>
            </a:r>
            <a:r>
              <a:rPr sz="1200" spc="5" dirty="0">
                <a:latin typeface="Calibri"/>
                <a:cs typeface="Calibri"/>
              </a:rPr>
              <a:t>u</a:t>
            </a:r>
            <a:r>
              <a:rPr sz="1200" spc="-10" dirty="0">
                <a:latin typeface="Calibri"/>
                <a:cs typeface="Calibri"/>
              </a:rPr>
              <a:t>c</a:t>
            </a:r>
            <a:r>
              <a:rPr sz="1200" spc="-5" dirty="0">
                <a:latin typeface="Calibri"/>
                <a:cs typeface="Calibri"/>
              </a:rPr>
              <a:t>t</a:t>
            </a:r>
            <a:r>
              <a:rPr sz="1200" dirty="0">
                <a:latin typeface="Calibri"/>
                <a:cs typeface="Calibri"/>
              </a:rPr>
              <a:t>u</a:t>
            </a:r>
            <a:r>
              <a:rPr sz="1200" spc="-20" dirty="0">
                <a:latin typeface="Calibri"/>
                <a:cs typeface="Calibri"/>
              </a:rPr>
              <a:t>r</a:t>
            </a:r>
            <a:r>
              <a:rPr sz="1200" spc="-10" dirty="0">
                <a:latin typeface="Calibri"/>
                <a:cs typeface="Calibri"/>
              </a:rPr>
              <a:t>es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</a:t>
            </a:r>
            <a:r>
              <a:rPr sz="1200" spc="-5" dirty="0">
                <a:latin typeface="Calibri"/>
                <a:cs typeface="Calibri"/>
              </a:rPr>
              <a:t>si</a:t>
            </a:r>
            <a:r>
              <a:rPr sz="1200" dirty="0">
                <a:latin typeface="Calibri"/>
                <a:cs typeface="Calibri"/>
              </a:rPr>
              <a:t>n</a:t>
            </a:r>
            <a:r>
              <a:rPr sz="1200" spc="-10" dirty="0">
                <a:latin typeface="Calibri"/>
                <a:cs typeface="Calibri"/>
              </a:rPr>
              <a:t>g 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s</a:t>
            </a:r>
            <a:r>
              <a:rPr sz="1200" dirty="0">
                <a:latin typeface="Calibri"/>
                <a:cs typeface="Calibri"/>
              </a:rPr>
              <a:t>p</a:t>
            </a:r>
            <a:r>
              <a:rPr sz="1200" spc="-15" dirty="0">
                <a:latin typeface="Calibri"/>
                <a:cs typeface="Calibri"/>
              </a:rPr>
              <a:t>a</a:t>
            </a:r>
            <a:r>
              <a:rPr sz="1200" spc="-5" dirty="0">
                <a:latin typeface="Calibri"/>
                <a:cs typeface="Calibri"/>
              </a:rPr>
              <a:t>t</a:t>
            </a:r>
            <a:r>
              <a:rPr sz="1200" dirty="0">
                <a:latin typeface="Calibri"/>
                <a:cs typeface="Calibri"/>
              </a:rPr>
              <a:t>ially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ph</a:t>
            </a:r>
            <a:r>
              <a:rPr sz="1200" spc="-10" dirty="0">
                <a:latin typeface="Calibri"/>
                <a:cs typeface="Calibri"/>
              </a:rPr>
              <a:t>as</a:t>
            </a:r>
            <a:r>
              <a:rPr sz="1200" spc="20" dirty="0">
                <a:latin typeface="Calibri"/>
                <a:cs typeface="Calibri"/>
              </a:rPr>
              <a:t>e</a:t>
            </a:r>
            <a:r>
              <a:rPr sz="1200" dirty="0">
                <a:latin typeface="Calibri"/>
                <a:cs typeface="Calibri"/>
              </a:rPr>
              <a:t>-</a:t>
            </a:r>
            <a:r>
              <a:rPr sz="1200" spc="-5" dirty="0">
                <a:latin typeface="Calibri"/>
                <a:cs typeface="Calibri"/>
              </a:rPr>
              <a:t>s</a:t>
            </a:r>
            <a:r>
              <a:rPr sz="1200" dirty="0">
                <a:latin typeface="Calibri"/>
                <a:cs typeface="Calibri"/>
              </a:rPr>
              <a:t>hi</a:t>
            </a:r>
            <a:r>
              <a:rPr sz="1200" spc="-10" dirty="0">
                <a:latin typeface="Calibri"/>
                <a:cs typeface="Calibri"/>
              </a:rPr>
              <a:t>f</a:t>
            </a:r>
            <a:r>
              <a:rPr sz="1200" spc="-15" dirty="0">
                <a:latin typeface="Calibri"/>
                <a:cs typeface="Calibri"/>
              </a:rPr>
              <a:t>t</a:t>
            </a:r>
            <a:r>
              <a:rPr sz="1200" spc="-10" dirty="0">
                <a:latin typeface="Calibri"/>
                <a:cs typeface="Calibri"/>
              </a:rPr>
              <a:t>ed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digi</a:t>
            </a:r>
            <a:r>
              <a:rPr sz="1200" spc="-10" dirty="0">
                <a:latin typeface="Calibri"/>
                <a:cs typeface="Calibri"/>
              </a:rPr>
              <a:t>t</a:t>
            </a:r>
            <a:r>
              <a:rPr sz="1200" dirty="0">
                <a:latin typeface="Calibri"/>
                <a:cs typeface="Calibri"/>
              </a:rPr>
              <a:t>al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s</a:t>
            </a:r>
            <a:r>
              <a:rPr sz="1200" dirty="0">
                <a:latin typeface="Calibri"/>
                <a:cs typeface="Calibri"/>
              </a:rPr>
              <a:t>p</a:t>
            </a:r>
            <a:r>
              <a:rPr sz="1200" spc="-10" dirty="0">
                <a:latin typeface="Calibri"/>
                <a:cs typeface="Calibri"/>
              </a:rPr>
              <a:t>ec</a:t>
            </a:r>
            <a:r>
              <a:rPr sz="1200" spc="-20" dirty="0">
                <a:latin typeface="Calibri"/>
                <a:cs typeface="Calibri"/>
              </a:rPr>
              <a:t>k</a:t>
            </a:r>
            <a:r>
              <a:rPr sz="1200" dirty="0">
                <a:latin typeface="Calibri"/>
                <a:cs typeface="Calibri"/>
              </a:rPr>
              <a:t>le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</a:t>
            </a:r>
            <a:r>
              <a:rPr sz="1200" spc="-15" dirty="0">
                <a:latin typeface="Calibri"/>
                <a:cs typeface="Calibri"/>
              </a:rPr>
              <a:t>att</a:t>
            </a:r>
            <a:r>
              <a:rPr sz="1200" spc="-5" dirty="0">
                <a:latin typeface="Calibri"/>
                <a:cs typeface="Calibri"/>
              </a:rPr>
              <a:t>er</a:t>
            </a:r>
            <a:r>
              <a:rPr sz="1200" dirty="0">
                <a:latin typeface="Calibri"/>
                <a:cs typeface="Calibri"/>
              </a:rPr>
              <a:t>n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</a:t>
            </a:r>
            <a:r>
              <a:rPr sz="1200" spc="-10" dirty="0">
                <a:latin typeface="Calibri"/>
                <a:cs typeface="Calibri"/>
              </a:rPr>
              <a:t>n</a:t>
            </a:r>
            <a:r>
              <a:rPr sz="1200" spc="-15" dirty="0">
                <a:latin typeface="Calibri"/>
                <a:cs typeface="Calibri"/>
              </a:rPr>
              <a:t>t</a:t>
            </a:r>
            <a:r>
              <a:rPr sz="1200" spc="-5" dirty="0">
                <a:latin typeface="Calibri"/>
                <a:cs typeface="Calibri"/>
              </a:rPr>
              <a:t>er</a:t>
            </a:r>
            <a:r>
              <a:rPr sz="1200" spc="-35" dirty="0">
                <a:latin typeface="Calibri"/>
                <a:cs typeface="Calibri"/>
              </a:rPr>
              <a:t>f</a:t>
            </a:r>
            <a:r>
              <a:rPr sz="1200" spc="-10" dirty="0">
                <a:latin typeface="Calibri"/>
                <a:cs typeface="Calibri"/>
              </a:rPr>
              <a:t>e</a:t>
            </a:r>
            <a:r>
              <a:rPr sz="1200" spc="-25" dirty="0">
                <a:latin typeface="Calibri"/>
                <a:cs typeface="Calibri"/>
              </a:rPr>
              <a:t>r</a:t>
            </a:r>
            <a:r>
              <a:rPr sz="1200" spc="-5" dirty="0">
                <a:latin typeface="Calibri"/>
                <a:cs typeface="Calibri"/>
              </a:rPr>
              <a:t>o</a:t>
            </a:r>
            <a:r>
              <a:rPr sz="1200" dirty="0">
                <a:latin typeface="Calibri"/>
                <a:cs typeface="Calibri"/>
              </a:rPr>
              <a:t>m</a:t>
            </a:r>
            <a:r>
              <a:rPr sz="1200" spc="-15" dirty="0">
                <a:latin typeface="Calibri"/>
                <a:cs typeface="Calibri"/>
              </a:rPr>
              <a:t>et</a:t>
            </a:r>
            <a:r>
              <a:rPr sz="1200" spc="-10" dirty="0">
                <a:latin typeface="Calibri"/>
                <a:cs typeface="Calibri"/>
              </a:rPr>
              <a:t>e</a:t>
            </a:r>
            <a:r>
              <a:rPr sz="1200" spc="-110" dirty="0">
                <a:latin typeface="Calibri"/>
                <a:cs typeface="Calibri"/>
              </a:rPr>
              <a:t>r</a:t>
            </a:r>
            <a:r>
              <a:rPr sz="1200" spc="-5" dirty="0">
                <a:latin typeface="Calibri"/>
                <a:cs typeface="Calibri"/>
              </a:rPr>
              <a:t>,"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5" dirty="0">
                <a:latin typeface="Calibri"/>
                <a:cs typeface="Calibri"/>
              </a:rPr>
              <a:t>p</a:t>
            </a:r>
            <a:r>
              <a:rPr sz="1200" spc="15" dirty="0">
                <a:latin typeface="Calibri"/>
                <a:cs typeface="Calibri"/>
              </a:rPr>
              <a:t>p</a:t>
            </a:r>
            <a:r>
              <a:rPr sz="1200" dirty="0">
                <a:latin typeface="Calibri"/>
                <a:cs typeface="Calibri"/>
              </a:rPr>
              <a:t>l</a:t>
            </a:r>
            <a:r>
              <a:rPr sz="1200" dirty="0" smtClean="0">
                <a:latin typeface="Calibri"/>
                <a:cs typeface="Calibri"/>
              </a:rPr>
              <a:t>.</a:t>
            </a:r>
            <a:r>
              <a:rPr lang="en-US" sz="1200" dirty="0" smtClean="0">
                <a:latin typeface="Calibri"/>
                <a:cs typeface="Calibri"/>
              </a:rPr>
              <a:t> Opt. Vol. 47  (2008)</a:t>
            </a:r>
            <a:endParaRPr sz="12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712184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531" y="11319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 smtClean="0"/>
              <a:t>ISIM Structure Test Article (Breadbox)</a:t>
            </a:r>
            <a:endParaRPr lang="en-US" sz="40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901" y="1624267"/>
            <a:ext cx="3381847" cy="437258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9449" y="2093841"/>
            <a:ext cx="2457793" cy="252447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420760" y="1914622"/>
            <a:ext cx="4612620" cy="319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altLang="en-US" dirty="0" smtClean="0"/>
              <a:t>ISIM </a:t>
            </a:r>
            <a:r>
              <a:rPr lang="en-US" altLang="en-US" dirty="0"/>
              <a:t>(Integrated Science Instrument Module) Breadbox </a:t>
            </a:r>
            <a:r>
              <a:rPr lang="en-US" altLang="en-US" dirty="0" smtClean="0"/>
              <a:t>was </a:t>
            </a:r>
            <a:r>
              <a:rPr lang="en-US" altLang="en-US" dirty="0"/>
              <a:t>developed to demonstrate the ability to verify thermal distortion analysis to the required </a:t>
            </a:r>
            <a:r>
              <a:rPr lang="en-US" altLang="en-US" dirty="0" smtClean="0"/>
              <a:t>level. </a:t>
            </a: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endParaRPr lang="en-US" altLang="en-US" dirty="0" smtClean="0"/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dirty="0"/>
              <a:t>Breadbox is a three-dimensional frame structure which is representative of a portion of the ISIM structure. </a:t>
            </a:r>
            <a:endParaRPr lang="en-US" dirty="0" smtClean="0"/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Provide </a:t>
            </a:r>
            <a:r>
              <a:rPr lang="en-US" dirty="0"/>
              <a:t>data for correlating the finite element model distortion predictions</a:t>
            </a:r>
          </a:p>
          <a:p>
            <a:pPr>
              <a:lnSpc>
                <a:spcPct val="80000"/>
              </a:lnSpc>
            </a:pPr>
            <a:endParaRPr lang="en-US" dirty="0"/>
          </a:p>
          <a:p>
            <a:pPr>
              <a:lnSpc>
                <a:spcPct val="80000"/>
              </a:lnSpc>
            </a:pPr>
            <a:endParaRPr lang="en-US" altLang="en-US" dirty="0" smtClean="0"/>
          </a:p>
          <a:p>
            <a:pPr>
              <a:lnSpc>
                <a:spcPct val="80000"/>
              </a:lnSpc>
            </a:pPr>
            <a:endParaRPr lang="en-US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896437" y="4618318"/>
            <a:ext cx="158684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Breadbox fringes</a:t>
            </a:r>
            <a:endParaRPr lang="en-US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1885223" y="5996852"/>
            <a:ext cx="16521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Breadbox at XRCF</a:t>
            </a:r>
            <a:endParaRPr lang="en-US" sz="16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B399760-AF6E-5946-8B98-62266E3DA765}"/>
              </a:ext>
            </a:extLst>
          </p:cNvPr>
          <p:cNvPicPr>
            <a:picLocks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7936" y="142840"/>
            <a:ext cx="1188720" cy="1005840"/>
          </a:xfrm>
          <a:prstGeom prst="rect">
            <a:avLst/>
          </a:prstGeom>
        </p:spPr>
      </p:pic>
      <p:pic>
        <p:nvPicPr>
          <p:cNvPr id="11" name="Picture 2" descr="File:JWST decal.sv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73799" y="142840"/>
            <a:ext cx="865177" cy="868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04414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697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 smtClean="0"/>
              <a:t>PMSA ESPI Test</a:t>
            </a:r>
            <a:endParaRPr lang="en-US" sz="40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931" y="2004181"/>
            <a:ext cx="2827667" cy="289800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5762" y="2004181"/>
            <a:ext cx="2746378" cy="201168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374394" y="4015861"/>
            <a:ext cx="211826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/>
              <a:t>Deformation Due to Vibration Testing, X, Y, &amp; Z Axes (4.2nm-RMS Astigmatism Removed)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B399760-AF6E-5946-8B98-62266E3DA765}"/>
              </a:ext>
            </a:extLst>
          </p:cNvPr>
          <p:cNvPicPr>
            <a:picLocks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7936" y="142840"/>
            <a:ext cx="1188720" cy="1005840"/>
          </a:xfrm>
          <a:prstGeom prst="rect">
            <a:avLst/>
          </a:prstGeom>
        </p:spPr>
      </p:pic>
      <p:pic>
        <p:nvPicPr>
          <p:cNvPr id="9" name="Picture 2" descr="File:JWST decal.sv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73799" y="142840"/>
            <a:ext cx="865177" cy="868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7120772" y="1830398"/>
            <a:ext cx="4710445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To meet TRL-06 </a:t>
            </a:r>
            <a:r>
              <a:rPr lang="en-US" dirty="0"/>
              <a:t>performance requirements for the James Webb Space Telescope (JWST) Primary Mirror Segment Assembly (PMSA</a:t>
            </a:r>
            <a:r>
              <a:rPr lang="en-US" dirty="0" smtClean="0"/>
              <a:t>) </a:t>
            </a:r>
            <a:r>
              <a:rPr lang="en-US" dirty="0"/>
              <a:t>required Ball Aerospace Technologies Corp. (BATC) to use a flight PMSA machined </a:t>
            </a:r>
            <a:r>
              <a:rPr lang="en-US" dirty="0" smtClean="0"/>
              <a:t>substrate </a:t>
            </a:r>
            <a:r>
              <a:rPr lang="en-US" dirty="0"/>
              <a:t>before an optical quality surface was polished onto </a:t>
            </a:r>
            <a:r>
              <a:rPr lang="en-US" dirty="0" smtClean="0"/>
              <a:t>it.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Measured surface </a:t>
            </a:r>
            <a:r>
              <a:rPr lang="en-US" dirty="0"/>
              <a:t>figure change </a:t>
            </a:r>
            <a:r>
              <a:rPr lang="en-US" dirty="0" smtClean="0"/>
              <a:t>due </a:t>
            </a:r>
            <a:r>
              <a:rPr lang="en-US" dirty="0"/>
              <a:t>to integration of flight mount and hexapod hardware as well as vibration &amp; acoustic </a:t>
            </a:r>
            <a:r>
              <a:rPr lang="en-US" dirty="0" smtClean="0"/>
              <a:t>testing using ESPI.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Successfully showed </a:t>
            </a:r>
            <a:r>
              <a:rPr lang="en-US" dirty="0"/>
              <a:t>compliance to the </a:t>
            </a:r>
            <a:r>
              <a:rPr lang="en-US" dirty="0" smtClean="0"/>
              <a:t>TRL-06 requirements.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30769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927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 err="1" smtClean="0"/>
              <a:t>CoC</a:t>
            </a:r>
            <a:r>
              <a:rPr lang="en-US" sz="4000" b="1" dirty="0" smtClean="0"/>
              <a:t> Test</a:t>
            </a:r>
            <a:endParaRPr lang="en-US" sz="4000" b="1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884853" y="1051185"/>
            <a:ext cx="10515600" cy="4351338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endParaRPr lang="en-US" sz="1400" dirty="0" smtClean="0"/>
          </a:p>
          <a:p>
            <a:r>
              <a:rPr lang="en-US" sz="2700" dirty="0"/>
              <a:t>The OTIS assembly was integrated at GSFC and then went through a series of vibration and acoustic tests to verify its launch worthiness.</a:t>
            </a:r>
          </a:p>
          <a:p>
            <a:r>
              <a:rPr lang="en-US" sz="2700" dirty="0"/>
              <a:t>To verify that no detrimental changes occurred to the OTIS assembly from this environmental testing an optical Center of Curvature (</a:t>
            </a:r>
            <a:r>
              <a:rPr lang="en-US" sz="2700" dirty="0" err="1"/>
              <a:t>CoC</a:t>
            </a:r>
            <a:r>
              <a:rPr lang="en-US" sz="2700" dirty="0"/>
              <a:t>) test was </a:t>
            </a:r>
            <a:r>
              <a:rPr lang="en-US" sz="2700" dirty="0" smtClean="0"/>
              <a:t>conducted. </a:t>
            </a:r>
            <a:endParaRPr lang="en-US" sz="2700" dirty="0"/>
          </a:p>
          <a:p>
            <a:r>
              <a:rPr lang="en-US" dirty="0" err="1" smtClean="0"/>
              <a:t>CoC</a:t>
            </a:r>
            <a:r>
              <a:rPr lang="en-US" dirty="0" smtClean="0"/>
              <a:t> </a:t>
            </a:r>
            <a:r>
              <a:rPr lang="en-US" dirty="0"/>
              <a:t>(Center of Curvature) test is a standard type of optical test used to measure the surface figure of mirrors using an interferometer.</a:t>
            </a:r>
          </a:p>
          <a:p>
            <a:pPr lvl="1"/>
            <a:r>
              <a:rPr lang="en-US" dirty="0"/>
              <a:t>For the SSDIF </a:t>
            </a:r>
            <a:r>
              <a:rPr lang="en-US" dirty="0" err="1"/>
              <a:t>CoC</a:t>
            </a:r>
            <a:r>
              <a:rPr lang="en-US" dirty="0"/>
              <a:t> test we expanded on this basic center of curvature test methodology by using a high speed interferometer manufactured by 4D Technologies capable of taking more than 5,900 surface figure measurements every second. </a:t>
            </a:r>
            <a:endParaRPr lang="en-US" dirty="0" smtClean="0"/>
          </a:p>
          <a:p>
            <a:pPr lvl="1"/>
            <a:r>
              <a:rPr lang="en-US" dirty="0"/>
              <a:t>HSI allows thousands of surface figure measurements to be taken every second and then pieced together temporally to determine mode frequencies and shapes of each mirror.</a:t>
            </a:r>
          </a:p>
          <a:p>
            <a:r>
              <a:rPr lang="en-US" dirty="0" smtClean="0"/>
              <a:t>We </a:t>
            </a:r>
            <a:r>
              <a:rPr lang="en-US" dirty="0"/>
              <a:t>measured </a:t>
            </a:r>
            <a:r>
              <a:rPr lang="en-US" u="sng" dirty="0"/>
              <a:t>one</a:t>
            </a:r>
            <a:r>
              <a:rPr lang="en-US" dirty="0"/>
              <a:t> mirror at a time (i.e. no phasing of mirrors</a:t>
            </a:r>
            <a:r>
              <a:rPr lang="en-US" dirty="0" smtClean="0"/>
              <a:t>)</a:t>
            </a:r>
          </a:p>
          <a:p>
            <a:r>
              <a:rPr lang="en-US" dirty="0"/>
              <a:t>We performed two types of tests</a:t>
            </a:r>
          </a:p>
          <a:p>
            <a:pPr lvl="1"/>
            <a:r>
              <a:rPr lang="en-US" i="1" dirty="0">
                <a:solidFill>
                  <a:schemeClr val="tx2">
                    <a:lumMod val="75000"/>
                  </a:schemeClr>
                </a:solidFill>
              </a:rPr>
              <a:t>Static Test: </a:t>
            </a:r>
            <a:r>
              <a:rPr lang="en-US" dirty="0" smtClean="0"/>
              <a:t>measured </a:t>
            </a:r>
            <a:r>
              <a:rPr lang="en-US" dirty="0"/>
              <a:t>the surface figure of the PM segments (one at a time) and </a:t>
            </a:r>
            <a:r>
              <a:rPr lang="en-US" dirty="0" smtClean="0"/>
              <a:t>looked </a:t>
            </a:r>
            <a:r>
              <a:rPr lang="en-US" dirty="0"/>
              <a:t>for changes in the figure of the mirror. (resolution = 1520x1520</a:t>
            </a:r>
            <a:r>
              <a:rPr lang="en-US" dirty="0" smtClean="0"/>
              <a:t>) before </a:t>
            </a:r>
            <a:r>
              <a:rPr lang="en-US" dirty="0"/>
              <a:t>and after the OTIS </a:t>
            </a:r>
            <a:r>
              <a:rPr lang="en-US" dirty="0" err="1"/>
              <a:t>Vibro</a:t>
            </a:r>
            <a:r>
              <a:rPr lang="en-US" dirty="0"/>
              <a:t>-Acoustic tests to determine if any detrimental changes have occurred to the primary mirror segments.</a:t>
            </a:r>
            <a:r>
              <a:rPr lang="en-US" dirty="0" smtClean="0"/>
              <a:t> </a:t>
            </a:r>
            <a:endParaRPr lang="en-US" dirty="0"/>
          </a:p>
          <a:p>
            <a:pPr lvl="1"/>
            <a:r>
              <a:rPr lang="en-US" i="1" dirty="0">
                <a:solidFill>
                  <a:schemeClr val="tx2">
                    <a:lumMod val="75000"/>
                  </a:schemeClr>
                </a:solidFill>
              </a:rPr>
              <a:t>Dynamic Test:</a:t>
            </a:r>
            <a:r>
              <a:rPr lang="en-US" dirty="0"/>
              <a:t> </a:t>
            </a:r>
            <a:r>
              <a:rPr lang="en-US" dirty="0" smtClean="0"/>
              <a:t>measured </a:t>
            </a:r>
            <a:r>
              <a:rPr lang="en-US" dirty="0"/>
              <a:t>the vibrational characteristics of the OTIS before and after the </a:t>
            </a:r>
            <a:r>
              <a:rPr lang="en-US" dirty="0" err="1"/>
              <a:t>vibro</a:t>
            </a:r>
            <a:r>
              <a:rPr lang="en-US" dirty="0"/>
              <a:t>-acoustic tests to assess changes to the composite </a:t>
            </a:r>
            <a:r>
              <a:rPr lang="en-US" dirty="0" smtClean="0"/>
              <a:t>backplane by taking </a:t>
            </a:r>
            <a:r>
              <a:rPr lang="en-US" dirty="0"/>
              <a:t>up to 59,000 surface figure measurements over a 10 second period while applying a vibrational input force (stinger) to the OTIS backplane and then </a:t>
            </a:r>
            <a:r>
              <a:rPr lang="en-US" dirty="0" smtClean="0"/>
              <a:t>calculated </a:t>
            </a:r>
            <a:r>
              <a:rPr lang="en-US" dirty="0"/>
              <a:t>changes to the phase and gain transfer functions.  This is like having 40,000 one-axis accelerometers on each mirror segment. (resolution = 240x240</a:t>
            </a:r>
            <a:r>
              <a:rPr lang="en-US" dirty="0" smtClean="0"/>
              <a:t>)</a:t>
            </a:r>
          </a:p>
          <a:p>
            <a:pPr lvl="1"/>
            <a:endParaRPr lang="en-US" dirty="0"/>
          </a:p>
          <a:p>
            <a:pPr lvl="1">
              <a:spcBef>
                <a:spcPts val="0"/>
              </a:spcBef>
              <a:spcAft>
                <a:spcPts val="1200"/>
              </a:spcAft>
            </a:pPr>
            <a:endParaRPr lang="en-US" sz="1100" dirty="0" smtClean="0"/>
          </a:p>
          <a:p>
            <a:endParaRPr lang="en-US" sz="1600" dirty="0"/>
          </a:p>
          <a:p>
            <a:endParaRPr lang="en-US" sz="16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B399760-AF6E-5946-8B98-62266E3DA765}"/>
              </a:ext>
            </a:extLst>
          </p:cNvPr>
          <p:cNvPicPr>
            <a:picLocks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7936" y="142840"/>
            <a:ext cx="1188720" cy="1005840"/>
          </a:xfrm>
          <a:prstGeom prst="rect">
            <a:avLst/>
          </a:prstGeom>
        </p:spPr>
      </p:pic>
      <p:pic>
        <p:nvPicPr>
          <p:cNvPr id="8" name="Picture 2" descr="File:JWST decal.sv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73799" y="142840"/>
            <a:ext cx="865177" cy="868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29737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95300" y="1254252"/>
            <a:ext cx="3151631" cy="17526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01752" y="4085844"/>
            <a:ext cx="3849624" cy="179222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929628" y="912875"/>
            <a:ext cx="1091183" cy="103632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930390" y="913638"/>
            <a:ext cx="1091565" cy="0"/>
          </a:xfrm>
          <a:custGeom>
            <a:avLst/>
            <a:gdLst/>
            <a:ahLst/>
            <a:cxnLst/>
            <a:rect l="l" t="t" r="r" b="b"/>
            <a:pathLst>
              <a:path w="1091565">
                <a:moveTo>
                  <a:pt x="0" y="0"/>
                </a:moveTo>
                <a:lnTo>
                  <a:pt x="1091183" y="0"/>
                </a:lnTo>
              </a:path>
            </a:pathLst>
          </a:custGeom>
          <a:ln w="1066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021573" y="913638"/>
            <a:ext cx="0" cy="1036319"/>
          </a:xfrm>
          <a:custGeom>
            <a:avLst/>
            <a:gdLst/>
            <a:ahLst/>
            <a:cxnLst/>
            <a:rect l="l" t="t" r="r" b="b"/>
            <a:pathLst>
              <a:path h="1036319">
                <a:moveTo>
                  <a:pt x="0" y="1036320"/>
                </a:moveTo>
                <a:lnTo>
                  <a:pt x="0" y="0"/>
                </a:lnTo>
              </a:path>
            </a:pathLst>
          </a:custGeom>
          <a:ln w="1066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930390" y="1949957"/>
            <a:ext cx="1091565" cy="0"/>
          </a:xfrm>
          <a:custGeom>
            <a:avLst/>
            <a:gdLst/>
            <a:ahLst/>
            <a:cxnLst/>
            <a:rect l="l" t="t" r="r" b="b"/>
            <a:pathLst>
              <a:path w="1091565">
                <a:moveTo>
                  <a:pt x="0" y="0"/>
                </a:moveTo>
                <a:lnTo>
                  <a:pt x="1091183" y="0"/>
                </a:lnTo>
              </a:path>
            </a:pathLst>
          </a:custGeom>
          <a:ln w="1066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930390" y="913638"/>
            <a:ext cx="0" cy="1036319"/>
          </a:xfrm>
          <a:custGeom>
            <a:avLst/>
            <a:gdLst/>
            <a:ahLst/>
            <a:cxnLst/>
            <a:rect l="l" t="t" r="r" b="b"/>
            <a:pathLst>
              <a:path h="1036319">
                <a:moveTo>
                  <a:pt x="0" y="1036320"/>
                </a:moveTo>
                <a:lnTo>
                  <a:pt x="0" y="0"/>
                </a:lnTo>
              </a:path>
            </a:pathLst>
          </a:custGeom>
          <a:ln w="1066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929628" y="2225039"/>
            <a:ext cx="1091183" cy="103631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930390" y="2225801"/>
            <a:ext cx="1091565" cy="0"/>
          </a:xfrm>
          <a:custGeom>
            <a:avLst/>
            <a:gdLst/>
            <a:ahLst/>
            <a:cxnLst/>
            <a:rect l="l" t="t" r="r" b="b"/>
            <a:pathLst>
              <a:path w="1091565">
                <a:moveTo>
                  <a:pt x="0" y="0"/>
                </a:moveTo>
                <a:lnTo>
                  <a:pt x="1091183" y="0"/>
                </a:lnTo>
              </a:path>
            </a:pathLst>
          </a:custGeom>
          <a:ln w="1066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21573" y="2225801"/>
            <a:ext cx="0" cy="1036319"/>
          </a:xfrm>
          <a:custGeom>
            <a:avLst/>
            <a:gdLst/>
            <a:ahLst/>
            <a:cxnLst/>
            <a:rect l="l" t="t" r="r" b="b"/>
            <a:pathLst>
              <a:path h="1036320">
                <a:moveTo>
                  <a:pt x="0" y="1035812"/>
                </a:moveTo>
                <a:lnTo>
                  <a:pt x="0" y="0"/>
                </a:lnTo>
              </a:path>
            </a:pathLst>
          </a:custGeom>
          <a:ln w="1066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930390" y="3262121"/>
            <a:ext cx="1091565" cy="0"/>
          </a:xfrm>
          <a:custGeom>
            <a:avLst/>
            <a:gdLst/>
            <a:ahLst/>
            <a:cxnLst/>
            <a:rect l="l" t="t" r="r" b="b"/>
            <a:pathLst>
              <a:path w="1091565">
                <a:moveTo>
                  <a:pt x="0" y="0"/>
                </a:moveTo>
                <a:lnTo>
                  <a:pt x="1091183" y="0"/>
                </a:lnTo>
              </a:path>
            </a:pathLst>
          </a:custGeom>
          <a:ln w="1066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930390" y="2225801"/>
            <a:ext cx="0" cy="1036319"/>
          </a:xfrm>
          <a:custGeom>
            <a:avLst/>
            <a:gdLst/>
            <a:ahLst/>
            <a:cxnLst/>
            <a:rect l="l" t="t" r="r" b="b"/>
            <a:pathLst>
              <a:path h="1036320">
                <a:moveTo>
                  <a:pt x="0" y="1035812"/>
                </a:moveTo>
                <a:lnTo>
                  <a:pt x="0" y="0"/>
                </a:lnTo>
              </a:path>
            </a:pathLst>
          </a:custGeom>
          <a:ln w="1066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103107" y="2225039"/>
            <a:ext cx="1091183" cy="103631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103869" y="2225801"/>
            <a:ext cx="1090930" cy="0"/>
          </a:xfrm>
          <a:custGeom>
            <a:avLst/>
            <a:gdLst/>
            <a:ahLst/>
            <a:cxnLst/>
            <a:rect l="l" t="t" r="r" b="b"/>
            <a:pathLst>
              <a:path w="1090929">
                <a:moveTo>
                  <a:pt x="0" y="0"/>
                </a:moveTo>
                <a:lnTo>
                  <a:pt x="1090676" y="0"/>
                </a:lnTo>
              </a:path>
            </a:pathLst>
          </a:custGeom>
          <a:ln w="1066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9195054" y="2225801"/>
            <a:ext cx="0" cy="1036319"/>
          </a:xfrm>
          <a:custGeom>
            <a:avLst/>
            <a:gdLst/>
            <a:ahLst/>
            <a:cxnLst/>
            <a:rect l="l" t="t" r="r" b="b"/>
            <a:pathLst>
              <a:path h="1036320">
                <a:moveTo>
                  <a:pt x="0" y="1035812"/>
                </a:moveTo>
                <a:lnTo>
                  <a:pt x="0" y="0"/>
                </a:lnTo>
              </a:path>
            </a:pathLst>
          </a:custGeom>
          <a:ln w="1066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8103869" y="3262121"/>
            <a:ext cx="1090930" cy="0"/>
          </a:xfrm>
          <a:custGeom>
            <a:avLst/>
            <a:gdLst/>
            <a:ahLst/>
            <a:cxnLst/>
            <a:rect l="l" t="t" r="r" b="b"/>
            <a:pathLst>
              <a:path w="1090929">
                <a:moveTo>
                  <a:pt x="0" y="0"/>
                </a:moveTo>
                <a:lnTo>
                  <a:pt x="1090676" y="0"/>
                </a:lnTo>
              </a:path>
            </a:pathLst>
          </a:custGeom>
          <a:ln w="1066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103869" y="2225801"/>
            <a:ext cx="0" cy="1036319"/>
          </a:xfrm>
          <a:custGeom>
            <a:avLst/>
            <a:gdLst/>
            <a:ahLst/>
            <a:cxnLst/>
            <a:rect l="l" t="t" r="r" b="b"/>
            <a:pathLst>
              <a:path h="1036320">
                <a:moveTo>
                  <a:pt x="0" y="1035812"/>
                </a:moveTo>
                <a:lnTo>
                  <a:pt x="0" y="0"/>
                </a:lnTo>
              </a:path>
            </a:pathLst>
          </a:custGeom>
          <a:ln w="1066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103107" y="911352"/>
            <a:ext cx="533400" cy="50596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662416" y="911352"/>
            <a:ext cx="531876" cy="50596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103107" y="1446275"/>
            <a:ext cx="533400" cy="50596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662416" y="1446275"/>
            <a:ext cx="531876" cy="50596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573735" y="1358317"/>
            <a:ext cx="6137910" cy="24142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208145" marR="5080">
              <a:lnSpc>
                <a:spcPct val="100000"/>
              </a:lnSpc>
            </a:pPr>
            <a:r>
              <a:rPr sz="1100" spc="-5" dirty="0">
                <a:latin typeface="Arial"/>
                <a:cs typeface="Arial"/>
              </a:rPr>
              <a:t>Si</a:t>
            </a:r>
            <a:r>
              <a:rPr sz="1100" dirty="0">
                <a:latin typeface="Arial"/>
                <a:cs typeface="Arial"/>
              </a:rPr>
              <a:t>n</a:t>
            </a:r>
            <a:r>
              <a:rPr sz="1100" spc="5" dirty="0">
                <a:latin typeface="Arial"/>
                <a:cs typeface="Arial"/>
              </a:rPr>
              <a:t>g</a:t>
            </a:r>
            <a:r>
              <a:rPr sz="1100" spc="-10" dirty="0">
                <a:latin typeface="Arial"/>
                <a:cs typeface="Arial"/>
              </a:rPr>
              <a:t>l</a:t>
            </a:r>
            <a:r>
              <a:rPr sz="1100" dirty="0">
                <a:latin typeface="Arial"/>
                <a:cs typeface="Arial"/>
              </a:rPr>
              <a:t>e H</a:t>
            </a:r>
            <a:r>
              <a:rPr sz="1100" spc="-10" dirty="0">
                <a:latin typeface="Arial"/>
                <a:cs typeface="Arial"/>
              </a:rPr>
              <a:t>S</a:t>
            </a:r>
            <a:r>
              <a:rPr sz="1100" dirty="0">
                <a:latin typeface="Arial"/>
                <a:cs typeface="Arial"/>
              </a:rPr>
              <a:t>I</a:t>
            </a:r>
            <a:r>
              <a:rPr sz="1100" spc="-5" dirty="0">
                <a:latin typeface="Arial"/>
                <a:cs typeface="Arial"/>
              </a:rPr>
              <a:t> </a:t>
            </a:r>
            <a:r>
              <a:rPr sz="1100" spc="15" dirty="0">
                <a:latin typeface="Arial"/>
                <a:cs typeface="Arial"/>
              </a:rPr>
              <a:t>f</a:t>
            </a:r>
            <a:r>
              <a:rPr sz="1100" dirty="0">
                <a:latin typeface="Arial"/>
                <a:cs typeface="Arial"/>
              </a:rPr>
              <a:t>rame</a:t>
            </a:r>
            <a:r>
              <a:rPr sz="1100" spc="-4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compr</a:t>
            </a:r>
            <a:r>
              <a:rPr sz="1100" spc="-10" dirty="0">
                <a:latin typeface="Arial"/>
                <a:cs typeface="Arial"/>
              </a:rPr>
              <a:t>i</a:t>
            </a:r>
            <a:r>
              <a:rPr sz="1100" dirty="0">
                <a:latin typeface="Arial"/>
                <a:cs typeface="Arial"/>
              </a:rPr>
              <a:t>ses</a:t>
            </a:r>
            <a:r>
              <a:rPr sz="1100" spc="-3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4 </a:t>
            </a:r>
            <a:r>
              <a:rPr sz="1100" spc="-10" dirty="0">
                <a:latin typeface="Arial"/>
                <a:cs typeface="Arial"/>
              </a:rPr>
              <a:t>i</a:t>
            </a:r>
            <a:r>
              <a:rPr sz="1100" dirty="0">
                <a:latin typeface="Arial"/>
                <a:cs typeface="Arial"/>
              </a:rPr>
              <a:t>nter</a:t>
            </a:r>
            <a:r>
              <a:rPr sz="1100" spc="-10" dirty="0">
                <a:latin typeface="Arial"/>
                <a:cs typeface="Arial"/>
              </a:rPr>
              <a:t>l</a:t>
            </a:r>
            <a:r>
              <a:rPr sz="1100" dirty="0">
                <a:latin typeface="Arial"/>
                <a:cs typeface="Arial"/>
              </a:rPr>
              <a:t>ac</a:t>
            </a:r>
            <a:r>
              <a:rPr sz="1100" spc="-5" dirty="0">
                <a:latin typeface="Arial"/>
                <a:cs typeface="Arial"/>
              </a:rPr>
              <a:t>e</a:t>
            </a:r>
            <a:r>
              <a:rPr sz="1100" dirty="0">
                <a:latin typeface="Arial"/>
                <a:cs typeface="Arial"/>
              </a:rPr>
              <a:t>d</a:t>
            </a:r>
            <a:r>
              <a:rPr sz="1100" spc="-1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p</a:t>
            </a:r>
            <a:r>
              <a:rPr sz="1100" spc="-5" dirty="0">
                <a:latin typeface="Arial"/>
                <a:cs typeface="Arial"/>
              </a:rPr>
              <a:t>h</a:t>
            </a:r>
            <a:r>
              <a:rPr sz="1100" dirty="0">
                <a:latin typeface="Arial"/>
                <a:cs typeface="Arial"/>
              </a:rPr>
              <a:t>as</a:t>
            </a:r>
            <a:r>
              <a:rPr sz="1100" spc="-5" dirty="0">
                <a:latin typeface="Arial"/>
                <a:cs typeface="Arial"/>
              </a:rPr>
              <a:t>e</a:t>
            </a:r>
            <a:r>
              <a:rPr sz="1100" dirty="0">
                <a:latin typeface="Arial"/>
                <a:cs typeface="Arial"/>
              </a:rPr>
              <a:t>d-</a:t>
            </a:r>
            <a:r>
              <a:rPr sz="1100" spc="-1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sh</a:t>
            </a:r>
            <a:r>
              <a:rPr sz="1100" spc="-10" dirty="0">
                <a:latin typeface="Arial"/>
                <a:cs typeface="Arial"/>
              </a:rPr>
              <a:t>i</a:t>
            </a:r>
            <a:r>
              <a:rPr sz="1100" spc="15" dirty="0">
                <a:latin typeface="Arial"/>
                <a:cs typeface="Arial"/>
              </a:rPr>
              <a:t>f</a:t>
            </a:r>
            <a:r>
              <a:rPr sz="1100" dirty="0">
                <a:latin typeface="Arial"/>
                <a:cs typeface="Arial"/>
              </a:rPr>
              <a:t>ted </a:t>
            </a:r>
            <a:r>
              <a:rPr sz="1100" spc="-10" dirty="0">
                <a:latin typeface="Arial"/>
                <a:cs typeface="Arial"/>
              </a:rPr>
              <a:t>i</a:t>
            </a:r>
            <a:r>
              <a:rPr sz="1100" dirty="0">
                <a:latin typeface="Arial"/>
                <a:cs typeface="Arial"/>
              </a:rPr>
              <a:t>nter</a:t>
            </a:r>
            <a:r>
              <a:rPr sz="1100" spc="15" dirty="0">
                <a:latin typeface="Arial"/>
                <a:cs typeface="Arial"/>
              </a:rPr>
              <a:t>f</a:t>
            </a:r>
            <a:r>
              <a:rPr sz="1100" dirty="0">
                <a:latin typeface="Arial"/>
                <a:cs typeface="Arial"/>
              </a:rPr>
              <a:t>e</a:t>
            </a:r>
            <a:r>
              <a:rPr sz="1100" spc="-10" dirty="0">
                <a:latin typeface="Arial"/>
                <a:cs typeface="Arial"/>
              </a:rPr>
              <a:t>r</a:t>
            </a:r>
            <a:r>
              <a:rPr sz="1100" dirty="0">
                <a:latin typeface="Arial"/>
                <a:cs typeface="Arial"/>
              </a:rPr>
              <a:t>o</a:t>
            </a:r>
            <a:r>
              <a:rPr sz="1100" spc="-5" dirty="0">
                <a:latin typeface="Arial"/>
                <a:cs typeface="Arial"/>
              </a:rPr>
              <a:t>g</a:t>
            </a:r>
            <a:r>
              <a:rPr sz="1100" dirty="0">
                <a:latin typeface="Arial"/>
                <a:cs typeface="Arial"/>
              </a:rPr>
              <a:t>ra</a:t>
            </a:r>
            <a:r>
              <a:rPr sz="1100" spc="-10" dirty="0">
                <a:latin typeface="Arial"/>
                <a:cs typeface="Arial"/>
              </a:rPr>
              <a:t>m</a:t>
            </a:r>
            <a:r>
              <a:rPr sz="1100" dirty="0">
                <a:latin typeface="Arial"/>
                <a:cs typeface="Arial"/>
              </a:rPr>
              <a:t>s</a:t>
            </a:r>
            <a:r>
              <a:rPr sz="1100" spc="-35" dirty="0">
                <a:latin typeface="Arial"/>
                <a:cs typeface="Arial"/>
              </a:rPr>
              <a:t> </a:t>
            </a:r>
            <a:r>
              <a:rPr sz="1100" spc="-20" dirty="0">
                <a:latin typeface="Arial"/>
                <a:cs typeface="Arial"/>
              </a:rPr>
              <a:t>w</a:t>
            </a:r>
            <a:r>
              <a:rPr sz="1100" dirty="0">
                <a:latin typeface="Arial"/>
                <a:cs typeface="Arial"/>
              </a:rPr>
              <a:t>h</a:t>
            </a:r>
            <a:r>
              <a:rPr sz="1100" spc="-10" dirty="0">
                <a:latin typeface="Arial"/>
                <a:cs typeface="Arial"/>
              </a:rPr>
              <a:t>i</a:t>
            </a:r>
            <a:r>
              <a:rPr sz="1100" dirty="0">
                <a:latin typeface="Arial"/>
                <a:cs typeface="Arial"/>
              </a:rPr>
              <a:t>ch</a:t>
            </a:r>
            <a:r>
              <a:rPr sz="1100" spc="1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are co</a:t>
            </a:r>
            <a:r>
              <a:rPr sz="1100" spc="-5" dirty="0">
                <a:latin typeface="Arial"/>
                <a:cs typeface="Arial"/>
              </a:rPr>
              <a:t>n</a:t>
            </a:r>
            <a:r>
              <a:rPr sz="1100" spc="-15" dirty="0">
                <a:latin typeface="Arial"/>
                <a:cs typeface="Arial"/>
              </a:rPr>
              <a:t>v</a:t>
            </a:r>
            <a:r>
              <a:rPr sz="1100" dirty="0">
                <a:latin typeface="Arial"/>
                <a:cs typeface="Arial"/>
              </a:rPr>
              <a:t>er</a:t>
            </a:r>
            <a:r>
              <a:rPr sz="1100" spc="5" dirty="0">
                <a:latin typeface="Arial"/>
                <a:cs typeface="Arial"/>
              </a:rPr>
              <a:t>t</a:t>
            </a:r>
            <a:r>
              <a:rPr sz="1100" dirty="0">
                <a:latin typeface="Arial"/>
                <a:cs typeface="Arial"/>
              </a:rPr>
              <a:t>ed</a:t>
            </a:r>
            <a:r>
              <a:rPr sz="1100" spc="-2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(</a:t>
            </a:r>
            <a:r>
              <a:rPr sz="1100" spc="-20" dirty="0">
                <a:latin typeface="Arial"/>
                <a:cs typeface="Arial"/>
              </a:rPr>
              <a:t>w</a:t>
            </a:r>
            <a:r>
              <a:rPr sz="1100" spc="-10" dirty="0">
                <a:latin typeface="Arial"/>
                <a:cs typeface="Arial"/>
              </a:rPr>
              <a:t>i</a:t>
            </a:r>
            <a:r>
              <a:rPr sz="1100" dirty="0">
                <a:latin typeface="Arial"/>
                <a:cs typeface="Arial"/>
              </a:rPr>
              <a:t>th an</a:t>
            </a:r>
            <a:r>
              <a:rPr sz="1100" spc="-1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e</a:t>
            </a:r>
            <a:r>
              <a:rPr sz="1100" spc="-10" dirty="0">
                <a:latin typeface="Arial"/>
                <a:cs typeface="Arial"/>
              </a:rPr>
              <a:t>lli</a:t>
            </a:r>
            <a:r>
              <a:rPr sz="1100" dirty="0">
                <a:latin typeface="Arial"/>
                <a:cs typeface="Arial"/>
              </a:rPr>
              <a:t>pse-</a:t>
            </a:r>
            <a:r>
              <a:rPr sz="1100" spc="20" dirty="0">
                <a:latin typeface="Arial"/>
                <a:cs typeface="Arial"/>
              </a:rPr>
              <a:t> </a:t>
            </a:r>
            <a:r>
              <a:rPr sz="1100" spc="5" dirty="0">
                <a:latin typeface="Arial"/>
                <a:cs typeface="Arial"/>
              </a:rPr>
              <a:t>t</a:t>
            </a:r>
            <a:r>
              <a:rPr sz="1100" spc="-5" dirty="0">
                <a:latin typeface="Arial"/>
                <a:cs typeface="Arial"/>
              </a:rPr>
              <a:t>o</a:t>
            </a:r>
            <a:r>
              <a:rPr sz="1100" dirty="0">
                <a:latin typeface="Arial"/>
                <a:cs typeface="Arial"/>
              </a:rPr>
              <a:t>- c</a:t>
            </a:r>
            <a:r>
              <a:rPr sz="1100" spc="-10" dirty="0">
                <a:latin typeface="Arial"/>
                <a:cs typeface="Arial"/>
              </a:rPr>
              <a:t>i</a:t>
            </a:r>
            <a:r>
              <a:rPr sz="1100" dirty="0">
                <a:latin typeface="Arial"/>
                <a:cs typeface="Arial"/>
              </a:rPr>
              <a:t>rc</a:t>
            </a:r>
            <a:r>
              <a:rPr sz="1100" spc="-10" dirty="0">
                <a:latin typeface="Arial"/>
                <a:cs typeface="Arial"/>
              </a:rPr>
              <a:t>l</a:t>
            </a:r>
            <a:r>
              <a:rPr sz="1100" dirty="0">
                <a:latin typeface="Arial"/>
                <a:cs typeface="Arial"/>
              </a:rPr>
              <a:t>e correcti</a:t>
            </a:r>
            <a:r>
              <a:rPr sz="1100" spc="-5" dirty="0">
                <a:latin typeface="Arial"/>
                <a:cs typeface="Arial"/>
              </a:rPr>
              <a:t>o</a:t>
            </a:r>
            <a:r>
              <a:rPr sz="1100" dirty="0">
                <a:latin typeface="Arial"/>
                <a:cs typeface="Arial"/>
              </a:rPr>
              <a:t>n</a:t>
            </a:r>
            <a:r>
              <a:rPr sz="1100" spc="-3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to</a:t>
            </a:r>
            <a:r>
              <a:rPr sz="1100" spc="-2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acc</a:t>
            </a:r>
            <a:r>
              <a:rPr sz="1100" spc="-5" dirty="0">
                <a:latin typeface="Arial"/>
                <a:cs typeface="Arial"/>
              </a:rPr>
              <a:t>o</a:t>
            </a:r>
            <a:r>
              <a:rPr sz="1100" dirty="0">
                <a:latin typeface="Arial"/>
                <a:cs typeface="Arial"/>
              </a:rPr>
              <a:t>u</a:t>
            </a:r>
            <a:r>
              <a:rPr sz="1100" spc="-5" dirty="0">
                <a:latin typeface="Arial"/>
                <a:cs typeface="Arial"/>
              </a:rPr>
              <a:t>n</a:t>
            </a:r>
            <a:r>
              <a:rPr sz="1100" dirty="0">
                <a:latin typeface="Arial"/>
                <a:cs typeface="Arial"/>
              </a:rPr>
              <a:t>t</a:t>
            </a:r>
            <a:r>
              <a:rPr sz="1100" spc="-15" dirty="0">
                <a:latin typeface="Arial"/>
                <a:cs typeface="Arial"/>
              </a:rPr>
              <a:t> </a:t>
            </a:r>
            <a:r>
              <a:rPr sz="1100" spc="15" dirty="0">
                <a:latin typeface="Arial"/>
                <a:cs typeface="Arial"/>
              </a:rPr>
              <a:t>f</a:t>
            </a:r>
            <a:r>
              <a:rPr sz="1100" dirty="0">
                <a:latin typeface="Arial"/>
                <a:cs typeface="Arial"/>
              </a:rPr>
              <a:t>or p</a:t>
            </a:r>
            <a:r>
              <a:rPr sz="1100" spc="-5" dirty="0">
                <a:latin typeface="Arial"/>
                <a:cs typeface="Arial"/>
              </a:rPr>
              <a:t>h</a:t>
            </a:r>
            <a:r>
              <a:rPr sz="1100" dirty="0">
                <a:latin typeface="Arial"/>
                <a:cs typeface="Arial"/>
              </a:rPr>
              <a:t>ase</a:t>
            </a:r>
            <a:r>
              <a:rPr sz="1100" spc="-1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er</a:t>
            </a:r>
            <a:r>
              <a:rPr sz="1100" spc="5" dirty="0">
                <a:latin typeface="Arial"/>
                <a:cs typeface="Arial"/>
              </a:rPr>
              <a:t>r</a:t>
            </a:r>
            <a:r>
              <a:rPr sz="1100" dirty="0">
                <a:latin typeface="Arial"/>
                <a:cs typeface="Arial"/>
              </a:rPr>
              <a:t>or)</a:t>
            </a:r>
            <a:r>
              <a:rPr sz="1100" spc="-40" dirty="0">
                <a:latin typeface="Arial"/>
                <a:cs typeface="Arial"/>
              </a:rPr>
              <a:t> </a:t>
            </a:r>
            <a:r>
              <a:rPr sz="1100" spc="-10" dirty="0">
                <a:latin typeface="Arial"/>
                <a:cs typeface="Arial"/>
              </a:rPr>
              <a:t>i</a:t>
            </a:r>
            <a:r>
              <a:rPr sz="1100" dirty="0">
                <a:latin typeface="Arial"/>
                <a:cs typeface="Arial"/>
              </a:rPr>
              <a:t>nto</a:t>
            </a:r>
            <a:r>
              <a:rPr sz="1100" spc="-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a</a:t>
            </a:r>
            <a:r>
              <a:rPr sz="1100" spc="-10" dirty="0">
                <a:latin typeface="Arial"/>
                <a:cs typeface="Arial"/>
              </a:rPr>
              <a:t> </a:t>
            </a:r>
            <a:r>
              <a:rPr sz="1100" spc="-20" dirty="0">
                <a:latin typeface="Arial"/>
                <a:cs typeface="Arial"/>
              </a:rPr>
              <a:t>w</a:t>
            </a:r>
            <a:r>
              <a:rPr sz="1100" dirty="0">
                <a:latin typeface="Arial"/>
                <a:cs typeface="Arial"/>
              </a:rPr>
              <a:t>ra</a:t>
            </a:r>
            <a:r>
              <a:rPr sz="1100" spc="-5" dirty="0">
                <a:latin typeface="Arial"/>
                <a:cs typeface="Arial"/>
              </a:rPr>
              <a:t>p</a:t>
            </a:r>
            <a:r>
              <a:rPr sz="1100" dirty="0">
                <a:latin typeface="Arial"/>
                <a:cs typeface="Arial"/>
              </a:rPr>
              <a:t>p</a:t>
            </a:r>
            <a:r>
              <a:rPr sz="1100" spc="-5" dirty="0">
                <a:latin typeface="Arial"/>
                <a:cs typeface="Arial"/>
              </a:rPr>
              <a:t>e</a:t>
            </a:r>
            <a:r>
              <a:rPr sz="1100" dirty="0">
                <a:latin typeface="Arial"/>
                <a:cs typeface="Arial"/>
              </a:rPr>
              <a:t>d p</a:t>
            </a:r>
            <a:r>
              <a:rPr sz="1100" spc="-5" dirty="0">
                <a:latin typeface="Arial"/>
                <a:cs typeface="Arial"/>
              </a:rPr>
              <a:t>h</a:t>
            </a:r>
            <a:r>
              <a:rPr sz="1100" dirty="0">
                <a:latin typeface="Arial"/>
                <a:cs typeface="Arial"/>
              </a:rPr>
              <a:t>ase</a:t>
            </a:r>
            <a:r>
              <a:rPr sz="1100" spc="-10" dirty="0">
                <a:latin typeface="Arial"/>
                <a:cs typeface="Arial"/>
              </a:rPr>
              <a:t> i</a:t>
            </a:r>
            <a:r>
              <a:rPr sz="1100" dirty="0">
                <a:latin typeface="Arial"/>
                <a:cs typeface="Arial"/>
              </a:rPr>
              <a:t>ma</a:t>
            </a:r>
            <a:r>
              <a:rPr sz="1100" spc="5" dirty="0">
                <a:latin typeface="Arial"/>
                <a:cs typeface="Arial"/>
              </a:rPr>
              <a:t>g</a:t>
            </a:r>
            <a:r>
              <a:rPr sz="1100" dirty="0">
                <a:latin typeface="Arial"/>
                <a:cs typeface="Arial"/>
              </a:rPr>
              <a:t>e</a:t>
            </a:r>
            <a:r>
              <a:rPr sz="1100" spc="-2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th</a:t>
            </a:r>
            <a:r>
              <a:rPr sz="1100" spc="-5" dirty="0">
                <a:latin typeface="Arial"/>
                <a:cs typeface="Arial"/>
              </a:rPr>
              <a:t>a</a:t>
            </a:r>
            <a:r>
              <a:rPr sz="1100" dirty="0">
                <a:latin typeface="Arial"/>
                <a:cs typeface="Arial"/>
              </a:rPr>
              <a:t>t</a:t>
            </a:r>
            <a:r>
              <a:rPr sz="1100" spc="-3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can</a:t>
            </a:r>
            <a:r>
              <a:rPr sz="1100" spc="-1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be u</a:t>
            </a:r>
            <a:r>
              <a:rPr sz="1100" spc="-5" dirty="0">
                <a:latin typeface="Arial"/>
                <a:cs typeface="Arial"/>
              </a:rPr>
              <a:t>n</a:t>
            </a:r>
            <a:r>
              <a:rPr sz="1100" spc="-20" dirty="0">
                <a:latin typeface="Arial"/>
                <a:cs typeface="Arial"/>
              </a:rPr>
              <a:t>w</a:t>
            </a:r>
            <a:r>
              <a:rPr sz="1100" dirty="0">
                <a:latin typeface="Arial"/>
                <a:cs typeface="Arial"/>
              </a:rPr>
              <a:t>ra</a:t>
            </a:r>
            <a:r>
              <a:rPr sz="1100" spc="-5" dirty="0">
                <a:latin typeface="Arial"/>
                <a:cs typeface="Arial"/>
              </a:rPr>
              <a:t>p</a:t>
            </a:r>
            <a:r>
              <a:rPr sz="1100" dirty="0">
                <a:latin typeface="Arial"/>
                <a:cs typeface="Arial"/>
              </a:rPr>
              <a:t>p</a:t>
            </a:r>
            <a:r>
              <a:rPr sz="1100" spc="-5" dirty="0">
                <a:latin typeface="Arial"/>
                <a:cs typeface="Arial"/>
              </a:rPr>
              <a:t>e</a:t>
            </a:r>
            <a:r>
              <a:rPr sz="1100" dirty="0">
                <a:latin typeface="Arial"/>
                <a:cs typeface="Arial"/>
              </a:rPr>
              <a:t>d </a:t>
            </a:r>
            <a:r>
              <a:rPr sz="1100" spc="5" dirty="0">
                <a:latin typeface="Arial"/>
                <a:cs typeface="Arial"/>
              </a:rPr>
              <a:t>t</a:t>
            </a:r>
            <a:r>
              <a:rPr sz="1100" dirty="0">
                <a:latin typeface="Arial"/>
                <a:cs typeface="Arial"/>
              </a:rPr>
              <a:t>o</a:t>
            </a:r>
            <a:r>
              <a:rPr sz="1100" spc="-2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a</a:t>
            </a:r>
            <a:r>
              <a:rPr sz="1100" spc="-1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sur</a:t>
            </a:r>
            <a:r>
              <a:rPr sz="1100" spc="15" dirty="0">
                <a:latin typeface="Arial"/>
                <a:cs typeface="Arial"/>
              </a:rPr>
              <a:t>f</a:t>
            </a:r>
            <a:r>
              <a:rPr sz="1100" dirty="0">
                <a:latin typeface="Arial"/>
                <a:cs typeface="Arial"/>
              </a:rPr>
              <a:t>ace</a:t>
            </a:r>
            <a:r>
              <a:rPr sz="1100" spc="-5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pro</a:t>
            </a:r>
            <a:r>
              <a:rPr sz="1100" spc="15" dirty="0">
                <a:latin typeface="Arial"/>
                <a:cs typeface="Arial"/>
              </a:rPr>
              <a:t>f</a:t>
            </a:r>
            <a:r>
              <a:rPr sz="1100" spc="-10" dirty="0">
                <a:latin typeface="Arial"/>
                <a:cs typeface="Arial"/>
              </a:rPr>
              <a:t>il</a:t>
            </a:r>
            <a:r>
              <a:rPr sz="1100" dirty="0">
                <a:latin typeface="Arial"/>
                <a:cs typeface="Arial"/>
              </a:rPr>
              <a:t>e.</a:t>
            </a:r>
          </a:p>
          <a:p>
            <a:pPr>
              <a:lnSpc>
                <a:spcPct val="100000"/>
              </a:lnSpc>
            </a:pPr>
            <a:endParaRPr sz="11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 dirty="0" smtClean="0">
              <a:latin typeface="Times New Roman"/>
              <a:cs typeface="Times New Roman"/>
            </a:endParaRPr>
          </a:p>
          <a:p>
            <a:pPr marL="12700" marR="3130550">
              <a:lnSpc>
                <a:spcPct val="100000"/>
              </a:lnSpc>
              <a:spcBef>
                <a:spcPts val="650"/>
              </a:spcBef>
            </a:pPr>
            <a:r>
              <a:rPr sz="1100" spc="5" dirty="0" smtClean="0">
                <a:latin typeface="Arial"/>
                <a:cs typeface="Arial"/>
              </a:rPr>
              <a:t>T</a:t>
            </a:r>
            <a:r>
              <a:rPr sz="1100" dirty="0" smtClean="0">
                <a:latin typeface="Arial"/>
                <a:cs typeface="Arial"/>
              </a:rPr>
              <a:t>h</a:t>
            </a:r>
            <a:r>
              <a:rPr sz="1100" spc="-10" dirty="0" smtClean="0">
                <a:latin typeface="Arial"/>
                <a:cs typeface="Arial"/>
              </a:rPr>
              <a:t>i</a:t>
            </a:r>
            <a:r>
              <a:rPr sz="1100" dirty="0" smtClean="0">
                <a:latin typeface="Arial"/>
                <a:cs typeface="Arial"/>
              </a:rPr>
              <a:t>s</a:t>
            </a:r>
            <a:r>
              <a:rPr sz="1100" spc="-10" dirty="0" smtClean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p</a:t>
            </a:r>
            <a:r>
              <a:rPr sz="1100" spc="-5" dirty="0">
                <a:latin typeface="Arial"/>
                <a:cs typeface="Arial"/>
              </a:rPr>
              <a:t>h</a:t>
            </a:r>
            <a:r>
              <a:rPr sz="1100" dirty="0">
                <a:latin typeface="Arial"/>
                <a:cs typeface="Arial"/>
              </a:rPr>
              <a:t>oto</a:t>
            </a:r>
            <a:r>
              <a:rPr sz="1100" spc="10" dirty="0">
                <a:latin typeface="Arial"/>
                <a:cs typeface="Arial"/>
              </a:rPr>
              <a:t>g</a:t>
            </a:r>
            <a:r>
              <a:rPr sz="1100" dirty="0">
                <a:latin typeface="Arial"/>
                <a:cs typeface="Arial"/>
              </a:rPr>
              <a:t>ra</a:t>
            </a:r>
            <a:r>
              <a:rPr sz="1100" spc="-5" dirty="0">
                <a:latin typeface="Arial"/>
                <a:cs typeface="Arial"/>
              </a:rPr>
              <a:t>p</a:t>
            </a:r>
            <a:r>
              <a:rPr sz="1100" dirty="0">
                <a:latin typeface="Arial"/>
                <a:cs typeface="Arial"/>
              </a:rPr>
              <a:t>h</a:t>
            </a:r>
            <a:r>
              <a:rPr sz="1100" spc="-4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sh</a:t>
            </a:r>
            <a:r>
              <a:rPr sz="1100" spc="-5" dirty="0">
                <a:latin typeface="Arial"/>
                <a:cs typeface="Arial"/>
              </a:rPr>
              <a:t>o</a:t>
            </a:r>
            <a:r>
              <a:rPr sz="1100" spc="-20" dirty="0">
                <a:latin typeface="Arial"/>
                <a:cs typeface="Arial"/>
              </a:rPr>
              <a:t>w</a:t>
            </a:r>
            <a:r>
              <a:rPr sz="1100" dirty="0">
                <a:latin typeface="Arial"/>
                <a:cs typeface="Arial"/>
              </a:rPr>
              <a:t>s</a:t>
            </a:r>
            <a:r>
              <a:rPr sz="1100" spc="1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a</a:t>
            </a:r>
            <a:r>
              <a:rPr sz="1100" spc="-10" dirty="0">
                <a:latin typeface="Arial"/>
                <a:cs typeface="Arial"/>
              </a:rPr>
              <a:t>l</a:t>
            </a:r>
            <a:r>
              <a:rPr sz="1100" dirty="0">
                <a:latin typeface="Arial"/>
                <a:cs typeface="Arial"/>
              </a:rPr>
              <a:t>l</a:t>
            </a:r>
            <a:r>
              <a:rPr sz="1100" spc="1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the</a:t>
            </a:r>
            <a:r>
              <a:rPr sz="1100" spc="-2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o</a:t>
            </a:r>
            <a:r>
              <a:rPr sz="1100" spc="-5" dirty="0">
                <a:latin typeface="Arial"/>
                <a:cs typeface="Arial"/>
              </a:rPr>
              <a:t>p</a:t>
            </a:r>
            <a:r>
              <a:rPr sz="1100" dirty="0">
                <a:latin typeface="Arial"/>
                <a:cs typeface="Arial"/>
              </a:rPr>
              <a:t>t</a:t>
            </a:r>
            <a:r>
              <a:rPr sz="1100" spc="-10" dirty="0">
                <a:latin typeface="Arial"/>
                <a:cs typeface="Arial"/>
              </a:rPr>
              <a:t>i</a:t>
            </a:r>
            <a:r>
              <a:rPr sz="1100" dirty="0">
                <a:latin typeface="Arial"/>
                <a:cs typeface="Arial"/>
              </a:rPr>
              <a:t>cal</a:t>
            </a:r>
            <a:r>
              <a:rPr sz="1100" spc="-1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e</a:t>
            </a:r>
            <a:r>
              <a:rPr sz="1100" spc="-10" dirty="0">
                <a:latin typeface="Arial"/>
                <a:cs typeface="Arial"/>
              </a:rPr>
              <a:t>l</a:t>
            </a:r>
            <a:r>
              <a:rPr sz="1100" dirty="0">
                <a:latin typeface="Arial"/>
                <a:cs typeface="Arial"/>
              </a:rPr>
              <a:t>ements </a:t>
            </a:r>
            <a:r>
              <a:rPr sz="1100" spc="-10" dirty="0">
                <a:latin typeface="Arial"/>
                <a:cs typeface="Arial"/>
              </a:rPr>
              <a:t>i</a:t>
            </a:r>
            <a:r>
              <a:rPr sz="1100" dirty="0">
                <a:latin typeface="Arial"/>
                <a:cs typeface="Arial"/>
              </a:rPr>
              <a:t>n </a:t>
            </a:r>
            <a:r>
              <a:rPr sz="1100" spc="5" dirty="0">
                <a:latin typeface="Arial"/>
                <a:cs typeface="Arial"/>
              </a:rPr>
              <a:t>t</a:t>
            </a:r>
            <a:r>
              <a:rPr sz="1100" dirty="0">
                <a:latin typeface="Arial"/>
                <a:cs typeface="Arial"/>
              </a:rPr>
              <a:t>he</a:t>
            </a:r>
            <a:r>
              <a:rPr sz="1100" spc="-2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test</a:t>
            </a:r>
            <a:r>
              <a:rPr sz="1100" spc="-3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setup</a:t>
            </a:r>
            <a:r>
              <a:rPr sz="1100" spc="-20" dirty="0">
                <a:latin typeface="Arial"/>
                <a:cs typeface="Arial"/>
              </a:rPr>
              <a:t> </a:t>
            </a:r>
            <a:r>
              <a:rPr sz="1100" spc="-10" dirty="0">
                <a:latin typeface="Arial"/>
                <a:cs typeface="Arial"/>
              </a:rPr>
              <a:t>i</a:t>
            </a:r>
            <a:r>
              <a:rPr sz="1100" dirty="0">
                <a:latin typeface="Arial"/>
                <a:cs typeface="Arial"/>
              </a:rPr>
              <a:t>nc</a:t>
            </a:r>
            <a:r>
              <a:rPr sz="1100" spc="-10" dirty="0">
                <a:latin typeface="Arial"/>
                <a:cs typeface="Arial"/>
              </a:rPr>
              <a:t>l</a:t>
            </a:r>
            <a:r>
              <a:rPr sz="1100" dirty="0">
                <a:latin typeface="Arial"/>
                <a:cs typeface="Arial"/>
              </a:rPr>
              <a:t>u</a:t>
            </a:r>
            <a:r>
              <a:rPr sz="1100" spc="-5" dirty="0">
                <a:latin typeface="Arial"/>
                <a:cs typeface="Arial"/>
              </a:rPr>
              <a:t>d</a:t>
            </a:r>
            <a:r>
              <a:rPr sz="1100" spc="-10" dirty="0">
                <a:latin typeface="Arial"/>
                <a:cs typeface="Arial"/>
              </a:rPr>
              <a:t>i</a:t>
            </a:r>
            <a:r>
              <a:rPr sz="1100" dirty="0">
                <a:latin typeface="Arial"/>
                <a:cs typeface="Arial"/>
              </a:rPr>
              <a:t>ng</a:t>
            </a:r>
            <a:r>
              <a:rPr sz="1100" spc="1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the</a:t>
            </a:r>
            <a:r>
              <a:rPr sz="1100" spc="-25" dirty="0">
                <a:latin typeface="Arial"/>
                <a:cs typeface="Arial"/>
              </a:rPr>
              <a:t> </a:t>
            </a:r>
            <a:r>
              <a:rPr sz="1100" spc="-10" dirty="0">
                <a:latin typeface="Arial"/>
                <a:cs typeface="Arial"/>
              </a:rPr>
              <a:t>H</a:t>
            </a:r>
            <a:r>
              <a:rPr sz="1100" spc="-5" dirty="0">
                <a:latin typeface="Arial"/>
                <a:cs typeface="Arial"/>
              </a:rPr>
              <a:t>S</a:t>
            </a:r>
            <a:r>
              <a:rPr sz="1100" dirty="0">
                <a:latin typeface="Arial"/>
                <a:cs typeface="Arial"/>
              </a:rPr>
              <a:t>I,</a:t>
            </a:r>
            <a:r>
              <a:rPr sz="1100" spc="-5" dirty="0">
                <a:latin typeface="Arial"/>
                <a:cs typeface="Arial"/>
              </a:rPr>
              <a:t> </a:t>
            </a:r>
            <a:r>
              <a:rPr sz="1100" spc="-10" dirty="0">
                <a:latin typeface="Arial"/>
                <a:cs typeface="Arial"/>
              </a:rPr>
              <a:t>C</a:t>
            </a:r>
            <a:r>
              <a:rPr sz="1100" dirty="0">
                <a:latin typeface="Arial"/>
                <a:cs typeface="Arial"/>
              </a:rPr>
              <a:t>GH</a:t>
            </a:r>
            <a:r>
              <a:rPr sz="1100" spc="-1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(</a:t>
            </a:r>
            <a:r>
              <a:rPr sz="1100" spc="15" dirty="0">
                <a:latin typeface="Arial"/>
                <a:cs typeface="Arial"/>
              </a:rPr>
              <a:t>f</a:t>
            </a:r>
            <a:r>
              <a:rPr sz="1100" spc="-10" dirty="0">
                <a:latin typeface="Arial"/>
                <a:cs typeface="Arial"/>
              </a:rPr>
              <a:t>r</a:t>
            </a:r>
            <a:r>
              <a:rPr sz="1100" dirty="0">
                <a:latin typeface="Arial"/>
                <a:cs typeface="Arial"/>
              </a:rPr>
              <a:t>a</a:t>
            </a:r>
            <a:r>
              <a:rPr sz="1100" spc="-10" dirty="0">
                <a:latin typeface="Arial"/>
                <a:cs typeface="Arial"/>
              </a:rPr>
              <a:t>m</a:t>
            </a:r>
            <a:r>
              <a:rPr sz="1100" dirty="0">
                <a:latin typeface="Arial"/>
                <a:cs typeface="Arial"/>
              </a:rPr>
              <a:t>ed </a:t>
            </a:r>
            <a:r>
              <a:rPr sz="1100" spc="-10" dirty="0">
                <a:latin typeface="Arial"/>
                <a:cs typeface="Arial"/>
              </a:rPr>
              <a:t>i</a:t>
            </a:r>
            <a:r>
              <a:rPr sz="1100" dirty="0">
                <a:latin typeface="Arial"/>
                <a:cs typeface="Arial"/>
              </a:rPr>
              <a:t>n </a:t>
            </a:r>
            <a:r>
              <a:rPr sz="1100" spc="5" dirty="0">
                <a:latin typeface="Arial"/>
                <a:cs typeface="Arial"/>
              </a:rPr>
              <a:t>r</a:t>
            </a:r>
            <a:r>
              <a:rPr sz="1100" dirty="0">
                <a:latin typeface="Arial"/>
                <a:cs typeface="Arial"/>
              </a:rPr>
              <a:t>e</a:t>
            </a:r>
            <a:r>
              <a:rPr sz="1100" spc="-5" dirty="0">
                <a:latin typeface="Arial"/>
                <a:cs typeface="Arial"/>
              </a:rPr>
              <a:t>d</a:t>
            </a:r>
            <a:r>
              <a:rPr sz="1100" dirty="0">
                <a:latin typeface="Arial"/>
                <a:cs typeface="Arial"/>
              </a:rPr>
              <a:t>),</a:t>
            </a:r>
            <a:r>
              <a:rPr sz="1100" spc="-4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a</a:t>
            </a:r>
            <a:r>
              <a:rPr sz="1100" spc="-5" dirty="0">
                <a:latin typeface="Arial"/>
                <a:cs typeface="Arial"/>
              </a:rPr>
              <a:t>n</a:t>
            </a:r>
            <a:r>
              <a:rPr sz="1100" dirty="0">
                <a:latin typeface="Arial"/>
                <a:cs typeface="Arial"/>
              </a:rPr>
              <a:t>d</a:t>
            </a:r>
            <a:r>
              <a:rPr sz="1100" spc="-1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test</a:t>
            </a:r>
            <a:r>
              <a:rPr sz="1100" spc="-3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m</a:t>
            </a:r>
            <a:r>
              <a:rPr sz="1100" spc="-10" dirty="0">
                <a:latin typeface="Arial"/>
                <a:cs typeface="Arial"/>
              </a:rPr>
              <a:t>i</a:t>
            </a:r>
            <a:r>
              <a:rPr sz="1100" dirty="0">
                <a:latin typeface="Arial"/>
                <a:cs typeface="Arial"/>
              </a:rPr>
              <a:t>rror</a:t>
            </a:r>
            <a:r>
              <a:rPr sz="1100" spc="-3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(h</a:t>
            </a:r>
            <a:r>
              <a:rPr sz="1100" spc="-5" dirty="0">
                <a:latin typeface="Arial"/>
                <a:cs typeface="Arial"/>
              </a:rPr>
              <a:t>e</a:t>
            </a:r>
            <a:r>
              <a:rPr sz="1100" spc="-15" dirty="0">
                <a:latin typeface="Arial"/>
                <a:cs typeface="Arial"/>
              </a:rPr>
              <a:t>x</a:t>
            </a:r>
            <a:r>
              <a:rPr sz="1100" dirty="0">
                <a:latin typeface="Arial"/>
                <a:cs typeface="Arial"/>
              </a:rPr>
              <a:t>a</a:t>
            </a:r>
            <a:r>
              <a:rPr sz="1100" spc="5" dirty="0">
                <a:latin typeface="Arial"/>
                <a:cs typeface="Arial"/>
              </a:rPr>
              <a:t>g</a:t>
            </a:r>
            <a:r>
              <a:rPr sz="1100" dirty="0">
                <a:latin typeface="Arial"/>
                <a:cs typeface="Arial"/>
              </a:rPr>
              <a:t>o</a:t>
            </a:r>
            <a:r>
              <a:rPr sz="1100" spc="-5" dirty="0">
                <a:latin typeface="Arial"/>
                <a:cs typeface="Arial"/>
              </a:rPr>
              <a:t>n</a:t>
            </a:r>
            <a:r>
              <a:rPr sz="1100" dirty="0">
                <a:latin typeface="Arial"/>
                <a:cs typeface="Arial"/>
              </a:rPr>
              <a:t>al</a:t>
            </a:r>
            <a:r>
              <a:rPr sz="1100" spc="-1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m</a:t>
            </a:r>
            <a:r>
              <a:rPr sz="1100" spc="-10" dirty="0">
                <a:latin typeface="Arial"/>
                <a:cs typeface="Arial"/>
              </a:rPr>
              <a:t>i</a:t>
            </a:r>
            <a:r>
              <a:rPr sz="1100" dirty="0">
                <a:latin typeface="Arial"/>
                <a:cs typeface="Arial"/>
              </a:rPr>
              <a:t>rror</a:t>
            </a:r>
            <a:r>
              <a:rPr sz="1100" spc="-3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on</a:t>
            </a:r>
            <a:r>
              <a:rPr sz="1100" spc="-1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the </a:t>
            </a:r>
            <a:r>
              <a:rPr sz="1100" spc="15" dirty="0">
                <a:latin typeface="Arial"/>
                <a:cs typeface="Arial"/>
              </a:rPr>
              <a:t>f</a:t>
            </a:r>
            <a:r>
              <a:rPr sz="1100" dirty="0">
                <a:latin typeface="Arial"/>
                <a:cs typeface="Arial"/>
              </a:rPr>
              <a:t>ar</a:t>
            </a:r>
            <a:r>
              <a:rPr sz="1100" spc="-40" dirty="0">
                <a:latin typeface="Arial"/>
                <a:cs typeface="Arial"/>
              </a:rPr>
              <a:t> </a:t>
            </a:r>
            <a:r>
              <a:rPr sz="1100" spc="-10" dirty="0">
                <a:latin typeface="Arial"/>
                <a:cs typeface="Arial"/>
              </a:rPr>
              <a:t>l</a:t>
            </a:r>
            <a:r>
              <a:rPr sz="1100" dirty="0">
                <a:latin typeface="Arial"/>
                <a:cs typeface="Arial"/>
              </a:rPr>
              <a:t>e</a:t>
            </a:r>
            <a:r>
              <a:rPr sz="1100" spc="10" dirty="0">
                <a:latin typeface="Arial"/>
                <a:cs typeface="Arial"/>
              </a:rPr>
              <a:t>f</a:t>
            </a:r>
            <a:r>
              <a:rPr sz="1100" dirty="0">
                <a:latin typeface="Arial"/>
                <a:cs typeface="Arial"/>
              </a:rPr>
              <a:t>t).</a:t>
            </a:r>
          </a:p>
        </p:txBody>
      </p:sp>
      <p:sp>
        <p:nvSpPr>
          <p:cNvPr id="24" name="object 24"/>
          <p:cNvSpPr txBox="1"/>
          <p:nvPr/>
        </p:nvSpPr>
        <p:spPr>
          <a:xfrm>
            <a:off x="700836" y="5994250"/>
            <a:ext cx="2806065" cy="5441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z="1200" spc="5" dirty="0">
                <a:latin typeface="Arial"/>
                <a:cs typeface="Arial"/>
              </a:rPr>
              <a:t>T</a:t>
            </a:r>
            <a:r>
              <a:rPr sz="1200" dirty="0">
                <a:latin typeface="Arial"/>
                <a:cs typeface="Arial"/>
              </a:rPr>
              <a:t>his</a:t>
            </a:r>
            <a:r>
              <a:rPr sz="1200" spc="-1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sche</a:t>
            </a:r>
            <a:r>
              <a:rPr sz="1200" spc="5" dirty="0">
                <a:latin typeface="Arial"/>
                <a:cs typeface="Arial"/>
              </a:rPr>
              <a:t>m</a:t>
            </a:r>
            <a:r>
              <a:rPr sz="1200" dirty="0">
                <a:latin typeface="Arial"/>
                <a:cs typeface="Arial"/>
              </a:rPr>
              <a:t>atic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dia</a:t>
            </a:r>
            <a:r>
              <a:rPr sz="1200" spc="-5" dirty="0">
                <a:latin typeface="Arial"/>
                <a:cs typeface="Arial"/>
              </a:rPr>
              <a:t>g</a:t>
            </a:r>
            <a:r>
              <a:rPr sz="1200" dirty="0">
                <a:latin typeface="Arial"/>
                <a:cs typeface="Arial"/>
              </a:rPr>
              <a:t>ram</a:t>
            </a:r>
            <a:r>
              <a:rPr sz="1200" spc="-3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sho</a:t>
            </a:r>
            <a:r>
              <a:rPr sz="1200" spc="-15" dirty="0">
                <a:latin typeface="Arial"/>
                <a:cs typeface="Arial"/>
              </a:rPr>
              <a:t>w</a:t>
            </a:r>
            <a:r>
              <a:rPr sz="1200" dirty="0">
                <a:latin typeface="Arial"/>
                <a:cs typeface="Arial"/>
              </a:rPr>
              <a:t>s the relations</a:t>
            </a:r>
            <a:r>
              <a:rPr sz="1200" spc="-10" dirty="0">
                <a:latin typeface="Arial"/>
                <a:cs typeface="Arial"/>
              </a:rPr>
              <a:t>h</a:t>
            </a:r>
            <a:r>
              <a:rPr sz="1200" dirty="0">
                <a:latin typeface="Arial"/>
                <a:cs typeface="Arial"/>
              </a:rPr>
              <a:t>ip</a:t>
            </a:r>
            <a:r>
              <a:rPr sz="1200" spc="-4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of t</a:t>
            </a:r>
            <a:r>
              <a:rPr sz="1200" spc="5" dirty="0">
                <a:latin typeface="Arial"/>
                <a:cs typeface="Arial"/>
              </a:rPr>
              <a:t>h</a:t>
            </a:r>
            <a:r>
              <a:rPr sz="1200" dirty="0">
                <a:latin typeface="Arial"/>
                <a:cs typeface="Arial"/>
              </a:rPr>
              <a:t>e</a:t>
            </a:r>
            <a:r>
              <a:rPr sz="1200" spc="-1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co</a:t>
            </a:r>
            <a:r>
              <a:rPr sz="1200" spc="5" dirty="0">
                <a:latin typeface="Arial"/>
                <a:cs typeface="Arial"/>
              </a:rPr>
              <a:t>m</a:t>
            </a:r>
            <a:r>
              <a:rPr sz="1200" dirty="0">
                <a:latin typeface="Arial"/>
                <a:cs typeface="Arial"/>
              </a:rPr>
              <a:t>po</a:t>
            </a:r>
            <a:r>
              <a:rPr sz="1200" spc="-10" dirty="0">
                <a:latin typeface="Arial"/>
                <a:cs typeface="Arial"/>
              </a:rPr>
              <a:t>nen</a:t>
            </a:r>
            <a:r>
              <a:rPr sz="1200" dirty="0">
                <a:latin typeface="Arial"/>
                <a:cs typeface="Arial"/>
              </a:rPr>
              <a:t>ts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of t</a:t>
            </a:r>
            <a:r>
              <a:rPr sz="1200" spc="5" dirty="0">
                <a:latin typeface="Arial"/>
                <a:cs typeface="Arial"/>
              </a:rPr>
              <a:t>h</a:t>
            </a:r>
            <a:r>
              <a:rPr sz="1200" dirty="0">
                <a:latin typeface="Arial"/>
                <a:cs typeface="Arial"/>
              </a:rPr>
              <a:t>e</a:t>
            </a:r>
            <a:r>
              <a:rPr sz="1200" spc="-1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t</a:t>
            </a:r>
            <a:r>
              <a:rPr sz="1200" spc="5" dirty="0">
                <a:latin typeface="Arial"/>
                <a:cs typeface="Arial"/>
              </a:rPr>
              <a:t>e</a:t>
            </a:r>
            <a:r>
              <a:rPr sz="1200" dirty="0">
                <a:latin typeface="Arial"/>
                <a:cs typeface="Arial"/>
              </a:rPr>
              <a:t>st set</a:t>
            </a:r>
            <a:r>
              <a:rPr sz="1200" spc="5" dirty="0">
                <a:latin typeface="Arial"/>
                <a:cs typeface="Arial"/>
              </a:rPr>
              <a:t>u</a:t>
            </a:r>
            <a:r>
              <a:rPr sz="1200" dirty="0">
                <a:latin typeface="Arial"/>
                <a:cs typeface="Arial"/>
              </a:rPr>
              <a:t>p.</a:t>
            </a:r>
            <a:endParaRPr sz="1200">
              <a:latin typeface="Arial"/>
              <a:cs typeface="Aria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5452871" y="3761238"/>
            <a:ext cx="4737124" cy="2441405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>
            <a:spLocks noGrp="1"/>
          </p:cNvSpPr>
          <p:nvPr>
            <p:ph type="title"/>
          </p:nvPr>
        </p:nvSpPr>
        <p:spPr>
          <a:xfrm>
            <a:off x="840739" y="82931"/>
            <a:ext cx="10510520" cy="764953"/>
          </a:xfrm>
          <a:prstGeom prst="rect">
            <a:avLst/>
          </a:prstGeom>
        </p:spPr>
        <p:txBody>
          <a:bodyPr vert="horz" wrap="square" lIns="0" tIns="269875" rIns="0" bIns="0" rtlCol="0">
            <a:spAutoFit/>
          </a:bodyPr>
          <a:lstStyle/>
          <a:p>
            <a:pPr marL="1906905">
              <a:lnSpc>
                <a:spcPct val="100000"/>
              </a:lnSpc>
            </a:pPr>
            <a:r>
              <a:rPr sz="3200" b="1" spc="-10" dirty="0">
                <a:latin typeface="+mn-lt"/>
              </a:rPr>
              <a:t>Pi</a:t>
            </a:r>
            <a:r>
              <a:rPr sz="3200" b="1" spc="-40" dirty="0">
                <a:latin typeface="+mn-lt"/>
              </a:rPr>
              <a:t>c</a:t>
            </a:r>
            <a:r>
              <a:rPr sz="3200" b="1" spc="-5" dirty="0">
                <a:latin typeface="+mn-lt"/>
              </a:rPr>
              <a:t>om</a:t>
            </a:r>
            <a:r>
              <a:rPr sz="3200" b="1" spc="-15" dirty="0">
                <a:latin typeface="+mn-lt"/>
              </a:rPr>
              <a:t>e</a:t>
            </a:r>
            <a:r>
              <a:rPr sz="3200" b="1" spc="-35" dirty="0">
                <a:latin typeface="+mn-lt"/>
              </a:rPr>
              <a:t>t</a:t>
            </a:r>
            <a:r>
              <a:rPr sz="3200" b="1" spc="-20" dirty="0">
                <a:latin typeface="+mn-lt"/>
              </a:rPr>
              <a:t>e</a:t>
            </a:r>
            <a:r>
              <a:rPr sz="3200" b="1" spc="-10" dirty="0">
                <a:latin typeface="+mn-lt"/>
              </a:rPr>
              <a:t>r</a:t>
            </a:r>
            <a:r>
              <a:rPr sz="3200" b="1" dirty="0">
                <a:latin typeface="+mn-lt"/>
              </a:rPr>
              <a:t> </a:t>
            </a:r>
            <a:r>
              <a:rPr sz="3200" b="1" spc="-15" dirty="0">
                <a:latin typeface="+mn-lt"/>
              </a:rPr>
              <a:t>mea</a:t>
            </a:r>
            <a:r>
              <a:rPr sz="3200" b="1" spc="-20" dirty="0">
                <a:latin typeface="+mn-lt"/>
              </a:rPr>
              <a:t>s</a:t>
            </a:r>
            <a:r>
              <a:rPr sz="3200" b="1" spc="-15" dirty="0">
                <a:latin typeface="+mn-lt"/>
              </a:rPr>
              <a:t>u</a:t>
            </a:r>
            <a:r>
              <a:rPr sz="3200" b="1" spc="-50" dirty="0">
                <a:latin typeface="+mn-lt"/>
              </a:rPr>
              <a:t>r</a:t>
            </a:r>
            <a:r>
              <a:rPr sz="3200" b="1" spc="-20" dirty="0">
                <a:latin typeface="+mn-lt"/>
              </a:rPr>
              <a:t>eme</a:t>
            </a:r>
            <a:r>
              <a:rPr sz="3200" b="1" spc="-40" dirty="0">
                <a:latin typeface="+mn-lt"/>
              </a:rPr>
              <a:t>n</a:t>
            </a:r>
            <a:r>
              <a:rPr sz="3200" b="1" spc="-10" dirty="0">
                <a:latin typeface="+mn-lt"/>
              </a:rPr>
              <a:t>t</a:t>
            </a:r>
            <a:r>
              <a:rPr sz="3200" b="1" dirty="0">
                <a:latin typeface="+mn-lt"/>
              </a:rPr>
              <a:t> </a:t>
            </a:r>
            <a:r>
              <a:rPr sz="3200" b="1" spc="-5" dirty="0">
                <a:latin typeface="+mn-lt"/>
              </a:rPr>
              <a:t>o</a:t>
            </a:r>
            <a:r>
              <a:rPr sz="3200" b="1" dirty="0">
                <a:latin typeface="+mn-lt"/>
              </a:rPr>
              <a:t>f</a:t>
            </a:r>
            <a:r>
              <a:rPr sz="3200" b="1" spc="-15" dirty="0">
                <a:latin typeface="+mn-lt"/>
              </a:rPr>
              <a:t> mir</a:t>
            </a:r>
            <a:r>
              <a:rPr sz="3200" b="1" spc="-65" dirty="0">
                <a:latin typeface="+mn-lt"/>
              </a:rPr>
              <a:t>r</a:t>
            </a:r>
            <a:r>
              <a:rPr sz="3200" b="1" spc="-5" dirty="0">
                <a:latin typeface="+mn-lt"/>
              </a:rPr>
              <a:t>o</a:t>
            </a:r>
            <a:r>
              <a:rPr sz="3200" b="1" dirty="0">
                <a:latin typeface="+mn-lt"/>
              </a:rPr>
              <a:t>r </a:t>
            </a:r>
            <a:r>
              <a:rPr sz="3200" b="1" spc="-15" dirty="0">
                <a:latin typeface="+mn-lt"/>
              </a:rPr>
              <a:t>d</a:t>
            </a:r>
            <a:r>
              <a:rPr sz="3200" b="1" spc="-25" dirty="0">
                <a:latin typeface="+mn-lt"/>
              </a:rPr>
              <a:t>y</a:t>
            </a:r>
            <a:r>
              <a:rPr sz="3200" b="1" spc="-15" dirty="0">
                <a:latin typeface="+mn-lt"/>
              </a:rPr>
              <a:t>nam</a:t>
            </a:r>
            <a:r>
              <a:rPr sz="3200" b="1" spc="-20" dirty="0">
                <a:latin typeface="+mn-lt"/>
              </a:rPr>
              <a:t>i</a:t>
            </a:r>
            <a:r>
              <a:rPr sz="3200" b="1" spc="-5" dirty="0">
                <a:latin typeface="+mn-lt"/>
              </a:rPr>
              <a:t>cs</a:t>
            </a:r>
            <a:endParaRPr sz="3200" b="1" dirty="0">
              <a:latin typeface="+mn-lt"/>
            </a:endParaRP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EB399760-AF6E-5946-8B98-62266E3DA765}"/>
              </a:ext>
            </a:extLst>
          </p:cNvPr>
          <p:cNvPicPr>
            <a:picLocks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7936" y="142840"/>
            <a:ext cx="1188720" cy="1005840"/>
          </a:xfrm>
          <a:prstGeom prst="rect">
            <a:avLst/>
          </a:prstGeom>
        </p:spPr>
      </p:pic>
      <p:pic>
        <p:nvPicPr>
          <p:cNvPr id="33" name="Picture 2" descr="File:JWST decal.sv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73799" y="142840"/>
            <a:ext cx="865177" cy="868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86957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68282" y="173713"/>
            <a:ext cx="8801098" cy="606669"/>
          </a:xfrm>
        </p:spPr>
        <p:txBody>
          <a:bodyPr/>
          <a:lstStyle/>
          <a:p>
            <a: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  <a:t>Picture of </a:t>
            </a:r>
            <a:r>
              <a:rPr lang="en-US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the </a:t>
            </a:r>
            <a:r>
              <a:rPr lang="en-US" sz="36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CoC</a:t>
            </a:r>
            <a:r>
              <a:rPr lang="en-US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  <a:t>Test Layout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1802" y="1415129"/>
            <a:ext cx="5828896" cy="3931920"/>
          </a:xfrm>
          <a:prstGeom prst="rect">
            <a:avLst/>
          </a:prstGeom>
          <a:ln w="3175" cap="sq">
            <a:solidFill>
              <a:schemeClr val="tx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09460" y="1552289"/>
            <a:ext cx="3948427" cy="3657600"/>
          </a:xfrm>
          <a:prstGeom prst="rect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</p:pic>
      <p:sp>
        <p:nvSpPr>
          <p:cNvPr id="2" name="Rectangle 1"/>
          <p:cNvSpPr/>
          <p:nvPr/>
        </p:nvSpPr>
        <p:spPr>
          <a:xfrm>
            <a:off x="7209460" y="5261207"/>
            <a:ext cx="43916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/>
              <a:t>For dynamics test a </a:t>
            </a:r>
            <a:r>
              <a:rPr lang="en-US" sz="1600" dirty="0"/>
              <a:t>vibration shaker is used to apply a low level force into the composite backplane structure.</a:t>
            </a:r>
          </a:p>
        </p:txBody>
      </p:sp>
      <p:pic>
        <p:nvPicPr>
          <p:cNvPr id="8" name="Picture 2" descr="File:JWST decal.sv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73799" y="142840"/>
            <a:ext cx="865177" cy="868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B399760-AF6E-5946-8B98-62266E3DA765}"/>
              </a:ext>
            </a:extLst>
          </p:cNvPr>
          <p:cNvPicPr>
            <a:picLocks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7936" y="142840"/>
            <a:ext cx="1188720" cy="1005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4485788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8378" y="167959"/>
            <a:ext cx="10854265" cy="425196"/>
          </a:xfrm>
        </p:spPr>
        <p:txBody>
          <a:bodyPr/>
          <a:lstStyle/>
          <a:p>
            <a:r>
              <a:rPr lang="en-US" dirty="0" smtClean="0"/>
              <a:t> </a:t>
            </a:r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Composite Image of Surface Figure </a:t>
            </a:r>
            <a:r>
              <a:rPr lang="en-US" sz="2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and Astigmatism Changes</a:t>
            </a:r>
            <a:endParaRPr lang="en-US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133911"/>
            <a:ext cx="4843780" cy="292608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5999" y="2042471"/>
            <a:ext cx="4906645" cy="301752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2481942" y="5514392"/>
            <a:ext cx="72731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</a:t>
            </a:r>
            <a:r>
              <a:rPr lang="en-US" dirty="0" smtClean="0"/>
              <a:t>oth </a:t>
            </a:r>
            <a:r>
              <a:rPr lang="en-US" dirty="0"/>
              <a:t>figure and </a:t>
            </a:r>
            <a:r>
              <a:rPr lang="en-US" dirty="0" smtClean="0"/>
              <a:t>astigmatism </a:t>
            </a:r>
            <a:r>
              <a:rPr lang="en-US" dirty="0"/>
              <a:t>all measured delta values </a:t>
            </a:r>
            <a:r>
              <a:rPr lang="en-US" dirty="0" smtClean="0"/>
              <a:t>are within </a:t>
            </a:r>
            <a:r>
              <a:rPr lang="en-US" dirty="0"/>
              <a:t>uncertainty </a:t>
            </a:r>
            <a:r>
              <a:rPr lang="en-US" dirty="0" smtClean="0"/>
              <a:t>budget.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2028776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479034" y="142840"/>
            <a:ext cx="8801098" cy="606669"/>
          </a:xfrm>
        </p:spPr>
        <p:txBody>
          <a:bodyPr/>
          <a:lstStyle/>
          <a:p>
            <a:pPr algn="ctr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Example of Primary Mirror </a:t>
            </a:r>
            <a:r>
              <a:rPr lang="en-US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Dynamics Response</a:t>
            </a: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5" name="Straight Connector 4"/>
          <p:cNvCxnSpPr/>
          <p:nvPr/>
        </p:nvCxnSpPr>
        <p:spPr bwMode="auto">
          <a:xfrm>
            <a:off x="6106160" y="1524000"/>
            <a:ext cx="0" cy="4714240"/>
          </a:xfrm>
          <a:prstGeom prst="line">
            <a:avLst/>
          </a:prstGeom>
          <a:noFill/>
          <a:ln w="15875" cap="flat" cmpd="sng" algn="ctr">
            <a:solidFill>
              <a:srgbClr val="00AFD2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363" y="2135749"/>
            <a:ext cx="5029200" cy="340260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2758" y="2132147"/>
            <a:ext cx="5029200" cy="3481947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7532786" y="1524000"/>
            <a:ext cx="315439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825500">
              <a:defRPr sz="1800"/>
            </a:pPr>
            <a:r>
              <a:rPr lang="en-US" sz="1400" dirty="0">
                <a:latin typeface="Helvetica"/>
                <a:ea typeface="Helvetica"/>
                <a:cs typeface="Helvetica"/>
                <a:sym typeface="Helvetica"/>
              </a:rPr>
              <a:t>Rigid Body (Z1-Z3) at 43.0Hz</a:t>
            </a:r>
          </a:p>
          <a:p>
            <a:pPr lvl="0" defTabSz="825500">
              <a:defRPr sz="1800"/>
            </a:pPr>
            <a:r>
              <a:rPr lang="en-US" sz="1400" dirty="0">
                <a:latin typeface="Helvetica"/>
                <a:ea typeface="Helvetica"/>
                <a:cs typeface="Helvetica"/>
                <a:sym typeface="Helvetica"/>
              </a:rPr>
              <a:t>Transfer Function Phase</a:t>
            </a:r>
          </a:p>
        </p:txBody>
      </p:sp>
      <p:sp>
        <p:nvSpPr>
          <p:cNvPr id="9" name="Shape 591"/>
          <p:cNvSpPr/>
          <p:nvPr/>
        </p:nvSpPr>
        <p:spPr>
          <a:xfrm>
            <a:off x="1959839" y="1544519"/>
            <a:ext cx="2516715" cy="5334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 defTabSz="825500">
              <a:defRPr sz="1800"/>
            </a:pPr>
            <a:r>
              <a:rPr sz="1400" b="1" dirty="0">
                <a:latin typeface="Helvetica"/>
                <a:ea typeface="Helvetica"/>
                <a:cs typeface="Helvetica"/>
                <a:sym typeface="Helvetica"/>
              </a:rPr>
              <a:t>Rigid Body (Z1-Z3) at 43.0Hz</a:t>
            </a:r>
          </a:p>
          <a:p>
            <a:pPr lvl="0" defTabSz="825500">
              <a:defRPr sz="1800"/>
            </a:pPr>
            <a:r>
              <a:rPr sz="1400" b="1" dirty="0">
                <a:latin typeface="Helvetica"/>
                <a:ea typeface="Helvetica"/>
                <a:cs typeface="Helvetica"/>
                <a:sym typeface="Helvetica"/>
              </a:rPr>
              <a:t>Transfer Function Gain</a:t>
            </a:r>
          </a:p>
        </p:txBody>
      </p:sp>
      <p:pic>
        <p:nvPicPr>
          <p:cNvPr id="8" name="Picture 2" descr="File:JWST decal.sv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73799" y="142840"/>
            <a:ext cx="865177" cy="868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B399760-AF6E-5946-8B98-62266E3DA765}"/>
              </a:ext>
            </a:extLst>
          </p:cNvPr>
          <p:cNvPicPr>
            <a:picLocks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7936" y="142840"/>
            <a:ext cx="1188720" cy="1005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61563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Example of Primary Mirror Response</a:t>
            </a:r>
          </a:p>
        </p:txBody>
      </p:sp>
      <p:cxnSp>
        <p:nvCxnSpPr>
          <p:cNvPr id="5" name="Straight Connector 4"/>
          <p:cNvCxnSpPr/>
          <p:nvPr/>
        </p:nvCxnSpPr>
        <p:spPr bwMode="auto">
          <a:xfrm>
            <a:off x="6106160" y="1524000"/>
            <a:ext cx="0" cy="4714240"/>
          </a:xfrm>
          <a:prstGeom prst="line">
            <a:avLst/>
          </a:prstGeom>
          <a:noFill/>
          <a:ln w="15875" cap="flat" cmpd="sng" algn="ctr">
            <a:solidFill>
              <a:srgbClr val="00AFD2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1109" y="2194736"/>
            <a:ext cx="5029200" cy="337276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4347" y="2194736"/>
            <a:ext cx="5029200" cy="3481947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7743829" y="1555543"/>
            <a:ext cx="273023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defTabSz="825500">
              <a:defRPr sz="1800"/>
            </a:pPr>
            <a:r>
              <a:rPr lang="en-US" sz="1400" b="1" dirty="0">
                <a:latin typeface="Helvetica"/>
                <a:ea typeface="Helvetica"/>
                <a:cs typeface="Helvetica"/>
                <a:sym typeface="Helvetica"/>
              </a:rPr>
              <a:t>Astigmatism (Z5-Z6) at 43.0Hz</a:t>
            </a:r>
          </a:p>
          <a:p>
            <a:pPr lvl="0" defTabSz="825500">
              <a:defRPr sz="1800"/>
            </a:pPr>
            <a:r>
              <a:rPr lang="en-US" sz="1400" b="1" dirty="0">
                <a:latin typeface="Helvetica"/>
                <a:ea typeface="Helvetica"/>
                <a:cs typeface="Helvetica"/>
                <a:sym typeface="Helvetica"/>
              </a:rPr>
              <a:t>Transfer Function Phase</a:t>
            </a:r>
          </a:p>
          <a:p>
            <a:endParaRPr lang="en-US" sz="1400" dirty="0"/>
          </a:p>
        </p:txBody>
      </p:sp>
      <p:sp>
        <p:nvSpPr>
          <p:cNvPr id="12" name="TextBox 11"/>
          <p:cNvSpPr txBox="1"/>
          <p:nvPr/>
        </p:nvSpPr>
        <p:spPr>
          <a:xfrm>
            <a:off x="1899105" y="1524766"/>
            <a:ext cx="273023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defTabSz="825500">
              <a:defRPr sz="1800"/>
            </a:pPr>
            <a:r>
              <a:rPr lang="en-US" sz="1400" b="1" dirty="0">
                <a:latin typeface="Helvetica"/>
                <a:ea typeface="Helvetica"/>
                <a:cs typeface="Helvetica"/>
                <a:sym typeface="Helvetica"/>
              </a:rPr>
              <a:t>Astigmatism (Z5-Z6) at 43.0Hz</a:t>
            </a:r>
          </a:p>
          <a:p>
            <a:pPr lvl="0" defTabSz="825500">
              <a:defRPr sz="1800"/>
            </a:pPr>
            <a:r>
              <a:rPr lang="en-US" sz="1400" b="1" dirty="0">
                <a:latin typeface="Helvetica"/>
                <a:ea typeface="Helvetica"/>
                <a:cs typeface="Helvetica"/>
                <a:sym typeface="Helvetica"/>
              </a:rPr>
              <a:t>Transfer Function Gain</a:t>
            </a:r>
          </a:p>
          <a:p>
            <a:endParaRPr lang="en-US" sz="1600" dirty="0"/>
          </a:p>
        </p:txBody>
      </p:sp>
      <p:pic>
        <p:nvPicPr>
          <p:cNvPr id="9" name="Picture 2" descr="File:JWST decal.sv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73799" y="142840"/>
            <a:ext cx="865177" cy="868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B399760-AF6E-5946-8B98-62266E3DA765}"/>
              </a:ext>
            </a:extLst>
          </p:cNvPr>
          <p:cNvPicPr>
            <a:picLocks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7936" y="142840"/>
            <a:ext cx="1188720" cy="1005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127054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Multi-Wave Interferometer Background</a:t>
            </a: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9672" y="946352"/>
            <a:ext cx="7881063" cy="5632450"/>
          </a:xfrm>
        </p:spPr>
        <p:txBody>
          <a:bodyPr/>
          <a:lstStyle/>
          <a:p>
            <a:r>
              <a:rPr lang="en-US" sz="1800" dirty="0"/>
              <a:t>Primary Mirror </a:t>
            </a:r>
            <a:r>
              <a:rPr lang="en-US" sz="1800" dirty="0" smtClean="0"/>
              <a:t>(PM) Center </a:t>
            </a:r>
            <a:r>
              <a:rPr lang="en-US" sz="1800" dirty="0"/>
              <a:t>of Curvature test </a:t>
            </a:r>
            <a:r>
              <a:rPr lang="en-US" sz="1800" dirty="0" smtClean="0"/>
              <a:t>was a </a:t>
            </a:r>
            <a:r>
              <a:rPr lang="en-US" sz="1800" dirty="0"/>
              <a:t>key OTIS </a:t>
            </a:r>
            <a:r>
              <a:rPr lang="en-US" sz="1800" dirty="0" smtClean="0"/>
              <a:t>test at JSC</a:t>
            </a:r>
            <a:endParaRPr lang="en-US" sz="1800" dirty="0"/>
          </a:p>
          <a:p>
            <a:pPr lvl="1"/>
            <a:r>
              <a:rPr lang="en-US" sz="1800" dirty="0"/>
              <a:t>Only pre-launch demonstration of PM Phasing capability at cryo</a:t>
            </a:r>
          </a:p>
          <a:p>
            <a:pPr lvl="1"/>
            <a:r>
              <a:rPr lang="en-US" sz="1800" dirty="0"/>
              <a:t>Only full aperture PM figure measurement</a:t>
            </a:r>
          </a:p>
          <a:p>
            <a:pPr lvl="1"/>
            <a:r>
              <a:rPr lang="en-US" sz="1800" dirty="0" smtClean="0"/>
              <a:t>Verified </a:t>
            </a:r>
            <a:r>
              <a:rPr lang="en-US" sz="1800" dirty="0"/>
              <a:t>PM assembly process</a:t>
            </a:r>
          </a:p>
          <a:p>
            <a:pPr lvl="1"/>
            <a:r>
              <a:rPr lang="en-US" sz="1800" dirty="0" smtClean="0"/>
              <a:t>Confirmed </a:t>
            </a:r>
            <a:r>
              <a:rPr lang="en-US" sz="1800" dirty="0"/>
              <a:t>sufficient actuator range for flight operations</a:t>
            </a:r>
          </a:p>
          <a:p>
            <a:pPr lvl="1"/>
            <a:r>
              <a:rPr lang="en-US" sz="1800" dirty="0" smtClean="0"/>
              <a:t>Demonstrated </a:t>
            </a:r>
            <a:r>
              <a:rPr lang="en-US" sz="1800" dirty="0"/>
              <a:t>PMSA functionality at cryo with flight processes and connections</a:t>
            </a:r>
          </a:p>
          <a:p>
            <a:r>
              <a:rPr lang="en-US" sz="1800" dirty="0"/>
              <a:t>Multi-Wavelength Interferometer </a:t>
            </a:r>
            <a:r>
              <a:rPr lang="en-US" sz="1800" dirty="0" smtClean="0"/>
              <a:t>(MWIF) is </a:t>
            </a:r>
            <a:r>
              <a:rPr lang="en-US" sz="1800" dirty="0"/>
              <a:t>key GSE for </a:t>
            </a:r>
            <a:r>
              <a:rPr lang="en-US" sz="1800" dirty="0" smtClean="0"/>
              <a:t>the PM </a:t>
            </a:r>
            <a:r>
              <a:rPr lang="en-US" sz="1800" dirty="0" err="1" smtClean="0"/>
              <a:t>cryo</a:t>
            </a:r>
            <a:r>
              <a:rPr lang="en-US" sz="1800" dirty="0" smtClean="0"/>
              <a:t> test at JSC</a:t>
            </a:r>
            <a:endParaRPr lang="en-US" sz="1800" dirty="0"/>
          </a:p>
          <a:p>
            <a:pPr lvl="1"/>
            <a:r>
              <a:rPr lang="en-US" sz="1800" dirty="0"/>
              <a:t>Uniquely developed for </a:t>
            </a:r>
            <a:r>
              <a:rPr lang="en-US" sz="1800" dirty="0" smtClean="0"/>
              <a:t>JWST by 4D Technology</a:t>
            </a:r>
            <a:endParaRPr lang="en-US" sz="1800" dirty="0"/>
          </a:p>
          <a:p>
            <a:pPr lvl="1"/>
            <a:r>
              <a:rPr lang="en-US" sz="1800" dirty="0" smtClean="0"/>
              <a:t>By </a:t>
            </a:r>
            <a:r>
              <a:rPr lang="en-US" sz="1800" dirty="0"/>
              <a:t>combining measurements at two laser wavelengths, synthetic wavelengths up to 15 mm could be achieved, allowing mirror segments with millimeter-level piston errors to be phased to the nanometer </a:t>
            </a:r>
            <a:r>
              <a:rPr lang="en-US" sz="1800" dirty="0" smtClean="0"/>
              <a:t>level.</a:t>
            </a:r>
          </a:p>
          <a:p>
            <a:r>
              <a:rPr lang="en-US" sz="1800" dirty="0" smtClean="0"/>
              <a:t>MWIF  </a:t>
            </a:r>
            <a:r>
              <a:rPr lang="en-US" sz="1800" dirty="0"/>
              <a:t>Ball Test Bed Telescope (TBT) test was the only time it </a:t>
            </a:r>
            <a:r>
              <a:rPr lang="en-US" sz="1800" dirty="0" smtClean="0"/>
              <a:t>saw </a:t>
            </a:r>
            <a:r>
              <a:rPr lang="en-US" sz="1800" dirty="0"/>
              <a:t>18 segments pre-JSC</a:t>
            </a:r>
          </a:p>
          <a:p>
            <a:pPr lvl="1"/>
            <a:endParaRPr lang="en-US" sz="1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8609" y="1148680"/>
            <a:ext cx="2841623" cy="4206240"/>
          </a:xfrm>
          <a:prstGeom prst="rect">
            <a:avLst/>
          </a:prstGeom>
        </p:spPr>
      </p:pic>
      <p:pic>
        <p:nvPicPr>
          <p:cNvPr id="5" name="Picture 2" descr="File:JWST decal.sv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73799" y="142840"/>
            <a:ext cx="865177" cy="868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B399760-AF6E-5946-8B98-62266E3DA765}"/>
              </a:ext>
            </a:extLst>
          </p:cNvPr>
          <p:cNvPicPr>
            <a:picLocks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7936" y="142840"/>
            <a:ext cx="1188720" cy="1005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9534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Multi-Wave Interferometer Pathfinder Test</a:t>
            </a: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671" y="1345497"/>
            <a:ext cx="3246196" cy="493776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5045" y="1228745"/>
            <a:ext cx="3362794" cy="239110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4600" y="3035890"/>
            <a:ext cx="1343494" cy="218757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8514" y="1611098"/>
            <a:ext cx="2257740" cy="3743847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4741278" y="5767856"/>
            <a:ext cx="6096000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100" dirty="0" smtClean="0"/>
              <a:t>J. Hadaway</a:t>
            </a:r>
            <a:r>
              <a:rPr lang="en-US" sz="1100" dirty="0"/>
              <a:t>, </a:t>
            </a:r>
            <a:r>
              <a:rPr lang="en-US" sz="1100" dirty="0" smtClean="0"/>
              <a:t>C. Wells</a:t>
            </a:r>
            <a:r>
              <a:rPr lang="en-US" sz="1100" dirty="0"/>
              <a:t>, </a:t>
            </a:r>
            <a:r>
              <a:rPr lang="en-US" sz="1100" dirty="0" smtClean="0"/>
              <a:t>G. </a:t>
            </a:r>
            <a:r>
              <a:rPr lang="en-US" sz="1100" dirty="0" err="1"/>
              <a:t>Olczak</a:t>
            </a:r>
            <a:r>
              <a:rPr lang="en-US" sz="1100" dirty="0"/>
              <a:t>, </a:t>
            </a:r>
            <a:r>
              <a:rPr lang="en-US" sz="1100" dirty="0" smtClean="0"/>
              <a:t>M. </a:t>
            </a:r>
            <a:r>
              <a:rPr lang="en-US" sz="1100" dirty="0"/>
              <a:t>Waldman, </a:t>
            </a:r>
            <a:r>
              <a:rPr lang="en-US" sz="1100" dirty="0" smtClean="0"/>
              <a:t>T. </a:t>
            </a:r>
            <a:r>
              <a:rPr lang="en-US" sz="1100" dirty="0"/>
              <a:t>Whitman, </a:t>
            </a:r>
            <a:r>
              <a:rPr lang="en-US" sz="1100" dirty="0" smtClean="0"/>
              <a:t>J. </a:t>
            </a:r>
            <a:r>
              <a:rPr lang="en-US" sz="1100" dirty="0" err="1"/>
              <a:t>Cosentino</a:t>
            </a:r>
            <a:r>
              <a:rPr lang="en-US" sz="1100" dirty="0"/>
              <a:t>, </a:t>
            </a:r>
            <a:r>
              <a:rPr lang="en-US" sz="1100" dirty="0" smtClean="0"/>
              <a:t>M. </a:t>
            </a:r>
            <a:r>
              <a:rPr lang="en-US" sz="1100" dirty="0"/>
              <a:t>Connolly, </a:t>
            </a:r>
            <a:r>
              <a:rPr lang="en-US" sz="1100" dirty="0" smtClean="0"/>
              <a:t>D. </a:t>
            </a:r>
            <a:r>
              <a:rPr lang="en-US" sz="1100" dirty="0"/>
              <a:t>Chaney, </a:t>
            </a:r>
            <a:r>
              <a:rPr lang="en-US" sz="1100" dirty="0" smtClean="0"/>
              <a:t>R. </a:t>
            </a:r>
            <a:r>
              <a:rPr lang="en-US" sz="1100" dirty="0"/>
              <a:t>Telfer, "Performance of the primary mirror center-of-curvature optical metrology system during cryogenic testing of the JWST Pathfinder telescope," Proc. SPIE 9904, Space Telescopes and Instrumentation 2016: Optical, Infrared, and Millimeter Wave, 99044E (29 July 2016</a:t>
            </a:r>
            <a:r>
              <a:rPr lang="en-US" sz="1100" dirty="0" smtClean="0"/>
              <a:t>) </a:t>
            </a:r>
            <a:endParaRPr lang="en-US" sz="1100" dirty="0"/>
          </a:p>
        </p:txBody>
      </p:sp>
      <p:sp>
        <p:nvSpPr>
          <p:cNvPr id="10" name="Rectangle 9"/>
          <p:cNvSpPr/>
          <p:nvPr/>
        </p:nvSpPr>
        <p:spPr>
          <a:xfrm>
            <a:off x="8541554" y="3814377"/>
            <a:ext cx="332480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Before the OTIS test, COCOA performance was assessed </a:t>
            </a:r>
            <a:r>
              <a:rPr lang="en-US" sz="1200" dirty="0"/>
              <a:t>at </a:t>
            </a:r>
            <a:r>
              <a:rPr lang="en-US" sz="1200" dirty="0" smtClean="0"/>
              <a:t>JSC </a:t>
            </a:r>
            <a:r>
              <a:rPr lang="en-US" sz="1200" dirty="0"/>
              <a:t>using the JWST Pathfinder </a:t>
            </a:r>
            <a:r>
              <a:rPr lang="en-US" sz="1200" dirty="0" smtClean="0"/>
              <a:t>telescope.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The </a:t>
            </a:r>
            <a:r>
              <a:rPr lang="en-US" sz="1200" dirty="0" smtClean="0"/>
              <a:t>Pathfinder </a:t>
            </a:r>
            <a:r>
              <a:rPr lang="en-US" sz="1200" dirty="0"/>
              <a:t>OTE, </a:t>
            </a:r>
            <a:r>
              <a:rPr lang="en-US" sz="1200" dirty="0" smtClean="0"/>
              <a:t>consisted </a:t>
            </a:r>
            <a:r>
              <a:rPr lang="en-US" sz="1200" dirty="0"/>
              <a:t>of a non-flight primary mirror backplane center section &amp; secondary mirror support structure, two spare PMSA’s, the spare secondary mirror assembly, </a:t>
            </a:r>
            <a:r>
              <a:rPr lang="en-US" sz="1200" dirty="0" smtClean="0"/>
              <a:t>and or </a:t>
            </a:r>
            <a:r>
              <a:rPr lang="en-US" sz="1200" dirty="0"/>
              <a:t>the flight AOS </a:t>
            </a:r>
            <a:r>
              <a:rPr lang="en-US" sz="1200" dirty="0" smtClean="0"/>
              <a:t>(Aft Optics Assembly)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Successfully demonstrated PM phasing</a:t>
            </a:r>
            <a:endParaRPr lang="en-US" sz="1200" dirty="0"/>
          </a:p>
        </p:txBody>
      </p:sp>
      <p:pic>
        <p:nvPicPr>
          <p:cNvPr id="11" name="Picture 2" descr="File:JWST decal.sv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73799" y="142840"/>
            <a:ext cx="865177" cy="868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B399760-AF6E-5946-8B98-62266E3DA765}"/>
              </a:ext>
            </a:extLst>
          </p:cNvPr>
          <p:cNvPicPr>
            <a:picLocks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7936" y="142840"/>
            <a:ext cx="1188720" cy="1005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904790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Primary Mirror Phasing at JSC</a:t>
            </a:r>
            <a:endParaRPr lang="en-US" sz="32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 descr="C:\Users\l236176\Pictures\image1otisinchamberver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8726" y="960470"/>
            <a:ext cx="3572714" cy="5303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51187" y="960470"/>
            <a:ext cx="5234986" cy="530352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645021" y="6351519"/>
            <a:ext cx="53976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Aligned the 18 PMSAs into a phased PM, with the proper ROC &amp; conic constant</a:t>
            </a:r>
          </a:p>
        </p:txBody>
      </p:sp>
    </p:spTree>
    <p:extLst>
      <p:ext uri="{BB962C8B-B14F-4D97-AF65-F5344CB8AC3E}">
        <p14:creationId xmlns:p14="http://schemas.microsoft.com/office/powerpoint/2010/main" val="240221719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800"/>
              </a:spcAft>
            </a:pPr>
            <a:r>
              <a:rPr lang="en-US" sz="1800" dirty="0" smtClean="0">
                <a:ea typeface="Calibri" panose="020F0502020204030204" pitchFamily="34" charset="0"/>
              </a:rPr>
              <a:t>4D Technology </a:t>
            </a:r>
            <a:r>
              <a:rPr lang="en-US" sz="1800" dirty="0" err="1" smtClean="0">
                <a:ea typeface="Calibri" panose="020F0502020204030204" pitchFamily="34" charset="0"/>
              </a:rPr>
              <a:t>Phasecam</a:t>
            </a:r>
            <a:r>
              <a:rPr lang="en-US" sz="1800" dirty="0" smtClean="0">
                <a:ea typeface="Calibri" panose="020F0502020204030204" pitchFamily="34" charset="0"/>
              </a:rPr>
              <a:t> was a key </a:t>
            </a:r>
            <a:r>
              <a:rPr lang="en-US" sz="1800" dirty="0">
                <a:ea typeface="Calibri" panose="020F0502020204030204" pitchFamily="34" charset="0"/>
              </a:rPr>
              <a:t>piece of metrology equipment throughout the primary mirror segments manufacturing and testing </a:t>
            </a:r>
            <a:r>
              <a:rPr lang="en-US" sz="1800" dirty="0" smtClean="0">
                <a:ea typeface="Calibri" panose="020F0502020204030204" pitchFamily="34" charset="0"/>
              </a:rPr>
              <a:t>sequence. </a:t>
            </a:r>
          </a:p>
          <a:p>
            <a:pPr>
              <a:spcAft>
                <a:spcPts val="1800"/>
              </a:spcAft>
            </a:pPr>
            <a:r>
              <a:rPr lang="en-US" sz="1800" dirty="0" smtClean="0"/>
              <a:t>4D </a:t>
            </a:r>
            <a:r>
              <a:rPr lang="en-US" sz="1800" dirty="0"/>
              <a:t>Technology developed three specialized </a:t>
            </a:r>
            <a:r>
              <a:rPr lang="en-US" sz="1800" dirty="0" smtClean="0"/>
              <a:t>interferometers for testing the JWST Optical Telescope Element based  the </a:t>
            </a:r>
            <a:r>
              <a:rPr lang="en-US" sz="1800" dirty="0" err="1" smtClean="0"/>
              <a:t>Phasecam</a:t>
            </a:r>
            <a:r>
              <a:rPr lang="en-US" sz="1800" dirty="0" smtClean="0"/>
              <a:t> technology.</a:t>
            </a:r>
          </a:p>
          <a:p>
            <a:pPr lvl="1">
              <a:spcAft>
                <a:spcPts val="1800"/>
              </a:spcAft>
            </a:pPr>
            <a:r>
              <a:rPr lang="en-US" sz="1600" dirty="0" smtClean="0"/>
              <a:t>Multi-Wave Interferometer (MWIF), Electronic Speckle Patterns Interferometer (ESPI), and High Speed Interferometer (HSI).</a:t>
            </a:r>
          </a:p>
          <a:p>
            <a:pPr>
              <a:spcAft>
                <a:spcPts val="1800"/>
              </a:spcAft>
            </a:pPr>
            <a:r>
              <a:rPr lang="en-US" altLang="en-US" sz="1800" dirty="0" smtClean="0"/>
              <a:t>ESPI test demonstrated design, analysis and manufacturing technology readiness of large composite precision </a:t>
            </a:r>
            <a:r>
              <a:rPr lang="en-US" altLang="en-US" sz="1800" dirty="0" err="1" smtClean="0"/>
              <a:t>cryo</a:t>
            </a:r>
            <a:r>
              <a:rPr lang="en-US" altLang="en-US" sz="1800" dirty="0" smtClean="0"/>
              <a:t> structures technology as well as PMSA compliance with TRL-6 requirements.</a:t>
            </a:r>
          </a:p>
          <a:p>
            <a:pPr>
              <a:spcAft>
                <a:spcPts val="1800"/>
              </a:spcAft>
            </a:pPr>
            <a:r>
              <a:rPr lang="en-US" sz="1800" dirty="0" err="1" smtClean="0"/>
              <a:t>CoC</a:t>
            </a:r>
            <a:r>
              <a:rPr lang="en-US" sz="1800" dirty="0" smtClean="0"/>
              <a:t> Test using the HIS informed </a:t>
            </a:r>
            <a:r>
              <a:rPr lang="en-US" sz="1800" dirty="0"/>
              <a:t>about the health of the OTIS before shipping it to Johnson Space Center (JSC) for optical testing at cryogenic temperature. </a:t>
            </a:r>
          </a:p>
          <a:p>
            <a:pPr lvl="1">
              <a:spcAft>
                <a:spcPts val="1800"/>
              </a:spcAft>
            </a:pPr>
            <a:r>
              <a:rPr lang="en-US" sz="1400" dirty="0" smtClean="0"/>
              <a:t>The test verified that </a:t>
            </a:r>
            <a:r>
              <a:rPr lang="en-US" sz="1400" dirty="0"/>
              <a:t>no unacceptable changes occurred to the JWST telescope assembly as a result of vibro-acoustic testing.</a:t>
            </a:r>
          </a:p>
          <a:p>
            <a:pPr lvl="1">
              <a:spcAft>
                <a:spcPts val="1800"/>
              </a:spcAft>
            </a:pPr>
            <a:r>
              <a:rPr lang="en-US" sz="1400" dirty="0" smtClean="0"/>
              <a:t>The </a:t>
            </a:r>
            <a:r>
              <a:rPr lang="en-US" sz="1400" dirty="0"/>
              <a:t>dynamics portion of the CoC test successfully </a:t>
            </a:r>
            <a:r>
              <a:rPr lang="en-US" sz="1400" dirty="0" smtClean="0"/>
              <a:t>measured the </a:t>
            </a:r>
            <a:r>
              <a:rPr lang="en-US" sz="1400" dirty="0" err="1" smtClean="0"/>
              <a:t>opto-mechnical</a:t>
            </a:r>
            <a:r>
              <a:rPr lang="en-US" sz="1400" dirty="0" smtClean="0"/>
              <a:t> modes of the telescope in low amplitude stimulation to nanometer precision. </a:t>
            </a:r>
          </a:p>
          <a:p>
            <a:pPr>
              <a:spcAft>
                <a:spcPts val="1800"/>
              </a:spcAft>
            </a:pPr>
            <a:r>
              <a:rPr lang="en-US" sz="1800" dirty="0" smtClean="0"/>
              <a:t>The MWIF enabled the </a:t>
            </a:r>
            <a:r>
              <a:rPr lang="en-US" sz="1800" dirty="0"/>
              <a:t>alignment and phasing of the PM </a:t>
            </a:r>
            <a:r>
              <a:rPr lang="en-US" sz="1800" dirty="0" smtClean="0"/>
              <a:t>segments at </a:t>
            </a:r>
            <a:r>
              <a:rPr lang="en-US" sz="1800" dirty="0" err="1" smtClean="0"/>
              <a:t>cryo</a:t>
            </a:r>
            <a:r>
              <a:rPr lang="en-US" sz="1800" dirty="0" smtClean="0"/>
              <a:t> at JSC </a:t>
            </a:r>
            <a:r>
              <a:rPr lang="en-US" sz="1800" dirty="0"/>
              <a:t>with the proper ROC &amp; conic constant</a:t>
            </a:r>
            <a:r>
              <a:rPr lang="en-US" sz="1800" dirty="0" smtClean="0"/>
              <a:t>. </a:t>
            </a:r>
            <a:endParaRPr lang="en-US" sz="2000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Conclusions</a:t>
            </a:r>
            <a:endParaRPr lang="en-US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2" descr="File:JWST decal.sv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73799" y="142840"/>
            <a:ext cx="865177" cy="868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B399760-AF6E-5946-8B98-62266E3DA765}"/>
              </a:ext>
            </a:extLst>
          </p:cNvPr>
          <p:cNvPicPr>
            <a:picLocks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7936" y="142840"/>
            <a:ext cx="1188720" cy="1005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9562530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462C1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eEnterprise">
  <a:themeElements>
    <a:clrScheme name="eEnterprise 2">
      <a:dk1>
        <a:srgbClr val="000000"/>
      </a:dk1>
      <a:lt1>
        <a:srgbClr val="FFFFFF"/>
      </a:lt1>
      <a:dk2>
        <a:srgbClr val="008FEE"/>
      </a:dk2>
      <a:lt2>
        <a:srgbClr val="868686"/>
      </a:lt2>
      <a:accent1>
        <a:srgbClr val="D4D400"/>
      </a:accent1>
      <a:accent2>
        <a:srgbClr val="000282"/>
      </a:accent2>
      <a:accent3>
        <a:srgbClr val="FFFFFF"/>
      </a:accent3>
      <a:accent4>
        <a:srgbClr val="000000"/>
      </a:accent4>
      <a:accent5>
        <a:srgbClr val="E6E6AA"/>
      </a:accent5>
      <a:accent6>
        <a:srgbClr val="000275"/>
      </a:accent6>
      <a:hlink>
        <a:srgbClr val="FF0017"/>
      </a:hlink>
      <a:folHlink>
        <a:srgbClr val="006100"/>
      </a:folHlink>
    </a:clrScheme>
    <a:fontScheme name="eEnterprise">
      <a:majorFont>
        <a:latin typeface="Impact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5875" cap="flat" cmpd="sng" algn="ctr">
          <a:solidFill>
            <a:schemeClr val="tx1"/>
          </a:solidFill>
          <a:prstDash val="solid"/>
          <a:round/>
          <a:headEnd type="none" w="sm" len="lg"/>
          <a:tailEnd type="triangle" w="sm" len="lg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5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spDef>
    <a:lnDef>
      <a:spPr bwMode="auto">
        <a:noFill/>
        <a:ln w="1587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</a:objectDefaults>
  <a:extraClrSchemeLst>
    <a:extraClrScheme>
      <a:clrScheme name="eEnterprise 1">
        <a:dk1>
          <a:srgbClr val="FF00FF"/>
        </a:dk1>
        <a:lt1>
          <a:srgbClr val="FFFFFF"/>
        </a:lt1>
        <a:dk2>
          <a:srgbClr val="000000"/>
        </a:dk2>
        <a:lt2>
          <a:srgbClr val="0000FF"/>
        </a:lt2>
        <a:accent1>
          <a:srgbClr val="00B4FF"/>
        </a:accent1>
        <a:accent2>
          <a:srgbClr val="FEFF00"/>
        </a:accent2>
        <a:accent3>
          <a:srgbClr val="AAAAAA"/>
        </a:accent3>
        <a:accent4>
          <a:srgbClr val="DADADA"/>
        </a:accent4>
        <a:accent5>
          <a:srgbClr val="AAD6FF"/>
        </a:accent5>
        <a:accent6>
          <a:srgbClr val="E6E700"/>
        </a:accent6>
        <a:hlink>
          <a:srgbClr val="FF0000"/>
        </a:hlink>
        <a:folHlink>
          <a:srgbClr val="00FF7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Enterprise 2">
        <a:dk1>
          <a:srgbClr val="000000"/>
        </a:dk1>
        <a:lt1>
          <a:srgbClr val="FFFFFF"/>
        </a:lt1>
        <a:dk2>
          <a:srgbClr val="008FEE"/>
        </a:dk2>
        <a:lt2>
          <a:srgbClr val="868686"/>
        </a:lt2>
        <a:accent1>
          <a:srgbClr val="D4D400"/>
        </a:accent1>
        <a:accent2>
          <a:srgbClr val="000282"/>
        </a:accent2>
        <a:accent3>
          <a:srgbClr val="FFFFFF"/>
        </a:accent3>
        <a:accent4>
          <a:srgbClr val="000000"/>
        </a:accent4>
        <a:accent5>
          <a:srgbClr val="E6E6AA"/>
        </a:accent5>
        <a:accent6>
          <a:srgbClr val="000275"/>
        </a:accent6>
        <a:hlink>
          <a:srgbClr val="FF0017"/>
        </a:hlink>
        <a:folHlink>
          <a:srgbClr val="0061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Helvetica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2461</TotalTime>
  <Words>1901</Words>
  <Application>Microsoft Office PowerPoint</Application>
  <PresentationFormat>Widescreen</PresentationFormat>
  <Paragraphs>167</Paragraphs>
  <Slides>21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21</vt:i4>
      </vt:variant>
    </vt:vector>
  </HeadingPairs>
  <TitlesOfParts>
    <vt:vector size="37" baseType="lpstr">
      <vt:lpstr>Arial Unicode MS</vt:lpstr>
      <vt:lpstr>Arial</vt:lpstr>
      <vt:lpstr>Arial Narrow</vt:lpstr>
      <vt:lpstr>Calibri</vt:lpstr>
      <vt:lpstr>Calibri Light</vt:lpstr>
      <vt:lpstr>Helvetica</vt:lpstr>
      <vt:lpstr>Impact</vt:lpstr>
      <vt:lpstr>Palatino Linotype</vt:lpstr>
      <vt:lpstr>Times</vt:lpstr>
      <vt:lpstr>Times New Roman</vt:lpstr>
      <vt:lpstr>Wingdings</vt:lpstr>
      <vt:lpstr>Office Theme</vt:lpstr>
      <vt:lpstr>1_Office Theme</vt:lpstr>
      <vt:lpstr>eEnterprise</vt:lpstr>
      <vt:lpstr>Blank Presentation</vt:lpstr>
      <vt:lpstr>2_Office Theme</vt:lpstr>
      <vt:lpstr>High Speed Interferometry for James Webb Space Telescope Testing </vt:lpstr>
      <vt:lpstr>                JWST Overview</vt:lpstr>
      <vt:lpstr>Interferometer Development for JWST</vt:lpstr>
      <vt:lpstr>Webb Interferometry History</vt:lpstr>
      <vt:lpstr>Phasecam Layout</vt:lpstr>
      <vt:lpstr>Primary Mirror Segment Assemblies Acceptance Testing</vt:lpstr>
      <vt:lpstr>Structure Testing</vt:lpstr>
      <vt:lpstr>PowerPoint Presentation</vt:lpstr>
      <vt:lpstr>                        BSTA Distortion</vt:lpstr>
      <vt:lpstr>ISIM Structure Test Article (Breadbox)</vt:lpstr>
      <vt:lpstr>PMSA ESPI Test</vt:lpstr>
      <vt:lpstr>CoC Test</vt:lpstr>
      <vt:lpstr>Picometer measurement of mirror dynamics</vt:lpstr>
      <vt:lpstr>Picture of the CoC Test Layout</vt:lpstr>
      <vt:lpstr> Composite Image of Surface Figure and Astigmatism Changes</vt:lpstr>
      <vt:lpstr>Example of Primary Mirror Dynamics Response</vt:lpstr>
      <vt:lpstr>Example of Primary Mirror Response</vt:lpstr>
      <vt:lpstr>Multi-Wave Interferometer Background</vt:lpstr>
      <vt:lpstr>Multi-Wave Interferometer Pathfinder Test</vt:lpstr>
      <vt:lpstr>Primary Mirror Phasing at JSC</vt:lpstr>
      <vt:lpstr>Conclusions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Keski-Kuha, Ritva</dc:creator>
  <cp:lastModifiedBy>Mullen, Stephanie M. (GSFC-444.0)[ASRC FEDERAL SYSTEM SOLUTIONS]</cp:lastModifiedBy>
  <cp:revision>92</cp:revision>
  <dcterms:created xsi:type="dcterms:W3CDTF">2021-07-09T19:46:54Z</dcterms:created>
  <dcterms:modified xsi:type="dcterms:W3CDTF">2021-07-16T20:05:24Z</dcterms:modified>
</cp:coreProperties>
</file>