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F70A"/>
    <a:srgbClr val="C016BC"/>
    <a:srgbClr val="180C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1"/>
    <p:restoredTop sz="95861"/>
  </p:normalViewPr>
  <p:slideViewPr>
    <p:cSldViewPr snapToGrid="0" snapToObjects="1">
      <p:cViewPr varScale="1">
        <p:scale>
          <a:sx n="152" d="100"/>
          <a:sy n="152" d="100"/>
        </p:scale>
        <p:origin x="1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35CF-A4E7-2242-AD2C-6C7D29EC1EE5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DDB3-6425-A443-B5AF-75200BDF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76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35CF-A4E7-2242-AD2C-6C7D29EC1EE5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DDB3-6425-A443-B5AF-75200BDF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5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35CF-A4E7-2242-AD2C-6C7D29EC1EE5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DDB3-6425-A443-B5AF-75200BDF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12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35CF-A4E7-2242-AD2C-6C7D29EC1EE5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DDB3-6425-A443-B5AF-75200BDF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9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35CF-A4E7-2242-AD2C-6C7D29EC1EE5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DDB3-6425-A443-B5AF-75200BDF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77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35CF-A4E7-2242-AD2C-6C7D29EC1EE5}" type="datetimeFigureOut">
              <a:rPr lang="en-US" smtClean="0"/>
              <a:t>5/6/21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DDB3-6425-A443-B5AF-75200BDF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9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35CF-A4E7-2242-AD2C-6C7D29EC1EE5}" type="datetimeFigureOut">
              <a:rPr lang="en-US" smtClean="0"/>
              <a:t>5/6/21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DDB3-6425-A443-B5AF-75200BDF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63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35CF-A4E7-2242-AD2C-6C7D29EC1EE5}" type="datetimeFigureOut">
              <a:rPr lang="en-US" smtClean="0"/>
              <a:t>5/6/21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DDB3-6425-A443-B5AF-75200BDF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40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35CF-A4E7-2242-AD2C-6C7D29EC1EE5}" type="datetimeFigureOut">
              <a:rPr lang="en-US" smtClean="0"/>
              <a:t>5/6/21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DDB3-6425-A443-B5AF-75200BDF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65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35CF-A4E7-2242-AD2C-6C7D29EC1EE5}" type="datetimeFigureOut">
              <a:rPr lang="en-US" smtClean="0"/>
              <a:t>5/6/21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DDB3-6425-A443-B5AF-75200BDF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3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35CF-A4E7-2242-AD2C-6C7D29EC1EE5}" type="datetimeFigureOut">
              <a:rPr lang="en-US" smtClean="0"/>
              <a:t>5/6/21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7DDB3-6425-A443-B5AF-75200BDF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10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035CF-A4E7-2242-AD2C-6C7D29EC1EE5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7DDB3-6425-A443-B5AF-75200BDFD8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8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79B6758-C01B-8446-9C94-C9A46CA60153}"/>
              </a:ext>
            </a:extLst>
          </p:cNvPr>
          <p:cNvSpPr txBox="1"/>
          <p:nvPr/>
        </p:nvSpPr>
        <p:spPr>
          <a:xfrm>
            <a:off x="10444" y="7282729"/>
            <a:ext cx="681368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Supplemental Figure 1.  Ranking of the importance of configuration selection.  Absolute value of average across-simulation difference in area-average 2-m air temperature (°C), over land in the inner domain during February 2015 associated with the effects of 1D lake model activation (</a:t>
            </a:r>
            <a:r>
              <a:rPr lang="en-US" sz="11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NudVary</a:t>
            </a:r>
            <a:r>
              <a:rPr lang="en-US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vs. Nud1D), spectral nudging (</a:t>
            </a:r>
            <a:r>
              <a:rPr lang="en-US" sz="11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NudVary</a:t>
            </a:r>
            <a:r>
              <a:rPr lang="en-US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en-US" sz="11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NoNudVary</a:t>
            </a:r>
            <a:r>
              <a:rPr lang="en-US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choice of radiation scheme (Nud1Ddep vs. RAGODD vs. RA_SWCAM), choice of microphysics scheme (Nud1Ddep vs. MP3ICE vs. MP_MORR), use of a vegetation-dependent thermal roughness length scheme (Nud1Ddep vs. IZ0TLND), choice of planetary boundary layer and surface layer scheme (Nud1Ddep vs. PBLMYJ vs. SFCRMM5 vs. SFC_MYNN), use of Noah land surface model snow physics changes (Nud1Ddep vs. UA_PHYS), spatially-varying lake depths (Nud1D vs. Nud1Ddep), choice of lateral boundary conditions’ dataset (Nud1Ddep vs. ERAINT), and choice of cumulus convection scheme for the outer domain (Nud1Ddep vs. MODTIED).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C32395-19FE-A84D-80B1-474B13644A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630" t="14797" r="4691" b="13558"/>
          <a:stretch/>
        </p:blipFill>
        <p:spPr>
          <a:xfrm>
            <a:off x="135466" y="228599"/>
            <a:ext cx="6572209" cy="711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41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F97D0B4-708C-5546-978C-2375D46C0EC2}"/>
              </a:ext>
            </a:extLst>
          </p:cNvPr>
          <p:cNvPicPr>
            <a:picLocks/>
          </p:cNvPicPr>
          <p:nvPr/>
        </p:nvPicPr>
        <p:blipFill rotWithShape="1">
          <a:blip r:embed="rId2"/>
          <a:srcRect l="9755" t="12795" r="4813" b="12031"/>
          <a:stretch/>
        </p:blipFill>
        <p:spPr>
          <a:xfrm>
            <a:off x="126935" y="211665"/>
            <a:ext cx="6574536" cy="744220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E736815-839D-154D-A166-35E9884BD480}"/>
              </a:ext>
            </a:extLst>
          </p:cNvPr>
          <p:cNvSpPr txBox="1"/>
          <p:nvPr/>
        </p:nvSpPr>
        <p:spPr>
          <a:xfrm>
            <a:off x="10444" y="8094132"/>
            <a:ext cx="681368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Supplemental Figure 2.  Same as Supplemental Figure 1, but for precipitation (mm day</a:t>
            </a:r>
            <a:r>
              <a:rPr lang="en-US" sz="115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Note that the order of effects on the y-axis changes among figures in order to rank them from largest impact to smallest impact.</a:t>
            </a:r>
          </a:p>
        </p:txBody>
      </p:sp>
    </p:spTree>
    <p:extLst>
      <p:ext uri="{BB962C8B-B14F-4D97-AF65-F5344CB8AC3E}">
        <p14:creationId xmlns:p14="http://schemas.microsoft.com/office/powerpoint/2010/main" val="1616196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551BA66-F65C-BD4D-A3E9-F2B394FF2611}"/>
              </a:ext>
            </a:extLst>
          </p:cNvPr>
          <p:cNvPicPr>
            <a:picLocks/>
          </p:cNvPicPr>
          <p:nvPr/>
        </p:nvPicPr>
        <p:blipFill rotWithShape="1">
          <a:blip r:embed="rId2"/>
          <a:srcRect l="9630" t="15466" r="4815" b="14321"/>
          <a:stretch/>
        </p:blipFill>
        <p:spPr>
          <a:xfrm>
            <a:off x="143869" y="245534"/>
            <a:ext cx="6574536" cy="69342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638484C-D88D-934A-B5C6-BC3F8589F61A}"/>
              </a:ext>
            </a:extLst>
          </p:cNvPr>
          <p:cNvSpPr txBox="1"/>
          <p:nvPr/>
        </p:nvSpPr>
        <p:spPr>
          <a:xfrm>
            <a:off x="10444" y="8094132"/>
            <a:ext cx="681368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Supplemental Figure 3.  Same as Supplemental Figure 1, but for surface insolation (W m</a:t>
            </a:r>
            <a:r>
              <a:rPr lang="en-US" sz="115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en-US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Note that the order of effects on the y-axis changes among figures in order to rank them from largest impact to smallest impact.</a:t>
            </a:r>
          </a:p>
        </p:txBody>
      </p:sp>
    </p:spTree>
    <p:extLst>
      <p:ext uri="{BB962C8B-B14F-4D97-AF65-F5344CB8AC3E}">
        <p14:creationId xmlns:p14="http://schemas.microsoft.com/office/powerpoint/2010/main" val="4060424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7343</TotalTime>
  <Words>263</Words>
  <Application>Microsoft Macintosh PowerPoint</Application>
  <PresentationFormat>Letter Paper (8.5x11 in)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545</cp:revision>
  <cp:lastPrinted>2019-10-25T18:53:45Z</cp:lastPrinted>
  <dcterms:created xsi:type="dcterms:W3CDTF">2019-10-03T13:35:10Z</dcterms:created>
  <dcterms:modified xsi:type="dcterms:W3CDTF">2021-05-06T17:40:21Z</dcterms:modified>
</cp:coreProperties>
</file>