
<file path=[Content_Types].xml><?xml version="1.0" encoding="utf-8"?>
<Types xmlns="http://schemas.openxmlformats.org/package/2006/content-types">
  <Default Extension="emf" ContentType="image/x-emf"/>
  <Default Extension="jpe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2" r:id="rId5"/>
  </p:sldMasterIdLst>
  <p:notesMasterIdLst>
    <p:notesMasterId r:id="rId64"/>
  </p:notesMasterIdLst>
  <p:sldIdLst>
    <p:sldId id="256" r:id="rId6"/>
    <p:sldId id="268" r:id="rId7"/>
    <p:sldId id="270" r:id="rId8"/>
    <p:sldId id="257" r:id="rId9"/>
    <p:sldId id="2728" r:id="rId10"/>
    <p:sldId id="259" r:id="rId11"/>
    <p:sldId id="260" r:id="rId12"/>
    <p:sldId id="2731" r:id="rId13"/>
    <p:sldId id="274" r:id="rId14"/>
    <p:sldId id="937" r:id="rId15"/>
    <p:sldId id="284" r:id="rId16"/>
    <p:sldId id="938" r:id="rId17"/>
    <p:sldId id="935" r:id="rId18"/>
    <p:sldId id="939" r:id="rId19"/>
    <p:sldId id="940" r:id="rId20"/>
    <p:sldId id="377" r:id="rId21"/>
    <p:sldId id="275" r:id="rId22"/>
    <p:sldId id="271" r:id="rId23"/>
    <p:sldId id="2727" r:id="rId24"/>
    <p:sldId id="276" r:id="rId25"/>
    <p:sldId id="314" r:id="rId26"/>
    <p:sldId id="288" r:id="rId27"/>
    <p:sldId id="315" r:id="rId28"/>
    <p:sldId id="278" r:id="rId29"/>
    <p:sldId id="2715" r:id="rId30"/>
    <p:sldId id="302" r:id="rId31"/>
    <p:sldId id="307" r:id="rId32"/>
    <p:sldId id="277" r:id="rId33"/>
    <p:sldId id="293" r:id="rId34"/>
    <p:sldId id="294" r:id="rId35"/>
    <p:sldId id="2713" r:id="rId36"/>
    <p:sldId id="292" r:id="rId37"/>
    <p:sldId id="279" r:id="rId38"/>
    <p:sldId id="2712" r:id="rId39"/>
    <p:sldId id="321" r:id="rId40"/>
    <p:sldId id="280" r:id="rId41"/>
    <p:sldId id="942" r:id="rId42"/>
    <p:sldId id="943" r:id="rId43"/>
    <p:sldId id="948" r:id="rId44"/>
    <p:sldId id="269" r:id="rId45"/>
    <p:sldId id="949" r:id="rId46"/>
    <p:sldId id="950" r:id="rId47"/>
    <p:sldId id="944" r:id="rId48"/>
    <p:sldId id="945" r:id="rId49"/>
    <p:sldId id="286" r:id="rId50"/>
    <p:sldId id="2716" r:id="rId51"/>
    <p:sldId id="2717" r:id="rId52"/>
    <p:sldId id="2718" r:id="rId53"/>
    <p:sldId id="281" r:id="rId54"/>
    <p:sldId id="263" r:id="rId55"/>
    <p:sldId id="264" r:id="rId56"/>
    <p:sldId id="265" r:id="rId57"/>
    <p:sldId id="285" r:id="rId58"/>
    <p:sldId id="316" r:id="rId59"/>
    <p:sldId id="317" r:id="rId60"/>
    <p:sldId id="2719" r:id="rId61"/>
    <p:sldId id="2720" r:id="rId62"/>
    <p:sldId id="2721"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766"/>
    <a:srgbClr val="14163C"/>
    <a:srgbClr val="8F94F5"/>
    <a:srgbClr val="2A69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0930" autoAdjust="0"/>
  </p:normalViewPr>
  <p:slideViewPr>
    <p:cSldViewPr snapToGrid="0">
      <p:cViewPr varScale="1">
        <p:scale>
          <a:sx n="110" d="100"/>
          <a:sy n="110" d="100"/>
        </p:scale>
        <p:origin x="5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4DC0A4-EABE-4E57-A111-C94C6293D9C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A0F23A6-1302-45E5-A33B-BF7F9B8899D4}">
      <dgm:prSet phldrT="[Text]"/>
      <dgm:spPr/>
      <dgm:t>
        <a:bodyPr/>
        <a:lstStyle/>
        <a:p>
          <a:pPr algn="l">
            <a:buFont typeface="Arial" panose="020B0604020202020204" pitchFamily="34" charset="0"/>
            <a:buNone/>
          </a:pPr>
          <a:r>
            <a:rPr lang="en-US" b="1" dirty="0"/>
            <a:t>Technical Management</a:t>
          </a:r>
          <a:endParaRPr lang="en-US" dirty="0"/>
        </a:p>
      </dgm:t>
    </dgm:pt>
    <dgm:pt modelId="{58FCA12F-68B2-42EB-B757-C29438827553}" type="parTrans" cxnId="{B790A604-8955-44F1-B928-BF0A21BAAFEE}">
      <dgm:prSet/>
      <dgm:spPr/>
      <dgm:t>
        <a:bodyPr/>
        <a:lstStyle/>
        <a:p>
          <a:endParaRPr lang="en-US"/>
        </a:p>
      </dgm:t>
    </dgm:pt>
    <dgm:pt modelId="{2D78C6FB-1583-4172-B861-61C5B2A667F5}" type="sibTrans" cxnId="{B790A604-8955-44F1-B928-BF0A21BAAFEE}">
      <dgm:prSet/>
      <dgm:spPr/>
      <dgm:t>
        <a:bodyPr/>
        <a:lstStyle/>
        <a:p>
          <a:endParaRPr lang="en-US"/>
        </a:p>
      </dgm:t>
    </dgm:pt>
    <dgm:pt modelId="{B4E69409-4D41-42FE-9F2A-BD88A4AE4AF9}">
      <dgm:prSet/>
      <dgm:spPr/>
      <dgm:t>
        <a:bodyPr/>
        <a:lstStyle/>
        <a:p>
          <a:r>
            <a:rPr lang="en-US" b="1" dirty="0"/>
            <a:t>System Design</a:t>
          </a:r>
        </a:p>
      </dgm:t>
    </dgm:pt>
    <dgm:pt modelId="{1DA79136-3021-4761-9184-0EE2FE9A3FE6}" type="parTrans" cxnId="{49A5A8AC-A040-4A0A-B272-0ADE904EE515}">
      <dgm:prSet/>
      <dgm:spPr/>
      <dgm:t>
        <a:bodyPr/>
        <a:lstStyle/>
        <a:p>
          <a:endParaRPr lang="en-US"/>
        </a:p>
      </dgm:t>
    </dgm:pt>
    <dgm:pt modelId="{83F2B516-A54E-4899-819C-4249FFAD45C7}" type="sibTrans" cxnId="{49A5A8AC-A040-4A0A-B272-0ADE904EE515}">
      <dgm:prSet/>
      <dgm:spPr/>
      <dgm:t>
        <a:bodyPr/>
        <a:lstStyle/>
        <a:p>
          <a:endParaRPr lang="en-US"/>
        </a:p>
      </dgm:t>
    </dgm:pt>
    <dgm:pt modelId="{4D75126A-4320-4F45-84EB-779CAEB84A11}">
      <dgm:prSet/>
      <dgm:spPr/>
      <dgm:t>
        <a:bodyPr/>
        <a:lstStyle/>
        <a:p>
          <a:r>
            <a:rPr lang="en-US"/>
            <a:t>Requirement Definition</a:t>
          </a:r>
          <a:endParaRPr lang="en-US" dirty="0"/>
        </a:p>
      </dgm:t>
    </dgm:pt>
    <dgm:pt modelId="{3DAE38D9-74F3-472D-AF3A-2E993D4E0EF6}" type="parTrans" cxnId="{9864BE3B-8C21-45F7-BBCF-9ED4DB16C034}">
      <dgm:prSet/>
      <dgm:spPr/>
      <dgm:t>
        <a:bodyPr/>
        <a:lstStyle/>
        <a:p>
          <a:endParaRPr lang="en-US"/>
        </a:p>
      </dgm:t>
    </dgm:pt>
    <dgm:pt modelId="{BA18EBDC-6B81-4E16-BD52-69371717591B}" type="sibTrans" cxnId="{9864BE3B-8C21-45F7-BBCF-9ED4DB16C034}">
      <dgm:prSet/>
      <dgm:spPr/>
      <dgm:t>
        <a:bodyPr/>
        <a:lstStyle/>
        <a:p>
          <a:endParaRPr lang="en-US"/>
        </a:p>
      </dgm:t>
    </dgm:pt>
    <dgm:pt modelId="{B1F7A6BA-18BE-40E6-8888-749A6E40B4C1}">
      <dgm:prSet/>
      <dgm:spPr/>
      <dgm:t>
        <a:bodyPr/>
        <a:lstStyle/>
        <a:p>
          <a:r>
            <a:rPr lang="en-US"/>
            <a:t>Technical Solutions</a:t>
          </a:r>
          <a:endParaRPr lang="en-US" dirty="0"/>
        </a:p>
      </dgm:t>
    </dgm:pt>
    <dgm:pt modelId="{B45D2730-7649-4144-B945-A1556C2CA32E}" type="parTrans" cxnId="{91ECE25A-9B73-4DE1-8FC3-3CD39149CEB1}">
      <dgm:prSet/>
      <dgm:spPr/>
      <dgm:t>
        <a:bodyPr/>
        <a:lstStyle/>
        <a:p>
          <a:endParaRPr lang="en-US"/>
        </a:p>
      </dgm:t>
    </dgm:pt>
    <dgm:pt modelId="{88BE4087-1E60-44AA-BE81-A031E7737E2E}" type="sibTrans" cxnId="{91ECE25A-9B73-4DE1-8FC3-3CD39149CEB1}">
      <dgm:prSet/>
      <dgm:spPr/>
      <dgm:t>
        <a:bodyPr/>
        <a:lstStyle/>
        <a:p>
          <a:endParaRPr lang="en-US"/>
        </a:p>
      </dgm:t>
    </dgm:pt>
    <dgm:pt modelId="{FCB00075-9CFB-41C4-A3BF-C215FF19E694}">
      <dgm:prSet/>
      <dgm:spPr/>
      <dgm:t>
        <a:bodyPr/>
        <a:lstStyle/>
        <a:p>
          <a:r>
            <a:rPr lang="en-US" b="1" dirty="0"/>
            <a:t>Design Realization</a:t>
          </a:r>
        </a:p>
      </dgm:t>
    </dgm:pt>
    <dgm:pt modelId="{EACF0C20-6E6C-4E66-A9FB-8D25097BFD25}" type="parTrans" cxnId="{1B5C5934-FE97-4AD7-89DD-3583AFB42D38}">
      <dgm:prSet/>
      <dgm:spPr/>
      <dgm:t>
        <a:bodyPr/>
        <a:lstStyle/>
        <a:p>
          <a:endParaRPr lang="en-US"/>
        </a:p>
      </dgm:t>
    </dgm:pt>
    <dgm:pt modelId="{AFF7E936-B986-4709-AC45-8504A8D86A0F}" type="sibTrans" cxnId="{1B5C5934-FE97-4AD7-89DD-3583AFB42D38}">
      <dgm:prSet/>
      <dgm:spPr/>
      <dgm:t>
        <a:bodyPr/>
        <a:lstStyle/>
        <a:p>
          <a:endParaRPr lang="en-US"/>
        </a:p>
      </dgm:t>
    </dgm:pt>
    <dgm:pt modelId="{D91B3BAC-5156-4667-A48D-54EB32C24329}">
      <dgm:prSet/>
      <dgm:spPr/>
      <dgm:t>
        <a:bodyPr/>
        <a:lstStyle/>
        <a:p>
          <a:r>
            <a:rPr lang="en-US"/>
            <a:t>Integration and Implementation</a:t>
          </a:r>
          <a:endParaRPr lang="en-US" dirty="0"/>
        </a:p>
      </dgm:t>
    </dgm:pt>
    <dgm:pt modelId="{11A6CF59-9ADD-46F7-9FD2-F9BA10B32ED0}" type="parTrans" cxnId="{AE2239EB-7274-4D72-BC18-AFD777B79E76}">
      <dgm:prSet/>
      <dgm:spPr/>
      <dgm:t>
        <a:bodyPr/>
        <a:lstStyle/>
        <a:p>
          <a:endParaRPr lang="en-US"/>
        </a:p>
      </dgm:t>
    </dgm:pt>
    <dgm:pt modelId="{301F9E6D-98E1-4CF3-B150-6688B4E2209F}" type="sibTrans" cxnId="{AE2239EB-7274-4D72-BC18-AFD777B79E76}">
      <dgm:prSet/>
      <dgm:spPr/>
      <dgm:t>
        <a:bodyPr/>
        <a:lstStyle/>
        <a:p>
          <a:endParaRPr lang="en-US"/>
        </a:p>
      </dgm:t>
    </dgm:pt>
    <dgm:pt modelId="{BEB14120-D6DF-409D-9C85-70EC6FCD1FCE}">
      <dgm:prSet/>
      <dgm:spPr/>
      <dgm:t>
        <a:bodyPr/>
        <a:lstStyle/>
        <a:p>
          <a:r>
            <a:rPr lang="en-US" b="1" dirty="0"/>
            <a:t>Product Realization</a:t>
          </a:r>
        </a:p>
      </dgm:t>
    </dgm:pt>
    <dgm:pt modelId="{52E98ED3-5FEA-41DE-8D70-74DAD92E5A5C}" type="parTrans" cxnId="{64E6BE0D-4741-4E68-A16A-1412B3572F80}">
      <dgm:prSet/>
      <dgm:spPr/>
      <dgm:t>
        <a:bodyPr/>
        <a:lstStyle/>
        <a:p>
          <a:endParaRPr lang="en-US"/>
        </a:p>
      </dgm:t>
    </dgm:pt>
    <dgm:pt modelId="{A37B3F30-8D00-411F-8659-3313738D0E72}" type="sibTrans" cxnId="{64E6BE0D-4741-4E68-A16A-1412B3572F80}">
      <dgm:prSet/>
      <dgm:spPr/>
      <dgm:t>
        <a:bodyPr/>
        <a:lstStyle/>
        <a:p>
          <a:endParaRPr lang="en-US"/>
        </a:p>
      </dgm:t>
    </dgm:pt>
    <dgm:pt modelId="{0158B024-22FE-4A6A-8800-437EA9CA9D42}">
      <dgm:prSet/>
      <dgm:spPr/>
      <dgm:t>
        <a:bodyPr/>
        <a:lstStyle/>
        <a:p>
          <a:r>
            <a:rPr lang="en-US"/>
            <a:t>Verification and Validation</a:t>
          </a:r>
          <a:endParaRPr lang="en-US" dirty="0"/>
        </a:p>
      </dgm:t>
    </dgm:pt>
    <dgm:pt modelId="{2B1C2E4B-D414-4BAC-8C4D-F75195E2A449}" type="parTrans" cxnId="{34ECF94C-B65E-4E5A-839A-3BD65CB01558}">
      <dgm:prSet/>
      <dgm:spPr/>
      <dgm:t>
        <a:bodyPr/>
        <a:lstStyle/>
        <a:p>
          <a:endParaRPr lang="en-US"/>
        </a:p>
      </dgm:t>
    </dgm:pt>
    <dgm:pt modelId="{F005DD9E-A8A0-4910-A61C-31EA1CF9C46E}" type="sibTrans" cxnId="{34ECF94C-B65E-4E5A-839A-3BD65CB01558}">
      <dgm:prSet/>
      <dgm:spPr/>
      <dgm:t>
        <a:bodyPr/>
        <a:lstStyle/>
        <a:p>
          <a:endParaRPr lang="en-US"/>
        </a:p>
      </dgm:t>
    </dgm:pt>
    <dgm:pt modelId="{68A76E9B-49E6-4B70-B29F-DE4800BFF25F}">
      <dgm:prSet phldrT="[Text]"/>
      <dgm:spPr/>
      <dgm:t>
        <a:bodyPr/>
        <a:lstStyle/>
        <a:p>
          <a:pPr algn="l">
            <a:buFont typeface="Arial" panose="020B0604020202020204" pitchFamily="34" charset="0"/>
            <a:buChar char="•"/>
          </a:pPr>
          <a:r>
            <a:rPr lang="en-US" dirty="0"/>
            <a:t>Requirement &amp; Interface Management</a:t>
          </a:r>
        </a:p>
      </dgm:t>
    </dgm:pt>
    <dgm:pt modelId="{8DFA396D-093E-454E-BBA8-D7FC24C1240D}" type="parTrans" cxnId="{B151D851-0BFC-4891-92AB-5993DDFF838C}">
      <dgm:prSet/>
      <dgm:spPr/>
      <dgm:t>
        <a:bodyPr/>
        <a:lstStyle/>
        <a:p>
          <a:endParaRPr lang="en-US"/>
        </a:p>
      </dgm:t>
    </dgm:pt>
    <dgm:pt modelId="{5FF1E38F-DDBE-4555-BDDF-A2FA7EBA3464}" type="sibTrans" cxnId="{B151D851-0BFC-4891-92AB-5993DDFF838C}">
      <dgm:prSet/>
      <dgm:spPr/>
      <dgm:t>
        <a:bodyPr/>
        <a:lstStyle/>
        <a:p>
          <a:endParaRPr lang="en-US"/>
        </a:p>
      </dgm:t>
    </dgm:pt>
    <dgm:pt modelId="{1297450D-A194-429D-A607-E4A26DFB90DD}">
      <dgm:prSet phldrT="[Text]"/>
      <dgm:spPr/>
      <dgm:t>
        <a:bodyPr/>
        <a:lstStyle/>
        <a:p>
          <a:pPr algn="l">
            <a:buFont typeface="Arial" panose="020B0604020202020204" pitchFamily="34" charset="0"/>
            <a:buChar char="•"/>
          </a:pPr>
          <a:r>
            <a:rPr lang="en-US" dirty="0"/>
            <a:t>Technical Data/Baseline Management</a:t>
          </a:r>
        </a:p>
      </dgm:t>
    </dgm:pt>
    <dgm:pt modelId="{F6A2C5AD-37A4-447B-A887-C36FA9B40957}" type="parTrans" cxnId="{8F908890-4B77-4272-837A-46100402AF3D}">
      <dgm:prSet/>
      <dgm:spPr/>
      <dgm:t>
        <a:bodyPr/>
        <a:lstStyle/>
        <a:p>
          <a:endParaRPr lang="en-US"/>
        </a:p>
      </dgm:t>
    </dgm:pt>
    <dgm:pt modelId="{875E9C0E-484B-4149-B73A-E71CC7E543AB}" type="sibTrans" cxnId="{8F908890-4B77-4272-837A-46100402AF3D}">
      <dgm:prSet/>
      <dgm:spPr/>
      <dgm:t>
        <a:bodyPr/>
        <a:lstStyle/>
        <a:p>
          <a:endParaRPr lang="en-US"/>
        </a:p>
      </dgm:t>
    </dgm:pt>
    <dgm:pt modelId="{5433016B-13BE-4375-8D82-AC00E8F2844A}" type="pres">
      <dgm:prSet presAssocID="{BC4DC0A4-EABE-4E57-A111-C94C6293D9C3}" presName="diagram" presStyleCnt="0">
        <dgm:presLayoutVars>
          <dgm:dir/>
          <dgm:resizeHandles val="exact"/>
        </dgm:presLayoutVars>
      </dgm:prSet>
      <dgm:spPr/>
    </dgm:pt>
    <dgm:pt modelId="{6C02E054-D05A-4DE8-B94C-40F6BAEFB3B7}" type="pres">
      <dgm:prSet presAssocID="{5A0F23A6-1302-45E5-A33B-BF7F9B8899D4}" presName="node" presStyleLbl="node1" presStyleIdx="0" presStyleCnt="4">
        <dgm:presLayoutVars>
          <dgm:bulletEnabled val="1"/>
        </dgm:presLayoutVars>
      </dgm:prSet>
      <dgm:spPr/>
    </dgm:pt>
    <dgm:pt modelId="{0243EB01-07CB-47C0-8DEE-ED4A3F41CAB7}" type="pres">
      <dgm:prSet presAssocID="{2D78C6FB-1583-4172-B861-61C5B2A667F5}" presName="sibTrans" presStyleCnt="0"/>
      <dgm:spPr/>
    </dgm:pt>
    <dgm:pt modelId="{72325C1F-3399-4004-99FB-E06724656020}" type="pres">
      <dgm:prSet presAssocID="{FCB00075-9CFB-41C4-A3BF-C215FF19E694}" presName="node" presStyleLbl="node1" presStyleIdx="1" presStyleCnt="4">
        <dgm:presLayoutVars>
          <dgm:bulletEnabled val="1"/>
        </dgm:presLayoutVars>
      </dgm:prSet>
      <dgm:spPr/>
    </dgm:pt>
    <dgm:pt modelId="{38B1CE77-67C1-422B-B2B1-51C43E101EC7}" type="pres">
      <dgm:prSet presAssocID="{AFF7E936-B986-4709-AC45-8504A8D86A0F}" presName="sibTrans" presStyleCnt="0"/>
      <dgm:spPr/>
    </dgm:pt>
    <dgm:pt modelId="{E4B8F195-6B68-4C5C-ACE5-39F348264521}" type="pres">
      <dgm:prSet presAssocID="{B4E69409-4D41-42FE-9F2A-BD88A4AE4AF9}" presName="node" presStyleLbl="node1" presStyleIdx="2" presStyleCnt="4">
        <dgm:presLayoutVars>
          <dgm:bulletEnabled val="1"/>
        </dgm:presLayoutVars>
      </dgm:prSet>
      <dgm:spPr/>
    </dgm:pt>
    <dgm:pt modelId="{2BDF373F-EC5C-4C07-9E86-BB1237C56555}" type="pres">
      <dgm:prSet presAssocID="{83F2B516-A54E-4899-819C-4249FFAD45C7}" presName="sibTrans" presStyleCnt="0"/>
      <dgm:spPr/>
    </dgm:pt>
    <dgm:pt modelId="{E012B9AD-8A10-4974-8735-44D0AA52C5F1}" type="pres">
      <dgm:prSet presAssocID="{BEB14120-D6DF-409D-9C85-70EC6FCD1FCE}" presName="node" presStyleLbl="node1" presStyleIdx="3" presStyleCnt="4">
        <dgm:presLayoutVars>
          <dgm:bulletEnabled val="1"/>
        </dgm:presLayoutVars>
      </dgm:prSet>
      <dgm:spPr/>
    </dgm:pt>
  </dgm:ptLst>
  <dgm:cxnLst>
    <dgm:cxn modelId="{B790A604-8955-44F1-B928-BF0A21BAAFEE}" srcId="{BC4DC0A4-EABE-4E57-A111-C94C6293D9C3}" destId="{5A0F23A6-1302-45E5-A33B-BF7F9B8899D4}" srcOrd="0" destOrd="0" parTransId="{58FCA12F-68B2-42EB-B757-C29438827553}" sibTransId="{2D78C6FB-1583-4172-B861-61C5B2A667F5}"/>
    <dgm:cxn modelId="{64E6BE0D-4741-4E68-A16A-1412B3572F80}" srcId="{BC4DC0A4-EABE-4E57-A111-C94C6293D9C3}" destId="{BEB14120-D6DF-409D-9C85-70EC6FCD1FCE}" srcOrd="3" destOrd="0" parTransId="{52E98ED3-5FEA-41DE-8D70-74DAD92E5A5C}" sibTransId="{A37B3F30-8D00-411F-8659-3313738D0E72}"/>
    <dgm:cxn modelId="{EE091423-8147-4547-932B-121FFE67FA11}" type="presOf" srcId="{B1F7A6BA-18BE-40E6-8888-749A6E40B4C1}" destId="{E4B8F195-6B68-4C5C-ACE5-39F348264521}" srcOrd="0" destOrd="2" presId="urn:microsoft.com/office/officeart/2005/8/layout/default"/>
    <dgm:cxn modelId="{1B5C5934-FE97-4AD7-89DD-3583AFB42D38}" srcId="{BC4DC0A4-EABE-4E57-A111-C94C6293D9C3}" destId="{FCB00075-9CFB-41C4-A3BF-C215FF19E694}" srcOrd="1" destOrd="0" parTransId="{EACF0C20-6E6C-4E66-A9FB-8D25097BFD25}" sibTransId="{AFF7E936-B986-4709-AC45-8504A8D86A0F}"/>
    <dgm:cxn modelId="{9864BE3B-8C21-45F7-BBCF-9ED4DB16C034}" srcId="{B4E69409-4D41-42FE-9F2A-BD88A4AE4AF9}" destId="{4D75126A-4320-4F45-84EB-779CAEB84A11}" srcOrd="0" destOrd="0" parTransId="{3DAE38D9-74F3-472D-AF3A-2E993D4E0EF6}" sibTransId="{BA18EBDC-6B81-4E16-BD52-69371717591B}"/>
    <dgm:cxn modelId="{E7535464-2886-4948-8FB2-61D448ABECDC}" type="presOf" srcId="{B4E69409-4D41-42FE-9F2A-BD88A4AE4AF9}" destId="{E4B8F195-6B68-4C5C-ACE5-39F348264521}" srcOrd="0" destOrd="0" presId="urn:microsoft.com/office/officeart/2005/8/layout/default"/>
    <dgm:cxn modelId="{F60E8367-4AD6-434F-B4F5-F35A4DFC24A4}" type="presOf" srcId="{0158B024-22FE-4A6A-8800-437EA9CA9D42}" destId="{E012B9AD-8A10-4974-8735-44D0AA52C5F1}" srcOrd="0" destOrd="1" presId="urn:microsoft.com/office/officeart/2005/8/layout/default"/>
    <dgm:cxn modelId="{2423114A-2E66-4665-84D1-5D5010E47F20}" type="presOf" srcId="{D91B3BAC-5156-4667-A48D-54EB32C24329}" destId="{72325C1F-3399-4004-99FB-E06724656020}" srcOrd="0" destOrd="1" presId="urn:microsoft.com/office/officeart/2005/8/layout/default"/>
    <dgm:cxn modelId="{34ECF94C-B65E-4E5A-839A-3BD65CB01558}" srcId="{BEB14120-D6DF-409D-9C85-70EC6FCD1FCE}" destId="{0158B024-22FE-4A6A-8800-437EA9CA9D42}" srcOrd="0" destOrd="0" parTransId="{2B1C2E4B-D414-4BAC-8C4D-F75195E2A449}" sibTransId="{F005DD9E-A8A0-4910-A61C-31EA1CF9C46E}"/>
    <dgm:cxn modelId="{C4B19B51-67C8-4026-BC41-4C49293A44A2}" type="presOf" srcId="{68A76E9B-49E6-4B70-B29F-DE4800BFF25F}" destId="{6C02E054-D05A-4DE8-B94C-40F6BAEFB3B7}" srcOrd="0" destOrd="1" presId="urn:microsoft.com/office/officeart/2005/8/layout/default"/>
    <dgm:cxn modelId="{B151D851-0BFC-4891-92AB-5993DDFF838C}" srcId="{5A0F23A6-1302-45E5-A33B-BF7F9B8899D4}" destId="{68A76E9B-49E6-4B70-B29F-DE4800BFF25F}" srcOrd="0" destOrd="0" parTransId="{8DFA396D-093E-454E-BBA8-D7FC24C1240D}" sibTransId="{5FF1E38F-DDBE-4555-BDDF-A2FA7EBA3464}"/>
    <dgm:cxn modelId="{A662D452-607C-40B0-959B-0DA950B3BB7E}" type="presOf" srcId="{BC4DC0A4-EABE-4E57-A111-C94C6293D9C3}" destId="{5433016B-13BE-4375-8D82-AC00E8F2844A}" srcOrd="0" destOrd="0" presId="urn:microsoft.com/office/officeart/2005/8/layout/default"/>
    <dgm:cxn modelId="{9BF6D979-B0EA-4765-9515-2A7A1873CE16}" type="presOf" srcId="{4D75126A-4320-4F45-84EB-779CAEB84A11}" destId="{E4B8F195-6B68-4C5C-ACE5-39F348264521}" srcOrd="0" destOrd="1" presId="urn:microsoft.com/office/officeart/2005/8/layout/default"/>
    <dgm:cxn modelId="{91ECE25A-9B73-4DE1-8FC3-3CD39149CEB1}" srcId="{B4E69409-4D41-42FE-9F2A-BD88A4AE4AF9}" destId="{B1F7A6BA-18BE-40E6-8888-749A6E40B4C1}" srcOrd="1" destOrd="0" parTransId="{B45D2730-7649-4144-B945-A1556C2CA32E}" sibTransId="{88BE4087-1E60-44AA-BE81-A031E7737E2E}"/>
    <dgm:cxn modelId="{8F908890-4B77-4272-837A-46100402AF3D}" srcId="{5A0F23A6-1302-45E5-A33B-BF7F9B8899D4}" destId="{1297450D-A194-429D-A607-E4A26DFB90DD}" srcOrd="1" destOrd="0" parTransId="{F6A2C5AD-37A4-447B-A887-C36FA9B40957}" sibTransId="{875E9C0E-484B-4149-B73A-E71CC7E543AB}"/>
    <dgm:cxn modelId="{49A5A8AC-A040-4A0A-B272-0ADE904EE515}" srcId="{BC4DC0A4-EABE-4E57-A111-C94C6293D9C3}" destId="{B4E69409-4D41-42FE-9F2A-BD88A4AE4AF9}" srcOrd="2" destOrd="0" parTransId="{1DA79136-3021-4761-9184-0EE2FE9A3FE6}" sibTransId="{83F2B516-A54E-4899-819C-4249FFAD45C7}"/>
    <dgm:cxn modelId="{32C374CB-DF93-4140-B035-C835E7970019}" type="presOf" srcId="{5A0F23A6-1302-45E5-A33B-BF7F9B8899D4}" destId="{6C02E054-D05A-4DE8-B94C-40F6BAEFB3B7}" srcOrd="0" destOrd="0" presId="urn:microsoft.com/office/officeart/2005/8/layout/default"/>
    <dgm:cxn modelId="{ED5B55D1-D444-47F7-BB56-1111F298F0F7}" type="presOf" srcId="{1297450D-A194-429D-A607-E4A26DFB90DD}" destId="{6C02E054-D05A-4DE8-B94C-40F6BAEFB3B7}" srcOrd="0" destOrd="2" presId="urn:microsoft.com/office/officeart/2005/8/layout/default"/>
    <dgm:cxn modelId="{AE2239EB-7274-4D72-BC18-AFD777B79E76}" srcId="{FCB00075-9CFB-41C4-A3BF-C215FF19E694}" destId="{D91B3BAC-5156-4667-A48D-54EB32C24329}" srcOrd="0" destOrd="0" parTransId="{11A6CF59-9ADD-46F7-9FD2-F9BA10B32ED0}" sibTransId="{301F9E6D-98E1-4CF3-B150-6688B4E2209F}"/>
    <dgm:cxn modelId="{2A1135EC-421A-4602-9F4A-8B35ED688C72}" type="presOf" srcId="{BEB14120-D6DF-409D-9C85-70EC6FCD1FCE}" destId="{E012B9AD-8A10-4974-8735-44D0AA52C5F1}" srcOrd="0" destOrd="0" presId="urn:microsoft.com/office/officeart/2005/8/layout/default"/>
    <dgm:cxn modelId="{A9C032F1-F41E-45F3-8131-7BC1621DEE31}" type="presOf" srcId="{FCB00075-9CFB-41C4-A3BF-C215FF19E694}" destId="{72325C1F-3399-4004-99FB-E06724656020}" srcOrd="0" destOrd="0" presId="urn:microsoft.com/office/officeart/2005/8/layout/default"/>
    <dgm:cxn modelId="{E802D235-CE79-4625-8F7A-6EF67F012FA6}" type="presParOf" srcId="{5433016B-13BE-4375-8D82-AC00E8F2844A}" destId="{6C02E054-D05A-4DE8-B94C-40F6BAEFB3B7}" srcOrd="0" destOrd="0" presId="urn:microsoft.com/office/officeart/2005/8/layout/default"/>
    <dgm:cxn modelId="{6A797D40-C2F5-4534-A187-AA30DFE8DDC4}" type="presParOf" srcId="{5433016B-13BE-4375-8D82-AC00E8F2844A}" destId="{0243EB01-07CB-47C0-8DEE-ED4A3F41CAB7}" srcOrd="1" destOrd="0" presId="urn:microsoft.com/office/officeart/2005/8/layout/default"/>
    <dgm:cxn modelId="{DBB0A6E9-07F6-4440-9416-DF6960D1F940}" type="presParOf" srcId="{5433016B-13BE-4375-8D82-AC00E8F2844A}" destId="{72325C1F-3399-4004-99FB-E06724656020}" srcOrd="2" destOrd="0" presId="urn:microsoft.com/office/officeart/2005/8/layout/default"/>
    <dgm:cxn modelId="{A6C7809E-0D85-4944-8005-DA1E446892B6}" type="presParOf" srcId="{5433016B-13BE-4375-8D82-AC00E8F2844A}" destId="{38B1CE77-67C1-422B-B2B1-51C43E101EC7}" srcOrd="3" destOrd="0" presId="urn:microsoft.com/office/officeart/2005/8/layout/default"/>
    <dgm:cxn modelId="{1B451DE3-2664-4DCB-9514-4F5ECD80AD75}" type="presParOf" srcId="{5433016B-13BE-4375-8D82-AC00E8F2844A}" destId="{E4B8F195-6B68-4C5C-ACE5-39F348264521}" srcOrd="4" destOrd="0" presId="urn:microsoft.com/office/officeart/2005/8/layout/default"/>
    <dgm:cxn modelId="{50901805-27A5-4940-B834-24C88B11A19D}" type="presParOf" srcId="{5433016B-13BE-4375-8D82-AC00E8F2844A}" destId="{2BDF373F-EC5C-4C07-9E86-BB1237C56555}" srcOrd="5" destOrd="0" presId="urn:microsoft.com/office/officeart/2005/8/layout/default"/>
    <dgm:cxn modelId="{0E25781F-6759-4A13-A9BF-2282D0602C8B}" type="presParOf" srcId="{5433016B-13BE-4375-8D82-AC00E8F2844A}" destId="{E012B9AD-8A10-4974-8735-44D0AA52C5F1}"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2E054-D05A-4DE8-B94C-40F6BAEFB3B7}">
      <dsp:nvSpPr>
        <dsp:cNvPr id="0" name=""/>
        <dsp:cNvSpPr/>
      </dsp:nvSpPr>
      <dsp:spPr>
        <a:xfrm>
          <a:off x="3470" y="920347"/>
          <a:ext cx="2753073" cy="16518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Font typeface="Arial" panose="020B0604020202020204" pitchFamily="34" charset="0"/>
            <a:buNone/>
          </a:pPr>
          <a:r>
            <a:rPr lang="en-US" sz="1900" b="1" kern="1200" dirty="0"/>
            <a:t>Technical Management</a:t>
          </a:r>
          <a:endParaRPr lang="en-US" sz="1900" kern="1200" dirty="0"/>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t>Requirement &amp; Interface Management</a:t>
          </a:r>
        </a:p>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t>Technical Data/Baseline Management</a:t>
          </a:r>
        </a:p>
      </dsp:txBody>
      <dsp:txXfrm>
        <a:off x="3470" y="920347"/>
        <a:ext cx="2753073" cy="1651844"/>
      </dsp:txXfrm>
    </dsp:sp>
    <dsp:sp modelId="{72325C1F-3399-4004-99FB-E06724656020}">
      <dsp:nvSpPr>
        <dsp:cNvPr id="0" name=""/>
        <dsp:cNvSpPr/>
      </dsp:nvSpPr>
      <dsp:spPr>
        <a:xfrm>
          <a:off x="3031851" y="920347"/>
          <a:ext cx="2753073" cy="16518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Design Realization</a:t>
          </a:r>
        </a:p>
        <a:p>
          <a:pPr marL="114300" lvl="1" indent="-114300" algn="l" defTabSz="666750">
            <a:lnSpc>
              <a:spcPct val="90000"/>
            </a:lnSpc>
            <a:spcBef>
              <a:spcPct val="0"/>
            </a:spcBef>
            <a:spcAft>
              <a:spcPct val="15000"/>
            </a:spcAft>
            <a:buChar char="•"/>
          </a:pPr>
          <a:r>
            <a:rPr lang="en-US" sz="1500" kern="1200"/>
            <a:t>Integration and Implementation</a:t>
          </a:r>
          <a:endParaRPr lang="en-US" sz="1500" kern="1200" dirty="0"/>
        </a:p>
      </dsp:txBody>
      <dsp:txXfrm>
        <a:off x="3031851" y="920347"/>
        <a:ext cx="2753073" cy="1651844"/>
      </dsp:txXfrm>
    </dsp:sp>
    <dsp:sp modelId="{E4B8F195-6B68-4C5C-ACE5-39F348264521}">
      <dsp:nvSpPr>
        <dsp:cNvPr id="0" name=""/>
        <dsp:cNvSpPr/>
      </dsp:nvSpPr>
      <dsp:spPr>
        <a:xfrm>
          <a:off x="6060232" y="920347"/>
          <a:ext cx="2753073" cy="16518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System Design</a:t>
          </a:r>
        </a:p>
        <a:p>
          <a:pPr marL="114300" lvl="1" indent="-114300" algn="l" defTabSz="666750">
            <a:lnSpc>
              <a:spcPct val="90000"/>
            </a:lnSpc>
            <a:spcBef>
              <a:spcPct val="0"/>
            </a:spcBef>
            <a:spcAft>
              <a:spcPct val="15000"/>
            </a:spcAft>
            <a:buChar char="•"/>
          </a:pPr>
          <a:r>
            <a:rPr lang="en-US" sz="1500" kern="1200"/>
            <a:t>Requirement Definition</a:t>
          </a:r>
          <a:endParaRPr lang="en-US" sz="1500" kern="1200" dirty="0"/>
        </a:p>
        <a:p>
          <a:pPr marL="114300" lvl="1" indent="-114300" algn="l" defTabSz="666750">
            <a:lnSpc>
              <a:spcPct val="90000"/>
            </a:lnSpc>
            <a:spcBef>
              <a:spcPct val="0"/>
            </a:spcBef>
            <a:spcAft>
              <a:spcPct val="15000"/>
            </a:spcAft>
            <a:buChar char="•"/>
          </a:pPr>
          <a:r>
            <a:rPr lang="en-US" sz="1500" kern="1200"/>
            <a:t>Technical Solutions</a:t>
          </a:r>
          <a:endParaRPr lang="en-US" sz="1500" kern="1200" dirty="0"/>
        </a:p>
      </dsp:txBody>
      <dsp:txXfrm>
        <a:off x="6060232" y="920347"/>
        <a:ext cx="2753073" cy="1651844"/>
      </dsp:txXfrm>
    </dsp:sp>
    <dsp:sp modelId="{E012B9AD-8A10-4974-8735-44D0AA52C5F1}">
      <dsp:nvSpPr>
        <dsp:cNvPr id="0" name=""/>
        <dsp:cNvSpPr/>
      </dsp:nvSpPr>
      <dsp:spPr>
        <a:xfrm>
          <a:off x="9088613" y="920347"/>
          <a:ext cx="2753073" cy="16518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Product Realization</a:t>
          </a:r>
        </a:p>
        <a:p>
          <a:pPr marL="114300" lvl="1" indent="-114300" algn="l" defTabSz="666750">
            <a:lnSpc>
              <a:spcPct val="90000"/>
            </a:lnSpc>
            <a:spcBef>
              <a:spcPct val="0"/>
            </a:spcBef>
            <a:spcAft>
              <a:spcPct val="15000"/>
            </a:spcAft>
            <a:buChar char="•"/>
          </a:pPr>
          <a:r>
            <a:rPr lang="en-US" sz="1500" kern="1200"/>
            <a:t>Verification and Validation</a:t>
          </a:r>
          <a:endParaRPr lang="en-US" sz="1500" kern="1200" dirty="0"/>
        </a:p>
      </dsp:txBody>
      <dsp:txXfrm>
        <a:off x="9088613" y="920347"/>
        <a:ext cx="2753073" cy="165184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9C4733-2471-46FB-8CA5-3B8D1736F1C5}" type="datetimeFigureOut">
              <a:rPr lang="en-US" smtClean="0"/>
              <a:t>7/22/2021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521E91-1BD9-40D9-8F0A-06F2ADA11EBC}" type="slidenum">
              <a:rPr lang="en-US" smtClean="0"/>
              <a:t>‹#›</a:t>
            </a:fld>
            <a:endParaRPr lang="en-US"/>
          </a:p>
        </p:txBody>
      </p:sp>
    </p:spTree>
    <p:extLst>
      <p:ext uri="{BB962C8B-B14F-4D97-AF65-F5344CB8AC3E}">
        <p14:creationId xmlns:p14="http://schemas.microsoft.com/office/powerpoint/2010/main" val="4151144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521E91-1BD9-40D9-8F0A-06F2ADA11EBC}" type="slidenum">
              <a:rPr lang="en-US" smtClean="0"/>
              <a:t>1</a:t>
            </a:fld>
            <a:endParaRPr lang="en-US"/>
          </a:p>
        </p:txBody>
      </p:sp>
    </p:spTree>
    <p:extLst>
      <p:ext uri="{BB962C8B-B14F-4D97-AF65-F5344CB8AC3E}">
        <p14:creationId xmlns:p14="http://schemas.microsoft.com/office/powerpoint/2010/main" val="688610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8025" y="1160463"/>
            <a:ext cx="5568950" cy="31337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94670" rtl="0" eaLnBrk="1" fontAlgn="auto" latinLnBrk="0" hangingPunct="1">
              <a:lnSpc>
                <a:spcPct val="100000"/>
              </a:lnSpc>
              <a:spcBef>
                <a:spcPts val="0"/>
              </a:spcBef>
              <a:spcAft>
                <a:spcPts val="0"/>
              </a:spcAft>
              <a:buClrTx/>
              <a:buSzTx/>
              <a:buFontTx/>
              <a:buNone/>
              <a:tabLst/>
              <a:defRPr/>
            </a:pPr>
            <a:fld id="{46C843E8-9C3D-4DE4-845D-03CD5F0D4F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9467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460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600"/>
              </a:spcBef>
            </a:pPr>
            <a:r>
              <a:rPr lang="en-US" sz="1200" dirty="0"/>
              <a:t>The Near Space Network has been established to realize the vision of serving the customer missions through a single focal point throughout the entire lifecycle.</a:t>
            </a:r>
          </a:p>
          <a:p>
            <a:pPr>
              <a:lnSpc>
                <a:spcPct val="100000"/>
              </a:lnSpc>
              <a:spcBef>
                <a:spcPts val="600"/>
              </a:spcBef>
            </a:pPr>
            <a:r>
              <a:rPr lang="en-US" sz="1200" dirty="0"/>
              <a:t>The NSN Systems Engineering team encompasses Advance Planning, Conventional Systems Engineering (establishment of overarching and consolidated effective processes, products, and tools), Communications Link Analysis, as well as Network Coverage, Loading, and Modeling Analysis teams. </a:t>
            </a:r>
          </a:p>
          <a:p>
            <a:pPr>
              <a:lnSpc>
                <a:spcPct val="100000"/>
              </a:lnSpc>
              <a:spcBef>
                <a:spcPts val="600"/>
              </a:spcBef>
            </a:pPr>
            <a:r>
              <a:rPr lang="en-US" sz="1200" dirty="0"/>
              <a:t>The Systems Engineering team accomplishes the objectives through cross-cutting collaborations with other network support elements, such as Spectrum Management, Mission Services Integration, and Network Operations (including the Service Providers).</a:t>
            </a:r>
          </a:p>
          <a:p>
            <a:pPr>
              <a:lnSpc>
                <a:spcPct val="100000"/>
              </a:lnSpc>
              <a:spcBef>
                <a:spcPts val="600"/>
              </a:spcBef>
            </a:pPr>
            <a:r>
              <a:rPr lang="en-US" sz="1200" dirty="0"/>
              <a:t>While the NSN Operations and Operations Support Elements ensure that the customer missions continue to receive reliable and secure services, the NSN Systems Engineering team concurrently works to ensure that future missions needs are understood, solutions are devised to support current and future missions’ requirements, needed capabilities have plans for implementation, mission integration and interfaces are optimized, and the network assets to provide Direct-to-Earth and Space Relay services are effectively and efficiently utilized.</a:t>
            </a:r>
          </a:p>
          <a:p>
            <a:endParaRPr lang="en-US" dirty="0"/>
          </a:p>
        </p:txBody>
      </p:sp>
      <p:sp>
        <p:nvSpPr>
          <p:cNvPr id="4" name="Slide Number Placeholder 3"/>
          <p:cNvSpPr>
            <a:spLocks noGrp="1"/>
          </p:cNvSpPr>
          <p:nvPr>
            <p:ph type="sldNum" sz="quarter" idx="5"/>
          </p:nvPr>
        </p:nvSpPr>
        <p:spPr/>
        <p:txBody>
          <a:bodyPr/>
          <a:lstStyle/>
          <a:p>
            <a:fld id="{C855CB8B-E406-1041-80F3-EC4205E5C882}" type="slidenum">
              <a:rPr lang="en-US" smtClean="0"/>
              <a:t>18</a:t>
            </a:fld>
            <a:endParaRPr lang="en-US"/>
          </a:p>
        </p:txBody>
      </p:sp>
    </p:spTree>
    <p:extLst>
      <p:ext uri="{BB962C8B-B14F-4D97-AF65-F5344CB8AC3E}">
        <p14:creationId xmlns:p14="http://schemas.microsoft.com/office/powerpoint/2010/main" val="1454569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00000"/>
              </a:lnSpc>
              <a:spcBef>
                <a:spcPts val="600"/>
              </a:spcBef>
            </a:pPr>
            <a:r>
              <a:rPr lang="en-US" sz="1200" dirty="0">
                <a:solidFill>
                  <a:prstClr val="black"/>
                </a:solidFill>
              </a:rPr>
              <a:t>The Near Space Network plans to orchestrate the customer missions’ services fulfilment via orchestrations amongst service providers that are part of the network, utilizing a virtual network manager.</a:t>
            </a:r>
          </a:p>
          <a:p>
            <a:pPr lvl="0">
              <a:lnSpc>
                <a:spcPct val="100000"/>
              </a:lnSpc>
              <a:spcBef>
                <a:spcPts val="600"/>
              </a:spcBef>
            </a:pPr>
            <a:r>
              <a:rPr lang="en-US" sz="1200" dirty="0">
                <a:solidFill>
                  <a:prstClr val="black"/>
                </a:solidFill>
              </a:rPr>
              <a:t>The concept is to enable streamlined interfaces for the missions, potentially alleviating the burden on the missions to establish multiple interfaces.</a:t>
            </a:r>
          </a:p>
          <a:p>
            <a:pPr lvl="0">
              <a:lnSpc>
                <a:spcPct val="100000"/>
              </a:lnSpc>
              <a:spcBef>
                <a:spcPts val="600"/>
              </a:spcBef>
            </a:pPr>
            <a:r>
              <a:rPr lang="en-US" sz="1200" dirty="0">
                <a:solidFill>
                  <a:prstClr val="black"/>
                </a:solidFill>
              </a:rPr>
              <a:t>NSN Systems Engineering team will manage requirements at overarching network level, driven by </a:t>
            </a:r>
            <a:r>
              <a:rPr lang="en-US" sz="1200" dirty="0" err="1">
                <a:solidFill>
                  <a:prstClr val="black"/>
                </a:solidFill>
              </a:rPr>
              <a:t>SCaN</a:t>
            </a:r>
            <a:r>
              <a:rPr lang="en-US" sz="1200" dirty="0">
                <a:solidFill>
                  <a:prstClr val="black"/>
                </a:solidFill>
              </a:rPr>
              <a:t> requirements. In addition, the team will also manage the requirements related to </a:t>
            </a:r>
            <a:r>
              <a:rPr lang="en-US" sz="1200" dirty="0" err="1">
                <a:solidFill>
                  <a:prstClr val="black"/>
                </a:solidFill>
              </a:rPr>
              <a:t>NexTEra</a:t>
            </a:r>
            <a:r>
              <a:rPr lang="en-US" sz="1200" dirty="0">
                <a:solidFill>
                  <a:prstClr val="black"/>
                </a:solidFill>
              </a:rPr>
              <a:t> system, that is envisioned to be the virtual network manager that would realize the vision of single focal point for missions.</a:t>
            </a:r>
          </a:p>
          <a:p>
            <a:endParaRPr lang="en-US" dirty="0"/>
          </a:p>
          <a:p>
            <a:pPr>
              <a:lnSpc>
                <a:spcPct val="100000"/>
              </a:lnSpc>
              <a:spcBef>
                <a:spcPts val="600"/>
              </a:spcBef>
            </a:pPr>
            <a:r>
              <a:rPr lang="en-US" sz="1200" dirty="0">
                <a:solidFill>
                  <a:prstClr val="black"/>
                </a:solidFill>
              </a:rPr>
              <a:t>The Near Space Network System Engineering team, in collaboration with network elements, is working to ensure effective interface artifacts get established during mission services integration phases that the providers can utilize to provide proficient services.</a:t>
            </a:r>
          </a:p>
          <a:p>
            <a:pPr>
              <a:lnSpc>
                <a:spcPct val="100000"/>
              </a:lnSpc>
              <a:spcBef>
                <a:spcPts val="600"/>
              </a:spcBef>
            </a:pPr>
            <a:r>
              <a:rPr lang="en-US" sz="1200" dirty="0">
                <a:solidFill>
                  <a:prstClr val="black"/>
                </a:solidFill>
              </a:rPr>
              <a:t>The NSN Systems Engineering team will continue to support mission engagement rhythm to ensure that customer missions are well informed and involved with any evolutions that occur within the network.</a:t>
            </a:r>
          </a:p>
          <a:p>
            <a:endParaRPr lang="en-US" dirty="0"/>
          </a:p>
        </p:txBody>
      </p:sp>
      <p:sp>
        <p:nvSpPr>
          <p:cNvPr id="4" name="Slide Number Placeholder 3"/>
          <p:cNvSpPr>
            <a:spLocks noGrp="1"/>
          </p:cNvSpPr>
          <p:nvPr>
            <p:ph type="sldNum" sz="quarter" idx="5"/>
          </p:nvPr>
        </p:nvSpPr>
        <p:spPr/>
        <p:txBody>
          <a:bodyPr/>
          <a:lstStyle/>
          <a:p>
            <a:fld id="{D1521E91-1BD9-40D9-8F0A-06F2ADA11EBC}" type="slidenum">
              <a:rPr lang="en-US" smtClean="0"/>
              <a:t>19</a:t>
            </a:fld>
            <a:endParaRPr lang="en-US"/>
          </a:p>
        </p:txBody>
      </p:sp>
    </p:spTree>
    <p:extLst>
      <p:ext uri="{BB962C8B-B14F-4D97-AF65-F5344CB8AC3E}">
        <p14:creationId xmlns:p14="http://schemas.microsoft.com/office/powerpoint/2010/main" val="1588218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6DD15C-C199-412A-BA49-F4434F98B3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83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800B1B-D5AE-4346-A5C6-65A363ED79F8}" type="slidenum">
              <a:rPr lang="en-US" smtClean="0"/>
              <a:t>30</a:t>
            </a:fld>
            <a:endParaRPr lang="en-US"/>
          </a:p>
        </p:txBody>
      </p:sp>
    </p:spTree>
    <p:extLst>
      <p:ext uri="{BB962C8B-B14F-4D97-AF65-F5344CB8AC3E}">
        <p14:creationId xmlns:p14="http://schemas.microsoft.com/office/powerpoint/2010/main" val="1963923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800B1B-D5AE-4346-A5C6-65A363ED79F8}" type="slidenum">
              <a:rPr lang="en-US" smtClean="0"/>
              <a:t>32</a:t>
            </a:fld>
            <a:endParaRPr lang="en-US"/>
          </a:p>
        </p:txBody>
      </p:sp>
    </p:spTree>
    <p:extLst>
      <p:ext uri="{BB962C8B-B14F-4D97-AF65-F5344CB8AC3E}">
        <p14:creationId xmlns:p14="http://schemas.microsoft.com/office/powerpoint/2010/main" val="389008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8025" y="1160463"/>
            <a:ext cx="5568950" cy="3133725"/>
          </a:xfrm>
        </p:spPr>
      </p:sp>
      <p:sp>
        <p:nvSpPr>
          <p:cNvPr id="3" name="Notes Placeholder 2"/>
          <p:cNvSpPr>
            <a:spLocks noGrp="1"/>
          </p:cNvSpPr>
          <p:nvPr>
            <p:ph type="body" idx="1"/>
          </p:nvPr>
        </p:nvSpPr>
        <p:spPr/>
        <p:txBody>
          <a:bodyPr/>
          <a:lstStyle/>
          <a:p>
            <a:pPr>
              <a:spcAft>
                <a:spcPts val="0"/>
              </a:spcAft>
            </a:pPr>
            <a:endParaRPr lang="en-US" sz="2000">
              <a:solidFill>
                <a:srgbClr val="FFFFFF"/>
              </a:solidFill>
            </a:endParaRPr>
          </a:p>
          <a:p>
            <a:pPr marL="285750" indent="-285750">
              <a:spcAft>
                <a:spcPts val="0"/>
              </a:spcAft>
              <a:buFont typeface="Wingdings" panose="05000000000000000000" pitchFamily="2" charset="2"/>
              <a:buChar char="ü"/>
            </a:pPr>
            <a:r>
              <a:rPr lang="en-US" sz="2000">
                <a:solidFill>
                  <a:srgbClr val="FFFFFF"/>
                </a:solidFill>
              </a:rPr>
              <a:t>Direct-to-Earth commercialization efforts are in progress</a:t>
            </a:r>
          </a:p>
          <a:p>
            <a:pPr lvl="1"/>
            <a:r>
              <a:rPr lang="en-US" sz="1800" i="1">
                <a:solidFill>
                  <a:srgbClr val="FFFFFF"/>
                </a:solidFill>
              </a:rPr>
              <a:t>Our mission is to find commercial partners so you can achieve the communication and navigation goals of your mission</a:t>
            </a:r>
          </a:p>
          <a:p>
            <a:pPr lvl="1"/>
            <a:r>
              <a:rPr lang="en-US" sz="1800" i="1">
                <a:solidFill>
                  <a:srgbClr val="FFFFFF"/>
                </a:solidFill>
              </a:rPr>
              <a:t>We are creating relationships for the partnerships you will need</a:t>
            </a:r>
          </a:p>
          <a:p>
            <a:pPr lvl="1"/>
            <a:r>
              <a:rPr lang="en-US" sz="1800" i="1">
                <a:solidFill>
                  <a:srgbClr val="FFFFFF"/>
                </a:solidFill>
              </a:rPr>
              <a:t>We are developing a vast network of technology vetted by NASA subject matter experts</a:t>
            </a:r>
          </a:p>
          <a:p>
            <a:pPr marL="285750" indent="-285750">
              <a:buFont typeface="Wingdings" panose="05000000000000000000" pitchFamily="2" charset="2"/>
              <a:buChar char="ü"/>
            </a:pPr>
            <a:r>
              <a:rPr lang="en-US" sz="2000">
                <a:solidFill>
                  <a:srgbClr val="FFFFFF"/>
                </a:solidFill>
              </a:rPr>
              <a:t>Proven record of success with dozens of missions and different service providers for missions scaling from tech demos to flagship campaigns</a:t>
            </a:r>
          </a:p>
          <a:p>
            <a:pPr marL="285750" indent="-285750">
              <a:spcAft>
                <a:spcPts val="0"/>
              </a:spcAft>
              <a:buFont typeface="Wingdings" panose="05000000000000000000" pitchFamily="2" charset="2"/>
              <a:buChar char="ü"/>
            </a:pPr>
            <a:r>
              <a:rPr lang="en-US" sz="2000">
                <a:solidFill>
                  <a:srgbClr val="FFFFFF"/>
                </a:solidFill>
              </a:rPr>
              <a:t>Extremely high reliability and low risk service provider</a:t>
            </a:r>
            <a:endParaRPr lang="en-US"/>
          </a:p>
        </p:txBody>
      </p:sp>
      <p:sp>
        <p:nvSpPr>
          <p:cNvPr id="4" name="Slide Number Placeholder 3"/>
          <p:cNvSpPr>
            <a:spLocks noGrp="1"/>
          </p:cNvSpPr>
          <p:nvPr>
            <p:ph type="sldNum" sz="quarter" idx="5"/>
          </p:nvPr>
        </p:nvSpPr>
        <p:spPr/>
        <p:txBody>
          <a:bodyPr/>
          <a:lstStyle/>
          <a:p>
            <a:pPr marL="0" marR="0" lvl="0" indent="0" algn="r" defTabSz="694670" rtl="0" eaLnBrk="1" fontAlgn="auto" latinLnBrk="0" hangingPunct="1">
              <a:lnSpc>
                <a:spcPct val="100000"/>
              </a:lnSpc>
              <a:spcBef>
                <a:spcPts val="0"/>
              </a:spcBef>
              <a:spcAft>
                <a:spcPts val="0"/>
              </a:spcAft>
              <a:buClrTx/>
              <a:buSzTx/>
              <a:buFontTx/>
              <a:buNone/>
              <a:tabLst/>
              <a:defRPr/>
            </a:pPr>
            <a:fld id="{41957441-F859-45C5-9857-A2473C1904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9467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9322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8025" y="1160463"/>
            <a:ext cx="5568950" cy="3133725"/>
          </a:xfrm>
        </p:spPr>
      </p:sp>
      <p:sp>
        <p:nvSpPr>
          <p:cNvPr id="3" name="Notes Placeholder 2"/>
          <p:cNvSpPr>
            <a:spLocks noGrp="1"/>
          </p:cNvSpPr>
          <p:nvPr>
            <p:ph type="body" idx="1"/>
          </p:nvPr>
        </p:nvSpPr>
        <p:spPr/>
        <p:txBody>
          <a:bodyPr/>
          <a:lstStyle/>
          <a:p>
            <a:pPr marL="285750" indent="-285750">
              <a:spcAft>
                <a:spcPts val="0"/>
              </a:spcAft>
              <a:buFont typeface="Wingdings" panose="05000000000000000000" pitchFamily="2" charset="2"/>
              <a:buChar char="ü"/>
            </a:pPr>
            <a:r>
              <a:rPr lang="en-US" sz="2000">
                <a:solidFill>
                  <a:srgbClr val="FFFFFF"/>
                </a:solidFill>
              </a:rPr>
              <a:t>We have decades of mission support experience from early mission concept definition all the way through mission completion</a:t>
            </a:r>
          </a:p>
          <a:p>
            <a:pPr lvl="1"/>
            <a:r>
              <a:rPr lang="en-US" sz="1800" i="1">
                <a:solidFill>
                  <a:srgbClr val="FFFFFF"/>
                </a:solidFill>
              </a:rPr>
              <a:t>Set the standard in communication link analysis</a:t>
            </a:r>
          </a:p>
          <a:p>
            <a:pPr lvl="1"/>
            <a:r>
              <a:rPr lang="en-US" sz="1800" i="1">
                <a:solidFill>
                  <a:srgbClr val="FFFFFF"/>
                </a:solidFill>
              </a:rPr>
              <a:t>Provide clear and comprehensive spectrum guidance</a:t>
            </a:r>
          </a:p>
          <a:p>
            <a:pPr lvl="1"/>
            <a:r>
              <a:rPr lang="en-US" sz="1800" i="1">
                <a:solidFill>
                  <a:srgbClr val="FFFFFF"/>
                </a:solidFill>
              </a:rPr>
              <a:t>Utilize predictive network capacity analytical tools to ensure high availability for your mission</a:t>
            </a:r>
          </a:p>
          <a:p>
            <a:pPr lvl="1"/>
            <a:r>
              <a:rPr lang="en-US" sz="1800" i="1">
                <a:solidFill>
                  <a:srgbClr val="FFFFFF"/>
                </a:solidFill>
              </a:rPr>
              <a:t>Employ engineers experienced in the latest flight hardware designs and capabilities</a:t>
            </a:r>
          </a:p>
          <a:p>
            <a:pPr lvl="1"/>
            <a:r>
              <a:rPr lang="en-US" sz="1800" i="1">
                <a:solidFill>
                  <a:srgbClr val="FFFFFF"/>
                </a:solidFill>
              </a:rPr>
              <a:t>Have a significant number of subject matter experts in house, with a large, diverse base to draw upon to resolve any challenges</a:t>
            </a:r>
          </a:p>
          <a:p>
            <a:pPr marL="285750" indent="-285750">
              <a:buFont typeface="Wingdings" panose="05000000000000000000" pitchFamily="2" charset="2"/>
              <a:buChar char="ü"/>
            </a:pPr>
            <a:r>
              <a:rPr lang="en-US" sz="2000">
                <a:solidFill>
                  <a:srgbClr val="FFFFFF"/>
                </a:solidFill>
              </a:rPr>
              <a:t>We provide reasonable overall mission lifecycle costs</a:t>
            </a:r>
          </a:p>
          <a:p>
            <a:pPr lvl="1"/>
            <a:r>
              <a:rPr lang="en-US" sz="1800" i="1">
                <a:solidFill>
                  <a:srgbClr val="FFFFFF"/>
                </a:solidFill>
              </a:rPr>
              <a:t>Avoids the risk and expense of setting up a custom communications team for each mission</a:t>
            </a:r>
          </a:p>
          <a:p>
            <a:pPr lvl="1"/>
            <a:r>
              <a:rPr lang="en-US" sz="1800" i="1">
                <a:solidFill>
                  <a:srgbClr val="FFFFFF"/>
                </a:solidFill>
              </a:rPr>
              <a:t>Better life cycle costs due to scaling</a:t>
            </a:r>
          </a:p>
          <a:p>
            <a:endParaRPr lang="en-US"/>
          </a:p>
        </p:txBody>
      </p:sp>
      <p:sp>
        <p:nvSpPr>
          <p:cNvPr id="4" name="Slide Number Placeholder 3"/>
          <p:cNvSpPr>
            <a:spLocks noGrp="1"/>
          </p:cNvSpPr>
          <p:nvPr>
            <p:ph type="sldNum" sz="quarter" idx="5"/>
          </p:nvPr>
        </p:nvSpPr>
        <p:spPr/>
        <p:txBody>
          <a:bodyPr/>
          <a:lstStyle/>
          <a:p>
            <a:pPr marL="0" marR="0" lvl="0" indent="0" algn="r" defTabSz="694670" rtl="0" eaLnBrk="1" fontAlgn="auto" latinLnBrk="0" hangingPunct="1">
              <a:lnSpc>
                <a:spcPct val="100000"/>
              </a:lnSpc>
              <a:spcBef>
                <a:spcPts val="0"/>
              </a:spcBef>
              <a:spcAft>
                <a:spcPts val="0"/>
              </a:spcAft>
              <a:buClrTx/>
              <a:buSzTx/>
              <a:buFontTx/>
              <a:buNone/>
              <a:tabLst/>
              <a:defRPr/>
            </a:pPr>
            <a:fld id="{41957441-F859-45C5-9857-A2473C1904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9467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2371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8025" y="1160463"/>
            <a:ext cx="5568950" cy="3133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94670" rtl="0" eaLnBrk="1" fontAlgn="auto" latinLnBrk="0" hangingPunct="1">
              <a:lnSpc>
                <a:spcPct val="100000"/>
              </a:lnSpc>
              <a:spcBef>
                <a:spcPts val="0"/>
              </a:spcBef>
              <a:spcAft>
                <a:spcPts val="0"/>
              </a:spcAft>
              <a:buClrTx/>
              <a:buSzTx/>
              <a:buFontTx/>
              <a:buNone/>
              <a:tabLst/>
              <a:defRPr/>
            </a:pPr>
            <a:fld id="{41957441-F859-45C5-9857-A2473C1904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9467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9864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0D29E-205A-8346-A10A-92E5264D2E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E6473-E78B-CF4B-B1C3-D9EF85E833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0E37E9-1750-1945-9F01-7464AE730F9D}"/>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451A389B-17ED-4948-A26A-73AEC1B0DE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F298D3-C50A-3E44-A933-7BE8C6021852}"/>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327153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59A31-1D68-2E49-BF73-BDFF32D63F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CEBBAC-374A-C941-B610-8C95651E8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6CBF62F-3A36-E548-A0C3-C86B8EF8E5B8}"/>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245AF03D-BCF6-A245-B4CE-D7480DF7B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F6F4D-5F4D-0549-B764-1676AADEE4AE}"/>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228964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4785-CA1E-D84A-A2AB-22E9084786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D1CEF0-804E-4149-8BBD-985D7C84DC53}"/>
              </a:ext>
            </a:extLst>
          </p:cNvPr>
          <p:cNvSpPr>
            <a:spLocks noGrp="1"/>
          </p:cNvSpPr>
          <p:nvPr>
            <p:ph sz="half" idx="1"/>
          </p:nvPr>
        </p:nvSpPr>
        <p:spPr>
          <a:xfrm>
            <a:off x="168166" y="1061545"/>
            <a:ext cx="5851634" cy="511541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6C499E-364C-5640-B39D-A1BA519D09E3}"/>
              </a:ext>
            </a:extLst>
          </p:cNvPr>
          <p:cNvSpPr>
            <a:spLocks noGrp="1"/>
          </p:cNvSpPr>
          <p:nvPr>
            <p:ph sz="half" idx="2"/>
          </p:nvPr>
        </p:nvSpPr>
        <p:spPr>
          <a:xfrm>
            <a:off x="6172200" y="1061545"/>
            <a:ext cx="5841124" cy="511541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4EBC1C-97B8-4446-9ABD-33572671682A}"/>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6" name="Footer Placeholder 5">
            <a:extLst>
              <a:ext uri="{FF2B5EF4-FFF2-40B4-BE49-F238E27FC236}">
                <a16:creationId xmlns:a16="http://schemas.microsoft.com/office/drawing/2014/main" id="{DDEE46B7-0053-B84E-8AF3-CB814FF47E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7BCC59-B7DE-354E-85CC-F31F86CB2F90}"/>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199064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7680-E13C-3047-9E07-C6C2A74E0F63}"/>
              </a:ext>
            </a:extLst>
          </p:cNvPr>
          <p:cNvSpPr>
            <a:spLocks noGrp="1"/>
          </p:cNvSpPr>
          <p:nvPr>
            <p:ph type="title"/>
          </p:nvPr>
        </p:nvSpPr>
        <p:spPr>
          <a:xfrm>
            <a:off x="168166" y="73572"/>
            <a:ext cx="11187222" cy="746236"/>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7C97DE-3C74-8E40-8CBF-52C2F684E77F}"/>
              </a:ext>
            </a:extLst>
          </p:cNvPr>
          <p:cNvSpPr>
            <a:spLocks noGrp="1"/>
          </p:cNvSpPr>
          <p:nvPr>
            <p:ph type="body" idx="1"/>
          </p:nvPr>
        </p:nvSpPr>
        <p:spPr>
          <a:xfrm>
            <a:off x="168166" y="1113605"/>
            <a:ext cx="582940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44E1D6-0324-AE49-BEE7-F626F8AFB265}"/>
              </a:ext>
            </a:extLst>
          </p:cNvPr>
          <p:cNvSpPr>
            <a:spLocks noGrp="1"/>
          </p:cNvSpPr>
          <p:nvPr>
            <p:ph sz="half" idx="2"/>
          </p:nvPr>
        </p:nvSpPr>
        <p:spPr>
          <a:xfrm>
            <a:off x="168166" y="2070538"/>
            <a:ext cx="5829409" cy="4119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6E3392-8E81-D746-AAA9-0E11518D5F74}"/>
              </a:ext>
            </a:extLst>
          </p:cNvPr>
          <p:cNvSpPr>
            <a:spLocks noGrp="1"/>
          </p:cNvSpPr>
          <p:nvPr>
            <p:ph type="body" sz="quarter" idx="3"/>
          </p:nvPr>
        </p:nvSpPr>
        <p:spPr>
          <a:xfrm>
            <a:off x="6172200" y="1113605"/>
            <a:ext cx="584112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1113621-3A8C-A84F-B2D7-CDC94A0FB3F9}"/>
              </a:ext>
            </a:extLst>
          </p:cNvPr>
          <p:cNvSpPr>
            <a:spLocks noGrp="1"/>
          </p:cNvSpPr>
          <p:nvPr>
            <p:ph sz="quarter" idx="4"/>
          </p:nvPr>
        </p:nvSpPr>
        <p:spPr>
          <a:xfrm>
            <a:off x="6172200" y="2070538"/>
            <a:ext cx="5841124" cy="4119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807033-23B3-544A-9DC1-C21660C0F79A}"/>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8" name="Footer Placeholder 7">
            <a:extLst>
              <a:ext uri="{FF2B5EF4-FFF2-40B4-BE49-F238E27FC236}">
                <a16:creationId xmlns:a16="http://schemas.microsoft.com/office/drawing/2014/main" id="{0B269A93-4667-A34C-8BA0-C84C608C4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7F073D-79B8-1643-9354-0E96ABFE4B1D}"/>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405011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3D37-EBAE-8249-B1C2-FEC901536A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DE6B56-90D2-8246-9D4C-7DFE52384C21}"/>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4" name="Footer Placeholder 3">
            <a:extLst>
              <a:ext uri="{FF2B5EF4-FFF2-40B4-BE49-F238E27FC236}">
                <a16:creationId xmlns:a16="http://schemas.microsoft.com/office/drawing/2014/main" id="{8585107E-02B3-E34E-8BF5-38D0C41CD1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4799C2-710E-784A-8BE2-9A7B4E92191D}"/>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3367888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166E1E-460C-314C-BE07-247BFFCB6E52}"/>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3" name="Footer Placeholder 2">
            <a:extLst>
              <a:ext uri="{FF2B5EF4-FFF2-40B4-BE49-F238E27FC236}">
                <a16:creationId xmlns:a16="http://schemas.microsoft.com/office/drawing/2014/main" id="{FC8925E0-689A-8D4D-9B15-7DFA6EA4FF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E5B721-63D8-3643-A167-CA2A0A046D0D}"/>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720829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04AA0-30F3-DD43-BA6C-C256533ECE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4BE228-8971-F14F-99F8-F2DE8E88F6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C75B5-2781-7549-9B90-78FCD4B6EC73}"/>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83B44920-E21B-BF42-9C7D-D79B9DE98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4B6709-1119-2F46-A8FF-193392616CEC}"/>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1529317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4A2CEF-37C4-6045-BA73-4BFC0C782F25}"/>
              </a:ext>
            </a:extLst>
          </p:cNvPr>
          <p:cNvPicPr>
            <a:picLocks noChangeAspect="1"/>
          </p:cNvPicPr>
          <p:nvPr userDrawn="1"/>
        </p:nvPicPr>
        <p:blipFill>
          <a:blip r:embed="rId2"/>
          <a:stretch>
            <a:fillRect/>
          </a:stretch>
        </p:blipFill>
        <p:spPr>
          <a:xfrm>
            <a:off x="0" y="-30208"/>
            <a:ext cx="12196160" cy="6867493"/>
          </a:xfrm>
          <a:prstGeom prst="rect">
            <a:avLst/>
          </a:prstGeom>
        </p:spPr>
      </p:pic>
      <p:sp>
        <p:nvSpPr>
          <p:cNvPr id="2" name="Title 1">
            <a:extLst>
              <a:ext uri="{FF2B5EF4-FFF2-40B4-BE49-F238E27FC236}">
                <a16:creationId xmlns:a16="http://schemas.microsoft.com/office/drawing/2014/main" id="{342104D5-3BA7-244E-997C-5DA1973C2936}"/>
              </a:ext>
            </a:extLst>
          </p:cNvPr>
          <p:cNvSpPr>
            <a:spLocks noGrp="1"/>
          </p:cNvSpPr>
          <p:nvPr>
            <p:ph type="ctrTitle"/>
          </p:nvPr>
        </p:nvSpPr>
        <p:spPr>
          <a:xfrm>
            <a:off x="5507420" y="987973"/>
            <a:ext cx="6505903" cy="735724"/>
          </a:xfrm>
        </p:spPr>
        <p:txBody>
          <a:bodyPr anchor="b">
            <a:normAutofit/>
          </a:bodyPr>
          <a:lstStyle>
            <a:lvl1pPr algn="r">
              <a:defRPr sz="3600"/>
            </a:lvl1pPr>
          </a:lstStyle>
          <a:p>
            <a:r>
              <a:rPr lang="en-US"/>
              <a:t>Click to edit Master title style</a:t>
            </a:r>
          </a:p>
        </p:txBody>
      </p:sp>
      <p:sp>
        <p:nvSpPr>
          <p:cNvPr id="3" name="Subtitle 2">
            <a:extLst>
              <a:ext uri="{FF2B5EF4-FFF2-40B4-BE49-F238E27FC236}">
                <a16:creationId xmlns:a16="http://schemas.microsoft.com/office/drawing/2014/main" id="{C319102E-ECDB-7C41-A351-271EB7DB1F42}"/>
              </a:ext>
            </a:extLst>
          </p:cNvPr>
          <p:cNvSpPr>
            <a:spLocks noGrp="1"/>
          </p:cNvSpPr>
          <p:nvPr>
            <p:ph type="subTitle" idx="1"/>
          </p:nvPr>
        </p:nvSpPr>
        <p:spPr>
          <a:xfrm>
            <a:off x="5507419" y="1796848"/>
            <a:ext cx="6505903" cy="599511"/>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64B72-3736-8C4A-8AF4-D926C5478A80}"/>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52DCE14C-5C57-8D40-8564-C1CBCEB26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AB604F-AB28-C445-AE22-B913E4FF2EFE}"/>
              </a:ext>
            </a:extLst>
          </p:cNvPr>
          <p:cNvSpPr>
            <a:spLocks noGrp="1"/>
          </p:cNvSpPr>
          <p:nvPr>
            <p:ph type="sldNum" sz="quarter" idx="12"/>
          </p:nvPr>
        </p:nvSpPr>
        <p:spPr/>
        <p:txBody>
          <a:bodyPr/>
          <a:lstStyle/>
          <a:p>
            <a:fld id="{D6AB38BA-CFFC-2747-8D80-2DF0EA591AF4}" type="slidenum">
              <a:rPr lang="en-US" smtClean="0"/>
              <a:t>‹#›</a:t>
            </a:fld>
            <a:endParaRPr lang="en-US"/>
          </a:p>
        </p:txBody>
      </p:sp>
      <p:pic>
        <p:nvPicPr>
          <p:cNvPr id="9" name="Picture 8">
            <a:extLst>
              <a:ext uri="{FF2B5EF4-FFF2-40B4-BE49-F238E27FC236}">
                <a16:creationId xmlns:a16="http://schemas.microsoft.com/office/drawing/2014/main" id="{748874DD-22D1-2947-9D2B-9A15A84A9740}"/>
              </a:ext>
            </a:extLst>
          </p:cNvPr>
          <p:cNvPicPr>
            <a:picLocks noChangeAspect="1"/>
          </p:cNvPicPr>
          <p:nvPr userDrawn="1"/>
        </p:nvPicPr>
        <p:blipFill>
          <a:blip r:embed="rId3"/>
          <a:stretch>
            <a:fillRect/>
          </a:stretch>
        </p:blipFill>
        <p:spPr>
          <a:xfrm>
            <a:off x="0" y="6743700"/>
            <a:ext cx="12192000" cy="228600"/>
          </a:xfrm>
          <a:prstGeom prst="rect">
            <a:avLst/>
          </a:prstGeom>
        </p:spPr>
      </p:pic>
      <p:sp>
        <p:nvSpPr>
          <p:cNvPr id="10" name="TextBox 9">
            <a:extLst>
              <a:ext uri="{FF2B5EF4-FFF2-40B4-BE49-F238E27FC236}">
                <a16:creationId xmlns:a16="http://schemas.microsoft.com/office/drawing/2014/main" id="{86EF38ED-B5F9-D24D-92B6-A43ADFFA9DF2}"/>
              </a:ext>
            </a:extLst>
          </p:cNvPr>
          <p:cNvSpPr txBox="1"/>
          <p:nvPr userDrawn="1"/>
        </p:nvSpPr>
        <p:spPr>
          <a:xfrm>
            <a:off x="0" y="6759466"/>
            <a:ext cx="3584636" cy="215444"/>
          </a:xfrm>
          <a:prstGeom prst="rect">
            <a:avLst/>
          </a:prstGeom>
          <a:noFill/>
        </p:spPr>
        <p:txBody>
          <a:bodyPr wrap="none" rtlCol="0">
            <a:spAutoFit/>
          </a:bodyPr>
          <a:lstStyle/>
          <a:p>
            <a:r>
              <a:rPr lang="en-US" sz="800">
                <a:solidFill>
                  <a:schemeClr val="bg1"/>
                </a:solidFill>
              </a:rPr>
              <a:t>EXPLORATION AND SPACE COMMUNICATIONS PROJECTS DIVISION</a:t>
            </a:r>
          </a:p>
        </p:txBody>
      </p:sp>
      <p:sp>
        <p:nvSpPr>
          <p:cNvPr id="11" name="TextBox 10">
            <a:extLst>
              <a:ext uri="{FF2B5EF4-FFF2-40B4-BE49-F238E27FC236}">
                <a16:creationId xmlns:a16="http://schemas.microsoft.com/office/drawing/2014/main" id="{A30FAFB0-09DF-E245-9275-45903057A1AE}"/>
              </a:ext>
            </a:extLst>
          </p:cNvPr>
          <p:cNvSpPr txBox="1"/>
          <p:nvPr userDrawn="1"/>
        </p:nvSpPr>
        <p:spPr>
          <a:xfrm>
            <a:off x="9950681" y="6759466"/>
            <a:ext cx="2241319" cy="215444"/>
          </a:xfrm>
          <a:prstGeom prst="rect">
            <a:avLst/>
          </a:prstGeom>
          <a:noFill/>
        </p:spPr>
        <p:txBody>
          <a:bodyPr wrap="none" rtlCol="0">
            <a:spAutoFit/>
          </a:bodyPr>
          <a:lstStyle/>
          <a:p>
            <a:pPr algn="r"/>
            <a:r>
              <a:rPr lang="en-US" sz="800">
                <a:solidFill>
                  <a:schemeClr val="bg1"/>
                </a:solidFill>
              </a:rPr>
              <a:t>NASA GODDARD SPACE FLIGHT CENTER</a:t>
            </a:r>
          </a:p>
        </p:txBody>
      </p:sp>
    </p:spTree>
    <p:extLst>
      <p:ext uri="{BB962C8B-B14F-4D97-AF65-F5344CB8AC3E}">
        <p14:creationId xmlns:p14="http://schemas.microsoft.com/office/powerpoint/2010/main" val="1933980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FBCAD-D3A6-4932-804F-5B05E1426B84}"/>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C7A521C-1E69-42C4-BF9D-64CFC2031919}"/>
              </a:ext>
            </a:extLst>
          </p:cNvPr>
          <p:cNvSpPr>
            <a:spLocks noGrp="1"/>
          </p:cNvSpPr>
          <p:nvPr>
            <p:ph type="sldNum" sz="quarter" idx="10"/>
          </p:nvPr>
        </p:nvSpPr>
        <p:spPr/>
        <p:txBody>
          <a:bodyPr/>
          <a:lstStyle/>
          <a:p>
            <a:fld id="{0D59150F-4E11-4C78-9E71-52FACB659F84}" type="slidenum">
              <a:rPr lang="en-US" smtClean="0"/>
              <a:t>‹#›</a:t>
            </a:fld>
            <a:endParaRPr lang="en-US"/>
          </a:p>
        </p:txBody>
      </p:sp>
      <p:sp>
        <p:nvSpPr>
          <p:cNvPr id="4" name="Content Placeholder 2">
            <a:extLst>
              <a:ext uri="{FF2B5EF4-FFF2-40B4-BE49-F238E27FC236}">
                <a16:creationId xmlns:a16="http://schemas.microsoft.com/office/drawing/2014/main" id="{44C497B8-3A49-466E-A671-1908B1857041}"/>
              </a:ext>
            </a:extLst>
          </p:cNvPr>
          <p:cNvSpPr>
            <a:spLocks noGrp="1"/>
          </p:cNvSpPr>
          <p:nvPr>
            <p:ph idx="1"/>
          </p:nvPr>
        </p:nvSpPr>
        <p:spPr>
          <a:xfrm>
            <a:off x="304800" y="1103549"/>
            <a:ext cx="11582400" cy="5257800"/>
          </a:xfrm>
        </p:spPr>
        <p:txBody>
          <a:bodyPr>
            <a:noAutofit/>
          </a:bodyPr>
          <a:lstStyle>
            <a:lvl1pPr marL="347472" indent="-347472" algn="l" defTabSz="457200" rtl="0" eaLnBrk="1" fontAlgn="base" hangingPunct="1">
              <a:lnSpc>
                <a:spcPct val="100000"/>
              </a:lnSpc>
              <a:spcBef>
                <a:spcPts val="1200"/>
              </a:spcBef>
              <a:spcAft>
                <a:spcPct val="0"/>
              </a:spcAft>
              <a:buFont typeface="Wingdings 3" panose="05040102010807070707" pitchFamily="18" charset="2"/>
              <a:buChar char=""/>
              <a:defRPr lang="en-US" sz="2000" kern="1200" dirty="0" smtClean="0">
                <a:solidFill>
                  <a:schemeClr val="tx1"/>
                </a:solidFill>
                <a:latin typeface="Calibri" panose="020F0502020204030204" pitchFamily="34" charset="0"/>
                <a:ea typeface="+mn-ea"/>
                <a:cs typeface="+mn-cs"/>
              </a:defRPr>
            </a:lvl1pPr>
            <a:lvl2pPr marL="740664" indent="-283464" algn="l" defTabSz="457200" rtl="0" eaLnBrk="1" fontAlgn="base" hangingPunct="1">
              <a:lnSpc>
                <a:spcPct val="100000"/>
              </a:lnSpc>
              <a:spcBef>
                <a:spcPts val="400"/>
              </a:spcBef>
              <a:spcAft>
                <a:spcPct val="0"/>
              </a:spcAft>
              <a:buFont typeface="Arial" panose="020B0604020202020204" pitchFamily="34" charset="0"/>
              <a:buChar char="–"/>
              <a:defRPr lang="en-US" sz="1800" kern="1200" dirty="0" smtClean="0">
                <a:solidFill>
                  <a:schemeClr val="tx1"/>
                </a:solidFill>
                <a:latin typeface="Calibri" panose="020F0502020204030204" pitchFamily="34" charset="0"/>
                <a:ea typeface="+mn-ea"/>
                <a:cs typeface="+mn-cs"/>
              </a:defRPr>
            </a:lvl2pPr>
            <a:lvl3pPr algn="l" defTabSz="457200" rtl="0" eaLnBrk="1" fontAlgn="base" hangingPunct="1">
              <a:lnSpc>
                <a:spcPct val="100000"/>
              </a:lnSpc>
              <a:spcBef>
                <a:spcPts val="400"/>
              </a:spcBef>
              <a:spcAft>
                <a:spcPct val="0"/>
              </a:spcAft>
              <a:defRPr lang="en-US" sz="1600" kern="1200" dirty="0" smtClean="0">
                <a:solidFill>
                  <a:schemeClr val="tx1"/>
                </a:solidFill>
                <a:latin typeface="Calibri" panose="020F0502020204030204" pitchFamily="34" charset="0"/>
                <a:ea typeface="+mn-ea"/>
                <a:cs typeface="+mn-cs"/>
              </a:defRPr>
            </a:lvl3pPr>
            <a:lvl4pPr algn="l" defTabSz="457200" rtl="0" eaLnBrk="1" fontAlgn="base" hangingPunct="1">
              <a:lnSpc>
                <a:spcPct val="100000"/>
              </a:lnSpc>
              <a:spcBef>
                <a:spcPts val="400"/>
              </a:spcBef>
              <a:spcAft>
                <a:spcPct val="0"/>
              </a:spcAft>
              <a:defRPr lang="en-US" sz="1400" kern="1200" dirty="0" smtClean="0">
                <a:solidFill>
                  <a:schemeClr val="tx1"/>
                </a:solidFill>
                <a:latin typeface="Calibri" panose="020F0502020204030204" pitchFamily="34" charset="0"/>
                <a:ea typeface="+mn-ea"/>
                <a:cs typeface="+mn-cs"/>
              </a:defRPr>
            </a:lvl4pPr>
            <a:lvl5pPr algn="l" defTabSz="457200" rtl="0" eaLnBrk="1" fontAlgn="base" hangingPunct="1">
              <a:lnSpc>
                <a:spcPct val="100000"/>
              </a:lnSpc>
              <a:spcBef>
                <a:spcPts val="400"/>
              </a:spcBef>
              <a:spcAft>
                <a:spcPct val="0"/>
              </a:spcAft>
              <a:defRPr lang="en-US" sz="1400" kern="1200" dirty="0">
                <a:solidFill>
                  <a:schemeClr val="tx1"/>
                </a:solidFill>
                <a:latin typeface="Calibri" panose="020F0502020204030204"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4034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421B7-6D0D-429F-BCCB-D688D70118E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E229760-7B12-4A94-842D-61633993DB60}"/>
              </a:ext>
            </a:extLst>
          </p:cNvPr>
          <p:cNvSpPr>
            <a:spLocks noGrp="1"/>
          </p:cNvSpPr>
          <p:nvPr>
            <p:ph type="sldNum" sz="quarter" idx="10"/>
          </p:nvPr>
        </p:nvSpPr>
        <p:spPr/>
        <p:txBody>
          <a:bodyPr/>
          <a:lstStyle/>
          <a:p>
            <a:fld id="{0D59150F-4E11-4C78-9E71-52FACB659F84}" type="slidenum">
              <a:rPr lang="en-US" smtClean="0"/>
              <a:t>‹#›</a:t>
            </a:fld>
            <a:endParaRPr lang="en-US"/>
          </a:p>
        </p:txBody>
      </p:sp>
    </p:spTree>
    <p:extLst>
      <p:ext uri="{BB962C8B-B14F-4D97-AF65-F5344CB8AC3E}">
        <p14:creationId xmlns:p14="http://schemas.microsoft.com/office/powerpoint/2010/main" val="2006446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4A2CEF-37C4-6045-BA73-4BFC0C782F25}"/>
              </a:ext>
            </a:extLst>
          </p:cNvPr>
          <p:cNvPicPr>
            <a:picLocks noChangeAspect="1"/>
          </p:cNvPicPr>
          <p:nvPr userDrawn="1"/>
        </p:nvPicPr>
        <p:blipFill>
          <a:blip r:embed="rId2"/>
          <a:stretch>
            <a:fillRect/>
          </a:stretch>
        </p:blipFill>
        <p:spPr>
          <a:xfrm>
            <a:off x="0" y="-30208"/>
            <a:ext cx="12196160" cy="6867493"/>
          </a:xfrm>
          <a:prstGeom prst="rect">
            <a:avLst/>
          </a:prstGeom>
        </p:spPr>
      </p:pic>
      <p:sp>
        <p:nvSpPr>
          <p:cNvPr id="2" name="Title 1">
            <a:extLst>
              <a:ext uri="{FF2B5EF4-FFF2-40B4-BE49-F238E27FC236}">
                <a16:creationId xmlns:a16="http://schemas.microsoft.com/office/drawing/2014/main" id="{342104D5-3BA7-244E-997C-5DA1973C2936}"/>
              </a:ext>
            </a:extLst>
          </p:cNvPr>
          <p:cNvSpPr>
            <a:spLocks noGrp="1"/>
          </p:cNvSpPr>
          <p:nvPr>
            <p:ph type="ctrTitle"/>
          </p:nvPr>
        </p:nvSpPr>
        <p:spPr>
          <a:xfrm>
            <a:off x="5507420" y="987973"/>
            <a:ext cx="6505903" cy="735724"/>
          </a:xfrm>
        </p:spPr>
        <p:txBody>
          <a:bodyPr anchor="b">
            <a:normAutofit/>
          </a:bodyPr>
          <a:lstStyle>
            <a:lvl1pPr algn="r">
              <a:defRPr sz="3600"/>
            </a:lvl1pPr>
          </a:lstStyle>
          <a:p>
            <a:r>
              <a:rPr lang="en-US"/>
              <a:t>Click to edit Master title style</a:t>
            </a:r>
          </a:p>
        </p:txBody>
      </p:sp>
      <p:sp>
        <p:nvSpPr>
          <p:cNvPr id="3" name="Subtitle 2">
            <a:extLst>
              <a:ext uri="{FF2B5EF4-FFF2-40B4-BE49-F238E27FC236}">
                <a16:creationId xmlns:a16="http://schemas.microsoft.com/office/drawing/2014/main" id="{C319102E-ECDB-7C41-A351-271EB7DB1F42}"/>
              </a:ext>
            </a:extLst>
          </p:cNvPr>
          <p:cNvSpPr>
            <a:spLocks noGrp="1"/>
          </p:cNvSpPr>
          <p:nvPr>
            <p:ph type="subTitle" idx="1"/>
          </p:nvPr>
        </p:nvSpPr>
        <p:spPr>
          <a:xfrm>
            <a:off x="5507419" y="1796848"/>
            <a:ext cx="6505903" cy="599511"/>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64B72-3736-8C4A-8AF4-D926C5478A80}"/>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52DCE14C-5C57-8D40-8564-C1CBCEB26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AB604F-AB28-C445-AE22-B913E4FF2EFE}"/>
              </a:ext>
            </a:extLst>
          </p:cNvPr>
          <p:cNvSpPr>
            <a:spLocks noGrp="1"/>
          </p:cNvSpPr>
          <p:nvPr>
            <p:ph type="sldNum" sz="quarter" idx="12"/>
          </p:nvPr>
        </p:nvSpPr>
        <p:spPr/>
        <p:txBody>
          <a:bodyPr/>
          <a:lstStyle/>
          <a:p>
            <a:fld id="{D6AB38BA-CFFC-2747-8D80-2DF0EA591AF4}" type="slidenum">
              <a:rPr lang="en-US" smtClean="0"/>
              <a:t>‹#›</a:t>
            </a:fld>
            <a:endParaRPr lang="en-US"/>
          </a:p>
        </p:txBody>
      </p:sp>
      <p:pic>
        <p:nvPicPr>
          <p:cNvPr id="9" name="Picture 8">
            <a:extLst>
              <a:ext uri="{FF2B5EF4-FFF2-40B4-BE49-F238E27FC236}">
                <a16:creationId xmlns:a16="http://schemas.microsoft.com/office/drawing/2014/main" id="{748874DD-22D1-2947-9D2B-9A15A84A9740}"/>
              </a:ext>
            </a:extLst>
          </p:cNvPr>
          <p:cNvPicPr>
            <a:picLocks noChangeAspect="1"/>
          </p:cNvPicPr>
          <p:nvPr userDrawn="1"/>
        </p:nvPicPr>
        <p:blipFill>
          <a:blip r:embed="rId3"/>
          <a:stretch>
            <a:fillRect/>
          </a:stretch>
        </p:blipFill>
        <p:spPr>
          <a:xfrm>
            <a:off x="0" y="6743700"/>
            <a:ext cx="12192000" cy="228600"/>
          </a:xfrm>
          <a:prstGeom prst="rect">
            <a:avLst/>
          </a:prstGeom>
        </p:spPr>
      </p:pic>
      <p:sp>
        <p:nvSpPr>
          <p:cNvPr id="10" name="TextBox 9">
            <a:extLst>
              <a:ext uri="{FF2B5EF4-FFF2-40B4-BE49-F238E27FC236}">
                <a16:creationId xmlns:a16="http://schemas.microsoft.com/office/drawing/2014/main" id="{86EF38ED-B5F9-D24D-92B6-A43ADFFA9DF2}"/>
              </a:ext>
            </a:extLst>
          </p:cNvPr>
          <p:cNvSpPr txBox="1"/>
          <p:nvPr userDrawn="1"/>
        </p:nvSpPr>
        <p:spPr>
          <a:xfrm>
            <a:off x="0" y="6759466"/>
            <a:ext cx="3584636" cy="215444"/>
          </a:xfrm>
          <a:prstGeom prst="rect">
            <a:avLst/>
          </a:prstGeom>
          <a:noFill/>
        </p:spPr>
        <p:txBody>
          <a:bodyPr wrap="none" rtlCol="0">
            <a:spAutoFit/>
          </a:bodyPr>
          <a:lstStyle/>
          <a:p>
            <a:r>
              <a:rPr lang="en-US" sz="800">
                <a:solidFill>
                  <a:schemeClr val="bg1"/>
                </a:solidFill>
              </a:rPr>
              <a:t>EXPLORATION AND SPACE COMMUNICATIONS PROJECTS DIVISION</a:t>
            </a:r>
          </a:p>
        </p:txBody>
      </p:sp>
      <p:sp>
        <p:nvSpPr>
          <p:cNvPr id="11" name="TextBox 10">
            <a:extLst>
              <a:ext uri="{FF2B5EF4-FFF2-40B4-BE49-F238E27FC236}">
                <a16:creationId xmlns:a16="http://schemas.microsoft.com/office/drawing/2014/main" id="{A30FAFB0-09DF-E245-9275-45903057A1AE}"/>
              </a:ext>
            </a:extLst>
          </p:cNvPr>
          <p:cNvSpPr txBox="1"/>
          <p:nvPr userDrawn="1"/>
        </p:nvSpPr>
        <p:spPr>
          <a:xfrm>
            <a:off x="9950681" y="6759466"/>
            <a:ext cx="2241319" cy="215444"/>
          </a:xfrm>
          <a:prstGeom prst="rect">
            <a:avLst/>
          </a:prstGeom>
          <a:noFill/>
        </p:spPr>
        <p:txBody>
          <a:bodyPr wrap="none" rtlCol="0">
            <a:spAutoFit/>
          </a:bodyPr>
          <a:lstStyle/>
          <a:p>
            <a:pPr algn="r"/>
            <a:r>
              <a:rPr lang="en-US" sz="800">
                <a:solidFill>
                  <a:schemeClr val="bg1"/>
                </a:solidFill>
              </a:rPr>
              <a:t>NASA GODDARD SPACE FLIGHT CENTER</a:t>
            </a:r>
          </a:p>
        </p:txBody>
      </p:sp>
    </p:spTree>
    <p:extLst>
      <p:ext uri="{BB962C8B-B14F-4D97-AF65-F5344CB8AC3E}">
        <p14:creationId xmlns:p14="http://schemas.microsoft.com/office/powerpoint/2010/main" val="3208142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0D29E-205A-8346-A10A-92E5264D2E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E6473-E78B-CF4B-B1C3-D9EF85E833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0E37E9-1750-1945-9F01-7464AE730F9D}"/>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451A389B-17ED-4948-A26A-73AEC1B0DE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F298D3-C50A-3E44-A933-7BE8C6021852}"/>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1066217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59A31-1D68-2E49-BF73-BDFF32D63F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CEBBAC-374A-C941-B610-8C95651E8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6CBF62F-3A36-E548-A0C3-C86B8EF8E5B8}"/>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245AF03D-BCF6-A245-B4CE-D7480DF7B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F6F4D-5F4D-0549-B764-1676AADEE4AE}"/>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382353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4785-CA1E-D84A-A2AB-22E9084786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D1CEF0-804E-4149-8BBD-985D7C84DC53}"/>
              </a:ext>
            </a:extLst>
          </p:cNvPr>
          <p:cNvSpPr>
            <a:spLocks noGrp="1"/>
          </p:cNvSpPr>
          <p:nvPr>
            <p:ph sz="half" idx="1"/>
          </p:nvPr>
        </p:nvSpPr>
        <p:spPr>
          <a:xfrm>
            <a:off x="168166" y="1061545"/>
            <a:ext cx="5851634" cy="511541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6C499E-364C-5640-B39D-A1BA519D09E3}"/>
              </a:ext>
            </a:extLst>
          </p:cNvPr>
          <p:cNvSpPr>
            <a:spLocks noGrp="1"/>
          </p:cNvSpPr>
          <p:nvPr>
            <p:ph sz="half" idx="2"/>
          </p:nvPr>
        </p:nvSpPr>
        <p:spPr>
          <a:xfrm>
            <a:off x="6172200" y="1061545"/>
            <a:ext cx="5841124" cy="511541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4EBC1C-97B8-4446-9ABD-33572671682A}"/>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6" name="Footer Placeholder 5">
            <a:extLst>
              <a:ext uri="{FF2B5EF4-FFF2-40B4-BE49-F238E27FC236}">
                <a16:creationId xmlns:a16="http://schemas.microsoft.com/office/drawing/2014/main" id="{DDEE46B7-0053-B84E-8AF3-CB814FF47E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7BCC59-B7DE-354E-85CC-F31F86CB2F90}"/>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5114644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7680-E13C-3047-9E07-C6C2A74E0F63}"/>
              </a:ext>
            </a:extLst>
          </p:cNvPr>
          <p:cNvSpPr>
            <a:spLocks noGrp="1"/>
          </p:cNvSpPr>
          <p:nvPr>
            <p:ph type="title"/>
          </p:nvPr>
        </p:nvSpPr>
        <p:spPr>
          <a:xfrm>
            <a:off x="168166" y="73572"/>
            <a:ext cx="11187222" cy="746236"/>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7C97DE-3C74-8E40-8CBF-52C2F684E77F}"/>
              </a:ext>
            </a:extLst>
          </p:cNvPr>
          <p:cNvSpPr>
            <a:spLocks noGrp="1"/>
          </p:cNvSpPr>
          <p:nvPr>
            <p:ph type="body" idx="1"/>
          </p:nvPr>
        </p:nvSpPr>
        <p:spPr>
          <a:xfrm>
            <a:off x="168166" y="1113605"/>
            <a:ext cx="582940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44E1D6-0324-AE49-BEE7-F626F8AFB265}"/>
              </a:ext>
            </a:extLst>
          </p:cNvPr>
          <p:cNvSpPr>
            <a:spLocks noGrp="1"/>
          </p:cNvSpPr>
          <p:nvPr>
            <p:ph sz="half" idx="2"/>
          </p:nvPr>
        </p:nvSpPr>
        <p:spPr>
          <a:xfrm>
            <a:off x="168166" y="2070538"/>
            <a:ext cx="5829409" cy="4119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6E3392-8E81-D746-AAA9-0E11518D5F74}"/>
              </a:ext>
            </a:extLst>
          </p:cNvPr>
          <p:cNvSpPr>
            <a:spLocks noGrp="1"/>
          </p:cNvSpPr>
          <p:nvPr>
            <p:ph type="body" sz="quarter" idx="3"/>
          </p:nvPr>
        </p:nvSpPr>
        <p:spPr>
          <a:xfrm>
            <a:off x="6172200" y="1113605"/>
            <a:ext cx="584112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1113621-3A8C-A84F-B2D7-CDC94A0FB3F9}"/>
              </a:ext>
            </a:extLst>
          </p:cNvPr>
          <p:cNvSpPr>
            <a:spLocks noGrp="1"/>
          </p:cNvSpPr>
          <p:nvPr>
            <p:ph sz="quarter" idx="4"/>
          </p:nvPr>
        </p:nvSpPr>
        <p:spPr>
          <a:xfrm>
            <a:off x="6172200" y="2070538"/>
            <a:ext cx="5841124" cy="4119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807033-23B3-544A-9DC1-C21660C0F79A}"/>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8" name="Footer Placeholder 7">
            <a:extLst>
              <a:ext uri="{FF2B5EF4-FFF2-40B4-BE49-F238E27FC236}">
                <a16:creationId xmlns:a16="http://schemas.microsoft.com/office/drawing/2014/main" id="{0B269A93-4667-A34C-8BA0-C84C608C41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7F073D-79B8-1643-9354-0E96ABFE4B1D}"/>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4171658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3D37-EBAE-8249-B1C2-FEC901536A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DE6B56-90D2-8246-9D4C-7DFE52384C21}"/>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4" name="Footer Placeholder 3">
            <a:extLst>
              <a:ext uri="{FF2B5EF4-FFF2-40B4-BE49-F238E27FC236}">
                <a16:creationId xmlns:a16="http://schemas.microsoft.com/office/drawing/2014/main" id="{8585107E-02B3-E34E-8BF5-38D0C41CD1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4799C2-710E-784A-8BE2-9A7B4E92191D}"/>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2871106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166E1E-460C-314C-BE07-247BFFCB6E52}"/>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3" name="Footer Placeholder 2">
            <a:extLst>
              <a:ext uri="{FF2B5EF4-FFF2-40B4-BE49-F238E27FC236}">
                <a16:creationId xmlns:a16="http://schemas.microsoft.com/office/drawing/2014/main" id="{FC8925E0-689A-8D4D-9B15-7DFA6EA4FF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E5B721-63D8-3643-A167-CA2A0A046D0D}"/>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1751782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04AA0-30F3-DD43-BA6C-C256533ECE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4BE228-8971-F14F-99F8-F2DE8E88F6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C75B5-2781-7549-9B90-78FCD4B6EC73}"/>
              </a:ext>
            </a:extLst>
          </p:cNvPr>
          <p:cNvSpPr>
            <a:spLocks noGrp="1"/>
          </p:cNvSpPr>
          <p:nvPr>
            <p:ph type="dt" sz="half" idx="10"/>
          </p:nvPr>
        </p:nvSpPr>
        <p:spPr/>
        <p:txBody>
          <a:body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83B44920-E21B-BF42-9C7D-D79B9DE98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4B6709-1119-2F46-A8FF-193392616CEC}"/>
              </a:ext>
            </a:extLst>
          </p:cNvPr>
          <p:cNvSpPr>
            <a:spLocks noGrp="1"/>
          </p:cNvSpPr>
          <p:nvPr>
            <p:ph type="sldNum" sz="quarter" idx="12"/>
          </p:nvPr>
        </p:nvSpPr>
        <p:spPr/>
        <p:txBody>
          <a:bodyPr/>
          <a:lstStyle/>
          <a:p>
            <a:fld id="{D6AB38BA-CFFC-2747-8D80-2DF0EA591AF4}" type="slidenum">
              <a:rPr lang="en-US" smtClean="0"/>
              <a:t>‹#›</a:t>
            </a:fld>
            <a:endParaRPr lang="en-US"/>
          </a:p>
        </p:txBody>
      </p:sp>
    </p:spTree>
    <p:extLst>
      <p:ext uri="{BB962C8B-B14F-4D97-AF65-F5344CB8AC3E}">
        <p14:creationId xmlns:p14="http://schemas.microsoft.com/office/powerpoint/2010/main" val="42675130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FBCAD-D3A6-4932-804F-5B05E1426B84}"/>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C7A521C-1E69-42C4-BF9D-64CFC2031919}"/>
              </a:ext>
            </a:extLst>
          </p:cNvPr>
          <p:cNvSpPr>
            <a:spLocks noGrp="1"/>
          </p:cNvSpPr>
          <p:nvPr>
            <p:ph type="sldNum" sz="quarter" idx="10"/>
          </p:nvPr>
        </p:nvSpPr>
        <p:spPr/>
        <p:txBody>
          <a:bodyPr/>
          <a:lstStyle/>
          <a:p>
            <a:fld id="{0D59150F-4E11-4C78-9E71-52FACB659F84}" type="slidenum">
              <a:rPr lang="en-US" smtClean="0"/>
              <a:t>‹#›</a:t>
            </a:fld>
            <a:endParaRPr lang="en-US"/>
          </a:p>
        </p:txBody>
      </p:sp>
      <p:sp>
        <p:nvSpPr>
          <p:cNvPr id="4" name="Content Placeholder 2">
            <a:extLst>
              <a:ext uri="{FF2B5EF4-FFF2-40B4-BE49-F238E27FC236}">
                <a16:creationId xmlns:a16="http://schemas.microsoft.com/office/drawing/2014/main" id="{44C497B8-3A49-466E-A671-1908B1857041}"/>
              </a:ext>
            </a:extLst>
          </p:cNvPr>
          <p:cNvSpPr>
            <a:spLocks noGrp="1"/>
          </p:cNvSpPr>
          <p:nvPr>
            <p:ph idx="1"/>
          </p:nvPr>
        </p:nvSpPr>
        <p:spPr>
          <a:xfrm>
            <a:off x="304800" y="1103549"/>
            <a:ext cx="11582400" cy="5257800"/>
          </a:xfrm>
        </p:spPr>
        <p:txBody>
          <a:bodyPr>
            <a:noAutofit/>
          </a:bodyPr>
          <a:lstStyle>
            <a:lvl1pPr marL="347472" indent="-347472" algn="l" defTabSz="457200" rtl="0" eaLnBrk="1" fontAlgn="base" hangingPunct="1">
              <a:lnSpc>
                <a:spcPct val="100000"/>
              </a:lnSpc>
              <a:spcBef>
                <a:spcPts val="1200"/>
              </a:spcBef>
              <a:spcAft>
                <a:spcPct val="0"/>
              </a:spcAft>
              <a:buFont typeface="Wingdings 3" panose="05040102010807070707" pitchFamily="18" charset="2"/>
              <a:buChar char=""/>
              <a:defRPr lang="en-US" sz="2000" kern="1200" dirty="0" smtClean="0">
                <a:solidFill>
                  <a:schemeClr val="tx1"/>
                </a:solidFill>
                <a:latin typeface="Calibri" panose="020F0502020204030204" pitchFamily="34" charset="0"/>
                <a:ea typeface="+mn-ea"/>
                <a:cs typeface="+mn-cs"/>
              </a:defRPr>
            </a:lvl1pPr>
            <a:lvl2pPr marL="740664" indent="-283464" algn="l" defTabSz="457200" rtl="0" eaLnBrk="1" fontAlgn="base" hangingPunct="1">
              <a:lnSpc>
                <a:spcPct val="100000"/>
              </a:lnSpc>
              <a:spcBef>
                <a:spcPts val="400"/>
              </a:spcBef>
              <a:spcAft>
                <a:spcPct val="0"/>
              </a:spcAft>
              <a:buFont typeface="Arial" panose="020B0604020202020204" pitchFamily="34" charset="0"/>
              <a:buChar char="–"/>
              <a:defRPr lang="en-US" sz="1800" kern="1200" dirty="0" smtClean="0">
                <a:solidFill>
                  <a:schemeClr val="tx1"/>
                </a:solidFill>
                <a:latin typeface="Calibri" panose="020F0502020204030204" pitchFamily="34" charset="0"/>
                <a:ea typeface="+mn-ea"/>
                <a:cs typeface="+mn-cs"/>
              </a:defRPr>
            </a:lvl2pPr>
            <a:lvl3pPr algn="l" defTabSz="457200" rtl="0" eaLnBrk="1" fontAlgn="base" hangingPunct="1">
              <a:lnSpc>
                <a:spcPct val="100000"/>
              </a:lnSpc>
              <a:spcBef>
                <a:spcPts val="400"/>
              </a:spcBef>
              <a:spcAft>
                <a:spcPct val="0"/>
              </a:spcAft>
              <a:defRPr lang="en-US" sz="1600" kern="1200" dirty="0" smtClean="0">
                <a:solidFill>
                  <a:schemeClr val="tx1"/>
                </a:solidFill>
                <a:latin typeface="Calibri" panose="020F0502020204030204" pitchFamily="34" charset="0"/>
                <a:ea typeface="+mn-ea"/>
                <a:cs typeface="+mn-cs"/>
              </a:defRPr>
            </a:lvl3pPr>
            <a:lvl4pPr algn="l" defTabSz="457200" rtl="0" eaLnBrk="1" fontAlgn="base" hangingPunct="1">
              <a:lnSpc>
                <a:spcPct val="100000"/>
              </a:lnSpc>
              <a:spcBef>
                <a:spcPts val="400"/>
              </a:spcBef>
              <a:spcAft>
                <a:spcPct val="0"/>
              </a:spcAft>
              <a:defRPr lang="en-US" sz="1400" kern="1200" dirty="0" smtClean="0">
                <a:solidFill>
                  <a:schemeClr val="tx1"/>
                </a:solidFill>
                <a:latin typeface="Calibri" panose="020F0502020204030204" pitchFamily="34" charset="0"/>
                <a:ea typeface="+mn-ea"/>
                <a:cs typeface="+mn-cs"/>
              </a:defRPr>
            </a:lvl4pPr>
            <a:lvl5pPr algn="l" defTabSz="457200" rtl="0" eaLnBrk="1" fontAlgn="base" hangingPunct="1">
              <a:lnSpc>
                <a:spcPct val="100000"/>
              </a:lnSpc>
              <a:spcBef>
                <a:spcPts val="400"/>
              </a:spcBef>
              <a:spcAft>
                <a:spcPct val="0"/>
              </a:spcAft>
              <a:defRPr lang="en-US" sz="1400" kern="1200" dirty="0">
                <a:solidFill>
                  <a:schemeClr val="tx1"/>
                </a:solidFill>
                <a:latin typeface="Calibri" panose="020F0502020204030204"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148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421B7-6D0D-429F-BCCB-D688D70118E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E229760-7B12-4A94-842D-61633993DB60}"/>
              </a:ext>
            </a:extLst>
          </p:cNvPr>
          <p:cNvSpPr>
            <a:spLocks noGrp="1"/>
          </p:cNvSpPr>
          <p:nvPr>
            <p:ph type="sldNum" sz="quarter" idx="10"/>
          </p:nvPr>
        </p:nvSpPr>
        <p:spPr/>
        <p:txBody>
          <a:bodyPr/>
          <a:lstStyle/>
          <a:p>
            <a:fld id="{0D59150F-4E11-4C78-9E71-52FACB659F84}" type="slidenum">
              <a:rPr lang="en-US" smtClean="0"/>
              <a:t>‹#›</a:t>
            </a:fld>
            <a:endParaRPr lang="en-US"/>
          </a:p>
        </p:txBody>
      </p:sp>
    </p:spTree>
    <p:extLst>
      <p:ext uri="{BB962C8B-B14F-4D97-AF65-F5344CB8AC3E}">
        <p14:creationId xmlns:p14="http://schemas.microsoft.com/office/powerpoint/2010/main" val="3889137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421B7-6D0D-429F-BCCB-D688D70118E3}"/>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D582E44B-6E42-41D2-8AEF-30B9914AE1D2}"/>
              </a:ext>
            </a:extLst>
          </p:cNvPr>
          <p:cNvSpPr txBox="1">
            <a:spLocks/>
          </p:cNvSpPr>
          <p:nvPr userDrawn="1"/>
        </p:nvSpPr>
        <p:spPr>
          <a:xfrm>
            <a:off x="9214048" y="6478986"/>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757BFB77-FE3D-B04F-B4D5-CA5E35F2DDFC}" type="slidenum">
              <a:rPr lang="en-US" smtClean="0">
                <a:solidFill>
                  <a:prstClr val="black">
                    <a:tint val="75000"/>
                  </a:prstClr>
                </a:solidFill>
                <a:ea typeface="ヒラギノ角ゴ Pro W3" charset="-128"/>
              </a:rPr>
              <a:pPr defTabSz="457200"/>
              <a:t>‹#›</a:t>
            </a:fld>
            <a:endParaRPr lang="en-US">
              <a:solidFill>
                <a:prstClr val="black">
                  <a:tint val="75000"/>
                </a:prstClr>
              </a:solidFill>
              <a:ea typeface="ヒラギノ角ゴ Pro W3" charset="-128"/>
            </a:endParaRPr>
          </a:p>
        </p:txBody>
      </p:sp>
    </p:spTree>
    <p:extLst>
      <p:ext uri="{BB962C8B-B14F-4D97-AF65-F5344CB8AC3E}">
        <p14:creationId xmlns:p14="http://schemas.microsoft.com/office/powerpoint/2010/main" val="880619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5A115F-04DD-9349-A5F0-714083E0202E}"/>
              </a:ext>
            </a:extLst>
          </p:cNvPr>
          <p:cNvPicPr>
            <a:picLocks noChangeAspect="1"/>
          </p:cNvPicPr>
          <p:nvPr userDrawn="1"/>
        </p:nvPicPr>
        <p:blipFill>
          <a:blip r:embed="rId12"/>
          <a:stretch>
            <a:fillRect/>
          </a:stretch>
        </p:blipFill>
        <p:spPr>
          <a:xfrm>
            <a:off x="0" y="0"/>
            <a:ext cx="12192000" cy="914400"/>
          </a:xfrm>
          <a:prstGeom prst="rect">
            <a:avLst/>
          </a:prstGeom>
        </p:spPr>
      </p:pic>
      <p:sp>
        <p:nvSpPr>
          <p:cNvPr id="2" name="Title Placeholder 1">
            <a:extLst>
              <a:ext uri="{FF2B5EF4-FFF2-40B4-BE49-F238E27FC236}">
                <a16:creationId xmlns:a16="http://schemas.microsoft.com/office/drawing/2014/main" id="{9DE450C6-DC51-5845-BA5C-8FA5BB296999}"/>
              </a:ext>
            </a:extLst>
          </p:cNvPr>
          <p:cNvSpPr>
            <a:spLocks noGrp="1"/>
          </p:cNvSpPr>
          <p:nvPr>
            <p:ph type="title"/>
          </p:nvPr>
        </p:nvSpPr>
        <p:spPr>
          <a:xfrm>
            <a:off x="168166" y="126125"/>
            <a:ext cx="8671034" cy="70419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F3E4F7-C978-BC44-9363-863190EE1148}"/>
              </a:ext>
            </a:extLst>
          </p:cNvPr>
          <p:cNvSpPr>
            <a:spLocks noGrp="1"/>
          </p:cNvSpPr>
          <p:nvPr>
            <p:ph type="body" idx="1"/>
          </p:nvPr>
        </p:nvSpPr>
        <p:spPr>
          <a:xfrm>
            <a:off x="168166" y="1040525"/>
            <a:ext cx="11845158" cy="51364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59399-371C-3545-A2CD-220BB4547351}"/>
              </a:ext>
            </a:extLst>
          </p:cNvPr>
          <p:cNvSpPr>
            <a:spLocks noGrp="1"/>
          </p:cNvSpPr>
          <p:nvPr>
            <p:ph type="dt" sz="half" idx="2"/>
          </p:nvPr>
        </p:nvSpPr>
        <p:spPr>
          <a:xfrm>
            <a:off x="168166" y="621971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89A72C38-1F55-EA46-B8A4-7D539E6618DC}"/>
              </a:ext>
            </a:extLst>
          </p:cNvPr>
          <p:cNvSpPr>
            <a:spLocks noGrp="1"/>
          </p:cNvSpPr>
          <p:nvPr>
            <p:ph type="ftr" sz="quarter" idx="3"/>
          </p:nvPr>
        </p:nvSpPr>
        <p:spPr>
          <a:xfrm>
            <a:off x="4038600" y="621971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CD8231-D22C-9846-B752-0ABBC2D0B2C8}"/>
              </a:ext>
            </a:extLst>
          </p:cNvPr>
          <p:cNvSpPr>
            <a:spLocks noGrp="1"/>
          </p:cNvSpPr>
          <p:nvPr>
            <p:ph type="sldNum" sz="quarter" idx="4"/>
          </p:nvPr>
        </p:nvSpPr>
        <p:spPr>
          <a:xfrm>
            <a:off x="9270124" y="621730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AB38BA-CFFC-2747-8D80-2DF0EA591AF4}" type="slidenum">
              <a:rPr lang="en-US" smtClean="0"/>
              <a:t>‹#›</a:t>
            </a:fld>
            <a:endParaRPr lang="en-US"/>
          </a:p>
        </p:txBody>
      </p:sp>
      <p:pic>
        <p:nvPicPr>
          <p:cNvPr id="10" name="Picture 9">
            <a:extLst>
              <a:ext uri="{FF2B5EF4-FFF2-40B4-BE49-F238E27FC236}">
                <a16:creationId xmlns:a16="http://schemas.microsoft.com/office/drawing/2014/main" id="{9CCEA5D7-D174-9448-9A4E-33ECB56B6BA1}"/>
              </a:ext>
            </a:extLst>
          </p:cNvPr>
          <p:cNvPicPr>
            <a:picLocks noChangeAspect="1"/>
          </p:cNvPicPr>
          <p:nvPr userDrawn="1"/>
        </p:nvPicPr>
        <p:blipFill>
          <a:blip r:embed="rId13"/>
          <a:stretch>
            <a:fillRect/>
          </a:stretch>
        </p:blipFill>
        <p:spPr>
          <a:xfrm>
            <a:off x="0" y="6743700"/>
            <a:ext cx="12192000" cy="228600"/>
          </a:xfrm>
          <a:prstGeom prst="rect">
            <a:avLst/>
          </a:prstGeom>
        </p:spPr>
      </p:pic>
      <p:sp>
        <p:nvSpPr>
          <p:cNvPr id="11" name="TextBox 10">
            <a:extLst>
              <a:ext uri="{FF2B5EF4-FFF2-40B4-BE49-F238E27FC236}">
                <a16:creationId xmlns:a16="http://schemas.microsoft.com/office/drawing/2014/main" id="{14CA2402-E519-3749-8A51-578A81C51107}"/>
              </a:ext>
            </a:extLst>
          </p:cNvPr>
          <p:cNvSpPr txBox="1"/>
          <p:nvPr userDrawn="1"/>
        </p:nvSpPr>
        <p:spPr>
          <a:xfrm>
            <a:off x="0" y="6759466"/>
            <a:ext cx="3584636" cy="215444"/>
          </a:xfrm>
          <a:prstGeom prst="rect">
            <a:avLst/>
          </a:prstGeom>
          <a:noFill/>
        </p:spPr>
        <p:txBody>
          <a:bodyPr wrap="none" rtlCol="0">
            <a:spAutoFit/>
          </a:bodyPr>
          <a:lstStyle/>
          <a:p>
            <a:r>
              <a:rPr lang="en-US" sz="800">
                <a:solidFill>
                  <a:schemeClr val="bg1"/>
                </a:solidFill>
              </a:rPr>
              <a:t>EXPLORATION AND SPACE COMMUNICATIONS PROJECTS DIVISION</a:t>
            </a:r>
          </a:p>
        </p:txBody>
      </p:sp>
      <p:sp>
        <p:nvSpPr>
          <p:cNvPr id="12" name="TextBox 11">
            <a:extLst>
              <a:ext uri="{FF2B5EF4-FFF2-40B4-BE49-F238E27FC236}">
                <a16:creationId xmlns:a16="http://schemas.microsoft.com/office/drawing/2014/main" id="{26E78298-D62F-9D48-A1CB-AFB0E5D82FB8}"/>
              </a:ext>
            </a:extLst>
          </p:cNvPr>
          <p:cNvSpPr txBox="1"/>
          <p:nvPr userDrawn="1"/>
        </p:nvSpPr>
        <p:spPr>
          <a:xfrm>
            <a:off x="9950681" y="6759466"/>
            <a:ext cx="2241319" cy="215444"/>
          </a:xfrm>
          <a:prstGeom prst="rect">
            <a:avLst/>
          </a:prstGeom>
          <a:noFill/>
        </p:spPr>
        <p:txBody>
          <a:bodyPr wrap="none" rtlCol="0">
            <a:spAutoFit/>
          </a:bodyPr>
          <a:lstStyle/>
          <a:p>
            <a:pPr algn="r"/>
            <a:r>
              <a:rPr lang="en-US" sz="800">
                <a:solidFill>
                  <a:schemeClr val="bg1"/>
                </a:solidFill>
              </a:rPr>
              <a:t>NASA GODDARD SPACE FLIGHT CENTER</a:t>
            </a:r>
          </a:p>
        </p:txBody>
      </p:sp>
    </p:spTree>
    <p:extLst>
      <p:ext uri="{BB962C8B-B14F-4D97-AF65-F5344CB8AC3E}">
        <p14:creationId xmlns:p14="http://schemas.microsoft.com/office/powerpoint/2010/main" val="1733178170"/>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8" r:id="rId7"/>
    <p:sldLayoutId id="2147483659" r:id="rId8"/>
    <p:sldLayoutId id="2147483660" r:id="rId9"/>
    <p:sldLayoutId id="2147483661" r:id="rId10"/>
  </p:sldLayoutIdLs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5A115F-04DD-9349-A5F0-714083E0202E}"/>
              </a:ext>
            </a:extLst>
          </p:cNvPr>
          <p:cNvPicPr>
            <a:picLocks noChangeAspect="1"/>
          </p:cNvPicPr>
          <p:nvPr userDrawn="1"/>
        </p:nvPicPr>
        <p:blipFill>
          <a:blip r:embed="rId13"/>
          <a:stretch>
            <a:fillRect/>
          </a:stretch>
        </p:blipFill>
        <p:spPr>
          <a:xfrm>
            <a:off x="0" y="0"/>
            <a:ext cx="12192000" cy="914400"/>
          </a:xfrm>
          <a:prstGeom prst="rect">
            <a:avLst/>
          </a:prstGeom>
        </p:spPr>
      </p:pic>
      <p:sp>
        <p:nvSpPr>
          <p:cNvPr id="2" name="Title Placeholder 1">
            <a:extLst>
              <a:ext uri="{FF2B5EF4-FFF2-40B4-BE49-F238E27FC236}">
                <a16:creationId xmlns:a16="http://schemas.microsoft.com/office/drawing/2014/main" id="{9DE450C6-DC51-5845-BA5C-8FA5BB296999}"/>
              </a:ext>
            </a:extLst>
          </p:cNvPr>
          <p:cNvSpPr>
            <a:spLocks noGrp="1"/>
          </p:cNvSpPr>
          <p:nvPr>
            <p:ph type="title"/>
          </p:nvPr>
        </p:nvSpPr>
        <p:spPr>
          <a:xfrm>
            <a:off x="168166" y="126125"/>
            <a:ext cx="8671034" cy="70419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F3E4F7-C978-BC44-9363-863190EE1148}"/>
              </a:ext>
            </a:extLst>
          </p:cNvPr>
          <p:cNvSpPr>
            <a:spLocks noGrp="1"/>
          </p:cNvSpPr>
          <p:nvPr>
            <p:ph type="body" idx="1"/>
          </p:nvPr>
        </p:nvSpPr>
        <p:spPr>
          <a:xfrm>
            <a:off x="168166" y="1040525"/>
            <a:ext cx="11845158" cy="51364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59399-371C-3545-A2CD-220BB4547351}"/>
              </a:ext>
            </a:extLst>
          </p:cNvPr>
          <p:cNvSpPr>
            <a:spLocks noGrp="1"/>
          </p:cNvSpPr>
          <p:nvPr>
            <p:ph type="dt" sz="half" idx="2"/>
          </p:nvPr>
        </p:nvSpPr>
        <p:spPr>
          <a:xfrm>
            <a:off x="168166" y="621971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82629D-73B4-0441-ACDF-6F78EF4787BF}" type="datetimeFigureOut">
              <a:rPr lang="en-US" smtClean="0"/>
              <a:t>7/22/2021</a:t>
            </a:fld>
            <a:endParaRPr lang="en-US"/>
          </a:p>
        </p:txBody>
      </p:sp>
      <p:sp>
        <p:nvSpPr>
          <p:cNvPr id="5" name="Footer Placeholder 4">
            <a:extLst>
              <a:ext uri="{FF2B5EF4-FFF2-40B4-BE49-F238E27FC236}">
                <a16:creationId xmlns:a16="http://schemas.microsoft.com/office/drawing/2014/main" id="{89A72C38-1F55-EA46-B8A4-7D539E6618DC}"/>
              </a:ext>
            </a:extLst>
          </p:cNvPr>
          <p:cNvSpPr>
            <a:spLocks noGrp="1"/>
          </p:cNvSpPr>
          <p:nvPr>
            <p:ph type="ftr" sz="quarter" idx="3"/>
          </p:nvPr>
        </p:nvSpPr>
        <p:spPr>
          <a:xfrm>
            <a:off x="4038600" y="621971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CD8231-D22C-9846-B752-0ABBC2D0B2C8}"/>
              </a:ext>
            </a:extLst>
          </p:cNvPr>
          <p:cNvSpPr>
            <a:spLocks noGrp="1"/>
          </p:cNvSpPr>
          <p:nvPr>
            <p:ph type="sldNum" sz="quarter" idx="4"/>
          </p:nvPr>
        </p:nvSpPr>
        <p:spPr>
          <a:xfrm>
            <a:off x="9270124" y="621730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AB38BA-CFFC-2747-8D80-2DF0EA591AF4}" type="slidenum">
              <a:rPr lang="en-US" smtClean="0"/>
              <a:t>‹#›</a:t>
            </a:fld>
            <a:endParaRPr lang="en-US"/>
          </a:p>
        </p:txBody>
      </p:sp>
      <p:pic>
        <p:nvPicPr>
          <p:cNvPr id="10" name="Picture 9">
            <a:extLst>
              <a:ext uri="{FF2B5EF4-FFF2-40B4-BE49-F238E27FC236}">
                <a16:creationId xmlns:a16="http://schemas.microsoft.com/office/drawing/2014/main" id="{9CCEA5D7-D174-9448-9A4E-33ECB56B6BA1}"/>
              </a:ext>
            </a:extLst>
          </p:cNvPr>
          <p:cNvPicPr>
            <a:picLocks noChangeAspect="1"/>
          </p:cNvPicPr>
          <p:nvPr userDrawn="1"/>
        </p:nvPicPr>
        <p:blipFill>
          <a:blip r:embed="rId14"/>
          <a:stretch>
            <a:fillRect/>
          </a:stretch>
        </p:blipFill>
        <p:spPr>
          <a:xfrm>
            <a:off x="0" y="6743700"/>
            <a:ext cx="12192000" cy="228600"/>
          </a:xfrm>
          <a:prstGeom prst="rect">
            <a:avLst/>
          </a:prstGeom>
        </p:spPr>
      </p:pic>
      <p:sp>
        <p:nvSpPr>
          <p:cNvPr id="11" name="TextBox 10">
            <a:extLst>
              <a:ext uri="{FF2B5EF4-FFF2-40B4-BE49-F238E27FC236}">
                <a16:creationId xmlns:a16="http://schemas.microsoft.com/office/drawing/2014/main" id="{14CA2402-E519-3749-8A51-578A81C51107}"/>
              </a:ext>
            </a:extLst>
          </p:cNvPr>
          <p:cNvSpPr txBox="1"/>
          <p:nvPr userDrawn="1"/>
        </p:nvSpPr>
        <p:spPr>
          <a:xfrm>
            <a:off x="0" y="6759466"/>
            <a:ext cx="3584636" cy="215444"/>
          </a:xfrm>
          <a:prstGeom prst="rect">
            <a:avLst/>
          </a:prstGeom>
          <a:noFill/>
        </p:spPr>
        <p:txBody>
          <a:bodyPr wrap="none" rtlCol="0">
            <a:spAutoFit/>
          </a:bodyPr>
          <a:lstStyle/>
          <a:p>
            <a:r>
              <a:rPr lang="en-US" sz="800">
                <a:solidFill>
                  <a:schemeClr val="bg1"/>
                </a:solidFill>
              </a:rPr>
              <a:t>EXPLORATION AND SPACE COMMUNICATIONS PROJECTS DIVISION</a:t>
            </a:r>
          </a:p>
        </p:txBody>
      </p:sp>
      <p:sp>
        <p:nvSpPr>
          <p:cNvPr id="12" name="TextBox 11">
            <a:extLst>
              <a:ext uri="{FF2B5EF4-FFF2-40B4-BE49-F238E27FC236}">
                <a16:creationId xmlns:a16="http://schemas.microsoft.com/office/drawing/2014/main" id="{26E78298-D62F-9D48-A1CB-AFB0E5D82FB8}"/>
              </a:ext>
            </a:extLst>
          </p:cNvPr>
          <p:cNvSpPr txBox="1"/>
          <p:nvPr userDrawn="1"/>
        </p:nvSpPr>
        <p:spPr>
          <a:xfrm>
            <a:off x="9950681" y="6759466"/>
            <a:ext cx="2241319" cy="215444"/>
          </a:xfrm>
          <a:prstGeom prst="rect">
            <a:avLst/>
          </a:prstGeom>
          <a:noFill/>
        </p:spPr>
        <p:txBody>
          <a:bodyPr wrap="none" rtlCol="0">
            <a:spAutoFit/>
          </a:bodyPr>
          <a:lstStyle/>
          <a:p>
            <a:pPr algn="r"/>
            <a:r>
              <a:rPr lang="en-US" sz="800">
                <a:solidFill>
                  <a:schemeClr val="bg1"/>
                </a:solidFill>
              </a:rPr>
              <a:t>NASA GODDARD SPACE FLIGHT CENTER</a:t>
            </a:r>
          </a:p>
        </p:txBody>
      </p:sp>
    </p:spTree>
    <p:extLst>
      <p:ext uri="{BB962C8B-B14F-4D97-AF65-F5344CB8AC3E}">
        <p14:creationId xmlns:p14="http://schemas.microsoft.com/office/powerpoint/2010/main" val="209792234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3.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5.xml"/><Relationship Id="rId5" Type="http://schemas.microsoft.com/office/2007/relationships/hdphoto" Target="../media/hdphoto3.wdp"/><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jpeg"/><Relationship Id="rId17" Type="http://schemas.openxmlformats.org/officeDocument/2006/relationships/image" Target="../media/image55.jpeg"/><Relationship Id="rId2" Type="http://schemas.openxmlformats.org/officeDocument/2006/relationships/notesSlide" Target="../notesSlides/notesSlide7.xml"/><Relationship Id="rId16" Type="http://schemas.openxmlformats.org/officeDocument/2006/relationships/image" Target="../media/image54.jpeg"/><Relationship Id="rId1" Type="http://schemas.openxmlformats.org/officeDocument/2006/relationships/slideLayout" Target="../slideLayouts/slideLayout6.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jpe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9.xml"/><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9.xml"/><Relationship Id="rId4" Type="http://schemas.openxmlformats.org/officeDocument/2006/relationships/image" Target="../media/image62.png"/></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9.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382FE-72E1-0844-8CDF-9F6D71C35E7D}"/>
              </a:ext>
            </a:extLst>
          </p:cNvPr>
          <p:cNvSpPr>
            <a:spLocks noGrp="1"/>
          </p:cNvSpPr>
          <p:nvPr>
            <p:ph type="ctrTitle"/>
          </p:nvPr>
        </p:nvSpPr>
        <p:spPr>
          <a:xfrm>
            <a:off x="4057096" y="1371232"/>
            <a:ext cx="7956228" cy="735724"/>
          </a:xfrm>
        </p:spPr>
        <p:txBody>
          <a:bodyPr>
            <a:noAutofit/>
          </a:bodyPr>
          <a:lstStyle/>
          <a:p>
            <a:r>
              <a:rPr lang="en-US" sz="2800"/>
              <a:t>Mission Engagement Forum </a:t>
            </a:r>
          </a:p>
        </p:txBody>
      </p:sp>
      <p:sp>
        <p:nvSpPr>
          <p:cNvPr id="3" name="Subtitle 2">
            <a:extLst>
              <a:ext uri="{FF2B5EF4-FFF2-40B4-BE49-F238E27FC236}">
                <a16:creationId xmlns:a16="http://schemas.microsoft.com/office/drawing/2014/main" id="{8152CB8A-32C1-3B43-9D47-5700B6429EC8}"/>
              </a:ext>
            </a:extLst>
          </p:cNvPr>
          <p:cNvSpPr>
            <a:spLocks noGrp="1"/>
          </p:cNvSpPr>
          <p:nvPr>
            <p:ph type="subTitle" idx="1"/>
          </p:nvPr>
        </p:nvSpPr>
        <p:spPr>
          <a:xfrm>
            <a:off x="5507421" y="2096604"/>
            <a:ext cx="6505903" cy="353634"/>
          </a:xfrm>
        </p:spPr>
        <p:txBody>
          <a:bodyPr>
            <a:normAutofit lnSpcReduction="10000"/>
          </a:bodyPr>
          <a:lstStyle/>
          <a:p>
            <a:r>
              <a:rPr lang="en-US" sz="2000"/>
              <a:t>Tools and Techniques</a:t>
            </a:r>
          </a:p>
        </p:txBody>
      </p:sp>
    </p:spTree>
    <p:extLst>
      <p:ext uri="{BB962C8B-B14F-4D97-AF65-F5344CB8AC3E}">
        <p14:creationId xmlns:p14="http://schemas.microsoft.com/office/powerpoint/2010/main" val="1085467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58664645"/>
              </p:ext>
            </p:extLst>
          </p:nvPr>
        </p:nvGraphicFramePr>
        <p:xfrm>
          <a:off x="762001" y="1157957"/>
          <a:ext cx="10376448" cy="4513682"/>
        </p:xfrm>
        <a:graphic>
          <a:graphicData uri="http://schemas.openxmlformats.org/drawingml/2006/table">
            <a:tbl>
              <a:tblPr firstRow="1" firstCol="1" bandRow="1">
                <a:tableStyleId>{BC89EF96-8CEA-46FF-86C4-4CE0E7609802}</a:tableStyleId>
              </a:tblPr>
              <a:tblGrid>
                <a:gridCol w="3137296">
                  <a:extLst>
                    <a:ext uri="{9D8B030D-6E8A-4147-A177-3AD203B41FA5}">
                      <a16:colId xmlns:a16="http://schemas.microsoft.com/office/drawing/2014/main" val="468372770"/>
                    </a:ext>
                  </a:extLst>
                </a:gridCol>
                <a:gridCol w="5132053">
                  <a:extLst>
                    <a:ext uri="{9D8B030D-6E8A-4147-A177-3AD203B41FA5}">
                      <a16:colId xmlns:a16="http://schemas.microsoft.com/office/drawing/2014/main" val="3139517763"/>
                    </a:ext>
                  </a:extLst>
                </a:gridCol>
                <a:gridCol w="2107099">
                  <a:extLst>
                    <a:ext uri="{9D8B030D-6E8A-4147-A177-3AD203B41FA5}">
                      <a16:colId xmlns:a16="http://schemas.microsoft.com/office/drawing/2014/main" val="3854319929"/>
                    </a:ext>
                  </a:extLst>
                </a:gridCol>
              </a:tblGrid>
              <a:tr h="729158">
                <a:tc>
                  <a:txBody>
                    <a:bodyPr/>
                    <a:lstStyle/>
                    <a:p>
                      <a:pPr marL="0" marR="0" algn="ctr">
                        <a:spcBef>
                          <a:spcPts val="0"/>
                        </a:spcBef>
                        <a:spcAft>
                          <a:spcPts val="0"/>
                        </a:spcAft>
                      </a:pPr>
                      <a:r>
                        <a:rPr lang="en-US" sz="1600" dirty="0">
                          <a:effectLst/>
                          <a:latin typeface="+mn-lt"/>
                        </a:rPr>
                        <a:t>Section</a:t>
                      </a:r>
                      <a:endParaRPr lang="en-US" sz="1600" dirty="0">
                        <a:effectLst/>
                        <a:latin typeface="+mn-lt"/>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600">
                          <a:effectLst/>
                          <a:latin typeface="+mn-lt"/>
                        </a:rPr>
                        <a:t>Topic</a:t>
                      </a:r>
                      <a:endParaRPr lang="en-US" sz="1600">
                        <a:effectLst/>
                        <a:latin typeface="+mn-lt"/>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1600">
                          <a:effectLst/>
                          <a:latin typeface="+mn-lt"/>
                        </a:rPr>
                        <a:t>Presenter</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2048552171"/>
                  </a:ext>
                </a:extLst>
              </a:tr>
              <a:tr h="364579">
                <a:tc>
                  <a:txBody>
                    <a:bodyPr/>
                    <a:lstStyle/>
                    <a:p>
                      <a:pPr marL="0" marR="0">
                        <a:spcBef>
                          <a:spcPts val="0"/>
                        </a:spcBef>
                        <a:spcAft>
                          <a:spcPts val="0"/>
                        </a:spcAft>
                      </a:pPr>
                      <a:r>
                        <a:rPr lang="en-US" sz="1600">
                          <a:effectLst/>
                          <a:latin typeface="+mn-lt"/>
                        </a:rPr>
                        <a:t>Introduction</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Welcome and Introduction</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Tom Gitlin</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793326791"/>
                  </a:ext>
                </a:extLst>
              </a:tr>
              <a:tr h="729158">
                <a:tc>
                  <a:txBody>
                    <a:bodyPr/>
                    <a:lstStyle/>
                    <a:p>
                      <a:pPr marL="0" marR="0">
                        <a:spcBef>
                          <a:spcPts val="0"/>
                        </a:spcBef>
                        <a:spcAft>
                          <a:spcPts val="0"/>
                        </a:spcAft>
                      </a:pPr>
                      <a:r>
                        <a:rPr lang="en-US" sz="1600">
                          <a:effectLst/>
                          <a:latin typeface="+mn-lt"/>
                        </a:rPr>
                        <a:t>NSN Purpose, Mission, Goals,</a:t>
                      </a:r>
                      <a:r>
                        <a:rPr lang="en-US" sz="1600" baseline="0">
                          <a:effectLst/>
                          <a:latin typeface="+mn-lt"/>
                        </a:rPr>
                        <a:t> </a:t>
                      </a:r>
                      <a:r>
                        <a:rPr lang="en-US" sz="1600">
                          <a:effectLst/>
                          <a:latin typeface="+mn-lt"/>
                        </a:rPr>
                        <a:t>Objectives, and Organization </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An Overview of the Near Space Network</a:t>
                      </a:r>
                      <a:r>
                        <a:rPr lang="en-US" sz="1600" baseline="0">
                          <a:effectLst/>
                          <a:latin typeface="+mn-lt"/>
                        </a:rPr>
                        <a:t> </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Vir Thanvi</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2756383967"/>
                  </a:ext>
                </a:extLst>
              </a:tr>
              <a:tr h="364579">
                <a:tc>
                  <a:txBody>
                    <a:bodyPr/>
                    <a:lstStyle/>
                    <a:p>
                      <a:pPr marL="0" marR="0">
                        <a:spcBef>
                          <a:spcPts val="0"/>
                        </a:spcBef>
                        <a:spcAft>
                          <a:spcPts val="0"/>
                        </a:spcAft>
                      </a:pPr>
                      <a:r>
                        <a:rPr lang="en-US" sz="1600">
                          <a:effectLst/>
                          <a:latin typeface="+mn-lt"/>
                        </a:rPr>
                        <a:t>NSN System Engineering</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NSN</a:t>
                      </a:r>
                      <a:r>
                        <a:rPr lang="en-US" sz="1600" baseline="0">
                          <a:effectLst/>
                          <a:latin typeface="+mn-lt"/>
                        </a:rPr>
                        <a:t> </a:t>
                      </a:r>
                      <a:r>
                        <a:rPr lang="en-US" sz="1600">
                          <a:effectLst/>
                          <a:latin typeface="+mn-lt"/>
                        </a:rPr>
                        <a:t>System Engineering Function and Goals</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Carlos Gomez-Rosa</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3160047497"/>
                  </a:ext>
                </a:extLst>
              </a:tr>
              <a:tr h="364579">
                <a:tc>
                  <a:txBody>
                    <a:bodyPr/>
                    <a:lstStyle/>
                    <a:p>
                      <a:pPr marL="0" marR="0">
                        <a:spcBef>
                          <a:spcPts val="0"/>
                        </a:spcBef>
                        <a:spcAft>
                          <a:spcPts val="0"/>
                        </a:spcAft>
                      </a:pPr>
                      <a:r>
                        <a:rPr lang="en-US" sz="1600">
                          <a:effectLst/>
                          <a:latin typeface="+mn-lt"/>
                        </a:rPr>
                        <a:t>NSN Services</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NSN Services</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Jacob Burke</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1965489832"/>
                  </a:ext>
                </a:extLst>
              </a:tr>
              <a:tr h="364579">
                <a:tc>
                  <a:txBody>
                    <a:bodyPr/>
                    <a:lstStyle/>
                    <a:p>
                      <a:pPr marL="742950" lvl="1" indent="-285750">
                        <a:spcBef>
                          <a:spcPts val="0"/>
                        </a:spcBef>
                        <a:spcAft>
                          <a:spcPts val="0"/>
                        </a:spcAft>
                        <a:buFont typeface="Arial" panose="05050102010706020507" pitchFamily="18" charset="2"/>
                        <a:buChar char="•"/>
                      </a:pPr>
                      <a:r>
                        <a:rPr lang="en-US" sz="1600">
                          <a:effectLst/>
                          <a:latin typeface="+mn-lt"/>
                        </a:rPr>
                        <a:t>DTE Services</a:t>
                      </a:r>
                    </a:p>
                  </a:txBody>
                  <a:tcPr marL="68580" marR="68580" marT="0" marB="0" anchor="ctr"/>
                </a:tc>
                <a:tc>
                  <a:txBody>
                    <a:bodyPr/>
                    <a:lstStyle/>
                    <a:p>
                      <a:pPr marL="0" marR="0">
                        <a:spcBef>
                          <a:spcPts val="0"/>
                        </a:spcBef>
                        <a:spcAft>
                          <a:spcPts val="0"/>
                        </a:spcAft>
                      </a:pPr>
                      <a:r>
                        <a:rPr lang="en-US" sz="1600">
                          <a:effectLst/>
                          <a:latin typeface="+mn-lt"/>
                        </a:rPr>
                        <a:t>Direct-to-Earth Overview</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Jacob Burke</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3961314622"/>
                  </a:ext>
                </a:extLst>
              </a:tr>
              <a:tr h="364579">
                <a:tc>
                  <a:txBody>
                    <a:bodyPr/>
                    <a:lstStyle/>
                    <a:p>
                      <a:pPr marL="742950" lvl="1" indent="-285750">
                        <a:spcBef>
                          <a:spcPts val="0"/>
                        </a:spcBef>
                        <a:spcAft>
                          <a:spcPts val="0"/>
                        </a:spcAft>
                        <a:buFont typeface="Arial" panose="05050102010706020507" pitchFamily="18" charset="2"/>
                        <a:buChar char="•"/>
                      </a:pPr>
                      <a:r>
                        <a:rPr lang="en-US" sz="1600">
                          <a:effectLst/>
                          <a:latin typeface="+mn-lt"/>
                        </a:rPr>
                        <a:t>Relay Services</a:t>
                      </a:r>
                    </a:p>
                  </a:txBody>
                  <a:tcPr marL="68580" marR="68580" marT="0" marB="0" anchor="ctr"/>
                </a:tc>
                <a:tc>
                  <a:txBody>
                    <a:bodyPr/>
                    <a:lstStyle/>
                    <a:p>
                      <a:pPr marL="0" marR="0">
                        <a:spcBef>
                          <a:spcPts val="0"/>
                        </a:spcBef>
                        <a:spcAft>
                          <a:spcPts val="0"/>
                        </a:spcAft>
                      </a:pPr>
                      <a:r>
                        <a:rPr lang="en-US" sz="1600">
                          <a:effectLst/>
                          <a:latin typeface="+mn-lt"/>
                        </a:rPr>
                        <a:t>Space Relay Overview</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Ted Sobchak</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3908931560"/>
                  </a:ext>
                </a:extLst>
              </a:tr>
              <a:tr h="364579">
                <a:tc>
                  <a:txBody>
                    <a:bodyPr/>
                    <a:lstStyle/>
                    <a:p>
                      <a:pPr marL="0" lvl="0" indent="0">
                        <a:spcBef>
                          <a:spcPts val="0"/>
                        </a:spcBef>
                        <a:spcAft>
                          <a:spcPts val="0"/>
                        </a:spcAft>
                        <a:buFont typeface="Symbol" panose="05050102010706020507" pitchFamily="18" charset="2"/>
                        <a:buNone/>
                      </a:pPr>
                      <a:r>
                        <a:rPr lang="en-US" sz="1600">
                          <a:effectLst/>
                          <a:latin typeface="+mn-lt"/>
                        </a:rPr>
                        <a:t>Mission Planning</a:t>
                      </a:r>
                    </a:p>
                  </a:txBody>
                  <a:tcPr marL="68580" marR="68580" marT="0" marB="0" anchor="ctr"/>
                </a:tc>
                <a:tc>
                  <a:txBody>
                    <a:bodyPr/>
                    <a:lstStyle/>
                    <a:p>
                      <a:pPr marL="0" marR="0">
                        <a:spcBef>
                          <a:spcPts val="0"/>
                        </a:spcBef>
                        <a:spcAft>
                          <a:spcPts val="0"/>
                        </a:spcAft>
                      </a:pPr>
                      <a:r>
                        <a:rPr lang="en-US" sz="1600">
                          <a:effectLst/>
                          <a:latin typeface="+mn-lt"/>
                        </a:rPr>
                        <a:t>Mission Planning Process Description</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Jacob Burke</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361156048"/>
                  </a:ext>
                </a:extLst>
              </a:tr>
              <a:tr h="503313">
                <a:tc>
                  <a:txBody>
                    <a:bodyPr/>
                    <a:lstStyle/>
                    <a:p>
                      <a:pPr marL="0" marR="0">
                        <a:spcBef>
                          <a:spcPts val="0"/>
                        </a:spcBef>
                        <a:spcAft>
                          <a:spcPts val="0"/>
                        </a:spcAft>
                      </a:pPr>
                      <a:r>
                        <a:rPr lang="en-US" sz="1600">
                          <a:effectLst/>
                          <a:latin typeface="+mn-lt"/>
                        </a:rPr>
                        <a:t>NSN Capabilities and Tools</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Major Analytical Tools Used by NSN </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a:effectLst/>
                          <a:latin typeface="+mn-lt"/>
                        </a:rPr>
                        <a:t>Jacob Burke</a:t>
                      </a:r>
                      <a:endParaRPr lang="en-US" sz="160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3041141874"/>
                  </a:ext>
                </a:extLst>
              </a:tr>
              <a:tr h="364579">
                <a:tc>
                  <a:txBody>
                    <a:bodyPr/>
                    <a:lstStyle/>
                    <a:p>
                      <a:pPr marL="0" marR="0">
                        <a:spcBef>
                          <a:spcPts val="0"/>
                        </a:spcBef>
                        <a:spcAft>
                          <a:spcPts val="0"/>
                        </a:spcAft>
                      </a:pPr>
                      <a:r>
                        <a:rPr lang="en-US" sz="1600">
                          <a:effectLst/>
                          <a:latin typeface="+mn-lt"/>
                        </a:rPr>
                        <a:t>Conclusion</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baseline="0">
                          <a:effectLst/>
                          <a:latin typeface="+mn-lt"/>
                          <a:ea typeface="Calibri" panose="020F0502020204030204" pitchFamily="34" charset="0"/>
                        </a:rPr>
                        <a:t>The Benefits of Working with NSN</a:t>
                      </a:r>
                      <a:endParaRPr lang="en-US" sz="1600">
                        <a:effectLst/>
                        <a:latin typeface="+mn-lt"/>
                        <a:ea typeface="Calibri" panose="020F0502020204030204" pitchFamily="34" charset="0"/>
                      </a:endParaRPr>
                    </a:p>
                  </a:txBody>
                  <a:tcPr marL="68580" marR="68580" marT="0" marB="0" anchor="ctr"/>
                </a:tc>
                <a:tc>
                  <a:txBody>
                    <a:bodyPr/>
                    <a:lstStyle/>
                    <a:p>
                      <a:pPr marL="0" marR="0">
                        <a:spcBef>
                          <a:spcPts val="0"/>
                        </a:spcBef>
                        <a:spcAft>
                          <a:spcPts val="0"/>
                        </a:spcAft>
                      </a:pPr>
                      <a:r>
                        <a:rPr lang="en-US" sz="1600" dirty="0">
                          <a:effectLst/>
                          <a:latin typeface="+mn-lt"/>
                        </a:rPr>
                        <a:t>Tom Gitlin</a:t>
                      </a:r>
                      <a:endParaRPr lang="en-US" sz="1600" dirty="0">
                        <a:effectLst/>
                        <a:latin typeface="+mn-lt"/>
                        <a:ea typeface="Calibri" panose="020F0502020204030204" pitchFamily="34" charset="0"/>
                      </a:endParaRPr>
                    </a:p>
                  </a:txBody>
                  <a:tcPr marL="68580" marR="68580" marT="0" marB="0" anchor="ctr"/>
                </a:tc>
                <a:extLst>
                  <a:ext uri="{0D108BD9-81ED-4DB2-BD59-A6C34878D82A}">
                    <a16:rowId xmlns:a16="http://schemas.microsoft.com/office/drawing/2014/main" val="788550561"/>
                  </a:ext>
                </a:extLst>
              </a:tr>
            </a:tbl>
          </a:graphicData>
        </a:graphic>
      </p:graphicFrame>
      <p:sp>
        <p:nvSpPr>
          <p:cNvPr id="6" name="TextBox 5"/>
          <p:cNvSpPr txBox="1"/>
          <p:nvPr/>
        </p:nvSpPr>
        <p:spPr>
          <a:xfrm>
            <a:off x="147953" y="110345"/>
            <a:ext cx="1774845" cy="646331"/>
          </a:xfrm>
          <a:prstGeom prst="rect">
            <a:avLst/>
          </a:prstGeom>
          <a:noFill/>
        </p:spPr>
        <p:txBody>
          <a:bodyPr wrap="none" rtlCol="0" anchor="ctr">
            <a:spAutoFit/>
          </a:bodyPr>
          <a:lstStyle/>
          <a:p>
            <a:r>
              <a:rPr lang="en-US" sz="3600">
                <a:solidFill>
                  <a:schemeClr val="bg1"/>
                </a:solidFill>
              </a:rPr>
              <a:t>Agenda</a:t>
            </a:r>
          </a:p>
        </p:txBody>
      </p:sp>
    </p:spTree>
    <p:extLst>
      <p:ext uri="{BB962C8B-B14F-4D97-AF65-F5344CB8AC3E}">
        <p14:creationId xmlns:p14="http://schemas.microsoft.com/office/powerpoint/2010/main" val="3152142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Welcome and Introduction</a:t>
            </a:r>
            <a:br>
              <a:rPr lang="en-US">
                <a:solidFill>
                  <a:schemeClr val="tx1"/>
                </a:solidFill>
              </a:rPr>
            </a:br>
            <a:endParaRPr lang="en-US">
              <a:solidFill>
                <a:schemeClr val="tx1"/>
              </a:solidFill>
            </a:endParaRPr>
          </a:p>
        </p:txBody>
      </p:sp>
      <p:sp>
        <p:nvSpPr>
          <p:cNvPr id="3" name="Text Placeholder 2"/>
          <p:cNvSpPr>
            <a:spLocks noGrp="1"/>
          </p:cNvSpPr>
          <p:nvPr>
            <p:ph type="body" idx="1"/>
          </p:nvPr>
        </p:nvSpPr>
        <p:spPr>
          <a:xfrm>
            <a:off x="987125" y="4701607"/>
            <a:ext cx="10515600" cy="1500187"/>
          </a:xfrm>
        </p:spPr>
        <p:txBody>
          <a:bodyPr>
            <a:normAutofit/>
          </a:bodyPr>
          <a:lstStyle/>
          <a:p>
            <a:endParaRPr lang="en-US">
              <a:latin typeface="Calibri" panose="020F0502020204030204" pitchFamily="34" charset="0"/>
              <a:ea typeface="Calibri" panose="020F0502020204030204" pitchFamily="34" charset="0"/>
            </a:endParaRPr>
          </a:p>
          <a:p>
            <a:pPr algn="r"/>
            <a:r>
              <a:rPr lang="en-US">
                <a:latin typeface="+mj-lt"/>
                <a:ea typeface="Calibri" panose="020F0502020204030204" pitchFamily="34" charset="0"/>
              </a:rPr>
              <a:t>Tom Gitlin</a:t>
            </a:r>
          </a:p>
          <a:p>
            <a:pPr algn="r"/>
            <a:r>
              <a:rPr lang="en-US">
                <a:latin typeface="+mj-lt"/>
                <a:ea typeface="Calibri" panose="020F0502020204030204" pitchFamily="34" charset="0"/>
              </a:rPr>
              <a:t>Mission Engagement Manager</a:t>
            </a:r>
          </a:p>
        </p:txBody>
      </p:sp>
    </p:spTree>
    <p:extLst>
      <p:ext uri="{BB962C8B-B14F-4D97-AF65-F5344CB8AC3E}">
        <p14:creationId xmlns:p14="http://schemas.microsoft.com/office/powerpoint/2010/main" val="257573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Welcome and Introduction</a:t>
            </a:r>
          </a:p>
        </p:txBody>
      </p:sp>
      <p:sp>
        <p:nvSpPr>
          <p:cNvPr id="3" name="Content Placeholder 2"/>
          <p:cNvSpPr>
            <a:spLocks noGrp="1"/>
          </p:cNvSpPr>
          <p:nvPr>
            <p:ph idx="1"/>
          </p:nvPr>
        </p:nvSpPr>
        <p:spPr>
          <a:xfrm>
            <a:off x="168166" y="1040525"/>
            <a:ext cx="11845158" cy="4677788"/>
          </a:xfrm>
        </p:spPr>
        <p:txBody>
          <a:bodyPr vert="horz" lIns="91440" tIns="45720" rIns="91440" bIns="45720" rtlCol="0" anchor="t">
            <a:normAutofit/>
          </a:bodyPr>
          <a:lstStyle/>
          <a:p>
            <a:r>
              <a:rPr lang="en-US" dirty="0"/>
              <a:t>Serving the Space Communications and Navigation (</a:t>
            </a:r>
            <a:r>
              <a:rPr lang="en-US" dirty="0" err="1"/>
              <a:t>SCaN</a:t>
            </a:r>
            <a:r>
              <a:rPr lang="en-US" dirty="0"/>
              <a:t>) program office, the Goddard-managed Commercialization, Innovation, and Synergies (CIS) office and the Near Space Network (NSN) are implementing the commercialization of direct-to-Earth communications. </a:t>
            </a:r>
          </a:p>
          <a:p>
            <a:r>
              <a:rPr lang="en-US" dirty="0"/>
              <a:t>We advocate and foster strategic and tactical engagement with service providers and user communities.</a:t>
            </a:r>
            <a:endParaRPr lang="en-US" dirty="0">
              <a:cs typeface="Arial"/>
            </a:endParaRPr>
          </a:p>
          <a:p>
            <a:endParaRPr lang="en-US" dirty="0"/>
          </a:p>
        </p:txBody>
      </p:sp>
      <p:pic>
        <p:nvPicPr>
          <p:cNvPr id="4" name="Picture 3"/>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797598" y="2875315"/>
            <a:ext cx="3305832" cy="21975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472962" y="6007329"/>
            <a:ext cx="10951778" cy="369332"/>
          </a:xfrm>
          <a:prstGeom prst="rect">
            <a:avLst/>
          </a:prstGeom>
          <a:gradFill flip="none" rotWithShape="1">
            <a:gsLst>
              <a:gs pos="0">
                <a:srgbClr val="202766"/>
              </a:gs>
              <a:gs pos="48000">
                <a:srgbClr val="2A69A2"/>
              </a:gs>
              <a:gs pos="100000">
                <a:srgbClr val="8F94F5"/>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pPr algn="ctr"/>
            <a:r>
              <a:rPr lang="en-US" b="1" i="1"/>
              <a:t>We fully recognize and appreciate that all our efforts are ultimately focused on user support. </a:t>
            </a:r>
          </a:p>
        </p:txBody>
      </p:sp>
      <p:pic>
        <p:nvPicPr>
          <p:cNvPr id="6" name="Picture 5"/>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358759" y="2875315"/>
            <a:ext cx="3491034" cy="21773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93595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Organization and Processes</a:t>
            </a:r>
          </a:p>
        </p:txBody>
      </p:sp>
      <p:sp>
        <p:nvSpPr>
          <p:cNvPr id="3" name="Content Placeholder 2"/>
          <p:cNvSpPr>
            <a:spLocks noGrp="1"/>
          </p:cNvSpPr>
          <p:nvPr>
            <p:ph idx="1"/>
          </p:nvPr>
        </p:nvSpPr>
        <p:spPr>
          <a:xfrm>
            <a:off x="211342" y="1089381"/>
            <a:ext cx="11845158" cy="5136438"/>
          </a:xfrm>
        </p:spPr>
        <p:txBody>
          <a:bodyPr/>
          <a:lstStyle/>
          <a:p>
            <a:r>
              <a:rPr lang="en-US" dirty="0"/>
              <a:t>In anticipation of the commercialization efforts, the Exploration and Space Communications (ESC) projects division reorganized to be more effective in integrating commercial service providers for direct-to-Earth (DTE) services.</a:t>
            </a:r>
          </a:p>
          <a:p>
            <a:endParaRPr lang="en-US" dirty="0"/>
          </a:p>
          <a:p>
            <a:r>
              <a:rPr lang="en-US" dirty="0"/>
              <a:t>Many CIS and NSN activities are planned to ensure a vibrant, capable community of providers are employed to support future mission concepts from inception through the mission life.</a:t>
            </a:r>
          </a:p>
          <a:p>
            <a:endParaRPr lang="en-US" dirty="0"/>
          </a:p>
        </p:txBody>
      </p:sp>
      <p:pic>
        <p:nvPicPr>
          <p:cNvPr id="5" name="Picture 4"/>
          <p:cNvPicPr>
            <a:picLocks noChangeAspect="1"/>
          </p:cNvPicPr>
          <p:nvPr/>
        </p:nvPicPr>
        <p:blipFill rotWithShape="1">
          <a:blip r:embed="rId2"/>
          <a:srcRect t="2117"/>
          <a:stretch/>
        </p:blipFill>
        <p:spPr>
          <a:xfrm>
            <a:off x="1562100" y="3888188"/>
            <a:ext cx="9067800" cy="1501064"/>
          </a:xfrm>
          <a:prstGeom prst="rect">
            <a:avLst/>
          </a:prstGeom>
        </p:spPr>
      </p:pic>
    </p:spTree>
    <p:extLst>
      <p:ext uri="{BB962C8B-B14F-4D97-AF65-F5344CB8AC3E}">
        <p14:creationId xmlns:p14="http://schemas.microsoft.com/office/powerpoint/2010/main" val="124198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Mission Engagement Working Group</a:t>
            </a:r>
          </a:p>
        </p:txBody>
      </p:sp>
      <p:sp>
        <p:nvSpPr>
          <p:cNvPr id="3" name="Content Placeholder 2"/>
          <p:cNvSpPr>
            <a:spLocks noGrp="1"/>
          </p:cNvSpPr>
          <p:nvPr>
            <p:ph idx="1"/>
          </p:nvPr>
        </p:nvSpPr>
        <p:spPr>
          <a:xfrm>
            <a:off x="395738" y="1114097"/>
            <a:ext cx="4838870" cy="5062866"/>
          </a:xfrm>
        </p:spPr>
        <p:txBody>
          <a:bodyPr/>
          <a:lstStyle/>
          <a:p>
            <a:pPr marL="0" indent="0" algn="just">
              <a:buNone/>
            </a:pPr>
            <a:r>
              <a:rPr lang="en-US"/>
              <a:t>The Mission Engagement Working Group (MEWG) within CIS is the single-entry point through which potential service-seeking missions can partner with ESC to begin the mission service acquisition process. </a:t>
            </a:r>
          </a:p>
          <a:p>
            <a:pPr marL="0" indent="0" algn="just">
              <a:buNone/>
            </a:pPr>
            <a:endParaRPr lang="en-US"/>
          </a:p>
        </p:txBody>
      </p:sp>
      <p:pic>
        <p:nvPicPr>
          <p:cNvPr id="6" name="Picture 5"/>
          <p:cNvPicPr>
            <a:picLocks noChangeAspect="1"/>
          </p:cNvPicPr>
          <p:nvPr/>
        </p:nvPicPr>
        <p:blipFill>
          <a:blip r:embed="rId2"/>
          <a:stretch>
            <a:fillRect/>
          </a:stretch>
        </p:blipFill>
        <p:spPr>
          <a:xfrm>
            <a:off x="5818941" y="1114097"/>
            <a:ext cx="3380240" cy="4936743"/>
          </a:xfrm>
          <a:prstGeom prst="rect">
            <a:avLst/>
          </a:prstGeom>
          <a:ln>
            <a:solidFill>
              <a:schemeClr val="accent1"/>
            </a:solid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a:stretch>
            <a:fillRect/>
          </a:stretch>
        </p:blipFill>
        <p:spPr>
          <a:xfrm>
            <a:off x="8019857" y="1837328"/>
            <a:ext cx="3507206" cy="4637044"/>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8560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Today’s Topics</a:t>
            </a:r>
          </a:p>
        </p:txBody>
      </p:sp>
      <p:sp>
        <p:nvSpPr>
          <p:cNvPr id="3" name="Content Placeholder 2"/>
          <p:cNvSpPr>
            <a:spLocks noGrp="1"/>
          </p:cNvSpPr>
          <p:nvPr>
            <p:ph idx="1"/>
          </p:nvPr>
        </p:nvSpPr>
        <p:spPr>
          <a:xfrm>
            <a:off x="168166" y="1040525"/>
            <a:ext cx="7456105" cy="5136438"/>
          </a:xfrm>
        </p:spPr>
        <p:txBody>
          <a:bodyPr vert="horz" lIns="91440" tIns="45720" rIns="91440" bIns="45720" rtlCol="0" anchor="t">
            <a:normAutofit/>
          </a:bodyPr>
          <a:lstStyle/>
          <a:p>
            <a:r>
              <a:rPr lang="en-US" dirty="0"/>
              <a:t>This discussion will introduce participants to CIS and the NSN, and describe the services that the NSN provides.</a:t>
            </a:r>
          </a:p>
          <a:p>
            <a:r>
              <a:rPr lang="en-US" dirty="0"/>
              <a:t>The discussion will begin with an overview of CIS and NSN and a description of responsibilities. Subject matter experts will present brief overviews of the Advanced Communications Capabilities for Exploration and Science Systems (ACCESS), DTE services, mission planning processes and the major analytical tools used by NSN to ensure reliable communications and navigation support.</a:t>
            </a:r>
            <a:endParaRPr lang="en-US" dirty="0">
              <a:cs typeface="Arial"/>
            </a:endParaRPr>
          </a:p>
          <a:p>
            <a:r>
              <a:rPr lang="en-US" dirty="0"/>
              <a:t>Participants will be encouraged to ask questions and suggest topics for future Mission Engagement activities. </a:t>
            </a:r>
            <a:endParaRPr lang="en-US" dirty="0">
              <a:cs typeface="Arial"/>
            </a:endParaRPr>
          </a:p>
          <a:p>
            <a:endParaRPr lang="en-US" dirty="0"/>
          </a:p>
        </p:txBody>
      </p:sp>
      <p:pic>
        <p:nvPicPr>
          <p:cNvPr id="6" name="Picture 5" descr="A picture containing text, clock&#10;&#10;Description automatically generated">
            <a:extLst>
              <a:ext uri="{FF2B5EF4-FFF2-40B4-BE49-F238E27FC236}">
                <a16:creationId xmlns:a16="http://schemas.microsoft.com/office/drawing/2014/main" id="{643D3747-4BB0-4AD4-9258-7F26094384D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509538" y="3942272"/>
            <a:ext cx="2811981" cy="2808662"/>
          </a:xfrm>
          <a:prstGeom prst="rect">
            <a:avLst/>
          </a:prstGeom>
        </p:spPr>
      </p:pic>
      <p:pic>
        <p:nvPicPr>
          <p:cNvPr id="5" name="Picture 4">
            <a:extLst>
              <a:ext uri="{FF2B5EF4-FFF2-40B4-BE49-F238E27FC236}">
                <a16:creationId xmlns:a16="http://schemas.microsoft.com/office/drawing/2014/main" id="{FC6FDAF1-F09A-421F-BB54-4738A43B452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393205" y="1040525"/>
            <a:ext cx="2928314" cy="3029927"/>
          </a:xfrm>
          <a:prstGeom prst="rect">
            <a:avLst/>
          </a:prstGeom>
        </p:spPr>
      </p:pic>
    </p:spTree>
    <p:extLst>
      <p:ext uri="{BB962C8B-B14F-4D97-AF65-F5344CB8AC3E}">
        <p14:creationId xmlns:p14="http://schemas.microsoft.com/office/powerpoint/2010/main" val="160745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588905" y="1711702"/>
            <a:ext cx="5392850" cy="4035620"/>
          </a:xfrm>
          <a:prstGeom prst="rect">
            <a:avLst/>
          </a:prstGeom>
        </p:spPr>
      </p:pic>
      <p:sp>
        <p:nvSpPr>
          <p:cNvPr id="5" name="Rectangle 4"/>
          <p:cNvSpPr/>
          <p:nvPr/>
        </p:nvSpPr>
        <p:spPr>
          <a:xfrm>
            <a:off x="6588904" y="3299369"/>
            <a:ext cx="1709275" cy="65409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Rectangle 7"/>
          <p:cNvSpPr/>
          <p:nvPr/>
        </p:nvSpPr>
        <p:spPr>
          <a:xfrm>
            <a:off x="280618" y="1328855"/>
            <a:ext cx="5782478" cy="3970318"/>
          </a:xfrm>
          <a:prstGeom prst="rect">
            <a:avLst/>
          </a:prstGeom>
        </p:spPr>
        <p:txBody>
          <a:bodyPr wrap="square">
            <a:spAutoFit/>
          </a:bodyPr>
          <a:lstStyle/>
          <a:p>
            <a:pPr>
              <a:defRPr/>
            </a:pPr>
            <a:r>
              <a:rPr lang="en-US" dirty="0">
                <a:solidFill>
                  <a:prstClr val="black"/>
                </a:solidFill>
              </a:rPr>
              <a:t>The </a:t>
            </a:r>
            <a:r>
              <a:rPr lang="en-US" b="1" dirty="0">
                <a:solidFill>
                  <a:prstClr val="black"/>
                </a:solidFill>
              </a:rPr>
              <a:t>Commercialization, Innovation, and Synergies (CIS) </a:t>
            </a:r>
            <a:r>
              <a:rPr lang="en-US" dirty="0">
                <a:solidFill>
                  <a:prstClr val="black"/>
                </a:solidFill>
              </a:rPr>
              <a:t>office identifies opportunities, nurtures diverse relationships, and implements collaborative solutions to enhance capabilities and technologies in support of exploration and space communications. The office is dedicated to increasing the industry base for the Near Space Network and has three outreach focus areas, including: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Arial" panose="020B0604020202020204"/>
                <a:ea typeface="+mn-ea"/>
                <a:cs typeface="+mn-cs"/>
              </a:rPr>
              <a:t>MISSION ENGAGEMENT</a:t>
            </a:r>
          </a:p>
          <a:p>
            <a:pPr marL="285750" indent="-285750">
              <a:buFont typeface="Arial" panose="020B0604020202020204" pitchFamily="34" charset="0"/>
              <a:buChar char="•"/>
              <a:defRPr/>
            </a:pPr>
            <a:endParaRPr kumimoji="0" lang="en-US"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indent="-285750">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Arial" panose="020B0604020202020204"/>
                <a:ea typeface="+mn-ea"/>
                <a:cs typeface="+mn-cs"/>
              </a:rPr>
              <a:t>CIVIL AND DEFENSE SPACE PARTNERSHIPS</a:t>
            </a:r>
          </a:p>
          <a:p>
            <a:pPr marL="285750" indent="-285750">
              <a:buFont typeface="Arial" panose="020B0604020202020204" pitchFamily="34" charset="0"/>
              <a:buChar char="•"/>
              <a:defRPr/>
            </a:pPr>
            <a:endParaRPr kumimoji="0" lang="en-US" b="1" i="0" u="none" strike="noStrike" kern="1200" cap="none" spc="0" normalizeH="0" baseline="0" noProof="0" dirty="0">
              <a:ln>
                <a:noFill/>
              </a:ln>
              <a:solidFill>
                <a:prstClr val="black"/>
              </a:solidFill>
              <a:effectLst/>
              <a:uLnTx/>
              <a:uFillTx/>
              <a:latin typeface="+mj-lt"/>
              <a:ea typeface="+mn-ea"/>
              <a:cs typeface="+mn-cs"/>
            </a:endParaRPr>
          </a:p>
          <a:p>
            <a:pPr marL="285750" indent="-285750">
              <a:buFont typeface="Arial" panose="020B0604020202020204" pitchFamily="34" charset="0"/>
              <a:buChar char="•"/>
              <a:defRPr/>
            </a:pPr>
            <a:r>
              <a:rPr kumimoji="0" lang="en-US" b="1" i="0" u="none" strike="noStrike" kern="1200" cap="none" spc="0" normalizeH="0" baseline="0" noProof="0" dirty="0">
                <a:ln>
                  <a:noFill/>
                </a:ln>
                <a:solidFill>
                  <a:prstClr val="black"/>
                </a:solidFill>
                <a:effectLst/>
                <a:uLnTx/>
                <a:uFillTx/>
                <a:latin typeface="Arial" panose="020B0604020202020204"/>
                <a:ea typeface="+mn-ea"/>
                <a:cs typeface="+mn-cs"/>
              </a:rPr>
              <a:t>INDUSTRY ENGAGEMENT</a:t>
            </a:r>
          </a:p>
        </p:txBody>
      </p:sp>
      <p:sp>
        <p:nvSpPr>
          <p:cNvPr id="10" name="Right Brace 9"/>
          <p:cNvSpPr/>
          <p:nvPr/>
        </p:nvSpPr>
        <p:spPr>
          <a:xfrm>
            <a:off x="6158952" y="1328855"/>
            <a:ext cx="273137" cy="4983810"/>
          </a:xfrm>
          <a:prstGeom prst="rightBrace">
            <a:avLst>
              <a:gd name="adj1" fmla="val 73742"/>
              <a:gd name="adj2" fmla="val 47381"/>
            </a:avLst>
          </a:prstGeom>
          <a:ln w="19050"/>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3" name="Title 12"/>
          <p:cNvSpPr>
            <a:spLocks noGrp="1"/>
          </p:cNvSpPr>
          <p:nvPr>
            <p:ph type="title"/>
          </p:nvPr>
        </p:nvSpPr>
        <p:spPr/>
        <p:txBody>
          <a:bodyPr/>
          <a:lstStyle/>
          <a:p>
            <a:r>
              <a:rPr lang="en-US"/>
              <a:t>CIS Functions</a:t>
            </a:r>
          </a:p>
        </p:txBody>
      </p:sp>
    </p:spTree>
    <p:extLst>
      <p:ext uri="{BB962C8B-B14F-4D97-AF65-F5344CB8AC3E}">
        <p14:creationId xmlns:p14="http://schemas.microsoft.com/office/powerpoint/2010/main" val="3138568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Overview of the </a:t>
            </a:r>
            <a:br>
              <a:rPr lang="en-US">
                <a:solidFill>
                  <a:schemeClr val="tx1"/>
                </a:solidFill>
              </a:rPr>
            </a:br>
            <a:r>
              <a:rPr lang="en-US">
                <a:solidFill>
                  <a:schemeClr val="tx1"/>
                </a:solidFill>
              </a:rPr>
              <a:t>Near Space Network</a:t>
            </a:r>
            <a:br>
              <a:rPr lang="en-US">
                <a:solidFill>
                  <a:schemeClr val="tx1"/>
                </a:solidFill>
              </a:rPr>
            </a:br>
            <a:endParaRPr lang="en-US">
              <a:solidFill>
                <a:schemeClr val="tx1"/>
              </a:solidFill>
            </a:endParaRPr>
          </a:p>
        </p:txBody>
      </p:sp>
      <p:sp>
        <p:nvSpPr>
          <p:cNvPr id="3" name="Text Placeholder 2"/>
          <p:cNvSpPr>
            <a:spLocks noGrp="1"/>
          </p:cNvSpPr>
          <p:nvPr>
            <p:ph type="body" idx="1"/>
          </p:nvPr>
        </p:nvSpPr>
        <p:spPr>
          <a:xfrm>
            <a:off x="987125" y="4701607"/>
            <a:ext cx="10515600" cy="1500187"/>
          </a:xfrm>
        </p:spPr>
        <p:txBody>
          <a:bodyPr>
            <a:normAutofit/>
          </a:bodyPr>
          <a:lstStyle/>
          <a:p>
            <a:endParaRPr lang="en-US">
              <a:latin typeface="Calibri" panose="020F0502020204030204" pitchFamily="34" charset="0"/>
              <a:ea typeface="Calibri" panose="020F0502020204030204" pitchFamily="34" charset="0"/>
            </a:endParaRPr>
          </a:p>
          <a:p>
            <a:pPr algn="r"/>
            <a:r>
              <a:rPr lang="en-US">
                <a:latin typeface="+mj-lt"/>
                <a:ea typeface="Calibri" panose="020F0502020204030204" pitchFamily="34" charset="0"/>
              </a:rPr>
              <a:t>Vir Thanvi</a:t>
            </a:r>
          </a:p>
          <a:p>
            <a:pPr algn="r"/>
            <a:r>
              <a:rPr lang="en-US">
                <a:latin typeface="+mj-lt"/>
                <a:ea typeface="Calibri" panose="020F0502020204030204" pitchFamily="34" charset="0"/>
              </a:rPr>
              <a:t>NSN Project Manager</a:t>
            </a:r>
          </a:p>
        </p:txBody>
      </p:sp>
    </p:spTree>
    <p:extLst>
      <p:ext uri="{BB962C8B-B14F-4D97-AF65-F5344CB8AC3E}">
        <p14:creationId xmlns:p14="http://schemas.microsoft.com/office/powerpoint/2010/main" val="2302685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FFB8-4F2D-654D-A534-3380BA87C4D3}"/>
              </a:ext>
            </a:extLst>
          </p:cNvPr>
          <p:cNvSpPr>
            <a:spLocks noGrp="1"/>
          </p:cNvSpPr>
          <p:nvPr>
            <p:ph type="title"/>
          </p:nvPr>
        </p:nvSpPr>
        <p:spPr>
          <a:xfrm>
            <a:off x="3543727" y="126415"/>
            <a:ext cx="5369798" cy="704192"/>
          </a:xfrm>
        </p:spPr>
        <p:txBody>
          <a:bodyPr/>
          <a:lstStyle/>
          <a:p>
            <a:r>
              <a:rPr lang="en-US"/>
              <a:t>Who We Are</a:t>
            </a:r>
          </a:p>
        </p:txBody>
      </p:sp>
      <p:sp>
        <p:nvSpPr>
          <p:cNvPr id="6" name="Content Placeholder 5">
            <a:extLst>
              <a:ext uri="{FF2B5EF4-FFF2-40B4-BE49-F238E27FC236}">
                <a16:creationId xmlns:a16="http://schemas.microsoft.com/office/drawing/2014/main" id="{AF5DE347-39E6-5C42-AFD5-2E129F6729C9}"/>
              </a:ext>
            </a:extLst>
          </p:cNvPr>
          <p:cNvSpPr>
            <a:spLocks noGrp="1"/>
          </p:cNvSpPr>
          <p:nvPr>
            <p:ph sz="half" idx="2"/>
          </p:nvPr>
        </p:nvSpPr>
        <p:spPr>
          <a:xfrm>
            <a:off x="5821960" y="1690688"/>
            <a:ext cx="6062094" cy="4486275"/>
          </a:xfrm>
        </p:spPr>
        <p:txBody>
          <a:bodyPr anchor="ctr">
            <a:noAutofit/>
          </a:bodyPr>
          <a:lstStyle/>
          <a:p>
            <a:pPr marL="0" indent="0">
              <a:lnSpc>
                <a:spcPct val="110000"/>
              </a:lnSpc>
              <a:spcBef>
                <a:spcPts val="1800"/>
              </a:spcBef>
              <a:buNone/>
            </a:pPr>
            <a:r>
              <a:rPr lang="en-US" sz="2000" b="1"/>
              <a:t>The Near Space Network is a single interface for missions seeking robust communications and navigation services.</a:t>
            </a:r>
          </a:p>
          <a:p>
            <a:pPr marL="0" indent="0">
              <a:lnSpc>
                <a:spcPct val="110000"/>
              </a:lnSpc>
              <a:spcBef>
                <a:spcPts val="1800"/>
              </a:spcBef>
              <a:buNone/>
            </a:pPr>
            <a:r>
              <a:rPr lang="en-US" sz="2000"/>
              <a:t>We are an end-to-end network that blends the capabilities of government and commercial link providers to support highly proficient, cost-effective solutions to near-Earth missions.</a:t>
            </a:r>
          </a:p>
        </p:txBody>
      </p:sp>
      <p:sp>
        <p:nvSpPr>
          <p:cNvPr id="5" name="Slide Number Placeholder 4">
            <a:extLst>
              <a:ext uri="{FF2B5EF4-FFF2-40B4-BE49-F238E27FC236}">
                <a16:creationId xmlns:a16="http://schemas.microsoft.com/office/drawing/2014/main" id="{789BB700-B23E-214E-8BB4-C99A9E3B6631}"/>
              </a:ext>
            </a:extLst>
          </p:cNvPr>
          <p:cNvSpPr>
            <a:spLocks noGrp="1"/>
          </p:cNvSpPr>
          <p:nvPr>
            <p:ph type="sldNum" sz="quarter" idx="12"/>
          </p:nvPr>
        </p:nvSpPr>
        <p:spPr/>
        <p:txBody>
          <a:bodyPr/>
          <a:lstStyle/>
          <a:p>
            <a:fld id="{D2BAA667-7E2D-E54C-B33E-D3103CED52DC}" type="slidenum">
              <a:rPr lang="en-US" smtClean="0"/>
              <a:t>10</a:t>
            </a:fld>
            <a:endParaRPr lang="en-US"/>
          </a:p>
        </p:txBody>
      </p:sp>
      <p:grpSp>
        <p:nvGrpSpPr>
          <p:cNvPr id="4" name="Group 3">
            <a:extLst>
              <a:ext uri="{FF2B5EF4-FFF2-40B4-BE49-F238E27FC236}">
                <a16:creationId xmlns:a16="http://schemas.microsoft.com/office/drawing/2014/main" id="{1571F170-323A-4A01-B7D8-BE6AC48DE0DF}"/>
              </a:ext>
            </a:extLst>
          </p:cNvPr>
          <p:cNvGrpSpPr/>
          <p:nvPr/>
        </p:nvGrpSpPr>
        <p:grpSpPr>
          <a:xfrm>
            <a:off x="1" y="0"/>
            <a:ext cx="5478010" cy="6731585"/>
            <a:chOff x="1" y="914400"/>
            <a:chExt cx="4790114" cy="5817185"/>
          </a:xfrm>
        </p:grpSpPr>
        <p:sp>
          <p:nvSpPr>
            <p:cNvPr id="9" name="Snip Single Corner Rectangle 8">
              <a:extLst>
                <a:ext uri="{FF2B5EF4-FFF2-40B4-BE49-F238E27FC236}">
                  <a16:creationId xmlns:a16="http://schemas.microsoft.com/office/drawing/2014/main" id="{11C4E4E9-EF75-0D40-941C-C61A89B2CB0C}"/>
                </a:ext>
              </a:extLst>
            </p:cNvPr>
            <p:cNvSpPr/>
            <p:nvPr/>
          </p:nvSpPr>
          <p:spPr>
            <a:xfrm>
              <a:off x="1" y="914400"/>
              <a:ext cx="4790114" cy="5817185"/>
            </a:xfrm>
            <a:prstGeom prst="snip1Rect">
              <a:avLst>
                <a:gd name="adj" fmla="val 46532"/>
              </a:avLst>
            </a:prstGeom>
            <a:solidFill>
              <a:srgbClr val="1F25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Commercial Crew Program</a:t>
              </a:r>
            </a:p>
            <a:p>
              <a:pPr algn="ctr"/>
              <a:r>
                <a:rPr lang="en-US"/>
                <a:t>SpaceX DM-2</a:t>
              </a:r>
            </a:p>
          </p:txBody>
        </p:sp>
        <p:sp>
          <p:nvSpPr>
            <p:cNvPr id="10" name="Snip Single Corner Rectangle 9">
              <a:extLst>
                <a:ext uri="{FF2B5EF4-FFF2-40B4-BE49-F238E27FC236}">
                  <a16:creationId xmlns:a16="http://schemas.microsoft.com/office/drawing/2014/main" id="{0E9DAD8D-19E2-8842-9D11-ADE3099E40E6}"/>
                </a:ext>
              </a:extLst>
            </p:cNvPr>
            <p:cNvSpPr/>
            <p:nvPr/>
          </p:nvSpPr>
          <p:spPr>
            <a:xfrm>
              <a:off x="1" y="914400"/>
              <a:ext cx="4695490" cy="5817185"/>
            </a:xfrm>
            <a:prstGeom prst="snip1Rect">
              <a:avLst>
                <a:gd name="adj" fmla="val 47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Commercial Crew Program</a:t>
              </a:r>
            </a:p>
            <a:p>
              <a:pPr algn="ctr"/>
              <a:r>
                <a:rPr lang="en-US"/>
                <a:t>SpaceX DM-2</a:t>
              </a:r>
            </a:p>
          </p:txBody>
        </p:sp>
        <p:sp>
          <p:nvSpPr>
            <p:cNvPr id="11" name="Snip Single Corner Rectangle 10">
              <a:extLst>
                <a:ext uri="{FF2B5EF4-FFF2-40B4-BE49-F238E27FC236}">
                  <a16:creationId xmlns:a16="http://schemas.microsoft.com/office/drawing/2014/main" id="{4B99C878-2745-294B-8F8B-3806501B63E9}"/>
                </a:ext>
              </a:extLst>
            </p:cNvPr>
            <p:cNvSpPr/>
            <p:nvPr/>
          </p:nvSpPr>
          <p:spPr>
            <a:xfrm>
              <a:off x="1" y="914400"/>
              <a:ext cx="4611150" cy="5817185"/>
            </a:xfrm>
            <a:prstGeom prst="snip1Rect">
              <a:avLst>
                <a:gd name="adj" fmla="val 50000"/>
              </a:avLst>
            </a:prstGeom>
            <a:blipFill dpi="0" rotWithShape="1">
              <a:blip r:embed="rId2"/>
              <a:srcRect/>
              <a:stretch>
                <a:fillRect l="-67752" r="-171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12" name="TextBox 11">
            <a:extLst>
              <a:ext uri="{FF2B5EF4-FFF2-40B4-BE49-F238E27FC236}">
                <a16:creationId xmlns:a16="http://schemas.microsoft.com/office/drawing/2014/main" id="{6222234A-E09A-3D4D-85F5-F18060694F65}"/>
              </a:ext>
            </a:extLst>
          </p:cNvPr>
          <p:cNvSpPr txBox="1"/>
          <p:nvPr/>
        </p:nvSpPr>
        <p:spPr>
          <a:xfrm>
            <a:off x="-251670" y="6313105"/>
            <a:ext cx="2399823" cy="276999"/>
          </a:xfrm>
          <a:prstGeom prst="rect">
            <a:avLst/>
          </a:prstGeom>
          <a:noFill/>
        </p:spPr>
        <p:txBody>
          <a:bodyPr wrap="square" rtlCol="0">
            <a:spAutoFit/>
          </a:bodyPr>
          <a:lstStyle/>
          <a:p>
            <a:pPr algn="r"/>
            <a:r>
              <a:rPr lang="en-US" sz="1200" i="1">
                <a:solidFill>
                  <a:schemeClr val="bg1"/>
                </a:solidFill>
              </a:rPr>
              <a:t>McMurdo Station, Antarctica</a:t>
            </a:r>
          </a:p>
        </p:txBody>
      </p:sp>
    </p:spTree>
    <p:extLst>
      <p:ext uri="{BB962C8B-B14F-4D97-AF65-F5344CB8AC3E}">
        <p14:creationId xmlns:p14="http://schemas.microsoft.com/office/powerpoint/2010/main" val="280085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E0AC1A-F844-4841-9249-7201EEAC5E60}"/>
              </a:ext>
            </a:extLst>
          </p:cNvPr>
          <p:cNvSpPr>
            <a:spLocks noGrp="1"/>
          </p:cNvSpPr>
          <p:nvPr>
            <p:ph type="title"/>
          </p:nvPr>
        </p:nvSpPr>
        <p:spPr>
          <a:xfrm>
            <a:off x="265158" y="-158012"/>
            <a:ext cx="10843846" cy="1325563"/>
          </a:xfrm>
        </p:spPr>
        <p:txBody>
          <a:bodyPr/>
          <a:lstStyle/>
          <a:p>
            <a:r>
              <a:rPr lang="en-US"/>
              <a:t>Functional Statement</a:t>
            </a:r>
          </a:p>
        </p:txBody>
      </p:sp>
      <p:sp>
        <p:nvSpPr>
          <p:cNvPr id="5" name="Content Placeholder 4">
            <a:extLst>
              <a:ext uri="{FF2B5EF4-FFF2-40B4-BE49-F238E27FC236}">
                <a16:creationId xmlns:a16="http://schemas.microsoft.com/office/drawing/2014/main" id="{CF753A91-B7BA-4C92-986A-6B9D0F36F871}"/>
              </a:ext>
            </a:extLst>
          </p:cNvPr>
          <p:cNvSpPr>
            <a:spLocks noGrp="1"/>
          </p:cNvSpPr>
          <p:nvPr>
            <p:ph sz="half" idx="1"/>
          </p:nvPr>
        </p:nvSpPr>
        <p:spPr>
          <a:xfrm>
            <a:off x="318053" y="1414564"/>
            <a:ext cx="5920822" cy="4351338"/>
          </a:xfrm>
        </p:spPr>
        <p:txBody>
          <a:bodyPr>
            <a:normAutofit/>
          </a:bodyPr>
          <a:lstStyle/>
          <a:p>
            <a:pPr marL="0" indent="0">
              <a:lnSpc>
                <a:spcPct val="110000"/>
              </a:lnSpc>
              <a:buNone/>
            </a:pPr>
            <a:r>
              <a:rPr lang="en-US" i="1"/>
              <a:t>The NSN project provides the project management leadership and subject matter expertise required to formulate, implement, operate and maintain a data system capable of connecting national and international data link providers with NASA users and partners via a virtual network management capability and routinely synchronizing systems, processes, and techniques with those of the U.S. private sector in order to provide NASA, other government agencies and partners optimal communications and navigation mission services.</a:t>
            </a:r>
          </a:p>
        </p:txBody>
      </p:sp>
      <p:sp>
        <p:nvSpPr>
          <p:cNvPr id="7" name="Snip Single Corner Rectangle 6">
            <a:extLst>
              <a:ext uri="{FF2B5EF4-FFF2-40B4-BE49-F238E27FC236}">
                <a16:creationId xmlns:a16="http://schemas.microsoft.com/office/drawing/2014/main" id="{DA2114B5-8127-1947-B923-24871CC28E24}"/>
              </a:ext>
            </a:extLst>
          </p:cNvPr>
          <p:cNvSpPr/>
          <p:nvPr/>
        </p:nvSpPr>
        <p:spPr>
          <a:xfrm flipH="1">
            <a:off x="7029973" y="897622"/>
            <a:ext cx="5162023" cy="5813571"/>
          </a:xfrm>
          <a:prstGeom prst="snip1Rect">
            <a:avLst>
              <a:gd name="adj" fmla="val 46532"/>
            </a:avLst>
          </a:prstGeom>
          <a:solidFill>
            <a:srgbClr val="1F25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Commercial Crew Program</a:t>
            </a:r>
          </a:p>
          <a:p>
            <a:pPr algn="ctr"/>
            <a:r>
              <a:rPr lang="en-US"/>
              <a:t>SpaceX DM-2</a:t>
            </a:r>
          </a:p>
        </p:txBody>
      </p:sp>
      <p:sp>
        <p:nvSpPr>
          <p:cNvPr id="8" name="Snip Single Corner Rectangle 7">
            <a:extLst>
              <a:ext uri="{FF2B5EF4-FFF2-40B4-BE49-F238E27FC236}">
                <a16:creationId xmlns:a16="http://schemas.microsoft.com/office/drawing/2014/main" id="{B58A5625-4B29-144F-AA7E-B790E8E6C1CD}"/>
              </a:ext>
            </a:extLst>
          </p:cNvPr>
          <p:cNvSpPr/>
          <p:nvPr/>
        </p:nvSpPr>
        <p:spPr>
          <a:xfrm flipH="1">
            <a:off x="7147420" y="973123"/>
            <a:ext cx="5044580" cy="5738070"/>
          </a:xfrm>
          <a:prstGeom prst="snip1Rect">
            <a:avLst>
              <a:gd name="adj" fmla="val 47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Commercial Crew Program</a:t>
            </a:r>
          </a:p>
          <a:p>
            <a:pPr algn="ctr"/>
            <a:r>
              <a:rPr lang="en-US"/>
              <a:t>SpaceX DM-2</a:t>
            </a:r>
          </a:p>
        </p:txBody>
      </p:sp>
      <p:sp>
        <p:nvSpPr>
          <p:cNvPr id="9" name="Snip Single Corner Rectangle 8">
            <a:extLst>
              <a:ext uri="{FF2B5EF4-FFF2-40B4-BE49-F238E27FC236}">
                <a16:creationId xmlns:a16="http://schemas.microsoft.com/office/drawing/2014/main" id="{78991884-6500-474E-800F-641E51F1C108}"/>
              </a:ext>
            </a:extLst>
          </p:cNvPr>
          <p:cNvSpPr/>
          <p:nvPr/>
        </p:nvSpPr>
        <p:spPr>
          <a:xfrm flipH="1">
            <a:off x="7264865" y="1031846"/>
            <a:ext cx="4865614" cy="5679347"/>
          </a:xfrm>
          <a:prstGeom prst="snip1Rect">
            <a:avLst>
              <a:gd name="adj" fmla="val 50000"/>
            </a:avLst>
          </a:prstGeom>
          <a:blipFill>
            <a:blip r:embed="rId2"/>
            <a:srcRect/>
            <a:stretch>
              <a:fillRect l="-37223" r="-390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TextBox 9">
            <a:extLst>
              <a:ext uri="{FF2B5EF4-FFF2-40B4-BE49-F238E27FC236}">
                <a16:creationId xmlns:a16="http://schemas.microsoft.com/office/drawing/2014/main" id="{0ECBF112-7BC7-9A4F-81F7-53ABAE6DF4CE}"/>
              </a:ext>
            </a:extLst>
          </p:cNvPr>
          <p:cNvSpPr txBox="1"/>
          <p:nvPr/>
        </p:nvSpPr>
        <p:spPr>
          <a:xfrm>
            <a:off x="10204685" y="1137565"/>
            <a:ext cx="1808639" cy="276999"/>
          </a:xfrm>
          <a:prstGeom prst="rect">
            <a:avLst/>
          </a:prstGeom>
          <a:noFill/>
        </p:spPr>
        <p:txBody>
          <a:bodyPr wrap="square" rtlCol="0">
            <a:spAutoFit/>
          </a:bodyPr>
          <a:lstStyle/>
          <a:p>
            <a:pPr algn="r"/>
            <a:r>
              <a:rPr lang="en-US" sz="1200" i="1">
                <a:solidFill>
                  <a:schemeClr val="bg1"/>
                </a:solidFill>
              </a:rPr>
              <a:t>Santiago Satellite Station</a:t>
            </a:r>
          </a:p>
        </p:txBody>
      </p:sp>
      <p:sp>
        <p:nvSpPr>
          <p:cNvPr id="11" name="Slide Number Placeholder 10">
            <a:extLst>
              <a:ext uri="{FF2B5EF4-FFF2-40B4-BE49-F238E27FC236}">
                <a16:creationId xmlns:a16="http://schemas.microsoft.com/office/drawing/2014/main" id="{4891A9D6-B149-EF4B-9721-B428ACE8DB9D}"/>
              </a:ext>
            </a:extLst>
          </p:cNvPr>
          <p:cNvSpPr>
            <a:spLocks noGrp="1"/>
          </p:cNvSpPr>
          <p:nvPr>
            <p:ph type="sldNum" sz="quarter" idx="12"/>
          </p:nvPr>
        </p:nvSpPr>
        <p:spPr/>
        <p:txBody>
          <a:bodyPr/>
          <a:lstStyle/>
          <a:p>
            <a:fld id="{D2BAA667-7E2D-E54C-B33E-D3103CED52DC}" type="slidenum">
              <a:rPr lang="en-US" smtClean="0"/>
              <a:pPr/>
              <a:t>11</a:t>
            </a:fld>
            <a:endParaRPr lang="en-US"/>
          </a:p>
        </p:txBody>
      </p:sp>
    </p:spTree>
    <p:extLst>
      <p:ext uri="{BB962C8B-B14F-4D97-AF65-F5344CB8AC3E}">
        <p14:creationId xmlns:p14="http://schemas.microsoft.com/office/powerpoint/2010/main" val="2646696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FFB8-4F2D-654D-A534-3380BA87C4D3}"/>
              </a:ext>
            </a:extLst>
          </p:cNvPr>
          <p:cNvSpPr>
            <a:spLocks noGrp="1"/>
          </p:cNvSpPr>
          <p:nvPr>
            <p:ph type="title"/>
          </p:nvPr>
        </p:nvSpPr>
        <p:spPr>
          <a:xfrm>
            <a:off x="3671735" y="122089"/>
            <a:ext cx="4736891" cy="704192"/>
          </a:xfrm>
        </p:spPr>
        <p:txBody>
          <a:bodyPr/>
          <a:lstStyle/>
          <a:p>
            <a:r>
              <a:rPr lang="en-US"/>
              <a:t>Who We Are</a:t>
            </a:r>
          </a:p>
        </p:txBody>
      </p:sp>
      <p:sp>
        <p:nvSpPr>
          <p:cNvPr id="6" name="Content Placeholder 5">
            <a:extLst>
              <a:ext uri="{FF2B5EF4-FFF2-40B4-BE49-F238E27FC236}">
                <a16:creationId xmlns:a16="http://schemas.microsoft.com/office/drawing/2014/main" id="{AF5DE347-39E6-5C42-AFD5-2E129F6729C9}"/>
              </a:ext>
            </a:extLst>
          </p:cNvPr>
          <p:cNvSpPr>
            <a:spLocks noGrp="1"/>
          </p:cNvSpPr>
          <p:nvPr>
            <p:ph sz="half" idx="2"/>
          </p:nvPr>
        </p:nvSpPr>
        <p:spPr>
          <a:xfrm>
            <a:off x="6096000" y="1544477"/>
            <a:ext cx="5442438" cy="4486275"/>
          </a:xfrm>
        </p:spPr>
        <p:txBody>
          <a:bodyPr anchor="ctr">
            <a:noAutofit/>
          </a:bodyPr>
          <a:lstStyle/>
          <a:p>
            <a:pPr marL="0" indent="0">
              <a:lnSpc>
                <a:spcPct val="110000"/>
              </a:lnSpc>
              <a:spcBef>
                <a:spcPts val="1800"/>
              </a:spcBef>
              <a:buNone/>
            </a:pPr>
            <a:r>
              <a:rPr lang="en-US" sz="2000" b="1"/>
              <a:t>We have the expertise necessary to see missions through a variety of communications and navigation milestones.</a:t>
            </a:r>
          </a:p>
          <a:p>
            <a:pPr marL="0" indent="0">
              <a:lnSpc>
                <a:spcPct val="110000"/>
              </a:lnSpc>
              <a:spcBef>
                <a:spcPts val="1800"/>
              </a:spcBef>
              <a:buNone/>
            </a:pPr>
            <a:r>
              <a:rPr lang="en-US" sz="2000"/>
              <a:t>We actively engage with commercial industry to garner new partnerships and grow the U.S. space communications marketplace.</a:t>
            </a:r>
          </a:p>
        </p:txBody>
      </p:sp>
      <p:sp>
        <p:nvSpPr>
          <p:cNvPr id="5" name="Slide Number Placeholder 4">
            <a:extLst>
              <a:ext uri="{FF2B5EF4-FFF2-40B4-BE49-F238E27FC236}">
                <a16:creationId xmlns:a16="http://schemas.microsoft.com/office/drawing/2014/main" id="{789BB700-B23E-214E-8BB4-C99A9E3B6631}"/>
              </a:ext>
            </a:extLst>
          </p:cNvPr>
          <p:cNvSpPr>
            <a:spLocks noGrp="1"/>
          </p:cNvSpPr>
          <p:nvPr>
            <p:ph type="sldNum" sz="quarter" idx="12"/>
          </p:nvPr>
        </p:nvSpPr>
        <p:spPr/>
        <p:txBody>
          <a:bodyPr/>
          <a:lstStyle/>
          <a:p>
            <a:fld id="{D2BAA667-7E2D-E54C-B33E-D3103CED52DC}" type="slidenum">
              <a:rPr lang="en-US" smtClean="0"/>
              <a:t>12</a:t>
            </a:fld>
            <a:endParaRPr lang="en-US"/>
          </a:p>
        </p:txBody>
      </p:sp>
      <p:sp>
        <p:nvSpPr>
          <p:cNvPr id="11" name="Snip Single Corner Rectangle 10">
            <a:extLst>
              <a:ext uri="{FF2B5EF4-FFF2-40B4-BE49-F238E27FC236}">
                <a16:creationId xmlns:a16="http://schemas.microsoft.com/office/drawing/2014/main" id="{4AD706F2-2046-0F47-9F91-1EE3636E01A2}"/>
              </a:ext>
            </a:extLst>
          </p:cNvPr>
          <p:cNvSpPr/>
          <p:nvPr/>
        </p:nvSpPr>
        <p:spPr>
          <a:xfrm>
            <a:off x="0" y="0"/>
            <a:ext cx="5564299" cy="6735911"/>
          </a:xfrm>
          <a:prstGeom prst="snip1Rect">
            <a:avLst>
              <a:gd name="adj" fmla="val 46532"/>
            </a:avLst>
          </a:prstGeom>
          <a:solidFill>
            <a:srgbClr val="1F25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Commercial Crew Program</a:t>
            </a:r>
          </a:p>
          <a:p>
            <a:pPr algn="ctr"/>
            <a:r>
              <a:rPr lang="en-US"/>
              <a:t>SpaceX DM-2</a:t>
            </a:r>
          </a:p>
        </p:txBody>
      </p:sp>
      <p:sp>
        <p:nvSpPr>
          <p:cNvPr id="13" name="Snip Single Corner Rectangle 12">
            <a:extLst>
              <a:ext uri="{FF2B5EF4-FFF2-40B4-BE49-F238E27FC236}">
                <a16:creationId xmlns:a16="http://schemas.microsoft.com/office/drawing/2014/main" id="{252C664B-6C26-A041-8EE7-E8928862A67B}"/>
              </a:ext>
            </a:extLst>
          </p:cNvPr>
          <p:cNvSpPr/>
          <p:nvPr/>
        </p:nvSpPr>
        <p:spPr>
          <a:xfrm>
            <a:off x="0" y="0"/>
            <a:ext cx="5454382" cy="6735911"/>
          </a:xfrm>
          <a:prstGeom prst="snip1Rect">
            <a:avLst>
              <a:gd name="adj" fmla="val 47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Commercial Crew Program</a:t>
            </a:r>
          </a:p>
          <a:p>
            <a:pPr algn="ctr"/>
            <a:r>
              <a:rPr lang="en-US"/>
              <a:t>SpaceX DM-2</a:t>
            </a:r>
          </a:p>
        </p:txBody>
      </p:sp>
      <p:sp>
        <p:nvSpPr>
          <p:cNvPr id="15" name="Snip Single Corner Rectangle 14">
            <a:extLst>
              <a:ext uri="{FF2B5EF4-FFF2-40B4-BE49-F238E27FC236}">
                <a16:creationId xmlns:a16="http://schemas.microsoft.com/office/drawing/2014/main" id="{FEF6AB28-C1BC-A64B-B55D-A16D53C8F7AF}"/>
              </a:ext>
            </a:extLst>
          </p:cNvPr>
          <p:cNvSpPr/>
          <p:nvPr/>
        </p:nvSpPr>
        <p:spPr>
          <a:xfrm>
            <a:off x="0" y="0"/>
            <a:ext cx="5356411" cy="6735911"/>
          </a:xfrm>
          <a:prstGeom prst="snip1Rect">
            <a:avLst>
              <a:gd name="adj" fmla="val 50000"/>
            </a:avLst>
          </a:prstGeom>
          <a:blipFill dpi="0" rotWithShape="1">
            <a:blip r:embed="rId2">
              <a:extLst>
                <a:ext uri="{28A0092B-C50C-407E-A947-70E740481C1C}">
                  <a14:useLocalDpi xmlns:a14="http://schemas.microsoft.com/office/drawing/2010/main" val="0"/>
                </a:ext>
              </a:extLst>
            </a:blip>
            <a:srcRect/>
            <a:stretch>
              <a:fillRect l="-67752" r="-171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6" name="TextBox 15">
            <a:extLst>
              <a:ext uri="{FF2B5EF4-FFF2-40B4-BE49-F238E27FC236}">
                <a16:creationId xmlns:a16="http://schemas.microsoft.com/office/drawing/2014/main" id="{DD9D1E28-E536-F244-A390-B33990C7588D}"/>
              </a:ext>
            </a:extLst>
          </p:cNvPr>
          <p:cNvSpPr txBox="1"/>
          <p:nvPr/>
        </p:nvSpPr>
        <p:spPr>
          <a:xfrm>
            <a:off x="2936240" y="6274246"/>
            <a:ext cx="2206784" cy="461665"/>
          </a:xfrm>
          <a:prstGeom prst="rect">
            <a:avLst/>
          </a:prstGeom>
          <a:noFill/>
        </p:spPr>
        <p:txBody>
          <a:bodyPr wrap="square" rtlCol="0">
            <a:spAutoFit/>
          </a:bodyPr>
          <a:lstStyle/>
          <a:p>
            <a:pPr algn="r"/>
            <a:r>
              <a:rPr lang="en-US" sz="1200" i="1">
                <a:solidFill>
                  <a:schemeClr val="bg1"/>
                </a:solidFill>
              </a:rPr>
              <a:t>Near Space Operations and Control Center (NSOCC)</a:t>
            </a:r>
          </a:p>
        </p:txBody>
      </p:sp>
    </p:spTree>
    <p:extLst>
      <p:ext uri="{BB962C8B-B14F-4D97-AF65-F5344CB8AC3E}">
        <p14:creationId xmlns:p14="http://schemas.microsoft.com/office/powerpoint/2010/main" val="1996436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8863A-3C25-4C8E-AB63-7B03E5135EF8}"/>
              </a:ext>
            </a:extLst>
          </p:cNvPr>
          <p:cNvSpPr>
            <a:spLocks noGrp="1"/>
          </p:cNvSpPr>
          <p:nvPr>
            <p:ph type="title"/>
          </p:nvPr>
        </p:nvSpPr>
        <p:spPr/>
        <p:txBody>
          <a:bodyPr/>
          <a:lstStyle/>
          <a:p>
            <a:r>
              <a:rPr lang="en-US"/>
              <a:t>Our Domain</a:t>
            </a:r>
          </a:p>
        </p:txBody>
      </p:sp>
      <p:sp>
        <p:nvSpPr>
          <p:cNvPr id="4" name="Slide Number Placeholder 3">
            <a:extLst>
              <a:ext uri="{FF2B5EF4-FFF2-40B4-BE49-F238E27FC236}">
                <a16:creationId xmlns:a16="http://schemas.microsoft.com/office/drawing/2014/main" id="{7E41CE34-C30D-40BB-BF20-B1E3E1B39975}"/>
              </a:ext>
            </a:extLst>
          </p:cNvPr>
          <p:cNvSpPr>
            <a:spLocks noGrp="1"/>
          </p:cNvSpPr>
          <p:nvPr>
            <p:ph type="sldNum" sz="quarter" idx="12"/>
          </p:nvPr>
        </p:nvSpPr>
        <p:spPr/>
        <p:txBody>
          <a:bodyPr/>
          <a:lstStyle/>
          <a:p>
            <a:fld id="{D2BAA667-7E2D-E54C-B33E-D3103CED52DC}" type="slidenum">
              <a:rPr lang="en-US" smtClean="0"/>
              <a:t>13</a:t>
            </a:fld>
            <a:endParaRPr lang="en-US"/>
          </a:p>
        </p:txBody>
      </p:sp>
      <p:sp>
        <p:nvSpPr>
          <p:cNvPr id="32" name="Content Placeholder 4">
            <a:extLst>
              <a:ext uri="{FF2B5EF4-FFF2-40B4-BE49-F238E27FC236}">
                <a16:creationId xmlns:a16="http://schemas.microsoft.com/office/drawing/2014/main" id="{4CF7C76A-F657-4315-9C30-E1151FD28AE6}"/>
              </a:ext>
            </a:extLst>
          </p:cNvPr>
          <p:cNvSpPr>
            <a:spLocks noGrp="1"/>
          </p:cNvSpPr>
          <p:nvPr>
            <p:ph idx="1"/>
          </p:nvPr>
        </p:nvSpPr>
        <p:spPr>
          <a:xfrm>
            <a:off x="168166" y="1117504"/>
            <a:ext cx="7120000" cy="2691334"/>
          </a:xfrm>
        </p:spPr>
        <p:txBody>
          <a:bodyPr>
            <a:noAutofit/>
          </a:bodyPr>
          <a:lstStyle/>
          <a:p>
            <a:pPr marL="0" indent="0">
              <a:buNone/>
            </a:pPr>
            <a:r>
              <a:rPr lang="en-US" sz="2000" b="1"/>
              <a:t>Near Space</a:t>
            </a:r>
            <a:r>
              <a:rPr lang="en-US" sz="2000"/>
              <a:t>: the volume of space from the Earth’s surface to 2,000,000 kilometers</a:t>
            </a:r>
          </a:p>
          <a:p>
            <a:pPr marL="0" indent="0">
              <a:buNone/>
            </a:pPr>
            <a:r>
              <a:rPr lang="en-US" sz="2000" b="1">
                <a:ea typeface="Times New Roman" panose="02020603050405020304" pitchFamily="18" charset="0"/>
                <a:cs typeface="Arial" panose="020B0604020202020204" pitchFamily="34" charset="0"/>
              </a:rPr>
              <a:t>Earth Proximity Region</a:t>
            </a:r>
            <a:r>
              <a:rPr lang="en-US" sz="2000">
                <a:ea typeface="Times New Roman" panose="02020603050405020304" pitchFamily="18" charset="0"/>
                <a:cs typeface="Arial" panose="020B0604020202020204" pitchFamily="34" charset="0"/>
              </a:rPr>
              <a:t>: a subset of near space; the volume from Earth’s surface to GEO (36,000 km) and the initial focus of service commercialization</a:t>
            </a:r>
          </a:p>
          <a:p>
            <a:pPr marL="0" indent="0">
              <a:buNone/>
            </a:pPr>
            <a:r>
              <a:rPr lang="en-US" sz="2000" b="1"/>
              <a:t>Deep Space</a:t>
            </a:r>
            <a:r>
              <a:rPr lang="en-US" sz="2000"/>
              <a:t>: volume of space starting at 2,000,000 km from Earth’s surface and proceeding out into the solar system and beyond and supported by the Deep Space Network</a:t>
            </a:r>
          </a:p>
        </p:txBody>
      </p:sp>
      <p:pic>
        <p:nvPicPr>
          <p:cNvPr id="34" name="Picture 33" descr="A picture containing star, outdoor object, orange&#10;&#10;Description automatically generated">
            <a:extLst>
              <a:ext uri="{FF2B5EF4-FFF2-40B4-BE49-F238E27FC236}">
                <a16:creationId xmlns:a16="http://schemas.microsoft.com/office/drawing/2014/main" id="{F8C481D7-E4AC-344E-BB07-6E928B15BF54}"/>
              </a:ext>
            </a:extLst>
          </p:cNvPr>
          <p:cNvPicPr>
            <a:picLocks noChangeAspect="1"/>
          </p:cNvPicPr>
          <p:nvPr/>
        </p:nvPicPr>
        <p:blipFill rotWithShape="1">
          <a:blip r:embed="rId2">
            <a:extLst>
              <a:ext uri="{28A0092B-C50C-407E-A947-70E740481C1C}">
                <a14:useLocalDpi xmlns:a14="http://schemas.microsoft.com/office/drawing/2010/main" val="0"/>
              </a:ext>
            </a:extLst>
          </a:blip>
          <a:srcRect l="79796" t="13866" b="36480"/>
          <a:stretch/>
        </p:blipFill>
        <p:spPr>
          <a:xfrm>
            <a:off x="598" y="2722591"/>
            <a:ext cx="1727928" cy="4246525"/>
          </a:xfrm>
          <a:prstGeom prst="rect">
            <a:avLst/>
          </a:prstGeom>
        </p:spPr>
      </p:pic>
      <p:pic>
        <p:nvPicPr>
          <p:cNvPr id="35" name="Picture 34">
            <a:extLst>
              <a:ext uri="{FF2B5EF4-FFF2-40B4-BE49-F238E27FC236}">
                <a16:creationId xmlns:a16="http://schemas.microsoft.com/office/drawing/2014/main" id="{28A77C78-BB9A-4A45-BD70-AA2703B67C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3766" y="5163274"/>
            <a:ext cx="914400" cy="914400"/>
          </a:xfrm>
          <a:prstGeom prst="rect">
            <a:avLst/>
          </a:prstGeom>
        </p:spPr>
      </p:pic>
      <p:sp>
        <p:nvSpPr>
          <p:cNvPr id="36" name="Oval 35">
            <a:extLst>
              <a:ext uri="{FF2B5EF4-FFF2-40B4-BE49-F238E27FC236}">
                <a16:creationId xmlns:a16="http://schemas.microsoft.com/office/drawing/2014/main" id="{87231664-DF85-294D-AB5C-BA0356E76B6D}"/>
              </a:ext>
            </a:extLst>
          </p:cNvPr>
          <p:cNvSpPr/>
          <p:nvPr/>
        </p:nvSpPr>
        <p:spPr>
          <a:xfrm>
            <a:off x="6190886" y="4980394"/>
            <a:ext cx="1280160" cy="1280160"/>
          </a:xfrm>
          <a:prstGeom prst="ellipse">
            <a:avLst/>
          </a:prstGeom>
          <a:noFill/>
          <a:ln>
            <a:solidFill>
              <a:schemeClr val="bg1">
                <a:lumMod val="75000"/>
              </a:schemeClr>
            </a:solidFill>
            <a:prstDash val="dash"/>
            <a:extLst>
              <a:ext uri="{C807C97D-BFC1-408E-A445-0C87EB9F89A2}">
                <ask:lineSketchStyleProps xmlns:ask="http://schemas.microsoft.com/office/drawing/2018/sketchyshapes" sd="1219033472">
                  <a:custGeom>
                    <a:avLst/>
                    <a:gdLst>
                      <a:gd name="connsiteX0" fmla="*/ 0 w 1554480"/>
                      <a:gd name="connsiteY0" fmla="*/ 777240 h 1554480"/>
                      <a:gd name="connsiteX1" fmla="*/ 777240 w 1554480"/>
                      <a:gd name="connsiteY1" fmla="*/ 0 h 1554480"/>
                      <a:gd name="connsiteX2" fmla="*/ 1554480 w 1554480"/>
                      <a:gd name="connsiteY2" fmla="*/ 777240 h 1554480"/>
                      <a:gd name="connsiteX3" fmla="*/ 777240 w 1554480"/>
                      <a:gd name="connsiteY3" fmla="*/ 1554480 h 1554480"/>
                      <a:gd name="connsiteX4" fmla="*/ 0 w 1554480"/>
                      <a:gd name="connsiteY4" fmla="*/ 77724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extrusionOk="0">
                        <a:moveTo>
                          <a:pt x="0" y="777240"/>
                        </a:moveTo>
                        <a:cubicBezTo>
                          <a:pt x="-75509" y="301406"/>
                          <a:pt x="294332" y="20136"/>
                          <a:pt x="777240" y="0"/>
                        </a:cubicBezTo>
                        <a:cubicBezTo>
                          <a:pt x="1268090" y="12967"/>
                          <a:pt x="1490584" y="350014"/>
                          <a:pt x="1554480" y="777240"/>
                        </a:cubicBezTo>
                        <a:cubicBezTo>
                          <a:pt x="1538516" y="1222088"/>
                          <a:pt x="1203208" y="1572666"/>
                          <a:pt x="777240" y="1554480"/>
                        </a:cubicBezTo>
                        <a:cubicBezTo>
                          <a:pt x="316787" y="1537412"/>
                          <a:pt x="65767" y="1237922"/>
                          <a:pt x="0" y="77724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eft Brace 36">
            <a:extLst>
              <a:ext uri="{FF2B5EF4-FFF2-40B4-BE49-F238E27FC236}">
                <a16:creationId xmlns:a16="http://schemas.microsoft.com/office/drawing/2014/main" id="{A0DD3AAB-FBE7-454C-9534-B183076DE72A}"/>
              </a:ext>
            </a:extLst>
          </p:cNvPr>
          <p:cNvSpPr/>
          <p:nvPr/>
        </p:nvSpPr>
        <p:spPr>
          <a:xfrm rot="16200000">
            <a:off x="6734041" y="5700881"/>
            <a:ext cx="193850" cy="1280159"/>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37">
            <a:extLst>
              <a:ext uri="{FF2B5EF4-FFF2-40B4-BE49-F238E27FC236}">
                <a16:creationId xmlns:a16="http://schemas.microsoft.com/office/drawing/2014/main" id="{EDFE3DC7-31B0-744B-93DA-7784BC972C1B}"/>
              </a:ext>
            </a:extLst>
          </p:cNvPr>
          <p:cNvSpPr txBox="1"/>
          <p:nvPr/>
        </p:nvSpPr>
        <p:spPr>
          <a:xfrm>
            <a:off x="5360566" y="6431536"/>
            <a:ext cx="2656264" cy="276999"/>
          </a:xfrm>
          <a:prstGeom prst="rect">
            <a:avLst/>
          </a:prstGeom>
          <a:noFill/>
        </p:spPr>
        <p:txBody>
          <a:bodyPr wrap="square" rtlCol="0">
            <a:spAutoFit/>
          </a:bodyPr>
          <a:lstStyle/>
          <a:p>
            <a:pPr algn="ctr"/>
            <a:r>
              <a:rPr lang="en-US" sz="1200" b="1">
                <a:solidFill>
                  <a:srgbClr val="1F2561"/>
                </a:solidFill>
              </a:rPr>
              <a:t>Earth Proximity: GEO and Below</a:t>
            </a:r>
          </a:p>
        </p:txBody>
      </p:sp>
      <p:sp>
        <p:nvSpPr>
          <p:cNvPr id="39" name="TextBox 38">
            <a:extLst>
              <a:ext uri="{FF2B5EF4-FFF2-40B4-BE49-F238E27FC236}">
                <a16:creationId xmlns:a16="http://schemas.microsoft.com/office/drawing/2014/main" id="{606BE71E-6128-9146-808C-4F17D55B64AD}"/>
              </a:ext>
            </a:extLst>
          </p:cNvPr>
          <p:cNvSpPr txBox="1"/>
          <p:nvPr/>
        </p:nvSpPr>
        <p:spPr>
          <a:xfrm>
            <a:off x="4628260" y="5041501"/>
            <a:ext cx="1371600" cy="276999"/>
          </a:xfrm>
          <a:prstGeom prst="rect">
            <a:avLst/>
          </a:prstGeom>
          <a:noFill/>
        </p:spPr>
        <p:txBody>
          <a:bodyPr wrap="square" rtlCol="0">
            <a:spAutoFit/>
          </a:bodyPr>
          <a:lstStyle/>
          <a:p>
            <a:pPr algn="ctr"/>
            <a:r>
              <a:rPr lang="en-US" sz="1200" b="1">
                <a:solidFill>
                  <a:srgbClr val="1F2561"/>
                </a:solidFill>
              </a:rPr>
              <a:t>HEO</a:t>
            </a:r>
          </a:p>
        </p:txBody>
      </p:sp>
      <p:pic>
        <p:nvPicPr>
          <p:cNvPr id="40" name="Picture 39">
            <a:extLst>
              <a:ext uri="{FF2B5EF4-FFF2-40B4-BE49-F238E27FC236}">
                <a16:creationId xmlns:a16="http://schemas.microsoft.com/office/drawing/2014/main" id="{C5FEA874-5D71-8F43-86CD-002D7EDAAF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8147" y="5356581"/>
            <a:ext cx="401053" cy="401053"/>
          </a:xfrm>
          <a:prstGeom prst="rect">
            <a:avLst/>
          </a:prstGeom>
        </p:spPr>
      </p:pic>
      <p:sp>
        <p:nvSpPr>
          <p:cNvPr id="41" name="TextBox 40">
            <a:extLst>
              <a:ext uri="{FF2B5EF4-FFF2-40B4-BE49-F238E27FC236}">
                <a16:creationId xmlns:a16="http://schemas.microsoft.com/office/drawing/2014/main" id="{736B3F80-8BE4-CF4C-87BC-A7EA0FA82D57}"/>
              </a:ext>
            </a:extLst>
          </p:cNvPr>
          <p:cNvSpPr txBox="1"/>
          <p:nvPr/>
        </p:nvSpPr>
        <p:spPr>
          <a:xfrm>
            <a:off x="7946160" y="4993922"/>
            <a:ext cx="1371600" cy="276999"/>
          </a:xfrm>
          <a:prstGeom prst="rect">
            <a:avLst/>
          </a:prstGeom>
          <a:noFill/>
        </p:spPr>
        <p:txBody>
          <a:bodyPr wrap="square" rtlCol="0">
            <a:spAutoFit/>
          </a:bodyPr>
          <a:lstStyle/>
          <a:p>
            <a:pPr algn="ctr"/>
            <a:r>
              <a:rPr lang="en-US" sz="1200" b="1">
                <a:solidFill>
                  <a:srgbClr val="1F2561"/>
                </a:solidFill>
              </a:rPr>
              <a:t>Lunar</a:t>
            </a:r>
          </a:p>
        </p:txBody>
      </p:sp>
      <p:sp>
        <p:nvSpPr>
          <p:cNvPr id="42" name="Circle: Hollow 16">
            <a:extLst>
              <a:ext uri="{FF2B5EF4-FFF2-40B4-BE49-F238E27FC236}">
                <a16:creationId xmlns:a16="http://schemas.microsoft.com/office/drawing/2014/main" id="{48A89063-7B6E-2846-B4AB-92428C6AFE96}"/>
              </a:ext>
            </a:extLst>
          </p:cNvPr>
          <p:cNvSpPr/>
          <p:nvPr/>
        </p:nvSpPr>
        <p:spPr>
          <a:xfrm>
            <a:off x="2770242" y="5380450"/>
            <a:ext cx="377184" cy="377184"/>
          </a:xfrm>
          <a:prstGeom prst="donut">
            <a:avLst>
              <a:gd name="adj" fmla="val 1288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a:solidFill>
                  <a:srgbClr val="1F2561"/>
                </a:solidFill>
              </a:rPr>
              <a:t>L1</a:t>
            </a:r>
          </a:p>
        </p:txBody>
      </p:sp>
      <p:sp>
        <p:nvSpPr>
          <p:cNvPr id="43" name="TextBox 42">
            <a:extLst>
              <a:ext uri="{FF2B5EF4-FFF2-40B4-BE49-F238E27FC236}">
                <a16:creationId xmlns:a16="http://schemas.microsoft.com/office/drawing/2014/main" id="{38B9F402-A817-5C45-8E6F-3A279D5BEE11}"/>
              </a:ext>
            </a:extLst>
          </p:cNvPr>
          <p:cNvSpPr txBox="1"/>
          <p:nvPr/>
        </p:nvSpPr>
        <p:spPr>
          <a:xfrm>
            <a:off x="2288035" y="5041501"/>
            <a:ext cx="1371600" cy="276999"/>
          </a:xfrm>
          <a:prstGeom prst="rect">
            <a:avLst/>
          </a:prstGeom>
          <a:noFill/>
        </p:spPr>
        <p:txBody>
          <a:bodyPr wrap="square" rtlCol="0">
            <a:spAutoFit/>
          </a:bodyPr>
          <a:lstStyle/>
          <a:p>
            <a:pPr algn="ctr"/>
            <a:r>
              <a:rPr lang="en-US" sz="1200" b="1">
                <a:solidFill>
                  <a:srgbClr val="1F2561"/>
                </a:solidFill>
              </a:rPr>
              <a:t>SEL1</a:t>
            </a:r>
          </a:p>
        </p:txBody>
      </p:sp>
      <p:sp>
        <p:nvSpPr>
          <p:cNvPr id="44" name="Circle: Hollow 18">
            <a:extLst>
              <a:ext uri="{FF2B5EF4-FFF2-40B4-BE49-F238E27FC236}">
                <a16:creationId xmlns:a16="http://schemas.microsoft.com/office/drawing/2014/main" id="{78663510-F8DE-3E4B-BC62-0C78B70BF9C1}"/>
              </a:ext>
            </a:extLst>
          </p:cNvPr>
          <p:cNvSpPr/>
          <p:nvPr/>
        </p:nvSpPr>
        <p:spPr>
          <a:xfrm>
            <a:off x="10575738" y="5380450"/>
            <a:ext cx="377184" cy="377184"/>
          </a:xfrm>
          <a:prstGeom prst="donut">
            <a:avLst>
              <a:gd name="adj" fmla="val 1288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a:solidFill>
                  <a:srgbClr val="1F2561"/>
                </a:solidFill>
              </a:rPr>
              <a:t>L2</a:t>
            </a:r>
          </a:p>
        </p:txBody>
      </p:sp>
      <p:sp>
        <p:nvSpPr>
          <p:cNvPr id="45" name="TextBox 44">
            <a:extLst>
              <a:ext uri="{FF2B5EF4-FFF2-40B4-BE49-F238E27FC236}">
                <a16:creationId xmlns:a16="http://schemas.microsoft.com/office/drawing/2014/main" id="{3B33879B-70AC-B74E-8618-3CA582AF5CC3}"/>
              </a:ext>
            </a:extLst>
          </p:cNvPr>
          <p:cNvSpPr txBox="1"/>
          <p:nvPr/>
        </p:nvSpPr>
        <p:spPr>
          <a:xfrm>
            <a:off x="10027098" y="5016568"/>
            <a:ext cx="1371600" cy="276999"/>
          </a:xfrm>
          <a:prstGeom prst="rect">
            <a:avLst/>
          </a:prstGeom>
          <a:noFill/>
        </p:spPr>
        <p:txBody>
          <a:bodyPr wrap="square" rtlCol="0">
            <a:spAutoFit/>
          </a:bodyPr>
          <a:lstStyle/>
          <a:p>
            <a:pPr algn="ctr"/>
            <a:r>
              <a:rPr lang="en-US" sz="1200" b="1">
                <a:solidFill>
                  <a:srgbClr val="1F2561"/>
                </a:solidFill>
              </a:rPr>
              <a:t>SEL2</a:t>
            </a:r>
          </a:p>
        </p:txBody>
      </p:sp>
      <p:sp>
        <p:nvSpPr>
          <p:cNvPr id="46" name="Left Brace 45">
            <a:extLst>
              <a:ext uri="{FF2B5EF4-FFF2-40B4-BE49-F238E27FC236}">
                <a16:creationId xmlns:a16="http://schemas.microsoft.com/office/drawing/2014/main" id="{5E8CBC82-779F-3141-AFC3-B9FC378A4A09}"/>
              </a:ext>
            </a:extLst>
          </p:cNvPr>
          <p:cNvSpPr/>
          <p:nvPr/>
        </p:nvSpPr>
        <p:spPr>
          <a:xfrm rot="5400000">
            <a:off x="4382941" y="3279062"/>
            <a:ext cx="193850" cy="3286385"/>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Left Brace 46">
            <a:extLst>
              <a:ext uri="{FF2B5EF4-FFF2-40B4-BE49-F238E27FC236}">
                <a16:creationId xmlns:a16="http://schemas.microsoft.com/office/drawing/2014/main" id="{428A1C21-7A67-9541-925F-34BD374C7990}"/>
              </a:ext>
            </a:extLst>
          </p:cNvPr>
          <p:cNvSpPr/>
          <p:nvPr/>
        </p:nvSpPr>
        <p:spPr>
          <a:xfrm rot="5400000">
            <a:off x="9086487" y="3208030"/>
            <a:ext cx="193850" cy="3333292"/>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a:extLst>
              <a:ext uri="{FF2B5EF4-FFF2-40B4-BE49-F238E27FC236}">
                <a16:creationId xmlns:a16="http://schemas.microsoft.com/office/drawing/2014/main" id="{BE133303-A4DC-1444-9C11-0634806E2B04}"/>
              </a:ext>
            </a:extLst>
          </p:cNvPr>
          <p:cNvSpPr txBox="1"/>
          <p:nvPr/>
        </p:nvSpPr>
        <p:spPr>
          <a:xfrm>
            <a:off x="1346700" y="6402375"/>
            <a:ext cx="1655064" cy="276999"/>
          </a:xfrm>
          <a:prstGeom prst="rect">
            <a:avLst/>
          </a:prstGeom>
          <a:noFill/>
        </p:spPr>
        <p:txBody>
          <a:bodyPr wrap="square" rtlCol="0">
            <a:spAutoFit/>
          </a:bodyPr>
          <a:lstStyle/>
          <a:p>
            <a:r>
              <a:rPr lang="en-US" sz="1200" b="1">
                <a:solidFill>
                  <a:srgbClr val="1F2561"/>
                </a:solidFill>
              </a:rPr>
              <a:t> </a:t>
            </a:r>
            <a:r>
              <a:rPr lang="en-US" sz="1100" b="1">
                <a:solidFill>
                  <a:srgbClr val="1F2561"/>
                </a:solidFill>
              </a:rPr>
              <a:t>Not Drawn to Scale</a:t>
            </a:r>
            <a:endParaRPr lang="en-US" sz="1050" i="1" u="sng">
              <a:solidFill>
                <a:srgbClr val="1F2561"/>
              </a:solidFill>
            </a:endParaRPr>
          </a:p>
        </p:txBody>
      </p:sp>
      <p:cxnSp>
        <p:nvCxnSpPr>
          <p:cNvPr id="49" name="Straight Connector 48">
            <a:extLst>
              <a:ext uri="{FF2B5EF4-FFF2-40B4-BE49-F238E27FC236}">
                <a16:creationId xmlns:a16="http://schemas.microsoft.com/office/drawing/2014/main" id="{22B99FA8-15D5-EA49-A9C0-B4CEFCE48131}"/>
              </a:ext>
            </a:extLst>
          </p:cNvPr>
          <p:cNvCxnSpPr>
            <a:cxnSpLocks/>
          </p:cNvCxnSpPr>
          <p:nvPr/>
        </p:nvCxnSpPr>
        <p:spPr>
          <a:xfrm flipH="1">
            <a:off x="4506780" y="5620474"/>
            <a:ext cx="1614560" cy="0"/>
          </a:xfrm>
          <a:prstGeom prst="line">
            <a:avLst/>
          </a:prstGeom>
          <a:noFill/>
          <a:ln>
            <a:gradFill flip="none" rotWithShape="1">
              <a:gsLst>
                <a:gs pos="0">
                  <a:schemeClr val="bg1">
                    <a:lumMod val="85000"/>
                  </a:schemeClr>
                </a:gs>
                <a:gs pos="91000">
                  <a:schemeClr val="tx1">
                    <a:lumMod val="95000"/>
                    <a:lumOff val="5000"/>
                  </a:schemeClr>
                </a:gs>
              </a:gsLst>
              <a:lin ang="0" scaled="1"/>
              <a:tileRect/>
            </a:gradFill>
            <a:prstDash val="sysDash"/>
            <a:extLst>
              <a:ext uri="{C807C97D-BFC1-408E-A445-0C87EB9F89A2}">
                <ask:lineSketchStyleProps xmlns:ask="http://schemas.microsoft.com/office/drawing/2018/sketchyshapes" sd="1219033472">
                  <a:custGeom>
                    <a:avLst/>
                    <a:gdLst>
                      <a:gd name="connsiteX0" fmla="*/ 0 w 1554480"/>
                      <a:gd name="connsiteY0" fmla="*/ 777240 h 1554480"/>
                      <a:gd name="connsiteX1" fmla="*/ 777240 w 1554480"/>
                      <a:gd name="connsiteY1" fmla="*/ 0 h 1554480"/>
                      <a:gd name="connsiteX2" fmla="*/ 1554480 w 1554480"/>
                      <a:gd name="connsiteY2" fmla="*/ 777240 h 1554480"/>
                      <a:gd name="connsiteX3" fmla="*/ 777240 w 1554480"/>
                      <a:gd name="connsiteY3" fmla="*/ 1554480 h 1554480"/>
                      <a:gd name="connsiteX4" fmla="*/ 0 w 1554480"/>
                      <a:gd name="connsiteY4" fmla="*/ 77724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extrusionOk="0">
                        <a:moveTo>
                          <a:pt x="0" y="777240"/>
                        </a:moveTo>
                        <a:cubicBezTo>
                          <a:pt x="-75509" y="301406"/>
                          <a:pt x="294332" y="20136"/>
                          <a:pt x="777240" y="0"/>
                        </a:cubicBezTo>
                        <a:cubicBezTo>
                          <a:pt x="1268090" y="12967"/>
                          <a:pt x="1490584" y="350014"/>
                          <a:pt x="1554480" y="777240"/>
                        </a:cubicBezTo>
                        <a:cubicBezTo>
                          <a:pt x="1538516" y="1222088"/>
                          <a:pt x="1203208" y="1572666"/>
                          <a:pt x="777240" y="1554480"/>
                        </a:cubicBezTo>
                        <a:cubicBezTo>
                          <a:pt x="316787" y="1537412"/>
                          <a:pt x="65767" y="1237922"/>
                          <a:pt x="0" y="77724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50" name="Table 49">
            <a:extLst>
              <a:ext uri="{FF2B5EF4-FFF2-40B4-BE49-F238E27FC236}">
                <a16:creationId xmlns:a16="http://schemas.microsoft.com/office/drawing/2014/main" id="{F46824D0-4BCC-9D43-BC8C-A552CEAB54BB}"/>
              </a:ext>
            </a:extLst>
          </p:cNvPr>
          <p:cNvGraphicFramePr>
            <a:graphicFrameLocks noGrp="1"/>
          </p:cNvGraphicFramePr>
          <p:nvPr>
            <p:extLst>
              <p:ext uri="{D42A27DB-BD31-4B8C-83A1-F6EECF244321}">
                <p14:modId xmlns:p14="http://schemas.microsoft.com/office/powerpoint/2010/main" val="3808168865"/>
              </p:ext>
            </p:extLst>
          </p:nvPr>
        </p:nvGraphicFramePr>
        <p:xfrm>
          <a:off x="7399926" y="1102513"/>
          <a:ext cx="4553950" cy="3200400"/>
        </p:xfrm>
        <a:graphic>
          <a:graphicData uri="http://schemas.openxmlformats.org/drawingml/2006/table">
            <a:tbl>
              <a:tblPr firstRow="1" bandRow="1">
                <a:tableStyleId>{5C22544A-7EE6-4342-B048-85BDC9FD1C3A}</a:tableStyleId>
              </a:tblPr>
              <a:tblGrid>
                <a:gridCol w="1858374">
                  <a:extLst>
                    <a:ext uri="{9D8B030D-6E8A-4147-A177-3AD203B41FA5}">
                      <a16:colId xmlns:a16="http://schemas.microsoft.com/office/drawing/2014/main" val="4143484599"/>
                    </a:ext>
                  </a:extLst>
                </a:gridCol>
                <a:gridCol w="922701">
                  <a:extLst>
                    <a:ext uri="{9D8B030D-6E8A-4147-A177-3AD203B41FA5}">
                      <a16:colId xmlns:a16="http://schemas.microsoft.com/office/drawing/2014/main" val="3401538035"/>
                    </a:ext>
                  </a:extLst>
                </a:gridCol>
                <a:gridCol w="1772875">
                  <a:extLst>
                    <a:ext uri="{9D8B030D-6E8A-4147-A177-3AD203B41FA5}">
                      <a16:colId xmlns:a16="http://schemas.microsoft.com/office/drawing/2014/main" val="2498659264"/>
                    </a:ext>
                  </a:extLst>
                </a:gridCol>
              </a:tblGrid>
              <a:tr h="155082">
                <a:tc>
                  <a:txBody>
                    <a:bodyPr/>
                    <a:lstStyle/>
                    <a:p>
                      <a:endParaRPr lang="en-US" sz="1000">
                        <a:latin typeface="+mn-lt"/>
                      </a:endParaRPr>
                    </a:p>
                  </a:txBody>
                  <a:tcPr/>
                </a:tc>
                <a:tc>
                  <a:txBody>
                    <a:bodyPr/>
                    <a:lstStyle/>
                    <a:p>
                      <a:r>
                        <a:rPr lang="en-US" sz="1000">
                          <a:latin typeface="+mn-lt"/>
                        </a:rPr>
                        <a:t>FY20</a:t>
                      </a:r>
                    </a:p>
                  </a:txBody>
                  <a:tcPr/>
                </a:tc>
                <a:tc>
                  <a:txBody>
                    <a:bodyPr/>
                    <a:lstStyle/>
                    <a:p>
                      <a:r>
                        <a:rPr lang="en-US" sz="1000">
                          <a:latin typeface="+mn-lt"/>
                        </a:rPr>
                        <a:t>FY25 Projections</a:t>
                      </a:r>
                    </a:p>
                  </a:txBody>
                  <a:tcPr/>
                </a:tc>
                <a:extLst>
                  <a:ext uri="{0D108BD9-81ED-4DB2-BD59-A6C34878D82A}">
                    <a16:rowId xmlns:a16="http://schemas.microsoft.com/office/drawing/2014/main" val="3149539192"/>
                  </a:ext>
                </a:extLst>
              </a:tr>
              <a:tr h="155082">
                <a:tc>
                  <a:txBody>
                    <a:bodyPr/>
                    <a:lstStyle/>
                    <a:p>
                      <a:r>
                        <a:rPr lang="en-US" sz="1000">
                          <a:latin typeface="+mn-lt"/>
                        </a:rPr>
                        <a:t>Number of Earth Proximity</a:t>
                      </a:r>
                      <a:r>
                        <a:rPr lang="en-US" sz="1000" baseline="0">
                          <a:latin typeface="+mn-lt"/>
                        </a:rPr>
                        <a:t> Missions</a:t>
                      </a:r>
                      <a:endParaRPr lang="en-US" sz="1000">
                        <a:latin typeface="+mn-lt"/>
                      </a:endParaRPr>
                    </a:p>
                  </a:txBody>
                  <a:tcPr/>
                </a:tc>
                <a:tc>
                  <a:txBody>
                    <a:bodyPr/>
                    <a:lstStyle/>
                    <a:p>
                      <a:r>
                        <a:rPr lang="en-US" sz="1000">
                          <a:latin typeface="+mn-lt"/>
                        </a:rPr>
                        <a:t>43 missions</a:t>
                      </a:r>
                    </a:p>
                  </a:txBody>
                  <a:tcPr/>
                </a:tc>
                <a:tc>
                  <a:txBody>
                    <a:bodyPr/>
                    <a:lstStyle/>
                    <a:p>
                      <a:r>
                        <a:rPr lang="en-US" sz="1000">
                          <a:latin typeface="+mn-lt"/>
                        </a:rPr>
                        <a:t>62 missions</a:t>
                      </a:r>
                    </a:p>
                  </a:txBody>
                  <a:tcPr/>
                </a:tc>
                <a:extLst>
                  <a:ext uri="{0D108BD9-81ED-4DB2-BD59-A6C34878D82A}">
                    <a16:rowId xmlns:a16="http://schemas.microsoft.com/office/drawing/2014/main" val="179407009"/>
                  </a:ext>
                </a:extLst>
              </a:tr>
              <a:tr h="155082">
                <a:tc>
                  <a:txBody>
                    <a:bodyPr/>
                    <a:lstStyle/>
                    <a:p>
                      <a:r>
                        <a:rPr lang="en-US" sz="1000">
                          <a:latin typeface="+mn-lt"/>
                        </a:rPr>
                        <a:t>Number of HEO Missions</a:t>
                      </a:r>
                    </a:p>
                  </a:txBody>
                  <a:tcPr/>
                </a:tc>
                <a:tc>
                  <a:txBody>
                    <a:bodyPr/>
                    <a:lstStyle/>
                    <a:p>
                      <a:r>
                        <a:rPr lang="en-US" sz="1000">
                          <a:latin typeface="+mn-lt"/>
                        </a:rPr>
                        <a:t>5 missions</a:t>
                      </a:r>
                    </a:p>
                  </a:txBody>
                  <a:tcPr/>
                </a:tc>
                <a:tc>
                  <a:txBody>
                    <a:bodyPr/>
                    <a:lstStyle/>
                    <a:p>
                      <a:r>
                        <a:rPr lang="en-US" sz="1000">
                          <a:latin typeface="+mn-lt"/>
                        </a:rPr>
                        <a:t>4 missions</a:t>
                      </a:r>
                    </a:p>
                  </a:txBody>
                  <a:tcPr/>
                </a:tc>
                <a:extLst>
                  <a:ext uri="{0D108BD9-81ED-4DB2-BD59-A6C34878D82A}">
                    <a16:rowId xmlns:a16="http://schemas.microsoft.com/office/drawing/2014/main" val="344767643"/>
                  </a:ext>
                </a:extLst>
              </a:tr>
              <a:tr h="155082">
                <a:tc>
                  <a:txBody>
                    <a:bodyPr/>
                    <a:lstStyle/>
                    <a:p>
                      <a:r>
                        <a:rPr lang="en-US" sz="1000">
                          <a:latin typeface="+mn-lt"/>
                        </a:rPr>
                        <a:t>Number of Lunar Missions</a:t>
                      </a:r>
                    </a:p>
                  </a:txBody>
                  <a:tcPr/>
                </a:tc>
                <a:tc>
                  <a:txBody>
                    <a:bodyPr/>
                    <a:lstStyle/>
                    <a:p>
                      <a:r>
                        <a:rPr lang="en-US" sz="1000">
                          <a:latin typeface="+mn-lt"/>
                        </a:rPr>
                        <a:t>3 missions</a:t>
                      </a:r>
                    </a:p>
                  </a:txBody>
                  <a:tcPr/>
                </a:tc>
                <a:tc>
                  <a:txBody>
                    <a:bodyPr/>
                    <a:lstStyle/>
                    <a:p>
                      <a:r>
                        <a:rPr lang="en-US" sz="1000">
                          <a:latin typeface="+mn-lt"/>
                        </a:rPr>
                        <a:t>5 missions</a:t>
                      </a:r>
                    </a:p>
                  </a:txBody>
                  <a:tcPr/>
                </a:tc>
                <a:extLst>
                  <a:ext uri="{0D108BD9-81ED-4DB2-BD59-A6C34878D82A}">
                    <a16:rowId xmlns:a16="http://schemas.microsoft.com/office/drawing/2014/main" val="605608737"/>
                  </a:ext>
                </a:extLst>
              </a:tr>
              <a:tr h="155082">
                <a:tc>
                  <a:txBody>
                    <a:bodyPr/>
                    <a:lstStyle/>
                    <a:p>
                      <a:r>
                        <a:rPr lang="en-US" sz="1000">
                          <a:latin typeface="+mn-lt"/>
                        </a:rPr>
                        <a:t>Number of SEL1/2 Missions</a:t>
                      </a:r>
                    </a:p>
                  </a:txBody>
                  <a:tcPr/>
                </a:tc>
                <a:tc>
                  <a:txBody>
                    <a:bodyPr/>
                    <a:lstStyle/>
                    <a:p>
                      <a:r>
                        <a:rPr lang="en-US" sz="1000">
                          <a:latin typeface="+mn-lt"/>
                        </a:rPr>
                        <a:t>2 missions</a:t>
                      </a:r>
                    </a:p>
                  </a:txBody>
                  <a:tcPr/>
                </a:tc>
                <a:tc>
                  <a:txBody>
                    <a:bodyPr/>
                    <a:lstStyle/>
                    <a:p>
                      <a:r>
                        <a:rPr lang="en-US" sz="1000">
                          <a:latin typeface="+mn-lt"/>
                        </a:rPr>
                        <a:t>3 missions</a:t>
                      </a:r>
                    </a:p>
                  </a:txBody>
                  <a:tcPr/>
                </a:tc>
                <a:extLst>
                  <a:ext uri="{0D108BD9-81ED-4DB2-BD59-A6C34878D82A}">
                    <a16:rowId xmlns:a16="http://schemas.microsoft.com/office/drawing/2014/main" val="1940953810"/>
                  </a:ext>
                </a:extLst>
              </a:tr>
              <a:tr h="155082">
                <a:tc>
                  <a:txBody>
                    <a:bodyPr/>
                    <a:lstStyle/>
                    <a:p>
                      <a:r>
                        <a:rPr lang="en-US" sz="1000">
                          <a:latin typeface="+mn-lt"/>
                        </a:rPr>
                        <a:t>Frequency Bands</a:t>
                      </a:r>
                    </a:p>
                  </a:txBody>
                  <a:tcPr/>
                </a:tc>
                <a:tc>
                  <a:txBody>
                    <a:bodyPr/>
                    <a:lstStyle/>
                    <a:p>
                      <a:r>
                        <a:rPr lang="en-US" sz="1000">
                          <a:latin typeface="+mn-lt"/>
                        </a:rPr>
                        <a:t>S, X, Ku, Ka</a:t>
                      </a:r>
                    </a:p>
                  </a:txBody>
                  <a:tcPr/>
                </a:tc>
                <a:tc>
                  <a:txBody>
                    <a:bodyPr/>
                    <a:lstStyle/>
                    <a:p>
                      <a:r>
                        <a:rPr lang="en-US" sz="1000">
                          <a:latin typeface="+mn-lt"/>
                        </a:rPr>
                        <a:t>S, X, Ku, Ka, Optical (Infrared)</a:t>
                      </a:r>
                    </a:p>
                  </a:txBody>
                  <a:tcPr/>
                </a:tc>
                <a:extLst>
                  <a:ext uri="{0D108BD9-81ED-4DB2-BD59-A6C34878D82A}">
                    <a16:rowId xmlns:a16="http://schemas.microsoft.com/office/drawing/2014/main" val="2064375833"/>
                  </a:ext>
                </a:extLst>
              </a:tr>
              <a:tr h="155082">
                <a:tc>
                  <a:txBody>
                    <a:bodyPr/>
                    <a:lstStyle/>
                    <a:p>
                      <a:r>
                        <a:rPr lang="en-US" sz="1000">
                          <a:latin typeface="+mn-lt"/>
                        </a:rPr>
                        <a:t>Data Rates (DTE)</a:t>
                      </a:r>
                    </a:p>
                  </a:txBody>
                  <a:tcPr/>
                </a:tc>
                <a:tc>
                  <a:txBody>
                    <a:bodyPr/>
                    <a:lstStyle/>
                    <a:p>
                      <a:r>
                        <a:rPr lang="en-US" sz="1000">
                          <a:latin typeface="+mn-lt"/>
                        </a:rPr>
                        <a:t>Up to 3.5 Gbps</a:t>
                      </a:r>
                    </a:p>
                  </a:txBody>
                  <a:tcPr/>
                </a:tc>
                <a:tc>
                  <a:txBody>
                    <a:bodyPr/>
                    <a:lstStyle/>
                    <a:p>
                      <a:r>
                        <a:rPr lang="en-US" sz="1000">
                          <a:latin typeface="+mn-lt"/>
                        </a:rPr>
                        <a:t>Up to 3.5 Gbps</a:t>
                      </a:r>
                    </a:p>
                  </a:txBody>
                  <a:tcPr/>
                </a:tc>
                <a:extLst>
                  <a:ext uri="{0D108BD9-81ED-4DB2-BD59-A6C34878D82A}">
                    <a16:rowId xmlns:a16="http://schemas.microsoft.com/office/drawing/2014/main" val="3431645782"/>
                  </a:ext>
                </a:extLst>
              </a:tr>
              <a:tr h="155082">
                <a:tc>
                  <a:txBody>
                    <a:bodyPr/>
                    <a:lstStyle/>
                    <a:p>
                      <a:r>
                        <a:rPr lang="en-US" sz="1000">
                          <a:latin typeface="+mn-lt"/>
                        </a:rPr>
                        <a:t>Data Rates (Earth Relay)</a:t>
                      </a:r>
                    </a:p>
                  </a:txBody>
                  <a:tcPr/>
                </a:tc>
                <a:tc>
                  <a:txBody>
                    <a:bodyPr/>
                    <a:lstStyle/>
                    <a:p>
                      <a:r>
                        <a:rPr lang="en-US" sz="1000">
                          <a:latin typeface="+mn-lt"/>
                        </a:rPr>
                        <a:t>Up to 1.2 Gbps</a:t>
                      </a:r>
                    </a:p>
                  </a:txBody>
                  <a:tcPr/>
                </a:tc>
                <a:tc>
                  <a:txBody>
                    <a:bodyPr/>
                    <a:lstStyle/>
                    <a:p>
                      <a:r>
                        <a:rPr lang="en-US" sz="1000">
                          <a:latin typeface="+mn-lt"/>
                        </a:rPr>
                        <a:t>Up to 1.2 Gbps</a:t>
                      </a:r>
                    </a:p>
                  </a:txBody>
                  <a:tcPr/>
                </a:tc>
                <a:extLst>
                  <a:ext uri="{0D108BD9-81ED-4DB2-BD59-A6C34878D82A}">
                    <a16:rowId xmlns:a16="http://schemas.microsoft.com/office/drawing/2014/main" val="3949895216"/>
                  </a:ext>
                </a:extLst>
              </a:tr>
              <a:tr h="155082">
                <a:tc>
                  <a:txBody>
                    <a:bodyPr/>
                    <a:lstStyle/>
                    <a:p>
                      <a:r>
                        <a:rPr lang="en-US" sz="1000">
                          <a:latin typeface="+mn-lt"/>
                        </a:rPr>
                        <a:t>Data Rates (Lunar Relay)</a:t>
                      </a:r>
                    </a:p>
                  </a:txBody>
                  <a:tcPr/>
                </a:tc>
                <a:tc>
                  <a:txBody>
                    <a:bodyPr/>
                    <a:lstStyle/>
                    <a:p>
                      <a:r>
                        <a:rPr lang="en-US" sz="1000">
                          <a:latin typeface="+mn-lt"/>
                        </a:rPr>
                        <a:t>N/A</a:t>
                      </a:r>
                    </a:p>
                  </a:txBody>
                  <a:tcPr/>
                </a:tc>
                <a:tc>
                  <a:txBody>
                    <a:bodyPr/>
                    <a:lstStyle/>
                    <a:p>
                      <a:r>
                        <a:rPr lang="en-US" sz="1000" b="0">
                          <a:latin typeface="+mn-lt"/>
                        </a:rPr>
                        <a:t>Up to 100 Mbps</a:t>
                      </a:r>
                    </a:p>
                  </a:txBody>
                  <a:tcPr/>
                </a:tc>
                <a:extLst>
                  <a:ext uri="{0D108BD9-81ED-4DB2-BD59-A6C34878D82A}">
                    <a16:rowId xmlns:a16="http://schemas.microsoft.com/office/drawing/2014/main" val="2434171144"/>
                  </a:ext>
                </a:extLst>
              </a:tr>
              <a:tr h="155082">
                <a:tc>
                  <a:txBody>
                    <a:bodyPr/>
                    <a:lstStyle/>
                    <a:p>
                      <a:r>
                        <a:rPr lang="en-US" sz="1000">
                          <a:latin typeface="+mn-lt"/>
                        </a:rPr>
                        <a:t>Space Internetworking Services</a:t>
                      </a:r>
                    </a:p>
                  </a:txBody>
                  <a:tcPr/>
                </a:tc>
                <a:tc>
                  <a:txBody>
                    <a:bodyPr/>
                    <a:lstStyle/>
                    <a:p>
                      <a:r>
                        <a:rPr lang="en-US" sz="1000">
                          <a:latin typeface="+mn-lt"/>
                        </a:rPr>
                        <a:t>N/A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latin typeface="+mn-lt"/>
                        </a:rPr>
                        <a:t>Delay/Disruption Tolerant Networking (DTN)</a:t>
                      </a:r>
                    </a:p>
                  </a:txBody>
                  <a:tcPr/>
                </a:tc>
                <a:extLst>
                  <a:ext uri="{0D108BD9-81ED-4DB2-BD59-A6C34878D82A}">
                    <a16:rowId xmlns:a16="http://schemas.microsoft.com/office/drawing/2014/main" val="1701557593"/>
                  </a:ext>
                </a:extLst>
              </a:tr>
            </a:tbl>
          </a:graphicData>
        </a:graphic>
      </p:graphicFrame>
    </p:spTree>
    <p:extLst>
      <p:ext uri="{BB962C8B-B14F-4D97-AF65-F5344CB8AC3E}">
        <p14:creationId xmlns:p14="http://schemas.microsoft.com/office/powerpoint/2010/main" val="2670839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FFB8-4F2D-654D-A534-3380BA87C4D3}"/>
              </a:ext>
            </a:extLst>
          </p:cNvPr>
          <p:cNvSpPr>
            <a:spLocks noGrp="1"/>
          </p:cNvSpPr>
          <p:nvPr>
            <p:ph type="title"/>
          </p:nvPr>
        </p:nvSpPr>
        <p:spPr/>
        <p:txBody>
          <a:bodyPr/>
          <a:lstStyle/>
          <a:p>
            <a:r>
              <a:rPr lang="en-US"/>
              <a:t>What We Do</a:t>
            </a:r>
          </a:p>
        </p:txBody>
      </p:sp>
      <p:sp>
        <p:nvSpPr>
          <p:cNvPr id="3" name="Content Placeholder 2">
            <a:extLst>
              <a:ext uri="{FF2B5EF4-FFF2-40B4-BE49-F238E27FC236}">
                <a16:creationId xmlns:a16="http://schemas.microsoft.com/office/drawing/2014/main" id="{1837200A-3265-AF42-B0A8-56547E141B73}"/>
              </a:ext>
            </a:extLst>
          </p:cNvPr>
          <p:cNvSpPr>
            <a:spLocks noGrp="1"/>
          </p:cNvSpPr>
          <p:nvPr>
            <p:ph sz="half" idx="1"/>
          </p:nvPr>
        </p:nvSpPr>
        <p:spPr>
          <a:xfrm>
            <a:off x="298446" y="1131063"/>
            <a:ext cx="5923175" cy="4757782"/>
          </a:xfrm>
        </p:spPr>
        <p:txBody>
          <a:bodyPr>
            <a:noAutofit/>
          </a:bodyPr>
          <a:lstStyle/>
          <a:p>
            <a:pPr marL="0" indent="0">
              <a:lnSpc>
                <a:spcPct val="110000"/>
              </a:lnSpc>
              <a:buNone/>
            </a:pPr>
            <a:r>
              <a:rPr lang="en-US" sz="2000" b="1"/>
              <a:t>The Near Space Network empowers diverse missions up to two million kilometers away with communications and navigation services.</a:t>
            </a:r>
          </a:p>
          <a:p>
            <a:pPr>
              <a:lnSpc>
                <a:spcPct val="110000"/>
              </a:lnSpc>
            </a:pPr>
            <a:r>
              <a:rPr lang="en-US" sz="1600"/>
              <a:t>We connect customer missions to essential communications and navigation services. </a:t>
            </a:r>
          </a:p>
          <a:p>
            <a:pPr>
              <a:lnSpc>
                <a:spcPct val="110000"/>
              </a:lnSpc>
            </a:pPr>
            <a:r>
              <a:rPr lang="en-US" sz="1600"/>
              <a:t>We alleviate the need for users to do in-depth background research on which services or service providers best fit their mission.</a:t>
            </a:r>
          </a:p>
          <a:p>
            <a:pPr marL="0" indent="0">
              <a:lnSpc>
                <a:spcPct val="110000"/>
              </a:lnSpc>
              <a:buNone/>
            </a:pPr>
            <a:r>
              <a:rPr lang="en-US" sz="2000" b="1"/>
              <a:t>We provide trusted and time-tested expertise to missions as they formulate, design, launch, and operate their missions.</a:t>
            </a:r>
          </a:p>
          <a:p>
            <a:pPr>
              <a:lnSpc>
                <a:spcPct val="110000"/>
              </a:lnSpc>
            </a:pPr>
            <a:r>
              <a:rPr lang="en-US" sz="1600"/>
              <a:t>We utilize government and commercial assets to achieve user goals through the entire mission lifecycle. </a:t>
            </a:r>
          </a:p>
        </p:txBody>
      </p:sp>
      <p:sp>
        <p:nvSpPr>
          <p:cNvPr id="5" name="Slide Number Placeholder 4">
            <a:extLst>
              <a:ext uri="{FF2B5EF4-FFF2-40B4-BE49-F238E27FC236}">
                <a16:creationId xmlns:a16="http://schemas.microsoft.com/office/drawing/2014/main" id="{528090BD-32D3-DE43-B879-659886B8B95F}"/>
              </a:ext>
            </a:extLst>
          </p:cNvPr>
          <p:cNvSpPr>
            <a:spLocks noGrp="1"/>
          </p:cNvSpPr>
          <p:nvPr>
            <p:ph type="sldNum" sz="quarter" idx="12"/>
          </p:nvPr>
        </p:nvSpPr>
        <p:spPr/>
        <p:txBody>
          <a:bodyPr/>
          <a:lstStyle/>
          <a:p>
            <a:fld id="{D2BAA667-7E2D-E54C-B33E-D3103CED52DC}" type="slidenum">
              <a:rPr lang="en-US" smtClean="0"/>
              <a:pPr/>
              <a:t>14</a:t>
            </a:fld>
            <a:endParaRPr lang="en-US"/>
          </a:p>
        </p:txBody>
      </p:sp>
      <p:grpSp>
        <p:nvGrpSpPr>
          <p:cNvPr id="7" name="Group 6">
            <a:extLst>
              <a:ext uri="{FF2B5EF4-FFF2-40B4-BE49-F238E27FC236}">
                <a16:creationId xmlns:a16="http://schemas.microsoft.com/office/drawing/2014/main" id="{2EEF9EEC-6334-2F44-8C0B-80C4FB05BC33}"/>
              </a:ext>
            </a:extLst>
          </p:cNvPr>
          <p:cNvGrpSpPr/>
          <p:nvPr/>
        </p:nvGrpSpPr>
        <p:grpSpPr>
          <a:xfrm>
            <a:off x="6863075" y="865770"/>
            <a:ext cx="5076523" cy="5311190"/>
            <a:chOff x="6863075" y="865770"/>
            <a:chExt cx="5076523" cy="5311190"/>
          </a:xfrm>
        </p:grpSpPr>
        <p:sp>
          <p:nvSpPr>
            <p:cNvPr id="6" name="Oval 5">
              <a:extLst>
                <a:ext uri="{FF2B5EF4-FFF2-40B4-BE49-F238E27FC236}">
                  <a16:creationId xmlns:a16="http://schemas.microsoft.com/office/drawing/2014/main" id="{15E06205-EEA7-6A43-9FCD-D6DEB1838289}"/>
                </a:ext>
              </a:extLst>
            </p:cNvPr>
            <p:cNvSpPr/>
            <p:nvPr/>
          </p:nvSpPr>
          <p:spPr>
            <a:xfrm>
              <a:off x="6863075" y="865770"/>
              <a:ext cx="1106816" cy="1106816"/>
            </a:xfrm>
            <a:prstGeom prst="ellipse">
              <a:avLst/>
            </a:prstGeom>
            <a:blipFill>
              <a:blip r:embed="rId2"/>
              <a:srcRect/>
              <a:stretch>
                <a:fillRect l="-24836" r="-24836"/>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F969AAD4-5C88-ED4F-A1BD-D81518E16684}"/>
                </a:ext>
              </a:extLst>
            </p:cNvPr>
            <p:cNvGrpSpPr/>
            <p:nvPr/>
          </p:nvGrpSpPr>
          <p:grpSpPr>
            <a:xfrm>
              <a:off x="7192537" y="1326995"/>
              <a:ext cx="4747061" cy="4849965"/>
              <a:chOff x="5443457" y="2464652"/>
              <a:chExt cx="2645500" cy="2675753"/>
            </a:xfrm>
          </p:grpSpPr>
          <p:sp>
            <p:nvSpPr>
              <p:cNvPr id="38" name="Rectangle 37">
                <a:extLst>
                  <a:ext uri="{FF2B5EF4-FFF2-40B4-BE49-F238E27FC236}">
                    <a16:creationId xmlns:a16="http://schemas.microsoft.com/office/drawing/2014/main" id="{5BE6E27E-5D66-934B-9965-E8995E247338}"/>
                  </a:ext>
                </a:extLst>
              </p:cNvPr>
              <p:cNvSpPr/>
              <p:nvPr/>
            </p:nvSpPr>
            <p:spPr>
              <a:xfrm>
                <a:off x="5443457" y="3451953"/>
                <a:ext cx="487234" cy="1688452"/>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vert="vert270" rtlCol="0" anchor="ctr"/>
              <a:lstStyle/>
              <a:p>
                <a:pPr algn="ctr"/>
                <a:r>
                  <a:rPr lang="en-US" sz="1165" b="1"/>
                  <a:t>Near Space Network</a:t>
                </a:r>
              </a:p>
            </p:txBody>
          </p:sp>
          <p:sp>
            <p:nvSpPr>
              <p:cNvPr id="39" name="Rectangle 38">
                <a:extLst>
                  <a:ext uri="{FF2B5EF4-FFF2-40B4-BE49-F238E27FC236}">
                    <a16:creationId xmlns:a16="http://schemas.microsoft.com/office/drawing/2014/main" id="{E09235D6-6FCF-EA47-BEE2-FC9A3102A268}"/>
                  </a:ext>
                </a:extLst>
              </p:cNvPr>
              <p:cNvSpPr/>
              <p:nvPr/>
            </p:nvSpPr>
            <p:spPr>
              <a:xfrm>
                <a:off x="6766990" y="3451953"/>
                <a:ext cx="1321967" cy="532503"/>
              </a:xfrm>
              <a:prstGeom prst="rect">
                <a:avLst/>
              </a:prstGeom>
              <a:solidFill>
                <a:srgbClr val="5384DC"/>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a:solidFill>
                      <a:schemeClr val="bg1"/>
                    </a:solidFill>
                  </a:rPr>
                  <a:t>NASA Network Assets</a:t>
                </a:r>
              </a:p>
            </p:txBody>
          </p:sp>
          <p:sp>
            <p:nvSpPr>
              <p:cNvPr id="40" name="Rectangle 39">
                <a:extLst>
                  <a:ext uri="{FF2B5EF4-FFF2-40B4-BE49-F238E27FC236}">
                    <a16:creationId xmlns:a16="http://schemas.microsoft.com/office/drawing/2014/main" id="{CB53B6C4-7E2A-F543-BD1C-C58D84548140}"/>
                  </a:ext>
                </a:extLst>
              </p:cNvPr>
              <p:cNvSpPr/>
              <p:nvPr/>
            </p:nvSpPr>
            <p:spPr>
              <a:xfrm>
                <a:off x="6766990" y="4029928"/>
                <a:ext cx="1321967" cy="532503"/>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a:t>Commercial 1 Network Assets</a:t>
                </a:r>
              </a:p>
            </p:txBody>
          </p:sp>
          <p:sp>
            <p:nvSpPr>
              <p:cNvPr id="41" name="Rectangle 40">
                <a:extLst>
                  <a:ext uri="{FF2B5EF4-FFF2-40B4-BE49-F238E27FC236}">
                    <a16:creationId xmlns:a16="http://schemas.microsoft.com/office/drawing/2014/main" id="{CDD575B6-434E-7244-9146-49FB441D27B4}"/>
                  </a:ext>
                </a:extLst>
              </p:cNvPr>
              <p:cNvSpPr/>
              <p:nvPr/>
            </p:nvSpPr>
            <p:spPr>
              <a:xfrm>
                <a:off x="6766990" y="4607902"/>
                <a:ext cx="1321967" cy="532503"/>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a:t>Commercial N Network Assets</a:t>
                </a:r>
              </a:p>
            </p:txBody>
          </p:sp>
          <p:sp>
            <p:nvSpPr>
              <p:cNvPr id="42" name="Rectangle 41">
                <a:extLst>
                  <a:ext uri="{FF2B5EF4-FFF2-40B4-BE49-F238E27FC236}">
                    <a16:creationId xmlns:a16="http://schemas.microsoft.com/office/drawing/2014/main" id="{CB3A0596-A48B-D442-8371-3AA9788A0C0A}"/>
                  </a:ext>
                </a:extLst>
              </p:cNvPr>
              <p:cNvSpPr/>
              <p:nvPr/>
            </p:nvSpPr>
            <p:spPr>
              <a:xfrm>
                <a:off x="6575056" y="3491501"/>
                <a:ext cx="177502" cy="17750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43" name="Rectangle 42">
                <a:extLst>
                  <a:ext uri="{FF2B5EF4-FFF2-40B4-BE49-F238E27FC236}">
                    <a16:creationId xmlns:a16="http://schemas.microsoft.com/office/drawing/2014/main" id="{7F9346F2-D087-C44C-B398-E187D38C4B16}"/>
                  </a:ext>
                </a:extLst>
              </p:cNvPr>
              <p:cNvSpPr/>
              <p:nvPr/>
            </p:nvSpPr>
            <p:spPr>
              <a:xfrm>
                <a:off x="6575056" y="4334138"/>
                <a:ext cx="177502" cy="177502"/>
              </a:xfrm>
              <a:prstGeom prst="rect">
                <a:avLst/>
              </a:prstGeom>
              <a:solidFill>
                <a:srgbClr val="33CC3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44" name="Rectangle 43">
                <a:extLst>
                  <a:ext uri="{FF2B5EF4-FFF2-40B4-BE49-F238E27FC236}">
                    <a16:creationId xmlns:a16="http://schemas.microsoft.com/office/drawing/2014/main" id="{C3AFCBF4-46CC-FF49-A42A-636991FACEAF}"/>
                  </a:ext>
                </a:extLst>
              </p:cNvPr>
              <p:cNvSpPr/>
              <p:nvPr/>
            </p:nvSpPr>
            <p:spPr>
              <a:xfrm>
                <a:off x="6575056" y="4673109"/>
                <a:ext cx="177502" cy="177502"/>
              </a:xfrm>
              <a:prstGeom prst="rect">
                <a:avLst/>
              </a:prstGeom>
              <a:solidFill>
                <a:srgbClr val="CCFF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45" name="Rectangle 44">
                <a:extLst>
                  <a:ext uri="{FF2B5EF4-FFF2-40B4-BE49-F238E27FC236}">
                    <a16:creationId xmlns:a16="http://schemas.microsoft.com/office/drawing/2014/main" id="{672CFF5C-5AA4-E14A-B398-1AD3A34AC5BE}"/>
                  </a:ext>
                </a:extLst>
              </p:cNvPr>
              <p:cNvSpPr/>
              <p:nvPr/>
            </p:nvSpPr>
            <p:spPr>
              <a:xfrm rot="10800000">
                <a:off x="5491054" y="3275940"/>
                <a:ext cx="177502" cy="177502"/>
              </a:xfrm>
              <a:prstGeom prst="rect">
                <a:avLst/>
              </a:prstGeom>
              <a:solidFill>
                <a:srgbClr val="BC8F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46" name="Rectangle 45">
                <a:extLst>
                  <a:ext uri="{FF2B5EF4-FFF2-40B4-BE49-F238E27FC236}">
                    <a16:creationId xmlns:a16="http://schemas.microsoft.com/office/drawing/2014/main" id="{DDD6E039-44CA-D942-A0BC-C0D140603802}"/>
                  </a:ext>
                </a:extLst>
              </p:cNvPr>
              <p:cNvSpPr/>
              <p:nvPr/>
            </p:nvSpPr>
            <p:spPr>
              <a:xfrm rot="10800000">
                <a:off x="5699169" y="3275940"/>
                <a:ext cx="177502" cy="17750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49" name="Straight Connector 48">
                <a:extLst>
                  <a:ext uri="{FF2B5EF4-FFF2-40B4-BE49-F238E27FC236}">
                    <a16:creationId xmlns:a16="http://schemas.microsoft.com/office/drawing/2014/main" id="{D789969A-6A06-8748-8D07-8FD1B6CE93D8}"/>
                  </a:ext>
                </a:extLst>
              </p:cNvPr>
              <p:cNvCxnSpPr>
                <a:cxnSpLocks/>
                <a:stCxn id="45" idx="2"/>
                <a:endCxn id="71" idx="0"/>
              </p:cNvCxnSpPr>
              <p:nvPr/>
            </p:nvCxnSpPr>
            <p:spPr>
              <a:xfrm flipV="1">
                <a:off x="5579805" y="3114902"/>
                <a:ext cx="1" cy="161038"/>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478FAEEA-3989-B54D-AAE7-8E09BE2C823C}"/>
                  </a:ext>
                </a:extLst>
              </p:cNvPr>
              <p:cNvCxnSpPr>
                <a:cxnSpLocks/>
                <a:endCxn id="72" idx="0"/>
              </p:cNvCxnSpPr>
              <p:nvPr/>
            </p:nvCxnSpPr>
            <p:spPr>
              <a:xfrm flipH="1" flipV="1">
                <a:off x="5787920" y="3114902"/>
                <a:ext cx="4032" cy="161038"/>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F5C6F947-2AF9-1F43-9288-550005015679}"/>
                  </a:ext>
                </a:extLst>
              </p:cNvPr>
              <p:cNvSpPr/>
              <p:nvPr/>
            </p:nvSpPr>
            <p:spPr>
              <a:xfrm>
                <a:off x="5922547" y="3491501"/>
                <a:ext cx="177502" cy="17750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52" name="Rectangle 51">
                <a:extLst>
                  <a:ext uri="{FF2B5EF4-FFF2-40B4-BE49-F238E27FC236}">
                    <a16:creationId xmlns:a16="http://schemas.microsoft.com/office/drawing/2014/main" id="{BE8B8FEB-9401-7D48-B636-2620CBA18BDB}"/>
                  </a:ext>
                </a:extLst>
              </p:cNvPr>
              <p:cNvSpPr/>
              <p:nvPr/>
            </p:nvSpPr>
            <p:spPr>
              <a:xfrm>
                <a:off x="5922547" y="4334138"/>
                <a:ext cx="177502" cy="177502"/>
              </a:xfrm>
              <a:prstGeom prst="rect">
                <a:avLst/>
              </a:prstGeom>
              <a:solidFill>
                <a:srgbClr val="33CC3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53" name="Rectangle 52">
                <a:extLst>
                  <a:ext uri="{FF2B5EF4-FFF2-40B4-BE49-F238E27FC236}">
                    <a16:creationId xmlns:a16="http://schemas.microsoft.com/office/drawing/2014/main" id="{14C6F88A-6C74-2141-83F8-4875D3BB9C44}"/>
                  </a:ext>
                </a:extLst>
              </p:cNvPr>
              <p:cNvSpPr/>
              <p:nvPr/>
            </p:nvSpPr>
            <p:spPr>
              <a:xfrm>
                <a:off x="5922547" y="4681483"/>
                <a:ext cx="177502" cy="177502"/>
              </a:xfrm>
              <a:prstGeom prst="rect">
                <a:avLst/>
              </a:prstGeom>
              <a:solidFill>
                <a:srgbClr val="CCFF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54" name="Straight Connector 53">
                <a:extLst>
                  <a:ext uri="{FF2B5EF4-FFF2-40B4-BE49-F238E27FC236}">
                    <a16:creationId xmlns:a16="http://schemas.microsoft.com/office/drawing/2014/main" id="{4CA0848A-07B8-8343-980E-FD75FEE62518}"/>
                  </a:ext>
                </a:extLst>
              </p:cNvPr>
              <p:cNvCxnSpPr>
                <a:cxnSpLocks/>
                <a:stCxn id="51" idx="3"/>
                <a:endCxn id="42" idx="1"/>
              </p:cNvCxnSpPr>
              <p:nvPr/>
            </p:nvCxnSpPr>
            <p:spPr>
              <a:xfrm>
                <a:off x="6100048" y="3580251"/>
                <a:ext cx="475008" cy="0"/>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9963216E-D6A3-ED4A-B3E5-5AC369FB93A9}"/>
                  </a:ext>
                </a:extLst>
              </p:cNvPr>
              <p:cNvSpPr/>
              <p:nvPr/>
            </p:nvSpPr>
            <p:spPr>
              <a:xfrm>
                <a:off x="6575056" y="3705373"/>
                <a:ext cx="177502" cy="177502"/>
              </a:xfrm>
              <a:prstGeom prst="rect">
                <a:avLst/>
              </a:prstGeom>
              <a:solidFill>
                <a:srgbClr val="377B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56" name="Rectangle 55">
                <a:extLst>
                  <a:ext uri="{FF2B5EF4-FFF2-40B4-BE49-F238E27FC236}">
                    <a16:creationId xmlns:a16="http://schemas.microsoft.com/office/drawing/2014/main" id="{8E85DE87-3CE9-6343-BEC2-DE97B182F8E1}"/>
                  </a:ext>
                </a:extLst>
              </p:cNvPr>
              <p:cNvSpPr/>
              <p:nvPr/>
            </p:nvSpPr>
            <p:spPr>
              <a:xfrm>
                <a:off x="5922547" y="3705373"/>
                <a:ext cx="177502" cy="177502"/>
              </a:xfrm>
              <a:prstGeom prst="rect">
                <a:avLst/>
              </a:prstGeom>
              <a:solidFill>
                <a:srgbClr val="377B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57" name="Rectangle 56">
                <a:extLst>
                  <a:ext uri="{FF2B5EF4-FFF2-40B4-BE49-F238E27FC236}">
                    <a16:creationId xmlns:a16="http://schemas.microsoft.com/office/drawing/2014/main" id="{B9B2F094-2D5E-3B49-A155-8F6CBFE9329A}"/>
                  </a:ext>
                </a:extLst>
              </p:cNvPr>
              <p:cNvSpPr/>
              <p:nvPr/>
            </p:nvSpPr>
            <p:spPr>
              <a:xfrm>
                <a:off x="6575056" y="4930731"/>
                <a:ext cx="177502" cy="177502"/>
              </a:xfrm>
              <a:prstGeom prst="rect">
                <a:avLst/>
              </a:prstGeom>
              <a:solidFill>
                <a:srgbClr val="F5FFE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58" name="Rectangle 57">
                <a:extLst>
                  <a:ext uri="{FF2B5EF4-FFF2-40B4-BE49-F238E27FC236}">
                    <a16:creationId xmlns:a16="http://schemas.microsoft.com/office/drawing/2014/main" id="{FC680C5D-208C-8E4B-A497-4CA5E0938807}"/>
                  </a:ext>
                </a:extLst>
              </p:cNvPr>
              <p:cNvSpPr/>
              <p:nvPr/>
            </p:nvSpPr>
            <p:spPr>
              <a:xfrm>
                <a:off x="5922547" y="4939106"/>
                <a:ext cx="177502" cy="177502"/>
              </a:xfrm>
              <a:prstGeom prst="rect">
                <a:avLst/>
              </a:prstGeom>
              <a:solidFill>
                <a:srgbClr val="F5FFE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59" name="Rectangle 58">
                <a:extLst>
                  <a:ext uri="{FF2B5EF4-FFF2-40B4-BE49-F238E27FC236}">
                    <a16:creationId xmlns:a16="http://schemas.microsoft.com/office/drawing/2014/main" id="{52478A59-2298-3E4E-910F-6ADB5DD7ED16}"/>
                  </a:ext>
                </a:extLst>
              </p:cNvPr>
              <p:cNvSpPr/>
              <p:nvPr/>
            </p:nvSpPr>
            <p:spPr>
              <a:xfrm>
                <a:off x="6575056" y="4108505"/>
                <a:ext cx="177502" cy="177502"/>
              </a:xfrm>
              <a:prstGeom prst="rect">
                <a:avLst/>
              </a:prstGeom>
              <a:solidFill>
                <a:srgbClr val="228A2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60" name="Rectangle 59">
                <a:extLst>
                  <a:ext uri="{FF2B5EF4-FFF2-40B4-BE49-F238E27FC236}">
                    <a16:creationId xmlns:a16="http://schemas.microsoft.com/office/drawing/2014/main" id="{5E489AFF-243A-1F4E-8C78-156CD3DB364F}"/>
                  </a:ext>
                </a:extLst>
              </p:cNvPr>
              <p:cNvSpPr/>
              <p:nvPr/>
            </p:nvSpPr>
            <p:spPr>
              <a:xfrm>
                <a:off x="5922547" y="4108505"/>
                <a:ext cx="177502" cy="177502"/>
              </a:xfrm>
              <a:prstGeom prst="rect">
                <a:avLst/>
              </a:prstGeom>
              <a:solidFill>
                <a:srgbClr val="228A2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61" name="Straight Connector 60">
                <a:extLst>
                  <a:ext uri="{FF2B5EF4-FFF2-40B4-BE49-F238E27FC236}">
                    <a16:creationId xmlns:a16="http://schemas.microsoft.com/office/drawing/2014/main" id="{74F30399-777A-1F49-BFB5-A9D1F5B2D1C3}"/>
                  </a:ext>
                </a:extLst>
              </p:cNvPr>
              <p:cNvCxnSpPr>
                <a:cxnSpLocks/>
                <a:stCxn id="56" idx="3"/>
                <a:endCxn id="55" idx="1"/>
              </p:cNvCxnSpPr>
              <p:nvPr/>
            </p:nvCxnSpPr>
            <p:spPr>
              <a:xfrm>
                <a:off x="6100048" y="3794123"/>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EAA210D0-1230-4D42-9E54-736EC044ADEF}"/>
                  </a:ext>
                </a:extLst>
              </p:cNvPr>
              <p:cNvCxnSpPr>
                <a:cxnSpLocks/>
                <a:stCxn id="60" idx="3"/>
                <a:endCxn id="59" idx="1"/>
              </p:cNvCxnSpPr>
              <p:nvPr/>
            </p:nvCxnSpPr>
            <p:spPr>
              <a:xfrm>
                <a:off x="6100048" y="4197256"/>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7B2A3FB0-1E74-0641-A750-84ABA645DDB0}"/>
                  </a:ext>
                </a:extLst>
              </p:cNvPr>
              <p:cNvCxnSpPr>
                <a:cxnSpLocks/>
                <a:stCxn id="52" idx="3"/>
                <a:endCxn id="43" idx="1"/>
              </p:cNvCxnSpPr>
              <p:nvPr/>
            </p:nvCxnSpPr>
            <p:spPr>
              <a:xfrm>
                <a:off x="6100048" y="4422888"/>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61E6C1A1-E691-694E-A5B8-95A8215B203A}"/>
                  </a:ext>
                </a:extLst>
              </p:cNvPr>
              <p:cNvCxnSpPr>
                <a:cxnSpLocks/>
                <a:stCxn id="53" idx="3"/>
                <a:endCxn id="44" idx="1"/>
              </p:cNvCxnSpPr>
              <p:nvPr/>
            </p:nvCxnSpPr>
            <p:spPr>
              <a:xfrm flipV="1">
                <a:off x="6100048" y="4761859"/>
                <a:ext cx="475008" cy="8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0C4373F8-4922-A64D-B4B9-D35AE2EDB3BE}"/>
                  </a:ext>
                </a:extLst>
              </p:cNvPr>
              <p:cNvCxnSpPr>
                <a:cxnSpLocks/>
                <a:stCxn id="58" idx="3"/>
                <a:endCxn id="57" idx="1"/>
              </p:cNvCxnSpPr>
              <p:nvPr/>
            </p:nvCxnSpPr>
            <p:spPr>
              <a:xfrm flipV="1">
                <a:off x="6100048" y="5019482"/>
                <a:ext cx="475008" cy="8375"/>
              </a:xfrm>
              <a:prstGeom prst="line">
                <a:avLst/>
              </a:prstGeom>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9B90FC73-ECAD-E542-9887-5329DBFE4FE9}"/>
                  </a:ext>
                </a:extLst>
              </p:cNvPr>
              <p:cNvSpPr/>
              <p:nvPr/>
            </p:nvSpPr>
            <p:spPr>
              <a:xfrm rot="10800000">
                <a:off x="5491055" y="2937400"/>
                <a:ext cx="177502" cy="177502"/>
              </a:xfrm>
              <a:prstGeom prst="rect">
                <a:avLst/>
              </a:prstGeom>
              <a:solidFill>
                <a:srgbClr val="BC8F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72" name="Rectangle 71">
                <a:extLst>
                  <a:ext uri="{FF2B5EF4-FFF2-40B4-BE49-F238E27FC236}">
                    <a16:creationId xmlns:a16="http://schemas.microsoft.com/office/drawing/2014/main" id="{B5B8FE29-B6EA-BF4E-BB6A-4E74B89750D0}"/>
                  </a:ext>
                </a:extLst>
              </p:cNvPr>
              <p:cNvSpPr/>
              <p:nvPr/>
            </p:nvSpPr>
            <p:spPr>
              <a:xfrm rot="10800000">
                <a:off x="5699169" y="2937400"/>
                <a:ext cx="177502" cy="17750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pic>
            <p:nvPicPr>
              <p:cNvPr id="37" name="Picture 36">
                <a:extLst>
                  <a:ext uri="{FF2B5EF4-FFF2-40B4-BE49-F238E27FC236}">
                    <a16:creationId xmlns:a16="http://schemas.microsoft.com/office/drawing/2014/main" id="{DF0C65C1-73D6-AD4F-B53A-E36A982FF52C}"/>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tretch>
                <a:fillRect/>
              </a:stretch>
            </p:blipFill>
            <p:spPr>
              <a:xfrm rot="21068392">
                <a:off x="5466074" y="2464652"/>
                <a:ext cx="821193" cy="423841"/>
              </a:xfrm>
              <a:prstGeom prst="rect">
                <a:avLst/>
              </a:prstGeom>
            </p:spPr>
          </p:pic>
        </p:grpSp>
      </p:grpSp>
    </p:spTree>
    <p:extLst>
      <p:ext uri="{BB962C8B-B14F-4D97-AF65-F5344CB8AC3E}">
        <p14:creationId xmlns:p14="http://schemas.microsoft.com/office/powerpoint/2010/main" val="250607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96B25-5BF1-CF42-8264-FE55AB84D1E9}"/>
              </a:ext>
            </a:extLst>
          </p:cNvPr>
          <p:cNvSpPr>
            <a:spLocks noGrp="1"/>
          </p:cNvSpPr>
          <p:nvPr>
            <p:ph type="title"/>
          </p:nvPr>
        </p:nvSpPr>
        <p:spPr>
          <a:xfrm>
            <a:off x="270830" y="134505"/>
            <a:ext cx="7532928" cy="704192"/>
          </a:xfrm>
        </p:spPr>
        <p:txBody>
          <a:bodyPr/>
          <a:lstStyle/>
          <a:p>
            <a:r>
              <a:rPr lang="en-US"/>
              <a:t>2020 Snapshot</a:t>
            </a:r>
          </a:p>
        </p:txBody>
      </p:sp>
      <p:grpSp>
        <p:nvGrpSpPr>
          <p:cNvPr id="3" name="Group 2">
            <a:extLst>
              <a:ext uri="{FF2B5EF4-FFF2-40B4-BE49-F238E27FC236}">
                <a16:creationId xmlns:a16="http://schemas.microsoft.com/office/drawing/2014/main" id="{174B3CAF-54A9-4612-899F-015CF2374AA8}"/>
              </a:ext>
            </a:extLst>
          </p:cNvPr>
          <p:cNvGrpSpPr/>
          <p:nvPr/>
        </p:nvGrpSpPr>
        <p:grpSpPr>
          <a:xfrm flipH="1">
            <a:off x="0" y="917040"/>
            <a:ext cx="4927890" cy="5825873"/>
            <a:chOff x="6627701" y="0"/>
            <a:chExt cx="5564299" cy="6872514"/>
          </a:xfrm>
        </p:grpSpPr>
        <p:sp>
          <p:nvSpPr>
            <p:cNvPr id="10" name="Snip Single Corner Rectangle 9">
              <a:extLst>
                <a:ext uri="{FF2B5EF4-FFF2-40B4-BE49-F238E27FC236}">
                  <a16:creationId xmlns:a16="http://schemas.microsoft.com/office/drawing/2014/main" id="{097B162D-44BB-DC45-B23C-E779BA669221}"/>
                </a:ext>
              </a:extLst>
            </p:cNvPr>
            <p:cNvSpPr/>
            <p:nvPr/>
          </p:nvSpPr>
          <p:spPr>
            <a:xfrm flipH="1">
              <a:off x="6627701" y="0"/>
              <a:ext cx="5564299" cy="6872514"/>
            </a:xfrm>
            <a:prstGeom prst="snip1Rect">
              <a:avLst>
                <a:gd name="adj" fmla="val 46532"/>
              </a:avLst>
            </a:prstGeom>
            <a:solidFill>
              <a:srgbClr val="1F25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Commercial Crew Program</a:t>
              </a:r>
            </a:p>
            <a:p>
              <a:pPr algn="ctr"/>
              <a:r>
                <a:rPr lang="en-US"/>
                <a:t>SpaceX DM-2</a:t>
              </a:r>
            </a:p>
          </p:txBody>
        </p:sp>
        <p:sp>
          <p:nvSpPr>
            <p:cNvPr id="11" name="Snip Single Corner Rectangle 10">
              <a:extLst>
                <a:ext uri="{FF2B5EF4-FFF2-40B4-BE49-F238E27FC236}">
                  <a16:creationId xmlns:a16="http://schemas.microsoft.com/office/drawing/2014/main" id="{41439E1B-6CE4-C04D-8E5B-A1F97E900374}"/>
                </a:ext>
              </a:extLst>
            </p:cNvPr>
            <p:cNvSpPr/>
            <p:nvPr/>
          </p:nvSpPr>
          <p:spPr>
            <a:xfrm flipH="1">
              <a:off x="6737618" y="0"/>
              <a:ext cx="5454382" cy="6872514"/>
            </a:xfrm>
            <a:prstGeom prst="snip1Rect">
              <a:avLst>
                <a:gd name="adj" fmla="val 47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Commercial Crew Program</a:t>
              </a:r>
            </a:p>
            <a:p>
              <a:pPr algn="ctr"/>
              <a:r>
                <a:rPr lang="en-US"/>
                <a:t>SpaceX DM-2</a:t>
              </a:r>
            </a:p>
          </p:txBody>
        </p:sp>
        <p:sp>
          <p:nvSpPr>
            <p:cNvPr id="9" name="Snip Single Corner Rectangle 8">
              <a:extLst>
                <a:ext uri="{FF2B5EF4-FFF2-40B4-BE49-F238E27FC236}">
                  <a16:creationId xmlns:a16="http://schemas.microsoft.com/office/drawing/2014/main" id="{C3A1F5D8-780A-7149-9DCA-9B4A61650BBE}"/>
                </a:ext>
              </a:extLst>
            </p:cNvPr>
            <p:cNvSpPr/>
            <p:nvPr/>
          </p:nvSpPr>
          <p:spPr>
            <a:xfrm flipH="1">
              <a:off x="6835589" y="0"/>
              <a:ext cx="5356411" cy="6872514"/>
            </a:xfrm>
            <a:prstGeom prst="snip1Rect">
              <a:avLst>
                <a:gd name="adj" fmla="val 50000"/>
              </a:avLst>
            </a:prstGeom>
            <a:blipFill>
              <a:blip r:embed="rId2"/>
              <a:stretch>
                <a:fillRect l="-24146" r="-138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12" name="TextBox 11">
            <a:extLst>
              <a:ext uri="{FF2B5EF4-FFF2-40B4-BE49-F238E27FC236}">
                <a16:creationId xmlns:a16="http://schemas.microsoft.com/office/drawing/2014/main" id="{72D5D948-9595-F74B-89B3-4A87250F2467}"/>
              </a:ext>
            </a:extLst>
          </p:cNvPr>
          <p:cNvSpPr txBox="1"/>
          <p:nvPr/>
        </p:nvSpPr>
        <p:spPr>
          <a:xfrm>
            <a:off x="10204685" y="1094201"/>
            <a:ext cx="1808639" cy="276999"/>
          </a:xfrm>
          <a:prstGeom prst="rect">
            <a:avLst/>
          </a:prstGeom>
          <a:noFill/>
        </p:spPr>
        <p:txBody>
          <a:bodyPr wrap="square" rtlCol="0">
            <a:spAutoFit/>
          </a:bodyPr>
          <a:lstStyle/>
          <a:p>
            <a:pPr algn="r"/>
            <a:r>
              <a:rPr lang="en-US" sz="1200" i="1">
                <a:solidFill>
                  <a:schemeClr val="bg1"/>
                </a:solidFill>
              </a:rPr>
              <a:t>SpaceX DM-2 Mission</a:t>
            </a:r>
          </a:p>
        </p:txBody>
      </p:sp>
      <p:grpSp>
        <p:nvGrpSpPr>
          <p:cNvPr id="38" name="Group 37">
            <a:extLst>
              <a:ext uri="{FF2B5EF4-FFF2-40B4-BE49-F238E27FC236}">
                <a16:creationId xmlns:a16="http://schemas.microsoft.com/office/drawing/2014/main" id="{E9BDC176-6930-3146-91DF-487F674D10CE}"/>
              </a:ext>
            </a:extLst>
          </p:cNvPr>
          <p:cNvGrpSpPr/>
          <p:nvPr/>
        </p:nvGrpSpPr>
        <p:grpSpPr>
          <a:xfrm>
            <a:off x="4900093" y="1067719"/>
            <a:ext cx="4418491" cy="1569660"/>
            <a:chOff x="162679" y="1613930"/>
            <a:chExt cx="4418491" cy="1569660"/>
          </a:xfrm>
        </p:grpSpPr>
        <p:sp>
          <p:nvSpPr>
            <p:cNvPr id="5" name="TextBox 4">
              <a:extLst>
                <a:ext uri="{FF2B5EF4-FFF2-40B4-BE49-F238E27FC236}">
                  <a16:creationId xmlns:a16="http://schemas.microsoft.com/office/drawing/2014/main" id="{5157FFF4-CDD4-C443-9852-91C9D800B59B}"/>
                </a:ext>
              </a:extLst>
            </p:cNvPr>
            <p:cNvSpPr txBox="1"/>
            <p:nvPr/>
          </p:nvSpPr>
          <p:spPr>
            <a:xfrm>
              <a:off x="307656" y="1613930"/>
              <a:ext cx="808235" cy="1569660"/>
            </a:xfrm>
            <a:prstGeom prst="rect">
              <a:avLst/>
            </a:prstGeom>
            <a:noFill/>
          </p:spPr>
          <p:txBody>
            <a:bodyPr wrap="none" rtlCol="0">
              <a:spAutoFit/>
            </a:bodyPr>
            <a:lstStyle/>
            <a:p>
              <a:pPr algn="r"/>
              <a:r>
                <a:rPr lang="en-US" sz="9600">
                  <a:solidFill>
                    <a:srgbClr val="1F2561"/>
                  </a:solidFill>
                  <a:latin typeface="Impact" panose="020B0806030902050204" pitchFamily="34" charset="0"/>
                </a:rPr>
                <a:t>2</a:t>
              </a:r>
            </a:p>
          </p:txBody>
        </p:sp>
        <p:grpSp>
          <p:nvGrpSpPr>
            <p:cNvPr id="37" name="Group 36">
              <a:extLst>
                <a:ext uri="{FF2B5EF4-FFF2-40B4-BE49-F238E27FC236}">
                  <a16:creationId xmlns:a16="http://schemas.microsoft.com/office/drawing/2014/main" id="{800D86E5-1FC8-6041-8492-196D8BB5C471}"/>
                </a:ext>
              </a:extLst>
            </p:cNvPr>
            <p:cNvGrpSpPr/>
            <p:nvPr/>
          </p:nvGrpSpPr>
          <p:grpSpPr>
            <a:xfrm>
              <a:off x="162679" y="1800044"/>
              <a:ext cx="4418491" cy="1342866"/>
              <a:chOff x="162679" y="1800044"/>
              <a:chExt cx="4418491" cy="1342866"/>
            </a:xfrm>
          </p:grpSpPr>
          <p:sp>
            <p:nvSpPr>
              <p:cNvPr id="28" name="Parallelogram 27">
                <a:extLst>
                  <a:ext uri="{FF2B5EF4-FFF2-40B4-BE49-F238E27FC236}">
                    <a16:creationId xmlns:a16="http://schemas.microsoft.com/office/drawing/2014/main" id="{95BA6CD7-A8FE-804D-B3E5-63465419413E}"/>
                  </a:ext>
                </a:extLst>
              </p:cNvPr>
              <p:cNvSpPr/>
              <p:nvPr/>
            </p:nvSpPr>
            <p:spPr>
              <a:xfrm>
                <a:off x="1279333" y="1800044"/>
                <a:ext cx="1574545"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29" name="Parallelogram 28">
                <a:extLst>
                  <a:ext uri="{FF2B5EF4-FFF2-40B4-BE49-F238E27FC236}">
                    <a16:creationId xmlns:a16="http://schemas.microsoft.com/office/drawing/2014/main" id="{269E93F5-A5ED-A043-ADC7-303618134CF7}"/>
                  </a:ext>
                </a:extLst>
              </p:cNvPr>
              <p:cNvSpPr/>
              <p:nvPr/>
            </p:nvSpPr>
            <p:spPr>
              <a:xfrm>
                <a:off x="1827087" y="1817347"/>
                <a:ext cx="1342894"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30" name="Parallelogram 29">
                <a:extLst>
                  <a:ext uri="{FF2B5EF4-FFF2-40B4-BE49-F238E27FC236}">
                    <a16:creationId xmlns:a16="http://schemas.microsoft.com/office/drawing/2014/main" id="{48A1CBDB-0D67-9740-95F5-2BEFA9020CF5}"/>
                  </a:ext>
                </a:extLst>
              </p:cNvPr>
              <p:cNvSpPr/>
              <p:nvPr/>
            </p:nvSpPr>
            <p:spPr>
              <a:xfrm>
                <a:off x="162679" y="1800044"/>
                <a:ext cx="2093276"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6" name="TextBox 5">
                <a:extLst>
                  <a:ext uri="{FF2B5EF4-FFF2-40B4-BE49-F238E27FC236}">
                    <a16:creationId xmlns:a16="http://schemas.microsoft.com/office/drawing/2014/main" id="{A86F799A-0BAB-D441-A03F-02F6D3E0A194}"/>
                  </a:ext>
                </a:extLst>
              </p:cNvPr>
              <p:cNvSpPr txBox="1"/>
              <p:nvPr/>
            </p:nvSpPr>
            <p:spPr>
              <a:xfrm>
                <a:off x="1027036" y="2104411"/>
                <a:ext cx="3554134" cy="830997"/>
              </a:xfrm>
              <a:prstGeom prst="rect">
                <a:avLst/>
              </a:prstGeom>
              <a:noFill/>
            </p:spPr>
            <p:txBody>
              <a:bodyPr wrap="square" rtlCol="0">
                <a:spAutoFit/>
              </a:bodyPr>
              <a:lstStyle/>
              <a:p>
                <a:r>
                  <a:rPr lang="en-US" sz="2400" b="1" i="1">
                    <a:solidFill>
                      <a:srgbClr val="1F2561"/>
                    </a:solidFill>
                  </a:rPr>
                  <a:t>Million Direct-to-Earth</a:t>
                </a:r>
              </a:p>
              <a:p>
                <a:r>
                  <a:rPr lang="en-US" sz="2400" b="1" i="1">
                    <a:solidFill>
                      <a:srgbClr val="1F2561"/>
                    </a:solidFill>
                  </a:rPr>
                  <a:t>Service Minutes</a:t>
                </a:r>
              </a:p>
            </p:txBody>
          </p:sp>
        </p:grpSp>
      </p:grpSp>
      <p:grpSp>
        <p:nvGrpSpPr>
          <p:cNvPr id="39" name="Group 38">
            <a:extLst>
              <a:ext uri="{FF2B5EF4-FFF2-40B4-BE49-F238E27FC236}">
                <a16:creationId xmlns:a16="http://schemas.microsoft.com/office/drawing/2014/main" id="{17CA926E-4B17-4842-9792-BC1C5611AF22}"/>
              </a:ext>
            </a:extLst>
          </p:cNvPr>
          <p:cNvGrpSpPr/>
          <p:nvPr/>
        </p:nvGrpSpPr>
        <p:grpSpPr>
          <a:xfrm>
            <a:off x="6382137" y="2866007"/>
            <a:ext cx="3973721" cy="1690810"/>
            <a:chOff x="-198893" y="1613930"/>
            <a:chExt cx="3973721" cy="1690810"/>
          </a:xfrm>
        </p:grpSpPr>
        <p:sp>
          <p:nvSpPr>
            <p:cNvPr id="40" name="TextBox 39">
              <a:extLst>
                <a:ext uri="{FF2B5EF4-FFF2-40B4-BE49-F238E27FC236}">
                  <a16:creationId xmlns:a16="http://schemas.microsoft.com/office/drawing/2014/main" id="{CB35E9CB-29EF-A54E-AF8E-E795F1F4B39B}"/>
                </a:ext>
              </a:extLst>
            </p:cNvPr>
            <p:cNvSpPr txBox="1"/>
            <p:nvPr/>
          </p:nvSpPr>
          <p:spPr>
            <a:xfrm>
              <a:off x="-198893" y="1613930"/>
              <a:ext cx="1314784" cy="1569660"/>
            </a:xfrm>
            <a:prstGeom prst="rect">
              <a:avLst/>
            </a:prstGeom>
            <a:noFill/>
          </p:spPr>
          <p:txBody>
            <a:bodyPr wrap="none" rtlCol="0">
              <a:spAutoFit/>
            </a:bodyPr>
            <a:lstStyle/>
            <a:p>
              <a:pPr algn="r"/>
              <a:r>
                <a:rPr lang="en-US" sz="9600">
                  <a:solidFill>
                    <a:srgbClr val="1F2561"/>
                  </a:solidFill>
                  <a:latin typeface="Impact" panose="020B0806030902050204" pitchFamily="34" charset="0"/>
                </a:rPr>
                <a:t>10</a:t>
              </a:r>
            </a:p>
          </p:txBody>
        </p:sp>
        <p:grpSp>
          <p:nvGrpSpPr>
            <p:cNvPr id="41" name="Group 40">
              <a:extLst>
                <a:ext uri="{FF2B5EF4-FFF2-40B4-BE49-F238E27FC236}">
                  <a16:creationId xmlns:a16="http://schemas.microsoft.com/office/drawing/2014/main" id="{1FA410C5-793F-1E41-ADEB-5B19B7332392}"/>
                </a:ext>
              </a:extLst>
            </p:cNvPr>
            <p:cNvGrpSpPr/>
            <p:nvPr/>
          </p:nvGrpSpPr>
          <p:grpSpPr>
            <a:xfrm>
              <a:off x="162679" y="1800044"/>
              <a:ext cx="3612149" cy="1504696"/>
              <a:chOff x="162679" y="1800044"/>
              <a:chExt cx="3612149" cy="1504696"/>
            </a:xfrm>
          </p:grpSpPr>
          <p:sp>
            <p:nvSpPr>
              <p:cNvPr id="42" name="Parallelogram 41">
                <a:extLst>
                  <a:ext uri="{FF2B5EF4-FFF2-40B4-BE49-F238E27FC236}">
                    <a16:creationId xmlns:a16="http://schemas.microsoft.com/office/drawing/2014/main" id="{CED8DD83-A3C0-9940-B119-57B26A0885F9}"/>
                  </a:ext>
                </a:extLst>
              </p:cNvPr>
              <p:cNvSpPr/>
              <p:nvPr/>
            </p:nvSpPr>
            <p:spPr>
              <a:xfrm>
                <a:off x="1279333" y="1800044"/>
                <a:ext cx="1574545"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43" name="Parallelogram 42">
                <a:extLst>
                  <a:ext uri="{FF2B5EF4-FFF2-40B4-BE49-F238E27FC236}">
                    <a16:creationId xmlns:a16="http://schemas.microsoft.com/office/drawing/2014/main" id="{9AB69620-1DE6-1D47-9E20-A436D57583D5}"/>
                  </a:ext>
                </a:extLst>
              </p:cNvPr>
              <p:cNvSpPr/>
              <p:nvPr/>
            </p:nvSpPr>
            <p:spPr>
              <a:xfrm>
                <a:off x="1827087" y="1817347"/>
                <a:ext cx="1342894"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44" name="Parallelogram 43">
                <a:extLst>
                  <a:ext uri="{FF2B5EF4-FFF2-40B4-BE49-F238E27FC236}">
                    <a16:creationId xmlns:a16="http://schemas.microsoft.com/office/drawing/2014/main" id="{B1AD4237-8FFE-1042-A422-51984539DBF5}"/>
                  </a:ext>
                </a:extLst>
              </p:cNvPr>
              <p:cNvSpPr/>
              <p:nvPr/>
            </p:nvSpPr>
            <p:spPr>
              <a:xfrm>
                <a:off x="162679" y="1800044"/>
                <a:ext cx="2093276"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45" name="TextBox 44">
                <a:extLst>
                  <a:ext uri="{FF2B5EF4-FFF2-40B4-BE49-F238E27FC236}">
                    <a16:creationId xmlns:a16="http://schemas.microsoft.com/office/drawing/2014/main" id="{223FF22F-3A23-3A49-BBCF-E57163C0790D}"/>
                  </a:ext>
                </a:extLst>
              </p:cNvPr>
              <p:cNvSpPr txBox="1"/>
              <p:nvPr/>
            </p:nvSpPr>
            <p:spPr>
              <a:xfrm>
                <a:off x="1027036" y="2104411"/>
                <a:ext cx="2747792" cy="1200329"/>
              </a:xfrm>
              <a:prstGeom prst="rect">
                <a:avLst/>
              </a:prstGeom>
              <a:noFill/>
            </p:spPr>
            <p:txBody>
              <a:bodyPr wrap="square" rtlCol="0">
                <a:spAutoFit/>
              </a:bodyPr>
              <a:lstStyle/>
              <a:p>
                <a:r>
                  <a:rPr lang="en-US" sz="2400" b="1" i="1">
                    <a:solidFill>
                      <a:srgbClr val="1F2561"/>
                    </a:solidFill>
                  </a:rPr>
                  <a:t>Million Space Relay</a:t>
                </a:r>
              </a:p>
              <a:p>
                <a:r>
                  <a:rPr lang="en-US" sz="2400" b="1" i="1">
                    <a:solidFill>
                      <a:srgbClr val="1F2561"/>
                    </a:solidFill>
                  </a:rPr>
                  <a:t>Service Minutes</a:t>
                </a:r>
              </a:p>
            </p:txBody>
          </p:sp>
        </p:grpSp>
      </p:grpSp>
      <p:grpSp>
        <p:nvGrpSpPr>
          <p:cNvPr id="46" name="Group 45">
            <a:extLst>
              <a:ext uri="{FF2B5EF4-FFF2-40B4-BE49-F238E27FC236}">
                <a16:creationId xmlns:a16="http://schemas.microsoft.com/office/drawing/2014/main" id="{37B852A4-8841-B44D-85E1-662228A52B4E}"/>
              </a:ext>
            </a:extLst>
          </p:cNvPr>
          <p:cNvGrpSpPr/>
          <p:nvPr/>
        </p:nvGrpSpPr>
        <p:grpSpPr>
          <a:xfrm>
            <a:off x="8336389" y="4861184"/>
            <a:ext cx="3980133" cy="1569660"/>
            <a:chOff x="-205305" y="1613930"/>
            <a:chExt cx="3980133" cy="1569660"/>
          </a:xfrm>
        </p:grpSpPr>
        <p:sp>
          <p:nvSpPr>
            <p:cNvPr id="47" name="TextBox 46">
              <a:extLst>
                <a:ext uri="{FF2B5EF4-FFF2-40B4-BE49-F238E27FC236}">
                  <a16:creationId xmlns:a16="http://schemas.microsoft.com/office/drawing/2014/main" id="{582AD3FB-2F4D-A647-BF6A-98B2EDE3018E}"/>
                </a:ext>
              </a:extLst>
            </p:cNvPr>
            <p:cNvSpPr txBox="1"/>
            <p:nvPr/>
          </p:nvSpPr>
          <p:spPr>
            <a:xfrm>
              <a:off x="-205305" y="1613930"/>
              <a:ext cx="1321196" cy="1569660"/>
            </a:xfrm>
            <a:prstGeom prst="rect">
              <a:avLst/>
            </a:prstGeom>
            <a:noFill/>
          </p:spPr>
          <p:txBody>
            <a:bodyPr wrap="none" rtlCol="0">
              <a:spAutoFit/>
            </a:bodyPr>
            <a:lstStyle/>
            <a:p>
              <a:pPr algn="r"/>
              <a:r>
                <a:rPr lang="en-US" sz="9600">
                  <a:solidFill>
                    <a:srgbClr val="1F2561"/>
                  </a:solidFill>
                  <a:latin typeface="Impact" panose="020B0806030902050204" pitchFamily="34" charset="0"/>
                </a:rPr>
                <a:t>16</a:t>
              </a:r>
            </a:p>
          </p:txBody>
        </p:sp>
        <p:grpSp>
          <p:nvGrpSpPr>
            <p:cNvPr id="48" name="Group 47">
              <a:extLst>
                <a:ext uri="{FF2B5EF4-FFF2-40B4-BE49-F238E27FC236}">
                  <a16:creationId xmlns:a16="http://schemas.microsoft.com/office/drawing/2014/main" id="{96A1461B-6647-1443-B932-AADE99C12F0B}"/>
                </a:ext>
              </a:extLst>
            </p:cNvPr>
            <p:cNvGrpSpPr/>
            <p:nvPr/>
          </p:nvGrpSpPr>
          <p:grpSpPr>
            <a:xfrm>
              <a:off x="162679" y="1800044"/>
              <a:ext cx="3612149" cy="1342866"/>
              <a:chOff x="162679" y="1800044"/>
              <a:chExt cx="3612149" cy="1342866"/>
            </a:xfrm>
          </p:grpSpPr>
          <p:sp>
            <p:nvSpPr>
              <p:cNvPr id="49" name="Parallelogram 48">
                <a:extLst>
                  <a:ext uri="{FF2B5EF4-FFF2-40B4-BE49-F238E27FC236}">
                    <a16:creationId xmlns:a16="http://schemas.microsoft.com/office/drawing/2014/main" id="{9B114CE5-CFEF-DF44-A9CB-193EF65AF9E4}"/>
                  </a:ext>
                </a:extLst>
              </p:cNvPr>
              <p:cNvSpPr/>
              <p:nvPr/>
            </p:nvSpPr>
            <p:spPr>
              <a:xfrm>
                <a:off x="1279333" y="1800044"/>
                <a:ext cx="1574545"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50" name="Parallelogram 49">
                <a:extLst>
                  <a:ext uri="{FF2B5EF4-FFF2-40B4-BE49-F238E27FC236}">
                    <a16:creationId xmlns:a16="http://schemas.microsoft.com/office/drawing/2014/main" id="{4EA74131-8B8C-3E4C-B558-8AAFE8DE73F1}"/>
                  </a:ext>
                </a:extLst>
              </p:cNvPr>
              <p:cNvSpPr/>
              <p:nvPr/>
            </p:nvSpPr>
            <p:spPr>
              <a:xfrm>
                <a:off x="1827087" y="1817347"/>
                <a:ext cx="1342894"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51" name="Parallelogram 50">
                <a:extLst>
                  <a:ext uri="{FF2B5EF4-FFF2-40B4-BE49-F238E27FC236}">
                    <a16:creationId xmlns:a16="http://schemas.microsoft.com/office/drawing/2014/main" id="{865B3D79-E837-EB47-A946-5AEED9150E18}"/>
                  </a:ext>
                </a:extLst>
              </p:cNvPr>
              <p:cNvSpPr/>
              <p:nvPr/>
            </p:nvSpPr>
            <p:spPr>
              <a:xfrm>
                <a:off x="162679" y="1800044"/>
                <a:ext cx="2093276"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F2561"/>
                  </a:solidFill>
                </a:endParaRPr>
              </a:p>
            </p:txBody>
          </p:sp>
          <p:sp>
            <p:nvSpPr>
              <p:cNvPr id="52" name="TextBox 51">
                <a:extLst>
                  <a:ext uri="{FF2B5EF4-FFF2-40B4-BE49-F238E27FC236}">
                    <a16:creationId xmlns:a16="http://schemas.microsoft.com/office/drawing/2014/main" id="{F9875592-780B-9641-A55B-9D69BF0999BB}"/>
                  </a:ext>
                </a:extLst>
              </p:cNvPr>
              <p:cNvSpPr txBox="1"/>
              <p:nvPr/>
            </p:nvSpPr>
            <p:spPr>
              <a:xfrm>
                <a:off x="1027036" y="2104411"/>
                <a:ext cx="2747792" cy="830997"/>
              </a:xfrm>
              <a:prstGeom prst="rect">
                <a:avLst/>
              </a:prstGeom>
              <a:noFill/>
            </p:spPr>
            <p:txBody>
              <a:bodyPr wrap="square" rtlCol="0">
                <a:spAutoFit/>
              </a:bodyPr>
              <a:lstStyle/>
              <a:p>
                <a:r>
                  <a:rPr lang="en-US" sz="2400" b="1" i="1">
                    <a:solidFill>
                      <a:srgbClr val="1F2561"/>
                    </a:solidFill>
                  </a:rPr>
                  <a:t>Launches</a:t>
                </a:r>
              </a:p>
              <a:p>
                <a:r>
                  <a:rPr lang="en-US" sz="2400" b="1" i="1">
                    <a:solidFill>
                      <a:srgbClr val="1F2561"/>
                    </a:solidFill>
                  </a:rPr>
                  <a:t>Supported</a:t>
                </a:r>
              </a:p>
            </p:txBody>
          </p:sp>
        </p:grpSp>
      </p:grpSp>
      <p:sp>
        <p:nvSpPr>
          <p:cNvPr id="53" name="Slide Number Placeholder 52">
            <a:extLst>
              <a:ext uri="{FF2B5EF4-FFF2-40B4-BE49-F238E27FC236}">
                <a16:creationId xmlns:a16="http://schemas.microsoft.com/office/drawing/2014/main" id="{F57A91F8-D74E-AC4F-8AD9-49780095F87E}"/>
              </a:ext>
            </a:extLst>
          </p:cNvPr>
          <p:cNvSpPr>
            <a:spLocks noGrp="1"/>
          </p:cNvSpPr>
          <p:nvPr>
            <p:ph type="sldNum" sz="quarter" idx="12"/>
          </p:nvPr>
        </p:nvSpPr>
        <p:spPr/>
        <p:txBody>
          <a:bodyPr/>
          <a:lstStyle/>
          <a:p>
            <a:fld id="{D2BAA667-7E2D-E54C-B33E-D3103CED52DC}" type="slidenum">
              <a:rPr lang="en-US" smtClean="0"/>
              <a:pPr/>
              <a:t>15</a:t>
            </a:fld>
            <a:endParaRPr lang="en-US"/>
          </a:p>
        </p:txBody>
      </p:sp>
    </p:spTree>
    <p:extLst>
      <p:ext uri="{BB962C8B-B14F-4D97-AF65-F5344CB8AC3E}">
        <p14:creationId xmlns:p14="http://schemas.microsoft.com/office/powerpoint/2010/main" val="1059375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7C0843-BAA5-4D3C-9C25-C0F2E5EBB1B6}"/>
              </a:ext>
            </a:extLst>
          </p:cNvPr>
          <p:cNvSpPr>
            <a:spLocks noGrp="1"/>
          </p:cNvSpPr>
          <p:nvPr>
            <p:ph type="title"/>
          </p:nvPr>
        </p:nvSpPr>
        <p:spPr/>
        <p:txBody>
          <a:bodyPr>
            <a:normAutofit/>
          </a:bodyPr>
          <a:lstStyle/>
          <a:p>
            <a:r>
              <a:rPr lang="en-US" dirty="0"/>
              <a:t>Customer Journey</a:t>
            </a:r>
            <a:endParaRPr lang="en-US" dirty="0">
              <a:cs typeface="Arial" panose="020B0604020202020204"/>
            </a:endParaRPr>
          </a:p>
        </p:txBody>
      </p:sp>
      <p:grpSp>
        <p:nvGrpSpPr>
          <p:cNvPr id="18" name="Group 17">
            <a:extLst>
              <a:ext uri="{FF2B5EF4-FFF2-40B4-BE49-F238E27FC236}">
                <a16:creationId xmlns:a16="http://schemas.microsoft.com/office/drawing/2014/main" id="{B443F7B8-FBBB-F04E-8F7A-B5405230F40E}"/>
              </a:ext>
            </a:extLst>
          </p:cNvPr>
          <p:cNvGrpSpPr/>
          <p:nvPr/>
        </p:nvGrpSpPr>
        <p:grpSpPr>
          <a:xfrm>
            <a:off x="122170" y="1318410"/>
            <a:ext cx="11947658" cy="4914234"/>
            <a:chOff x="122169" y="2107414"/>
            <a:chExt cx="11971489" cy="4991761"/>
          </a:xfrm>
        </p:grpSpPr>
        <p:grpSp>
          <p:nvGrpSpPr>
            <p:cNvPr id="19" name="Group 18">
              <a:extLst>
                <a:ext uri="{FF2B5EF4-FFF2-40B4-BE49-F238E27FC236}">
                  <a16:creationId xmlns:a16="http://schemas.microsoft.com/office/drawing/2014/main" id="{1D2BBE8A-2D21-8048-82EA-6EBD71AC2D97}"/>
                </a:ext>
              </a:extLst>
            </p:cNvPr>
            <p:cNvGrpSpPr/>
            <p:nvPr/>
          </p:nvGrpSpPr>
          <p:grpSpPr>
            <a:xfrm>
              <a:off x="122169" y="2107414"/>
              <a:ext cx="11971489" cy="4991761"/>
              <a:chOff x="2299089" y="1640007"/>
              <a:chExt cx="9361136" cy="4991761"/>
            </a:xfrm>
          </p:grpSpPr>
          <p:sp>
            <p:nvSpPr>
              <p:cNvPr id="22" name="Rectangle 21">
                <a:extLst>
                  <a:ext uri="{FF2B5EF4-FFF2-40B4-BE49-F238E27FC236}">
                    <a16:creationId xmlns:a16="http://schemas.microsoft.com/office/drawing/2014/main" id="{AA9D6CAF-DD81-8D46-8EEB-4F6E58261088}"/>
                  </a:ext>
                </a:extLst>
              </p:cNvPr>
              <p:cNvSpPr/>
              <p:nvPr/>
            </p:nvSpPr>
            <p:spPr>
              <a:xfrm>
                <a:off x="2326108" y="2675727"/>
                <a:ext cx="3223761" cy="3874830"/>
              </a:xfrm>
              <a:prstGeom prst="rect">
                <a:avLst/>
              </a:prstGeom>
              <a:gradFill>
                <a:gsLst>
                  <a:gs pos="70000">
                    <a:schemeClr val="accent5">
                      <a:lumMod val="50000"/>
                    </a:schemeClr>
                  </a:gs>
                  <a:gs pos="85000">
                    <a:srgbClr val="00C057"/>
                  </a:gs>
                  <a:gs pos="100000">
                    <a:srgbClr val="008E40"/>
                  </a:gs>
                </a:gsLst>
                <a:lin ang="0" scaled="1"/>
              </a:gradFill>
              <a:ln w="952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15252"/>
                <a:endParaRPr lang="en-US" sz="619">
                  <a:solidFill>
                    <a:prstClr val="white"/>
                  </a:solidFill>
                  <a:latin typeface="Arial"/>
                </a:endParaRPr>
              </a:p>
            </p:txBody>
          </p:sp>
          <p:grpSp>
            <p:nvGrpSpPr>
              <p:cNvPr id="23" name="Group 22">
                <a:extLst>
                  <a:ext uri="{FF2B5EF4-FFF2-40B4-BE49-F238E27FC236}">
                    <a16:creationId xmlns:a16="http://schemas.microsoft.com/office/drawing/2014/main" id="{062B1755-D815-2847-917D-DAD38D793ED3}"/>
                  </a:ext>
                </a:extLst>
              </p:cNvPr>
              <p:cNvGrpSpPr/>
              <p:nvPr/>
            </p:nvGrpSpPr>
            <p:grpSpPr>
              <a:xfrm>
                <a:off x="2299089" y="1640007"/>
                <a:ext cx="9361136" cy="4991761"/>
                <a:chOff x="2224221" y="1661927"/>
                <a:chExt cx="8348003" cy="4991761"/>
              </a:xfrm>
            </p:grpSpPr>
            <p:sp>
              <p:nvSpPr>
                <p:cNvPr id="24" name="Rectangle 23">
                  <a:extLst>
                    <a:ext uri="{FF2B5EF4-FFF2-40B4-BE49-F238E27FC236}">
                      <a16:creationId xmlns:a16="http://schemas.microsoft.com/office/drawing/2014/main" id="{09538F6E-BBE7-9543-988F-E9D4230D8504}"/>
                    </a:ext>
                  </a:extLst>
                </p:cNvPr>
                <p:cNvSpPr/>
                <p:nvPr/>
              </p:nvSpPr>
              <p:spPr>
                <a:xfrm>
                  <a:off x="5170790" y="4730632"/>
                  <a:ext cx="5399317" cy="831227"/>
                </a:xfrm>
                <a:prstGeom prst="rect">
                  <a:avLst/>
                </a:prstGeom>
                <a:solidFill>
                  <a:schemeClr val="accent2">
                    <a:lumMod val="75000"/>
                  </a:schemeClr>
                </a:solidFill>
                <a:ln w="952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15252"/>
                  <a:endParaRPr lang="en-US" sz="619">
                    <a:solidFill>
                      <a:prstClr val="black"/>
                    </a:solidFill>
                    <a:latin typeface="Arial"/>
                  </a:endParaRPr>
                </a:p>
              </p:txBody>
            </p:sp>
            <p:sp>
              <p:nvSpPr>
                <p:cNvPr id="25" name="Rectangle 24">
                  <a:extLst>
                    <a:ext uri="{FF2B5EF4-FFF2-40B4-BE49-F238E27FC236}">
                      <a16:creationId xmlns:a16="http://schemas.microsoft.com/office/drawing/2014/main" id="{09538F6E-BBE7-9543-988F-E9D4230D8504}"/>
                    </a:ext>
                  </a:extLst>
                </p:cNvPr>
                <p:cNvSpPr/>
                <p:nvPr/>
              </p:nvSpPr>
              <p:spPr>
                <a:xfrm>
                  <a:off x="5168640" y="5614631"/>
                  <a:ext cx="5396815" cy="957847"/>
                </a:xfrm>
                <a:prstGeom prst="rect">
                  <a:avLst/>
                </a:prstGeom>
                <a:solidFill>
                  <a:schemeClr val="accent4">
                    <a:lumMod val="75000"/>
                  </a:schemeClr>
                </a:solidFill>
                <a:ln w="952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15252"/>
                  <a:endParaRPr lang="en-US" sz="619">
                    <a:solidFill>
                      <a:prstClr val="black"/>
                    </a:solidFill>
                    <a:latin typeface="Arial"/>
                  </a:endParaRPr>
                </a:p>
              </p:txBody>
            </p:sp>
            <p:grpSp>
              <p:nvGrpSpPr>
                <p:cNvPr id="26" name="Group 25">
                  <a:extLst>
                    <a:ext uri="{FF2B5EF4-FFF2-40B4-BE49-F238E27FC236}">
                      <a16:creationId xmlns:a16="http://schemas.microsoft.com/office/drawing/2014/main" id="{B2DB32CA-9EC4-F246-BBD9-090B9F070E1C}"/>
                    </a:ext>
                  </a:extLst>
                </p:cNvPr>
                <p:cNvGrpSpPr/>
                <p:nvPr/>
              </p:nvGrpSpPr>
              <p:grpSpPr>
                <a:xfrm>
                  <a:off x="2224221" y="1661927"/>
                  <a:ext cx="8348003" cy="4991761"/>
                  <a:chOff x="2224221" y="1661927"/>
                  <a:chExt cx="8348003" cy="4991761"/>
                </a:xfrm>
              </p:grpSpPr>
              <p:sp>
                <p:nvSpPr>
                  <p:cNvPr id="27" name="Rectangle 26">
                    <a:extLst>
                      <a:ext uri="{FF2B5EF4-FFF2-40B4-BE49-F238E27FC236}">
                        <a16:creationId xmlns:a16="http://schemas.microsoft.com/office/drawing/2014/main" id="{2462095F-1E0F-3C41-A818-E49A9E46C94E}"/>
                      </a:ext>
                    </a:extLst>
                  </p:cNvPr>
                  <p:cNvSpPr/>
                  <p:nvPr/>
                </p:nvSpPr>
                <p:spPr>
                  <a:xfrm>
                    <a:off x="5173143" y="2704570"/>
                    <a:ext cx="5399081" cy="1963770"/>
                  </a:xfrm>
                  <a:prstGeom prst="rect">
                    <a:avLst/>
                  </a:prstGeom>
                  <a:solidFill>
                    <a:srgbClr val="008E40"/>
                  </a:solidFill>
                  <a:ln w="952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15252"/>
                    <a:endParaRPr lang="en-US" sz="619">
                      <a:solidFill>
                        <a:prstClr val="white"/>
                      </a:solidFill>
                      <a:latin typeface="Arial"/>
                    </a:endParaRPr>
                  </a:p>
                </p:txBody>
              </p:sp>
              <p:grpSp>
                <p:nvGrpSpPr>
                  <p:cNvPr id="28" name="Group 27">
                    <a:extLst>
                      <a:ext uri="{FF2B5EF4-FFF2-40B4-BE49-F238E27FC236}">
                        <a16:creationId xmlns:a16="http://schemas.microsoft.com/office/drawing/2014/main" id="{7225233F-6DD3-4134-A22E-D4E4FA0F4CDC}"/>
                      </a:ext>
                    </a:extLst>
                  </p:cNvPr>
                  <p:cNvGrpSpPr/>
                  <p:nvPr/>
                </p:nvGrpSpPr>
                <p:grpSpPr>
                  <a:xfrm>
                    <a:off x="2224221" y="1661927"/>
                    <a:ext cx="8331385" cy="4991761"/>
                    <a:chOff x="2230108" y="1271218"/>
                    <a:chExt cx="9028488" cy="5755441"/>
                  </a:xfrm>
                </p:grpSpPr>
                <p:sp>
                  <p:nvSpPr>
                    <p:cNvPr id="29" name="TextBox 28">
                      <a:extLst>
                        <a:ext uri="{FF2B5EF4-FFF2-40B4-BE49-F238E27FC236}">
                          <a16:creationId xmlns:a16="http://schemas.microsoft.com/office/drawing/2014/main" id="{4E6950D0-8595-46A5-8349-9227C7F6F817}"/>
                        </a:ext>
                      </a:extLst>
                    </p:cNvPr>
                    <p:cNvSpPr txBox="1"/>
                    <p:nvPr/>
                  </p:nvSpPr>
                  <p:spPr>
                    <a:xfrm>
                      <a:off x="5428661" y="3279873"/>
                      <a:ext cx="3427688" cy="1357030"/>
                    </a:xfrm>
                    <a:prstGeom prst="rect">
                      <a:avLst/>
                    </a:prstGeom>
                    <a:noFill/>
                    <a:ln>
                      <a:noFill/>
                    </a:ln>
                  </p:spPr>
                  <p:txBody>
                    <a:bodyPr wrap="square" lIns="80682" tIns="40341" rIns="80682" bIns="40341"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065" indent="-11206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a:rPr>
                        <a:t>Operations (NSOCC)</a:t>
                      </a:r>
                      <a:endParaRPr lang="en-US" sz="1000" dirty="0">
                        <a:solidFill>
                          <a:schemeClr val="bg1"/>
                        </a:solidFill>
                        <a:cs typeface="Arial"/>
                      </a:endParaRPr>
                    </a:p>
                    <a:p>
                      <a:pPr marL="223009" lvl="2" indent="-14680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a:rPr>
                        <a:t>LEOP / Critical Ops / Nominal Ops</a:t>
                      </a:r>
                      <a:endParaRPr lang="en-US" sz="1000" dirty="0">
                        <a:solidFill>
                          <a:schemeClr val="bg1"/>
                        </a:solidFill>
                        <a:effectLst>
                          <a:outerShdw blurRad="38100" dist="38100" dir="2700000" algn="tl">
                            <a:srgbClr val="000000">
                              <a:alpha val="43137"/>
                            </a:srgbClr>
                          </a:outerShdw>
                        </a:effectLst>
                        <a:latin typeface="Arial"/>
                        <a:cs typeface="Arial"/>
                      </a:endParaRPr>
                    </a:p>
                    <a:p>
                      <a:pPr marL="223009" lvl="2" indent="-14680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a:rPr>
                        <a:t>Orchestrated Govt. And Commercial Services Ops</a:t>
                      </a:r>
                      <a:endParaRPr lang="en-US" sz="1000" dirty="0">
                        <a:solidFill>
                          <a:schemeClr val="bg1"/>
                        </a:solidFill>
                        <a:effectLst>
                          <a:outerShdw blurRad="38100" dist="38100" dir="2700000" algn="tl">
                            <a:srgbClr val="000000">
                              <a:alpha val="43137"/>
                            </a:srgbClr>
                          </a:outerShdw>
                        </a:effectLst>
                        <a:latin typeface="Arial"/>
                        <a:cs typeface="Arial"/>
                      </a:endParaRPr>
                    </a:p>
                    <a:p>
                      <a:pPr marL="223009" lvl="2" indent="-14680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a:rPr>
                        <a:t>Virtual Network Management</a:t>
                      </a:r>
                      <a:endParaRPr lang="en-US" sz="1000" dirty="0">
                        <a:solidFill>
                          <a:schemeClr val="bg1"/>
                        </a:solidFill>
                        <a:effectLst>
                          <a:outerShdw blurRad="38100" dist="38100" dir="2700000" algn="tl">
                            <a:srgbClr val="000000">
                              <a:alpha val="43137"/>
                            </a:srgbClr>
                          </a:outerShdw>
                        </a:effectLst>
                        <a:latin typeface="Arial"/>
                        <a:cs typeface="Arial"/>
                      </a:endParaRPr>
                    </a:p>
                    <a:p>
                      <a:pPr marL="293610" lvl="3" indent="-70041"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a:rPr>
                        <a:t>Mission Planning and Scheduling</a:t>
                      </a:r>
                      <a:endParaRPr lang="en-US" sz="1000" dirty="0">
                        <a:solidFill>
                          <a:schemeClr val="bg1"/>
                        </a:solidFill>
                        <a:effectLst>
                          <a:outerShdw blurRad="38100" dist="38100" dir="2700000" algn="tl">
                            <a:srgbClr val="000000">
                              <a:alpha val="43137"/>
                            </a:srgbClr>
                          </a:outerShdw>
                        </a:effectLst>
                        <a:latin typeface="Arial"/>
                        <a:cs typeface="Arial"/>
                      </a:endParaRPr>
                    </a:p>
                    <a:p>
                      <a:pPr marL="293610" lvl="3" indent="-70041"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a:rPr>
                        <a:t>Data Transport Mgmt., Monitor, Control</a:t>
                      </a:r>
                      <a:endParaRPr lang="en-US" sz="1000" dirty="0">
                        <a:solidFill>
                          <a:schemeClr val="bg1"/>
                        </a:solidFill>
                        <a:effectLst>
                          <a:outerShdw blurRad="38100" dist="38100" dir="2700000" algn="tl">
                            <a:srgbClr val="000000">
                              <a:alpha val="43137"/>
                            </a:srgbClr>
                          </a:outerShdw>
                        </a:effectLst>
                        <a:latin typeface="Arial"/>
                        <a:cs typeface="Arial"/>
                      </a:endParaRPr>
                    </a:p>
                    <a:p>
                      <a:pPr marL="112065" indent="-112065" defTabSz="315252">
                        <a:buFont typeface="Arial" panose="020B0604020202020204" pitchFamily="34" charset="0"/>
                        <a:buChar char="•"/>
                      </a:pPr>
                      <a:endParaRPr lang="en-US" sz="1000" dirty="0">
                        <a:effectLst>
                          <a:outerShdw blurRad="38100" dist="38100" dir="2700000" algn="tl">
                            <a:srgbClr val="000000">
                              <a:alpha val="43137"/>
                            </a:srgbClr>
                          </a:outerShdw>
                        </a:effectLst>
                        <a:latin typeface="Arial"/>
                        <a:cs typeface="Arial"/>
                      </a:endParaRPr>
                    </a:p>
                  </p:txBody>
                </p:sp>
                <p:sp>
                  <p:nvSpPr>
                    <p:cNvPr id="30" name="TextBox 9">
                      <a:extLst>
                        <a:ext uri="{FF2B5EF4-FFF2-40B4-BE49-F238E27FC236}">
                          <a16:creationId xmlns:a16="http://schemas.microsoft.com/office/drawing/2014/main" id="{E71923AD-29BE-4E81-8C0D-2E962C91F9B1}"/>
                        </a:ext>
                      </a:extLst>
                    </p:cNvPr>
                    <p:cNvSpPr txBox="1"/>
                    <p:nvPr/>
                  </p:nvSpPr>
                  <p:spPr>
                    <a:xfrm>
                      <a:off x="6144894" y="3678030"/>
                      <a:ext cx="2009039" cy="27588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4033" indent="-54033" defTabSz="315252">
                        <a:buFont typeface="Arial" panose="020B0604020202020204" pitchFamily="34" charset="0"/>
                        <a:buChar char="•"/>
                      </a:pPr>
                      <a:endParaRPr lang="en-US" sz="566" b="1" dirty="0">
                        <a:solidFill>
                          <a:prstClr val="white"/>
                        </a:solidFill>
                        <a:effectLst>
                          <a:outerShdw blurRad="38100" dist="38100" dir="2700000" algn="tl">
                            <a:srgbClr val="000000">
                              <a:alpha val="43137"/>
                            </a:srgbClr>
                          </a:outerShdw>
                        </a:effectLst>
                        <a:latin typeface="Arial"/>
                      </a:endParaRPr>
                    </a:p>
                  </p:txBody>
                </p:sp>
                <p:sp>
                  <p:nvSpPr>
                    <p:cNvPr id="31" name="TextBox 10">
                      <a:extLst>
                        <a:ext uri="{FF2B5EF4-FFF2-40B4-BE49-F238E27FC236}">
                          <a16:creationId xmlns:a16="http://schemas.microsoft.com/office/drawing/2014/main" id="{AD62E885-5C85-42F9-93CE-6617E6DE99E6}"/>
                        </a:ext>
                      </a:extLst>
                    </p:cNvPr>
                    <p:cNvSpPr txBox="1"/>
                    <p:nvPr/>
                  </p:nvSpPr>
                  <p:spPr>
                    <a:xfrm>
                      <a:off x="5425771" y="2875321"/>
                      <a:ext cx="2512242" cy="636108"/>
                    </a:xfrm>
                    <a:prstGeom prst="rect">
                      <a:avLst/>
                    </a:prstGeom>
                    <a:noFill/>
                    <a:ln>
                      <a:noFill/>
                    </a:ln>
                  </p:spPr>
                  <p:txBody>
                    <a:bodyPr wrap="square" lIns="80682" tIns="40341" rIns="80682" bIns="40341"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065" indent="-11206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panose="020B0604020202020204"/>
                        </a:rPr>
                        <a:t>Onboarding Providers</a:t>
                      </a:r>
                      <a:endParaRPr lang="en-US" sz="1000">
                        <a:solidFill>
                          <a:schemeClr val="bg1"/>
                        </a:solidFill>
                        <a:cs typeface="Arial"/>
                      </a:endParaRPr>
                    </a:p>
                    <a:p>
                      <a:pPr marL="112065" indent="-11206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panose="020B0604020202020204"/>
                        </a:rPr>
                        <a:t>Onboarding Missions</a:t>
                      </a:r>
                      <a:endParaRPr lang="en-US" sz="1000" dirty="0">
                        <a:solidFill>
                          <a:schemeClr val="bg1"/>
                        </a:solidFill>
                        <a:effectLst>
                          <a:outerShdw blurRad="38100" dist="38100" dir="2700000" algn="tl">
                            <a:srgbClr val="000000">
                              <a:alpha val="43137"/>
                            </a:srgbClr>
                          </a:outerShdw>
                        </a:effectLst>
                        <a:latin typeface="Arial" panose="020B0604020202020204"/>
                        <a:cs typeface="Arial" panose="020B0604020202020204"/>
                      </a:endParaRPr>
                    </a:p>
                    <a:p>
                      <a:pPr marL="76204" lvl="2" defTabSz="315252"/>
                      <a:endParaRPr lang="en-US" sz="1000" dirty="0">
                        <a:effectLst>
                          <a:outerShdw blurRad="38100" dist="38100" dir="2700000" algn="tl">
                            <a:srgbClr val="000000">
                              <a:alpha val="43137"/>
                            </a:srgbClr>
                          </a:outerShdw>
                        </a:effectLst>
                        <a:latin typeface="Arial" panose="020B0604020202020204"/>
                        <a:cs typeface="Arial"/>
                      </a:endParaRPr>
                    </a:p>
                  </p:txBody>
                </p:sp>
                <p:sp>
                  <p:nvSpPr>
                    <p:cNvPr id="32" name="TextBox 11">
                      <a:extLst>
                        <a:ext uri="{FF2B5EF4-FFF2-40B4-BE49-F238E27FC236}">
                          <a16:creationId xmlns:a16="http://schemas.microsoft.com/office/drawing/2014/main" id="{57FFB4B8-C648-4FCC-9285-884D55493489}"/>
                        </a:ext>
                      </a:extLst>
                    </p:cNvPr>
                    <p:cNvSpPr txBox="1"/>
                    <p:nvPr/>
                  </p:nvSpPr>
                  <p:spPr>
                    <a:xfrm>
                      <a:off x="2250213" y="2819062"/>
                      <a:ext cx="3164675" cy="636108"/>
                    </a:xfrm>
                    <a:prstGeom prst="rect">
                      <a:avLst/>
                    </a:prstGeom>
                    <a:noFill/>
                    <a:ln>
                      <a:noFill/>
                    </a:ln>
                  </p:spPr>
                  <p:txBody>
                    <a:bodyPr wrap="square" lIns="80682" tIns="40341" rIns="80682" bIns="40341"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065" indent="-11206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cs typeface="Arial"/>
                        </a:rPr>
                        <a:t>Engagement with Potential Missions</a:t>
                      </a:r>
                    </a:p>
                    <a:p>
                      <a:pPr marL="112065" indent="-11206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cs typeface="Arial"/>
                        </a:rPr>
                        <a:t>Mission Viability Assessment</a:t>
                      </a:r>
                    </a:p>
                    <a:p>
                      <a:pPr marL="112065" indent="-112065"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cs typeface="Arial"/>
                        </a:rPr>
                        <a:t>Hand off to NSN</a:t>
                      </a:r>
                    </a:p>
                  </p:txBody>
                </p:sp>
                <p:sp>
                  <p:nvSpPr>
                    <p:cNvPr id="33" name="TextBox 12">
                      <a:extLst>
                        <a:ext uri="{FF2B5EF4-FFF2-40B4-BE49-F238E27FC236}">
                          <a16:creationId xmlns:a16="http://schemas.microsoft.com/office/drawing/2014/main" id="{21E5B743-BBA8-434C-93B6-2DD3F179FAEB}"/>
                        </a:ext>
                      </a:extLst>
                    </p:cNvPr>
                    <p:cNvSpPr txBox="1"/>
                    <p:nvPr/>
                  </p:nvSpPr>
                  <p:spPr>
                    <a:xfrm>
                      <a:off x="5462121" y="2473373"/>
                      <a:ext cx="1373384" cy="38523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15252"/>
                      <a:r>
                        <a:rPr lang="en-US" sz="1028" b="1" dirty="0">
                          <a:solidFill>
                            <a:prstClr val="white"/>
                          </a:solidFill>
                          <a:effectLst>
                            <a:outerShdw blurRad="38100" dist="38100" dir="2700000" algn="tl">
                              <a:srgbClr val="000000">
                                <a:alpha val="43137"/>
                              </a:srgbClr>
                            </a:outerShdw>
                          </a:effectLst>
                          <a:latin typeface="Arial"/>
                        </a:rPr>
                        <a:t>457 / NSN Project</a:t>
                      </a:r>
                    </a:p>
                  </p:txBody>
                </p:sp>
                <p:sp>
                  <p:nvSpPr>
                    <p:cNvPr id="34" name="TextBox 13">
                      <a:extLst>
                        <a:ext uri="{FF2B5EF4-FFF2-40B4-BE49-F238E27FC236}">
                          <a16:creationId xmlns:a16="http://schemas.microsoft.com/office/drawing/2014/main" id="{DB040DF2-490F-45CF-B8C8-0FA8A97268A9}"/>
                        </a:ext>
                      </a:extLst>
                    </p:cNvPr>
                    <p:cNvSpPr txBox="1"/>
                    <p:nvPr/>
                  </p:nvSpPr>
                  <p:spPr>
                    <a:xfrm>
                      <a:off x="2999809" y="2458605"/>
                      <a:ext cx="1350988" cy="38523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15252"/>
                      <a:r>
                        <a:rPr lang="en-US" sz="1028" b="1" dirty="0">
                          <a:solidFill>
                            <a:prstClr val="white"/>
                          </a:solidFill>
                          <a:effectLst>
                            <a:outerShdw blurRad="38100" dist="38100" dir="2700000" algn="tl">
                              <a:srgbClr val="000000">
                                <a:alpha val="43137"/>
                              </a:srgbClr>
                            </a:outerShdw>
                          </a:effectLst>
                          <a:latin typeface="Arial"/>
                        </a:rPr>
                        <a:t>450.1 / CIS Office</a:t>
                      </a:r>
                    </a:p>
                  </p:txBody>
                </p:sp>
                <p:sp>
                  <p:nvSpPr>
                    <p:cNvPr id="35" name="Rectangle: Rounded Corners 3">
                      <a:extLst>
                        <a:ext uri="{FF2B5EF4-FFF2-40B4-BE49-F238E27FC236}">
                          <a16:creationId xmlns:a16="http://schemas.microsoft.com/office/drawing/2014/main" id="{B0B47A2A-F73A-41A8-80BC-36AFE022E188}"/>
                        </a:ext>
                      </a:extLst>
                    </p:cNvPr>
                    <p:cNvSpPr/>
                    <p:nvPr/>
                  </p:nvSpPr>
                  <p:spPr>
                    <a:xfrm>
                      <a:off x="2230108" y="1283344"/>
                      <a:ext cx="1004435" cy="666553"/>
                    </a:xfrm>
                    <a:prstGeom prst="roundRect">
                      <a:avLst>
                        <a:gd name="adj" fmla="val 0"/>
                      </a:avLst>
                    </a:prstGeom>
                    <a:solidFill>
                      <a:schemeClr val="bg1"/>
                    </a:solidFill>
                    <a:ln w="12700" cap="flat" cmpd="sng" algn="ctr">
                      <a:noFill/>
                      <a:prstDash val="solid"/>
                      <a:miter lim="800000"/>
                    </a:ln>
                    <a:effectLst/>
                  </p:spPr>
                  <p:txBody>
                    <a:bodyPr lIns="0" tIns="40341" rIns="0" bIns="40341"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05353"/>
                      <a:r>
                        <a:rPr lang="en-US" sz="1000" b="1" kern="0" dirty="0">
                          <a:solidFill>
                            <a:prstClr val="black"/>
                          </a:solidFill>
                          <a:latin typeface="Arial Narrow" panose="020B0606020202030204" pitchFamily="34" charset="0"/>
                        </a:rPr>
                        <a:t>Studies (Analysis of Alternatives)</a:t>
                      </a:r>
                      <a:endParaRPr lang="en-US" sz="1000" kern="0" dirty="0">
                        <a:solidFill>
                          <a:prstClr val="black"/>
                        </a:solidFill>
                        <a:latin typeface="Arial Narrow" panose="020B0606020202030204" pitchFamily="34" charset="0"/>
                      </a:endParaRPr>
                    </a:p>
                  </p:txBody>
                </p:sp>
                <p:sp>
                  <p:nvSpPr>
                    <p:cNvPr id="36" name="Rectangle: Rounded Corners 3">
                      <a:extLst>
                        <a:ext uri="{FF2B5EF4-FFF2-40B4-BE49-F238E27FC236}">
                          <a16:creationId xmlns:a16="http://schemas.microsoft.com/office/drawing/2014/main" id="{62BC249F-C8FB-4D36-B433-75DF402166C0}"/>
                        </a:ext>
                      </a:extLst>
                    </p:cNvPr>
                    <p:cNvSpPr/>
                    <p:nvPr/>
                  </p:nvSpPr>
                  <p:spPr>
                    <a:xfrm>
                      <a:off x="3333785" y="1283342"/>
                      <a:ext cx="994490" cy="666553"/>
                    </a:xfrm>
                    <a:prstGeom prst="roundRect">
                      <a:avLst>
                        <a:gd name="adj" fmla="val 0"/>
                      </a:avLst>
                    </a:prstGeom>
                    <a:solidFill>
                      <a:schemeClr val="bg1"/>
                    </a:solidFill>
                    <a:ln w="12700" cap="flat" cmpd="sng" algn="ctr">
                      <a:noFill/>
                      <a:prstDash val="solid"/>
                      <a:miter lim="800000"/>
                    </a:ln>
                    <a:effectLst/>
                  </p:spPr>
                  <p:txBody>
                    <a:bodyPr lIns="0" tIns="40341" rIns="0" bIns="40341"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05353"/>
                      <a:r>
                        <a:rPr lang="en-US" sz="1000" b="1" kern="0" dirty="0">
                          <a:solidFill>
                            <a:prstClr val="black"/>
                          </a:solidFill>
                          <a:latin typeface="Arial Narrow" panose="020B0606020202030204" pitchFamily="34" charset="0"/>
                        </a:rPr>
                        <a:t>Pre-Phase A: </a:t>
                      </a:r>
                      <a:br>
                        <a:rPr lang="en-US" sz="1000" b="1" kern="0" dirty="0">
                          <a:solidFill>
                            <a:prstClr val="black"/>
                          </a:solidFill>
                          <a:latin typeface="Arial Narrow" panose="020B0606020202030204" pitchFamily="34" charset="0"/>
                        </a:rPr>
                      </a:br>
                      <a:r>
                        <a:rPr lang="en-US" sz="1000" b="1" kern="0" dirty="0">
                          <a:solidFill>
                            <a:prstClr val="black"/>
                          </a:solidFill>
                          <a:latin typeface="Arial Narrow" panose="020B0606020202030204" pitchFamily="34" charset="0"/>
                        </a:rPr>
                        <a:t>Concept Studies</a:t>
                      </a:r>
                      <a:endParaRPr lang="en-US" sz="1000" dirty="0"/>
                    </a:p>
                  </p:txBody>
                </p:sp>
                <p:sp>
                  <p:nvSpPr>
                    <p:cNvPr id="37" name="Rectangle: Rounded Corners 3">
                      <a:extLst>
                        <a:ext uri="{FF2B5EF4-FFF2-40B4-BE49-F238E27FC236}">
                          <a16:creationId xmlns:a16="http://schemas.microsoft.com/office/drawing/2014/main" id="{F852DD8E-07E6-44A3-B543-5B23E2FDC736}"/>
                        </a:ext>
                      </a:extLst>
                    </p:cNvPr>
                    <p:cNvSpPr/>
                    <p:nvPr/>
                  </p:nvSpPr>
                  <p:spPr>
                    <a:xfrm>
                      <a:off x="4422108" y="1281154"/>
                      <a:ext cx="949515" cy="668741"/>
                    </a:xfrm>
                    <a:prstGeom prst="roundRect">
                      <a:avLst>
                        <a:gd name="adj" fmla="val 0"/>
                      </a:avLst>
                    </a:prstGeom>
                    <a:solidFill>
                      <a:schemeClr val="bg1"/>
                    </a:solidFill>
                    <a:ln w="12700" cap="flat" cmpd="sng" algn="ctr">
                      <a:noFill/>
                      <a:prstDash val="solid"/>
                      <a:miter lim="800000"/>
                    </a:ln>
                    <a:effectLst/>
                  </p:spPr>
                  <p:txBody>
                    <a:bodyPr lIns="0" tIns="40341" rIns="0" bIns="40341"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05353">
                        <a:spcAft>
                          <a:spcPts val="309"/>
                        </a:spcAft>
                      </a:pPr>
                      <a:r>
                        <a:rPr lang="en-US" sz="1000" b="1" kern="0" dirty="0">
                          <a:solidFill>
                            <a:prstClr val="black"/>
                          </a:solidFill>
                          <a:latin typeface="Arial Narrow" panose="020B0606020202030204" pitchFamily="34" charset="0"/>
                        </a:rPr>
                        <a:t>Phase A: </a:t>
                      </a:r>
                      <a:br>
                        <a:rPr lang="en-US" sz="1000" b="1" kern="0" dirty="0">
                          <a:solidFill>
                            <a:prstClr val="black"/>
                          </a:solidFill>
                          <a:latin typeface="Arial Narrow" panose="020B0606020202030204" pitchFamily="34" charset="0"/>
                        </a:rPr>
                      </a:br>
                      <a:r>
                        <a:rPr lang="en-US" sz="1000" b="1" kern="0" dirty="0">
                          <a:solidFill>
                            <a:prstClr val="black"/>
                          </a:solidFill>
                          <a:latin typeface="Arial Narrow" panose="020B0606020202030204" pitchFamily="34" charset="0"/>
                        </a:rPr>
                        <a:t>Concept &amp; Tech Dev</a:t>
                      </a:r>
                      <a:endParaRPr lang="en-US" sz="1000"/>
                    </a:p>
                  </p:txBody>
                </p:sp>
                <p:sp>
                  <p:nvSpPr>
                    <p:cNvPr id="38" name="Rectangle: Rounded Corners 3">
                      <a:extLst>
                        <a:ext uri="{FF2B5EF4-FFF2-40B4-BE49-F238E27FC236}">
                          <a16:creationId xmlns:a16="http://schemas.microsoft.com/office/drawing/2014/main" id="{FDCA8C7B-443E-4134-8645-E510D3D59A7C}"/>
                        </a:ext>
                      </a:extLst>
                    </p:cNvPr>
                    <p:cNvSpPr/>
                    <p:nvPr/>
                  </p:nvSpPr>
                  <p:spPr>
                    <a:xfrm>
                      <a:off x="5425772" y="1281154"/>
                      <a:ext cx="1204497" cy="668741"/>
                    </a:xfrm>
                    <a:prstGeom prst="roundRect">
                      <a:avLst>
                        <a:gd name="adj" fmla="val 0"/>
                      </a:avLst>
                    </a:prstGeom>
                    <a:solidFill>
                      <a:schemeClr val="bg1"/>
                    </a:solidFill>
                    <a:ln w="12700" cap="flat" cmpd="sng" algn="ctr">
                      <a:noFill/>
                      <a:prstDash val="solid"/>
                      <a:miter lim="800000"/>
                    </a:ln>
                    <a:effectLst/>
                  </p:spPr>
                  <p:txBody>
                    <a:bodyPr lIns="0" tIns="40341" rIns="0" bIns="40341"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05353">
                        <a:spcAft>
                          <a:spcPts val="309"/>
                        </a:spcAft>
                      </a:pPr>
                      <a:r>
                        <a:rPr lang="en-US" sz="1000" b="1" kern="0" dirty="0">
                          <a:solidFill>
                            <a:prstClr val="black"/>
                          </a:solidFill>
                          <a:latin typeface="Arial Narrow" panose="020B0606020202030204" pitchFamily="34" charset="0"/>
                        </a:rPr>
                        <a:t>Phase B: Prelim Design</a:t>
                      </a:r>
                      <a:br>
                        <a:rPr lang="en-US" sz="1000" b="1" kern="0" dirty="0">
                          <a:solidFill>
                            <a:prstClr val="black"/>
                          </a:solidFill>
                          <a:latin typeface="Arial Narrow" panose="020B0606020202030204" pitchFamily="34" charset="0"/>
                        </a:rPr>
                      </a:br>
                      <a:r>
                        <a:rPr lang="en-US" sz="1000" b="1" kern="0" dirty="0">
                          <a:solidFill>
                            <a:prstClr val="black"/>
                          </a:solidFill>
                          <a:latin typeface="Arial Narrow" panose="020B0606020202030204" pitchFamily="34" charset="0"/>
                        </a:rPr>
                        <a:t>&amp; Tech Completion</a:t>
                      </a:r>
                      <a:endParaRPr lang="en-US" sz="1000" kern="0" dirty="0">
                        <a:solidFill>
                          <a:prstClr val="black"/>
                        </a:solidFill>
                        <a:latin typeface="Arial Narrow" panose="020B0606020202030204" pitchFamily="34" charset="0"/>
                      </a:endParaRPr>
                    </a:p>
                  </p:txBody>
                </p:sp>
                <p:sp>
                  <p:nvSpPr>
                    <p:cNvPr id="39" name="Rectangle: Rounded Corners 3">
                      <a:extLst>
                        <a:ext uri="{FF2B5EF4-FFF2-40B4-BE49-F238E27FC236}">
                          <a16:creationId xmlns:a16="http://schemas.microsoft.com/office/drawing/2014/main" id="{2F8257CC-DD71-4599-8320-3BA2249CB65F}"/>
                        </a:ext>
                      </a:extLst>
                    </p:cNvPr>
                    <p:cNvSpPr/>
                    <p:nvPr/>
                  </p:nvSpPr>
                  <p:spPr>
                    <a:xfrm>
                      <a:off x="6728866" y="1283342"/>
                      <a:ext cx="1171178" cy="666553"/>
                    </a:xfrm>
                    <a:prstGeom prst="roundRect">
                      <a:avLst>
                        <a:gd name="adj" fmla="val 0"/>
                      </a:avLst>
                    </a:prstGeom>
                    <a:solidFill>
                      <a:schemeClr val="bg1"/>
                    </a:solidFill>
                    <a:ln w="12700" cap="flat" cmpd="sng" algn="ctr">
                      <a:noFill/>
                      <a:prstDash val="solid"/>
                      <a:miter lim="800000"/>
                    </a:ln>
                    <a:effectLst/>
                  </p:spPr>
                  <p:txBody>
                    <a:bodyPr lIns="0" tIns="40341" rIns="0" bIns="40341"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05353">
                        <a:spcAft>
                          <a:spcPts val="309"/>
                        </a:spcAft>
                      </a:pPr>
                      <a:r>
                        <a:rPr lang="en-US" sz="1000" b="1" kern="0" dirty="0">
                          <a:solidFill>
                            <a:prstClr val="black"/>
                          </a:solidFill>
                          <a:latin typeface="Arial Narrow" panose="020B0606020202030204" pitchFamily="34" charset="0"/>
                        </a:rPr>
                        <a:t>Phase C: </a:t>
                      </a:r>
                      <a:br>
                        <a:rPr lang="en-US" sz="1000" b="1" kern="0" dirty="0">
                          <a:solidFill>
                            <a:prstClr val="black"/>
                          </a:solidFill>
                          <a:latin typeface="Arial Narrow" panose="020B0606020202030204" pitchFamily="34" charset="0"/>
                        </a:rPr>
                      </a:br>
                      <a:r>
                        <a:rPr lang="en-US" sz="1000" b="1" kern="0" dirty="0">
                          <a:solidFill>
                            <a:prstClr val="black"/>
                          </a:solidFill>
                          <a:latin typeface="Arial Narrow" panose="020B0606020202030204" pitchFamily="34" charset="0"/>
                        </a:rPr>
                        <a:t>Final Design &amp; Fab</a:t>
                      </a:r>
                      <a:endParaRPr lang="en-US" sz="1000" kern="0" dirty="0">
                        <a:solidFill>
                          <a:prstClr val="black"/>
                        </a:solidFill>
                        <a:latin typeface="Arial Narrow" panose="020B0606020202030204" pitchFamily="34" charset="0"/>
                      </a:endParaRPr>
                    </a:p>
                  </p:txBody>
                </p:sp>
                <p:sp>
                  <p:nvSpPr>
                    <p:cNvPr id="40" name="Rectangle: Rounded Corners 3">
                      <a:extLst>
                        <a:ext uri="{FF2B5EF4-FFF2-40B4-BE49-F238E27FC236}">
                          <a16:creationId xmlns:a16="http://schemas.microsoft.com/office/drawing/2014/main" id="{01BB1D82-DF68-4AA1-8125-F44E0192AAB0}"/>
                        </a:ext>
                      </a:extLst>
                    </p:cNvPr>
                    <p:cNvSpPr/>
                    <p:nvPr/>
                  </p:nvSpPr>
                  <p:spPr>
                    <a:xfrm>
                      <a:off x="9211073" y="1284671"/>
                      <a:ext cx="990886" cy="665349"/>
                    </a:xfrm>
                    <a:prstGeom prst="roundRect">
                      <a:avLst>
                        <a:gd name="adj" fmla="val 0"/>
                      </a:avLst>
                    </a:prstGeom>
                    <a:solidFill>
                      <a:schemeClr val="bg1"/>
                    </a:solidFill>
                    <a:ln w="12700" cap="flat" cmpd="sng" algn="ctr">
                      <a:noFill/>
                      <a:prstDash val="solid"/>
                      <a:miter lim="800000"/>
                    </a:ln>
                    <a:effectLst/>
                  </p:spPr>
                  <p:txBody>
                    <a:bodyPr lIns="0" tIns="40341" rIns="0" bIns="40341"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05353">
                        <a:spcAft>
                          <a:spcPts val="309"/>
                        </a:spcAft>
                      </a:pPr>
                      <a:r>
                        <a:rPr lang="en-US" sz="1000" b="1" kern="0" dirty="0">
                          <a:solidFill>
                            <a:prstClr val="black"/>
                          </a:solidFill>
                          <a:latin typeface="Arial Narrow" panose="020B0606020202030204" pitchFamily="34" charset="0"/>
                        </a:rPr>
                        <a:t>Phase E: </a:t>
                      </a:r>
                      <a:br>
                        <a:rPr lang="en-US" sz="1000" b="1" kern="0" dirty="0">
                          <a:solidFill>
                            <a:prstClr val="black"/>
                          </a:solidFill>
                          <a:latin typeface="Arial Narrow" panose="020B0606020202030204" pitchFamily="34" charset="0"/>
                        </a:rPr>
                      </a:br>
                      <a:r>
                        <a:rPr lang="en-US" sz="1000" b="1" kern="0" dirty="0">
                          <a:solidFill>
                            <a:prstClr val="black"/>
                          </a:solidFill>
                          <a:latin typeface="Arial Narrow" panose="020B0606020202030204" pitchFamily="34" charset="0"/>
                        </a:rPr>
                        <a:t>O&amp;M</a:t>
                      </a:r>
                      <a:endParaRPr lang="en-US" sz="1000" kern="0" dirty="0">
                        <a:solidFill>
                          <a:prstClr val="black"/>
                        </a:solidFill>
                        <a:latin typeface="Arial Narrow" panose="020B0606020202030204" pitchFamily="34" charset="0"/>
                      </a:endParaRPr>
                    </a:p>
                  </p:txBody>
                </p:sp>
                <p:sp>
                  <p:nvSpPr>
                    <p:cNvPr id="41" name="Rectangle: Rounded Corners 3">
                      <a:extLst>
                        <a:ext uri="{FF2B5EF4-FFF2-40B4-BE49-F238E27FC236}">
                          <a16:creationId xmlns:a16="http://schemas.microsoft.com/office/drawing/2014/main" id="{AFECAFDB-8832-40FC-B00E-7D71CBAF494E}"/>
                        </a:ext>
                      </a:extLst>
                    </p:cNvPr>
                    <p:cNvSpPr/>
                    <p:nvPr/>
                  </p:nvSpPr>
                  <p:spPr>
                    <a:xfrm>
                      <a:off x="7998641" y="1278212"/>
                      <a:ext cx="1113757" cy="670932"/>
                    </a:xfrm>
                    <a:prstGeom prst="roundRect">
                      <a:avLst>
                        <a:gd name="adj" fmla="val 0"/>
                      </a:avLst>
                    </a:prstGeom>
                    <a:solidFill>
                      <a:schemeClr val="bg1"/>
                    </a:solidFill>
                    <a:ln w="12700" cap="flat" cmpd="sng" algn="ctr">
                      <a:noFill/>
                      <a:prstDash val="solid"/>
                      <a:miter lim="800000"/>
                    </a:ln>
                    <a:effectLst/>
                  </p:spPr>
                  <p:txBody>
                    <a:bodyPr lIns="0" tIns="40341" rIns="0" bIns="40341"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05353">
                        <a:spcAft>
                          <a:spcPts val="309"/>
                        </a:spcAft>
                      </a:pPr>
                      <a:r>
                        <a:rPr lang="en-US" sz="1000" b="1" kern="0" dirty="0">
                          <a:solidFill>
                            <a:prstClr val="black"/>
                          </a:solidFill>
                          <a:latin typeface="Arial Narrow" panose="020B0606020202030204" pitchFamily="34" charset="0"/>
                        </a:rPr>
                        <a:t>Phase D: </a:t>
                      </a:r>
                      <a:br>
                        <a:rPr lang="en-US" sz="1000" b="1" kern="0" dirty="0">
                          <a:solidFill>
                            <a:prstClr val="black"/>
                          </a:solidFill>
                          <a:latin typeface="Arial Narrow" panose="020B0606020202030204" pitchFamily="34" charset="0"/>
                        </a:rPr>
                      </a:br>
                      <a:r>
                        <a:rPr lang="en-US" sz="1000" b="1" kern="0" dirty="0">
                          <a:solidFill>
                            <a:prstClr val="black"/>
                          </a:solidFill>
                          <a:latin typeface="Arial Narrow" panose="020B0606020202030204" pitchFamily="34" charset="0"/>
                        </a:rPr>
                        <a:t>Sys I&amp;T Checkout</a:t>
                      </a:r>
                      <a:endParaRPr lang="en-US" sz="1000" kern="0" dirty="0">
                        <a:solidFill>
                          <a:prstClr val="black"/>
                        </a:solidFill>
                        <a:latin typeface="Arial Narrow" panose="020B0606020202030204" pitchFamily="34" charset="0"/>
                      </a:endParaRPr>
                    </a:p>
                  </p:txBody>
                </p:sp>
                <p:sp>
                  <p:nvSpPr>
                    <p:cNvPr id="42" name="Rectangle: Rounded Corners 3">
                      <a:extLst>
                        <a:ext uri="{FF2B5EF4-FFF2-40B4-BE49-F238E27FC236}">
                          <a16:creationId xmlns:a16="http://schemas.microsoft.com/office/drawing/2014/main" id="{E189340F-021A-4D63-911B-9790F5310AE9}"/>
                        </a:ext>
                      </a:extLst>
                    </p:cNvPr>
                    <p:cNvSpPr/>
                    <p:nvPr/>
                  </p:nvSpPr>
                  <p:spPr>
                    <a:xfrm>
                      <a:off x="10300635" y="1271218"/>
                      <a:ext cx="957961" cy="668072"/>
                    </a:xfrm>
                    <a:prstGeom prst="roundRect">
                      <a:avLst>
                        <a:gd name="adj" fmla="val 0"/>
                      </a:avLst>
                    </a:prstGeom>
                    <a:solidFill>
                      <a:schemeClr val="bg1"/>
                    </a:solidFill>
                    <a:ln w="12700" cap="flat" cmpd="sng" algn="ctr">
                      <a:noFill/>
                      <a:prstDash val="solid"/>
                      <a:miter lim="800000"/>
                    </a:ln>
                    <a:effectLst/>
                  </p:spPr>
                  <p:txBody>
                    <a:bodyPr lIns="0" tIns="40341" rIns="0" bIns="40341"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05353">
                        <a:spcAft>
                          <a:spcPts val="309"/>
                        </a:spcAft>
                      </a:pPr>
                      <a:r>
                        <a:rPr lang="en-US" sz="1000" b="1" kern="0" dirty="0">
                          <a:solidFill>
                            <a:prstClr val="black"/>
                          </a:solidFill>
                          <a:latin typeface="Arial Narrow" panose="020B0606020202030204" pitchFamily="34" charset="0"/>
                        </a:rPr>
                        <a:t>Phase F: </a:t>
                      </a:r>
                      <a:br>
                        <a:rPr lang="en-US" sz="1000" b="1" kern="0" dirty="0">
                          <a:solidFill>
                            <a:prstClr val="black"/>
                          </a:solidFill>
                          <a:latin typeface="Arial Narrow" panose="020B0606020202030204" pitchFamily="34" charset="0"/>
                        </a:rPr>
                      </a:br>
                      <a:r>
                        <a:rPr lang="en-US" sz="1000" b="1" kern="0" dirty="0">
                          <a:solidFill>
                            <a:prstClr val="black"/>
                          </a:solidFill>
                          <a:latin typeface="Arial Narrow" panose="020B0606020202030204" pitchFamily="34" charset="0"/>
                        </a:rPr>
                        <a:t>Closeout</a:t>
                      </a:r>
                      <a:endParaRPr lang="en-US" sz="1000" kern="0" dirty="0">
                        <a:solidFill>
                          <a:prstClr val="black"/>
                        </a:solidFill>
                        <a:latin typeface="Arial Narrow" panose="020B0606020202030204" pitchFamily="34" charset="0"/>
                      </a:endParaRPr>
                    </a:p>
                  </p:txBody>
                </p:sp>
                <p:sp>
                  <p:nvSpPr>
                    <p:cNvPr id="43" name="TextBox 12">
                      <a:extLst>
                        <a:ext uri="{FF2B5EF4-FFF2-40B4-BE49-F238E27FC236}">
                          <a16:creationId xmlns:a16="http://schemas.microsoft.com/office/drawing/2014/main" id="{3E5720CF-709E-43B0-955F-1376101AE8A8}"/>
                        </a:ext>
                      </a:extLst>
                    </p:cNvPr>
                    <p:cNvSpPr txBox="1"/>
                    <p:nvPr/>
                  </p:nvSpPr>
                  <p:spPr>
                    <a:xfrm>
                      <a:off x="5407763" y="5830928"/>
                      <a:ext cx="2229693" cy="3852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15252"/>
                      <a:r>
                        <a:rPr lang="en-US" sz="1028" b="1" dirty="0">
                          <a:solidFill>
                            <a:prstClr val="white"/>
                          </a:solidFill>
                          <a:effectLst>
                            <a:outerShdw blurRad="38100" dist="38100" dir="2700000" algn="tl">
                              <a:srgbClr val="000000">
                                <a:alpha val="43137"/>
                              </a:srgbClr>
                            </a:outerShdw>
                          </a:effectLst>
                          <a:latin typeface="Arial"/>
                        </a:rPr>
                        <a:t>459 / ACCESS Project</a:t>
                      </a:r>
                    </a:p>
                  </p:txBody>
                </p:sp>
                <p:sp>
                  <p:nvSpPr>
                    <p:cNvPr id="44" name="TextBox 10">
                      <a:extLst>
                        <a:ext uri="{FF2B5EF4-FFF2-40B4-BE49-F238E27FC236}">
                          <a16:creationId xmlns:a16="http://schemas.microsoft.com/office/drawing/2014/main" id="{60514D05-3F79-44F0-B87C-39E00724122C}"/>
                        </a:ext>
                      </a:extLst>
                    </p:cNvPr>
                    <p:cNvSpPr txBox="1"/>
                    <p:nvPr/>
                  </p:nvSpPr>
                  <p:spPr>
                    <a:xfrm>
                      <a:off x="5444115" y="6210321"/>
                      <a:ext cx="5040196" cy="816338"/>
                    </a:xfrm>
                    <a:prstGeom prst="rect">
                      <a:avLst/>
                    </a:prstGeom>
                    <a:noFill/>
                    <a:ln>
                      <a:noFill/>
                    </a:ln>
                  </p:spPr>
                  <p:txBody>
                    <a:bodyPr wrap="square" lIns="80682" tIns="40341" rIns="80682" bIns="40341"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3791" indent="-53791"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a:rPr>
                        <a:t>Manage Operations &amp; Maintenance &amp; Sustainment of GOCO SR and DTE assets</a:t>
                      </a:r>
                      <a:endParaRPr lang="en-US" sz="1000" dirty="0">
                        <a:solidFill>
                          <a:schemeClr val="bg1"/>
                        </a:solidFill>
                      </a:endParaRPr>
                    </a:p>
                    <a:p>
                      <a:pPr marL="58274" indent="-58274" defTabSz="315252">
                        <a:buFont typeface="Arial" panose="020B0604020202020204" pitchFamily="34" charset="0"/>
                        <a:buChar char="•"/>
                      </a:pPr>
                      <a:r>
                        <a:rPr lang="en-US" sz="1000" dirty="0">
                          <a:solidFill>
                            <a:prstClr val="white"/>
                          </a:solidFill>
                          <a:effectLst>
                            <a:outerShdw blurRad="38100" dist="38100" dir="2700000" algn="tl">
                              <a:srgbClr val="000000">
                                <a:alpha val="43137"/>
                              </a:srgbClr>
                            </a:outerShdw>
                          </a:effectLst>
                          <a:latin typeface="Arial"/>
                        </a:rPr>
                        <a:t>Technology Infusion</a:t>
                      </a:r>
                      <a:endParaRPr lang="en-US" sz="1000" dirty="0">
                        <a:solidFill>
                          <a:prstClr val="white"/>
                        </a:solidFill>
                        <a:effectLst>
                          <a:outerShdw blurRad="38100" dist="38100" dir="2700000" algn="tl">
                            <a:srgbClr val="000000">
                              <a:alpha val="43137"/>
                            </a:srgbClr>
                          </a:outerShdw>
                        </a:effectLst>
                        <a:latin typeface="Arial"/>
                        <a:cs typeface="Arial"/>
                      </a:endParaRPr>
                    </a:p>
                    <a:p>
                      <a:pPr marL="58274" indent="-58274" defTabSz="315252">
                        <a:buFont typeface="Arial" panose="020B0604020202020204" pitchFamily="34" charset="0"/>
                        <a:buChar char="•"/>
                      </a:pPr>
                      <a:r>
                        <a:rPr lang="en-US" sz="1000" dirty="0">
                          <a:solidFill>
                            <a:prstClr val="white"/>
                          </a:solidFill>
                          <a:effectLst>
                            <a:outerShdw blurRad="38100" dist="38100" dir="2700000" algn="tl">
                              <a:srgbClr val="000000">
                                <a:alpha val="43137"/>
                              </a:srgbClr>
                            </a:outerShdw>
                          </a:effectLst>
                          <a:latin typeface="Arial"/>
                        </a:rPr>
                        <a:t>Development of commercially unavailable capabilities</a:t>
                      </a:r>
                      <a:endParaRPr lang="en-US" sz="1000" dirty="0">
                        <a:solidFill>
                          <a:prstClr val="white"/>
                        </a:solidFill>
                        <a:effectLst>
                          <a:outerShdw blurRad="38100" dist="38100" dir="2700000" algn="tl">
                            <a:srgbClr val="000000">
                              <a:alpha val="43137"/>
                            </a:srgbClr>
                          </a:outerShdw>
                        </a:effectLst>
                        <a:latin typeface="Arial"/>
                        <a:cs typeface="Arial"/>
                      </a:endParaRPr>
                    </a:p>
                    <a:p>
                      <a:pPr defTabSz="315252"/>
                      <a:endParaRPr lang="en-US" sz="1000" dirty="0">
                        <a:effectLst>
                          <a:outerShdw blurRad="38100" dist="38100" dir="2700000" algn="tl">
                            <a:srgbClr val="000000">
                              <a:alpha val="43137"/>
                            </a:srgbClr>
                          </a:outerShdw>
                        </a:effectLst>
                        <a:latin typeface="Arial"/>
                        <a:cs typeface="Arial"/>
                      </a:endParaRPr>
                    </a:p>
                  </p:txBody>
                </p:sp>
                <p:sp>
                  <p:nvSpPr>
                    <p:cNvPr id="45" name="TextBox 12">
                      <a:extLst>
                        <a:ext uri="{FF2B5EF4-FFF2-40B4-BE49-F238E27FC236}">
                          <a16:creationId xmlns:a16="http://schemas.microsoft.com/office/drawing/2014/main" id="{3E5720CF-709E-43B0-955F-1376101AE8A8}"/>
                        </a:ext>
                      </a:extLst>
                    </p:cNvPr>
                    <p:cNvSpPr txBox="1"/>
                    <p:nvPr/>
                  </p:nvSpPr>
                  <p:spPr>
                    <a:xfrm>
                      <a:off x="5431796" y="4814112"/>
                      <a:ext cx="2941181" cy="3852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15252"/>
                      <a:r>
                        <a:rPr lang="en-US" sz="1028" b="1" dirty="0">
                          <a:solidFill>
                            <a:prstClr val="white"/>
                          </a:solidFill>
                          <a:effectLst>
                            <a:outerShdw blurRad="38100" dist="38100" dir="2700000" algn="tl">
                              <a:srgbClr val="000000">
                                <a:alpha val="43137"/>
                              </a:srgbClr>
                            </a:outerShdw>
                          </a:effectLst>
                          <a:latin typeface="Arial"/>
                        </a:rPr>
                        <a:t>Commercial Service Providers</a:t>
                      </a:r>
                    </a:p>
                  </p:txBody>
                </p:sp>
                <p:sp>
                  <p:nvSpPr>
                    <p:cNvPr id="46" name="TextBox 10">
                      <a:extLst>
                        <a:ext uri="{FF2B5EF4-FFF2-40B4-BE49-F238E27FC236}">
                          <a16:creationId xmlns:a16="http://schemas.microsoft.com/office/drawing/2014/main" id="{60514D05-3F79-44F0-B87C-39E00724122C}"/>
                        </a:ext>
                      </a:extLst>
                    </p:cNvPr>
                    <p:cNvSpPr txBox="1"/>
                    <p:nvPr/>
                  </p:nvSpPr>
                  <p:spPr>
                    <a:xfrm>
                      <a:off x="5462146" y="5193508"/>
                      <a:ext cx="4541982" cy="636108"/>
                    </a:xfrm>
                    <a:prstGeom prst="rect">
                      <a:avLst/>
                    </a:prstGeom>
                    <a:noFill/>
                    <a:ln>
                      <a:noFill/>
                    </a:ln>
                  </p:spPr>
                  <p:txBody>
                    <a:bodyPr wrap="square" lIns="80682" tIns="40341" rIns="80682" bIns="40341"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3791" indent="-53791" defTabSz="315252">
                        <a:buFont typeface="Arial" panose="020B0604020202020204" pitchFamily="34" charset="0"/>
                        <a:buChar char="•"/>
                      </a:pPr>
                      <a:r>
                        <a:rPr lang="en-US" sz="1000" dirty="0">
                          <a:solidFill>
                            <a:schemeClr val="bg1"/>
                          </a:solidFill>
                          <a:effectLst>
                            <a:outerShdw blurRad="38100" dist="38100" dir="2700000" algn="tl">
                              <a:srgbClr val="000000">
                                <a:alpha val="43137"/>
                              </a:srgbClr>
                            </a:outerShdw>
                          </a:effectLst>
                          <a:latin typeface="Arial"/>
                        </a:rPr>
                        <a:t>Manage Operations &amp; Maintenance &amp; Sustainment of Commercial Assets</a:t>
                      </a:r>
                      <a:endParaRPr lang="en-US" sz="1000" dirty="0">
                        <a:solidFill>
                          <a:schemeClr val="bg1"/>
                        </a:solidFill>
                      </a:endParaRPr>
                    </a:p>
                    <a:p>
                      <a:pPr marL="58274" indent="-58274" defTabSz="315252">
                        <a:buFont typeface="Arial" panose="020B0604020202020204" pitchFamily="34" charset="0"/>
                        <a:buChar char="•"/>
                      </a:pPr>
                      <a:r>
                        <a:rPr lang="en-US" sz="1000" dirty="0">
                          <a:solidFill>
                            <a:prstClr val="white"/>
                          </a:solidFill>
                          <a:effectLst>
                            <a:outerShdw blurRad="38100" dist="38100" dir="2700000" algn="tl">
                              <a:srgbClr val="000000">
                                <a:alpha val="43137"/>
                              </a:srgbClr>
                            </a:outerShdw>
                          </a:effectLst>
                          <a:latin typeface="Arial"/>
                        </a:rPr>
                        <a:t>Technology Infusion / Capability Enhancements</a:t>
                      </a:r>
                    </a:p>
                    <a:p>
                      <a:pPr defTabSz="315252"/>
                      <a:endParaRPr lang="en-US" sz="1000" dirty="0">
                        <a:solidFill>
                          <a:schemeClr val="bg1"/>
                        </a:solidFill>
                        <a:effectLst>
                          <a:outerShdw blurRad="38100" dist="38100" dir="2700000" algn="tl">
                            <a:srgbClr val="000000">
                              <a:alpha val="43137"/>
                            </a:srgbClr>
                          </a:outerShdw>
                        </a:effectLst>
                        <a:latin typeface="Arial"/>
                        <a:cs typeface="Arial"/>
                      </a:endParaRPr>
                    </a:p>
                  </p:txBody>
                </p:sp>
              </p:grpSp>
            </p:grpSp>
          </p:grpSp>
        </p:grpSp>
        <p:sp>
          <p:nvSpPr>
            <p:cNvPr id="20" name="Right Arrow 19">
              <a:extLst>
                <a:ext uri="{FF2B5EF4-FFF2-40B4-BE49-F238E27FC236}">
                  <a16:creationId xmlns:a16="http://schemas.microsoft.com/office/drawing/2014/main" id="{1A336C0B-D8A3-3C4D-8C1A-EF3B319F6DA3}"/>
                </a:ext>
              </a:extLst>
            </p:cNvPr>
            <p:cNvSpPr/>
            <p:nvPr/>
          </p:nvSpPr>
          <p:spPr>
            <a:xfrm>
              <a:off x="148777" y="2746111"/>
              <a:ext cx="4130650" cy="333063"/>
            </a:xfrm>
            <a:prstGeom prst="rightArrow">
              <a:avLst/>
            </a:prstGeom>
            <a:gradFill>
              <a:gsLst>
                <a:gs pos="70000">
                  <a:schemeClr val="tx2">
                    <a:lumMod val="75000"/>
                  </a:schemeClr>
                </a:gs>
                <a:gs pos="85000">
                  <a:srgbClr val="00C057"/>
                </a:gs>
                <a:gs pos="100000">
                  <a:srgbClr val="008E40"/>
                </a:gs>
              </a:gsLst>
              <a:lin ang="0" scaled="1"/>
            </a:gradFill>
            <a:ln w="952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80682" tIns="40341" rIns="80682" bIns="40341" rtlCol="0" anchor="ctr"/>
            <a:lstStyle/>
            <a:p>
              <a:pPr algn="ctr" defTabSz="315252"/>
              <a:r>
                <a:rPr lang="en-US" sz="1000" dirty="0">
                  <a:latin typeface="Arial" panose="020B0604020202020204"/>
                </a:rPr>
                <a:t>Formulation</a:t>
              </a:r>
            </a:p>
          </p:txBody>
        </p:sp>
        <p:sp>
          <p:nvSpPr>
            <p:cNvPr id="21" name="Right Arrow 20">
              <a:extLst>
                <a:ext uri="{FF2B5EF4-FFF2-40B4-BE49-F238E27FC236}">
                  <a16:creationId xmlns:a16="http://schemas.microsoft.com/office/drawing/2014/main" id="{39506620-1C26-E240-960D-B3ADE9084F43}"/>
                </a:ext>
              </a:extLst>
            </p:cNvPr>
            <p:cNvSpPr/>
            <p:nvPr/>
          </p:nvSpPr>
          <p:spPr>
            <a:xfrm>
              <a:off x="4351083" y="2771809"/>
              <a:ext cx="7741543" cy="333063"/>
            </a:xfrm>
            <a:prstGeom prst="rightArrow">
              <a:avLst/>
            </a:prstGeom>
            <a:solidFill>
              <a:srgbClr val="008E40"/>
            </a:solidFill>
            <a:ln w="9525">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80682" tIns="40341" rIns="80682" bIns="40341" rtlCol="0" anchor="ctr"/>
            <a:lstStyle/>
            <a:p>
              <a:pPr algn="ctr" defTabSz="315252"/>
              <a:r>
                <a:rPr lang="en-US" sz="1000" dirty="0">
                  <a:latin typeface="Arial"/>
                </a:rPr>
                <a:t>Implementation</a:t>
              </a:r>
            </a:p>
          </p:txBody>
        </p:sp>
      </p:grpSp>
      <p:sp>
        <p:nvSpPr>
          <p:cNvPr id="47" name="Rectangle: Rounded Corners 3">
            <a:extLst>
              <a:ext uri="{FF2B5EF4-FFF2-40B4-BE49-F238E27FC236}">
                <a16:creationId xmlns:a16="http://schemas.microsoft.com/office/drawing/2014/main" id="{C2ACCCA5-B94F-465A-8117-CC618F3EF456}"/>
              </a:ext>
            </a:extLst>
          </p:cNvPr>
          <p:cNvSpPr/>
          <p:nvPr/>
        </p:nvSpPr>
        <p:spPr>
          <a:xfrm>
            <a:off x="122169" y="1215302"/>
            <a:ext cx="1329198" cy="578109"/>
          </a:xfrm>
          <a:prstGeom prst="roundRect">
            <a:avLst>
              <a:gd name="adj" fmla="val 0"/>
            </a:avLst>
          </a:prstGeom>
          <a:solidFill>
            <a:schemeClr val="tx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pPr>
            <a:r>
              <a:rPr lang="en-US" sz="1100" b="1" kern="0">
                <a:solidFill>
                  <a:schemeClr val="bg1"/>
                </a:solidFill>
                <a:latin typeface="Arial Narrow" panose="020B0606020202030204" pitchFamily="34" charset="0"/>
              </a:rPr>
              <a:t>Studies (Analysis of Alternatives)</a:t>
            </a:r>
            <a:endParaRPr lang="en-US" sz="1100" kern="0">
              <a:solidFill>
                <a:schemeClr val="bg1"/>
              </a:solidFill>
              <a:latin typeface="Arial Narrow" panose="020B0606020202030204" pitchFamily="34" charset="0"/>
            </a:endParaRPr>
          </a:p>
        </p:txBody>
      </p:sp>
      <p:sp>
        <p:nvSpPr>
          <p:cNvPr id="48" name="Rectangle: Rounded Corners 3">
            <a:extLst>
              <a:ext uri="{FF2B5EF4-FFF2-40B4-BE49-F238E27FC236}">
                <a16:creationId xmlns:a16="http://schemas.microsoft.com/office/drawing/2014/main" id="{09CC0302-0964-4CF6-AE31-08D32D9FDCFF}"/>
              </a:ext>
            </a:extLst>
          </p:cNvPr>
          <p:cNvSpPr/>
          <p:nvPr/>
        </p:nvSpPr>
        <p:spPr>
          <a:xfrm>
            <a:off x="1582697" y="1215300"/>
            <a:ext cx="1316037" cy="578109"/>
          </a:xfrm>
          <a:prstGeom prst="roundRect">
            <a:avLst>
              <a:gd name="adj" fmla="val 0"/>
            </a:avLst>
          </a:prstGeom>
          <a:solidFill>
            <a:schemeClr val="tx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pPr>
            <a:r>
              <a:rPr lang="en-US" sz="1100" b="1" kern="0">
                <a:solidFill>
                  <a:schemeClr val="bg1"/>
                </a:solidFill>
                <a:latin typeface="Arial Narrow" panose="020B0606020202030204" pitchFamily="34" charset="0"/>
              </a:rPr>
              <a:t>Pre-Phase A: </a:t>
            </a:r>
            <a:br>
              <a:rPr lang="en-US" sz="1100" b="1" kern="0">
                <a:solidFill>
                  <a:schemeClr val="bg1"/>
                </a:solidFill>
                <a:latin typeface="Arial Narrow" panose="020B0606020202030204" pitchFamily="34" charset="0"/>
              </a:rPr>
            </a:br>
            <a:r>
              <a:rPr lang="en-US" sz="1100" b="1" kern="0">
                <a:solidFill>
                  <a:schemeClr val="bg1"/>
                </a:solidFill>
                <a:latin typeface="Arial Narrow" panose="020B0606020202030204" pitchFamily="34" charset="0"/>
              </a:rPr>
              <a:t>Concept Studies</a:t>
            </a:r>
          </a:p>
        </p:txBody>
      </p:sp>
      <p:sp>
        <p:nvSpPr>
          <p:cNvPr id="49" name="Rectangle: Rounded Corners 3">
            <a:extLst>
              <a:ext uri="{FF2B5EF4-FFF2-40B4-BE49-F238E27FC236}">
                <a16:creationId xmlns:a16="http://schemas.microsoft.com/office/drawing/2014/main" id="{B08A8600-42F3-4865-B978-1907413E9584}"/>
              </a:ext>
            </a:extLst>
          </p:cNvPr>
          <p:cNvSpPr/>
          <p:nvPr/>
        </p:nvSpPr>
        <p:spPr>
          <a:xfrm>
            <a:off x="3022906" y="1213403"/>
            <a:ext cx="1256521" cy="580007"/>
          </a:xfrm>
          <a:prstGeom prst="roundRect">
            <a:avLst>
              <a:gd name="adj" fmla="val 0"/>
            </a:avLst>
          </a:prstGeom>
          <a:solidFill>
            <a:schemeClr val="tx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a:solidFill>
                  <a:schemeClr val="bg1"/>
                </a:solidFill>
                <a:latin typeface="Arial Narrow" panose="020B0606020202030204" pitchFamily="34" charset="0"/>
              </a:rPr>
              <a:t>Phase A: </a:t>
            </a:r>
            <a:br>
              <a:rPr lang="en-US" sz="1100" b="1" kern="0">
                <a:solidFill>
                  <a:schemeClr val="bg1"/>
                </a:solidFill>
                <a:latin typeface="Arial Narrow" panose="020B0606020202030204" pitchFamily="34" charset="0"/>
              </a:rPr>
            </a:br>
            <a:r>
              <a:rPr lang="en-US" sz="1100" b="1" kern="0">
                <a:solidFill>
                  <a:schemeClr val="bg1"/>
                </a:solidFill>
                <a:latin typeface="Arial Narrow" panose="020B0606020202030204" pitchFamily="34" charset="0"/>
              </a:rPr>
              <a:t>Concept &amp; Tech Dev</a:t>
            </a:r>
          </a:p>
        </p:txBody>
      </p:sp>
      <p:sp>
        <p:nvSpPr>
          <p:cNvPr id="50" name="Rectangle: Rounded Corners 3">
            <a:extLst>
              <a:ext uri="{FF2B5EF4-FFF2-40B4-BE49-F238E27FC236}">
                <a16:creationId xmlns:a16="http://schemas.microsoft.com/office/drawing/2014/main" id="{C42D5DA9-3D3C-4184-867E-8CCA16C67FA0}"/>
              </a:ext>
            </a:extLst>
          </p:cNvPr>
          <p:cNvSpPr/>
          <p:nvPr/>
        </p:nvSpPr>
        <p:spPr>
          <a:xfrm>
            <a:off x="4351083" y="1213403"/>
            <a:ext cx="1593946" cy="580007"/>
          </a:xfrm>
          <a:prstGeom prst="roundRect">
            <a:avLst>
              <a:gd name="adj" fmla="val 0"/>
            </a:avLst>
          </a:prstGeom>
          <a:solidFill>
            <a:schemeClr val="tx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a:solidFill>
                  <a:schemeClr val="bg1"/>
                </a:solidFill>
                <a:latin typeface="Arial Narrow" panose="020B0606020202030204" pitchFamily="34" charset="0"/>
              </a:rPr>
              <a:t>Phase B: Prelim Design</a:t>
            </a:r>
            <a:br>
              <a:rPr lang="en-US" sz="1100" b="1" kern="0">
                <a:solidFill>
                  <a:schemeClr val="bg1"/>
                </a:solidFill>
                <a:latin typeface="Arial Narrow" panose="020B0606020202030204" pitchFamily="34" charset="0"/>
              </a:rPr>
            </a:br>
            <a:r>
              <a:rPr lang="en-US" sz="1100" b="1" kern="0">
                <a:solidFill>
                  <a:schemeClr val="bg1"/>
                </a:solidFill>
                <a:latin typeface="Arial Narrow" panose="020B0606020202030204" pitchFamily="34" charset="0"/>
              </a:rPr>
              <a:t>&amp; Tech Completion</a:t>
            </a:r>
            <a:endParaRPr lang="en-US" sz="1100" kern="0">
              <a:solidFill>
                <a:schemeClr val="bg1"/>
              </a:solidFill>
              <a:latin typeface="Arial Narrow" panose="020B0606020202030204" pitchFamily="34" charset="0"/>
            </a:endParaRPr>
          </a:p>
        </p:txBody>
      </p:sp>
      <p:sp>
        <p:nvSpPr>
          <p:cNvPr id="51" name="Rectangle: Rounded Corners 3">
            <a:extLst>
              <a:ext uri="{FF2B5EF4-FFF2-40B4-BE49-F238E27FC236}">
                <a16:creationId xmlns:a16="http://schemas.microsoft.com/office/drawing/2014/main" id="{9EC68C86-B967-4F2F-942F-B2A05AA2084B}"/>
              </a:ext>
            </a:extLst>
          </p:cNvPr>
          <p:cNvSpPr/>
          <p:nvPr/>
        </p:nvSpPr>
        <p:spPr>
          <a:xfrm>
            <a:off x="6075505" y="1215300"/>
            <a:ext cx="1549854" cy="578109"/>
          </a:xfrm>
          <a:prstGeom prst="roundRect">
            <a:avLst>
              <a:gd name="adj" fmla="val 0"/>
            </a:avLst>
          </a:prstGeom>
          <a:solidFill>
            <a:schemeClr val="tx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a:solidFill>
                  <a:schemeClr val="bg1"/>
                </a:solidFill>
                <a:latin typeface="Arial Narrow" panose="020B0606020202030204" pitchFamily="34" charset="0"/>
              </a:rPr>
              <a:t>Phase C: </a:t>
            </a:r>
            <a:br>
              <a:rPr lang="en-US" sz="1100" b="1" kern="0">
                <a:solidFill>
                  <a:schemeClr val="bg1"/>
                </a:solidFill>
                <a:latin typeface="Arial Narrow" panose="020B0606020202030204" pitchFamily="34" charset="0"/>
              </a:rPr>
            </a:br>
            <a:r>
              <a:rPr lang="en-US" sz="1100" b="1" kern="0">
                <a:solidFill>
                  <a:schemeClr val="bg1"/>
                </a:solidFill>
                <a:latin typeface="Arial Narrow" panose="020B0606020202030204" pitchFamily="34" charset="0"/>
              </a:rPr>
              <a:t>Final Design &amp; Fab</a:t>
            </a:r>
            <a:endParaRPr lang="en-US" sz="1100" kern="0">
              <a:solidFill>
                <a:schemeClr val="bg1"/>
              </a:solidFill>
              <a:latin typeface="Arial Narrow" panose="020B0606020202030204" pitchFamily="34" charset="0"/>
            </a:endParaRPr>
          </a:p>
        </p:txBody>
      </p:sp>
      <p:sp>
        <p:nvSpPr>
          <p:cNvPr id="52" name="Rectangle: Rounded Corners 3">
            <a:extLst>
              <a:ext uri="{FF2B5EF4-FFF2-40B4-BE49-F238E27FC236}">
                <a16:creationId xmlns:a16="http://schemas.microsoft.com/office/drawing/2014/main" id="{07422407-D20E-48D8-8DF5-F06871BF4D61}"/>
              </a:ext>
            </a:extLst>
          </p:cNvPr>
          <p:cNvSpPr/>
          <p:nvPr/>
        </p:nvSpPr>
        <p:spPr>
          <a:xfrm>
            <a:off x="9360282" y="1216453"/>
            <a:ext cx="1311268" cy="577065"/>
          </a:xfrm>
          <a:prstGeom prst="roundRect">
            <a:avLst>
              <a:gd name="adj" fmla="val 0"/>
            </a:avLst>
          </a:prstGeom>
          <a:solidFill>
            <a:schemeClr val="tx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a:solidFill>
                  <a:schemeClr val="bg1"/>
                </a:solidFill>
                <a:latin typeface="Arial Narrow" panose="020B0606020202030204" pitchFamily="34" charset="0"/>
              </a:rPr>
              <a:t>Phase E: </a:t>
            </a:r>
            <a:br>
              <a:rPr lang="en-US" sz="1100" b="1" kern="0">
                <a:solidFill>
                  <a:schemeClr val="bg1"/>
                </a:solidFill>
                <a:latin typeface="Arial Narrow" panose="020B0606020202030204" pitchFamily="34" charset="0"/>
              </a:rPr>
            </a:br>
            <a:r>
              <a:rPr lang="en-US" sz="1100" b="1" kern="0">
                <a:solidFill>
                  <a:schemeClr val="bg1"/>
                </a:solidFill>
                <a:latin typeface="Arial Narrow" panose="020B0606020202030204" pitchFamily="34" charset="0"/>
              </a:rPr>
              <a:t>O&amp;M</a:t>
            </a:r>
            <a:endParaRPr lang="en-US" sz="1100" kern="0">
              <a:solidFill>
                <a:schemeClr val="bg1"/>
              </a:solidFill>
              <a:latin typeface="Arial Narrow" panose="020B0606020202030204" pitchFamily="34" charset="0"/>
            </a:endParaRPr>
          </a:p>
        </p:txBody>
      </p:sp>
      <p:sp>
        <p:nvSpPr>
          <p:cNvPr id="53" name="Rectangle: Rounded Corners 3">
            <a:extLst>
              <a:ext uri="{FF2B5EF4-FFF2-40B4-BE49-F238E27FC236}">
                <a16:creationId xmlns:a16="http://schemas.microsoft.com/office/drawing/2014/main" id="{74527051-0EA6-401B-8764-1E6A2FB08A7E}"/>
              </a:ext>
            </a:extLst>
          </p:cNvPr>
          <p:cNvSpPr/>
          <p:nvPr/>
        </p:nvSpPr>
        <p:spPr>
          <a:xfrm>
            <a:off x="7755835" y="1210851"/>
            <a:ext cx="1473867" cy="581907"/>
          </a:xfrm>
          <a:prstGeom prst="roundRect">
            <a:avLst>
              <a:gd name="adj" fmla="val 0"/>
            </a:avLst>
          </a:prstGeom>
          <a:solidFill>
            <a:schemeClr val="tx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a:solidFill>
                  <a:schemeClr val="bg1"/>
                </a:solidFill>
                <a:latin typeface="Arial Narrow" panose="020B0606020202030204" pitchFamily="34" charset="0"/>
              </a:rPr>
              <a:t>Phase D: </a:t>
            </a:r>
            <a:br>
              <a:rPr lang="en-US" sz="1100" b="1" kern="0">
                <a:solidFill>
                  <a:schemeClr val="bg1"/>
                </a:solidFill>
                <a:latin typeface="Arial Narrow" panose="020B0606020202030204" pitchFamily="34" charset="0"/>
              </a:rPr>
            </a:br>
            <a:r>
              <a:rPr lang="en-US" sz="1100" b="1" kern="0">
                <a:solidFill>
                  <a:schemeClr val="bg1"/>
                </a:solidFill>
                <a:latin typeface="Arial Narrow" panose="020B0606020202030204" pitchFamily="34" charset="0"/>
              </a:rPr>
              <a:t>Sys I&amp;T Checkout</a:t>
            </a:r>
            <a:endParaRPr lang="en-US" sz="1100" kern="0">
              <a:solidFill>
                <a:schemeClr val="bg1"/>
              </a:solidFill>
              <a:latin typeface="Arial Narrow" panose="020B0606020202030204" pitchFamily="34" charset="0"/>
            </a:endParaRPr>
          </a:p>
        </p:txBody>
      </p:sp>
      <p:sp>
        <p:nvSpPr>
          <p:cNvPr id="54" name="Rectangle: Rounded Corners 3">
            <a:extLst>
              <a:ext uri="{FF2B5EF4-FFF2-40B4-BE49-F238E27FC236}">
                <a16:creationId xmlns:a16="http://schemas.microsoft.com/office/drawing/2014/main" id="{7E8156FF-FB3B-4A03-94C6-766251940408}"/>
              </a:ext>
            </a:extLst>
          </p:cNvPr>
          <p:cNvSpPr/>
          <p:nvPr/>
        </p:nvSpPr>
        <p:spPr>
          <a:xfrm>
            <a:off x="10802131" y="1204785"/>
            <a:ext cx="1267697" cy="579427"/>
          </a:xfrm>
          <a:prstGeom prst="roundRect">
            <a:avLst>
              <a:gd name="adj" fmla="val 0"/>
            </a:avLst>
          </a:prstGeom>
          <a:solidFill>
            <a:schemeClr val="tx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dirty="0">
                <a:solidFill>
                  <a:schemeClr val="bg1"/>
                </a:solidFill>
                <a:latin typeface="Arial Narrow" panose="020B0606020202030204" pitchFamily="34" charset="0"/>
              </a:rPr>
              <a:t>Phase F: </a:t>
            </a:r>
            <a:br>
              <a:rPr lang="en-US" sz="1100" b="1" kern="0" dirty="0">
                <a:solidFill>
                  <a:schemeClr val="bg1"/>
                </a:solidFill>
                <a:latin typeface="Arial Narrow" panose="020B0606020202030204" pitchFamily="34" charset="0"/>
              </a:rPr>
            </a:br>
            <a:r>
              <a:rPr lang="en-US" sz="1100" b="1" kern="0" dirty="0">
                <a:solidFill>
                  <a:schemeClr val="bg1"/>
                </a:solidFill>
                <a:latin typeface="Arial Narrow" panose="020B0606020202030204" pitchFamily="34" charset="0"/>
              </a:rPr>
              <a:t>Closeout</a:t>
            </a:r>
            <a:endParaRPr lang="en-US" sz="1100" kern="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897327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NSN Systems Engineering</a:t>
            </a:r>
            <a:br>
              <a:rPr lang="en-US">
                <a:solidFill>
                  <a:schemeClr val="tx1"/>
                </a:solidFill>
              </a:rPr>
            </a:br>
            <a:endParaRPr lang="en-US">
              <a:solidFill>
                <a:schemeClr val="tx1"/>
              </a:solidFill>
            </a:endParaRPr>
          </a:p>
        </p:txBody>
      </p:sp>
      <p:sp>
        <p:nvSpPr>
          <p:cNvPr id="3" name="Text Placeholder 2"/>
          <p:cNvSpPr>
            <a:spLocks noGrp="1"/>
          </p:cNvSpPr>
          <p:nvPr>
            <p:ph type="body" idx="1"/>
          </p:nvPr>
        </p:nvSpPr>
        <p:spPr>
          <a:xfrm>
            <a:off x="987125" y="4701607"/>
            <a:ext cx="10515600" cy="1500187"/>
          </a:xfrm>
        </p:spPr>
        <p:txBody>
          <a:bodyPr>
            <a:normAutofit/>
          </a:bodyPr>
          <a:lstStyle/>
          <a:p>
            <a:endParaRPr lang="en-US">
              <a:latin typeface="Calibri" panose="020F0502020204030204" pitchFamily="34" charset="0"/>
              <a:ea typeface="Calibri" panose="020F0502020204030204" pitchFamily="34" charset="0"/>
            </a:endParaRPr>
          </a:p>
          <a:p>
            <a:pPr algn="r"/>
            <a:r>
              <a:rPr lang="en-US">
                <a:latin typeface="+mj-lt"/>
                <a:ea typeface="Calibri" panose="020F0502020204030204" pitchFamily="34" charset="0"/>
              </a:rPr>
              <a:t>Carlos Gomez-Rosa</a:t>
            </a:r>
          </a:p>
          <a:p>
            <a:pPr algn="r"/>
            <a:r>
              <a:rPr lang="en-US">
                <a:latin typeface="+mj-lt"/>
                <a:ea typeface="Calibri" panose="020F0502020204030204" pitchFamily="34" charset="0"/>
              </a:rPr>
              <a:t>NSN Systems Engineer</a:t>
            </a:r>
          </a:p>
        </p:txBody>
      </p:sp>
    </p:spTree>
    <p:extLst>
      <p:ext uri="{BB962C8B-B14F-4D97-AF65-F5344CB8AC3E}">
        <p14:creationId xmlns:p14="http://schemas.microsoft.com/office/powerpoint/2010/main" val="988080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NSN Systems Engineering: Function &amp; Goals</a:t>
            </a:r>
          </a:p>
        </p:txBody>
      </p:sp>
      <p:sp>
        <p:nvSpPr>
          <p:cNvPr id="3" name="Content Placeholder 2"/>
          <p:cNvSpPr>
            <a:spLocks noGrp="1"/>
          </p:cNvSpPr>
          <p:nvPr>
            <p:ph idx="1"/>
          </p:nvPr>
        </p:nvSpPr>
        <p:spPr>
          <a:xfrm>
            <a:off x="168166" y="1040525"/>
            <a:ext cx="11845158" cy="4299172"/>
          </a:xfrm>
        </p:spPr>
        <p:txBody>
          <a:bodyPr>
            <a:normAutofit/>
          </a:bodyPr>
          <a:lstStyle/>
          <a:p>
            <a:pPr>
              <a:lnSpc>
                <a:spcPct val="100000"/>
              </a:lnSpc>
              <a:spcBef>
                <a:spcPts val="600"/>
              </a:spcBef>
            </a:pPr>
            <a:r>
              <a:rPr lang="en-US" sz="1800" dirty="0"/>
              <a:t>Team includes Advance Planning, Conventional Systems Engineering, Communications Link Analysis, Network Coverage, Loading, and Modeling Analysis. </a:t>
            </a:r>
            <a:br>
              <a:rPr lang="en-US" sz="1800" dirty="0"/>
            </a:br>
            <a:endParaRPr lang="en-US" sz="1800" dirty="0"/>
          </a:p>
          <a:p>
            <a:pPr>
              <a:lnSpc>
                <a:spcPct val="100000"/>
              </a:lnSpc>
              <a:spcBef>
                <a:spcPts val="600"/>
              </a:spcBef>
            </a:pPr>
            <a:r>
              <a:rPr lang="en-US" sz="1800" dirty="0"/>
              <a:t>Accomplishes objectives through cross-cutting collaborations with other network support elements, such as Spectrum Management, Mission Services Integration, and Network Operations (including the service providers).</a:t>
            </a:r>
            <a:br>
              <a:rPr lang="en-US" sz="1800" dirty="0"/>
            </a:br>
            <a:endParaRPr lang="en-US" sz="1800" dirty="0"/>
          </a:p>
          <a:p>
            <a:pPr>
              <a:lnSpc>
                <a:spcPct val="100000"/>
              </a:lnSpc>
              <a:spcBef>
                <a:spcPts val="600"/>
              </a:spcBef>
            </a:pPr>
            <a:r>
              <a:rPr lang="en-US" sz="1800" b="1" dirty="0"/>
              <a:t>Ensures future missions needs are understood, solutions are devised to support current and future requirements, needed capabilities have plans for implementation, mission integration and interfaces are optimized, and the network assets to provide Direct-to-Earth and Space Relay services are effectively and efficiently utilized.</a:t>
            </a:r>
          </a:p>
        </p:txBody>
      </p:sp>
      <p:graphicFrame>
        <p:nvGraphicFramePr>
          <p:cNvPr id="4" name="Diagram 3">
            <a:extLst>
              <a:ext uri="{FF2B5EF4-FFF2-40B4-BE49-F238E27FC236}">
                <a16:creationId xmlns:a16="http://schemas.microsoft.com/office/drawing/2014/main" id="{BAF5B1AE-EEAC-4636-AF23-CF9BBC2FA09C}"/>
              </a:ext>
            </a:extLst>
          </p:cNvPr>
          <p:cNvGraphicFramePr/>
          <p:nvPr>
            <p:extLst>
              <p:ext uri="{D42A27DB-BD31-4B8C-83A1-F6EECF244321}">
                <p14:modId xmlns:p14="http://schemas.microsoft.com/office/powerpoint/2010/main" val="1791730993"/>
              </p:ext>
            </p:extLst>
          </p:nvPr>
        </p:nvGraphicFramePr>
        <p:xfrm>
          <a:off x="178676" y="3593427"/>
          <a:ext cx="11845158" cy="34925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4502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8C2FA-72C3-9B4D-BA24-70ACDFF053BD}"/>
              </a:ext>
            </a:extLst>
          </p:cNvPr>
          <p:cNvSpPr>
            <a:spLocks noGrp="1"/>
          </p:cNvSpPr>
          <p:nvPr>
            <p:ph type="title"/>
          </p:nvPr>
        </p:nvSpPr>
        <p:spPr/>
        <p:txBody>
          <a:bodyPr/>
          <a:lstStyle/>
          <a:p>
            <a:r>
              <a:rPr lang="en-US" dirty="0"/>
              <a:t>High-Level NSN Concept</a:t>
            </a:r>
          </a:p>
        </p:txBody>
      </p:sp>
      <p:sp>
        <p:nvSpPr>
          <p:cNvPr id="3" name="Content Placeholder 2">
            <a:extLst>
              <a:ext uri="{FF2B5EF4-FFF2-40B4-BE49-F238E27FC236}">
                <a16:creationId xmlns:a16="http://schemas.microsoft.com/office/drawing/2014/main" id="{7ADB4878-B51C-6347-A25D-9C7753F25C2B}"/>
              </a:ext>
            </a:extLst>
          </p:cNvPr>
          <p:cNvSpPr>
            <a:spLocks noGrp="1"/>
          </p:cNvSpPr>
          <p:nvPr>
            <p:ph idx="1"/>
          </p:nvPr>
        </p:nvSpPr>
        <p:spPr>
          <a:xfrm>
            <a:off x="168166" y="1040524"/>
            <a:ext cx="4335517" cy="5207875"/>
          </a:xfrm>
        </p:spPr>
        <p:txBody>
          <a:bodyPr>
            <a:normAutofit/>
          </a:bodyPr>
          <a:lstStyle/>
          <a:p>
            <a:pPr lvl="0" algn="just">
              <a:lnSpc>
                <a:spcPct val="100000"/>
              </a:lnSpc>
              <a:spcBef>
                <a:spcPts val="600"/>
              </a:spcBef>
            </a:pPr>
            <a:r>
              <a:rPr lang="en-US" sz="1800" dirty="0">
                <a:solidFill>
                  <a:prstClr val="black"/>
                </a:solidFill>
              </a:rPr>
              <a:t>The Near Space Network plans to orchestrate the customer missions’ services fulfilment via orchestrations amongst service providers that are part of the network, utilizing a virtual network manager.</a:t>
            </a:r>
          </a:p>
          <a:p>
            <a:pPr lvl="0" algn="just">
              <a:lnSpc>
                <a:spcPct val="100000"/>
              </a:lnSpc>
              <a:spcBef>
                <a:spcPts val="600"/>
              </a:spcBef>
            </a:pPr>
            <a:r>
              <a:rPr lang="en-US" sz="1800" dirty="0">
                <a:solidFill>
                  <a:prstClr val="black"/>
                </a:solidFill>
              </a:rPr>
              <a:t>The concept is to enable streamlined interfaces for the missions, potentially alleviating the burden on the missions to establish multiple interfaces.</a:t>
            </a:r>
          </a:p>
          <a:p>
            <a:pPr algn="just">
              <a:lnSpc>
                <a:spcPct val="100000"/>
              </a:lnSpc>
              <a:spcBef>
                <a:spcPts val="600"/>
              </a:spcBef>
            </a:pPr>
            <a:r>
              <a:rPr lang="en-US" sz="1800" dirty="0">
                <a:solidFill>
                  <a:prstClr val="black"/>
                </a:solidFill>
              </a:rPr>
              <a:t>The Near Space Network System Engineering team, in collaboration with network elements, is working to ensure effective interface artifacts get established during mission services integration phases that the providers can utilize to provide proficient services.</a:t>
            </a:r>
          </a:p>
          <a:p>
            <a:pPr marL="0" lvl="0" indent="0" algn="just">
              <a:lnSpc>
                <a:spcPct val="100000"/>
              </a:lnSpc>
              <a:spcBef>
                <a:spcPts val="600"/>
              </a:spcBef>
              <a:buNone/>
            </a:pPr>
            <a:endParaRPr lang="en-US" sz="1800" dirty="0">
              <a:solidFill>
                <a:prstClr val="black"/>
              </a:solidFill>
            </a:endParaRPr>
          </a:p>
        </p:txBody>
      </p:sp>
      <p:pic>
        <p:nvPicPr>
          <p:cNvPr id="5" name="Picture 4"/>
          <p:cNvPicPr>
            <a:picLocks noChangeAspect="1"/>
          </p:cNvPicPr>
          <p:nvPr/>
        </p:nvPicPr>
        <p:blipFill>
          <a:blip r:embed="rId3"/>
          <a:stretch>
            <a:fillRect/>
          </a:stretch>
        </p:blipFill>
        <p:spPr>
          <a:xfrm>
            <a:off x="4503683" y="1234440"/>
            <a:ext cx="7745365" cy="4583035"/>
          </a:xfrm>
          <a:prstGeom prst="rect">
            <a:avLst/>
          </a:prstGeom>
          <a:ln>
            <a:noFill/>
          </a:ln>
        </p:spPr>
      </p:pic>
    </p:spTree>
    <p:extLst>
      <p:ext uri="{BB962C8B-B14F-4D97-AF65-F5344CB8AC3E}">
        <p14:creationId xmlns:p14="http://schemas.microsoft.com/office/powerpoint/2010/main" val="965074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NSN Services</a:t>
            </a:r>
            <a:br>
              <a:rPr lang="en-US">
                <a:solidFill>
                  <a:schemeClr val="tx1"/>
                </a:solidFill>
              </a:rPr>
            </a:br>
            <a:endParaRPr lang="en-US">
              <a:solidFill>
                <a:schemeClr val="tx1"/>
              </a:solidFill>
            </a:endParaRPr>
          </a:p>
        </p:txBody>
      </p:sp>
      <p:sp>
        <p:nvSpPr>
          <p:cNvPr id="3" name="Text Placeholder 2"/>
          <p:cNvSpPr>
            <a:spLocks noGrp="1"/>
          </p:cNvSpPr>
          <p:nvPr>
            <p:ph type="body" idx="1"/>
          </p:nvPr>
        </p:nvSpPr>
        <p:spPr>
          <a:xfrm>
            <a:off x="987125" y="4701607"/>
            <a:ext cx="10515600" cy="1500187"/>
          </a:xfrm>
        </p:spPr>
        <p:txBody>
          <a:bodyPr>
            <a:normAutofit/>
          </a:bodyPr>
          <a:lstStyle/>
          <a:p>
            <a:endParaRPr lang="en-US">
              <a:latin typeface="Calibri" panose="020F0502020204030204" pitchFamily="34" charset="0"/>
              <a:ea typeface="Calibri" panose="020F0502020204030204" pitchFamily="34" charset="0"/>
            </a:endParaRPr>
          </a:p>
          <a:p>
            <a:pPr algn="r"/>
            <a:r>
              <a:rPr lang="en-US">
                <a:latin typeface="+mj-lt"/>
                <a:ea typeface="Calibri" panose="020F0502020204030204" pitchFamily="34" charset="0"/>
              </a:rPr>
              <a:t>Jacob Burke</a:t>
            </a:r>
          </a:p>
          <a:p>
            <a:pPr algn="r"/>
            <a:r>
              <a:rPr lang="en-US">
                <a:latin typeface="+mj-lt"/>
                <a:ea typeface="Calibri" panose="020F0502020204030204" pitchFamily="34" charset="0"/>
              </a:rPr>
              <a:t>Advanced Planning Manager</a:t>
            </a:r>
          </a:p>
        </p:txBody>
      </p:sp>
    </p:spTree>
    <p:extLst>
      <p:ext uri="{BB962C8B-B14F-4D97-AF65-F5344CB8AC3E}">
        <p14:creationId xmlns:p14="http://schemas.microsoft.com/office/powerpoint/2010/main" val="1767050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F463432-1C2F-4A67-A684-FE1E75606539}"/>
              </a:ext>
            </a:extLst>
          </p:cNvPr>
          <p:cNvSpPr/>
          <p:nvPr/>
        </p:nvSpPr>
        <p:spPr>
          <a:xfrm>
            <a:off x="946483" y="1192887"/>
            <a:ext cx="9841312" cy="5236420"/>
          </a:xfrm>
          <a:prstGeom prst="rect">
            <a:avLst/>
          </a:prstGeom>
          <a:solidFill>
            <a:schemeClr val="bg1">
              <a:lumMod val="95000"/>
            </a:schemeClr>
          </a:solidFill>
          <a:ln w="190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203864"/>
              </a:solidFill>
              <a:effectLst/>
              <a:uLnTx/>
              <a:uFillTx/>
              <a:latin typeface="Arial"/>
              <a:ea typeface="+mn-ea"/>
              <a:cs typeface="+mn-cs"/>
            </a:endParaRPr>
          </a:p>
        </p:txBody>
      </p:sp>
      <p:sp>
        <p:nvSpPr>
          <p:cNvPr id="19" name="Oval 18">
            <a:extLst>
              <a:ext uri="{FF2B5EF4-FFF2-40B4-BE49-F238E27FC236}">
                <a16:creationId xmlns:a16="http://schemas.microsoft.com/office/drawing/2014/main" id="{90312976-92A3-486C-A912-893A3AD5D957}"/>
              </a:ext>
            </a:extLst>
          </p:cNvPr>
          <p:cNvSpPr/>
          <p:nvPr/>
        </p:nvSpPr>
        <p:spPr>
          <a:xfrm>
            <a:off x="3597052" y="1561558"/>
            <a:ext cx="4513464" cy="4393937"/>
          </a:xfrm>
          <a:prstGeom prst="ellipse">
            <a:avLst/>
          </a:prstGeom>
          <a:solidFill>
            <a:schemeClr val="bg1">
              <a:lumMod val="95000"/>
            </a:schemeClr>
          </a:solidFill>
          <a:ln w="19050">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203864"/>
              </a:solidFill>
              <a:effectLst/>
              <a:uLnTx/>
              <a:uFillTx/>
              <a:latin typeface="Arial"/>
              <a:ea typeface="+mn-ea"/>
              <a:cs typeface="+mn-cs"/>
            </a:endParaRPr>
          </a:p>
        </p:txBody>
      </p:sp>
      <p:sp>
        <p:nvSpPr>
          <p:cNvPr id="25" name="Oval 24">
            <a:extLst>
              <a:ext uri="{FF2B5EF4-FFF2-40B4-BE49-F238E27FC236}">
                <a16:creationId xmlns:a16="http://schemas.microsoft.com/office/drawing/2014/main" id="{BD1FC9BA-9B53-46C8-AC1A-67A89EC80626}"/>
              </a:ext>
            </a:extLst>
          </p:cNvPr>
          <p:cNvSpPr/>
          <p:nvPr/>
        </p:nvSpPr>
        <p:spPr>
          <a:xfrm>
            <a:off x="5217591" y="3168578"/>
            <a:ext cx="1258451" cy="1163712"/>
          </a:xfrm>
          <a:prstGeom prst="ellipse">
            <a:avLst/>
          </a:prstGeom>
          <a:solidFill>
            <a:schemeClr val="bg1">
              <a:lumMod val="95000"/>
            </a:schemeClr>
          </a:solidFill>
          <a:ln w="19050">
            <a:solidFill>
              <a:srgbClr val="20386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203864"/>
              </a:solidFill>
              <a:effectLst/>
              <a:uLnTx/>
              <a:uFillTx/>
              <a:latin typeface="Arial"/>
              <a:ea typeface="+mn-ea"/>
              <a:cs typeface="+mn-cs"/>
            </a:endParaRPr>
          </a:p>
        </p:txBody>
      </p:sp>
      <p:sp>
        <p:nvSpPr>
          <p:cNvPr id="17" name="Oval 16">
            <a:extLst>
              <a:ext uri="{FF2B5EF4-FFF2-40B4-BE49-F238E27FC236}">
                <a16:creationId xmlns:a16="http://schemas.microsoft.com/office/drawing/2014/main" id="{A92160DE-1610-4B92-A23B-C61FED7FF424}"/>
              </a:ext>
            </a:extLst>
          </p:cNvPr>
          <p:cNvSpPr/>
          <p:nvPr/>
        </p:nvSpPr>
        <p:spPr>
          <a:xfrm>
            <a:off x="5627501" y="3534755"/>
            <a:ext cx="461821" cy="411252"/>
          </a:xfrm>
          <a:prstGeom prst="ellipse">
            <a:avLst/>
          </a:prstGeom>
          <a:solidFill>
            <a:schemeClr val="bg1">
              <a:lumMod val="95000"/>
            </a:schemeClr>
          </a:solidFill>
          <a:ln w="19050">
            <a:solidFill>
              <a:srgbClr val="20386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203864"/>
              </a:solidFill>
              <a:effectLst/>
              <a:uLnTx/>
              <a:uFillTx/>
              <a:latin typeface="Arial"/>
              <a:ea typeface="+mn-ea"/>
              <a:cs typeface="+mn-cs"/>
            </a:endParaRPr>
          </a:p>
        </p:txBody>
      </p:sp>
      <p:sp>
        <p:nvSpPr>
          <p:cNvPr id="2" name="Title 1">
            <a:extLst>
              <a:ext uri="{FF2B5EF4-FFF2-40B4-BE49-F238E27FC236}">
                <a16:creationId xmlns:a16="http://schemas.microsoft.com/office/drawing/2014/main" id="{18D9EDF6-0722-414D-BEEA-67C0988BBB1C}"/>
              </a:ext>
            </a:extLst>
          </p:cNvPr>
          <p:cNvSpPr>
            <a:spLocks noGrp="1"/>
          </p:cNvSpPr>
          <p:nvPr>
            <p:ph type="title"/>
          </p:nvPr>
        </p:nvSpPr>
        <p:spPr/>
        <p:txBody>
          <a:bodyPr>
            <a:normAutofit fontScale="90000"/>
          </a:bodyPr>
          <a:lstStyle/>
          <a:p>
            <a:r>
              <a:rPr lang="en-US"/>
              <a:t>SCaN Networks - General Operations Regions</a:t>
            </a:r>
          </a:p>
        </p:txBody>
      </p:sp>
      <p:pic>
        <p:nvPicPr>
          <p:cNvPr id="20" name="Picture 19">
            <a:extLst>
              <a:ext uri="{FF2B5EF4-FFF2-40B4-BE49-F238E27FC236}">
                <a16:creationId xmlns:a16="http://schemas.microsoft.com/office/drawing/2014/main" id="{036F8400-B4AE-403A-871E-10FED7017B2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737434" y="3634655"/>
            <a:ext cx="232701" cy="232701"/>
          </a:xfrm>
          <a:prstGeom prst="rect">
            <a:avLst/>
          </a:prstGeom>
        </p:spPr>
      </p:pic>
      <p:sp>
        <p:nvSpPr>
          <p:cNvPr id="22" name="Sun 21">
            <a:extLst>
              <a:ext uri="{FF2B5EF4-FFF2-40B4-BE49-F238E27FC236}">
                <a16:creationId xmlns:a16="http://schemas.microsoft.com/office/drawing/2014/main" id="{8A444C6E-53BF-40E9-9958-2D7DE9F150BE}"/>
              </a:ext>
            </a:extLst>
          </p:cNvPr>
          <p:cNvSpPr/>
          <p:nvPr/>
        </p:nvSpPr>
        <p:spPr>
          <a:xfrm rot="20400589">
            <a:off x="1210547" y="3432159"/>
            <a:ext cx="516748" cy="512712"/>
          </a:xfrm>
          <a:prstGeom prst="sun">
            <a:avLst>
              <a:gd name="adj" fmla="val 21844"/>
            </a:avLst>
          </a:prstGeom>
          <a:solidFill>
            <a:srgbClr val="FFFF00"/>
          </a:solidFill>
          <a:ln w="9525">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203864"/>
              </a:solidFill>
              <a:effectLst/>
              <a:uLnTx/>
              <a:uFillTx/>
              <a:latin typeface="Arial"/>
              <a:ea typeface="+mn-ea"/>
              <a:cs typeface="+mn-cs"/>
            </a:endParaRPr>
          </a:p>
        </p:txBody>
      </p:sp>
      <p:sp>
        <p:nvSpPr>
          <p:cNvPr id="24" name="Oval 23">
            <a:extLst>
              <a:ext uri="{FF2B5EF4-FFF2-40B4-BE49-F238E27FC236}">
                <a16:creationId xmlns:a16="http://schemas.microsoft.com/office/drawing/2014/main" id="{434ACF12-B065-44BD-8E03-7F1B6B2DC8E8}"/>
              </a:ext>
            </a:extLst>
          </p:cNvPr>
          <p:cNvSpPr/>
          <p:nvPr/>
        </p:nvSpPr>
        <p:spPr>
          <a:xfrm>
            <a:off x="1242845" y="3474553"/>
            <a:ext cx="444777" cy="423891"/>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203864"/>
              </a:solidFill>
              <a:effectLst/>
              <a:uLnTx/>
              <a:uFillTx/>
              <a:latin typeface="Arial"/>
              <a:ea typeface="+mn-ea"/>
              <a:cs typeface="+mn-cs"/>
            </a:endParaRPr>
          </a:p>
        </p:txBody>
      </p:sp>
      <p:cxnSp>
        <p:nvCxnSpPr>
          <p:cNvPr id="27" name="Straight Arrow Connector 26">
            <a:extLst>
              <a:ext uri="{FF2B5EF4-FFF2-40B4-BE49-F238E27FC236}">
                <a16:creationId xmlns:a16="http://schemas.microsoft.com/office/drawing/2014/main" id="{4B1AA23B-D76B-4AC8-A3AE-53D77386A778}"/>
              </a:ext>
            </a:extLst>
          </p:cNvPr>
          <p:cNvCxnSpPr>
            <a:cxnSpLocks/>
            <a:endCxn id="19" idx="6"/>
          </p:cNvCxnSpPr>
          <p:nvPr/>
        </p:nvCxnSpPr>
        <p:spPr>
          <a:xfrm>
            <a:off x="5910292" y="3738342"/>
            <a:ext cx="2200224" cy="20185"/>
          </a:xfrm>
          <a:prstGeom prst="straightConnector1">
            <a:avLst/>
          </a:prstGeom>
          <a:ln>
            <a:solidFill>
              <a:srgbClr val="203864"/>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D14DECF9-BD1D-4890-93AF-D3222E3A3C87}"/>
              </a:ext>
            </a:extLst>
          </p:cNvPr>
          <p:cNvCxnSpPr>
            <a:cxnSpLocks/>
          </p:cNvCxnSpPr>
          <p:nvPr/>
        </p:nvCxnSpPr>
        <p:spPr>
          <a:xfrm>
            <a:off x="8110516" y="3758526"/>
            <a:ext cx="2458576" cy="25199"/>
          </a:xfrm>
          <a:prstGeom prst="straightConnector1">
            <a:avLst/>
          </a:prstGeom>
          <a:ln>
            <a:solidFill>
              <a:srgbClr val="203864"/>
            </a:solidFill>
            <a:headEnd type="triangle"/>
            <a:tailEnd type="triangle"/>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BCC2E1AA-8B2C-40B3-9866-A652A5FC1ACB}"/>
              </a:ext>
            </a:extLst>
          </p:cNvPr>
          <p:cNvSpPr txBox="1"/>
          <p:nvPr/>
        </p:nvSpPr>
        <p:spPr>
          <a:xfrm>
            <a:off x="5910292" y="3748434"/>
            <a:ext cx="1980411" cy="338554"/>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03864"/>
                </a:solidFill>
                <a:effectLst/>
                <a:uLnTx/>
                <a:uFillTx/>
                <a:latin typeface="Arial"/>
                <a:ea typeface="+mn-ea"/>
                <a:cs typeface="+mn-cs"/>
              </a:rPr>
              <a:t>(≤ 2,000,000 km)</a:t>
            </a:r>
          </a:p>
        </p:txBody>
      </p:sp>
      <p:grpSp>
        <p:nvGrpSpPr>
          <p:cNvPr id="31" name="Group 30">
            <a:extLst>
              <a:ext uri="{FF2B5EF4-FFF2-40B4-BE49-F238E27FC236}">
                <a16:creationId xmlns:a16="http://schemas.microsoft.com/office/drawing/2014/main" id="{16E1BF9C-F4AD-4423-8BA6-4D039E724F98}"/>
              </a:ext>
            </a:extLst>
          </p:cNvPr>
          <p:cNvGrpSpPr/>
          <p:nvPr/>
        </p:nvGrpSpPr>
        <p:grpSpPr>
          <a:xfrm>
            <a:off x="5088161" y="2125210"/>
            <a:ext cx="2627436" cy="1530640"/>
            <a:chOff x="3816120" y="1593907"/>
            <a:chExt cx="1970577" cy="1147980"/>
          </a:xfrm>
        </p:grpSpPr>
        <p:sp>
          <p:nvSpPr>
            <p:cNvPr id="32" name="TextBox 31">
              <a:extLst>
                <a:ext uri="{FF2B5EF4-FFF2-40B4-BE49-F238E27FC236}">
                  <a16:creationId xmlns:a16="http://schemas.microsoft.com/office/drawing/2014/main" id="{CA870653-F9E5-4346-B0D0-7397787066BF}"/>
                </a:ext>
              </a:extLst>
            </p:cNvPr>
            <p:cNvSpPr txBox="1"/>
            <p:nvPr/>
          </p:nvSpPr>
          <p:spPr>
            <a:xfrm>
              <a:off x="4551349" y="2241654"/>
              <a:ext cx="1235348" cy="500233"/>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a:ln>
                    <a:noFill/>
                  </a:ln>
                  <a:solidFill>
                    <a:srgbClr val="203864"/>
                  </a:solidFill>
                  <a:uLnTx/>
                  <a:uFillTx/>
                  <a:latin typeface="Arial"/>
                  <a:ea typeface="+mn-ea"/>
                  <a:cs typeface="+mn-cs"/>
                </a:rPr>
                <a:t>Near Space Region</a:t>
              </a:r>
            </a:p>
          </p:txBody>
        </p:sp>
        <p:sp>
          <p:nvSpPr>
            <p:cNvPr id="33" name="Rectangle 32">
              <a:extLst>
                <a:ext uri="{FF2B5EF4-FFF2-40B4-BE49-F238E27FC236}">
                  <a16:creationId xmlns:a16="http://schemas.microsoft.com/office/drawing/2014/main" id="{A98DA05B-8326-4385-BAA8-38F845F4C3A1}"/>
                </a:ext>
              </a:extLst>
            </p:cNvPr>
            <p:cNvSpPr/>
            <p:nvPr/>
          </p:nvSpPr>
          <p:spPr>
            <a:xfrm>
              <a:off x="3816120" y="1593907"/>
              <a:ext cx="1168467" cy="584824"/>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w="6600">
                    <a:solidFill>
                      <a:prstClr val="black"/>
                    </a:solidFill>
                    <a:prstDash val="solid"/>
                  </a:ln>
                  <a:solidFill>
                    <a:srgbClr val="C6E7FC"/>
                  </a:solidFill>
                  <a:uLnTx/>
                  <a:uFillTx/>
                  <a:latin typeface="Arial"/>
                  <a:ea typeface="+mn-ea"/>
                  <a:cs typeface="+mn-cs"/>
                </a:rPr>
                <a:t>NSN</a:t>
              </a:r>
            </a:p>
          </p:txBody>
        </p:sp>
      </p:grpSp>
      <p:grpSp>
        <p:nvGrpSpPr>
          <p:cNvPr id="34" name="Group 33">
            <a:extLst>
              <a:ext uri="{FF2B5EF4-FFF2-40B4-BE49-F238E27FC236}">
                <a16:creationId xmlns:a16="http://schemas.microsoft.com/office/drawing/2014/main" id="{80F34F51-949D-4354-BEFA-208A61CE01A4}"/>
              </a:ext>
            </a:extLst>
          </p:cNvPr>
          <p:cNvGrpSpPr/>
          <p:nvPr/>
        </p:nvGrpSpPr>
        <p:grpSpPr>
          <a:xfrm>
            <a:off x="8541189" y="2125210"/>
            <a:ext cx="1709708" cy="1582483"/>
            <a:chOff x="6405891" y="1593907"/>
            <a:chExt cx="1282281" cy="1186862"/>
          </a:xfrm>
        </p:grpSpPr>
        <p:sp>
          <p:nvSpPr>
            <p:cNvPr id="35" name="TextBox 34">
              <a:extLst>
                <a:ext uri="{FF2B5EF4-FFF2-40B4-BE49-F238E27FC236}">
                  <a16:creationId xmlns:a16="http://schemas.microsoft.com/office/drawing/2014/main" id="{06F649D2-9310-41B8-AED4-EE3187D4CE8F}"/>
                </a:ext>
              </a:extLst>
            </p:cNvPr>
            <p:cNvSpPr txBox="1"/>
            <p:nvPr/>
          </p:nvSpPr>
          <p:spPr>
            <a:xfrm>
              <a:off x="6405891" y="2280536"/>
              <a:ext cx="1282281" cy="500233"/>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a:ln>
                    <a:noFill/>
                  </a:ln>
                  <a:solidFill>
                    <a:srgbClr val="203864"/>
                  </a:solidFill>
                  <a:uLnTx/>
                  <a:uFillTx/>
                  <a:latin typeface="Arial"/>
                  <a:ea typeface="+mn-ea"/>
                  <a:cs typeface="+mn-cs"/>
                </a:rPr>
                <a:t>Deep Space Region</a:t>
              </a:r>
            </a:p>
          </p:txBody>
        </p:sp>
        <p:sp>
          <p:nvSpPr>
            <p:cNvPr id="36" name="Rectangle 35">
              <a:extLst>
                <a:ext uri="{FF2B5EF4-FFF2-40B4-BE49-F238E27FC236}">
                  <a16:creationId xmlns:a16="http://schemas.microsoft.com/office/drawing/2014/main" id="{21413886-EFD1-46ED-A359-238708ABE70F}"/>
                </a:ext>
              </a:extLst>
            </p:cNvPr>
            <p:cNvSpPr/>
            <p:nvPr/>
          </p:nvSpPr>
          <p:spPr>
            <a:xfrm>
              <a:off x="6439332" y="1593907"/>
              <a:ext cx="1168467" cy="584824"/>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a:ln w="6600">
                    <a:solidFill>
                      <a:prstClr val="black"/>
                    </a:solidFill>
                    <a:prstDash val="solid"/>
                  </a:ln>
                  <a:solidFill>
                    <a:srgbClr val="C6E7FC"/>
                  </a:solidFill>
                  <a:uLnTx/>
                  <a:uFillTx/>
                  <a:latin typeface="Arial"/>
                  <a:ea typeface="+mn-ea"/>
                  <a:cs typeface="+mn-cs"/>
                </a:rPr>
                <a:t>DSN</a:t>
              </a:r>
            </a:p>
          </p:txBody>
        </p:sp>
      </p:grpSp>
      <p:sp>
        <p:nvSpPr>
          <p:cNvPr id="21" name="TextBox 20">
            <a:extLst>
              <a:ext uri="{FF2B5EF4-FFF2-40B4-BE49-F238E27FC236}">
                <a16:creationId xmlns:a16="http://schemas.microsoft.com/office/drawing/2014/main" id="{CDF16CED-EA87-4C01-B50C-8652AF402F43}"/>
              </a:ext>
            </a:extLst>
          </p:cNvPr>
          <p:cNvSpPr txBox="1"/>
          <p:nvPr/>
        </p:nvSpPr>
        <p:spPr>
          <a:xfrm>
            <a:off x="4400646" y="3607537"/>
            <a:ext cx="944933" cy="26161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srgbClr val="203864"/>
                </a:solidFill>
                <a:effectLst/>
                <a:uLnTx/>
                <a:uFillTx/>
                <a:latin typeface="Arial"/>
                <a:ea typeface="+mn-ea"/>
                <a:cs typeface="+mn-cs"/>
              </a:rPr>
              <a:t>CisLunar</a:t>
            </a:r>
            <a:endParaRPr kumimoji="0" lang="en-US" sz="1100" b="0" i="0" u="none" strike="noStrike" kern="1200" cap="none" spc="0" normalizeH="0" baseline="0" noProof="0">
              <a:ln>
                <a:noFill/>
              </a:ln>
              <a:solidFill>
                <a:srgbClr val="203864"/>
              </a:solidFill>
              <a:effectLst/>
              <a:uLnTx/>
              <a:uFillTx/>
              <a:latin typeface="Arial"/>
              <a:ea typeface="+mn-ea"/>
              <a:cs typeface="+mn-cs"/>
            </a:endParaRPr>
          </a:p>
        </p:txBody>
      </p:sp>
      <p:sp>
        <p:nvSpPr>
          <p:cNvPr id="23" name="TextBox 22">
            <a:extLst>
              <a:ext uri="{FF2B5EF4-FFF2-40B4-BE49-F238E27FC236}">
                <a16:creationId xmlns:a16="http://schemas.microsoft.com/office/drawing/2014/main" id="{A1554400-9174-4C07-93A8-7CDBF3BAC14B}"/>
              </a:ext>
            </a:extLst>
          </p:cNvPr>
          <p:cNvSpPr txBox="1"/>
          <p:nvPr/>
        </p:nvSpPr>
        <p:spPr>
          <a:xfrm>
            <a:off x="9320167" y="6104763"/>
            <a:ext cx="1647131" cy="26161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03864"/>
                </a:solidFill>
                <a:effectLst/>
                <a:uLnTx/>
                <a:uFillTx/>
                <a:latin typeface="Arial"/>
                <a:ea typeface="+mn-ea"/>
                <a:cs typeface="+mn-cs"/>
              </a:rPr>
              <a:t>Not to Scale</a:t>
            </a:r>
          </a:p>
        </p:txBody>
      </p:sp>
      <p:sp>
        <p:nvSpPr>
          <p:cNvPr id="26" name="TextBox 25">
            <a:extLst>
              <a:ext uri="{FF2B5EF4-FFF2-40B4-BE49-F238E27FC236}">
                <a16:creationId xmlns:a16="http://schemas.microsoft.com/office/drawing/2014/main" id="{1A0351DD-1D12-4433-905E-947A99410721}"/>
              </a:ext>
            </a:extLst>
          </p:cNvPr>
          <p:cNvSpPr txBox="1"/>
          <p:nvPr/>
        </p:nvSpPr>
        <p:spPr>
          <a:xfrm>
            <a:off x="5126789" y="3640320"/>
            <a:ext cx="686904" cy="26161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03864"/>
                </a:solidFill>
                <a:effectLst/>
                <a:uLnTx/>
                <a:uFillTx/>
                <a:latin typeface="Arial"/>
                <a:ea typeface="+mn-ea"/>
                <a:cs typeface="+mn-cs"/>
              </a:rPr>
              <a:t>GEO</a:t>
            </a:r>
          </a:p>
        </p:txBody>
      </p:sp>
      <p:pic>
        <p:nvPicPr>
          <p:cNvPr id="1026" name="Picture 2" descr="Moon clipart 4 - Clipartix">
            <a:extLst>
              <a:ext uri="{FF2B5EF4-FFF2-40B4-BE49-F238E27FC236}">
                <a16:creationId xmlns:a16="http://schemas.microsoft.com/office/drawing/2014/main" id="{849D45B5-C887-4946-9660-CF25F2C059A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667" b="95556" l="0" r="97778">
                        <a14:foregroundMark x1="5333" y1="40889" x2="25778" y2="21778"/>
                        <a14:foregroundMark x1="25778" y1="21778" x2="48000" y2="10222"/>
                        <a14:foregroundMark x1="35556" y1="5333" x2="58222" y2="2667"/>
                        <a14:foregroundMark x1="78720" y1="9778" x2="80000" y2="10222"/>
                        <a14:foregroundMark x1="58222" y1="2667" x2="78720" y2="9778"/>
                        <a14:foregroundMark x1="80000" y1="10222" x2="96000" y2="52444"/>
                        <a14:foregroundMark x1="96000" y1="52444" x2="87556" y2="74222"/>
                        <a14:foregroundMark x1="87556" y1="74222" x2="73333" y2="91556"/>
                        <a14:foregroundMark x1="73333" y1="91556" x2="49333" y2="94222"/>
                        <a14:foregroundMark x1="49333" y1="94222" x2="24889" y2="88889"/>
                        <a14:foregroundMark x1="24889" y1="88889" x2="9333" y2="69778"/>
                        <a14:foregroundMark x1="9333" y1="69778" x2="0" y2="47556"/>
                        <a14:foregroundMark x1="0" y1="47556" x2="23556" y2="51111"/>
                        <a14:foregroundMark x1="23556" y1="51111" x2="27556" y2="89778"/>
                        <a14:foregroundMark x1="27556" y1="89778" x2="26222" y2="80444"/>
                        <a14:foregroundMark x1="32444" y1="6222" x2="55111" y2="3111"/>
                        <a14:foregroundMark x1="55111" y1="3111" x2="63111" y2="4444"/>
                        <a14:foregroundMark x1="90667" y1="22222" x2="97778" y2="44000"/>
                        <a14:foregroundMark x1="97778" y1="44000" x2="93778" y2="66222"/>
                        <a14:foregroundMark x1="93778" y1="66222" x2="78222" y2="84000"/>
                        <a14:foregroundMark x1="78222" y1="84000" x2="58222" y2="96000"/>
                        <a14:foregroundMark x1="58222" y1="96000" x2="35111" y2="95556"/>
                        <a14:foregroundMark x1="35111" y1="95556" x2="26222" y2="87111"/>
                        <a14:foregroundMark x1="95556" y1="34222" x2="97778" y2="56889"/>
                        <a14:foregroundMark x1="97778" y1="56889" x2="93778" y2="67111"/>
                        <a14:foregroundMark x1="80000" y1="10222" x2="80000" y2="10222"/>
                        <a14:foregroundMark x1="79556" y1="9778" x2="81333" y2="11111"/>
                      </a14:backgroundRemoval>
                    </a14:imgEffect>
                  </a14:imgLayer>
                </a14:imgProps>
              </a:ext>
              <a:ext uri="{28A0092B-C50C-407E-A947-70E740481C1C}">
                <a14:useLocalDpi xmlns:a14="http://schemas.microsoft.com/office/drawing/2010/main" val="0"/>
              </a:ext>
            </a:extLst>
          </a:blip>
          <a:srcRect/>
          <a:stretch>
            <a:fillRect/>
          </a:stretch>
        </p:blipFill>
        <p:spPr bwMode="auto">
          <a:xfrm>
            <a:off x="5171613" y="3702456"/>
            <a:ext cx="91956" cy="91956"/>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42055441-04E4-4E30-9167-C20D18482B61}"/>
              </a:ext>
            </a:extLst>
          </p:cNvPr>
          <p:cNvSpPr/>
          <p:nvPr/>
        </p:nvSpPr>
        <p:spPr>
          <a:xfrm>
            <a:off x="3905624" y="3702456"/>
            <a:ext cx="85498" cy="81269"/>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8" name="Oval 27">
            <a:extLst>
              <a:ext uri="{FF2B5EF4-FFF2-40B4-BE49-F238E27FC236}">
                <a16:creationId xmlns:a16="http://schemas.microsoft.com/office/drawing/2014/main" id="{BBA07B45-235D-4F31-A654-F7F447D94C89}"/>
              </a:ext>
            </a:extLst>
          </p:cNvPr>
          <p:cNvSpPr/>
          <p:nvPr/>
        </p:nvSpPr>
        <p:spPr>
          <a:xfrm>
            <a:off x="7662581" y="3717892"/>
            <a:ext cx="85498" cy="81269"/>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7" name="TextBox 36">
            <a:extLst>
              <a:ext uri="{FF2B5EF4-FFF2-40B4-BE49-F238E27FC236}">
                <a16:creationId xmlns:a16="http://schemas.microsoft.com/office/drawing/2014/main" id="{72EDB7CA-BC5D-4007-B1E6-2C9F72F663C4}"/>
              </a:ext>
            </a:extLst>
          </p:cNvPr>
          <p:cNvSpPr txBox="1"/>
          <p:nvPr/>
        </p:nvSpPr>
        <p:spPr>
          <a:xfrm>
            <a:off x="3769792" y="3429000"/>
            <a:ext cx="365060" cy="26161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03864"/>
                </a:solidFill>
                <a:effectLst/>
                <a:uLnTx/>
                <a:uFillTx/>
                <a:latin typeface="Arial"/>
                <a:ea typeface="+mn-ea"/>
                <a:cs typeface="+mn-cs"/>
              </a:rPr>
              <a:t>L1</a:t>
            </a:r>
          </a:p>
        </p:txBody>
      </p:sp>
      <p:sp>
        <p:nvSpPr>
          <p:cNvPr id="38" name="TextBox 37">
            <a:extLst>
              <a:ext uri="{FF2B5EF4-FFF2-40B4-BE49-F238E27FC236}">
                <a16:creationId xmlns:a16="http://schemas.microsoft.com/office/drawing/2014/main" id="{7DA96125-28FA-48FA-B00E-CF9D1F55402F}"/>
              </a:ext>
            </a:extLst>
          </p:cNvPr>
          <p:cNvSpPr txBox="1"/>
          <p:nvPr/>
        </p:nvSpPr>
        <p:spPr>
          <a:xfrm>
            <a:off x="7522800" y="3460607"/>
            <a:ext cx="365060" cy="26161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03864"/>
                </a:solidFill>
                <a:effectLst/>
                <a:uLnTx/>
                <a:uFillTx/>
                <a:latin typeface="Arial"/>
                <a:ea typeface="+mn-ea"/>
                <a:cs typeface="+mn-cs"/>
              </a:rPr>
              <a:t>L2</a:t>
            </a:r>
          </a:p>
        </p:txBody>
      </p:sp>
    </p:spTree>
    <p:extLst>
      <p:ext uri="{BB962C8B-B14F-4D97-AF65-F5344CB8AC3E}">
        <p14:creationId xmlns:p14="http://schemas.microsoft.com/office/powerpoint/2010/main" val="11792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left)">
                                      <p:cBhvr>
                                        <p:cTn id="13" dur="500"/>
                                        <p:tgtEl>
                                          <p:spTgt spid="2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26"/>
                                        </p:tgtEl>
                                        <p:attrNameLst>
                                          <p:attrName>style.visibility</p:attrName>
                                        </p:attrNameLst>
                                      </p:cBhvr>
                                      <p:to>
                                        <p:strVal val="visible"/>
                                      </p:to>
                                    </p:set>
                                    <p:animEffect transition="in" filter="fade">
                                      <p:cBhvr>
                                        <p:cTn id="40" dur="500"/>
                                        <p:tgtEl>
                                          <p:spTgt spid="102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500"/>
                                        <p:tgtEl>
                                          <p:spTgt spid="4"/>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7" grpId="0" animBg="1"/>
      <p:bldP spid="30" grpId="0"/>
      <p:bldP spid="21" grpId="0"/>
      <p:bldP spid="26" grpId="0"/>
      <p:bldP spid="4" grpId="0" animBg="1"/>
      <p:bldP spid="28" grpId="0" animBg="1"/>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1BE0-5D43-46F4-841C-A1645048E30F}"/>
              </a:ext>
            </a:extLst>
          </p:cNvPr>
          <p:cNvSpPr>
            <a:spLocks noGrp="1"/>
          </p:cNvSpPr>
          <p:nvPr>
            <p:ph type="title"/>
          </p:nvPr>
        </p:nvSpPr>
        <p:spPr/>
        <p:txBody>
          <a:bodyPr/>
          <a:lstStyle/>
          <a:p>
            <a:r>
              <a:rPr lang="en-US"/>
              <a:t>NSN Services</a:t>
            </a:r>
          </a:p>
        </p:txBody>
      </p:sp>
      <p:sp>
        <p:nvSpPr>
          <p:cNvPr id="3" name="Content Placeholder 2">
            <a:extLst>
              <a:ext uri="{FF2B5EF4-FFF2-40B4-BE49-F238E27FC236}">
                <a16:creationId xmlns:a16="http://schemas.microsoft.com/office/drawing/2014/main" id="{310BECED-32AE-455D-BCE1-9FA757DD480A}"/>
              </a:ext>
            </a:extLst>
          </p:cNvPr>
          <p:cNvSpPr>
            <a:spLocks noGrp="1"/>
          </p:cNvSpPr>
          <p:nvPr>
            <p:ph idx="1"/>
          </p:nvPr>
        </p:nvSpPr>
        <p:spPr>
          <a:xfrm>
            <a:off x="304800" y="925424"/>
            <a:ext cx="11767920" cy="2232023"/>
          </a:xfrm>
        </p:spPr>
        <p:txBody>
          <a:bodyPr/>
          <a:lstStyle/>
          <a:p>
            <a:pPr marL="0" indent="0">
              <a:buNone/>
            </a:pPr>
            <a:r>
              <a:rPr lang="en-US" b="1" dirty="0">
                <a:latin typeface="+mn-lt"/>
              </a:rPr>
              <a:t>The NSN provides four customer services:</a:t>
            </a:r>
          </a:p>
          <a:p>
            <a:pPr marL="460375" lvl="1" indent="-287338">
              <a:buFont typeface="+mj-lt"/>
              <a:buAutoNum type="arabicPeriod"/>
            </a:pPr>
            <a:r>
              <a:rPr lang="en-US" sz="1600" b="1" dirty="0">
                <a:latin typeface="+mn-lt"/>
              </a:rPr>
              <a:t>Mission Integration: </a:t>
            </a:r>
            <a:r>
              <a:rPr lang="en-US" sz="1600" dirty="0">
                <a:latin typeface="+mn-lt"/>
              </a:rPr>
              <a:t>development of service agreements, definition of interfaces, documentation, support of reviews, </a:t>
            </a:r>
            <a:r>
              <a:rPr lang="en-US" sz="1600" dirty="0" err="1">
                <a:latin typeface="+mn-lt"/>
              </a:rPr>
              <a:t>etc</a:t>
            </a:r>
            <a:endParaRPr lang="en-US" sz="1600" dirty="0">
              <a:latin typeface="+mn-lt"/>
            </a:endParaRPr>
          </a:p>
          <a:p>
            <a:pPr marL="460375" lvl="1" indent="-287338">
              <a:buFont typeface="+mj-lt"/>
              <a:buAutoNum type="arabicPeriod"/>
            </a:pPr>
            <a:r>
              <a:rPr lang="en-US" sz="1600" b="1" dirty="0">
                <a:latin typeface="+mn-lt"/>
              </a:rPr>
              <a:t>Mission Planning and Scheduling: </a:t>
            </a:r>
            <a:r>
              <a:rPr lang="en-US" sz="1600" dirty="0">
                <a:latin typeface="+mn-lt"/>
              </a:rPr>
              <a:t>performing link and loading analyses, spectrum management, supporting service requests, and generating and implementing operational schedules</a:t>
            </a:r>
          </a:p>
          <a:p>
            <a:pPr marL="460375" lvl="1" indent="-287338">
              <a:buFont typeface="+mj-lt"/>
              <a:buAutoNum type="arabicPeriod"/>
            </a:pPr>
            <a:r>
              <a:rPr lang="en-US" sz="1600" b="1" dirty="0">
                <a:latin typeface="+mn-lt"/>
              </a:rPr>
              <a:t>User Mission Data Transfer: </a:t>
            </a:r>
            <a:r>
              <a:rPr lang="en-US" sz="1600" dirty="0">
                <a:latin typeface="+mn-lt"/>
              </a:rPr>
              <a:t>forwarding command data and returning telemetry</a:t>
            </a:r>
          </a:p>
          <a:p>
            <a:pPr marL="460375" lvl="1" indent="-287338">
              <a:buFont typeface="+mj-lt"/>
              <a:buAutoNum type="arabicPeriod"/>
            </a:pPr>
            <a:r>
              <a:rPr lang="en-US" sz="1600" b="1" dirty="0">
                <a:latin typeface="+mn-lt"/>
              </a:rPr>
              <a:t>Position Navigation and Timing (PNT): </a:t>
            </a:r>
            <a:r>
              <a:rPr lang="en-US" sz="1600" dirty="0">
                <a:latin typeface="+mn-lt"/>
              </a:rPr>
              <a:t>navigation information and tracking data measurements and messages</a:t>
            </a:r>
          </a:p>
          <a:p>
            <a:pPr marL="460375" indent="-287338"/>
            <a:endParaRPr lang="en-US" dirty="0">
              <a:latin typeface="+mn-lt"/>
            </a:endParaRPr>
          </a:p>
        </p:txBody>
      </p:sp>
      <p:pic>
        <p:nvPicPr>
          <p:cNvPr id="4" name="Picture 3">
            <a:extLst>
              <a:ext uri="{FF2B5EF4-FFF2-40B4-BE49-F238E27FC236}">
                <a16:creationId xmlns:a16="http://schemas.microsoft.com/office/drawing/2014/main" id="{23A89C91-DA82-4C13-8A6E-BEADB45C703E}"/>
              </a:ext>
            </a:extLst>
          </p:cNvPr>
          <p:cNvPicPr>
            <a:picLocks noChangeAspect="1"/>
          </p:cNvPicPr>
          <p:nvPr/>
        </p:nvPicPr>
        <p:blipFill>
          <a:blip r:embed="rId2"/>
          <a:stretch>
            <a:fillRect/>
          </a:stretch>
        </p:blipFill>
        <p:spPr>
          <a:xfrm>
            <a:off x="304800" y="3959950"/>
            <a:ext cx="4022787" cy="1347101"/>
          </a:xfrm>
          <a:prstGeom prst="rect">
            <a:avLst/>
          </a:prstGeom>
        </p:spPr>
      </p:pic>
      <p:pic>
        <p:nvPicPr>
          <p:cNvPr id="5" name="Picture 4">
            <a:extLst>
              <a:ext uri="{FF2B5EF4-FFF2-40B4-BE49-F238E27FC236}">
                <a16:creationId xmlns:a16="http://schemas.microsoft.com/office/drawing/2014/main" id="{02C14799-061A-4A82-B83D-E2079AF403B0}"/>
              </a:ext>
            </a:extLst>
          </p:cNvPr>
          <p:cNvPicPr>
            <a:picLocks noChangeAspect="1"/>
          </p:cNvPicPr>
          <p:nvPr/>
        </p:nvPicPr>
        <p:blipFill>
          <a:blip r:embed="rId3"/>
          <a:stretch>
            <a:fillRect/>
          </a:stretch>
        </p:blipFill>
        <p:spPr>
          <a:xfrm>
            <a:off x="4503683" y="2989807"/>
            <a:ext cx="7569037" cy="3570814"/>
          </a:xfrm>
          <a:prstGeom prst="rect">
            <a:avLst/>
          </a:prstGeom>
        </p:spPr>
      </p:pic>
      <p:sp>
        <p:nvSpPr>
          <p:cNvPr id="6" name="Oval 5">
            <a:extLst>
              <a:ext uri="{FF2B5EF4-FFF2-40B4-BE49-F238E27FC236}">
                <a16:creationId xmlns:a16="http://schemas.microsoft.com/office/drawing/2014/main" id="{88E2EDE3-080F-4B89-BB9F-0F711D5124F2}"/>
              </a:ext>
            </a:extLst>
          </p:cNvPr>
          <p:cNvSpPr/>
          <p:nvPr/>
        </p:nvSpPr>
        <p:spPr>
          <a:xfrm>
            <a:off x="1218323" y="4174514"/>
            <a:ext cx="135924" cy="136593"/>
          </a:xfrm>
          <a:prstGeom prst="ellipse">
            <a:avLst/>
          </a:prstGeom>
          <a:noFill/>
          <a:ln>
            <a:solidFill>
              <a:srgbClr val="001B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1B50"/>
                </a:solidFill>
                <a:effectLst/>
                <a:uLnTx/>
                <a:uFillTx/>
                <a:latin typeface="Arial" panose="020B0604020202020204"/>
                <a:ea typeface="+mn-ea"/>
                <a:cs typeface="+mn-cs"/>
              </a:rPr>
              <a:t>1</a:t>
            </a:r>
          </a:p>
        </p:txBody>
      </p:sp>
      <p:sp>
        <p:nvSpPr>
          <p:cNvPr id="7" name="Oval 6">
            <a:extLst>
              <a:ext uri="{FF2B5EF4-FFF2-40B4-BE49-F238E27FC236}">
                <a16:creationId xmlns:a16="http://schemas.microsoft.com/office/drawing/2014/main" id="{5C12C712-0FC4-4129-9B29-E9A8CD301E02}"/>
              </a:ext>
            </a:extLst>
          </p:cNvPr>
          <p:cNvSpPr/>
          <p:nvPr/>
        </p:nvSpPr>
        <p:spPr>
          <a:xfrm>
            <a:off x="1218323" y="4832375"/>
            <a:ext cx="135924" cy="136593"/>
          </a:xfrm>
          <a:prstGeom prst="ellipse">
            <a:avLst/>
          </a:prstGeom>
          <a:noFill/>
          <a:ln>
            <a:solidFill>
              <a:srgbClr val="001B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1B50"/>
                </a:solidFill>
                <a:effectLst/>
                <a:uLnTx/>
                <a:uFillTx/>
                <a:latin typeface="Arial" panose="020B0604020202020204"/>
                <a:ea typeface="+mn-ea"/>
                <a:cs typeface="+mn-cs"/>
              </a:rPr>
              <a:t>3</a:t>
            </a:r>
          </a:p>
        </p:txBody>
      </p:sp>
      <p:sp>
        <p:nvSpPr>
          <p:cNvPr id="8" name="Oval 7">
            <a:extLst>
              <a:ext uri="{FF2B5EF4-FFF2-40B4-BE49-F238E27FC236}">
                <a16:creationId xmlns:a16="http://schemas.microsoft.com/office/drawing/2014/main" id="{0DA5EAE2-1B51-429E-8C41-852A254F78E1}"/>
              </a:ext>
            </a:extLst>
          </p:cNvPr>
          <p:cNvSpPr/>
          <p:nvPr/>
        </p:nvSpPr>
        <p:spPr>
          <a:xfrm>
            <a:off x="1218323" y="5160102"/>
            <a:ext cx="135924" cy="136593"/>
          </a:xfrm>
          <a:prstGeom prst="ellipse">
            <a:avLst/>
          </a:prstGeom>
          <a:noFill/>
          <a:ln>
            <a:solidFill>
              <a:srgbClr val="001B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1B50"/>
                </a:solidFill>
                <a:effectLst/>
                <a:uLnTx/>
                <a:uFillTx/>
                <a:latin typeface="Arial" panose="020B0604020202020204"/>
                <a:ea typeface="+mn-ea"/>
                <a:cs typeface="+mn-cs"/>
              </a:rPr>
              <a:t>4</a:t>
            </a:r>
          </a:p>
        </p:txBody>
      </p:sp>
      <p:sp>
        <p:nvSpPr>
          <p:cNvPr id="9" name="Oval 8">
            <a:extLst>
              <a:ext uri="{FF2B5EF4-FFF2-40B4-BE49-F238E27FC236}">
                <a16:creationId xmlns:a16="http://schemas.microsoft.com/office/drawing/2014/main" id="{91375A73-C4FF-43E5-819A-26004F289F05}"/>
              </a:ext>
            </a:extLst>
          </p:cNvPr>
          <p:cNvSpPr/>
          <p:nvPr/>
        </p:nvSpPr>
        <p:spPr>
          <a:xfrm>
            <a:off x="1218323" y="4517528"/>
            <a:ext cx="135924" cy="136593"/>
          </a:xfrm>
          <a:prstGeom prst="ellipse">
            <a:avLst/>
          </a:prstGeom>
          <a:noFill/>
          <a:ln>
            <a:solidFill>
              <a:srgbClr val="001B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1B50"/>
                </a:solidFill>
                <a:effectLst/>
                <a:uLnTx/>
                <a:uFillTx/>
                <a:latin typeface="Arial" panose="020B0604020202020204"/>
                <a:ea typeface="+mn-ea"/>
                <a:cs typeface="+mn-cs"/>
              </a:rPr>
              <a:t>2</a:t>
            </a:r>
          </a:p>
        </p:txBody>
      </p:sp>
    </p:spTree>
    <p:extLst>
      <p:ext uri="{BB962C8B-B14F-4D97-AF65-F5344CB8AC3E}">
        <p14:creationId xmlns:p14="http://schemas.microsoft.com/office/powerpoint/2010/main" val="384840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C1319-2617-426C-BC19-AA5C923661C1}"/>
              </a:ext>
            </a:extLst>
          </p:cNvPr>
          <p:cNvSpPr>
            <a:spLocks noGrp="1"/>
          </p:cNvSpPr>
          <p:nvPr>
            <p:ph type="title"/>
          </p:nvPr>
        </p:nvSpPr>
        <p:spPr/>
        <p:txBody>
          <a:bodyPr/>
          <a:lstStyle/>
          <a:p>
            <a:r>
              <a:rPr lang="en-US"/>
              <a:t>NSN Services</a:t>
            </a:r>
          </a:p>
        </p:txBody>
      </p:sp>
      <p:sp>
        <p:nvSpPr>
          <p:cNvPr id="3" name="Content Placeholder 2">
            <a:extLst>
              <a:ext uri="{FF2B5EF4-FFF2-40B4-BE49-F238E27FC236}">
                <a16:creationId xmlns:a16="http://schemas.microsoft.com/office/drawing/2014/main" id="{3D8B1B12-8D8C-4588-9E1C-0AD59F070663}"/>
              </a:ext>
            </a:extLst>
          </p:cNvPr>
          <p:cNvSpPr>
            <a:spLocks noGrp="1"/>
          </p:cNvSpPr>
          <p:nvPr>
            <p:ph idx="1"/>
          </p:nvPr>
        </p:nvSpPr>
        <p:spPr>
          <a:xfrm>
            <a:off x="168166" y="936736"/>
            <a:ext cx="11845158" cy="1437348"/>
          </a:xfrm>
        </p:spPr>
        <p:txBody>
          <a:bodyPr>
            <a:noAutofit/>
          </a:bodyPr>
          <a:lstStyle/>
          <a:p>
            <a:pPr>
              <a:lnSpc>
                <a:spcPct val="120000"/>
              </a:lnSpc>
              <a:spcBef>
                <a:spcPts val="600"/>
              </a:spcBef>
            </a:pPr>
            <a:r>
              <a:rPr lang="en-US" sz="1800" dirty="0"/>
              <a:t>The NSN’s </a:t>
            </a:r>
            <a:r>
              <a:rPr lang="en-US" sz="1800" b="1" dirty="0"/>
              <a:t>Direct to Earth (DTE) </a:t>
            </a:r>
            <a:r>
              <a:rPr lang="en-US" sz="1800" dirty="0"/>
              <a:t>Comm and Nav services are provided by a blend of government owned and commercial link provider (CLP) stations. New CLPs are being procured.</a:t>
            </a:r>
          </a:p>
          <a:p>
            <a:pPr>
              <a:lnSpc>
                <a:spcPct val="120000"/>
              </a:lnSpc>
              <a:spcBef>
                <a:spcPts val="600"/>
              </a:spcBef>
            </a:pPr>
            <a:r>
              <a:rPr lang="en-US" sz="1800" dirty="0"/>
              <a:t>The NSN’s </a:t>
            </a:r>
            <a:r>
              <a:rPr lang="en-US" sz="1800" b="1" dirty="0"/>
              <a:t>Space Relay (SR) </a:t>
            </a:r>
            <a:r>
              <a:rPr lang="en-US" sz="1800" dirty="0"/>
              <a:t>services are currently provided by the government owned TDRS constellation. Commercial providers are envisioned to be added in the future.</a:t>
            </a:r>
          </a:p>
        </p:txBody>
      </p:sp>
      <p:sp>
        <p:nvSpPr>
          <p:cNvPr id="4" name="Rectangle 3">
            <a:extLst>
              <a:ext uri="{FF2B5EF4-FFF2-40B4-BE49-F238E27FC236}">
                <a16:creationId xmlns:a16="http://schemas.microsoft.com/office/drawing/2014/main" id="{9BA45CB5-5216-405D-A470-6EDFB0F48B9A}"/>
              </a:ext>
            </a:extLst>
          </p:cNvPr>
          <p:cNvSpPr>
            <a:spLocks noChangeAspect="1"/>
          </p:cNvSpPr>
          <p:nvPr/>
        </p:nvSpPr>
        <p:spPr>
          <a:xfrm flipH="1">
            <a:off x="889619" y="1860185"/>
            <a:ext cx="3967606" cy="4272245"/>
          </a:xfrm>
          <a:prstGeom prst="rect">
            <a:avLst/>
          </a:prstGeom>
          <a:blipFill>
            <a:blip r:embed="rId2">
              <a:alphaModFix amt="68000"/>
            </a:blip>
            <a:srcRect/>
            <a:stretch>
              <a:fillRect l="-11627" r="-17995" b="-61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E8089DF8-2339-4552-BBC5-6538BF880A08}"/>
              </a:ext>
            </a:extLst>
          </p:cNvPr>
          <p:cNvSpPr/>
          <p:nvPr/>
        </p:nvSpPr>
        <p:spPr>
          <a:xfrm rot="1934730">
            <a:off x="6615947" y="1588276"/>
            <a:ext cx="3980804" cy="5648729"/>
          </a:xfrm>
          <a:prstGeom prst="rect">
            <a:avLst/>
          </a:prstGeom>
          <a:blipFill dpi="0" rotWithShape="1">
            <a:blip r:embed="rId3">
              <a:alphaModFix amt="68000"/>
            </a:blip>
            <a:srcRect/>
            <a:stretch>
              <a:fillRect l="-23" r="-84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8BE0A387-D0CC-48E5-8A80-FDEA3711F926}"/>
              </a:ext>
            </a:extLst>
          </p:cNvPr>
          <p:cNvSpPr/>
          <p:nvPr/>
        </p:nvSpPr>
        <p:spPr>
          <a:xfrm>
            <a:off x="1900344" y="6021896"/>
            <a:ext cx="1557956" cy="779765"/>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w="6600">
                  <a:solidFill>
                    <a:schemeClr val="tx1"/>
                  </a:solidFill>
                  <a:prstDash val="solid"/>
                </a:ln>
                <a:solidFill>
                  <a:srgbClr val="C6E7FC"/>
                </a:solidFill>
                <a:uLnTx/>
                <a:uFillTx/>
                <a:latin typeface="Arial"/>
                <a:ea typeface="+mn-ea"/>
                <a:cs typeface="+mn-cs"/>
              </a:rPr>
              <a:t>DTE</a:t>
            </a:r>
          </a:p>
        </p:txBody>
      </p:sp>
      <p:sp>
        <p:nvSpPr>
          <p:cNvPr id="7" name="Rectangle 6">
            <a:extLst>
              <a:ext uri="{FF2B5EF4-FFF2-40B4-BE49-F238E27FC236}">
                <a16:creationId xmlns:a16="http://schemas.microsoft.com/office/drawing/2014/main" id="{A1AD4CA2-02F5-442E-A98B-79B0E7BD0F36}"/>
              </a:ext>
            </a:extLst>
          </p:cNvPr>
          <p:cNvSpPr/>
          <p:nvPr/>
        </p:nvSpPr>
        <p:spPr>
          <a:xfrm>
            <a:off x="8060222" y="6021896"/>
            <a:ext cx="1557956" cy="779765"/>
          </a:xfrm>
          <a:prstGeom prst="rect">
            <a:avLst/>
          </a:prstGeom>
          <a:noFill/>
        </p:spPr>
        <p:txBody>
          <a:bodyPr wrap="square" lIns="121920" tIns="60960" rIns="121920" bIns="6096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a:ln w="6600">
                  <a:solidFill>
                    <a:schemeClr val="tx1"/>
                  </a:solidFill>
                  <a:prstDash val="solid"/>
                </a:ln>
                <a:solidFill>
                  <a:srgbClr val="C6E7FC"/>
                </a:solidFill>
                <a:uLnTx/>
                <a:uFillTx/>
                <a:latin typeface="Arial"/>
                <a:ea typeface="+mn-ea"/>
                <a:cs typeface="+mn-cs"/>
              </a:rPr>
              <a:t>SR</a:t>
            </a:r>
          </a:p>
        </p:txBody>
      </p:sp>
    </p:spTree>
    <p:extLst>
      <p:ext uri="{BB962C8B-B14F-4D97-AF65-F5344CB8AC3E}">
        <p14:creationId xmlns:p14="http://schemas.microsoft.com/office/powerpoint/2010/main" val="281989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Direct to Earth (DTE) Overview</a:t>
            </a:r>
            <a:br>
              <a:rPr lang="en-US">
                <a:solidFill>
                  <a:schemeClr val="tx1"/>
                </a:solidFill>
              </a:rPr>
            </a:br>
            <a:endParaRPr lang="en-US">
              <a:solidFill>
                <a:schemeClr val="tx1"/>
              </a:solidFill>
            </a:endParaRPr>
          </a:p>
        </p:txBody>
      </p:sp>
      <p:sp>
        <p:nvSpPr>
          <p:cNvPr id="3" name="Text Placeholder 2"/>
          <p:cNvSpPr>
            <a:spLocks noGrp="1"/>
          </p:cNvSpPr>
          <p:nvPr>
            <p:ph type="body" idx="1"/>
          </p:nvPr>
        </p:nvSpPr>
        <p:spPr>
          <a:xfrm>
            <a:off x="987125" y="4701607"/>
            <a:ext cx="10515600" cy="1500187"/>
          </a:xfrm>
        </p:spPr>
        <p:txBody>
          <a:bodyPr>
            <a:normAutofit/>
          </a:bodyPr>
          <a:lstStyle/>
          <a:p>
            <a:endParaRPr lang="en-US">
              <a:latin typeface="Calibri" panose="020F0502020204030204" pitchFamily="34" charset="0"/>
              <a:ea typeface="Calibri" panose="020F0502020204030204" pitchFamily="34" charset="0"/>
            </a:endParaRPr>
          </a:p>
          <a:p>
            <a:pPr algn="r"/>
            <a:r>
              <a:rPr lang="en-US">
                <a:latin typeface="+mj-lt"/>
                <a:ea typeface="Calibri" panose="020F0502020204030204" pitchFamily="34" charset="0"/>
              </a:rPr>
              <a:t>Jacob Burke</a:t>
            </a:r>
          </a:p>
          <a:p>
            <a:pPr algn="r"/>
            <a:r>
              <a:rPr lang="en-US">
                <a:latin typeface="+mj-lt"/>
                <a:ea typeface="Calibri" panose="020F0502020204030204" pitchFamily="34" charset="0"/>
              </a:rPr>
              <a:t>Advanced Planning Manager</a:t>
            </a:r>
          </a:p>
        </p:txBody>
      </p:sp>
    </p:spTree>
    <p:extLst>
      <p:ext uri="{BB962C8B-B14F-4D97-AF65-F5344CB8AC3E}">
        <p14:creationId xmlns:p14="http://schemas.microsoft.com/office/powerpoint/2010/main" val="2359295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2376" t="18464" r="2648" b="2639"/>
          <a:stretch/>
        </p:blipFill>
        <p:spPr>
          <a:xfrm>
            <a:off x="1" y="-1"/>
            <a:ext cx="12192000" cy="6749143"/>
          </a:xfrm>
          <a:prstGeom prst="rect">
            <a:avLst/>
          </a:prstGeom>
        </p:spPr>
      </p:pic>
      <p:sp>
        <p:nvSpPr>
          <p:cNvPr id="8" name="Rectangle 7"/>
          <p:cNvSpPr/>
          <p:nvPr/>
        </p:nvSpPr>
        <p:spPr>
          <a:xfrm>
            <a:off x="7536328" y="4698283"/>
            <a:ext cx="4326539" cy="1775940"/>
          </a:xfrm>
          <a:prstGeom prst="rect">
            <a:avLst/>
          </a:prstGeom>
          <a:gradFill>
            <a:gsLst>
              <a:gs pos="0">
                <a:srgbClr val="090910"/>
              </a:gs>
              <a:gs pos="100000">
                <a:srgbClr val="090910"/>
              </a:gs>
              <a:gs pos="50000">
                <a:srgbClr val="161843"/>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TextBox 9"/>
          <p:cNvSpPr txBox="1"/>
          <p:nvPr/>
        </p:nvSpPr>
        <p:spPr>
          <a:xfrm>
            <a:off x="184721" y="148426"/>
            <a:ext cx="4787859"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4163C"/>
                </a:solidFill>
                <a:effectLst/>
                <a:uLnTx/>
                <a:uFillTx/>
                <a:latin typeface="Arial" panose="020B0604020202020204" pitchFamily="34" charset="0"/>
                <a:ea typeface="Malgun Gothic" panose="020B0503020000020004" pitchFamily="34" charset="-127"/>
                <a:cs typeface="Arial" panose="020B0604020202020204" pitchFamily="34" charset="0"/>
              </a:rPr>
              <a:t>NSN Direct-to-Earth</a:t>
            </a:r>
          </a:p>
        </p:txBody>
      </p:sp>
      <p:grpSp>
        <p:nvGrpSpPr>
          <p:cNvPr id="4" name="Group 3"/>
          <p:cNvGrpSpPr/>
          <p:nvPr/>
        </p:nvGrpSpPr>
        <p:grpSpPr>
          <a:xfrm>
            <a:off x="5708934" y="256059"/>
            <a:ext cx="6444343" cy="6119606"/>
            <a:chOff x="5708042" y="-1637381"/>
            <a:chExt cx="6444343" cy="6119606"/>
          </a:xfrm>
        </p:grpSpPr>
        <p:sp>
          <p:nvSpPr>
            <p:cNvPr id="3" name="Rectangle 2"/>
            <p:cNvSpPr/>
            <p:nvPr/>
          </p:nvSpPr>
          <p:spPr>
            <a:xfrm>
              <a:off x="5708042" y="-1637381"/>
              <a:ext cx="6330240" cy="1775940"/>
            </a:xfrm>
            <a:prstGeom prst="rect">
              <a:avLst/>
            </a:prstGeom>
            <a:gradFill>
              <a:gsLst>
                <a:gs pos="0">
                  <a:srgbClr val="090910"/>
                </a:gs>
                <a:gs pos="100000">
                  <a:srgbClr val="090910"/>
                </a:gs>
                <a:gs pos="50000">
                  <a:srgbClr val="161843"/>
                </a:gs>
              </a:gsLst>
              <a:path path="circle">
                <a:fillToRect r="100000" b="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TextBox 6"/>
            <p:cNvSpPr txBox="1"/>
            <p:nvPr>
              <p:custDataLst>
                <p:tags r:id="rId1"/>
              </p:custDataLst>
            </p:nvPr>
          </p:nvSpPr>
          <p:spPr>
            <a:xfrm>
              <a:off x="5842776" y="-1488075"/>
              <a:ext cx="6309609" cy="1477328"/>
            </a:xfrm>
            <a:prstGeom prst="rect">
              <a:avLst/>
            </a:prstGeom>
            <a:noFill/>
          </p:spPr>
          <p:txBody>
            <a:bodyPr wrap="square" rtlCol="0">
              <a:spAutoFit/>
            </a:bodyPr>
            <a:lstStyle/>
            <a:p>
              <a:pPr marL="0" marR="0" lvl="0" indent="0" algn="l" defTabSz="457189"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algun Gothic" panose="020B0503020000020004" pitchFamily="34" charset="-127"/>
                  <a:cs typeface="Arial" panose="020B0604020202020204" pitchFamily="34" charset="0"/>
                </a:rPr>
                <a:t>The NSN uses ground-based antennas to provide direct-to-Earth (DTE) tracking, telemetry, and command services to NASA missions operating in the near-Earth (≤2Mil km) region. The NSN’s resources continuously evolve to meet the needs of the missions it supports. </a:t>
              </a:r>
            </a:p>
          </p:txBody>
        </p:sp>
        <p:sp>
          <p:nvSpPr>
            <p:cNvPr id="15" name="TextBox 14"/>
            <p:cNvSpPr txBox="1"/>
            <p:nvPr/>
          </p:nvSpPr>
          <p:spPr>
            <a:xfrm>
              <a:off x="7628835" y="2804843"/>
              <a:ext cx="4005475" cy="1677382"/>
            </a:xfrm>
            <a:prstGeom prst="rect">
              <a:avLst/>
            </a:prstGeom>
            <a:noFill/>
            <a:effectLst>
              <a:outerShdw blurRad="50800" dist="50800" dir="5400000" sx="65000" sy="65000" algn="ctr" rotWithShape="0">
                <a:srgbClr val="000000">
                  <a:alpha val="43137"/>
                </a:srgbClr>
              </a:outerShdw>
            </a:effectLst>
          </p:spPr>
          <p:txBody>
            <a:bodyPr wrap="square" rtlCol="0">
              <a:spAutoFit/>
            </a:bodyPr>
            <a:lstStyle/>
            <a:p>
              <a:pPr marL="0" marR="0" lvl="0" indent="0" algn="just" defTabSz="457189"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glow rad="25400">
                      <a:srgbClr val="10253F">
                        <a:alpha val="40000"/>
                      </a:srgbClr>
                    </a:glow>
                    <a:outerShdw blurRad="50800" dist="38100" dir="2700000" algn="tl" rotWithShape="0">
                      <a:srgbClr val="10253F">
                        <a:alpha val="40000"/>
                      </a:srgbClr>
                    </a:outerShdw>
                  </a:effectLst>
                  <a:uLnTx/>
                  <a:uFillTx/>
                  <a:latin typeface="Arial" panose="020B0604020202020204" pitchFamily="34" charset="0"/>
                  <a:ea typeface="Malgun Gothic" panose="020B0503020000020004" pitchFamily="34" charset="-127"/>
                  <a:cs typeface="Arial" panose="020B0604020202020204" pitchFamily="34" charset="0"/>
                </a:rPr>
                <a:t>NSN DTE support is used for:</a:t>
              </a:r>
            </a:p>
            <a:p>
              <a:pPr marL="285750" marR="0" lvl="0" indent="-285750" algn="just" defTabSz="45718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glow rad="25400">
                      <a:srgbClr val="10253F">
                        <a:alpha val="40000"/>
                      </a:srgbClr>
                    </a:glow>
                    <a:outerShdw blurRad="50800" dist="38100" dir="2700000" algn="tl" rotWithShape="0">
                      <a:srgbClr val="10253F">
                        <a:alpha val="40000"/>
                      </a:srgbClr>
                    </a:outerShdw>
                  </a:effectLst>
                  <a:uLnTx/>
                  <a:uFillTx/>
                  <a:latin typeface="Arial" panose="020B0604020202020204" pitchFamily="34" charset="0"/>
                  <a:ea typeface="Malgun Gothic" panose="020B0503020000020004" pitchFamily="34" charset="-127"/>
                  <a:cs typeface="Arial" panose="020B0604020202020204" pitchFamily="34" charset="0"/>
                </a:rPr>
                <a:t>High data rate missions</a:t>
              </a:r>
            </a:p>
            <a:p>
              <a:pPr marL="285750" marR="0" lvl="0" indent="-285750" algn="just" defTabSz="45718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glow rad="25400">
                      <a:srgbClr val="10253F">
                        <a:alpha val="40000"/>
                      </a:srgbClr>
                    </a:glow>
                    <a:outerShdw blurRad="50800" dist="38100" dir="2700000" algn="tl" rotWithShape="0">
                      <a:srgbClr val="10253F">
                        <a:alpha val="40000"/>
                      </a:srgbClr>
                    </a:outerShdw>
                  </a:effectLst>
                  <a:uLnTx/>
                  <a:uFillTx/>
                  <a:latin typeface="Arial" panose="020B0604020202020204" pitchFamily="34" charset="0"/>
                  <a:ea typeface="Malgun Gothic" panose="020B0503020000020004" pitchFamily="34" charset="-127"/>
                  <a:cs typeface="Arial" panose="020B0604020202020204" pitchFamily="34" charset="0"/>
                </a:rPr>
                <a:t>LEO and Polar-orbiting missions</a:t>
              </a:r>
            </a:p>
            <a:p>
              <a:pPr marL="285750" marR="0" lvl="0" indent="-285750" algn="just" defTabSz="457189"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glow rad="25400">
                      <a:srgbClr val="10253F">
                        <a:alpha val="40000"/>
                      </a:srgbClr>
                    </a:glow>
                    <a:outerShdw blurRad="50800" dist="38100" dir="2700000" algn="tl" rotWithShape="0">
                      <a:srgbClr val="10253F">
                        <a:alpha val="40000"/>
                      </a:srgbClr>
                    </a:outerShdw>
                  </a:effectLst>
                  <a:uLnTx/>
                  <a:uFillTx/>
                  <a:latin typeface="Arial" panose="020B0604020202020204" pitchFamily="34" charset="0"/>
                  <a:ea typeface="Malgun Gothic" panose="020B0503020000020004" pitchFamily="34" charset="-127"/>
                  <a:cs typeface="Arial" panose="020B0604020202020204" pitchFamily="34" charset="0"/>
                </a:rPr>
                <a:t>Missions beyond LEO out to Lunar </a:t>
              </a:r>
              <a:br>
                <a:rPr kumimoji="0" lang="en-US" sz="1600" b="0" i="0" u="none" strike="noStrike" kern="1200" cap="none" spc="0" normalizeH="0" baseline="0" noProof="0">
                  <a:ln>
                    <a:noFill/>
                  </a:ln>
                  <a:solidFill>
                    <a:prstClr val="white"/>
                  </a:solidFill>
                  <a:effectLst>
                    <a:glow rad="25400">
                      <a:srgbClr val="10253F">
                        <a:alpha val="40000"/>
                      </a:srgbClr>
                    </a:glow>
                    <a:outerShdw blurRad="50800" dist="38100" dir="2700000" algn="tl" rotWithShape="0">
                      <a:srgbClr val="10253F">
                        <a:alpha val="40000"/>
                      </a:srgbClr>
                    </a:outerShdw>
                  </a:effectLst>
                  <a:uLnTx/>
                  <a:uFillTx/>
                  <a:latin typeface="Arial" panose="020B0604020202020204" pitchFamily="34" charset="0"/>
                  <a:ea typeface="Malgun Gothic" panose="020B0503020000020004" pitchFamily="34" charset="-127"/>
                  <a:cs typeface="Arial" panose="020B0604020202020204" pitchFamily="34" charset="0"/>
                </a:rPr>
              </a:br>
              <a:r>
                <a:rPr kumimoji="0" lang="en-US" sz="1600" b="0" i="0" u="none" strike="noStrike" kern="1200" cap="none" spc="0" normalizeH="0" baseline="0" noProof="0">
                  <a:ln>
                    <a:noFill/>
                  </a:ln>
                  <a:solidFill>
                    <a:prstClr val="white"/>
                  </a:solidFill>
                  <a:effectLst>
                    <a:glow rad="25400">
                      <a:srgbClr val="10253F">
                        <a:alpha val="40000"/>
                      </a:srgbClr>
                    </a:glow>
                    <a:outerShdw blurRad="50800" dist="38100" dir="2700000" algn="tl" rotWithShape="0">
                      <a:srgbClr val="10253F">
                        <a:alpha val="40000"/>
                      </a:srgbClr>
                    </a:outerShdw>
                  </a:effectLst>
                  <a:uLnTx/>
                  <a:uFillTx/>
                  <a:latin typeface="Arial" panose="020B0604020202020204" pitchFamily="34" charset="0"/>
                  <a:ea typeface="Malgun Gothic" panose="020B0503020000020004" pitchFamily="34" charset="-127"/>
                  <a:cs typeface="Arial" panose="020B0604020202020204" pitchFamily="34" charset="0"/>
                </a:rPr>
                <a:t>and Lagrange point distances</a:t>
              </a:r>
            </a:p>
          </p:txBody>
        </p:sp>
      </p:grpSp>
    </p:spTree>
    <p:extLst>
      <p:ext uri="{BB962C8B-B14F-4D97-AF65-F5344CB8AC3E}">
        <p14:creationId xmlns:p14="http://schemas.microsoft.com/office/powerpoint/2010/main" val="386441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NSN Direct-to-Earth (DTE) Coverage</a:t>
            </a:r>
          </a:p>
        </p:txBody>
      </p:sp>
      <p:pic>
        <p:nvPicPr>
          <p:cNvPr id="3" name="NEN S-band Coverage 500k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52815" y="980759"/>
            <a:ext cx="7131625" cy="5585008"/>
          </a:xfrm>
          <a:prstGeom prst="rect">
            <a:avLst/>
          </a:prstGeom>
        </p:spPr>
      </p:pic>
    </p:spTree>
    <p:extLst>
      <p:ext uri="{BB962C8B-B14F-4D97-AF65-F5344CB8AC3E}">
        <p14:creationId xmlns:p14="http://schemas.microsoft.com/office/powerpoint/2010/main" val="420047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10976_TDRS_Beauty_Shot_youtube_hq.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85436" y="1910383"/>
            <a:ext cx="8221129" cy="4628495"/>
          </a:xfrm>
          <a:prstGeom prst="rect">
            <a:avLst/>
          </a:prstGeom>
          <a:ln>
            <a:noFill/>
          </a:ln>
        </p:spPr>
      </p:pic>
      <p:sp>
        <p:nvSpPr>
          <p:cNvPr id="10" name="TextBox 9"/>
          <p:cNvSpPr txBox="1"/>
          <p:nvPr/>
        </p:nvSpPr>
        <p:spPr>
          <a:xfrm>
            <a:off x="261960" y="908685"/>
            <a:ext cx="11294499" cy="923330"/>
          </a:xfrm>
          <a:prstGeom prst="rect">
            <a:avLst/>
          </a:prstGeom>
          <a:noFill/>
        </p:spPr>
        <p:txBody>
          <a:bodyPr wrap="square" rtlCol="0">
            <a:spAutoFit/>
          </a:bodyPr>
          <a:lstStyle/>
          <a:p>
            <a:pPr marL="0" marR="0" lvl="0" indent="0" algn="just" defTabSz="457189" rtl="0" eaLnBrk="1" fontAlgn="auto" latinLnBrk="0" hangingPunct="1">
              <a:spcBef>
                <a:spcPts val="0"/>
              </a:spcBef>
              <a:spcAft>
                <a:spcPts val="0"/>
              </a:spcAft>
              <a:buClrTx/>
              <a:buSzTx/>
              <a:buFontTx/>
              <a:buNone/>
              <a:tabLst/>
              <a:defRPr/>
            </a:pPr>
            <a:r>
              <a:rPr kumimoji="0" lang="en-US" b="0" i="0" u="none" strike="noStrike" kern="1200" cap="none" spc="0" normalizeH="0" baseline="0" noProof="0">
                <a:ln>
                  <a:noFill/>
                </a:ln>
                <a:solidFill>
                  <a:prstClr val="white"/>
                </a:solidFill>
                <a:effectLst/>
                <a:uLnTx/>
                <a:uFillTx/>
                <a:ea typeface="Malgun Gothic" panose="020B0503020000020004" pitchFamily="34" charset="-127"/>
                <a:cs typeface="+mn-cs"/>
              </a:rPr>
              <a:t>The Near Space Network uses a constellation of government owned geosynchronous satellites called </a:t>
            </a:r>
            <a:r>
              <a:rPr kumimoji="0" lang="en-US" b="1" i="0" u="none" strike="noStrike" kern="1200" cap="none" spc="0" normalizeH="0" baseline="0" noProof="0">
                <a:ln>
                  <a:noFill/>
                </a:ln>
                <a:solidFill>
                  <a:prstClr val="white"/>
                </a:solidFill>
                <a:effectLst/>
                <a:uLnTx/>
                <a:uFillTx/>
                <a:ea typeface="Malgun Gothic" panose="020B0503020000020004" pitchFamily="34" charset="-127"/>
                <a:cs typeface="+mn-cs"/>
              </a:rPr>
              <a:t>Tracking and Data Relay Satellites (TDRS) </a:t>
            </a:r>
            <a:r>
              <a:rPr kumimoji="0" lang="en-US" b="0" i="0" u="none" strike="noStrike" kern="1200" cap="none" spc="0" normalizeH="0" baseline="0" noProof="0">
                <a:ln>
                  <a:noFill/>
                </a:ln>
                <a:solidFill>
                  <a:prstClr val="white"/>
                </a:solidFill>
                <a:effectLst/>
                <a:uLnTx/>
                <a:uFillTx/>
                <a:ea typeface="Malgun Gothic" panose="020B0503020000020004" pitchFamily="34" charset="-127"/>
                <a:cs typeface="+mn-cs"/>
              </a:rPr>
              <a:t>to provide space communications</a:t>
            </a:r>
            <a:r>
              <a:rPr kumimoji="0" lang="en-US" b="1" i="0" u="none" strike="noStrike" kern="1200" cap="none" spc="0" normalizeH="0" baseline="0" noProof="0">
                <a:ln>
                  <a:noFill/>
                </a:ln>
                <a:solidFill>
                  <a:prstClr val="white"/>
                </a:solidFill>
                <a:effectLst/>
                <a:uLnTx/>
                <a:uFillTx/>
                <a:ea typeface="Malgun Gothic" panose="020B0503020000020004" pitchFamily="34" charset="-127"/>
                <a:cs typeface="+mn-cs"/>
              </a:rPr>
              <a:t> </a:t>
            </a:r>
            <a:r>
              <a:rPr kumimoji="0" lang="en-US" b="0" i="0" u="none" strike="noStrike" kern="1200" cap="none" spc="0" normalizeH="0" baseline="0" noProof="0">
                <a:ln>
                  <a:noFill/>
                </a:ln>
                <a:solidFill>
                  <a:prstClr val="white"/>
                </a:solidFill>
                <a:effectLst/>
                <a:uLnTx/>
                <a:uFillTx/>
                <a:ea typeface="Malgun Gothic" panose="020B0503020000020004" pitchFamily="34" charset="-127"/>
                <a:cs typeface="+mn-cs"/>
              </a:rPr>
              <a:t>and navigation services below and even above geosynchronous orbit.</a:t>
            </a: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61123" y="13105"/>
            <a:ext cx="2293415" cy="573355"/>
          </a:xfrm>
          <a:prstGeom prst="rect">
            <a:avLst/>
          </a:prstGeom>
        </p:spPr>
      </p:pic>
      <p:sp>
        <p:nvSpPr>
          <p:cNvPr id="12" name="Title 1">
            <a:extLst>
              <a:ext uri="{FF2B5EF4-FFF2-40B4-BE49-F238E27FC236}">
                <a16:creationId xmlns:a16="http://schemas.microsoft.com/office/drawing/2014/main" id="{3E33216F-EE7D-4CE0-A10D-2DC836CE3892}"/>
              </a:ext>
            </a:extLst>
          </p:cNvPr>
          <p:cNvSpPr>
            <a:spLocks noGrp="1"/>
          </p:cNvSpPr>
          <p:nvPr>
            <p:ph type="title"/>
          </p:nvPr>
        </p:nvSpPr>
        <p:spPr>
          <a:xfrm>
            <a:off x="168166" y="126125"/>
            <a:ext cx="8671034" cy="704192"/>
          </a:xfrm>
        </p:spPr>
        <p:txBody>
          <a:bodyPr>
            <a:normAutofit fontScale="90000"/>
          </a:bodyPr>
          <a:lstStyle/>
          <a:p>
            <a:r>
              <a:rPr lang="en-US"/>
              <a:t>NSN Space Relay (SR) Services with TDRS</a:t>
            </a:r>
          </a:p>
        </p:txBody>
      </p:sp>
    </p:spTree>
    <p:extLst>
      <p:ext uri="{BB962C8B-B14F-4D97-AF65-F5344CB8AC3E}">
        <p14:creationId xmlns:p14="http://schemas.microsoft.com/office/powerpoint/2010/main" val="222676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Space Relay Overview</a:t>
            </a:r>
            <a:br>
              <a:rPr lang="en-US" dirty="0">
                <a:solidFill>
                  <a:schemeClr val="tx1"/>
                </a:solidFill>
              </a:rPr>
            </a:br>
            <a:endParaRPr lang="en-US" dirty="0">
              <a:solidFill>
                <a:schemeClr val="tx1"/>
              </a:solidFill>
            </a:endParaRPr>
          </a:p>
        </p:txBody>
      </p:sp>
      <p:sp>
        <p:nvSpPr>
          <p:cNvPr id="3" name="Text Placeholder 2"/>
          <p:cNvSpPr>
            <a:spLocks noGrp="1"/>
          </p:cNvSpPr>
          <p:nvPr>
            <p:ph type="body" idx="1"/>
          </p:nvPr>
        </p:nvSpPr>
        <p:spPr>
          <a:xfrm>
            <a:off x="987125" y="4701607"/>
            <a:ext cx="10515600" cy="1500187"/>
          </a:xfrm>
        </p:spPr>
        <p:txBody>
          <a:bodyPr>
            <a:normAutofit/>
          </a:bodyPr>
          <a:lstStyle/>
          <a:p>
            <a:endParaRPr lang="en-US">
              <a:ea typeface="Calibri" panose="020F0502020204030204" pitchFamily="34" charset="0"/>
            </a:endParaRPr>
          </a:p>
          <a:p>
            <a:pPr algn="r"/>
            <a:r>
              <a:rPr lang="en-US">
                <a:latin typeface="Calibri" panose="020F0502020204030204" pitchFamily="34" charset="0"/>
                <a:ea typeface="Calibri" panose="020F0502020204030204" pitchFamily="34" charset="0"/>
              </a:rPr>
              <a:t>Ted Sobchak</a:t>
            </a:r>
          </a:p>
          <a:p>
            <a:pPr algn="r"/>
            <a:r>
              <a:rPr lang="en-US">
                <a:latin typeface="Calibri" panose="020F0502020204030204" pitchFamily="34" charset="0"/>
                <a:ea typeface="Calibri" panose="020F0502020204030204" pitchFamily="34" charset="0"/>
              </a:rPr>
              <a:t>ACCESS Project Manager</a:t>
            </a:r>
          </a:p>
        </p:txBody>
      </p:sp>
    </p:spTree>
    <p:extLst>
      <p:ext uri="{BB962C8B-B14F-4D97-AF65-F5344CB8AC3E}">
        <p14:creationId xmlns:p14="http://schemas.microsoft.com/office/powerpoint/2010/main" val="2210261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DRS_M_Fleet_TW720.mp4">
            <a:hlinkClick r:id="" action="ppaction://media"/>
            <a:extLst>
              <a:ext uri="{FF2B5EF4-FFF2-40B4-BE49-F238E27FC236}">
                <a16:creationId xmlns:a16="http://schemas.microsoft.com/office/drawing/2014/main" id="{45C1D01A-C7D4-4F45-A730-8D9389352A2A}"/>
              </a:ext>
            </a:extLst>
          </p:cNvPr>
          <p:cNvPicPr>
            <a:picLocks noChangeAspect="1"/>
          </p:cNvPicPr>
          <p:nvPr>
            <a:videoFile r:link="rId1"/>
            <p:extLst>
              <p:ext uri="{DAA4B4D4-6D71-4841-9C94-3DE7FCFB9230}">
                <p14:media xmlns:p14="http://schemas.microsoft.com/office/powerpoint/2010/main" r:embed="rId2">
                  <p14:trim st="30000" end="53600"/>
                </p14:media>
              </p:ext>
            </p:extLst>
          </p:nvPr>
        </p:nvPicPr>
        <p:blipFill rotWithShape="1">
          <a:blip r:embed="rId4"/>
          <a:srcRect l="3196" r="19413"/>
          <a:stretch/>
        </p:blipFill>
        <p:spPr>
          <a:xfrm>
            <a:off x="3929348" y="791849"/>
            <a:ext cx="8262651" cy="6005632"/>
          </a:xfrm>
          <a:prstGeom prst="rect">
            <a:avLst/>
          </a:prstGeom>
        </p:spPr>
      </p:pic>
      <p:sp>
        <p:nvSpPr>
          <p:cNvPr id="5" name="Rectangle 4">
            <a:extLst>
              <a:ext uri="{FF2B5EF4-FFF2-40B4-BE49-F238E27FC236}">
                <a16:creationId xmlns:a16="http://schemas.microsoft.com/office/drawing/2014/main" id="{2CB316EB-B1F8-422E-809D-C304DBC8735B}"/>
              </a:ext>
            </a:extLst>
          </p:cNvPr>
          <p:cNvSpPr/>
          <p:nvPr/>
        </p:nvSpPr>
        <p:spPr>
          <a:xfrm>
            <a:off x="5976" y="865294"/>
            <a:ext cx="3929349" cy="58710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B4B7F62-F928-8A4C-8FDC-9F7699FE7E33}"/>
              </a:ext>
            </a:extLst>
          </p:cNvPr>
          <p:cNvSpPr txBox="1"/>
          <p:nvPr/>
        </p:nvSpPr>
        <p:spPr>
          <a:xfrm>
            <a:off x="202094" y="1305341"/>
            <a:ext cx="5779606" cy="4801314"/>
          </a:xfrm>
          <a:prstGeom prst="rect">
            <a:avLst/>
          </a:prstGeom>
          <a:noFill/>
        </p:spPr>
        <p:txBody>
          <a:bodyPr wrap="square" rtlCol="0">
            <a:spAutoFit/>
          </a:bodyPr>
          <a:lstStyle/>
          <a:p>
            <a:r>
              <a:rPr lang="en-US" dirty="0">
                <a:solidFill>
                  <a:schemeClr val="bg1"/>
                </a:solidFill>
                <a:cs typeface="Futura Medium" panose="020B0602020204020303" pitchFamily="34" charset="-79"/>
              </a:rPr>
              <a:t>NSN provides Space Relay services through government-owned, contractor-operated assets that that are operated, maintained, and sustained by NASA. </a:t>
            </a:r>
            <a:br>
              <a:rPr lang="en-US" dirty="0">
                <a:solidFill>
                  <a:schemeClr val="bg1"/>
                </a:solidFill>
                <a:cs typeface="Futura Medium" panose="020B0602020204020303" pitchFamily="34" charset="-79"/>
              </a:rPr>
            </a:br>
            <a:endParaRPr lang="en-US" dirty="0">
              <a:solidFill>
                <a:schemeClr val="bg1"/>
              </a:solidFill>
              <a:cs typeface="Futura Medium" panose="020B0602020204020303" pitchFamily="34" charset="-79"/>
            </a:endParaRPr>
          </a:p>
          <a:p>
            <a:pPr marL="285750" indent="-285750">
              <a:buFont typeface="Arial" panose="020B0604020202020204" pitchFamily="34" charset="0"/>
              <a:buChar char="•"/>
            </a:pPr>
            <a:r>
              <a:rPr lang="en-US" dirty="0">
                <a:solidFill>
                  <a:schemeClr val="bg1"/>
                </a:solidFill>
                <a:cs typeface="Futura Medium" panose="020B0602020204020303" pitchFamily="34" charset="-79"/>
              </a:rPr>
              <a:t>Bent pipe data communication system comprised </a:t>
            </a:r>
            <a:br>
              <a:rPr lang="en-US" dirty="0">
                <a:solidFill>
                  <a:schemeClr val="bg1"/>
                </a:solidFill>
                <a:cs typeface="Futura Medium" panose="020B0602020204020303" pitchFamily="34" charset="-79"/>
              </a:rPr>
            </a:br>
            <a:r>
              <a:rPr lang="en-US" dirty="0">
                <a:solidFill>
                  <a:schemeClr val="bg1"/>
                </a:solidFill>
                <a:cs typeface="Futura Medium" panose="020B0602020204020303" pitchFamily="34" charset="-79"/>
              </a:rPr>
              <a:t>of a constellation of geosynchronous Tracking and Data Relay Satellites (TDRS) and a network of geographically diverse ground terminals. </a:t>
            </a:r>
            <a:br>
              <a:rPr lang="en-US" dirty="0">
                <a:solidFill>
                  <a:schemeClr val="bg1"/>
                </a:solidFill>
                <a:cs typeface="Futura Medium" panose="020B0602020204020303" pitchFamily="34" charset="-79"/>
              </a:rPr>
            </a:br>
            <a:endParaRPr lang="en-US" dirty="0">
              <a:solidFill>
                <a:schemeClr val="bg1"/>
              </a:solidFill>
              <a:cs typeface="Futura Medium" panose="020B0602020204020303" pitchFamily="34" charset="-79"/>
            </a:endParaRPr>
          </a:p>
          <a:p>
            <a:pPr marL="285750" indent="-285750">
              <a:buFont typeface="Arial" panose="020B0604020202020204" pitchFamily="34" charset="0"/>
              <a:buChar char="•"/>
            </a:pPr>
            <a:r>
              <a:rPr lang="en-US" dirty="0">
                <a:solidFill>
                  <a:schemeClr val="bg1"/>
                </a:solidFill>
                <a:cs typeface="Futura Medium" panose="020B0602020204020303" pitchFamily="34" charset="-79"/>
              </a:rPr>
              <a:t>Provides more than eight million minutes of communications services per year. </a:t>
            </a:r>
            <a:br>
              <a:rPr lang="en-US" dirty="0">
                <a:solidFill>
                  <a:schemeClr val="bg1"/>
                </a:solidFill>
                <a:cs typeface="Futura Medium" panose="020B0602020204020303" pitchFamily="34" charset="-79"/>
              </a:rPr>
            </a:br>
            <a:endParaRPr lang="en-US" dirty="0">
              <a:solidFill>
                <a:schemeClr val="bg1"/>
              </a:solidFill>
              <a:cs typeface="Futura Medium" panose="020B0602020204020303" pitchFamily="34" charset="-79"/>
            </a:endParaRPr>
          </a:p>
          <a:p>
            <a:pPr marL="285750" indent="-285750">
              <a:buFont typeface="Arial" panose="020B0604020202020204" pitchFamily="34" charset="0"/>
              <a:buChar char="•"/>
            </a:pPr>
            <a:r>
              <a:rPr lang="en-US" dirty="0">
                <a:solidFill>
                  <a:schemeClr val="bg1"/>
                </a:solidFill>
                <a:cs typeface="Futura Medium" panose="020B0602020204020303" pitchFamily="34" charset="-79"/>
              </a:rPr>
              <a:t>Key customers include the Hubble Space Telescope, Global Precipitation Mission, </a:t>
            </a:r>
            <a:br>
              <a:rPr lang="en-US" dirty="0">
                <a:solidFill>
                  <a:schemeClr val="bg1"/>
                </a:solidFill>
                <a:cs typeface="Futura Medium" panose="020B0602020204020303" pitchFamily="34" charset="-79"/>
              </a:rPr>
            </a:br>
            <a:r>
              <a:rPr lang="en-US" dirty="0">
                <a:solidFill>
                  <a:schemeClr val="bg1"/>
                </a:solidFill>
                <a:cs typeface="Futura Medium" panose="020B0602020204020303" pitchFamily="34" charset="-79"/>
              </a:rPr>
              <a:t>Expendable Launch Vehicles, the International Space Station and its visiting vehicles.</a:t>
            </a:r>
          </a:p>
          <a:p>
            <a:endParaRPr lang="en-US" dirty="0">
              <a:solidFill>
                <a:srgbClr val="000000"/>
              </a:solidFill>
              <a:cs typeface="Futura Medium" panose="020B0602020204020303" pitchFamily="34" charset="-79"/>
            </a:endParaRPr>
          </a:p>
        </p:txBody>
      </p:sp>
      <p:sp>
        <p:nvSpPr>
          <p:cNvPr id="6" name="TextBox 5">
            <a:extLst>
              <a:ext uri="{FF2B5EF4-FFF2-40B4-BE49-F238E27FC236}">
                <a16:creationId xmlns:a16="http://schemas.microsoft.com/office/drawing/2014/main" id="{5C36F3B8-3E3E-4425-8878-BA05BB5A50F5}"/>
              </a:ext>
            </a:extLst>
          </p:cNvPr>
          <p:cNvSpPr txBox="1"/>
          <p:nvPr/>
        </p:nvSpPr>
        <p:spPr>
          <a:xfrm>
            <a:off x="202093" y="121640"/>
            <a:ext cx="7726260" cy="646331"/>
          </a:xfrm>
          <a:prstGeom prst="rect">
            <a:avLst/>
          </a:prstGeom>
          <a:noFill/>
        </p:spPr>
        <p:txBody>
          <a:bodyPr wrap="square" rtlCol="0">
            <a:spAutoFit/>
          </a:bodyPr>
          <a:lstStyle/>
          <a:p>
            <a:r>
              <a:rPr lang="en-US" sz="3600">
                <a:solidFill>
                  <a:schemeClr val="bg1"/>
                </a:solidFill>
                <a:latin typeface="+mj-lt"/>
              </a:rPr>
              <a:t>What is the Space Relay?</a:t>
            </a:r>
          </a:p>
        </p:txBody>
      </p:sp>
    </p:spTree>
    <p:extLst>
      <p:ext uri="{BB962C8B-B14F-4D97-AF65-F5344CB8AC3E}">
        <p14:creationId xmlns:p14="http://schemas.microsoft.com/office/powerpoint/2010/main" val="419974801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0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2E6D3C6B-7C2E-414E-A663-153A1D28AD1E}"/>
              </a:ext>
            </a:extLst>
          </p:cNvPr>
          <p:cNvPicPr>
            <a:picLocks noChangeAspect="1"/>
          </p:cNvPicPr>
          <p:nvPr/>
        </p:nvPicPr>
        <p:blipFill rotWithShape="1">
          <a:blip r:embed="rId3"/>
          <a:srcRect l="2940" t="65825" r="4654"/>
          <a:stretch/>
        </p:blipFill>
        <p:spPr>
          <a:xfrm>
            <a:off x="152438" y="4043715"/>
            <a:ext cx="11887124" cy="2491662"/>
          </a:xfrm>
          <a:prstGeom prst="rect">
            <a:avLst/>
          </a:prstGeom>
        </p:spPr>
      </p:pic>
      <p:sp>
        <p:nvSpPr>
          <p:cNvPr id="34" name="Rectangle 33">
            <a:extLst>
              <a:ext uri="{FF2B5EF4-FFF2-40B4-BE49-F238E27FC236}">
                <a16:creationId xmlns:a16="http://schemas.microsoft.com/office/drawing/2014/main" id="{BF2A4B45-9905-4981-A85F-E0359B82A55A}"/>
              </a:ext>
            </a:extLst>
          </p:cNvPr>
          <p:cNvSpPr/>
          <p:nvPr/>
        </p:nvSpPr>
        <p:spPr>
          <a:xfrm>
            <a:off x="5943562" y="3160845"/>
            <a:ext cx="6096000" cy="738664"/>
          </a:xfrm>
          <a:prstGeom prst="rect">
            <a:avLst/>
          </a:prstGeom>
          <a:solidFill>
            <a:srgbClr val="6D2E4C"/>
          </a:solidFill>
        </p:spPr>
        <p:txBody>
          <a:bodyPr>
            <a:spAutoFit/>
          </a:bodyPr>
          <a:lstStyle/>
          <a:p>
            <a:pPr algn="ctr"/>
            <a:r>
              <a:rPr lang="en-US" sz="1400" dirty="0">
                <a:solidFill>
                  <a:schemeClr val="bg1"/>
                </a:solidFill>
                <a:cs typeface="Futura Medium" panose="020B0602020204020303" pitchFamily="34" charset="-79"/>
              </a:rPr>
              <a:t>User signals are demodulated and processed on the ground, which has allowed for the implementation of new wave forms and coding techniques enabling higher data rates and new customer concepts of operation.</a:t>
            </a:r>
          </a:p>
        </p:txBody>
      </p:sp>
      <p:pic>
        <p:nvPicPr>
          <p:cNvPr id="35" name="Picture 34">
            <a:extLst>
              <a:ext uri="{FF2B5EF4-FFF2-40B4-BE49-F238E27FC236}">
                <a16:creationId xmlns:a16="http://schemas.microsoft.com/office/drawing/2014/main" id="{6B96B405-C5A3-42C9-9E54-8400B384E8D0}"/>
              </a:ext>
            </a:extLst>
          </p:cNvPr>
          <p:cNvPicPr>
            <a:picLocks noChangeAspect="1"/>
          </p:cNvPicPr>
          <p:nvPr/>
        </p:nvPicPr>
        <p:blipFill rotWithShape="1">
          <a:blip r:embed="rId3"/>
          <a:srcRect l="29076" t="16912" r="23943" b="40089"/>
          <a:stretch/>
        </p:blipFill>
        <p:spPr>
          <a:xfrm>
            <a:off x="152438" y="1002596"/>
            <a:ext cx="5648594" cy="2896913"/>
          </a:xfrm>
          <a:prstGeom prst="rect">
            <a:avLst/>
          </a:prstGeom>
        </p:spPr>
      </p:pic>
      <p:sp>
        <p:nvSpPr>
          <p:cNvPr id="36" name="TextBox 35">
            <a:extLst>
              <a:ext uri="{FF2B5EF4-FFF2-40B4-BE49-F238E27FC236}">
                <a16:creationId xmlns:a16="http://schemas.microsoft.com/office/drawing/2014/main" id="{7A4FFE3B-F59A-44F7-9564-C0F86FCA0853}"/>
              </a:ext>
            </a:extLst>
          </p:cNvPr>
          <p:cNvSpPr txBox="1"/>
          <p:nvPr/>
        </p:nvSpPr>
        <p:spPr>
          <a:xfrm>
            <a:off x="5943562" y="1026034"/>
            <a:ext cx="6096000" cy="1877437"/>
          </a:xfrm>
          <a:prstGeom prst="rect">
            <a:avLst/>
          </a:prstGeom>
          <a:noFill/>
        </p:spPr>
        <p:txBody>
          <a:bodyPr wrap="square" rtlCol="0">
            <a:spAutoFit/>
          </a:bodyPr>
          <a:lstStyle/>
          <a:p>
            <a:r>
              <a:rPr lang="en-US" sz="2000" b="1" dirty="0">
                <a:cs typeface="Futura Medium" panose="020B0602020204020303" pitchFamily="34" charset="-79"/>
              </a:rPr>
              <a:t>KEY SERVICE ATTRIBUTES</a:t>
            </a:r>
          </a:p>
          <a:p>
            <a:pPr marL="285750" indent="-285750">
              <a:buFont typeface="Arial" panose="020B0604020202020204" pitchFamily="34" charset="0"/>
              <a:buChar char="•"/>
            </a:pPr>
            <a:r>
              <a:rPr lang="en-US" sz="1600" dirty="0">
                <a:solidFill>
                  <a:srgbClr val="000000"/>
                </a:solidFill>
                <a:cs typeface="Futura Medium" panose="020B0602020204020303" pitchFamily="34" charset="-79"/>
              </a:rPr>
              <a:t>Global coverage from 3 geosynchronous regions</a:t>
            </a:r>
          </a:p>
          <a:p>
            <a:pPr marL="285750" indent="-285750">
              <a:buFont typeface="Arial" panose="020B0604020202020204" pitchFamily="34" charset="0"/>
              <a:buChar char="•"/>
            </a:pPr>
            <a:r>
              <a:rPr lang="en-US" sz="1600" dirty="0">
                <a:solidFill>
                  <a:srgbClr val="000000"/>
                </a:solidFill>
                <a:cs typeface="Futura Medium" panose="020B0602020204020303" pitchFamily="34" charset="-79"/>
              </a:rPr>
              <a:t>24x7 coverage of all missions below geosynchronous orbit</a:t>
            </a:r>
          </a:p>
          <a:p>
            <a:pPr marL="285750" indent="-285750">
              <a:buFont typeface="Arial" panose="020B0604020202020204" pitchFamily="34" charset="0"/>
              <a:buChar char="•"/>
            </a:pPr>
            <a:r>
              <a:rPr lang="en-US" sz="1600" dirty="0">
                <a:solidFill>
                  <a:srgbClr val="000000"/>
                </a:solidFill>
                <a:cs typeface="Futura Medium" panose="020B0602020204020303" pitchFamily="34" charset="-79"/>
              </a:rPr>
              <a:t>High power beams that track users and minimize user communication payload size</a:t>
            </a:r>
          </a:p>
          <a:p>
            <a:pPr marL="285750" indent="-285750">
              <a:buFont typeface="Arial" panose="020B0604020202020204" pitchFamily="34" charset="0"/>
              <a:buChar char="•"/>
            </a:pPr>
            <a:r>
              <a:rPr lang="en-US" sz="1600" dirty="0">
                <a:solidFill>
                  <a:srgbClr val="000000"/>
                </a:solidFill>
                <a:cs typeface="Futura Medium" panose="020B0602020204020303" pitchFamily="34" charset="-79"/>
              </a:rPr>
              <a:t>Doppler compensation and correction of signals</a:t>
            </a:r>
          </a:p>
          <a:p>
            <a:pPr marL="285750" indent="-285750">
              <a:buFont typeface="Arial" panose="020B0604020202020204" pitchFamily="34" charset="0"/>
              <a:buChar char="•"/>
            </a:pPr>
            <a:r>
              <a:rPr lang="en-US" sz="1600" dirty="0">
                <a:solidFill>
                  <a:srgbClr val="000000"/>
                </a:solidFill>
                <a:cs typeface="Futura Medium" panose="020B0602020204020303" pitchFamily="34" charset="-79"/>
              </a:rPr>
              <a:t>Requires only ground stations in the US and its possessions</a:t>
            </a:r>
          </a:p>
        </p:txBody>
      </p:sp>
      <p:sp>
        <p:nvSpPr>
          <p:cNvPr id="38" name="Title 1">
            <a:extLst>
              <a:ext uri="{FF2B5EF4-FFF2-40B4-BE49-F238E27FC236}">
                <a16:creationId xmlns:a16="http://schemas.microsoft.com/office/drawing/2014/main" id="{7801CFF8-6B9B-449A-B387-550769578359}"/>
              </a:ext>
            </a:extLst>
          </p:cNvPr>
          <p:cNvSpPr txBox="1">
            <a:spLocks/>
          </p:cNvSpPr>
          <p:nvPr/>
        </p:nvSpPr>
        <p:spPr>
          <a:xfrm>
            <a:off x="121000" y="143483"/>
            <a:ext cx="7744806" cy="616023"/>
          </a:xfrm>
          <a:prstGeom prst="rect">
            <a:avLst/>
          </a:prstGeom>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bg1"/>
                </a:solidFill>
                <a:cs typeface="Futura Medium" panose="020B0602020204020303" pitchFamily="34" charset="-79"/>
              </a:rPr>
              <a:t>Space Relay User Overview</a:t>
            </a:r>
          </a:p>
        </p:txBody>
      </p:sp>
    </p:spTree>
    <p:extLst>
      <p:ext uri="{BB962C8B-B14F-4D97-AF65-F5344CB8AC3E}">
        <p14:creationId xmlns:p14="http://schemas.microsoft.com/office/powerpoint/2010/main" val="3103947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94A3A00-BA72-4101-92F7-31375F01A69C}"/>
              </a:ext>
            </a:extLst>
          </p:cNvPr>
          <p:cNvGrpSpPr/>
          <p:nvPr/>
        </p:nvGrpSpPr>
        <p:grpSpPr>
          <a:xfrm>
            <a:off x="122923" y="887613"/>
            <a:ext cx="11946155" cy="5876975"/>
            <a:chOff x="80829" y="635620"/>
            <a:chExt cx="11900247" cy="5854390"/>
          </a:xfrm>
        </p:grpSpPr>
        <p:pic>
          <p:nvPicPr>
            <p:cNvPr id="14" name="Picture 13">
              <a:extLst>
                <a:ext uri="{FF2B5EF4-FFF2-40B4-BE49-F238E27FC236}">
                  <a16:creationId xmlns:a16="http://schemas.microsoft.com/office/drawing/2014/main" id="{2E451444-70F9-CC40-B0C0-F4B23DE038CA}"/>
                </a:ext>
              </a:extLst>
            </p:cNvPr>
            <p:cNvPicPr>
              <a:picLocks noChangeAspect="1"/>
            </p:cNvPicPr>
            <p:nvPr/>
          </p:nvPicPr>
          <p:blipFill>
            <a:blip r:embed="rId2"/>
            <a:stretch>
              <a:fillRect/>
            </a:stretch>
          </p:blipFill>
          <p:spPr>
            <a:xfrm>
              <a:off x="804552" y="766679"/>
              <a:ext cx="10314575" cy="5723331"/>
            </a:xfrm>
            <a:prstGeom prst="rect">
              <a:avLst/>
            </a:prstGeom>
          </p:spPr>
        </p:pic>
        <p:pic>
          <p:nvPicPr>
            <p:cNvPr id="12" name="Picture 11">
              <a:extLst>
                <a:ext uri="{FF2B5EF4-FFF2-40B4-BE49-F238E27FC236}">
                  <a16:creationId xmlns:a16="http://schemas.microsoft.com/office/drawing/2014/main" id="{7C70CAD6-4869-4440-836D-8977BF008F55}"/>
                </a:ext>
              </a:extLst>
            </p:cNvPr>
            <p:cNvPicPr>
              <a:picLocks noChangeAspect="1"/>
            </p:cNvPicPr>
            <p:nvPr/>
          </p:nvPicPr>
          <p:blipFill>
            <a:blip r:embed="rId3"/>
            <a:stretch>
              <a:fillRect/>
            </a:stretch>
          </p:blipFill>
          <p:spPr>
            <a:xfrm>
              <a:off x="2086051" y="787208"/>
              <a:ext cx="8151668" cy="4807394"/>
            </a:xfrm>
            <a:prstGeom prst="rect">
              <a:avLst/>
            </a:prstGeom>
          </p:spPr>
        </p:pic>
        <p:pic>
          <p:nvPicPr>
            <p:cNvPr id="8" name="Picture 7">
              <a:extLst>
                <a:ext uri="{FF2B5EF4-FFF2-40B4-BE49-F238E27FC236}">
                  <a16:creationId xmlns:a16="http://schemas.microsoft.com/office/drawing/2014/main" id="{EDBB003C-0BC9-3940-AED9-C73440792CA9}"/>
                </a:ext>
              </a:extLst>
            </p:cNvPr>
            <p:cNvPicPr>
              <a:picLocks noChangeAspect="1"/>
            </p:cNvPicPr>
            <p:nvPr/>
          </p:nvPicPr>
          <p:blipFill>
            <a:blip r:embed="rId4"/>
            <a:stretch>
              <a:fillRect/>
            </a:stretch>
          </p:blipFill>
          <p:spPr>
            <a:xfrm>
              <a:off x="303099" y="2052718"/>
              <a:ext cx="11094755" cy="3294962"/>
            </a:xfrm>
            <a:prstGeom prst="rect">
              <a:avLst/>
            </a:prstGeom>
          </p:spPr>
        </p:pic>
        <p:pic>
          <p:nvPicPr>
            <p:cNvPr id="7" name="Picture 6">
              <a:extLst>
                <a:ext uri="{FF2B5EF4-FFF2-40B4-BE49-F238E27FC236}">
                  <a16:creationId xmlns:a16="http://schemas.microsoft.com/office/drawing/2014/main" id="{46569999-AB7B-F446-A738-6071C02135BB}"/>
                </a:ext>
              </a:extLst>
            </p:cNvPr>
            <p:cNvPicPr>
              <a:picLocks noChangeAspect="1"/>
            </p:cNvPicPr>
            <p:nvPr/>
          </p:nvPicPr>
          <p:blipFill>
            <a:blip r:embed="rId5"/>
            <a:stretch>
              <a:fillRect/>
            </a:stretch>
          </p:blipFill>
          <p:spPr>
            <a:xfrm>
              <a:off x="2949795" y="635620"/>
              <a:ext cx="0" cy="0"/>
            </a:xfrm>
            <a:prstGeom prst="rect">
              <a:avLst/>
            </a:prstGeom>
          </p:spPr>
        </p:pic>
        <p:pic>
          <p:nvPicPr>
            <p:cNvPr id="9" name="Picture 8">
              <a:extLst>
                <a:ext uri="{FF2B5EF4-FFF2-40B4-BE49-F238E27FC236}">
                  <a16:creationId xmlns:a16="http://schemas.microsoft.com/office/drawing/2014/main" id="{A7E6D916-0AFE-DC42-B53C-2EA4A5485D05}"/>
                </a:ext>
              </a:extLst>
            </p:cNvPr>
            <p:cNvPicPr>
              <a:picLocks noChangeAspect="1"/>
            </p:cNvPicPr>
            <p:nvPr/>
          </p:nvPicPr>
          <p:blipFill>
            <a:blip r:embed="rId6"/>
            <a:stretch>
              <a:fillRect/>
            </a:stretch>
          </p:blipFill>
          <p:spPr>
            <a:xfrm>
              <a:off x="3087870" y="773695"/>
              <a:ext cx="0" cy="0"/>
            </a:xfrm>
            <a:prstGeom prst="rect">
              <a:avLst/>
            </a:prstGeom>
          </p:spPr>
        </p:pic>
        <p:pic>
          <p:nvPicPr>
            <p:cNvPr id="11" name="Picture 10">
              <a:extLst>
                <a:ext uri="{FF2B5EF4-FFF2-40B4-BE49-F238E27FC236}">
                  <a16:creationId xmlns:a16="http://schemas.microsoft.com/office/drawing/2014/main" id="{645659C4-EDF9-5545-9048-FE9F5745420D}"/>
                </a:ext>
              </a:extLst>
            </p:cNvPr>
            <p:cNvPicPr>
              <a:picLocks noChangeAspect="1"/>
            </p:cNvPicPr>
            <p:nvPr/>
          </p:nvPicPr>
          <p:blipFill>
            <a:blip r:embed="rId7"/>
            <a:stretch>
              <a:fillRect/>
            </a:stretch>
          </p:blipFill>
          <p:spPr>
            <a:xfrm>
              <a:off x="3225945" y="911770"/>
              <a:ext cx="0" cy="0"/>
            </a:xfrm>
            <a:prstGeom prst="rect">
              <a:avLst/>
            </a:prstGeom>
          </p:spPr>
        </p:pic>
        <p:pic>
          <p:nvPicPr>
            <p:cNvPr id="5" name="Picture 4">
              <a:extLst>
                <a:ext uri="{FF2B5EF4-FFF2-40B4-BE49-F238E27FC236}">
                  <a16:creationId xmlns:a16="http://schemas.microsoft.com/office/drawing/2014/main" id="{0DACAE1C-2EDF-8E43-9A46-841EAE6BE74E}"/>
                </a:ext>
              </a:extLst>
            </p:cNvPr>
            <p:cNvPicPr>
              <a:picLocks noChangeAspect="1"/>
            </p:cNvPicPr>
            <p:nvPr/>
          </p:nvPicPr>
          <p:blipFill>
            <a:blip r:embed="rId8"/>
            <a:stretch>
              <a:fillRect/>
            </a:stretch>
          </p:blipFill>
          <p:spPr>
            <a:xfrm>
              <a:off x="80829" y="3105323"/>
              <a:ext cx="11900247" cy="2160236"/>
            </a:xfrm>
            <a:prstGeom prst="rect">
              <a:avLst/>
            </a:prstGeom>
          </p:spPr>
        </p:pic>
      </p:grpSp>
      <p:sp>
        <p:nvSpPr>
          <p:cNvPr id="13" name="Title 1">
            <a:extLst>
              <a:ext uri="{FF2B5EF4-FFF2-40B4-BE49-F238E27FC236}">
                <a16:creationId xmlns:a16="http://schemas.microsoft.com/office/drawing/2014/main" id="{4361BE25-EE12-4125-8614-DD95C09084DA}"/>
              </a:ext>
            </a:extLst>
          </p:cNvPr>
          <p:cNvSpPr txBox="1">
            <a:spLocks/>
          </p:cNvSpPr>
          <p:nvPr/>
        </p:nvSpPr>
        <p:spPr>
          <a:xfrm>
            <a:off x="121000" y="162417"/>
            <a:ext cx="7744806" cy="616023"/>
          </a:xfrm>
          <a:prstGeom prst="rect">
            <a:avLst/>
          </a:prstGeom>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chemeClr val="bg1"/>
                </a:solidFill>
                <a:cs typeface="Futura Medium" panose="020B0602020204020303" pitchFamily="34" charset="-79"/>
              </a:rPr>
              <a:t>Space Relay Constellation</a:t>
            </a:r>
          </a:p>
        </p:txBody>
      </p:sp>
    </p:spTree>
    <p:extLst>
      <p:ext uri="{BB962C8B-B14F-4D97-AF65-F5344CB8AC3E}">
        <p14:creationId xmlns:p14="http://schemas.microsoft.com/office/powerpoint/2010/main" val="3739994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C3F849-5A17-6945-AB52-96B21C3E0EC6}"/>
              </a:ext>
            </a:extLst>
          </p:cNvPr>
          <p:cNvPicPr>
            <a:picLocks noChangeAspect="1"/>
          </p:cNvPicPr>
          <p:nvPr/>
        </p:nvPicPr>
        <p:blipFill>
          <a:blip r:embed="rId3"/>
          <a:stretch>
            <a:fillRect/>
          </a:stretch>
        </p:blipFill>
        <p:spPr>
          <a:xfrm>
            <a:off x="155643" y="866732"/>
            <a:ext cx="11887199" cy="5750244"/>
          </a:xfrm>
          <a:prstGeom prst="rect">
            <a:avLst/>
          </a:prstGeom>
        </p:spPr>
      </p:pic>
      <p:pic>
        <p:nvPicPr>
          <p:cNvPr id="7" name="Picture 6">
            <a:extLst>
              <a:ext uri="{FF2B5EF4-FFF2-40B4-BE49-F238E27FC236}">
                <a16:creationId xmlns:a16="http://schemas.microsoft.com/office/drawing/2014/main" id="{B4208429-2093-A147-A814-1F05675CA98E}"/>
              </a:ext>
            </a:extLst>
          </p:cNvPr>
          <p:cNvPicPr>
            <a:picLocks noChangeAspect="1"/>
          </p:cNvPicPr>
          <p:nvPr/>
        </p:nvPicPr>
        <p:blipFill>
          <a:blip r:embed="rId4"/>
          <a:stretch>
            <a:fillRect/>
          </a:stretch>
        </p:blipFill>
        <p:spPr>
          <a:xfrm>
            <a:off x="2066236" y="1689115"/>
            <a:ext cx="8658992" cy="2572478"/>
          </a:xfrm>
          <a:prstGeom prst="rect">
            <a:avLst/>
          </a:prstGeom>
        </p:spPr>
      </p:pic>
      <p:pic>
        <p:nvPicPr>
          <p:cNvPr id="11" name="Picture 10">
            <a:extLst>
              <a:ext uri="{FF2B5EF4-FFF2-40B4-BE49-F238E27FC236}">
                <a16:creationId xmlns:a16="http://schemas.microsoft.com/office/drawing/2014/main" id="{4FB276CA-7E48-6941-98B4-F4A11DF15936}"/>
              </a:ext>
            </a:extLst>
          </p:cNvPr>
          <p:cNvPicPr>
            <a:picLocks noChangeAspect="1"/>
          </p:cNvPicPr>
          <p:nvPr/>
        </p:nvPicPr>
        <p:blipFill>
          <a:blip r:embed="rId5"/>
          <a:stretch>
            <a:fillRect/>
          </a:stretch>
        </p:blipFill>
        <p:spPr>
          <a:xfrm>
            <a:off x="2675687" y="3241139"/>
            <a:ext cx="7177972" cy="2387528"/>
          </a:xfrm>
          <a:prstGeom prst="rect">
            <a:avLst/>
          </a:prstGeom>
        </p:spPr>
      </p:pic>
      <p:pic>
        <p:nvPicPr>
          <p:cNvPr id="29" name="Picture 28">
            <a:extLst>
              <a:ext uri="{FF2B5EF4-FFF2-40B4-BE49-F238E27FC236}">
                <a16:creationId xmlns:a16="http://schemas.microsoft.com/office/drawing/2014/main" id="{ADF796C8-716E-EC49-A179-3F36F3AF0744}"/>
              </a:ext>
            </a:extLst>
          </p:cNvPr>
          <p:cNvPicPr>
            <a:picLocks noChangeAspect="1"/>
          </p:cNvPicPr>
          <p:nvPr/>
        </p:nvPicPr>
        <p:blipFill>
          <a:blip r:embed="rId6"/>
          <a:stretch>
            <a:fillRect/>
          </a:stretch>
        </p:blipFill>
        <p:spPr>
          <a:xfrm>
            <a:off x="3476327" y="2807218"/>
            <a:ext cx="1950375" cy="336272"/>
          </a:xfrm>
          <a:prstGeom prst="rect">
            <a:avLst/>
          </a:prstGeom>
        </p:spPr>
      </p:pic>
      <p:pic>
        <p:nvPicPr>
          <p:cNvPr id="31" name="Picture 30">
            <a:extLst>
              <a:ext uri="{FF2B5EF4-FFF2-40B4-BE49-F238E27FC236}">
                <a16:creationId xmlns:a16="http://schemas.microsoft.com/office/drawing/2014/main" id="{DDAF6FD6-F663-794A-B332-18CFDF723551}"/>
              </a:ext>
            </a:extLst>
          </p:cNvPr>
          <p:cNvPicPr>
            <a:picLocks noChangeAspect="1"/>
          </p:cNvPicPr>
          <p:nvPr/>
        </p:nvPicPr>
        <p:blipFill>
          <a:blip r:embed="rId7"/>
          <a:stretch>
            <a:fillRect/>
          </a:stretch>
        </p:blipFill>
        <p:spPr>
          <a:xfrm>
            <a:off x="2724006" y="2856377"/>
            <a:ext cx="739798" cy="336272"/>
          </a:xfrm>
          <a:prstGeom prst="rect">
            <a:avLst/>
          </a:prstGeom>
        </p:spPr>
      </p:pic>
      <p:pic>
        <p:nvPicPr>
          <p:cNvPr id="33" name="Picture 32">
            <a:extLst>
              <a:ext uri="{FF2B5EF4-FFF2-40B4-BE49-F238E27FC236}">
                <a16:creationId xmlns:a16="http://schemas.microsoft.com/office/drawing/2014/main" id="{FA1BF076-0D6F-0447-875F-74099101F5A6}"/>
              </a:ext>
            </a:extLst>
          </p:cNvPr>
          <p:cNvPicPr>
            <a:picLocks noChangeAspect="1"/>
          </p:cNvPicPr>
          <p:nvPr/>
        </p:nvPicPr>
        <p:blipFill>
          <a:blip r:embed="rId8"/>
          <a:stretch>
            <a:fillRect/>
          </a:stretch>
        </p:blipFill>
        <p:spPr>
          <a:xfrm>
            <a:off x="2516903" y="2681347"/>
            <a:ext cx="369898" cy="487593"/>
          </a:xfrm>
          <a:prstGeom prst="rect">
            <a:avLst/>
          </a:prstGeom>
        </p:spPr>
      </p:pic>
      <p:pic>
        <p:nvPicPr>
          <p:cNvPr id="37" name="Picture 36">
            <a:extLst>
              <a:ext uri="{FF2B5EF4-FFF2-40B4-BE49-F238E27FC236}">
                <a16:creationId xmlns:a16="http://schemas.microsoft.com/office/drawing/2014/main" id="{2873E2AE-CD9F-FB43-A50B-016791CA22FB}"/>
              </a:ext>
            </a:extLst>
          </p:cNvPr>
          <p:cNvPicPr>
            <a:picLocks noChangeAspect="1"/>
          </p:cNvPicPr>
          <p:nvPr/>
        </p:nvPicPr>
        <p:blipFill>
          <a:blip r:embed="rId9"/>
          <a:stretch>
            <a:fillRect/>
          </a:stretch>
        </p:blipFill>
        <p:spPr>
          <a:xfrm>
            <a:off x="7652528" y="5531939"/>
            <a:ext cx="2253019" cy="353085"/>
          </a:xfrm>
          <a:prstGeom prst="rect">
            <a:avLst/>
          </a:prstGeom>
        </p:spPr>
      </p:pic>
      <p:pic>
        <p:nvPicPr>
          <p:cNvPr id="44" name="Picture 43">
            <a:extLst>
              <a:ext uri="{FF2B5EF4-FFF2-40B4-BE49-F238E27FC236}">
                <a16:creationId xmlns:a16="http://schemas.microsoft.com/office/drawing/2014/main" id="{6E44C95A-8BD3-1047-A7B5-52434D00141F}"/>
              </a:ext>
            </a:extLst>
          </p:cNvPr>
          <p:cNvPicPr>
            <a:picLocks noChangeAspect="1"/>
          </p:cNvPicPr>
          <p:nvPr/>
        </p:nvPicPr>
        <p:blipFill>
          <a:blip r:embed="rId10"/>
          <a:stretch>
            <a:fillRect/>
          </a:stretch>
        </p:blipFill>
        <p:spPr>
          <a:xfrm>
            <a:off x="2751168" y="3147093"/>
            <a:ext cx="1765426" cy="336272"/>
          </a:xfrm>
          <a:prstGeom prst="rect">
            <a:avLst/>
          </a:prstGeom>
        </p:spPr>
      </p:pic>
      <p:pic>
        <p:nvPicPr>
          <p:cNvPr id="48" name="Picture 47">
            <a:extLst>
              <a:ext uri="{FF2B5EF4-FFF2-40B4-BE49-F238E27FC236}">
                <a16:creationId xmlns:a16="http://schemas.microsoft.com/office/drawing/2014/main" id="{6C6EBFDC-AFB9-D446-A09D-DD420319DDD2}"/>
              </a:ext>
            </a:extLst>
          </p:cNvPr>
          <p:cNvPicPr>
            <a:picLocks noChangeAspect="1"/>
          </p:cNvPicPr>
          <p:nvPr/>
        </p:nvPicPr>
        <p:blipFill>
          <a:blip r:embed="rId11"/>
          <a:stretch>
            <a:fillRect/>
          </a:stretch>
        </p:blipFill>
        <p:spPr>
          <a:xfrm>
            <a:off x="9830508" y="4132259"/>
            <a:ext cx="924747" cy="453966"/>
          </a:xfrm>
          <a:prstGeom prst="rect">
            <a:avLst/>
          </a:prstGeom>
        </p:spPr>
      </p:pic>
      <p:pic>
        <p:nvPicPr>
          <p:cNvPr id="58" name="Picture 57">
            <a:extLst>
              <a:ext uri="{FF2B5EF4-FFF2-40B4-BE49-F238E27FC236}">
                <a16:creationId xmlns:a16="http://schemas.microsoft.com/office/drawing/2014/main" id="{567B72A5-EC65-4748-925E-70093797F41E}"/>
              </a:ext>
            </a:extLst>
          </p:cNvPr>
          <p:cNvPicPr>
            <a:picLocks noChangeAspect="1"/>
          </p:cNvPicPr>
          <p:nvPr/>
        </p:nvPicPr>
        <p:blipFill>
          <a:blip r:embed="rId8"/>
          <a:stretch>
            <a:fillRect/>
          </a:stretch>
        </p:blipFill>
        <p:spPr>
          <a:xfrm>
            <a:off x="3291378" y="2357760"/>
            <a:ext cx="369898" cy="487593"/>
          </a:xfrm>
          <a:prstGeom prst="rect">
            <a:avLst/>
          </a:prstGeom>
        </p:spPr>
      </p:pic>
      <p:pic>
        <p:nvPicPr>
          <p:cNvPr id="62" name="Picture 61">
            <a:extLst>
              <a:ext uri="{FF2B5EF4-FFF2-40B4-BE49-F238E27FC236}">
                <a16:creationId xmlns:a16="http://schemas.microsoft.com/office/drawing/2014/main" id="{63F3380A-F9F3-6648-BF5F-E02F3A323B39}"/>
              </a:ext>
            </a:extLst>
          </p:cNvPr>
          <p:cNvPicPr>
            <a:picLocks noChangeAspect="1"/>
          </p:cNvPicPr>
          <p:nvPr/>
        </p:nvPicPr>
        <p:blipFill>
          <a:blip r:embed="rId8"/>
          <a:stretch>
            <a:fillRect/>
          </a:stretch>
        </p:blipFill>
        <p:spPr>
          <a:xfrm>
            <a:off x="9720598" y="5041714"/>
            <a:ext cx="369898" cy="487593"/>
          </a:xfrm>
          <a:prstGeom prst="rect">
            <a:avLst/>
          </a:prstGeom>
        </p:spPr>
      </p:pic>
      <p:pic>
        <p:nvPicPr>
          <p:cNvPr id="63" name="Picture 62">
            <a:extLst>
              <a:ext uri="{FF2B5EF4-FFF2-40B4-BE49-F238E27FC236}">
                <a16:creationId xmlns:a16="http://schemas.microsoft.com/office/drawing/2014/main" id="{66540B87-09E4-F448-9DED-35A334282479}"/>
              </a:ext>
            </a:extLst>
          </p:cNvPr>
          <p:cNvPicPr>
            <a:picLocks noChangeAspect="1"/>
          </p:cNvPicPr>
          <p:nvPr/>
        </p:nvPicPr>
        <p:blipFill>
          <a:blip r:embed="rId8"/>
          <a:stretch>
            <a:fillRect/>
          </a:stretch>
        </p:blipFill>
        <p:spPr>
          <a:xfrm>
            <a:off x="10552436" y="3741854"/>
            <a:ext cx="369898" cy="487593"/>
          </a:xfrm>
          <a:prstGeom prst="rect">
            <a:avLst/>
          </a:prstGeom>
        </p:spPr>
      </p:pic>
      <p:sp>
        <p:nvSpPr>
          <p:cNvPr id="64" name="Title 1">
            <a:extLst>
              <a:ext uri="{FF2B5EF4-FFF2-40B4-BE49-F238E27FC236}">
                <a16:creationId xmlns:a16="http://schemas.microsoft.com/office/drawing/2014/main" id="{0998A5B4-EC9F-C24F-8425-129D1DC19842}"/>
              </a:ext>
            </a:extLst>
          </p:cNvPr>
          <p:cNvSpPr txBox="1">
            <a:spLocks/>
          </p:cNvSpPr>
          <p:nvPr/>
        </p:nvSpPr>
        <p:spPr>
          <a:xfrm>
            <a:off x="121000" y="134780"/>
            <a:ext cx="7744806" cy="616023"/>
          </a:xfrm>
          <a:prstGeom prst="rect">
            <a:avLst/>
          </a:prstGeom>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solidFill>
                  <a:schemeClr val="bg1"/>
                </a:solidFill>
                <a:cs typeface="Futura Medium" panose="020B0602020204020303" pitchFamily="34" charset="-79"/>
              </a:rPr>
              <a:t>A Global Ground Segment</a:t>
            </a:r>
          </a:p>
        </p:txBody>
      </p:sp>
      <p:grpSp>
        <p:nvGrpSpPr>
          <p:cNvPr id="15" name="Group 14">
            <a:extLst>
              <a:ext uri="{FF2B5EF4-FFF2-40B4-BE49-F238E27FC236}">
                <a16:creationId xmlns:a16="http://schemas.microsoft.com/office/drawing/2014/main" id="{D63F49D0-1B14-964A-8598-5E4B2B085F0D}"/>
              </a:ext>
            </a:extLst>
          </p:cNvPr>
          <p:cNvGrpSpPr>
            <a:grpSpLocks noChangeAspect="1"/>
          </p:cNvGrpSpPr>
          <p:nvPr/>
        </p:nvGrpSpPr>
        <p:grpSpPr>
          <a:xfrm>
            <a:off x="349875" y="5102645"/>
            <a:ext cx="1600200" cy="1600200"/>
            <a:chOff x="-609600" y="0"/>
            <a:chExt cx="6705600" cy="6705600"/>
          </a:xfrm>
        </p:grpSpPr>
        <p:pic>
          <p:nvPicPr>
            <p:cNvPr id="16" name="Picture 15">
              <a:extLst>
                <a:ext uri="{FF2B5EF4-FFF2-40B4-BE49-F238E27FC236}">
                  <a16:creationId xmlns:a16="http://schemas.microsoft.com/office/drawing/2014/main" id="{894ECA3D-7C4C-494D-AC2B-C4124C084561}"/>
                </a:ext>
              </a:extLst>
            </p:cNvPr>
            <p:cNvPicPr>
              <a:picLocks noChangeAspect="1"/>
            </p:cNvPicPr>
            <p:nvPr/>
          </p:nvPicPr>
          <p:blipFill rotWithShape="1">
            <a:blip r:embed="rId12"/>
            <a:srcRect l="16667" r="16667"/>
            <a:stretch/>
          </p:blipFill>
          <p:spPr>
            <a:xfrm>
              <a:off x="-240877" y="719667"/>
              <a:ext cx="5782734" cy="5782734"/>
            </a:xfrm>
            <a:prstGeom prst="ellipse">
              <a:avLst/>
            </a:prstGeom>
          </p:spPr>
        </p:pic>
        <p:pic>
          <p:nvPicPr>
            <p:cNvPr id="17" name="Picture 16">
              <a:extLst>
                <a:ext uri="{FF2B5EF4-FFF2-40B4-BE49-F238E27FC236}">
                  <a16:creationId xmlns:a16="http://schemas.microsoft.com/office/drawing/2014/main" id="{BF1D5C2A-2506-2D4C-93B0-3E06AD812D8C}"/>
                </a:ext>
              </a:extLst>
            </p:cNvPr>
            <p:cNvPicPr>
              <a:picLocks noChangeAspect="1"/>
            </p:cNvPicPr>
            <p:nvPr/>
          </p:nvPicPr>
          <p:blipFill>
            <a:blip r:embed="rId13"/>
            <a:stretch>
              <a:fillRect/>
            </a:stretch>
          </p:blipFill>
          <p:spPr>
            <a:xfrm>
              <a:off x="-609600" y="0"/>
              <a:ext cx="6705600" cy="6705600"/>
            </a:xfrm>
            <a:prstGeom prst="rect">
              <a:avLst/>
            </a:prstGeom>
          </p:spPr>
        </p:pic>
      </p:grpSp>
      <p:grpSp>
        <p:nvGrpSpPr>
          <p:cNvPr id="12" name="Group 11">
            <a:extLst>
              <a:ext uri="{FF2B5EF4-FFF2-40B4-BE49-F238E27FC236}">
                <a16:creationId xmlns:a16="http://schemas.microsoft.com/office/drawing/2014/main" id="{0831BE31-2B5A-5C4B-8213-70687A535860}"/>
              </a:ext>
            </a:extLst>
          </p:cNvPr>
          <p:cNvGrpSpPr>
            <a:grpSpLocks noChangeAspect="1"/>
          </p:cNvGrpSpPr>
          <p:nvPr/>
        </p:nvGrpSpPr>
        <p:grpSpPr>
          <a:xfrm>
            <a:off x="349875" y="3416576"/>
            <a:ext cx="1600200" cy="1600200"/>
            <a:chOff x="3521727" y="-1"/>
            <a:chExt cx="6705601" cy="6705599"/>
          </a:xfrm>
        </p:grpSpPr>
        <p:pic>
          <p:nvPicPr>
            <p:cNvPr id="13" name="Picture 12">
              <a:extLst>
                <a:ext uri="{FF2B5EF4-FFF2-40B4-BE49-F238E27FC236}">
                  <a16:creationId xmlns:a16="http://schemas.microsoft.com/office/drawing/2014/main" id="{9222E5A7-384A-A943-8A2F-00234FB6D675}"/>
                </a:ext>
              </a:extLst>
            </p:cNvPr>
            <p:cNvPicPr>
              <a:picLocks noChangeAspect="1"/>
            </p:cNvPicPr>
            <p:nvPr/>
          </p:nvPicPr>
          <p:blipFill rotWithShape="1">
            <a:blip r:embed="rId14"/>
            <a:srcRect l="1541" t="399" r="33730" b="684"/>
            <a:stretch/>
          </p:blipFill>
          <p:spPr>
            <a:xfrm>
              <a:off x="3820160" y="711201"/>
              <a:ext cx="5872480" cy="5872480"/>
            </a:xfrm>
            <a:prstGeom prst="ellipse">
              <a:avLst/>
            </a:prstGeom>
          </p:spPr>
        </p:pic>
        <p:pic>
          <p:nvPicPr>
            <p:cNvPr id="14" name="Picture 13">
              <a:extLst>
                <a:ext uri="{FF2B5EF4-FFF2-40B4-BE49-F238E27FC236}">
                  <a16:creationId xmlns:a16="http://schemas.microsoft.com/office/drawing/2014/main" id="{10C90EC4-0DD1-F24C-859A-58E36898238B}"/>
                </a:ext>
              </a:extLst>
            </p:cNvPr>
            <p:cNvPicPr>
              <a:picLocks noChangeAspect="1"/>
            </p:cNvPicPr>
            <p:nvPr/>
          </p:nvPicPr>
          <p:blipFill>
            <a:blip r:embed="rId13"/>
            <a:stretch>
              <a:fillRect/>
            </a:stretch>
          </p:blipFill>
          <p:spPr>
            <a:xfrm>
              <a:off x="3521727" y="-1"/>
              <a:ext cx="6705601" cy="6705599"/>
            </a:xfrm>
            <a:prstGeom prst="rect">
              <a:avLst/>
            </a:prstGeom>
          </p:spPr>
        </p:pic>
      </p:grpSp>
      <p:grpSp>
        <p:nvGrpSpPr>
          <p:cNvPr id="24" name="Group 23">
            <a:extLst>
              <a:ext uri="{FF2B5EF4-FFF2-40B4-BE49-F238E27FC236}">
                <a16:creationId xmlns:a16="http://schemas.microsoft.com/office/drawing/2014/main" id="{85ACB9EF-01E6-9349-8D04-1CC8C2895F16}"/>
              </a:ext>
            </a:extLst>
          </p:cNvPr>
          <p:cNvGrpSpPr>
            <a:grpSpLocks noChangeAspect="1"/>
          </p:cNvGrpSpPr>
          <p:nvPr/>
        </p:nvGrpSpPr>
        <p:grpSpPr>
          <a:xfrm>
            <a:off x="2112328" y="5102645"/>
            <a:ext cx="1600200" cy="1600200"/>
            <a:chOff x="4009180" y="152400"/>
            <a:chExt cx="6705600" cy="6705600"/>
          </a:xfrm>
        </p:grpSpPr>
        <p:pic>
          <p:nvPicPr>
            <p:cNvPr id="25" name="Picture 24">
              <a:extLst>
                <a:ext uri="{FF2B5EF4-FFF2-40B4-BE49-F238E27FC236}">
                  <a16:creationId xmlns:a16="http://schemas.microsoft.com/office/drawing/2014/main" id="{C8C7F82E-9ACA-674D-85CE-28759A8F5545}"/>
                </a:ext>
              </a:extLst>
            </p:cNvPr>
            <p:cNvPicPr>
              <a:picLocks noChangeAspect="1"/>
            </p:cNvPicPr>
            <p:nvPr/>
          </p:nvPicPr>
          <p:blipFill rotWithShape="1">
            <a:blip r:embed="rId15"/>
            <a:srcRect l="22239" t="9082" r="16484" b="10372"/>
            <a:stretch/>
          </p:blipFill>
          <p:spPr>
            <a:xfrm>
              <a:off x="4267199" y="439479"/>
              <a:ext cx="6244857" cy="6195238"/>
            </a:xfrm>
            <a:prstGeom prst="ellipse">
              <a:avLst/>
            </a:prstGeom>
          </p:spPr>
        </p:pic>
        <p:pic>
          <p:nvPicPr>
            <p:cNvPr id="26" name="Picture 25">
              <a:extLst>
                <a:ext uri="{FF2B5EF4-FFF2-40B4-BE49-F238E27FC236}">
                  <a16:creationId xmlns:a16="http://schemas.microsoft.com/office/drawing/2014/main" id="{6FF5EA83-3D24-E94C-A44C-5BD423608213}"/>
                </a:ext>
              </a:extLst>
            </p:cNvPr>
            <p:cNvPicPr>
              <a:picLocks noChangeAspect="1"/>
            </p:cNvPicPr>
            <p:nvPr/>
          </p:nvPicPr>
          <p:blipFill>
            <a:blip r:embed="rId13"/>
            <a:stretch>
              <a:fillRect/>
            </a:stretch>
          </p:blipFill>
          <p:spPr>
            <a:xfrm>
              <a:off x="4009180" y="152400"/>
              <a:ext cx="6705600" cy="6705600"/>
            </a:xfrm>
            <a:prstGeom prst="rect">
              <a:avLst/>
            </a:prstGeom>
          </p:spPr>
        </p:pic>
      </p:grpSp>
      <p:grpSp>
        <p:nvGrpSpPr>
          <p:cNvPr id="21" name="Group 20">
            <a:extLst>
              <a:ext uri="{FF2B5EF4-FFF2-40B4-BE49-F238E27FC236}">
                <a16:creationId xmlns:a16="http://schemas.microsoft.com/office/drawing/2014/main" id="{0B7AAFDA-DC27-0141-A6F8-7433CD1E6623}"/>
              </a:ext>
            </a:extLst>
          </p:cNvPr>
          <p:cNvGrpSpPr>
            <a:grpSpLocks noChangeAspect="1"/>
          </p:cNvGrpSpPr>
          <p:nvPr/>
        </p:nvGrpSpPr>
        <p:grpSpPr>
          <a:xfrm>
            <a:off x="3863145" y="5102645"/>
            <a:ext cx="1600200" cy="1600200"/>
            <a:chOff x="6312187" y="856159"/>
            <a:chExt cx="5600529" cy="5600529"/>
          </a:xfrm>
        </p:grpSpPr>
        <p:pic>
          <p:nvPicPr>
            <p:cNvPr id="22" name="Picture 21" descr="IMG_0737-BlossomPoint.JPG">
              <a:extLst>
                <a:ext uri="{FF2B5EF4-FFF2-40B4-BE49-F238E27FC236}">
                  <a16:creationId xmlns:a16="http://schemas.microsoft.com/office/drawing/2014/main" id="{4A0C1A40-041E-FA48-84A2-041C60E90DA7}"/>
                </a:ext>
              </a:extLst>
            </p:cNvPr>
            <p:cNvPicPr>
              <a:picLocks noChangeAspect="1"/>
            </p:cNvPicPr>
            <p:nvPr/>
          </p:nvPicPr>
          <p:blipFill rotWithShape="1">
            <a:blip r:embed="rId16">
              <a:extLst>
                <a:ext uri="{28A0092B-C50C-407E-A947-70E740481C1C}">
                  <a14:useLocalDpi xmlns:a14="http://schemas.microsoft.com/office/drawing/2010/main" val="0"/>
                </a:ext>
              </a:extLst>
            </a:blip>
            <a:srcRect l="13158" t="737" r="21782" b="18983"/>
            <a:stretch/>
          </p:blipFill>
          <p:spPr>
            <a:xfrm>
              <a:off x="6453084" y="1233378"/>
              <a:ext cx="5242730" cy="5020324"/>
            </a:xfrm>
            <a:prstGeom prst="ellipse">
              <a:avLst/>
            </a:prstGeom>
          </p:spPr>
        </p:pic>
        <p:pic>
          <p:nvPicPr>
            <p:cNvPr id="23" name="Picture 22">
              <a:extLst>
                <a:ext uri="{FF2B5EF4-FFF2-40B4-BE49-F238E27FC236}">
                  <a16:creationId xmlns:a16="http://schemas.microsoft.com/office/drawing/2014/main" id="{A093ECDE-0E56-1347-B63C-6134347EF6E4}"/>
                </a:ext>
              </a:extLst>
            </p:cNvPr>
            <p:cNvPicPr>
              <a:picLocks noChangeAspect="1"/>
            </p:cNvPicPr>
            <p:nvPr/>
          </p:nvPicPr>
          <p:blipFill>
            <a:blip r:embed="rId13"/>
            <a:stretch>
              <a:fillRect/>
            </a:stretch>
          </p:blipFill>
          <p:spPr>
            <a:xfrm rot="16387324">
              <a:off x="6312187" y="856159"/>
              <a:ext cx="5600529" cy="5600529"/>
            </a:xfrm>
            <a:prstGeom prst="rect">
              <a:avLst/>
            </a:prstGeom>
          </p:spPr>
        </p:pic>
      </p:grpSp>
      <p:grpSp>
        <p:nvGrpSpPr>
          <p:cNvPr id="18" name="Group 17">
            <a:extLst>
              <a:ext uri="{FF2B5EF4-FFF2-40B4-BE49-F238E27FC236}">
                <a16:creationId xmlns:a16="http://schemas.microsoft.com/office/drawing/2014/main" id="{62FC1252-2C4A-C040-86F2-66AF3F6A1D78}"/>
              </a:ext>
            </a:extLst>
          </p:cNvPr>
          <p:cNvGrpSpPr>
            <a:grpSpLocks noChangeAspect="1"/>
          </p:cNvGrpSpPr>
          <p:nvPr/>
        </p:nvGrpSpPr>
        <p:grpSpPr>
          <a:xfrm>
            <a:off x="5588381" y="5102645"/>
            <a:ext cx="1600200" cy="1600200"/>
            <a:chOff x="3663964" y="-334628"/>
            <a:chExt cx="6705600" cy="6705600"/>
          </a:xfrm>
        </p:grpSpPr>
        <p:pic>
          <p:nvPicPr>
            <p:cNvPr id="19" name="Picture 18">
              <a:extLst>
                <a:ext uri="{FF2B5EF4-FFF2-40B4-BE49-F238E27FC236}">
                  <a16:creationId xmlns:a16="http://schemas.microsoft.com/office/drawing/2014/main" id="{589FA7BE-4E7E-7A44-BADC-6A08B74A6A55}"/>
                </a:ext>
              </a:extLst>
            </p:cNvPr>
            <p:cNvPicPr>
              <a:picLocks noChangeAspect="1"/>
            </p:cNvPicPr>
            <p:nvPr/>
          </p:nvPicPr>
          <p:blipFill rotWithShape="1">
            <a:blip r:embed="rId17"/>
            <a:srcRect l="4536" t="880" r="29331" b="328"/>
            <a:stretch/>
          </p:blipFill>
          <p:spPr>
            <a:xfrm>
              <a:off x="3948445" y="345440"/>
              <a:ext cx="5811520" cy="5811520"/>
            </a:xfrm>
            <a:prstGeom prst="ellipse">
              <a:avLst/>
            </a:prstGeom>
          </p:spPr>
        </p:pic>
        <p:pic>
          <p:nvPicPr>
            <p:cNvPr id="20" name="Picture 19">
              <a:extLst>
                <a:ext uri="{FF2B5EF4-FFF2-40B4-BE49-F238E27FC236}">
                  <a16:creationId xmlns:a16="http://schemas.microsoft.com/office/drawing/2014/main" id="{990098F9-5B50-9E40-A4CE-9C2267C00F89}"/>
                </a:ext>
              </a:extLst>
            </p:cNvPr>
            <p:cNvPicPr>
              <a:picLocks noChangeAspect="1"/>
            </p:cNvPicPr>
            <p:nvPr/>
          </p:nvPicPr>
          <p:blipFill>
            <a:blip r:embed="rId13"/>
            <a:stretch>
              <a:fillRect/>
            </a:stretch>
          </p:blipFill>
          <p:spPr>
            <a:xfrm>
              <a:off x="3663964" y="-334628"/>
              <a:ext cx="6705600" cy="6705600"/>
            </a:xfrm>
            <a:prstGeom prst="rect">
              <a:avLst/>
            </a:prstGeom>
          </p:spPr>
        </p:pic>
      </p:grpSp>
    </p:spTree>
    <p:extLst>
      <p:ext uri="{BB962C8B-B14F-4D97-AF65-F5344CB8AC3E}">
        <p14:creationId xmlns:p14="http://schemas.microsoft.com/office/powerpoint/2010/main" val="455946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Mission Planning</a:t>
            </a:r>
            <a:br>
              <a:rPr lang="en-US">
                <a:solidFill>
                  <a:schemeClr val="tx1"/>
                </a:solidFill>
              </a:rPr>
            </a:br>
            <a:endParaRPr lang="en-US">
              <a:solidFill>
                <a:schemeClr val="tx1"/>
              </a:solidFill>
            </a:endParaRPr>
          </a:p>
        </p:txBody>
      </p:sp>
      <p:sp>
        <p:nvSpPr>
          <p:cNvPr id="3" name="Text Placeholder 2"/>
          <p:cNvSpPr>
            <a:spLocks noGrp="1"/>
          </p:cNvSpPr>
          <p:nvPr>
            <p:ph type="body" idx="1"/>
          </p:nvPr>
        </p:nvSpPr>
        <p:spPr>
          <a:xfrm>
            <a:off x="987125" y="4701607"/>
            <a:ext cx="10515600" cy="1500187"/>
          </a:xfrm>
        </p:spPr>
        <p:txBody>
          <a:bodyPr vert="horz" lIns="91440" tIns="45720" rIns="91440" bIns="45720" rtlCol="0" anchor="t">
            <a:normAutofit/>
          </a:bodyPr>
          <a:lstStyle/>
          <a:p>
            <a:endParaRPr lang="en-US">
              <a:latin typeface="Calibri" panose="020F0502020204030204" pitchFamily="34" charset="0"/>
              <a:ea typeface="Calibri" panose="020F0502020204030204" pitchFamily="34" charset="0"/>
            </a:endParaRPr>
          </a:p>
          <a:p>
            <a:pPr algn="r"/>
            <a:r>
              <a:rPr lang="en-US">
                <a:ea typeface="Calibri" panose="020F0502020204030204" pitchFamily="34" charset="0"/>
              </a:rPr>
              <a:t>Jacob Burke</a:t>
            </a:r>
          </a:p>
          <a:p>
            <a:pPr algn="r"/>
            <a:r>
              <a:rPr lang="en-US">
                <a:ea typeface="Calibri" panose="020F0502020204030204" pitchFamily="34" charset="0"/>
                <a:cs typeface="Arial"/>
              </a:rPr>
              <a:t>Advanced Planning Manager</a:t>
            </a:r>
          </a:p>
        </p:txBody>
      </p:sp>
    </p:spTree>
    <p:extLst>
      <p:ext uri="{BB962C8B-B14F-4D97-AF65-F5344CB8AC3E}">
        <p14:creationId xmlns:p14="http://schemas.microsoft.com/office/powerpoint/2010/main" val="2758066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3A80-9EA8-4188-820B-FD028586DB3A}"/>
              </a:ext>
            </a:extLst>
          </p:cNvPr>
          <p:cNvSpPr>
            <a:spLocks noGrp="1"/>
          </p:cNvSpPr>
          <p:nvPr>
            <p:ph type="title"/>
          </p:nvPr>
        </p:nvSpPr>
        <p:spPr/>
        <p:txBody>
          <a:bodyPr/>
          <a:lstStyle/>
          <a:p>
            <a:pPr algn="ctr"/>
            <a:r>
              <a:rPr lang="en-US" b="1"/>
              <a:t>Mission Service Integration Process</a:t>
            </a:r>
            <a:endParaRPr lang="en-US"/>
          </a:p>
        </p:txBody>
      </p:sp>
      <p:pic>
        <p:nvPicPr>
          <p:cNvPr id="3" name="Picture 2">
            <a:extLst>
              <a:ext uri="{FF2B5EF4-FFF2-40B4-BE49-F238E27FC236}">
                <a16:creationId xmlns:a16="http://schemas.microsoft.com/office/drawing/2014/main" id="{6C4C2EF0-B97A-4AEF-8AAC-78B286081A4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171" y="1027611"/>
            <a:ext cx="11416938" cy="5442857"/>
          </a:xfrm>
          <a:prstGeom prst="rect">
            <a:avLst/>
          </a:prstGeom>
          <a:noFill/>
        </p:spPr>
      </p:pic>
    </p:spTree>
    <p:extLst>
      <p:ext uri="{BB962C8B-B14F-4D97-AF65-F5344CB8AC3E}">
        <p14:creationId xmlns:p14="http://schemas.microsoft.com/office/powerpoint/2010/main" val="40156860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EE2D58CD-4537-4A6F-A301-DABB7B5ACAFB}"/>
              </a:ext>
            </a:extLst>
          </p:cNvPr>
          <p:cNvGrpSpPr/>
          <p:nvPr/>
        </p:nvGrpSpPr>
        <p:grpSpPr>
          <a:xfrm>
            <a:off x="237014" y="3040688"/>
            <a:ext cx="5508177" cy="2521909"/>
            <a:chOff x="237012" y="3040688"/>
            <a:chExt cx="10831782" cy="2521909"/>
          </a:xfrm>
        </p:grpSpPr>
        <p:sp>
          <p:nvSpPr>
            <p:cNvPr id="51" name="Rectangle 50">
              <a:extLst>
                <a:ext uri="{FF2B5EF4-FFF2-40B4-BE49-F238E27FC236}">
                  <a16:creationId xmlns:a16="http://schemas.microsoft.com/office/drawing/2014/main" id="{B37CEF66-EDBF-4FBE-9A21-3865D34423E6}"/>
                </a:ext>
              </a:extLst>
            </p:cNvPr>
            <p:cNvSpPr/>
            <p:nvPr/>
          </p:nvSpPr>
          <p:spPr>
            <a:xfrm>
              <a:off x="237014" y="3040688"/>
              <a:ext cx="7430611" cy="252190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2" name="Rectangle 51">
              <a:extLst>
                <a:ext uri="{FF2B5EF4-FFF2-40B4-BE49-F238E27FC236}">
                  <a16:creationId xmlns:a16="http://schemas.microsoft.com/office/drawing/2014/main" id="{9C81EBD0-AB64-4F01-B951-A0C356DB0100}"/>
                </a:ext>
              </a:extLst>
            </p:cNvPr>
            <p:cNvSpPr/>
            <p:nvPr/>
          </p:nvSpPr>
          <p:spPr>
            <a:xfrm>
              <a:off x="237012" y="3040688"/>
              <a:ext cx="10831782" cy="136843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6" name="TextBox 85">
              <a:extLst>
                <a:ext uri="{FF2B5EF4-FFF2-40B4-BE49-F238E27FC236}">
                  <a16:creationId xmlns:a16="http://schemas.microsoft.com/office/drawing/2014/main" id="{197757D8-77CB-42AA-A9DA-D27AC41CB971}"/>
                </a:ext>
              </a:extLst>
            </p:cNvPr>
            <p:cNvSpPr txBox="1"/>
            <p:nvPr/>
          </p:nvSpPr>
          <p:spPr>
            <a:xfrm>
              <a:off x="331311" y="3964596"/>
              <a:ext cx="26796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Mission Integration</a:t>
              </a:r>
            </a:p>
          </p:txBody>
        </p:sp>
      </p:grpSp>
      <p:grpSp>
        <p:nvGrpSpPr>
          <p:cNvPr id="87" name="Group 86">
            <a:extLst>
              <a:ext uri="{FF2B5EF4-FFF2-40B4-BE49-F238E27FC236}">
                <a16:creationId xmlns:a16="http://schemas.microsoft.com/office/drawing/2014/main" id="{86DF25E0-9ADD-4B26-A19F-199B6BDF1277}"/>
              </a:ext>
            </a:extLst>
          </p:cNvPr>
          <p:cNvGrpSpPr/>
          <p:nvPr/>
        </p:nvGrpSpPr>
        <p:grpSpPr>
          <a:xfrm>
            <a:off x="2047875" y="1523201"/>
            <a:ext cx="9744075" cy="1134250"/>
            <a:chOff x="2047875" y="1523201"/>
            <a:chExt cx="9744075" cy="1134250"/>
          </a:xfrm>
        </p:grpSpPr>
        <p:sp>
          <p:nvSpPr>
            <p:cNvPr id="50" name="Rectangle 49">
              <a:extLst>
                <a:ext uri="{FF2B5EF4-FFF2-40B4-BE49-F238E27FC236}">
                  <a16:creationId xmlns:a16="http://schemas.microsoft.com/office/drawing/2014/main" id="{DCF92916-84CA-4261-B30A-C7F75E901946}"/>
                </a:ext>
              </a:extLst>
            </p:cNvPr>
            <p:cNvSpPr/>
            <p:nvPr/>
          </p:nvSpPr>
          <p:spPr>
            <a:xfrm>
              <a:off x="2047875" y="1523201"/>
              <a:ext cx="9744075" cy="113425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5" name="TextBox 84">
              <a:extLst>
                <a:ext uri="{FF2B5EF4-FFF2-40B4-BE49-F238E27FC236}">
                  <a16:creationId xmlns:a16="http://schemas.microsoft.com/office/drawing/2014/main" id="{6183F79C-EFCB-4475-8E4E-81FB197B5D40}"/>
                </a:ext>
              </a:extLst>
            </p:cNvPr>
            <p:cNvSpPr txBox="1"/>
            <p:nvPr/>
          </p:nvSpPr>
          <p:spPr>
            <a:xfrm>
              <a:off x="10523493" y="1772672"/>
              <a:ext cx="12382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a:ea typeface="+mn-ea"/>
                  <a:cs typeface="+mn-cs"/>
                </a:rPr>
                <a:t>Advanced Planning</a:t>
              </a:r>
            </a:p>
          </p:txBody>
        </p:sp>
      </p:grpSp>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lstStyle/>
          <a:p>
            <a:r>
              <a:rPr lang="en-US"/>
              <a:t>NSN Mission Service Integration Process</a:t>
            </a:r>
          </a:p>
        </p:txBody>
      </p:sp>
      <p:sp>
        <p:nvSpPr>
          <p:cNvPr id="4" name="Rectangle: Rounded Corners 3">
            <a:extLst>
              <a:ext uri="{FF2B5EF4-FFF2-40B4-BE49-F238E27FC236}">
                <a16:creationId xmlns:a16="http://schemas.microsoft.com/office/drawing/2014/main" id="{948D03FC-EE8F-4040-B3DC-56D4995CA2A3}"/>
              </a:ext>
            </a:extLst>
          </p:cNvPr>
          <p:cNvSpPr/>
          <p:nvPr/>
        </p:nvSpPr>
        <p:spPr>
          <a:xfrm>
            <a:off x="331312" y="1716806"/>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Service Request</a:t>
            </a:r>
          </a:p>
        </p:txBody>
      </p:sp>
      <p:sp>
        <p:nvSpPr>
          <p:cNvPr id="5" name="Rectangle: Rounded Corners 4">
            <a:extLst>
              <a:ext uri="{FF2B5EF4-FFF2-40B4-BE49-F238E27FC236}">
                <a16:creationId xmlns:a16="http://schemas.microsoft.com/office/drawing/2014/main" id="{A0EF151D-A537-4857-A99C-13E908F78C3E}"/>
              </a:ext>
            </a:extLst>
          </p:cNvPr>
          <p:cNvSpPr/>
          <p:nvPr/>
        </p:nvSpPr>
        <p:spPr>
          <a:xfrm>
            <a:off x="2210912" y="1716806"/>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MEWG Screens and Dispositions Request</a:t>
            </a:r>
          </a:p>
        </p:txBody>
      </p:sp>
      <p:sp>
        <p:nvSpPr>
          <p:cNvPr id="7" name="Rectangle: Rounded Corners 6">
            <a:extLst>
              <a:ext uri="{FF2B5EF4-FFF2-40B4-BE49-F238E27FC236}">
                <a16:creationId xmlns:a16="http://schemas.microsoft.com/office/drawing/2014/main" id="{2BE35C13-60EB-41B9-A827-55B427D5C013}"/>
              </a:ext>
            </a:extLst>
          </p:cNvPr>
          <p:cNvSpPr/>
          <p:nvPr/>
        </p:nvSpPr>
        <p:spPr>
          <a:xfrm>
            <a:off x="4090512" y="1716806"/>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Requirements defined in NSN Questionnaire</a:t>
            </a:r>
          </a:p>
        </p:txBody>
      </p:sp>
      <p:sp>
        <p:nvSpPr>
          <p:cNvPr id="9" name="Rectangle: Rounded Corners 8">
            <a:extLst>
              <a:ext uri="{FF2B5EF4-FFF2-40B4-BE49-F238E27FC236}">
                <a16:creationId xmlns:a16="http://schemas.microsoft.com/office/drawing/2014/main" id="{F36798DF-FD56-4CE0-AD0F-31E36333CDA8}"/>
              </a:ext>
            </a:extLst>
          </p:cNvPr>
          <p:cNvSpPr/>
          <p:nvPr/>
        </p:nvSpPr>
        <p:spPr>
          <a:xfrm>
            <a:off x="5970112" y="1716806"/>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Initial Analyses</a:t>
            </a:r>
          </a:p>
        </p:txBody>
      </p:sp>
      <p:sp>
        <p:nvSpPr>
          <p:cNvPr id="10" name="Rectangle: Rounded Corners 9">
            <a:extLst>
              <a:ext uri="{FF2B5EF4-FFF2-40B4-BE49-F238E27FC236}">
                <a16:creationId xmlns:a16="http://schemas.microsoft.com/office/drawing/2014/main" id="{4FE45ACE-5150-48F5-91B6-0E920DACE11E}"/>
              </a:ext>
            </a:extLst>
          </p:cNvPr>
          <p:cNvSpPr/>
          <p:nvPr/>
        </p:nvSpPr>
        <p:spPr>
          <a:xfrm>
            <a:off x="2210910" y="3151900"/>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Mission receives funding</a:t>
            </a:r>
          </a:p>
        </p:txBody>
      </p:sp>
      <p:sp>
        <p:nvSpPr>
          <p:cNvPr id="11" name="Rectangle: Rounded Corners 10">
            <a:extLst>
              <a:ext uri="{FF2B5EF4-FFF2-40B4-BE49-F238E27FC236}">
                <a16:creationId xmlns:a16="http://schemas.microsoft.com/office/drawing/2014/main" id="{1D6F31A9-0044-429C-BABA-D7F8238F2B77}"/>
              </a:ext>
            </a:extLst>
          </p:cNvPr>
          <p:cNvSpPr/>
          <p:nvPr/>
        </p:nvSpPr>
        <p:spPr>
          <a:xfrm>
            <a:off x="5970112" y="3151900"/>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Update Analysis</a:t>
            </a:r>
          </a:p>
        </p:txBody>
      </p:sp>
      <p:sp>
        <p:nvSpPr>
          <p:cNvPr id="12" name="Rectangle: Rounded Corners 11">
            <a:extLst>
              <a:ext uri="{FF2B5EF4-FFF2-40B4-BE49-F238E27FC236}">
                <a16:creationId xmlns:a16="http://schemas.microsoft.com/office/drawing/2014/main" id="{83651913-2942-4670-ACA6-066BB4378CE4}"/>
              </a:ext>
            </a:extLst>
          </p:cNvPr>
          <p:cNvSpPr/>
          <p:nvPr/>
        </p:nvSpPr>
        <p:spPr>
          <a:xfrm>
            <a:off x="7849712" y="1716806"/>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NSN Cost Estimate &amp; LOC (if required)</a:t>
            </a:r>
          </a:p>
        </p:txBody>
      </p:sp>
      <p:sp>
        <p:nvSpPr>
          <p:cNvPr id="13" name="Rectangle: Rounded Corners 12">
            <a:extLst>
              <a:ext uri="{FF2B5EF4-FFF2-40B4-BE49-F238E27FC236}">
                <a16:creationId xmlns:a16="http://schemas.microsoft.com/office/drawing/2014/main" id="{4A040EEB-81B6-4B95-ADCC-7D372962F49D}"/>
              </a:ext>
            </a:extLst>
          </p:cNvPr>
          <p:cNvSpPr/>
          <p:nvPr/>
        </p:nvSpPr>
        <p:spPr>
          <a:xfrm>
            <a:off x="2210912" y="4610927"/>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Testing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a:t>
            </a:r>
            <a:r>
              <a:rPr kumimoji="0" lang="en-US" sz="1200" b="1" i="0" u="none" strike="noStrike" kern="1200" cap="none" spc="0" normalizeH="0" baseline="0" noProof="0" err="1">
                <a:ln>
                  <a:noFill/>
                </a:ln>
                <a:solidFill>
                  <a:srgbClr val="002060"/>
                </a:solidFill>
                <a:effectLst/>
                <a:uLnTx/>
                <a:uFillTx/>
                <a:latin typeface="Arial" panose="020B0604020202020204"/>
                <a:ea typeface="+mn-ea"/>
                <a:cs typeface="+mn-cs"/>
              </a:rPr>
              <a:t>Compat</a:t>
            </a: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 Verification, Validation)</a:t>
            </a:r>
          </a:p>
        </p:txBody>
      </p:sp>
      <p:cxnSp>
        <p:nvCxnSpPr>
          <p:cNvPr id="15" name="Straight Arrow Connector 14">
            <a:extLst>
              <a:ext uri="{FF2B5EF4-FFF2-40B4-BE49-F238E27FC236}">
                <a16:creationId xmlns:a16="http://schemas.microsoft.com/office/drawing/2014/main" id="{14C178C2-BDD6-420B-AD32-9237E7E7F992}"/>
              </a:ext>
            </a:extLst>
          </p:cNvPr>
          <p:cNvCxnSpPr>
            <a:cxnSpLocks/>
            <a:stCxn id="4" idx="3"/>
            <a:endCxn id="5" idx="1"/>
          </p:cNvCxnSpPr>
          <p:nvPr/>
        </p:nvCxnSpPr>
        <p:spPr>
          <a:xfrm>
            <a:off x="1849393" y="2095838"/>
            <a:ext cx="361519"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3A1EB0ED-2B7F-43CF-A66A-E195E3B360ED}"/>
              </a:ext>
            </a:extLst>
          </p:cNvPr>
          <p:cNvCxnSpPr>
            <a:cxnSpLocks/>
            <a:stCxn id="5" idx="3"/>
          </p:cNvCxnSpPr>
          <p:nvPr/>
        </p:nvCxnSpPr>
        <p:spPr>
          <a:xfrm>
            <a:off x="3728993" y="2095838"/>
            <a:ext cx="361519"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sp>
        <p:nvSpPr>
          <p:cNvPr id="30" name="Rectangle: Rounded Corners 29">
            <a:extLst>
              <a:ext uri="{FF2B5EF4-FFF2-40B4-BE49-F238E27FC236}">
                <a16:creationId xmlns:a16="http://schemas.microsoft.com/office/drawing/2014/main" id="{234B6CD1-0A72-4530-BE44-CFEA7F97D22E}"/>
              </a:ext>
            </a:extLst>
          </p:cNvPr>
          <p:cNvSpPr/>
          <p:nvPr/>
        </p:nvSpPr>
        <p:spPr>
          <a:xfrm>
            <a:off x="4090511" y="3151900"/>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Requirements documented in NSN Questionnaire</a:t>
            </a:r>
          </a:p>
        </p:txBody>
      </p:sp>
      <p:sp>
        <p:nvSpPr>
          <p:cNvPr id="33" name="Rectangle: Rounded Corners 32">
            <a:extLst>
              <a:ext uri="{FF2B5EF4-FFF2-40B4-BE49-F238E27FC236}">
                <a16:creationId xmlns:a16="http://schemas.microsoft.com/office/drawing/2014/main" id="{10AABDCB-6C35-4E0E-9876-2318291D3848}"/>
              </a:ext>
            </a:extLst>
          </p:cNvPr>
          <p:cNvSpPr/>
          <p:nvPr/>
        </p:nvSpPr>
        <p:spPr>
          <a:xfrm>
            <a:off x="7849712" y="3151900"/>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NSN Documentation (SLA, RFICD, NRD, Test Plan, etc.)</a:t>
            </a:r>
          </a:p>
        </p:txBody>
      </p:sp>
      <p:sp>
        <p:nvSpPr>
          <p:cNvPr id="35" name="Rectangle: Rounded Corners 34">
            <a:extLst>
              <a:ext uri="{FF2B5EF4-FFF2-40B4-BE49-F238E27FC236}">
                <a16:creationId xmlns:a16="http://schemas.microsoft.com/office/drawing/2014/main" id="{75A694D4-743B-4F77-9A5C-957E73109E3A}"/>
              </a:ext>
            </a:extLst>
          </p:cNvPr>
          <p:cNvSpPr/>
          <p:nvPr/>
        </p:nvSpPr>
        <p:spPr>
          <a:xfrm>
            <a:off x="4090509" y="4610927"/>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Reviews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(Test Reviews, NRR, MORR)</a:t>
            </a:r>
          </a:p>
        </p:txBody>
      </p:sp>
      <p:sp>
        <p:nvSpPr>
          <p:cNvPr id="39" name="Rectangle: Rounded Corners 38">
            <a:extLst>
              <a:ext uri="{FF2B5EF4-FFF2-40B4-BE49-F238E27FC236}">
                <a16:creationId xmlns:a16="http://schemas.microsoft.com/office/drawing/2014/main" id="{EF039900-EDAA-4C7A-A616-9E926D28F035}"/>
              </a:ext>
            </a:extLst>
          </p:cNvPr>
          <p:cNvSpPr/>
          <p:nvPr/>
        </p:nvSpPr>
        <p:spPr>
          <a:xfrm>
            <a:off x="5970112" y="4610927"/>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LEOP Support</a:t>
            </a:r>
          </a:p>
        </p:txBody>
      </p:sp>
      <p:sp>
        <p:nvSpPr>
          <p:cNvPr id="40" name="Rectangle: Rounded Corners 39">
            <a:extLst>
              <a:ext uri="{FF2B5EF4-FFF2-40B4-BE49-F238E27FC236}">
                <a16:creationId xmlns:a16="http://schemas.microsoft.com/office/drawing/2014/main" id="{EF736DDC-ACB7-4A63-84C6-7B61CA7E23D6}"/>
              </a:ext>
            </a:extLst>
          </p:cNvPr>
          <p:cNvSpPr/>
          <p:nvPr/>
        </p:nvSpPr>
        <p:spPr>
          <a:xfrm>
            <a:off x="7849712" y="4610927"/>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Operations Support</a:t>
            </a:r>
          </a:p>
        </p:txBody>
      </p:sp>
      <p:sp>
        <p:nvSpPr>
          <p:cNvPr id="42" name="Rectangle: Rounded Corners 41">
            <a:extLst>
              <a:ext uri="{FF2B5EF4-FFF2-40B4-BE49-F238E27FC236}">
                <a16:creationId xmlns:a16="http://schemas.microsoft.com/office/drawing/2014/main" id="{7286816D-ECD4-4AA4-BC3D-853A0C489267}"/>
              </a:ext>
            </a:extLst>
          </p:cNvPr>
          <p:cNvSpPr/>
          <p:nvPr/>
        </p:nvSpPr>
        <p:spPr>
          <a:xfrm>
            <a:off x="9729312" y="4610927"/>
            <a:ext cx="1518081" cy="758064"/>
          </a:xfrm>
          <a:prstGeom prst="roundRect">
            <a:avLst>
              <a:gd name="adj" fmla="val 9770"/>
            </a:avLst>
          </a:prstGeom>
          <a:solidFill>
            <a:schemeClr val="bg1">
              <a:lumMod val="75000"/>
            </a:schemeClr>
          </a:solidFill>
          <a:ln w="12700">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2060"/>
                </a:solidFill>
                <a:effectLst/>
                <a:uLnTx/>
                <a:uFillTx/>
                <a:latin typeface="Arial" panose="020B0604020202020204"/>
                <a:ea typeface="+mn-ea"/>
                <a:cs typeface="+mn-cs"/>
              </a:rPr>
              <a:t>EOL / Disposal Support</a:t>
            </a:r>
          </a:p>
        </p:txBody>
      </p:sp>
      <p:cxnSp>
        <p:nvCxnSpPr>
          <p:cNvPr id="43" name="Connector: Elbow 42">
            <a:extLst>
              <a:ext uri="{FF2B5EF4-FFF2-40B4-BE49-F238E27FC236}">
                <a16:creationId xmlns:a16="http://schemas.microsoft.com/office/drawing/2014/main" id="{E0D43728-084A-4ECE-BFB1-2BF98DA7CDB7}"/>
              </a:ext>
            </a:extLst>
          </p:cNvPr>
          <p:cNvCxnSpPr>
            <a:cxnSpLocks/>
            <a:stCxn id="12" idx="3"/>
            <a:endCxn id="10" idx="1"/>
          </p:cNvCxnSpPr>
          <p:nvPr/>
        </p:nvCxnSpPr>
        <p:spPr>
          <a:xfrm flipH="1">
            <a:off x="2210910" y="2095838"/>
            <a:ext cx="7156883" cy="1435094"/>
          </a:xfrm>
          <a:prstGeom prst="bentConnector5">
            <a:avLst>
              <a:gd name="adj1" fmla="val -3194"/>
              <a:gd name="adj2" fmla="val 50000"/>
              <a:gd name="adj3" fmla="val 103194"/>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47" name="Connector: Elbow 46">
            <a:extLst>
              <a:ext uri="{FF2B5EF4-FFF2-40B4-BE49-F238E27FC236}">
                <a16:creationId xmlns:a16="http://schemas.microsoft.com/office/drawing/2014/main" id="{C61B07A0-6B70-45A9-8023-5DF1CB9656AF}"/>
              </a:ext>
            </a:extLst>
          </p:cNvPr>
          <p:cNvCxnSpPr>
            <a:cxnSpLocks/>
            <a:stCxn id="33" idx="3"/>
            <a:endCxn id="13" idx="1"/>
          </p:cNvCxnSpPr>
          <p:nvPr/>
        </p:nvCxnSpPr>
        <p:spPr>
          <a:xfrm flipH="1">
            <a:off x="2210912" y="3530932"/>
            <a:ext cx="7156881" cy="1459027"/>
          </a:xfrm>
          <a:prstGeom prst="bentConnector5">
            <a:avLst>
              <a:gd name="adj1" fmla="val -3194"/>
              <a:gd name="adj2" fmla="val 50000"/>
              <a:gd name="adj3" fmla="val 103194"/>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0A0456C7-3A54-4786-8079-2A1DA3E8152F}"/>
              </a:ext>
            </a:extLst>
          </p:cNvPr>
          <p:cNvCxnSpPr>
            <a:cxnSpLocks/>
            <a:stCxn id="7" idx="3"/>
            <a:endCxn id="9" idx="1"/>
          </p:cNvCxnSpPr>
          <p:nvPr/>
        </p:nvCxnSpPr>
        <p:spPr>
          <a:xfrm>
            <a:off x="5608593" y="2095838"/>
            <a:ext cx="361519"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A7B6EAF8-DEF0-47DB-B208-CDE9B31B2DC6}"/>
              </a:ext>
            </a:extLst>
          </p:cNvPr>
          <p:cNvCxnSpPr>
            <a:cxnSpLocks/>
            <a:stCxn id="9" idx="3"/>
            <a:endCxn id="12" idx="1"/>
          </p:cNvCxnSpPr>
          <p:nvPr/>
        </p:nvCxnSpPr>
        <p:spPr>
          <a:xfrm>
            <a:off x="7488193" y="2095838"/>
            <a:ext cx="361519"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60DD0BE7-72B6-4071-A4FC-D85454F6DE05}"/>
              </a:ext>
            </a:extLst>
          </p:cNvPr>
          <p:cNvCxnSpPr>
            <a:cxnSpLocks/>
            <a:stCxn id="11" idx="3"/>
            <a:endCxn id="33" idx="1"/>
          </p:cNvCxnSpPr>
          <p:nvPr/>
        </p:nvCxnSpPr>
        <p:spPr>
          <a:xfrm>
            <a:off x="7488193" y="3530932"/>
            <a:ext cx="361519"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6AD990C3-63F2-4805-8EF5-65D12F7C24EF}"/>
              </a:ext>
            </a:extLst>
          </p:cNvPr>
          <p:cNvCxnSpPr>
            <a:cxnSpLocks/>
            <a:stCxn id="30" idx="3"/>
            <a:endCxn id="11" idx="1"/>
          </p:cNvCxnSpPr>
          <p:nvPr/>
        </p:nvCxnSpPr>
        <p:spPr>
          <a:xfrm>
            <a:off x="5608592" y="3530932"/>
            <a:ext cx="361520"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57607D9B-DD02-4892-931D-F6EBA46C3DA2}"/>
              </a:ext>
            </a:extLst>
          </p:cNvPr>
          <p:cNvCxnSpPr>
            <a:cxnSpLocks/>
            <a:stCxn id="10" idx="3"/>
            <a:endCxn id="30" idx="1"/>
          </p:cNvCxnSpPr>
          <p:nvPr/>
        </p:nvCxnSpPr>
        <p:spPr>
          <a:xfrm>
            <a:off x="3728991" y="3530932"/>
            <a:ext cx="361520"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72" name="Straight Arrow Connector 71">
            <a:extLst>
              <a:ext uri="{FF2B5EF4-FFF2-40B4-BE49-F238E27FC236}">
                <a16:creationId xmlns:a16="http://schemas.microsoft.com/office/drawing/2014/main" id="{F3FB8A64-B8CD-4781-8B98-CCABB4C41147}"/>
              </a:ext>
            </a:extLst>
          </p:cNvPr>
          <p:cNvCxnSpPr>
            <a:cxnSpLocks/>
            <a:stCxn id="13" idx="3"/>
            <a:endCxn id="35" idx="1"/>
          </p:cNvCxnSpPr>
          <p:nvPr/>
        </p:nvCxnSpPr>
        <p:spPr>
          <a:xfrm>
            <a:off x="3728993" y="4989959"/>
            <a:ext cx="361516"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DF8A4E51-62B6-4815-A540-64115DD4CC61}"/>
              </a:ext>
            </a:extLst>
          </p:cNvPr>
          <p:cNvCxnSpPr>
            <a:cxnSpLocks/>
            <a:stCxn id="35" idx="3"/>
            <a:endCxn id="39" idx="1"/>
          </p:cNvCxnSpPr>
          <p:nvPr/>
        </p:nvCxnSpPr>
        <p:spPr>
          <a:xfrm>
            <a:off x="5608590" y="4989959"/>
            <a:ext cx="361522"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7D9134BF-9811-46A2-B4C6-AA91AA1BE8B2}"/>
              </a:ext>
            </a:extLst>
          </p:cNvPr>
          <p:cNvCxnSpPr>
            <a:cxnSpLocks/>
            <a:stCxn id="39" idx="3"/>
            <a:endCxn id="40" idx="1"/>
          </p:cNvCxnSpPr>
          <p:nvPr/>
        </p:nvCxnSpPr>
        <p:spPr>
          <a:xfrm>
            <a:off x="7488193" y="4989959"/>
            <a:ext cx="361519"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20CC977B-86B6-4B4F-A0A2-ECB5467F0AC6}"/>
              </a:ext>
            </a:extLst>
          </p:cNvPr>
          <p:cNvCxnSpPr>
            <a:cxnSpLocks/>
            <a:stCxn id="40" idx="3"/>
            <a:endCxn id="42" idx="1"/>
          </p:cNvCxnSpPr>
          <p:nvPr/>
        </p:nvCxnSpPr>
        <p:spPr>
          <a:xfrm>
            <a:off x="9367793" y="4989959"/>
            <a:ext cx="361519" cy="0"/>
          </a:xfrm>
          <a:prstGeom prst="straightConnector1">
            <a:avLst/>
          </a:prstGeom>
          <a:ln w="6350">
            <a:solidFill>
              <a:srgbClr val="002060"/>
            </a:solidFill>
            <a:prstDash val="solid"/>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750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5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wipe(right)">
                                      <p:cBhvr>
                                        <p:cTn id="12" dur="1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ea typeface="+mj-lt"/>
                <a:cs typeface="+mj-lt"/>
              </a:rPr>
              <a:t>NSN Capabilities and Tools</a:t>
            </a:r>
            <a:endParaRPr lang="en-US">
              <a:solidFill>
                <a:schemeClr val="tx1"/>
              </a:solidFill>
            </a:endParaRPr>
          </a:p>
        </p:txBody>
      </p:sp>
      <p:sp>
        <p:nvSpPr>
          <p:cNvPr id="3" name="Text Placeholder 2"/>
          <p:cNvSpPr>
            <a:spLocks noGrp="1"/>
          </p:cNvSpPr>
          <p:nvPr>
            <p:ph type="body" idx="1"/>
          </p:nvPr>
        </p:nvSpPr>
        <p:spPr>
          <a:xfrm>
            <a:off x="987125" y="4701607"/>
            <a:ext cx="10515600" cy="1500187"/>
          </a:xfrm>
        </p:spPr>
        <p:txBody>
          <a:bodyPr>
            <a:normAutofit/>
          </a:bodyPr>
          <a:lstStyle/>
          <a:p>
            <a:endParaRPr lang="en-US" dirty="0">
              <a:latin typeface="Calibri" panose="020F0502020204030204" pitchFamily="34" charset="0"/>
              <a:ea typeface="Calibri" panose="020F0502020204030204" pitchFamily="34" charset="0"/>
            </a:endParaRPr>
          </a:p>
          <a:p>
            <a:pPr algn="r"/>
            <a:r>
              <a:rPr lang="en-US" dirty="0">
                <a:latin typeface="+mj-lt"/>
                <a:ea typeface="Calibri" panose="020F0502020204030204" pitchFamily="34" charset="0"/>
              </a:rPr>
              <a:t>Jacob Burke</a:t>
            </a:r>
          </a:p>
          <a:p>
            <a:pPr algn="r"/>
            <a:r>
              <a:rPr lang="en-US" dirty="0">
                <a:latin typeface="+mj-lt"/>
                <a:ea typeface="Calibri" panose="020F0502020204030204" pitchFamily="34" charset="0"/>
              </a:rPr>
              <a:t>Advanced Planning Manager</a:t>
            </a:r>
          </a:p>
        </p:txBody>
      </p:sp>
    </p:spTree>
    <p:extLst>
      <p:ext uri="{BB962C8B-B14F-4D97-AF65-F5344CB8AC3E}">
        <p14:creationId xmlns:p14="http://schemas.microsoft.com/office/powerpoint/2010/main" val="24559149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lstStyle/>
          <a:p>
            <a:r>
              <a:rPr lang="en-US"/>
              <a:t>NSN Advanced Planning Overview</a:t>
            </a:r>
          </a:p>
        </p:txBody>
      </p:sp>
      <p:sp>
        <p:nvSpPr>
          <p:cNvPr id="3" name="Content Placeholder 2">
            <a:extLst>
              <a:ext uri="{FF2B5EF4-FFF2-40B4-BE49-F238E27FC236}">
                <a16:creationId xmlns:a16="http://schemas.microsoft.com/office/drawing/2014/main" id="{E77FED53-3147-44A6-9984-1E33D252556C}"/>
              </a:ext>
            </a:extLst>
          </p:cNvPr>
          <p:cNvSpPr>
            <a:spLocks noGrp="1"/>
          </p:cNvSpPr>
          <p:nvPr>
            <p:ph idx="1"/>
          </p:nvPr>
        </p:nvSpPr>
        <p:spPr>
          <a:xfrm>
            <a:off x="304800" y="1016000"/>
            <a:ext cx="11582400" cy="5345349"/>
          </a:xfrm>
        </p:spPr>
        <p:txBody>
          <a:bodyPr/>
          <a:lstStyle/>
          <a:p>
            <a:pPr marL="0" indent="0">
              <a:buNone/>
            </a:pPr>
            <a:r>
              <a:rPr lang="en-US" sz="1800" b="1">
                <a:latin typeface="+mn-lt"/>
              </a:rPr>
              <a:t>NSN Advanced Planning</a:t>
            </a:r>
          </a:p>
          <a:p>
            <a:pPr marL="400050" indent="-227013">
              <a:spcBef>
                <a:spcPts val="0"/>
              </a:spcBef>
              <a:spcAft>
                <a:spcPts val="600"/>
              </a:spcAft>
              <a:buFont typeface="Arial" panose="020B0604020202020204" pitchFamily="34" charset="0"/>
              <a:buChar char="•"/>
            </a:pPr>
            <a:r>
              <a:rPr lang="en-US" sz="1600">
                <a:latin typeface="+mn-lt"/>
              </a:rPr>
              <a:t>Advanced planning is the set of mission analysis activities the NSN performs while working with new mission customers in pre-formulation.</a:t>
            </a:r>
          </a:p>
          <a:p>
            <a:pPr marL="400050" indent="-227013">
              <a:spcBef>
                <a:spcPts val="0"/>
              </a:spcBef>
              <a:spcAft>
                <a:spcPts val="600"/>
              </a:spcAft>
              <a:buFont typeface="Arial" panose="020B0604020202020204" pitchFamily="34" charset="0"/>
              <a:buChar char="•"/>
            </a:pPr>
            <a:r>
              <a:rPr lang="en-US" sz="1600">
                <a:latin typeface="+mn-lt"/>
              </a:rPr>
              <a:t>These are typically missions that have not yet been funded for formulation and implementation (e.g. not yet selected for implementation by an AO process).</a:t>
            </a:r>
            <a:endParaRPr lang="en-US" sz="1400">
              <a:latin typeface="+mn-lt"/>
            </a:endParaRPr>
          </a:p>
          <a:p>
            <a:pPr marL="0" indent="0">
              <a:spcBef>
                <a:spcPts val="0"/>
              </a:spcBef>
              <a:buNone/>
            </a:pPr>
            <a:endParaRPr lang="en-US" sz="1800" b="1">
              <a:latin typeface="+mn-lt"/>
            </a:endParaRPr>
          </a:p>
          <a:p>
            <a:pPr marL="0" indent="0">
              <a:spcBef>
                <a:spcPts val="0"/>
              </a:spcBef>
              <a:buNone/>
            </a:pPr>
            <a:r>
              <a:rPr lang="en-US" sz="1800" b="1">
                <a:latin typeface="+mn-lt"/>
              </a:rPr>
              <a:t>Typical NSN Advanced Planning Process:</a:t>
            </a:r>
          </a:p>
        </p:txBody>
      </p:sp>
      <p:sp>
        <p:nvSpPr>
          <p:cNvPr id="4" name="Rectangle: Rounded Corners 3">
            <a:extLst>
              <a:ext uri="{FF2B5EF4-FFF2-40B4-BE49-F238E27FC236}">
                <a16:creationId xmlns:a16="http://schemas.microsoft.com/office/drawing/2014/main" id="{948D03FC-EE8F-4040-B3DC-56D4995CA2A3}"/>
              </a:ext>
            </a:extLst>
          </p:cNvPr>
          <p:cNvSpPr/>
          <p:nvPr/>
        </p:nvSpPr>
        <p:spPr>
          <a:xfrm>
            <a:off x="635948" y="3327330"/>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Service Request</a:t>
            </a:r>
          </a:p>
        </p:txBody>
      </p:sp>
      <p:sp>
        <p:nvSpPr>
          <p:cNvPr id="5" name="Rectangle: Rounded Corners 4">
            <a:extLst>
              <a:ext uri="{FF2B5EF4-FFF2-40B4-BE49-F238E27FC236}">
                <a16:creationId xmlns:a16="http://schemas.microsoft.com/office/drawing/2014/main" id="{A0EF151D-A537-4857-A99C-13E908F78C3E}"/>
              </a:ext>
            </a:extLst>
          </p:cNvPr>
          <p:cNvSpPr/>
          <p:nvPr/>
        </p:nvSpPr>
        <p:spPr>
          <a:xfrm>
            <a:off x="2834553" y="3327328"/>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MEWG Screens and Dispositions Request</a:t>
            </a:r>
          </a:p>
        </p:txBody>
      </p:sp>
      <p:sp>
        <p:nvSpPr>
          <p:cNvPr id="6" name="Rectangle: Rounded Corners 5">
            <a:extLst>
              <a:ext uri="{FF2B5EF4-FFF2-40B4-BE49-F238E27FC236}">
                <a16:creationId xmlns:a16="http://schemas.microsoft.com/office/drawing/2014/main" id="{AB8B03AA-BED2-4790-BBEB-EA855A5E0BC7}"/>
              </a:ext>
            </a:extLst>
          </p:cNvPr>
          <p:cNvSpPr/>
          <p:nvPr/>
        </p:nvSpPr>
        <p:spPr>
          <a:xfrm>
            <a:off x="5043218" y="3327327"/>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Initial Customer Meeting </a:t>
            </a:r>
          </a:p>
          <a:p>
            <a:pPr algn="ctr"/>
            <a:r>
              <a:rPr lang="en-US" sz="1200"/>
              <a:t>(as required)</a:t>
            </a:r>
          </a:p>
        </p:txBody>
      </p:sp>
      <p:sp>
        <p:nvSpPr>
          <p:cNvPr id="7" name="Rectangle: Rounded Corners 6">
            <a:extLst>
              <a:ext uri="{FF2B5EF4-FFF2-40B4-BE49-F238E27FC236}">
                <a16:creationId xmlns:a16="http://schemas.microsoft.com/office/drawing/2014/main" id="{2BE35C13-60EB-41B9-A827-55B427D5C013}"/>
              </a:ext>
            </a:extLst>
          </p:cNvPr>
          <p:cNvSpPr/>
          <p:nvPr/>
        </p:nvSpPr>
        <p:spPr>
          <a:xfrm>
            <a:off x="7251884" y="3327330"/>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NSN Questionnaire to be completed</a:t>
            </a:r>
          </a:p>
        </p:txBody>
      </p:sp>
      <p:sp>
        <p:nvSpPr>
          <p:cNvPr id="8" name="Rectangle: Rounded Corners 7">
            <a:extLst>
              <a:ext uri="{FF2B5EF4-FFF2-40B4-BE49-F238E27FC236}">
                <a16:creationId xmlns:a16="http://schemas.microsoft.com/office/drawing/2014/main" id="{91AB70E4-00DF-4807-AF88-38E277DB6373}"/>
              </a:ext>
            </a:extLst>
          </p:cNvPr>
          <p:cNvSpPr/>
          <p:nvPr/>
        </p:nvSpPr>
        <p:spPr>
          <a:xfrm>
            <a:off x="9500231" y="3327330"/>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Q&amp;A on Questionnaire Inputs</a:t>
            </a:r>
          </a:p>
        </p:txBody>
      </p:sp>
      <p:sp>
        <p:nvSpPr>
          <p:cNvPr id="9" name="Rectangle: Rounded Corners 8">
            <a:extLst>
              <a:ext uri="{FF2B5EF4-FFF2-40B4-BE49-F238E27FC236}">
                <a16:creationId xmlns:a16="http://schemas.microsoft.com/office/drawing/2014/main" id="{F36798DF-FD56-4CE0-AD0F-31E36333CDA8}"/>
              </a:ext>
            </a:extLst>
          </p:cNvPr>
          <p:cNvSpPr/>
          <p:nvPr/>
        </p:nvSpPr>
        <p:spPr>
          <a:xfrm>
            <a:off x="926300" y="4504965"/>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Link and Feasibility Analyses</a:t>
            </a:r>
          </a:p>
        </p:txBody>
      </p:sp>
      <p:sp>
        <p:nvSpPr>
          <p:cNvPr id="10" name="Rectangle: Rounded Corners 9">
            <a:extLst>
              <a:ext uri="{FF2B5EF4-FFF2-40B4-BE49-F238E27FC236}">
                <a16:creationId xmlns:a16="http://schemas.microsoft.com/office/drawing/2014/main" id="{4FE45ACE-5150-48F5-91B6-0E920DACE11E}"/>
              </a:ext>
            </a:extLst>
          </p:cNvPr>
          <p:cNvSpPr/>
          <p:nvPr/>
        </p:nvSpPr>
        <p:spPr>
          <a:xfrm>
            <a:off x="3066520" y="4504967"/>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Internal Review of Analysis Results</a:t>
            </a:r>
          </a:p>
        </p:txBody>
      </p:sp>
      <p:sp>
        <p:nvSpPr>
          <p:cNvPr id="11" name="Rectangle: Rounded Corners 10">
            <a:extLst>
              <a:ext uri="{FF2B5EF4-FFF2-40B4-BE49-F238E27FC236}">
                <a16:creationId xmlns:a16="http://schemas.microsoft.com/office/drawing/2014/main" id="{1D6F31A9-0044-429C-BABA-D7F8238F2B77}"/>
              </a:ext>
            </a:extLst>
          </p:cNvPr>
          <p:cNvSpPr/>
          <p:nvPr/>
        </p:nvSpPr>
        <p:spPr>
          <a:xfrm>
            <a:off x="5278214" y="4504964"/>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Customer Mission Reviews the Analysis Results</a:t>
            </a:r>
          </a:p>
        </p:txBody>
      </p:sp>
      <p:sp>
        <p:nvSpPr>
          <p:cNvPr id="12" name="Rectangle: Rounded Corners 11">
            <a:extLst>
              <a:ext uri="{FF2B5EF4-FFF2-40B4-BE49-F238E27FC236}">
                <a16:creationId xmlns:a16="http://schemas.microsoft.com/office/drawing/2014/main" id="{83651913-2942-4670-ACA6-066BB4378CE4}"/>
              </a:ext>
            </a:extLst>
          </p:cNvPr>
          <p:cNvSpPr/>
          <p:nvPr/>
        </p:nvSpPr>
        <p:spPr>
          <a:xfrm>
            <a:off x="7528626" y="4504967"/>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NSN Cost Estimate (if required)</a:t>
            </a:r>
          </a:p>
        </p:txBody>
      </p:sp>
      <p:sp>
        <p:nvSpPr>
          <p:cNvPr id="13" name="Rectangle: Rounded Corners 12">
            <a:extLst>
              <a:ext uri="{FF2B5EF4-FFF2-40B4-BE49-F238E27FC236}">
                <a16:creationId xmlns:a16="http://schemas.microsoft.com/office/drawing/2014/main" id="{4A040EEB-81B6-4B95-ADCC-7D372962F49D}"/>
              </a:ext>
            </a:extLst>
          </p:cNvPr>
          <p:cNvSpPr/>
          <p:nvPr/>
        </p:nvSpPr>
        <p:spPr>
          <a:xfrm>
            <a:off x="9774907" y="4504967"/>
            <a:ext cx="1696929" cy="847373"/>
          </a:xfrm>
          <a:prstGeom prst="roundRect">
            <a:avLst>
              <a:gd name="adj" fmla="val 9770"/>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NSN Letter of Commitment </a:t>
            </a:r>
          </a:p>
          <a:p>
            <a:pPr algn="ctr"/>
            <a:r>
              <a:rPr lang="en-US" sz="1200"/>
              <a:t>(if required)</a:t>
            </a:r>
          </a:p>
        </p:txBody>
      </p:sp>
      <p:cxnSp>
        <p:nvCxnSpPr>
          <p:cNvPr id="14" name="Connector: Elbow 13">
            <a:extLst>
              <a:ext uri="{FF2B5EF4-FFF2-40B4-BE49-F238E27FC236}">
                <a16:creationId xmlns:a16="http://schemas.microsoft.com/office/drawing/2014/main" id="{83434208-0D1D-48E1-B6C9-C6BDD144CD6D}"/>
              </a:ext>
            </a:extLst>
          </p:cNvPr>
          <p:cNvCxnSpPr>
            <a:cxnSpLocks/>
            <a:stCxn id="8" idx="3"/>
            <a:endCxn id="9" idx="1"/>
          </p:cNvCxnSpPr>
          <p:nvPr/>
        </p:nvCxnSpPr>
        <p:spPr>
          <a:xfrm flipH="1">
            <a:off x="926300" y="3751017"/>
            <a:ext cx="10270860" cy="1177635"/>
          </a:xfrm>
          <a:prstGeom prst="bentConnector5">
            <a:avLst>
              <a:gd name="adj1" fmla="val -2226"/>
              <a:gd name="adj2" fmla="val 50000"/>
              <a:gd name="adj3" fmla="val 102226"/>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14C178C2-BDD6-420B-AD32-9237E7E7F992}"/>
              </a:ext>
            </a:extLst>
          </p:cNvPr>
          <p:cNvCxnSpPr>
            <a:cxnSpLocks/>
            <a:stCxn id="4" idx="3"/>
            <a:endCxn id="5" idx="1"/>
          </p:cNvCxnSpPr>
          <p:nvPr/>
        </p:nvCxnSpPr>
        <p:spPr>
          <a:xfrm flipV="1">
            <a:off x="2332877" y="3751015"/>
            <a:ext cx="501676" cy="2"/>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3A1EB0ED-2B7F-43CF-A66A-E195E3B360ED}"/>
              </a:ext>
            </a:extLst>
          </p:cNvPr>
          <p:cNvCxnSpPr>
            <a:cxnSpLocks/>
            <a:stCxn id="5" idx="3"/>
            <a:endCxn id="6" idx="1"/>
          </p:cNvCxnSpPr>
          <p:nvPr/>
        </p:nvCxnSpPr>
        <p:spPr>
          <a:xfrm flipV="1">
            <a:off x="4531482" y="3751014"/>
            <a:ext cx="511736" cy="1"/>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BFB0B83C-5CC2-4D81-BB05-74E7387ADCE5}"/>
              </a:ext>
            </a:extLst>
          </p:cNvPr>
          <p:cNvCxnSpPr>
            <a:cxnSpLocks/>
            <a:stCxn id="6" idx="3"/>
            <a:endCxn id="7" idx="1"/>
          </p:cNvCxnSpPr>
          <p:nvPr/>
        </p:nvCxnSpPr>
        <p:spPr>
          <a:xfrm>
            <a:off x="6740147" y="3751014"/>
            <a:ext cx="511737" cy="3"/>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6B27BF11-BEA6-4CA0-9DBE-F71EBD66546F}"/>
              </a:ext>
            </a:extLst>
          </p:cNvPr>
          <p:cNvCxnSpPr>
            <a:cxnSpLocks/>
            <a:stCxn id="7" idx="3"/>
            <a:endCxn id="8" idx="1"/>
          </p:cNvCxnSpPr>
          <p:nvPr/>
        </p:nvCxnSpPr>
        <p:spPr>
          <a:xfrm>
            <a:off x="8948813" y="3751017"/>
            <a:ext cx="551418" cy="0"/>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B60E9EF0-DD88-46C0-BCAE-CAF96C8D5F56}"/>
              </a:ext>
            </a:extLst>
          </p:cNvPr>
          <p:cNvCxnSpPr>
            <a:cxnSpLocks/>
            <a:stCxn id="9" idx="3"/>
            <a:endCxn id="10" idx="1"/>
          </p:cNvCxnSpPr>
          <p:nvPr/>
        </p:nvCxnSpPr>
        <p:spPr>
          <a:xfrm>
            <a:off x="2623229" y="4928652"/>
            <a:ext cx="443291" cy="2"/>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4890991-8355-428B-992D-1E029C7D99BE}"/>
              </a:ext>
            </a:extLst>
          </p:cNvPr>
          <p:cNvCxnSpPr>
            <a:cxnSpLocks/>
            <a:stCxn id="10" idx="3"/>
            <a:endCxn id="11" idx="1"/>
          </p:cNvCxnSpPr>
          <p:nvPr/>
        </p:nvCxnSpPr>
        <p:spPr>
          <a:xfrm flipV="1">
            <a:off x="4763449" y="4928651"/>
            <a:ext cx="514765" cy="3"/>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5E7756C7-8600-4732-99B9-5DBA26C9961D}"/>
              </a:ext>
            </a:extLst>
          </p:cNvPr>
          <p:cNvCxnSpPr>
            <a:cxnSpLocks/>
            <a:stCxn id="11" idx="3"/>
            <a:endCxn id="12" idx="1"/>
          </p:cNvCxnSpPr>
          <p:nvPr/>
        </p:nvCxnSpPr>
        <p:spPr>
          <a:xfrm>
            <a:off x="6975143" y="4928651"/>
            <a:ext cx="553483" cy="3"/>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54F466D3-2873-4334-A530-8589F4F1128B}"/>
              </a:ext>
            </a:extLst>
          </p:cNvPr>
          <p:cNvCxnSpPr>
            <a:cxnSpLocks/>
            <a:stCxn id="12" idx="3"/>
            <a:endCxn id="13" idx="1"/>
          </p:cNvCxnSpPr>
          <p:nvPr/>
        </p:nvCxnSpPr>
        <p:spPr>
          <a:xfrm>
            <a:off x="9225555" y="4928654"/>
            <a:ext cx="549352" cy="0"/>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2818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lstStyle/>
          <a:p>
            <a:r>
              <a:rPr lang="en-US"/>
              <a:t>NSN Analyses in Advanced Planning </a:t>
            </a:r>
          </a:p>
        </p:txBody>
      </p:sp>
      <p:sp>
        <p:nvSpPr>
          <p:cNvPr id="3" name="Content Placeholder 2">
            <a:extLst>
              <a:ext uri="{FF2B5EF4-FFF2-40B4-BE49-F238E27FC236}">
                <a16:creationId xmlns:a16="http://schemas.microsoft.com/office/drawing/2014/main" id="{E77FED53-3147-44A6-9984-1E33D252556C}"/>
              </a:ext>
            </a:extLst>
          </p:cNvPr>
          <p:cNvSpPr>
            <a:spLocks noGrp="1"/>
          </p:cNvSpPr>
          <p:nvPr>
            <p:ph idx="1"/>
          </p:nvPr>
        </p:nvSpPr>
        <p:spPr>
          <a:xfrm>
            <a:off x="304800" y="943745"/>
            <a:ext cx="11582400" cy="5257800"/>
          </a:xfrm>
        </p:spPr>
        <p:txBody>
          <a:bodyPr/>
          <a:lstStyle/>
          <a:p>
            <a:pPr marL="0" indent="0">
              <a:spcBef>
                <a:spcPts val="600"/>
              </a:spcBef>
              <a:buNone/>
            </a:pPr>
            <a:r>
              <a:rPr lang="en-US" b="1" dirty="0">
                <a:latin typeface="+mn-lt"/>
              </a:rPr>
              <a:t>Definitions of NSN Analyses:</a:t>
            </a:r>
          </a:p>
          <a:p>
            <a:pPr marL="346075" indent="-231775">
              <a:spcBef>
                <a:spcPts val="600"/>
              </a:spcBef>
              <a:buFont typeface="Arial" panose="020B0604020202020204" pitchFamily="34" charset="0"/>
              <a:buChar char="•"/>
            </a:pPr>
            <a:r>
              <a:rPr lang="en-US" sz="1400" b="1" dirty="0">
                <a:latin typeface="+mn-lt"/>
              </a:rPr>
              <a:t>Electromagnetic (RF or Optical) Link Analysis </a:t>
            </a:r>
            <a:r>
              <a:rPr lang="en-US" sz="1400" dirty="0">
                <a:latin typeface="+mn-lt"/>
              </a:rPr>
              <a:t>– The Link Budget is the primary planning and design tool for communication and PNT signals. </a:t>
            </a:r>
          </a:p>
          <a:p>
            <a:pPr marL="739267" lvl="1" indent="-231775">
              <a:spcBef>
                <a:spcPts val="600"/>
              </a:spcBef>
              <a:buFont typeface="Arial" panose="020B0604020202020204" pitchFamily="34" charset="0"/>
              <a:buChar char="•"/>
            </a:pPr>
            <a:r>
              <a:rPr lang="en-US" sz="1200" dirty="0">
                <a:latin typeface="+mn-lt"/>
              </a:rPr>
              <a:t>In the Link Analysis we are attempting to answer questions such as, does the link close, what is the signal power margin at link closure, what is the required spacecraft EIRP to close the link, what is the max distance of link closure, or what is the minimum elevation angle at link closure?</a:t>
            </a:r>
          </a:p>
          <a:p>
            <a:pPr marL="346075" indent="-231775">
              <a:spcBef>
                <a:spcPts val="600"/>
              </a:spcBef>
              <a:buFont typeface="Arial" panose="020B0604020202020204" pitchFamily="34" charset="0"/>
              <a:buChar char="•"/>
            </a:pPr>
            <a:r>
              <a:rPr lang="en-US" sz="1400" b="1" dirty="0">
                <a:latin typeface="+mn-lt"/>
              </a:rPr>
              <a:t>Coverage Analysis </a:t>
            </a:r>
            <a:r>
              <a:rPr lang="en-US" sz="1400" dirty="0">
                <a:latin typeface="+mn-lt"/>
              </a:rPr>
              <a:t>– A modeling analysis that determines what network resources, if any, have </a:t>
            </a:r>
            <a:r>
              <a:rPr lang="en-US" sz="1400" u="sng" dirty="0">
                <a:latin typeface="+mn-lt"/>
              </a:rPr>
              <a:t>geometric line-of-sight visibility</a:t>
            </a:r>
            <a:r>
              <a:rPr lang="en-US" sz="1400" dirty="0">
                <a:latin typeface="+mn-lt"/>
              </a:rPr>
              <a:t> with the customer during the required service times. This would include any mission operational constraints but is irrespective of any constraints and/or commitments for the network resources. This analysis considers each network resource as a “dedicated” resource.</a:t>
            </a:r>
          </a:p>
          <a:p>
            <a:pPr marL="346075" indent="-231775">
              <a:spcBef>
                <a:spcPts val="600"/>
              </a:spcBef>
              <a:buFont typeface="Arial" panose="020B0604020202020204" pitchFamily="34" charset="0"/>
              <a:buChar char="•"/>
            </a:pPr>
            <a:r>
              <a:rPr lang="en-US" sz="1400" b="1" dirty="0">
                <a:latin typeface="+mn-lt"/>
              </a:rPr>
              <a:t>Networks Feasibility Analysis </a:t>
            </a:r>
            <a:r>
              <a:rPr lang="en-US" sz="1400" dirty="0">
                <a:latin typeface="+mn-lt"/>
              </a:rPr>
              <a:t>– A modeling analysis whose goal is the determination of the networks’ ability </a:t>
            </a:r>
            <a:r>
              <a:rPr lang="en-US" sz="1400" u="sng" dirty="0">
                <a:latin typeface="+mn-lt"/>
              </a:rPr>
              <a:t>to provide services to the specific mission</a:t>
            </a:r>
            <a:r>
              <a:rPr lang="en-US" sz="1400" dirty="0">
                <a:latin typeface="+mn-lt"/>
              </a:rPr>
              <a:t> being examined. It includes analysis of both coverage and loading based on commitments already made to other customers. It would also include all mission constraints on service times due to findings from the Link Analysis. This analysis considers the networks resources as “shared” resources. </a:t>
            </a:r>
          </a:p>
          <a:p>
            <a:pPr marL="346075" indent="-231775">
              <a:spcBef>
                <a:spcPts val="600"/>
              </a:spcBef>
              <a:buFont typeface="Arial" panose="020B0604020202020204" pitchFamily="34" charset="0"/>
              <a:buChar char="•"/>
            </a:pPr>
            <a:r>
              <a:rPr lang="en-US" sz="1400" b="1" dirty="0">
                <a:latin typeface="+mn-lt"/>
              </a:rPr>
              <a:t>Loading Analysis </a:t>
            </a:r>
            <a:r>
              <a:rPr lang="en-US" sz="1400" dirty="0">
                <a:latin typeface="+mn-lt"/>
              </a:rPr>
              <a:t>– A modeling analysis whose goal is to evaluate the effects on the existing and projected </a:t>
            </a:r>
            <a:r>
              <a:rPr lang="en-US" sz="1400" u="sng" dirty="0">
                <a:latin typeface="+mn-lt"/>
              </a:rPr>
              <a:t>network load and the network’s ability</a:t>
            </a:r>
            <a:r>
              <a:rPr lang="en-US" sz="1400" dirty="0">
                <a:latin typeface="+mn-lt"/>
              </a:rPr>
              <a:t> to meet customer commitments as overall network parameters change (such as architecture changes and availability of different stations). Loading analysis is not a part of the standard Mission analysis.</a:t>
            </a:r>
          </a:p>
        </p:txBody>
      </p:sp>
      <p:sp>
        <p:nvSpPr>
          <p:cNvPr id="5" name="Rectangle 4">
            <a:extLst>
              <a:ext uri="{FF2B5EF4-FFF2-40B4-BE49-F238E27FC236}">
                <a16:creationId xmlns:a16="http://schemas.microsoft.com/office/drawing/2014/main" id="{D5446218-54DD-4131-9F7F-35A6E5873830}"/>
              </a:ext>
            </a:extLst>
          </p:cNvPr>
          <p:cNvSpPr/>
          <p:nvPr/>
        </p:nvSpPr>
        <p:spPr>
          <a:xfrm>
            <a:off x="408373" y="5075583"/>
            <a:ext cx="11375254" cy="1231099"/>
          </a:xfrm>
          <a:prstGeom prst="rect">
            <a:avLst/>
          </a:prstGeom>
          <a:solidFill>
            <a:srgbClr val="202766"/>
          </a:solidFill>
          <a:ln w="28575">
            <a:noFill/>
          </a:ln>
        </p:spPr>
        <p:txBody>
          <a:bodyPr wrap="square" anchor="ctr">
            <a:noAutofit/>
          </a:bodyPr>
          <a:lstStyle/>
          <a:p>
            <a:pPr marL="137160"/>
            <a:r>
              <a:rPr lang="en-US" sz="1400" b="1" i="1">
                <a:solidFill>
                  <a:schemeClr val="bg1"/>
                </a:solidFill>
              </a:rPr>
              <a:t>The terms “Loading” and “Feasibility” are sometimes used synonymously. However, it is important to understand their differences. “Feasibility” is focused on the ability of the network to meet a specific mission’s requirements. “Loading” refers to an assessment of the network’s ability to meet all of its customer commitments, as is performed annually for the PPBE cycle.</a:t>
            </a:r>
          </a:p>
        </p:txBody>
      </p:sp>
    </p:spTree>
    <p:extLst>
      <p:ext uri="{BB962C8B-B14F-4D97-AF65-F5344CB8AC3E}">
        <p14:creationId xmlns:p14="http://schemas.microsoft.com/office/powerpoint/2010/main" val="23594856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5694882-C268-4333-B510-95C3B9DC48CE}"/>
              </a:ext>
            </a:extLst>
          </p:cNvPr>
          <p:cNvSpPr/>
          <p:nvPr/>
        </p:nvSpPr>
        <p:spPr>
          <a:xfrm>
            <a:off x="5234730" y="1979802"/>
            <a:ext cx="4194779" cy="2850390"/>
          </a:xfrm>
          <a:prstGeom prst="rect">
            <a:avLst/>
          </a:prstGeom>
          <a:solidFill>
            <a:schemeClr val="accent4">
              <a:lumMod val="20000"/>
              <a:lumOff val="80000"/>
            </a:schemeClr>
          </a:solidFill>
          <a:ln>
            <a:no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3580C643-3A40-4E91-8A43-307DB22A620B}"/>
              </a:ext>
            </a:extLst>
          </p:cNvPr>
          <p:cNvCxnSpPr>
            <a:cxnSpLocks/>
            <a:stCxn id="6" idx="6"/>
            <a:endCxn id="10" idx="2"/>
          </p:cNvCxnSpPr>
          <p:nvPr/>
        </p:nvCxnSpPr>
        <p:spPr>
          <a:xfrm>
            <a:off x="9373010" y="3205449"/>
            <a:ext cx="7610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25E6FC72-722B-494D-AB0F-6BEF0717F3C8}"/>
              </a:ext>
            </a:extLst>
          </p:cNvPr>
          <p:cNvSpPr>
            <a:spLocks noGrp="1"/>
          </p:cNvSpPr>
          <p:nvPr>
            <p:ph type="title"/>
          </p:nvPr>
        </p:nvSpPr>
        <p:spPr/>
        <p:txBody>
          <a:bodyPr>
            <a:normAutofit fontScale="90000"/>
          </a:bodyPr>
          <a:lstStyle/>
          <a:p>
            <a:r>
              <a:rPr lang="en-US"/>
              <a:t>Networks Feasibility Analysis (NFA) Process</a:t>
            </a:r>
          </a:p>
        </p:txBody>
      </p:sp>
      <p:sp>
        <p:nvSpPr>
          <p:cNvPr id="3" name="Content Placeholder 2">
            <a:extLst>
              <a:ext uri="{FF2B5EF4-FFF2-40B4-BE49-F238E27FC236}">
                <a16:creationId xmlns:a16="http://schemas.microsoft.com/office/drawing/2014/main" id="{A19DD9EC-C031-4285-BF22-1E25F9E55271}"/>
              </a:ext>
            </a:extLst>
          </p:cNvPr>
          <p:cNvSpPr>
            <a:spLocks noGrp="1"/>
          </p:cNvSpPr>
          <p:nvPr>
            <p:ph idx="1"/>
          </p:nvPr>
        </p:nvSpPr>
        <p:spPr>
          <a:xfrm>
            <a:off x="304800" y="980881"/>
            <a:ext cx="11582400" cy="717402"/>
          </a:xfrm>
        </p:spPr>
        <p:txBody>
          <a:bodyPr/>
          <a:lstStyle/>
          <a:p>
            <a:pPr marL="0" indent="0" algn="ctr">
              <a:buNone/>
            </a:pPr>
            <a:r>
              <a:rPr lang="en-US" b="1">
                <a:latin typeface="+mj-lt"/>
              </a:rPr>
              <a:t>The NSN Advanced Planning Process showing an iterative flow between requirements definition, planning, coverage analysis, link analysis, and network feasibility analysis (NFA).</a:t>
            </a:r>
          </a:p>
        </p:txBody>
      </p:sp>
      <p:sp>
        <p:nvSpPr>
          <p:cNvPr id="4" name="Oval 3">
            <a:extLst>
              <a:ext uri="{FF2B5EF4-FFF2-40B4-BE49-F238E27FC236}">
                <a16:creationId xmlns:a16="http://schemas.microsoft.com/office/drawing/2014/main" id="{881EAE29-C399-466D-878F-9B0B94511EC6}"/>
              </a:ext>
            </a:extLst>
          </p:cNvPr>
          <p:cNvSpPr/>
          <p:nvPr/>
        </p:nvSpPr>
        <p:spPr>
          <a:xfrm>
            <a:off x="5409478" y="2070914"/>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Coverage Analysis</a:t>
            </a:r>
          </a:p>
        </p:txBody>
      </p:sp>
      <p:sp>
        <p:nvSpPr>
          <p:cNvPr id="5" name="Oval 4">
            <a:extLst>
              <a:ext uri="{FF2B5EF4-FFF2-40B4-BE49-F238E27FC236}">
                <a16:creationId xmlns:a16="http://schemas.microsoft.com/office/drawing/2014/main" id="{6596F9FA-EAFA-4689-97A6-6765E2554232}"/>
              </a:ext>
            </a:extLst>
          </p:cNvPr>
          <p:cNvSpPr/>
          <p:nvPr/>
        </p:nvSpPr>
        <p:spPr>
          <a:xfrm>
            <a:off x="5442020" y="3495780"/>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Link Analysis </a:t>
            </a:r>
            <a:r>
              <a:rPr lang="en-US" sz="1050"/>
              <a:t>(RF or Optical)</a:t>
            </a:r>
            <a:endParaRPr lang="en-US" sz="1200"/>
          </a:p>
        </p:txBody>
      </p:sp>
      <p:sp>
        <p:nvSpPr>
          <p:cNvPr id="6" name="Oval 5">
            <a:extLst>
              <a:ext uri="{FF2B5EF4-FFF2-40B4-BE49-F238E27FC236}">
                <a16:creationId xmlns:a16="http://schemas.microsoft.com/office/drawing/2014/main" id="{B857AFE7-EC80-4414-8958-C8A854EE0527}"/>
              </a:ext>
            </a:extLst>
          </p:cNvPr>
          <p:cNvSpPr/>
          <p:nvPr/>
        </p:nvSpPr>
        <p:spPr>
          <a:xfrm>
            <a:off x="8076883" y="2730493"/>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Feasibility Analysis</a:t>
            </a:r>
          </a:p>
        </p:txBody>
      </p:sp>
      <p:sp>
        <p:nvSpPr>
          <p:cNvPr id="7" name="Oval 6">
            <a:extLst>
              <a:ext uri="{FF2B5EF4-FFF2-40B4-BE49-F238E27FC236}">
                <a16:creationId xmlns:a16="http://schemas.microsoft.com/office/drawing/2014/main" id="{7704F5F5-E618-4E94-B50B-99F5590F6C11}"/>
              </a:ext>
            </a:extLst>
          </p:cNvPr>
          <p:cNvSpPr/>
          <p:nvPr/>
        </p:nvSpPr>
        <p:spPr>
          <a:xfrm>
            <a:off x="2808380" y="4691081"/>
            <a:ext cx="1876656"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Research and Planning of Non-Standard Services/Usage</a:t>
            </a:r>
          </a:p>
        </p:txBody>
      </p:sp>
      <p:sp>
        <p:nvSpPr>
          <p:cNvPr id="9" name="Oval 8">
            <a:extLst>
              <a:ext uri="{FF2B5EF4-FFF2-40B4-BE49-F238E27FC236}">
                <a16:creationId xmlns:a16="http://schemas.microsoft.com/office/drawing/2014/main" id="{D3529F20-E23F-4E49-AECC-0D888943B065}"/>
              </a:ext>
            </a:extLst>
          </p:cNvPr>
          <p:cNvSpPr/>
          <p:nvPr/>
        </p:nvSpPr>
        <p:spPr>
          <a:xfrm>
            <a:off x="1039528" y="3155364"/>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1200"/>
              <a:t>Q&amp;A for </a:t>
            </a:r>
          </a:p>
          <a:p>
            <a:pPr algn="ctr"/>
            <a:r>
              <a:rPr lang="en-US" sz="1200"/>
              <a:t>Requirements</a:t>
            </a:r>
          </a:p>
          <a:p>
            <a:pPr algn="ctr"/>
            <a:r>
              <a:rPr lang="en-US" sz="1200"/>
              <a:t>Definition</a:t>
            </a:r>
          </a:p>
        </p:txBody>
      </p:sp>
      <p:sp>
        <p:nvSpPr>
          <p:cNvPr id="10" name="Oval 9">
            <a:extLst>
              <a:ext uri="{FF2B5EF4-FFF2-40B4-BE49-F238E27FC236}">
                <a16:creationId xmlns:a16="http://schemas.microsoft.com/office/drawing/2014/main" id="{4F339165-EE35-43B5-8D21-B66031001737}"/>
              </a:ext>
            </a:extLst>
          </p:cNvPr>
          <p:cNvSpPr/>
          <p:nvPr/>
        </p:nvSpPr>
        <p:spPr>
          <a:xfrm>
            <a:off x="10134072" y="2730493"/>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NSN Costing Of Solution </a:t>
            </a:r>
            <a:r>
              <a:rPr lang="en-US" sz="1050"/>
              <a:t>(as necessary)</a:t>
            </a:r>
            <a:endParaRPr lang="en-US" sz="1200"/>
          </a:p>
        </p:txBody>
      </p:sp>
      <p:sp>
        <p:nvSpPr>
          <p:cNvPr id="11" name="Oval 10">
            <a:extLst>
              <a:ext uri="{FF2B5EF4-FFF2-40B4-BE49-F238E27FC236}">
                <a16:creationId xmlns:a16="http://schemas.microsoft.com/office/drawing/2014/main" id="{503A529C-0C21-4C70-8F2C-BDBAF6E6CAE0}"/>
              </a:ext>
            </a:extLst>
          </p:cNvPr>
          <p:cNvSpPr/>
          <p:nvPr/>
        </p:nvSpPr>
        <p:spPr>
          <a:xfrm>
            <a:off x="3164256" y="3155364"/>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Formulate a Viable Support Concept</a:t>
            </a:r>
          </a:p>
        </p:txBody>
      </p:sp>
      <p:cxnSp>
        <p:nvCxnSpPr>
          <p:cNvPr id="14" name="Connector: Curved 13">
            <a:extLst>
              <a:ext uri="{FF2B5EF4-FFF2-40B4-BE49-F238E27FC236}">
                <a16:creationId xmlns:a16="http://schemas.microsoft.com/office/drawing/2014/main" id="{16CB2C0C-8349-4094-A944-B2BB2E7327D8}"/>
              </a:ext>
            </a:extLst>
          </p:cNvPr>
          <p:cNvCxnSpPr>
            <a:cxnSpLocks/>
            <a:stCxn id="11" idx="4"/>
            <a:endCxn id="7" idx="1"/>
          </p:cNvCxnSpPr>
          <p:nvPr/>
        </p:nvCxnSpPr>
        <p:spPr>
          <a:xfrm rot="5400000">
            <a:off x="3085307" y="4103178"/>
            <a:ext cx="724917" cy="72911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nector: Curved 17">
            <a:extLst>
              <a:ext uri="{FF2B5EF4-FFF2-40B4-BE49-F238E27FC236}">
                <a16:creationId xmlns:a16="http://schemas.microsoft.com/office/drawing/2014/main" id="{73FC02E5-6455-43CB-A8E6-9E2FAFC67224}"/>
              </a:ext>
            </a:extLst>
          </p:cNvPr>
          <p:cNvCxnSpPr>
            <a:cxnSpLocks/>
            <a:stCxn id="7" idx="2"/>
            <a:endCxn id="9" idx="4"/>
          </p:cNvCxnSpPr>
          <p:nvPr/>
        </p:nvCxnSpPr>
        <p:spPr>
          <a:xfrm rot="10800000">
            <a:off x="1687592" y="4105275"/>
            <a:ext cx="1120788" cy="1060762"/>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nector: Curved 20">
            <a:extLst>
              <a:ext uri="{FF2B5EF4-FFF2-40B4-BE49-F238E27FC236}">
                <a16:creationId xmlns:a16="http://schemas.microsoft.com/office/drawing/2014/main" id="{FCB6E5BF-4535-43D3-B0DE-E562D893856E}"/>
              </a:ext>
            </a:extLst>
          </p:cNvPr>
          <p:cNvCxnSpPr>
            <a:cxnSpLocks/>
            <a:stCxn id="7" idx="2"/>
            <a:endCxn id="11" idx="2"/>
          </p:cNvCxnSpPr>
          <p:nvPr/>
        </p:nvCxnSpPr>
        <p:spPr>
          <a:xfrm rot="10800000" flipH="1">
            <a:off x="2808380" y="3630321"/>
            <a:ext cx="355876" cy="1535717"/>
          </a:xfrm>
          <a:prstGeom prst="curvedConnector3">
            <a:avLst>
              <a:gd name="adj1" fmla="val -64236"/>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Connector: Curved 30">
            <a:extLst>
              <a:ext uri="{FF2B5EF4-FFF2-40B4-BE49-F238E27FC236}">
                <a16:creationId xmlns:a16="http://schemas.microsoft.com/office/drawing/2014/main" id="{147375B8-55B0-44EA-BF24-78CEC7A0A118}"/>
              </a:ext>
            </a:extLst>
          </p:cNvPr>
          <p:cNvCxnSpPr>
            <a:cxnSpLocks/>
            <a:stCxn id="11" idx="6"/>
            <a:endCxn id="4" idx="2"/>
          </p:cNvCxnSpPr>
          <p:nvPr/>
        </p:nvCxnSpPr>
        <p:spPr>
          <a:xfrm flipV="1">
            <a:off x="4460383" y="2545870"/>
            <a:ext cx="949095" cy="108445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Connector: Curved 35">
            <a:extLst>
              <a:ext uri="{FF2B5EF4-FFF2-40B4-BE49-F238E27FC236}">
                <a16:creationId xmlns:a16="http://schemas.microsoft.com/office/drawing/2014/main" id="{607D8C9E-C79F-46DF-8983-11E3BE9EDDC2}"/>
              </a:ext>
            </a:extLst>
          </p:cNvPr>
          <p:cNvCxnSpPr>
            <a:cxnSpLocks/>
            <a:stCxn id="11" idx="6"/>
            <a:endCxn id="5" idx="2"/>
          </p:cNvCxnSpPr>
          <p:nvPr/>
        </p:nvCxnSpPr>
        <p:spPr>
          <a:xfrm>
            <a:off x="4460383" y="3630320"/>
            <a:ext cx="981637" cy="340416"/>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Connector: Curved 48">
            <a:extLst>
              <a:ext uri="{FF2B5EF4-FFF2-40B4-BE49-F238E27FC236}">
                <a16:creationId xmlns:a16="http://schemas.microsoft.com/office/drawing/2014/main" id="{97372456-0303-48EB-94DE-15C8A1724C0E}"/>
              </a:ext>
            </a:extLst>
          </p:cNvPr>
          <p:cNvCxnSpPr>
            <a:cxnSpLocks/>
            <a:stCxn id="4" idx="5"/>
            <a:endCxn id="5" idx="1"/>
          </p:cNvCxnSpPr>
          <p:nvPr/>
        </p:nvCxnSpPr>
        <p:spPr>
          <a:xfrm rot="5400000">
            <a:off x="5697225" y="2816323"/>
            <a:ext cx="753177" cy="883959"/>
          </a:xfrm>
          <a:prstGeom prst="curvedConnector3">
            <a:avLst>
              <a:gd name="adj1" fmla="val 3773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Connector: Curved 51">
            <a:extLst>
              <a:ext uri="{FF2B5EF4-FFF2-40B4-BE49-F238E27FC236}">
                <a16:creationId xmlns:a16="http://schemas.microsoft.com/office/drawing/2014/main" id="{07B27277-F661-4A24-9F3B-E26E5081064C}"/>
              </a:ext>
            </a:extLst>
          </p:cNvPr>
          <p:cNvCxnSpPr>
            <a:cxnSpLocks/>
            <a:stCxn id="5" idx="7"/>
            <a:endCxn id="4" idx="3"/>
          </p:cNvCxnSpPr>
          <p:nvPr/>
        </p:nvCxnSpPr>
        <p:spPr>
          <a:xfrm rot="16200000" flipV="1">
            <a:off x="5697225" y="2783781"/>
            <a:ext cx="753177" cy="949043"/>
          </a:xfrm>
          <a:prstGeom prst="curvedConnector3">
            <a:avLst>
              <a:gd name="adj1" fmla="val 34058"/>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0" name="Connector: Curved 59">
            <a:extLst>
              <a:ext uri="{FF2B5EF4-FFF2-40B4-BE49-F238E27FC236}">
                <a16:creationId xmlns:a16="http://schemas.microsoft.com/office/drawing/2014/main" id="{7C22EA7B-84D2-46A3-9BDD-C38A82F99D46}"/>
              </a:ext>
            </a:extLst>
          </p:cNvPr>
          <p:cNvCxnSpPr>
            <a:cxnSpLocks/>
            <a:stCxn id="5" idx="6"/>
            <a:endCxn id="6" idx="2"/>
          </p:cNvCxnSpPr>
          <p:nvPr/>
        </p:nvCxnSpPr>
        <p:spPr>
          <a:xfrm flipV="1">
            <a:off x="6738147" y="3205449"/>
            <a:ext cx="1338736" cy="765287"/>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3" name="Connector: Curved 62">
            <a:extLst>
              <a:ext uri="{FF2B5EF4-FFF2-40B4-BE49-F238E27FC236}">
                <a16:creationId xmlns:a16="http://schemas.microsoft.com/office/drawing/2014/main" id="{8F547C14-3BDA-457E-979D-979870C40697}"/>
              </a:ext>
            </a:extLst>
          </p:cNvPr>
          <p:cNvCxnSpPr>
            <a:cxnSpLocks/>
            <a:stCxn id="4" idx="6"/>
            <a:endCxn id="6" idx="2"/>
          </p:cNvCxnSpPr>
          <p:nvPr/>
        </p:nvCxnSpPr>
        <p:spPr>
          <a:xfrm>
            <a:off x="6705605" y="2545870"/>
            <a:ext cx="1371278" cy="659579"/>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Connector: Curved 68">
            <a:extLst>
              <a:ext uri="{FF2B5EF4-FFF2-40B4-BE49-F238E27FC236}">
                <a16:creationId xmlns:a16="http://schemas.microsoft.com/office/drawing/2014/main" id="{2416E92D-76CE-4DEE-9D57-9F2DB47AA506}"/>
              </a:ext>
            </a:extLst>
          </p:cNvPr>
          <p:cNvCxnSpPr>
            <a:cxnSpLocks/>
            <a:stCxn id="6" idx="4"/>
            <a:endCxn id="7" idx="6"/>
          </p:cNvCxnSpPr>
          <p:nvPr/>
        </p:nvCxnSpPr>
        <p:spPr>
          <a:xfrm rot="5400000">
            <a:off x="5962176" y="2403265"/>
            <a:ext cx="1485633" cy="4039911"/>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Connector: Curved 71">
            <a:extLst>
              <a:ext uri="{FF2B5EF4-FFF2-40B4-BE49-F238E27FC236}">
                <a16:creationId xmlns:a16="http://schemas.microsoft.com/office/drawing/2014/main" id="{A27B5F0E-C842-4480-BB2B-EB55AD4905FC}"/>
              </a:ext>
            </a:extLst>
          </p:cNvPr>
          <p:cNvCxnSpPr>
            <a:cxnSpLocks/>
            <a:stCxn id="6" idx="4"/>
            <a:endCxn id="9" idx="4"/>
          </p:cNvCxnSpPr>
          <p:nvPr/>
        </p:nvCxnSpPr>
        <p:spPr>
          <a:xfrm rot="5400000">
            <a:off x="4993835" y="374162"/>
            <a:ext cx="424871" cy="7037355"/>
          </a:xfrm>
          <a:prstGeom prst="curvedConnector3">
            <a:avLst>
              <a:gd name="adj1" fmla="val 60815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2" name="Connector: Curved 81">
            <a:extLst>
              <a:ext uri="{FF2B5EF4-FFF2-40B4-BE49-F238E27FC236}">
                <a16:creationId xmlns:a16="http://schemas.microsoft.com/office/drawing/2014/main" id="{F5AB7234-CE1C-4B76-A3F9-B429A8BDCC16}"/>
              </a:ext>
            </a:extLst>
          </p:cNvPr>
          <p:cNvCxnSpPr>
            <a:cxnSpLocks/>
            <a:stCxn id="11" idx="6"/>
            <a:endCxn id="6" idx="0"/>
          </p:cNvCxnSpPr>
          <p:nvPr/>
        </p:nvCxnSpPr>
        <p:spPr>
          <a:xfrm flipV="1">
            <a:off x="4460383" y="2730493"/>
            <a:ext cx="4264564" cy="899827"/>
          </a:xfrm>
          <a:prstGeom prst="curvedConnector4">
            <a:avLst>
              <a:gd name="adj1" fmla="val 5367"/>
              <a:gd name="adj2" fmla="val 202389"/>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B51604E1-7E34-4A33-9A8A-20A37BE4391B}"/>
              </a:ext>
            </a:extLst>
          </p:cNvPr>
          <p:cNvCxnSpPr>
            <a:cxnSpLocks/>
            <a:stCxn id="9" idx="6"/>
            <a:endCxn id="11" idx="2"/>
          </p:cNvCxnSpPr>
          <p:nvPr/>
        </p:nvCxnSpPr>
        <p:spPr>
          <a:xfrm>
            <a:off x="2335655" y="3630320"/>
            <a:ext cx="82860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3CF429AA-C700-4BC6-B07A-9F6021BE9688}"/>
              </a:ext>
            </a:extLst>
          </p:cNvPr>
          <p:cNvSpPr txBox="1"/>
          <p:nvPr/>
        </p:nvSpPr>
        <p:spPr>
          <a:xfrm>
            <a:off x="9373010" y="2720278"/>
            <a:ext cx="987849" cy="507831"/>
          </a:xfrm>
          <a:prstGeom prst="rect">
            <a:avLst/>
          </a:prstGeom>
          <a:noFill/>
        </p:spPr>
        <p:txBody>
          <a:bodyPr wrap="square" rtlCol="0">
            <a:spAutoFit/>
          </a:bodyPr>
          <a:lstStyle/>
          <a:p>
            <a:r>
              <a:rPr lang="en-US" sz="900"/>
              <a:t>Valid and Agreeable Solution</a:t>
            </a:r>
          </a:p>
        </p:txBody>
      </p:sp>
      <p:sp>
        <p:nvSpPr>
          <p:cNvPr id="65" name="TextBox 64">
            <a:extLst>
              <a:ext uri="{FF2B5EF4-FFF2-40B4-BE49-F238E27FC236}">
                <a16:creationId xmlns:a16="http://schemas.microsoft.com/office/drawing/2014/main" id="{CDE01FCB-0044-4432-B8ED-8BBB9ABE8860}"/>
              </a:ext>
            </a:extLst>
          </p:cNvPr>
          <p:cNvSpPr txBox="1"/>
          <p:nvPr/>
        </p:nvSpPr>
        <p:spPr>
          <a:xfrm>
            <a:off x="8524880" y="4305584"/>
            <a:ext cx="904629" cy="507831"/>
          </a:xfrm>
          <a:prstGeom prst="rect">
            <a:avLst/>
          </a:prstGeom>
          <a:noFill/>
        </p:spPr>
        <p:txBody>
          <a:bodyPr wrap="square" rtlCol="0">
            <a:spAutoFit/>
          </a:bodyPr>
          <a:lstStyle/>
          <a:p>
            <a:r>
              <a:rPr lang="en-US" sz="900"/>
              <a:t>Customer Disagrees with Solution</a:t>
            </a:r>
          </a:p>
        </p:txBody>
      </p:sp>
      <p:sp>
        <p:nvSpPr>
          <p:cNvPr id="66" name="TextBox 65">
            <a:extLst>
              <a:ext uri="{FF2B5EF4-FFF2-40B4-BE49-F238E27FC236}">
                <a16:creationId xmlns:a16="http://schemas.microsoft.com/office/drawing/2014/main" id="{276B7ADA-DD69-4519-9B4A-8A32090D1ED9}"/>
              </a:ext>
            </a:extLst>
          </p:cNvPr>
          <p:cNvSpPr txBox="1"/>
          <p:nvPr/>
        </p:nvSpPr>
        <p:spPr>
          <a:xfrm>
            <a:off x="7707587" y="3970694"/>
            <a:ext cx="738592" cy="369332"/>
          </a:xfrm>
          <a:prstGeom prst="rect">
            <a:avLst/>
          </a:prstGeom>
          <a:noFill/>
        </p:spPr>
        <p:txBody>
          <a:bodyPr wrap="square" rtlCol="0">
            <a:spAutoFit/>
          </a:bodyPr>
          <a:lstStyle/>
          <a:p>
            <a:pPr algn="ctr"/>
            <a:r>
              <a:rPr lang="en-US" sz="900"/>
              <a:t>No Valid Solution</a:t>
            </a:r>
          </a:p>
        </p:txBody>
      </p:sp>
      <p:cxnSp>
        <p:nvCxnSpPr>
          <p:cNvPr id="68" name="Connector: Curved 67">
            <a:extLst>
              <a:ext uri="{FF2B5EF4-FFF2-40B4-BE49-F238E27FC236}">
                <a16:creationId xmlns:a16="http://schemas.microsoft.com/office/drawing/2014/main" id="{31545319-279B-4A6D-B639-53F853460E83}"/>
              </a:ext>
            </a:extLst>
          </p:cNvPr>
          <p:cNvCxnSpPr>
            <a:cxnSpLocks/>
            <a:stCxn id="11" idx="0"/>
            <a:endCxn id="9" idx="0"/>
          </p:cNvCxnSpPr>
          <p:nvPr/>
        </p:nvCxnSpPr>
        <p:spPr>
          <a:xfrm rot="16200000" flipV="1">
            <a:off x="2749956" y="2093000"/>
            <a:ext cx="12700" cy="2124728"/>
          </a:xfrm>
          <a:prstGeom prst="curvedConnector3">
            <a:avLst>
              <a:gd name="adj1" fmla="val 180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7C85A234-7131-4F29-AADE-55A408AB920C}"/>
              </a:ext>
            </a:extLst>
          </p:cNvPr>
          <p:cNvSpPr txBox="1"/>
          <p:nvPr/>
        </p:nvSpPr>
        <p:spPr>
          <a:xfrm>
            <a:off x="2499909" y="2232653"/>
            <a:ext cx="904629" cy="507831"/>
          </a:xfrm>
          <a:prstGeom prst="rect">
            <a:avLst/>
          </a:prstGeom>
          <a:noFill/>
        </p:spPr>
        <p:txBody>
          <a:bodyPr wrap="square" rtlCol="0">
            <a:spAutoFit/>
          </a:bodyPr>
          <a:lstStyle/>
          <a:p>
            <a:r>
              <a:rPr lang="en-US" sz="900"/>
              <a:t>Iterate on Requirements and ConOps</a:t>
            </a:r>
          </a:p>
        </p:txBody>
      </p:sp>
      <p:sp>
        <p:nvSpPr>
          <p:cNvPr id="74" name="TextBox 73">
            <a:extLst>
              <a:ext uri="{FF2B5EF4-FFF2-40B4-BE49-F238E27FC236}">
                <a16:creationId xmlns:a16="http://schemas.microsoft.com/office/drawing/2014/main" id="{8AAC6C26-EADE-41CC-BF3B-49BA7C5A69CD}"/>
              </a:ext>
            </a:extLst>
          </p:cNvPr>
          <p:cNvSpPr txBox="1"/>
          <p:nvPr/>
        </p:nvSpPr>
        <p:spPr>
          <a:xfrm>
            <a:off x="3788394" y="4316002"/>
            <a:ext cx="904629" cy="369332"/>
          </a:xfrm>
          <a:prstGeom prst="rect">
            <a:avLst/>
          </a:prstGeom>
          <a:noFill/>
        </p:spPr>
        <p:txBody>
          <a:bodyPr wrap="square" rtlCol="0">
            <a:spAutoFit/>
          </a:bodyPr>
          <a:lstStyle/>
          <a:p>
            <a:r>
              <a:rPr lang="en-US" sz="900"/>
              <a:t>No Standard NSN Solution</a:t>
            </a:r>
          </a:p>
        </p:txBody>
      </p:sp>
      <p:sp>
        <p:nvSpPr>
          <p:cNvPr id="75" name="TextBox 74">
            <a:extLst>
              <a:ext uri="{FF2B5EF4-FFF2-40B4-BE49-F238E27FC236}">
                <a16:creationId xmlns:a16="http://schemas.microsoft.com/office/drawing/2014/main" id="{20F53A81-687E-4BBE-9BB1-9101B16D028D}"/>
              </a:ext>
            </a:extLst>
          </p:cNvPr>
          <p:cNvSpPr txBox="1"/>
          <p:nvPr/>
        </p:nvSpPr>
        <p:spPr>
          <a:xfrm>
            <a:off x="4498913" y="3875096"/>
            <a:ext cx="936757" cy="369332"/>
          </a:xfrm>
          <a:prstGeom prst="rect">
            <a:avLst/>
          </a:prstGeom>
          <a:noFill/>
        </p:spPr>
        <p:txBody>
          <a:bodyPr wrap="square" rtlCol="0">
            <a:spAutoFit/>
          </a:bodyPr>
          <a:lstStyle/>
          <a:p>
            <a:r>
              <a:rPr lang="en-US" sz="900"/>
              <a:t>Non-simplistic Link Design</a:t>
            </a:r>
          </a:p>
        </p:txBody>
      </p:sp>
      <p:sp>
        <p:nvSpPr>
          <p:cNvPr id="76" name="TextBox 75">
            <a:extLst>
              <a:ext uri="{FF2B5EF4-FFF2-40B4-BE49-F238E27FC236}">
                <a16:creationId xmlns:a16="http://schemas.microsoft.com/office/drawing/2014/main" id="{EE1783AA-B3A5-4857-BB9A-C4D734FBEFC4}"/>
              </a:ext>
            </a:extLst>
          </p:cNvPr>
          <p:cNvSpPr txBox="1"/>
          <p:nvPr/>
        </p:nvSpPr>
        <p:spPr>
          <a:xfrm>
            <a:off x="3982400" y="2181091"/>
            <a:ext cx="1045422" cy="507831"/>
          </a:xfrm>
          <a:prstGeom prst="rect">
            <a:avLst/>
          </a:prstGeom>
          <a:noFill/>
        </p:spPr>
        <p:txBody>
          <a:bodyPr wrap="square" rtlCol="0">
            <a:spAutoFit/>
          </a:bodyPr>
          <a:lstStyle/>
          <a:p>
            <a:r>
              <a:rPr lang="en-US" sz="900"/>
              <a:t>Simplistic Link Design and Clear Visibilities</a:t>
            </a:r>
          </a:p>
        </p:txBody>
      </p:sp>
      <p:sp>
        <p:nvSpPr>
          <p:cNvPr id="79" name="TextBox 78">
            <a:extLst>
              <a:ext uri="{FF2B5EF4-FFF2-40B4-BE49-F238E27FC236}">
                <a16:creationId xmlns:a16="http://schemas.microsoft.com/office/drawing/2014/main" id="{E775F6CA-3B3B-4961-95E8-D16C3DCDF16F}"/>
              </a:ext>
            </a:extLst>
          </p:cNvPr>
          <p:cNvSpPr txBox="1"/>
          <p:nvPr/>
        </p:nvSpPr>
        <p:spPr>
          <a:xfrm>
            <a:off x="4707726" y="3129416"/>
            <a:ext cx="898641" cy="369332"/>
          </a:xfrm>
          <a:prstGeom prst="rect">
            <a:avLst/>
          </a:prstGeom>
          <a:noFill/>
        </p:spPr>
        <p:txBody>
          <a:bodyPr wrap="square" rtlCol="0">
            <a:spAutoFit/>
          </a:bodyPr>
          <a:lstStyle/>
          <a:p>
            <a:r>
              <a:rPr lang="en-US" sz="900"/>
              <a:t>Non-clear visibilities</a:t>
            </a:r>
          </a:p>
        </p:txBody>
      </p:sp>
      <p:sp>
        <p:nvSpPr>
          <p:cNvPr id="84" name="TextBox 83">
            <a:extLst>
              <a:ext uri="{FF2B5EF4-FFF2-40B4-BE49-F238E27FC236}">
                <a16:creationId xmlns:a16="http://schemas.microsoft.com/office/drawing/2014/main" id="{63034C89-1D84-4A2A-A338-E2B761FA3A1D}"/>
              </a:ext>
            </a:extLst>
          </p:cNvPr>
          <p:cNvSpPr txBox="1"/>
          <p:nvPr/>
        </p:nvSpPr>
        <p:spPr>
          <a:xfrm>
            <a:off x="6253704" y="2902519"/>
            <a:ext cx="936757" cy="369332"/>
          </a:xfrm>
          <a:prstGeom prst="rect">
            <a:avLst/>
          </a:prstGeom>
          <a:noFill/>
        </p:spPr>
        <p:txBody>
          <a:bodyPr wrap="square" rtlCol="0">
            <a:spAutoFit/>
          </a:bodyPr>
          <a:lstStyle/>
          <a:p>
            <a:r>
              <a:rPr lang="en-US" sz="900"/>
              <a:t>Non-simplistic Link Design</a:t>
            </a:r>
          </a:p>
        </p:txBody>
      </p:sp>
      <p:sp>
        <p:nvSpPr>
          <p:cNvPr id="85" name="TextBox 84">
            <a:extLst>
              <a:ext uri="{FF2B5EF4-FFF2-40B4-BE49-F238E27FC236}">
                <a16:creationId xmlns:a16="http://schemas.microsoft.com/office/drawing/2014/main" id="{0BD65D3C-D7B8-4938-9CD0-B852323CA89C}"/>
              </a:ext>
            </a:extLst>
          </p:cNvPr>
          <p:cNvSpPr txBox="1"/>
          <p:nvPr/>
        </p:nvSpPr>
        <p:spPr>
          <a:xfrm>
            <a:off x="6253972" y="3232491"/>
            <a:ext cx="898641" cy="369332"/>
          </a:xfrm>
          <a:prstGeom prst="rect">
            <a:avLst/>
          </a:prstGeom>
          <a:noFill/>
        </p:spPr>
        <p:txBody>
          <a:bodyPr wrap="square" rtlCol="0">
            <a:spAutoFit/>
          </a:bodyPr>
          <a:lstStyle/>
          <a:p>
            <a:r>
              <a:rPr lang="en-US" sz="900"/>
              <a:t>Non-clear visibilities</a:t>
            </a:r>
          </a:p>
        </p:txBody>
      </p:sp>
      <p:sp>
        <p:nvSpPr>
          <p:cNvPr id="86" name="TextBox 85">
            <a:extLst>
              <a:ext uri="{FF2B5EF4-FFF2-40B4-BE49-F238E27FC236}">
                <a16:creationId xmlns:a16="http://schemas.microsoft.com/office/drawing/2014/main" id="{2F3601E1-57AE-49E4-A326-A19078F562EC}"/>
              </a:ext>
            </a:extLst>
          </p:cNvPr>
          <p:cNvSpPr txBox="1"/>
          <p:nvPr/>
        </p:nvSpPr>
        <p:spPr>
          <a:xfrm>
            <a:off x="7172668" y="2966400"/>
            <a:ext cx="936757" cy="507831"/>
          </a:xfrm>
          <a:prstGeom prst="rect">
            <a:avLst/>
          </a:prstGeom>
          <a:noFill/>
        </p:spPr>
        <p:txBody>
          <a:bodyPr wrap="square" rtlCol="0">
            <a:spAutoFit/>
          </a:bodyPr>
          <a:lstStyle/>
          <a:p>
            <a:r>
              <a:rPr lang="en-US" sz="900"/>
              <a:t>Links and Coverage Understood</a:t>
            </a:r>
          </a:p>
        </p:txBody>
      </p:sp>
      <p:sp>
        <p:nvSpPr>
          <p:cNvPr id="89" name="TextBox 88">
            <a:extLst>
              <a:ext uri="{FF2B5EF4-FFF2-40B4-BE49-F238E27FC236}">
                <a16:creationId xmlns:a16="http://schemas.microsoft.com/office/drawing/2014/main" id="{EDE6110E-6D4E-4811-8A08-188CBE0C4E80}"/>
              </a:ext>
            </a:extLst>
          </p:cNvPr>
          <p:cNvSpPr txBox="1"/>
          <p:nvPr/>
        </p:nvSpPr>
        <p:spPr>
          <a:xfrm>
            <a:off x="1143361" y="4283549"/>
            <a:ext cx="904629" cy="507831"/>
          </a:xfrm>
          <a:prstGeom prst="rect">
            <a:avLst/>
          </a:prstGeom>
          <a:noFill/>
        </p:spPr>
        <p:txBody>
          <a:bodyPr wrap="square" rtlCol="0">
            <a:spAutoFit/>
          </a:bodyPr>
          <a:lstStyle/>
          <a:p>
            <a:r>
              <a:rPr lang="en-US" sz="900"/>
              <a:t>Iterate on Requirements and ConOps</a:t>
            </a:r>
          </a:p>
        </p:txBody>
      </p:sp>
      <p:sp>
        <p:nvSpPr>
          <p:cNvPr id="90" name="TextBox 89">
            <a:extLst>
              <a:ext uri="{FF2B5EF4-FFF2-40B4-BE49-F238E27FC236}">
                <a16:creationId xmlns:a16="http://schemas.microsoft.com/office/drawing/2014/main" id="{29096FF9-2AFD-4AD8-BB89-61149657F3A1}"/>
              </a:ext>
            </a:extLst>
          </p:cNvPr>
          <p:cNvSpPr txBox="1"/>
          <p:nvPr/>
        </p:nvSpPr>
        <p:spPr>
          <a:xfrm>
            <a:off x="2557325" y="4152170"/>
            <a:ext cx="904629" cy="507831"/>
          </a:xfrm>
          <a:prstGeom prst="rect">
            <a:avLst/>
          </a:prstGeom>
          <a:noFill/>
        </p:spPr>
        <p:txBody>
          <a:bodyPr wrap="square" rtlCol="0">
            <a:spAutoFit/>
          </a:bodyPr>
          <a:lstStyle/>
          <a:p>
            <a:r>
              <a:rPr lang="en-US" sz="900"/>
              <a:t>Iterate on Solution ConOps</a:t>
            </a:r>
          </a:p>
        </p:txBody>
      </p:sp>
      <p:sp>
        <p:nvSpPr>
          <p:cNvPr id="91" name="TextBox 90">
            <a:extLst>
              <a:ext uri="{FF2B5EF4-FFF2-40B4-BE49-F238E27FC236}">
                <a16:creationId xmlns:a16="http://schemas.microsoft.com/office/drawing/2014/main" id="{458848C9-653F-40CE-B1A4-2DE6D3D681A4}"/>
              </a:ext>
            </a:extLst>
          </p:cNvPr>
          <p:cNvSpPr txBox="1"/>
          <p:nvPr/>
        </p:nvSpPr>
        <p:spPr>
          <a:xfrm>
            <a:off x="2303991" y="3283648"/>
            <a:ext cx="904629" cy="369332"/>
          </a:xfrm>
          <a:prstGeom prst="rect">
            <a:avLst/>
          </a:prstGeom>
          <a:noFill/>
        </p:spPr>
        <p:txBody>
          <a:bodyPr wrap="square" rtlCol="0">
            <a:spAutoFit/>
          </a:bodyPr>
          <a:lstStyle/>
          <a:p>
            <a:r>
              <a:rPr lang="en-US" sz="900"/>
              <a:t>Clear Requirements</a:t>
            </a:r>
          </a:p>
        </p:txBody>
      </p:sp>
      <p:cxnSp>
        <p:nvCxnSpPr>
          <p:cNvPr id="97" name="Connector: Curved 96">
            <a:extLst>
              <a:ext uri="{FF2B5EF4-FFF2-40B4-BE49-F238E27FC236}">
                <a16:creationId xmlns:a16="http://schemas.microsoft.com/office/drawing/2014/main" id="{B5173D51-0FC0-4C79-96F7-19907A1830BA}"/>
              </a:ext>
            </a:extLst>
          </p:cNvPr>
          <p:cNvCxnSpPr>
            <a:cxnSpLocks/>
            <a:stCxn id="6" idx="4"/>
            <a:endCxn id="11" idx="5"/>
          </p:cNvCxnSpPr>
          <p:nvPr/>
        </p:nvCxnSpPr>
        <p:spPr>
          <a:xfrm rot="5400000">
            <a:off x="6354879" y="1596096"/>
            <a:ext cx="285760" cy="4454377"/>
          </a:xfrm>
          <a:prstGeom prst="curvedConnector3">
            <a:avLst>
              <a:gd name="adj1" fmla="val 383824"/>
            </a:avLst>
          </a:prstGeom>
          <a:ln>
            <a:tailEnd type="triangle"/>
          </a:ln>
        </p:spPr>
        <p:style>
          <a:lnRef idx="2">
            <a:schemeClr val="accent1"/>
          </a:lnRef>
          <a:fillRef idx="0">
            <a:schemeClr val="accent1"/>
          </a:fillRef>
          <a:effectRef idx="1">
            <a:schemeClr val="accent1"/>
          </a:effectRef>
          <a:fontRef idx="minor">
            <a:schemeClr val="tx1"/>
          </a:fontRef>
        </p:style>
      </p:cxnSp>
      <p:sp>
        <p:nvSpPr>
          <p:cNvPr id="103" name="Rectangle 102">
            <a:extLst>
              <a:ext uri="{FF2B5EF4-FFF2-40B4-BE49-F238E27FC236}">
                <a16:creationId xmlns:a16="http://schemas.microsoft.com/office/drawing/2014/main" id="{91ACD0A8-915C-4785-997C-5BE34C64F922}"/>
              </a:ext>
            </a:extLst>
          </p:cNvPr>
          <p:cNvSpPr/>
          <p:nvPr/>
        </p:nvSpPr>
        <p:spPr>
          <a:xfrm>
            <a:off x="7952508" y="5236659"/>
            <a:ext cx="4136791" cy="1531188"/>
          </a:xfrm>
          <a:prstGeom prst="rect">
            <a:avLst/>
          </a:prstGeom>
        </p:spPr>
        <p:txBody>
          <a:bodyPr wrap="square">
            <a:spAutoFit/>
          </a:bodyPr>
          <a:lstStyle/>
          <a:p>
            <a:pPr>
              <a:spcBef>
                <a:spcPts val="600"/>
              </a:spcBef>
              <a:defRPr/>
            </a:pPr>
            <a:r>
              <a:rPr lang="en-US" sz="1050" kern="0"/>
              <a:t>For US Gov’t AO, NASA AO, competitive RFP, or reimbursable missions, prepare a planning estimate</a:t>
            </a:r>
          </a:p>
          <a:p>
            <a:pPr>
              <a:spcBef>
                <a:spcPts val="600"/>
              </a:spcBef>
              <a:defRPr/>
            </a:pPr>
            <a:r>
              <a:rPr lang="en-US" sz="1050" kern="0"/>
              <a:t>For all other NASA missions, give presentation of NFA results, recommendations, and critical decision items</a:t>
            </a:r>
          </a:p>
          <a:p>
            <a:pPr>
              <a:spcBef>
                <a:spcPts val="600"/>
              </a:spcBef>
              <a:defRPr/>
            </a:pPr>
            <a:r>
              <a:rPr lang="en-US" sz="1050" kern="0"/>
              <a:t>Repeat some or all of the  processes as required </a:t>
            </a:r>
          </a:p>
          <a:p>
            <a:pPr lvl="1">
              <a:spcBef>
                <a:spcPts val="600"/>
              </a:spcBef>
              <a:defRPr/>
            </a:pPr>
            <a:r>
              <a:rPr lang="en-US" sz="1050" kern="0"/>
              <a:t>Most Directed missions have 10+ NFA’s</a:t>
            </a:r>
          </a:p>
          <a:p>
            <a:pPr lvl="1">
              <a:spcBef>
                <a:spcPts val="600"/>
              </a:spcBef>
              <a:defRPr/>
            </a:pPr>
            <a:r>
              <a:rPr lang="en-US" sz="1050" kern="0"/>
              <a:t>Most AO missions have 2 – 3 NFA’s</a:t>
            </a:r>
          </a:p>
        </p:txBody>
      </p:sp>
    </p:spTree>
    <p:extLst>
      <p:ext uri="{BB962C8B-B14F-4D97-AF65-F5344CB8AC3E}">
        <p14:creationId xmlns:p14="http://schemas.microsoft.com/office/powerpoint/2010/main" val="364761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Arrow Connector 80">
            <a:extLst>
              <a:ext uri="{FF2B5EF4-FFF2-40B4-BE49-F238E27FC236}">
                <a16:creationId xmlns:a16="http://schemas.microsoft.com/office/drawing/2014/main" id="{3580C643-3A40-4E91-8A43-307DB22A620B}"/>
              </a:ext>
            </a:extLst>
          </p:cNvPr>
          <p:cNvCxnSpPr>
            <a:cxnSpLocks/>
            <a:stCxn id="6" idx="6"/>
            <a:endCxn id="10" idx="2"/>
          </p:cNvCxnSpPr>
          <p:nvPr/>
        </p:nvCxnSpPr>
        <p:spPr>
          <a:xfrm>
            <a:off x="9373010" y="3205449"/>
            <a:ext cx="761062"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25E6FC72-722B-494D-AB0F-6BEF0717F3C8}"/>
              </a:ext>
            </a:extLst>
          </p:cNvPr>
          <p:cNvSpPr>
            <a:spLocks noGrp="1"/>
          </p:cNvSpPr>
          <p:nvPr>
            <p:ph type="title"/>
          </p:nvPr>
        </p:nvSpPr>
        <p:spPr/>
        <p:txBody>
          <a:bodyPr/>
          <a:lstStyle/>
          <a:p>
            <a:r>
              <a:rPr lang="en-US"/>
              <a:t>NFA Example Flow 1: Simplistic Problem</a:t>
            </a:r>
          </a:p>
        </p:txBody>
      </p:sp>
      <p:sp>
        <p:nvSpPr>
          <p:cNvPr id="4" name="Oval 3">
            <a:extLst>
              <a:ext uri="{FF2B5EF4-FFF2-40B4-BE49-F238E27FC236}">
                <a16:creationId xmlns:a16="http://schemas.microsoft.com/office/drawing/2014/main" id="{881EAE29-C399-466D-878F-9B0B94511EC6}"/>
              </a:ext>
            </a:extLst>
          </p:cNvPr>
          <p:cNvSpPr/>
          <p:nvPr/>
        </p:nvSpPr>
        <p:spPr>
          <a:xfrm>
            <a:off x="5409478" y="2070914"/>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Coverage Analysis</a:t>
            </a:r>
          </a:p>
        </p:txBody>
      </p:sp>
      <p:sp>
        <p:nvSpPr>
          <p:cNvPr id="5" name="Oval 4">
            <a:extLst>
              <a:ext uri="{FF2B5EF4-FFF2-40B4-BE49-F238E27FC236}">
                <a16:creationId xmlns:a16="http://schemas.microsoft.com/office/drawing/2014/main" id="{6596F9FA-EAFA-4689-97A6-6765E2554232}"/>
              </a:ext>
            </a:extLst>
          </p:cNvPr>
          <p:cNvSpPr/>
          <p:nvPr/>
        </p:nvSpPr>
        <p:spPr>
          <a:xfrm>
            <a:off x="5442020" y="3495780"/>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Link Analysis </a:t>
            </a:r>
            <a:r>
              <a:rPr lang="en-US" sz="1050"/>
              <a:t>(RF or Optical)</a:t>
            </a:r>
            <a:endParaRPr lang="en-US" sz="1200"/>
          </a:p>
        </p:txBody>
      </p:sp>
      <p:sp>
        <p:nvSpPr>
          <p:cNvPr id="6" name="Oval 5">
            <a:extLst>
              <a:ext uri="{FF2B5EF4-FFF2-40B4-BE49-F238E27FC236}">
                <a16:creationId xmlns:a16="http://schemas.microsoft.com/office/drawing/2014/main" id="{B857AFE7-EC80-4414-8958-C8A854EE0527}"/>
              </a:ext>
            </a:extLst>
          </p:cNvPr>
          <p:cNvSpPr/>
          <p:nvPr/>
        </p:nvSpPr>
        <p:spPr>
          <a:xfrm>
            <a:off x="8076883" y="2730493"/>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Feasibility Analysis</a:t>
            </a:r>
          </a:p>
        </p:txBody>
      </p:sp>
      <p:sp>
        <p:nvSpPr>
          <p:cNvPr id="7" name="Oval 6">
            <a:extLst>
              <a:ext uri="{FF2B5EF4-FFF2-40B4-BE49-F238E27FC236}">
                <a16:creationId xmlns:a16="http://schemas.microsoft.com/office/drawing/2014/main" id="{7704F5F5-E618-4E94-B50B-99F5590F6C11}"/>
              </a:ext>
            </a:extLst>
          </p:cNvPr>
          <p:cNvSpPr/>
          <p:nvPr/>
        </p:nvSpPr>
        <p:spPr>
          <a:xfrm>
            <a:off x="2808380" y="4691081"/>
            <a:ext cx="1876656"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Research and Planning of Non-Standard Services/Usage</a:t>
            </a:r>
          </a:p>
        </p:txBody>
      </p:sp>
      <p:sp>
        <p:nvSpPr>
          <p:cNvPr id="9" name="Oval 8">
            <a:extLst>
              <a:ext uri="{FF2B5EF4-FFF2-40B4-BE49-F238E27FC236}">
                <a16:creationId xmlns:a16="http://schemas.microsoft.com/office/drawing/2014/main" id="{D3529F20-E23F-4E49-AECC-0D888943B065}"/>
              </a:ext>
            </a:extLst>
          </p:cNvPr>
          <p:cNvSpPr/>
          <p:nvPr/>
        </p:nvSpPr>
        <p:spPr>
          <a:xfrm>
            <a:off x="1039528" y="3155364"/>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1200"/>
              <a:t>Q&amp;A for </a:t>
            </a:r>
          </a:p>
          <a:p>
            <a:pPr algn="ctr"/>
            <a:r>
              <a:rPr lang="en-US" sz="1200"/>
              <a:t>Requirements</a:t>
            </a:r>
          </a:p>
          <a:p>
            <a:pPr algn="ctr"/>
            <a:r>
              <a:rPr lang="en-US" sz="1200"/>
              <a:t>Definition</a:t>
            </a:r>
          </a:p>
        </p:txBody>
      </p:sp>
      <p:sp>
        <p:nvSpPr>
          <p:cNvPr id="10" name="Oval 9">
            <a:extLst>
              <a:ext uri="{FF2B5EF4-FFF2-40B4-BE49-F238E27FC236}">
                <a16:creationId xmlns:a16="http://schemas.microsoft.com/office/drawing/2014/main" id="{4F339165-EE35-43B5-8D21-B66031001737}"/>
              </a:ext>
            </a:extLst>
          </p:cNvPr>
          <p:cNvSpPr/>
          <p:nvPr/>
        </p:nvSpPr>
        <p:spPr>
          <a:xfrm>
            <a:off x="10134072" y="2730493"/>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NSN Costing Of Solution</a:t>
            </a:r>
          </a:p>
          <a:p>
            <a:pPr algn="ctr"/>
            <a:r>
              <a:rPr lang="en-US" sz="1050"/>
              <a:t>(as necessary)</a:t>
            </a:r>
          </a:p>
        </p:txBody>
      </p:sp>
      <p:sp>
        <p:nvSpPr>
          <p:cNvPr id="11" name="Oval 10">
            <a:extLst>
              <a:ext uri="{FF2B5EF4-FFF2-40B4-BE49-F238E27FC236}">
                <a16:creationId xmlns:a16="http://schemas.microsoft.com/office/drawing/2014/main" id="{503A529C-0C21-4C70-8F2C-BDBAF6E6CAE0}"/>
              </a:ext>
            </a:extLst>
          </p:cNvPr>
          <p:cNvSpPr/>
          <p:nvPr/>
        </p:nvSpPr>
        <p:spPr>
          <a:xfrm>
            <a:off x="3164256" y="3155364"/>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Formulate a Viable Support Concept</a:t>
            </a:r>
          </a:p>
        </p:txBody>
      </p:sp>
      <p:cxnSp>
        <p:nvCxnSpPr>
          <p:cNvPr id="14" name="Connector: Curved 13">
            <a:extLst>
              <a:ext uri="{FF2B5EF4-FFF2-40B4-BE49-F238E27FC236}">
                <a16:creationId xmlns:a16="http://schemas.microsoft.com/office/drawing/2014/main" id="{16CB2C0C-8349-4094-A944-B2BB2E7327D8}"/>
              </a:ext>
            </a:extLst>
          </p:cNvPr>
          <p:cNvCxnSpPr>
            <a:cxnSpLocks/>
            <a:stCxn id="11" idx="4"/>
            <a:endCxn id="7" idx="1"/>
          </p:cNvCxnSpPr>
          <p:nvPr/>
        </p:nvCxnSpPr>
        <p:spPr>
          <a:xfrm rot="5400000">
            <a:off x="3085307" y="4103178"/>
            <a:ext cx="724917" cy="72911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nector: Curved 17">
            <a:extLst>
              <a:ext uri="{FF2B5EF4-FFF2-40B4-BE49-F238E27FC236}">
                <a16:creationId xmlns:a16="http://schemas.microsoft.com/office/drawing/2014/main" id="{73FC02E5-6455-43CB-A8E6-9E2FAFC67224}"/>
              </a:ext>
            </a:extLst>
          </p:cNvPr>
          <p:cNvCxnSpPr>
            <a:cxnSpLocks/>
            <a:stCxn id="7" idx="2"/>
            <a:endCxn id="9" idx="4"/>
          </p:cNvCxnSpPr>
          <p:nvPr/>
        </p:nvCxnSpPr>
        <p:spPr>
          <a:xfrm rot="10800000">
            <a:off x="1687592" y="4105275"/>
            <a:ext cx="1120788" cy="1060762"/>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nector: Curved 20">
            <a:extLst>
              <a:ext uri="{FF2B5EF4-FFF2-40B4-BE49-F238E27FC236}">
                <a16:creationId xmlns:a16="http://schemas.microsoft.com/office/drawing/2014/main" id="{FCB6E5BF-4535-43D3-B0DE-E562D893856E}"/>
              </a:ext>
            </a:extLst>
          </p:cNvPr>
          <p:cNvCxnSpPr>
            <a:cxnSpLocks/>
            <a:stCxn id="7" idx="2"/>
            <a:endCxn id="11" idx="2"/>
          </p:cNvCxnSpPr>
          <p:nvPr/>
        </p:nvCxnSpPr>
        <p:spPr>
          <a:xfrm rot="10800000" flipH="1">
            <a:off x="2808380" y="3630321"/>
            <a:ext cx="355876" cy="1535717"/>
          </a:xfrm>
          <a:prstGeom prst="curvedConnector3">
            <a:avLst>
              <a:gd name="adj1" fmla="val -64236"/>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Connector: Curved 30">
            <a:extLst>
              <a:ext uri="{FF2B5EF4-FFF2-40B4-BE49-F238E27FC236}">
                <a16:creationId xmlns:a16="http://schemas.microsoft.com/office/drawing/2014/main" id="{147375B8-55B0-44EA-BF24-78CEC7A0A118}"/>
              </a:ext>
            </a:extLst>
          </p:cNvPr>
          <p:cNvCxnSpPr>
            <a:cxnSpLocks/>
            <a:stCxn id="11" idx="6"/>
            <a:endCxn id="4" idx="2"/>
          </p:cNvCxnSpPr>
          <p:nvPr/>
        </p:nvCxnSpPr>
        <p:spPr>
          <a:xfrm flipV="1">
            <a:off x="4460383" y="2545870"/>
            <a:ext cx="949095" cy="108445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Connector: Curved 35">
            <a:extLst>
              <a:ext uri="{FF2B5EF4-FFF2-40B4-BE49-F238E27FC236}">
                <a16:creationId xmlns:a16="http://schemas.microsoft.com/office/drawing/2014/main" id="{607D8C9E-C79F-46DF-8983-11E3BE9EDDC2}"/>
              </a:ext>
            </a:extLst>
          </p:cNvPr>
          <p:cNvCxnSpPr>
            <a:cxnSpLocks/>
            <a:stCxn id="11" idx="6"/>
            <a:endCxn id="5" idx="2"/>
          </p:cNvCxnSpPr>
          <p:nvPr/>
        </p:nvCxnSpPr>
        <p:spPr>
          <a:xfrm>
            <a:off x="4460383" y="3630320"/>
            <a:ext cx="981637" cy="340416"/>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Connector: Curved 48">
            <a:extLst>
              <a:ext uri="{FF2B5EF4-FFF2-40B4-BE49-F238E27FC236}">
                <a16:creationId xmlns:a16="http://schemas.microsoft.com/office/drawing/2014/main" id="{97372456-0303-48EB-94DE-15C8A1724C0E}"/>
              </a:ext>
            </a:extLst>
          </p:cNvPr>
          <p:cNvCxnSpPr>
            <a:cxnSpLocks/>
            <a:stCxn id="4" idx="5"/>
            <a:endCxn id="5" idx="1"/>
          </p:cNvCxnSpPr>
          <p:nvPr/>
        </p:nvCxnSpPr>
        <p:spPr>
          <a:xfrm rot="5400000">
            <a:off x="5697225" y="2816323"/>
            <a:ext cx="753177" cy="883959"/>
          </a:xfrm>
          <a:prstGeom prst="curvedConnector3">
            <a:avLst>
              <a:gd name="adj1" fmla="val 3773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Connector: Curved 51">
            <a:extLst>
              <a:ext uri="{FF2B5EF4-FFF2-40B4-BE49-F238E27FC236}">
                <a16:creationId xmlns:a16="http://schemas.microsoft.com/office/drawing/2014/main" id="{07B27277-F661-4A24-9F3B-E26E5081064C}"/>
              </a:ext>
            </a:extLst>
          </p:cNvPr>
          <p:cNvCxnSpPr>
            <a:cxnSpLocks/>
            <a:stCxn id="5" idx="7"/>
            <a:endCxn id="4" idx="3"/>
          </p:cNvCxnSpPr>
          <p:nvPr/>
        </p:nvCxnSpPr>
        <p:spPr>
          <a:xfrm rot="16200000" flipV="1">
            <a:off x="5697225" y="2783781"/>
            <a:ext cx="753177" cy="949043"/>
          </a:xfrm>
          <a:prstGeom prst="curvedConnector3">
            <a:avLst>
              <a:gd name="adj1" fmla="val 34058"/>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0" name="Connector: Curved 59">
            <a:extLst>
              <a:ext uri="{FF2B5EF4-FFF2-40B4-BE49-F238E27FC236}">
                <a16:creationId xmlns:a16="http://schemas.microsoft.com/office/drawing/2014/main" id="{7C22EA7B-84D2-46A3-9BDD-C38A82F99D46}"/>
              </a:ext>
            </a:extLst>
          </p:cNvPr>
          <p:cNvCxnSpPr>
            <a:cxnSpLocks/>
            <a:stCxn id="5" idx="6"/>
            <a:endCxn id="6" idx="2"/>
          </p:cNvCxnSpPr>
          <p:nvPr/>
        </p:nvCxnSpPr>
        <p:spPr>
          <a:xfrm flipV="1">
            <a:off x="6738147" y="3205449"/>
            <a:ext cx="1338736" cy="765287"/>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3" name="Connector: Curved 62">
            <a:extLst>
              <a:ext uri="{FF2B5EF4-FFF2-40B4-BE49-F238E27FC236}">
                <a16:creationId xmlns:a16="http://schemas.microsoft.com/office/drawing/2014/main" id="{8F547C14-3BDA-457E-979D-979870C40697}"/>
              </a:ext>
            </a:extLst>
          </p:cNvPr>
          <p:cNvCxnSpPr>
            <a:cxnSpLocks/>
            <a:stCxn id="4" idx="6"/>
            <a:endCxn id="6" idx="2"/>
          </p:cNvCxnSpPr>
          <p:nvPr/>
        </p:nvCxnSpPr>
        <p:spPr>
          <a:xfrm>
            <a:off x="6705605" y="2545870"/>
            <a:ext cx="1371278" cy="659579"/>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Connector: Curved 68">
            <a:extLst>
              <a:ext uri="{FF2B5EF4-FFF2-40B4-BE49-F238E27FC236}">
                <a16:creationId xmlns:a16="http://schemas.microsoft.com/office/drawing/2014/main" id="{2416E92D-76CE-4DEE-9D57-9F2DB47AA506}"/>
              </a:ext>
            </a:extLst>
          </p:cNvPr>
          <p:cNvCxnSpPr>
            <a:cxnSpLocks/>
            <a:stCxn id="6" idx="4"/>
            <a:endCxn id="7" idx="6"/>
          </p:cNvCxnSpPr>
          <p:nvPr/>
        </p:nvCxnSpPr>
        <p:spPr>
          <a:xfrm rot="5400000">
            <a:off x="5962176" y="2403265"/>
            <a:ext cx="1485633" cy="4039911"/>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Connector: Curved 71">
            <a:extLst>
              <a:ext uri="{FF2B5EF4-FFF2-40B4-BE49-F238E27FC236}">
                <a16:creationId xmlns:a16="http://schemas.microsoft.com/office/drawing/2014/main" id="{A27B5F0E-C842-4480-BB2B-EB55AD4905FC}"/>
              </a:ext>
            </a:extLst>
          </p:cNvPr>
          <p:cNvCxnSpPr>
            <a:cxnSpLocks/>
            <a:stCxn id="6" idx="4"/>
            <a:endCxn id="9" idx="4"/>
          </p:cNvCxnSpPr>
          <p:nvPr/>
        </p:nvCxnSpPr>
        <p:spPr>
          <a:xfrm rot="5400000">
            <a:off x="4993835" y="374162"/>
            <a:ext cx="424871" cy="7037355"/>
          </a:xfrm>
          <a:prstGeom prst="curvedConnector3">
            <a:avLst>
              <a:gd name="adj1" fmla="val 60815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2" name="Connector: Curved 81">
            <a:extLst>
              <a:ext uri="{FF2B5EF4-FFF2-40B4-BE49-F238E27FC236}">
                <a16:creationId xmlns:a16="http://schemas.microsoft.com/office/drawing/2014/main" id="{F5AB7234-CE1C-4B76-A3F9-B429A8BDCC16}"/>
              </a:ext>
            </a:extLst>
          </p:cNvPr>
          <p:cNvCxnSpPr>
            <a:cxnSpLocks/>
            <a:stCxn id="11" idx="6"/>
            <a:endCxn id="6" idx="0"/>
          </p:cNvCxnSpPr>
          <p:nvPr/>
        </p:nvCxnSpPr>
        <p:spPr>
          <a:xfrm flipV="1">
            <a:off x="4460383" y="2730493"/>
            <a:ext cx="4264564" cy="899827"/>
          </a:xfrm>
          <a:prstGeom prst="curvedConnector4">
            <a:avLst>
              <a:gd name="adj1" fmla="val 5367"/>
              <a:gd name="adj2" fmla="val 202389"/>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B51604E1-7E34-4A33-9A8A-20A37BE4391B}"/>
              </a:ext>
            </a:extLst>
          </p:cNvPr>
          <p:cNvCxnSpPr>
            <a:cxnSpLocks/>
            <a:stCxn id="9" idx="6"/>
            <a:endCxn id="11" idx="2"/>
          </p:cNvCxnSpPr>
          <p:nvPr/>
        </p:nvCxnSpPr>
        <p:spPr>
          <a:xfrm>
            <a:off x="2335655" y="3630320"/>
            <a:ext cx="828601"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3CF429AA-C700-4BC6-B07A-9F6021BE9688}"/>
              </a:ext>
            </a:extLst>
          </p:cNvPr>
          <p:cNvSpPr txBox="1"/>
          <p:nvPr/>
        </p:nvSpPr>
        <p:spPr>
          <a:xfrm>
            <a:off x="9373010" y="2720278"/>
            <a:ext cx="987849" cy="507831"/>
          </a:xfrm>
          <a:prstGeom prst="rect">
            <a:avLst/>
          </a:prstGeom>
          <a:noFill/>
        </p:spPr>
        <p:txBody>
          <a:bodyPr wrap="square" rtlCol="0">
            <a:spAutoFit/>
          </a:bodyPr>
          <a:lstStyle/>
          <a:p>
            <a:r>
              <a:rPr lang="en-US" sz="900">
                <a:solidFill>
                  <a:srgbClr val="FF0000"/>
                </a:solidFill>
              </a:rPr>
              <a:t>Valid and Agreeable Solution</a:t>
            </a:r>
          </a:p>
        </p:txBody>
      </p:sp>
      <p:sp>
        <p:nvSpPr>
          <p:cNvPr id="65" name="TextBox 64">
            <a:extLst>
              <a:ext uri="{FF2B5EF4-FFF2-40B4-BE49-F238E27FC236}">
                <a16:creationId xmlns:a16="http://schemas.microsoft.com/office/drawing/2014/main" id="{CDE01FCB-0044-4432-B8ED-8BBB9ABE8860}"/>
              </a:ext>
            </a:extLst>
          </p:cNvPr>
          <p:cNvSpPr txBox="1"/>
          <p:nvPr/>
        </p:nvSpPr>
        <p:spPr>
          <a:xfrm>
            <a:off x="8524880" y="4305584"/>
            <a:ext cx="904629" cy="507831"/>
          </a:xfrm>
          <a:prstGeom prst="rect">
            <a:avLst/>
          </a:prstGeom>
          <a:noFill/>
        </p:spPr>
        <p:txBody>
          <a:bodyPr wrap="square" rtlCol="0">
            <a:spAutoFit/>
          </a:bodyPr>
          <a:lstStyle/>
          <a:p>
            <a:r>
              <a:rPr lang="en-US" sz="900"/>
              <a:t>Customer Disagrees with Solution</a:t>
            </a:r>
          </a:p>
        </p:txBody>
      </p:sp>
      <p:sp>
        <p:nvSpPr>
          <p:cNvPr id="66" name="TextBox 65">
            <a:extLst>
              <a:ext uri="{FF2B5EF4-FFF2-40B4-BE49-F238E27FC236}">
                <a16:creationId xmlns:a16="http://schemas.microsoft.com/office/drawing/2014/main" id="{276B7ADA-DD69-4519-9B4A-8A32090D1ED9}"/>
              </a:ext>
            </a:extLst>
          </p:cNvPr>
          <p:cNvSpPr txBox="1"/>
          <p:nvPr/>
        </p:nvSpPr>
        <p:spPr>
          <a:xfrm>
            <a:off x="7707587" y="3970694"/>
            <a:ext cx="738592" cy="369332"/>
          </a:xfrm>
          <a:prstGeom prst="rect">
            <a:avLst/>
          </a:prstGeom>
          <a:noFill/>
        </p:spPr>
        <p:txBody>
          <a:bodyPr wrap="square" rtlCol="0">
            <a:spAutoFit/>
          </a:bodyPr>
          <a:lstStyle/>
          <a:p>
            <a:pPr algn="ctr"/>
            <a:r>
              <a:rPr lang="en-US" sz="900"/>
              <a:t>No Valid Solution</a:t>
            </a:r>
          </a:p>
        </p:txBody>
      </p:sp>
      <p:cxnSp>
        <p:nvCxnSpPr>
          <p:cNvPr id="68" name="Connector: Curved 67">
            <a:extLst>
              <a:ext uri="{FF2B5EF4-FFF2-40B4-BE49-F238E27FC236}">
                <a16:creationId xmlns:a16="http://schemas.microsoft.com/office/drawing/2014/main" id="{31545319-279B-4A6D-B639-53F853460E83}"/>
              </a:ext>
            </a:extLst>
          </p:cNvPr>
          <p:cNvCxnSpPr>
            <a:cxnSpLocks/>
            <a:stCxn id="11" idx="0"/>
            <a:endCxn id="9" idx="0"/>
          </p:cNvCxnSpPr>
          <p:nvPr/>
        </p:nvCxnSpPr>
        <p:spPr>
          <a:xfrm rot="16200000" flipV="1">
            <a:off x="2749956" y="2093000"/>
            <a:ext cx="12700" cy="2124728"/>
          </a:xfrm>
          <a:prstGeom prst="curvedConnector3">
            <a:avLst>
              <a:gd name="adj1" fmla="val 180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7C85A234-7131-4F29-AADE-55A408AB920C}"/>
              </a:ext>
            </a:extLst>
          </p:cNvPr>
          <p:cNvSpPr txBox="1"/>
          <p:nvPr/>
        </p:nvSpPr>
        <p:spPr>
          <a:xfrm>
            <a:off x="2499909" y="2232653"/>
            <a:ext cx="904629" cy="507831"/>
          </a:xfrm>
          <a:prstGeom prst="rect">
            <a:avLst/>
          </a:prstGeom>
          <a:noFill/>
        </p:spPr>
        <p:txBody>
          <a:bodyPr wrap="square" rtlCol="0">
            <a:spAutoFit/>
          </a:bodyPr>
          <a:lstStyle/>
          <a:p>
            <a:r>
              <a:rPr lang="en-US" sz="900"/>
              <a:t>Iterate on Requirements and ConOps</a:t>
            </a:r>
          </a:p>
        </p:txBody>
      </p:sp>
      <p:sp>
        <p:nvSpPr>
          <p:cNvPr id="75" name="TextBox 74">
            <a:extLst>
              <a:ext uri="{FF2B5EF4-FFF2-40B4-BE49-F238E27FC236}">
                <a16:creationId xmlns:a16="http://schemas.microsoft.com/office/drawing/2014/main" id="{20F53A81-687E-4BBE-9BB1-9101B16D028D}"/>
              </a:ext>
            </a:extLst>
          </p:cNvPr>
          <p:cNvSpPr txBox="1"/>
          <p:nvPr/>
        </p:nvSpPr>
        <p:spPr>
          <a:xfrm>
            <a:off x="4498913" y="3875096"/>
            <a:ext cx="936757" cy="369332"/>
          </a:xfrm>
          <a:prstGeom prst="rect">
            <a:avLst/>
          </a:prstGeom>
          <a:noFill/>
        </p:spPr>
        <p:txBody>
          <a:bodyPr wrap="square" rtlCol="0">
            <a:spAutoFit/>
          </a:bodyPr>
          <a:lstStyle/>
          <a:p>
            <a:r>
              <a:rPr lang="en-US" sz="900"/>
              <a:t>Non-simplistic Link Design</a:t>
            </a:r>
          </a:p>
        </p:txBody>
      </p:sp>
      <p:sp>
        <p:nvSpPr>
          <p:cNvPr id="76" name="TextBox 75">
            <a:extLst>
              <a:ext uri="{FF2B5EF4-FFF2-40B4-BE49-F238E27FC236}">
                <a16:creationId xmlns:a16="http://schemas.microsoft.com/office/drawing/2014/main" id="{EE1783AA-B3A5-4857-BB9A-C4D734FBEFC4}"/>
              </a:ext>
            </a:extLst>
          </p:cNvPr>
          <p:cNvSpPr txBox="1"/>
          <p:nvPr/>
        </p:nvSpPr>
        <p:spPr>
          <a:xfrm>
            <a:off x="3982400" y="2181091"/>
            <a:ext cx="1045422" cy="507831"/>
          </a:xfrm>
          <a:prstGeom prst="rect">
            <a:avLst/>
          </a:prstGeom>
          <a:noFill/>
        </p:spPr>
        <p:txBody>
          <a:bodyPr wrap="square" rtlCol="0">
            <a:spAutoFit/>
          </a:bodyPr>
          <a:lstStyle/>
          <a:p>
            <a:r>
              <a:rPr lang="en-US" sz="900">
                <a:solidFill>
                  <a:srgbClr val="FF0000"/>
                </a:solidFill>
              </a:rPr>
              <a:t>Simplistic Link Design and Clear Visibilities</a:t>
            </a:r>
          </a:p>
        </p:txBody>
      </p:sp>
      <p:sp>
        <p:nvSpPr>
          <p:cNvPr id="79" name="TextBox 78">
            <a:extLst>
              <a:ext uri="{FF2B5EF4-FFF2-40B4-BE49-F238E27FC236}">
                <a16:creationId xmlns:a16="http://schemas.microsoft.com/office/drawing/2014/main" id="{E775F6CA-3B3B-4961-95E8-D16C3DCDF16F}"/>
              </a:ext>
            </a:extLst>
          </p:cNvPr>
          <p:cNvSpPr txBox="1"/>
          <p:nvPr/>
        </p:nvSpPr>
        <p:spPr>
          <a:xfrm>
            <a:off x="4707726" y="3129416"/>
            <a:ext cx="898641" cy="369332"/>
          </a:xfrm>
          <a:prstGeom prst="rect">
            <a:avLst/>
          </a:prstGeom>
          <a:noFill/>
        </p:spPr>
        <p:txBody>
          <a:bodyPr wrap="square" rtlCol="0">
            <a:spAutoFit/>
          </a:bodyPr>
          <a:lstStyle/>
          <a:p>
            <a:r>
              <a:rPr lang="en-US" sz="900"/>
              <a:t>Non-clear visibilities</a:t>
            </a:r>
          </a:p>
        </p:txBody>
      </p:sp>
      <p:sp>
        <p:nvSpPr>
          <p:cNvPr id="84" name="TextBox 83">
            <a:extLst>
              <a:ext uri="{FF2B5EF4-FFF2-40B4-BE49-F238E27FC236}">
                <a16:creationId xmlns:a16="http://schemas.microsoft.com/office/drawing/2014/main" id="{63034C89-1D84-4A2A-A338-E2B761FA3A1D}"/>
              </a:ext>
            </a:extLst>
          </p:cNvPr>
          <p:cNvSpPr txBox="1"/>
          <p:nvPr/>
        </p:nvSpPr>
        <p:spPr>
          <a:xfrm>
            <a:off x="6253704" y="2902519"/>
            <a:ext cx="936757" cy="369332"/>
          </a:xfrm>
          <a:prstGeom prst="rect">
            <a:avLst/>
          </a:prstGeom>
          <a:noFill/>
        </p:spPr>
        <p:txBody>
          <a:bodyPr wrap="square" rtlCol="0">
            <a:spAutoFit/>
          </a:bodyPr>
          <a:lstStyle/>
          <a:p>
            <a:r>
              <a:rPr lang="en-US" sz="900"/>
              <a:t>Non-simplistic Link Design</a:t>
            </a:r>
          </a:p>
        </p:txBody>
      </p:sp>
      <p:sp>
        <p:nvSpPr>
          <p:cNvPr id="85" name="TextBox 84">
            <a:extLst>
              <a:ext uri="{FF2B5EF4-FFF2-40B4-BE49-F238E27FC236}">
                <a16:creationId xmlns:a16="http://schemas.microsoft.com/office/drawing/2014/main" id="{0BD65D3C-D7B8-4938-9CD0-B852323CA89C}"/>
              </a:ext>
            </a:extLst>
          </p:cNvPr>
          <p:cNvSpPr txBox="1"/>
          <p:nvPr/>
        </p:nvSpPr>
        <p:spPr>
          <a:xfrm>
            <a:off x="6408065" y="3246530"/>
            <a:ext cx="898641" cy="369332"/>
          </a:xfrm>
          <a:prstGeom prst="rect">
            <a:avLst/>
          </a:prstGeom>
          <a:noFill/>
        </p:spPr>
        <p:txBody>
          <a:bodyPr wrap="square" rtlCol="0">
            <a:spAutoFit/>
          </a:bodyPr>
          <a:lstStyle/>
          <a:p>
            <a:r>
              <a:rPr lang="en-US" sz="900"/>
              <a:t>Non-clear visibilities</a:t>
            </a:r>
          </a:p>
        </p:txBody>
      </p:sp>
      <p:sp>
        <p:nvSpPr>
          <p:cNvPr id="86" name="TextBox 85">
            <a:extLst>
              <a:ext uri="{FF2B5EF4-FFF2-40B4-BE49-F238E27FC236}">
                <a16:creationId xmlns:a16="http://schemas.microsoft.com/office/drawing/2014/main" id="{2F3601E1-57AE-49E4-A326-A19078F562EC}"/>
              </a:ext>
            </a:extLst>
          </p:cNvPr>
          <p:cNvSpPr txBox="1"/>
          <p:nvPr/>
        </p:nvSpPr>
        <p:spPr>
          <a:xfrm>
            <a:off x="7172668" y="2966400"/>
            <a:ext cx="936757" cy="507831"/>
          </a:xfrm>
          <a:prstGeom prst="rect">
            <a:avLst/>
          </a:prstGeom>
          <a:noFill/>
        </p:spPr>
        <p:txBody>
          <a:bodyPr wrap="square" rtlCol="0">
            <a:spAutoFit/>
          </a:bodyPr>
          <a:lstStyle/>
          <a:p>
            <a:r>
              <a:rPr lang="en-US" sz="900"/>
              <a:t>Links and Coverage Understood</a:t>
            </a:r>
          </a:p>
        </p:txBody>
      </p:sp>
      <p:sp>
        <p:nvSpPr>
          <p:cNvPr id="89" name="TextBox 88">
            <a:extLst>
              <a:ext uri="{FF2B5EF4-FFF2-40B4-BE49-F238E27FC236}">
                <a16:creationId xmlns:a16="http://schemas.microsoft.com/office/drawing/2014/main" id="{EDE6110E-6D4E-4811-8A08-188CBE0C4E80}"/>
              </a:ext>
            </a:extLst>
          </p:cNvPr>
          <p:cNvSpPr txBox="1"/>
          <p:nvPr/>
        </p:nvSpPr>
        <p:spPr>
          <a:xfrm>
            <a:off x="1143361" y="4283549"/>
            <a:ext cx="904629" cy="507831"/>
          </a:xfrm>
          <a:prstGeom prst="rect">
            <a:avLst/>
          </a:prstGeom>
          <a:noFill/>
        </p:spPr>
        <p:txBody>
          <a:bodyPr wrap="square" rtlCol="0">
            <a:spAutoFit/>
          </a:bodyPr>
          <a:lstStyle/>
          <a:p>
            <a:r>
              <a:rPr lang="en-US" sz="900"/>
              <a:t>Iterate on Requirements and ConOps</a:t>
            </a:r>
          </a:p>
        </p:txBody>
      </p:sp>
      <p:sp>
        <p:nvSpPr>
          <p:cNvPr id="90" name="TextBox 89">
            <a:extLst>
              <a:ext uri="{FF2B5EF4-FFF2-40B4-BE49-F238E27FC236}">
                <a16:creationId xmlns:a16="http://schemas.microsoft.com/office/drawing/2014/main" id="{29096FF9-2AFD-4AD8-BB89-61149657F3A1}"/>
              </a:ext>
            </a:extLst>
          </p:cNvPr>
          <p:cNvSpPr txBox="1"/>
          <p:nvPr/>
        </p:nvSpPr>
        <p:spPr>
          <a:xfrm>
            <a:off x="2557325" y="4152170"/>
            <a:ext cx="904629" cy="507831"/>
          </a:xfrm>
          <a:prstGeom prst="rect">
            <a:avLst/>
          </a:prstGeom>
          <a:noFill/>
        </p:spPr>
        <p:txBody>
          <a:bodyPr wrap="square" rtlCol="0">
            <a:spAutoFit/>
          </a:bodyPr>
          <a:lstStyle/>
          <a:p>
            <a:r>
              <a:rPr lang="en-US" sz="900"/>
              <a:t>Iterate on Solution ConOps</a:t>
            </a:r>
          </a:p>
        </p:txBody>
      </p:sp>
      <p:sp>
        <p:nvSpPr>
          <p:cNvPr id="91" name="TextBox 90">
            <a:extLst>
              <a:ext uri="{FF2B5EF4-FFF2-40B4-BE49-F238E27FC236}">
                <a16:creationId xmlns:a16="http://schemas.microsoft.com/office/drawing/2014/main" id="{458848C9-653F-40CE-B1A4-2DE6D3D681A4}"/>
              </a:ext>
            </a:extLst>
          </p:cNvPr>
          <p:cNvSpPr txBox="1"/>
          <p:nvPr/>
        </p:nvSpPr>
        <p:spPr>
          <a:xfrm>
            <a:off x="2303991" y="3283648"/>
            <a:ext cx="904629" cy="369332"/>
          </a:xfrm>
          <a:prstGeom prst="rect">
            <a:avLst/>
          </a:prstGeom>
          <a:noFill/>
        </p:spPr>
        <p:txBody>
          <a:bodyPr wrap="square" rtlCol="0">
            <a:spAutoFit/>
          </a:bodyPr>
          <a:lstStyle/>
          <a:p>
            <a:r>
              <a:rPr lang="en-US" sz="900">
                <a:solidFill>
                  <a:srgbClr val="FF0000"/>
                </a:solidFill>
              </a:rPr>
              <a:t>Clear Requirements</a:t>
            </a:r>
          </a:p>
        </p:txBody>
      </p:sp>
      <p:cxnSp>
        <p:nvCxnSpPr>
          <p:cNvPr id="97" name="Connector: Curved 96">
            <a:extLst>
              <a:ext uri="{FF2B5EF4-FFF2-40B4-BE49-F238E27FC236}">
                <a16:creationId xmlns:a16="http://schemas.microsoft.com/office/drawing/2014/main" id="{B5173D51-0FC0-4C79-96F7-19907A1830BA}"/>
              </a:ext>
            </a:extLst>
          </p:cNvPr>
          <p:cNvCxnSpPr>
            <a:cxnSpLocks/>
            <a:stCxn id="6" idx="4"/>
            <a:endCxn id="11" idx="5"/>
          </p:cNvCxnSpPr>
          <p:nvPr/>
        </p:nvCxnSpPr>
        <p:spPr>
          <a:xfrm rot="5400000">
            <a:off x="6354879" y="1596096"/>
            <a:ext cx="285760" cy="4454377"/>
          </a:xfrm>
          <a:prstGeom prst="curvedConnector3">
            <a:avLst>
              <a:gd name="adj1" fmla="val 383824"/>
            </a:avLst>
          </a:prstGeom>
          <a:ln>
            <a:tailEnd type="triangle"/>
          </a:ln>
        </p:spPr>
        <p:style>
          <a:lnRef idx="2">
            <a:schemeClr val="accent1"/>
          </a:lnRef>
          <a:fillRef idx="0">
            <a:schemeClr val="accent1"/>
          </a:fillRef>
          <a:effectRef idx="1">
            <a:schemeClr val="accent1"/>
          </a:effectRef>
          <a:fontRef idx="minor">
            <a:schemeClr val="tx1"/>
          </a:fontRef>
        </p:style>
      </p:cxnSp>
      <p:sp>
        <p:nvSpPr>
          <p:cNvPr id="44" name="Content Placeholder 2">
            <a:extLst>
              <a:ext uri="{FF2B5EF4-FFF2-40B4-BE49-F238E27FC236}">
                <a16:creationId xmlns:a16="http://schemas.microsoft.com/office/drawing/2014/main" id="{5BA41639-7F19-46BE-AEF8-F1ADD6DED947}"/>
              </a:ext>
            </a:extLst>
          </p:cNvPr>
          <p:cNvSpPr>
            <a:spLocks noGrp="1"/>
          </p:cNvSpPr>
          <p:nvPr>
            <p:ph idx="1"/>
          </p:nvPr>
        </p:nvSpPr>
        <p:spPr>
          <a:xfrm>
            <a:off x="304800" y="980881"/>
            <a:ext cx="11582400" cy="717402"/>
          </a:xfrm>
        </p:spPr>
        <p:txBody>
          <a:bodyPr/>
          <a:lstStyle/>
          <a:p>
            <a:pPr marL="0" indent="0" algn="ctr">
              <a:buNone/>
            </a:pPr>
            <a:r>
              <a:rPr lang="en-US" b="1">
                <a:latin typeface="+mj-lt"/>
              </a:rPr>
              <a:t>The NSN Advanced Planning Process showing an iterative flow between requirements definition, planning, coverage analysis, link analysis, and network feasibility analysis (NFA).</a:t>
            </a:r>
          </a:p>
        </p:txBody>
      </p:sp>
      <p:sp>
        <p:nvSpPr>
          <p:cNvPr id="41" name="TextBox 40">
            <a:extLst>
              <a:ext uri="{FF2B5EF4-FFF2-40B4-BE49-F238E27FC236}">
                <a16:creationId xmlns:a16="http://schemas.microsoft.com/office/drawing/2014/main" id="{88F9C4F7-F892-4A76-AC2C-1ABF29317C9B}"/>
              </a:ext>
            </a:extLst>
          </p:cNvPr>
          <p:cNvSpPr txBox="1"/>
          <p:nvPr/>
        </p:nvSpPr>
        <p:spPr>
          <a:xfrm>
            <a:off x="3515583" y="4234775"/>
            <a:ext cx="904629" cy="369332"/>
          </a:xfrm>
          <a:prstGeom prst="rect">
            <a:avLst/>
          </a:prstGeom>
          <a:noFill/>
        </p:spPr>
        <p:txBody>
          <a:bodyPr wrap="square" rtlCol="0">
            <a:spAutoFit/>
          </a:bodyPr>
          <a:lstStyle/>
          <a:p>
            <a:r>
              <a:rPr lang="en-US" sz="900"/>
              <a:t>No Standard NSN Solution</a:t>
            </a:r>
          </a:p>
        </p:txBody>
      </p:sp>
    </p:spTree>
    <p:extLst>
      <p:ext uri="{BB962C8B-B14F-4D97-AF65-F5344CB8AC3E}">
        <p14:creationId xmlns:p14="http://schemas.microsoft.com/office/powerpoint/2010/main" val="169191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Arrow Connector 80">
            <a:extLst>
              <a:ext uri="{FF2B5EF4-FFF2-40B4-BE49-F238E27FC236}">
                <a16:creationId xmlns:a16="http://schemas.microsoft.com/office/drawing/2014/main" id="{3580C643-3A40-4E91-8A43-307DB22A620B}"/>
              </a:ext>
            </a:extLst>
          </p:cNvPr>
          <p:cNvCxnSpPr>
            <a:cxnSpLocks/>
            <a:stCxn id="6" idx="6"/>
            <a:endCxn id="10" idx="2"/>
          </p:cNvCxnSpPr>
          <p:nvPr/>
        </p:nvCxnSpPr>
        <p:spPr>
          <a:xfrm>
            <a:off x="9373010" y="3205449"/>
            <a:ext cx="761062"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25E6FC72-722B-494D-AB0F-6BEF0717F3C8}"/>
              </a:ext>
            </a:extLst>
          </p:cNvPr>
          <p:cNvSpPr>
            <a:spLocks noGrp="1"/>
          </p:cNvSpPr>
          <p:nvPr>
            <p:ph type="title"/>
          </p:nvPr>
        </p:nvSpPr>
        <p:spPr/>
        <p:txBody>
          <a:bodyPr>
            <a:normAutofit fontScale="90000"/>
          </a:bodyPr>
          <a:lstStyle/>
          <a:p>
            <a:r>
              <a:rPr lang="en-US"/>
              <a:t>NFA Example Flow 2: More Complex Problem</a:t>
            </a:r>
          </a:p>
        </p:txBody>
      </p:sp>
      <p:sp>
        <p:nvSpPr>
          <p:cNvPr id="4" name="Oval 3">
            <a:extLst>
              <a:ext uri="{FF2B5EF4-FFF2-40B4-BE49-F238E27FC236}">
                <a16:creationId xmlns:a16="http://schemas.microsoft.com/office/drawing/2014/main" id="{881EAE29-C399-466D-878F-9B0B94511EC6}"/>
              </a:ext>
            </a:extLst>
          </p:cNvPr>
          <p:cNvSpPr/>
          <p:nvPr/>
        </p:nvSpPr>
        <p:spPr>
          <a:xfrm>
            <a:off x="5409478" y="2070914"/>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Coverage Analysis</a:t>
            </a:r>
          </a:p>
        </p:txBody>
      </p:sp>
      <p:sp>
        <p:nvSpPr>
          <p:cNvPr id="5" name="Oval 4">
            <a:extLst>
              <a:ext uri="{FF2B5EF4-FFF2-40B4-BE49-F238E27FC236}">
                <a16:creationId xmlns:a16="http://schemas.microsoft.com/office/drawing/2014/main" id="{6596F9FA-EAFA-4689-97A6-6765E2554232}"/>
              </a:ext>
            </a:extLst>
          </p:cNvPr>
          <p:cNvSpPr/>
          <p:nvPr/>
        </p:nvSpPr>
        <p:spPr>
          <a:xfrm>
            <a:off x="5442020" y="3495780"/>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Link Analysis </a:t>
            </a:r>
            <a:r>
              <a:rPr lang="en-US" sz="1050"/>
              <a:t>(RF or Optical)</a:t>
            </a:r>
            <a:endParaRPr lang="en-US" sz="1200"/>
          </a:p>
        </p:txBody>
      </p:sp>
      <p:sp>
        <p:nvSpPr>
          <p:cNvPr id="6" name="Oval 5">
            <a:extLst>
              <a:ext uri="{FF2B5EF4-FFF2-40B4-BE49-F238E27FC236}">
                <a16:creationId xmlns:a16="http://schemas.microsoft.com/office/drawing/2014/main" id="{B857AFE7-EC80-4414-8958-C8A854EE0527}"/>
              </a:ext>
            </a:extLst>
          </p:cNvPr>
          <p:cNvSpPr/>
          <p:nvPr/>
        </p:nvSpPr>
        <p:spPr>
          <a:xfrm>
            <a:off x="8076883" y="2730493"/>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Feasibility Analysis</a:t>
            </a:r>
          </a:p>
        </p:txBody>
      </p:sp>
      <p:sp>
        <p:nvSpPr>
          <p:cNvPr id="7" name="Oval 6">
            <a:extLst>
              <a:ext uri="{FF2B5EF4-FFF2-40B4-BE49-F238E27FC236}">
                <a16:creationId xmlns:a16="http://schemas.microsoft.com/office/drawing/2014/main" id="{7704F5F5-E618-4E94-B50B-99F5590F6C11}"/>
              </a:ext>
            </a:extLst>
          </p:cNvPr>
          <p:cNvSpPr/>
          <p:nvPr/>
        </p:nvSpPr>
        <p:spPr>
          <a:xfrm>
            <a:off x="2808380" y="4691081"/>
            <a:ext cx="1876656"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Research and Planning of Non-Standard Services/Usage</a:t>
            </a:r>
          </a:p>
        </p:txBody>
      </p:sp>
      <p:sp>
        <p:nvSpPr>
          <p:cNvPr id="9" name="Oval 8">
            <a:extLst>
              <a:ext uri="{FF2B5EF4-FFF2-40B4-BE49-F238E27FC236}">
                <a16:creationId xmlns:a16="http://schemas.microsoft.com/office/drawing/2014/main" id="{D3529F20-E23F-4E49-AECC-0D888943B065}"/>
              </a:ext>
            </a:extLst>
          </p:cNvPr>
          <p:cNvSpPr/>
          <p:nvPr/>
        </p:nvSpPr>
        <p:spPr>
          <a:xfrm>
            <a:off x="1039528" y="3155364"/>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1200"/>
              <a:t>Q&amp;A for </a:t>
            </a:r>
          </a:p>
          <a:p>
            <a:pPr algn="ctr"/>
            <a:r>
              <a:rPr lang="en-US" sz="1200"/>
              <a:t>Requirements</a:t>
            </a:r>
          </a:p>
          <a:p>
            <a:pPr algn="ctr"/>
            <a:r>
              <a:rPr lang="en-US" sz="1200"/>
              <a:t>Definition</a:t>
            </a:r>
          </a:p>
        </p:txBody>
      </p:sp>
      <p:sp>
        <p:nvSpPr>
          <p:cNvPr id="10" name="Oval 9">
            <a:extLst>
              <a:ext uri="{FF2B5EF4-FFF2-40B4-BE49-F238E27FC236}">
                <a16:creationId xmlns:a16="http://schemas.microsoft.com/office/drawing/2014/main" id="{4F339165-EE35-43B5-8D21-B66031001737}"/>
              </a:ext>
            </a:extLst>
          </p:cNvPr>
          <p:cNvSpPr/>
          <p:nvPr/>
        </p:nvSpPr>
        <p:spPr>
          <a:xfrm>
            <a:off x="10134072" y="2730493"/>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NSN Costing Of Solution</a:t>
            </a:r>
          </a:p>
          <a:p>
            <a:pPr algn="ctr"/>
            <a:r>
              <a:rPr lang="en-US" sz="1050"/>
              <a:t>(as necessary)</a:t>
            </a:r>
          </a:p>
        </p:txBody>
      </p:sp>
      <p:sp>
        <p:nvSpPr>
          <p:cNvPr id="11" name="Oval 10">
            <a:extLst>
              <a:ext uri="{FF2B5EF4-FFF2-40B4-BE49-F238E27FC236}">
                <a16:creationId xmlns:a16="http://schemas.microsoft.com/office/drawing/2014/main" id="{503A529C-0C21-4C70-8F2C-BDBAF6E6CAE0}"/>
              </a:ext>
            </a:extLst>
          </p:cNvPr>
          <p:cNvSpPr/>
          <p:nvPr/>
        </p:nvSpPr>
        <p:spPr>
          <a:xfrm>
            <a:off x="3164256" y="3155364"/>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Formulate a Viable Support Concept</a:t>
            </a:r>
          </a:p>
        </p:txBody>
      </p:sp>
      <p:cxnSp>
        <p:nvCxnSpPr>
          <p:cNvPr id="14" name="Connector: Curved 13">
            <a:extLst>
              <a:ext uri="{FF2B5EF4-FFF2-40B4-BE49-F238E27FC236}">
                <a16:creationId xmlns:a16="http://schemas.microsoft.com/office/drawing/2014/main" id="{16CB2C0C-8349-4094-A944-B2BB2E7327D8}"/>
              </a:ext>
            </a:extLst>
          </p:cNvPr>
          <p:cNvCxnSpPr>
            <a:cxnSpLocks/>
            <a:stCxn id="11" idx="4"/>
            <a:endCxn id="7" idx="1"/>
          </p:cNvCxnSpPr>
          <p:nvPr/>
        </p:nvCxnSpPr>
        <p:spPr>
          <a:xfrm rot="5400000">
            <a:off x="3085307" y="4103178"/>
            <a:ext cx="724917" cy="72911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nector: Curved 17">
            <a:extLst>
              <a:ext uri="{FF2B5EF4-FFF2-40B4-BE49-F238E27FC236}">
                <a16:creationId xmlns:a16="http://schemas.microsoft.com/office/drawing/2014/main" id="{73FC02E5-6455-43CB-A8E6-9E2FAFC67224}"/>
              </a:ext>
            </a:extLst>
          </p:cNvPr>
          <p:cNvCxnSpPr>
            <a:cxnSpLocks/>
            <a:stCxn id="7" idx="2"/>
            <a:endCxn id="9" idx="4"/>
          </p:cNvCxnSpPr>
          <p:nvPr/>
        </p:nvCxnSpPr>
        <p:spPr>
          <a:xfrm rot="10800000">
            <a:off x="1687592" y="4105275"/>
            <a:ext cx="1120788" cy="1060762"/>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nector: Curved 20">
            <a:extLst>
              <a:ext uri="{FF2B5EF4-FFF2-40B4-BE49-F238E27FC236}">
                <a16:creationId xmlns:a16="http://schemas.microsoft.com/office/drawing/2014/main" id="{FCB6E5BF-4535-43D3-B0DE-E562D893856E}"/>
              </a:ext>
            </a:extLst>
          </p:cNvPr>
          <p:cNvCxnSpPr>
            <a:cxnSpLocks/>
            <a:stCxn id="7" idx="2"/>
            <a:endCxn id="11" idx="2"/>
          </p:cNvCxnSpPr>
          <p:nvPr/>
        </p:nvCxnSpPr>
        <p:spPr>
          <a:xfrm rot="10800000" flipH="1">
            <a:off x="2808380" y="3630321"/>
            <a:ext cx="355876" cy="1535717"/>
          </a:xfrm>
          <a:prstGeom prst="curvedConnector3">
            <a:avLst>
              <a:gd name="adj1" fmla="val -64236"/>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Connector: Curved 30">
            <a:extLst>
              <a:ext uri="{FF2B5EF4-FFF2-40B4-BE49-F238E27FC236}">
                <a16:creationId xmlns:a16="http://schemas.microsoft.com/office/drawing/2014/main" id="{147375B8-55B0-44EA-BF24-78CEC7A0A118}"/>
              </a:ext>
            </a:extLst>
          </p:cNvPr>
          <p:cNvCxnSpPr>
            <a:cxnSpLocks/>
            <a:stCxn id="11" idx="6"/>
            <a:endCxn id="4" idx="2"/>
          </p:cNvCxnSpPr>
          <p:nvPr/>
        </p:nvCxnSpPr>
        <p:spPr>
          <a:xfrm flipV="1">
            <a:off x="4460383" y="2545870"/>
            <a:ext cx="949095" cy="1084450"/>
          </a:xfrm>
          <a:prstGeom prst="curvedConnector3">
            <a:avLst>
              <a:gd name="adj1" fmla="val 50000"/>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6" name="Connector: Curved 35">
            <a:extLst>
              <a:ext uri="{FF2B5EF4-FFF2-40B4-BE49-F238E27FC236}">
                <a16:creationId xmlns:a16="http://schemas.microsoft.com/office/drawing/2014/main" id="{607D8C9E-C79F-46DF-8983-11E3BE9EDDC2}"/>
              </a:ext>
            </a:extLst>
          </p:cNvPr>
          <p:cNvCxnSpPr>
            <a:cxnSpLocks/>
            <a:stCxn id="11" idx="6"/>
            <a:endCxn id="5" idx="2"/>
          </p:cNvCxnSpPr>
          <p:nvPr/>
        </p:nvCxnSpPr>
        <p:spPr>
          <a:xfrm>
            <a:off x="4460383" y="3630320"/>
            <a:ext cx="981637" cy="340416"/>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Connector: Curved 48">
            <a:extLst>
              <a:ext uri="{FF2B5EF4-FFF2-40B4-BE49-F238E27FC236}">
                <a16:creationId xmlns:a16="http://schemas.microsoft.com/office/drawing/2014/main" id="{97372456-0303-48EB-94DE-15C8A1724C0E}"/>
              </a:ext>
            </a:extLst>
          </p:cNvPr>
          <p:cNvCxnSpPr>
            <a:cxnSpLocks/>
            <a:stCxn id="4" idx="5"/>
            <a:endCxn id="5" idx="1"/>
          </p:cNvCxnSpPr>
          <p:nvPr/>
        </p:nvCxnSpPr>
        <p:spPr>
          <a:xfrm rot="5400000">
            <a:off x="5697225" y="2816323"/>
            <a:ext cx="753177" cy="883959"/>
          </a:xfrm>
          <a:prstGeom prst="curvedConnector3">
            <a:avLst>
              <a:gd name="adj1" fmla="val 37737"/>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2" name="Connector: Curved 51">
            <a:extLst>
              <a:ext uri="{FF2B5EF4-FFF2-40B4-BE49-F238E27FC236}">
                <a16:creationId xmlns:a16="http://schemas.microsoft.com/office/drawing/2014/main" id="{07B27277-F661-4A24-9F3B-E26E5081064C}"/>
              </a:ext>
            </a:extLst>
          </p:cNvPr>
          <p:cNvCxnSpPr>
            <a:cxnSpLocks/>
            <a:stCxn id="5" idx="7"/>
            <a:endCxn id="4" idx="3"/>
          </p:cNvCxnSpPr>
          <p:nvPr/>
        </p:nvCxnSpPr>
        <p:spPr>
          <a:xfrm rot="16200000" flipV="1">
            <a:off x="5697225" y="2783781"/>
            <a:ext cx="753177" cy="949043"/>
          </a:xfrm>
          <a:prstGeom prst="curvedConnector3">
            <a:avLst>
              <a:gd name="adj1" fmla="val 34058"/>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0" name="Connector: Curved 59">
            <a:extLst>
              <a:ext uri="{FF2B5EF4-FFF2-40B4-BE49-F238E27FC236}">
                <a16:creationId xmlns:a16="http://schemas.microsoft.com/office/drawing/2014/main" id="{7C22EA7B-84D2-46A3-9BDD-C38A82F99D46}"/>
              </a:ext>
            </a:extLst>
          </p:cNvPr>
          <p:cNvCxnSpPr>
            <a:cxnSpLocks/>
            <a:stCxn id="5" idx="6"/>
            <a:endCxn id="6" idx="2"/>
          </p:cNvCxnSpPr>
          <p:nvPr/>
        </p:nvCxnSpPr>
        <p:spPr>
          <a:xfrm flipV="1">
            <a:off x="6738147" y="3205449"/>
            <a:ext cx="1338736" cy="765287"/>
          </a:xfrm>
          <a:prstGeom prst="curvedConnector3">
            <a:avLst>
              <a:gd name="adj1" fmla="val 50000"/>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63" name="Connector: Curved 62">
            <a:extLst>
              <a:ext uri="{FF2B5EF4-FFF2-40B4-BE49-F238E27FC236}">
                <a16:creationId xmlns:a16="http://schemas.microsoft.com/office/drawing/2014/main" id="{8F547C14-3BDA-457E-979D-979870C40697}"/>
              </a:ext>
            </a:extLst>
          </p:cNvPr>
          <p:cNvCxnSpPr>
            <a:cxnSpLocks/>
            <a:stCxn id="4" idx="6"/>
            <a:endCxn id="6" idx="2"/>
          </p:cNvCxnSpPr>
          <p:nvPr/>
        </p:nvCxnSpPr>
        <p:spPr>
          <a:xfrm>
            <a:off x="6705605" y="2545870"/>
            <a:ext cx="1371278" cy="659579"/>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Connector: Curved 68">
            <a:extLst>
              <a:ext uri="{FF2B5EF4-FFF2-40B4-BE49-F238E27FC236}">
                <a16:creationId xmlns:a16="http://schemas.microsoft.com/office/drawing/2014/main" id="{2416E92D-76CE-4DEE-9D57-9F2DB47AA506}"/>
              </a:ext>
            </a:extLst>
          </p:cNvPr>
          <p:cNvCxnSpPr>
            <a:cxnSpLocks/>
            <a:stCxn id="6" idx="4"/>
            <a:endCxn id="7" idx="6"/>
          </p:cNvCxnSpPr>
          <p:nvPr/>
        </p:nvCxnSpPr>
        <p:spPr>
          <a:xfrm rot="5400000">
            <a:off x="5962176" y="2403265"/>
            <a:ext cx="1485633" cy="4039911"/>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Connector: Curved 71">
            <a:extLst>
              <a:ext uri="{FF2B5EF4-FFF2-40B4-BE49-F238E27FC236}">
                <a16:creationId xmlns:a16="http://schemas.microsoft.com/office/drawing/2014/main" id="{A27B5F0E-C842-4480-BB2B-EB55AD4905FC}"/>
              </a:ext>
            </a:extLst>
          </p:cNvPr>
          <p:cNvCxnSpPr>
            <a:cxnSpLocks/>
            <a:stCxn id="6" idx="4"/>
            <a:endCxn id="9" idx="4"/>
          </p:cNvCxnSpPr>
          <p:nvPr/>
        </p:nvCxnSpPr>
        <p:spPr>
          <a:xfrm rot="5400000">
            <a:off x="4993835" y="374162"/>
            <a:ext cx="424871" cy="7037355"/>
          </a:xfrm>
          <a:prstGeom prst="curvedConnector3">
            <a:avLst>
              <a:gd name="adj1" fmla="val 60815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2" name="Connector: Curved 81">
            <a:extLst>
              <a:ext uri="{FF2B5EF4-FFF2-40B4-BE49-F238E27FC236}">
                <a16:creationId xmlns:a16="http://schemas.microsoft.com/office/drawing/2014/main" id="{F5AB7234-CE1C-4B76-A3F9-B429A8BDCC16}"/>
              </a:ext>
            </a:extLst>
          </p:cNvPr>
          <p:cNvCxnSpPr>
            <a:cxnSpLocks/>
            <a:stCxn id="11" idx="6"/>
            <a:endCxn id="6" idx="0"/>
          </p:cNvCxnSpPr>
          <p:nvPr/>
        </p:nvCxnSpPr>
        <p:spPr>
          <a:xfrm flipV="1">
            <a:off x="4460383" y="2730493"/>
            <a:ext cx="4264564" cy="899827"/>
          </a:xfrm>
          <a:prstGeom prst="curvedConnector4">
            <a:avLst>
              <a:gd name="adj1" fmla="val 5367"/>
              <a:gd name="adj2" fmla="val 202389"/>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B51604E1-7E34-4A33-9A8A-20A37BE4391B}"/>
              </a:ext>
            </a:extLst>
          </p:cNvPr>
          <p:cNvCxnSpPr>
            <a:cxnSpLocks/>
            <a:stCxn id="9" idx="6"/>
            <a:endCxn id="11" idx="2"/>
          </p:cNvCxnSpPr>
          <p:nvPr/>
        </p:nvCxnSpPr>
        <p:spPr>
          <a:xfrm>
            <a:off x="2335655" y="3630320"/>
            <a:ext cx="828601"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3CF429AA-C700-4BC6-B07A-9F6021BE9688}"/>
              </a:ext>
            </a:extLst>
          </p:cNvPr>
          <p:cNvSpPr txBox="1"/>
          <p:nvPr/>
        </p:nvSpPr>
        <p:spPr>
          <a:xfrm>
            <a:off x="9373010" y="2720278"/>
            <a:ext cx="987849" cy="507831"/>
          </a:xfrm>
          <a:prstGeom prst="rect">
            <a:avLst/>
          </a:prstGeom>
          <a:noFill/>
        </p:spPr>
        <p:txBody>
          <a:bodyPr wrap="square" rtlCol="0">
            <a:spAutoFit/>
          </a:bodyPr>
          <a:lstStyle/>
          <a:p>
            <a:r>
              <a:rPr lang="en-US" sz="900">
                <a:solidFill>
                  <a:srgbClr val="FF0000"/>
                </a:solidFill>
              </a:rPr>
              <a:t>Valid and Agreeable Solution</a:t>
            </a:r>
          </a:p>
        </p:txBody>
      </p:sp>
      <p:sp>
        <p:nvSpPr>
          <p:cNvPr id="65" name="TextBox 64">
            <a:extLst>
              <a:ext uri="{FF2B5EF4-FFF2-40B4-BE49-F238E27FC236}">
                <a16:creationId xmlns:a16="http://schemas.microsoft.com/office/drawing/2014/main" id="{CDE01FCB-0044-4432-B8ED-8BBB9ABE8860}"/>
              </a:ext>
            </a:extLst>
          </p:cNvPr>
          <p:cNvSpPr txBox="1"/>
          <p:nvPr/>
        </p:nvSpPr>
        <p:spPr>
          <a:xfrm>
            <a:off x="8524880" y="4305584"/>
            <a:ext cx="904629" cy="507831"/>
          </a:xfrm>
          <a:prstGeom prst="rect">
            <a:avLst/>
          </a:prstGeom>
          <a:noFill/>
        </p:spPr>
        <p:txBody>
          <a:bodyPr wrap="square" rtlCol="0">
            <a:spAutoFit/>
          </a:bodyPr>
          <a:lstStyle/>
          <a:p>
            <a:r>
              <a:rPr lang="en-US" sz="900"/>
              <a:t>Customer Disagrees with Solution</a:t>
            </a:r>
          </a:p>
        </p:txBody>
      </p:sp>
      <p:sp>
        <p:nvSpPr>
          <p:cNvPr id="66" name="TextBox 65">
            <a:extLst>
              <a:ext uri="{FF2B5EF4-FFF2-40B4-BE49-F238E27FC236}">
                <a16:creationId xmlns:a16="http://schemas.microsoft.com/office/drawing/2014/main" id="{276B7ADA-DD69-4519-9B4A-8A32090D1ED9}"/>
              </a:ext>
            </a:extLst>
          </p:cNvPr>
          <p:cNvSpPr txBox="1"/>
          <p:nvPr/>
        </p:nvSpPr>
        <p:spPr>
          <a:xfrm>
            <a:off x="7707587" y="3970694"/>
            <a:ext cx="738592" cy="369332"/>
          </a:xfrm>
          <a:prstGeom prst="rect">
            <a:avLst/>
          </a:prstGeom>
          <a:noFill/>
        </p:spPr>
        <p:txBody>
          <a:bodyPr wrap="square" rtlCol="0">
            <a:spAutoFit/>
          </a:bodyPr>
          <a:lstStyle/>
          <a:p>
            <a:pPr algn="ctr"/>
            <a:r>
              <a:rPr lang="en-US" sz="900"/>
              <a:t>No Valid Solution</a:t>
            </a:r>
          </a:p>
        </p:txBody>
      </p:sp>
      <p:cxnSp>
        <p:nvCxnSpPr>
          <p:cNvPr id="68" name="Connector: Curved 67">
            <a:extLst>
              <a:ext uri="{FF2B5EF4-FFF2-40B4-BE49-F238E27FC236}">
                <a16:creationId xmlns:a16="http://schemas.microsoft.com/office/drawing/2014/main" id="{31545319-279B-4A6D-B639-53F853460E83}"/>
              </a:ext>
            </a:extLst>
          </p:cNvPr>
          <p:cNvCxnSpPr>
            <a:cxnSpLocks/>
            <a:stCxn id="11" idx="0"/>
            <a:endCxn id="9" idx="0"/>
          </p:cNvCxnSpPr>
          <p:nvPr/>
        </p:nvCxnSpPr>
        <p:spPr>
          <a:xfrm rot="16200000" flipV="1">
            <a:off x="2749956" y="2093000"/>
            <a:ext cx="12700" cy="2124728"/>
          </a:xfrm>
          <a:prstGeom prst="curvedConnector3">
            <a:avLst>
              <a:gd name="adj1" fmla="val 180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7C85A234-7131-4F29-AADE-55A408AB920C}"/>
              </a:ext>
            </a:extLst>
          </p:cNvPr>
          <p:cNvSpPr txBox="1"/>
          <p:nvPr/>
        </p:nvSpPr>
        <p:spPr>
          <a:xfrm>
            <a:off x="2499909" y="2232653"/>
            <a:ext cx="904629" cy="507831"/>
          </a:xfrm>
          <a:prstGeom prst="rect">
            <a:avLst/>
          </a:prstGeom>
          <a:noFill/>
        </p:spPr>
        <p:txBody>
          <a:bodyPr wrap="square" rtlCol="0">
            <a:spAutoFit/>
          </a:bodyPr>
          <a:lstStyle/>
          <a:p>
            <a:r>
              <a:rPr lang="en-US" sz="900"/>
              <a:t>Iterate on Requirements and ConOps</a:t>
            </a:r>
          </a:p>
        </p:txBody>
      </p:sp>
      <p:sp>
        <p:nvSpPr>
          <p:cNvPr id="75" name="TextBox 74">
            <a:extLst>
              <a:ext uri="{FF2B5EF4-FFF2-40B4-BE49-F238E27FC236}">
                <a16:creationId xmlns:a16="http://schemas.microsoft.com/office/drawing/2014/main" id="{20F53A81-687E-4BBE-9BB1-9101B16D028D}"/>
              </a:ext>
            </a:extLst>
          </p:cNvPr>
          <p:cNvSpPr txBox="1"/>
          <p:nvPr/>
        </p:nvSpPr>
        <p:spPr>
          <a:xfrm>
            <a:off x="4498913" y="3875096"/>
            <a:ext cx="936757" cy="369332"/>
          </a:xfrm>
          <a:prstGeom prst="rect">
            <a:avLst/>
          </a:prstGeom>
          <a:noFill/>
        </p:spPr>
        <p:txBody>
          <a:bodyPr wrap="square" rtlCol="0">
            <a:spAutoFit/>
          </a:bodyPr>
          <a:lstStyle/>
          <a:p>
            <a:r>
              <a:rPr lang="en-US" sz="900"/>
              <a:t>Non-simplistic Link Design</a:t>
            </a:r>
          </a:p>
        </p:txBody>
      </p:sp>
      <p:sp>
        <p:nvSpPr>
          <p:cNvPr id="76" name="TextBox 75">
            <a:extLst>
              <a:ext uri="{FF2B5EF4-FFF2-40B4-BE49-F238E27FC236}">
                <a16:creationId xmlns:a16="http://schemas.microsoft.com/office/drawing/2014/main" id="{EE1783AA-B3A5-4857-BB9A-C4D734FBEFC4}"/>
              </a:ext>
            </a:extLst>
          </p:cNvPr>
          <p:cNvSpPr txBox="1"/>
          <p:nvPr/>
        </p:nvSpPr>
        <p:spPr>
          <a:xfrm>
            <a:off x="3982400" y="2181091"/>
            <a:ext cx="1045422" cy="507831"/>
          </a:xfrm>
          <a:prstGeom prst="rect">
            <a:avLst/>
          </a:prstGeom>
          <a:noFill/>
        </p:spPr>
        <p:txBody>
          <a:bodyPr wrap="square" rtlCol="0">
            <a:spAutoFit/>
          </a:bodyPr>
          <a:lstStyle/>
          <a:p>
            <a:r>
              <a:rPr lang="en-US" sz="900"/>
              <a:t>Simplistic Link Design and Clear Visibilities</a:t>
            </a:r>
          </a:p>
        </p:txBody>
      </p:sp>
      <p:sp>
        <p:nvSpPr>
          <p:cNvPr id="79" name="TextBox 78">
            <a:extLst>
              <a:ext uri="{FF2B5EF4-FFF2-40B4-BE49-F238E27FC236}">
                <a16:creationId xmlns:a16="http://schemas.microsoft.com/office/drawing/2014/main" id="{E775F6CA-3B3B-4961-95E8-D16C3DCDF16F}"/>
              </a:ext>
            </a:extLst>
          </p:cNvPr>
          <p:cNvSpPr txBox="1"/>
          <p:nvPr/>
        </p:nvSpPr>
        <p:spPr>
          <a:xfrm>
            <a:off x="4707726" y="3129416"/>
            <a:ext cx="898641" cy="369332"/>
          </a:xfrm>
          <a:prstGeom prst="rect">
            <a:avLst/>
          </a:prstGeom>
          <a:noFill/>
        </p:spPr>
        <p:txBody>
          <a:bodyPr wrap="square" rtlCol="0">
            <a:spAutoFit/>
          </a:bodyPr>
          <a:lstStyle/>
          <a:p>
            <a:r>
              <a:rPr lang="en-US" sz="900">
                <a:solidFill>
                  <a:srgbClr val="FF0000"/>
                </a:solidFill>
              </a:rPr>
              <a:t>Non-clear visibilities</a:t>
            </a:r>
          </a:p>
        </p:txBody>
      </p:sp>
      <p:sp>
        <p:nvSpPr>
          <p:cNvPr id="84" name="TextBox 83">
            <a:extLst>
              <a:ext uri="{FF2B5EF4-FFF2-40B4-BE49-F238E27FC236}">
                <a16:creationId xmlns:a16="http://schemas.microsoft.com/office/drawing/2014/main" id="{63034C89-1D84-4A2A-A338-E2B761FA3A1D}"/>
              </a:ext>
            </a:extLst>
          </p:cNvPr>
          <p:cNvSpPr txBox="1"/>
          <p:nvPr/>
        </p:nvSpPr>
        <p:spPr>
          <a:xfrm>
            <a:off x="6253704" y="2902519"/>
            <a:ext cx="936757" cy="369332"/>
          </a:xfrm>
          <a:prstGeom prst="rect">
            <a:avLst/>
          </a:prstGeom>
          <a:noFill/>
        </p:spPr>
        <p:txBody>
          <a:bodyPr wrap="square" rtlCol="0">
            <a:spAutoFit/>
          </a:bodyPr>
          <a:lstStyle/>
          <a:p>
            <a:r>
              <a:rPr lang="en-US" sz="900">
                <a:solidFill>
                  <a:srgbClr val="FF0000"/>
                </a:solidFill>
              </a:rPr>
              <a:t>Non-simplistic Link Design</a:t>
            </a:r>
          </a:p>
        </p:txBody>
      </p:sp>
      <p:sp>
        <p:nvSpPr>
          <p:cNvPr id="85" name="TextBox 84">
            <a:extLst>
              <a:ext uri="{FF2B5EF4-FFF2-40B4-BE49-F238E27FC236}">
                <a16:creationId xmlns:a16="http://schemas.microsoft.com/office/drawing/2014/main" id="{0BD65D3C-D7B8-4938-9CD0-B852323CA89C}"/>
              </a:ext>
            </a:extLst>
          </p:cNvPr>
          <p:cNvSpPr txBox="1"/>
          <p:nvPr/>
        </p:nvSpPr>
        <p:spPr>
          <a:xfrm>
            <a:off x="6253972" y="3232491"/>
            <a:ext cx="898641" cy="369332"/>
          </a:xfrm>
          <a:prstGeom prst="rect">
            <a:avLst/>
          </a:prstGeom>
          <a:noFill/>
        </p:spPr>
        <p:txBody>
          <a:bodyPr wrap="square" rtlCol="0">
            <a:spAutoFit/>
          </a:bodyPr>
          <a:lstStyle/>
          <a:p>
            <a:r>
              <a:rPr lang="en-US" sz="900"/>
              <a:t>Non-clear visibilities</a:t>
            </a:r>
          </a:p>
        </p:txBody>
      </p:sp>
      <p:sp>
        <p:nvSpPr>
          <p:cNvPr id="86" name="TextBox 85">
            <a:extLst>
              <a:ext uri="{FF2B5EF4-FFF2-40B4-BE49-F238E27FC236}">
                <a16:creationId xmlns:a16="http://schemas.microsoft.com/office/drawing/2014/main" id="{2F3601E1-57AE-49E4-A326-A19078F562EC}"/>
              </a:ext>
            </a:extLst>
          </p:cNvPr>
          <p:cNvSpPr txBox="1"/>
          <p:nvPr/>
        </p:nvSpPr>
        <p:spPr>
          <a:xfrm>
            <a:off x="7172668" y="2966400"/>
            <a:ext cx="936757" cy="507831"/>
          </a:xfrm>
          <a:prstGeom prst="rect">
            <a:avLst/>
          </a:prstGeom>
          <a:noFill/>
        </p:spPr>
        <p:txBody>
          <a:bodyPr wrap="square" rtlCol="0">
            <a:spAutoFit/>
          </a:bodyPr>
          <a:lstStyle/>
          <a:p>
            <a:r>
              <a:rPr lang="en-US" sz="900">
                <a:solidFill>
                  <a:srgbClr val="FF0000"/>
                </a:solidFill>
              </a:rPr>
              <a:t>Links and Coverage Understood</a:t>
            </a:r>
          </a:p>
        </p:txBody>
      </p:sp>
      <p:sp>
        <p:nvSpPr>
          <p:cNvPr id="89" name="TextBox 88">
            <a:extLst>
              <a:ext uri="{FF2B5EF4-FFF2-40B4-BE49-F238E27FC236}">
                <a16:creationId xmlns:a16="http://schemas.microsoft.com/office/drawing/2014/main" id="{EDE6110E-6D4E-4811-8A08-188CBE0C4E80}"/>
              </a:ext>
            </a:extLst>
          </p:cNvPr>
          <p:cNvSpPr txBox="1"/>
          <p:nvPr/>
        </p:nvSpPr>
        <p:spPr>
          <a:xfrm>
            <a:off x="1143361" y="4283549"/>
            <a:ext cx="904629" cy="507831"/>
          </a:xfrm>
          <a:prstGeom prst="rect">
            <a:avLst/>
          </a:prstGeom>
          <a:noFill/>
        </p:spPr>
        <p:txBody>
          <a:bodyPr wrap="square" rtlCol="0">
            <a:spAutoFit/>
          </a:bodyPr>
          <a:lstStyle/>
          <a:p>
            <a:r>
              <a:rPr lang="en-US" sz="900"/>
              <a:t>Iterate on Requirements and ConOps</a:t>
            </a:r>
          </a:p>
        </p:txBody>
      </p:sp>
      <p:sp>
        <p:nvSpPr>
          <p:cNvPr id="90" name="TextBox 89">
            <a:extLst>
              <a:ext uri="{FF2B5EF4-FFF2-40B4-BE49-F238E27FC236}">
                <a16:creationId xmlns:a16="http://schemas.microsoft.com/office/drawing/2014/main" id="{29096FF9-2AFD-4AD8-BB89-61149657F3A1}"/>
              </a:ext>
            </a:extLst>
          </p:cNvPr>
          <p:cNvSpPr txBox="1"/>
          <p:nvPr/>
        </p:nvSpPr>
        <p:spPr>
          <a:xfrm>
            <a:off x="2557325" y="4152170"/>
            <a:ext cx="904629" cy="507831"/>
          </a:xfrm>
          <a:prstGeom prst="rect">
            <a:avLst/>
          </a:prstGeom>
          <a:noFill/>
        </p:spPr>
        <p:txBody>
          <a:bodyPr wrap="square" rtlCol="0">
            <a:spAutoFit/>
          </a:bodyPr>
          <a:lstStyle/>
          <a:p>
            <a:r>
              <a:rPr lang="en-US" sz="900"/>
              <a:t>Iterate on Solution ConOps</a:t>
            </a:r>
          </a:p>
        </p:txBody>
      </p:sp>
      <p:sp>
        <p:nvSpPr>
          <p:cNvPr id="91" name="TextBox 90">
            <a:extLst>
              <a:ext uri="{FF2B5EF4-FFF2-40B4-BE49-F238E27FC236}">
                <a16:creationId xmlns:a16="http://schemas.microsoft.com/office/drawing/2014/main" id="{458848C9-653F-40CE-B1A4-2DE6D3D681A4}"/>
              </a:ext>
            </a:extLst>
          </p:cNvPr>
          <p:cNvSpPr txBox="1"/>
          <p:nvPr/>
        </p:nvSpPr>
        <p:spPr>
          <a:xfrm>
            <a:off x="2303991" y="3283648"/>
            <a:ext cx="904629" cy="369332"/>
          </a:xfrm>
          <a:prstGeom prst="rect">
            <a:avLst/>
          </a:prstGeom>
          <a:noFill/>
        </p:spPr>
        <p:txBody>
          <a:bodyPr wrap="square" rtlCol="0">
            <a:spAutoFit/>
          </a:bodyPr>
          <a:lstStyle/>
          <a:p>
            <a:r>
              <a:rPr lang="en-US" sz="900">
                <a:solidFill>
                  <a:srgbClr val="FF0000"/>
                </a:solidFill>
              </a:rPr>
              <a:t>Clear Requirements</a:t>
            </a:r>
          </a:p>
        </p:txBody>
      </p:sp>
      <p:cxnSp>
        <p:nvCxnSpPr>
          <p:cNvPr id="97" name="Connector: Curved 96">
            <a:extLst>
              <a:ext uri="{FF2B5EF4-FFF2-40B4-BE49-F238E27FC236}">
                <a16:creationId xmlns:a16="http://schemas.microsoft.com/office/drawing/2014/main" id="{B5173D51-0FC0-4C79-96F7-19907A1830BA}"/>
              </a:ext>
            </a:extLst>
          </p:cNvPr>
          <p:cNvCxnSpPr>
            <a:cxnSpLocks/>
            <a:stCxn id="6" idx="4"/>
            <a:endCxn id="11" idx="5"/>
          </p:cNvCxnSpPr>
          <p:nvPr/>
        </p:nvCxnSpPr>
        <p:spPr>
          <a:xfrm rot="5400000">
            <a:off x="6354879" y="1596096"/>
            <a:ext cx="285760" cy="4454377"/>
          </a:xfrm>
          <a:prstGeom prst="curvedConnector3">
            <a:avLst>
              <a:gd name="adj1" fmla="val 383824"/>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Content Placeholder 2">
            <a:extLst>
              <a:ext uri="{FF2B5EF4-FFF2-40B4-BE49-F238E27FC236}">
                <a16:creationId xmlns:a16="http://schemas.microsoft.com/office/drawing/2014/main" id="{D2509C39-2E60-413E-8E72-0E057B8DE225}"/>
              </a:ext>
            </a:extLst>
          </p:cNvPr>
          <p:cNvSpPr>
            <a:spLocks noGrp="1"/>
          </p:cNvSpPr>
          <p:nvPr>
            <p:ph idx="1"/>
          </p:nvPr>
        </p:nvSpPr>
        <p:spPr>
          <a:xfrm>
            <a:off x="304800" y="980881"/>
            <a:ext cx="11582400" cy="717402"/>
          </a:xfrm>
        </p:spPr>
        <p:txBody>
          <a:bodyPr/>
          <a:lstStyle/>
          <a:p>
            <a:pPr marL="0" indent="0" algn="ctr">
              <a:buNone/>
            </a:pPr>
            <a:r>
              <a:rPr lang="en-US" b="1">
                <a:latin typeface="+mn-lt"/>
              </a:rPr>
              <a:t>The NSN Advanced Planning Process showing an iterative flow between requirements definition, planning, coverage analysis, link analysis, and network feasibility analysis (NFA).</a:t>
            </a:r>
          </a:p>
        </p:txBody>
      </p:sp>
      <p:sp>
        <p:nvSpPr>
          <p:cNvPr id="41" name="TextBox 40">
            <a:extLst>
              <a:ext uri="{FF2B5EF4-FFF2-40B4-BE49-F238E27FC236}">
                <a16:creationId xmlns:a16="http://schemas.microsoft.com/office/drawing/2014/main" id="{A42DBDFD-590C-4903-8BE7-5802CF286251}"/>
              </a:ext>
            </a:extLst>
          </p:cNvPr>
          <p:cNvSpPr txBox="1"/>
          <p:nvPr/>
        </p:nvSpPr>
        <p:spPr>
          <a:xfrm>
            <a:off x="3515583" y="4234775"/>
            <a:ext cx="904629" cy="369332"/>
          </a:xfrm>
          <a:prstGeom prst="rect">
            <a:avLst/>
          </a:prstGeom>
          <a:noFill/>
        </p:spPr>
        <p:txBody>
          <a:bodyPr wrap="square" rtlCol="0">
            <a:spAutoFit/>
          </a:bodyPr>
          <a:lstStyle/>
          <a:p>
            <a:r>
              <a:rPr lang="en-US" sz="900"/>
              <a:t>No Standard NSN Solution</a:t>
            </a:r>
          </a:p>
        </p:txBody>
      </p:sp>
    </p:spTree>
    <p:extLst>
      <p:ext uri="{BB962C8B-B14F-4D97-AF65-F5344CB8AC3E}">
        <p14:creationId xmlns:p14="http://schemas.microsoft.com/office/powerpoint/2010/main" val="39221504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Arrow Connector 80">
            <a:extLst>
              <a:ext uri="{FF2B5EF4-FFF2-40B4-BE49-F238E27FC236}">
                <a16:creationId xmlns:a16="http://schemas.microsoft.com/office/drawing/2014/main" id="{3580C643-3A40-4E91-8A43-307DB22A620B}"/>
              </a:ext>
            </a:extLst>
          </p:cNvPr>
          <p:cNvCxnSpPr>
            <a:cxnSpLocks/>
            <a:stCxn id="6" idx="6"/>
            <a:endCxn id="10" idx="2"/>
          </p:cNvCxnSpPr>
          <p:nvPr/>
        </p:nvCxnSpPr>
        <p:spPr>
          <a:xfrm>
            <a:off x="9373010" y="3205449"/>
            <a:ext cx="761062"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25E6FC72-722B-494D-AB0F-6BEF0717F3C8}"/>
              </a:ext>
            </a:extLst>
          </p:cNvPr>
          <p:cNvSpPr>
            <a:spLocks noGrp="1"/>
          </p:cNvSpPr>
          <p:nvPr>
            <p:ph type="title"/>
          </p:nvPr>
        </p:nvSpPr>
        <p:spPr>
          <a:xfrm>
            <a:off x="168165" y="126125"/>
            <a:ext cx="9658321" cy="704192"/>
          </a:xfrm>
        </p:spPr>
        <p:txBody>
          <a:bodyPr>
            <a:normAutofit fontScale="90000"/>
          </a:bodyPr>
          <a:lstStyle/>
          <a:p>
            <a:r>
              <a:rPr lang="en-US"/>
              <a:t>NFA Example Flow 3: Iterations on Design Solution</a:t>
            </a:r>
          </a:p>
        </p:txBody>
      </p:sp>
      <p:sp>
        <p:nvSpPr>
          <p:cNvPr id="4" name="Oval 3">
            <a:extLst>
              <a:ext uri="{FF2B5EF4-FFF2-40B4-BE49-F238E27FC236}">
                <a16:creationId xmlns:a16="http://schemas.microsoft.com/office/drawing/2014/main" id="{881EAE29-C399-466D-878F-9B0B94511EC6}"/>
              </a:ext>
            </a:extLst>
          </p:cNvPr>
          <p:cNvSpPr/>
          <p:nvPr/>
        </p:nvSpPr>
        <p:spPr>
          <a:xfrm>
            <a:off x="5409478" y="2070914"/>
            <a:ext cx="1296127" cy="949911"/>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Coverage Analysis</a:t>
            </a:r>
          </a:p>
        </p:txBody>
      </p:sp>
      <p:sp>
        <p:nvSpPr>
          <p:cNvPr id="5" name="Oval 4">
            <a:extLst>
              <a:ext uri="{FF2B5EF4-FFF2-40B4-BE49-F238E27FC236}">
                <a16:creationId xmlns:a16="http://schemas.microsoft.com/office/drawing/2014/main" id="{6596F9FA-EAFA-4689-97A6-6765E2554232}"/>
              </a:ext>
            </a:extLst>
          </p:cNvPr>
          <p:cNvSpPr/>
          <p:nvPr/>
        </p:nvSpPr>
        <p:spPr>
          <a:xfrm>
            <a:off x="5442020" y="3495780"/>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Link Analysis </a:t>
            </a:r>
            <a:r>
              <a:rPr lang="en-US" sz="1050"/>
              <a:t>(RF or Optical)</a:t>
            </a:r>
            <a:endParaRPr lang="en-US" sz="1200"/>
          </a:p>
        </p:txBody>
      </p:sp>
      <p:sp>
        <p:nvSpPr>
          <p:cNvPr id="6" name="Oval 5">
            <a:extLst>
              <a:ext uri="{FF2B5EF4-FFF2-40B4-BE49-F238E27FC236}">
                <a16:creationId xmlns:a16="http://schemas.microsoft.com/office/drawing/2014/main" id="{B857AFE7-EC80-4414-8958-C8A854EE0527}"/>
              </a:ext>
            </a:extLst>
          </p:cNvPr>
          <p:cNvSpPr/>
          <p:nvPr/>
        </p:nvSpPr>
        <p:spPr>
          <a:xfrm>
            <a:off x="8076883" y="2730493"/>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Feasibility Analysis</a:t>
            </a:r>
          </a:p>
        </p:txBody>
      </p:sp>
      <p:sp>
        <p:nvSpPr>
          <p:cNvPr id="7" name="Oval 6">
            <a:extLst>
              <a:ext uri="{FF2B5EF4-FFF2-40B4-BE49-F238E27FC236}">
                <a16:creationId xmlns:a16="http://schemas.microsoft.com/office/drawing/2014/main" id="{7704F5F5-E618-4E94-B50B-99F5590F6C11}"/>
              </a:ext>
            </a:extLst>
          </p:cNvPr>
          <p:cNvSpPr/>
          <p:nvPr/>
        </p:nvSpPr>
        <p:spPr>
          <a:xfrm>
            <a:off x="2808380" y="4691081"/>
            <a:ext cx="1876656"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Research and Planning of Non-Standard Services/Usage</a:t>
            </a:r>
          </a:p>
        </p:txBody>
      </p:sp>
      <p:sp>
        <p:nvSpPr>
          <p:cNvPr id="9" name="Oval 8">
            <a:extLst>
              <a:ext uri="{FF2B5EF4-FFF2-40B4-BE49-F238E27FC236}">
                <a16:creationId xmlns:a16="http://schemas.microsoft.com/office/drawing/2014/main" id="{D3529F20-E23F-4E49-AECC-0D888943B065}"/>
              </a:ext>
            </a:extLst>
          </p:cNvPr>
          <p:cNvSpPr/>
          <p:nvPr/>
        </p:nvSpPr>
        <p:spPr>
          <a:xfrm>
            <a:off x="1039528" y="3155364"/>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1200"/>
              <a:t>Q&amp;A for </a:t>
            </a:r>
          </a:p>
          <a:p>
            <a:pPr algn="ctr"/>
            <a:r>
              <a:rPr lang="en-US" sz="1200"/>
              <a:t>Requirements</a:t>
            </a:r>
          </a:p>
          <a:p>
            <a:pPr algn="ctr"/>
            <a:r>
              <a:rPr lang="en-US" sz="1200"/>
              <a:t>Definition</a:t>
            </a:r>
          </a:p>
        </p:txBody>
      </p:sp>
      <p:sp>
        <p:nvSpPr>
          <p:cNvPr id="10" name="Oval 9">
            <a:extLst>
              <a:ext uri="{FF2B5EF4-FFF2-40B4-BE49-F238E27FC236}">
                <a16:creationId xmlns:a16="http://schemas.microsoft.com/office/drawing/2014/main" id="{4F339165-EE35-43B5-8D21-B66031001737}"/>
              </a:ext>
            </a:extLst>
          </p:cNvPr>
          <p:cNvSpPr/>
          <p:nvPr/>
        </p:nvSpPr>
        <p:spPr>
          <a:xfrm>
            <a:off x="10134072" y="2730493"/>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NSN Costing Of Solution</a:t>
            </a:r>
          </a:p>
          <a:p>
            <a:pPr algn="ctr"/>
            <a:r>
              <a:rPr lang="en-US" sz="1050"/>
              <a:t>(as necessary)</a:t>
            </a:r>
          </a:p>
        </p:txBody>
      </p:sp>
      <p:sp>
        <p:nvSpPr>
          <p:cNvPr id="11" name="Oval 10">
            <a:extLst>
              <a:ext uri="{FF2B5EF4-FFF2-40B4-BE49-F238E27FC236}">
                <a16:creationId xmlns:a16="http://schemas.microsoft.com/office/drawing/2014/main" id="{503A529C-0C21-4C70-8F2C-BDBAF6E6CAE0}"/>
              </a:ext>
            </a:extLst>
          </p:cNvPr>
          <p:cNvSpPr/>
          <p:nvPr/>
        </p:nvSpPr>
        <p:spPr>
          <a:xfrm>
            <a:off x="3164256" y="3155364"/>
            <a:ext cx="1296127" cy="949911"/>
          </a:xfrm>
          <a:prstGeom prst="ellipse">
            <a:avLst/>
          </a:prstGeom>
          <a:ln w="28575">
            <a:solidFill>
              <a:srgbClr val="FF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200"/>
              <a:t>Formulate a Viable Support Concept</a:t>
            </a:r>
          </a:p>
        </p:txBody>
      </p:sp>
      <p:cxnSp>
        <p:nvCxnSpPr>
          <p:cNvPr id="14" name="Connector: Curved 13">
            <a:extLst>
              <a:ext uri="{FF2B5EF4-FFF2-40B4-BE49-F238E27FC236}">
                <a16:creationId xmlns:a16="http://schemas.microsoft.com/office/drawing/2014/main" id="{16CB2C0C-8349-4094-A944-B2BB2E7327D8}"/>
              </a:ext>
            </a:extLst>
          </p:cNvPr>
          <p:cNvCxnSpPr>
            <a:cxnSpLocks/>
            <a:stCxn id="11" idx="4"/>
            <a:endCxn id="7" idx="1"/>
          </p:cNvCxnSpPr>
          <p:nvPr/>
        </p:nvCxnSpPr>
        <p:spPr>
          <a:xfrm rot="5400000">
            <a:off x="3085307" y="4103178"/>
            <a:ext cx="724917" cy="72911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nector: Curved 17">
            <a:extLst>
              <a:ext uri="{FF2B5EF4-FFF2-40B4-BE49-F238E27FC236}">
                <a16:creationId xmlns:a16="http://schemas.microsoft.com/office/drawing/2014/main" id="{73FC02E5-6455-43CB-A8E6-9E2FAFC67224}"/>
              </a:ext>
            </a:extLst>
          </p:cNvPr>
          <p:cNvCxnSpPr>
            <a:cxnSpLocks/>
            <a:stCxn id="7" idx="2"/>
            <a:endCxn id="9" idx="4"/>
          </p:cNvCxnSpPr>
          <p:nvPr/>
        </p:nvCxnSpPr>
        <p:spPr>
          <a:xfrm rot="10800000">
            <a:off x="1687592" y="4105275"/>
            <a:ext cx="1120788" cy="1060762"/>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onnector: Curved 20">
            <a:extLst>
              <a:ext uri="{FF2B5EF4-FFF2-40B4-BE49-F238E27FC236}">
                <a16:creationId xmlns:a16="http://schemas.microsoft.com/office/drawing/2014/main" id="{FCB6E5BF-4535-43D3-B0DE-E562D893856E}"/>
              </a:ext>
            </a:extLst>
          </p:cNvPr>
          <p:cNvCxnSpPr>
            <a:cxnSpLocks/>
            <a:stCxn id="7" idx="2"/>
            <a:endCxn id="11" idx="2"/>
          </p:cNvCxnSpPr>
          <p:nvPr/>
        </p:nvCxnSpPr>
        <p:spPr>
          <a:xfrm rot="10800000" flipH="1">
            <a:off x="2808380" y="3630321"/>
            <a:ext cx="355876" cy="1535717"/>
          </a:xfrm>
          <a:prstGeom prst="curvedConnector3">
            <a:avLst>
              <a:gd name="adj1" fmla="val -64236"/>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1" name="Connector: Curved 30">
            <a:extLst>
              <a:ext uri="{FF2B5EF4-FFF2-40B4-BE49-F238E27FC236}">
                <a16:creationId xmlns:a16="http://schemas.microsoft.com/office/drawing/2014/main" id="{147375B8-55B0-44EA-BF24-78CEC7A0A118}"/>
              </a:ext>
            </a:extLst>
          </p:cNvPr>
          <p:cNvCxnSpPr>
            <a:cxnSpLocks/>
            <a:stCxn id="11" idx="6"/>
            <a:endCxn id="4" idx="2"/>
          </p:cNvCxnSpPr>
          <p:nvPr/>
        </p:nvCxnSpPr>
        <p:spPr>
          <a:xfrm flipV="1">
            <a:off x="4460383" y="2545870"/>
            <a:ext cx="949095" cy="108445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Connector: Curved 35">
            <a:extLst>
              <a:ext uri="{FF2B5EF4-FFF2-40B4-BE49-F238E27FC236}">
                <a16:creationId xmlns:a16="http://schemas.microsoft.com/office/drawing/2014/main" id="{607D8C9E-C79F-46DF-8983-11E3BE9EDDC2}"/>
              </a:ext>
            </a:extLst>
          </p:cNvPr>
          <p:cNvCxnSpPr>
            <a:cxnSpLocks/>
            <a:stCxn id="11" idx="6"/>
            <a:endCxn id="5" idx="2"/>
          </p:cNvCxnSpPr>
          <p:nvPr/>
        </p:nvCxnSpPr>
        <p:spPr>
          <a:xfrm>
            <a:off x="4460383" y="3630320"/>
            <a:ext cx="981637" cy="340416"/>
          </a:xfrm>
          <a:prstGeom prst="curvedConnector3">
            <a:avLst>
              <a:gd name="adj1" fmla="val 50000"/>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9" name="Connector: Curved 48">
            <a:extLst>
              <a:ext uri="{FF2B5EF4-FFF2-40B4-BE49-F238E27FC236}">
                <a16:creationId xmlns:a16="http://schemas.microsoft.com/office/drawing/2014/main" id="{97372456-0303-48EB-94DE-15C8A1724C0E}"/>
              </a:ext>
            </a:extLst>
          </p:cNvPr>
          <p:cNvCxnSpPr>
            <a:cxnSpLocks/>
            <a:stCxn id="4" idx="5"/>
            <a:endCxn id="5" idx="1"/>
          </p:cNvCxnSpPr>
          <p:nvPr/>
        </p:nvCxnSpPr>
        <p:spPr>
          <a:xfrm rot="5400000">
            <a:off x="5697225" y="2816323"/>
            <a:ext cx="753177" cy="883959"/>
          </a:xfrm>
          <a:prstGeom prst="curvedConnector3">
            <a:avLst>
              <a:gd name="adj1" fmla="val 3773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Connector: Curved 51">
            <a:extLst>
              <a:ext uri="{FF2B5EF4-FFF2-40B4-BE49-F238E27FC236}">
                <a16:creationId xmlns:a16="http://schemas.microsoft.com/office/drawing/2014/main" id="{07B27277-F661-4A24-9F3B-E26E5081064C}"/>
              </a:ext>
            </a:extLst>
          </p:cNvPr>
          <p:cNvCxnSpPr>
            <a:cxnSpLocks/>
            <a:stCxn id="5" idx="7"/>
            <a:endCxn id="4" idx="3"/>
          </p:cNvCxnSpPr>
          <p:nvPr/>
        </p:nvCxnSpPr>
        <p:spPr>
          <a:xfrm rot="16200000" flipV="1">
            <a:off x="5697225" y="2783781"/>
            <a:ext cx="753177" cy="949043"/>
          </a:xfrm>
          <a:prstGeom prst="curvedConnector3">
            <a:avLst>
              <a:gd name="adj1" fmla="val 34058"/>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0" name="Connector: Curved 59">
            <a:extLst>
              <a:ext uri="{FF2B5EF4-FFF2-40B4-BE49-F238E27FC236}">
                <a16:creationId xmlns:a16="http://schemas.microsoft.com/office/drawing/2014/main" id="{7C22EA7B-84D2-46A3-9BDD-C38A82F99D46}"/>
              </a:ext>
            </a:extLst>
          </p:cNvPr>
          <p:cNvCxnSpPr>
            <a:cxnSpLocks/>
            <a:stCxn id="5" idx="6"/>
            <a:endCxn id="6" idx="2"/>
          </p:cNvCxnSpPr>
          <p:nvPr/>
        </p:nvCxnSpPr>
        <p:spPr>
          <a:xfrm flipV="1">
            <a:off x="6738147" y="3205449"/>
            <a:ext cx="1338736" cy="765287"/>
          </a:xfrm>
          <a:prstGeom prst="curvedConnector3">
            <a:avLst>
              <a:gd name="adj1" fmla="val 50000"/>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63" name="Connector: Curved 62">
            <a:extLst>
              <a:ext uri="{FF2B5EF4-FFF2-40B4-BE49-F238E27FC236}">
                <a16:creationId xmlns:a16="http://schemas.microsoft.com/office/drawing/2014/main" id="{8F547C14-3BDA-457E-979D-979870C40697}"/>
              </a:ext>
            </a:extLst>
          </p:cNvPr>
          <p:cNvCxnSpPr>
            <a:cxnSpLocks/>
            <a:stCxn id="4" idx="6"/>
            <a:endCxn id="6" idx="2"/>
          </p:cNvCxnSpPr>
          <p:nvPr/>
        </p:nvCxnSpPr>
        <p:spPr>
          <a:xfrm>
            <a:off x="6705605" y="2545870"/>
            <a:ext cx="1371278" cy="659579"/>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Connector: Curved 71">
            <a:extLst>
              <a:ext uri="{FF2B5EF4-FFF2-40B4-BE49-F238E27FC236}">
                <a16:creationId xmlns:a16="http://schemas.microsoft.com/office/drawing/2014/main" id="{A27B5F0E-C842-4480-BB2B-EB55AD4905FC}"/>
              </a:ext>
            </a:extLst>
          </p:cNvPr>
          <p:cNvCxnSpPr>
            <a:cxnSpLocks/>
            <a:stCxn id="6" idx="4"/>
            <a:endCxn id="9" idx="4"/>
          </p:cNvCxnSpPr>
          <p:nvPr/>
        </p:nvCxnSpPr>
        <p:spPr>
          <a:xfrm rot="5400000">
            <a:off x="4993835" y="374162"/>
            <a:ext cx="424871" cy="7037355"/>
          </a:xfrm>
          <a:prstGeom prst="curvedConnector3">
            <a:avLst>
              <a:gd name="adj1" fmla="val 608155"/>
            </a:avLst>
          </a:prstGeom>
          <a:ln w="28575">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82" name="Connector: Curved 81">
            <a:extLst>
              <a:ext uri="{FF2B5EF4-FFF2-40B4-BE49-F238E27FC236}">
                <a16:creationId xmlns:a16="http://schemas.microsoft.com/office/drawing/2014/main" id="{F5AB7234-CE1C-4B76-A3F9-B429A8BDCC16}"/>
              </a:ext>
            </a:extLst>
          </p:cNvPr>
          <p:cNvCxnSpPr>
            <a:cxnSpLocks/>
            <a:stCxn id="11" idx="6"/>
            <a:endCxn id="6" idx="0"/>
          </p:cNvCxnSpPr>
          <p:nvPr/>
        </p:nvCxnSpPr>
        <p:spPr>
          <a:xfrm flipV="1">
            <a:off x="4460383" y="2730493"/>
            <a:ext cx="4264564" cy="899827"/>
          </a:xfrm>
          <a:prstGeom prst="curvedConnector4">
            <a:avLst>
              <a:gd name="adj1" fmla="val 5367"/>
              <a:gd name="adj2" fmla="val 202389"/>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B51604E1-7E34-4A33-9A8A-20A37BE4391B}"/>
              </a:ext>
            </a:extLst>
          </p:cNvPr>
          <p:cNvCxnSpPr>
            <a:cxnSpLocks/>
            <a:stCxn id="9" idx="6"/>
            <a:endCxn id="11" idx="2"/>
          </p:cNvCxnSpPr>
          <p:nvPr/>
        </p:nvCxnSpPr>
        <p:spPr>
          <a:xfrm>
            <a:off x="2335655" y="3630320"/>
            <a:ext cx="828601"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3CF429AA-C700-4BC6-B07A-9F6021BE9688}"/>
              </a:ext>
            </a:extLst>
          </p:cNvPr>
          <p:cNvSpPr txBox="1"/>
          <p:nvPr/>
        </p:nvSpPr>
        <p:spPr>
          <a:xfrm>
            <a:off x="9373010" y="2720278"/>
            <a:ext cx="987849" cy="507831"/>
          </a:xfrm>
          <a:prstGeom prst="rect">
            <a:avLst/>
          </a:prstGeom>
          <a:noFill/>
        </p:spPr>
        <p:txBody>
          <a:bodyPr wrap="square" rtlCol="0">
            <a:spAutoFit/>
          </a:bodyPr>
          <a:lstStyle/>
          <a:p>
            <a:r>
              <a:rPr lang="en-US" sz="900">
                <a:solidFill>
                  <a:srgbClr val="FF0000"/>
                </a:solidFill>
              </a:rPr>
              <a:t>Valid and Agreeable Solution</a:t>
            </a:r>
          </a:p>
        </p:txBody>
      </p:sp>
      <p:sp>
        <p:nvSpPr>
          <p:cNvPr id="65" name="TextBox 64">
            <a:extLst>
              <a:ext uri="{FF2B5EF4-FFF2-40B4-BE49-F238E27FC236}">
                <a16:creationId xmlns:a16="http://schemas.microsoft.com/office/drawing/2014/main" id="{CDE01FCB-0044-4432-B8ED-8BBB9ABE8860}"/>
              </a:ext>
            </a:extLst>
          </p:cNvPr>
          <p:cNvSpPr txBox="1"/>
          <p:nvPr/>
        </p:nvSpPr>
        <p:spPr>
          <a:xfrm>
            <a:off x="8524880" y="4305584"/>
            <a:ext cx="904629" cy="507831"/>
          </a:xfrm>
          <a:prstGeom prst="rect">
            <a:avLst/>
          </a:prstGeom>
          <a:noFill/>
        </p:spPr>
        <p:txBody>
          <a:bodyPr wrap="square" rtlCol="0">
            <a:spAutoFit/>
          </a:bodyPr>
          <a:lstStyle/>
          <a:p>
            <a:r>
              <a:rPr lang="en-US" sz="900"/>
              <a:t>Customer Disagrees with Solution</a:t>
            </a:r>
          </a:p>
        </p:txBody>
      </p:sp>
      <p:sp>
        <p:nvSpPr>
          <p:cNvPr id="66" name="TextBox 65">
            <a:extLst>
              <a:ext uri="{FF2B5EF4-FFF2-40B4-BE49-F238E27FC236}">
                <a16:creationId xmlns:a16="http://schemas.microsoft.com/office/drawing/2014/main" id="{276B7ADA-DD69-4519-9B4A-8A32090D1ED9}"/>
              </a:ext>
            </a:extLst>
          </p:cNvPr>
          <p:cNvSpPr txBox="1"/>
          <p:nvPr/>
        </p:nvSpPr>
        <p:spPr>
          <a:xfrm>
            <a:off x="7707587" y="3970694"/>
            <a:ext cx="738592" cy="369332"/>
          </a:xfrm>
          <a:prstGeom prst="rect">
            <a:avLst/>
          </a:prstGeom>
          <a:noFill/>
        </p:spPr>
        <p:txBody>
          <a:bodyPr wrap="square" rtlCol="0">
            <a:spAutoFit/>
          </a:bodyPr>
          <a:lstStyle/>
          <a:p>
            <a:pPr algn="ctr"/>
            <a:r>
              <a:rPr lang="en-US" sz="900">
                <a:solidFill>
                  <a:srgbClr val="FF0000"/>
                </a:solidFill>
              </a:rPr>
              <a:t>No Valid Solution</a:t>
            </a:r>
          </a:p>
        </p:txBody>
      </p:sp>
      <p:cxnSp>
        <p:nvCxnSpPr>
          <p:cNvPr id="68" name="Connector: Curved 67">
            <a:extLst>
              <a:ext uri="{FF2B5EF4-FFF2-40B4-BE49-F238E27FC236}">
                <a16:creationId xmlns:a16="http://schemas.microsoft.com/office/drawing/2014/main" id="{31545319-279B-4A6D-B639-53F853460E83}"/>
              </a:ext>
            </a:extLst>
          </p:cNvPr>
          <p:cNvCxnSpPr>
            <a:cxnSpLocks/>
            <a:stCxn id="11" idx="0"/>
            <a:endCxn id="9" idx="0"/>
          </p:cNvCxnSpPr>
          <p:nvPr/>
        </p:nvCxnSpPr>
        <p:spPr>
          <a:xfrm rot="16200000" flipV="1">
            <a:off x="2749956" y="2093000"/>
            <a:ext cx="12700" cy="2124728"/>
          </a:xfrm>
          <a:prstGeom prst="curvedConnector3">
            <a:avLst>
              <a:gd name="adj1" fmla="val 180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7C85A234-7131-4F29-AADE-55A408AB920C}"/>
              </a:ext>
            </a:extLst>
          </p:cNvPr>
          <p:cNvSpPr txBox="1"/>
          <p:nvPr/>
        </p:nvSpPr>
        <p:spPr>
          <a:xfrm>
            <a:off x="2499909" y="2232653"/>
            <a:ext cx="904629" cy="507831"/>
          </a:xfrm>
          <a:prstGeom prst="rect">
            <a:avLst/>
          </a:prstGeom>
          <a:noFill/>
        </p:spPr>
        <p:txBody>
          <a:bodyPr wrap="square" rtlCol="0">
            <a:spAutoFit/>
          </a:bodyPr>
          <a:lstStyle/>
          <a:p>
            <a:r>
              <a:rPr lang="en-US" sz="900"/>
              <a:t>Iterate on Requirements and ConOps</a:t>
            </a:r>
          </a:p>
        </p:txBody>
      </p:sp>
      <p:sp>
        <p:nvSpPr>
          <p:cNvPr id="74" name="TextBox 73">
            <a:extLst>
              <a:ext uri="{FF2B5EF4-FFF2-40B4-BE49-F238E27FC236}">
                <a16:creationId xmlns:a16="http://schemas.microsoft.com/office/drawing/2014/main" id="{8AAC6C26-EADE-41CC-BF3B-49BA7C5A69CD}"/>
              </a:ext>
            </a:extLst>
          </p:cNvPr>
          <p:cNvSpPr txBox="1"/>
          <p:nvPr/>
        </p:nvSpPr>
        <p:spPr>
          <a:xfrm>
            <a:off x="3515583" y="4234775"/>
            <a:ext cx="904629" cy="369332"/>
          </a:xfrm>
          <a:prstGeom prst="rect">
            <a:avLst/>
          </a:prstGeom>
          <a:noFill/>
        </p:spPr>
        <p:txBody>
          <a:bodyPr wrap="square" rtlCol="0">
            <a:spAutoFit/>
          </a:bodyPr>
          <a:lstStyle/>
          <a:p>
            <a:r>
              <a:rPr lang="en-US" sz="900"/>
              <a:t>No Standard NSN Solution</a:t>
            </a:r>
          </a:p>
        </p:txBody>
      </p:sp>
      <p:sp>
        <p:nvSpPr>
          <p:cNvPr id="75" name="TextBox 74">
            <a:extLst>
              <a:ext uri="{FF2B5EF4-FFF2-40B4-BE49-F238E27FC236}">
                <a16:creationId xmlns:a16="http://schemas.microsoft.com/office/drawing/2014/main" id="{20F53A81-687E-4BBE-9BB1-9101B16D028D}"/>
              </a:ext>
            </a:extLst>
          </p:cNvPr>
          <p:cNvSpPr txBox="1"/>
          <p:nvPr/>
        </p:nvSpPr>
        <p:spPr>
          <a:xfrm>
            <a:off x="4498913" y="3875096"/>
            <a:ext cx="936757" cy="369332"/>
          </a:xfrm>
          <a:prstGeom prst="rect">
            <a:avLst/>
          </a:prstGeom>
          <a:noFill/>
        </p:spPr>
        <p:txBody>
          <a:bodyPr wrap="square" rtlCol="0">
            <a:spAutoFit/>
          </a:bodyPr>
          <a:lstStyle/>
          <a:p>
            <a:r>
              <a:rPr lang="en-US" sz="900">
                <a:solidFill>
                  <a:srgbClr val="FF0000"/>
                </a:solidFill>
              </a:rPr>
              <a:t>Non-simplistic Link Design</a:t>
            </a:r>
          </a:p>
        </p:txBody>
      </p:sp>
      <p:sp>
        <p:nvSpPr>
          <p:cNvPr id="76" name="TextBox 75">
            <a:extLst>
              <a:ext uri="{FF2B5EF4-FFF2-40B4-BE49-F238E27FC236}">
                <a16:creationId xmlns:a16="http://schemas.microsoft.com/office/drawing/2014/main" id="{EE1783AA-B3A5-4857-BB9A-C4D734FBEFC4}"/>
              </a:ext>
            </a:extLst>
          </p:cNvPr>
          <p:cNvSpPr txBox="1"/>
          <p:nvPr/>
        </p:nvSpPr>
        <p:spPr>
          <a:xfrm>
            <a:off x="3982400" y="2181091"/>
            <a:ext cx="1045422" cy="507831"/>
          </a:xfrm>
          <a:prstGeom prst="rect">
            <a:avLst/>
          </a:prstGeom>
          <a:noFill/>
        </p:spPr>
        <p:txBody>
          <a:bodyPr wrap="square" rtlCol="0">
            <a:spAutoFit/>
          </a:bodyPr>
          <a:lstStyle/>
          <a:p>
            <a:r>
              <a:rPr lang="en-US" sz="900"/>
              <a:t>Simplistic Link Design and Clear Visibilities</a:t>
            </a:r>
          </a:p>
        </p:txBody>
      </p:sp>
      <p:sp>
        <p:nvSpPr>
          <p:cNvPr id="79" name="TextBox 78">
            <a:extLst>
              <a:ext uri="{FF2B5EF4-FFF2-40B4-BE49-F238E27FC236}">
                <a16:creationId xmlns:a16="http://schemas.microsoft.com/office/drawing/2014/main" id="{E775F6CA-3B3B-4961-95E8-D16C3DCDF16F}"/>
              </a:ext>
            </a:extLst>
          </p:cNvPr>
          <p:cNvSpPr txBox="1"/>
          <p:nvPr/>
        </p:nvSpPr>
        <p:spPr>
          <a:xfrm>
            <a:off x="4707726" y="3129416"/>
            <a:ext cx="898641" cy="369332"/>
          </a:xfrm>
          <a:prstGeom prst="rect">
            <a:avLst/>
          </a:prstGeom>
          <a:noFill/>
        </p:spPr>
        <p:txBody>
          <a:bodyPr wrap="square" rtlCol="0">
            <a:spAutoFit/>
          </a:bodyPr>
          <a:lstStyle/>
          <a:p>
            <a:r>
              <a:rPr lang="en-US" sz="900"/>
              <a:t>Non-clear visibilities</a:t>
            </a:r>
          </a:p>
        </p:txBody>
      </p:sp>
      <p:sp>
        <p:nvSpPr>
          <p:cNvPr id="84" name="TextBox 83">
            <a:extLst>
              <a:ext uri="{FF2B5EF4-FFF2-40B4-BE49-F238E27FC236}">
                <a16:creationId xmlns:a16="http://schemas.microsoft.com/office/drawing/2014/main" id="{63034C89-1D84-4A2A-A338-E2B761FA3A1D}"/>
              </a:ext>
            </a:extLst>
          </p:cNvPr>
          <p:cNvSpPr txBox="1"/>
          <p:nvPr/>
        </p:nvSpPr>
        <p:spPr>
          <a:xfrm>
            <a:off x="6253704" y="2902519"/>
            <a:ext cx="936757" cy="369332"/>
          </a:xfrm>
          <a:prstGeom prst="rect">
            <a:avLst/>
          </a:prstGeom>
          <a:noFill/>
        </p:spPr>
        <p:txBody>
          <a:bodyPr wrap="square" rtlCol="0">
            <a:spAutoFit/>
          </a:bodyPr>
          <a:lstStyle/>
          <a:p>
            <a:r>
              <a:rPr lang="en-US" sz="900"/>
              <a:t>Non-simplistic Link Design</a:t>
            </a:r>
          </a:p>
        </p:txBody>
      </p:sp>
      <p:sp>
        <p:nvSpPr>
          <p:cNvPr id="85" name="TextBox 84">
            <a:extLst>
              <a:ext uri="{FF2B5EF4-FFF2-40B4-BE49-F238E27FC236}">
                <a16:creationId xmlns:a16="http://schemas.microsoft.com/office/drawing/2014/main" id="{0BD65D3C-D7B8-4938-9CD0-B852323CA89C}"/>
              </a:ext>
            </a:extLst>
          </p:cNvPr>
          <p:cNvSpPr txBox="1"/>
          <p:nvPr/>
        </p:nvSpPr>
        <p:spPr>
          <a:xfrm>
            <a:off x="6253972" y="3232491"/>
            <a:ext cx="898641" cy="369332"/>
          </a:xfrm>
          <a:prstGeom prst="rect">
            <a:avLst/>
          </a:prstGeom>
          <a:noFill/>
        </p:spPr>
        <p:txBody>
          <a:bodyPr wrap="square" rtlCol="0">
            <a:spAutoFit/>
          </a:bodyPr>
          <a:lstStyle/>
          <a:p>
            <a:r>
              <a:rPr lang="en-US" sz="900"/>
              <a:t>Non-clear visibilities</a:t>
            </a:r>
          </a:p>
        </p:txBody>
      </p:sp>
      <p:sp>
        <p:nvSpPr>
          <p:cNvPr id="86" name="TextBox 85">
            <a:extLst>
              <a:ext uri="{FF2B5EF4-FFF2-40B4-BE49-F238E27FC236}">
                <a16:creationId xmlns:a16="http://schemas.microsoft.com/office/drawing/2014/main" id="{2F3601E1-57AE-49E4-A326-A19078F562EC}"/>
              </a:ext>
            </a:extLst>
          </p:cNvPr>
          <p:cNvSpPr txBox="1"/>
          <p:nvPr/>
        </p:nvSpPr>
        <p:spPr>
          <a:xfrm>
            <a:off x="7172668" y="2966400"/>
            <a:ext cx="936757" cy="507831"/>
          </a:xfrm>
          <a:prstGeom prst="rect">
            <a:avLst/>
          </a:prstGeom>
          <a:noFill/>
        </p:spPr>
        <p:txBody>
          <a:bodyPr wrap="square" rtlCol="0">
            <a:spAutoFit/>
          </a:bodyPr>
          <a:lstStyle/>
          <a:p>
            <a:r>
              <a:rPr lang="en-US" sz="900">
                <a:solidFill>
                  <a:srgbClr val="FF0000"/>
                </a:solidFill>
              </a:rPr>
              <a:t>Links and Coverage Understood</a:t>
            </a:r>
          </a:p>
        </p:txBody>
      </p:sp>
      <p:sp>
        <p:nvSpPr>
          <p:cNvPr id="89" name="TextBox 88">
            <a:extLst>
              <a:ext uri="{FF2B5EF4-FFF2-40B4-BE49-F238E27FC236}">
                <a16:creationId xmlns:a16="http://schemas.microsoft.com/office/drawing/2014/main" id="{EDE6110E-6D4E-4811-8A08-188CBE0C4E80}"/>
              </a:ext>
            </a:extLst>
          </p:cNvPr>
          <p:cNvSpPr txBox="1"/>
          <p:nvPr/>
        </p:nvSpPr>
        <p:spPr>
          <a:xfrm>
            <a:off x="1143361" y="4283549"/>
            <a:ext cx="904629" cy="507831"/>
          </a:xfrm>
          <a:prstGeom prst="rect">
            <a:avLst/>
          </a:prstGeom>
          <a:noFill/>
        </p:spPr>
        <p:txBody>
          <a:bodyPr wrap="square" rtlCol="0">
            <a:spAutoFit/>
          </a:bodyPr>
          <a:lstStyle/>
          <a:p>
            <a:r>
              <a:rPr lang="en-US" sz="900"/>
              <a:t>Iterate on Requirements and ConOps</a:t>
            </a:r>
          </a:p>
        </p:txBody>
      </p:sp>
      <p:sp>
        <p:nvSpPr>
          <p:cNvPr id="90" name="TextBox 89">
            <a:extLst>
              <a:ext uri="{FF2B5EF4-FFF2-40B4-BE49-F238E27FC236}">
                <a16:creationId xmlns:a16="http://schemas.microsoft.com/office/drawing/2014/main" id="{29096FF9-2AFD-4AD8-BB89-61149657F3A1}"/>
              </a:ext>
            </a:extLst>
          </p:cNvPr>
          <p:cNvSpPr txBox="1"/>
          <p:nvPr/>
        </p:nvSpPr>
        <p:spPr>
          <a:xfrm>
            <a:off x="2557325" y="4152170"/>
            <a:ext cx="904629" cy="507831"/>
          </a:xfrm>
          <a:prstGeom prst="rect">
            <a:avLst/>
          </a:prstGeom>
          <a:noFill/>
        </p:spPr>
        <p:txBody>
          <a:bodyPr wrap="square" rtlCol="0">
            <a:spAutoFit/>
          </a:bodyPr>
          <a:lstStyle/>
          <a:p>
            <a:r>
              <a:rPr lang="en-US" sz="900">
                <a:solidFill>
                  <a:srgbClr val="FF0000"/>
                </a:solidFill>
              </a:rPr>
              <a:t>Iterate on Solution ConOps</a:t>
            </a:r>
          </a:p>
        </p:txBody>
      </p:sp>
      <p:sp>
        <p:nvSpPr>
          <p:cNvPr id="91" name="TextBox 90">
            <a:extLst>
              <a:ext uri="{FF2B5EF4-FFF2-40B4-BE49-F238E27FC236}">
                <a16:creationId xmlns:a16="http://schemas.microsoft.com/office/drawing/2014/main" id="{458848C9-653F-40CE-B1A4-2DE6D3D681A4}"/>
              </a:ext>
            </a:extLst>
          </p:cNvPr>
          <p:cNvSpPr txBox="1"/>
          <p:nvPr/>
        </p:nvSpPr>
        <p:spPr>
          <a:xfrm>
            <a:off x="2303991" y="3283648"/>
            <a:ext cx="904629" cy="369332"/>
          </a:xfrm>
          <a:prstGeom prst="rect">
            <a:avLst/>
          </a:prstGeom>
          <a:noFill/>
        </p:spPr>
        <p:txBody>
          <a:bodyPr wrap="square" rtlCol="0">
            <a:spAutoFit/>
          </a:bodyPr>
          <a:lstStyle/>
          <a:p>
            <a:r>
              <a:rPr lang="en-US" sz="900">
                <a:solidFill>
                  <a:srgbClr val="FF0000"/>
                </a:solidFill>
              </a:rPr>
              <a:t>Clear Requirements</a:t>
            </a:r>
          </a:p>
        </p:txBody>
      </p:sp>
      <p:cxnSp>
        <p:nvCxnSpPr>
          <p:cNvPr id="97" name="Connector: Curved 96">
            <a:extLst>
              <a:ext uri="{FF2B5EF4-FFF2-40B4-BE49-F238E27FC236}">
                <a16:creationId xmlns:a16="http://schemas.microsoft.com/office/drawing/2014/main" id="{B5173D51-0FC0-4C79-96F7-19907A1830BA}"/>
              </a:ext>
            </a:extLst>
          </p:cNvPr>
          <p:cNvCxnSpPr>
            <a:cxnSpLocks/>
            <a:stCxn id="6" idx="4"/>
            <a:endCxn id="11" idx="5"/>
          </p:cNvCxnSpPr>
          <p:nvPr/>
        </p:nvCxnSpPr>
        <p:spPr>
          <a:xfrm rot="5400000">
            <a:off x="6354879" y="1596096"/>
            <a:ext cx="285760" cy="4454377"/>
          </a:xfrm>
          <a:prstGeom prst="curvedConnector3">
            <a:avLst>
              <a:gd name="adj1" fmla="val 383824"/>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Connector: Curved 68">
            <a:extLst>
              <a:ext uri="{FF2B5EF4-FFF2-40B4-BE49-F238E27FC236}">
                <a16:creationId xmlns:a16="http://schemas.microsoft.com/office/drawing/2014/main" id="{2416E92D-76CE-4DEE-9D57-9F2DB47AA506}"/>
              </a:ext>
            </a:extLst>
          </p:cNvPr>
          <p:cNvCxnSpPr>
            <a:cxnSpLocks/>
            <a:stCxn id="6" idx="4"/>
            <a:endCxn id="7" idx="6"/>
          </p:cNvCxnSpPr>
          <p:nvPr/>
        </p:nvCxnSpPr>
        <p:spPr>
          <a:xfrm rot="5400000">
            <a:off x="5962176" y="2403265"/>
            <a:ext cx="1485633" cy="4039911"/>
          </a:xfrm>
          <a:prstGeom prst="curvedConnector2">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3" name="Content Placeholder 2">
            <a:extLst>
              <a:ext uri="{FF2B5EF4-FFF2-40B4-BE49-F238E27FC236}">
                <a16:creationId xmlns:a16="http://schemas.microsoft.com/office/drawing/2014/main" id="{A28AF41F-EF0E-471D-805B-532CA088D76D}"/>
              </a:ext>
            </a:extLst>
          </p:cNvPr>
          <p:cNvSpPr>
            <a:spLocks noGrp="1"/>
          </p:cNvSpPr>
          <p:nvPr>
            <p:ph idx="1"/>
          </p:nvPr>
        </p:nvSpPr>
        <p:spPr>
          <a:xfrm>
            <a:off x="304800" y="980881"/>
            <a:ext cx="11582400" cy="717402"/>
          </a:xfrm>
        </p:spPr>
        <p:txBody>
          <a:bodyPr/>
          <a:lstStyle/>
          <a:p>
            <a:pPr marL="0" indent="0" algn="ctr">
              <a:buNone/>
            </a:pPr>
            <a:r>
              <a:rPr lang="en-US" b="1">
                <a:latin typeface="+mn-lt"/>
              </a:rPr>
              <a:t>The NSN Advanced Planning Process showing an iterative flow between requirements definition, planning, coverage analysis, link analysis, and network feasibility analysis (NFA).</a:t>
            </a:r>
          </a:p>
        </p:txBody>
      </p:sp>
    </p:spTree>
    <p:extLst>
      <p:ext uri="{BB962C8B-B14F-4D97-AF65-F5344CB8AC3E}">
        <p14:creationId xmlns:p14="http://schemas.microsoft.com/office/powerpoint/2010/main" val="40104029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lstStyle/>
          <a:p>
            <a:r>
              <a:rPr lang="en-US"/>
              <a:t>Key Information</a:t>
            </a:r>
          </a:p>
        </p:txBody>
      </p:sp>
      <p:sp>
        <p:nvSpPr>
          <p:cNvPr id="3" name="Content Placeholder 2">
            <a:extLst>
              <a:ext uri="{FF2B5EF4-FFF2-40B4-BE49-F238E27FC236}">
                <a16:creationId xmlns:a16="http://schemas.microsoft.com/office/drawing/2014/main" id="{E77FED53-3147-44A6-9984-1E33D252556C}"/>
              </a:ext>
            </a:extLst>
          </p:cNvPr>
          <p:cNvSpPr>
            <a:spLocks noGrp="1"/>
          </p:cNvSpPr>
          <p:nvPr>
            <p:ph idx="1"/>
          </p:nvPr>
        </p:nvSpPr>
        <p:spPr>
          <a:xfrm>
            <a:off x="304801" y="1103549"/>
            <a:ext cx="6669984" cy="5257800"/>
          </a:xfrm>
        </p:spPr>
        <p:txBody>
          <a:bodyPr/>
          <a:lstStyle/>
          <a:p>
            <a:pPr marL="0" indent="0">
              <a:spcBef>
                <a:spcPts val="0"/>
              </a:spcBef>
              <a:buNone/>
            </a:pPr>
            <a:r>
              <a:rPr lang="en-US" b="1">
                <a:latin typeface="+mn-lt"/>
              </a:rPr>
              <a:t>What do we need to know to start developing the mission’s C&amp;N design in the advanced planning process?</a:t>
            </a:r>
          </a:p>
          <a:p>
            <a:pPr marL="0" indent="0">
              <a:spcBef>
                <a:spcPts val="600"/>
              </a:spcBef>
              <a:buNone/>
            </a:pPr>
            <a:r>
              <a:rPr lang="en-US" sz="1600">
                <a:latin typeface="+mn-lt"/>
              </a:rPr>
              <a:t>Mission Operational Parameters:</a:t>
            </a:r>
          </a:p>
          <a:p>
            <a:pPr marL="346075" indent="-233363">
              <a:spcBef>
                <a:spcPts val="600"/>
              </a:spcBef>
              <a:buFont typeface="Arial" panose="020B0604020202020204" pitchFamily="34" charset="0"/>
              <a:buChar char="•"/>
            </a:pPr>
            <a:r>
              <a:rPr lang="en-US" sz="1400">
                <a:latin typeface="+mn-lt"/>
              </a:rPr>
              <a:t>Operating regime (LEO, GEO, HEO, Lunar, </a:t>
            </a:r>
            <a:r>
              <a:rPr lang="en-US" sz="1400" err="1">
                <a:latin typeface="+mn-lt"/>
              </a:rPr>
              <a:t>Lagrangian</a:t>
            </a:r>
            <a:r>
              <a:rPr lang="en-US" sz="1400">
                <a:latin typeface="+mn-lt"/>
              </a:rPr>
              <a:t>, Ascent)</a:t>
            </a:r>
          </a:p>
          <a:p>
            <a:pPr marL="346075" indent="-233363">
              <a:spcBef>
                <a:spcPts val="600"/>
              </a:spcBef>
              <a:buFont typeface="Arial" panose="020B0604020202020204" pitchFamily="34" charset="0"/>
              <a:buChar char="•"/>
            </a:pPr>
            <a:r>
              <a:rPr lang="en-US" sz="1400">
                <a:latin typeface="+mn-lt"/>
              </a:rPr>
              <a:t>Orbit details</a:t>
            </a:r>
          </a:p>
          <a:p>
            <a:pPr marL="346075" indent="-233363">
              <a:spcBef>
                <a:spcPts val="600"/>
              </a:spcBef>
              <a:buFont typeface="Arial" panose="020B0604020202020204" pitchFamily="34" charset="0"/>
              <a:buChar char="•"/>
            </a:pPr>
            <a:r>
              <a:rPr lang="en-US" sz="1400">
                <a:latin typeface="+mn-lt"/>
              </a:rPr>
              <a:t>Design constraints (Budget, SWaP)</a:t>
            </a:r>
          </a:p>
          <a:p>
            <a:pPr marL="346075" indent="-233363">
              <a:spcBef>
                <a:spcPts val="600"/>
              </a:spcBef>
              <a:buFont typeface="Arial" panose="020B0604020202020204" pitchFamily="34" charset="0"/>
              <a:buChar char="•"/>
            </a:pPr>
            <a:r>
              <a:rPr lang="en-US" sz="1400">
                <a:latin typeface="+mn-lt"/>
              </a:rPr>
              <a:t>Operational constraints (Scheduling flexibility)</a:t>
            </a:r>
          </a:p>
          <a:p>
            <a:pPr marL="0" indent="0">
              <a:spcBef>
                <a:spcPts val="600"/>
              </a:spcBef>
              <a:buNone/>
            </a:pPr>
            <a:r>
              <a:rPr lang="en-US" sz="1600">
                <a:latin typeface="+mn-lt"/>
              </a:rPr>
              <a:t>Mission Requirements:</a:t>
            </a:r>
          </a:p>
          <a:p>
            <a:pPr marL="346075" indent="-233363">
              <a:spcBef>
                <a:spcPts val="600"/>
              </a:spcBef>
              <a:buFont typeface="Arial" panose="020B0604020202020204" pitchFamily="34" charset="0"/>
              <a:buChar char="•"/>
            </a:pPr>
            <a:r>
              <a:rPr lang="en-US" sz="1400">
                <a:latin typeface="+mn-lt"/>
              </a:rPr>
              <a:t>Communications requirements:</a:t>
            </a:r>
          </a:p>
          <a:p>
            <a:pPr lvl="1">
              <a:spcBef>
                <a:spcPts val="600"/>
              </a:spcBef>
              <a:buFont typeface="Courier New" panose="02070309020205020404" pitchFamily="49" charset="0"/>
              <a:buChar char="o"/>
            </a:pPr>
            <a:r>
              <a:rPr lang="en-US" sz="1200">
                <a:latin typeface="+mn-lt"/>
              </a:rPr>
              <a:t>Data Volume</a:t>
            </a:r>
          </a:p>
          <a:p>
            <a:pPr lvl="1">
              <a:spcBef>
                <a:spcPts val="600"/>
              </a:spcBef>
              <a:buFont typeface="Courier New" panose="02070309020205020404" pitchFamily="49" charset="0"/>
              <a:buChar char="o"/>
            </a:pPr>
            <a:r>
              <a:rPr lang="en-US" sz="1200">
                <a:latin typeface="+mn-lt"/>
              </a:rPr>
              <a:t>Latency</a:t>
            </a:r>
          </a:p>
          <a:p>
            <a:pPr lvl="1">
              <a:spcBef>
                <a:spcPts val="600"/>
              </a:spcBef>
              <a:buFont typeface="Courier New" panose="02070309020205020404" pitchFamily="49" charset="0"/>
              <a:buChar char="o"/>
            </a:pPr>
            <a:r>
              <a:rPr lang="en-US" sz="1200">
                <a:latin typeface="+mn-lt"/>
              </a:rPr>
              <a:t>Duty Cycle (contact separation times)</a:t>
            </a:r>
          </a:p>
          <a:p>
            <a:pPr marL="346075" indent="-233363">
              <a:spcBef>
                <a:spcPts val="600"/>
              </a:spcBef>
              <a:buFont typeface="Arial" panose="020B0604020202020204" pitchFamily="34" charset="0"/>
              <a:buChar char="•"/>
            </a:pPr>
            <a:r>
              <a:rPr lang="en-US" sz="1400">
                <a:latin typeface="+mn-lt"/>
              </a:rPr>
              <a:t>Position, Navigation, and Timing (PNT) requirements</a:t>
            </a:r>
          </a:p>
          <a:p>
            <a:pPr marL="741363" lvl="3" indent="-284163">
              <a:spcBef>
                <a:spcPts val="600"/>
              </a:spcBef>
              <a:buFont typeface="Courier New" panose="02070309020205020404" pitchFamily="49" charset="0"/>
              <a:buChar char="o"/>
            </a:pPr>
            <a:r>
              <a:rPr lang="en-US">
                <a:latin typeface="+mn-lt"/>
              </a:rPr>
              <a:t>Position, velocity, and timing (PVT) and convergence time requirements</a:t>
            </a:r>
          </a:p>
          <a:p>
            <a:pPr marL="741363" lvl="3" indent="-284163">
              <a:spcBef>
                <a:spcPts val="600"/>
              </a:spcBef>
              <a:buFont typeface="Courier New" panose="02070309020205020404" pitchFamily="49" charset="0"/>
              <a:buChar char="o"/>
            </a:pPr>
            <a:r>
              <a:rPr lang="en-US">
                <a:latin typeface="+mn-lt"/>
              </a:rPr>
              <a:t>PVT messages required (content, duty cycle)</a:t>
            </a:r>
          </a:p>
          <a:p>
            <a:pPr marL="741363" lvl="3" indent="-284163">
              <a:spcBef>
                <a:spcPts val="600"/>
              </a:spcBef>
              <a:buFont typeface="Courier New" panose="02070309020205020404" pitchFamily="49" charset="0"/>
              <a:buChar char="o"/>
            </a:pPr>
            <a:r>
              <a:rPr lang="en-US">
                <a:latin typeface="+mn-lt"/>
              </a:rPr>
              <a:t>Predictive capability (computation)</a:t>
            </a:r>
          </a:p>
        </p:txBody>
      </p:sp>
      <p:pic>
        <p:nvPicPr>
          <p:cNvPr id="5" name="Picture 4">
            <a:extLst>
              <a:ext uri="{FF2B5EF4-FFF2-40B4-BE49-F238E27FC236}">
                <a16:creationId xmlns:a16="http://schemas.microsoft.com/office/drawing/2014/main" id="{A942DD65-2DE0-4919-80A1-2D0FC16C5C18}"/>
              </a:ext>
            </a:extLst>
          </p:cNvPr>
          <p:cNvPicPr>
            <a:picLocks noChangeAspect="1"/>
          </p:cNvPicPr>
          <p:nvPr/>
        </p:nvPicPr>
        <p:blipFill>
          <a:blip r:embed="rId2"/>
          <a:stretch>
            <a:fillRect/>
          </a:stretch>
        </p:blipFill>
        <p:spPr>
          <a:xfrm>
            <a:off x="6100110" y="1899222"/>
            <a:ext cx="2409574" cy="2037811"/>
          </a:xfrm>
          <a:prstGeom prst="rect">
            <a:avLst/>
          </a:prstGeom>
        </p:spPr>
      </p:pic>
      <p:pic>
        <p:nvPicPr>
          <p:cNvPr id="6" name="Picture 5">
            <a:extLst>
              <a:ext uri="{FF2B5EF4-FFF2-40B4-BE49-F238E27FC236}">
                <a16:creationId xmlns:a16="http://schemas.microsoft.com/office/drawing/2014/main" id="{3A1CFF36-A7DC-4247-92C2-EB40CC04FF33}"/>
              </a:ext>
            </a:extLst>
          </p:cNvPr>
          <p:cNvPicPr>
            <a:picLocks noChangeAspect="1"/>
          </p:cNvPicPr>
          <p:nvPr/>
        </p:nvPicPr>
        <p:blipFill>
          <a:blip r:embed="rId3"/>
          <a:stretch>
            <a:fillRect/>
          </a:stretch>
        </p:blipFill>
        <p:spPr>
          <a:xfrm>
            <a:off x="7303417" y="4035288"/>
            <a:ext cx="4729557" cy="2461222"/>
          </a:xfrm>
          <a:prstGeom prst="rect">
            <a:avLst/>
          </a:prstGeom>
        </p:spPr>
      </p:pic>
      <p:pic>
        <p:nvPicPr>
          <p:cNvPr id="7" name="Picture 6">
            <a:extLst>
              <a:ext uri="{FF2B5EF4-FFF2-40B4-BE49-F238E27FC236}">
                <a16:creationId xmlns:a16="http://schemas.microsoft.com/office/drawing/2014/main" id="{C7767B76-7618-4A56-A71F-C626AE37F4FC}"/>
              </a:ext>
            </a:extLst>
          </p:cNvPr>
          <p:cNvPicPr>
            <a:picLocks noChangeAspect="1"/>
          </p:cNvPicPr>
          <p:nvPr/>
        </p:nvPicPr>
        <p:blipFill>
          <a:blip r:embed="rId4"/>
          <a:stretch>
            <a:fillRect/>
          </a:stretch>
        </p:blipFill>
        <p:spPr>
          <a:xfrm>
            <a:off x="8596473" y="1899222"/>
            <a:ext cx="3436501" cy="2037811"/>
          </a:xfrm>
          <a:prstGeom prst="rect">
            <a:avLst/>
          </a:prstGeom>
        </p:spPr>
      </p:pic>
    </p:spTree>
    <p:extLst>
      <p:ext uri="{BB962C8B-B14F-4D97-AF65-F5344CB8AC3E}">
        <p14:creationId xmlns:p14="http://schemas.microsoft.com/office/powerpoint/2010/main" val="176173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lstStyle/>
          <a:p>
            <a:r>
              <a:rPr lang="en-US"/>
              <a:t>Key Information</a:t>
            </a:r>
          </a:p>
        </p:txBody>
      </p:sp>
      <p:sp>
        <p:nvSpPr>
          <p:cNvPr id="3" name="Content Placeholder 2">
            <a:extLst>
              <a:ext uri="{FF2B5EF4-FFF2-40B4-BE49-F238E27FC236}">
                <a16:creationId xmlns:a16="http://schemas.microsoft.com/office/drawing/2014/main" id="{E77FED53-3147-44A6-9984-1E33D252556C}"/>
              </a:ext>
            </a:extLst>
          </p:cNvPr>
          <p:cNvSpPr>
            <a:spLocks noGrp="1"/>
          </p:cNvSpPr>
          <p:nvPr>
            <p:ph idx="1"/>
          </p:nvPr>
        </p:nvSpPr>
        <p:spPr>
          <a:xfrm>
            <a:off x="168166" y="1034473"/>
            <a:ext cx="5198964" cy="5078292"/>
          </a:xfrm>
        </p:spPr>
        <p:txBody>
          <a:bodyPr/>
          <a:lstStyle/>
          <a:p>
            <a:pPr marL="0" lvl="1" indent="0">
              <a:spcBef>
                <a:spcPts val="600"/>
              </a:spcBef>
              <a:buNone/>
            </a:pPr>
            <a:r>
              <a:rPr lang="en-US" b="1">
                <a:latin typeface="+mn-lt"/>
              </a:rPr>
              <a:t>For link analysis, we need:</a:t>
            </a:r>
          </a:p>
          <a:p>
            <a:pPr marL="285750" lvl="1" indent="-285750">
              <a:spcBef>
                <a:spcPts val="600"/>
              </a:spcBef>
              <a:buFont typeface="Arial" panose="020B0604020202020204" pitchFamily="34" charset="0"/>
              <a:buChar char="•"/>
            </a:pPr>
            <a:r>
              <a:rPr lang="en-US" sz="1600">
                <a:latin typeface="+mn-lt"/>
              </a:rPr>
              <a:t>At a minimum, with NSN making assumptions:</a:t>
            </a:r>
          </a:p>
          <a:p>
            <a:pPr marL="569913" lvl="1" indent="-225425">
              <a:spcBef>
                <a:spcPts val="600"/>
              </a:spcBef>
              <a:buFont typeface="Arial" panose="020B0604020202020204" pitchFamily="34" charset="0"/>
              <a:buChar char="•"/>
            </a:pPr>
            <a:r>
              <a:rPr lang="en-US" sz="1400">
                <a:latin typeface="+mn-lt"/>
              </a:rPr>
              <a:t>Service Type: Direct to Earth (DTE), Space Relay (SR) Single Access (SA), or SR Multiple Access (MA)</a:t>
            </a:r>
          </a:p>
          <a:p>
            <a:pPr marL="569913" lvl="1" indent="-225425">
              <a:spcBef>
                <a:spcPts val="600"/>
              </a:spcBef>
              <a:buFont typeface="Arial" panose="020B0604020202020204" pitchFamily="34" charset="0"/>
              <a:buChar char="•"/>
            </a:pPr>
            <a:r>
              <a:rPr lang="en-US" sz="1400">
                <a:latin typeface="+mn-lt"/>
              </a:rPr>
              <a:t>Frequencies</a:t>
            </a:r>
          </a:p>
          <a:p>
            <a:pPr marL="569913" lvl="1" indent="-225425">
              <a:spcBef>
                <a:spcPts val="600"/>
              </a:spcBef>
              <a:buFont typeface="Arial" panose="020B0604020202020204" pitchFamily="34" charset="0"/>
              <a:buChar char="•"/>
            </a:pPr>
            <a:r>
              <a:rPr lang="en-US" sz="1400">
                <a:latin typeface="+mn-lt"/>
              </a:rPr>
              <a:t>Spacecraft EIRP &amp; G/T</a:t>
            </a:r>
          </a:p>
          <a:p>
            <a:pPr marL="569913" lvl="1" indent="-225425">
              <a:spcBef>
                <a:spcPts val="600"/>
              </a:spcBef>
              <a:buFont typeface="Arial" panose="020B0604020202020204" pitchFamily="34" charset="0"/>
              <a:buChar char="•"/>
            </a:pPr>
            <a:r>
              <a:rPr lang="en-US" sz="1400">
                <a:latin typeface="+mn-lt"/>
              </a:rPr>
              <a:t>Max Slant Range (Or Max Altitude and Minimum Elevation Angle)</a:t>
            </a:r>
          </a:p>
          <a:p>
            <a:pPr marL="569913" lvl="1" indent="-225425">
              <a:spcBef>
                <a:spcPts val="600"/>
              </a:spcBef>
              <a:buFont typeface="Arial" panose="020B0604020202020204" pitchFamily="34" charset="0"/>
              <a:buChar char="•"/>
            </a:pPr>
            <a:r>
              <a:rPr lang="en-US" sz="1400">
                <a:latin typeface="+mn-lt"/>
              </a:rPr>
              <a:t>Communications Scheme (Modulation, Coding, BER, polarization, some of which can be assumed by NSN)</a:t>
            </a:r>
          </a:p>
          <a:p>
            <a:pPr marL="569913" lvl="1" indent="-225425">
              <a:spcBef>
                <a:spcPts val="600"/>
              </a:spcBef>
              <a:buFont typeface="Arial" panose="020B0604020202020204" pitchFamily="34" charset="0"/>
              <a:buChar char="•"/>
            </a:pPr>
            <a:r>
              <a:rPr lang="en-US" sz="1400">
                <a:latin typeface="+mn-lt"/>
              </a:rPr>
              <a:t>Data Rate (Can be calculated or can be deduced from Data Volume Per day and a Coverage Analysis)</a:t>
            </a:r>
          </a:p>
          <a:p>
            <a:pPr marL="569913" lvl="1" indent="-225425">
              <a:spcBef>
                <a:spcPts val="600"/>
              </a:spcBef>
              <a:buFont typeface="Arial" panose="020B0604020202020204" pitchFamily="34" charset="0"/>
              <a:buChar char="•"/>
            </a:pPr>
            <a:r>
              <a:rPr lang="en-US" sz="1400">
                <a:latin typeface="+mn-lt"/>
              </a:rPr>
              <a:t>Ground Station selections (can be assumed or can come from Coverage Analysis)</a:t>
            </a:r>
            <a:endParaRPr lang="en-US" sz="2000">
              <a:latin typeface="+mn-lt"/>
            </a:endParaRPr>
          </a:p>
          <a:p>
            <a:pPr marL="569913" lvl="2" indent="-225425">
              <a:spcBef>
                <a:spcPts val="600"/>
              </a:spcBef>
            </a:pPr>
            <a:r>
              <a:rPr lang="en-US" sz="1400" i="1">
                <a:latin typeface="+mn-lt"/>
              </a:rPr>
              <a:t>All Parameters: see back-up slides</a:t>
            </a:r>
          </a:p>
        </p:txBody>
      </p:sp>
      <p:pic>
        <p:nvPicPr>
          <p:cNvPr id="4" name="Picture 3">
            <a:extLst>
              <a:ext uri="{FF2B5EF4-FFF2-40B4-BE49-F238E27FC236}">
                <a16:creationId xmlns:a16="http://schemas.microsoft.com/office/drawing/2014/main" id="{F701CE2E-65F3-47C6-9090-9BA471BE2E7C}"/>
              </a:ext>
            </a:extLst>
          </p:cNvPr>
          <p:cNvPicPr>
            <a:picLocks noChangeAspect="1"/>
          </p:cNvPicPr>
          <p:nvPr/>
        </p:nvPicPr>
        <p:blipFill>
          <a:blip r:embed="rId2"/>
          <a:stretch>
            <a:fillRect/>
          </a:stretch>
        </p:blipFill>
        <p:spPr>
          <a:xfrm>
            <a:off x="8017564" y="1034473"/>
            <a:ext cx="4000695" cy="2516913"/>
          </a:xfrm>
          <a:prstGeom prst="rect">
            <a:avLst/>
          </a:prstGeom>
          <a:ln w="9525">
            <a:solidFill>
              <a:schemeClr val="tx1"/>
            </a:solidFill>
          </a:ln>
        </p:spPr>
      </p:pic>
      <p:pic>
        <p:nvPicPr>
          <p:cNvPr id="6" name="Picture 5">
            <a:extLst>
              <a:ext uri="{FF2B5EF4-FFF2-40B4-BE49-F238E27FC236}">
                <a16:creationId xmlns:a16="http://schemas.microsoft.com/office/drawing/2014/main" id="{9ECD5125-4FEB-4B8C-BBCB-54D7F3338B34}"/>
              </a:ext>
            </a:extLst>
          </p:cNvPr>
          <p:cNvPicPr>
            <a:picLocks noChangeAspect="1"/>
          </p:cNvPicPr>
          <p:nvPr/>
        </p:nvPicPr>
        <p:blipFill rotWithShape="1">
          <a:blip r:embed="rId3"/>
          <a:srcRect r="55067" b="180"/>
          <a:stretch/>
        </p:blipFill>
        <p:spPr>
          <a:xfrm>
            <a:off x="5557922" y="1034473"/>
            <a:ext cx="2388980" cy="2848414"/>
          </a:xfrm>
          <a:prstGeom prst="rect">
            <a:avLst/>
          </a:prstGeom>
          <a:ln w="9525">
            <a:noFill/>
          </a:ln>
        </p:spPr>
      </p:pic>
      <p:pic>
        <p:nvPicPr>
          <p:cNvPr id="7" name="Picture 6">
            <a:extLst>
              <a:ext uri="{FF2B5EF4-FFF2-40B4-BE49-F238E27FC236}">
                <a16:creationId xmlns:a16="http://schemas.microsoft.com/office/drawing/2014/main" id="{FEF9DB8C-DC24-4FE0-BA30-0BC410915F0E}"/>
              </a:ext>
            </a:extLst>
          </p:cNvPr>
          <p:cNvPicPr>
            <a:picLocks noChangeAspect="1"/>
          </p:cNvPicPr>
          <p:nvPr/>
        </p:nvPicPr>
        <p:blipFill>
          <a:blip r:embed="rId4"/>
          <a:stretch>
            <a:fillRect/>
          </a:stretch>
        </p:blipFill>
        <p:spPr>
          <a:xfrm>
            <a:off x="8017564" y="3622270"/>
            <a:ext cx="3999910" cy="2314703"/>
          </a:xfrm>
          <a:prstGeom prst="rect">
            <a:avLst/>
          </a:prstGeom>
          <a:ln w="12700">
            <a:noFill/>
          </a:ln>
        </p:spPr>
      </p:pic>
    </p:spTree>
    <p:extLst>
      <p:ext uri="{BB962C8B-B14F-4D97-AF65-F5344CB8AC3E}">
        <p14:creationId xmlns:p14="http://schemas.microsoft.com/office/powerpoint/2010/main" val="28971985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lstStyle/>
          <a:p>
            <a:r>
              <a:rPr lang="en-US"/>
              <a:t>Key Information</a:t>
            </a:r>
          </a:p>
        </p:txBody>
      </p:sp>
      <p:sp>
        <p:nvSpPr>
          <p:cNvPr id="3" name="Content Placeholder 2">
            <a:extLst>
              <a:ext uri="{FF2B5EF4-FFF2-40B4-BE49-F238E27FC236}">
                <a16:creationId xmlns:a16="http://schemas.microsoft.com/office/drawing/2014/main" id="{E77FED53-3147-44A6-9984-1E33D252556C}"/>
              </a:ext>
            </a:extLst>
          </p:cNvPr>
          <p:cNvSpPr>
            <a:spLocks noGrp="1"/>
          </p:cNvSpPr>
          <p:nvPr>
            <p:ph idx="1"/>
          </p:nvPr>
        </p:nvSpPr>
        <p:spPr>
          <a:xfrm>
            <a:off x="168166" y="963997"/>
            <a:ext cx="6464548" cy="5257800"/>
          </a:xfrm>
        </p:spPr>
        <p:txBody>
          <a:bodyPr/>
          <a:lstStyle/>
          <a:p>
            <a:pPr marL="0" lvl="1" indent="0">
              <a:spcBef>
                <a:spcPts val="600"/>
              </a:spcBef>
              <a:buNone/>
            </a:pPr>
            <a:r>
              <a:rPr lang="en-US" sz="2000" b="1">
                <a:latin typeface="+mn-lt"/>
              </a:rPr>
              <a:t>For coverage and feasibility analyses, we need:</a:t>
            </a:r>
          </a:p>
          <a:p>
            <a:pPr marL="231775" lvl="3" indent="-231775">
              <a:spcBef>
                <a:spcPts val="600"/>
              </a:spcBef>
            </a:pPr>
            <a:r>
              <a:rPr lang="en-US" sz="1600">
                <a:latin typeface="+mn-lt"/>
              </a:rPr>
              <a:t>Mission Timeline (Launch Date, LEOP and Operations timeframes)</a:t>
            </a:r>
          </a:p>
          <a:p>
            <a:pPr marL="231775" lvl="3" indent="-231775">
              <a:spcBef>
                <a:spcPts val="600"/>
              </a:spcBef>
            </a:pPr>
            <a:r>
              <a:rPr lang="en-US" sz="1600">
                <a:latin typeface="+mn-lt"/>
              </a:rPr>
              <a:t>Orbit Profile </a:t>
            </a:r>
          </a:p>
          <a:p>
            <a:pPr marL="630238" lvl="4" indent="-233363">
              <a:spcBef>
                <a:spcPts val="600"/>
              </a:spcBef>
            </a:pPr>
            <a:r>
              <a:rPr lang="en-US">
                <a:latin typeface="+mn-lt"/>
              </a:rPr>
              <a:t>Keplerian Elements, a state vector, TLE, IIRV, or a mission provided Ephemeris file</a:t>
            </a:r>
          </a:p>
          <a:p>
            <a:pPr marL="630238" lvl="4" indent="-233363">
              <a:spcBef>
                <a:spcPts val="600"/>
              </a:spcBef>
            </a:pPr>
            <a:r>
              <a:rPr lang="en-US">
                <a:latin typeface="+mn-lt"/>
              </a:rPr>
              <a:t>For a constellation we will need to understand the orbit phasing/spacing</a:t>
            </a:r>
          </a:p>
          <a:p>
            <a:pPr marL="231775" lvl="3" indent="-231775">
              <a:spcBef>
                <a:spcPts val="600"/>
              </a:spcBef>
              <a:tabLst>
                <a:tab pos="231775" algn="l"/>
              </a:tabLst>
            </a:pPr>
            <a:r>
              <a:rPr lang="en-US" sz="1600">
                <a:latin typeface="+mn-lt"/>
              </a:rPr>
              <a:t>Interfaces (compatibilities, frequency bands, communications schemes, max rates, max distances, etc., some of which can be assumed in the advanced planning stage)</a:t>
            </a:r>
          </a:p>
          <a:p>
            <a:pPr marL="231775" lvl="3" indent="-231775">
              <a:spcBef>
                <a:spcPts val="600"/>
              </a:spcBef>
              <a:tabLst>
                <a:tab pos="231775" algn="l"/>
              </a:tabLst>
            </a:pPr>
            <a:r>
              <a:rPr lang="en-US" sz="1600">
                <a:latin typeface="+mn-lt"/>
              </a:rPr>
              <a:t>Contact Time Requested (or a Data Volume Required and an associated Data Rate)</a:t>
            </a:r>
          </a:p>
          <a:p>
            <a:pPr marL="231775" lvl="3" indent="-231775">
              <a:spcBef>
                <a:spcPts val="600"/>
              </a:spcBef>
              <a:tabLst>
                <a:tab pos="231775" algn="l"/>
              </a:tabLst>
            </a:pPr>
            <a:r>
              <a:rPr lang="en-US" sz="1600">
                <a:latin typeface="+mn-lt"/>
              </a:rPr>
              <a:t>Latency constraints</a:t>
            </a:r>
          </a:p>
          <a:p>
            <a:pPr marL="231775" lvl="3" indent="-231775">
              <a:spcBef>
                <a:spcPts val="600"/>
              </a:spcBef>
              <a:tabLst>
                <a:tab pos="231775" algn="l"/>
              </a:tabLst>
            </a:pPr>
            <a:r>
              <a:rPr lang="en-US" sz="1600">
                <a:latin typeface="+mn-lt"/>
              </a:rPr>
              <a:t>Station masking and on-board spacecraft masking</a:t>
            </a:r>
          </a:p>
          <a:p>
            <a:pPr marL="231775" lvl="3" indent="-231775">
              <a:spcBef>
                <a:spcPts val="600"/>
              </a:spcBef>
              <a:tabLst>
                <a:tab pos="231775" algn="l"/>
              </a:tabLst>
            </a:pPr>
            <a:r>
              <a:rPr lang="en-US" sz="1600">
                <a:latin typeface="+mn-lt"/>
              </a:rPr>
              <a:t>Ranging requirements (Ranging methodology and accuracy needed, and whether science data is to be included in the TLM return link)</a:t>
            </a:r>
          </a:p>
          <a:p>
            <a:pPr marL="231775" lvl="3" indent="-231775">
              <a:spcBef>
                <a:spcPts val="600"/>
              </a:spcBef>
              <a:tabLst>
                <a:tab pos="231775" algn="l"/>
              </a:tabLst>
            </a:pPr>
            <a:r>
              <a:rPr lang="en-US" sz="1600">
                <a:latin typeface="+mn-lt"/>
              </a:rPr>
              <a:t>Any other mission constraints effecting available communication time periods, view angles, interference, etc.</a:t>
            </a:r>
          </a:p>
          <a:p>
            <a:pPr>
              <a:spcBef>
                <a:spcPts val="600"/>
              </a:spcBef>
            </a:pPr>
            <a:endParaRPr lang="en-US" sz="1800">
              <a:latin typeface="+mn-lt"/>
            </a:endParaRPr>
          </a:p>
        </p:txBody>
      </p:sp>
      <p:pic>
        <p:nvPicPr>
          <p:cNvPr id="6" name="Picture 5">
            <a:extLst>
              <a:ext uri="{FF2B5EF4-FFF2-40B4-BE49-F238E27FC236}">
                <a16:creationId xmlns:a16="http://schemas.microsoft.com/office/drawing/2014/main" id="{1CD852AB-D3D4-43E9-BD83-849658C898EB}"/>
              </a:ext>
            </a:extLst>
          </p:cNvPr>
          <p:cNvPicPr>
            <a:picLocks noChangeAspect="1"/>
          </p:cNvPicPr>
          <p:nvPr/>
        </p:nvPicPr>
        <p:blipFill>
          <a:blip r:embed="rId2"/>
          <a:stretch>
            <a:fillRect/>
          </a:stretch>
        </p:blipFill>
        <p:spPr>
          <a:xfrm>
            <a:off x="6937695" y="1158495"/>
            <a:ext cx="4978909" cy="2304663"/>
          </a:xfrm>
          <a:prstGeom prst="rect">
            <a:avLst/>
          </a:prstGeom>
        </p:spPr>
      </p:pic>
      <p:pic>
        <p:nvPicPr>
          <p:cNvPr id="7" name="Picture 6">
            <a:extLst>
              <a:ext uri="{FF2B5EF4-FFF2-40B4-BE49-F238E27FC236}">
                <a16:creationId xmlns:a16="http://schemas.microsoft.com/office/drawing/2014/main" id="{3BFF77C1-845D-45BC-93B7-C46201FDDCF8}"/>
              </a:ext>
            </a:extLst>
          </p:cNvPr>
          <p:cNvPicPr>
            <a:picLocks noChangeAspect="1"/>
          </p:cNvPicPr>
          <p:nvPr/>
        </p:nvPicPr>
        <p:blipFill>
          <a:blip r:embed="rId3"/>
          <a:stretch>
            <a:fillRect/>
          </a:stretch>
        </p:blipFill>
        <p:spPr>
          <a:xfrm>
            <a:off x="6937695" y="3592896"/>
            <a:ext cx="4994718" cy="3037723"/>
          </a:xfrm>
          <a:prstGeom prst="rect">
            <a:avLst/>
          </a:prstGeom>
        </p:spPr>
      </p:pic>
    </p:spTree>
    <p:extLst>
      <p:ext uri="{BB962C8B-B14F-4D97-AF65-F5344CB8AC3E}">
        <p14:creationId xmlns:p14="http://schemas.microsoft.com/office/powerpoint/2010/main" val="1803064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lstStyle/>
          <a:p>
            <a:r>
              <a:rPr lang="en-US"/>
              <a:t>Tools Used in NSN Advanced Planning</a:t>
            </a:r>
          </a:p>
        </p:txBody>
      </p:sp>
      <p:sp>
        <p:nvSpPr>
          <p:cNvPr id="3" name="Content Placeholder 2">
            <a:extLst>
              <a:ext uri="{FF2B5EF4-FFF2-40B4-BE49-F238E27FC236}">
                <a16:creationId xmlns:a16="http://schemas.microsoft.com/office/drawing/2014/main" id="{E77FED53-3147-44A6-9984-1E33D252556C}"/>
              </a:ext>
            </a:extLst>
          </p:cNvPr>
          <p:cNvSpPr>
            <a:spLocks noGrp="1"/>
          </p:cNvSpPr>
          <p:nvPr>
            <p:ph idx="1"/>
          </p:nvPr>
        </p:nvSpPr>
        <p:spPr>
          <a:xfrm>
            <a:off x="168166" y="1036759"/>
            <a:ext cx="6146334" cy="4262778"/>
          </a:xfrm>
        </p:spPr>
        <p:txBody>
          <a:bodyPr/>
          <a:lstStyle/>
          <a:p>
            <a:pPr marL="0" indent="0">
              <a:buNone/>
            </a:pPr>
            <a:r>
              <a:rPr lang="en-US" b="1">
                <a:latin typeface="+mn-lt"/>
              </a:rPr>
              <a:t>Communications Link Analysis Tools</a:t>
            </a:r>
          </a:p>
          <a:p>
            <a:pPr lvl="1">
              <a:spcBef>
                <a:spcPts val="1200"/>
              </a:spcBef>
              <a:buFont typeface="Arial" panose="020B0604020202020204" pitchFamily="34" charset="0"/>
              <a:buChar char="•"/>
            </a:pPr>
            <a:r>
              <a:rPr lang="en-US" sz="1600">
                <a:latin typeface="+mn-lt"/>
              </a:rPr>
              <a:t>The NSN has link analysis tools that can si</a:t>
            </a:r>
            <a:r>
              <a:rPr lang="en-US" altLang="en-US" sz="1600">
                <a:latin typeface="+mn-lt"/>
              </a:rPr>
              <a:t>mulate and analyze communication systems and their components for both SR and DTE mission customer interfaces. </a:t>
            </a:r>
          </a:p>
          <a:p>
            <a:pPr lvl="1">
              <a:spcBef>
                <a:spcPts val="1200"/>
              </a:spcBef>
              <a:buFont typeface="Arial" panose="020B0604020202020204" pitchFamily="34" charset="0"/>
              <a:buChar char="•"/>
            </a:pPr>
            <a:r>
              <a:rPr lang="en-US" altLang="en-US" sz="1600">
                <a:latin typeface="+mn-lt"/>
              </a:rPr>
              <a:t>The NSN uses its link analysis tools to </a:t>
            </a:r>
            <a:r>
              <a:rPr lang="en-US" sz="1600">
                <a:latin typeface="+mn-lt"/>
              </a:rPr>
              <a:t>perform quantitative assessments of mission signal and communications </a:t>
            </a:r>
            <a:r>
              <a:rPr lang="en-US" sz="1600" err="1">
                <a:latin typeface="+mn-lt"/>
              </a:rPr>
              <a:t>ConOps</a:t>
            </a:r>
            <a:r>
              <a:rPr lang="en-US" sz="1600">
                <a:latin typeface="+mn-lt"/>
              </a:rPr>
              <a:t> designs, to support mission and/or network architecture trade studies, and to address various communications problems for NSN missions and network resources. Analyses include:</a:t>
            </a:r>
            <a:endParaRPr lang="en-US" altLang="en-US" sz="1600">
              <a:latin typeface="+mn-lt"/>
            </a:endParaRPr>
          </a:p>
          <a:p>
            <a:pPr lvl="2">
              <a:spcBef>
                <a:spcPts val="600"/>
              </a:spcBef>
            </a:pPr>
            <a:r>
              <a:rPr lang="en-US" sz="1400">
                <a:latin typeface="+mn-lt"/>
              </a:rPr>
              <a:t>Link Budget Analysis</a:t>
            </a:r>
          </a:p>
          <a:p>
            <a:pPr lvl="2">
              <a:spcBef>
                <a:spcPts val="600"/>
              </a:spcBef>
            </a:pPr>
            <a:r>
              <a:rPr lang="en-US" sz="1400">
                <a:latin typeface="+mn-lt"/>
              </a:rPr>
              <a:t>Dynamic Interference Modeling &amp; Analysis</a:t>
            </a:r>
          </a:p>
          <a:p>
            <a:pPr lvl="2">
              <a:spcBef>
                <a:spcPts val="600"/>
              </a:spcBef>
            </a:pPr>
            <a:r>
              <a:rPr lang="en-US" sz="1400">
                <a:latin typeface="+mn-lt"/>
              </a:rPr>
              <a:t>Antenna Radiation Pattern Analysis</a:t>
            </a:r>
          </a:p>
          <a:p>
            <a:pPr lvl="2">
              <a:spcBef>
                <a:spcPts val="600"/>
              </a:spcBef>
            </a:pPr>
            <a:r>
              <a:rPr lang="en-US" sz="1400">
                <a:latin typeface="+mn-lt"/>
              </a:rPr>
              <a:t>End-to-End Communications Analysis for signal processing</a:t>
            </a:r>
          </a:p>
          <a:p>
            <a:pPr lvl="2">
              <a:spcBef>
                <a:spcPts val="600"/>
              </a:spcBef>
            </a:pPr>
            <a:r>
              <a:rPr lang="en-US" sz="1400">
                <a:latin typeface="+mn-lt"/>
              </a:rPr>
              <a:t>Propagation Modeling</a:t>
            </a:r>
          </a:p>
        </p:txBody>
      </p:sp>
      <p:pic>
        <p:nvPicPr>
          <p:cNvPr id="4" name="Picture 3">
            <a:extLst>
              <a:ext uri="{FF2B5EF4-FFF2-40B4-BE49-F238E27FC236}">
                <a16:creationId xmlns:a16="http://schemas.microsoft.com/office/drawing/2014/main" id="{1F269B7B-BB47-4172-821B-E01514D50EA7}"/>
              </a:ext>
            </a:extLst>
          </p:cNvPr>
          <p:cNvPicPr>
            <a:picLocks noChangeAspect="1"/>
          </p:cNvPicPr>
          <p:nvPr/>
        </p:nvPicPr>
        <p:blipFill>
          <a:blip r:embed="rId2"/>
          <a:stretch>
            <a:fillRect/>
          </a:stretch>
        </p:blipFill>
        <p:spPr>
          <a:xfrm>
            <a:off x="6627302" y="806621"/>
            <a:ext cx="3825380" cy="2478154"/>
          </a:xfrm>
          <a:prstGeom prst="rect">
            <a:avLst/>
          </a:prstGeom>
        </p:spPr>
      </p:pic>
      <p:pic>
        <p:nvPicPr>
          <p:cNvPr id="6" name="Picture 4">
            <a:extLst>
              <a:ext uri="{FF2B5EF4-FFF2-40B4-BE49-F238E27FC236}">
                <a16:creationId xmlns:a16="http://schemas.microsoft.com/office/drawing/2014/main" id="{4CBAF085-B2CA-4E38-8C41-9D6E925CE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8791" y="3342400"/>
            <a:ext cx="2609038" cy="230146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a:extLst>
              <a:ext uri="{FF2B5EF4-FFF2-40B4-BE49-F238E27FC236}">
                <a16:creationId xmlns:a16="http://schemas.microsoft.com/office/drawing/2014/main" id="{897AE4EF-7533-4E43-BC0B-C7FE29F37717}"/>
              </a:ext>
            </a:extLst>
          </p:cNvPr>
          <p:cNvSpPr/>
          <p:nvPr/>
        </p:nvSpPr>
        <p:spPr>
          <a:xfrm>
            <a:off x="584171" y="5799148"/>
            <a:ext cx="11110082" cy="823252"/>
          </a:xfrm>
          <a:prstGeom prst="rect">
            <a:avLst/>
          </a:prstGeom>
          <a:solidFill>
            <a:srgbClr val="202766"/>
          </a:solidFill>
          <a:ln w="28575">
            <a:solidFill>
              <a:schemeClr val="tx1"/>
            </a:solidFill>
          </a:ln>
        </p:spPr>
        <p:txBody>
          <a:bodyPr wrap="square" anchor="ctr">
            <a:noAutofit/>
          </a:bodyPr>
          <a:lstStyle/>
          <a:p>
            <a:pPr marL="274320" algn="ctr"/>
            <a:r>
              <a:rPr lang="en-US" sz="1600" b="1" i="1">
                <a:solidFill>
                  <a:schemeClr val="bg1"/>
                </a:solidFill>
              </a:rPr>
              <a:t>CLASS (Communications Link Analysis and Simulation System) is the current tool used for all link analyses and definitions of network interfaces in the mission RF Interface Control Document (RFICD) for all NASA missions using NSN services.</a:t>
            </a:r>
          </a:p>
        </p:txBody>
      </p:sp>
    </p:spTree>
    <p:extLst>
      <p:ext uri="{BB962C8B-B14F-4D97-AF65-F5344CB8AC3E}">
        <p14:creationId xmlns:p14="http://schemas.microsoft.com/office/powerpoint/2010/main" val="1067133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85439DC-ED2A-4ED6-A628-42874DDDAF7C}"/>
              </a:ext>
            </a:extLst>
          </p:cNvPr>
          <p:cNvSpPr/>
          <p:nvPr/>
        </p:nvSpPr>
        <p:spPr>
          <a:xfrm>
            <a:off x="301840" y="6184031"/>
            <a:ext cx="11679737" cy="369333"/>
          </a:xfrm>
          <a:prstGeom prst="rect">
            <a:avLst/>
          </a:prstGeom>
          <a:solidFill>
            <a:srgbClr val="202766"/>
          </a:solidFill>
          <a:ln w="28575">
            <a:solidFill>
              <a:schemeClr val="tx1"/>
            </a:solidFill>
          </a:ln>
        </p:spPr>
        <p:txBody>
          <a:bodyPr wrap="square" anchor="ctr">
            <a:noAutofit/>
          </a:bodyPr>
          <a:lstStyle/>
          <a:p>
            <a:pPr marL="274320"/>
            <a:r>
              <a:rPr lang="en-US" sz="1600" b="1" i="1">
                <a:solidFill>
                  <a:schemeClr val="bg1"/>
                </a:solidFill>
              </a:rPr>
              <a:t>NPAS (Network Planning and Analysis System) is the current coverage and loading analysis tool used by the NSN</a:t>
            </a:r>
          </a:p>
        </p:txBody>
      </p:sp>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lstStyle/>
          <a:p>
            <a:r>
              <a:rPr lang="en-US"/>
              <a:t>Tools Used in NSN Advanced Planning</a:t>
            </a:r>
          </a:p>
        </p:txBody>
      </p:sp>
      <p:sp>
        <p:nvSpPr>
          <p:cNvPr id="3" name="Content Placeholder 2">
            <a:extLst>
              <a:ext uri="{FF2B5EF4-FFF2-40B4-BE49-F238E27FC236}">
                <a16:creationId xmlns:a16="http://schemas.microsoft.com/office/drawing/2014/main" id="{E77FED53-3147-44A6-9984-1E33D252556C}"/>
              </a:ext>
            </a:extLst>
          </p:cNvPr>
          <p:cNvSpPr>
            <a:spLocks noGrp="1"/>
          </p:cNvSpPr>
          <p:nvPr>
            <p:ph idx="1"/>
          </p:nvPr>
        </p:nvSpPr>
        <p:spPr>
          <a:xfrm>
            <a:off x="168166" y="1019659"/>
            <a:ext cx="6534638" cy="5093014"/>
          </a:xfrm>
        </p:spPr>
        <p:txBody>
          <a:bodyPr/>
          <a:lstStyle/>
          <a:p>
            <a:pPr marL="0" indent="0">
              <a:buNone/>
            </a:pPr>
            <a:r>
              <a:rPr lang="en-US" b="1">
                <a:latin typeface="+mn-lt"/>
              </a:rPr>
              <a:t>Coverage and Loading Analysis Tools</a:t>
            </a:r>
          </a:p>
          <a:p>
            <a:pPr lvl="1">
              <a:spcBef>
                <a:spcPts val="600"/>
              </a:spcBef>
              <a:buFont typeface="Arial" panose="020B0604020202020204" pitchFamily="34" charset="0"/>
              <a:buChar char="•"/>
            </a:pPr>
            <a:r>
              <a:rPr lang="en-US" sz="1600">
                <a:latin typeface="+mn-lt"/>
              </a:rPr>
              <a:t>The NSN has coverage and loading analysis tools that can forecast future network loading to assess mission satisfaction and network performance against known and projected mission service levels.</a:t>
            </a:r>
            <a:r>
              <a:rPr lang="en-US" altLang="en-US" sz="1600">
                <a:latin typeface="+mn-lt"/>
              </a:rPr>
              <a:t> </a:t>
            </a:r>
          </a:p>
          <a:p>
            <a:pPr lvl="1">
              <a:spcBef>
                <a:spcPts val="600"/>
              </a:spcBef>
              <a:buFont typeface="Arial" panose="020B0604020202020204" pitchFamily="34" charset="0"/>
              <a:buChar char="•"/>
            </a:pPr>
            <a:r>
              <a:rPr lang="en-US" sz="1600">
                <a:latin typeface="+mn-lt"/>
              </a:rPr>
              <a:t>While the operational network scheduler systems of the NSN are located at WSC, the NSN can closely replicate the operational scheduling results by incorporating:</a:t>
            </a:r>
          </a:p>
          <a:p>
            <a:pPr lvl="2"/>
            <a:r>
              <a:rPr lang="en-US" sz="1400">
                <a:latin typeface="+mn-lt"/>
              </a:rPr>
              <a:t>the mission interfaces (i.e. which station/antenna services the missions are compatible with), </a:t>
            </a:r>
          </a:p>
          <a:p>
            <a:pPr lvl="2"/>
            <a:r>
              <a:rPr lang="en-US" sz="1400">
                <a:latin typeface="+mn-lt"/>
              </a:rPr>
              <a:t>mission requirements (e.g. how many contacts per schedule interval, such as a day, and in what timeframes), and </a:t>
            </a:r>
          </a:p>
          <a:p>
            <a:pPr lvl="2"/>
            <a:r>
              <a:rPr lang="en-US" sz="1400">
                <a:latin typeface="+mn-lt"/>
              </a:rPr>
              <a:t>antenna constraints (e.g. locations, altitudes, elevation masks (including trees, buildings, mountains, etc.)), and </a:t>
            </a:r>
          </a:p>
          <a:p>
            <a:pPr lvl="2"/>
            <a:r>
              <a:rPr lang="en-US" sz="1400">
                <a:latin typeface="+mn-lt"/>
              </a:rPr>
              <a:t>the NSN scheduling priority lists for both DTE and SR mission customers.</a:t>
            </a:r>
          </a:p>
          <a:p>
            <a:pPr lvl="1">
              <a:spcBef>
                <a:spcPts val="600"/>
              </a:spcBef>
              <a:buFont typeface="Arial" panose="020B0604020202020204" pitchFamily="34" charset="0"/>
              <a:buChar char="•"/>
            </a:pPr>
            <a:r>
              <a:rPr lang="en-US" sz="1600">
                <a:latin typeface="+mn-lt"/>
              </a:rPr>
              <a:t>The NSN primarily utilizes priority-based, </a:t>
            </a:r>
            <a:r>
              <a:rPr lang="en-US" altLang="en-US" sz="1600">
                <a:latin typeface="+mn-lt"/>
              </a:rPr>
              <a:t>deterministic scheduling, but when necessary, it is able to u</a:t>
            </a:r>
            <a:r>
              <a:rPr lang="en-US" sz="1600">
                <a:latin typeface="+mn-lt"/>
              </a:rPr>
              <a:t>tilize dynamic scheduling algorithms to deconflict mission schedules.</a:t>
            </a:r>
          </a:p>
        </p:txBody>
      </p:sp>
      <p:pic>
        <p:nvPicPr>
          <p:cNvPr id="6" name="Picture 5">
            <a:extLst>
              <a:ext uri="{FF2B5EF4-FFF2-40B4-BE49-F238E27FC236}">
                <a16:creationId xmlns:a16="http://schemas.microsoft.com/office/drawing/2014/main" id="{7631618D-1A68-4316-95AC-7ABE10695DA6}"/>
              </a:ext>
            </a:extLst>
          </p:cNvPr>
          <p:cNvPicPr>
            <a:picLocks noChangeAspect="1"/>
          </p:cNvPicPr>
          <p:nvPr/>
        </p:nvPicPr>
        <p:blipFill>
          <a:blip r:embed="rId2"/>
          <a:stretch>
            <a:fillRect/>
          </a:stretch>
        </p:blipFill>
        <p:spPr>
          <a:xfrm>
            <a:off x="9270531" y="1041962"/>
            <a:ext cx="2711047" cy="2556889"/>
          </a:xfrm>
          <a:prstGeom prst="rect">
            <a:avLst/>
          </a:prstGeom>
          <a:ln w="19050">
            <a:solidFill>
              <a:schemeClr val="tx1"/>
            </a:solidFill>
          </a:ln>
        </p:spPr>
      </p:pic>
      <p:pic>
        <p:nvPicPr>
          <p:cNvPr id="7" name="Picture 6">
            <a:extLst>
              <a:ext uri="{FF2B5EF4-FFF2-40B4-BE49-F238E27FC236}">
                <a16:creationId xmlns:a16="http://schemas.microsoft.com/office/drawing/2014/main" id="{B7DE0560-F7FF-42A4-893A-CDA1BB0296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472" y="3242291"/>
            <a:ext cx="2819397" cy="277409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0997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20D4C81-F366-4E0C-9F33-4E271CAABC4C}"/>
              </a:ext>
            </a:extLst>
          </p:cNvPr>
          <p:cNvPicPr>
            <a:picLocks noChangeAspect="1"/>
          </p:cNvPicPr>
          <p:nvPr/>
        </p:nvPicPr>
        <p:blipFill>
          <a:blip r:embed="rId2"/>
          <a:stretch>
            <a:fillRect/>
          </a:stretch>
        </p:blipFill>
        <p:spPr>
          <a:xfrm>
            <a:off x="8649964" y="5895100"/>
            <a:ext cx="1996284" cy="826288"/>
          </a:xfrm>
          <a:prstGeom prst="rect">
            <a:avLst/>
          </a:prstGeom>
          <a:ln>
            <a:solidFill>
              <a:schemeClr val="tx1"/>
            </a:solidFill>
          </a:ln>
        </p:spPr>
      </p:pic>
      <p:sp>
        <p:nvSpPr>
          <p:cNvPr id="2" name="Title 1">
            <a:extLst>
              <a:ext uri="{FF2B5EF4-FFF2-40B4-BE49-F238E27FC236}">
                <a16:creationId xmlns:a16="http://schemas.microsoft.com/office/drawing/2014/main" id="{32A25B10-224E-44D6-A5D3-97ED453BB314}"/>
              </a:ext>
            </a:extLst>
          </p:cNvPr>
          <p:cNvSpPr>
            <a:spLocks noGrp="1"/>
          </p:cNvSpPr>
          <p:nvPr>
            <p:ph type="title"/>
          </p:nvPr>
        </p:nvSpPr>
        <p:spPr/>
        <p:txBody>
          <a:bodyPr>
            <a:normAutofit/>
          </a:bodyPr>
          <a:lstStyle/>
          <a:p>
            <a:r>
              <a:rPr lang="en-US" dirty="0"/>
              <a:t>Tools Used in NSN Advanced Planning</a:t>
            </a:r>
          </a:p>
        </p:txBody>
      </p:sp>
      <p:sp>
        <p:nvSpPr>
          <p:cNvPr id="3" name="Content Placeholder 2">
            <a:extLst>
              <a:ext uri="{FF2B5EF4-FFF2-40B4-BE49-F238E27FC236}">
                <a16:creationId xmlns:a16="http://schemas.microsoft.com/office/drawing/2014/main" id="{E77FED53-3147-44A6-9984-1E33D252556C}"/>
              </a:ext>
            </a:extLst>
          </p:cNvPr>
          <p:cNvSpPr>
            <a:spLocks noGrp="1"/>
          </p:cNvSpPr>
          <p:nvPr>
            <p:ph idx="1"/>
          </p:nvPr>
        </p:nvSpPr>
        <p:spPr>
          <a:xfrm>
            <a:off x="304800" y="935303"/>
            <a:ext cx="11582400" cy="5257800"/>
          </a:xfrm>
        </p:spPr>
        <p:txBody>
          <a:bodyPr/>
          <a:lstStyle/>
          <a:p>
            <a:pPr>
              <a:buFont typeface="Arial" panose="020B0604020202020204" pitchFamily="34" charset="0"/>
              <a:buChar char="•"/>
            </a:pPr>
            <a:r>
              <a:rPr lang="en-US" sz="1800">
                <a:latin typeface="+mn-lt"/>
              </a:rPr>
              <a:t>Modern Commercial tools such as STK and Matlab are utilized by both Link Analysis and the Network Loading teams, and seamless integrations are possible for automation and visualization of NSN analyses. </a:t>
            </a:r>
          </a:p>
          <a:p>
            <a:pPr lvl="1">
              <a:buFont typeface="Arial" panose="020B0604020202020204" pitchFamily="34" charset="0"/>
              <a:buChar char="•"/>
            </a:pPr>
            <a:r>
              <a:rPr lang="en-US" sz="1600">
                <a:latin typeface="+mn-lt"/>
              </a:rPr>
              <a:t>Note: STK and MATLAB are licensed external software and are not owned/managed by NASA.</a:t>
            </a:r>
          </a:p>
          <a:p>
            <a:pPr>
              <a:buFont typeface="Arial" panose="020B0604020202020204" pitchFamily="34" charset="0"/>
              <a:buChar char="•"/>
            </a:pPr>
            <a:r>
              <a:rPr lang="en-US" sz="1800">
                <a:latin typeface="+mn-lt"/>
              </a:rPr>
              <a:t>Flexibility of NSN tools: Additional users, network resources, new or advanced communications schemes, new scheduling algorithms and new technologies can be integrated easily into the current NSN toolset.</a:t>
            </a:r>
          </a:p>
          <a:p>
            <a:pPr>
              <a:buFont typeface="Arial" panose="020B0604020202020204" pitchFamily="34" charset="0"/>
              <a:buChar char="•"/>
            </a:pPr>
            <a:r>
              <a:rPr lang="en-US" sz="1800">
                <a:latin typeface="+mn-lt"/>
              </a:rPr>
              <a:t>A trade study is under way to determine what tools best fit the NSN’s needs going into the future.</a:t>
            </a:r>
          </a:p>
          <a:p>
            <a:pPr>
              <a:buFont typeface="Arial" panose="020B0604020202020204" pitchFamily="34" charset="0"/>
              <a:buChar char="•"/>
            </a:pPr>
            <a:r>
              <a:rPr lang="en-US" sz="1800">
                <a:latin typeface="+mn-lt"/>
              </a:rPr>
              <a:t>The NSN can draw on other tools within the </a:t>
            </a:r>
            <a:r>
              <a:rPr lang="en-US" sz="1800" err="1">
                <a:latin typeface="+mn-lt"/>
              </a:rPr>
              <a:t>SCaN</a:t>
            </a:r>
            <a:r>
              <a:rPr lang="en-US" sz="1800">
                <a:latin typeface="+mn-lt"/>
              </a:rPr>
              <a:t> Community as necessary.</a:t>
            </a:r>
          </a:p>
          <a:p>
            <a:pPr lvl="1">
              <a:buFont typeface="Arial" panose="020B0604020202020204" pitchFamily="34" charset="0"/>
              <a:buChar char="•"/>
            </a:pPr>
            <a:r>
              <a:rPr lang="en-US" sz="1600">
                <a:latin typeface="+mn-lt"/>
              </a:rPr>
              <a:t>ESC and Code 500 have developed a number of other custom tools for various studies requested by </a:t>
            </a:r>
            <a:r>
              <a:rPr lang="en-US" sz="1600" err="1">
                <a:latin typeface="+mn-lt"/>
              </a:rPr>
              <a:t>SCaN</a:t>
            </a:r>
            <a:r>
              <a:rPr lang="en-US" sz="1600">
                <a:latin typeface="+mn-lt"/>
              </a:rPr>
              <a:t> and missions including a Network Architecture Analysis Tool and a Lunar Outpost Coverage Tool among others.</a:t>
            </a:r>
          </a:p>
          <a:p>
            <a:pPr lvl="1">
              <a:buFont typeface="Arial" panose="020B0604020202020204" pitchFamily="34" charset="0"/>
              <a:buChar char="•"/>
            </a:pPr>
            <a:r>
              <a:rPr lang="en-US" sz="1600" err="1">
                <a:latin typeface="+mn-lt"/>
              </a:rPr>
              <a:t>SCaN</a:t>
            </a:r>
            <a:r>
              <a:rPr lang="en-US" sz="1600">
                <a:latin typeface="+mn-lt"/>
              </a:rPr>
              <a:t> HQ is currently leading the development of a commercial network assessment and design tool called Commercial Systems for Mission Operations Suitability (</a:t>
            </a:r>
            <a:r>
              <a:rPr lang="en-US" sz="1600" err="1">
                <a:latin typeface="+mn-lt"/>
              </a:rPr>
              <a:t>CoSMOS</a:t>
            </a:r>
            <a:r>
              <a:rPr lang="en-US" sz="1600">
                <a:latin typeface="+mn-lt"/>
              </a:rPr>
              <a:t>) which is being discussed for applicability to NSN.</a:t>
            </a:r>
          </a:p>
        </p:txBody>
      </p:sp>
      <p:pic>
        <p:nvPicPr>
          <p:cNvPr id="6" name="Picture 5" descr="Logo&#10;&#10;Description automatically generated">
            <a:extLst>
              <a:ext uri="{FF2B5EF4-FFF2-40B4-BE49-F238E27FC236}">
                <a16:creationId xmlns:a16="http://schemas.microsoft.com/office/drawing/2014/main" id="{BD0C2120-97EF-43A0-BEAD-3355C1755A3E}"/>
              </a:ext>
            </a:extLst>
          </p:cNvPr>
          <p:cNvPicPr>
            <a:picLocks noChangeAspect="1"/>
          </p:cNvPicPr>
          <p:nvPr/>
        </p:nvPicPr>
        <p:blipFill>
          <a:blip r:embed="rId3"/>
          <a:stretch>
            <a:fillRect/>
          </a:stretch>
        </p:blipFill>
        <p:spPr>
          <a:xfrm>
            <a:off x="149212" y="6060055"/>
            <a:ext cx="1359615" cy="512122"/>
          </a:xfrm>
          <a:prstGeom prst="rect">
            <a:avLst/>
          </a:prstGeom>
        </p:spPr>
      </p:pic>
      <p:pic>
        <p:nvPicPr>
          <p:cNvPr id="7" name="Picture 6">
            <a:extLst>
              <a:ext uri="{FF2B5EF4-FFF2-40B4-BE49-F238E27FC236}">
                <a16:creationId xmlns:a16="http://schemas.microsoft.com/office/drawing/2014/main" id="{255C00B4-0511-429D-9CC2-CA62DBDA3BC4}"/>
              </a:ext>
            </a:extLst>
          </p:cNvPr>
          <p:cNvPicPr>
            <a:picLocks noChangeAspect="1"/>
          </p:cNvPicPr>
          <p:nvPr/>
        </p:nvPicPr>
        <p:blipFill>
          <a:blip r:embed="rId4"/>
          <a:stretch>
            <a:fillRect/>
          </a:stretch>
        </p:blipFill>
        <p:spPr>
          <a:xfrm>
            <a:off x="795524" y="4640419"/>
            <a:ext cx="2242746" cy="1200055"/>
          </a:xfrm>
          <a:prstGeom prst="rect">
            <a:avLst/>
          </a:prstGeom>
          <a:ln>
            <a:solidFill>
              <a:schemeClr val="tx1"/>
            </a:solidFill>
          </a:ln>
        </p:spPr>
      </p:pic>
      <p:pic>
        <p:nvPicPr>
          <p:cNvPr id="11" name="Picture 10">
            <a:extLst>
              <a:ext uri="{FF2B5EF4-FFF2-40B4-BE49-F238E27FC236}">
                <a16:creationId xmlns:a16="http://schemas.microsoft.com/office/drawing/2014/main" id="{6E9346CD-8F88-4F23-8032-67611F450608}"/>
              </a:ext>
            </a:extLst>
          </p:cNvPr>
          <p:cNvPicPr>
            <a:picLocks noChangeAspect="1"/>
          </p:cNvPicPr>
          <p:nvPr/>
        </p:nvPicPr>
        <p:blipFill>
          <a:blip r:embed="rId5"/>
          <a:stretch>
            <a:fillRect/>
          </a:stretch>
        </p:blipFill>
        <p:spPr>
          <a:xfrm>
            <a:off x="5680668" y="5358711"/>
            <a:ext cx="2158298" cy="1362677"/>
          </a:xfrm>
          <a:prstGeom prst="rect">
            <a:avLst/>
          </a:prstGeom>
          <a:ln>
            <a:solidFill>
              <a:schemeClr val="tx1"/>
            </a:solidFill>
          </a:ln>
        </p:spPr>
      </p:pic>
      <p:pic>
        <p:nvPicPr>
          <p:cNvPr id="12" name="Picture 11">
            <a:extLst>
              <a:ext uri="{FF2B5EF4-FFF2-40B4-BE49-F238E27FC236}">
                <a16:creationId xmlns:a16="http://schemas.microsoft.com/office/drawing/2014/main" id="{FAFE088C-AA49-404C-8BDB-73F9E1822DB8}"/>
              </a:ext>
            </a:extLst>
          </p:cNvPr>
          <p:cNvPicPr>
            <a:picLocks noChangeAspect="1"/>
          </p:cNvPicPr>
          <p:nvPr/>
        </p:nvPicPr>
        <p:blipFill>
          <a:blip r:embed="rId6"/>
          <a:stretch>
            <a:fillRect/>
          </a:stretch>
        </p:blipFill>
        <p:spPr>
          <a:xfrm>
            <a:off x="4602880" y="4541871"/>
            <a:ext cx="2242745" cy="1382968"/>
          </a:xfrm>
          <a:prstGeom prst="rect">
            <a:avLst/>
          </a:prstGeom>
          <a:ln>
            <a:solidFill>
              <a:schemeClr val="tx1"/>
            </a:solidFill>
          </a:ln>
        </p:spPr>
      </p:pic>
      <p:pic>
        <p:nvPicPr>
          <p:cNvPr id="9" name="Picture 8">
            <a:extLst>
              <a:ext uri="{FF2B5EF4-FFF2-40B4-BE49-F238E27FC236}">
                <a16:creationId xmlns:a16="http://schemas.microsoft.com/office/drawing/2014/main" id="{04666364-357D-4B54-BAE6-2B94710E2269}"/>
              </a:ext>
            </a:extLst>
          </p:cNvPr>
          <p:cNvPicPr>
            <a:picLocks noChangeAspect="1"/>
          </p:cNvPicPr>
          <p:nvPr/>
        </p:nvPicPr>
        <p:blipFill>
          <a:blip r:embed="rId7"/>
          <a:stretch>
            <a:fillRect/>
          </a:stretch>
        </p:blipFill>
        <p:spPr>
          <a:xfrm>
            <a:off x="1950360" y="5319427"/>
            <a:ext cx="2496932" cy="1375860"/>
          </a:xfrm>
          <a:prstGeom prst="rect">
            <a:avLst/>
          </a:prstGeom>
          <a:ln>
            <a:solidFill>
              <a:schemeClr val="tx1"/>
            </a:solidFill>
          </a:ln>
        </p:spPr>
      </p:pic>
      <p:pic>
        <p:nvPicPr>
          <p:cNvPr id="14" name="Picture 13">
            <a:extLst>
              <a:ext uri="{FF2B5EF4-FFF2-40B4-BE49-F238E27FC236}">
                <a16:creationId xmlns:a16="http://schemas.microsoft.com/office/drawing/2014/main" id="{DD2C80E5-099D-45F8-9CDB-230EC0E9160A}"/>
              </a:ext>
            </a:extLst>
          </p:cNvPr>
          <p:cNvPicPr>
            <a:picLocks noChangeAspect="1"/>
          </p:cNvPicPr>
          <p:nvPr/>
        </p:nvPicPr>
        <p:blipFill rotWithShape="1">
          <a:blip r:embed="rId8"/>
          <a:srcRect t="5914" r="50000" b="4296"/>
          <a:stretch/>
        </p:blipFill>
        <p:spPr>
          <a:xfrm>
            <a:off x="7723997" y="4595565"/>
            <a:ext cx="2230406" cy="1200150"/>
          </a:xfrm>
          <a:prstGeom prst="rect">
            <a:avLst/>
          </a:prstGeom>
        </p:spPr>
      </p:pic>
      <p:pic>
        <p:nvPicPr>
          <p:cNvPr id="15" name="Picture 14">
            <a:extLst>
              <a:ext uri="{FF2B5EF4-FFF2-40B4-BE49-F238E27FC236}">
                <a16:creationId xmlns:a16="http://schemas.microsoft.com/office/drawing/2014/main" id="{5E8868C6-B646-467D-BBE3-9E429FDDE628}"/>
              </a:ext>
            </a:extLst>
          </p:cNvPr>
          <p:cNvPicPr>
            <a:picLocks noChangeAspect="1"/>
          </p:cNvPicPr>
          <p:nvPr/>
        </p:nvPicPr>
        <p:blipFill rotWithShape="1">
          <a:blip r:embed="rId8"/>
          <a:srcRect l="50266" t="3225" r="711" b="5138"/>
          <a:stretch/>
        </p:blipFill>
        <p:spPr>
          <a:xfrm>
            <a:off x="9788525" y="4595565"/>
            <a:ext cx="2282826" cy="1200150"/>
          </a:xfrm>
          <a:prstGeom prst="rect">
            <a:avLst/>
          </a:prstGeom>
        </p:spPr>
      </p:pic>
    </p:spTree>
    <p:extLst>
      <p:ext uri="{BB962C8B-B14F-4D97-AF65-F5344CB8AC3E}">
        <p14:creationId xmlns:p14="http://schemas.microsoft.com/office/powerpoint/2010/main" val="1848807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Conclusion</a:t>
            </a:r>
          </a:p>
        </p:txBody>
      </p:sp>
      <p:sp>
        <p:nvSpPr>
          <p:cNvPr id="3" name="Text Placeholder 2"/>
          <p:cNvSpPr>
            <a:spLocks noGrp="1"/>
          </p:cNvSpPr>
          <p:nvPr>
            <p:ph type="body" idx="1"/>
          </p:nvPr>
        </p:nvSpPr>
        <p:spPr>
          <a:xfrm>
            <a:off x="987125" y="4701607"/>
            <a:ext cx="10515600" cy="1500187"/>
          </a:xfrm>
        </p:spPr>
        <p:txBody>
          <a:bodyPr>
            <a:normAutofit/>
          </a:bodyPr>
          <a:lstStyle/>
          <a:p>
            <a:endParaRPr lang="en-US">
              <a:latin typeface="Calibri" panose="020F0502020204030204" pitchFamily="34" charset="0"/>
              <a:ea typeface="Calibri" panose="020F0502020204030204" pitchFamily="34" charset="0"/>
            </a:endParaRPr>
          </a:p>
          <a:p>
            <a:pPr algn="r"/>
            <a:r>
              <a:rPr lang="en-US">
                <a:latin typeface="Calibri" panose="020F0502020204030204" pitchFamily="34" charset="0"/>
                <a:ea typeface="Calibri" panose="020F0502020204030204" pitchFamily="34" charset="0"/>
              </a:rPr>
              <a:t>Tom Gitlin</a:t>
            </a:r>
          </a:p>
          <a:p>
            <a:pPr algn="r"/>
            <a:r>
              <a:rPr lang="en-US">
                <a:latin typeface="Calibri" panose="020F0502020204030204" pitchFamily="34" charset="0"/>
                <a:ea typeface="Calibri" panose="020F0502020204030204" pitchFamily="34" charset="0"/>
              </a:rPr>
              <a:t>Mission Engagement Manager</a:t>
            </a:r>
          </a:p>
        </p:txBody>
      </p:sp>
    </p:spTree>
    <p:extLst>
      <p:ext uri="{BB962C8B-B14F-4D97-AF65-F5344CB8AC3E}">
        <p14:creationId xmlns:p14="http://schemas.microsoft.com/office/powerpoint/2010/main" val="15947095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extBox 5"/>
          <p:cNvSpPr txBox="1"/>
          <p:nvPr/>
        </p:nvSpPr>
        <p:spPr>
          <a:xfrm>
            <a:off x="838201" y="1065862"/>
            <a:ext cx="3313164" cy="4726277"/>
          </a:xfrm>
          <a:prstGeom prst="rect">
            <a:avLst/>
          </a:prstGeom>
        </p:spPr>
        <p:txBody>
          <a:bodyPr vert="horz" lIns="91440" tIns="45720" rIns="91440" bIns="45720" rtlCol="0" anchor="ctr">
            <a:normAutofit/>
          </a:bodyPr>
          <a:lstStyle/>
          <a:p>
            <a:pPr defTabSz="914424">
              <a:lnSpc>
                <a:spcPct val="90000"/>
              </a:lnSpc>
              <a:spcBef>
                <a:spcPct val="0"/>
              </a:spcBef>
              <a:spcAft>
                <a:spcPts val="600"/>
              </a:spcAft>
              <a:defRPr/>
            </a:pPr>
            <a:r>
              <a:rPr lang="en-US" sz="4000" b="1">
                <a:solidFill>
                  <a:srgbClr val="FFFFFF"/>
                </a:solidFill>
                <a:effectLst>
                  <a:outerShdw blurRad="38100" dist="38100" dir="2700000" algn="tl">
                    <a:srgbClr val="000000">
                      <a:alpha val="43137"/>
                    </a:srgbClr>
                  </a:outerShdw>
                </a:effectLst>
                <a:latin typeface="Arial" panose="020B0604020202020204"/>
              </a:rPr>
              <a:t>WHY </a:t>
            </a:r>
            <a:br>
              <a:rPr lang="en-US" sz="4000" b="1">
                <a:solidFill>
                  <a:srgbClr val="FFFFFF"/>
                </a:solidFill>
                <a:effectLst>
                  <a:outerShdw blurRad="38100" dist="38100" dir="2700000" algn="tl">
                    <a:srgbClr val="000000">
                      <a:alpha val="43137"/>
                    </a:srgbClr>
                  </a:outerShdw>
                </a:effectLst>
                <a:latin typeface="Arial" panose="020B0604020202020204"/>
              </a:rPr>
            </a:br>
            <a:r>
              <a:rPr lang="en-US" sz="4000" b="1">
                <a:solidFill>
                  <a:srgbClr val="FFFFFF"/>
                </a:solidFill>
                <a:effectLst>
                  <a:outerShdw blurRad="38100" dist="38100" dir="2700000" algn="tl">
                    <a:srgbClr val="000000">
                      <a:alpha val="43137"/>
                    </a:srgbClr>
                  </a:outerShdw>
                </a:effectLst>
                <a:latin typeface="Arial" panose="020B0604020202020204"/>
              </a:rPr>
              <a:t>CHOOSE NSN?</a:t>
            </a:r>
            <a:r>
              <a:rPr lang="en-US" sz="4000">
                <a:solidFill>
                  <a:srgbClr val="FFFFFF"/>
                </a:solidFill>
                <a:effectLst>
                  <a:outerShdw blurRad="38100" dist="38100" dir="2700000" algn="tl">
                    <a:srgbClr val="000000">
                      <a:alpha val="43137"/>
                    </a:srgbClr>
                  </a:outerShdw>
                </a:effectLst>
                <a:latin typeface="Arial" panose="020B0604020202020204"/>
              </a:rPr>
              <a:t> </a:t>
            </a:r>
          </a:p>
          <a:p>
            <a:pPr defTabSz="914424">
              <a:lnSpc>
                <a:spcPct val="90000"/>
              </a:lnSpc>
              <a:spcBef>
                <a:spcPct val="0"/>
              </a:spcBef>
              <a:spcAft>
                <a:spcPts val="600"/>
              </a:spcAft>
              <a:defRPr/>
            </a:pPr>
            <a:r>
              <a:rPr lang="en-US" sz="2800" i="1">
                <a:solidFill>
                  <a:srgbClr val="FFC000">
                    <a:lumMod val="60000"/>
                    <a:lumOff val="40000"/>
                  </a:srgbClr>
                </a:solidFill>
                <a:effectLst>
                  <a:outerShdw blurRad="38100" dist="38100" dir="2700000" algn="tl">
                    <a:srgbClr val="000000">
                      <a:alpha val="43137"/>
                    </a:srgbClr>
                  </a:outerShdw>
                </a:effectLst>
                <a:latin typeface="Arial" panose="020B0604020202020204"/>
              </a:rPr>
              <a:t>We’re connected.</a:t>
            </a:r>
          </a:p>
        </p:txBody>
      </p:sp>
      <p:sp>
        <p:nvSpPr>
          <p:cNvPr id="3" name="Content Placeholder 2"/>
          <p:cNvSpPr>
            <a:spLocks noGrp="1"/>
          </p:cNvSpPr>
          <p:nvPr>
            <p:ph idx="1"/>
          </p:nvPr>
        </p:nvSpPr>
        <p:spPr>
          <a:xfrm>
            <a:off x="5191125" y="685800"/>
            <a:ext cx="5943600" cy="5353050"/>
          </a:xfrm>
        </p:spPr>
        <p:txBody>
          <a:bodyPr vert="horz" lIns="91440" tIns="45720" rIns="91440" bIns="45720" rtlCol="0" anchor="ctr">
            <a:noAutofit/>
          </a:bodyPr>
          <a:lstStyle/>
          <a:p>
            <a:endParaRPr lang="en-US">
              <a:solidFill>
                <a:srgbClr val="FFFFFF"/>
              </a:solidFill>
            </a:endParaRPr>
          </a:p>
          <a:p>
            <a:pPr marL="285758" indent="-285758">
              <a:buFont typeface="Wingdings" panose="05000000000000000000" pitchFamily="2" charset="2"/>
              <a:buChar char="ü"/>
            </a:pPr>
            <a:r>
              <a:rPr lang="en-US">
                <a:solidFill>
                  <a:srgbClr val="FFFFFF"/>
                </a:solidFill>
              </a:rPr>
              <a:t>We are progressing direct-to-Earth commercialization efforts.</a:t>
            </a:r>
          </a:p>
          <a:p>
            <a:pPr marL="285758" indent="-285758">
              <a:buFont typeface="Wingdings" panose="05000000000000000000" pitchFamily="2" charset="2"/>
              <a:buChar char="ü"/>
            </a:pPr>
            <a:r>
              <a:rPr lang="en-US">
                <a:solidFill>
                  <a:srgbClr val="FFFFFF"/>
                </a:solidFill>
              </a:rPr>
              <a:t>We are connecting experts from industry, academia, and government and international agencies to create a community of innovators.</a:t>
            </a:r>
          </a:p>
          <a:p>
            <a:pPr marL="285758" indent="-285758">
              <a:buFont typeface="Wingdings" panose="05000000000000000000" pitchFamily="2" charset="2"/>
              <a:buChar char="ü"/>
            </a:pPr>
            <a:r>
              <a:rPr lang="en-US">
                <a:solidFill>
                  <a:srgbClr val="FFFFFF"/>
                </a:solidFill>
              </a:rPr>
              <a:t>We have a proven record of success with a variety of missions and service providers.</a:t>
            </a:r>
          </a:p>
          <a:p>
            <a:pPr marL="285758" indent="-285758">
              <a:buFont typeface="Wingdings" panose="05000000000000000000" pitchFamily="2" charset="2"/>
              <a:buChar char="ü"/>
            </a:pPr>
            <a:r>
              <a:rPr lang="en-US">
                <a:solidFill>
                  <a:srgbClr val="FFFFFF"/>
                </a:solidFill>
              </a:rPr>
              <a:t>We provide a single-entry point for all </a:t>
            </a:r>
            <a:br>
              <a:rPr lang="en-US">
                <a:solidFill>
                  <a:srgbClr val="FFFFFF"/>
                </a:solidFill>
              </a:rPr>
            </a:br>
            <a:r>
              <a:rPr lang="en-US">
                <a:solidFill>
                  <a:srgbClr val="FFFFFF"/>
                </a:solidFill>
              </a:rPr>
              <a:t>Near Space Network missions.</a:t>
            </a:r>
          </a:p>
          <a:p>
            <a:pPr marL="285758" indent="-285758">
              <a:buFont typeface="Wingdings" panose="05000000000000000000" pitchFamily="2" charset="2"/>
              <a:buChar char="ü"/>
            </a:pPr>
            <a:r>
              <a:rPr lang="en-US">
                <a:solidFill>
                  <a:srgbClr val="FFFFFF"/>
                </a:solidFill>
              </a:rPr>
              <a:t>Potential for more stable pricing, particularly for mission extension operations</a:t>
            </a:r>
          </a:p>
          <a:p>
            <a:pPr marL="285758" indent="-285758">
              <a:buFont typeface="Wingdings" panose="05000000000000000000" pitchFamily="2" charset="2"/>
              <a:buChar char="ü"/>
            </a:pPr>
            <a:r>
              <a:rPr lang="en-US">
                <a:solidFill>
                  <a:srgbClr val="FFFFFF"/>
                </a:solidFill>
              </a:rPr>
              <a:t>High level of transparency regarding communication system operations, status,  troubleshooting activities, and administrative communication</a:t>
            </a:r>
          </a:p>
          <a:p>
            <a:pPr marL="285758" indent="-285758">
              <a:buFont typeface="Wingdings" panose="05000000000000000000" pitchFamily="2" charset="2"/>
              <a:buChar char="ü"/>
            </a:pPr>
            <a:endParaRPr lang="en-US">
              <a:solidFill>
                <a:srgbClr val="FFFFFF"/>
              </a:solidFill>
            </a:endParaRPr>
          </a:p>
          <a:p>
            <a:pPr marL="457212" lvl="1"/>
            <a:endParaRPr lang="en-US" sz="2000">
              <a:solidFill>
                <a:srgbClr val="FFFFFF"/>
              </a:solidFill>
            </a:endParaRPr>
          </a:p>
        </p:txBody>
      </p:sp>
      <p:cxnSp>
        <p:nvCxnSpPr>
          <p:cNvPr id="4" name="Straight Connector 3"/>
          <p:cNvCxnSpPr/>
          <p:nvPr/>
        </p:nvCxnSpPr>
        <p:spPr>
          <a:xfrm>
            <a:off x="4629150" y="685800"/>
            <a:ext cx="0" cy="5353050"/>
          </a:xfrm>
          <a:prstGeom prst="line">
            <a:avLst/>
          </a:prstGeom>
          <a:ln w="28575">
            <a:solidFill>
              <a:schemeClr val="bg1"/>
            </a:solidFill>
          </a:ln>
          <a:effectLst>
            <a:outerShdw blurRad="50800" dist="50800" dir="5400000" algn="ctr" rotWithShape="0">
              <a:schemeClr val="tx1"/>
            </a:outerShdw>
          </a:effectLst>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4280961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9D9D50D-49DD-4263-ACA0-A7BCA99BC05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5191125" y="685800"/>
            <a:ext cx="6488293" cy="5353050"/>
          </a:xfrm>
        </p:spPr>
        <p:txBody>
          <a:bodyPr vert="horz" lIns="91440" tIns="45720" rIns="91440" bIns="45720" rtlCol="0" anchor="ctr">
            <a:noAutofit/>
          </a:bodyPr>
          <a:lstStyle/>
          <a:p>
            <a:pPr marL="285758" indent="-285758">
              <a:buFont typeface="Wingdings" panose="05000000000000000000" pitchFamily="2" charset="2"/>
              <a:buChar char="ü"/>
            </a:pPr>
            <a:r>
              <a:rPr lang="en-US">
                <a:solidFill>
                  <a:srgbClr val="FFFFFF"/>
                </a:solidFill>
              </a:rPr>
              <a:t>We have decades of experience from mission concept definition through mission completion.</a:t>
            </a:r>
          </a:p>
          <a:p>
            <a:pPr lvl="1"/>
            <a:r>
              <a:rPr lang="en-US" i="1">
                <a:solidFill>
                  <a:srgbClr val="FFFFFF"/>
                </a:solidFill>
              </a:rPr>
              <a:t>Set the standard in communication link analysis</a:t>
            </a:r>
          </a:p>
          <a:p>
            <a:pPr lvl="1"/>
            <a:r>
              <a:rPr lang="en-US" i="1">
                <a:solidFill>
                  <a:srgbClr val="FFFFFF"/>
                </a:solidFill>
              </a:rPr>
              <a:t>Provide spectrum guidance</a:t>
            </a:r>
          </a:p>
          <a:p>
            <a:pPr lvl="1"/>
            <a:r>
              <a:rPr lang="en-US" i="1">
                <a:solidFill>
                  <a:srgbClr val="FFFFFF"/>
                </a:solidFill>
              </a:rPr>
              <a:t>Utilize predictive network capacity analytical tools</a:t>
            </a:r>
          </a:p>
          <a:p>
            <a:pPr lvl="1"/>
            <a:r>
              <a:rPr lang="en-US" i="1">
                <a:solidFill>
                  <a:srgbClr val="FFFFFF"/>
                </a:solidFill>
              </a:rPr>
              <a:t>Employ engineers experienced in latest flight hardware designs and capabilities</a:t>
            </a:r>
          </a:p>
          <a:p>
            <a:pPr lvl="1"/>
            <a:r>
              <a:rPr lang="en-US" i="1">
                <a:solidFill>
                  <a:srgbClr val="FFFFFF"/>
                </a:solidFill>
              </a:rPr>
              <a:t>Engage in-house subject matter experts</a:t>
            </a:r>
          </a:p>
          <a:p>
            <a:pPr>
              <a:buFont typeface="Wingdings" panose="05000000000000000000" pitchFamily="2" charset="2"/>
              <a:buChar char="ü"/>
            </a:pPr>
            <a:r>
              <a:rPr lang="en-US">
                <a:solidFill>
                  <a:srgbClr val="FFFFFF"/>
                </a:solidFill>
              </a:rPr>
              <a:t>We provide reasonable mission lifecycle costs.</a:t>
            </a:r>
          </a:p>
          <a:p>
            <a:pPr lvl="1"/>
            <a:r>
              <a:rPr lang="en-US" i="1">
                <a:solidFill>
                  <a:srgbClr val="FFFFFF"/>
                </a:solidFill>
              </a:rPr>
              <a:t>Avoids the risk and expense of setting up a custom communications team for each mission</a:t>
            </a:r>
          </a:p>
          <a:p>
            <a:pPr lvl="1"/>
            <a:r>
              <a:rPr lang="en-US" i="1">
                <a:solidFill>
                  <a:srgbClr val="FFFFFF"/>
                </a:solidFill>
              </a:rPr>
              <a:t>Scaling improves lifecycle costs</a:t>
            </a:r>
          </a:p>
        </p:txBody>
      </p:sp>
      <p:cxnSp>
        <p:nvCxnSpPr>
          <p:cNvPr id="7" name="Straight Connector 6"/>
          <p:cNvCxnSpPr/>
          <p:nvPr/>
        </p:nvCxnSpPr>
        <p:spPr>
          <a:xfrm>
            <a:off x="4629150" y="685800"/>
            <a:ext cx="0" cy="5353050"/>
          </a:xfrm>
          <a:prstGeom prst="line">
            <a:avLst/>
          </a:prstGeom>
          <a:ln w="28575">
            <a:solidFill>
              <a:schemeClr val="bg1"/>
            </a:solidFill>
          </a:ln>
          <a:effectLst>
            <a:outerShdw blurRad="50800" dist="50800" dir="5400000" algn="ctr" rotWithShape="0">
              <a:schemeClr val="tx1"/>
            </a:outerShdw>
          </a:effectLst>
        </p:spPr>
        <p:style>
          <a:lnRef idx="3">
            <a:schemeClr val="accent3"/>
          </a:lnRef>
          <a:fillRef idx="0">
            <a:schemeClr val="accent3"/>
          </a:fillRef>
          <a:effectRef idx="2">
            <a:schemeClr val="accent3"/>
          </a:effectRef>
          <a:fontRef idx="minor">
            <a:schemeClr val="tx1"/>
          </a:fontRef>
        </p:style>
      </p:cxnSp>
      <p:sp>
        <p:nvSpPr>
          <p:cNvPr id="8" name="TextBox 7"/>
          <p:cNvSpPr txBox="1"/>
          <p:nvPr/>
        </p:nvSpPr>
        <p:spPr>
          <a:xfrm>
            <a:off x="838201" y="1065862"/>
            <a:ext cx="3313164" cy="4726277"/>
          </a:xfrm>
          <a:prstGeom prst="rect">
            <a:avLst/>
          </a:prstGeom>
        </p:spPr>
        <p:txBody>
          <a:bodyPr vert="horz" lIns="91440" tIns="45720" rIns="91440" bIns="45720" rtlCol="0" anchor="ctr">
            <a:normAutofit/>
          </a:bodyPr>
          <a:lstStyle/>
          <a:p>
            <a:pPr defTabSz="612977">
              <a:lnSpc>
                <a:spcPct val="90000"/>
              </a:lnSpc>
              <a:spcBef>
                <a:spcPct val="0"/>
              </a:spcBef>
              <a:spcAft>
                <a:spcPts val="600"/>
              </a:spcAft>
              <a:defRPr/>
            </a:pPr>
            <a:r>
              <a:rPr lang="en-US" sz="4000" b="1">
                <a:solidFill>
                  <a:srgbClr val="FFFFFF"/>
                </a:solidFill>
                <a:effectLst>
                  <a:outerShdw blurRad="38100" dist="38100" dir="2700000" algn="tl">
                    <a:srgbClr val="000000">
                      <a:alpha val="43137"/>
                    </a:srgbClr>
                  </a:outerShdw>
                </a:effectLst>
                <a:latin typeface="Arial" panose="020B0604020202020204"/>
              </a:rPr>
              <a:t>WHY </a:t>
            </a:r>
            <a:br>
              <a:rPr lang="en-US" sz="4000" b="1">
                <a:solidFill>
                  <a:srgbClr val="FFFFFF"/>
                </a:solidFill>
                <a:effectLst>
                  <a:outerShdw blurRad="38100" dist="38100" dir="2700000" algn="tl">
                    <a:srgbClr val="000000">
                      <a:alpha val="43137"/>
                    </a:srgbClr>
                  </a:outerShdw>
                </a:effectLst>
                <a:latin typeface="Arial" panose="020B0604020202020204"/>
              </a:rPr>
            </a:br>
            <a:r>
              <a:rPr lang="en-US" sz="4000" b="1">
                <a:solidFill>
                  <a:srgbClr val="FFFFFF"/>
                </a:solidFill>
                <a:effectLst>
                  <a:outerShdw blurRad="38100" dist="38100" dir="2700000" algn="tl">
                    <a:srgbClr val="000000">
                      <a:alpha val="43137"/>
                    </a:srgbClr>
                  </a:outerShdw>
                </a:effectLst>
                <a:latin typeface="Arial" panose="020B0604020202020204"/>
              </a:rPr>
              <a:t>CHOOSE NSN?</a:t>
            </a:r>
            <a:r>
              <a:rPr lang="en-US" sz="4000">
                <a:solidFill>
                  <a:srgbClr val="FFFFFF"/>
                </a:solidFill>
                <a:effectLst>
                  <a:outerShdw blurRad="38100" dist="38100" dir="2700000" algn="tl">
                    <a:srgbClr val="000000">
                      <a:alpha val="43137"/>
                    </a:srgbClr>
                  </a:outerShdw>
                </a:effectLst>
                <a:latin typeface="Arial" panose="020B0604020202020204"/>
              </a:rPr>
              <a:t> </a:t>
            </a:r>
          </a:p>
          <a:p>
            <a:pPr defTabSz="612977">
              <a:lnSpc>
                <a:spcPct val="90000"/>
              </a:lnSpc>
              <a:spcBef>
                <a:spcPct val="0"/>
              </a:spcBef>
              <a:spcAft>
                <a:spcPts val="600"/>
              </a:spcAft>
              <a:defRPr/>
            </a:pPr>
            <a:r>
              <a:rPr lang="en-US" sz="2800" i="1">
                <a:solidFill>
                  <a:srgbClr val="FFC000">
                    <a:lumMod val="60000"/>
                    <a:lumOff val="40000"/>
                  </a:srgbClr>
                </a:solidFill>
                <a:effectLst>
                  <a:outerShdw blurRad="38100" dist="38100" dir="2700000" algn="tl">
                    <a:srgbClr val="000000">
                      <a:alpha val="43137"/>
                    </a:srgbClr>
                  </a:outerShdw>
                </a:effectLst>
                <a:latin typeface="Arial" panose="020B0604020202020204"/>
              </a:rPr>
              <a:t>We’re experienced.</a:t>
            </a:r>
          </a:p>
        </p:txBody>
      </p:sp>
    </p:spTree>
    <p:extLst>
      <p:ext uri="{BB962C8B-B14F-4D97-AF65-F5344CB8AC3E}">
        <p14:creationId xmlns:p14="http://schemas.microsoft.com/office/powerpoint/2010/main" val="16741077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ontent Placeholder 2"/>
          <p:cNvSpPr>
            <a:spLocks noGrp="1"/>
          </p:cNvSpPr>
          <p:nvPr>
            <p:ph idx="1"/>
          </p:nvPr>
        </p:nvSpPr>
        <p:spPr>
          <a:xfrm>
            <a:off x="5210176" y="819150"/>
            <a:ext cx="5934075" cy="5353050"/>
          </a:xfrm>
        </p:spPr>
        <p:txBody>
          <a:bodyPr vert="horz" lIns="91440" tIns="45720" rIns="91440" bIns="45720" rtlCol="0" anchor="ctr">
            <a:noAutofit/>
          </a:bodyPr>
          <a:lstStyle/>
          <a:p>
            <a:pPr marL="285758" indent="-285758">
              <a:buFont typeface="Wingdings" panose="05000000000000000000" pitchFamily="2" charset="2"/>
              <a:buChar char="ü"/>
            </a:pPr>
            <a:r>
              <a:rPr lang="en-US">
                <a:solidFill>
                  <a:srgbClr val="FFFFFF"/>
                </a:solidFill>
              </a:rPr>
              <a:t>We are the trusted NASA services provider. </a:t>
            </a:r>
          </a:p>
          <a:p>
            <a:pPr marL="285758" indent="-285758">
              <a:buFont typeface="Wingdings" panose="05000000000000000000" pitchFamily="2" charset="2"/>
              <a:buChar char="ü"/>
            </a:pPr>
            <a:r>
              <a:rPr lang="en-US">
                <a:solidFill>
                  <a:srgbClr val="FFFFFF"/>
                </a:solidFill>
              </a:rPr>
              <a:t>We are well-positioned to support LEO, MEO, GEO, HEO, LaGrange and Lunar missions.</a:t>
            </a:r>
          </a:p>
          <a:p>
            <a:pPr marL="285758" lvl="1" indent="-285758">
              <a:spcBef>
                <a:spcPts val="1000"/>
              </a:spcBef>
              <a:buFont typeface="Wingdings" panose="05000000000000000000" pitchFamily="2" charset="2"/>
              <a:buChar char="ü"/>
            </a:pPr>
            <a:r>
              <a:rPr lang="en-US" sz="2000">
                <a:solidFill>
                  <a:srgbClr val="FFFFFF"/>
                </a:solidFill>
              </a:rPr>
              <a:t>We are creating paths for exploring new capabilities to expand services.</a:t>
            </a:r>
          </a:p>
          <a:p>
            <a:pPr marL="285758" lvl="1" indent="-285758">
              <a:spcBef>
                <a:spcPts val="1000"/>
              </a:spcBef>
              <a:buFont typeface="Wingdings" panose="05000000000000000000" pitchFamily="2" charset="2"/>
              <a:buChar char="ü"/>
            </a:pPr>
            <a:r>
              <a:rPr lang="en-US" sz="2000">
                <a:solidFill>
                  <a:srgbClr val="FFFFFF"/>
                </a:solidFill>
              </a:rPr>
              <a:t>We establish processes to maintain and evolve the network with industry standardization and interoperability.</a:t>
            </a:r>
          </a:p>
          <a:p>
            <a:pPr marL="285758" lvl="1" indent="-285758">
              <a:spcBef>
                <a:spcPts val="1000"/>
              </a:spcBef>
              <a:buFont typeface="Wingdings" panose="05000000000000000000" pitchFamily="2" charset="2"/>
              <a:buChar char="ü"/>
            </a:pPr>
            <a:r>
              <a:rPr lang="en-US" sz="2000">
                <a:solidFill>
                  <a:srgbClr val="FFFFFF"/>
                </a:solidFill>
              </a:rPr>
              <a:t>We have comprehensive end-to-end data security measures and are compliant with the National Institute of Standards and Technology.</a:t>
            </a:r>
          </a:p>
        </p:txBody>
      </p:sp>
      <p:cxnSp>
        <p:nvCxnSpPr>
          <p:cNvPr id="7" name="Straight Connector 6"/>
          <p:cNvCxnSpPr/>
          <p:nvPr/>
        </p:nvCxnSpPr>
        <p:spPr>
          <a:xfrm>
            <a:off x="4629150" y="685800"/>
            <a:ext cx="0" cy="5353050"/>
          </a:xfrm>
          <a:prstGeom prst="line">
            <a:avLst/>
          </a:prstGeom>
          <a:ln w="28575">
            <a:solidFill>
              <a:schemeClr val="bg1"/>
            </a:solidFill>
          </a:ln>
          <a:effectLst>
            <a:outerShdw blurRad="50800" dist="50800" dir="5400000" algn="ctr" rotWithShape="0">
              <a:schemeClr val="tx1"/>
            </a:outerShdw>
          </a:effectLst>
        </p:spPr>
        <p:style>
          <a:lnRef idx="3">
            <a:schemeClr val="accent3"/>
          </a:lnRef>
          <a:fillRef idx="0">
            <a:schemeClr val="accent3"/>
          </a:fillRef>
          <a:effectRef idx="2">
            <a:schemeClr val="accent3"/>
          </a:effectRef>
          <a:fontRef idx="minor">
            <a:schemeClr val="tx1"/>
          </a:fontRef>
        </p:style>
      </p:cxnSp>
      <p:sp>
        <p:nvSpPr>
          <p:cNvPr id="9" name="TextBox 8"/>
          <p:cNvSpPr txBox="1"/>
          <p:nvPr/>
        </p:nvSpPr>
        <p:spPr>
          <a:xfrm>
            <a:off x="838201" y="1065862"/>
            <a:ext cx="3313164" cy="4726277"/>
          </a:xfrm>
          <a:prstGeom prst="rect">
            <a:avLst/>
          </a:prstGeom>
        </p:spPr>
        <p:txBody>
          <a:bodyPr vert="horz" lIns="91440" tIns="45720" rIns="91440" bIns="45720" rtlCol="0" anchor="ctr">
            <a:normAutofit/>
          </a:bodyPr>
          <a:lstStyle/>
          <a:p>
            <a:pPr defTabSz="612977">
              <a:lnSpc>
                <a:spcPct val="90000"/>
              </a:lnSpc>
              <a:spcBef>
                <a:spcPct val="0"/>
              </a:spcBef>
              <a:spcAft>
                <a:spcPts val="600"/>
              </a:spcAft>
              <a:defRPr/>
            </a:pPr>
            <a:r>
              <a:rPr lang="en-US" sz="4000" b="1">
                <a:solidFill>
                  <a:srgbClr val="FFFFFF"/>
                </a:solidFill>
                <a:effectLst>
                  <a:outerShdw blurRad="38100" dist="38100" dir="2700000" algn="tl">
                    <a:srgbClr val="000000">
                      <a:alpha val="43137"/>
                    </a:srgbClr>
                  </a:outerShdw>
                </a:effectLst>
                <a:latin typeface="Arial" panose="020B0604020202020204"/>
              </a:rPr>
              <a:t>WHY </a:t>
            </a:r>
            <a:br>
              <a:rPr lang="en-US" sz="4000" b="1">
                <a:solidFill>
                  <a:srgbClr val="FFFFFF"/>
                </a:solidFill>
                <a:effectLst>
                  <a:outerShdw blurRad="38100" dist="38100" dir="2700000" algn="tl">
                    <a:srgbClr val="000000">
                      <a:alpha val="43137"/>
                    </a:srgbClr>
                  </a:outerShdw>
                </a:effectLst>
                <a:latin typeface="Arial" panose="020B0604020202020204"/>
              </a:rPr>
            </a:br>
            <a:r>
              <a:rPr lang="en-US" sz="4000" b="1">
                <a:solidFill>
                  <a:srgbClr val="FFFFFF"/>
                </a:solidFill>
                <a:effectLst>
                  <a:outerShdw blurRad="38100" dist="38100" dir="2700000" algn="tl">
                    <a:srgbClr val="000000">
                      <a:alpha val="43137"/>
                    </a:srgbClr>
                  </a:outerShdw>
                </a:effectLst>
                <a:latin typeface="Arial" panose="020B0604020202020204"/>
              </a:rPr>
              <a:t>CHOOSE NSN?</a:t>
            </a:r>
            <a:r>
              <a:rPr lang="en-US" sz="4000">
                <a:solidFill>
                  <a:srgbClr val="FFFFFF"/>
                </a:solidFill>
                <a:effectLst>
                  <a:outerShdw blurRad="38100" dist="38100" dir="2700000" algn="tl">
                    <a:srgbClr val="000000">
                      <a:alpha val="43137"/>
                    </a:srgbClr>
                  </a:outerShdw>
                </a:effectLst>
                <a:latin typeface="Arial" panose="020B0604020202020204"/>
              </a:rPr>
              <a:t> </a:t>
            </a:r>
          </a:p>
          <a:p>
            <a:pPr defTabSz="914424">
              <a:lnSpc>
                <a:spcPct val="90000"/>
              </a:lnSpc>
              <a:spcBef>
                <a:spcPct val="0"/>
              </a:spcBef>
              <a:spcAft>
                <a:spcPts val="600"/>
              </a:spcAft>
              <a:defRPr/>
            </a:pPr>
            <a:r>
              <a:rPr lang="en-US" sz="2800" i="1">
                <a:solidFill>
                  <a:srgbClr val="FFC000">
                    <a:lumMod val="60000"/>
                    <a:lumOff val="40000"/>
                  </a:srgbClr>
                </a:solidFill>
                <a:effectLst>
                  <a:outerShdw blurRad="38100" dist="38100" dir="2700000" algn="tl">
                    <a:srgbClr val="000000">
                      <a:alpha val="43137"/>
                    </a:srgbClr>
                  </a:outerShdw>
                </a:effectLst>
                <a:latin typeface="Arial" panose="020B0604020202020204"/>
              </a:rPr>
              <a:t>We’re capable.</a:t>
            </a:r>
          </a:p>
        </p:txBody>
      </p:sp>
    </p:spTree>
    <p:extLst>
      <p:ext uri="{BB962C8B-B14F-4D97-AF65-F5344CB8AC3E}">
        <p14:creationId xmlns:p14="http://schemas.microsoft.com/office/powerpoint/2010/main" val="32695163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F49F4-480A-4223-8766-C31102F32390}"/>
              </a:ext>
            </a:extLst>
          </p:cNvPr>
          <p:cNvSpPr>
            <a:spLocks noGrp="1"/>
          </p:cNvSpPr>
          <p:nvPr>
            <p:ph type="title"/>
          </p:nvPr>
        </p:nvSpPr>
        <p:spPr/>
        <p:txBody>
          <a:bodyPr/>
          <a:lstStyle/>
          <a:p>
            <a:r>
              <a:rPr lang="en-US">
                <a:solidFill>
                  <a:schemeClr val="tx1"/>
                </a:solidFill>
              </a:rPr>
              <a:t>Back-up</a:t>
            </a:r>
          </a:p>
        </p:txBody>
      </p:sp>
    </p:spTree>
    <p:extLst>
      <p:ext uri="{BB962C8B-B14F-4D97-AF65-F5344CB8AC3E}">
        <p14:creationId xmlns:p14="http://schemas.microsoft.com/office/powerpoint/2010/main" val="2601092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F2E429-FF8D-4003-B6B8-46F8C48FB8B3}"/>
              </a:ext>
            </a:extLst>
          </p:cNvPr>
          <p:cNvPicPr>
            <a:picLocks noChangeAspect="1"/>
          </p:cNvPicPr>
          <p:nvPr/>
        </p:nvPicPr>
        <p:blipFill>
          <a:blip r:embed="rId2"/>
          <a:stretch>
            <a:fillRect/>
          </a:stretch>
        </p:blipFill>
        <p:spPr>
          <a:xfrm>
            <a:off x="3873162" y="1146313"/>
            <a:ext cx="4154677" cy="5376641"/>
          </a:xfrm>
          <a:prstGeom prst="rect">
            <a:avLst/>
          </a:prstGeom>
          <a:ln>
            <a:solidFill>
              <a:schemeClr val="tx1"/>
            </a:solidFill>
          </a:ln>
        </p:spPr>
      </p:pic>
      <p:sp>
        <p:nvSpPr>
          <p:cNvPr id="2" name="Title 1">
            <a:extLst>
              <a:ext uri="{FF2B5EF4-FFF2-40B4-BE49-F238E27FC236}">
                <a16:creationId xmlns:a16="http://schemas.microsoft.com/office/drawing/2014/main" id="{109517F1-3D43-4F69-AAF1-3756B762A017}"/>
              </a:ext>
            </a:extLst>
          </p:cNvPr>
          <p:cNvSpPr>
            <a:spLocks noGrp="1"/>
          </p:cNvSpPr>
          <p:nvPr>
            <p:ph type="title"/>
          </p:nvPr>
        </p:nvSpPr>
        <p:spPr/>
        <p:txBody>
          <a:bodyPr>
            <a:normAutofit fontScale="90000"/>
          </a:bodyPr>
          <a:lstStyle/>
          <a:p>
            <a:r>
              <a:rPr lang="en-US"/>
              <a:t>DTE Link Parameters Needed for Analysis</a:t>
            </a:r>
          </a:p>
        </p:txBody>
      </p:sp>
    </p:spTree>
    <p:extLst>
      <p:ext uri="{BB962C8B-B14F-4D97-AF65-F5344CB8AC3E}">
        <p14:creationId xmlns:p14="http://schemas.microsoft.com/office/powerpoint/2010/main" val="32477276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54F16E-18D5-4F58-A085-0C2C68A79BAC}"/>
              </a:ext>
            </a:extLst>
          </p:cNvPr>
          <p:cNvPicPr>
            <a:picLocks noChangeAspect="1"/>
          </p:cNvPicPr>
          <p:nvPr/>
        </p:nvPicPr>
        <p:blipFill>
          <a:blip r:embed="rId2"/>
          <a:stretch>
            <a:fillRect/>
          </a:stretch>
        </p:blipFill>
        <p:spPr>
          <a:xfrm>
            <a:off x="1721513" y="1225825"/>
            <a:ext cx="4115785" cy="5326309"/>
          </a:xfrm>
          <a:prstGeom prst="rect">
            <a:avLst/>
          </a:prstGeom>
          <a:ln>
            <a:solidFill>
              <a:schemeClr val="tx1"/>
            </a:solidFill>
          </a:ln>
        </p:spPr>
      </p:pic>
      <p:sp>
        <p:nvSpPr>
          <p:cNvPr id="2" name="Title 1">
            <a:extLst>
              <a:ext uri="{FF2B5EF4-FFF2-40B4-BE49-F238E27FC236}">
                <a16:creationId xmlns:a16="http://schemas.microsoft.com/office/drawing/2014/main" id="{109517F1-3D43-4F69-AAF1-3756B762A017}"/>
              </a:ext>
            </a:extLst>
          </p:cNvPr>
          <p:cNvSpPr>
            <a:spLocks noGrp="1"/>
          </p:cNvSpPr>
          <p:nvPr>
            <p:ph type="title"/>
          </p:nvPr>
        </p:nvSpPr>
        <p:spPr/>
        <p:txBody>
          <a:bodyPr/>
          <a:lstStyle/>
          <a:p>
            <a:r>
              <a:rPr lang="en-US"/>
              <a:t>SR Link Parameters Needed for Analysis</a:t>
            </a:r>
          </a:p>
        </p:txBody>
      </p:sp>
      <p:pic>
        <p:nvPicPr>
          <p:cNvPr id="6" name="Picture 5">
            <a:extLst>
              <a:ext uri="{FF2B5EF4-FFF2-40B4-BE49-F238E27FC236}">
                <a16:creationId xmlns:a16="http://schemas.microsoft.com/office/drawing/2014/main" id="{8F7110B1-BA63-49EB-9EBC-06CA03A69464}"/>
              </a:ext>
            </a:extLst>
          </p:cNvPr>
          <p:cNvPicPr>
            <a:picLocks noChangeAspect="1"/>
          </p:cNvPicPr>
          <p:nvPr/>
        </p:nvPicPr>
        <p:blipFill>
          <a:blip r:embed="rId3"/>
          <a:stretch>
            <a:fillRect/>
          </a:stretch>
        </p:blipFill>
        <p:spPr>
          <a:xfrm>
            <a:off x="6446291" y="1225826"/>
            <a:ext cx="4114865" cy="5326308"/>
          </a:xfrm>
          <a:prstGeom prst="rect">
            <a:avLst/>
          </a:prstGeom>
          <a:ln>
            <a:solidFill>
              <a:schemeClr val="tx1"/>
            </a:solidFill>
          </a:ln>
        </p:spPr>
      </p:pic>
    </p:spTree>
    <p:extLst>
      <p:ext uri="{BB962C8B-B14F-4D97-AF65-F5344CB8AC3E}">
        <p14:creationId xmlns:p14="http://schemas.microsoft.com/office/powerpoint/2010/main" val="1024591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9157B-402D-42CA-BC67-EE84BEFFF366}"/>
              </a:ext>
            </a:extLst>
          </p:cNvPr>
          <p:cNvSpPr>
            <a:spLocks noGrp="1"/>
          </p:cNvSpPr>
          <p:nvPr>
            <p:ph type="title"/>
          </p:nvPr>
        </p:nvSpPr>
        <p:spPr/>
        <p:txBody>
          <a:bodyPr/>
          <a:lstStyle/>
          <a:p>
            <a:r>
              <a:rPr lang="en-US"/>
              <a:t>NSN Questionnaire</a:t>
            </a:r>
          </a:p>
        </p:txBody>
      </p:sp>
      <p:pic>
        <p:nvPicPr>
          <p:cNvPr id="4" name="Picture 3">
            <a:extLst>
              <a:ext uri="{FF2B5EF4-FFF2-40B4-BE49-F238E27FC236}">
                <a16:creationId xmlns:a16="http://schemas.microsoft.com/office/drawing/2014/main" id="{4BDF5C10-7F82-42B7-B661-08CC19A37052}"/>
              </a:ext>
            </a:extLst>
          </p:cNvPr>
          <p:cNvPicPr>
            <a:picLocks noChangeAspect="1"/>
          </p:cNvPicPr>
          <p:nvPr/>
        </p:nvPicPr>
        <p:blipFill>
          <a:blip r:embed="rId2"/>
          <a:stretch>
            <a:fillRect/>
          </a:stretch>
        </p:blipFill>
        <p:spPr>
          <a:xfrm>
            <a:off x="1713156" y="1052466"/>
            <a:ext cx="8684055" cy="5572269"/>
          </a:xfrm>
          <a:prstGeom prst="rect">
            <a:avLst/>
          </a:prstGeom>
        </p:spPr>
      </p:pic>
    </p:spTree>
    <p:extLst>
      <p:ext uri="{BB962C8B-B14F-4D97-AF65-F5344CB8AC3E}">
        <p14:creationId xmlns:p14="http://schemas.microsoft.com/office/powerpoint/2010/main" val="16081187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9157B-402D-42CA-BC67-EE84BEFFF366}"/>
              </a:ext>
            </a:extLst>
          </p:cNvPr>
          <p:cNvSpPr>
            <a:spLocks noGrp="1"/>
          </p:cNvSpPr>
          <p:nvPr>
            <p:ph type="title"/>
          </p:nvPr>
        </p:nvSpPr>
        <p:spPr/>
        <p:txBody>
          <a:bodyPr/>
          <a:lstStyle/>
          <a:p>
            <a:r>
              <a:rPr lang="en-US"/>
              <a:t>NSN Questionnaire (cont’d)</a:t>
            </a:r>
          </a:p>
        </p:txBody>
      </p:sp>
      <p:pic>
        <p:nvPicPr>
          <p:cNvPr id="3" name="Picture 2">
            <a:extLst>
              <a:ext uri="{FF2B5EF4-FFF2-40B4-BE49-F238E27FC236}">
                <a16:creationId xmlns:a16="http://schemas.microsoft.com/office/drawing/2014/main" id="{BF5ECAC7-CE02-437A-B0A5-3F2F3C9A8291}"/>
              </a:ext>
            </a:extLst>
          </p:cNvPr>
          <p:cNvPicPr>
            <a:picLocks noChangeAspect="1"/>
          </p:cNvPicPr>
          <p:nvPr/>
        </p:nvPicPr>
        <p:blipFill>
          <a:blip r:embed="rId2"/>
          <a:stretch>
            <a:fillRect/>
          </a:stretch>
        </p:blipFill>
        <p:spPr>
          <a:xfrm>
            <a:off x="1760483" y="1012442"/>
            <a:ext cx="8671034" cy="5577051"/>
          </a:xfrm>
          <a:prstGeom prst="rect">
            <a:avLst/>
          </a:prstGeom>
        </p:spPr>
      </p:pic>
    </p:spTree>
    <p:extLst>
      <p:ext uri="{BB962C8B-B14F-4D97-AF65-F5344CB8AC3E}">
        <p14:creationId xmlns:p14="http://schemas.microsoft.com/office/powerpoint/2010/main" val="3409929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CCE753-E8EC-4F7D-BAD3-2C9510204CDB}"/>
              </a:ext>
            </a:extLst>
          </p:cNvPr>
          <p:cNvPicPr>
            <a:picLocks noChangeAspect="1"/>
          </p:cNvPicPr>
          <p:nvPr/>
        </p:nvPicPr>
        <p:blipFill>
          <a:blip r:embed="rId2"/>
          <a:stretch>
            <a:fillRect/>
          </a:stretch>
        </p:blipFill>
        <p:spPr>
          <a:xfrm>
            <a:off x="1760483" y="1033497"/>
            <a:ext cx="8671034" cy="5574706"/>
          </a:xfrm>
          <a:prstGeom prst="rect">
            <a:avLst/>
          </a:prstGeom>
        </p:spPr>
      </p:pic>
      <p:sp>
        <p:nvSpPr>
          <p:cNvPr id="2" name="Title 1">
            <a:extLst>
              <a:ext uri="{FF2B5EF4-FFF2-40B4-BE49-F238E27FC236}">
                <a16:creationId xmlns:a16="http://schemas.microsoft.com/office/drawing/2014/main" id="{D7F9157B-402D-42CA-BC67-EE84BEFFF366}"/>
              </a:ext>
            </a:extLst>
          </p:cNvPr>
          <p:cNvSpPr>
            <a:spLocks noGrp="1"/>
          </p:cNvSpPr>
          <p:nvPr>
            <p:ph type="title"/>
          </p:nvPr>
        </p:nvSpPr>
        <p:spPr/>
        <p:txBody>
          <a:bodyPr/>
          <a:lstStyle/>
          <a:p>
            <a:r>
              <a:rPr lang="en-US"/>
              <a:t>NSN Questionnaire (cont’d)</a:t>
            </a:r>
          </a:p>
        </p:txBody>
      </p:sp>
    </p:spTree>
    <p:extLst>
      <p:ext uri="{BB962C8B-B14F-4D97-AF65-F5344CB8AC3E}">
        <p14:creationId xmlns:p14="http://schemas.microsoft.com/office/powerpoint/2010/main" val="37895777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83&quot;/&gt;&lt;lineCharCount val=&quot;70&quot;/&gt;&lt;lineCharCount val=&quot;22&quot;/&gt;&lt;/TableIndex&gt;&lt;/ShapeText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B41AF973C44B468A69260FD5C25598" ma:contentTypeVersion="13" ma:contentTypeDescription="Create a new document." ma:contentTypeScope="" ma:versionID="1557ab8b23d4677417feda4627d4fced">
  <xsd:schema xmlns:xsd="http://www.w3.org/2001/XMLSchema" xmlns:xs="http://www.w3.org/2001/XMLSchema" xmlns:p="http://schemas.microsoft.com/office/2006/metadata/properties" xmlns:ns1="http://schemas.microsoft.com/sharepoint/v3" xmlns:ns3="9ae2515c-37d4-45a6-a6b7-fa946e8eec48" xmlns:ns4="dc72be32-f623-41d5-8869-2c15f8dc9927" targetNamespace="http://schemas.microsoft.com/office/2006/metadata/properties" ma:root="true" ma:fieldsID="04657d26fa4c2e61404464364b1fffae" ns1:_="" ns3:_="" ns4:_="">
    <xsd:import namespace="http://schemas.microsoft.com/sharepoint/v3"/>
    <xsd:import namespace="9ae2515c-37d4-45a6-a6b7-fa946e8eec48"/>
    <xsd:import namespace="dc72be32-f623-41d5-8869-2c15f8dc992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e2515c-37d4-45a6-a6b7-fa946e8eec4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c72be32-f623-41d5-8869-2c15f8dc992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B2F00E-16BE-4F36-909F-3AAD2B539AD7}">
  <ds:schemaRefs>
    <ds:schemaRef ds:uri="9ae2515c-37d4-45a6-a6b7-fa946e8eec48"/>
    <ds:schemaRef ds:uri="dc72be32-f623-41d5-8869-2c15f8dc992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B2AEC8D-0F28-4D44-B2FA-FCF38CCDBBA7}">
  <ds:schemaRefs>
    <ds:schemaRef ds:uri="dc72be32-f623-41d5-8869-2c15f8dc9927"/>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purl.org/dc/dcmitype/"/>
    <ds:schemaRef ds:uri="9ae2515c-37d4-45a6-a6b7-fa946e8eec48"/>
    <ds:schemaRef ds:uri="http://www.w3.org/XML/1998/namespace"/>
    <ds:schemaRef ds:uri="http://schemas.openxmlformats.org/package/2006/metadata/core-properties"/>
    <ds:schemaRef ds:uri="http://schemas.microsoft.com/sharepoint/v3"/>
    <ds:schemaRef ds:uri="http://purl.org/dc/terms/"/>
  </ds:schemaRefs>
</ds:datastoreItem>
</file>

<file path=customXml/itemProps3.xml><?xml version="1.0" encoding="utf-8"?>
<ds:datastoreItem xmlns:ds="http://schemas.openxmlformats.org/officeDocument/2006/customXml" ds:itemID="{59EBB9E4-E8B4-42FA-AF90-BACD63A1AE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64</TotalTime>
  <Words>4872</Words>
  <Application>Microsoft Office PowerPoint</Application>
  <PresentationFormat>Widescreen</PresentationFormat>
  <Paragraphs>583</Paragraphs>
  <Slides>58</Slides>
  <Notes>10</Notes>
  <HiddenSlides>0</HiddenSlides>
  <MMClips>3</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58</vt:i4>
      </vt:variant>
    </vt:vector>
  </HeadingPairs>
  <TitlesOfParts>
    <vt:vector size="68" baseType="lpstr">
      <vt:lpstr>Arial</vt:lpstr>
      <vt:lpstr>Arial Narrow</vt:lpstr>
      <vt:lpstr>Calibri</vt:lpstr>
      <vt:lpstr>Courier New</vt:lpstr>
      <vt:lpstr>Impact</vt:lpstr>
      <vt:lpstr>Symbol</vt:lpstr>
      <vt:lpstr>Wingdings</vt:lpstr>
      <vt:lpstr>Wingdings 3</vt:lpstr>
      <vt:lpstr>Office Theme</vt:lpstr>
      <vt:lpstr>1_Office Theme</vt:lpstr>
      <vt:lpstr>Mission Engagement Forum </vt:lpstr>
      <vt:lpstr>PowerPoint Presentation</vt:lpstr>
      <vt:lpstr>Welcome and Introduction </vt:lpstr>
      <vt:lpstr>Welcome and Introduction</vt:lpstr>
      <vt:lpstr>Organization and Processes</vt:lpstr>
      <vt:lpstr>Mission Engagement Working Group</vt:lpstr>
      <vt:lpstr>Today’s Topics</vt:lpstr>
      <vt:lpstr>CIS Functions</vt:lpstr>
      <vt:lpstr>Overview of the  Near Space Network </vt:lpstr>
      <vt:lpstr>Who We Are</vt:lpstr>
      <vt:lpstr>Functional Statement</vt:lpstr>
      <vt:lpstr>Who We Are</vt:lpstr>
      <vt:lpstr>Our Domain</vt:lpstr>
      <vt:lpstr>What We Do</vt:lpstr>
      <vt:lpstr>2020 Snapshot</vt:lpstr>
      <vt:lpstr>Customer Journey</vt:lpstr>
      <vt:lpstr>NSN Systems Engineering </vt:lpstr>
      <vt:lpstr>NSN Systems Engineering: Function &amp; Goals</vt:lpstr>
      <vt:lpstr>High-Level NSN Concept</vt:lpstr>
      <vt:lpstr>NSN Services </vt:lpstr>
      <vt:lpstr>SCaN Networks - General Operations Regions</vt:lpstr>
      <vt:lpstr>NSN Services</vt:lpstr>
      <vt:lpstr>NSN Services</vt:lpstr>
      <vt:lpstr>Direct to Earth (DTE) Overview </vt:lpstr>
      <vt:lpstr>PowerPoint Presentation</vt:lpstr>
      <vt:lpstr>NSN Direct-to-Earth (DTE) Coverage</vt:lpstr>
      <vt:lpstr>NSN Space Relay (SR) Services with TDRS</vt:lpstr>
      <vt:lpstr>Space Relay Overview </vt:lpstr>
      <vt:lpstr>PowerPoint Presentation</vt:lpstr>
      <vt:lpstr>PowerPoint Presentation</vt:lpstr>
      <vt:lpstr>PowerPoint Presentation</vt:lpstr>
      <vt:lpstr>PowerPoint Presentation</vt:lpstr>
      <vt:lpstr>Mission Planning </vt:lpstr>
      <vt:lpstr>Mission Service Integration Process</vt:lpstr>
      <vt:lpstr>NSN Mission Service Integration Process</vt:lpstr>
      <vt:lpstr>NSN Capabilities and Tools</vt:lpstr>
      <vt:lpstr>NSN Advanced Planning Overview</vt:lpstr>
      <vt:lpstr>NSN Analyses in Advanced Planning </vt:lpstr>
      <vt:lpstr>Networks Feasibility Analysis (NFA) Process</vt:lpstr>
      <vt:lpstr>NFA Example Flow 1: Simplistic Problem</vt:lpstr>
      <vt:lpstr>NFA Example Flow 2: More Complex Problem</vt:lpstr>
      <vt:lpstr>NFA Example Flow 3: Iterations on Design Solution</vt:lpstr>
      <vt:lpstr>Key Information</vt:lpstr>
      <vt:lpstr>Key Information</vt:lpstr>
      <vt:lpstr>Key Information</vt:lpstr>
      <vt:lpstr>Tools Used in NSN Advanced Planning</vt:lpstr>
      <vt:lpstr>Tools Used in NSN Advanced Planning</vt:lpstr>
      <vt:lpstr>Tools Used in NSN Advanced Planning</vt:lpstr>
      <vt:lpstr>Conclusion</vt:lpstr>
      <vt:lpstr>PowerPoint Presentation</vt:lpstr>
      <vt:lpstr>PowerPoint Presentation</vt:lpstr>
      <vt:lpstr>PowerPoint Presentation</vt:lpstr>
      <vt:lpstr>Back-up</vt:lpstr>
      <vt:lpstr>DTE Link Parameters Needed for Analysis</vt:lpstr>
      <vt:lpstr>SR Link Parameters Needed for Analysis</vt:lpstr>
      <vt:lpstr>NSN Questionnaire</vt:lpstr>
      <vt:lpstr>NSN Questionnaire (cont’d)</vt:lpstr>
      <vt:lpstr>NSN Questionnaire (cont’d)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amber.c.jacobson@nasa.gov</dc:creator>
  <cp:lastModifiedBy>Calhoun, JoAnne R. (GSFC-2710)</cp:lastModifiedBy>
  <cp:revision>10</cp:revision>
  <dcterms:created xsi:type="dcterms:W3CDTF">2018-04-06T18:54:08Z</dcterms:created>
  <dcterms:modified xsi:type="dcterms:W3CDTF">2021-07-22T13:23:52Z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0x010100ECB41AF973C44B468A69260FD5C25598</vt:lpwstr>
  </property>
</Properties>
</file>