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36" r:id="rId5"/>
    <p:sldMasterId id="2147484444" r:id="rId6"/>
    <p:sldMasterId id="2147484456" r:id="rId7"/>
    <p:sldMasterId id="2147484468" r:id="rId8"/>
    <p:sldMasterId id="2147484474" r:id="rId9"/>
  </p:sldMasterIdLst>
  <p:notesMasterIdLst>
    <p:notesMasterId r:id="rId19"/>
  </p:notesMasterIdLst>
  <p:handoutMasterIdLst>
    <p:handoutMasterId r:id="rId20"/>
  </p:handoutMasterIdLst>
  <p:sldIdLst>
    <p:sldId id="1239" r:id="rId10"/>
    <p:sldId id="1229" r:id="rId11"/>
    <p:sldId id="1231" r:id="rId12"/>
    <p:sldId id="1234" r:id="rId13"/>
    <p:sldId id="1227" r:id="rId14"/>
    <p:sldId id="1236" r:id="rId15"/>
    <p:sldId id="1228" r:id="rId16"/>
    <p:sldId id="1238" r:id="rId17"/>
    <p:sldId id="1240" r:id="rId1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552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  <p15:guide id="7" pos="128" userDrawn="1">
          <p15:clr>
            <a:srgbClr val="A4A3A4"/>
          </p15:clr>
        </p15:guide>
        <p15:guide id="9" orient="horz" pos="1128" userDrawn="1">
          <p15:clr>
            <a:srgbClr val="A4A3A4"/>
          </p15:clr>
        </p15:guide>
        <p15:guide id="10" orient="horz" pos="2832" userDrawn="1">
          <p15:clr>
            <a:srgbClr val="A4A3A4"/>
          </p15:clr>
        </p15:guide>
        <p15:guide id="11" pos="6624" userDrawn="1">
          <p15:clr>
            <a:srgbClr val="A4A3A4"/>
          </p15:clr>
        </p15:guide>
        <p15:guide id="12" pos="4064" userDrawn="1">
          <p15:clr>
            <a:srgbClr val="A4A3A4"/>
          </p15:clr>
        </p15:guide>
        <p15:guide id="13" pos="4128" userDrawn="1">
          <p15:clr>
            <a:srgbClr val="A4A3A4"/>
          </p15:clr>
        </p15:guide>
        <p15:guide id="14" pos="4224" userDrawn="1">
          <p15:clr>
            <a:srgbClr val="A4A3A4"/>
          </p15:clr>
        </p15:guide>
        <p15:guide id="15" orient="horz" pos="3024" userDrawn="1">
          <p15:clr>
            <a:srgbClr val="A4A3A4"/>
          </p15:clr>
        </p15:guide>
        <p15:guide id="16" pos="6688" userDrawn="1">
          <p15:clr>
            <a:srgbClr val="A4A3A4"/>
          </p15:clr>
        </p15:guide>
        <p15:guide id="17" pos="68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rvan, Melanie M. (MSFC-ST24)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85D"/>
    <a:srgbClr val="92BBFA"/>
    <a:srgbClr val="E8DCAB"/>
    <a:srgbClr val="FAE1D4"/>
    <a:srgbClr val="BFBFBF"/>
    <a:srgbClr val="3333CC"/>
    <a:srgbClr val="00F066"/>
    <a:srgbClr val="00B050"/>
    <a:srgbClr val="2D8B75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6711" autoAdjust="0"/>
  </p:normalViewPr>
  <p:slideViewPr>
    <p:cSldViewPr snapToGrid="0" showGuides="1">
      <p:cViewPr varScale="1">
        <p:scale>
          <a:sx n="53" d="100"/>
          <a:sy n="53" d="100"/>
        </p:scale>
        <p:origin x="90" y="366"/>
      </p:cViewPr>
      <p:guideLst>
        <p:guide orient="horz" pos="2952"/>
        <p:guide pos="3840"/>
        <p:guide pos="7552"/>
        <p:guide orient="horz" pos="4104"/>
        <p:guide orient="horz" pos="4176"/>
        <p:guide pos="128"/>
        <p:guide orient="horz" pos="1128"/>
        <p:guide orient="horz" pos="2832"/>
        <p:guide pos="6624"/>
        <p:guide pos="4064"/>
        <p:guide pos="4128"/>
        <p:guide pos="4224"/>
        <p:guide orient="horz" pos="3024"/>
        <p:guide pos="6688"/>
        <p:guide pos="6848"/>
      </p:guideLst>
    </p:cSldViewPr>
  </p:slideViewPr>
  <p:outlineViewPr>
    <p:cViewPr>
      <p:scale>
        <a:sx n="33" d="100"/>
        <a:sy n="33" d="100"/>
      </p:scale>
      <p:origin x="0" y="-17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napToGrid="0" showGuides="1">
      <p:cViewPr>
        <p:scale>
          <a:sx n="52" d="100"/>
          <a:sy n="52" d="100"/>
        </p:scale>
        <p:origin x="268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7/22/2021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7/22/2021</a:t>
            </a:fld>
            <a:endParaRPr lang="en-US" altLang="x-non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00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162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3388" y="708025"/>
            <a:ext cx="6299200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40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29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44C13D-964A-B94A-988F-0C16B0172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42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36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>
                <a:latin typeface="+mn-lt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899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2160" b="0" i="0">
                <a:latin typeface="Arial Regular"/>
                <a:cs typeface="Arial" pitchFamily="34" charset="0"/>
              </a:defRPr>
            </a:lvl1pPr>
            <a:lvl2pPr marL="891540" indent="-34290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2pPr>
            <a:lvl3pPr marL="1371600" indent="-274320">
              <a:buFont typeface="Arial" panose="020B0604020202020204" pitchFamily="34" charset="0"/>
              <a:buChar char="•"/>
              <a:defRPr sz="1920" b="0" i="0">
                <a:latin typeface="Arial Regular"/>
                <a:cs typeface="Arial" pitchFamily="34" charset="0"/>
              </a:defRPr>
            </a:lvl3pPr>
            <a:lvl4pPr marL="1920240" indent="-27432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64824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668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1A7419B-AA15-E749-B5C4-99ADF0CC04A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F7873F-CD9C-9844-AA92-16EF279DEDBB}"/>
              </a:ext>
            </a:extLst>
          </p:cNvPr>
          <p:cNvSpPr/>
          <p:nvPr userDrawn="1"/>
        </p:nvSpPr>
        <p:spPr>
          <a:xfrm>
            <a:off x="4267200" y="6629400"/>
            <a:ext cx="3657600" cy="2154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SENSITIVE BUT UNCLASSIFIED   (SBU) – PRE-DECISIONAL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242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3656FA6-E51F-CF43-9E19-977D73D547C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F7873F-CD9C-9844-AA92-16EF279DEDBB}"/>
              </a:ext>
            </a:extLst>
          </p:cNvPr>
          <p:cNvSpPr/>
          <p:nvPr userDrawn="1"/>
        </p:nvSpPr>
        <p:spPr>
          <a:xfrm>
            <a:off x="4267200" y="6629400"/>
            <a:ext cx="3657600" cy="2154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SENSITIVE BUT UNCLASSIFIED   (SBU) – PRE-DECISIONAL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367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37DE3D-7EA0-2549-9254-C83DD05EA54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F7873F-CD9C-9844-AA92-16EF279DEDBB}"/>
              </a:ext>
            </a:extLst>
          </p:cNvPr>
          <p:cNvSpPr/>
          <p:nvPr userDrawn="1"/>
        </p:nvSpPr>
        <p:spPr>
          <a:xfrm>
            <a:off x="4267200" y="6629400"/>
            <a:ext cx="3657600" cy="2154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SENSITIVE BUT UNCLASSIFIED   (SBU) – PRE-DECISIONAL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6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82A110F-6EE5-2943-99EB-427E99D9E5B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F7873F-CD9C-9844-AA92-16EF279DEDBB}"/>
              </a:ext>
            </a:extLst>
          </p:cNvPr>
          <p:cNvSpPr/>
          <p:nvPr userDrawn="1"/>
        </p:nvSpPr>
        <p:spPr>
          <a:xfrm>
            <a:off x="4267200" y="6629400"/>
            <a:ext cx="3657600" cy="2154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SENSITIVE BUT UNCLASSIFIED   (SBU) – PRE-DECISIONAL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629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45953" y="125568"/>
            <a:ext cx="1141592" cy="94967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B866A-70AE-2F4B-84E1-641B22ADBB3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NASA Pre-decisional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F7873F-CD9C-9844-AA92-16EF279DEDBB}"/>
              </a:ext>
            </a:extLst>
          </p:cNvPr>
          <p:cNvSpPr/>
          <p:nvPr userDrawn="1"/>
        </p:nvSpPr>
        <p:spPr>
          <a:xfrm>
            <a:off x="4267200" y="6629400"/>
            <a:ext cx="3657600" cy="2154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SENSITIVE BUT UNCLASSIFIED   (SBU) – PRE-DECISIONAL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855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14D089C5-D924-B841-907D-6926D3967AE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F7873F-CD9C-9844-AA92-16EF279DEDBB}"/>
              </a:ext>
            </a:extLst>
          </p:cNvPr>
          <p:cNvSpPr/>
          <p:nvPr userDrawn="1"/>
        </p:nvSpPr>
        <p:spPr>
          <a:xfrm>
            <a:off x="4267200" y="6629400"/>
            <a:ext cx="3657600" cy="2154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SENSITIVE BUT UNCLASSIFIED   (SBU) – PRE-DECISIONAL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873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HSPC SBC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3C9B78F-C018-344F-8279-D51AD78B128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F7873F-CD9C-9844-AA92-16EF279DEDBB}"/>
              </a:ext>
            </a:extLst>
          </p:cNvPr>
          <p:cNvSpPr/>
          <p:nvPr userDrawn="1"/>
        </p:nvSpPr>
        <p:spPr>
          <a:xfrm>
            <a:off x="4267200" y="6629400"/>
            <a:ext cx="3657600" cy="2154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SENSITIVE BUT UNCLASSIFIED   (SBU) – PRE-DECISIONAL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744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HSPC SBC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F5F912F-1138-5944-9BEA-64A773A377A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F7873F-CD9C-9844-AA92-16EF279DEDBB}"/>
              </a:ext>
            </a:extLst>
          </p:cNvPr>
          <p:cNvSpPr/>
          <p:nvPr userDrawn="1"/>
        </p:nvSpPr>
        <p:spPr>
          <a:xfrm>
            <a:off x="4267200" y="6629400"/>
            <a:ext cx="3657600" cy="2154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SENSITIVE BUT UNCLASSIFIED   (SBU) – PRE-DECISIONAL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586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HSPC SBC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596DCE3-1431-654E-AADE-2C4D15CF34E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F7873F-CD9C-9844-AA92-16EF279DEDBB}"/>
              </a:ext>
            </a:extLst>
          </p:cNvPr>
          <p:cNvSpPr/>
          <p:nvPr userDrawn="1"/>
        </p:nvSpPr>
        <p:spPr>
          <a:xfrm>
            <a:off x="4267200" y="6629400"/>
            <a:ext cx="3657600" cy="2154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SENSITIVE BUT UNCLASSIFIED   (SBU) – PRE-DECISIONAL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81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0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Arial Regular"/>
                <a:cs typeface="Arial" pitchFamily="34" charset="0"/>
              </a:defRPr>
            </a:lvl1pPr>
            <a:lvl2pPr marL="742920" indent="-285738">
              <a:buFont typeface="System Font Regular"/>
              <a:buChar char="-"/>
              <a:defRPr sz="1800" b="0" i="0">
                <a:latin typeface="Arial Regular"/>
                <a:cs typeface="Arial" pitchFamily="34" charset="0"/>
              </a:defRPr>
            </a:lvl2pPr>
            <a:lvl3pPr marL="1142954" indent="-228590">
              <a:buFont typeface="Arial" panose="020B0604020202020204" pitchFamily="34" charset="0"/>
              <a:buChar char="•"/>
              <a:defRPr sz="1800" b="0" i="0">
                <a:latin typeface="Arial Regular"/>
                <a:cs typeface="Arial" pitchFamily="34" charset="0"/>
              </a:defRPr>
            </a:lvl3pPr>
            <a:lvl4pPr marL="1600136" indent="-228590">
              <a:buFont typeface="System Font Regular"/>
              <a:buChar char="-"/>
              <a:defRPr sz="180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18C671-40B5-CC47-B849-B3C7084A0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245"/>
            <a:ext cx="10515600" cy="620395"/>
          </a:xfrm>
          <a:prstGeom prst="rect">
            <a:avLst/>
          </a:prstGeom>
        </p:spPr>
        <p:txBody>
          <a:bodyPr/>
          <a:lstStyle>
            <a:lvl1pPr algn="ctr">
              <a:defRPr sz="26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82488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TP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480800" cy="4953000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Arial Regular"/>
                <a:cs typeface="Arial" pitchFamily="34" charset="0"/>
              </a:defRPr>
            </a:lvl1pPr>
            <a:lvl2pPr marL="742920" indent="-285738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2pPr>
            <a:lvl3pPr marL="1142954" indent="-228590">
              <a:buFont typeface="Arial" panose="020B0604020202020204" pitchFamily="34" charset="0"/>
              <a:buChar char="•"/>
              <a:defRPr sz="1600" b="0" i="0">
                <a:latin typeface="Arial Regular"/>
                <a:cs typeface="Arial" pitchFamily="34" charset="0"/>
              </a:defRPr>
            </a:lvl3pPr>
            <a:lvl4pPr marL="1600136" indent="-228590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40000" y="75397"/>
            <a:ext cx="7823200" cy="914400"/>
          </a:xfrm>
          <a:prstGeom prst="rect">
            <a:avLst/>
          </a:prstGeom>
        </p:spPr>
        <p:txBody>
          <a:bodyPr anchor="ctr"/>
          <a:lstStyle>
            <a:lvl1pPr>
              <a:defRPr sz="2200" b="0" i="0">
                <a:solidFill>
                  <a:schemeClr val="bg1"/>
                </a:solidFill>
                <a:latin typeface="Arial Regular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C3825-F972-F740-8E45-13EB999B2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2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00" b="0" i="0">
                <a:latin typeface="Arial Regular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990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1A7419B-AA15-E749-B5C4-99ADF0CC04A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  <p:extLst>
      <p:ext uri="{BB962C8B-B14F-4D97-AF65-F5344CB8AC3E}">
        <p14:creationId xmlns:p14="http://schemas.microsoft.com/office/powerpoint/2010/main" val="349827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SNP reboot Status – May 7, 2020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3656FA6-E51F-CF43-9E19-977D73D547C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  <p:extLst>
      <p:ext uri="{BB962C8B-B14F-4D97-AF65-F5344CB8AC3E}">
        <p14:creationId xmlns:p14="http://schemas.microsoft.com/office/powerpoint/2010/main" val="2134017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37DE3D-7EA0-2549-9254-C83DD05EA54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  <p:extLst>
      <p:ext uri="{BB962C8B-B14F-4D97-AF65-F5344CB8AC3E}">
        <p14:creationId xmlns:p14="http://schemas.microsoft.com/office/powerpoint/2010/main" val="28177776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82A110F-6EE5-2943-99EB-427E99D9E5B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  <p:extLst>
      <p:ext uri="{BB962C8B-B14F-4D97-AF65-F5344CB8AC3E}">
        <p14:creationId xmlns:p14="http://schemas.microsoft.com/office/powerpoint/2010/main" val="14844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45953" y="125568"/>
            <a:ext cx="1141592" cy="94967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B866A-70AE-2F4B-84E1-641B22ADBB3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NASA Pre-decisional </a:t>
            </a:r>
          </a:p>
        </p:txBody>
      </p:sp>
    </p:spTree>
    <p:extLst>
      <p:ext uri="{BB962C8B-B14F-4D97-AF65-F5344CB8AC3E}">
        <p14:creationId xmlns:p14="http://schemas.microsoft.com/office/powerpoint/2010/main" val="8707892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14D089C5-D924-B841-907D-6926D3967AE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  <p:extLst>
      <p:ext uri="{BB962C8B-B14F-4D97-AF65-F5344CB8AC3E}">
        <p14:creationId xmlns:p14="http://schemas.microsoft.com/office/powerpoint/2010/main" val="3365620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HSPC SBC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3C9B78F-C018-344F-8279-D51AD78B128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  <p:extLst>
      <p:ext uri="{BB962C8B-B14F-4D97-AF65-F5344CB8AC3E}">
        <p14:creationId xmlns:p14="http://schemas.microsoft.com/office/powerpoint/2010/main" val="2951140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HSPC SBC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F5F912F-1138-5944-9BEA-64A773A377A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  <p:extLst>
      <p:ext uri="{BB962C8B-B14F-4D97-AF65-F5344CB8AC3E}">
        <p14:creationId xmlns:p14="http://schemas.microsoft.com/office/powerpoint/2010/main" val="37426011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HSPC SBC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596DCE3-1431-654E-AADE-2C4D15CF34E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  <p:extLst>
      <p:ext uri="{BB962C8B-B14F-4D97-AF65-F5344CB8AC3E}">
        <p14:creationId xmlns:p14="http://schemas.microsoft.com/office/powerpoint/2010/main" val="3211877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0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Arial Regular"/>
                <a:cs typeface="Arial" pitchFamily="34" charset="0"/>
              </a:defRPr>
            </a:lvl1pPr>
            <a:lvl2pPr marL="742920" indent="-285738">
              <a:buFont typeface="System Font Regular"/>
              <a:buChar char="-"/>
              <a:defRPr sz="1800" b="0" i="0">
                <a:latin typeface="Arial Regular"/>
                <a:cs typeface="Arial" pitchFamily="34" charset="0"/>
              </a:defRPr>
            </a:lvl2pPr>
            <a:lvl3pPr marL="1142954" indent="-228590">
              <a:buFont typeface="Arial" panose="020B0604020202020204" pitchFamily="34" charset="0"/>
              <a:buChar char="•"/>
              <a:defRPr sz="1800" b="0" i="0">
                <a:latin typeface="Arial Regular"/>
                <a:cs typeface="Arial" pitchFamily="34" charset="0"/>
              </a:defRPr>
            </a:lvl3pPr>
            <a:lvl4pPr marL="1600136" indent="-228590">
              <a:buFont typeface="System Font Regular"/>
              <a:buChar char="-"/>
              <a:defRPr sz="180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18C671-40B5-CC47-B849-B3C7084A0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245"/>
            <a:ext cx="10515600" cy="620395"/>
          </a:xfrm>
          <a:prstGeom prst="rect">
            <a:avLst/>
          </a:prstGeom>
        </p:spPr>
        <p:txBody>
          <a:bodyPr/>
          <a:lstStyle>
            <a:lvl1pPr algn="ctr">
              <a:defRPr sz="26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5892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TP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480800" cy="4953000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Arial Regular"/>
                <a:cs typeface="Arial" pitchFamily="34" charset="0"/>
              </a:defRPr>
            </a:lvl1pPr>
            <a:lvl2pPr marL="742920" indent="-285738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2pPr>
            <a:lvl3pPr marL="1142954" indent="-228590">
              <a:buFont typeface="Arial" panose="020B0604020202020204" pitchFamily="34" charset="0"/>
              <a:buChar char="•"/>
              <a:defRPr sz="1600" b="0" i="0">
                <a:latin typeface="Arial Regular"/>
                <a:cs typeface="Arial" pitchFamily="34" charset="0"/>
              </a:defRPr>
            </a:lvl3pPr>
            <a:lvl4pPr marL="1600136" indent="-228590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40000" y="75397"/>
            <a:ext cx="7823200" cy="914400"/>
          </a:xfrm>
          <a:prstGeom prst="rect">
            <a:avLst/>
          </a:prstGeom>
        </p:spPr>
        <p:txBody>
          <a:bodyPr anchor="ctr"/>
          <a:lstStyle>
            <a:lvl1pPr>
              <a:defRPr sz="2200" b="0" i="0">
                <a:solidFill>
                  <a:schemeClr val="bg1"/>
                </a:solidFill>
                <a:latin typeface="Arial Regular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C3825-F972-F740-8E45-13EB999B2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2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00" b="0" i="0">
                <a:latin typeface="Arial Regular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809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44C13D-964A-B94A-988F-0C16B0172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97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36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494930"/>
            <a:ext cx="947057" cy="363072"/>
          </a:xfrm>
          <a:prstGeom prst="rect">
            <a:avLst/>
          </a:prstGeom>
        </p:spPr>
        <p:txBody>
          <a:bodyPr anchor="ctr"/>
          <a:lstStyle>
            <a:lvl1pPr algn="r">
              <a:defRPr sz="1200" b="0">
                <a:latin typeface="+mn-lt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0A317F25-553F-4B38-B05E-B6E3B5A30215}"/>
              </a:ext>
            </a:extLst>
          </p:cNvPr>
          <p:cNvSpPr txBox="1"/>
          <p:nvPr userDrawn="1"/>
        </p:nvSpPr>
        <p:spPr>
          <a:xfrm>
            <a:off x="321220" y="183329"/>
            <a:ext cx="932898" cy="978499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9756377"/>
              </a:avLst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NUCLEAR PROPULSION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6A348F-B151-4CBB-A47E-897F93006E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68" y="405004"/>
            <a:ext cx="585002" cy="521298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0" y="6642556"/>
            <a:ext cx="50560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Space and Missile Defense</a:t>
            </a:r>
            <a:r>
              <a:rPr lang="en-US" sz="800" baseline="0" dirty="0"/>
              <a:t> Symposium – Space Nuclear Propulsion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7376040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2160" b="0" i="0">
                <a:latin typeface="Arial Regular"/>
                <a:cs typeface="Arial" pitchFamily="34" charset="0"/>
              </a:defRPr>
            </a:lvl1pPr>
            <a:lvl2pPr marL="891540" indent="-34290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2pPr>
            <a:lvl3pPr marL="1371600" indent="-274320">
              <a:buFont typeface="Arial" panose="020B0604020202020204" pitchFamily="34" charset="0"/>
              <a:buChar char="•"/>
              <a:defRPr sz="1920" b="0" i="0">
                <a:latin typeface="Arial Regular"/>
                <a:cs typeface="Arial" pitchFamily="34" charset="0"/>
              </a:defRPr>
            </a:lvl3pPr>
            <a:lvl4pPr marL="1920240" indent="-27432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0" y="6642556"/>
            <a:ext cx="50560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Space and Missile Defense</a:t>
            </a:r>
            <a:r>
              <a:rPr lang="en-US" sz="800" baseline="0" dirty="0"/>
              <a:t> Symposium – Space Nuclear Propulsion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550534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0" y="6642556"/>
            <a:ext cx="50560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Space and Missile Defense</a:t>
            </a:r>
            <a:r>
              <a:rPr lang="en-US" sz="800" baseline="0" dirty="0"/>
              <a:t> Symposium – Space Nuclear Propulsion 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964929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8938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A54B8-2F78-B34E-B55B-B8935AE6A8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70053" y="1277560"/>
            <a:ext cx="4704283" cy="1143000"/>
          </a:xfrm>
        </p:spPr>
        <p:txBody>
          <a:bodyPr>
            <a:noAutofit/>
          </a:bodyPr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270940" y="4617553"/>
            <a:ext cx="5793317" cy="693739"/>
          </a:xfrm>
        </p:spPr>
        <p:txBody>
          <a:bodyPr>
            <a:normAutofit/>
          </a:bodyPr>
          <a:lstStyle>
            <a:lvl1pPr marL="0" indent="0">
              <a:buNone/>
              <a:defRPr sz="2667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70054" y="5311289"/>
            <a:ext cx="5793317" cy="693739"/>
          </a:xfrm>
        </p:spPr>
        <p:txBody>
          <a:bodyPr>
            <a:normAutofit/>
          </a:bodyPr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870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0767"/>
            <a:ext cx="10972800" cy="4779552"/>
          </a:xfrm>
        </p:spPr>
        <p:txBody>
          <a:bodyPr>
            <a:normAutofit/>
          </a:bodyPr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6694" y="4248727"/>
            <a:ext cx="12602195" cy="3281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437" y="5380317"/>
            <a:ext cx="8298129" cy="1143000"/>
          </a:xfrm>
        </p:spPr>
        <p:txBody>
          <a:bodyPr/>
          <a:lstStyle>
            <a:lvl1pPr marL="0" marR="0" indent="0" algn="r" defTabSz="6095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53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r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5704" y="314871"/>
            <a:ext cx="5528461" cy="3431077"/>
          </a:xfrm>
        </p:spPr>
        <p:txBody>
          <a:bodyPr anchor="t">
            <a:noAutofit/>
          </a:bodyPr>
          <a:lstStyle>
            <a:lvl1pPr algn="r">
              <a:defRPr sz="4267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6695" y="4258366"/>
            <a:ext cx="12565177" cy="327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8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0662" y="600766"/>
            <a:ext cx="5521743" cy="4806121"/>
          </a:xfrm>
        </p:spPr>
        <p:txBody>
          <a:bodyPr/>
          <a:lstStyle>
            <a:lvl1pPr>
              <a:defRPr sz="3733">
                <a:solidFill>
                  <a:schemeClr val="tx1"/>
                </a:solidFill>
              </a:defRPr>
            </a:lvl1pPr>
            <a:lvl2pPr>
              <a:defRPr sz="3200">
                <a:solidFill>
                  <a:schemeClr val="tx1"/>
                </a:solidFill>
              </a:defRPr>
            </a:lvl2pPr>
            <a:lvl3pPr>
              <a:defRPr sz="2667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3"/>
          <p:cNvSpPr>
            <a:spLocks noGrp="1"/>
          </p:cNvSpPr>
          <p:nvPr>
            <p:ph sz="half" idx="13"/>
          </p:nvPr>
        </p:nvSpPr>
        <p:spPr>
          <a:xfrm>
            <a:off x="609601" y="600766"/>
            <a:ext cx="5221356" cy="4806121"/>
          </a:xfrm>
        </p:spPr>
        <p:txBody>
          <a:bodyPr/>
          <a:lstStyle>
            <a:lvl1pPr>
              <a:defRPr sz="3733">
                <a:solidFill>
                  <a:schemeClr val="tx1"/>
                </a:solidFill>
              </a:defRPr>
            </a:lvl1pPr>
            <a:lvl2pPr>
              <a:defRPr sz="3200">
                <a:solidFill>
                  <a:schemeClr val="tx1"/>
                </a:solidFill>
              </a:defRPr>
            </a:lvl2pPr>
            <a:lvl3pPr>
              <a:defRPr sz="2667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8888" y="4240697"/>
            <a:ext cx="12633032" cy="3289852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454401" y="5547282"/>
            <a:ext cx="8298129" cy="809071"/>
          </a:xfrm>
        </p:spPr>
        <p:txBody>
          <a:bodyPr/>
          <a:lstStyle>
            <a:lvl1pPr marL="0" marR="0" indent="0" algn="r" defTabSz="6095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000" b="1" kern="1200" dirty="0" smtClean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28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730752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2957" y="0"/>
            <a:ext cx="3429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531" y="1210056"/>
            <a:ext cx="4584192" cy="44378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D09E6A-F206-EF48-9F69-91823A7CD02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4339" y="1486463"/>
            <a:ext cx="3704565" cy="37045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4321B6-D5DB-8646-B74E-616BDB8FF3D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4339" y="1486463"/>
            <a:ext cx="3704565" cy="37045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A8D713-F6F3-4A40-B850-13DF91AE180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730752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CADF56-7B99-BB46-9885-9817AC42E6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2957" y="0"/>
            <a:ext cx="3429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93E1942-0A27-D946-BAEA-F3F0FCB5517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4339" y="1486463"/>
            <a:ext cx="3704565" cy="370456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29" y="1626765"/>
            <a:ext cx="3331129" cy="33311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809888" y="2418730"/>
            <a:ext cx="4382112" cy="443927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828941" y="0"/>
            <a:ext cx="4363059" cy="183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7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0688" y="4243952"/>
            <a:ext cx="12608992" cy="328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64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052EE10-75DE-C141-9B9A-5F436A0339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66363"/>
            <a:ext cx="12192000" cy="277090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3F70EF-C3ED-6345-8F75-326CCDC73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159E31-93D1-FA4E-BBBC-49A3A6E60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71E0D0-CF34-AF48-9F95-8501D9FEF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0D4C7DC3-EDBF-1449-87C2-2498158F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400" y="5380317"/>
            <a:ext cx="8128000" cy="11430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6688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cial Media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0" y="0"/>
            <a:ext cx="3730752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7/22/2021</a:t>
            </a:fld>
            <a:endParaRPr lang="en-US"/>
          </a:p>
        </p:txBody>
      </p:sp>
      <p:pic>
        <p:nvPicPr>
          <p:cNvPr id="9" name="Picture 8" descr="1439950729_instagram_circle_color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7385" y="2301759"/>
            <a:ext cx="975360" cy="975360"/>
          </a:xfrm>
          <a:prstGeom prst="rect">
            <a:avLst/>
          </a:prstGeom>
        </p:spPr>
      </p:pic>
      <p:pic>
        <p:nvPicPr>
          <p:cNvPr id="10" name="Picture 9" descr="1439950768_twitter_circle_color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6061" y="1318096"/>
            <a:ext cx="978008" cy="975360"/>
          </a:xfrm>
          <a:prstGeom prst="rect">
            <a:avLst/>
          </a:prstGeom>
        </p:spPr>
      </p:pic>
      <p:pic>
        <p:nvPicPr>
          <p:cNvPr id="11" name="Picture 10" descr="1440617335_facebook.png"/>
          <p:cNvPicPr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8345" y="456353"/>
            <a:ext cx="853440" cy="85344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786979" y="580360"/>
            <a:ext cx="4205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err="1">
                <a:solidFill>
                  <a:srgbClr val="021659"/>
                </a:solidFill>
              </a:rPr>
              <a:t>nasamarshallcenter</a:t>
            </a:r>
            <a:endParaRPr lang="en-US" sz="3200" dirty="0">
              <a:solidFill>
                <a:srgbClr val="021659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86979" y="1497999"/>
            <a:ext cx="4205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solidFill>
                  <a:srgbClr val="021659"/>
                </a:solidFill>
              </a:rPr>
              <a:t>@</a:t>
            </a:r>
            <a:r>
              <a:rPr lang="en-US" sz="3200" dirty="0" err="1">
                <a:solidFill>
                  <a:srgbClr val="021659"/>
                </a:solidFill>
              </a:rPr>
              <a:t>NASA_Marshall</a:t>
            </a:r>
            <a:endParaRPr lang="en-US" sz="3200" dirty="0">
              <a:solidFill>
                <a:srgbClr val="021659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786979" y="2488872"/>
            <a:ext cx="4205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solidFill>
                  <a:srgbClr val="021659"/>
                </a:solidFill>
              </a:rPr>
              <a:t>@</a:t>
            </a:r>
            <a:r>
              <a:rPr lang="en-US" sz="3200" dirty="0" err="1">
                <a:solidFill>
                  <a:srgbClr val="021659"/>
                </a:solidFill>
              </a:rPr>
              <a:t>NASA_Marshall</a:t>
            </a:r>
            <a:endParaRPr lang="en-US" sz="3200" dirty="0">
              <a:solidFill>
                <a:srgbClr val="021659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786979" y="3466663"/>
            <a:ext cx="4205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err="1">
                <a:solidFill>
                  <a:srgbClr val="021659"/>
                </a:solidFill>
              </a:rPr>
              <a:t>NASAMarshallTV</a:t>
            </a:r>
            <a:endParaRPr lang="en-US" sz="3200" dirty="0">
              <a:solidFill>
                <a:srgbClr val="021659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786979" y="4384767"/>
            <a:ext cx="4205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err="1">
                <a:solidFill>
                  <a:srgbClr val="021659"/>
                </a:solidFill>
              </a:rPr>
              <a:t>nasamarshall</a:t>
            </a:r>
            <a:endParaRPr lang="en-US" sz="3200" dirty="0">
              <a:solidFill>
                <a:srgbClr val="021659"/>
              </a:solidFill>
            </a:endParaRPr>
          </a:p>
        </p:txBody>
      </p:sp>
      <p:pic>
        <p:nvPicPr>
          <p:cNvPr id="22" name="Picture 21" descr="1457147994_youtube_circle_color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7385" y="3285422"/>
            <a:ext cx="975360" cy="9706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11251" y="6257810"/>
            <a:ext cx="7081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www.nasa.gov</a:t>
            </a:r>
            <a:r>
              <a:rPr lang="en-US" sz="2400" dirty="0">
                <a:solidFill>
                  <a:schemeClr val="tx1"/>
                </a:solidFill>
              </a:rPr>
              <a:t>/</a:t>
            </a:r>
            <a:r>
              <a:rPr lang="en-US" sz="2400" dirty="0" err="1">
                <a:solidFill>
                  <a:schemeClr val="tx1"/>
                </a:solidFill>
              </a:rPr>
              <a:t>marshall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568345" y="4264417"/>
            <a:ext cx="853440" cy="853440"/>
            <a:chOff x="4933046" y="3198313"/>
            <a:chExt cx="640080" cy="640080"/>
          </a:xfrm>
        </p:grpSpPr>
        <p:sp>
          <p:nvSpPr>
            <p:cNvPr id="18" name="Oval 17"/>
            <p:cNvSpPr/>
            <p:nvPr/>
          </p:nvSpPr>
          <p:spPr>
            <a:xfrm>
              <a:off x="4933046" y="3198313"/>
              <a:ext cx="640080" cy="64008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" name="Oval 2"/>
            <p:cNvSpPr>
              <a:spLocks noChangeAspect="1"/>
            </p:cNvSpPr>
            <p:nvPr/>
          </p:nvSpPr>
          <p:spPr>
            <a:xfrm>
              <a:off x="5094632" y="3450526"/>
              <a:ext cx="137160" cy="137160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5251441" y="3448314"/>
              <a:ext cx="137160" cy="137160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4977740" cy="69688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92919">
            <a:off x="1827431" y="1286311"/>
            <a:ext cx="1179000" cy="98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385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ore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DDC77-5A4D-45C6-B5BC-6D6FA3B7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E90987-DCBC-43E0-8DC3-E8A06920A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3D95F5-BFB5-49E3-8EF5-E02184C5E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E5C26C-491B-42BE-98DD-6E5A3029D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81431F-49F0-4401-919F-5E321C6C10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EF0CA3-C83B-5B43-894B-649A1EB345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4790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1FF92581-8CFE-1E48-8438-2870C8704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400" y="5380317"/>
            <a:ext cx="8128000" cy="11430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8818" y="6629400"/>
            <a:ext cx="603181" cy="228600"/>
          </a:xfrm>
          <a:prstGeom prst="rect">
            <a:avLst/>
          </a:prstGeom>
        </p:spPr>
        <p:txBody>
          <a:bodyPr anchor="ctr"/>
          <a:lstStyle>
            <a:lvl1pPr algn="r">
              <a:defRPr sz="96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C64ACD-4516-FB40-AF22-1D51248F0AD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1756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1FB977-EB7B-624B-AF61-8DFE80656C26}"/>
              </a:ext>
            </a:extLst>
          </p:cNvPr>
          <p:cNvSpPr txBox="1"/>
          <p:nvPr userDrawn="1"/>
        </p:nvSpPr>
        <p:spPr>
          <a:xfrm>
            <a:off x="20320" y="20320"/>
            <a:ext cx="167610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0" dirty="0">
                <a:solidFill>
                  <a:srgbClr val="00F06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Space</a:t>
            </a:r>
          </a:p>
          <a:p>
            <a:r>
              <a:rPr lang="en-US" sz="2400" b="1" i="0" dirty="0">
                <a:solidFill>
                  <a:srgbClr val="00F06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Nuclear</a:t>
            </a:r>
          </a:p>
          <a:p>
            <a:r>
              <a:rPr lang="en-US" sz="2400" b="1" i="0" dirty="0">
                <a:solidFill>
                  <a:srgbClr val="00F066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Propulsion</a:t>
            </a:r>
          </a:p>
        </p:txBody>
      </p:sp>
    </p:spTree>
    <p:extLst>
      <p:ext uri="{BB962C8B-B14F-4D97-AF65-F5344CB8AC3E}">
        <p14:creationId xmlns:p14="http://schemas.microsoft.com/office/powerpoint/2010/main" val="362412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0" r:id="rId1"/>
    <p:sldLayoutId id="2147484437" r:id="rId2"/>
    <p:sldLayoutId id="2147484438" r:id="rId3"/>
    <p:sldLayoutId id="2147484439" r:id="rId4"/>
  </p:sldLayoutIdLst>
  <p:hf hdr="0" ftr="0" dt="0"/>
  <p:txStyles>
    <p:titleStyle>
      <a:lvl1pPr algn="ctr" defTabSz="548640" rtl="0" eaLnBrk="1" fontAlgn="base" hangingPunct="1">
        <a:spcBef>
          <a:spcPct val="0"/>
        </a:spcBef>
        <a:spcAft>
          <a:spcPct val="0"/>
        </a:spcAft>
        <a:defRPr sz="528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54864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109728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64592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219456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411480" indent="-41148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91540" indent="-34290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36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37160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92024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46888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01752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372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45" r:id="rId1"/>
    <p:sldLayoutId id="2147484446" r:id="rId2"/>
    <p:sldLayoutId id="2147484447" r:id="rId3"/>
    <p:sldLayoutId id="2147484448" r:id="rId4"/>
    <p:sldLayoutId id="2147484449" r:id="rId5"/>
    <p:sldLayoutId id="2147484450" r:id="rId6"/>
    <p:sldLayoutId id="2147484451" r:id="rId7"/>
    <p:sldLayoutId id="2147484452" r:id="rId8"/>
    <p:sldLayoutId id="2147484453" r:id="rId9"/>
    <p:sldLayoutId id="2147484454" r:id="rId10"/>
    <p:sldLayoutId id="2147484455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10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57" r:id="rId1"/>
    <p:sldLayoutId id="2147484458" r:id="rId2"/>
    <p:sldLayoutId id="2147484459" r:id="rId3"/>
    <p:sldLayoutId id="2147484460" r:id="rId4"/>
    <p:sldLayoutId id="2147484461" r:id="rId5"/>
    <p:sldLayoutId id="2147484462" r:id="rId6"/>
    <p:sldLayoutId id="2147484463" r:id="rId7"/>
    <p:sldLayoutId id="2147484464" r:id="rId8"/>
    <p:sldLayoutId id="2147484465" r:id="rId9"/>
    <p:sldLayoutId id="2147484466" r:id="rId10"/>
    <p:sldLayoutId id="2147484467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8818" y="6629400"/>
            <a:ext cx="603181" cy="228600"/>
          </a:xfrm>
          <a:prstGeom prst="rect">
            <a:avLst/>
          </a:prstGeom>
        </p:spPr>
        <p:txBody>
          <a:bodyPr anchor="ctr"/>
          <a:lstStyle>
            <a:lvl1pPr algn="r">
              <a:defRPr sz="96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642556"/>
            <a:ext cx="50560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Space and Missile Defense</a:t>
            </a:r>
            <a:r>
              <a:rPr lang="en-US" sz="800" baseline="0" dirty="0"/>
              <a:t> Symposium – Space Nuclear Propulsion </a:t>
            </a:r>
            <a:endParaRPr lang="en-US" sz="800" dirty="0"/>
          </a:p>
        </p:txBody>
      </p:sp>
      <p:sp>
        <p:nvSpPr>
          <p:cNvPr id="7" name="Text Box 1">
            <a:extLst>
              <a:ext uri="{FF2B5EF4-FFF2-40B4-BE49-F238E27FC236}">
                <a16:creationId xmlns:a16="http://schemas.microsoft.com/office/drawing/2014/main" id="{0A317F25-553F-4B38-B05E-B6E3B5A30215}"/>
              </a:ext>
            </a:extLst>
          </p:cNvPr>
          <p:cNvSpPr txBox="1"/>
          <p:nvPr userDrawn="1"/>
        </p:nvSpPr>
        <p:spPr>
          <a:xfrm>
            <a:off x="321220" y="183329"/>
            <a:ext cx="932898" cy="978499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9756377"/>
              </a:avLst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NUCLEAR PROPULSION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6A348F-B151-4CBB-A47E-897F93006EF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68" y="405004"/>
            <a:ext cx="585002" cy="52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9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9" r:id="rId1"/>
    <p:sldLayoutId id="2147484470" r:id="rId2"/>
    <p:sldLayoutId id="2147484471" r:id="rId3"/>
    <p:sldLayoutId id="2147484472" r:id="rId4"/>
    <p:sldLayoutId id="2147484473" r:id="rId5"/>
  </p:sldLayoutIdLst>
  <p:hf hdr="0" ftr="0" dt="0"/>
  <p:txStyles>
    <p:titleStyle>
      <a:lvl1pPr algn="ctr" defTabSz="548640" rtl="0" eaLnBrk="1" fontAlgn="base" hangingPunct="1">
        <a:spcBef>
          <a:spcPct val="0"/>
        </a:spcBef>
        <a:spcAft>
          <a:spcPct val="0"/>
        </a:spcAft>
        <a:defRPr sz="528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54864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109728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64592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219456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411480" indent="-41148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91540" indent="-34290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36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37160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92024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46888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01752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54400" y="274639"/>
            <a:ext cx="812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11938" y="1600201"/>
            <a:ext cx="657046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81D04-EBE0-9D46-AD02-D42CC4F78F3A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6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609570" rtl="0" eaLnBrk="1" latinLnBrk="0" hangingPunct="1">
        <a:spcBef>
          <a:spcPct val="0"/>
        </a:spcBef>
        <a:buNone/>
        <a:defRPr sz="4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609570" rtl="0" eaLnBrk="1" latinLnBrk="0" hangingPunct="1">
        <a:spcBef>
          <a:spcPct val="20000"/>
        </a:spcBef>
        <a:buFont typeface="Arial"/>
        <a:buChar char="•"/>
        <a:defRPr sz="3733" kern="1200">
          <a:solidFill>
            <a:srgbClr val="000000"/>
          </a:solidFill>
          <a:latin typeface="+mn-lt"/>
          <a:ea typeface="+mn-ea"/>
          <a:cs typeface="+mn-cs"/>
        </a:defRPr>
      </a:lvl1pPr>
      <a:lvl2pPr marL="990551" indent="-380982" algn="l" defTabSz="609570" rtl="0" eaLnBrk="1" latinLnBrk="0" hangingPunct="1">
        <a:spcBef>
          <a:spcPct val="20000"/>
        </a:spcBef>
        <a:buFont typeface="Arial"/>
        <a:buChar char="–"/>
        <a:defRPr sz="3200" kern="1200">
          <a:solidFill>
            <a:srgbClr val="000000"/>
          </a:solidFill>
          <a:latin typeface="+mn-lt"/>
          <a:ea typeface="+mn-ea"/>
          <a:cs typeface="+mn-cs"/>
        </a:defRPr>
      </a:lvl2pPr>
      <a:lvl3pPr marL="1523923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rgbClr val="000000"/>
          </a:solidFill>
          <a:latin typeface="+mn-lt"/>
          <a:ea typeface="+mn-ea"/>
          <a:cs typeface="+mn-cs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000000"/>
          </a:solidFill>
          <a:latin typeface="+mn-lt"/>
          <a:ea typeface="+mn-ea"/>
          <a:cs typeface="+mn-cs"/>
        </a:defRPr>
      </a:lvl4pPr>
      <a:lvl5pPr marL="2743063" indent="-304784" algn="l" defTabSz="609570" rtl="0" eaLnBrk="1" latinLnBrk="0" hangingPunct="1">
        <a:spcBef>
          <a:spcPct val="20000"/>
        </a:spcBef>
        <a:buFont typeface="Arial"/>
        <a:buChar char="»"/>
        <a:defRPr sz="2400" kern="1200">
          <a:solidFill>
            <a:srgbClr val="000000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9.png"/><Relationship Id="rId5" Type="http://schemas.openxmlformats.org/officeDocument/2006/relationships/image" Target="../media/image34.jpeg"/><Relationship Id="rId4" Type="http://schemas.openxmlformats.org/officeDocument/2006/relationships/image" Target="../media/image3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29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Nuclear Propulsion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Dr. David Burns</a:t>
            </a:r>
            <a:br>
              <a:rPr lang="en-US" dirty="0"/>
            </a:br>
            <a:r>
              <a:rPr lang="en-US" dirty="0"/>
              <a:t>Science and Technology Office, Manager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Space and Missile Defense Symposium</a:t>
            </a:r>
          </a:p>
          <a:p>
            <a:r>
              <a:rPr lang="en-US" dirty="0"/>
              <a:t>August 11, 2021</a:t>
            </a:r>
          </a:p>
        </p:txBody>
      </p:sp>
    </p:spTree>
    <p:extLst>
      <p:ext uri="{BB962C8B-B14F-4D97-AF65-F5344CB8AC3E}">
        <p14:creationId xmlns:p14="http://schemas.microsoft.com/office/powerpoint/2010/main" val="206461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A0EC32F-DC79-AC41-B31B-613F7938FF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5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1B006B-7F73-AF47-B9E8-861A06C62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14D39C-C19D-B14F-BC60-2D9CABE7D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0177">
            <a:off x="351462" y="2269227"/>
            <a:ext cx="5653489" cy="28267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307BB7-8FD6-774C-A6A5-985BDC3B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11350">
            <a:off x="6211364" y="1191258"/>
            <a:ext cx="5679670" cy="28398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37559E-B817-0E4F-9735-96CB040A44E4}"/>
              </a:ext>
            </a:extLst>
          </p:cNvPr>
          <p:cNvSpPr txBox="1"/>
          <p:nvPr/>
        </p:nvSpPr>
        <p:spPr>
          <a:xfrm>
            <a:off x="288011" y="229668"/>
            <a:ext cx="10900709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 Mars Transportation Requires Efficient Propulsion</a:t>
            </a:r>
          </a:p>
          <a:p>
            <a:pPr>
              <a:spcAft>
                <a:spcPts val="900"/>
              </a:spcAft>
            </a:pPr>
            <a:r>
              <a:rPr lang="en-US" sz="2400" dirty="0">
                <a:solidFill>
                  <a:schemeClr val="bg1"/>
                </a:solidFill>
              </a:rPr>
              <a:t>Two Solutions Being Studied for both Human and Cargo Transportation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D23DE5-EB2B-8E4E-8D03-AFBCADC20493}"/>
              </a:ext>
            </a:extLst>
          </p:cNvPr>
          <p:cNvSpPr txBox="1"/>
          <p:nvPr/>
        </p:nvSpPr>
        <p:spPr>
          <a:xfrm>
            <a:off x="288011" y="4896080"/>
            <a:ext cx="568170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Thermal Propulsion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Thrust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Performance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Propulsion Operational Times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Trip Times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 Abort Capability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481352-DA02-A140-B105-0E67228A8EB4}"/>
              </a:ext>
            </a:extLst>
          </p:cNvPr>
          <p:cNvSpPr txBox="1"/>
          <p:nvPr/>
        </p:nvSpPr>
        <p:spPr>
          <a:xfrm>
            <a:off x="6334851" y="4896080"/>
            <a:ext cx="568170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 Electric Propulsion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High Performance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 Access to Electrical Power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to be combined with Chemical Stage for increased  thrust capability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98C519-C359-8C49-AE0B-9BE267848946}"/>
              </a:ext>
            </a:extLst>
          </p:cNvPr>
          <p:cNvSpPr txBox="1"/>
          <p:nvPr/>
        </p:nvSpPr>
        <p:spPr>
          <a:xfrm>
            <a:off x="11402033" y="6587463"/>
            <a:ext cx="7426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G–558966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364529-33D2-4343-8AC4-BE954AD28E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722" y="156038"/>
            <a:ext cx="940292" cy="77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15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">
            <a:extLst>
              <a:ext uri="{FF2B5EF4-FFF2-40B4-BE49-F238E27FC236}">
                <a16:creationId xmlns:a16="http://schemas.microsoft.com/office/drawing/2014/main" id="{673EBF5E-BE8E-4516-B0B8-D55BD6E6967A}"/>
              </a:ext>
            </a:extLst>
          </p:cNvPr>
          <p:cNvSpPr txBox="1"/>
          <p:nvPr/>
        </p:nvSpPr>
        <p:spPr>
          <a:xfrm>
            <a:off x="321220" y="183329"/>
            <a:ext cx="932898" cy="978499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9756377"/>
              </a:avLst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NUCLEAR PROPULSION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0507EE-51C8-4038-AFB1-DA8E419E95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68" y="405004"/>
            <a:ext cx="585002" cy="521298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5AAA7536-67EA-42C6-96A8-91CC5ED72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/>
                <a:ea typeface="MS PGothic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C3D8866-C976-4202-89CE-ED79F76262F3}"/>
              </a:ext>
            </a:extLst>
          </p:cNvPr>
          <p:cNvSpPr txBox="1">
            <a:spLocks/>
          </p:cNvSpPr>
          <p:nvPr/>
        </p:nvSpPr>
        <p:spPr>
          <a:xfrm>
            <a:off x="762423" y="228334"/>
            <a:ext cx="11116310" cy="647966"/>
          </a:xfrm>
          <a:prstGeom prst="rect">
            <a:avLst/>
          </a:prstGeom>
        </p:spPr>
        <p:txBody>
          <a:bodyPr/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336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ctr" defTabSz="5486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Why is Nuclear Propulsion Attractive for Human Missions to Mars?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0524E25-EB3E-4E4C-83D0-CDFD681FC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039" y="848804"/>
            <a:ext cx="4282912" cy="278608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46D0A4-5654-4A30-A20C-11C919544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682" y="1018803"/>
            <a:ext cx="4814047" cy="34991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grpSp>
        <p:nvGrpSpPr>
          <p:cNvPr id="4" name="Group 3"/>
          <p:cNvGrpSpPr/>
          <p:nvPr/>
        </p:nvGrpSpPr>
        <p:grpSpPr>
          <a:xfrm>
            <a:off x="7442498" y="3797449"/>
            <a:ext cx="4370295" cy="2877671"/>
            <a:chOff x="7503458" y="3980329"/>
            <a:chExt cx="4370295" cy="2877671"/>
          </a:xfrm>
        </p:grpSpPr>
        <p:sp>
          <p:nvSpPr>
            <p:cNvPr id="2" name="Rectangle 1"/>
            <p:cNvSpPr/>
            <p:nvPr/>
          </p:nvSpPr>
          <p:spPr>
            <a:xfrm>
              <a:off x="7503458" y="4007224"/>
              <a:ext cx="4303059" cy="28507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20EA5D0-BAAD-4DA2-8524-ECB7BE706A27}"/>
                </a:ext>
              </a:extLst>
            </p:cNvPr>
            <p:cNvSpPr txBox="1"/>
            <p:nvPr/>
          </p:nvSpPr>
          <p:spPr>
            <a:xfrm>
              <a:off x="7584140" y="3980329"/>
              <a:ext cx="42896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ＭＳ Ｐゴシック"/>
                  <a:cs typeface="+mn-cs"/>
                </a:rPr>
                <a:t>Short Stay Opposition Mission with Earth Departure  Dates 2028-2045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9732978-2CC7-4FF5-A4D8-0DEA84CF51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6090"/>
            <a:stretch/>
          </p:blipFill>
          <p:spPr>
            <a:xfrm>
              <a:off x="7836574" y="4143282"/>
              <a:ext cx="3929602" cy="2714718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2D3B683-4B37-478A-90FD-A56E95FC3E48}"/>
              </a:ext>
            </a:extLst>
          </p:cNvPr>
          <p:cNvSpPr txBox="1"/>
          <p:nvPr/>
        </p:nvSpPr>
        <p:spPr>
          <a:xfrm>
            <a:off x="426720" y="4693244"/>
            <a:ext cx="6776720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Nuclear Thermal Propulsion (NTP) and Nuclear Electric Propulsion (NEP) allows for shorter total mission time and shorter trip time (Less exposure to galactic cosmic radiation and zero-g)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Nuclear allows mission robustness and potential abort scenarios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Fewer rocket launches can save operation time, money, and reduce risk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Current efforts in NTP are initial steps towards advanced space nuclear power and propulsion, which could eventually help enable exploration and development of the solar system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364529-33D2-4343-8AC4-BE954AD28EF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722" y="156038"/>
            <a:ext cx="940292" cy="77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523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">
            <a:extLst>
              <a:ext uri="{FF2B5EF4-FFF2-40B4-BE49-F238E27FC236}">
                <a16:creationId xmlns:a16="http://schemas.microsoft.com/office/drawing/2014/main" id="{673EBF5E-BE8E-4516-B0B8-D55BD6E6967A}"/>
              </a:ext>
            </a:extLst>
          </p:cNvPr>
          <p:cNvSpPr txBox="1"/>
          <p:nvPr/>
        </p:nvSpPr>
        <p:spPr>
          <a:xfrm>
            <a:off x="321220" y="183329"/>
            <a:ext cx="932898" cy="978499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9756377"/>
              </a:avLst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NUCLEAR PROPULSION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0507EE-51C8-4038-AFB1-DA8E419E95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68" y="405004"/>
            <a:ext cx="585002" cy="521298"/>
          </a:xfrm>
          <a:prstGeom prst="rect">
            <a:avLst/>
          </a:prstGeom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5AAA7536-67EA-42C6-96A8-91CC5ED72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153B845-0D2E-46E8-810D-222F3B63D355}"/>
              </a:ext>
            </a:extLst>
          </p:cNvPr>
          <p:cNvSpPr txBox="1">
            <a:spLocks/>
          </p:cNvSpPr>
          <p:nvPr/>
        </p:nvSpPr>
        <p:spPr>
          <a:xfrm>
            <a:off x="615203" y="303456"/>
            <a:ext cx="10949940" cy="607582"/>
          </a:xfrm>
          <a:prstGeom prst="rect">
            <a:avLst/>
          </a:prstGeom>
        </p:spPr>
        <p:txBody>
          <a:bodyPr/>
          <a:lstStyle>
            <a:lvl1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336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54864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109728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64592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2194560" algn="ctr" defTabSz="548640" rtl="0" eaLnBrk="1" fontAlgn="base" hangingPunct="1">
              <a:spcBef>
                <a:spcPct val="0"/>
              </a:spcBef>
              <a:spcAft>
                <a:spcPct val="0"/>
              </a:spcAft>
              <a:defRPr sz="528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ctr" defTabSz="5486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How Does Nuclear Thermal Propulsion (NTP) Work?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5D31AD2-3546-4D81-BAA8-D52DF6F3D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092" y="1348529"/>
            <a:ext cx="7710508" cy="243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  <a:lvl2pPr marL="54864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36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2pPr>
            <a:lvl3pPr marL="109728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8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3pPr>
            <a:lvl4pPr marL="164592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4pPr>
            <a:lvl5pPr marL="2194560" indent="0" algn="ctr" defTabSz="54864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5pPr>
            <a:lvl6pPr marL="274320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184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048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120" indent="0" algn="ctr" defTabSz="54864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54864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Propellant heated directly by a nuclear reactor and thermally expanded/accelerated through a nozzle (Low molecular weight propellant – typically Hydrogen)</a:t>
            </a:r>
          </a:p>
          <a:p>
            <a:pPr marL="285750" marR="0" lvl="0" indent="-285750" algn="l" defTabSz="54864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Thrust directly related to thermal power of reactor:  100,000 N ≈ 450 </a:t>
            </a:r>
            <a:r>
              <a:rPr kumimoji="0" lang="en-US" alt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MW</a:t>
            </a:r>
            <a:r>
              <a:rPr kumimoji="0" lang="en-US" altLang="en-US" sz="1500" b="0" i="0" u="none" strike="noStrike" kern="1200" cap="none" spc="0" normalizeH="0" baseline="-2500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</a:t>
            </a:r>
            <a:r>
              <a:rPr kumimoji="0" lang="en-US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at 900 sec</a:t>
            </a:r>
          </a:p>
          <a:p>
            <a:pPr marL="285750" marR="0" lvl="0" indent="-285750" algn="l" defTabSz="54864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Specific Impulse directly related to exhaust temperature: 830 - 1000 sec (2300 - 3100K)</a:t>
            </a:r>
          </a:p>
          <a:p>
            <a:pPr marL="285750" marR="0" lvl="0" indent="-285750" algn="l" defTabSz="54864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Specific Impulse improvement over chemical rockets due to lower molecular weight of propellant (exhaust stream of O</a:t>
            </a:r>
            <a:r>
              <a:rPr kumimoji="0" lang="en-US" altLang="en-US" sz="15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</a:t>
            </a:r>
            <a:r>
              <a:rPr kumimoji="0" lang="en-US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/H</a:t>
            </a:r>
            <a:r>
              <a:rPr kumimoji="0" lang="en-US" altLang="en-US" sz="1500" b="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</a:t>
            </a:r>
            <a:r>
              <a:rPr kumimoji="0" lang="en-US" alt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engine runs much hotter than NTP)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040349" y="3817132"/>
            <a:ext cx="4495800" cy="2885381"/>
            <a:chOff x="1857469" y="3766332"/>
            <a:chExt cx="4495800" cy="2885381"/>
          </a:xfrm>
        </p:grpSpPr>
        <p:pic>
          <p:nvPicPr>
            <p:cNvPr id="12" name="Picture 13">
              <a:extLst>
                <a:ext uri="{FF2B5EF4-FFF2-40B4-BE49-F238E27FC236}">
                  <a16:creationId xmlns:a16="http://schemas.microsoft.com/office/drawing/2014/main" id="{25A79F47-5736-4583-B33C-54242DE839D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469" y="3766332"/>
              <a:ext cx="4495800" cy="2609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sp>
          <p:nvSpPr>
            <p:cNvPr id="13" name="Text Box 5">
              <a:extLst>
                <a:ext uri="{FF2B5EF4-FFF2-40B4-BE49-F238E27FC236}">
                  <a16:creationId xmlns:a16="http://schemas.microsoft.com/office/drawing/2014/main" id="{BFDAA12D-3488-4A44-8CE1-58D65C8FA5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9280" y="6375488"/>
              <a:ext cx="4490720" cy="276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Major Elements of a Nuclear Thermal Rocket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009387" y="995680"/>
            <a:ext cx="2519680" cy="5455920"/>
            <a:chOff x="9019547" y="1249680"/>
            <a:chExt cx="2519680" cy="5455920"/>
          </a:xfrm>
        </p:grpSpPr>
        <p:sp>
          <p:nvSpPr>
            <p:cNvPr id="2" name="Rectangle 1"/>
            <p:cNvSpPr/>
            <p:nvPr/>
          </p:nvSpPr>
          <p:spPr>
            <a:xfrm>
              <a:off x="9019547" y="1249680"/>
              <a:ext cx="2519680" cy="5455920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4" descr="NERVA">
              <a:extLst>
                <a:ext uri="{FF2B5EF4-FFF2-40B4-BE49-F238E27FC236}">
                  <a16:creationId xmlns:a16="http://schemas.microsoft.com/office/drawing/2014/main" id="{666A6179-61DC-4975-972F-2608A54BDF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60200" y="1327955"/>
              <a:ext cx="2238375" cy="480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5">
              <a:extLst>
                <a:ext uri="{FF2B5EF4-FFF2-40B4-BE49-F238E27FC236}">
                  <a16:creationId xmlns:a16="http://schemas.microsoft.com/office/drawing/2014/main" id="{66AFE065-8598-4661-B5D8-17BBAFA39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22087" y="6220298"/>
              <a:ext cx="2514600" cy="4619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NERVA Nuclear Thermal Rocket Prototype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F5D5CF6-1D68-E148-A7FE-853BA563A5D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722" y="156038"/>
            <a:ext cx="940292" cy="77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964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CF8B8D-2252-014A-9276-62DCE4AB7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BBE51E-3DB9-8846-B334-106BD48CD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870" y="2351419"/>
            <a:ext cx="2414328" cy="149344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1B006B-7F73-AF47-B9E8-861A06C62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14D39C-C19D-B14F-BC60-2D9CABE7D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0177">
            <a:off x="-496686" y="2795182"/>
            <a:ext cx="4190086" cy="20950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D23DE5-EB2B-8E4E-8D03-AFBCADC20493}"/>
              </a:ext>
            </a:extLst>
          </p:cNvPr>
          <p:cNvSpPr txBox="1"/>
          <p:nvPr/>
        </p:nvSpPr>
        <p:spPr>
          <a:xfrm>
            <a:off x="3114281" y="5570854"/>
            <a:ext cx="2641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Temperature Nuclear Fuels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C714D2-10EF-3F45-9127-1A740EFD0E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8432">
            <a:off x="4122662" y="1862878"/>
            <a:ext cx="624588" cy="3367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8A84F0-DDB4-144F-8C11-2CC1F7F3EC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964" y="2263494"/>
            <a:ext cx="2119076" cy="17096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32AAF5F-102D-FD4F-9638-635FFECE6F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863" y="3472485"/>
            <a:ext cx="1568299" cy="154029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B9BD6F-D494-4E4B-922C-9CF486656F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20" y="1858541"/>
            <a:ext cx="1739900" cy="31813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D29A3FC-8373-3146-AAD2-A69AE14B7689}"/>
              </a:ext>
            </a:extLst>
          </p:cNvPr>
          <p:cNvSpPr txBox="1"/>
          <p:nvPr/>
        </p:nvSpPr>
        <p:spPr>
          <a:xfrm>
            <a:off x="6216710" y="5570854"/>
            <a:ext cx="264135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Cryogenic Fluid Management for Liquid Hydrogen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D888BE-AB6C-CC46-86F4-7A12911B8F07}"/>
              </a:ext>
            </a:extLst>
          </p:cNvPr>
          <p:cNvSpPr txBox="1"/>
          <p:nvPr/>
        </p:nvSpPr>
        <p:spPr>
          <a:xfrm>
            <a:off x="9319139" y="5570854"/>
            <a:ext cx="2641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Low-Enriched Uranium Reactor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1D02E5B-0FE8-7E49-BDFB-3737A554C316}"/>
              </a:ext>
            </a:extLst>
          </p:cNvPr>
          <p:cNvSpPr txBox="1"/>
          <p:nvPr/>
        </p:nvSpPr>
        <p:spPr>
          <a:xfrm>
            <a:off x="11402033" y="6587463"/>
            <a:ext cx="7426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G–558966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ECC679-C4E0-D748-8853-A64E297FCCDF}"/>
              </a:ext>
            </a:extLst>
          </p:cNvPr>
          <p:cNvSpPr txBox="1"/>
          <p:nvPr/>
        </p:nvSpPr>
        <p:spPr>
          <a:xfrm>
            <a:off x="288010" y="229668"/>
            <a:ext cx="11771909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2400" dirty="0">
                <a:solidFill>
                  <a:schemeClr val="bg1"/>
                </a:solidFill>
              </a:rPr>
              <a:t>Nuclear Thermal Propulsion:</a:t>
            </a:r>
          </a:p>
          <a:p>
            <a:pPr algn="ctr">
              <a:spcAft>
                <a:spcPts val="900"/>
              </a:spcAft>
            </a:pPr>
            <a:r>
              <a:rPr lang="en-US" sz="2400" dirty="0">
                <a:solidFill>
                  <a:schemeClr val="bg1"/>
                </a:solidFill>
              </a:rPr>
              <a:t>Technical Maturation Needed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F5D5CF6-1D68-E148-A7FE-853BA563A5D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722" y="156038"/>
            <a:ext cx="940292" cy="77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87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D142D52-C7F5-B947-8B14-DE5F3DFD479E}"/>
              </a:ext>
            </a:extLst>
          </p:cNvPr>
          <p:cNvSpPr txBox="1"/>
          <p:nvPr/>
        </p:nvSpPr>
        <p:spPr>
          <a:xfrm>
            <a:off x="628650" y="274321"/>
            <a:ext cx="1094994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How Does Nuclear Electric Propulsion (NEP) System Work?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6666C5B-0F5E-8047-A474-B117370F2515}"/>
              </a:ext>
            </a:extLst>
          </p:cNvPr>
          <p:cNvSpPr txBox="1">
            <a:spLocks/>
          </p:cNvSpPr>
          <p:nvPr/>
        </p:nvSpPr>
        <p:spPr>
          <a:xfrm>
            <a:off x="8172450" y="1486774"/>
            <a:ext cx="3623310" cy="452769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NEP uses the system (shown diagrammatically) to convert nuclear power to electricity that can power an electric propulsion system.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NEP system broken into 5 Critical Technology Elements (CTE).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Each CTE is further divided into assemblies and components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682F89D7-9977-45D4-884F-FD767C09FC3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58" y="1268881"/>
            <a:ext cx="8213072" cy="45276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024E0C-E876-4A7A-B33F-FC89F9108E0E}"/>
              </a:ext>
            </a:extLst>
          </p:cNvPr>
          <p:cNvSpPr txBox="1"/>
          <p:nvPr/>
        </p:nvSpPr>
        <p:spPr>
          <a:xfrm>
            <a:off x="337338" y="5965894"/>
            <a:ext cx="11438760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NEP technology choices should be based on numerous metrics: performance (on the system level), manufacturability, operability, testability, robustness, cost, industry alignment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5D5CF6-1D68-E148-A7FE-853BA563A5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722" y="156038"/>
            <a:ext cx="940292" cy="77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831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CF8B8D-2252-014A-9276-62DCE4AB7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1B006B-7F73-AF47-B9E8-861A06C62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336D8BB-1FBA-4ECE-B83B-DC345E7EB0EF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85EA27-66AF-154E-A03B-7AB80017964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34049">
            <a:off x="98476" y="2330435"/>
            <a:ext cx="3668825" cy="18344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F3FCA3-356A-4547-AA16-CDF660C1ED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920" y="1358279"/>
            <a:ext cx="767265" cy="19956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F81F38-AF67-B34D-8A73-6D930F8A0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135" y="4469128"/>
            <a:ext cx="1892753" cy="14703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4AE603E-3E20-A14D-845F-3383EA9A00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8" t="8286" r="5122" b="5541"/>
          <a:stretch/>
        </p:blipFill>
        <p:spPr>
          <a:xfrm>
            <a:off x="3629557" y="4597587"/>
            <a:ext cx="1858708" cy="12134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E71135F-9146-F74C-935E-E713E2C3C7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6"/>
          <a:stretch/>
        </p:blipFill>
        <p:spPr>
          <a:xfrm>
            <a:off x="9793993" y="1849996"/>
            <a:ext cx="1858708" cy="12134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6F01AB1-DB1D-FF4D-9529-647FC552307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0956"/>
          <a:stretch/>
        </p:blipFill>
        <p:spPr>
          <a:xfrm>
            <a:off x="6762707" y="1849996"/>
            <a:ext cx="1858708" cy="121341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2161043-6EA7-6D4C-855D-F92D8344E468}"/>
              </a:ext>
            </a:extLst>
          </p:cNvPr>
          <p:cNvGrpSpPr/>
          <p:nvPr/>
        </p:nvGrpSpPr>
        <p:grpSpPr>
          <a:xfrm>
            <a:off x="6565556" y="4402780"/>
            <a:ext cx="2230972" cy="1603033"/>
            <a:chOff x="5553964" y="2263494"/>
            <a:chExt cx="3826234" cy="274928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40AF5EE-0E1F-5442-9B37-887CD7D4A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870" y="2351419"/>
              <a:ext cx="2414328" cy="149344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62BBC31-22DA-724C-906E-1B61FA5B3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3964" y="2263494"/>
              <a:ext cx="2119076" cy="170961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5B8CED5-D805-E741-9204-E5D89DBD2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1863" y="3472485"/>
              <a:ext cx="1568299" cy="1540294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E707DA5-1B9C-2E43-B078-DC3979FA7B9F}"/>
              </a:ext>
            </a:extLst>
          </p:cNvPr>
          <p:cNvSpPr txBox="1"/>
          <p:nvPr/>
        </p:nvSpPr>
        <p:spPr>
          <a:xfrm>
            <a:off x="3185400" y="3353308"/>
            <a:ext cx="2747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Liquid-Metal cooled Reactor System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965893-F3CD-A448-AAB4-B6F46CD4C659}"/>
              </a:ext>
            </a:extLst>
          </p:cNvPr>
          <p:cNvSpPr txBox="1"/>
          <p:nvPr/>
        </p:nvSpPr>
        <p:spPr>
          <a:xfrm>
            <a:off x="6332266" y="3353308"/>
            <a:ext cx="2719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Composite Radiator Heat Rejection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BFA4AC-5A75-7B48-BE52-C7C3967F6551}"/>
              </a:ext>
            </a:extLst>
          </p:cNvPr>
          <p:cNvSpPr txBox="1"/>
          <p:nvPr/>
        </p:nvSpPr>
        <p:spPr>
          <a:xfrm>
            <a:off x="9402672" y="3309924"/>
            <a:ext cx="264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Megawatt-Class Power Conversion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42C011-292C-DC4C-86F3-5FA4BFE0B755}"/>
              </a:ext>
            </a:extLst>
          </p:cNvPr>
          <p:cNvSpPr txBox="1"/>
          <p:nvPr/>
        </p:nvSpPr>
        <p:spPr>
          <a:xfrm>
            <a:off x="3238236" y="6049545"/>
            <a:ext cx="264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High-Power Electric Thrusters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46C468-655E-FA4D-B2B1-9CB85B21873B}"/>
              </a:ext>
            </a:extLst>
          </p:cNvPr>
          <p:cNvSpPr txBox="1"/>
          <p:nvPr/>
        </p:nvSpPr>
        <p:spPr>
          <a:xfrm>
            <a:off x="5998509" y="6049545"/>
            <a:ext cx="3387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Cryogenic Fluid Management for Methane, Oxygen, Xenon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323434-2372-174E-8F45-CF17D0DBD488}"/>
              </a:ext>
            </a:extLst>
          </p:cNvPr>
          <p:cNvSpPr txBox="1"/>
          <p:nvPr/>
        </p:nvSpPr>
        <p:spPr>
          <a:xfrm>
            <a:off x="9402672" y="6049545"/>
            <a:ext cx="264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In-space Propellant Transfer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2A251F-1493-5342-A331-F5D2744A6FDF}"/>
              </a:ext>
            </a:extLst>
          </p:cNvPr>
          <p:cNvSpPr txBox="1"/>
          <p:nvPr/>
        </p:nvSpPr>
        <p:spPr>
          <a:xfrm>
            <a:off x="11402033" y="6587463"/>
            <a:ext cx="7426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G–558966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226851-4CED-E641-BD50-922229952133}"/>
              </a:ext>
            </a:extLst>
          </p:cNvPr>
          <p:cNvSpPr txBox="1"/>
          <p:nvPr/>
        </p:nvSpPr>
        <p:spPr>
          <a:xfrm>
            <a:off x="254144" y="229668"/>
            <a:ext cx="11836256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2400" dirty="0">
                <a:solidFill>
                  <a:schemeClr val="bg1"/>
                </a:solidFill>
              </a:rPr>
              <a:t>Nuclear Electric/Chemical Hybrid Propulsion:</a:t>
            </a:r>
          </a:p>
          <a:p>
            <a:pPr algn="ctr">
              <a:spcAft>
                <a:spcPts val="900"/>
              </a:spcAft>
            </a:pPr>
            <a:r>
              <a:rPr lang="en-US" sz="2400" dirty="0">
                <a:solidFill>
                  <a:schemeClr val="bg1"/>
                </a:solidFill>
              </a:rPr>
              <a:t>Technical Maturation Needed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BB26017-0947-764E-B4C8-D4A88B611E7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722" y="156038"/>
            <a:ext cx="940292" cy="77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25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95FD34-A060-8442-847D-3AD39CCE0E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D13D49-2B6F-174C-9E1E-1013A06E5C50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uk-UA" sz="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918497" y="2489651"/>
            <a:ext cx="5227885" cy="272432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87D79BE-B860-7B49-92CD-5E7A4F152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" y="182880"/>
            <a:ext cx="10972800" cy="685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Why Nuclear, Why Now?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B6E0BF-CF20-6C4F-AF5A-BE20B8445C93}"/>
              </a:ext>
            </a:extLst>
          </p:cNvPr>
          <p:cNvSpPr/>
          <p:nvPr/>
        </p:nvSpPr>
        <p:spPr>
          <a:xfrm>
            <a:off x="3295717" y="1557020"/>
            <a:ext cx="8225723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Space fission propulsion systems are game changing technologies for space exploration and cis-lunar mobility.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First generation NTP systems provide significant benefits to sustained human Mars exploration and other missions.</a:t>
            </a:r>
          </a:p>
          <a:p>
            <a:pPr marL="8001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Imagine Earth-Mars transit times of 120 days; imagine 540 day total Mars mission times; imagine reduced crew health effects from cosmic radiation and exposure to microgravity; imagine robust architectures including abort capability.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Advanced space fission power and propulsion systems will enable ambitious space exploration and development.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B26017-0947-764E-B4C8-D4A88B611E7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722" y="156038"/>
            <a:ext cx="940292" cy="77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58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90363" y="6629400"/>
            <a:ext cx="401637" cy="228600"/>
          </a:xfrm>
        </p:spPr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9</a:t>
            </a:fld>
            <a:endParaRPr lang="uk-U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B26017-0947-764E-B4C8-D4A88B611E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4161" y="2661920"/>
            <a:ext cx="1832657" cy="15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9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TP Demo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6B8C2269-4732-45AF-B042-6600AAC6DA57}" vid="{37807119-B141-44DE-BFAF-FA15E0E84F8B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NTP Demo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6B8C2269-4732-45AF-B042-6600AAC6DA57}" vid="{37807119-B141-44DE-BFAF-FA15E0E84F8B}"/>
    </a:ext>
  </a:extLst>
</a:theme>
</file>

<file path=ppt/theme/theme5.xml><?xml version="1.0" encoding="utf-8"?>
<a:theme xmlns:a="http://schemas.openxmlformats.org/drawingml/2006/main" name="Standard_Jan2019">
  <a:themeElements>
    <a:clrScheme name="Custom 2">
      <a:dk1>
        <a:srgbClr val="000000"/>
      </a:dk1>
      <a:lt1>
        <a:srgbClr val="FFFFFF"/>
      </a:lt1>
      <a:dk2>
        <a:srgbClr val="A24C1F"/>
      </a:dk2>
      <a:lt2>
        <a:srgbClr val="A3AFB1"/>
      </a:lt2>
      <a:accent1>
        <a:srgbClr val="021659"/>
      </a:accent1>
      <a:accent2>
        <a:srgbClr val="B93A25"/>
      </a:accent2>
      <a:accent3>
        <a:srgbClr val="5E6E74"/>
      </a:accent3>
      <a:accent4>
        <a:srgbClr val="569656"/>
      </a:accent4>
      <a:accent5>
        <a:srgbClr val="9C6800"/>
      </a:accent5>
      <a:accent6>
        <a:srgbClr val="213E6F"/>
      </a:accent6>
      <a:hlink>
        <a:srgbClr val="567598"/>
      </a:hlink>
      <a:folHlink>
        <a:srgbClr val="A24C2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3" id="{7130B849-295B-4213-A1AC-1549B5EB9FF1}" vid="{26269437-0B08-4802-B1C7-CCE91AE527C7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00A74FBCCF7547AA71D669DF757B15" ma:contentTypeVersion="3" ma:contentTypeDescription="Create a new document." ma:contentTypeScope="" ma:versionID="a792e5d884191e61acd7105a54af9962">
  <xsd:schema xmlns:xsd="http://www.w3.org/2001/XMLSchema" xmlns:xs="http://www.w3.org/2001/XMLSchema" xmlns:p="http://schemas.microsoft.com/office/2006/metadata/properties" xmlns:ns2="ce204e60-067e-4038-94f2-854b39719b5c" xmlns:ns3="29672878-af71-465b-a194-b19911b16003" xmlns:ns4="3f1e7afc-562e-4f22-ab96-6e0a4fb11dcb" targetNamespace="http://schemas.microsoft.com/office/2006/metadata/properties" ma:root="true" ma:fieldsID="91e475689f1c5a6345c7753b72a3b4e5" ns2:_="" ns3:_="" ns4:_="">
    <xsd:import namespace="ce204e60-067e-4038-94f2-854b39719b5c"/>
    <xsd:import namespace="29672878-af71-465b-a194-b19911b16003"/>
    <xsd:import namespace="3f1e7afc-562e-4f22-ab96-6e0a4fb11dc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Author0"/>
                <xsd:element ref="ns4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04e60-067e-4038-94f2-854b39719b5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72878-af71-465b-a194-b19911b16003" elementFormDefault="qualified">
    <xsd:import namespace="http://schemas.microsoft.com/office/2006/documentManagement/types"/>
    <xsd:import namespace="http://schemas.microsoft.com/office/infopath/2007/PartnerControls"/>
    <xsd:element name="Author0" ma:index="11" ma:displayName="Author" ma:description="Author of document" ma:internalName="Author0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1e7afc-562e-4f22-ab96-6e0a4fb11dc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e204e60-067e-4038-94f2-854b39719b5c">4SDW4C4EAYDZ-786605903-212</_dlc_DocId>
    <_dlc_DocIdUrl xmlns="ce204e60-067e-4038-94f2-854b39719b5c">
      <Url>https://sharepoint.msfc.nasa.gov/sites/sciencetech/ST20/NTP/PM/_layouts/15/DocIdRedir.aspx?ID=4SDW4C4EAYDZ-786605903-212</Url>
      <Description>4SDW4C4EAYDZ-786605903-212</Description>
    </_dlc_DocIdUrl>
    <Author0 xmlns="29672878-af71-465b-a194-b19911b16003">Mike Kynard</Author0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125125-9FCC-4AF6-AB15-E6DBEA36A8A5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2F813BD-521D-40BB-BDA4-CFD686D60C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204e60-067e-4038-94f2-854b39719b5c"/>
    <ds:schemaRef ds:uri="29672878-af71-465b-a194-b19911b16003"/>
    <ds:schemaRef ds:uri="3f1e7afc-562e-4f22-ab96-6e0a4fb11d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F6CF94-3835-4291-A7F5-6B61552363F6}">
  <ds:schemaRefs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ce204e60-067e-4038-94f2-854b39719b5c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3f1e7afc-562e-4f22-ab96-6e0a4fb11dcb"/>
    <ds:schemaRef ds:uri="29672878-af71-465b-a194-b19911b16003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7AE54FD-935F-41B7-A2AD-D82757891F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44914</TotalTime>
  <Words>538</Words>
  <Application>Microsoft Office PowerPoint</Application>
  <PresentationFormat>Widescreen</PresentationFormat>
  <Paragraphs>72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23" baseType="lpstr">
      <vt:lpstr>.AppleSystemUIFont</vt:lpstr>
      <vt:lpstr>Arial</vt:lpstr>
      <vt:lpstr>Arial</vt:lpstr>
      <vt:lpstr>Arial Bold</vt:lpstr>
      <vt:lpstr>Arial Regular</vt:lpstr>
      <vt:lpstr>Calibri</vt:lpstr>
      <vt:lpstr>Franklin Gothic Book</vt:lpstr>
      <vt:lpstr>System Font Regular</vt:lpstr>
      <vt:lpstr>Times New Roman</vt:lpstr>
      <vt:lpstr>NTP Demo Master</vt:lpstr>
      <vt:lpstr>2_Office Theme</vt:lpstr>
      <vt:lpstr>3_Office Theme</vt:lpstr>
      <vt:lpstr>1_NTP Demo Master</vt:lpstr>
      <vt:lpstr>Standard_Jan2019</vt:lpstr>
      <vt:lpstr>Space Nuclear Propulsion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Nuclear, Why Now?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</dc:creator>
  <cp:lastModifiedBy>WALKER-JONES, ADRIENNE K. (MSFC-ST01)[Consolidated Program Support Services]</cp:lastModifiedBy>
  <cp:revision>923</cp:revision>
  <cp:lastPrinted>2017-06-09T12:17:02Z</cp:lastPrinted>
  <dcterms:created xsi:type="dcterms:W3CDTF">2011-06-13T11:07:26Z</dcterms:created>
  <dcterms:modified xsi:type="dcterms:W3CDTF">2021-07-22T18:40:38Z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0x010100C700A74FBCCF7547AA71D669DF757B15</vt:lpwstr>
  </property>
  <property fmtid="{D5CDD505-2E9C-101B-9397-08002B2CF9AE}" pid="3" name="Order">
    <vt:r8>939900</vt:r8>
  </property>
  <property fmtid="{D5CDD505-2E9C-101B-9397-08002B2CF9AE}" pid="4" name="ComplianceAssetId">
    <vt:lpwstr/>
  </property>
  <property fmtid="{D5CDD505-2E9C-101B-9397-08002B2CF9AE}" pid="5" name="_dlc_DocIdItemGuid">
    <vt:lpwstr>68ae430b-2f7d-41ba-9f37-6ccbffd3f2a5</vt:lpwstr>
  </property>
</Properties>
</file>