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50"/>
  </p:notesMasterIdLst>
  <p:sldIdLst>
    <p:sldId id="256" r:id="rId2"/>
    <p:sldId id="257" r:id="rId3"/>
    <p:sldId id="268" r:id="rId4"/>
    <p:sldId id="258" r:id="rId5"/>
    <p:sldId id="292" r:id="rId6"/>
    <p:sldId id="286" r:id="rId7"/>
    <p:sldId id="291" r:id="rId8"/>
    <p:sldId id="297" r:id="rId9"/>
    <p:sldId id="298" r:id="rId10"/>
    <p:sldId id="299" r:id="rId11"/>
    <p:sldId id="300" r:id="rId12"/>
    <p:sldId id="293" r:id="rId13"/>
    <p:sldId id="301" r:id="rId14"/>
    <p:sldId id="294" r:id="rId15"/>
    <p:sldId id="295" r:id="rId16"/>
    <p:sldId id="296" r:id="rId17"/>
    <p:sldId id="302" r:id="rId18"/>
    <p:sldId id="308" r:id="rId19"/>
    <p:sldId id="303" r:id="rId20"/>
    <p:sldId id="260" r:id="rId21"/>
    <p:sldId id="281" r:id="rId22"/>
    <p:sldId id="274" r:id="rId23"/>
    <p:sldId id="309" r:id="rId24"/>
    <p:sldId id="277" r:id="rId25"/>
    <p:sldId id="276" r:id="rId26"/>
    <p:sldId id="307" r:id="rId27"/>
    <p:sldId id="282" r:id="rId28"/>
    <p:sldId id="283" r:id="rId29"/>
    <p:sldId id="310" r:id="rId30"/>
    <p:sldId id="317" r:id="rId31"/>
    <p:sldId id="318" r:id="rId32"/>
    <p:sldId id="319" r:id="rId33"/>
    <p:sldId id="279" r:id="rId34"/>
    <p:sldId id="288" r:id="rId35"/>
    <p:sldId id="289" r:id="rId36"/>
    <p:sldId id="304" r:id="rId37"/>
    <p:sldId id="305" r:id="rId38"/>
    <p:sldId id="322" r:id="rId39"/>
    <p:sldId id="273" r:id="rId40"/>
    <p:sldId id="271" r:id="rId41"/>
    <p:sldId id="324" r:id="rId42"/>
    <p:sldId id="323" r:id="rId43"/>
    <p:sldId id="272" r:id="rId44"/>
    <p:sldId id="320" r:id="rId45"/>
    <p:sldId id="314" r:id="rId46"/>
    <p:sldId id="315" r:id="rId47"/>
    <p:sldId id="321" r:id="rId48"/>
    <p:sldId id="259"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73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48"/>
    <p:restoredTop sz="84220"/>
  </p:normalViewPr>
  <p:slideViewPr>
    <p:cSldViewPr snapToGrid="0" snapToObjects="1">
      <p:cViewPr varScale="1">
        <p:scale>
          <a:sx n="77" d="100"/>
          <a:sy n="77" d="100"/>
        </p:scale>
        <p:origin x="16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5E541D-2964-8E47-8683-002B8A41E5A9}" type="datetimeFigureOut">
              <a:rPr lang="en-US" smtClean="0"/>
              <a:t>7/22/21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166483-81CB-2048-978C-E4E421CCB88E}" type="slidenum">
              <a:rPr lang="en-US" smtClean="0"/>
              <a:t>‹#›</a:t>
            </a:fld>
            <a:endParaRPr lang="en-US"/>
          </a:p>
        </p:txBody>
      </p:sp>
    </p:spTree>
    <p:extLst>
      <p:ext uri="{BB962C8B-B14F-4D97-AF65-F5344CB8AC3E}">
        <p14:creationId xmlns:p14="http://schemas.microsoft.com/office/powerpoint/2010/main" val="2803830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8" Type="http://schemas.openxmlformats.org/officeDocument/2006/relationships/hyperlink" Target="https://en.wikipedia.org/wiki/Cold_front" TargetMode="External"/><Relationship Id="rId13" Type="http://schemas.openxmlformats.org/officeDocument/2006/relationships/hyperlink" Target="https://en.wikipedia.org/wiki/Tehuantepecer" TargetMode="External"/><Relationship Id="rId3" Type="http://schemas.openxmlformats.org/officeDocument/2006/relationships/hyperlink" Target="https://en.wikipedia.org/wiki/Mountain-gap_wind" TargetMode="External"/><Relationship Id="rId7" Type="http://schemas.openxmlformats.org/officeDocument/2006/relationships/hyperlink" Target="https://en.wikipedia.org/wiki/Tehuantepecer#cite_note-1" TargetMode="External"/><Relationship Id="rId12" Type="http://schemas.openxmlformats.org/officeDocument/2006/relationships/hyperlink" Target="https://en.wikipedia.org/wiki/Galapagos_Islands"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en.wikipedia.org/wiki/Cold_air_damming" TargetMode="External"/><Relationship Id="rId11" Type="http://schemas.openxmlformats.org/officeDocument/2006/relationships/hyperlink" Target="https://en.wikipedia.org/wiki/Scatterometer" TargetMode="External"/><Relationship Id="rId5" Type="http://schemas.openxmlformats.org/officeDocument/2006/relationships/hyperlink" Target="https://en.wikipedia.org/wiki/Bay_of_Campeche" TargetMode="External"/><Relationship Id="rId10" Type="http://schemas.openxmlformats.org/officeDocument/2006/relationships/hyperlink" Target="https://en.wikipedia.org/wiki/Gulf_of_Tehuantepec" TargetMode="External"/><Relationship Id="rId4" Type="http://schemas.openxmlformats.org/officeDocument/2006/relationships/hyperlink" Target="https://en.wikipedia.org/wiki/Chivela_Pass" TargetMode="External"/><Relationship Id="rId9" Type="http://schemas.openxmlformats.org/officeDocument/2006/relationships/hyperlink" Target="https://en.wikipedia.org/wiki/Rope_clou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a:t>
            </a:fld>
            <a:endParaRPr lang="en-US"/>
          </a:p>
        </p:txBody>
      </p:sp>
    </p:spTree>
    <p:extLst>
      <p:ext uri="{BB962C8B-B14F-4D97-AF65-F5344CB8AC3E}">
        <p14:creationId xmlns:p14="http://schemas.microsoft.com/office/powerpoint/2010/main" val="368855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 into just short of visible virus and bacteria sized</a:t>
            </a:r>
          </a:p>
          <a:p>
            <a:r>
              <a:rPr lang="en-US" dirty="0"/>
              <a:t>Visible light… EM waves the size of a</a:t>
            </a:r>
            <a:r>
              <a:rPr lang="en-US" baseline="0" dirty="0"/>
              <a:t> pinhead</a:t>
            </a:r>
          </a:p>
          <a:p>
            <a:r>
              <a:rPr lang="en-US" baseline="0" dirty="0"/>
              <a:t>IR into Microwave… 10^-2… fingernail </a:t>
            </a:r>
          </a:p>
          <a:p>
            <a:r>
              <a:rPr lang="en-US" baseline="0" dirty="0"/>
              <a:t>To Human sizes, football field sized and</a:t>
            </a:r>
          </a:p>
          <a:p>
            <a:r>
              <a:rPr lang="en-US" baseline="0" dirty="0"/>
              <a:t>Onto Radio waves.. Where the wave is approximately human size, well into larger than skyscrapers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6</a:t>
            </a:fld>
            <a:endParaRPr lang="en-US"/>
          </a:p>
        </p:txBody>
      </p:sp>
    </p:spTree>
    <p:extLst>
      <p:ext uri="{BB962C8B-B14F-4D97-AF65-F5344CB8AC3E}">
        <p14:creationId xmlns:p14="http://schemas.microsoft.com/office/powerpoint/2010/main" val="2867804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view the Earth?</a:t>
            </a:r>
          </a:p>
          <a:p>
            <a:r>
              <a:rPr lang="en-US" dirty="0"/>
              <a:t>Satellites… two major types</a:t>
            </a:r>
          </a:p>
          <a:p>
            <a:r>
              <a:rPr lang="en-US" dirty="0"/>
              <a:t>Passive, measuring what it emitted from the surface,</a:t>
            </a:r>
            <a:r>
              <a:rPr lang="en-US" baseline="0" dirty="0"/>
              <a:t> whether reflected from the suns </a:t>
            </a:r>
            <a:r>
              <a:rPr lang="en-US" baseline="0" dirty="0" err="1"/>
              <a:t>ener</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7</a:t>
            </a:fld>
            <a:endParaRPr lang="en-US"/>
          </a:p>
        </p:txBody>
      </p:sp>
    </p:spTree>
    <p:extLst>
      <p:ext uri="{BB962C8B-B14F-4D97-AF65-F5344CB8AC3E}">
        <p14:creationId xmlns:p14="http://schemas.microsoft.com/office/powerpoint/2010/main" val="327875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in the orbit</a:t>
            </a:r>
            <a:r>
              <a:rPr lang="en-US" baseline="0" dirty="0"/>
              <a:t> matters, as it determines what you can see and when</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8</a:t>
            </a:fld>
            <a:endParaRPr lang="en-US"/>
          </a:p>
        </p:txBody>
      </p:sp>
    </p:spTree>
    <p:extLst>
      <p:ext uri="{BB962C8B-B14F-4D97-AF65-F5344CB8AC3E}">
        <p14:creationId xmlns:p14="http://schemas.microsoft.com/office/powerpoint/2010/main" val="403071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with links of specific satellites.  Any satellite that is orbit has a track that can be</a:t>
            </a:r>
            <a:r>
              <a:rPr lang="en-US" baseline="0" dirty="0"/>
              <a:t> predicted and looked at, likely on public sites.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9</a:t>
            </a:fld>
            <a:endParaRPr lang="en-US"/>
          </a:p>
        </p:txBody>
      </p:sp>
    </p:spTree>
    <p:extLst>
      <p:ext uri="{BB962C8B-B14F-4D97-AF65-F5344CB8AC3E}">
        <p14:creationId xmlns:p14="http://schemas.microsoft.com/office/powerpoint/2010/main" val="2106589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 orbits lead into how we define the resolution.. Namely temporal,</a:t>
            </a:r>
            <a:r>
              <a:rPr lang="en-US" baseline="0" dirty="0"/>
              <a:t> spatial and spectral</a:t>
            </a:r>
          </a:p>
          <a:p>
            <a:r>
              <a:rPr lang="en-US" dirty="0"/>
              <a:t>This transitions into</a:t>
            </a:r>
            <a:r>
              <a:rPr lang="en-US" baseline="0" dirty="0"/>
              <a:t> some of the terminology and leading into some of the caveats/limitations of but also strengths of the satellite systems in use.</a:t>
            </a:r>
            <a:endParaRPr lang="en-US" dirty="0"/>
          </a:p>
          <a:p>
            <a:r>
              <a:rPr lang="en-US" dirty="0"/>
              <a:t>Examples of how the defined spatial</a:t>
            </a:r>
            <a:r>
              <a:rPr lang="en-US" baseline="0" dirty="0"/>
              <a:t> resolution and the type of orbit the satellite sits in are chosen specifically to match what the satellite is designed to observe. </a:t>
            </a:r>
          </a:p>
          <a:p>
            <a:r>
              <a:rPr lang="en-US" baseline="0" dirty="0"/>
              <a:t>Landsat Worldwide Reference System outlining the paths all the Landsat satellites follow, resulting in a 16 day revisit time.</a:t>
            </a:r>
          </a:p>
          <a:p>
            <a:r>
              <a:rPr lang="en-US" baseline="0" dirty="0"/>
              <a:t>The orbit path of NASA’s Soil Moisture Active Passive (SMAP) satellite is designed to have multiple overlapping passes over higher latitudes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10</a:t>
            </a:fld>
            <a:endParaRPr lang="en-US"/>
          </a:p>
        </p:txBody>
      </p:sp>
    </p:spTree>
    <p:extLst>
      <p:ext uri="{BB962C8B-B14F-4D97-AF65-F5344CB8AC3E}">
        <p14:creationId xmlns:p14="http://schemas.microsoft.com/office/powerpoint/2010/main" val="3013154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this image specifically to show complementary band design for satellites</a:t>
            </a:r>
            <a:r>
              <a:rPr lang="en-US" baseline="0" dirty="0"/>
              <a:t> own by different groups to observe similar phenomenon</a:t>
            </a:r>
          </a:p>
          <a:p>
            <a:r>
              <a:rPr lang="en-US" baseline="0" dirty="0"/>
              <a:t>Spectral resolution is one of the biggest part of what defines a satellites job.  Shown here is the infrared spectrum used by Landsat and Sentinel, but there is one of these for passive microwave, UV, etc.  </a:t>
            </a:r>
          </a:p>
          <a:p>
            <a:endParaRPr lang="en-US" baseline="0" dirty="0"/>
          </a:p>
          <a:p>
            <a:r>
              <a:rPr lang="en-US" baseline="0" dirty="0"/>
              <a:t>This figure also shows how multiple platforms can be used together to provide multiple looks at the earth’s surface for a specific purpose.  - More on this topic with the passive microwave suite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11</a:t>
            </a:fld>
            <a:endParaRPr lang="en-US"/>
          </a:p>
        </p:txBody>
      </p:sp>
    </p:spTree>
    <p:extLst>
      <p:ext uri="{BB962C8B-B14F-4D97-AF65-F5344CB8AC3E}">
        <p14:creationId xmlns:p14="http://schemas.microsoft.com/office/powerpoint/2010/main" val="220953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Absorption, scattering, emission.</a:t>
            </a:r>
          </a:p>
          <a:p>
            <a:r>
              <a:rPr lang="en-US" dirty="0"/>
              <a:t>AS a start…and somewhat traditionally, depending on your focus, we are looking</a:t>
            </a:r>
            <a:r>
              <a:rPr lang="en-US" baseline="0" dirty="0"/>
              <a:t> at </a:t>
            </a:r>
          </a:p>
          <a:p>
            <a:r>
              <a:rPr lang="en-US" baseline="0" dirty="0"/>
              <a:t>Vegetation:</a:t>
            </a:r>
          </a:p>
          <a:p>
            <a:pPr marL="171450" indent="-171450">
              <a:buFontTx/>
              <a:buChar char="-"/>
            </a:pPr>
            <a:r>
              <a:rPr lang="en-US" baseline="0" dirty="0"/>
              <a:t>think health which takes you back to measuring for drought conditions</a:t>
            </a:r>
          </a:p>
          <a:p>
            <a:pPr marL="171450" indent="-171450">
              <a:buFontTx/>
              <a:buChar char="-"/>
            </a:pPr>
            <a:r>
              <a:rPr lang="en-US" baseline="0" dirty="0"/>
              <a:t>Type of vegetation,: Land use/ Land change, Crop Data Layer</a:t>
            </a:r>
          </a:p>
          <a:p>
            <a:pPr marL="0" indent="0">
              <a:buFontTx/>
              <a:buNone/>
            </a:pPr>
            <a:r>
              <a:rPr lang="en-US" baseline="0" dirty="0"/>
              <a:t>Oceans: </a:t>
            </a:r>
          </a:p>
          <a:p>
            <a:pPr marL="0" indent="0">
              <a:buFontTx/>
              <a:buNone/>
            </a:pPr>
            <a:r>
              <a:rPr lang="en-US" baseline="0" dirty="0"/>
              <a:t>Seas surface temperature, currents, upwelling, formation of weather </a:t>
            </a:r>
          </a:p>
          <a:p>
            <a:pPr marL="0" indent="0">
              <a:buFontTx/>
              <a:buNone/>
            </a:pPr>
            <a:r>
              <a:rPr lang="en-US" baseline="0" dirty="0"/>
              <a:t>Atmosphere: Clouds; amounts, location, type all leading to the weather and the forecast process, this ties back to weather satellites</a:t>
            </a:r>
          </a:p>
          <a:p>
            <a:pPr marL="0" indent="0">
              <a:buFontTx/>
              <a:buNone/>
            </a:pPr>
            <a:r>
              <a:rPr lang="en-US" baseline="0" dirty="0"/>
              <a:t>Composition: particulates, either for pollution of for the presence of “stuff” (Cloud condensing nuclei) for moisture to condense on</a:t>
            </a:r>
          </a:p>
        </p:txBody>
      </p:sp>
      <p:sp>
        <p:nvSpPr>
          <p:cNvPr id="4" name="Slide Number Placeholder 3"/>
          <p:cNvSpPr>
            <a:spLocks noGrp="1"/>
          </p:cNvSpPr>
          <p:nvPr>
            <p:ph type="sldNum" sz="quarter" idx="10"/>
          </p:nvPr>
        </p:nvSpPr>
        <p:spPr/>
        <p:txBody>
          <a:bodyPr/>
          <a:lstStyle/>
          <a:p>
            <a:fld id="{23AEF9EC-8318-4FF6-847E-A85BBD2B7E49}" type="slidenum">
              <a:rPr lang="en-US" smtClean="0"/>
              <a:t>12</a:t>
            </a:fld>
            <a:endParaRPr lang="en-US"/>
          </a:p>
        </p:txBody>
      </p:sp>
    </p:spTree>
    <p:extLst>
      <p:ext uri="{BB962C8B-B14F-4D97-AF65-F5344CB8AC3E}">
        <p14:creationId xmlns:p14="http://schemas.microsoft.com/office/powerpoint/2010/main" val="516656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skip the part of satellite data that deals with the measure of energy that gets counted by sensors in one format, and then is derived  and output</a:t>
            </a:r>
            <a:r>
              <a:rPr lang="en-US" baseline="0" dirty="0"/>
              <a:t> in digital numbers and then resubmitted … blah </a:t>
            </a:r>
            <a:r>
              <a:rPr lang="en-US" baseline="0" dirty="0" err="1"/>
              <a:t>blah</a:t>
            </a:r>
            <a:r>
              <a:rPr lang="en-US" baseline="0" dirty="0"/>
              <a:t> </a:t>
            </a:r>
            <a:r>
              <a:rPr lang="en-US" baseline="0" dirty="0" err="1"/>
              <a:t>blah</a:t>
            </a:r>
            <a:r>
              <a:rPr lang="en-US" baseline="0" dirty="0"/>
              <a:t>..</a:t>
            </a:r>
          </a:p>
          <a:p>
            <a:r>
              <a:rPr lang="en-US" baseline="0" dirty="0"/>
              <a:t>Image enhancement allows for users to hone in exactly on what phenomenon they are trying to observe.</a:t>
            </a:r>
          </a:p>
          <a:p>
            <a:r>
              <a:rPr lang="en-US" dirty="0"/>
              <a:t> </a:t>
            </a:r>
          </a:p>
        </p:txBody>
      </p:sp>
      <p:sp>
        <p:nvSpPr>
          <p:cNvPr id="4" name="Slide Number Placeholder 3"/>
          <p:cNvSpPr>
            <a:spLocks noGrp="1"/>
          </p:cNvSpPr>
          <p:nvPr>
            <p:ph type="sldNum" sz="quarter" idx="10"/>
          </p:nvPr>
        </p:nvSpPr>
        <p:spPr/>
        <p:txBody>
          <a:bodyPr/>
          <a:lstStyle/>
          <a:p>
            <a:fld id="{23AEF9EC-8318-4FF6-847E-A85BBD2B7E49}" type="slidenum">
              <a:rPr lang="en-US" smtClean="0"/>
              <a:t>14</a:t>
            </a:fld>
            <a:endParaRPr lang="en-US"/>
          </a:p>
        </p:txBody>
      </p:sp>
    </p:spTree>
    <p:extLst>
      <p:ext uri="{BB962C8B-B14F-4D97-AF65-F5344CB8AC3E}">
        <p14:creationId xmlns:p14="http://schemas.microsoft.com/office/powerpoint/2010/main" val="297536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change the enhancement… to highlight features.</a:t>
            </a:r>
          </a:p>
          <a:p>
            <a:r>
              <a:rPr lang="en-US" dirty="0"/>
              <a:t>The</a:t>
            </a:r>
            <a:r>
              <a:rPr lang="en-US" baseline="0" dirty="0"/>
              <a:t> shear amount of information received by the satellites in each band can span multiple orders of magnitude..</a:t>
            </a:r>
          </a:p>
          <a:p>
            <a:r>
              <a:rPr lang="en-US" baseline="0" dirty="0"/>
              <a:t>So, depending on what you are looking for.. </a:t>
            </a:r>
          </a:p>
          <a:p>
            <a:r>
              <a:rPr lang="en-US" baseline="0" dirty="0"/>
              <a:t>But.. This is for one single band..</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15</a:t>
            </a:fld>
            <a:endParaRPr lang="en-US"/>
          </a:p>
        </p:txBody>
      </p:sp>
    </p:spTree>
    <p:extLst>
      <p:ext uri="{BB962C8B-B14F-4D97-AF65-F5344CB8AC3E}">
        <p14:creationId xmlns:p14="http://schemas.microsoft.com/office/powerpoint/2010/main" val="3762980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type of enhancement,  another</a:t>
            </a:r>
            <a:r>
              <a:rPr lang="en-US" baseline="0" dirty="0"/>
              <a:t> tool we use to highlight features of interest</a:t>
            </a:r>
            <a:endParaRPr lang="en-US" dirty="0"/>
          </a:p>
          <a:p>
            <a:r>
              <a:rPr lang="en-US" dirty="0"/>
              <a:t>We have a number of satellites, each producing multiple bands, from one</a:t>
            </a:r>
            <a:r>
              <a:rPr lang="en-US" baseline="0" dirty="0"/>
              <a:t> to hundreds, depending on their design</a:t>
            </a:r>
          </a:p>
          <a:p>
            <a:r>
              <a:rPr lang="en-US" baseline="0" dirty="0"/>
              <a:t>We combine them – most everyone is familiar with the true color imagery – as it is everywhere around us – of course – mimics what our eyes typically see</a:t>
            </a:r>
          </a:p>
          <a:p>
            <a:endParaRPr lang="en-US" baseline="0" dirty="0"/>
          </a:p>
          <a:p>
            <a:r>
              <a:rPr lang="en-US" baseline="0" dirty="0"/>
              <a:t>This has been done for land-cover and vegetation monitoring since the 70s, but bringing into the monitoring of atmospheric conditions was necessitated by the availability of geostationary satellite system, starting with European </a:t>
            </a:r>
            <a:r>
              <a:rPr lang="en-US" baseline="0" dirty="0" err="1"/>
              <a:t>Meteosat</a:t>
            </a:r>
            <a:r>
              <a:rPr lang="en-US" baseline="0" dirty="0"/>
              <a:t> </a:t>
            </a:r>
            <a:r>
              <a:rPr lang="en-US" baseline="0" dirty="0" err="1"/>
              <a:t>Seviri</a:t>
            </a:r>
            <a:r>
              <a:rPr lang="en-US" baseline="0" dirty="0"/>
              <a:t> and expanding into the GOES-R now -16 and -17 (East/West) and </a:t>
            </a:r>
            <a:r>
              <a:rPr lang="en-US" baseline="0" dirty="0" err="1"/>
              <a:t>Himawari</a:t>
            </a:r>
            <a:r>
              <a:rPr lang="en-US" baseline="0" dirty="0"/>
              <a:t> (JAXA)</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16</a:t>
            </a:fld>
            <a:endParaRPr lang="en-US"/>
          </a:p>
        </p:txBody>
      </p:sp>
    </p:spTree>
    <p:extLst>
      <p:ext uri="{BB962C8B-B14F-4D97-AF65-F5344CB8AC3E}">
        <p14:creationId xmlns:p14="http://schemas.microsoft.com/office/powerpoint/2010/main" val="1585590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back to the comet</a:t>
            </a:r>
            <a:r>
              <a:rPr lang="en-US" baseline="0" dirty="0"/>
              <a:t> module you completed on visible and near-infrared remote sensing.  We learned that the bands “see” the atmosphere through windows in the EM spectrum, or get absorbed</a:t>
            </a:r>
          </a:p>
          <a:p>
            <a:r>
              <a:rPr lang="en-US" baseline="0" dirty="0"/>
              <a:t>- Having knowledge of what these bands are designed to see can help you “decide” how to combine them to see a particular part of the atmosphere.</a:t>
            </a:r>
          </a:p>
          <a:p>
            <a:pPr marL="171450" indent="-171450">
              <a:buFontTx/>
              <a:buChar char="-"/>
            </a:pPr>
            <a:r>
              <a:rPr lang="en-US" baseline="0" dirty="0"/>
              <a:t>RGB can be as simple as three bands used in their entirety to complex split-window derived values that are then assigned to a band.</a:t>
            </a:r>
          </a:p>
          <a:p>
            <a:pPr marL="171450" indent="-171450">
              <a:buFontTx/>
              <a:buChar char="-"/>
            </a:pPr>
            <a:endParaRPr lang="en-US" baseline="0" dirty="0"/>
          </a:p>
          <a:p>
            <a:pPr marL="171450" indent="-171450">
              <a:buFontTx/>
              <a:buChar char="-"/>
            </a:pPr>
            <a:r>
              <a:rPr lang="en-US" baseline="0" dirty="0"/>
              <a:t>Chart in the upper right – pick a feature of interest in a stack of imagery – map the value (in this case, over time) each bands contribution can be seen in this graph which will explain WHY the color changes in the resultant RGB image</a:t>
            </a:r>
          </a:p>
          <a:p>
            <a:pPr marL="628650" lvl="1" indent="-171450">
              <a:buFontTx/>
              <a:buChar char="-"/>
            </a:pPr>
            <a:r>
              <a:rPr lang="en-US" baseline="0" dirty="0"/>
              <a:t>This is not always going to be “as apparent” in a true color image, as our brains are already wired to interpret the changes we see, for example, a fire destroying a forest, making it go from greens to browns..</a:t>
            </a:r>
          </a:p>
          <a:p>
            <a:pPr marL="628650" lvl="1" indent="-171450">
              <a:buFontTx/>
              <a:buChar char="-"/>
            </a:pPr>
            <a:r>
              <a:rPr lang="en-US" baseline="0" dirty="0"/>
              <a:t>But when you look at false color composites using other information – this technique can be critical in both the design of an RGB combination and learning how to use the information , applying the correct interpretation to the images created.</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17</a:t>
            </a:fld>
            <a:endParaRPr lang="en-US"/>
          </a:p>
        </p:txBody>
      </p:sp>
    </p:spTree>
    <p:extLst>
      <p:ext uri="{BB962C8B-B14F-4D97-AF65-F5344CB8AC3E}">
        <p14:creationId xmlns:p14="http://schemas.microsoft.com/office/powerpoint/2010/main" val="1125453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examples… Nighttime</a:t>
            </a:r>
            <a:r>
              <a:rPr lang="en-US" baseline="0" dirty="0"/>
              <a:t> Microphysics: used primarily to look for low lying fog and stratus clouds that could interfere with aviation interests (mostly) but also can give another view of the clouds/weather systems as they progress over the nighttime hours.</a:t>
            </a:r>
          </a:p>
          <a:p>
            <a:r>
              <a:rPr lang="en-US" baseline="0" dirty="0" err="1"/>
              <a:t>Airmass</a:t>
            </a:r>
            <a:r>
              <a:rPr lang="en-US" baseline="0" dirty="0"/>
              <a:t> RGB tool used to view the large air masses as the move across the globe.  Clouds will appear white (due to large contributions from each of the channels, green tend to be moist air, while oranges tend to be dry</a:t>
            </a:r>
          </a:p>
          <a:p>
            <a:r>
              <a:rPr lang="en-US" baseline="0" dirty="0"/>
              <a:t>Day microphysics, the twin to the nighttime version, used to assess the weather systems.</a:t>
            </a:r>
          </a:p>
          <a:p>
            <a:endParaRPr lang="en-US" baseline="0" dirty="0"/>
          </a:p>
          <a:p>
            <a:r>
              <a:rPr lang="en-US" baseline="0" dirty="0"/>
              <a:t>At the top of the SPoRT page link, you will see links to Quick Guides, 2 page descriptions of these products, written for the National Weather Service, yet approachable enough for general knowledge</a:t>
            </a:r>
          </a:p>
          <a:p>
            <a:endParaRPr lang="en-US" baseline="0" dirty="0"/>
          </a:p>
          <a:p>
            <a:r>
              <a:rPr lang="en-US" baseline="0" dirty="0"/>
              <a:t>These are examples of more complex RGB images –using multiple techniques to assign information to each of the color channels to make the image</a:t>
            </a:r>
          </a:p>
          <a:p>
            <a:r>
              <a:rPr lang="en-US" baseline="0" dirty="0"/>
              <a:t>- Techniques include differencing of multiple bands, differencing and </a:t>
            </a:r>
            <a:r>
              <a:rPr lang="en-US" baseline="0" dirty="0" err="1"/>
              <a:t>subseting</a:t>
            </a:r>
            <a:r>
              <a:rPr lang="en-US" baseline="0" dirty="0"/>
              <a:t> the resulting values and reversing the order of brightness temp values from high -&gt; low to low-&gt; high.</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18</a:t>
            </a:fld>
            <a:endParaRPr lang="en-US"/>
          </a:p>
        </p:txBody>
      </p:sp>
    </p:spTree>
    <p:extLst>
      <p:ext uri="{BB962C8B-B14F-4D97-AF65-F5344CB8AC3E}">
        <p14:creationId xmlns:p14="http://schemas.microsoft.com/office/powerpoint/2010/main" val="2836130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to see RGBs used in real-time from multiple geostationary</a:t>
            </a:r>
            <a:r>
              <a:rPr lang="en-US" baseline="0" dirty="0"/>
              <a:t> satellites around the globe.  Not a great one available for GOES data, but the training site has good resources and some links.  Another link for GOES data is provided on next slide, although it is from a University.</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19</a:t>
            </a:fld>
            <a:endParaRPr lang="en-US"/>
          </a:p>
        </p:txBody>
      </p:sp>
    </p:spTree>
    <p:extLst>
      <p:ext uri="{BB962C8B-B14F-4D97-AF65-F5344CB8AC3E}">
        <p14:creationId xmlns:p14="http://schemas.microsoft.com/office/powerpoint/2010/main" val="1943800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example shows RGBs used to observe the surface,</a:t>
            </a:r>
            <a:r>
              <a:rPr lang="en-US" baseline="0" dirty="0"/>
              <a:t> rather than the atmosphere, and where they intersect. </a:t>
            </a:r>
          </a:p>
          <a:p>
            <a:r>
              <a:rPr lang="en-US" baseline="0" dirty="0"/>
              <a:t>Used later in the talk.</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21</a:t>
            </a:fld>
            <a:endParaRPr lang="en-US"/>
          </a:p>
        </p:txBody>
      </p:sp>
    </p:spTree>
    <p:extLst>
      <p:ext uri="{BB962C8B-B14F-4D97-AF65-F5344CB8AC3E}">
        <p14:creationId xmlns:p14="http://schemas.microsoft.com/office/powerpoint/2010/main" val="2771840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a:t>
            </a:r>
            <a:r>
              <a:rPr lang="en-US" baseline="0" dirty="0"/>
              <a:t> the RGB can really enhance the areas that we want more information on.. In this case, snow, and the clouds.</a:t>
            </a:r>
          </a:p>
          <a:p>
            <a:r>
              <a:rPr lang="en-US" baseline="0" dirty="0"/>
              <a:t>Some limitations, since this one relies a bit on temperature differences. </a:t>
            </a:r>
          </a:p>
          <a:p>
            <a:r>
              <a:rPr lang="en-US" baseline="0" dirty="0"/>
              <a:t>Qualitative products… relies on human interpretation rather than a quantitative product that makes a determination (by lots of different methodologies) to classify a feature.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22</a:t>
            </a:fld>
            <a:endParaRPr lang="en-US"/>
          </a:p>
        </p:txBody>
      </p:sp>
    </p:spTree>
    <p:extLst>
      <p:ext uri="{BB962C8B-B14F-4D97-AF65-F5344CB8AC3E}">
        <p14:creationId xmlns:p14="http://schemas.microsoft.com/office/powerpoint/2010/main" val="557869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166483-81CB-2048-978C-E4E421CCB88E}" type="slidenum">
              <a:rPr lang="en-US" smtClean="0"/>
              <a:t>23</a:t>
            </a:fld>
            <a:endParaRPr lang="en-US"/>
          </a:p>
        </p:txBody>
      </p:sp>
    </p:spTree>
    <p:extLst>
      <p:ext uri="{BB962C8B-B14F-4D97-AF65-F5344CB8AC3E}">
        <p14:creationId xmlns:p14="http://schemas.microsoft.com/office/powerpoint/2010/main" val="2464646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NHC reports are a great resource</a:t>
            </a:r>
            <a:r>
              <a:rPr lang="en-US" baseline="0" dirty="0"/>
              <a:t> for all things related to a storm (after it has past) that can serve as the official source of information.  The NWS offices affected will also usually have some information/stats/reports on the event as well as it related to their County Warning Area (CWA), but these reports are usually very inclusive.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24</a:t>
            </a:fld>
            <a:endParaRPr lang="en-US"/>
          </a:p>
        </p:txBody>
      </p:sp>
    </p:spTree>
    <p:extLst>
      <p:ext uri="{BB962C8B-B14F-4D97-AF65-F5344CB8AC3E}">
        <p14:creationId xmlns:p14="http://schemas.microsoft.com/office/powerpoint/2010/main" val="2506401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slider to change the dates, feel free to zoom in and out.</a:t>
            </a:r>
          </a:p>
        </p:txBody>
      </p:sp>
      <p:sp>
        <p:nvSpPr>
          <p:cNvPr id="4" name="Slide Number Placeholder 3"/>
          <p:cNvSpPr>
            <a:spLocks noGrp="1"/>
          </p:cNvSpPr>
          <p:nvPr>
            <p:ph type="sldNum" sz="quarter" idx="10"/>
          </p:nvPr>
        </p:nvSpPr>
        <p:spPr/>
        <p:txBody>
          <a:bodyPr/>
          <a:lstStyle/>
          <a:p>
            <a:fld id="{23AEF9EC-8318-4FF6-847E-A85BBD2B7E49}" type="slidenum">
              <a:rPr lang="en-US" smtClean="0"/>
              <a:t>25</a:t>
            </a:fld>
            <a:endParaRPr lang="en-US"/>
          </a:p>
        </p:txBody>
      </p:sp>
    </p:spTree>
    <p:extLst>
      <p:ext uri="{BB962C8B-B14F-4D97-AF65-F5344CB8AC3E}">
        <p14:creationId xmlns:p14="http://schemas.microsoft.com/office/powerpoint/2010/main" val="76725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Precipitation Mission</a:t>
            </a:r>
            <a:r>
              <a:rPr lang="en-US" baseline="0" dirty="0"/>
              <a:t> – Made up by the NASA/JAXA core instrument, the combined active/passive sensor package, to which a suite of partner instruments, all contributing passive microwave measurements (both passive and active) that are inter-calibrated to produce precipitation measurements from space</a:t>
            </a:r>
          </a:p>
          <a:p>
            <a:endParaRPr lang="en-US" baseline="0" dirty="0"/>
          </a:p>
          <a:p>
            <a:r>
              <a:rPr lang="en-US" dirty="0"/>
              <a:t>Suite of satellites observe the earth using passive microwave instruments to measure the amount of microwave radiation being emitted or scattered by cloud hydrometeors in the atmosphere to determine a brightness temperature (BT)</a:t>
            </a:r>
          </a:p>
          <a:p>
            <a:r>
              <a:rPr lang="en-US" dirty="0"/>
              <a:t>Although satellite-based, microwave instruments of various types and resolutions are included in the suite, the inter-calibration to the GPM core satellite, allows for multiple observes of the globe simultaneously </a:t>
            </a:r>
          </a:p>
          <a:p>
            <a:r>
              <a:rPr lang="en-US" dirty="0"/>
              <a:t>BTs are then used to mathematically derive rain rates, based on the channel being used</a:t>
            </a:r>
          </a:p>
          <a:p>
            <a:r>
              <a:rPr lang="en-US" b="1" dirty="0"/>
              <a:t>Low frequencies – emission frequencies, detect emitted energy from liquid water clouds, </a:t>
            </a:r>
          </a:p>
          <a:p>
            <a:pPr lvl="2"/>
            <a:r>
              <a:rPr lang="en-US" sz="1800" b="1" dirty="0"/>
              <a:t>High BT are related to high amounts of rain</a:t>
            </a:r>
          </a:p>
          <a:p>
            <a:pPr lvl="2"/>
            <a:r>
              <a:rPr lang="en-US" sz="1800" b="1" dirty="0"/>
              <a:t>typical below the freezing level and over the ocean where the emission of the land surface doesn’t overwhelm the signal</a:t>
            </a:r>
          </a:p>
          <a:p>
            <a:r>
              <a:rPr lang="en-US" b="1" dirty="0"/>
              <a:t>High frequencies – scattering channels, observe reduction of energy due to high amounts of scattering off ice particles in the atmosphere</a:t>
            </a:r>
          </a:p>
          <a:p>
            <a:pPr lvl="2"/>
            <a:r>
              <a:rPr lang="en-US" sz="1800" b="1" dirty="0"/>
              <a:t> Low BT indicated lots of scattering – lots of precipitation-sized ice</a:t>
            </a:r>
          </a:p>
          <a:p>
            <a:pPr lvl="2"/>
            <a:r>
              <a:rPr lang="en-US" sz="1800" b="1" dirty="0"/>
              <a:t>Good for convective storms over land and oceanic convection</a:t>
            </a:r>
          </a:p>
          <a:p>
            <a:endParaRPr lang="en-US" b="1" dirty="0"/>
          </a:p>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26</a:t>
            </a:fld>
            <a:endParaRPr lang="en-US"/>
          </a:p>
        </p:txBody>
      </p:sp>
    </p:spTree>
    <p:extLst>
      <p:ext uri="{BB962C8B-B14F-4D97-AF65-F5344CB8AC3E}">
        <p14:creationId xmlns:p14="http://schemas.microsoft.com/office/powerpoint/2010/main" val="964066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r>
              <a:rPr lang="en-US" baseline="0" dirty="0"/>
              <a:t> the link:</a:t>
            </a:r>
          </a:p>
          <a:p>
            <a:r>
              <a:rPr lang="en-US" baseline="0" dirty="0"/>
              <a:t>Should see a zoomed out view of the Atlantic ocean with the brightness temperature swaths from GMI overlaid. – This is the example of 3 bands of PM assembled as an RGB composite (click on the info button link to show the description)</a:t>
            </a:r>
          </a:p>
          <a:p>
            <a:r>
              <a:rPr lang="en-US" baseline="0" dirty="0"/>
              <a:t>Rain rate layers show the derived BT product from one instrument</a:t>
            </a:r>
          </a:p>
          <a:p>
            <a:r>
              <a:rPr lang="en-US" baseline="0" dirty="0"/>
              <a:t>Rain rate IMERGE shows how they are combined all together in a daily composite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27</a:t>
            </a:fld>
            <a:endParaRPr lang="en-US"/>
          </a:p>
        </p:txBody>
      </p:sp>
    </p:spTree>
    <p:extLst>
      <p:ext uri="{BB962C8B-B14F-4D97-AF65-F5344CB8AC3E}">
        <p14:creationId xmlns:p14="http://schemas.microsoft.com/office/powerpoint/2010/main" val="1415017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Upwelling and the ties between weather and ocean processes </a:t>
            </a:r>
          </a:p>
          <a:p>
            <a:r>
              <a:rPr lang="en-US" dirty="0"/>
              <a:t>Although we are looking at the storm passage, zoom out and look at the other global features of the oceans, including</a:t>
            </a:r>
            <a:r>
              <a:rPr lang="en-US" baseline="0" dirty="0"/>
              <a:t> west coast upwelling, the Gulf Stream, etc.  Mention the cases study in the extra events sections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28</a:t>
            </a:fld>
            <a:endParaRPr lang="en-US"/>
          </a:p>
        </p:txBody>
      </p:sp>
    </p:spTree>
    <p:extLst>
      <p:ext uri="{BB962C8B-B14F-4D97-AF65-F5344CB8AC3E}">
        <p14:creationId xmlns:p14="http://schemas.microsoft.com/office/powerpoint/2010/main" val="1427713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166483-81CB-2048-978C-E4E421CCB88E}" type="slidenum">
              <a:rPr lang="en-US" smtClean="0"/>
              <a:t>29</a:t>
            </a:fld>
            <a:endParaRPr lang="en-US"/>
          </a:p>
        </p:txBody>
      </p:sp>
    </p:spTree>
    <p:extLst>
      <p:ext uri="{BB962C8B-B14F-4D97-AF65-F5344CB8AC3E}">
        <p14:creationId xmlns:p14="http://schemas.microsoft.com/office/powerpoint/2010/main" val="4198659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31</a:t>
            </a:fld>
            <a:endParaRPr lang="en-US"/>
          </a:p>
        </p:txBody>
      </p:sp>
    </p:spTree>
    <p:extLst>
      <p:ext uri="{BB962C8B-B14F-4D97-AF65-F5344CB8AC3E}">
        <p14:creationId xmlns:p14="http://schemas.microsoft.com/office/powerpoint/2010/main" val="2109026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32</a:t>
            </a:fld>
            <a:endParaRPr lang="en-US"/>
          </a:p>
        </p:txBody>
      </p:sp>
    </p:spTree>
    <p:extLst>
      <p:ext uri="{BB962C8B-B14F-4D97-AF65-F5344CB8AC3E}">
        <p14:creationId xmlns:p14="http://schemas.microsoft.com/office/powerpoint/2010/main" val="3981134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a:t>
            </a:r>
            <a:r>
              <a:rPr lang="en-US" baseline="0" dirty="0"/>
              <a:t> to snow versus clouds, introduce the Natural Color RGB</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34</a:t>
            </a:fld>
            <a:endParaRPr lang="en-US"/>
          </a:p>
        </p:txBody>
      </p:sp>
    </p:spTree>
    <p:extLst>
      <p:ext uri="{BB962C8B-B14F-4D97-AF65-F5344CB8AC3E}">
        <p14:creationId xmlns:p14="http://schemas.microsoft.com/office/powerpoint/2010/main" val="2808391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35</a:t>
            </a:fld>
            <a:endParaRPr lang="en-US"/>
          </a:p>
        </p:txBody>
      </p:sp>
    </p:spTree>
    <p:extLst>
      <p:ext uri="{BB962C8B-B14F-4D97-AF65-F5344CB8AC3E}">
        <p14:creationId xmlns:p14="http://schemas.microsoft.com/office/powerpoint/2010/main" val="601367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Passage of low pressure systems (13-14, 19, 23 March) . Lots of clouds,</a:t>
            </a:r>
            <a:r>
              <a:rPr lang="en-US" baseline="0" dirty="0"/>
              <a:t> resulting in a not-great view of the ground.  Snow in the northern states, but how far south does it progress?</a:t>
            </a:r>
          </a:p>
          <a:p>
            <a:r>
              <a:rPr lang="en-US" baseline="0" dirty="0"/>
              <a:t>Part 2: after low pressure system passes, snow line on the 15 March in central Nebraska receding into South Dakota by 16 March, into S. Dakota by the 17</a:t>
            </a:r>
            <a:r>
              <a:rPr lang="en-US" baseline="30000" dirty="0"/>
              <a:t>th</a:t>
            </a:r>
            <a:r>
              <a:rPr lang="en-US" baseline="0" dirty="0"/>
              <a:t> .  By the 30</a:t>
            </a:r>
            <a:r>
              <a:rPr lang="en-US" baseline="30000" dirty="0"/>
              <a:t>th</a:t>
            </a:r>
            <a:r>
              <a:rPr lang="en-US" baseline="0" dirty="0"/>
              <a:t>, most of South Dakota is snow free.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36</a:t>
            </a:fld>
            <a:endParaRPr lang="en-US"/>
          </a:p>
        </p:txBody>
      </p:sp>
    </p:spTree>
    <p:extLst>
      <p:ext uri="{BB962C8B-B14F-4D97-AF65-F5344CB8AC3E}">
        <p14:creationId xmlns:p14="http://schemas.microsoft.com/office/powerpoint/2010/main" val="26140154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37</a:t>
            </a:fld>
            <a:endParaRPr lang="en-US"/>
          </a:p>
        </p:txBody>
      </p:sp>
    </p:spTree>
    <p:extLst>
      <p:ext uri="{BB962C8B-B14F-4D97-AF65-F5344CB8AC3E}">
        <p14:creationId xmlns:p14="http://schemas.microsoft.com/office/powerpoint/2010/main" val="1390069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FIRMS data overlaid on NASA SEDAC’s World Population (v4) as the base layer layer – illustrating the likely impacts to population – as the fire grows/moves in the region, as shown by the animation from  November 2018 </a:t>
            </a:r>
          </a:p>
        </p:txBody>
      </p:sp>
      <p:sp>
        <p:nvSpPr>
          <p:cNvPr id="4" name="Slide Number Placeholder 3"/>
          <p:cNvSpPr>
            <a:spLocks noGrp="1"/>
          </p:cNvSpPr>
          <p:nvPr>
            <p:ph type="sldNum" sz="quarter" idx="5"/>
          </p:nvPr>
        </p:nvSpPr>
        <p:spPr/>
        <p:txBody>
          <a:bodyPr/>
          <a:lstStyle/>
          <a:p>
            <a:fld id="{62166483-81CB-2048-978C-E4E421CCB88E}" type="slidenum">
              <a:rPr lang="en-US" smtClean="0"/>
              <a:t>40</a:t>
            </a:fld>
            <a:endParaRPr lang="en-US"/>
          </a:p>
        </p:txBody>
      </p:sp>
    </p:spTree>
    <p:extLst>
      <p:ext uri="{BB962C8B-B14F-4D97-AF65-F5344CB8AC3E}">
        <p14:creationId xmlns:p14="http://schemas.microsoft.com/office/powerpoint/2010/main" val="3970446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MISR is an instrument flown on NASA’s Terra satellite that contains nine camera that image the earth in multiple angles simultaneously.  When the imagery is combined – especially within GIS software, it allows scientists and the user-community visualize exactly where the smoke from the fires goes as it enters the atmosphere.  </a:t>
            </a:r>
          </a:p>
          <a:p>
            <a:endParaRPr lang="en-US" dirty="0"/>
          </a:p>
          <a:p>
            <a:r>
              <a:rPr lang="en-US" dirty="0"/>
              <a:t>This tool exaggerates the data by a factor of 20 – to allow for better viewability of the satellite pass information. </a:t>
            </a:r>
          </a:p>
        </p:txBody>
      </p:sp>
      <p:sp>
        <p:nvSpPr>
          <p:cNvPr id="4" name="Slide Number Placeholder 3"/>
          <p:cNvSpPr>
            <a:spLocks noGrp="1"/>
          </p:cNvSpPr>
          <p:nvPr>
            <p:ph type="sldNum" sz="quarter" idx="5"/>
          </p:nvPr>
        </p:nvSpPr>
        <p:spPr/>
        <p:txBody>
          <a:bodyPr/>
          <a:lstStyle/>
          <a:p>
            <a:fld id="{62166483-81CB-2048-978C-E4E421CCB88E}" type="slidenum">
              <a:rPr lang="en-US" smtClean="0"/>
              <a:t>41</a:t>
            </a:fld>
            <a:endParaRPr lang="en-US"/>
          </a:p>
        </p:txBody>
      </p:sp>
    </p:spTree>
    <p:extLst>
      <p:ext uri="{BB962C8B-B14F-4D97-AF65-F5344CB8AC3E}">
        <p14:creationId xmlns:p14="http://schemas.microsoft.com/office/powerpoint/2010/main" val="3859823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Converting</a:t>
            </a:r>
            <a:r>
              <a:rPr lang="en-US" baseline="0" dirty="0"/>
              <a:t> some datasets to 3D helps show the impact the disaster had and allow for new kinds of analysis.</a:t>
            </a:r>
          </a:p>
          <a:p>
            <a:r>
              <a:rPr lang="en-US" baseline="0" dirty="0"/>
              <a:t>We could bring in additional datasets such as the USGS epicenters in 3D and see the correlation between epicenter depth and magnitude versus ground displacement.</a:t>
            </a:r>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42</a:t>
            </a:fld>
            <a:endParaRPr lang="en-US"/>
          </a:p>
        </p:txBody>
      </p:sp>
    </p:spTree>
    <p:extLst>
      <p:ext uri="{BB962C8B-B14F-4D97-AF65-F5344CB8AC3E}">
        <p14:creationId xmlns:p14="http://schemas.microsoft.com/office/powerpoint/2010/main" val="652276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46</a:t>
            </a:fld>
            <a:endParaRPr lang="en-US"/>
          </a:p>
        </p:txBody>
      </p:sp>
    </p:spTree>
    <p:extLst>
      <p:ext uri="{BB962C8B-B14F-4D97-AF65-F5344CB8AC3E}">
        <p14:creationId xmlns:p14="http://schemas.microsoft.com/office/powerpoint/2010/main" val="4448594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Tehuantepecer</a:t>
            </a:r>
            <a:r>
              <a:rPr lang="en-US" sz="1200" b="0" i="0" kern="1200" dirty="0">
                <a:solidFill>
                  <a:schemeClr val="tx1"/>
                </a:solidFill>
                <a:effectLst/>
                <a:latin typeface="+mn-lt"/>
                <a:ea typeface="+mn-ea"/>
                <a:cs typeface="+mn-cs"/>
              </a:rPr>
              <a:t>, or </a:t>
            </a:r>
            <a:r>
              <a:rPr lang="en-US" sz="1200" b="1" i="0" kern="1200" dirty="0" err="1">
                <a:solidFill>
                  <a:schemeClr val="tx1"/>
                </a:solidFill>
                <a:effectLst/>
                <a:latin typeface="+mn-lt"/>
                <a:ea typeface="+mn-ea"/>
                <a:cs typeface="+mn-cs"/>
              </a:rPr>
              <a:t>Tehuano</a:t>
            </a:r>
            <a:r>
              <a:rPr lang="en-US" sz="1200" b="1" i="0" kern="1200" dirty="0">
                <a:solidFill>
                  <a:schemeClr val="tx1"/>
                </a:solidFill>
                <a:effectLst/>
                <a:latin typeface="+mn-lt"/>
                <a:ea typeface="+mn-ea"/>
                <a:cs typeface="+mn-cs"/>
              </a:rPr>
              <a:t> wind</a:t>
            </a:r>
            <a:r>
              <a:rPr lang="en-US" sz="1200" b="0" i="0" kern="1200" dirty="0">
                <a:solidFill>
                  <a:schemeClr val="tx1"/>
                </a:solidFill>
                <a:effectLst/>
                <a:latin typeface="+mn-lt"/>
                <a:ea typeface="+mn-ea"/>
                <a:cs typeface="+mn-cs"/>
              </a:rPr>
              <a:t>, is a violent </a:t>
            </a:r>
            <a:r>
              <a:rPr lang="en-US" sz="1200" b="0" i="0" u="none" strike="noStrike" kern="1200" dirty="0">
                <a:solidFill>
                  <a:schemeClr val="tx1"/>
                </a:solidFill>
                <a:effectLst/>
                <a:latin typeface="+mn-lt"/>
                <a:ea typeface="+mn-ea"/>
                <a:cs typeface="+mn-cs"/>
                <a:hlinkClick r:id="rId3" tooltip="Mountain-gap wind"/>
              </a:rPr>
              <a:t>mountain-gap wind</a:t>
            </a:r>
            <a:r>
              <a:rPr lang="en-US" sz="1200" b="0" i="0" kern="1200" dirty="0">
                <a:solidFill>
                  <a:schemeClr val="tx1"/>
                </a:solidFill>
                <a:effectLst/>
                <a:latin typeface="+mn-lt"/>
                <a:ea typeface="+mn-ea"/>
                <a:cs typeface="+mn-cs"/>
              </a:rPr>
              <a:t> traveling through </a:t>
            </a:r>
            <a:r>
              <a:rPr lang="en-US" sz="1200" b="0" i="0" u="none" strike="noStrike" kern="1200" dirty="0" err="1">
                <a:solidFill>
                  <a:schemeClr val="tx1"/>
                </a:solidFill>
                <a:effectLst/>
                <a:latin typeface="+mn-lt"/>
                <a:ea typeface="+mn-ea"/>
                <a:cs typeface="+mn-cs"/>
                <a:hlinkClick r:id="rId4" tooltip="Chivela Pass"/>
              </a:rPr>
              <a:t>Chivela</a:t>
            </a:r>
            <a:r>
              <a:rPr lang="en-US" sz="1200" b="0" i="0" u="none" strike="noStrike" kern="1200" dirty="0">
                <a:solidFill>
                  <a:schemeClr val="tx1"/>
                </a:solidFill>
                <a:effectLst/>
                <a:latin typeface="+mn-lt"/>
                <a:ea typeface="+mn-ea"/>
                <a:cs typeface="+mn-cs"/>
                <a:hlinkClick r:id="rId4" tooltip="Chivela Pass"/>
              </a:rPr>
              <a:t> Pass</a:t>
            </a:r>
            <a:r>
              <a:rPr lang="en-US" sz="1200" b="0" i="0" kern="1200" dirty="0">
                <a:solidFill>
                  <a:schemeClr val="tx1"/>
                </a:solidFill>
                <a:effectLst/>
                <a:latin typeface="+mn-lt"/>
                <a:ea typeface="+mn-ea"/>
                <a:cs typeface="+mn-cs"/>
              </a:rPr>
              <a:t>, most common between October and February, with a summer minimum in July. It originates from eastern Mexico and the </a:t>
            </a:r>
            <a:r>
              <a:rPr lang="en-US" sz="1200" b="0" i="0" u="none" strike="noStrike" kern="1200" dirty="0">
                <a:solidFill>
                  <a:schemeClr val="tx1"/>
                </a:solidFill>
                <a:effectLst/>
                <a:latin typeface="+mn-lt"/>
                <a:ea typeface="+mn-ea"/>
                <a:cs typeface="+mn-cs"/>
                <a:hlinkClick r:id="rId5" tooltip="Bay of Campeche"/>
              </a:rPr>
              <a:t>Bay of Campeche</a:t>
            </a:r>
            <a:r>
              <a:rPr lang="en-US" sz="1200" b="0" i="0" kern="1200" dirty="0">
                <a:solidFill>
                  <a:schemeClr val="tx1"/>
                </a:solidFill>
                <a:effectLst/>
                <a:latin typeface="+mn-lt"/>
                <a:ea typeface="+mn-ea"/>
                <a:cs typeface="+mn-cs"/>
              </a:rPr>
              <a:t> as a post-frontal northerly wind, accelerated southward by </a:t>
            </a:r>
            <a:r>
              <a:rPr lang="en-US" sz="1200" b="0" i="0" u="none" strike="noStrike" kern="1200" dirty="0">
                <a:solidFill>
                  <a:schemeClr val="tx1"/>
                </a:solidFill>
                <a:effectLst/>
                <a:latin typeface="+mn-lt"/>
                <a:ea typeface="+mn-ea"/>
                <a:cs typeface="+mn-cs"/>
                <a:hlinkClick r:id="rId6" tooltip="Cold air damming"/>
              </a:rPr>
              <a:t>cold air damming</a:t>
            </a:r>
            <a:r>
              <a:rPr lang="en-US" sz="1200" b="0" i="0" kern="1200" dirty="0">
                <a:solidFill>
                  <a:schemeClr val="tx1"/>
                </a:solidFill>
                <a:effectLst/>
                <a:latin typeface="+mn-lt"/>
                <a:ea typeface="+mn-ea"/>
                <a:cs typeface="+mn-cs"/>
              </a:rPr>
              <a:t>, which crosses the isthmus and blows through the gap between the Mexican and Guatemalan mountains. The term dates back to at least 1929.</a:t>
            </a:r>
            <a:r>
              <a:rPr lang="en-US" sz="1200" b="0" i="0" u="none" strike="noStrike" kern="1200" baseline="30000" dirty="0">
                <a:solidFill>
                  <a:schemeClr val="tx1"/>
                </a:solidFill>
                <a:effectLst/>
                <a:latin typeface="+mn-lt"/>
                <a:ea typeface="+mn-ea"/>
                <a:cs typeface="+mn-cs"/>
                <a:hlinkClick r:id="rId7"/>
              </a:rPr>
              <a:t>[1]</a:t>
            </a:r>
            <a:r>
              <a:rPr lang="en-US" sz="1200" b="0" i="0" kern="1200" dirty="0">
                <a:solidFill>
                  <a:schemeClr val="tx1"/>
                </a:solidFill>
                <a:effectLst/>
                <a:latin typeface="+mn-lt"/>
                <a:ea typeface="+mn-ea"/>
                <a:cs typeface="+mn-cs"/>
              </a:rPr>
              <a:t> This wind can reach gale, storm, and hurricane force. The leading edge of its outflow (or </a:t>
            </a:r>
            <a:r>
              <a:rPr lang="en-US" sz="1200" b="0" i="0" u="none" strike="noStrike" kern="1200" dirty="0">
                <a:solidFill>
                  <a:schemeClr val="tx1"/>
                </a:solidFill>
                <a:effectLst/>
                <a:latin typeface="+mn-lt"/>
                <a:ea typeface="+mn-ea"/>
                <a:cs typeface="+mn-cs"/>
                <a:hlinkClick r:id="rId8" tooltip="Cold front"/>
              </a:rPr>
              <a:t>cold front</a:t>
            </a:r>
            <a:r>
              <a:rPr lang="en-US" sz="1200" b="0" i="0" kern="1200" dirty="0">
                <a:solidFill>
                  <a:schemeClr val="tx1"/>
                </a:solidFill>
                <a:effectLst/>
                <a:latin typeface="+mn-lt"/>
                <a:ea typeface="+mn-ea"/>
                <a:cs typeface="+mn-cs"/>
              </a:rPr>
              <a:t>) may form </a:t>
            </a:r>
            <a:r>
              <a:rPr lang="en-US" sz="1200" b="0" i="0" u="none" strike="noStrike" kern="1200" dirty="0">
                <a:solidFill>
                  <a:schemeClr val="tx1"/>
                </a:solidFill>
                <a:effectLst/>
                <a:latin typeface="+mn-lt"/>
                <a:ea typeface="+mn-ea"/>
                <a:cs typeface="+mn-cs"/>
                <a:hlinkClick r:id="rId9" tooltip="Rope cloud"/>
              </a:rPr>
              <a:t>rope cloud</a:t>
            </a:r>
            <a:r>
              <a:rPr lang="en-US" sz="1200" b="0" i="0" kern="1200" dirty="0">
                <a:solidFill>
                  <a:schemeClr val="tx1"/>
                </a:solidFill>
                <a:effectLst/>
                <a:latin typeface="+mn-lt"/>
                <a:ea typeface="+mn-ea"/>
                <a:cs typeface="+mn-cs"/>
              </a:rPr>
              <a:t> over the </a:t>
            </a:r>
            <a:r>
              <a:rPr lang="en-US" sz="1200" b="0" i="0" u="none" strike="noStrike" kern="1200" dirty="0">
                <a:solidFill>
                  <a:schemeClr val="tx1"/>
                </a:solidFill>
                <a:effectLst/>
                <a:latin typeface="+mn-lt"/>
                <a:ea typeface="+mn-ea"/>
                <a:cs typeface="+mn-cs"/>
                <a:hlinkClick r:id="rId10" tooltip="Gulf of Tehuantepec"/>
              </a:rPr>
              <a:t>Gulf of Tehuantepec</a:t>
            </a:r>
            <a:r>
              <a:rPr lang="en-US" sz="1200" b="0" i="0" kern="1200" dirty="0">
                <a:solidFill>
                  <a:schemeClr val="tx1"/>
                </a:solidFill>
                <a:effectLst/>
                <a:latin typeface="+mn-lt"/>
                <a:ea typeface="+mn-ea"/>
                <a:cs typeface="+mn-cs"/>
              </a:rPr>
              <a:t>. These winds can be observed on satellite pictures such as </a:t>
            </a:r>
            <a:r>
              <a:rPr lang="en-US" sz="1200" b="0" i="0" u="none" strike="noStrike" kern="1200" dirty="0" err="1">
                <a:solidFill>
                  <a:schemeClr val="tx1"/>
                </a:solidFill>
                <a:effectLst/>
                <a:latin typeface="+mn-lt"/>
                <a:ea typeface="+mn-ea"/>
                <a:cs typeface="+mn-cs"/>
                <a:hlinkClick r:id="rId11" tooltip="Scatterometer"/>
              </a:rPr>
              <a:t>scatterometer</a:t>
            </a:r>
            <a:r>
              <a:rPr lang="en-US" sz="1200" b="0" i="0" kern="1200" dirty="0">
                <a:solidFill>
                  <a:schemeClr val="tx1"/>
                </a:solidFill>
                <a:effectLst/>
                <a:latin typeface="+mn-lt"/>
                <a:ea typeface="+mn-ea"/>
                <a:cs typeface="+mn-cs"/>
              </a:rPr>
              <a:t> wind measurements, they influence waves which then propagate as swell and are sometimes observed 1,600 km (1,000 mi) away (such as in the </a:t>
            </a:r>
            <a:r>
              <a:rPr lang="en-US" sz="1200" b="0" i="0" u="none" strike="noStrike" kern="1200" dirty="0">
                <a:solidFill>
                  <a:schemeClr val="tx1"/>
                </a:solidFill>
                <a:effectLst/>
                <a:latin typeface="+mn-lt"/>
                <a:ea typeface="+mn-ea"/>
                <a:cs typeface="+mn-cs"/>
                <a:hlinkClick r:id="rId12" tooltip="Galapagos Islands"/>
              </a:rPr>
              <a:t>Galapagos Islands</a:t>
            </a:r>
            <a:r>
              <a:rPr lang="en-US" sz="1200" b="0" i="0" kern="1200" dirty="0">
                <a:solidFill>
                  <a:schemeClr val="tx1"/>
                </a:solidFill>
                <a:effectLst/>
                <a:latin typeface="+mn-lt"/>
                <a:ea typeface="+mn-ea"/>
                <a:cs typeface="+mn-cs"/>
              </a:rPr>
              <a:t>). These strong winds bring cooler sub-surface waters to the surface of the tropical eastern Pacific Ocean and may last from a few hours to 6 days.  (</a:t>
            </a:r>
            <a:r>
              <a:rPr lang="en-US" dirty="0">
                <a:hlinkClick r:id="rId13"/>
              </a:rPr>
              <a:t>https://en.wikipedia.org/wiki/Tehuantepecer</a:t>
            </a:r>
            <a:r>
              <a:rPr lang="en-US" dirty="0"/>
              <a:t>)</a:t>
            </a:r>
          </a:p>
        </p:txBody>
      </p:sp>
      <p:sp>
        <p:nvSpPr>
          <p:cNvPr id="4" name="Slide Number Placeholder 3"/>
          <p:cNvSpPr>
            <a:spLocks noGrp="1"/>
          </p:cNvSpPr>
          <p:nvPr>
            <p:ph type="sldNum" sz="quarter" idx="10"/>
          </p:nvPr>
        </p:nvSpPr>
        <p:spPr/>
        <p:txBody>
          <a:bodyPr/>
          <a:lstStyle/>
          <a:p>
            <a:fld id="{23AEF9EC-8318-4FF6-847E-A85BBD2B7E49}" type="slidenum">
              <a:rPr lang="en-US" smtClean="0"/>
              <a:t>47</a:t>
            </a:fld>
            <a:endParaRPr lang="en-US"/>
          </a:p>
        </p:txBody>
      </p:sp>
    </p:spTree>
    <p:extLst>
      <p:ext uri="{BB962C8B-B14F-4D97-AF65-F5344CB8AC3E}">
        <p14:creationId xmlns:p14="http://schemas.microsoft.com/office/powerpoint/2010/main" val="3346989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9398601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2255024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428923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2CBE09-F33B-7946-80A8-7976802FCFC2}"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92599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2CBE09-F33B-7946-80A8-7976802FCFC2}" type="datetimeFigureOut">
              <a:rPr lang="en-US" smtClean="0"/>
              <a:t>7/22/21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712077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2CBE09-F33B-7946-80A8-7976802FCFC2}" type="datetimeFigureOut">
              <a:rPr lang="en-US" smtClean="0"/>
              <a:t>7/22/21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50108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8F2CBE09-F33B-7946-80A8-7976802FCFC2}" type="datetimeFigureOut">
              <a:rPr lang="en-US" smtClean="0"/>
              <a:t>7/22/21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55153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2CBE09-F33B-7946-80A8-7976802FCFC2}"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4079572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2CBE09-F33B-7946-80A8-7976802FCFC2}"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106995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2CBE09-F33B-7946-80A8-7976802FCFC2}"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91058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2401859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4078192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643060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4131347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497979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3132116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CBE09-F33B-7946-80A8-7976802FCFC2}"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B902-CA91-E94A-9F6D-08DCFB8A7252}" type="slidenum">
              <a:rPr lang="en-US" smtClean="0"/>
              <a:t>‹#›</a:t>
            </a:fld>
            <a:endParaRPr lang="en-US"/>
          </a:p>
        </p:txBody>
      </p:sp>
    </p:spTree>
    <p:extLst>
      <p:ext uri="{BB962C8B-B14F-4D97-AF65-F5344CB8AC3E}">
        <p14:creationId xmlns:p14="http://schemas.microsoft.com/office/powerpoint/2010/main" val="909374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2CBE09-F33B-7946-80A8-7976802FCFC2}" type="datetimeFigureOut">
              <a:rPr lang="en-US" smtClean="0"/>
              <a:t>7/22/21</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3DDB902-CA91-E94A-9F6D-08DCFB8A7252}" type="slidenum">
              <a:rPr lang="en-US" smtClean="0"/>
              <a:t>‹#›</a:t>
            </a:fld>
            <a:endParaRPr lang="en-US"/>
          </a:p>
        </p:txBody>
      </p:sp>
    </p:spTree>
    <p:extLst>
      <p:ext uri="{BB962C8B-B14F-4D97-AF65-F5344CB8AC3E}">
        <p14:creationId xmlns:p14="http://schemas.microsoft.com/office/powerpoint/2010/main" val="618189415"/>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nasa.gov/feature/goddard/nasa-celebrates-contributions-to-40-years-of-noaa-goes-satellites" TargetMode="External"/><Relationship Id="rId5" Type="http://schemas.openxmlformats.org/officeDocument/2006/relationships/hyperlink" Target="https://www.ssec.wisc.edu/datacenter/orbit_tracks.html"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hyperlink" Target="https://images.articulate.com/f:jpg%7Cpng,a:retain,b:fff/rise/courses/Yj_2BjOeZxE2alVgJuNY-wYiIaXyb_4n/RwxmEzuallP3XvoQ.jpg" TargetMode="External"/><Relationship Id="rId3" Type="http://schemas.openxmlformats.org/officeDocument/2006/relationships/image" Target="../media/image12.jpeg"/><Relationship Id="rId7" Type="http://schemas.openxmlformats.org/officeDocument/2006/relationships/hyperlink" Target="https://landsat.gsfc.nasa.gov/wp-content/uploads/2013/01/wrs2.gi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rise.articulate.com/share/Cs2pB_Kx2Mdnuv4zyeakUAPMhEEdOond"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images.articulate.com/f:jpg%7Cpng,a:retain,b:fff/rise/courses/Yj_2BjOeZxE2alVgJuNY-wYiIaXyb_4n/pSzFr6v1ZnW_c604.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hyperlink" Target="https://landsat.gsfc.nasa.gov/wp-content/uploads/2015/06/Landsat.v.Sentinel-2.p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hyperlink" Target="https://www.meted.ucar.edu/asmet/asmet1/media/graphics/intro2.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hyperlink" Target="https://www.meted.ucar.edu/asmet/asmet1/media/graphics/imagery1.jpg"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hyperlink" Target="https://www.meted.ucar.edu/satmet/multispectral_topics/rgb/media/graphics/trueColor_enhanceColor.jpg" TargetMode="External"/><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hyperlink" Target="https://www.meted.ucar.edu/training_module.php?id=568#.XTiEph1KjmE"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hyperlink" Target="http://rammb-slider.cira.colostate.edu/" TargetMode="External"/><Relationship Id="rId4" Type="http://schemas.openxmlformats.org/officeDocument/2006/relationships/hyperlink" Target="https://weather.msfc.nasa.go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oes-r.gov/users/training/imagery.html"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hyperlink" Target="https://www.data.jma.go.jp/mscweb/en/VRL/VLab_RGB/RGBimage.html" TargetMode="External"/><Relationship Id="rId4" Type="http://schemas.openxmlformats.org/officeDocument/2006/relationships/hyperlink" Target="https://eumetview.eumetsat.int/static-images/MSG/RGB/"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hyperlink" Target="https://worldview.earthdata.nasa.gov/?p=geographic&amp;l=VIIRS_SNPP_CorrectedReflectance_TrueColor,MODIS_Aqua_CorrectedReflectance_TrueColor(hidden),MODIS_Terra_CorrectedReflectance_TrueColor(hidden),Reference_Labels,Reference_Features,Coastlines(hidden)&amp;t=2018-09-02-T00%3A00%3A00Z&amp;z=3&amp;t1=2018-09-19-T00%3A00%3A00Z&amp;v=-82.86647987040817,0.7768244928072754,-15.366479870408192,41.13050389953858"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tHXHUc52SAw?start=32&amp;feature=oembed" TargetMode="Externa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hyperlink" Target="https://www.nasa.gov/mission_pages/GPM/main/index.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go.nasa.gov/2K8dGWF"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hyperlink" Target="https://worldview.earthdata.nasa.gov/?p=geographic&amp;l=VIIRS_SNPP_CorrectedReflectance_TrueColor,MODIS_Aqua_CorrectedReflectance_TrueColor(hidden),MODIS_Terra_CorrectedReflectance_TrueColor(hidden),Reference_Features,GHRSST_L4_MUR_Sea_Surface_Temperature(opacity=0.72,min=14.4,14.55,squash),Reference_Labels(hidden),Coastlines&amp;t=2018-09-03-T00%3A00%3A00Z&amp;z=3&amp;t1=2018-09-19-T00%3A00%3A00Z&amp;v=-104.63907079524378,10.173888874927368,-36.99695696331914,50.6125285188846&amp;ab=off&amp;as=2018-09-09T00%3A00%3A00Z&amp;ae=2018-09-14T00%3A00%3A00Z&amp;av=1.5&amp;al=true"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hyperlink" Target="https://earthdata.nasa.gov/worldview"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worldview.earthdata.nasa.gov/?v=-91.32690967327403,17.977877554687595,-57.57690967327403,45.02887343380847&amp;l=IMERG_Precipitation_Rate,Reference_Labels_15m,Reference_Features_15m,Coastlines_15m(hidden),VIIRS_SNPP_CorrectedReflectance_TrueColor(hidden),MODIS_Aqua_CorrectedReflectance_TrueColor(hidden),MODIS_Terra_CorrectedReflectance_TrueColor&amp;lg=false&amp;tr=hurricane_florence_september_2018&amp;t=2018-09-12-T00%3A00%3A00Z"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public.wmo.int/en/our-mandate/focus-areas/environment/SDS"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hyperlink" Target="https://www.nasa.gov/feature/goddard/2020/nasa-noaa-s-suomi-npp-satellite-analyzes-saharan-dust-aerosol-blanket/#:~:text=This%20animation%20of%20the%20progression,through%20the%20Gulf%20of%20Mexico." TargetMode="External"/><Relationship Id="rId4" Type="http://schemas.openxmlformats.org/officeDocument/2006/relationships/image" Target="../media/image43.gif"/></Relationships>
</file>

<file path=ppt/slides/_rels/slide32.xml.rels><?xml version="1.0" encoding="UTF-8" standalone="yes"?>
<Relationships xmlns="http://schemas.openxmlformats.org/package/2006/relationships"><Relationship Id="rId3" Type="http://schemas.openxmlformats.org/officeDocument/2006/relationships/hyperlink" Target="https://worldview.earthdata.nasa.gov/?v=-222.12965867398117,-95.47050496575888,199.89762445786965,86.74809809223642&amp;t=2019-02-01-T00%3A00%3A00Z&amp;l=Reference_Labels(hidden),Reference_Features(hidden),Coastlines,MERRA2_Dust_Surface_Mass_Concentration_Monthly,MERRA2_Dust_Surface_Mass_Concentration_PM25_Monthly(hidden),MERRA2_Total_Dust_Deposition_Dry_Wet_Monthly(hidden),VIIRS_SNPP_CorrectedReflectance_TrueColor(hidden),MODIS_Aqua_CorrectedReflectance_TrueColor(hidden),MODIS_Terra_CorrectedReflectance_TrueColor(hidden)&amp;tr=dust_storms_overview_2019"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44.png"/><Relationship Id="rId4" Type="http://schemas.openxmlformats.org/officeDocument/2006/relationships/hyperlink" Target="https://www.nasa.gov/feature/goddard/2020/nasa-noaa-s-suomi-npp-satellite-analyzes-saharan-dust-aerosol-blanket/#:~:text=This%20animation%20of%20the%20progression,through%20the%20Gulf%20of%20Mexico."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hyperlink" Target="https://water.weather.gov/precip/"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47.jpeg"/><Relationship Id="rId5" Type="http://schemas.openxmlformats.org/officeDocument/2006/relationships/hyperlink" Target="https://www.noaa.gov/media-release/spring-outlook-historic-widespread-flooding-to-continue-through-may" TargetMode="Externa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go.nasa.gov/2y9XUFk" TargetMode="Externa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54.png"/><Relationship Id="rId11" Type="http://schemas.openxmlformats.org/officeDocument/2006/relationships/hyperlink" Target="https://arcg.is/0TWjqK" TargetMode="External"/><Relationship Id="rId5" Type="http://schemas.openxmlformats.org/officeDocument/2006/relationships/image" Target="../media/image53.png"/><Relationship Id="rId10" Type="http://schemas.openxmlformats.org/officeDocument/2006/relationships/hyperlink" Target="https://earthobservatory.nasa.gov/images/144691/historic-floods-inundate-nebraska" TargetMode="External"/><Relationship Id="rId4" Type="http://schemas.openxmlformats.org/officeDocument/2006/relationships/image" Target="../media/image52.png"/><Relationship Id="rId9"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5" Type="http://schemas.openxmlformats.org/officeDocument/2006/relationships/image" Target="../media/image59.png"/><Relationship Id="rId4"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maps.disasters.nasa.gov/" TargetMode="External"/><Relationship Id="rId2" Type="http://schemas.openxmlformats.org/officeDocument/2006/relationships/hyperlink" Target="https://disasters.nasa.gov/"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4.png"/><Relationship Id="rId7" Type="http://schemas.openxmlformats.org/officeDocument/2006/relationships/hyperlink" Target="http://rammb.cira.colostate.edu/training/visit/quick_guides/Quick_Guide_SO2_RGB.pdf" TargetMode="External"/><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hyperlink" Target="https://www.facebook.com/GOESRsatellites/videos/sulfur-dioxide-from-raikoke-eruption/865998087088810/" TargetMode="External"/><Relationship Id="rId5" Type="http://schemas.openxmlformats.org/officeDocument/2006/relationships/hyperlink" Target="https://twitter.com/NOAASatellites/status/1154056283198296069" TargetMode="External"/><Relationship Id="rId4" Type="http://schemas.openxmlformats.org/officeDocument/2006/relationships/hyperlink" Target="https://maps.disasters.nasa.gov/arcgis/apps/webappviewer/index.html?id=8a435dfc5e52447ea7df5a0e5ffa0da6" TargetMode="External"/><Relationship Id="rId9" Type="http://schemas.openxmlformats.org/officeDocument/2006/relationships/image" Target="../media/image66.png"/></Relationships>
</file>

<file path=ppt/slides/_rels/slide47.xml.rels><?xml version="1.0" encoding="UTF-8" standalone="yes"?>
<Relationships xmlns="http://schemas.openxmlformats.org/package/2006/relationships"><Relationship Id="rId8" Type="http://schemas.openxmlformats.org/officeDocument/2006/relationships/image" Target="../media/image72.gif"/><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gif"/><Relationship Id="rId9" Type="http://schemas.openxmlformats.org/officeDocument/2006/relationships/image" Target="../media/image73.gif"/></Relationships>
</file>

<file path=ppt/slides/_rels/slide48.xml.rels><?xml version="1.0" encoding="UTF-8" standalone="yes"?>
<Relationships xmlns="http://schemas.openxmlformats.org/package/2006/relationships"><Relationship Id="rId3" Type="http://schemas.openxmlformats.org/officeDocument/2006/relationships/hyperlink" Target="https://www.noaa.gov/education" TargetMode="External"/><Relationship Id="rId2" Type="http://schemas.openxmlformats.org/officeDocument/2006/relationships/hyperlink" Target="https://spaceplace.nasa.gov/" TargetMode="External"/><Relationship Id="rId1" Type="http://schemas.openxmlformats.org/officeDocument/2006/relationships/slideLayout" Target="../slideLayouts/slideLayout2.xml"/><Relationship Id="rId4" Type="http://schemas.openxmlformats.org/officeDocument/2006/relationships/hyperlink" Target="https://worldview.earthdata.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6810-5D9C-6F4E-A488-78B68B442F13}"/>
              </a:ext>
            </a:extLst>
          </p:cNvPr>
          <p:cNvSpPr>
            <a:spLocks noGrp="1"/>
          </p:cNvSpPr>
          <p:nvPr>
            <p:ph type="ctrTitle"/>
          </p:nvPr>
        </p:nvSpPr>
        <p:spPr/>
        <p:txBody>
          <a:bodyPr/>
          <a:lstStyle/>
          <a:p>
            <a:r>
              <a:rPr lang="en-US" dirty="0"/>
              <a:t>Monitoring Natural hazards: before, during &amp; after</a:t>
            </a:r>
          </a:p>
        </p:txBody>
      </p:sp>
      <p:sp>
        <p:nvSpPr>
          <p:cNvPr id="3" name="Subtitle 2">
            <a:extLst>
              <a:ext uri="{FF2B5EF4-FFF2-40B4-BE49-F238E27FC236}">
                <a16:creationId xmlns:a16="http://schemas.microsoft.com/office/drawing/2014/main" id="{205312A7-1E8A-1E4E-A8E5-FB176CBD85A2}"/>
              </a:ext>
            </a:extLst>
          </p:cNvPr>
          <p:cNvSpPr>
            <a:spLocks noGrp="1"/>
          </p:cNvSpPr>
          <p:nvPr>
            <p:ph type="subTitle" idx="1"/>
          </p:nvPr>
        </p:nvSpPr>
        <p:spPr/>
        <p:txBody>
          <a:bodyPr/>
          <a:lstStyle/>
          <a:p>
            <a:r>
              <a:rPr lang="en-US" dirty="0"/>
              <a:t>Lori Schultz</a:t>
            </a:r>
          </a:p>
          <a:p>
            <a:r>
              <a:rPr lang="en-US" dirty="0"/>
              <a:t>NASA earth science disasters program</a:t>
            </a:r>
          </a:p>
          <a:p>
            <a:r>
              <a:rPr lang="en-US" dirty="0"/>
              <a:t>Marshall Space flight center Earth science branch</a:t>
            </a:r>
          </a:p>
        </p:txBody>
      </p:sp>
    </p:spTree>
    <p:extLst>
      <p:ext uri="{BB962C8B-B14F-4D97-AF65-F5344CB8AC3E}">
        <p14:creationId xmlns:p14="http://schemas.microsoft.com/office/powerpoint/2010/main" val="668459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7FA1-2FDB-4544-8406-8A80FA3C58AE}"/>
              </a:ext>
            </a:extLst>
          </p:cNvPr>
          <p:cNvSpPr>
            <a:spLocks noGrp="1"/>
          </p:cNvSpPr>
          <p:nvPr>
            <p:ph type="title"/>
          </p:nvPr>
        </p:nvSpPr>
        <p:spPr/>
        <p:txBody>
          <a:bodyPr/>
          <a:lstStyle/>
          <a:p>
            <a:r>
              <a:rPr lang="en-US" dirty="0"/>
              <a:t>Natural hazards and natural disasters</a:t>
            </a:r>
          </a:p>
        </p:txBody>
      </p:sp>
      <p:sp>
        <p:nvSpPr>
          <p:cNvPr id="3" name="Content Placeholder 2">
            <a:extLst>
              <a:ext uri="{FF2B5EF4-FFF2-40B4-BE49-F238E27FC236}">
                <a16:creationId xmlns:a16="http://schemas.microsoft.com/office/drawing/2014/main" id="{E18B25FA-B386-724A-AA1A-FEC86467954B}"/>
              </a:ext>
            </a:extLst>
          </p:cNvPr>
          <p:cNvSpPr>
            <a:spLocks noGrp="1"/>
          </p:cNvSpPr>
          <p:nvPr>
            <p:ph idx="1"/>
          </p:nvPr>
        </p:nvSpPr>
        <p:spPr/>
        <p:txBody>
          <a:bodyPr/>
          <a:lstStyle/>
          <a:p>
            <a:r>
              <a:rPr lang="en-US" dirty="0"/>
              <a:t>Natural Hazard is a threat of a naturally occurring event, like an earthquake, a tropical cyclone, a tornado or flooding event that </a:t>
            </a:r>
            <a:r>
              <a:rPr lang="en-US" i="1" u="sng" dirty="0"/>
              <a:t>could</a:t>
            </a:r>
            <a:r>
              <a:rPr lang="en-US" dirty="0"/>
              <a:t> have a negative effect on people.</a:t>
            </a:r>
          </a:p>
          <a:p>
            <a:pPr marL="457200" lvl="1" indent="0">
              <a:buNone/>
            </a:pPr>
            <a:r>
              <a:rPr lang="en-US" sz="2000" dirty="0"/>
              <a:t>VERSUS</a:t>
            </a:r>
          </a:p>
          <a:p>
            <a:r>
              <a:rPr lang="en-US" dirty="0"/>
              <a:t>Natural Disaster is the negative effect of the natural hazard.  The hazard has occurred and people, property, infrastructure has been harmed or damaged</a:t>
            </a:r>
          </a:p>
          <a:p>
            <a:pPr marL="457200" lvl="1" indent="0">
              <a:buNone/>
            </a:pPr>
            <a:endParaRPr lang="en-US" dirty="0"/>
          </a:p>
        </p:txBody>
      </p:sp>
    </p:spTree>
    <p:extLst>
      <p:ext uri="{BB962C8B-B14F-4D97-AF65-F5344CB8AC3E}">
        <p14:creationId xmlns:p14="http://schemas.microsoft.com/office/powerpoint/2010/main" val="212468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fontScale="92500" lnSpcReduction="10000"/>
          </a:bodyPr>
          <a:lstStyle/>
          <a:p>
            <a:r>
              <a:rPr lang="en-US" dirty="0"/>
              <a:t>Review some remote sensing and image processing concepts</a:t>
            </a:r>
          </a:p>
          <a:p>
            <a:pPr lvl="1"/>
            <a:r>
              <a:rPr lang="en-US" dirty="0"/>
              <a:t>Terminology and Techniques</a:t>
            </a:r>
          </a:p>
          <a:p>
            <a:r>
              <a:rPr lang="en-US" dirty="0"/>
              <a:t>Introduction to NASA EOS Worldview </a:t>
            </a:r>
          </a:p>
          <a:p>
            <a:pPr lvl="1"/>
            <a:r>
              <a:rPr lang="en-US" dirty="0"/>
              <a:t>How to use it</a:t>
            </a:r>
          </a:p>
          <a:p>
            <a:r>
              <a:rPr lang="en-US" dirty="0"/>
              <a:t>Watch natural disasters unfold, using satellites</a:t>
            </a:r>
          </a:p>
          <a:p>
            <a:pPr lvl="1"/>
            <a:r>
              <a:rPr lang="en-US" dirty="0"/>
              <a:t>Hurricane Florence</a:t>
            </a:r>
          </a:p>
          <a:p>
            <a:pPr lvl="1"/>
            <a:r>
              <a:rPr lang="en-US" dirty="0"/>
              <a:t>Saharan Dust</a:t>
            </a:r>
          </a:p>
          <a:p>
            <a:pPr lvl="1"/>
            <a:r>
              <a:rPr lang="en-US" dirty="0"/>
              <a:t>Flooding in the Mid-West</a:t>
            </a:r>
          </a:p>
          <a:p>
            <a:r>
              <a:rPr lang="en-US" dirty="0"/>
              <a:t>Introduce the NASA Disasters Program</a:t>
            </a:r>
          </a:p>
          <a:p>
            <a:r>
              <a:rPr lang="en-US" dirty="0"/>
              <a:t>Bonus Events and links</a:t>
            </a:r>
          </a:p>
          <a:p>
            <a:endParaRPr lang="en-US" dirty="0"/>
          </a:p>
        </p:txBody>
      </p:sp>
    </p:spTree>
    <p:extLst>
      <p:ext uri="{BB962C8B-B14F-4D97-AF65-F5344CB8AC3E}">
        <p14:creationId xmlns:p14="http://schemas.microsoft.com/office/powerpoint/2010/main" val="33465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DDC2A-1A66-D346-9638-B240A7B013BA}"/>
              </a:ext>
            </a:extLst>
          </p:cNvPr>
          <p:cNvSpPr>
            <a:spLocks noGrp="1"/>
          </p:cNvSpPr>
          <p:nvPr>
            <p:ph type="title"/>
          </p:nvPr>
        </p:nvSpPr>
        <p:spPr/>
        <p:txBody>
          <a:bodyPr/>
          <a:lstStyle/>
          <a:p>
            <a:r>
              <a:rPr lang="en-US" dirty="0"/>
              <a:t>Why satellites?</a:t>
            </a:r>
          </a:p>
        </p:txBody>
      </p:sp>
      <p:pic>
        <p:nvPicPr>
          <p:cNvPr id="4" name="fleet201912_HD_1080p30.mp4" descr="fleet201912_HD_1080p30.mp4">
            <a:hlinkClick r:id="" action="ppaction://media"/>
            <a:extLst>
              <a:ext uri="{FF2B5EF4-FFF2-40B4-BE49-F238E27FC236}">
                <a16:creationId xmlns:a16="http://schemas.microsoft.com/office/drawing/2014/main" id="{EE6474CD-4922-2E47-ADB7-13BAD46A2EC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14055" y="1940561"/>
            <a:ext cx="7874916" cy="4429760"/>
          </a:xfrm>
        </p:spPr>
      </p:pic>
      <p:sp>
        <p:nvSpPr>
          <p:cNvPr id="5" name="Rectangle 4">
            <a:extLst>
              <a:ext uri="{FF2B5EF4-FFF2-40B4-BE49-F238E27FC236}">
                <a16:creationId xmlns:a16="http://schemas.microsoft.com/office/drawing/2014/main" id="{92AE1ED4-0685-9C4E-BBBD-9941C67CA1CF}"/>
              </a:ext>
            </a:extLst>
          </p:cNvPr>
          <p:cNvSpPr/>
          <p:nvPr/>
        </p:nvSpPr>
        <p:spPr>
          <a:xfrm>
            <a:off x="8227362" y="164513"/>
            <a:ext cx="5179727" cy="646331"/>
          </a:xfrm>
          <a:prstGeom prst="rect">
            <a:avLst/>
          </a:prstGeom>
        </p:spPr>
        <p:txBody>
          <a:bodyPr wrap="square">
            <a:spAutoFit/>
          </a:bodyPr>
          <a:lstStyle/>
          <a:p>
            <a:r>
              <a:rPr lang="en-US" b="1" dirty="0">
                <a:solidFill>
                  <a:srgbClr val="333333"/>
                </a:solidFill>
                <a:latin typeface="Helvetica Neue" panose="02000503000000020004" pitchFamily="2" charset="0"/>
              </a:rPr>
              <a:t>Short URL to share this page:</a:t>
            </a:r>
            <a:br>
              <a:rPr lang="en-US" dirty="0"/>
            </a:br>
            <a:r>
              <a:rPr lang="en-US" dirty="0">
                <a:solidFill>
                  <a:srgbClr val="333333"/>
                </a:solidFill>
                <a:latin typeface="Helvetica Neue" panose="02000503000000020004" pitchFamily="2" charset="0"/>
              </a:rPr>
              <a:t>https://</a:t>
            </a:r>
            <a:r>
              <a:rPr lang="en-US" dirty="0" err="1">
                <a:solidFill>
                  <a:srgbClr val="333333"/>
                </a:solidFill>
                <a:latin typeface="Helvetica Neue" panose="02000503000000020004" pitchFamily="2" charset="0"/>
              </a:rPr>
              <a:t>svs.gsfc.nasa.gov</a:t>
            </a:r>
            <a:r>
              <a:rPr lang="en-US" dirty="0">
                <a:solidFill>
                  <a:srgbClr val="333333"/>
                </a:solidFill>
                <a:latin typeface="Helvetica Neue" panose="02000503000000020004" pitchFamily="2" charset="0"/>
              </a:rPr>
              <a:t>/4772</a:t>
            </a:r>
            <a:endParaRPr lang="en-US" dirty="0"/>
          </a:p>
        </p:txBody>
      </p:sp>
    </p:spTree>
    <p:extLst>
      <p:ext uri="{BB962C8B-B14F-4D97-AF65-F5344CB8AC3E}">
        <p14:creationId xmlns:p14="http://schemas.microsoft.com/office/powerpoint/2010/main" val="62524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screen">
            <a:extLst>
              <a:ext uri="{28A0092B-C50C-407E-A947-70E740481C1C}">
                <a14:useLocalDpi xmlns:a14="http://schemas.microsoft.com/office/drawing/2010/main"/>
              </a:ext>
            </a:extLst>
          </a:blip>
          <a:srcRect t="3125" b="3125"/>
          <a:stretch>
            <a:fillRect/>
          </a:stretch>
        </p:blipFill>
        <p:spPr>
          <a:xfrm>
            <a:off x="105548" y="115503"/>
            <a:ext cx="6629400" cy="6626330"/>
          </a:xfrm>
          <a:prstGeom prst="rect">
            <a:avLst/>
          </a:prstGeom>
        </p:spPr>
      </p:pic>
      <p:sp>
        <p:nvSpPr>
          <p:cNvPr id="4" name="Text Placeholder 3"/>
          <p:cNvSpPr>
            <a:spLocks noGrp="1"/>
          </p:cNvSpPr>
          <p:nvPr>
            <p:ph type="body" sz="half" idx="2"/>
          </p:nvPr>
        </p:nvSpPr>
        <p:spPr>
          <a:xfrm>
            <a:off x="6875806" y="446305"/>
            <a:ext cx="5069145" cy="5935244"/>
          </a:xfrm>
        </p:spPr>
        <p:txBody>
          <a:bodyPr>
            <a:normAutofit/>
          </a:bodyPr>
          <a:lstStyle/>
          <a:p>
            <a:r>
              <a:rPr lang="en-US" sz="1800" dirty="0"/>
              <a:t>Earth receives energy from the sun in the form of electromagnetic radiation</a:t>
            </a:r>
          </a:p>
          <a:p>
            <a:r>
              <a:rPr lang="en-US" sz="1800" dirty="0"/>
              <a:t>This radiation is reflected, absorbed and emitted by both the Earth’s atmosphere and from the surface itself </a:t>
            </a:r>
          </a:p>
          <a:p>
            <a:r>
              <a:rPr lang="en-US" sz="1800" dirty="0"/>
              <a:t>Satellites are designed to view this phenomenon </a:t>
            </a:r>
          </a:p>
          <a:p>
            <a:endParaRPr lang="en-US" sz="1800" dirty="0"/>
          </a:p>
        </p:txBody>
      </p:sp>
      <p:sp>
        <p:nvSpPr>
          <p:cNvPr id="7" name="TextBox 6">
            <a:extLst>
              <a:ext uri="{FF2B5EF4-FFF2-40B4-BE49-F238E27FC236}">
                <a16:creationId xmlns:a16="http://schemas.microsoft.com/office/drawing/2014/main" id="{E44E6CFF-F9B0-2C4F-8803-196F578EB21A}"/>
              </a:ext>
            </a:extLst>
          </p:cNvPr>
          <p:cNvSpPr txBox="1"/>
          <p:nvPr/>
        </p:nvSpPr>
        <p:spPr>
          <a:xfrm>
            <a:off x="75501" y="6488668"/>
            <a:ext cx="5360565" cy="307777"/>
          </a:xfrm>
          <a:prstGeom prst="rect">
            <a:avLst/>
          </a:prstGeom>
          <a:noFill/>
        </p:spPr>
        <p:txBody>
          <a:bodyPr wrap="square" rtlCol="0">
            <a:spAutoFit/>
          </a:bodyPr>
          <a:lstStyle/>
          <a:p>
            <a:r>
              <a:rPr lang="en-US" sz="1400" dirty="0"/>
              <a:t>From: NASA ARSET’s module Fundamentals of Remote Sensing</a:t>
            </a:r>
          </a:p>
        </p:txBody>
      </p:sp>
    </p:spTree>
    <p:extLst>
      <p:ext uri="{BB962C8B-B14F-4D97-AF65-F5344CB8AC3E}">
        <p14:creationId xmlns:p14="http://schemas.microsoft.com/office/powerpoint/2010/main" val="328006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76850"/>
            <a:ext cx="10131425" cy="1456267"/>
          </a:xfrm>
        </p:spPr>
        <p:txBody>
          <a:bodyPr/>
          <a:lstStyle/>
          <a:p>
            <a:r>
              <a:rPr lang="en-US" dirty="0"/>
              <a:t>Electromagnetic Spectrum</a:t>
            </a:r>
          </a:p>
        </p:txBody>
      </p:sp>
      <p:pic>
        <p:nvPicPr>
          <p:cNvPr id="3" name="Picture 2"/>
          <p:cNvPicPr>
            <a:picLocks noChangeAspect="1"/>
          </p:cNvPicPr>
          <p:nvPr/>
        </p:nvPicPr>
        <p:blipFill>
          <a:blip r:embed="rId3"/>
          <a:stretch>
            <a:fillRect/>
          </a:stretch>
        </p:blipFill>
        <p:spPr>
          <a:xfrm>
            <a:off x="0" y="1525982"/>
            <a:ext cx="12192000" cy="5332018"/>
          </a:xfrm>
          <a:prstGeom prst="rect">
            <a:avLst/>
          </a:prstGeom>
        </p:spPr>
      </p:pic>
      <p:sp>
        <p:nvSpPr>
          <p:cNvPr id="5" name="Right Arrow 4"/>
          <p:cNvSpPr/>
          <p:nvPr/>
        </p:nvSpPr>
        <p:spPr>
          <a:xfrm rot="10800000">
            <a:off x="7545932" y="1652757"/>
            <a:ext cx="914400" cy="7315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uble Bracket 7"/>
          <p:cNvSpPr/>
          <p:nvPr/>
        </p:nvSpPr>
        <p:spPr>
          <a:xfrm>
            <a:off x="9126908" y="3050849"/>
            <a:ext cx="995328"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Double Bracket 8"/>
          <p:cNvSpPr/>
          <p:nvPr/>
        </p:nvSpPr>
        <p:spPr>
          <a:xfrm>
            <a:off x="7399233" y="3050848"/>
            <a:ext cx="1110954"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7579403" y="3050848"/>
            <a:ext cx="847458" cy="584775"/>
          </a:xfrm>
          <a:prstGeom prst="rect">
            <a:avLst/>
          </a:prstGeom>
          <a:noFill/>
        </p:spPr>
        <p:txBody>
          <a:bodyPr wrap="square" rtlCol="0">
            <a:spAutoFit/>
          </a:bodyPr>
          <a:lstStyle/>
          <a:p>
            <a:r>
              <a:rPr lang="en-US" sz="1600" b="1" dirty="0">
                <a:solidFill>
                  <a:schemeClr val="accent4">
                    <a:lumMod val="50000"/>
                  </a:schemeClr>
                </a:solidFill>
                <a:latin typeface="Arial" panose="020B0604020202020204" pitchFamily="34" charset="0"/>
                <a:cs typeface="Arial" panose="020B0604020202020204" pitchFamily="34" charset="0"/>
              </a:rPr>
              <a:t>Sun Burns</a:t>
            </a:r>
          </a:p>
        </p:txBody>
      </p:sp>
      <p:sp>
        <p:nvSpPr>
          <p:cNvPr id="11" name="TextBox 10"/>
          <p:cNvSpPr txBox="1"/>
          <p:nvPr/>
        </p:nvSpPr>
        <p:spPr>
          <a:xfrm>
            <a:off x="9161449" y="2466073"/>
            <a:ext cx="1041871" cy="584775"/>
          </a:xfrm>
          <a:prstGeom prst="rect">
            <a:avLst/>
          </a:prstGeom>
          <a:noFill/>
        </p:spPr>
        <p:txBody>
          <a:bodyPr wrap="square" rtlCol="0">
            <a:spAutoFit/>
          </a:bodyPr>
          <a:lstStyle/>
          <a:p>
            <a:r>
              <a:rPr lang="en-US" sz="1600" b="1" dirty="0">
                <a:solidFill>
                  <a:schemeClr val="accent4">
                    <a:lumMod val="50000"/>
                  </a:schemeClr>
                </a:solidFill>
                <a:latin typeface="Arial" panose="020B0604020202020204" pitchFamily="34" charset="0"/>
                <a:cs typeface="Arial" panose="020B0604020202020204" pitchFamily="34" charset="0"/>
              </a:rPr>
              <a:t>Hospital Visits</a:t>
            </a:r>
          </a:p>
        </p:txBody>
      </p:sp>
      <p:sp>
        <p:nvSpPr>
          <p:cNvPr id="12" name="Double Bracket 11"/>
          <p:cNvSpPr/>
          <p:nvPr/>
        </p:nvSpPr>
        <p:spPr>
          <a:xfrm>
            <a:off x="3847735" y="1538243"/>
            <a:ext cx="3995885"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4035105" y="1652757"/>
            <a:ext cx="2718033" cy="830997"/>
          </a:xfrm>
          <a:prstGeom prst="rect">
            <a:avLst/>
          </a:prstGeom>
          <a:noFill/>
        </p:spPr>
        <p:txBody>
          <a:bodyPr wrap="square" rtlCol="0">
            <a:spAutoFit/>
          </a:bodyPr>
          <a:lstStyle>
            <a:defPPr>
              <a:defRPr lang="en-US"/>
            </a:defPPr>
            <a:lvl1pPr>
              <a:defRPr sz="1600" b="1">
                <a:solidFill>
                  <a:schemeClr val="accent4">
                    <a:lumMod val="50000"/>
                  </a:schemeClr>
                </a:solidFill>
                <a:latin typeface="Arial" panose="020B0604020202020204" pitchFamily="34" charset="0"/>
                <a:cs typeface="Arial" panose="020B0604020202020204" pitchFamily="34" charset="0"/>
              </a:defRPr>
            </a:lvl1pPr>
          </a:lstStyle>
          <a:p>
            <a:r>
              <a:rPr lang="en-US" dirty="0">
                <a:solidFill>
                  <a:schemeClr val="accent4">
                    <a:lumMod val="60000"/>
                    <a:lumOff val="40000"/>
                  </a:schemeClr>
                </a:solidFill>
              </a:rPr>
              <a:t>Section of the spectrum where most weather satellites work in.</a:t>
            </a:r>
          </a:p>
        </p:txBody>
      </p:sp>
      <p:sp>
        <p:nvSpPr>
          <p:cNvPr id="13" name="Double Bracket 12"/>
          <p:cNvSpPr/>
          <p:nvPr/>
        </p:nvSpPr>
        <p:spPr>
          <a:xfrm>
            <a:off x="3452500" y="3050847"/>
            <a:ext cx="485393"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Double Bracket 13"/>
          <p:cNvSpPr/>
          <p:nvPr/>
        </p:nvSpPr>
        <p:spPr>
          <a:xfrm>
            <a:off x="6747971" y="3050846"/>
            <a:ext cx="659098"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180997" y="5157500"/>
            <a:ext cx="1662623" cy="584775"/>
          </a:xfrm>
          <a:prstGeom prst="rect">
            <a:avLst/>
          </a:prstGeom>
          <a:noFill/>
        </p:spPr>
        <p:txBody>
          <a:bodyPr wrap="square" rtlCol="0">
            <a:spAutoFit/>
          </a:bodyPr>
          <a:lstStyle>
            <a:defPPr>
              <a:defRPr lang="en-US"/>
            </a:defPPr>
            <a:lvl1pPr>
              <a:defRPr sz="1600" b="1">
                <a:solidFill>
                  <a:schemeClr val="accent4">
                    <a:lumMod val="60000"/>
                    <a:lumOff val="40000"/>
                  </a:schemeClr>
                </a:solidFill>
                <a:latin typeface="Arial" panose="020B0604020202020204" pitchFamily="34" charset="0"/>
                <a:cs typeface="Arial" panose="020B0604020202020204" pitchFamily="34" charset="0"/>
              </a:defRPr>
            </a:lvl1pPr>
          </a:lstStyle>
          <a:p>
            <a:r>
              <a:rPr lang="en-US" dirty="0">
                <a:solidFill>
                  <a:schemeClr val="accent4">
                    <a:lumMod val="75000"/>
                  </a:schemeClr>
                </a:solidFill>
              </a:rPr>
              <a:t>Waves the size of a pinhead</a:t>
            </a:r>
          </a:p>
        </p:txBody>
      </p:sp>
      <p:sp>
        <p:nvSpPr>
          <p:cNvPr id="15" name="TextBox 14"/>
          <p:cNvSpPr txBox="1"/>
          <p:nvPr/>
        </p:nvSpPr>
        <p:spPr>
          <a:xfrm>
            <a:off x="3306862" y="4987928"/>
            <a:ext cx="1662623" cy="584775"/>
          </a:xfrm>
          <a:prstGeom prst="rect">
            <a:avLst/>
          </a:prstGeom>
          <a:noFill/>
        </p:spPr>
        <p:txBody>
          <a:bodyPr wrap="square" rtlCol="0">
            <a:spAutoFit/>
          </a:bodyPr>
          <a:lstStyle>
            <a:defPPr>
              <a:defRPr lang="en-US"/>
            </a:defPPr>
            <a:lvl1pPr>
              <a:defRPr sz="1600" b="1">
                <a:solidFill>
                  <a:schemeClr val="accent4">
                    <a:lumMod val="60000"/>
                    <a:lumOff val="40000"/>
                  </a:schemeClr>
                </a:solidFill>
                <a:latin typeface="Arial" panose="020B0604020202020204" pitchFamily="34" charset="0"/>
                <a:cs typeface="Arial" panose="020B0604020202020204" pitchFamily="34" charset="0"/>
              </a:defRPr>
            </a:lvl1pPr>
          </a:lstStyle>
          <a:p>
            <a:r>
              <a:rPr lang="en-US" dirty="0">
                <a:solidFill>
                  <a:schemeClr val="accent4">
                    <a:lumMod val="75000"/>
                  </a:schemeClr>
                </a:solidFill>
              </a:rPr>
              <a:t>Waves the size of a fingernail</a:t>
            </a:r>
          </a:p>
        </p:txBody>
      </p:sp>
      <p:sp>
        <p:nvSpPr>
          <p:cNvPr id="16" name="Double Bracket 15"/>
          <p:cNvSpPr/>
          <p:nvPr/>
        </p:nvSpPr>
        <p:spPr>
          <a:xfrm>
            <a:off x="503920" y="3092965"/>
            <a:ext cx="384025"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Double Bracket 16"/>
          <p:cNvSpPr/>
          <p:nvPr/>
        </p:nvSpPr>
        <p:spPr>
          <a:xfrm>
            <a:off x="1196306" y="3092966"/>
            <a:ext cx="508089" cy="1512605"/>
          </a:xfrm>
          <a:prstGeom prst="bracketPair">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795524" y="4987927"/>
            <a:ext cx="1662623" cy="584775"/>
          </a:xfrm>
          <a:prstGeom prst="rect">
            <a:avLst/>
          </a:prstGeom>
          <a:noFill/>
        </p:spPr>
        <p:txBody>
          <a:bodyPr wrap="square" rtlCol="0">
            <a:spAutoFit/>
          </a:bodyPr>
          <a:lstStyle>
            <a:defPPr>
              <a:defRPr lang="en-US"/>
            </a:defPPr>
            <a:lvl1pPr>
              <a:defRPr sz="1600" b="1">
                <a:solidFill>
                  <a:schemeClr val="accent4">
                    <a:lumMod val="60000"/>
                    <a:lumOff val="40000"/>
                  </a:schemeClr>
                </a:solidFill>
                <a:latin typeface="Arial" panose="020B0604020202020204" pitchFamily="34" charset="0"/>
                <a:cs typeface="Arial" panose="020B0604020202020204" pitchFamily="34" charset="0"/>
              </a:defRPr>
            </a:lvl1pPr>
          </a:lstStyle>
          <a:p>
            <a:r>
              <a:rPr lang="en-US" dirty="0">
                <a:solidFill>
                  <a:schemeClr val="accent4">
                    <a:lumMod val="75000"/>
                  </a:schemeClr>
                </a:solidFill>
              </a:rPr>
              <a:t>Human-sized Waves</a:t>
            </a:r>
          </a:p>
        </p:txBody>
      </p:sp>
      <p:sp>
        <p:nvSpPr>
          <p:cNvPr id="7" name="TextBox 6"/>
          <p:cNvSpPr txBox="1"/>
          <p:nvPr/>
        </p:nvSpPr>
        <p:spPr>
          <a:xfrm>
            <a:off x="21929" y="2083714"/>
            <a:ext cx="1547190" cy="830997"/>
          </a:xfrm>
          <a:prstGeom prst="rect">
            <a:avLst/>
          </a:prstGeom>
          <a:noFill/>
        </p:spPr>
        <p:txBody>
          <a:bodyPr wrap="square" rtlCol="0">
            <a:spAutoFit/>
          </a:bodyPr>
          <a:lstStyle>
            <a:defPPr>
              <a:defRPr lang="en-US"/>
            </a:defPPr>
            <a:lvl1pPr>
              <a:defRPr sz="1600" b="1">
                <a:solidFill>
                  <a:schemeClr val="accent4">
                    <a:lumMod val="75000"/>
                  </a:schemeClr>
                </a:solidFill>
                <a:latin typeface="Arial" panose="020B0604020202020204" pitchFamily="34" charset="0"/>
                <a:cs typeface="Arial" panose="020B0604020202020204" pitchFamily="34" charset="0"/>
              </a:defRPr>
            </a:lvl1pPr>
          </a:lstStyle>
          <a:p>
            <a:r>
              <a:rPr lang="en-US" dirty="0">
                <a:solidFill>
                  <a:schemeClr val="accent4">
                    <a:lumMod val="60000"/>
                    <a:lumOff val="40000"/>
                  </a:schemeClr>
                </a:solidFill>
              </a:rPr>
              <a:t>Football field-sized field waves</a:t>
            </a:r>
          </a:p>
        </p:txBody>
      </p:sp>
      <p:sp>
        <p:nvSpPr>
          <p:cNvPr id="19" name="TextBox 18">
            <a:extLst>
              <a:ext uri="{FF2B5EF4-FFF2-40B4-BE49-F238E27FC236}">
                <a16:creationId xmlns:a16="http://schemas.microsoft.com/office/drawing/2014/main" id="{1798A8BB-2FDF-5D47-A0DA-A7DFDC16D39D}"/>
              </a:ext>
            </a:extLst>
          </p:cNvPr>
          <p:cNvSpPr txBox="1"/>
          <p:nvPr/>
        </p:nvSpPr>
        <p:spPr>
          <a:xfrm>
            <a:off x="7523037" y="85131"/>
            <a:ext cx="5360565" cy="307777"/>
          </a:xfrm>
          <a:prstGeom prst="rect">
            <a:avLst/>
          </a:prstGeom>
          <a:noFill/>
        </p:spPr>
        <p:txBody>
          <a:bodyPr wrap="square" rtlCol="0">
            <a:spAutoFit/>
          </a:bodyPr>
          <a:lstStyle/>
          <a:p>
            <a:r>
              <a:rPr lang="en-US" sz="1400" dirty="0"/>
              <a:t>From: NASA ARSET’s module Fundamentals of Remote Sensing</a:t>
            </a:r>
          </a:p>
        </p:txBody>
      </p:sp>
    </p:spTree>
    <p:extLst>
      <p:ext uri="{BB962C8B-B14F-4D97-AF65-F5344CB8AC3E}">
        <p14:creationId xmlns:p14="http://schemas.microsoft.com/office/powerpoint/2010/main" val="119135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3" grpId="0" animBg="1"/>
      <p:bldP spid="14" grpId="0" animBg="1"/>
      <p:bldP spid="6" grpId="0"/>
      <p:bldP spid="15" grpId="0"/>
      <p:bldP spid="16" grpId="0" animBg="1"/>
      <p:bldP spid="17" grpId="0" animBg="1"/>
      <p:bldP spid="1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Passive and Active Remote Sensing</a:t>
            </a:r>
          </a:p>
        </p:txBody>
      </p:sp>
      <p:sp>
        <p:nvSpPr>
          <p:cNvPr id="4" name="Text Placeholder 3"/>
          <p:cNvSpPr>
            <a:spLocks noGrp="1"/>
          </p:cNvSpPr>
          <p:nvPr>
            <p:ph idx="1"/>
          </p:nvPr>
        </p:nvSpPr>
        <p:spPr>
          <a:xfrm>
            <a:off x="7546205" y="1816641"/>
            <a:ext cx="3811605" cy="4468738"/>
          </a:xfrm>
        </p:spPr>
        <p:txBody>
          <a:bodyPr>
            <a:normAutofit fontScale="92500" lnSpcReduction="10000"/>
          </a:bodyPr>
          <a:lstStyle/>
          <a:p>
            <a:pPr marL="0" indent="0">
              <a:buNone/>
            </a:pPr>
            <a:r>
              <a:rPr lang="en-US" dirty="0"/>
              <a:t>Passive Remote Sensing</a:t>
            </a:r>
          </a:p>
          <a:p>
            <a:pPr marL="285750" indent="-285750">
              <a:buFont typeface="Arial" panose="020B0604020202020204" pitchFamily="34" charset="0"/>
              <a:buChar char="•"/>
            </a:pPr>
            <a:r>
              <a:rPr lang="en-US" dirty="0"/>
              <a:t>Measures the energy from an existing source (like the sun) that is reflected off the Earth’s surface to the sensor (optical &amp; infrared)</a:t>
            </a:r>
          </a:p>
          <a:p>
            <a:pPr marL="285750" indent="-285750">
              <a:buFont typeface="Arial" panose="020B0604020202020204" pitchFamily="34" charset="0"/>
              <a:buChar char="•"/>
            </a:pPr>
            <a:r>
              <a:rPr lang="en-US" dirty="0"/>
              <a:t>Measured the energy emitted from the Earth itself (thermal or passive microwave)</a:t>
            </a:r>
          </a:p>
          <a:p>
            <a:endParaRPr lang="en-US" dirty="0"/>
          </a:p>
          <a:p>
            <a:pPr marL="0" indent="0">
              <a:buNone/>
            </a:pPr>
            <a:r>
              <a:rPr lang="en-US" dirty="0"/>
              <a:t>Active Remote Sensing</a:t>
            </a:r>
          </a:p>
          <a:p>
            <a:pPr marL="285750" indent="-285750">
              <a:buFont typeface="Arial" panose="020B0604020202020204" pitchFamily="34" charset="0"/>
              <a:buChar char="•"/>
            </a:pPr>
            <a:r>
              <a:rPr lang="en-US" dirty="0"/>
              <a:t>A sensor emits its own energy and then monitors the intensity and amount of the reflected energy that is returned (</a:t>
            </a:r>
            <a:r>
              <a:rPr lang="en-US" dirty="0" err="1"/>
              <a:t>lidar</a:t>
            </a:r>
            <a:r>
              <a:rPr lang="en-US" dirty="0"/>
              <a:t> or radar)</a:t>
            </a:r>
          </a:p>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533" y="1816641"/>
            <a:ext cx="7181900" cy="4468738"/>
          </a:xfrm>
          <a:prstGeom prst="rect">
            <a:avLst/>
          </a:prstGeom>
        </p:spPr>
      </p:pic>
      <p:sp>
        <p:nvSpPr>
          <p:cNvPr id="5" name="TextBox 4"/>
          <p:cNvSpPr txBox="1"/>
          <p:nvPr/>
        </p:nvSpPr>
        <p:spPr>
          <a:xfrm>
            <a:off x="75501" y="6488668"/>
            <a:ext cx="5360565" cy="307777"/>
          </a:xfrm>
          <a:prstGeom prst="rect">
            <a:avLst/>
          </a:prstGeom>
          <a:noFill/>
        </p:spPr>
        <p:txBody>
          <a:bodyPr wrap="square" rtlCol="0">
            <a:spAutoFit/>
          </a:bodyPr>
          <a:lstStyle/>
          <a:p>
            <a:r>
              <a:rPr lang="en-US" sz="1400" dirty="0"/>
              <a:t>From: NASA ARSET’s module Fundamentals of Remote Sensing</a:t>
            </a:r>
          </a:p>
        </p:txBody>
      </p:sp>
    </p:spTree>
    <p:extLst>
      <p:ext uri="{BB962C8B-B14F-4D97-AF65-F5344CB8AC3E}">
        <p14:creationId xmlns:p14="http://schemas.microsoft.com/office/powerpoint/2010/main" val="358839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Types of Satellite Orbits</a:t>
            </a:r>
          </a:p>
        </p:txBody>
      </p:sp>
      <p:pic>
        <p:nvPicPr>
          <p:cNvPr id="1026" name="Picture 2" descr="https://images.articulate.com/f:jpg%7Cpng,a:retain,b:fff/rise/courses/Yj_2BjOeZxE2alVgJuNY-wYiIaXyb_4n/JuRtwDsBGAAknmx3.gif"/>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1015825" y="1598997"/>
            <a:ext cx="4389120" cy="35112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articulate.com/f:jpg%7Cpng,a:retain,b:fff/rise/courses/Yj_2BjOeZxE2alVgJuNY-wYiIaXyb_4n/5WNS_bsj_U5ZyP3t.gif"/>
          <p:cNvPicPr>
            <a:picLocks noChangeAspect="1" noChangeArrowheads="1" noCrop="1"/>
          </p:cNvPicPr>
          <p:nvPr/>
        </p:nvPicPr>
        <p:blipFill>
          <a:blip r:embed="rId4">
            <a:extLst>
              <a:ext uri="{28A0092B-C50C-407E-A947-70E740481C1C}">
                <a14:useLocalDpi xmlns:a14="http://schemas.microsoft.com/office/drawing/2010/main"/>
              </a:ext>
            </a:extLst>
          </a:blip>
          <a:srcRect/>
          <a:stretch>
            <a:fillRect/>
          </a:stretch>
        </p:blipFill>
        <p:spPr bwMode="auto">
          <a:xfrm>
            <a:off x="6506041" y="1555753"/>
            <a:ext cx="4389120" cy="35112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5501" y="6122908"/>
            <a:ext cx="12040998" cy="738664"/>
          </a:xfrm>
          <a:prstGeom prst="rect">
            <a:avLst/>
          </a:prstGeom>
          <a:noFill/>
        </p:spPr>
        <p:txBody>
          <a:bodyPr wrap="square" rtlCol="0">
            <a:spAutoFit/>
          </a:bodyPr>
          <a:lstStyle/>
          <a:p>
            <a:r>
              <a:rPr lang="en-US" sz="1400" dirty="0">
                <a:solidFill>
                  <a:schemeClr val="accent1">
                    <a:lumMod val="60000"/>
                    <a:lumOff val="40000"/>
                  </a:schemeClr>
                </a:solidFill>
              </a:rPr>
              <a:t>From: NASA ARSET’s module Fundamentals of Remote Sensing.   </a:t>
            </a:r>
          </a:p>
          <a:p>
            <a:r>
              <a:rPr lang="en-US" sz="1400" dirty="0">
                <a:solidFill>
                  <a:schemeClr val="accent1">
                    <a:lumMod val="60000"/>
                    <a:lumOff val="40000"/>
                  </a:schemeClr>
                </a:solidFill>
              </a:rPr>
              <a:t>For more information and awesome imagery, check out the European Space Agency’s page at: https://</a:t>
            </a:r>
            <a:r>
              <a:rPr lang="en-US" sz="1400" dirty="0" err="1">
                <a:solidFill>
                  <a:schemeClr val="accent1">
                    <a:lumMod val="60000"/>
                    <a:lumOff val="40000"/>
                  </a:schemeClr>
                </a:solidFill>
              </a:rPr>
              <a:t>www.esa.int</a:t>
            </a:r>
            <a:r>
              <a:rPr lang="en-US" sz="1400" dirty="0">
                <a:solidFill>
                  <a:schemeClr val="accent1">
                    <a:lumMod val="60000"/>
                    <a:lumOff val="40000"/>
                  </a:schemeClr>
                </a:solidFill>
              </a:rPr>
              <a:t>/</a:t>
            </a:r>
            <a:r>
              <a:rPr lang="en-US" sz="1400" dirty="0" err="1">
                <a:solidFill>
                  <a:schemeClr val="accent1">
                    <a:lumMod val="60000"/>
                    <a:lumOff val="40000"/>
                  </a:schemeClr>
                </a:solidFill>
              </a:rPr>
              <a:t>Enabling_Support</a:t>
            </a:r>
            <a:r>
              <a:rPr lang="en-US" sz="1400" dirty="0">
                <a:solidFill>
                  <a:schemeClr val="accent1">
                    <a:lumMod val="60000"/>
                    <a:lumOff val="40000"/>
                  </a:schemeClr>
                </a:solidFill>
              </a:rPr>
              <a:t>/</a:t>
            </a:r>
            <a:r>
              <a:rPr lang="en-US" sz="1400" dirty="0" err="1">
                <a:solidFill>
                  <a:schemeClr val="accent1">
                    <a:lumMod val="60000"/>
                    <a:lumOff val="40000"/>
                  </a:schemeClr>
                </a:solidFill>
              </a:rPr>
              <a:t>Space_Transportation</a:t>
            </a:r>
            <a:r>
              <a:rPr lang="en-US" sz="1400" dirty="0">
                <a:solidFill>
                  <a:schemeClr val="accent1">
                    <a:lumMod val="60000"/>
                    <a:lumOff val="40000"/>
                  </a:schemeClr>
                </a:solidFill>
              </a:rPr>
              <a:t>/</a:t>
            </a:r>
            <a:r>
              <a:rPr lang="en-US" sz="1400" dirty="0" err="1">
                <a:solidFill>
                  <a:schemeClr val="accent1">
                    <a:lumMod val="60000"/>
                    <a:lumOff val="40000"/>
                  </a:schemeClr>
                </a:solidFill>
              </a:rPr>
              <a:t>Types_of_orbits</a:t>
            </a:r>
            <a:endParaRPr lang="en-US" sz="1400" dirty="0">
              <a:solidFill>
                <a:schemeClr val="accent1">
                  <a:lumMod val="60000"/>
                  <a:lumOff val="40000"/>
                </a:schemeClr>
              </a:solidFill>
            </a:endParaRPr>
          </a:p>
        </p:txBody>
      </p:sp>
      <p:sp>
        <p:nvSpPr>
          <p:cNvPr id="4" name="TextBox 3"/>
          <p:cNvSpPr txBox="1"/>
          <p:nvPr/>
        </p:nvSpPr>
        <p:spPr>
          <a:xfrm>
            <a:off x="323355" y="5110293"/>
            <a:ext cx="5208765" cy="923330"/>
          </a:xfrm>
          <a:prstGeom prst="rect">
            <a:avLst/>
          </a:prstGeom>
          <a:noFill/>
        </p:spPr>
        <p:txBody>
          <a:bodyPr wrap="square" rtlCol="0">
            <a:spAutoFit/>
          </a:bodyPr>
          <a:lstStyle/>
          <a:p>
            <a:r>
              <a:rPr lang="en-US" dirty="0"/>
              <a:t>Geostationary Orbit: </a:t>
            </a:r>
          </a:p>
          <a:p>
            <a:pPr marL="285750" indent="-285750">
              <a:buFont typeface="Arial" panose="020B0604020202020204" pitchFamily="34" charset="0"/>
              <a:buChar char="•"/>
            </a:pPr>
            <a:r>
              <a:rPr lang="en-US" dirty="0"/>
              <a:t>Orbits over the equator</a:t>
            </a:r>
          </a:p>
          <a:p>
            <a:pPr marL="285750" indent="-285750">
              <a:buFont typeface="Arial" panose="020B0604020202020204" pitchFamily="34" charset="0"/>
              <a:buChar char="•"/>
            </a:pPr>
            <a:r>
              <a:rPr lang="en-US" dirty="0"/>
              <a:t>Orbits over the same spot with the Earth’s rotation</a:t>
            </a:r>
          </a:p>
        </p:txBody>
      </p:sp>
      <p:sp>
        <p:nvSpPr>
          <p:cNvPr id="7" name="TextBox 6"/>
          <p:cNvSpPr txBox="1"/>
          <p:nvPr/>
        </p:nvSpPr>
        <p:spPr>
          <a:xfrm>
            <a:off x="6506041" y="5111691"/>
            <a:ext cx="5490216" cy="1200329"/>
          </a:xfrm>
          <a:prstGeom prst="rect">
            <a:avLst/>
          </a:prstGeom>
          <a:noFill/>
        </p:spPr>
        <p:txBody>
          <a:bodyPr wrap="square" rtlCol="0">
            <a:spAutoFit/>
          </a:bodyPr>
          <a:lstStyle/>
          <a:p>
            <a:r>
              <a:rPr lang="en-US" dirty="0"/>
              <a:t>Low Earth Orbit: </a:t>
            </a:r>
          </a:p>
          <a:p>
            <a:pPr marL="285750" indent="-285750">
              <a:buFont typeface="Arial" panose="020B0604020202020204" pitchFamily="34" charset="0"/>
              <a:buChar char="•"/>
            </a:pPr>
            <a:r>
              <a:rPr lang="en-US" dirty="0"/>
              <a:t>Circular orbit moving relative to the Earth</a:t>
            </a:r>
          </a:p>
          <a:p>
            <a:pPr marL="285750" indent="-285750">
              <a:buFont typeface="Arial" panose="020B0604020202020204" pitchFamily="34" charset="0"/>
              <a:buChar char="•"/>
            </a:pPr>
            <a:r>
              <a:rPr lang="en-US" dirty="0"/>
              <a:t>Can be polar or non-polar </a:t>
            </a:r>
          </a:p>
          <a:p>
            <a:pPr marL="285750" indent="-285750">
              <a:buFont typeface="Arial" panose="020B0604020202020204" pitchFamily="34" charset="0"/>
              <a:buChar char="•"/>
            </a:pPr>
            <a:r>
              <a:rPr lang="en-US" dirty="0"/>
              <a:t>Observes the entire globe in a period of time</a:t>
            </a:r>
          </a:p>
        </p:txBody>
      </p:sp>
    </p:spTree>
    <p:extLst>
      <p:ext uri="{BB962C8B-B14F-4D97-AF65-F5344CB8AC3E}">
        <p14:creationId xmlns:p14="http://schemas.microsoft.com/office/powerpoint/2010/main" val="78563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295400" y="362303"/>
            <a:ext cx="9601200" cy="1069940"/>
          </a:xfrm>
          <a:prstGeom prst="rect">
            <a:avLst/>
          </a:prstGeom>
          <a:effectLst/>
        </p:spPr>
        <p:txBody>
          <a:bodyPr vert="horz" lIns="91440" tIns="45720" rIns="91440" bIns="45720" rtlCol="0" anchor="ctr">
            <a:normAutofit/>
          </a:bodyPr>
          <a:lstStyle>
            <a:lvl1pPr>
              <a:spcBef>
                <a:spcPct val="0"/>
              </a:spcBef>
              <a:buNone/>
              <a:defRPr sz="3600"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Where:  Types of Satellite Orbits: Examples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4921" y="1728131"/>
            <a:ext cx="3757569" cy="3757569"/>
          </a:xfrm>
          <a:prstGeom prst="rect">
            <a:avLst/>
          </a:prstGeom>
        </p:spPr>
      </p:pic>
      <p:sp>
        <p:nvSpPr>
          <p:cNvPr id="5" name="TextBox 4"/>
          <p:cNvSpPr txBox="1"/>
          <p:nvPr/>
        </p:nvSpPr>
        <p:spPr>
          <a:xfrm>
            <a:off x="272292" y="5781588"/>
            <a:ext cx="3942825" cy="646331"/>
          </a:xfrm>
          <a:prstGeom prst="rect">
            <a:avLst/>
          </a:prstGeom>
          <a:noFill/>
        </p:spPr>
        <p:txBody>
          <a:bodyPr wrap="square" rtlCol="0">
            <a:spAutoFit/>
          </a:bodyPr>
          <a:lstStyle/>
          <a:p>
            <a:r>
              <a:rPr lang="en-US" dirty="0"/>
              <a:t>North America’s orbit tracks for NASA Aqua satellite for 24 July 2019</a:t>
            </a:r>
          </a:p>
        </p:txBody>
      </p:sp>
      <p:pic>
        <p:nvPicPr>
          <p:cNvPr id="6" name="Picture 5"/>
          <p:cNvPicPr>
            <a:picLocks noChangeAspect="1"/>
          </p:cNvPicPr>
          <p:nvPr/>
        </p:nvPicPr>
        <p:blipFill>
          <a:blip r:embed="rId4"/>
          <a:stretch>
            <a:fillRect/>
          </a:stretch>
        </p:blipFill>
        <p:spPr>
          <a:xfrm>
            <a:off x="4379052" y="1715810"/>
            <a:ext cx="7532134" cy="3769890"/>
          </a:xfrm>
          <a:prstGeom prst="rect">
            <a:avLst/>
          </a:prstGeom>
        </p:spPr>
      </p:pic>
      <p:sp>
        <p:nvSpPr>
          <p:cNvPr id="8" name="Rectangle 7"/>
          <p:cNvSpPr/>
          <p:nvPr/>
        </p:nvSpPr>
        <p:spPr>
          <a:xfrm>
            <a:off x="272292" y="6534834"/>
            <a:ext cx="4938319" cy="276999"/>
          </a:xfrm>
          <a:prstGeom prst="rect">
            <a:avLst/>
          </a:prstGeom>
        </p:spPr>
        <p:txBody>
          <a:bodyPr wrap="square">
            <a:spAutoFit/>
          </a:bodyPr>
          <a:lstStyle/>
          <a:p>
            <a:r>
              <a:rPr lang="en-US" sz="1200" dirty="0">
                <a:hlinkClick r:id="rId5"/>
              </a:rPr>
              <a:t>https://www.ssec.wisc.edu/datacenter/orbit_tracks.html</a:t>
            </a:r>
            <a:endParaRPr lang="en-US" sz="1200" dirty="0"/>
          </a:p>
        </p:txBody>
      </p:sp>
      <p:sp>
        <p:nvSpPr>
          <p:cNvPr id="9" name="Rectangle 8"/>
          <p:cNvSpPr/>
          <p:nvPr/>
        </p:nvSpPr>
        <p:spPr>
          <a:xfrm>
            <a:off x="4379052" y="6543115"/>
            <a:ext cx="7675928" cy="276999"/>
          </a:xfrm>
          <a:prstGeom prst="rect">
            <a:avLst/>
          </a:prstGeom>
        </p:spPr>
        <p:txBody>
          <a:bodyPr wrap="square">
            <a:spAutoFit/>
          </a:bodyPr>
          <a:lstStyle/>
          <a:p>
            <a:r>
              <a:rPr lang="en-US" sz="1200" dirty="0">
                <a:hlinkClick r:id="rId6"/>
              </a:rPr>
              <a:t>https://www.nasa.gov/feature/goddard/nasa-celebrates-contributions-to-40-years-of-noaa-goes-satellites</a:t>
            </a:r>
            <a:endParaRPr lang="en-US" sz="1200" dirty="0"/>
          </a:p>
        </p:txBody>
      </p:sp>
      <p:sp>
        <p:nvSpPr>
          <p:cNvPr id="10" name="TextBox 9"/>
          <p:cNvSpPr txBox="1"/>
          <p:nvPr/>
        </p:nvSpPr>
        <p:spPr>
          <a:xfrm>
            <a:off x="4379052" y="5781588"/>
            <a:ext cx="7432647" cy="369332"/>
          </a:xfrm>
          <a:prstGeom prst="rect">
            <a:avLst/>
          </a:prstGeom>
          <a:noFill/>
        </p:spPr>
        <p:txBody>
          <a:bodyPr wrap="square" rtlCol="0">
            <a:spAutoFit/>
          </a:bodyPr>
          <a:lstStyle/>
          <a:p>
            <a:r>
              <a:rPr lang="en-US" dirty="0"/>
              <a:t>Location of the GOES East and West Satellites over North America</a:t>
            </a:r>
          </a:p>
        </p:txBody>
      </p:sp>
    </p:spTree>
    <p:extLst>
      <p:ext uri="{BB962C8B-B14F-4D97-AF65-F5344CB8AC3E}">
        <p14:creationId xmlns:p14="http://schemas.microsoft.com/office/powerpoint/2010/main" val="3697427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309670" y="1855557"/>
            <a:ext cx="5920577" cy="1279452"/>
          </a:xfrm>
        </p:spPr>
        <p:txBody>
          <a:bodyPr/>
          <a:lstStyle/>
          <a:p>
            <a:r>
              <a:rPr lang="en-US" dirty="0"/>
              <a:t>Understanding a satellite’s designed purpose will help to understand/define it’s spatial, temporal as well as EM spectrum.</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32606" y="468139"/>
            <a:ext cx="4466394" cy="2027144"/>
          </a:xfrm>
          <a:prstGeom prst="rect">
            <a:avLst/>
          </a:prstGeom>
        </p:spPr>
      </p:pic>
      <p:sp>
        <p:nvSpPr>
          <p:cNvPr id="6" name="TextBox 5"/>
          <p:cNvSpPr txBox="1"/>
          <p:nvPr/>
        </p:nvSpPr>
        <p:spPr>
          <a:xfrm>
            <a:off x="7539426" y="2468263"/>
            <a:ext cx="1188720" cy="338554"/>
          </a:xfrm>
          <a:prstGeom prst="rect">
            <a:avLst/>
          </a:prstGeom>
          <a:noFill/>
        </p:spPr>
        <p:txBody>
          <a:bodyPr wrap="square" rtlCol="0">
            <a:spAutoFit/>
          </a:bodyPr>
          <a:lstStyle/>
          <a:p>
            <a:pPr algn="ctr"/>
            <a:r>
              <a:rPr lang="en-US" sz="1600" dirty="0"/>
              <a:t>1 meter</a:t>
            </a:r>
          </a:p>
        </p:txBody>
      </p:sp>
      <p:sp>
        <p:nvSpPr>
          <p:cNvPr id="7" name="TextBox 6"/>
          <p:cNvSpPr txBox="1"/>
          <p:nvPr/>
        </p:nvSpPr>
        <p:spPr>
          <a:xfrm>
            <a:off x="9011134" y="2468263"/>
            <a:ext cx="1188720" cy="338554"/>
          </a:xfrm>
          <a:prstGeom prst="rect">
            <a:avLst/>
          </a:prstGeom>
          <a:noFill/>
        </p:spPr>
        <p:txBody>
          <a:bodyPr wrap="square" rtlCol="0">
            <a:spAutoFit/>
          </a:bodyPr>
          <a:lstStyle/>
          <a:p>
            <a:pPr algn="ctr"/>
            <a:r>
              <a:rPr lang="en-US" sz="1600" dirty="0"/>
              <a:t>10 meter</a:t>
            </a:r>
          </a:p>
        </p:txBody>
      </p:sp>
      <p:sp>
        <p:nvSpPr>
          <p:cNvPr id="8" name="TextBox 7"/>
          <p:cNvSpPr txBox="1"/>
          <p:nvPr/>
        </p:nvSpPr>
        <p:spPr>
          <a:xfrm>
            <a:off x="10482842" y="2457120"/>
            <a:ext cx="1188720" cy="338554"/>
          </a:xfrm>
          <a:prstGeom prst="rect">
            <a:avLst/>
          </a:prstGeom>
          <a:noFill/>
        </p:spPr>
        <p:txBody>
          <a:bodyPr wrap="square" rtlCol="0">
            <a:spAutoFit/>
          </a:bodyPr>
          <a:lstStyle/>
          <a:p>
            <a:pPr algn="ctr"/>
            <a:r>
              <a:rPr lang="en-US" sz="1600" dirty="0"/>
              <a:t>30 meter</a:t>
            </a:r>
          </a:p>
        </p:txBody>
      </p:sp>
      <p:sp>
        <p:nvSpPr>
          <p:cNvPr id="9" name="Rectangle 8"/>
          <p:cNvSpPr/>
          <p:nvPr/>
        </p:nvSpPr>
        <p:spPr>
          <a:xfrm>
            <a:off x="7106479" y="2721439"/>
            <a:ext cx="5085522" cy="276999"/>
          </a:xfrm>
          <a:prstGeom prst="rect">
            <a:avLst/>
          </a:prstGeom>
        </p:spPr>
        <p:txBody>
          <a:bodyPr wrap="square">
            <a:spAutoFit/>
          </a:bodyPr>
          <a:lstStyle/>
          <a:p>
            <a:r>
              <a:rPr lang="en-US" sz="1200" dirty="0">
                <a:solidFill>
                  <a:srgbClr val="00B0F0"/>
                </a:solidFill>
                <a:hlinkClick r:id="rId4"/>
              </a:rPr>
              <a:t>ARSET Fundamentals of Remote Sensing: Image Credit: csc.noaa.gov</a:t>
            </a:r>
            <a:endParaRPr lang="en-US" sz="1200" dirty="0">
              <a:solidFill>
                <a:srgbClr val="00B0F0"/>
              </a:solidFill>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8497" y="3560519"/>
            <a:ext cx="3805141" cy="2831410"/>
          </a:xfrm>
          <a:prstGeom prst="rect">
            <a:avLst/>
          </a:prstGeom>
        </p:spPr>
      </p:pic>
      <p:sp>
        <p:nvSpPr>
          <p:cNvPr id="11" name="TextBox 10"/>
          <p:cNvSpPr txBox="1"/>
          <p:nvPr/>
        </p:nvSpPr>
        <p:spPr>
          <a:xfrm>
            <a:off x="6513236" y="2222325"/>
            <a:ext cx="1838739" cy="369332"/>
          </a:xfrm>
          <a:prstGeom prst="rect">
            <a:avLst/>
          </a:prstGeom>
          <a:noFill/>
        </p:spPr>
        <p:txBody>
          <a:bodyPr wrap="square" rtlCol="0">
            <a:spAutoFit/>
          </a:bodyPr>
          <a:lstStyle/>
          <a:p>
            <a:r>
              <a:rPr lang="en-US" dirty="0">
                <a:solidFill>
                  <a:schemeClr val="accent1">
                    <a:lumMod val="60000"/>
                    <a:lumOff val="40000"/>
                  </a:schemeClr>
                </a:solidFill>
              </a:rPr>
              <a:t>Spatial</a:t>
            </a:r>
          </a:p>
        </p:txBody>
      </p:sp>
      <p:sp>
        <p:nvSpPr>
          <p:cNvPr id="12" name="TextBox 11"/>
          <p:cNvSpPr txBox="1"/>
          <p:nvPr/>
        </p:nvSpPr>
        <p:spPr>
          <a:xfrm>
            <a:off x="9369157" y="3856518"/>
            <a:ext cx="1838739" cy="369332"/>
          </a:xfrm>
          <a:prstGeom prst="rect">
            <a:avLst/>
          </a:prstGeom>
          <a:noFill/>
        </p:spPr>
        <p:txBody>
          <a:bodyPr wrap="square" rtlCol="0">
            <a:spAutoFit/>
          </a:bodyPr>
          <a:lstStyle/>
          <a:p>
            <a:r>
              <a:rPr lang="en-US" dirty="0">
                <a:solidFill>
                  <a:schemeClr val="accent1">
                    <a:lumMod val="60000"/>
                    <a:lumOff val="40000"/>
                  </a:schemeClr>
                </a:solidFill>
              </a:rPr>
              <a:t>Temporal</a:t>
            </a:r>
          </a:p>
        </p:txBody>
      </p:sp>
      <p:pic>
        <p:nvPicPr>
          <p:cNvPr id="13" name="Picture 12"/>
          <p:cNvPicPr>
            <a:picLocks noChangeAspect="1"/>
          </p:cNvPicPr>
          <p:nvPr/>
        </p:nvPicPr>
        <p:blipFill>
          <a:blip r:embed="rId6"/>
          <a:stretch>
            <a:fillRect/>
          </a:stretch>
        </p:blipFill>
        <p:spPr>
          <a:xfrm>
            <a:off x="4175788" y="3560519"/>
            <a:ext cx="5021219" cy="2831410"/>
          </a:xfrm>
          <a:prstGeom prst="rect">
            <a:avLst/>
          </a:prstGeom>
        </p:spPr>
      </p:pic>
      <p:sp>
        <p:nvSpPr>
          <p:cNvPr id="14" name="Rectangle 13"/>
          <p:cNvSpPr/>
          <p:nvPr/>
        </p:nvSpPr>
        <p:spPr>
          <a:xfrm>
            <a:off x="198497" y="6396335"/>
            <a:ext cx="3805141" cy="461665"/>
          </a:xfrm>
          <a:prstGeom prst="rect">
            <a:avLst/>
          </a:prstGeom>
        </p:spPr>
        <p:txBody>
          <a:bodyPr wrap="square">
            <a:spAutoFit/>
          </a:bodyPr>
          <a:lstStyle/>
          <a:p>
            <a:pPr algn="ctr"/>
            <a:r>
              <a:rPr lang="en-US" sz="1200" dirty="0">
                <a:hlinkClick r:id="rId7"/>
              </a:rPr>
              <a:t>https://landsat.gsfc.nasa.gov/wp-content/uploads/2013/01/wrs2.gif</a:t>
            </a:r>
            <a:endParaRPr lang="en-US" sz="1200" dirty="0"/>
          </a:p>
        </p:txBody>
      </p:sp>
      <p:sp>
        <p:nvSpPr>
          <p:cNvPr id="15" name="Rectangle 14"/>
          <p:cNvSpPr/>
          <p:nvPr/>
        </p:nvSpPr>
        <p:spPr>
          <a:xfrm>
            <a:off x="4103854" y="6396335"/>
            <a:ext cx="5093153" cy="276999"/>
          </a:xfrm>
          <a:prstGeom prst="rect">
            <a:avLst/>
          </a:prstGeom>
        </p:spPr>
        <p:txBody>
          <a:bodyPr wrap="square">
            <a:spAutoFit/>
          </a:bodyPr>
          <a:lstStyle/>
          <a:p>
            <a:r>
              <a:rPr lang="en-US" sz="1200" dirty="0">
                <a:hlinkClick r:id="rId8"/>
              </a:rPr>
              <a:t>NASA ARSET Fundamentals of Remote Sensing</a:t>
            </a:r>
            <a:endParaRPr lang="en-US" sz="1200" dirty="0"/>
          </a:p>
        </p:txBody>
      </p:sp>
      <p:sp>
        <p:nvSpPr>
          <p:cNvPr id="16" name="Title 1"/>
          <p:cNvSpPr txBox="1">
            <a:spLocks/>
          </p:cNvSpPr>
          <p:nvPr/>
        </p:nvSpPr>
        <p:spPr>
          <a:xfrm>
            <a:off x="1295400" y="362303"/>
            <a:ext cx="9601200" cy="1069940"/>
          </a:xfrm>
          <a:prstGeom prst="rect">
            <a:avLst/>
          </a:prstGeom>
          <a:effectLst/>
        </p:spPr>
        <p:txBody>
          <a:bodyPr vert="horz" lIns="91440" tIns="45720" rIns="91440" bIns="45720" rtlCol="0" anchor="ctr">
            <a:normAutofit fontScale="92500" lnSpcReduction="10000"/>
          </a:bodyPr>
          <a:lstStyle>
            <a:lvl1pPr>
              <a:spcBef>
                <a:spcPct val="0"/>
              </a:spcBef>
              <a:buNone/>
              <a:defRPr sz="3600"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When:  Resolution</a:t>
            </a:r>
          </a:p>
          <a:p>
            <a:r>
              <a:rPr lang="en-US" dirty="0"/>
              <a:t>Temporal &amp; Spatial</a:t>
            </a:r>
          </a:p>
        </p:txBody>
      </p:sp>
    </p:spTree>
    <p:extLst>
      <p:ext uri="{BB962C8B-B14F-4D97-AF65-F5344CB8AC3E}">
        <p14:creationId xmlns:p14="http://schemas.microsoft.com/office/powerpoint/2010/main" val="1951673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4800600" y="6348710"/>
            <a:ext cx="6096000" cy="276999"/>
          </a:xfrm>
          <a:prstGeom prst="rect">
            <a:avLst/>
          </a:prstGeom>
        </p:spPr>
        <p:txBody>
          <a:bodyPr>
            <a:spAutoFit/>
          </a:bodyPr>
          <a:lstStyle/>
          <a:p>
            <a:r>
              <a:rPr lang="en-US" sz="1200" dirty="0">
                <a:hlinkClick r:id="rId4"/>
              </a:rPr>
              <a:t>Landsat Science</a:t>
            </a:r>
            <a:endParaRPr lang="en-US" sz="1200" dirty="0"/>
          </a:p>
        </p:txBody>
      </p:sp>
      <p:sp>
        <p:nvSpPr>
          <p:cNvPr id="4" name="Title 1"/>
          <p:cNvSpPr txBox="1">
            <a:spLocks/>
          </p:cNvSpPr>
          <p:nvPr/>
        </p:nvSpPr>
        <p:spPr>
          <a:xfrm>
            <a:off x="1295400" y="362303"/>
            <a:ext cx="9601200" cy="1069940"/>
          </a:xfrm>
          <a:prstGeom prst="rect">
            <a:avLst/>
          </a:prstGeom>
          <a:effectLst/>
        </p:spPr>
        <p:txBody>
          <a:bodyPr vert="horz" lIns="91440" tIns="45720" rIns="91440" bIns="45720" rtlCol="0" anchor="ctr">
            <a:normAutofit/>
          </a:bodyPr>
          <a:lstStyle>
            <a:defPPr>
              <a:defRPr lang="en-US"/>
            </a:defPPr>
            <a:lvl1pPr>
              <a:spcBef>
                <a:spcPct val="0"/>
              </a:spcBef>
              <a:buNone/>
              <a:defRPr sz="3600"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Resolution: Spectral</a:t>
            </a:r>
          </a:p>
        </p:txBody>
      </p:sp>
      <p:sp>
        <p:nvSpPr>
          <p:cNvPr id="6" name="TextBox 5"/>
          <p:cNvSpPr txBox="1"/>
          <p:nvPr/>
        </p:nvSpPr>
        <p:spPr>
          <a:xfrm>
            <a:off x="327116" y="1432243"/>
            <a:ext cx="4095750" cy="2585323"/>
          </a:xfrm>
          <a:prstGeom prst="rect">
            <a:avLst/>
          </a:prstGeom>
        </p:spPr>
        <p:txBody>
          <a:bodyPr vert="horz" lIns="91440" tIns="45720" rIns="91440" bIns="45720" rtlCol="0">
            <a:noAutofit/>
          </a:bodyPr>
          <a:lstStyle>
            <a:lvl1pPr indent="0">
              <a:lnSpc>
                <a:spcPct val="90000"/>
              </a:lnSpc>
              <a:spcBef>
                <a:spcPts val="1800"/>
              </a:spcBef>
              <a:buClr>
                <a:schemeClr val="accent1"/>
              </a:buClr>
              <a:buFont typeface="Arial" pitchFamily="34" charset="0"/>
              <a:buNone/>
              <a:defRPr sz="1600"/>
            </a:lvl1pPr>
            <a:lvl2pPr marL="742950" lvl="1" indent="-285750">
              <a:lnSpc>
                <a:spcPct val="90000"/>
              </a:lnSpc>
              <a:spcBef>
                <a:spcPts val="1200"/>
              </a:spcBef>
              <a:buClr>
                <a:schemeClr val="accent1"/>
              </a:buClr>
              <a:buFont typeface="Arial" panose="020B0604020202020204" pitchFamily="34" charset="0"/>
              <a:buChar char="•"/>
              <a:defRPr sz="1400"/>
            </a:lvl2pPr>
            <a:lvl3pPr marL="1200150" lvl="2" indent="-285750">
              <a:lnSpc>
                <a:spcPct val="90000"/>
              </a:lnSpc>
              <a:spcBef>
                <a:spcPts val="800"/>
              </a:spcBef>
              <a:buClr>
                <a:schemeClr val="accent1"/>
              </a:buClr>
              <a:buFont typeface="Arial" panose="020B0604020202020204" pitchFamily="34" charset="0"/>
              <a:buChar char="•"/>
              <a:defRPr sz="1200"/>
            </a:lvl3pPr>
            <a:lvl4pPr marL="1657350" lvl="3" indent="-285750">
              <a:lnSpc>
                <a:spcPct val="90000"/>
              </a:lnSpc>
              <a:spcBef>
                <a:spcPts val="800"/>
              </a:spcBef>
              <a:buClr>
                <a:schemeClr val="accent1"/>
              </a:buClr>
              <a:buFont typeface="Arial" panose="020B0604020202020204" pitchFamily="34" charset="0"/>
              <a:buChar char="•"/>
              <a:defRPr sz="1000"/>
            </a:lvl4pPr>
            <a:lvl5pPr indent="0">
              <a:lnSpc>
                <a:spcPct val="90000"/>
              </a:lnSpc>
              <a:spcBef>
                <a:spcPts val="800"/>
              </a:spcBef>
              <a:buClr>
                <a:schemeClr val="accent1"/>
              </a:buClr>
              <a:buFont typeface="Arial" pitchFamily="34" charset="0"/>
              <a:buNone/>
              <a:defRPr sz="1000"/>
            </a:lvl5pPr>
            <a:lvl6pPr indent="0">
              <a:lnSpc>
                <a:spcPct val="90000"/>
              </a:lnSpc>
              <a:spcBef>
                <a:spcPts val="800"/>
              </a:spcBef>
              <a:buClr>
                <a:schemeClr val="accent1"/>
              </a:buClr>
              <a:buFont typeface="Arial" pitchFamily="34" charset="0"/>
              <a:buNone/>
              <a:defRPr sz="1000"/>
            </a:lvl6pPr>
            <a:lvl7pPr indent="0">
              <a:lnSpc>
                <a:spcPct val="90000"/>
              </a:lnSpc>
              <a:spcBef>
                <a:spcPts val="800"/>
              </a:spcBef>
              <a:buClr>
                <a:schemeClr val="accent1"/>
              </a:buClr>
              <a:buFont typeface="Arial" pitchFamily="34" charset="0"/>
              <a:buNone/>
              <a:defRPr sz="1000"/>
            </a:lvl7pPr>
            <a:lvl8pPr indent="0">
              <a:lnSpc>
                <a:spcPct val="90000"/>
              </a:lnSpc>
              <a:spcBef>
                <a:spcPts val="800"/>
              </a:spcBef>
              <a:buClr>
                <a:schemeClr val="accent1"/>
              </a:buClr>
              <a:buFont typeface="Arial" pitchFamily="34" charset="0"/>
              <a:buNone/>
              <a:defRPr sz="1000"/>
            </a:lvl8pPr>
            <a:lvl9pPr indent="0">
              <a:lnSpc>
                <a:spcPct val="90000"/>
              </a:lnSpc>
              <a:spcBef>
                <a:spcPts val="800"/>
              </a:spcBef>
              <a:buClr>
                <a:schemeClr val="accent1"/>
              </a:buClr>
              <a:buFont typeface="Arial" pitchFamily="34" charset="0"/>
              <a:buNone/>
              <a:defRPr sz="1000"/>
            </a:lvl9pPr>
          </a:lstStyle>
          <a:p>
            <a:r>
              <a:rPr lang="en-US" sz="1800" dirty="0"/>
              <a:t>Defined as the ability of the sensor to detect fine wavelengths intervals</a:t>
            </a:r>
          </a:p>
          <a:p>
            <a:pPr marL="285750" indent="-285750">
              <a:buFont typeface="Arial" panose="020B0604020202020204" pitchFamily="34" charset="0"/>
              <a:buChar char="•"/>
            </a:pPr>
            <a:r>
              <a:rPr lang="en-US" sz="1800" dirty="0"/>
              <a:t>A band is defined as range of wavelengths along the EM scale</a:t>
            </a:r>
          </a:p>
          <a:p>
            <a:pPr marL="285750" indent="-285750">
              <a:buFont typeface="Arial" panose="020B0604020202020204" pitchFamily="34" charset="0"/>
              <a:buChar char="•"/>
            </a:pPr>
            <a:r>
              <a:rPr lang="en-US" sz="1800" dirty="0"/>
              <a:t>The narrower the range, the finer the spectral resolution is</a:t>
            </a:r>
          </a:p>
          <a:p>
            <a:pPr marL="285750" indent="-285750">
              <a:buFont typeface="Arial" panose="020B0604020202020204" pitchFamily="34" charset="0"/>
              <a:buChar char="•"/>
            </a:pPr>
            <a:r>
              <a:rPr lang="en-US" sz="1800" dirty="0"/>
              <a:t>The use of multiple bands enable the sensing of different parts of the Earth</a:t>
            </a:r>
          </a:p>
          <a:p>
            <a:pPr marL="571500" indent="-285750">
              <a:buFont typeface="Arial" panose="020B0604020202020204" pitchFamily="34" charset="0"/>
              <a:buChar char="•"/>
            </a:pPr>
            <a:r>
              <a:rPr lang="en-US" sz="1800" dirty="0"/>
              <a:t>Landsat 8 Operational Land Imager (OLI) – 16 bands</a:t>
            </a:r>
          </a:p>
          <a:p>
            <a:pPr marL="571500" indent="-285750">
              <a:buFont typeface="Arial" panose="020B0604020202020204" pitchFamily="34" charset="0"/>
              <a:buChar char="•"/>
            </a:pPr>
            <a:r>
              <a:rPr lang="en-US" sz="1800" dirty="0"/>
              <a:t>MODIS (Aqua/Terra Satellites) – 36 Bands</a:t>
            </a:r>
          </a:p>
          <a:p>
            <a:pPr marL="571500" indent="-285750">
              <a:buFont typeface="Arial" panose="020B0604020202020204" pitchFamily="34" charset="0"/>
              <a:buChar char="•"/>
            </a:pPr>
            <a:r>
              <a:rPr lang="en-US" sz="1800" dirty="0"/>
              <a:t>GOES-16 Advance Baseline Imager (ABI) – 16 bands</a:t>
            </a:r>
          </a:p>
          <a:p>
            <a:pPr lvl="1" indent="0">
              <a:buNone/>
            </a:pPr>
            <a:r>
              <a:rPr lang="en-US" sz="1600" dirty="0"/>
              <a:t> </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22866" y="1711874"/>
            <a:ext cx="7670972" cy="3835486"/>
          </a:xfrm>
          <a:prstGeom prst="rect">
            <a:avLst/>
          </a:prstGeom>
        </p:spPr>
      </p:pic>
    </p:spTree>
    <p:extLst>
      <p:ext uri="{BB962C8B-B14F-4D97-AF65-F5344CB8AC3E}">
        <p14:creationId xmlns:p14="http://schemas.microsoft.com/office/powerpoint/2010/main" val="419983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999" y="1249911"/>
            <a:ext cx="4061101" cy="2849539"/>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37" y="4099450"/>
            <a:ext cx="4075539" cy="2717026"/>
          </a:xfrm>
          <a:prstGeom prst="rect">
            <a:avLst/>
          </a:prstGeom>
        </p:spPr>
      </p:pic>
      <p:pic>
        <p:nvPicPr>
          <p:cNvPr id="4" name="Picture 3"/>
          <p:cNvPicPr>
            <a:picLocks noChangeAspect="1"/>
          </p:cNvPicPr>
          <p:nvPr/>
        </p:nvPicPr>
        <p:blipFill>
          <a:blip r:embed="rId5"/>
          <a:stretch>
            <a:fillRect/>
          </a:stretch>
        </p:blipFill>
        <p:spPr>
          <a:xfrm>
            <a:off x="8023186" y="77854"/>
            <a:ext cx="3774821" cy="4284422"/>
          </a:xfrm>
          <a:prstGeom prst="rect">
            <a:avLst/>
          </a:prstGeom>
        </p:spPr>
      </p:pic>
      <p:sp>
        <p:nvSpPr>
          <p:cNvPr id="5" name="Text Placeholder 3"/>
          <p:cNvSpPr txBox="1">
            <a:spLocks/>
          </p:cNvSpPr>
          <p:nvPr/>
        </p:nvSpPr>
        <p:spPr>
          <a:xfrm>
            <a:off x="4648640" y="1493329"/>
            <a:ext cx="3116139" cy="1828800"/>
          </a:xfrm>
          <a:prstGeom prst="rect">
            <a:avLst/>
          </a:prstGeom>
        </p:spPr>
        <p:txBody>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0" indent="0">
              <a:buNone/>
            </a:pPr>
            <a:r>
              <a:rPr lang="en-US" dirty="0"/>
              <a:t>Vegetation</a:t>
            </a:r>
          </a:p>
          <a:p>
            <a:r>
              <a:rPr lang="en-US" sz="1800" dirty="0"/>
              <a:t>Absorbs blue and red</a:t>
            </a:r>
          </a:p>
          <a:p>
            <a:r>
              <a:rPr lang="en-US" sz="1800" dirty="0"/>
              <a:t>Reflects green and infrared</a:t>
            </a:r>
          </a:p>
          <a:p>
            <a:endParaRPr lang="en-US" dirty="0"/>
          </a:p>
        </p:txBody>
      </p:sp>
      <p:sp>
        <p:nvSpPr>
          <p:cNvPr id="6" name="Text Placeholder 3"/>
          <p:cNvSpPr txBox="1">
            <a:spLocks/>
          </p:cNvSpPr>
          <p:nvPr/>
        </p:nvSpPr>
        <p:spPr>
          <a:xfrm>
            <a:off x="4648640" y="3447876"/>
            <a:ext cx="3116138" cy="1828800"/>
          </a:xfrm>
          <a:prstGeom prst="rect">
            <a:avLst/>
          </a:prstGeom>
        </p:spPr>
        <p:txBody>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0" indent="0">
              <a:buNone/>
            </a:pPr>
            <a:r>
              <a:rPr lang="en-US" dirty="0"/>
              <a:t>Water</a:t>
            </a:r>
          </a:p>
          <a:p>
            <a:r>
              <a:rPr lang="en-US" sz="1800" dirty="0"/>
              <a:t>Absorbs long wavelength (green and higher)</a:t>
            </a:r>
          </a:p>
          <a:p>
            <a:r>
              <a:rPr lang="en-US" sz="1800" dirty="0"/>
              <a:t>Reflects blue</a:t>
            </a:r>
          </a:p>
          <a:p>
            <a:endParaRPr lang="en-US" dirty="0"/>
          </a:p>
        </p:txBody>
      </p:sp>
      <p:sp>
        <p:nvSpPr>
          <p:cNvPr id="7" name="Text Placeholder 3"/>
          <p:cNvSpPr txBox="1">
            <a:spLocks/>
          </p:cNvSpPr>
          <p:nvPr/>
        </p:nvSpPr>
        <p:spPr>
          <a:xfrm>
            <a:off x="4648640" y="5162502"/>
            <a:ext cx="7523955" cy="1456259"/>
          </a:xfrm>
          <a:prstGeom prst="rect">
            <a:avLst/>
          </a:prstGeom>
        </p:spPr>
        <p:txBody>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0" indent="0">
              <a:buNone/>
            </a:pPr>
            <a:r>
              <a:rPr lang="en-US" dirty="0"/>
              <a:t>Atmosphere</a:t>
            </a:r>
          </a:p>
          <a:p>
            <a:r>
              <a:rPr lang="en-US" sz="1800" dirty="0"/>
              <a:t>Satellites take advantage of how the EM spectrum interacts with the atmosphere to provide information on the atmosphere’s composition</a:t>
            </a:r>
          </a:p>
          <a:p>
            <a:pPr lvl="2"/>
            <a:r>
              <a:rPr lang="en-US" dirty="0"/>
              <a:t>Presence of particulates and their contributions to pollution, clouds and precipitation</a:t>
            </a:r>
          </a:p>
          <a:p>
            <a:endParaRPr lang="en-US" dirty="0"/>
          </a:p>
        </p:txBody>
      </p:sp>
      <p:sp>
        <p:nvSpPr>
          <p:cNvPr id="8" name="Title 1"/>
          <p:cNvSpPr txBox="1">
            <a:spLocks/>
          </p:cNvSpPr>
          <p:nvPr/>
        </p:nvSpPr>
        <p:spPr>
          <a:xfrm>
            <a:off x="1295400" y="362303"/>
            <a:ext cx="9601200" cy="1069940"/>
          </a:xfrm>
          <a:prstGeom prst="rect">
            <a:avLst/>
          </a:prstGeom>
          <a:effectLst/>
        </p:spPr>
        <p:txBody>
          <a:bodyPr vert="horz" lIns="91440" tIns="45720" rIns="91440" bIns="45720" rtlCol="0" anchor="ctr">
            <a:normAutofit/>
          </a:bodyPr>
          <a:lstStyle>
            <a:defPPr>
              <a:defRPr lang="en-US"/>
            </a:defPPr>
            <a:lvl1pPr>
              <a:spcBef>
                <a:spcPct val="0"/>
              </a:spcBef>
              <a:buNone/>
              <a:defRPr sz="3600"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What are we observing?</a:t>
            </a:r>
          </a:p>
        </p:txBody>
      </p:sp>
    </p:spTree>
    <p:extLst>
      <p:ext uri="{BB962C8B-B14F-4D97-AF65-F5344CB8AC3E}">
        <p14:creationId xmlns:p14="http://schemas.microsoft.com/office/powerpoint/2010/main" val="65598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decipher satellite information</a:t>
            </a:r>
          </a:p>
        </p:txBody>
      </p:sp>
      <p:sp>
        <p:nvSpPr>
          <p:cNvPr id="3" name="Text Placeholder 2"/>
          <p:cNvSpPr>
            <a:spLocks noGrp="1"/>
          </p:cNvSpPr>
          <p:nvPr>
            <p:ph type="body" idx="1"/>
          </p:nvPr>
        </p:nvSpPr>
        <p:spPr/>
        <p:txBody>
          <a:bodyPr/>
          <a:lstStyle/>
          <a:p>
            <a:r>
              <a:rPr lang="en-US" dirty="0"/>
              <a:t>Image processing</a:t>
            </a:r>
          </a:p>
        </p:txBody>
      </p:sp>
    </p:spTree>
    <p:extLst>
      <p:ext uri="{BB962C8B-B14F-4D97-AF65-F5344CB8AC3E}">
        <p14:creationId xmlns:p14="http://schemas.microsoft.com/office/powerpoint/2010/main" val="66735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l="-1900" t="-458" r="-1898" b="-228"/>
          <a:stretch/>
        </p:blipFill>
        <p:spPr>
          <a:xfrm>
            <a:off x="59820" y="1304333"/>
            <a:ext cx="7272471" cy="3768696"/>
          </a:xfrm>
          <a:prstGeom prst="rect">
            <a:avLst/>
          </a:prstGeom>
        </p:spPr>
      </p:pic>
      <p:sp>
        <p:nvSpPr>
          <p:cNvPr id="9" name="Text Placeholder 8"/>
          <p:cNvSpPr>
            <a:spLocks noGrp="1"/>
          </p:cNvSpPr>
          <p:nvPr>
            <p:ph type="body" sz="half" idx="2"/>
          </p:nvPr>
        </p:nvSpPr>
        <p:spPr>
          <a:xfrm>
            <a:off x="7442247" y="1304333"/>
            <a:ext cx="4597638" cy="4615145"/>
          </a:xfrm>
        </p:spPr>
        <p:txBody>
          <a:bodyPr>
            <a:noAutofit/>
          </a:bodyPr>
          <a:lstStyle/>
          <a:p>
            <a:r>
              <a:rPr lang="en-US" sz="1800" dirty="0"/>
              <a:t>Why: </a:t>
            </a:r>
          </a:p>
          <a:p>
            <a:pPr marL="285750" indent="-285750">
              <a:buFont typeface="Arial" panose="020B0604020202020204" pitchFamily="34" charset="0"/>
              <a:buChar char="•"/>
            </a:pPr>
            <a:r>
              <a:rPr lang="en-US" sz="1800" dirty="0"/>
              <a:t>Draw attention to or highlight a feature</a:t>
            </a:r>
          </a:p>
          <a:p>
            <a:pPr marL="742950" lvl="1" indent="-285750">
              <a:buFont typeface="Arial" panose="020B0604020202020204" pitchFamily="34" charset="0"/>
              <a:buChar char="•"/>
            </a:pPr>
            <a:r>
              <a:rPr lang="en-US" sz="1600" dirty="0"/>
              <a:t>For infrared/visible: temperature</a:t>
            </a:r>
          </a:p>
          <a:p>
            <a:pPr marL="1200150" lvl="2" indent="-285750">
              <a:buFont typeface="Arial" panose="020B0604020202020204" pitchFamily="34" charset="0"/>
              <a:buChar char="•"/>
            </a:pPr>
            <a:r>
              <a:rPr lang="en-US" sz="1400" dirty="0"/>
              <a:t>Highlight the cold tops of thunderstorms</a:t>
            </a:r>
          </a:p>
          <a:p>
            <a:pPr marL="1657350" lvl="3" indent="-285750">
              <a:buFont typeface="Arial" panose="020B0604020202020204" pitchFamily="34" charset="0"/>
              <a:buChar char="•"/>
            </a:pPr>
            <a:r>
              <a:rPr lang="en-US" sz="1050" dirty="0"/>
              <a:t>Collocated with the strongest updrafts</a:t>
            </a:r>
          </a:p>
          <a:p>
            <a:pPr marL="742950" lvl="1" indent="-285750">
              <a:buFont typeface="Arial" panose="020B0604020202020204" pitchFamily="34" charset="0"/>
              <a:buChar char="•"/>
            </a:pPr>
            <a:r>
              <a:rPr lang="en-US" sz="1600" dirty="0"/>
              <a:t>Water Vapor: moisture</a:t>
            </a:r>
          </a:p>
          <a:p>
            <a:pPr marL="1200150" lvl="2" indent="-285750">
              <a:buFont typeface="Arial" panose="020B0604020202020204" pitchFamily="34" charset="0"/>
              <a:buChar char="•"/>
            </a:pPr>
            <a:r>
              <a:rPr lang="en-US" sz="1400" dirty="0"/>
              <a:t>Precipitation areas</a:t>
            </a:r>
          </a:p>
          <a:p>
            <a:pPr marL="1200150" lvl="2" indent="-285750">
              <a:buFont typeface="Arial" panose="020B0604020202020204" pitchFamily="34" charset="0"/>
              <a:buChar char="•"/>
            </a:pPr>
            <a:r>
              <a:rPr lang="en-US" sz="1400" dirty="0"/>
              <a:t>Location of frontal boundaries</a:t>
            </a:r>
          </a:p>
          <a:p>
            <a:pPr marL="1200150" lvl="2" indent="-285750">
              <a:buFont typeface="Arial" panose="020B0604020202020204" pitchFamily="34" charset="0"/>
              <a:buChar char="•"/>
            </a:pPr>
            <a:r>
              <a:rPr lang="en-US" sz="1400" dirty="0"/>
              <a:t>Dry air intrusion</a:t>
            </a:r>
          </a:p>
          <a:p>
            <a:r>
              <a:rPr lang="en-US" sz="1800" dirty="0"/>
              <a:t>How:  </a:t>
            </a:r>
          </a:p>
          <a:p>
            <a:pPr marL="285750" indent="-285750">
              <a:buFont typeface="Arial" panose="020B0604020202020204" pitchFamily="34" charset="0"/>
              <a:buChar char="•"/>
            </a:pPr>
            <a:r>
              <a:rPr lang="en-US" sz="1800" dirty="0"/>
              <a:t>Change the stretch of the image </a:t>
            </a:r>
          </a:p>
          <a:p>
            <a:pPr marL="285750" indent="-285750">
              <a:buFont typeface="Arial" panose="020B0604020202020204" pitchFamily="34" charset="0"/>
              <a:buChar char="•"/>
            </a:pPr>
            <a:r>
              <a:rPr lang="en-US" sz="1800" dirty="0"/>
              <a:t>Add color to specific portions of an image</a:t>
            </a:r>
          </a:p>
        </p:txBody>
      </p:sp>
      <p:sp>
        <p:nvSpPr>
          <p:cNvPr id="6" name="Content Placeholder 5"/>
          <p:cNvSpPr>
            <a:spLocks noGrp="1"/>
          </p:cNvSpPr>
          <p:nvPr>
            <p:ph sz="half" idx="4294967295"/>
          </p:nvPr>
        </p:nvSpPr>
        <p:spPr>
          <a:xfrm>
            <a:off x="145278" y="5222564"/>
            <a:ext cx="7016098" cy="1214089"/>
          </a:xfrm>
        </p:spPr>
        <p:txBody>
          <a:bodyPr/>
          <a:lstStyle/>
          <a:p>
            <a:r>
              <a:rPr lang="en-US" dirty="0"/>
              <a:t>Color bars and dynamic range</a:t>
            </a:r>
          </a:p>
          <a:p>
            <a:r>
              <a:rPr lang="en-US" dirty="0"/>
              <a:t>Low light situations vs bright cloud-filled scenes</a:t>
            </a:r>
          </a:p>
        </p:txBody>
      </p:sp>
      <p:sp>
        <p:nvSpPr>
          <p:cNvPr id="11" name="TextBox 10"/>
          <p:cNvSpPr txBox="1"/>
          <p:nvPr/>
        </p:nvSpPr>
        <p:spPr>
          <a:xfrm>
            <a:off x="633101" y="4812058"/>
            <a:ext cx="1324598" cy="274320"/>
          </a:xfrm>
          <a:prstGeom prst="rect">
            <a:avLst/>
          </a:prstGeom>
          <a:solidFill>
            <a:srgbClr val="2A7370"/>
          </a:solidFill>
          <a:ln>
            <a:solidFill>
              <a:schemeClr val="accent6">
                <a:lumMod val="50000"/>
              </a:schemeClr>
            </a:solidFill>
          </a:ln>
        </p:spPr>
        <p:txBody>
          <a:bodyPr wrap="square" rtlCol="0">
            <a:spAutoFit/>
          </a:bodyPr>
          <a:lstStyle/>
          <a:p>
            <a:pPr algn="ctr"/>
            <a:r>
              <a:rPr lang="en-US" sz="1400" dirty="0"/>
              <a:t>Visible</a:t>
            </a:r>
          </a:p>
        </p:txBody>
      </p:sp>
      <p:sp>
        <p:nvSpPr>
          <p:cNvPr id="12" name="TextBox 11"/>
          <p:cNvSpPr txBox="1"/>
          <p:nvPr/>
        </p:nvSpPr>
        <p:spPr>
          <a:xfrm>
            <a:off x="2647487" y="4824768"/>
            <a:ext cx="2011680" cy="307777"/>
          </a:xfrm>
          <a:prstGeom prst="rect">
            <a:avLst/>
          </a:prstGeom>
          <a:solidFill>
            <a:srgbClr val="2A7370"/>
          </a:solidFill>
          <a:ln>
            <a:solidFill>
              <a:schemeClr val="accent6">
                <a:lumMod val="50000"/>
              </a:schemeClr>
            </a:solidFill>
          </a:ln>
        </p:spPr>
        <p:txBody>
          <a:bodyPr wrap="square" rtlCol="0">
            <a:spAutoFit/>
          </a:bodyPr>
          <a:lstStyle/>
          <a:p>
            <a:pPr algn="ctr"/>
            <a:r>
              <a:rPr lang="en-US" sz="1400" dirty="0"/>
              <a:t>Longwave Infrared </a:t>
            </a:r>
          </a:p>
        </p:txBody>
      </p:sp>
      <p:sp>
        <p:nvSpPr>
          <p:cNvPr id="13" name="TextBox 12"/>
          <p:cNvSpPr txBox="1"/>
          <p:nvPr/>
        </p:nvSpPr>
        <p:spPr>
          <a:xfrm>
            <a:off x="4828373" y="4824768"/>
            <a:ext cx="1324598" cy="274320"/>
          </a:xfrm>
          <a:prstGeom prst="rect">
            <a:avLst/>
          </a:prstGeom>
          <a:solidFill>
            <a:srgbClr val="2A7370"/>
          </a:solidFill>
          <a:ln>
            <a:solidFill>
              <a:schemeClr val="accent6">
                <a:lumMod val="50000"/>
              </a:schemeClr>
            </a:solidFill>
          </a:ln>
        </p:spPr>
        <p:txBody>
          <a:bodyPr wrap="square" rtlCol="0">
            <a:spAutoFit/>
          </a:bodyPr>
          <a:lstStyle/>
          <a:p>
            <a:pPr algn="ctr"/>
            <a:r>
              <a:rPr lang="en-US" sz="1400" dirty="0"/>
              <a:t>Water Vapor</a:t>
            </a:r>
          </a:p>
        </p:txBody>
      </p:sp>
      <p:sp>
        <p:nvSpPr>
          <p:cNvPr id="14" name="TextBox 13"/>
          <p:cNvSpPr txBox="1"/>
          <p:nvPr/>
        </p:nvSpPr>
        <p:spPr>
          <a:xfrm>
            <a:off x="145278" y="6586189"/>
            <a:ext cx="6062029" cy="261610"/>
          </a:xfrm>
          <a:prstGeom prst="rect">
            <a:avLst/>
          </a:prstGeom>
          <a:noFill/>
        </p:spPr>
        <p:txBody>
          <a:bodyPr wrap="square" rtlCol="0">
            <a:spAutoFit/>
          </a:bodyPr>
          <a:lstStyle/>
          <a:p>
            <a:r>
              <a:rPr lang="en-US" sz="1100" dirty="0">
                <a:hlinkClick r:id="rId4"/>
              </a:rPr>
              <a:t>COMET Module: Basics of Visible and Infrared Remote Sensing; Intro: Visible Enhancements</a:t>
            </a:r>
            <a:endParaRPr lang="en-US" sz="1100" dirty="0"/>
          </a:p>
        </p:txBody>
      </p:sp>
      <p:sp>
        <p:nvSpPr>
          <p:cNvPr id="15" name="Title 1">
            <a:extLst>
              <a:ext uri="{FF2B5EF4-FFF2-40B4-BE49-F238E27FC236}">
                <a16:creationId xmlns:a16="http://schemas.microsoft.com/office/drawing/2014/main" id="{72E35F6F-A113-D54A-9148-16F70CEBEC9F}"/>
              </a:ext>
            </a:extLst>
          </p:cNvPr>
          <p:cNvSpPr txBox="1">
            <a:spLocks/>
          </p:cNvSpPr>
          <p:nvPr/>
        </p:nvSpPr>
        <p:spPr>
          <a:xfrm>
            <a:off x="1295400" y="362303"/>
            <a:ext cx="9601200" cy="1069940"/>
          </a:xfrm>
          <a:prstGeom prst="rect">
            <a:avLst/>
          </a:prstGeom>
          <a:effectLst/>
        </p:spPr>
        <p:txBody>
          <a:bodyPr vert="horz" lIns="91440" tIns="45720" rIns="91440" bIns="45720" rtlCol="0" anchor="ctr">
            <a:normAutofit/>
          </a:bodyPr>
          <a:lstStyle>
            <a:defPPr>
              <a:defRPr lang="en-US"/>
            </a:defPPr>
            <a:lvl1pPr>
              <a:spcBef>
                <a:spcPct val="0"/>
              </a:spcBef>
              <a:buNone/>
              <a:defRPr sz="3600" cap="all">
                <a:ln w="3175" cmpd="sng">
                  <a:noFill/>
                </a:ln>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Image Processing</a:t>
            </a:r>
          </a:p>
        </p:txBody>
      </p:sp>
    </p:spTree>
    <p:extLst>
      <p:ext uri="{BB962C8B-B14F-4D97-AF65-F5344CB8AC3E}">
        <p14:creationId xmlns:p14="http://schemas.microsoft.com/office/powerpoint/2010/main" val="171799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Enhancement</a:t>
            </a:r>
          </a:p>
        </p:txBody>
      </p:sp>
      <p:sp>
        <p:nvSpPr>
          <p:cNvPr id="4" name="Text Placeholder 3"/>
          <p:cNvSpPr>
            <a:spLocks noGrp="1"/>
          </p:cNvSpPr>
          <p:nvPr>
            <p:ph type="body" sz="half" idx="2"/>
          </p:nvPr>
        </p:nvSpPr>
        <p:spPr>
          <a:xfrm>
            <a:off x="6988730" y="440690"/>
            <a:ext cx="4601290" cy="5914390"/>
          </a:xfrm>
        </p:spPr>
        <p:txBody>
          <a:bodyPr>
            <a:normAutofit/>
          </a:bodyPr>
          <a:lstStyle/>
          <a:p>
            <a:r>
              <a:rPr lang="en-US" sz="1800" dirty="0"/>
              <a:t>Change the stretch applied to the color curve to add contrast especially at different lighting conditions throughout the day.</a:t>
            </a:r>
          </a:p>
          <a:p>
            <a:pPr marL="285750" indent="-285750">
              <a:buFont typeface="Arial" panose="020B0604020202020204" pitchFamily="34" charset="0"/>
              <a:buChar char="•"/>
            </a:pPr>
            <a:r>
              <a:rPr lang="en-US" dirty="0"/>
              <a:t>Low: provide better definition of dark areas. Notice how clearly land features and coastlines are depicted when the dark end of the brightness range is enhanced.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Medium: provide better definition in the middle grey scales. As the mid-ranges are enhanced, contrast between cloud and ground becomes very distinct and some details begin to appear in the cloud field.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High: shows great detail in cloud structure. Also, in areas of stable clouds such as fog and stratus, differences in brightness may be related to cloud density and thickness.</a:t>
            </a:r>
          </a:p>
        </p:txBody>
      </p:sp>
      <p:pic>
        <p:nvPicPr>
          <p:cNvPr id="5" name="Picture 4"/>
          <p:cNvPicPr>
            <a:picLocks noChangeAspect="1"/>
          </p:cNvPicPr>
          <p:nvPr/>
        </p:nvPicPr>
        <p:blipFill>
          <a:blip r:embed="rId3"/>
          <a:stretch>
            <a:fillRect/>
          </a:stretch>
        </p:blipFill>
        <p:spPr>
          <a:xfrm>
            <a:off x="25988" y="7805"/>
            <a:ext cx="5867400" cy="2333625"/>
          </a:xfrm>
          <a:prstGeom prst="rect">
            <a:avLst/>
          </a:prstGeom>
        </p:spPr>
      </p:pic>
      <p:pic>
        <p:nvPicPr>
          <p:cNvPr id="6" name="Picture 5"/>
          <p:cNvPicPr>
            <a:picLocks noChangeAspect="1"/>
          </p:cNvPicPr>
          <p:nvPr/>
        </p:nvPicPr>
        <p:blipFill>
          <a:blip r:embed="rId4"/>
          <a:stretch>
            <a:fillRect/>
          </a:stretch>
        </p:blipFill>
        <p:spPr>
          <a:xfrm>
            <a:off x="25988" y="2167973"/>
            <a:ext cx="5867400" cy="2333625"/>
          </a:xfrm>
          <a:prstGeom prst="rect">
            <a:avLst/>
          </a:prstGeom>
        </p:spPr>
      </p:pic>
      <p:pic>
        <p:nvPicPr>
          <p:cNvPr id="7" name="Picture 6"/>
          <p:cNvPicPr>
            <a:picLocks noChangeAspect="1"/>
          </p:cNvPicPr>
          <p:nvPr/>
        </p:nvPicPr>
        <p:blipFill>
          <a:blip r:embed="rId5"/>
          <a:stretch>
            <a:fillRect/>
          </a:stretch>
        </p:blipFill>
        <p:spPr>
          <a:xfrm>
            <a:off x="25988" y="4345232"/>
            <a:ext cx="5867400" cy="2333625"/>
          </a:xfrm>
          <a:prstGeom prst="rect">
            <a:avLst/>
          </a:prstGeom>
        </p:spPr>
      </p:pic>
      <p:sp>
        <p:nvSpPr>
          <p:cNvPr id="8" name="TextBox 7"/>
          <p:cNvSpPr txBox="1"/>
          <p:nvPr/>
        </p:nvSpPr>
        <p:spPr>
          <a:xfrm>
            <a:off x="5836847" y="911650"/>
            <a:ext cx="692209" cy="369332"/>
          </a:xfrm>
          <a:prstGeom prst="rect">
            <a:avLst/>
          </a:prstGeom>
          <a:noFill/>
        </p:spPr>
        <p:txBody>
          <a:bodyPr wrap="square" rtlCol="0">
            <a:spAutoFit/>
          </a:bodyPr>
          <a:lstStyle/>
          <a:p>
            <a:r>
              <a:rPr lang="en-US" i="1" dirty="0"/>
              <a:t>Low</a:t>
            </a:r>
          </a:p>
        </p:txBody>
      </p:sp>
      <p:sp>
        <p:nvSpPr>
          <p:cNvPr id="9" name="TextBox 8"/>
          <p:cNvSpPr txBox="1"/>
          <p:nvPr/>
        </p:nvSpPr>
        <p:spPr>
          <a:xfrm>
            <a:off x="5836847" y="3071818"/>
            <a:ext cx="1068226" cy="369332"/>
          </a:xfrm>
          <a:prstGeom prst="rect">
            <a:avLst/>
          </a:prstGeom>
          <a:noFill/>
        </p:spPr>
        <p:txBody>
          <a:bodyPr wrap="square" rtlCol="0">
            <a:spAutoFit/>
          </a:bodyPr>
          <a:lstStyle/>
          <a:p>
            <a:r>
              <a:rPr lang="en-US" i="1" dirty="0"/>
              <a:t>Medium</a:t>
            </a:r>
          </a:p>
        </p:txBody>
      </p:sp>
      <p:sp>
        <p:nvSpPr>
          <p:cNvPr id="10" name="TextBox 9"/>
          <p:cNvSpPr txBox="1"/>
          <p:nvPr/>
        </p:nvSpPr>
        <p:spPr>
          <a:xfrm>
            <a:off x="5836847" y="5246173"/>
            <a:ext cx="692209" cy="369332"/>
          </a:xfrm>
          <a:prstGeom prst="rect">
            <a:avLst/>
          </a:prstGeom>
          <a:noFill/>
        </p:spPr>
        <p:txBody>
          <a:bodyPr wrap="square" rtlCol="0">
            <a:spAutoFit/>
          </a:bodyPr>
          <a:lstStyle/>
          <a:p>
            <a:r>
              <a:rPr lang="en-US" i="1" dirty="0"/>
              <a:t>High</a:t>
            </a:r>
          </a:p>
        </p:txBody>
      </p:sp>
      <p:sp>
        <p:nvSpPr>
          <p:cNvPr id="11" name="TextBox 10"/>
          <p:cNvSpPr txBox="1"/>
          <p:nvPr/>
        </p:nvSpPr>
        <p:spPr>
          <a:xfrm>
            <a:off x="3042298" y="6505400"/>
            <a:ext cx="1871533" cy="307777"/>
          </a:xfrm>
          <a:prstGeom prst="rect">
            <a:avLst/>
          </a:prstGeom>
          <a:solidFill>
            <a:schemeClr val="accent1">
              <a:lumMod val="50000"/>
            </a:schemeClr>
          </a:solidFill>
        </p:spPr>
        <p:txBody>
          <a:bodyPr wrap="square" rtlCol="0">
            <a:spAutoFit/>
          </a:bodyPr>
          <a:lstStyle/>
          <a:p>
            <a:r>
              <a:rPr lang="en-US" sz="1400" b="1" dirty="0"/>
              <a:t>Visible Imagery</a:t>
            </a:r>
          </a:p>
        </p:txBody>
      </p:sp>
      <p:sp>
        <p:nvSpPr>
          <p:cNvPr id="12" name="TextBox 11"/>
          <p:cNvSpPr txBox="1"/>
          <p:nvPr/>
        </p:nvSpPr>
        <p:spPr>
          <a:xfrm>
            <a:off x="25988" y="6505399"/>
            <a:ext cx="2036753" cy="307777"/>
          </a:xfrm>
          <a:prstGeom prst="rect">
            <a:avLst/>
          </a:prstGeom>
          <a:solidFill>
            <a:schemeClr val="accent1">
              <a:lumMod val="50000"/>
            </a:schemeClr>
          </a:solidFill>
        </p:spPr>
        <p:txBody>
          <a:bodyPr wrap="square" rtlCol="0">
            <a:spAutoFit/>
          </a:bodyPr>
          <a:lstStyle/>
          <a:p>
            <a:r>
              <a:rPr lang="en-US" sz="1400" b="1" dirty="0"/>
              <a:t>Enhanced Imagery</a:t>
            </a:r>
          </a:p>
        </p:txBody>
      </p:sp>
      <p:sp>
        <p:nvSpPr>
          <p:cNvPr id="3" name="TextBox 2"/>
          <p:cNvSpPr txBox="1"/>
          <p:nvPr/>
        </p:nvSpPr>
        <p:spPr>
          <a:xfrm>
            <a:off x="6093619" y="6530559"/>
            <a:ext cx="6062029" cy="261610"/>
          </a:xfrm>
          <a:prstGeom prst="rect">
            <a:avLst/>
          </a:prstGeom>
          <a:noFill/>
        </p:spPr>
        <p:txBody>
          <a:bodyPr wrap="square" rtlCol="0">
            <a:spAutoFit/>
          </a:bodyPr>
          <a:lstStyle/>
          <a:p>
            <a:r>
              <a:rPr lang="en-US" sz="1100" dirty="0">
                <a:hlinkClick r:id="rId6"/>
              </a:rPr>
              <a:t>COMET Module: Basics of Visible and Infrared Remote Sensing; Intro: Visible Enhancements</a:t>
            </a:r>
            <a:endParaRPr lang="en-US" sz="1100" dirty="0"/>
          </a:p>
        </p:txBody>
      </p:sp>
    </p:spTree>
    <p:extLst>
      <p:ext uri="{BB962C8B-B14F-4D97-AF65-F5344CB8AC3E}">
        <p14:creationId xmlns:p14="http://schemas.microsoft.com/office/powerpoint/2010/main" val="155834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1588" y="1875970"/>
            <a:ext cx="6420482" cy="3730900"/>
          </a:xfrm>
          <a:prstGeom prst="rect">
            <a:avLst/>
          </a:prstGeom>
        </p:spPr>
      </p:pic>
      <p:sp>
        <p:nvSpPr>
          <p:cNvPr id="2" name="Title 1"/>
          <p:cNvSpPr>
            <a:spLocks noGrp="1"/>
          </p:cNvSpPr>
          <p:nvPr>
            <p:ph type="title"/>
          </p:nvPr>
        </p:nvSpPr>
        <p:spPr>
          <a:xfrm>
            <a:off x="769595" y="286900"/>
            <a:ext cx="8001025" cy="1371600"/>
          </a:xfrm>
          <a:effectLst/>
        </p:spPr>
        <p:txBody>
          <a:bodyPr vert="horz" lIns="91440" tIns="45720" rIns="91440" bIns="45720" rtlCol="0" anchor="ctr">
            <a:normAutofit fontScale="90000"/>
          </a:bodyPr>
          <a:lstStyle/>
          <a:p>
            <a:r>
              <a:rPr lang="en-US" sz="3600" dirty="0"/>
              <a:t>Red, Green, Blue (RGB) Color Composites</a:t>
            </a:r>
            <a:br>
              <a:rPr lang="en-US" sz="3600" dirty="0"/>
            </a:br>
            <a:endParaRPr lang="en-US" sz="3600" dirty="0"/>
          </a:p>
        </p:txBody>
      </p:sp>
      <p:sp>
        <p:nvSpPr>
          <p:cNvPr id="4" name="Text Placeholder 3"/>
          <p:cNvSpPr>
            <a:spLocks noGrp="1"/>
          </p:cNvSpPr>
          <p:nvPr>
            <p:ph type="body" sz="half" idx="2"/>
          </p:nvPr>
        </p:nvSpPr>
        <p:spPr>
          <a:xfrm>
            <a:off x="7317635" y="1875970"/>
            <a:ext cx="4550702" cy="4317702"/>
          </a:xfrm>
        </p:spPr>
        <p:txBody>
          <a:bodyPr/>
          <a:lstStyle/>
          <a:p>
            <a:r>
              <a:rPr lang="en-US" sz="1800" dirty="0"/>
              <a:t>Increased imager data has necessitated new thinking in how to view and use the imagery</a:t>
            </a:r>
          </a:p>
          <a:p>
            <a:pPr marL="285750" indent="-285750">
              <a:buFont typeface="Arial" panose="020B0604020202020204" pitchFamily="34" charset="0"/>
              <a:buChar char="•"/>
            </a:pPr>
            <a:r>
              <a:rPr lang="en-US" dirty="0"/>
              <a:t>The use of Red, Green, Blue (RGB) compositing helps to consolidate information from different spectral bands (typically 3 bands but can be more or less) into a single products designed to provide more information that viewing the individual bands themselves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RGB composites have been used in land cover, vegetation and water observing since the 1970s</a:t>
            </a:r>
          </a:p>
        </p:txBody>
      </p:sp>
      <p:pic>
        <p:nvPicPr>
          <p:cNvPr id="7" name="Picture 6"/>
          <p:cNvPicPr>
            <a:picLocks noChangeAspect="1"/>
          </p:cNvPicPr>
          <p:nvPr/>
        </p:nvPicPr>
        <p:blipFill>
          <a:blip r:embed="rId4"/>
          <a:stretch>
            <a:fillRect/>
          </a:stretch>
        </p:blipFill>
        <p:spPr>
          <a:xfrm>
            <a:off x="538205" y="1875970"/>
            <a:ext cx="6179784" cy="3730900"/>
          </a:xfrm>
          <a:prstGeom prst="rect">
            <a:avLst/>
          </a:prstGeom>
        </p:spPr>
      </p:pic>
      <p:sp>
        <p:nvSpPr>
          <p:cNvPr id="8" name="TextBox 7"/>
          <p:cNvSpPr txBox="1"/>
          <p:nvPr/>
        </p:nvSpPr>
        <p:spPr>
          <a:xfrm>
            <a:off x="128270" y="6596390"/>
            <a:ext cx="7189365" cy="261610"/>
          </a:xfrm>
          <a:prstGeom prst="rect">
            <a:avLst/>
          </a:prstGeom>
          <a:noFill/>
        </p:spPr>
        <p:txBody>
          <a:bodyPr wrap="square" rtlCol="0">
            <a:spAutoFit/>
          </a:bodyPr>
          <a:lstStyle/>
          <a:p>
            <a:r>
              <a:rPr lang="en-US" sz="1100" dirty="0">
                <a:hlinkClick r:id="rId5"/>
              </a:rPr>
              <a:t>COMET Module: Multispectral Satellite Applications: RGB Products Explained; About RGB Colors and Products</a:t>
            </a:r>
            <a:endParaRPr lang="en-US" sz="1100" dirty="0"/>
          </a:p>
        </p:txBody>
      </p:sp>
      <p:sp>
        <p:nvSpPr>
          <p:cNvPr id="3" name="TextBox 2"/>
          <p:cNvSpPr txBox="1"/>
          <p:nvPr/>
        </p:nvSpPr>
        <p:spPr>
          <a:xfrm>
            <a:off x="2299717" y="5824340"/>
            <a:ext cx="2846470" cy="369332"/>
          </a:xfrm>
          <a:prstGeom prst="rect">
            <a:avLst/>
          </a:prstGeom>
          <a:noFill/>
        </p:spPr>
        <p:txBody>
          <a:bodyPr wrap="square" rtlCol="0">
            <a:spAutoFit/>
          </a:bodyPr>
          <a:lstStyle/>
          <a:p>
            <a:r>
              <a:rPr lang="en-US" dirty="0"/>
              <a:t>True Color (RGB) image</a:t>
            </a:r>
          </a:p>
        </p:txBody>
      </p:sp>
    </p:spTree>
    <p:extLst>
      <p:ext uri="{BB962C8B-B14F-4D97-AF65-F5344CB8AC3E}">
        <p14:creationId xmlns:p14="http://schemas.microsoft.com/office/powerpoint/2010/main" val="260109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Build in RGB</a:t>
            </a:r>
          </a:p>
        </p:txBody>
      </p:sp>
      <p:sp>
        <p:nvSpPr>
          <p:cNvPr id="3" name="Content Placeholder 2"/>
          <p:cNvSpPr>
            <a:spLocks noGrp="1"/>
          </p:cNvSpPr>
          <p:nvPr>
            <p:ph idx="1"/>
          </p:nvPr>
        </p:nvSpPr>
        <p:spPr>
          <a:xfrm>
            <a:off x="147459" y="686381"/>
            <a:ext cx="6102220" cy="5486400"/>
          </a:xfrm>
        </p:spPr>
        <p:txBody>
          <a:bodyPr>
            <a:normAutofit/>
          </a:bodyPr>
          <a:lstStyle/>
          <a:p>
            <a:pPr marL="0" indent="0">
              <a:buNone/>
            </a:pPr>
            <a:r>
              <a:rPr lang="en-US" dirty="0"/>
              <a:t>From the COMET module: Multispectral Satellite Applications: RGB Products Explained</a:t>
            </a:r>
          </a:p>
          <a:p>
            <a:r>
              <a:rPr lang="en-US" dirty="0"/>
              <a:t>The process of building an RGB has five steps.</a:t>
            </a:r>
          </a:p>
          <a:p>
            <a:pPr lvl="1"/>
            <a:r>
              <a:rPr lang="en-US" dirty="0"/>
              <a:t>Step 1: Determine the purpose of the product</a:t>
            </a:r>
          </a:p>
          <a:p>
            <a:pPr lvl="1"/>
            <a:r>
              <a:rPr lang="en-US" dirty="0"/>
              <a:t>Step 2: Based on experience or scientific information, select three appropriate channels or channel derivatives (such as an inter-channel difference) that provide useful information for the product</a:t>
            </a:r>
          </a:p>
          <a:p>
            <a:pPr lvl="1"/>
            <a:r>
              <a:rPr lang="en-US" dirty="0"/>
              <a:t>Step 3: Pre-process the images as needed to ensure that they provide or emphasize the most useful information</a:t>
            </a:r>
          </a:p>
          <a:p>
            <a:pPr lvl="1"/>
            <a:r>
              <a:rPr lang="en-US" dirty="0"/>
              <a:t>Step 4: Assign the three spectral channels or channel derivatives to the three RGB color components</a:t>
            </a:r>
          </a:p>
          <a:p>
            <a:pPr lvl="1"/>
            <a:r>
              <a:rPr lang="en-US" dirty="0"/>
              <a:t>Step 5: Review the resulting product for appearance and effectiveness</a:t>
            </a:r>
          </a:p>
          <a:p>
            <a:endParaRPr lang="en-US" dirty="0"/>
          </a:p>
        </p:txBody>
      </p:sp>
      <p:sp>
        <p:nvSpPr>
          <p:cNvPr id="4" name="Text Placeholder 3"/>
          <p:cNvSpPr>
            <a:spLocks noGrp="1"/>
          </p:cNvSpPr>
          <p:nvPr>
            <p:ph type="body" sz="half" idx="2"/>
          </p:nvPr>
        </p:nvSpPr>
        <p:spPr>
          <a:xfrm>
            <a:off x="6352162" y="3158718"/>
            <a:ext cx="5692379" cy="3258550"/>
          </a:xfrm>
        </p:spPr>
        <p:txBody>
          <a:bodyPr>
            <a:normAutofit fontScale="92500" lnSpcReduction="20000"/>
          </a:bodyPr>
          <a:lstStyle/>
          <a:p>
            <a:r>
              <a:rPr lang="en-US" sz="1800" dirty="0"/>
              <a:t>The RGB color model:</a:t>
            </a:r>
          </a:p>
          <a:p>
            <a:pPr marL="285750" indent="-285750">
              <a:buFont typeface="Arial" panose="020B0604020202020204" pitchFamily="34" charset="0"/>
              <a:buChar char="•"/>
            </a:pPr>
            <a:r>
              <a:rPr lang="en-US" sz="1800" dirty="0"/>
              <a:t>An additive color model where the mixing of red, green, and blue light at varying levels results in a broad array of colors. </a:t>
            </a:r>
          </a:p>
          <a:p>
            <a:pPr marL="285750" indent="-285750">
              <a:buFont typeface="Arial" panose="020B0604020202020204" pitchFamily="34" charset="0"/>
              <a:buChar char="•"/>
            </a:pPr>
            <a:r>
              <a:rPr lang="en-US" sz="1800" dirty="0"/>
              <a:t>Use of this concept allows for the production of RGB composite imagery in everything from television screens, computer monitors, mobile devices and satellite data. </a:t>
            </a:r>
          </a:p>
          <a:p>
            <a:r>
              <a:rPr lang="en-US" sz="1800" dirty="0"/>
              <a:t>Rule of Thumb:</a:t>
            </a:r>
          </a:p>
          <a:p>
            <a:pPr marL="285750" indent="-285750">
              <a:buFont typeface="Arial" panose="020B0604020202020204" pitchFamily="34" charset="0"/>
              <a:buChar char="•"/>
            </a:pPr>
            <a:r>
              <a:rPr lang="en-US" sz="1800" dirty="0"/>
              <a:t>Maximum saturation of all three channels results in white [255,255,255]</a:t>
            </a:r>
          </a:p>
          <a:p>
            <a:pPr marL="285750" indent="-285750">
              <a:buFont typeface="Arial" panose="020B0604020202020204" pitchFamily="34" charset="0"/>
              <a:buChar char="•"/>
            </a:pPr>
            <a:r>
              <a:rPr lang="en-US" sz="1800" dirty="0"/>
              <a:t>Zero contribution from each channel results in black [0,0,0]</a:t>
            </a:r>
          </a:p>
          <a:p>
            <a:pPr marL="285750" indent="-285750">
              <a:buFont typeface="Arial" panose="020B0604020202020204" pitchFamily="34" charset="0"/>
              <a:buChar char="•"/>
            </a:pPr>
            <a:endParaRPr lang="en-US" sz="1800" dirty="0"/>
          </a:p>
        </p:txBody>
      </p:sp>
      <p:sp>
        <p:nvSpPr>
          <p:cNvPr id="5" name="Rectangle 4"/>
          <p:cNvSpPr/>
          <p:nvPr/>
        </p:nvSpPr>
        <p:spPr>
          <a:xfrm>
            <a:off x="204398" y="5866651"/>
            <a:ext cx="6096000" cy="646331"/>
          </a:xfrm>
          <a:prstGeom prst="rect">
            <a:avLst/>
          </a:prstGeom>
        </p:spPr>
        <p:txBody>
          <a:bodyPr>
            <a:spAutoFit/>
          </a:bodyPr>
          <a:lstStyle/>
          <a:p>
            <a:r>
              <a:rPr lang="en-US" dirty="0">
                <a:hlinkClick r:id="rId3"/>
              </a:rPr>
              <a:t>Multispectral Satellite Applications: RGB Products Explained</a:t>
            </a:r>
            <a:endParaRPr lang="en-US" dirty="0"/>
          </a:p>
        </p:txBody>
      </p:sp>
      <p:sp>
        <p:nvSpPr>
          <p:cNvPr id="6" name="Rectangle 5"/>
          <p:cNvSpPr/>
          <p:nvPr/>
        </p:nvSpPr>
        <p:spPr>
          <a:xfrm>
            <a:off x="2043608" y="6512982"/>
            <a:ext cx="3796232" cy="276999"/>
          </a:xfrm>
          <a:prstGeom prst="rect">
            <a:avLst/>
          </a:prstGeom>
        </p:spPr>
        <p:txBody>
          <a:bodyPr wrap="none">
            <a:spAutoFit/>
          </a:bodyPr>
          <a:lstStyle/>
          <a:p>
            <a:r>
              <a:rPr lang="en-US" sz="1200" dirty="0">
                <a:solidFill>
                  <a:srgbClr val="0070C0"/>
                </a:solidFill>
              </a:rPr>
              <a:t>https://en.wikipedia.org/wiki/File:AdditiveColor.svg</a:t>
            </a:r>
          </a:p>
        </p:txBody>
      </p:sp>
      <p:pic>
        <p:nvPicPr>
          <p:cNvPr id="7" name="Picture 6"/>
          <p:cNvPicPr>
            <a:picLocks noChangeAspect="1"/>
          </p:cNvPicPr>
          <p:nvPr/>
        </p:nvPicPr>
        <p:blipFill>
          <a:blip r:embed="rId4"/>
          <a:stretch>
            <a:fillRect/>
          </a:stretch>
        </p:blipFill>
        <p:spPr>
          <a:xfrm>
            <a:off x="147459" y="198223"/>
            <a:ext cx="6102220" cy="5668428"/>
          </a:xfrm>
          <a:prstGeom prst="rect">
            <a:avLst/>
          </a:pr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88020" y="320580"/>
            <a:ext cx="4704443" cy="2774415"/>
          </a:xfrm>
          <a:prstGeom prst="rect">
            <a:avLst/>
          </a:prstGeom>
        </p:spPr>
      </p:pic>
    </p:spTree>
    <p:extLst>
      <p:ext uri="{BB962C8B-B14F-4D97-AF65-F5344CB8AC3E}">
        <p14:creationId xmlns:p14="http://schemas.microsoft.com/office/powerpoint/2010/main" val="117494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2000" y="3200400"/>
            <a:ext cx="6000000" cy="3657600"/>
          </a:xfrm>
          <a:prstGeom prst="rect">
            <a:avLst/>
          </a:prstGeom>
        </p:spPr>
      </p:pic>
      <p:sp>
        <p:nvSpPr>
          <p:cNvPr id="2" name="Rectangle 1"/>
          <p:cNvSpPr/>
          <p:nvPr/>
        </p:nvSpPr>
        <p:spPr>
          <a:xfrm>
            <a:off x="176844" y="3872483"/>
            <a:ext cx="5913258" cy="2862322"/>
          </a:xfrm>
          <a:prstGeom prst="rect">
            <a:avLst/>
          </a:prstGeom>
        </p:spPr>
        <p:txBody>
          <a:bodyPr wrap="square">
            <a:spAutoFit/>
          </a:bodyPr>
          <a:lstStyle/>
          <a:p>
            <a:r>
              <a:rPr lang="en-US" dirty="0"/>
              <a:t>NASA SPoRT:  </a:t>
            </a:r>
            <a:r>
              <a:rPr lang="en-US" dirty="0">
                <a:hlinkClick r:id="rId4"/>
              </a:rPr>
              <a:t>https://weather.msfc.nasa.gov/</a:t>
            </a:r>
            <a:endParaRPr lang="en-US" dirty="0"/>
          </a:p>
          <a:p>
            <a:r>
              <a:rPr lang="en-US" dirty="0"/>
              <a:t>-&gt; Realtime Data -&gt; GOES-East/West -&gt; Advanced Baseline Imager -&gt; CONUS</a:t>
            </a:r>
          </a:p>
          <a:p>
            <a:pPr marL="285750" indent="-285750">
              <a:buFont typeface="Arial" panose="020B0604020202020204" pitchFamily="34" charset="0"/>
              <a:buChar char="•"/>
            </a:pPr>
            <a:r>
              <a:rPr lang="en-US" dirty="0"/>
              <a:t>Here, you will see the current longwave infrared image – with a colormap applied, highlighting the coldest cloud top temperatures as this corresponds to where the the most active weather will be</a:t>
            </a:r>
          </a:p>
          <a:p>
            <a:endParaRPr lang="en-US" dirty="0"/>
          </a:p>
          <a:p>
            <a:r>
              <a:rPr lang="en-US" dirty="0"/>
              <a:t>CIRA’s RAMMB SLIDER: </a:t>
            </a:r>
            <a:r>
              <a:rPr lang="en-US" dirty="0">
                <a:hlinkClick r:id="rId5"/>
              </a:rPr>
              <a:t>http://rammb-slider.cira.colostate.edu/</a:t>
            </a:r>
            <a:endParaRPr lang="en-US" dirty="0"/>
          </a:p>
        </p:txBody>
      </p:sp>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084" y="0"/>
            <a:ext cx="6000001" cy="3657600"/>
          </a:xfrm>
          <a:prstGeom prst="rect">
            <a:avLst/>
          </a:prstGeom>
        </p:spPr>
      </p:pic>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83090" y="0"/>
            <a:ext cx="5999999" cy="3657600"/>
          </a:xfrm>
          <a:prstGeom prst="rect">
            <a:avLst/>
          </a:prstGeom>
        </p:spPr>
      </p:pic>
    </p:spTree>
    <p:extLst>
      <p:ext uri="{BB962C8B-B14F-4D97-AF65-F5344CB8AC3E}">
        <p14:creationId xmlns:p14="http://schemas.microsoft.com/office/powerpoint/2010/main" val="375736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Common RGB products</a:t>
            </a:r>
          </a:p>
        </p:txBody>
      </p:sp>
      <p:sp>
        <p:nvSpPr>
          <p:cNvPr id="7" name="Text Placeholder 6"/>
          <p:cNvSpPr>
            <a:spLocks noGrp="1"/>
          </p:cNvSpPr>
          <p:nvPr>
            <p:ph type="body" sz="half" idx="2"/>
          </p:nvPr>
        </p:nvSpPr>
        <p:spPr>
          <a:xfrm>
            <a:off x="7853171" y="1092712"/>
            <a:ext cx="4101133" cy="4672576"/>
          </a:xfrm>
        </p:spPr>
        <p:txBody>
          <a:bodyPr>
            <a:normAutofit/>
          </a:bodyPr>
          <a:lstStyle/>
          <a:p>
            <a:r>
              <a:rPr lang="en-US" dirty="0"/>
              <a:t>Some useful links on both training and products available:</a:t>
            </a:r>
          </a:p>
          <a:p>
            <a:r>
              <a:rPr lang="en-US" dirty="0"/>
              <a:t>GOES-R Training page:</a:t>
            </a:r>
          </a:p>
          <a:p>
            <a:r>
              <a:rPr lang="en-US" dirty="0">
                <a:hlinkClick r:id="rId3"/>
              </a:rPr>
              <a:t>https://www.goes-r.gov/users/training/imagery.html</a:t>
            </a:r>
            <a:endParaRPr lang="en-US" dirty="0"/>
          </a:p>
          <a:p>
            <a:r>
              <a:rPr lang="en-US" dirty="0"/>
              <a:t>European </a:t>
            </a:r>
            <a:r>
              <a:rPr lang="en-US" dirty="0" err="1"/>
              <a:t>Organisation</a:t>
            </a:r>
            <a:r>
              <a:rPr lang="en-US" dirty="0"/>
              <a:t> for Meteorological Satellites (EUMETSAT)</a:t>
            </a:r>
          </a:p>
          <a:p>
            <a:r>
              <a:rPr lang="en-US" dirty="0">
                <a:hlinkClick r:id="rId4"/>
              </a:rPr>
              <a:t>https://eumetview.eumetsat.int/static-images/MSG/RGB/</a:t>
            </a:r>
            <a:endParaRPr lang="en-US" dirty="0"/>
          </a:p>
          <a:p>
            <a:r>
              <a:rPr lang="en-US" dirty="0"/>
              <a:t>Meteorological Satellite Center (MSC) of Japan’s Metrological Agency (JMA)</a:t>
            </a:r>
          </a:p>
          <a:p>
            <a:r>
              <a:rPr lang="en-US" dirty="0">
                <a:hlinkClick r:id="rId5"/>
              </a:rPr>
              <a:t>https://www.data.jma.go.jp/mscweb/en/VRL/VLab_RGB/RGBimage.html</a:t>
            </a:r>
            <a:endParaRPr lang="en-US" dirty="0"/>
          </a:p>
          <a:p>
            <a:endParaRPr lang="en-US" dirty="0"/>
          </a:p>
        </p:txBody>
      </p:sp>
      <p:sp>
        <p:nvSpPr>
          <p:cNvPr id="12" name="AutoShape 6" descr="https://www.meted.ucar.edu/satmet/multispectral_topics/rgb/media/graphics/rgb_prods_tabl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6"/>
          <a:stretch>
            <a:fillRect/>
          </a:stretch>
        </p:blipFill>
        <p:spPr>
          <a:xfrm>
            <a:off x="307975" y="852001"/>
            <a:ext cx="7322926" cy="5153998"/>
          </a:xfrm>
          <a:prstGeom prst="rect">
            <a:avLst/>
          </a:prstGeom>
        </p:spPr>
      </p:pic>
    </p:spTree>
    <p:extLst>
      <p:ext uri="{BB962C8B-B14F-4D97-AF65-F5344CB8AC3E}">
        <p14:creationId xmlns:p14="http://schemas.microsoft.com/office/powerpoint/2010/main" val="374400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430C58-5FCB-F547-9EB0-9177D2EA6053}"/>
              </a:ext>
            </a:extLst>
          </p:cNvPr>
          <p:cNvSpPr>
            <a:spLocks noGrp="1"/>
          </p:cNvSpPr>
          <p:nvPr>
            <p:ph type="title"/>
          </p:nvPr>
        </p:nvSpPr>
        <p:spPr/>
        <p:txBody>
          <a:bodyPr/>
          <a:lstStyle/>
          <a:p>
            <a:r>
              <a:rPr lang="en-US" dirty="0"/>
              <a:t>So what cool things can we see?</a:t>
            </a:r>
          </a:p>
        </p:txBody>
      </p:sp>
      <p:sp>
        <p:nvSpPr>
          <p:cNvPr id="4" name="Text Placeholder 3">
            <a:extLst>
              <a:ext uri="{FF2B5EF4-FFF2-40B4-BE49-F238E27FC236}">
                <a16:creationId xmlns:a16="http://schemas.microsoft.com/office/drawing/2014/main" id="{4F1AFA96-AB6A-814C-9E85-6193C44CDE7E}"/>
              </a:ext>
            </a:extLst>
          </p:cNvPr>
          <p:cNvSpPr>
            <a:spLocks noGrp="1"/>
          </p:cNvSpPr>
          <p:nvPr>
            <p:ph type="body" idx="1"/>
          </p:nvPr>
        </p:nvSpPr>
        <p:spPr/>
        <p:txBody>
          <a:bodyPr/>
          <a:lstStyle/>
          <a:p>
            <a:r>
              <a:rPr lang="en-US" dirty="0"/>
              <a:t>Applications of RGB composite imagery</a:t>
            </a:r>
          </a:p>
        </p:txBody>
      </p:sp>
    </p:spTree>
    <p:extLst>
      <p:ext uri="{BB962C8B-B14F-4D97-AF65-F5344CB8AC3E}">
        <p14:creationId xmlns:p14="http://schemas.microsoft.com/office/powerpoint/2010/main" val="1153597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651" y="260797"/>
            <a:ext cx="6164653" cy="1371600"/>
          </a:xfrm>
          <a:effectLst/>
        </p:spPr>
        <p:txBody>
          <a:bodyPr vert="horz" lIns="91440" tIns="45720" rIns="91440" bIns="45720" rtlCol="0" anchor="ctr">
            <a:normAutofit/>
          </a:bodyPr>
          <a:lstStyle/>
          <a:p>
            <a:r>
              <a:rPr lang="en-US" sz="3600" dirty="0"/>
              <a:t>Clouds or Snow?</a:t>
            </a:r>
          </a:p>
        </p:txBody>
      </p:sp>
      <p:sp>
        <p:nvSpPr>
          <p:cNvPr id="4" name="Text Placeholder 3"/>
          <p:cNvSpPr>
            <a:spLocks noGrp="1"/>
          </p:cNvSpPr>
          <p:nvPr>
            <p:ph type="body" sz="half" idx="2"/>
          </p:nvPr>
        </p:nvSpPr>
        <p:spPr>
          <a:xfrm>
            <a:off x="8280845" y="1643714"/>
            <a:ext cx="3602736" cy="4452774"/>
          </a:xfrm>
        </p:spPr>
        <p:txBody>
          <a:bodyPr>
            <a:normAutofit fontScale="85000" lnSpcReduction="10000"/>
          </a:bodyPr>
          <a:lstStyle/>
          <a:p>
            <a:r>
              <a:rPr lang="en-US" dirty="0"/>
              <a:t>How can you tell?</a:t>
            </a:r>
          </a:p>
          <a:p>
            <a:pPr marL="285750" indent="-285750">
              <a:buFont typeface="Arial" panose="020B0604020202020204" pitchFamily="34" charset="0"/>
              <a:buChar char="•"/>
            </a:pPr>
            <a:r>
              <a:rPr lang="en-US" dirty="0"/>
              <a:t>True color imagery may be the easiest to interpret, yet in many instances, it is not always the best way to “see” the Earth’s surface</a:t>
            </a:r>
          </a:p>
          <a:p>
            <a:r>
              <a:rPr lang="en-US" dirty="0"/>
              <a:t>Why do we care?</a:t>
            </a:r>
          </a:p>
          <a:p>
            <a:pPr marL="285750" indent="-285750">
              <a:buFont typeface="Arial" panose="020B0604020202020204" pitchFamily="34" charset="0"/>
              <a:buChar char="•"/>
            </a:pPr>
            <a:r>
              <a:rPr lang="en-US" dirty="0"/>
              <a:t>Snow melt at the end of winter as spring approaches contributes heavily to the amount of water that will be moving into streams, creeks, smaller rivers and major waterways.</a:t>
            </a:r>
          </a:p>
          <a:p>
            <a:pPr marL="285750" indent="-285750">
              <a:buFont typeface="Arial" panose="020B0604020202020204" pitchFamily="34" charset="0"/>
              <a:buChar char="•"/>
            </a:pPr>
            <a:r>
              <a:rPr lang="en-US" dirty="0"/>
              <a:t>Weather and hydrological  models are designed to forecast when this will occur as well as estimate how much, but satellites can give us real-time observations of both the amount and timing.</a:t>
            </a:r>
          </a:p>
          <a:p>
            <a:endParaRPr lang="en-US" dirty="0"/>
          </a:p>
          <a:p>
            <a:pPr marL="285750" indent="-285750">
              <a:buFont typeface="Arial" panose="020B0604020202020204" pitchFamily="34" charset="0"/>
              <a:buChar char="•"/>
            </a:pPr>
            <a:endParaRPr lang="en-US" dirty="0"/>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419" y="1571222"/>
            <a:ext cx="7708286" cy="4649274"/>
          </a:xfrm>
          <a:prstGeom prst="rect">
            <a:avLst/>
          </a:prstGeom>
        </p:spPr>
      </p:pic>
    </p:spTree>
    <p:extLst>
      <p:ext uri="{BB962C8B-B14F-4D97-AF65-F5344CB8AC3E}">
        <p14:creationId xmlns:p14="http://schemas.microsoft.com/office/powerpoint/2010/main" val="158144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8185" y="119684"/>
            <a:ext cx="9194070" cy="3274668"/>
          </a:xfrm>
          <a:prstGeom prst="rect">
            <a:avLst/>
          </a:prstGeom>
        </p:spPr>
      </p:pic>
      <p:sp>
        <p:nvSpPr>
          <p:cNvPr id="6" name="Text Placeholder 3"/>
          <p:cNvSpPr txBox="1">
            <a:spLocks/>
          </p:cNvSpPr>
          <p:nvPr/>
        </p:nvSpPr>
        <p:spPr>
          <a:xfrm>
            <a:off x="9400373" y="111098"/>
            <a:ext cx="2638001" cy="4206392"/>
          </a:xfrm>
          <a:prstGeom prst="rect">
            <a:avLst/>
          </a:prstGeom>
        </p:spPr>
        <p:txBody>
          <a:bodyPr>
            <a:normAutofit/>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0" indent="0">
              <a:buNone/>
            </a:pPr>
            <a:r>
              <a:rPr lang="en-US" dirty="0"/>
              <a:t>False Color RGB composites allow us to “design” an image that will highlight a particular feature </a:t>
            </a:r>
          </a:p>
          <a:p>
            <a:pPr lvl="1"/>
            <a:r>
              <a:rPr lang="en-US" dirty="0"/>
              <a:t>in this case, delineation between snow and clouds</a:t>
            </a:r>
          </a:p>
          <a:p>
            <a:pPr marL="0" indent="0">
              <a:buNone/>
            </a:pPr>
            <a:r>
              <a:rPr lang="en-US" dirty="0"/>
              <a:t>True color Recipe</a:t>
            </a:r>
          </a:p>
          <a:p>
            <a:pPr marL="560070" lvl="1" indent="-285750"/>
            <a:r>
              <a:rPr lang="en-US" dirty="0"/>
              <a:t>R:  Red (I1)</a:t>
            </a:r>
          </a:p>
          <a:p>
            <a:pPr marL="560070" lvl="1" indent="-285750"/>
            <a:r>
              <a:rPr lang="en-US" dirty="0"/>
              <a:t>G:  Green (M4)</a:t>
            </a:r>
          </a:p>
          <a:p>
            <a:pPr marL="560070" lvl="1" indent="-285750"/>
            <a:r>
              <a:rPr lang="en-US" dirty="0"/>
              <a:t>B:  Blue (M3)</a:t>
            </a:r>
          </a:p>
        </p:txBody>
      </p:sp>
      <p:grpSp>
        <p:nvGrpSpPr>
          <p:cNvPr id="2" name="Group 1">
            <a:extLst>
              <a:ext uri="{FF2B5EF4-FFF2-40B4-BE49-F238E27FC236}">
                <a16:creationId xmlns:a16="http://schemas.microsoft.com/office/drawing/2014/main" id="{44C79F9A-03F7-B64C-A36B-43FA8EC2A3B4}"/>
              </a:ext>
            </a:extLst>
          </p:cNvPr>
          <p:cNvGrpSpPr/>
          <p:nvPr/>
        </p:nvGrpSpPr>
        <p:grpSpPr>
          <a:xfrm>
            <a:off x="138513" y="3471303"/>
            <a:ext cx="9144000" cy="3282078"/>
            <a:chOff x="138513" y="3471303"/>
            <a:chExt cx="9144000" cy="3282078"/>
          </a:xfrm>
        </p:grpSpPr>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513" y="3471303"/>
              <a:ext cx="9144000" cy="3282078"/>
            </a:xfrm>
            <a:prstGeom prst="rect">
              <a:avLst/>
            </a:prstGeom>
          </p:spPr>
        </p:pic>
        <p:sp>
          <p:nvSpPr>
            <p:cNvPr id="7" name="TextBox 6"/>
            <p:cNvSpPr txBox="1"/>
            <p:nvPr/>
          </p:nvSpPr>
          <p:spPr>
            <a:xfrm>
              <a:off x="3520263" y="5386877"/>
              <a:ext cx="82894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Snow</a:t>
              </a:r>
            </a:p>
          </p:txBody>
        </p:sp>
        <p:sp>
          <p:nvSpPr>
            <p:cNvPr id="8" name="TextBox 7"/>
            <p:cNvSpPr txBox="1"/>
            <p:nvPr/>
          </p:nvSpPr>
          <p:spPr>
            <a:xfrm>
              <a:off x="3831152" y="3948157"/>
              <a:ext cx="92284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Clouds</a:t>
              </a:r>
            </a:p>
          </p:txBody>
        </p:sp>
        <p:sp>
          <p:nvSpPr>
            <p:cNvPr id="9" name="TextBox 8"/>
            <p:cNvSpPr txBox="1"/>
            <p:nvPr/>
          </p:nvSpPr>
          <p:spPr>
            <a:xfrm>
              <a:off x="1948085" y="4317489"/>
              <a:ext cx="1922804" cy="646331"/>
            </a:xfrm>
            <a:prstGeom prst="rect">
              <a:avLst/>
            </a:prstGeom>
            <a:noFill/>
          </p:spPr>
          <p:txBody>
            <a:bodyPr wrap="square" rtlCol="0">
              <a:spAutoFit/>
            </a:bodyPr>
            <a:lstStyle/>
            <a:p>
              <a:r>
                <a:rPr lang="en-US" dirty="0">
                  <a:solidFill>
                    <a:schemeClr val="accent4">
                      <a:lumMod val="75000"/>
                    </a:schemeClr>
                  </a:solidFill>
                  <a:latin typeface="Arial" panose="020B0604020202020204" pitchFamily="34" charset="0"/>
                  <a:cs typeface="Arial" panose="020B0604020202020204" pitchFamily="34" charset="0"/>
                </a:rPr>
                <a:t>High clouds with small ice crystals</a:t>
              </a:r>
            </a:p>
          </p:txBody>
        </p:sp>
        <p:sp>
          <p:nvSpPr>
            <p:cNvPr id="10" name="TextBox 9"/>
            <p:cNvSpPr txBox="1"/>
            <p:nvPr/>
          </p:nvSpPr>
          <p:spPr>
            <a:xfrm>
              <a:off x="4349205" y="5875405"/>
              <a:ext cx="129896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Vegetation</a:t>
              </a:r>
            </a:p>
          </p:txBody>
        </p:sp>
        <p:sp>
          <p:nvSpPr>
            <p:cNvPr id="11" name="TextBox 10"/>
            <p:cNvSpPr txBox="1"/>
            <p:nvPr/>
          </p:nvSpPr>
          <p:spPr>
            <a:xfrm>
              <a:off x="6091728" y="3578825"/>
              <a:ext cx="82894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Snow</a:t>
              </a:r>
            </a:p>
          </p:txBody>
        </p:sp>
      </p:grpSp>
      <p:sp>
        <p:nvSpPr>
          <p:cNvPr id="5" name="Rectangle 4">
            <a:extLst>
              <a:ext uri="{FF2B5EF4-FFF2-40B4-BE49-F238E27FC236}">
                <a16:creationId xmlns:a16="http://schemas.microsoft.com/office/drawing/2014/main" id="{D226E068-789A-D74B-85F3-937701523460}"/>
              </a:ext>
            </a:extLst>
          </p:cNvPr>
          <p:cNvSpPr/>
          <p:nvPr/>
        </p:nvSpPr>
        <p:spPr>
          <a:xfrm>
            <a:off x="9437716" y="5112342"/>
            <a:ext cx="2754284" cy="1477328"/>
          </a:xfrm>
          <a:prstGeom prst="rect">
            <a:avLst/>
          </a:prstGeom>
        </p:spPr>
        <p:txBody>
          <a:bodyPr wrap="square">
            <a:spAutoFit/>
          </a:bodyPr>
          <a:lstStyle/>
          <a:p>
            <a:pPr marL="285750" indent="-285750"/>
            <a:r>
              <a:rPr lang="en-US" dirty="0"/>
              <a:t>False color Recipe (Snow/Cloud)</a:t>
            </a:r>
          </a:p>
          <a:p>
            <a:pPr marL="560070" lvl="1" indent="-285750"/>
            <a:r>
              <a:rPr lang="en-US" dirty="0"/>
              <a:t>R:  Blue (M3)</a:t>
            </a:r>
          </a:p>
          <a:p>
            <a:pPr marL="560070" lvl="1" indent="-285750"/>
            <a:r>
              <a:rPr lang="en-US" dirty="0"/>
              <a:t>G:  Short Wave IR (I3)</a:t>
            </a:r>
          </a:p>
          <a:p>
            <a:pPr marL="560070" lvl="1" indent="-285750"/>
            <a:r>
              <a:rPr lang="en-US" dirty="0"/>
              <a:t>B:  Short Wave (M11)</a:t>
            </a:r>
          </a:p>
        </p:txBody>
      </p:sp>
    </p:spTree>
    <p:extLst>
      <p:ext uri="{BB962C8B-B14F-4D97-AF65-F5344CB8AC3E}">
        <p14:creationId xmlns:p14="http://schemas.microsoft.com/office/powerpoint/2010/main" val="375735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5DFB-6764-5A41-8C67-421F057FC549}"/>
              </a:ext>
            </a:extLst>
          </p:cNvPr>
          <p:cNvSpPr>
            <a:spLocks noGrp="1"/>
          </p:cNvSpPr>
          <p:nvPr>
            <p:ph type="title"/>
          </p:nvPr>
        </p:nvSpPr>
        <p:spPr/>
        <p:txBody>
          <a:bodyPr/>
          <a:lstStyle/>
          <a:p>
            <a:r>
              <a:rPr lang="en-US" dirty="0"/>
              <a:t>Where is the Water?</a:t>
            </a:r>
          </a:p>
        </p:txBody>
      </p:sp>
      <p:pic>
        <p:nvPicPr>
          <p:cNvPr id="5" name="Picture 4">
            <a:extLst>
              <a:ext uri="{FF2B5EF4-FFF2-40B4-BE49-F238E27FC236}">
                <a16:creationId xmlns:a16="http://schemas.microsoft.com/office/drawing/2014/main" id="{AC41F723-E7CC-A942-8AE1-99D547E2D4B5}"/>
              </a:ext>
            </a:extLst>
          </p:cNvPr>
          <p:cNvPicPr>
            <a:picLocks noChangeAspect="1"/>
          </p:cNvPicPr>
          <p:nvPr/>
        </p:nvPicPr>
        <p:blipFill>
          <a:blip r:embed="rId3"/>
          <a:stretch>
            <a:fillRect/>
          </a:stretch>
        </p:blipFill>
        <p:spPr>
          <a:xfrm>
            <a:off x="6347730" y="305430"/>
            <a:ext cx="5345026" cy="6247140"/>
          </a:xfrm>
          <a:prstGeom prst="rect">
            <a:avLst/>
          </a:prstGeom>
        </p:spPr>
      </p:pic>
      <p:pic>
        <p:nvPicPr>
          <p:cNvPr id="6" name="Picture 5">
            <a:extLst>
              <a:ext uri="{FF2B5EF4-FFF2-40B4-BE49-F238E27FC236}">
                <a16:creationId xmlns:a16="http://schemas.microsoft.com/office/drawing/2014/main" id="{82C8F4C7-78AE-904B-B5EA-20AE40F6CC6A}"/>
              </a:ext>
            </a:extLst>
          </p:cNvPr>
          <p:cNvPicPr>
            <a:picLocks noChangeAspect="1"/>
          </p:cNvPicPr>
          <p:nvPr/>
        </p:nvPicPr>
        <p:blipFill>
          <a:blip r:embed="rId4"/>
          <a:stretch>
            <a:fillRect/>
          </a:stretch>
        </p:blipFill>
        <p:spPr>
          <a:xfrm>
            <a:off x="499245" y="305430"/>
            <a:ext cx="5349240" cy="6252065"/>
          </a:xfrm>
          <a:prstGeom prst="rect">
            <a:avLst/>
          </a:prstGeom>
        </p:spPr>
      </p:pic>
    </p:spTree>
    <p:extLst>
      <p:ext uri="{BB962C8B-B14F-4D97-AF65-F5344CB8AC3E}">
        <p14:creationId xmlns:p14="http://schemas.microsoft.com/office/powerpoint/2010/main" val="96129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672" y="184930"/>
            <a:ext cx="6164653" cy="1371600"/>
          </a:xfrm>
          <a:effectLst/>
        </p:spPr>
        <p:txBody>
          <a:bodyPr vert="horz" lIns="91440" tIns="45720" rIns="91440" bIns="45720" rtlCol="0" anchor="ctr">
            <a:normAutofit/>
          </a:bodyPr>
          <a:lstStyle/>
          <a:p>
            <a:r>
              <a:rPr lang="en-US" sz="3600" dirty="0"/>
              <a:t>Hurricane Florence</a:t>
            </a:r>
          </a:p>
        </p:txBody>
      </p:sp>
      <p:pic>
        <p:nvPicPr>
          <p:cNvPr id="5" name="Picture Placeholder 4"/>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498762" y="1322551"/>
            <a:ext cx="5313181" cy="5313181"/>
          </a:xfrm>
        </p:spPr>
      </p:pic>
      <p:sp>
        <p:nvSpPr>
          <p:cNvPr id="4" name="Text Placeholder 3"/>
          <p:cNvSpPr>
            <a:spLocks noGrp="1"/>
          </p:cNvSpPr>
          <p:nvPr>
            <p:ph type="body" sz="half" idx="2"/>
          </p:nvPr>
        </p:nvSpPr>
        <p:spPr>
          <a:xfrm>
            <a:off x="6380058" y="1322551"/>
            <a:ext cx="5488573" cy="5011747"/>
          </a:xfrm>
        </p:spPr>
        <p:txBody>
          <a:bodyPr/>
          <a:lstStyle/>
          <a:p>
            <a:r>
              <a:rPr lang="en-US" dirty="0"/>
              <a:t>12-15 September 2018</a:t>
            </a:r>
          </a:p>
          <a:p>
            <a:r>
              <a:rPr lang="en-US" dirty="0"/>
              <a:t>Sixth named storm of 2018 and the first major hurricane of he 2018 Atlantic hurricane season </a:t>
            </a:r>
          </a:p>
          <a:p>
            <a:r>
              <a:rPr lang="en-US" dirty="0"/>
              <a:t>Hurricane Florence reached Category 4 strengths yet made landfall on Friday, 14 September 2018 near Wrightsville Beach, NC</a:t>
            </a:r>
          </a:p>
          <a:p>
            <a:r>
              <a:rPr lang="en-US" dirty="0"/>
              <a:t>Impacts include:</a:t>
            </a:r>
          </a:p>
          <a:p>
            <a:pPr marL="285750" indent="-285750">
              <a:buFont typeface="Arial" panose="020B0604020202020204" pitchFamily="34" charset="0"/>
              <a:buChar char="•"/>
            </a:pPr>
            <a:r>
              <a:rPr lang="en-US" dirty="0"/>
              <a:t>22 direct deaths with 30 indirect fatalities</a:t>
            </a:r>
          </a:p>
          <a:p>
            <a:pPr marL="285750" indent="-285750">
              <a:buFont typeface="Arial" panose="020B0604020202020204" pitchFamily="34" charset="0"/>
              <a:buChar char="•"/>
            </a:pPr>
            <a:r>
              <a:rPr lang="en-US" dirty="0"/>
              <a:t>Extensive flooding, tree damage, power outages along the eastern portion of the United States</a:t>
            </a:r>
          </a:p>
        </p:txBody>
      </p:sp>
      <p:sp>
        <p:nvSpPr>
          <p:cNvPr id="3" name="Rectangle 2"/>
          <p:cNvSpPr/>
          <p:nvPr/>
        </p:nvSpPr>
        <p:spPr>
          <a:xfrm>
            <a:off x="7560465" y="6517938"/>
            <a:ext cx="4758813" cy="276999"/>
          </a:xfrm>
          <a:prstGeom prst="rect">
            <a:avLst/>
          </a:prstGeom>
        </p:spPr>
        <p:txBody>
          <a:bodyPr wrap="square">
            <a:spAutoFit/>
          </a:bodyPr>
          <a:lstStyle/>
          <a:p>
            <a:r>
              <a:rPr lang="en-US" sz="1200" dirty="0">
                <a:solidFill>
                  <a:schemeClr val="accent1">
                    <a:lumMod val="20000"/>
                    <a:lumOff val="80000"/>
                  </a:schemeClr>
                </a:solidFill>
              </a:rPr>
              <a:t>https://www.nhc.noaa.gov/data/tcr/AL062018_Florence.pdf</a:t>
            </a:r>
          </a:p>
        </p:txBody>
      </p:sp>
    </p:spTree>
    <p:extLst>
      <p:ext uri="{BB962C8B-B14F-4D97-AF65-F5344CB8AC3E}">
        <p14:creationId xmlns:p14="http://schemas.microsoft.com/office/powerpoint/2010/main" val="13033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 Color (RGB) Imagery</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5638" y="431562"/>
            <a:ext cx="7276441" cy="6309360"/>
          </a:xfrm>
        </p:spPr>
      </p:pic>
      <p:sp>
        <p:nvSpPr>
          <p:cNvPr id="4" name="Text Placeholder 3"/>
          <p:cNvSpPr>
            <a:spLocks noGrp="1"/>
          </p:cNvSpPr>
          <p:nvPr>
            <p:ph type="body" sz="half" idx="2"/>
          </p:nvPr>
        </p:nvSpPr>
        <p:spPr>
          <a:xfrm>
            <a:off x="7979330" y="2101850"/>
            <a:ext cx="3603070" cy="4354760"/>
          </a:xfrm>
        </p:spPr>
        <p:txBody>
          <a:bodyPr>
            <a:normAutofit/>
          </a:bodyPr>
          <a:lstStyle/>
          <a:p>
            <a:r>
              <a:rPr lang="en-US" dirty="0"/>
              <a:t>Click this </a:t>
            </a:r>
            <a:r>
              <a:rPr lang="en-US" u="sng" dirty="0">
                <a:hlinkClick r:id="rId4"/>
              </a:rPr>
              <a:t>link</a:t>
            </a:r>
            <a:r>
              <a:rPr lang="en-US" u="sng" dirty="0"/>
              <a:t>  </a:t>
            </a:r>
          </a:p>
          <a:p>
            <a:pPr marL="342900" indent="-342900">
              <a:buAutoNum type="arabicParenR"/>
            </a:pPr>
            <a:r>
              <a:rPr lang="en-US" dirty="0"/>
              <a:t>Locate the young tropical system</a:t>
            </a:r>
          </a:p>
          <a:p>
            <a:pPr marL="342900" indent="-342900">
              <a:buAutoNum type="arabicParenR"/>
            </a:pPr>
            <a:r>
              <a:rPr lang="en-US" dirty="0"/>
              <a:t>Turn on all three Base Layers</a:t>
            </a:r>
          </a:p>
          <a:p>
            <a:pPr marL="342900" indent="-342900">
              <a:buAutoNum type="arabicParenR"/>
            </a:pPr>
            <a:r>
              <a:rPr lang="en-US" dirty="0"/>
              <a:t>Compare how each satellite “sees” the storm</a:t>
            </a:r>
          </a:p>
          <a:p>
            <a:pPr marL="800100" lvl="1" indent="-342900">
              <a:buAutoNum type="arabicParenR"/>
            </a:pPr>
            <a:r>
              <a:rPr lang="en-US" dirty="0"/>
              <a:t>Why the different viewpoints?</a:t>
            </a:r>
          </a:p>
          <a:p>
            <a:pPr marL="342900" indent="-342900">
              <a:buAutoNum type="arabicParenR"/>
            </a:pPr>
            <a:r>
              <a:rPr lang="en-US" dirty="0"/>
              <a:t>Move the dates forward in time </a:t>
            </a:r>
          </a:p>
          <a:p>
            <a:pPr marL="800100" lvl="1" indent="-342900">
              <a:buAutoNum type="arabicParenR"/>
            </a:pPr>
            <a:r>
              <a:rPr lang="en-US" dirty="0"/>
              <a:t>Watch the development of the tropical  storm</a:t>
            </a:r>
          </a:p>
          <a:p>
            <a:pPr marL="800100" lvl="1" indent="-342900">
              <a:buAutoNum type="arabicParenR"/>
            </a:pPr>
            <a:r>
              <a:rPr lang="en-US" dirty="0"/>
              <a:t>Notice anything else? (hint on/after the 9</a:t>
            </a:r>
            <a:r>
              <a:rPr lang="en-US" baseline="30000" dirty="0"/>
              <a:t>th</a:t>
            </a:r>
            <a:r>
              <a:rPr lang="en-US" dirty="0"/>
              <a:t>)</a:t>
            </a:r>
          </a:p>
        </p:txBody>
      </p:sp>
      <p:sp>
        <p:nvSpPr>
          <p:cNvPr id="7" name="Oval 6"/>
          <p:cNvSpPr/>
          <p:nvPr/>
        </p:nvSpPr>
        <p:spPr>
          <a:xfrm>
            <a:off x="4939862" y="2816772"/>
            <a:ext cx="2165132" cy="2396359"/>
          </a:xfrm>
          <a:prstGeom prst="ellipse">
            <a:avLst/>
          </a:prstGeom>
          <a:noFill/>
          <a:ln w="571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941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90000"/>
              </a:lnSpc>
              <a:spcBef>
                <a:spcPct val="20000"/>
              </a:spcBef>
              <a:defRPr/>
            </a:pPr>
            <a:r>
              <a:rPr lang="en-US" sz="4400" b="1" dirty="0">
                <a:cs typeface="Tahoma" pitchFamily="34" charset="0"/>
              </a:rPr>
              <a:t>Global Precipitation Measurement (GPM) Mission</a:t>
            </a:r>
          </a:p>
        </p:txBody>
      </p:sp>
      <p:sp>
        <p:nvSpPr>
          <p:cNvPr id="3" name="Content Placeholder 2"/>
          <p:cNvSpPr>
            <a:spLocks noGrp="1"/>
          </p:cNvSpPr>
          <p:nvPr>
            <p:ph idx="1"/>
          </p:nvPr>
        </p:nvSpPr>
        <p:spPr>
          <a:xfrm>
            <a:off x="8499566" y="2052918"/>
            <a:ext cx="3431177" cy="4629150"/>
          </a:xfrm>
        </p:spPr>
        <p:txBody>
          <a:bodyPr>
            <a:normAutofit/>
          </a:bodyPr>
          <a:lstStyle/>
          <a:p>
            <a:pPr marL="285750" indent="-285750">
              <a:buFont typeface="Arial" charset="0"/>
              <a:buChar char="•"/>
            </a:pPr>
            <a:r>
              <a:rPr lang="en-US" dirty="0"/>
              <a:t>The GPM Core satellite and other passive microwave missions provide information necessary for creating 30-minute global estimates of rain and snowfall rates.</a:t>
            </a:r>
          </a:p>
          <a:p>
            <a:pPr marL="285750" indent="-285750">
              <a:buFont typeface="Arial" charset="0"/>
              <a:buChar char="•"/>
            </a:pPr>
            <a:endParaRPr lang="en-US" dirty="0"/>
          </a:p>
          <a:p>
            <a:pPr marL="285750" indent="-285750">
              <a:buFont typeface="Arial" charset="0"/>
              <a:buChar char="•"/>
            </a:pPr>
            <a:r>
              <a:rPr lang="en-US" dirty="0"/>
              <a:t>Rain and snowfall rates are provided by the Integrated Multi-</a:t>
            </a:r>
            <a:r>
              <a:rPr lang="en-US" dirty="0" err="1"/>
              <a:t>satellitE</a:t>
            </a:r>
            <a:r>
              <a:rPr lang="en-US" dirty="0"/>
              <a:t> Retrievals for </a:t>
            </a:r>
            <a:r>
              <a:rPr lang="en-US" dirty="0">
                <a:hlinkClick r:id="rId4" tooltip="The Global Precipitation Measurement mission. &amp;nbsp;An international satellite mission launched by NASA and JAXA on 27 Februrary 2014, that sets new standards for precipitation measurements worldwide using a network of satellites united by the GPM Core Observatory.&#10;"/>
              </a:rPr>
              <a:t>GPM</a:t>
            </a:r>
            <a:r>
              <a:rPr lang="en-US" dirty="0"/>
              <a:t> (IMERG) product.</a:t>
            </a:r>
          </a:p>
        </p:txBody>
      </p:sp>
      <p:sp>
        <p:nvSpPr>
          <p:cNvPr id="4" name="Slide Number Placeholder 3"/>
          <p:cNvSpPr>
            <a:spLocks noGrp="1"/>
          </p:cNvSpPr>
          <p:nvPr>
            <p:ph type="sldNum" sz="quarter" idx="12"/>
          </p:nvPr>
        </p:nvSpPr>
        <p:spPr/>
        <p:txBody>
          <a:bodyPr/>
          <a:lstStyle/>
          <a:p>
            <a:fld id="{9A3DBA7A-9BA6-4672-A6CB-88BABC7690DF}" type="slidenum">
              <a:rPr lang="en-US" smtClean="0"/>
              <a:t>26</a:t>
            </a:fld>
            <a:endParaRPr lang="en-US"/>
          </a:p>
        </p:txBody>
      </p:sp>
      <p:pic>
        <p:nvPicPr>
          <p:cNvPr id="6" name="Picture 2" descr="C:\Users\aleroy\AppData\Local\Microsoft\Windows\Temporary Internet Files\Content.Outlook\OCBV2VZO\nasa_logo (5).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315700" y="6173420"/>
            <a:ext cx="863837" cy="691070"/>
          </a:xfrm>
          <a:prstGeom prst="rect">
            <a:avLst/>
          </a:prstGeom>
          <a:noFill/>
          <a:extLst>
            <a:ext uri="{909E8E84-426E-40DD-AFC4-6F175D3DCCD1}">
              <a14:hiddenFill xmlns:a14="http://schemas.microsoft.com/office/drawing/2010/main">
                <a:solidFill>
                  <a:srgbClr val="FFFFFF"/>
                </a:solidFill>
              </a14:hiddenFill>
            </a:ext>
          </a:extLst>
        </p:spPr>
      </p:pic>
      <p:pic>
        <p:nvPicPr>
          <p:cNvPr id="7" name="Online Media 6" descr="GPM Constellation with Clock">
            <a:hlinkClick r:id="" action="ppaction://media"/>
            <a:extLst>
              <a:ext uri="{FF2B5EF4-FFF2-40B4-BE49-F238E27FC236}">
                <a16:creationId xmlns:a16="http://schemas.microsoft.com/office/drawing/2014/main" id="{6098B420-3307-D24E-B3A0-5FCD50BEA012}"/>
              </a:ext>
            </a:extLst>
          </p:cNvPr>
          <p:cNvPicPr>
            <a:picLocks noRot="1" noChangeAspect="1"/>
          </p:cNvPicPr>
          <p:nvPr>
            <a:videoFile r:link="rId1"/>
          </p:nvPr>
        </p:nvPicPr>
        <p:blipFill>
          <a:blip r:embed="rId6"/>
          <a:stretch>
            <a:fillRect/>
          </a:stretch>
        </p:blipFill>
        <p:spPr>
          <a:xfrm>
            <a:off x="306380" y="1889805"/>
            <a:ext cx="8193186" cy="4629150"/>
          </a:xfrm>
          <a:prstGeom prst="rect">
            <a:avLst/>
          </a:prstGeom>
        </p:spPr>
      </p:pic>
    </p:spTree>
    <p:extLst>
      <p:ext uri="{BB962C8B-B14F-4D97-AF65-F5344CB8AC3E}">
        <p14:creationId xmlns:p14="http://schemas.microsoft.com/office/powerpoint/2010/main" val="106753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Passive Microwave</a:t>
            </a:r>
          </a:p>
        </p:txBody>
      </p:sp>
      <p:sp>
        <p:nvSpPr>
          <p:cNvPr id="4" name="Text Placeholder 3"/>
          <p:cNvSpPr>
            <a:spLocks noGrp="1"/>
          </p:cNvSpPr>
          <p:nvPr>
            <p:ph type="body" sz="half" idx="2"/>
          </p:nvPr>
        </p:nvSpPr>
        <p:spPr>
          <a:xfrm>
            <a:off x="7082444" y="280141"/>
            <a:ext cx="4971630" cy="4618546"/>
          </a:xfrm>
        </p:spPr>
        <p:txBody>
          <a:bodyPr>
            <a:noAutofit/>
          </a:bodyPr>
          <a:lstStyle/>
          <a:p>
            <a:pPr marL="285750" indent="-285750">
              <a:buFont typeface="Arial" panose="020B0604020202020204" pitchFamily="34" charset="0"/>
              <a:buChar char="•"/>
            </a:pPr>
            <a:r>
              <a:rPr lang="en-US" dirty="0">
                <a:hlinkClick r:id="rId3"/>
              </a:rPr>
              <a:t>Link</a:t>
            </a:r>
            <a:endParaRPr lang="en-US" dirty="0"/>
          </a:p>
          <a:p>
            <a:pPr marL="285750" indent="-285750">
              <a:buFont typeface="Arial" panose="020B0604020202020204" pitchFamily="34" charset="0"/>
              <a:buChar char="•"/>
            </a:pPr>
            <a:r>
              <a:rPr lang="en-US" dirty="0"/>
              <a:t>Brightness Temperature false color RGB: </a:t>
            </a:r>
          </a:p>
          <a:p>
            <a:pPr marL="742950" lvl="1" indent="-285750">
              <a:buFont typeface="Arial" panose="020B0604020202020204" pitchFamily="34" charset="0"/>
              <a:buChar char="•"/>
            </a:pPr>
            <a:r>
              <a:rPr lang="en-US" sz="1800" dirty="0"/>
              <a:t>Oceans show up blue or green, continents are faded brown, snow cover is white, high humidity in the atmosphere darkens the colors near clouds, and clouds and precipitation are gray to white.</a:t>
            </a:r>
          </a:p>
          <a:p>
            <a:pPr marL="285750" indent="-285750">
              <a:buFont typeface="Arial" panose="020B0604020202020204" pitchFamily="34" charset="0"/>
              <a:buChar char="•"/>
            </a:pPr>
            <a:r>
              <a:rPr lang="en-US" dirty="0"/>
              <a:t>Turn on Rain Rate Layers (mm/</a:t>
            </a:r>
            <a:r>
              <a:rPr lang="en-US" dirty="0" err="1"/>
              <a:t>hr</a:t>
            </a:r>
            <a:r>
              <a:rPr lang="en-US" dirty="0"/>
              <a:t>)</a:t>
            </a:r>
          </a:p>
          <a:p>
            <a:pPr marL="285750" indent="-285750">
              <a:buFont typeface="Arial" panose="020B0604020202020204" pitchFamily="34" charset="0"/>
              <a:buChar char="•"/>
            </a:pPr>
            <a:r>
              <a:rPr lang="en-US" dirty="0"/>
              <a:t>Turn on Rain Rate (Early) from IMERG</a:t>
            </a:r>
          </a:p>
          <a:p>
            <a:pPr marL="742950" lvl="1" indent="-285750">
              <a:buFont typeface="Arial" panose="020B0604020202020204" pitchFamily="34" charset="0"/>
              <a:buChar char="•"/>
            </a:pPr>
            <a:r>
              <a:rPr lang="en-US" sz="1800" dirty="0"/>
              <a:t>Composite of the integrated rain rates from the entire suite of instruments</a:t>
            </a:r>
          </a:p>
          <a:p>
            <a:pPr marL="742950" lvl="1" indent="-285750">
              <a:buFont typeface="Arial" panose="020B0604020202020204" pitchFamily="34" charset="0"/>
              <a:buChar char="•"/>
            </a:pPr>
            <a:r>
              <a:rPr lang="en-US" sz="1800" dirty="0"/>
              <a:t>Early “fused” product is produced 4 hours after observation time</a:t>
            </a:r>
          </a:p>
          <a:p>
            <a:pPr marL="285750" indent="-285750">
              <a:buFont typeface="Arial" panose="020B0604020202020204" pitchFamily="34" charset="0"/>
              <a:buChar char="•"/>
            </a:pPr>
            <a:r>
              <a:rPr lang="en-US" dirty="0"/>
              <a:t>Now zoom into the TC Florence</a:t>
            </a:r>
          </a:p>
          <a:p>
            <a:pPr marL="742950" lvl="1" indent="-285750">
              <a:buFont typeface="Arial" panose="020B0604020202020204" pitchFamily="34" charset="0"/>
              <a:buChar char="•"/>
            </a:pPr>
            <a:r>
              <a:rPr lang="en-US" sz="1800" dirty="0"/>
              <a:t>Toggle the IMERG rain rates on and off as you advance forward in time</a:t>
            </a:r>
          </a:p>
          <a:p>
            <a:pPr marL="742950" lvl="1" indent="-285750">
              <a:buFont typeface="Arial" panose="020B0604020202020204" pitchFamily="34" charset="0"/>
              <a:buChar char="•"/>
            </a:pPr>
            <a:r>
              <a:rPr lang="en-US" sz="1800" dirty="0"/>
              <a:t>This type of data is used mostly while the storm is offshore, but observe the pattern changes when landfall occurs </a:t>
            </a:r>
          </a:p>
          <a:p>
            <a:pPr marL="742950" lvl="1" indent="-285750">
              <a:buFont typeface="Arial" panose="020B0604020202020204" pitchFamily="34" charset="0"/>
              <a:buChar char="•"/>
            </a:pPr>
            <a:endParaRPr lang="en-US" sz="1800" dirty="0"/>
          </a:p>
        </p:txBody>
      </p:sp>
      <p:pic>
        <p:nvPicPr>
          <p:cNvPr id="9" name="Picture Placeholder 8"/>
          <p:cNvPicPr>
            <a:picLocks noGrp="1" noChangeAspect="1"/>
          </p:cNvPicPr>
          <p:nvPr>
            <p:ph type="pic" idx="1"/>
          </p:nvPr>
        </p:nvPicPr>
        <p:blipFill rotWithShape="1">
          <a:blip r:embed="rId4" cstate="screen">
            <a:extLst>
              <a:ext uri="{28A0092B-C50C-407E-A947-70E740481C1C}">
                <a14:useLocalDpi xmlns:a14="http://schemas.microsoft.com/office/drawing/2010/main"/>
              </a:ext>
            </a:extLst>
          </a:blip>
          <a:srcRect l="-167" t="-462" r="-258" b="-616"/>
          <a:stretch/>
        </p:blipFill>
        <p:spPr>
          <a:xfrm>
            <a:off x="17088" y="572567"/>
            <a:ext cx="7065356" cy="5757607"/>
          </a:xfrm>
        </p:spPr>
      </p:pic>
    </p:spTree>
    <p:extLst>
      <p:ext uri="{BB962C8B-B14F-4D97-AF65-F5344CB8AC3E}">
        <p14:creationId xmlns:p14="http://schemas.microsoft.com/office/powerpoint/2010/main" val="185616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 Surface Temperature</a:t>
            </a:r>
          </a:p>
        </p:txBody>
      </p:sp>
      <p:sp>
        <p:nvSpPr>
          <p:cNvPr id="4" name="Text Placeholder 3"/>
          <p:cNvSpPr>
            <a:spLocks noGrp="1"/>
          </p:cNvSpPr>
          <p:nvPr>
            <p:ph type="body" sz="half" idx="2"/>
          </p:nvPr>
        </p:nvSpPr>
        <p:spPr>
          <a:xfrm>
            <a:off x="7416612" y="455930"/>
            <a:ext cx="4537090" cy="6124332"/>
          </a:xfrm>
        </p:spPr>
        <p:txBody>
          <a:bodyPr>
            <a:normAutofit/>
          </a:bodyPr>
          <a:lstStyle/>
          <a:p>
            <a:r>
              <a:rPr lang="en-US" dirty="0"/>
              <a:t>Hurricanes “pull” the energy they need to “function” from the warm ocean water they travel over.</a:t>
            </a:r>
          </a:p>
          <a:p>
            <a:pPr marL="285750" indent="-285750">
              <a:buFont typeface="Arial" panose="020B0604020202020204" pitchFamily="34" charset="0"/>
              <a:buChar char="•"/>
            </a:pPr>
            <a:r>
              <a:rPr lang="en-US" dirty="0"/>
              <a:t>Follow this link: </a:t>
            </a:r>
            <a:r>
              <a:rPr lang="en-US" dirty="0">
                <a:hlinkClick r:id="rId3"/>
              </a:rPr>
              <a:t>Link</a:t>
            </a:r>
            <a:endParaRPr lang="en-US" dirty="0"/>
          </a:p>
          <a:p>
            <a:pPr marL="285750" indent="-285750">
              <a:buFont typeface="Arial" panose="020B0604020202020204" pitchFamily="34" charset="0"/>
              <a:buChar char="•"/>
            </a:pPr>
            <a:r>
              <a:rPr lang="en-US" dirty="0"/>
              <a:t>Shown is the sea surface temperature (SST) product overlaid on the S-NPP VIIRS corrected reflectance.</a:t>
            </a:r>
          </a:p>
          <a:p>
            <a:pPr marL="742950" lvl="1" indent="-285750">
              <a:buFont typeface="Arial" panose="020B0604020202020204" pitchFamily="34" charset="0"/>
              <a:buChar char="•"/>
            </a:pPr>
            <a:r>
              <a:rPr lang="en-US" dirty="0"/>
              <a:t>Step through the dates and watch how the SST changes as the tropical system moves over.</a:t>
            </a:r>
          </a:p>
          <a:p>
            <a:pPr marL="742950" lvl="1" indent="-285750">
              <a:buFont typeface="Arial" panose="020B0604020202020204" pitchFamily="34" charset="0"/>
              <a:buChar char="•"/>
            </a:pPr>
            <a:r>
              <a:rPr lang="en-US" dirty="0"/>
              <a:t>Turn off the corrected reflectance layer and step through the times again.</a:t>
            </a:r>
          </a:p>
          <a:p>
            <a:pPr marL="1200150" lvl="2" indent="-285750">
              <a:buFont typeface="Arial" panose="020B0604020202020204" pitchFamily="34" charset="0"/>
              <a:buChar char="•"/>
            </a:pPr>
            <a:r>
              <a:rPr lang="en-US" dirty="0"/>
              <a:t>Can you pick out where the tropical system is in time?</a:t>
            </a:r>
          </a:p>
        </p:txBody>
      </p:sp>
      <p:pic>
        <p:nvPicPr>
          <p:cNvPr id="7" name="Picture Placeholder 6"/>
          <p:cNvPicPr>
            <a:picLocks noGrp="1" noChangeAspect="1"/>
          </p:cNvPicPr>
          <p:nvPr>
            <p:ph type="pic" idx="1"/>
          </p:nvPr>
        </p:nvPicPr>
        <p:blipFill rotWithShape="1">
          <a:blip r:embed="rId4" cstate="screen">
            <a:extLst>
              <a:ext uri="{28A0092B-C50C-407E-A947-70E740481C1C}">
                <a14:useLocalDpi xmlns:a14="http://schemas.microsoft.com/office/drawing/2010/main"/>
              </a:ext>
            </a:extLst>
          </a:blip>
          <a:srcRect l="-517" t="-249" r="9833" b="249"/>
          <a:stretch/>
        </p:blipFill>
        <p:spPr>
          <a:xfrm>
            <a:off x="119641" y="264703"/>
            <a:ext cx="6964823" cy="6315559"/>
          </a:xfrm>
        </p:spPr>
      </p:pic>
    </p:spTree>
    <p:extLst>
      <p:ext uri="{BB962C8B-B14F-4D97-AF65-F5344CB8AC3E}">
        <p14:creationId xmlns:p14="http://schemas.microsoft.com/office/powerpoint/2010/main" val="363700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935DB-2947-824D-9CB9-49992AAA6429}"/>
              </a:ext>
            </a:extLst>
          </p:cNvPr>
          <p:cNvSpPr>
            <a:spLocks noGrp="1"/>
          </p:cNvSpPr>
          <p:nvPr>
            <p:ph type="title"/>
          </p:nvPr>
        </p:nvSpPr>
        <p:spPr>
          <a:xfrm>
            <a:off x="685801" y="410100"/>
            <a:ext cx="10131425" cy="1456267"/>
          </a:xfrm>
        </p:spPr>
        <p:txBody>
          <a:bodyPr/>
          <a:lstStyle/>
          <a:p>
            <a:r>
              <a:rPr lang="en-US" dirty="0"/>
              <a:t>NASA Worldview</a:t>
            </a:r>
          </a:p>
        </p:txBody>
      </p:sp>
      <p:sp>
        <p:nvSpPr>
          <p:cNvPr id="3" name="Content Placeholder 2">
            <a:extLst>
              <a:ext uri="{FF2B5EF4-FFF2-40B4-BE49-F238E27FC236}">
                <a16:creationId xmlns:a16="http://schemas.microsoft.com/office/drawing/2014/main" id="{A412B763-3B89-CD4B-9183-318D58116152}"/>
              </a:ext>
            </a:extLst>
          </p:cNvPr>
          <p:cNvSpPr>
            <a:spLocks noGrp="1"/>
          </p:cNvSpPr>
          <p:nvPr>
            <p:ph idx="1"/>
          </p:nvPr>
        </p:nvSpPr>
        <p:spPr>
          <a:xfrm>
            <a:off x="7904420" y="1807633"/>
            <a:ext cx="4016262" cy="4318000"/>
          </a:xfrm>
        </p:spPr>
        <p:txBody>
          <a:bodyPr/>
          <a:lstStyle/>
          <a:p>
            <a:pPr marL="0" indent="0">
              <a:buNone/>
            </a:pPr>
            <a:r>
              <a:rPr lang="en-US" dirty="0"/>
              <a:t>NASA’s Worldview tool is a web-based tool containing over 900 global, full-resolution satellite imagery layers in and easy-to-use interface that enables geographical information system (GIS) capabilities (like zooming, layers and time-enabled) access to the public, free of charge. </a:t>
            </a:r>
          </a:p>
          <a:p>
            <a:pPr marL="0" indent="0">
              <a:buNone/>
            </a:pPr>
            <a:r>
              <a:rPr lang="en-US" dirty="0"/>
              <a:t>Read more here: </a:t>
            </a:r>
            <a:r>
              <a:rPr lang="en-US" dirty="0">
                <a:hlinkClick r:id="rId3"/>
              </a:rPr>
              <a:t>https://earthdata.nasa.gov/worldview</a:t>
            </a:r>
            <a:endParaRPr lang="en-US" dirty="0"/>
          </a:p>
          <a:p>
            <a:pPr marL="0" indent="0">
              <a:buNone/>
            </a:pPr>
            <a:endParaRPr lang="en-US" dirty="0"/>
          </a:p>
          <a:p>
            <a:pPr marL="0" indent="0">
              <a:buNone/>
            </a:pPr>
            <a:r>
              <a:rPr lang="en-US" dirty="0">
                <a:hlinkClick r:id="rId4"/>
              </a:rPr>
              <a:t>Hurricane Florence</a:t>
            </a:r>
            <a:endParaRPr lang="en-US" dirty="0"/>
          </a:p>
        </p:txBody>
      </p:sp>
      <p:pic>
        <p:nvPicPr>
          <p:cNvPr id="4" name="Picture 3">
            <a:extLst>
              <a:ext uri="{FF2B5EF4-FFF2-40B4-BE49-F238E27FC236}">
                <a16:creationId xmlns:a16="http://schemas.microsoft.com/office/drawing/2014/main" id="{769B5F95-1716-BD48-8870-AF97706AA74A}"/>
              </a:ext>
            </a:extLst>
          </p:cNvPr>
          <p:cNvPicPr>
            <a:picLocks noChangeAspect="1"/>
          </p:cNvPicPr>
          <p:nvPr/>
        </p:nvPicPr>
        <p:blipFill>
          <a:blip r:embed="rId5"/>
          <a:stretch>
            <a:fillRect/>
          </a:stretch>
        </p:blipFill>
        <p:spPr>
          <a:xfrm>
            <a:off x="271318" y="1807633"/>
            <a:ext cx="7493000" cy="4318000"/>
          </a:xfrm>
          <a:prstGeom prst="rect">
            <a:avLst/>
          </a:prstGeom>
        </p:spPr>
      </p:pic>
      <p:sp>
        <p:nvSpPr>
          <p:cNvPr id="5" name="Rectangle 4">
            <a:extLst>
              <a:ext uri="{FF2B5EF4-FFF2-40B4-BE49-F238E27FC236}">
                <a16:creationId xmlns:a16="http://schemas.microsoft.com/office/drawing/2014/main" id="{7EFB1462-9256-844F-952E-C6327F1F4F38}"/>
              </a:ext>
            </a:extLst>
          </p:cNvPr>
          <p:cNvSpPr/>
          <p:nvPr/>
        </p:nvSpPr>
        <p:spPr>
          <a:xfrm>
            <a:off x="271318" y="6255866"/>
            <a:ext cx="6096000" cy="369332"/>
          </a:xfrm>
          <a:prstGeom prst="rect">
            <a:avLst/>
          </a:prstGeom>
        </p:spPr>
        <p:txBody>
          <a:bodyPr>
            <a:spAutoFit/>
          </a:bodyPr>
          <a:lstStyle/>
          <a:p>
            <a:r>
              <a:rPr lang="en-US" dirty="0"/>
              <a:t>https://</a:t>
            </a:r>
            <a:r>
              <a:rPr lang="en-US" dirty="0" err="1"/>
              <a:t>worldview.earthdata.nasa.gov</a:t>
            </a:r>
            <a:endParaRPr lang="en-US" dirty="0"/>
          </a:p>
        </p:txBody>
      </p:sp>
    </p:spTree>
    <p:extLst>
      <p:ext uri="{BB962C8B-B14F-4D97-AF65-F5344CB8AC3E}">
        <p14:creationId xmlns:p14="http://schemas.microsoft.com/office/powerpoint/2010/main" val="4127083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Saharan Dust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0263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Sand and Dust Storms</a:t>
            </a:r>
          </a:p>
        </p:txBody>
      </p:sp>
      <p:sp>
        <p:nvSpPr>
          <p:cNvPr id="4" name="Text Placeholder 3"/>
          <p:cNvSpPr>
            <a:spLocks noGrp="1"/>
          </p:cNvSpPr>
          <p:nvPr>
            <p:ph type="body" sz="half" idx="2"/>
          </p:nvPr>
        </p:nvSpPr>
        <p:spPr>
          <a:xfrm>
            <a:off x="7489371" y="2101849"/>
            <a:ext cx="4484915" cy="4574721"/>
          </a:xfrm>
        </p:spPr>
        <p:txBody>
          <a:bodyPr>
            <a:normAutofit/>
          </a:bodyPr>
          <a:lstStyle/>
          <a:p>
            <a:r>
              <a:rPr lang="en-US" dirty="0"/>
              <a:t>According to the World Meteorological Organization (WMO), sand and dust storms are common in arid and semi-arid regions, usually caused by thunderstorms or other strong pressure gradients associated with a cyclone (low pressure system).</a:t>
            </a:r>
          </a:p>
          <a:p>
            <a:r>
              <a:rPr lang="en-US" dirty="0"/>
              <a:t>Increased wind speeds associated with these systems lift large amounts of sand and dust, lofting it into the atmosphere, allowing for the transport of the particulates thousands of kilometers away.</a:t>
            </a:r>
          </a:p>
          <a:p>
            <a:r>
              <a:rPr lang="en-US" dirty="0"/>
              <a:t>Although these aerosols can serve as cloud condensation nuclei (CCN), a source for clouds to form on, large amounts of dust/aerosols can also suppress formation.</a:t>
            </a:r>
          </a:p>
          <a:p>
            <a:r>
              <a:rPr lang="en-US" dirty="0"/>
              <a:t>Visit the </a:t>
            </a:r>
            <a:r>
              <a:rPr lang="en-US" dirty="0">
                <a:hlinkClick r:id="rId3"/>
              </a:rPr>
              <a:t>WMO site </a:t>
            </a:r>
            <a:r>
              <a:rPr lang="en-US" dirty="0"/>
              <a:t>for more information.</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457200"/>
            <a:ext cx="7307955" cy="4266065"/>
          </a:xfrm>
          <a:prstGeom prst="rect">
            <a:avLst/>
          </a:prstGeom>
        </p:spPr>
      </p:pic>
      <p:sp>
        <p:nvSpPr>
          <p:cNvPr id="6" name="TextBox 5"/>
          <p:cNvSpPr txBox="1"/>
          <p:nvPr/>
        </p:nvSpPr>
        <p:spPr>
          <a:xfrm>
            <a:off x="0" y="4804230"/>
            <a:ext cx="7329714" cy="1846659"/>
          </a:xfrm>
          <a:prstGeom prst="rect">
            <a:avLst/>
          </a:prstGeom>
          <a:noFill/>
        </p:spPr>
        <p:txBody>
          <a:bodyPr wrap="square" rtlCol="0">
            <a:spAutoFit/>
          </a:bodyPr>
          <a:lstStyle/>
          <a:p>
            <a:r>
              <a:rPr lang="en-US" sz="1600" dirty="0"/>
              <a:t>This animation of the progression Saharan dust cloud across the Atlantic Ocean from June 15 to 25, 2020 combines OMPS aerosol index and VIIRS visible imagery from NASA/NOAA’s Suomi NPP satellite. The dust plume moved from Africa’s west coast over the Atlantic into the Caribbean Sea and up through the Gulf of Mexico. The largest and thickest part of the plume is visible over the eastern and central Atlantic Ocean. ( Read more on this story </a:t>
            </a:r>
            <a:r>
              <a:rPr lang="en-US" sz="1600" dirty="0">
                <a:hlinkClick r:id="rId5"/>
              </a:rPr>
              <a:t>here</a:t>
            </a:r>
            <a:r>
              <a:rPr lang="en-US" sz="1600" dirty="0"/>
              <a:t>.)</a:t>
            </a:r>
          </a:p>
          <a:p>
            <a:r>
              <a:rPr lang="en-US" sz="1600" dirty="0"/>
              <a:t>Credits: NASA/NOAA, Colin </a:t>
            </a:r>
            <a:r>
              <a:rPr lang="en-US" sz="1600" dirty="0" err="1"/>
              <a:t>Seftor</a:t>
            </a:r>
            <a:endParaRPr lang="en-US" sz="1600" dirty="0"/>
          </a:p>
        </p:txBody>
      </p:sp>
    </p:spTree>
    <p:extLst>
      <p:ext uri="{BB962C8B-B14F-4D97-AF65-F5344CB8AC3E}">
        <p14:creationId xmlns:p14="http://schemas.microsoft.com/office/powerpoint/2010/main" val="8394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Dust and Tropical Storms</a:t>
            </a:r>
          </a:p>
        </p:txBody>
      </p:sp>
      <p:sp>
        <p:nvSpPr>
          <p:cNvPr id="4" name="Text Placeholder 3"/>
          <p:cNvSpPr>
            <a:spLocks noGrp="1"/>
          </p:cNvSpPr>
          <p:nvPr>
            <p:ph type="body" sz="half" idx="2"/>
          </p:nvPr>
        </p:nvSpPr>
        <p:spPr>
          <a:xfrm>
            <a:off x="7561943" y="2101849"/>
            <a:ext cx="4397827" cy="4479151"/>
          </a:xfrm>
        </p:spPr>
        <p:txBody>
          <a:bodyPr>
            <a:normAutofit fontScale="92500" lnSpcReduction="10000"/>
          </a:bodyPr>
          <a:lstStyle/>
          <a:p>
            <a:r>
              <a:rPr lang="en-US" dirty="0"/>
              <a:t>Dust travelling off the coast of Africa from the Saharan Desert and moving across the Atlantic is thought to suppress hurricane development by:</a:t>
            </a:r>
          </a:p>
          <a:p>
            <a:pPr marL="342900" indent="-342900">
              <a:buFont typeface="+mj-lt"/>
              <a:buAutoNum type="arabicPeriod"/>
            </a:pPr>
            <a:r>
              <a:rPr lang="en-US" dirty="0"/>
              <a:t>Dust layers tend to have very dry air, hurricanes need moist air to develop</a:t>
            </a:r>
          </a:p>
          <a:p>
            <a:pPr marL="342900" indent="-342900">
              <a:buFont typeface="+mj-lt"/>
              <a:buAutoNum type="arabicPeriod"/>
            </a:pPr>
            <a:r>
              <a:rPr lang="en-US" dirty="0"/>
              <a:t>A Saharan dust storm is usually associated with a mid-level easterly jet, a very strong surge of air, causing a vertical shear setup that can rip apart a forming tropical system</a:t>
            </a:r>
          </a:p>
          <a:p>
            <a:pPr marL="342900" indent="-342900">
              <a:buFont typeface="+mj-lt"/>
              <a:buAutoNum type="arabicPeriod"/>
            </a:pPr>
            <a:r>
              <a:rPr lang="en-US" dirty="0"/>
              <a:t>The dust itself, which is thought to suppress cloud formation</a:t>
            </a:r>
          </a:p>
          <a:p>
            <a:r>
              <a:rPr lang="en-US" dirty="0">
                <a:hlinkClick r:id="rId3"/>
              </a:rPr>
              <a:t>EOS Worldview link </a:t>
            </a:r>
            <a:r>
              <a:rPr lang="en-US" dirty="0"/>
              <a:t>to multiple events in 2019</a:t>
            </a:r>
          </a:p>
          <a:p>
            <a:r>
              <a:rPr lang="en-US" dirty="0"/>
              <a:t>NASA/NOAA </a:t>
            </a:r>
            <a:r>
              <a:rPr lang="en-US" dirty="0">
                <a:hlinkClick r:id="rId4"/>
              </a:rPr>
              <a:t>blog post </a:t>
            </a:r>
            <a:r>
              <a:rPr lang="en-US" dirty="0"/>
              <a:t>looking at the Saharan Dust event from spring/summer 2020</a:t>
            </a:r>
          </a:p>
          <a:p>
            <a:pPr marL="342900" indent="-342900">
              <a:buFont typeface="+mj-lt"/>
              <a:buAutoNum type="arabicPeriod"/>
            </a:pPr>
            <a:endParaRPr lang="en-US" dirty="0"/>
          </a:p>
        </p:txBody>
      </p:sp>
      <p:pic>
        <p:nvPicPr>
          <p:cNvPr id="5" name="Picture 4"/>
          <p:cNvPicPr>
            <a:picLocks noChangeAspect="1"/>
          </p:cNvPicPr>
          <p:nvPr/>
        </p:nvPicPr>
        <p:blipFill>
          <a:blip r:embed="rId5"/>
          <a:stretch>
            <a:fillRect/>
          </a:stretch>
        </p:blipFill>
        <p:spPr>
          <a:xfrm>
            <a:off x="0" y="0"/>
            <a:ext cx="7380449" cy="5786664"/>
          </a:xfrm>
          <a:prstGeom prst="rect">
            <a:avLst/>
          </a:prstGeom>
        </p:spPr>
      </p:pic>
      <p:sp>
        <p:nvSpPr>
          <p:cNvPr id="6" name="TextBox 5"/>
          <p:cNvSpPr txBox="1"/>
          <p:nvPr/>
        </p:nvSpPr>
        <p:spPr>
          <a:xfrm>
            <a:off x="0" y="5786664"/>
            <a:ext cx="7380449" cy="923330"/>
          </a:xfrm>
          <a:prstGeom prst="rect">
            <a:avLst/>
          </a:prstGeom>
          <a:noFill/>
        </p:spPr>
        <p:txBody>
          <a:bodyPr wrap="square" rtlCol="0">
            <a:spAutoFit/>
          </a:bodyPr>
          <a:lstStyle/>
          <a:p>
            <a:r>
              <a:rPr lang="en-US" dirty="0"/>
              <a:t>Dust storm captured by MODIS instrument as it is moving out to the Atlantic on February 26, 2000. (Courtesy NASA MODIS Rapid Response Team)</a:t>
            </a:r>
          </a:p>
        </p:txBody>
      </p:sp>
      <p:sp>
        <p:nvSpPr>
          <p:cNvPr id="7" name="TextBox 6"/>
          <p:cNvSpPr txBox="1"/>
          <p:nvPr/>
        </p:nvSpPr>
        <p:spPr>
          <a:xfrm>
            <a:off x="5595322" y="6581001"/>
            <a:ext cx="6596678" cy="276999"/>
          </a:xfrm>
          <a:prstGeom prst="rect">
            <a:avLst/>
          </a:prstGeom>
          <a:noFill/>
        </p:spPr>
        <p:txBody>
          <a:bodyPr wrap="none" rtlCol="0">
            <a:spAutoFit/>
          </a:bodyPr>
          <a:lstStyle/>
          <a:p>
            <a:r>
              <a:rPr lang="en-US" sz="1200" dirty="0"/>
              <a:t>https://earthdata.nasa.gov/learn/sensing-our-planet/saharan-dust-versus-atlantic-hurricanes</a:t>
            </a:r>
          </a:p>
        </p:txBody>
      </p:sp>
    </p:spTree>
    <p:extLst>
      <p:ext uri="{BB962C8B-B14F-4D97-AF65-F5344CB8AC3E}">
        <p14:creationId xmlns:p14="http://schemas.microsoft.com/office/powerpoint/2010/main" val="70396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Midwest Flooding 2019</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160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278" y="3471303"/>
            <a:ext cx="9096470" cy="3282078"/>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3543" y="119684"/>
            <a:ext cx="9123354" cy="3274668"/>
          </a:xfrm>
          <a:prstGeom prst="rect">
            <a:avLst/>
          </a:prstGeom>
        </p:spPr>
      </p:pic>
      <p:sp>
        <p:nvSpPr>
          <p:cNvPr id="6" name="TextBox 5"/>
          <p:cNvSpPr txBox="1"/>
          <p:nvPr/>
        </p:nvSpPr>
        <p:spPr>
          <a:xfrm>
            <a:off x="3520263" y="5386877"/>
            <a:ext cx="828942" cy="369332"/>
          </a:xfrm>
          <a:prstGeom prst="rect">
            <a:avLst/>
          </a:prstGeom>
          <a:noFill/>
        </p:spPr>
        <p:txBody>
          <a:bodyPr wrap="square" rtlCol="0">
            <a:spAutoFit/>
          </a:bodyPr>
          <a:lstStyle/>
          <a:p>
            <a:r>
              <a:rPr lang="en-US" dirty="0">
                <a:solidFill>
                  <a:schemeClr val="accent2">
                    <a:lumMod val="50000"/>
                  </a:schemeClr>
                </a:solidFill>
                <a:latin typeface="Arial" panose="020B0604020202020204" pitchFamily="34" charset="0"/>
                <a:cs typeface="Arial" panose="020B0604020202020204" pitchFamily="34" charset="0"/>
              </a:rPr>
              <a:t>Snow</a:t>
            </a:r>
          </a:p>
        </p:txBody>
      </p:sp>
      <p:sp>
        <p:nvSpPr>
          <p:cNvPr id="7" name="TextBox 6"/>
          <p:cNvSpPr txBox="1"/>
          <p:nvPr/>
        </p:nvSpPr>
        <p:spPr>
          <a:xfrm>
            <a:off x="3375696" y="3763491"/>
            <a:ext cx="922840" cy="369332"/>
          </a:xfrm>
          <a:prstGeom prst="rect">
            <a:avLst/>
          </a:prstGeom>
          <a:noFill/>
        </p:spPr>
        <p:txBody>
          <a:bodyPr wrap="square" rtlCol="0">
            <a:spAutoFit/>
          </a:bodyPr>
          <a:lstStyle/>
          <a:p>
            <a:r>
              <a:rPr lang="en-US" dirty="0">
                <a:solidFill>
                  <a:schemeClr val="accent2">
                    <a:lumMod val="50000"/>
                  </a:schemeClr>
                </a:solidFill>
                <a:latin typeface="Arial" panose="020B0604020202020204" pitchFamily="34" charset="0"/>
                <a:cs typeface="Arial" panose="020B0604020202020204" pitchFamily="34" charset="0"/>
              </a:rPr>
              <a:t>Clouds</a:t>
            </a:r>
          </a:p>
        </p:txBody>
      </p:sp>
      <p:sp>
        <p:nvSpPr>
          <p:cNvPr id="8" name="TextBox 7"/>
          <p:cNvSpPr txBox="1"/>
          <p:nvPr/>
        </p:nvSpPr>
        <p:spPr>
          <a:xfrm>
            <a:off x="1679248" y="4132823"/>
            <a:ext cx="1922804" cy="646331"/>
          </a:xfrm>
          <a:prstGeom prst="rect">
            <a:avLst/>
          </a:prstGeom>
          <a:noFill/>
        </p:spPr>
        <p:txBody>
          <a:bodyPr wrap="square" rtlCol="0">
            <a:spAutoFit/>
          </a:bodyPr>
          <a:lstStyle/>
          <a:p>
            <a:r>
              <a:rPr lang="en-US" dirty="0">
                <a:solidFill>
                  <a:schemeClr val="accent6">
                    <a:lumMod val="75000"/>
                  </a:schemeClr>
                </a:solidFill>
                <a:latin typeface="Arial" panose="020B0604020202020204" pitchFamily="34" charset="0"/>
                <a:cs typeface="Arial" panose="020B0604020202020204" pitchFamily="34" charset="0"/>
              </a:rPr>
              <a:t>High clouds with small ice crystals</a:t>
            </a:r>
          </a:p>
        </p:txBody>
      </p:sp>
      <p:sp>
        <p:nvSpPr>
          <p:cNvPr id="9" name="TextBox 8"/>
          <p:cNvSpPr txBox="1"/>
          <p:nvPr/>
        </p:nvSpPr>
        <p:spPr>
          <a:xfrm>
            <a:off x="4349205" y="5875405"/>
            <a:ext cx="1298960" cy="369332"/>
          </a:xfrm>
          <a:prstGeom prst="rect">
            <a:avLst/>
          </a:prstGeom>
          <a:noFill/>
        </p:spPr>
        <p:txBody>
          <a:bodyPr wrap="square" rtlCol="0">
            <a:spAutoFit/>
          </a:bodyPr>
          <a:lstStyle/>
          <a:p>
            <a:r>
              <a:rPr lang="en-US" dirty="0">
                <a:solidFill>
                  <a:schemeClr val="bg2">
                    <a:lumMod val="50000"/>
                  </a:schemeClr>
                </a:solidFill>
                <a:latin typeface="Arial" panose="020B0604020202020204" pitchFamily="34" charset="0"/>
                <a:cs typeface="Arial" panose="020B0604020202020204" pitchFamily="34" charset="0"/>
              </a:rPr>
              <a:t>Vegetation</a:t>
            </a:r>
          </a:p>
        </p:txBody>
      </p:sp>
      <p:sp>
        <p:nvSpPr>
          <p:cNvPr id="10" name="TextBox 9"/>
          <p:cNvSpPr txBox="1"/>
          <p:nvPr/>
        </p:nvSpPr>
        <p:spPr>
          <a:xfrm>
            <a:off x="6091728" y="3578825"/>
            <a:ext cx="828942" cy="369332"/>
          </a:xfrm>
          <a:prstGeom prst="rect">
            <a:avLst/>
          </a:prstGeom>
          <a:noFill/>
        </p:spPr>
        <p:txBody>
          <a:bodyPr wrap="square" rtlCol="0">
            <a:spAutoFit/>
          </a:bodyPr>
          <a:lstStyle/>
          <a:p>
            <a:r>
              <a:rPr lang="en-US" dirty="0">
                <a:solidFill>
                  <a:schemeClr val="accent2">
                    <a:lumMod val="50000"/>
                  </a:schemeClr>
                </a:solidFill>
                <a:latin typeface="Arial" panose="020B0604020202020204" pitchFamily="34" charset="0"/>
                <a:cs typeface="Arial" panose="020B0604020202020204" pitchFamily="34" charset="0"/>
              </a:rPr>
              <a:t>Snow</a:t>
            </a:r>
          </a:p>
        </p:txBody>
      </p:sp>
      <p:sp>
        <p:nvSpPr>
          <p:cNvPr id="11" name="TextBox 10"/>
          <p:cNvSpPr txBox="1"/>
          <p:nvPr/>
        </p:nvSpPr>
        <p:spPr>
          <a:xfrm>
            <a:off x="3544473" y="2086767"/>
            <a:ext cx="82894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Snow</a:t>
            </a:r>
          </a:p>
        </p:txBody>
      </p:sp>
      <p:sp>
        <p:nvSpPr>
          <p:cNvPr id="12" name="TextBox 11"/>
          <p:cNvSpPr txBox="1"/>
          <p:nvPr/>
        </p:nvSpPr>
        <p:spPr>
          <a:xfrm>
            <a:off x="3399906" y="463381"/>
            <a:ext cx="92284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Clouds</a:t>
            </a:r>
          </a:p>
        </p:txBody>
      </p:sp>
      <p:sp>
        <p:nvSpPr>
          <p:cNvPr id="13" name="TextBox 12"/>
          <p:cNvSpPr txBox="1"/>
          <p:nvPr/>
        </p:nvSpPr>
        <p:spPr>
          <a:xfrm>
            <a:off x="1703458" y="832713"/>
            <a:ext cx="1922804" cy="646331"/>
          </a:xfrm>
          <a:prstGeom prst="rect">
            <a:avLst/>
          </a:prstGeom>
          <a:noFill/>
        </p:spPr>
        <p:txBody>
          <a:bodyPr wrap="square" rtlCol="0">
            <a:spAutoFit/>
          </a:bodyPr>
          <a:lstStyle/>
          <a:p>
            <a:r>
              <a:rPr lang="en-US" dirty="0">
                <a:solidFill>
                  <a:schemeClr val="accent6">
                    <a:lumMod val="75000"/>
                  </a:schemeClr>
                </a:solidFill>
                <a:latin typeface="Arial" panose="020B0604020202020204" pitchFamily="34" charset="0"/>
                <a:cs typeface="Arial" panose="020B0604020202020204" pitchFamily="34" charset="0"/>
              </a:rPr>
              <a:t>High clouds with small ice crystals</a:t>
            </a:r>
          </a:p>
        </p:txBody>
      </p:sp>
      <p:sp>
        <p:nvSpPr>
          <p:cNvPr id="14" name="TextBox 13"/>
          <p:cNvSpPr txBox="1"/>
          <p:nvPr/>
        </p:nvSpPr>
        <p:spPr>
          <a:xfrm>
            <a:off x="4373415" y="2575295"/>
            <a:ext cx="129896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Vegetation</a:t>
            </a:r>
          </a:p>
        </p:txBody>
      </p:sp>
      <p:sp>
        <p:nvSpPr>
          <p:cNvPr id="15" name="TextBox 14"/>
          <p:cNvSpPr txBox="1"/>
          <p:nvPr/>
        </p:nvSpPr>
        <p:spPr>
          <a:xfrm>
            <a:off x="6115938" y="278715"/>
            <a:ext cx="82894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Snow</a:t>
            </a:r>
          </a:p>
        </p:txBody>
      </p:sp>
      <p:sp>
        <p:nvSpPr>
          <p:cNvPr id="16" name="Text Placeholder 3"/>
          <p:cNvSpPr txBox="1">
            <a:spLocks/>
          </p:cNvSpPr>
          <p:nvPr/>
        </p:nvSpPr>
        <p:spPr>
          <a:xfrm>
            <a:off x="9400373" y="111097"/>
            <a:ext cx="2638001" cy="6622167"/>
          </a:xfrm>
          <a:prstGeom prst="rect">
            <a:avLst/>
          </a:prstGeom>
        </p:spPr>
        <p:txBody>
          <a:bodyPr>
            <a:normAutofit/>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0" indent="0">
              <a:buNone/>
            </a:pPr>
            <a:r>
              <a:rPr lang="en-US" dirty="0"/>
              <a:t>False color Recipe (Snow/Cloud)</a:t>
            </a:r>
          </a:p>
          <a:p>
            <a:pPr marL="285750" indent="-285750"/>
            <a:r>
              <a:rPr lang="en-US" dirty="0"/>
              <a:t>R:  Blue (M3)</a:t>
            </a:r>
          </a:p>
          <a:p>
            <a:pPr marL="285750" indent="-285750"/>
            <a:r>
              <a:rPr lang="en-US" dirty="0"/>
              <a:t>G:  Short Wave IR (I3)</a:t>
            </a:r>
          </a:p>
          <a:p>
            <a:pPr marL="285750" indent="-285750"/>
            <a:r>
              <a:rPr lang="en-US" dirty="0"/>
              <a:t>B:  Short Wave (M11)</a:t>
            </a:r>
          </a:p>
          <a:p>
            <a:pPr marL="0" indent="0">
              <a:buNone/>
            </a:pPr>
            <a:endParaRPr lang="en-US" dirty="0"/>
          </a:p>
          <a:p>
            <a:pPr marL="0" indent="0">
              <a:buNone/>
            </a:pPr>
            <a:r>
              <a:rPr lang="en-US" dirty="0"/>
              <a:t>False Color Recipe (Natural Color)</a:t>
            </a:r>
          </a:p>
          <a:p>
            <a:r>
              <a:rPr lang="en-US" dirty="0"/>
              <a:t>R:  Short Wave (M11)</a:t>
            </a:r>
          </a:p>
          <a:p>
            <a:r>
              <a:rPr lang="en-US" dirty="0"/>
              <a:t>G:  Near IR (I2)</a:t>
            </a:r>
          </a:p>
          <a:p>
            <a:r>
              <a:rPr lang="en-US" dirty="0"/>
              <a:t>B:  Red (I1)</a:t>
            </a:r>
          </a:p>
          <a:p>
            <a:pPr marL="0" indent="0">
              <a:buNone/>
            </a:pPr>
            <a:endParaRPr lang="en-US" dirty="0"/>
          </a:p>
        </p:txBody>
      </p:sp>
    </p:spTree>
    <p:extLst>
      <p:ext uri="{BB962C8B-B14F-4D97-AF65-F5344CB8AC3E}">
        <p14:creationId xmlns:p14="http://schemas.microsoft.com/office/powerpoint/2010/main" val="283096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 to the flooding…</a:t>
            </a:r>
          </a:p>
        </p:txBody>
      </p:sp>
      <p:sp>
        <p:nvSpPr>
          <p:cNvPr id="4" name="Text Placeholder 3"/>
          <p:cNvSpPr>
            <a:spLocks noGrp="1"/>
          </p:cNvSpPr>
          <p:nvPr>
            <p:ph type="body" sz="half" idx="2"/>
          </p:nvPr>
        </p:nvSpPr>
        <p:spPr>
          <a:xfrm>
            <a:off x="7979330" y="2101850"/>
            <a:ext cx="3603070" cy="4550410"/>
          </a:xfrm>
        </p:spPr>
        <p:txBody>
          <a:bodyPr>
            <a:normAutofit/>
          </a:bodyPr>
          <a:lstStyle/>
          <a:p>
            <a:endParaRPr lang="en-US" dirty="0"/>
          </a:p>
          <a:p>
            <a:r>
              <a:rPr lang="en-US" dirty="0"/>
              <a:t>Spring Flood Outlook:</a:t>
            </a:r>
          </a:p>
          <a:p>
            <a:pPr marL="285750" indent="-285750">
              <a:buFont typeface="Arial" panose="020B0604020202020204" pitchFamily="34" charset="0"/>
              <a:buChar char="•"/>
            </a:pPr>
            <a:r>
              <a:rPr lang="en-US" dirty="0"/>
              <a:t>Due to record winter precipitation amounts across the north central United States, elevated flood risk</a:t>
            </a:r>
          </a:p>
          <a:p>
            <a:endParaRPr lang="en-US" dirty="0"/>
          </a:p>
          <a:p>
            <a:r>
              <a:rPr lang="en-US" dirty="0"/>
              <a:t>Advanced Hydrological Prediction Service</a:t>
            </a:r>
          </a:p>
          <a:p>
            <a:r>
              <a:rPr lang="en-US" dirty="0">
                <a:hlinkClick r:id="rId3"/>
              </a:rPr>
              <a:t>https://water.weather.gov/precip/</a:t>
            </a:r>
            <a:endParaRPr lang="en-US" dirty="0"/>
          </a:p>
          <a:p>
            <a:endParaRPr lang="en-US" dirty="0"/>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6198" y="3367043"/>
            <a:ext cx="4004220" cy="3203377"/>
          </a:xfrm>
          <a:prstGeom prst="rect">
            <a:avLst/>
          </a:prstGeom>
        </p:spPr>
      </p:pic>
      <p:sp>
        <p:nvSpPr>
          <p:cNvPr id="6" name="TextBox 5"/>
          <p:cNvSpPr txBox="1"/>
          <p:nvPr/>
        </p:nvSpPr>
        <p:spPr>
          <a:xfrm>
            <a:off x="4343909" y="3796834"/>
            <a:ext cx="2555193" cy="2031325"/>
          </a:xfrm>
          <a:prstGeom prst="rect">
            <a:avLst/>
          </a:prstGeom>
          <a:noFill/>
        </p:spPr>
        <p:txBody>
          <a:bodyPr wrap="square" rtlCol="0">
            <a:spAutoFit/>
          </a:bodyPr>
          <a:lstStyle/>
          <a:p>
            <a:r>
              <a:rPr lang="en-US" dirty="0"/>
              <a:t>This maps shows areas where there is a greater than 50% change of major, moderate or minor flooding during March through May of 2019</a:t>
            </a:r>
          </a:p>
        </p:txBody>
      </p:sp>
      <p:sp>
        <p:nvSpPr>
          <p:cNvPr id="7" name="Rectangle 6"/>
          <p:cNvSpPr/>
          <p:nvPr/>
        </p:nvSpPr>
        <p:spPr>
          <a:xfrm>
            <a:off x="4343909" y="5928404"/>
            <a:ext cx="2774533" cy="830997"/>
          </a:xfrm>
          <a:prstGeom prst="rect">
            <a:avLst/>
          </a:prstGeom>
        </p:spPr>
        <p:txBody>
          <a:bodyPr wrap="square">
            <a:spAutoFit/>
          </a:bodyPr>
          <a:lstStyle/>
          <a:p>
            <a:r>
              <a:rPr lang="en-US" sz="1200" dirty="0">
                <a:hlinkClick r:id="rId5"/>
              </a:rPr>
              <a:t>https://www.noaa.gov/media-release/spring-outlook-historic-widespread-flooding-to-continue-through-may</a:t>
            </a:r>
            <a:endParaRPr lang="en-US" sz="1200" dirty="0"/>
          </a:p>
        </p:txBody>
      </p:sp>
      <p:pic>
        <p:nvPicPr>
          <p:cNvPr id="2050" name="Picture 2" descr="The National Weather Service (NWS), in coordination with local officials, defines flood levels for each of its river forecast locations when this is a greater than 50 percent or more likelihood of exceeding minor, moderate, or major flood levels.  "/>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034" y="262007"/>
            <a:ext cx="5577840" cy="2791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01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Watch the event unfold…</a:t>
            </a:r>
          </a:p>
        </p:txBody>
      </p:sp>
      <p:sp>
        <p:nvSpPr>
          <p:cNvPr id="4" name="Text Placeholder 3"/>
          <p:cNvSpPr>
            <a:spLocks noGrp="1"/>
          </p:cNvSpPr>
          <p:nvPr>
            <p:ph type="body" sz="half" idx="2"/>
          </p:nvPr>
        </p:nvSpPr>
        <p:spPr>
          <a:xfrm>
            <a:off x="7982712" y="2101850"/>
            <a:ext cx="3602736" cy="4554982"/>
          </a:xfrm>
        </p:spPr>
        <p:txBody>
          <a:bodyPr/>
          <a:lstStyle/>
          <a:p>
            <a:r>
              <a:rPr lang="en-US" dirty="0">
                <a:hlinkClick r:id="rId3"/>
              </a:rPr>
              <a:t>Link</a:t>
            </a:r>
            <a:endParaRPr lang="en-US" dirty="0"/>
          </a:p>
          <a:p>
            <a:pPr marL="285750" indent="-285750">
              <a:buFont typeface="Arial" panose="020B0604020202020204" pitchFamily="34" charset="0"/>
              <a:buChar char="•"/>
            </a:pPr>
            <a:r>
              <a:rPr lang="en-US" dirty="0"/>
              <a:t>View of the Plains – true color</a:t>
            </a:r>
          </a:p>
          <a:p>
            <a:pPr marL="742950" lvl="1" indent="-285750">
              <a:buFont typeface="Arial" panose="020B0604020202020204" pitchFamily="34" charset="0"/>
              <a:buChar char="•"/>
            </a:pPr>
            <a:r>
              <a:rPr lang="en-US" dirty="0"/>
              <a:t>What do you see? </a:t>
            </a:r>
          </a:p>
          <a:p>
            <a:pPr marL="1200150" lvl="2" indent="-285750">
              <a:buFont typeface="Arial" panose="020B0604020202020204" pitchFamily="34" charset="0"/>
              <a:buChar char="•"/>
            </a:pPr>
            <a:r>
              <a:rPr lang="en-US" dirty="0"/>
              <a:t>Feel free to move forward in time</a:t>
            </a:r>
          </a:p>
          <a:p>
            <a:pPr marL="285750" indent="-285750">
              <a:buFont typeface="Arial" panose="020B0604020202020204" pitchFamily="34" charset="0"/>
              <a:buChar char="•"/>
            </a:pPr>
            <a:r>
              <a:rPr lang="en-US" dirty="0"/>
              <a:t>Switch the Corrected Reflectance Bands 3-6-7: Terra MODIS and Bands M3-I3-M11 Suomi NPP/VIIRS on</a:t>
            </a:r>
          </a:p>
          <a:p>
            <a:pPr marL="742950" lvl="1" indent="-285750">
              <a:buFont typeface="Arial" panose="020B0604020202020204" pitchFamily="34" charset="0"/>
              <a:buChar char="•"/>
            </a:pPr>
            <a:r>
              <a:rPr lang="en-US" dirty="0"/>
              <a:t>Again toggle back and forth in time.</a:t>
            </a:r>
          </a:p>
          <a:p>
            <a:pPr marL="285750" indent="-285750">
              <a:buFont typeface="Arial" panose="020B0604020202020204" pitchFamily="34" charset="0"/>
              <a:buChar char="•"/>
            </a:pPr>
            <a:r>
              <a:rPr lang="en-US" dirty="0"/>
              <a:t>Lastly, turn on the Bands M11-I2-I1 and Bands 7-2-1 layers from VIIRS and MODIS</a:t>
            </a:r>
          </a:p>
          <a:p>
            <a:pPr marL="1200150" lvl="2"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7200"/>
            <a:ext cx="7314869" cy="5888736"/>
          </a:xfrm>
          <a:prstGeom prst="rect">
            <a:avLst/>
          </a:prstGeom>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7200"/>
            <a:ext cx="7334706" cy="5852160"/>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7200"/>
            <a:ext cx="7333882" cy="5952744"/>
          </a:xfrm>
          <a:prstGeom prst="rect">
            <a:avLst/>
          </a:prstGeom>
        </p:spPr>
      </p:pic>
    </p:spTree>
    <p:extLst>
      <p:ext uri="{BB962C8B-B14F-4D97-AF65-F5344CB8AC3E}">
        <p14:creationId xmlns:p14="http://schemas.microsoft.com/office/powerpoint/2010/main" val="97342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anim calcmode="lin" valueType="num">
                                      <p:cBhvr additive="base">
                                        <p:cTn id="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anim calcmode="lin" valueType="num">
                                      <p:cBhvr additive="base">
                                        <p:cTn id="1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2" presetClass="entr" presetSubtype="4"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additive="base">
                                        <p:cTn id="2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How bad was it?</a:t>
            </a:r>
          </a:p>
        </p:txBody>
      </p:sp>
      <p:grpSp>
        <p:nvGrpSpPr>
          <p:cNvPr id="22" name="Group 21"/>
          <p:cNvGrpSpPr/>
          <p:nvPr/>
        </p:nvGrpSpPr>
        <p:grpSpPr>
          <a:xfrm>
            <a:off x="6146534" y="-59846"/>
            <a:ext cx="6048374" cy="3592195"/>
            <a:chOff x="4105274" y="2276475"/>
            <a:chExt cx="6219825" cy="3604358"/>
          </a:xfrm>
        </p:grpSpPr>
        <p:pic>
          <p:nvPicPr>
            <p:cNvPr id="8" name="Picture 7" descr="Ashland Well Head G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05274" y="2281779"/>
              <a:ext cx="2008604" cy="3447124"/>
            </a:xfrm>
            <a:prstGeom prst="rect">
              <a:avLst/>
            </a:prstGeom>
          </p:spPr>
        </p:pic>
        <p:pic>
          <p:nvPicPr>
            <p:cNvPr id="9" name="Picture 8" descr="Ashland Well Head2.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19584" y="2276475"/>
              <a:ext cx="2020017" cy="3448778"/>
            </a:xfrm>
            <a:prstGeom prst="rect">
              <a:avLst/>
            </a:prstGeom>
          </p:spPr>
        </p:pic>
        <p:grpSp>
          <p:nvGrpSpPr>
            <p:cNvPr id="10" name="Group 9"/>
            <p:cNvGrpSpPr/>
            <p:nvPr/>
          </p:nvGrpSpPr>
          <p:grpSpPr>
            <a:xfrm>
              <a:off x="4105274" y="2278504"/>
              <a:ext cx="6219825" cy="3602329"/>
              <a:chOff x="0" y="1189399"/>
              <a:chExt cx="9144000" cy="5595683"/>
            </a:xfrm>
          </p:grpSpPr>
          <p:pic>
            <p:nvPicPr>
              <p:cNvPr id="11" name="Picture 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700694" y="1303771"/>
                <a:ext cx="156807" cy="507612"/>
              </a:xfrm>
              <a:prstGeom prst="rect">
                <a:avLst/>
              </a:prstGeom>
              <a:noFill/>
              <a:ln>
                <a:solidFill>
                  <a:schemeClr val="tx1"/>
                </a:solidFill>
              </a:ln>
              <a:scene3d>
                <a:camera prst="orthographicFront">
                  <a:rot lat="0" lon="0" rev="0"/>
                </a:camera>
                <a:lightRig rig="threePt" dir="t"/>
              </a:scene3d>
            </p:spPr>
          </p:pic>
          <p:pic>
            <p:nvPicPr>
              <p:cNvPr id="12" name="Picture 11" descr="Ashland Well Head3.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939406" y="1189399"/>
                <a:ext cx="3204594" cy="5314702"/>
              </a:xfrm>
              <a:prstGeom prst="rect">
                <a:avLst/>
              </a:prstGeom>
            </p:spPr>
          </p:pic>
          <p:sp>
            <p:nvSpPr>
              <p:cNvPr id="13" name="TextBox 15"/>
              <p:cNvSpPr txBox="1">
                <a:spLocks noChangeArrowheads="1"/>
              </p:cNvSpPr>
              <p:nvPr/>
            </p:nvSpPr>
            <p:spPr bwMode="auto">
              <a:xfrm>
                <a:off x="0" y="6306996"/>
                <a:ext cx="1375795" cy="478086"/>
              </a:xfrm>
              <a:prstGeom prst="rect">
                <a:avLst/>
              </a:prstGeom>
              <a:solidFill>
                <a:schemeClr val="bg1"/>
              </a:solidFill>
              <a:ln w="25400">
                <a:solidFill>
                  <a:schemeClr val="tx1"/>
                </a:solidFill>
                <a:miter lim="800000"/>
                <a:headEnd/>
                <a:tailEnd/>
              </a:ln>
            </p:spPr>
            <p:txBody>
              <a:bodyPr wrap="square">
                <a:spAutoFit/>
              </a:bodyPr>
              <a:lstStyle/>
              <a:p>
                <a:pPr algn="ctr" eaLnBrk="1" hangingPunct="1"/>
                <a:r>
                  <a:rPr lang="en-US" altLang="en-US" sz="700" b="1" dirty="0"/>
                  <a:t>SOURCE: GE 6/4/2018 </a:t>
                </a:r>
              </a:p>
            </p:txBody>
          </p:sp>
          <p:sp>
            <p:nvSpPr>
              <p:cNvPr id="14" name="TextBox 15"/>
              <p:cNvSpPr txBox="1">
                <a:spLocks noChangeArrowheads="1"/>
              </p:cNvSpPr>
              <p:nvPr/>
            </p:nvSpPr>
            <p:spPr bwMode="auto">
              <a:xfrm>
                <a:off x="2996267" y="6283227"/>
                <a:ext cx="2708245" cy="478086"/>
              </a:xfrm>
              <a:prstGeom prst="rect">
                <a:avLst/>
              </a:prstGeom>
              <a:solidFill>
                <a:schemeClr val="bg1"/>
              </a:solidFill>
              <a:ln w="25400">
                <a:solidFill>
                  <a:schemeClr val="tx1"/>
                </a:solidFill>
                <a:miter lim="800000"/>
                <a:headEnd/>
                <a:tailEnd/>
              </a:ln>
            </p:spPr>
            <p:txBody>
              <a:bodyPr wrap="square">
                <a:spAutoFit/>
              </a:bodyPr>
              <a:lstStyle/>
              <a:p>
                <a:pPr algn="ctr" eaLnBrk="1" hangingPunct="1"/>
                <a:r>
                  <a:rPr lang="en-US" altLang="en-US" sz="700" b="1" dirty="0"/>
                  <a:t>SOURCE: NASA Sentinal2 true color 3/16/2018 </a:t>
                </a:r>
              </a:p>
            </p:txBody>
          </p:sp>
          <p:sp>
            <p:nvSpPr>
              <p:cNvPr id="15" name="TextBox 15"/>
              <p:cNvSpPr txBox="1">
                <a:spLocks noChangeArrowheads="1"/>
              </p:cNvSpPr>
              <p:nvPr/>
            </p:nvSpPr>
            <p:spPr bwMode="auto">
              <a:xfrm>
                <a:off x="6205600" y="6251557"/>
                <a:ext cx="2708245" cy="525893"/>
              </a:xfrm>
              <a:prstGeom prst="rect">
                <a:avLst/>
              </a:prstGeom>
              <a:solidFill>
                <a:schemeClr val="bg1"/>
              </a:solidFill>
              <a:ln w="25400">
                <a:solidFill>
                  <a:schemeClr val="tx1"/>
                </a:solidFill>
                <a:miter lim="800000"/>
                <a:headEnd/>
                <a:tailEnd/>
              </a:ln>
            </p:spPr>
            <p:txBody>
              <a:bodyPr wrap="square">
                <a:spAutoFit/>
              </a:bodyPr>
              <a:lstStyle/>
              <a:p>
                <a:pPr algn="ctr" eaLnBrk="1" hangingPunct="1"/>
                <a:r>
                  <a:rPr lang="en-US" altLang="en-US" sz="800" b="1" dirty="0"/>
                  <a:t>SOURCE: NASA </a:t>
                </a:r>
                <a:r>
                  <a:rPr lang="en-US" altLang="en-US" sz="700" b="1" dirty="0"/>
                  <a:t>Sentinal2</a:t>
                </a:r>
                <a:r>
                  <a:rPr lang="en-US" altLang="en-US" sz="800" b="1" dirty="0"/>
                  <a:t> true color 3/21/2018 </a:t>
                </a:r>
              </a:p>
            </p:txBody>
          </p:sp>
          <p:cxnSp>
            <p:nvCxnSpPr>
              <p:cNvPr id="16" name="Straight Arrow Connector 15"/>
              <p:cNvCxnSpPr/>
              <p:nvPr/>
            </p:nvCxnSpPr>
            <p:spPr bwMode="auto">
              <a:xfrm flipH="1">
                <a:off x="1568742" y="1744910"/>
                <a:ext cx="2827089" cy="2793534"/>
              </a:xfrm>
              <a:prstGeom prst="straightConnector1">
                <a:avLst/>
              </a:prstGeom>
              <a:solidFill>
                <a:schemeClr val="accent1"/>
              </a:solidFill>
              <a:ln w="12700"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a:off x="4420998" y="1753299"/>
                <a:ext cx="3212984" cy="1988191"/>
              </a:xfrm>
              <a:prstGeom prst="straightConnector1">
                <a:avLst/>
              </a:prstGeom>
              <a:solidFill>
                <a:schemeClr val="accent1"/>
              </a:solidFill>
              <a:ln w="12700" cap="flat" cmpd="sng" algn="ctr">
                <a:solidFill>
                  <a:srgbClr val="FF0000"/>
                </a:solidFill>
                <a:prstDash val="solid"/>
                <a:round/>
                <a:headEnd type="none" w="med" len="med"/>
                <a:tailEnd type="arrow"/>
              </a:ln>
              <a:effectLst/>
            </p:spPr>
          </p:cxnSp>
          <p:cxnSp>
            <p:nvCxnSpPr>
              <p:cNvPr id="18" name="Straight Arrow Connector 17"/>
              <p:cNvCxnSpPr/>
              <p:nvPr/>
            </p:nvCxnSpPr>
            <p:spPr bwMode="auto">
              <a:xfrm>
                <a:off x="4395831" y="1719743"/>
                <a:ext cx="419450" cy="2063692"/>
              </a:xfrm>
              <a:prstGeom prst="straightConnector1">
                <a:avLst/>
              </a:prstGeom>
              <a:solidFill>
                <a:schemeClr val="accent1"/>
              </a:solidFill>
              <a:ln w="12700" cap="flat" cmpd="sng" algn="ctr">
                <a:solidFill>
                  <a:srgbClr val="FF0000"/>
                </a:solidFill>
                <a:prstDash val="solid"/>
                <a:round/>
                <a:headEnd type="none" w="med" len="med"/>
                <a:tailEnd type="arrow"/>
              </a:ln>
              <a:effectLst/>
            </p:spPr>
          </p:cxnSp>
          <p:sp>
            <p:nvSpPr>
              <p:cNvPr id="19" name="TextBox 18"/>
              <p:cNvSpPr txBox="1"/>
              <p:nvPr/>
            </p:nvSpPr>
            <p:spPr>
              <a:xfrm>
                <a:off x="3141385" y="1222263"/>
                <a:ext cx="1459685" cy="1003979"/>
              </a:xfrm>
              <a:prstGeom prst="rect">
                <a:avLst/>
              </a:prstGeom>
              <a:noFill/>
              <a:ln w="12700" cmpd="sng">
                <a:solidFill>
                  <a:srgbClr val="FF0000"/>
                </a:solidFill>
              </a:ln>
            </p:spPr>
            <p:txBody>
              <a:bodyPr wrap="square" rtlCol="0">
                <a:spAutoFit/>
              </a:bodyPr>
              <a:lstStyle/>
              <a:p>
                <a:r>
                  <a:rPr lang="en-US" sz="1600" dirty="0">
                    <a:solidFill>
                      <a:srgbClr val="FF0000"/>
                    </a:solidFill>
                  </a:rPr>
                  <a:t>Well</a:t>
                </a:r>
                <a:r>
                  <a:rPr lang="en-US" dirty="0">
                    <a:solidFill>
                      <a:srgbClr val="FF0000"/>
                    </a:solidFill>
                  </a:rPr>
                  <a:t> Head</a:t>
                </a:r>
              </a:p>
            </p:txBody>
          </p:sp>
          <p:sp>
            <p:nvSpPr>
              <p:cNvPr id="20" name="TextBox 19"/>
              <p:cNvSpPr txBox="1"/>
              <p:nvPr/>
            </p:nvSpPr>
            <p:spPr>
              <a:xfrm>
                <a:off x="6442745" y="5125673"/>
                <a:ext cx="2348917" cy="1147405"/>
              </a:xfrm>
              <a:prstGeom prst="rect">
                <a:avLst/>
              </a:prstGeom>
              <a:noFill/>
            </p:spPr>
            <p:txBody>
              <a:bodyPr wrap="square" rtlCol="0">
                <a:spAutoFit/>
              </a:bodyPr>
              <a:lstStyle/>
              <a:p>
                <a:r>
                  <a:rPr lang="en-US" sz="1400" dirty="0"/>
                  <a:t>Well Head appears to be missing.</a:t>
                </a:r>
              </a:p>
            </p:txBody>
          </p:sp>
          <p:sp>
            <p:nvSpPr>
              <p:cNvPr id="21" name="TextBox 20"/>
              <p:cNvSpPr txBox="1"/>
              <p:nvPr/>
            </p:nvSpPr>
            <p:spPr>
              <a:xfrm>
                <a:off x="3028425" y="5066950"/>
                <a:ext cx="3036814" cy="1147405"/>
              </a:xfrm>
              <a:prstGeom prst="rect">
                <a:avLst/>
              </a:prstGeom>
              <a:noFill/>
            </p:spPr>
            <p:txBody>
              <a:bodyPr wrap="square" rtlCol="0">
                <a:spAutoFit/>
              </a:bodyPr>
              <a:lstStyle/>
              <a:p>
                <a:r>
                  <a:rPr lang="en-US" sz="1400" dirty="0"/>
                  <a:t>Well Head area appears to be completely submerged.</a:t>
                </a:r>
              </a:p>
            </p:txBody>
          </p:sp>
        </p:grpSp>
      </p:grpSp>
      <p:pic>
        <p:nvPicPr>
          <p:cNvPr id="23" name="Picture 2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78871" y="3020374"/>
            <a:ext cx="5263953" cy="3509302"/>
          </a:xfrm>
          <a:prstGeom prst="rect">
            <a:avLst/>
          </a:prstGeom>
        </p:spPr>
      </p:pic>
      <p:grpSp>
        <p:nvGrpSpPr>
          <p:cNvPr id="37" name="Group 36"/>
          <p:cNvGrpSpPr/>
          <p:nvPr/>
        </p:nvGrpSpPr>
        <p:grpSpPr>
          <a:xfrm>
            <a:off x="6146533" y="3456212"/>
            <a:ext cx="5718385" cy="3375001"/>
            <a:chOff x="5546168" y="3423471"/>
            <a:chExt cx="5969558" cy="3479142"/>
          </a:xfrm>
        </p:grpSpPr>
        <p:pic>
          <p:nvPicPr>
            <p:cNvPr id="24" name="Picture 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85051" y="3423471"/>
              <a:ext cx="103920" cy="354163"/>
            </a:xfrm>
            <a:prstGeom prst="rect">
              <a:avLst/>
            </a:prstGeom>
            <a:noFill/>
            <a:ln>
              <a:solidFill>
                <a:schemeClr val="tx1"/>
              </a:solidFill>
            </a:ln>
            <a:scene3d>
              <a:camera prst="orthographicFront">
                <a:rot lat="0" lon="0" rev="0"/>
              </a:camera>
              <a:lightRig rig="threePt" dir="t"/>
            </a:scene3d>
          </p:spPr>
        </p:pic>
        <p:pic>
          <p:nvPicPr>
            <p:cNvPr id="27" name="Picture 26" descr="NASA Sentinel2.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46168" y="4294136"/>
              <a:ext cx="2913608" cy="2286098"/>
            </a:xfrm>
            <a:prstGeom prst="rect">
              <a:avLst/>
            </a:prstGeom>
          </p:spPr>
        </p:pic>
        <p:grpSp>
          <p:nvGrpSpPr>
            <p:cNvPr id="36" name="Group 35"/>
            <p:cNvGrpSpPr/>
            <p:nvPr/>
          </p:nvGrpSpPr>
          <p:grpSpPr>
            <a:xfrm>
              <a:off x="5648934" y="3546951"/>
              <a:ext cx="5866792" cy="3355662"/>
              <a:chOff x="5648934" y="3546951"/>
              <a:chExt cx="5866792" cy="3355662"/>
            </a:xfrm>
          </p:grpSpPr>
          <p:sp>
            <p:nvSpPr>
              <p:cNvPr id="25" name="TextBox 15"/>
              <p:cNvSpPr txBox="1">
                <a:spLocks noChangeArrowheads="1"/>
              </p:cNvSpPr>
              <p:nvPr/>
            </p:nvSpPr>
            <p:spPr bwMode="auto">
              <a:xfrm>
                <a:off x="9591608" y="6591772"/>
                <a:ext cx="1151941" cy="307777"/>
              </a:xfrm>
              <a:prstGeom prst="rect">
                <a:avLst/>
              </a:prstGeom>
              <a:solidFill>
                <a:schemeClr val="bg1"/>
              </a:solidFill>
              <a:ln w="25400">
                <a:solidFill>
                  <a:schemeClr val="tx1"/>
                </a:solidFill>
                <a:miter lim="800000"/>
                <a:headEnd/>
                <a:tailEnd/>
              </a:ln>
            </p:spPr>
            <p:txBody>
              <a:bodyPr wrap="square">
                <a:spAutoFit/>
              </a:bodyPr>
              <a:lstStyle/>
              <a:p>
                <a:pPr algn="ctr" eaLnBrk="1" hangingPunct="1"/>
                <a:r>
                  <a:rPr lang="en-US" altLang="en-US" sz="700" b="1" dirty="0"/>
                  <a:t>SOURCE: GE 07/2018  </a:t>
                </a:r>
              </a:p>
            </p:txBody>
          </p:sp>
          <p:sp>
            <p:nvSpPr>
              <p:cNvPr id="26" name="TextBox 15"/>
              <p:cNvSpPr txBox="1">
                <a:spLocks noChangeArrowheads="1"/>
              </p:cNvSpPr>
              <p:nvPr/>
            </p:nvSpPr>
            <p:spPr bwMode="auto">
              <a:xfrm>
                <a:off x="6244975" y="6594836"/>
                <a:ext cx="1364859" cy="307777"/>
              </a:xfrm>
              <a:prstGeom prst="rect">
                <a:avLst/>
              </a:prstGeom>
              <a:solidFill>
                <a:schemeClr val="bg1"/>
              </a:solidFill>
              <a:ln w="25400">
                <a:solidFill>
                  <a:schemeClr val="tx1"/>
                </a:solidFill>
                <a:miter lim="800000"/>
                <a:headEnd/>
                <a:tailEnd/>
              </a:ln>
            </p:spPr>
            <p:txBody>
              <a:bodyPr wrap="square">
                <a:spAutoFit/>
              </a:bodyPr>
              <a:lstStyle/>
              <a:p>
                <a:pPr algn="ctr" eaLnBrk="1" hangingPunct="1"/>
                <a:r>
                  <a:rPr lang="en-US" altLang="en-US" sz="700" b="1" dirty="0"/>
                  <a:t>SOURCE: NASA Sentinel2 21/03/2019 </a:t>
                </a:r>
              </a:p>
            </p:txBody>
          </p:sp>
          <p:pic>
            <p:nvPicPr>
              <p:cNvPr id="28" name="Picture 27" descr="TDOT imagery.PNG"/>
              <p:cNvPicPr>
                <a:picLocks noChangeAspect="1"/>
              </p:cNvPicPr>
              <p:nvPr/>
            </p:nvPicPr>
            <p:blipFill>
              <a:blip r:embed="rId9" cstate="print"/>
              <a:stretch>
                <a:fillRect/>
              </a:stretch>
            </p:blipFill>
            <p:spPr>
              <a:xfrm>
                <a:off x="8460064" y="4287170"/>
                <a:ext cx="3055662" cy="2293063"/>
              </a:xfrm>
              <a:prstGeom prst="rect">
                <a:avLst/>
              </a:prstGeom>
            </p:spPr>
          </p:pic>
          <p:sp>
            <p:nvSpPr>
              <p:cNvPr id="29" name="TextBox 28"/>
              <p:cNvSpPr txBox="1"/>
              <p:nvPr/>
            </p:nvSpPr>
            <p:spPr>
              <a:xfrm>
                <a:off x="7725170" y="3546951"/>
                <a:ext cx="1664438" cy="257684"/>
              </a:xfrm>
              <a:prstGeom prst="rect">
                <a:avLst/>
              </a:prstGeom>
              <a:noFill/>
            </p:spPr>
            <p:txBody>
              <a:bodyPr wrap="square" rtlCol="0">
                <a:spAutoFit/>
              </a:bodyPr>
              <a:lstStyle/>
              <a:p>
                <a:r>
                  <a:rPr lang="en-US" dirty="0"/>
                  <a:t>Cooper Power Plant</a:t>
                </a:r>
              </a:p>
            </p:txBody>
          </p:sp>
          <p:sp>
            <p:nvSpPr>
              <p:cNvPr id="32" name="TextBox 31"/>
              <p:cNvSpPr txBox="1"/>
              <p:nvPr/>
            </p:nvSpPr>
            <p:spPr>
              <a:xfrm>
                <a:off x="5648934" y="3752847"/>
                <a:ext cx="1262494" cy="830997"/>
              </a:xfrm>
              <a:prstGeom prst="rect">
                <a:avLst/>
              </a:prstGeom>
              <a:solidFill>
                <a:schemeClr val="tx1">
                  <a:lumMod val="85000"/>
                </a:schemeClr>
              </a:solidFill>
              <a:ln>
                <a:noFill/>
              </a:ln>
            </p:spPr>
            <p:txBody>
              <a:bodyPr wrap="square" rtlCol="0">
                <a:spAutoFit/>
              </a:bodyPr>
              <a:lstStyle/>
              <a:p>
                <a:r>
                  <a:rPr lang="en-US" sz="1200" dirty="0">
                    <a:solidFill>
                      <a:srgbClr val="C00000"/>
                    </a:solidFill>
                  </a:rPr>
                  <a:t>River breached here, flooding some of main compound</a:t>
                </a:r>
              </a:p>
            </p:txBody>
          </p:sp>
          <p:sp>
            <p:nvSpPr>
              <p:cNvPr id="33" name="Oval 32"/>
              <p:cNvSpPr/>
              <p:nvPr/>
            </p:nvSpPr>
            <p:spPr bwMode="auto">
              <a:xfrm>
                <a:off x="7680806" y="5130357"/>
                <a:ext cx="229296" cy="754902"/>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400" b="1" i="1" u="none" strike="noStrike" cap="none" normalizeH="0" baseline="0">
                  <a:ln>
                    <a:noFill/>
                  </a:ln>
                  <a:solidFill>
                    <a:srgbClr val="0C2D83"/>
                  </a:solidFill>
                  <a:effectLst/>
                  <a:latin typeface="Arial" charset="0"/>
                </a:endParaRPr>
              </a:p>
            </p:txBody>
          </p:sp>
          <p:sp>
            <p:nvSpPr>
              <p:cNvPr id="34" name="Oval 33"/>
              <p:cNvSpPr/>
              <p:nvPr/>
            </p:nvSpPr>
            <p:spPr bwMode="auto">
              <a:xfrm>
                <a:off x="10814521" y="5290765"/>
                <a:ext cx="196539" cy="754902"/>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400" b="1" i="1" u="none" strike="noStrike" cap="none" normalizeH="0" baseline="0">
                  <a:ln>
                    <a:noFill/>
                  </a:ln>
                  <a:solidFill>
                    <a:srgbClr val="0C2D83"/>
                  </a:solidFill>
                  <a:effectLst/>
                  <a:latin typeface="Arial" charset="0"/>
                </a:endParaRPr>
              </a:p>
            </p:txBody>
          </p:sp>
          <p:cxnSp>
            <p:nvCxnSpPr>
              <p:cNvPr id="30" name="Straight Arrow Connector 29"/>
              <p:cNvCxnSpPr/>
              <p:nvPr/>
            </p:nvCxnSpPr>
            <p:spPr>
              <a:xfrm>
                <a:off x="6797067" y="3921981"/>
                <a:ext cx="1102116" cy="1442641"/>
              </a:xfrm>
              <a:prstGeom prst="straightConnector1">
                <a:avLst/>
              </a:prstGeom>
              <a:ln w="127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797067" y="3921981"/>
                <a:ext cx="4246750" cy="1563339"/>
              </a:xfrm>
              <a:prstGeom prst="straightConnector1">
                <a:avLst/>
              </a:prstGeom>
              <a:ln w="1270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grpSp>
      <p:sp>
        <p:nvSpPr>
          <p:cNvPr id="38" name="Rectangle 37"/>
          <p:cNvSpPr/>
          <p:nvPr/>
        </p:nvSpPr>
        <p:spPr>
          <a:xfrm>
            <a:off x="50395" y="6547742"/>
            <a:ext cx="6096000" cy="276999"/>
          </a:xfrm>
          <a:prstGeom prst="rect">
            <a:avLst/>
          </a:prstGeom>
        </p:spPr>
        <p:txBody>
          <a:bodyPr>
            <a:spAutoFit/>
          </a:bodyPr>
          <a:lstStyle/>
          <a:p>
            <a:r>
              <a:rPr lang="en-US" sz="1200" dirty="0">
                <a:hlinkClick r:id="rId10"/>
              </a:rPr>
              <a:t>https://earthobservatory.nasa.gov/images/144691/historic-floods-inundate-nebraska</a:t>
            </a:r>
            <a:endParaRPr lang="en-US" sz="1200" dirty="0"/>
          </a:p>
        </p:txBody>
      </p:sp>
      <p:sp>
        <p:nvSpPr>
          <p:cNvPr id="3" name="Rectangle 2"/>
          <p:cNvSpPr/>
          <p:nvPr/>
        </p:nvSpPr>
        <p:spPr>
          <a:xfrm>
            <a:off x="369536" y="1903143"/>
            <a:ext cx="5258170" cy="646331"/>
          </a:xfrm>
          <a:prstGeom prst="rect">
            <a:avLst/>
          </a:prstGeom>
        </p:spPr>
        <p:txBody>
          <a:bodyPr wrap="square">
            <a:spAutoFit/>
          </a:bodyPr>
          <a:lstStyle/>
          <a:p>
            <a:r>
              <a:rPr lang="en-US" dirty="0"/>
              <a:t>Link to the NASA Disasters mapping portal web-app for this event:  </a:t>
            </a:r>
            <a:r>
              <a:rPr lang="en-US" dirty="0">
                <a:hlinkClick r:id="rId11"/>
              </a:rPr>
              <a:t>https://arcg.is/0TWjqK</a:t>
            </a:r>
            <a:r>
              <a:rPr lang="en-US" dirty="0"/>
              <a:t> </a:t>
            </a:r>
          </a:p>
        </p:txBody>
      </p:sp>
    </p:spTree>
    <p:extLst>
      <p:ext uri="{BB962C8B-B14F-4D97-AF65-F5344CB8AC3E}">
        <p14:creationId xmlns:p14="http://schemas.microsoft.com/office/powerpoint/2010/main" val="46507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5B4CC-04FF-A446-B765-35C89AB129F8}"/>
              </a:ext>
            </a:extLst>
          </p:cNvPr>
          <p:cNvSpPr>
            <a:spLocks noGrp="1"/>
          </p:cNvSpPr>
          <p:nvPr>
            <p:ph type="title"/>
          </p:nvPr>
        </p:nvSpPr>
        <p:spPr/>
        <p:txBody>
          <a:bodyPr/>
          <a:lstStyle/>
          <a:p>
            <a:r>
              <a:rPr lang="en-US" dirty="0"/>
              <a:t>Earthquakes and Fires</a:t>
            </a:r>
          </a:p>
        </p:txBody>
      </p:sp>
      <p:sp>
        <p:nvSpPr>
          <p:cNvPr id="3" name="Text Placeholder 2">
            <a:extLst>
              <a:ext uri="{FF2B5EF4-FFF2-40B4-BE49-F238E27FC236}">
                <a16:creationId xmlns:a16="http://schemas.microsoft.com/office/drawing/2014/main" id="{46F1C679-1F74-0B4F-9856-5BF01CA3FC9C}"/>
              </a:ext>
            </a:extLst>
          </p:cNvPr>
          <p:cNvSpPr>
            <a:spLocks noGrp="1"/>
          </p:cNvSpPr>
          <p:nvPr>
            <p:ph type="body" idx="1"/>
          </p:nvPr>
        </p:nvSpPr>
        <p:spPr/>
        <p:txBody>
          <a:bodyPr/>
          <a:lstStyle/>
          <a:p>
            <a:r>
              <a:rPr lang="en-US" dirty="0"/>
              <a:t>Using data layers to expand knowledge of the natural hazard</a:t>
            </a:r>
          </a:p>
        </p:txBody>
      </p:sp>
    </p:spTree>
    <p:extLst>
      <p:ext uri="{BB962C8B-B14F-4D97-AF65-F5344CB8AC3E}">
        <p14:creationId xmlns:p14="http://schemas.microsoft.com/office/powerpoint/2010/main" val="288218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058" y="289711"/>
            <a:ext cx="3700004" cy="1325563"/>
          </a:xfrm>
        </p:spPr>
        <p:txBody>
          <a:bodyPr>
            <a:normAutofit fontScale="90000"/>
          </a:bodyPr>
          <a:lstStyle/>
          <a:p>
            <a:r>
              <a:rPr lang="en-US" sz="4400" dirty="0"/>
              <a:t>Fire Season 2020</a:t>
            </a:r>
          </a:p>
        </p:txBody>
      </p:sp>
      <p:pic>
        <p:nvPicPr>
          <p:cNvPr id="4" name="538C1DA">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923062" y="289711"/>
            <a:ext cx="8045880" cy="6278577"/>
          </a:xfrm>
          <a:prstGeom prst="rect">
            <a:avLst/>
          </a:prstGeom>
        </p:spPr>
      </p:pic>
      <p:sp>
        <p:nvSpPr>
          <p:cNvPr id="3" name="TextBox 2">
            <a:extLst>
              <a:ext uri="{FF2B5EF4-FFF2-40B4-BE49-F238E27FC236}">
                <a16:creationId xmlns:a16="http://schemas.microsoft.com/office/drawing/2014/main" id="{15F37C3B-1B72-B94C-8CB6-00EF0568B539}"/>
              </a:ext>
            </a:extLst>
          </p:cNvPr>
          <p:cNvSpPr txBox="1"/>
          <p:nvPr/>
        </p:nvSpPr>
        <p:spPr>
          <a:xfrm>
            <a:off x="223058" y="1875789"/>
            <a:ext cx="3467793" cy="1200329"/>
          </a:xfrm>
          <a:prstGeom prst="rect">
            <a:avLst/>
          </a:prstGeom>
          <a:noFill/>
        </p:spPr>
        <p:txBody>
          <a:bodyPr wrap="square" rtlCol="0">
            <a:spAutoFit/>
          </a:bodyPr>
          <a:lstStyle/>
          <a:p>
            <a:r>
              <a:rPr lang="en-US" dirty="0"/>
              <a:t>ESA Sentinel 2 with the NASA FIRMS Hot spot layers over laid</a:t>
            </a:r>
          </a:p>
          <a:p>
            <a:endParaRPr lang="en-US" dirty="0"/>
          </a:p>
          <a:p>
            <a:endParaRPr lang="en-US" dirty="0"/>
          </a:p>
        </p:txBody>
      </p:sp>
    </p:spTree>
    <p:extLst>
      <p:ext uri="{BB962C8B-B14F-4D97-AF65-F5344CB8AC3E}">
        <p14:creationId xmlns:p14="http://schemas.microsoft.com/office/powerpoint/2010/main" val="202439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205F29">
            <a:hlinkClick r:id="" action="ppaction://media"/>
          </p:cNvPr>
          <p:cNvPicPr>
            <a:picLocks noChangeAspect="1"/>
          </p:cNvPicPr>
          <p:nvPr>
            <a:videoFile r:link="rId1"/>
            <p:extLst>
              <p:ext uri="{DAA4B4D4-6D71-4841-9C94-3DE7FCFB9230}">
                <p14:media xmlns:p14="http://schemas.microsoft.com/office/powerpoint/2010/main" r:embed="rId2">
                  <p14:trim st="4154"/>
                </p14:media>
              </p:ext>
            </p:extLst>
          </p:nvPr>
        </p:nvPicPr>
        <p:blipFill>
          <a:blip r:embed="rId5"/>
          <a:stretch>
            <a:fillRect/>
          </a:stretch>
        </p:blipFill>
        <p:spPr>
          <a:xfrm>
            <a:off x="814098" y="463851"/>
            <a:ext cx="10377473" cy="5837196"/>
          </a:xfrm>
          <a:prstGeom prst="rect">
            <a:avLst/>
          </a:prstGeom>
        </p:spPr>
      </p:pic>
    </p:spTree>
    <p:extLst>
      <p:ext uri="{BB962C8B-B14F-4D97-AF65-F5344CB8AC3E}">
        <p14:creationId xmlns:p14="http://schemas.microsoft.com/office/powerpoint/2010/main" val="3616384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026C70-E9C8-9247-B4AF-62026309672B}"/>
              </a:ext>
            </a:extLst>
          </p:cNvPr>
          <p:cNvPicPr>
            <a:picLocks noChangeAspect="1"/>
          </p:cNvPicPr>
          <p:nvPr/>
        </p:nvPicPr>
        <p:blipFill>
          <a:blip r:embed="rId3"/>
          <a:stretch>
            <a:fillRect/>
          </a:stretch>
        </p:blipFill>
        <p:spPr>
          <a:xfrm>
            <a:off x="3541569" y="2065867"/>
            <a:ext cx="8267700" cy="3517900"/>
          </a:xfrm>
          <a:prstGeom prst="rect">
            <a:avLst/>
          </a:prstGeom>
        </p:spPr>
      </p:pic>
      <p:sp>
        <p:nvSpPr>
          <p:cNvPr id="3" name="Title 2">
            <a:extLst>
              <a:ext uri="{FF2B5EF4-FFF2-40B4-BE49-F238E27FC236}">
                <a16:creationId xmlns:a16="http://schemas.microsoft.com/office/drawing/2014/main" id="{701EBCC4-27DC-EC40-8AC8-A4F17C4F96F9}"/>
              </a:ext>
            </a:extLst>
          </p:cNvPr>
          <p:cNvSpPr>
            <a:spLocks noGrp="1"/>
          </p:cNvSpPr>
          <p:nvPr>
            <p:ph type="title"/>
          </p:nvPr>
        </p:nvSpPr>
        <p:spPr/>
        <p:txBody>
          <a:bodyPr/>
          <a:lstStyle/>
          <a:p>
            <a:r>
              <a:rPr lang="en-US" dirty="0"/>
              <a:t>Australian Fires – 2019/2020</a:t>
            </a:r>
          </a:p>
        </p:txBody>
      </p:sp>
      <p:sp>
        <p:nvSpPr>
          <p:cNvPr id="4" name="Rectangle 3">
            <a:extLst>
              <a:ext uri="{FF2B5EF4-FFF2-40B4-BE49-F238E27FC236}">
                <a16:creationId xmlns:a16="http://schemas.microsoft.com/office/drawing/2014/main" id="{951E93EE-B91F-584B-BF5C-05C098E1B630}"/>
              </a:ext>
            </a:extLst>
          </p:cNvPr>
          <p:cNvSpPr/>
          <p:nvPr/>
        </p:nvSpPr>
        <p:spPr>
          <a:xfrm>
            <a:off x="8996018" y="5879068"/>
            <a:ext cx="2467663" cy="369332"/>
          </a:xfrm>
          <a:prstGeom prst="rect">
            <a:avLst/>
          </a:prstGeom>
        </p:spPr>
        <p:txBody>
          <a:bodyPr wrap="none">
            <a:spAutoFit/>
          </a:bodyPr>
          <a:lstStyle/>
          <a:p>
            <a:r>
              <a:rPr lang="en-US" dirty="0"/>
              <a:t>https://</a:t>
            </a:r>
            <a:r>
              <a:rPr lang="en-US" dirty="0" err="1"/>
              <a:t>arcg.is</a:t>
            </a:r>
            <a:r>
              <a:rPr lang="en-US" dirty="0"/>
              <a:t>/1HOH8W</a:t>
            </a:r>
          </a:p>
        </p:txBody>
      </p:sp>
      <p:sp>
        <p:nvSpPr>
          <p:cNvPr id="5" name="TextBox 4">
            <a:extLst>
              <a:ext uri="{FF2B5EF4-FFF2-40B4-BE49-F238E27FC236}">
                <a16:creationId xmlns:a16="http://schemas.microsoft.com/office/drawing/2014/main" id="{83437B8D-9EB7-8B40-AAD8-CAC945CD31DF}"/>
              </a:ext>
            </a:extLst>
          </p:cNvPr>
          <p:cNvSpPr txBox="1"/>
          <p:nvPr/>
        </p:nvSpPr>
        <p:spPr>
          <a:xfrm>
            <a:off x="548640" y="2213517"/>
            <a:ext cx="2593571" cy="3693319"/>
          </a:xfrm>
          <a:prstGeom prst="rect">
            <a:avLst/>
          </a:prstGeom>
          <a:noFill/>
        </p:spPr>
        <p:txBody>
          <a:bodyPr wrap="square" rtlCol="0">
            <a:spAutoFit/>
          </a:bodyPr>
          <a:lstStyle/>
          <a:p>
            <a:r>
              <a:rPr lang="en-US" dirty="0"/>
              <a:t>Satellite imagery is routinely show as a 2-d image, yet we hazards are  multi-dimensional .</a:t>
            </a:r>
          </a:p>
          <a:p>
            <a:endParaRPr lang="en-US" dirty="0"/>
          </a:p>
          <a:p>
            <a:r>
              <a:rPr lang="en-US" dirty="0"/>
              <a:t>True Color imagery overlaid with the FIRMS hot-spot data – showing fire locations and information from the Multi-Angle Imaging </a:t>
            </a:r>
            <a:r>
              <a:rPr lang="en-US" dirty="0" err="1"/>
              <a:t>SpectroRadiometer</a:t>
            </a:r>
            <a:r>
              <a:rPr lang="en-US" dirty="0"/>
              <a:t> (MISR) </a:t>
            </a:r>
          </a:p>
        </p:txBody>
      </p:sp>
    </p:spTree>
    <p:extLst>
      <p:ext uri="{BB962C8B-B14F-4D97-AF65-F5344CB8AC3E}">
        <p14:creationId xmlns:p14="http://schemas.microsoft.com/office/powerpoint/2010/main" val="1737344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75" y="788881"/>
            <a:ext cx="6124248" cy="1034129"/>
          </a:xfrm>
        </p:spPr>
        <p:txBody>
          <a:bodyPr>
            <a:noAutofit/>
          </a:bodyPr>
          <a:lstStyle/>
          <a:p>
            <a:r>
              <a:rPr lang="en-US" sz="4400" dirty="0"/>
              <a:t>California Earthquake</a:t>
            </a:r>
            <a:br>
              <a:rPr lang="en-US" sz="4400" dirty="0"/>
            </a:br>
            <a:r>
              <a:rPr lang="en-US" sz="4400" dirty="0"/>
              <a:t>July 2019</a:t>
            </a:r>
          </a:p>
        </p:txBody>
      </p:sp>
      <p:sp>
        <p:nvSpPr>
          <p:cNvPr id="3" name="Content Placeholder 2"/>
          <p:cNvSpPr>
            <a:spLocks noGrp="1"/>
          </p:cNvSpPr>
          <p:nvPr>
            <p:ph idx="1"/>
          </p:nvPr>
        </p:nvSpPr>
        <p:spPr>
          <a:xfrm>
            <a:off x="154004" y="2214711"/>
            <a:ext cx="6124248" cy="2267287"/>
          </a:xfrm>
        </p:spPr>
        <p:txBody>
          <a:bodyPr/>
          <a:lstStyle/>
          <a:p>
            <a:pPr marL="285750" indent="-285750">
              <a:buFont typeface="Arial" panose="020B0604020202020204" pitchFamily="34" charset="0"/>
              <a:buChar char="•"/>
            </a:pPr>
            <a:r>
              <a:rPr lang="en-US" dirty="0"/>
              <a:t>3D enabling select datasets to better communicate impact</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2"/>
          </p:nvPr>
        </p:nvSpPr>
        <p:spPr/>
        <p:txBody>
          <a:bodyPr/>
          <a:lstStyle/>
          <a:p>
            <a:fld id="{2E8C51FE-49D9-314D-9957-ABBF7DDE8782}" type="slidenum">
              <a:rPr lang="en-US" smtClean="0"/>
              <a:pPr/>
              <a:t>42</a:t>
            </a:fld>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7233" y="3671549"/>
            <a:ext cx="5359318" cy="2707056"/>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77233" y="361437"/>
            <a:ext cx="5359318" cy="3223307"/>
          </a:xfrm>
          <a:prstGeom prst="rect">
            <a:avLst/>
          </a:prstGeom>
        </p:spPr>
      </p:pic>
      <p:sp>
        <p:nvSpPr>
          <p:cNvPr id="10" name="TextBox 9"/>
          <p:cNvSpPr txBox="1"/>
          <p:nvPr/>
        </p:nvSpPr>
        <p:spPr>
          <a:xfrm>
            <a:off x="9472020" y="3720606"/>
            <a:ext cx="2264531" cy="338554"/>
          </a:xfrm>
          <a:prstGeom prst="rect">
            <a:avLst/>
          </a:prstGeom>
          <a:noFill/>
        </p:spPr>
        <p:txBody>
          <a:bodyPr wrap="none" rtlCol="0">
            <a:spAutoFit/>
          </a:bodyPr>
          <a:lstStyle/>
          <a:p>
            <a:r>
              <a:rPr lang="en-US" sz="1600" i="1" dirty="0">
                <a:latin typeface="+mj-lt"/>
              </a:rPr>
              <a:t>Vertical exaggeration 50x</a:t>
            </a:r>
          </a:p>
        </p:txBody>
      </p:sp>
      <p:sp>
        <p:nvSpPr>
          <p:cNvPr id="11" name="TextBox 10"/>
          <p:cNvSpPr txBox="1"/>
          <p:nvPr/>
        </p:nvSpPr>
        <p:spPr>
          <a:xfrm>
            <a:off x="9472020" y="282648"/>
            <a:ext cx="2264531" cy="338554"/>
          </a:xfrm>
          <a:prstGeom prst="rect">
            <a:avLst/>
          </a:prstGeom>
          <a:noFill/>
        </p:spPr>
        <p:txBody>
          <a:bodyPr wrap="none" rtlCol="0">
            <a:spAutoFit/>
          </a:bodyPr>
          <a:lstStyle/>
          <a:p>
            <a:r>
              <a:rPr lang="en-US" sz="1600" i="1" dirty="0">
                <a:latin typeface="+mj-lt"/>
              </a:rPr>
              <a:t>Vertical exaggeration 50x</a:t>
            </a:r>
          </a:p>
        </p:txBody>
      </p:sp>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3102" y="3671549"/>
            <a:ext cx="5233702" cy="2566038"/>
          </a:xfrm>
          <a:prstGeom prst="rect">
            <a:avLst/>
          </a:prstGeom>
        </p:spPr>
      </p:pic>
      <p:sp>
        <p:nvSpPr>
          <p:cNvPr id="13" name="TextBox 12"/>
          <p:cNvSpPr txBox="1"/>
          <p:nvPr/>
        </p:nvSpPr>
        <p:spPr>
          <a:xfrm>
            <a:off x="503102" y="5891291"/>
            <a:ext cx="2233688" cy="338554"/>
          </a:xfrm>
          <a:prstGeom prst="rect">
            <a:avLst/>
          </a:prstGeom>
          <a:noFill/>
        </p:spPr>
        <p:txBody>
          <a:bodyPr wrap="none" rtlCol="0">
            <a:spAutoFit/>
          </a:bodyPr>
          <a:lstStyle/>
          <a:p>
            <a:r>
              <a:rPr lang="en-US" sz="1600" i="1" dirty="0">
                <a:latin typeface="+mj-lt"/>
              </a:rPr>
              <a:t>2D Vertical Displacement</a:t>
            </a:r>
          </a:p>
        </p:txBody>
      </p:sp>
    </p:spTree>
    <p:extLst>
      <p:ext uri="{BB962C8B-B14F-4D97-AF65-F5344CB8AC3E}">
        <p14:creationId xmlns:p14="http://schemas.microsoft.com/office/powerpoint/2010/main" val="2536587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NASA Disasters Program</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9975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295400" y="1828799"/>
            <a:ext cx="9601200" cy="4348163"/>
          </a:xfrm>
          <a:prstGeom prst="rect">
            <a:avLst/>
          </a:prstGeom>
        </p:spPr>
        <p:txBody>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r>
              <a:rPr lang="en-US" dirty="0">
                <a:solidFill>
                  <a:schemeClr val="tx1">
                    <a:lumMod val="95000"/>
                  </a:schemeClr>
                </a:solidFill>
              </a:rPr>
              <a:t>Promotes the use of Earth observations to improve prediction of, preparation for, response to and recovery from natural and technological disasters</a:t>
            </a:r>
          </a:p>
          <a:p>
            <a:r>
              <a:rPr lang="en-US" dirty="0">
                <a:solidFill>
                  <a:schemeClr val="tx1">
                    <a:lumMod val="95000"/>
                  </a:schemeClr>
                </a:solidFill>
              </a:rPr>
              <a:t>Disaster applications and applied research on natural hazards support emergency preparedness leaders in developing mitigation approaches, such as early warning systems, and providing information and maps to disaster response and recovery teams.</a:t>
            </a:r>
          </a:p>
          <a:p>
            <a:r>
              <a:rPr lang="en-US" dirty="0">
                <a:solidFill>
                  <a:schemeClr val="tx1">
                    <a:lumMod val="95000"/>
                  </a:schemeClr>
                </a:solidFill>
              </a:rPr>
              <a:t>For more information please visit: </a:t>
            </a:r>
            <a:r>
              <a:rPr lang="en-US" dirty="0">
                <a:solidFill>
                  <a:schemeClr val="tx1">
                    <a:lumMod val="95000"/>
                  </a:schemeClr>
                </a:solidFill>
                <a:hlinkClick r:id="rId2"/>
              </a:rPr>
              <a:t>https://disasters.nasa.gov/</a:t>
            </a:r>
            <a:r>
              <a:rPr lang="en-US" dirty="0">
                <a:solidFill>
                  <a:schemeClr val="tx1">
                    <a:lumMod val="95000"/>
                  </a:schemeClr>
                </a:solidFill>
              </a:rPr>
              <a:t> to read about the program.</a:t>
            </a:r>
          </a:p>
          <a:p>
            <a:r>
              <a:rPr lang="en-US" dirty="0">
                <a:solidFill>
                  <a:schemeClr val="tx1">
                    <a:lumMod val="95000"/>
                  </a:schemeClr>
                </a:solidFill>
              </a:rPr>
              <a:t>To view near real time (NRT) products as well as those developed for event-specific support, visit: </a:t>
            </a:r>
            <a:r>
              <a:rPr lang="en-US" dirty="0">
                <a:solidFill>
                  <a:schemeClr val="tx1">
                    <a:lumMod val="95000"/>
                  </a:schemeClr>
                </a:solidFill>
                <a:hlinkClick r:id="rId3"/>
              </a:rPr>
              <a:t>https://maps.disasters.nasa.gov/</a:t>
            </a:r>
            <a:endParaRPr lang="en-US" dirty="0">
              <a:solidFill>
                <a:schemeClr val="tx1">
                  <a:lumMod val="95000"/>
                </a:schemeClr>
              </a:solidFill>
            </a:endParaRPr>
          </a:p>
        </p:txBody>
      </p:sp>
      <p:sp>
        <p:nvSpPr>
          <p:cNvPr id="3" name="Title 1"/>
          <p:cNvSpPr txBox="1">
            <a:spLocks/>
          </p:cNvSpPr>
          <p:nvPr/>
        </p:nvSpPr>
        <p:spPr>
          <a:xfrm>
            <a:off x="1079269" y="758859"/>
            <a:ext cx="9601200" cy="1069940"/>
          </a:xfrm>
          <a:prstGeom prst="rect">
            <a:avLst/>
          </a:prstGeom>
        </p:spPr>
        <p:txBody>
          <a:bodyPr>
            <a:normAutofit fontScale="97500"/>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spcBef>
                <a:spcPct val="20000"/>
              </a:spcBef>
              <a:defRPr/>
            </a:pPr>
            <a:r>
              <a:rPr lang="en-US" sz="4500" cap="all" dirty="0">
                <a:ln w="3175" cmpd="sng">
                  <a:noFill/>
                </a:ln>
                <a:solidFill>
                  <a:schemeClr val="tx1"/>
                </a:solidFill>
              </a:rPr>
              <a:t>Program</a:t>
            </a:r>
            <a:r>
              <a:rPr lang="en-US" sz="4400" dirty="0">
                <a:cs typeface="Tahoma" pitchFamily="34" charset="0"/>
              </a:rPr>
              <a:t> </a:t>
            </a:r>
            <a:r>
              <a:rPr lang="en-US" sz="4500" cap="all" dirty="0">
                <a:ln w="3175" cmpd="sng">
                  <a:noFill/>
                </a:ln>
                <a:solidFill>
                  <a:schemeClr val="tx1"/>
                </a:solidFill>
              </a:rPr>
              <a:t>Goals</a:t>
            </a:r>
          </a:p>
        </p:txBody>
      </p:sp>
    </p:spTree>
    <p:extLst>
      <p:ext uri="{BB962C8B-B14F-4D97-AF65-F5344CB8AC3E}">
        <p14:creationId xmlns:p14="http://schemas.microsoft.com/office/powerpoint/2010/main" val="350889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Bonus Cases to Look At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323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4622" y="215154"/>
            <a:ext cx="6164653" cy="1371600"/>
          </a:xfrm>
        </p:spPr>
        <p:txBody>
          <a:bodyPr/>
          <a:lstStyle/>
          <a:p>
            <a:r>
              <a:rPr lang="en-US" dirty="0"/>
              <a:t>Volcano Eruptions</a:t>
            </a:r>
          </a:p>
        </p:txBody>
      </p:sp>
      <p:pic>
        <p:nvPicPr>
          <p:cNvPr id="5" name="Picture Placeholder 4"/>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l="-167" t="-27774" r="-183" b="-33182"/>
          <a:stretch/>
        </p:blipFill>
        <p:spPr>
          <a:xfrm>
            <a:off x="0" y="-1327151"/>
            <a:ext cx="7395883" cy="6858000"/>
          </a:xfrm>
        </p:spPr>
      </p:pic>
      <p:sp>
        <p:nvSpPr>
          <p:cNvPr id="4" name="Text Placeholder 3"/>
          <p:cNvSpPr>
            <a:spLocks noGrp="1"/>
          </p:cNvSpPr>
          <p:nvPr>
            <p:ph type="body" sz="half" idx="2"/>
          </p:nvPr>
        </p:nvSpPr>
        <p:spPr>
          <a:xfrm>
            <a:off x="7557247" y="2101849"/>
            <a:ext cx="4504765" cy="4540997"/>
          </a:xfrm>
        </p:spPr>
        <p:txBody>
          <a:bodyPr>
            <a:normAutofit fontScale="92500" lnSpcReduction="10000"/>
          </a:bodyPr>
          <a:lstStyle/>
          <a:p>
            <a:r>
              <a:rPr lang="en-US" dirty="0"/>
              <a:t>Top:</a:t>
            </a:r>
          </a:p>
          <a:p>
            <a:r>
              <a:rPr lang="en-US" dirty="0">
                <a:hlinkClick r:id="rId4"/>
              </a:rPr>
              <a:t>Kilauea Volcano in Hawaii - SO2 from OMPS</a:t>
            </a:r>
            <a:endParaRPr lang="en-US" dirty="0"/>
          </a:p>
          <a:p>
            <a:r>
              <a:rPr lang="en-US" dirty="0"/>
              <a:t>Bottom Left </a:t>
            </a:r>
          </a:p>
          <a:p>
            <a:r>
              <a:rPr lang="en-US" dirty="0">
                <a:hlinkClick r:id="rId5"/>
              </a:rPr>
              <a:t>GOES-17 RGB Imagery for </a:t>
            </a:r>
            <a:r>
              <a:rPr lang="en-US" dirty="0" err="1">
                <a:hlinkClick r:id="rId5"/>
              </a:rPr>
              <a:t>Raikoke</a:t>
            </a:r>
            <a:r>
              <a:rPr lang="en-US" dirty="0">
                <a:hlinkClick r:id="rId5"/>
              </a:rPr>
              <a:t> volcano on June 21, 2019.</a:t>
            </a:r>
            <a:endParaRPr lang="en-US" dirty="0"/>
          </a:p>
          <a:p>
            <a:r>
              <a:rPr lang="en-US" dirty="0"/>
              <a:t>Bottom Right:</a:t>
            </a:r>
          </a:p>
          <a:p>
            <a:r>
              <a:rPr lang="en-US" dirty="0">
                <a:hlinkClick r:id="rId6"/>
              </a:rPr>
              <a:t>GOES-R Satellite SO2 RGB of </a:t>
            </a:r>
            <a:r>
              <a:rPr lang="en-US" dirty="0" err="1">
                <a:hlinkClick r:id="rId6"/>
              </a:rPr>
              <a:t>Ubinas</a:t>
            </a:r>
            <a:r>
              <a:rPr lang="en-US" dirty="0">
                <a:hlinkClick r:id="rId6"/>
              </a:rPr>
              <a:t> Volcano in Peru - 19 July 19/</a:t>
            </a:r>
            <a:endParaRPr lang="en-US" dirty="0"/>
          </a:p>
          <a:p>
            <a:endParaRPr lang="en-US" dirty="0"/>
          </a:p>
          <a:p>
            <a:r>
              <a:rPr lang="en-US" dirty="0"/>
              <a:t>GOES-R Program </a:t>
            </a:r>
            <a:r>
              <a:rPr lang="en-US" dirty="0">
                <a:hlinkClick r:id="rId7"/>
              </a:rPr>
              <a:t>quick guide</a:t>
            </a:r>
            <a:r>
              <a:rPr lang="en-US" dirty="0"/>
              <a:t>:</a:t>
            </a:r>
          </a:p>
          <a:p>
            <a:r>
              <a:rPr lang="en-US" dirty="0"/>
              <a:t>This 2 page document is written for the NWS employees, but can give you a quick overview of the product, how it is made and how to interpret the colors</a:t>
            </a:r>
          </a:p>
        </p:txBody>
      </p:sp>
      <p:pic>
        <p:nvPicPr>
          <p:cNvPr id="7" name="Picture 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98678" y="3657600"/>
            <a:ext cx="4649638" cy="320040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07936" y="2762026"/>
            <a:ext cx="3749311" cy="4230444"/>
          </a:xfrm>
          <a:prstGeom prst="rect">
            <a:avLst/>
          </a:prstGeom>
        </p:spPr>
      </p:pic>
    </p:spTree>
    <p:extLst>
      <p:ext uri="{BB962C8B-B14F-4D97-AF65-F5344CB8AC3E}">
        <p14:creationId xmlns:p14="http://schemas.microsoft.com/office/powerpoint/2010/main" val="230538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a:xfrm>
            <a:off x="205457" y="40173"/>
            <a:ext cx="10620067" cy="845080"/>
          </a:xfrm>
        </p:spPr>
        <p:txBody>
          <a:bodyPr vert="horz" lIns="91440" tIns="45720" rIns="91440" bIns="45720" rtlCol="0" anchor="b">
            <a:normAutofit/>
          </a:bodyPr>
          <a:lstStyle/>
          <a:p>
            <a:r>
              <a:rPr lang="en-US" dirty="0" err="1"/>
              <a:t>Tehuantepecers</a:t>
            </a:r>
            <a:endParaRPr lang="en-US" dirty="0"/>
          </a:p>
        </p:txBody>
      </p:sp>
      <p:grpSp>
        <p:nvGrpSpPr>
          <p:cNvPr id="11" name="Group 10"/>
          <p:cNvGrpSpPr/>
          <p:nvPr/>
        </p:nvGrpSpPr>
        <p:grpSpPr>
          <a:xfrm>
            <a:off x="257528" y="3490242"/>
            <a:ext cx="3525324" cy="3289379"/>
            <a:chOff x="28575" y="3530581"/>
            <a:chExt cx="3525324" cy="3289379"/>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50" y="3530581"/>
              <a:ext cx="3091815" cy="3242256"/>
            </a:xfrm>
            <a:prstGeom prst="rect">
              <a:avLst/>
            </a:prstGeom>
          </p:spPr>
        </p:pic>
        <p:sp>
          <p:nvSpPr>
            <p:cNvPr id="3" name="TextBox 2"/>
            <p:cNvSpPr txBox="1"/>
            <p:nvPr/>
          </p:nvSpPr>
          <p:spPr>
            <a:xfrm>
              <a:off x="28575" y="6419850"/>
              <a:ext cx="3525324" cy="400110"/>
            </a:xfrm>
            <a:prstGeom prst="rect">
              <a:avLst/>
            </a:prstGeom>
            <a:noFill/>
          </p:spPr>
          <p:txBody>
            <a:bodyPr wrap="none" rtlCol="0">
              <a:spAutoFit/>
            </a:bodyPr>
            <a:lstStyle/>
            <a:p>
              <a:pPr>
                <a:lnSpc>
                  <a:spcPts val="1200"/>
                </a:lnSpc>
              </a:pPr>
              <a:r>
                <a:rPr lang="en-US" sz="1200" u="sng" spc="-100" dirty="0"/>
                <a:t>Image credit</a:t>
              </a:r>
              <a:r>
                <a:rPr lang="en-US" sz="1200" spc="-100" dirty="0"/>
                <a:t>: </a:t>
              </a:r>
              <a:br>
                <a:rPr lang="en-US" sz="1200" spc="-100" dirty="0"/>
              </a:br>
              <a:r>
                <a:rPr lang="en-US" sz="1200" spc="-100" dirty="0"/>
                <a:t>www.wunderground.com/blog/24hourprof/tehuantepecer</a:t>
              </a:r>
            </a:p>
          </p:txBody>
        </p:sp>
      </p:grpSp>
      <p:sp>
        <p:nvSpPr>
          <p:cNvPr id="12" name="TextBox 11"/>
          <p:cNvSpPr txBox="1"/>
          <p:nvPr/>
        </p:nvSpPr>
        <p:spPr>
          <a:xfrm>
            <a:off x="105950" y="895130"/>
            <a:ext cx="2842445" cy="2416046"/>
          </a:xfrm>
          <a:prstGeom prst="rect">
            <a:avLst/>
          </a:prstGeom>
          <a:noFill/>
        </p:spPr>
        <p:txBody>
          <a:bodyPr wrap="none" rtlCol="0">
            <a:spAutoFit/>
          </a:bodyPr>
          <a:lstStyle/>
          <a:p>
            <a:r>
              <a:rPr lang="en-US" sz="1600" b="1" dirty="0"/>
              <a:t>Tehuantepecer</a:t>
            </a:r>
          </a:p>
          <a:p>
            <a:pPr marL="225425" indent="-166688">
              <a:lnSpc>
                <a:spcPts val="1500"/>
              </a:lnSpc>
              <a:spcBef>
                <a:spcPts val="600"/>
              </a:spcBef>
              <a:buFont typeface="Courier New" panose="02070309020205020404" pitchFamily="49" charset="0"/>
              <a:buChar char="o"/>
            </a:pPr>
            <a:r>
              <a:rPr lang="en-US" sz="1400" b="1" spc="-30" dirty="0"/>
              <a:t>Strong mountain-gap wind </a:t>
            </a:r>
            <a:br>
              <a:rPr lang="en-US" sz="1400" b="1" spc="-30" dirty="0"/>
            </a:br>
            <a:r>
              <a:rPr lang="en-US" sz="1400" b="1" spc="-30" dirty="0"/>
              <a:t>from eastern Mexico </a:t>
            </a:r>
            <a:br>
              <a:rPr lang="en-US" sz="1400" b="1" spc="-30" dirty="0"/>
            </a:br>
            <a:r>
              <a:rPr lang="en-US" sz="1400" b="1" spc="-30" dirty="0"/>
              <a:t>pouring into Pacific Ocean </a:t>
            </a:r>
            <a:br>
              <a:rPr lang="en-US" sz="1400" b="1" spc="-30" dirty="0"/>
            </a:br>
            <a:r>
              <a:rPr lang="en-US" sz="1400" b="1" spc="-30" dirty="0"/>
              <a:t>in the Gulf of Tehuantepec</a:t>
            </a:r>
          </a:p>
          <a:p>
            <a:pPr marL="225425" indent="-166688">
              <a:lnSpc>
                <a:spcPts val="1500"/>
              </a:lnSpc>
              <a:spcBef>
                <a:spcPts val="300"/>
              </a:spcBef>
              <a:buFont typeface="Courier New" panose="02070309020205020404" pitchFamily="49" charset="0"/>
              <a:buChar char="o"/>
            </a:pPr>
            <a:r>
              <a:rPr lang="en-US" sz="1400" b="1" spc="-30" dirty="0"/>
              <a:t>Occurs when cold air mass</a:t>
            </a:r>
            <a:br>
              <a:rPr lang="en-US" sz="1400" b="1" spc="-30" dirty="0"/>
            </a:br>
            <a:r>
              <a:rPr lang="en-US" sz="1400" b="1" spc="-30" dirty="0"/>
              <a:t>plunges south into western</a:t>
            </a:r>
            <a:br>
              <a:rPr lang="en-US" sz="1400" b="1" spc="-30" dirty="0"/>
            </a:br>
            <a:r>
              <a:rPr lang="en-US" sz="1400" b="1" spc="-30" dirty="0"/>
              <a:t>Gulf of Mexico</a:t>
            </a:r>
          </a:p>
          <a:p>
            <a:pPr marL="225425" indent="-166688">
              <a:lnSpc>
                <a:spcPts val="1500"/>
              </a:lnSpc>
              <a:spcBef>
                <a:spcPts val="300"/>
              </a:spcBef>
              <a:buFont typeface="Courier New" panose="02070309020205020404" pitchFamily="49" charset="0"/>
              <a:buChar char="o"/>
            </a:pPr>
            <a:r>
              <a:rPr lang="en-US" sz="1400" b="1" spc="-30" dirty="0"/>
              <a:t>Cold air damming leads to </a:t>
            </a:r>
            <a:br>
              <a:rPr lang="en-US" sz="1400" b="1" spc="-30" dirty="0"/>
            </a:br>
            <a:r>
              <a:rPr lang="en-US" sz="1400" b="1" spc="-30" dirty="0"/>
              <a:t>acceleration of winds</a:t>
            </a:r>
            <a:br>
              <a:rPr lang="en-US" sz="1400" b="1" spc="-30" dirty="0"/>
            </a:br>
            <a:r>
              <a:rPr lang="en-US" sz="1400" b="1" spc="-30" dirty="0"/>
              <a:t>through </a:t>
            </a:r>
            <a:r>
              <a:rPr lang="en-US" sz="1400" b="1" spc="-30" dirty="0" err="1"/>
              <a:t>Chivela</a:t>
            </a:r>
            <a:r>
              <a:rPr lang="en-US" sz="1400" b="1" spc="-30" dirty="0"/>
              <a:t> Pass</a:t>
            </a:r>
          </a:p>
        </p:txBody>
      </p:sp>
      <p:grpSp>
        <p:nvGrpSpPr>
          <p:cNvPr id="33" name="Group 32"/>
          <p:cNvGrpSpPr/>
          <p:nvPr/>
        </p:nvGrpSpPr>
        <p:grpSpPr>
          <a:xfrm>
            <a:off x="3014476" y="709123"/>
            <a:ext cx="6764841" cy="5984755"/>
            <a:chOff x="2380266" y="733133"/>
            <a:chExt cx="6764841" cy="5984755"/>
          </a:xfrm>
        </p:grpSpPr>
        <p:grpSp>
          <p:nvGrpSpPr>
            <p:cNvPr id="30" name="Group 29"/>
            <p:cNvGrpSpPr/>
            <p:nvPr/>
          </p:nvGrpSpPr>
          <p:grpSpPr>
            <a:xfrm>
              <a:off x="4336605" y="1094328"/>
              <a:ext cx="4808502" cy="5623560"/>
              <a:chOff x="4336605" y="1094328"/>
              <a:chExt cx="4808502" cy="5623560"/>
            </a:xfrm>
          </p:grpSpPr>
          <p:pic>
            <p:nvPicPr>
              <p:cNvPr id="29" name="Picture 28"/>
              <p:cNvPicPr>
                <a:picLocks noChangeAspect="1"/>
              </p:cNvPicPr>
              <p:nvPr/>
            </p:nvPicPr>
            <p:blipFill rotWithShape="1">
              <a:blip r:embed="rId4" cstate="screen">
                <a:extLst>
                  <a:ext uri="{28A0092B-C50C-407E-A947-70E740481C1C}">
                    <a14:useLocalDpi xmlns:a14="http://schemas.microsoft.com/office/drawing/2010/main"/>
                  </a:ext>
                </a:extLst>
              </a:blip>
              <a:srcRect l="21613" t="1170" r="24194"/>
              <a:stretch/>
            </p:blipFill>
            <p:spPr>
              <a:xfrm>
                <a:off x="4336605" y="1094328"/>
                <a:ext cx="4625499" cy="5623560"/>
              </a:xfrm>
              <a:prstGeom prst="rect">
                <a:avLst/>
              </a:prstGeom>
            </p:spPr>
          </p:pic>
          <p:sp>
            <p:nvSpPr>
              <p:cNvPr id="4" name="TextBox 3"/>
              <p:cNvSpPr txBox="1"/>
              <p:nvPr/>
            </p:nvSpPr>
            <p:spPr>
              <a:xfrm>
                <a:off x="6707031" y="3117010"/>
                <a:ext cx="948337" cy="369332"/>
              </a:xfrm>
              <a:prstGeom prst="rect">
                <a:avLst/>
              </a:prstGeom>
              <a:solidFill>
                <a:schemeClr val="bg1"/>
              </a:solidFill>
              <a:ln>
                <a:solidFill>
                  <a:srgbClr val="FF0000"/>
                </a:solidFill>
              </a:ln>
            </p:spPr>
            <p:txBody>
              <a:bodyPr wrap="none" lIns="45720" tIns="45720" rIns="45720" bIns="45720" rtlCol="0">
                <a:spAutoFit/>
              </a:bodyPr>
              <a:lstStyle/>
              <a:p>
                <a:pPr algn="ctr"/>
                <a:r>
                  <a:rPr lang="en-US" b="1" dirty="0">
                    <a:solidFill>
                      <a:srgbClr val="FF0000"/>
                    </a:solidFill>
                    <a:effectLst>
                      <a:outerShdw blurRad="38100" dist="38100" dir="2700000" algn="tl">
                        <a:srgbClr val="000000">
                          <a:alpha val="43137"/>
                        </a:srgbClr>
                      </a:outerShdw>
                    </a:effectLst>
                  </a:rPr>
                  <a:t>Mexico</a:t>
                </a:r>
              </a:p>
            </p:txBody>
          </p:sp>
          <p:sp>
            <p:nvSpPr>
              <p:cNvPr id="6" name="TextBox 5"/>
              <p:cNvSpPr txBox="1"/>
              <p:nvPr/>
            </p:nvSpPr>
            <p:spPr>
              <a:xfrm>
                <a:off x="7307118" y="4272925"/>
                <a:ext cx="1384354" cy="369332"/>
              </a:xfrm>
              <a:prstGeom prst="rect">
                <a:avLst/>
              </a:prstGeom>
              <a:solidFill>
                <a:schemeClr val="bg1"/>
              </a:solidFill>
              <a:ln>
                <a:solidFill>
                  <a:srgbClr val="FF0000"/>
                </a:solidFill>
              </a:ln>
            </p:spPr>
            <p:txBody>
              <a:bodyPr wrap="none" lIns="45720" tIns="45720" rIns="45720" bIns="45720" rtlCol="0">
                <a:spAutoFit/>
              </a:bodyPr>
              <a:lstStyle/>
              <a:p>
                <a:pPr algn="ctr"/>
                <a:r>
                  <a:rPr lang="en-US" b="1" dirty="0">
                    <a:solidFill>
                      <a:srgbClr val="FF0000"/>
                    </a:solidFill>
                    <a:effectLst>
                      <a:outerShdw blurRad="38100" dist="38100" dir="2700000" algn="tl">
                        <a:srgbClr val="000000">
                          <a:alpha val="43137"/>
                        </a:srgbClr>
                      </a:outerShdw>
                    </a:effectLst>
                  </a:rPr>
                  <a:t>Guatemala</a:t>
                </a:r>
                <a:endParaRPr lang="en-US" sz="2000" b="1" dirty="0">
                  <a:solidFill>
                    <a:srgbClr val="FF0000"/>
                  </a:solidFill>
                  <a:effectLst>
                    <a:outerShdw blurRad="38100" dist="38100" dir="2700000" algn="tl">
                      <a:srgbClr val="000000">
                        <a:alpha val="43137"/>
                      </a:srgbClr>
                    </a:outerShdw>
                  </a:effectLst>
                </a:endParaRPr>
              </a:p>
            </p:txBody>
          </p:sp>
          <p:sp>
            <p:nvSpPr>
              <p:cNvPr id="7" name="TextBox 6"/>
              <p:cNvSpPr txBox="1"/>
              <p:nvPr/>
            </p:nvSpPr>
            <p:spPr>
              <a:xfrm>
                <a:off x="5487758" y="1159014"/>
                <a:ext cx="948337" cy="646331"/>
              </a:xfrm>
              <a:prstGeom prst="rect">
                <a:avLst/>
              </a:prstGeom>
              <a:solidFill>
                <a:schemeClr val="bg1"/>
              </a:solidFill>
              <a:ln>
                <a:solidFill>
                  <a:srgbClr val="FF0000"/>
                </a:solidFill>
              </a:ln>
            </p:spPr>
            <p:txBody>
              <a:bodyPr wrap="none" lIns="45720" tIns="45720" rIns="45720" bIns="45720" rtlCol="0">
                <a:spAutoFit/>
              </a:bodyPr>
              <a:lstStyle/>
              <a:p>
                <a:pPr algn="ctr"/>
                <a:r>
                  <a:rPr lang="en-US" b="1" dirty="0">
                    <a:solidFill>
                      <a:srgbClr val="FF0000"/>
                    </a:solidFill>
                    <a:effectLst>
                      <a:outerShdw blurRad="38100" dist="38100" dir="2700000" algn="tl">
                        <a:srgbClr val="000000">
                          <a:alpha val="43137"/>
                        </a:srgbClr>
                      </a:outerShdw>
                    </a:effectLst>
                  </a:rPr>
                  <a:t>Gulf of</a:t>
                </a:r>
              </a:p>
              <a:p>
                <a:pPr algn="ctr"/>
                <a:r>
                  <a:rPr lang="en-US" b="1" dirty="0">
                    <a:solidFill>
                      <a:srgbClr val="FF0000"/>
                    </a:solidFill>
                    <a:effectLst>
                      <a:outerShdw blurRad="38100" dist="38100" dir="2700000" algn="tl">
                        <a:srgbClr val="000000">
                          <a:alpha val="43137"/>
                        </a:srgbClr>
                      </a:outerShdw>
                    </a:effectLst>
                  </a:rPr>
                  <a:t>Mexico</a:t>
                </a:r>
              </a:p>
            </p:txBody>
          </p:sp>
          <p:sp>
            <p:nvSpPr>
              <p:cNvPr id="5" name="Oval 4"/>
              <p:cNvSpPr/>
              <p:nvPr/>
            </p:nvSpPr>
            <p:spPr>
              <a:xfrm rot="1800000">
                <a:off x="4874670" y="3376058"/>
                <a:ext cx="1445645" cy="25910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506884" y="5000932"/>
                <a:ext cx="2638223" cy="1154162"/>
              </a:xfrm>
              <a:prstGeom prst="rect">
                <a:avLst/>
              </a:prstGeom>
              <a:solidFill>
                <a:schemeClr val="bg1"/>
              </a:solidFill>
              <a:ln>
                <a:solidFill>
                  <a:srgbClr val="FF0000"/>
                </a:solidFill>
              </a:ln>
            </p:spPr>
            <p:txBody>
              <a:bodyPr wrap="none" lIns="45720" tIns="0" rIns="0" bIns="45720" rtlCol="0">
                <a:spAutoFit/>
              </a:bodyPr>
              <a:lstStyle/>
              <a:p>
                <a:pPr algn="ctr"/>
                <a:r>
                  <a:rPr lang="en-US" b="1" dirty="0">
                    <a:solidFill>
                      <a:srgbClr val="FF0000"/>
                    </a:solidFill>
                    <a:effectLst>
                      <a:outerShdw blurRad="38100" dist="38100" dir="2700000" algn="tl">
                        <a:srgbClr val="000000">
                          <a:alpha val="43137"/>
                        </a:srgbClr>
                      </a:outerShdw>
                    </a:effectLst>
                  </a:rPr>
                  <a:t>SPoRT/SERVIR WRF </a:t>
                </a:r>
                <a:br>
                  <a:rPr lang="en-US" b="1" dirty="0">
                    <a:solidFill>
                      <a:srgbClr val="FF0000"/>
                    </a:solidFill>
                    <a:effectLst>
                      <a:outerShdw blurRad="38100" dist="38100" dir="2700000" algn="tl">
                        <a:srgbClr val="000000">
                          <a:alpha val="43137"/>
                        </a:srgbClr>
                      </a:outerShdw>
                    </a:effectLst>
                  </a:rPr>
                </a:br>
                <a:r>
                  <a:rPr lang="en-US" b="1" dirty="0">
                    <a:solidFill>
                      <a:srgbClr val="FF0000"/>
                    </a:solidFill>
                    <a:effectLst>
                      <a:outerShdw blurRad="38100" dist="38100" dir="2700000" algn="tl">
                        <a:srgbClr val="000000">
                          <a:alpha val="43137"/>
                        </a:srgbClr>
                      </a:outerShdw>
                    </a:effectLst>
                  </a:rPr>
                  <a:t>model configuration</a:t>
                </a:r>
                <a:br>
                  <a:rPr lang="en-US" b="1" dirty="0">
                    <a:solidFill>
                      <a:srgbClr val="FF0000"/>
                    </a:solidFill>
                    <a:effectLst>
                      <a:outerShdw blurRad="38100" dist="38100" dir="2700000" algn="tl">
                        <a:srgbClr val="000000">
                          <a:alpha val="43137"/>
                        </a:srgbClr>
                      </a:outerShdw>
                    </a:effectLst>
                  </a:rPr>
                </a:br>
                <a:r>
                  <a:rPr lang="en-US" b="1" dirty="0">
                    <a:solidFill>
                      <a:srgbClr val="FF0000"/>
                    </a:solidFill>
                    <a:effectLst>
                      <a:outerShdw blurRad="38100" dist="38100" dir="2700000" algn="tl">
                        <a:srgbClr val="000000">
                          <a:alpha val="43137"/>
                        </a:srgbClr>
                      </a:outerShdw>
                    </a:effectLst>
                  </a:rPr>
                  <a:t>predicts strong </a:t>
                </a:r>
                <a:br>
                  <a:rPr lang="en-US" b="1" dirty="0">
                    <a:solidFill>
                      <a:srgbClr val="FF0000"/>
                    </a:solidFill>
                    <a:effectLst>
                      <a:outerShdw blurRad="38100" dist="38100" dir="2700000" algn="tl">
                        <a:srgbClr val="000000">
                          <a:alpha val="43137"/>
                        </a:srgbClr>
                      </a:outerShdw>
                    </a:effectLst>
                  </a:rPr>
                </a:br>
                <a:r>
                  <a:rPr lang="en-US" b="1" dirty="0">
                    <a:solidFill>
                      <a:srgbClr val="FF0000"/>
                    </a:solidFill>
                    <a:effectLst>
                      <a:outerShdw blurRad="38100" dist="38100" dir="2700000" algn="tl">
                        <a:srgbClr val="000000">
                          <a:alpha val="43137"/>
                        </a:srgbClr>
                      </a:outerShdw>
                    </a:effectLst>
                  </a:rPr>
                  <a:t>mountain gap winds</a:t>
                </a:r>
              </a:p>
            </p:txBody>
          </p:sp>
        </p:grpSp>
        <p:grpSp>
          <p:nvGrpSpPr>
            <p:cNvPr id="32" name="Group 31"/>
            <p:cNvGrpSpPr/>
            <p:nvPr/>
          </p:nvGrpSpPr>
          <p:grpSpPr>
            <a:xfrm>
              <a:off x="2380266" y="733133"/>
              <a:ext cx="2125980" cy="5463730"/>
              <a:chOff x="2380266" y="733133"/>
              <a:chExt cx="2125980" cy="5463730"/>
            </a:xfrm>
          </p:grpSpPr>
          <p:grpSp>
            <p:nvGrpSpPr>
              <p:cNvPr id="31" name="Group 30"/>
              <p:cNvGrpSpPr/>
              <p:nvPr/>
            </p:nvGrpSpPr>
            <p:grpSpPr>
              <a:xfrm>
                <a:off x="2380266" y="1133783"/>
                <a:ext cx="2125980" cy="5063080"/>
                <a:chOff x="2380266" y="1133783"/>
                <a:chExt cx="2125980" cy="5063080"/>
              </a:xfrm>
            </p:grpSpPr>
            <p:pic>
              <p:nvPicPr>
                <p:cNvPr id="1028" name="Picture 4"/>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380266" y="1343330"/>
                  <a:ext cx="2068830" cy="1734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3059716" y="1927532"/>
                  <a:ext cx="762000" cy="838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flipV="1">
                  <a:off x="3059716" y="1133783"/>
                  <a:ext cx="1446530" cy="7937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59716" y="2765733"/>
                  <a:ext cx="1446530" cy="34311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2897261" y="1044921"/>
                <a:ext cx="559770" cy="584775"/>
              </a:xfrm>
              <a:prstGeom prst="rect">
                <a:avLst/>
              </a:prstGeom>
              <a:noFill/>
            </p:spPr>
            <p:txBody>
              <a:bodyPr wrap="none" rtlCol="0">
                <a:spAutoFit/>
              </a:bodyPr>
              <a:lstStyle/>
              <a:p>
                <a:pPr algn="ctr"/>
                <a:r>
                  <a:rPr lang="en-US" sz="3200" b="1" dirty="0">
                    <a:solidFill>
                      <a:srgbClr val="0000FF"/>
                    </a:solidFill>
                  </a:rPr>
                  <a:t>H</a:t>
                </a:r>
              </a:p>
            </p:txBody>
          </p:sp>
          <p:grpSp>
            <p:nvGrpSpPr>
              <p:cNvPr id="25" name="Group 24"/>
              <p:cNvGrpSpPr/>
              <p:nvPr/>
            </p:nvGrpSpPr>
            <p:grpSpPr>
              <a:xfrm>
                <a:off x="2871854" y="733133"/>
                <a:ext cx="1156018" cy="1781467"/>
                <a:chOff x="2862022" y="695632"/>
                <a:chExt cx="1156018" cy="1781467"/>
              </a:xfrm>
            </p:grpSpPr>
            <p:grpSp>
              <p:nvGrpSpPr>
                <p:cNvPr id="20" name="Group 19"/>
                <p:cNvGrpSpPr/>
                <p:nvPr/>
              </p:nvGrpSpPr>
              <p:grpSpPr>
                <a:xfrm>
                  <a:off x="2862022" y="695632"/>
                  <a:ext cx="1156018" cy="1781467"/>
                  <a:chOff x="2852190" y="666039"/>
                  <a:chExt cx="1156018" cy="1781467"/>
                </a:xfrm>
              </p:grpSpPr>
              <p:sp>
                <p:nvSpPr>
                  <p:cNvPr id="15" name="Arc 14"/>
                  <p:cNvSpPr/>
                  <p:nvPr/>
                </p:nvSpPr>
                <p:spPr>
                  <a:xfrm rot="5940000">
                    <a:off x="2549472" y="968757"/>
                    <a:ext cx="1681948" cy="1076512"/>
                  </a:xfrm>
                  <a:prstGeom prst="arc">
                    <a:avLst>
                      <a:gd name="adj1" fmla="val 14744845"/>
                      <a:gd name="adj2" fmla="val 957388"/>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lowchart: Merge 17"/>
                  <p:cNvSpPr/>
                  <p:nvPr/>
                </p:nvSpPr>
                <p:spPr>
                  <a:xfrm rot="420000">
                    <a:off x="3220064" y="2342536"/>
                    <a:ext cx="152400" cy="104970"/>
                  </a:xfrm>
                  <a:prstGeom prst="flowChartMer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Merge 21"/>
                  <p:cNvSpPr/>
                  <p:nvPr/>
                </p:nvSpPr>
                <p:spPr>
                  <a:xfrm rot="-3000000">
                    <a:off x="3670805" y="2113000"/>
                    <a:ext cx="152400" cy="104970"/>
                  </a:xfrm>
                  <a:prstGeom prst="flowChartMer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Merge 22"/>
                  <p:cNvSpPr/>
                  <p:nvPr/>
                </p:nvSpPr>
                <p:spPr>
                  <a:xfrm rot="-4500000">
                    <a:off x="3879523" y="1684205"/>
                    <a:ext cx="152400" cy="104970"/>
                  </a:xfrm>
                  <a:prstGeom prst="flowChartMer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3048001" y="840025"/>
                  <a:ext cx="675967" cy="1421428"/>
                  <a:chOff x="3048001" y="840025"/>
                  <a:chExt cx="675967" cy="1421428"/>
                </a:xfrm>
              </p:grpSpPr>
              <p:sp>
                <p:nvSpPr>
                  <p:cNvPr id="21" name="Arc 20"/>
                  <p:cNvSpPr/>
                  <p:nvPr/>
                </p:nvSpPr>
                <p:spPr>
                  <a:xfrm rot="10800000">
                    <a:off x="3448664" y="840025"/>
                    <a:ext cx="275304" cy="1379605"/>
                  </a:xfrm>
                  <a:prstGeom prst="arc">
                    <a:avLst>
                      <a:gd name="adj1" fmla="val 16022157"/>
                      <a:gd name="adj2" fmla="val 0"/>
                    </a:avLst>
                  </a:prstGeom>
                  <a:ln w="25400">
                    <a:solidFill>
                      <a:srgbClr val="0000FF"/>
                    </a:solidFill>
                    <a:head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p:cNvSpPr/>
                  <p:nvPr/>
                </p:nvSpPr>
                <p:spPr>
                  <a:xfrm rot="10800000" flipH="1">
                    <a:off x="3048001" y="849859"/>
                    <a:ext cx="293085" cy="1411594"/>
                  </a:xfrm>
                  <a:prstGeom prst="arc">
                    <a:avLst>
                      <a:gd name="adj1" fmla="val 16022157"/>
                      <a:gd name="adj2" fmla="val 576844"/>
                    </a:avLst>
                  </a:prstGeom>
                  <a:ln w="25400">
                    <a:solidFill>
                      <a:srgbClr val="0000FF"/>
                    </a:solidFill>
                    <a:headEnd type="triangl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grpSp>
      <p:grpSp>
        <p:nvGrpSpPr>
          <p:cNvPr id="42" name="Group 41"/>
          <p:cNvGrpSpPr/>
          <p:nvPr/>
        </p:nvGrpSpPr>
        <p:grpSpPr>
          <a:xfrm>
            <a:off x="132214" y="3041202"/>
            <a:ext cx="4422637" cy="3679428"/>
            <a:chOff x="76200" y="3163714"/>
            <a:chExt cx="4422637" cy="3679428"/>
          </a:xfrm>
        </p:grpSpPr>
        <p:pic>
          <p:nvPicPr>
            <p:cNvPr id="35" name="Picture 34"/>
            <p:cNvPicPr>
              <a:picLocks noChangeAspect="1"/>
            </p:cNvPicPr>
            <p:nvPr/>
          </p:nvPicPr>
          <p:blipFill rotWithShape="1">
            <a:blip r:embed="rId6" cstate="screen">
              <a:extLst>
                <a:ext uri="{28A0092B-C50C-407E-A947-70E740481C1C}">
                  <a14:useLocalDpi xmlns:a14="http://schemas.microsoft.com/office/drawing/2010/main"/>
                </a:ext>
              </a:extLst>
            </a:blip>
            <a:srcRect l="8948" r="9673"/>
            <a:stretch/>
          </p:blipFill>
          <p:spPr>
            <a:xfrm>
              <a:off x="142568" y="3163714"/>
              <a:ext cx="4356269" cy="3679428"/>
            </a:xfrm>
            <a:prstGeom prst="rect">
              <a:avLst/>
            </a:prstGeom>
          </p:spPr>
        </p:pic>
        <p:pic>
          <p:nvPicPr>
            <p:cNvPr id="38" name="Picture 3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6200" y="3200400"/>
              <a:ext cx="1514168" cy="218403"/>
            </a:xfrm>
            <a:prstGeom prst="rect">
              <a:avLst/>
            </a:prstGeom>
          </p:spPr>
        </p:pic>
        <p:sp>
          <p:nvSpPr>
            <p:cNvPr id="40" name="TextBox 39"/>
            <p:cNvSpPr txBox="1"/>
            <p:nvPr/>
          </p:nvSpPr>
          <p:spPr>
            <a:xfrm>
              <a:off x="498463" y="3458637"/>
              <a:ext cx="2095125" cy="738664"/>
            </a:xfrm>
            <a:prstGeom prst="rect">
              <a:avLst/>
            </a:prstGeom>
            <a:solidFill>
              <a:schemeClr val="bg1"/>
            </a:solidFill>
          </p:spPr>
          <p:txBody>
            <a:bodyPr wrap="none" lIns="0" tIns="0" rIns="0" bIns="0" rtlCol="0">
              <a:spAutoFit/>
            </a:bodyPr>
            <a:lstStyle/>
            <a:p>
              <a:pPr algn="ctr"/>
              <a:r>
                <a:rPr lang="en-US" sz="1600" b="1" dirty="0" err="1"/>
                <a:t>DoD</a:t>
              </a:r>
              <a:r>
                <a:rPr lang="en-US" sz="1600" b="1" dirty="0"/>
                <a:t>/Navy </a:t>
              </a:r>
              <a:r>
                <a:rPr lang="en-US" sz="1600" b="1" dirty="0" err="1"/>
                <a:t>WindSat</a:t>
              </a:r>
              <a:br>
                <a:rPr lang="en-US" sz="1600" b="1" dirty="0"/>
              </a:br>
              <a:r>
                <a:rPr lang="en-US" sz="1600" b="1" dirty="0"/>
                <a:t>ocean wind vectors:</a:t>
              </a:r>
            </a:p>
            <a:p>
              <a:pPr algn="ctr"/>
              <a:r>
                <a:rPr lang="en-US" sz="1600" b="1" dirty="0"/>
                <a:t>28 November</a:t>
              </a:r>
            </a:p>
          </p:txBody>
        </p:sp>
      </p:grpSp>
      <p:pic>
        <p:nvPicPr>
          <p:cNvPr id="44" name="Picture 4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78669" y="853516"/>
            <a:ext cx="8961120" cy="5974080"/>
          </a:xfrm>
          <a:prstGeom prst="rect">
            <a:avLst/>
          </a:prstGeom>
        </p:spPr>
      </p:pic>
      <p:pic>
        <p:nvPicPr>
          <p:cNvPr id="36" name="Picture 3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26493" y="0"/>
            <a:ext cx="5053263" cy="6858000"/>
          </a:xfrm>
          <a:prstGeom prst="rect">
            <a:avLst/>
          </a:prstGeom>
        </p:spPr>
      </p:pic>
    </p:spTree>
    <p:extLst>
      <p:ext uri="{BB962C8B-B14F-4D97-AF65-F5344CB8AC3E}">
        <p14:creationId xmlns:p14="http://schemas.microsoft.com/office/powerpoint/2010/main" val="239417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45D14-5663-F941-A8E6-81E22E305A74}"/>
              </a:ext>
            </a:extLst>
          </p:cNvPr>
          <p:cNvSpPr>
            <a:spLocks noGrp="1"/>
          </p:cNvSpPr>
          <p:nvPr>
            <p:ph type="title"/>
          </p:nvPr>
        </p:nvSpPr>
        <p:spPr/>
        <p:txBody>
          <a:bodyPr>
            <a:normAutofit/>
          </a:bodyPr>
          <a:lstStyle/>
          <a:p>
            <a:r>
              <a:rPr lang="en-US" sz="4400" dirty="0"/>
              <a:t>Resources</a:t>
            </a:r>
          </a:p>
        </p:txBody>
      </p:sp>
      <p:sp>
        <p:nvSpPr>
          <p:cNvPr id="3" name="Content Placeholder 2">
            <a:extLst>
              <a:ext uri="{FF2B5EF4-FFF2-40B4-BE49-F238E27FC236}">
                <a16:creationId xmlns:a16="http://schemas.microsoft.com/office/drawing/2014/main" id="{1E8B1219-F0B8-1F4E-BE0E-3343275F71AB}"/>
              </a:ext>
            </a:extLst>
          </p:cNvPr>
          <p:cNvSpPr>
            <a:spLocks noGrp="1"/>
          </p:cNvSpPr>
          <p:nvPr>
            <p:ph idx="1"/>
          </p:nvPr>
        </p:nvSpPr>
        <p:spPr/>
        <p:txBody>
          <a:bodyPr/>
          <a:lstStyle/>
          <a:p>
            <a:r>
              <a:rPr lang="en-US" dirty="0"/>
              <a:t>NASA Space Place: </a:t>
            </a:r>
            <a:r>
              <a:rPr lang="en-US" dirty="0">
                <a:hlinkClick r:id="rId2"/>
              </a:rPr>
              <a:t>https://spaceplace.nasa.gov/</a:t>
            </a:r>
            <a:r>
              <a:rPr lang="en-US" dirty="0"/>
              <a:t> </a:t>
            </a:r>
          </a:p>
          <a:p>
            <a:r>
              <a:rPr lang="en-US" dirty="0"/>
              <a:t>NOAA Education: </a:t>
            </a:r>
            <a:r>
              <a:rPr lang="en-US" dirty="0">
                <a:hlinkClick r:id="rId3"/>
              </a:rPr>
              <a:t>https://www.noaa.gov/education</a:t>
            </a:r>
            <a:endParaRPr lang="en-US" dirty="0"/>
          </a:p>
          <a:p>
            <a:r>
              <a:rPr lang="en-US" dirty="0"/>
              <a:t>NASA Worldview: </a:t>
            </a:r>
            <a:r>
              <a:rPr lang="en-US" dirty="0">
                <a:hlinkClick r:id="rId4"/>
              </a:rPr>
              <a:t>https://worldview.earthdata.nasa.gov/</a:t>
            </a:r>
            <a:endParaRPr lang="en-US" dirty="0"/>
          </a:p>
          <a:p>
            <a:endParaRPr lang="en-US" dirty="0"/>
          </a:p>
          <a:p>
            <a:endParaRPr lang="en-US" dirty="0"/>
          </a:p>
        </p:txBody>
      </p:sp>
    </p:spTree>
    <p:extLst>
      <p:ext uri="{BB962C8B-B14F-4D97-AF65-F5344CB8AC3E}">
        <p14:creationId xmlns:p14="http://schemas.microsoft.com/office/powerpoint/2010/main" val="33971213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{FF793D86-37B3-1E45-BBF2-F8EC6A7E578C}tf10001058</Template>
  <TotalTime>1052</TotalTime>
  <Words>5416</Words>
  <Application>Microsoft Macintosh PowerPoint</Application>
  <PresentationFormat>Widescreen</PresentationFormat>
  <Paragraphs>471</Paragraphs>
  <Slides>48</Slides>
  <Notes>34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Courier New</vt:lpstr>
      <vt:lpstr>Helvetica Neue</vt:lpstr>
      <vt:lpstr>Celestial</vt:lpstr>
      <vt:lpstr>Monitoring Natural hazards: before, during &amp; after</vt:lpstr>
      <vt:lpstr>Natural hazards and natural disasters</vt:lpstr>
      <vt:lpstr>Objectives</vt:lpstr>
      <vt:lpstr>Why satellites?</vt:lpstr>
      <vt:lpstr>PowerPoint Presentation</vt:lpstr>
      <vt:lpstr>Electromagnetic Spectrum</vt:lpstr>
      <vt:lpstr>How:  Passive and Active Remote Sensing</vt:lpstr>
      <vt:lpstr>Where:  Types of Satellite Orbits</vt:lpstr>
      <vt:lpstr>PowerPoint Presentation</vt:lpstr>
      <vt:lpstr>PowerPoint Presentation</vt:lpstr>
      <vt:lpstr>PowerPoint Presentation</vt:lpstr>
      <vt:lpstr>PowerPoint Presentation</vt:lpstr>
      <vt:lpstr>How to decipher satellite information</vt:lpstr>
      <vt:lpstr>PowerPoint Presentation</vt:lpstr>
      <vt:lpstr>Image Enhancement</vt:lpstr>
      <vt:lpstr>Red, Green, Blue (RGB) Color Composites </vt:lpstr>
      <vt:lpstr>How to Build in RGB</vt:lpstr>
      <vt:lpstr>PowerPoint Presentation</vt:lpstr>
      <vt:lpstr>Common RGB products</vt:lpstr>
      <vt:lpstr>So what cool things can we see?</vt:lpstr>
      <vt:lpstr>Clouds or Snow?</vt:lpstr>
      <vt:lpstr>PowerPoint Presentation</vt:lpstr>
      <vt:lpstr>Where is the Water?</vt:lpstr>
      <vt:lpstr>Hurricane Florence</vt:lpstr>
      <vt:lpstr>True Color (RGB) Imagery</vt:lpstr>
      <vt:lpstr>Global Precipitation Measurement (GPM) Mission</vt:lpstr>
      <vt:lpstr>Passive Microwave</vt:lpstr>
      <vt:lpstr>Sea Surface Temperature</vt:lpstr>
      <vt:lpstr>NASA Worldview</vt:lpstr>
      <vt:lpstr>Saharan Dust</vt:lpstr>
      <vt:lpstr>Sand and Dust Storms</vt:lpstr>
      <vt:lpstr>Dust and Tropical Storms</vt:lpstr>
      <vt:lpstr>Midwest Flooding 2019</vt:lpstr>
      <vt:lpstr>PowerPoint Presentation</vt:lpstr>
      <vt:lpstr>Now to the flooding…</vt:lpstr>
      <vt:lpstr>Watch the event unfold…</vt:lpstr>
      <vt:lpstr>How bad was it?</vt:lpstr>
      <vt:lpstr>Earthquakes and Fires</vt:lpstr>
      <vt:lpstr>Fire Season 2020</vt:lpstr>
      <vt:lpstr>PowerPoint Presentation</vt:lpstr>
      <vt:lpstr>Australian Fires – 2019/2020</vt:lpstr>
      <vt:lpstr>California Earthquake July 2019</vt:lpstr>
      <vt:lpstr>NASA Disasters Program</vt:lpstr>
      <vt:lpstr>PowerPoint Presentation</vt:lpstr>
      <vt:lpstr>Bonus Cases to Look At</vt:lpstr>
      <vt:lpstr>Volcano Eruptions</vt:lpstr>
      <vt:lpstr>Tehuantepecers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Lori Schultz</dc:creator>
  <cp:lastModifiedBy>Lori Schultz</cp:lastModifiedBy>
  <cp:revision>28</cp:revision>
  <dcterms:created xsi:type="dcterms:W3CDTF">2021-06-15T13:28:45Z</dcterms:created>
  <dcterms:modified xsi:type="dcterms:W3CDTF">2021-07-23T01:32:20Z</dcterms:modified>
</cp:coreProperties>
</file>