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2"/>
  </p:notesMasterIdLst>
  <p:handoutMasterIdLst>
    <p:handoutMasterId r:id="rId23"/>
  </p:handoutMasterIdLst>
  <p:sldIdLst>
    <p:sldId id="257" r:id="rId2"/>
    <p:sldId id="284" r:id="rId3"/>
    <p:sldId id="283" r:id="rId4"/>
    <p:sldId id="285" r:id="rId5"/>
    <p:sldId id="286" r:id="rId6"/>
    <p:sldId id="287" r:id="rId7"/>
    <p:sldId id="301" r:id="rId8"/>
    <p:sldId id="288" r:id="rId9"/>
    <p:sldId id="299" r:id="rId10"/>
    <p:sldId id="297" r:id="rId11"/>
    <p:sldId id="289" r:id="rId12"/>
    <p:sldId id="290" r:id="rId13"/>
    <p:sldId id="291" r:id="rId14"/>
    <p:sldId id="293" r:id="rId15"/>
    <p:sldId id="282" r:id="rId16"/>
    <p:sldId id="302" r:id="rId17"/>
    <p:sldId id="295" r:id="rId18"/>
    <p:sldId id="296" r:id="rId19"/>
    <p:sldId id="294" r:id="rId20"/>
    <p:sldId id="292" r:id="rId2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0000"/>
    <a:srgbClr val="92D050"/>
    <a:srgbClr val="326699"/>
    <a:srgbClr val="006272"/>
    <a:srgbClr val="E9EDF4"/>
    <a:srgbClr val="D0D8E8"/>
    <a:srgbClr val="0B3D91"/>
    <a:srgbClr val="143D64"/>
    <a:srgbClr val="6433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16" autoAdjust="0"/>
    <p:restoredTop sz="84762" autoAdjust="0"/>
  </p:normalViewPr>
  <p:slideViewPr>
    <p:cSldViewPr>
      <p:cViewPr varScale="1">
        <p:scale>
          <a:sx n="107" d="100"/>
          <a:sy n="107" d="100"/>
        </p:scale>
        <p:origin x="1184" y="17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0222"/>
    </p:cViewPr>
  </p:sorterViewPr>
  <p:notesViewPr>
    <p:cSldViewPr>
      <p:cViewPr varScale="1">
        <p:scale>
          <a:sx n="95" d="100"/>
          <a:sy n="95" d="100"/>
        </p:scale>
        <p:origin x="17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628" cy="466412"/>
          </a:xfrm>
          <a:prstGeom prst="rect">
            <a:avLst/>
          </a:prstGeom>
        </p:spPr>
        <p:txBody>
          <a:bodyPr vert="horz" lIns="91650" tIns="45825" rIns="91650" bIns="45825" rtlCol="0"/>
          <a:lstStyle>
            <a:lvl1pPr algn="l">
              <a:defRPr sz="1200"/>
            </a:lvl1pPr>
          </a:lstStyle>
          <a:p>
            <a:endParaRPr lang="en-US"/>
          </a:p>
        </p:txBody>
      </p:sp>
      <p:sp>
        <p:nvSpPr>
          <p:cNvPr id="3" name="Date Placeholder 2"/>
          <p:cNvSpPr>
            <a:spLocks noGrp="1"/>
          </p:cNvSpPr>
          <p:nvPr>
            <p:ph type="dt" sz="quarter" idx="1"/>
          </p:nvPr>
        </p:nvSpPr>
        <p:spPr>
          <a:xfrm>
            <a:off x="3971183" y="0"/>
            <a:ext cx="3037628" cy="466412"/>
          </a:xfrm>
          <a:prstGeom prst="rect">
            <a:avLst/>
          </a:prstGeom>
        </p:spPr>
        <p:txBody>
          <a:bodyPr vert="horz" lIns="91650" tIns="45825" rIns="91650" bIns="45825" rtlCol="0"/>
          <a:lstStyle>
            <a:lvl1pPr algn="r">
              <a:defRPr sz="1200"/>
            </a:lvl1pPr>
          </a:lstStyle>
          <a:p>
            <a:fld id="{8444EAC4-0A15-44D9-968F-D920E73E8641}" type="datetimeFigureOut">
              <a:rPr lang="en-US" smtClean="0"/>
              <a:t>9/22/21</a:t>
            </a:fld>
            <a:endParaRPr lang="en-US"/>
          </a:p>
        </p:txBody>
      </p:sp>
      <p:sp>
        <p:nvSpPr>
          <p:cNvPr id="4" name="Footer Placeholder 3"/>
          <p:cNvSpPr>
            <a:spLocks noGrp="1"/>
          </p:cNvSpPr>
          <p:nvPr>
            <p:ph type="ftr" sz="quarter" idx="2"/>
          </p:nvPr>
        </p:nvSpPr>
        <p:spPr>
          <a:xfrm>
            <a:off x="0" y="8829989"/>
            <a:ext cx="3037628" cy="466411"/>
          </a:xfrm>
          <a:prstGeom prst="rect">
            <a:avLst/>
          </a:prstGeom>
        </p:spPr>
        <p:txBody>
          <a:bodyPr vert="horz" lIns="91650" tIns="45825" rIns="91650" bIns="45825" rtlCol="0" anchor="b"/>
          <a:lstStyle>
            <a:lvl1pPr algn="l">
              <a:defRPr sz="1200"/>
            </a:lvl1pPr>
          </a:lstStyle>
          <a:p>
            <a:endParaRPr lang="en-US"/>
          </a:p>
        </p:txBody>
      </p:sp>
      <p:sp>
        <p:nvSpPr>
          <p:cNvPr id="5" name="Slide Number Placeholder 4"/>
          <p:cNvSpPr>
            <a:spLocks noGrp="1"/>
          </p:cNvSpPr>
          <p:nvPr>
            <p:ph type="sldNum" sz="quarter" idx="3"/>
          </p:nvPr>
        </p:nvSpPr>
        <p:spPr>
          <a:xfrm>
            <a:off x="3971183" y="8829989"/>
            <a:ext cx="3037628" cy="466411"/>
          </a:xfrm>
          <a:prstGeom prst="rect">
            <a:avLst/>
          </a:prstGeom>
        </p:spPr>
        <p:txBody>
          <a:bodyPr vert="horz" lIns="91650" tIns="45825" rIns="91650" bIns="45825" rtlCol="0" anchor="b"/>
          <a:lstStyle>
            <a:lvl1pPr algn="r">
              <a:defRPr sz="1200"/>
            </a:lvl1pPr>
          </a:lstStyle>
          <a:p>
            <a:fld id="{5857A9C6-8243-4153-98D7-CBEDEF310883}" type="slidenum">
              <a:rPr lang="en-US" smtClean="0"/>
              <a:t>‹#›</a:t>
            </a:fld>
            <a:endParaRPr lang="en-US"/>
          </a:p>
        </p:txBody>
      </p:sp>
    </p:spTree>
    <p:extLst>
      <p:ext uri="{BB962C8B-B14F-4D97-AF65-F5344CB8AC3E}">
        <p14:creationId xmlns:p14="http://schemas.microsoft.com/office/powerpoint/2010/main" val="35258516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72" tIns="46586" rIns="93172" bIns="46586"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2" tIns="46586" rIns="93172" bIns="46586" rtlCol="0"/>
          <a:lstStyle>
            <a:lvl1pPr algn="r">
              <a:defRPr sz="1200"/>
            </a:lvl1pPr>
          </a:lstStyle>
          <a:p>
            <a:fld id="{7C57FEFE-1734-4956-B4F9-22712A8CCBC3}" type="datetimeFigureOut">
              <a:rPr lang="en-US" smtClean="0"/>
              <a:pPr/>
              <a:t>9/22/21</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6" rIns="93172" bIns="4658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7"/>
            <a:ext cx="3037840" cy="464820"/>
          </a:xfrm>
          <a:prstGeom prst="rect">
            <a:avLst/>
          </a:prstGeom>
        </p:spPr>
        <p:txBody>
          <a:bodyPr vert="horz" lIns="93172" tIns="46586" rIns="93172" bIns="46586"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200"/>
            </a:lvl1pPr>
          </a:lstStyle>
          <a:p>
            <a:fld id="{17CA521E-C069-407D-A049-0E892AC251C3}" type="slidenum">
              <a:rPr lang="en-US" smtClean="0"/>
              <a:pPr/>
              <a:t>‹#›</a:t>
            </a:fld>
            <a:endParaRPr lang="en-US"/>
          </a:p>
        </p:txBody>
      </p:sp>
    </p:spTree>
    <p:extLst>
      <p:ext uri="{BB962C8B-B14F-4D97-AF65-F5344CB8AC3E}">
        <p14:creationId xmlns:p14="http://schemas.microsoft.com/office/powerpoint/2010/main" val="1309913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MSFC built 4 mirror module assemblies for the IXPE mission.  This talk will be an overview of the assembly process how it went and the lessons that we learned along the way.</a:t>
            </a:r>
            <a:endParaRPr lang="en-US" dirty="0"/>
          </a:p>
        </p:txBody>
      </p:sp>
      <p:sp>
        <p:nvSpPr>
          <p:cNvPr id="4" name="Slide Number Placeholder 3"/>
          <p:cNvSpPr>
            <a:spLocks noGrp="1"/>
          </p:cNvSpPr>
          <p:nvPr>
            <p:ph type="sldNum" sz="quarter" idx="10"/>
          </p:nvPr>
        </p:nvSpPr>
        <p:spPr/>
        <p:txBody>
          <a:bodyPr/>
          <a:lstStyle/>
          <a:p>
            <a:fld id="{17CA521E-C069-407D-A049-0E892AC251C3}" type="slidenum">
              <a:rPr lang="en-US" smtClean="0"/>
              <a:pPr/>
              <a:t>1</a:t>
            </a:fld>
            <a:endParaRPr lang="en-US"/>
          </a:p>
        </p:txBody>
      </p:sp>
    </p:spTree>
    <p:extLst>
      <p:ext uri="{BB962C8B-B14F-4D97-AF65-F5344CB8AC3E}">
        <p14:creationId xmlns:p14="http://schemas.microsoft.com/office/powerpoint/2010/main" val="1606391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Imaging X-ray polarimetry explorer or IXPE is</a:t>
            </a:r>
            <a:r>
              <a:rPr lang="en-US" baseline="0" dirty="0"/>
              <a:t> a space X-ray telescope.</a:t>
            </a:r>
            <a:r>
              <a:rPr lang="en-US" dirty="0"/>
              <a:t> </a:t>
            </a:r>
          </a:p>
        </p:txBody>
      </p:sp>
      <p:sp>
        <p:nvSpPr>
          <p:cNvPr id="4" name="Slide Number Placeholder 3"/>
          <p:cNvSpPr>
            <a:spLocks noGrp="1"/>
          </p:cNvSpPr>
          <p:nvPr>
            <p:ph type="sldNum" sz="quarter" idx="10"/>
          </p:nvPr>
        </p:nvSpPr>
        <p:spPr/>
        <p:txBody>
          <a:bodyPr/>
          <a:lstStyle/>
          <a:p>
            <a:fld id="{17CA521E-C069-407D-A049-0E892AC251C3}" type="slidenum">
              <a:rPr lang="en-US" smtClean="0"/>
              <a:pPr/>
              <a:t>2</a:t>
            </a:fld>
            <a:endParaRPr lang="en-US"/>
          </a:p>
        </p:txBody>
      </p:sp>
    </p:spTree>
    <p:extLst>
      <p:ext uri="{BB962C8B-B14F-4D97-AF65-F5344CB8AC3E}">
        <p14:creationId xmlns:p14="http://schemas.microsoft.com/office/powerpoint/2010/main" val="4065809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A521E-C069-407D-A049-0E892AC251C3}" type="slidenum">
              <a:rPr lang="en-US" smtClean="0"/>
              <a:pPr/>
              <a:t>6</a:t>
            </a:fld>
            <a:endParaRPr lang="en-US"/>
          </a:p>
        </p:txBody>
      </p:sp>
    </p:spTree>
    <p:extLst>
      <p:ext uri="{BB962C8B-B14F-4D97-AF65-F5344CB8AC3E}">
        <p14:creationId xmlns:p14="http://schemas.microsoft.com/office/powerpoint/2010/main" val="2207859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prioritized MMA 1 and 2 assembly and let delays</a:t>
            </a:r>
            <a:r>
              <a:rPr lang="en-US" baseline="0" dirty="0"/>
              <a:t> fall on MMA3.  This was because environmental testing was a serial process so it made sense to get one MMA into that queue as quickly as possible.</a:t>
            </a:r>
            <a:endParaRPr lang="en-US" dirty="0"/>
          </a:p>
        </p:txBody>
      </p:sp>
      <p:sp>
        <p:nvSpPr>
          <p:cNvPr id="4" name="Slide Number Placeholder 3"/>
          <p:cNvSpPr>
            <a:spLocks noGrp="1"/>
          </p:cNvSpPr>
          <p:nvPr>
            <p:ph type="sldNum" sz="quarter" idx="10"/>
          </p:nvPr>
        </p:nvSpPr>
        <p:spPr/>
        <p:txBody>
          <a:bodyPr/>
          <a:lstStyle/>
          <a:p>
            <a:fld id="{17CA521E-C069-407D-A049-0E892AC251C3}" type="slidenum">
              <a:rPr lang="en-US" smtClean="0"/>
              <a:pPr/>
              <a:t>11</a:t>
            </a:fld>
            <a:endParaRPr lang="en-US"/>
          </a:p>
        </p:txBody>
      </p:sp>
    </p:spTree>
    <p:extLst>
      <p:ext uri="{BB962C8B-B14F-4D97-AF65-F5344CB8AC3E}">
        <p14:creationId xmlns:p14="http://schemas.microsoft.com/office/powerpoint/2010/main" val="219079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things that</a:t>
            </a:r>
            <a:r>
              <a:rPr lang="en-US" baseline="0" dirty="0"/>
              <a:t> go into the performance predictions for each MMA.  The 9-fold pattern comes from the shims.  Determined that this distortion was worth while because it enabled us to reduce lower order DDR errors.</a:t>
            </a:r>
            <a:endParaRPr lang="en-US" dirty="0"/>
          </a:p>
        </p:txBody>
      </p:sp>
      <p:sp>
        <p:nvSpPr>
          <p:cNvPr id="4" name="Slide Number Placeholder 3"/>
          <p:cNvSpPr>
            <a:spLocks noGrp="1"/>
          </p:cNvSpPr>
          <p:nvPr>
            <p:ph type="sldNum" sz="quarter" idx="10"/>
          </p:nvPr>
        </p:nvSpPr>
        <p:spPr/>
        <p:txBody>
          <a:bodyPr/>
          <a:lstStyle/>
          <a:p>
            <a:fld id="{17CA521E-C069-407D-A049-0E892AC251C3}" type="slidenum">
              <a:rPr lang="en-US" smtClean="0"/>
              <a:pPr/>
              <a:t>12</a:t>
            </a:fld>
            <a:endParaRPr lang="en-US"/>
          </a:p>
        </p:txBody>
      </p:sp>
    </p:spTree>
    <p:extLst>
      <p:ext uri="{BB962C8B-B14F-4D97-AF65-F5344CB8AC3E}">
        <p14:creationId xmlns:p14="http://schemas.microsoft.com/office/powerpoint/2010/main" val="3321438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Plots at right show what happens when</a:t>
            </a:r>
            <a:r>
              <a:rPr lang="en-US" baseline="0" dirty="0"/>
              <a:t> you </a:t>
            </a:r>
            <a:r>
              <a:rPr lang="en-US" baseline="0" dirty="0" err="1"/>
              <a:t>azimuthially</a:t>
            </a:r>
            <a:r>
              <a:rPr lang="en-US" baseline="0" dirty="0"/>
              <a:t> integrate the point spread function and sum to create a cumulative distribution.  Reading off where the curve hits 50% is the half power radius, so twice that is the half power diameter.</a:t>
            </a:r>
          </a:p>
          <a:p>
            <a:endParaRPr lang="en-US" baseline="0" dirty="0"/>
          </a:p>
          <a:p>
            <a:endParaRPr lang="en-US" dirty="0"/>
          </a:p>
        </p:txBody>
      </p:sp>
      <p:sp>
        <p:nvSpPr>
          <p:cNvPr id="4" name="Slide Number Placeholder 3"/>
          <p:cNvSpPr>
            <a:spLocks noGrp="1"/>
          </p:cNvSpPr>
          <p:nvPr>
            <p:ph type="sldNum" sz="quarter" idx="5"/>
          </p:nvPr>
        </p:nvSpPr>
        <p:spPr/>
        <p:txBody>
          <a:bodyPr/>
          <a:lstStyle/>
          <a:p>
            <a:fld id="{17CA521E-C069-407D-A049-0E892AC251C3}" type="slidenum">
              <a:rPr lang="en-US" smtClean="0"/>
              <a:pPr/>
              <a:t>13</a:t>
            </a:fld>
            <a:endParaRPr lang="en-US"/>
          </a:p>
        </p:txBody>
      </p:sp>
    </p:spTree>
    <p:extLst>
      <p:ext uri="{BB962C8B-B14F-4D97-AF65-F5344CB8AC3E}">
        <p14:creationId xmlns:p14="http://schemas.microsoft.com/office/powerpoint/2010/main" val="4281262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Circularity, edge variation</a:t>
            </a:r>
          </a:p>
          <a:p>
            <a:endParaRPr lang="en-US" dirty="0"/>
          </a:p>
          <a:p>
            <a:r>
              <a:rPr lang="en-US" dirty="0"/>
              <a:t>Drift</a:t>
            </a:r>
            <a:r>
              <a:rPr lang="en-US" baseline="0" dirty="0"/>
              <a:t> tape</a:t>
            </a:r>
          </a:p>
          <a:p>
            <a:endParaRPr lang="en-US" baseline="0" dirty="0"/>
          </a:p>
          <a:p>
            <a:r>
              <a:rPr lang="en-US" baseline="0" dirty="0"/>
              <a:t>During EU development it was found that epoxy bond strength is related to the </a:t>
            </a:r>
            <a:r>
              <a:rPr lang="en-US" baseline="0" dirty="0" err="1"/>
              <a:t>humidty</a:t>
            </a:r>
            <a:r>
              <a:rPr lang="en-US" baseline="0" dirty="0"/>
              <a:t> </a:t>
            </a:r>
          </a:p>
          <a:p>
            <a:endParaRPr lang="en-US" baseline="0" dirty="0"/>
          </a:p>
          <a:p>
            <a:r>
              <a:rPr lang="en-US" baseline="0" dirty="0"/>
              <a:t>wick</a:t>
            </a:r>
            <a:endParaRPr lang="en-US" dirty="0"/>
          </a:p>
        </p:txBody>
      </p:sp>
      <p:sp>
        <p:nvSpPr>
          <p:cNvPr id="4" name="Slide Number Placeholder 3"/>
          <p:cNvSpPr>
            <a:spLocks noGrp="1"/>
          </p:cNvSpPr>
          <p:nvPr>
            <p:ph type="sldNum" sz="quarter" idx="10"/>
          </p:nvPr>
        </p:nvSpPr>
        <p:spPr/>
        <p:txBody>
          <a:bodyPr/>
          <a:lstStyle/>
          <a:p>
            <a:fld id="{17CA521E-C069-407D-A049-0E892AC251C3}" type="slidenum">
              <a:rPr lang="en-US" smtClean="0"/>
              <a:pPr/>
              <a:t>17</a:t>
            </a:fld>
            <a:endParaRPr lang="en-US"/>
          </a:p>
        </p:txBody>
      </p:sp>
    </p:spTree>
    <p:extLst>
      <p:ext uri="{BB962C8B-B14F-4D97-AF65-F5344CB8AC3E}">
        <p14:creationId xmlns:p14="http://schemas.microsoft.com/office/powerpoint/2010/main" val="621489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Plot is row 1 vs row 2.  shows there’s an inconsistency.  Row</a:t>
            </a:r>
            <a:r>
              <a:rPr lang="en-US" baseline="0" dirty="0"/>
              <a:t> 1 row 2 relatively small, row 3 is large.</a:t>
            </a:r>
            <a:endParaRPr lang="en-US" dirty="0"/>
          </a:p>
          <a:p>
            <a:r>
              <a:rPr lang="en-US" dirty="0"/>
              <a:t>We’re not sure what happened</a:t>
            </a:r>
            <a:r>
              <a:rPr lang="en-US" baseline="0" dirty="0"/>
              <a:t> here have not done fault tree because it met requirements, but intend to run it to ground for the benefit of future programs. Here are things we can do:  simulate the fixture/spider/shell assembly.  Bolt misaligned front fixture to spider and look at shell/spider distortion.</a:t>
            </a:r>
            <a:endParaRPr lang="en-US" dirty="0"/>
          </a:p>
        </p:txBody>
      </p:sp>
      <p:sp>
        <p:nvSpPr>
          <p:cNvPr id="4" name="Slide Number Placeholder 3"/>
          <p:cNvSpPr>
            <a:spLocks noGrp="1"/>
          </p:cNvSpPr>
          <p:nvPr>
            <p:ph type="sldNum" sz="quarter" idx="10"/>
          </p:nvPr>
        </p:nvSpPr>
        <p:spPr/>
        <p:txBody>
          <a:bodyPr/>
          <a:lstStyle/>
          <a:p>
            <a:fld id="{17CA521E-C069-407D-A049-0E892AC251C3}" type="slidenum">
              <a:rPr lang="en-US" smtClean="0"/>
              <a:pPr/>
              <a:t>19</a:t>
            </a:fld>
            <a:endParaRPr lang="en-US"/>
          </a:p>
        </p:txBody>
      </p:sp>
    </p:spTree>
    <p:extLst>
      <p:ext uri="{BB962C8B-B14F-4D97-AF65-F5344CB8AC3E}">
        <p14:creationId xmlns:p14="http://schemas.microsoft.com/office/powerpoint/2010/main" val="40431976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page">
    <p:bg>
      <p:bgPr>
        <a:blipFill dpi="0" rotWithShape="0">
          <a:blip r:embed="rId2">
            <a:alphaModFix amt="35000"/>
            <a:lum/>
          </a:blip>
          <a:srcRect/>
          <a:stretch>
            <a:fillRect/>
          </a:stretch>
        </a:blip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ctrTitle"/>
          </p:nvPr>
        </p:nvSpPr>
        <p:spPr>
          <a:xfrm>
            <a:off x="554183" y="1008530"/>
            <a:ext cx="11083636" cy="1860176"/>
          </a:xfrm>
          <a:effectLst/>
        </p:spPr>
        <p:txBody>
          <a:bodyPr lIns="91407" tIns="45704" rIns="91407" bIns="45704"/>
          <a:lstStyle>
            <a:lvl1pPr algn="ctr">
              <a:defRPr sz="3500">
                <a:solidFill>
                  <a:schemeClr val="tx1"/>
                </a:solidFill>
                <a:effectLst>
                  <a:outerShdw blurRad="50800" dist="38100" dir="5400000" algn="t" rotWithShape="0">
                    <a:prstClr val="black">
                      <a:alpha val="40000"/>
                    </a:prstClr>
                  </a:outerShdw>
                </a:effectLst>
              </a:defRPr>
            </a:lvl1pPr>
          </a:lstStyle>
          <a:p>
            <a:r>
              <a:rPr lang="en-US"/>
              <a:t>Click to edit Master title style</a:t>
            </a:r>
            <a:endParaRPr lang="en-US" dirty="0"/>
          </a:p>
        </p:txBody>
      </p:sp>
      <p:sp>
        <p:nvSpPr>
          <p:cNvPr id="98307" name="Rectangle 3"/>
          <p:cNvSpPr>
            <a:spLocks noGrp="1" noChangeArrowheads="1"/>
          </p:cNvSpPr>
          <p:nvPr>
            <p:ph type="subTitle" idx="1"/>
          </p:nvPr>
        </p:nvSpPr>
        <p:spPr>
          <a:xfrm>
            <a:off x="1602638" y="4088640"/>
            <a:ext cx="9347969" cy="1369919"/>
          </a:xfrm>
          <a:prstGeom prst="rect">
            <a:avLst/>
          </a:prstGeom>
          <a:effectLst/>
        </p:spPr>
        <p:txBody>
          <a:bodyPr lIns="91407" tIns="45704" rIns="91407" bIns="45704"/>
          <a:lstStyle>
            <a:lvl1pPr marL="0" indent="0" algn="ctr">
              <a:buFont typeface="Wingdings" pitchFamily="2" charset="2"/>
              <a:buNone/>
              <a:defRPr sz="2200">
                <a:solidFill>
                  <a:schemeClr val="tx1"/>
                </a:solidFill>
                <a:effectLst/>
              </a:defRPr>
            </a:lvl1pPr>
          </a:lstStyle>
          <a:p>
            <a:r>
              <a:rPr lang="en-US"/>
              <a:t>Click to edit Master subtitle style</a:t>
            </a:r>
            <a:endParaRPr lang="en-US" dirty="0"/>
          </a:p>
        </p:txBody>
      </p:sp>
      <p:grpSp>
        <p:nvGrpSpPr>
          <p:cNvPr id="8" name="Group 7">
            <a:extLst>
              <a:ext uri="{FF2B5EF4-FFF2-40B4-BE49-F238E27FC236}">
                <a16:creationId xmlns:a16="http://schemas.microsoft.com/office/drawing/2014/main" id="{E236CCBC-485C-4FAE-B2E2-5643B5B1F74C}"/>
              </a:ext>
            </a:extLst>
          </p:cNvPr>
          <p:cNvGrpSpPr/>
          <p:nvPr userDrawn="1"/>
        </p:nvGrpSpPr>
        <p:grpSpPr>
          <a:xfrm>
            <a:off x="66732" y="274319"/>
            <a:ext cx="939858" cy="605289"/>
            <a:chOff x="386772" y="381000"/>
            <a:chExt cx="1419896" cy="914444"/>
          </a:xfrm>
        </p:grpSpPr>
        <p:pic>
          <p:nvPicPr>
            <p:cNvPr id="9" name="Picture 8">
              <a:extLst>
                <a:ext uri="{FF2B5EF4-FFF2-40B4-BE49-F238E27FC236}">
                  <a16:creationId xmlns:a16="http://schemas.microsoft.com/office/drawing/2014/main" id="{7A1462EF-AF56-4E76-A256-86BB9DFCAC8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66800" y="381000"/>
              <a:ext cx="739868" cy="914444"/>
            </a:xfrm>
            <a:prstGeom prst="rect">
              <a:avLst/>
            </a:prstGeom>
          </p:spPr>
        </p:pic>
        <p:pic>
          <p:nvPicPr>
            <p:cNvPr id="10" name="Picture 9">
              <a:extLst>
                <a:ext uri="{FF2B5EF4-FFF2-40B4-BE49-F238E27FC236}">
                  <a16:creationId xmlns:a16="http://schemas.microsoft.com/office/drawing/2014/main" id="{F136860F-E029-406D-985E-F8E6DC2F3BC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86772" y="397626"/>
              <a:ext cx="648424" cy="881192"/>
            </a:xfrm>
            <a:prstGeom prst="rect">
              <a:avLst/>
            </a:prstGeom>
          </p:spPr>
        </p:pic>
      </p:grpSp>
    </p:spTree>
    <p:extLst>
      <p:ext uri="{BB962C8B-B14F-4D97-AF65-F5344CB8AC3E}">
        <p14:creationId xmlns:p14="http://schemas.microsoft.com/office/powerpoint/2010/main" val="314392608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600"/>
            </a:lvl3pPr>
            <a:lvl4pPr>
              <a:defRPr sz="1600"/>
            </a:lvl4pPr>
            <a:lvl5pPr>
              <a:defRPr sz="16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6805922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6D1F7-3DE9-4629-A8E9-AE82E9BD8F1E}"/>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71585405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bwMode="auto">
          <a:xfrm>
            <a:off x="-1" y="194449"/>
            <a:ext cx="12169697" cy="739588"/>
          </a:xfrm>
          <a:prstGeom prst="rect">
            <a:avLst/>
          </a:prstGeom>
          <a:gradFill flip="none" rotWithShape="1">
            <a:gsLst>
              <a:gs pos="0">
                <a:srgbClr val="336699"/>
              </a:gs>
              <a:gs pos="0">
                <a:srgbClr val="336699">
                  <a:alpha val="24000"/>
                </a:srgbClr>
              </a:gs>
              <a:gs pos="100000">
                <a:srgbClr val="336699"/>
              </a:gs>
            </a:gsLst>
            <a:lin ang="0" scaled="1"/>
            <a:tileRect/>
          </a:gradFill>
          <a:ln w="9525" cap="flat" cmpd="sng" algn="ctr">
            <a:noFill/>
            <a:prstDash val="solid"/>
            <a:round/>
            <a:headEnd type="none" w="med" len="med"/>
            <a:tailEnd type="none" w="med" len="med"/>
          </a:ln>
          <a:effectLst/>
        </p:spPr>
        <p:txBody>
          <a:bodyPr vert="horz" wrap="square" lIns="82058" tIns="41029" rIns="82058" bIns="41029" numCol="1" rtlCol="0" anchor="t" anchorCtr="0" compatLnSpc="1">
            <a:prstTxWarp prst="textNoShape">
              <a:avLst/>
            </a:prstTxWarp>
          </a:bodyPr>
          <a:lstStyle/>
          <a:p>
            <a:pPr marL="0" marR="0" indent="0" algn="r" defTabSz="914608"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 name="Title Placeholder 1"/>
          <p:cNvSpPr>
            <a:spLocks noGrp="1"/>
          </p:cNvSpPr>
          <p:nvPr>
            <p:ph type="title"/>
          </p:nvPr>
        </p:nvSpPr>
        <p:spPr>
          <a:xfrm>
            <a:off x="1422400" y="228600"/>
            <a:ext cx="10160000" cy="6858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219200"/>
            <a:ext cx="10972800" cy="5181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a:t>
            </a:r>
          </a:p>
        </p:txBody>
      </p:sp>
      <p:sp>
        <p:nvSpPr>
          <p:cNvPr id="12" name="TextBox 11"/>
          <p:cNvSpPr txBox="1"/>
          <p:nvPr/>
        </p:nvSpPr>
        <p:spPr>
          <a:xfrm>
            <a:off x="10566400" y="6604217"/>
            <a:ext cx="1524000" cy="230832"/>
          </a:xfrm>
          <a:prstGeom prst="rect">
            <a:avLst/>
          </a:prstGeom>
          <a:noFill/>
        </p:spPr>
        <p:txBody>
          <a:bodyPr wrap="square" rtlCol="0">
            <a:spAutoFit/>
          </a:bodyPr>
          <a:lstStyle/>
          <a:p>
            <a:pPr algn="r"/>
            <a:r>
              <a:rPr lang="en-US" sz="900" i="1" dirty="0">
                <a:latin typeface="Arial Narrow" pitchFamily="34" charset="0"/>
              </a:rPr>
              <a:t>Page </a:t>
            </a:r>
            <a:fld id="{D67FD47B-5263-4F60-B17C-6DBD6A524A58}" type="slidenum">
              <a:rPr lang="en-US" sz="900" i="1" smtClean="0">
                <a:latin typeface="Arial Narrow" pitchFamily="34" charset="0"/>
              </a:rPr>
              <a:pPr algn="r"/>
              <a:t>‹#›</a:t>
            </a:fld>
            <a:endParaRPr lang="en-US" sz="900" i="1" dirty="0">
              <a:latin typeface="Arial Narrow" pitchFamily="34" charset="0"/>
            </a:endParaRPr>
          </a:p>
        </p:txBody>
      </p:sp>
      <p:grpSp>
        <p:nvGrpSpPr>
          <p:cNvPr id="11" name="Group 10">
            <a:extLst>
              <a:ext uri="{FF2B5EF4-FFF2-40B4-BE49-F238E27FC236}">
                <a16:creationId xmlns:a16="http://schemas.microsoft.com/office/drawing/2014/main" id="{29009E59-5D3C-4F71-9F0F-C5090669BFB0}"/>
              </a:ext>
            </a:extLst>
          </p:cNvPr>
          <p:cNvGrpSpPr/>
          <p:nvPr userDrawn="1"/>
        </p:nvGrpSpPr>
        <p:grpSpPr>
          <a:xfrm>
            <a:off x="66732" y="274319"/>
            <a:ext cx="939858" cy="605289"/>
            <a:chOff x="386772" y="381000"/>
            <a:chExt cx="1419896" cy="914444"/>
          </a:xfrm>
        </p:grpSpPr>
        <p:pic>
          <p:nvPicPr>
            <p:cNvPr id="13" name="Picture 12">
              <a:extLst>
                <a:ext uri="{FF2B5EF4-FFF2-40B4-BE49-F238E27FC236}">
                  <a16:creationId xmlns:a16="http://schemas.microsoft.com/office/drawing/2014/main" id="{D5EFFA55-D73C-47D5-B60D-285EA365D072}"/>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66800" y="381000"/>
              <a:ext cx="739868" cy="914444"/>
            </a:xfrm>
            <a:prstGeom prst="rect">
              <a:avLst/>
            </a:prstGeom>
          </p:spPr>
        </p:pic>
        <p:pic>
          <p:nvPicPr>
            <p:cNvPr id="14" name="Picture 13">
              <a:extLst>
                <a:ext uri="{FF2B5EF4-FFF2-40B4-BE49-F238E27FC236}">
                  <a16:creationId xmlns:a16="http://schemas.microsoft.com/office/drawing/2014/main" id="{3433BF8F-23BD-45E3-99D2-B4D70F1F1A1C}"/>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86772" y="397626"/>
              <a:ext cx="648424" cy="881192"/>
            </a:xfrm>
            <a:prstGeom prst="rect">
              <a:avLst/>
            </a:prstGeom>
          </p:spPr>
        </p:pic>
      </p:grpSp>
      <p:sp>
        <p:nvSpPr>
          <p:cNvPr id="4" name="Footer Placeholder 3"/>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Assembly of the IXPE Mirror Modules</a:t>
            </a:r>
          </a:p>
        </p:txBody>
      </p:sp>
      <p:sp>
        <p:nvSpPr>
          <p:cNvPr id="10" name="Footer Placeholder 3"/>
          <p:cNvSpPr txBox="1">
            <a:spLocks/>
          </p:cNvSpPr>
          <p:nvPr userDrawn="1"/>
        </p:nvSpPr>
        <p:spPr>
          <a:xfrm>
            <a:off x="206675" y="6503400"/>
            <a:ext cx="159983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ooter Placeholder 3"/>
          <p:cNvSpPr txBox="1">
            <a:spLocks/>
          </p:cNvSpPr>
          <p:nvPr userDrawn="1"/>
        </p:nvSpPr>
        <p:spPr>
          <a:xfrm>
            <a:off x="114300" y="6356350"/>
            <a:ext cx="990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SPIE 11119-2</a:t>
            </a:r>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Lst>
  <p:transition>
    <p:fade/>
  </p:transition>
  <p:hf sldNum="0" hdr="0" ftr="0" dt="0"/>
  <p:txStyles>
    <p:titleStyle>
      <a:lvl1pPr algn="r" defTabSz="914400" rtl="0" eaLnBrk="1" latinLnBrk="0" hangingPunct="1">
        <a:spcBef>
          <a:spcPct val="0"/>
        </a:spcBef>
        <a:buNone/>
        <a:defRPr sz="2600" b="1" kern="1200">
          <a:solidFill>
            <a:schemeClr val="bg1"/>
          </a:solidFill>
          <a:effectLst>
            <a:outerShdw blurRad="38100" dist="38100" dir="2700000" algn="tl">
              <a:srgbClr val="000000">
                <a:alpha val="43137"/>
              </a:srgbClr>
            </a:outerShdw>
          </a:effectLst>
          <a:latin typeface="Arial Narrow" pitchFamily="34" charset="0"/>
          <a:ea typeface="+mj-ea"/>
          <a:cs typeface="+mj-cs"/>
        </a:defRPr>
      </a:lvl1pPr>
    </p:titleStyle>
    <p:bodyStyle>
      <a:lvl1pPr marL="173038" indent="-173038" algn="l" defTabSz="914400" rtl="0" eaLnBrk="1" latinLnBrk="0" hangingPunct="1">
        <a:spcBef>
          <a:spcPct val="20000"/>
        </a:spcBef>
        <a:buClr>
          <a:schemeClr val="tx2"/>
        </a:buClr>
        <a:buFont typeface="Arial" pitchFamily="34" charset="0"/>
        <a:buChar char="•"/>
        <a:defRPr sz="2000" b="1" kern="1200">
          <a:solidFill>
            <a:schemeClr val="tx1"/>
          </a:solidFill>
          <a:latin typeface="Arial Narrow" pitchFamily="34" charset="0"/>
          <a:ea typeface="+mn-ea"/>
          <a:cs typeface="+mn-cs"/>
        </a:defRPr>
      </a:lvl1pPr>
      <a:lvl2pPr marL="574675" indent="-347663" algn="l" defTabSz="914400" rtl="0" eaLnBrk="1" latinLnBrk="0" hangingPunct="1">
        <a:spcBef>
          <a:spcPct val="20000"/>
        </a:spcBef>
        <a:buClr>
          <a:schemeClr val="tx2"/>
        </a:buClr>
        <a:buFont typeface="Arial Narrow" pitchFamily="34" charset="0"/>
        <a:buChar char="—"/>
        <a:defRPr sz="1800" b="1" kern="1200">
          <a:solidFill>
            <a:schemeClr val="tx1"/>
          </a:solidFill>
          <a:latin typeface="Arial Narrow" pitchFamily="34" charset="0"/>
          <a:ea typeface="+mn-ea"/>
          <a:cs typeface="+mn-cs"/>
        </a:defRPr>
      </a:lvl2pPr>
      <a:lvl3pPr marL="854075" indent="-279400" algn="l" defTabSz="914400" rtl="0" eaLnBrk="1" latinLnBrk="0" hangingPunct="1">
        <a:spcBef>
          <a:spcPct val="20000"/>
        </a:spcBef>
        <a:buClr>
          <a:schemeClr val="tx2"/>
        </a:buClr>
        <a:buFont typeface="Arial Narrow" pitchFamily="34" charset="0"/>
        <a:buChar char="—"/>
        <a:defRPr sz="1600" b="1" kern="1200">
          <a:solidFill>
            <a:schemeClr val="tx1"/>
          </a:solidFill>
          <a:latin typeface="Arial Narrow" pitchFamily="34" charset="0"/>
          <a:ea typeface="+mn-ea"/>
          <a:cs typeface="+mn-cs"/>
        </a:defRPr>
      </a:lvl3pPr>
      <a:lvl4pPr marL="1141413" indent="-287338" algn="l" defTabSz="914400" rtl="0" eaLnBrk="1" latinLnBrk="0" hangingPunct="1">
        <a:spcBef>
          <a:spcPct val="20000"/>
        </a:spcBef>
        <a:buClr>
          <a:schemeClr val="tx2"/>
        </a:buClr>
        <a:buFont typeface="Arial Narrow" pitchFamily="34" charset="0"/>
        <a:buChar char="—"/>
        <a:defRPr sz="1600" b="1" kern="1200">
          <a:solidFill>
            <a:schemeClr val="tx1"/>
          </a:solidFill>
          <a:latin typeface="Arial Narrow" pitchFamily="34" charset="0"/>
          <a:ea typeface="+mn-ea"/>
          <a:cs typeface="+mn-cs"/>
        </a:defRPr>
      </a:lvl4pPr>
      <a:lvl5pPr marL="1489075" indent="-287338" algn="l" defTabSz="914400" rtl="0" eaLnBrk="1" latinLnBrk="0" hangingPunct="1">
        <a:spcBef>
          <a:spcPct val="20000"/>
        </a:spcBef>
        <a:buClr>
          <a:schemeClr val="tx2"/>
        </a:buClr>
        <a:buFont typeface="Arial Narrow" pitchFamily="34" charset="0"/>
        <a:buChar char="—"/>
        <a:defRPr sz="1600" b="1"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emf"/><Relationship Id="rId11" Type="http://schemas.openxmlformats.org/officeDocument/2006/relationships/image" Target="../media/image28.emf"/><Relationship Id="rId5" Type="http://schemas.openxmlformats.org/officeDocument/2006/relationships/image" Target="../media/image22.emf"/><Relationship Id="rId10" Type="http://schemas.openxmlformats.org/officeDocument/2006/relationships/image" Target="../media/image27.emf"/><Relationship Id="rId4" Type="http://schemas.openxmlformats.org/officeDocument/2006/relationships/image" Target="../media/image21.emf"/><Relationship Id="rId9" Type="http://schemas.openxmlformats.org/officeDocument/2006/relationships/image" Target="../media/image26.emf"/></Relationships>
</file>

<file path=ppt/slides/_rels/slide1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0FFC1-4154-40AE-B8BD-A5227B695128}"/>
              </a:ext>
            </a:extLst>
          </p:cNvPr>
          <p:cNvSpPr>
            <a:spLocks noGrp="1"/>
          </p:cNvSpPr>
          <p:nvPr>
            <p:ph type="ctrTitle"/>
          </p:nvPr>
        </p:nvSpPr>
        <p:spPr/>
        <p:txBody>
          <a:bodyPr/>
          <a:lstStyle/>
          <a:p>
            <a:r>
              <a:rPr lang="en-US" dirty="0"/>
              <a:t>Assembly of IXPE Mirror Modules</a:t>
            </a:r>
          </a:p>
        </p:txBody>
      </p:sp>
      <p:sp>
        <p:nvSpPr>
          <p:cNvPr id="3" name="Subtitle 2">
            <a:extLst>
              <a:ext uri="{FF2B5EF4-FFF2-40B4-BE49-F238E27FC236}">
                <a16:creationId xmlns:a16="http://schemas.microsoft.com/office/drawing/2014/main" id="{F21D13DE-2CBC-441C-B839-7A5307CAE5AC}"/>
              </a:ext>
            </a:extLst>
          </p:cNvPr>
          <p:cNvSpPr>
            <a:spLocks noGrp="1"/>
          </p:cNvSpPr>
          <p:nvPr>
            <p:ph type="subTitle" idx="1"/>
          </p:nvPr>
        </p:nvSpPr>
        <p:spPr/>
        <p:txBody>
          <a:bodyPr>
            <a:normAutofit/>
          </a:bodyPr>
          <a:lstStyle/>
          <a:p>
            <a:r>
              <a:rPr lang="en-US" dirty="0"/>
              <a:t>Author/Presenter: Steve Bongiorno (MSFC-ST12), stephen.d.bongiorno@nasa.gov</a:t>
            </a:r>
          </a:p>
          <a:p>
            <a:r>
              <a:rPr lang="en-US" dirty="0"/>
              <a:t>Co-authors: Kolodziejczak, Jeffery J.; Kilaru, Kiranmayee; </a:t>
            </a:r>
            <a:r>
              <a:rPr lang="en-US" dirty="0" err="1"/>
              <a:t>Eng</a:t>
            </a:r>
            <a:r>
              <a:rPr lang="en-US" dirty="0"/>
              <a:t>, Ron; Stahl, Mark T.; Ranganathan, Jaganathan; Ramsey, Brian D.; Tucker, John</a:t>
            </a:r>
          </a:p>
        </p:txBody>
      </p:sp>
    </p:spTree>
    <p:extLst>
      <p:ext uri="{BB962C8B-B14F-4D97-AF65-F5344CB8AC3E}">
        <p14:creationId xmlns:p14="http://schemas.microsoft.com/office/powerpoint/2010/main" val="318965647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D4124-0DF2-E245-9D3E-33C6BAC41CF7}"/>
              </a:ext>
            </a:extLst>
          </p:cNvPr>
          <p:cNvSpPr>
            <a:spLocks noGrp="1"/>
          </p:cNvSpPr>
          <p:nvPr>
            <p:ph type="title"/>
          </p:nvPr>
        </p:nvSpPr>
        <p:spPr/>
        <p:txBody>
          <a:bodyPr/>
          <a:lstStyle/>
          <a:p>
            <a:r>
              <a:rPr lang="en-US" dirty="0"/>
              <a:t>Shell Assembly Process: Mirror Bond Outer Inspection</a:t>
            </a:r>
          </a:p>
        </p:txBody>
      </p:sp>
      <p:sp>
        <p:nvSpPr>
          <p:cNvPr id="16" name="Content Placeholder 2">
            <a:extLst>
              <a:ext uri="{FF2B5EF4-FFF2-40B4-BE49-F238E27FC236}">
                <a16:creationId xmlns:a16="http://schemas.microsoft.com/office/drawing/2014/main" id="{DC661129-6709-2340-BBB4-C4AA1142D021}"/>
              </a:ext>
            </a:extLst>
          </p:cNvPr>
          <p:cNvSpPr txBox="1">
            <a:spLocks/>
          </p:cNvSpPr>
          <p:nvPr/>
        </p:nvSpPr>
        <p:spPr>
          <a:xfrm>
            <a:off x="304800" y="1219200"/>
            <a:ext cx="6400800" cy="2209800"/>
          </a:xfrm>
          <a:prstGeom prst="rect">
            <a:avLst/>
          </a:prstGeom>
        </p:spPr>
        <p:txBody>
          <a:bodyPr vert="horz" lIns="91440" tIns="45720" rIns="91440" bIns="45720" rtlCol="0">
            <a:normAutofit fontScale="92500" lnSpcReduction="10000"/>
          </a:bodyPr>
          <a:lstStyle>
            <a:lvl1pPr marL="173038" indent="-173038" algn="l" defTabSz="914400" rtl="0" eaLnBrk="1" latinLnBrk="0" hangingPunct="1">
              <a:spcBef>
                <a:spcPct val="20000"/>
              </a:spcBef>
              <a:buClr>
                <a:schemeClr val="tx2"/>
              </a:buClr>
              <a:buFont typeface="Arial" pitchFamily="34" charset="0"/>
              <a:buChar char="•"/>
              <a:defRPr sz="2000" b="1" kern="1200">
                <a:solidFill>
                  <a:schemeClr val="tx1"/>
                </a:solidFill>
                <a:latin typeface="Arial Narrow" pitchFamily="34" charset="0"/>
                <a:ea typeface="+mn-ea"/>
                <a:cs typeface="+mn-cs"/>
              </a:defRPr>
            </a:lvl1pPr>
            <a:lvl2pPr marL="574675" indent="-347663" algn="l" defTabSz="914400" rtl="0" eaLnBrk="1" latinLnBrk="0" hangingPunct="1">
              <a:spcBef>
                <a:spcPct val="20000"/>
              </a:spcBef>
              <a:buClr>
                <a:schemeClr val="tx2"/>
              </a:buClr>
              <a:buFont typeface="Arial Narrow" pitchFamily="34" charset="0"/>
              <a:buChar char="—"/>
              <a:defRPr sz="1800" b="1" kern="1200">
                <a:solidFill>
                  <a:schemeClr val="tx1"/>
                </a:solidFill>
                <a:latin typeface="Arial Narrow" pitchFamily="34" charset="0"/>
                <a:ea typeface="+mn-ea"/>
                <a:cs typeface="+mn-cs"/>
              </a:defRPr>
            </a:lvl2pPr>
            <a:lvl3pPr marL="854075" indent="-279400" algn="l" defTabSz="914400" rtl="0" eaLnBrk="1" latinLnBrk="0" hangingPunct="1">
              <a:spcBef>
                <a:spcPct val="20000"/>
              </a:spcBef>
              <a:buClr>
                <a:schemeClr val="tx2"/>
              </a:buClr>
              <a:buFont typeface="Arial Narrow" pitchFamily="34" charset="0"/>
              <a:buChar char="—"/>
              <a:defRPr sz="1600" b="1" kern="1200">
                <a:solidFill>
                  <a:schemeClr val="tx1"/>
                </a:solidFill>
                <a:latin typeface="Arial Narrow" pitchFamily="34" charset="0"/>
                <a:ea typeface="+mn-ea"/>
                <a:cs typeface="+mn-cs"/>
              </a:defRPr>
            </a:lvl3pPr>
            <a:lvl4pPr marL="1141413" indent="-287338" algn="l" defTabSz="914400" rtl="0" eaLnBrk="1" latinLnBrk="0" hangingPunct="1">
              <a:spcBef>
                <a:spcPct val="20000"/>
              </a:spcBef>
              <a:buClr>
                <a:schemeClr val="tx2"/>
              </a:buClr>
              <a:buFont typeface="Arial Narrow" pitchFamily="34" charset="0"/>
              <a:buChar char="—"/>
              <a:defRPr sz="1600" b="1" kern="1200">
                <a:solidFill>
                  <a:schemeClr val="tx1"/>
                </a:solidFill>
                <a:latin typeface="Arial Narrow" pitchFamily="34" charset="0"/>
                <a:ea typeface="+mn-ea"/>
                <a:cs typeface="+mn-cs"/>
              </a:defRPr>
            </a:lvl4pPr>
            <a:lvl5pPr marL="1489075" indent="-287338" algn="l" defTabSz="914400" rtl="0" eaLnBrk="1" latinLnBrk="0" hangingPunct="1">
              <a:spcBef>
                <a:spcPct val="20000"/>
              </a:spcBef>
              <a:buClr>
                <a:schemeClr val="tx2"/>
              </a:buClr>
              <a:buFont typeface="Arial Narrow" pitchFamily="34" charset="0"/>
              <a:buChar char="—"/>
              <a:defRPr sz="1600" b="1" kern="1200" baseline="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The outer (right) portion of each bond is inspected for acceptable epoxy wicking.</a:t>
            </a:r>
          </a:p>
          <a:p>
            <a:endParaRPr lang="en-US" dirty="0"/>
          </a:p>
          <a:p>
            <a:r>
              <a:rPr lang="en-US" dirty="0"/>
              <a:t>Acceptable outer bond indicated by:</a:t>
            </a:r>
          </a:p>
          <a:p>
            <a:pPr lvl="1"/>
            <a:r>
              <a:rPr lang="en-US" dirty="0"/>
              <a:t>Trimmed wire shim in nominal location</a:t>
            </a:r>
          </a:p>
          <a:p>
            <a:pPr lvl="1"/>
            <a:r>
              <a:rPr lang="en-US" dirty="0"/>
              <a:t>Complete fillet</a:t>
            </a:r>
          </a:p>
          <a:p>
            <a:pPr lvl="1"/>
            <a:r>
              <a:rPr lang="en-US" dirty="0"/>
              <a:t>Epoxy did not wick away from bond joint.</a:t>
            </a:r>
          </a:p>
          <a:p>
            <a:endParaRPr lang="en-US" dirty="0"/>
          </a:p>
        </p:txBody>
      </p:sp>
      <p:pic>
        <p:nvPicPr>
          <p:cNvPr id="5" name="Picture 4">
            <a:extLst>
              <a:ext uri="{FF2B5EF4-FFF2-40B4-BE49-F238E27FC236}">
                <a16:creationId xmlns:a16="http://schemas.microsoft.com/office/drawing/2014/main" id="{6BBB9A97-5CD6-CE4A-B15E-5FCA68F7AFC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696201" y="1295400"/>
            <a:ext cx="3429000" cy="5143500"/>
          </a:xfrm>
          <a:prstGeom prst="rect">
            <a:avLst/>
          </a:prstGeom>
        </p:spPr>
      </p:pic>
      <p:sp>
        <p:nvSpPr>
          <p:cNvPr id="8" name="TextBox 7"/>
          <p:cNvSpPr txBox="1"/>
          <p:nvPr/>
        </p:nvSpPr>
        <p:spPr>
          <a:xfrm>
            <a:off x="6646416" y="2097350"/>
            <a:ext cx="1656268" cy="584775"/>
          </a:xfrm>
          <a:prstGeom prst="rect">
            <a:avLst/>
          </a:prstGeom>
          <a:solidFill>
            <a:schemeClr val="bg1"/>
          </a:solidFill>
          <a:ln>
            <a:solidFill>
              <a:schemeClr val="tx1"/>
            </a:solidFill>
          </a:ln>
        </p:spPr>
        <p:txBody>
          <a:bodyPr wrap="square" lIns="91440" rIns="0" rtlCol="0">
            <a:spAutoFit/>
          </a:bodyPr>
          <a:lstStyle/>
          <a:p>
            <a:r>
              <a:rPr lang="en-US" sz="1600" dirty="0"/>
              <a:t>Shim is trimmed and remained aligned</a:t>
            </a:r>
          </a:p>
        </p:txBody>
      </p:sp>
      <p:cxnSp>
        <p:nvCxnSpPr>
          <p:cNvPr id="9" name="Straight Arrow Connector 8">
            <a:extLst>
              <a:ext uri="{FF2B5EF4-FFF2-40B4-BE49-F238E27FC236}">
                <a16:creationId xmlns:a16="http://schemas.microsoft.com/office/drawing/2014/main" id="{41A8BA25-C8D6-4840-8323-D29BD74F5694}"/>
              </a:ext>
            </a:extLst>
          </p:cNvPr>
          <p:cNvCxnSpPr>
            <a:cxnSpLocks/>
            <a:stCxn id="8" idx="2"/>
          </p:cNvCxnSpPr>
          <p:nvPr/>
        </p:nvCxnSpPr>
        <p:spPr>
          <a:xfrm>
            <a:off x="7474550" y="2682125"/>
            <a:ext cx="1440850" cy="594475"/>
          </a:xfrm>
          <a:prstGeom prst="straightConnector1">
            <a:avLst/>
          </a:prstGeom>
          <a:ln w="28575">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169751" y="4563882"/>
            <a:ext cx="1132933" cy="584775"/>
          </a:xfrm>
          <a:prstGeom prst="rect">
            <a:avLst/>
          </a:prstGeom>
          <a:solidFill>
            <a:schemeClr val="bg1"/>
          </a:solidFill>
          <a:ln>
            <a:solidFill>
              <a:schemeClr val="tx1"/>
            </a:solidFill>
          </a:ln>
        </p:spPr>
        <p:txBody>
          <a:bodyPr wrap="square" lIns="91440" rIns="0" rtlCol="0">
            <a:spAutoFit/>
          </a:bodyPr>
          <a:lstStyle/>
          <a:p>
            <a:r>
              <a:rPr lang="en-US" sz="1600" dirty="0"/>
              <a:t>Next slot is unobstructed</a:t>
            </a:r>
          </a:p>
        </p:txBody>
      </p:sp>
      <p:cxnSp>
        <p:nvCxnSpPr>
          <p:cNvPr id="17" name="Straight Arrow Connector 16">
            <a:extLst>
              <a:ext uri="{FF2B5EF4-FFF2-40B4-BE49-F238E27FC236}">
                <a16:creationId xmlns:a16="http://schemas.microsoft.com/office/drawing/2014/main" id="{41A8BA25-C8D6-4840-8323-D29BD74F5694}"/>
              </a:ext>
            </a:extLst>
          </p:cNvPr>
          <p:cNvCxnSpPr>
            <a:cxnSpLocks/>
            <a:stCxn id="15" idx="2"/>
          </p:cNvCxnSpPr>
          <p:nvPr/>
        </p:nvCxnSpPr>
        <p:spPr>
          <a:xfrm>
            <a:off x="7736218" y="5148657"/>
            <a:ext cx="1557067" cy="779818"/>
          </a:xfrm>
          <a:prstGeom prst="straightConnector1">
            <a:avLst/>
          </a:prstGeom>
          <a:ln w="28575">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232051" y="3365212"/>
            <a:ext cx="921350" cy="584775"/>
          </a:xfrm>
          <a:prstGeom prst="rect">
            <a:avLst/>
          </a:prstGeom>
          <a:solidFill>
            <a:schemeClr val="bg1"/>
          </a:solidFill>
          <a:ln>
            <a:solidFill>
              <a:schemeClr val="tx1"/>
            </a:solidFill>
          </a:ln>
        </p:spPr>
        <p:txBody>
          <a:bodyPr wrap="square" lIns="91440" rIns="0" rtlCol="0">
            <a:spAutoFit/>
          </a:bodyPr>
          <a:lstStyle/>
          <a:p>
            <a:r>
              <a:rPr lang="en-US" sz="1600" dirty="0"/>
              <a:t>Complete fillet</a:t>
            </a:r>
          </a:p>
        </p:txBody>
      </p:sp>
      <p:cxnSp>
        <p:nvCxnSpPr>
          <p:cNvPr id="20" name="Straight Arrow Connector 19">
            <a:extLst>
              <a:ext uri="{FF2B5EF4-FFF2-40B4-BE49-F238E27FC236}">
                <a16:creationId xmlns:a16="http://schemas.microsoft.com/office/drawing/2014/main" id="{41A8BA25-C8D6-4840-8323-D29BD74F5694}"/>
              </a:ext>
            </a:extLst>
          </p:cNvPr>
          <p:cNvCxnSpPr>
            <a:cxnSpLocks/>
            <a:stCxn id="19" idx="2"/>
          </p:cNvCxnSpPr>
          <p:nvPr/>
        </p:nvCxnSpPr>
        <p:spPr>
          <a:xfrm>
            <a:off x="7692726" y="3949987"/>
            <a:ext cx="1662858" cy="779818"/>
          </a:xfrm>
          <a:prstGeom prst="straightConnector1">
            <a:avLst/>
          </a:prstGeom>
          <a:ln w="28575">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822331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D4124-0DF2-E245-9D3E-33C6BAC41CF7}"/>
              </a:ext>
            </a:extLst>
          </p:cNvPr>
          <p:cNvSpPr>
            <a:spLocks noGrp="1"/>
          </p:cNvSpPr>
          <p:nvPr>
            <p:ph type="title"/>
          </p:nvPr>
        </p:nvSpPr>
        <p:spPr/>
        <p:txBody>
          <a:bodyPr/>
          <a:lstStyle/>
          <a:p>
            <a:r>
              <a:rPr lang="en-US" dirty="0"/>
              <a:t>Assembly Operations</a:t>
            </a:r>
          </a:p>
        </p:txBody>
      </p:sp>
      <p:sp>
        <p:nvSpPr>
          <p:cNvPr id="16" name="Content Placeholder 2">
            <a:extLst>
              <a:ext uri="{FF2B5EF4-FFF2-40B4-BE49-F238E27FC236}">
                <a16:creationId xmlns:a16="http://schemas.microsoft.com/office/drawing/2014/main" id="{DC661129-6709-2340-BBB4-C4AA1142D021}"/>
              </a:ext>
            </a:extLst>
          </p:cNvPr>
          <p:cNvSpPr txBox="1">
            <a:spLocks/>
          </p:cNvSpPr>
          <p:nvPr/>
        </p:nvSpPr>
        <p:spPr>
          <a:xfrm>
            <a:off x="304800" y="1219200"/>
            <a:ext cx="6247488" cy="5257800"/>
          </a:xfrm>
          <a:prstGeom prst="rect">
            <a:avLst/>
          </a:prstGeom>
        </p:spPr>
        <p:txBody>
          <a:bodyPr vert="horz" lIns="91440" tIns="45720" rIns="91440" bIns="45720" rtlCol="0">
            <a:normAutofit fontScale="85000" lnSpcReduction="10000"/>
          </a:bodyPr>
          <a:lstStyle>
            <a:lvl1pPr marL="173038" indent="-173038" algn="l" defTabSz="914400" rtl="0" eaLnBrk="1" latinLnBrk="0" hangingPunct="1">
              <a:spcBef>
                <a:spcPct val="20000"/>
              </a:spcBef>
              <a:buClr>
                <a:schemeClr val="tx2"/>
              </a:buClr>
              <a:buFont typeface="Arial" pitchFamily="34" charset="0"/>
              <a:buChar char="•"/>
              <a:defRPr sz="2000" b="1" kern="1200">
                <a:solidFill>
                  <a:schemeClr val="tx1"/>
                </a:solidFill>
                <a:latin typeface="Arial Narrow" pitchFamily="34" charset="0"/>
                <a:ea typeface="+mn-ea"/>
                <a:cs typeface="+mn-cs"/>
              </a:defRPr>
            </a:lvl1pPr>
            <a:lvl2pPr marL="574675" indent="-347663" algn="l" defTabSz="914400" rtl="0" eaLnBrk="1" latinLnBrk="0" hangingPunct="1">
              <a:spcBef>
                <a:spcPct val="20000"/>
              </a:spcBef>
              <a:buClr>
                <a:schemeClr val="tx2"/>
              </a:buClr>
              <a:buFont typeface="Arial Narrow" pitchFamily="34" charset="0"/>
              <a:buChar char="—"/>
              <a:defRPr sz="1800" b="1" kern="1200">
                <a:solidFill>
                  <a:schemeClr val="tx1"/>
                </a:solidFill>
                <a:latin typeface="Arial Narrow" pitchFamily="34" charset="0"/>
                <a:ea typeface="+mn-ea"/>
                <a:cs typeface="+mn-cs"/>
              </a:defRPr>
            </a:lvl2pPr>
            <a:lvl3pPr marL="854075" indent="-279400" algn="l" defTabSz="914400" rtl="0" eaLnBrk="1" latinLnBrk="0" hangingPunct="1">
              <a:spcBef>
                <a:spcPct val="20000"/>
              </a:spcBef>
              <a:buClr>
                <a:schemeClr val="tx2"/>
              </a:buClr>
              <a:buFont typeface="Arial Narrow" pitchFamily="34" charset="0"/>
              <a:buChar char="—"/>
              <a:defRPr sz="1600" b="1" kern="1200">
                <a:solidFill>
                  <a:schemeClr val="tx1"/>
                </a:solidFill>
                <a:latin typeface="Arial Narrow" pitchFamily="34" charset="0"/>
                <a:ea typeface="+mn-ea"/>
                <a:cs typeface="+mn-cs"/>
              </a:defRPr>
            </a:lvl3pPr>
            <a:lvl4pPr marL="1141413" indent="-287338" algn="l" defTabSz="914400" rtl="0" eaLnBrk="1" latinLnBrk="0" hangingPunct="1">
              <a:spcBef>
                <a:spcPct val="20000"/>
              </a:spcBef>
              <a:buClr>
                <a:schemeClr val="tx2"/>
              </a:buClr>
              <a:buFont typeface="Arial Narrow" pitchFamily="34" charset="0"/>
              <a:buChar char="—"/>
              <a:defRPr sz="1600" b="1" kern="1200">
                <a:solidFill>
                  <a:schemeClr val="tx1"/>
                </a:solidFill>
                <a:latin typeface="Arial Narrow" pitchFamily="34" charset="0"/>
                <a:ea typeface="+mn-ea"/>
                <a:cs typeface="+mn-cs"/>
              </a:defRPr>
            </a:lvl4pPr>
            <a:lvl5pPr marL="1489075" indent="-287338" algn="l" defTabSz="914400" rtl="0" eaLnBrk="1" latinLnBrk="0" hangingPunct="1">
              <a:spcBef>
                <a:spcPct val="20000"/>
              </a:spcBef>
              <a:buClr>
                <a:schemeClr val="tx2"/>
              </a:buClr>
              <a:buFont typeface="Arial Narrow" pitchFamily="34" charset="0"/>
              <a:buChar char="—"/>
              <a:defRPr sz="1600" b="1" kern="1200" baseline="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Shell assembly took place on 4 assembly stations following configuration-controlled procedures with quality assurance (QA) signoff. </a:t>
            </a:r>
          </a:p>
          <a:p>
            <a:r>
              <a:rPr lang="en-US" dirty="0"/>
              <a:t>Assembly took place in class 10000 clean room at MSFC’s X-ray and Cryogenic Facility (XRCF). </a:t>
            </a:r>
          </a:p>
          <a:p>
            <a:pPr lvl="1"/>
            <a:r>
              <a:rPr lang="en-US" dirty="0"/>
              <a:t>Temperature Controlled. </a:t>
            </a:r>
          </a:p>
          <a:p>
            <a:pPr lvl="1"/>
            <a:r>
              <a:rPr lang="en-US" dirty="0"/>
              <a:t>Marginal level of humidity control.  </a:t>
            </a:r>
          </a:p>
          <a:p>
            <a:pPr lvl="2"/>
            <a:r>
              <a:rPr lang="en-US" dirty="0"/>
              <a:t>Shut down on several occasions when humidity was out of range. &lt;5% of time.</a:t>
            </a:r>
          </a:p>
          <a:p>
            <a:r>
              <a:rPr lang="en-US" dirty="0"/>
              <a:t>Typical Daily Routine ~11 hrs. (2 shifts with overlap)</a:t>
            </a:r>
          </a:p>
          <a:p>
            <a:pPr lvl="1"/>
            <a:r>
              <a:rPr lang="en-US" dirty="0"/>
              <a:t>2 team members prepare shell(s) for primer application in AM. </a:t>
            </a:r>
          </a:p>
          <a:p>
            <a:pPr lvl="1"/>
            <a:r>
              <a:rPr lang="en-US" dirty="0"/>
              <a:t>Apply primer with QA witness around noontime and allow to dry for 1 hr.</a:t>
            </a:r>
          </a:p>
          <a:p>
            <a:pPr lvl="1"/>
            <a:r>
              <a:rPr lang="en-US" dirty="0"/>
              <a:t>Install align and shim shell in afternoon.</a:t>
            </a:r>
          </a:p>
          <a:p>
            <a:pPr lvl="1"/>
            <a:r>
              <a:rPr lang="en-US" dirty="0"/>
              <a:t>QA verifies alignment values in late afternoon.</a:t>
            </a:r>
          </a:p>
          <a:p>
            <a:pPr lvl="1"/>
            <a:r>
              <a:rPr lang="en-US" dirty="0"/>
              <a:t>Bond shell around 6PM-7PM and allow to cure overnight. </a:t>
            </a:r>
          </a:p>
          <a:p>
            <a:r>
              <a:rPr lang="en-US" dirty="0"/>
              <a:t>Delays were minimal</a:t>
            </a:r>
          </a:p>
          <a:p>
            <a:pPr lvl="1"/>
            <a:r>
              <a:rPr lang="en-US" dirty="0"/>
              <a:t>2 rejected shells without available spares</a:t>
            </a:r>
          </a:p>
          <a:p>
            <a:pPr lvl="1"/>
            <a:r>
              <a:rPr lang="en-US" dirty="0"/>
              <a:t>CoViD-19 Shutdown</a:t>
            </a:r>
          </a:p>
          <a:p>
            <a:r>
              <a:rPr lang="en-US" dirty="0"/>
              <a:t>Prioritized MMA1 and 2 assembly because, following assembly, environmental test was a serial process </a:t>
            </a:r>
          </a:p>
        </p:txBody>
      </p:sp>
      <p:grpSp>
        <p:nvGrpSpPr>
          <p:cNvPr id="36" name="Group 35">
            <a:extLst>
              <a:ext uri="{FF2B5EF4-FFF2-40B4-BE49-F238E27FC236}">
                <a16:creationId xmlns:a16="http://schemas.microsoft.com/office/drawing/2014/main" id="{A1C831EB-4038-4C4B-AD9F-8B4CD8EACC0D}"/>
              </a:ext>
            </a:extLst>
          </p:cNvPr>
          <p:cNvGrpSpPr/>
          <p:nvPr/>
        </p:nvGrpSpPr>
        <p:grpSpPr>
          <a:xfrm>
            <a:off x="6514757" y="3619500"/>
            <a:ext cx="4572000" cy="3009900"/>
            <a:chOff x="6514757" y="3619500"/>
            <a:chExt cx="4572000" cy="3009900"/>
          </a:xfrm>
        </p:grpSpPr>
        <p:grpSp>
          <p:nvGrpSpPr>
            <p:cNvPr id="8" name="Group 7">
              <a:extLst>
                <a:ext uri="{FF2B5EF4-FFF2-40B4-BE49-F238E27FC236}">
                  <a16:creationId xmlns:a16="http://schemas.microsoft.com/office/drawing/2014/main" id="{861742D7-6F2D-FE44-AE6C-B777D49CD404}"/>
                </a:ext>
              </a:extLst>
            </p:cNvPr>
            <p:cNvGrpSpPr/>
            <p:nvPr/>
          </p:nvGrpSpPr>
          <p:grpSpPr>
            <a:xfrm>
              <a:off x="6514757" y="3619500"/>
              <a:ext cx="4572000" cy="3009900"/>
              <a:chOff x="6514757" y="3619500"/>
              <a:chExt cx="4572000" cy="3009900"/>
            </a:xfrm>
          </p:grpSpPr>
          <p:pic>
            <p:nvPicPr>
              <p:cNvPr id="6" name="Picture 5">
                <a:extLst>
                  <a:ext uri="{FF2B5EF4-FFF2-40B4-BE49-F238E27FC236}">
                    <a16:creationId xmlns:a16="http://schemas.microsoft.com/office/drawing/2014/main" id="{E693F07B-3ED5-E945-80E9-C05B5888944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14757" y="3619500"/>
                <a:ext cx="4572000" cy="3009900"/>
              </a:xfrm>
              <a:prstGeom prst="rect">
                <a:avLst/>
              </a:prstGeom>
            </p:spPr>
          </p:pic>
          <p:sp>
            <p:nvSpPr>
              <p:cNvPr id="7" name="TextBox 6">
                <a:extLst>
                  <a:ext uri="{FF2B5EF4-FFF2-40B4-BE49-F238E27FC236}">
                    <a16:creationId xmlns:a16="http://schemas.microsoft.com/office/drawing/2014/main" id="{847F1D10-682B-534F-AE56-10F45490C169}"/>
                  </a:ext>
                </a:extLst>
              </p:cNvPr>
              <p:cNvSpPr txBox="1"/>
              <p:nvPr/>
            </p:nvSpPr>
            <p:spPr>
              <a:xfrm>
                <a:off x="7772400" y="6019800"/>
                <a:ext cx="556563" cy="338554"/>
              </a:xfrm>
              <a:prstGeom prst="rect">
                <a:avLst/>
              </a:prstGeom>
              <a:noFill/>
              <a:ln>
                <a:noFill/>
              </a:ln>
            </p:spPr>
            <p:txBody>
              <a:bodyPr wrap="none" rtlCol="0">
                <a:spAutoFit/>
              </a:bodyPr>
              <a:lstStyle/>
              <a:p>
                <a:pPr algn="ctr"/>
                <a:r>
                  <a:rPr lang="en-US" sz="1600" dirty="0"/>
                  <a:t>2020</a:t>
                </a:r>
              </a:p>
            </p:txBody>
          </p:sp>
        </p:grpSp>
        <p:grpSp>
          <p:nvGrpSpPr>
            <p:cNvPr id="35" name="Group 34">
              <a:extLst>
                <a:ext uri="{FF2B5EF4-FFF2-40B4-BE49-F238E27FC236}">
                  <a16:creationId xmlns:a16="http://schemas.microsoft.com/office/drawing/2014/main" id="{465E3EC3-783E-7941-A72F-375D1D61424E}"/>
                </a:ext>
              </a:extLst>
            </p:cNvPr>
            <p:cNvGrpSpPr/>
            <p:nvPr/>
          </p:nvGrpSpPr>
          <p:grpSpPr>
            <a:xfrm>
              <a:off x="7543800" y="4228847"/>
              <a:ext cx="2906224" cy="1489130"/>
              <a:chOff x="7543800" y="4228847"/>
              <a:chExt cx="2906224" cy="1489130"/>
            </a:xfrm>
          </p:grpSpPr>
          <p:sp>
            <p:nvSpPr>
              <p:cNvPr id="10" name="TextBox 9">
                <a:extLst>
                  <a:ext uri="{FF2B5EF4-FFF2-40B4-BE49-F238E27FC236}">
                    <a16:creationId xmlns:a16="http://schemas.microsoft.com/office/drawing/2014/main" id="{36ECE47F-FA05-6B4D-BFD0-3C22A5DBB06E}"/>
                  </a:ext>
                </a:extLst>
              </p:cNvPr>
              <p:cNvSpPr txBox="1"/>
              <p:nvPr/>
            </p:nvSpPr>
            <p:spPr>
              <a:xfrm>
                <a:off x="9220200" y="4622038"/>
                <a:ext cx="1229824" cy="261610"/>
              </a:xfrm>
              <a:prstGeom prst="rect">
                <a:avLst/>
              </a:prstGeom>
              <a:noFill/>
              <a:ln>
                <a:noFill/>
              </a:ln>
            </p:spPr>
            <p:txBody>
              <a:bodyPr wrap="none" rtlCol="0">
                <a:spAutoFit/>
              </a:bodyPr>
              <a:lstStyle/>
              <a:p>
                <a:pPr algn="l"/>
                <a:r>
                  <a:rPr lang="en-US" sz="1100" dirty="0">
                    <a:solidFill>
                      <a:srgbClr val="FF0000"/>
                    </a:solidFill>
                  </a:rPr>
                  <a:t>CoViD-19 Shutdown</a:t>
                </a:r>
              </a:p>
            </p:txBody>
          </p:sp>
          <p:sp>
            <p:nvSpPr>
              <p:cNvPr id="11" name="TextBox 10">
                <a:extLst>
                  <a:ext uri="{FF2B5EF4-FFF2-40B4-BE49-F238E27FC236}">
                    <a16:creationId xmlns:a16="http://schemas.microsoft.com/office/drawing/2014/main" id="{859C375A-D246-9345-A231-42AE9BD5E0BF}"/>
                  </a:ext>
                </a:extLst>
              </p:cNvPr>
              <p:cNvSpPr txBox="1"/>
              <p:nvPr/>
            </p:nvSpPr>
            <p:spPr>
              <a:xfrm>
                <a:off x="7753302" y="4343400"/>
                <a:ext cx="628698" cy="507831"/>
              </a:xfrm>
              <a:prstGeom prst="rect">
                <a:avLst/>
              </a:prstGeom>
              <a:noFill/>
              <a:ln>
                <a:noFill/>
              </a:ln>
            </p:spPr>
            <p:txBody>
              <a:bodyPr wrap="none" rtlCol="0">
                <a:spAutoFit/>
              </a:bodyPr>
              <a:lstStyle/>
              <a:p>
                <a:pPr algn="ctr"/>
                <a:r>
                  <a:rPr lang="en-US" sz="900" dirty="0">
                    <a:solidFill>
                      <a:srgbClr val="FF0000"/>
                    </a:solidFill>
                  </a:rPr>
                  <a:t>Holidays</a:t>
                </a:r>
              </a:p>
              <a:p>
                <a:pPr algn="ctr"/>
                <a:r>
                  <a:rPr lang="en-US" sz="900" dirty="0">
                    <a:solidFill>
                      <a:srgbClr val="FF0000"/>
                    </a:solidFill>
                  </a:rPr>
                  <a:t>+ rejected </a:t>
                </a:r>
              </a:p>
              <a:p>
                <a:pPr algn="ctr"/>
                <a:r>
                  <a:rPr lang="en-US" sz="900" dirty="0">
                    <a:solidFill>
                      <a:srgbClr val="FF0000"/>
                    </a:solidFill>
                  </a:rPr>
                  <a:t>shell</a:t>
                </a:r>
              </a:p>
            </p:txBody>
          </p:sp>
          <p:sp>
            <p:nvSpPr>
              <p:cNvPr id="12" name="TextBox 11">
                <a:extLst>
                  <a:ext uri="{FF2B5EF4-FFF2-40B4-BE49-F238E27FC236}">
                    <a16:creationId xmlns:a16="http://schemas.microsoft.com/office/drawing/2014/main" id="{44FCDD7C-ADD4-2B46-AD80-80FC9F73E0E3}"/>
                  </a:ext>
                </a:extLst>
              </p:cNvPr>
              <p:cNvSpPr txBox="1"/>
              <p:nvPr/>
            </p:nvSpPr>
            <p:spPr>
              <a:xfrm>
                <a:off x="7543800" y="5317867"/>
                <a:ext cx="628699" cy="400110"/>
              </a:xfrm>
              <a:prstGeom prst="rect">
                <a:avLst/>
              </a:prstGeom>
              <a:noFill/>
              <a:ln>
                <a:noFill/>
              </a:ln>
            </p:spPr>
            <p:txBody>
              <a:bodyPr wrap="square" rtlCol="0">
                <a:spAutoFit/>
              </a:bodyPr>
              <a:lstStyle/>
              <a:p>
                <a:pPr algn="ctr"/>
                <a:r>
                  <a:rPr lang="en-US" sz="1000" dirty="0">
                    <a:solidFill>
                      <a:srgbClr val="FF0000"/>
                    </a:solidFill>
                  </a:rPr>
                  <a:t>Rejected </a:t>
                </a:r>
              </a:p>
              <a:p>
                <a:pPr algn="ctr"/>
                <a:r>
                  <a:rPr lang="en-US" sz="1000" dirty="0">
                    <a:solidFill>
                      <a:srgbClr val="FF0000"/>
                    </a:solidFill>
                  </a:rPr>
                  <a:t>Shell</a:t>
                </a:r>
              </a:p>
            </p:txBody>
          </p:sp>
          <p:cxnSp>
            <p:nvCxnSpPr>
              <p:cNvPr id="13" name="Straight Arrow Connector 12">
                <a:extLst>
                  <a:ext uri="{FF2B5EF4-FFF2-40B4-BE49-F238E27FC236}">
                    <a16:creationId xmlns:a16="http://schemas.microsoft.com/office/drawing/2014/main" id="{7F65E8E8-8041-1642-B73F-07AD96B02866}"/>
                  </a:ext>
                </a:extLst>
              </p:cNvPr>
              <p:cNvCxnSpPr>
                <a:cxnSpLocks/>
                <a:stCxn id="11" idx="0"/>
              </p:cNvCxnSpPr>
              <p:nvPr/>
            </p:nvCxnSpPr>
            <p:spPr>
              <a:xfrm flipH="1" flipV="1">
                <a:off x="7924800" y="4228847"/>
                <a:ext cx="142851" cy="11455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7">
                <a:extLst>
                  <a:ext uri="{FF2B5EF4-FFF2-40B4-BE49-F238E27FC236}">
                    <a16:creationId xmlns:a16="http://schemas.microsoft.com/office/drawing/2014/main" id="{9989EBB6-CE93-7D4A-A07B-68AF8946C915}"/>
                  </a:ext>
                </a:extLst>
              </p:cNvPr>
              <p:cNvCxnSpPr>
                <a:cxnSpLocks/>
              </p:cNvCxnSpPr>
              <p:nvPr/>
            </p:nvCxnSpPr>
            <p:spPr>
              <a:xfrm flipH="1" flipV="1">
                <a:off x="7681878" y="5181601"/>
                <a:ext cx="71424" cy="18578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a:extLst>
                  <a:ext uri="{FF2B5EF4-FFF2-40B4-BE49-F238E27FC236}">
                    <a16:creationId xmlns:a16="http://schemas.microsoft.com/office/drawing/2014/main" id="{A86E4ED1-3549-9F43-AE37-72596B031701}"/>
                  </a:ext>
                </a:extLst>
              </p:cNvPr>
              <p:cNvCxnSpPr>
                <a:cxnSpLocks/>
                <a:stCxn id="11" idx="2"/>
              </p:cNvCxnSpPr>
              <p:nvPr/>
            </p:nvCxnSpPr>
            <p:spPr>
              <a:xfrm>
                <a:off x="8067651" y="4851231"/>
                <a:ext cx="0" cy="13417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0" name="Straight Arrow Connector 29">
                <a:extLst>
                  <a:ext uri="{FF2B5EF4-FFF2-40B4-BE49-F238E27FC236}">
                    <a16:creationId xmlns:a16="http://schemas.microsoft.com/office/drawing/2014/main" id="{C10632A2-AEF0-034E-8975-45B279120AB0}"/>
                  </a:ext>
                </a:extLst>
              </p:cNvPr>
              <p:cNvCxnSpPr>
                <a:cxnSpLocks/>
              </p:cNvCxnSpPr>
              <p:nvPr/>
            </p:nvCxnSpPr>
            <p:spPr>
              <a:xfrm flipH="1">
                <a:off x="9701212" y="4851231"/>
                <a:ext cx="108879" cy="26161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grpSp>
      <p:pic>
        <p:nvPicPr>
          <p:cNvPr id="38" name="Picture 37">
            <a:extLst>
              <a:ext uri="{FF2B5EF4-FFF2-40B4-BE49-F238E27FC236}">
                <a16:creationId xmlns:a16="http://schemas.microsoft.com/office/drawing/2014/main" id="{323D7162-D376-F744-8078-235CAF6A6D3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21736" b="10000"/>
          <a:stretch/>
        </p:blipFill>
        <p:spPr>
          <a:xfrm>
            <a:off x="6552288" y="1099704"/>
            <a:ext cx="4659571" cy="2385626"/>
          </a:xfrm>
          <a:prstGeom prst="rect">
            <a:avLst/>
          </a:prstGeom>
        </p:spPr>
      </p:pic>
    </p:spTree>
    <p:extLst>
      <p:ext uri="{BB962C8B-B14F-4D97-AF65-F5344CB8AC3E}">
        <p14:creationId xmlns:p14="http://schemas.microsoft.com/office/powerpoint/2010/main" val="369813348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D4124-0DF2-E245-9D3E-33C6BAC41CF7}"/>
              </a:ext>
            </a:extLst>
          </p:cNvPr>
          <p:cNvSpPr>
            <a:spLocks noGrp="1"/>
          </p:cNvSpPr>
          <p:nvPr>
            <p:ph type="title"/>
          </p:nvPr>
        </p:nvSpPr>
        <p:spPr/>
        <p:txBody>
          <a:bodyPr/>
          <a:lstStyle/>
          <a:p>
            <a:r>
              <a:rPr lang="en-US" dirty="0"/>
              <a:t>Shell Assembly Performance Metrics</a:t>
            </a:r>
          </a:p>
        </p:txBody>
      </p:sp>
      <p:sp>
        <p:nvSpPr>
          <p:cNvPr id="16" name="Content Placeholder 2">
            <a:extLst>
              <a:ext uri="{FF2B5EF4-FFF2-40B4-BE49-F238E27FC236}">
                <a16:creationId xmlns:a16="http://schemas.microsoft.com/office/drawing/2014/main" id="{DC661129-6709-2340-BBB4-C4AA1142D021}"/>
              </a:ext>
            </a:extLst>
          </p:cNvPr>
          <p:cNvSpPr txBox="1">
            <a:spLocks/>
          </p:cNvSpPr>
          <p:nvPr/>
        </p:nvSpPr>
        <p:spPr>
          <a:xfrm>
            <a:off x="304800" y="1219200"/>
            <a:ext cx="4343400" cy="5410200"/>
          </a:xfrm>
          <a:prstGeom prst="rect">
            <a:avLst/>
          </a:prstGeom>
        </p:spPr>
        <p:txBody>
          <a:bodyPr vert="horz" lIns="91440" tIns="45720" rIns="91440" bIns="45720" rtlCol="0">
            <a:normAutofit fontScale="77500" lnSpcReduction="20000"/>
          </a:bodyPr>
          <a:lstStyle>
            <a:lvl1pPr marL="173038" indent="-173038" algn="l" defTabSz="914400" rtl="0" eaLnBrk="1" latinLnBrk="0" hangingPunct="1">
              <a:spcBef>
                <a:spcPct val="20000"/>
              </a:spcBef>
              <a:buClr>
                <a:schemeClr val="tx2"/>
              </a:buClr>
              <a:buFont typeface="Arial" pitchFamily="34" charset="0"/>
              <a:buChar char="•"/>
              <a:defRPr sz="2000" b="1" kern="1200">
                <a:solidFill>
                  <a:schemeClr val="tx1"/>
                </a:solidFill>
                <a:latin typeface="Arial Narrow" pitchFamily="34" charset="0"/>
                <a:ea typeface="+mn-ea"/>
                <a:cs typeface="+mn-cs"/>
              </a:defRPr>
            </a:lvl1pPr>
            <a:lvl2pPr marL="574675" indent="-347663" algn="l" defTabSz="914400" rtl="0" eaLnBrk="1" latinLnBrk="0" hangingPunct="1">
              <a:spcBef>
                <a:spcPct val="20000"/>
              </a:spcBef>
              <a:buClr>
                <a:schemeClr val="tx2"/>
              </a:buClr>
              <a:buFont typeface="Arial Narrow" pitchFamily="34" charset="0"/>
              <a:buChar char="—"/>
              <a:defRPr sz="1800" b="1" kern="1200">
                <a:solidFill>
                  <a:schemeClr val="tx1"/>
                </a:solidFill>
                <a:latin typeface="Arial Narrow" pitchFamily="34" charset="0"/>
                <a:ea typeface="+mn-ea"/>
                <a:cs typeface="+mn-cs"/>
              </a:defRPr>
            </a:lvl2pPr>
            <a:lvl3pPr marL="854075" indent="-279400" algn="l" defTabSz="914400" rtl="0" eaLnBrk="1" latinLnBrk="0" hangingPunct="1">
              <a:spcBef>
                <a:spcPct val="20000"/>
              </a:spcBef>
              <a:buClr>
                <a:schemeClr val="tx2"/>
              </a:buClr>
              <a:buFont typeface="Arial Narrow" pitchFamily="34" charset="0"/>
              <a:buChar char="—"/>
              <a:defRPr sz="1600" b="1" kern="1200">
                <a:solidFill>
                  <a:schemeClr val="tx1"/>
                </a:solidFill>
                <a:latin typeface="Arial Narrow" pitchFamily="34" charset="0"/>
                <a:ea typeface="+mn-ea"/>
                <a:cs typeface="+mn-cs"/>
              </a:defRPr>
            </a:lvl3pPr>
            <a:lvl4pPr marL="1141413" indent="-287338" algn="l" defTabSz="914400" rtl="0" eaLnBrk="1" latinLnBrk="0" hangingPunct="1">
              <a:spcBef>
                <a:spcPct val="20000"/>
              </a:spcBef>
              <a:buClr>
                <a:schemeClr val="tx2"/>
              </a:buClr>
              <a:buFont typeface="Arial Narrow" pitchFamily="34" charset="0"/>
              <a:buChar char="—"/>
              <a:defRPr sz="1600" b="1" kern="1200">
                <a:solidFill>
                  <a:schemeClr val="tx1"/>
                </a:solidFill>
                <a:latin typeface="Arial Narrow" pitchFamily="34" charset="0"/>
                <a:ea typeface="+mn-ea"/>
                <a:cs typeface="+mn-cs"/>
              </a:defRPr>
            </a:lvl4pPr>
            <a:lvl5pPr marL="1489075" indent="-287338" algn="l" defTabSz="914400" rtl="0" eaLnBrk="1" latinLnBrk="0" hangingPunct="1">
              <a:spcBef>
                <a:spcPct val="20000"/>
              </a:spcBef>
              <a:buClr>
                <a:schemeClr val="tx2"/>
              </a:buClr>
              <a:buFont typeface="Arial Narrow" pitchFamily="34" charset="0"/>
              <a:buChar char="—"/>
              <a:defRPr sz="1600" b="1" kern="1200" baseline="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We measured several parameters after assembly of each shell</a:t>
            </a:r>
          </a:p>
          <a:p>
            <a:pPr lvl="1"/>
            <a:r>
              <a:rPr lang="en-US" dirty="0"/>
              <a:t>Enabled cumulative MMA performance monitoring</a:t>
            </a:r>
          </a:p>
          <a:p>
            <a:pPr lvl="1"/>
            <a:endParaRPr lang="en-US" dirty="0"/>
          </a:p>
          <a:p>
            <a:r>
              <a:rPr lang="en-US" dirty="0">
                <a:solidFill>
                  <a:schemeClr val="accent1">
                    <a:lumMod val="75000"/>
                  </a:schemeClr>
                </a:solidFill>
              </a:rPr>
              <a:t>Shell Centering Error </a:t>
            </a:r>
          </a:p>
          <a:p>
            <a:pPr lvl="1"/>
            <a:r>
              <a:rPr lang="en-US" dirty="0"/>
              <a:t>PSF of shell is displaced by shell miss-centering</a:t>
            </a:r>
          </a:p>
          <a:p>
            <a:pPr lvl="1"/>
            <a:r>
              <a:rPr lang="en-US" dirty="0"/>
              <a:t>Effect is small since equivalent angle is scaled by 4m focal length</a:t>
            </a:r>
          </a:p>
          <a:p>
            <a:pPr lvl="2"/>
            <a:r>
              <a:rPr lang="en-US" dirty="0"/>
              <a:t>1 arcsec = 20 </a:t>
            </a:r>
            <a:r>
              <a:rPr lang="en-US" dirty="0">
                <a:latin typeface="Symbol" pitchFamily="2" charset="2"/>
              </a:rPr>
              <a:t>m</a:t>
            </a:r>
            <a:r>
              <a:rPr lang="en-US" dirty="0"/>
              <a:t>m center error</a:t>
            </a:r>
          </a:p>
          <a:p>
            <a:r>
              <a:rPr lang="en-US" dirty="0">
                <a:solidFill>
                  <a:schemeClr val="accent1">
                    <a:lumMod val="75000"/>
                  </a:schemeClr>
                </a:solidFill>
              </a:rPr>
              <a:t>Shell Tilt Error</a:t>
            </a:r>
          </a:p>
          <a:p>
            <a:pPr lvl="1"/>
            <a:r>
              <a:rPr lang="en-US" dirty="0"/>
              <a:t>PSF of shell is degraded by shell tilt</a:t>
            </a:r>
          </a:p>
          <a:p>
            <a:pPr lvl="2"/>
            <a:r>
              <a:rPr lang="en-US" dirty="0"/>
              <a:t>Effect is small for &lt;30 arcsec tilt error</a:t>
            </a:r>
          </a:p>
          <a:p>
            <a:pPr lvl="1"/>
            <a:r>
              <a:rPr lang="en-US" dirty="0"/>
              <a:t>Tilt causes miss-center since shell position is fixed at bonded end</a:t>
            </a:r>
          </a:p>
          <a:p>
            <a:r>
              <a:rPr lang="en-US" dirty="0">
                <a:solidFill>
                  <a:schemeClr val="accent1">
                    <a:lumMod val="75000"/>
                  </a:schemeClr>
                </a:solidFill>
              </a:rPr>
              <a:t>Shell Distortion </a:t>
            </a:r>
          </a:p>
          <a:p>
            <a:pPr lvl="1"/>
            <a:r>
              <a:rPr lang="en-US" dirty="0"/>
              <a:t>PSF of shell is degraded by shell distortion</a:t>
            </a:r>
          </a:p>
          <a:p>
            <a:pPr lvl="1"/>
            <a:r>
              <a:rPr lang="en-US" dirty="0"/>
              <a:t>Insensitive to distortions that cause same angle change in both P and H segments</a:t>
            </a:r>
          </a:p>
          <a:p>
            <a:pPr lvl="2"/>
            <a:r>
              <a:rPr lang="en-US" dirty="0"/>
              <a:t>Very sensitive to bending distortions that cause opposite angle change in both P and H segments</a:t>
            </a:r>
          </a:p>
          <a:p>
            <a:pPr lvl="2"/>
            <a:r>
              <a:rPr lang="en-US" dirty="0"/>
              <a:t>1 arcsec of opposite shell distortion error in P and H = 4 arcsec error in a traced ray at focal plane. </a:t>
            </a:r>
          </a:p>
          <a:p>
            <a:pPr lvl="3"/>
            <a:r>
              <a:rPr lang="en-US" dirty="0"/>
              <a:t>This bending curvature effect on the traced rays is called delta-delta-radius error (</a:t>
            </a:r>
            <a:r>
              <a:rPr lang="en-US" dirty="0">
                <a:latin typeface="Symbol" pitchFamily="2" charset="2"/>
              </a:rPr>
              <a:t>DD</a:t>
            </a:r>
            <a:r>
              <a:rPr lang="en-US" dirty="0"/>
              <a:t>R)</a:t>
            </a:r>
          </a:p>
          <a:p>
            <a:pPr lvl="3"/>
            <a:endParaRPr lang="en-US" dirty="0"/>
          </a:p>
          <a:p>
            <a:r>
              <a:rPr lang="en-US" dirty="0"/>
              <a:t>Note: MMA 4 not shown, but similar</a:t>
            </a:r>
          </a:p>
        </p:txBody>
      </p:sp>
      <p:pic>
        <p:nvPicPr>
          <p:cNvPr id="5" name="Picture 4">
            <a:extLst>
              <a:ext uri="{FF2B5EF4-FFF2-40B4-BE49-F238E27FC236}">
                <a16:creationId xmlns:a16="http://schemas.microsoft.com/office/drawing/2014/main" id="{B7FD3E31-E2A9-8C4A-8FD3-41DFDEB044BB}"/>
              </a:ext>
            </a:extLst>
          </p:cNvPr>
          <p:cNvPicPr>
            <a:picLocks noChangeAspect="1"/>
          </p:cNvPicPr>
          <p:nvPr/>
        </p:nvPicPr>
        <p:blipFill>
          <a:blip r:embed="rId3"/>
          <a:stretch>
            <a:fillRect/>
          </a:stretch>
        </p:blipFill>
        <p:spPr>
          <a:xfrm>
            <a:off x="4722126" y="1026425"/>
            <a:ext cx="1728000" cy="1828800"/>
          </a:xfrm>
          <a:prstGeom prst="rect">
            <a:avLst/>
          </a:prstGeom>
        </p:spPr>
      </p:pic>
      <p:pic>
        <p:nvPicPr>
          <p:cNvPr id="6" name="Picture 5">
            <a:extLst>
              <a:ext uri="{FF2B5EF4-FFF2-40B4-BE49-F238E27FC236}">
                <a16:creationId xmlns:a16="http://schemas.microsoft.com/office/drawing/2014/main" id="{87F1B49D-CE78-8447-934B-CF4FB0737732}"/>
              </a:ext>
            </a:extLst>
          </p:cNvPr>
          <p:cNvPicPr>
            <a:picLocks noChangeAspect="1"/>
          </p:cNvPicPr>
          <p:nvPr/>
        </p:nvPicPr>
        <p:blipFill>
          <a:blip r:embed="rId4"/>
          <a:stretch>
            <a:fillRect/>
          </a:stretch>
        </p:blipFill>
        <p:spPr>
          <a:xfrm>
            <a:off x="7005808" y="1026425"/>
            <a:ext cx="1724545" cy="1825143"/>
          </a:xfrm>
          <a:prstGeom prst="rect">
            <a:avLst/>
          </a:prstGeom>
        </p:spPr>
      </p:pic>
      <p:pic>
        <p:nvPicPr>
          <p:cNvPr id="7" name="Picture 6">
            <a:extLst>
              <a:ext uri="{FF2B5EF4-FFF2-40B4-BE49-F238E27FC236}">
                <a16:creationId xmlns:a16="http://schemas.microsoft.com/office/drawing/2014/main" id="{4EE37ADC-1114-E24A-8EF7-48243558C49B}"/>
              </a:ext>
            </a:extLst>
          </p:cNvPr>
          <p:cNvPicPr>
            <a:picLocks noChangeAspect="1"/>
          </p:cNvPicPr>
          <p:nvPr/>
        </p:nvPicPr>
        <p:blipFill>
          <a:blip r:embed="rId5"/>
          <a:stretch>
            <a:fillRect/>
          </a:stretch>
        </p:blipFill>
        <p:spPr>
          <a:xfrm>
            <a:off x="9286035" y="1032395"/>
            <a:ext cx="1728000" cy="1828800"/>
          </a:xfrm>
          <a:prstGeom prst="rect">
            <a:avLst/>
          </a:prstGeom>
        </p:spPr>
      </p:pic>
      <p:pic>
        <p:nvPicPr>
          <p:cNvPr id="8" name="Picture 7">
            <a:extLst>
              <a:ext uri="{FF2B5EF4-FFF2-40B4-BE49-F238E27FC236}">
                <a16:creationId xmlns:a16="http://schemas.microsoft.com/office/drawing/2014/main" id="{B0CF53EE-A528-D64A-B815-8044C895E17B}"/>
              </a:ext>
            </a:extLst>
          </p:cNvPr>
          <p:cNvPicPr>
            <a:picLocks noChangeAspect="1"/>
          </p:cNvPicPr>
          <p:nvPr/>
        </p:nvPicPr>
        <p:blipFill>
          <a:blip r:embed="rId6"/>
          <a:stretch>
            <a:fillRect/>
          </a:stretch>
        </p:blipFill>
        <p:spPr>
          <a:xfrm>
            <a:off x="4646086" y="2986801"/>
            <a:ext cx="1759977" cy="1818643"/>
          </a:xfrm>
          <a:prstGeom prst="rect">
            <a:avLst/>
          </a:prstGeom>
        </p:spPr>
      </p:pic>
      <p:pic>
        <p:nvPicPr>
          <p:cNvPr id="9" name="Picture 8">
            <a:extLst>
              <a:ext uri="{FF2B5EF4-FFF2-40B4-BE49-F238E27FC236}">
                <a16:creationId xmlns:a16="http://schemas.microsoft.com/office/drawing/2014/main" id="{E1D70A07-5B08-E44C-9423-1DF4FD9231A5}"/>
              </a:ext>
            </a:extLst>
          </p:cNvPr>
          <p:cNvPicPr>
            <a:picLocks noChangeAspect="1"/>
          </p:cNvPicPr>
          <p:nvPr/>
        </p:nvPicPr>
        <p:blipFill>
          <a:blip r:embed="rId7"/>
          <a:stretch>
            <a:fillRect/>
          </a:stretch>
        </p:blipFill>
        <p:spPr>
          <a:xfrm>
            <a:off x="6950072" y="2986800"/>
            <a:ext cx="1759977" cy="1818644"/>
          </a:xfrm>
          <a:prstGeom prst="rect">
            <a:avLst/>
          </a:prstGeom>
        </p:spPr>
      </p:pic>
      <p:pic>
        <p:nvPicPr>
          <p:cNvPr id="10" name="Picture 9">
            <a:extLst>
              <a:ext uri="{FF2B5EF4-FFF2-40B4-BE49-F238E27FC236}">
                <a16:creationId xmlns:a16="http://schemas.microsoft.com/office/drawing/2014/main" id="{916070AF-0721-4345-B18D-42B1B8B34960}"/>
              </a:ext>
            </a:extLst>
          </p:cNvPr>
          <p:cNvPicPr>
            <a:picLocks noChangeAspect="1"/>
          </p:cNvPicPr>
          <p:nvPr/>
        </p:nvPicPr>
        <p:blipFill>
          <a:blip r:embed="rId8"/>
          <a:stretch>
            <a:fillRect/>
          </a:stretch>
        </p:blipFill>
        <p:spPr>
          <a:xfrm>
            <a:off x="9254058" y="2986800"/>
            <a:ext cx="1759977" cy="1818644"/>
          </a:xfrm>
          <a:prstGeom prst="rect">
            <a:avLst/>
          </a:prstGeom>
        </p:spPr>
      </p:pic>
      <p:pic>
        <p:nvPicPr>
          <p:cNvPr id="13" name="Picture 12">
            <a:extLst>
              <a:ext uri="{FF2B5EF4-FFF2-40B4-BE49-F238E27FC236}">
                <a16:creationId xmlns:a16="http://schemas.microsoft.com/office/drawing/2014/main" id="{5AEA020F-B87E-E846-97D2-7F022083AE59}"/>
              </a:ext>
            </a:extLst>
          </p:cNvPr>
          <p:cNvPicPr>
            <a:picLocks noChangeAspect="1"/>
          </p:cNvPicPr>
          <p:nvPr/>
        </p:nvPicPr>
        <p:blipFill>
          <a:blip r:embed="rId9"/>
          <a:stretch>
            <a:fillRect/>
          </a:stretch>
        </p:blipFill>
        <p:spPr>
          <a:xfrm>
            <a:off x="4742423" y="4891845"/>
            <a:ext cx="1759977" cy="1813755"/>
          </a:xfrm>
          <a:prstGeom prst="rect">
            <a:avLst/>
          </a:prstGeom>
        </p:spPr>
      </p:pic>
      <p:pic>
        <p:nvPicPr>
          <p:cNvPr id="14" name="Picture 13">
            <a:extLst>
              <a:ext uri="{FF2B5EF4-FFF2-40B4-BE49-F238E27FC236}">
                <a16:creationId xmlns:a16="http://schemas.microsoft.com/office/drawing/2014/main" id="{2CBD3879-EE17-8C49-8286-E89E0E1B06D9}"/>
              </a:ext>
            </a:extLst>
          </p:cNvPr>
          <p:cNvPicPr>
            <a:picLocks noChangeAspect="1"/>
          </p:cNvPicPr>
          <p:nvPr/>
        </p:nvPicPr>
        <p:blipFill>
          <a:blip r:embed="rId10"/>
          <a:stretch>
            <a:fillRect/>
          </a:stretch>
        </p:blipFill>
        <p:spPr>
          <a:xfrm>
            <a:off x="6965010" y="4891846"/>
            <a:ext cx="1759977" cy="1813753"/>
          </a:xfrm>
          <a:prstGeom prst="rect">
            <a:avLst/>
          </a:prstGeom>
        </p:spPr>
      </p:pic>
      <p:pic>
        <p:nvPicPr>
          <p:cNvPr id="15" name="Picture 14">
            <a:extLst>
              <a:ext uri="{FF2B5EF4-FFF2-40B4-BE49-F238E27FC236}">
                <a16:creationId xmlns:a16="http://schemas.microsoft.com/office/drawing/2014/main" id="{548AFD5B-EB7F-A84D-B1FB-3E6666F85308}"/>
              </a:ext>
            </a:extLst>
          </p:cNvPr>
          <p:cNvPicPr>
            <a:picLocks noChangeAspect="1"/>
          </p:cNvPicPr>
          <p:nvPr/>
        </p:nvPicPr>
        <p:blipFill>
          <a:blip r:embed="rId11"/>
          <a:stretch>
            <a:fillRect/>
          </a:stretch>
        </p:blipFill>
        <p:spPr>
          <a:xfrm>
            <a:off x="9251944" y="4891846"/>
            <a:ext cx="1759977" cy="1813753"/>
          </a:xfrm>
          <a:prstGeom prst="rect">
            <a:avLst/>
          </a:prstGeom>
        </p:spPr>
      </p:pic>
    </p:spTree>
    <p:extLst>
      <p:ext uri="{BB962C8B-B14F-4D97-AF65-F5344CB8AC3E}">
        <p14:creationId xmlns:p14="http://schemas.microsoft.com/office/powerpoint/2010/main" val="422067047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D4124-0DF2-E245-9D3E-33C6BAC41CF7}"/>
              </a:ext>
            </a:extLst>
          </p:cNvPr>
          <p:cNvSpPr>
            <a:spLocks noGrp="1"/>
          </p:cNvSpPr>
          <p:nvPr>
            <p:ph type="title"/>
          </p:nvPr>
        </p:nvSpPr>
        <p:spPr/>
        <p:txBody>
          <a:bodyPr/>
          <a:lstStyle/>
          <a:p>
            <a:r>
              <a:rPr lang="en-US" dirty="0"/>
              <a:t>As-Built Performance Predictions</a:t>
            </a:r>
          </a:p>
        </p:txBody>
      </p:sp>
      <p:sp>
        <p:nvSpPr>
          <p:cNvPr id="16" name="Content Placeholder 2">
            <a:extLst>
              <a:ext uri="{FF2B5EF4-FFF2-40B4-BE49-F238E27FC236}">
                <a16:creationId xmlns:a16="http://schemas.microsoft.com/office/drawing/2014/main" id="{DC661129-6709-2340-BBB4-C4AA1142D021}"/>
              </a:ext>
            </a:extLst>
          </p:cNvPr>
          <p:cNvSpPr txBox="1">
            <a:spLocks/>
          </p:cNvSpPr>
          <p:nvPr/>
        </p:nvSpPr>
        <p:spPr>
          <a:xfrm>
            <a:off x="376431" y="1186324"/>
            <a:ext cx="3899555" cy="5290676"/>
          </a:xfrm>
          <a:prstGeom prst="rect">
            <a:avLst/>
          </a:prstGeom>
        </p:spPr>
        <p:txBody>
          <a:bodyPr vert="horz" lIns="91440" tIns="45720" rIns="91440" bIns="45720" rtlCol="0">
            <a:normAutofit fontScale="92500" lnSpcReduction="10000"/>
          </a:bodyPr>
          <a:lstStyle>
            <a:lvl1pPr marL="173038" indent="-173038" algn="l" defTabSz="914400" rtl="0" eaLnBrk="1" latinLnBrk="0" hangingPunct="1">
              <a:spcBef>
                <a:spcPct val="20000"/>
              </a:spcBef>
              <a:buClr>
                <a:schemeClr val="tx2"/>
              </a:buClr>
              <a:buFont typeface="Arial" pitchFamily="34" charset="0"/>
              <a:buChar char="•"/>
              <a:defRPr sz="2000" b="1" kern="1200">
                <a:solidFill>
                  <a:schemeClr val="tx1"/>
                </a:solidFill>
                <a:latin typeface="Arial Narrow" pitchFamily="34" charset="0"/>
                <a:ea typeface="+mn-ea"/>
                <a:cs typeface="+mn-cs"/>
              </a:defRPr>
            </a:lvl1pPr>
            <a:lvl2pPr marL="574675" indent="-347663" algn="l" defTabSz="914400" rtl="0" eaLnBrk="1" latinLnBrk="0" hangingPunct="1">
              <a:spcBef>
                <a:spcPct val="20000"/>
              </a:spcBef>
              <a:buClr>
                <a:schemeClr val="tx2"/>
              </a:buClr>
              <a:buFont typeface="Arial Narrow" pitchFamily="34" charset="0"/>
              <a:buChar char="—"/>
              <a:defRPr sz="1800" b="1" kern="1200">
                <a:solidFill>
                  <a:schemeClr val="tx1"/>
                </a:solidFill>
                <a:latin typeface="Arial Narrow" pitchFamily="34" charset="0"/>
                <a:ea typeface="+mn-ea"/>
                <a:cs typeface="+mn-cs"/>
              </a:defRPr>
            </a:lvl2pPr>
            <a:lvl3pPr marL="854075" indent="-279400" algn="l" defTabSz="914400" rtl="0" eaLnBrk="1" latinLnBrk="0" hangingPunct="1">
              <a:spcBef>
                <a:spcPct val="20000"/>
              </a:spcBef>
              <a:buClr>
                <a:schemeClr val="tx2"/>
              </a:buClr>
              <a:buFont typeface="Arial Narrow" pitchFamily="34" charset="0"/>
              <a:buChar char="—"/>
              <a:defRPr sz="1600" b="1" kern="1200">
                <a:solidFill>
                  <a:schemeClr val="tx1"/>
                </a:solidFill>
                <a:latin typeface="Arial Narrow" pitchFamily="34" charset="0"/>
                <a:ea typeface="+mn-ea"/>
                <a:cs typeface="+mn-cs"/>
              </a:defRPr>
            </a:lvl3pPr>
            <a:lvl4pPr marL="1141413" indent="-287338" algn="l" defTabSz="914400" rtl="0" eaLnBrk="1" latinLnBrk="0" hangingPunct="1">
              <a:spcBef>
                <a:spcPct val="20000"/>
              </a:spcBef>
              <a:buClr>
                <a:schemeClr val="tx2"/>
              </a:buClr>
              <a:buFont typeface="Arial Narrow" pitchFamily="34" charset="0"/>
              <a:buChar char="—"/>
              <a:defRPr sz="1600" b="1" kern="1200">
                <a:solidFill>
                  <a:schemeClr val="tx1"/>
                </a:solidFill>
                <a:latin typeface="Arial Narrow" pitchFamily="34" charset="0"/>
                <a:ea typeface="+mn-ea"/>
                <a:cs typeface="+mn-cs"/>
              </a:defRPr>
            </a:lvl4pPr>
            <a:lvl5pPr marL="1489075" indent="-287338" algn="l" defTabSz="914400" rtl="0" eaLnBrk="1" latinLnBrk="0" hangingPunct="1">
              <a:spcBef>
                <a:spcPct val="20000"/>
              </a:spcBef>
              <a:buClr>
                <a:schemeClr val="tx2"/>
              </a:buClr>
              <a:buFont typeface="Arial Narrow" pitchFamily="34" charset="0"/>
              <a:buChar char="—"/>
              <a:defRPr sz="1600" b="1" kern="1200" baseline="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Plots at right show cumulative distribution functions of </a:t>
            </a:r>
            <a:r>
              <a:rPr lang="en-US" dirty="0">
                <a:latin typeface="Symbol" pitchFamily="2" charset="2"/>
              </a:rPr>
              <a:t>DD</a:t>
            </a:r>
            <a:r>
              <a:rPr lang="en-US" dirty="0"/>
              <a:t>R ray errors measured during assembly.</a:t>
            </a:r>
          </a:p>
          <a:p>
            <a:r>
              <a:rPr lang="en-US" dirty="0"/>
              <a:t>Half power diameters are the 50% points of these curves x2.</a:t>
            </a:r>
          </a:p>
          <a:p>
            <a:r>
              <a:rPr lang="en-US" dirty="0"/>
              <a:t>These values do not include HPD contributions from higher frequency axial figure errors intrinsic to the shells or scattering due to surface roughness.</a:t>
            </a:r>
          </a:p>
          <a:p>
            <a:r>
              <a:rPr lang="en-US" dirty="0"/>
              <a:t>The results are similar for all 4 MMA, though MMA 1 and MMA 3 have smaller values than MMA 2 and MMA 4 by 14-19%.</a:t>
            </a:r>
          </a:p>
          <a:p>
            <a:r>
              <a:rPr lang="en-US" dirty="0"/>
              <a:t>Values are in-family with the 6-shell engineering model value of 13 arcsec HPD. </a:t>
            </a:r>
          </a:p>
          <a:p>
            <a:pPr lvl="1"/>
            <a:r>
              <a:rPr lang="en-US" dirty="0"/>
              <a:t>The engineering model X-ray test gave ~18 arcsec HPD.</a:t>
            </a:r>
          </a:p>
        </p:txBody>
      </p:sp>
      <p:pic>
        <p:nvPicPr>
          <p:cNvPr id="4" name="Picture 3">
            <a:extLst>
              <a:ext uri="{FF2B5EF4-FFF2-40B4-BE49-F238E27FC236}">
                <a16:creationId xmlns:a16="http://schemas.microsoft.com/office/drawing/2014/main" id="{F53C8DE2-74B0-8F46-BE51-032A8E6E2899}"/>
              </a:ext>
            </a:extLst>
          </p:cNvPr>
          <p:cNvPicPr>
            <a:picLocks noChangeAspect="1"/>
          </p:cNvPicPr>
          <p:nvPr/>
        </p:nvPicPr>
        <p:blipFill>
          <a:blip r:embed="rId3"/>
          <a:stretch>
            <a:fillRect/>
          </a:stretch>
        </p:blipFill>
        <p:spPr>
          <a:xfrm>
            <a:off x="4562411" y="1138745"/>
            <a:ext cx="3616519" cy="2550110"/>
          </a:xfrm>
          <a:prstGeom prst="rect">
            <a:avLst/>
          </a:prstGeom>
        </p:spPr>
      </p:pic>
      <p:sp>
        <p:nvSpPr>
          <p:cNvPr id="5" name="TextBox 38">
            <a:extLst>
              <a:ext uri="{FF2B5EF4-FFF2-40B4-BE49-F238E27FC236}">
                <a16:creationId xmlns:a16="http://schemas.microsoft.com/office/drawing/2014/main" id="{ED44138B-AA7B-ED48-9B71-57BD2781B213}"/>
              </a:ext>
            </a:extLst>
          </p:cNvPr>
          <p:cNvSpPr txBox="1">
            <a:spLocks noChangeArrowheads="1"/>
          </p:cNvSpPr>
          <p:nvPr/>
        </p:nvSpPr>
        <p:spPr bwMode="auto">
          <a:xfrm>
            <a:off x="5220319" y="1988840"/>
            <a:ext cx="1932893" cy="338554"/>
          </a:xfrm>
          <a:prstGeom prst="rect">
            <a:avLst/>
          </a:prstGeom>
          <a:solidFill>
            <a:schemeClr val="bg1"/>
          </a:solidFill>
          <a:ln w="19050">
            <a:solidFill>
              <a:schemeClr val="tx1"/>
            </a:solidFill>
            <a:miter lim="800000"/>
            <a:headEnd/>
            <a:tailEnd/>
          </a:ln>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Aft>
                <a:spcPts val="1200"/>
              </a:spcAft>
            </a:pPr>
            <a:r>
              <a:rPr lang="en-US" altLang="en-US" sz="1600" dirty="0"/>
              <a:t>HPD=12.3 arcsec</a:t>
            </a:r>
          </a:p>
        </p:txBody>
      </p:sp>
      <p:pic>
        <p:nvPicPr>
          <p:cNvPr id="6" name="Picture 5">
            <a:extLst>
              <a:ext uri="{FF2B5EF4-FFF2-40B4-BE49-F238E27FC236}">
                <a16:creationId xmlns:a16="http://schemas.microsoft.com/office/drawing/2014/main" id="{3098C117-24BD-3748-BB2E-E7C0C712B581}"/>
              </a:ext>
            </a:extLst>
          </p:cNvPr>
          <p:cNvPicPr>
            <a:picLocks noChangeAspect="1"/>
          </p:cNvPicPr>
          <p:nvPr/>
        </p:nvPicPr>
        <p:blipFill>
          <a:blip r:embed="rId4"/>
          <a:stretch>
            <a:fillRect/>
          </a:stretch>
        </p:blipFill>
        <p:spPr>
          <a:xfrm>
            <a:off x="8229600" y="1143000"/>
            <a:ext cx="3597342" cy="2541600"/>
          </a:xfrm>
          <a:prstGeom prst="rect">
            <a:avLst/>
          </a:prstGeom>
        </p:spPr>
      </p:pic>
      <p:sp>
        <p:nvSpPr>
          <p:cNvPr id="7" name="TextBox 38">
            <a:extLst>
              <a:ext uri="{FF2B5EF4-FFF2-40B4-BE49-F238E27FC236}">
                <a16:creationId xmlns:a16="http://schemas.microsoft.com/office/drawing/2014/main" id="{D0CEDC4A-93EA-3349-90E0-3D91E2505C31}"/>
              </a:ext>
            </a:extLst>
          </p:cNvPr>
          <p:cNvSpPr txBox="1">
            <a:spLocks noChangeArrowheads="1"/>
          </p:cNvSpPr>
          <p:nvPr/>
        </p:nvSpPr>
        <p:spPr bwMode="auto">
          <a:xfrm>
            <a:off x="8962628" y="1994267"/>
            <a:ext cx="1932893" cy="338554"/>
          </a:xfrm>
          <a:prstGeom prst="rect">
            <a:avLst/>
          </a:prstGeom>
          <a:solidFill>
            <a:schemeClr val="bg1"/>
          </a:solidFill>
          <a:ln w="19050">
            <a:solidFill>
              <a:schemeClr val="tx1"/>
            </a:solidFill>
            <a:miter lim="800000"/>
            <a:headEnd/>
            <a:tailEnd/>
          </a:ln>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Aft>
                <a:spcPts val="1200"/>
              </a:spcAft>
            </a:pPr>
            <a:r>
              <a:rPr lang="en-US" altLang="en-US" sz="1600" dirty="0"/>
              <a:t>HPD=14.4 arcsec</a:t>
            </a:r>
          </a:p>
        </p:txBody>
      </p:sp>
      <p:pic>
        <p:nvPicPr>
          <p:cNvPr id="8" name="Picture 7">
            <a:extLst>
              <a:ext uri="{FF2B5EF4-FFF2-40B4-BE49-F238E27FC236}">
                <a16:creationId xmlns:a16="http://schemas.microsoft.com/office/drawing/2014/main" id="{B8BC568E-82C5-D648-B300-7B6F0CC4204E}"/>
              </a:ext>
            </a:extLst>
          </p:cNvPr>
          <p:cNvPicPr>
            <a:picLocks noChangeAspect="1"/>
          </p:cNvPicPr>
          <p:nvPr/>
        </p:nvPicPr>
        <p:blipFill>
          <a:blip r:embed="rId5"/>
          <a:stretch>
            <a:fillRect/>
          </a:stretch>
        </p:blipFill>
        <p:spPr>
          <a:xfrm>
            <a:off x="4562411" y="3777124"/>
            <a:ext cx="3588575" cy="2535407"/>
          </a:xfrm>
          <a:prstGeom prst="rect">
            <a:avLst/>
          </a:prstGeom>
        </p:spPr>
      </p:pic>
      <p:sp>
        <p:nvSpPr>
          <p:cNvPr id="9" name="TextBox 38">
            <a:extLst>
              <a:ext uri="{FF2B5EF4-FFF2-40B4-BE49-F238E27FC236}">
                <a16:creationId xmlns:a16="http://schemas.microsoft.com/office/drawing/2014/main" id="{67BE366B-5839-394E-94CC-A1CBA329BEC5}"/>
              </a:ext>
            </a:extLst>
          </p:cNvPr>
          <p:cNvSpPr txBox="1">
            <a:spLocks noChangeArrowheads="1"/>
          </p:cNvSpPr>
          <p:nvPr/>
        </p:nvSpPr>
        <p:spPr bwMode="auto">
          <a:xfrm>
            <a:off x="5207407" y="4644865"/>
            <a:ext cx="1932893" cy="338554"/>
          </a:xfrm>
          <a:prstGeom prst="rect">
            <a:avLst/>
          </a:prstGeom>
          <a:solidFill>
            <a:schemeClr val="bg1"/>
          </a:solidFill>
          <a:ln w="19050">
            <a:solidFill>
              <a:schemeClr val="tx1"/>
            </a:solidFill>
            <a:miter lim="800000"/>
            <a:headEnd/>
            <a:tailEnd/>
          </a:ln>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Aft>
                <a:spcPts val="1200"/>
              </a:spcAft>
            </a:pPr>
            <a:r>
              <a:rPr lang="en-US" altLang="en-US" sz="1600" dirty="0"/>
              <a:t>HPD=11.6 arcsec</a:t>
            </a:r>
          </a:p>
        </p:txBody>
      </p:sp>
      <p:pic>
        <p:nvPicPr>
          <p:cNvPr id="3" name="Picture 2">
            <a:extLst>
              <a:ext uri="{FF2B5EF4-FFF2-40B4-BE49-F238E27FC236}">
                <a16:creationId xmlns:a16="http://schemas.microsoft.com/office/drawing/2014/main" id="{88BFA9CA-5B38-734F-8E34-61DCFCC3C917}"/>
              </a:ext>
            </a:extLst>
          </p:cNvPr>
          <p:cNvPicPr>
            <a:picLocks noChangeAspect="1"/>
          </p:cNvPicPr>
          <p:nvPr/>
        </p:nvPicPr>
        <p:blipFill>
          <a:blip r:embed="rId6"/>
          <a:stretch>
            <a:fillRect/>
          </a:stretch>
        </p:blipFill>
        <p:spPr>
          <a:xfrm>
            <a:off x="8238367" y="3793562"/>
            <a:ext cx="3588575" cy="2535406"/>
          </a:xfrm>
          <a:prstGeom prst="rect">
            <a:avLst/>
          </a:prstGeom>
        </p:spPr>
      </p:pic>
      <p:sp>
        <p:nvSpPr>
          <p:cNvPr id="13" name="TextBox 38">
            <a:extLst>
              <a:ext uri="{FF2B5EF4-FFF2-40B4-BE49-F238E27FC236}">
                <a16:creationId xmlns:a16="http://schemas.microsoft.com/office/drawing/2014/main" id="{0593D9E3-D4DD-9D43-90F7-EEA16ADFC37B}"/>
              </a:ext>
            </a:extLst>
          </p:cNvPr>
          <p:cNvSpPr txBox="1">
            <a:spLocks noChangeArrowheads="1"/>
          </p:cNvSpPr>
          <p:nvPr/>
        </p:nvSpPr>
        <p:spPr bwMode="auto">
          <a:xfrm>
            <a:off x="8915400" y="4628186"/>
            <a:ext cx="1932893" cy="338554"/>
          </a:xfrm>
          <a:prstGeom prst="rect">
            <a:avLst/>
          </a:prstGeom>
          <a:solidFill>
            <a:schemeClr val="bg1"/>
          </a:solidFill>
          <a:ln w="19050">
            <a:solidFill>
              <a:schemeClr val="tx1"/>
            </a:solidFill>
            <a:miter lim="800000"/>
            <a:headEnd/>
            <a:tailEnd/>
          </a:ln>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Aft>
                <a:spcPts val="1200"/>
              </a:spcAft>
            </a:pPr>
            <a:r>
              <a:rPr lang="en-US" altLang="en-US" sz="1600" dirty="0"/>
              <a:t>HPD=14.2 arcsec</a:t>
            </a:r>
          </a:p>
        </p:txBody>
      </p:sp>
    </p:spTree>
    <p:extLst>
      <p:ext uri="{BB962C8B-B14F-4D97-AF65-F5344CB8AC3E}">
        <p14:creationId xmlns:p14="http://schemas.microsoft.com/office/powerpoint/2010/main" val="211828151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740EA5-8916-BE4E-9E65-A9F6C6BAC56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53000" y="1097910"/>
            <a:ext cx="6421975" cy="5424180"/>
          </a:xfrm>
          <a:prstGeom prst="rect">
            <a:avLst/>
          </a:prstGeom>
        </p:spPr>
      </p:pic>
      <p:sp>
        <p:nvSpPr>
          <p:cNvPr id="2" name="Title 1">
            <a:extLst>
              <a:ext uri="{FF2B5EF4-FFF2-40B4-BE49-F238E27FC236}">
                <a16:creationId xmlns:a16="http://schemas.microsoft.com/office/drawing/2014/main" id="{F8FD4124-0DF2-E245-9D3E-33C6BAC41CF7}"/>
              </a:ext>
            </a:extLst>
          </p:cNvPr>
          <p:cNvSpPr>
            <a:spLocks noGrp="1"/>
          </p:cNvSpPr>
          <p:nvPr>
            <p:ph type="title"/>
          </p:nvPr>
        </p:nvSpPr>
        <p:spPr/>
        <p:txBody>
          <a:bodyPr>
            <a:normAutofit/>
          </a:bodyPr>
          <a:lstStyle/>
          <a:p>
            <a:r>
              <a:rPr lang="en-US" dirty="0"/>
              <a:t>X-Ray Test Results: Point-Spread Functions and Performance</a:t>
            </a:r>
          </a:p>
        </p:txBody>
      </p:sp>
      <p:sp>
        <p:nvSpPr>
          <p:cNvPr id="16" name="Content Placeholder 2">
            <a:extLst>
              <a:ext uri="{FF2B5EF4-FFF2-40B4-BE49-F238E27FC236}">
                <a16:creationId xmlns:a16="http://schemas.microsoft.com/office/drawing/2014/main" id="{DC661129-6709-2340-BBB4-C4AA1142D021}"/>
              </a:ext>
            </a:extLst>
          </p:cNvPr>
          <p:cNvSpPr txBox="1">
            <a:spLocks/>
          </p:cNvSpPr>
          <p:nvPr/>
        </p:nvSpPr>
        <p:spPr>
          <a:xfrm>
            <a:off x="304800" y="990600"/>
            <a:ext cx="4419600" cy="3429000"/>
          </a:xfrm>
          <a:prstGeom prst="rect">
            <a:avLst/>
          </a:prstGeom>
        </p:spPr>
        <p:txBody>
          <a:bodyPr vert="horz" lIns="91440" tIns="45720" rIns="91440" bIns="45720" rtlCol="0">
            <a:normAutofit fontScale="77500" lnSpcReduction="20000"/>
          </a:bodyPr>
          <a:lstStyle>
            <a:lvl1pPr marL="173038" indent="-173038" algn="l" defTabSz="914400" rtl="0" eaLnBrk="1" latinLnBrk="0" hangingPunct="1">
              <a:spcBef>
                <a:spcPct val="20000"/>
              </a:spcBef>
              <a:buClr>
                <a:schemeClr val="tx2"/>
              </a:buClr>
              <a:buFont typeface="Arial" pitchFamily="34" charset="0"/>
              <a:buChar char="•"/>
              <a:defRPr sz="2000" b="1" kern="1200">
                <a:solidFill>
                  <a:schemeClr val="tx1"/>
                </a:solidFill>
                <a:latin typeface="Arial Narrow" pitchFamily="34" charset="0"/>
                <a:ea typeface="+mn-ea"/>
                <a:cs typeface="+mn-cs"/>
              </a:defRPr>
            </a:lvl1pPr>
            <a:lvl2pPr marL="574675" indent="-347663" algn="l" defTabSz="914400" rtl="0" eaLnBrk="1" latinLnBrk="0" hangingPunct="1">
              <a:spcBef>
                <a:spcPct val="20000"/>
              </a:spcBef>
              <a:buClr>
                <a:schemeClr val="tx2"/>
              </a:buClr>
              <a:buFont typeface="Arial Narrow" pitchFamily="34" charset="0"/>
              <a:buChar char="—"/>
              <a:defRPr sz="1800" b="1" kern="1200">
                <a:solidFill>
                  <a:schemeClr val="tx1"/>
                </a:solidFill>
                <a:latin typeface="Arial Narrow" pitchFamily="34" charset="0"/>
                <a:ea typeface="+mn-ea"/>
                <a:cs typeface="+mn-cs"/>
              </a:defRPr>
            </a:lvl2pPr>
            <a:lvl3pPr marL="854075" indent="-279400" algn="l" defTabSz="914400" rtl="0" eaLnBrk="1" latinLnBrk="0" hangingPunct="1">
              <a:spcBef>
                <a:spcPct val="20000"/>
              </a:spcBef>
              <a:buClr>
                <a:schemeClr val="tx2"/>
              </a:buClr>
              <a:buFont typeface="Arial Narrow" pitchFamily="34" charset="0"/>
              <a:buChar char="—"/>
              <a:defRPr sz="1600" b="1" kern="1200">
                <a:solidFill>
                  <a:schemeClr val="tx1"/>
                </a:solidFill>
                <a:latin typeface="Arial Narrow" pitchFamily="34" charset="0"/>
                <a:ea typeface="+mn-ea"/>
                <a:cs typeface="+mn-cs"/>
              </a:defRPr>
            </a:lvl3pPr>
            <a:lvl4pPr marL="1141413" indent="-287338" algn="l" defTabSz="914400" rtl="0" eaLnBrk="1" latinLnBrk="0" hangingPunct="1">
              <a:spcBef>
                <a:spcPct val="20000"/>
              </a:spcBef>
              <a:buClr>
                <a:schemeClr val="tx2"/>
              </a:buClr>
              <a:buFont typeface="Arial Narrow" pitchFamily="34" charset="0"/>
              <a:buChar char="—"/>
              <a:defRPr sz="1600" b="1" kern="1200">
                <a:solidFill>
                  <a:schemeClr val="tx1"/>
                </a:solidFill>
                <a:latin typeface="Arial Narrow" pitchFamily="34" charset="0"/>
                <a:ea typeface="+mn-ea"/>
                <a:cs typeface="+mn-cs"/>
              </a:defRPr>
            </a:lvl4pPr>
            <a:lvl5pPr marL="1489075" indent="-287338" algn="l" defTabSz="914400" rtl="0" eaLnBrk="1" latinLnBrk="0" hangingPunct="1">
              <a:spcBef>
                <a:spcPct val="20000"/>
              </a:spcBef>
              <a:buClr>
                <a:schemeClr val="tx2"/>
              </a:buClr>
              <a:buFont typeface="Arial Narrow" pitchFamily="34" charset="0"/>
              <a:buChar char="—"/>
              <a:defRPr sz="1600" b="1" kern="1200" baseline="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PSFs convey similar message to out-of-focus images.  </a:t>
            </a:r>
          </a:p>
          <a:p>
            <a:r>
              <a:rPr lang="en-US" dirty="0"/>
              <a:t>MMA 1 and MMA 4 are much closer to </a:t>
            </a:r>
            <a:r>
              <a:rPr lang="en-US" dirty="0">
                <a:latin typeface="Symbol" pitchFamily="2" charset="2"/>
              </a:rPr>
              <a:t>DD</a:t>
            </a:r>
            <a:r>
              <a:rPr lang="en-US" dirty="0"/>
              <a:t>R estimates than MMA 2 and MMA 3. </a:t>
            </a:r>
          </a:p>
          <a:p>
            <a:r>
              <a:rPr lang="en-US" dirty="0"/>
              <a:t>HPD requirement was for 2.3 keV and 4.5 keV performance.</a:t>
            </a:r>
          </a:p>
          <a:p>
            <a:r>
              <a:rPr lang="en-US" dirty="0"/>
              <a:t>MMA 2 exceeded requirement by 4% at 4.5 keV.</a:t>
            </a:r>
          </a:p>
          <a:p>
            <a:r>
              <a:rPr lang="en-US" dirty="0"/>
              <a:t>MMA 3 exceeded requirement by 10% at 2.3 keV and 12% at 4.5 keV.</a:t>
            </a:r>
          </a:p>
          <a:p>
            <a:r>
              <a:rPr lang="en-US" dirty="0"/>
              <a:t>Because of availability, as of now MMA 1, MMA 2, and MMA 3 are being used for flight.</a:t>
            </a:r>
          </a:p>
          <a:p>
            <a:r>
              <a:rPr lang="en-US" dirty="0"/>
              <a:t>Requirements were waived, since:</a:t>
            </a:r>
          </a:p>
          <a:p>
            <a:pPr lvl="1"/>
            <a:r>
              <a:rPr lang="en-US" dirty="0"/>
              <a:t>Observatory performance requirement was still met </a:t>
            </a:r>
          </a:p>
          <a:p>
            <a:pPr lvl="1"/>
            <a:r>
              <a:rPr lang="en-US" dirty="0"/>
              <a:t>Schedule margin did not allow for swapping out for MMA 4.</a:t>
            </a:r>
          </a:p>
        </p:txBody>
      </p:sp>
      <p:graphicFrame>
        <p:nvGraphicFramePr>
          <p:cNvPr id="5" name="Table 4">
            <a:extLst>
              <a:ext uri="{FF2B5EF4-FFF2-40B4-BE49-F238E27FC236}">
                <a16:creationId xmlns:a16="http://schemas.microsoft.com/office/drawing/2014/main" id="{CD2453FC-639E-204B-B9CE-E2C8832CAC80}"/>
              </a:ext>
            </a:extLst>
          </p:cNvPr>
          <p:cNvGraphicFramePr>
            <a:graphicFrameLocks noGrp="1"/>
          </p:cNvGraphicFramePr>
          <p:nvPr>
            <p:extLst>
              <p:ext uri="{D42A27DB-BD31-4B8C-83A1-F6EECF244321}">
                <p14:modId xmlns:p14="http://schemas.microsoft.com/office/powerpoint/2010/main" val="3220172476"/>
              </p:ext>
            </p:extLst>
          </p:nvPr>
        </p:nvGraphicFramePr>
        <p:xfrm>
          <a:off x="609600" y="4419600"/>
          <a:ext cx="3886200" cy="1981202"/>
        </p:xfrm>
        <a:graphic>
          <a:graphicData uri="http://schemas.openxmlformats.org/drawingml/2006/table">
            <a:tbl>
              <a:tblPr firstRow="1" firstCol="1" bandRow="1">
                <a:tableStyleId>{5C22544A-7EE6-4342-B048-85BDC9FD1C3A}</a:tableStyleId>
              </a:tblPr>
              <a:tblGrid>
                <a:gridCol w="1079500">
                  <a:extLst>
                    <a:ext uri="{9D8B030D-6E8A-4147-A177-3AD203B41FA5}">
                      <a16:colId xmlns:a16="http://schemas.microsoft.com/office/drawing/2014/main" val="1956394470"/>
                    </a:ext>
                  </a:extLst>
                </a:gridCol>
                <a:gridCol w="701675">
                  <a:extLst>
                    <a:ext uri="{9D8B030D-6E8A-4147-A177-3AD203B41FA5}">
                      <a16:colId xmlns:a16="http://schemas.microsoft.com/office/drawing/2014/main" val="1207273565"/>
                    </a:ext>
                  </a:extLst>
                </a:gridCol>
                <a:gridCol w="701675">
                  <a:extLst>
                    <a:ext uri="{9D8B030D-6E8A-4147-A177-3AD203B41FA5}">
                      <a16:colId xmlns:a16="http://schemas.microsoft.com/office/drawing/2014/main" val="2604702177"/>
                    </a:ext>
                  </a:extLst>
                </a:gridCol>
                <a:gridCol w="701675">
                  <a:extLst>
                    <a:ext uri="{9D8B030D-6E8A-4147-A177-3AD203B41FA5}">
                      <a16:colId xmlns:a16="http://schemas.microsoft.com/office/drawing/2014/main" val="3155723244"/>
                    </a:ext>
                  </a:extLst>
                </a:gridCol>
                <a:gridCol w="701675">
                  <a:extLst>
                    <a:ext uri="{9D8B030D-6E8A-4147-A177-3AD203B41FA5}">
                      <a16:colId xmlns:a16="http://schemas.microsoft.com/office/drawing/2014/main" val="2297020424"/>
                    </a:ext>
                  </a:extLst>
                </a:gridCol>
              </a:tblGrid>
              <a:tr h="460132">
                <a:tc gridSpan="5">
                  <a:txBody>
                    <a:bodyPr/>
                    <a:lstStyle/>
                    <a:p>
                      <a:pPr marL="0" marR="0" algn="ctr">
                        <a:spcBef>
                          <a:spcPts val="0"/>
                        </a:spcBef>
                        <a:spcAft>
                          <a:spcPts val="0"/>
                        </a:spcAft>
                        <a:tabLst>
                          <a:tab pos="457200" algn="l"/>
                          <a:tab pos="5852160" algn="r"/>
                          <a:tab pos="457200" algn="l"/>
                        </a:tabLst>
                      </a:pPr>
                      <a:r>
                        <a:rPr lang="en-US" sz="1200" dirty="0">
                          <a:effectLst/>
                          <a:latin typeface="+mn-lt"/>
                          <a:ea typeface="Times New Roman" panose="02020603050405020304" pitchFamily="18" charset="0"/>
                        </a:rPr>
                        <a:t>Half Power Diameter in arcsec, ±0.3 arcsec</a:t>
                      </a:r>
                    </a:p>
                  </a:txBody>
                  <a:tcPr marL="68580" marR="68580" marT="0" marB="0" anchor="ctr"/>
                </a:tc>
                <a:tc hMerge="1">
                  <a:txBody>
                    <a:bodyPr/>
                    <a:lstStyle/>
                    <a:p>
                      <a:pPr marL="0" marR="0" algn="ctr">
                        <a:spcBef>
                          <a:spcPts val="0"/>
                        </a:spcBef>
                        <a:spcAft>
                          <a:spcPts val="0"/>
                        </a:spcAft>
                        <a:tabLst>
                          <a:tab pos="457200" algn="l"/>
                          <a:tab pos="5852160" algn="r"/>
                          <a:tab pos="457200" algn="l"/>
                        </a:tabLst>
                      </a:pPr>
                      <a:endParaRPr lang="en-US" sz="120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pPr marL="0" marR="0" algn="ctr">
                        <a:spcBef>
                          <a:spcPts val="0"/>
                        </a:spcBef>
                        <a:spcAft>
                          <a:spcPts val="0"/>
                        </a:spcAft>
                        <a:tabLst>
                          <a:tab pos="457200" algn="l"/>
                          <a:tab pos="5852160" algn="r"/>
                          <a:tab pos="457200" algn="l"/>
                        </a:tabLst>
                      </a:pP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pPr marL="0" marR="0" algn="ctr">
                        <a:spcBef>
                          <a:spcPts val="0"/>
                        </a:spcBef>
                        <a:spcAft>
                          <a:spcPts val="0"/>
                        </a:spcAft>
                        <a:tabLst>
                          <a:tab pos="457200" algn="l"/>
                          <a:tab pos="5852160" algn="r"/>
                          <a:tab pos="457200" algn="l"/>
                        </a:tabLst>
                      </a:pPr>
                      <a:endParaRPr lang="en-US" sz="120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pPr marL="0" marR="0" algn="ctr">
                        <a:spcBef>
                          <a:spcPts val="0"/>
                        </a:spcBef>
                        <a:spcAft>
                          <a:spcPts val="0"/>
                        </a:spcAft>
                        <a:tabLst>
                          <a:tab pos="457200" algn="l"/>
                          <a:tab pos="5852160" algn="r"/>
                          <a:tab pos="457200" algn="l"/>
                        </a:tabLst>
                      </a:pP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893609014"/>
                  </a:ext>
                </a:extLst>
              </a:tr>
              <a:tr h="460132">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 pos="5852160" algn="r"/>
                          <a:tab pos="457200" algn="l"/>
                        </a:tabLst>
                        <a:defRPr/>
                      </a:pPr>
                      <a:r>
                        <a:rPr lang="en-US" sz="1200" dirty="0">
                          <a:effectLst/>
                          <a:latin typeface="+mn-lt"/>
                        </a:rPr>
                        <a:t>Energy (keV)</a:t>
                      </a:r>
                      <a:endParaRPr lang="en-US" sz="12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457200" algn="l"/>
                          <a:tab pos="5852160" algn="r"/>
                          <a:tab pos="457200" algn="l"/>
                        </a:tabLst>
                      </a:pPr>
                      <a:r>
                        <a:rPr lang="en-US" sz="1200" dirty="0">
                          <a:effectLst/>
                          <a:latin typeface="+mn-lt"/>
                        </a:rPr>
                        <a:t>MMA 1</a:t>
                      </a:r>
                      <a:endParaRPr lang="en-US" sz="12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457200" algn="l"/>
                          <a:tab pos="5852160" algn="r"/>
                          <a:tab pos="457200" algn="l"/>
                        </a:tabLst>
                      </a:pPr>
                      <a:r>
                        <a:rPr lang="en-US" sz="1200" dirty="0">
                          <a:effectLst/>
                          <a:latin typeface="+mn-lt"/>
                        </a:rPr>
                        <a:t>MMA 2</a:t>
                      </a:r>
                      <a:endParaRPr lang="en-US" sz="12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457200" algn="l"/>
                          <a:tab pos="5852160" algn="r"/>
                          <a:tab pos="457200" algn="l"/>
                        </a:tabLst>
                      </a:pPr>
                      <a:r>
                        <a:rPr lang="en-US" sz="1200" dirty="0">
                          <a:effectLst/>
                          <a:latin typeface="+mn-lt"/>
                        </a:rPr>
                        <a:t>MMA 3</a:t>
                      </a:r>
                      <a:endParaRPr lang="en-US" sz="12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457200" algn="l"/>
                          <a:tab pos="5852160" algn="r"/>
                          <a:tab pos="457200" algn="l"/>
                        </a:tabLst>
                      </a:pPr>
                      <a:r>
                        <a:rPr lang="en-US" sz="1200" dirty="0">
                          <a:effectLst/>
                          <a:latin typeface="+mn-lt"/>
                        </a:rPr>
                        <a:t>MMA 4</a:t>
                      </a:r>
                      <a:endParaRPr lang="en-US" sz="12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1615108387"/>
                  </a:ext>
                </a:extLst>
              </a:tr>
              <a:tr h="353646">
                <a:tc>
                  <a:txBody>
                    <a:bodyPr/>
                    <a:lstStyle/>
                    <a:p>
                      <a:pPr marL="0" marR="0" algn="ctr">
                        <a:spcBef>
                          <a:spcPts val="0"/>
                        </a:spcBef>
                        <a:spcAft>
                          <a:spcPts val="0"/>
                        </a:spcAft>
                        <a:tabLst>
                          <a:tab pos="457200" algn="l"/>
                          <a:tab pos="5852160" algn="r"/>
                          <a:tab pos="457200" algn="l"/>
                        </a:tabLst>
                      </a:pPr>
                      <a:r>
                        <a:rPr lang="en-US" sz="1200" dirty="0">
                          <a:effectLst/>
                          <a:latin typeface="+mn-lt"/>
                          <a:ea typeface="Times New Roman" panose="02020603050405020304" pitchFamily="18" charset="0"/>
                        </a:rPr>
                        <a:t>2.3</a:t>
                      </a:r>
                    </a:p>
                  </a:txBody>
                  <a:tcPr marL="68580" marR="68580" marT="0" marB="0" anchor="ctr"/>
                </a:tc>
                <a:tc>
                  <a:txBody>
                    <a:bodyPr/>
                    <a:lstStyle/>
                    <a:p>
                      <a:pPr marL="0" marR="0" algn="ctr">
                        <a:spcBef>
                          <a:spcPts val="0"/>
                        </a:spcBef>
                        <a:spcAft>
                          <a:spcPts val="0"/>
                        </a:spcAft>
                        <a:tabLst>
                          <a:tab pos="457200" algn="l"/>
                          <a:tab pos="5852160" algn="r"/>
                          <a:tab pos="457200" algn="l"/>
                        </a:tabLst>
                      </a:pPr>
                      <a:r>
                        <a:rPr lang="en-US" sz="1200" dirty="0">
                          <a:effectLst/>
                          <a:latin typeface="+mn-lt"/>
                        </a:rPr>
                        <a:t>19.0</a:t>
                      </a:r>
                      <a:endParaRPr lang="en-US" sz="12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457200" algn="l"/>
                          <a:tab pos="5852160" algn="r"/>
                          <a:tab pos="457200" algn="l"/>
                        </a:tabLst>
                      </a:pPr>
                      <a:r>
                        <a:rPr lang="en-US" sz="1200" dirty="0">
                          <a:effectLst/>
                          <a:latin typeface="+mn-lt"/>
                        </a:rPr>
                        <a:t>25.0</a:t>
                      </a:r>
                      <a:endParaRPr lang="en-US" sz="12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457200" algn="l"/>
                          <a:tab pos="5852160" algn="r"/>
                          <a:tab pos="457200" algn="l"/>
                        </a:tabLst>
                      </a:pPr>
                      <a:r>
                        <a:rPr lang="en-US" sz="1200">
                          <a:effectLst/>
                          <a:latin typeface="+mn-lt"/>
                        </a:rPr>
                        <a:t>27.6</a:t>
                      </a:r>
                      <a:endParaRPr lang="en-US" sz="12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457200" algn="l"/>
                          <a:tab pos="5852160" algn="r"/>
                          <a:tab pos="457200" algn="l"/>
                        </a:tabLst>
                      </a:pPr>
                      <a:r>
                        <a:rPr lang="en-US" sz="1200" dirty="0">
                          <a:effectLst/>
                          <a:latin typeface="+mn-lt"/>
                        </a:rPr>
                        <a:t>20.0</a:t>
                      </a:r>
                      <a:endParaRPr lang="en-US" sz="12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2493994514"/>
                  </a:ext>
                </a:extLst>
              </a:tr>
              <a:tr h="353646">
                <a:tc>
                  <a:txBody>
                    <a:bodyPr/>
                    <a:lstStyle/>
                    <a:p>
                      <a:pPr marL="0" marR="0" algn="ctr">
                        <a:spcBef>
                          <a:spcPts val="0"/>
                        </a:spcBef>
                        <a:spcAft>
                          <a:spcPts val="0"/>
                        </a:spcAft>
                        <a:tabLst>
                          <a:tab pos="457200" algn="l"/>
                          <a:tab pos="5852160" algn="r"/>
                          <a:tab pos="457200" algn="l"/>
                        </a:tabLst>
                      </a:pPr>
                      <a:r>
                        <a:rPr lang="en-US" sz="1200" dirty="0">
                          <a:effectLst/>
                          <a:latin typeface="+mn-lt"/>
                          <a:ea typeface="Times New Roman" panose="02020603050405020304" pitchFamily="18" charset="0"/>
                        </a:rPr>
                        <a:t>4.5</a:t>
                      </a:r>
                    </a:p>
                  </a:txBody>
                  <a:tcPr marL="68580" marR="68580" marT="0" marB="0" anchor="ctr"/>
                </a:tc>
                <a:tc>
                  <a:txBody>
                    <a:bodyPr/>
                    <a:lstStyle/>
                    <a:p>
                      <a:pPr marL="0" marR="0" algn="ctr">
                        <a:spcBef>
                          <a:spcPts val="0"/>
                        </a:spcBef>
                        <a:spcAft>
                          <a:spcPts val="0"/>
                        </a:spcAft>
                        <a:tabLst>
                          <a:tab pos="457200" algn="l"/>
                          <a:tab pos="5852160" algn="r"/>
                          <a:tab pos="457200" algn="l"/>
                        </a:tabLst>
                      </a:pPr>
                      <a:r>
                        <a:rPr lang="en-US" sz="1200" dirty="0">
                          <a:effectLst/>
                          <a:latin typeface="+mn-lt"/>
                          <a:ea typeface="Times New Roman" panose="02020603050405020304" pitchFamily="18" charset="0"/>
                        </a:rPr>
                        <a:t>19.9</a:t>
                      </a:r>
                    </a:p>
                  </a:txBody>
                  <a:tcPr marL="68580" marR="68580" marT="0" marB="0" anchor="ctr"/>
                </a:tc>
                <a:tc>
                  <a:txBody>
                    <a:bodyPr/>
                    <a:lstStyle/>
                    <a:p>
                      <a:pPr marL="0" marR="0" algn="ctr">
                        <a:spcBef>
                          <a:spcPts val="0"/>
                        </a:spcBef>
                        <a:spcAft>
                          <a:spcPts val="0"/>
                        </a:spcAft>
                        <a:tabLst>
                          <a:tab pos="457200" algn="l"/>
                          <a:tab pos="5852160" algn="r"/>
                          <a:tab pos="457200" algn="l"/>
                        </a:tabLst>
                      </a:pPr>
                      <a:r>
                        <a:rPr lang="en-US" sz="1200" dirty="0">
                          <a:effectLst/>
                          <a:latin typeface="+mn-lt"/>
                          <a:ea typeface="Times New Roman" panose="02020603050405020304" pitchFamily="18" charset="0"/>
                        </a:rPr>
                        <a:t>26.0</a:t>
                      </a:r>
                    </a:p>
                  </a:txBody>
                  <a:tcPr marL="68580" marR="68580" marT="0" marB="0" anchor="ctr"/>
                </a:tc>
                <a:tc>
                  <a:txBody>
                    <a:bodyPr/>
                    <a:lstStyle/>
                    <a:p>
                      <a:pPr marL="0" marR="0" algn="ctr">
                        <a:spcBef>
                          <a:spcPts val="0"/>
                        </a:spcBef>
                        <a:spcAft>
                          <a:spcPts val="0"/>
                        </a:spcAft>
                        <a:tabLst>
                          <a:tab pos="457200" algn="l"/>
                          <a:tab pos="5852160" algn="r"/>
                          <a:tab pos="457200" algn="l"/>
                        </a:tabLst>
                      </a:pPr>
                      <a:r>
                        <a:rPr lang="en-US" sz="1200" dirty="0">
                          <a:effectLst/>
                          <a:latin typeface="+mn-lt"/>
                          <a:ea typeface="Times New Roman" panose="02020603050405020304" pitchFamily="18" charset="0"/>
                        </a:rPr>
                        <a:t>28.0</a:t>
                      </a:r>
                    </a:p>
                  </a:txBody>
                  <a:tcPr marL="68580" marR="68580" marT="0" marB="0" anchor="ctr"/>
                </a:tc>
                <a:tc>
                  <a:txBody>
                    <a:bodyPr/>
                    <a:lstStyle/>
                    <a:p>
                      <a:pPr marL="0" marR="0" algn="ctr">
                        <a:spcBef>
                          <a:spcPts val="0"/>
                        </a:spcBef>
                        <a:spcAft>
                          <a:spcPts val="0"/>
                        </a:spcAft>
                        <a:tabLst>
                          <a:tab pos="457200" algn="l"/>
                          <a:tab pos="5852160" algn="r"/>
                          <a:tab pos="457200" algn="l"/>
                        </a:tabLst>
                      </a:pPr>
                      <a:r>
                        <a:rPr lang="en-US" sz="1200" dirty="0">
                          <a:effectLst/>
                          <a:latin typeface="+mn-lt"/>
                          <a:ea typeface="Times New Roman" panose="02020603050405020304" pitchFamily="18" charset="0"/>
                        </a:rPr>
                        <a:t>20.8</a:t>
                      </a:r>
                    </a:p>
                  </a:txBody>
                  <a:tcPr marL="68580" marR="68580" marT="0" marB="0" anchor="ctr"/>
                </a:tc>
                <a:extLst>
                  <a:ext uri="{0D108BD9-81ED-4DB2-BD59-A6C34878D82A}">
                    <a16:rowId xmlns:a16="http://schemas.microsoft.com/office/drawing/2014/main" val="2876167563"/>
                  </a:ext>
                </a:extLst>
              </a:tr>
              <a:tr h="353646">
                <a:tc>
                  <a:txBody>
                    <a:bodyPr/>
                    <a:lstStyle/>
                    <a:p>
                      <a:pPr marL="0" marR="0" algn="ctr">
                        <a:spcBef>
                          <a:spcPts val="0"/>
                        </a:spcBef>
                        <a:spcAft>
                          <a:spcPts val="0"/>
                        </a:spcAft>
                        <a:tabLst>
                          <a:tab pos="457200" algn="l"/>
                          <a:tab pos="5852160" algn="r"/>
                          <a:tab pos="457200" algn="l"/>
                        </a:tabLst>
                      </a:pPr>
                      <a:r>
                        <a:rPr lang="en-US" sz="1200" dirty="0">
                          <a:effectLst/>
                          <a:latin typeface="+mn-lt"/>
                          <a:ea typeface="Times New Roman" panose="02020603050405020304" pitchFamily="18" charset="0"/>
                        </a:rPr>
                        <a:t>6.4</a:t>
                      </a:r>
                    </a:p>
                  </a:txBody>
                  <a:tcPr marL="68580" marR="68580" marT="0" marB="0" anchor="ctr"/>
                </a:tc>
                <a:tc>
                  <a:txBody>
                    <a:bodyPr/>
                    <a:lstStyle/>
                    <a:p>
                      <a:pPr marL="0" marR="0" algn="ctr">
                        <a:spcBef>
                          <a:spcPts val="0"/>
                        </a:spcBef>
                        <a:spcAft>
                          <a:spcPts val="0"/>
                        </a:spcAft>
                        <a:tabLst>
                          <a:tab pos="457200" algn="l"/>
                          <a:tab pos="5852160" algn="r"/>
                          <a:tab pos="457200" algn="l"/>
                        </a:tabLst>
                      </a:pPr>
                      <a:r>
                        <a:rPr lang="en-US" sz="1200" dirty="0">
                          <a:effectLst/>
                          <a:latin typeface="+mn-lt"/>
                          <a:ea typeface="Times New Roman" panose="02020603050405020304" pitchFamily="18" charset="0"/>
                        </a:rPr>
                        <a:t>20.2</a:t>
                      </a:r>
                    </a:p>
                  </a:txBody>
                  <a:tcPr marL="68580" marR="68580" marT="0" marB="0" anchor="ctr"/>
                </a:tc>
                <a:tc>
                  <a:txBody>
                    <a:bodyPr/>
                    <a:lstStyle/>
                    <a:p>
                      <a:pPr marL="0" marR="0" algn="ctr">
                        <a:spcBef>
                          <a:spcPts val="0"/>
                        </a:spcBef>
                        <a:spcAft>
                          <a:spcPts val="0"/>
                        </a:spcAft>
                        <a:tabLst>
                          <a:tab pos="457200" algn="l"/>
                          <a:tab pos="5852160" algn="r"/>
                          <a:tab pos="457200" algn="l"/>
                        </a:tabLst>
                      </a:pPr>
                      <a:r>
                        <a:rPr lang="en-US" sz="1200" dirty="0">
                          <a:effectLst/>
                          <a:latin typeface="+mn-lt"/>
                          <a:ea typeface="Times New Roman" panose="02020603050405020304" pitchFamily="18" charset="0"/>
                        </a:rPr>
                        <a:t>25.0</a:t>
                      </a:r>
                    </a:p>
                  </a:txBody>
                  <a:tcPr marL="68580" marR="68580" marT="0" marB="0" anchor="ctr"/>
                </a:tc>
                <a:tc>
                  <a:txBody>
                    <a:bodyPr/>
                    <a:lstStyle/>
                    <a:p>
                      <a:pPr marL="0" marR="0" algn="ctr">
                        <a:spcBef>
                          <a:spcPts val="0"/>
                        </a:spcBef>
                        <a:spcAft>
                          <a:spcPts val="0"/>
                        </a:spcAft>
                        <a:tabLst>
                          <a:tab pos="457200" algn="l"/>
                          <a:tab pos="5852160" algn="r"/>
                          <a:tab pos="457200" algn="l"/>
                        </a:tabLst>
                      </a:pPr>
                      <a:r>
                        <a:rPr lang="en-US" sz="1200" dirty="0">
                          <a:effectLst/>
                          <a:latin typeface="+mn-lt"/>
                          <a:ea typeface="Times New Roman" panose="02020603050405020304" pitchFamily="18" charset="0"/>
                        </a:rPr>
                        <a:t>25.8</a:t>
                      </a:r>
                    </a:p>
                  </a:txBody>
                  <a:tcPr marL="68580" marR="68580" marT="0" marB="0" anchor="ctr"/>
                </a:tc>
                <a:tc>
                  <a:txBody>
                    <a:bodyPr/>
                    <a:lstStyle/>
                    <a:p>
                      <a:pPr marL="0" marR="0" algn="ctr">
                        <a:spcBef>
                          <a:spcPts val="0"/>
                        </a:spcBef>
                        <a:spcAft>
                          <a:spcPts val="0"/>
                        </a:spcAft>
                        <a:tabLst>
                          <a:tab pos="457200" algn="l"/>
                          <a:tab pos="5852160" algn="r"/>
                          <a:tab pos="457200" algn="l"/>
                        </a:tabLst>
                      </a:pPr>
                      <a:r>
                        <a:rPr lang="en-US" sz="1200" dirty="0">
                          <a:effectLst/>
                          <a:latin typeface="+mn-lt"/>
                          <a:ea typeface="Times New Roman" panose="02020603050405020304" pitchFamily="18" charset="0"/>
                        </a:rPr>
                        <a:t>20.1</a:t>
                      </a:r>
                    </a:p>
                  </a:txBody>
                  <a:tcPr marL="68580" marR="68580" marT="0" marB="0" anchor="ctr"/>
                </a:tc>
                <a:extLst>
                  <a:ext uri="{0D108BD9-81ED-4DB2-BD59-A6C34878D82A}">
                    <a16:rowId xmlns:a16="http://schemas.microsoft.com/office/drawing/2014/main" val="3027065536"/>
                  </a:ext>
                </a:extLst>
              </a:tr>
            </a:tbl>
          </a:graphicData>
        </a:graphic>
      </p:graphicFrame>
    </p:spTree>
    <p:extLst>
      <p:ext uri="{BB962C8B-B14F-4D97-AF65-F5344CB8AC3E}">
        <p14:creationId xmlns:p14="http://schemas.microsoft.com/office/powerpoint/2010/main" val="363527254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2B550-315A-AE49-9059-289A9FA66D7F}"/>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EDDC3B86-B2F5-EE4F-A09F-9BD4AA1A67D6}"/>
              </a:ext>
            </a:extLst>
          </p:cNvPr>
          <p:cNvSpPr>
            <a:spLocks noGrp="1"/>
          </p:cNvSpPr>
          <p:nvPr>
            <p:ph idx="1"/>
          </p:nvPr>
        </p:nvSpPr>
        <p:spPr>
          <a:xfrm>
            <a:off x="533400" y="1143000"/>
            <a:ext cx="6934200" cy="5181600"/>
          </a:xfrm>
        </p:spPr>
        <p:txBody>
          <a:bodyPr>
            <a:normAutofit fontScale="92500" lnSpcReduction="10000"/>
          </a:bodyPr>
          <a:lstStyle/>
          <a:p>
            <a:r>
              <a:rPr lang="en-US" dirty="0"/>
              <a:t>IXPE Mirror module assembly took place with a crew of 4 people at MSFC over a period from Oct. 2019 – July 2020, with a break for CoVID-19 shutdown over March-May 2020.</a:t>
            </a:r>
          </a:p>
          <a:p>
            <a:r>
              <a:rPr lang="en-US" dirty="0"/>
              <a:t>X-ray performance of 2 of the mirror modules (MMA 1 and MMA 4) was near predictions from build data.</a:t>
            </a:r>
          </a:p>
          <a:p>
            <a:r>
              <a:rPr lang="en-US" dirty="0"/>
              <a:t>X-ray performance of the other 2 mirror modules (MMA 2 and MMA 3) was worse than predictions from build data, and these models did not fully meet the Mirror Module Assembly IXPE requirement of 25 arcsec.</a:t>
            </a:r>
          </a:p>
          <a:p>
            <a:pPr lvl="1"/>
            <a:r>
              <a:rPr lang="en-US" dirty="0"/>
              <a:t>Out-of-focus x-ray images suggest that post- shell-assembly bending of the spider could have introduced the observed common-mode mirror shell astigmatism into these modules.</a:t>
            </a:r>
          </a:p>
          <a:p>
            <a:r>
              <a:rPr lang="en-US" dirty="0"/>
              <a:t>Because of IXPE project schedule constraints and relative module delivery times, MMA 1, MMA 2, and MMA 3 were integrated into the spacecraft, even though MMA 4 has better optical performance.</a:t>
            </a:r>
          </a:p>
          <a:p>
            <a:r>
              <a:rPr lang="en-US" dirty="0"/>
              <a:t>The three combined mirror modules and detectors meet the observatory-level performance requirement of 30 arcsec. </a:t>
            </a:r>
          </a:p>
          <a:p>
            <a:pPr lvl="1"/>
            <a:r>
              <a:rPr lang="en-US" dirty="0"/>
              <a:t> IXPE is scheduled to launch no earlier than December 15, 2021.</a:t>
            </a:r>
          </a:p>
        </p:txBody>
      </p:sp>
      <p:pic>
        <p:nvPicPr>
          <p:cNvPr id="4" name="Picture 3"/>
          <p:cNvPicPr>
            <a:picLocks noChangeAspect="1"/>
          </p:cNvPicPr>
          <p:nvPr/>
        </p:nvPicPr>
        <p:blipFill>
          <a:blip r:embed="rId2"/>
          <a:stretch>
            <a:fillRect/>
          </a:stretch>
        </p:blipFill>
        <p:spPr>
          <a:xfrm>
            <a:off x="7848600" y="1295400"/>
            <a:ext cx="4107722" cy="3081742"/>
          </a:xfrm>
          <a:prstGeom prst="rect">
            <a:avLst/>
          </a:prstGeom>
        </p:spPr>
      </p:pic>
    </p:spTree>
    <p:extLst>
      <p:ext uri="{BB962C8B-B14F-4D97-AF65-F5344CB8AC3E}">
        <p14:creationId xmlns:p14="http://schemas.microsoft.com/office/powerpoint/2010/main" val="124694920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Backup</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54450523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D4124-0DF2-E245-9D3E-33C6BAC41CF7}"/>
              </a:ext>
            </a:extLst>
          </p:cNvPr>
          <p:cNvSpPr>
            <a:spLocks noGrp="1"/>
          </p:cNvSpPr>
          <p:nvPr>
            <p:ph type="title"/>
          </p:nvPr>
        </p:nvSpPr>
        <p:spPr/>
        <p:txBody>
          <a:bodyPr/>
          <a:lstStyle/>
          <a:p>
            <a:r>
              <a:rPr lang="en-US" dirty="0"/>
              <a:t>Unexpected Challenges</a:t>
            </a:r>
          </a:p>
        </p:txBody>
      </p:sp>
      <p:sp>
        <p:nvSpPr>
          <p:cNvPr id="16" name="Content Placeholder 2">
            <a:extLst>
              <a:ext uri="{FF2B5EF4-FFF2-40B4-BE49-F238E27FC236}">
                <a16:creationId xmlns:a16="http://schemas.microsoft.com/office/drawing/2014/main" id="{DC661129-6709-2340-BBB4-C4AA1142D021}"/>
              </a:ext>
            </a:extLst>
          </p:cNvPr>
          <p:cNvSpPr txBox="1">
            <a:spLocks/>
          </p:cNvSpPr>
          <p:nvPr/>
        </p:nvSpPr>
        <p:spPr>
          <a:xfrm>
            <a:off x="304800" y="1219200"/>
            <a:ext cx="6400800" cy="5181600"/>
          </a:xfrm>
          <a:prstGeom prst="rect">
            <a:avLst/>
          </a:prstGeom>
        </p:spPr>
        <p:txBody>
          <a:bodyPr vert="horz" lIns="91440" tIns="45720" rIns="91440" bIns="45720" rtlCol="0">
            <a:normAutofit/>
          </a:bodyPr>
          <a:lstStyle>
            <a:lvl1pPr marL="173038" indent="-173038" algn="l" defTabSz="914400" rtl="0" eaLnBrk="1" latinLnBrk="0" hangingPunct="1">
              <a:spcBef>
                <a:spcPct val="20000"/>
              </a:spcBef>
              <a:buClr>
                <a:schemeClr val="tx2"/>
              </a:buClr>
              <a:buFont typeface="Arial" pitchFamily="34" charset="0"/>
              <a:buChar char="•"/>
              <a:defRPr sz="2000" b="1" kern="1200">
                <a:solidFill>
                  <a:schemeClr val="tx1"/>
                </a:solidFill>
                <a:latin typeface="Arial Narrow" pitchFamily="34" charset="0"/>
                <a:ea typeface="+mn-ea"/>
                <a:cs typeface="+mn-cs"/>
              </a:defRPr>
            </a:lvl1pPr>
            <a:lvl2pPr marL="574675" indent="-347663" algn="l" defTabSz="914400" rtl="0" eaLnBrk="1" latinLnBrk="0" hangingPunct="1">
              <a:spcBef>
                <a:spcPct val="20000"/>
              </a:spcBef>
              <a:buClr>
                <a:schemeClr val="tx2"/>
              </a:buClr>
              <a:buFont typeface="Arial Narrow" pitchFamily="34" charset="0"/>
              <a:buChar char="—"/>
              <a:defRPr sz="1800" b="1" kern="1200">
                <a:solidFill>
                  <a:schemeClr val="tx1"/>
                </a:solidFill>
                <a:latin typeface="Arial Narrow" pitchFamily="34" charset="0"/>
                <a:ea typeface="+mn-ea"/>
                <a:cs typeface="+mn-cs"/>
              </a:defRPr>
            </a:lvl2pPr>
            <a:lvl3pPr marL="854075" indent="-279400" algn="l" defTabSz="914400" rtl="0" eaLnBrk="1" latinLnBrk="0" hangingPunct="1">
              <a:spcBef>
                <a:spcPct val="20000"/>
              </a:spcBef>
              <a:buClr>
                <a:schemeClr val="tx2"/>
              </a:buClr>
              <a:buFont typeface="Arial Narrow" pitchFamily="34" charset="0"/>
              <a:buChar char="—"/>
              <a:defRPr sz="1600" b="1" kern="1200">
                <a:solidFill>
                  <a:schemeClr val="tx1"/>
                </a:solidFill>
                <a:latin typeface="Arial Narrow" pitchFamily="34" charset="0"/>
                <a:ea typeface="+mn-ea"/>
                <a:cs typeface="+mn-cs"/>
              </a:defRPr>
            </a:lvl3pPr>
            <a:lvl4pPr marL="1141413" indent="-287338" algn="l" defTabSz="914400" rtl="0" eaLnBrk="1" latinLnBrk="0" hangingPunct="1">
              <a:spcBef>
                <a:spcPct val="20000"/>
              </a:spcBef>
              <a:buClr>
                <a:schemeClr val="tx2"/>
              </a:buClr>
              <a:buFont typeface="Arial Narrow" pitchFamily="34" charset="0"/>
              <a:buChar char="—"/>
              <a:defRPr sz="1600" b="1" kern="1200">
                <a:solidFill>
                  <a:schemeClr val="tx1"/>
                </a:solidFill>
                <a:latin typeface="Arial Narrow" pitchFamily="34" charset="0"/>
                <a:ea typeface="+mn-ea"/>
                <a:cs typeface="+mn-cs"/>
              </a:defRPr>
            </a:lvl4pPr>
            <a:lvl5pPr marL="1489075" indent="-287338" algn="l" defTabSz="914400" rtl="0" eaLnBrk="1" latinLnBrk="0" hangingPunct="1">
              <a:spcBef>
                <a:spcPct val="20000"/>
              </a:spcBef>
              <a:buClr>
                <a:schemeClr val="tx2"/>
              </a:buClr>
              <a:buFont typeface="Arial Narrow" pitchFamily="34" charset="0"/>
              <a:buChar char="—"/>
              <a:defRPr sz="1600" b="1" kern="1200" baseline="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Inherent shell shape variations – Shell non-circularity necessitated shimming to achieve reliable epoxy wicking</a:t>
            </a:r>
          </a:p>
          <a:p>
            <a:r>
              <a:rPr lang="en-US" dirty="0"/>
              <a:t>Drift in suspended shell position while bond cures – Suspected to be </a:t>
            </a:r>
            <a:r>
              <a:rPr lang="en-US" dirty="0" err="1"/>
              <a:t>Kapton</a:t>
            </a:r>
            <a:r>
              <a:rPr lang="en-US" dirty="0"/>
              <a:t> tape adhesive age or UV degradation induced creep. </a:t>
            </a:r>
          </a:p>
          <a:p>
            <a:r>
              <a:rPr lang="en-US" dirty="0"/>
              <a:t>Sensitivity of epoxy bond strength to humidity</a:t>
            </a:r>
          </a:p>
          <a:p>
            <a:r>
              <a:rPr lang="en-US" dirty="0"/>
              <a:t>Sensitivity of epoxy wicking to bond gaps and mixing time</a:t>
            </a:r>
          </a:p>
          <a:p>
            <a:r>
              <a:rPr lang="en-US" dirty="0"/>
              <a:t>Late-in-design-cycle selection of launch vehicle led to over-test of engineering models</a:t>
            </a:r>
          </a:p>
          <a:p>
            <a:r>
              <a:rPr lang="en-US" dirty="0"/>
              <a:t>Shell rejection because of shell edge properties and contamination led to delays</a:t>
            </a:r>
          </a:p>
          <a:p>
            <a:r>
              <a:rPr lang="en-US" dirty="0"/>
              <a:t>COVID-19 pandemic</a:t>
            </a:r>
          </a:p>
        </p:txBody>
      </p:sp>
      <p:pic>
        <p:nvPicPr>
          <p:cNvPr id="3" name="Picture 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934200" y="1070192"/>
            <a:ext cx="4051074" cy="5053013"/>
          </a:xfrm>
          <a:prstGeom prst="rect">
            <a:avLst/>
          </a:prstGeom>
        </p:spPr>
      </p:pic>
      <p:sp>
        <p:nvSpPr>
          <p:cNvPr id="5" name="TextBox 4"/>
          <p:cNvSpPr txBox="1"/>
          <p:nvPr/>
        </p:nvSpPr>
        <p:spPr>
          <a:xfrm>
            <a:off x="6858000" y="6123205"/>
            <a:ext cx="4051074" cy="584775"/>
          </a:xfrm>
          <a:prstGeom prst="rect">
            <a:avLst/>
          </a:prstGeom>
          <a:solidFill>
            <a:schemeClr val="bg1"/>
          </a:solidFill>
          <a:ln>
            <a:noFill/>
          </a:ln>
        </p:spPr>
        <p:txBody>
          <a:bodyPr wrap="square" lIns="91440" rIns="0" rtlCol="0">
            <a:spAutoFit/>
          </a:bodyPr>
          <a:lstStyle/>
          <a:p>
            <a:r>
              <a:rPr lang="en-US" sz="1600" dirty="0"/>
              <a:t>~3 mm tape creep observed over 4 month COVID-19 shutdown </a:t>
            </a:r>
          </a:p>
        </p:txBody>
      </p:sp>
    </p:spTree>
    <p:extLst>
      <p:ext uri="{BB962C8B-B14F-4D97-AF65-F5344CB8AC3E}">
        <p14:creationId xmlns:p14="http://schemas.microsoft.com/office/powerpoint/2010/main" val="253844948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D4124-0DF2-E245-9D3E-33C6BAC41CF7}"/>
              </a:ext>
            </a:extLst>
          </p:cNvPr>
          <p:cNvSpPr>
            <a:spLocks noGrp="1"/>
          </p:cNvSpPr>
          <p:nvPr>
            <p:ph type="title"/>
          </p:nvPr>
        </p:nvSpPr>
        <p:spPr/>
        <p:txBody>
          <a:bodyPr/>
          <a:lstStyle/>
          <a:p>
            <a:r>
              <a:rPr lang="en-US" dirty="0"/>
              <a:t>Lessons Learned</a:t>
            </a:r>
          </a:p>
        </p:txBody>
      </p:sp>
      <p:sp>
        <p:nvSpPr>
          <p:cNvPr id="16" name="Content Placeholder 2">
            <a:extLst>
              <a:ext uri="{FF2B5EF4-FFF2-40B4-BE49-F238E27FC236}">
                <a16:creationId xmlns:a16="http://schemas.microsoft.com/office/drawing/2014/main" id="{DC661129-6709-2340-BBB4-C4AA1142D021}"/>
              </a:ext>
            </a:extLst>
          </p:cNvPr>
          <p:cNvSpPr txBox="1">
            <a:spLocks/>
          </p:cNvSpPr>
          <p:nvPr/>
        </p:nvSpPr>
        <p:spPr>
          <a:xfrm>
            <a:off x="381000" y="1143000"/>
            <a:ext cx="10972800" cy="5181600"/>
          </a:xfrm>
          <a:prstGeom prst="rect">
            <a:avLst/>
          </a:prstGeom>
        </p:spPr>
        <p:txBody>
          <a:bodyPr vert="horz" lIns="91440" tIns="45720" rIns="91440" bIns="45720" rtlCol="0">
            <a:normAutofit/>
          </a:bodyPr>
          <a:lstStyle>
            <a:lvl1pPr marL="173038" indent="-173038" algn="l" defTabSz="914400" rtl="0" eaLnBrk="1" latinLnBrk="0" hangingPunct="1">
              <a:spcBef>
                <a:spcPct val="20000"/>
              </a:spcBef>
              <a:buClr>
                <a:schemeClr val="tx2"/>
              </a:buClr>
              <a:buFont typeface="Arial" pitchFamily="34" charset="0"/>
              <a:buChar char="•"/>
              <a:defRPr sz="2000" b="1" kern="1200">
                <a:solidFill>
                  <a:schemeClr val="tx1"/>
                </a:solidFill>
                <a:latin typeface="Arial Narrow" pitchFamily="34" charset="0"/>
                <a:ea typeface="+mn-ea"/>
                <a:cs typeface="+mn-cs"/>
              </a:defRPr>
            </a:lvl1pPr>
            <a:lvl2pPr marL="574675" indent="-347663" algn="l" defTabSz="914400" rtl="0" eaLnBrk="1" latinLnBrk="0" hangingPunct="1">
              <a:spcBef>
                <a:spcPct val="20000"/>
              </a:spcBef>
              <a:buClr>
                <a:schemeClr val="tx2"/>
              </a:buClr>
              <a:buFont typeface="Arial Narrow" pitchFamily="34" charset="0"/>
              <a:buChar char="—"/>
              <a:defRPr sz="1800" b="1" kern="1200">
                <a:solidFill>
                  <a:schemeClr val="tx1"/>
                </a:solidFill>
                <a:latin typeface="Arial Narrow" pitchFamily="34" charset="0"/>
                <a:ea typeface="+mn-ea"/>
                <a:cs typeface="+mn-cs"/>
              </a:defRPr>
            </a:lvl2pPr>
            <a:lvl3pPr marL="854075" indent="-279400" algn="l" defTabSz="914400" rtl="0" eaLnBrk="1" latinLnBrk="0" hangingPunct="1">
              <a:spcBef>
                <a:spcPct val="20000"/>
              </a:spcBef>
              <a:buClr>
                <a:schemeClr val="tx2"/>
              </a:buClr>
              <a:buFont typeface="Arial Narrow" pitchFamily="34" charset="0"/>
              <a:buChar char="—"/>
              <a:defRPr sz="1600" b="1" kern="1200">
                <a:solidFill>
                  <a:schemeClr val="tx1"/>
                </a:solidFill>
                <a:latin typeface="Arial Narrow" pitchFamily="34" charset="0"/>
                <a:ea typeface="+mn-ea"/>
                <a:cs typeface="+mn-cs"/>
              </a:defRPr>
            </a:lvl3pPr>
            <a:lvl4pPr marL="1141413" indent="-287338" algn="l" defTabSz="914400" rtl="0" eaLnBrk="1" latinLnBrk="0" hangingPunct="1">
              <a:spcBef>
                <a:spcPct val="20000"/>
              </a:spcBef>
              <a:buClr>
                <a:schemeClr val="tx2"/>
              </a:buClr>
              <a:buFont typeface="Arial Narrow" pitchFamily="34" charset="0"/>
              <a:buChar char="—"/>
              <a:defRPr sz="1600" b="1" kern="1200">
                <a:solidFill>
                  <a:schemeClr val="tx1"/>
                </a:solidFill>
                <a:latin typeface="Arial Narrow" pitchFamily="34" charset="0"/>
                <a:ea typeface="+mn-ea"/>
                <a:cs typeface="+mn-cs"/>
              </a:defRPr>
            </a:lvl4pPr>
            <a:lvl5pPr marL="1489075" indent="-287338" algn="l" defTabSz="914400" rtl="0" eaLnBrk="1" latinLnBrk="0" hangingPunct="1">
              <a:spcBef>
                <a:spcPct val="20000"/>
              </a:spcBef>
              <a:buClr>
                <a:schemeClr val="tx2"/>
              </a:buClr>
              <a:buFont typeface="Arial Narrow" pitchFamily="34" charset="0"/>
              <a:buChar char="—"/>
              <a:defRPr sz="1600" b="1" kern="1200" baseline="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Overall, the shell assembly went relatively smoothly despite various delays.</a:t>
            </a:r>
          </a:p>
          <a:p>
            <a:r>
              <a:rPr lang="en-US" dirty="0"/>
              <a:t>Having multiple assembly stations significantly improved scheduling flexibility due to various shell-related hold-ups.  Often two shells were installed on different MMA in one day. </a:t>
            </a:r>
          </a:p>
          <a:p>
            <a:r>
              <a:rPr lang="en-US" dirty="0"/>
              <a:t>Bonding processes are more efficiently performed in environmentally controlled facilities.</a:t>
            </a:r>
          </a:p>
          <a:p>
            <a:r>
              <a:rPr lang="en-US" dirty="0"/>
              <a:t>Adequate schedule margin for design modifications following engineering model testing is essential.</a:t>
            </a:r>
          </a:p>
          <a:p>
            <a:r>
              <a:rPr lang="en-US" dirty="0"/>
              <a:t>Following shell assembly, all assembly steps should be subjected to analysis to identify potential to introduce permanent distortions into the spider.</a:t>
            </a:r>
          </a:p>
          <a:p>
            <a:r>
              <a:rPr lang="en-US" dirty="0"/>
              <a:t>Following shell assembly, all assembly steps should be performed with the spider in a flight-like mount configuration with any low-precision handling fixtures removed.</a:t>
            </a:r>
          </a:p>
          <a:p>
            <a:r>
              <a:rPr lang="en-US" dirty="0"/>
              <a:t>Waiting for launch vehicle selection until post-CDR imposes significant challenges and risks to design of vibration-sensitive optical systems.</a:t>
            </a:r>
          </a:p>
        </p:txBody>
      </p:sp>
    </p:spTree>
    <p:extLst>
      <p:ext uri="{BB962C8B-B14F-4D97-AF65-F5344CB8AC3E}">
        <p14:creationId xmlns:p14="http://schemas.microsoft.com/office/powerpoint/2010/main" val="78525465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D4124-0DF2-E245-9D3E-33C6BAC41CF7}"/>
              </a:ext>
            </a:extLst>
          </p:cNvPr>
          <p:cNvSpPr>
            <a:spLocks noGrp="1"/>
          </p:cNvSpPr>
          <p:nvPr>
            <p:ph type="title"/>
          </p:nvPr>
        </p:nvSpPr>
        <p:spPr/>
        <p:txBody>
          <a:bodyPr>
            <a:normAutofit/>
          </a:bodyPr>
          <a:lstStyle/>
          <a:p>
            <a:r>
              <a:rPr lang="en-US" dirty="0"/>
              <a:t>Sensitivity to Post-Shell-Assembly Spider Bending</a:t>
            </a:r>
          </a:p>
        </p:txBody>
      </p:sp>
      <p:sp>
        <p:nvSpPr>
          <p:cNvPr id="16" name="Content Placeholder 2">
            <a:extLst>
              <a:ext uri="{FF2B5EF4-FFF2-40B4-BE49-F238E27FC236}">
                <a16:creationId xmlns:a16="http://schemas.microsoft.com/office/drawing/2014/main" id="{DC661129-6709-2340-BBB4-C4AA1142D021}"/>
              </a:ext>
            </a:extLst>
          </p:cNvPr>
          <p:cNvSpPr txBox="1">
            <a:spLocks/>
          </p:cNvSpPr>
          <p:nvPr/>
        </p:nvSpPr>
        <p:spPr>
          <a:xfrm>
            <a:off x="228600" y="1066800"/>
            <a:ext cx="6400800" cy="5334000"/>
          </a:xfrm>
          <a:prstGeom prst="rect">
            <a:avLst/>
          </a:prstGeom>
        </p:spPr>
        <p:txBody>
          <a:bodyPr vert="horz" lIns="91440" tIns="45720" rIns="91440" bIns="45720" rtlCol="0">
            <a:normAutofit fontScale="70000" lnSpcReduction="20000"/>
          </a:bodyPr>
          <a:lstStyle>
            <a:lvl1pPr marL="173038" indent="-173038" algn="l" defTabSz="914400" rtl="0" eaLnBrk="1" latinLnBrk="0" hangingPunct="1">
              <a:spcBef>
                <a:spcPct val="20000"/>
              </a:spcBef>
              <a:buClr>
                <a:schemeClr val="tx2"/>
              </a:buClr>
              <a:buFont typeface="Arial" pitchFamily="34" charset="0"/>
              <a:buChar char="•"/>
              <a:defRPr sz="2000" b="1" kern="1200">
                <a:solidFill>
                  <a:schemeClr val="tx1"/>
                </a:solidFill>
                <a:latin typeface="Arial Narrow" pitchFamily="34" charset="0"/>
                <a:ea typeface="+mn-ea"/>
                <a:cs typeface="+mn-cs"/>
              </a:defRPr>
            </a:lvl1pPr>
            <a:lvl2pPr marL="574675" indent="-347663" algn="l" defTabSz="914400" rtl="0" eaLnBrk="1" latinLnBrk="0" hangingPunct="1">
              <a:spcBef>
                <a:spcPct val="20000"/>
              </a:spcBef>
              <a:buClr>
                <a:schemeClr val="tx2"/>
              </a:buClr>
              <a:buFont typeface="Arial Narrow" pitchFamily="34" charset="0"/>
              <a:buChar char="—"/>
              <a:defRPr sz="1800" b="1" kern="1200">
                <a:solidFill>
                  <a:schemeClr val="tx1"/>
                </a:solidFill>
                <a:latin typeface="Arial Narrow" pitchFamily="34" charset="0"/>
                <a:ea typeface="+mn-ea"/>
                <a:cs typeface="+mn-cs"/>
              </a:defRPr>
            </a:lvl2pPr>
            <a:lvl3pPr marL="854075" indent="-279400" algn="l" defTabSz="914400" rtl="0" eaLnBrk="1" latinLnBrk="0" hangingPunct="1">
              <a:spcBef>
                <a:spcPct val="20000"/>
              </a:spcBef>
              <a:buClr>
                <a:schemeClr val="tx2"/>
              </a:buClr>
              <a:buFont typeface="Arial Narrow" pitchFamily="34" charset="0"/>
              <a:buChar char="—"/>
              <a:defRPr sz="1600" b="1" kern="1200">
                <a:solidFill>
                  <a:schemeClr val="tx1"/>
                </a:solidFill>
                <a:latin typeface="Arial Narrow" pitchFamily="34" charset="0"/>
                <a:ea typeface="+mn-ea"/>
                <a:cs typeface="+mn-cs"/>
              </a:defRPr>
            </a:lvl3pPr>
            <a:lvl4pPr marL="1141413" indent="-287338" algn="l" defTabSz="914400" rtl="0" eaLnBrk="1" latinLnBrk="0" hangingPunct="1">
              <a:spcBef>
                <a:spcPct val="20000"/>
              </a:spcBef>
              <a:buClr>
                <a:schemeClr val="tx2"/>
              </a:buClr>
              <a:buFont typeface="Arial Narrow" pitchFamily="34" charset="0"/>
              <a:buChar char="—"/>
              <a:defRPr sz="1600" b="1" kern="1200">
                <a:solidFill>
                  <a:schemeClr val="tx1"/>
                </a:solidFill>
                <a:latin typeface="Arial Narrow" pitchFamily="34" charset="0"/>
                <a:ea typeface="+mn-ea"/>
                <a:cs typeface="+mn-cs"/>
              </a:defRPr>
            </a:lvl4pPr>
            <a:lvl5pPr marL="1489075" indent="-287338" algn="l" defTabSz="914400" rtl="0" eaLnBrk="1" latinLnBrk="0" hangingPunct="1">
              <a:spcBef>
                <a:spcPct val="20000"/>
              </a:spcBef>
              <a:buClr>
                <a:schemeClr val="tx2"/>
              </a:buClr>
              <a:buFont typeface="Arial Narrow" pitchFamily="34" charset="0"/>
              <a:buChar char="—"/>
              <a:defRPr sz="1600" b="1" kern="1200" baseline="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It is clear that MMA 2 and MMA 3 performance was degraded by shell distortions significantly larger than the engineering model</a:t>
            </a:r>
          </a:p>
          <a:p>
            <a:r>
              <a:rPr lang="en-US" dirty="0"/>
              <a:t>Facts that make it unlikely that these distortions occurred during shell installation:</a:t>
            </a:r>
          </a:p>
          <a:p>
            <a:pPr lvl="1"/>
            <a:r>
              <a:rPr lang="en-US" dirty="0"/>
              <a:t>All the shells in each of the worst MMAs have similar distortion</a:t>
            </a:r>
          </a:p>
          <a:p>
            <a:pPr lvl="1"/>
            <a:r>
              <a:rPr lang="en-US" dirty="0"/>
              <a:t>Both MMA 4 and MMA 2 were constructed on the same assembly stand, but one is clearly distorted and the other is not.</a:t>
            </a:r>
          </a:p>
          <a:p>
            <a:pPr lvl="1"/>
            <a:r>
              <a:rPr lang="en-US" dirty="0"/>
              <a:t>If a characteristic of the assembly station was the cause, then MMA 2 and MMA 4 would be similar.</a:t>
            </a:r>
          </a:p>
          <a:p>
            <a:r>
              <a:rPr lang="en-US" dirty="0"/>
              <a:t>Facts that make it unlikely that these distortions occurred when spider was unbolted from assembly station.</a:t>
            </a:r>
          </a:p>
          <a:p>
            <a:pPr lvl="1"/>
            <a:r>
              <a:rPr lang="en-US" dirty="0"/>
              <a:t>Sensor measurements were made before and after unbolting.</a:t>
            </a:r>
          </a:p>
          <a:p>
            <a:pPr lvl="1"/>
            <a:r>
              <a:rPr lang="en-US" dirty="0"/>
              <a:t>These indicated small levels of distortion below those observed in the x-ray tests.</a:t>
            </a:r>
          </a:p>
          <a:p>
            <a:pPr lvl="1"/>
            <a:r>
              <a:rPr lang="en-US" dirty="0"/>
              <a:t>These sensor measurements provide an estimate of sensitivity of MMA performance to spider bending</a:t>
            </a:r>
          </a:p>
          <a:p>
            <a:r>
              <a:rPr lang="en-US" dirty="0"/>
              <a:t>Facts that make it possible that these distortions occurred in later stages of assembly after the MMAs were removed from the assembly stations.</a:t>
            </a:r>
          </a:p>
          <a:p>
            <a:pPr lvl="1"/>
            <a:r>
              <a:rPr lang="en-US" dirty="0"/>
              <a:t>A handling fixture bolts to spider at 6 points and could bend spider while it is being attached.</a:t>
            </a:r>
          </a:p>
          <a:p>
            <a:pPr lvl="1"/>
            <a:r>
              <a:rPr lang="en-US" dirty="0"/>
              <a:t>Distortions smaller than handling fixture design tolerances could cause the observed distortions. </a:t>
            </a:r>
          </a:p>
          <a:p>
            <a:pPr lvl="1"/>
            <a:r>
              <a:rPr lang="en-US" dirty="0"/>
              <a:t>Subsequent assembly steps were performed with handling fixture attached, if temporary distortions occurred from handling fixture, they could be made permanent by assembly steps that involve the bonding of additional parts, like the outer housing, </a:t>
            </a:r>
          </a:p>
          <a:p>
            <a:pPr lvl="1"/>
            <a:r>
              <a:rPr lang="en-US" dirty="0"/>
              <a:t>Other post-shell-assembly support fixturing was fastened to components while they were being bonded to the spider. Removal of these fixtures  could leave residual distortions.</a:t>
            </a:r>
          </a:p>
          <a:p>
            <a:pPr lvl="1"/>
            <a:r>
              <a:rPr lang="en-US" dirty="0"/>
              <a:t>Module-to-module distortions could be explained by varying dimensions within tolerances of the components involved.  </a:t>
            </a:r>
          </a:p>
        </p:txBody>
      </p:sp>
      <p:pic>
        <p:nvPicPr>
          <p:cNvPr id="3" name="Picture 2">
            <a:extLst>
              <a:ext uri="{FF2B5EF4-FFF2-40B4-BE49-F238E27FC236}">
                <a16:creationId xmlns:a16="http://schemas.microsoft.com/office/drawing/2014/main" id="{662F9CD3-149D-DA4A-9AE4-94BBB2EBAA77}"/>
              </a:ext>
            </a:extLst>
          </p:cNvPr>
          <p:cNvPicPr>
            <a:picLocks noChangeAspect="1"/>
          </p:cNvPicPr>
          <p:nvPr/>
        </p:nvPicPr>
        <p:blipFill>
          <a:blip r:embed="rId3"/>
          <a:stretch>
            <a:fillRect/>
          </a:stretch>
        </p:blipFill>
        <p:spPr>
          <a:xfrm>
            <a:off x="7315200" y="3234842"/>
            <a:ext cx="4052840" cy="3007208"/>
          </a:xfrm>
          <a:prstGeom prst="rect">
            <a:avLst/>
          </a:prstGeom>
        </p:spPr>
      </p:pic>
      <p:graphicFrame>
        <p:nvGraphicFramePr>
          <p:cNvPr id="6" name="Table 5">
            <a:extLst>
              <a:ext uri="{FF2B5EF4-FFF2-40B4-BE49-F238E27FC236}">
                <a16:creationId xmlns:a16="http://schemas.microsoft.com/office/drawing/2014/main" id="{F5C5A2DA-3769-D44E-ADFB-F217E7FA4D0B}"/>
              </a:ext>
            </a:extLst>
          </p:cNvPr>
          <p:cNvGraphicFramePr>
            <a:graphicFrameLocks noGrp="1"/>
          </p:cNvGraphicFramePr>
          <p:nvPr>
            <p:extLst>
              <p:ext uri="{D42A27DB-BD31-4B8C-83A1-F6EECF244321}">
                <p14:modId xmlns:p14="http://schemas.microsoft.com/office/powerpoint/2010/main" val="4258051253"/>
              </p:ext>
            </p:extLst>
          </p:nvPr>
        </p:nvGraphicFramePr>
        <p:xfrm>
          <a:off x="7169920" y="1075765"/>
          <a:ext cx="3886200" cy="1993316"/>
        </p:xfrm>
        <a:graphic>
          <a:graphicData uri="http://schemas.openxmlformats.org/drawingml/2006/table">
            <a:tbl>
              <a:tblPr firstRow="1" firstCol="1" bandRow="1">
                <a:tableStyleId>{5C22544A-7EE6-4342-B048-85BDC9FD1C3A}</a:tableStyleId>
              </a:tblPr>
              <a:tblGrid>
                <a:gridCol w="1593080">
                  <a:extLst>
                    <a:ext uri="{9D8B030D-6E8A-4147-A177-3AD203B41FA5}">
                      <a16:colId xmlns:a16="http://schemas.microsoft.com/office/drawing/2014/main" val="1956394470"/>
                    </a:ext>
                  </a:extLst>
                </a:gridCol>
                <a:gridCol w="573280">
                  <a:extLst>
                    <a:ext uri="{9D8B030D-6E8A-4147-A177-3AD203B41FA5}">
                      <a16:colId xmlns:a16="http://schemas.microsoft.com/office/drawing/2014/main" val="1207273565"/>
                    </a:ext>
                  </a:extLst>
                </a:gridCol>
                <a:gridCol w="573280">
                  <a:extLst>
                    <a:ext uri="{9D8B030D-6E8A-4147-A177-3AD203B41FA5}">
                      <a16:colId xmlns:a16="http://schemas.microsoft.com/office/drawing/2014/main" val="2604702177"/>
                    </a:ext>
                  </a:extLst>
                </a:gridCol>
                <a:gridCol w="573280">
                  <a:extLst>
                    <a:ext uri="{9D8B030D-6E8A-4147-A177-3AD203B41FA5}">
                      <a16:colId xmlns:a16="http://schemas.microsoft.com/office/drawing/2014/main" val="3155723244"/>
                    </a:ext>
                  </a:extLst>
                </a:gridCol>
                <a:gridCol w="573280">
                  <a:extLst>
                    <a:ext uri="{9D8B030D-6E8A-4147-A177-3AD203B41FA5}">
                      <a16:colId xmlns:a16="http://schemas.microsoft.com/office/drawing/2014/main" val="2297020424"/>
                    </a:ext>
                  </a:extLst>
                </a:gridCol>
              </a:tblGrid>
              <a:tr h="460132">
                <a:tc gridSpan="5">
                  <a:txBody>
                    <a:bodyPr/>
                    <a:lstStyle/>
                    <a:p>
                      <a:pPr marL="0" marR="0" algn="ctr">
                        <a:spcBef>
                          <a:spcPts val="0"/>
                        </a:spcBef>
                        <a:spcAft>
                          <a:spcPts val="0"/>
                        </a:spcAft>
                        <a:tabLst>
                          <a:tab pos="457200" algn="l"/>
                          <a:tab pos="5852160" algn="r"/>
                          <a:tab pos="457200" algn="l"/>
                        </a:tabLst>
                      </a:pPr>
                      <a:r>
                        <a:rPr lang="en-US" sz="1200" dirty="0">
                          <a:effectLst/>
                          <a:latin typeface="+mn-lt"/>
                          <a:ea typeface="Times New Roman" panose="02020603050405020304" pitchFamily="18" charset="0"/>
                        </a:rPr>
                        <a:t>Spider Bending  from Unbolting and Astigmatism (arcsec)</a:t>
                      </a:r>
                    </a:p>
                  </a:txBody>
                  <a:tcPr marL="68580" marR="68580" marT="0" marB="0" anchor="ctr"/>
                </a:tc>
                <a:tc hMerge="1">
                  <a:txBody>
                    <a:bodyPr/>
                    <a:lstStyle/>
                    <a:p>
                      <a:pPr marL="0" marR="0" algn="ctr">
                        <a:spcBef>
                          <a:spcPts val="0"/>
                        </a:spcBef>
                        <a:spcAft>
                          <a:spcPts val="0"/>
                        </a:spcAft>
                        <a:tabLst>
                          <a:tab pos="457200" algn="l"/>
                          <a:tab pos="5852160" algn="r"/>
                          <a:tab pos="457200" algn="l"/>
                        </a:tabLst>
                      </a:pPr>
                      <a:endParaRPr lang="en-US" sz="120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pPr marL="0" marR="0" algn="ctr">
                        <a:spcBef>
                          <a:spcPts val="0"/>
                        </a:spcBef>
                        <a:spcAft>
                          <a:spcPts val="0"/>
                        </a:spcAft>
                        <a:tabLst>
                          <a:tab pos="457200" algn="l"/>
                          <a:tab pos="5852160" algn="r"/>
                          <a:tab pos="457200" algn="l"/>
                        </a:tabLst>
                      </a:pP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pPr marL="0" marR="0" algn="ctr">
                        <a:spcBef>
                          <a:spcPts val="0"/>
                        </a:spcBef>
                        <a:spcAft>
                          <a:spcPts val="0"/>
                        </a:spcAft>
                        <a:tabLst>
                          <a:tab pos="457200" algn="l"/>
                          <a:tab pos="5852160" algn="r"/>
                          <a:tab pos="457200" algn="l"/>
                        </a:tabLst>
                      </a:pPr>
                      <a:endParaRPr lang="en-US" sz="120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pPr marL="0" marR="0" algn="ctr">
                        <a:spcBef>
                          <a:spcPts val="0"/>
                        </a:spcBef>
                        <a:spcAft>
                          <a:spcPts val="0"/>
                        </a:spcAft>
                        <a:tabLst>
                          <a:tab pos="457200" algn="l"/>
                          <a:tab pos="5852160" algn="r"/>
                          <a:tab pos="457200" algn="l"/>
                        </a:tabLst>
                      </a:pP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893609014"/>
                  </a:ext>
                </a:extLst>
              </a:tr>
              <a:tr h="460132">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 pos="5852160" algn="r"/>
                          <a:tab pos="457200" algn="l"/>
                        </a:tabLst>
                        <a:defRPr/>
                      </a:pPr>
                      <a:r>
                        <a:rPr lang="en-US" sz="1200" dirty="0">
                          <a:effectLst/>
                          <a:latin typeface="+mn-lt"/>
                          <a:ea typeface="Times New Roman" panose="02020603050405020304" pitchFamily="18" charset="0"/>
                        </a:rPr>
                        <a:t>N=2 Fourier pk-pk</a:t>
                      </a:r>
                    </a:p>
                  </a:txBody>
                  <a:tcPr marL="68580" marR="68580" marT="0" marB="0" anchor="ctr"/>
                </a:tc>
                <a:tc>
                  <a:txBody>
                    <a:bodyPr/>
                    <a:lstStyle/>
                    <a:p>
                      <a:pPr marL="0" marR="0" algn="ctr">
                        <a:spcBef>
                          <a:spcPts val="0"/>
                        </a:spcBef>
                        <a:spcAft>
                          <a:spcPts val="0"/>
                        </a:spcAft>
                        <a:tabLst>
                          <a:tab pos="457200" algn="l"/>
                          <a:tab pos="5852160" algn="r"/>
                          <a:tab pos="457200" algn="l"/>
                        </a:tabLst>
                      </a:pPr>
                      <a:r>
                        <a:rPr lang="en-US" sz="1200" dirty="0">
                          <a:effectLst/>
                          <a:latin typeface="+mn-lt"/>
                        </a:rPr>
                        <a:t>MMA 1</a:t>
                      </a:r>
                      <a:endParaRPr lang="en-US" sz="12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457200" algn="l"/>
                          <a:tab pos="5852160" algn="r"/>
                          <a:tab pos="457200" algn="l"/>
                        </a:tabLst>
                      </a:pPr>
                      <a:r>
                        <a:rPr lang="en-US" sz="1200" dirty="0">
                          <a:effectLst/>
                          <a:latin typeface="+mn-lt"/>
                        </a:rPr>
                        <a:t>MMA 2</a:t>
                      </a:r>
                      <a:endParaRPr lang="en-US" sz="12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457200" algn="l"/>
                          <a:tab pos="5852160" algn="r"/>
                          <a:tab pos="457200" algn="l"/>
                        </a:tabLst>
                      </a:pPr>
                      <a:r>
                        <a:rPr lang="en-US" sz="1200" dirty="0">
                          <a:effectLst/>
                          <a:latin typeface="+mn-lt"/>
                        </a:rPr>
                        <a:t>MMA 3</a:t>
                      </a:r>
                      <a:endParaRPr lang="en-US" sz="12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457200" algn="l"/>
                          <a:tab pos="5852160" algn="r"/>
                          <a:tab pos="457200" algn="l"/>
                        </a:tabLst>
                      </a:pPr>
                      <a:r>
                        <a:rPr lang="en-US" sz="1200" dirty="0">
                          <a:effectLst/>
                          <a:latin typeface="+mn-lt"/>
                        </a:rPr>
                        <a:t>MMA 4</a:t>
                      </a:r>
                      <a:endParaRPr lang="en-US" sz="12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1615108387"/>
                  </a:ext>
                </a:extLst>
              </a:tr>
              <a:tr h="353646">
                <a:tc>
                  <a:txBody>
                    <a:bodyPr/>
                    <a:lstStyle/>
                    <a:p>
                      <a:pPr marL="0" marR="0" algn="ctr">
                        <a:spcBef>
                          <a:spcPts val="0"/>
                        </a:spcBef>
                        <a:spcAft>
                          <a:spcPts val="0"/>
                        </a:spcAft>
                        <a:tabLst>
                          <a:tab pos="457200" algn="l"/>
                          <a:tab pos="5852160" algn="r"/>
                          <a:tab pos="457200" algn="l"/>
                        </a:tabLst>
                      </a:pPr>
                      <a:r>
                        <a:rPr lang="en-US" sz="1200" dirty="0">
                          <a:effectLst/>
                          <a:latin typeface="+mn-lt"/>
                          <a:ea typeface="Times New Roman" panose="02020603050405020304" pitchFamily="18" charset="0"/>
                        </a:rPr>
                        <a:t>spider bend, </a:t>
                      </a:r>
                      <a:r>
                        <a:rPr lang="en-US" sz="1200" dirty="0">
                          <a:effectLst/>
                          <a:latin typeface="Symbol" pitchFamily="2" charset="2"/>
                          <a:ea typeface="Times New Roman" panose="02020603050405020304" pitchFamily="18" charset="0"/>
                        </a:rPr>
                        <a:t>m</a:t>
                      </a:r>
                      <a:r>
                        <a:rPr lang="en-US" sz="1200" dirty="0">
                          <a:effectLst/>
                          <a:latin typeface="+mn-lt"/>
                          <a:ea typeface="Times New Roman" panose="02020603050405020304" pitchFamily="18" charset="0"/>
                        </a:rPr>
                        <a:t>m</a:t>
                      </a:r>
                    </a:p>
                  </a:txBody>
                  <a:tcPr marL="68580" marR="68580" marT="0" marB="0" anchor="ctr"/>
                </a:tc>
                <a:tc>
                  <a:txBody>
                    <a:bodyPr/>
                    <a:lstStyle/>
                    <a:p>
                      <a:pPr marL="0" marR="0" algn="ctr">
                        <a:spcBef>
                          <a:spcPts val="0"/>
                        </a:spcBef>
                        <a:spcAft>
                          <a:spcPts val="0"/>
                        </a:spcAft>
                        <a:tabLst>
                          <a:tab pos="457200" algn="l"/>
                          <a:tab pos="5852160" algn="r"/>
                          <a:tab pos="457200" algn="l"/>
                        </a:tabLst>
                      </a:pPr>
                      <a:r>
                        <a:rPr lang="en-US" sz="1200" dirty="0">
                          <a:effectLst/>
                          <a:latin typeface="+mn-lt"/>
                        </a:rPr>
                        <a:t>4.0</a:t>
                      </a:r>
                      <a:endParaRPr lang="en-US" sz="12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457200" algn="l"/>
                          <a:tab pos="5852160" algn="r"/>
                          <a:tab pos="457200" algn="l"/>
                        </a:tabLst>
                      </a:pPr>
                      <a:r>
                        <a:rPr lang="en-US" sz="1200" dirty="0">
                          <a:effectLst/>
                          <a:latin typeface="+mn-lt"/>
                        </a:rPr>
                        <a:t>5.6</a:t>
                      </a:r>
                      <a:endParaRPr lang="en-US" sz="12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457200" algn="l"/>
                          <a:tab pos="5852160" algn="r"/>
                          <a:tab pos="457200" algn="l"/>
                        </a:tabLst>
                      </a:pPr>
                      <a:r>
                        <a:rPr lang="en-US" sz="1200" dirty="0">
                          <a:effectLst/>
                          <a:latin typeface="+mn-lt"/>
                        </a:rPr>
                        <a:t>1.6</a:t>
                      </a:r>
                      <a:endParaRPr lang="en-US" sz="12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457200" algn="l"/>
                          <a:tab pos="5852160" algn="r"/>
                          <a:tab pos="457200" algn="l"/>
                        </a:tabLst>
                      </a:pPr>
                      <a:r>
                        <a:rPr lang="en-US" sz="1200" dirty="0">
                          <a:effectLst/>
                          <a:latin typeface="+mn-lt"/>
                        </a:rPr>
                        <a:t>3.0</a:t>
                      </a:r>
                      <a:endParaRPr lang="en-US" sz="12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2493994514"/>
                  </a:ext>
                </a:extLst>
              </a:tr>
              <a:tr h="353646">
                <a:tc>
                  <a:txBody>
                    <a:bodyPr/>
                    <a:lstStyle/>
                    <a:p>
                      <a:pPr marL="0" marR="0" algn="ctr">
                        <a:spcBef>
                          <a:spcPts val="0"/>
                        </a:spcBef>
                        <a:spcAft>
                          <a:spcPts val="0"/>
                        </a:spcAft>
                        <a:tabLst>
                          <a:tab pos="457200" algn="l"/>
                          <a:tab pos="5852160" algn="r"/>
                          <a:tab pos="457200" algn="l"/>
                        </a:tabLst>
                      </a:pPr>
                      <a:r>
                        <a:rPr lang="en-US" sz="1200" dirty="0">
                          <a:effectLst/>
                          <a:latin typeface="+mn-lt"/>
                          <a:ea typeface="Times New Roman" panose="02020603050405020304" pitchFamily="18" charset="0"/>
                        </a:rPr>
                        <a:t>Outer shell astigmatism at unbolting</a:t>
                      </a:r>
                    </a:p>
                  </a:txBody>
                  <a:tcPr marL="68580" marR="68580" marT="0" marB="0" anchor="ctr"/>
                </a:tc>
                <a:tc>
                  <a:txBody>
                    <a:bodyPr/>
                    <a:lstStyle/>
                    <a:p>
                      <a:pPr marL="0" marR="0" algn="ctr">
                        <a:spcBef>
                          <a:spcPts val="0"/>
                        </a:spcBef>
                        <a:spcAft>
                          <a:spcPts val="0"/>
                        </a:spcAft>
                        <a:tabLst>
                          <a:tab pos="457200" algn="l"/>
                          <a:tab pos="5852160" algn="r"/>
                          <a:tab pos="457200" algn="l"/>
                        </a:tabLst>
                      </a:pPr>
                      <a:r>
                        <a:rPr lang="en-US" sz="1200" dirty="0">
                          <a:effectLst/>
                          <a:latin typeface="+mn-lt"/>
                          <a:ea typeface="Times New Roman" panose="02020603050405020304" pitchFamily="18" charset="0"/>
                        </a:rPr>
                        <a:t>5.0</a:t>
                      </a:r>
                    </a:p>
                  </a:txBody>
                  <a:tcPr marL="68580" marR="68580" marT="0" marB="0" anchor="ctr"/>
                </a:tc>
                <a:tc>
                  <a:txBody>
                    <a:bodyPr/>
                    <a:lstStyle/>
                    <a:p>
                      <a:pPr marL="0" marR="0" algn="ctr">
                        <a:spcBef>
                          <a:spcPts val="0"/>
                        </a:spcBef>
                        <a:spcAft>
                          <a:spcPts val="0"/>
                        </a:spcAft>
                        <a:tabLst>
                          <a:tab pos="457200" algn="l"/>
                          <a:tab pos="5852160" algn="r"/>
                          <a:tab pos="457200" algn="l"/>
                        </a:tabLst>
                      </a:pPr>
                      <a:r>
                        <a:rPr lang="en-US" sz="1200" dirty="0">
                          <a:effectLst/>
                          <a:latin typeface="+mn-lt"/>
                          <a:ea typeface="Times New Roman" panose="02020603050405020304" pitchFamily="18" charset="0"/>
                        </a:rPr>
                        <a:t>10.0</a:t>
                      </a:r>
                    </a:p>
                  </a:txBody>
                  <a:tcPr marL="68580" marR="68580" marT="0" marB="0" anchor="ctr"/>
                </a:tc>
                <a:tc>
                  <a:txBody>
                    <a:bodyPr/>
                    <a:lstStyle/>
                    <a:p>
                      <a:pPr marL="0" marR="0" algn="ctr">
                        <a:spcBef>
                          <a:spcPts val="0"/>
                        </a:spcBef>
                        <a:spcAft>
                          <a:spcPts val="0"/>
                        </a:spcAft>
                        <a:tabLst>
                          <a:tab pos="457200" algn="l"/>
                          <a:tab pos="5852160" algn="r"/>
                          <a:tab pos="457200" algn="l"/>
                        </a:tabLst>
                      </a:pPr>
                      <a:r>
                        <a:rPr lang="en-US" sz="1200" dirty="0">
                          <a:effectLst/>
                          <a:latin typeface="+mn-lt"/>
                          <a:ea typeface="Times New Roman" panose="02020603050405020304" pitchFamily="18" charset="0"/>
                        </a:rPr>
                        <a:t>1.6</a:t>
                      </a:r>
                    </a:p>
                  </a:txBody>
                  <a:tcPr marL="68580" marR="68580" marT="0" marB="0" anchor="ctr"/>
                </a:tc>
                <a:tc>
                  <a:txBody>
                    <a:bodyPr/>
                    <a:lstStyle/>
                    <a:p>
                      <a:pPr marL="0" marR="0" algn="ctr">
                        <a:spcBef>
                          <a:spcPts val="0"/>
                        </a:spcBef>
                        <a:spcAft>
                          <a:spcPts val="0"/>
                        </a:spcAft>
                        <a:tabLst>
                          <a:tab pos="457200" algn="l"/>
                          <a:tab pos="5852160" algn="r"/>
                          <a:tab pos="457200" algn="l"/>
                        </a:tabLst>
                      </a:pPr>
                      <a:r>
                        <a:rPr lang="en-US" sz="1200" dirty="0">
                          <a:effectLst/>
                          <a:latin typeface="+mn-lt"/>
                          <a:ea typeface="Times New Roman" panose="02020603050405020304" pitchFamily="18" charset="0"/>
                        </a:rPr>
                        <a:t>2.0</a:t>
                      </a:r>
                    </a:p>
                  </a:txBody>
                  <a:tcPr marL="68580" marR="68580" marT="0" marB="0" anchor="ctr"/>
                </a:tc>
                <a:extLst>
                  <a:ext uri="{0D108BD9-81ED-4DB2-BD59-A6C34878D82A}">
                    <a16:rowId xmlns:a16="http://schemas.microsoft.com/office/drawing/2014/main" val="2876167563"/>
                  </a:ext>
                </a:extLst>
              </a:tr>
              <a:tr h="353646">
                <a:tc>
                  <a:txBody>
                    <a:bodyPr/>
                    <a:lstStyle/>
                    <a:p>
                      <a:pPr marL="0" marR="0" algn="ctr">
                        <a:spcBef>
                          <a:spcPts val="0"/>
                        </a:spcBef>
                        <a:spcAft>
                          <a:spcPts val="0"/>
                        </a:spcAft>
                        <a:tabLst>
                          <a:tab pos="457200" algn="l"/>
                          <a:tab pos="5852160" algn="r"/>
                          <a:tab pos="457200" algn="l"/>
                        </a:tabLst>
                      </a:pPr>
                      <a:r>
                        <a:rPr lang="en-US" sz="1200" dirty="0">
                          <a:effectLst/>
                          <a:latin typeface="+mn-lt"/>
                          <a:ea typeface="Times New Roman" panose="02020603050405020304" pitchFamily="18" charset="0"/>
                        </a:rPr>
                        <a:t>X-ray astigmatism</a:t>
                      </a:r>
                    </a:p>
                  </a:txBody>
                  <a:tcPr marL="68580" marR="68580" marT="0" marB="0" anchor="ctr"/>
                </a:tc>
                <a:tc>
                  <a:txBody>
                    <a:bodyPr/>
                    <a:lstStyle/>
                    <a:p>
                      <a:pPr marL="0" marR="0" algn="ctr">
                        <a:spcBef>
                          <a:spcPts val="0"/>
                        </a:spcBef>
                        <a:spcAft>
                          <a:spcPts val="0"/>
                        </a:spcAft>
                        <a:tabLst>
                          <a:tab pos="457200" algn="l"/>
                          <a:tab pos="5852160" algn="r"/>
                          <a:tab pos="457200" algn="l"/>
                        </a:tabLst>
                      </a:pPr>
                      <a:r>
                        <a:rPr lang="en-US" sz="1200" dirty="0">
                          <a:effectLst/>
                          <a:latin typeface="+mn-lt"/>
                          <a:ea typeface="Times New Roman" panose="02020603050405020304" pitchFamily="18" charset="0"/>
                        </a:rPr>
                        <a:t>6.</a:t>
                      </a:r>
                    </a:p>
                  </a:txBody>
                  <a:tcPr marL="68580" marR="68580" marT="0" marB="0" anchor="ctr"/>
                </a:tc>
                <a:tc>
                  <a:txBody>
                    <a:bodyPr/>
                    <a:lstStyle/>
                    <a:p>
                      <a:pPr marL="0" marR="0" algn="ctr">
                        <a:spcBef>
                          <a:spcPts val="0"/>
                        </a:spcBef>
                        <a:spcAft>
                          <a:spcPts val="0"/>
                        </a:spcAft>
                        <a:tabLst>
                          <a:tab pos="457200" algn="l"/>
                          <a:tab pos="5852160" algn="r"/>
                          <a:tab pos="457200" algn="l"/>
                        </a:tabLst>
                      </a:pPr>
                      <a:r>
                        <a:rPr lang="en-US" sz="1200" dirty="0">
                          <a:effectLst/>
                          <a:latin typeface="+mn-lt"/>
                          <a:ea typeface="Times New Roman" panose="02020603050405020304" pitchFamily="18" charset="0"/>
                        </a:rPr>
                        <a:t>18.</a:t>
                      </a:r>
                    </a:p>
                  </a:txBody>
                  <a:tcPr marL="68580" marR="68580" marT="0" marB="0" anchor="ctr"/>
                </a:tc>
                <a:tc>
                  <a:txBody>
                    <a:bodyPr/>
                    <a:lstStyle/>
                    <a:p>
                      <a:pPr marL="0" marR="0" algn="ctr">
                        <a:spcBef>
                          <a:spcPts val="0"/>
                        </a:spcBef>
                        <a:spcAft>
                          <a:spcPts val="0"/>
                        </a:spcAft>
                        <a:tabLst>
                          <a:tab pos="457200" algn="l"/>
                          <a:tab pos="5852160" algn="r"/>
                          <a:tab pos="457200" algn="l"/>
                        </a:tabLst>
                      </a:pPr>
                      <a:r>
                        <a:rPr lang="en-US" sz="1200" dirty="0">
                          <a:effectLst/>
                          <a:latin typeface="+mn-lt"/>
                          <a:ea typeface="Times New Roman" panose="02020603050405020304" pitchFamily="18" charset="0"/>
                        </a:rPr>
                        <a:t>15.</a:t>
                      </a:r>
                    </a:p>
                  </a:txBody>
                  <a:tcPr marL="68580" marR="68580" marT="0" marB="0" anchor="ctr"/>
                </a:tc>
                <a:tc>
                  <a:txBody>
                    <a:bodyPr/>
                    <a:lstStyle/>
                    <a:p>
                      <a:pPr marL="0" marR="0" algn="ctr">
                        <a:spcBef>
                          <a:spcPts val="0"/>
                        </a:spcBef>
                        <a:spcAft>
                          <a:spcPts val="0"/>
                        </a:spcAft>
                        <a:tabLst>
                          <a:tab pos="457200" algn="l"/>
                          <a:tab pos="5852160" algn="r"/>
                          <a:tab pos="457200" algn="l"/>
                        </a:tabLst>
                      </a:pPr>
                      <a:r>
                        <a:rPr lang="en-US" sz="1200" dirty="0">
                          <a:effectLst/>
                          <a:latin typeface="+mn-lt"/>
                          <a:ea typeface="Times New Roman" panose="02020603050405020304" pitchFamily="18" charset="0"/>
                        </a:rPr>
                        <a:t>7.</a:t>
                      </a:r>
                    </a:p>
                  </a:txBody>
                  <a:tcPr marL="68580" marR="68580" marT="0" marB="0" anchor="ctr"/>
                </a:tc>
                <a:extLst>
                  <a:ext uri="{0D108BD9-81ED-4DB2-BD59-A6C34878D82A}">
                    <a16:rowId xmlns:a16="http://schemas.microsoft.com/office/drawing/2014/main" val="3027065536"/>
                  </a:ext>
                </a:extLst>
              </a:tr>
            </a:tbl>
          </a:graphicData>
        </a:graphic>
      </p:graphicFrame>
    </p:spTree>
    <p:extLst>
      <p:ext uri="{BB962C8B-B14F-4D97-AF65-F5344CB8AC3E}">
        <p14:creationId xmlns:p14="http://schemas.microsoft.com/office/powerpoint/2010/main" val="297455695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D4124-0DF2-E245-9D3E-33C6BAC41CF7}"/>
              </a:ext>
            </a:extLst>
          </p:cNvPr>
          <p:cNvSpPr>
            <a:spLocks noGrp="1"/>
          </p:cNvSpPr>
          <p:nvPr>
            <p:ph type="title"/>
          </p:nvPr>
        </p:nvSpPr>
        <p:spPr/>
        <p:txBody>
          <a:bodyPr/>
          <a:lstStyle/>
          <a:p>
            <a:r>
              <a:rPr lang="en-US" dirty="0"/>
              <a:t>Imaging X-ray Polarimetry Explorer (IXPE) Overview</a:t>
            </a:r>
          </a:p>
        </p:txBody>
      </p:sp>
      <p:sp>
        <p:nvSpPr>
          <p:cNvPr id="16" name="Content Placeholder 2">
            <a:extLst>
              <a:ext uri="{FF2B5EF4-FFF2-40B4-BE49-F238E27FC236}">
                <a16:creationId xmlns:a16="http://schemas.microsoft.com/office/drawing/2014/main" id="{DC661129-6709-2340-BBB4-C4AA1142D021}"/>
              </a:ext>
            </a:extLst>
          </p:cNvPr>
          <p:cNvSpPr txBox="1">
            <a:spLocks/>
          </p:cNvSpPr>
          <p:nvPr/>
        </p:nvSpPr>
        <p:spPr>
          <a:xfrm>
            <a:off x="228600" y="1219200"/>
            <a:ext cx="4267200" cy="5181600"/>
          </a:xfrm>
          <a:prstGeom prst="rect">
            <a:avLst/>
          </a:prstGeom>
        </p:spPr>
        <p:txBody>
          <a:bodyPr vert="horz" lIns="91440" tIns="45720" rIns="91440" bIns="45720" rtlCol="0">
            <a:normAutofit fontScale="70000" lnSpcReduction="20000"/>
          </a:bodyPr>
          <a:lstStyle>
            <a:lvl1pPr marL="173038" indent="-173038" algn="l" defTabSz="914400" rtl="0" eaLnBrk="1" latinLnBrk="0" hangingPunct="1">
              <a:spcBef>
                <a:spcPct val="20000"/>
              </a:spcBef>
              <a:buClr>
                <a:schemeClr val="tx2"/>
              </a:buClr>
              <a:buFont typeface="Arial" pitchFamily="34" charset="0"/>
              <a:buChar char="•"/>
              <a:defRPr sz="2000" b="1" kern="1200">
                <a:solidFill>
                  <a:schemeClr val="tx1"/>
                </a:solidFill>
                <a:latin typeface="Arial Narrow" pitchFamily="34" charset="0"/>
                <a:ea typeface="+mn-ea"/>
                <a:cs typeface="+mn-cs"/>
              </a:defRPr>
            </a:lvl1pPr>
            <a:lvl2pPr marL="574675" indent="-347663" algn="l" defTabSz="914400" rtl="0" eaLnBrk="1" latinLnBrk="0" hangingPunct="1">
              <a:spcBef>
                <a:spcPct val="20000"/>
              </a:spcBef>
              <a:buClr>
                <a:schemeClr val="tx2"/>
              </a:buClr>
              <a:buFont typeface="Arial Narrow" pitchFamily="34" charset="0"/>
              <a:buChar char="—"/>
              <a:defRPr sz="1800" b="1" kern="1200">
                <a:solidFill>
                  <a:schemeClr val="tx1"/>
                </a:solidFill>
                <a:latin typeface="Arial Narrow" pitchFamily="34" charset="0"/>
                <a:ea typeface="+mn-ea"/>
                <a:cs typeface="+mn-cs"/>
              </a:defRPr>
            </a:lvl2pPr>
            <a:lvl3pPr marL="854075" indent="-279400" algn="l" defTabSz="914400" rtl="0" eaLnBrk="1" latinLnBrk="0" hangingPunct="1">
              <a:spcBef>
                <a:spcPct val="20000"/>
              </a:spcBef>
              <a:buClr>
                <a:schemeClr val="tx2"/>
              </a:buClr>
              <a:buFont typeface="Arial Narrow" pitchFamily="34" charset="0"/>
              <a:buChar char="—"/>
              <a:defRPr sz="1600" b="1" kern="1200">
                <a:solidFill>
                  <a:schemeClr val="tx1"/>
                </a:solidFill>
                <a:latin typeface="Arial Narrow" pitchFamily="34" charset="0"/>
                <a:ea typeface="+mn-ea"/>
                <a:cs typeface="+mn-cs"/>
              </a:defRPr>
            </a:lvl3pPr>
            <a:lvl4pPr marL="1141413" indent="-287338" algn="l" defTabSz="914400" rtl="0" eaLnBrk="1" latinLnBrk="0" hangingPunct="1">
              <a:spcBef>
                <a:spcPct val="20000"/>
              </a:spcBef>
              <a:buClr>
                <a:schemeClr val="tx2"/>
              </a:buClr>
              <a:buFont typeface="Arial Narrow" pitchFamily="34" charset="0"/>
              <a:buChar char="—"/>
              <a:defRPr sz="1600" b="1" kern="1200">
                <a:solidFill>
                  <a:schemeClr val="tx1"/>
                </a:solidFill>
                <a:latin typeface="Arial Narrow" pitchFamily="34" charset="0"/>
                <a:ea typeface="+mn-ea"/>
                <a:cs typeface="+mn-cs"/>
              </a:defRPr>
            </a:lvl4pPr>
            <a:lvl5pPr marL="1489075" indent="-287338" algn="l" defTabSz="914400" rtl="0" eaLnBrk="1" latinLnBrk="0" hangingPunct="1">
              <a:spcBef>
                <a:spcPct val="20000"/>
              </a:spcBef>
              <a:buClr>
                <a:schemeClr val="tx2"/>
              </a:buClr>
              <a:buFont typeface="Arial Narrow" pitchFamily="34" charset="0"/>
              <a:buChar char="—"/>
              <a:defRPr sz="1600" b="1" kern="1200" baseline="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300" u="sng" dirty="0"/>
              <a:t>Motivation</a:t>
            </a:r>
            <a:endParaRPr lang="en-US" u="sng" dirty="0"/>
          </a:p>
          <a:p>
            <a:r>
              <a:rPr lang="en-US" dirty="0"/>
              <a:t>IXPE will improve sensitivity over OSO-8, the only previous astrophysical X-ray polarimeter, by two orders of magnitude.</a:t>
            </a:r>
            <a:r>
              <a:rPr lang="en-US" baseline="30000" dirty="0"/>
              <a:t> [1]</a:t>
            </a:r>
            <a:endParaRPr lang="en-US" b="0" baseline="30000" dirty="0"/>
          </a:p>
          <a:p>
            <a:r>
              <a:rPr lang="en-US" dirty="0"/>
              <a:t>IXPE will probe a wide range of cosmic X-ray sources, e.g. active galactic nuclei (AGN), </a:t>
            </a:r>
            <a:r>
              <a:rPr lang="en-US" dirty="0" err="1"/>
              <a:t>microquasars</a:t>
            </a:r>
            <a:r>
              <a:rPr lang="en-US" dirty="0"/>
              <a:t>, pulsars, pulsar wind nebulae, magnetars, accreting X-ray binaries, supernova remnants, and the Galactic center.</a:t>
            </a:r>
          </a:p>
          <a:p>
            <a:pPr>
              <a:spcAft>
                <a:spcPts val="1200"/>
              </a:spcAft>
            </a:pPr>
            <a:r>
              <a:rPr lang="en-US" altLang="en-US" dirty="0">
                <a:solidFill>
                  <a:srgbClr val="333399"/>
                </a:solidFill>
              </a:rPr>
              <a:t>Science questions addressed through study of polarized X-ray emission:</a:t>
            </a:r>
          </a:p>
          <a:p>
            <a:pPr lvl="1"/>
            <a:r>
              <a:rPr lang="en-US" dirty="0"/>
              <a:t>What are the geometries of the flows, emission regions, and magnetic fields? </a:t>
            </a:r>
          </a:p>
          <a:p>
            <a:pPr lvl="1"/>
            <a:r>
              <a:rPr lang="en-US" dirty="0"/>
              <a:t>What physical processes lead to particle acceleration and X-ray emission? </a:t>
            </a:r>
          </a:p>
          <a:p>
            <a:pPr lvl="1"/>
            <a:r>
              <a:rPr lang="en-US" dirty="0"/>
              <a:t>What are the physical effects of gravitational, electric, and magnetic fields at their extreme limits?</a:t>
            </a:r>
          </a:p>
          <a:p>
            <a:pPr marL="227012" lvl="1" indent="0">
              <a:buNone/>
            </a:pPr>
            <a:endParaRPr lang="en-US" dirty="0"/>
          </a:p>
          <a:p>
            <a:pPr marL="0" indent="0">
              <a:buNone/>
            </a:pPr>
            <a:r>
              <a:rPr lang="en-US" sz="2300" u="sng" dirty="0"/>
              <a:t>The Observatory</a:t>
            </a:r>
          </a:p>
          <a:p>
            <a:r>
              <a:rPr lang="en-US" dirty="0"/>
              <a:t>IXPE consists of 3 telescopes</a:t>
            </a:r>
          </a:p>
          <a:p>
            <a:r>
              <a:rPr lang="en-US" dirty="0"/>
              <a:t>Each telescope consists of a Mirror Module Assembly (MMA) and a Polarization-Sensitive Detector Unit (DU)</a:t>
            </a:r>
          </a:p>
          <a:p>
            <a:pPr lvl="1"/>
            <a:r>
              <a:rPr lang="en-US" dirty="0"/>
              <a:t>MMAs were constructed at NASA/MSFC</a:t>
            </a:r>
          </a:p>
          <a:p>
            <a:pPr lvl="1"/>
            <a:r>
              <a:rPr lang="en-US" dirty="0"/>
              <a:t>DUs were supplied by Italian-lead ASI/INAF/IAPS/INFN collaboration.</a:t>
            </a:r>
          </a:p>
          <a:p>
            <a:pPr lvl="1"/>
            <a:r>
              <a:rPr lang="en-US" dirty="0"/>
              <a:t>Ball Aerospace Systems Corp. is the Prime Contractor</a:t>
            </a:r>
          </a:p>
          <a:p>
            <a:pPr lvl="1"/>
            <a:endParaRPr lang="en-US" dirty="0"/>
          </a:p>
          <a:p>
            <a:endParaRPr lang="en-US" dirty="0"/>
          </a:p>
          <a:p>
            <a:pPr lvl="1"/>
            <a:endParaRPr lang="en-US" dirty="0"/>
          </a:p>
          <a:p>
            <a:pPr lvl="1"/>
            <a:endParaRPr lang="en-US" dirty="0"/>
          </a:p>
        </p:txBody>
      </p:sp>
      <p:pic>
        <p:nvPicPr>
          <p:cNvPr id="6" name="Picture 5"/>
          <p:cNvPicPr>
            <a:picLocks noChangeAspect="1"/>
          </p:cNvPicPr>
          <p:nvPr/>
        </p:nvPicPr>
        <p:blipFill>
          <a:blip r:embed="rId3"/>
          <a:stretch>
            <a:fillRect/>
          </a:stretch>
        </p:blipFill>
        <p:spPr>
          <a:xfrm>
            <a:off x="5598028" y="1135224"/>
            <a:ext cx="6270332" cy="4704232"/>
          </a:xfrm>
          <a:prstGeom prst="rect">
            <a:avLst/>
          </a:prstGeom>
        </p:spPr>
      </p:pic>
      <p:sp>
        <p:nvSpPr>
          <p:cNvPr id="7" name="TextBox 6">
            <a:extLst>
              <a:ext uri="{FF2B5EF4-FFF2-40B4-BE49-F238E27FC236}">
                <a16:creationId xmlns:a16="http://schemas.microsoft.com/office/drawing/2014/main" id="{CBF3E632-7645-4974-996D-2F7B9C4F2873}"/>
              </a:ext>
            </a:extLst>
          </p:cNvPr>
          <p:cNvSpPr txBox="1"/>
          <p:nvPr/>
        </p:nvSpPr>
        <p:spPr>
          <a:xfrm>
            <a:off x="7725498" y="2093659"/>
            <a:ext cx="2105063" cy="338554"/>
          </a:xfrm>
          <a:prstGeom prst="rect">
            <a:avLst/>
          </a:prstGeom>
          <a:noFill/>
          <a:ln>
            <a:solidFill>
              <a:schemeClr val="tx1"/>
            </a:solidFill>
          </a:ln>
        </p:spPr>
        <p:txBody>
          <a:bodyPr wrap="none" rtlCol="0">
            <a:spAutoFit/>
          </a:bodyPr>
          <a:lstStyle/>
          <a:p>
            <a:r>
              <a:rPr lang="en-US" sz="1600" b="1" dirty="0"/>
              <a:t>Deployed X-Ray Shields</a:t>
            </a:r>
          </a:p>
        </p:txBody>
      </p:sp>
      <p:sp>
        <p:nvSpPr>
          <p:cNvPr id="8" name="TextBox 7">
            <a:extLst>
              <a:ext uri="{FF2B5EF4-FFF2-40B4-BE49-F238E27FC236}">
                <a16:creationId xmlns:a16="http://schemas.microsoft.com/office/drawing/2014/main" id="{E636E1EE-6417-43DE-997E-F471A53A3178}"/>
              </a:ext>
            </a:extLst>
          </p:cNvPr>
          <p:cNvSpPr txBox="1"/>
          <p:nvPr/>
        </p:nvSpPr>
        <p:spPr>
          <a:xfrm>
            <a:off x="5017415" y="1078475"/>
            <a:ext cx="1401730" cy="338554"/>
          </a:xfrm>
          <a:prstGeom prst="rect">
            <a:avLst/>
          </a:prstGeom>
          <a:noFill/>
          <a:ln>
            <a:solidFill>
              <a:schemeClr val="tx1"/>
            </a:solidFill>
          </a:ln>
        </p:spPr>
        <p:txBody>
          <a:bodyPr wrap="square" rtlCol="0">
            <a:spAutoFit/>
          </a:bodyPr>
          <a:lstStyle/>
          <a:p>
            <a:r>
              <a:rPr lang="en-US" sz="1600" b="1" dirty="0"/>
              <a:t>+Z Star Tracker</a:t>
            </a:r>
          </a:p>
        </p:txBody>
      </p:sp>
      <p:sp>
        <p:nvSpPr>
          <p:cNvPr id="9" name="TextBox 8">
            <a:extLst>
              <a:ext uri="{FF2B5EF4-FFF2-40B4-BE49-F238E27FC236}">
                <a16:creationId xmlns:a16="http://schemas.microsoft.com/office/drawing/2014/main" id="{AE17D22C-E95B-450F-8AAA-0964BAAA7F82}"/>
              </a:ext>
            </a:extLst>
          </p:cNvPr>
          <p:cNvSpPr txBox="1"/>
          <p:nvPr/>
        </p:nvSpPr>
        <p:spPr>
          <a:xfrm>
            <a:off x="5518780" y="3314010"/>
            <a:ext cx="1642314" cy="830997"/>
          </a:xfrm>
          <a:prstGeom prst="rect">
            <a:avLst/>
          </a:prstGeom>
          <a:solidFill>
            <a:schemeClr val="bg1"/>
          </a:solidFill>
          <a:ln>
            <a:solidFill>
              <a:schemeClr val="tx1"/>
            </a:solidFill>
          </a:ln>
        </p:spPr>
        <p:txBody>
          <a:bodyPr wrap="square" rtlCol="0">
            <a:spAutoFit/>
          </a:bodyPr>
          <a:lstStyle/>
          <a:p>
            <a:pPr algn="ctr"/>
            <a:r>
              <a:rPr lang="en-US" sz="1600" b="1" dirty="0"/>
              <a:t>Mirror Module </a:t>
            </a:r>
          </a:p>
          <a:p>
            <a:pPr algn="ctr"/>
            <a:r>
              <a:rPr lang="en-US" sz="1600" b="1" dirty="0"/>
              <a:t>Support Structure </a:t>
            </a:r>
          </a:p>
          <a:p>
            <a:pPr algn="ctr"/>
            <a:r>
              <a:rPr lang="en-US" sz="1600" b="1" dirty="0"/>
              <a:t>(MMSS) Deck</a:t>
            </a:r>
          </a:p>
        </p:txBody>
      </p:sp>
      <p:sp>
        <p:nvSpPr>
          <p:cNvPr id="12" name="TextBox 11">
            <a:extLst>
              <a:ext uri="{FF2B5EF4-FFF2-40B4-BE49-F238E27FC236}">
                <a16:creationId xmlns:a16="http://schemas.microsoft.com/office/drawing/2014/main" id="{F102B23A-14D9-4314-871C-39A360D70224}"/>
              </a:ext>
            </a:extLst>
          </p:cNvPr>
          <p:cNvSpPr txBox="1"/>
          <p:nvPr/>
        </p:nvSpPr>
        <p:spPr>
          <a:xfrm>
            <a:off x="10518274" y="6081642"/>
            <a:ext cx="1192955" cy="338554"/>
          </a:xfrm>
          <a:prstGeom prst="rect">
            <a:avLst/>
          </a:prstGeom>
          <a:noFill/>
          <a:ln>
            <a:solidFill>
              <a:schemeClr val="tx1"/>
            </a:solidFill>
          </a:ln>
        </p:spPr>
        <p:txBody>
          <a:bodyPr wrap="none" rtlCol="0">
            <a:spAutoFit/>
          </a:bodyPr>
          <a:lstStyle/>
          <a:p>
            <a:r>
              <a:rPr lang="en-US" sz="1600" b="1" dirty="0"/>
              <a:t>Bipod Struts</a:t>
            </a:r>
          </a:p>
        </p:txBody>
      </p:sp>
      <p:sp>
        <p:nvSpPr>
          <p:cNvPr id="14" name="TextBox 13">
            <a:extLst>
              <a:ext uri="{FF2B5EF4-FFF2-40B4-BE49-F238E27FC236}">
                <a16:creationId xmlns:a16="http://schemas.microsoft.com/office/drawing/2014/main" id="{99F6E302-5975-4169-9F71-352EAEAD8DCD}"/>
              </a:ext>
            </a:extLst>
          </p:cNvPr>
          <p:cNvSpPr txBox="1"/>
          <p:nvPr/>
        </p:nvSpPr>
        <p:spPr>
          <a:xfrm>
            <a:off x="7441276" y="1367832"/>
            <a:ext cx="1828800" cy="584775"/>
          </a:xfrm>
          <a:prstGeom prst="rect">
            <a:avLst/>
          </a:prstGeom>
          <a:noFill/>
          <a:ln>
            <a:solidFill>
              <a:schemeClr val="tx1"/>
            </a:solidFill>
          </a:ln>
        </p:spPr>
        <p:txBody>
          <a:bodyPr wrap="square" rtlCol="0">
            <a:spAutoFit/>
          </a:bodyPr>
          <a:lstStyle/>
          <a:p>
            <a:pPr algn="ctr"/>
            <a:r>
              <a:rPr lang="en-US" sz="1600" b="1" dirty="0"/>
              <a:t>Mirror Module </a:t>
            </a:r>
          </a:p>
          <a:p>
            <a:pPr algn="ctr"/>
            <a:r>
              <a:rPr lang="en-US" sz="1600" b="1" dirty="0"/>
              <a:t>Assembly (MMA x 3)</a:t>
            </a:r>
          </a:p>
        </p:txBody>
      </p:sp>
      <p:sp>
        <p:nvSpPr>
          <p:cNvPr id="15" name="TextBox 14">
            <a:extLst>
              <a:ext uri="{FF2B5EF4-FFF2-40B4-BE49-F238E27FC236}">
                <a16:creationId xmlns:a16="http://schemas.microsoft.com/office/drawing/2014/main" id="{0AA6870E-8915-4123-AF6C-8DCA50932857}"/>
              </a:ext>
            </a:extLst>
          </p:cNvPr>
          <p:cNvSpPr txBox="1"/>
          <p:nvPr/>
        </p:nvSpPr>
        <p:spPr>
          <a:xfrm>
            <a:off x="10673636" y="3512957"/>
            <a:ext cx="1518364" cy="338554"/>
          </a:xfrm>
          <a:prstGeom prst="rect">
            <a:avLst/>
          </a:prstGeom>
          <a:solidFill>
            <a:schemeClr val="bg1"/>
          </a:solidFill>
          <a:ln>
            <a:solidFill>
              <a:schemeClr val="tx1"/>
            </a:solidFill>
          </a:ln>
        </p:spPr>
        <p:txBody>
          <a:bodyPr wrap="none" rtlCol="0">
            <a:spAutoFit/>
          </a:bodyPr>
          <a:lstStyle/>
          <a:p>
            <a:r>
              <a:rPr lang="en-US" sz="1600" b="1" dirty="0"/>
              <a:t>Detector Unit x 3</a:t>
            </a:r>
          </a:p>
        </p:txBody>
      </p:sp>
      <p:cxnSp>
        <p:nvCxnSpPr>
          <p:cNvPr id="17" name="Straight Arrow Connector 16">
            <a:extLst>
              <a:ext uri="{FF2B5EF4-FFF2-40B4-BE49-F238E27FC236}">
                <a16:creationId xmlns:a16="http://schemas.microsoft.com/office/drawing/2014/main" id="{41A8BA25-C8D6-4840-8323-D29BD74F5694}"/>
              </a:ext>
            </a:extLst>
          </p:cNvPr>
          <p:cNvCxnSpPr>
            <a:cxnSpLocks/>
            <a:stCxn id="7" idx="1"/>
          </p:cNvCxnSpPr>
          <p:nvPr/>
        </p:nvCxnSpPr>
        <p:spPr>
          <a:xfrm flipH="1">
            <a:off x="7441276" y="2262936"/>
            <a:ext cx="284222" cy="572934"/>
          </a:xfrm>
          <a:prstGeom prst="straightConnector1">
            <a:avLst/>
          </a:prstGeom>
          <a:ln w="12700">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97C98DC-6D51-4AF4-9D28-BD618C8E1728}"/>
              </a:ext>
            </a:extLst>
          </p:cNvPr>
          <p:cNvCxnSpPr>
            <a:cxnSpLocks/>
            <a:stCxn id="8" idx="2"/>
          </p:cNvCxnSpPr>
          <p:nvPr/>
        </p:nvCxnSpPr>
        <p:spPr>
          <a:xfrm>
            <a:off x="5718280" y="1417029"/>
            <a:ext cx="542514" cy="650945"/>
          </a:xfrm>
          <a:prstGeom prst="straightConnector1">
            <a:avLst/>
          </a:prstGeom>
          <a:ln w="12700">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50EFDE3-927D-468B-B2C8-15DC3643AB15}"/>
              </a:ext>
            </a:extLst>
          </p:cNvPr>
          <p:cNvCxnSpPr>
            <a:cxnSpLocks/>
            <a:stCxn id="9" idx="0"/>
          </p:cNvCxnSpPr>
          <p:nvPr/>
        </p:nvCxnSpPr>
        <p:spPr>
          <a:xfrm flipH="1" flipV="1">
            <a:off x="6222190" y="2779874"/>
            <a:ext cx="117747" cy="534136"/>
          </a:xfrm>
          <a:prstGeom prst="straightConnector1">
            <a:avLst/>
          </a:prstGeom>
          <a:ln w="12700">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573B04B-2A44-4598-9C36-BD37F82E5B7A}"/>
              </a:ext>
            </a:extLst>
          </p:cNvPr>
          <p:cNvCxnSpPr>
            <a:cxnSpLocks/>
            <a:stCxn id="30" idx="2"/>
          </p:cNvCxnSpPr>
          <p:nvPr/>
        </p:nvCxnSpPr>
        <p:spPr>
          <a:xfrm>
            <a:off x="5139387" y="2192292"/>
            <a:ext cx="662766" cy="317634"/>
          </a:xfrm>
          <a:prstGeom prst="straightConnector1">
            <a:avLst/>
          </a:prstGeom>
          <a:ln w="12700">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48C784A-6CEA-4789-9BFC-9129D666A9CC}"/>
              </a:ext>
            </a:extLst>
          </p:cNvPr>
          <p:cNvCxnSpPr>
            <a:cxnSpLocks/>
            <a:stCxn id="14" idx="1"/>
          </p:cNvCxnSpPr>
          <p:nvPr/>
        </p:nvCxnSpPr>
        <p:spPr>
          <a:xfrm flipH="1">
            <a:off x="6933658" y="1660220"/>
            <a:ext cx="507618" cy="186068"/>
          </a:xfrm>
          <a:prstGeom prst="straightConnector1">
            <a:avLst/>
          </a:prstGeom>
          <a:ln w="12700">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A465CB1-5762-401F-AF77-4476C93FBC8B}"/>
              </a:ext>
            </a:extLst>
          </p:cNvPr>
          <p:cNvCxnSpPr>
            <a:cxnSpLocks/>
            <a:stCxn id="15" idx="2"/>
          </p:cNvCxnSpPr>
          <p:nvPr/>
        </p:nvCxnSpPr>
        <p:spPr>
          <a:xfrm flipH="1">
            <a:off x="10370174" y="3851511"/>
            <a:ext cx="1062644" cy="939692"/>
          </a:xfrm>
          <a:prstGeom prst="straightConnector1">
            <a:avLst/>
          </a:prstGeom>
          <a:ln w="12700">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756DBD4-B90B-461E-B4E0-4E45A51AC7C6}"/>
              </a:ext>
            </a:extLst>
          </p:cNvPr>
          <p:cNvCxnSpPr>
            <a:cxnSpLocks/>
          </p:cNvCxnSpPr>
          <p:nvPr/>
        </p:nvCxnSpPr>
        <p:spPr>
          <a:xfrm flipV="1">
            <a:off x="8491108" y="4910588"/>
            <a:ext cx="1172861" cy="664553"/>
          </a:xfrm>
          <a:prstGeom prst="straightConnector1">
            <a:avLst/>
          </a:prstGeom>
          <a:ln w="12700">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CB538A2-CB89-481C-BE03-303C2E001A3C}"/>
              </a:ext>
            </a:extLst>
          </p:cNvPr>
          <p:cNvCxnSpPr>
            <a:cxnSpLocks/>
            <a:stCxn id="33" idx="3"/>
          </p:cNvCxnSpPr>
          <p:nvPr/>
        </p:nvCxnSpPr>
        <p:spPr>
          <a:xfrm flipV="1">
            <a:off x="7251290" y="3428004"/>
            <a:ext cx="1084892" cy="988561"/>
          </a:xfrm>
          <a:prstGeom prst="straightConnector1">
            <a:avLst/>
          </a:prstGeom>
          <a:ln w="12700">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23BCDA3-272B-4ED7-BB73-8CA76275826D}"/>
              </a:ext>
            </a:extLst>
          </p:cNvPr>
          <p:cNvCxnSpPr>
            <a:cxnSpLocks/>
          </p:cNvCxnSpPr>
          <p:nvPr/>
        </p:nvCxnSpPr>
        <p:spPr>
          <a:xfrm flipH="1" flipV="1">
            <a:off x="10370173" y="5005957"/>
            <a:ext cx="662037" cy="1082083"/>
          </a:xfrm>
          <a:prstGeom prst="straightConnector1">
            <a:avLst/>
          </a:prstGeom>
          <a:ln w="12700">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BD0BC17-B90C-4F40-8065-DAE6ECC272AB}"/>
              </a:ext>
            </a:extLst>
          </p:cNvPr>
          <p:cNvCxnSpPr>
            <a:cxnSpLocks/>
          </p:cNvCxnSpPr>
          <p:nvPr/>
        </p:nvCxnSpPr>
        <p:spPr>
          <a:xfrm flipV="1">
            <a:off x="7233089" y="3801765"/>
            <a:ext cx="1032313" cy="931522"/>
          </a:xfrm>
          <a:prstGeom prst="straightConnector1">
            <a:avLst/>
          </a:prstGeom>
          <a:ln w="12700">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447FD29-D9A7-4E2B-9428-A4F7ECA76DB6}"/>
              </a:ext>
            </a:extLst>
          </p:cNvPr>
          <p:cNvSpPr txBox="1"/>
          <p:nvPr/>
        </p:nvSpPr>
        <p:spPr>
          <a:xfrm>
            <a:off x="9860744" y="1500028"/>
            <a:ext cx="1378904" cy="338554"/>
          </a:xfrm>
          <a:prstGeom prst="rect">
            <a:avLst/>
          </a:prstGeom>
          <a:noFill/>
          <a:ln>
            <a:solidFill>
              <a:schemeClr val="tx1"/>
            </a:solidFill>
          </a:ln>
        </p:spPr>
        <p:txBody>
          <a:bodyPr wrap="none" rtlCol="0">
            <a:spAutoFit/>
          </a:bodyPr>
          <a:lstStyle/>
          <a:p>
            <a:pPr algn="ctr"/>
            <a:r>
              <a:rPr lang="en-US" sz="1600" b="1" dirty="0"/>
              <a:t>Boom Canister</a:t>
            </a:r>
          </a:p>
        </p:txBody>
      </p:sp>
      <p:cxnSp>
        <p:nvCxnSpPr>
          <p:cNvPr id="29" name="Straight Arrow Connector 28">
            <a:extLst>
              <a:ext uri="{FF2B5EF4-FFF2-40B4-BE49-F238E27FC236}">
                <a16:creationId xmlns:a16="http://schemas.microsoft.com/office/drawing/2014/main" id="{C6568485-1980-43DA-A9F5-3CA6012EEE88}"/>
              </a:ext>
            </a:extLst>
          </p:cNvPr>
          <p:cNvCxnSpPr>
            <a:cxnSpLocks/>
            <a:stCxn id="28" idx="2"/>
          </p:cNvCxnSpPr>
          <p:nvPr/>
        </p:nvCxnSpPr>
        <p:spPr>
          <a:xfrm flipH="1">
            <a:off x="10230927" y="1838582"/>
            <a:ext cx="319269" cy="2646250"/>
          </a:xfrm>
          <a:prstGeom prst="straightConnector1">
            <a:avLst/>
          </a:prstGeom>
          <a:ln w="12700">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609EEB8-E218-4195-BB76-200AAFF4DE01}"/>
              </a:ext>
            </a:extLst>
          </p:cNvPr>
          <p:cNvSpPr txBox="1"/>
          <p:nvPr/>
        </p:nvSpPr>
        <p:spPr>
          <a:xfrm>
            <a:off x="4476620" y="1607517"/>
            <a:ext cx="1325533" cy="584775"/>
          </a:xfrm>
          <a:prstGeom prst="rect">
            <a:avLst/>
          </a:prstGeom>
          <a:noFill/>
          <a:ln>
            <a:solidFill>
              <a:schemeClr val="tx1"/>
            </a:solidFill>
          </a:ln>
        </p:spPr>
        <p:txBody>
          <a:bodyPr wrap="square" rtlCol="0">
            <a:spAutoFit/>
          </a:bodyPr>
          <a:lstStyle/>
          <a:p>
            <a:r>
              <a:rPr lang="en-US" sz="1600" b="1" dirty="0"/>
              <a:t>MMA Thermal Shield</a:t>
            </a:r>
          </a:p>
        </p:txBody>
      </p:sp>
      <p:cxnSp>
        <p:nvCxnSpPr>
          <p:cNvPr id="32" name="Straight Arrow Connector 31">
            <a:extLst>
              <a:ext uri="{FF2B5EF4-FFF2-40B4-BE49-F238E27FC236}">
                <a16:creationId xmlns:a16="http://schemas.microsoft.com/office/drawing/2014/main" id="{7F5E0E32-90D7-495D-BE1B-7CCFDEB8B77F}"/>
              </a:ext>
            </a:extLst>
          </p:cNvPr>
          <p:cNvCxnSpPr>
            <a:cxnSpLocks/>
            <a:stCxn id="31" idx="0"/>
          </p:cNvCxnSpPr>
          <p:nvPr/>
        </p:nvCxnSpPr>
        <p:spPr>
          <a:xfrm flipV="1">
            <a:off x="9486736" y="5270810"/>
            <a:ext cx="865637" cy="699622"/>
          </a:xfrm>
          <a:prstGeom prst="straightConnector1">
            <a:avLst/>
          </a:prstGeom>
          <a:ln w="12700">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EF3DE576-2029-4235-9E15-0495AC0D8F64}"/>
              </a:ext>
            </a:extLst>
          </p:cNvPr>
          <p:cNvSpPr txBox="1"/>
          <p:nvPr/>
        </p:nvSpPr>
        <p:spPr>
          <a:xfrm>
            <a:off x="5882004" y="4247288"/>
            <a:ext cx="1369286" cy="338554"/>
          </a:xfrm>
          <a:prstGeom prst="rect">
            <a:avLst/>
          </a:prstGeom>
          <a:noFill/>
          <a:ln>
            <a:solidFill>
              <a:schemeClr val="tx1"/>
            </a:solidFill>
          </a:ln>
        </p:spPr>
        <p:txBody>
          <a:bodyPr wrap="none" rtlCol="0">
            <a:spAutoFit/>
          </a:bodyPr>
          <a:lstStyle/>
          <a:p>
            <a:pPr algn="ctr"/>
            <a:r>
              <a:rPr lang="en-US" sz="1600" b="1" dirty="0"/>
              <a:t>Boom Harness</a:t>
            </a:r>
          </a:p>
        </p:txBody>
      </p:sp>
      <p:sp>
        <p:nvSpPr>
          <p:cNvPr id="35" name="Rectangle 34"/>
          <p:cNvSpPr/>
          <p:nvPr/>
        </p:nvSpPr>
        <p:spPr>
          <a:xfrm>
            <a:off x="5692746" y="5484463"/>
            <a:ext cx="1331727" cy="369332"/>
          </a:xfrm>
          <a:prstGeom prst="rect">
            <a:avLst/>
          </a:prstGeom>
        </p:spPr>
        <p:txBody>
          <a:bodyPr wrap="none">
            <a:spAutoFit/>
          </a:bodyPr>
          <a:lstStyle/>
          <a:p>
            <a:pPr algn="ctr"/>
            <a:r>
              <a:rPr lang="en-US" b="1" dirty="0"/>
              <a:t>5.2 m overall</a:t>
            </a:r>
          </a:p>
        </p:txBody>
      </p:sp>
      <p:sp>
        <p:nvSpPr>
          <p:cNvPr id="51" name="TextBox 50"/>
          <p:cNvSpPr txBox="1"/>
          <p:nvPr/>
        </p:nvSpPr>
        <p:spPr>
          <a:xfrm>
            <a:off x="228600" y="6216252"/>
            <a:ext cx="8262508" cy="246221"/>
          </a:xfrm>
          <a:prstGeom prst="rect">
            <a:avLst/>
          </a:prstGeom>
          <a:noFill/>
          <a:ln>
            <a:noFill/>
          </a:ln>
        </p:spPr>
        <p:txBody>
          <a:bodyPr wrap="square" rtlCol="0">
            <a:spAutoFit/>
          </a:bodyPr>
          <a:lstStyle/>
          <a:p>
            <a:r>
              <a:rPr lang="en-US" sz="1000" dirty="0"/>
              <a:t>[1] Weisskopf, M. C., Cohen, G.G., </a:t>
            </a:r>
            <a:r>
              <a:rPr lang="en-US" sz="1000" dirty="0" err="1"/>
              <a:t>Kestenbaum</a:t>
            </a:r>
            <a:r>
              <a:rPr lang="en-US" sz="1000" dirty="0"/>
              <a:t>, H.L., </a:t>
            </a:r>
            <a:r>
              <a:rPr lang="en-US" sz="1000" dirty="0" err="1"/>
              <a:t>Novick</a:t>
            </a:r>
            <a:r>
              <a:rPr lang="en-US" sz="1000" dirty="0"/>
              <a:t>, R., Wolff, R.S. &amp; </a:t>
            </a:r>
            <a:r>
              <a:rPr lang="en-US" sz="1000" dirty="0" err="1"/>
              <a:t>Landecker</a:t>
            </a:r>
            <a:r>
              <a:rPr lang="en-US" sz="1000" dirty="0"/>
              <a:t>, P.B. 1976, X-ray Binaries, 81, "The X-ray polarization experiment on the OSO-8”</a:t>
            </a:r>
          </a:p>
        </p:txBody>
      </p:sp>
      <p:cxnSp>
        <p:nvCxnSpPr>
          <p:cNvPr id="34" name="Straight Arrow Connector 33"/>
          <p:cNvCxnSpPr/>
          <p:nvPr/>
        </p:nvCxnSpPr>
        <p:spPr>
          <a:xfrm>
            <a:off x="5233720" y="4218714"/>
            <a:ext cx="3336636" cy="217054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99B814F6-AC9F-4683-A191-B863BD0D482F}"/>
              </a:ext>
            </a:extLst>
          </p:cNvPr>
          <p:cNvSpPr txBox="1"/>
          <p:nvPr/>
        </p:nvSpPr>
        <p:spPr>
          <a:xfrm>
            <a:off x="6375733" y="4719212"/>
            <a:ext cx="1667444" cy="584775"/>
          </a:xfrm>
          <a:prstGeom prst="rect">
            <a:avLst/>
          </a:prstGeom>
          <a:solidFill>
            <a:schemeClr val="bg1"/>
          </a:solidFill>
          <a:ln>
            <a:solidFill>
              <a:schemeClr val="tx1"/>
            </a:solidFill>
          </a:ln>
        </p:spPr>
        <p:txBody>
          <a:bodyPr wrap="none" rtlCol="0">
            <a:spAutoFit/>
          </a:bodyPr>
          <a:lstStyle/>
          <a:p>
            <a:pPr algn="ctr"/>
            <a:r>
              <a:rPr lang="en-US" sz="1600" b="1" dirty="0"/>
              <a:t>Deployable Boom </a:t>
            </a:r>
          </a:p>
          <a:p>
            <a:pPr algn="ctr"/>
            <a:r>
              <a:rPr lang="en-US" sz="1600" b="1" dirty="0"/>
              <a:t>with Thermal Sock</a:t>
            </a:r>
          </a:p>
        </p:txBody>
      </p:sp>
      <p:sp>
        <p:nvSpPr>
          <p:cNvPr id="11" name="TextBox 10">
            <a:extLst>
              <a:ext uri="{FF2B5EF4-FFF2-40B4-BE49-F238E27FC236}">
                <a16:creationId xmlns:a16="http://schemas.microsoft.com/office/drawing/2014/main" id="{B623588C-966D-476E-9ABE-40280B5CC9DB}"/>
              </a:ext>
            </a:extLst>
          </p:cNvPr>
          <p:cNvSpPr txBox="1"/>
          <p:nvPr/>
        </p:nvSpPr>
        <p:spPr>
          <a:xfrm>
            <a:off x="7348113" y="5552571"/>
            <a:ext cx="1311578" cy="338554"/>
          </a:xfrm>
          <a:prstGeom prst="rect">
            <a:avLst/>
          </a:prstGeom>
          <a:solidFill>
            <a:schemeClr val="bg1"/>
          </a:solidFill>
          <a:ln>
            <a:solidFill>
              <a:schemeClr val="tx1"/>
            </a:solidFill>
          </a:ln>
        </p:spPr>
        <p:txBody>
          <a:bodyPr wrap="none" rtlCol="0">
            <a:spAutoFit/>
          </a:bodyPr>
          <a:lstStyle/>
          <a:p>
            <a:r>
              <a:rPr lang="en-US" sz="1600" b="1" dirty="0"/>
              <a:t>Launch Locks</a:t>
            </a:r>
          </a:p>
        </p:txBody>
      </p:sp>
      <p:sp>
        <p:nvSpPr>
          <p:cNvPr id="31" name="TextBox 30">
            <a:extLst>
              <a:ext uri="{FF2B5EF4-FFF2-40B4-BE49-F238E27FC236}">
                <a16:creationId xmlns:a16="http://schemas.microsoft.com/office/drawing/2014/main" id="{13C2D389-ABFA-4245-9EEE-E12657D57D40}"/>
              </a:ext>
            </a:extLst>
          </p:cNvPr>
          <p:cNvSpPr txBox="1"/>
          <p:nvPr/>
        </p:nvSpPr>
        <p:spPr>
          <a:xfrm>
            <a:off x="8571004" y="5970432"/>
            <a:ext cx="1831463" cy="338554"/>
          </a:xfrm>
          <a:prstGeom prst="rect">
            <a:avLst/>
          </a:prstGeom>
          <a:solidFill>
            <a:schemeClr val="bg1"/>
          </a:solidFill>
          <a:ln>
            <a:solidFill>
              <a:schemeClr val="tx1"/>
            </a:solidFill>
          </a:ln>
        </p:spPr>
        <p:txBody>
          <a:bodyPr wrap="none" rtlCol="0">
            <a:spAutoFit/>
          </a:bodyPr>
          <a:lstStyle/>
          <a:p>
            <a:r>
              <a:rPr lang="en-US" sz="1600" b="1" dirty="0"/>
              <a:t>Spacecraft Top Deck</a:t>
            </a:r>
          </a:p>
        </p:txBody>
      </p:sp>
    </p:spTree>
    <p:extLst>
      <p:ext uri="{BB962C8B-B14F-4D97-AF65-F5344CB8AC3E}">
        <p14:creationId xmlns:p14="http://schemas.microsoft.com/office/powerpoint/2010/main" val="65036133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D4124-0DF2-E245-9D3E-33C6BAC41CF7}"/>
              </a:ext>
            </a:extLst>
          </p:cNvPr>
          <p:cNvSpPr>
            <a:spLocks noGrp="1"/>
          </p:cNvSpPr>
          <p:nvPr>
            <p:ph type="title"/>
          </p:nvPr>
        </p:nvSpPr>
        <p:spPr/>
        <p:txBody>
          <a:bodyPr/>
          <a:lstStyle/>
          <a:p>
            <a:r>
              <a:rPr lang="en-US" dirty="0"/>
              <a:t>X-Ray Test Results: Out-of-Focus Images </a:t>
            </a:r>
          </a:p>
        </p:txBody>
      </p:sp>
      <p:sp>
        <p:nvSpPr>
          <p:cNvPr id="16" name="Content Placeholder 2">
            <a:extLst>
              <a:ext uri="{FF2B5EF4-FFF2-40B4-BE49-F238E27FC236}">
                <a16:creationId xmlns:a16="http://schemas.microsoft.com/office/drawing/2014/main" id="{DC661129-6709-2340-BBB4-C4AA1142D021}"/>
              </a:ext>
            </a:extLst>
          </p:cNvPr>
          <p:cNvSpPr txBox="1">
            <a:spLocks/>
          </p:cNvSpPr>
          <p:nvPr/>
        </p:nvSpPr>
        <p:spPr>
          <a:xfrm>
            <a:off x="320969" y="1049923"/>
            <a:ext cx="5286397" cy="2683619"/>
          </a:xfrm>
          <a:prstGeom prst="rect">
            <a:avLst/>
          </a:prstGeom>
        </p:spPr>
        <p:txBody>
          <a:bodyPr vert="horz" lIns="91440" tIns="45720" rIns="91440" bIns="45720" rtlCol="0">
            <a:normAutofit fontScale="92500" lnSpcReduction="20000"/>
          </a:bodyPr>
          <a:lstStyle>
            <a:lvl1pPr marL="173038" indent="-173038" algn="l" defTabSz="914400" rtl="0" eaLnBrk="1" latinLnBrk="0" hangingPunct="1">
              <a:spcBef>
                <a:spcPct val="20000"/>
              </a:spcBef>
              <a:buClr>
                <a:schemeClr val="tx2"/>
              </a:buClr>
              <a:buFont typeface="Arial" pitchFamily="34" charset="0"/>
              <a:buChar char="•"/>
              <a:defRPr sz="2000" b="1" kern="1200">
                <a:solidFill>
                  <a:schemeClr val="tx1"/>
                </a:solidFill>
                <a:latin typeface="Arial Narrow" pitchFamily="34" charset="0"/>
                <a:ea typeface="+mn-ea"/>
                <a:cs typeface="+mn-cs"/>
              </a:defRPr>
            </a:lvl1pPr>
            <a:lvl2pPr marL="574675" indent="-347663" algn="l" defTabSz="914400" rtl="0" eaLnBrk="1" latinLnBrk="0" hangingPunct="1">
              <a:spcBef>
                <a:spcPct val="20000"/>
              </a:spcBef>
              <a:buClr>
                <a:schemeClr val="tx2"/>
              </a:buClr>
              <a:buFont typeface="Arial Narrow" pitchFamily="34" charset="0"/>
              <a:buChar char="—"/>
              <a:defRPr sz="1800" b="1" kern="1200">
                <a:solidFill>
                  <a:schemeClr val="tx1"/>
                </a:solidFill>
                <a:latin typeface="Arial Narrow" pitchFamily="34" charset="0"/>
                <a:ea typeface="+mn-ea"/>
                <a:cs typeface="+mn-cs"/>
              </a:defRPr>
            </a:lvl2pPr>
            <a:lvl3pPr marL="854075" indent="-279400" algn="l" defTabSz="914400" rtl="0" eaLnBrk="1" latinLnBrk="0" hangingPunct="1">
              <a:spcBef>
                <a:spcPct val="20000"/>
              </a:spcBef>
              <a:buClr>
                <a:schemeClr val="tx2"/>
              </a:buClr>
              <a:buFont typeface="Arial Narrow" pitchFamily="34" charset="0"/>
              <a:buChar char="—"/>
              <a:defRPr sz="1600" b="1" kern="1200">
                <a:solidFill>
                  <a:schemeClr val="tx1"/>
                </a:solidFill>
                <a:latin typeface="Arial Narrow" pitchFamily="34" charset="0"/>
                <a:ea typeface="+mn-ea"/>
                <a:cs typeface="+mn-cs"/>
              </a:defRPr>
            </a:lvl3pPr>
            <a:lvl4pPr marL="1141413" indent="-287338" algn="l" defTabSz="914400" rtl="0" eaLnBrk="1" latinLnBrk="0" hangingPunct="1">
              <a:spcBef>
                <a:spcPct val="20000"/>
              </a:spcBef>
              <a:buClr>
                <a:schemeClr val="tx2"/>
              </a:buClr>
              <a:buFont typeface="Arial Narrow" pitchFamily="34" charset="0"/>
              <a:buChar char="—"/>
              <a:defRPr sz="1600" b="1" kern="1200">
                <a:solidFill>
                  <a:schemeClr val="tx1"/>
                </a:solidFill>
                <a:latin typeface="Arial Narrow" pitchFamily="34" charset="0"/>
                <a:ea typeface="+mn-ea"/>
                <a:cs typeface="+mn-cs"/>
              </a:defRPr>
            </a:lvl4pPr>
            <a:lvl5pPr marL="1489075" indent="-287338" algn="l" defTabSz="914400" rtl="0" eaLnBrk="1" latinLnBrk="0" hangingPunct="1">
              <a:spcBef>
                <a:spcPct val="20000"/>
              </a:spcBef>
              <a:buClr>
                <a:schemeClr val="tx2"/>
              </a:buClr>
              <a:buFont typeface="Arial Narrow" pitchFamily="34" charset="0"/>
              <a:buChar char="—"/>
              <a:defRPr sz="1600" b="1" kern="1200" baseline="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X-ray images taken 50 mm pre-focus are shown at the right.</a:t>
            </a:r>
          </a:p>
          <a:p>
            <a:r>
              <a:rPr lang="en-US" dirty="0"/>
              <a:t>The ring image shows how rays from different azimuths of the shells converge toward focus.</a:t>
            </a:r>
          </a:p>
          <a:p>
            <a:r>
              <a:rPr lang="en-US" dirty="0"/>
              <a:t>Dark lines are shadows of the front and rear spider spokes.</a:t>
            </a:r>
          </a:p>
          <a:p>
            <a:r>
              <a:rPr lang="en-US" dirty="0"/>
              <a:t>Traces of </a:t>
            </a:r>
            <a:r>
              <a:rPr lang="en-US" dirty="0">
                <a:latin typeface="Symbol" pitchFamily="2" charset="2"/>
              </a:rPr>
              <a:t>DD</a:t>
            </a:r>
            <a:r>
              <a:rPr lang="en-US" dirty="0"/>
              <a:t>R error from sensor data acquired during assembly for MMA 3 are shown below.</a:t>
            </a:r>
          </a:p>
          <a:p>
            <a:pPr lvl="1"/>
            <a:r>
              <a:rPr lang="en-US" dirty="0"/>
              <a:t>All MMA show a similar symmetric pattern, with uniform ring width.</a:t>
            </a:r>
          </a:p>
        </p:txBody>
      </p:sp>
      <p:pic>
        <p:nvPicPr>
          <p:cNvPr id="4" name="Picture 3">
            <a:extLst>
              <a:ext uri="{FF2B5EF4-FFF2-40B4-BE49-F238E27FC236}">
                <a16:creationId xmlns:a16="http://schemas.microsoft.com/office/drawing/2014/main" id="{F795BAD6-31EA-1D45-80F1-C2479A9045F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5906"/>
          <a:stretch/>
        </p:blipFill>
        <p:spPr>
          <a:xfrm>
            <a:off x="8610891" y="3826136"/>
            <a:ext cx="2964428" cy="2879464"/>
          </a:xfrm>
          <a:prstGeom prst="rect">
            <a:avLst/>
          </a:prstGeom>
        </p:spPr>
      </p:pic>
      <p:pic>
        <p:nvPicPr>
          <p:cNvPr id="5" name="Picture 4">
            <a:extLst>
              <a:ext uri="{FF2B5EF4-FFF2-40B4-BE49-F238E27FC236}">
                <a16:creationId xmlns:a16="http://schemas.microsoft.com/office/drawing/2014/main" id="{9BCFB1E3-B5F3-ED48-9DE9-558E6C0B1F2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5838"/>
          <a:stretch/>
        </p:blipFill>
        <p:spPr>
          <a:xfrm>
            <a:off x="5569681" y="976582"/>
            <a:ext cx="2964719" cy="2881843"/>
          </a:xfrm>
          <a:prstGeom prst="rect">
            <a:avLst/>
          </a:prstGeom>
        </p:spPr>
      </p:pic>
      <p:pic>
        <p:nvPicPr>
          <p:cNvPr id="6" name="Picture 5">
            <a:extLst>
              <a:ext uri="{FF2B5EF4-FFF2-40B4-BE49-F238E27FC236}">
                <a16:creationId xmlns:a16="http://schemas.microsoft.com/office/drawing/2014/main" id="{F90FD920-4E37-574F-857B-29C162F4DE6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6160"/>
          <a:stretch/>
        </p:blipFill>
        <p:spPr>
          <a:xfrm>
            <a:off x="8610600" y="976583"/>
            <a:ext cx="2964719" cy="2879463"/>
          </a:xfrm>
          <a:prstGeom prst="rect">
            <a:avLst/>
          </a:prstGeom>
        </p:spPr>
      </p:pic>
      <p:pic>
        <p:nvPicPr>
          <p:cNvPr id="3" name="Picture 2">
            <a:extLst>
              <a:ext uri="{FF2B5EF4-FFF2-40B4-BE49-F238E27FC236}">
                <a16:creationId xmlns:a16="http://schemas.microsoft.com/office/drawing/2014/main" id="{5C7CB737-7D47-E846-A7D9-7A2641665FD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645882" y="3853132"/>
            <a:ext cx="2888518" cy="2814503"/>
          </a:xfrm>
          <a:prstGeom prst="rect">
            <a:avLst/>
          </a:prstGeom>
        </p:spPr>
      </p:pic>
      <p:sp>
        <p:nvSpPr>
          <p:cNvPr id="7" name="TextBox 6">
            <a:extLst>
              <a:ext uri="{FF2B5EF4-FFF2-40B4-BE49-F238E27FC236}">
                <a16:creationId xmlns:a16="http://schemas.microsoft.com/office/drawing/2014/main" id="{C2151B51-DEFD-5F4F-A28E-6F7B7D01705E}"/>
              </a:ext>
            </a:extLst>
          </p:cNvPr>
          <p:cNvSpPr txBox="1"/>
          <p:nvPr/>
        </p:nvSpPr>
        <p:spPr>
          <a:xfrm>
            <a:off x="7323453" y="1049923"/>
            <a:ext cx="706027" cy="338554"/>
          </a:xfrm>
          <a:prstGeom prst="rect">
            <a:avLst/>
          </a:prstGeom>
          <a:noFill/>
          <a:ln>
            <a:noFill/>
          </a:ln>
        </p:spPr>
        <p:txBody>
          <a:bodyPr wrap="none" rtlCol="0">
            <a:spAutoFit/>
          </a:bodyPr>
          <a:lstStyle/>
          <a:p>
            <a:pPr algn="l"/>
            <a:r>
              <a:rPr lang="en-US" sz="1600" dirty="0">
                <a:solidFill>
                  <a:schemeClr val="bg1"/>
                </a:solidFill>
              </a:rPr>
              <a:t>MMA 1</a:t>
            </a:r>
          </a:p>
        </p:txBody>
      </p:sp>
      <p:sp>
        <p:nvSpPr>
          <p:cNvPr id="9" name="TextBox 8">
            <a:extLst>
              <a:ext uri="{FF2B5EF4-FFF2-40B4-BE49-F238E27FC236}">
                <a16:creationId xmlns:a16="http://schemas.microsoft.com/office/drawing/2014/main" id="{D74C5C4F-7352-AB42-BD7C-0702C689D3AE}"/>
              </a:ext>
            </a:extLst>
          </p:cNvPr>
          <p:cNvSpPr txBox="1"/>
          <p:nvPr/>
        </p:nvSpPr>
        <p:spPr>
          <a:xfrm>
            <a:off x="10760925" y="1058175"/>
            <a:ext cx="706027" cy="338554"/>
          </a:xfrm>
          <a:prstGeom prst="rect">
            <a:avLst/>
          </a:prstGeom>
          <a:noFill/>
          <a:ln>
            <a:noFill/>
          </a:ln>
        </p:spPr>
        <p:txBody>
          <a:bodyPr wrap="none" rtlCol="0">
            <a:spAutoFit/>
          </a:bodyPr>
          <a:lstStyle/>
          <a:p>
            <a:pPr algn="l"/>
            <a:r>
              <a:rPr lang="en-US" sz="1600" dirty="0">
                <a:solidFill>
                  <a:schemeClr val="bg1"/>
                </a:solidFill>
              </a:rPr>
              <a:t>MMA 2</a:t>
            </a:r>
          </a:p>
        </p:txBody>
      </p:sp>
      <p:sp>
        <p:nvSpPr>
          <p:cNvPr id="10" name="TextBox 9">
            <a:extLst>
              <a:ext uri="{FF2B5EF4-FFF2-40B4-BE49-F238E27FC236}">
                <a16:creationId xmlns:a16="http://schemas.microsoft.com/office/drawing/2014/main" id="{6021B5D3-81C0-104B-ACC7-23ABFA64E0AC}"/>
              </a:ext>
            </a:extLst>
          </p:cNvPr>
          <p:cNvSpPr txBox="1"/>
          <p:nvPr/>
        </p:nvSpPr>
        <p:spPr>
          <a:xfrm>
            <a:off x="7312337" y="3936092"/>
            <a:ext cx="706027" cy="338554"/>
          </a:xfrm>
          <a:prstGeom prst="rect">
            <a:avLst/>
          </a:prstGeom>
          <a:noFill/>
          <a:ln>
            <a:noFill/>
          </a:ln>
        </p:spPr>
        <p:txBody>
          <a:bodyPr wrap="none" rtlCol="0">
            <a:spAutoFit/>
          </a:bodyPr>
          <a:lstStyle/>
          <a:p>
            <a:pPr algn="l"/>
            <a:r>
              <a:rPr lang="en-US" sz="1600" dirty="0">
                <a:solidFill>
                  <a:schemeClr val="bg1"/>
                </a:solidFill>
              </a:rPr>
              <a:t>MMA 3</a:t>
            </a:r>
          </a:p>
        </p:txBody>
      </p:sp>
      <p:sp>
        <p:nvSpPr>
          <p:cNvPr id="11" name="TextBox 10">
            <a:extLst>
              <a:ext uri="{FF2B5EF4-FFF2-40B4-BE49-F238E27FC236}">
                <a16:creationId xmlns:a16="http://schemas.microsoft.com/office/drawing/2014/main" id="{73D4D3B1-FB00-A645-BC4D-5D87AC336ECF}"/>
              </a:ext>
            </a:extLst>
          </p:cNvPr>
          <p:cNvSpPr txBox="1"/>
          <p:nvPr/>
        </p:nvSpPr>
        <p:spPr>
          <a:xfrm>
            <a:off x="10765614" y="3918229"/>
            <a:ext cx="706027" cy="338554"/>
          </a:xfrm>
          <a:prstGeom prst="rect">
            <a:avLst/>
          </a:prstGeom>
          <a:noFill/>
          <a:ln>
            <a:noFill/>
          </a:ln>
        </p:spPr>
        <p:txBody>
          <a:bodyPr wrap="none" rtlCol="0">
            <a:spAutoFit/>
          </a:bodyPr>
          <a:lstStyle/>
          <a:p>
            <a:pPr algn="l"/>
            <a:r>
              <a:rPr lang="en-US" sz="1600" dirty="0">
                <a:solidFill>
                  <a:schemeClr val="bg1"/>
                </a:solidFill>
              </a:rPr>
              <a:t>MMA 4</a:t>
            </a:r>
          </a:p>
        </p:txBody>
      </p:sp>
      <p:pic>
        <p:nvPicPr>
          <p:cNvPr id="8" name="Picture 7">
            <a:extLst>
              <a:ext uri="{FF2B5EF4-FFF2-40B4-BE49-F238E27FC236}">
                <a16:creationId xmlns:a16="http://schemas.microsoft.com/office/drawing/2014/main" id="{5F1F4B79-352C-EC40-A702-0970C7EC783F}"/>
              </a:ext>
            </a:extLst>
          </p:cNvPr>
          <p:cNvPicPr>
            <a:picLocks noChangeAspect="1"/>
          </p:cNvPicPr>
          <p:nvPr/>
        </p:nvPicPr>
        <p:blipFill>
          <a:blip r:embed="rId6"/>
          <a:stretch>
            <a:fillRect/>
          </a:stretch>
        </p:blipFill>
        <p:spPr>
          <a:xfrm>
            <a:off x="3121809" y="4050751"/>
            <a:ext cx="2419263" cy="2419263"/>
          </a:xfrm>
          <a:prstGeom prst="rect">
            <a:avLst/>
          </a:prstGeom>
        </p:spPr>
      </p:pic>
      <p:sp>
        <p:nvSpPr>
          <p:cNvPr id="13" name="Content Placeholder 2">
            <a:extLst>
              <a:ext uri="{FF2B5EF4-FFF2-40B4-BE49-F238E27FC236}">
                <a16:creationId xmlns:a16="http://schemas.microsoft.com/office/drawing/2014/main" id="{D9BAE9D1-211C-2344-9106-7A3280B79B23}"/>
              </a:ext>
            </a:extLst>
          </p:cNvPr>
          <p:cNvSpPr txBox="1">
            <a:spLocks/>
          </p:cNvSpPr>
          <p:nvPr/>
        </p:nvSpPr>
        <p:spPr>
          <a:xfrm>
            <a:off x="298669" y="3581400"/>
            <a:ext cx="2846568" cy="3048000"/>
          </a:xfrm>
          <a:prstGeom prst="rect">
            <a:avLst/>
          </a:prstGeom>
        </p:spPr>
        <p:txBody>
          <a:bodyPr vert="horz" lIns="91440" tIns="45720" rIns="91440" bIns="45720" rtlCol="0">
            <a:normAutofit fontScale="85000" lnSpcReduction="10000"/>
          </a:bodyPr>
          <a:lstStyle>
            <a:lvl1pPr marL="173038" indent="-173038" algn="l" defTabSz="914400" rtl="0" eaLnBrk="1" latinLnBrk="0" hangingPunct="1">
              <a:spcBef>
                <a:spcPct val="20000"/>
              </a:spcBef>
              <a:buClr>
                <a:schemeClr val="tx2"/>
              </a:buClr>
              <a:buFont typeface="Arial" pitchFamily="34" charset="0"/>
              <a:buChar char="•"/>
              <a:defRPr sz="2000" b="1" kern="1200">
                <a:solidFill>
                  <a:schemeClr val="tx1"/>
                </a:solidFill>
                <a:latin typeface="Arial Narrow" pitchFamily="34" charset="0"/>
                <a:ea typeface="+mn-ea"/>
                <a:cs typeface="+mn-cs"/>
              </a:defRPr>
            </a:lvl1pPr>
            <a:lvl2pPr marL="574675" indent="-347663" algn="l" defTabSz="914400" rtl="0" eaLnBrk="1" latinLnBrk="0" hangingPunct="1">
              <a:spcBef>
                <a:spcPct val="20000"/>
              </a:spcBef>
              <a:buClr>
                <a:schemeClr val="tx2"/>
              </a:buClr>
              <a:buFont typeface="Arial Narrow" pitchFamily="34" charset="0"/>
              <a:buChar char="—"/>
              <a:defRPr sz="1800" b="1" kern="1200">
                <a:solidFill>
                  <a:schemeClr val="tx1"/>
                </a:solidFill>
                <a:latin typeface="Arial Narrow" pitchFamily="34" charset="0"/>
                <a:ea typeface="+mn-ea"/>
                <a:cs typeface="+mn-cs"/>
              </a:defRPr>
            </a:lvl2pPr>
            <a:lvl3pPr marL="854075" indent="-279400" algn="l" defTabSz="914400" rtl="0" eaLnBrk="1" latinLnBrk="0" hangingPunct="1">
              <a:spcBef>
                <a:spcPct val="20000"/>
              </a:spcBef>
              <a:buClr>
                <a:schemeClr val="tx2"/>
              </a:buClr>
              <a:buFont typeface="Arial Narrow" pitchFamily="34" charset="0"/>
              <a:buChar char="—"/>
              <a:defRPr sz="1600" b="1" kern="1200">
                <a:solidFill>
                  <a:schemeClr val="tx1"/>
                </a:solidFill>
                <a:latin typeface="Arial Narrow" pitchFamily="34" charset="0"/>
                <a:ea typeface="+mn-ea"/>
                <a:cs typeface="+mn-cs"/>
              </a:defRPr>
            </a:lvl3pPr>
            <a:lvl4pPr marL="1141413" indent="-287338" algn="l" defTabSz="914400" rtl="0" eaLnBrk="1" latinLnBrk="0" hangingPunct="1">
              <a:spcBef>
                <a:spcPct val="20000"/>
              </a:spcBef>
              <a:buClr>
                <a:schemeClr val="tx2"/>
              </a:buClr>
              <a:buFont typeface="Arial Narrow" pitchFamily="34" charset="0"/>
              <a:buChar char="—"/>
              <a:defRPr sz="1600" b="1" kern="1200">
                <a:solidFill>
                  <a:schemeClr val="tx1"/>
                </a:solidFill>
                <a:latin typeface="Arial Narrow" pitchFamily="34" charset="0"/>
                <a:ea typeface="+mn-ea"/>
                <a:cs typeface="+mn-cs"/>
              </a:defRPr>
            </a:lvl4pPr>
            <a:lvl5pPr marL="1489075" indent="-287338" algn="l" defTabSz="914400" rtl="0" eaLnBrk="1" latinLnBrk="0" hangingPunct="1">
              <a:spcBef>
                <a:spcPct val="20000"/>
              </a:spcBef>
              <a:buClr>
                <a:schemeClr val="tx2"/>
              </a:buClr>
              <a:buFont typeface="Arial Narrow" pitchFamily="34" charset="0"/>
              <a:buChar char="—"/>
              <a:defRPr sz="1600" b="1" kern="1200" baseline="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MMA 1 and MMA 4  are azimuthally symmetric as expected. </a:t>
            </a:r>
          </a:p>
          <a:p>
            <a:r>
              <a:rPr lang="en-US" dirty="0"/>
              <a:t>MMA 2 and MMA 3 have significant 2</a:t>
            </a:r>
            <a:r>
              <a:rPr lang="en-US" baseline="30000" dirty="0"/>
              <a:t>nd</a:t>
            </a:r>
            <a:r>
              <a:rPr lang="en-US" dirty="0"/>
              <a:t> harmonic cyclic asymmetry.</a:t>
            </a:r>
          </a:p>
          <a:p>
            <a:r>
              <a:rPr lang="en-US" dirty="0">
                <a:solidFill>
                  <a:srgbClr val="FF0000"/>
                </a:solidFill>
              </a:rPr>
              <a:t>This leads to the rays from the smaller radius azimuths of the ring focusing at a different depth than loss at the larger radius azimuths</a:t>
            </a:r>
            <a:r>
              <a:rPr lang="en-US" dirty="0"/>
              <a:t>, i.e. astigmatism.</a:t>
            </a:r>
          </a:p>
        </p:txBody>
      </p:sp>
      <p:sp>
        <p:nvSpPr>
          <p:cNvPr id="15" name="TextBox 14">
            <a:extLst>
              <a:ext uri="{FF2B5EF4-FFF2-40B4-BE49-F238E27FC236}">
                <a16:creationId xmlns:a16="http://schemas.microsoft.com/office/drawing/2014/main" id="{8EBB78E7-FDCD-B144-A53D-F398813F97AA}"/>
              </a:ext>
            </a:extLst>
          </p:cNvPr>
          <p:cNvSpPr txBox="1"/>
          <p:nvPr/>
        </p:nvSpPr>
        <p:spPr>
          <a:xfrm>
            <a:off x="3493197" y="3819461"/>
            <a:ext cx="1676485" cy="338554"/>
          </a:xfrm>
          <a:prstGeom prst="rect">
            <a:avLst/>
          </a:prstGeom>
          <a:noFill/>
          <a:ln>
            <a:noFill/>
          </a:ln>
        </p:spPr>
        <p:txBody>
          <a:bodyPr wrap="none" rtlCol="0">
            <a:spAutoFit/>
          </a:bodyPr>
          <a:lstStyle/>
          <a:p>
            <a:r>
              <a:rPr lang="en-US" sz="1600" dirty="0"/>
              <a:t>MMA 3 </a:t>
            </a:r>
            <a:r>
              <a:rPr lang="en-US" sz="1600" dirty="0">
                <a:latin typeface="Symbol" pitchFamily="2" charset="2"/>
              </a:rPr>
              <a:t>DD</a:t>
            </a:r>
            <a:r>
              <a:rPr lang="en-US" sz="1600" dirty="0"/>
              <a:t>R Traces</a:t>
            </a:r>
          </a:p>
        </p:txBody>
      </p:sp>
    </p:spTree>
    <p:extLst>
      <p:ext uri="{BB962C8B-B14F-4D97-AF65-F5344CB8AC3E}">
        <p14:creationId xmlns:p14="http://schemas.microsoft.com/office/powerpoint/2010/main" val="202578152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D4124-0DF2-E245-9D3E-33C6BAC41CF7}"/>
              </a:ext>
            </a:extLst>
          </p:cNvPr>
          <p:cNvSpPr>
            <a:spLocks noGrp="1"/>
          </p:cNvSpPr>
          <p:nvPr>
            <p:ph type="title"/>
          </p:nvPr>
        </p:nvSpPr>
        <p:spPr/>
        <p:txBody>
          <a:bodyPr/>
          <a:lstStyle/>
          <a:p>
            <a:r>
              <a:rPr lang="en-US" dirty="0"/>
              <a:t>Optics Module</a:t>
            </a:r>
          </a:p>
        </p:txBody>
      </p:sp>
      <p:sp>
        <p:nvSpPr>
          <p:cNvPr id="16" name="Content Placeholder 2">
            <a:extLst>
              <a:ext uri="{FF2B5EF4-FFF2-40B4-BE49-F238E27FC236}">
                <a16:creationId xmlns:a16="http://schemas.microsoft.com/office/drawing/2014/main" id="{DC661129-6709-2340-BBB4-C4AA1142D021}"/>
              </a:ext>
            </a:extLst>
          </p:cNvPr>
          <p:cNvSpPr txBox="1">
            <a:spLocks/>
          </p:cNvSpPr>
          <p:nvPr/>
        </p:nvSpPr>
        <p:spPr>
          <a:xfrm>
            <a:off x="381000" y="1075345"/>
            <a:ext cx="5105400" cy="5285577"/>
          </a:xfrm>
          <a:prstGeom prst="rect">
            <a:avLst/>
          </a:prstGeom>
        </p:spPr>
        <p:txBody>
          <a:bodyPr vert="horz" lIns="91440" tIns="45720" rIns="91440" bIns="45720" rtlCol="0">
            <a:normAutofit fontScale="92500" lnSpcReduction="20000"/>
          </a:bodyPr>
          <a:lstStyle>
            <a:lvl1pPr marL="173038" indent="-173038" algn="l" defTabSz="914400" rtl="0" eaLnBrk="1" latinLnBrk="0" hangingPunct="1">
              <a:spcBef>
                <a:spcPct val="20000"/>
              </a:spcBef>
              <a:buClr>
                <a:schemeClr val="tx2"/>
              </a:buClr>
              <a:buFont typeface="Arial" pitchFamily="34" charset="0"/>
              <a:buChar char="•"/>
              <a:defRPr sz="2000" b="1" kern="1200">
                <a:solidFill>
                  <a:schemeClr val="tx1"/>
                </a:solidFill>
                <a:latin typeface="Arial Narrow" pitchFamily="34" charset="0"/>
                <a:ea typeface="+mn-ea"/>
                <a:cs typeface="+mn-cs"/>
              </a:defRPr>
            </a:lvl1pPr>
            <a:lvl2pPr marL="574675" indent="-347663" algn="l" defTabSz="914400" rtl="0" eaLnBrk="1" latinLnBrk="0" hangingPunct="1">
              <a:spcBef>
                <a:spcPct val="20000"/>
              </a:spcBef>
              <a:buClr>
                <a:schemeClr val="tx2"/>
              </a:buClr>
              <a:buFont typeface="Arial Narrow" pitchFamily="34" charset="0"/>
              <a:buChar char="—"/>
              <a:defRPr sz="1800" b="1" kern="1200">
                <a:solidFill>
                  <a:schemeClr val="tx1"/>
                </a:solidFill>
                <a:latin typeface="Arial Narrow" pitchFamily="34" charset="0"/>
                <a:ea typeface="+mn-ea"/>
                <a:cs typeface="+mn-cs"/>
              </a:defRPr>
            </a:lvl2pPr>
            <a:lvl3pPr marL="854075" indent="-279400" algn="l" defTabSz="914400" rtl="0" eaLnBrk="1" latinLnBrk="0" hangingPunct="1">
              <a:spcBef>
                <a:spcPct val="20000"/>
              </a:spcBef>
              <a:buClr>
                <a:schemeClr val="tx2"/>
              </a:buClr>
              <a:buFont typeface="Arial Narrow" pitchFamily="34" charset="0"/>
              <a:buChar char="—"/>
              <a:defRPr sz="1600" b="1" kern="1200">
                <a:solidFill>
                  <a:schemeClr val="tx1"/>
                </a:solidFill>
                <a:latin typeface="Arial Narrow" pitchFamily="34" charset="0"/>
                <a:ea typeface="+mn-ea"/>
                <a:cs typeface="+mn-cs"/>
              </a:defRPr>
            </a:lvl3pPr>
            <a:lvl4pPr marL="1141413" indent="-287338" algn="l" defTabSz="914400" rtl="0" eaLnBrk="1" latinLnBrk="0" hangingPunct="1">
              <a:spcBef>
                <a:spcPct val="20000"/>
              </a:spcBef>
              <a:buClr>
                <a:schemeClr val="tx2"/>
              </a:buClr>
              <a:buFont typeface="Arial Narrow" pitchFamily="34" charset="0"/>
              <a:buChar char="—"/>
              <a:defRPr sz="1600" b="1" kern="1200">
                <a:solidFill>
                  <a:schemeClr val="tx1"/>
                </a:solidFill>
                <a:latin typeface="Arial Narrow" pitchFamily="34" charset="0"/>
                <a:ea typeface="+mn-ea"/>
                <a:cs typeface="+mn-cs"/>
              </a:defRPr>
            </a:lvl4pPr>
            <a:lvl5pPr marL="1489075" indent="-287338" algn="l" defTabSz="914400" rtl="0" eaLnBrk="1" latinLnBrk="0" hangingPunct="1">
              <a:spcBef>
                <a:spcPct val="20000"/>
              </a:spcBef>
              <a:buClr>
                <a:schemeClr val="tx2"/>
              </a:buClr>
              <a:buFont typeface="Arial Narrow" pitchFamily="34" charset="0"/>
              <a:buChar char="—"/>
              <a:defRPr sz="1600" b="1" kern="1200" baseline="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Each MMA consists of 24 nested X-ray Mirror Shells bonded at the large end into slots in front combs of a Spider-Central Support Tube Assembly:</a:t>
            </a:r>
          </a:p>
          <a:p>
            <a:pPr lvl="1"/>
            <a:r>
              <a:rPr lang="en-US" dirty="0"/>
              <a:t>Design: Wolter Type I</a:t>
            </a:r>
          </a:p>
          <a:p>
            <a:pPr lvl="1"/>
            <a:r>
              <a:rPr lang="en-US" dirty="0"/>
              <a:t>Shell Large End Diameter Range: 165 – 277 mm</a:t>
            </a:r>
          </a:p>
          <a:p>
            <a:pPr lvl="1"/>
            <a:r>
              <a:rPr lang="en-US" dirty="0"/>
              <a:t>Shell Length: 600 mm for Integral Parabola-Hyperbola</a:t>
            </a:r>
          </a:p>
          <a:p>
            <a:pPr lvl="1"/>
            <a:r>
              <a:rPr lang="en-US" dirty="0"/>
              <a:t>Focal Length: 4.00 m</a:t>
            </a:r>
          </a:p>
          <a:p>
            <a:pPr lvl="1"/>
            <a:r>
              <a:rPr lang="en-US" dirty="0"/>
              <a:t>Performance Requirement: 25 arcsec Half Power Diameter</a:t>
            </a:r>
          </a:p>
          <a:p>
            <a:pPr lvl="1"/>
            <a:r>
              <a:rPr lang="en-US" dirty="0"/>
              <a:t>Centering Alignment Knowledge Requirement: 25 </a:t>
            </a:r>
            <a:r>
              <a:rPr lang="en-US" dirty="0">
                <a:latin typeface="Symbol" pitchFamily="2" charset="2"/>
              </a:rPr>
              <a:t>m</a:t>
            </a:r>
            <a:r>
              <a:rPr lang="en-US" dirty="0"/>
              <a:t>m</a:t>
            </a:r>
          </a:p>
          <a:p>
            <a:r>
              <a:rPr lang="en-US" dirty="0"/>
              <a:t>Post-Shell Assembly, the following components were added:</a:t>
            </a:r>
          </a:p>
          <a:p>
            <a:pPr lvl="1"/>
            <a:r>
              <a:rPr lang="en-US" dirty="0"/>
              <a:t>Outer Housings</a:t>
            </a:r>
          </a:p>
          <a:p>
            <a:pPr lvl="1"/>
            <a:r>
              <a:rPr lang="en-US" dirty="0"/>
              <a:t>Rear Spider and Rear Combs</a:t>
            </a:r>
          </a:p>
          <a:p>
            <a:pPr lvl="1"/>
            <a:r>
              <a:rPr lang="en-US" dirty="0"/>
              <a:t>Thermal Shields</a:t>
            </a:r>
          </a:p>
          <a:p>
            <a:r>
              <a:rPr lang="en-US" dirty="0"/>
              <a:t>Mirror Modules are labeled by spider serial number:  MMA 1, MMA 2, MMA 3, MMA 4</a:t>
            </a:r>
          </a:p>
          <a:p>
            <a:pPr lvl="1"/>
            <a:r>
              <a:rPr lang="en-US" dirty="0"/>
              <a:t>3 for flight + 1 spare</a:t>
            </a:r>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81238" y="1088414"/>
            <a:ext cx="2992445" cy="5313043"/>
          </a:xfrm>
          <a:prstGeom prst="rect">
            <a:avLst/>
          </a:prstGeom>
        </p:spPr>
      </p:pic>
      <p:sp>
        <p:nvSpPr>
          <p:cNvPr id="13" name="Rectangle 12"/>
          <p:cNvSpPr/>
          <p:nvPr/>
        </p:nvSpPr>
        <p:spPr>
          <a:xfrm>
            <a:off x="8458201" y="1766780"/>
            <a:ext cx="533400" cy="497473"/>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7324423" y="5227181"/>
            <a:ext cx="764590" cy="808109"/>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9784642" y="3524530"/>
            <a:ext cx="2065607" cy="338554"/>
          </a:xfrm>
          <a:prstGeom prst="rect">
            <a:avLst/>
          </a:prstGeom>
          <a:ln>
            <a:solidFill>
              <a:schemeClr val="tx1"/>
            </a:solidFill>
          </a:ln>
        </p:spPr>
        <p:txBody>
          <a:bodyPr wrap="square">
            <a:spAutoFit/>
          </a:bodyPr>
          <a:lstStyle/>
          <a:p>
            <a:r>
              <a:rPr lang="en-US" sz="1600" b="1" dirty="0"/>
              <a:t>24 nested mirror shells</a:t>
            </a:r>
          </a:p>
        </p:txBody>
      </p:sp>
      <p:cxnSp>
        <p:nvCxnSpPr>
          <p:cNvPr id="18" name="Straight Arrow Connector 17"/>
          <p:cNvCxnSpPr>
            <a:stCxn id="17" idx="1"/>
          </p:cNvCxnSpPr>
          <p:nvPr/>
        </p:nvCxnSpPr>
        <p:spPr>
          <a:xfrm flipH="1">
            <a:off x="8724901" y="3693807"/>
            <a:ext cx="1059741" cy="13682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9784642" y="5147846"/>
            <a:ext cx="1164101" cy="338554"/>
          </a:xfrm>
          <a:prstGeom prst="rect">
            <a:avLst/>
          </a:prstGeom>
          <a:ln>
            <a:solidFill>
              <a:schemeClr val="tx1"/>
            </a:solidFill>
          </a:ln>
        </p:spPr>
        <p:txBody>
          <a:bodyPr wrap="none">
            <a:spAutoFit/>
          </a:bodyPr>
          <a:lstStyle/>
          <a:p>
            <a:r>
              <a:rPr lang="en-US" sz="1600" b="1" dirty="0"/>
              <a:t>Front spider</a:t>
            </a:r>
          </a:p>
        </p:txBody>
      </p:sp>
      <p:cxnSp>
        <p:nvCxnSpPr>
          <p:cNvPr id="21" name="Straight Arrow Connector 20"/>
          <p:cNvCxnSpPr>
            <a:stCxn id="19" idx="1"/>
          </p:cNvCxnSpPr>
          <p:nvPr/>
        </p:nvCxnSpPr>
        <p:spPr>
          <a:xfrm flipH="1">
            <a:off x="9220200" y="5317123"/>
            <a:ext cx="564442" cy="9307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9784642" y="3039782"/>
            <a:ext cx="1332416" cy="338554"/>
          </a:xfrm>
          <a:prstGeom prst="rect">
            <a:avLst/>
          </a:prstGeom>
          <a:ln>
            <a:solidFill>
              <a:schemeClr val="tx1"/>
            </a:solidFill>
          </a:ln>
        </p:spPr>
        <p:txBody>
          <a:bodyPr wrap="none">
            <a:spAutoFit/>
          </a:bodyPr>
          <a:lstStyle/>
          <a:p>
            <a:r>
              <a:rPr lang="en-US" sz="1600" b="1" dirty="0"/>
              <a:t>Outer housing</a:t>
            </a:r>
          </a:p>
        </p:txBody>
      </p:sp>
      <p:cxnSp>
        <p:nvCxnSpPr>
          <p:cNvPr id="29" name="Straight Connector 28"/>
          <p:cNvCxnSpPr/>
          <p:nvPr/>
        </p:nvCxnSpPr>
        <p:spPr>
          <a:xfrm flipH="1" flipV="1">
            <a:off x="5147988" y="4983535"/>
            <a:ext cx="2176436" cy="243646"/>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22" idx="1"/>
          </p:cNvCxnSpPr>
          <p:nvPr/>
        </p:nvCxnSpPr>
        <p:spPr>
          <a:xfrm flipH="1">
            <a:off x="8991601" y="3209059"/>
            <a:ext cx="793041" cy="9766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5147989" y="6035290"/>
            <a:ext cx="2176434" cy="237245"/>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9784642" y="4026660"/>
            <a:ext cx="1835759" cy="338554"/>
          </a:xfrm>
          <a:prstGeom prst="rect">
            <a:avLst/>
          </a:prstGeom>
          <a:ln>
            <a:solidFill>
              <a:schemeClr val="tx1"/>
            </a:solidFill>
          </a:ln>
        </p:spPr>
        <p:txBody>
          <a:bodyPr wrap="none">
            <a:spAutoFit/>
          </a:bodyPr>
          <a:lstStyle/>
          <a:p>
            <a:r>
              <a:rPr lang="en-US" sz="1600" b="1" dirty="0"/>
              <a:t>Central support tube</a:t>
            </a:r>
          </a:p>
        </p:txBody>
      </p:sp>
      <p:cxnSp>
        <p:nvCxnSpPr>
          <p:cNvPr id="25" name="Straight Arrow Connector 24"/>
          <p:cNvCxnSpPr>
            <a:stCxn id="24" idx="1"/>
          </p:cNvCxnSpPr>
          <p:nvPr/>
        </p:nvCxnSpPr>
        <p:spPr>
          <a:xfrm flipH="1">
            <a:off x="8458201" y="4195937"/>
            <a:ext cx="1326441" cy="20098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7052988" y="4983535"/>
            <a:ext cx="1036025" cy="243646"/>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7052988" y="6035290"/>
            <a:ext cx="1036025" cy="250313"/>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458201" y="1149207"/>
            <a:ext cx="882309" cy="624972"/>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8991601" y="1143617"/>
            <a:ext cx="2824143" cy="623163"/>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8458201" y="2264253"/>
            <a:ext cx="894481" cy="420903"/>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8991601" y="2264252"/>
            <a:ext cx="2824144" cy="419094"/>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147988" y="4983535"/>
            <a:ext cx="1905000" cy="1295400"/>
          </a:xfrm>
          <a:prstGeom prst="rect">
            <a:avLst/>
          </a:prstGeom>
          <a:ln>
            <a:solidFill>
              <a:srgbClr val="FF0000"/>
            </a:solidFill>
          </a:ln>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52682" y="1154797"/>
            <a:ext cx="2450888" cy="1530358"/>
          </a:xfrm>
          <a:prstGeom prst="rect">
            <a:avLst/>
          </a:prstGeom>
          <a:ln>
            <a:solidFill>
              <a:srgbClr val="FF0000"/>
            </a:solidFill>
          </a:ln>
        </p:spPr>
      </p:pic>
    </p:spTree>
    <p:extLst>
      <p:ext uri="{BB962C8B-B14F-4D97-AF65-F5344CB8AC3E}">
        <p14:creationId xmlns:p14="http://schemas.microsoft.com/office/powerpoint/2010/main" val="301278850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D4124-0DF2-E245-9D3E-33C6BAC41CF7}"/>
              </a:ext>
            </a:extLst>
          </p:cNvPr>
          <p:cNvSpPr>
            <a:spLocks noGrp="1"/>
          </p:cNvSpPr>
          <p:nvPr>
            <p:ph type="title"/>
          </p:nvPr>
        </p:nvSpPr>
        <p:spPr/>
        <p:txBody>
          <a:bodyPr/>
          <a:lstStyle/>
          <a:p>
            <a:r>
              <a:rPr lang="en-US" dirty="0"/>
              <a:t>Assembly Stations</a:t>
            </a:r>
          </a:p>
        </p:txBody>
      </p:sp>
      <p:sp>
        <p:nvSpPr>
          <p:cNvPr id="16" name="Content Placeholder 2">
            <a:extLst>
              <a:ext uri="{FF2B5EF4-FFF2-40B4-BE49-F238E27FC236}">
                <a16:creationId xmlns:a16="http://schemas.microsoft.com/office/drawing/2014/main" id="{DC661129-6709-2340-BBB4-C4AA1142D021}"/>
              </a:ext>
            </a:extLst>
          </p:cNvPr>
          <p:cNvSpPr txBox="1">
            <a:spLocks/>
          </p:cNvSpPr>
          <p:nvPr/>
        </p:nvSpPr>
        <p:spPr>
          <a:xfrm>
            <a:off x="457200" y="1051560"/>
            <a:ext cx="5334000" cy="5425440"/>
          </a:xfrm>
          <a:prstGeom prst="rect">
            <a:avLst/>
          </a:prstGeom>
        </p:spPr>
        <p:txBody>
          <a:bodyPr vert="horz" lIns="91440" tIns="45720" rIns="91440" bIns="45720" rtlCol="0">
            <a:normAutofit lnSpcReduction="10000"/>
          </a:bodyPr>
          <a:lstStyle>
            <a:lvl1pPr marL="173038" indent="-173038" algn="l" defTabSz="914400" rtl="0" eaLnBrk="1" latinLnBrk="0" hangingPunct="1">
              <a:spcBef>
                <a:spcPct val="20000"/>
              </a:spcBef>
              <a:buClr>
                <a:schemeClr val="tx2"/>
              </a:buClr>
              <a:buFont typeface="Arial" pitchFamily="34" charset="0"/>
              <a:buChar char="•"/>
              <a:defRPr sz="2000" b="1" kern="1200">
                <a:solidFill>
                  <a:schemeClr val="tx1"/>
                </a:solidFill>
                <a:latin typeface="Arial Narrow" pitchFamily="34" charset="0"/>
                <a:ea typeface="+mn-ea"/>
                <a:cs typeface="+mn-cs"/>
              </a:defRPr>
            </a:lvl1pPr>
            <a:lvl2pPr marL="574675" indent="-347663" algn="l" defTabSz="914400" rtl="0" eaLnBrk="1" latinLnBrk="0" hangingPunct="1">
              <a:spcBef>
                <a:spcPct val="20000"/>
              </a:spcBef>
              <a:buClr>
                <a:schemeClr val="tx2"/>
              </a:buClr>
              <a:buFont typeface="Arial Narrow" pitchFamily="34" charset="0"/>
              <a:buChar char="—"/>
              <a:defRPr sz="1800" b="1" kern="1200">
                <a:solidFill>
                  <a:schemeClr val="tx1"/>
                </a:solidFill>
                <a:latin typeface="Arial Narrow" pitchFamily="34" charset="0"/>
                <a:ea typeface="+mn-ea"/>
                <a:cs typeface="+mn-cs"/>
              </a:defRPr>
            </a:lvl2pPr>
            <a:lvl3pPr marL="854075" indent="-279400" algn="l" defTabSz="914400" rtl="0" eaLnBrk="1" latinLnBrk="0" hangingPunct="1">
              <a:spcBef>
                <a:spcPct val="20000"/>
              </a:spcBef>
              <a:buClr>
                <a:schemeClr val="tx2"/>
              </a:buClr>
              <a:buFont typeface="Arial Narrow" pitchFamily="34" charset="0"/>
              <a:buChar char="—"/>
              <a:defRPr sz="1600" b="1" kern="1200">
                <a:solidFill>
                  <a:schemeClr val="tx1"/>
                </a:solidFill>
                <a:latin typeface="Arial Narrow" pitchFamily="34" charset="0"/>
                <a:ea typeface="+mn-ea"/>
                <a:cs typeface="+mn-cs"/>
              </a:defRPr>
            </a:lvl3pPr>
            <a:lvl4pPr marL="1141413" indent="-287338" algn="l" defTabSz="914400" rtl="0" eaLnBrk="1" latinLnBrk="0" hangingPunct="1">
              <a:spcBef>
                <a:spcPct val="20000"/>
              </a:spcBef>
              <a:buClr>
                <a:schemeClr val="tx2"/>
              </a:buClr>
              <a:buFont typeface="Arial Narrow" pitchFamily="34" charset="0"/>
              <a:buChar char="—"/>
              <a:defRPr sz="1600" b="1" kern="1200">
                <a:solidFill>
                  <a:schemeClr val="tx1"/>
                </a:solidFill>
                <a:latin typeface="Arial Narrow" pitchFamily="34" charset="0"/>
                <a:ea typeface="+mn-ea"/>
                <a:cs typeface="+mn-cs"/>
              </a:defRPr>
            </a:lvl4pPr>
            <a:lvl5pPr marL="1489075" indent="-287338" algn="l" defTabSz="914400" rtl="0" eaLnBrk="1" latinLnBrk="0" hangingPunct="1">
              <a:spcBef>
                <a:spcPct val="20000"/>
              </a:spcBef>
              <a:buClr>
                <a:schemeClr val="tx2"/>
              </a:buClr>
              <a:buFont typeface="Arial Narrow" pitchFamily="34" charset="0"/>
              <a:buChar char="—"/>
              <a:defRPr sz="1600" b="1" kern="1200" baseline="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The shell assembly station aligns, offloads, and stabilizes shells so that they can be bonded to the front spider assembly.  Shell assembly progresses from smallest to largest shell.</a:t>
            </a:r>
          </a:p>
          <a:p>
            <a:r>
              <a:rPr lang="en-US" dirty="0"/>
              <a:t>The rotation axis of the spin table provides the center and tilt reference for the shells and spider-tube assembly throughout.</a:t>
            </a:r>
          </a:p>
          <a:p>
            <a:r>
              <a:rPr lang="en-US" dirty="0"/>
              <a:t>Three proximity sensors (made by Keyence) are mounted to the spin table and rotate around the shell to measure its center, tilt and circularity with submicron precision.</a:t>
            </a:r>
          </a:p>
          <a:p>
            <a:r>
              <a:rPr lang="en-US" dirty="0"/>
              <a:t>One proximity sensor measures a top surface of the spider to monitor long term drifts.</a:t>
            </a:r>
          </a:p>
          <a:p>
            <a:r>
              <a:rPr lang="en-US" dirty="0"/>
              <a:t>Once mounted to the assembly station, shells are supported by 3 direct support wires and 6 off-loader wires on a rig suspended from a three-axis stage.</a:t>
            </a:r>
          </a:p>
        </p:txBody>
      </p:sp>
      <p:pic>
        <p:nvPicPr>
          <p:cNvPr id="4" name="Picture 3">
            <a:extLst>
              <a:ext uri="{FF2B5EF4-FFF2-40B4-BE49-F238E27FC236}">
                <a16:creationId xmlns:a16="http://schemas.microsoft.com/office/drawing/2014/main" id="{397E2329-2072-7C4A-9536-4469349DB8C8}"/>
              </a:ext>
            </a:extLst>
          </p:cNvPr>
          <p:cNvPicPr/>
          <p:nvPr/>
        </p:nvPicPr>
        <p:blipFill>
          <a:blip r:embed="rId2">
            <a:extLst>
              <a:ext uri="{28A0092B-C50C-407E-A947-70E740481C1C}">
                <a14:useLocalDpi xmlns:a14="http://schemas.microsoft.com/office/drawing/2010/main"/>
              </a:ext>
            </a:extLst>
          </a:blip>
          <a:stretch>
            <a:fillRect/>
          </a:stretch>
        </p:blipFill>
        <p:spPr>
          <a:xfrm>
            <a:off x="5943600" y="762000"/>
            <a:ext cx="5943600" cy="5760720"/>
          </a:xfrm>
          <a:prstGeom prst="rect">
            <a:avLst/>
          </a:prstGeom>
        </p:spPr>
      </p:pic>
    </p:spTree>
    <p:extLst>
      <p:ext uri="{BB962C8B-B14F-4D97-AF65-F5344CB8AC3E}">
        <p14:creationId xmlns:p14="http://schemas.microsoft.com/office/powerpoint/2010/main" val="305809144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D4124-0DF2-E245-9D3E-33C6BAC41CF7}"/>
              </a:ext>
            </a:extLst>
          </p:cNvPr>
          <p:cNvSpPr>
            <a:spLocks noGrp="1"/>
          </p:cNvSpPr>
          <p:nvPr>
            <p:ph type="title"/>
          </p:nvPr>
        </p:nvSpPr>
        <p:spPr/>
        <p:txBody>
          <a:bodyPr/>
          <a:lstStyle/>
          <a:p>
            <a:r>
              <a:rPr lang="en-US" dirty="0"/>
              <a:t>Shell Assembly Process Overview</a:t>
            </a:r>
          </a:p>
        </p:txBody>
      </p:sp>
      <p:sp>
        <p:nvSpPr>
          <p:cNvPr id="16" name="Content Placeholder 2">
            <a:extLst>
              <a:ext uri="{FF2B5EF4-FFF2-40B4-BE49-F238E27FC236}">
                <a16:creationId xmlns:a16="http://schemas.microsoft.com/office/drawing/2014/main" id="{DC661129-6709-2340-BBB4-C4AA1142D021}"/>
              </a:ext>
            </a:extLst>
          </p:cNvPr>
          <p:cNvSpPr txBox="1">
            <a:spLocks/>
          </p:cNvSpPr>
          <p:nvPr/>
        </p:nvSpPr>
        <p:spPr>
          <a:xfrm>
            <a:off x="304800" y="1188720"/>
            <a:ext cx="5301535" cy="5212080"/>
          </a:xfrm>
          <a:prstGeom prst="rect">
            <a:avLst/>
          </a:prstGeom>
        </p:spPr>
        <p:txBody>
          <a:bodyPr vert="horz" lIns="91440" tIns="45720" rIns="91440" bIns="45720" rtlCol="0">
            <a:normAutofit fontScale="92500" lnSpcReduction="10000"/>
          </a:bodyPr>
          <a:lstStyle>
            <a:lvl1pPr marL="173038" indent="-173038" algn="l" defTabSz="914400" rtl="0" eaLnBrk="1" latinLnBrk="0" hangingPunct="1">
              <a:spcBef>
                <a:spcPct val="20000"/>
              </a:spcBef>
              <a:buClr>
                <a:schemeClr val="tx2"/>
              </a:buClr>
              <a:buFont typeface="Arial" pitchFamily="34" charset="0"/>
              <a:buChar char="•"/>
              <a:defRPr sz="2000" b="1" kern="1200">
                <a:solidFill>
                  <a:schemeClr val="tx1"/>
                </a:solidFill>
                <a:latin typeface="Arial Narrow" pitchFamily="34" charset="0"/>
                <a:ea typeface="+mn-ea"/>
                <a:cs typeface="+mn-cs"/>
              </a:defRPr>
            </a:lvl1pPr>
            <a:lvl2pPr marL="574675" indent="-347663" algn="l" defTabSz="914400" rtl="0" eaLnBrk="1" latinLnBrk="0" hangingPunct="1">
              <a:spcBef>
                <a:spcPct val="20000"/>
              </a:spcBef>
              <a:buClr>
                <a:schemeClr val="tx2"/>
              </a:buClr>
              <a:buFont typeface="Arial Narrow" pitchFamily="34" charset="0"/>
              <a:buChar char="—"/>
              <a:defRPr sz="1800" b="1" kern="1200">
                <a:solidFill>
                  <a:schemeClr val="tx1"/>
                </a:solidFill>
                <a:latin typeface="Arial Narrow" pitchFamily="34" charset="0"/>
                <a:ea typeface="+mn-ea"/>
                <a:cs typeface="+mn-cs"/>
              </a:defRPr>
            </a:lvl2pPr>
            <a:lvl3pPr marL="854075" indent="-279400" algn="l" defTabSz="914400" rtl="0" eaLnBrk="1" latinLnBrk="0" hangingPunct="1">
              <a:spcBef>
                <a:spcPct val="20000"/>
              </a:spcBef>
              <a:buClr>
                <a:schemeClr val="tx2"/>
              </a:buClr>
              <a:buFont typeface="Arial Narrow" pitchFamily="34" charset="0"/>
              <a:buChar char="—"/>
              <a:defRPr sz="1600" b="1" kern="1200">
                <a:solidFill>
                  <a:schemeClr val="tx1"/>
                </a:solidFill>
                <a:latin typeface="Arial Narrow" pitchFamily="34" charset="0"/>
                <a:ea typeface="+mn-ea"/>
                <a:cs typeface="+mn-cs"/>
              </a:defRPr>
            </a:lvl3pPr>
            <a:lvl4pPr marL="1141413" indent="-287338" algn="l" defTabSz="914400" rtl="0" eaLnBrk="1" latinLnBrk="0" hangingPunct="1">
              <a:spcBef>
                <a:spcPct val="20000"/>
              </a:spcBef>
              <a:buClr>
                <a:schemeClr val="tx2"/>
              </a:buClr>
              <a:buFont typeface="Arial Narrow" pitchFamily="34" charset="0"/>
              <a:buChar char="—"/>
              <a:defRPr sz="1600" b="1" kern="1200">
                <a:solidFill>
                  <a:schemeClr val="tx1"/>
                </a:solidFill>
                <a:latin typeface="Arial Narrow" pitchFamily="34" charset="0"/>
                <a:ea typeface="+mn-ea"/>
                <a:cs typeface="+mn-cs"/>
              </a:defRPr>
            </a:lvl4pPr>
            <a:lvl5pPr marL="1489075" indent="-287338" algn="l" defTabSz="914400" rtl="0" eaLnBrk="1" latinLnBrk="0" hangingPunct="1">
              <a:spcBef>
                <a:spcPct val="20000"/>
              </a:spcBef>
              <a:buClr>
                <a:schemeClr val="tx2"/>
              </a:buClr>
              <a:buFont typeface="Arial Narrow" pitchFamily="34" charset="0"/>
              <a:buChar char="—"/>
              <a:defRPr sz="1600" b="1" kern="1200" baseline="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First, the front spider central support tube (CST)  assembly is installed onto flight-like mounting points on the assembly station.</a:t>
            </a:r>
          </a:p>
          <a:p>
            <a:r>
              <a:rPr lang="en-US" dirty="0"/>
              <a:t>The CST is aligned to the station’s rotation axis.</a:t>
            </a:r>
          </a:p>
          <a:p>
            <a:r>
              <a:rPr lang="en-US" dirty="0"/>
              <a:t>Shells are transferred from storage containers to the assembly stations, inspected and primed.</a:t>
            </a:r>
          </a:p>
          <a:p>
            <a:r>
              <a:rPr lang="en-US" dirty="0"/>
              <a:t>Shell is aligned - tilt is adjusted with 3 direct supports and node position is adjusted with 3-axis stage. </a:t>
            </a:r>
          </a:p>
          <a:p>
            <a:r>
              <a:rPr lang="en-US" dirty="0"/>
              <a:t>Based on circularity data, wire shims of custom thickness ranging from 0.0040” to 0.0075” are inserted between shell and front spider assembly to minimize shell shape distortion.</a:t>
            </a:r>
          </a:p>
          <a:p>
            <a:r>
              <a:rPr lang="en-US" dirty="0"/>
              <a:t>If shell tilt &lt; 25 </a:t>
            </a:r>
            <a:r>
              <a:rPr lang="en-US" dirty="0" err="1"/>
              <a:t>arcsec</a:t>
            </a:r>
            <a:r>
              <a:rPr lang="en-US" dirty="0"/>
              <a:t>., centering &lt; 30 µm </a:t>
            </a:r>
            <a:r>
              <a:rPr lang="en-US" dirty="0">
                <a:latin typeface="Symbol" pitchFamily="2" charset="2"/>
              </a:rPr>
              <a:t>DD</a:t>
            </a:r>
            <a:r>
              <a:rPr lang="en-US" dirty="0"/>
              <a:t>R&lt; 20 </a:t>
            </a:r>
            <a:r>
              <a:rPr lang="en-US" dirty="0" err="1"/>
              <a:t>arcsec</a:t>
            </a:r>
            <a:r>
              <a:rPr lang="en-US" dirty="0"/>
              <a:t>., and values stable, epoxy bonding is performed.</a:t>
            </a:r>
          </a:p>
          <a:p>
            <a:r>
              <a:rPr lang="en-US" dirty="0"/>
              <a:t>Photographic inspection of each of the 9 bonds is the final step in the process.</a:t>
            </a:r>
          </a:p>
        </p:txBody>
      </p:sp>
      <p:pic>
        <p:nvPicPr>
          <p:cNvPr id="4" name="Picture 3">
            <a:extLst>
              <a:ext uri="{FF2B5EF4-FFF2-40B4-BE49-F238E27FC236}">
                <a16:creationId xmlns:a16="http://schemas.microsoft.com/office/drawing/2014/main" id="{B347AB61-ED00-5141-9DE0-A81182971C66}"/>
              </a:ext>
            </a:extLst>
          </p:cNvPr>
          <p:cNvPicPr>
            <a:picLocks noChangeAspect="1"/>
          </p:cNvPicPr>
          <p:nvPr/>
        </p:nvPicPr>
        <p:blipFill>
          <a:blip r:embed="rId2"/>
          <a:stretch>
            <a:fillRect/>
          </a:stretch>
        </p:blipFill>
        <p:spPr>
          <a:xfrm>
            <a:off x="9287741" y="1188720"/>
            <a:ext cx="2472460" cy="4831080"/>
          </a:xfrm>
          <a:prstGeom prst="rect">
            <a:avLst/>
          </a:prstGeom>
        </p:spPr>
      </p:pic>
      <p:pic>
        <p:nvPicPr>
          <p:cNvPr id="5" name="Picture 4">
            <a:extLst>
              <a:ext uri="{FF2B5EF4-FFF2-40B4-BE49-F238E27FC236}">
                <a16:creationId xmlns:a16="http://schemas.microsoft.com/office/drawing/2014/main" id="{43CA5E97-BB6E-5345-A364-7EDFCAE414F9}"/>
              </a:ext>
            </a:extLst>
          </p:cNvPr>
          <p:cNvPicPr/>
          <p:nvPr/>
        </p:nvPicPr>
        <p:blipFill>
          <a:blip r:embed="rId3" cstate="print">
            <a:extLst>
              <a:ext uri="{28A0092B-C50C-407E-A947-70E740481C1C}">
                <a14:useLocalDpi xmlns:a14="http://schemas.microsoft.com/office/drawing/2010/main"/>
              </a:ext>
            </a:extLst>
          </a:blip>
          <a:stretch>
            <a:fillRect/>
          </a:stretch>
        </p:blipFill>
        <p:spPr>
          <a:xfrm>
            <a:off x="5606336" y="1188720"/>
            <a:ext cx="3537664" cy="4802003"/>
          </a:xfrm>
          <a:prstGeom prst="rect">
            <a:avLst/>
          </a:prstGeom>
        </p:spPr>
      </p:pic>
      <p:sp>
        <p:nvSpPr>
          <p:cNvPr id="6" name="Rectangle 5"/>
          <p:cNvSpPr/>
          <p:nvPr/>
        </p:nvSpPr>
        <p:spPr>
          <a:xfrm>
            <a:off x="5613481" y="6062246"/>
            <a:ext cx="3530520" cy="584775"/>
          </a:xfrm>
          <a:prstGeom prst="rect">
            <a:avLst/>
          </a:prstGeom>
          <a:solidFill>
            <a:schemeClr val="bg1"/>
          </a:solidFill>
          <a:ln w="9525">
            <a:solidFill>
              <a:schemeClr val="tx1"/>
            </a:solidFill>
          </a:ln>
        </p:spPr>
        <p:txBody>
          <a:bodyPr wrap="square">
            <a:spAutoFit/>
          </a:bodyPr>
          <a:lstStyle/>
          <a:p>
            <a:r>
              <a:rPr lang="en-US" sz="1600" b="1" dirty="0"/>
              <a:t>Shell transferred from storage container to alignment station</a:t>
            </a:r>
          </a:p>
        </p:txBody>
      </p:sp>
      <p:sp>
        <p:nvSpPr>
          <p:cNvPr id="7" name="Rectangle 6"/>
          <p:cNvSpPr/>
          <p:nvPr/>
        </p:nvSpPr>
        <p:spPr>
          <a:xfrm>
            <a:off x="9271074" y="6062245"/>
            <a:ext cx="2489127" cy="584775"/>
          </a:xfrm>
          <a:prstGeom prst="rect">
            <a:avLst/>
          </a:prstGeom>
          <a:solidFill>
            <a:schemeClr val="bg1"/>
          </a:solidFill>
          <a:ln w="9525">
            <a:solidFill>
              <a:schemeClr val="tx1"/>
            </a:solidFill>
          </a:ln>
        </p:spPr>
        <p:txBody>
          <a:bodyPr wrap="square">
            <a:spAutoFit/>
          </a:bodyPr>
          <a:lstStyle/>
          <a:p>
            <a:r>
              <a:rPr lang="en-US" sz="1600" b="1" dirty="0"/>
              <a:t>Shell mounted to alignment station</a:t>
            </a:r>
          </a:p>
        </p:txBody>
      </p:sp>
      <p:sp>
        <p:nvSpPr>
          <p:cNvPr id="8" name="Rectangle 7"/>
          <p:cNvSpPr/>
          <p:nvPr/>
        </p:nvSpPr>
        <p:spPr>
          <a:xfrm>
            <a:off x="8763000" y="1112434"/>
            <a:ext cx="1142999" cy="338554"/>
          </a:xfrm>
          <a:prstGeom prst="rect">
            <a:avLst/>
          </a:prstGeom>
          <a:solidFill>
            <a:schemeClr val="bg1"/>
          </a:solidFill>
          <a:ln w="9525">
            <a:solidFill>
              <a:schemeClr val="tx1"/>
            </a:solidFill>
          </a:ln>
        </p:spPr>
        <p:txBody>
          <a:bodyPr wrap="square">
            <a:spAutoFit/>
          </a:bodyPr>
          <a:lstStyle/>
          <a:p>
            <a:r>
              <a:rPr lang="en-US" sz="1600" b="1" dirty="0"/>
              <a:t>3-axis stage</a:t>
            </a:r>
          </a:p>
        </p:txBody>
      </p:sp>
      <p:sp>
        <p:nvSpPr>
          <p:cNvPr id="9" name="Rectangle 8"/>
          <p:cNvSpPr/>
          <p:nvPr/>
        </p:nvSpPr>
        <p:spPr>
          <a:xfrm>
            <a:off x="8648699" y="1543942"/>
            <a:ext cx="1371600" cy="584775"/>
          </a:xfrm>
          <a:prstGeom prst="rect">
            <a:avLst/>
          </a:prstGeom>
          <a:solidFill>
            <a:schemeClr val="bg1"/>
          </a:solidFill>
          <a:ln w="9525">
            <a:solidFill>
              <a:schemeClr val="tx1"/>
            </a:solidFill>
          </a:ln>
        </p:spPr>
        <p:txBody>
          <a:bodyPr wrap="square">
            <a:spAutoFit/>
          </a:bodyPr>
          <a:lstStyle/>
          <a:p>
            <a:r>
              <a:rPr lang="en-US" sz="1600" b="1" dirty="0"/>
              <a:t>Direct support actuators</a:t>
            </a:r>
          </a:p>
        </p:txBody>
      </p:sp>
      <p:cxnSp>
        <p:nvCxnSpPr>
          <p:cNvPr id="10" name="Straight Arrow Connector 9"/>
          <p:cNvCxnSpPr/>
          <p:nvPr/>
        </p:nvCxnSpPr>
        <p:spPr>
          <a:xfrm>
            <a:off x="9906000" y="1295400"/>
            <a:ext cx="533400" cy="15558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9" idx="2"/>
          </p:cNvCxnSpPr>
          <p:nvPr/>
        </p:nvCxnSpPr>
        <p:spPr>
          <a:xfrm>
            <a:off x="9334499" y="2128717"/>
            <a:ext cx="571500" cy="69068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9" idx="2"/>
          </p:cNvCxnSpPr>
          <p:nvPr/>
        </p:nvCxnSpPr>
        <p:spPr>
          <a:xfrm>
            <a:off x="9334499" y="2128717"/>
            <a:ext cx="1114029" cy="90555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9" idx="2"/>
          </p:cNvCxnSpPr>
          <p:nvPr/>
        </p:nvCxnSpPr>
        <p:spPr>
          <a:xfrm>
            <a:off x="9334499" y="2128717"/>
            <a:ext cx="1498601" cy="69068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99012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D4124-0DF2-E245-9D3E-33C6BAC41CF7}"/>
              </a:ext>
            </a:extLst>
          </p:cNvPr>
          <p:cNvSpPr>
            <a:spLocks noGrp="1"/>
          </p:cNvSpPr>
          <p:nvPr>
            <p:ph type="title"/>
          </p:nvPr>
        </p:nvSpPr>
        <p:spPr/>
        <p:txBody>
          <a:bodyPr/>
          <a:lstStyle/>
          <a:p>
            <a:r>
              <a:rPr lang="en-US" dirty="0"/>
              <a:t>Shell Assembly Process: Alignment</a:t>
            </a:r>
          </a:p>
        </p:txBody>
      </p:sp>
      <p:sp>
        <p:nvSpPr>
          <p:cNvPr id="16" name="Content Placeholder 2">
            <a:extLst>
              <a:ext uri="{FF2B5EF4-FFF2-40B4-BE49-F238E27FC236}">
                <a16:creationId xmlns:a16="http://schemas.microsoft.com/office/drawing/2014/main" id="{DC661129-6709-2340-BBB4-C4AA1142D021}"/>
              </a:ext>
            </a:extLst>
          </p:cNvPr>
          <p:cNvSpPr txBox="1">
            <a:spLocks/>
          </p:cNvSpPr>
          <p:nvPr/>
        </p:nvSpPr>
        <p:spPr>
          <a:xfrm>
            <a:off x="216806" y="998838"/>
            <a:ext cx="4278994" cy="5562600"/>
          </a:xfrm>
          <a:prstGeom prst="rect">
            <a:avLst/>
          </a:prstGeom>
        </p:spPr>
        <p:txBody>
          <a:bodyPr vert="horz" lIns="91440" tIns="45720" rIns="91440" bIns="45720" rtlCol="0">
            <a:normAutofit fontScale="92500" lnSpcReduction="10000"/>
          </a:bodyPr>
          <a:lstStyle>
            <a:lvl1pPr marL="173038" indent="-173038" algn="l" defTabSz="914400" rtl="0" eaLnBrk="1" latinLnBrk="0" hangingPunct="1">
              <a:spcBef>
                <a:spcPct val="20000"/>
              </a:spcBef>
              <a:buClr>
                <a:schemeClr val="tx2"/>
              </a:buClr>
              <a:buFont typeface="Arial" pitchFamily="34" charset="0"/>
              <a:buChar char="•"/>
              <a:defRPr sz="2000" b="1" kern="1200">
                <a:solidFill>
                  <a:schemeClr val="tx1"/>
                </a:solidFill>
                <a:latin typeface="Arial Narrow" pitchFamily="34" charset="0"/>
                <a:ea typeface="+mn-ea"/>
                <a:cs typeface="+mn-cs"/>
              </a:defRPr>
            </a:lvl1pPr>
            <a:lvl2pPr marL="574675" indent="-347663" algn="l" defTabSz="914400" rtl="0" eaLnBrk="1" latinLnBrk="0" hangingPunct="1">
              <a:spcBef>
                <a:spcPct val="20000"/>
              </a:spcBef>
              <a:buClr>
                <a:schemeClr val="tx2"/>
              </a:buClr>
              <a:buFont typeface="Arial Narrow" pitchFamily="34" charset="0"/>
              <a:buChar char="—"/>
              <a:defRPr sz="1800" b="1" kern="1200">
                <a:solidFill>
                  <a:schemeClr val="tx1"/>
                </a:solidFill>
                <a:latin typeface="Arial Narrow" pitchFamily="34" charset="0"/>
                <a:ea typeface="+mn-ea"/>
                <a:cs typeface="+mn-cs"/>
              </a:defRPr>
            </a:lvl2pPr>
            <a:lvl3pPr marL="854075" indent="-279400" algn="l" defTabSz="914400" rtl="0" eaLnBrk="1" latinLnBrk="0" hangingPunct="1">
              <a:spcBef>
                <a:spcPct val="20000"/>
              </a:spcBef>
              <a:buClr>
                <a:schemeClr val="tx2"/>
              </a:buClr>
              <a:buFont typeface="Arial Narrow" pitchFamily="34" charset="0"/>
              <a:buChar char="—"/>
              <a:defRPr sz="1600" b="1" kern="1200">
                <a:solidFill>
                  <a:schemeClr val="tx1"/>
                </a:solidFill>
                <a:latin typeface="Arial Narrow" pitchFamily="34" charset="0"/>
                <a:ea typeface="+mn-ea"/>
                <a:cs typeface="+mn-cs"/>
              </a:defRPr>
            </a:lvl3pPr>
            <a:lvl4pPr marL="1141413" indent="-287338" algn="l" defTabSz="914400" rtl="0" eaLnBrk="1" latinLnBrk="0" hangingPunct="1">
              <a:spcBef>
                <a:spcPct val="20000"/>
              </a:spcBef>
              <a:buClr>
                <a:schemeClr val="tx2"/>
              </a:buClr>
              <a:buFont typeface="Arial Narrow" pitchFamily="34" charset="0"/>
              <a:buChar char="—"/>
              <a:defRPr sz="1600" b="1" kern="1200">
                <a:solidFill>
                  <a:schemeClr val="tx1"/>
                </a:solidFill>
                <a:latin typeface="Arial Narrow" pitchFamily="34" charset="0"/>
                <a:ea typeface="+mn-ea"/>
                <a:cs typeface="+mn-cs"/>
              </a:defRPr>
            </a:lvl4pPr>
            <a:lvl5pPr marL="1489075" indent="-287338" algn="l" defTabSz="914400" rtl="0" eaLnBrk="1" latinLnBrk="0" hangingPunct="1">
              <a:spcBef>
                <a:spcPct val="20000"/>
              </a:spcBef>
              <a:buClr>
                <a:schemeClr val="tx2"/>
              </a:buClr>
              <a:buFont typeface="Arial Narrow" pitchFamily="34" charset="0"/>
              <a:buChar char="—"/>
              <a:defRPr sz="1600" b="1" kern="1200" baseline="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Circularity measurements are made with three sensors (right) to calculate shell tip and tilt angles, x and y centering, and </a:t>
            </a:r>
            <a:r>
              <a:rPr lang="en-US" dirty="0">
                <a:latin typeface="Symbol" pitchFamily="2" charset="2"/>
              </a:rPr>
              <a:t>DD</a:t>
            </a:r>
            <a:r>
              <a:rPr lang="en-US" dirty="0"/>
              <a:t>R.</a:t>
            </a:r>
          </a:p>
          <a:p>
            <a:r>
              <a:rPr lang="en-US" dirty="0"/>
              <a:t>The shell is first aligned above the slots in a free state where a small pendulum motion is observed from room air currents acting on the shell.</a:t>
            </a:r>
          </a:p>
          <a:p>
            <a:r>
              <a:rPr lang="en-US" dirty="0"/>
              <a:t>Stabilizers are carefully installed to stop the pendulum motion while minimizing any translation of the shell from the bottom of the gravity well, and the shell is realigned.</a:t>
            </a:r>
          </a:p>
          <a:p>
            <a:r>
              <a:rPr lang="en-US" dirty="0"/>
              <a:t>Shell is lowered to 0.007” above the bottom of the slot and realigned.</a:t>
            </a:r>
          </a:p>
          <a:p>
            <a:r>
              <a:rPr lang="en-US" dirty="0"/>
              <a:t>Shims are inserted and shell is realigned.</a:t>
            </a:r>
          </a:p>
          <a:p>
            <a:r>
              <a:rPr lang="en-US" dirty="0"/>
              <a:t>Further alignment checks are performed after shimming, bonding, curing and suspension release for verification.</a:t>
            </a:r>
          </a:p>
        </p:txBody>
      </p:sp>
      <p:pic>
        <p:nvPicPr>
          <p:cNvPr id="4" name="Picture 3">
            <a:extLst>
              <a:ext uri="{FF2B5EF4-FFF2-40B4-BE49-F238E27FC236}">
                <a16:creationId xmlns:a16="http://schemas.microsoft.com/office/drawing/2014/main" id="{F59D78DB-AC2C-7445-8B0C-D1D4FF24060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077198" y="1143000"/>
            <a:ext cx="3858531" cy="2905194"/>
          </a:xfrm>
          <a:prstGeom prst="rect">
            <a:avLst/>
          </a:prstGeom>
        </p:spPr>
      </p:pic>
      <p:sp>
        <p:nvSpPr>
          <p:cNvPr id="6" name="Content Placeholder 2">
            <a:extLst>
              <a:ext uri="{FF2B5EF4-FFF2-40B4-BE49-F238E27FC236}">
                <a16:creationId xmlns:a16="http://schemas.microsoft.com/office/drawing/2014/main" id="{45044A8F-8CE6-B642-8FCA-F8020CD759D6}"/>
              </a:ext>
            </a:extLst>
          </p:cNvPr>
          <p:cNvSpPr txBox="1">
            <a:spLocks/>
          </p:cNvSpPr>
          <p:nvPr/>
        </p:nvSpPr>
        <p:spPr>
          <a:xfrm>
            <a:off x="4953000" y="4114800"/>
            <a:ext cx="7210425" cy="2595598"/>
          </a:xfrm>
          <a:prstGeom prst="rect">
            <a:avLst/>
          </a:prstGeom>
        </p:spPr>
        <p:txBody>
          <a:bodyPr vert="horz" lIns="91440" tIns="45720" rIns="91440" bIns="45720" rtlCol="0">
            <a:normAutofit fontScale="92500" lnSpcReduction="20000"/>
          </a:bodyPr>
          <a:lstStyle>
            <a:lvl1pPr marL="173038" indent="-173038" algn="l" defTabSz="914400" rtl="0" eaLnBrk="1" latinLnBrk="0" hangingPunct="1">
              <a:spcBef>
                <a:spcPct val="20000"/>
              </a:spcBef>
              <a:buClr>
                <a:schemeClr val="tx2"/>
              </a:buClr>
              <a:buFont typeface="Arial" pitchFamily="34" charset="0"/>
              <a:buChar char="•"/>
              <a:defRPr sz="2000" b="1" kern="1200">
                <a:solidFill>
                  <a:schemeClr val="tx1"/>
                </a:solidFill>
                <a:latin typeface="Arial Narrow" pitchFamily="34" charset="0"/>
                <a:ea typeface="+mn-ea"/>
                <a:cs typeface="+mn-cs"/>
              </a:defRPr>
            </a:lvl1pPr>
            <a:lvl2pPr marL="574675" indent="-347663" algn="l" defTabSz="914400" rtl="0" eaLnBrk="1" latinLnBrk="0" hangingPunct="1">
              <a:spcBef>
                <a:spcPct val="20000"/>
              </a:spcBef>
              <a:buClr>
                <a:schemeClr val="tx2"/>
              </a:buClr>
              <a:buFont typeface="Arial Narrow" pitchFamily="34" charset="0"/>
              <a:buChar char="—"/>
              <a:defRPr sz="1800" b="1" kern="1200">
                <a:solidFill>
                  <a:schemeClr val="tx1"/>
                </a:solidFill>
                <a:latin typeface="Arial Narrow" pitchFamily="34" charset="0"/>
                <a:ea typeface="+mn-ea"/>
                <a:cs typeface="+mn-cs"/>
              </a:defRPr>
            </a:lvl2pPr>
            <a:lvl3pPr marL="854075" indent="-279400" algn="l" defTabSz="914400" rtl="0" eaLnBrk="1" latinLnBrk="0" hangingPunct="1">
              <a:spcBef>
                <a:spcPct val="20000"/>
              </a:spcBef>
              <a:buClr>
                <a:schemeClr val="tx2"/>
              </a:buClr>
              <a:buFont typeface="Arial Narrow" pitchFamily="34" charset="0"/>
              <a:buChar char="—"/>
              <a:defRPr sz="1600" b="1" kern="1200">
                <a:solidFill>
                  <a:schemeClr val="tx1"/>
                </a:solidFill>
                <a:latin typeface="Arial Narrow" pitchFamily="34" charset="0"/>
                <a:ea typeface="+mn-ea"/>
                <a:cs typeface="+mn-cs"/>
              </a:defRPr>
            </a:lvl3pPr>
            <a:lvl4pPr marL="1141413" indent="-287338" algn="l" defTabSz="914400" rtl="0" eaLnBrk="1" latinLnBrk="0" hangingPunct="1">
              <a:spcBef>
                <a:spcPct val="20000"/>
              </a:spcBef>
              <a:buClr>
                <a:schemeClr val="tx2"/>
              </a:buClr>
              <a:buFont typeface="Arial Narrow" pitchFamily="34" charset="0"/>
              <a:buChar char="—"/>
              <a:defRPr sz="1600" b="1" kern="1200">
                <a:solidFill>
                  <a:schemeClr val="tx1"/>
                </a:solidFill>
                <a:latin typeface="Arial Narrow" pitchFamily="34" charset="0"/>
                <a:ea typeface="+mn-ea"/>
                <a:cs typeface="+mn-cs"/>
              </a:defRPr>
            </a:lvl4pPr>
            <a:lvl5pPr marL="1489075" indent="-287338" algn="l" defTabSz="914400" rtl="0" eaLnBrk="1" latinLnBrk="0" hangingPunct="1">
              <a:spcBef>
                <a:spcPct val="20000"/>
              </a:spcBef>
              <a:buClr>
                <a:schemeClr val="tx2"/>
              </a:buClr>
              <a:buFont typeface="Arial Narrow" pitchFamily="34" charset="0"/>
              <a:buChar char="—"/>
              <a:defRPr sz="1600" b="1" kern="1200" baseline="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A MATLAB application (above right) partially automates the iterative alignment process:</a:t>
            </a:r>
          </a:p>
          <a:p>
            <a:pPr lvl="1"/>
            <a:r>
              <a:rPr lang="en-US" sz="2100" dirty="0"/>
              <a:t>Reads and analyzes sensor data and determines shell center, tilt, and </a:t>
            </a:r>
            <a:r>
              <a:rPr lang="en-US" sz="2100" dirty="0">
                <a:latin typeface="Symbol" pitchFamily="2" charset="2"/>
              </a:rPr>
              <a:t>DD</a:t>
            </a:r>
            <a:r>
              <a:rPr lang="en-US" sz="2100" dirty="0"/>
              <a:t>R performance estimate. </a:t>
            </a:r>
          </a:p>
          <a:p>
            <a:pPr lvl="1"/>
            <a:r>
              <a:rPr lang="en-US" sz="2100" dirty="0"/>
              <a:t>Automatically adjusts 5 axes (3 axis Newport Stage and 2 of 3 </a:t>
            </a:r>
            <a:r>
              <a:rPr lang="en-US" sz="2100" dirty="0" err="1"/>
              <a:t>picomotors</a:t>
            </a:r>
            <a:r>
              <a:rPr lang="en-US" sz="2100" dirty="0"/>
              <a:t> supporting fixed wires) to align shell.</a:t>
            </a:r>
          </a:p>
          <a:p>
            <a:pPr lvl="1"/>
            <a:r>
              <a:rPr lang="en-US" sz="2100" dirty="0"/>
              <a:t>Allows manual adjustment of stages</a:t>
            </a:r>
          </a:p>
          <a:p>
            <a:r>
              <a:rPr lang="en-US" sz="2100" dirty="0"/>
              <a:t>Typically 2-5 ~3 min iterations are required, depending on initial state to reach &lt;5 arcsec and &lt;5 </a:t>
            </a:r>
            <a:r>
              <a:rPr lang="en-US" sz="2100" dirty="0">
                <a:latin typeface="Symbol" pitchFamily="2" charset="2"/>
              </a:rPr>
              <a:t>m</a:t>
            </a:r>
            <a:r>
              <a:rPr lang="en-US" sz="2100" dirty="0"/>
              <a:t>m alignment.</a:t>
            </a:r>
          </a:p>
          <a:p>
            <a:pPr lvl="1"/>
            <a:endParaRPr lang="en-US" dirty="0"/>
          </a:p>
        </p:txBody>
      </p:sp>
      <p:pic>
        <p:nvPicPr>
          <p:cNvPr id="3" name="Picture 2"/>
          <p:cNvPicPr>
            <a:picLocks noChangeAspect="1"/>
          </p:cNvPicPr>
          <p:nvPr/>
        </p:nvPicPr>
        <p:blipFill rotWithShape="1">
          <a:blip r:embed="rId4" cstate="hqprint">
            <a:extLst>
              <a:ext uri="{28A0092B-C50C-407E-A947-70E740481C1C}">
                <a14:useLocalDpi xmlns:a14="http://schemas.microsoft.com/office/drawing/2010/main"/>
              </a:ext>
            </a:extLst>
          </a:blip>
          <a:srcRect r="17388" b="12717"/>
          <a:stretch/>
        </p:blipFill>
        <p:spPr>
          <a:xfrm>
            <a:off x="4648200" y="1202566"/>
            <a:ext cx="3124200" cy="2743200"/>
          </a:xfrm>
          <a:prstGeom prst="rect">
            <a:avLst/>
          </a:prstGeom>
        </p:spPr>
      </p:pic>
    </p:spTree>
    <p:extLst>
      <p:ext uri="{BB962C8B-B14F-4D97-AF65-F5344CB8AC3E}">
        <p14:creationId xmlns:p14="http://schemas.microsoft.com/office/powerpoint/2010/main" val="600843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Shell Assembly Process: Bonding</a:t>
            </a:r>
          </a:p>
        </p:txBody>
      </p:sp>
      <p:sp>
        <p:nvSpPr>
          <p:cNvPr id="5" name="TextBox 4"/>
          <p:cNvSpPr txBox="1"/>
          <p:nvPr/>
        </p:nvSpPr>
        <p:spPr>
          <a:xfrm>
            <a:off x="411557" y="1171611"/>
            <a:ext cx="6784790" cy="5115246"/>
          </a:xfrm>
          <a:prstGeom prst="rect">
            <a:avLst/>
          </a:prstGeom>
          <a:noFill/>
          <a:ln>
            <a:noFill/>
          </a:ln>
        </p:spPr>
        <p:txBody>
          <a:bodyPr wrap="square" rtlCol="0">
            <a:spAutoFit/>
          </a:bodyPr>
          <a:lstStyle/>
          <a:p>
            <a:pPr>
              <a:lnSpc>
                <a:spcPct val="90000"/>
              </a:lnSpc>
              <a:spcBef>
                <a:spcPct val="20000"/>
              </a:spcBef>
              <a:spcAft>
                <a:spcPts val="600"/>
              </a:spcAft>
              <a:buClr>
                <a:schemeClr val="tx2"/>
              </a:buClr>
            </a:pPr>
            <a:r>
              <a:rPr lang="en-US" sz="1900" b="1" dirty="0">
                <a:latin typeface="Arial Narrow" pitchFamily="34" charset="0"/>
              </a:rPr>
              <a:t>Bond Design</a:t>
            </a:r>
          </a:p>
          <a:p>
            <a:pPr marL="342900" lvl="2" indent="-173038">
              <a:lnSpc>
                <a:spcPct val="90000"/>
              </a:lnSpc>
              <a:spcBef>
                <a:spcPct val="20000"/>
              </a:spcBef>
              <a:spcAft>
                <a:spcPts val="600"/>
              </a:spcAft>
              <a:buClr>
                <a:schemeClr val="tx2"/>
              </a:buClr>
              <a:buFont typeface="Arial" pitchFamily="34" charset="0"/>
              <a:buChar char="•"/>
            </a:pPr>
            <a:r>
              <a:rPr lang="en-US" sz="1900" b="1" dirty="0">
                <a:latin typeface="Arial Narrow" pitchFamily="34" charset="0"/>
              </a:rPr>
              <a:t>Shell bond is a double lap joint (shell hangs in comb slots).  Double lap geometry partially balances epoxy shrinkage.</a:t>
            </a:r>
          </a:p>
          <a:p>
            <a:pPr marL="342900" lvl="2" indent="-173038">
              <a:lnSpc>
                <a:spcPct val="90000"/>
              </a:lnSpc>
              <a:spcBef>
                <a:spcPct val="20000"/>
              </a:spcBef>
              <a:spcAft>
                <a:spcPts val="600"/>
              </a:spcAft>
              <a:buClr>
                <a:schemeClr val="tx2"/>
              </a:buClr>
              <a:buFont typeface="Arial" pitchFamily="34" charset="0"/>
              <a:buChar char="•"/>
            </a:pPr>
            <a:r>
              <a:rPr lang="en-US" sz="1900" b="1" dirty="0">
                <a:latin typeface="Arial Narrow" pitchFamily="34" charset="0"/>
              </a:rPr>
              <a:t>Joint is filled by placing a drops of epoxy at the top of the outer comb-shell gap at each of 9 spider spoke locations.  Epoxy wicks down and around shell edge.</a:t>
            </a:r>
          </a:p>
          <a:p>
            <a:pPr marL="342900" lvl="2" indent="-173038">
              <a:lnSpc>
                <a:spcPct val="90000"/>
              </a:lnSpc>
              <a:spcBef>
                <a:spcPct val="20000"/>
              </a:spcBef>
              <a:spcAft>
                <a:spcPts val="600"/>
              </a:spcAft>
              <a:buClr>
                <a:schemeClr val="tx2"/>
              </a:buClr>
              <a:buFont typeface="Arial" pitchFamily="34" charset="0"/>
              <a:buChar char="•"/>
            </a:pPr>
            <a:r>
              <a:rPr lang="en-US" sz="1900" b="1" dirty="0">
                <a:latin typeface="Arial Narrow" pitchFamily="34" charset="0"/>
              </a:rPr>
              <a:t>Found that front side gaps &lt;0.005” did not consistently wick down the front and up the back side.</a:t>
            </a:r>
          </a:p>
          <a:p>
            <a:pPr>
              <a:lnSpc>
                <a:spcPct val="90000"/>
              </a:lnSpc>
              <a:spcBef>
                <a:spcPct val="20000"/>
              </a:spcBef>
              <a:spcAft>
                <a:spcPts val="600"/>
              </a:spcAft>
              <a:buClr>
                <a:schemeClr val="tx2"/>
              </a:buClr>
            </a:pPr>
            <a:r>
              <a:rPr lang="en-US" sz="1900" b="1" dirty="0">
                <a:latin typeface="Arial Narrow" pitchFamily="34" charset="0"/>
              </a:rPr>
              <a:t>Shims</a:t>
            </a:r>
          </a:p>
          <a:p>
            <a:pPr marL="342900" lvl="2" indent="-173038">
              <a:lnSpc>
                <a:spcPct val="90000"/>
              </a:lnSpc>
              <a:spcBef>
                <a:spcPct val="20000"/>
              </a:spcBef>
              <a:spcAft>
                <a:spcPts val="600"/>
              </a:spcAft>
              <a:buClr>
                <a:schemeClr val="tx2"/>
              </a:buClr>
              <a:buFont typeface="Arial" pitchFamily="34" charset="0"/>
              <a:buChar char="•"/>
            </a:pPr>
            <a:r>
              <a:rPr lang="en-US" sz="1900" b="1" dirty="0">
                <a:latin typeface="Arial Narrow" pitchFamily="34" charset="0"/>
              </a:rPr>
              <a:t>To ensure minimum bond gap, flat wire shims inserted into outer lap of every bond joint.</a:t>
            </a:r>
          </a:p>
          <a:p>
            <a:pPr marL="342900" lvl="2" indent="-173038">
              <a:lnSpc>
                <a:spcPct val="90000"/>
              </a:lnSpc>
              <a:spcBef>
                <a:spcPct val="20000"/>
              </a:spcBef>
              <a:spcAft>
                <a:spcPts val="600"/>
              </a:spcAft>
              <a:buClr>
                <a:schemeClr val="tx2"/>
              </a:buClr>
              <a:buFont typeface="Arial" pitchFamily="34" charset="0"/>
              <a:buChar char="•"/>
            </a:pPr>
            <a:r>
              <a:rPr lang="en-US" sz="1900" b="1" dirty="0">
                <a:latin typeface="Arial Narrow" pitchFamily="34" charset="0"/>
              </a:rPr>
              <a:t>Shims were made between 0.0040” and 0.0075” thick to optimize shell circularity and optical figure. Overall improvement was small, approx. 1.5 </a:t>
            </a:r>
            <a:r>
              <a:rPr lang="en-US" sz="1900" b="1" dirty="0" err="1">
                <a:latin typeface="Arial Narrow" pitchFamily="34" charset="0"/>
              </a:rPr>
              <a:t>arcseconds</a:t>
            </a:r>
            <a:r>
              <a:rPr lang="en-US" sz="1900" b="1" dirty="0">
                <a:latin typeface="Arial Narrow" pitchFamily="34" charset="0"/>
              </a:rPr>
              <a:t> on 25 </a:t>
            </a:r>
            <a:r>
              <a:rPr lang="en-US" sz="1900" b="1" dirty="0" err="1">
                <a:latin typeface="Arial Narrow" pitchFamily="34" charset="0"/>
              </a:rPr>
              <a:t>arcsecond</a:t>
            </a:r>
            <a:r>
              <a:rPr lang="en-US" sz="1900" b="1" dirty="0">
                <a:latin typeface="Arial Narrow" pitchFamily="34" charset="0"/>
              </a:rPr>
              <a:t> module HPD.  Figure optimization via shim choice was limited by the need to maintain bond gap dimensions for reliable epoxy wicking.</a:t>
            </a:r>
          </a:p>
        </p:txBody>
      </p:sp>
      <p:sp>
        <p:nvSpPr>
          <p:cNvPr id="8" name="TextBox 7"/>
          <p:cNvSpPr txBox="1"/>
          <p:nvPr/>
        </p:nvSpPr>
        <p:spPr>
          <a:xfrm>
            <a:off x="9365561" y="1485090"/>
            <a:ext cx="998336" cy="338554"/>
          </a:xfrm>
          <a:prstGeom prst="rect">
            <a:avLst/>
          </a:prstGeom>
          <a:solidFill>
            <a:schemeClr val="bg1"/>
          </a:solidFill>
          <a:ln>
            <a:solidFill>
              <a:schemeClr val="tx1"/>
            </a:solidFill>
          </a:ln>
        </p:spPr>
        <p:txBody>
          <a:bodyPr wrap="square" rtlCol="0">
            <a:spAutoFit/>
          </a:bodyPr>
          <a:lstStyle/>
          <a:p>
            <a:pPr algn="l"/>
            <a:r>
              <a:rPr lang="en-US" sz="1600" dirty="0" err="1"/>
              <a:t>NiCo</a:t>
            </a:r>
            <a:r>
              <a:rPr lang="en-US" sz="1600" dirty="0"/>
              <a:t> Shell</a:t>
            </a:r>
          </a:p>
        </p:txBody>
      </p:sp>
      <p:sp>
        <p:nvSpPr>
          <p:cNvPr id="9" name="TextBox 8"/>
          <p:cNvSpPr txBox="1"/>
          <p:nvPr/>
        </p:nvSpPr>
        <p:spPr>
          <a:xfrm>
            <a:off x="7621484" y="3522337"/>
            <a:ext cx="646267" cy="338554"/>
          </a:xfrm>
          <a:prstGeom prst="rect">
            <a:avLst/>
          </a:prstGeom>
          <a:solidFill>
            <a:schemeClr val="bg1"/>
          </a:solidFill>
          <a:ln>
            <a:solidFill>
              <a:schemeClr val="tx1"/>
            </a:solidFill>
          </a:ln>
        </p:spPr>
        <p:txBody>
          <a:bodyPr wrap="square" rtlCol="0">
            <a:spAutoFit/>
          </a:bodyPr>
          <a:lstStyle/>
          <a:p>
            <a:pPr algn="l"/>
            <a:r>
              <a:rPr lang="en-US" sz="1600" dirty="0"/>
              <a:t>Comb</a:t>
            </a:r>
          </a:p>
        </p:txBody>
      </p:sp>
      <p:sp>
        <p:nvSpPr>
          <p:cNvPr id="10" name="TextBox 9"/>
          <p:cNvSpPr txBox="1"/>
          <p:nvPr/>
        </p:nvSpPr>
        <p:spPr>
          <a:xfrm>
            <a:off x="7699341" y="2366872"/>
            <a:ext cx="1536492" cy="584775"/>
          </a:xfrm>
          <a:prstGeom prst="rect">
            <a:avLst/>
          </a:prstGeom>
          <a:solidFill>
            <a:schemeClr val="bg1"/>
          </a:solidFill>
          <a:ln>
            <a:solidFill>
              <a:schemeClr val="tx1"/>
            </a:solidFill>
          </a:ln>
        </p:spPr>
        <p:txBody>
          <a:bodyPr wrap="square" rtlCol="0">
            <a:spAutoFit/>
          </a:bodyPr>
          <a:lstStyle/>
          <a:p>
            <a:pPr algn="l"/>
            <a:r>
              <a:rPr lang="en-US" sz="1600" dirty="0"/>
              <a:t>Variable thickness flat wire shim</a:t>
            </a:r>
          </a:p>
        </p:txBody>
      </p:sp>
      <p:sp>
        <p:nvSpPr>
          <p:cNvPr id="35" name="Freeform 34"/>
          <p:cNvSpPr/>
          <p:nvPr/>
        </p:nvSpPr>
        <p:spPr>
          <a:xfrm rot="20887009">
            <a:off x="10356940" y="3614167"/>
            <a:ext cx="951166" cy="2214373"/>
          </a:xfrm>
          <a:custGeom>
            <a:avLst/>
            <a:gdLst>
              <a:gd name="connsiteX0" fmla="*/ 664003 w 878576"/>
              <a:gd name="connsiteY0" fmla="*/ 16678 h 2058801"/>
              <a:gd name="connsiteX1" fmla="*/ 577010 w 878576"/>
              <a:gd name="connsiteY1" fmla="*/ 291908 h 2058801"/>
              <a:gd name="connsiteX2" fmla="*/ 638651 w 878576"/>
              <a:gd name="connsiteY2" fmla="*/ 308425 h 2058801"/>
              <a:gd name="connsiteX3" fmla="*/ 624009 w 878576"/>
              <a:gd name="connsiteY3" fmla="*/ 378007 h 2058801"/>
              <a:gd name="connsiteX4" fmla="*/ 878576 w 878576"/>
              <a:gd name="connsiteY4" fmla="*/ 431575 h 2058801"/>
              <a:gd name="connsiteX5" fmla="*/ 442561 w 878576"/>
              <a:gd name="connsiteY5" fmla="*/ 2058801 h 2058801"/>
              <a:gd name="connsiteX6" fmla="*/ 0 w 878576"/>
              <a:gd name="connsiteY6" fmla="*/ 1940217 h 2058801"/>
              <a:gd name="connsiteX7" fmla="*/ 423593 w 878576"/>
              <a:gd name="connsiteY7" fmla="*/ 359348 h 2058801"/>
              <a:gd name="connsiteX8" fmla="*/ 197255 w 878576"/>
              <a:gd name="connsiteY8" fmla="*/ 360520 h 2058801"/>
              <a:gd name="connsiteX9" fmla="*/ 343185 w 878576"/>
              <a:gd name="connsiteY9" fmla="*/ 69898 h 2058801"/>
              <a:gd name="connsiteX10" fmla="*/ 580743 w 878576"/>
              <a:gd name="connsiteY10" fmla="*/ 859 h 2058801"/>
              <a:gd name="connsiteX11" fmla="*/ 664003 w 878576"/>
              <a:gd name="connsiteY11" fmla="*/ 16678 h 205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8576" h="2058801">
                <a:moveTo>
                  <a:pt x="664003" y="16678"/>
                </a:moveTo>
                <a:lnTo>
                  <a:pt x="577010" y="291908"/>
                </a:lnTo>
                <a:lnTo>
                  <a:pt x="638651" y="308425"/>
                </a:lnTo>
                <a:lnTo>
                  <a:pt x="624009" y="378007"/>
                </a:lnTo>
                <a:lnTo>
                  <a:pt x="878576" y="431575"/>
                </a:lnTo>
                <a:lnTo>
                  <a:pt x="442561" y="2058801"/>
                </a:lnTo>
                <a:lnTo>
                  <a:pt x="0" y="1940217"/>
                </a:lnTo>
                <a:lnTo>
                  <a:pt x="423593" y="359348"/>
                </a:lnTo>
                <a:lnTo>
                  <a:pt x="197255" y="360520"/>
                </a:lnTo>
                <a:cubicBezTo>
                  <a:pt x="196662" y="245892"/>
                  <a:pt x="250895" y="137886"/>
                  <a:pt x="343185" y="69898"/>
                </a:cubicBezTo>
                <a:cubicBezTo>
                  <a:pt x="412403" y="18907"/>
                  <a:pt x="496773" y="-4966"/>
                  <a:pt x="580743" y="859"/>
                </a:cubicBezTo>
                <a:cubicBezTo>
                  <a:pt x="608733" y="2800"/>
                  <a:pt x="636678" y="8042"/>
                  <a:pt x="664003" y="16678"/>
                </a:cubicBezTo>
                <a:close/>
              </a:path>
            </a:pathLst>
          </a:cu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6" name="Rectangle 35"/>
          <p:cNvSpPr/>
          <p:nvPr/>
        </p:nvSpPr>
        <p:spPr>
          <a:xfrm rot="189363">
            <a:off x="9769143" y="1921039"/>
            <a:ext cx="134479" cy="3507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rot="185677">
            <a:off x="9011715" y="3065969"/>
            <a:ext cx="707692" cy="1553823"/>
          </a:xfrm>
          <a:custGeom>
            <a:avLst/>
            <a:gdLst>
              <a:gd name="connsiteX0" fmla="*/ 18342 w 707692"/>
              <a:gd name="connsiteY0" fmla="*/ 0 h 1553823"/>
              <a:gd name="connsiteX1" fmla="*/ 413505 w 707692"/>
              <a:gd name="connsiteY1" fmla="*/ 162379 h 1553823"/>
              <a:gd name="connsiteX2" fmla="*/ 414382 w 707692"/>
              <a:gd name="connsiteY2" fmla="*/ 160124 h 1553823"/>
              <a:gd name="connsiteX3" fmla="*/ 699802 w 707692"/>
              <a:gd name="connsiteY3" fmla="*/ 498570 h 1553823"/>
              <a:gd name="connsiteX4" fmla="*/ 706588 w 707692"/>
              <a:gd name="connsiteY4" fmla="*/ 558378 h 1553823"/>
              <a:gd name="connsiteX5" fmla="*/ 707692 w 707692"/>
              <a:gd name="connsiteY5" fmla="*/ 558378 h 1553823"/>
              <a:gd name="connsiteX6" fmla="*/ 707692 w 707692"/>
              <a:gd name="connsiteY6" fmla="*/ 1553823 h 1553823"/>
              <a:gd name="connsiteX7" fmla="*/ 658288 w 707692"/>
              <a:gd name="connsiteY7" fmla="*/ 1553823 h 1553823"/>
              <a:gd name="connsiteX8" fmla="*/ 658288 w 707692"/>
              <a:gd name="connsiteY8" fmla="*/ 563360 h 1553823"/>
              <a:gd name="connsiteX9" fmla="*/ 651941 w 707692"/>
              <a:gd name="connsiteY9" fmla="*/ 507540 h 1553823"/>
              <a:gd name="connsiteX10" fmla="*/ 489342 w 707692"/>
              <a:gd name="connsiteY10" fmla="*/ 254924 h 1553823"/>
              <a:gd name="connsiteX11" fmla="*/ 414304 w 707692"/>
              <a:gd name="connsiteY11" fmla="*/ 214883 h 1553823"/>
              <a:gd name="connsiteX12" fmla="*/ 0 w 707692"/>
              <a:gd name="connsiteY12" fmla="*/ 44638 h 15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7692" h="1553823">
                <a:moveTo>
                  <a:pt x="18342" y="0"/>
                </a:moveTo>
                <a:lnTo>
                  <a:pt x="413505" y="162379"/>
                </a:lnTo>
                <a:lnTo>
                  <a:pt x="414382" y="160124"/>
                </a:lnTo>
                <a:cubicBezTo>
                  <a:pt x="563862" y="216936"/>
                  <a:pt x="670784" y="346042"/>
                  <a:pt x="699802" y="498570"/>
                </a:cubicBezTo>
                <a:lnTo>
                  <a:pt x="706588" y="558378"/>
                </a:lnTo>
                <a:lnTo>
                  <a:pt x="707692" y="558378"/>
                </a:lnTo>
                <a:lnTo>
                  <a:pt x="707692" y="1553823"/>
                </a:lnTo>
                <a:lnTo>
                  <a:pt x="658288" y="1553823"/>
                </a:lnTo>
                <a:lnTo>
                  <a:pt x="658288" y="563360"/>
                </a:lnTo>
                <a:lnTo>
                  <a:pt x="651941" y="507540"/>
                </a:lnTo>
                <a:cubicBezTo>
                  <a:pt x="632477" y="405427"/>
                  <a:pt x="573829" y="315084"/>
                  <a:pt x="489342" y="254924"/>
                </a:cubicBezTo>
                <a:lnTo>
                  <a:pt x="414304" y="214883"/>
                </a:lnTo>
                <a:lnTo>
                  <a:pt x="0" y="44638"/>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rot="20868259">
            <a:off x="10562994" y="3410899"/>
            <a:ext cx="318362" cy="1238250"/>
          </a:xfrm>
          <a:custGeom>
            <a:avLst/>
            <a:gdLst>
              <a:gd name="connsiteX0" fmla="*/ 224470 w 318362"/>
              <a:gd name="connsiteY0" fmla="*/ 0 h 1238250"/>
              <a:gd name="connsiteX1" fmla="*/ 278509 w 318362"/>
              <a:gd name="connsiteY1" fmla="*/ 0 h 1238250"/>
              <a:gd name="connsiteX2" fmla="*/ 311128 w 318362"/>
              <a:gd name="connsiteY2" fmla="*/ 103108 h 1238250"/>
              <a:gd name="connsiteX3" fmla="*/ 317019 w 318362"/>
              <a:gd name="connsiteY3" fmla="*/ 217920 h 1238250"/>
              <a:gd name="connsiteX4" fmla="*/ 307870 w 318362"/>
              <a:gd name="connsiteY4" fmla="*/ 277412 h 1238250"/>
              <a:gd name="connsiteX5" fmla="*/ 308935 w 318362"/>
              <a:gd name="connsiteY5" fmla="*/ 277702 h 1238250"/>
              <a:gd name="connsiteX6" fmla="*/ 47672 w 318362"/>
              <a:gd name="connsiteY6" fmla="*/ 1238250 h 1238250"/>
              <a:gd name="connsiteX7" fmla="*/ 0 w 318362"/>
              <a:gd name="connsiteY7" fmla="*/ 1225284 h 1238250"/>
              <a:gd name="connsiteX8" fmla="*/ 259956 w 318362"/>
              <a:gd name="connsiteY8" fmla="*/ 269543 h 1238250"/>
              <a:gd name="connsiteX9" fmla="*/ 268482 w 318362"/>
              <a:gd name="connsiteY9" fmla="*/ 214014 h 1238250"/>
              <a:gd name="connsiteX10" fmla="*/ 250841 w 318362"/>
              <a:gd name="connsiteY10" fmla="*/ 62015 h 1238250"/>
              <a:gd name="connsiteX11" fmla="*/ 224470 w 318362"/>
              <a:gd name="connsiteY11" fmla="*/ 0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362" h="1238250">
                <a:moveTo>
                  <a:pt x="224470" y="0"/>
                </a:moveTo>
                <a:lnTo>
                  <a:pt x="278509" y="0"/>
                </a:lnTo>
                <a:lnTo>
                  <a:pt x="311128" y="103108"/>
                </a:lnTo>
                <a:cubicBezTo>
                  <a:pt x="317952" y="140656"/>
                  <a:pt x="320027" y="179221"/>
                  <a:pt x="317019" y="217920"/>
                </a:cubicBezTo>
                <a:lnTo>
                  <a:pt x="307870" y="277412"/>
                </a:lnTo>
                <a:lnTo>
                  <a:pt x="308935" y="277702"/>
                </a:lnTo>
                <a:lnTo>
                  <a:pt x="47672" y="1238250"/>
                </a:lnTo>
                <a:lnTo>
                  <a:pt x="0" y="1225284"/>
                </a:lnTo>
                <a:lnTo>
                  <a:pt x="259956" y="269543"/>
                </a:lnTo>
                <a:lnTo>
                  <a:pt x="268482" y="214014"/>
                </a:lnTo>
                <a:cubicBezTo>
                  <a:pt x="272491" y="162193"/>
                  <a:pt x="266275" y="110641"/>
                  <a:pt x="250841" y="62015"/>
                </a:cubicBezTo>
                <a:lnTo>
                  <a:pt x="22447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7879098" y="3957243"/>
            <a:ext cx="3804695" cy="2118471"/>
          </a:xfrm>
          <a:custGeom>
            <a:avLst/>
            <a:gdLst>
              <a:gd name="connsiteX0" fmla="*/ 49432 w 3804695"/>
              <a:gd name="connsiteY0" fmla="*/ 0 h 2118471"/>
              <a:gd name="connsiteX1" fmla="*/ 673619 w 3804695"/>
              <a:gd name="connsiteY1" fmla="*/ 0 h 2118471"/>
              <a:gd name="connsiteX2" fmla="*/ 579539 w 3804695"/>
              <a:gd name="connsiteY2" fmla="*/ 1743479 h 2118471"/>
              <a:gd name="connsiteX3" fmla="*/ 991277 w 3804695"/>
              <a:gd name="connsiteY3" fmla="*/ 1765697 h 2118471"/>
              <a:gd name="connsiteX4" fmla="*/ 1086556 w 3804695"/>
              <a:gd name="connsiteY4" fmla="*/ 0 h 2118471"/>
              <a:gd name="connsiteX5" fmla="*/ 1751967 w 3804695"/>
              <a:gd name="connsiteY5" fmla="*/ 0 h 2118471"/>
              <a:gd name="connsiteX6" fmla="*/ 1657887 w 3804695"/>
              <a:gd name="connsiteY6" fmla="*/ 1743478 h 2118471"/>
              <a:gd name="connsiteX7" fmla="*/ 2069625 w 3804695"/>
              <a:gd name="connsiteY7" fmla="*/ 1765696 h 2118471"/>
              <a:gd name="connsiteX8" fmla="*/ 2164904 w 3804695"/>
              <a:gd name="connsiteY8" fmla="*/ 0 h 2118471"/>
              <a:gd name="connsiteX9" fmla="*/ 2825370 w 3804695"/>
              <a:gd name="connsiteY9" fmla="*/ 0 h 2118471"/>
              <a:gd name="connsiteX10" fmla="*/ 2731290 w 3804695"/>
              <a:gd name="connsiteY10" fmla="*/ 1743478 h 2118471"/>
              <a:gd name="connsiteX11" fmla="*/ 3143028 w 3804695"/>
              <a:gd name="connsiteY11" fmla="*/ 1765696 h 2118471"/>
              <a:gd name="connsiteX12" fmla="*/ 3238307 w 3804695"/>
              <a:gd name="connsiteY12" fmla="*/ 0 h 2118471"/>
              <a:gd name="connsiteX13" fmla="*/ 3654705 w 3804695"/>
              <a:gd name="connsiteY13" fmla="*/ 0 h 2118471"/>
              <a:gd name="connsiteX14" fmla="*/ 3652682 w 3804695"/>
              <a:gd name="connsiteY14" fmla="*/ 15625 h 2118471"/>
              <a:gd name="connsiteX15" fmla="*/ 3650734 w 3804695"/>
              <a:gd name="connsiteY15" fmla="*/ 90672 h 2118471"/>
              <a:gd name="connsiteX16" fmla="*/ 3804550 w 3804695"/>
              <a:gd name="connsiteY16" fmla="*/ 458732 h 2118471"/>
              <a:gd name="connsiteX17" fmla="*/ 3645241 w 3804695"/>
              <a:gd name="connsiteY17" fmla="*/ 865245 h 2118471"/>
              <a:gd name="connsiteX18" fmla="*/ 3766096 w 3804695"/>
              <a:gd name="connsiteY18" fmla="*/ 1222317 h 2118471"/>
              <a:gd name="connsiteX19" fmla="*/ 3645241 w 3804695"/>
              <a:gd name="connsiteY19" fmla="*/ 1606857 h 2118471"/>
              <a:gd name="connsiteX20" fmla="*/ 3799057 w 3804695"/>
              <a:gd name="connsiteY20" fmla="*/ 1991397 h 2118471"/>
              <a:gd name="connsiteX21" fmla="*/ 3403530 w 3804695"/>
              <a:gd name="connsiteY21" fmla="*/ 2117745 h 2118471"/>
              <a:gd name="connsiteX22" fmla="*/ 2936589 w 3804695"/>
              <a:gd name="connsiteY22" fmla="*/ 1947449 h 2118471"/>
              <a:gd name="connsiteX23" fmla="*/ 2310339 w 3804695"/>
              <a:gd name="connsiteY23" fmla="*/ 2106759 h 2118471"/>
              <a:gd name="connsiteX24" fmla="*/ 1508298 w 3804695"/>
              <a:gd name="connsiteY24" fmla="*/ 1876035 h 2118471"/>
              <a:gd name="connsiteX25" fmla="*/ 997410 w 3804695"/>
              <a:gd name="connsiteY25" fmla="*/ 2062811 h 2118471"/>
              <a:gd name="connsiteX26" fmla="*/ 184383 w 3804695"/>
              <a:gd name="connsiteY26" fmla="*/ 2018864 h 2118471"/>
              <a:gd name="connsiteX27" fmla="*/ 244811 w 3804695"/>
              <a:gd name="connsiteY27" fmla="*/ 1738699 h 2118471"/>
              <a:gd name="connsiteX28" fmla="*/ 14087 w 3804695"/>
              <a:gd name="connsiteY28" fmla="*/ 1496988 h 2118471"/>
              <a:gd name="connsiteX29" fmla="*/ 123956 w 3804695"/>
              <a:gd name="connsiteY29" fmla="*/ 1106955 h 2118471"/>
              <a:gd name="connsiteX30" fmla="*/ 272278 w 3804695"/>
              <a:gd name="connsiteY30" fmla="*/ 700442 h 2118471"/>
              <a:gd name="connsiteX31" fmla="*/ 8594 w 3804695"/>
              <a:gd name="connsiteY31" fmla="*/ 271955 h 2118471"/>
              <a:gd name="connsiteX32" fmla="*/ 47606 w 3804695"/>
              <a:gd name="connsiteY32" fmla="*/ 6597 h 2118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04695" h="2118471">
                <a:moveTo>
                  <a:pt x="49432" y="0"/>
                </a:moveTo>
                <a:lnTo>
                  <a:pt x="673619" y="0"/>
                </a:lnTo>
                <a:lnTo>
                  <a:pt x="579539" y="1743479"/>
                </a:lnTo>
                <a:lnTo>
                  <a:pt x="991277" y="1765697"/>
                </a:lnTo>
                <a:lnTo>
                  <a:pt x="1086556" y="0"/>
                </a:lnTo>
                <a:lnTo>
                  <a:pt x="1751967" y="0"/>
                </a:lnTo>
                <a:lnTo>
                  <a:pt x="1657887" y="1743478"/>
                </a:lnTo>
                <a:lnTo>
                  <a:pt x="2069625" y="1765696"/>
                </a:lnTo>
                <a:lnTo>
                  <a:pt x="2164904" y="0"/>
                </a:lnTo>
                <a:lnTo>
                  <a:pt x="2825370" y="0"/>
                </a:lnTo>
                <a:lnTo>
                  <a:pt x="2731290" y="1743478"/>
                </a:lnTo>
                <a:lnTo>
                  <a:pt x="3143028" y="1765696"/>
                </a:lnTo>
                <a:lnTo>
                  <a:pt x="3238307" y="0"/>
                </a:lnTo>
                <a:lnTo>
                  <a:pt x="3654705" y="0"/>
                </a:lnTo>
                <a:lnTo>
                  <a:pt x="3652682" y="15625"/>
                </a:lnTo>
                <a:cubicBezTo>
                  <a:pt x="3650306" y="42790"/>
                  <a:pt x="3649476" y="68011"/>
                  <a:pt x="3650734" y="90672"/>
                </a:cubicBezTo>
                <a:cubicBezTo>
                  <a:pt x="3660806" y="271955"/>
                  <a:pt x="3805466" y="329636"/>
                  <a:pt x="3804550" y="458732"/>
                </a:cubicBezTo>
                <a:cubicBezTo>
                  <a:pt x="3803634" y="587827"/>
                  <a:pt x="3651650" y="737980"/>
                  <a:pt x="3645241" y="865245"/>
                </a:cubicBezTo>
                <a:cubicBezTo>
                  <a:pt x="3638832" y="992509"/>
                  <a:pt x="3766096" y="1098716"/>
                  <a:pt x="3766096" y="1222317"/>
                </a:cubicBezTo>
                <a:cubicBezTo>
                  <a:pt x="3766096" y="1345919"/>
                  <a:pt x="3639747" y="1478677"/>
                  <a:pt x="3645241" y="1606857"/>
                </a:cubicBezTo>
                <a:cubicBezTo>
                  <a:pt x="3650734" y="1735036"/>
                  <a:pt x="3839342" y="1906249"/>
                  <a:pt x="3799057" y="1991397"/>
                </a:cubicBezTo>
                <a:cubicBezTo>
                  <a:pt x="3758772" y="2076545"/>
                  <a:pt x="3547275" y="2125070"/>
                  <a:pt x="3403530" y="2117745"/>
                </a:cubicBezTo>
                <a:cubicBezTo>
                  <a:pt x="3259786" y="2110421"/>
                  <a:pt x="3118787" y="1949280"/>
                  <a:pt x="2936589" y="1947449"/>
                </a:cubicBezTo>
                <a:cubicBezTo>
                  <a:pt x="2754391" y="1945618"/>
                  <a:pt x="2548388" y="2118661"/>
                  <a:pt x="2310339" y="2106759"/>
                </a:cubicBezTo>
                <a:cubicBezTo>
                  <a:pt x="2072290" y="2094856"/>
                  <a:pt x="1727120" y="1883359"/>
                  <a:pt x="1508298" y="1876035"/>
                </a:cubicBezTo>
                <a:cubicBezTo>
                  <a:pt x="1289477" y="1868710"/>
                  <a:pt x="1218063" y="2039007"/>
                  <a:pt x="997410" y="2062811"/>
                </a:cubicBezTo>
                <a:cubicBezTo>
                  <a:pt x="776757" y="2086616"/>
                  <a:pt x="309816" y="2072883"/>
                  <a:pt x="184383" y="2018864"/>
                </a:cubicBezTo>
                <a:cubicBezTo>
                  <a:pt x="58951" y="1964845"/>
                  <a:pt x="273194" y="1825679"/>
                  <a:pt x="244811" y="1738699"/>
                </a:cubicBezTo>
                <a:cubicBezTo>
                  <a:pt x="216429" y="1651719"/>
                  <a:pt x="34230" y="1602279"/>
                  <a:pt x="14087" y="1496988"/>
                </a:cubicBezTo>
                <a:cubicBezTo>
                  <a:pt x="-6056" y="1391697"/>
                  <a:pt x="80924" y="1239713"/>
                  <a:pt x="123956" y="1106955"/>
                </a:cubicBezTo>
                <a:cubicBezTo>
                  <a:pt x="166987" y="974198"/>
                  <a:pt x="291505" y="839609"/>
                  <a:pt x="272278" y="700442"/>
                </a:cubicBezTo>
                <a:cubicBezTo>
                  <a:pt x="253051" y="561276"/>
                  <a:pt x="41554" y="403797"/>
                  <a:pt x="8594" y="271955"/>
                </a:cubicBezTo>
                <a:cubicBezTo>
                  <a:pt x="-16127" y="173074"/>
                  <a:pt x="17349" y="97367"/>
                  <a:pt x="47606" y="6597"/>
                </a:cubicBezTo>
                <a:close/>
              </a:path>
            </a:pathLst>
          </a:cu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rot="189363">
            <a:off x="10818621" y="1994959"/>
            <a:ext cx="134479" cy="3507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1235993" y="3457140"/>
            <a:ext cx="637475" cy="584775"/>
          </a:xfrm>
          <a:prstGeom prst="rect">
            <a:avLst/>
          </a:prstGeom>
          <a:solidFill>
            <a:schemeClr val="bg1"/>
          </a:solidFill>
          <a:ln>
            <a:solidFill>
              <a:schemeClr val="tx1"/>
            </a:solidFill>
          </a:ln>
        </p:spPr>
        <p:txBody>
          <a:bodyPr wrap="square" rtlCol="0">
            <a:spAutoFit/>
          </a:bodyPr>
          <a:lstStyle/>
          <a:p>
            <a:pPr algn="l"/>
            <a:r>
              <a:rPr lang="en-US" sz="1600" dirty="0"/>
              <a:t>Cured epoxy</a:t>
            </a:r>
          </a:p>
        </p:txBody>
      </p:sp>
      <p:sp>
        <p:nvSpPr>
          <p:cNvPr id="18" name="TextBox 17"/>
          <p:cNvSpPr txBox="1"/>
          <p:nvPr/>
        </p:nvSpPr>
        <p:spPr>
          <a:xfrm>
            <a:off x="9083689" y="5948177"/>
            <a:ext cx="1008170" cy="584775"/>
          </a:xfrm>
          <a:prstGeom prst="rect">
            <a:avLst/>
          </a:prstGeom>
          <a:solidFill>
            <a:schemeClr val="bg1"/>
          </a:solidFill>
          <a:ln>
            <a:solidFill>
              <a:schemeClr val="tx1"/>
            </a:solidFill>
          </a:ln>
        </p:spPr>
        <p:txBody>
          <a:bodyPr wrap="square" rtlCol="0">
            <a:spAutoFit/>
          </a:bodyPr>
          <a:lstStyle/>
          <a:p>
            <a:pPr algn="l"/>
            <a:r>
              <a:rPr lang="en-US" sz="1600" dirty="0"/>
              <a:t>Epoxy flow path</a:t>
            </a:r>
          </a:p>
        </p:txBody>
      </p:sp>
      <p:cxnSp>
        <p:nvCxnSpPr>
          <p:cNvPr id="15" name="Straight Arrow Connector 14"/>
          <p:cNvCxnSpPr/>
          <p:nvPr/>
        </p:nvCxnSpPr>
        <p:spPr>
          <a:xfrm flipH="1">
            <a:off x="9439542" y="4015009"/>
            <a:ext cx="94080" cy="17434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9537730" y="5791847"/>
            <a:ext cx="411738" cy="2221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10033536" y="4003900"/>
            <a:ext cx="95279" cy="17656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302288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D4124-0DF2-E245-9D3E-33C6BAC41CF7}"/>
              </a:ext>
            </a:extLst>
          </p:cNvPr>
          <p:cNvSpPr>
            <a:spLocks noGrp="1"/>
          </p:cNvSpPr>
          <p:nvPr>
            <p:ph type="title"/>
          </p:nvPr>
        </p:nvSpPr>
        <p:spPr/>
        <p:txBody>
          <a:bodyPr/>
          <a:lstStyle/>
          <a:p>
            <a:r>
              <a:rPr lang="en-US" dirty="0"/>
              <a:t>Shell Assembly Process: Bonding</a:t>
            </a:r>
          </a:p>
        </p:txBody>
      </p:sp>
      <p:sp>
        <p:nvSpPr>
          <p:cNvPr id="16" name="Content Placeholder 2">
            <a:extLst>
              <a:ext uri="{FF2B5EF4-FFF2-40B4-BE49-F238E27FC236}">
                <a16:creationId xmlns:a16="http://schemas.microsoft.com/office/drawing/2014/main" id="{DC661129-6709-2340-BBB4-C4AA1142D021}"/>
              </a:ext>
            </a:extLst>
          </p:cNvPr>
          <p:cNvSpPr txBox="1">
            <a:spLocks/>
          </p:cNvSpPr>
          <p:nvPr/>
        </p:nvSpPr>
        <p:spPr>
          <a:xfrm>
            <a:off x="304800" y="1143000"/>
            <a:ext cx="5029200" cy="5181600"/>
          </a:xfrm>
          <a:prstGeom prst="rect">
            <a:avLst/>
          </a:prstGeom>
        </p:spPr>
        <p:txBody>
          <a:bodyPr vert="horz" lIns="91440" tIns="45720" rIns="91440" bIns="45720" rtlCol="0">
            <a:normAutofit/>
          </a:bodyPr>
          <a:lstStyle>
            <a:lvl1pPr marL="173038" indent="-173038" algn="l" defTabSz="914400" rtl="0" eaLnBrk="1" latinLnBrk="0" hangingPunct="1">
              <a:spcBef>
                <a:spcPct val="20000"/>
              </a:spcBef>
              <a:buClr>
                <a:schemeClr val="tx2"/>
              </a:buClr>
              <a:buFont typeface="Arial" pitchFamily="34" charset="0"/>
              <a:buChar char="•"/>
              <a:defRPr sz="2000" b="1" kern="1200">
                <a:solidFill>
                  <a:schemeClr val="tx1"/>
                </a:solidFill>
                <a:latin typeface="Arial Narrow" pitchFamily="34" charset="0"/>
                <a:ea typeface="+mn-ea"/>
                <a:cs typeface="+mn-cs"/>
              </a:defRPr>
            </a:lvl1pPr>
            <a:lvl2pPr marL="574675" indent="-347663" algn="l" defTabSz="914400" rtl="0" eaLnBrk="1" latinLnBrk="0" hangingPunct="1">
              <a:spcBef>
                <a:spcPct val="20000"/>
              </a:spcBef>
              <a:buClr>
                <a:schemeClr val="tx2"/>
              </a:buClr>
              <a:buFont typeface="Arial Narrow" pitchFamily="34" charset="0"/>
              <a:buChar char="—"/>
              <a:defRPr sz="1800" b="1" kern="1200">
                <a:solidFill>
                  <a:schemeClr val="tx1"/>
                </a:solidFill>
                <a:latin typeface="Arial Narrow" pitchFamily="34" charset="0"/>
                <a:ea typeface="+mn-ea"/>
                <a:cs typeface="+mn-cs"/>
              </a:defRPr>
            </a:lvl2pPr>
            <a:lvl3pPr marL="854075" indent="-279400" algn="l" defTabSz="914400" rtl="0" eaLnBrk="1" latinLnBrk="0" hangingPunct="1">
              <a:spcBef>
                <a:spcPct val="20000"/>
              </a:spcBef>
              <a:buClr>
                <a:schemeClr val="tx2"/>
              </a:buClr>
              <a:buFont typeface="Arial Narrow" pitchFamily="34" charset="0"/>
              <a:buChar char="—"/>
              <a:defRPr sz="1600" b="1" kern="1200">
                <a:solidFill>
                  <a:schemeClr val="tx1"/>
                </a:solidFill>
                <a:latin typeface="Arial Narrow" pitchFamily="34" charset="0"/>
                <a:ea typeface="+mn-ea"/>
                <a:cs typeface="+mn-cs"/>
              </a:defRPr>
            </a:lvl3pPr>
            <a:lvl4pPr marL="1141413" indent="-287338" algn="l" defTabSz="914400" rtl="0" eaLnBrk="1" latinLnBrk="0" hangingPunct="1">
              <a:spcBef>
                <a:spcPct val="20000"/>
              </a:spcBef>
              <a:buClr>
                <a:schemeClr val="tx2"/>
              </a:buClr>
              <a:buFont typeface="Arial Narrow" pitchFamily="34" charset="0"/>
              <a:buChar char="—"/>
              <a:defRPr sz="1600" b="1" kern="1200">
                <a:solidFill>
                  <a:schemeClr val="tx1"/>
                </a:solidFill>
                <a:latin typeface="Arial Narrow" pitchFamily="34" charset="0"/>
                <a:ea typeface="+mn-ea"/>
                <a:cs typeface="+mn-cs"/>
              </a:defRPr>
            </a:lvl4pPr>
            <a:lvl5pPr marL="1489075" indent="-287338" algn="l" defTabSz="914400" rtl="0" eaLnBrk="1" latinLnBrk="0" hangingPunct="1">
              <a:spcBef>
                <a:spcPct val="20000"/>
              </a:spcBef>
              <a:buClr>
                <a:schemeClr val="tx2"/>
              </a:buClr>
              <a:buFont typeface="Arial Narrow" pitchFamily="34" charset="0"/>
              <a:buChar char="—"/>
              <a:defRPr sz="1600" b="1" kern="1200" baseline="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Environment</a:t>
            </a:r>
          </a:p>
          <a:p>
            <a:pPr lvl="1"/>
            <a:r>
              <a:rPr lang="en-US" dirty="0"/>
              <a:t>The priming and bonding processes require relative humidity in 30-55% range.</a:t>
            </a:r>
          </a:p>
          <a:p>
            <a:pPr lvl="1"/>
            <a:r>
              <a:rPr lang="en-US" dirty="0"/>
              <a:t>Bonding temperature required to be ±2°C of 20°C on-orbit set-point.</a:t>
            </a:r>
          </a:p>
          <a:p>
            <a:r>
              <a:rPr lang="en-US" dirty="0"/>
              <a:t>Fully wicked epoxy joints were:</a:t>
            </a:r>
          </a:p>
          <a:p>
            <a:pPr lvl="1"/>
            <a:r>
              <a:rPr lang="en-US" dirty="0"/>
              <a:t>achieved by limiting the shim sizes to those listed above </a:t>
            </a:r>
          </a:p>
          <a:p>
            <a:pPr lvl="1"/>
            <a:r>
              <a:rPr lang="en-US" dirty="0"/>
              <a:t>well predicted by &lt;5 min. elapsed between resin-hardener mix and initial epoxy application to all 9 spokes</a:t>
            </a:r>
          </a:p>
          <a:p>
            <a:pPr lvl="1"/>
            <a:r>
              <a:rPr lang="en-US" dirty="0"/>
              <a:t>indicated by full external fillet formation within ~30 minutes bonding start time.</a:t>
            </a:r>
          </a:p>
          <a:p>
            <a:r>
              <a:rPr lang="en-US" dirty="0"/>
              <a:t>Wait minimum 8 hours for epoxy to cure before beginning next shell installation.</a:t>
            </a:r>
          </a:p>
          <a:p>
            <a:r>
              <a:rPr lang="en-US" dirty="0"/>
              <a:t>The four IXPE MMAs contain 864 shell bonds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398DCF16-C1B6-1E4A-A658-02B00D46088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410200" y="1143000"/>
            <a:ext cx="6553200" cy="4835355"/>
          </a:xfrm>
          <a:prstGeom prst="rect">
            <a:avLst/>
          </a:prstGeom>
        </p:spPr>
      </p:pic>
    </p:spTree>
    <p:extLst>
      <p:ext uri="{BB962C8B-B14F-4D97-AF65-F5344CB8AC3E}">
        <p14:creationId xmlns:p14="http://schemas.microsoft.com/office/powerpoint/2010/main" val="396227803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33400" y="3352800"/>
            <a:ext cx="2943922" cy="3077736"/>
          </a:xfrm>
          <a:prstGeom prst="rect">
            <a:avLst/>
          </a:prstGeom>
        </p:spPr>
      </p:pic>
      <p:cxnSp>
        <p:nvCxnSpPr>
          <p:cNvPr id="11" name="Straight Connector 10"/>
          <p:cNvCxnSpPr/>
          <p:nvPr/>
        </p:nvCxnSpPr>
        <p:spPr>
          <a:xfrm flipV="1">
            <a:off x="1277705" y="3427943"/>
            <a:ext cx="6037495" cy="1287472"/>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277705" y="5107301"/>
            <a:ext cx="6037495" cy="1101724"/>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10800000">
            <a:off x="3917665" y="3428998"/>
            <a:ext cx="3397535" cy="2778971"/>
          </a:xfrm>
          <a:prstGeom prst="rect">
            <a:avLst/>
          </a:prstGeom>
          <a:ln w="9525">
            <a:solidFill>
              <a:srgbClr val="FF0000"/>
            </a:solidFill>
          </a:ln>
        </p:spPr>
      </p:pic>
      <p:sp>
        <p:nvSpPr>
          <p:cNvPr id="2" name="Title 1">
            <a:extLst>
              <a:ext uri="{FF2B5EF4-FFF2-40B4-BE49-F238E27FC236}">
                <a16:creationId xmlns:a16="http://schemas.microsoft.com/office/drawing/2014/main" id="{F8FD4124-0DF2-E245-9D3E-33C6BAC41CF7}"/>
              </a:ext>
            </a:extLst>
          </p:cNvPr>
          <p:cNvSpPr>
            <a:spLocks noGrp="1"/>
          </p:cNvSpPr>
          <p:nvPr>
            <p:ph type="title"/>
          </p:nvPr>
        </p:nvSpPr>
        <p:spPr/>
        <p:txBody>
          <a:bodyPr/>
          <a:lstStyle/>
          <a:p>
            <a:r>
              <a:rPr lang="en-US" dirty="0"/>
              <a:t>Shell Assembly Process: Mirror Bond Inner Inspection</a:t>
            </a:r>
          </a:p>
        </p:txBody>
      </p:sp>
      <p:sp>
        <p:nvSpPr>
          <p:cNvPr id="16" name="Content Placeholder 2">
            <a:extLst>
              <a:ext uri="{FF2B5EF4-FFF2-40B4-BE49-F238E27FC236}">
                <a16:creationId xmlns:a16="http://schemas.microsoft.com/office/drawing/2014/main" id="{DC661129-6709-2340-BBB4-C4AA1142D021}"/>
              </a:ext>
            </a:extLst>
          </p:cNvPr>
          <p:cNvSpPr txBox="1">
            <a:spLocks/>
          </p:cNvSpPr>
          <p:nvPr/>
        </p:nvSpPr>
        <p:spPr>
          <a:xfrm>
            <a:off x="304800" y="1219200"/>
            <a:ext cx="10668000" cy="1143000"/>
          </a:xfrm>
          <a:prstGeom prst="rect">
            <a:avLst/>
          </a:prstGeom>
        </p:spPr>
        <p:txBody>
          <a:bodyPr vert="horz" lIns="91440" tIns="45720" rIns="91440" bIns="45720" rtlCol="0">
            <a:normAutofit fontScale="77500" lnSpcReduction="20000"/>
          </a:bodyPr>
          <a:lstStyle>
            <a:lvl1pPr marL="173038" indent="-173038" algn="l" defTabSz="914400" rtl="0" eaLnBrk="1" latinLnBrk="0" hangingPunct="1">
              <a:spcBef>
                <a:spcPct val="20000"/>
              </a:spcBef>
              <a:buClr>
                <a:schemeClr val="tx2"/>
              </a:buClr>
              <a:buFont typeface="Arial" pitchFamily="34" charset="0"/>
              <a:buChar char="•"/>
              <a:defRPr sz="2000" b="1" kern="1200">
                <a:solidFill>
                  <a:schemeClr val="tx1"/>
                </a:solidFill>
                <a:latin typeface="Arial Narrow" pitchFamily="34" charset="0"/>
                <a:ea typeface="+mn-ea"/>
                <a:cs typeface="+mn-cs"/>
              </a:defRPr>
            </a:lvl1pPr>
            <a:lvl2pPr marL="574675" indent="-347663" algn="l" defTabSz="914400" rtl="0" eaLnBrk="1" latinLnBrk="0" hangingPunct="1">
              <a:spcBef>
                <a:spcPct val="20000"/>
              </a:spcBef>
              <a:buClr>
                <a:schemeClr val="tx2"/>
              </a:buClr>
              <a:buFont typeface="Arial Narrow" pitchFamily="34" charset="0"/>
              <a:buChar char="—"/>
              <a:defRPr sz="1800" b="1" kern="1200">
                <a:solidFill>
                  <a:schemeClr val="tx1"/>
                </a:solidFill>
                <a:latin typeface="Arial Narrow" pitchFamily="34" charset="0"/>
                <a:ea typeface="+mn-ea"/>
                <a:cs typeface="+mn-cs"/>
              </a:defRPr>
            </a:lvl2pPr>
            <a:lvl3pPr marL="854075" indent="-279400" algn="l" defTabSz="914400" rtl="0" eaLnBrk="1" latinLnBrk="0" hangingPunct="1">
              <a:spcBef>
                <a:spcPct val="20000"/>
              </a:spcBef>
              <a:buClr>
                <a:schemeClr val="tx2"/>
              </a:buClr>
              <a:buFont typeface="Arial Narrow" pitchFamily="34" charset="0"/>
              <a:buChar char="—"/>
              <a:defRPr sz="1600" b="1" kern="1200">
                <a:solidFill>
                  <a:schemeClr val="tx1"/>
                </a:solidFill>
                <a:latin typeface="Arial Narrow" pitchFamily="34" charset="0"/>
                <a:ea typeface="+mn-ea"/>
                <a:cs typeface="+mn-cs"/>
              </a:defRPr>
            </a:lvl3pPr>
            <a:lvl4pPr marL="1141413" indent="-287338" algn="l" defTabSz="914400" rtl="0" eaLnBrk="1" latinLnBrk="0" hangingPunct="1">
              <a:spcBef>
                <a:spcPct val="20000"/>
              </a:spcBef>
              <a:buClr>
                <a:schemeClr val="tx2"/>
              </a:buClr>
              <a:buFont typeface="Arial Narrow" pitchFamily="34" charset="0"/>
              <a:buChar char="—"/>
              <a:defRPr sz="1600" b="1" kern="1200">
                <a:solidFill>
                  <a:schemeClr val="tx1"/>
                </a:solidFill>
                <a:latin typeface="Arial Narrow" pitchFamily="34" charset="0"/>
                <a:ea typeface="+mn-ea"/>
                <a:cs typeface="+mn-cs"/>
              </a:defRPr>
            </a:lvl4pPr>
            <a:lvl5pPr marL="1489075" indent="-287338" algn="l" defTabSz="914400" rtl="0" eaLnBrk="1" latinLnBrk="0" hangingPunct="1">
              <a:spcBef>
                <a:spcPct val="20000"/>
              </a:spcBef>
              <a:buClr>
                <a:schemeClr val="tx2"/>
              </a:buClr>
              <a:buFont typeface="Arial Narrow" pitchFamily="34" charset="0"/>
              <a:buChar char="—"/>
              <a:defRPr sz="1600" b="1" kern="1200" baseline="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600" dirty="0"/>
              <a:t>After each shell installation, the inner (below) and outer (next slide) portion of each bond was inspected and photographed.</a:t>
            </a:r>
          </a:p>
          <a:p>
            <a:r>
              <a:rPr lang="en-US" sz="2600" dirty="0"/>
              <a:t>Complete epoxy filling of the inner bond gap was indicated by the curved glint of the small fillet near the top inner edge of the slot.</a:t>
            </a:r>
          </a:p>
        </p:txBody>
      </p:sp>
      <p:sp>
        <p:nvSpPr>
          <p:cNvPr id="6" name="TextBox 5"/>
          <p:cNvSpPr txBox="1"/>
          <p:nvPr/>
        </p:nvSpPr>
        <p:spPr>
          <a:xfrm>
            <a:off x="523240" y="2667000"/>
            <a:ext cx="2942698" cy="584775"/>
          </a:xfrm>
          <a:prstGeom prst="rect">
            <a:avLst/>
          </a:prstGeom>
          <a:solidFill>
            <a:schemeClr val="bg1"/>
          </a:solidFill>
          <a:ln>
            <a:solidFill>
              <a:schemeClr val="tx1"/>
            </a:solidFill>
          </a:ln>
        </p:spPr>
        <p:txBody>
          <a:bodyPr wrap="square" lIns="91440" rIns="0" rtlCol="0">
            <a:spAutoFit/>
          </a:bodyPr>
          <a:lstStyle/>
          <a:p>
            <a:r>
              <a:rPr lang="en-US" sz="1600" dirty="0"/>
              <a:t>MMA Front (minus front thermal shields supports)</a:t>
            </a:r>
          </a:p>
        </p:txBody>
      </p:sp>
      <p:sp>
        <p:nvSpPr>
          <p:cNvPr id="8" name="Rectangle 7"/>
          <p:cNvSpPr/>
          <p:nvPr/>
        </p:nvSpPr>
        <p:spPr>
          <a:xfrm>
            <a:off x="869038" y="4715415"/>
            <a:ext cx="408667" cy="391886"/>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869038" y="5107301"/>
            <a:ext cx="3048625" cy="1100669"/>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869039" y="3427943"/>
            <a:ext cx="3041322" cy="1287472"/>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400800" y="4572000"/>
            <a:ext cx="838200" cy="60960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7239000" y="5181600"/>
            <a:ext cx="4514385" cy="106284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400801" y="3427943"/>
            <a:ext cx="1128873" cy="1143002"/>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7239000" y="3427943"/>
            <a:ext cx="4500259" cy="1143002"/>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400799" y="5181600"/>
            <a:ext cx="1128875" cy="106284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910361" y="2996308"/>
            <a:ext cx="1054024" cy="338554"/>
          </a:xfrm>
          <a:prstGeom prst="rect">
            <a:avLst/>
          </a:prstGeom>
          <a:solidFill>
            <a:schemeClr val="bg1"/>
          </a:solidFill>
          <a:ln>
            <a:solidFill>
              <a:schemeClr val="tx1"/>
            </a:solidFill>
          </a:ln>
        </p:spPr>
        <p:txBody>
          <a:bodyPr wrap="square" lIns="91440" rIns="0" rtlCol="0">
            <a:spAutoFit/>
          </a:bodyPr>
          <a:lstStyle/>
          <a:p>
            <a:r>
              <a:rPr lang="en-US" sz="1600" dirty="0"/>
              <a:t>Front Comb</a:t>
            </a:r>
          </a:p>
        </p:txBody>
      </p:sp>
      <p:sp>
        <p:nvSpPr>
          <p:cNvPr id="22" name="TextBox 21"/>
          <p:cNvSpPr txBox="1"/>
          <p:nvPr/>
        </p:nvSpPr>
        <p:spPr>
          <a:xfrm>
            <a:off x="7551556" y="3049806"/>
            <a:ext cx="2735444" cy="338554"/>
          </a:xfrm>
          <a:prstGeom prst="rect">
            <a:avLst/>
          </a:prstGeom>
          <a:solidFill>
            <a:schemeClr val="bg1"/>
          </a:solidFill>
          <a:ln>
            <a:solidFill>
              <a:schemeClr val="tx1"/>
            </a:solidFill>
          </a:ln>
        </p:spPr>
        <p:txBody>
          <a:bodyPr wrap="square" lIns="91440" rIns="0" rtlCol="0">
            <a:spAutoFit/>
          </a:bodyPr>
          <a:lstStyle/>
          <a:p>
            <a:r>
              <a:rPr lang="en-US" sz="1600" dirty="0"/>
              <a:t>Mirror bond inner bond gap photos</a:t>
            </a:r>
          </a:p>
        </p:txBody>
      </p:sp>
      <p:pic>
        <p:nvPicPr>
          <p:cNvPr id="32" name="Picture 31"/>
          <p:cNvPicPr>
            <a:picLocks noChangeAspect="1"/>
          </p:cNvPicPr>
          <p:nvPr/>
        </p:nvPicPr>
        <p:blipFill rotWithShape="1">
          <a:blip r:embed="rId4" cstate="hqprint">
            <a:extLst>
              <a:ext uri="{28A0092B-C50C-407E-A947-70E740481C1C}">
                <a14:useLocalDpi xmlns:a14="http://schemas.microsoft.com/office/drawing/2010/main"/>
              </a:ext>
            </a:extLst>
          </a:blip>
          <a:srcRect l="6587"/>
          <a:stretch/>
        </p:blipFill>
        <p:spPr>
          <a:xfrm>
            <a:off x="7529674" y="3427943"/>
            <a:ext cx="4209585" cy="2816497"/>
          </a:xfrm>
          <a:prstGeom prst="rect">
            <a:avLst/>
          </a:prstGeom>
          <a:ln>
            <a:solidFill>
              <a:srgbClr val="FF0000"/>
            </a:solidFill>
          </a:ln>
        </p:spPr>
      </p:pic>
      <p:sp>
        <p:nvSpPr>
          <p:cNvPr id="41" name="TextBox 40"/>
          <p:cNvSpPr txBox="1"/>
          <p:nvPr/>
        </p:nvSpPr>
        <p:spPr>
          <a:xfrm>
            <a:off x="10109686" y="5467411"/>
            <a:ext cx="1114055" cy="338554"/>
          </a:xfrm>
          <a:prstGeom prst="rect">
            <a:avLst/>
          </a:prstGeom>
          <a:solidFill>
            <a:schemeClr val="bg1"/>
          </a:solidFill>
          <a:ln>
            <a:solidFill>
              <a:schemeClr val="tx1"/>
            </a:solidFill>
          </a:ln>
        </p:spPr>
        <p:txBody>
          <a:bodyPr wrap="square" lIns="91440" rIns="0" rtlCol="0">
            <a:spAutoFit/>
          </a:bodyPr>
          <a:lstStyle/>
          <a:p>
            <a:r>
              <a:rPr lang="en-US" sz="1600" dirty="0"/>
              <a:t>Filled bonds</a:t>
            </a:r>
          </a:p>
        </p:txBody>
      </p:sp>
      <p:cxnSp>
        <p:nvCxnSpPr>
          <p:cNvPr id="42" name="Straight Arrow Connector 41">
            <a:extLst>
              <a:ext uri="{FF2B5EF4-FFF2-40B4-BE49-F238E27FC236}">
                <a16:creationId xmlns:a16="http://schemas.microsoft.com/office/drawing/2014/main" id="{41A8BA25-C8D6-4840-8323-D29BD74F5694}"/>
              </a:ext>
            </a:extLst>
          </p:cNvPr>
          <p:cNvCxnSpPr>
            <a:cxnSpLocks/>
            <a:stCxn id="41" idx="0"/>
          </p:cNvCxnSpPr>
          <p:nvPr/>
        </p:nvCxnSpPr>
        <p:spPr>
          <a:xfrm flipH="1" flipV="1">
            <a:off x="10012809" y="4572000"/>
            <a:ext cx="653905" cy="895411"/>
          </a:xfrm>
          <a:prstGeom prst="straightConnector1">
            <a:avLst/>
          </a:prstGeom>
          <a:ln w="28575">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1A8BA25-C8D6-4840-8323-D29BD74F5694}"/>
              </a:ext>
            </a:extLst>
          </p:cNvPr>
          <p:cNvCxnSpPr>
            <a:cxnSpLocks/>
          </p:cNvCxnSpPr>
          <p:nvPr/>
        </p:nvCxnSpPr>
        <p:spPr>
          <a:xfrm flipH="1" flipV="1">
            <a:off x="10515747" y="4548376"/>
            <a:ext cx="150967" cy="916081"/>
          </a:xfrm>
          <a:prstGeom prst="straightConnector1">
            <a:avLst/>
          </a:prstGeom>
          <a:ln w="28575">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1A8BA25-C8D6-4840-8323-D29BD74F5694}"/>
              </a:ext>
            </a:extLst>
          </p:cNvPr>
          <p:cNvCxnSpPr>
            <a:cxnSpLocks/>
            <a:stCxn id="41" idx="0"/>
          </p:cNvCxnSpPr>
          <p:nvPr/>
        </p:nvCxnSpPr>
        <p:spPr>
          <a:xfrm flipV="1">
            <a:off x="10666714" y="4509750"/>
            <a:ext cx="382286" cy="957661"/>
          </a:xfrm>
          <a:prstGeom prst="straightConnector1">
            <a:avLst/>
          </a:prstGeom>
          <a:ln w="28575">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41A8BA25-C8D6-4840-8323-D29BD74F5694}"/>
              </a:ext>
            </a:extLst>
          </p:cNvPr>
          <p:cNvCxnSpPr>
            <a:cxnSpLocks/>
            <a:stCxn id="41" idx="0"/>
          </p:cNvCxnSpPr>
          <p:nvPr/>
        </p:nvCxnSpPr>
        <p:spPr>
          <a:xfrm flipV="1">
            <a:off x="10666714" y="4464940"/>
            <a:ext cx="863541" cy="1002471"/>
          </a:xfrm>
          <a:prstGeom prst="straightConnector1">
            <a:avLst/>
          </a:prstGeom>
          <a:ln w="28575">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6665716"/>
      </p:ext>
    </p:extLst>
  </p:cSld>
  <p:clrMapOvr>
    <a:masterClrMapping/>
  </p:clrMapOvr>
  <p:transition>
    <p:fade/>
  </p:transition>
</p:sld>
</file>

<file path=ppt/theme/theme1.xml><?xml version="1.0" encoding="utf-8"?>
<a:theme xmlns:a="http://schemas.openxmlformats.org/drawingml/2006/main" name="No Lege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all Presentation">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wrap="square" rtlCol="0">
        <a:spAutoFit/>
      </a:bodyPr>
      <a:lstStyle>
        <a:defPPr algn="l">
          <a:defRPr sz="1600" dirty="0"/>
        </a:defPPr>
      </a:lstStyle>
    </a:txDef>
  </a:objectDefaults>
  <a:extraClrSchemeLst/>
  <a:extLst>
    <a:ext uri="{05A4C25C-085E-4340-85A3-A5531E510DB2}">
      <thm15:themeFamily xmlns:thm15="http://schemas.microsoft.com/office/thememl/2012/main" name="IXPE M-CDR Template 16x9 10-2019.potx" id="{364EF165-5894-428D-AB79-E3BABF5B6213}" vid="{C360E1B8-F0EE-4E38-A08A-8017F7EA0BD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IXPE MIssion Template 16x9 10-2019</Template>
  <TotalTime>0</TotalTime>
  <Words>3173</Words>
  <Application>Microsoft Macintosh PowerPoint</Application>
  <PresentationFormat>Widescreen</PresentationFormat>
  <Paragraphs>317</Paragraphs>
  <Slides>20</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Arial Narrow</vt:lpstr>
      <vt:lpstr>Calibri</vt:lpstr>
      <vt:lpstr>Symbol</vt:lpstr>
      <vt:lpstr>Wingdings</vt:lpstr>
      <vt:lpstr>No Legend</vt:lpstr>
      <vt:lpstr>Assembly of IXPE Mirror Modules</vt:lpstr>
      <vt:lpstr>Imaging X-ray Polarimetry Explorer (IXPE) Overview</vt:lpstr>
      <vt:lpstr>Optics Module</vt:lpstr>
      <vt:lpstr>Assembly Stations</vt:lpstr>
      <vt:lpstr>Shell Assembly Process Overview</vt:lpstr>
      <vt:lpstr>Shell Assembly Process: Alignment</vt:lpstr>
      <vt:lpstr>Shell Assembly Process: Bonding</vt:lpstr>
      <vt:lpstr>Shell Assembly Process: Bonding</vt:lpstr>
      <vt:lpstr>Shell Assembly Process: Mirror Bond Inner Inspection</vt:lpstr>
      <vt:lpstr>Shell Assembly Process: Mirror Bond Outer Inspection</vt:lpstr>
      <vt:lpstr>Assembly Operations</vt:lpstr>
      <vt:lpstr>Shell Assembly Performance Metrics</vt:lpstr>
      <vt:lpstr>As-Built Performance Predictions</vt:lpstr>
      <vt:lpstr>X-Ray Test Results: Point-Spread Functions and Performance</vt:lpstr>
      <vt:lpstr>Summary</vt:lpstr>
      <vt:lpstr>Backup</vt:lpstr>
      <vt:lpstr>Unexpected Challenges</vt:lpstr>
      <vt:lpstr>Lessons Learned</vt:lpstr>
      <vt:lpstr>Sensitivity to Post-Shell-Assembly Spider Bending</vt:lpstr>
      <vt:lpstr>X-Ray Test Results: Out-of-Focus Images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Assembly of IXPE Mirror Modules</dc:title>
  <dc:creator/>
  <cp:lastModifiedBy/>
  <cp:revision>2</cp:revision>
  <dcterms:created xsi:type="dcterms:W3CDTF">2021-07-26T06:24:57Z</dcterms:created>
  <dcterms:modified xsi:type="dcterms:W3CDTF">2021-09-22T18:19:21Z</dcterms:modified>
</cp:coreProperties>
</file>