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88"/>
  </p:normalViewPr>
  <p:slideViewPr>
    <p:cSldViewPr snapToGrid="0" snapToObjects="1">
      <p:cViewPr varScale="1">
        <p:scale>
          <a:sx n="90" d="100"/>
          <a:sy n="90" d="100"/>
        </p:scale>
        <p:origin x="232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66C76-AE56-E944-9C84-E8DFD5519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7BF63F-3B6E-574A-A001-D2DCE6763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D4A49-BFD0-3E44-90D8-453501BBD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C81A1-C6B5-AB46-A359-95327B5E5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BA5DA-9454-234E-81EA-5DFF470D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8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1F4D-3415-3247-9981-567BC6DB9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A9638-F89E-F047-89F4-D324640AA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D953D-A486-2E47-B42C-42544C39A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921BE-AE76-8D44-891E-7D3BA315A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35D86-4479-2C4F-A193-BEE46FFC1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8DDF1-C790-FC46-A9DE-BE1343CE8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1CAD2-A1D6-564C-8ADD-2C21B62D5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44904-BA72-0249-B173-ABA16CC49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AFC08-A19B-2246-A8F7-4DB80F4C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168C7-49A6-2F4C-9D18-09951AF59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0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8A15-270C-9247-B141-368B621E0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A1B6B-E8D1-4C4B-BDC4-232BD17BE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BB3D0-CB05-C848-9E99-C81B31DD93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DCFAE2-A215-3C40-83C2-03A258BD3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7F5E8-CF40-1F4D-8795-8030A8D2B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C87E42-7C73-BE4B-BE64-394A64ADE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60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4E81E-6742-FA46-9629-61E9B5B9D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279A6-8F43-B548-A07D-2DCCCAE05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1B344-1721-A54F-AAB6-DFA8C032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22C209-6F77-0943-9D8E-ACF525F1B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22B83D-8D09-FB4C-A5E3-1DF3C2B8E9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193F9A-A3F5-6F46-B980-FDAFBFB78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19A0F1-F4C3-F24F-B03F-6C8404156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31733-8AB4-5A46-B3D8-DF506EF40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04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3FDF6-26FA-654E-A271-D70EF146D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E74A5A-924B-E043-8A81-C7E2F5306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37B532-1301-7749-99A0-C99B675AA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536DF-335D-E94B-9291-4B3AE34A7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0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437EA2-80EB-564E-A283-729A608B2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F31DDA-3ECD-5C4D-96E6-D79A7DD30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38B68-C0EA-F14F-9A2D-074EB42AC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10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4EE0B-5DA0-0444-8F00-24FF266E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D350E-B8E2-8E4B-B070-720677BEF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C06A3-62B9-BF43-85DC-4736E572B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5710AD-022F-744F-A18F-084D5B3E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E2A4D-B39E-D34C-A216-B45BAE72E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DFA56-F3C8-F84F-A3BB-7BF5781D6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1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99D4-ABDC-494F-B97A-9FE9D51B3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3F4479-320F-C14F-8161-B607BB2396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08070-C0F0-0948-B8A9-5A15A5DF5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690F05-2B7E-9C46-9273-0F641938F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1CE9A-EB98-124E-87A2-6C4559900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531D1-140B-5B4A-AA89-6937A452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16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64B80-6EC3-D24B-9AEC-FF4F5692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0CD8BD-4AFD-FF48-B6B0-4A70CA0D7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865B2-0788-374D-BA93-5DCC02925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DC2DE-B84F-014B-A173-95FAC707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CAAAE-AF77-4542-962C-4E8632C8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5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DF9299-EF20-EE41-B06A-9011AB1920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E86C6-4D08-5641-89AB-F21A99BD8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C9AE6-A650-784D-B82B-FB45702C9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BC165-C5B9-2144-B890-52F1617FB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042BA-1B9A-F841-9241-6350ECF80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5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11144E-DEFC-CE43-A864-533C047E0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0244E0-08AF-4A4F-AFA1-09F5B2707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FEAFA-3AEE-1346-9E11-C18EC66420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E0946-9F45-6F4F-B79C-1077B1FF51DE}" type="datetimeFigureOut">
              <a:rPr lang="en-US" smtClean="0"/>
              <a:t>7/27/21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AAD9B-D978-684A-B0DE-67BA8AA96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3D13D-D9B3-1A4A-974F-0420E753B9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F3F31-141F-2447-82C3-69D7FD759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6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9B5A4-388C-9240-8B28-10E52649F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HIRAD</a:t>
            </a:r>
            <a:br>
              <a:rPr lang="en-US" dirty="0"/>
            </a:br>
            <a:r>
              <a:rPr lang="en-US" dirty="0"/>
              <a:t>(</a:t>
            </a:r>
            <a:r>
              <a:rPr lang="en-US" i="1" dirty="0"/>
              <a:t>Hurricane Imaging Radiometer)</a:t>
            </a:r>
            <a:br>
              <a:rPr lang="en-US" i="1" dirty="0"/>
            </a:br>
            <a:r>
              <a:rPr lang="en-US" dirty="0"/>
              <a:t>Development, Demonstration, and Future Thoughts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618C57-2717-9942-BC81-47D618DE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56681"/>
            <a:ext cx="9144000" cy="1655762"/>
          </a:xfrm>
        </p:spPr>
        <p:txBody>
          <a:bodyPr/>
          <a:lstStyle/>
          <a:p>
            <a:r>
              <a:rPr lang="en-US" dirty="0"/>
              <a:t>Dr. Daniel J. Cecil</a:t>
            </a:r>
          </a:p>
          <a:p>
            <a:r>
              <a:rPr lang="en-US" dirty="0"/>
              <a:t>NASA Marshall Space Flight </a:t>
            </a:r>
            <a:r>
              <a:rPr lang="en-US" dirty="0" err="1"/>
              <a:t>CenterEarth</a:t>
            </a:r>
            <a:r>
              <a:rPr lang="en-US" dirty="0"/>
              <a:t> Science Office</a:t>
            </a:r>
          </a:p>
          <a:p>
            <a:r>
              <a:rPr lang="en-US" dirty="0" err="1"/>
              <a:t>Daniel.J.Cecil@nasa.gov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80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079" y="1010095"/>
            <a:ext cx="9899101" cy="4412512"/>
          </a:xfrm>
        </p:spPr>
        <p:txBody>
          <a:bodyPr>
            <a:noAutofit/>
          </a:bodyPr>
          <a:lstStyle/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u="sng" dirty="0">
                <a:solidFill>
                  <a:srgbClr val="000000"/>
                </a:solidFill>
                <a:cs typeface="Arial"/>
              </a:rPr>
              <a:t>Observing objective</a:t>
            </a:r>
            <a:endParaRPr lang="en-US" sz="2400" u="sng" dirty="0">
              <a:solidFill>
                <a:srgbClr val="000000"/>
              </a:solidFill>
              <a:cs typeface="Arial"/>
            </a:endParaRP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cs typeface="Arial"/>
              </a:rPr>
              <a:t>Demonstrate the capability to accurately map ocean surface wind speed: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cs typeface="Arial"/>
            </a:endParaRPr>
          </a:p>
          <a:p>
            <a:pPr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2400" dirty="0">
                <a:solidFill>
                  <a:srgbClr val="000000"/>
                </a:solidFill>
                <a:cs typeface="Arial"/>
              </a:rPr>
              <a:t>over a wide swath (10’s of km; ~50 km when flown near FL600)</a:t>
            </a:r>
          </a:p>
          <a:p>
            <a:pPr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2400" dirty="0">
                <a:solidFill>
                  <a:srgbClr val="000000"/>
                </a:solidFill>
                <a:cs typeface="Arial"/>
              </a:rPr>
              <a:t>under heavy precipitation conditions</a:t>
            </a:r>
          </a:p>
          <a:p>
            <a:pPr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2400" dirty="0">
                <a:solidFill>
                  <a:srgbClr val="000000"/>
                </a:solidFill>
                <a:cs typeface="Arial"/>
              </a:rPr>
              <a:t>for high wind speeds (including Category 5 hurricanes)</a:t>
            </a:r>
          </a:p>
          <a:p>
            <a:pPr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2400" dirty="0">
                <a:solidFill>
                  <a:srgbClr val="000000"/>
                </a:solidFill>
                <a:cs typeface="Arial"/>
              </a:rPr>
              <a:t>to</a:t>
            </a:r>
            <a:r>
              <a:rPr lang="en-US" sz="2400" dirty="0">
                <a:solidFill>
                  <a:srgbClr val="000000"/>
                </a:solidFill>
              </a:rPr>
              <a:t> improve hurricane forecasts and decision support</a:t>
            </a:r>
          </a:p>
          <a:p>
            <a:pPr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Intended as wide-swath SFMR capability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400" b="1" u="sng" dirty="0"/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u="sng" dirty="0"/>
              <a:t>Technology approach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/>
              <a:t>- Synthetic Thinned Array Radiometer maps a wide swath via interferometric image reconstruction, ~60° swath (but noisy at edges) ; </a:t>
            </a:r>
            <a:r>
              <a:rPr lang="en-US" sz="2400" dirty="0" err="1"/>
              <a:t>pushbroom</a:t>
            </a:r>
            <a:r>
              <a:rPr lang="en-US" sz="2400" dirty="0"/>
              <a:t> imager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/>
              <a:t>- 4.0, 5.0, 6.0, 6.6 GHz channels sensitive to surface wind and column rain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136AEDE-ABF9-D248-8099-FC277433A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HIRAD Background</a:t>
            </a:r>
          </a:p>
        </p:txBody>
      </p:sp>
    </p:spTree>
    <p:extLst>
      <p:ext uri="{BB962C8B-B14F-4D97-AF65-F5344CB8AC3E}">
        <p14:creationId xmlns:p14="http://schemas.microsoft.com/office/powerpoint/2010/main" val="155362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36AEDE-ABF9-D248-8099-FC277433A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5563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HIRAD History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183D8-8382-3940-853C-8AF770F8F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859921"/>
            <a:ext cx="9144000" cy="599807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87EC7D8-8AD5-0445-B866-A2DCEFA60386}"/>
              </a:ext>
            </a:extLst>
          </p:cNvPr>
          <p:cNvGrpSpPr/>
          <p:nvPr/>
        </p:nvGrpSpPr>
        <p:grpSpPr>
          <a:xfrm>
            <a:off x="3111184" y="5946840"/>
            <a:ext cx="7480617" cy="457201"/>
            <a:chOff x="0" y="5653881"/>
            <a:chExt cx="9144000" cy="461665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C4A39A01-6C1D-264B-9313-88F0951411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4" t="77282" r="8006" b="14476"/>
            <a:stretch/>
          </p:blipFill>
          <p:spPr bwMode="auto">
            <a:xfrm>
              <a:off x="838200" y="5653881"/>
              <a:ext cx="8305800" cy="457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B687FB-C60D-E943-9938-9C2C18C329D1}"/>
                </a:ext>
              </a:extLst>
            </p:cNvPr>
            <p:cNvSpPr txBox="1"/>
            <p:nvPr/>
          </p:nvSpPr>
          <p:spPr>
            <a:xfrm>
              <a:off x="0" y="5653881"/>
              <a:ext cx="8382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WS </a:t>
              </a:r>
            </a:p>
            <a:p>
              <a:pPr algn="ctr"/>
              <a:r>
                <a:rPr lang="en-US" sz="1200" b="1" dirty="0"/>
                <a:t>(m/s)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88912FB-2263-8C44-A04A-780EA5A9E7D4}"/>
              </a:ext>
            </a:extLst>
          </p:cNvPr>
          <p:cNvSpPr/>
          <p:nvPr/>
        </p:nvSpPr>
        <p:spPr>
          <a:xfrm>
            <a:off x="11049000" y="3173159"/>
            <a:ext cx="990600" cy="6858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Gonzalo 2014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B8D8B3-B343-284C-A41E-FBB0D52F3D83}"/>
              </a:ext>
            </a:extLst>
          </p:cNvPr>
          <p:cNvCxnSpPr>
            <a:stCxn id="12" idx="1"/>
          </p:cNvCxnSpPr>
          <p:nvPr/>
        </p:nvCxnSpPr>
        <p:spPr>
          <a:xfrm flipH="1">
            <a:off x="10515600" y="3516059"/>
            <a:ext cx="533400" cy="419100"/>
          </a:xfrm>
          <a:prstGeom prst="straightConnector1">
            <a:avLst/>
          </a:prstGeom>
          <a:ln w="28575">
            <a:solidFill>
              <a:schemeClr val="bg1">
                <a:alpha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563BB44-591A-DE46-812B-16F7E596039F}"/>
              </a:ext>
            </a:extLst>
          </p:cNvPr>
          <p:cNvCxnSpPr>
            <a:stCxn id="12" idx="1"/>
          </p:cNvCxnSpPr>
          <p:nvPr/>
        </p:nvCxnSpPr>
        <p:spPr>
          <a:xfrm flipH="1">
            <a:off x="10439400" y="3516059"/>
            <a:ext cx="609600" cy="0"/>
          </a:xfrm>
          <a:prstGeom prst="straightConnector1">
            <a:avLst/>
          </a:prstGeom>
          <a:ln w="28575">
            <a:solidFill>
              <a:schemeClr val="bg1">
                <a:alpha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9EEDE2-A4A1-2E4B-AD9E-EE25AA40E7A0}"/>
              </a:ext>
            </a:extLst>
          </p:cNvPr>
          <p:cNvCxnSpPr/>
          <p:nvPr/>
        </p:nvCxnSpPr>
        <p:spPr>
          <a:xfrm flipH="1" flipV="1">
            <a:off x="10744200" y="2830259"/>
            <a:ext cx="457200" cy="381000"/>
          </a:xfrm>
          <a:prstGeom prst="straightConnector1">
            <a:avLst/>
          </a:prstGeom>
          <a:ln w="28575">
            <a:solidFill>
              <a:schemeClr val="bg1">
                <a:alpha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339F3D1-90DA-5B42-A322-05941290EAFC}"/>
              </a:ext>
            </a:extLst>
          </p:cNvPr>
          <p:cNvSpPr/>
          <p:nvPr/>
        </p:nvSpPr>
        <p:spPr>
          <a:xfrm>
            <a:off x="8915400" y="1877759"/>
            <a:ext cx="990600" cy="6858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Joaquin 2015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414AF85-F8C0-2C48-A6E5-EA99A2F0169B}"/>
              </a:ext>
            </a:extLst>
          </p:cNvPr>
          <p:cNvCxnSpPr/>
          <p:nvPr/>
        </p:nvCxnSpPr>
        <p:spPr>
          <a:xfrm>
            <a:off x="9210675" y="2563559"/>
            <a:ext cx="0" cy="1295400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FE6D4DC-A937-8748-B700-4630D9A7CBD4}"/>
              </a:ext>
            </a:extLst>
          </p:cNvPr>
          <p:cNvCxnSpPr/>
          <p:nvPr/>
        </p:nvCxnSpPr>
        <p:spPr>
          <a:xfrm>
            <a:off x="9677400" y="2563559"/>
            <a:ext cx="152400" cy="838200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06BD6FE-D4E9-234E-93B6-55C86E2EC95E}"/>
              </a:ext>
            </a:extLst>
          </p:cNvPr>
          <p:cNvCxnSpPr/>
          <p:nvPr/>
        </p:nvCxnSpPr>
        <p:spPr>
          <a:xfrm>
            <a:off x="9906000" y="2411159"/>
            <a:ext cx="533400" cy="0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B52D2A3-6BD3-324B-A660-0308EAC6246A}"/>
              </a:ext>
            </a:extLst>
          </p:cNvPr>
          <p:cNvCxnSpPr/>
          <p:nvPr/>
        </p:nvCxnSpPr>
        <p:spPr>
          <a:xfrm flipV="1">
            <a:off x="9906000" y="1801559"/>
            <a:ext cx="762000" cy="228600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BF93C9E-DEC5-C940-A633-92135E9D0135}"/>
              </a:ext>
            </a:extLst>
          </p:cNvPr>
          <p:cNvSpPr/>
          <p:nvPr/>
        </p:nvSpPr>
        <p:spPr>
          <a:xfrm>
            <a:off x="8153400" y="2868359"/>
            <a:ext cx="838200" cy="5334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Earl 2010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FAA2429-97BD-9D4A-9270-FDCDBE5FF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554" y="5840159"/>
            <a:ext cx="926746" cy="62128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FB2755A-5154-9C41-8187-06221B3356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5840159"/>
            <a:ext cx="640080" cy="640080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02F9BF7-2FC7-6E48-B07F-C8A562BE1E86}"/>
              </a:ext>
            </a:extLst>
          </p:cNvPr>
          <p:cNvCxnSpPr>
            <a:stCxn id="21" idx="3"/>
          </p:cNvCxnSpPr>
          <p:nvPr/>
        </p:nvCxnSpPr>
        <p:spPr>
          <a:xfrm>
            <a:off x="8991600" y="3135060"/>
            <a:ext cx="304800" cy="93265"/>
          </a:xfrm>
          <a:prstGeom prst="straightConnector1">
            <a:avLst/>
          </a:prstGeom>
          <a:ln w="28575">
            <a:solidFill>
              <a:schemeClr val="bg1">
                <a:alpha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0BD055C5-2D52-6F46-865B-9265541EE55F}"/>
              </a:ext>
            </a:extLst>
          </p:cNvPr>
          <p:cNvSpPr/>
          <p:nvPr/>
        </p:nvSpPr>
        <p:spPr>
          <a:xfrm>
            <a:off x="7442517" y="4468559"/>
            <a:ext cx="838200" cy="5334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Erika 2015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D9FC126-5CDC-F646-AFB1-0D4BCD2E107F}"/>
              </a:ext>
            </a:extLst>
          </p:cNvPr>
          <p:cNvCxnSpPr/>
          <p:nvPr/>
        </p:nvCxnSpPr>
        <p:spPr>
          <a:xfrm flipH="1" flipV="1">
            <a:off x="8810625" y="3687509"/>
            <a:ext cx="400050" cy="342900"/>
          </a:xfrm>
          <a:prstGeom prst="straightConnector1">
            <a:avLst/>
          </a:prstGeom>
          <a:ln w="28575">
            <a:solidFill>
              <a:schemeClr val="bg1">
                <a:alpha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85AC6FC-C05C-074E-A843-7A2CACE0380C}"/>
              </a:ext>
            </a:extLst>
          </p:cNvPr>
          <p:cNvCxnSpPr/>
          <p:nvPr/>
        </p:nvCxnSpPr>
        <p:spPr>
          <a:xfrm flipV="1">
            <a:off x="7837646" y="3858959"/>
            <a:ext cx="291783" cy="609600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C57F5A61-62F2-C94E-9F73-F8120F97DF14}"/>
              </a:ext>
            </a:extLst>
          </p:cNvPr>
          <p:cNvSpPr/>
          <p:nvPr/>
        </p:nvSpPr>
        <p:spPr>
          <a:xfrm>
            <a:off x="9601200" y="5230559"/>
            <a:ext cx="1074420" cy="6858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Gabrielle 2013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3B73E06-049C-254F-B708-3038946C58AA}"/>
              </a:ext>
            </a:extLst>
          </p:cNvPr>
          <p:cNvCxnSpPr/>
          <p:nvPr/>
        </p:nvCxnSpPr>
        <p:spPr>
          <a:xfrm flipV="1">
            <a:off x="10675620" y="5535359"/>
            <a:ext cx="220980" cy="76200"/>
          </a:xfrm>
          <a:prstGeom prst="straightConnector1">
            <a:avLst/>
          </a:prstGeom>
          <a:ln w="28575">
            <a:solidFill>
              <a:schemeClr val="bg1">
                <a:alpha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0AA16237-BD2C-874C-84FE-A44E659DD553}"/>
              </a:ext>
            </a:extLst>
          </p:cNvPr>
          <p:cNvSpPr/>
          <p:nvPr/>
        </p:nvSpPr>
        <p:spPr>
          <a:xfrm>
            <a:off x="5486400" y="2494820"/>
            <a:ext cx="838200" cy="5334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Ingrid 2013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5BAF12F-18E6-CF4A-9361-F7FA3C1A7AD4}"/>
              </a:ext>
            </a:extLst>
          </p:cNvPr>
          <p:cNvCxnSpPr/>
          <p:nvPr/>
        </p:nvCxnSpPr>
        <p:spPr>
          <a:xfrm flipH="1">
            <a:off x="5486400" y="3020601"/>
            <a:ext cx="419100" cy="495459"/>
          </a:xfrm>
          <a:prstGeom prst="straightConnector1">
            <a:avLst/>
          </a:prstGeom>
          <a:ln w="28575">
            <a:solidFill>
              <a:schemeClr val="bg1">
                <a:alpha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69EFDC57-BB7E-B14C-AFF6-0BDDA8E6701F}"/>
              </a:ext>
            </a:extLst>
          </p:cNvPr>
          <p:cNvSpPr/>
          <p:nvPr/>
        </p:nvSpPr>
        <p:spPr>
          <a:xfrm>
            <a:off x="5951220" y="4239959"/>
            <a:ext cx="838200" cy="5334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Karl 2010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3036DBD-7D56-BB4E-938C-87CCC7D50FA6}"/>
              </a:ext>
            </a:extLst>
          </p:cNvPr>
          <p:cNvCxnSpPr>
            <a:stCxn id="32" idx="1"/>
          </p:cNvCxnSpPr>
          <p:nvPr/>
        </p:nvCxnSpPr>
        <p:spPr>
          <a:xfrm flipH="1" flipV="1">
            <a:off x="5632292" y="4316159"/>
            <a:ext cx="318929" cy="190500"/>
          </a:xfrm>
          <a:prstGeom prst="straightConnector1">
            <a:avLst/>
          </a:prstGeom>
          <a:ln w="28575">
            <a:solidFill>
              <a:schemeClr val="bg1">
                <a:alpha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C88B103B-3C8F-A246-B412-EE7C10A62B87}"/>
              </a:ext>
            </a:extLst>
          </p:cNvPr>
          <p:cNvSpPr/>
          <p:nvPr/>
        </p:nvSpPr>
        <p:spPr>
          <a:xfrm>
            <a:off x="3111184" y="5154359"/>
            <a:ext cx="927417" cy="5334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Patricia2015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C2539E8-2E8B-1F43-A267-B6890769F1C7}"/>
              </a:ext>
            </a:extLst>
          </p:cNvPr>
          <p:cNvCxnSpPr/>
          <p:nvPr/>
        </p:nvCxnSpPr>
        <p:spPr>
          <a:xfrm flipV="1">
            <a:off x="3200401" y="4106609"/>
            <a:ext cx="374491" cy="1047750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D1C0FB0-DD0E-CD4F-BAD8-2054AF58F6C6}"/>
              </a:ext>
            </a:extLst>
          </p:cNvPr>
          <p:cNvCxnSpPr>
            <a:stCxn id="34" idx="3"/>
          </p:cNvCxnSpPr>
          <p:nvPr/>
        </p:nvCxnSpPr>
        <p:spPr>
          <a:xfrm flipV="1">
            <a:off x="4038600" y="5392445"/>
            <a:ext cx="228600" cy="28615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810A5D8-478E-8843-BD4F-C303861FD7CC}"/>
              </a:ext>
            </a:extLst>
          </p:cNvPr>
          <p:cNvCxnSpPr>
            <a:stCxn id="34" idx="0"/>
          </p:cNvCxnSpPr>
          <p:nvPr/>
        </p:nvCxnSpPr>
        <p:spPr>
          <a:xfrm flipV="1">
            <a:off x="3574892" y="4773359"/>
            <a:ext cx="82708" cy="381000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04A2D43-41D5-194D-BAF8-148CEF106E11}"/>
              </a:ext>
            </a:extLst>
          </p:cNvPr>
          <p:cNvSpPr/>
          <p:nvPr/>
        </p:nvSpPr>
        <p:spPr>
          <a:xfrm>
            <a:off x="3962400" y="3782759"/>
            <a:ext cx="838200" cy="53340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Marty2015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E2817EC-7AB4-AA44-93C0-B25E24B273EC}"/>
              </a:ext>
            </a:extLst>
          </p:cNvPr>
          <p:cNvCxnSpPr>
            <a:stCxn id="38" idx="2"/>
          </p:cNvCxnSpPr>
          <p:nvPr/>
        </p:nvCxnSpPr>
        <p:spPr>
          <a:xfrm flipH="1">
            <a:off x="4152900" y="4316159"/>
            <a:ext cx="228600" cy="190500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1305ED5-BA0F-0F45-9BEC-B75470A45DED}"/>
              </a:ext>
            </a:extLst>
          </p:cNvPr>
          <p:cNvSpPr txBox="1"/>
          <p:nvPr/>
        </p:nvSpPr>
        <p:spPr>
          <a:xfrm>
            <a:off x="3048001" y="1344360"/>
            <a:ext cx="5081428" cy="92333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HIRAD wind speed retrievals,</a:t>
            </a:r>
          </a:p>
          <a:p>
            <a:pPr algn="ctr"/>
            <a:r>
              <a:rPr lang="en-US" b="1" dirty="0"/>
              <a:t>2010-2015</a:t>
            </a:r>
          </a:p>
          <a:p>
            <a:pPr algn="ctr"/>
            <a:r>
              <a:rPr lang="en-US" b="1" i="1" dirty="0">
                <a:solidFill>
                  <a:srgbClr val="FF0000"/>
                </a:solidFill>
              </a:rPr>
              <a:t>2015 TCI flights with </a:t>
            </a:r>
            <a:r>
              <a:rPr lang="en-US" b="1" i="1" dirty="0" err="1">
                <a:solidFill>
                  <a:srgbClr val="FF0000"/>
                </a:solidFill>
              </a:rPr>
              <a:t>dropsonde</a:t>
            </a:r>
            <a:r>
              <a:rPr lang="en-US" b="1" i="1" dirty="0">
                <a:solidFill>
                  <a:srgbClr val="FF0000"/>
                </a:solidFill>
              </a:rPr>
              <a:t> comparisons in red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497EE28-F325-E341-8D9B-6F7CF0F91ADE}"/>
              </a:ext>
            </a:extLst>
          </p:cNvPr>
          <p:cNvCxnSpPr/>
          <p:nvPr/>
        </p:nvCxnSpPr>
        <p:spPr>
          <a:xfrm flipH="1">
            <a:off x="4152900" y="4316159"/>
            <a:ext cx="350132" cy="372101"/>
          </a:xfrm>
          <a:prstGeom prst="straightConnector1">
            <a:avLst/>
          </a:prstGeom>
          <a:ln w="28575">
            <a:solidFill>
              <a:srgbClr val="FF2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00" y="975436"/>
            <a:ext cx="2729070" cy="3919842"/>
          </a:xfrm>
        </p:spPr>
        <p:txBody>
          <a:bodyPr>
            <a:noAutofit/>
          </a:bodyPr>
          <a:lstStyle/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u="sng" dirty="0">
                <a:solidFill>
                  <a:srgbClr val="000000"/>
                </a:solidFill>
              </a:rPr>
              <a:t>History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</a:rPr>
              <a:t>Developed 2007-2010 by: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</a:rPr>
              <a:t>-  NASA MSFC</a:t>
            </a:r>
          </a:p>
          <a:p>
            <a:pPr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U. Central Florida</a:t>
            </a:r>
          </a:p>
          <a:p>
            <a:pPr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U. Michigan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</a:rPr>
              <a:t>-  NOAA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</a:rPr>
              <a:t>via NOAA and NASA MSFC internal support </a:t>
            </a: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 defTabSz="939777" eaLnBrk="0" fontAlgn="base" hangingPunct="0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</a:rPr>
              <a:t>Leverages previous technology developed at NASA </a:t>
            </a:r>
            <a:r>
              <a:rPr lang="en-US" sz="2400" dirty="0" err="1">
                <a:solidFill>
                  <a:srgbClr val="000000"/>
                </a:solidFill>
              </a:rPr>
              <a:t>LaRC</a:t>
            </a:r>
            <a:r>
              <a:rPr lang="en-US" sz="2400" dirty="0">
                <a:solidFill>
                  <a:srgbClr val="000000"/>
                </a:solidFill>
              </a:rPr>
              <a:t> and </a:t>
            </a:r>
            <a:r>
              <a:rPr lang="en-US" sz="2400" dirty="0" err="1">
                <a:solidFill>
                  <a:srgbClr val="000000"/>
                </a:solidFill>
              </a:rPr>
              <a:t>UMich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79A5E7D-EB1C-6F46-813C-0CEC216EFB29}"/>
              </a:ext>
            </a:extLst>
          </p:cNvPr>
          <p:cNvSpPr txBox="1"/>
          <p:nvPr/>
        </p:nvSpPr>
        <p:spPr>
          <a:xfrm>
            <a:off x="3200402" y="926001"/>
            <a:ext cx="8839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Flew on WB-57 and Global Hawk (~FL600) in GRIP 2010, HS3 2012-2014, TCI 2015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95796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CCE05-DF21-1F43-9E47-D4F33AA17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023"/>
            <a:ext cx="10515600" cy="773663"/>
          </a:xfrm>
        </p:spPr>
        <p:txBody>
          <a:bodyPr/>
          <a:lstStyle/>
          <a:p>
            <a:pPr algn="ctr"/>
            <a:r>
              <a:rPr lang="en-US" b="1" dirty="0"/>
              <a:t>Instrument Details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9D2E58-FD86-8945-B66C-D9B02D7DC95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9"/>
          <a:stretch/>
        </p:blipFill>
        <p:spPr bwMode="auto">
          <a:xfrm>
            <a:off x="6469459" y="854686"/>
            <a:ext cx="4572000" cy="2503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7D80C0-7D8B-4D43-BB79-856A87F2B97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459" y="3557170"/>
            <a:ext cx="45720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4200A4-581A-F647-9DE9-C3A537AB8E27}"/>
              </a:ext>
            </a:extLst>
          </p:cNvPr>
          <p:cNvSpPr txBox="1"/>
          <p:nvPr/>
        </p:nvSpPr>
        <p:spPr>
          <a:xfrm>
            <a:off x="6469459" y="6218439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HIRAD mounted on Global Hawk, before </a:t>
            </a:r>
            <a:r>
              <a:rPr lang="en-US" dirty="0" err="1"/>
              <a:t>radome</a:t>
            </a:r>
            <a:r>
              <a:rPr lang="en-US" dirty="0"/>
              <a:t> or fairing enclosure installed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6F15F8-7828-1B48-A15E-56CA6767C382}"/>
              </a:ext>
            </a:extLst>
          </p:cNvPr>
          <p:cNvSpPr txBox="1"/>
          <p:nvPr/>
        </p:nvSpPr>
        <p:spPr>
          <a:xfrm>
            <a:off x="6469459" y="2923254"/>
            <a:ext cx="4572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HIRAD mounted in WB57 standard 3-foot pallet (for placement in bomb bay)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E0A180-F436-254A-9AA1-44D2E325A6AF}"/>
              </a:ext>
            </a:extLst>
          </p:cNvPr>
          <p:cNvSpPr txBox="1"/>
          <p:nvPr/>
        </p:nvSpPr>
        <p:spPr>
          <a:xfrm>
            <a:off x="189230" y="796811"/>
            <a:ext cx="60072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HIRAD weighs about 250 </a:t>
            </a:r>
            <a:r>
              <a:rPr lang="en-US" sz="2000" b="1" dirty="0" err="1"/>
              <a:t>lbs</a:t>
            </a:r>
            <a:endParaRPr lang="en-US" sz="2000" b="1" dirty="0"/>
          </a:p>
          <a:p>
            <a:endParaRPr lang="en-US" sz="800" dirty="0"/>
          </a:p>
          <a:p>
            <a:r>
              <a:rPr lang="en-US" sz="2000" b="1" dirty="0"/>
              <a:t>Dimensions:</a:t>
            </a:r>
          </a:p>
          <a:p>
            <a:r>
              <a:rPr lang="en-US" sz="2000" dirty="0"/>
              <a:t>30” (forward-aft),</a:t>
            </a:r>
          </a:p>
          <a:p>
            <a:r>
              <a:rPr lang="en-US" sz="2000" dirty="0"/>
              <a:t>38” (starboard-port), </a:t>
            </a:r>
          </a:p>
          <a:p>
            <a:r>
              <a:rPr lang="en-US" sz="2000" dirty="0"/>
              <a:t>11.5” (height) </a:t>
            </a:r>
          </a:p>
          <a:p>
            <a:r>
              <a:rPr lang="en-US" sz="2000" dirty="0"/>
              <a:t>(not including any fixtures or covers)</a:t>
            </a:r>
          </a:p>
          <a:p>
            <a:endParaRPr lang="en-US" sz="800" dirty="0"/>
          </a:p>
          <a:p>
            <a:r>
              <a:rPr lang="en-US" sz="2000" dirty="0"/>
              <a:t>33.7” x 50.1” by 0.6” </a:t>
            </a:r>
            <a:r>
              <a:rPr lang="en-US" sz="2000" dirty="0" err="1"/>
              <a:t>radome</a:t>
            </a:r>
            <a:r>
              <a:rPr lang="en-US" sz="2000" dirty="0"/>
              <a:t> mounts about 1.25” below the instrument.  In the WB-57, the </a:t>
            </a:r>
            <a:r>
              <a:rPr lang="en-US" sz="2000" dirty="0" err="1"/>
              <a:t>radome</a:t>
            </a:r>
            <a:r>
              <a:rPr lang="en-US" sz="2000" dirty="0"/>
              <a:t> has served as the floor of a standard 3-foot pallet. </a:t>
            </a:r>
          </a:p>
          <a:p>
            <a:endParaRPr lang="en-US" sz="800" dirty="0"/>
          </a:p>
          <a:p>
            <a:r>
              <a:rPr lang="en-US" sz="2000" dirty="0"/>
              <a:t>HIRAD also requires a </a:t>
            </a:r>
            <a:r>
              <a:rPr lang="en-US" sz="2000" b="1" dirty="0"/>
              <a:t>somewhat stable temperature</a:t>
            </a:r>
            <a:r>
              <a:rPr lang="en-US" sz="2000" dirty="0"/>
              <a:t> for whatever air is circulating in the pallet </a:t>
            </a:r>
          </a:p>
          <a:p>
            <a:endParaRPr lang="en-US" sz="800" dirty="0"/>
          </a:p>
          <a:p>
            <a:r>
              <a:rPr lang="en-US" sz="2000" b="1" dirty="0"/>
              <a:t>Power requirements </a:t>
            </a:r>
            <a:r>
              <a:rPr lang="en-US" sz="2000" dirty="0"/>
              <a:t>are 115VAC 400Hz at 2-3 Amps, and two 28VDC 15 amp circuits, 4-7 amp for C&amp;DH  and 4-13 amps for heaters that cycle during flight.</a:t>
            </a:r>
          </a:p>
          <a:p>
            <a:endParaRPr lang="en-US" sz="2000" dirty="0"/>
          </a:p>
          <a:p>
            <a:r>
              <a:rPr lang="en-US" sz="2000" dirty="0"/>
              <a:t>Besides WB-57 and Global Hawk, could fly on P-3</a:t>
            </a:r>
          </a:p>
        </p:txBody>
      </p:sp>
    </p:spTree>
    <p:extLst>
      <p:ext uri="{BB962C8B-B14F-4D97-AF65-F5344CB8AC3E}">
        <p14:creationId xmlns:p14="http://schemas.microsoft.com/office/powerpoint/2010/main" val="3948615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6CAC6-1838-E84D-B9A1-CA2E6408D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4"/>
            <a:ext cx="10515600" cy="1023837"/>
          </a:xfrm>
        </p:spPr>
        <p:txBody>
          <a:bodyPr/>
          <a:lstStyle/>
          <a:p>
            <a:pPr algn="ctr"/>
            <a:r>
              <a:rPr lang="en-US" dirty="0"/>
              <a:t>Wind Retrieval Validation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81C91E-53FD-C548-9D99-FA05C929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89" y="798131"/>
            <a:ext cx="4572000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EA57AC-555B-5E49-BC6B-101E0909E51A}"/>
              </a:ext>
            </a:extLst>
          </p:cNvPr>
          <p:cNvSpPr txBox="1"/>
          <p:nvPr/>
        </p:nvSpPr>
        <p:spPr>
          <a:xfrm>
            <a:off x="7465671" y="5497975"/>
            <a:ext cx="4487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Hurricane Patricia (2015) (Cat 5)</a:t>
            </a:r>
          </a:p>
          <a:p>
            <a:r>
              <a:rPr lang="en-US" dirty="0"/>
              <a:t>ONR Tropical Cyclone Intensity (TCI) program</a:t>
            </a:r>
          </a:p>
          <a:p>
            <a:r>
              <a:rPr lang="en-US" dirty="0"/>
              <a:t>HIRAD + HDSS dropsonde winds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4AEFC9D-08FC-6740-913C-FAB5C28924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49890"/>
              </p:ext>
            </p:extLst>
          </p:nvPr>
        </p:nvGraphicFramePr>
        <p:xfrm>
          <a:off x="408772" y="1234824"/>
          <a:ext cx="6083300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Document" r:id="rId4" imgW="6083300" imgH="1968500" progId="Word.Document.12">
                  <p:embed/>
                </p:oleObj>
              </mc:Choice>
              <mc:Fallback>
                <p:oleObj name="Document" r:id="rId4" imgW="6083300" imgH="1968500" progId="Word.Documen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8772" y="1234824"/>
                        <a:ext cx="6083300" cy="196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407BDAA-9C8B-4C42-A445-3B655F2BAF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567117"/>
              </p:ext>
            </p:extLst>
          </p:nvPr>
        </p:nvGraphicFramePr>
        <p:xfrm>
          <a:off x="408772" y="3883159"/>
          <a:ext cx="60833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Document" r:id="rId6" imgW="6083300" imgH="1612900" progId="Word.Document.12">
                  <p:embed/>
                </p:oleObj>
              </mc:Choice>
              <mc:Fallback>
                <p:oleObj name="Document" r:id="rId6" imgW="6083300" imgH="1612900" progId="Word.Documen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8772" y="3883159"/>
                        <a:ext cx="6083300" cy="161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34BA063-0456-5D4E-999D-9B12A8353E1F}"/>
              </a:ext>
            </a:extLst>
          </p:cNvPr>
          <p:cNvSpPr txBox="1"/>
          <p:nvPr/>
        </p:nvSpPr>
        <p:spPr>
          <a:xfrm>
            <a:off x="408773" y="914830"/>
            <a:ext cx="5290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Using 636 HDSS sondes from 10 flights in TCI 2015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0AD0A7-2A67-2E41-B235-075A60CAF3B6}"/>
              </a:ext>
            </a:extLst>
          </p:cNvPr>
          <p:cNvSpPr txBox="1"/>
          <p:nvPr/>
        </p:nvSpPr>
        <p:spPr>
          <a:xfrm>
            <a:off x="408772" y="3180514"/>
            <a:ext cx="5945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Omitting known problems (remnant of TS Erika, TS Patricia 21 Oct, and 3 dubious points from eye-eyewall gradient)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E50DA2-3405-634B-B8AB-42978BB2300D}"/>
              </a:ext>
            </a:extLst>
          </p:cNvPr>
          <p:cNvSpPr txBox="1"/>
          <p:nvPr/>
        </p:nvSpPr>
        <p:spPr>
          <a:xfrm>
            <a:off x="408772" y="5412995"/>
            <a:ext cx="608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We estimate RMSE ~ 5 m s</a:t>
            </a:r>
            <a:r>
              <a:rPr lang="en-US" sz="2400" b="1" i="1" baseline="30000" dirty="0"/>
              <a:t>-1</a:t>
            </a:r>
            <a:r>
              <a:rPr lang="en-US" sz="2400" b="1" i="1" dirty="0"/>
              <a:t> after accounting for uncertainties in the validation approach.</a:t>
            </a:r>
          </a:p>
        </p:txBody>
      </p:sp>
    </p:spTree>
    <p:extLst>
      <p:ext uri="{BB962C8B-B14F-4D97-AF65-F5344CB8AC3E}">
        <p14:creationId xmlns:p14="http://schemas.microsoft.com/office/powerpoint/2010/main" val="295392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CC40A-62EB-C147-9918-621097445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118"/>
            <a:ext cx="10515600" cy="746045"/>
          </a:xfrm>
        </p:spPr>
        <p:txBody>
          <a:bodyPr/>
          <a:lstStyle/>
          <a:p>
            <a:pPr algn="ctr"/>
            <a:r>
              <a:rPr lang="en-US" i="1" dirty="0"/>
              <a:t>Some gory details, under the hood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8CB8BB-54F2-3041-A9B9-44E815362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5840"/>
            <a:ext cx="12192000" cy="58521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CD9310-B1CD-7F48-83CB-40000410EF3A}"/>
              </a:ext>
            </a:extLst>
          </p:cNvPr>
          <p:cNvSpPr txBox="1"/>
          <p:nvPr/>
        </p:nvSpPr>
        <p:spPr>
          <a:xfrm>
            <a:off x="1296365" y="1410841"/>
            <a:ext cx="4606724" cy="5078313"/>
          </a:xfrm>
          <a:prstGeom prst="rect">
            <a:avLst/>
          </a:prstGeom>
          <a:solidFill>
            <a:schemeClr val="bg1">
              <a:lumMod val="95000"/>
              <a:alpha val="6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Interferometric image reconstruction requires combinations of visibilities from pairs of antenna array elements.</a:t>
            </a:r>
          </a:p>
          <a:p>
            <a:endParaRPr lang="en-US" dirty="0"/>
          </a:p>
          <a:p>
            <a:r>
              <a:rPr lang="en-US" dirty="0"/>
              <a:t>The visibility pairs are calibrated and combined to produce brightness temperatures. </a:t>
            </a:r>
          </a:p>
          <a:p>
            <a:endParaRPr lang="en-US" dirty="0"/>
          </a:p>
          <a:p>
            <a:r>
              <a:rPr lang="en-US" dirty="0"/>
              <a:t>The brightness temperatures are calibrated using an ocean-atmosphere radiative transfer model and measurements over rain-free, low-wind ocean scenes during the flight.</a:t>
            </a:r>
          </a:p>
          <a:p>
            <a:endParaRPr lang="en-US" dirty="0"/>
          </a:p>
          <a:p>
            <a:r>
              <a:rPr lang="en-US" dirty="0"/>
              <a:t>Excess brightness temperatures are computed by subtracting the measured brightness temperature from that expected for a rain-free, low-wind scene. Excess brightness temperatures from each channel are supplied to the wind speed retrieval.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40207E-9A95-6D4A-B95F-C01BB60E1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7613" y="1410841"/>
            <a:ext cx="3657600" cy="3657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3ECD84-5D01-C04C-B5BE-F338BBABFA38}"/>
              </a:ext>
            </a:extLst>
          </p:cNvPr>
          <p:cNvSpPr txBox="1"/>
          <p:nvPr/>
        </p:nvSpPr>
        <p:spPr>
          <a:xfrm>
            <a:off x="7085150" y="5129203"/>
            <a:ext cx="4606724" cy="1477328"/>
          </a:xfrm>
          <a:prstGeom prst="rect">
            <a:avLst/>
          </a:prstGeom>
          <a:solidFill>
            <a:schemeClr val="bg1">
              <a:lumMod val="95000"/>
              <a:alpha val="6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Brightness temperatures usually had along-track streaks or wave-like ripples that were not consistent enough to fully removal. Improvements in our instrument operation and data processing over the years improved this.</a:t>
            </a:r>
          </a:p>
        </p:txBody>
      </p:sp>
    </p:spTree>
    <p:extLst>
      <p:ext uri="{BB962C8B-B14F-4D97-AF65-F5344CB8AC3E}">
        <p14:creationId xmlns:p14="http://schemas.microsoft.com/office/powerpoint/2010/main" val="1900383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4A69C-A625-9643-ACE9-93AC83D9C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should come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45740-B28F-7944-BFA3-D6076FA8E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5189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Dual-Polarization Antenna, Receivers, Beamformer in order to retrieve wind direction</a:t>
            </a:r>
          </a:p>
          <a:p>
            <a:r>
              <a:rPr lang="en-US" dirty="0"/>
              <a:t>Reduce size and mass, in order to increase options for where to install on aircraft (or </a:t>
            </a:r>
            <a:r>
              <a:rPr lang="en-US" dirty="0" err="1"/>
              <a:t>smallsat</a:t>
            </a:r>
            <a:r>
              <a:rPr lang="en-US" dirty="0"/>
              <a:t>?)</a:t>
            </a:r>
          </a:p>
          <a:p>
            <a:r>
              <a:rPr lang="en-US" dirty="0"/>
              <a:t>Thermal controls to keep antenna conditions uniform, stable</a:t>
            </a:r>
          </a:p>
          <a:p>
            <a:r>
              <a:rPr lang="en-US" dirty="0"/>
              <a:t>Updates to antenna, receiver, beamformer technology since HIRAD was built over a decade ago</a:t>
            </a:r>
          </a:p>
          <a:p>
            <a:pPr lvl="2"/>
            <a:r>
              <a:rPr lang="en-US" dirty="0"/>
              <a:t>We started with a proof-of-concept instrument build, and tried to do piecemeal upgrades from there</a:t>
            </a:r>
          </a:p>
          <a:p>
            <a:pPr lvl="2"/>
            <a:r>
              <a:rPr lang="en-US" dirty="0"/>
              <a:t>Difficult when the next “piece” in an upgrade is not an ideal fit to the technology of the previous piece, or when the next piece is an expensive / risky enabling step that does not immediately result in improved instrument</a:t>
            </a:r>
          </a:p>
          <a:p>
            <a:r>
              <a:rPr lang="en-US" dirty="0"/>
              <a:t>For now, our best datasets are Joaquin (2015) and Patricia (2015), available from NCAR EOL and NASA GHRC.  These data have not been </a:t>
            </a:r>
            <a:r>
              <a:rPr lang="en-US"/>
              <a:t>heavily used yet. </a:t>
            </a:r>
            <a:r>
              <a:rPr lang="en-US" dirty="0"/>
              <a:t>Data assimilation experiments using HIRAD have shown positive impacts.</a:t>
            </a:r>
          </a:p>
        </p:txBody>
      </p:sp>
    </p:spTree>
    <p:extLst>
      <p:ext uri="{BB962C8B-B14F-4D97-AF65-F5344CB8AC3E}">
        <p14:creationId xmlns:p14="http://schemas.microsoft.com/office/powerpoint/2010/main" val="2058909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739</Words>
  <Application>Microsoft Macintosh PowerPoint</Application>
  <PresentationFormat>Widescreen</PresentationFormat>
  <Paragraphs>84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Document</vt:lpstr>
      <vt:lpstr>HIRAD (Hurricane Imaging Radiometer) Development, Demonstration, and Future Thoughts</vt:lpstr>
      <vt:lpstr>HIRAD Background</vt:lpstr>
      <vt:lpstr>HIRAD History</vt:lpstr>
      <vt:lpstr>Instrument Details</vt:lpstr>
      <vt:lpstr>Wind Retrieval Validation</vt:lpstr>
      <vt:lpstr>Some gory details, under the hood</vt:lpstr>
      <vt:lpstr>What should come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HIRAD (Hurricane Imaging Radiometer) Development, Demonstration, and Future Thoughts</dc:title>
  <dc:creator>Cecil, Daniel J. (MSFC-ST11)</dc:creator>
  <cp:lastModifiedBy>Cecil, Daniel J. (MSFC-ST11)</cp:lastModifiedBy>
  <cp:revision>27</cp:revision>
  <dcterms:created xsi:type="dcterms:W3CDTF">2021-07-27T16:19:02Z</dcterms:created>
  <dcterms:modified xsi:type="dcterms:W3CDTF">2021-07-27T19:44:38Z</dcterms:modified>
</cp:coreProperties>
</file>