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4" r:id="rId2"/>
    <p:sldId id="258" r:id="rId3"/>
    <p:sldId id="269" r:id="rId4"/>
    <p:sldId id="273" r:id="rId5"/>
    <p:sldId id="268" r:id="rId6"/>
    <p:sldId id="259" r:id="rId7"/>
    <p:sldId id="272" r:id="rId8"/>
    <p:sldId id="270" r:id="rId9"/>
    <p:sldId id="271" r:id="rId10"/>
    <p:sldId id="265" r:id="rId11"/>
    <p:sldId id="276" r:id="rId12"/>
    <p:sldId id="27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A6A6A6"/>
    <a:srgbClr val="F2F2F2"/>
    <a:srgbClr val="D9D9D9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4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342" y="10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7EF66C-E46E-411D-9758-ECD4FCC79C57}" type="datetimeFigureOut">
              <a:rPr lang="en-US" smtClean="0"/>
              <a:t>7/27/2021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97001F-29B3-4B10-92C1-EF26975AF3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640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6563" y="695325"/>
            <a:ext cx="6191250" cy="34829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026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049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762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1760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080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30184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87333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8BC12-63B5-F146-AC6C-9DD503311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EBDDF6-28C4-5E42-B061-FBAAF57DD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050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960352"/>
            <a:ext cx="11523415" cy="516581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73293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12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14F41E7-AF5F-472D-AD59-0656FBC1B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" y="0"/>
            <a:ext cx="12196119" cy="6858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-2" y="5357004"/>
            <a:ext cx="12192000" cy="1500996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-4" y="5289391"/>
            <a:ext cx="1194758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AIAA Transformational Flight Certification </a:t>
            </a:r>
            <a:r>
              <a:rPr lang="en-US" sz="2800" dirty="0" smtClean="0">
                <a:solidFill>
                  <a:schemeClr val="bg1"/>
                </a:solidFill>
              </a:rPr>
              <a:t>Symposium:</a:t>
            </a:r>
          </a:p>
          <a:p>
            <a:r>
              <a:rPr lang="en-US" sz="2800" b="1" i="1" dirty="0" smtClean="0">
                <a:solidFill>
                  <a:schemeClr val="bg1"/>
                </a:solidFill>
              </a:rPr>
              <a:t>Making </a:t>
            </a:r>
            <a:r>
              <a:rPr lang="en-US" sz="2800" b="1" i="1" dirty="0">
                <a:solidFill>
                  <a:schemeClr val="bg1"/>
                </a:solidFill>
              </a:rPr>
              <a:t>Flying as Simple as </a:t>
            </a:r>
            <a:r>
              <a:rPr lang="en-US" sz="2800" b="1" i="1" dirty="0" smtClean="0">
                <a:solidFill>
                  <a:schemeClr val="bg1"/>
                </a:solidFill>
              </a:rPr>
              <a:t>Driving</a:t>
            </a:r>
          </a:p>
          <a:p>
            <a:r>
              <a:rPr lang="en-US" sz="2000" dirty="0" smtClean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Ken Goodrich, Deputy Project Manager for Tech</a:t>
            </a:r>
          </a:p>
          <a:p>
            <a:r>
              <a:rPr lang="en-US" dirty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rPr>
              <a:t>NASA Advanced Air Mobility Project</a:t>
            </a:r>
            <a:endParaRPr lang="en-US" sz="2000" dirty="0">
              <a:solidFill>
                <a:schemeClr val="bg1"/>
              </a:solidFill>
              <a:latin typeface="Arial" charset="0"/>
              <a:ea typeface="Arial" charset="0"/>
              <a:cs typeface="Arial" charset="0"/>
            </a:endParaRPr>
          </a:p>
          <a:p>
            <a:pPr lvl="0"/>
            <a:endParaRPr lang="en-US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  <a:p>
            <a:pPr lvl="0"/>
            <a:endParaRPr lang="en-US" sz="12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z="120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</a:t>
            </a:fld>
            <a:endParaRPr lang="en-US" sz="1200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10498341" y="6120388"/>
            <a:ext cx="1771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000" dirty="0" smtClean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4 August, 2021</a:t>
            </a:r>
            <a:endParaRPr lang="en-US" sz="2000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2164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Simplified Vehicle Operations</a:t>
            </a:r>
            <a:endParaRPr lang="en-US" b="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0423" y="1121434"/>
            <a:ext cx="11523415" cy="529820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Conceptual model of vehicle operation, including human and automation elements</a:t>
            </a:r>
          </a:p>
          <a:p>
            <a:r>
              <a:rPr lang="en-US" sz="3200" dirty="0" smtClean="0"/>
              <a:t>Lessons from driving</a:t>
            </a:r>
          </a:p>
          <a:p>
            <a:r>
              <a:rPr lang="en-US" sz="3200" dirty="0" smtClean="0"/>
              <a:t>Certification and regulatory </a:t>
            </a:r>
            <a:r>
              <a:rPr lang="en-US" sz="3200" dirty="0" smtClean="0"/>
              <a:t>challenges</a:t>
            </a:r>
            <a:endParaRPr lang="en-US" sz="3200" dirty="0" smtClean="0"/>
          </a:p>
          <a:p>
            <a:pPr lvl="1"/>
            <a:r>
              <a:rPr lang="en-US" sz="2800" dirty="0" smtClean="0"/>
              <a:t>Spoiler, airworthiness regulations (e.g. §Part 23) </a:t>
            </a:r>
            <a:r>
              <a:rPr lang="en-US" sz="2800" dirty="0" smtClean="0"/>
              <a:t>aren’t the principle </a:t>
            </a:r>
            <a:r>
              <a:rPr lang="en-US" sz="2800" dirty="0" smtClean="0"/>
              <a:t>challenge</a:t>
            </a:r>
            <a:endParaRPr lang="en-US" sz="2800" dirty="0" smtClean="0"/>
          </a:p>
          <a:p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760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Up Arrow 5"/>
          <p:cNvSpPr/>
          <p:nvPr/>
        </p:nvSpPr>
        <p:spPr>
          <a:xfrm>
            <a:off x="2020415" y="2969953"/>
            <a:ext cx="646981" cy="207390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Up Arrow 25"/>
          <p:cNvSpPr/>
          <p:nvPr/>
        </p:nvSpPr>
        <p:spPr>
          <a:xfrm rot="10800000">
            <a:off x="10625099" y="3016111"/>
            <a:ext cx="646981" cy="2073906"/>
          </a:xfrm>
          <a:prstGeom prst="upArrow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5000" contrast="-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640569" y="4454921"/>
            <a:ext cx="3789055" cy="2229398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4115519" y="2064929"/>
            <a:ext cx="4761782" cy="198813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odel of intelligent control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3645" y="6589046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3599" y="704043"/>
            <a:ext cx="5029456" cy="19425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Can represent,</a:t>
            </a:r>
          </a:p>
          <a:p>
            <a:r>
              <a:rPr lang="en-US" sz="2000" dirty="0" smtClean="0"/>
              <a:t>Human</a:t>
            </a:r>
          </a:p>
          <a:p>
            <a:r>
              <a:rPr lang="en-US" sz="2000" dirty="0" smtClean="0"/>
              <a:t>Automated system</a:t>
            </a:r>
          </a:p>
          <a:p>
            <a:r>
              <a:rPr lang="en-US" sz="2000" dirty="0" smtClean="0"/>
              <a:t>Human-Automation system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267607" y="4270953"/>
            <a:ext cx="11656786" cy="796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25553" y="4358284"/>
            <a:ext cx="952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External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75279" y="3822240"/>
            <a:ext cx="917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Internal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471592" y="5000725"/>
            <a:ext cx="1854679" cy="7595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Sensing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705225" y="2755565"/>
            <a:ext cx="1354346" cy="7595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Perception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860569" y="2765773"/>
            <a:ext cx="1391643" cy="7595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Decision</a:t>
            </a:r>
          </a:p>
          <a:p>
            <a:pPr algn="ctr"/>
            <a:r>
              <a:rPr lang="en-US" dirty="0" smtClean="0"/>
              <a:t>making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8075573" y="2755565"/>
            <a:ext cx="1265397" cy="7595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Actions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33941" y="4948666"/>
            <a:ext cx="1854679" cy="75955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Effectors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01392" y="2064930"/>
            <a:ext cx="13724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Modeling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18" name="Straight Arrow Connector 17"/>
          <p:cNvCxnSpPr>
            <a:stCxn id="3" idx="0"/>
            <a:endCxn id="10" idx="2"/>
          </p:cNvCxnSpPr>
          <p:nvPr/>
        </p:nvCxnSpPr>
        <p:spPr>
          <a:xfrm flipH="1" flipV="1">
            <a:off x="4382398" y="3515121"/>
            <a:ext cx="16534" cy="1485604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3" idx="2"/>
          </p:cNvCxnSpPr>
          <p:nvPr/>
        </p:nvCxnSpPr>
        <p:spPr>
          <a:xfrm>
            <a:off x="8708272" y="3515121"/>
            <a:ext cx="18327" cy="1391002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0" idx="3"/>
            <a:endCxn id="12" idx="1"/>
          </p:cNvCxnSpPr>
          <p:nvPr/>
        </p:nvCxnSpPr>
        <p:spPr>
          <a:xfrm>
            <a:off x="5059571" y="3135343"/>
            <a:ext cx="800998" cy="1020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13" idx="1"/>
          </p:cNvCxnSpPr>
          <p:nvPr/>
        </p:nvCxnSpPr>
        <p:spPr>
          <a:xfrm flipV="1">
            <a:off x="7252212" y="3135343"/>
            <a:ext cx="823361" cy="10208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5832809" y="4417380"/>
            <a:ext cx="13884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Environment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5251" y="3525329"/>
            <a:ext cx="192212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Evaluation</a:t>
            </a:r>
            <a:endParaRPr lang="en-US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043342" y="3574920"/>
            <a:ext cx="181049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>
                    <a:lumMod val="75000"/>
                  </a:schemeClr>
                </a:solidFill>
              </a:rPr>
              <a:t>Execution</a:t>
            </a:r>
            <a:endParaRPr lang="en-US" sz="3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734242" y="5935654"/>
            <a:ext cx="16442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Physical System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192934" y="2642849"/>
            <a:ext cx="954685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Desired</a:t>
            </a:r>
          </a:p>
          <a:p>
            <a:pPr>
              <a:lnSpc>
                <a:spcPts val="1600"/>
              </a:lnSpc>
            </a:pPr>
            <a:r>
              <a:rPr lang="en-US" sz="1600" dirty="0" smtClean="0">
                <a:solidFill>
                  <a:schemeClr val="bg1">
                    <a:lumMod val="50000"/>
                  </a:schemeClr>
                </a:solidFill>
              </a:rPr>
              <a:t>Outcome</a:t>
            </a:r>
            <a:endParaRPr 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828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</a:t>
            </a:r>
            <a:r>
              <a:rPr lang="en-US" dirty="0" smtClean="0"/>
              <a:t>odel of intelligent control process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13645" y="6589046"/>
            <a:ext cx="978355" cy="212999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52091" y="787308"/>
            <a:ext cx="10412083" cy="227041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Automation enables varying levels of human involvement</a:t>
            </a:r>
          </a:p>
          <a:p>
            <a:pPr marL="0" indent="0">
              <a:buNone/>
            </a:pPr>
            <a:endParaRPr lang="en-US" sz="900" dirty="0" smtClean="0"/>
          </a:p>
          <a:p>
            <a:r>
              <a:rPr lang="en-US" sz="2000" dirty="0" smtClean="0"/>
              <a:t>In-the-loop; </a:t>
            </a:r>
            <a:r>
              <a:rPr lang="en-US" sz="2000" i="1" dirty="0" smtClean="0"/>
              <a:t>human is the performer</a:t>
            </a:r>
          </a:p>
          <a:p>
            <a:endParaRPr lang="en-US" sz="1100" dirty="0"/>
          </a:p>
          <a:p>
            <a:r>
              <a:rPr lang="en-US" sz="2000" dirty="0" smtClean="0"/>
              <a:t>On-the-loop, human sets goals, monitors and switches to in-the-loop if required or desired; </a:t>
            </a:r>
            <a:r>
              <a:rPr lang="en-US" sz="2000" i="1" dirty="0" smtClean="0"/>
              <a:t>both supervisor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i="1" dirty="0"/>
              <a:t> </a:t>
            </a:r>
            <a:r>
              <a:rPr lang="en-US" sz="2000" i="1" dirty="0" smtClean="0"/>
              <a:t>                             and performer</a:t>
            </a:r>
          </a:p>
          <a:p>
            <a:pPr marL="0" indent="0">
              <a:spcBef>
                <a:spcPts val="0"/>
              </a:spcBef>
              <a:buNone/>
            </a:pPr>
            <a:endParaRPr lang="en-US" sz="1100" dirty="0" smtClean="0"/>
          </a:p>
          <a:p>
            <a:r>
              <a:rPr lang="en-US" sz="2000" dirty="0" smtClean="0"/>
              <a:t>Over-the-loop, human sets goals, monitors, may be consulted;  </a:t>
            </a:r>
            <a:r>
              <a:rPr lang="en-US" sz="2000" i="1" dirty="0" smtClean="0"/>
              <a:t>supervisor only</a:t>
            </a:r>
          </a:p>
          <a:p>
            <a:endParaRPr lang="en-US" sz="1100" dirty="0" smtClean="0"/>
          </a:p>
          <a:p>
            <a:r>
              <a:rPr lang="en-US" sz="2000" dirty="0" smtClean="0"/>
              <a:t>Out-of-the loop, </a:t>
            </a:r>
            <a:r>
              <a:rPr lang="en-US" sz="2000" i="1" dirty="0" smtClean="0"/>
              <a:t>human has no responsibility or authority</a:t>
            </a:r>
            <a:endParaRPr lang="en-US" sz="2000" i="1" dirty="0"/>
          </a:p>
        </p:txBody>
      </p:sp>
      <p:grpSp>
        <p:nvGrpSpPr>
          <p:cNvPr id="20" name="Group 19"/>
          <p:cNvGrpSpPr/>
          <p:nvPr/>
        </p:nvGrpSpPr>
        <p:grpSpPr>
          <a:xfrm>
            <a:off x="4063711" y="3207983"/>
            <a:ext cx="4064578" cy="3811396"/>
            <a:chOff x="4524101" y="2230832"/>
            <a:chExt cx="4064578" cy="3811396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contrast="-1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619276" y="2649208"/>
              <a:ext cx="3874226" cy="2909468"/>
            </a:xfrm>
            <a:prstGeom prst="rect">
              <a:avLst/>
            </a:prstGeom>
          </p:spPr>
        </p:pic>
        <p:sp>
          <p:nvSpPr>
            <p:cNvPr id="11" name="Block Arc 10"/>
            <p:cNvSpPr/>
            <p:nvPr/>
          </p:nvSpPr>
          <p:spPr>
            <a:xfrm rot="4552046">
              <a:off x="4650692" y="2104241"/>
              <a:ext cx="3811396" cy="4064578"/>
            </a:xfrm>
            <a:prstGeom prst="blockArc">
              <a:avLst>
                <a:gd name="adj1" fmla="val 5056836"/>
                <a:gd name="adj2" fmla="val 18027053"/>
                <a:gd name="adj3" fmla="val 4344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7" name="Right Arrow 16"/>
            <p:cNvSpPr/>
            <p:nvPr/>
          </p:nvSpPr>
          <p:spPr>
            <a:xfrm rot="7405780">
              <a:off x="8176540" y="4482210"/>
              <a:ext cx="307297" cy="489524"/>
            </a:xfrm>
            <a:prstGeom prst="rightArrow">
              <a:avLst>
                <a:gd name="adj1" fmla="val 50000"/>
                <a:gd name="adj2" fmla="val 100000"/>
              </a:avLst>
            </a:prstGeom>
            <a:solidFill>
              <a:schemeClr val="accent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2359331" y="3467100"/>
            <a:ext cx="212750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Loop… </a:t>
            </a:r>
          </a:p>
        </p:txBody>
      </p:sp>
    </p:spTree>
    <p:extLst>
      <p:ext uri="{BB962C8B-B14F-4D97-AF65-F5344CB8AC3E}">
        <p14:creationId xmlns:p14="http://schemas.microsoft.com/office/powerpoint/2010/main" val="3714017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3616250" y="1056160"/>
            <a:ext cx="4685721" cy="4616648"/>
          </a:xfrm>
          <a:prstGeom prst="rect">
            <a:avLst/>
          </a:prstGeom>
          <a:solidFill>
            <a:schemeClr val="bg1">
              <a:lumMod val="85000"/>
              <a:alpha val="41961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Mission Planning (performance)</a:t>
            </a:r>
          </a:p>
          <a:p>
            <a:pPr algn="ctr"/>
            <a:r>
              <a:rPr lang="en-US" dirty="0" smtClean="0"/>
              <a:t>Strategic awareness</a:t>
            </a:r>
          </a:p>
          <a:p>
            <a:pPr algn="ctr"/>
            <a:r>
              <a:rPr lang="en-US" dirty="0" smtClean="0"/>
              <a:t>Contingency plans (e.g. reach safe harbor)</a:t>
            </a:r>
          </a:p>
          <a:p>
            <a:pPr algn="ctr"/>
            <a:r>
              <a:rPr lang="en-US" dirty="0" smtClean="0"/>
              <a:t>Plan through destination</a:t>
            </a:r>
            <a:endParaRPr lang="en-US" sz="900" dirty="0" smtClean="0"/>
          </a:p>
          <a:p>
            <a:pPr algn="ctr"/>
            <a:r>
              <a:rPr lang="en-US" sz="2000" b="1" dirty="0" smtClean="0"/>
              <a:t>Maneuver </a:t>
            </a:r>
            <a:r>
              <a:rPr lang="en-US" sz="2000" b="1" dirty="0" smtClean="0">
                <a:solidFill>
                  <a:schemeClr val="tx1"/>
                </a:solidFill>
              </a:rPr>
              <a:t>planning (kinematics)</a:t>
            </a:r>
          </a:p>
          <a:p>
            <a:pPr algn="ctr"/>
            <a:r>
              <a:rPr lang="en-US" dirty="0" smtClean="0"/>
              <a:t>Tactical awareness</a:t>
            </a:r>
          </a:p>
          <a:p>
            <a:pPr algn="ctr"/>
            <a:r>
              <a:rPr lang="en-US" dirty="0" smtClean="0"/>
              <a:t>Hazard avoidance</a:t>
            </a:r>
          </a:p>
          <a:p>
            <a:pPr algn="ctr"/>
            <a:r>
              <a:rPr lang="en-US" dirty="0" smtClean="0"/>
              <a:t>Tactical objectives (e.g. merge and exit)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Desired, implementable trajectory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relative to real-time situation</a:t>
            </a:r>
            <a:endParaRPr lang="en-US" sz="800" dirty="0" smtClean="0"/>
          </a:p>
          <a:p>
            <a:pPr algn="ctr"/>
            <a:r>
              <a:rPr lang="en-US" sz="2000" b="1" dirty="0" smtClean="0"/>
              <a:t>Execution (dynamics)</a:t>
            </a:r>
          </a:p>
          <a:p>
            <a:pPr algn="ctr"/>
            <a:r>
              <a:rPr lang="en-US" dirty="0" smtClean="0"/>
              <a:t>Corrections to capture &amp; follow plan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/>
              <a:t>Desired instantaneous states</a:t>
            </a:r>
          </a:p>
          <a:p>
            <a:pPr algn="ctr"/>
            <a:r>
              <a:rPr lang="en-US" dirty="0"/>
              <a:t>Limiting /</a:t>
            </a:r>
            <a:r>
              <a:rPr lang="en-US" dirty="0" smtClean="0"/>
              <a:t>protections</a:t>
            </a:r>
          </a:p>
          <a:p>
            <a:pPr algn="ctr"/>
            <a:r>
              <a:rPr lang="en-US" dirty="0" smtClean="0"/>
              <a:t>Stability augmentation</a:t>
            </a:r>
          </a:p>
          <a:p>
            <a:pPr algn="ctr"/>
            <a:r>
              <a:rPr lang="en-US" dirty="0" smtClean="0"/>
              <a:t>Physical inputs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535214" y="5560974"/>
            <a:ext cx="11656786" cy="7965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TextBox 72"/>
          <p:cNvSpPr txBox="1"/>
          <p:nvPr/>
        </p:nvSpPr>
        <p:spPr>
          <a:xfrm>
            <a:off x="8502298" y="1509329"/>
            <a:ext cx="6479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Trip</a:t>
            </a:r>
          </a:p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Plan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502298" y="2888970"/>
            <a:ext cx="11297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Situated </a:t>
            </a:r>
          </a:p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Action</a:t>
            </a:r>
          </a:p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Plan</a:t>
            </a: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6941277" y="5870126"/>
            <a:ext cx="1299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Effectors</a:t>
            </a: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" name="Curved Left Arrow 2"/>
          <p:cNvSpPr/>
          <p:nvPr/>
        </p:nvSpPr>
        <p:spPr>
          <a:xfrm flipH="1" flipV="1">
            <a:off x="2392614" y="943657"/>
            <a:ext cx="1223633" cy="5244613"/>
          </a:xfrm>
          <a:prstGeom prst="curvedLef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Curved Left Arrow 25"/>
          <p:cNvSpPr/>
          <p:nvPr/>
        </p:nvSpPr>
        <p:spPr>
          <a:xfrm flipH="1" flipV="1">
            <a:off x="2663460" y="2176342"/>
            <a:ext cx="998926" cy="4011924"/>
          </a:xfrm>
          <a:prstGeom prst="curvedLeftArrow">
            <a:avLst>
              <a:gd name="adj1" fmla="val 25000"/>
              <a:gd name="adj2" fmla="val 42402"/>
              <a:gd name="adj3" fmla="val 25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Curved Left Arrow 26"/>
          <p:cNvSpPr/>
          <p:nvPr/>
        </p:nvSpPr>
        <p:spPr>
          <a:xfrm flipH="1" flipV="1">
            <a:off x="2975831" y="3812875"/>
            <a:ext cx="653027" cy="2377023"/>
          </a:xfrm>
          <a:prstGeom prst="curvedLeftArrow">
            <a:avLst>
              <a:gd name="adj1" fmla="val 25000"/>
              <a:gd name="adj2" fmla="val 77145"/>
              <a:gd name="adj3" fmla="val 25000"/>
            </a:avLst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214" y="5679317"/>
            <a:ext cx="9523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External</a:t>
            </a:r>
            <a:endParaRPr lang="en-US" dirty="0"/>
          </a:p>
        </p:txBody>
      </p:sp>
      <p:sp>
        <p:nvSpPr>
          <p:cNvPr id="30" name="TextBox 29"/>
          <p:cNvSpPr txBox="1"/>
          <p:nvPr/>
        </p:nvSpPr>
        <p:spPr>
          <a:xfrm>
            <a:off x="552654" y="5124628"/>
            <a:ext cx="91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Internal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3976833" y="5870126"/>
            <a:ext cx="1168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65000"/>
                  </a:schemeClr>
                </a:solidFill>
              </a:rPr>
              <a:t>Sensors</a:t>
            </a:r>
            <a:endParaRPr lang="en-US" sz="2400" b="1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2938" y="1818606"/>
            <a:ext cx="563735" cy="121810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32031" y="3213463"/>
            <a:ext cx="1485939" cy="58853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671" y="4264775"/>
            <a:ext cx="971012" cy="97101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10566673" y="6267344"/>
            <a:ext cx="12939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Actions</a:t>
            </a:r>
            <a:endParaRPr lang="en-US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3" name="Curved Left Arrow 52"/>
          <p:cNvSpPr/>
          <p:nvPr/>
        </p:nvSpPr>
        <p:spPr>
          <a:xfrm>
            <a:off x="8212475" y="2500630"/>
            <a:ext cx="290257" cy="1590326"/>
          </a:xfrm>
          <a:prstGeom prst="curvedLef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Curved Left Arrow 53"/>
          <p:cNvSpPr/>
          <p:nvPr/>
        </p:nvSpPr>
        <p:spPr>
          <a:xfrm>
            <a:off x="8161445" y="1210246"/>
            <a:ext cx="341287" cy="1194210"/>
          </a:xfrm>
          <a:prstGeom prst="curvedLef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6" name="Curved Left Arrow 55"/>
          <p:cNvSpPr/>
          <p:nvPr/>
        </p:nvSpPr>
        <p:spPr>
          <a:xfrm>
            <a:off x="8222389" y="4184268"/>
            <a:ext cx="279909" cy="1584715"/>
          </a:xfrm>
          <a:prstGeom prst="curvedLeftArrow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8502298" y="4609262"/>
            <a:ext cx="1188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Guidance</a:t>
            </a:r>
          </a:p>
          <a:p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</a:rPr>
              <a:t>&amp;control</a:t>
            </a:r>
            <a:endParaRPr lang="en-US" sz="20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2055" y="6248259"/>
            <a:ext cx="16962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Outcomes</a:t>
            </a:r>
            <a:endParaRPr lang="en-US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618348" y="-29263"/>
            <a:ext cx="11242269" cy="663840"/>
          </a:xfrm>
        </p:spPr>
        <p:txBody>
          <a:bodyPr>
            <a:noAutofit/>
          </a:bodyPr>
          <a:lstStyle/>
          <a:p>
            <a:r>
              <a:rPr lang="en-US" sz="3200" dirty="0" smtClean="0"/>
              <a:t>Multi-loop Model </a:t>
            </a:r>
            <a:r>
              <a:rPr lang="en-US" sz="3200" dirty="0"/>
              <a:t>of </a:t>
            </a:r>
            <a:r>
              <a:rPr lang="en-US" sz="3200" dirty="0" smtClean="0"/>
              <a:t>Vehicle </a:t>
            </a:r>
            <a:r>
              <a:rPr lang="en-US" sz="3200" dirty="0"/>
              <a:t>O</a:t>
            </a:r>
            <a:r>
              <a:rPr lang="en-US" sz="3200" dirty="0" smtClean="0"/>
              <a:t>peration</a:t>
            </a:r>
            <a:endParaRPr lang="en-US" sz="3200" dirty="0"/>
          </a:p>
        </p:txBody>
      </p:sp>
      <p:sp>
        <p:nvSpPr>
          <p:cNvPr id="35" name="TextBox 34"/>
          <p:cNvSpPr txBox="1"/>
          <p:nvPr/>
        </p:nvSpPr>
        <p:spPr>
          <a:xfrm>
            <a:off x="3369558" y="6309002"/>
            <a:ext cx="1424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Disturbances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2163813" y="5863983"/>
            <a:ext cx="919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bg1">
                    <a:lumMod val="75000"/>
                  </a:schemeClr>
                </a:solidFill>
              </a:rPr>
              <a:t>Failures</a:t>
            </a:r>
            <a:endParaRPr lang="en-US" b="1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8" name="Content Placeholder 17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8133" y="5682684"/>
            <a:ext cx="1740883" cy="911062"/>
          </a:xfrm>
        </p:spPr>
      </p:pic>
      <p:sp>
        <p:nvSpPr>
          <p:cNvPr id="42" name="TextBox 41"/>
          <p:cNvSpPr txBox="1"/>
          <p:nvPr/>
        </p:nvSpPr>
        <p:spPr>
          <a:xfrm>
            <a:off x="3011115" y="4457893"/>
            <a:ext cx="12102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Continuous,</a:t>
            </a:r>
          </a:p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Reactive,</a:t>
            </a:r>
          </a:p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fast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65474" y="2884306"/>
            <a:ext cx="121026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Continuous,</a:t>
            </a:r>
          </a:p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medium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960271" y="1547653"/>
            <a:ext cx="12202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Conditional,</a:t>
            </a:r>
          </a:p>
          <a:p>
            <a:pPr algn="ctr"/>
            <a:r>
              <a:rPr lang="en-US" sz="1600" b="1" dirty="0" smtClean="0">
                <a:solidFill>
                  <a:schemeClr val="bg1">
                    <a:lumMod val="75000"/>
                  </a:schemeClr>
                </a:solidFill>
              </a:rPr>
              <a:t>Occasional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2055" y="906661"/>
            <a:ext cx="1937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Perceptions</a:t>
            </a:r>
            <a:endParaRPr lang="en-US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617076" y="846980"/>
            <a:ext cx="10857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>
                    <a:lumMod val="75000"/>
                  </a:schemeClr>
                </a:solidFill>
              </a:rPr>
              <a:t>Intent</a:t>
            </a:r>
            <a:endParaRPr lang="en-US" sz="2800" b="1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1864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Driving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9948" y="720717"/>
            <a:ext cx="11523415" cy="514235"/>
          </a:xfrm>
        </p:spPr>
        <p:txBody>
          <a:bodyPr/>
          <a:lstStyle/>
          <a:p>
            <a:r>
              <a:rPr lang="en-US" b="1" dirty="0" smtClean="0"/>
              <a:t>Most US adults become successful drivers, but…</a:t>
            </a:r>
            <a:endParaRPr lang="en-US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48796" y="1554802"/>
            <a:ext cx="3689904" cy="2422164"/>
            <a:chOff x="767405" y="1341912"/>
            <a:chExt cx="4315233" cy="3810353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2"/>
            <a:srcRect t="66155"/>
            <a:stretch/>
          </p:blipFill>
          <p:spPr>
            <a:xfrm>
              <a:off x="767405" y="1341912"/>
              <a:ext cx="4315233" cy="3810353"/>
            </a:xfrm>
            <a:prstGeom prst="rect">
              <a:avLst/>
            </a:prstGeom>
          </p:spPr>
        </p:pic>
        <p:sp>
          <p:nvSpPr>
            <p:cNvPr id="11" name="TextBox 10"/>
            <p:cNvSpPr txBox="1"/>
            <p:nvPr/>
          </p:nvSpPr>
          <p:spPr>
            <a:xfrm>
              <a:off x="3782742" y="4725323"/>
              <a:ext cx="1299896" cy="426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chemeClr val="bg1">
                      <a:lumMod val="50000"/>
                    </a:schemeClr>
                  </a:solidFill>
                </a:rPr>
                <a:t>AAA Foundation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037" y="1650200"/>
            <a:ext cx="3062391" cy="20051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5148" y="1173821"/>
            <a:ext cx="1913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Not overnight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755561" y="1150008"/>
            <a:ext cx="2440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</a:t>
            </a:r>
            <a:r>
              <a:rPr lang="en-US" sz="2400" dirty="0" smtClean="0"/>
              <a:t>ot always simple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143100" y="4028603"/>
            <a:ext cx="1613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N</a:t>
            </a:r>
            <a:r>
              <a:rPr lang="en-US" sz="2400" dirty="0" smtClean="0"/>
              <a:t>ot perfect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37" y="4578547"/>
            <a:ext cx="3251138" cy="179153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8575" y="4654097"/>
            <a:ext cx="23847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Distraction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Judgement lapses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Skill errors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Inattention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Etc…</a:t>
            </a:r>
            <a:endParaRPr lang="en-US" sz="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4561" y="4755568"/>
            <a:ext cx="3645750" cy="17623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5812348" y="3957870"/>
            <a:ext cx="58340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ompletely eliminating human roles still speculative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57576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Driving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339948" y="720717"/>
            <a:ext cx="5241343" cy="68898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Technology has eliminated and simplified many of the secondary tasks of driving</a:t>
            </a:r>
            <a:endParaRPr lang="en-US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8" y="1792198"/>
            <a:ext cx="3724927" cy="26889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9948" y="1320489"/>
            <a:ext cx="46920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</a:t>
            </a:r>
            <a:r>
              <a:rPr lang="en-US" sz="2000" dirty="0" smtClean="0"/>
              <a:t>park advance management, 1926 Model T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339947" y="4552729"/>
            <a:ext cx="40112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Automatic transmission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Engine control unit/EFI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Anti-lock brakes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Traction, stability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Lane departure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Autonomous </a:t>
            </a:r>
            <a:r>
              <a:rPr lang="en-US" dirty="0"/>
              <a:t>emergency </a:t>
            </a:r>
            <a:r>
              <a:rPr lang="en-US" dirty="0" smtClean="0"/>
              <a:t>braking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Active </a:t>
            </a:r>
            <a:r>
              <a:rPr lang="en-US" dirty="0" smtClean="0"/>
              <a:t>driving assistance systems?</a:t>
            </a:r>
            <a:endParaRPr lang="en-US" dirty="0"/>
          </a:p>
        </p:txBody>
      </p:sp>
      <p:sp>
        <p:nvSpPr>
          <p:cNvPr id="11" name="Content Placeholder 9"/>
          <p:cNvSpPr txBox="1">
            <a:spLocks/>
          </p:cNvSpPr>
          <p:nvPr/>
        </p:nvSpPr>
        <p:spPr>
          <a:xfrm>
            <a:off x="6096000" y="690283"/>
            <a:ext cx="5989608" cy="1604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457189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457189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Lateral and longitudinal control dynamics in normal operations are consistent with our 2D lives, relatively simple, decoupled, and have limited external disturbances  </a:t>
            </a:r>
            <a:endParaRPr lang="en-US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6926" y="2216988"/>
            <a:ext cx="3197906" cy="213969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3420" y="4552729"/>
            <a:ext cx="2784762" cy="182219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8375" y="5913452"/>
            <a:ext cx="1114852" cy="68758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8002248" y="4656246"/>
            <a:ext cx="1814611" cy="425052"/>
          </a:xfrm>
          <a:prstGeom prst="rect">
            <a:avLst/>
          </a:prstGeom>
          <a:solidFill>
            <a:srgbClr val="F2F2F2">
              <a:alpha val="83137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164155" y="5512410"/>
            <a:ext cx="1383292" cy="349844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10394832" y="4552729"/>
            <a:ext cx="1599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(safe harbor in</a:t>
            </a:r>
          </a:p>
          <a:p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&lt; 15 seconds)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65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From Driving (cont.)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179407" y="692443"/>
            <a:ext cx="11523415" cy="68898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Infrastructure and operational rules are vital to safe, simplified operations</a:t>
            </a:r>
            <a:endParaRPr lang="en-US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015" y="1218386"/>
            <a:ext cx="3241269" cy="25394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0052" y="1275940"/>
            <a:ext cx="3505459" cy="248186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49" y="4130900"/>
            <a:ext cx="3522903" cy="2348602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465546" y="4199552"/>
            <a:ext cx="26167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Standardize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Organize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Segregate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/>
              <a:t>Integrate</a:t>
            </a: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3088" y="1282991"/>
            <a:ext cx="3713033" cy="519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420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applied to Advanced Air Mobility </a:t>
            </a:r>
            <a:r>
              <a:rPr lang="en-US" b="0" dirty="0" smtClean="0"/>
              <a:t>( </a:t>
            </a:r>
            <a:r>
              <a:rPr lang="en-US" b="0" i="1" dirty="0" smtClean="0"/>
              <a:t>…caution, opinions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80"/>
          <a:stretch/>
        </p:blipFill>
        <p:spPr>
          <a:xfrm>
            <a:off x="1658588" y="4425860"/>
            <a:ext cx="1863278" cy="1985180"/>
          </a:xfrm>
          <a:prstGeom prst="rect">
            <a:avLst/>
          </a:prstGeom>
        </p:spPr>
      </p:pic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179407" y="711039"/>
            <a:ext cx="11523415" cy="4440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While SVO needs to be more fully defined, some concepts include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7676493" y="1167100"/>
            <a:ext cx="378121" cy="409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" name="Group 60"/>
          <p:cNvGrpSpPr/>
          <p:nvPr/>
        </p:nvGrpSpPr>
        <p:grpSpPr>
          <a:xfrm>
            <a:off x="3645062" y="1538325"/>
            <a:ext cx="255378" cy="1752550"/>
            <a:chOff x="6173228" y="1483740"/>
            <a:chExt cx="255378" cy="1752550"/>
          </a:xfrm>
        </p:grpSpPr>
        <p:sp>
          <p:nvSpPr>
            <p:cNvPr id="49" name="Rectangle 48"/>
            <p:cNvSpPr/>
            <p:nvPr/>
          </p:nvSpPr>
          <p:spPr>
            <a:xfrm>
              <a:off x="6173229" y="2629479"/>
              <a:ext cx="255377" cy="60681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6173228" y="1483740"/>
              <a:ext cx="255378" cy="1147006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234759" y="1496345"/>
              <a:ext cx="178743" cy="94840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                            </a:t>
              </a:r>
              <a:endParaRPr lang="en-US" dirty="0"/>
            </a:p>
          </p:txBody>
        </p:sp>
        <p:sp>
          <p:nvSpPr>
            <p:cNvPr id="47" name="Right Triangle 46"/>
            <p:cNvSpPr/>
            <p:nvPr/>
          </p:nvSpPr>
          <p:spPr>
            <a:xfrm rot="5400000" flipV="1">
              <a:off x="6224877" y="2455573"/>
              <a:ext cx="199448" cy="177802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/>
            <p:cNvCxnSpPr/>
            <p:nvPr/>
          </p:nvCxnSpPr>
          <p:spPr>
            <a:xfrm>
              <a:off x="6173228" y="2055418"/>
              <a:ext cx="255378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3885336" y="2802803"/>
            <a:ext cx="1123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Over-loop</a:t>
            </a:r>
            <a:endParaRPr lang="en-US" dirty="0"/>
          </a:p>
        </p:txBody>
      </p:sp>
      <p:sp>
        <p:nvSpPr>
          <p:cNvPr id="64" name="TextBox 63"/>
          <p:cNvSpPr txBox="1"/>
          <p:nvPr/>
        </p:nvSpPr>
        <p:spPr>
          <a:xfrm>
            <a:off x="3900440" y="2172517"/>
            <a:ext cx="1255472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dirty="0" smtClean="0"/>
              <a:t>On-loop w/</a:t>
            </a:r>
          </a:p>
          <a:p>
            <a:pPr>
              <a:lnSpc>
                <a:spcPts val="1600"/>
              </a:lnSpc>
            </a:pPr>
            <a:r>
              <a:rPr lang="en-US" dirty="0" smtClean="0"/>
              <a:t>Protections</a:t>
            </a:r>
            <a:endParaRPr lang="en-US" dirty="0"/>
          </a:p>
        </p:txBody>
      </p:sp>
      <p:cxnSp>
        <p:nvCxnSpPr>
          <p:cNvPr id="68" name="Straight Connector 67"/>
          <p:cNvCxnSpPr/>
          <p:nvPr/>
        </p:nvCxnSpPr>
        <p:spPr>
          <a:xfrm flipV="1">
            <a:off x="3571107" y="2115490"/>
            <a:ext cx="1576051" cy="150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3538619" y="2698783"/>
            <a:ext cx="1617293" cy="29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891686" y="1625264"/>
            <a:ext cx="1255472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US" dirty="0" smtClean="0"/>
              <a:t>On-loop w/</a:t>
            </a:r>
          </a:p>
          <a:p>
            <a:pPr>
              <a:lnSpc>
                <a:spcPts val="1600"/>
              </a:lnSpc>
            </a:pPr>
            <a:r>
              <a:rPr lang="en-US" dirty="0" smtClean="0"/>
              <a:t>Protections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5941114" y="1311226"/>
            <a:ext cx="602870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Automation enables pilot to command and supervise rather than physically control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Pilot responsible for tactical and strategic planning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sz="1600" dirty="0" smtClean="0"/>
              <a:t>Automation supports perception, analysis, protections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sz="1600" i="1" dirty="0" smtClean="0"/>
              <a:t>Operations control center shares responsibility as appropriate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But, experience, training still essential</a:t>
            </a:r>
          </a:p>
        </p:txBody>
      </p:sp>
      <p:sp>
        <p:nvSpPr>
          <p:cNvPr id="79" name="Right Triangle 78"/>
          <p:cNvSpPr/>
          <p:nvPr/>
        </p:nvSpPr>
        <p:spPr>
          <a:xfrm flipV="1">
            <a:off x="3706593" y="1549871"/>
            <a:ext cx="100012" cy="322208"/>
          </a:xfrm>
          <a:prstGeom prst="rtTriangl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-10774" y="3753096"/>
            <a:ext cx="610896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/>
              <a:t>Flight and airspace procedures and infrastructure </a:t>
            </a:r>
            <a:r>
              <a:rPr lang="en-US" dirty="0" smtClean="0"/>
              <a:t>developed for increasingly automated systems, with </a:t>
            </a:r>
            <a:r>
              <a:rPr lang="en-US" smtClean="0"/>
              <a:t>human supervision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523340" y="3753096"/>
            <a:ext cx="534086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ot without risks and challenges: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Technologies must be reliable, otherwise human still must backstop—safety, performance, and training consequences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Automation changes the roles and tasks of humans, including creation of new tasks and hazards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Automation may reduce flexibility in unexpected situations—early AAM is likely to evolve rapidly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dirty="0" smtClean="0"/>
              <a:t>Design requirements and practices must be updated and refined to reflect these realities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1596" y="1168993"/>
            <a:ext cx="5916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Vehicle Automation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93" y="1576651"/>
            <a:ext cx="2778926" cy="1826887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3845997" y="1179087"/>
            <a:ext cx="1650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u="sng" dirty="0" smtClean="0"/>
              <a:t>Pilot authority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6467198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Regulatory Considerations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30424" y="815967"/>
            <a:ext cx="11523414" cy="5603671"/>
          </a:xfrm>
        </p:spPr>
        <p:txBody>
          <a:bodyPr/>
          <a:lstStyle/>
          <a:p>
            <a:r>
              <a:rPr lang="en-US" dirty="0"/>
              <a:t>Airworthiness (§ Parts </a:t>
            </a:r>
            <a:r>
              <a:rPr lang="en-US" dirty="0" smtClean="0"/>
              <a:t>21, 23, 27, etc…)</a:t>
            </a:r>
          </a:p>
          <a:p>
            <a:r>
              <a:rPr lang="en-US" dirty="0" smtClean="0"/>
              <a:t>Pilot Training (</a:t>
            </a:r>
            <a:r>
              <a:rPr lang="en-US" dirty="0"/>
              <a:t>§ </a:t>
            </a:r>
            <a:r>
              <a:rPr lang="en-US" dirty="0" smtClean="0"/>
              <a:t>Part 61)</a:t>
            </a:r>
          </a:p>
          <a:p>
            <a:r>
              <a:rPr lang="en-US" dirty="0"/>
              <a:t>Operations (§ Parts </a:t>
            </a:r>
            <a:r>
              <a:rPr lang="en-US" dirty="0" smtClean="0"/>
              <a:t>91, 135, etc.)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</a:t>
            </a:r>
            <a:r>
              <a:rPr lang="en-US" dirty="0" smtClean="0"/>
              <a:t>he challenges of the next couple of decades </a:t>
            </a:r>
            <a:r>
              <a:rPr lang="en-US" dirty="0"/>
              <a:t>l</a:t>
            </a:r>
            <a:r>
              <a:rPr lang="en-US" dirty="0" smtClean="0"/>
              <a:t>ikely</a:t>
            </a:r>
            <a:r>
              <a:rPr lang="en-US" dirty="0" smtClean="0"/>
              <a:t> </a:t>
            </a:r>
            <a:r>
              <a:rPr lang="en-US" dirty="0" smtClean="0"/>
              <a:t>center </a:t>
            </a:r>
            <a:r>
              <a:rPr lang="en-US" dirty="0" smtClean="0"/>
              <a:t>on </a:t>
            </a:r>
            <a:r>
              <a:rPr lang="en-US" dirty="0" smtClean="0"/>
              <a:t>interpretation </a:t>
            </a:r>
            <a:r>
              <a:rPr lang="en-US" dirty="0" smtClean="0"/>
              <a:t>of: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84361" y="3396056"/>
            <a:ext cx="977947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00041" lvl="1" indent="0">
              <a:buNone/>
            </a:pPr>
            <a:r>
              <a:rPr lang="en-US" sz="2800" dirty="0"/>
              <a:t>§ 91.3 Responsibility and authority of the Pilot in </a:t>
            </a:r>
            <a:r>
              <a:rPr lang="en-US" sz="2800" dirty="0" smtClean="0"/>
              <a:t>Command</a:t>
            </a:r>
          </a:p>
          <a:p>
            <a:pPr marL="400041" lvl="1" indent="0">
              <a:buNone/>
            </a:pPr>
            <a:endParaRPr lang="en-US" sz="800" dirty="0"/>
          </a:p>
          <a:p>
            <a:pPr marL="1371600" lvl="2" indent="-457200">
              <a:buAutoNum type="alphaLcParenBoth"/>
            </a:pPr>
            <a:r>
              <a:rPr lang="en-US" sz="2400" dirty="0" smtClean="0"/>
              <a:t>The </a:t>
            </a:r>
            <a:r>
              <a:rPr lang="en-US" sz="2400" dirty="0"/>
              <a:t>pilot in command of an aircraft </a:t>
            </a:r>
            <a:r>
              <a:rPr lang="en-US" sz="2400" i="1" dirty="0"/>
              <a:t>is directly responsible for, and is the final authority </a:t>
            </a:r>
            <a:r>
              <a:rPr lang="en-US" sz="2400" dirty="0"/>
              <a:t>as to, the operation of that aircraft. </a:t>
            </a:r>
            <a:endParaRPr lang="en-US" sz="2400" dirty="0" smtClean="0"/>
          </a:p>
          <a:p>
            <a:pPr lvl="2"/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566062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1580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Lessons applied to Advanced Air Mobility </a:t>
            </a:r>
            <a:r>
              <a:rPr lang="en-US" b="0" dirty="0" smtClean="0"/>
              <a:t>( </a:t>
            </a:r>
            <a:r>
              <a:rPr lang="en-US" b="0" i="1" dirty="0" smtClean="0"/>
              <a:t>…caution, opinions</a:t>
            </a:r>
            <a:r>
              <a:rPr lang="en-US" b="0" dirty="0" smtClean="0"/>
              <a:t>)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380"/>
          <a:stretch/>
        </p:blipFill>
        <p:spPr>
          <a:xfrm>
            <a:off x="1407555" y="4492502"/>
            <a:ext cx="1863278" cy="1985180"/>
          </a:xfrm>
          <a:prstGeom prst="rect">
            <a:avLst/>
          </a:prstGeom>
        </p:spPr>
      </p:pic>
      <p:sp>
        <p:nvSpPr>
          <p:cNvPr id="40" name="Content Placeholder 39"/>
          <p:cNvSpPr>
            <a:spLocks noGrp="1"/>
          </p:cNvSpPr>
          <p:nvPr>
            <p:ph idx="1"/>
          </p:nvPr>
        </p:nvSpPr>
        <p:spPr>
          <a:xfrm>
            <a:off x="179407" y="711039"/>
            <a:ext cx="11523415" cy="44404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While SVO needs to be more fully defined, some concepts include</a:t>
            </a:r>
            <a:endParaRPr lang="en-US" dirty="0"/>
          </a:p>
        </p:txBody>
      </p:sp>
      <p:sp>
        <p:nvSpPr>
          <p:cNvPr id="56" name="Rectangle 55"/>
          <p:cNvSpPr/>
          <p:nvPr/>
        </p:nvSpPr>
        <p:spPr>
          <a:xfrm>
            <a:off x="7676493" y="1167100"/>
            <a:ext cx="378121" cy="4095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6098188" y="1371511"/>
            <a:ext cx="5413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Automation enables pilot to command and supervise rather than physical control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Pilot responsible for tactical and strategic planning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sz="1600" dirty="0" smtClean="0"/>
              <a:t>Automation provides perception, analysis, protections</a:t>
            </a:r>
          </a:p>
          <a:p>
            <a:pPr marL="631825" lvl="1" indent="-174625">
              <a:buFont typeface="Arial" panose="020B0604020202020204" pitchFamily="34" charset="0"/>
              <a:buChar char="•"/>
            </a:pPr>
            <a:r>
              <a:rPr lang="en-US" sz="1600" i="1" dirty="0" smtClean="0"/>
              <a:t>Operations control center shares responsibility as appropriate </a:t>
            </a:r>
          </a:p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But, experience, training still essential</a:t>
            </a:r>
          </a:p>
        </p:txBody>
      </p:sp>
      <p:sp>
        <p:nvSpPr>
          <p:cNvPr id="80" name="Rectangle 79"/>
          <p:cNvSpPr/>
          <p:nvPr/>
        </p:nvSpPr>
        <p:spPr>
          <a:xfrm>
            <a:off x="24522" y="3753096"/>
            <a:ext cx="59165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Operational procedures </a:t>
            </a:r>
            <a:r>
              <a:rPr lang="en-US" dirty="0"/>
              <a:t>and infrastructure designed </a:t>
            </a:r>
            <a:r>
              <a:rPr lang="en-US" dirty="0" smtClean="0"/>
              <a:t>around increasingly automated system with human supervision</a:t>
            </a:r>
            <a:endParaRPr lang="en-US" dirty="0"/>
          </a:p>
        </p:txBody>
      </p:sp>
      <p:sp>
        <p:nvSpPr>
          <p:cNvPr id="41" name="TextBox 40"/>
          <p:cNvSpPr txBox="1"/>
          <p:nvPr/>
        </p:nvSpPr>
        <p:spPr>
          <a:xfrm>
            <a:off x="6523340" y="3753096"/>
            <a:ext cx="5340865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N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ot without risks and challenges: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Technologies must be reliable, otherwise human still must backstop—safety, performance, and training consequences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Automation changes the roles and tasks of humans, including creation of new tasks and hazards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Automation may reduce flexibility in unexpected situations—early AAM is likely to evolve rapidly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i="1" dirty="0" smtClean="0"/>
              <a:t>Design requirements and practices must be updated and refined to reflect these realities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81596" y="1110590"/>
            <a:ext cx="59165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4625" indent="-174625">
              <a:buFont typeface="Arial" panose="020B0604020202020204" pitchFamily="34" charset="0"/>
              <a:buChar char="•"/>
            </a:pPr>
            <a:r>
              <a:rPr lang="en-US" dirty="0" smtClean="0"/>
              <a:t>Vehicle Automation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9731" y="1479922"/>
            <a:ext cx="2778926" cy="18268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9261" y="1479922"/>
            <a:ext cx="1537888" cy="1663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584998"/>
      </p:ext>
    </p:extLst>
  </p:cSld>
  <p:clrMapOvr>
    <a:masterClrMapping/>
  </p:clrMapOvr>
</p:sld>
</file>

<file path=ppt/theme/theme1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6295</TotalTime>
  <Words>782</Words>
  <Application>Microsoft Office PowerPoint</Application>
  <PresentationFormat>Widescreen</PresentationFormat>
  <Paragraphs>172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ＭＳ Ｐゴシック</vt:lpstr>
      <vt:lpstr>Arial</vt:lpstr>
      <vt:lpstr>Calibri</vt:lpstr>
      <vt:lpstr>21_Office Theme</vt:lpstr>
      <vt:lpstr>PowerPoint Presentation</vt:lpstr>
      <vt:lpstr>Simplified Vehicle Operations</vt:lpstr>
      <vt:lpstr>Model of intelligent control process</vt:lpstr>
      <vt:lpstr>Model of intelligent control process</vt:lpstr>
      <vt:lpstr>Multi-loop Model of Vehicle Operation</vt:lpstr>
      <vt:lpstr>Lessons From Driving</vt:lpstr>
      <vt:lpstr>Lessons From Driving (cont.)</vt:lpstr>
      <vt:lpstr>Lessons From Driving (cont.)</vt:lpstr>
      <vt:lpstr>Lessons applied to Advanced Air Mobility ( …caution, opinions)</vt:lpstr>
      <vt:lpstr>Regulatory Considerations</vt:lpstr>
      <vt:lpstr>Backup</vt:lpstr>
      <vt:lpstr>Lessons applied to Advanced Air Mobility ( …caution, opinions)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Impact to the CC</dc:title>
  <dc:creator>Goodrich, Kenneth H. (LARC-E1A)</dc:creator>
  <cp:lastModifiedBy>Goodrich, Kenneth H. (LARC-E1A)</cp:lastModifiedBy>
  <cp:revision>434</cp:revision>
  <dcterms:created xsi:type="dcterms:W3CDTF">2021-07-22T22:39:20Z</dcterms:created>
  <dcterms:modified xsi:type="dcterms:W3CDTF">2021-07-28T11:51:55Z</dcterms:modified>
</cp:coreProperties>
</file>