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24"/>
  </p:notesMasterIdLst>
  <p:sldIdLst>
    <p:sldId id="256" r:id="rId5"/>
    <p:sldId id="275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</p:sldIdLst>
  <p:sldSz cx="12192000" cy="6858000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54" d="100"/>
          <a:sy n="154" d="100"/>
        </p:scale>
        <p:origin x="456" y="108"/>
      </p:cViewPr>
      <p:guideLst>
        <p:guide orient="horz" pos="288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5A56CE-E0AE-41B3-A05A-3B13C2950AFE}" type="datetimeFigureOut">
              <a:rPr lang="en-US" smtClean="0"/>
              <a:t>7/28/2021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476078-44FB-4AA3-AA60-4CC6B05A16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8719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67710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FD3B90-5254-4FE3-8578-46ED31EDC238}" type="datetime1">
              <a:rPr lang="en-US" smtClean="0"/>
              <a:t>7/28/2021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04AF8E-0F29-4C25-A601-78FC9AB3D4AD}" type="datetime1">
              <a:rPr lang="en-US" smtClean="0"/>
              <a:t>7/28/2021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A0097B-790E-48AC-987E-8E161BF0A8EC}" type="datetime1">
              <a:rPr lang="en-US" smtClean="0"/>
              <a:t>7/28/2021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26E4B8-3B86-4171-B7F7-67F387B5B20B}" type="datetime1">
              <a:rPr lang="en-US" smtClean="0"/>
              <a:t>7/28/2021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31D54F-9975-4AF0-A027-968D0B7BAD05}" type="datetime1">
              <a:rPr lang="en-US" smtClean="0"/>
              <a:t>7/28/2021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01601" y="60961"/>
            <a:ext cx="1387855" cy="516635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0411968" y="30480"/>
            <a:ext cx="774192" cy="582168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1291824" y="25907"/>
            <a:ext cx="784352" cy="586740"/>
          </a:xfrm>
          <a:prstGeom prst="rect">
            <a:avLst/>
          </a:prstGeom>
        </p:spPr>
      </p:pic>
      <p:sp>
        <p:nvSpPr>
          <p:cNvPr id="19" name="bg object 19"/>
          <p:cNvSpPr/>
          <p:nvPr/>
        </p:nvSpPr>
        <p:spPr>
          <a:xfrm>
            <a:off x="0" y="1219200"/>
            <a:ext cx="12192000" cy="0"/>
          </a:xfrm>
          <a:custGeom>
            <a:avLst/>
            <a:gdLst/>
            <a:ahLst/>
            <a:cxnLst/>
            <a:rect l="l" t="t" r="r" b="b"/>
            <a:pathLst>
              <a:path w="914400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57150">
            <a:solidFill>
              <a:srgbClr val="497DBA"/>
            </a:solidFill>
          </a:ln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381840" y="263397"/>
            <a:ext cx="3428321" cy="6965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74734" y="1607262"/>
            <a:ext cx="10642532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70B02A-21B0-4B7D-852A-FC688B542139}" type="datetime1">
              <a:rPr lang="en-US" smtClean="0"/>
              <a:t>7/28/2021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hf hdr="0" ftr="0" dt="0"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48245" y="6513169"/>
            <a:ext cx="4932045" cy="250784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887980" y="5625084"/>
            <a:ext cx="6406896" cy="73761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3616326" y="29973"/>
            <a:ext cx="495998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spcBef>
                <a:spcPts val="100"/>
              </a:spcBef>
            </a:pPr>
            <a:r>
              <a:rPr sz="2000" b="1" spc="10" dirty="0">
                <a:solidFill>
                  <a:srgbClr val="585858"/>
                </a:solidFill>
                <a:latin typeface="Calibri"/>
                <a:cs typeface="Calibri"/>
              </a:rPr>
              <a:t>92</a:t>
            </a:r>
            <a:r>
              <a:rPr sz="1950" b="1" spc="15" baseline="25641" dirty="0">
                <a:solidFill>
                  <a:srgbClr val="585858"/>
                </a:solidFill>
                <a:latin typeface="Calibri"/>
                <a:cs typeface="Calibri"/>
              </a:rPr>
              <a:t>nd</a:t>
            </a:r>
            <a:r>
              <a:rPr sz="1950" b="1" spc="195" baseline="25641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585858"/>
                </a:solidFill>
                <a:latin typeface="Calibri"/>
                <a:cs typeface="Calibri"/>
              </a:rPr>
              <a:t>Aerospace</a:t>
            </a:r>
            <a:r>
              <a:rPr sz="2000" b="1" dirty="0">
                <a:solidFill>
                  <a:srgbClr val="585858"/>
                </a:solidFill>
                <a:latin typeface="Calibri"/>
                <a:cs typeface="Calibri"/>
              </a:rPr>
              <a:t> Medical</a:t>
            </a:r>
            <a:r>
              <a:rPr sz="2000" b="1" spc="-2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585858"/>
                </a:solidFill>
                <a:latin typeface="Calibri"/>
                <a:cs typeface="Calibri"/>
              </a:rPr>
              <a:t>Assoc</a:t>
            </a:r>
            <a:r>
              <a:rPr sz="2000" b="1" spc="-1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585858"/>
                </a:solidFill>
                <a:latin typeface="Calibri"/>
                <a:cs typeface="Calibri"/>
              </a:rPr>
              <a:t>Annual</a:t>
            </a:r>
            <a:r>
              <a:rPr sz="2000" b="1" spc="-1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585858"/>
                </a:solidFill>
                <a:latin typeface="Calibri"/>
                <a:cs typeface="Calibri"/>
              </a:rPr>
              <a:t>Meeting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174741" y="364947"/>
            <a:ext cx="1840864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b="1" spc="-30" dirty="0">
                <a:solidFill>
                  <a:srgbClr val="585858"/>
                </a:solidFill>
              </a:rPr>
              <a:t>Denver,</a:t>
            </a:r>
            <a:r>
              <a:rPr sz="2000" b="1" spc="-65" dirty="0">
                <a:solidFill>
                  <a:srgbClr val="585858"/>
                </a:solidFill>
              </a:rPr>
              <a:t> </a:t>
            </a:r>
            <a:r>
              <a:rPr sz="2000" b="1" spc="-10" dirty="0">
                <a:solidFill>
                  <a:srgbClr val="585858"/>
                </a:solidFill>
              </a:rPr>
              <a:t>Colorado</a:t>
            </a:r>
            <a:endParaRPr sz="2000" dirty="0"/>
          </a:p>
        </p:txBody>
      </p:sp>
      <p:sp>
        <p:nvSpPr>
          <p:cNvPr id="6" name="object 6"/>
          <p:cNvSpPr txBox="1"/>
          <p:nvPr/>
        </p:nvSpPr>
        <p:spPr>
          <a:xfrm>
            <a:off x="2809114" y="646556"/>
            <a:ext cx="6569075" cy="4425950"/>
          </a:xfrm>
          <a:prstGeom prst="rect">
            <a:avLst/>
          </a:prstGeom>
        </p:spPr>
        <p:txBody>
          <a:bodyPr vert="horz" wrap="square" lIns="0" tIns="67310" rIns="0" bIns="0" rtlCol="0">
            <a:spAutoFit/>
          </a:bodyPr>
          <a:lstStyle/>
          <a:p>
            <a:pPr marL="3175" algn="ctr">
              <a:spcBef>
                <a:spcPts val="530"/>
              </a:spcBef>
            </a:pPr>
            <a:r>
              <a:rPr sz="2000" b="1" dirty="0">
                <a:solidFill>
                  <a:srgbClr val="585858"/>
                </a:solidFill>
                <a:latin typeface="Calibri"/>
                <a:cs typeface="Calibri"/>
              </a:rPr>
              <a:t>01</a:t>
            </a:r>
            <a:r>
              <a:rPr sz="2000" b="1" spc="-3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585858"/>
                </a:solidFill>
                <a:latin typeface="Calibri"/>
                <a:cs typeface="Calibri"/>
              </a:rPr>
              <a:t>September</a:t>
            </a:r>
            <a:r>
              <a:rPr sz="2000" b="1" spc="-25" dirty="0">
                <a:solidFill>
                  <a:srgbClr val="585858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585858"/>
                </a:solidFill>
                <a:latin typeface="Calibri"/>
                <a:cs typeface="Calibri"/>
              </a:rPr>
              <a:t>2021</a:t>
            </a:r>
            <a:endParaRPr sz="2000" dirty="0">
              <a:latin typeface="Calibri"/>
              <a:cs typeface="Calibri"/>
            </a:endParaRPr>
          </a:p>
          <a:p>
            <a:pPr marL="12700" marR="5080" indent="4445" algn="ctr">
              <a:spcBef>
                <a:spcPts val="1410"/>
              </a:spcBef>
            </a:pPr>
            <a:r>
              <a:rPr sz="6600" b="1" spc="-15" dirty="0">
                <a:solidFill>
                  <a:srgbClr val="001F5F"/>
                </a:solidFill>
                <a:latin typeface="Calibri"/>
                <a:cs typeface="Calibri"/>
              </a:rPr>
              <a:t>D</a:t>
            </a:r>
            <a:r>
              <a:rPr lang="en-US" sz="6600" b="1" spc="-15" dirty="0">
                <a:solidFill>
                  <a:srgbClr val="001F5F"/>
                </a:solidFill>
                <a:latin typeface="Calibri"/>
                <a:cs typeface="Calibri"/>
              </a:rPr>
              <a:t>e</a:t>
            </a:r>
            <a:r>
              <a:rPr sz="6600" b="1" spc="-15" dirty="0">
                <a:solidFill>
                  <a:srgbClr val="001F5F"/>
                </a:solidFill>
                <a:latin typeface="Calibri"/>
                <a:cs typeface="Calibri"/>
              </a:rPr>
              <a:t>ath </a:t>
            </a:r>
            <a:r>
              <a:rPr sz="6600" b="1" dirty="0">
                <a:solidFill>
                  <a:srgbClr val="001F5F"/>
                </a:solidFill>
                <a:latin typeface="Calibri"/>
                <a:cs typeface="Calibri"/>
              </a:rPr>
              <a:t>in </a:t>
            </a:r>
            <a:r>
              <a:rPr sz="6600" b="1" spc="-5" dirty="0">
                <a:solidFill>
                  <a:srgbClr val="001F5F"/>
                </a:solidFill>
                <a:latin typeface="Calibri"/>
                <a:cs typeface="Calibri"/>
              </a:rPr>
              <a:t>Space: </a:t>
            </a:r>
            <a:r>
              <a:rPr sz="6600" b="1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6600" b="1" spc="-25" dirty="0">
                <a:solidFill>
                  <a:srgbClr val="001F5F"/>
                </a:solidFill>
                <a:latin typeface="Calibri"/>
                <a:cs typeface="Calibri"/>
              </a:rPr>
              <a:t>Forensic</a:t>
            </a:r>
            <a:r>
              <a:rPr sz="6600" b="1" spc="-7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6600" b="1" spc="-25" dirty="0">
                <a:solidFill>
                  <a:srgbClr val="001F5F"/>
                </a:solidFill>
                <a:latin typeface="Calibri"/>
                <a:cs typeface="Calibri"/>
              </a:rPr>
              <a:t>Pathology</a:t>
            </a:r>
            <a:endParaRPr sz="6600" dirty="0">
              <a:latin typeface="Calibri"/>
              <a:cs typeface="Calibri"/>
            </a:endParaRPr>
          </a:p>
          <a:p>
            <a:pPr marL="1716405" marR="1706245" algn="ctr">
              <a:spcBef>
                <a:spcPts val="1375"/>
              </a:spcBef>
            </a:pPr>
            <a:r>
              <a:rPr spc="-15" dirty="0">
                <a:latin typeface="Calibri"/>
                <a:cs typeface="Calibri"/>
              </a:rPr>
              <a:t>Edward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L.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Mazuchowski,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20" dirty="0">
                <a:latin typeface="Calibri"/>
                <a:cs typeface="Calibri"/>
              </a:rPr>
              <a:t>MD,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PhD </a:t>
            </a:r>
            <a:r>
              <a:rPr spc="-395" dirty="0">
                <a:latin typeface="Calibri"/>
                <a:cs typeface="Calibri"/>
              </a:rPr>
              <a:t> </a:t>
            </a:r>
            <a:r>
              <a:rPr spc="-20" dirty="0">
                <a:latin typeface="Calibri"/>
                <a:cs typeface="Calibri"/>
              </a:rPr>
              <a:t>Lt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Col,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40" dirty="0">
                <a:latin typeface="Calibri"/>
                <a:cs typeface="Calibri"/>
              </a:rPr>
              <a:t>USAF,</a:t>
            </a:r>
            <a:r>
              <a:rPr spc="-2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MC</a:t>
            </a:r>
          </a:p>
          <a:p>
            <a:pPr marL="2210435" marR="2199640" algn="ctr"/>
            <a:r>
              <a:rPr spc="-25" dirty="0">
                <a:latin typeface="Calibri"/>
                <a:cs typeface="Calibri"/>
              </a:rPr>
              <a:t>Chief, </a:t>
            </a:r>
            <a:r>
              <a:rPr spc="-10" dirty="0">
                <a:latin typeface="Calibri"/>
                <a:cs typeface="Calibri"/>
              </a:rPr>
              <a:t>Forensic </a:t>
            </a:r>
            <a:r>
              <a:rPr spc="-5" dirty="0">
                <a:latin typeface="Calibri"/>
                <a:cs typeface="Calibri"/>
              </a:rPr>
              <a:t>Services </a:t>
            </a:r>
            <a:r>
              <a:rPr spc="-39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AFMES-JTS Liaison 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NASA-JTS</a:t>
            </a:r>
            <a:r>
              <a:rPr spc="-3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Liaison</a:t>
            </a:r>
            <a:endParaRPr dirty="0">
              <a:latin typeface="Calibri"/>
              <a:cs typeface="Calibri"/>
            </a:endParaRPr>
          </a:p>
          <a:p>
            <a:pPr marL="5715" algn="ctr">
              <a:lnSpc>
                <a:spcPts val="2390"/>
              </a:lnSpc>
            </a:pPr>
            <a:r>
              <a:rPr spc="-10" dirty="0">
                <a:latin typeface="Calibri"/>
                <a:cs typeface="Calibri"/>
              </a:rPr>
              <a:t>Regional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Armed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Forces</a:t>
            </a:r>
            <a:r>
              <a:rPr spc="-5" dirty="0">
                <a:latin typeface="Calibri"/>
                <a:cs typeface="Calibri"/>
              </a:rPr>
              <a:t> Medical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Exam</a:t>
            </a:r>
            <a:r>
              <a:rPr sz="2000" spc="-5" dirty="0">
                <a:latin typeface="Calibri"/>
                <a:cs typeface="Calibri"/>
              </a:rPr>
              <a:t>iner</a:t>
            </a:r>
            <a:endParaRPr sz="2000" dirty="0">
              <a:latin typeface="Calibri"/>
              <a:cs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590800" y="152400"/>
            <a:ext cx="7086600" cy="1249362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Disclosure Information</a:t>
            </a:r>
            <a:br>
              <a:rPr lang="en-US" dirty="0"/>
            </a:br>
            <a:r>
              <a:rPr lang="en-US" sz="2700" i="1" dirty="0"/>
              <a:t>91</a:t>
            </a:r>
            <a:r>
              <a:rPr lang="en-US" sz="2700" i="1" baseline="30000" dirty="0"/>
              <a:t>st</a:t>
            </a:r>
            <a:r>
              <a:rPr lang="en-US" sz="2700" i="1" dirty="0"/>
              <a:t> Annual Scientific </a:t>
            </a:r>
            <a:r>
              <a:rPr lang="en-US" sz="2700" i="1" dirty="0" smtClean="0"/>
              <a:t>Meeting</a:t>
            </a:r>
            <a:br>
              <a:rPr lang="en-US" sz="2700" i="1" dirty="0" smtClean="0"/>
            </a:br>
            <a:r>
              <a:rPr lang="en-US" sz="2700" i="1" dirty="0"/>
              <a:t/>
            </a:r>
            <a:br>
              <a:rPr lang="en-US" sz="2700" i="1" dirty="0"/>
            </a:br>
            <a:endParaRPr lang="en-US" sz="2800" spc="-15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990600" y="2133600"/>
            <a:ext cx="9982200" cy="3047999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2800" i="1" spc="-15" dirty="0"/>
              <a:t>Edward</a:t>
            </a:r>
            <a:r>
              <a:rPr lang="en-US" sz="2800" i="1" dirty="0"/>
              <a:t> </a:t>
            </a:r>
            <a:r>
              <a:rPr lang="en-US" sz="2800" i="1" spc="-5" dirty="0"/>
              <a:t>L.</a:t>
            </a:r>
            <a:r>
              <a:rPr lang="en-US" sz="2800" i="1" spc="-15" dirty="0"/>
              <a:t> </a:t>
            </a:r>
            <a:r>
              <a:rPr lang="en-US" sz="2800" i="1" spc="-10" dirty="0"/>
              <a:t>Mazuchowski,</a:t>
            </a:r>
            <a:r>
              <a:rPr lang="en-US" sz="2800" i="1" spc="15" dirty="0"/>
              <a:t> </a:t>
            </a:r>
            <a:r>
              <a:rPr lang="en-US" sz="2800" i="1" spc="-20" dirty="0"/>
              <a:t>MD</a:t>
            </a:r>
            <a:r>
              <a:rPr lang="en-US" sz="2800" i="1" spc="-20"/>
              <a:t>,</a:t>
            </a:r>
            <a:r>
              <a:rPr lang="en-US" sz="2800" i="1" spc="-5"/>
              <a:t> </a:t>
            </a:r>
            <a:r>
              <a:rPr lang="en-US" sz="2800" i="1" spc="-10" smtClean="0"/>
              <a:t>PhD, </a:t>
            </a:r>
            <a:r>
              <a:rPr lang="en-US" sz="2800" i="1" spc="-395" smtClean="0"/>
              <a:t> </a:t>
            </a:r>
            <a:r>
              <a:rPr lang="en-US" sz="2800" i="1" spc="-20" dirty="0"/>
              <a:t>Lt</a:t>
            </a:r>
            <a:r>
              <a:rPr lang="en-US" sz="2800" i="1" dirty="0"/>
              <a:t> </a:t>
            </a:r>
            <a:r>
              <a:rPr lang="en-US" sz="2800" i="1" spc="-5" dirty="0"/>
              <a:t>Col,</a:t>
            </a:r>
            <a:r>
              <a:rPr lang="en-US" sz="2800" i="1" spc="10" dirty="0"/>
              <a:t> </a:t>
            </a:r>
            <a:r>
              <a:rPr lang="en-US" sz="2800" i="1" spc="-40" dirty="0"/>
              <a:t>USAF,</a:t>
            </a:r>
            <a:r>
              <a:rPr lang="en-US" sz="2800" i="1" spc="-20" dirty="0"/>
              <a:t> </a:t>
            </a:r>
            <a:r>
              <a:rPr lang="en-US" sz="2800" i="1" dirty="0"/>
              <a:t>MC</a:t>
            </a:r>
            <a:r>
              <a:rPr lang="en-US" sz="2800" dirty="0"/>
              <a:t/>
            </a:r>
            <a:br>
              <a:rPr lang="en-US" sz="2800" dirty="0"/>
            </a:br>
            <a:endParaRPr lang="en-US" sz="2800" dirty="0"/>
          </a:p>
          <a:p>
            <a:pPr>
              <a:buNone/>
            </a:pPr>
            <a:r>
              <a:rPr lang="en-US" sz="2800" dirty="0" smtClean="0"/>
              <a:t>I </a:t>
            </a:r>
            <a:r>
              <a:rPr lang="en-US" sz="2800" dirty="0"/>
              <a:t>have no financial relationships to </a:t>
            </a:r>
            <a:r>
              <a:rPr lang="en-US" sz="2800" dirty="0" smtClean="0"/>
              <a:t>disclose</a:t>
            </a:r>
            <a:endParaRPr lang="en-US" sz="2800" dirty="0"/>
          </a:p>
          <a:p>
            <a:pPr>
              <a:buNone/>
            </a:pPr>
            <a:endParaRPr lang="en-US" sz="2800" dirty="0"/>
          </a:p>
          <a:p>
            <a:pPr>
              <a:buNone/>
            </a:pPr>
            <a:r>
              <a:rPr lang="en-US" sz="2800" dirty="0"/>
              <a:t>I will not discuss off-label use and/or investigational use in my </a:t>
            </a:r>
            <a:r>
              <a:rPr lang="en-US" sz="2800" dirty="0" smtClean="0"/>
              <a:t>presentation.</a:t>
            </a:r>
            <a:endParaRPr lang="en-US" sz="2800" dirty="0"/>
          </a:p>
          <a:p>
            <a:pPr>
              <a:buNone/>
            </a:pPr>
            <a:endParaRPr lang="en-US" sz="28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1565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866894" y="263398"/>
            <a:ext cx="2454910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spc="-5" dirty="0">
                <a:solidFill>
                  <a:srgbClr val="001F5F"/>
                </a:solidFill>
              </a:rPr>
              <a:t>Discla</a:t>
            </a:r>
            <a:r>
              <a:rPr b="1" spc="-15" dirty="0">
                <a:solidFill>
                  <a:srgbClr val="001F5F"/>
                </a:solidFill>
              </a:rPr>
              <a:t>i</a:t>
            </a:r>
            <a:r>
              <a:rPr b="1" spc="-5" dirty="0">
                <a:solidFill>
                  <a:srgbClr val="001F5F"/>
                </a:solidFill>
              </a:rPr>
              <a:t>mer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xfrm>
            <a:off x="773083" y="2057400"/>
            <a:ext cx="10642532" cy="298094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1450" marR="106680" indent="-52388" algn="l">
              <a:spcBef>
                <a:spcPts val="105"/>
              </a:spcBef>
            </a:pPr>
            <a:r>
              <a:rPr spc="-5" dirty="0"/>
              <a:t>The</a:t>
            </a:r>
            <a:r>
              <a:rPr spc="-10" dirty="0"/>
              <a:t> </a:t>
            </a:r>
            <a:r>
              <a:rPr spc="-5" dirty="0"/>
              <a:t>opinions</a:t>
            </a:r>
            <a:r>
              <a:rPr spc="15" dirty="0"/>
              <a:t> </a:t>
            </a:r>
            <a:r>
              <a:rPr dirty="0"/>
              <a:t>or</a:t>
            </a:r>
            <a:r>
              <a:rPr spc="-10" dirty="0"/>
              <a:t> </a:t>
            </a:r>
            <a:r>
              <a:rPr dirty="0"/>
              <a:t>assertions</a:t>
            </a:r>
            <a:r>
              <a:rPr spc="-5" dirty="0"/>
              <a:t> </a:t>
            </a:r>
            <a:r>
              <a:rPr spc="-10" dirty="0"/>
              <a:t>presented</a:t>
            </a:r>
            <a:r>
              <a:rPr dirty="0"/>
              <a:t> </a:t>
            </a:r>
            <a:r>
              <a:rPr spc="-15" dirty="0"/>
              <a:t>hereafter </a:t>
            </a:r>
            <a:r>
              <a:rPr spc="-710" dirty="0"/>
              <a:t> </a:t>
            </a:r>
            <a:r>
              <a:rPr spc="-15" dirty="0"/>
              <a:t>are</a:t>
            </a:r>
            <a:r>
              <a:rPr spc="-20" dirty="0"/>
              <a:t> </a:t>
            </a:r>
            <a:r>
              <a:rPr dirty="0"/>
              <a:t>the </a:t>
            </a:r>
            <a:r>
              <a:rPr spc="-20" dirty="0"/>
              <a:t>private</a:t>
            </a:r>
            <a:r>
              <a:rPr spc="-5" dirty="0"/>
              <a:t> views</a:t>
            </a:r>
            <a:r>
              <a:rPr spc="-25" dirty="0"/>
              <a:t> </a:t>
            </a:r>
            <a:r>
              <a:rPr spc="-5" dirty="0"/>
              <a:t>of</a:t>
            </a:r>
            <a:r>
              <a:rPr spc="-10" dirty="0"/>
              <a:t> </a:t>
            </a:r>
            <a:r>
              <a:rPr spc="-5" dirty="0"/>
              <a:t>the </a:t>
            </a:r>
            <a:r>
              <a:rPr spc="-20" dirty="0"/>
              <a:t>speaker</a:t>
            </a:r>
            <a:r>
              <a:rPr spc="-5" dirty="0"/>
              <a:t> </a:t>
            </a:r>
            <a:r>
              <a:rPr dirty="0"/>
              <a:t>and </a:t>
            </a:r>
            <a:r>
              <a:rPr spc="5" dirty="0"/>
              <a:t> </a:t>
            </a:r>
            <a:r>
              <a:rPr spc="-5" dirty="0"/>
              <a:t>should</a:t>
            </a:r>
            <a:r>
              <a:rPr spc="15" dirty="0"/>
              <a:t> </a:t>
            </a:r>
            <a:r>
              <a:rPr spc="-5" dirty="0"/>
              <a:t>not be </a:t>
            </a:r>
            <a:r>
              <a:rPr spc="-10" dirty="0"/>
              <a:t>construed</a:t>
            </a:r>
            <a:r>
              <a:rPr dirty="0"/>
              <a:t> as</a:t>
            </a:r>
            <a:r>
              <a:rPr spc="5" dirty="0"/>
              <a:t> </a:t>
            </a:r>
            <a:r>
              <a:rPr spc="-10" dirty="0"/>
              <a:t>official</a:t>
            </a:r>
            <a:r>
              <a:rPr spc="5" dirty="0"/>
              <a:t> </a:t>
            </a:r>
            <a:r>
              <a:rPr spc="-5" dirty="0"/>
              <a:t>or</a:t>
            </a:r>
            <a:r>
              <a:rPr spc="-20" dirty="0"/>
              <a:t> </a:t>
            </a:r>
            <a:r>
              <a:rPr dirty="0"/>
              <a:t>as </a:t>
            </a:r>
            <a:r>
              <a:rPr spc="5" dirty="0"/>
              <a:t> </a:t>
            </a:r>
            <a:r>
              <a:rPr spc="-10" dirty="0"/>
              <a:t>reflecting </a:t>
            </a:r>
            <a:r>
              <a:rPr spc="-5" dirty="0"/>
              <a:t>the </a:t>
            </a:r>
            <a:r>
              <a:rPr spc="-10" dirty="0"/>
              <a:t>views </a:t>
            </a:r>
            <a:r>
              <a:rPr dirty="0"/>
              <a:t>of </a:t>
            </a:r>
            <a:r>
              <a:rPr spc="-10" dirty="0"/>
              <a:t>the </a:t>
            </a:r>
            <a:r>
              <a:rPr spc="-5" dirty="0"/>
              <a:t>Department of </a:t>
            </a:r>
            <a:r>
              <a:rPr dirty="0"/>
              <a:t> </a:t>
            </a:r>
            <a:r>
              <a:rPr spc="-15" dirty="0"/>
              <a:t>Defense,</a:t>
            </a:r>
            <a:r>
              <a:rPr spc="-5" dirty="0"/>
              <a:t> its</a:t>
            </a:r>
            <a:r>
              <a:rPr spc="-15" dirty="0"/>
              <a:t> </a:t>
            </a:r>
            <a:r>
              <a:rPr spc="-10" dirty="0"/>
              <a:t>branches,</a:t>
            </a:r>
            <a:r>
              <a:rPr dirty="0"/>
              <a:t> the</a:t>
            </a:r>
            <a:r>
              <a:rPr spc="-5" dirty="0"/>
              <a:t> </a:t>
            </a:r>
            <a:r>
              <a:rPr spc="-20" dirty="0"/>
              <a:t>Defense</a:t>
            </a:r>
            <a:r>
              <a:rPr spc="-10" dirty="0"/>
              <a:t> </a:t>
            </a:r>
            <a:r>
              <a:rPr spc="-5" dirty="0" smtClean="0"/>
              <a:t>Health</a:t>
            </a:r>
            <a:r>
              <a:rPr lang="en-US" spc="-5" dirty="0" smtClean="0"/>
              <a:t> Agency</a:t>
            </a:r>
            <a:r>
              <a:rPr lang="en-US" dirty="0" smtClean="0"/>
              <a:t> </a:t>
            </a:r>
            <a:r>
              <a:rPr lang="en-US" spc="-5" dirty="0"/>
              <a:t>or</a:t>
            </a:r>
            <a:r>
              <a:rPr lang="en-US" spc="-25" dirty="0"/>
              <a:t> </a:t>
            </a:r>
            <a:r>
              <a:rPr lang="en-US" dirty="0"/>
              <a:t>the </a:t>
            </a:r>
            <a:r>
              <a:rPr lang="en-US" spc="-10" dirty="0"/>
              <a:t>National</a:t>
            </a:r>
            <a:r>
              <a:rPr lang="en-US" spc="15" dirty="0"/>
              <a:t> </a:t>
            </a:r>
            <a:r>
              <a:rPr lang="en-US" spc="-10" dirty="0"/>
              <a:t>Aeronautics</a:t>
            </a:r>
            <a:r>
              <a:rPr lang="en-US" dirty="0"/>
              <a:t> and</a:t>
            </a:r>
            <a:r>
              <a:rPr lang="en-US" spc="15" dirty="0"/>
              <a:t> </a:t>
            </a:r>
            <a:r>
              <a:rPr lang="en-US" spc="-5" dirty="0"/>
              <a:t>Space </a:t>
            </a:r>
            <a:r>
              <a:rPr lang="en-US" spc="-705" dirty="0"/>
              <a:t> </a:t>
            </a:r>
            <a:r>
              <a:rPr lang="en-US" spc="-15" dirty="0"/>
              <a:t>Administration.</a:t>
            </a:r>
          </a:p>
          <a:p>
            <a:pPr marL="171450" marR="106680" indent="-52388" algn="l">
              <a:spcBef>
                <a:spcPts val="105"/>
              </a:spcBef>
            </a:pPr>
            <a:endParaRPr spc="-5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621529" y="263398"/>
            <a:ext cx="2948940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spc="-15" dirty="0">
                <a:solidFill>
                  <a:srgbClr val="001F5F"/>
                </a:solidFill>
              </a:rPr>
              <a:t>Contributors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286000" y="1524000"/>
            <a:ext cx="5179060" cy="4222951"/>
          </a:xfrm>
          <a:prstGeom prst="rect">
            <a:avLst/>
          </a:prstGeom>
        </p:spPr>
        <p:txBody>
          <a:bodyPr vert="horz" wrap="square" lIns="0" tIns="67310" rIns="0" bIns="0" rtlCol="0">
            <a:spAutoFit/>
          </a:bodyPr>
          <a:lstStyle/>
          <a:p>
            <a:pPr marL="355600" indent="-342900">
              <a:spcBef>
                <a:spcPts val="53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spc="-10" dirty="0">
                <a:latin typeface="Calibri"/>
                <a:cs typeface="Calibri"/>
              </a:rPr>
              <a:t>Philip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Stepaniak,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MD</a:t>
            </a:r>
          </a:p>
          <a:p>
            <a:pPr marL="355600" indent="-342900">
              <a:spcBef>
                <a:spcPts val="434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spc="-10" dirty="0">
                <a:latin typeface="Calibri"/>
                <a:cs typeface="Calibri"/>
              </a:rPr>
              <a:t>Kathleen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Mcmonigal,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MD</a:t>
            </a:r>
          </a:p>
          <a:p>
            <a:pPr marL="355600" indent="-342900">
              <a:spcBef>
                <a:spcPts val="43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dirty="0">
                <a:latin typeface="Calibri"/>
                <a:cs typeface="Calibri"/>
              </a:rPr>
              <a:t>Joan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Bytheway,</a:t>
            </a:r>
            <a:r>
              <a:rPr sz="2400" spc="-10" dirty="0">
                <a:latin typeface="Calibri"/>
                <a:cs typeface="Calibri"/>
              </a:rPr>
              <a:t> PhD</a:t>
            </a:r>
            <a:endParaRPr sz="2400" dirty="0">
              <a:latin typeface="Calibri"/>
              <a:cs typeface="Calibri"/>
            </a:endParaRPr>
          </a:p>
          <a:p>
            <a:pPr marL="355600" indent="-342900">
              <a:spcBef>
                <a:spcPts val="43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latin typeface="Calibri"/>
                <a:cs typeface="Calibri"/>
              </a:rPr>
              <a:t>Kjell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Lindgren, </a:t>
            </a:r>
            <a:r>
              <a:rPr sz="2400" dirty="0">
                <a:latin typeface="Calibri"/>
                <a:cs typeface="Calibri"/>
              </a:rPr>
              <a:t>MD</a:t>
            </a:r>
          </a:p>
          <a:p>
            <a:pPr marL="355600" indent="-342900">
              <a:spcBef>
                <a:spcPts val="434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dirty="0">
                <a:latin typeface="Calibri"/>
                <a:cs typeface="Calibri"/>
              </a:rPr>
              <a:t>Ann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Tsung,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MD</a:t>
            </a:r>
          </a:p>
          <a:p>
            <a:pPr marL="355600" indent="-342900">
              <a:spcBef>
                <a:spcPts val="434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spc="-30" dirty="0">
                <a:latin typeface="Calibri"/>
                <a:cs typeface="Calibri"/>
              </a:rPr>
              <a:t>Travis Houser,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MA</a:t>
            </a:r>
            <a:endParaRPr sz="2400" dirty="0">
              <a:latin typeface="Calibri"/>
              <a:cs typeface="Calibri"/>
            </a:endParaRPr>
          </a:p>
          <a:p>
            <a:pPr marL="355600" indent="-342900">
              <a:spcBef>
                <a:spcPts val="43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spc="-10" dirty="0">
                <a:latin typeface="Calibri"/>
                <a:cs typeface="Calibri"/>
              </a:rPr>
              <a:t>Steven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Uhl,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RN</a:t>
            </a:r>
          </a:p>
          <a:p>
            <a:pPr marL="355600" indent="-342900">
              <a:spcBef>
                <a:spcPts val="430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latin typeface="Calibri"/>
                <a:cs typeface="Calibri"/>
              </a:rPr>
              <a:t>Rachel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Richardson</a:t>
            </a:r>
            <a:r>
              <a:rPr sz="2400" spc="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BSN,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RN,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CEN, </a:t>
            </a:r>
            <a:r>
              <a:rPr sz="2400" spc="-10" dirty="0">
                <a:latin typeface="Calibri"/>
                <a:cs typeface="Calibri"/>
              </a:rPr>
              <a:t>CPEN</a:t>
            </a:r>
            <a:endParaRPr sz="2400" dirty="0">
              <a:latin typeface="Calibri"/>
              <a:cs typeface="Calibri"/>
            </a:endParaRPr>
          </a:p>
          <a:p>
            <a:pPr marL="355600" indent="-342900">
              <a:spcBef>
                <a:spcPts val="434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spc="-10" dirty="0">
                <a:latin typeface="Calibri"/>
                <a:cs typeface="Calibri"/>
              </a:rPr>
              <a:t>Lorraine</a:t>
            </a:r>
            <a:r>
              <a:rPr sz="2400" spc="1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Benavides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Gibson, </a:t>
            </a:r>
            <a:r>
              <a:rPr sz="2400" dirty="0">
                <a:latin typeface="Calibri"/>
                <a:cs typeface="Calibri"/>
              </a:rPr>
              <a:t>BS</a:t>
            </a:r>
          </a:p>
          <a:p>
            <a:pPr marL="355600" indent="-342900">
              <a:spcBef>
                <a:spcPts val="434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400" spc="-5" dirty="0">
                <a:latin typeface="Calibri"/>
                <a:cs typeface="Calibri"/>
              </a:rPr>
              <a:t>Michael </a:t>
            </a:r>
            <a:r>
              <a:rPr sz="2400" spc="-10" dirty="0">
                <a:latin typeface="Calibri"/>
                <a:cs typeface="Calibri"/>
              </a:rPr>
              <a:t>Misoira</a:t>
            </a:r>
            <a:r>
              <a:rPr sz="2400" spc="-10">
                <a:latin typeface="Calibri"/>
                <a:cs typeface="Calibri"/>
              </a:rPr>
              <a:t>,</a:t>
            </a:r>
            <a:r>
              <a:rPr sz="2400" spc="-20">
                <a:latin typeface="Calibri"/>
                <a:cs typeface="Calibri"/>
              </a:rPr>
              <a:t> </a:t>
            </a:r>
            <a:r>
              <a:rPr sz="2400" smtClean="0">
                <a:latin typeface="Calibri"/>
                <a:cs typeface="Calibri"/>
              </a:rPr>
              <a:t>BS</a:t>
            </a:r>
            <a:endParaRPr lang="en-US" sz="2400" dirty="0">
              <a:latin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473056" y="6547815"/>
            <a:ext cx="9715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solidFill>
                  <a:srgbClr val="888888"/>
                </a:solidFill>
                <a:latin typeface="Garamond"/>
                <a:cs typeface="Garamond"/>
              </a:rPr>
              <a:t>4</a:t>
            </a:r>
            <a:endParaRPr sz="1200">
              <a:latin typeface="Garamond"/>
              <a:cs typeface="Garamond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708399" y="263398"/>
            <a:ext cx="2779395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spc="-5" dirty="0">
                <a:solidFill>
                  <a:srgbClr val="001F5F"/>
                </a:solidFill>
              </a:rPr>
              <a:t>Background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33600" y="1382267"/>
            <a:ext cx="7652004" cy="528066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901820" y="263398"/>
            <a:ext cx="4391660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spc="-15" dirty="0">
                <a:solidFill>
                  <a:srgbClr val="001F5F"/>
                </a:solidFill>
              </a:rPr>
              <a:t>Forensic</a:t>
            </a:r>
            <a:r>
              <a:rPr b="1" spc="-75" dirty="0">
                <a:solidFill>
                  <a:srgbClr val="001F5F"/>
                </a:solidFill>
              </a:rPr>
              <a:t> </a:t>
            </a:r>
            <a:r>
              <a:rPr b="1" spc="-15" dirty="0">
                <a:solidFill>
                  <a:srgbClr val="001F5F"/>
                </a:solidFill>
              </a:rPr>
              <a:t>Pathology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059941" y="1607262"/>
            <a:ext cx="5704205" cy="40265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indent="-342900">
              <a:spcBef>
                <a:spcPts val="1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5" dirty="0">
                <a:latin typeface="Calibri"/>
                <a:cs typeface="Calibri"/>
              </a:rPr>
              <a:t>Identify</a:t>
            </a:r>
            <a:r>
              <a:rPr sz="3200" spc="1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25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fatalities</a:t>
            </a:r>
            <a:endParaRPr sz="3200" dirty="0">
              <a:latin typeface="Calibri"/>
              <a:cs typeface="Calibri"/>
            </a:endParaRPr>
          </a:p>
          <a:p>
            <a:pPr>
              <a:spcBef>
                <a:spcPts val="5"/>
              </a:spcBef>
              <a:buFont typeface="Arial"/>
              <a:buChar char="•"/>
            </a:pPr>
            <a:endParaRPr sz="4400" dirty="0">
              <a:latin typeface="Calibri"/>
              <a:cs typeface="Calibri"/>
            </a:endParaRPr>
          </a:p>
          <a:p>
            <a:pPr marL="355600" indent="-342900">
              <a:spcBef>
                <a:spcPts val="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5" dirty="0">
                <a:latin typeface="Calibri"/>
                <a:cs typeface="Calibri"/>
              </a:rPr>
              <a:t>Determine</a:t>
            </a:r>
            <a:r>
              <a:rPr sz="3200" spc="-2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1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Cause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of</a:t>
            </a:r>
            <a:r>
              <a:rPr sz="3200" spc="-2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Death</a:t>
            </a:r>
            <a:endParaRPr sz="3200" dirty="0">
              <a:latin typeface="Calibri"/>
              <a:cs typeface="Calibri"/>
            </a:endParaRPr>
          </a:p>
          <a:p>
            <a:pPr>
              <a:spcBef>
                <a:spcPts val="5"/>
              </a:spcBef>
              <a:buFont typeface="Arial"/>
              <a:buChar char="•"/>
            </a:pPr>
            <a:endParaRPr sz="4400" dirty="0">
              <a:latin typeface="Calibri"/>
              <a:cs typeface="Calibri"/>
            </a:endParaRPr>
          </a:p>
          <a:p>
            <a:pPr marL="355600" indent="-342900"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5" dirty="0">
                <a:latin typeface="Calibri"/>
                <a:cs typeface="Calibri"/>
              </a:rPr>
              <a:t>Determine</a:t>
            </a:r>
            <a:r>
              <a:rPr sz="3200" spc="-1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the</a:t>
            </a:r>
            <a:r>
              <a:rPr sz="3200" spc="-1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Manner</a:t>
            </a:r>
            <a:r>
              <a:rPr sz="3200" spc="-1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2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Death</a:t>
            </a:r>
            <a:endParaRPr sz="3200" dirty="0">
              <a:latin typeface="Calibri"/>
              <a:cs typeface="Calibri"/>
            </a:endParaRPr>
          </a:p>
          <a:p>
            <a:pPr>
              <a:spcBef>
                <a:spcPts val="5"/>
              </a:spcBef>
              <a:buFont typeface="Arial"/>
              <a:buChar char="•"/>
            </a:pPr>
            <a:endParaRPr sz="4400" dirty="0">
              <a:latin typeface="Calibri"/>
              <a:cs typeface="Calibri"/>
            </a:endParaRPr>
          </a:p>
          <a:p>
            <a:pPr marL="355600" indent="-342900">
              <a:spcBef>
                <a:spcPts val="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20" dirty="0">
                <a:latin typeface="Calibri"/>
                <a:cs typeface="Calibri"/>
              </a:rPr>
              <a:t>Autopsy</a:t>
            </a:r>
            <a:r>
              <a:rPr sz="3200" spc="1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Examination</a:t>
            </a:r>
            <a:r>
              <a:rPr sz="3200" spc="2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Report</a:t>
            </a:r>
            <a:endParaRPr sz="3200" dirty="0">
              <a:latin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83740" y="1525017"/>
            <a:ext cx="7653020" cy="45408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marR="233679" indent="-342900">
              <a:spcBef>
                <a:spcPts val="95"/>
              </a:spcBef>
              <a:buFont typeface="Wingdings"/>
              <a:buChar char=""/>
              <a:tabLst>
                <a:tab pos="355600" algn="l"/>
              </a:tabLst>
            </a:pPr>
            <a:r>
              <a:rPr sz="2800" spc="-5" dirty="0">
                <a:latin typeface="Calibri"/>
                <a:cs typeface="Calibri"/>
              </a:rPr>
              <a:t>The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b="1" spc="-5" dirty="0">
                <a:latin typeface="Calibri"/>
                <a:cs typeface="Calibri"/>
              </a:rPr>
              <a:t>disease</a:t>
            </a:r>
            <a:r>
              <a:rPr sz="2800" b="1" spc="1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or </a:t>
            </a:r>
            <a:r>
              <a:rPr sz="2800" b="1" dirty="0">
                <a:latin typeface="Calibri"/>
                <a:cs typeface="Calibri"/>
              </a:rPr>
              <a:t>injury </a:t>
            </a:r>
            <a:r>
              <a:rPr sz="2800" spc="-10" dirty="0">
                <a:latin typeface="Calibri"/>
                <a:cs typeface="Calibri"/>
              </a:rPr>
              <a:t>that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produces</a:t>
            </a:r>
            <a:r>
              <a:rPr sz="2800" spc="2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a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physiologic </a:t>
            </a:r>
            <a:r>
              <a:rPr sz="2800" spc="-615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derangement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that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results</a:t>
            </a:r>
            <a:r>
              <a:rPr sz="2800" spc="3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in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death.</a:t>
            </a:r>
            <a:endParaRPr sz="28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950">
              <a:latin typeface="Calibri"/>
              <a:cs typeface="Calibri"/>
            </a:endParaRPr>
          </a:p>
          <a:p>
            <a:pPr marL="355600" marR="5080" indent="-342900"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b="1" spc="-10" dirty="0">
                <a:latin typeface="Calibri"/>
                <a:cs typeface="Calibri"/>
              </a:rPr>
              <a:t>Disease</a:t>
            </a:r>
            <a:r>
              <a:rPr sz="2800" b="1" spc="25" dirty="0">
                <a:latin typeface="Calibri"/>
                <a:cs typeface="Calibri"/>
              </a:rPr>
              <a:t> </a:t>
            </a:r>
            <a:r>
              <a:rPr sz="2800" b="1" spc="-5" dirty="0">
                <a:latin typeface="Calibri"/>
                <a:cs typeface="Calibri"/>
              </a:rPr>
              <a:t>–</a:t>
            </a:r>
            <a:r>
              <a:rPr sz="2800" b="1" spc="1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categories </a:t>
            </a:r>
            <a:r>
              <a:rPr sz="2800" spc="-10" dirty="0">
                <a:latin typeface="Calibri"/>
                <a:cs typeface="Calibri"/>
              </a:rPr>
              <a:t>can</a:t>
            </a:r>
            <a:r>
              <a:rPr sz="2800" spc="-5" dirty="0">
                <a:latin typeface="Calibri"/>
                <a:cs typeface="Calibri"/>
              </a:rPr>
              <a:t> be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named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by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30" dirty="0">
                <a:latin typeface="Calibri"/>
                <a:cs typeface="Calibri"/>
              </a:rPr>
              <a:t>system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(e.g. </a:t>
            </a:r>
            <a:r>
              <a:rPr sz="2800" spc="-620" dirty="0">
                <a:latin typeface="Calibri"/>
                <a:cs typeface="Calibri"/>
              </a:rPr>
              <a:t> </a:t>
            </a:r>
            <a:r>
              <a:rPr sz="2800" spc="-30" dirty="0">
                <a:latin typeface="Calibri"/>
                <a:cs typeface="Calibri"/>
              </a:rPr>
              <a:t>cardiovascular,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spc="-35" dirty="0">
                <a:latin typeface="Calibri"/>
                <a:cs typeface="Calibri"/>
              </a:rPr>
              <a:t>respiratory,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central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nervous).</a:t>
            </a:r>
            <a:endParaRPr sz="2800">
              <a:latin typeface="Calibri"/>
              <a:cs typeface="Calibri"/>
            </a:endParaRPr>
          </a:p>
          <a:p>
            <a:pPr>
              <a:lnSpc>
                <a:spcPct val="100000"/>
              </a:lnSpc>
              <a:buFont typeface="Arial"/>
              <a:buChar char="•"/>
            </a:pPr>
            <a:endParaRPr sz="2950">
              <a:latin typeface="Calibri"/>
              <a:cs typeface="Calibri"/>
            </a:endParaRPr>
          </a:p>
          <a:p>
            <a:pPr marL="355600" marR="479425" indent="-342900"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b="1" dirty="0">
                <a:latin typeface="Calibri"/>
                <a:cs typeface="Calibri"/>
              </a:rPr>
              <a:t>Injury</a:t>
            </a:r>
            <a:r>
              <a:rPr sz="2800" b="1" spc="-5" dirty="0">
                <a:latin typeface="Calibri"/>
                <a:cs typeface="Calibri"/>
              </a:rPr>
              <a:t> –</a:t>
            </a:r>
            <a:r>
              <a:rPr sz="2800" b="1" spc="5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categories</a:t>
            </a:r>
            <a:r>
              <a:rPr sz="2800" spc="-2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include</a:t>
            </a:r>
            <a:r>
              <a:rPr sz="2800" spc="25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blast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35" dirty="0">
                <a:latin typeface="Calibri"/>
                <a:cs typeface="Calibri"/>
              </a:rPr>
              <a:t>injury,</a:t>
            </a:r>
            <a:r>
              <a:rPr sz="2800" spc="4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gunshot </a:t>
            </a:r>
            <a:r>
              <a:rPr sz="2800" spc="-61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wound,</a:t>
            </a:r>
            <a:r>
              <a:rPr sz="2800" spc="3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and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multiple/blunt</a:t>
            </a:r>
            <a:r>
              <a:rPr sz="2800" spc="60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force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35" dirty="0">
                <a:latin typeface="Calibri"/>
                <a:cs typeface="Calibri"/>
              </a:rPr>
              <a:t>injury.</a:t>
            </a:r>
            <a:endParaRPr sz="2800">
              <a:latin typeface="Calibri"/>
              <a:cs typeface="Calibri"/>
            </a:endParaRPr>
          </a:p>
          <a:p>
            <a:pPr marL="367665" algn="ctr">
              <a:spcBef>
                <a:spcPts val="1230"/>
              </a:spcBef>
            </a:pPr>
            <a:r>
              <a:rPr sz="2400" dirty="0">
                <a:latin typeface="Calibri"/>
                <a:cs typeface="Calibri"/>
              </a:rPr>
              <a:t>A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firearm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causes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u="sng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gunshot </a:t>
            </a:r>
            <a:r>
              <a:rPr sz="240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wound</a:t>
            </a:r>
            <a:r>
              <a:rPr sz="2400" spc="-10" dirty="0">
                <a:latin typeface="Calibri"/>
                <a:cs typeface="Calibri"/>
              </a:rPr>
              <a:t>.</a:t>
            </a:r>
            <a:endParaRPr sz="2400">
              <a:latin typeface="Calibri"/>
              <a:cs typeface="Calibri"/>
            </a:endParaRPr>
          </a:p>
          <a:p>
            <a:pPr marL="453390" algn="ctr">
              <a:spcBef>
                <a:spcPts val="1205"/>
              </a:spcBef>
            </a:pPr>
            <a:r>
              <a:rPr sz="2400" dirty="0">
                <a:latin typeface="Calibri"/>
                <a:cs typeface="Calibri"/>
              </a:rPr>
              <a:t>An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improvised</a:t>
            </a:r>
            <a:r>
              <a:rPr sz="24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sng" spc="-1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explosive</a:t>
            </a:r>
            <a:r>
              <a:rPr sz="24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sng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device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causes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blast</a:t>
            </a:r>
            <a:r>
              <a:rPr sz="24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sng" spc="-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injury</a:t>
            </a:r>
            <a:r>
              <a:rPr sz="2400" spc="-20" dirty="0">
                <a:latin typeface="Calibri"/>
                <a:cs typeface="Calibri"/>
              </a:rPr>
              <a:t>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388358" y="187198"/>
            <a:ext cx="3529329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spc="-5" dirty="0">
                <a:solidFill>
                  <a:srgbClr val="001F5F"/>
                </a:solidFill>
              </a:rPr>
              <a:t>Cause</a:t>
            </a:r>
            <a:r>
              <a:rPr b="1" spc="-60" dirty="0">
                <a:solidFill>
                  <a:srgbClr val="001F5F"/>
                </a:solidFill>
              </a:rPr>
              <a:t> </a:t>
            </a:r>
            <a:r>
              <a:rPr b="1" dirty="0">
                <a:solidFill>
                  <a:srgbClr val="001F5F"/>
                </a:solidFill>
                <a:latin typeface="Calibri"/>
                <a:cs typeface="Calibri"/>
              </a:rPr>
              <a:t>of</a:t>
            </a:r>
            <a:r>
              <a:rPr b="1" spc="-35" dirty="0">
                <a:solidFill>
                  <a:srgbClr val="001F5F"/>
                </a:solidFill>
              </a:rPr>
              <a:t> </a:t>
            </a:r>
            <a:r>
              <a:rPr b="1" spc="-10" dirty="0">
                <a:solidFill>
                  <a:srgbClr val="001F5F"/>
                </a:solidFill>
              </a:rPr>
              <a:t>Death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0473056" y="6502400"/>
            <a:ext cx="9715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latin typeface="Garamond"/>
                <a:cs typeface="Garamond"/>
              </a:rPr>
              <a:t>6</a:t>
            </a:r>
            <a:endParaRPr sz="1200">
              <a:latin typeface="Garamond"/>
              <a:cs typeface="Garamond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83740" y="1525017"/>
            <a:ext cx="8101330" cy="48723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indent="-342900">
              <a:spcBef>
                <a:spcPts val="95"/>
              </a:spcBef>
              <a:buFont typeface="Wingdings"/>
              <a:buChar char=""/>
              <a:tabLst>
                <a:tab pos="355600" algn="l"/>
              </a:tabLst>
            </a:pPr>
            <a:r>
              <a:rPr sz="2800" spc="-10" dirty="0">
                <a:latin typeface="Calibri"/>
                <a:cs typeface="Calibri"/>
              </a:rPr>
              <a:t>How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the</a:t>
            </a:r>
            <a:r>
              <a:rPr sz="2800" spc="-10" dirty="0">
                <a:latin typeface="Calibri"/>
                <a:cs typeface="Calibri"/>
              </a:rPr>
              <a:t> death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came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about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(circumstances).</a:t>
            </a:r>
            <a:endParaRPr sz="28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950" dirty="0">
              <a:latin typeface="Calibri"/>
              <a:cs typeface="Calibri"/>
            </a:endParaRPr>
          </a:p>
          <a:p>
            <a:pPr marL="355600" indent="-342900"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b="1" spc="-15" dirty="0">
                <a:latin typeface="Calibri"/>
                <a:cs typeface="Calibri"/>
              </a:rPr>
              <a:t>Natural</a:t>
            </a:r>
            <a:r>
              <a:rPr sz="2800" b="1" spc="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– </a:t>
            </a:r>
            <a:r>
              <a:rPr sz="2800" spc="-10" dirty="0">
                <a:latin typeface="Calibri"/>
                <a:cs typeface="Calibri"/>
              </a:rPr>
              <a:t>disease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process</a:t>
            </a:r>
            <a:endParaRPr sz="28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buFont typeface="Arial"/>
              <a:buChar char="•"/>
            </a:pPr>
            <a:endParaRPr sz="2950" dirty="0">
              <a:latin typeface="Calibri"/>
              <a:cs typeface="Calibri"/>
            </a:endParaRPr>
          </a:p>
          <a:p>
            <a:pPr marL="355600" indent="-342900"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b="1" spc="-5" dirty="0">
                <a:latin typeface="Calibri"/>
                <a:cs typeface="Calibri"/>
              </a:rPr>
              <a:t>Accident</a:t>
            </a:r>
            <a:r>
              <a:rPr sz="2800" b="1" spc="1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–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injury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with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no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volitional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act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to</a:t>
            </a:r>
            <a:r>
              <a:rPr sz="2800" spc="-10" dirty="0">
                <a:latin typeface="Calibri"/>
                <a:cs typeface="Calibri"/>
              </a:rPr>
              <a:t> harm</a:t>
            </a:r>
            <a:endParaRPr sz="28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buFont typeface="Arial"/>
              <a:buChar char="•"/>
            </a:pPr>
            <a:endParaRPr sz="2950" dirty="0">
              <a:latin typeface="Calibri"/>
              <a:cs typeface="Calibri"/>
            </a:endParaRPr>
          </a:p>
          <a:p>
            <a:pPr marL="355600" indent="-342900"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b="1" spc="-5" dirty="0">
                <a:latin typeface="Calibri"/>
                <a:cs typeface="Calibri"/>
              </a:rPr>
              <a:t>Suicide</a:t>
            </a:r>
            <a:r>
              <a:rPr sz="2800" b="1" spc="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–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injury</a:t>
            </a:r>
            <a:r>
              <a:rPr sz="2800" spc="25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from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volitional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act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to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harm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oneself</a:t>
            </a:r>
            <a:endParaRPr sz="28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buFont typeface="Arial"/>
              <a:buChar char="•"/>
            </a:pPr>
            <a:endParaRPr sz="2950" dirty="0">
              <a:latin typeface="Calibri"/>
              <a:cs typeface="Calibri"/>
            </a:endParaRPr>
          </a:p>
          <a:p>
            <a:pPr marL="355600" indent="-342900"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b="1" spc="-5" dirty="0">
                <a:latin typeface="Calibri"/>
                <a:cs typeface="Calibri"/>
              </a:rPr>
              <a:t>Homicide</a:t>
            </a:r>
            <a:r>
              <a:rPr sz="2800" b="1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–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injury</a:t>
            </a:r>
            <a:r>
              <a:rPr sz="2800" spc="4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from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volitional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act </a:t>
            </a:r>
            <a:r>
              <a:rPr sz="2800" spc="-15" dirty="0">
                <a:latin typeface="Calibri"/>
                <a:cs typeface="Calibri"/>
              </a:rPr>
              <a:t>to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harm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another</a:t>
            </a:r>
            <a:endParaRPr sz="28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buFont typeface="Arial"/>
              <a:buChar char="•"/>
            </a:pPr>
            <a:endParaRPr sz="2950" dirty="0">
              <a:latin typeface="Calibri"/>
              <a:cs typeface="Calibri"/>
            </a:endParaRPr>
          </a:p>
          <a:p>
            <a:pPr marL="355600" indent="-342900"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2800" b="1" spc="-10" dirty="0">
                <a:latin typeface="Calibri"/>
                <a:cs typeface="Calibri"/>
              </a:rPr>
              <a:t>Undetermined</a:t>
            </a:r>
            <a:r>
              <a:rPr sz="2800" b="1" spc="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–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body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not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recovered/inadequate</a:t>
            </a:r>
            <a:r>
              <a:rPr sz="2800" spc="25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info</a:t>
            </a:r>
            <a:endParaRPr sz="2800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153281" y="187198"/>
            <a:ext cx="4003675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spc="-5" dirty="0">
                <a:solidFill>
                  <a:srgbClr val="001F5F"/>
                </a:solidFill>
              </a:rPr>
              <a:t>Manner</a:t>
            </a:r>
            <a:r>
              <a:rPr b="1" spc="-30" dirty="0">
                <a:solidFill>
                  <a:srgbClr val="001F5F"/>
                </a:solidFill>
              </a:rPr>
              <a:t> </a:t>
            </a:r>
            <a:r>
              <a:rPr b="1" dirty="0">
                <a:solidFill>
                  <a:srgbClr val="001F5F"/>
                </a:solidFill>
                <a:latin typeface="Calibri"/>
                <a:cs typeface="Calibri"/>
              </a:rPr>
              <a:t>of</a:t>
            </a:r>
            <a:r>
              <a:rPr b="1" spc="-20" dirty="0">
                <a:solidFill>
                  <a:srgbClr val="001F5F"/>
                </a:solidFill>
              </a:rPr>
              <a:t> </a:t>
            </a:r>
            <a:r>
              <a:rPr b="1" spc="-10" dirty="0">
                <a:solidFill>
                  <a:srgbClr val="001F5F"/>
                </a:solidFill>
              </a:rPr>
              <a:t>Death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0473056" y="6502400"/>
            <a:ext cx="9715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200" dirty="0">
                <a:latin typeface="Garamond"/>
                <a:cs typeface="Garamond"/>
              </a:rPr>
              <a:t>7</a:t>
            </a:r>
            <a:endParaRPr sz="1200">
              <a:latin typeface="Garamond"/>
              <a:cs typeface="Garamond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837939" y="263398"/>
            <a:ext cx="2515235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spc="-10" dirty="0">
                <a:solidFill>
                  <a:srgbClr val="001F5F"/>
                </a:solidFill>
              </a:rPr>
              <a:t>Challenges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057400" y="1524000"/>
            <a:ext cx="5449570" cy="444544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indent="-342900">
              <a:spcBef>
                <a:spcPts val="1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10" dirty="0">
                <a:latin typeface="Calibri"/>
                <a:cs typeface="Calibri"/>
              </a:rPr>
              <a:t>Forensically</a:t>
            </a:r>
            <a:r>
              <a:rPr sz="3200" spc="-2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trained</a:t>
            </a:r>
            <a:r>
              <a:rPr sz="3200" spc="-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individuals</a:t>
            </a:r>
          </a:p>
          <a:p>
            <a:pPr>
              <a:spcBef>
                <a:spcPts val="5"/>
              </a:spcBef>
              <a:buFont typeface="Arial"/>
              <a:buChar char="•"/>
            </a:pPr>
            <a:endParaRPr sz="3200" dirty="0">
              <a:latin typeface="Calibri"/>
              <a:cs typeface="Calibri"/>
            </a:endParaRPr>
          </a:p>
          <a:p>
            <a:pPr marL="355600" indent="-342900">
              <a:spcBef>
                <a:spcPts val="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10" dirty="0">
                <a:latin typeface="Calibri"/>
                <a:cs typeface="Calibri"/>
              </a:rPr>
              <a:t>Weightlessness</a:t>
            </a:r>
            <a:endParaRPr sz="3200" dirty="0">
              <a:latin typeface="Calibri"/>
              <a:cs typeface="Calibri"/>
            </a:endParaRPr>
          </a:p>
          <a:p>
            <a:pPr>
              <a:spcBef>
                <a:spcPts val="5"/>
              </a:spcBef>
              <a:buFont typeface="Arial"/>
              <a:buChar char="•"/>
            </a:pPr>
            <a:endParaRPr sz="3200" dirty="0">
              <a:latin typeface="Calibri"/>
              <a:cs typeface="Calibri"/>
            </a:endParaRPr>
          </a:p>
          <a:p>
            <a:pPr marL="355600" indent="-342900"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30" dirty="0">
                <a:latin typeface="Calibri"/>
                <a:cs typeface="Calibri"/>
              </a:rPr>
              <a:t>Validated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procedures</a:t>
            </a:r>
            <a:endParaRPr sz="3200" dirty="0">
              <a:latin typeface="Calibri"/>
              <a:cs typeface="Calibri"/>
            </a:endParaRPr>
          </a:p>
          <a:p>
            <a:pPr>
              <a:spcBef>
                <a:spcPts val="5"/>
              </a:spcBef>
              <a:buFont typeface="Arial"/>
              <a:buChar char="•"/>
            </a:pPr>
            <a:endParaRPr sz="3200" dirty="0">
              <a:latin typeface="Calibri"/>
              <a:cs typeface="Calibri"/>
            </a:endParaRPr>
          </a:p>
          <a:p>
            <a:pPr marL="355600" indent="-342900">
              <a:spcBef>
                <a:spcPts val="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dirty="0">
                <a:latin typeface="Calibri"/>
                <a:cs typeface="Calibri"/>
              </a:rPr>
              <a:t>Unknown</a:t>
            </a:r>
            <a:r>
              <a:rPr sz="3200" spc="-1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decomposition</a:t>
            </a:r>
            <a:r>
              <a:rPr sz="3200" dirty="0">
                <a:latin typeface="Calibri"/>
                <a:cs typeface="Calibri"/>
              </a:rPr>
              <a:t> </a:t>
            </a:r>
            <a:r>
              <a:rPr sz="3200" spc="-30" dirty="0">
                <a:latin typeface="Calibri"/>
                <a:cs typeface="Calibri"/>
              </a:rPr>
              <a:t>rate</a:t>
            </a:r>
            <a:endParaRPr sz="3200" dirty="0">
              <a:latin typeface="Calibri"/>
              <a:cs typeface="Calibri"/>
            </a:endParaRPr>
          </a:p>
          <a:p>
            <a:pPr>
              <a:spcBef>
                <a:spcPts val="5"/>
              </a:spcBef>
              <a:buFont typeface="Arial"/>
              <a:buChar char="•"/>
            </a:pPr>
            <a:endParaRPr sz="3200" dirty="0">
              <a:latin typeface="Calibri"/>
              <a:cs typeface="Calibri"/>
            </a:endParaRPr>
          </a:p>
          <a:p>
            <a:pPr marL="355600" indent="-342900"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5" dirty="0">
                <a:latin typeface="Calibri"/>
                <a:cs typeface="Calibri"/>
              </a:rPr>
              <a:t>Disposition</a:t>
            </a:r>
            <a:r>
              <a:rPr sz="3200" spc="10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2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remain</a:t>
            </a:r>
            <a:endParaRPr sz="3200" dirty="0">
              <a:latin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615309" y="263398"/>
            <a:ext cx="4961255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spc="-20" dirty="0">
                <a:solidFill>
                  <a:srgbClr val="001F5F"/>
                </a:solidFill>
              </a:rPr>
              <a:t>Forensic</a:t>
            </a:r>
            <a:r>
              <a:rPr b="1" spc="-70" dirty="0">
                <a:solidFill>
                  <a:srgbClr val="001F5F"/>
                </a:solidFill>
              </a:rPr>
              <a:t> </a:t>
            </a:r>
            <a:r>
              <a:rPr b="1" spc="-10" dirty="0">
                <a:solidFill>
                  <a:srgbClr val="001F5F"/>
                </a:solidFill>
              </a:rPr>
              <a:t>Examination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828800" y="1524000"/>
            <a:ext cx="8455660" cy="499944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indent="-342900">
              <a:spcBef>
                <a:spcPts val="1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600" spc="-10" dirty="0">
                <a:latin typeface="Calibri"/>
                <a:cs typeface="Calibri"/>
              </a:rPr>
              <a:t>Photographic</a:t>
            </a:r>
            <a:r>
              <a:rPr sz="3600" dirty="0">
                <a:latin typeface="Calibri"/>
                <a:cs typeface="Calibri"/>
              </a:rPr>
              <a:t> </a:t>
            </a:r>
            <a:r>
              <a:rPr sz="3600" spc="-10" dirty="0">
                <a:latin typeface="Calibri"/>
                <a:cs typeface="Calibri"/>
              </a:rPr>
              <a:t>documentation</a:t>
            </a:r>
            <a:endParaRPr sz="3600" dirty="0">
              <a:latin typeface="Calibri"/>
              <a:cs typeface="Calibri"/>
            </a:endParaRPr>
          </a:p>
          <a:p>
            <a:pPr>
              <a:spcBef>
                <a:spcPts val="5"/>
              </a:spcBef>
              <a:buFont typeface="Arial"/>
              <a:buChar char="•"/>
            </a:pPr>
            <a:endParaRPr sz="3600" dirty="0">
              <a:latin typeface="Calibri"/>
              <a:cs typeface="Calibri"/>
            </a:endParaRPr>
          </a:p>
          <a:p>
            <a:pPr marL="355600" indent="-342900">
              <a:spcBef>
                <a:spcPts val="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600" spc="-15" dirty="0">
                <a:latin typeface="Calibri"/>
                <a:cs typeface="Calibri"/>
              </a:rPr>
              <a:t>Removal</a:t>
            </a:r>
            <a:r>
              <a:rPr sz="3600" spc="-10" dirty="0">
                <a:latin typeface="Calibri"/>
                <a:cs typeface="Calibri"/>
              </a:rPr>
              <a:t> </a:t>
            </a:r>
            <a:r>
              <a:rPr sz="3600" spc="-5" dirty="0">
                <a:latin typeface="Calibri"/>
                <a:cs typeface="Calibri"/>
              </a:rPr>
              <a:t>of</a:t>
            </a:r>
            <a:r>
              <a:rPr sz="3600" spc="-10" dirty="0">
                <a:latin typeface="Calibri"/>
                <a:cs typeface="Calibri"/>
              </a:rPr>
              <a:t> personal</a:t>
            </a:r>
            <a:r>
              <a:rPr sz="3600" dirty="0">
                <a:latin typeface="Calibri"/>
                <a:cs typeface="Calibri"/>
              </a:rPr>
              <a:t> </a:t>
            </a:r>
            <a:r>
              <a:rPr sz="3600" spc="-25" dirty="0">
                <a:latin typeface="Calibri"/>
                <a:cs typeface="Calibri"/>
              </a:rPr>
              <a:t>effects</a:t>
            </a:r>
            <a:r>
              <a:rPr sz="3600" spc="-5" dirty="0">
                <a:latin typeface="Calibri"/>
                <a:cs typeface="Calibri"/>
              </a:rPr>
              <a:t> </a:t>
            </a:r>
            <a:r>
              <a:rPr sz="3600" dirty="0">
                <a:latin typeface="Calibri"/>
                <a:cs typeface="Calibri"/>
              </a:rPr>
              <a:t>and</a:t>
            </a:r>
            <a:r>
              <a:rPr sz="3600" spc="10" dirty="0">
                <a:latin typeface="Calibri"/>
                <a:cs typeface="Calibri"/>
              </a:rPr>
              <a:t> </a:t>
            </a:r>
            <a:r>
              <a:rPr sz="3600" dirty="0">
                <a:latin typeface="Calibri"/>
                <a:cs typeface="Calibri"/>
              </a:rPr>
              <a:t>clothing</a:t>
            </a:r>
          </a:p>
          <a:p>
            <a:pPr>
              <a:spcBef>
                <a:spcPts val="5"/>
              </a:spcBef>
              <a:buFont typeface="Arial"/>
              <a:buChar char="•"/>
            </a:pPr>
            <a:endParaRPr sz="3600" dirty="0">
              <a:latin typeface="Calibri"/>
              <a:cs typeface="Calibri"/>
            </a:endParaRPr>
          </a:p>
          <a:p>
            <a:pPr marL="355600" indent="-342900"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600" spc="-10" dirty="0">
                <a:latin typeface="Calibri"/>
                <a:cs typeface="Calibri"/>
              </a:rPr>
              <a:t>Forensic </a:t>
            </a:r>
            <a:r>
              <a:rPr sz="3600" spc="-5" dirty="0">
                <a:latin typeface="Calibri"/>
                <a:cs typeface="Calibri"/>
              </a:rPr>
              <a:t>sample</a:t>
            </a:r>
            <a:r>
              <a:rPr sz="3600" spc="-30" dirty="0">
                <a:latin typeface="Calibri"/>
                <a:cs typeface="Calibri"/>
              </a:rPr>
              <a:t> </a:t>
            </a:r>
            <a:r>
              <a:rPr sz="3600" spc="-5" dirty="0">
                <a:latin typeface="Calibri"/>
                <a:cs typeface="Calibri"/>
              </a:rPr>
              <a:t>collection </a:t>
            </a:r>
            <a:r>
              <a:rPr sz="3600" dirty="0">
                <a:latin typeface="Calibri"/>
                <a:cs typeface="Calibri"/>
              </a:rPr>
              <a:t>and</a:t>
            </a:r>
            <a:r>
              <a:rPr sz="3600" spc="-10" dirty="0">
                <a:latin typeface="Calibri"/>
                <a:cs typeface="Calibri"/>
              </a:rPr>
              <a:t> </a:t>
            </a:r>
            <a:r>
              <a:rPr sz="3600" spc="-25" dirty="0">
                <a:latin typeface="Calibri"/>
                <a:cs typeface="Calibri"/>
              </a:rPr>
              <a:t>storage</a:t>
            </a:r>
            <a:endParaRPr sz="3600" dirty="0">
              <a:latin typeface="Calibri"/>
              <a:cs typeface="Calibri"/>
            </a:endParaRPr>
          </a:p>
          <a:p>
            <a:pPr>
              <a:spcBef>
                <a:spcPts val="5"/>
              </a:spcBef>
              <a:buFont typeface="Arial"/>
              <a:buChar char="•"/>
            </a:pPr>
            <a:endParaRPr sz="3600" dirty="0">
              <a:latin typeface="Calibri"/>
              <a:cs typeface="Calibri"/>
            </a:endParaRPr>
          </a:p>
          <a:p>
            <a:pPr marL="355600" indent="-342900">
              <a:spcBef>
                <a:spcPts val="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600" spc="-10" dirty="0">
                <a:latin typeface="Calibri"/>
                <a:cs typeface="Calibri"/>
              </a:rPr>
              <a:t>Preparation</a:t>
            </a:r>
            <a:r>
              <a:rPr sz="3600" spc="-35" dirty="0">
                <a:latin typeface="Calibri"/>
                <a:cs typeface="Calibri"/>
              </a:rPr>
              <a:t> </a:t>
            </a:r>
            <a:r>
              <a:rPr sz="3600" spc="-5" dirty="0">
                <a:latin typeface="Calibri"/>
                <a:cs typeface="Calibri"/>
              </a:rPr>
              <a:t>of</a:t>
            </a:r>
            <a:r>
              <a:rPr sz="3600" spc="-10" dirty="0">
                <a:latin typeface="Calibri"/>
                <a:cs typeface="Calibri"/>
              </a:rPr>
              <a:t> </a:t>
            </a:r>
            <a:r>
              <a:rPr sz="3600" dirty="0">
                <a:latin typeface="Calibri"/>
                <a:cs typeface="Calibri"/>
              </a:rPr>
              <a:t>the</a:t>
            </a:r>
            <a:r>
              <a:rPr sz="3600" spc="-10" dirty="0">
                <a:latin typeface="Calibri"/>
                <a:cs typeface="Calibri"/>
              </a:rPr>
              <a:t> </a:t>
            </a:r>
            <a:r>
              <a:rPr sz="3600" spc="-5" dirty="0">
                <a:latin typeface="Calibri"/>
                <a:cs typeface="Calibri"/>
              </a:rPr>
              <a:t>body</a:t>
            </a:r>
            <a:endParaRPr sz="3600" dirty="0">
              <a:latin typeface="Calibri"/>
              <a:cs typeface="Calibri"/>
            </a:endParaRPr>
          </a:p>
          <a:p>
            <a:pPr>
              <a:spcBef>
                <a:spcPts val="5"/>
              </a:spcBef>
              <a:buFont typeface="Arial"/>
              <a:buChar char="•"/>
            </a:pPr>
            <a:endParaRPr sz="3600" dirty="0">
              <a:latin typeface="Calibri"/>
              <a:cs typeface="Calibri"/>
            </a:endParaRPr>
          </a:p>
          <a:p>
            <a:pPr marL="355600" indent="-342900"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600" spc="-5" dirty="0">
                <a:latin typeface="Calibri"/>
                <a:cs typeface="Calibri"/>
              </a:rPr>
              <a:t>Human</a:t>
            </a:r>
            <a:r>
              <a:rPr sz="3600" spc="20" dirty="0">
                <a:latin typeface="Calibri"/>
                <a:cs typeface="Calibri"/>
              </a:rPr>
              <a:t> </a:t>
            </a:r>
            <a:r>
              <a:rPr sz="3600" spc="-5" dirty="0">
                <a:latin typeface="Calibri"/>
                <a:cs typeface="Calibri"/>
              </a:rPr>
              <a:t>remains </a:t>
            </a:r>
            <a:r>
              <a:rPr sz="3600" spc="-10" dirty="0">
                <a:latin typeface="Calibri"/>
                <a:cs typeface="Calibri"/>
              </a:rPr>
              <a:t>containment</a:t>
            </a:r>
            <a:r>
              <a:rPr sz="3600" spc="-5" dirty="0">
                <a:latin typeface="Calibri"/>
                <a:cs typeface="Calibri"/>
              </a:rPr>
              <a:t> unit</a:t>
            </a:r>
            <a:r>
              <a:rPr sz="3600" spc="15" dirty="0">
                <a:latin typeface="Calibri"/>
                <a:cs typeface="Calibri"/>
              </a:rPr>
              <a:t> </a:t>
            </a:r>
            <a:r>
              <a:rPr sz="3600" spc="-10" dirty="0">
                <a:latin typeface="Calibri"/>
                <a:cs typeface="Calibri"/>
              </a:rPr>
              <a:t>(HRCU)</a:t>
            </a:r>
            <a:endParaRPr sz="3600" dirty="0">
              <a:latin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094227" y="263398"/>
            <a:ext cx="4004945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spc="-20" dirty="0">
                <a:solidFill>
                  <a:srgbClr val="001F5F"/>
                </a:solidFill>
              </a:rPr>
              <a:t>Forensic</a:t>
            </a:r>
            <a:r>
              <a:rPr b="1" spc="-75" dirty="0">
                <a:solidFill>
                  <a:srgbClr val="001F5F"/>
                </a:solidFill>
              </a:rPr>
              <a:t> </a:t>
            </a:r>
            <a:r>
              <a:rPr b="1" dirty="0">
                <a:solidFill>
                  <a:srgbClr val="001F5F"/>
                </a:solidFill>
                <a:latin typeface="Calibri"/>
                <a:cs typeface="Calibri"/>
              </a:rPr>
              <a:t>Samples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514600" y="1905000"/>
            <a:ext cx="3886200" cy="38914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indent="-342900">
              <a:spcBef>
                <a:spcPts val="1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600" spc="-5" dirty="0">
                <a:latin typeface="Calibri"/>
                <a:cs typeface="Calibri"/>
              </a:rPr>
              <a:t>Hair</a:t>
            </a:r>
            <a:r>
              <a:rPr sz="3600" spc="-20" dirty="0">
                <a:latin typeface="Calibri"/>
                <a:cs typeface="Calibri"/>
              </a:rPr>
              <a:t> </a:t>
            </a:r>
            <a:r>
              <a:rPr sz="3600" dirty="0">
                <a:latin typeface="Calibri"/>
                <a:cs typeface="Calibri"/>
              </a:rPr>
              <a:t>and</a:t>
            </a:r>
            <a:r>
              <a:rPr sz="3600" spc="-5" dirty="0">
                <a:latin typeface="Calibri"/>
                <a:cs typeface="Calibri"/>
              </a:rPr>
              <a:t> nails</a:t>
            </a:r>
            <a:endParaRPr sz="3600" dirty="0">
              <a:latin typeface="Calibri"/>
              <a:cs typeface="Calibri"/>
            </a:endParaRPr>
          </a:p>
          <a:p>
            <a:pPr>
              <a:spcBef>
                <a:spcPts val="5"/>
              </a:spcBef>
              <a:buFont typeface="Arial"/>
              <a:buChar char="•"/>
            </a:pPr>
            <a:endParaRPr sz="3600" dirty="0">
              <a:latin typeface="Calibri"/>
              <a:cs typeface="Calibri"/>
            </a:endParaRPr>
          </a:p>
          <a:p>
            <a:pPr marL="355600" indent="-342900">
              <a:spcBef>
                <a:spcPts val="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600" dirty="0">
                <a:latin typeface="Calibri"/>
                <a:cs typeface="Calibri"/>
              </a:rPr>
              <a:t>Urine</a:t>
            </a:r>
          </a:p>
          <a:p>
            <a:pPr>
              <a:spcBef>
                <a:spcPts val="5"/>
              </a:spcBef>
              <a:buFont typeface="Arial"/>
              <a:buChar char="•"/>
            </a:pPr>
            <a:endParaRPr sz="3600" dirty="0">
              <a:latin typeface="Calibri"/>
              <a:cs typeface="Calibri"/>
            </a:endParaRPr>
          </a:p>
          <a:p>
            <a:pPr marL="355600" indent="-342900"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600" dirty="0">
                <a:latin typeface="Calibri"/>
                <a:cs typeface="Calibri"/>
              </a:rPr>
              <a:t>Blood</a:t>
            </a:r>
          </a:p>
          <a:p>
            <a:pPr>
              <a:spcBef>
                <a:spcPts val="5"/>
              </a:spcBef>
              <a:buFont typeface="Arial"/>
              <a:buChar char="•"/>
            </a:pPr>
            <a:endParaRPr sz="3600" dirty="0">
              <a:latin typeface="Calibri"/>
              <a:cs typeface="Calibri"/>
            </a:endParaRPr>
          </a:p>
          <a:p>
            <a:pPr marL="355600" indent="-342900">
              <a:spcBef>
                <a:spcPts val="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600" spc="-10" dirty="0">
                <a:latin typeface="Calibri"/>
                <a:cs typeface="Calibri"/>
              </a:rPr>
              <a:t>Vitreous</a:t>
            </a:r>
            <a:r>
              <a:rPr sz="3600" spc="-50" dirty="0">
                <a:latin typeface="Calibri"/>
                <a:cs typeface="Calibri"/>
              </a:rPr>
              <a:t> </a:t>
            </a:r>
            <a:r>
              <a:rPr sz="3600" spc="-5" dirty="0">
                <a:latin typeface="Calibri"/>
                <a:cs typeface="Calibri"/>
              </a:rPr>
              <a:t>humor</a:t>
            </a:r>
            <a:endParaRPr sz="3600" dirty="0">
              <a:latin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680967" y="263398"/>
            <a:ext cx="2830195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dirty="0">
                <a:solidFill>
                  <a:srgbClr val="001F5F"/>
                </a:solidFill>
                <a:latin typeface="Calibri"/>
                <a:cs typeface="Calibri"/>
              </a:rPr>
              <a:t>Hair</a:t>
            </a:r>
            <a:r>
              <a:rPr b="1" spc="-80" dirty="0">
                <a:solidFill>
                  <a:srgbClr val="001F5F"/>
                </a:solidFill>
              </a:rPr>
              <a:t> </a:t>
            </a:r>
            <a:r>
              <a:rPr b="1" spc="-5" dirty="0">
                <a:solidFill>
                  <a:srgbClr val="001F5F"/>
                </a:solidFill>
              </a:rPr>
              <a:t>Sample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88793" y="1752600"/>
            <a:ext cx="5614415" cy="419862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376167" y="263398"/>
            <a:ext cx="3441065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dirty="0">
                <a:solidFill>
                  <a:srgbClr val="001F5F"/>
                </a:solidFill>
                <a:latin typeface="Calibri"/>
                <a:cs typeface="Calibri"/>
              </a:rPr>
              <a:t>Blood</a:t>
            </a:r>
            <a:r>
              <a:rPr b="1" spc="-70" dirty="0">
                <a:solidFill>
                  <a:srgbClr val="001F5F"/>
                </a:solidFill>
              </a:rPr>
              <a:t> </a:t>
            </a:r>
            <a:r>
              <a:rPr b="1" spc="-5" dirty="0">
                <a:solidFill>
                  <a:srgbClr val="001F5F"/>
                </a:solidFill>
              </a:rPr>
              <a:t>Samples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29000" y="1524000"/>
            <a:ext cx="5966868" cy="510540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264915" y="263398"/>
            <a:ext cx="3662045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spc="-10" dirty="0">
                <a:solidFill>
                  <a:srgbClr val="001F5F"/>
                </a:solidFill>
              </a:rPr>
              <a:t>Vitreous</a:t>
            </a:r>
            <a:r>
              <a:rPr b="1" spc="-100" dirty="0">
                <a:solidFill>
                  <a:srgbClr val="001F5F"/>
                </a:solidFill>
              </a:rPr>
              <a:t> </a:t>
            </a:r>
            <a:r>
              <a:rPr b="1" dirty="0">
                <a:solidFill>
                  <a:srgbClr val="001F5F"/>
                </a:solidFill>
                <a:latin typeface="Calibri"/>
                <a:cs typeface="Calibri"/>
              </a:rPr>
              <a:t>humor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41648" y="1600200"/>
            <a:ext cx="4108704" cy="472440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60801" y="263398"/>
            <a:ext cx="5468620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spc="-20" dirty="0">
                <a:solidFill>
                  <a:srgbClr val="001F5F"/>
                </a:solidFill>
              </a:rPr>
              <a:t>Preparation</a:t>
            </a:r>
            <a:r>
              <a:rPr b="1" spc="-35" dirty="0">
                <a:solidFill>
                  <a:srgbClr val="001F5F"/>
                </a:solidFill>
              </a:rPr>
              <a:t> </a:t>
            </a:r>
            <a:r>
              <a:rPr b="1" spc="-10" dirty="0">
                <a:solidFill>
                  <a:srgbClr val="001F5F"/>
                </a:solidFill>
              </a:rPr>
              <a:t>of</a:t>
            </a:r>
            <a:r>
              <a:rPr b="1" spc="-25" dirty="0">
                <a:solidFill>
                  <a:srgbClr val="001F5F"/>
                </a:solidFill>
              </a:rPr>
              <a:t> </a:t>
            </a:r>
            <a:r>
              <a:rPr b="1" spc="-15" dirty="0">
                <a:solidFill>
                  <a:srgbClr val="001F5F"/>
                </a:solidFill>
              </a:rPr>
              <a:t>Remains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828800" y="1828800"/>
            <a:ext cx="8915400" cy="38914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indent="-342900">
              <a:spcBef>
                <a:spcPts val="1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600" dirty="0">
                <a:latin typeface="Calibri"/>
                <a:cs typeface="Calibri"/>
              </a:rPr>
              <a:t>Placement</a:t>
            </a:r>
            <a:r>
              <a:rPr sz="3600" spc="-5" dirty="0">
                <a:latin typeface="Calibri"/>
                <a:cs typeface="Calibri"/>
              </a:rPr>
              <a:t> </a:t>
            </a:r>
            <a:r>
              <a:rPr sz="3600" dirty="0">
                <a:latin typeface="Calibri"/>
                <a:cs typeface="Calibri"/>
              </a:rPr>
              <a:t>of</a:t>
            </a:r>
            <a:r>
              <a:rPr sz="3600" spc="-20" dirty="0">
                <a:latin typeface="Calibri"/>
                <a:cs typeface="Calibri"/>
              </a:rPr>
              <a:t> </a:t>
            </a:r>
            <a:r>
              <a:rPr sz="3600" spc="-25" dirty="0">
                <a:latin typeface="Calibri"/>
                <a:cs typeface="Calibri"/>
              </a:rPr>
              <a:t>gauze</a:t>
            </a:r>
            <a:r>
              <a:rPr sz="3600" dirty="0">
                <a:latin typeface="Calibri"/>
                <a:cs typeface="Calibri"/>
              </a:rPr>
              <a:t> in</a:t>
            </a:r>
            <a:r>
              <a:rPr sz="3600" spc="5" dirty="0">
                <a:latin typeface="Calibri"/>
                <a:cs typeface="Calibri"/>
              </a:rPr>
              <a:t> </a:t>
            </a:r>
            <a:r>
              <a:rPr sz="3600" spc="-15" dirty="0">
                <a:latin typeface="Calibri"/>
                <a:cs typeface="Calibri"/>
              </a:rPr>
              <a:t>oral</a:t>
            </a:r>
            <a:r>
              <a:rPr sz="3600" dirty="0">
                <a:latin typeface="Calibri"/>
                <a:cs typeface="Calibri"/>
              </a:rPr>
              <a:t> and</a:t>
            </a:r>
            <a:r>
              <a:rPr sz="3600" spc="5" dirty="0">
                <a:latin typeface="Calibri"/>
                <a:cs typeface="Calibri"/>
              </a:rPr>
              <a:t> </a:t>
            </a:r>
            <a:r>
              <a:rPr sz="3600" spc="-5" dirty="0">
                <a:latin typeface="Calibri"/>
                <a:cs typeface="Calibri"/>
              </a:rPr>
              <a:t>nasal</a:t>
            </a:r>
            <a:r>
              <a:rPr sz="3600" spc="10" dirty="0">
                <a:latin typeface="Calibri"/>
                <a:cs typeface="Calibri"/>
              </a:rPr>
              <a:t> </a:t>
            </a:r>
            <a:r>
              <a:rPr sz="3600" spc="-10" dirty="0">
                <a:latin typeface="Calibri"/>
                <a:cs typeface="Calibri"/>
              </a:rPr>
              <a:t>cavities</a:t>
            </a:r>
            <a:endParaRPr sz="3600" dirty="0">
              <a:latin typeface="Calibri"/>
              <a:cs typeface="Calibri"/>
            </a:endParaRPr>
          </a:p>
          <a:p>
            <a:pPr>
              <a:spcBef>
                <a:spcPts val="5"/>
              </a:spcBef>
              <a:buFont typeface="Arial"/>
              <a:buChar char="•"/>
            </a:pPr>
            <a:endParaRPr sz="3600" dirty="0">
              <a:latin typeface="Calibri"/>
              <a:cs typeface="Calibri"/>
            </a:endParaRPr>
          </a:p>
          <a:p>
            <a:pPr marL="355600" indent="-342900">
              <a:spcBef>
                <a:spcPts val="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600" spc="-5" dirty="0">
                <a:latin typeface="Calibri"/>
                <a:cs typeface="Calibri"/>
              </a:rPr>
              <a:t>Absorbent</a:t>
            </a:r>
            <a:r>
              <a:rPr sz="3600" spc="-40" dirty="0">
                <a:latin typeface="Calibri"/>
                <a:cs typeface="Calibri"/>
              </a:rPr>
              <a:t> </a:t>
            </a:r>
            <a:r>
              <a:rPr sz="3600" spc="-10" dirty="0">
                <a:latin typeface="Calibri"/>
                <a:cs typeface="Calibri"/>
              </a:rPr>
              <a:t>undergarment</a:t>
            </a:r>
            <a:endParaRPr sz="3600" dirty="0">
              <a:latin typeface="Calibri"/>
              <a:cs typeface="Calibri"/>
            </a:endParaRPr>
          </a:p>
          <a:p>
            <a:pPr>
              <a:spcBef>
                <a:spcPts val="5"/>
              </a:spcBef>
              <a:buFont typeface="Arial"/>
              <a:buChar char="•"/>
            </a:pPr>
            <a:endParaRPr sz="3600" dirty="0">
              <a:latin typeface="Calibri"/>
              <a:cs typeface="Calibri"/>
            </a:endParaRPr>
          </a:p>
          <a:p>
            <a:pPr marL="355600" indent="-342900"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600" dirty="0">
                <a:latin typeface="Calibri"/>
                <a:cs typeface="Calibri"/>
              </a:rPr>
              <a:t>Abdominal</a:t>
            </a:r>
            <a:r>
              <a:rPr sz="3600" spc="10" dirty="0">
                <a:latin typeface="Calibri"/>
                <a:cs typeface="Calibri"/>
              </a:rPr>
              <a:t> </a:t>
            </a:r>
            <a:r>
              <a:rPr sz="3600" spc="-10" dirty="0">
                <a:latin typeface="Calibri"/>
                <a:cs typeface="Calibri"/>
              </a:rPr>
              <a:t>puncture</a:t>
            </a:r>
            <a:endParaRPr sz="3600" dirty="0">
              <a:latin typeface="Calibri"/>
              <a:cs typeface="Calibri"/>
            </a:endParaRPr>
          </a:p>
          <a:p>
            <a:pPr>
              <a:spcBef>
                <a:spcPts val="5"/>
              </a:spcBef>
              <a:buFont typeface="Arial"/>
              <a:buChar char="•"/>
            </a:pPr>
            <a:endParaRPr sz="3600" dirty="0">
              <a:latin typeface="Calibri"/>
              <a:cs typeface="Calibri"/>
            </a:endParaRPr>
          </a:p>
          <a:p>
            <a:pPr marL="355600" indent="-342900">
              <a:spcBef>
                <a:spcPts val="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600" spc="-5" dirty="0">
                <a:latin typeface="Calibri"/>
                <a:cs typeface="Calibri"/>
              </a:rPr>
              <a:t>Human</a:t>
            </a:r>
            <a:r>
              <a:rPr sz="3600" spc="15" dirty="0">
                <a:latin typeface="Calibri"/>
                <a:cs typeface="Calibri"/>
              </a:rPr>
              <a:t> </a:t>
            </a:r>
            <a:r>
              <a:rPr sz="3600" spc="-5" dirty="0">
                <a:latin typeface="Calibri"/>
                <a:cs typeface="Calibri"/>
              </a:rPr>
              <a:t>remains</a:t>
            </a:r>
            <a:r>
              <a:rPr sz="3600" spc="-15" dirty="0">
                <a:latin typeface="Calibri"/>
                <a:cs typeface="Calibri"/>
              </a:rPr>
              <a:t> containment</a:t>
            </a:r>
            <a:r>
              <a:rPr sz="3600" dirty="0">
                <a:latin typeface="Calibri"/>
                <a:cs typeface="Calibri"/>
              </a:rPr>
              <a:t> </a:t>
            </a:r>
            <a:r>
              <a:rPr sz="3600" spc="-5" dirty="0">
                <a:latin typeface="Calibri"/>
                <a:cs typeface="Calibri"/>
              </a:rPr>
              <a:t>unit</a:t>
            </a:r>
            <a:endParaRPr sz="3600" dirty="0">
              <a:latin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353305" y="263398"/>
            <a:ext cx="3481704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spc="-20" dirty="0">
                <a:solidFill>
                  <a:srgbClr val="001F5F"/>
                </a:solidFill>
              </a:rPr>
              <a:t>Research</a:t>
            </a:r>
            <a:r>
              <a:rPr b="1" spc="-90" dirty="0">
                <a:solidFill>
                  <a:srgbClr val="001F5F"/>
                </a:solidFill>
              </a:rPr>
              <a:t> </a:t>
            </a:r>
            <a:r>
              <a:rPr b="1" spc="-100" dirty="0">
                <a:solidFill>
                  <a:srgbClr val="001F5F"/>
                </a:solidFill>
              </a:rPr>
              <a:t>Team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78252" y="1524000"/>
            <a:ext cx="6635496" cy="4963668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250942" y="263398"/>
            <a:ext cx="1691005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spc="-15" dirty="0">
                <a:solidFill>
                  <a:srgbClr val="001F5F"/>
                </a:solidFill>
              </a:rPr>
              <a:t>Results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926584" y="1440740"/>
            <a:ext cx="8229600" cy="49378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indent="-342900">
              <a:spcBef>
                <a:spcPts val="1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20" dirty="0">
                <a:latin typeface="Calibri"/>
                <a:cs typeface="Calibri"/>
              </a:rPr>
              <a:t>Validation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of</a:t>
            </a:r>
            <a:r>
              <a:rPr sz="3200" spc="-2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post-mortem</a:t>
            </a:r>
            <a:r>
              <a:rPr sz="3200" spc="-15" dirty="0">
                <a:latin typeface="Calibri"/>
                <a:cs typeface="Calibri"/>
              </a:rPr>
              <a:t> forensic</a:t>
            </a:r>
            <a:r>
              <a:rPr sz="3200" spc="-20" dirty="0">
                <a:latin typeface="Calibri"/>
                <a:cs typeface="Calibri"/>
              </a:rPr>
              <a:t> </a:t>
            </a:r>
            <a:r>
              <a:rPr sz="3200" spc="-5" dirty="0" smtClean="0">
                <a:latin typeface="Calibri"/>
                <a:cs typeface="Calibri"/>
              </a:rPr>
              <a:t>sampling</a:t>
            </a:r>
            <a:r>
              <a:rPr lang="en-US" sz="3200" spc="-5" dirty="0" smtClean="0">
                <a:latin typeface="Calibri"/>
                <a:cs typeface="Calibri"/>
              </a:rPr>
              <a:t> (24-25 Sep 2019)</a:t>
            </a:r>
            <a:endParaRPr sz="3200" dirty="0">
              <a:latin typeface="Calibri"/>
              <a:cs typeface="Calibri"/>
            </a:endParaRPr>
          </a:p>
          <a:p>
            <a:pPr>
              <a:spcBef>
                <a:spcPts val="5"/>
              </a:spcBef>
              <a:buFont typeface="Arial"/>
              <a:buChar char="•"/>
            </a:pPr>
            <a:endParaRPr sz="3200" dirty="0">
              <a:latin typeface="Calibri"/>
              <a:cs typeface="Calibri"/>
            </a:endParaRPr>
          </a:p>
          <a:p>
            <a:pPr marL="355600" marR="48895" indent="-342900">
              <a:spcBef>
                <a:spcPts val="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10" dirty="0">
                <a:latin typeface="Calibri"/>
                <a:cs typeface="Calibri"/>
              </a:rPr>
              <a:t>Mid-fresh </a:t>
            </a:r>
            <a:r>
              <a:rPr sz="3200" spc="-25" dirty="0">
                <a:latin typeface="Calibri"/>
                <a:cs typeface="Calibri"/>
              </a:rPr>
              <a:t>stage</a:t>
            </a:r>
            <a:r>
              <a:rPr sz="3200" dirty="0">
                <a:latin typeface="Calibri"/>
                <a:cs typeface="Calibri"/>
              </a:rPr>
              <a:t> of </a:t>
            </a:r>
            <a:r>
              <a:rPr sz="3200" spc="-5" dirty="0">
                <a:latin typeface="Calibri"/>
                <a:cs typeface="Calibri"/>
              </a:rPr>
              <a:t>decomposition</a:t>
            </a:r>
            <a:r>
              <a:rPr sz="3200" spc="1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within</a:t>
            </a:r>
            <a:r>
              <a:rPr sz="3200" spc="2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two </a:t>
            </a:r>
            <a:r>
              <a:rPr sz="3200" spc="-705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days</a:t>
            </a:r>
            <a:endParaRPr sz="3200" dirty="0">
              <a:latin typeface="Calibri"/>
              <a:cs typeface="Calibri"/>
            </a:endParaRPr>
          </a:p>
          <a:p>
            <a:pPr>
              <a:spcBef>
                <a:spcPts val="5"/>
              </a:spcBef>
              <a:buFont typeface="Arial"/>
              <a:buChar char="•"/>
            </a:pPr>
            <a:endParaRPr sz="3200" dirty="0">
              <a:latin typeface="Calibri"/>
              <a:cs typeface="Calibri"/>
            </a:endParaRPr>
          </a:p>
          <a:p>
            <a:pPr marL="355600" indent="-342900"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10" dirty="0">
                <a:latin typeface="Calibri"/>
                <a:cs typeface="Calibri"/>
              </a:rPr>
              <a:t>Early </a:t>
            </a:r>
            <a:r>
              <a:rPr sz="3200" spc="-20" dirty="0">
                <a:latin typeface="Calibri"/>
                <a:cs typeface="Calibri"/>
              </a:rPr>
              <a:t>stage</a:t>
            </a:r>
            <a:r>
              <a:rPr sz="3200" spc="-10" dirty="0">
                <a:latin typeface="Calibri"/>
                <a:cs typeface="Calibri"/>
              </a:rPr>
              <a:t> </a:t>
            </a:r>
            <a:r>
              <a:rPr sz="3200" spc="5" dirty="0">
                <a:latin typeface="Calibri"/>
                <a:cs typeface="Calibri"/>
              </a:rPr>
              <a:t>of</a:t>
            </a:r>
            <a:r>
              <a:rPr sz="3200" spc="-1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decomposition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within</a:t>
            </a:r>
            <a:r>
              <a:rPr sz="3200" spc="1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six</a:t>
            </a:r>
            <a:r>
              <a:rPr sz="3200" spc="-10" dirty="0">
                <a:latin typeface="Calibri"/>
                <a:cs typeface="Calibri"/>
              </a:rPr>
              <a:t> </a:t>
            </a:r>
            <a:r>
              <a:rPr sz="3200" spc="-25" dirty="0">
                <a:latin typeface="Calibri"/>
                <a:cs typeface="Calibri"/>
              </a:rPr>
              <a:t>days</a:t>
            </a:r>
            <a:endParaRPr sz="3200" dirty="0">
              <a:latin typeface="Calibri"/>
              <a:cs typeface="Calibri"/>
            </a:endParaRPr>
          </a:p>
          <a:p>
            <a:pPr>
              <a:spcBef>
                <a:spcPts val="5"/>
              </a:spcBef>
              <a:buFont typeface="Arial"/>
              <a:buChar char="•"/>
            </a:pPr>
            <a:endParaRPr sz="3200" dirty="0">
              <a:latin typeface="Calibri"/>
              <a:cs typeface="Calibri"/>
            </a:endParaRPr>
          </a:p>
          <a:p>
            <a:pPr marL="355600" indent="-342900"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200" spc="-10" dirty="0">
                <a:latin typeface="Calibri"/>
                <a:cs typeface="Calibri"/>
              </a:rPr>
              <a:t>HRCU contained</a:t>
            </a:r>
            <a:r>
              <a:rPr sz="3200" spc="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liquids</a:t>
            </a:r>
            <a:r>
              <a:rPr sz="3200" spc="2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and</a:t>
            </a:r>
            <a:r>
              <a:rPr sz="3200" spc="15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gases</a:t>
            </a:r>
            <a:r>
              <a:rPr sz="3200" dirty="0">
                <a:latin typeface="Calibri"/>
                <a:cs typeface="Calibri"/>
              </a:rPr>
              <a:t> </a:t>
            </a:r>
            <a:r>
              <a:rPr sz="3200" spc="-30" dirty="0">
                <a:latin typeface="Calibri"/>
                <a:cs typeface="Calibri"/>
              </a:rPr>
              <a:t>for</a:t>
            </a:r>
            <a:r>
              <a:rPr sz="3200" spc="-5" dirty="0">
                <a:latin typeface="Calibri"/>
                <a:cs typeface="Calibri"/>
              </a:rPr>
              <a:t> </a:t>
            </a:r>
            <a:r>
              <a:rPr lang="en-US" sz="3200" dirty="0" smtClean="0">
                <a:latin typeface="Calibri"/>
                <a:cs typeface="Calibri"/>
              </a:rPr>
              <a:t>43</a:t>
            </a:r>
            <a:r>
              <a:rPr sz="3200" spc="10" dirty="0" smtClean="0">
                <a:latin typeface="Calibri"/>
                <a:cs typeface="Calibri"/>
              </a:rPr>
              <a:t> </a:t>
            </a:r>
            <a:r>
              <a:rPr sz="3200" spc="-25" dirty="0" smtClean="0">
                <a:latin typeface="Calibri"/>
                <a:cs typeface="Calibri"/>
              </a:rPr>
              <a:t>days</a:t>
            </a:r>
            <a:r>
              <a:rPr lang="en-US" sz="3200" spc="-25" dirty="0" smtClean="0">
                <a:latin typeface="Calibri"/>
                <a:cs typeface="Calibri"/>
              </a:rPr>
              <a:t> (25 Sep – 7 Nov 2019)</a:t>
            </a:r>
            <a:endParaRPr sz="3200" dirty="0">
              <a:latin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708398" y="263398"/>
            <a:ext cx="2776220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b="1" spc="-5" dirty="0">
                <a:solidFill>
                  <a:srgbClr val="001F5F"/>
                </a:solidFill>
              </a:rPr>
              <a:t>Conclusions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219200" y="1676400"/>
            <a:ext cx="9677400" cy="38914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250825" indent="-342900">
              <a:spcBef>
                <a:spcPts val="10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600" dirty="0">
                <a:latin typeface="Calibri"/>
                <a:cs typeface="Calibri"/>
              </a:rPr>
              <a:t>Space </a:t>
            </a:r>
            <a:r>
              <a:rPr sz="3600" spc="-10" dirty="0">
                <a:latin typeface="Calibri"/>
                <a:cs typeface="Calibri"/>
              </a:rPr>
              <a:t>presents </a:t>
            </a:r>
            <a:r>
              <a:rPr sz="3600" spc="-5" dirty="0">
                <a:latin typeface="Calibri"/>
                <a:cs typeface="Calibri"/>
              </a:rPr>
              <a:t>unique</a:t>
            </a:r>
            <a:r>
              <a:rPr sz="3600" spc="5" dirty="0">
                <a:latin typeface="Calibri"/>
                <a:cs typeface="Calibri"/>
              </a:rPr>
              <a:t> </a:t>
            </a:r>
            <a:r>
              <a:rPr sz="3600" spc="-15" dirty="0">
                <a:latin typeface="Calibri"/>
                <a:cs typeface="Calibri"/>
              </a:rPr>
              <a:t>forensic</a:t>
            </a:r>
            <a:r>
              <a:rPr sz="3600" spc="-5" dirty="0">
                <a:latin typeface="Calibri"/>
                <a:cs typeface="Calibri"/>
              </a:rPr>
              <a:t> pathology </a:t>
            </a:r>
            <a:r>
              <a:rPr sz="3600" spc="-710" dirty="0">
                <a:latin typeface="Calibri"/>
                <a:cs typeface="Calibri"/>
              </a:rPr>
              <a:t> </a:t>
            </a:r>
            <a:r>
              <a:rPr sz="3600" spc="-5" dirty="0">
                <a:latin typeface="Calibri"/>
                <a:cs typeface="Calibri"/>
              </a:rPr>
              <a:t>challenges</a:t>
            </a:r>
            <a:endParaRPr sz="3600" dirty="0">
              <a:latin typeface="Calibri"/>
              <a:cs typeface="Calibri"/>
            </a:endParaRPr>
          </a:p>
          <a:p>
            <a:pPr>
              <a:spcBef>
                <a:spcPts val="10"/>
              </a:spcBef>
              <a:buFont typeface="Arial"/>
              <a:buChar char="•"/>
            </a:pPr>
            <a:endParaRPr sz="3600" dirty="0">
              <a:latin typeface="Calibri"/>
              <a:cs typeface="Calibri"/>
            </a:endParaRPr>
          </a:p>
          <a:p>
            <a:pPr marL="355600" marR="5080" indent="-342900"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600" spc="-30" dirty="0">
                <a:latin typeface="Calibri"/>
                <a:cs typeface="Calibri"/>
              </a:rPr>
              <a:t>Validated</a:t>
            </a:r>
            <a:r>
              <a:rPr sz="3600" spc="25" dirty="0">
                <a:latin typeface="Calibri"/>
                <a:cs typeface="Calibri"/>
              </a:rPr>
              <a:t> </a:t>
            </a:r>
            <a:r>
              <a:rPr sz="3600" spc="-10" dirty="0">
                <a:latin typeface="Calibri"/>
                <a:cs typeface="Calibri"/>
              </a:rPr>
              <a:t>procedures</a:t>
            </a:r>
            <a:r>
              <a:rPr sz="3600" spc="-40" dirty="0">
                <a:latin typeface="Calibri"/>
                <a:cs typeface="Calibri"/>
              </a:rPr>
              <a:t> </a:t>
            </a:r>
            <a:r>
              <a:rPr sz="3600" spc="-30" dirty="0">
                <a:latin typeface="Calibri"/>
                <a:cs typeface="Calibri"/>
              </a:rPr>
              <a:t>for</a:t>
            </a:r>
            <a:r>
              <a:rPr sz="3600" dirty="0">
                <a:latin typeface="Calibri"/>
                <a:cs typeface="Calibri"/>
              </a:rPr>
              <a:t> </a:t>
            </a:r>
            <a:r>
              <a:rPr sz="3600" spc="-5" dirty="0">
                <a:latin typeface="Calibri"/>
                <a:cs typeface="Calibri"/>
              </a:rPr>
              <a:t>obtaining</a:t>
            </a:r>
            <a:r>
              <a:rPr sz="3600" spc="15" dirty="0">
                <a:latin typeface="Calibri"/>
                <a:cs typeface="Calibri"/>
              </a:rPr>
              <a:t> </a:t>
            </a:r>
            <a:r>
              <a:rPr sz="3600" spc="-15" dirty="0">
                <a:latin typeface="Calibri"/>
                <a:cs typeface="Calibri"/>
              </a:rPr>
              <a:t>forensic </a:t>
            </a:r>
            <a:r>
              <a:rPr sz="3600" spc="-710" dirty="0">
                <a:latin typeface="Calibri"/>
                <a:cs typeface="Calibri"/>
              </a:rPr>
              <a:t> </a:t>
            </a:r>
            <a:r>
              <a:rPr sz="3600" spc="-5" dirty="0" smtClean="0">
                <a:latin typeface="Calibri"/>
                <a:cs typeface="Calibri"/>
              </a:rPr>
              <a:t>samples</a:t>
            </a:r>
            <a:endParaRPr lang="en-US" sz="3600" spc="-5" dirty="0" smtClean="0">
              <a:latin typeface="Calibri"/>
              <a:cs typeface="Calibri"/>
            </a:endParaRPr>
          </a:p>
          <a:p>
            <a:pPr marL="355600" marR="5080" indent="-342900">
              <a:buFont typeface="Arial"/>
              <a:buChar char="•"/>
              <a:tabLst>
                <a:tab pos="354965" algn="l"/>
                <a:tab pos="355600" algn="l"/>
              </a:tabLst>
            </a:pPr>
            <a:endParaRPr sz="3600" dirty="0">
              <a:latin typeface="Calibri"/>
              <a:cs typeface="Calibri"/>
            </a:endParaRPr>
          </a:p>
          <a:p>
            <a:pPr marL="355600" indent="-342900">
              <a:spcBef>
                <a:spcPts val="5"/>
              </a:spcBef>
              <a:buFont typeface="Arial"/>
              <a:buChar char="•"/>
              <a:tabLst>
                <a:tab pos="354965" algn="l"/>
                <a:tab pos="355600" algn="l"/>
              </a:tabLst>
            </a:pPr>
            <a:r>
              <a:rPr sz="3600" spc="-30" dirty="0">
                <a:latin typeface="Calibri"/>
                <a:cs typeface="Calibri"/>
              </a:rPr>
              <a:t>Validated</a:t>
            </a:r>
            <a:r>
              <a:rPr sz="3600" spc="10" dirty="0">
                <a:latin typeface="Calibri"/>
                <a:cs typeface="Calibri"/>
              </a:rPr>
              <a:t> </a:t>
            </a:r>
            <a:r>
              <a:rPr sz="3600" spc="-10" dirty="0">
                <a:latin typeface="Calibri"/>
                <a:cs typeface="Calibri"/>
              </a:rPr>
              <a:t>HRCU</a:t>
            </a:r>
            <a:endParaRPr sz="3600" dirty="0">
              <a:latin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5" dirty="0"/>
              <a:t>Questions?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733800" y="1524000"/>
            <a:ext cx="4905375" cy="1196975"/>
          </a:xfrm>
          <a:prstGeom prst="rect">
            <a:avLst/>
          </a:prstGeom>
        </p:spPr>
        <p:txBody>
          <a:bodyPr vert="horz" wrap="square" lIns="0" tIns="110489" rIns="0" bIns="0" rtlCol="0">
            <a:spAutoFit/>
          </a:bodyPr>
          <a:lstStyle/>
          <a:p>
            <a:pPr marL="12700">
              <a:spcBef>
                <a:spcPts val="869"/>
              </a:spcBef>
            </a:pPr>
            <a:r>
              <a:rPr sz="3200" spc="-25" dirty="0">
                <a:latin typeface="Calibri"/>
                <a:cs typeface="Calibri"/>
              </a:rPr>
              <a:t>“Make</a:t>
            </a:r>
            <a:r>
              <a:rPr sz="3200" spc="-10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Good</a:t>
            </a:r>
            <a:r>
              <a:rPr sz="3200" spc="-15" dirty="0">
                <a:latin typeface="Calibri"/>
                <a:cs typeface="Calibri"/>
              </a:rPr>
              <a:t> from</a:t>
            </a:r>
            <a:r>
              <a:rPr sz="3200" spc="-10" dirty="0">
                <a:latin typeface="Calibri"/>
                <a:cs typeface="Calibri"/>
              </a:rPr>
              <a:t> the</a:t>
            </a:r>
            <a:r>
              <a:rPr sz="3200" spc="-15" dirty="0">
                <a:latin typeface="Calibri"/>
                <a:cs typeface="Calibri"/>
              </a:rPr>
              <a:t> </a:t>
            </a:r>
            <a:r>
              <a:rPr sz="3200" dirty="0">
                <a:latin typeface="Calibri"/>
                <a:cs typeface="Calibri"/>
              </a:rPr>
              <a:t>Bad”</a:t>
            </a:r>
          </a:p>
          <a:p>
            <a:pPr marL="2631440">
              <a:spcBef>
                <a:spcPts val="770"/>
              </a:spcBef>
            </a:pPr>
            <a:r>
              <a:rPr sz="3200" dirty="0">
                <a:latin typeface="Calibri"/>
                <a:cs typeface="Calibri"/>
              </a:rPr>
              <a:t>-</a:t>
            </a:r>
            <a:r>
              <a:rPr sz="3200" spc="-40" dirty="0">
                <a:latin typeface="Calibri"/>
                <a:cs typeface="Calibri"/>
              </a:rPr>
              <a:t> </a:t>
            </a:r>
            <a:r>
              <a:rPr sz="3200" spc="-30" dirty="0">
                <a:latin typeface="Calibri"/>
                <a:cs typeface="Calibri"/>
              </a:rPr>
              <a:t>Harcke</a:t>
            </a:r>
            <a:r>
              <a:rPr sz="3200" spc="-35" dirty="0">
                <a:latin typeface="Calibri"/>
                <a:cs typeface="Calibri"/>
              </a:rPr>
              <a:t> </a:t>
            </a:r>
            <a:r>
              <a:rPr sz="3200" spc="-5" dirty="0">
                <a:latin typeface="Calibri"/>
                <a:cs typeface="Calibri"/>
              </a:rPr>
              <a:t>2005</a:t>
            </a:r>
            <a:endParaRPr sz="3200" dirty="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97579" y="2971800"/>
            <a:ext cx="5196840" cy="3585972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19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CD099A569462D4EBB50CF7EAE1ED5AF" ma:contentTypeVersion="11" ma:contentTypeDescription="Create a new document." ma:contentTypeScope="" ma:versionID="7eff6506310073f3c57f81b23dbe25d2">
  <xsd:schema xmlns:xsd="http://www.w3.org/2001/XMLSchema" xmlns:xs="http://www.w3.org/2001/XMLSchema" xmlns:p="http://schemas.microsoft.com/office/2006/metadata/properties" xmlns:ns3="2c9b7ae6-499e-4fb0-bc3a-8ee9438a372f" xmlns:ns4="5d484304-ba46-4f13-bf0e-964845ebdee3" targetNamespace="http://schemas.microsoft.com/office/2006/metadata/properties" ma:root="true" ma:fieldsID="9dc94c1f83c40b6556ffa2870a136529" ns3:_="" ns4:_="">
    <xsd:import namespace="2c9b7ae6-499e-4fb0-bc3a-8ee9438a372f"/>
    <xsd:import namespace="5d484304-ba46-4f13-bf0e-964845ebdee3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LengthInSeconds" minOccurs="0"/>
                <xsd:element ref="ns4:MediaServiceAutoTags" minOccurs="0"/>
                <xsd:element ref="ns4:MediaServiceGenerationTime" minOccurs="0"/>
                <xsd:element ref="ns4:MediaServiceEventHashCode" minOccurs="0"/>
                <xsd:element ref="ns4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9b7ae6-499e-4fb0-bc3a-8ee9438a372f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d484304-ba46-4f13-bf0e-964845ebdee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4" nillable="true" ma:displayName="Length (seconds)" ma:internalName="MediaLengthInSeconds" ma:readOnly="true">
      <xsd:simpleType>
        <xsd:restriction base="dms:Unknown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394B8BBB-2F5C-4EDA-99B2-49F783533D4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c9b7ae6-499e-4fb0-bc3a-8ee9438a372f"/>
    <ds:schemaRef ds:uri="5d484304-ba46-4f13-bf0e-964845ebdee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9B3165D-EE44-4AB8-B2A6-FB041F9E1B9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B4B7AB3-BDE3-4594-9C6B-9F9B255F363E}">
  <ds:schemaRefs>
    <ds:schemaRef ds:uri="http://schemas.microsoft.com/office/2006/metadata/properties"/>
    <ds:schemaRef ds:uri="5d484304-ba46-4f13-bf0e-964845ebdee3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2c9b7ae6-499e-4fb0-bc3a-8ee9438a372f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70</TotalTime>
  <Words>483</Words>
  <Application>Microsoft Office PowerPoint</Application>
  <PresentationFormat>Widescreen</PresentationFormat>
  <Paragraphs>133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Calibri</vt:lpstr>
      <vt:lpstr>Garamond</vt:lpstr>
      <vt:lpstr>Wingdings</vt:lpstr>
      <vt:lpstr>Office Theme</vt:lpstr>
      <vt:lpstr>Denver, Colorado</vt:lpstr>
      <vt:lpstr>Disclosure Information 91st Annual Scientific Meeting  </vt:lpstr>
      <vt:lpstr>Disclaimer</vt:lpstr>
      <vt:lpstr>Contributors</vt:lpstr>
      <vt:lpstr>Background</vt:lpstr>
      <vt:lpstr>Forensic Pathology</vt:lpstr>
      <vt:lpstr>Cause of Death</vt:lpstr>
      <vt:lpstr>Manner of Death</vt:lpstr>
      <vt:lpstr>Challenges</vt:lpstr>
      <vt:lpstr>Forensic Examination</vt:lpstr>
      <vt:lpstr>Forensic Samples</vt:lpstr>
      <vt:lpstr>Hair Sample</vt:lpstr>
      <vt:lpstr>Blood Samples</vt:lpstr>
      <vt:lpstr>Vitreous humor</vt:lpstr>
      <vt:lpstr>Preparation of Remains</vt:lpstr>
      <vt:lpstr>Research Team</vt:lpstr>
      <vt:lpstr>Results</vt:lpstr>
      <vt:lpstr>Conclusions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USSOCOM Fatalities Update</dc:title>
  <dc:creator>HP Authorized Customer</dc:creator>
  <cp:lastModifiedBy>Patlach, Robert (JSC-SD2)[WYLE LABORATORIES, INC.]</cp:lastModifiedBy>
  <cp:revision>16</cp:revision>
  <dcterms:created xsi:type="dcterms:W3CDTF">2021-07-22T14:31:41Z</dcterms:created>
  <dcterms:modified xsi:type="dcterms:W3CDTF">2021-07-28T20:39:13Z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2021-07-08T00:00:00Z</vt:filetime>
  </property>
  <property fmtid="{D5CDD505-2E9C-101B-9397-08002B2CF9AE}" pid="3" name="Creator">
    <vt:lpwstr>Microsoft® PowerPoint® for Microsoft 365</vt:lpwstr>
  </property>
  <property fmtid="{D5CDD505-2E9C-101B-9397-08002B2CF9AE}" pid="4" name="LastSaved">
    <vt:filetime>2021-07-22T00:00:00Z</vt:filetime>
  </property>
  <property fmtid="{D5CDD505-2E9C-101B-9397-08002B2CF9AE}" pid="5" name="ContentTypeId">
    <vt:lpwstr>0x0101006CD099A569462D4EBB50CF7EAE1ED5AF</vt:lpwstr>
  </property>
</Properties>
</file>