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60" r:id="rId2"/>
    <p:sldMasterId id="2147483684" r:id="rId3"/>
    <p:sldMasterId id="2147483704" r:id="rId4"/>
    <p:sldMasterId id="2147483715" r:id="rId5"/>
  </p:sldMasterIdLst>
  <p:notesMasterIdLst>
    <p:notesMasterId r:id="rId10"/>
  </p:notesMasterIdLst>
  <p:handoutMasterIdLst>
    <p:handoutMasterId r:id="rId11"/>
  </p:handoutMasterIdLst>
  <p:sldIdLst>
    <p:sldId id="5358" r:id="rId6"/>
    <p:sldId id="6473" r:id="rId7"/>
    <p:sldId id="6476" r:id="rId8"/>
    <p:sldId id="257" r:id="rId9"/>
  </p:sldIdLst>
  <p:sldSz cx="9144000" cy="5143500" type="screen16x9"/>
  <p:notesSz cx="6858000" cy="9620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harine Lee" initials="KL" lastIdx="4" clrIdx="0"/>
  <p:cmAuthor id="1" name="Barmore, Bryan E. (LARC-D318)" initials="BBE(" lastIdx="12" clrIdx="1"/>
  <p:cmAuthor id="2" name="Paul Lee" initials="pl" lastIdx="2" clrIdx="2"/>
  <p:cmAuthor id="3" name="ODIN" initials="" lastIdx="13" clrIdx="3"/>
  <p:cmAuthor id="4" name="william chan" initials="wc" lastIdx="2" clrIdx="4"/>
  <p:cmAuthor id="5" name="Bryan Barmore" initials="BB" lastIdx="43" clrIdx="5"/>
  <p:cmAuthor id="6" name="Microsoft Office User" initials="Office" lastIdx="22" clrIdx="6"/>
  <p:cmAuthor id="7" name="Microsoft Office User" initials="Office [2]" lastIdx="1" clrIdx="7"/>
  <p:cmAuthor id="8" name="Microsoft Office User" initials="Office [3]" lastIdx="1" clrIdx="8"/>
  <p:cmAuthor id="9" name="Microsoft Office User" initials="Office [4]" lastIdx="1" clrIdx="9"/>
  <p:cmAuthor id="10" name="Barmore" initials="B" lastIdx="1" clrIdx="10"/>
  <p:cmAuthor id="11" name="Barmore" initials="B [2]" lastIdx="1" clrIdx="11"/>
  <p:cmAuthor id="12" name="Barmore, Bryan E. (LARC-E1A)" initials="BBE(" lastIdx="17" clrIdx="12">
    <p:extLst>
      <p:ext uri="{19B8F6BF-5375-455C-9EA6-DF929625EA0E}">
        <p15:presenceInfo xmlns:p15="http://schemas.microsoft.com/office/powerpoint/2012/main" userId="S::bbarmore@ndc.nasa.gov::4beabd82-b657-4e66-af57-8f86d9082e93" providerId="AD"/>
      </p:ext>
    </p:extLst>
  </p:cmAuthor>
  <p:cmAuthor id="13" name="Thipphavong, David P. (ARC-AF)" initials="T(" lastIdx="2" clrIdx="13">
    <p:extLst>
      <p:ext uri="{19B8F6BF-5375-455C-9EA6-DF929625EA0E}">
        <p15:presenceInfo xmlns:p15="http://schemas.microsoft.com/office/powerpoint/2012/main" userId="S::dthippha@ndc.nasa.gov::d056579a-579d-45d5-b6fe-e6f370ccd6dd" providerId="AD"/>
      </p:ext>
    </p:extLst>
  </p:cmAuthor>
  <p:cmAuthor id="14" name="Ponthieux, Joseph G. (LARC-E1A)[LITES II]" initials="PJG(I" lastIdx="1" clrIdx="14">
    <p:extLst>
      <p:ext uri="{19B8F6BF-5375-455C-9EA6-DF929625EA0E}">
        <p15:presenceInfo xmlns:p15="http://schemas.microsoft.com/office/powerpoint/2012/main" userId="S-1-5-21-330711430-3775241029-4075259233-79436" providerId="AD"/>
      </p:ext>
    </p:extLst>
  </p:cmAuthor>
  <p:cmAuthor id="15" name="Madson, Mike D. (ARC-AT)" initials="M(" lastIdx="3" clrIdx="15">
    <p:extLst>
      <p:ext uri="{19B8F6BF-5375-455C-9EA6-DF929625EA0E}">
        <p15:presenceInfo xmlns:p15="http://schemas.microsoft.com/office/powerpoint/2012/main" userId="S::mmadson@ndc.nasa.gov::2e442acf-b8b4-4676-8ff7-0d6451e942ec" providerId="AD"/>
      </p:ext>
    </p:extLst>
  </p:cmAuthor>
  <p:cmAuthor id="16" name="Witzberger, Kevin E. (ARC-AF)" initials="W(" lastIdx="17" clrIdx="16">
    <p:extLst>
      <p:ext uri="{19B8F6BF-5375-455C-9EA6-DF929625EA0E}">
        <p15:presenceInfo xmlns:p15="http://schemas.microsoft.com/office/powerpoint/2012/main" userId="S::kwitzber@ndc.nasa.gov::2ba14412-69d9-4844-ac86-2e24ebe11360" providerId="AD"/>
      </p:ext>
    </p:extLst>
  </p:cmAuthor>
  <p:cmAuthor id="17" name="Chan, William N. (ARC-A)" initials="CWN(" lastIdx="22" clrIdx="17">
    <p:extLst>
      <p:ext uri="{19B8F6BF-5375-455C-9EA6-DF929625EA0E}">
        <p15:presenceInfo xmlns:p15="http://schemas.microsoft.com/office/powerpoint/2012/main" userId="S::wnchan@ndc.nasa.gov::7421d93b-0541-45f0-a714-c906104278d8" providerId="AD"/>
      </p:ext>
    </p:extLst>
  </p:cmAuthor>
  <p:cmAuthor id="18" name="Corzo, Roxana (ARC-AT)[WYLE LABS]" initials="CR(L" lastIdx="1" clrIdx="18">
    <p:extLst>
      <p:ext uri="{19B8F6BF-5375-455C-9EA6-DF929625EA0E}">
        <p15:presenceInfo xmlns:p15="http://schemas.microsoft.com/office/powerpoint/2012/main" userId="S-1-5-21-330711430-3775241029-4075259233-824768" providerId="AD"/>
      </p:ext>
    </p:extLst>
  </p:cmAuthor>
  <p:cmAuthor id="19" name="Rios, Joseph (ARC-AFO)" initials="R(" lastIdx="1" clrIdx="19">
    <p:extLst>
      <p:ext uri="{19B8F6BF-5375-455C-9EA6-DF929625EA0E}">
        <p15:presenceInfo xmlns:p15="http://schemas.microsoft.com/office/powerpoint/2012/main" userId="S::jlrios@ndc.nasa.gov::7b4eef8b-6a8b-4707-a865-be002eadede1" providerId="AD"/>
      </p:ext>
    </p:extLst>
  </p:cmAuthor>
  <p:cmAuthor id="20" name="Swieringa, Kurt A. (LARC-D318)" initials="S(" lastIdx="1" clrIdx="20">
    <p:extLst>
      <p:ext uri="{19B8F6BF-5375-455C-9EA6-DF929625EA0E}">
        <p15:presenceInfo xmlns:p15="http://schemas.microsoft.com/office/powerpoint/2012/main" userId="S::kswierin@ndc.nasa.gov::2d4fbc33-402e-4360-9ae1-4942b0912a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F0FA"/>
    <a:srgbClr val="ABC1D5"/>
    <a:srgbClr val="D6C1C8"/>
    <a:srgbClr val="D6AEBB"/>
    <a:srgbClr val="B994A0"/>
    <a:srgbClr val="9AB994"/>
    <a:srgbClr val="B0F4DE"/>
    <a:srgbClr val="093D92"/>
    <a:srgbClr val="B9B693"/>
    <a:srgbClr val="BAA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60"/>
    <p:restoredTop sz="76463"/>
  </p:normalViewPr>
  <p:slideViewPr>
    <p:cSldViewPr snapToGrid="0" snapToObjects="1">
      <p:cViewPr varScale="1">
        <p:scale>
          <a:sx n="128" d="100"/>
          <a:sy n="128" d="100"/>
        </p:scale>
        <p:origin x="19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190339B-6983-DF45-B781-9B7D54483A06}" type="datetimeFigureOut">
              <a:rPr lang="en-US" smtClean="0"/>
              <a:pPr/>
              <a:t>7/28/21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FFDBDF-EE2F-774D-9705-B4A8B4DF0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480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22CE48-6344-447F-807F-0791761DCECF}" type="datetimeFigureOut">
              <a:rPr lang="en-US" smtClean="0"/>
              <a:pPr/>
              <a:t>7/28/21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F9FF2B9-9815-4E82-99A1-55DA67C6BC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606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D12A7A-19B9-B949-81FF-665879DF3D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442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i="1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34E410-7213-3140-9F6B-41BEA2C916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88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530975" y="4778375"/>
            <a:ext cx="22944138" cy="12906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Technology and procedure barriers. </a:t>
            </a:r>
          </a:p>
        </p:txBody>
      </p:sp>
    </p:spTree>
    <p:extLst>
      <p:ext uri="{BB962C8B-B14F-4D97-AF65-F5344CB8AC3E}">
        <p14:creationId xmlns:p14="http://schemas.microsoft.com/office/powerpoint/2010/main" val="24944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11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3318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688EBCC-3F08-854E-A650-F8CB9D4E2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86100" y="4936556"/>
            <a:ext cx="2895600" cy="171450"/>
          </a:xfrm>
          <a:prstGeom prst="rect">
            <a:avLst/>
          </a:prstGeom>
        </p:spPr>
        <p:txBody>
          <a:bodyPr/>
          <a:lstStyle>
            <a:lvl1pPr>
              <a:defRPr sz="750" b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59519FA-E0EE-4B4E-A728-2396B6C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4936556"/>
            <a:ext cx="2133600" cy="171450"/>
          </a:xfrm>
          <a:prstGeom prst="rect">
            <a:avLst/>
          </a:prstGeom>
        </p:spPr>
        <p:txBody>
          <a:bodyPr/>
          <a:lstStyle>
            <a:lvl1pPr algn="r">
              <a:defRPr sz="7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F0E9893-8FB3-409C-B448-4EC2BA0532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5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979FAD-3D35-5045-8D86-B5699BBA1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7606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9" y="720265"/>
            <a:ext cx="8642561" cy="3874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019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8B3B356-3D30-8C41-86AC-74ED2FF7A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58513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 sz="1200" i="1">
                <a:solidFill>
                  <a:prstClr val="black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819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123000"/>
            <a:ext cx="8178080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7" y="720264"/>
            <a:ext cx="8642561" cy="3874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5914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1169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123000"/>
            <a:ext cx="7974503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7015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7" y="123000"/>
            <a:ext cx="7978639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CED60-BF19-2E4E-831F-766567676015}"/>
              </a:ext>
            </a:extLst>
          </p:cNvPr>
          <p:cNvSpPr txBox="1"/>
          <p:nvPr userDrawn="1"/>
        </p:nvSpPr>
        <p:spPr>
          <a:xfrm>
            <a:off x="1454568" y="4904854"/>
            <a:ext cx="6221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FF0000"/>
                </a:solidFill>
              </a:rPr>
              <a:t>DRAFT. PRE-DECISIONAL. NASA INTERNAL ONLY.</a:t>
            </a:r>
          </a:p>
        </p:txBody>
      </p:sp>
    </p:spTree>
    <p:extLst>
      <p:ext uri="{BB962C8B-B14F-4D97-AF65-F5344CB8AC3E}">
        <p14:creationId xmlns:p14="http://schemas.microsoft.com/office/powerpoint/2010/main" val="4211320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7" y="123000"/>
            <a:ext cx="7978639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7343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0635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2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Rectangle 4"/>
          <p:cNvSpPr/>
          <p:nvPr userDrawn="1"/>
        </p:nvSpPr>
        <p:spPr>
          <a:xfrm>
            <a:off x="0" y="4871260"/>
            <a:ext cx="9144000" cy="272240"/>
          </a:xfrm>
          <a:prstGeom prst="rect">
            <a:avLst/>
          </a:prstGeom>
          <a:solidFill>
            <a:srgbClr val="214A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83084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36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8178080" cy="49788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8" y="611976"/>
            <a:ext cx="8642561" cy="4202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0234" y="4984648"/>
            <a:ext cx="733766" cy="159749"/>
          </a:xfrm>
        </p:spPr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430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6691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7974503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6680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4992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01855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2495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8BC12-63B5-F146-AC6C-9DD50331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BDDF6-28C4-5E42-B061-FBAAF57D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59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8" y="720264"/>
            <a:ext cx="8642561" cy="3874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2779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211A655-D523-4CD1-AEDD-75E89B2B527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211A655-D523-4CD1-AEDD-75E89B2B52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C1AEAD5-9AE6-4BA1-ACC8-2B7989FD93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1425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C2C78D-8C6F-4B55-9AAD-94F4F8347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0415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8178080" cy="49788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8" y="611976"/>
            <a:ext cx="8642561" cy="4202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0234" y="4984648"/>
            <a:ext cx="733766" cy="159749"/>
          </a:xfrm>
        </p:spPr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6991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8957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7974503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5274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8909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0230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32640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8BC12-63B5-F146-AC6C-9DD50331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BDDF6-28C4-5E42-B061-FBAAF57D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588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23FC3-CE0D-164D-847C-49A4B9BB7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4869657"/>
            <a:ext cx="361950" cy="273844"/>
          </a:xfrm>
        </p:spPr>
        <p:txBody>
          <a:bodyPr/>
          <a:lstStyle/>
          <a:p>
            <a:fld id="{4473F7C6-D9D9-AD4E-9564-E5A8DF5DC2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62378C-0621-5E40-9363-2B77DB4DC7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557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272D238-8A05-CE42-9CD7-A62634F918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57" y="2950388"/>
            <a:ext cx="1731611" cy="1048327"/>
          </a:xfrm>
          <a:prstGeom prst="rect">
            <a:avLst/>
          </a:prstGeom>
        </p:spPr>
      </p:pic>
      <p:sp>
        <p:nvSpPr>
          <p:cNvPr id="37" name="Picture Placeholder 7">
            <a:extLst>
              <a:ext uri="{FF2B5EF4-FFF2-40B4-BE49-F238E27FC236}">
                <a16:creationId xmlns:a16="http://schemas.microsoft.com/office/drawing/2014/main" id="{0EC05CE7-5E05-624B-8EC6-89D5C1CBE92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90277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0" name="Picture Placeholder 7">
            <a:extLst>
              <a:ext uri="{FF2B5EF4-FFF2-40B4-BE49-F238E27FC236}">
                <a16:creationId xmlns:a16="http://schemas.microsoft.com/office/drawing/2014/main" id="{50D40633-7ADF-CA41-9549-D6D0CA92CB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96996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6" name="Picture Placeholder 7">
            <a:extLst>
              <a:ext uri="{FF2B5EF4-FFF2-40B4-BE49-F238E27FC236}">
                <a16:creationId xmlns:a16="http://schemas.microsoft.com/office/drawing/2014/main" id="{39682755-2552-4745-9D1C-DA52440D678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03715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9" name="Picture Placeholder 7">
            <a:extLst>
              <a:ext uri="{FF2B5EF4-FFF2-40B4-BE49-F238E27FC236}">
                <a16:creationId xmlns:a16="http://schemas.microsoft.com/office/drawing/2014/main" id="{0E9DE9B1-C444-E041-B4D9-5A77A6BEB99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310434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2CD0DABC-231D-1F4E-B935-02C1CB45F7F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81184" y="2812895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5" name="Picture Placeholder 7">
            <a:extLst>
              <a:ext uri="{FF2B5EF4-FFF2-40B4-BE49-F238E27FC236}">
                <a16:creationId xmlns:a16="http://schemas.microsoft.com/office/drawing/2014/main" id="{380BEDCA-FB5E-CE41-B7E6-2D9A2C34811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690934" y="2812895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8" name="Picture Placeholder 7">
            <a:extLst>
              <a:ext uri="{FF2B5EF4-FFF2-40B4-BE49-F238E27FC236}">
                <a16:creationId xmlns:a16="http://schemas.microsoft.com/office/drawing/2014/main" id="{A4D0052D-C387-B047-8AAA-1F518E9968F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500684" y="2812895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1" name="Picture Placeholder 7">
            <a:extLst>
              <a:ext uri="{FF2B5EF4-FFF2-40B4-BE49-F238E27FC236}">
                <a16:creationId xmlns:a16="http://schemas.microsoft.com/office/drawing/2014/main" id="{2BE96391-65E0-4340-8D84-E70ABB126B2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310434" y="2812895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D16F79E-4B2F-7943-A3D9-A02FDAA758C3}"/>
              </a:ext>
            </a:extLst>
          </p:cNvPr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4" name="Picture 13" descr="NASA insigniaCMYK">
            <a:extLst>
              <a:ext uri="{FF2B5EF4-FFF2-40B4-BE49-F238E27FC236}">
                <a16:creationId xmlns:a16="http://schemas.microsoft.com/office/drawing/2014/main" id="{D807FC00-0765-EF48-BE93-BAEA070763A7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9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Title 1">
            <a:extLst>
              <a:ext uri="{FF2B5EF4-FFF2-40B4-BE49-F238E27FC236}">
                <a16:creationId xmlns:a16="http://schemas.microsoft.com/office/drawing/2014/main" id="{8F26D2EF-8B32-8340-AEB2-53B3DAA07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299" y="0"/>
            <a:ext cx="7974503" cy="497880"/>
          </a:xfrm>
        </p:spPr>
        <p:txBody>
          <a:bodyPr>
            <a:normAutofit/>
          </a:bodyPr>
          <a:lstStyle>
            <a:lvl1pPr algn="ctr">
              <a:defRPr sz="21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460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3.wdp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11" Type="http://schemas.openxmlformats.org/officeDocument/2006/relationships/image" Target="../media/image4.tiff"/><Relationship Id="rId5" Type="http://schemas.openxmlformats.org/officeDocument/2006/relationships/theme" Target="../theme/theme1.xml"/><Relationship Id="rId1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microsoft.com/office/2007/relationships/hdphoto" Target="../media/hdphoto2.wdp"/><Relationship Id="rId14" Type="http://schemas.openxmlformats.org/officeDocument/2006/relationships/image" Target="../media/image6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13" Type="http://schemas.openxmlformats.org/officeDocument/2006/relationships/image" Target="../media/image8.tiff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6" Type="http://schemas.microsoft.com/office/2007/relationships/hdphoto" Target="../media/hdphoto4.wdp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_sky.jpg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957" y="4"/>
            <a:ext cx="9150959" cy="595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8" cstate="screen">
            <a:lum bright="70000" contrast="-70000"/>
            <a:alphaModFix amt="44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0"/>
            <a:ext cx="1524000" cy="685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0" cstate="screen">
            <a:lum bright="70000" contrast="-70000"/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71450"/>
            <a:ext cx="1158240" cy="5429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1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800" y="165515"/>
            <a:ext cx="553402" cy="415052"/>
          </a:xfrm>
          <a:prstGeom prst="rect">
            <a:avLst/>
          </a:prstGeom>
        </p:spPr>
      </p:pic>
      <p:pic>
        <p:nvPicPr>
          <p:cNvPr id="20" name="Content Placeholder 3"/>
          <p:cNvPicPr>
            <a:picLocks noChangeAspect="1"/>
          </p:cNvPicPr>
          <p:nvPr userDrawn="1"/>
        </p:nvPicPr>
        <p:blipFill>
          <a:blip r:embed="rId12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7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3250" r="96000">
                        <a14:foregroundMark x1="15750" y1="38500" x2="15750" y2="38500"/>
                        <a14:foregroundMark x1="15750" y1="38500" x2="15750" y2="38500"/>
                        <a14:foregroundMark x1="19375" y1="36500" x2="19375" y2="36500"/>
                        <a14:foregroundMark x1="15500" y1="27833" x2="15500" y2="27833"/>
                        <a14:foregroundMark x1="7250" y1="26833" x2="7250" y2="26833"/>
                        <a14:backgroundMark x1="65375" y1="75333" x2="65375" y2="75333"/>
                        <a14:backgroundMark x1="62250" y1="68333" x2="62250" y2="68333"/>
                        <a14:backgroundMark x1="69375" y1="62333" x2="69375" y2="62333"/>
                        <a14:backgroundMark x1="50750" y1="67333" x2="50750" y2="6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114" y="171450"/>
            <a:ext cx="753981" cy="424115"/>
          </a:xfrm>
          <a:prstGeom prst="rect">
            <a:avLst/>
          </a:prstGeom>
        </p:spPr>
      </p:pic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3721" y="75280"/>
            <a:ext cx="8229600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068" y="102374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54845" y="4980995"/>
            <a:ext cx="319319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t> </a:t>
            </a:r>
            <a:fld id="{D44AAE72-5488-4E80-8FD1-D7DF62C285B2}" type="slidenum"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75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94960" y="4977425"/>
            <a:ext cx="1279517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 b="1">
                <a:solidFill>
                  <a:srgbClr val="FF0000"/>
                </a:solidFill>
                <a:latin typeface="Calibri" pitchFamily="-109" charset="0"/>
              </a:rPr>
              <a:t>For NASA Internal Use Only</a:t>
            </a:r>
          </a:p>
        </p:txBody>
      </p:sp>
      <p:pic>
        <p:nvPicPr>
          <p:cNvPr id="11" name="Picture 10" descr="slide_sky.jpg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4914900"/>
            <a:ext cx="9150959" cy="22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Slide Number Placeholder 3"/>
          <p:cNvSpPr txBox="1">
            <a:spLocks/>
          </p:cNvSpPr>
          <p:nvPr userDrawn="1"/>
        </p:nvSpPr>
        <p:spPr>
          <a:xfrm>
            <a:off x="6457950" y="4869657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887866-80AC-2F42-9AD1-8EE3C236D8D8}" type="slidenum">
              <a:rPr lang="en-US" sz="900" smtClean="0">
                <a:solidFill>
                  <a:schemeClr val="bg1"/>
                </a:solidFill>
              </a:rPr>
              <a:pPr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4" cstate="screen">
            <a:lum bright="70000" contrast="-70000"/>
            <a:alphaModFix amt="5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1" y="171450"/>
            <a:ext cx="853917" cy="434697"/>
          </a:xfrm>
          <a:prstGeom prst="rect">
            <a:avLst/>
          </a:prstGeom>
          <a:effectLst/>
          <a:scene3d>
            <a:camera prst="orthographicFront">
              <a:rot lat="0" lon="9000000" rev="0"/>
            </a:camera>
            <a:lightRig rig="threePt" dir="t"/>
          </a:scene3d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screen">
            <a:lum bright="70000" contrast="-70000"/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-26799"/>
            <a:ext cx="7620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A694353-5638-2F4E-ABCC-11BE269004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58513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 sz="1200" i="1">
                <a:solidFill>
                  <a:prstClr val="black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2A75FD5-14A8-D442-B00A-5F22AEDDD5D9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6" y="7185"/>
            <a:ext cx="670021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9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1" r:id="rId2"/>
    <p:sldLayoutId id="2147483724" r:id="rId3"/>
    <p:sldLayoutId id="2147483725" r:id="rId4"/>
  </p:sldLayoutIdLst>
  <p:hf sldNum="0" hdr="0" ftr="0" dt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lang="en-US" sz="2100" b="1" kern="1200" dirty="0">
          <a:solidFill>
            <a:srgbClr val="FFFFFF"/>
          </a:solidFill>
          <a:effectLst>
            <a:outerShdw blurRad="114300" dist="88900" dir="2700000" algn="tl" rotWithShape="0">
              <a:prstClr val="black">
                <a:alpha val="75000"/>
              </a:prstClr>
            </a:outerShdw>
          </a:effectLst>
          <a:latin typeface="Arial" charset="0"/>
          <a:ea typeface="+mj-ea"/>
          <a:cs typeface="ＭＳ Ｐゴシック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Arial" charset="0"/>
          <a:ea typeface="+mn-ea"/>
          <a:cs typeface="ＭＳ Ｐゴシック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_sky.jpg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958" y="3"/>
            <a:ext cx="9150959" cy="595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screen">
            <a:lum bright="70000" contrast="-70000"/>
            <a:alphaModFix amt="44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0"/>
            <a:ext cx="1524000" cy="6858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7" cstate="screen">
            <a:lum bright="70000" contrast="-70000"/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71450"/>
            <a:ext cx="1158240" cy="5429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8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800" y="165515"/>
            <a:ext cx="553402" cy="415052"/>
          </a:xfrm>
          <a:prstGeom prst="rect">
            <a:avLst/>
          </a:prstGeom>
        </p:spPr>
      </p:pic>
      <p:pic>
        <p:nvPicPr>
          <p:cNvPr id="23" name="Content Placeholder 3"/>
          <p:cNvPicPr>
            <a:picLocks noChangeAspect="1"/>
          </p:cNvPicPr>
          <p:nvPr userDrawn="1"/>
        </p:nvPicPr>
        <p:blipFill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7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3250" r="96000">
                        <a14:foregroundMark x1="15750" y1="38500" x2="15750" y2="38500"/>
                        <a14:foregroundMark x1="15750" y1="38500" x2="15750" y2="38500"/>
                        <a14:foregroundMark x1="19375" y1="36500" x2="19375" y2="36500"/>
                        <a14:foregroundMark x1="15500" y1="27833" x2="15500" y2="27833"/>
                        <a14:foregroundMark x1="7250" y1="26833" x2="7250" y2="26833"/>
                        <a14:backgroundMark x1="65375" y1="75333" x2="65375" y2="75333"/>
                        <a14:backgroundMark x1="62250" y1="68333" x2="62250" y2="68333"/>
                        <a14:backgroundMark x1="69375" y1="62333" x2="69375" y2="62333"/>
                        <a14:backgroundMark x1="50750" y1="67333" x2="50750" y2="6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114" y="171450"/>
            <a:ext cx="753981" cy="4241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11" cstate="screen">
            <a:lum bright="70000" contrast="-70000"/>
            <a:alphaModFix amt="5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1" y="171450"/>
            <a:ext cx="853917" cy="434697"/>
          </a:xfrm>
          <a:prstGeom prst="rect">
            <a:avLst/>
          </a:prstGeom>
          <a:effectLst/>
          <a:scene3d>
            <a:camera prst="orthographicFront">
              <a:rot lat="0" lon="900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12" cstate="screen">
            <a:lum bright="70000" contrast="-70000"/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-26799"/>
            <a:ext cx="7620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068" y="1023740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54845" y="4980995"/>
            <a:ext cx="319318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t> </a:t>
            </a:r>
            <a:fld id="{D44AAE72-5488-4E80-8FD1-D7DF62C285B2}" type="slidenum"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75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94961" y="4977424"/>
            <a:ext cx="1279516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 b="1">
                <a:solidFill>
                  <a:srgbClr val="FF0000"/>
                </a:solidFill>
                <a:latin typeface="Calibri" pitchFamily="-109" charset="0"/>
              </a:rPr>
              <a:t>For NASA Internal Use Only</a:t>
            </a:r>
          </a:p>
        </p:txBody>
      </p:sp>
      <p:pic>
        <p:nvPicPr>
          <p:cNvPr id="11" name="Picture 10" descr="slide_sky.jpg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4914900"/>
            <a:ext cx="9150959" cy="22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Slide Number Placeholder 3"/>
          <p:cNvSpPr txBox="1">
            <a:spLocks/>
          </p:cNvSpPr>
          <p:nvPr userDrawn="1"/>
        </p:nvSpPr>
        <p:spPr>
          <a:xfrm>
            <a:off x="6457950" y="4869657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887866-80AC-2F42-9AD1-8EE3C236D8D8}" type="slidenum">
              <a:rPr lang="en-US" sz="900" smtClean="0">
                <a:solidFill>
                  <a:schemeClr val="bg1"/>
                </a:solidFill>
              </a:rPr>
              <a:pPr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3721" y="75280"/>
            <a:ext cx="8229600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1" hangingPunct="1"/>
            <a:r>
              <a:rPr lang="en-US" altLang="en-US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4C21D5A-6322-7746-9045-12CA0E7F63F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6" y="7185"/>
            <a:ext cx="670021" cy="54864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4A7E43C-977A-D44E-AB80-693E883D5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58513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 sz="1200" i="1">
                <a:solidFill>
                  <a:prstClr val="black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4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lang="en-US" altLang="en-US" sz="2100" b="1" kern="1200" dirty="0">
          <a:solidFill>
            <a:srgbClr val="FFFFFF"/>
          </a:solidFill>
          <a:effectLst>
            <a:outerShdw blurRad="114300" dist="88900" dir="2700000" algn="tl" rotWithShape="0">
              <a:prstClr val="black">
                <a:alpha val="75000"/>
              </a:prstClr>
            </a:outerShdw>
          </a:effectLst>
          <a:latin typeface="Arial" charset="0"/>
          <a:ea typeface="+mj-ea"/>
          <a:cs typeface="ＭＳ Ｐゴシック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Arial" charset="0"/>
          <a:ea typeface="+mn-ea"/>
          <a:cs typeface="ＭＳ Ｐゴシック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2950" y="123000"/>
            <a:ext cx="8167428" cy="37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7" y="592476"/>
            <a:ext cx="8642561" cy="4002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4814728"/>
            <a:ext cx="73376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9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7" y="479788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endParaRPr lang="en-US" sz="135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8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989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</p:sldLayoutIdLst>
  <p:hf sldNum="0" hdr="0" ftr="0" dt="0"/>
  <p:txStyles>
    <p:titleStyle>
      <a:lvl1pPr algn="ctr" defTabSz="342900" rtl="0" eaLnBrk="1" latinLnBrk="0" hangingPunct="1">
        <a:lnSpc>
          <a:spcPct val="80000"/>
        </a:lnSpc>
        <a:spcBef>
          <a:spcPct val="0"/>
        </a:spcBef>
        <a:buNone/>
        <a:defRPr sz="2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2950" y="0"/>
            <a:ext cx="8167428" cy="497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8" y="592476"/>
            <a:ext cx="8642561" cy="4205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4941405"/>
            <a:ext cx="733766" cy="1983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92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892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8" y="479788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92"/>
            <a:endParaRPr lang="en-US" sz="135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9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EFCDB2-FC7C-9942-8879-D1B9EA786225}"/>
              </a:ext>
            </a:extLst>
          </p:cNvPr>
          <p:cNvSpPr/>
          <p:nvPr userDrawn="1"/>
        </p:nvSpPr>
        <p:spPr>
          <a:xfrm>
            <a:off x="3418431" y="5002243"/>
            <a:ext cx="2776466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" b="0" i="0">
                <a:solidFill>
                  <a:srgbClr val="FF0000"/>
                </a:solidFill>
                <a:effectLst/>
                <a:latin typeface="Arial Black" panose="020B0604020202020204" pitchFamily="34" charset="0"/>
              </a:rPr>
              <a:t>NASA Pre-Decisional / FOR INTERNAL USE ONLY</a:t>
            </a:r>
            <a:endParaRPr lang="en-US" sz="600"/>
          </a:p>
        </p:txBody>
      </p:sp>
    </p:spTree>
    <p:extLst>
      <p:ext uri="{BB962C8B-B14F-4D97-AF65-F5344CB8AC3E}">
        <p14:creationId xmlns:p14="http://schemas.microsoft.com/office/powerpoint/2010/main" val="387829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</p:sldLayoutIdLst>
  <p:hf hdr="0" ftr="0" dt="0"/>
  <p:txStyles>
    <p:titleStyle>
      <a:lvl1pPr algn="ctr" defTabSz="342892" rtl="0" eaLnBrk="1" latinLnBrk="0" hangingPunct="1">
        <a:lnSpc>
          <a:spcPct val="80000"/>
        </a:lnSpc>
        <a:spcBef>
          <a:spcPct val="0"/>
        </a:spcBef>
        <a:buNone/>
        <a:defRPr sz="21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342892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342892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342892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342892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342892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2950" y="0"/>
            <a:ext cx="8167428" cy="497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8" y="592476"/>
            <a:ext cx="8642561" cy="4205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4941405"/>
            <a:ext cx="733766" cy="1983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92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892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8" y="479788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92"/>
            <a:endParaRPr lang="en-US" sz="135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9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752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</p:sldLayoutIdLst>
  <p:hf hdr="0" ftr="0" dt="0"/>
  <p:txStyles>
    <p:titleStyle>
      <a:lvl1pPr algn="ctr" defTabSz="342892" rtl="0" eaLnBrk="1" latinLnBrk="0" hangingPunct="1">
        <a:lnSpc>
          <a:spcPct val="80000"/>
        </a:lnSpc>
        <a:spcBef>
          <a:spcPct val="0"/>
        </a:spcBef>
        <a:buNone/>
        <a:defRPr sz="21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342892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342892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342892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342892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342892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F555DC-D6EB-F64E-93AF-B5C396E41D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64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BCFE0C-267C-6E4C-816A-F05D9063A880}"/>
              </a:ext>
            </a:extLst>
          </p:cNvPr>
          <p:cNvSpPr txBox="1"/>
          <p:nvPr/>
        </p:nvSpPr>
        <p:spPr>
          <a:xfrm>
            <a:off x="114300" y="3578317"/>
            <a:ext cx="4030317" cy="48474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AIAA Forum 360 Panel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900267-49B1-444A-B362-5DBDA13FAA8F}"/>
              </a:ext>
            </a:extLst>
          </p:cNvPr>
          <p:cNvSpPr txBox="1"/>
          <p:nvPr/>
        </p:nvSpPr>
        <p:spPr>
          <a:xfrm>
            <a:off x="114300" y="4063065"/>
            <a:ext cx="6444343" cy="62324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sz="1200">
                <a:solidFill>
                  <a:srgbClr val="33CCCC"/>
                </a:solidFill>
              </a:rPr>
              <a:t>August 3, </a:t>
            </a:r>
            <a:r>
              <a:rPr lang="en-US" sz="1200" dirty="0">
                <a:solidFill>
                  <a:srgbClr val="33CCCC"/>
                </a:solidFill>
              </a:rPr>
              <a:t>2021</a:t>
            </a:r>
          </a:p>
          <a:p>
            <a:r>
              <a:rPr lang="en-US" sz="1200" dirty="0">
                <a:solidFill>
                  <a:srgbClr val="33CCCC"/>
                </a:solidFill>
              </a:rPr>
              <a:t>William N. Chan, Project Manager </a:t>
            </a:r>
            <a:br>
              <a:rPr lang="en-US" sz="1200" dirty="0">
                <a:solidFill>
                  <a:srgbClr val="33CCCC"/>
                </a:solidFill>
              </a:rPr>
            </a:br>
            <a:r>
              <a:rPr lang="en-US" sz="1200" dirty="0">
                <a:solidFill>
                  <a:srgbClr val="33CCCC"/>
                </a:solidFill>
              </a:rPr>
              <a:t>Kurt Swieringa, Deputy Project Manager for Technology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893BE6-D834-C843-8D4E-E39B6A339B5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8331" y="107854"/>
            <a:ext cx="501110" cy="4143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A1AEE5-68CB-9C4A-A9AA-2A77E7B81B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49" y="2122251"/>
            <a:ext cx="2696929" cy="194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25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More Complicated Airspace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685783">
              <a:defRPr/>
            </a:pPr>
            <a:fld id="{4B5A7D23-5EA3-BB48-9A7E-29066237FEC6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algn="r" defTabSz="685783"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179866" y="893480"/>
            <a:ext cx="865414" cy="453629"/>
          </a:xfrm>
          <a:prstGeom prst="roundRect">
            <a:avLst/>
          </a:prstGeom>
          <a:solidFill>
            <a:schemeClr val="bg1">
              <a:lumMod val="65000"/>
              <a:alpha val="3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95"/>
              </a:lnSpc>
            </a:pPr>
            <a:r>
              <a:rPr lang="en-US" sz="1350">
                <a:solidFill>
                  <a:schemeClr val="bg1">
                    <a:lumMod val="85000"/>
                  </a:schemeClr>
                </a:solidFill>
              </a:rPr>
              <a:t>High Altitude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25044" y="536114"/>
            <a:ext cx="994450" cy="570599"/>
          </a:xfrm>
          <a:prstGeom prst="roundRect">
            <a:avLst/>
          </a:prstGeom>
          <a:solidFill>
            <a:schemeClr val="bg1">
              <a:lumMod val="65000"/>
              <a:alpha val="3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95"/>
              </a:lnSpc>
            </a:pPr>
            <a:r>
              <a:rPr lang="en-US" sz="1200">
                <a:solidFill>
                  <a:schemeClr val="bg1">
                    <a:lumMod val="85000"/>
                  </a:schemeClr>
                </a:solidFill>
              </a:rPr>
              <a:t>Space Launch Operations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11786" y="2635614"/>
            <a:ext cx="922563" cy="453629"/>
          </a:xfrm>
          <a:prstGeom prst="roundRect">
            <a:avLst/>
          </a:prstGeom>
          <a:solidFill>
            <a:schemeClr val="tx1">
              <a:lumMod val="65000"/>
              <a:lumOff val="35000"/>
              <a:alpha val="74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95"/>
              </a:lnSpc>
            </a:pPr>
            <a:r>
              <a:rPr lang="en-US" sz="1200">
                <a:solidFill>
                  <a:schemeClr val="bg1">
                    <a:lumMod val="85000"/>
                  </a:schemeClr>
                </a:solidFill>
              </a:rPr>
              <a:t>General Aviation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9524" y="2355560"/>
            <a:ext cx="1049502" cy="258797"/>
          </a:xfrm>
          <a:prstGeom prst="roundRect">
            <a:avLst/>
          </a:prstGeom>
          <a:solidFill>
            <a:schemeClr val="tx1">
              <a:lumMod val="65000"/>
              <a:lumOff val="35000"/>
              <a:alpha val="83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95"/>
              </a:lnSpc>
            </a:pPr>
            <a:r>
              <a:rPr lang="en-US" sz="1200">
                <a:solidFill>
                  <a:schemeClr val="bg1">
                    <a:lumMod val="85000"/>
                  </a:schemeClr>
                </a:solidFill>
              </a:rPr>
              <a:t>Commercial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36762" y="2364846"/>
            <a:ext cx="1049502" cy="258797"/>
          </a:xfrm>
          <a:prstGeom prst="roundRect">
            <a:avLst/>
          </a:prstGeom>
          <a:solidFill>
            <a:schemeClr val="tx1">
              <a:lumMod val="65000"/>
              <a:lumOff val="35000"/>
              <a:alpha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95"/>
              </a:lnSpc>
            </a:pPr>
            <a:r>
              <a:rPr lang="en-US" sz="1200">
                <a:solidFill>
                  <a:schemeClr val="bg1">
                    <a:lumMod val="85000"/>
                  </a:schemeClr>
                </a:solidFill>
              </a:rPr>
              <a:t>Supersonic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61088" y="3082934"/>
            <a:ext cx="949540" cy="258797"/>
          </a:xfrm>
          <a:prstGeom prst="roundRect">
            <a:avLst/>
          </a:pr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95"/>
              </a:lnSpc>
            </a:pPr>
            <a:r>
              <a:rPr lang="en-US" sz="1200">
                <a:solidFill>
                  <a:schemeClr val="bg1">
                    <a:lumMod val="85000"/>
                  </a:schemeClr>
                </a:solidFill>
              </a:rPr>
              <a:t>Regional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58481" y="4669471"/>
            <a:ext cx="1140500" cy="387918"/>
          </a:xfrm>
          <a:prstGeom prst="roundRect">
            <a:avLst/>
          </a:prstGeom>
          <a:solidFill>
            <a:schemeClr val="tx1">
              <a:lumMod val="75000"/>
              <a:lumOff val="25000"/>
              <a:alpha val="5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95"/>
              </a:lnSpc>
            </a:pPr>
            <a:r>
              <a:rPr lang="en-US" sz="1200">
                <a:solidFill>
                  <a:schemeClr val="bg1">
                    <a:lumMod val="85000"/>
                  </a:schemeClr>
                </a:solidFill>
              </a:rPr>
              <a:t>sUAS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617C5A3-B44E-EC43-B233-8FD23EEA1F91}"/>
              </a:ext>
            </a:extLst>
          </p:cNvPr>
          <p:cNvSpPr/>
          <p:nvPr/>
        </p:nvSpPr>
        <p:spPr>
          <a:xfrm>
            <a:off x="4665134" y="3352990"/>
            <a:ext cx="963310" cy="606452"/>
          </a:xfrm>
          <a:prstGeom prst="rect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442C4E9-000D-F14C-B983-768A6F2AC51A}"/>
              </a:ext>
            </a:extLst>
          </p:cNvPr>
          <p:cNvSpPr/>
          <p:nvPr/>
        </p:nvSpPr>
        <p:spPr>
          <a:xfrm>
            <a:off x="4436349" y="2131752"/>
            <a:ext cx="1235440" cy="514406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95"/>
              </a:lnSpc>
            </a:pPr>
            <a:r>
              <a:rPr lang="en-US" sz="1200">
                <a:solidFill>
                  <a:schemeClr val="bg1">
                    <a:lumMod val="85000"/>
                  </a:schemeClr>
                </a:solidFill>
              </a:rPr>
              <a:t>Increasingly Autonomous Aircraft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6484367-AAF5-7647-8C78-BD8A60CE4CB6}"/>
              </a:ext>
            </a:extLst>
          </p:cNvPr>
          <p:cNvSpPr/>
          <p:nvPr/>
        </p:nvSpPr>
        <p:spPr>
          <a:xfrm>
            <a:off x="3567179" y="3908314"/>
            <a:ext cx="1235440" cy="514406"/>
          </a:xfrm>
          <a:prstGeom prst="roundRect">
            <a:avLst/>
          </a:prstGeom>
          <a:solidFill>
            <a:schemeClr val="tx1">
              <a:lumMod val="65000"/>
              <a:lumOff val="35000"/>
              <a:alpha val="77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95"/>
              </a:lnSpc>
            </a:pPr>
            <a:r>
              <a:rPr lang="en-US" sz="1200">
                <a:solidFill>
                  <a:schemeClr val="bg1">
                    <a:lumMod val="85000"/>
                  </a:schemeClr>
                </a:solidFill>
              </a:rPr>
              <a:t>UAM</a:t>
            </a:r>
          </a:p>
        </p:txBody>
      </p:sp>
    </p:spTree>
    <p:extLst>
      <p:ext uri="{BB962C8B-B14F-4D97-AF65-F5344CB8AC3E}">
        <p14:creationId xmlns:p14="http://schemas.microsoft.com/office/powerpoint/2010/main" val="2333503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DCF4AF8-DB89-DC4A-A67D-C40733F891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F1D61AF4-AC22-E347-BD8F-4DC0E2239C7C}"/>
              </a:ext>
            </a:extLst>
          </p:cNvPr>
          <p:cNvSpPr txBox="1">
            <a:spLocks/>
          </p:cNvSpPr>
          <p:nvPr/>
        </p:nvSpPr>
        <p:spPr bwMode="auto">
          <a:xfrm>
            <a:off x="428461" y="102218"/>
            <a:ext cx="8178080" cy="37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>
                <a:latin typeface="Arial"/>
              </a:rPr>
              <a:t>ATM-X Vision and Goal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A3F38-C3CA-D145-8F92-B5A81DA90589}"/>
              </a:ext>
            </a:extLst>
          </p:cNvPr>
          <p:cNvSpPr txBox="1"/>
          <p:nvPr/>
        </p:nvSpPr>
        <p:spPr>
          <a:xfrm>
            <a:off x="1254179" y="2584566"/>
            <a:ext cx="6618551" cy="1015663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Goal</a:t>
            </a:r>
            <a:r>
              <a:rPr lang="en-US" sz="2000">
                <a:solidFill>
                  <a:schemeClr val="bg1"/>
                </a:solidFill>
              </a:rPr>
              <a:t>: Catalyze the community to provide an all-access, safe, and efficient airspace system through innovative solutions that remove barriers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B56AF1-1C69-F14E-8A93-8F09D5E6DD11}"/>
              </a:ext>
            </a:extLst>
          </p:cNvPr>
          <p:cNvSpPr txBox="1"/>
          <p:nvPr/>
        </p:nvSpPr>
        <p:spPr>
          <a:xfrm>
            <a:off x="649858" y="1118234"/>
            <a:ext cx="7827192" cy="1015663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Vision</a:t>
            </a:r>
            <a:r>
              <a:rPr lang="en-US" sz="2000">
                <a:solidFill>
                  <a:schemeClr val="bg1"/>
                </a:solidFill>
              </a:rPr>
              <a:t>: Accelerate transformation to a digitally-integrated air transportation system that enables access and increases mobility for all users</a:t>
            </a:r>
            <a:endParaRPr lang="en-US" sz="2000">
              <a:solidFill>
                <a:schemeClr val="bg1"/>
              </a:solidFill>
              <a:latin typeface="Arial" panose="020B0604020202020204" pitchFamily="34" charset="0"/>
              <a:ea typeface="Palatino" pitchFamily="2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433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DC1697-5920-4863-87DE-37C9454E15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F43378-0221-4E7F-A9F9-924664D8A62D}"/>
              </a:ext>
            </a:extLst>
          </p:cNvPr>
          <p:cNvSpPr txBox="1"/>
          <p:nvPr/>
        </p:nvSpPr>
        <p:spPr>
          <a:xfrm>
            <a:off x="109537" y="109538"/>
            <a:ext cx="2815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Bahnschrift Light" panose="020B0502040204020203" pitchFamily="34" charset="0"/>
              </a:rPr>
              <a:t>ATM-X PROJECTS AREAS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84BB4D1-61EE-477D-B129-7B16F8650F1D}"/>
              </a:ext>
            </a:extLst>
          </p:cNvPr>
          <p:cNvGrpSpPr/>
          <p:nvPr/>
        </p:nvGrpSpPr>
        <p:grpSpPr>
          <a:xfrm>
            <a:off x="5585204" y="3469924"/>
            <a:ext cx="567897" cy="279189"/>
            <a:chOff x="9474521" y="4135810"/>
            <a:chExt cx="523798" cy="19685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93E91D6-4FD9-490E-881B-FC4FDD70585A}"/>
                </a:ext>
              </a:extLst>
            </p:cNvPr>
            <p:cNvSpPr/>
            <p:nvPr/>
          </p:nvSpPr>
          <p:spPr>
            <a:xfrm>
              <a:off x="9474521" y="4135810"/>
              <a:ext cx="523798" cy="196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chemeClr val="tx1"/>
                  </a:solidFill>
                </a:rPr>
                <a:t>UAM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DCC0B68-7325-430E-9E76-17E78BA54E45}"/>
                </a:ext>
              </a:extLst>
            </p:cNvPr>
            <p:cNvSpPr/>
            <p:nvPr/>
          </p:nvSpPr>
          <p:spPr>
            <a:xfrm>
              <a:off x="9474521" y="4135810"/>
              <a:ext cx="45719" cy="19685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9E44D59-2C3D-4528-B0C0-015BA5C6773F}"/>
              </a:ext>
            </a:extLst>
          </p:cNvPr>
          <p:cNvGrpSpPr/>
          <p:nvPr/>
        </p:nvGrpSpPr>
        <p:grpSpPr>
          <a:xfrm>
            <a:off x="6169962" y="1100425"/>
            <a:ext cx="587951" cy="235302"/>
            <a:chOff x="9376066" y="1459880"/>
            <a:chExt cx="523798" cy="19685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42D02D-5C63-47E9-8EED-61F354B427E1}"/>
                </a:ext>
              </a:extLst>
            </p:cNvPr>
            <p:cNvSpPr/>
            <p:nvPr/>
          </p:nvSpPr>
          <p:spPr>
            <a:xfrm>
              <a:off x="9376066" y="1459880"/>
              <a:ext cx="523798" cy="196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err="1">
                  <a:solidFill>
                    <a:schemeClr val="tx1"/>
                  </a:solidFill>
                </a:rPr>
                <a:t>xTM</a:t>
              </a:r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8D0AA84-2DA9-43A1-8F85-DD47D5552ED3}"/>
                </a:ext>
              </a:extLst>
            </p:cNvPr>
            <p:cNvSpPr/>
            <p:nvPr/>
          </p:nvSpPr>
          <p:spPr>
            <a:xfrm>
              <a:off x="9376066" y="1459880"/>
              <a:ext cx="45719" cy="196850"/>
            </a:xfrm>
            <a:prstGeom prst="rect">
              <a:avLst/>
            </a:prstGeom>
            <a:solidFill>
              <a:srgbClr val="E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FC0AA4-495A-4417-841E-A4DA674DF529}"/>
              </a:ext>
            </a:extLst>
          </p:cNvPr>
          <p:cNvGrpSpPr/>
          <p:nvPr/>
        </p:nvGrpSpPr>
        <p:grpSpPr>
          <a:xfrm>
            <a:off x="369525" y="2442858"/>
            <a:ext cx="568893" cy="263574"/>
            <a:chOff x="1653142" y="2832040"/>
            <a:chExt cx="523798" cy="19685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DD6DD7D-B351-4DEC-A407-D0DDF71DAB60}"/>
                </a:ext>
              </a:extLst>
            </p:cNvPr>
            <p:cNvSpPr/>
            <p:nvPr/>
          </p:nvSpPr>
          <p:spPr>
            <a:xfrm>
              <a:off x="1653142" y="2832040"/>
              <a:ext cx="523798" cy="196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chemeClr val="tx1"/>
                  </a:solidFill>
                </a:rPr>
                <a:t>PAAV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67DE268-DAC8-4F5B-9723-9B9FFC58EFCA}"/>
                </a:ext>
              </a:extLst>
            </p:cNvPr>
            <p:cNvSpPr/>
            <p:nvPr/>
          </p:nvSpPr>
          <p:spPr>
            <a:xfrm>
              <a:off x="1653142" y="2832040"/>
              <a:ext cx="45719" cy="196850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204FA8E-11D0-41E3-B574-69EB3F10E1A0}"/>
              </a:ext>
            </a:extLst>
          </p:cNvPr>
          <p:cNvGrpSpPr/>
          <p:nvPr/>
        </p:nvGrpSpPr>
        <p:grpSpPr>
          <a:xfrm>
            <a:off x="788760" y="832206"/>
            <a:ext cx="445119" cy="247067"/>
            <a:chOff x="2774834" y="1136619"/>
            <a:chExt cx="400492" cy="1968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1ED1E5B-8BF1-4D87-BDB1-24B51594058D}"/>
                </a:ext>
              </a:extLst>
            </p:cNvPr>
            <p:cNvSpPr/>
            <p:nvPr/>
          </p:nvSpPr>
          <p:spPr>
            <a:xfrm>
              <a:off x="2776605" y="1136619"/>
              <a:ext cx="398721" cy="196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>
                  <a:solidFill>
                    <a:schemeClr val="tx1"/>
                  </a:solidFill>
                </a:rPr>
                <a:t>DIP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8FE3AF5-DC21-4CEC-8F73-B874669229F1}"/>
                </a:ext>
              </a:extLst>
            </p:cNvPr>
            <p:cNvSpPr/>
            <p:nvPr/>
          </p:nvSpPr>
          <p:spPr>
            <a:xfrm>
              <a:off x="2774834" y="1136619"/>
              <a:ext cx="45719" cy="196850"/>
            </a:xfrm>
            <a:prstGeom prst="rect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A3B0EC5-B48F-453E-ADF9-0B7501E062D0}"/>
              </a:ext>
            </a:extLst>
          </p:cNvPr>
          <p:cNvSpPr txBox="1"/>
          <p:nvPr/>
        </p:nvSpPr>
        <p:spPr>
          <a:xfrm>
            <a:off x="730856" y="1107959"/>
            <a:ext cx="98616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750" dirty="0">
                <a:solidFill>
                  <a:schemeClr val="bg1"/>
                </a:solidFill>
                <a:latin typeface="Bahnschrift Light" panose="020B0502040204020203" pitchFamily="34" charset="0"/>
              </a:rPr>
              <a:t>Digital Information</a:t>
            </a:r>
          </a:p>
          <a:p>
            <a:r>
              <a:rPr lang="en-US" sz="750" dirty="0">
                <a:solidFill>
                  <a:schemeClr val="bg1"/>
                </a:solidFill>
                <a:latin typeface="Bahnschrift Light" panose="020B0502040204020203" pitchFamily="34" charset="0"/>
              </a:rPr>
              <a:t>Platform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0E534B-5559-4C81-AF3E-24170E6BD67D}"/>
              </a:ext>
            </a:extLst>
          </p:cNvPr>
          <p:cNvSpPr txBox="1"/>
          <p:nvPr/>
        </p:nvSpPr>
        <p:spPr>
          <a:xfrm>
            <a:off x="274614" y="2724834"/>
            <a:ext cx="13276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>
                <a:solidFill>
                  <a:schemeClr val="bg1"/>
                </a:solidFill>
                <a:latin typeface="Bahnschrift Light" panose="020B0502040204020203" pitchFamily="34" charset="0"/>
              </a:rPr>
              <a:t>Pathfinding for Airspace</a:t>
            </a:r>
          </a:p>
          <a:p>
            <a:r>
              <a:rPr lang="en-US" sz="750" dirty="0">
                <a:solidFill>
                  <a:schemeClr val="bg1"/>
                </a:solidFill>
                <a:latin typeface="Bahnschrift Light" panose="020B0502040204020203" pitchFamily="34" charset="0"/>
              </a:rPr>
              <a:t>with Autonomous Vehicles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4FE903-1CF0-4D1A-8645-47C4BD17E862}"/>
              </a:ext>
            </a:extLst>
          </p:cNvPr>
          <p:cNvSpPr txBox="1"/>
          <p:nvPr/>
        </p:nvSpPr>
        <p:spPr>
          <a:xfrm>
            <a:off x="6093212" y="1341673"/>
            <a:ext cx="11757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>
                <a:solidFill>
                  <a:schemeClr val="bg1"/>
                </a:solidFill>
                <a:latin typeface="Bahnschrift Light" panose="020B0502040204020203" pitchFamily="34" charset="0"/>
              </a:rPr>
              <a:t>Extensible Traffic Management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325293-4218-40EB-A97E-2C635362D6F3}"/>
              </a:ext>
            </a:extLst>
          </p:cNvPr>
          <p:cNvSpPr txBox="1"/>
          <p:nvPr/>
        </p:nvSpPr>
        <p:spPr>
          <a:xfrm>
            <a:off x="5512759" y="3736344"/>
            <a:ext cx="962123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>
                <a:solidFill>
                  <a:schemeClr val="bg1"/>
                </a:solidFill>
                <a:latin typeface="Bahnschrift Light" panose="020B0502040204020203" pitchFamily="34" charset="0"/>
              </a:rPr>
              <a:t>Urban Air Mobility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BD7E482-EAC0-4263-A412-A5BDD78A71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538" y="4788797"/>
            <a:ext cx="249383" cy="24938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0FAEF79-B253-49EC-B6DC-E26E52374EB7}"/>
              </a:ext>
            </a:extLst>
          </p:cNvPr>
          <p:cNvSpPr txBox="1"/>
          <p:nvPr/>
        </p:nvSpPr>
        <p:spPr>
          <a:xfrm>
            <a:off x="286308" y="4817742"/>
            <a:ext cx="216116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>
                <a:solidFill>
                  <a:schemeClr val="bg1"/>
                </a:solidFill>
                <a:latin typeface="Bahnschrift Light" panose="020B0502040204020203" pitchFamily="34" charset="0"/>
              </a:rPr>
              <a:t>Collaborative Traffic Management Framework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1B8CC1-EF56-6147-9473-125D35F879CA}"/>
              </a:ext>
            </a:extLst>
          </p:cNvPr>
          <p:cNvSpPr/>
          <p:nvPr/>
        </p:nvSpPr>
        <p:spPr>
          <a:xfrm>
            <a:off x="375434" y="3061755"/>
            <a:ext cx="2683179" cy="646331"/>
          </a:xfrm>
          <a:prstGeom prst="rect">
            <a:avLst/>
          </a:prstGeom>
          <a:solidFill>
            <a:schemeClr val="bg1">
              <a:lumMod val="50000"/>
              <a:alpha val="65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Seamless, scalable, and robust airspace integration of increasingly autonomous operations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Palatino" pitchFamily="2" charset="77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C59F929-6E27-C342-B1D5-DC13B5B9F5CA}"/>
              </a:ext>
            </a:extLst>
          </p:cNvPr>
          <p:cNvSpPr/>
          <p:nvPr/>
        </p:nvSpPr>
        <p:spPr>
          <a:xfrm>
            <a:off x="849627" y="1478894"/>
            <a:ext cx="2857498" cy="646331"/>
          </a:xfrm>
          <a:prstGeom prst="rect">
            <a:avLst/>
          </a:prstGeom>
          <a:solidFill>
            <a:schemeClr val="bg1">
              <a:lumMod val="50000"/>
              <a:alpha val="65000"/>
            </a:schemeClr>
          </a:solidFill>
          <a:ln w="63500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857498"/>
                      <a:gd name="connsiteY0" fmla="*/ 0 h 830997"/>
                      <a:gd name="connsiteX1" fmla="*/ 628650 w 2857498"/>
                      <a:gd name="connsiteY1" fmla="*/ 0 h 830997"/>
                      <a:gd name="connsiteX2" fmla="*/ 1228724 w 2857498"/>
                      <a:gd name="connsiteY2" fmla="*/ 0 h 830997"/>
                      <a:gd name="connsiteX3" fmla="*/ 1828799 w 2857498"/>
                      <a:gd name="connsiteY3" fmla="*/ 0 h 830997"/>
                      <a:gd name="connsiteX4" fmla="*/ 2314573 w 2857498"/>
                      <a:gd name="connsiteY4" fmla="*/ 0 h 830997"/>
                      <a:gd name="connsiteX5" fmla="*/ 2857498 w 2857498"/>
                      <a:gd name="connsiteY5" fmla="*/ 0 h 830997"/>
                      <a:gd name="connsiteX6" fmla="*/ 2857498 w 2857498"/>
                      <a:gd name="connsiteY6" fmla="*/ 423808 h 830997"/>
                      <a:gd name="connsiteX7" fmla="*/ 2857498 w 2857498"/>
                      <a:gd name="connsiteY7" fmla="*/ 830997 h 830997"/>
                      <a:gd name="connsiteX8" fmla="*/ 2285998 w 2857498"/>
                      <a:gd name="connsiteY8" fmla="*/ 830997 h 830997"/>
                      <a:gd name="connsiteX9" fmla="*/ 1800224 w 2857498"/>
                      <a:gd name="connsiteY9" fmla="*/ 830997 h 830997"/>
                      <a:gd name="connsiteX10" fmla="*/ 1314449 w 2857498"/>
                      <a:gd name="connsiteY10" fmla="*/ 830997 h 830997"/>
                      <a:gd name="connsiteX11" fmla="*/ 714375 w 2857498"/>
                      <a:gd name="connsiteY11" fmla="*/ 830997 h 830997"/>
                      <a:gd name="connsiteX12" fmla="*/ 0 w 2857498"/>
                      <a:gd name="connsiteY12" fmla="*/ 830997 h 830997"/>
                      <a:gd name="connsiteX13" fmla="*/ 0 w 2857498"/>
                      <a:gd name="connsiteY13" fmla="*/ 398879 h 830997"/>
                      <a:gd name="connsiteX14" fmla="*/ 0 w 2857498"/>
                      <a:gd name="connsiteY14" fmla="*/ 0 h 8309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857498" h="830997" fill="none" extrusionOk="0">
                        <a:moveTo>
                          <a:pt x="0" y="0"/>
                        </a:moveTo>
                        <a:cubicBezTo>
                          <a:pt x="125989" y="-61772"/>
                          <a:pt x="484536" y="18899"/>
                          <a:pt x="628650" y="0"/>
                        </a:cubicBezTo>
                        <a:cubicBezTo>
                          <a:pt x="772764" y="-18899"/>
                          <a:pt x="960844" y="57441"/>
                          <a:pt x="1228724" y="0"/>
                        </a:cubicBezTo>
                        <a:cubicBezTo>
                          <a:pt x="1496604" y="-57441"/>
                          <a:pt x="1581828" y="58335"/>
                          <a:pt x="1828799" y="0"/>
                        </a:cubicBezTo>
                        <a:cubicBezTo>
                          <a:pt x="2075771" y="-58335"/>
                          <a:pt x="2086969" y="53796"/>
                          <a:pt x="2314573" y="0"/>
                        </a:cubicBezTo>
                        <a:cubicBezTo>
                          <a:pt x="2542177" y="-53796"/>
                          <a:pt x="2609549" y="63932"/>
                          <a:pt x="2857498" y="0"/>
                        </a:cubicBezTo>
                        <a:cubicBezTo>
                          <a:pt x="2858590" y="148652"/>
                          <a:pt x="2814312" y="321199"/>
                          <a:pt x="2857498" y="423808"/>
                        </a:cubicBezTo>
                        <a:cubicBezTo>
                          <a:pt x="2900684" y="526417"/>
                          <a:pt x="2817747" y="679734"/>
                          <a:pt x="2857498" y="830997"/>
                        </a:cubicBezTo>
                        <a:cubicBezTo>
                          <a:pt x="2607776" y="884743"/>
                          <a:pt x="2554502" y="774450"/>
                          <a:pt x="2285998" y="830997"/>
                        </a:cubicBezTo>
                        <a:cubicBezTo>
                          <a:pt x="2017494" y="887544"/>
                          <a:pt x="2034869" y="825796"/>
                          <a:pt x="1800224" y="830997"/>
                        </a:cubicBezTo>
                        <a:cubicBezTo>
                          <a:pt x="1565579" y="836198"/>
                          <a:pt x="1511057" y="811129"/>
                          <a:pt x="1314449" y="830997"/>
                        </a:cubicBezTo>
                        <a:cubicBezTo>
                          <a:pt x="1117842" y="850865"/>
                          <a:pt x="890237" y="781697"/>
                          <a:pt x="714375" y="830997"/>
                        </a:cubicBezTo>
                        <a:cubicBezTo>
                          <a:pt x="538513" y="880297"/>
                          <a:pt x="330194" y="797913"/>
                          <a:pt x="0" y="830997"/>
                        </a:cubicBezTo>
                        <a:cubicBezTo>
                          <a:pt x="-40152" y="623176"/>
                          <a:pt x="49821" y="577539"/>
                          <a:pt x="0" y="398879"/>
                        </a:cubicBezTo>
                        <a:cubicBezTo>
                          <a:pt x="-49821" y="220219"/>
                          <a:pt x="35026" y="105036"/>
                          <a:pt x="0" y="0"/>
                        </a:cubicBezTo>
                        <a:close/>
                      </a:path>
                      <a:path w="2857498" h="830997" stroke="0" extrusionOk="0">
                        <a:moveTo>
                          <a:pt x="0" y="0"/>
                        </a:moveTo>
                        <a:cubicBezTo>
                          <a:pt x="207920" y="-58513"/>
                          <a:pt x="419577" y="47624"/>
                          <a:pt x="542925" y="0"/>
                        </a:cubicBezTo>
                        <a:cubicBezTo>
                          <a:pt x="666273" y="-47624"/>
                          <a:pt x="911083" y="48395"/>
                          <a:pt x="1028699" y="0"/>
                        </a:cubicBezTo>
                        <a:cubicBezTo>
                          <a:pt x="1146315" y="-48395"/>
                          <a:pt x="1413288" y="24107"/>
                          <a:pt x="1657349" y="0"/>
                        </a:cubicBezTo>
                        <a:cubicBezTo>
                          <a:pt x="1901410" y="-24107"/>
                          <a:pt x="2003357" y="5069"/>
                          <a:pt x="2200273" y="0"/>
                        </a:cubicBezTo>
                        <a:cubicBezTo>
                          <a:pt x="2397189" y="-5069"/>
                          <a:pt x="2573576" y="49192"/>
                          <a:pt x="2857498" y="0"/>
                        </a:cubicBezTo>
                        <a:cubicBezTo>
                          <a:pt x="2884472" y="142492"/>
                          <a:pt x="2841433" y="219762"/>
                          <a:pt x="2857498" y="432118"/>
                        </a:cubicBezTo>
                        <a:cubicBezTo>
                          <a:pt x="2873563" y="644474"/>
                          <a:pt x="2836327" y="650782"/>
                          <a:pt x="2857498" y="830997"/>
                        </a:cubicBezTo>
                        <a:cubicBezTo>
                          <a:pt x="2701152" y="855592"/>
                          <a:pt x="2561237" y="795978"/>
                          <a:pt x="2285998" y="830997"/>
                        </a:cubicBezTo>
                        <a:cubicBezTo>
                          <a:pt x="2010759" y="866016"/>
                          <a:pt x="1959063" y="775682"/>
                          <a:pt x="1800224" y="830997"/>
                        </a:cubicBezTo>
                        <a:cubicBezTo>
                          <a:pt x="1641385" y="886312"/>
                          <a:pt x="1374739" y="802999"/>
                          <a:pt x="1228724" y="830997"/>
                        </a:cubicBezTo>
                        <a:cubicBezTo>
                          <a:pt x="1082709" y="858995"/>
                          <a:pt x="820471" y="787833"/>
                          <a:pt x="657225" y="830997"/>
                        </a:cubicBezTo>
                        <a:cubicBezTo>
                          <a:pt x="493979" y="874161"/>
                          <a:pt x="140438" y="822839"/>
                          <a:pt x="0" y="830997"/>
                        </a:cubicBezTo>
                        <a:cubicBezTo>
                          <a:pt x="-21288" y="672907"/>
                          <a:pt x="41573" y="491559"/>
                          <a:pt x="0" y="398879"/>
                        </a:cubicBezTo>
                        <a:cubicBezTo>
                          <a:pt x="-41573" y="306199"/>
                          <a:pt x="4258" y="1667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 Open-architecture for advanced data-driven services for traditional operations and new entrants 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Palatino" pitchFamily="2" charset="77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B6E76F9-8C75-064E-8F60-654F23501B51}"/>
              </a:ext>
            </a:extLst>
          </p:cNvPr>
          <p:cNvSpPr/>
          <p:nvPr/>
        </p:nvSpPr>
        <p:spPr>
          <a:xfrm>
            <a:off x="6191251" y="1723606"/>
            <a:ext cx="2857498" cy="461665"/>
          </a:xfrm>
          <a:prstGeom prst="rect">
            <a:avLst/>
          </a:prstGeom>
          <a:solidFill>
            <a:schemeClr val="bg1">
              <a:lumMod val="50000"/>
              <a:alpha val="65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Collaborative distributed service-based ATM decision-making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Palatino" pitchFamily="2" charset="77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10849B-D907-FA42-8487-A05780AC2333}"/>
              </a:ext>
            </a:extLst>
          </p:cNvPr>
          <p:cNvSpPr/>
          <p:nvPr/>
        </p:nvSpPr>
        <p:spPr>
          <a:xfrm>
            <a:off x="5659408" y="4043075"/>
            <a:ext cx="2857497" cy="646331"/>
          </a:xfrm>
          <a:prstGeom prst="rect">
            <a:avLst/>
          </a:prstGeom>
          <a:solidFill>
            <a:schemeClr val="bg1">
              <a:lumMod val="50000"/>
              <a:alpha val="65000"/>
            </a:schemeClr>
          </a:solidFill>
          <a:effectLst>
            <a:glow rad="101600">
              <a:srgbClr val="FFFF00">
                <a:alpha val="40000"/>
              </a:srgb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Collaborative distributed service-based ATM decision-making for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Palatino" pitchFamily="2" charset="77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Arial"/>
              </a:rPr>
              <a:t>UAM traffic management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Palatino" pitchFamily="2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7345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gxIJrIaf0r7KvoQDSLf1w"/>
</p:tagLst>
</file>

<file path=ppt/theme/theme1.xml><?xml version="1.0" encoding="utf-8"?>
<a:theme xmlns:a="http://schemas.openxmlformats.org/drawingml/2006/main" name="2_nasa_asp_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triangle"/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_UAM" id="{D0F915FD-BD66-1246-86AD-0B28E5FF3638}" vid="{EC954705-109C-5649-B652-F7C9DFD6939A}"/>
    </a:ext>
  </a:extLst>
</a:theme>
</file>

<file path=ppt/theme/theme2.xml><?xml version="1.0" encoding="utf-8"?>
<a:theme xmlns:a="http://schemas.openxmlformats.org/drawingml/2006/main" name="1_nasa_asp_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triangle"/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3" id="{18636BE5-743E-0640-8493-37B8A231A3B6}" vid="{CF2B61B8-B4C7-E04B-BB97-970387E5535D}"/>
    </a:ext>
  </a:extLst>
</a:theme>
</file>

<file path=ppt/theme/theme4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5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13325</TotalTime>
  <Words>160</Words>
  <Application>Microsoft Macintosh PowerPoint</Application>
  <PresentationFormat>On-screen Show (16:9)</PresentationFormat>
  <Paragraphs>37</Paragraphs>
  <Slides>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Arial Black</vt:lpstr>
      <vt:lpstr>Bahnschrift Light</vt:lpstr>
      <vt:lpstr>Calibri</vt:lpstr>
      <vt:lpstr>2_nasa_asp_presentation</vt:lpstr>
      <vt:lpstr>1_nasa_asp_presentation</vt:lpstr>
      <vt:lpstr>20_Office Theme</vt:lpstr>
      <vt:lpstr>21_Office Theme</vt:lpstr>
      <vt:lpstr>22_Office Theme</vt:lpstr>
      <vt:lpstr>think-cell Slide</vt:lpstr>
      <vt:lpstr>PowerPoint Presentation</vt:lpstr>
      <vt:lpstr>A More Complicated Airspace</vt:lpstr>
      <vt:lpstr>PowerPoint Presentation</vt:lpstr>
      <vt:lpstr>PowerPoint Presentation</vt:lpstr>
    </vt:vector>
  </TitlesOfParts>
  <Manager/>
  <Company>Microsoft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Contents</dc:title>
  <dc:subject/>
  <dc:creator>rrosen</dc:creator>
  <cp:keywords/>
  <dc:description/>
  <cp:lastModifiedBy>Swieringa, Kurt A. (LARC-D318)</cp:lastModifiedBy>
  <cp:revision>35</cp:revision>
  <cp:lastPrinted>2020-07-12T20:54:21Z</cp:lastPrinted>
  <dcterms:created xsi:type="dcterms:W3CDTF">2015-10-26T12:44:38Z</dcterms:created>
  <dcterms:modified xsi:type="dcterms:W3CDTF">2021-07-28T17:23:22Z</dcterms:modified>
  <cp:category/>
</cp:coreProperties>
</file>