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</p:sldMasterIdLst>
  <p:notesMasterIdLst>
    <p:notesMasterId r:id="rId20"/>
  </p:notesMasterIdLst>
  <p:sldIdLst>
    <p:sldId id="569" r:id="rId5"/>
    <p:sldId id="645" r:id="rId6"/>
    <p:sldId id="623" r:id="rId7"/>
    <p:sldId id="647" r:id="rId8"/>
    <p:sldId id="656" r:id="rId9"/>
    <p:sldId id="646" r:id="rId10"/>
    <p:sldId id="648" r:id="rId11"/>
    <p:sldId id="649" r:id="rId12"/>
    <p:sldId id="650" r:id="rId13"/>
    <p:sldId id="651" r:id="rId14"/>
    <p:sldId id="652" r:id="rId15"/>
    <p:sldId id="653" r:id="rId16"/>
    <p:sldId id="654" r:id="rId17"/>
    <p:sldId id="655" r:id="rId18"/>
    <p:sldId id="62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9900"/>
    <a:srgbClr val="FFD54F"/>
    <a:srgbClr val="F0EA00"/>
    <a:srgbClr val="D4EFF8"/>
    <a:srgbClr val="E8D9F3"/>
    <a:srgbClr val="9E0000"/>
    <a:srgbClr val="00CC99"/>
    <a:srgbClr val="C1B7E7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94411" autoAdjust="0"/>
  </p:normalViewPr>
  <p:slideViewPr>
    <p:cSldViewPr snapToGrid="0">
      <p:cViewPr varScale="1">
        <p:scale>
          <a:sx n="109" d="100"/>
          <a:sy n="109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hl, Christopher J. (LARC-D307)" userId="9d2d26f9-e288-412c-9c29-cb978a1f081f" providerId="ADAL" clId="{D38B229F-C0DF-4896-90F7-6CA33587A0EA}"/>
    <pc:docChg chg="custSel modSld">
      <pc:chgData name="Wohl, Christopher J. (LARC-D307)" userId="9d2d26f9-e288-412c-9c29-cb978a1f081f" providerId="ADAL" clId="{D38B229F-C0DF-4896-90F7-6CA33587A0EA}" dt="2021-07-28T15:17:28.642" v="12" actId="20577"/>
      <pc:docMkLst>
        <pc:docMk/>
      </pc:docMkLst>
      <pc:sldChg chg="delSp modSp mod delAnim">
        <pc:chgData name="Wohl, Christopher J. (LARC-D307)" userId="9d2d26f9-e288-412c-9c29-cb978a1f081f" providerId="ADAL" clId="{D38B229F-C0DF-4896-90F7-6CA33587A0EA}" dt="2021-07-28T14:24:40.344" v="4" actId="1076"/>
        <pc:sldMkLst>
          <pc:docMk/>
          <pc:sldMk cId="3788161815" sldId="645"/>
        </pc:sldMkLst>
        <pc:spChg chg="mod">
          <ac:chgData name="Wohl, Christopher J. (LARC-D307)" userId="9d2d26f9-e288-412c-9c29-cb978a1f081f" providerId="ADAL" clId="{D38B229F-C0DF-4896-90F7-6CA33587A0EA}" dt="2021-07-28T14:24:40.344" v="4" actId="1076"/>
          <ac:spMkLst>
            <pc:docMk/>
            <pc:sldMk cId="3788161815" sldId="645"/>
            <ac:spMk id="6" creationId="{2B02DABE-601E-423A-BF98-7137F44F9C36}"/>
          </ac:spMkLst>
        </pc:spChg>
        <pc:spChg chg="mod">
          <ac:chgData name="Wohl, Christopher J. (LARC-D307)" userId="9d2d26f9-e288-412c-9c29-cb978a1f081f" providerId="ADAL" clId="{D38B229F-C0DF-4896-90F7-6CA33587A0EA}" dt="2021-07-28T14:24:40.344" v="4" actId="1076"/>
          <ac:spMkLst>
            <pc:docMk/>
            <pc:sldMk cId="3788161815" sldId="645"/>
            <ac:spMk id="7" creationId="{6D7DE61B-8A68-4BFE-A22E-6DAEFB06067B}"/>
          </ac:spMkLst>
        </pc:spChg>
        <pc:spChg chg="del">
          <ac:chgData name="Wohl, Christopher J. (LARC-D307)" userId="9d2d26f9-e288-412c-9c29-cb978a1f081f" providerId="ADAL" clId="{D38B229F-C0DF-4896-90F7-6CA33587A0EA}" dt="2021-07-28T14:24:35.853" v="3" actId="478"/>
          <ac:spMkLst>
            <pc:docMk/>
            <pc:sldMk cId="3788161815" sldId="645"/>
            <ac:spMk id="15" creationId="{193DBAD2-2B86-4E2D-AFB5-EF53AADB2888}"/>
          </ac:spMkLst>
        </pc:spChg>
        <pc:spChg chg="del">
          <ac:chgData name="Wohl, Christopher J. (LARC-D307)" userId="9d2d26f9-e288-412c-9c29-cb978a1f081f" providerId="ADAL" clId="{D38B229F-C0DF-4896-90F7-6CA33587A0EA}" dt="2021-07-28T14:24:28.554" v="1" actId="478"/>
          <ac:spMkLst>
            <pc:docMk/>
            <pc:sldMk cId="3788161815" sldId="645"/>
            <ac:spMk id="18" creationId="{1E4599E4-DF85-43B4-9F02-2DFDAC97ACFB}"/>
          </ac:spMkLst>
        </pc:spChg>
        <pc:spChg chg="del">
          <ac:chgData name="Wohl, Christopher J. (LARC-D307)" userId="9d2d26f9-e288-412c-9c29-cb978a1f081f" providerId="ADAL" clId="{D38B229F-C0DF-4896-90F7-6CA33587A0EA}" dt="2021-07-28T14:24:31.685" v="2" actId="478"/>
          <ac:spMkLst>
            <pc:docMk/>
            <pc:sldMk cId="3788161815" sldId="645"/>
            <ac:spMk id="19" creationId="{997B3737-44A5-49D0-9FAD-25B1C0565F0F}"/>
          </ac:spMkLst>
        </pc:spChg>
        <pc:picChg chg="del">
          <ac:chgData name="Wohl, Christopher J. (LARC-D307)" userId="9d2d26f9-e288-412c-9c29-cb978a1f081f" providerId="ADAL" clId="{D38B229F-C0DF-4896-90F7-6CA33587A0EA}" dt="2021-07-28T14:24:35.853" v="3" actId="478"/>
          <ac:picMkLst>
            <pc:docMk/>
            <pc:sldMk cId="3788161815" sldId="645"/>
            <ac:picMk id="8" creationId="{0C4889DF-7C27-41E2-BD02-DCC66F721DD5}"/>
          </ac:picMkLst>
        </pc:picChg>
        <pc:picChg chg="del">
          <ac:chgData name="Wohl, Christopher J. (LARC-D307)" userId="9d2d26f9-e288-412c-9c29-cb978a1f081f" providerId="ADAL" clId="{D38B229F-C0DF-4896-90F7-6CA33587A0EA}" dt="2021-07-28T14:24:26.212" v="0" actId="478"/>
          <ac:picMkLst>
            <pc:docMk/>
            <pc:sldMk cId="3788161815" sldId="645"/>
            <ac:picMk id="9" creationId="{E8C3F04F-9420-4035-9513-0707B7137FB7}"/>
          </ac:picMkLst>
        </pc:picChg>
        <pc:cxnChg chg="del">
          <ac:chgData name="Wohl, Christopher J. (LARC-D307)" userId="9d2d26f9-e288-412c-9c29-cb978a1f081f" providerId="ADAL" clId="{D38B229F-C0DF-4896-90F7-6CA33587A0EA}" dt="2021-07-28T14:24:35.853" v="3" actId="478"/>
          <ac:cxnSpMkLst>
            <pc:docMk/>
            <pc:sldMk cId="3788161815" sldId="645"/>
            <ac:cxnSpMk id="11" creationId="{F736C87B-924C-45A0-9ABC-2DF2D36757E7}"/>
          </ac:cxnSpMkLst>
        </pc:cxnChg>
        <pc:cxnChg chg="del">
          <ac:chgData name="Wohl, Christopher J. (LARC-D307)" userId="9d2d26f9-e288-412c-9c29-cb978a1f081f" providerId="ADAL" clId="{D38B229F-C0DF-4896-90F7-6CA33587A0EA}" dt="2021-07-28T14:24:35.853" v="3" actId="478"/>
          <ac:cxnSpMkLst>
            <pc:docMk/>
            <pc:sldMk cId="3788161815" sldId="645"/>
            <ac:cxnSpMk id="12" creationId="{E5FBF352-792F-4893-844E-794785F42CC8}"/>
          </ac:cxnSpMkLst>
        </pc:cxnChg>
      </pc:sldChg>
      <pc:sldChg chg="modSp mod">
        <pc:chgData name="Wohl, Christopher J. (LARC-D307)" userId="9d2d26f9-e288-412c-9c29-cb978a1f081f" providerId="ADAL" clId="{D38B229F-C0DF-4896-90F7-6CA33587A0EA}" dt="2021-07-28T15:17:12.001" v="7" actId="6549"/>
        <pc:sldMkLst>
          <pc:docMk/>
          <pc:sldMk cId="658867535" sldId="649"/>
        </pc:sldMkLst>
        <pc:spChg chg="mod">
          <ac:chgData name="Wohl, Christopher J. (LARC-D307)" userId="9d2d26f9-e288-412c-9c29-cb978a1f081f" providerId="ADAL" clId="{D38B229F-C0DF-4896-90F7-6CA33587A0EA}" dt="2021-07-28T15:17:12.001" v="7" actId="6549"/>
          <ac:spMkLst>
            <pc:docMk/>
            <pc:sldMk cId="658867535" sldId="649"/>
            <ac:spMk id="3" creationId="{240B9317-50DF-4F03-B6E4-2EBF04D74AE5}"/>
          </ac:spMkLst>
        </pc:spChg>
      </pc:sldChg>
      <pc:sldChg chg="modSp mod">
        <pc:chgData name="Wohl, Christopher J. (LARC-D307)" userId="9d2d26f9-e288-412c-9c29-cb978a1f081f" providerId="ADAL" clId="{D38B229F-C0DF-4896-90F7-6CA33587A0EA}" dt="2021-07-28T15:17:28.642" v="12" actId="20577"/>
        <pc:sldMkLst>
          <pc:docMk/>
          <pc:sldMk cId="1388310272" sldId="650"/>
        </pc:sldMkLst>
        <pc:spChg chg="mod">
          <ac:chgData name="Wohl, Christopher J. (LARC-D307)" userId="9d2d26f9-e288-412c-9c29-cb978a1f081f" providerId="ADAL" clId="{D38B229F-C0DF-4896-90F7-6CA33587A0EA}" dt="2021-07-28T15:17:28.642" v="12" actId="20577"/>
          <ac:spMkLst>
            <pc:docMk/>
            <pc:sldMk cId="1388310272" sldId="650"/>
            <ac:spMk id="3" creationId="{240B9317-50DF-4F03-B6E4-2EBF04D74AE5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4961558" y="6615212"/>
            <a:ext cx="2260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aseline="0" dirty="0"/>
              <a:t>LSSW Virtual Session 10: 08.19.2021</a:t>
            </a:r>
            <a:endParaRPr lang="en-US" sz="1100" dirty="0"/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8BCB33C-1A85-4FD0-853D-1A8CB243E4DF}"/>
              </a:ext>
            </a:extLst>
          </p:cNvPr>
          <p:cNvSpPr txBox="1"/>
          <p:nvPr userDrawn="1"/>
        </p:nvSpPr>
        <p:spPr>
          <a:xfrm>
            <a:off x="4961558" y="6615212"/>
            <a:ext cx="2260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aseline="0" dirty="0"/>
              <a:t>LSSW Virtual Session 10: 08.19.2021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589F40A-072A-4985-B902-E16515DB1072}"/>
              </a:ext>
            </a:extLst>
          </p:cNvPr>
          <p:cNvSpPr txBox="1"/>
          <p:nvPr userDrawn="1"/>
        </p:nvSpPr>
        <p:spPr>
          <a:xfrm>
            <a:off x="4961558" y="6615212"/>
            <a:ext cx="2260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aseline="0" dirty="0"/>
              <a:t>LSSW Virtual Session 10: 08.19.2021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15471D6-63C2-4044-A881-11656C92C24C}"/>
              </a:ext>
            </a:extLst>
          </p:cNvPr>
          <p:cNvSpPr txBox="1"/>
          <p:nvPr userDrawn="1"/>
        </p:nvSpPr>
        <p:spPr>
          <a:xfrm>
            <a:off x="4961558" y="6615212"/>
            <a:ext cx="2260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aseline="0" dirty="0"/>
              <a:t>LSSW Virtual Session 10: 08.19.2021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3385" r="9538" b="14104"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55C3366-9A8D-4A12-AC58-EC510B83890D}"/>
              </a:ext>
            </a:extLst>
          </p:cNvPr>
          <p:cNvSpPr txBox="1"/>
          <p:nvPr userDrawn="1"/>
        </p:nvSpPr>
        <p:spPr>
          <a:xfrm>
            <a:off x="4961558" y="6615212"/>
            <a:ext cx="2260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aseline="0" dirty="0"/>
              <a:t>LSSW Virtual Session 10: 08.19.2021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.j.wohl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sservi.nasa.gov/articles/video-dust-charging-and-mobilizatio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32095" y="1176949"/>
            <a:ext cx="9880349" cy="1262211"/>
          </a:xfrm>
        </p:spPr>
        <p:txBody>
          <a:bodyPr>
            <a:normAutofit fontScale="90000"/>
          </a:bodyPr>
          <a:lstStyle/>
          <a:p>
            <a:r>
              <a:rPr lang="en-US" sz="4900" b="1" u="sng" dirty="0"/>
              <a:t>Lunar Simulant Deposition for Evaluating Adhesion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40529" y="5581240"/>
            <a:ext cx="67109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Lunar Surface Science Workshop Virtual Session 10:</a:t>
            </a: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Fundamental and Applied Lunar Surface Research in Physical Sciences</a:t>
            </a: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August 18-19, 2021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742587"/>
            <a:ext cx="7839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aseline="300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16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National Institute of Aerospace, Hampton, VA 23666, USA</a:t>
            </a:r>
          </a:p>
          <a:p>
            <a:pPr algn="ctr"/>
            <a:r>
              <a:rPr lang="en-US" sz="1600" baseline="300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US" sz="16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NASA Langley Research Center, Hampton, VA 23681, USA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78187" y="3602038"/>
            <a:ext cx="10148934" cy="118722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i="1" dirty="0"/>
              <a:t>Lopamudra Das</a:t>
            </a:r>
            <a:r>
              <a:rPr lang="en-US" sz="2800" i="1" baseline="30000" dirty="0"/>
              <a:t>1</a:t>
            </a:r>
            <a:r>
              <a:rPr lang="en-US" sz="2800" i="1" dirty="0"/>
              <a:t> and Christopher J. Wohl</a:t>
            </a:r>
            <a:r>
              <a:rPr lang="en-US" sz="2800" i="1" baseline="30000" dirty="0"/>
              <a:t>2,*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232191" y="6329411"/>
            <a:ext cx="4015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*Corresponding Author: </a:t>
            </a:r>
            <a:r>
              <a:rPr lang="en-US" sz="1200" dirty="0">
                <a:hlinkClick r:id="rId2"/>
              </a:rPr>
              <a:t>c.j.wohl@nasa.gov</a:t>
            </a:r>
            <a:endParaRPr lang="en-US" sz="1200" dirty="0"/>
          </a:p>
          <a:p>
            <a:r>
              <a:rPr lang="en-US" sz="1200" dirty="0"/>
              <a:t>**All images are credited to NASA unless otherwise indicated</a:t>
            </a:r>
          </a:p>
        </p:txBody>
      </p:sp>
    </p:spTree>
    <p:extLst>
      <p:ext uri="{BB962C8B-B14F-4D97-AF65-F5344CB8AC3E}">
        <p14:creationId xmlns:p14="http://schemas.microsoft.com/office/powerpoint/2010/main" val="212448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71789-555D-4BCE-88E1-3618E76E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rest of the “Langley Lunar Dust Brigade”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0BF3A-FF45-489A-96AA-0527A6D4A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0267"/>
            <a:ext cx="4548553" cy="435133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Valerie L. Wiesner</a:t>
            </a:r>
            <a:r>
              <a:rPr lang="en-US" i="1" baseline="30000" dirty="0">
                <a:latin typeface="+mn-lt"/>
              </a:rPr>
              <a:t>1</a:t>
            </a: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Keith L. Gordon</a:t>
            </a:r>
            <a:r>
              <a:rPr lang="en-US" i="1" baseline="30000" dirty="0">
                <a:latin typeface="+mn-lt"/>
              </a:rPr>
              <a:t>1</a:t>
            </a: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Glen C. King</a:t>
            </a:r>
            <a:r>
              <a:rPr lang="en-US" i="1" baseline="30000" dirty="0">
                <a:latin typeface="+mn-lt"/>
              </a:rPr>
              <a:t>1</a:t>
            </a: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Sang H. Choi</a:t>
            </a:r>
            <a:r>
              <a:rPr lang="en-US" i="1" baseline="30000" dirty="0"/>
              <a:t>1</a:t>
            </a:r>
            <a:endParaRPr lang="en-US" i="1" dirty="0"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Jonathan J. Hernandez</a:t>
            </a:r>
            <a:r>
              <a:rPr lang="en-US" i="1" baseline="30000" dirty="0">
                <a:latin typeface="+mn-lt"/>
              </a:rPr>
              <a:t>2</a:t>
            </a: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Kathryn M. Crossett</a:t>
            </a:r>
            <a:r>
              <a:rPr lang="en-US" i="1" baseline="30000" dirty="0">
                <a:latin typeface="+mn-lt"/>
              </a:rPr>
              <a:t>3</a:t>
            </a:r>
          </a:p>
          <a:p>
            <a:pPr>
              <a:spcBef>
                <a:spcPts val="0"/>
              </a:spcBef>
            </a:pPr>
            <a:endParaRPr lang="en-US" i="1" baseline="30000" dirty="0">
              <a:latin typeface="+mn-lt"/>
            </a:endParaRPr>
          </a:p>
          <a:p>
            <a:pPr>
              <a:spcBef>
                <a:spcPts val="0"/>
              </a:spcBef>
            </a:pPr>
            <a:endParaRPr lang="en-US" i="1" dirty="0"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i="1" dirty="0">
                <a:latin typeface="+mn-lt"/>
              </a:rPr>
              <a:t>Researchers at nearly every NASA Center and throughout academia and private industry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B514E-7124-44B7-B1F2-1E3A2805E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E51CC2-5EF5-4E62-A2C8-6D0E2E6491C3}"/>
              </a:ext>
            </a:extLst>
          </p:cNvPr>
          <p:cNvSpPr/>
          <p:nvPr/>
        </p:nvSpPr>
        <p:spPr>
          <a:xfrm>
            <a:off x="3276892" y="5806391"/>
            <a:ext cx="6557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aseline="300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lang="en-US" sz="16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NASA Langley Research Center, Hampton, VA 23681, USA</a:t>
            </a:r>
          </a:p>
          <a:p>
            <a:pPr algn="ctr"/>
            <a:r>
              <a:rPr lang="en-US" sz="1600" baseline="300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US" sz="16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National Institute of Aerospace, Hampton, VA, 23666, USA</a:t>
            </a:r>
          </a:p>
          <a:p>
            <a:pPr algn="ctr"/>
            <a:r>
              <a:rPr lang="en-US" sz="1600" baseline="300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r>
              <a:rPr lang="en-US" sz="1600" dirty="0">
                <a:solidFill>
                  <a:srgbClr val="00206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NASA NIFS Intern, NASA Langley Research Center, Hampton, VA 23681, USA</a:t>
            </a:r>
          </a:p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2B02DABE-601E-423A-BF98-7137F44F9C36}"/>
              </a:ext>
            </a:extLst>
          </p:cNvPr>
          <p:cNvSpPr/>
          <p:nvPr/>
        </p:nvSpPr>
        <p:spPr>
          <a:xfrm>
            <a:off x="7965830" y="1795474"/>
            <a:ext cx="2417885" cy="2860675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Place Photo Here*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7DE61B-8A68-4BFE-A22E-6DAEFB06067B}"/>
              </a:ext>
            </a:extLst>
          </p:cNvPr>
          <p:cNvSpPr txBox="1"/>
          <p:nvPr/>
        </p:nvSpPr>
        <p:spPr>
          <a:xfrm>
            <a:off x="7759210" y="4702789"/>
            <a:ext cx="2831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*Remote work makes group photos tough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C5858B9-3AB7-4622-85D2-9BE074D243DF}"/>
              </a:ext>
            </a:extLst>
          </p:cNvPr>
          <p:cNvSpPr/>
          <p:nvPr/>
        </p:nvSpPr>
        <p:spPr>
          <a:xfrm>
            <a:off x="1028700" y="3496617"/>
            <a:ext cx="91440" cy="914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DCA24EE-32F8-4676-8CC7-D0C5596BA1FB}"/>
              </a:ext>
            </a:extLst>
          </p:cNvPr>
          <p:cNvSpPr/>
          <p:nvPr/>
        </p:nvSpPr>
        <p:spPr>
          <a:xfrm>
            <a:off x="1028700" y="3677274"/>
            <a:ext cx="91440" cy="914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963FFE0-4358-41A6-9531-CB9961FFF94B}"/>
              </a:ext>
            </a:extLst>
          </p:cNvPr>
          <p:cNvSpPr/>
          <p:nvPr/>
        </p:nvSpPr>
        <p:spPr>
          <a:xfrm>
            <a:off x="1028700" y="3857931"/>
            <a:ext cx="91440" cy="9144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61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Evaluating passive dust mitigation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47253"/>
            <a:ext cx="10369731" cy="4718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+mn-lt"/>
              </a:rPr>
              <a:t>What do we want to study?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2328" y="4585013"/>
            <a:ext cx="260359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Apollo astronaut glove covered in lunar dust</a:t>
            </a:r>
          </a:p>
          <a:p>
            <a:r>
              <a:rPr lang="en-US" sz="1050" dirty="0">
                <a:solidFill>
                  <a:schemeClr val="tx2"/>
                </a:solidFill>
              </a:rPr>
              <a:t>Image credit: NASA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87F932-3877-3A4D-BECE-D0B5E5FAB6DE}"/>
              </a:ext>
            </a:extLst>
          </p:cNvPr>
          <p:cNvSpPr txBox="1"/>
          <p:nvPr/>
        </p:nvSpPr>
        <p:spPr>
          <a:xfrm>
            <a:off x="1182515" y="6165503"/>
            <a:ext cx="8407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</a:rPr>
              <a:t>Flanagan and </a:t>
            </a:r>
            <a:r>
              <a:rPr lang="en-US" sz="8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Goree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</a:rPr>
              <a:t>, Dust release from surfaces exposed to plasma, Physics of Plasma 13, 123504, 2006. Schwan, J., et al., The charge state of electrostatically transported dust on regolith surfaces, </a:t>
            </a:r>
            <a:r>
              <a:rPr lang="en-US" sz="8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Geophy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</a:rPr>
              <a:t>. Res. Lett., 44, 3059, 2017.  </a:t>
            </a:r>
            <a:r>
              <a:rPr lang="en-US" sz="8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Godyak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</a:rPr>
              <a:t>. V,. Ferromagnetic enhanced inductive </a:t>
            </a:r>
            <a:r>
              <a:rPr lang="en-US" sz="8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plamsa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</a:rPr>
              <a:t> source. J. Phys. D: Appl. Phys., 46, 283001, 2013.  Wang. X et al.   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  <a:hlinkClick r:id="rId2"/>
              </a:rPr>
              <a:t>https://</a:t>
            </a:r>
            <a:r>
              <a:rPr lang="en-US" sz="800" dirty="0" err="1">
                <a:solidFill>
                  <a:prstClr val="black"/>
                </a:solidFill>
                <a:latin typeface="Calibri" panose="020F0502020204030204"/>
                <a:ea typeface="+mn-ea"/>
                <a:hlinkClick r:id="rId2"/>
              </a:rPr>
              <a:t>sservi.nasa.gov</a:t>
            </a:r>
            <a:r>
              <a:rPr lang="en-US" sz="800" dirty="0">
                <a:solidFill>
                  <a:prstClr val="black"/>
                </a:solidFill>
                <a:latin typeface="Calibri" panose="020F0502020204030204"/>
                <a:ea typeface="+mn-ea"/>
                <a:hlinkClick r:id="rId2"/>
              </a:rPr>
              <a:t>/articles/video-dust-charging-and-mobilization/</a:t>
            </a:r>
            <a:endParaRPr lang="en-US" sz="8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29" y="2272987"/>
            <a:ext cx="2996723" cy="2312026"/>
          </a:xfrm>
          <a:prstGeom prst="rect">
            <a:avLst/>
          </a:prstGeom>
        </p:spPr>
      </p:pic>
      <p:sp>
        <p:nvSpPr>
          <p:cNvPr id="6" name="Cube 5">
            <a:extLst>
              <a:ext uri="{FF2B5EF4-FFF2-40B4-BE49-F238E27FC236}">
                <a16:creationId xmlns:a16="http://schemas.microsoft.com/office/drawing/2014/main" id="{BA8C0DEA-66C0-406C-A21F-7E5C45EAAD8F}"/>
              </a:ext>
            </a:extLst>
          </p:cNvPr>
          <p:cNvSpPr/>
          <p:nvPr/>
        </p:nvSpPr>
        <p:spPr>
          <a:xfrm>
            <a:off x="5783769" y="3730067"/>
            <a:ext cx="1495425" cy="838200"/>
          </a:xfrm>
          <a:prstGeom prst="cube">
            <a:avLst>
              <a:gd name="adj" fmla="val 7386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CE8937-A6DF-4339-9D8F-8589BFD1A1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00" y="2272987"/>
            <a:ext cx="3971925" cy="22342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9A0815A-E752-4E66-8B6D-3368758CB321}"/>
              </a:ext>
            </a:extLst>
          </p:cNvPr>
          <p:cNvSpPr/>
          <p:nvPr/>
        </p:nvSpPr>
        <p:spPr>
          <a:xfrm>
            <a:off x="9405709" y="4521083"/>
            <a:ext cx="245291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chemeClr val="tx2"/>
                </a:solidFill>
              </a:rPr>
              <a:t>Image credit: modified from NASA source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1D070D-C132-42A9-B708-26649C0E7E99}"/>
              </a:ext>
            </a:extLst>
          </p:cNvPr>
          <p:cNvSpPr/>
          <p:nvPr/>
        </p:nvSpPr>
        <p:spPr>
          <a:xfrm>
            <a:off x="8682785" y="2058177"/>
            <a:ext cx="2379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Artemis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3" name="Explosion: 8 Points 12">
            <a:extLst>
              <a:ext uri="{FF2B5EF4-FFF2-40B4-BE49-F238E27FC236}">
                <a16:creationId xmlns:a16="http://schemas.microsoft.com/office/drawing/2014/main" id="{02707E76-6F9C-4903-B4C8-A663BCB2E70C}"/>
              </a:ext>
            </a:extLst>
          </p:cNvPr>
          <p:cNvSpPr/>
          <p:nvPr/>
        </p:nvSpPr>
        <p:spPr>
          <a:xfrm>
            <a:off x="6372880" y="2642197"/>
            <a:ext cx="317202" cy="266882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9E51A6-EC26-4886-9C19-287BD501BF4A}"/>
              </a:ext>
            </a:extLst>
          </p:cNvPr>
          <p:cNvSpPr txBox="1"/>
          <p:nvPr/>
        </p:nvSpPr>
        <p:spPr>
          <a:xfrm>
            <a:off x="3856639" y="2525711"/>
            <a:ext cx="2487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Dust Particle ………………..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D3FB34-383D-43A8-9353-66E5584CFA0B}"/>
              </a:ext>
            </a:extLst>
          </p:cNvPr>
          <p:cNvSpPr txBox="1"/>
          <p:nvPr/>
        </p:nvSpPr>
        <p:spPr>
          <a:xfrm>
            <a:off x="3856639" y="3730066"/>
            <a:ext cx="19883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Candidate</a:t>
            </a:r>
          </a:p>
          <a:p>
            <a:r>
              <a:rPr lang="en-US" dirty="0"/>
              <a:t>Materials </a:t>
            </a:r>
          </a:p>
          <a:p>
            <a:r>
              <a:rPr lang="en-US" dirty="0"/>
              <a:t>Technology …………</a:t>
            </a:r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17226BB5-2BC8-4AC1-8289-FEF3300E48B1}"/>
              </a:ext>
            </a:extLst>
          </p:cNvPr>
          <p:cNvSpPr/>
          <p:nvPr/>
        </p:nvSpPr>
        <p:spPr>
          <a:xfrm>
            <a:off x="6305550" y="3081192"/>
            <a:ext cx="457200" cy="910016"/>
          </a:xfrm>
          <a:prstGeom prst="upDownArrow">
            <a:avLst>
              <a:gd name="adj1" fmla="val 45834"/>
              <a:gd name="adj2" fmla="val 37500"/>
            </a:avLst>
          </a:prstGeom>
          <a:solidFill>
            <a:srgbClr val="FFD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C46660-728D-4A1E-9919-598BB915472D}"/>
              </a:ext>
            </a:extLst>
          </p:cNvPr>
          <p:cNvSpPr txBox="1"/>
          <p:nvPr/>
        </p:nvSpPr>
        <p:spPr>
          <a:xfrm>
            <a:off x="3856639" y="3050532"/>
            <a:ext cx="2645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Interaction</a:t>
            </a:r>
          </a:p>
          <a:p>
            <a:r>
              <a:rPr lang="en-US" dirty="0"/>
              <a:t>Forces …………………………….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05F788-D05B-4CA7-85B3-004D2DC6E8C5}"/>
              </a:ext>
            </a:extLst>
          </p:cNvPr>
          <p:cNvSpPr/>
          <p:nvPr/>
        </p:nvSpPr>
        <p:spPr>
          <a:xfrm>
            <a:off x="7279572" y="2967331"/>
            <a:ext cx="6317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2700">
                  <a:solidFill>
                    <a:srgbClr val="C00000"/>
                  </a:solidFill>
                  <a:prstDash val="solid"/>
                </a:ln>
                <a:pattFill prst="ltDnDiag">
                  <a:fgClr>
                    <a:srgbClr val="FF0000"/>
                  </a:fgClr>
                  <a:bgClr>
                    <a:schemeClr val="bg1"/>
                  </a:bgClr>
                </a:patt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127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How will adhesion force be characterized?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8D3DEB-4F47-4153-AB9A-E6517262F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Schematic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C8B0636-5B6E-4F1A-A6E3-74199F6087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26979" y="2506217"/>
            <a:ext cx="4383404" cy="3682303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7E3FF7-0813-4522-8FF9-53AFA1AD7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Actual Instrument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15B2A43A-0CF9-47C8-A3EA-3F4726B84E6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10" y="2505075"/>
            <a:ext cx="4914167" cy="3684588"/>
          </a:xfrm>
        </p:spPr>
      </p:pic>
    </p:spTree>
    <p:extLst>
      <p:ext uri="{BB962C8B-B14F-4D97-AF65-F5344CB8AC3E}">
        <p14:creationId xmlns:p14="http://schemas.microsoft.com/office/powerpoint/2010/main" val="405370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How will adhesion force be characterized?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Can 4">
            <a:extLst>
              <a:ext uri="{FF2B5EF4-FFF2-40B4-BE49-F238E27FC236}">
                <a16:creationId xmlns:a16="http://schemas.microsoft.com/office/drawing/2014/main" id="{CF0E8577-7667-4077-8406-138B8B2D2D6B}"/>
              </a:ext>
            </a:extLst>
          </p:cNvPr>
          <p:cNvSpPr/>
          <p:nvPr/>
        </p:nvSpPr>
        <p:spPr bwMode="auto">
          <a:xfrm rot="5400000">
            <a:off x="4598988" y="2838450"/>
            <a:ext cx="2819400" cy="381000"/>
          </a:xfrm>
          <a:prstGeom prst="can">
            <a:avLst>
              <a:gd name="adj" fmla="val 50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9CD031A-8970-4E83-8DAF-0C16FFB93B6D}"/>
              </a:ext>
            </a:extLst>
          </p:cNvPr>
          <p:cNvCxnSpPr/>
          <p:nvPr/>
        </p:nvCxnSpPr>
        <p:spPr bwMode="auto">
          <a:xfrm>
            <a:off x="2593975" y="2990850"/>
            <a:ext cx="2286000" cy="0"/>
          </a:xfrm>
          <a:prstGeom prst="straightConnector1">
            <a:avLst/>
          </a:prstGeom>
          <a:ln w="6985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7">
            <a:extLst>
              <a:ext uri="{FF2B5EF4-FFF2-40B4-BE49-F238E27FC236}">
                <a16:creationId xmlns:a16="http://schemas.microsoft.com/office/drawing/2014/main" id="{A27472DC-C687-4928-89B1-300486EBD13C}"/>
              </a:ext>
            </a:extLst>
          </p:cNvPr>
          <p:cNvSpPr/>
          <p:nvPr/>
        </p:nvSpPr>
        <p:spPr>
          <a:xfrm>
            <a:off x="6581775" y="2876550"/>
            <a:ext cx="1219200" cy="30480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8">
            <a:extLst>
              <a:ext uri="{FF2B5EF4-FFF2-40B4-BE49-F238E27FC236}">
                <a16:creationId xmlns:a16="http://schemas.microsoft.com/office/drawing/2014/main" id="{81A961C2-C470-45CC-917C-CEDB8FD3539A}"/>
              </a:ext>
            </a:extLst>
          </p:cNvPr>
          <p:cNvSpPr/>
          <p:nvPr/>
        </p:nvSpPr>
        <p:spPr>
          <a:xfrm rot="10800000">
            <a:off x="5133975" y="2876550"/>
            <a:ext cx="1219200" cy="304800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ight Arrow 9">
            <a:extLst>
              <a:ext uri="{FF2B5EF4-FFF2-40B4-BE49-F238E27FC236}">
                <a16:creationId xmlns:a16="http://schemas.microsoft.com/office/drawing/2014/main" id="{505C03EB-3F28-4A4F-BCE3-ABC89F1E57F5}"/>
              </a:ext>
            </a:extLst>
          </p:cNvPr>
          <p:cNvSpPr/>
          <p:nvPr/>
        </p:nvSpPr>
        <p:spPr>
          <a:xfrm rot="5400000">
            <a:off x="6238875" y="3295650"/>
            <a:ext cx="457200" cy="30480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85749397-4BE2-42ED-9224-025E5C63B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123782" y="2686843"/>
            <a:ext cx="685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696DF9-D581-482F-B01B-939B37D7F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75" y="2381250"/>
            <a:ext cx="81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Accel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24C02C-7573-4C19-95A9-9FD480A3E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775" y="2381250"/>
            <a:ext cx="68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Adh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74EA30-9002-464A-BE4D-C87764C64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350" y="3748088"/>
            <a:ext cx="619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12E497-59A2-4C6C-BB85-0AEE62AA8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75" y="4667250"/>
            <a:ext cx="5110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Particle will detach when F</a:t>
            </a:r>
            <a:r>
              <a:rPr lang="en-US" altLang="en-US" sz="2400" baseline="-25000">
                <a:cs typeface="Times New Roman" panose="02020603050405020304" pitchFamily="18" charset="0"/>
              </a:rPr>
              <a:t>Accel</a:t>
            </a:r>
            <a:r>
              <a:rPr lang="en-US" altLang="en-US" sz="2400">
                <a:cs typeface="Times New Roman" panose="02020603050405020304" pitchFamily="18" charset="0"/>
              </a:rPr>
              <a:t> is ≥ F</a:t>
            </a:r>
            <a:r>
              <a:rPr lang="en-US" altLang="en-US" sz="2400" baseline="-25000">
                <a:cs typeface="Times New Roman" panose="02020603050405020304" pitchFamily="18" charset="0"/>
              </a:rPr>
              <a:t>Adh</a:t>
            </a:r>
          </a:p>
        </p:txBody>
      </p:sp>
      <p:sp>
        <p:nvSpPr>
          <p:cNvPr id="17" name="&quot;No&quot; Symbol 15">
            <a:extLst>
              <a:ext uri="{FF2B5EF4-FFF2-40B4-BE49-F238E27FC236}">
                <a16:creationId xmlns:a16="http://schemas.microsoft.com/office/drawing/2014/main" id="{BF7F24EB-9965-43A5-9611-BA8AAB4EF6BF}"/>
              </a:ext>
            </a:extLst>
          </p:cNvPr>
          <p:cNvSpPr/>
          <p:nvPr/>
        </p:nvSpPr>
        <p:spPr>
          <a:xfrm>
            <a:off x="6353175" y="3524250"/>
            <a:ext cx="1066800" cy="914400"/>
          </a:xfrm>
          <a:prstGeom prst="noSmoking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7B48B1-BC29-4906-A60E-4413194B7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3375" y="4972050"/>
            <a:ext cx="26241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m</a:t>
            </a:r>
            <a:r>
              <a:rPr lang="en-US" altLang="en-US" sz="1800"/>
              <a:t> = particle mass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a</a:t>
            </a:r>
            <a:r>
              <a:rPr lang="en-US" altLang="en-US" sz="1800"/>
              <a:t> = acceleration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f </a:t>
            </a:r>
            <a:r>
              <a:rPr lang="en-US" altLang="en-US" sz="1800"/>
              <a:t>= sonic wand frequency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A</a:t>
            </a:r>
            <a:r>
              <a:rPr lang="en-US" altLang="en-US" sz="1800"/>
              <a:t> = sonic wand amplitude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46CDFC-DB6A-422F-BFDC-6FE8EABAA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2305050"/>
            <a:ext cx="2649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Sonic Wand Motion</a:t>
            </a:r>
          </a:p>
        </p:txBody>
      </p:sp>
      <p:graphicFrame>
        <p:nvGraphicFramePr>
          <p:cNvPr id="20" name="Object 2">
            <a:extLst>
              <a:ext uri="{FF2B5EF4-FFF2-40B4-BE49-F238E27FC236}">
                <a16:creationId xmlns:a16="http://schemas.microsoft.com/office/drawing/2014/main" id="{EAFF4FF7-B625-4A6E-BD08-A67DF8FD0C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177511"/>
              </p:ext>
            </p:extLst>
          </p:nvPr>
        </p:nvGraphicFramePr>
        <p:xfrm>
          <a:off x="2771775" y="5403850"/>
          <a:ext cx="4252913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816100" imgH="203200" progId="Equation.3">
                  <p:embed/>
                </p:oleObj>
              </mc:Choice>
              <mc:Fallback>
                <p:oleObj name="Equation" r:id="rId4" imgW="1816100" imgH="203200" progId="Equation.3">
                  <p:embed/>
                  <p:pic>
                    <p:nvPicPr>
                      <p:cNvPr id="20" name="Object 2">
                        <a:extLst>
                          <a:ext uri="{FF2B5EF4-FFF2-40B4-BE49-F238E27FC236}">
                            <a16:creationId xmlns:a16="http://schemas.microsoft.com/office/drawing/2014/main" id="{EAFF4FF7-B625-4A6E-BD08-A67DF8FD0C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403850"/>
                        <a:ext cx="4252913" cy="5413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409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What is an ideal system to study?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AFBBDF15-0610-4A5B-B11A-CB3B4265EFAC}"/>
              </a:ext>
            </a:extLst>
          </p:cNvPr>
          <p:cNvSpPr/>
          <p:nvPr/>
        </p:nvSpPr>
        <p:spPr>
          <a:xfrm>
            <a:off x="1088676" y="2792535"/>
            <a:ext cx="1956393" cy="838200"/>
          </a:xfrm>
          <a:prstGeom prst="cube">
            <a:avLst>
              <a:gd name="adj" fmla="val 7386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: 8 Points 5">
            <a:extLst>
              <a:ext uri="{FF2B5EF4-FFF2-40B4-BE49-F238E27FC236}">
                <a16:creationId xmlns:a16="http://schemas.microsoft.com/office/drawing/2014/main" id="{6E748174-192A-4A4A-B57C-F12C327A7856}"/>
              </a:ext>
            </a:extLst>
          </p:cNvPr>
          <p:cNvSpPr/>
          <p:nvPr/>
        </p:nvSpPr>
        <p:spPr>
          <a:xfrm>
            <a:off x="1405198" y="2054225"/>
            <a:ext cx="1495425" cy="115741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B1DFC-6B77-465D-A8C4-48755B30FB44}"/>
              </a:ext>
            </a:extLst>
          </p:cNvPr>
          <p:cNvSpPr txBox="1"/>
          <p:nvPr/>
        </p:nvSpPr>
        <p:spPr>
          <a:xfrm>
            <a:off x="1311301" y="3825794"/>
            <a:ext cx="168321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Adhesion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Van der Waals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Electrostatic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Magnetic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Chemical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Mechanical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4F3DB-76E6-494D-B78B-5B3CFA9A6E0B}"/>
              </a:ext>
            </a:extLst>
          </p:cNvPr>
          <p:cNvSpPr txBox="1"/>
          <p:nvPr/>
        </p:nvSpPr>
        <p:spPr>
          <a:xfrm>
            <a:off x="767691" y="1624378"/>
            <a:ext cx="277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Ideal case: isolated particle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5A2DAA-8C38-4EE9-BB32-16103C6A0A37}"/>
              </a:ext>
            </a:extLst>
          </p:cNvPr>
          <p:cNvSpPr txBox="1"/>
          <p:nvPr/>
        </p:nvSpPr>
        <p:spPr>
          <a:xfrm>
            <a:off x="893751" y="3825794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sym typeface="Wingdings" panose="05000000000000000000" pitchFamily="2" charset="2"/>
              </a:rPr>
              <a:t>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FE9BB5-650C-4928-BBA8-A9437043DF19}"/>
              </a:ext>
            </a:extLst>
          </p:cNvPr>
          <p:cNvSpPr txBox="1"/>
          <p:nvPr/>
        </p:nvSpPr>
        <p:spPr>
          <a:xfrm>
            <a:off x="1283601" y="5273512"/>
            <a:ext cx="27879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Contributing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Gravitation (Earth)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Capillary (ambient atmosphere)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3CED21-FAB8-473D-B657-A479673872C6}"/>
              </a:ext>
            </a:extLst>
          </p:cNvPr>
          <p:cNvSpPr txBox="1"/>
          <p:nvPr/>
        </p:nvSpPr>
        <p:spPr>
          <a:xfrm>
            <a:off x="866051" y="527351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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C60E10-DACF-4E1E-9CB4-F8D21AFFD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080" y="2134412"/>
            <a:ext cx="2105889" cy="15794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4183F2-CB29-4296-83C7-08143B6686FA}"/>
              </a:ext>
            </a:extLst>
          </p:cNvPr>
          <p:cNvSpPr txBox="1"/>
          <p:nvPr/>
        </p:nvSpPr>
        <p:spPr>
          <a:xfrm>
            <a:off x="3821529" y="1624378"/>
            <a:ext cx="3307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Actual case: aggregated particles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FF9AB-AC6E-43B2-B17F-BDFD139E0AF1}"/>
              </a:ext>
            </a:extLst>
          </p:cNvPr>
          <p:cNvSpPr txBox="1"/>
          <p:nvPr/>
        </p:nvSpPr>
        <p:spPr>
          <a:xfrm>
            <a:off x="4610162" y="3821530"/>
            <a:ext cx="22122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Contributing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Cohesion 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Mechanical interlocking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Deformation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E814A-9F26-44F8-93C7-B23AA731C251}"/>
              </a:ext>
            </a:extLst>
          </p:cNvPr>
          <p:cNvSpPr txBox="1"/>
          <p:nvPr/>
        </p:nvSpPr>
        <p:spPr>
          <a:xfrm>
            <a:off x="4192612" y="3821530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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D860D7-8672-4ABA-9044-823419BDCE8D}"/>
              </a:ext>
            </a:extLst>
          </p:cNvPr>
          <p:cNvGrpSpPr/>
          <p:nvPr/>
        </p:nvGrpSpPr>
        <p:grpSpPr>
          <a:xfrm>
            <a:off x="8179480" y="2557823"/>
            <a:ext cx="2403554" cy="1263707"/>
            <a:chOff x="8477145" y="2666455"/>
            <a:chExt cx="1956393" cy="964280"/>
          </a:xfrm>
        </p:grpSpPr>
        <p:sp>
          <p:nvSpPr>
            <p:cNvPr id="16" name="Cube 15">
              <a:extLst>
                <a:ext uri="{FF2B5EF4-FFF2-40B4-BE49-F238E27FC236}">
                  <a16:creationId xmlns:a16="http://schemas.microsoft.com/office/drawing/2014/main" id="{F2655E1E-AF4A-4224-B6E9-F4EF0527B431}"/>
                </a:ext>
              </a:extLst>
            </p:cNvPr>
            <p:cNvSpPr/>
            <p:nvPr/>
          </p:nvSpPr>
          <p:spPr>
            <a:xfrm>
              <a:off x="8477145" y="2792535"/>
              <a:ext cx="1956393" cy="838200"/>
            </a:xfrm>
            <a:prstGeom prst="cube">
              <a:avLst>
                <a:gd name="adj" fmla="val 73864"/>
              </a:avLst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5570FB9-9027-49B3-A554-D2236FEE6BF9}"/>
                </a:ext>
              </a:extLst>
            </p:cNvPr>
            <p:cNvSpPr/>
            <p:nvPr/>
          </p:nvSpPr>
          <p:spPr>
            <a:xfrm>
              <a:off x="9022080" y="26664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C523192-5D57-41AD-899D-272E09110B02}"/>
                </a:ext>
              </a:extLst>
            </p:cNvPr>
            <p:cNvSpPr/>
            <p:nvPr/>
          </p:nvSpPr>
          <p:spPr>
            <a:xfrm>
              <a:off x="9296400" y="26664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D2BBE67-930C-46BA-AF3A-03E6FFC51498}"/>
                </a:ext>
              </a:extLst>
            </p:cNvPr>
            <p:cNvSpPr/>
            <p:nvPr/>
          </p:nvSpPr>
          <p:spPr>
            <a:xfrm>
              <a:off x="9570720" y="26664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64E35E5-BD49-4923-B71D-739268680D04}"/>
                </a:ext>
              </a:extLst>
            </p:cNvPr>
            <p:cNvSpPr/>
            <p:nvPr/>
          </p:nvSpPr>
          <p:spPr>
            <a:xfrm>
              <a:off x="9845040" y="26664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77E1588-745A-47D5-BEE7-0D1B460328CF}"/>
                </a:ext>
              </a:extLst>
            </p:cNvPr>
            <p:cNvSpPr/>
            <p:nvPr/>
          </p:nvSpPr>
          <p:spPr>
            <a:xfrm>
              <a:off x="10119360" y="26664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C41CBCC-FCBC-43FA-B232-91520DD207D6}"/>
                </a:ext>
              </a:extLst>
            </p:cNvPr>
            <p:cNvSpPr/>
            <p:nvPr/>
          </p:nvSpPr>
          <p:spPr>
            <a:xfrm>
              <a:off x="8845062" y="28036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54D93C8-8C7F-492E-A839-39EED4D7ADEA}"/>
                </a:ext>
              </a:extLst>
            </p:cNvPr>
            <p:cNvSpPr/>
            <p:nvPr/>
          </p:nvSpPr>
          <p:spPr>
            <a:xfrm>
              <a:off x="9119382" y="28036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F26C0A1-2B62-4299-8813-B75CD85D80CF}"/>
                </a:ext>
              </a:extLst>
            </p:cNvPr>
            <p:cNvSpPr/>
            <p:nvPr/>
          </p:nvSpPr>
          <p:spPr>
            <a:xfrm>
              <a:off x="9393702" y="28036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D13C24E-B4FB-4665-9F3F-0906A31DDFCC}"/>
                </a:ext>
              </a:extLst>
            </p:cNvPr>
            <p:cNvSpPr/>
            <p:nvPr/>
          </p:nvSpPr>
          <p:spPr>
            <a:xfrm>
              <a:off x="9668022" y="28036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48B3670-7A17-4287-8430-4758FAB3C1EE}"/>
                </a:ext>
              </a:extLst>
            </p:cNvPr>
            <p:cNvSpPr/>
            <p:nvPr/>
          </p:nvSpPr>
          <p:spPr>
            <a:xfrm>
              <a:off x="9942342" y="28036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36B470D-3C90-4EA3-8638-43AB35C73F48}"/>
                </a:ext>
              </a:extLst>
            </p:cNvPr>
            <p:cNvSpPr/>
            <p:nvPr/>
          </p:nvSpPr>
          <p:spPr>
            <a:xfrm>
              <a:off x="8690316" y="29518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2914878-BEE7-4A6C-A2DA-6D65E883C974}"/>
                </a:ext>
              </a:extLst>
            </p:cNvPr>
            <p:cNvSpPr/>
            <p:nvPr/>
          </p:nvSpPr>
          <p:spPr>
            <a:xfrm>
              <a:off x="8964636" y="29518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9739A4E-55CE-43CC-96FA-8BC434E3EEDD}"/>
                </a:ext>
              </a:extLst>
            </p:cNvPr>
            <p:cNvSpPr/>
            <p:nvPr/>
          </p:nvSpPr>
          <p:spPr>
            <a:xfrm>
              <a:off x="9238956" y="29518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21667B8-D3A2-41C1-B1DC-AB71B7C90B02}"/>
                </a:ext>
              </a:extLst>
            </p:cNvPr>
            <p:cNvSpPr/>
            <p:nvPr/>
          </p:nvSpPr>
          <p:spPr>
            <a:xfrm>
              <a:off x="9513276" y="29518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E1F7696-E94C-4469-8D49-3761D48A8BFE}"/>
                </a:ext>
              </a:extLst>
            </p:cNvPr>
            <p:cNvSpPr/>
            <p:nvPr/>
          </p:nvSpPr>
          <p:spPr>
            <a:xfrm>
              <a:off x="9787596" y="295185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83E902C-73AA-4564-A74A-3F95B86165EC}"/>
                </a:ext>
              </a:extLst>
            </p:cNvPr>
            <p:cNvSpPr/>
            <p:nvPr/>
          </p:nvSpPr>
          <p:spPr>
            <a:xfrm>
              <a:off x="8513298" y="30890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80A454C-4C03-40BA-A1C9-0A9ECD24E18E}"/>
                </a:ext>
              </a:extLst>
            </p:cNvPr>
            <p:cNvSpPr/>
            <p:nvPr/>
          </p:nvSpPr>
          <p:spPr>
            <a:xfrm>
              <a:off x="8787618" y="30890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9AC53F5-0A49-475C-9FBC-D6FEB0DC9044}"/>
                </a:ext>
              </a:extLst>
            </p:cNvPr>
            <p:cNvSpPr/>
            <p:nvPr/>
          </p:nvSpPr>
          <p:spPr>
            <a:xfrm>
              <a:off x="9061938" y="30890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1522FCA-FF1D-4998-8BC7-AE54689306E4}"/>
                </a:ext>
              </a:extLst>
            </p:cNvPr>
            <p:cNvSpPr/>
            <p:nvPr/>
          </p:nvSpPr>
          <p:spPr>
            <a:xfrm>
              <a:off x="9336258" y="30890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B2FF5E0-E0CA-44D5-B455-E65F810698B2}"/>
                </a:ext>
              </a:extLst>
            </p:cNvPr>
            <p:cNvSpPr/>
            <p:nvPr/>
          </p:nvSpPr>
          <p:spPr>
            <a:xfrm>
              <a:off x="9610578" y="3089015"/>
              <a:ext cx="274320" cy="27432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1479422-583E-4E0F-A381-FCB45719389F}"/>
              </a:ext>
            </a:extLst>
          </p:cNvPr>
          <p:cNvSpPr txBox="1"/>
          <p:nvPr/>
        </p:nvSpPr>
        <p:spPr>
          <a:xfrm>
            <a:off x="7626401" y="1624378"/>
            <a:ext cx="3793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Hypothetical case: particle monolayer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32C4F7-1316-4FF6-A22E-C3056516A176}"/>
              </a:ext>
            </a:extLst>
          </p:cNvPr>
          <p:cNvSpPr txBox="1"/>
          <p:nvPr/>
        </p:nvSpPr>
        <p:spPr>
          <a:xfrm>
            <a:off x="8223896" y="3836051"/>
            <a:ext cx="221220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Contributing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Cohesion 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Mechanical interlocking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E7AE50-EDBE-403A-9512-9E2607A11029}"/>
              </a:ext>
            </a:extLst>
          </p:cNvPr>
          <p:cNvSpPr txBox="1"/>
          <p:nvPr/>
        </p:nvSpPr>
        <p:spPr>
          <a:xfrm>
            <a:off x="7806346" y="383605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sym typeface="Wingdings" panose="05000000000000000000" pitchFamily="2" charset="2"/>
              </a:rPr>
              <a:t>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638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Surface simulant contamination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B5E11-880F-4585-9427-622A7896C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Aerosolization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B9317-50DF-4F03-B6E4-2EBF04D74A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Schematic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5156B-2382-40B9-8F76-104B31B34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Vibratory filtration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665F36-C5C2-466C-9190-DE63E841DBB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Schematic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Content Placeholder 17">
            <a:extLst>
              <a:ext uri="{FF2B5EF4-FFF2-40B4-BE49-F238E27FC236}">
                <a16:creationId xmlns:a16="http://schemas.microsoft.com/office/drawing/2014/main" id="{ABDF2E0C-0CB0-44FD-AF94-A0D79887A8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r="41851"/>
          <a:stretch/>
        </p:blipFill>
        <p:spPr bwMode="auto">
          <a:xfrm>
            <a:off x="1162050" y="3006726"/>
            <a:ext cx="3543299" cy="3629336"/>
          </a:xfrm>
          <a:prstGeom prst="rect">
            <a:avLst/>
          </a:prstGeom>
          <a:noFill/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30F8130-7678-400D-BE00-281830F4FDF2}"/>
              </a:ext>
            </a:extLst>
          </p:cNvPr>
          <p:cNvSpPr/>
          <p:nvPr/>
        </p:nvSpPr>
        <p:spPr>
          <a:xfrm>
            <a:off x="4057650" y="2724150"/>
            <a:ext cx="1228725" cy="10969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1E1A24BB-C65C-48B6-9759-7F498ABF06F6}"/>
              </a:ext>
            </a:extLst>
          </p:cNvPr>
          <p:cNvSpPr/>
          <p:nvPr/>
        </p:nvSpPr>
        <p:spPr>
          <a:xfrm>
            <a:off x="7981914" y="5635888"/>
            <a:ext cx="1019907" cy="393822"/>
          </a:xfrm>
          <a:prstGeom prst="can">
            <a:avLst>
              <a:gd name="adj" fmla="val 49558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B58FB5B-D745-47C5-9264-2BCFDDC6084E}"/>
              </a:ext>
            </a:extLst>
          </p:cNvPr>
          <p:cNvSpPr/>
          <p:nvPr/>
        </p:nvSpPr>
        <p:spPr>
          <a:xfrm>
            <a:off x="8094077" y="5665746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DD3965B-C425-49A2-9F87-F2483BA89A04}"/>
              </a:ext>
            </a:extLst>
          </p:cNvPr>
          <p:cNvSpPr/>
          <p:nvPr/>
        </p:nvSpPr>
        <p:spPr>
          <a:xfrm>
            <a:off x="8371706" y="5635888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A0C2EF6-C5FD-4DAC-91FA-ACCB75E7878C}"/>
              </a:ext>
            </a:extLst>
          </p:cNvPr>
          <p:cNvSpPr/>
          <p:nvPr/>
        </p:nvSpPr>
        <p:spPr>
          <a:xfrm>
            <a:off x="8649335" y="5660840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1ADA8E-22F5-4961-88E5-81EE45E52E0A}"/>
              </a:ext>
            </a:extLst>
          </p:cNvPr>
          <p:cNvGrpSpPr/>
          <p:nvPr/>
        </p:nvGrpSpPr>
        <p:grpSpPr>
          <a:xfrm>
            <a:off x="7909566" y="3835621"/>
            <a:ext cx="1164602" cy="798118"/>
            <a:chOff x="6909683" y="3360414"/>
            <a:chExt cx="1164602" cy="798118"/>
          </a:xfrm>
        </p:grpSpPr>
        <p:sp>
          <p:nvSpPr>
            <p:cNvPr id="14" name="Cylinder 13">
              <a:extLst>
                <a:ext uri="{FF2B5EF4-FFF2-40B4-BE49-F238E27FC236}">
                  <a16:creationId xmlns:a16="http://schemas.microsoft.com/office/drawing/2014/main" id="{E7589A2A-A523-4344-A1BC-4E5F9C7C4507}"/>
                </a:ext>
              </a:extLst>
            </p:cNvPr>
            <p:cNvSpPr/>
            <p:nvPr/>
          </p:nvSpPr>
          <p:spPr>
            <a:xfrm>
              <a:off x="6909683" y="3360414"/>
              <a:ext cx="1164602" cy="798118"/>
            </a:xfrm>
            <a:prstGeom prst="can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D0C89D1-9424-4E48-A180-DE8FEE10583A}"/>
                </a:ext>
              </a:extLst>
            </p:cNvPr>
            <p:cNvSpPr/>
            <p:nvPr/>
          </p:nvSpPr>
          <p:spPr>
            <a:xfrm>
              <a:off x="6909683" y="3821113"/>
              <a:ext cx="1164602" cy="3289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1AA5230-C5BA-4709-9B97-D301AEAD5C38}"/>
              </a:ext>
            </a:extLst>
          </p:cNvPr>
          <p:cNvSpPr/>
          <p:nvPr/>
        </p:nvSpPr>
        <p:spPr>
          <a:xfrm>
            <a:off x="4947851" y="4037769"/>
            <a:ext cx="826936" cy="270345"/>
          </a:xfrm>
          <a:custGeom>
            <a:avLst/>
            <a:gdLst>
              <a:gd name="connsiteX0" fmla="*/ 397566 w 826936"/>
              <a:gd name="connsiteY0" fmla="*/ 0 h 270345"/>
              <a:gd name="connsiteX1" fmla="*/ 270345 w 826936"/>
              <a:gd name="connsiteY1" fmla="*/ 63611 h 270345"/>
              <a:gd name="connsiteX2" fmla="*/ 103367 w 826936"/>
              <a:gd name="connsiteY2" fmla="*/ 111319 h 270345"/>
              <a:gd name="connsiteX3" fmla="*/ 0 w 826936"/>
              <a:gd name="connsiteY3" fmla="*/ 190832 h 270345"/>
              <a:gd name="connsiteX4" fmla="*/ 63611 w 826936"/>
              <a:gd name="connsiteY4" fmla="*/ 270345 h 270345"/>
              <a:gd name="connsiteX5" fmla="*/ 556592 w 826936"/>
              <a:gd name="connsiteY5" fmla="*/ 270345 h 270345"/>
              <a:gd name="connsiteX6" fmla="*/ 826936 w 826936"/>
              <a:gd name="connsiteY6" fmla="*/ 222637 h 270345"/>
              <a:gd name="connsiteX7" fmla="*/ 763326 w 826936"/>
              <a:gd name="connsiteY7" fmla="*/ 103367 h 270345"/>
              <a:gd name="connsiteX8" fmla="*/ 556592 w 826936"/>
              <a:gd name="connsiteY8" fmla="*/ 63611 h 270345"/>
              <a:gd name="connsiteX9" fmla="*/ 397566 w 826936"/>
              <a:gd name="connsiteY9" fmla="*/ 0 h 27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6936" h="270345">
                <a:moveTo>
                  <a:pt x="397566" y="0"/>
                </a:moveTo>
                <a:lnTo>
                  <a:pt x="270345" y="63611"/>
                </a:lnTo>
                <a:lnTo>
                  <a:pt x="103367" y="111319"/>
                </a:lnTo>
                <a:lnTo>
                  <a:pt x="0" y="190832"/>
                </a:lnTo>
                <a:lnTo>
                  <a:pt x="63611" y="270345"/>
                </a:lnTo>
                <a:lnTo>
                  <a:pt x="556592" y="270345"/>
                </a:lnTo>
                <a:lnTo>
                  <a:pt x="826936" y="222637"/>
                </a:lnTo>
                <a:lnTo>
                  <a:pt x="763326" y="103367"/>
                </a:lnTo>
                <a:lnTo>
                  <a:pt x="556592" y="63611"/>
                </a:lnTo>
                <a:lnTo>
                  <a:pt x="39756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U-Turn 18">
            <a:extLst>
              <a:ext uri="{FF2B5EF4-FFF2-40B4-BE49-F238E27FC236}">
                <a16:creationId xmlns:a16="http://schemas.microsoft.com/office/drawing/2014/main" id="{C4D6D922-111C-4CBA-A930-B81C310626D4}"/>
              </a:ext>
            </a:extLst>
          </p:cNvPr>
          <p:cNvSpPr/>
          <p:nvPr/>
        </p:nvSpPr>
        <p:spPr>
          <a:xfrm>
            <a:off x="5274005" y="3423705"/>
            <a:ext cx="1691337" cy="569237"/>
          </a:xfrm>
          <a:prstGeom prst="uturnArrow">
            <a:avLst>
              <a:gd name="adj1" fmla="val 26397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4771E7-0429-4FF7-B0DD-4C06E4AE4500}"/>
              </a:ext>
            </a:extLst>
          </p:cNvPr>
          <p:cNvGrpSpPr/>
          <p:nvPr/>
        </p:nvGrpSpPr>
        <p:grpSpPr>
          <a:xfrm>
            <a:off x="6274903" y="3791110"/>
            <a:ext cx="1164602" cy="798118"/>
            <a:chOff x="6909683" y="3360414"/>
            <a:chExt cx="1164602" cy="798118"/>
          </a:xfrm>
        </p:grpSpPr>
        <p:sp>
          <p:nvSpPr>
            <p:cNvPr id="21" name="Cylinder 20">
              <a:extLst>
                <a:ext uri="{FF2B5EF4-FFF2-40B4-BE49-F238E27FC236}">
                  <a16:creationId xmlns:a16="http://schemas.microsoft.com/office/drawing/2014/main" id="{CE4681EB-D2F1-433E-A8BD-989D41951497}"/>
                </a:ext>
              </a:extLst>
            </p:cNvPr>
            <p:cNvSpPr/>
            <p:nvPr/>
          </p:nvSpPr>
          <p:spPr>
            <a:xfrm>
              <a:off x="6909683" y="3360414"/>
              <a:ext cx="1164602" cy="798118"/>
            </a:xfrm>
            <a:prstGeom prst="can">
              <a:avLst>
                <a:gd name="adj" fmla="val 5000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DDAC94F-A462-4AB9-BA3D-5BB836606AC6}"/>
                </a:ext>
              </a:extLst>
            </p:cNvPr>
            <p:cNvSpPr/>
            <p:nvPr/>
          </p:nvSpPr>
          <p:spPr>
            <a:xfrm>
              <a:off x="6909683" y="3821113"/>
              <a:ext cx="1164602" cy="3289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FAC70B8-FB1F-48A7-AD99-D7ADE90F27AB}"/>
              </a:ext>
            </a:extLst>
          </p:cNvPr>
          <p:cNvSpPr/>
          <p:nvPr/>
        </p:nvSpPr>
        <p:spPr>
          <a:xfrm>
            <a:off x="8075926" y="4235289"/>
            <a:ext cx="826936" cy="270345"/>
          </a:xfrm>
          <a:custGeom>
            <a:avLst/>
            <a:gdLst>
              <a:gd name="connsiteX0" fmla="*/ 397566 w 826936"/>
              <a:gd name="connsiteY0" fmla="*/ 0 h 270345"/>
              <a:gd name="connsiteX1" fmla="*/ 270345 w 826936"/>
              <a:gd name="connsiteY1" fmla="*/ 63611 h 270345"/>
              <a:gd name="connsiteX2" fmla="*/ 103367 w 826936"/>
              <a:gd name="connsiteY2" fmla="*/ 111319 h 270345"/>
              <a:gd name="connsiteX3" fmla="*/ 0 w 826936"/>
              <a:gd name="connsiteY3" fmla="*/ 190832 h 270345"/>
              <a:gd name="connsiteX4" fmla="*/ 63611 w 826936"/>
              <a:gd name="connsiteY4" fmla="*/ 270345 h 270345"/>
              <a:gd name="connsiteX5" fmla="*/ 556592 w 826936"/>
              <a:gd name="connsiteY5" fmla="*/ 270345 h 270345"/>
              <a:gd name="connsiteX6" fmla="*/ 826936 w 826936"/>
              <a:gd name="connsiteY6" fmla="*/ 222637 h 270345"/>
              <a:gd name="connsiteX7" fmla="*/ 763326 w 826936"/>
              <a:gd name="connsiteY7" fmla="*/ 103367 h 270345"/>
              <a:gd name="connsiteX8" fmla="*/ 556592 w 826936"/>
              <a:gd name="connsiteY8" fmla="*/ 63611 h 270345"/>
              <a:gd name="connsiteX9" fmla="*/ 397566 w 826936"/>
              <a:gd name="connsiteY9" fmla="*/ 0 h 270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6936" h="270345">
                <a:moveTo>
                  <a:pt x="397566" y="0"/>
                </a:moveTo>
                <a:lnTo>
                  <a:pt x="270345" y="63611"/>
                </a:lnTo>
                <a:lnTo>
                  <a:pt x="103367" y="111319"/>
                </a:lnTo>
                <a:lnTo>
                  <a:pt x="0" y="190832"/>
                </a:lnTo>
                <a:lnTo>
                  <a:pt x="63611" y="270345"/>
                </a:lnTo>
                <a:lnTo>
                  <a:pt x="556592" y="270345"/>
                </a:lnTo>
                <a:lnTo>
                  <a:pt x="826936" y="222637"/>
                </a:lnTo>
                <a:lnTo>
                  <a:pt x="763326" y="103367"/>
                </a:lnTo>
                <a:lnTo>
                  <a:pt x="556592" y="63611"/>
                </a:lnTo>
                <a:lnTo>
                  <a:pt x="39756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Left-Right 25">
            <a:extLst>
              <a:ext uri="{FF2B5EF4-FFF2-40B4-BE49-F238E27FC236}">
                <a16:creationId xmlns:a16="http://schemas.microsoft.com/office/drawing/2014/main" id="{893EFB0A-D20D-4D50-8E15-4337FD97968E}"/>
              </a:ext>
            </a:extLst>
          </p:cNvPr>
          <p:cNvSpPr/>
          <p:nvPr/>
        </p:nvSpPr>
        <p:spPr>
          <a:xfrm>
            <a:off x="7783576" y="3362511"/>
            <a:ext cx="1431235" cy="328991"/>
          </a:xfrm>
          <a:prstGeom prst="left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Diamond 26">
            <a:extLst>
              <a:ext uri="{FF2B5EF4-FFF2-40B4-BE49-F238E27FC236}">
                <a16:creationId xmlns:a16="http://schemas.microsoft.com/office/drawing/2014/main" id="{AAA29050-6F25-4C1D-8D1C-38FD05324756}"/>
              </a:ext>
            </a:extLst>
          </p:cNvPr>
          <p:cNvSpPr/>
          <p:nvPr/>
        </p:nvSpPr>
        <p:spPr>
          <a:xfrm>
            <a:off x="8277308" y="3376105"/>
            <a:ext cx="453224" cy="30482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AE02DA2-A183-439E-99B7-D08F7909946D}"/>
              </a:ext>
            </a:extLst>
          </p:cNvPr>
          <p:cNvSpPr txBox="1"/>
          <p:nvPr/>
        </p:nvSpPr>
        <p:spPr>
          <a:xfrm>
            <a:off x="7604525" y="2962664"/>
            <a:ext cx="1789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Vibratory motion</a:t>
            </a:r>
          </a:p>
        </p:txBody>
      </p:sp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BEA3AAAD-ED36-4B5C-BA1F-FEEF8EDF1C8E}"/>
              </a:ext>
            </a:extLst>
          </p:cNvPr>
          <p:cNvSpPr/>
          <p:nvPr/>
        </p:nvSpPr>
        <p:spPr>
          <a:xfrm rot="5400000">
            <a:off x="9457310" y="4103578"/>
            <a:ext cx="680441" cy="379882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D49CF5-6AA1-49AA-A42A-AD04DCD1FEB7}"/>
              </a:ext>
            </a:extLst>
          </p:cNvPr>
          <p:cNvSpPr txBox="1"/>
          <p:nvPr/>
        </p:nvSpPr>
        <p:spPr>
          <a:xfrm>
            <a:off x="9312655" y="3346612"/>
            <a:ext cx="969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Tapping </a:t>
            </a:r>
          </a:p>
          <a:p>
            <a:pPr algn="ctr"/>
            <a:r>
              <a:rPr lang="en-US" dirty="0"/>
              <a:t>motion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52870E-841A-4B7E-B562-CC17680FF1E5}"/>
              </a:ext>
            </a:extLst>
          </p:cNvPr>
          <p:cNvSpPr txBox="1"/>
          <p:nvPr/>
        </p:nvSpPr>
        <p:spPr>
          <a:xfrm>
            <a:off x="4791573" y="4276149"/>
            <a:ext cx="10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Simulant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5F2756-E80C-4C1D-9795-51BF27DC1EFE}"/>
              </a:ext>
            </a:extLst>
          </p:cNvPr>
          <p:cNvSpPr txBox="1"/>
          <p:nvPr/>
        </p:nvSpPr>
        <p:spPr>
          <a:xfrm>
            <a:off x="6535388" y="4589228"/>
            <a:ext cx="674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Sieve</a:t>
            </a:r>
          </a:p>
        </p:txBody>
      </p:sp>
      <p:sp>
        <p:nvSpPr>
          <p:cNvPr id="33" name="Explosion: 8 Points 32">
            <a:extLst>
              <a:ext uri="{FF2B5EF4-FFF2-40B4-BE49-F238E27FC236}">
                <a16:creationId xmlns:a16="http://schemas.microsoft.com/office/drawing/2014/main" id="{BB260F3A-8513-4CCB-B3F2-A1B4808D9D0A}"/>
              </a:ext>
            </a:extLst>
          </p:cNvPr>
          <p:cNvSpPr/>
          <p:nvPr/>
        </p:nvSpPr>
        <p:spPr>
          <a:xfrm>
            <a:off x="8276640" y="4773894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sion: 8 Points 34">
            <a:extLst>
              <a:ext uri="{FF2B5EF4-FFF2-40B4-BE49-F238E27FC236}">
                <a16:creationId xmlns:a16="http://schemas.microsoft.com/office/drawing/2014/main" id="{D63A94D9-7CA4-4A7E-9359-8E168B668DFF}"/>
              </a:ext>
            </a:extLst>
          </p:cNvPr>
          <p:cNvSpPr/>
          <p:nvPr/>
        </p:nvSpPr>
        <p:spPr>
          <a:xfrm>
            <a:off x="8535243" y="4956806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sion: 8 Points 35">
            <a:extLst>
              <a:ext uri="{FF2B5EF4-FFF2-40B4-BE49-F238E27FC236}">
                <a16:creationId xmlns:a16="http://schemas.microsoft.com/office/drawing/2014/main" id="{35BAEC0C-B3EF-40A5-9419-34CAF3F938C1}"/>
              </a:ext>
            </a:extLst>
          </p:cNvPr>
          <p:cNvSpPr/>
          <p:nvPr/>
        </p:nvSpPr>
        <p:spPr>
          <a:xfrm>
            <a:off x="8322360" y="5083490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sion: 8 Points 36">
            <a:extLst>
              <a:ext uri="{FF2B5EF4-FFF2-40B4-BE49-F238E27FC236}">
                <a16:creationId xmlns:a16="http://schemas.microsoft.com/office/drawing/2014/main" id="{329C90B8-E80D-412D-9DCA-01BE769D53B7}"/>
              </a:ext>
            </a:extLst>
          </p:cNvPr>
          <p:cNvSpPr/>
          <p:nvPr/>
        </p:nvSpPr>
        <p:spPr>
          <a:xfrm>
            <a:off x="8811422" y="4767174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sion: 8 Points 37">
            <a:extLst>
              <a:ext uri="{FF2B5EF4-FFF2-40B4-BE49-F238E27FC236}">
                <a16:creationId xmlns:a16="http://schemas.microsoft.com/office/drawing/2014/main" id="{6BBFD8F3-964A-4B66-9E54-996CD1FAD649}"/>
              </a:ext>
            </a:extLst>
          </p:cNvPr>
          <p:cNvSpPr/>
          <p:nvPr/>
        </p:nvSpPr>
        <p:spPr>
          <a:xfrm>
            <a:off x="8672354" y="5083749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sion: 8 Points 38">
            <a:extLst>
              <a:ext uri="{FF2B5EF4-FFF2-40B4-BE49-F238E27FC236}">
                <a16:creationId xmlns:a16="http://schemas.microsoft.com/office/drawing/2014/main" id="{BD1C62EB-1837-4204-8D12-C520C19B4D70}"/>
              </a:ext>
            </a:extLst>
          </p:cNvPr>
          <p:cNvSpPr/>
          <p:nvPr/>
        </p:nvSpPr>
        <p:spPr>
          <a:xfrm>
            <a:off x="8603615" y="4859617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xplosion: 8 Points 39">
            <a:extLst>
              <a:ext uri="{FF2B5EF4-FFF2-40B4-BE49-F238E27FC236}">
                <a16:creationId xmlns:a16="http://schemas.microsoft.com/office/drawing/2014/main" id="{85942FD4-8E38-4FA8-A54F-DBBCD91FD756}"/>
              </a:ext>
            </a:extLst>
          </p:cNvPr>
          <p:cNvSpPr/>
          <p:nvPr/>
        </p:nvSpPr>
        <p:spPr>
          <a:xfrm>
            <a:off x="8786821" y="5331111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xplosion: 8 Points 40">
            <a:extLst>
              <a:ext uri="{FF2B5EF4-FFF2-40B4-BE49-F238E27FC236}">
                <a16:creationId xmlns:a16="http://schemas.microsoft.com/office/drawing/2014/main" id="{6CC1855B-9005-4964-A2F7-9E7D28AD485C}"/>
              </a:ext>
            </a:extLst>
          </p:cNvPr>
          <p:cNvSpPr/>
          <p:nvPr/>
        </p:nvSpPr>
        <p:spPr>
          <a:xfrm>
            <a:off x="8201660" y="5349296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xplosion: 8 Points 41">
            <a:extLst>
              <a:ext uri="{FF2B5EF4-FFF2-40B4-BE49-F238E27FC236}">
                <a16:creationId xmlns:a16="http://schemas.microsoft.com/office/drawing/2014/main" id="{E686E7F3-7D72-4528-BE52-EBF312407BAA}"/>
              </a:ext>
            </a:extLst>
          </p:cNvPr>
          <p:cNvSpPr/>
          <p:nvPr/>
        </p:nvSpPr>
        <p:spPr>
          <a:xfrm>
            <a:off x="8443803" y="5272850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Explosion: 8 Points 42">
            <a:extLst>
              <a:ext uri="{FF2B5EF4-FFF2-40B4-BE49-F238E27FC236}">
                <a16:creationId xmlns:a16="http://schemas.microsoft.com/office/drawing/2014/main" id="{4C44B287-3CC9-424B-A878-71B49DB6ACBA}"/>
              </a:ext>
            </a:extLst>
          </p:cNvPr>
          <p:cNvSpPr/>
          <p:nvPr/>
        </p:nvSpPr>
        <p:spPr>
          <a:xfrm>
            <a:off x="8214996" y="4956806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Explosion: 8 Points 43">
            <a:extLst>
              <a:ext uri="{FF2B5EF4-FFF2-40B4-BE49-F238E27FC236}">
                <a16:creationId xmlns:a16="http://schemas.microsoft.com/office/drawing/2014/main" id="{A98FC68E-9CB0-4A9B-85F2-EF00F49AE057}"/>
              </a:ext>
            </a:extLst>
          </p:cNvPr>
          <p:cNvSpPr/>
          <p:nvPr/>
        </p:nvSpPr>
        <p:spPr>
          <a:xfrm>
            <a:off x="8557895" y="5480631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ylinder 44">
            <a:extLst>
              <a:ext uri="{FF2B5EF4-FFF2-40B4-BE49-F238E27FC236}">
                <a16:creationId xmlns:a16="http://schemas.microsoft.com/office/drawing/2014/main" id="{A0DF6404-A8B2-4926-B38F-91379C23B824}"/>
              </a:ext>
            </a:extLst>
          </p:cNvPr>
          <p:cNvSpPr/>
          <p:nvPr/>
        </p:nvSpPr>
        <p:spPr>
          <a:xfrm>
            <a:off x="10378514" y="5660840"/>
            <a:ext cx="1019907" cy="393822"/>
          </a:xfrm>
          <a:prstGeom prst="can">
            <a:avLst>
              <a:gd name="adj" fmla="val 49558"/>
            </a:avLst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C4E1A5C-A03C-4F9E-B480-C80662EDE2D0}"/>
              </a:ext>
            </a:extLst>
          </p:cNvPr>
          <p:cNvSpPr/>
          <p:nvPr/>
        </p:nvSpPr>
        <p:spPr>
          <a:xfrm>
            <a:off x="10490677" y="5690698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062D5EA-4148-4750-A175-1017D34AC438}"/>
              </a:ext>
            </a:extLst>
          </p:cNvPr>
          <p:cNvSpPr/>
          <p:nvPr/>
        </p:nvSpPr>
        <p:spPr>
          <a:xfrm>
            <a:off x="10768306" y="5660840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F44C174-46FA-42E5-80A1-83042A8CD992}"/>
              </a:ext>
            </a:extLst>
          </p:cNvPr>
          <p:cNvSpPr/>
          <p:nvPr/>
        </p:nvSpPr>
        <p:spPr>
          <a:xfrm>
            <a:off x="11045935" y="5685792"/>
            <a:ext cx="254977" cy="12309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xplosion: 8 Points 48">
            <a:extLst>
              <a:ext uri="{FF2B5EF4-FFF2-40B4-BE49-F238E27FC236}">
                <a16:creationId xmlns:a16="http://schemas.microsoft.com/office/drawing/2014/main" id="{8F4991B3-15E5-4A72-A79D-7A465ED84874}"/>
              </a:ext>
            </a:extLst>
          </p:cNvPr>
          <p:cNvSpPr/>
          <p:nvPr/>
        </p:nvSpPr>
        <p:spPr>
          <a:xfrm>
            <a:off x="10628472" y="5640072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Explosion: 8 Points 49">
            <a:extLst>
              <a:ext uri="{FF2B5EF4-FFF2-40B4-BE49-F238E27FC236}">
                <a16:creationId xmlns:a16="http://schemas.microsoft.com/office/drawing/2014/main" id="{F210C779-F9E9-42FC-B946-776A75A6BEFA}"/>
              </a:ext>
            </a:extLst>
          </p:cNvPr>
          <p:cNvSpPr/>
          <p:nvPr/>
        </p:nvSpPr>
        <p:spPr>
          <a:xfrm>
            <a:off x="11078250" y="5674818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Explosion: 8 Points 50">
            <a:extLst>
              <a:ext uri="{FF2B5EF4-FFF2-40B4-BE49-F238E27FC236}">
                <a16:creationId xmlns:a16="http://schemas.microsoft.com/office/drawing/2014/main" id="{56F8E9AD-2A2B-4499-B31E-EF0F238F32C1}"/>
              </a:ext>
            </a:extLst>
          </p:cNvPr>
          <p:cNvSpPr/>
          <p:nvPr/>
        </p:nvSpPr>
        <p:spPr>
          <a:xfrm>
            <a:off x="11183841" y="5674659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Explosion: 8 Points 51">
            <a:extLst>
              <a:ext uri="{FF2B5EF4-FFF2-40B4-BE49-F238E27FC236}">
                <a16:creationId xmlns:a16="http://schemas.microsoft.com/office/drawing/2014/main" id="{81F4B058-4098-4426-B4E2-14A214B522E0}"/>
              </a:ext>
            </a:extLst>
          </p:cNvPr>
          <p:cNvSpPr/>
          <p:nvPr/>
        </p:nvSpPr>
        <p:spPr>
          <a:xfrm>
            <a:off x="10506820" y="5664506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Explosion: 8 Points 52">
            <a:extLst>
              <a:ext uri="{FF2B5EF4-FFF2-40B4-BE49-F238E27FC236}">
                <a16:creationId xmlns:a16="http://schemas.microsoft.com/office/drawing/2014/main" id="{49C98C41-A203-4F0B-BB47-F979331FB51F}"/>
              </a:ext>
            </a:extLst>
          </p:cNvPr>
          <p:cNvSpPr/>
          <p:nvPr/>
        </p:nvSpPr>
        <p:spPr>
          <a:xfrm>
            <a:off x="10794524" y="5618786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Explosion: 8 Points 53">
            <a:extLst>
              <a:ext uri="{FF2B5EF4-FFF2-40B4-BE49-F238E27FC236}">
                <a16:creationId xmlns:a16="http://schemas.microsoft.com/office/drawing/2014/main" id="{9270273C-39BC-4A51-9B41-AC62643D879E}"/>
              </a:ext>
            </a:extLst>
          </p:cNvPr>
          <p:cNvSpPr/>
          <p:nvPr/>
        </p:nvSpPr>
        <p:spPr>
          <a:xfrm>
            <a:off x="10894603" y="5629098"/>
            <a:ext cx="91440" cy="91440"/>
          </a:xfrm>
          <a:prstGeom prst="irregularSeal1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5950D16B-4808-4E98-BD3B-FCA6CCD9428D}"/>
              </a:ext>
            </a:extLst>
          </p:cNvPr>
          <p:cNvSpPr/>
          <p:nvPr/>
        </p:nvSpPr>
        <p:spPr>
          <a:xfrm>
            <a:off x="9370244" y="5572071"/>
            <a:ext cx="820041" cy="302382"/>
          </a:xfrm>
          <a:prstGeom prst="rightArrow">
            <a:avLst>
              <a:gd name="adj1" fmla="val 50000"/>
              <a:gd name="adj2" fmla="val 43303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87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Simulant deposition through aerosolization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B9317-50DF-4F03-B6E4-2EBF04D74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70431" cy="4351338"/>
          </a:xfrm>
        </p:spPr>
        <p:txBody>
          <a:bodyPr>
            <a:normAutofit/>
          </a:bodyPr>
          <a:lstStyle/>
          <a:p>
            <a:r>
              <a:rPr lang="en-US" dirty="0"/>
              <a:t>Sample preparation</a:t>
            </a:r>
          </a:p>
          <a:p>
            <a:pPr lvl="1"/>
            <a:r>
              <a:rPr lang="en-US" dirty="0"/>
              <a:t>Weigh simulant to be dispersed in aerosolization chamber (50-250 mg)</a:t>
            </a:r>
          </a:p>
          <a:p>
            <a:pPr lvl="1"/>
            <a:r>
              <a:rPr lang="en-US" dirty="0"/>
              <a:t>Pour simulant onto ceramic Hirsch funnel positioned within the aerosolization chamber</a:t>
            </a:r>
          </a:p>
          <a:p>
            <a:pPr lvl="1"/>
            <a:r>
              <a:rPr lang="en-US" dirty="0"/>
              <a:t>Place samples in aerosolization chamber</a:t>
            </a:r>
          </a:p>
          <a:p>
            <a:pPr lvl="1"/>
            <a:r>
              <a:rPr lang="en-US" dirty="0"/>
              <a:t>Aerosolize simulant with two short bursts from compressed air canister</a:t>
            </a:r>
          </a:p>
          <a:p>
            <a:pPr lvl="1"/>
            <a:r>
              <a:rPr lang="en-US" dirty="0"/>
              <a:t>Wait for simulant to settle before removing samples and collecting microscopy images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Content Placeholder 17">
            <a:extLst>
              <a:ext uri="{FF2B5EF4-FFF2-40B4-BE49-F238E27FC236}">
                <a16:creationId xmlns:a16="http://schemas.microsoft.com/office/drawing/2014/main" id="{BA4FC206-4383-4C32-8820-250D20DC3B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04"/>
          <a:stretch/>
        </p:blipFill>
        <p:spPr bwMode="auto">
          <a:xfrm>
            <a:off x="7886700" y="2125017"/>
            <a:ext cx="3022356" cy="39279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8867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Simulant deposition through vibratory filtration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B9317-50DF-4F03-B6E4-2EBF04D74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0327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Sample preparation</a:t>
            </a:r>
          </a:p>
          <a:p>
            <a:pPr lvl="1"/>
            <a:r>
              <a:rPr lang="en-US" dirty="0"/>
              <a:t>Weigh simulant to be dispersed in vibratory sieve shaker (0.2-2 g)</a:t>
            </a:r>
          </a:p>
          <a:p>
            <a:pPr lvl="1"/>
            <a:r>
              <a:rPr lang="en-US" dirty="0"/>
              <a:t>Pour simulant onto sieve</a:t>
            </a:r>
          </a:p>
          <a:p>
            <a:pPr lvl="2"/>
            <a:r>
              <a:rPr lang="en-US" dirty="0"/>
              <a:t>Sieve No #450 (32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openings)</a:t>
            </a:r>
          </a:p>
          <a:p>
            <a:pPr lvl="2"/>
            <a:r>
              <a:rPr lang="en-US" dirty="0"/>
              <a:t>Sieve No #500 (50 </a:t>
            </a:r>
            <a:r>
              <a:rPr lang="en-US" dirty="0">
                <a:latin typeface="Symbol" panose="05050102010706020507" pitchFamily="18" charset="2"/>
              </a:rPr>
              <a:t>m</a:t>
            </a:r>
            <a:r>
              <a:rPr lang="en-US" dirty="0"/>
              <a:t>m openings)</a:t>
            </a:r>
          </a:p>
          <a:p>
            <a:pPr lvl="1"/>
            <a:r>
              <a:rPr lang="en-US" dirty="0"/>
              <a:t>Assemble sieve(</a:t>
            </a:r>
            <a:r>
              <a:rPr lang="en-US"/>
              <a:t>s) and </a:t>
            </a:r>
            <a:r>
              <a:rPr lang="en-US" dirty="0"/>
              <a:t>samples, and areal screen in shaker system</a:t>
            </a:r>
          </a:p>
          <a:p>
            <a:pPr lvl="1"/>
            <a:r>
              <a:rPr lang="en-US" dirty="0"/>
              <a:t>Adjust sieve amplitude settings</a:t>
            </a:r>
          </a:p>
          <a:p>
            <a:pPr lvl="1"/>
            <a:r>
              <a:rPr lang="en-US" dirty="0"/>
              <a:t>Run shaker system for specific number of tapping sequences</a:t>
            </a:r>
          </a:p>
          <a:p>
            <a:pPr lvl="1"/>
            <a:r>
              <a:rPr lang="en-US" dirty="0"/>
              <a:t>Wait for simulant to settle before removing samples and collecting microscopy images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99A8BE-E158-42CF-9CA2-2CCD6346F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222416" y="2525932"/>
            <a:ext cx="3940445" cy="295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1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Surface simulant contamination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B5E11-880F-4585-9427-622A7896C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Aerosolization</a:t>
            </a:r>
            <a:r>
              <a:rPr lang="en-US" dirty="0">
                <a:solidFill>
                  <a:srgbClr val="0033CC"/>
                </a:solidFill>
              </a:rPr>
              <a:t>*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5156B-2382-40B9-8F76-104B31B34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Vibratory filtration</a:t>
            </a:r>
            <a:r>
              <a:rPr lang="en-US" dirty="0">
                <a:solidFill>
                  <a:srgbClr val="0033CC"/>
                </a:solidFill>
              </a:rPr>
              <a:t>*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DB749A8-1263-4B84-93DE-CB3F7F656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757369"/>
              </p:ext>
            </p:extLst>
          </p:nvPr>
        </p:nvGraphicFramePr>
        <p:xfrm>
          <a:off x="5385287" y="4557713"/>
          <a:ext cx="6510705" cy="18542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567776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2043175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  <a:gridCol w="1899754">
                  <a:extLst>
                    <a:ext uri="{9D8B030D-6E8A-4147-A177-3AD203B41FA5}">
                      <a16:colId xmlns:a16="http://schemas.microsoft.com/office/drawing/2014/main" val="658939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Sample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1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sieves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(#450 and #500)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(#450 and #500)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1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Amplitude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1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0355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936DE70-3E64-4771-91C9-F4B6FD11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192668"/>
              </p:ext>
            </p:extLst>
          </p:nvPr>
        </p:nvGraphicFramePr>
        <p:xfrm>
          <a:off x="839788" y="4557713"/>
          <a:ext cx="4205655" cy="741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58681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1319809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  <a:gridCol w="1227165">
                  <a:extLst>
                    <a:ext uri="{9D8B030D-6E8A-4147-A177-3AD203B41FA5}">
                      <a16:colId xmlns:a16="http://schemas.microsoft.com/office/drawing/2014/main" val="658939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Sample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250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1038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32F7CF2-59EC-4366-AD8C-471D4DF9C7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5" y="2777442"/>
            <a:ext cx="2072640" cy="15544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AF0D3E-7693-4BE8-AF25-0DD658CF85B4}"/>
              </a:ext>
            </a:extLst>
          </p:cNvPr>
          <p:cNvSpPr txBox="1"/>
          <p:nvPr/>
        </p:nvSpPr>
        <p:spPr>
          <a:xfrm>
            <a:off x="6361275" y="244660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10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D7C016-80D5-4207-82F2-ECD3C32BB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032" y="2777442"/>
            <a:ext cx="2072640" cy="15544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FBF165-E270-4FA7-95C0-899CB912A7F4}"/>
              </a:ext>
            </a:extLst>
          </p:cNvPr>
          <p:cNvSpPr txBox="1"/>
          <p:nvPr/>
        </p:nvSpPr>
        <p:spPr>
          <a:xfrm>
            <a:off x="9241732" y="244660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35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FB2776-9469-4367-90BB-F6B5C39525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17" y="2772857"/>
            <a:ext cx="2072640" cy="15544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D5F0C2A-ADBE-440F-A3B3-1CD1E16CDD87}"/>
              </a:ext>
            </a:extLst>
          </p:cNvPr>
          <p:cNvSpPr txBox="1"/>
          <p:nvPr/>
        </p:nvSpPr>
        <p:spPr>
          <a:xfrm>
            <a:off x="1106517" y="244660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39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305A67A-FAC4-4F78-AAC7-59E9CB4340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246" y="2772856"/>
            <a:ext cx="2072639" cy="15544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FBD1759-87E9-4453-8FAB-A99F43A77B83}"/>
              </a:ext>
            </a:extLst>
          </p:cNvPr>
          <p:cNvSpPr txBox="1"/>
          <p:nvPr/>
        </p:nvSpPr>
        <p:spPr>
          <a:xfrm>
            <a:off x="3323383" y="244660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6F321A-6839-4360-8423-D99B6950075D}"/>
              </a:ext>
            </a:extLst>
          </p:cNvPr>
          <p:cNvSpPr txBox="1"/>
          <p:nvPr/>
        </p:nvSpPr>
        <p:spPr>
          <a:xfrm>
            <a:off x="1241633" y="6299200"/>
            <a:ext cx="2831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33CC"/>
                </a:solidFill>
              </a:rPr>
              <a:t>*All substrates were glass</a:t>
            </a:r>
          </a:p>
        </p:txBody>
      </p:sp>
    </p:spTree>
    <p:extLst>
      <p:ext uri="{BB962C8B-B14F-4D97-AF65-F5344CB8AC3E}">
        <p14:creationId xmlns:p14="http://schemas.microsoft.com/office/powerpoint/2010/main" val="3229713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Surface simulant contamination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B5E11-880F-4585-9427-622A7896C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Aerosolization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5156B-2382-40B9-8F76-104B31B34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Vibratory filtration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89879AAC-383F-4CEF-B9A1-D9DCE3AE8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756496"/>
              </p:ext>
            </p:extLst>
          </p:nvPr>
        </p:nvGraphicFramePr>
        <p:xfrm>
          <a:off x="6405198" y="5056822"/>
          <a:ext cx="4437368" cy="14833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84314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2453054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sieves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(#450 and #500)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1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Amplitude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1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11065"/>
                  </a:ext>
                </a:extLst>
              </a:tr>
            </a:tbl>
          </a:graphicData>
        </a:graphic>
      </p:graphicFrame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1347D18-EA93-46C7-838F-1AE5F7E102E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94" y="2878773"/>
            <a:ext cx="2316480" cy="17373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C1BD5E-A378-43CD-ABE0-A0725D6C5A34}"/>
              </a:ext>
            </a:extLst>
          </p:cNvPr>
          <p:cNvSpPr txBox="1"/>
          <p:nvPr/>
        </p:nvSpPr>
        <p:spPr>
          <a:xfrm>
            <a:off x="9296400" y="248159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A5305E-43ED-4384-B320-1C7A0BCB0B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453" y="2878773"/>
            <a:ext cx="2316480" cy="17373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CE2425-47F8-4F26-B6F2-FCAFED5C6EC1}"/>
              </a:ext>
            </a:extLst>
          </p:cNvPr>
          <p:cNvSpPr txBox="1"/>
          <p:nvPr/>
        </p:nvSpPr>
        <p:spPr>
          <a:xfrm>
            <a:off x="6786073" y="248159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36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E0057B7-94E8-4620-8627-00F481CF6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52285"/>
              </p:ext>
            </p:extLst>
          </p:nvPr>
        </p:nvGraphicFramePr>
        <p:xfrm>
          <a:off x="1121141" y="5056822"/>
          <a:ext cx="4201322" cy="1112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21258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1290032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  <a:gridCol w="1290032">
                  <a:extLst>
                    <a:ext uri="{9D8B030D-6E8A-4147-A177-3AD203B41FA5}">
                      <a16:colId xmlns:a16="http://schemas.microsoft.com/office/drawing/2014/main" val="2225015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45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150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Substrate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Titanium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78977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1FE53837-2CB7-4C9F-9C18-1955D540D6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9" y="2853137"/>
            <a:ext cx="2316480" cy="17373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FAED0B-306C-433D-B0E4-7BFBA3217816}"/>
              </a:ext>
            </a:extLst>
          </p:cNvPr>
          <p:cNvSpPr txBox="1"/>
          <p:nvPr/>
        </p:nvSpPr>
        <p:spPr>
          <a:xfrm>
            <a:off x="1056189" y="248159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49</a:t>
            </a:r>
          </a:p>
        </p:txBody>
      </p:sp>
      <p:pic>
        <p:nvPicPr>
          <p:cNvPr id="20" name="Picture 19" descr="A picture containing outdoor&#10;&#10;Description automatically generated">
            <a:extLst>
              <a:ext uri="{FF2B5EF4-FFF2-40B4-BE49-F238E27FC236}">
                <a16:creationId xmlns:a16="http://schemas.microsoft.com/office/drawing/2014/main" id="{0D561D73-3CE0-44DC-B0A2-EC8F6C1C46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823" y="2850923"/>
            <a:ext cx="2316480" cy="17373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1B72956-FFEE-4042-861C-F9E34F0A8563}"/>
              </a:ext>
            </a:extLst>
          </p:cNvPr>
          <p:cNvSpPr txBox="1"/>
          <p:nvPr/>
        </p:nvSpPr>
        <p:spPr>
          <a:xfrm>
            <a:off x="3573327" y="248159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50</a:t>
            </a:r>
          </a:p>
        </p:txBody>
      </p:sp>
    </p:spTree>
    <p:extLst>
      <p:ext uri="{BB962C8B-B14F-4D97-AF65-F5344CB8AC3E}">
        <p14:creationId xmlns:p14="http://schemas.microsoft.com/office/powerpoint/2010/main" val="1893563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Surface simulant contamination techniques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3B5E11-880F-4585-9427-622A7896C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Aerosolization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5156B-2382-40B9-8F76-104B31B34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Vibratory filtration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3BA334-E88B-4D85-85E5-C008998CA0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25" y="2952433"/>
            <a:ext cx="2316480" cy="1737360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DD6556C-8D7C-4CF0-BB82-43F97E105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863" y="2952433"/>
            <a:ext cx="2316479" cy="1737360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8913305-F533-424A-BFB0-E3EF6B8C9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983232"/>
              </p:ext>
            </p:extLst>
          </p:nvPr>
        </p:nvGraphicFramePr>
        <p:xfrm>
          <a:off x="1136765" y="5176837"/>
          <a:ext cx="2978490" cy="3708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658681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1319809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250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10381"/>
                  </a:ext>
                </a:extLst>
              </a:tr>
            </a:tbl>
          </a:graphicData>
        </a:graphic>
      </p:graphicFrame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5FE6CA80-62EF-49DC-85F3-8769AE50E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58829"/>
              </p:ext>
            </p:extLst>
          </p:nvPr>
        </p:nvGraphicFramePr>
        <p:xfrm>
          <a:off x="6405198" y="5056822"/>
          <a:ext cx="4437368" cy="14833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84314">
                  <a:extLst>
                    <a:ext uri="{9D8B030D-6E8A-4147-A177-3AD203B41FA5}">
                      <a16:colId xmlns:a16="http://schemas.microsoft.com/office/drawing/2014/main" val="2198809250"/>
                    </a:ext>
                  </a:extLst>
                </a:gridCol>
                <a:gridCol w="2453054">
                  <a:extLst>
                    <a:ext uri="{9D8B030D-6E8A-4147-A177-3AD203B41FA5}">
                      <a16:colId xmlns:a16="http://schemas.microsoft.com/office/drawing/2014/main" val="89680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Simulant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6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sieves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(#450 and #500)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1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Amplitude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1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Number of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11065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1264D6A-B441-4B93-97BF-399C05056016}"/>
              </a:ext>
            </a:extLst>
          </p:cNvPr>
          <p:cNvSpPr txBox="1"/>
          <p:nvPr/>
        </p:nvSpPr>
        <p:spPr>
          <a:xfrm>
            <a:off x="723525" y="2548304"/>
            <a:ext cx="2347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Before sonication prep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5003DE-57A6-4C6F-8B9E-E520C8E4A90F}"/>
              </a:ext>
            </a:extLst>
          </p:cNvPr>
          <p:cNvSpPr txBox="1"/>
          <p:nvPr/>
        </p:nvSpPr>
        <p:spPr>
          <a:xfrm>
            <a:off x="3416520" y="2544088"/>
            <a:ext cx="220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After sonication prep</a:t>
            </a:r>
          </a:p>
        </p:txBody>
      </p:sp>
      <p:pic>
        <p:nvPicPr>
          <p:cNvPr id="17" name="Picture 16" descr="A picture containing fabric&#10;&#10;Description automatically generated">
            <a:extLst>
              <a:ext uri="{FF2B5EF4-FFF2-40B4-BE49-F238E27FC236}">
                <a16:creationId xmlns:a16="http://schemas.microsoft.com/office/drawing/2014/main" id="{924A18BE-F94B-4E89-AF69-14216C8F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928" y="2952433"/>
            <a:ext cx="2316480" cy="17373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73C7E9-5B60-4593-9D8D-815E65DB74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908" y="2952433"/>
            <a:ext cx="2316480" cy="17373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5744E5-CF8C-4108-A982-6F160A50D523}"/>
              </a:ext>
            </a:extLst>
          </p:cNvPr>
          <p:cNvSpPr txBox="1"/>
          <p:nvPr/>
        </p:nvSpPr>
        <p:spPr>
          <a:xfrm>
            <a:off x="6299928" y="2546196"/>
            <a:ext cx="2347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Before sonication prep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A4ACBD-9CE9-491A-B37D-CB8F494005F6}"/>
              </a:ext>
            </a:extLst>
          </p:cNvPr>
          <p:cNvSpPr txBox="1"/>
          <p:nvPr/>
        </p:nvSpPr>
        <p:spPr>
          <a:xfrm>
            <a:off x="8992923" y="2541980"/>
            <a:ext cx="220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After sonication prep</a:t>
            </a:r>
          </a:p>
        </p:txBody>
      </p:sp>
    </p:spTree>
    <p:extLst>
      <p:ext uri="{BB962C8B-B14F-4D97-AF65-F5344CB8AC3E}">
        <p14:creationId xmlns:p14="http://schemas.microsoft.com/office/powerpoint/2010/main" val="4149313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Aerosolization technique: simulant mass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703AD3-7D3E-451C-849C-4855E65563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27" y="2647012"/>
            <a:ext cx="2194560" cy="16459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D7B1BD-3C68-4534-A539-4957694C7A1B}"/>
              </a:ext>
            </a:extLst>
          </p:cNvPr>
          <p:cNvSpPr txBox="1"/>
          <p:nvPr/>
        </p:nvSpPr>
        <p:spPr>
          <a:xfrm>
            <a:off x="703052" y="229435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EDAE25-ED78-4DE1-ACB0-763BE338056A}"/>
              </a:ext>
            </a:extLst>
          </p:cNvPr>
          <p:cNvSpPr txBox="1"/>
          <p:nvPr/>
        </p:nvSpPr>
        <p:spPr>
          <a:xfrm>
            <a:off x="928620" y="434854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250 mg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AB5EE6-CC1C-4C98-8A99-515AF59F09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049" y="2647012"/>
            <a:ext cx="2194559" cy="16459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AE65340-BECB-471A-86A7-2061E8A45195}"/>
              </a:ext>
            </a:extLst>
          </p:cNvPr>
          <p:cNvSpPr txBox="1"/>
          <p:nvPr/>
        </p:nvSpPr>
        <p:spPr>
          <a:xfrm>
            <a:off x="5423380" y="229435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E54C86-0300-46F6-881A-91DE1F0E9128}"/>
              </a:ext>
            </a:extLst>
          </p:cNvPr>
          <p:cNvSpPr txBox="1"/>
          <p:nvPr/>
        </p:nvSpPr>
        <p:spPr>
          <a:xfrm>
            <a:off x="5675341" y="434854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mg</a:t>
            </a:r>
          </a:p>
        </p:txBody>
      </p:sp>
      <p:pic>
        <p:nvPicPr>
          <p:cNvPr id="16" name="Picture 15" descr="A picture containing nature&#10;&#10;Description automatically generated">
            <a:extLst>
              <a:ext uri="{FF2B5EF4-FFF2-40B4-BE49-F238E27FC236}">
                <a16:creationId xmlns:a16="http://schemas.microsoft.com/office/drawing/2014/main" id="{B1AF9B3D-7117-431B-B0A8-FDCEAD6A01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768" y="2647012"/>
            <a:ext cx="2194559" cy="16459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C16BF-9AF1-4017-836A-C90B46A90143}"/>
              </a:ext>
            </a:extLst>
          </p:cNvPr>
          <p:cNvSpPr txBox="1"/>
          <p:nvPr/>
        </p:nvSpPr>
        <p:spPr>
          <a:xfrm>
            <a:off x="10190428" y="229435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FC28E2-A9B1-4188-A066-C95E4E7B13B8}"/>
              </a:ext>
            </a:extLst>
          </p:cNvPr>
          <p:cNvSpPr txBox="1"/>
          <p:nvPr/>
        </p:nvSpPr>
        <p:spPr>
          <a:xfrm>
            <a:off x="10477096" y="4348549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 mg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46B79A4-0705-4C84-909E-F401CCFC77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88" y="2647012"/>
            <a:ext cx="2194560" cy="16459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E7F56E3-6D8B-42EB-9B3E-41EC02F0AFAE}"/>
              </a:ext>
            </a:extLst>
          </p:cNvPr>
          <p:cNvSpPr txBox="1"/>
          <p:nvPr/>
        </p:nvSpPr>
        <p:spPr>
          <a:xfrm>
            <a:off x="3066872" y="229435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192C9B-1329-4FF5-9989-828BCA9295AD}"/>
              </a:ext>
            </a:extLst>
          </p:cNvPr>
          <p:cNvSpPr txBox="1"/>
          <p:nvPr/>
        </p:nvSpPr>
        <p:spPr>
          <a:xfrm>
            <a:off x="3298505" y="4348549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150 mg</a:t>
            </a:r>
          </a:p>
        </p:txBody>
      </p:sp>
      <p:pic>
        <p:nvPicPr>
          <p:cNvPr id="22" name="Picture 21" descr="A picture containing ground&#10;&#10;Description automatically generated">
            <a:extLst>
              <a:ext uri="{FF2B5EF4-FFF2-40B4-BE49-F238E27FC236}">
                <a16:creationId xmlns:a16="http://schemas.microsoft.com/office/drawing/2014/main" id="{A654C927-E780-4849-92E7-F695EB33C4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09" y="2647012"/>
            <a:ext cx="2194559" cy="16459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435EA05-6EFC-4A47-B07A-D4722D763D4C}"/>
              </a:ext>
            </a:extLst>
          </p:cNvPr>
          <p:cNvSpPr txBox="1"/>
          <p:nvPr/>
        </p:nvSpPr>
        <p:spPr>
          <a:xfrm>
            <a:off x="7817068" y="229435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Sample # 46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A95F6E-80B1-42AD-9F68-6B3B4565DC2A}"/>
              </a:ext>
            </a:extLst>
          </p:cNvPr>
          <p:cNvSpPr txBox="1"/>
          <p:nvPr/>
        </p:nvSpPr>
        <p:spPr>
          <a:xfrm>
            <a:off x="8107211" y="4348549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75 mg</a:t>
            </a:r>
          </a:p>
        </p:txBody>
      </p:sp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0E3E617B-0195-4802-9DBC-A5646DE58347}"/>
              </a:ext>
            </a:extLst>
          </p:cNvPr>
          <p:cNvSpPr/>
          <p:nvPr/>
        </p:nvSpPr>
        <p:spPr>
          <a:xfrm>
            <a:off x="4840248" y="5644661"/>
            <a:ext cx="5241012" cy="72097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Decreasing clusters (generally)</a:t>
            </a:r>
          </a:p>
        </p:txBody>
      </p:sp>
      <p:sp>
        <p:nvSpPr>
          <p:cNvPr id="30" name="Arrow: Notched Right 29">
            <a:extLst>
              <a:ext uri="{FF2B5EF4-FFF2-40B4-BE49-F238E27FC236}">
                <a16:creationId xmlns:a16="http://schemas.microsoft.com/office/drawing/2014/main" id="{1E0FAE0D-8E18-4F51-9E70-1B443AE30B24}"/>
              </a:ext>
            </a:extLst>
          </p:cNvPr>
          <p:cNvSpPr/>
          <p:nvPr/>
        </p:nvSpPr>
        <p:spPr>
          <a:xfrm rot="10800000">
            <a:off x="1559972" y="4985482"/>
            <a:ext cx="5241012" cy="720970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FF2499-3828-4B72-BC92-C5D9AA09C7A1}"/>
              </a:ext>
            </a:extLst>
          </p:cNvPr>
          <p:cNvSpPr txBox="1"/>
          <p:nvPr/>
        </p:nvSpPr>
        <p:spPr>
          <a:xfrm>
            <a:off x="2916509" y="5161301"/>
            <a:ext cx="2527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Increasing simulant mass</a:t>
            </a:r>
          </a:p>
        </p:txBody>
      </p:sp>
    </p:spTree>
    <p:extLst>
      <p:ext uri="{BB962C8B-B14F-4D97-AF65-F5344CB8AC3E}">
        <p14:creationId xmlns:p14="http://schemas.microsoft.com/office/powerpoint/2010/main" val="704775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BA55-4059-49EC-87F7-5943007E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Determined ideal approach to simulant surface contamination for adhesion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299D5-8091-4E0A-B8A4-550FA86F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EFB4E7-2B3F-4DE0-9415-6E9C25A51FC1}"/>
              </a:ext>
            </a:extLst>
          </p:cNvPr>
          <p:cNvSpPr/>
          <p:nvPr/>
        </p:nvSpPr>
        <p:spPr>
          <a:xfrm>
            <a:off x="685800" y="2006912"/>
            <a:ext cx="3324225" cy="40957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26BA6A1-DA05-4746-8B0A-9937C8886302}"/>
              </a:ext>
            </a:extLst>
          </p:cNvPr>
          <p:cNvSpPr/>
          <p:nvPr/>
        </p:nvSpPr>
        <p:spPr>
          <a:xfrm>
            <a:off x="4457700" y="2006912"/>
            <a:ext cx="3324225" cy="40957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F2652CF-A185-4C6F-998B-19722C3CA6DD}"/>
              </a:ext>
            </a:extLst>
          </p:cNvPr>
          <p:cNvSpPr/>
          <p:nvPr/>
        </p:nvSpPr>
        <p:spPr>
          <a:xfrm>
            <a:off x="8229600" y="2006912"/>
            <a:ext cx="3324225" cy="409575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34D87C-4CC0-48ED-AE52-0DD1B7CD7407}"/>
              </a:ext>
            </a:extLst>
          </p:cNvPr>
          <p:cNvSpPr txBox="1"/>
          <p:nvPr/>
        </p:nvSpPr>
        <p:spPr>
          <a:xfrm>
            <a:off x="1106352" y="2110116"/>
            <a:ext cx="2475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Step 1. Prepare samples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F52A42-1AAF-4AD7-9B8C-E53BB643CD6A}"/>
              </a:ext>
            </a:extLst>
          </p:cNvPr>
          <p:cNvSpPr txBox="1"/>
          <p:nvPr/>
        </p:nvSpPr>
        <p:spPr>
          <a:xfrm>
            <a:off x="4908085" y="2110116"/>
            <a:ext cx="2512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Step 2. Deposit simulant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856B55-6231-43D4-A55F-6D39E9FB12F4}"/>
              </a:ext>
            </a:extLst>
          </p:cNvPr>
          <p:cNvSpPr txBox="1"/>
          <p:nvPr/>
        </p:nvSpPr>
        <p:spPr>
          <a:xfrm>
            <a:off x="8635663" y="2110116"/>
            <a:ext cx="2533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Step 3. Resolve cohesion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D0A2FF8-9C69-473D-BE3D-8ADBD99B813D}"/>
              </a:ext>
            </a:extLst>
          </p:cNvPr>
          <p:cNvGrpSpPr/>
          <p:nvPr/>
        </p:nvGrpSpPr>
        <p:grpSpPr>
          <a:xfrm>
            <a:off x="8700483" y="2588571"/>
            <a:ext cx="2403554" cy="1457978"/>
            <a:chOff x="8700483" y="2657120"/>
            <a:chExt cx="2403554" cy="1457978"/>
          </a:xfrm>
        </p:grpSpPr>
        <p:sp>
          <p:nvSpPr>
            <p:cNvPr id="15" name="Cube 14">
              <a:extLst>
                <a:ext uri="{FF2B5EF4-FFF2-40B4-BE49-F238E27FC236}">
                  <a16:creationId xmlns:a16="http://schemas.microsoft.com/office/drawing/2014/main" id="{F0B706CB-EC9E-41EA-A603-5F395A30C569}"/>
                </a:ext>
              </a:extLst>
            </p:cNvPr>
            <p:cNvSpPr/>
            <p:nvPr/>
          </p:nvSpPr>
          <p:spPr>
            <a:xfrm>
              <a:off x="8700483" y="3016621"/>
              <a:ext cx="2403554" cy="1098477"/>
            </a:xfrm>
            <a:prstGeom prst="cube">
              <a:avLst>
                <a:gd name="adj" fmla="val 73864"/>
              </a:avLst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B5FD448-789F-48E5-A505-5876FAC7A1A0}"/>
                </a:ext>
              </a:extLst>
            </p:cNvPr>
            <p:cNvSpPr/>
            <p:nvPr/>
          </p:nvSpPr>
          <p:spPr>
            <a:xfrm>
              <a:off x="9670222" y="289259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EF7E2B6-8506-499E-A1E5-8AA031D5CBDD}"/>
                </a:ext>
              </a:extLst>
            </p:cNvPr>
            <p:cNvSpPr/>
            <p:nvPr/>
          </p:nvSpPr>
          <p:spPr>
            <a:xfrm>
              <a:off x="10007241" y="289259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9B1F86C-FC98-42AA-AE87-A44D9F88F885}"/>
                </a:ext>
              </a:extLst>
            </p:cNvPr>
            <p:cNvSpPr/>
            <p:nvPr/>
          </p:nvSpPr>
          <p:spPr>
            <a:xfrm>
              <a:off x="9781347" y="2818214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309B15F-F83B-4A07-969F-46218B0F8BEB}"/>
                </a:ext>
              </a:extLst>
            </p:cNvPr>
            <p:cNvSpPr/>
            <p:nvPr/>
          </p:nvSpPr>
          <p:spPr>
            <a:xfrm>
              <a:off x="9785081" y="265712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D832B0E-9E42-4833-AE81-80FB3F5E4579}"/>
                </a:ext>
              </a:extLst>
            </p:cNvPr>
            <p:cNvSpPr/>
            <p:nvPr/>
          </p:nvSpPr>
          <p:spPr>
            <a:xfrm>
              <a:off x="9452744" y="3072341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80C9500-0959-45B4-B5CB-72D546E9B0FF}"/>
                </a:ext>
              </a:extLst>
            </p:cNvPr>
            <p:cNvSpPr/>
            <p:nvPr/>
          </p:nvSpPr>
          <p:spPr>
            <a:xfrm>
              <a:off x="9789763" y="3072341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9B6B15E-5874-4008-AD0F-5151356ABA5C}"/>
                </a:ext>
              </a:extLst>
            </p:cNvPr>
            <p:cNvSpPr/>
            <p:nvPr/>
          </p:nvSpPr>
          <p:spPr>
            <a:xfrm>
              <a:off x="10126783" y="3072341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8641629-1148-4000-A5E9-F06625BCB938}"/>
                </a:ext>
              </a:extLst>
            </p:cNvPr>
            <p:cNvSpPr/>
            <p:nvPr/>
          </p:nvSpPr>
          <p:spPr>
            <a:xfrm>
              <a:off x="9945913" y="292875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73BDD26-38D4-4ED3-821A-78769DCC3EC1}"/>
                </a:ext>
              </a:extLst>
            </p:cNvPr>
            <p:cNvSpPr/>
            <p:nvPr/>
          </p:nvSpPr>
          <p:spPr>
            <a:xfrm>
              <a:off x="9596046" y="2897149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F3C59A1-0786-428D-841D-3A741ECA1015}"/>
                </a:ext>
              </a:extLst>
            </p:cNvPr>
            <p:cNvSpPr/>
            <p:nvPr/>
          </p:nvSpPr>
          <p:spPr>
            <a:xfrm>
              <a:off x="9262628" y="3266612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A1B5ACA-0F86-4F40-AA2B-B38477591DFB}"/>
                </a:ext>
              </a:extLst>
            </p:cNvPr>
            <p:cNvSpPr/>
            <p:nvPr/>
          </p:nvSpPr>
          <p:spPr>
            <a:xfrm>
              <a:off x="9599648" y="3266612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226D7A8-E6BD-4CED-B849-D9B4655264C0}"/>
                </a:ext>
              </a:extLst>
            </p:cNvPr>
            <p:cNvSpPr/>
            <p:nvPr/>
          </p:nvSpPr>
          <p:spPr>
            <a:xfrm>
              <a:off x="9936668" y="3266612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9DCE39F-7176-45AF-965F-38A42B2B8DA8}"/>
                </a:ext>
              </a:extLst>
            </p:cNvPr>
            <p:cNvSpPr/>
            <p:nvPr/>
          </p:nvSpPr>
          <p:spPr>
            <a:xfrm>
              <a:off x="9746552" y="3125288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84EEBC6-822A-4D70-ACA5-D6534E6D64F0}"/>
                </a:ext>
              </a:extLst>
            </p:cNvPr>
            <p:cNvSpPr/>
            <p:nvPr/>
          </p:nvSpPr>
          <p:spPr>
            <a:xfrm>
              <a:off x="9402329" y="3154927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963F7B1-C5A3-4EBF-A75E-1FC83F108B6F}"/>
              </a:ext>
            </a:extLst>
          </p:cNvPr>
          <p:cNvGrpSpPr/>
          <p:nvPr/>
        </p:nvGrpSpPr>
        <p:grpSpPr>
          <a:xfrm>
            <a:off x="8744136" y="4670727"/>
            <a:ext cx="2403554" cy="1297318"/>
            <a:chOff x="8744136" y="4591982"/>
            <a:chExt cx="2403554" cy="1297318"/>
          </a:xfrm>
        </p:grpSpPr>
        <p:sp>
          <p:nvSpPr>
            <p:cNvPr id="53" name="Cube 52">
              <a:extLst>
                <a:ext uri="{FF2B5EF4-FFF2-40B4-BE49-F238E27FC236}">
                  <a16:creationId xmlns:a16="http://schemas.microsoft.com/office/drawing/2014/main" id="{AFCDB696-2313-490A-8901-156148488FB2}"/>
                </a:ext>
              </a:extLst>
            </p:cNvPr>
            <p:cNvSpPr/>
            <p:nvPr/>
          </p:nvSpPr>
          <p:spPr>
            <a:xfrm>
              <a:off x="8744136" y="4790823"/>
              <a:ext cx="2403554" cy="1098477"/>
            </a:xfrm>
            <a:prstGeom prst="cube">
              <a:avLst>
                <a:gd name="adj" fmla="val 73864"/>
              </a:avLst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286F882-0E41-461A-96DA-6237452E8641}"/>
                </a:ext>
              </a:extLst>
            </p:cNvPr>
            <p:cNvSpPr/>
            <p:nvPr/>
          </p:nvSpPr>
          <p:spPr>
            <a:xfrm>
              <a:off x="9483389" y="4591982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8AC24F7-4A74-4F9D-88B6-D7D9D3EC90AC}"/>
                </a:ext>
              </a:extLst>
            </p:cNvPr>
            <p:cNvSpPr/>
            <p:nvPr/>
          </p:nvSpPr>
          <p:spPr>
            <a:xfrm>
              <a:off x="10050894" y="4666792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C121910-F008-4C0C-BD58-9D5D826E6880}"/>
                </a:ext>
              </a:extLst>
            </p:cNvPr>
            <p:cNvSpPr/>
            <p:nvPr/>
          </p:nvSpPr>
          <p:spPr>
            <a:xfrm>
              <a:off x="9688031" y="4816398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095DE423-15F5-42D7-9ED6-E49E28BFE20A}"/>
                </a:ext>
              </a:extLst>
            </p:cNvPr>
            <p:cNvSpPr/>
            <p:nvPr/>
          </p:nvSpPr>
          <p:spPr>
            <a:xfrm>
              <a:off x="10508046" y="467356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00D1F03-5DAA-4AB7-B236-1C860FFD83D6}"/>
                </a:ext>
              </a:extLst>
            </p:cNvPr>
            <p:cNvSpPr/>
            <p:nvPr/>
          </p:nvSpPr>
          <p:spPr>
            <a:xfrm>
              <a:off x="9277874" y="4968270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E2C16BDD-BD29-4087-A14D-28F2AFE7EDD7}"/>
                </a:ext>
              </a:extLst>
            </p:cNvPr>
            <p:cNvSpPr/>
            <p:nvPr/>
          </p:nvSpPr>
          <p:spPr>
            <a:xfrm>
              <a:off x="9536012" y="5240641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CFF6B98-4DA5-4A90-9CBD-4D5593981C1E}"/>
                </a:ext>
              </a:extLst>
            </p:cNvPr>
            <p:cNvSpPr/>
            <p:nvPr/>
          </p:nvSpPr>
          <p:spPr>
            <a:xfrm>
              <a:off x="10117251" y="4916479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5D7535A-85EA-4DDB-A093-255F58DDBEEF}"/>
                </a:ext>
              </a:extLst>
            </p:cNvPr>
            <p:cNvSpPr/>
            <p:nvPr/>
          </p:nvSpPr>
          <p:spPr>
            <a:xfrm>
              <a:off x="10050894" y="5203965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5999583-BDF8-4D2B-89FD-7F4BC5AB04C0}"/>
                </a:ext>
              </a:extLst>
            </p:cNvPr>
            <p:cNvSpPr/>
            <p:nvPr/>
          </p:nvSpPr>
          <p:spPr>
            <a:xfrm>
              <a:off x="8940854" y="5167111"/>
              <a:ext cx="337020" cy="359501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43000">
                  <a:schemeClr val="bg1">
                    <a:lumMod val="85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4992E844-75F1-4D1D-BE5C-4576EA2CF7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84" y="2582652"/>
            <a:ext cx="1584960" cy="118872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49C2EFE-898F-410C-9B31-EBCD34F4C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84" y="4431747"/>
            <a:ext cx="1584960" cy="118872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76E02771-3489-408F-A53A-19AF6B7EC3CA}"/>
              </a:ext>
            </a:extLst>
          </p:cNvPr>
          <p:cNvSpPr txBox="1"/>
          <p:nvPr/>
        </p:nvSpPr>
        <p:spPr>
          <a:xfrm>
            <a:off x="1154156" y="3771372"/>
            <a:ext cx="2221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Sonic wand samples on sample holder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C45EE1F-EE99-4298-AC87-0BB476D9F37B}"/>
              </a:ext>
            </a:extLst>
          </p:cNvPr>
          <p:cNvSpPr txBox="1"/>
          <p:nvPr/>
        </p:nvSpPr>
        <p:spPr>
          <a:xfrm>
            <a:off x="1154156" y="5600142"/>
            <a:ext cx="2221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Sample deposition screen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C734EE9-1834-4360-ACEF-76599327C296}"/>
              </a:ext>
            </a:extLst>
          </p:cNvPr>
          <p:cNvGrpSpPr/>
          <p:nvPr/>
        </p:nvGrpSpPr>
        <p:grpSpPr>
          <a:xfrm>
            <a:off x="4799607" y="2615788"/>
            <a:ext cx="2807599" cy="2703598"/>
            <a:chOff x="4790860" y="3484789"/>
            <a:chExt cx="2807599" cy="2703598"/>
          </a:xfrm>
        </p:grpSpPr>
        <p:pic>
          <p:nvPicPr>
            <p:cNvPr id="7" name="Content Placeholder 17">
              <a:extLst>
                <a:ext uri="{FF2B5EF4-FFF2-40B4-BE49-F238E27FC236}">
                  <a16:creationId xmlns:a16="http://schemas.microsoft.com/office/drawing/2014/main" id="{E69888F3-4196-4DB8-9AF7-881AB6B02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59" r="41851"/>
            <a:stretch/>
          </p:blipFill>
          <p:spPr bwMode="auto">
            <a:xfrm>
              <a:off x="4790860" y="3514725"/>
              <a:ext cx="2610280" cy="2673662"/>
            </a:xfrm>
            <a:prstGeom prst="rect">
              <a:avLst/>
            </a:prstGeom>
            <a:noFill/>
          </p:spPr>
        </p:pic>
        <p:sp useBgFill="1">
          <p:nvSpPr>
            <p:cNvPr id="74" name="Rectangle 73">
              <a:extLst>
                <a:ext uri="{FF2B5EF4-FFF2-40B4-BE49-F238E27FC236}">
                  <a16:creationId xmlns:a16="http://schemas.microsoft.com/office/drawing/2014/main" id="{1242801E-5379-4B7E-B69C-0A492D95E54E}"/>
                </a:ext>
              </a:extLst>
            </p:cNvPr>
            <p:cNvSpPr/>
            <p:nvPr/>
          </p:nvSpPr>
          <p:spPr>
            <a:xfrm>
              <a:off x="6919546" y="3484789"/>
              <a:ext cx="678913" cy="5024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DE649CEB-91A8-43C2-A7B2-51F5350B9F72}"/>
              </a:ext>
            </a:extLst>
          </p:cNvPr>
          <p:cNvSpPr txBox="1"/>
          <p:nvPr/>
        </p:nvSpPr>
        <p:spPr>
          <a:xfrm>
            <a:off x="4993939" y="5492420"/>
            <a:ext cx="2221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Aerosolization technique selected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B10B08FD-BEC9-4909-A45E-AEA14C4E3C29}"/>
              </a:ext>
            </a:extLst>
          </p:cNvPr>
          <p:cNvSpPr/>
          <p:nvPr/>
        </p:nvSpPr>
        <p:spPr>
          <a:xfrm>
            <a:off x="9431138" y="4182661"/>
            <a:ext cx="380231" cy="424510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6867C6B-5B22-4456-B8A4-BF0568E6B1A8}"/>
              </a:ext>
            </a:extLst>
          </p:cNvPr>
          <p:cNvSpPr txBox="1"/>
          <p:nvPr/>
        </p:nvSpPr>
        <p:spPr>
          <a:xfrm>
            <a:off x="9452744" y="4130720"/>
            <a:ext cx="2221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Low displacement sonication</a:t>
            </a:r>
          </a:p>
        </p:txBody>
      </p:sp>
    </p:spTree>
    <p:extLst>
      <p:ext uri="{BB962C8B-B14F-4D97-AF65-F5344CB8AC3E}">
        <p14:creationId xmlns:p14="http://schemas.microsoft.com/office/powerpoint/2010/main" val="1194642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 bwMode="auto">
          <a:xfrm>
            <a:off x="1985963" y="639289"/>
            <a:ext cx="8229600" cy="91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>
                <a:latin typeface="+mn-lt"/>
              </a:rPr>
              <a:t>Acknowledgements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 bwMode="auto">
          <a:xfrm>
            <a:off x="783601" y="1868893"/>
            <a:ext cx="5044883" cy="332223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70000"/>
              </a:lnSpc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Advanced Materials and Processing Branch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John W. Connell</a:t>
            </a:r>
          </a:p>
          <a:p>
            <a:pPr>
              <a:lnSpc>
                <a:spcPct val="70000"/>
              </a:lnSpc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NASA Lunar Surface Innovation Initiative</a:t>
            </a:r>
          </a:p>
          <a:p>
            <a:pPr lvl="1">
              <a:lnSpc>
                <a:spcPct val="70000"/>
              </a:lnSpc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Niki </a:t>
            </a:r>
            <a:r>
              <a:rPr lang="en-US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WerkHeiser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Michael Johansen, Erica Montbach, Kristen John, Cameron Hartman </a:t>
            </a:r>
          </a:p>
          <a:p>
            <a:pPr>
              <a:lnSpc>
                <a:spcPct val="70000"/>
              </a:lnSpc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NASA Internship, Fellowship, Scholarship (NIFS) /STEM Takes Flight (STF) Programs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FACF0A7C-42F9-48D2-A316-684E11E2669E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192091" y="6296138"/>
            <a:ext cx="1388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Image credit: NASA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8764A-5FCE-4B71-9F8A-B20D904CC3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132" y="2048871"/>
            <a:ext cx="5266267" cy="29622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7079BA-12B1-4078-962B-629C3B2952D5}"/>
              </a:ext>
            </a:extLst>
          </p:cNvPr>
          <p:cNvSpPr txBox="1"/>
          <p:nvPr/>
        </p:nvSpPr>
        <p:spPr>
          <a:xfrm>
            <a:off x="5955037" y="5019469"/>
            <a:ext cx="564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33CC"/>
                </a:solidFill>
              </a:rPr>
              <a:t>Next passive mitigation technology evaluation laboratory</a:t>
            </a:r>
          </a:p>
        </p:txBody>
      </p:sp>
    </p:spTree>
    <p:extLst>
      <p:ext uri="{BB962C8B-B14F-4D97-AF65-F5344CB8AC3E}">
        <p14:creationId xmlns:p14="http://schemas.microsoft.com/office/powerpoint/2010/main" val="425106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FDDC5D-14CB-4E11-9A47-79CDEE5864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18516</TotalTime>
  <Words>887</Words>
  <Application>Microsoft Office PowerPoint</Application>
  <PresentationFormat>Widescreen</PresentationFormat>
  <Paragraphs>216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Equation</vt:lpstr>
      <vt:lpstr>Lunar Simulant Deposition for Evaluating Adhesion</vt:lpstr>
      <vt:lpstr>The rest of the “Langley Lunar Dust Brigade”</vt:lpstr>
      <vt:lpstr>Evaluating passive dust mitigation materials</vt:lpstr>
      <vt:lpstr>How will adhesion force be characterized?</vt:lpstr>
      <vt:lpstr>How will adhesion force be characterized?</vt:lpstr>
      <vt:lpstr>What is an ideal system to study?</vt:lpstr>
      <vt:lpstr>Surface simulant contamination techniques</vt:lpstr>
      <vt:lpstr>Simulant deposition through aerosolization</vt:lpstr>
      <vt:lpstr>Simulant deposition through vibratory filtration</vt:lpstr>
      <vt:lpstr>Surface simulant contamination techniques</vt:lpstr>
      <vt:lpstr>Surface simulant contamination techniques</vt:lpstr>
      <vt:lpstr>Surface simulant contamination techniques</vt:lpstr>
      <vt:lpstr>Aerosolization technique: simulant mass study</vt:lpstr>
      <vt:lpstr>Determined ideal approach to simulant surface contamination for adhesion study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Wohl, Christopher J. (LARC-D307)</cp:lastModifiedBy>
  <cp:revision>500</cp:revision>
  <dcterms:created xsi:type="dcterms:W3CDTF">2016-08-05T18:34:48Z</dcterms:created>
  <dcterms:modified xsi:type="dcterms:W3CDTF">2021-07-28T15:17:33Z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