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70" r:id="rId5"/>
    <p:sldId id="272" r:id="rId6"/>
    <p:sldId id="274" r:id="rId7"/>
    <p:sldId id="278" r:id="rId8"/>
    <p:sldId id="273" r:id="rId9"/>
    <p:sldId id="280" r:id="rId10"/>
    <p:sldId id="275" r:id="rId11"/>
    <p:sldId id="276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</p:sldIdLst>
  <p:sldSz cx="9144000" cy="6858000" type="screen4x3"/>
  <p:notesSz cx="7302500" cy="95885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3F6"/>
    <a:srgbClr val="5F5F5F"/>
    <a:srgbClr val="DDDDDD"/>
    <a:srgbClr val="777777"/>
    <a:srgbClr val="CCFFCC"/>
    <a:srgbClr val="FFFF99"/>
    <a:srgbClr val="FFCC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04" y="44"/>
      </p:cViewPr>
      <p:guideLst>
        <p:guide orient="horz"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56" y="-90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bae\Desktop\VeritrekFocusTest_Data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bae\Desktop\VeritrekFocusTest_DataAnaly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bae\Desktop\VeritrekFocusTest_DataAnaly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bae\Desktop\VeritrekFocusTest_DataAnalys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bae\Desktop\VeritrekFocusTest_Data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IPP Estar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3682551365011545"/>
          <c:y val="0.20724461251654533"/>
          <c:w val="0.66997267697277785"/>
          <c:h val="0.51527987146129783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VeritrekFocusTest_DataAnalysis!$O$1406:$O$1412</c:f>
              <c:strCache>
                <c:ptCount val="7"/>
                <c:pt idx="0">
                  <c:v>0.02</c:v>
                </c:pt>
                <c:pt idx="1">
                  <c:v>0.02</c:v>
                </c:pt>
                <c:pt idx="2">
                  <c:v>0.03</c:v>
                </c:pt>
                <c:pt idx="3">
                  <c:v>0.03</c:v>
                </c:pt>
                <c:pt idx="4">
                  <c:v>0.04</c:v>
                </c:pt>
                <c:pt idx="5">
                  <c:v>0.04</c:v>
                </c:pt>
                <c:pt idx="6">
                  <c:v>More</c:v>
                </c:pt>
              </c:strCache>
            </c:strRef>
          </c:cat>
          <c:val>
            <c:numRef>
              <c:f>VeritrekFocusTest_DataAnalysis!$P$1406:$P$1412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108</c:v>
                </c:pt>
                <c:pt idx="4">
                  <c:v>1284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75-4C52-90F9-C1667E27E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2665128"/>
        <c:axId val="592660864"/>
      </c:barChart>
      <c:catAx>
        <c:axId val="592665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92660864"/>
        <c:crosses val="autoZero"/>
        <c:auto val="1"/>
        <c:lblAlgn val="ctr"/>
        <c:lblOffset val="100"/>
        <c:noMultiLvlLbl val="0"/>
      </c:catAx>
      <c:valAx>
        <c:axId val="5926608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92665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err="1"/>
              <a:t>Aperature</a:t>
            </a:r>
            <a:r>
              <a:rPr lang="en-US" sz="1400" baseline="0" dirty="0"/>
              <a:t> Baffle Conductance Factor</a:t>
            </a:r>
            <a:endParaRPr lang="en-US" sz="1400" dirty="0"/>
          </a:p>
        </c:rich>
      </c:tx>
      <c:layout>
        <c:manualLayout>
          <c:xMode val="edge"/>
          <c:yMode val="edge"/>
          <c:x val="0.26120924672708118"/>
          <c:y val="2.48895566751863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476655048820286"/>
          <c:y val="0.16948649921581749"/>
          <c:w val="0.74213076780968878"/>
          <c:h val="0.59512046597409107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VeritrekFocusTest_DataAnalysis!$F$1406:$F$1412</c:f>
              <c:strCache>
                <c:ptCount val="7"/>
                <c:pt idx="0">
                  <c:v>0.50</c:v>
                </c:pt>
                <c:pt idx="1">
                  <c:v>0.70</c:v>
                </c:pt>
                <c:pt idx="2">
                  <c:v>0.90</c:v>
                </c:pt>
                <c:pt idx="3">
                  <c:v>1.10</c:v>
                </c:pt>
                <c:pt idx="4">
                  <c:v>1.30</c:v>
                </c:pt>
                <c:pt idx="5">
                  <c:v>1.50</c:v>
                </c:pt>
                <c:pt idx="6">
                  <c:v>More</c:v>
                </c:pt>
              </c:strCache>
            </c:strRef>
          </c:cat>
          <c:val>
            <c:numRef>
              <c:f>VeritrekFocusTest_DataAnalysis!$G$1406:$G$1412</c:f>
              <c:numCache>
                <c:formatCode>General</c:formatCode>
                <c:ptCount val="7"/>
                <c:pt idx="0">
                  <c:v>0</c:v>
                </c:pt>
                <c:pt idx="1">
                  <c:v>780</c:v>
                </c:pt>
                <c:pt idx="2">
                  <c:v>573</c:v>
                </c:pt>
                <c:pt idx="3">
                  <c:v>39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E9-48FA-BFA3-A521BACFF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6439640"/>
        <c:axId val="806438656"/>
      </c:barChart>
      <c:catAx>
        <c:axId val="806439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6438656"/>
        <c:crosses val="autoZero"/>
        <c:auto val="1"/>
        <c:lblAlgn val="ctr"/>
        <c:lblOffset val="100"/>
        <c:noMultiLvlLbl val="0"/>
      </c:catAx>
      <c:valAx>
        <c:axId val="8064386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06439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dirty="0"/>
              <a:t>MVIC FPW Conductance Factor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9864114953558673"/>
          <c:y val="0.18053142988519269"/>
          <c:w val="0.74984468610710109"/>
          <c:h val="0.55326726835082274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VeritrekFocusTest_DataAnalysis!$H$1406:$H$1412</c:f>
              <c:strCache>
                <c:ptCount val="7"/>
                <c:pt idx="0">
                  <c:v>0.50</c:v>
                </c:pt>
                <c:pt idx="1">
                  <c:v>0.70</c:v>
                </c:pt>
                <c:pt idx="2">
                  <c:v>0.90</c:v>
                </c:pt>
                <c:pt idx="3">
                  <c:v>1.10</c:v>
                </c:pt>
                <c:pt idx="4">
                  <c:v>1.30</c:v>
                </c:pt>
                <c:pt idx="5">
                  <c:v>1.50</c:v>
                </c:pt>
                <c:pt idx="6">
                  <c:v>More</c:v>
                </c:pt>
              </c:strCache>
            </c:strRef>
          </c:cat>
          <c:val>
            <c:numRef>
              <c:f>VeritrekFocusTest_DataAnalysis!$I$1406:$I$1412</c:f>
              <c:numCache>
                <c:formatCode>General</c:formatCode>
                <c:ptCount val="7"/>
                <c:pt idx="0">
                  <c:v>0</c:v>
                </c:pt>
                <c:pt idx="1">
                  <c:v>222</c:v>
                </c:pt>
                <c:pt idx="2">
                  <c:v>360</c:v>
                </c:pt>
                <c:pt idx="3">
                  <c:v>390</c:v>
                </c:pt>
                <c:pt idx="4">
                  <c:v>273</c:v>
                </c:pt>
                <c:pt idx="5">
                  <c:v>129</c:v>
                </c:pt>
                <c:pt idx="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47-4377-96D9-4E8FBAA1C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6441936"/>
        <c:axId val="806440952"/>
      </c:barChart>
      <c:catAx>
        <c:axId val="80644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6440952"/>
        <c:crosses val="autoZero"/>
        <c:auto val="1"/>
        <c:lblAlgn val="ctr"/>
        <c:lblOffset val="100"/>
        <c:noMultiLvlLbl val="0"/>
      </c:catAx>
      <c:valAx>
        <c:axId val="8064409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06441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Cryoradiator Isolator Conductance Factor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2491910263649395"/>
          <c:y val="0.30071605485933978"/>
          <c:w val="0.73829974373452634"/>
          <c:h val="0.43479205944327382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VeritrekFocusTest_DataAnalysis!$E$1415:$E$1421</c:f>
              <c:strCache>
                <c:ptCount val="7"/>
                <c:pt idx="0">
                  <c:v>1.00</c:v>
                </c:pt>
                <c:pt idx="1">
                  <c:v>1.20</c:v>
                </c:pt>
                <c:pt idx="2">
                  <c:v>1.40</c:v>
                </c:pt>
                <c:pt idx="3">
                  <c:v>1.60</c:v>
                </c:pt>
                <c:pt idx="4">
                  <c:v>1.80</c:v>
                </c:pt>
                <c:pt idx="5">
                  <c:v>2.00</c:v>
                </c:pt>
                <c:pt idx="6">
                  <c:v>More</c:v>
                </c:pt>
              </c:strCache>
            </c:strRef>
          </c:cat>
          <c:val>
            <c:numRef>
              <c:f>VeritrekFocusTest_DataAnalysis!$F$1415:$F$1421</c:f>
              <c:numCache>
                <c:formatCode>General</c:formatCode>
                <c:ptCount val="7"/>
                <c:pt idx="0">
                  <c:v>0</c:v>
                </c:pt>
                <c:pt idx="1">
                  <c:v>183</c:v>
                </c:pt>
                <c:pt idx="2">
                  <c:v>321</c:v>
                </c:pt>
                <c:pt idx="3">
                  <c:v>354</c:v>
                </c:pt>
                <c:pt idx="4">
                  <c:v>336</c:v>
                </c:pt>
                <c:pt idx="5">
                  <c:v>198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D1-43B7-8E8B-53D63E53E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7084528"/>
        <c:axId val="777089120"/>
      </c:barChart>
      <c:catAx>
        <c:axId val="77708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7089120"/>
        <c:crosses val="autoZero"/>
        <c:auto val="1"/>
        <c:lblAlgn val="ctr"/>
        <c:lblOffset val="100"/>
        <c:noMultiLvlLbl val="0"/>
      </c:catAx>
      <c:valAx>
        <c:axId val="7770891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77084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IPP Emissivity</a:t>
            </a:r>
          </a:p>
        </c:rich>
      </c:tx>
      <c:layout>
        <c:manualLayout>
          <c:xMode val="edge"/>
          <c:yMode val="edge"/>
          <c:x val="0.30130369004443613"/>
          <c:y val="6.62151307439263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425216644476144"/>
          <c:y val="0.17413569213874547"/>
          <c:w val="0.69734389298381882"/>
          <c:h val="0.59271763906562369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VeritrekFocusTest_DataAnalysis!$D$1406:$D$1412</c:f>
              <c:strCache>
                <c:ptCount val="7"/>
                <c:pt idx="0">
                  <c:v>0.40</c:v>
                </c:pt>
                <c:pt idx="1">
                  <c:v>0.48</c:v>
                </c:pt>
                <c:pt idx="2">
                  <c:v>0.56</c:v>
                </c:pt>
                <c:pt idx="3">
                  <c:v>0.64</c:v>
                </c:pt>
                <c:pt idx="4">
                  <c:v>0.72</c:v>
                </c:pt>
                <c:pt idx="5">
                  <c:v>0.80</c:v>
                </c:pt>
                <c:pt idx="6">
                  <c:v>More</c:v>
                </c:pt>
              </c:strCache>
            </c:strRef>
          </c:cat>
          <c:val>
            <c:numRef>
              <c:f>VeritrekFocusTest_DataAnalysis!$E$1406:$E$1412</c:f>
              <c:numCache>
                <c:formatCode>General</c:formatCode>
                <c:ptCount val="7"/>
                <c:pt idx="0">
                  <c:v>0</c:v>
                </c:pt>
                <c:pt idx="1">
                  <c:v>198</c:v>
                </c:pt>
                <c:pt idx="2">
                  <c:v>252</c:v>
                </c:pt>
                <c:pt idx="3">
                  <c:v>264</c:v>
                </c:pt>
                <c:pt idx="4">
                  <c:v>345</c:v>
                </c:pt>
                <c:pt idx="5">
                  <c:v>333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ED-48A4-9D1B-DD6AF83EE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1939192"/>
        <c:axId val="591940504"/>
      </c:barChart>
      <c:catAx>
        <c:axId val="591939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1940504"/>
        <c:crosses val="autoZero"/>
        <c:auto val="1"/>
        <c:lblAlgn val="ctr"/>
        <c:lblOffset val="100"/>
        <c:noMultiLvlLbl val="0"/>
      </c:catAx>
      <c:valAx>
        <c:axId val="59194050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91939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3C251C5B-2413-49AF-878E-346224ED81B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76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6653CE95-F5CB-483A-9B02-1D2576EA168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0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3401D-7A41-4710-97B0-05C9D2CF1C6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003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can easily see that the full ranges of x and y can satisfy the solution…. How do we get a machine to tell us the same information? Test multiple input values at random and see what input values satisfy the correlation 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3CE95-F5CB-483A-9B02-1D2576EA168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1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7C6A8B33-A7B1-4BD3-B67F-70D32039F353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2021 – August 24-26,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0CEF2-A099-4D25-A627-2C96918E261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3CBEFAA8-3E03-4C05-99B0-1C51205B13A9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2021 – August 24-26,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42015-0FC7-4B0E-8D2B-76EADF48D95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28FFC1A1-357C-4D04-A7FF-A99E13725E4C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2021 – August 24-26,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E8C48-CEA1-40D7-918C-CBF5F81BA8C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FDE92F4F-3DA3-4433-B916-6F44D6A37356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2021 – August 24-26, 2021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9CED-6919-4E7D-A690-AD3E6D16DAA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047CB4CD-B48C-44E8-8BC9-3A9E8EBB441E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2021 – August 24-26, 2021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BF8B5-A29F-4527-8EF2-13DD397BE68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EE89485A-0B8B-4AB6-8C98-03B54E364AD6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2021 – August 24-26, 2021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FA3E2-4CB8-43B1-9AF4-23FEB8A0CB9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3ED766DD-20F6-417E-8B73-0038B3B3FADA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2021 – August 24-26, 2021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4FCD2-9C05-4241-882C-3D134303B4E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D5769631-E892-4404-8251-DD54D6A4F13B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2021 – August 24-26, 2021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0803C-64EA-4536-A101-47E17B86F6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96B86037-676D-4AA0-AA8F-987504AA19CF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2021 – August 24-26, 2021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CA9B2-5165-4ADC-9763-7293ADD3F29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533400" y="685800"/>
            <a:ext cx="81534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</a:rPr>
              <a:t>	</a:t>
            </a:r>
          </a:p>
        </p:txBody>
      </p:sp>
      <p:sp>
        <p:nvSpPr>
          <p:cNvPr id="1051" name="Text Box 27"/>
          <p:cNvSpPr txBox="1">
            <a:spLocks noChangeArrowheads="1"/>
          </p:cNvSpPr>
          <p:nvPr userDrawn="1"/>
        </p:nvSpPr>
        <p:spPr bwMode="auto">
          <a:xfrm>
            <a:off x="533400" y="152400"/>
            <a:ext cx="81534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endParaRPr lang="en-US" sz="2800" dirty="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rgbClr val="3333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09A230E-095C-467B-87F5-1EF32D4D6E5B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TFAWS 2020 – August 18-20, 2020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fld id="{A937B6BC-EA0C-470E-B991-7E852790E29C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33" name="Picture 23"/>
          <p:cNvPicPr>
            <a:picLocks noChangeAspect="1" noChangeArrowheads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0919" y="19583"/>
            <a:ext cx="944962" cy="8657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09800"/>
            <a:ext cx="3523793" cy="3340898"/>
          </a:xfrm>
          <a:prstGeom prst="rect">
            <a:avLst/>
          </a:prstGeom>
        </p:spPr>
      </p:pic>
      <p:sp>
        <p:nvSpPr>
          <p:cNvPr id="133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81400"/>
            <a:ext cx="6096000" cy="914400"/>
          </a:xfrm>
        </p:spPr>
        <p:txBody>
          <a:bodyPr/>
          <a:lstStyle/>
          <a:p>
            <a:pPr eaLnBrk="1" hangingPunct="1"/>
            <a:r>
              <a:rPr lang="en-US" sz="1600" dirty="0">
                <a:solidFill>
                  <a:schemeClr val="tx1"/>
                </a:solidFill>
                <a:ea typeface="ＭＳ Ｐゴシック" charset="-128"/>
              </a:rPr>
              <a:t>Presented By</a:t>
            </a:r>
            <a:br>
              <a:rPr lang="en-US" sz="1800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Daniel Bae and Derek Hengeveld</a:t>
            </a:r>
          </a:p>
        </p:txBody>
      </p:sp>
      <p:sp>
        <p:nvSpPr>
          <p:cNvPr id="133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743200" y="1524000"/>
            <a:ext cx="6134100" cy="16002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charset="-128"/>
              </a:rPr>
              <a:t>L’RALPH’S ADVANCED THERMAL MODEL CORRELATION USING VERITREK</a:t>
            </a:r>
            <a:br>
              <a:rPr lang="en-US" sz="2000" b="0" dirty="0">
                <a:ea typeface="ＭＳ Ｐゴシック" charset="-128"/>
              </a:rPr>
            </a:br>
            <a:r>
              <a:rPr lang="en-US" sz="2000" b="0" dirty="0">
                <a:ea typeface="ＭＳ Ｐゴシック" charset="-128"/>
              </a:rPr>
              <a:t> </a:t>
            </a:r>
            <a:r>
              <a:rPr lang="en-US" sz="1600" b="0" dirty="0">
                <a:ea typeface="ＭＳ Ｐゴシック" charset="-128"/>
              </a:rPr>
              <a:t>Daniel Bae, NASA Goddard Space Flight Center</a:t>
            </a:r>
            <a:br>
              <a:rPr lang="en-US" sz="1600" b="0" dirty="0">
                <a:ea typeface="ＭＳ Ｐゴシック" charset="-128"/>
              </a:rPr>
            </a:br>
            <a:r>
              <a:rPr lang="en-US" sz="1600" b="0" dirty="0">
                <a:ea typeface="ＭＳ Ｐゴシック" charset="-128"/>
              </a:rPr>
              <a:t>Jacob Moulton and Derek Hengeveld, Redwire</a:t>
            </a: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5105400" y="5181600"/>
            <a:ext cx="403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Thermal &amp; Fluids Analysis Workshop</a:t>
            </a:r>
            <a:b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TFAWS 2021</a:t>
            </a:r>
            <a:b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August 24-26, 2021</a:t>
            </a:r>
          </a:p>
          <a:p>
            <a:pPr algn="l" eaLnBrk="1" hangingPunct="1"/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Virtual Conference</a:t>
            </a:r>
          </a:p>
        </p:txBody>
      </p:sp>
      <p:sp>
        <p:nvSpPr>
          <p:cNvPr id="112676" name="Text Box 36"/>
          <p:cNvSpPr txBox="1">
            <a:spLocks noChangeArrowheads="1"/>
          </p:cNvSpPr>
          <p:nvPr/>
        </p:nvSpPr>
        <p:spPr bwMode="auto">
          <a:xfrm>
            <a:off x="0" y="152400"/>
            <a:ext cx="8686800" cy="609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</a:rPr>
              <a:t>	TFAWS Passive Thermal Paper Session</a:t>
            </a:r>
          </a:p>
        </p:txBody>
      </p:sp>
      <p:pic>
        <p:nvPicPr>
          <p:cNvPr id="13317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Veritrek</a:t>
            </a:r>
            <a:r>
              <a:rPr lang="en-US" dirty="0"/>
              <a:t> Correlation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4984"/>
            <a:ext cx="5248656" cy="57150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Veritrek</a:t>
            </a:r>
            <a:r>
              <a:rPr lang="en-US" dirty="0"/>
              <a:t> correlation tool outputs combinations of input values that satisfy the output correlation criteria</a:t>
            </a:r>
          </a:p>
          <a:p>
            <a:pPr lvl="1"/>
            <a:r>
              <a:rPr lang="en-US" dirty="0"/>
              <a:t>Outputs Group Factor of Performance (sum of RMS error from the measured value)</a:t>
            </a:r>
          </a:p>
          <a:p>
            <a:pPr lvl="2"/>
            <a:r>
              <a:rPr lang="en-US" dirty="0"/>
              <a:t>The best GFP value is the best correlation solution if and only if:</a:t>
            </a:r>
          </a:p>
          <a:p>
            <a:pPr lvl="3"/>
            <a:r>
              <a:rPr lang="en-US" dirty="0"/>
              <a:t>Errors are normally distributed</a:t>
            </a:r>
          </a:p>
          <a:p>
            <a:pPr lvl="3"/>
            <a:r>
              <a:rPr lang="en-US" dirty="0"/>
              <a:t>Dataset is a determined set (same number of unknowns as linearly independent data set)</a:t>
            </a:r>
          </a:p>
          <a:p>
            <a:r>
              <a:rPr lang="en-US" dirty="0"/>
              <a:t>What if the data set is underdetermined?</a:t>
            </a:r>
          </a:p>
          <a:p>
            <a:pPr lvl="1"/>
            <a:r>
              <a:rPr lang="en-US" dirty="0"/>
              <a:t>Fairly typical for a system level test due to schedule and testing constraints</a:t>
            </a:r>
          </a:p>
          <a:p>
            <a:pPr lvl="2"/>
            <a:r>
              <a:rPr lang="en-US" dirty="0"/>
              <a:t>Not enough time to get more data points</a:t>
            </a:r>
          </a:p>
          <a:p>
            <a:pPr lvl="2"/>
            <a:r>
              <a:rPr lang="en-US" dirty="0"/>
              <a:t>Not enough accessibility to provide linearly independent data points (i.e. lack of thermal control of a boundary or insufficient access to put a heater/cold plate)</a:t>
            </a:r>
          </a:p>
          <a:p>
            <a:pPr lvl="1"/>
            <a:r>
              <a:rPr lang="en-US" dirty="0"/>
              <a:t>This can lead to several input combinations that can yield good GFP values</a:t>
            </a:r>
          </a:p>
          <a:p>
            <a:r>
              <a:rPr lang="en-US" dirty="0"/>
              <a:t>What if the measured values have errors that are non-normal?</a:t>
            </a:r>
          </a:p>
          <a:p>
            <a:pPr lvl="1"/>
            <a:r>
              <a:rPr lang="en-US" dirty="0"/>
              <a:t>Systematic errors in measurements can bias exact values to be consistently higher or lower than measured</a:t>
            </a:r>
          </a:p>
          <a:p>
            <a:pPr lvl="1"/>
            <a:r>
              <a:rPr lang="en-US" dirty="0"/>
              <a:t>Best GFP might not actually be the best solution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387" b="13750"/>
          <a:stretch/>
        </p:blipFill>
        <p:spPr>
          <a:xfrm>
            <a:off x="5867788" y="1955633"/>
            <a:ext cx="2901308" cy="44165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67788" y="1243584"/>
            <a:ext cx="2965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List of input variable combinations that fit the correlation criteria, with 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lowest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(best) GFP up top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5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Exploring the Correlation Result with 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ROM is extremely fast (thousands of data points within seconds)</a:t>
            </a:r>
          </a:p>
          <a:p>
            <a:pPr lvl="1"/>
            <a:r>
              <a:rPr lang="en-US" dirty="0"/>
              <a:t>Tons of data can be generated to identify multiple solutions that satisfy the correlation criteria</a:t>
            </a:r>
          </a:p>
          <a:p>
            <a:r>
              <a:rPr lang="en-US" dirty="0"/>
              <a:t>By specifying and enforcing certain probability density functions (PDF) for the inputs, we can generate PDFs of valid solutions</a:t>
            </a:r>
          </a:p>
          <a:p>
            <a:pPr lvl="1"/>
            <a:r>
              <a:rPr lang="en-US" dirty="0"/>
              <a:t>The resulting plot can tell us the confidence level for the obtained correlated solution; we can have three types of outputs:</a:t>
            </a:r>
          </a:p>
          <a:p>
            <a:pPr lvl="2"/>
            <a:r>
              <a:rPr lang="en-US" dirty="0" err="1"/>
              <a:t>Indeterministic</a:t>
            </a:r>
            <a:endParaRPr lang="en-US" dirty="0"/>
          </a:p>
          <a:p>
            <a:pPr lvl="2"/>
            <a:r>
              <a:rPr lang="en-US" dirty="0"/>
              <a:t>Partially Deterministic</a:t>
            </a:r>
          </a:p>
          <a:p>
            <a:pPr lvl="2"/>
            <a:r>
              <a:rPr lang="en-US" dirty="0"/>
              <a:t>Deterministic</a:t>
            </a:r>
          </a:p>
          <a:p>
            <a:r>
              <a:rPr lang="en-US" dirty="0"/>
              <a:t>To better understand the methodology, here are some simple examples…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6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886200"/>
            <a:ext cx="5181600" cy="2922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Indeterministic</a:t>
            </a:r>
            <a:r>
              <a:rPr lang="en-US" sz="2400" dirty="0"/>
              <a:t>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399"/>
                <a:ext cx="8229600" cy="30480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Input/output relation (model):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Measured value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=1±0.1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Input values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0.2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 0.6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0.4,0.8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 full ranges of x and y can satisfy the solution</a:t>
                </a:r>
              </a:p>
              <a:p>
                <a:pPr lvl="1"/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0.2 &amp;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0.8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0.6 &amp;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0.4 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How do we get the machine to tell us the same information?</a:t>
                </a:r>
              </a:p>
              <a:p>
                <a:pPr lvl="1"/>
                <a:r>
                  <a:rPr lang="en-US" dirty="0"/>
                  <a:t>Assuming that we have no knowledge of the input parameters, apply uniform PDFs to x and y</a:t>
                </a:r>
              </a:p>
              <a:p>
                <a:pPr lvl="1"/>
                <a:r>
                  <a:rPr lang="en-US" dirty="0"/>
                  <a:t>Generate a histogram of x and y values (if normalized, becomes a PDF) that satisfy the correlation criteria</a:t>
                </a:r>
              </a:p>
              <a:p>
                <a:pPr lvl="2"/>
                <a:r>
                  <a:rPr lang="en-US" dirty="0"/>
                  <a:t>Resulting distribution is a very broad distribution over the entire range, which confirms that this system is </a:t>
                </a:r>
                <a:r>
                  <a:rPr lang="en-US" dirty="0" err="1"/>
                  <a:t>indeterministic</a:t>
                </a:r>
                <a:endParaRPr lang="en-US" dirty="0"/>
              </a:p>
              <a:p>
                <a:r>
                  <a:rPr lang="en-US" dirty="0"/>
                  <a:t>“While there exists input values that satisfy the measured outputs, no individualized conclusion can be made about the input values”</a:t>
                </a:r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399"/>
                <a:ext cx="8229600" cy="3048000"/>
              </a:xfrm>
              <a:blipFill>
                <a:blip r:embed="rId4"/>
                <a:stretch>
                  <a:fillRect l="-370" t="-2200" r="-519" b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00500" y="4908573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Correlation Operation (model run + criteria check)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2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Partially Deterministic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382000" cy="275300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Input/output relation (model):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Measured value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=1±0.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Input values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 0.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,0.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Only partial range of x [0.3,0.5] and y [0.4,0.6] can satisfy the solution</a:t>
                </a:r>
              </a:p>
              <a:p>
                <a:pPr lvl="1"/>
                <a:r>
                  <a:rPr lang="en-US" dirty="0"/>
                  <a:t>PDF method also shows the same information, though it tells a bit more!</a:t>
                </a:r>
              </a:p>
              <a:p>
                <a:pPr lvl="2"/>
                <a:r>
                  <a:rPr lang="en-US" dirty="0"/>
                  <a:t>Higher values of x and y are more likely GIVEN that x and y have uniform distribution function</a:t>
                </a:r>
              </a:p>
              <a:p>
                <a:pPr lvl="2"/>
                <a:r>
                  <a:rPr lang="en-US" dirty="0"/>
                  <a:t>i.e. y = 0.6 is more likely to satisfy correlation than y = 0.5 because y = 0.6 works with x = [0.3,0.5] while y = 0.5 only works with [0.4,0.5]</a:t>
                </a:r>
              </a:p>
              <a:p>
                <a:r>
                  <a:rPr lang="en-US" dirty="0"/>
                  <a:t>What if the input PDF was of a different form?</a:t>
                </a:r>
              </a:p>
              <a:p>
                <a:pPr lvl="1"/>
                <a:r>
                  <a:rPr lang="en-US" dirty="0"/>
                  <a:t>If we had more knowledge about x or y such that we expect normal distribution of values, then that certainly would influence the output histograms to be of different shape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382000" cy="2753004"/>
              </a:xfrm>
              <a:blipFill>
                <a:blip r:embed="rId2"/>
                <a:stretch>
                  <a:fillRect l="-364" t="-2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8" y="4025697"/>
            <a:ext cx="4503996" cy="2524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025557"/>
            <a:ext cx="4514245" cy="2524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855" y="327433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Uniform distribution of inputs</a:t>
            </a:r>
          </a:p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engineer has no idea what value to expect for neither of the correlation variables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02936" y="3274338"/>
            <a:ext cx="329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Normal distribution for y</a:t>
            </a:r>
          </a:p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engineer doesn’t know what x is, but has some knowledge of y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0868" y="5135376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Correlation Operation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1156" y="5135376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Correlation Operation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Deterministic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382000" cy="3061631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b="0" i="0" dirty="0">
                    <a:latin typeface="+mj-lt"/>
                  </a:rPr>
                  <a:t>Input/output relations (model):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0" dirty="0"/>
                  <a:t> (two linearly independent set)</a:t>
                </a:r>
              </a:p>
              <a:p>
                <a:pPr lvl="1"/>
                <a:r>
                  <a:rPr lang="en-US" dirty="0"/>
                  <a:t>Measured values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=1±0.1,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=2±0.1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Input values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0.1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0.5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0.2,0.6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Solving for x and y yields 0.5 for both (with some uncertainty due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 in the measured values</a:t>
                </a:r>
              </a:p>
              <a:p>
                <a:pPr lvl="1"/>
                <a:r>
                  <a:rPr lang="en-US" dirty="0"/>
                  <a:t>PDF method shows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0.4,0.5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0.4,0.6</m:t>
                        </m:r>
                      </m:e>
                    </m:d>
                  </m:oMath>
                </a14:m>
                <a:r>
                  <a:rPr lang="en-US" b="0" dirty="0"/>
                  <a:t> </a:t>
                </a:r>
              </a:p>
              <a:p>
                <a:pPr lvl="1"/>
                <a:r>
                  <a:rPr lang="en-US" dirty="0"/>
                  <a:t>The spread also shows the “confidence” level of the resulting value</a:t>
                </a:r>
              </a:p>
              <a:p>
                <a:pPr lvl="2"/>
                <a:r>
                  <a:rPr lang="en-US" dirty="0"/>
                  <a:t>Since X has higher weight than y, the x value is more likely to be 0.5 than y</a:t>
                </a:r>
              </a:p>
              <a:p>
                <a:r>
                  <a:rPr lang="en-US" dirty="0"/>
                  <a:t>CAVEAT: there could be cases where the combination of peak values might not necessarily satisfy the solution</a:t>
                </a:r>
              </a:p>
              <a:p>
                <a:pPr lvl="1"/>
                <a:r>
                  <a:rPr lang="en-US" dirty="0"/>
                  <a:t>However, the combination of the peak values has better probability of satisfying the solution than randomly choosing the combination of values from the solution space</a:t>
                </a:r>
              </a:p>
              <a:p>
                <a:r>
                  <a:rPr lang="en-US" dirty="0"/>
                  <a:t>PDF approach can be extremely beneficial for complex systems where input/output relations are not apparent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382000" cy="3061631"/>
              </a:xfrm>
              <a:blipFill>
                <a:blip r:embed="rId2"/>
                <a:stretch>
                  <a:fillRect l="-218" t="-1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976031"/>
            <a:ext cx="5029588" cy="2827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0112" y="5183134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Correlation Operation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4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 to L’Ralph Correlation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18872" y="1066042"/>
            <a:ext cx="2853539" cy="263899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Solution obtained using </a:t>
            </a:r>
            <a:r>
              <a:rPr lang="en-US" dirty="0" err="1"/>
              <a:t>Veritrek</a:t>
            </a:r>
            <a:r>
              <a:rPr lang="en-US" dirty="0"/>
              <a:t> based on three thermal balance points</a:t>
            </a:r>
          </a:p>
          <a:p>
            <a:r>
              <a:rPr lang="en-US" dirty="0"/>
              <a:t>What can we do with this information?</a:t>
            </a:r>
          </a:p>
          <a:p>
            <a:pPr lvl="1"/>
            <a:r>
              <a:rPr lang="en-US" dirty="0"/>
              <a:t>Informs us of which variables need closer look </a:t>
            </a:r>
          </a:p>
          <a:p>
            <a:pPr lvl="1"/>
            <a:r>
              <a:rPr lang="en-US" dirty="0"/>
              <a:t>If there were any testing surprises, these plots can help us figure out where the issue is</a:t>
            </a:r>
          </a:p>
          <a:p>
            <a:pPr lvl="2"/>
            <a:r>
              <a:rPr lang="en-US" dirty="0"/>
              <a:t>manual correlation could lead to investigation in wrong variables</a:t>
            </a:r>
          </a:p>
          <a:p>
            <a:pPr lvl="1"/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6058757" y="1228088"/>
          <a:ext cx="3070670" cy="258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24245" y="961650"/>
            <a:ext cx="1890148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/>
                <a:latin typeface="Arial" pitchFamily="34" charset="0"/>
                <a:cs typeface="Arial" pitchFamily="34" charset="0"/>
              </a:rPr>
              <a:t>Deterministic Variable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6058756" y="3705035"/>
          <a:ext cx="3085243" cy="306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3626049"/>
            <a:ext cx="2261231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effectLst/>
                <a:latin typeface="Arial" pitchFamily="34" charset="0"/>
                <a:cs typeface="Arial" pitchFamily="34" charset="0"/>
              </a:rPr>
              <a:t>Indeterministic</a:t>
            </a:r>
            <a:r>
              <a:rPr lang="en-US" sz="1200" b="1" dirty="0">
                <a:effectLst/>
                <a:latin typeface="Arial" pitchFamily="34" charset="0"/>
                <a:cs typeface="Arial" pitchFamily="34" charset="0"/>
              </a:rPr>
              <a:t> Variable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986984" y="1195397"/>
          <a:ext cx="2946944" cy="278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57924" y="961650"/>
            <a:ext cx="2565749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/>
                <a:latin typeface="Arial" pitchFamily="34" charset="0"/>
                <a:cs typeface="Arial" pitchFamily="34" charset="0"/>
              </a:rPr>
              <a:t>Partially deterministic Variable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44183" y="1066042"/>
            <a:ext cx="0" cy="570051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2986984" y="3705034"/>
          <a:ext cx="2946944" cy="306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2986984" y="1066041"/>
            <a:ext cx="0" cy="570051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0" y="3705034"/>
          <a:ext cx="2986983" cy="3068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96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Reduced order model (ROM) approach can find answers that fit the correlation criteria within seconds</a:t>
            </a:r>
          </a:p>
          <a:p>
            <a:pPr lvl="1"/>
            <a:r>
              <a:rPr lang="en-US" dirty="0"/>
              <a:t>Caveat: ROM needs to be accurate for the solutions to be valid</a:t>
            </a:r>
          </a:p>
          <a:p>
            <a:r>
              <a:rPr lang="en-US" dirty="0"/>
              <a:t>ROM approach allows the analyst to see how deterministic the correlated values are by generating solution distribution</a:t>
            </a:r>
          </a:p>
          <a:p>
            <a:pPr lvl="1"/>
            <a:r>
              <a:rPr lang="en-US" dirty="0"/>
              <a:t>Identifying many answers allows the thermal engineer to explore the uncertain parameters further (i.e. do I need more thermal data to hone in on the harness conductance value?)</a:t>
            </a:r>
          </a:p>
          <a:p>
            <a:pPr lvl="1"/>
            <a:r>
              <a:rPr lang="en-US" dirty="0"/>
              <a:t>Manually finding all the answers can be an arduous/impossible task</a:t>
            </a:r>
          </a:p>
          <a:p>
            <a:r>
              <a:rPr lang="en-US" dirty="0"/>
              <a:t>Initial investment in generating L’Ralph’s ROM was not bad</a:t>
            </a:r>
          </a:p>
          <a:p>
            <a:pPr lvl="1"/>
            <a:r>
              <a:rPr lang="en-US" dirty="0"/>
              <a:t>About 125 training runs were needed to get good enough accuracy</a:t>
            </a:r>
          </a:p>
          <a:p>
            <a:pPr lvl="1"/>
            <a:r>
              <a:rPr lang="en-US" dirty="0"/>
              <a:t>Caveat: </a:t>
            </a:r>
            <a:r>
              <a:rPr lang="en-US" dirty="0" err="1"/>
              <a:t>Veritrek’s</a:t>
            </a:r>
            <a:r>
              <a:rPr lang="en-US" dirty="0"/>
              <a:t> ROM needs to be regenerated if:</a:t>
            </a:r>
          </a:p>
          <a:p>
            <a:pPr lvl="2"/>
            <a:r>
              <a:rPr lang="en-US" dirty="0"/>
              <a:t>non-symbol/register driven parameters need to be changed during the thermal model correlation (i.e. geometric representation needs update)</a:t>
            </a:r>
          </a:p>
          <a:p>
            <a:pPr lvl="2"/>
            <a:r>
              <a:rPr lang="en-US" dirty="0"/>
              <a:t>Unspecified inputs/outputs needs to be added to the ROM (i.e. user forgot to include bolt conductance to the input)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4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Model Correlation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Thermal models predict hardware performance</a:t>
            </a:r>
          </a:p>
          <a:p>
            <a:pPr lvl="1"/>
            <a:r>
              <a:rPr lang="en-US" dirty="0"/>
              <a:t>Across a broad range of operating conditions</a:t>
            </a:r>
          </a:p>
          <a:p>
            <a:r>
              <a:rPr lang="en-US" dirty="0"/>
              <a:t>Thermal models based on uncertain inputs</a:t>
            </a:r>
          </a:p>
          <a:p>
            <a:pPr lvl="1"/>
            <a:r>
              <a:rPr lang="en-US" dirty="0"/>
              <a:t>E.g., conductance, estimated e*, etc.</a:t>
            </a:r>
          </a:p>
          <a:p>
            <a:r>
              <a:rPr lang="en-US" dirty="0"/>
              <a:t>Correlation improves thermal model predictions</a:t>
            </a:r>
          </a:p>
          <a:p>
            <a:pPr lvl="1"/>
            <a:r>
              <a:rPr lang="en-US" dirty="0"/>
              <a:t>Compare thermal model to test results</a:t>
            </a:r>
          </a:p>
          <a:p>
            <a:pPr lvl="1"/>
            <a:r>
              <a:rPr lang="en-US" dirty="0"/>
              <a:t>Adjust uncertain inputs until model matches test (within margin)</a:t>
            </a:r>
          </a:p>
          <a:p>
            <a:pPr lvl="1"/>
            <a:r>
              <a:rPr lang="en-US" dirty="0"/>
              <a:t>Often time-consuming, iterative process</a:t>
            </a:r>
          </a:p>
          <a:p>
            <a:r>
              <a:rPr lang="en-US" dirty="0"/>
              <a:t>Reduced-order model correlation</a:t>
            </a:r>
          </a:p>
          <a:p>
            <a:pPr lvl="1"/>
            <a:r>
              <a:rPr lang="en-US" dirty="0"/>
              <a:t>Developed by Redwire</a:t>
            </a:r>
          </a:p>
          <a:p>
            <a:pPr lvl="1"/>
            <a:r>
              <a:rPr lang="en-US" dirty="0"/>
              <a:t>Provides fast, automated, and repeatable correlation</a:t>
            </a:r>
          </a:p>
          <a:p>
            <a:pPr lvl="1"/>
            <a:r>
              <a:rPr lang="en-US" dirty="0"/>
              <a:t>Applied to real-world example (NASA GSFC)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TFAWS 2021 – August 24-26,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90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5115A-CE0E-4578-9372-E954BD02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 Thermal Model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C9F96-247C-444D-935D-DC9397919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668697"/>
          </a:xfrm>
        </p:spPr>
        <p:txBody>
          <a:bodyPr/>
          <a:lstStyle/>
          <a:p>
            <a:r>
              <a:rPr lang="en-US" dirty="0"/>
              <a:t>Surrogates of high-fidelity thermal model</a:t>
            </a:r>
          </a:p>
          <a:p>
            <a:pPr lvl="1"/>
            <a:r>
              <a:rPr lang="en-US" dirty="0"/>
              <a:t>Near real-time simulations</a:t>
            </a:r>
          </a:p>
          <a:p>
            <a:pPr lvl="1"/>
            <a:r>
              <a:rPr lang="en-US" dirty="0"/>
              <a:t>Based on sampling and data-fitting</a:t>
            </a:r>
          </a:p>
          <a:p>
            <a:r>
              <a:rPr lang="en-US" dirty="0"/>
              <a:t>Success Stories</a:t>
            </a:r>
          </a:p>
          <a:p>
            <a:pPr lvl="1"/>
            <a:r>
              <a:rPr lang="en-US" dirty="0"/>
              <a:t>Mars 2020 Helicopter</a:t>
            </a:r>
          </a:p>
          <a:p>
            <a:pPr lvl="1"/>
            <a:r>
              <a:rPr lang="en-US" dirty="0"/>
              <a:t>SNC Dream Chaser</a:t>
            </a:r>
          </a:p>
          <a:p>
            <a:pPr lvl="1"/>
            <a:r>
              <a:rPr lang="en-US" dirty="0"/>
              <a:t>NASA MSFC Lunar Lander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5E7F1C-A07C-4A9E-9380-7CF87C2A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TFAWS 2021 – August 24-26,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4A41D-45AF-4B56-A934-F8690EEE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E5DD831-8508-4930-B20F-9BD0D58C709B}"/>
              </a:ext>
            </a:extLst>
          </p:cNvPr>
          <p:cNvSpPr txBox="1">
            <a:spLocks/>
          </p:cNvSpPr>
          <p:nvPr/>
        </p:nvSpPr>
        <p:spPr>
          <a:xfrm>
            <a:off x="5594993" y="5787636"/>
            <a:ext cx="3518881" cy="10703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8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3000" dirty="0"/>
              <a:t>STEP 3</a:t>
            </a:r>
          </a:p>
          <a:p>
            <a:pPr marL="0" indent="0"/>
            <a:r>
              <a:rPr lang="en-US" sz="2000" b="0" dirty="0">
                <a:solidFill>
                  <a:schemeClr val="tx1"/>
                </a:solidFill>
              </a:rPr>
              <a:t>1000s of results in seconds.</a:t>
            </a:r>
            <a:endParaRPr lang="en-US" sz="1800" b="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C4712A-1AAC-4808-AB30-995889D66E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778" y="3632754"/>
            <a:ext cx="2981186" cy="533822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AD637CC-69EE-40B7-9D31-13FBFED51281}"/>
              </a:ext>
            </a:extLst>
          </p:cNvPr>
          <p:cNvSpPr txBox="1">
            <a:spLocks/>
          </p:cNvSpPr>
          <p:nvPr/>
        </p:nvSpPr>
        <p:spPr>
          <a:xfrm>
            <a:off x="12920" y="5606600"/>
            <a:ext cx="2505937" cy="1251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8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3000" dirty="0"/>
              <a:t>STEP 1</a:t>
            </a:r>
          </a:p>
          <a:p>
            <a:pPr marL="0" indent="0"/>
            <a:r>
              <a:rPr lang="en-US" sz="2000" b="0" dirty="0">
                <a:solidFill>
                  <a:schemeClr val="tx1"/>
                </a:solidFill>
              </a:rPr>
              <a:t>Select Model.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926343-B563-489B-B0F5-D0BCC34FA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443" y="3656411"/>
            <a:ext cx="2214264" cy="486509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1AC7E2E3-2E41-4B06-A7A3-D2481772C5FF}"/>
              </a:ext>
            </a:extLst>
          </p:cNvPr>
          <p:cNvSpPr txBox="1">
            <a:spLocks/>
          </p:cNvSpPr>
          <p:nvPr/>
        </p:nvSpPr>
        <p:spPr>
          <a:xfrm>
            <a:off x="2627678" y="5700662"/>
            <a:ext cx="3015775" cy="11575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8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3000" dirty="0"/>
              <a:t>STEP 2 </a:t>
            </a:r>
            <a:endParaRPr lang="en-US" sz="3000" b="0" dirty="0">
              <a:solidFill>
                <a:schemeClr val="tx1"/>
              </a:solidFill>
            </a:endParaRPr>
          </a:p>
          <a:p>
            <a:pPr marL="0" indent="0"/>
            <a:r>
              <a:rPr lang="en-US" sz="2000" b="0" dirty="0">
                <a:solidFill>
                  <a:schemeClr val="tx1"/>
                </a:solidFill>
              </a:rPr>
              <a:t>Convert to ROM.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385920-BF9E-412D-9375-0BF6188EA2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00000" flipV="1">
            <a:off x="4767372" y="6071829"/>
            <a:ext cx="798572" cy="704074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4C3A9A-F0DC-4258-8747-D569289CED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973" y="4119540"/>
            <a:ext cx="2211976" cy="181873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LeftFacing">
              <a:rot lat="487347" lon="2067641" rev="21480000"/>
            </a:camera>
            <a:lightRig rig="threePt" dir="t"/>
          </a:scene3d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BC8E347-AD8F-458C-ADBA-CDE5CC6EE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827"/>
          <a:stretch/>
        </p:blipFill>
        <p:spPr bwMode="auto">
          <a:xfrm>
            <a:off x="292037" y="3679576"/>
            <a:ext cx="1841564" cy="352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ADF1DB-D2E0-4FC6-B77D-497FC2DBCA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3" y="4128752"/>
            <a:ext cx="2059092" cy="166926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LeftFacing">
              <a:rot lat="487347" lon="2067641" rev="21480000"/>
            </a:camera>
            <a:lightRig rig="threePt" dir="t"/>
          </a:scene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756482-C530-4FA0-9A4F-7BAC4BE7F6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00000" flipV="1">
            <a:off x="1775811" y="6034948"/>
            <a:ext cx="798572" cy="704074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7" name="Picture 6" descr="Graphical user interface, chart, surface chart&#10;&#10;Description automatically generated">
            <a:extLst>
              <a:ext uri="{FF2B5EF4-FFF2-40B4-BE49-F238E27FC236}">
                <a16:creationId xmlns:a16="http://schemas.microsoft.com/office/drawing/2014/main" id="{177E5C84-9589-429C-90FB-660B6424B3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78" y="4086227"/>
            <a:ext cx="2622674" cy="196781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4800000">
              <a:rot lat="486000" lon="2070000" rev="21480000"/>
            </a:camera>
            <a:lightRig rig="threePt" dir="t"/>
          </a:scene3d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3E1A1CA-0F39-40AE-8D7F-F09C031F1D67}"/>
              </a:ext>
            </a:extLst>
          </p:cNvPr>
          <p:cNvGrpSpPr/>
          <p:nvPr/>
        </p:nvGrpSpPr>
        <p:grpSpPr>
          <a:xfrm>
            <a:off x="5375307" y="946841"/>
            <a:ext cx="3770379" cy="2475753"/>
            <a:chOff x="3420573" y="690267"/>
            <a:chExt cx="5723427" cy="375818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546F7AD-F5D2-48ED-98F4-E612439A35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88890" y="759759"/>
              <a:ext cx="5655110" cy="354330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2E7B456-A200-461B-A9E1-3E431E5A5718}"/>
                </a:ext>
              </a:extLst>
            </p:cNvPr>
            <p:cNvSpPr/>
            <p:nvPr/>
          </p:nvSpPr>
          <p:spPr bwMode="auto">
            <a:xfrm>
              <a:off x="3420573" y="690267"/>
              <a:ext cx="5687568" cy="3758184"/>
            </a:xfrm>
            <a:prstGeom prst="rect">
              <a:avLst/>
            </a:prstGeom>
            <a:blipFill dpi="0" rotWithShape="1">
              <a:blip r:embed="rId10">
                <a:alphaModFix amt="25000"/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150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5115A-CE0E-4578-9372-E954BD02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 Thermal Model Correlation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5E7F1C-A07C-4A9E-9380-7CF87C2A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TFAWS 2021 – August 24-26,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4A41D-45AF-4B56-A934-F8690EEE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6F2904-5C59-412E-9A99-FEE38C9C7C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6904" y="1790010"/>
            <a:ext cx="3540695" cy="3750310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15D0B0-FBFC-4BEE-9162-254C585438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34" y="1555147"/>
            <a:ext cx="4474694" cy="2459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1A2E72-6EA6-4D50-ABAB-2342C8CDA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29365">
            <a:off x="3724239" y="1812554"/>
            <a:ext cx="798572" cy="704074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0AA914-78BA-4366-8438-BD086BFB719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705" y="4490704"/>
            <a:ext cx="1965960" cy="197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F75D5A-B7C2-41E9-972E-AB9037AF410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001" y="4503721"/>
            <a:ext cx="1965960" cy="194818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D59CDE6-4156-46A7-AF53-0374B7484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20" y="944237"/>
            <a:ext cx="4358640" cy="84577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Evaluate thousands of input combinations in seconds.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05D5EB3-48C6-4C1D-9684-3023BC8BA05F}"/>
              </a:ext>
            </a:extLst>
          </p:cNvPr>
          <p:cNvSpPr txBox="1">
            <a:spLocks/>
          </p:cNvSpPr>
          <p:nvPr/>
        </p:nvSpPr>
        <p:spPr bwMode="auto">
          <a:xfrm>
            <a:off x="4322120" y="944237"/>
            <a:ext cx="5011930" cy="49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>
                <a:solidFill>
                  <a:srgbClr val="FF0000"/>
                </a:solidFill>
              </a:rPr>
              <a:t>Leads to collection of solutions.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2F68B02-FA60-4372-A5F7-D61A879B365D}"/>
              </a:ext>
            </a:extLst>
          </p:cNvPr>
          <p:cNvSpPr txBox="1">
            <a:spLocks/>
          </p:cNvSpPr>
          <p:nvPr/>
        </p:nvSpPr>
        <p:spPr bwMode="auto">
          <a:xfrm>
            <a:off x="4322120" y="4102273"/>
            <a:ext cx="4899762" cy="49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>
                <a:solidFill>
                  <a:srgbClr val="FF0000"/>
                </a:solidFill>
              </a:rPr>
              <a:t>And input/output distributions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1BA88B-74D8-4EE6-8ED8-74B9A15EA8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889150">
            <a:off x="8395722" y="4063975"/>
            <a:ext cx="798572" cy="704074"/>
          </a:xfrm>
          <a:prstGeom prst="rect">
            <a:avLst/>
          </a:prstGeom>
          <a:noFill/>
          <a:ln w="6350">
            <a:noFill/>
          </a:ln>
        </p:spPr>
      </p:pic>
    </p:spTree>
    <p:extLst>
      <p:ext uri="{BB962C8B-B14F-4D97-AF65-F5344CB8AC3E}">
        <p14:creationId xmlns:p14="http://schemas.microsoft.com/office/powerpoint/2010/main" val="371637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438400"/>
            <a:ext cx="2744375" cy="2465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L’Ralph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LUCY: the first mission to Jupiter’s Trojans</a:t>
            </a:r>
          </a:p>
          <a:p>
            <a:pPr lvl="1"/>
            <a:r>
              <a:rPr lang="en-US"/>
              <a:t>Trojans: may be remnants of the primordial material that formed the outer planets</a:t>
            </a:r>
          </a:p>
          <a:p>
            <a:pPr lvl="1"/>
            <a:r>
              <a:rPr lang="en-US"/>
              <a:t>Launching in October 2021!</a:t>
            </a:r>
          </a:p>
          <a:p>
            <a:pPr lvl="1"/>
            <a:r>
              <a:rPr lang="en-US"/>
              <a:t>Has three instruments</a:t>
            </a:r>
          </a:p>
          <a:p>
            <a:pPr lvl="2"/>
            <a:r>
              <a:rPr lang="en-US"/>
              <a:t>L’Ralph</a:t>
            </a:r>
          </a:p>
          <a:p>
            <a:pPr lvl="2"/>
            <a:r>
              <a:rPr lang="en-US"/>
              <a:t>L’ORRI</a:t>
            </a:r>
          </a:p>
          <a:p>
            <a:pPr lvl="2"/>
            <a:r>
              <a:rPr lang="en-US"/>
              <a:t>L’TES</a:t>
            </a:r>
          </a:p>
          <a:p>
            <a:r>
              <a:rPr lang="en-US"/>
              <a:t>L’Ralph: Cryogenic imaging instrument</a:t>
            </a:r>
          </a:p>
          <a:p>
            <a:pPr lvl="1"/>
            <a:r>
              <a:rPr lang="en-US"/>
              <a:t>LEISA: IR detector ~100 K </a:t>
            </a:r>
          </a:p>
          <a:p>
            <a:pPr lvl="1"/>
            <a:r>
              <a:rPr lang="en-US"/>
              <a:t>MVIC: VIS detector ~170 K </a:t>
            </a:r>
          </a:p>
          <a:p>
            <a:pPr lvl="1"/>
            <a:r>
              <a:rPr lang="en-US"/>
              <a:t>Sensitive to heat flows!</a:t>
            </a:r>
          </a:p>
          <a:p>
            <a:pPr lvl="2"/>
            <a:r>
              <a:rPr lang="en-US"/>
              <a:t>Need good correlation to ensure good spaceflight temperature conditions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0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Motivation for Alternative Correlation Methodologies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Time</a:t>
            </a:r>
          </a:p>
          <a:p>
            <a:pPr lvl="1"/>
            <a:r>
              <a:rPr lang="en-US" dirty="0"/>
              <a:t>Model correlation requires many iterations of running the thermal model</a:t>
            </a:r>
          </a:p>
          <a:p>
            <a:r>
              <a:rPr lang="en-US" dirty="0"/>
              <a:t>Accuracy</a:t>
            </a:r>
          </a:p>
          <a:p>
            <a:r>
              <a:rPr lang="en-US" dirty="0"/>
              <a:t>Easy integration with the thermal model</a:t>
            </a:r>
          </a:p>
          <a:p>
            <a:pPr lvl="1"/>
            <a:r>
              <a:rPr lang="en-US" dirty="0"/>
              <a:t>If alternative methods can easily interact with the existing thermal model (in my case, thermal desktop model), that can facilitate the correlation process</a:t>
            </a:r>
          </a:p>
          <a:p>
            <a:r>
              <a:rPr lang="en-US" dirty="0" err="1"/>
              <a:t>Veritrek</a:t>
            </a:r>
            <a:r>
              <a:rPr lang="en-US" dirty="0"/>
              <a:t> looked like a good fit:</a:t>
            </a:r>
          </a:p>
          <a:p>
            <a:pPr lvl="1"/>
            <a:r>
              <a:rPr lang="en-US" dirty="0"/>
              <a:t>Generates reduced order model (ROM) for quick correlation</a:t>
            </a:r>
          </a:p>
          <a:p>
            <a:pPr lvl="2"/>
            <a:r>
              <a:rPr lang="en-US" dirty="0"/>
              <a:t>Using ROM methods can significantly cut down the model run time (though you will incur accuracy penalty)</a:t>
            </a:r>
          </a:p>
          <a:p>
            <a:pPr lvl="1"/>
            <a:r>
              <a:rPr lang="en-US" dirty="0"/>
              <a:t>Interfaces with thermal desktop models and automates ROM generation</a:t>
            </a:r>
          </a:p>
          <a:p>
            <a:pPr lvl="2"/>
            <a:r>
              <a:rPr lang="en-US" dirty="0"/>
              <a:t>Less work I have to, the better!</a:t>
            </a:r>
          </a:p>
          <a:p>
            <a:pPr lvl="1"/>
            <a:r>
              <a:rPr lang="en-US" dirty="0"/>
              <a:t>Questions to explore:</a:t>
            </a:r>
          </a:p>
          <a:p>
            <a:pPr lvl="2"/>
            <a:r>
              <a:rPr lang="en-US" dirty="0"/>
              <a:t>How much time is needed to generate a good enough ROM for correlation purposes, and how easy and valuable was it to use ROM for correlation purposes?</a:t>
            </a:r>
          </a:p>
          <a:p>
            <a:r>
              <a:rPr lang="en-US" dirty="0"/>
              <a:t>The following results are based on </a:t>
            </a:r>
            <a:r>
              <a:rPr lang="en-US" dirty="0" err="1"/>
              <a:t>Veritrek</a:t>
            </a:r>
            <a:r>
              <a:rPr lang="en-US" dirty="0"/>
              <a:t> Demo at the end of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4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 Generation for L’Ralph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Biggest hurdle for using ROM is the initial investment for # of training points needed for ROM creation</a:t>
            </a:r>
          </a:p>
          <a:p>
            <a:pPr lvl="1"/>
            <a:r>
              <a:rPr lang="en-US" dirty="0"/>
              <a:t># of training points heavily depends on the output response</a:t>
            </a:r>
          </a:p>
          <a:p>
            <a:r>
              <a:rPr lang="en-US" dirty="0"/>
              <a:t>For the L’Ralph TVAC model, we wanted to correlate 15 input factors</a:t>
            </a:r>
          </a:p>
          <a:p>
            <a:pPr lvl="1"/>
            <a:r>
              <a:rPr lang="en-US" dirty="0"/>
              <a:t>We only needed about 125 training runs to get an accurate ROM:</a:t>
            </a:r>
          </a:p>
          <a:p>
            <a:pPr lvl="2"/>
            <a:r>
              <a:rPr lang="en-US" dirty="0"/>
              <a:t>For correlation, the design space is fairly small such that the output responses would be usually monotonic and/or be close to 1</a:t>
            </a:r>
            <a:r>
              <a:rPr lang="en-US" baseline="30000" dirty="0"/>
              <a:t>st</a:t>
            </a:r>
            <a:r>
              <a:rPr lang="en-US" dirty="0"/>
              <a:t> order behavior</a:t>
            </a:r>
          </a:p>
          <a:p>
            <a:pPr lvl="1"/>
            <a:r>
              <a:rPr lang="en-US" dirty="0"/>
              <a:t>L’Ralph TVAC model takes about 12 minutes on average to run, meaning 125 runs would take about 25 hours</a:t>
            </a:r>
          </a:p>
          <a:p>
            <a:pPr lvl="2"/>
            <a:r>
              <a:rPr lang="en-US" dirty="0"/>
              <a:t>The ROM generation process was automated, so it was 25 unengaged hours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0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L’Ralph ROM Accuracy and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273"/>
            <a:ext cx="4489704" cy="348381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Three temperature zones of interest</a:t>
            </a:r>
          </a:p>
          <a:p>
            <a:pPr lvl="1"/>
            <a:r>
              <a:rPr lang="en-US" dirty="0"/>
              <a:t>SD.101: LEISA (100 K Detector) temperature</a:t>
            </a:r>
          </a:p>
          <a:p>
            <a:pPr lvl="1"/>
            <a:r>
              <a:rPr lang="en-US" dirty="0"/>
              <a:t>SD.201: MVIC (170 K Detector) temperature</a:t>
            </a:r>
          </a:p>
          <a:p>
            <a:pPr lvl="1"/>
            <a:r>
              <a:rPr lang="en-US" dirty="0"/>
              <a:t>PTE.1: MEB (electronic box) temperature</a:t>
            </a:r>
          </a:p>
          <a:p>
            <a:r>
              <a:rPr lang="en-US" dirty="0"/>
              <a:t>For L’Ralph, all the output responses (~60) had standard deviation of less than 0.2 K, meaning ROM matches the model’s result closely</a:t>
            </a:r>
          </a:p>
          <a:p>
            <a:pPr lvl="1"/>
            <a:r>
              <a:rPr lang="en-US" dirty="0"/>
              <a:t>This is good news for correlation; we need ROM to be close to the actual; otherwise, we would be adding more uncertainty to the correlation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986" y="1023273"/>
            <a:ext cx="3271946" cy="1363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481" y="2430453"/>
            <a:ext cx="3964451" cy="1989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0" y="4507538"/>
            <a:ext cx="3017520" cy="2281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588" y="4507538"/>
            <a:ext cx="3017520" cy="22811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2384" y="4507538"/>
            <a:ext cx="3017520" cy="22811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9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L’Ralph Model 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477256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Model – Test Data error criteria:</a:t>
            </a:r>
          </a:p>
          <a:p>
            <a:pPr lvl="1"/>
            <a:r>
              <a:rPr lang="en-US" dirty="0"/>
              <a:t>LEISA (100 K zone) &lt; 1.3K</a:t>
            </a:r>
          </a:p>
          <a:p>
            <a:pPr lvl="1"/>
            <a:r>
              <a:rPr lang="en-US" dirty="0"/>
              <a:t>MVIC (170 K zone) &lt; 3K</a:t>
            </a:r>
          </a:p>
          <a:p>
            <a:pPr lvl="1"/>
            <a:r>
              <a:rPr lang="en-US" dirty="0"/>
              <a:t>MEB (room temp zone) &lt; 5K</a:t>
            </a:r>
          </a:p>
          <a:p>
            <a:r>
              <a:rPr lang="en-US" dirty="0"/>
              <a:t>Manual correlation process:</a:t>
            </a:r>
          </a:p>
          <a:p>
            <a:pPr lvl="1"/>
            <a:r>
              <a:rPr lang="en-US" dirty="0"/>
              <a:t>Identify where significant output errors are</a:t>
            </a:r>
          </a:p>
          <a:p>
            <a:pPr lvl="1"/>
            <a:r>
              <a:rPr lang="en-US" dirty="0"/>
              <a:t>Identify which parameters affect which outputs</a:t>
            </a:r>
          </a:p>
          <a:p>
            <a:pPr lvl="1"/>
            <a:r>
              <a:rPr lang="en-US" dirty="0"/>
              <a:t>Iteratively modify the parameters until all the errors are within acceptable range</a:t>
            </a:r>
          </a:p>
          <a:p>
            <a:pPr lvl="1"/>
            <a:r>
              <a:rPr lang="en-US" dirty="0"/>
              <a:t>Basically, we are manually running optimization algorithm with the thermal model as a “black box” that does input/output calculator”</a:t>
            </a:r>
          </a:p>
          <a:p>
            <a:r>
              <a:rPr lang="en-US" dirty="0"/>
              <a:t>Automating this process can significantly save time</a:t>
            </a:r>
          </a:p>
          <a:p>
            <a:pPr lvl="1"/>
            <a:r>
              <a:rPr lang="en-US" dirty="0"/>
              <a:t>ROM replaces the “black box” with a much more time efficient process</a:t>
            </a:r>
          </a:p>
          <a:p>
            <a:pPr lvl="1"/>
            <a:r>
              <a:rPr lang="en-US" dirty="0" err="1"/>
              <a:t>Veritrek</a:t>
            </a:r>
            <a:r>
              <a:rPr lang="en-US" dirty="0"/>
              <a:t> has tools to automate the entire correlation process</a:t>
            </a:r>
          </a:p>
          <a:p>
            <a:pPr lvl="2"/>
            <a:r>
              <a:rPr lang="en-US" dirty="0"/>
              <a:t>Allows individualized correlation goals (i.e. temperature error allowable) per output response</a:t>
            </a:r>
          </a:p>
          <a:p>
            <a:pPr lvl="2"/>
            <a:r>
              <a:rPr lang="en-US" dirty="0"/>
              <a:t>User simply has to specify a range of plausible values for the inputs</a:t>
            </a:r>
          </a:p>
          <a:p>
            <a:pPr lvl="3"/>
            <a:r>
              <a:rPr lang="en-US" dirty="0"/>
              <a:t>i.e. Z93C55 white paint IR emittance: 0.8~0.9 @ 100 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184" y="1092512"/>
            <a:ext cx="3017520" cy="217657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167628" y="3532020"/>
            <a:ext cx="594360" cy="649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71716" y="3340894"/>
                <a:ext cx="2272284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latin typeface="Arial" pitchFamily="34" charset="0"/>
                    <a:cs typeface="Arial" pitchFamily="34" charset="0"/>
                  </a:rPr>
                  <a:t>Green</a:t>
                </a: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±3</m:t>
                    </m:r>
                    <m:r>
                      <a:rPr lang="en-US" sz="11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𝐶</m:t>
                    </m:r>
                  </m:oMath>
                </a14:m>
                <a:endParaRPr lang="en-US" sz="11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1100" b="1" dirty="0">
                    <a:latin typeface="Arial" pitchFamily="34" charset="0"/>
                    <a:cs typeface="Arial" pitchFamily="34" charset="0"/>
                  </a:rPr>
                  <a:t>Yellow</a:t>
                </a: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±5</m:t>
                    </m:r>
                    <m:r>
                      <a:rPr lang="en-US" sz="11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𝐶</m:t>
                    </m:r>
                  </m:oMath>
                </a14:m>
                <a:endParaRPr lang="en-US" sz="11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1100" b="1" dirty="0">
                    <a:latin typeface="Arial" pitchFamily="34" charset="0"/>
                    <a:cs typeface="Arial" pitchFamily="34" charset="0"/>
                  </a:rPr>
                  <a:t>X-axis</a:t>
                </a: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: Error bin, increments of 1C (Error = Model – Meas.)</a:t>
                </a:r>
              </a:p>
              <a:p>
                <a:r>
                  <a:rPr lang="en-US" sz="1100" b="1" dirty="0">
                    <a:latin typeface="Arial" pitchFamily="34" charset="0"/>
                    <a:cs typeface="Arial" pitchFamily="34" charset="0"/>
                  </a:rPr>
                  <a:t>Y-axis</a:t>
                </a:r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: Frequency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716" y="3340894"/>
                <a:ext cx="2272284" cy="938719"/>
              </a:xfrm>
              <a:prstGeom prst="rect">
                <a:avLst/>
              </a:prstGeom>
              <a:blipFill>
                <a:blip r:embed="rId3"/>
                <a:stretch>
                  <a:fillRect t="-649" r="-1340" b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184" y="4437512"/>
            <a:ext cx="3017520" cy="21905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59068" y="5420810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After Correlation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9068" y="206875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itchFamily="34" charset="0"/>
                <a:cs typeface="Arial" pitchFamily="34" charset="0"/>
              </a:rPr>
              <a:t>Before Correlation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6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DocumentLibraryPermissions xmlns="aa93139a-ce5f-4bd5-8d43-06e323dfe249" xsi:nil="true"/>
    <MigrationWizIdSecurityGroups xmlns="aa93139a-ce5f-4bd5-8d43-06e323dfe249" xsi:nil="true"/>
    <MigrationWizId xmlns="aa93139a-ce5f-4bd5-8d43-06e323dfe249" xsi:nil="true"/>
    <MigrationWizIdPermissionLevels xmlns="aa93139a-ce5f-4bd5-8d43-06e323dfe249" xsi:nil="true"/>
    <MigrationWizIdPermissions xmlns="aa93139a-ce5f-4bd5-8d43-06e323dfe24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188B608FD29846A76419A1036D8DB3" ma:contentTypeVersion="11" ma:contentTypeDescription="Create a new document." ma:contentTypeScope="" ma:versionID="904c4cda26b573b836e3ec54b01bd204">
  <xsd:schema xmlns:xsd="http://www.w3.org/2001/XMLSchema" xmlns:xs="http://www.w3.org/2001/XMLSchema" xmlns:p="http://schemas.microsoft.com/office/2006/metadata/properties" xmlns:ns2="aa93139a-ce5f-4bd5-8d43-06e323dfe249" xmlns:ns3="131f5617-f10e-4a44-9e75-431a0cf80269" targetNamespace="http://schemas.microsoft.com/office/2006/metadata/properties" ma:root="true" ma:fieldsID="fbd0686fde3ebf77303bb2191bffa9b3" ns2:_="" ns3:_="">
    <xsd:import namespace="aa93139a-ce5f-4bd5-8d43-06e323dfe249"/>
    <xsd:import namespace="131f5617-f10e-4a44-9e75-431a0cf802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3139a-ce5f-4bd5-8d43-06e323dfe2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igrationWizId" ma:index="14" nillable="true" ma:displayName="MigrationWizId" ma:internalName="MigrationWizId">
      <xsd:simpleType>
        <xsd:restriction base="dms:Text"/>
      </xsd:simpleType>
    </xsd:element>
    <xsd:element name="MigrationWizIdPermissions" ma:index="15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6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7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8" nillable="true" ma:displayName="MigrationWizIdSecurityGroups" ma:internalName="MigrationWizIdSecurityGroup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f5617-f10e-4a44-9e75-431a0cf8026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75F7E1-25EC-49AD-AD10-E5DBBDD78C4A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248a6864-2ea7-4852-97cb-691371002abd"/>
    <ds:schemaRef ds:uri="aa93139a-ce5f-4bd5-8d43-06e323dfe249"/>
  </ds:schemaRefs>
</ds:datastoreItem>
</file>

<file path=customXml/itemProps2.xml><?xml version="1.0" encoding="utf-8"?>
<ds:datastoreItem xmlns:ds="http://schemas.openxmlformats.org/officeDocument/2006/customXml" ds:itemID="{0A631D46-A88B-44F9-B011-0891D5ECFB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1FF81C-D2DB-4543-8010-77DBDA67D7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93139a-ce5f-4bd5-8d43-06e323dfe249"/>
    <ds:schemaRef ds:uri="131f5617-f10e-4a44-9e75-431a0cf802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22822</TotalTime>
  <Words>1995</Words>
  <Application>Microsoft Office PowerPoint</Application>
  <PresentationFormat>On-screen Show (4:3)</PresentationFormat>
  <Paragraphs>215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Cambria Math</vt:lpstr>
      <vt:lpstr>Times</vt:lpstr>
      <vt:lpstr>Wingdings</vt:lpstr>
      <vt:lpstr>Blank</vt:lpstr>
      <vt:lpstr>L’RALPH’S ADVANCED THERMAL MODEL CORRELATION USING VERITREK  Daniel Bae, NASA Goddard Space Flight Center Jacob Moulton and Derek Hengeveld, Redwire</vt:lpstr>
      <vt:lpstr>Thermal Model Correlation</vt:lpstr>
      <vt:lpstr>ROM Thermal Model Correlation</vt:lpstr>
      <vt:lpstr>ROM Thermal Model Correlation</vt:lpstr>
      <vt:lpstr>L’Ralph Overview</vt:lpstr>
      <vt:lpstr>Motivation for Alternative Correlation Methodologies</vt:lpstr>
      <vt:lpstr>ROM Generation for L’Ralph</vt:lpstr>
      <vt:lpstr>L’Ralph ROM Accuracy and Improvements</vt:lpstr>
      <vt:lpstr>L’Ralph Model Correlation</vt:lpstr>
      <vt:lpstr>Veritrek Correlation Output</vt:lpstr>
      <vt:lpstr>Exploring the Correlation Result with ROM</vt:lpstr>
      <vt:lpstr>Indeterministic Solutions</vt:lpstr>
      <vt:lpstr>Partially Deterministic Solutions</vt:lpstr>
      <vt:lpstr>Deterministic Solutions</vt:lpstr>
      <vt:lpstr>Application to L’Ralph Correlation</vt:lpstr>
      <vt:lpstr>Conclusion</vt:lpstr>
    </vt:vector>
  </TitlesOfParts>
  <Company>NASA/Ames Research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TFAWS 2010 Center Presentation</dc:title>
  <dc:creator>Tom Squire</dc:creator>
  <cp:lastModifiedBy>Rowe, Skyler S. (GSFC-545.0)[MELWOOD HORTICULTUR TRAIN CTR]</cp:lastModifiedBy>
  <cp:revision>363</cp:revision>
  <cp:lastPrinted>2001-11-30T21:59:45Z</cp:lastPrinted>
  <dcterms:created xsi:type="dcterms:W3CDTF">2001-11-21T21:59:03Z</dcterms:created>
  <dcterms:modified xsi:type="dcterms:W3CDTF">2021-11-19T17:58:35Z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0x01010042188B608FD29846A76419A1036D8DB3</vt:lpwstr>
  </property>
  <property fmtid="{D5CDD505-2E9C-101B-9397-08002B2CF9AE}" pid="3" name="_ExtendedDescription">
    <vt:lpwstr/>
  </property>
</Properties>
</file>