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0" r:id="rId4"/>
    <p:sldMasterId id="2147483672" r:id="rId5"/>
  </p:sldMasterIdLst>
  <p:notesMasterIdLst>
    <p:notesMasterId r:id="rId18"/>
  </p:notesMasterIdLst>
  <p:sldIdLst>
    <p:sldId id="546" r:id="rId6"/>
    <p:sldId id="559" r:id="rId7"/>
    <p:sldId id="561" r:id="rId8"/>
    <p:sldId id="554" r:id="rId9"/>
    <p:sldId id="565" r:id="rId10"/>
    <p:sldId id="555" r:id="rId11"/>
    <p:sldId id="556" r:id="rId12"/>
    <p:sldId id="566" r:id="rId13"/>
    <p:sldId id="557" r:id="rId14"/>
    <p:sldId id="567" r:id="rId15"/>
    <p:sldId id="552" r:id="rId16"/>
    <p:sldId id="55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C208"/>
    <a:srgbClr val="3763B1"/>
    <a:srgbClr val="AB8100"/>
    <a:srgbClr val="F0EA00"/>
    <a:srgbClr val="0033CC"/>
    <a:srgbClr val="D4EFF8"/>
    <a:srgbClr val="E8D9F3"/>
    <a:srgbClr val="9E0000"/>
    <a:srgbClr val="00CC99"/>
    <a:srgbClr val="C1B7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244225-1035-4BC4-8C63-119BAA4AEDCC}" v="18" dt="2021-07-26T12:15:44.481"/>
  </p1510:revLst>
</p1510:revInfo>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81242" autoAdjust="0"/>
  </p:normalViewPr>
  <p:slideViewPr>
    <p:cSldViewPr snapToGrid="0">
      <p:cViewPr>
        <p:scale>
          <a:sx n="100" d="100"/>
          <a:sy n="100" d="100"/>
        </p:scale>
        <p:origin x="252" y="-72"/>
      </p:cViewPr>
      <p:guideLst/>
    </p:cSldViewPr>
  </p:slideViewPr>
  <p:notesTextViewPr>
    <p:cViewPr>
      <p:scale>
        <a:sx n="1" d="1"/>
        <a:sy n="1" d="1"/>
      </p:scale>
      <p:origin x="0" y="0"/>
    </p:cViewPr>
  </p:notesTextViewPr>
  <p:notesViewPr>
    <p:cSldViewPr snapToGrid="0">
      <p:cViewPr varScale="1">
        <p:scale>
          <a:sx n="98" d="100"/>
          <a:sy n="98" d="100"/>
        </p:scale>
        <p:origin x="265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9DB878-6DD7-4A24-9517-A70D6B5E486C}" type="doc">
      <dgm:prSet loTypeId="urn:microsoft.com/office/officeart/2005/8/layout/process1" loCatId="process" qsTypeId="urn:microsoft.com/office/officeart/2005/8/quickstyle/simple1" qsCatId="simple" csTypeId="urn:microsoft.com/office/officeart/2005/8/colors/accent1_2" csCatId="accent1" phldr="1"/>
      <dgm:spPr/>
    </dgm:pt>
    <dgm:pt modelId="{9641E8A4-E1E9-4C51-B0BE-C706A019A496}">
      <dgm:prSet phldrT="[Text]"/>
      <dgm:spPr/>
      <dgm:t>
        <a:bodyPr/>
        <a:lstStyle/>
        <a:p>
          <a:r>
            <a:rPr lang="en-US" dirty="0"/>
            <a:t>Problem</a:t>
          </a:r>
        </a:p>
      </dgm:t>
    </dgm:pt>
    <dgm:pt modelId="{8E1EC139-A7D0-48AD-9991-4A5516AA9380}" type="parTrans" cxnId="{6A10C996-EB9A-4C35-95C9-714B46CA5B1E}">
      <dgm:prSet/>
      <dgm:spPr/>
      <dgm:t>
        <a:bodyPr/>
        <a:lstStyle/>
        <a:p>
          <a:endParaRPr lang="en-US"/>
        </a:p>
      </dgm:t>
    </dgm:pt>
    <dgm:pt modelId="{A28F0022-A76A-42A0-AD3A-4FD229B3B62E}" type="sibTrans" cxnId="{6A10C996-EB9A-4C35-95C9-714B46CA5B1E}">
      <dgm:prSet/>
      <dgm:spPr/>
      <dgm:t>
        <a:bodyPr/>
        <a:lstStyle/>
        <a:p>
          <a:endParaRPr lang="en-US"/>
        </a:p>
      </dgm:t>
    </dgm:pt>
    <dgm:pt modelId="{9F932CF8-640E-4570-A37E-0EA990F2D95D}">
      <dgm:prSet phldrT="[Text]"/>
      <dgm:spPr/>
      <dgm:t>
        <a:bodyPr/>
        <a:lstStyle/>
        <a:p>
          <a:r>
            <a:rPr lang="en-US" dirty="0"/>
            <a:t>Goal</a:t>
          </a:r>
        </a:p>
      </dgm:t>
    </dgm:pt>
    <dgm:pt modelId="{037889D5-CC91-46D3-8841-93AEEF13EDC0}" type="parTrans" cxnId="{617BE217-6D01-4BE2-AF7C-5ED3753F4719}">
      <dgm:prSet/>
      <dgm:spPr/>
      <dgm:t>
        <a:bodyPr/>
        <a:lstStyle/>
        <a:p>
          <a:endParaRPr lang="en-US"/>
        </a:p>
      </dgm:t>
    </dgm:pt>
    <dgm:pt modelId="{5520C3DD-30FA-44D8-B68E-F966460FAB25}" type="sibTrans" cxnId="{617BE217-6D01-4BE2-AF7C-5ED3753F4719}">
      <dgm:prSet/>
      <dgm:spPr/>
      <dgm:t>
        <a:bodyPr/>
        <a:lstStyle/>
        <a:p>
          <a:endParaRPr lang="en-US"/>
        </a:p>
      </dgm:t>
    </dgm:pt>
    <dgm:pt modelId="{B6067474-223F-4488-872B-7486581FE326}">
      <dgm:prSet phldrT="[Text]"/>
      <dgm:spPr/>
      <dgm:t>
        <a:bodyPr/>
        <a:lstStyle/>
        <a:p>
          <a:r>
            <a:rPr lang="en-US" dirty="0"/>
            <a:t>Sketch</a:t>
          </a:r>
        </a:p>
      </dgm:t>
    </dgm:pt>
    <dgm:pt modelId="{271AE305-8F35-4D71-B7CB-8C60AE17EDC1}" type="parTrans" cxnId="{DB8E50B1-23AB-49E0-9493-ADABEC0DB13E}">
      <dgm:prSet/>
      <dgm:spPr/>
      <dgm:t>
        <a:bodyPr/>
        <a:lstStyle/>
        <a:p>
          <a:endParaRPr lang="en-US"/>
        </a:p>
      </dgm:t>
    </dgm:pt>
    <dgm:pt modelId="{F59FE763-E0BB-4780-89D3-18A316538E27}" type="sibTrans" cxnId="{DB8E50B1-23AB-49E0-9493-ADABEC0DB13E}">
      <dgm:prSet/>
      <dgm:spPr/>
      <dgm:t>
        <a:bodyPr/>
        <a:lstStyle/>
        <a:p>
          <a:endParaRPr lang="en-US"/>
        </a:p>
      </dgm:t>
    </dgm:pt>
    <dgm:pt modelId="{6FEB4DA4-1EDE-4CCF-A032-24FA0B7DFAF7}">
      <dgm:prSet phldrT="[Text]"/>
      <dgm:spPr/>
      <dgm:t>
        <a:bodyPr/>
        <a:lstStyle/>
        <a:p>
          <a:r>
            <a:rPr lang="en-US" dirty="0"/>
            <a:t>Model</a:t>
          </a:r>
        </a:p>
      </dgm:t>
    </dgm:pt>
    <dgm:pt modelId="{A6BE54D0-DCAF-4203-9099-5F675754CFB5}" type="parTrans" cxnId="{C044C9E4-7184-4CE9-AD7B-69EE0989F8EE}">
      <dgm:prSet/>
      <dgm:spPr/>
      <dgm:t>
        <a:bodyPr/>
        <a:lstStyle/>
        <a:p>
          <a:endParaRPr lang="en-US"/>
        </a:p>
      </dgm:t>
    </dgm:pt>
    <dgm:pt modelId="{74F5DAB4-78B5-42A3-BC90-E3C1254396D4}" type="sibTrans" cxnId="{C044C9E4-7184-4CE9-AD7B-69EE0989F8EE}">
      <dgm:prSet/>
      <dgm:spPr/>
      <dgm:t>
        <a:bodyPr/>
        <a:lstStyle/>
        <a:p>
          <a:endParaRPr lang="en-US"/>
        </a:p>
      </dgm:t>
    </dgm:pt>
    <dgm:pt modelId="{4066539D-D32C-4C7E-B280-9D5EB13189D9}">
      <dgm:prSet phldrT="[Text]"/>
      <dgm:spPr/>
      <dgm:t>
        <a:bodyPr/>
        <a:lstStyle/>
        <a:p>
          <a:r>
            <a:rPr lang="en-US" dirty="0"/>
            <a:t>Feedback</a:t>
          </a:r>
        </a:p>
      </dgm:t>
    </dgm:pt>
    <dgm:pt modelId="{E4FFCEB3-7911-46FA-BCA1-8AF87A4BDBCB}" type="parTrans" cxnId="{6C374D4B-089E-4254-8BCB-8B1D259D47F5}">
      <dgm:prSet/>
      <dgm:spPr/>
      <dgm:t>
        <a:bodyPr/>
        <a:lstStyle/>
        <a:p>
          <a:endParaRPr lang="en-US"/>
        </a:p>
      </dgm:t>
    </dgm:pt>
    <dgm:pt modelId="{D433A459-F246-46D6-BCAB-DC9B4DBB7D1C}" type="sibTrans" cxnId="{6C374D4B-089E-4254-8BCB-8B1D259D47F5}">
      <dgm:prSet/>
      <dgm:spPr/>
      <dgm:t>
        <a:bodyPr/>
        <a:lstStyle/>
        <a:p>
          <a:endParaRPr lang="en-US"/>
        </a:p>
      </dgm:t>
    </dgm:pt>
    <dgm:pt modelId="{40E39A34-0473-4CE7-B66B-A9A3F94A98F0}" type="pres">
      <dgm:prSet presAssocID="{279DB878-6DD7-4A24-9517-A70D6B5E486C}" presName="Name0" presStyleCnt="0">
        <dgm:presLayoutVars>
          <dgm:dir/>
          <dgm:resizeHandles val="exact"/>
        </dgm:presLayoutVars>
      </dgm:prSet>
      <dgm:spPr/>
    </dgm:pt>
    <dgm:pt modelId="{6F983EA9-5DC1-4313-9290-4F4542966690}" type="pres">
      <dgm:prSet presAssocID="{9641E8A4-E1E9-4C51-B0BE-C706A019A496}" presName="node" presStyleLbl="node1" presStyleIdx="0" presStyleCnt="5">
        <dgm:presLayoutVars>
          <dgm:bulletEnabled val="1"/>
        </dgm:presLayoutVars>
      </dgm:prSet>
      <dgm:spPr/>
    </dgm:pt>
    <dgm:pt modelId="{1975C623-A452-42A4-9045-BD8F642A5401}" type="pres">
      <dgm:prSet presAssocID="{A28F0022-A76A-42A0-AD3A-4FD229B3B62E}" presName="sibTrans" presStyleLbl="sibTrans2D1" presStyleIdx="0" presStyleCnt="4"/>
      <dgm:spPr/>
    </dgm:pt>
    <dgm:pt modelId="{888F461D-C36C-4791-B069-CDE6C5DCBDF5}" type="pres">
      <dgm:prSet presAssocID="{A28F0022-A76A-42A0-AD3A-4FD229B3B62E}" presName="connectorText" presStyleLbl="sibTrans2D1" presStyleIdx="0" presStyleCnt="4"/>
      <dgm:spPr/>
    </dgm:pt>
    <dgm:pt modelId="{4E21969E-2B9D-4D7F-BBB9-122380E4BF8D}" type="pres">
      <dgm:prSet presAssocID="{9F932CF8-640E-4570-A37E-0EA990F2D95D}" presName="node" presStyleLbl="node1" presStyleIdx="1" presStyleCnt="5">
        <dgm:presLayoutVars>
          <dgm:bulletEnabled val="1"/>
        </dgm:presLayoutVars>
      </dgm:prSet>
      <dgm:spPr/>
    </dgm:pt>
    <dgm:pt modelId="{07CB6979-9BFF-4A0A-8A50-18533BC14CB4}" type="pres">
      <dgm:prSet presAssocID="{5520C3DD-30FA-44D8-B68E-F966460FAB25}" presName="sibTrans" presStyleLbl="sibTrans2D1" presStyleIdx="1" presStyleCnt="4"/>
      <dgm:spPr/>
    </dgm:pt>
    <dgm:pt modelId="{8CF9B93E-C126-4740-AC68-9A1051F80429}" type="pres">
      <dgm:prSet presAssocID="{5520C3DD-30FA-44D8-B68E-F966460FAB25}" presName="connectorText" presStyleLbl="sibTrans2D1" presStyleIdx="1" presStyleCnt="4"/>
      <dgm:spPr/>
    </dgm:pt>
    <dgm:pt modelId="{D0185D29-C547-4670-BA75-2AAC5EAD1654}" type="pres">
      <dgm:prSet presAssocID="{B6067474-223F-4488-872B-7486581FE326}" presName="node" presStyleLbl="node1" presStyleIdx="2" presStyleCnt="5">
        <dgm:presLayoutVars>
          <dgm:bulletEnabled val="1"/>
        </dgm:presLayoutVars>
      </dgm:prSet>
      <dgm:spPr/>
    </dgm:pt>
    <dgm:pt modelId="{0E1D0A1B-D96C-42BB-8FD6-059BC60FEB9A}" type="pres">
      <dgm:prSet presAssocID="{F59FE763-E0BB-4780-89D3-18A316538E27}" presName="sibTrans" presStyleLbl="sibTrans2D1" presStyleIdx="2" presStyleCnt="4"/>
      <dgm:spPr/>
    </dgm:pt>
    <dgm:pt modelId="{72E136F5-9F6D-4F29-B688-5B9305F2CC81}" type="pres">
      <dgm:prSet presAssocID="{F59FE763-E0BB-4780-89D3-18A316538E27}" presName="connectorText" presStyleLbl="sibTrans2D1" presStyleIdx="2" presStyleCnt="4"/>
      <dgm:spPr/>
    </dgm:pt>
    <dgm:pt modelId="{A9D2EF14-29B8-4C17-B5DF-AD58492232D3}" type="pres">
      <dgm:prSet presAssocID="{6FEB4DA4-1EDE-4CCF-A032-24FA0B7DFAF7}" presName="node" presStyleLbl="node1" presStyleIdx="3" presStyleCnt="5">
        <dgm:presLayoutVars>
          <dgm:bulletEnabled val="1"/>
        </dgm:presLayoutVars>
      </dgm:prSet>
      <dgm:spPr/>
    </dgm:pt>
    <dgm:pt modelId="{447A00E2-7499-41D2-9470-1F307E3F94E0}" type="pres">
      <dgm:prSet presAssocID="{74F5DAB4-78B5-42A3-BC90-E3C1254396D4}" presName="sibTrans" presStyleLbl="sibTrans2D1" presStyleIdx="3" presStyleCnt="4"/>
      <dgm:spPr/>
    </dgm:pt>
    <dgm:pt modelId="{FCCAACDB-9F6A-41A9-8828-DBFF70E00E65}" type="pres">
      <dgm:prSet presAssocID="{74F5DAB4-78B5-42A3-BC90-E3C1254396D4}" presName="connectorText" presStyleLbl="sibTrans2D1" presStyleIdx="3" presStyleCnt="4"/>
      <dgm:spPr/>
    </dgm:pt>
    <dgm:pt modelId="{E419F7CA-80D8-4BF3-96E6-183B1A2AC57B}" type="pres">
      <dgm:prSet presAssocID="{4066539D-D32C-4C7E-B280-9D5EB13189D9}" presName="node" presStyleLbl="node1" presStyleIdx="4" presStyleCnt="5">
        <dgm:presLayoutVars>
          <dgm:bulletEnabled val="1"/>
        </dgm:presLayoutVars>
      </dgm:prSet>
      <dgm:spPr/>
    </dgm:pt>
  </dgm:ptLst>
  <dgm:cxnLst>
    <dgm:cxn modelId="{AB77E00E-4F6E-423A-938C-05FCD7914F4C}" type="presOf" srcId="{4066539D-D32C-4C7E-B280-9D5EB13189D9}" destId="{E419F7CA-80D8-4BF3-96E6-183B1A2AC57B}" srcOrd="0" destOrd="0" presId="urn:microsoft.com/office/officeart/2005/8/layout/process1"/>
    <dgm:cxn modelId="{617BE217-6D01-4BE2-AF7C-5ED3753F4719}" srcId="{279DB878-6DD7-4A24-9517-A70D6B5E486C}" destId="{9F932CF8-640E-4570-A37E-0EA990F2D95D}" srcOrd="1" destOrd="0" parTransId="{037889D5-CC91-46D3-8841-93AEEF13EDC0}" sibTransId="{5520C3DD-30FA-44D8-B68E-F966460FAB25}"/>
    <dgm:cxn modelId="{F64E6266-C770-40B0-8219-C2956403C532}" type="presOf" srcId="{F59FE763-E0BB-4780-89D3-18A316538E27}" destId="{72E136F5-9F6D-4F29-B688-5B9305F2CC81}" srcOrd="1" destOrd="0" presId="urn:microsoft.com/office/officeart/2005/8/layout/process1"/>
    <dgm:cxn modelId="{C885A569-BC31-40FF-9A18-7D2C1424A1BB}" type="presOf" srcId="{F59FE763-E0BB-4780-89D3-18A316538E27}" destId="{0E1D0A1B-D96C-42BB-8FD6-059BC60FEB9A}" srcOrd="0" destOrd="0" presId="urn:microsoft.com/office/officeart/2005/8/layout/process1"/>
    <dgm:cxn modelId="{6C374D4B-089E-4254-8BCB-8B1D259D47F5}" srcId="{279DB878-6DD7-4A24-9517-A70D6B5E486C}" destId="{4066539D-D32C-4C7E-B280-9D5EB13189D9}" srcOrd="4" destOrd="0" parTransId="{E4FFCEB3-7911-46FA-BCA1-8AF87A4BDBCB}" sibTransId="{D433A459-F246-46D6-BCAB-DC9B4DBB7D1C}"/>
    <dgm:cxn modelId="{5B9DFD74-77D4-4446-ADEA-BC81B275C0AF}" type="presOf" srcId="{9F932CF8-640E-4570-A37E-0EA990F2D95D}" destId="{4E21969E-2B9D-4D7F-BBB9-122380E4BF8D}" srcOrd="0" destOrd="0" presId="urn:microsoft.com/office/officeart/2005/8/layout/process1"/>
    <dgm:cxn modelId="{D58B7E78-837A-49A5-B375-654F4000C237}" type="presOf" srcId="{6FEB4DA4-1EDE-4CCF-A032-24FA0B7DFAF7}" destId="{A9D2EF14-29B8-4C17-B5DF-AD58492232D3}" srcOrd="0" destOrd="0" presId="urn:microsoft.com/office/officeart/2005/8/layout/process1"/>
    <dgm:cxn modelId="{64E94A7A-F505-43C0-8AA2-CF133F8C8AB3}" type="presOf" srcId="{279DB878-6DD7-4A24-9517-A70D6B5E486C}" destId="{40E39A34-0473-4CE7-B66B-A9A3F94A98F0}" srcOrd="0" destOrd="0" presId="urn:microsoft.com/office/officeart/2005/8/layout/process1"/>
    <dgm:cxn modelId="{FB2BF685-DBB4-4954-B2DB-AB7D70588DBF}" type="presOf" srcId="{A28F0022-A76A-42A0-AD3A-4FD229B3B62E}" destId="{888F461D-C36C-4791-B069-CDE6C5DCBDF5}" srcOrd="1" destOrd="0" presId="urn:microsoft.com/office/officeart/2005/8/layout/process1"/>
    <dgm:cxn modelId="{CB7BE98B-3580-40AA-BC7B-281E10D728CA}" type="presOf" srcId="{5520C3DD-30FA-44D8-B68E-F966460FAB25}" destId="{8CF9B93E-C126-4740-AC68-9A1051F80429}" srcOrd="1" destOrd="0" presId="urn:microsoft.com/office/officeart/2005/8/layout/process1"/>
    <dgm:cxn modelId="{6A10C996-EB9A-4C35-95C9-714B46CA5B1E}" srcId="{279DB878-6DD7-4A24-9517-A70D6B5E486C}" destId="{9641E8A4-E1E9-4C51-B0BE-C706A019A496}" srcOrd="0" destOrd="0" parTransId="{8E1EC139-A7D0-48AD-9991-4A5516AA9380}" sibTransId="{A28F0022-A76A-42A0-AD3A-4FD229B3B62E}"/>
    <dgm:cxn modelId="{AD4B7A97-65D3-4A68-BAF2-EBACA6852F13}" type="presOf" srcId="{74F5DAB4-78B5-42A3-BC90-E3C1254396D4}" destId="{447A00E2-7499-41D2-9470-1F307E3F94E0}" srcOrd="0" destOrd="0" presId="urn:microsoft.com/office/officeart/2005/8/layout/process1"/>
    <dgm:cxn modelId="{4F2119AA-75B4-4E03-B4FD-8030F217A27C}" type="presOf" srcId="{9641E8A4-E1E9-4C51-B0BE-C706A019A496}" destId="{6F983EA9-5DC1-4313-9290-4F4542966690}" srcOrd="0" destOrd="0" presId="urn:microsoft.com/office/officeart/2005/8/layout/process1"/>
    <dgm:cxn modelId="{DB8E50B1-23AB-49E0-9493-ADABEC0DB13E}" srcId="{279DB878-6DD7-4A24-9517-A70D6B5E486C}" destId="{B6067474-223F-4488-872B-7486581FE326}" srcOrd="2" destOrd="0" parTransId="{271AE305-8F35-4D71-B7CB-8C60AE17EDC1}" sibTransId="{F59FE763-E0BB-4780-89D3-18A316538E27}"/>
    <dgm:cxn modelId="{BD4830BD-0D8E-456C-B840-033CA619FA70}" type="presOf" srcId="{5520C3DD-30FA-44D8-B68E-F966460FAB25}" destId="{07CB6979-9BFF-4A0A-8A50-18533BC14CB4}" srcOrd="0" destOrd="0" presId="urn:microsoft.com/office/officeart/2005/8/layout/process1"/>
    <dgm:cxn modelId="{417B3DDF-F45C-4644-AB54-7F891EB83001}" type="presOf" srcId="{B6067474-223F-4488-872B-7486581FE326}" destId="{D0185D29-C547-4670-BA75-2AAC5EAD1654}" srcOrd="0" destOrd="0" presId="urn:microsoft.com/office/officeart/2005/8/layout/process1"/>
    <dgm:cxn modelId="{C044C9E4-7184-4CE9-AD7B-69EE0989F8EE}" srcId="{279DB878-6DD7-4A24-9517-A70D6B5E486C}" destId="{6FEB4DA4-1EDE-4CCF-A032-24FA0B7DFAF7}" srcOrd="3" destOrd="0" parTransId="{A6BE54D0-DCAF-4203-9099-5F675754CFB5}" sibTransId="{74F5DAB4-78B5-42A3-BC90-E3C1254396D4}"/>
    <dgm:cxn modelId="{35B430F9-A3FA-43AA-839E-D2A82A44CAB2}" type="presOf" srcId="{A28F0022-A76A-42A0-AD3A-4FD229B3B62E}" destId="{1975C623-A452-42A4-9045-BD8F642A5401}" srcOrd="0" destOrd="0" presId="urn:microsoft.com/office/officeart/2005/8/layout/process1"/>
    <dgm:cxn modelId="{4A1C58FD-06A7-461A-BD54-E79FD9BA1AD0}" type="presOf" srcId="{74F5DAB4-78B5-42A3-BC90-E3C1254396D4}" destId="{FCCAACDB-9F6A-41A9-8828-DBFF70E00E65}" srcOrd="1" destOrd="0" presId="urn:microsoft.com/office/officeart/2005/8/layout/process1"/>
    <dgm:cxn modelId="{6B2E1CF3-D37B-4C4C-8D64-366A7FF9B55F}" type="presParOf" srcId="{40E39A34-0473-4CE7-B66B-A9A3F94A98F0}" destId="{6F983EA9-5DC1-4313-9290-4F4542966690}" srcOrd="0" destOrd="0" presId="urn:microsoft.com/office/officeart/2005/8/layout/process1"/>
    <dgm:cxn modelId="{93D15C93-C0DD-4E47-8421-C7A1808E86FF}" type="presParOf" srcId="{40E39A34-0473-4CE7-B66B-A9A3F94A98F0}" destId="{1975C623-A452-42A4-9045-BD8F642A5401}" srcOrd="1" destOrd="0" presId="urn:microsoft.com/office/officeart/2005/8/layout/process1"/>
    <dgm:cxn modelId="{AA2004FE-F4D6-493D-AB9D-51F3BC524BC7}" type="presParOf" srcId="{1975C623-A452-42A4-9045-BD8F642A5401}" destId="{888F461D-C36C-4791-B069-CDE6C5DCBDF5}" srcOrd="0" destOrd="0" presId="urn:microsoft.com/office/officeart/2005/8/layout/process1"/>
    <dgm:cxn modelId="{55A5809F-757A-4270-8C5C-AFBF1228AFD6}" type="presParOf" srcId="{40E39A34-0473-4CE7-B66B-A9A3F94A98F0}" destId="{4E21969E-2B9D-4D7F-BBB9-122380E4BF8D}" srcOrd="2" destOrd="0" presId="urn:microsoft.com/office/officeart/2005/8/layout/process1"/>
    <dgm:cxn modelId="{8F203F22-E44C-420D-85AE-28070485964F}" type="presParOf" srcId="{40E39A34-0473-4CE7-B66B-A9A3F94A98F0}" destId="{07CB6979-9BFF-4A0A-8A50-18533BC14CB4}" srcOrd="3" destOrd="0" presId="urn:microsoft.com/office/officeart/2005/8/layout/process1"/>
    <dgm:cxn modelId="{124DB444-CEA7-4574-821A-D6D8A746A322}" type="presParOf" srcId="{07CB6979-9BFF-4A0A-8A50-18533BC14CB4}" destId="{8CF9B93E-C126-4740-AC68-9A1051F80429}" srcOrd="0" destOrd="0" presId="urn:microsoft.com/office/officeart/2005/8/layout/process1"/>
    <dgm:cxn modelId="{B311B614-6947-4982-87A7-B71B247A9216}" type="presParOf" srcId="{40E39A34-0473-4CE7-B66B-A9A3F94A98F0}" destId="{D0185D29-C547-4670-BA75-2AAC5EAD1654}" srcOrd="4" destOrd="0" presId="urn:microsoft.com/office/officeart/2005/8/layout/process1"/>
    <dgm:cxn modelId="{BAC44A52-CDE1-42A5-8774-7D84DA2BADC6}" type="presParOf" srcId="{40E39A34-0473-4CE7-B66B-A9A3F94A98F0}" destId="{0E1D0A1B-D96C-42BB-8FD6-059BC60FEB9A}" srcOrd="5" destOrd="0" presId="urn:microsoft.com/office/officeart/2005/8/layout/process1"/>
    <dgm:cxn modelId="{24627CE5-B1EE-4CB0-966C-6FD546E70003}" type="presParOf" srcId="{0E1D0A1B-D96C-42BB-8FD6-059BC60FEB9A}" destId="{72E136F5-9F6D-4F29-B688-5B9305F2CC81}" srcOrd="0" destOrd="0" presId="urn:microsoft.com/office/officeart/2005/8/layout/process1"/>
    <dgm:cxn modelId="{F085F22C-23D4-489F-A34B-4A66C488C998}" type="presParOf" srcId="{40E39A34-0473-4CE7-B66B-A9A3F94A98F0}" destId="{A9D2EF14-29B8-4C17-B5DF-AD58492232D3}" srcOrd="6" destOrd="0" presId="urn:microsoft.com/office/officeart/2005/8/layout/process1"/>
    <dgm:cxn modelId="{4A8D3217-8030-4656-9AC0-01D9DE5E4F85}" type="presParOf" srcId="{40E39A34-0473-4CE7-B66B-A9A3F94A98F0}" destId="{447A00E2-7499-41D2-9470-1F307E3F94E0}" srcOrd="7" destOrd="0" presId="urn:microsoft.com/office/officeart/2005/8/layout/process1"/>
    <dgm:cxn modelId="{CAC0F37E-CF40-4199-976C-4A2D3BD127DE}" type="presParOf" srcId="{447A00E2-7499-41D2-9470-1F307E3F94E0}" destId="{FCCAACDB-9F6A-41A9-8828-DBFF70E00E65}" srcOrd="0" destOrd="0" presId="urn:microsoft.com/office/officeart/2005/8/layout/process1"/>
    <dgm:cxn modelId="{B63D3111-901F-4C9E-9AEA-D98CC809F45A}" type="presParOf" srcId="{40E39A34-0473-4CE7-B66B-A9A3F94A98F0}" destId="{E419F7CA-80D8-4BF3-96E6-183B1A2AC57B}"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983EA9-5DC1-4313-9290-4F4542966690}">
      <dsp:nvSpPr>
        <dsp:cNvPr id="0" name=""/>
        <dsp:cNvSpPr/>
      </dsp:nvSpPr>
      <dsp:spPr>
        <a:xfrm>
          <a:off x="5134" y="1071884"/>
          <a:ext cx="1591716" cy="95503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Problem</a:t>
          </a:r>
        </a:p>
      </dsp:txBody>
      <dsp:txXfrm>
        <a:off x="33106" y="1099856"/>
        <a:ext cx="1535772" cy="899086"/>
      </dsp:txXfrm>
    </dsp:sp>
    <dsp:sp modelId="{1975C623-A452-42A4-9045-BD8F642A5401}">
      <dsp:nvSpPr>
        <dsp:cNvPr id="0" name=""/>
        <dsp:cNvSpPr/>
      </dsp:nvSpPr>
      <dsp:spPr>
        <a:xfrm>
          <a:off x="1756023" y="1352027"/>
          <a:ext cx="337443" cy="3947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56023" y="1430976"/>
        <a:ext cx="236210" cy="236847"/>
      </dsp:txXfrm>
    </dsp:sp>
    <dsp:sp modelId="{4E21969E-2B9D-4D7F-BBB9-122380E4BF8D}">
      <dsp:nvSpPr>
        <dsp:cNvPr id="0" name=""/>
        <dsp:cNvSpPr/>
      </dsp:nvSpPr>
      <dsp:spPr>
        <a:xfrm>
          <a:off x="2233538" y="1071884"/>
          <a:ext cx="1591716" cy="95503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Goal</a:t>
          </a:r>
        </a:p>
      </dsp:txBody>
      <dsp:txXfrm>
        <a:off x="2261510" y="1099856"/>
        <a:ext cx="1535772" cy="899086"/>
      </dsp:txXfrm>
    </dsp:sp>
    <dsp:sp modelId="{07CB6979-9BFF-4A0A-8A50-18533BC14CB4}">
      <dsp:nvSpPr>
        <dsp:cNvPr id="0" name=""/>
        <dsp:cNvSpPr/>
      </dsp:nvSpPr>
      <dsp:spPr>
        <a:xfrm>
          <a:off x="3984426" y="1352027"/>
          <a:ext cx="337443" cy="3947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3984426" y="1430976"/>
        <a:ext cx="236210" cy="236847"/>
      </dsp:txXfrm>
    </dsp:sp>
    <dsp:sp modelId="{D0185D29-C547-4670-BA75-2AAC5EAD1654}">
      <dsp:nvSpPr>
        <dsp:cNvPr id="0" name=""/>
        <dsp:cNvSpPr/>
      </dsp:nvSpPr>
      <dsp:spPr>
        <a:xfrm>
          <a:off x="4461941" y="1071884"/>
          <a:ext cx="1591716" cy="95503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Sketch</a:t>
          </a:r>
        </a:p>
      </dsp:txBody>
      <dsp:txXfrm>
        <a:off x="4489913" y="1099856"/>
        <a:ext cx="1535772" cy="899086"/>
      </dsp:txXfrm>
    </dsp:sp>
    <dsp:sp modelId="{0E1D0A1B-D96C-42BB-8FD6-059BC60FEB9A}">
      <dsp:nvSpPr>
        <dsp:cNvPr id="0" name=""/>
        <dsp:cNvSpPr/>
      </dsp:nvSpPr>
      <dsp:spPr>
        <a:xfrm>
          <a:off x="6212830" y="1352027"/>
          <a:ext cx="337443" cy="3947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212830" y="1430976"/>
        <a:ext cx="236210" cy="236847"/>
      </dsp:txXfrm>
    </dsp:sp>
    <dsp:sp modelId="{A9D2EF14-29B8-4C17-B5DF-AD58492232D3}">
      <dsp:nvSpPr>
        <dsp:cNvPr id="0" name=""/>
        <dsp:cNvSpPr/>
      </dsp:nvSpPr>
      <dsp:spPr>
        <a:xfrm>
          <a:off x="6690345" y="1071884"/>
          <a:ext cx="1591716" cy="95503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Model</a:t>
          </a:r>
        </a:p>
      </dsp:txBody>
      <dsp:txXfrm>
        <a:off x="6718317" y="1099856"/>
        <a:ext cx="1535772" cy="899086"/>
      </dsp:txXfrm>
    </dsp:sp>
    <dsp:sp modelId="{447A00E2-7499-41D2-9470-1F307E3F94E0}">
      <dsp:nvSpPr>
        <dsp:cNvPr id="0" name=""/>
        <dsp:cNvSpPr/>
      </dsp:nvSpPr>
      <dsp:spPr>
        <a:xfrm>
          <a:off x="8441233" y="1352027"/>
          <a:ext cx="337443" cy="3947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441233" y="1430976"/>
        <a:ext cx="236210" cy="236847"/>
      </dsp:txXfrm>
    </dsp:sp>
    <dsp:sp modelId="{E419F7CA-80D8-4BF3-96E6-183B1A2AC57B}">
      <dsp:nvSpPr>
        <dsp:cNvPr id="0" name=""/>
        <dsp:cNvSpPr/>
      </dsp:nvSpPr>
      <dsp:spPr>
        <a:xfrm>
          <a:off x="8918748" y="1071884"/>
          <a:ext cx="1591716" cy="95503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Feedback</a:t>
          </a:r>
        </a:p>
      </dsp:txBody>
      <dsp:txXfrm>
        <a:off x="8946720" y="1099856"/>
        <a:ext cx="1535772" cy="899086"/>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B2BDF-65BD-40E4-AC32-7140E17DDCC8}" type="datetimeFigureOut">
              <a:rPr lang="en-US" smtClean="0"/>
              <a:t>7/26/2021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7C9CB-75E8-4897-8DC3-F05D0F144F2D}" type="slidenum">
              <a:rPr lang="en-US" smtClean="0"/>
              <a:t>‹#›</a:t>
            </a:fld>
            <a:endParaRPr lang="en-US"/>
          </a:p>
        </p:txBody>
      </p:sp>
    </p:spTree>
    <p:extLst>
      <p:ext uri="{BB962C8B-B14F-4D97-AF65-F5344CB8AC3E}">
        <p14:creationId xmlns:p14="http://schemas.microsoft.com/office/powerpoint/2010/main" val="3205878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Matthew Orrell, I worked with my mentors Chris Wohl and Robert </a:t>
            </a:r>
            <a:r>
              <a:rPr lang="en-US" dirty="0" err="1"/>
              <a:t>Edahl</a:t>
            </a:r>
            <a:r>
              <a:rPr lang="en-US" dirty="0"/>
              <a:t> this summer studying bending stiffness in prepreg composites.</a:t>
            </a:r>
          </a:p>
        </p:txBody>
      </p:sp>
      <p:sp>
        <p:nvSpPr>
          <p:cNvPr id="4" name="Slide Number Placeholder 3"/>
          <p:cNvSpPr>
            <a:spLocks noGrp="1"/>
          </p:cNvSpPr>
          <p:nvPr>
            <p:ph type="sldNum" sz="quarter" idx="5"/>
          </p:nvPr>
        </p:nvSpPr>
        <p:spPr/>
        <p:txBody>
          <a:bodyPr/>
          <a:lstStyle/>
          <a:p>
            <a:fld id="{D257C9CB-75E8-4897-8DC3-F05D0F144F2D}" type="slidenum">
              <a:rPr lang="en-US" smtClean="0"/>
              <a:t>1</a:t>
            </a:fld>
            <a:endParaRPr lang="en-US"/>
          </a:p>
        </p:txBody>
      </p:sp>
    </p:spTree>
    <p:extLst>
      <p:ext uri="{BB962C8B-B14F-4D97-AF65-F5344CB8AC3E}">
        <p14:creationId xmlns:p14="http://schemas.microsoft.com/office/powerpoint/2010/main" val="309502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High-Rate composite manufacturing is a current project within NASA. It specializes in rapid automated manufacturing, specifically in aircraft and aerospace applications. One of the key items in this project is the ability to use automated fiber placement,( AFP )as tool to accomplish this goal. Automated fiber placement lays down individual tows of pre-impregnated composite to create parts. With this novel field understanding how prepreg moves and reacts when being placed is essential to the success of the part. This is where my project comes in. This summer I worked on designing a tool to help find the bending stiffness in prepreg composites.</a:t>
            </a:r>
          </a:p>
        </p:txBody>
      </p:sp>
      <p:sp>
        <p:nvSpPr>
          <p:cNvPr id="4" name="Slide Number Placeholder 3"/>
          <p:cNvSpPr>
            <a:spLocks noGrp="1"/>
          </p:cNvSpPr>
          <p:nvPr>
            <p:ph type="sldNum" sz="quarter" idx="5"/>
          </p:nvPr>
        </p:nvSpPr>
        <p:spPr/>
        <p:txBody>
          <a:bodyPr/>
          <a:lstStyle/>
          <a:p>
            <a:fld id="{D257C9CB-75E8-4897-8DC3-F05D0F144F2D}" type="slidenum">
              <a:rPr lang="en-US" smtClean="0"/>
              <a:t>2</a:t>
            </a:fld>
            <a:endParaRPr lang="en-US"/>
          </a:p>
        </p:txBody>
      </p:sp>
    </p:spTree>
    <p:extLst>
      <p:ext uri="{BB962C8B-B14F-4D97-AF65-F5344CB8AC3E}">
        <p14:creationId xmlns:p14="http://schemas.microsoft.com/office/powerpoint/2010/main" val="3851924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Dynamic mechanical Analysis and Dynamic mechanical Thermal Analysis are styles of frequency testing. Traditional methods of testing for bending stiffness and other properties require a more uniform material like steel or plastics. With prepreg composites a different approach would be required. Based on literature of similar tests we developed our own fixtures to accomplish our goal of a pure bending moment applied to a sample of prepreg composite.</a:t>
            </a:r>
          </a:p>
        </p:txBody>
      </p:sp>
      <p:sp>
        <p:nvSpPr>
          <p:cNvPr id="4" name="Slide Number Placeholder 3"/>
          <p:cNvSpPr>
            <a:spLocks noGrp="1"/>
          </p:cNvSpPr>
          <p:nvPr>
            <p:ph type="sldNum" sz="quarter" idx="5"/>
          </p:nvPr>
        </p:nvSpPr>
        <p:spPr/>
        <p:txBody>
          <a:bodyPr/>
          <a:lstStyle/>
          <a:p>
            <a:fld id="{D257C9CB-75E8-4897-8DC3-F05D0F144F2D}" type="slidenum">
              <a:rPr lang="en-US" smtClean="0"/>
              <a:t>3</a:t>
            </a:fld>
            <a:endParaRPr lang="en-US"/>
          </a:p>
        </p:txBody>
      </p:sp>
    </p:spTree>
    <p:extLst>
      <p:ext uri="{BB962C8B-B14F-4D97-AF65-F5344CB8AC3E}">
        <p14:creationId xmlns:p14="http://schemas.microsoft.com/office/powerpoint/2010/main" val="1675818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beginning of my summer project began with this fixture. This fixture mounts inside an Anton Parr MCR 502 rheometer, in this tool there is an enclosure around the fixture with an approximate size of 3 inches tall and a radius of 2 inches, this will be important to keep in mind as we design our improved fixtures.</a:t>
            </a:r>
          </a:p>
          <a:p>
            <a:r>
              <a:rPr lang="en-US" dirty="0"/>
              <a:t>The fixture works by mounting a sample in-between two plates on each side. The “bottom” fixture is fixed and does not rotate. The “upper” fixture rotates. The fixture will bend the sample to a set deflection and relax. As the material relaxes to its initial state this information would be recorded. However, this design introduced an array of issues that would affect the data. These issues to solve are the: lengthy and inconsistent setup process, the play in the system, and an applied a tensile and shearing force to the sample.</a:t>
            </a:r>
          </a:p>
        </p:txBody>
      </p:sp>
      <p:sp>
        <p:nvSpPr>
          <p:cNvPr id="4" name="Slide Number Placeholder 3"/>
          <p:cNvSpPr>
            <a:spLocks noGrp="1"/>
          </p:cNvSpPr>
          <p:nvPr>
            <p:ph type="sldNum" sz="quarter" idx="5"/>
          </p:nvPr>
        </p:nvSpPr>
        <p:spPr/>
        <p:txBody>
          <a:bodyPr/>
          <a:lstStyle/>
          <a:p>
            <a:fld id="{D257C9CB-75E8-4897-8DC3-F05D0F144F2D}" type="slidenum">
              <a:rPr lang="en-US" smtClean="0"/>
              <a:t>4</a:t>
            </a:fld>
            <a:endParaRPr lang="en-US"/>
          </a:p>
        </p:txBody>
      </p:sp>
    </p:spTree>
    <p:extLst>
      <p:ext uri="{BB962C8B-B14F-4D97-AF65-F5344CB8AC3E}">
        <p14:creationId xmlns:p14="http://schemas.microsoft.com/office/powerpoint/2010/main" val="4158161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My approach to the problem started with meeting with my mentor to discuss the issues of his current tool and his end goal. Once those were established, I sketched up some thoughts to help visualize the problem both on paper and in 3d modeling software, in my case Autodesk Inventor. This process of using a physical means of paper then refining in 3d will be repeated for each major iteration of the fixture. In addition to modelling, I conducted some research on what parts to use so they could handle the potentially harsh settings inside the enclosure.  By working with the High-Rate composites manufacturing team and others at NASA I would receive feedback and make changes. We will go more in depth in the next few slides.</a:t>
            </a:r>
          </a:p>
          <a:p>
            <a:endParaRPr lang="en-US" dirty="0"/>
          </a:p>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5</a:t>
            </a:fld>
            <a:endParaRPr lang="en-US"/>
          </a:p>
        </p:txBody>
      </p:sp>
    </p:spTree>
    <p:extLst>
      <p:ext uri="{BB962C8B-B14F-4D97-AF65-F5344CB8AC3E}">
        <p14:creationId xmlns:p14="http://schemas.microsoft.com/office/powerpoint/2010/main" val="2052921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one of the first designs I made. This setup served as an improvement of the first design by solving some of the issues. By using an alignment tool (shown in magenta) and recesses on the two plates (shown in gray) the issue of alignment along with the lengthy setup would be eliminated. By allowing the operator to setup everything outside of the machine, no “awkward” positioning of material would be required for resetting the test. The fixture operates in the same manner as the previous, so the unwanted tensile and shear forces are still there.</a:t>
            </a:r>
          </a:p>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6</a:t>
            </a:fld>
            <a:endParaRPr lang="en-US"/>
          </a:p>
        </p:txBody>
      </p:sp>
    </p:spTree>
    <p:extLst>
      <p:ext uri="{BB962C8B-B14F-4D97-AF65-F5344CB8AC3E}">
        <p14:creationId xmlns:p14="http://schemas.microsoft.com/office/powerpoint/2010/main" val="3628294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overcome the issues involved with Iteration 1 we revisited the problem and took notes from other tests and literature. To solve our issues a redesign of the fixed portion was chosen. To obtain a pure bending moment a series of rollers were attached to a linear carriage. This enables the material to be aligned and a bending force applied without any unwanted forces.  This will isolate that desired bending stiffness of the prepreg material.</a:t>
            </a:r>
          </a:p>
        </p:txBody>
      </p:sp>
      <p:sp>
        <p:nvSpPr>
          <p:cNvPr id="4" name="Slide Number Placeholder 3"/>
          <p:cNvSpPr>
            <a:spLocks noGrp="1"/>
          </p:cNvSpPr>
          <p:nvPr>
            <p:ph type="sldNum" sz="quarter" idx="5"/>
          </p:nvPr>
        </p:nvSpPr>
        <p:spPr/>
        <p:txBody>
          <a:bodyPr/>
          <a:lstStyle/>
          <a:p>
            <a:fld id="{D257C9CB-75E8-4897-8DC3-F05D0F144F2D}" type="slidenum">
              <a:rPr lang="en-US" smtClean="0"/>
              <a:t>7</a:t>
            </a:fld>
            <a:endParaRPr lang="en-US"/>
          </a:p>
        </p:txBody>
      </p:sp>
    </p:spTree>
    <p:extLst>
      <p:ext uri="{BB962C8B-B14F-4D97-AF65-F5344CB8AC3E}">
        <p14:creationId xmlns:p14="http://schemas.microsoft.com/office/powerpoint/2010/main" val="2780792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laser pointer!!!), Shown above is a breakdown of how the motion is perceived. The rheometer rotates the upper fixture shown here(top right-&gt;bottom right) this bending force bends the sample. Since rollers are in place the material is not bound on one end preventing any tensioning in the material other than the bending moment applied. Meanwhile to prevent a noticeable shear force on the sample the entire roller carriage will translate on the YZ plane. So, to recap as the fixture rotates the sample slides out (point) then any shear force applied will be negated by the linear bearings causing the carriage to move.</a:t>
            </a:r>
          </a:p>
        </p:txBody>
      </p:sp>
      <p:sp>
        <p:nvSpPr>
          <p:cNvPr id="4" name="Slide Number Placeholder 3"/>
          <p:cNvSpPr>
            <a:spLocks noGrp="1"/>
          </p:cNvSpPr>
          <p:nvPr>
            <p:ph type="sldNum" sz="quarter" idx="5"/>
          </p:nvPr>
        </p:nvSpPr>
        <p:spPr/>
        <p:txBody>
          <a:bodyPr/>
          <a:lstStyle/>
          <a:p>
            <a:fld id="{D257C9CB-75E8-4897-8DC3-F05D0F144F2D}" type="slidenum">
              <a:rPr lang="en-US" smtClean="0"/>
              <a:t>8</a:t>
            </a:fld>
            <a:endParaRPr lang="en-US"/>
          </a:p>
        </p:txBody>
      </p:sp>
    </p:spTree>
    <p:extLst>
      <p:ext uri="{BB962C8B-B14F-4D97-AF65-F5344CB8AC3E}">
        <p14:creationId xmlns:p14="http://schemas.microsoft.com/office/powerpoint/2010/main" val="239912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Last iteration of the test fixture. The design has more rollers to help better accommodate the sample sliding in and out of the fixture. It also features a superior form factor than other iterations allowing for future modifications to be made without redesigning or ordering significant amounts of hardware. This model is optimized for 3d printing so it can be checked for fitment of parts and its ease of use on the rheometer. </a:t>
            </a:r>
          </a:p>
        </p:txBody>
      </p:sp>
      <p:sp>
        <p:nvSpPr>
          <p:cNvPr id="4" name="Slide Number Placeholder 3"/>
          <p:cNvSpPr>
            <a:spLocks noGrp="1"/>
          </p:cNvSpPr>
          <p:nvPr>
            <p:ph type="sldNum" sz="quarter" idx="5"/>
          </p:nvPr>
        </p:nvSpPr>
        <p:spPr/>
        <p:txBody>
          <a:bodyPr/>
          <a:lstStyle/>
          <a:p>
            <a:fld id="{D257C9CB-75E8-4897-8DC3-F05D0F144F2D}" type="slidenum">
              <a:rPr lang="en-US" smtClean="0"/>
              <a:t>9</a:t>
            </a:fld>
            <a:endParaRPr lang="en-US"/>
          </a:p>
        </p:txBody>
      </p:sp>
    </p:spTree>
    <p:extLst>
      <p:ext uri="{BB962C8B-B14F-4D97-AF65-F5344CB8AC3E}">
        <p14:creationId xmlns:p14="http://schemas.microsoft.com/office/powerpoint/2010/main" val="1867776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virtual environment I had to remember that I was not there to assemble the fixture or make improvements on it. So, It brought me to do some “future proofing”. shown here is a little video with all of the steps to install the pieces. I also had to leave some room for other ideas mentioned during meetings that did not have enough time or priority for this iteration. This taught me a new skill in inventor and helped me realize some new concepts in designing/manufacturing parts.</a:t>
            </a:r>
          </a:p>
        </p:txBody>
      </p:sp>
      <p:sp>
        <p:nvSpPr>
          <p:cNvPr id="4" name="Slide Number Placeholder 3"/>
          <p:cNvSpPr>
            <a:spLocks noGrp="1"/>
          </p:cNvSpPr>
          <p:nvPr>
            <p:ph type="sldNum" sz="quarter" idx="5"/>
          </p:nvPr>
        </p:nvSpPr>
        <p:spPr/>
        <p:txBody>
          <a:bodyPr/>
          <a:lstStyle/>
          <a:p>
            <a:fld id="{D257C9CB-75E8-4897-8DC3-F05D0F144F2D}" type="slidenum">
              <a:rPr lang="en-US" smtClean="0"/>
              <a:t>10</a:t>
            </a:fld>
            <a:endParaRPr lang="en-US"/>
          </a:p>
        </p:txBody>
      </p:sp>
    </p:spTree>
    <p:extLst>
      <p:ext uri="{BB962C8B-B14F-4D97-AF65-F5344CB8AC3E}">
        <p14:creationId xmlns:p14="http://schemas.microsoft.com/office/powerpoint/2010/main" val="1748443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in summary this summer I assisted in analyzing the bending stiffness of prepreg tack by designing a fixture to apply a pure bending moment to a sample of prepreg composite. This will help the overall goal of High-Rate composite manufacturing. I accomplished my goal by working with the wonderful people here at NASA, using a combination of on paper diagrams, 3d modelling, and thinking through the individual processes within the fixture.</a:t>
            </a:r>
          </a:p>
        </p:txBody>
      </p:sp>
      <p:sp>
        <p:nvSpPr>
          <p:cNvPr id="4" name="Slide Number Placeholder 3"/>
          <p:cNvSpPr>
            <a:spLocks noGrp="1"/>
          </p:cNvSpPr>
          <p:nvPr>
            <p:ph type="sldNum" sz="quarter" idx="5"/>
          </p:nvPr>
        </p:nvSpPr>
        <p:spPr/>
        <p:txBody>
          <a:bodyPr/>
          <a:lstStyle/>
          <a:p>
            <a:fld id="{D257C9CB-75E8-4897-8DC3-F05D0F144F2D}" type="slidenum">
              <a:rPr lang="en-US" smtClean="0"/>
              <a:t>11</a:t>
            </a:fld>
            <a:endParaRPr lang="en-US"/>
          </a:p>
        </p:txBody>
      </p:sp>
    </p:spTree>
    <p:extLst>
      <p:ext uri="{BB962C8B-B14F-4D97-AF65-F5344CB8AC3E}">
        <p14:creationId xmlns:p14="http://schemas.microsoft.com/office/powerpoint/2010/main" val="2618166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like to thank Dr. Wohl for all your help, this has been my second summer working with you and I have greatly appreciated your hard work and advice throughout my time here with NASA. I would also like to thank </a:t>
            </a:r>
            <a:r>
              <a:rPr lang="en-US" dirty="0" err="1"/>
              <a:t>Tham</a:t>
            </a:r>
            <a:r>
              <a:rPr lang="en-US" dirty="0"/>
              <a:t>, Mr. Stelter, Mr. Horvath, Mrs. </a:t>
            </a:r>
            <a:r>
              <a:rPr lang="en-US" dirty="0" err="1"/>
              <a:t>Applin</a:t>
            </a:r>
            <a:r>
              <a:rPr lang="en-US" dirty="0"/>
              <a:t> , Mrs. Beaudry, Mr. </a:t>
            </a:r>
            <a:r>
              <a:rPr lang="en-US" dirty="0" err="1"/>
              <a:t>Edahl</a:t>
            </a:r>
            <a:r>
              <a:rPr lang="en-US" dirty="0"/>
              <a:t>, and Mr. Grimsley for your advice, input and hands on expertise in this field.</a:t>
            </a:r>
          </a:p>
          <a:p>
            <a:endParaRPr lang="en-US" dirty="0"/>
          </a:p>
          <a:p>
            <a:r>
              <a:rPr lang="en-US" dirty="0"/>
              <a:t>For the Virginia Space Grant Consortium, I would like to thank Mrs. Shaw and Mrs. Murray for providing us with this opportunity and your support in our future careers!</a:t>
            </a:r>
          </a:p>
        </p:txBody>
      </p:sp>
      <p:sp>
        <p:nvSpPr>
          <p:cNvPr id="4" name="Slide Number Placeholder 3"/>
          <p:cNvSpPr>
            <a:spLocks noGrp="1"/>
          </p:cNvSpPr>
          <p:nvPr>
            <p:ph type="sldNum" sz="quarter" idx="5"/>
          </p:nvPr>
        </p:nvSpPr>
        <p:spPr/>
        <p:txBody>
          <a:bodyPr/>
          <a:lstStyle/>
          <a:p>
            <a:fld id="{D257C9CB-75E8-4897-8DC3-F05D0F144F2D}" type="slidenum">
              <a:rPr lang="en-US" smtClean="0"/>
              <a:t>12</a:t>
            </a:fld>
            <a:endParaRPr lang="en-US"/>
          </a:p>
        </p:txBody>
      </p:sp>
    </p:spTree>
    <p:extLst>
      <p:ext uri="{BB962C8B-B14F-4D97-AF65-F5344CB8AC3E}">
        <p14:creationId xmlns:p14="http://schemas.microsoft.com/office/powerpoint/2010/main" val="30883035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cxnSp>
        <p:nvCxnSpPr>
          <p:cNvPr id="14" name="Straight Connector 13"/>
          <p:cNvCxnSpPr/>
          <p:nvPr userDrawn="1"/>
        </p:nvCxnSpPr>
        <p:spPr>
          <a:xfrm>
            <a:off x="458724" y="3406100"/>
            <a:ext cx="11274552" cy="0"/>
          </a:xfrm>
          <a:prstGeom prst="line">
            <a:avLst/>
          </a:prstGeom>
          <a:ln w="187325" cap="rnd">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80FD8E-851B-4659-897B-85518CEAD3D0}" type="datetime1">
              <a:rPr lang="en-US" smtClean="0"/>
              <a:t>7/26/2021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4961" y="5433583"/>
            <a:ext cx="1289687" cy="1331493"/>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563726" y="12783"/>
            <a:ext cx="1688676" cy="1333166"/>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915924" y="3406100"/>
            <a:ext cx="10360152" cy="0"/>
          </a:xfrm>
          <a:prstGeom prst="line">
            <a:avLst/>
          </a:prstGeom>
          <a:ln w="1016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373124" y="3406100"/>
            <a:ext cx="9445752" cy="0"/>
          </a:xfrm>
          <a:prstGeom prst="line">
            <a:avLst/>
          </a:prstGeom>
          <a:ln w="25400" cap="rnd">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35107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marL="2286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1pPr>
            <a:lvl2pPr marL="6858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2pPr>
            <a:lvl3pPr marL="11430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3pPr>
            <a:lvl4pPr marL="16002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4pPr>
            <a:lvl5pPr marL="20574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BE1E407-4069-4CF1-8ECE-BB756A4D9798}" type="datetime1">
              <a:rPr lang="en-US" smtClean="0"/>
              <a:t>7/26/2021</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sp>
        <p:nvSpPr>
          <p:cNvPr id="15" name="Rectangle 14"/>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cxnSp>
        <p:nvCxnSpPr>
          <p:cNvPr id="33" name="Straight Connector 32"/>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36" name="TextBox 3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7" name="Straight Connector 3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62760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4A675D-FF15-42AD-A0BB-7B49477CDBCD}" type="datetime1">
              <a:rPr lang="en-US" smtClean="0"/>
              <a:t>7/26/2021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1622098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3B13AC-706D-40DF-88AE-1DF114596698}" type="datetime1">
              <a:rPr lang="en-US" smtClean="0"/>
              <a:t>7/26/2021</a:t>
            </a:fld>
            <a:endParaRPr lang="en-US"/>
          </a:p>
        </p:txBody>
      </p:sp>
      <p:sp>
        <p:nvSpPr>
          <p:cNvPr id="6" name="Footer Placeholder 5"/>
          <p:cNvSpPr>
            <a:spLocks noGrp="1"/>
          </p:cNvSpPr>
          <p:nvPr>
            <p:ph type="ftr" sz="quarter" idx="11"/>
          </p:nvPr>
        </p:nvSpPr>
        <p:spPr/>
        <p:txBody>
          <a:bodyPr/>
          <a:lstStyle/>
          <a:p>
            <a:endParaRPr lang="en-US" dirty="0"/>
          </a:p>
        </p:txBody>
      </p:sp>
      <p:grpSp>
        <p:nvGrpSpPr>
          <p:cNvPr id="10" name="Group 9"/>
          <p:cNvGrpSpPr/>
          <p:nvPr userDrawn="1"/>
        </p:nvGrpSpPr>
        <p:grpSpPr>
          <a:xfrm>
            <a:off x="-4010" y="0"/>
            <a:ext cx="12200020" cy="6876822"/>
            <a:chOff x="-4010" y="0"/>
            <a:chExt cx="12200020" cy="6876822"/>
          </a:xfrm>
        </p:grpSpPr>
        <p:sp>
          <p:nvSpPr>
            <p:cNvPr id="11" name="Rectangle 10"/>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7" name="TextBox 26"/>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8" name="Straight Connector 27"/>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1"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pic>
        <p:nvPicPr>
          <p:cNvPr id="34" name="Picture 3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3" name="TextBox 32">
            <a:extLst>
              <a:ext uri="{FF2B5EF4-FFF2-40B4-BE49-F238E27FC236}">
                <a16:creationId xmlns:a16="http://schemas.microsoft.com/office/drawing/2014/main" id="{A239D11E-7D27-449B-A908-7043B5800AD8}"/>
              </a:ext>
            </a:extLst>
          </p:cNvPr>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spTree>
    <p:extLst>
      <p:ext uri="{BB962C8B-B14F-4D97-AF65-F5344CB8AC3E}">
        <p14:creationId xmlns:p14="http://schemas.microsoft.com/office/powerpoint/2010/main" val="135402091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3E64FE-3B77-4B94-B894-04EC32C9417F}" type="datetime1">
              <a:rPr lang="en-US" smtClean="0"/>
              <a:t>7/26/2021</a:t>
            </a:fld>
            <a:endParaRPr lang="en-US"/>
          </a:p>
        </p:txBody>
      </p:sp>
      <p:sp>
        <p:nvSpPr>
          <p:cNvPr id="8" name="Footer Placeholder 7"/>
          <p:cNvSpPr>
            <a:spLocks noGrp="1"/>
          </p:cNvSpPr>
          <p:nvPr>
            <p:ph type="ftr" sz="quarter" idx="11"/>
          </p:nvPr>
        </p:nvSpPr>
        <p:spPr/>
        <p:txBody>
          <a:bodyPr/>
          <a:lstStyle/>
          <a:p>
            <a:endParaRPr lang="en-US" dirty="0"/>
          </a:p>
        </p:txBody>
      </p:sp>
      <p:grpSp>
        <p:nvGrpSpPr>
          <p:cNvPr id="12" name="Group 11"/>
          <p:cNvGrpSpPr/>
          <p:nvPr userDrawn="1"/>
        </p:nvGrpSpPr>
        <p:grpSpPr>
          <a:xfrm>
            <a:off x="-4010" y="0"/>
            <a:ext cx="12200020" cy="6876822"/>
            <a:chOff x="-4010" y="0"/>
            <a:chExt cx="12200020" cy="6876822"/>
          </a:xfrm>
        </p:grpSpPr>
        <p:sp>
          <p:nvSpPr>
            <p:cNvPr id="13" name="Rectangle 12"/>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9" name="TextBox 28"/>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0" name="Straight Connector 29"/>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3"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pic>
        <p:nvPicPr>
          <p:cNvPr id="36" name="Picture 3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5" name="TextBox 34">
            <a:extLst>
              <a:ext uri="{FF2B5EF4-FFF2-40B4-BE49-F238E27FC236}">
                <a16:creationId xmlns:a16="http://schemas.microsoft.com/office/drawing/2014/main" id="{512C0566-216D-4CA9-A403-CB0C1538BDFB}"/>
              </a:ext>
            </a:extLst>
          </p:cNvPr>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spTree>
    <p:extLst>
      <p:ext uri="{BB962C8B-B14F-4D97-AF65-F5344CB8AC3E}">
        <p14:creationId xmlns:p14="http://schemas.microsoft.com/office/powerpoint/2010/main" val="361653214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C01AB-F464-4D5C-89CA-750160D73C12}" type="datetime1">
              <a:rPr lang="en-US" smtClean="0"/>
              <a:t>7/26/2021</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4C0C37-3CEC-4CB4-B902-37F94E20E969}" type="slidenum">
              <a:rPr lang="en-US" smtClean="0"/>
              <a:t>‹#›</a:t>
            </a:fld>
            <a:endParaRPr lang="en-US"/>
          </a:p>
        </p:txBody>
      </p:sp>
      <p:grpSp>
        <p:nvGrpSpPr>
          <p:cNvPr id="9" name="Group 8"/>
          <p:cNvGrpSpPr/>
          <p:nvPr userDrawn="1"/>
        </p:nvGrpSpPr>
        <p:grpSpPr>
          <a:xfrm>
            <a:off x="-4010" y="0"/>
            <a:ext cx="12200020" cy="6876822"/>
            <a:chOff x="-4010" y="0"/>
            <a:chExt cx="12200020" cy="6876822"/>
          </a:xfrm>
        </p:grpSpPr>
        <p:sp>
          <p:nvSpPr>
            <p:cNvPr id="10" name="Rectangle 9"/>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6" name="TextBox 2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7" name="Straight Connector 2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2" name="Picture 3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1" name="TextBox 30">
            <a:extLst>
              <a:ext uri="{FF2B5EF4-FFF2-40B4-BE49-F238E27FC236}">
                <a16:creationId xmlns:a16="http://schemas.microsoft.com/office/drawing/2014/main" id="{9874A60C-E7BD-4D7F-BBCB-4570CB6F2B47}"/>
              </a:ext>
            </a:extLst>
          </p:cNvPr>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spTree>
    <p:extLst>
      <p:ext uri="{BB962C8B-B14F-4D97-AF65-F5344CB8AC3E}">
        <p14:creationId xmlns:p14="http://schemas.microsoft.com/office/powerpoint/2010/main" val="228172667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8D0FFD-A8C8-4EFA-A5A7-91466935EDD8}" type="datetime1">
              <a:rPr lang="en-US" smtClean="0"/>
              <a:t>7/26/2021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4C0C37-3CEC-4CB4-B902-37F94E20E969}" type="slidenum">
              <a:rPr lang="en-US" smtClean="0"/>
              <a:t>‹#›</a:t>
            </a:fld>
            <a:endParaRPr lang="en-US"/>
          </a:p>
        </p:txBody>
      </p:sp>
      <p:grpSp>
        <p:nvGrpSpPr>
          <p:cNvPr id="7" name="Group 6"/>
          <p:cNvGrpSpPr/>
          <p:nvPr userDrawn="1"/>
        </p:nvGrpSpPr>
        <p:grpSpPr>
          <a:xfrm>
            <a:off x="-4010" y="0"/>
            <a:ext cx="12200020" cy="6876822"/>
            <a:chOff x="-4010" y="0"/>
            <a:chExt cx="12200020" cy="6876822"/>
          </a:xfrm>
        </p:grpSpPr>
        <p:sp>
          <p:nvSpPr>
            <p:cNvPr id="8" name="Rectangle 7"/>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4" name="TextBox 23"/>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5" name="Straight Connector 24"/>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0" name="Picture 29"/>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29" name="TextBox 28">
            <a:extLst>
              <a:ext uri="{FF2B5EF4-FFF2-40B4-BE49-F238E27FC236}">
                <a16:creationId xmlns:a16="http://schemas.microsoft.com/office/drawing/2014/main" id="{F910D14A-3A28-4912-AD99-5C5941C2EA17}"/>
              </a:ext>
            </a:extLst>
          </p:cNvPr>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spTree>
    <p:extLst>
      <p:ext uri="{BB962C8B-B14F-4D97-AF65-F5344CB8AC3E}">
        <p14:creationId xmlns:p14="http://schemas.microsoft.com/office/powerpoint/2010/main" val="411743554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F79FE-330F-4E52-B6EF-9072569AC7D3}" type="datetime1">
              <a:rPr lang="en-US" smtClean="0"/>
              <a:t>7/26/2021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3213734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EF975F-E830-40AF-B49A-C5BFC23B73CD}" type="datetime1">
              <a:rPr lang="en-US" smtClean="0"/>
              <a:t>7/26/2021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4074147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1F1102-1BD8-4D40-B1B1-1F59F23CFE8E}" type="datetime1">
              <a:rPr lang="en-US" smtClean="0"/>
              <a:t>7/26/2021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2036292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AF226E-6F81-4B15-8C31-6BD4049B451D}" type="datetime1">
              <a:rPr lang="en-US" smtClean="0"/>
              <a:t>7/26/2021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691544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67414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956530692"/>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25674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33243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ysClr val="windowText" lastClr="000000"/>
                </a:solidFill>
              </a:rPr>
              <a:t>GCD PPBE</a:t>
            </a:r>
            <a:r>
              <a:rPr lang="en-US" sz="800" baseline="0" dirty="0">
                <a:solidFill>
                  <a:sysClr val="windowText" lastClr="000000"/>
                </a:solidFill>
              </a:rPr>
              <a:t> 22 New Start Projects – Full Proposal </a:t>
            </a:r>
            <a:endParaRPr lang="en-US" sz="800" dirty="0">
              <a:solidFill>
                <a:sysClr val="windowText" lastClr="000000"/>
              </a:solidFill>
            </a:endParaRPr>
          </a:p>
        </p:txBody>
      </p:sp>
    </p:spTree>
    <p:extLst>
      <p:ext uri="{BB962C8B-B14F-4D97-AF65-F5344CB8AC3E}">
        <p14:creationId xmlns:p14="http://schemas.microsoft.com/office/powerpoint/2010/main" val="1814259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966071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324628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837150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06271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6.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5.jpe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38BD33-461B-4688-8AB9-170C7688F2F3}" type="datetime1">
              <a:rPr lang="en-US" smtClean="0"/>
              <a:t>7/26/2021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C0C37-3CEC-4CB4-B902-37F94E20E969}" type="slidenum">
              <a:rPr lang="en-US" smtClean="0"/>
              <a:t>‹#›</a:t>
            </a:fld>
            <a:endParaRPr lang="en-US"/>
          </a:p>
        </p:txBody>
      </p:sp>
    </p:spTree>
    <p:extLst>
      <p:ext uri="{BB962C8B-B14F-4D97-AF65-F5344CB8AC3E}">
        <p14:creationId xmlns:p14="http://schemas.microsoft.com/office/powerpoint/2010/main" val="895918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0029866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14438"/>
            <a:ext cx="12284766" cy="2387600"/>
          </a:xfrm>
        </p:spPr>
        <p:txBody>
          <a:bodyPr>
            <a:normAutofit/>
          </a:bodyPr>
          <a:lstStyle/>
          <a:p>
            <a:r>
              <a:rPr lang="en-US" sz="4900" b="1" dirty="0">
                <a:latin typeface="Calibri" panose="020F0502020204030204" pitchFamily="34" charset="0"/>
                <a:cs typeface="Calibri" panose="020F0502020204030204" pitchFamily="34" charset="0"/>
              </a:rPr>
              <a:t>Bending Stiffness in Prepreg Composites</a:t>
            </a:r>
            <a:br>
              <a:rPr lang="en-US" sz="4900" b="1" dirty="0">
                <a:latin typeface="Calibri" panose="020F0502020204030204" pitchFamily="34" charset="0"/>
                <a:cs typeface="Calibri" panose="020F0502020204030204" pitchFamily="34" charset="0"/>
              </a:rPr>
            </a:br>
            <a:endParaRPr lang="en-US" sz="4400" dirty="0">
              <a:latin typeface="Calibri" panose="020F0502020204030204" pitchFamily="34" charset="0"/>
              <a:cs typeface="Calibri" panose="020F0502020204030204" pitchFamily="34" charset="0"/>
            </a:endParaRPr>
          </a:p>
        </p:txBody>
      </p:sp>
      <p:sp>
        <p:nvSpPr>
          <p:cNvPr id="3" name="Subtitle 2"/>
          <p:cNvSpPr>
            <a:spLocks noGrp="1"/>
          </p:cNvSpPr>
          <p:nvPr>
            <p:ph type="subTitle" idx="1"/>
          </p:nvPr>
        </p:nvSpPr>
        <p:spPr>
          <a:xfrm>
            <a:off x="1524000" y="3640138"/>
            <a:ext cx="9144000" cy="627062"/>
          </a:xfrm>
        </p:spPr>
        <p:txBody>
          <a:bodyPr>
            <a:normAutofit fontScale="85000" lnSpcReduction="20000"/>
          </a:bodyPr>
          <a:lstStyle/>
          <a:p>
            <a:r>
              <a:rPr lang="en-US" sz="2000" dirty="0">
                <a:cs typeface="Times New Roman" panose="02020603050405020304" pitchFamily="18" charset="0"/>
              </a:rPr>
              <a:t>Matthew Orrell</a:t>
            </a:r>
          </a:p>
          <a:p>
            <a:r>
              <a:rPr lang="en-US" sz="2000" dirty="0">
                <a:cs typeface="Times New Roman" panose="02020603050405020304" pitchFamily="18" charset="0"/>
              </a:rPr>
              <a:t>Chris Wohl, Robert </a:t>
            </a:r>
            <a:r>
              <a:rPr lang="en-US" sz="2000" dirty="0" err="1">
                <a:cs typeface="Times New Roman" panose="02020603050405020304" pitchFamily="18" charset="0"/>
              </a:rPr>
              <a:t>Edahl</a:t>
            </a:r>
            <a:endParaRPr lang="en-US" sz="2000" dirty="0">
              <a:cs typeface="Times New Roman" panose="02020603050405020304" pitchFamily="18" charset="0"/>
            </a:endParaRPr>
          </a:p>
        </p:txBody>
      </p:sp>
      <p:sp>
        <p:nvSpPr>
          <p:cNvPr id="4" name="TextBox 3"/>
          <p:cNvSpPr txBox="1"/>
          <p:nvPr/>
        </p:nvSpPr>
        <p:spPr>
          <a:xfrm>
            <a:off x="3932387" y="5678323"/>
            <a:ext cx="4327275" cy="369332"/>
          </a:xfrm>
          <a:prstGeom prst="rect">
            <a:avLst/>
          </a:prstGeom>
          <a:noFill/>
        </p:spPr>
        <p:txBody>
          <a:bodyPr wrap="none" rtlCol="0">
            <a:spAutoFit/>
          </a:bodyPr>
          <a:lstStyle/>
          <a:p>
            <a:pPr algn="ctr"/>
            <a:r>
              <a:rPr lang="en-US" dirty="0">
                <a:cs typeface="Times New Roman" panose="02020603050405020304" pitchFamily="18" charset="0"/>
              </a:rPr>
              <a:t>2021 Summer Student Research Symposium</a:t>
            </a:r>
          </a:p>
        </p:txBody>
      </p:sp>
      <p:sp>
        <p:nvSpPr>
          <p:cNvPr id="8" name="Rectangle 7"/>
          <p:cNvSpPr/>
          <p:nvPr/>
        </p:nvSpPr>
        <p:spPr>
          <a:xfrm>
            <a:off x="2328863" y="4603247"/>
            <a:ext cx="7839075" cy="338554"/>
          </a:xfrm>
          <a:prstGeom prst="rect">
            <a:avLst/>
          </a:prstGeom>
        </p:spPr>
        <p:txBody>
          <a:bodyPr wrap="square">
            <a:spAutoFit/>
          </a:bodyPr>
          <a:lstStyle/>
          <a:p>
            <a:pPr algn="ctr"/>
            <a:endParaRPr lang="en-US" sz="1600" dirty="0">
              <a:solidFill>
                <a:srgbClr val="002060"/>
              </a:solidFill>
              <a:ea typeface="Times New Roman" panose="02020603050405020304" pitchFamily="18" charset="0"/>
              <a:cs typeface="Calibri" panose="020F0502020204030204" pitchFamily="34" charset="0"/>
            </a:endParaRPr>
          </a:p>
        </p:txBody>
      </p:sp>
      <p:sp>
        <p:nvSpPr>
          <p:cNvPr id="5" name="TextBox 4">
            <a:extLst>
              <a:ext uri="{FF2B5EF4-FFF2-40B4-BE49-F238E27FC236}">
                <a16:creationId xmlns:a16="http://schemas.microsoft.com/office/drawing/2014/main" id="{D2697C61-C350-4DB9-9BB9-74977D4D0505}"/>
              </a:ext>
            </a:extLst>
          </p:cNvPr>
          <p:cNvSpPr txBox="1"/>
          <p:nvPr/>
        </p:nvSpPr>
        <p:spPr>
          <a:xfrm>
            <a:off x="3676216" y="6488668"/>
            <a:ext cx="4839568" cy="369332"/>
          </a:xfrm>
          <a:prstGeom prst="rect">
            <a:avLst/>
          </a:prstGeom>
          <a:noFill/>
        </p:spPr>
        <p:txBody>
          <a:bodyPr wrap="square" rtlCol="0">
            <a:spAutoFit/>
          </a:bodyPr>
          <a:lstStyle/>
          <a:p>
            <a:pPr algn="ctr"/>
            <a:r>
              <a:rPr lang="en-US" dirty="0"/>
              <a:t>All Images are credited to NASA</a:t>
            </a:r>
          </a:p>
        </p:txBody>
      </p:sp>
    </p:spTree>
    <p:extLst>
      <p:ext uri="{BB962C8B-B14F-4D97-AF65-F5344CB8AC3E}">
        <p14:creationId xmlns:p14="http://schemas.microsoft.com/office/powerpoint/2010/main" val="3491332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195F1-79FD-4E39-84A0-B90F311A7257}"/>
              </a:ext>
            </a:extLst>
          </p:cNvPr>
          <p:cNvSpPr>
            <a:spLocks noGrp="1"/>
          </p:cNvSpPr>
          <p:nvPr>
            <p:ph type="title"/>
          </p:nvPr>
        </p:nvSpPr>
        <p:spPr/>
        <p:txBody>
          <a:bodyPr>
            <a:normAutofit/>
          </a:bodyPr>
          <a:lstStyle/>
          <a:p>
            <a:r>
              <a:rPr lang="en-US" dirty="0"/>
              <a:t>Overview</a:t>
            </a:r>
          </a:p>
        </p:txBody>
      </p:sp>
      <p:sp>
        <p:nvSpPr>
          <p:cNvPr id="4" name="Slide Number Placeholder 3">
            <a:extLst>
              <a:ext uri="{FF2B5EF4-FFF2-40B4-BE49-F238E27FC236}">
                <a16:creationId xmlns:a16="http://schemas.microsoft.com/office/drawing/2014/main" id="{590156A2-49EB-48D3-843B-C7735E34BE38}"/>
              </a:ext>
            </a:extLst>
          </p:cNvPr>
          <p:cNvSpPr>
            <a:spLocks noGrp="1"/>
          </p:cNvSpPr>
          <p:nvPr>
            <p:ph type="sldNum" sz="quarter" idx="12"/>
          </p:nvPr>
        </p:nvSpPr>
        <p:spPr/>
        <p:txBody>
          <a:bodyPr/>
          <a:lstStyle/>
          <a:p>
            <a:fld id="{224C0C37-3CEC-4CB4-B902-37F94E20E969}" type="slidenum">
              <a:rPr lang="en-US" smtClean="0"/>
              <a:pPr/>
              <a:t>2</a:t>
            </a:fld>
            <a:endParaRPr lang="en-US"/>
          </a:p>
        </p:txBody>
      </p:sp>
      <p:sp>
        <p:nvSpPr>
          <p:cNvPr id="6" name="TextBox 5">
            <a:extLst>
              <a:ext uri="{FF2B5EF4-FFF2-40B4-BE49-F238E27FC236}">
                <a16:creationId xmlns:a16="http://schemas.microsoft.com/office/drawing/2014/main" id="{66E42234-EFEA-49A1-80D4-83B2F0DBA081}"/>
              </a:ext>
            </a:extLst>
          </p:cNvPr>
          <p:cNvSpPr txBox="1"/>
          <p:nvPr/>
        </p:nvSpPr>
        <p:spPr>
          <a:xfrm>
            <a:off x="579880" y="1714669"/>
            <a:ext cx="3227942" cy="1815882"/>
          </a:xfrm>
          <a:prstGeom prst="rect">
            <a:avLst/>
          </a:prstGeom>
          <a:noFill/>
        </p:spPr>
        <p:txBody>
          <a:bodyPr wrap="square" rtlCol="0">
            <a:spAutoFit/>
          </a:bodyPr>
          <a:lstStyle/>
          <a:p>
            <a:r>
              <a:rPr lang="en-US" sz="2800" dirty="0"/>
              <a:t>High-Rate Composite Manufacturing</a:t>
            </a:r>
          </a:p>
          <a:p>
            <a:r>
              <a:rPr lang="en-US" sz="2800" dirty="0"/>
              <a:t>(</a:t>
            </a:r>
            <a:r>
              <a:rPr lang="en-US" sz="2800" dirty="0" err="1"/>
              <a:t>HiCAM</a:t>
            </a:r>
            <a:r>
              <a:rPr lang="en-US" sz="2800" dirty="0"/>
              <a:t>)</a:t>
            </a:r>
          </a:p>
        </p:txBody>
      </p:sp>
      <p:sp>
        <p:nvSpPr>
          <p:cNvPr id="7" name="TextBox 6">
            <a:extLst>
              <a:ext uri="{FF2B5EF4-FFF2-40B4-BE49-F238E27FC236}">
                <a16:creationId xmlns:a16="http://schemas.microsoft.com/office/drawing/2014/main" id="{407D0362-4614-445B-A47C-5585DFEF6829}"/>
              </a:ext>
            </a:extLst>
          </p:cNvPr>
          <p:cNvSpPr txBox="1"/>
          <p:nvPr/>
        </p:nvSpPr>
        <p:spPr>
          <a:xfrm>
            <a:off x="7907383" y="2327748"/>
            <a:ext cx="2238103" cy="584775"/>
          </a:xfrm>
          <a:prstGeom prst="rect">
            <a:avLst/>
          </a:prstGeom>
          <a:noFill/>
        </p:spPr>
        <p:txBody>
          <a:bodyPr wrap="square" rtlCol="0">
            <a:spAutoFit/>
          </a:bodyPr>
          <a:lstStyle/>
          <a:p>
            <a:r>
              <a:rPr lang="en-US" sz="3200" dirty="0"/>
              <a:t>Tool Design</a:t>
            </a:r>
          </a:p>
        </p:txBody>
      </p:sp>
      <p:sp>
        <p:nvSpPr>
          <p:cNvPr id="8" name="Arrow: Right 7">
            <a:extLst>
              <a:ext uri="{FF2B5EF4-FFF2-40B4-BE49-F238E27FC236}">
                <a16:creationId xmlns:a16="http://schemas.microsoft.com/office/drawing/2014/main" id="{09081077-0C30-4226-B03B-E14BA583E03A}"/>
              </a:ext>
            </a:extLst>
          </p:cNvPr>
          <p:cNvSpPr/>
          <p:nvPr/>
        </p:nvSpPr>
        <p:spPr>
          <a:xfrm>
            <a:off x="4012474" y="1913774"/>
            <a:ext cx="3485605" cy="14176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89D6CF1-BE4D-4116-8D81-D8858D1A9B64}"/>
              </a:ext>
            </a:extLst>
          </p:cNvPr>
          <p:cNvSpPr txBox="1"/>
          <p:nvPr/>
        </p:nvSpPr>
        <p:spPr>
          <a:xfrm>
            <a:off x="1036320" y="3972724"/>
            <a:ext cx="1819175" cy="663443"/>
          </a:xfrm>
          <a:prstGeom prst="rect">
            <a:avLst/>
          </a:prstGeom>
          <a:noFill/>
        </p:spPr>
        <p:txBody>
          <a:bodyPr wrap="square" rtlCol="0">
            <a:spAutoFit/>
          </a:bodyPr>
          <a:lstStyle/>
          <a:p>
            <a:r>
              <a:rPr lang="en-US" dirty="0"/>
              <a:t>ISACC PHOTO	</a:t>
            </a:r>
          </a:p>
        </p:txBody>
      </p:sp>
      <p:pic>
        <p:nvPicPr>
          <p:cNvPr id="9" name="Picture 8" descr="A picture containing metalware, gear&#10;&#10;Description automatically generated">
            <a:extLst>
              <a:ext uri="{FF2B5EF4-FFF2-40B4-BE49-F238E27FC236}">
                <a16:creationId xmlns:a16="http://schemas.microsoft.com/office/drawing/2014/main" id="{43DEB944-727F-48B9-873B-29B2FDB949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6068" y="3597333"/>
            <a:ext cx="4353352" cy="2985156"/>
          </a:xfrm>
          <a:prstGeom prst="rect">
            <a:avLst/>
          </a:prstGeom>
        </p:spPr>
      </p:pic>
      <p:pic>
        <p:nvPicPr>
          <p:cNvPr id="1026" name="Picture 2">
            <a:extLst>
              <a:ext uri="{FF2B5EF4-FFF2-40B4-BE49-F238E27FC236}">
                <a16:creationId xmlns:a16="http://schemas.microsoft.com/office/drawing/2014/main" id="{D3578510-F3C8-4AC6-A9AC-CBEA469B0AE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4601" y="3753637"/>
            <a:ext cx="3771802" cy="2828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841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93DAF-41E7-4E59-8828-7563B30FFD93}"/>
              </a:ext>
            </a:extLst>
          </p:cNvPr>
          <p:cNvSpPr>
            <a:spLocks noGrp="1"/>
          </p:cNvSpPr>
          <p:nvPr>
            <p:ph type="title"/>
          </p:nvPr>
        </p:nvSpPr>
        <p:spPr>
          <a:xfrm>
            <a:off x="759822" y="336945"/>
            <a:ext cx="10515600" cy="1325563"/>
          </a:xfrm>
        </p:spPr>
        <p:txBody>
          <a:bodyPr>
            <a:normAutofit/>
          </a:bodyPr>
          <a:lstStyle/>
          <a:p>
            <a:r>
              <a:rPr lang="en-US" dirty="0"/>
              <a:t>History of the project</a:t>
            </a:r>
          </a:p>
        </p:txBody>
      </p:sp>
      <p:sp>
        <p:nvSpPr>
          <p:cNvPr id="3" name="Content Placeholder 2">
            <a:extLst>
              <a:ext uri="{FF2B5EF4-FFF2-40B4-BE49-F238E27FC236}">
                <a16:creationId xmlns:a16="http://schemas.microsoft.com/office/drawing/2014/main" id="{1A92BAB8-CA3C-4B65-A7EE-8B1439A70CD9}"/>
              </a:ext>
            </a:extLst>
          </p:cNvPr>
          <p:cNvSpPr>
            <a:spLocks noGrp="1"/>
          </p:cNvSpPr>
          <p:nvPr>
            <p:ph idx="1"/>
          </p:nvPr>
        </p:nvSpPr>
        <p:spPr>
          <a:xfrm>
            <a:off x="759822" y="1526459"/>
            <a:ext cx="10784478" cy="1511777"/>
          </a:xfrm>
        </p:spPr>
        <p:txBody>
          <a:bodyPr>
            <a:normAutofit/>
          </a:bodyPr>
          <a:lstStyle/>
          <a:p>
            <a:r>
              <a:rPr lang="en-US" dirty="0"/>
              <a:t>Other modes of testing</a:t>
            </a:r>
          </a:p>
          <a:p>
            <a:pPr marL="0" indent="0">
              <a:buNone/>
            </a:pPr>
            <a:r>
              <a:rPr lang="en-US" dirty="0"/>
              <a:t>			 - Dynamic Mechanical Analysis (DMA) </a:t>
            </a:r>
          </a:p>
          <a:p>
            <a:pPr marL="0" indent="0">
              <a:buNone/>
            </a:pPr>
            <a:r>
              <a:rPr lang="en-US" dirty="0"/>
              <a:t>			 - Dynamic Mechanical Thermal Analysis (DMTA)</a:t>
            </a:r>
          </a:p>
        </p:txBody>
      </p:sp>
      <p:sp>
        <p:nvSpPr>
          <p:cNvPr id="4" name="Slide Number Placeholder 3">
            <a:extLst>
              <a:ext uri="{FF2B5EF4-FFF2-40B4-BE49-F238E27FC236}">
                <a16:creationId xmlns:a16="http://schemas.microsoft.com/office/drawing/2014/main" id="{44357348-53E1-4D69-9786-8A09D761A34C}"/>
              </a:ext>
            </a:extLst>
          </p:cNvPr>
          <p:cNvSpPr>
            <a:spLocks noGrp="1"/>
          </p:cNvSpPr>
          <p:nvPr>
            <p:ph type="sldNum" sz="quarter" idx="12"/>
          </p:nvPr>
        </p:nvSpPr>
        <p:spPr/>
        <p:txBody>
          <a:bodyPr/>
          <a:lstStyle/>
          <a:p>
            <a:fld id="{224C0C37-3CEC-4CB4-B902-37F94E20E969}" type="slidenum">
              <a:rPr lang="en-US" smtClean="0"/>
              <a:pPr/>
              <a:t>3</a:t>
            </a:fld>
            <a:endParaRPr lang="en-US"/>
          </a:p>
        </p:txBody>
      </p:sp>
      <p:pic>
        <p:nvPicPr>
          <p:cNvPr id="5" name="Picture 4" descr="A picture containing metalware, gear&#10;&#10;Description automatically generated">
            <a:extLst>
              <a:ext uri="{FF2B5EF4-FFF2-40B4-BE49-F238E27FC236}">
                <a16:creationId xmlns:a16="http://schemas.microsoft.com/office/drawing/2014/main" id="{14ED32C9-75E4-4ED4-9BC6-5F23D168D1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10550" y="3714037"/>
            <a:ext cx="3333750" cy="2286000"/>
          </a:xfrm>
          <a:prstGeom prst="rect">
            <a:avLst/>
          </a:prstGeom>
        </p:spPr>
      </p:pic>
      <p:pic>
        <p:nvPicPr>
          <p:cNvPr id="6" name="Picture 5" descr="A picture containing indoor, wall, sink&#10;&#10;Description automatically generated">
            <a:extLst>
              <a:ext uri="{FF2B5EF4-FFF2-40B4-BE49-F238E27FC236}">
                <a16:creationId xmlns:a16="http://schemas.microsoft.com/office/drawing/2014/main" id="{D70A1417-68A1-4BEA-964F-A4D7FC0236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01" y="3232232"/>
            <a:ext cx="2400299" cy="3200399"/>
          </a:xfrm>
          <a:prstGeom prst="rect">
            <a:avLst/>
          </a:prstGeom>
        </p:spPr>
      </p:pic>
      <p:sp>
        <p:nvSpPr>
          <p:cNvPr id="7" name="Arrow: Right 6">
            <a:extLst>
              <a:ext uri="{FF2B5EF4-FFF2-40B4-BE49-F238E27FC236}">
                <a16:creationId xmlns:a16="http://schemas.microsoft.com/office/drawing/2014/main" id="{FA7F335B-2016-48E5-AFFC-6DE068C6D460}"/>
              </a:ext>
            </a:extLst>
          </p:cNvPr>
          <p:cNvSpPr/>
          <p:nvPr/>
        </p:nvSpPr>
        <p:spPr>
          <a:xfrm>
            <a:off x="4505325" y="4290735"/>
            <a:ext cx="2933700" cy="10833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7330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FA80A71-2C2D-4241-914B-B91C66173A43}"/>
              </a:ext>
            </a:extLst>
          </p:cNvPr>
          <p:cNvSpPr>
            <a:spLocks noGrp="1"/>
          </p:cNvSpPr>
          <p:nvPr>
            <p:ph type="sldNum" sz="quarter" idx="12"/>
          </p:nvPr>
        </p:nvSpPr>
        <p:spPr/>
        <p:txBody>
          <a:bodyPr/>
          <a:lstStyle/>
          <a:p>
            <a:fld id="{224C0C37-3CEC-4CB4-B902-37F94E20E969}" type="slidenum">
              <a:rPr lang="en-US" smtClean="0"/>
              <a:pPr/>
              <a:t>4</a:t>
            </a:fld>
            <a:endParaRPr lang="en-US"/>
          </a:p>
        </p:txBody>
      </p:sp>
      <p:pic>
        <p:nvPicPr>
          <p:cNvPr id="9" name="Picture 8" descr="A picture containing indoor, wall, sink&#10;&#10;Description automatically generated">
            <a:extLst>
              <a:ext uri="{FF2B5EF4-FFF2-40B4-BE49-F238E27FC236}">
                <a16:creationId xmlns:a16="http://schemas.microsoft.com/office/drawing/2014/main" id="{43DA6389-A23B-4EF5-A499-2961EA5573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0665" y="1263130"/>
            <a:ext cx="3913974" cy="5218632"/>
          </a:xfrm>
          <a:prstGeom prst="rect">
            <a:avLst/>
          </a:prstGeom>
        </p:spPr>
      </p:pic>
      <p:sp>
        <p:nvSpPr>
          <p:cNvPr id="13" name="TextBox 12">
            <a:extLst>
              <a:ext uri="{FF2B5EF4-FFF2-40B4-BE49-F238E27FC236}">
                <a16:creationId xmlns:a16="http://schemas.microsoft.com/office/drawing/2014/main" id="{641506A4-D763-42DB-A4FF-F80D063E2F97}"/>
              </a:ext>
            </a:extLst>
          </p:cNvPr>
          <p:cNvSpPr txBox="1"/>
          <p:nvPr/>
        </p:nvSpPr>
        <p:spPr>
          <a:xfrm>
            <a:off x="6388902" y="4133850"/>
            <a:ext cx="3913974" cy="2246769"/>
          </a:xfrm>
          <a:prstGeom prst="rect">
            <a:avLst/>
          </a:prstGeom>
          <a:noFill/>
        </p:spPr>
        <p:txBody>
          <a:bodyPr wrap="square" rtlCol="0">
            <a:spAutoFit/>
          </a:bodyPr>
          <a:lstStyle/>
          <a:p>
            <a:pPr marL="342900" indent="-342900">
              <a:buFont typeface="Arial" panose="020B0604020202020204" pitchFamily="34" charset="0"/>
              <a:buChar char="•"/>
            </a:pPr>
            <a:r>
              <a:rPr lang="en-US" sz="2800" dirty="0"/>
              <a:t>Lengthy setup</a:t>
            </a:r>
          </a:p>
          <a:p>
            <a:pPr marL="342900" indent="-342900">
              <a:buFont typeface="Arial" panose="020B0604020202020204" pitchFamily="34" charset="0"/>
              <a:buChar char="•"/>
            </a:pPr>
            <a:r>
              <a:rPr lang="en-US" sz="2800" dirty="0"/>
              <a:t>Introduced play</a:t>
            </a:r>
          </a:p>
          <a:p>
            <a:pPr marL="342900" indent="-342900">
              <a:buFont typeface="Arial" panose="020B0604020202020204" pitchFamily="34" charset="0"/>
              <a:buChar char="•"/>
            </a:pPr>
            <a:r>
              <a:rPr lang="en-US" sz="2800" dirty="0"/>
              <a:t>Inconsistent</a:t>
            </a:r>
          </a:p>
          <a:p>
            <a:pPr marL="342900" indent="-342900">
              <a:buFont typeface="Arial" panose="020B0604020202020204" pitchFamily="34" charset="0"/>
              <a:buChar char="•"/>
            </a:pPr>
            <a:r>
              <a:rPr lang="en-US" sz="2800" dirty="0"/>
              <a:t>Applied tensile force </a:t>
            </a:r>
          </a:p>
          <a:p>
            <a:pPr marL="342900" indent="-342900">
              <a:buFont typeface="Arial" panose="020B0604020202020204" pitchFamily="34" charset="0"/>
              <a:buChar char="•"/>
            </a:pPr>
            <a:r>
              <a:rPr lang="en-US" sz="2800" dirty="0"/>
              <a:t>Applied shear force</a:t>
            </a:r>
          </a:p>
        </p:txBody>
      </p:sp>
      <p:cxnSp>
        <p:nvCxnSpPr>
          <p:cNvPr id="10" name="Straight Connector 9">
            <a:extLst>
              <a:ext uri="{FF2B5EF4-FFF2-40B4-BE49-F238E27FC236}">
                <a16:creationId xmlns:a16="http://schemas.microsoft.com/office/drawing/2014/main" id="{807397E5-C41B-43FA-BF1E-9E460C2304F0}"/>
              </a:ext>
            </a:extLst>
          </p:cNvPr>
          <p:cNvCxnSpPr/>
          <p:nvPr/>
        </p:nvCxnSpPr>
        <p:spPr>
          <a:xfrm flipH="1">
            <a:off x="3990975" y="2971800"/>
            <a:ext cx="123825" cy="1238250"/>
          </a:xfrm>
          <a:prstGeom prst="line">
            <a:avLst/>
          </a:prstGeom>
        </p:spPr>
        <p:style>
          <a:lnRef idx="3">
            <a:schemeClr val="accent2"/>
          </a:lnRef>
          <a:fillRef idx="0">
            <a:schemeClr val="accent2"/>
          </a:fillRef>
          <a:effectRef idx="2">
            <a:schemeClr val="accent2"/>
          </a:effectRef>
          <a:fontRef idx="minor">
            <a:schemeClr val="tx1"/>
          </a:fontRef>
        </p:style>
      </p:cxnSp>
      <p:cxnSp>
        <p:nvCxnSpPr>
          <p:cNvPr id="12" name="Straight Connector 11">
            <a:extLst>
              <a:ext uri="{FF2B5EF4-FFF2-40B4-BE49-F238E27FC236}">
                <a16:creationId xmlns:a16="http://schemas.microsoft.com/office/drawing/2014/main" id="{38AF3241-B92B-4376-A5F2-A66A1EEDDF29}"/>
              </a:ext>
            </a:extLst>
          </p:cNvPr>
          <p:cNvCxnSpPr/>
          <p:nvPr/>
        </p:nvCxnSpPr>
        <p:spPr>
          <a:xfrm>
            <a:off x="4114800" y="2971800"/>
            <a:ext cx="1076325" cy="76200"/>
          </a:xfrm>
          <a:prstGeom prst="line">
            <a:avLst/>
          </a:prstGeom>
        </p:spPr>
        <p:style>
          <a:lnRef idx="3">
            <a:schemeClr val="accent1"/>
          </a:lnRef>
          <a:fillRef idx="0">
            <a:schemeClr val="accent1"/>
          </a:fillRef>
          <a:effectRef idx="2">
            <a:schemeClr val="accent1"/>
          </a:effectRef>
          <a:fontRef idx="minor">
            <a:schemeClr val="tx1"/>
          </a:fontRef>
        </p:style>
      </p:cxnSp>
      <p:cxnSp>
        <p:nvCxnSpPr>
          <p:cNvPr id="15" name="Straight Connector 14">
            <a:extLst>
              <a:ext uri="{FF2B5EF4-FFF2-40B4-BE49-F238E27FC236}">
                <a16:creationId xmlns:a16="http://schemas.microsoft.com/office/drawing/2014/main" id="{5E508BEC-C778-4F47-B43F-6D452BDFF3E9}"/>
              </a:ext>
            </a:extLst>
          </p:cNvPr>
          <p:cNvCxnSpPr/>
          <p:nvPr/>
        </p:nvCxnSpPr>
        <p:spPr>
          <a:xfrm flipV="1">
            <a:off x="4448175" y="4133850"/>
            <a:ext cx="85725" cy="200025"/>
          </a:xfrm>
          <a:prstGeom prst="line">
            <a:avLst/>
          </a:prstGeom>
        </p:spPr>
        <p:style>
          <a:lnRef idx="3">
            <a:schemeClr val="accent6"/>
          </a:lnRef>
          <a:fillRef idx="0">
            <a:schemeClr val="accent6"/>
          </a:fillRef>
          <a:effectRef idx="2">
            <a:schemeClr val="accent6"/>
          </a:effectRef>
          <a:fontRef idx="minor">
            <a:schemeClr val="tx1"/>
          </a:fontRef>
        </p:style>
      </p:cxnSp>
      <p:sp>
        <p:nvSpPr>
          <p:cNvPr id="17" name="Arrow: Curved Right 16">
            <a:extLst>
              <a:ext uri="{FF2B5EF4-FFF2-40B4-BE49-F238E27FC236}">
                <a16:creationId xmlns:a16="http://schemas.microsoft.com/office/drawing/2014/main" id="{0897C7E5-6D10-467D-B263-346A0122D14A}"/>
              </a:ext>
            </a:extLst>
          </p:cNvPr>
          <p:cNvSpPr/>
          <p:nvPr/>
        </p:nvSpPr>
        <p:spPr>
          <a:xfrm rot="10800000">
            <a:off x="2795987" y="1915841"/>
            <a:ext cx="828675" cy="830805"/>
          </a:xfrm>
          <a:prstGeom prst="curv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Rounded Corners 17">
            <a:extLst>
              <a:ext uri="{FF2B5EF4-FFF2-40B4-BE49-F238E27FC236}">
                <a16:creationId xmlns:a16="http://schemas.microsoft.com/office/drawing/2014/main" id="{C40C5A6B-D954-4F2D-B235-58AE67C9FB87}"/>
              </a:ext>
            </a:extLst>
          </p:cNvPr>
          <p:cNvSpPr/>
          <p:nvPr/>
        </p:nvSpPr>
        <p:spPr>
          <a:xfrm>
            <a:off x="2438801" y="5228093"/>
            <a:ext cx="1185861" cy="41966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FIXED</a:t>
            </a:r>
          </a:p>
        </p:txBody>
      </p:sp>
      <p:sp>
        <p:nvSpPr>
          <p:cNvPr id="19" name="Rectangle: Rounded Corners 18">
            <a:extLst>
              <a:ext uri="{FF2B5EF4-FFF2-40B4-BE49-F238E27FC236}">
                <a16:creationId xmlns:a16="http://schemas.microsoft.com/office/drawing/2014/main" id="{A5100823-0B15-47B1-A561-0E9AFB80FE29}"/>
              </a:ext>
            </a:extLst>
          </p:cNvPr>
          <p:cNvSpPr/>
          <p:nvPr/>
        </p:nvSpPr>
        <p:spPr>
          <a:xfrm>
            <a:off x="6553200" y="1609725"/>
            <a:ext cx="2842814" cy="4191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Height: 3”</a:t>
            </a:r>
          </a:p>
        </p:txBody>
      </p:sp>
      <p:sp>
        <p:nvSpPr>
          <p:cNvPr id="20" name="Rectangle: Rounded Corners 19">
            <a:extLst>
              <a:ext uri="{FF2B5EF4-FFF2-40B4-BE49-F238E27FC236}">
                <a16:creationId xmlns:a16="http://schemas.microsoft.com/office/drawing/2014/main" id="{FADF0F79-CEE4-448A-815A-74A36FB2965C}"/>
              </a:ext>
            </a:extLst>
          </p:cNvPr>
          <p:cNvSpPr/>
          <p:nvPr/>
        </p:nvSpPr>
        <p:spPr>
          <a:xfrm>
            <a:off x="6553200" y="2138362"/>
            <a:ext cx="2842814" cy="4191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Length: 2.36”</a:t>
            </a:r>
          </a:p>
        </p:txBody>
      </p:sp>
      <p:sp>
        <p:nvSpPr>
          <p:cNvPr id="21" name="Rectangle: Rounded Corners 20">
            <a:extLst>
              <a:ext uri="{FF2B5EF4-FFF2-40B4-BE49-F238E27FC236}">
                <a16:creationId xmlns:a16="http://schemas.microsoft.com/office/drawing/2014/main" id="{5645803C-5FD6-4241-8773-D76C2C5869DF}"/>
              </a:ext>
            </a:extLst>
          </p:cNvPr>
          <p:cNvSpPr/>
          <p:nvPr/>
        </p:nvSpPr>
        <p:spPr>
          <a:xfrm>
            <a:off x="6553200" y="2662238"/>
            <a:ext cx="2842814" cy="41910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Width: 1.96”</a:t>
            </a:r>
          </a:p>
        </p:txBody>
      </p:sp>
    </p:spTree>
    <p:extLst>
      <p:ext uri="{BB962C8B-B14F-4D97-AF65-F5344CB8AC3E}">
        <p14:creationId xmlns:p14="http://schemas.microsoft.com/office/powerpoint/2010/main" val="854289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206F4-EB74-4508-B331-C2E5C2624751}"/>
              </a:ext>
            </a:extLst>
          </p:cNvPr>
          <p:cNvSpPr>
            <a:spLocks noGrp="1"/>
          </p:cNvSpPr>
          <p:nvPr>
            <p:ph type="title"/>
          </p:nvPr>
        </p:nvSpPr>
        <p:spPr/>
        <p:txBody>
          <a:bodyPr/>
          <a:lstStyle/>
          <a:p>
            <a:r>
              <a:rPr lang="en-US" dirty="0"/>
              <a:t>The Approach</a:t>
            </a:r>
          </a:p>
        </p:txBody>
      </p:sp>
      <p:sp>
        <p:nvSpPr>
          <p:cNvPr id="4" name="Slide Number Placeholder 3">
            <a:extLst>
              <a:ext uri="{FF2B5EF4-FFF2-40B4-BE49-F238E27FC236}">
                <a16:creationId xmlns:a16="http://schemas.microsoft.com/office/drawing/2014/main" id="{3F3E5F37-B648-4545-B3C2-7B8DEC64981B}"/>
              </a:ext>
            </a:extLst>
          </p:cNvPr>
          <p:cNvSpPr>
            <a:spLocks noGrp="1"/>
          </p:cNvSpPr>
          <p:nvPr>
            <p:ph type="sldNum" sz="quarter" idx="12"/>
          </p:nvPr>
        </p:nvSpPr>
        <p:spPr/>
        <p:txBody>
          <a:bodyPr/>
          <a:lstStyle/>
          <a:p>
            <a:fld id="{224C0C37-3CEC-4CB4-B902-37F94E20E969}" type="slidenum">
              <a:rPr lang="en-US" smtClean="0"/>
              <a:pPr/>
              <a:t>5</a:t>
            </a:fld>
            <a:endParaRPr lang="en-US"/>
          </a:p>
        </p:txBody>
      </p:sp>
      <p:graphicFrame>
        <p:nvGraphicFramePr>
          <p:cNvPr id="7" name="Content Placeholder 6">
            <a:extLst>
              <a:ext uri="{FF2B5EF4-FFF2-40B4-BE49-F238E27FC236}">
                <a16:creationId xmlns:a16="http://schemas.microsoft.com/office/drawing/2014/main" id="{7360A40B-A918-403D-9B72-8B4B380681EE}"/>
              </a:ext>
            </a:extLst>
          </p:cNvPr>
          <p:cNvGraphicFramePr>
            <a:graphicFrameLocks noGrp="1"/>
          </p:cNvGraphicFramePr>
          <p:nvPr>
            <p:ph idx="1"/>
            <p:extLst>
              <p:ext uri="{D42A27DB-BD31-4B8C-83A1-F6EECF244321}">
                <p14:modId xmlns:p14="http://schemas.microsoft.com/office/powerpoint/2010/main" val="3185055248"/>
              </p:ext>
            </p:extLst>
          </p:nvPr>
        </p:nvGraphicFramePr>
        <p:xfrm>
          <a:off x="1028700" y="1111250"/>
          <a:ext cx="10515600" cy="309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Rounded Corners 7">
            <a:extLst>
              <a:ext uri="{FF2B5EF4-FFF2-40B4-BE49-F238E27FC236}">
                <a16:creationId xmlns:a16="http://schemas.microsoft.com/office/drawing/2014/main" id="{9C53AD64-337C-4E23-9F1A-BCBF4F103834}"/>
              </a:ext>
            </a:extLst>
          </p:cNvPr>
          <p:cNvSpPr/>
          <p:nvPr/>
        </p:nvSpPr>
        <p:spPr>
          <a:xfrm>
            <a:off x="3881437" y="4306887"/>
            <a:ext cx="4810125" cy="18954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PRODUCT</a:t>
            </a:r>
          </a:p>
        </p:txBody>
      </p:sp>
    </p:spTree>
    <p:extLst>
      <p:ext uri="{BB962C8B-B14F-4D97-AF65-F5344CB8AC3E}">
        <p14:creationId xmlns:p14="http://schemas.microsoft.com/office/powerpoint/2010/main" val="367580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FBBB2-5B98-492B-AAB1-204208DE8FE3}"/>
              </a:ext>
            </a:extLst>
          </p:cNvPr>
          <p:cNvSpPr>
            <a:spLocks noGrp="1"/>
          </p:cNvSpPr>
          <p:nvPr>
            <p:ph type="title"/>
          </p:nvPr>
        </p:nvSpPr>
        <p:spPr/>
        <p:txBody>
          <a:bodyPr/>
          <a:lstStyle/>
          <a:p>
            <a:r>
              <a:rPr lang="en-US" dirty="0"/>
              <a:t>Iteration 1</a:t>
            </a:r>
          </a:p>
        </p:txBody>
      </p:sp>
      <p:sp>
        <p:nvSpPr>
          <p:cNvPr id="4" name="Slide Number Placeholder 3">
            <a:extLst>
              <a:ext uri="{FF2B5EF4-FFF2-40B4-BE49-F238E27FC236}">
                <a16:creationId xmlns:a16="http://schemas.microsoft.com/office/drawing/2014/main" id="{B295FC2C-AE39-42E9-8376-222CC8B30C21}"/>
              </a:ext>
            </a:extLst>
          </p:cNvPr>
          <p:cNvSpPr>
            <a:spLocks noGrp="1"/>
          </p:cNvSpPr>
          <p:nvPr>
            <p:ph type="sldNum" sz="quarter" idx="12"/>
          </p:nvPr>
        </p:nvSpPr>
        <p:spPr/>
        <p:txBody>
          <a:bodyPr/>
          <a:lstStyle/>
          <a:p>
            <a:fld id="{224C0C37-3CEC-4CB4-B902-37F94E20E969}" type="slidenum">
              <a:rPr lang="en-US" smtClean="0"/>
              <a:pPr/>
              <a:t>6</a:t>
            </a:fld>
            <a:endParaRPr lang="en-US"/>
          </a:p>
        </p:txBody>
      </p:sp>
      <p:pic>
        <p:nvPicPr>
          <p:cNvPr id="6" name="Picture 5" descr="A picture containing text&#10;&#10;Description automatically generated">
            <a:extLst>
              <a:ext uri="{FF2B5EF4-FFF2-40B4-BE49-F238E27FC236}">
                <a16:creationId xmlns:a16="http://schemas.microsoft.com/office/drawing/2014/main" id="{361DB04D-05F4-48D4-AD0D-889C710939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6236" y="1904198"/>
            <a:ext cx="5542718" cy="4181492"/>
          </a:xfrm>
          <a:prstGeom prst="rect">
            <a:avLst/>
          </a:prstGeom>
        </p:spPr>
      </p:pic>
      <p:sp>
        <p:nvSpPr>
          <p:cNvPr id="7" name="Rectangle 6">
            <a:extLst>
              <a:ext uri="{FF2B5EF4-FFF2-40B4-BE49-F238E27FC236}">
                <a16:creationId xmlns:a16="http://schemas.microsoft.com/office/drawing/2014/main" id="{CD449502-7487-41AE-BEFF-D3790D31B6D3}"/>
              </a:ext>
            </a:extLst>
          </p:cNvPr>
          <p:cNvSpPr/>
          <p:nvPr/>
        </p:nvSpPr>
        <p:spPr>
          <a:xfrm>
            <a:off x="7753574" y="2148920"/>
            <a:ext cx="2409824" cy="17343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q"/>
            </a:pPr>
            <a:r>
              <a:rPr lang="en-US" dirty="0"/>
              <a:t>Lengthy setup</a:t>
            </a:r>
          </a:p>
          <a:p>
            <a:pPr marL="285750" indent="-285750">
              <a:buFont typeface="Wingdings" panose="05000000000000000000" pitchFamily="2" charset="2"/>
              <a:buChar char="q"/>
            </a:pPr>
            <a:r>
              <a:rPr lang="en-US" dirty="0"/>
              <a:t>Introduced play</a:t>
            </a:r>
          </a:p>
          <a:p>
            <a:pPr marL="285750" indent="-285750">
              <a:buFont typeface="Wingdings" panose="05000000000000000000" pitchFamily="2" charset="2"/>
              <a:buChar char="q"/>
            </a:pPr>
            <a:r>
              <a:rPr lang="en-US" dirty="0"/>
              <a:t>Inconsistent</a:t>
            </a:r>
          </a:p>
          <a:p>
            <a:pPr marL="285750" indent="-285750">
              <a:buFont typeface="Wingdings" panose="05000000000000000000" pitchFamily="2" charset="2"/>
              <a:buChar char="q"/>
            </a:pPr>
            <a:r>
              <a:rPr lang="en-US" dirty="0"/>
              <a:t>Applied tensile force </a:t>
            </a:r>
          </a:p>
          <a:p>
            <a:pPr marL="285750" indent="-285750">
              <a:buFont typeface="Wingdings" panose="05000000000000000000" pitchFamily="2" charset="2"/>
              <a:buChar char="q"/>
            </a:pPr>
            <a:r>
              <a:rPr lang="en-US" dirty="0"/>
              <a:t>Applied shear force</a:t>
            </a:r>
          </a:p>
        </p:txBody>
      </p:sp>
      <p:sp>
        <p:nvSpPr>
          <p:cNvPr id="3" name="Multiplication Sign 2">
            <a:extLst>
              <a:ext uri="{FF2B5EF4-FFF2-40B4-BE49-F238E27FC236}">
                <a16:creationId xmlns:a16="http://schemas.microsoft.com/office/drawing/2014/main" id="{E793D3BB-EBC2-4DD5-B38F-B8C53618B6BC}"/>
              </a:ext>
            </a:extLst>
          </p:cNvPr>
          <p:cNvSpPr/>
          <p:nvPr/>
        </p:nvSpPr>
        <p:spPr>
          <a:xfrm>
            <a:off x="7867650" y="2321590"/>
            <a:ext cx="152400" cy="200025"/>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Multiplication Sign 7">
            <a:extLst>
              <a:ext uri="{FF2B5EF4-FFF2-40B4-BE49-F238E27FC236}">
                <a16:creationId xmlns:a16="http://schemas.microsoft.com/office/drawing/2014/main" id="{B845730E-C207-4654-B2D7-6AB046A8F48E}"/>
              </a:ext>
            </a:extLst>
          </p:cNvPr>
          <p:cNvSpPr/>
          <p:nvPr/>
        </p:nvSpPr>
        <p:spPr>
          <a:xfrm>
            <a:off x="7867650" y="2594272"/>
            <a:ext cx="152400" cy="200025"/>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Multiplication Sign 8">
            <a:extLst>
              <a:ext uri="{FF2B5EF4-FFF2-40B4-BE49-F238E27FC236}">
                <a16:creationId xmlns:a16="http://schemas.microsoft.com/office/drawing/2014/main" id="{391C4F12-E5A3-4D32-A8E9-675BFA791FB4}"/>
              </a:ext>
            </a:extLst>
          </p:cNvPr>
          <p:cNvSpPr/>
          <p:nvPr/>
        </p:nvSpPr>
        <p:spPr>
          <a:xfrm>
            <a:off x="7867650" y="2870426"/>
            <a:ext cx="152400" cy="200025"/>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1C631DF2-4566-4D37-9158-90CD56EFABA3}"/>
              </a:ext>
            </a:extLst>
          </p:cNvPr>
          <p:cNvCxnSpPr>
            <a:cxnSpLocks/>
          </p:cNvCxnSpPr>
          <p:nvPr/>
        </p:nvCxnSpPr>
        <p:spPr>
          <a:xfrm flipH="1">
            <a:off x="4305302" y="4600575"/>
            <a:ext cx="2990848" cy="11430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6" name="Straight Arrow Connector 15">
            <a:extLst>
              <a:ext uri="{FF2B5EF4-FFF2-40B4-BE49-F238E27FC236}">
                <a16:creationId xmlns:a16="http://schemas.microsoft.com/office/drawing/2014/main" id="{3265CBF7-A8EC-4855-8A73-EF7FD3C17EFD}"/>
              </a:ext>
            </a:extLst>
          </p:cNvPr>
          <p:cNvCxnSpPr>
            <a:cxnSpLocks/>
          </p:cNvCxnSpPr>
          <p:nvPr/>
        </p:nvCxnSpPr>
        <p:spPr>
          <a:xfrm>
            <a:off x="2162175" y="2970438"/>
            <a:ext cx="428625" cy="102450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19" name="Straight Arrow Connector 18">
            <a:extLst>
              <a:ext uri="{FF2B5EF4-FFF2-40B4-BE49-F238E27FC236}">
                <a16:creationId xmlns:a16="http://schemas.microsoft.com/office/drawing/2014/main" id="{103E6B91-2277-4853-9826-4C8E3B48A904}"/>
              </a:ext>
            </a:extLst>
          </p:cNvPr>
          <p:cNvCxnSpPr/>
          <p:nvPr/>
        </p:nvCxnSpPr>
        <p:spPr>
          <a:xfrm flipH="1" flipV="1">
            <a:off x="5314950" y="5095875"/>
            <a:ext cx="2200275" cy="685800"/>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sp>
        <p:nvSpPr>
          <p:cNvPr id="20" name="Rectangle: Rounded Corners 19">
            <a:extLst>
              <a:ext uri="{FF2B5EF4-FFF2-40B4-BE49-F238E27FC236}">
                <a16:creationId xmlns:a16="http://schemas.microsoft.com/office/drawing/2014/main" id="{1992E55C-5CC3-4209-BD5C-3F506DFC81B5}"/>
              </a:ext>
            </a:extLst>
          </p:cNvPr>
          <p:cNvSpPr/>
          <p:nvPr/>
        </p:nvSpPr>
        <p:spPr>
          <a:xfrm>
            <a:off x="1438275" y="2421602"/>
            <a:ext cx="1152525" cy="64884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Rotating</a:t>
            </a:r>
          </a:p>
        </p:txBody>
      </p:sp>
      <p:sp>
        <p:nvSpPr>
          <p:cNvPr id="21" name="Rectangle: Rounded Corners 20">
            <a:extLst>
              <a:ext uri="{FF2B5EF4-FFF2-40B4-BE49-F238E27FC236}">
                <a16:creationId xmlns:a16="http://schemas.microsoft.com/office/drawing/2014/main" id="{56982F45-0C3E-411C-B912-F3A654CC7538}"/>
              </a:ext>
            </a:extLst>
          </p:cNvPr>
          <p:cNvSpPr/>
          <p:nvPr/>
        </p:nvSpPr>
        <p:spPr>
          <a:xfrm>
            <a:off x="7229474" y="4257675"/>
            <a:ext cx="2066925"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Alignment/sample prep</a:t>
            </a:r>
          </a:p>
        </p:txBody>
      </p:sp>
      <p:sp>
        <p:nvSpPr>
          <p:cNvPr id="22" name="Rectangle: Rounded Corners 21">
            <a:extLst>
              <a:ext uri="{FF2B5EF4-FFF2-40B4-BE49-F238E27FC236}">
                <a16:creationId xmlns:a16="http://schemas.microsoft.com/office/drawing/2014/main" id="{EF329F25-5576-41C6-AA75-DA6680D860EF}"/>
              </a:ext>
            </a:extLst>
          </p:cNvPr>
          <p:cNvSpPr/>
          <p:nvPr/>
        </p:nvSpPr>
        <p:spPr>
          <a:xfrm>
            <a:off x="7515224" y="5553075"/>
            <a:ext cx="1932121" cy="6096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Fixed</a:t>
            </a:r>
          </a:p>
        </p:txBody>
      </p:sp>
    </p:spTree>
    <p:extLst>
      <p:ext uri="{BB962C8B-B14F-4D97-AF65-F5344CB8AC3E}">
        <p14:creationId xmlns:p14="http://schemas.microsoft.com/office/powerpoint/2010/main" val="2771265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D11F6-FCA3-49FA-8BB3-ACBAA47007AD}"/>
              </a:ext>
            </a:extLst>
          </p:cNvPr>
          <p:cNvSpPr>
            <a:spLocks noGrp="1"/>
          </p:cNvSpPr>
          <p:nvPr>
            <p:ph type="title"/>
          </p:nvPr>
        </p:nvSpPr>
        <p:spPr/>
        <p:txBody>
          <a:bodyPr/>
          <a:lstStyle/>
          <a:p>
            <a:r>
              <a:rPr lang="en-US" dirty="0"/>
              <a:t>Iteration 2</a:t>
            </a:r>
          </a:p>
        </p:txBody>
      </p:sp>
      <p:sp>
        <p:nvSpPr>
          <p:cNvPr id="4" name="Slide Number Placeholder 3">
            <a:extLst>
              <a:ext uri="{FF2B5EF4-FFF2-40B4-BE49-F238E27FC236}">
                <a16:creationId xmlns:a16="http://schemas.microsoft.com/office/drawing/2014/main" id="{7D0383F3-4C09-485B-8A2A-F4672F195773}"/>
              </a:ext>
            </a:extLst>
          </p:cNvPr>
          <p:cNvSpPr>
            <a:spLocks noGrp="1"/>
          </p:cNvSpPr>
          <p:nvPr>
            <p:ph type="sldNum" sz="quarter" idx="12"/>
          </p:nvPr>
        </p:nvSpPr>
        <p:spPr/>
        <p:txBody>
          <a:bodyPr/>
          <a:lstStyle/>
          <a:p>
            <a:fld id="{224C0C37-3CEC-4CB4-B902-37F94E20E969}" type="slidenum">
              <a:rPr lang="en-US" smtClean="0"/>
              <a:pPr/>
              <a:t>7</a:t>
            </a:fld>
            <a:endParaRPr lang="en-US"/>
          </a:p>
        </p:txBody>
      </p:sp>
      <p:sp>
        <p:nvSpPr>
          <p:cNvPr id="5" name="TextBox 4">
            <a:extLst>
              <a:ext uri="{FF2B5EF4-FFF2-40B4-BE49-F238E27FC236}">
                <a16:creationId xmlns:a16="http://schemas.microsoft.com/office/drawing/2014/main" id="{1B7F5B88-685C-4E4A-82AD-652A333ECFF0}"/>
              </a:ext>
            </a:extLst>
          </p:cNvPr>
          <p:cNvSpPr txBox="1"/>
          <p:nvPr/>
        </p:nvSpPr>
        <p:spPr>
          <a:xfrm>
            <a:off x="8284258" y="3622327"/>
            <a:ext cx="3621992" cy="1384995"/>
          </a:xfrm>
          <a:prstGeom prst="rect">
            <a:avLst/>
          </a:prstGeom>
          <a:noFill/>
        </p:spPr>
        <p:txBody>
          <a:bodyPr wrap="square" rtlCol="0">
            <a:spAutoFit/>
          </a:bodyPr>
          <a:lstStyle/>
          <a:p>
            <a:pPr marL="285750" indent="-285750">
              <a:buFont typeface="Arial" panose="020B0604020202020204" pitchFamily="34" charset="0"/>
              <a:buChar char="•"/>
            </a:pPr>
            <a:r>
              <a:rPr lang="en-US" sz="2800" dirty="0"/>
              <a:t>Generalized design</a:t>
            </a:r>
          </a:p>
          <a:p>
            <a:pPr marL="285750" indent="-285750">
              <a:buFont typeface="Arial" panose="020B0604020202020204" pitchFamily="34" charset="0"/>
              <a:buChar char="•"/>
            </a:pPr>
            <a:r>
              <a:rPr lang="en-US" sz="2800" dirty="0"/>
              <a:t>Visualization of concept</a:t>
            </a:r>
          </a:p>
        </p:txBody>
      </p:sp>
      <p:pic>
        <p:nvPicPr>
          <p:cNvPr id="6" name="Picture 5">
            <a:extLst>
              <a:ext uri="{FF2B5EF4-FFF2-40B4-BE49-F238E27FC236}">
                <a16:creationId xmlns:a16="http://schemas.microsoft.com/office/drawing/2014/main" id="{877DB4D0-9FFF-430F-8E68-361CAF1CCAD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392" t="7605" r="34471" b="6214"/>
          <a:stretch/>
        </p:blipFill>
        <p:spPr>
          <a:xfrm>
            <a:off x="208722" y="1252622"/>
            <a:ext cx="5135003" cy="5313610"/>
          </a:xfrm>
          <a:prstGeom prst="rect">
            <a:avLst/>
          </a:prstGeom>
        </p:spPr>
      </p:pic>
      <p:sp>
        <p:nvSpPr>
          <p:cNvPr id="7" name="Rectangle 6">
            <a:extLst>
              <a:ext uri="{FF2B5EF4-FFF2-40B4-BE49-F238E27FC236}">
                <a16:creationId xmlns:a16="http://schemas.microsoft.com/office/drawing/2014/main" id="{BBB14C55-E0AB-40EB-9C99-F497BADF6477}"/>
              </a:ext>
            </a:extLst>
          </p:cNvPr>
          <p:cNvSpPr/>
          <p:nvPr/>
        </p:nvSpPr>
        <p:spPr>
          <a:xfrm>
            <a:off x="9010650" y="1476033"/>
            <a:ext cx="2743200" cy="1733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q"/>
            </a:pPr>
            <a:r>
              <a:rPr lang="en-US" dirty="0"/>
              <a:t>Lengthy setup</a:t>
            </a:r>
          </a:p>
          <a:p>
            <a:pPr marL="285750" indent="-285750">
              <a:buFont typeface="Wingdings" panose="05000000000000000000" pitchFamily="2" charset="2"/>
              <a:buChar char="q"/>
            </a:pPr>
            <a:r>
              <a:rPr lang="en-US" dirty="0"/>
              <a:t>Introduced play</a:t>
            </a:r>
          </a:p>
          <a:p>
            <a:pPr marL="285750" indent="-285750">
              <a:buFont typeface="Wingdings" panose="05000000000000000000" pitchFamily="2" charset="2"/>
              <a:buChar char="q"/>
            </a:pPr>
            <a:r>
              <a:rPr lang="en-US" dirty="0"/>
              <a:t>Inconsistent</a:t>
            </a:r>
          </a:p>
          <a:p>
            <a:pPr marL="285750" indent="-285750">
              <a:buFont typeface="Wingdings" panose="05000000000000000000" pitchFamily="2" charset="2"/>
              <a:buChar char="q"/>
            </a:pPr>
            <a:r>
              <a:rPr lang="en-US" dirty="0"/>
              <a:t>Applied tensile force </a:t>
            </a:r>
          </a:p>
          <a:p>
            <a:pPr marL="285750" indent="-285750">
              <a:buFont typeface="Wingdings" panose="05000000000000000000" pitchFamily="2" charset="2"/>
              <a:buChar char="q"/>
            </a:pPr>
            <a:r>
              <a:rPr lang="en-US" dirty="0"/>
              <a:t>Applied shear force</a:t>
            </a:r>
          </a:p>
        </p:txBody>
      </p:sp>
      <p:sp>
        <p:nvSpPr>
          <p:cNvPr id="8" name="Multiplication Sign 7">
            <a:extLst>
              <a:ext uri="{FF2B5EF4-FFF2-40B4-BE49-F238E27FC236}">
                <a16:creationId xmlns:a16="http://schemas.microsoft.com/office/drawing/2014/main" id="{D8A626F6-F9AB-45FC-A0F8-8532FBB4F42F}"/>
              </a:ext>
            </a:extLst>
          </p:cNvPr>
          <p:cNvSpPr/>
          <p:nvPr/>
        </p:nvSpPr>
        <p:spPr>
          <a:xfrm>
            <a:off x="9115425" y="1692940"/>
            <a:ext cx="152400" cy="200025"/>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Multiplication Sign 8">
            <a:extLst>
              <a:ext uri="{FF2B5EF4-FFF2-40B4-BE49-F238E27FC236}">
                <a16:creationId xmlns:a16="http://schemas.microsoft.com/office/drawing/2014/main" id="{0B145BC9-5C4D-44A2-9E0C-18C0997F3231}"/>
              </a:ext>
            </a:extLst>
          </p:cNvPr>
          <p:cNvSpPr/>
          <p:nvPr/>
        </p:nvSpPr>
        <p:spPr>
          <a:xfrm>
            <a:off x="9115425" y="1938037"/>
            <a:ext cx="152400" cy="200025"/>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Multiplication Sign 9">
            <a:extLst>
              <a:ext uri="{FF2B5EF4-FFF2-40B4-BE49-F238E27FC236}">
                <a16:creationId xmlns:a16="http://schemas.microsoft.com/office/drawing/2014/main" id="{E3333EC2-9498-4439-9BDA-34A36412BCBA}"/>
              </a:ext>
            </a:extLst>
          </p:cNvPr>
          <p:cNvSpPr/>
          <p:nvPr/>
        </p:nvSpPr>
        <p:spPr>
          <a:xfrm>
            <a:off x="9115425" y="2209157"/>
            <a:ext cx="152400" cy="200025"/>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Multiplication Sign 10">
            <a:extLst>
              <a:ext uri="{FF2B5EF4-FFF2-40B4-BE49-F238E27FC236}">
                <a16:creationId xmlns:a16="http://schemas.microsoft.com/office/drawing/2014/main" id="{8C9B2F3D-D5C4-4579-916C-34BBBEA0496F}"/>
              </a:ext>
            </a:extLst>
          </p:cNvPr>
          <p:cNvSpPr/>
          <p:nvPr/>
        </p:nvSpPr>
        <p:spPr>
          <a:xfrm>
            <a:off x="9115425" y="2509344"/>
            <a:ext cx="152400" cy="200025"/>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Multiplication Sign 11">
            <a:extLst>
              <a:ext uri="{FF2B5EF4-FFF2-40B4-BE49-F238E27FC236}">
                <a16:creationId xmlns:a16="http://schemas.microsoft.com/office/drawing/2014/main" id="{6597C154-DC84-4ECE-A2EB-CF889266CD65}"/>
              </a:ext>
            </a:extLst>
          </p:cNvPr>
          <p:cNvSpPr/>
          <p:nvPr/>
        </p:nvSpPr>
        <p:spPr>
          <a:xfrm>
            <a:off x="9115425" y="2754441"/>
            <a:ext cx="152400" cy="200025"/>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779377D9-DE72-44E3-8FBA-CB4FFF0A96CD}"/>
              </a:ext>
            </a:extLst>
          </p:cNvPr>
          <p:cNvCxnSpPr>
            <a:cxnSpLocks/>
          </p:cNvCxnSpPr>
          <p:nvPr/>
        </p:nvCxnSpPr>
        <p:spPr>
          <a:xfrm flipH="1">
            <a:off x="1485900" y="2619577"/>
            <a:ext cx="1173597" cy="23487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5" name="Straight Arrow Connector 14">
            <a:extLst>
              <a:ext uri="{FF2B5EF4-FFF2-40B4-BE49-F238E27FC236}">
                <a16:creationId xmlns:a16="http://schemas.microsoft.com/office/drawing/2014/main" id="{758AE291-F57C-4212-AE15-9DD5B973EB5E}"/>
              </a:ext>
            </a:extLst>
          </p:cNvPr>
          <p:cNvCxnSpPr>
            <a:cxnSpLocks/>
          </p:cNvCxnSpPr>
          <p:nvPr/>
        </p:nvCxnSpPr>
        <p:spPr>
          <a:xfrm flipV="1">
            <a:off x="1706995" y="2900317"/>
            <a:ext cx="1197942" cy="30926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8" name="Straight Arrow Connector 17">
            <a:extLst>
              <a:ext uri="{FF2B5EF4-FFF2-40B4-BE49-F238E27FC236}">
                <a16:creationId xmlns:a16="http://schemas.microsoft.com/office/drawing/2014/main" id="{380A83E8-9419-4519-870A-AD89C7F56687}"/>
              </a:ext>
            </a:extLst>
          </p:cNvPr>
          <p:cNvCxnSpPr>
            <a:cxnSpLocks/>
          </p:cNvCxnSpPr>
          <p:nvPr/>
        </p:nvCxnSpPr>
        <p:spPr>
          <a:xfrm>
            <a:off x="2821420" y="3181682"/>
            <a:ext cx="1266021" cy="492894"/>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0" name="Straight Arrow Connector 19">
            <a:extLst>
              <a:ext uri="{FF2B5EF4-FFF2-40B4-BE49-F238E27FC236}">
                <a16:creationId xmlns:a16="http://schemas.microsoft.com/office/drawing/2014/main" id="{1849F03D-A6F9-4027-B42E-6D875D624471}"/>
              </a:ext>
            </a:extLst>
          </p:cNvPr>
          <p:cNvCxnSpPr>
            <a:cxnSpLocks/>
          </p:cNvCxnSpPr>
          <p:nvPr/>
        </p:nvCxnSpPr>
        <p:spPr>
          <a:xfrm flipH="1" flipV="1">
            <a:off x="2904937" y="3762375"/>
            <a:ext cx="882049" cy="32897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1" name="Rectangle: Rounded Corners 20">
            <a:extLst>
              <a:ext uri="{FF2B5EF4-FFF2-40B4-BE49-F238E27FC236}">
                <a16:creationId xmlns:a16="http://schemas.microsoft.com/office/drawing/2014/main" id="{C4A56598-5AB6-4026-B4CC-F810B4D8FC5B}"/>
              </a:ext>
            </a:extLst>
          </p:cNvPr>
          <p:cNvSpPr/>
          <p:nvPr/>
        </p:nvSpPr>
        <p:spPr>
          <a:xfrm>
            <a:off x="5946805" y="2309169"/>
            <a:ext cx="1949420" cy="83102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Carriage Motion</a:t>
            </a:r>
          </a:p>
        </p:txBody>
      </p:sp>
      <p:sp>
        <p:nvSpPr>
          <p:cNvPr id="22" name="Rectangle: Rounded Corners 21">
            <a:extLst>
              <a:ext uri="{FF2B5EF4-FFF2-40B4-BE49-F238E27FC236}">
                <a16:creationId xmlns:a16="http://schemas.microsoft.com/office/drawing/2014/main" id="{422C3786-4CEF-440C-BD22-8DF7465B8D5A}"/>
              </a:ext>
            </a:extLst>
          </p:cNvPr>
          <p:cNvSpPr/>
          <p:nvPr/>
        </p:nvSpPr>
        <p:spPr>
          <a:xfrm>
            <a:off x="5946805" y="3476625"/>
            <a:ext cx="194942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Material motion</a:t>
            </a:r>
          </a:p>
        </p:txBody>
      </p:sp>
      <p:pic>
        <p:nvPicPr>
          <p:cNvPr id="23" name="Picture 2">
            <a:extLst>
              <a:ext uri="{FF2B5EF4-FFF2-40B4-BE49-F238E27FC236}">
                <a16:creationId xmlns:a16="http://schemas.microsoft.com/office/drawing/2014/main" id="{FD9F9A16-6F49-4CC9-8026-300B2EE52CB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28704" y="4464401"/>
            <a:ext cx="2661537" cy="2101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3873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86B25-6123-42DC-B81C-BA07DD3E7969}"/>
              </a:ext>
            </a:extLst>
          </p:cNvPr>
          <p:cNvSpPr>
            <a:spLocks noGrp="1"/>
          </p:cNvSpPr>
          <p:nvPr>
            <p:ph type="title"/>
          </p:nvPr>
        </p:nvSpPr>
        <p:spPr>
          <a:xfrm>
            <a:off x="679282" y="87680"/>
            <a:ext cx="10515600" cy="1325563"/>
          </a:xfrm>
        </p:spPr>
        <p:txBody>
          <a:bodyPr/>
          <a:lstStyle/>
          <a:p>
            <a:r>
              <a:rPr lang="en-US" dirty="0"/>
              <a:t>Motion</a:t>
            </a:r>
          </a:p>
        </p:txBody>
      </p:sp>
      <p:pic>
        <p:nvPicPr>
          <p:cNvPr id="6" name="Content Placeholder 5" descr="Text&#10;&#10;Description automatically generated with medium confidence">
            <a:extLst>
              <a:ext uri="{FF2B5EF4-FFF2-40B4-BE49-F238E27FC236}">
                <a16:creationId xmlns:a16="http://schemas.microsoft.com/office/drawing/2014/main" id="{C3815FB0-584C-4459-9469-A06BD934B793}"/>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475848" y="3274734"/>
            <a:ext cx="3738084" cy="3182006"/>
          </a:xfrm>
        </p:spPr>
      </p:pic>
      <p:sp>
        <p:nvSpPr>
          <p:cNvPr id="4" name="Slide Number Placeholder 3">
            <a:extLst>
              <a:ext uri="{FF2B5EF4-FFF2-40B4-BE49-F238E27FC236}">
                <a16:creationId xmlns:a16="http://schemas.microsoft.com/office/drawing/2014/main" id="{CC212152-041F-45C7-BF6E-FE789FA1AD22}"/>
              </a:ext>
            </a:extLst>
          </p:cNvPr>
          <p:cNvSpPr>
            <a:spLocks noGrp="1"/>
          </p:cNvSpPr>
          <p:nvPr>
            <p:ph type="sldNum" sz="quarter" idx="12"/>
          </p:nvPr>
        </p:nvSpPr>
        <p:spPr/>
        <p:txBody>
          <a:bodyPr/>
          <a:lstStyle/>
          <a:p>
            <a:fld id="{224C0C37-3CEC-4CB4-B902-37F94E20E969}" type="slidenum">
              <a:rPr lang="en-US" smtClean="0"/>
              <a:pPr/>
              <a:t>8</a:t>
            </a:fld>
            <a:endParaRPr lang="en-US"/>
          </a:p>
        </p:txBody>
      </p:sp>
      <p:pic>
        <p:nvPicPr>
          <p:cNvPr id="5" name="Picture 2">
            <a:extLst>
              <a:ext uri="{FF2B5EF4-FFF2-40B4-BE49-F238E27FC236}">
                <a16:creationId xmlns:a16="http://schemas.microsoft.com/office/drawing/2014/main" id="{3CDF216B-3B50-454D-9BA3-8C6DF2DF2E8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21795" y="457200"/>
            <a:ext cx="3549210" cy="2802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20298F8F-E703-4AD0-9C9E-C0699092DEDF}"/>
              </a:ext>
            </a:extLst>
          </p:cNvPr>
          <p:cNvSpPr/>
          <p:nvPr/>
        </p:nvSpPr>
        <p:spPr>
          <a:xfrm>
            <a:off x="1172094" y="532015"/>
            <a:ext cx="1812174" cy="606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BD57E53-3B65-449D-BFF1-F4C540DC95BF}"/>
              </a:ext>
            </a:extLst>
          </p:cNvPr>
          <p:cNvSpPr/>
          <p:nvPr/>
        </p:nvSpPr>
        <p:spPr>
          <a:xfrm>
            <a:off x="1172093" y="2003367"/>
            <a:ext cx="1812175" cy="753684"/>
          </a:xfrm>
          <a:prstGeom prst="rect">
            <a:avLst/>
          </a:prstGeom>
          <a:solidFill>
            <a:srgbClr val="4472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F8B0472-5486-4141-A239-476AFFB8F825}"/>
              </a:ext>
            </a:extLst>
          </p:cNvPr>
          <p:cNvSpPr/>
          <p:nvPr/>
        </p:nvSpPr>
        <p:spPr>
          <a:xfrm>
            <a:off x="1579418" y="1221971"/>
            <a:ext cx="1404851" cy="257694"/>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SHIM</a:t>
            </a:r>
          </a:p>
        </p:txBody>
      </p:sp>
      <p:sp>
        <p:nvSpPr>
          <p:cNvPr id="10" name="Rectangle 9">
            <a:extLst>
              <a:ext uri="{FF2B5EF4-FFF2-40B4-BE49-F238E27FC236}">
                <a16:creationId xmlns:a16="http://schemas.microsoft.com/office/drawing/2014/main" id="{CCD6456D-0390-4B18-B63E-B56F1E8B367E}"/>
              </a:ext>
            </a:extLst>
          </p:cNvPr>
          <p:cNvSpPr/>
          <p:nvPr/>
        </p:nvSpPr>
        <p:spPr>
          <a:xfrm>
            <a:off x="1579418" y="1668083"/>
            <a:ext cx="1404851" cy="257694"/>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SHIM</a:t>
            </a:r>
          </a:p>
        </p:txBody>
      </p:sp>
      <p:sp>
        <p:nvSpPr>
          <p:cNvPr id="11" name="Rectangle 10">
            <a:extLst>
              <a:ext uri="{FF2B5EF4-FFF2-40B4-BE49-F238E27FC236}">
                <a16:creationId xmlns:a16="http://schemas.microsoft.com/office/drawing/2014/main" id="{2624FD9E-59BF-4F1D-8902-85C44A9C61D2}"/>
              </a:ext>
            </a:extLst>
          </p:cNvPr>
          <p:cNvSpPr/>
          <p:nvPr/>
        </p:nvSpPr>
        <p:spPr>
          <a:xfrm>
            <a:off x="4691149" y="1221971"/>
            <a:ext cx="1404851" cy="257694"/>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83B5720-B41C-49E8-953E-D74069CF3BA9}"/>
              </a:ext>
            </a:extLst>
          </p:cNvPr>
          <p:cNvSpPr/>
          <p:nvPr/>
        </p:nvSpPr>
        <p:spPr>
          <a:xfrm>
            <a:off x="4691149" y="1668083"/>
            <a:ext cx="1404851" cy="2576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38DDC9-44A1-4194-869D-9A765D522A73}"/>
              </a:ext>
            </a:extLst>
          </p:cNvPr>
          <p:cNvSpPr/>
          <p:nvPr/>
        </p:nvSpPr>
        <p:spPr>
          <a:xfrm>
            <a:off x="1562004" y="1478317"/>
            <a:ext cx="4516582" cy="18288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id="{FED78772-11AB-4868-85DB-9F2666A2917B}"/>
              </a:ext>
            </a:extLst>
          </p:cNvPr>
          <p:cNvSpPr/>
          <p:nvPr/>
        </p:nvSpPr>
        <p:spPr>
          <a:xfrm>
            <a:off x="613756" y="1967341"/>
            <a:ext cx="457200" cy="82573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C2978126-EDB1-4104-8A13-2F4EE1B37C27}"/>
              </a:ext>
            </a:extLst>
          </p:cNvPr>
          <p:cNvSpPr/>
          <p:nvPr/>
        </p:nvSpPr>
        <p:spPr>
          <a:xfrm>
            <a:off x="2485505" y="899161"/>
            <a:ext cx="299258" cy="310346"/>
          </a:xfrm>
          <a:prstGeom prst="ellipse">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F1AEA61D-48FE-4481-A80C-2010A66216C7}"/>
              </a:ext>
            </a:extLst>
          </p:cNvPr>
          <p:cNvSpPr/>
          <p:nvPr/>
        </p:nvSpPr>
        <p:spPr>
          <a:xfrm>
            <a:off x="2485505" y="1941015"/>
            <a:ext cx="299258" cy="310346"/>
          </a:xfrm>
          <a:prstGeom prst="ellipse">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B3CFF6F-72A9-4BE7-9CE7-044452B70C89}"/>
              </a:ext>
            </a:extLst>
          </p:cNvPr>
          <p:cNvSpPr/>
          <p:nvPr/>
        </p:nvSpPr>
        <p:spPr>
          <a:xfrm>
            <a:off x="1172094" y="1134687"/>
            <a:ext cx="407324" cy="868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2F3B1AD-55F0-4DD9-8BF9-CDEF534202F6}"/>
              </a:ext>
            </a:extLst>
          </p:cNvPr>
          <p:cNvSpPr/>
          <p:nvPr/>
        </p:nvSpPr>
        <p:spPr>
          <a:xfrm>
            <a:off x="1695795" y="899161"/>
            <a:ext cx="299258" cy="310346"/>
          </a:xfrm>
          <a:prstGeom prst="ellipse">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BCFEB007-8B6A-498F-8794-49B517D5BC46}"/>
              </a:ext>
            </a:extLst>
          </p:cNvPr>
          <p:cNvSpPr/>
          <p:nvPr/>
        </p:nvSpPr>
        <p:spPr>
          <a:xfrm>
            <a:off x="1695795" y="1941015"/>
            <a:ext cx="299258" cy="310346"/>
          </a:xfrm>
          <a:prstGeom prst="ellipse">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F91CE9C-4E5A-41B2-BFDB-0B4F94574FC8}"/>
              </a:ext>
            </a:extLst>
          </p:cNvPr>
          <p:cNvSpPr/>
          <p:nvPr/>
        </p:nvSpPr>
        <p:spPr>
          <a:xfrm>
            <a:off x="1172094" y="3253041"/>
            <a:ext cx="1812174" cy="606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A88FE1F-A389-4F7F-AF67-A170AA7CEBFB}"/>
              </a:ext>
            </a:extLst>
          </p:cNvPr>
          <p:cNvSpPr/>
          <p:nvPr/>
        </p:nvSpPr>
        <p:spPr>
          <a:xfrm>
            <a:off x="1172093" y="4724393"/>
            <a:ext cx="1812175" cy="753684"/>
          </a:xfrm>
          <a:prstGeom prst="rect">
            <a:avLst/>
          </a:prstGeom>
          <a:solidFill>
            <a:srgbClr val="4472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B9C39E9-759B-431E-A459-B9AC96319856}"/>
              </a:ext>
            </a:extLst>
          </p:cNvPr>
          <p:cNvSpPr/>
          <p:nvPr/>
        </p:nvSpPr>
        <p:spPr>
          <a:xfrm>
            <a:off x="1712422" y="3942997"/>
            <a:ext cx="1404851" cy="257694"/>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AF38B40-EC8B-4511-93E4-A97463C95B85}"/>
              </a:ext>
            </a:extLst>
          </p:cNvPr>
          <p:cNvSpPr/>
          <p:nvPr/>
        </p:nvSpPr>
        <p:spPr>
          <a:xfrm>
            <a:off x="1712422" y="4360520"/>
            <a:ext cx="1404851" cy="257694"/>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193BBF1-7118-4921-918F-A777B9CFFF52}"/>
              </a:ext>
            </a:extLst>
          </p:cNvPr>
          <p:cNvSpPr/>
          <p:nvPr/>
        </p:nvSpPr>
        <p:spPr>
          <a:xfrm>
            <a:off x="1712422" y="4200691"/>
            <a:ext cx="1525300" cy="19119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1AB5B208-B626-4C31-A60A-208A3A84262F}"/>
              </a:ext>
            </a:extLst>
          </p:cNvPr>
          <p:cNvSpPr/>
          <p:nvPr/>
        </p:nvSpPr>
        <p:spPr>
          <a:xfrm>
            <a:off x="2485505" y="3620187"/>
            <a:ext cx="299258" cy="310346"/>
          </a:xfrm>
          <a:prstGeom prst="ellipse">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7DA561AA-9F08-41B1-9CD8-FD94BF64CD55}"/>
              </a:ext>
            </a:extLst>
          </p:cNvPr>
          <p:cNvSpPr/>
          <p:nvPr/>
        </p:nvSpPr>
        <p:spPr>
          <a:xfrm>
            <a:off x="2485505" y="4662041"/>
            <a:ext cx="299258" cy="310346"/>
          </a:xfrm>
          <a:prstGeom prst="ellipse">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F7648DD-D2A0-4D5F-A429-4BEB558D94EA}"/>
              </a:ext>
            </a:extLst>
          </p:cNvPr>
          <p:cNvSpPr/>
          <p:nvPr/>
        </p:nvSpPr>
        <p:spPr>
          <a:xfrm>
            <a:off x="1172094" y="3855713"/>
            <a:ext cx="407324" cy="868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E6B6A9C5-BD6D-43FD-B401-BF261893686A}"/>
              </a:ext>
            </a:extLst>
          </p:cNvPr>
          <p:cNvSpPr/>
          <p:nvPr/>
        </p:nvSpPr>
        <p:spPr>
          <a:xfrm>
            <a:off x="1695795" y="3620187"/>
            <a:ext cx="299258" cy="310346"/>
          </a:xfrm>
          <a:prstGeom prst="ellipse">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A0ECFE9A-F443-4EB5-865B-5FA03D404F89}"/>
              </a:ext>
            </a:extLst>
          </p:cNvPr>
          <p:cNvSpPr/>
          <p:nvPr/>
        </p:nvSpPr>
        <p:spPr>
          <a:xfrm>
            <a:off x="1695795" y="4662041"/>
            <a:ext cx="299258" cy="310346"/>
          </a:xfrm>
          <a:prstGeom prst="ellipse">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c 29">
            <a:extLst>
              <a:ext uri="{FF2B5EF4-FFF2-40B4-BE49-F238E27FC236}">
                <a16:creationId xmlns:a16="http://schemas.microsoft.com/office/drawing/2014/main" id="{0199FB77-15CD-413C-A127-3AA4F8755EF6}"/>
              </a:ext>
            </a:extLst>
          </p:cNvPr>
          <p:cNvSpPr/>
          <p:nvPr/>
        </p:nvSpPr>
        <p:spPr>
          <a:xfrm>
            <a:off x="2484816" y="4295769"/>
            <a:ext cx="1432558" cy="1296773"/>
          </a:xfrm>
          <a:prstGeom prst="arc">
            <a:avLst/>
          </a:prstGeom>
          <a:ln w="1968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31" name="Group 30">
            <a:extLst>
              <a:ext uri="{FF2B5EF4-FFF2-40B4-BE49-F238E27FC236}">
                <a16:creationId xmlns:a16="http://schemas.microsoft.com/office/drawing/2014/main" id="{393F32C2-5ED5-49D9-9C80-8B6F980FD93D}"/>
              </a:ext>
            </a:extLst>
          </p:cNvPr>
          <p:cNvGrpSpPr/>
          <p:nvPr/>
        </p:nvGrpSpPr>
        <p:grpSpPr>
          <a:xfrm rot="5400000">
            <a:off x="3164451" y="5347850"/>
            <a:ext cx="1471211" cy="703806"/>
            <a:chOff x="9863204" y="899161"/>
            <a:chExt cx="1471211" cy="703806"/>
          </a:xfrm>
        </p:grpSpPr>
        <p:sp>
          <p:nvSpPr>
            <p:cNvPr id="32" name="Rectangle 31">
              <a:extLst>
                <a:ext uri="{FF2B5EF4-FFF2-40B4-BE49-F238E27FC236}">
                  <a16:creationId xmlns:a16="http://schemas.microsoft.com/office/drawing/2014/main" id="{6720DB95-CEA7-462F-B650-F4A4E7759B30}"/>
                </a:ext>
              </a:extLst>
            </p:cNvPr>
            <p:cNvSpPr/>
            <p:nvPr/>
          </p:nvSpPr>
          <p:spPr>
            <a:xfrm>
              <a:off x="9910156" y="899161"/>
              <a:ext cx="1404851" cy="257694"/>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6593F67C-626E-4903-8839-B503A87539C9}"/>
                </a:ext>
              </a:extLst>
            </p:cNvPr>
            <p:cNvSpPr/>
            <p:nvPr/>
          </p:nvSpPr>
          <p:spPr>
            <a:xfrm>
              <a:off x="9910156" y="1345273"/>
              <a:ext cx="1404851" cy="257694"/>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30DD449-E9CA-447E-B09A-46EFACDC1BBE}"/>
                </a:ext>
              </a:extLst>
            </p:cNvPr>
            <p:cNvSpPr/>
            <p:nvPr/>
          </p:nvSpPr>
          <p:spPr>
            <a:xfrm>
              <a:off x="9863204" y="1147336"/>
              <a:ext cx="1471211" cy="18841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5" name="Oval 34">
            <a:extLst>
              <a:ext uri="{FF2B5EF4-FFF2-40B4-BE49-F238E27FC236}">
                <a16:creationId xmlns:a16="http://schemas.microsoft.com/office/drawing/2014/main" id="{FCC545B8-5BE9-4501-9947-607AFC2BD8EA}"/>
              </a:ext>
            </a:extLst>
          </p:cNvPr>
          <p:cNvSpPr/>
          <p:nvPr/>
        </p:nvSpPr>
        <p:spPr>
          <a:xfrm>
            <a:off x="3175859" y="4724393"/>
            <a:ext cx="299258" cy="310346"/>
          </a:xfrm>
          <a:prstGeom prst="ellipse">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t>
            </a:r>
          </a:p>
        </p:txBody>
      </p:sp>
      <p:sp>
        <p:nvSpPr>
          <p:cNvPr id="36" name="Rectangle 35">
            <a:extLst>
              <a:ext uri="{FF2B5EF4-FFF2-40B4-BE49-F238E27FC236}">
                <a16:creationId xmlns:a16="http://schemas.microsoft.com/office/drawing/2014/main" id="{EE3D7CC0-2946-4E9D-9A03-913CB57D5B46}"/>
              </a:ext>
            </a:extLst>
          </p:cNvPr>
          <p:cNvSpPr/>
          <p:nvPr/>
        </p:nvSpPr>
        <p:spPr>
          <a:xfrm rot="5400000">
            <a:off x="2987036" y="5570905"/>
            <a:ext cx="1404851" cy="2576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Down 36">
            <a:extLst>
              <a:ext uri="{FF2B5EF4-FFF2-40B4-BE49-F238E27FC236}">
                <a16:creationId xmlns:a16="http://schemas.microsoft.com/office/drawing/2014/main" id="{11E072E1-0C52-4F23-92D1-B86B78DD7E6B}"/>
              </a:ext>
            </a:extLst>
          </p:cNvPr>
          <p:cNvSpPr/>
          <p:nvPr/>
        </p:nvSpPr>
        <p:spPr>
          <a:xfrm>
            <a:off x="718723" y="5017414"/>
            <a:ext cx="457200" cy="82573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a:extLst>
              <a:ext uri="{FF2B5EF4-FFF2-40B4-BE49-F238E27FC236}">
                <a16:creationId xmlns:a16="http://schemas.microsoft.com/office/drawing/2014/main" id="{732058E1-747D-4B62-9B32-0E10223B3BAD}"/>
              </a:ext>
            </a:extLst>
          </p:cNvPr>
          <p:cNvCxnSpPr>
            <a:cxnSpLocks/>
            <a:stCxn id="22" idx="3"/>
          </p:cNvCxnSpPr>
          <p:nvPr/>
        </p:nvCxnSpPr>
        <p:spPr>
          <a:xfrm>
            <a:off x="3117273" y="4071844"/>
            <a:ext cx="123565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5DAB30D2-4FB5-420C-92FA-6A2EAC6A251E}"/>
              </a:ext>
            </a:extLst>
          </p:cNvPr>
          <p:cNvCxnSpPr>
            <a:cxnSpLocks/>
            <a:stCxn id="23" idx="3"/>
          </p:cNvCxnSpPr>
          <p:nvPr/>
        </p:nvCxnSpPr>
        <p:spPr>
          <a:xfrm>
            <a:off x="3117273" y="4489367"/>
            <a:ext cx="130232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Arc 39">
            <a:extLst>
              <a:ext uri="{FF2B5EF4-FFF2-40B4-BE49-F238E27FC236}">
                <a16:creationId xmlns:a16="http://schemas.microsoft.com/office/drawing/2014/main" id="{A838F75C-04A5-4608-B097-E87BBE7B95DA}"/>
              </a:ext>
            </a:extLst>
          </p:cNvPr>
          <p:cNvSpPr/>
          <p:nvPr/>
        </p:nvSpPr>
        <p:spPr>
          <a:xfrm rot="5400000">
            <a:off x="4475927" y="1237686"/>
            <a:ext cx="1369525" cy="1338096"/>
          </a:xfrm>
          <a:prstGeom prst="arc">
            <a:avLst/>
          </a:prstGeom>
          <a:ln>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F9A61237-4DC2-44B5-8416-414B9AC83D63}"/>
              </a:ext>
            </a:extLst>
          </p:cNvPr>
          <p:cNvCxnSpPr/>
          <p:nvPr/>
        </p:nvCxnSpPr>
        <p:spPr>
          <a:xfrm>
            <a:off x="536713" y="298174"/>
            <a:ext cx="0" cy="1003852"/>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BEFBD0C-A248-4CD2-A937-EC296A92EF48}"/>
              </a:ext>
            </a:extLst>
          </p:cNvPr>
          <p:cNvCxnSpPr>
            <a:cxnSpLocks/>
          </p:cNvCxnSpPr>
          <p:nvPr/>
        </p:nvCxnSpPr>
        <p:spPr>
          <a:xfrm>
            <a:off x="536713" y="298174"/>
            <a:ext cx="1042705" cy="0"/>
          </a:xfrm>
          <a:prstGeom prst="line">
            <a:avLst/>
          </a:prstGeom>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DE8C5B16-3487-4317-ABC5-7B3D5F6A2C83}"/>
              </a:ext>
            </a:extLst>
          </p:cNvPr>
          <p:cNvSpPr txBox="1"/>
          <p:nvPr/>
        </p:nvSpPr>
        <p:spPr>
          <a:xfrm>
            <a:off x="1483366" y="123309"/>
            <a:ext cx="511687" cy="369332"/>
          </a:xfrm>
          <a:prstGeom prst="rect">
            <a:avLst/>
          </a:prstGeom>
          <a:noFill/>
        </p:spPr>
        <p:txBody>
          <a:bodyPr wrap="square" rtlCol="0">
            <a:spAutoFit/>
          </a:bodyPr>
          <a:lstStyle/>
          <a:p>
            <a:r>
              <a:rPr lang="en-US" dirty="0">
                <a:highlight>
                  <a:srgbClr val="FFFF00"/>
                </a:highlight>
              </a:rPr>
              <a:t>X</a:t>
            </a:r>
          </a:p>
        </p:txBody>
      </p:sp>
      <p:sp>
        <p:nvSpPr>
          <p:cNvPr id="44" name="TextBox 43">
            <a:extLst>
              <a:ext uri="{FF2B5EF4-FFF2-40B4-BE49-F238E27FC236}">
                <a16:creationId xmlns:a16="http://schemas.microsoft.com/office/drawing/2014/main" id="{3B8DA705-19A8-47BE-8846-CF78A4595157}"/>
              </a:ext>
            </a:extLst>
          </p:cNvPr>
          <p:cNvSpPr txBox="1"/>
          <p:nvPr/>
        </p:nvSpPr>
        <p:spPr>
          <a:xfrm>
            <a:off x="394145" y="1246452"/>
            <a:ext cx="511687" cy="369332"/>
          </a:xfrm>
          <a:prstGeom prst="rect">
            <a:avLst/>
          </a:prstGeom>
          <a:noFill/>
        </p:spPr>
        <p:txBody>
          <a:bodyPr wrap="square" rtlCol="0">
            <a:spAutoFit/>
          </a:bodyPr>
          <a:lstStyle/>
          <a:p>
            <a:r>
              <a:rPr lang="en-US" dirty="0">
                <a:highlight>
                  <a:srgbClr val="FFFF00"/>
                </a:highlight>
              </a:rPr>
              <a:t>Y</a:t>
            </a:r>
          </a:p>
        </p:txBody>
      </p:sp>
      <p:cxnSp>
        <p:nvCxnSpPr>
          <p:cNvPr id="45" name="Straight Arrow Connector 44">
            <a:extLst>
              <a:ext uri="{FF2B5EF4-FFF2-40B4-BE49-F238E27FC236}">
                <a16:creationId xmlns:a16="http://schemas.microsoft.com/office/drawing/2014/main" id="{C64B3E05-48FC-4C5A-B344-59A86B676F06}"/>
              </a:ext>
            </a:extLst>
          </p:cNvPr>
          <p:cNvCxnSpPr/>
          <p:nvPr/>
        </p:nvCxnSpPr>
        <p:spPr>
          <a:xfrm flipH="1">
            <a:off x="2784763" y="532015"/>
            <a:ext cx="763390" cy="45858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46" name="TextBox 45">
            <a:extLst>
              <a:ext uri="{FF2B5EF4-FFF2-40B4-BE49-F238E27FC236}">
                <a16:creationId xmlns:a16="http://schemas.microsoft.com/office/drawing/2014/main" id="{126ED4B9-7586-4DEB-B984-343972572782}"/>
              </a:ext>
            </a:extLst>
          </p:cNvPr>
          <p:cNvSpPr txBox="1"/>
          <p:nvPr/>
        </p:nvSpPr>
        <p:spPr>
          <a:xfrm>
            <a:off x="3533062" y="257383"/>
            <a:ext cx="1036322" cy="369332"/>
          </a:xfrm>
          <a:prstGeom prst="rect">
            <a:avLst/>
          </a:prstGeom>
          <a:noFill/>
          <a:ln>
            <a:solidFill>
              <a:schemeClr val="accent2"/>
            </a:solidFill>
          </a:ln>
        </p:spPr>
        <p:txBody>
          <a:bodyPr wrap="square" rtlCol="0">
            <a:spAutoFit/>
          </a:bodyPr>
          <a:lstStyle/>
          <a:p>
            <a:pPr algn="ctr"/>
            <a:r>
              <a:rPr lang="en-US" dirty="0"/>
              <a:t>Roller</a:t>
            </a:r>
          </a:p>
        </p:txBody>
      </p:sp>
      <p:cxnSp>
        <p:nvCxnSpPr>
          <p:cNvPr id="48" name="Straight Connector 47">
            <a:extLst>
              <a:ext uri="{FF2B5EF4-FFF2-40B4-BE49-F238E27FC236}">
                <a16:creationId xmlns:a16="http://schemas.microsoft.com/office/drawing/2014/main" id="{A23EB0D0-D09E-473B-AFA7-AD578776512D}"/>
              </a:ext>
            </a:extLst>
          </p:cNvPr>
          <p:cNvCxnSpPr/>
          <p:nvPr/>
        </p:nvCxnSpPr>
        <p:spPr>
          <a:xfrm flipH="1">
            <a:off x="7639050" y="2793076"/>
            <a:ext cx="781050" cy="407324"/>
          </a:xfrm>
          <a:prstGeom prst="line">
            <a:avLst/>
          </a:prstGeom>
        </p:spPr>
        <p:style>
          <a:lnRef idx="2">
            <a:schemeClr val="dk1"/>
          </a:lnRef>
          <a:fillRef idx="0">
            <a:schemeClr val="dk1"/>
          </a:fillRef>
          <a:effectRef idx="1">
            <a:schemeClr val="dk1"/>
          </a:effectRef>
          <a:fontRef idx="minor">
            <a:schemeClr val="tx1"/>
          </a:fontRef>
        </p:style>
      </p:cxnSp>
      <p:cxnSp>
        <p:nvCxnSpPr>
          <p:cNvPr id="49" name="Straight Connector 48">
            <a:extLst>
              <a:ext uri="{FF2B5EF4-FFF2-40B4-BE49-F238E27FC236}">
                <a16:creationId xmlns:a16="http://schemas.microsoft.com/office/drawing/2014/main" id="{E01428FB-B168-4B7E-87AB-E3762E6EA75D}"/>
              </a:ext>
            </a:extLst>
          </p:cNvPr>
          <p:cNvCxnSpPr>
            <a:cxnSpLocks/>
          </p:cNvCxnSpPr>
          <p:nvPr/>
        </p:nvCxnSpPr>
        <p:spPr>
          <a:xfrm flipV="1">
            <a:off x="8420100" y="409053"/>
            <a:ext cx="0" cy="2413461"/>
          </a:xfrm>
          <a:prstGeom prst="line">
            <a:avLst/>
          </a:prstGeom>
        </p:spPr>
        <p:style>
          <a:lnRef idx="2">
            <a:schemeClr val="dk1"/>
          </a:lnRef>
          <a:fillRef idx="0">
            <a:schemeClr val="dk1"/>
          </a:fillRef>
          <a:effectRef idx="1">
            <a:schemeClr val="dk1"/>
          </a:effectRef>
          <a:fontRef idx="minor">
            <a:schemeClr val="tx1"/>
          </a:fontRef>
        </p:style>
      </p:cxnSp>
      <p:cxnSp>
        <p:nvCxnSpPr>
          <p:cNvPr id="51" name="Straight Connector 50">
            <a:extLst>
              <a:ext uri="{FF2B5EF4-FFF2-40B4-BE49-F238E27FC236}">
                <a16:creationId xmlns:a16="http://schemas.microsoft.com/office/drawing/2014/main" id="{3920A142-C2DE-48EA-ADE8-2332E498A19A}"/>
              </a:ext>
            </a:extLst>
          </p:cNvPr>
          <p:cNvCxnSpPr>
            <a:cxnSpLocks/>
          </p:cNvCxnSpPr>
          <p:nvPr/>
        </p:nvCxnSpPr>
        <p:spPr>
          <a:xfrm flipH="1" flipV="1">
            <a:off x="8420100" y="2805777"/>
            <a:ext cx="1549400" cy="345314"/>
          </a:xfrm>
          <a:prstGeom prst="line">
            <a:avLst/>
          </a:prstGeom>
        </p:spPr>
        <p:style>
          <a:lnRef idx="2">
            <a:schemeClr val="dk1"/>
          </a:lnRef>
          <a:fillRef idx="0">
            <a:schemeClr val="dk1"/>
          </a:fillRef>
          <a:effectRef idx="1">
            <a:schemeClr val="dk1"/>
          </a:effectRef>
          <a:fontRef idx="minor">
            <a:schemeClr val="tx1"/>
          </a:fontRef>
        </p:style>
      </p:cxnSp>
      <p:cxnSp>
        <p:nvCxnSpPr>
          <p:cNvPr id="54" name="Straight Connector 53">
            <a:extLst>
              <a:ext uri="{FF2B5EF4-FFF2-40B4-BE49-F238E27FC236}">
                <a16:creationId xmlns:a16="http://schemas.microsoft.com/office/drawing/2014/main" id="{031B1FC6-34C7-44DD-9E3F-1A3ACC2C1D9C}"/>
              </a:ext>
            </a:extLst>
          </p:cNvPr>
          <p:cNvCxnSpPr>
            <a:cxnSpLocks/>
          </p:cNvCxnSpPr>
          <p:nvPr/>
        </p:nvCxnSpPr>
        <p:spPr>
          <a:xfrm flipH="1">
            <a:off x="7779489" y="5981925"/>
            <a:ext cx="744341" cy="467022"/>
          </a:xfrm>
          <a:prstGeom prst="line">
            <a:avLst/>
          </a:prstGeom>
        </p:spPr>
        <p:style>
          <a:lnRef idx="2">
            <a:schemeClr val="dk1"/>
          </a:lnRef>
          <a:fillRef idx="0">
            <a:schemeClr val="dk1"/>
          </a:fillRef>
          <a:effectRef idx="1">
            <a:schemeClr val="dk1"/>
          </a:effectRef>
          <a:fontRef idx="minor">
            <a:schemeClr val="tx1"/>
          </a:fontRef>
        </p:style>
      </p:cxnSp>
      <p:cxnSp>
        <p:nvCxnSpPr>
          <p:cNvPr id="56" name="Straight Connector 55">
            <a:extLst>
              <a:ext uri="{FF2B5EF4-FFF2-40B4-BE49-F238E27FC236}">
                <a16:creationId xmlns:a16="http://schemas.microsoft.com/office/drawing/2014/main" id="{EA97F0E4-066F-4399-8802-CB87146559F3}"/>
              </a:ext>
            </a:extLst>
          </p:cNvPr>
          <p:cNvCxnSpPr>
            <a:cxnSpLocks/>
          </p:cNvCxnSpPr>
          <p:nvPr/>
        </p:nvCxnSpPr>
        <p:spPr>
          <a:xfrm flipH="1" flipV="1">
            <a:off x="8504081" y="3630768"/>
            <a:ext cx="19749" cy="2372892"/>
          </a:xfrm>
          <a:prstGeom prst="line">
            <a:avLst/>
          </a:prstGeom>
        </p:spPr>
        <p:style>
          <a:lnRef idx="2">
            <a:schemeClr val="dk1"/>
          </a:lnRef>
          <a:fillRef idx="0">
            <a:schemeClr val="dk1"/>
          </a:fillRef>
          <a:effectRef idx="1">
            <a:schemeClr val="dk1"/>
          </a:effectRef>
          <a:fontRef idx="minor">
            <a:schemeClr val="tx1"/>
          </a:fontRef>
        </p:style>
      </p:cxnSp>
      <p:cxnSp>
        <p:nvCxnSpPr>
          <p:cNvPr id="58" name="Straight Connector 57">
            <a:extLst>
              <a:ext uri="{FF2B5EF4-FFF2-40B4-BE49-F238E27FC236}">
                <a16:creationId xmlns:a16="http://schemas.microsoft.com/office/drawing/2014/main" id="{C623D3C5-586A-4408-9393-EE93707DEC5D}"/>
              </a:ext>
            </a:extLst>
          </p:cNvPr>
          <p:cNvCxnSpPr>
            <a:cxnSpLocks/>
          </p:cNvCxnSpPr>
          <p:nvPr/>
        </p:nvCxnSpPr>
        <p:spPr>
          <a:xfrm>
            <a:off x="8513955" y="5981925"/>
            <a:ext cx="1163445" cy="609375"/>
          </a:xfrm>
          <a:prstGeom prst="line">
            <a:avLst/>
          </a:prstGeom>
        </p:spPr>
        <p:style>
          <a:lnRef idx="2">
            <a:schemeClr val="dk1"/>
          </a:lnRef>
          <a:fillRef idx="0">
            <a:schemeClr val="dk1"/>
          </a:fillRef>
          <a:effectRef idx="1">
            <a:schemeClr val="dk1"/>
          </a:effectRef>
          <a:fontRef idx="minor">
            <a:schemeClr val="tx1"/>
          </a:fontRef>
        </p:style>
      </p:cxnSp>
      <p:sp>
        <p:nvSpPr>
          <p:cNvPr id="61" name="TextBox 60">
            <a:extLst>
              <a:ext uri="{FF2B5EF4-FFF2-40B4-BE49-F238E27FC236}">
                <a16:creationId xmlns:a16="http://schemas.microsoft.com/office/drawing/2014/main" id="{805C9422-DCAF-4E47-A8AC-13F8A7B49AC5}"/>
              </a:ext>
            </a:extLst>
          </p:cNvPr>
          <p:cNvSpPr txBox="1"/>
          <p:nvPr/>
        </p:nvSpPr>
        <p:spPr>
          <a:xfrm>
            <a:off x="7586954" y="6036559"/>
            <a:ext cx="511687" cy="369332"/>
          </a:xfrm>
          <a:prstGeom prst="rect">
            <a:avLst/>
          </a:prstGeom>
          <a:noFill/>
        </p:spPr>
        <p:txBody>
          <a:bodyPr wrap="square" rtlCol="0">
            <a:spAutoFit/>
          </a:bodyPr>
          <a:lstStyle/>
          <a:p>
            <a:r>
              <a:rPr lang="en-US" dirty="0">
                <a:highlight>
                  <a:srgbClr val="FFFF00"/>
                </a:highlight>
              </a:rPr>
              <a:t>Y</a:t>
            </a:r>
          </a:p>
        </p:txBody>
      </p:sp>
      <p:sp>
        <p:nvSpPr>
          <p:cNvPr id="62" name="TextBox 61">
            <a:extLst>
              <a:ext uri="{FF2B5EF4-FFF2-40B4-BE49-F238E27FC236}">
                <a16:creationId xmlns:a16="http://schemas.microsoft.com/office/drawing/2014/main" id="{FB950A4C-A14A-447B-81EC-42B8865E91B2}"/>
              </a:ext>
            </a:extLst>
          </p:cNvPr>
          <p:cNvSpPr txBox="1"/>
          <p:nvPr/>
        </p:nvSpPr>
        <p:spPr>
          <a:xfrm>
            <a:off x="7517888" y="2854553"/>
            <a:ext cx="511687" cy="369332"/>
          </a:xfrm>
          <a:prstGeom prst="rect">
            <a:avLst/>
          </a:prstGeom>
          <a:noFill/>
        </p:spPr>
        <p:txBody>
          <a:bodyPr wrap="square" rtlCol="0">
            <a:spAutoFit/>
          </a:bodyPr>
          <a:lstStyle/>
          <a:p>
            <a:r>
              <a:rPr lang="en-US" dirty="0">
                <a:highlight>
                  <a:srgbClr val="FFFF00"/>
                </a:highlight>
              </a:rPr>
              <a:t>Y</a:t>
            </a:r>
          </a:p>
        </p:txBody>
      </p:sp>
      <p:sp>
        <p:nvSpPr>
          <p:cNvPr id="63" name="TextBox 62">
            <a:extLst>
              <a:ext uri="{FF2B5EF4-FFF2-40B4-BE49-F238E27FC236}">
                <a16:creationId xmlns:a16="http://schemas.microsoft.com/office/drawing/2014/main" id="{FE66E870-C190-49D1-B039-BB2BC0CC4D75}"/>
              </a:ext>
            </a:extLst>
          </p:cNvPr>
          <p:cNvSpPr txBox="1"/>
          <p:nvPr/>
        </p:nvSpPr>
        <p:spPr>
          <a:xfrm>
            <a:off x="8164256" y="307975"/>
            <a:ext cx="511687" cy="369332"/>
          </a:xfrm>
          <a:prstGeom prst="rect">
            <a:avLst/>
          </a:prstGeom>
          <a:noFill/>
        </p:spPr>
        <p:txBody>
          <a:bodyPr wrap="square" rtlCol="0">
            <a:spAutoFit/>
          </a:bodyPr>
          <a:lstStyle/>
          <a:p>
            <a:r>
              <a:rPr lang="en-US" dirty="0">
                <a:highlight>
                  <a:srgbClr val="FFFF00"/>
                </a:highlight>
              </a:rPr>
              <a:t>Z</a:t>
            </a:r>
          </a:p>
        </p:txBody>
      </p:sp>
      <p:sp>
        <p:nvSpPr>
          <p:cNvPr id="65" name="TextBox 64">
            <a:extLst>
              <a:ext uri="{FF2B5EF4-FFF2-40B4-BE49-F238E27FC236}">
                <a16:creationId xmlns:a16="http://schemas.microsoft.com/office/drawing/2014/main" id="{D0EAA0C4-B781-45CC-B36F-C490E4105E5D}"/>
              </a:ext>
            </a:extLst>
          </p:cNvPr>
          <p:cNvSpPr txBox="1"/>
          <p:nvPr/>
        </p:nvSpPr>
        <p:spPr>
          <a:xfrm>
            <a:off x="8215453" y="3452026"/>
            <a:ext cx="511687" cy="369332"/>
          </a:xfrm>
          <a:prstGeom prst="rect">
            <a:avLst/>
          </a:prstGeom>
          <a:noFill/>
        </p:spPr>
        <p:txBody>
          <a:bodyPr wrap="square" rtlCol="0">
            <a:spAutoFit/>
          </a:bodyPr>
          <a:lstStyle/>
          <a:p>
            <a:r>
              <a:rPr lang="en-US" dirty="0">
                <a:highlight>
                  <a:srgbClr val="FFFF00"/>
                </a:highlight>
              </a:rPr>
              <a:t>Z</a:t>
            </a:r>
          </a:p>
        </p:txBody>
      </p:sp>
      <p:sp>
        <p:nvSpPr>
          <p:cNvPr id="66" name="TextBox 65">
            <a:extLst>
              <a:ext uri="{FF2B5EF4-FFF2-40B4-BE49-F238E27FC236}">
                <a16:creationId xmlns:a16="http://schemas.microsoft.com/office/drawing/2014/main" id="{FEA43689-4B21-4721-BC2B-40944E9E6CB0}"/>
              </a:ext>
            </a:extLst>
          </p:cNvPr>
          <p:cNvSpPr txBox="1"/>
          <p:nvPr/>
        </p:nvSpPr>
        <p:spPr>
          <a:xfrm>
            <a:off x="9581027" y="6307350"/>
            <a:ext cx="511687" cy="369332"/>
          </a:xfrm>
          <a:prstGeom prst="rect">
            <a:avLst/>
          </a:prstGeom>
          <a:noFill/>
        </p:spPr>
        <p:txBody>
          <a:bodyPr wrap="square" rtlCol="0">
            <a:spAutoFit/>
          </a:bodyPr>
          <a:lstStyle/>
          <a:p>
            <a:r>
              <a:rPr lang="en-US" dirty="0">
                <a:highlight>
                  <a:srgbClr val="FFFF00"/>
                </a:highlight>
              </a:rPr>
              <a:t>X</a:t>
            </a:r>
          </a:p>
        </p:txBody>
      </p:sp>
      <p:sp>
        <p:nvSpPr>
          <p:cNvPr id="67" name="TextBox 66">
            <a:extLst>
              <a:ext uri="{FF2B5EF4-FFF2-40B4-BE49-F238E27FC236}">
                <a16:creationId xmlns:a16="http://schemas.microsoft.com/office/drawing/2014/main" id="{38CBDD88-D9F4-4ACB-BBC8-38F951C2E5B2}"/>
              </a:ext>
            </a:extLst>
          </p:cNvPr>
          <p:cNvSpPr txBox="1"/>
          <p:nvPr/>
        </p:nvSpPr>
        <p:spPr>
          <a:xfrm>
            <a:off x="9969500" y="2966425"/>
            <a:ext cx="511687" cy="369332"/>
          </a:xfrm>
          <a:prstGeom prst="rect">
            <a:avLst/>
          </a:prstGeom>
          <a:noFill/>
        </p:spPr>
        <p:txBody>
          <a:bodyPr wrap="square" rtlCol="0">
            <a:spAutoFit/>
          </a:bodyPr>
          <a:lstStyle/>
          <a:p>
            <a:r>
              <a:rPr lang="en-US" dirty="0">
                <a:highlight>
                  <a:srgbClr val="FFFF00"/>
                </a:highlight>
              </a:rPr>
              <a:t>X</a:t>
            </a:r>
          </a:p>
        </p:txBody>
      </p:sp>
      <p:sp>
        <p:nvSpPr>
          <p:cNvPr id="69" name="Arrow: Curved Right 68">
            <a:extLst>
              <a:ext uri="{FF2B5EF4-FFF2-40B4-BE49-F238E27FC236}">
                <a16:creationId xmlns:a16="http://schemas.microsoft.com/office/drawing/2014/main" id="{447181B2-F3A5-4F2C-BE48-60F8B1722178}"/>
              </a:ext>
            </a:extLst>
          </p:cNvPr>
          <p:cNvSpPr/>
          <p:nvPr/>
        </p:nvSpPr>
        <p:spPr>
          <a:xfrm rot="10800000" flipV="1">
            <a:off x="9048411" y="661547"/>
            <a:ext cx="1146027" cy="82339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0" name="Arrow: Curved Right 69">
            <a:extLst>
              <a:ext uri="{FF2B5EF4-FFF2-40B4-BE49-F238E27FC236}">
                <a16:creationId xmlns:a16="http://schemas.microsoft.com/office/drawing/2014/main" id="{E58A1435-E920-4519-B16D-1A378F7A487B}"/>
              </a:ext>
            </a:extLst>
          </p:cNvPr>
          <p:cNvSpPr/>
          <p:nvPr/>
        </p:nvSpPr>
        <p:spPr>
          <a:xfrm rot="10800000" flipV="1">
            <a:off x="9409338" y="3820215"/>
            <a:ext cx="584171" cy="62622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1" name="Arrow: Right 70">
            <a:extLst>
              <a:ext uri="{FF2B5EF4-FFF2-40B4-BE49-F238E27FC236}">
                <a16:creationId xmlns:a16="http://schemas.microsoft.com/office/drawing/2014/main" id="{8002FFCB-A8AF-40DE-9305-38AE45DD5BED}"/>
              </a:ext>
            </a:extLst>
          </p:cNvPr>
          <p:cNvSpPr/>
          <p:nvPr/>
        </p:nvSpPr>
        <p:spPr>
          <a:xfrm rot="8746584">
            <a:off x="8019195" y="5059704"/>
            <a:ext cx="913861" cy="46372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1692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B9946-DF70-4572-A202-1C4CA05DC5FE}"/>
              </a:ext>
            </a:extLst>
          </p:cNvPr>
          <p:cNvSpPr>
            <a:spLocks noGrp="1"/>
          </p:cNvSpPr>
          <p:nvPr>
            <p:ph type="title"/>
          </p:nvPr>
        </p:nvSpPr>
        <p:spPr/>
        <p:txBody>
          <a:bodyPr/>
          <a:lstStyle/>
          <a:p>
            <a:r>
              <a:rPr lang="en-US" dirty="0"/>
              <a:t>Iteration 3</a:t>
            </a:r>
          </a:p>
        </p:txBody>
      </p:sp>
      <p:sp>
        <p:nvSpPr>
          <p:cNvPr id="4" name="Slide Number Placeholder 3">
            <a:extLst>
              <a:ext uri="{FF2B5EF4-FFF2-40B4-BE49-F238E27FC236}">
                <a16:creationId xmlns:a16="http://schemas.microsoft.com/office/drawing/2014/main" id="{8389A8DB-BFBA-4C48-AAA7-E1F4ED13DDE6}"/>
              </a:ext>
            </a:extLst>
          </p:cNvPr>
          <p:cNvSpPr>
            <a:spLocks noGrp="1"/>
          </p:cNvSpPr>
          <p:nvPr>
            <p:ph type="sldNum" sz="quarter" idx="12"/>
          </p:nvPr>
        </p:nvSpPr>
        <p:spPr/>
        <p:txBody>
          <a:bodyPr/>
          <a:lstStyle/>
          <a:p>
            <a:fld id="{224C0C37-3CEC-4CB4-B902-37F94E20E969}" type="slidenum">
              <a:rPr lang="en-US" smtClean="0"/>
              <a:pPr/>
              <a:t>9</a:t>
            </a:fld>
            <a:endParaRPr lang="en-US"/>
          </a:p>
        </p:txBody>
      </p:sp>
      <p:sp>
        <p:nvSpPr>
          <p:cNvPr id="5" name="TextBox 4">
            <a:extLst>
              <a:ext uri="{FF2B5EF4-FFF2-40B4-BE49-F238E27FC236}">
                <a16:creationId xmlns:a16="http://schemas.microsoft.com/office/drawing/2014/main" id="{7E7EF2A4-3C85-4BE2-8D8B-231E2069441B}"/>
              </a:ext>
            </a:extLst>
          </p:cNvPr>
          <p:cNvSpPr txBox="1"/>
          <p:nvPr/>
        </p:nvSpPr>
        <p:spPr>
          <a:xfrm>
            <a:off x="7521605" y="3804106"/>
            <a:ext cx="4517995" cy="2677656"/>
          </a:xfrm>
          <a:prstGeom prst="rect">
            <a:avLst/>
          </a:prstGeom>
          <a:noFill/>
        </p:spPr>
        <p:txBody>
          <a:bodyPr wrap="square" rtlCol="0">
            <a:spAutoFit/>
          </a:bodyPr>
          <a:lstStyle/>
          <a:p>
            <a:pPr marL="285750" indent="-285750">
              <a:buFont typeface="Arial" panose="020B0604020202020204" pitchFamily="34" charset="0"/>
              <a:buChar char="•"/>
            </a:pPr>
            <a:r>
              <a:rPr lang="en-US" sz="2800" dirty="0"/>
              <a:t>More Rollers</a:t>
            </a:r>
          </a:p>
          <a:p>
            <a:pPr marL="285750" indent="-285750">
              <a:buFont typeface="Arial" panose="020B0604020202020204" pitchFamily="34" charset="0"/>
              <a:buChar char="•"/>
            </a:pPr>
            <a:r>
              <a:rPr lang="en-US" sz="2800" dirty="0"/>
              <a:t>Full materials list</a:t>
            </a:r>
          </a:p>
          <a:p>
            <a:pPr marL="285750" indent="-285750">
              <a:buFont typeface="Arial" panose="020B0604020202020204" pitchFamily="34" charset="0"/>
              <a:buChar char="•"/>
            </a:pPr>
            <a:r>
              <a:rPr lang="en-US" sz="2800" dirty="0"/>
              <a:t>Designed for 3D printing</a:t>
            </a:r>
          </a:p>
          <a:p>
            <a:pPr marL="285750" indent="-285750">
              <a:buFont typeface="Arial" panose="020B0604020202020204" pitchFamily="34" charset="0"/>
              <a:buChar char="•"/>
            </a:pPr>
            <a:r>
              <a:rPr lang="en-US" sz="2800" dirty="0"/>
              <a:t>Allows for improvement without major redesign</a:t>
            </a:r>
          </a:p>
          <a:p>
            <a:pPr marL="285750" indent="-285750">
              <a:buFont typeface="Arial" panose="020B0604020202020204" pitchFamily="34" charset="0"/>
              <a:buChar char="•"/>
            </a:pPr>
            <a:endParaRPr lang="en-US" sz="2800" dirty="0"/>
          </a:p>
        </p:txBody>
      </p:sp>
      <p:pic>
        <p:nvPicPr>
          <p:cNvPr id="6" name="Picture 5" descr="A picture containing metalware, gear&#10;&#10;Description automatically generated">
            <a:extLst>
              <a:ext uri="{FF2B5EF4-FFF2-40B4-BE49-F238E27FC236}">
                <a16:creationId xmlns:a16="http://schemas.microsoft.com/office/drawing/2014/main" id="{B02F129B-E639-4229-8D5A-9330C4EEB8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1425" y="1788678"/>
            <a:ext cx="5767243" cy="3954681"/>
          </a:xfrm>
          <a:prstGeom prst="rect">
            <a:avLst/>
          </a:prstGeom>
        </p:spPr>
      </p:pic>
      <p:sp>
        <p:nvSpPr>
          <p:cNvPr id="8" name="Rectangle 7">
            <a:extLst>
              <a:ext uri="{FF2B5EF4-FFF2-40B4-BE49-F238E27FC236}">
                <a16:creationId xmlns:a16="http://schemas.microsoft.com/office/drawing/2014/main" id="{C5730F81-DFB6-4E18-AE2C-7A5E44D440E3}"/>
              </a:ext>
            </a:extLst>
          </p:cNvPr>
          <p:cNvSpPr/>
          <p:nvPr/>
        </p:nvSpPr>
        <p:spPr>
          <a:xfrm>
            <a:off x="8207375" y="1599858"/>
            <a:ext cx="2743200" cy="1733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q"/>
            </a:pPr>
            <a:r>
              <a:rPr lang="en-US" dirty="0"/>
              <a:t>Lengthy setup</a:t>
            </a:r>
          </a:p>
          <a:p>
            <a:pPr marL="285750" indent="-285750">
              <a:buFont typeface="Wingdings" panose="05000000000000000000" pitchFamily="2" charset="2"/>
              <a:buChar char="q"/>
            </a:pPr>
            <a:r>
              <a:rPr lang="en-US" dirty="0"/>
              <a:t>Introduced play</a:t>
            </a:r>
          </a:p>
          <a:p>
            <a:pPr marL="285750" indent="-285750">
              <a:buFont typeface="Wingdings" panose="05000000000000000000" pitchFamily="2" charset="2"/>
              <a:buChar char="q"/>
            </a:pPr>
            <a:r>
              <a:rPr lang="en-US" dirty="0"/>
              <a:t>Inconsistent</a:t>
            </a:r>
          </a:p>
          <a:p>
            <a:pPr marL="285750" indent="-285750">
              <a:buFont typeface="Wingdings" panose="05000000000000000000" pitchFamily="2" charset="2"/>
              <a:buChar char="q"/>
            </a:pPr>
            <a:r>
              <a:rPr lang="en-US" dirty="0"/>
              <a:t>Applied tensile force </a:t>
            </a:r>
          </a:p>
          <a:p>
            <a:pPr marL="285750" indent="-285750">
              <a:buFont typeface="Wingdings" panose="05000000000000000000" pitchFamily="2" charset="2"/>
              <a:buChar char="q"/>
            </a:pPr>
            <a:r>
              <a:rPr lang="en-US" dirty="0"/>
              <a:t>Applied shear force</a:t>
            </a:r>
          </a:p>
        </p:txBody>
      </p:sp>
      <p:sp>
        <p:nvSpPr>
          <p:cNvPr id="9" name="Multiplication Sign 8">
            <a:extLst>
              <a:ext uri="{FF2B5EF4-FFF2-40B4-BE49-F238E27FC236}">
                <a16:creationId xmlns:a16="http://schemas.microsoft.com/office/drawing/2014/main" id="{E6B66423-438E-4D76-AEA0-8580E5295EDA}"/>
              </a:ext>
            </a:extLst>
          </p:cNvPr>
          <p:cNvSpPr/>
          <p:nvPr/>
        </p:nvSpPr>
        <p:spPr>
          <a:xfrm>
            <a:off x="8312150" y="1816765"/>
            <a:ext cx="152400" cy="200025"/>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Multiplication Sign 9">
            <a:extLst>
              <a:ext uri="{FF2B5EF4-FFF2-40B4-BE49-F238E27FC236}">
                <a16:creationId xmlns:a16="http://schemas.microsoft.com/office/drawing/2014/main" id="{F6BED7DE-C8B1-48C9-A8EC-7A6938F04622}"/>
              </a:ext>
            </a:extLst>
          </p:cNvPr>
          <p:cNvSpPr/>
          <p:nvPr/>
        </p:nvSpPr>
        <p:spPr>
          <a:xfrm>
            <a:off x="8312150" y="2061862"/>
            <a:ext cx="152400" cy="200025"/>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Multiplication Sign 10">
            <a:extLst>
              <a:ext uri="{FF2B5EF4-FFF2-40B4-BE49-F238E27FC236}">
                <a16:creationId xmlns:a16="http://schemas.microsoft.com/office/drawing/2014/main" id="{59F1DDDD-39E8-41D1-B152-3C718B64ED81}"/>
              </a:ext>
            </a:extLst>
          </p:cNvPr>
          <p:cNvSpPr/>
          <p:nvPr/>
        </p:nvSpPr>
        <p:spPr>
          <a:xfrm>
            <a:off x="8312150" y="2332982"/>
            <a:ext cx="152400" cy="200025"/>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Multiplication Sign 11">
            <a:extLst>
              <a:ext uri="{FF2B5EF4-FFF2-40B4-BE49-F238E27FC236}">
                <a16:creationId xmlns:a16="http://schemas.microsoft.com/office/drawing/2014/main" id="{ADBF58CE-DA15-41AC-B839-AF3D5C2515FA}"/>
              </a:ext>
            </a:extLst>
          </p:cNvPr>
          <p:cNvSpPr/>
          <p:nvPr/>
        </p:nvSpPr>
        <p:spPr>
          <a:xfrm>
            <a:off x="8312150" y="2633169"/>
            <a:ext cx="152400" cy="200025"/>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Multiplication Sign 12">
            <a:extLst>
              <a:ext uri="{FF2B5EF4-FFF2-40B4-BE49-F238E27FC236}">
                <a16:creationId xmlns:a16="http://schemas.microsoft.com/office/drawing/2014/main" id="{525ACB1F-23F4-4C1D-896F-D9C82DEB7E40}"/>
              </a:ext>
            </a:extLst>
          </p:cNvPr>
          <p:cNvSpPr/>
          <p:nvPr/>
        </p:nvSpPr>
        <p:spPr>
          <a:xfrm>
            <a:off x="8312150" y="2878266"/>
            <a:ext cx="152400" cy="200025"/>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2318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BAF52B7-2543-4522-B9D3-6A1719C438B1}"/>
              </a:ext>
            </a:extLst>
          </p:cNvPr>
          <p:cNvSpPr>
            <a:spLocks noGrp="1"/>
          </p:cNvSpPr>
          <p:nvPr>
            <p:ph type="sldNum" sz="quarter" idx="12"/>
          </p:nvPr>
        </p:nvSpPr>
        <p:spPr/>
        <p:txBody>
          <a:bodyPr/>
          <a:lstStyle/>
          <a:p>
            <a:fld id="{224C0C37-3CEC-4CB4-B902-37F94E20E969}" type="slidenum">
              <a:rPr lang="en-US" smtClean="0"/>
              <a:pPr/>
              <a:t>10</a:t>
            </a:fld>
            <a:endParaRPr lang="en-US"/>
          </a:p>
        </p:txBody>
      </p:sp>
      <p:pic>
        <p:nvPicPr>
          <p:cNvPr id="5" name="assembly_1">
            <a:hlinkClick r:id="" action="ppaction://media"/>
            <a:extLst>
              <a:ext uri="{FF2B5EF4-FFF2-40B4-BE49-F238E27FC236}">
                <a16:creationId xmlns:a16="http://schemas.microsoft.com/office/drawing/2014/main" id="{E52F9A7B-6940-4B0E-803B-A4B06944380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2400" y="171449"/>
            <a:ext cx="11887200" cy="6686551"/>
          </a:xfrm>
          <a:prstGeom prst="rect">
            <a:avLst/>
          </a:prstGeom>
        </p:spPr>
      </p:pic>
    </p:spTree>
    <p:extLst>
      <p:ext uri="{BB962C8B-B14F-4D97-AF65-F5344CB8AC3E}">
        <p14:creationId xmlns:p14="http://schemas.microsoft.com/office/powerpoint/2010/main" val="107114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31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3257550" y="1825625"/>
            <a:ext cx="6038850" cy="1603375"/>
          </a:xfrm>
        </p:spPr>
        <p:txBody>
          <a:bodyPr>
            <a:normAutofit/>
          </a:bodyPr>
          <a:lstStyle/>
          <a:p>
            <a:r>
              <a:rPr lang="en-US" dirty="0"/>
              <a:t>Teamwork</a:t>
            </a:r>
          </a:p>
          <a:p>
            <a:r>
              <a:rPr lang="en-US" dirty="0"/>
              <a:t>New and old modelling techniques</a:t>
            </a:r>
          </a:p>
          <a:p>
            <a:r>
              <a:rPr lang="en-US" dirty="0"/>
              <a:t>Thinking through the process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11</a:t>
            </a:fld>
            <a:endParaRPr lang="en-US"/>
          </a:p>
        </p:txBody>
      </p:sp>
      <p:pic>
        <p:nvPicPr>
          <p:cNvPr id="5" name="Picture 4" descr="A picture containing metalware, gear&#10;&#10;Description automatically generated">
            <a:extLst>
              <a:ext uri="{FF2B5EF4-FFF2-40B4-BE49-F238E27FC236}">
                <a16:creationId xmlns:a16="http://schemas.microsoft.com/office/drawing/2014/main" id="{1E383822-8B69-41BE-B928-86BDB4BB5F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31470" y="1484312"/>
            <a:ext cx="3212880" cy="2286000"/>
          </a:xfrm>
          <a:prstGeom prst="rect">
            <a:avLst/>
          </a:prstGeom>
        </p:spPr>
      </p:pic>
      <p:pic>
        <p:nvPicPr>
          <p:cNvPr id="6" name="Picture 5" descr="A picture containing indoor, wall, sink&#10;&#10;Description automatically generated">
            <a:extLst>
              <a:ext uri="{FF2B5EF4-FFF2-40B4-BE49-F238E27FC236}">
                <a16:creationId xmlns:a16="http://schemas.microsoft.com/office/drawing/2014/main" id="{69DBCABB-0A13-486D-B21A-59877009AC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390" y="513639"/>
            <a:ext cx="2107939" cy="2810586"/>
          </a:xfrm>
          <a:prstGeom prst="rect">
            <a:avLst/>
          </a:prstGeom>
        </p:spPr>
      </p:pic>
      <p:sp>
        <p:nvSpPr>
          <p:cNvPr id="7" name="Arrow: Right 6">
            <a:extLst>
              <a:ext uri="{FF2B5EF4-FFF2-40B4-BE49-F238E27FC236}">
                <a16:creationId xmlns:a16="http://schemas.microsoft.com/office/drawing/2014/main" id="{B394ED2E-95DA-4B17-91A2-6F2AE8A2A900}"/>
              </a:ext>
            </a:extLst>
          </p:cNvPr>
          <p:cNvSpPr/>
          <p:nvPr/>
        </p:nvSpPr>
        <p:spPr>
          <a:xfrm rot="3297088">
            <a:off x="711135" y="3639107"/>
            <a:ext cx="704850" cy="2624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10;&#10;Description automatically generated">
            <a:extLst>
              <a:ext uri="{FF2B5EF4-FFF2-40B4-BE49-F238E27FC236}">
                <a16:creationId xmlns:a16="http://schemas.microsoft.com/office/drawing/2014/main" id="{34D1B8D9-3654-4F15-B378-A8CD7A4557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73359" y="4062885"/>
            <a:ext cx="3342674" cy="2521753"/>
          </a:xfrm>
          <a:prstGeom prst="rect">
            <a:avLst/>
          </a:prstGeom>
        </p:spPr>
      </p:pic>
      <p:pic>
        <p:nvPicPr>
          <p:cNvPr id="9" name="Picture 2">
            <a:extLst>
              <a:ext uri="{FF2B5EF4-FFF2-40B4-BE49-F238E27FC236}">
                <a16:creationId xmlns:a16="http://schemas.microsoft.com/office/drawing/2014/main" id="{42AB0D25-64F4-48AA-BCF2-261EDF275EA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29275" y="4047408"/>
            <a:ext cx="3212879" cy="2537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rrow: Right 9">
            <a:extLst>
              <a:ext uri="{FF2B5EF4-FFF2-40B4-BE49-F238E27FC236}">
                <a16:creationId xmlns:a16="http://schemas.microsoft.com/office/drawing/2014/main" id="{BF966385-B4D3-489F-8255-FE805B38E29C}"/>
              </a:ext>
            </a:extLst>
          </p:cNvPr>
          <p:cNvSpPr/>
          <p:nvPr/>
        </p:nvSpPr>
        <p:spPr>
          <a:xfrm rot="18469980">
            <a:off x="8905986" y="4020410"/>
            <a:ext cx="704850" cy="2624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1E0E9836-8463-4305-BDBC-81A1BF691DB5}"/>
              </a:ext>
            </a:extLst>
          </p:cNvPr>
          <p:cNvSpPr/>
          <p:nvPr/>
        </p:nvSpPr>
        <p:spPr>
          <a:xfrm>
            <a:off x="4827958" y="4577557"/>
            <a:ext cx="704850" cy="2624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99A4E9B3-3EA3-4C6C-BB6E-D9BF08C530B1}"/>
              </a:ext>
            </a:extLst>
          </p:cNvPr>
          <p:cNvSpPr/>
          <p:nvPr/>
        </p:nvSpPr>
        <p:spPr>
          <a:xfrm>
            <a:off x="4827958" y="5558632"/>
            <a:ext cx="704850" cy="2624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B0003228-75AC-4845-BEA3-63E0404BB3A6}"/>
              </a:ext>
            </a:extLst>
          </p:cNvPr>
          <p:cNvSpPr/>
          <p:nvPr/>
        </p:nvSpPr>
        <p:spPr>
          <a:xfrm rot="3297088">
            <a:off x="1564541" y="3603461"/>
            <a:ext cx="704850" cy="2624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1E838880-6D16-4F23-8EA4-48F6966226B4}"/>
              </a:ext>
            </a:extLst>
          </p:cNvPr>
          <p:cNvSpPr/>
          <p:nvPr/>
        </p:nvSpPr>
        <p:spPr>
          <a:xfrm rot="18469980">
            <a:off x="9864994" y="4088371"/>
            <a:ext cx="704850" cy="2624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8800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3" name="Content Placeholder 2"/>
          <p:cNvSpPr>
            <a:spLocks noGrp="1"/>
          </p:cNvSpPr>
          <p:nvPr>
            <p:ph idx="1"/>
          </p:nvPr>
        </p:nvSpPr>
        <p:spPr/>
        <p:txBody>
          <a:bodyPr>
            <a:normAutofit/>
          </a:bodyPr>
          <a:lstStyle/>
          <a:p>
            <a:pPr marL="0" indent="0">
              <a:buNone/>
            </a:pPr>
            <a:r>
              <a:rPr lang="en-US" dirty="0"/>
              <a:t>LARC Advanced Materials and Processing Branch – Chris Wohl, Thammaia Sreekantamurthy, Chris Stelter, Robert </a:t>
            </a:r>
            <a:r>
              <a:rPr lang="en-US" dirty="0" err="1"/>
              <a:t>Edahl</a:t>
            </a:r>
            <a:r>
              <a:rPr lang="en-US" dirty="0"/>
              <a:t>, Brian Grimsley, Bryce Horvath, Samantha </a:t>
            </a:r>
            <a:r>
              <a:rPr lang="en-US" dirty="0" err="1"/>
              <a:t>Applin</a:t>
            </a:r>
            <a:r>
              <a:rPr lang="en-US" dirty="0"/>
              <a:t>, Miranda Beaudry</a:t>
            </a:r>
          </a:p>
          <a:p>
            <a:pPr marL="0" indent="0">
              <a:buNone/>
            </a:pPr>
            <a:endParaRPr lang="en-US" dirty="0"/>
          </a:p>
          <a:p>
            <a:pPr marL="0" indent="0">
              <a:buNone/>
            </a:pPr>
            <a:r>
              <a:rPr lang="en-US" dirty="0"/>
              <a:t>VSGC – Deborah Murray, Nicole Shaw</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12</a:t>
            </a:fld>
            <a:endParaRPr lang="en-US"/>
          </a:p>
        </p:txBody>
      </p:sp>
      <p:sp>
        <p:nvSpPr>
          <p:cNvPr id="5" name="TextBox 4">
            <a:extLst>
              <a:ext uri="{FF2B5EF4-FFF2-40B4-BE49-F238E27FC236}">
                <a16:creationId xmlns:a16="http://schemas.microsoft.com/office/drawing/2014/main" id="{40090EE1-6CD7-41BF-91E3-F6CEB8FC0ADD}"/>
              </a:ext>
            </a:extLst>
          </p:cNvPr>
          <p:cNvSpPr txBox="1"/>
          <p:nvPr/>
        </p:nvSpPr>
        <p:spPr>
          <a:xfrm>
            <a:off x="3676216" y="6311900"/>
            <a:ext cx="4839568" cy="369332"/>
          </a:xfrm>
          <a:prstGeom prst="rect">
            <a:avLst/>
          </a:prstGeom>
          <a:noFill/>
        </p:spPr>
        <p:txBody>
          <a:bodyPr wrap="square" rtlCol="0">
            <a:spAutoFit/>
          </a:bodyPr>
          <a:lstStyle/>
          <a:p>
            <a:pPr algn="ctr"/>
            <a:r>
              <a:rPr lang="en-US" dirty="0"/>
              <a:t>All Images are credited to NASA</a:t>
            </a:r>
          </a:p>
        </p:txBody>
      </p:sp>
    </p:spTree>
    <p:extLst>
      <p:ext uri="{BB962C8B-B14F-4D97-AF65-F5344CB8AC3E}">
        <p14:creationId xmlns:p14="http://schemas.microsoft.com/office/powerpoint/2010/main" val="33959954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3" ma:contentTypeDescription="Create a new document." ma:contentTypeScope="" ma:versionID="bd4f02a2ef4b175d17b1596f2aa4b6ce">
  <xsd:schema xmlns:xsd="http://www.w3.org/2001/XMLSchema" xmlns:xs="http://www.w3.org/2001/XMLSchema" xmlns:p="http://schemas.microsoft.com/office/2006/metadata/properties" xmlns:ns1="http://schemas.microsoft.com/sharepoint/v3" xmlns:ns3="3cb15ddf-dbe9-47ea-851d-c70642058130" xmlns:ns4="4817ca35-7031-43a6-bda2-0d9832ef6347" targetNamespace="http://schemas.microsoft.com/office/2006/metadata/properties" ma:root="true" ma:fieldsID="75eaf6942e3198bc47429d20a20f83bf" ns1:_="" ns3:_="" ns4:_="">
    <xsd:import namespace="http://schemas.microsoft.com/sharepoint/v3"/>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1:_ip_UnifiedCompliancePolicyProperties" minOccurs="0"/>
                <xsd:element ref="ns1:_ip_UnifiedCompliancePolicyUIAc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57579D-3170-4028-9FF6-2B00D8EF8E36}">
  <ds:schemaRefs>
    <ds:schemaRef ds:uri="http://schemas.microsoft.com/sharepoint/v3/contenttype/forms"/>
  </ds:schemaRefs>
</ds:datastoreItem>
</file>

<file path=customXml/itemProps2.xml><?xml version="1.0" encoding="utf-8"?>
<ds:datastoreItem xmlns:ds="http://schemas.openxmlformats.org/officeDocument/2006/customXml" ds:itemID="{D72883E6-4E45-469D-A6CD-CBF4B7EC55C4}">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71A5D04F-A9C1-4A1D-87B5-0846A027D9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23382</TotalTime>
  <Words>1455</Words>
  <Application>Microsoft Office PowerPoint</Application>
  <PresentationFormat>Widescreen</PresentationFormat>
  <Paragraphs>120</Paragraphs>
  <Slides>12</Slides>
  <Notes>12</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12</vt:i4>
      </vt:variant>
    </vt:vector>
  </HeadingPairs>
  <TitlesOfParts>
    <vt:vector size="22" baseType="lpstr">
      <vt:lpstr>.AppleSystemUIFont</vt:lpstr>
      <vt:lpstr>Arial</vt:lpstr>
      <vt:lpstr>Arial</vt:lpstr>
      <vt:lpstr>Arial Bold</vt:lpstr>
      <vt:lpstr>Calibri</vt:lpstr>
      <vt:lpstr>Calibri Light</vt:lpstr>
      <vt:lpstr>Times New Roman</vt:lpstr>
      <vt:lpstr>Wingdings</vt:lpstr>
      <vt:lpstr>Office Theme</vt:lpstr>
      <vt:lpstr>2_Office Theme</vt:lpstr>
      <vt:lpstr>Bending Stiffness in Prepreg Composites </vt:lpstr>
      <vt:lpstr>Overview</vt:lpstr>
      <vt:lpstr>History of the project</vt:lpstr>
      <vt:lpstr>PowerPoint Presentation</vt:lpstr>
      <vt:lpstr>The Approach</vt:lpstr>
      <vt:lpstr>Iteration 1</vt:lpstr>
      <vt:lpstr>Iteration 2</vt:lpstr>
      <vt:lpstr>Motion</vt:lpstr>
      <vt:lpstr>Iteration 3</vt:lpstr>
      <vt:lpstr>PowerPoint Presentation</vt:lpstr>
      <vt:lpstr>Summary</vt:lpstr>
      <vt:lpstr>Acknowledgements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Robbins, Samuel J. (LARC-D307)[UNIVERSITIES SPACE RESEARCH ASSOCIATION]</dc:creator>
  <cp:lastModifiedBy>Orrell, Matthew W. (LARC-D307)[STEM Takes Flight]</cp:lastModifiedBy>
  <cp:revision>492</cp:revision>
  <dcterms:created xsi:type="dcterms:W3CDTF">2016-08-05T18:34:48Z</dcterms:created>
  <dcterms:modified xsi:type="dcterms:W3CDTF">2021-07-28T18:49:06Z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