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 id="2147483672" r:id="rId6"/>
  </p:sldMasterIdLst>
  <p:notesMasterIdLst>
    <p:notesMasterId r:id="rId15"/>
  </p:notesMasterIdLst>
  <p:sldIdLst>
    <p:sldId id="546" r:id="rId7"/>
    <p:sldId id="550" r:id="rId8"/>
    <p:sldId id="547" r:id="rId9"/>
    <p:sldId id="548" r:id="rId10"/>
    <p:sldId id="549" r:id="rId11"/>
    <p:sldId id="551" r:id="rId12"/>
    <p:sldId id="552" r:id="rId13"/>
    <p:sldId id="553"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EC208"/>
    <a:srgbClr val="3763B1"/>
    <a:srgbClr val="AB8100"/>
    <a:srgbClr val="F0EA00"/>
    <a:srgbClr val="0033CC"/>
    <a:srgbClr val="D4EFF8"/>
    <a:srgbClr val="E8D9F3"/>
    <a:srgbClr val="9E0000"/>
    <a:srgbClr val="00CC99"/>
    <a:srgbClr val="C1B7E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298" autoAdjust="0"/>
    <p:restoredTop sz="94660"/>
  </p:normalViewPr>
  <p:slideViewPr>
    <p:cSldViewPr snapToGrid="0">
      <p:cViewPr varScale="1">
        <p:scale>
          <a:sx n="77" d="100"/>
          <a:sy n="77" d="100"/>
        </p:scale>
        <p:origin x="256" y="72"/>
      </p:cViewPr>
      <p:guideLst/>
    </p:cSldViewPr>
  </p:slideViewPr>
  <p:notesTextViewPr>
    <p:cViewPr>
      <p:scale>
        <a:sx n="1" d="1"/>
        <a:sy n="1" d="1"/>
      </p:scale>
      <p:origin x="0" y="0"/>
    </p:cViewPr>
  </p:notesTextViewPr>
  <p:notesViewPr>
    <p:cSldViewPr snapToGrid="0">
      <p:cViewPr varScale="1">
        <p:scale>
          <a:sx n="98" d="100"/>
          <a:sy n="98" d="100"/>
        </p:scale>
        <p:origin x="2658" y="7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5" Type="http://schemas.openxmlformats.org/officeDocument/2006/relationships/slideMaster" Target="slideMasters/slideMaster2.xml"/><Relationship Id="rId15" Type="http://schemas.openxmlformats.org/officeDocument/2006/relationships/notesMaster" Target="notesMasters/notesMaster1.xml"/><Relationship Id="rId10" Type="http://schemas.openxmlformats.org/officeDocument/2006/relationships/slide" Target="slides/slide4.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EBB2BDF-65BD-40E4-AC32-7140E17DDCC8}" type="datetimeFigureOut">
              <a:rPr lang="en-US" smtClean="0"/>
              <a:t>7/29/2021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257C9CB-75E8-4897-8DC3-F05D0F144F2D}" type="slidenum">
              <a:rPr lang="en-US" smtClean="0"/>
              <a:t>‹#›</a:t>
            </a:fld>
            <a:endParaRPr lang="en-US"/>
          </a:p>
        </p:txBody>
      </p:sp>
    </p:spTree>
    <p:extLst>
      <p:ext uri="{BB962C8B-B14F-4D97-AF65-F5344CB8AC3E}">
        <p14:creationId xmlns:p14="http://schemas.microsoft.com/office/powerpoint/2010/main" val="32058784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A5DA9A-199D-4D12-BAF0-88AD684DC79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870A420-33FF-4D51-8312-C0B5AE19E40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B86F2F9-9A09-4619-BD56-D7EA88B4658B}"/>
              </a:ext>
            </a:extLst>
          </p:cNvPr>
          <p:cNvSpPr>
            <a:spLocks noGrp="1"/>
          </p:cNvSpPr>
          <p:nvPr>
            <p:ph type="dt" sz="half" idx="10"/>
          </p:nvPr>
        </p:nvSpPr>
        <p:spPr/>
        <p:txBody>
          <a:bodyPr/>
          <a:lstStyle/>
          <a:p>
            <a:fld id="{0BB1C0D1-A4B4-447C-8956-3C66F814AD6B}" type="datetimeFigureOut">
              <a:rPr lang="en-US" smtClean="0"/>
              <a:t>7/29/2021</a:t>
            </a:fld>
            <a:endParaRPr lang="en-US"/>
          </a:p>
        </p:txBody>
      </p:sp>
      <p:sp>
        <p:nvSpPr>
          <p:cNvPr id="5" name="Footer Placeholder 4">
            <a:extLst>
              <a:ext uri="{FF2B5EF4-FFF2-40B4-BE49-F238E27FC236}">
                <a16:creationId xmlns:a16="http://schemas.microsoft.com/office/drawing/2014/main" id="{F796DBE3-5B6D-4899-99D3-E79BF98270F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3BBA16-CD3A-431A-8062-4258F579E77C}"/>
              </a:ext>
            </a:extLst>
          </p:cNvPr>
          <p:cNvSpPr>
            <a:spLocks noGrp="1"/>
          </p:cNvSpPr>
          <p:nvPr>
            <p:ph type="sldNum" sz="quarter" idx="12"/>
          </p:nvPr>
        </p:nvSpPr>
        <p:spPr/>
        <p:txBody>
          <a:bodyPr/>
          <a:lstStyle/>
          <a:p>
            <a:fld id="{C83338CF-045B-4ADE-BAC6-47FA676FCCFE}" type="slidenum">
              <a:rPr lang="en-US" smtClean="0"/>
              <a:t>‹#›</a:t>
            </a:fld>
            <a:endParaRPr lang="en-US"/>
          </a:p>
        </p:txBody>
      </p:sp>
    </p:spTree>
    <p:extLst>
      <p:ext uri="{BB962C8B-B14F-4D97-AF65-F5344CB8AC3E}">
        <p14:creationId xmlns:p14="http://schemas.microsoft.com/office/powerpoint/2010/main" val="17086757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EFCBE-92F0-4AA6-B318-8B480D0897B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FF1FB59-7967-4443-BA31-91A37C2F5D9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38B6A50-4EE2-4850-A5C3-8D9FCDDC3AFD}"/>
              </a:ext>
            </a:extLst>
          </p:cNvPr>
          <p:cNvSpPr>
            <a:spLocks noGrp="1"/>
          </p:cNvSpPr>
          <p:nvPr>
            <p:ph type="dt" sz="half" idx="10"/>
          </p:nvPr>
        </p:nvSpPr>
        <p:spPr/>
        <p:txBody>
          <a:bodyPr/>
          <a:lstStyle/>
          <a:p>
            <a:fld id="{0BB1C0D1-A4B4-447C-8956-3C66F814AD6B}" type="datetimeFigureOut">
              <a:rPr lang="en-US" smtClean="0"/>
              <a:t>7/29/2021</a:t>
            </a:fld>
            <a:endParaRPr lang="en-US"/>
          </a:p>
        </p:txBody>
      </p:sp>
      <p:sp>
        <p:nvSpPr>
          <p:cNvPr id="5" name="Footer Placeholder 4">
            <a:extLst>
              <a:ext uri="{FF2B5EF4-FFF2-40B4-BE49-F238E27FC236}">
                <a16:creationId xmlns:a16="http://schemas.microsoft.com/office/drawing/2014/main" id="{7DDC5865-C16D-4735-9B76-5A8A2B6020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79BD2F-66EF-409C-92A0-842BF561787F}"/>
              </a:ext>
            </a:extLst>
          </p:cNvPr>
          <p:cNvSpPr>
            <a:spLocks noGrp="1"/>
          </p:cNvSpPr>
          <p:nvPr>
            <p:ph type="sldNum" sz="quarter" idx="12"/>
          </p:nvPr>
        </p:nvSpPr>
        <p:spPr/>
        <p:txBody>
          <a:bodyPr/>
          <a:lstStyle/>
          <a:p>
            <a:fld id="{C83338CF-045B-4ADE-BAC6-47FA676FCCFE}" type="slidenum">
              <a:rPr lang="en-US" smtClean="0"/>
              <a:t>‹#›</a:t>
            </a:fld>
            <a:endParaRPr lang="en-US"/>
          </a:p>
        </p:txBody>
      </p:sp>
    </p:spTree>
    <p:extLst>
      <p:ext uri="{BB962C8B-B14F-4D97-AF65-F5344CB8AC3E}">
        <p14:creationId xmlns:p14="http://schemas.microsoft.com/office/powerpoint/2010/main" val="17712366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7E0A3-6560-4C43-AE17-9638164AA32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FA01EB3-FAE3-4A91-84E6-E421CA13948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F85CA55-6E7D-46B1-B3ED-275E29857662}"/>
              </a:ext>
            </a:extLst>
          </p:cNvPr>
          <p:cNvSpPr>
            <a:spLocks noGrp="1"/>
          </p:cNvSpPr>
          <p:nvPr>
            <p:ph type="dt" sz="half" idx="10"/>
          </p:nvPr>
        </p:nvSpPr>
        <p:spPr/>
        <p:txBody>
          <a:bodyPr/>
          <a:lstStyle/>
          <a:p>
            <a:fld id="{0BB1C0D1-A4B4-447C-8956-3C66F814AD6B}" type="datetimeFigureOut">
              <a:rPr lang="en-US" smtClean="0"/>
              <a:t>7/29/2021</a:t>
            </a:fld>
            <a:endParaRPr lang="en-US"/>
          </a:p>
        </p:txBody>
      </p:sp>
      <p:sp>
        <p:nvSpPr>
          <p:cNvPr id="5" name="Footer Placeholder 4">
            <a:extLst>
              <a:ext uri="{FF2B5EF4-FFF2-40B4-BE49-F238E27FC236}">
                <a16:creationId xmlns:a16="http://schemas.microsoft.com/office/drawing/2014/main" id="{26DD8554-C056-49FD-9751-C03708871A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F1844B-6AAF-483A-A25A-75D90716DA4B}"/>
              </a:ext>
            </a:extLst>
          </p:cNvPr>
          <p:cNvSpPr>
            <a:spLocks noGrp="1"/>
          </p:cNvSpPr>
          <p:nvPr>
            <p:ph type="sldNum" sz="quarter" idx="12"/>
          </p:nvPr>
        </p:nvSpPr>
        <p:spPr/>
        <p:txBody>
          <a:bodyPr/>
          <a:lstStyle/>
          <a:p>
            <a:fld id="{C83338CF-045B-4ADE-BAC6-47FA676FCCFE}" type="slidenum">
              <a:rPr lang="en-US" smtClean="0"/>
              <a:t>‹#›</a:t>
            </a:fld>
            <a:endParaRPr lang="en-US"/>
          </a:p>
        </p:txBody>
      </p:sp>
    </p:spTree>
    <p:extLst>
      <p:ext uri="{BB962C8B-B14F-4D97-AF65-F5344CB8AC3E}">
        <p14:creationId xmlns:p14="http://schemas.microsoft.com/office/powerpoint/2010/main" val="34906383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D2AC9-42EC-45C2-AA8F-00FBAF52525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97CDE99-5C8B-40CB-A56E-BDDE18690A4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EF7A9AA-7492-4A00-9EAA-5EEFED4CDC9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20ADFA8-80E0-4B66-B1DB-994740DE8114}"/>
              </a:ext>
            </a:extLst>
          </p:cNvPr>
          <p:cNvSpPr>
            <a:spLocks noGrp="1"/>
          </p:cNvSpPr>
          <p:nvPr>
            <p:ph type="dt" sz="half" idx="10"/>
          </p:nvPr>
        </p:nvSpPr>
        <p:spPr/>
        <p:txBody>
          <a:bodyPr/>
          <a:lstStyle/>
          <a:p>
            <a:fld id="{0BB1C0D1-A4B4-447C-8956-3C66F814AD6B}" type="datetimeFigureOut">
              <a:rPr lang="en-US" smtClean="0"/>
              <a:t>7/29/2021</a:t>
            </a:fld>
            <a:endParaRPr lang="en-US"/>
          </a:p>
        </p:txBody>
      </p:sp>
      <p:sp>
        <p:nvSpPr>
          <p:cNvPr id="6" name="Footer Placeholder 5">
            <a:extLst>
              <a:ext uri="{FF2B5EF4-FFF2-40B4-BE49-F238E27FC236}">
                <a16:creationId xmlns:a16="http://schemas.microsoft.com/office/drawing/2014/main" id="{5143DC61-2034-414D-8A2A-F140DB3F27B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BAF2094-7F28-410D-8873-BD51956BA21B}"/>
              </a:ext>
            </a:extLst>
          </p:cNvPr>
          <p:cNvSpPr>
            <a:spLocks noGrp="1"/>
          </p:cNvSpPr>
          <p:nvPr>
            <p:ph type="sldNum" sz="quarter" idx="12"/>
          </p:nvPr>
        </p:nvSpPr>
        <p:spPr/>
        <p:txBody>
          <a:bodyPr/>
          <a:lstStyle/>
          <a:p>
            <a:fld id="{C83338CF-045B-4ADE-BAC6-47FA676FCCFE}" type="slidenum">
              <a:rPr lang="en-US" smtClean="0"/>
              <a:t>‹#›</a:t>
            </a:fld>
            <a:endParaRPr lang="en-US"/>
          </a:p>
        </p:txBody>
      </p:sp>
    </p:spTree>
    <p:extLst>
      <p:ext uri="{BB962C8B-B14F-4D97-AF65-F5344CB8AC3E}">
        <p14:creationId xmlns:p14="http://schemas.microsoft.com/office/powerpoint/2010/main" val="31963645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38A5D-7E45-42FC-AD9B-9D4FDE7E3E7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FBE65AB-A6FE-4CB4-B6A5-F76D1DD79D3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658A882-80C7-4773-BBE4-D4A37B9B48D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9CB2B0A-5E65-467B-98AF-8C605EDCE94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76B25E5-A29A-4A5E-BF50-9BA9DCA3EFE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4CE92A9-51B3-4C4A-9446-C8811A14AB13}"/>
              </a:ext>
            </a:extLst>
          </p:cNvPr>
          <p:cNvSpPr>
            <a:spLocks noGrp="1"/>
          </p:cNvSpPr>
          <p:nvPr>
            <p:ph type="dt" sz="half" idx="10"/>
          </p:nvPr>
        </p:nvSpPr>
        <p:spPr/>
        <p:txBody>
          <a:bodyPr/>
          <a:lstStyle/>
          <a:p>
            <a:fld id="{0BB1C0D1-A4B4-447C-8956-3C66F814AD6B}" type="datetimeFigureOut">
              <a:rPr lang="en-US" smtClean="0"/>
              <a:t>7/29/2021</a:t>
            </a:fld>
            <a:endParaRPr lang="en-US"/>
          </a:p>
        </p:txBody>
      </p:sp>
      <p:sp>
        <p:nvSpPr>
          <p:cNvPr id="8" name="Footer Placeholder 7">
            <a:extLst>
              <a:ext uri="{FF2B5EF4-FFF2-40B4-BE49-F238E27FC236}">
                <a16:creationId xmlns:a16="http://schemas.microsoft.com/office/drawing/2014/main" id="{930F9F65-0833-430E-9273-B5021D4A57C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B1EE8B3-3F4E-4862-810E-9BE3287FBA3E}"/>
              </a:ext>
            </a:extLst>
          </p:cNvPr>
          <p:cNvSpPr>
            <a:spLocks noGrp="1"/>
          </p:cNvSpPr>
          <p:nvPr>
            <p:ph type="sldNum" sz="quarter" idx="12"/>
          </p:nvPr>
        </p:nvSpPr>
        <p:spPr/>
        <p:txBody>
          <a:bodyPr/>
          <a:lstStyle/>
          <a:p>
            <a:fld id="{C83338CF-045B-4ADE-BAC6-47FA676FCCFE}" type="slidenum">
              <a:rPr lang="en-US" smtClean="0"/>
              <a:t>‹#›</a:t>
            </a:fld>
            <a:endParaRPr lang="en-US"/>
          </a:p>
        </p:txBody>
      </p:sp>
    </p:spTree>
    <p:extLst>
      <p:ext uri="{BB962C8B-B14F-4D97-AF65-F5344CB8AC3E}">
        <p14:creationId xmlns:p14="http://schemas.microsoft.com/office/powerpoint/2010/main" val="2862492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2E5C7-4972-4E54-93D5-A3E7DB6E858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A6B1E84-D005-4B53-99DD-B43AA82DC3D8}"/>
              </a:ext>
            </a:extLst>
          </p:cNvPr>
          <p:cNvSpPr>
            <a:spLocks noGrp="1"/>
          </p:cNvSpPr>
          <p:nvPr>
            <p:ph type="dt" sz="half" idx="10"/>
          </p:nvPr>
        </p:nvSpPr>
        <p:spPr/>
        <p:txBody>
          <a:bodyPr/>
          <a:lstStyle/>
          <a:p>
            <a:fld id="{0BB1C0D1-A4B4-447C-8956-3C66F814AD6B}" type="datetimeFigureOut">
              <a:rPr lang="en-US" smtClean="0"/>
              <a:t>7/29/2021</a:t>
            </a:fld>
            <a:endParaRPr lang="en-US"/>
          </a:p>
        </p:txBody>
      </p:sp>
      <p:sp>
        <p:nvSpPr>
          <p:cNvPr id="4" name="Footer Placeholder 3">
            <a:extLst>
              <a:ext uri="{FF2B5EF4-FFF2-40B4-BE49-F238E27FC236}">
                <a16:creationId xmlns:a16="http://schemas.microsoft.com/office/drawing/2014/main" id="{7C9B68F1-63C1-4EB7-A1C8-E485A06E51F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C1D702B-4AA2-4B83-9F7C-D8ACFFFAD536}"/>
              </a:ext>
            </a:extLst>
          </p:cNvPr>
          <p:cNvSpPr>
            <a:spLocks noGrp="1"/>
          </p:cNvSpPr>
          <p:nvPr>
            <p:ph type="sldNum" sz="quarter" idx="12"/>
          </p:nvPr>
        </p:nvSpPr>
        <p:spPr/>
        <p:txBody>
          <a:bodyPr/>
          <a:lstStyle/>
          <a:p>
            <a:fld id="{C83338CF-045B-4ADE-BAC6-47FA676FCCFE}" type="slidenum">
              <a:rPr lang="en-US" smtClean="0"/>
              <a:t>‹#›</a:t>
            </a:fld>
            <a:endParaRPr lang="en-US"/>
          </a:p>
        </p:txBody>
      </p:sp>
    </p:spTree>
    <p:extLst>
      <p:ext uri="{BB962C8B-B14F-4D97-AF65-F5344CB8AC3E}">
        <p14:creationId xmlns:p14="http://schemas.microsoft.com/office/powerpoint/2010/main" val="21847901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659D15D-56E8-4090-955B-7DD338CFBDEF}"/>
              </a:ext>
            </a:extLst>
          </p:cNvPr>
          <p:cNvSpPr>
            <a:spLocks noGrp="1"/>
          </p:cNvSpPr>
          <p:nvPr>
            <p:ph type="dt" sz="half" idx="10"/>
          </p:nvPr>
        </p:nvSpPr>
        <p:spPr/>
        <p:txBody>
          <a:bodyPr/>
          <a:lstStyle/>
          <a:p>
            <a:fld id="{0BB1C0D1-A4B4-447C-8956-3C66F814AD6B}" type="datetimeFigureOut">
              <a:rPr lang="en-US" smtClean="0"/>
              <a:t>7/29/2021</a:t>
            </a:fld>
            <a:endParaRPr lang="en-US"/>
          </a:p>
        </p:txBody>
      </p:sp>
      <p:sp>
        <p:nvSpPr>
          <p:cNvPr id="3" name="Footer Placeholder 2">
            <a:extLst>
              <a:ext uri="{FF2B5EF4-FFF2-40B4-BE49-F238E27FC236}">
                <a16:creationId xmlns:a16="http://schemas.microsoft.com/office/drawing/2014/main" id="{F0E2FD1D-AC86-4745-B2B7-0BB4F9DA979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A561307-0EF0-4622-B2CF-ABCA9D4909C6}"/>
              </a:ext>
            </a:extLst>
          </p:cNvPr>
          <p:cNvSpPr>
            <a:spLocks noGrp="1"/>
          </p:cNvSpPr>
          <p:nvPr>
            <p:ph type="sldNum" sz="quarter" idx="12"/>
          </p:nvPr>
        </p:nvSpPr>
        <p:spPr/>
        <p:txBody>
          <a:bodyPr/>
          <a:lstStyle/>
          <a:p>
            <a:fld id="{C83338CF-045B-4ADE-BAC6-47FA676FCCFE}" type="slidenum">
              <a:rPr lang="en-US" smtClean="0"/>
              <a:t>‹#›</a:t>
            </a:fld>
            <a:endParaRPr lang="en-US"/>
          </a:p>
        </p:txBody>
      </p:sp>
    </p:spTree>
    <p:extLst>
      <p:ext uri="{BB962C8B-B14F-4D97-AF65-F5344CB8AC3E}">
        <p14:creationId xmlns:p14="http://schemas.microsoft.com/office/powerpoint/2010/main" val="14528750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8B7679-B87E-41CE-B076-0EA8FF9069B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62C1110-74FE-423E-85B4-4076F886096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B72B6E7-B30A-4076-AEC7-0D8A20631E0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38D7707-D77E-4E47-86D8-8B7AF52E0E53}"/>
              </a:ext>
            </a:extLst>
          </p:cNvPr>
          <p:cNvSpPr>
            <a:spLocks noGrp="1"/>
          </p:cNvSpPr>
          <p:nvPr>
            <p:ph type="dt" sz="half" idx="10"/>
          </p:nvPr>
        </p:nvSpPr>
        <p:spPr/>
        <p:txBody>
          <a:bodyPr/>
          <a:lstStyle/>
          <a:p>
            <a:fld id="{0BB1C0D1-A4B4-447C-8956-3C66F814AD6B}" type="datetimeFigureOut">
              <a:rPr lang="en-US" smtClean="0"/>
              <a:t>7/29/2021</a:t>
            </a:fld>
            <a:endParaRPr lang="en-US"/>
          </a:p>
        </p:txBody>
      </p:sp>
      <p:sp>
        <p:nvSpPr>
          <p:cNvPr id="6" name="Footer Placeholder 5">
            <a:extLst>
              <a:ext uri="{FF2B5EF4-FFF2-40B4-BE49-F238E27FC236}">
                <a16:creationId xmlns:a16="http://schemas.microsoft.com/office/drawing/2014/main" id="{2C71A121-4F1A-4A2D-A580-8788227A706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50B763-ADCD-4D66-BB42-1F31C29806ED}"/>
              </a:ext>
            </a:extLst>
          </p:cNvPr>
          <p:cNvSpPr>
            <a:spLocks noGrp="1"/>
          </p:cNvSpPr>
          <p:nvPr>
            <p:ph type="sldNum" sz="quarter" idx="12"/>
          </p:nvPr>
        </p:nvSpPr>
        <p:spPr/>
        <p:txBody>
          <a:bodyPr/>
          <a:lstStyle/>
          <a:p>
            <a:fld id="{C83338CF-045B-4ADE-BAC6-47FA676FCCFE}" type="slidenum">
              <a:rPr lang="en-US" smtClean="0"/>
              <a:t>‹#›</a:t>
            </a:fld>
            <a:endParaRPr lang="en-US"/>
          </a:p>
        </p:txBody>
      </p:sp>
    </p:spTree>
    <p:extLst>
      <p:ext uri="{BB962C8B-B14F-4D97-AF65-F5344CB8AC3E}">
        <p14:creationId xmlns:p14="http://schemas.microsoft.com/office/powerpoint/2010/main" val="32383233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DD28A7-ED0D-42E1-B7DC-441706862F4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CF7BDCC-620E-466D-91B2-EDE9560C731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FD7671C-C701-4EBC-BF39-DC9ABC9A9F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C67F14C-CE00-4ADE-A072-F944525E8EE3}"/>
              </a:ext>
            </a:extLst>
          </p:cNvPr>
          <p:cNvSpPr>
            <a:spLocks noGrp="1"/>
          </p:cNvSpPr>
          <p:nvPr>
            <p:ph type="dt" sz="half" idx="10"/>
          </p:nvPr>
        </p:nvSpPr>
        <p:spPr/>
        <p:txBody>
          <a:bodyPr/>
          <a:lstStyle/>
          <a:p>
            <a:fld id="{0BB1C0D1-A4B4-447C-8956-3C66F814AD6B}" type="datetimeFigureOut">
              <a:rPr lang="en-US" smtClean="0"/>
              <a:t>7/29/2021</a:t>
            </a:fld>
            <a:endParaRPr lang="en-US"/>
          </a:p>
        </p:txBody>
      </p:sp>
      <p:sp>
        <p:nvSpPr>
          <p:cNvPr id="6" name="Footer Placeholder 5">
            <a:extLst>
              <a:ext uri="{FF2B5EF4-FFF2-40B4-BE49-F238E27FC236}">
                <a16:creationId xmlns:a16="http://schemas.microsoft.com/office/drawing/2014/main" id="{E1C53F2D-5A1B-49F2-96D6-FD5692EDD4B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75E9352-090E-4395-AE92-2275D10DE9B7}"/>
              </a:ext>
            </a:extLst>
          </p:cNvPr>
          <p:cNvSpPr>
            <a:spLocks noGrp="1"/>
          </p:cNvSpPr>
          <p:nvPr>
            <p:ph type="sldNum" sz="quarter" idx="12"/>
          </p:nvPr>
        </p:nvSpPr>
        <p:spPr/>
        <p:txBody>
          <a:bodyPr/>
          <a:lstStyle/>
          <a:p>
            <a:fld id="{C83338CF-045B-4ADE-BAC6-47FA676FCCFE}" type="slidenum">
              <a:rPr lang="en-US" smtClean="0"/>
              <a:t>‹#›</a:t>
            </a:fld>
            <a:endParaRPr lang="en-US"/>
          </a:p>
        </p:txBody>
      </p:sp>
    </p:spTree>
    <p:extLst>
      <p:ext uri="{BB962C8B-B14F-4D97-AF65-F5344CB8AC3E}">
        <p14:creationId xmlns:p14="http://schemas.microsoft.com/office/powerpoint/2010/main" val="6024092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615CEF-A708-4D3C-A718-8B843C186DB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19CCF46-2592-4DC4-B3CE-579E5CE431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F0E4BAB-FC5D-4BA3-83D2-3512446B864F}"/>
              </a:ext>
            </a:extLst>
          </p:cNvPr>
          <p:cNvSpPr>
            <a:spLocks noGrp="1"/>
          </p:cNvSpPr>
          <p:nvPr>
            <p:ph type="dt" sz="half" idx="10"/>
          </p:nvPr>
        </p:nvSpPr>
        <p:spPr/>
        <p:txBody>
          <a:bodyPr/>
          <a:lstStyle/>
          <a:p>
            <a:fld id="{0BB1C0D1-A4B4-447C-8956-3C66F814AD6B}" type="datetimeFigureOut">
              <a:rPr lang="en-US" smtClean="0"/>
              <a:t>7/29/2021</a:t>
            </a:fld>
            <a:endParaRPr lang="en-US"/>
          </a:p>
        </p:txBody>
      </p:sp>
      <p:sp>
        <p:nvSpPr>
          <p:cNvPr id="5" name="Footer Placeholder 4">
            <a:extLst>
              <a:ext uri="{FF2B5EF4-FFF2-40B4-BE49-F238E27FC236}">
                <a16:creationId xmlns:a16="http://schemas.microsoft.com/office/drawing/2014/main" id="{EFF46857-6586-4274-8DA4-3220272C92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A1992DD-EA17-46DA-961C-0F6761084361}"/>
              </a:ext>
            </a:extLst>
          </p:cNvPr>
          <p:cNvSpPr>
            <a:spLocks noGrp="1"/>
          </p:cNvSpPr>
          <p:nvPr>
            <p:ph type="sldNum" sz="quarter" idx="12"/>
          </p:nvPr>
        </p:nvSpPr>
        <p:spPr/>
        <p:txBody>
          <a:bodyPr/>
          <a:lstStyle/>
          <a:p>
            <a:fld id="{C83338CF-045B-4ADE-BAC6-47FA676FCCFE}" type="slidenum">
              <a:rPr lang="en-US" smtClean="0"/>
              <a:t>‹#›</a:t>
            </a:fld>
            <a:endParaRPr lang="en-US"/>
          </a:p>
        </p:txBody>
      </p:sp>
    </p:spTree>
    <p:extLst>
      <p:ext uri="{BB962C8B-B14F-4D97-AF65-F5344CB8AC3E}">
        <p14:creationId xmlns:p14="http://schemas.microsoft.com/office/powerpoint/2010/main" val="26858596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75BF315-A753-4A77-8397-0BBB1960E3E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7356F4B-B905-474C-B7D8-FDBE15F9E6B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4C566B2-A59C-459E-8B03-AC6FC036DB29}"/>
              </a:ext>
            </a:extLst>
          </p:cNvPr>
          <p:cNvSpPr>
            <a:spLocks noGrp="1"/>
          </p:cNvSpPr>
          <p:nvPr>
            <p:ph type="dt" sz="half" idx="10"/>
          </p:nvPr>
        </p:nvSpPr>
        <p:spPr/>
        <p:txBody>
          <a:bodyPr/>
          <a:lstStyle/>
          <a:p>
            <a:fld id="{0BB1C0D1-A4B4-447C-8956-3C66F814AD6B}" type="datetimeFigureOut">
              <a:rPr lang="en-US" smtClean="0"/>
              <a:t>7/29/2021</a:t>
            </a:fld>
            <a:endParaRPr lang="en-US"/>
          </a:p>
        </p:txBody>
      </p:sp>
      <p:sp>
        <p:nvSpPr>
          <p:cNvPr id="5" name="Footer Placeholder 4">
            <a:extLst>
              <a:ext uri="{FF2B5EF4-FFF2-40B4-BE49-F238E27FC236}">
                <a16:creationId xmlns:a16="http://schemas.microsoft.com/office/drawing/2014/main" id="{992CB9A7-7F7A-441B-A8B0-5F392C6420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556CE9-D4A3-4E48-842C-5DD2F12AABEF}"/>
              </a:ext>
            </a:extLst>
          </p:cNvPr>
          <p:cNvSpPr>
            <a:spLocks noGrp="1"/>
          </p:cNvSpPr>
          <p:nvPr>
            <p:ph type="sldNum" sz="quarter" idx="12"/>
          </p:nvPr>
        </p:nvSpPr>
        <p:spPr/>
        <p:txBody>
          <a:bodyPr/>
          <a:lstStyle/>
          <a:p>
            <a:fld id="{C83338CF-045B-4ADE-BAC6-47FA676FCCFE}" type="slidenum">
              <a:rPr lang="en-US" smtClean="0"/>
              <a:t>‹#›</a:t>
            </a:fld>
            <a:endParaRPr lang="en-US"/>
          </a:p>
        </p:txBody>
      </p:sp>
    </p:spTree>
    <p:extLst>
      <p:ext uri="{BB962C8B-B14F-4D97-AF65-F5344CB8AC3E}">
        <p14:creationId xmlns:p14="http://schemas.microsoft.com/office/powerpoint/2010/main" val="42342148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cxnSp>
        <p:nvCxnSpPr>
          <p:cNvPr id="14" name="Straight Connector 13"/>
          <p:cNvCxnSpPr/>
          <p:nvPr userDrawn="1"/>
        </p:nvCxnSpPr>
        <p:spPr>
          <a:xfrm>
            <a:off x="458724" y="3406100"/>
            <a:ext cx="11274552" cy="0"/>
          </a:xfrm>
          <a:prstGeom prst="line">
            <a:avLst/>
          </a:prstGeom>
          <a:ln w="187325" cap="rnd">
            <a:solidFill>
              <a:srgbClr val="002060"/>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080FD8E-851B-4659-897B-85518CEAD3D0}" type="datetime1">
              <a:rPr lang="en-US" smtClean="0"/>
              <a:t>7/29/2021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4C0C37-3CEC-4CB4-B902-37F94E20E969}" type="slidenum">
              <a:rPr lang="en-US" smtClean="0"/>
              <a:t>‹#›</a:t>
            </a:fld>
            <a:endParaRPr lang="en-US"/>
          </a:p>
        </p:txBody>
      </p:sp>
      <p:pic>
        <p:nvPicPr>
          <p:cNvPr id="7" name="Picture 6"/>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84961" y="5433583"/>
            <a:ext cx="1289687" cy="1331493"/>
          </a:xfrm>
          <a:prstGeom prst="rect">
            <a:avLst/>
          </a:prstGeom>
        </p:spPr>
      </p:pic>
      <p:pic>
        <p:nvPicPr>
          <p:cNvPr id="9" name="Picture 2" descr="http://www.nasa.gov/sites/default/files/images/nasaLogo-570x450.png"/>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10563726" y="12783"/>
            <a:ext cx="1688676" cy="1333166"/>
          </a:xfrm>
          <a:prstGeom prst="rect">
            <a:avLst/>
          </a:prstGeom>
          <a:noFill/>
          <a:extLst>
            <a:ext uri="{909E8E84-426E-40DD-AFC4-6F175D3DCCD1}">
              <a14:hiddenFill xmlns:a14="http://schemas.microsoft.com/office/drawing/2010/main">
                <a:solidFill>
                  <a:srgbClr val="FFFFFF"/>
                </a:solidFill>
              </a14:hiddenFill>
            </a:ext>
          </a:extLst>
        </p:spPr>
      </p:pic>
      <p:cxnSp>
        <p:nvCxnSpPr>
          <p:cNvPr id="13" name="Straight Connector 12"/>
          <p:cNvCxnSpPr/>
          <p:nvPr userDrawn="1"/>
        </p:nvCxnSpPr>
        <p:spPr>
          <a:xfrm>
            <a:off x="915924" y="3406100"/>
            <a:ext cx="10360152" cy="0"/>
          </a:xfrm>
          <a:prstGeom prst="line">
            <a:avLst/>
          </a:prstGeom>
          <a:ln w="10160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a:xfrm>
            <a:off x="1373124" y="3406100"/>
            <a:ext cx="9445752" cy="0"/>
          </a:xfrm>
          <a:prstGeom prst="line">
            <a:avLst/>
          </a:prstGeom>
          <a:ln w="25400" cap="rnd">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351079"/>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atin typeface="Times New Roman" panose="02020603050405020304" pitchFamily="18" charset="0"/>
                <a:cs typeface="Times New Roman" panose="02020603050405020304" pitchFamily="18" charset="0"/>
              </a:defRPr>
            </a:lvl1pPr>
          </a:lstStyle>
          <a:p>
            <a:r>
              <a:rPr lang="en-US" dirty="0"/>
              <a:t>Click to edit Master title style</a:t>
            </a:r>
          </a:p>
        </p:txBody>
      </p:sp>
      <p:sp>
        <p:nvSpPr>
          <p:cNvPr id="3" name="Content Placeholder 2"/>
          <p:cNvSpPr>
            <a:spLocks noGrp="1"/>
          </p:cNvSpPr>
          <p:nvPr>
            <p:ph idx="1"/>
          </p:nvPr>
        </p:nvSpPr>
        <p:spPr/>
        <p:txBody>
          <a:bodyPr/>
          <a:lstStyle>
            <a:lvl1pPr marL="228600" indent="-228600">
              <a:buFont typeface="Wingdings" panose="05000000000000000000" pitchFamily="2" charset="2"/>
              <a:buChar char="v"/>
              <a:defRPr>
                <a:latin typeface="Times New Roman" panose="02020603050405020304" pitchFamily="18" charset="0"/>
                <a:cs typeface="Times New Roman" panose="02020603050405020304" pitchFamily="18" charset="0"/>
              </a:defRPr>
            </a:lvl1pPr>
            <a:lvl2pPr marL="685800" indent="-228600">
              <a:buFont typeface="Wingdings" panose="05000000000000000000" pitchFamily="2" charset="2"/>
              <a:buChar char="v"/>
              <a:defRPr>
                <a:latin typeface="Times New Roman" panose="02020603050405020304" pitchFamily="18" charset="0"/>
                <a:cs typeface="Times New Roman" panose="02020603050405020304" pitchFamily="18" charset="0"/>
              </a:defRPr>
            </a:lvl2pPr>
            <a:lvl3pPr marL="1143000" indent="-228600">
              <a:buFont typeface="Wingdings" panose="05000000000000000000" pitchFamily="2" charset="2"/>
              <a:buChar char="v"/>
              <a:defRPr>
                <a:latin typeface="Times New Roman" panose="02020603050405020304" pitchFamily="18" charset="0"/>
                <a:cs typeface="Times New Roman" panose="02020603050405020304" pitchFamily="18" charset="0"/>
              </a:defRPr>
            </a:lvl3pPr>
            <a:lvl4pPr marL="1600200" indent="-228600">
              <a:buFont typeface="Wingdings" panose="05000000000000000000" pitchFamily="2" charset="2"/>
              <a:buChar char="v"/>
              <a:defRPr>
                <a:latin typeface="Times New Roman" panose="02020603050405020304" pitchFamily="18" charset="0"/>
                <a:cs typeface="Times New Roman" panose="02020603050405020304" pitchFamily="18" charset="0"/>
              </a:defRPr>
            </a:lvl4pPr>
            <a:lvl5pPr marL="2057400" indent="-228600">
              <a:buFont typeface="Wingdings" panose="05000000000000000000" pitchFamily="2" charset="2"/>
              <a:buChar char="v"/>
              <a:defRPr>
                <a:latin typeface="Times New Roman" panose="02020603050405020304" pitchFamily="18" charset="0"/>
                <a:cs typeface="Times New Roman" panose="02020603050405020304" pitchFamily="18"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DBE1E407-4069-4CF1-8ECE-BB756A4D9798}" type="datetime1">
              <a:rPr lang="en-US" smtClean="0"/>
              <a:t>7/29/2021</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296400" y="6299200"/>
            <a:ext cx="2743200" cy="365125"/>
          </a:xfrm>
        </p:spPr>
        <p:txBody>
          <a:bodyPr/>
          <a:lstStyle>
            <a:lvl1pPr>
              <a:defRPr sz="2000">
                <a:solidFill>
                  <a:schemeClr val="tx1"/>
                </a:solidFill>
                <a:latin typeface="Times New Roman" panose="02020603050405020304" pitchFamily="18" charset="0"/>
                <a:cs typeface="Times New Roman" panose="02020603050405020304" pitchFamily="18" charset="0"/>
              </a:defRPr>
            </a:lvl1pPr>
          </a:lstStyle>
          <a:p>
            <a:fld id="{224C0C37-3CEC-4CB4-B902-37F94E20E969}" type="slidenum">
              <a:rPr lang="en-US" smtClean="0"/>
              <a:pPr/>
              <a:t>‹#›</a:t>
            </a:fld>
            <a:endParaRPr lang="en-US"/>
          </a:p>
        </p:txBody>
      </p:sp>
      <p:sp>
        <p:nvSpPr>
          <p:cNvPr id="15" name="Rectangle 14"/>
          <p:cNvSpPr/>
          <p:nvPr userDrawn="1"/>
        </p:nvSpPr>
        <p:spPr>
          <a:xfrm>
            <a:off x="12012851"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userDrawn="1"/>
        </p:nvSpPr>
        <p:spPr>
          <a:xfrm>
            <a:off x="-4010"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277264" y="5733358"/>
            <a:ext cx="839943" cy="867170"/>
          </a:xfrm>
          <a:prstGeom prst="rect">
            <a:avLst/>
          </a:prstGeom>
        </p:spPr>
      </p:pic>
      <p:pic>
        <p:nvPicPr>
          <p:cNvPr id="9" name="Picture 2" descr="http://www.nasa.gov/sites/default/files/images/nasaLogo-570x450.png"/>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11061609" y="192726"/>
            <a:ext cx="974171" cy="769083"/>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userDrawn="1"/>
        </p:nvSpPr>
        <p:spPr>
          <a:xfrm>
            <a:off x="-1" y="0"/>
            <a:ext cx="12188952" cy="18288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0" y="6629571"/>
            <a:ext cx="12192000"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47244" y="6675291"/>
            <a:ext cx="12097512" cy="1371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45719" y="45720"/>
            <a:ext cx="12097512" cy="91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userDrawn="1"/>
        </p:nvSpPr>
        <p:spPr>
          <a:xfrm>
            <a:off x="12058710"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userDrawn="1"/>
        </p:nvSpPr>
        <p:spPr>
          <a:xfrm>
            <a:off x="41849"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Connector 21"/>
          <p:cNvCxnSpPr/>
          <p:nvPr userDrawn="1"/>
        </p:nvCxnSpPr>
        <p:spPr>
          <a:xfrm>
            <a:off x="91439" y="91440"/>
            <a:ext cx="12006072"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a:xfrm flipV="1">
            <a:off x="87569" y="81915"/>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a:xfrm flipV="1">
            <a:off x="12104430" y="81914"/>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userDrawn="1"/>
        </p:nvSpPr>
        <p:spPr>
          <a:xfrm>
            <a:off x="5060913" y="6615212"/>
            <a:ext cx="2061783" cy="261610"/>
          </a:xfrm>
          <a:prstGeom prst="rect">
            <a:avLst/>
          </a:prstGeom>
          <a:noFill/>
        </p:spPr>
        <p:txBody>
          <a:bodyPr wrap="none" rtlCol="0">
            <a:spAutoFit/>
          </a:bodyPr>
          <a:lstStyle/>
          <a:p>
            <a:pPr algn="ctr"/>
            <a:r>
              <a:rPr lang="en-US" sz="1100" dirty="0"/>
              <a:t>2021 Summer Intern Symposium</a:t>
            </a:r>
          </a:p>
        </p:txBody>
      </p:sp>
      <p:cxnSp>
        <p:nvCxnSpPr>
          <p:cNvPr id="33" name="Straight Connector 32"/>
          <p:cNvCxnSpPr/>
          <p:nvPr userDrawn="1"/>
        </p:nvCxnSpPr>
        <p:spPr>
          <a:xfrm>
            <a:off x="76138"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35" name="TextBox 34"/>
          <p:cNvSpPr txBox="1"/>
          <p:nvPr userDrawn="1"/>
        </p:nvSpPr>
        <p:spPr>
          <a:xfrm>
            <a:off x="8453276" y="6615212"/>
            <a:ext cx="2638864" cy="261610"/>
          </a:xfrm>
          <a:prstGeom prst="rect">
            <a:avLst/>
          </a:prstGeom>
          <a:noFill/>
        </p:spPr>
        <p:txBody>
          <a:bodyPr wrap="none" rtlCol="0">
            <a:spAutoFit/>
          </a:bodyPr>
          <a:lstStyle/>
          <a:p>
            <a:pPr algn="r"/>
            <a:r>
              <a:rPr lang="en-US" sz="1100" dirty="0"/>
              <a:t>Advanced Materials and Processing</a:t>
            </a:r>
            <a:r>
              <a:rPr lang="en-US" sz="1100" baseline="0" dirty="0"/>
              <a:t> Branch</a:t>
            </a:r>
            <a:endParaRPr lang="en-US" sz="1100" dirty="0"/>
          </a:p>
        </p:txBody>
      </p:sp>
      <p:sp>
        <p:nvSpPr>
          <p:cNvPr id="36" name="TextBox 35"/>
          <p:cNvSpPr txBox="1"/>
          <p:nvPr userDrawn="1"/>
        </p:nvSpPr>
        <p:spPr>
          <a:xfrm>
            <a:off x="1441234" y="6615212"/>
            <a:ext cx="1941557" cy="261610"/>
          </a:xfrm>
          <a:prstGeom prst="rect">
            <a:avLst/>
          </a:prstGeom>
          <a:noFill/>
        </p:spPr>
        <p:txBody>
          <a:bodyPr wrap="none" rtlCol="0">
            <a:spAutoFit/>
          </a:bodyPr>
          <a:lstStyle/>
          <a:p>
            <a:pPr algn="l"/>
            <a:r>
              <a:rPr lang="en-US" sz="1100" dirty="0"/>
              <a:t>NASA Langley Research Center</a:t>
            </a:r>
          </a:p>
        </p:txBody>
      </p:sp>
      <p:cxnSp>
        <p:nvCxnSpPr>
          <p:cNvPr id="37" name="Straight Connector 36"/>
          <p:cNvCxnSpPr/>
          <p:nvPr userDrawn="1"/>
        </p:nvCxnSpPr>
        <p:spPr>
          <a:xfrm>
            <a:off x="3614030"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a:xfrm>
            <a:off x="7435653"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a:xfrm>
            <a:off x="11323381"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84627602"/>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E4A675D-FF15-42AD-A0BB-7B49477CDBCD}" type="datetime1">
              <a:rPr lang="en-US" smtClean="0"/>
              <a:t>7/29/2021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4C0C37-3CEC-4CB4-B902-37F94E20E969}" type="slidenum">
              <a:rPr lang="en-US" smtClean="0"/>
              <a:t>‹#›</a:t>
            </a:fld>
            <a:endParaRPr lang="en-US"/>
          </a:p>
        </p:txBody>
      </p:sp>
    </p:spTree>
    <p:extLst>
      <p:ext uri="{BB962C8B-B14F-4D97-AF65-F5344CB8AC3E}">
        <p14:creationId xmlns:p14="http://schemas.microsoft.com/office/powerpoint/2010/main" val="16220980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C3B13AC-706D-40DF-88AE-1DF114596698}" type="datetime1">
              <a:rPr lang="en-US" smtClean="0"/>
              <a:t>7/29/2021</a:t>
            </a:fld>
            <a:endParaRPr lang="en-US"/>
          </a:p>
        </p:txBody>
      </p:sp>
      <p:sp>
        <p:nvSpPr>
          <p:cNvPr id="6" name="Footer Placeholder 5"/>
          <p:cNvSpPr>
            <a:spLocks noGrp="1"/>
          </p:cNvSpPr>
          <p:nvPr>
            <p:ph type="ftr" sz="quarter" idx="11"/>
          </p:nvPr>
        </p:nvSpPr>
        <p:spPr/>
        <p:txBody>
          <a:bodyPr/>
          <a:lstStyle/>
          <a:p>
            <a:endParaRPr lang="en-US" dirty="0"/>
          </a:p>
        </p:txBody>
      </p:sp>
      <p:grpSp>
        <p:nvGrpSpPr>
          <p:cNvPr id="10" name="Group 9"/>
          <p:cNvGrpSpPr/>
          <p:nvPr userDrawn="1"/>
        </p:nvGrpSpPr>
        <p:grpSpPr>
          <a:xfrm>
            <a:off x="-4010" y="0"/>
            <a:ext cx="12200020" cy="6876822"/>
            <a:chOff x="-4010" y="0"/>
            <a:chExt cx="12200020" cy="6876822"/>
          </a:xfrm>
        </p:grpSpPr>
        <p:sp>
          <p:nvSpPr>
            <p:cNvPr id="11" name="Rectangle 10"/>
            <p:cNvSpPr/>
            <p:nvPr userDrawn="1"/>
          </p:nvSpPr>
          <p:spPr>
            <a:xfrm>
              <a:off x="12012851"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userDrawn="1"/>
          </p:nvSpPr>
          <p:spPr>
            <a:xfrm>
              <a:off x="-4010"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descr="http://www.nasa.gov/sites/default/files/images/nasaLogo-570x450.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1061609" y="192726"/>
              <a:ext cx="974171" cy="769083"/>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p:cNvSpPr/>
            <p:nvPr userDrawn="1"/>
          </p:nvSpPr>
          <p:spPr>
            <a:xfrm>
              <a:off x="-1" y="0"/>
              <a:ext cx="12188952" cy="18288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0" y="6629571"/>
              <a:ext cx="12192000"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userDrawn="1"/>
          </p:nvSpPr>
          <p:spPr>
            <a:xfrm>
              <a:off x="47244" y="6675291"/>
              <a:ext cx="12097512" cy="1371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userDrawn="1"/>
          </p:nvSpPr>
          <p:spPr>
            <a:xfrm>
              <a:off x="45719" y="45720"/>
              <a:ext cx="12097512" cy="91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userDrawn="1"/>
          </p:nvSpPr>
          <p:spPr>
            <a:xfrm>
              <a:off x="12058710"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userDrawn="1"/>
          </p:nvSpPr>
          <p:spPr>
            <a:xfrm>
              <a:off x="41849"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 name="Straight Connector 20"/>
            <p:cNvCxnSpPr/>
            <p:nvPr userDrawn="1"/>
          </p:nvCxnSpPr>
          <p:spPr>
            <a:xfrm>
              <a:off x="91439" y="91440"/>
              <a:ext cx="12006072"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a:xfrm flipV="1">
              <a:off x="87569" y="81915"/>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a:xfrm flipV="1">
              <a:off x="12104430" y="81914"/>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a:xfrm>
              <a:off x="76138"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26" name="TextBox 25"/>
            <p:cNvSpPr txBox="1"/>
            <p:nvPr userDrawn="1"/>
          </p:nvSpPr>
          <p:spPr>
            <a:xfrm>
              <a:off x="8453276" y="6615212"/>
              <a:ext cx="2638864" cy="261610"/>
            </a:xfrm>
            <a:prstGeom prst="rect">
              <a:avLst/>
            </a:prstGeom>
            <a:noFill/>
          </p:spPr>
          <p:txBody>
            <a:bodyPr wrap="none" rtlCol="0">
              <a:spAutoFit/>
            </a:bodyPr>
            <a:lstStyle/>
            <a:p>
              <a:pPr algn="r"/>
              <a:r>
                <a:rPr lang="en-US" sz="1100" dirty="0"/>
                <a:t>Advanced Materials and Processing</a:t>
              </a:r>
              <a:r>
                <a:rPr lang="en-US" sz="1100" baseline="0" dirty="0"/>
                <a:t> Branch</a:t>
              </a:r>
              <a:endParaRPr lang="en-US" sz="1100" dirty="0"/>
            </a:p>
          </p:txBody>
        </p:sp>
        <p:sp>
          <p:nvSpPr>
            <p:cNvPr id="27" name="TextBox 26"/>
            <p:cNvSpPr txBox="1"/>
            <p:nvPr userDrawn="1"/>
          </p:nvSpPr>
          <p:spPr>
            <a:xfrm>
              <a:off x="1441234" y="6615212"/>
              <a:ext cx="1941557" cy="261610"/>
            </a:xfrm>
            <a:prstGeom prst="rect">
              <a:avLst/>
            </a:prstGeom>
            <a:noFill/>
          </p:spPr>
          <p:txBody>
            <a:bodyPr wrap="none" rtlCol="0">
              <a:spAutoFit/>
            </a:bodyPr>
            <a:lstStyle/>
            <a:p>
              <a:pPr algn="l"/>
              <a:r>
                <a:rPr lang="en-US" sz="1100" dirty="0"/>
                <a:t>NASA Langley Research Center</a:t>
              </a:r>
            </a:p>
          </p:txBody>
        </p:sp>
        <p:cxnSp>
          <p:nvCxnSpPr>
            <p:cNvPr id="28" name="Straight Connector 27"/>
            <p:cNvCxnSpPr/>
            <p:nvPr userDrawn="1"/>
          </p:nvCxnSpPr>
          <p:spPr>
            <a:xfrm>
              <a:off x="3614030"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a:xfrm>
              <a:off x="7435653"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a:xfrm>
              <a:off x="11323381"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31" name="Slide Number Placeholder 5"/>
          <p:cNvSpPr>
            <a:spLocks noGrp="1"/>
          </p:cNvSpPr>
          <p:nvPr>
            <p:ph type="sldNum" sz="quarter" idx="12"/>
          </p:nvPr>
        </p:nvSpPr>
        <p:spPr>
          <a:xfrm>
            <a:off x="9296400" y="6299200"/>
            <a:ext cx="2743200" cy="365125"/>
          </a:xfrm>
        </p:spPr>
        <p:txBody>
          <a:bodyPr/>
          <a:lstStyle>
            <a:lvl1pPr>
              <a:defRPr sz="2000">
                <a:solidFill>
                  <a:schemeClr val="tx1"/>
                </a:solidFill>
                <a:latin typeface="Times New Roman" panose="02020603050405020304" pitchFamily="18" charset="0"/>
                <a:cs typeface="Times New Roman" panose="02020603050405020304" pitchFamily="18" charset="0"/>
              </a:defRPr>
            </a:lvl1pPr>
          </a:lstStyle>
          <a:p>
            <a:fld id="{224C0C37-3CEC-4CB4-B902-37F94E20E969}" type="slidenum">
              <a:rPr lang="en-US" smtClean="0"/>
              <a:pPr/>
              <a:t>‹#›</a:t>
            </a:fld>
            <a:endParaRPr lang="en-US"/>
          </a:p>
        </p:txBody>
      </p:sp>
      <p:pic>
        <p:nvPicPr>
          <p:cNvPr id="34" name="Picture 33"/>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277264" y="5733358"/>
            <a:ext cx="839943" cy="867170"/>
          </a:xfrm>
          <a:prstGeom prst="rect">
            <a:avLst/>
          </a:prstGeom>
        </p:spPr>
      </p:pic>
      <p:sp>
        <p:nvSpPr>
          <p:cNvPr id="33" name="TextBox 32">
            <a:extLst>
              <a:ext uri="{FF2B5EF4-FFF2-40B4-BE49-F238E27FC236}">
                <a16:creationId xmlns:a16="http://schemas.microsoft.com/office/drawing/2014/main" id="{A239D11E-7D27-449B-A908-7043B5800AD8}"/>
              </a:ext>
            </a:extLst>
          </p:cNvPr>
          <p:cNvSpPr txBox="1"/>
          <p:nvPr userDrawn="1"/>
        </p:nvSpPr>
        <p:spPr>
          <a:xfrm>
            <a:off x="5060913" y="6615212"/>
            <a:ext cx="2061783" cy="261610"/>
          </a:xfrm>
          <a:prstGeom prst="rect">
            <a:avLst/>
          </a:prstGeom>
          <a:noFill/>
        </p:spPr>
        <p:txBody>
          <a:bodyPr wrap="none" rtlCol="0">
            <a:spAutoFit/>
          </a:bodyPr>
          <a:lstStyle/>
          <a:p>
            <a:pPr algn="ctr"/>
            <a:r>
              <a:rPr lang="en-US" sz="1100" dirty="0"/>
              <a:t>2021 Summer Intern Symposium</a:t>
            </a:r>
          </a:p>
        </p:txBody>
      </p:sp>
    </p:spTree>
    <p:extLst>
      <p:ext uri="{BB962C8B-B14F-4D97-AF65-F5344CB8AC3E}">
        <p14:creationId xmlns:p14="http://schemas.microsoft.com/office/powerpoint/2010/main" val="1354020914"/>
      </p:ext>
    </p:extLst>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93E64FE-3B77-4B94-B894-04EC32C9417F}" type="datetime1">
              <a:rPr lang="en-US" smtClean="0"/>
              <a:t>7/29/2021</a:t>
            </a:fld>
            <a:endParaRPr lang="en-US"/>
          </a:p>
        </p:txBody>
      </p:sp>
      <p:sp>
        <p:nvSpPr>
          <p:cNvPr id="8" name="Footer Placeholder 7"/>
          <p:cNvSpPr>
            <a:spLocks noGrp="1"/>
          </p:cNvSpPr>
          <p:nvPr>
            <p:ph type="ftr" sz="quarter" idx="11"/>
          </p:nvPr>
        </p:nvSpPr>
        <p:spPr/>
        <p:txBody>
          <a:bodyPr/>
          <a:lstStyle/>
          <a:p>
            <a:endParaRPr lang="en-US" dirty="0"/>
          </a:p>
        </p:txBody>
      </p:sp>
      <p:grpSp>
        <p:nvGrpSpPr>
          <p:cNvPr id="12" name="Group 11"/>
          <p:cNvGrpSpPr/>
          <p:nvPr userDrawn="1"/>
        </p:nvGrpSpPr>
        <p:grpSpPr>
          <a:xfrm>
            <a:off x="-4010" y="0"/>
            <a:ext cx="12200020" cy="6876822"/>
            <a:chOff x="-4010" y="0"/>
            <a:chExt cx="12200020" cy="6876822"/>
          </a:xfrm>
        </p:grpSpPr>
        <p:sp>
          <p:nvSpPr>
            <p:cNvPr id="13" name="Rectangle 12"/>
            <p:cNvSpPr/>
            <p:nvPr userDrawn="1"/>
          </p:nvSpPr>
          <p:spPr>
            <a:xfrm>
              <a:off x="12012851"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4010"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2" descr="http://www.nasa.gov/sites/default/files/images/nasaLogo-570x450.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1061609" y="192726"/>
              <a:ext cx="974171" cy="769083"/>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16"/>
            <p:cNvSpPr/>
            <p:nvPr userDrawn="1"/>
          </p:nvSpPr>
          <p:spPr>
            <a:xfrm>
              <a:off x="-1" y="0"/>
              <a:ext cx="12188952" cy="18288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userDrawn="1"/>
          </p:nvSpPr>
          <p:spPr>
            <a:xfrm>
              <a:off x="0" y="6629571"/>
              <a:ext cx="12192000"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userDrawn="1"/>
          </p:nvSpPr>
          <p:spPr>
            <a:xfrm>
              <a:off x="47244" y="6675291"/>
              <a:ext cx="12097512" cy="1371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userDrawn="1"/>
          </p:nvSpPr>
          <p:spPr>
            <a:xfrm>
              <a:off x="45719" y="45720"/>
              <a:ext cx="12097512" cy="91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userDrawn="1"/>
          </p:nvSpPr>
          <p:spPr>
            <a:xfrm>
              <a:off x="12058710"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userDrawn="1"/>
          </p:nvSpPr>
          <p:spPr>
            <a:xfrm>
              <a:off x="41849"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 name="Straight Connector 22"/>
            <p:cNvCxnSpPr/>
            <p:nvPr userDrawn="1"/>
          </p:nvCxnSpPr>
          <p:spPr>
            <a:xfrm>
              <a:off x="91439" y="91440"/>
              <a:ext cx="12006072"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a:xfrm flipV="1">
              <a:off x="87569" y="81915"/>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a:xfrm flipV="1">
              <a:off x="12104430" y="81914"/>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a:xfrm>
              <a:off x="76138"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28" name="TextBox 27"/>
            <p:cNvSpPr txBox="1"/>
            <p:nvPr userDrawn="1"/>
          </p:nvSpPr>
          <p:spPr>
            <a:xfrm>
              <a:off x="8453276" y="6615212"/>
              <a:ext cx="2638864" cy="261610"/>
            </a:xfrm>
            <a:prstGeom prst="rect">
              <a:avLst/>
            </a:prstGeom>
            <a:noFill/>
          </p:spPr>
          <p:txBody>
            <a:bodyPr wrap="none" rtlCol="0">
              <a:spAutoFit/>
            </a:bodyPr>
            <a:lstStyle/>
            <a:p>
              <a:pPr algn="r"/>
              <a:r>
                <a:rPr lang="en-US" sz="1100" dirty="0"/>
                <a:t>Advanced Materials and Processing</a:t>
              </a:r>
              <a:r>
                <a:rPr lang="en-US" sz="1100" baseline="0" dirty="0"/>
                <a:t> Branch</a:t>
              </a:r>
              <a:endParaRPr lang="en-US" sz="1100" dirty="0"/>
            </a:p>
          </p:txBody>
        </p:sp>
        <p:sp>
          <p:nvSpPr>
            <p:cNvPr id="29" name="TextBox 28"/>
            <p:cNvSpPr txBox="1"/>
            <p:nvPr userDrawn="1"/>
          </p:nvSpPr>
          <p:spPr>
            <a:xfrm>
              <a:off x="1441234" y="6615212"/>
              <a:ext cx="1941557" cy="261610"/>
            </a:xfrm>
            <a:prstGeom prst="rect">
              <a:avLst/>
            </a:prstGeom>
            <a:noFill/>
          </p:spPr>
          <p:txBody>
            <a:bodyPr wrap="none" rtlCol="0">
              <a:spAutoFit/>
            </a:bodyPr>
            <a:lstStyle/>
            <a:p>
              <a:pPr algn="l"/>
              <a:r>
                <a:rPr lang="en-US" sz="1100" dirty="0"/>
                <a:t>NASA Langley Research Center</a:t>
              </a:r>
            </a:p>
          </p:txBody>
        </p:sp>
        <p:cxnSp>
          <p:nvCxnSpPr>
            <p:cNvPr id="30" name="Straight Connector 29"/>
            <p:cNvCxnSpPr/>
            <p:nvPr userDrawn="1"/>
          </p:nvCxnSpPr>
          <p:spPr>
            <a:xfrm>
              <a:off x="3614030"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a:xfrm>
              <a:off x="7435653"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a:xfrm>
              <a:off x="11323381"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33" name="Slide Number Placeholder 5"/>
          <p:cNvSpPr>
            <a:spLocks noGrp="1"/>
          </p:cNvSpPr>
          <p:nvPr>
            <p:ph type="sldNum" sz="quarter" idx="12"/>
          </p:nvPr>
        </p:nvSpPr>
        <p:spPr>
          <a:xfrm>
            <a:off x="9296400" y="6299200"/>
            <a:ext cx="2743200" cy="365125"/>
          </a:xfrm>
        </p:spPr>
        <p:txBody>
          <a:bodyPr/>
          <a:lstStyle>
            <a:lvl1pPr>
              <a:defRPr sz="2000">
                <a:solidFill>
                  <a:schemeClr val="tx1"/>
                </a:solidFill>
                <a:latin typeface="Times New Roman" panose="02020603050405020304" pitchFamily="18" charset="0"/>
                <a:cs typeface="Times New Roman" panose="02020603050405020304" pitchFamily="18" charset="0"/>
              </a:defRPr>
            </a:lvl1pPr>
          </a:lstStyle>
          <a:p>
            <a:fld id="{224C0C37-3CEC-4CB4-B902-37F94E20E969}" type="slidenum">
              <a:rPr lang="en-US" smtClean="0"/>
              <a:pPr/>
              <a:t>‹#›</a:t>
            </a:fld>
            <a:endParaRPr lang="en-US"/>
          </a:p>
        </p:txBody>
      </p:sp>
      <p:pic>
        <p:nvPicPr>
          <p:cNvPr id="36" name="Picture 35"/>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277264" y="5733358"/>
            <a:ext cx="839943" cy="867170"/>
          </a:xfrm>
          <a:prstGeom prst="rect">
            <a:avLst/>
          </a:prstGeom>
        </p:spPr>
      </p:pic>
      <p:sp>
        <p:nvSpPr>
          <p:cNvPr id="35" name="TextBox 34">
            <a:extLst>
              <a:ext uri="{FF2B5EF4-FFF2-40B4-BE49-F238E27FC236}">
                <a16:creationId xmlns:a16="http://schemas.microsoft.com/office/drawing/2014/main" id="{512C0566-216D-4CA9-A403-CB0C1538BDFB}"/>
              </a:ext>
            </a:extLst>
          </p:cNvPr>
          <p:cNvSpPr txBox="1"/>
          <p:nvPr userDrawn="1"/>
        </p:nvSpPr>
        <p:spPr>
          <a:xfrm>
            <a:off x="5060913" y="6615212"/>
            <a:ext cx="2061783" cy="261610"/>
          </a:xfrm>
          <a:prstGeom prst="rect">
            <a:avLst/>
          </a:prstGeom>
          <a:noFill/>
        </p:spPr>
        <p:txBody>
          <a:bodyPr wrap="none" rtlCol="0">
            <a:spAutoFit/>
          </a:bodyPr>
          <a:lstStyle/>
          <a:p>
            <a:pPr algn="ctr"/>
            <a:r>
              <a:rPr lang="en-US" sz="1100" dirty="0"/>
              <a:t>2021 Summer Intern Symposium</a:t>
            </a:r>
          </a:p>
        </p:txBody>
      </p:sp>
    </p:spTree>
    <p:extLst>
      <p:ext uri="{BB962C8B-B14F-4D97-AF65-F5344CB8AC3E}">
        <p14:creationId xmlns:p14="http://schemas.microsoft.com/office/powerpoint/2010/main" val="3616532149"/>
      </p:ext>
    </p:extLst>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88C01AB-F464-4D5C-89CA-750160D73C12}" type="datetime1">
              <a:rPr lang="en-US" smtClean="0"/>
              <a:t>7/29/2021</a:t>
            </a:fld>
            <a:endParaRPr lang="en-US"/>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24C0C37-3CEC-4CB4-B902-37F94E20E969}" type="slidenum">
              <a:rPr lang="en-US" smtClean="0"/>
              <a:t>‹#›</a:t>
            </a:fld>
            <a:endParaRPr lang="en-US"/>
          </a:p>
        </p:txBody>
      </p:sp>
      <p:grpSp>
        <p:nvGrpSpPr>
          <p:cNvPr id="9" name="Group 8"/>
          <p:cNvGrpSpPr/>
          <p:nvPr userDrawn="1"/>
        </p:nvGrpSpPr>
        <p:grpSpPr>
          <a:xfrm>
            <a:off x="-4010" y="0"/>
            <a:ext cx="12200020" cy="6876822"/>
            <a:chOff x="-4010" y="0"/>
            <a:chExt cx="12200020" cy="6876822"/>
          </a:xfrm>
        </p:grpSpPr>
        <p:sp>
          <p:nvSpPr>
            <p:cNvPr id="10" name="Rectangle 9"/>
            <p:cNvSpPr/>
            <p:nvPr userDrawn="1"/>
          </p:nvSpPr>
          <p:spPr>
            <a:xfrm>
              <a:off x="12012851"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4010"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http://www.nasa.gov/sites/default/files/images/nasaLogo-570x450.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1061609" y="192726"/>
              <a:ext cx="974171" cy="769083"/>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p:cNvSpPr/>
            <p:nvPr userDrawn="1"/>
          </p:nvSpPr>
          <p:spPr>
            <a:xfrm>
              <a:off x="-1" y="0"/>
              <a:ext cx="12188952" cy="18288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userDrawn="1"/>
          </p:nvSpPr>
          <p:spPr>
            <a:xfrm>
              <a:off x="0" y="6629571"/>
              <a:ext cx="12192000"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47244" y="6675291"/>
              <a:ext cx="12097512" cy="1371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userDrawn="1"/>
          </p:nvSpPr>
          <p:spPr>
            <a:xfrm>
              <a:off x="45719" y="45720"/>
              <a:ext cx="12097512" cy="91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userDrawn="1"/>
          </p:nvSpPr>
          <p:spPr>
            <a:xfrm>
              <a:off x="12058710"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userDrawn="1"/>
          </p:nvSpPr>
          <p:spPr>
            <a:xfrm>
              <a:off x="41849"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 name="Straight Connector 19"/>
            <p:cNvCxnSpPr/>
            <p:nvPr userDrawn="1"/>
          </p:nvCxnSpPr>
          <p:spPr>
            <a:xfrm>
              <a:off x="91439" y="91440"/>
              <a:ext cx="12006072"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a:xfrm flipV="1">
              <a:off x="87569" y="81915"/>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a:xfrm flipV="1">
              <a:off x="12104430" y="81914"/>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a:xfrm>
              <a:off x="76138"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25" name="TextBox 24"/>
            <p:cNvSpPr txBox="1"/>
            <p:nvPr userDrawn="1"/>
          </p:nvSpPr>
          <p:spPr>
            <a:xfrm>
              <a:off x="8453276" y="6615212"/>
              <a:ext cx="2638864" cy="261610"/>
            </a:xfrm>
            <a:prstGeom prst="rect">
              <a:avLst/>
            </a:prstGeom>
            <a:noFill/>
          </p:spPr>
          <p:txBody>
            <a:bodyPr wrap="none" rtlCol="0">
              <a:spAutoFit/>
            </a:bodyPr>
            <a:lstStyle/>
            <a:p>
              <a:pPr algn="r"/>
              <a:r>
                <a:rPr lang="en-US" sz="1100" dirty="0"/>
                <a:t>Advanced Materials and Processing</a:t>
              </a:r>
              <a:r>
                <a:rPr lang="en-US" sz="1100" baseline="0" dirty="0"/>
                <a:t> Branch</a:t>
              </a:r>
              <a:endParaRPr lang="en-US" sz="1100" dirty="0"/>
            </a:p>
          </p:txBody>
        </p:sp>
        <p:sp>
          <p:nvSpPr>
            <p:cNvPr id="26" name="TextBox 25"/>
            <p:cNvSpPr txBox="1"/>
            <p:nvPr userDrawn="1"/>
          </p:nvSpPr>
          <p:spPr>
            <a:xfrm>
              <a:off x="1441234" y="6615212"/>
              <a:ext cx="1941557" cy="261610"/>
            </a:xfrm>
            <a:prstGeom prst="rect">
              <a:avLst/>
            </a:prstGeom>
            <a:noFill/>
          </p:spPr>
          <p:txBody>
            <a:bodyPr wrap="none" rtlCol="0">
              <a:spAutoFit/>
            </a:bodyPr>
            <a:lstStyle/>
            <a:p>
              <a:pPr algn="l"/>
              <a:r>
                <a:rPr lang="en-US" sz="1100" dirty="0"/>
                <a:t>NASA Langley Research Center</a:t>
              </a:r>
            </a:p>
          </p:txBody>
        </p:sp>
        <p:cxnSp>
          <p:nvCxnSpPr>
            <p:cNvPr id="27" name="Straight Connector 26"/>
            <p:cNvCxnSpPr/>
            <p:nvPr userDrawn="1"/>
          </p:nvCxnSpPr>
          <p:spPr>
            <a:xfrm>
              <a:off x="3614030"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a:xfrm>
              <a:off x="7435653"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a:xfrm>
              <a:off x="11323381"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pic>
        <p:nvPicPr>
          <p:cNvPr id="32" name="Picture 31"/>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277264" y="5733358"/>
            <a:ext cx="839943" cy="867170"/>
          </a:xfrm>
          <a:prstGeom prst="rect">
            <a:avLst/>
          </a:prstGeom>
        </p:spPr>
      </p:pic>
      <p:sp>
        <p:nvSpPr>
          <p:cNvPr id="31" name="TextBox 30">
            <a:extLst>
              <a:ext uri="{FF2B5EF4-FFF2-40B4-BE49-F238E27FC236}">
                <a16:creationId xmlns:a16="http://schemas.microsoft.com/office/drawing/2014/main" id="{9874A60C-E7BD-4D7F-BBCB-4570CB6F2B47}"/>
              </a:ext>
            </a:extLst>
          </p:cNvPr>
          <p:cNvSpPr txBox="1"/>
          <p:nvPr userDrawn="1"/>
        </p:nvSpPr>
        <p:spPr>
          <a:xfrm>
            <a:off x="5060913" y="6615212"/>
            <a:ext cx="2061783" cy="261610"/>
          </a:xfrm>
          <a:prstGeom prst="rect">
            <a:avLst/>
          </a:prstGeom>
          <a:noFill/>
        </p:spPr>
        <p:txBody>
          <a:bodyPr wrap="none" rtlCol="0">
            <a:spAutoFit/>
          </a:bodyPr>
          <a:lstStyle/>
          <a:p>
            <a:pPr algn="ctr"/>
            <a:r>
              <a:rPr lang="en-US" sz="1100" dirty="0"/>
              <a:t>2021 Summer Intern Symposium</a:t>
            </a:r>
          </a:p>
        </p:txBody>
      </p:sp>
    </p:spTree>
    <p:extLst>
      <p:ext uri="{BB962C8B-B14F-4D97-AF65-F5344CB8AC3E}">
        <p14:creationId xmlns:p14="http://schemas.microsoft.com/office/powerpoint/2010/main" val="2281726670"/>
      </p:ext>
    </p:extLst>
  </p:cSld>
  <p:clrMapOvr>
    <a:overrideClrMapping bg1="lt1" tx1="dk1" bg2="lt2" tx2="dk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bg>
      <p:bgRef idx="1001">
        <a:schemeClr val="bg1"/>
      </p:bgRef>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8D0FFD-A8C8-4EFA-A5A7-91466935EDD8}" type="datetime1">
              <a:rPr lang="en-US" smtClean="0"/>
              <a:t>7/29/2021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24C0C37-3CEC-4CB4-B902-37F94E20E969}" type="slidenum">
              <a:rPr lang="en-US" smtClean="0"/>
              <a:t>‹#›</a:t>
            </a:fld>
            <a:endParaRPr lang="en-US"/>
          </a:p>
        </p:txBody>
      </p:sp>
      <p:grpSp>
        <p:nvGrpSpPr>
          <p:cNvPr id="7" name="Group 6"/>
          <p:cNvGrpSpPr/>
          <p:nvPr userDrawn="1"/>
        </p:nvGrpSpPr>
        <p:grpSpPr>
          <a:xfrm>
            <a:off x="-4010" y="0"/>
            <a:ext cx="12200020" cy="6876822"/>
            <a:chOff x="-4010" y="0"/>
            <a:chExt cx="12200020" cy="6876822"/>
          </a:xfrm>
        </p:grpSpPr>
        <p:sp>
          <p:nvSpPr>
            <p:cNvPr id="8" name="Rectangle 7"/>
            <p:cNvSpPr/>
            <p:nvPr userDrawn="1"/>
          </p:nvSpPr>
          <p:spPr>
            <a:xfrm>
              <a:off x="12012851"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userDrawn="1"/>
          </p:nvSpPr>
          <p:spPr>
            <a:xfrm>
              <a:off x="-4010"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www.nasa.gov/sites/default/files/images/nasaLogo-570x450.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1061609" y="192726"/>
              <a:ext cx="974171" cy="769083"/>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p:cNvSpPr/>
            <p:nvPr userDrawn="1"/>
          </p:nvSpPr>
          <p:spPr>
            <a:xfrm>
              <a:off x="-1" y="0"/>
              <a:ext cx="12188952" cy="18288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0" y="6629571"/>
              <a:ext cx="12192000"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47244" y="6675291"/>
              <a:ext cx="12097512" cy="1371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userDrawn="1"/>
          </p:nvSpPr>
          <p:spPr>
            <a:xfrm>
              <a:off x="45719" y="45720"/>
              <a:ext cx="12097512" cy="91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12058710"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userDrawn="1"/>
          </p:nvSpPr>
          <p:spPr>
            <a:xfrm>
              <a:off x="41849"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p:cNvCxnSpPr/>
            <p:nvPr userDrawn="1"/>
          </p:nvCxnSpPr>
          <p:spPr>
            <a:xfrm>
              <a:off x="91439" y="91440"/>
              <a:ext cx="12006072"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a:xfrm flipV="1">
              <a:off x="87569" y="81915"/>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a:xfrm flipV="1">
              <a:off x="12104430" y="81914"/>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a:xfrm>
              <a:off x="76138"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23" name="TextBox 22"/>
            <p:cNvSpPr txBox="1"/>
            <p:nvPr userDrawn="1"/>
          </p:nvSpPr>
          <p:spPr>
            <a:xfrm>
              <a:off x="8453276" y="6615212"/>
              <a:ext cx="2638864" cy="261610"/>
            </a:xfrm>
            <a:prstGeom prst="rect">
              <a:avLst/>
            </a:prstGeom>
            <a:noFill/>
          </p:spPr>
          <p:txBody>
            <a:bodyPr wrap="none" rtlCol="0">
              <a:spAutoFit/>
            </a:bodyPr>
            <a:lstStyle/>
            <a:p>
              <a:pPr algn="r"/>
              <a:r>
                <a:rPr lang="en-US" sz="1100" dirty="0"/>
                <a:t>Advanced Materials and Processing</a:t>
              </a:r>
              <a:r>
                <a:rPr lang="en-US" sz="1100" baseline="0" dirty="0"/>
                <a:t> Branch</a:t>
              </a:r>
              <a:endParaRPr lang="en-US" sz="1100" dirty="0"/>
            </a:p>
          </p:txBody>
        </p:sp>
        <p:sp>
          <p:nvSpPr>
            <p:cNvPr id="24" name="TextBox 23"/>
            <p:cNvSpPr txBox="1"/>
            <p:nvPr userDrawn="1"/>
          </p:nvSpPr>
          <p:spPr>
            <a:xfrm>
              <a:off x="1441234" y="6615212"/>
              <a:ext cx="1941557" cy="261610"/>
            </a:xfrm>
            <a:prstGeom prst="rect">
              <a:avLst/>
            </a:prstGeom>
            <a:noFill/>
          </p:spPr>
          <p:txBody>
            <a:bodyPr wrap="none" rtlCol="0">
              <a:spAutoFit/>
            </a:bodyPr>
            <a:lstStyle/>
            <a:p>
              <a:pPr algn="l"/>
              <a:r>
                <a:rPr lang="en-US" sz="1100" dirty="0"/>
                <a:t>NASA Langley Research Center</a:t>
              </a:r>
            </a:p>
          </p:txBody>
        </p:sp>
        <p:cxnSp>
          <p:nvCxnSpPr>
            <p:cNvPr id="25" name="Straight Connector 24"/>
            <p:cNvCxnSpPr/>
            <p:nvPr userDrawn="1"/>
          </p:nvCxnSpPr>
          <p:spPr>
            <a:xfrm>
              <a:off x="3614030"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a:xfrm>
              <a:off x="7435653"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a:xfrm>
              <a:off x="11323381"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pic>
        <p:nvPicPr>
          <p:cNvPr id="30" name="Picture 29"/>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277264" y="5733358"/>
            <a:ext cx="839943" cy="867170"/>
          </a:xfrm>
          <a:prstGeom prst="rect">
            <a:avLst/>
          </a:prstGeom>
        </p:spPr>
      </p:pic>
      <p:sp>
        <p:nvSpPr>
          <p:cNvPr id="29" name="TextBox 28">
            <a:extLst>
              <a:ext uri="{FF2B5EF4-FFF2-40B4-BE49-F238E27FC236}">
                <a16:creationId xmlns:a16="http://schemas.microsoft.com/office/drawing/2014/main" id="{F910D14A-3A28-4912-AD99-5C5941C2EA17}"/>
              </a:ext>
            </a:extLst>
          </p:cNvPr>
          <p:cNvSpPr txBox="1"/>
          <p:nvPr userDrawn="1"/>
        </p:nvSpPr>
        <p:spPr>
          <a:xfrm>
            <a:off x="5060913" y="6615212"/>
            <a:ext cx="2061783" cy="261610"/>
          </a:xfrm>
          <a:prstGeom prst="rect">
            <a:avLst/>
          </a:prstGeom>
          <a:noFill/>
        </p:spPr>
        <p:txBody>
          <a:bodyPr wrap="none" rtlCol="0">
            <a:spAutoFit/>
          </a:bodyPr>
          <a:lstStyle/>
          <a:p>
            <a:pPr algn="ctr"/>
            <a:r>
              <a:rPr lang="en-US" sz="1100" dirty="0"/>
              <a:t>2021 Summer Intern Symposium</a:t>
            </a:r>
          </a:p>
        </p:txBody>
      </p:sp>
    </p:spTree>
    <p:extLst>
      <p:ext uri="{BB962C8B-B14F-4D97-AF65-F5344CB8AC3E}">
        <p14:creationId xmlns:p14="http://schemas.microsoft.com/office/powerpoint/2010/main" val="4117435544"/>
      </p:ext>
    </p:extLst>
  </p:cSld>
  <p:clrMapOvr>
    <a:overrideClrMapping bg1="lt1" tx1="dk1" bg2="lt2" tx2="dk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2CF79FE-330F-4E52-B6EF-9072569AC7D3}" type="datetime1">
              <a:rPr lang="en-US" smtClean="0"/>
              <a:t>7/29/2021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4C0C37-3CEC-4CB4-B902-37F94E20E969}" type="slidenum">
              <a:rPr lang="en-US" smtClean="0"/>
              <a:t>‹#›</a:t>
            </a:fld>
            <a:endParaRPr lang="en-US"/>
          </a:p>
        </p:txBody>
      </p:sp>
    </p:spTree>
    <p:extLst>
      <p:ext uri="{BB962C8B-B14F-4D97-AF65-F5344CB8AC3E}">
        <p14:creationId xmlns:p14="http://schemas.microsoft.com/office/powerpoint/2010/main" val="32137345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6EF975F-E830-40AF-B49A-C5BFC23B73CD}" type="datetime1">
              <a:rPr lang="en-US" smtClean="0"/>
              <a:t>7/29/2021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4C0C37-3CEC-4CB4-B902-37F94E20E969}" type="slidenum">
              <a:rPr lang="en-US" smtClean="0"/>
              <a:t>‹#›</a:t>
            </a:fld>
            <a:endParaRPr lang="en-US"/>
          </a:p>
        </p:txBody>
      </p:sp>
    </p:spTree>
    <p:extLst>
      <p:ext uri="{BB962C8B-B14F-4D97-AF65-F5344CB8AC3E}">
        <p14:creationId xmlns:p14="http://schemas.microsoft.com/office/powerpoint/2010/main" val="407414708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B1F1102-1BD8-4D40-B1B1-1F59F23CFE8E}" type="datetime1">
              <a:rPr lang="en-US" smtClean="0"/>
              <a:t>7/29/2021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4C0C37-3CEC-4CB4-B902-37F94E20E969}" type="slidenum">
              <a:rPr lang="en-US" smtClean="0"/>
              <a:t>‹#›</a:t>
            </a:fld>
            <a:endParaRPr lang="en-US"/>
          </a:p>
        </p:txBody>
      </p:sp>
    </p:spTree>
    <p:extLst>
      <p:ext uri="{BB962C8B-B14F-4D97-AF65-F5344CB8AC3E}">
        <p14:creationId xmlns:p14="http://schemas.microsoft.com/office/powerpoint/2010/main" val="20362926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CAF226E-6F81-4B15-8C31-6BD4049B451D}" type="datetime1">
              <a:rPr lang="en-US" smtClean="0"/>
              <a:t>7/29/2021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4C0C37-3CEC-4CB4-B902-37F94E20E969}" type="slidenum">
              <a:rPr lang="en-US" smtClean="0"/>
              <a:t>‹#›</a:t>
            </a:fld>
            <a:endParaRPr lang="en-US"/>
          </a:p>
        </p:txBody>
      </p:sp>
    </p:spTree>
    <p:extLst>
      <p:ext uri="{BB962C8B-B14F-4D97-AF65-F5344CB8AC3E}">
        <p14:creationId xmlns:p14="http://schemas.microsoft.com/office/powerpoint/2010/main" val="6915445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a:prstGeom prst="rect">
            <a:avLst/>
          </a:prstGeom>
        </p:spPr>
        <p:txBody>
          <a:bodyPr/>
          <a:lstStyle>
            <a:lvl1pPr>
              <a:defRPr sz="3200" b="1" i="0" baseline="0">
                <a:solidFill>
                  <a:schemeClr val="bg1"/>
                </a:solidFill>
                <a:latin typeface="Arial Bold" charset="0"/>
              </a:defRPr>
            </a:lvl1pPr>
          </a:lstStyle>
          <a:p>
            <a:r>
              <a:rPr lang="en-US" dirty="0"/>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sz="2400" baseline="0">
                <a:solidFill>
                  <a:schemeClr val="bg1"/>
                </a:solidFill>
                <a:latin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6"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solidFill>
                  <a:schemeClr val="bg1">
                    <a:lumMod val="95000"/>
                    <a:lumOff val="5000"/>
                  </a:schemeClr>
                </a:solidFill>
                <a:latin typeface="Arial" charset="0"/>
              </a:rPr>
              <a:pPr>
                <a:defRPr/>
              </a:pPr>
              <a:t>‹#›</a:t>
            </a:fld>
            <a:endParaRPr lang="uk-UA" sz="1200" dirty="0">
              <a:solidFill>
                <a:schemeClr val="bg1">
                  <a:lumMod val="95000"/>
                  <a:lumOff val="5000"/>
                </a:schemeClr>
              </a:solidFill>
            </a:endParaRPr>
          </a:p>
        </p:txBody>
      </p:sp>
      <p:sp>
        <p:nvSpPr>
          <p:cNvPr id="4" name="TextBox 3"/>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PPBE</a:t>
            </a:r>
            <a:r>
              <a:rPr lang="en-US" sz="800" baseline="0" dirty="0">
                <a:solidFill>
                  <a:schemeClr val="bg1"/>
                </a:solidFill>
              </a:rPr>
              <a:t> 22 Existing Project – New Content  </a:t>
            </a:r>
            <a:endParaRPr lang="en-US" sz="800" dirty="0">
              <a:solidFill>
                <a:schemeClr val="bg1"/>
              </a:solidFill>
            </a:endParaRPr>
          </a:p>
        </p:txBody>
      </p:sp>
    </p:spTree>
    <p:extLst>
      <p:ext uri="{BB962C8B-B14F-4D97-AF65-F5344CB8AC3E}">
        <p14:creationId xmlns:p14="http://schemas.microsoft.com/office/powerpoint/2010/main" val="296741410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34067" y="0"/>
            <a:ext cx="9144000" cy="1066800"/>
          </a:xfrm>
          <a:prstGeom prst="rect">
            <a:avLst/>
          </a:prstGeom>
        </p:spPr>
        <p:txBody>
          <a:bodyPr anchor="ctr"/>
          <a:lstStyle>
            <a:lvl1pPr>
              <a:defRPr sz="2400" baseline="0">
                <a:solidFill>
                  <a:schemeClr val="bg1"/>
                </a:solidFill>
                <a:latin typeface="Arial Bold" charset="0"/>
              </a:defRPr>
            </a:lvl1pPr>
          </a:lstStyle>
          <a:p>
            <a:r>
              <a:rPr lang="en-US" dirty="0"/>
              <a:t>Click to edit Master title style</a:t>
            </a:r>
          </a:p>
        </p:txBody>
      </p:sp>
      <p:sp>
        <p:nvSpPr>
          <p:cNvPr id="3" name="Content Placeholder 2"/>
          <p:cNvSpPr>
            <a:spLocks noGrp="1"/>
          </p:cNvSpPr>
          <p:nvPr>
            <p:ph idx="1"/>
          </p:nvPr>
        </p:nvSpPr>
        <p:spPr>
          <a:xfrm>
            <a:off x="609600" y="1600200"/>
            <a:ext cx="10972800" cy="1664558"/>
          </a:xfrm>
          <a:prstGeom prst="rect">
            <a:avLst/>
          </a:prstGeom>
        </p:spPr>
        <p:txBody>
          <a:bodyPr>
            <a:noAutofit/>
          </a:bodyPr>
          <a:lstStyle>
            <a:lvl1pPr marL="0" indent="0">
              <a:lnSpc>
                <a:spcPct val="95000"/>
              </a:lnSpc>
              <a:spcBef>
                <a:spcPts val="1000"/>
              </a:spcBef>
              <a:buFontTx/>
              <a:buNone/>
              <a:tabLst/>
              <a:defRPr sz="1800" b="1" i="0" baseline="0">
                <a:solidFill>
                  <a:schemeClr val="bg1"/>
                </a:solidFill>
                <a:latin typeface="arial" charset="0"/>
              </a:defRPr>
            </a:lvl1pPr>
            <a:lvl2pPr marL="279400" indent="-165100">
              <a:lnSpc>
                <a:spcPct val="95000"/>
              </a:lnSpc>
              <a:spcBef>
                <a:spcPts val="500"/>
              </a:spcBef>
              <a:buFont typeface="Arial" charset="0"/>
              <a:buChar char="•"/>
              <a:tabLst/>
              <a:defRPr sz="1800" baseline="0">
                <a:solidFill>
                  <a:schemeClr val="bg1"/>
                </a:solidFill>
                <a:latin typeface="arial" charset="0"/>
              </a:defRPr>
            </a:lvl2pPr>
            <a:lvl3pPr marL="571500" indent="-228600">
              <a:lnSpc>
                <a:spcPct val="95000"/>
              </a:lnSpc>
              <a:spcBef>
                <a:spcPts val="500"/>
              </a:spcBef>
              <a:buFont typeface=".AppleSystemUIFont" charset="-120"/>
              <a:buChar char="‒"/>
              <a:tabLst/>
              <a:defRPr sz="1800" baseline="0">
                <a:solidFill>
                  <a:schemeClr val="bg1"/>
                </a:solidFill>
                <a:latin typeface="arial" charset="0"/>
              </a:defRPr>
            </a:lvl3pPr>
            <a:lvl4pPr>
              <a:lnSpc>
                <a:spcPct val="95000"/>
              </a:lnSpc>
              <a:spcBef>
                <a:spcPts val="500"/>
              </a:spcBef>
              <a:defRPr sz="1800" baseline="0">
                <a:solidFill>
                  <a:schemeClr val="bg1"/>
                </a:solidFill>
                <a:latin typeface="arial" charset="0"/>
              </a:defRPr>
            </a:lvl4pPr>
            <a:lvl5pPr>
              <a:lnSpc>
                <a:spcPct val="95000"/>
              </a:lnSpc>
              <a:spcBef>
                <a:spcPts val="500"/>
              </a:spcBef>
              <a:defRPr sz="1800" baseline="0">
                <a:solidFill>
                  <a:schemeClr val="bg1"/>
                </a:solidFill>
                <a:latin typeface="arial"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dirty="0"/>
          </a:p>
        </p:txBody>
      </p:sp>
      <p:sp>
        <p:nvSpPr>
          <p:cNvPr id="5" name="TextBox 4"/>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PPBE</a:t>
            </a:r>
            <a:r>
              <a:rPr lang="en-US" sz="800" baseline="0" dirty="0">
                <a:solidFill>
                  <a:schemeClr val="bg1"/>
                </a:solidFill>
              </a:rPr>
              <a:t> 22 Existing Project – New Content  </a:t>
            </a:r>
            <a:endParaRPr lang="en-US" sz="800" dirty="0">
              <a:solidFill>
                <a:schemeClr val="bg1"/>
              </a:solidFill>
            </a:endParaRPr>
          </a:p>
        </p:txBody>
      </p:sp>
    </p:spTree>
    <p:extLst>
      <p:ext uri="{BB962C8B-B14F-4D97-AF65-F5344CB8AC3E}">
        <p14:creationId xmlns:p14="http://schemas.microsoft.com/office/powerpoint/2010/main" val="3956530692"/>
      </p:ext>
    </p:extLst>
  </p:cSld>
  <p:clrMapOvr>
    <a:masterClrMapping/>
  </p:clrMapOvr>
  <p:extLst>
    <p:ext uri="{DCECCB84-F9BA-43D5-87BE-67443E8EF086}">
      <p15:sldGuideLst xmlns:p15="http://schemas.microsoft.com/office/powerpoint/2012/main">
        <p15:guide id="1" orient="horz" pos="816">
          <p15:clr>
            <a:srgbClr val="FBAE40"/>
          </p15:clr>
        </p15:guide>
        <p15:guide id="2" pos="3840">
          <p15:clr>
            <a:srgbClr val="FBAE40"/>
          </p15:clr>
        </p15:guide>
        <p15:guide id="3" pos="6784">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3"/>
          <p:cNvSpPr>
            <a:spLocks noGrp="1"/>
          </p:cNvSpPr>
          <p:nvPr>
            <p:ph type="dt" sz="half" idx="10"/>
          </p:nvPr>
        </p:nvSpPr>
        <p:spPr>
          <a:xfrm>
            <a:off x="609600" y="6173788"/>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dirty="0"/>
          </a:p>
        </p:txBody>
      </p:sp>
      <p:sp>
        <p:nvSpPr>
          <p:cNvPr id="6" name="Footer Placeholder 4"/>
          <p:cNvSpPr>
            <a:spLocks noGrp="1"/>
          </p:cNvSpPr>
          <p:nvPr>
            <p:ph type="ftr" sz="quarter" idx="11"/>
          </p:nvPr>
        </p:nvSpPr>
        <p:spPr>
          <a:xfrm>
            <a:off x="4064000" y="6161924"/>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dirty="0"/>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PPBE</a:t>
            </a:r>
            <a:r>
              <a:rPr lang="en-US" sz="800" baseline="0" dirty="0">
                <a:solidFill>
                  <a:schemeClr val="bg1"/>
                </a:solidFill>
              </a:rPr>
              <a:t> 22 Existing Project – New Content  </a:t>
            </a:r>
            <a:endParaRPr lang="en-US" sz="800" dirty="0">
              <a:solidFill>
                <a:schemeClr val="bg1"/>
              </a:solidFill>
            </a:endParaRPr>
          </a:p>
        </p:txBody>
      </p:sp>
    </p:spTree>
    <p:extLst>
      <p:ext uri="{BB962C8B-B14F-4D97-AF65-F5344CB8AC3E}">
        <p14:creationId xmlns:p14="http://schemas.microsoft.com/office/powerpoint/2010/main" val="232567401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dirty="0"/>
              <a:t>Click to edit Master title style</a:t>
            </a:r>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a:xfrm>
            <a:off x="609600" y="6126164"/>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dirty="0"/>
          </a:p>
        </p:txBody>
      </p:sp>
      <p:sp>
        <p:nvSpPr>
          <p:cNvPr id="8" name="Footer Placeholder 4"/>
          <p:cNvSpPr>
            <a:spLocks noGrp="1"/>
          </p:cNvSpPr>
          <p:nvPr>
            <p:ph type="ftr" sz="quarter" idx="11"/>
          </p:nvPr>
        </p:nvSpPr>
        <p:spPr>
          <a:xfrm>
            <a:off x="4165600" y="6126164"/>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dirty="0"/>
          </a:p>
        </p:txBody>
      </p:sp>
      <p:sp>
        <p:nvSpPr>
          <p:cNvPr id="10"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
        <p:nvSpPr>
          <p:cNvPr id="11" name="TextBox 10"/>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PPBE</a:t>
            </a:r>
            <a:r>
              <a:rPr lang="en-US" sz="800" baseline="0" dirty="0">
                <a:solidFill>
                  <a:schemeClr val="bg1"/>
                </a:solidFill>
              </a:rPr>
              <a:t> 22 Existing Project – New Content  </a:t>
            </a:r>
            <a:endParaRPr lang="en-US" sz="800" dirty="0">
              <a:solidFill>
                <a:schemeClr val="bg1"/>
              </a:solidFill>
            </a:endParaRPr>
          </a:p>
        </p:txBody>
      </p:sp>
    </p:spTree>
    <p:extLst>
      <p:ext uri="{BB962C8B-B14F-4D97-AF65-F5344CB8AC3E}">
        <p14:creationId xmlns:p14="http://schemas.microsoft.com/office/powerpoint/2010/main" val="233324343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dirty="0"/>
          </a:p>
        </p:txBody>
      </p:sp>
      <p:sp>
        <p:nvSpPr>
          <p:cNvPr id="2" name="Title 1"/>
          <p:cNvSpPr>
            <a:spLocks noGrp="1"/>
          </p:cNvSpPr>
          <p:nvPr>
            <p:ph type="title"/>
          </p:nvPr>
        </p:nvSpPr>
        <p:spPr>
          <a:xfrm>
            <a:off x="1625600" y="0"/>
            <a:ext cx="9144000" cy="1066800"/>
          </a:xfrm>
          <a:prstGeom prst="rect">
            <a:avLst/>
          </a:prstGeom>
        </p:spPr>
        <p:txBody>
          <a:bodyPr anchor="ctr"/>
          <a:lstStyle>
            <a:lvl1pPr>
              <a:defRPr lang="en-US" sz="2400" baseline="0">
                <a:solidFill>
                  <a:schemeClr val="bg1"/>
                </a:solidFill>
                <a:latin typeface="Arial Bold" charset="0"/>
              </a:defRPr>
            </a:lvl1pPr>
          </a:lstStyle>
          <a:p>
            <a:pPr lvl="0"/>
            <a:r>
              <a:rPr lang="en-US" dirty="0"/>
              <a:t>Click to edit Master title style</a:t>
            </a:r>
          </a:p>
        </p:txBody>
      </p:sp>
      <p:sp>
        <p:nvSpPr>
          <p:cNvPr id="4" name="TextBox 3"/>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FY18</a:t>
            </a:r>
            <a:r>
              <a:rPr lang="en-US" sz="800" baseline="0" dirty="0">
                <a:solidFill>
                  <a:schemeClr val="bg1"/>
                </a:solidFill>
              </a:rPr>
              <a:t> Mid Year Review</a:t>
            </a:r>
            <a:endParaRPr lang="en-US" sz="800" dirty="0">
              <a:solidFill>
                <a:schemeClr val="bg1"/>
              </a:solidFill>
            </a:endParaRPr>
          </a:p>
        </p:txBody>
      </p:sp>
      <p:sp>
        <p:nvSpPr>
          <p:cNvPr id="5" name="TextBox 4"/>
          <p:cNvSpPr txBox="1"/>
          <p:nvPr userDrawn="1"/>
        </p:nvSpPr>
        <p:spPr>
          <a:xfrm>
            <a:off x="1" y="6629400"/>
            <a:ext cx="2834105" cy="215444"/>
          </a:xfrm>
          <a:prstGeom prst="rect">
            <a:avLst/>
          </a:prstGeom>
          <a:noFill/>
        </p:spPr>
        <p:txBody>
          <a:bodyPr wrap="square" rtlCol="0">
            <a:spAutoFit/>
          </a:bodyPr>
          <a:lstStyle/>
          <a:p>
            <a:r>
              <a:rPr lang="en-US" sz="800" dirty="0">
                <a:solidFill>
                  <a:sysClr val="windowText" lastClr="000000"/>
                </a:solidFill>
              </a:rPr>
              <a:t>GCD PPBE</a:t>
            </a:r>
            <a:r>
              <a:rPr lang="en-US" sz="800" baseline="0" dirty="0">
                <a:solidFill>
                  <a:sysClr val="windowText" lastClr="000000"/>
                </a:solidFill>
              </a:rPr>
              <a:t> 22 New Start Projects – Full Proposal </a:t>
            </a:r>
            <a:endParaRPr lang="en-US" sz="800" dirty="0">
              <a:solidFill>
                <a:sysClr val="windowText" lastClr="000000"/>
              </a:solidFill>
            </a:endParaRPr>
          </a:p>
        </p:txBody>
      </p:sp>
    </p:spTree>
    <p:extLst>
      <p:ext uri="{BB962C8B-B14F-4D97-AF65-F5344CB8AC3E}">
        <p14:creationId xmlns:p14="http://schemas.microsoft.com/office/powerpoint/2010/main" val="181425960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816">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tx1"/>
        </a:solidFill>
        <a:effectLst/>
      </p:bgPr>
    </p:bg>
    <p:spTree>
      <p:nvGrpSpPr>
        <p:cNvPr id="1" name=""/>
        <p:cNvGrpSpPr/>
        <p:nvPr/>
      </p:nvGrpSpPr>
      <p:grpSpPr>
        <a:xfrm>
          <a:off x="0" y="0"/>
          <a:ext cx="0" cy="0"/>
          <a:chOff x="0" y="0"/>
          <a:chExt cx="0" cy="0"/>
        </a:xfrm>
      </p:grpSpPr>
      <p:sp>
        <p:nvSpPr>
          <p:cNvPr id="5"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
        <p:nvSpPr>
          <p:cNvPr id="6" name="TextBox 5"/>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PPBE</a:t>
            </a:r>
            <a:r>
              <a:rPr lang="en-US" sz="800" baseline="0" dirty="0">
                <a:solidFill>
                  <a:schemeClr val="bg1"/>
                </a:solidFill>
              </a:rPr>
              <a:t> 22 Existing Project – New Content  </a:t>
            </a:r>
            <a:endParaRPr lang="en-US" sz="800" dirty="0">
              <a:solidFill>
                <a:schemeClr val="bg1"/>
              </a:solidFill>
            </a:endParaRPr>
          </a:p>
        </p:txBody>
      </p:sp>
    </p:spTree>
    <p:extLst>
      <p:ext uri="{BB962C8B-B14F-4D97-AF65-F5344CB8AC3E}">
        <p14:creationId xmlns:p14="http://schemas.microsoft.com/office/powerpoint/2010/main" val="966071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1" y="1445127"/>
            <a:ext cx="4011084" cy="872288"/>
          </a:xfrm>
          <a:prstGeom prst="rect">
            <a:avLst/>
          </a:prstGeom>
        </p:spPr>
        <p:txBody>
          <a:bodyPr anchor="b"/>
          <a:lstStyle>
            <a:lvl1pPr algn="l">
              <a:defRPr sz="2000" b="1">
                <a:solidFill>
                  <a:schemeClr val="bg1"/>
                </a:solidFill>
              </a:defRPr>
            </a:lvl1pPr>
          </a:lstStyle>
          <a:p>
            <a:r>
              <a:rPr lang="en-US"/>
              <a:t>Click to edit Master title style</a:t>
            </a:r>
          </a:p>
        </p:txBody>
      </p:sp>
      <p:sp>
        <p:nvSpPr>
          <p:cNvPr id="3" name="Content Placeholder 2"/>
          <p:cNvSpPr>
            <a:spLocks noGrp="1"/>
          </p:cNvSpPr>
          <p:nvPr>
            <p:ph idx="1"/>
          </p:nvPr>
        </p:nvSpPr>
        <p:spPr>
          <a:xfrm>
            <a:off x="4766733" y="1445127"/>
            <a:ext cx="6815667" cy="4393616"/>
          </a:xfrm>
          <a:prstGeom prst="rect">
            <a:avLst/>
          </a:prstGeom>
        </p:spPr>
        <p:txBody>
          <a:bodyPr/>
          <a:lstStyle>
            <a:lvl1pPr>
              <a:defRPr sz="3200">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09599" y="2500560"/>
            <a:ext cx="4011084" cy="3521328"/>
          </a:xfrm>
          <a:prstGeom prst="rect">
            <a:avLst/>
          </a:prstGeo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a:spLocks noGrp="1"/>
          </p:cNvSpPr>
          <p:nvPr>
            <p:ph type="sldNum" sz="quarter" idx="12"/>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dirty="0"/>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PPBE</a:t>
            </a:r>
            <a:r>
              <a:rPr lang="en-US" sz="800" baseline="0" dirty="0">
                <a:solidFill>
                  <a:schemeClr val="bg1"/>
                </a:solidFill>
              </a:rPr>
              <a:t> 22 Existing Project – New Content  </a:t>
            </a:r>
            <a:endParaRPr lang="en-US" sz="800" dirty="0">
              <a:solidFill>
                <a:schemeClr val="bg1"/>
              </a:solidFill>
            </a:endParaRPr>
          </a:p>
        </p:txBody>
      </p:sp>
    </p:spTree>
    <p:extLst>
      <p:ext uri="{BB962C8B-B14F-4D97-AF65-F5344CB8AC3E}">
        <p14:creationId xmlns:p14="http://schemas.microsoft.com/office/powerpoint/2010/main" val="332462869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a:solidFill>
            <a:schemeClr val="tx1"/>
          </a:solidFill>
        </p:spPr>
        <p:txBody>
          <a:bodyPr anchor="b"/>
          <a:lstStyle>
            <a:lvl1pPr algn="l">
              <a:defRPr sz="2000" b="1">
                <a:solidFill>
                  <a:schemeClr val="bg1"/>
                </a:solidFill>
              </a:defRPr>
            </a:lvl1pPr>
          </a:lstStyle>
          <a:p>
            <a:r>
              <a:rPr lang="en-US"/>
              <a:t>Click to edit Master title style</a:t>
            </a:r>
          </a:p>
        </p:txBody>
      </p:sp>
      <p:sp>
        <p:nvSpPr>
          <p:cNvPr id="3" name="Picture Placeholder 2"/>
          <p:cNvSpPr>
            <a:spLocks noGrp="1"/>
          </p:cNvSpPr>
          <p:nvPr>
            <p:ph type="pic" idx="1"/>
          </p:nvPr>
        </p:nvSpPr>
        <p:spPr>
          <a:xfrm>
            <a:off x="2389717" y="1548063"/>
            <a:ext cx="7315200" cy="3179512"/>
          </a:xfrm>
          <a:prstGeom prst="rect">
            <a:avLst/>
          </a:prstGeom>
          <a:solidFill>
            <a:schemeClr val="tx1"/>
          </a:solidFill>
        </p:spPr>
        <p:txBody>
          <a:bodyPr rtlCol="0">
            <a:normAutofit/>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a:prstGeom prst="rect">
            <a:avLst/>
          </a:prstGeom>
          <a:solidFill>
            <a:schemeClr val="tx1"/>
          </a:solidFill>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PPBE</a:t>
            </a:r>
            <a:r>
              <a:rPr lang="en-US" sz="800" baseline="0" dirty="0">
                <a:solidFill>
                  <a:schemeClr val="bg1"/>
                </a:solidFill>
              </a:rPr>
              <a:t> 22 Existing Project – New Content  </a:t>
            </a:r>
            <a:endParaRPr lang="en-US" sz="800" dirty="0">
              <a:solidFill>
                <a:schemeClr val="bg1"/>
              </a:solidFill>
            </a:endParaRPr>
          </a:p>
        </p:txBody>
      </p:sp>
    </p:spTree>
    <p:extLst>
      <p:ext uri="{BB962C8B-B14F-4D97-AF65-F5344CB8AC3E}">
        <p14:creationId xmlns:p14="http://schemas.microsoft.com/office/powerpoint/2010/main" val="238371509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a:t>Click to edit Master title style</a:t>
            </a:r>
          </a:p>
        </p:txBody>
      </p:sp>
      <p:sp>
        <p:nvSpPr>
          <p:cNvPr id="3" name="Vertical Text Placeholder 2"/>
          <p:cNvSpPr>
            <a:spLocks noGrp="1"/>
          </p:cNvSpPr>
          <p:nvPr>
            <p:ph type="body" orient="vert" idx="1"/>
          </p:nvPr>
        </p:nvSpPr>
        <p:spPr>
          <a:xfrm>
            <a:off x="609600" y="1600201"/>
            <a:ext cx="10972800" cy="4525963"/>
          </a:xfrm>
          <a:prstGeom prst="rect">
            <a:avLst/>
          </a:prstGeom>
        </p:spPr>
        <p:txBody>
          <a:bodyPr vert="eaVert"/>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
        <p:nvSpPr>
          <p:cNvPr id="8" name="TextBox 7"/>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PPBE</a:t>
            </a:r>
            <a:r>
              <a:rPr lang="en-US" sz="800" baseline="0" dirty="0">
                <a:solidFill>
                  <a:schemeClr val="bg1"/>
                </a:solidFill>
              </a:rPr>
              <a:t> 22 Existing Project – New Content  </a:t>
            </a:r>
            <a:endParaRPr lang="en-US" sz="800" dirty="0">
              <a:solidFill>
                <a:schemeClr val="bg1"/>
              </a:solidFill>
            </a:endParaRPr>
          </a:p>
        </p:txBody>
      </p:sp>
    </p:spTree>
    <p:extLst>
      <p:ext uri="{BB962C8B-B14F-4D97-AF65-F5344CB8AC3E}">
        <p14:creationId xmlns:p14="http://schemas.microsoft.com/office/powerpoint/2010/main" val="29062713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image" Target="../media/image6.png"/><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image" Target="../media/image5.jpeg"/><Relationship Id="rId5" Type="http://schemas.openxmlformats.org/officeDocument/2006/relationships/slideLayout" Target="../slideLayouts/slideLayout27.xml"/><Relationship Id="rId10" Type="http://schemas.openxmlformats.org/officeDocument/2006/relationships/theme" Target="../theme/theme3.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EE75583-32D6-451A-9132-35CCE970251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F6A9CB5-B780-4375-BD21-0B034664CDF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1DED414-A157-462F-9A3B-8A55C162A10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BB1C0D1-A4B4-447C-8956-3C66F814AD6B}" type="datetimeFigureOut">
              <a:rPr lang="en-US" smtClean="0"/>
              <a:t>7/29/2021</a:t>
            </a:fld>
            <a:endParaRPr lang="en-US"/>
          </a:p>
        </p:txBody>
      </p:sp>
      <p:sp>
        <p:nvSpPr>
          <p:cNvPr id="5" name="Footer Placeholder 4">
            <a:extLst>
              <a:ext uri="{FF2B5EF4-FFF2-40B4-BE49-F238E27FC236}">
                <a16:creationId xmlns:a16="http://schemas.microsoft.com/office/drawing/2014/main" id="{FF0F97C4-2C57-48F3-8F81-8D1E95D0AFE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02B6AF2-3E51-47BC-B756-C2624D770B7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3338CF-045B-4ADE-BAC6-47FA676FCCFE}" type="slidenum">
              <a:rPr lang="en-US" smtClean="0"/>
              <a:t>‹#›</a:t>
            </a:fld>
            <a:endParaRPr lang="en-US"/>
          </a:p>
        </p:txBody>
      </p:sp>
    </p:spTree>
    <p:extLst>
      <p:ext uri="{BB962C8B-B14F-4D97-AF65-F5344CB8AC3E}">
        <p14:creationId xmlns:p14="http://schemas.microsoft.com/office/powerpoint/2010/main" val="24405028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838BD33-461B-4688-8AB9-170C7688F2F3}" type="datetime1">
              <a:rPr lang="en-US" smtClean="0"/>
              <a:t>7/29/2021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4C0C37-3CEC-4CB4-B902-37F94E20E969}" type="slidenum">
              <a:rPr lang="en-US" smtClean="0"/>
              <a:t>‹#›</a:t>
            </a:fld>
            <a:endParaRPr lang="en-US"/>
          </a:p>
        </p:txBody>
      </p:sp>
    </p:spTree>
    <p:extLst>
      <p:ext uri="{BB962C8B-B14F-4D97-AF65-F5344CB8AC3E}">
        <p14:creationId xmlns:p14="http://schemas.microsoft.com/office/powerpoint/2010/main" val="8959189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6146" name="Picture 2" descr="Banner OCT template.jpg"/>
          <p:cNvPicPr>
            <a:picLocks noChangeAspect="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0" y="1"/>
            <a:ext cx="12192000" cy="112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811" y="-1"/>
            <a:ext cx="12192000" cy="1127125"/>
          </a:xfrm>
          <a:prstGeom prst="rect">
            <a:avLst/>
          </a:prstGeom>
        </p:spPr>
      </p:pic>
    </p:spTree>
    <p:extLst>
      <p:ext uri="{BB962C8B-B14F-4D97-AF65-F5344CB8AC3E}">
        <p14:creationId xmlns:p14="http://schemas.microsoft.com/office/powerpoint/2010/main" val="100298661"/>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Lst>
  <p:hf hdr="0" ftr="0" dt="0"/>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214438"/>
            <a:ext cx="12284766" cy="2387600"/>
          </a:xfrm>
        </p:spPr>
        <p:txBody>
          <a:bodyPr>
            <a:normAutofit/>
          </a:bodyPr>
          <a:lstStyle/>
          <a:p>
            <a:r>
              <a:rPr lang="en-US" sz="4400" b="1" dirty="0">
                <a:latin typeface="Calibri" panose="020F0502020204030204" pitchFamily="34" charset="0"/>
                <a:cs typeface="Calibri" panose="020F0502020204030204" pitchFamily="34" charset="0"/>
              </a:rPr>
              <a:t>Computational Modeling of Cathode Process of Solid-State Batteries</a:t>
            </a:r>
            <a:br>
              <a:rPr lang="en-US" sz="4400" b="1" dirty="0">
                <a:latin typeface="Calibri" panose="020F0502020204030204" pitchFamily="34" charset="0"/>
                <a:cs typeface="Calibri" panose="020F0502020204030204" pitchFamily="34" charset="0"/>
              </a:rPr>
            </a:br>
            <a:endParaRPr lang="en-US" sz="4400" dirty="0">
              <a:latin typeface="Calibri" panose="020F0502020204030204" pitchFamily="34" charset="0"/>
              <a:cs typeface="Calibri" panose="020F0502020204030204" pitchFamily="34" charset="0"/>
            </a:endParaRPr>
          </a:p>
        </p:txBody>
      </p:sp>
      <p:sp>
        <p:nvSpPr>
          <p:cNvPr id="3" name="Subtitle 2"/>
          <p:cNvSpPr>
            <a:spLocks noGrp="1"/>
          </p:cNvSpPr>
          <p:nvPr>
            <p:ph type="subTitle" idx="1"/>
          </p:nvPr>
        </p:nvSpPr>
        <p:spPr>
          <a:xfrm>
            <a:off x="1524000" y="3640138"/>
            <a:ext cx="9144000" cy="627062"/>
          </a:xfrm>
        </p:spPr>
        <p:txBody>
          <a:bodyPr>
            <a:normAutofit fontScale="85000" lnSpcReduction="20000"/>
          </a:bodyPr>
          <a:lstStyle/>
          <a:p>
            <a:r>
              <a:rPr lang="en-US" sz="2000" dirty="0">
                <a:cs typeface="Times New Roman" panose="02020603050405020304" pitchFamily="18" charset="0"/>
              </a:rPr>
              <a:t>Justyn Lewis</a:t>
            </a:r>
          </a:p>
          <a:p>
            <a:r>
              <a:rPr lang="en-US" dirty="0"/>
              <a:t>Dr. Vesselin Yamakov &amp; Dr. Yi Lin</a:t>
            </a:r>
            <a:endParaRPr lang="en-US" sz="2000" dirty="0">
              <a:cs typeface="Times New Roman" panose="02020603050405020304" pitchFamily="18" charset="0"/>
            </a:endParaRPr>
          </a:p>
        </p:txBody>
      </p:sp>
      <p:sp>
        <p:nvSpPr>
          <p:cNvPr id="4" name="TextBox 3"/>
          <p:cNvSpPr txBox="1"/>
          <p:nvPr/>
        </p:nvSpPr>
        <p:spPr>
          <a:xfrm>
            <a:off x="3932387" y="5678323"/>
            <a:ext cx="4327275" cy="369332"/>
          </a:xfrm>
          <a:prstGeom prst="rect">
            <a:avLst/>
          </a:prstGeom>
          <a:noFill/>
        </p:spPr>
        <p:txBody>
          <a:bodyPr wrap="none" rtlCol="0">
            <a:spAutoFit/>
          </a:bodyPr>
          <a:lstStyle/>
          <a:p>
            <a:pPr algn="ctr"/>
            <a:r>
              <a:rPr lang="en-US" dirty="0">
                <a:cs typeface="Times New Roman" panose="02020603050405020304" pitchFamily="18" charset="0"/>
              </a:rPr>
              <a:t>2021 Summer Student Research Symposium</a:t>
            </a:r>
          </a:p>
        </p:txBody>
      </p:sp>
      <p:sp>
        <p:nvSpPr>
          <p:cNvPr id="8" name="Rectangle 7"/>
          <p:cNvSpPr/>
          <p:nvPr/>
        </p:nvSpPr>
        <p:spPr>
          <a:xfrm>
            <a:off x="2328863" y="4603247"/>
            <a:ext cx="7839075" cy="338554"/>
          </a:xfrm>
          <a:prstGeom prst="rect">
            <a:avLst/>
          </a:prstGeom>
        </p:spPr>
        <p:txBody>
          <a:bodyPr wrap="square">
            <a:spAutoFit/>
          </a:bodyPr>
          <a:lstStyle/>
          <a:p>
            <a:pPr algn="ctr"/>
            <a:endParaRPr lang="en-US" sz="1600" dirty="0">
              <a:solidFill>
                <a:srgbClr val="002060"/>
              </a:solidFill>
              <a:ea typeface="Times New Roman" panose="02020603050405020304" pitchFamily="18" charset="0"/>
              <a:cs typeface="Calibri" panose="020F0502020204030204" pitchFamily="34" charset="0"/>
            </a:endParaRPr>
          </a:p>
        </p:txBody>
      </p:sp>
    </p:spTree>
    <p:extLst>
      <p:ext uri="{BB962C8B-B14F-4D97-AF65-F5344CB8AC3E}">
        <p14:creationId xmlns:p14="http://schemas.microsoft.com/office/powerpoint/2010/main" val="34913328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Challenge</a:t>
            </a:r>
          </a:p>
        </p:txBody>
      </p:sp>
      <p:sp>
        <p:nvSpPr>
          <p:cNvPr id="3" name="Content Placeholder 2"/>
          <p:cNvSpPr>
            <a:spLocks noGrp="1"/>
          </p:cNvSpPr>
          <p:nvPr>
            <p:ph idx="1"/>
          </p:nvPr>
        </p:nvSpPr>
        <p:spPr/>
        <p:txBody>
          <a:bodyPr/>
          <a:lstStyle/>
          <a:p>
            <a:r>
              <a:rPr lang="en-US" dirty="0"/>
              <a:t>My project focused on modeling particle-particle interactions in a solid-state battery cathode. </a:t>
            </a:r>
          </a:p>
          <a:p>
            <a:r>
              <a:rPr lang="en-US" dirty="0"/>
              <a:t>The history of this challenge comes from solid-state batteries having low power and energy density. By modeling the physical processes, we can provide guidance to improve the performance of the battery, such as the power and energy density.</a:t>
            </a:r>
          </a:p>
          <a:p>
            <a:r>
              <a:rPr lang="en-US" dirty="0"/>
              <a:t>In the past this challenge has been addressed by trial-and-error approach via building and testing.</a:t>
            </a:r>
          </a:p>
        </p:txBody>
      </p:sp>
      <p:sp>
        <p:nvSpPr>
          <p:cNvPr id="4" name="Slide Number Placeholder 3"/>
          <p:cNvSpPr>
            <a:spLocks noGrp="1"/>
          </p:cNvSpPr>
          <p:nvPr>
            <p:ph type="sldNum" sz="quarter" idx="12"/>
          </p:nvPr>
        </p:nvSpPr>
        <p:spPr/>
        <p:txBody>
          <a:bodyPr/>
          <a:lstStyle/>
          <a:p>
            <a:fld id="{224C0C37-3CEC-4CB4-B902-37F94E20E969}" type="slidenum">
              <a:rPr lang="en-US" smtClean="0"/>
              <a:pPr/>
              <a:t>2</a:t>
            </a:fld>
            <a:endParaRPr lang="en-US"/>
          </a:p>
        </p:txBody>
      </p:sp>
    </p:spTree>
    <p:extLst>
      <p:ext uri="{BB962C8B-B14F-4D97-AF65-F5344CB8AC3E}">
        <p14:creationId xmlns:p14="http://schemas.microsoft.com/office/powerpoint/2010/main" val="12260438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56F5174-31D9-4DBB-AAB7-A1FD7BDB13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614875"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AE113210-7872-481A-ADE6-3A05CCAF5E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6094105" y="802955"/>
            <a:ext cx="4977976" cy="1454051"/>
          </a:xfrm>
        </p:spPr>
        <p:txBody>
          <a:bodyPr>
            <a:normAutofit/>
          </a:bodyPr>
          <a:lstStyle/>
          <a:p>
            <a:r>
              <a:rPr lang="en-US">
                <a:solidFill>
                  <a:srgbClr val="000000"/>
                </a:solidFill>
              </a:rPr>
              <a:t>Objective</a:t>
            </a:r>
          </a:p>
        </p:txBody>
      </p:sp>
      <p:sp>
        <p:nvSpPr>
          <p:cNvPr id="14" name="Freeform 62">
            <a:extLst>
              <a:ext uri="{FF2B5EF4-FFF2-40B4-BE49-F238E27FC236}">
                <a16:creationId xmlns:a16="http://schemas.microsoft.com/office/drawing/2014/main" id="{F9A95BEE-6BB1-4A28-A8E6-A34B2E42EF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38619"/>
            <a:ext cx="5000438" cy="5400962"/>
          </a:xfrm>
          <a:custGeom>
            <a:avLst/>
            <a:gdLst>
              <a:gd name="connsiteX0" fmla="*/ 2299956 w 5000438"/>
              <a:gd name="connsiteY0" fmla="*/ 0 h 5400962"/>
              <a:gd name="connsiteX1" fmla="*/ 5000438 w 5000438"/>
              <a:gd name="connsiteY1" fmla="*/ 2700481 h 5400962"/>
              <a:gd name="connsiteX2" fmla="*/ 2299956 w 5000438"/>
              <a:gd name="connsiteY2" fmla="*/ 5400962 h 5400962"/>
              <a:gd name="connsiteX3" fmla="*/ 60675 w 5000438"/>
              <a:gd name="connsiteY3" fmla="*/ 4210346 h 5400962"/>
              <a:gd name="connsiteX4" fmla="*/ 0 w 5000438"/>
              <a:gd name="connsiteY4" fmla="*/ 4110472 h 5400962"/>
              <a:gd name="connsiteX5" fmla="*/ 0 w 5000438"/>
              <a:gd name="connsiteY5" fmla="*/ 1290491 h 5400962"/>
              <a:gd name="connsiteX6" fmla="*/ 60675 w 5000438"/>
              <a:gd name="connsiteY6" fmla="*/ 1190617 h 5400962"/>
              <a:gd name="connsiteX7" fmla="*/ 2299956 w 5000438"/>
              <a:gd name="connsiteY7" fmla="*/ 0 h 54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438" h="5400962">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4">
            <a:extLst>
              <a:ext uri="{FF2B5EF4-FFF2-40B4-BE49-F238E27FC236}">
                <a16:creationId xmlns:a16="http://schemas.microsoft.com/office/drawing/2014/main" id="{F07D0178-3F61-4498-A46F-91DAEA704585}"/>
              </a:ext>
            </a:extLst>
          </p:cNvPr>
          <p:cNvPicPr>
            <a:picLocks noChangeAspect="1"/>
          </p:cNvPicPr>
          <p:nvPr/>
        </p:nvPicPr>
        <p:blipFill rotWithShape="1">
          <a:blip r:embed="rId3">
            <a:alphaModFix/>
          </a:blip>
          <a:srcRect r="828" b="-1"/>
          <a:stretch/>
        </p:blipFill>
        <p:spPr>
          <a:xfrm>
            <a:off x="20" y="907231"/>
            <a:ext cx="4838021" cy="5063738"/>
          </a:xfrm>
          <a:custGeom>
            <a:avLst/>
            <a:gdLst/>
            <a:ahLst/>
            <a:cxnLst/>
            <a:rect l="l" t="t" r="r" b="b"/>
            <a:pathLst>
              <a:path w="4838041" h="5063738">
                <a:moveTo>
                  <a:pt x="2306172" y="0"/>
                </a:moveTo>
                <a:cubicBezTo>
                  <a:pt x="3704485" y="0"/>
                  <a:pt x="4838041" y="1133556"/>
                  <a:pt x="4838041" y="2531869"/>
                </a:cubicBezTo>
                <a:cubicBezTo>
                  <a:pt x="4838041" y="3930182"/>
                  <a:pt x="3704485" y="5063738"/>
                  <a:pt x="2306172" y="5063738"/>
                </a:cubicBezTo>
                <a:cubicBezTo>
                  <a:pt x="1344832" y="5063738"/>
                  <a:pt x="508631" y="4527956"/>
                  <a:pt x="79886" y="3738709"/>
                </a:cubicBezTo>
                <a:lnTo>
                  <a:pt x="0" y="3572876"/>
                </a:lnTo>
                <a:lnTo>
                  <a:pt x="0" y="1490863"/>
                </a:lnTo>
                <a:lnTo>
                  <a:pt x="79886" y="1325030"/>
                </a:lnTo>
                <a:cubicBezTo>
                  <a:pt x="508631" y="535783"/>
                  <a:pt x="1344832" y="0"/>
                  <a:pt x="2306172" y="0"/>
                </a:cubicBezTo>
                <a:close/>
              </a:path>
            </a:pathLst>
          </a:custGeom>
          <a:effectLst>
            <a:softEdge rad="0"/>
          </a:effectLst>
        </p:spPr>
      </p:pic>
      <p:sp>
        <p:nvSpPr>
          <p:cNvPr id="3" name="Content Placeholder 2"/>
          <p:cNvSpPr>
            <a:spLocks noGrp="1"/>
          </p:cNvSpPr>
          <p:nvPr>
            <p:ph idx="1"/>
          </p:nvPr>
        </p:nvSpPr>
        <p:spPr>
          <a:xfrm>
            <a:off x="6090574" y="2421682"/>
            <a:ext cx="4977578" cy="3639289"/>
          </a:xfrm>
        </p:spPr>
        <p:txBody>
          <a:bodyPr anchor="ctr">
            <a:normAutofit/>
          </a:bodyPr>
          <a:lstStyle/>
          <a:p>
            <a:r>
              <a:rPr lang="en-US" sz="2000" dirty="0">
                <a:solidFill>
                  <a:srgbClr val="000000"/>
                </a:solidFill>
              </a:rPr>
              <a:t>The objective of the entire project is to find a way to increase the power and energy density of solid-state batteries. </a:t>
            </a:r>
          </a:p>
          <a:p>
            <a:r>
              <a:rPr lang="en-US" sz="2000" dirty="0">
                <a:solidFill>
                  <a:srgbClr val="000000"/>
                </a:solidFill>
              </a:rPr>
              <a:t>The objective of my work was to learn how to use the </a:t>
            </a:r>
            <a:r>
              <a:rPr lang="en-US" sz="2000" dirty="0" err="1">
                <a:solidFill>
                  <a:srgbClr val="000000"/>
                </a:solidFill>
              </a:rPr>
              <a:t>FEniCS</a:t>
            </a:r>
            <a:r>
              <a:rPr lang="en-US" sz="2000" dirty="0">
                <a:solidFill>
                  <a:srgbClr val="000000"/>
                </a:solidFill>
              </a:rPr>
              <a:t> Python library to solve and model multi-physics phenomena in the cathode.</a:t>
            </a:r>
          </a:p>
          <a:p>
            <a:r>
              <a:rPr lang="en-US" sz="2000" dirty="0">
                <a:solidFill>
                  <a:srgbClr val="000000"/>
                </a:solidFill>
              </a:rPr>
              <a:t>My work ties into the overreaching goal of the project by allowing the team to better understand the battery processes.</a:t>
            </a:r>
          </a:p>
        </p:txBody>
      </p:sp>
      <p:sp>
        <p:nvSpPr>
          <p:cNvPr id="4" name="Slide Number Placeholder 3"/>
          <p:cNvSpPr>
            <a:spLocks noGrp="1"/>
          </p:cNvSpPr>
          <p:nvPr>
            <p:ph type="sldNum" sz="quarter" idx="12"/>
          </p:nvPr>
        </p:nvSpPr>
        <p:spPr>
          <a:xfrm>
            <a:off x="10825930" y="6223702"/>
            <a:ext cx="570728" cy="314067"/>
          </a:xfrm>
        </p:spPr>
        <p:txBody>
          <a:bodyPr>
            <a:normAutofit/>
          </a:bodyPr>
          <a:lstStyle/>
          <a:p>
            <a:pPr>
              <a:spcAft>
                <a:spcPts val="600"/>
              </a:spcAft>
            </a:pPr>
            <a:fld id="{224C0C37-3CEC-4CB4-B902-37F94E20E969}" type="slidenum">
              <a:rPr lang="en-US" sz="1100">
                <a:solidFill>
                  <a:srgbClr val="898989"/>
                </a:solidFill>
              </a:rPr>
              <a:pPr>
                <a:spcAft>
                  <a:spcPts val="600"/>
                </a:spcAft>
              </a:pPr>
              <a:t>3</a:t>
            </a:fld>
            <a:endParaRPr lang="en-US" sz="1100">
              <a:solidFill>
                <a:srgbClr val="898989"/>
              </a:solidFill>
            </a:endParaRPr>
          </a:p>
        </p:txBody>
      </p:sp>
    </p:spTree>
    <p:extLst>
      <p:ext uri="{BB962C8B-B14F-4D97-AF65-F5344CB8AC3E}">
        <p14:creationId xmlns:p14="http://schemas.microsoft.com/office/powerpoint/2010/main" val="25274048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1013" y="3752849"/>
            <a:ext cx="3290887" cy="2452687"/>
          </a:xfrm>
        </p:spPr>
        <p:txBody>
          <a:bodyPr anchor="ctr">
            <a:normAutofit/>
          </a:bodyPr>
          <a:lstStyle/>
          <a:p>
            <a:r>
              <a:rPr lang="en-US" sz="3600"/>
              <a:t>Approach</a:t>
            </a:r>
          </a:p>
        </p:txBody>
      </p:sp>
      <p:pic>
        <p:nvPicPr>
          <p:cNvPr id="6" name="Picture 5" descr="Text&#10;&#10;Description automatically generated">
            <a:extLst>
              <a:ext uri="{FF2B5EF4-FFF2-40B4-BE49-F238E27FC236}">
                <a16:creationId xmlns:a16="http://schemas.microsoft.com/office/drawing/2014/main" id="{5956C88C-AFE7-4F27-9ED2-A6716E5301D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3043"/>
          <a:stretch/>
        </p:blipFill>
        <p:spPr>
          <a:xfrm>
            <a:off x="807396" y="447472"/>
            <a:ext cx="10710153" cy="3263141"/>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Content Placeholder 2"/>
          <p:cNvSpPr>
            <a:spLocks noGrp="1"/>
          </p:cNvSpPr>
          <p:nvPr>
            <p:ph idx="1"/>
          </p:nvPr>
        </p:nvSpPr>
        <p:spPr>
          <a:xfrm>
            <a:off x="4223982" y="3752850"/>
            <a:ext cx="7485413" cy="2452687"/>
          </a:xfrm>
        </p:spPr>
        <p:txBody>
          <a:bodyPr anchor="ctr">
            <a:normAutofit/>
          </a:bodyPr>
          <a:lstStyle/>
          <a:p>
            <a:r>
              <a:rPr lang="en-US" sz="1800" dirty="0"/>
              <a:t>I took notes on </a:t>
            </a:r>
            <a:r>
              <a:rPr lang="en-US" sz="1800" dirty="0" err="1"/>
              <a:t>FEniCS</a:t>
            </a:r>
            <a:r>
              <a:rPr lang="en-US" sz="1800" dirty="0"/>
              <a:t> software, how solid-state batteries work, and I tested Python code to ensure that </a:t>
            </a:r>
            <a:r>
              <a:rPr lang="en-US" sz="1800" dirty="0" err="1"/>
              <a:t>FEniCS</a:t>
            </a:r>
            <a:r>
              <a:rPr lang="en-US" sz="1800" dirty="0"/>
              <a:t> can work on the K-Cluster</a:t>
            </a:r>
          </a:p>
          <a:p>
            <a:r>
              <a:rPr lang="en-US" sz="1800" dirty="0"/>
              <a:t>I accomplished this by learning how to submit jobs to the K-Cluster, wrote python code that used the </a:t>
            </a:r>
            <a:r>
              <a:rPr lang="en-US" sz="1800" dirty="0" err="1"/>
              <a:t>FEniCS</a:t>
            </a:r>
            <a:r>
              <a:rPr lang="en-US" sz="1800" dirty="0"/>
              <a:t> library, tested it on the K-Cluster, and examined my results</a:t>
            </a:r>
          </a:p>
          <a:p>
            <a:r>
              <a:rPr lang="en-US" sz="1800" dirty="0"/>
              <a:t>This contributes to the research objectives by allowing my team to be able to accurately predict the energy density of a system of lithium-ion particles.</a:t>
            </a:r>
          </a:p>
        </p:txBody>
      </p:sp>
      <p:sp>
        <p:nvSpPr>
          <p:cNvPr id="4" name="Slide Number Placeholder 3"/>
          <p:cNvSpPr>
            <a:spLocks noGrp="1"/>
          </p:cNvSpPr>
          <p:nvPr>
            <p:ph type="sldNum" sz="quarter" idx="12"/>
          </p:nvPr>
        </p:nvSpPr>
        <p:spPr>
          <a:xfrm>
            <a:off x="8864600" y="6356350"/>
            <a:ext cx="2743200" cy="365125"/>
          </a:xfrm>
        </p:spPr>
        <p:txBody>
          <a:bodyPr>
            <a:normAutofit/>
          </a:bodyPr>
          <a:lstStyle/>
          <a:p>
            <a:pPr>
              <a:spcAft>
                <a:spcPts val="600"/>
              </a:spcAft>
            </a:pPr>
            <a:fld id="{224C0C37-3CEC-4CB4-B902-37F94E20E969}" type="slidenum">
              <a:rPr lang="en-US" sz="1200">
                <a:solidFill>
                  <a:schemeClr val="tx1">
                    <a:lumMod val="75000"/>
                    <a:lumOff val="25000"/>
                  </a:schemeClr>
                </a:solidFill>
              </a:rPr>
              <a:pPr>
                <a:spcAft>
                  <a:spcPts val="600"/>
                </a:spcAft>
              </a:pPr>
              <a:t>4</a:t>
            </a:fld>
            <a:endParaRPr lang="en-US" sz="1200">
              <a:solidFill>
                <a:schemeClr val="tx1">
                  <a:lumMod val="75000"/>
                  <a:lumOff val="25000"/>
                </a:schemeClr>
              </a:solidFill>
            </a:endParaRPr>
          </a:p>
        </p:txBody>
      </p:sp>
    </p:spTree>
    <p:extLst>
      <p:ext uri="{BB962C8B-B14F-4D97-AF65-F5344CB8AC3E}">
        <p14:creationId xmlns:p14="http://schemas.microsoft.com/office/powerpoint/2010/main" val="626496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Results</a:t>
            </a:r>
          </a:p>
        </p:txBody>
      </p:sp>
      <p:sp>
        <p:nvSpPr>
          <p:cNvPr id="3" name="Content Placeholder 2"/>
          <p:cNvSpPr>
            <a:spLocks noGrp="1"/>
          </p:cNvSpPr>
          <p:nvPr>
            <p:ph idx="1"/>
          </p:nvPr>
        </p:nvSpPr>
        <p:spPr/>
        <p:txBody>
          <a:bodyPr/>
          <a:lstStyle/>
          <a:p>
            <a:r>
              <a:rPr lang="en-US" dirty="0"/>
              <a:t>FEniCS was used to model a solid electrolyte sphere in contact with another sphere at the bright point at the top.</a:t>
            </a:r>
          </a:p>
          <a:p>
            <a:r>
              <a:rPr lang="en-US" dirty="0" err="1"/>
              <a:t>ParaView</a:t>
            </a:r>
            <a:r>
              <a:rPr lang="en-US" dirty="0"/>
              <a:t> was used to interpret the data output from FEniCS.</a:t>
            </a:r>
          </a:p>
        </p:txBody>
      </p:sp>
      <p:sp>
        <p:nvSpPr>
          <p:cNvPr id="4" name="Slide Number Placeholder 3"/>
          <p:cNvSpPr>
            <a:spLocks noGrp="1"/>
          </p:cNvSpPr>
          <p:nvPr>
            <p:ph type="sldNum" sz="quarter" idx="12"/>
          </p:nvPr>
        </p:nvSpPr>
        <p:spPr/>
        <p:txBody>
          <a:bodyPr/>
          <a:lstStyle/>
          <a:p>
            <a:fld id="{224C0C37-3CEC-4CB4-B902-37F94E20E969}" type="slidenum">
              <a:rPr lang="en-US" smtClean="0"/>
              <a:pPr/>
              <a:t>5</a:t>
            </a:fld>
            <a:endParaRPr lang="en-US"/>
          </a:p>
        </p:txBody>
      </p:sp>
      <p:pic>
        <p:nvPicPr>
          <p:cNvPr id="5" name="Picture 4">
            <a:extLst>
              <a:ext uri="{FF2B5EF4-FFF2-40B4-BE49-F238E27FC236}">
                <a16:creationId xmlns:a16="http://schemas.microsoft.com/office/drawing/2014/main" id="{D96583D4-6F72-409A-BDAE-7ACB5ECE9F1F}"/>
              </a:ext>
            </a:extLst>
          </p:cNvPr>
          <p:cNvPicPr>
            <a:picLocks noChangeAspect="1"/>
          </p:cNvPicPr>
          <p:nvPr/>
        </p:nvPicPr>
        <p:blipFill>
          <a:blip r:embed="rId2"/>
          <a:stretch>
            <a:fillRect/>
          </a:stretch>
        </p:blipFill>
        <p:spPr>
          <a:xfrm>
            <a:off x="3573699" y="3293050"/>
            <a:ext cx="5044602" cy="2883913"/>
          </a:xfrm>
          <a:prstGeom prst="rect">
            <a:avLst/>
          </a:prstGeom>
        </p:spPr>
      </p:pic>
    </p:spTree>
    <p:extLst>
      <p:ext uri="{BB962C8B-B14F-4D97-AF65-F5344CB8AC3E}">
        <p14:creationId xmlns:p14="http://schemas.microsoft.com/office/powerpoint/2010/main" val="41882897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Analysis/Summary</a:t>
            </a:r>
          </a:p>
        </p:txBody>
      </p:sp>
      <p:sp>
        <p:nvSpPr>
          <p:cNvPr id="3" name="Content Placeholder 2"/>
          <p:cNvSpPr>
            <a:spLocks noGrp="1"/>
          </p:cNvSpPr>
          <p:nvPr>
            <p:ph idx="1"/>
          </p:nvPr>
        </p:nvSpPr>
        <p:spPr>
          <a:xfrm>
            <a:off x="324493" y="1568771"/>
            <a:ext cx="6700935" cy="4351338"/>
          </a:xfrm>
        </p:spPr>
        <p:txBody>
          <a:bodyPr>
            <a:normAutofit/>
          </a:bodyPr>
          <a:lstStyle/>
          <a:p>
            <a:r>
              <a:rPr lang="en-US" dirty="0"/>
              <a:t>What do your results mean?</a:t>
            </a:r>
          </a:p>
          <a:p>
            <a:r>
              <a:rPr lang="en-US" dirty="0"/>
              <a:t>These results show the distribution of Li-ions in a spherical solid electrolyte particle during diffusion, when the sphere particle is in contact with another sphere at the bright point at the top.</a:t>
            </a:r>
          </a:p>
          <a:p>
            <a:r>
              <a:rPr lang="en-US" dirty="0"/>
              <a:t>These results solve for an electric field in a metallic sphere when it has charges at one point.</a:t>
            </a:r>
          </a:p>
        </p:txBody>
      </p:sp>
      <p:sp>
        <p:nvSpPr>
          <p:cNvPr id="4" name="Slide Number Placeholder 3"/>
          <p:cNvSpPr>
            <a:spLocks noGrp="1"/>
          </p:cNvSpPr>
          <p:nvPr>
            <p:ph type="sldNum" sz="quarter" idx="12"/>
          </p:nvPr>
        </p:nvSpPr>
        <p:spPr/>
        <p:txBody>
          <a:bodyPr/>
          <a:lstStyle/>
          <a:p>
            <a:fld id="{224C0C37-3CEC-4CB4-B902-37F94E20E969}" type="slidenum">
              <a:rPr lang="en-US" smtClean="0"/>
              <a:pPr/>
              <a:t>6</a:t>
            </a:fld>
            <a:endParaRPr lang="en-US"/>
          </a:p>
        </p:txBody>
      </p:sp>
      <p:pic>
        <p:nvPicPr>
          <p:cNvPr id="6" name="Picture 5" descr="Chart&#10;&#10;Description automatically generated">
            <a:extLst>
              <a:ext uri="{FF2B5EF4-FFF2-40B4-BE49-F238E27FC236}">
                <a16:creationId xmlns:a16="http://schemas.microsoft.com/office/drawing/2014/main" id="{93AF6591-6510-43A1-B7D2-38C9F6BF54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19991" y="1420221"/>
            <a:ext cx="4655243" cy="4400445"/>
          </a:xfrm>
          <a:prstGeom prst="rect">
            <a:avLst/>
          </a:prstGeom>
        </p:spPr>
      </p:pic>
    </p:spTree>
    <p:extLst>
      <p:ext uri="{BB962C8B-B14F-4D97-AF65-F5344CB8AC3E}">
        <p14:creationId xmlns:p14="http://schemas.microsoft.com/office/powerpoint/2010/main" val="14501312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Next Steps/Outlook/Future Work</a:t>
            </a:r>
            <a:endParaRPr lang="en-US" dirty="0"/>
          </a:p>
        </p:txBody>
      </p:sp>
      <p:sp>
        <p:nvSpPr>
          <p:cNvPr id="3" name="Content Placeholder 2"/>
          <p:cNvSpPr>
            <a:spLocks noGrp="1"/>
          </p:cNvSpPr>
          <p:nvPr>
            <p:ph idx="1"/>
          </p:nvPr>
        </p:nvSpPr>
        <p:spPr/>
        <p:txBody>
          <a:bodyPr>
            <a:normAutofit/>
          </a:bodyPr>
          <a:lstStyle/>
          <a:p>
            <a:r>
              <a:rPr lang="en-US" dirty="0"/>
              <a:t>If I had four more weeks, I would model a 1,000-particle system.</a:t>
            </a:r>
          </a:p>
          <a:p>
            <a:r>
              <a:rPr lang="en-US" dirty="0"/>
              <a:t>If I had four more months, I would use the results from the 1,000-particle system to build machine learning algorithms to model a 1,000,000-paticle system. </a:t>
            </a:r>
          </a:p>
          <a:p>
            <a:r>
              <a:rPr lang="en-US" dirty="0"/>
              <a:t>What I have done is lay the groundwork, so that future computer scientist/engineers can model larger, more realistic particle based interactions.</a:t>
            </a:r>
            <a:endParaRPr lang="en-US" sz="2400" dirty="0"/>
          </a:p>
          <a:p>
            <a:endParaRPr lang="en-US" dirty="0"/>
          </a:p>
        </p:txBody>
      </p:sp>
      <p:sp>
        <p:nvSpPr>
          <p:cNvPr id="4" name="Slide Number Placeholder 3"/>
          <p:cNvSpPr>
            <a:spLocks noGrp="1"/>
          </p:cNvSpPr>
          <p:nvPr>
            <p:ph type="sldNum" sz="quarter" idx="12"/>
          </p:nvPr>
        </p:nvSpPr>
        <p:spPr/>
        <p:txBody>
          <a:bodyPr/>
          <a:lstStyle/>
          <a:p>
            <a:fld id="{224C0C37-3CEC-4CB4-B902-37F94E20E969}" type="slidenum">
              <a:rPr lang="en-US" smtClean="0"/>
              <a:pPr/>
              <a:t>7</a:t>
            </a:fld>
            <a:endParaRPr lang="en-US"/>
          </a:p>
        </p:txBody>
      </p:sp>
    </p:spTree>
    <p:extLst>
      <p:ext uri="{BB962C8B-B14F-4D97-AF65-F5344CB8AC3E}">
        <p14:creationId xmlns:p14="http://schemas.microsoft.com/office/powerpoint/2010/main" val="18188008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Acknowledgements</a:t>
            </a:r>
          </a:p>
        </p:txBody>
      </p:sp>
      <p:sp>
        <p:nvSpPr>
          <p:cNvPr id="3" name="Content Placeholder 2"/>
          <p:cNvSpPr>
            <a:spLocks noGrp="1"/>
          </p:cNvSpPr>
          <p:nvPr>
            <p:ph idx="1"/>
          </p:nvPr>
        </p:nvSpPr>
        <p:spPr/>
        <p:txBody>
          <a:bodyPr>
            <a:normAutofit lnSpcReduction="10000"/>
          </a:bodyPr>
          <a:lstStyle/>
          <a:p>
            <a:pPr marL="0" indent="0" algn="ctr">
              <a:buNone/>
            </a:pPr>
            <a:r>
              <a:rPr lang="en-US" dirty="0"/>
              <a:t>I would like to thank:</a:t>
            </a:r>
          </a:p>
          <a:p>
            <a:r>
              <a:rPr lang="en-US" dirty="0"/>
              <a:t>Dr. Vesselin Yamakov for working with me everyday and teaching me the basics of how to use the K-Cluster, </a:t>
            </a:r>
            <a:r>
              <a:rPr lang="en-US" dirty="0" err="1"/>
              <a:t>Paraview</a:t>
            </a:r>
            <a:r>
              <a:rPr lang="en-US" dirty="0"/>
              <a:t>, and more, so that I could grow from there.</a:t>
            </a:r>
          </a:p>
          <a:p>
            <a:r>
              <a:rPr lang="en-US" dirty="0"/>
              <a:t>Dr. Yi Lin for being an amazing leader and answering all my questions.</a:t>
            </a:r>
          </a:p>
          <a:p>
            <a:r>
              <a:rPr lang="en-US" dirty="0"/>
              <a:t>All the other interns on my team for being helpful and supportive.</a:t>
            </a:r>
          </a:p>
          <a:p>
            <a:r>
              <a:rPr lang="en-US" dirty="0"/>
              <a:t>All the NASA </a:t>
            </a:r>
            <a:r>
              <a:rPr lang="en-US" dirty="0" err="1"/>
              <a:t>LaRC</a:t>
            </a:r>
            <a:r>
              <a:rPr lang="en-US" dirty="0"/>
              <a:t> support staff and program coordinators. </a:t>
            </a:r>
          </a:p>
          <a:p>
            <a:r>
              <a:rPr lang="en-US" dirty="0"/>
              <a:t>NIFS for funding this research and creating a fund for hiring black engineering students.</a:t>
            </a:r>
          </a:p>
        </p:txBody>
      </p:sp>
      <p:sp>
        <p:nvSpPr>
          <p:cNvPr id="4" name="Slide Number Placeholder 3"/>
          <p:cNvSpPr>
            <a:spLocks noGrp="1"/>
          </p:cNvSpPr>
          <p:nvPr>
            <p:ph type="sldNum" sz="quarter" idx="12"/>
          </p:nvPr>
        </p:nvSpPr>
        <p:spPr/>
        <p:txBody>
          <a:bodyPr/>
          <a:lstStyle/>
          <a:p>
            <a:fld id="{224C0C37-3CEC-4CB4-B902-37F94E20E969}" type="slidenum">
              <a:rPr lang="en-US" smtClean="0"/>
              <a:pPr/>
              <a:t>8</a:t>
            </a:fld>
            <a:endParaRPr lang="en-US"/>
          </a:p>
        </p:txBody>
      </p:sp>
    </p:spTree>
    <p:extLst>
      <p:ext uri="{BB962C8B-B14F-4D97-AF65-F5344CB8AC3E}">
        <p14:creationId xmlns:p14="http://schemas.microsoft.com/office/powerpoint/2010/main" val="339599544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2D71F3C3AD162418168A3D1EEC31C68" ma:contentTypeVersion="13" ma:contentTypeDescription="Create a new document." ma:contentTypeScope="" ma:versionID="bd4f02a2ef4b175d17b1596f2aa4b6ce">
  <xsd:schema xmlns:xsd="http://www.w3.org/2001/XMLSchema" xmlns:xs="http://www.w3.org/2001/XMLSchema" xmlns:p="http://schemas.microsoft.com/office/2006/metadata/properties" xmlns:ns1="http://schemas.microsoft.com/sharepoint/v3" xmlns:ns3="3cb15ddf-dbe9-47ea-851d-c70642058130" xmlns:ns4="4817ca35-7031-43a6-bda2-0d9832ef6347" targetNamespace="http://schemas.microsoft.com/office/2006/metadata/properties" ma:root="true" ma:fieldsID="75eaf6942e3198bc47429d20a20f83bf" ns1:_="" ns3:_="" ns4:_="">
    <xsd:import namespace="http://schemas.microsoft.com/sharepoint/v3"/>
    <xsd:import namespace="3cb15ddf-dbe9-47ea-851d-c70642058130"/>
    <xsd:import namespace="4817ca35-7031-43a6-bda2-0d9832ef6347"/>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OCR" minOccurs="0"/>
                <xsd:element ref="ns3:MediaServiceLocation" minOccurs="0"/>
                <xsd:element ref="ns4:SharedWithUsers" minOccurs="0"/>
                <xsd:element ref="ns4:SharedWithDetails" minOccurs="0"/>
                <xsd:element ref="ns4:SharingHintHash" minOccurs="0"/>
                <xsd:element ref="ns1:_ip_UnifiedCompliancePolicyProperties" minOccurs="0"/>
                <xsd:element ref="ns1:_ip_UnifiedCompliancePolicyUIAction"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7" nillable="true" ma:displayName="Unified Compliance Policy Properties" ma:hidden="true" ma:internalName="_ip_UnifiedCompliancePolicyProperties">
      <xsd:simpleType>
        <xsd:restriction base="dms:Note"/>
      </xsd:simpleType>
    </xsd:element>
    <xsd:element name="_ip_UnifiedCompliancePolicyUIAction" ma:index="18"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cb15ddf-dbe9-47ea-851d-c706420581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Location" ma:index="13" nillable="true" ma:displayName="Location" ma:internalName="MediaServiceLocation"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817ca35-7031-43a6-bda2-0d9832ef6347"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SharingHintHash" ma:index="16"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Props1.xml><?xml version="1.0" encoding="utf-8"?>
<ds:datastoreItem xmlns:ds="http://schemas.openxmlformats.org/officeDocument/2006/customXml" ds:itemID="{71A5D04F-A9C1-4A1D-87B5-0846A027D93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3cb15ddf-dbe9-47ea-851d-c70642058130"/>
    <ds:schemaRef ds:uri="4817ca35-7031-43a6-bda2-0d9832ef634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357579D-3170-4028-9FF6-2B00D8EF8E36}">
  <ds:schemaRefs>
    <ds:schemaRef ds:uri="http://schemas.microsoft.com/sharepoint/v3/contenttype/forms"/>
  </ds:schemaRefs>
</ds:datastoreItem>
</file>

<file path=customXml/itemProps3.xml><?xml version="1.0" encoding="utf-8"?>
<ds:datastoreItem xmlns:ds="http://schemas.openxmlformats.org/officeDocument/2006/customXml" ds:itemID="{D72883E6-4E45-469D-A6CD-CBF4B7EC55C4}">
  <ds:schemaRefs>
    <ds:schemaRef ds:uri="http://schemas.microsoft.com/office/2006/metadata/properties"/>
    <ds:schemaRef ds:uri="http://schemas.microsoft.com/office/infopath/2007/PartnerControls"/>
    <ds:schemaRef ds:uri="http://schemas.microsoft.com/sharepoint/v3"/>
  </ds:schemaRefs>
</ds:datastoreItem>
</file>

<file path=docProps/app.xml><?xml version="1.0" encoding="utf-8"?>
<Properties xmlns="http://schemas.openxmlformats.org/officeDocument/2006/extended-properties" xmlns:vt="http://schemas.openxmlformats.org/officeDocument/2006/docPropsVTypes">
  <TotalTime>32</TotalTime>
  <Words>522</Words>
  <Application>Microsoft Office PowerPoint</Application>
  <PresentationFormat>Widescreen</PresentationFormat>
  <Paragraphs>41</Paragraphs>
  <Slides>8</Slides>
  <Notes>0</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8</vt:i4>
      </vt:variant>
    </vt:vector>
  </HeadingPairs>
  <TitlesOfParts>
    <vt:vector size="19" baseType="lpstr">
      <vt:lpstr>.AppleSystemUIFont</vt:lpstr>
      <vt:lpstr>Arial</vt:lpstr>
      <vt:lpstr>Arial</vt:lpstr>
      <vt:lpstr>Arial Bold</vt:lpstr>
      <vt:lpstr>Calibri</vt:lpstr>
      <vt:lpstr>Calibri Light</vt:lpstr>
      <vt:lpstr>Times New Roman</vt:lpstr>
      <vt:lpstr>Wingdings</vt:lpstr>
      <vt:lpstr>Office Theme</vt:lpstr>
      <vt:lpstr>Office Theme</vt:lpstr>
      <vt:lpstr>2_Office Theme</vt:lpstr>
      <vt:lpstr>Computational Modeling of Cathode Process of Solid-State Batteries </vt:lpstr>
      <vt:lpstr>Challenge</vt:lpstr>
      <vt:lpstr>Objective</vt:lpstr>
      <vt:lpstr>Approach</vt:lpstr>
      <vt:lpstr>Results</vt:lpstr>
      <vt:lpstr>Analysis/Summary</vt:lpstr>
      <vt:lpstr>Next Steps/Outlook/Future Work</vt:lpstr>
      <vt:lpstr>Acknowledgements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Computational Modeling of Cathode Process of Solid-State Batteries</dc:title>
  <dc:creator>Lewis, Justyn (LARC-D307)[UNIVERSITIES SPACE RESEARCH ASSOCIATION]</dc:creator>
  <cp:lastModifiedBy>Holley, Sherri (LARC-D307)[LAMPS 2]</cp:lastModifiedBy>
  <cp:revision>7</cp:revision>
  <dcterms:created xsi:type="dcterms:W3CDTF">2021-07-21T20:56:46Z</dcterms:created>
  <dcterms:modified xsi:type="dcterms:W3CDTF">2021-07-29T22:15:02Z</dcterms:modified>
</cp:coreProperties>
</file>