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4"/>
    <p:sldMasterId id="2147483660" r:id="rId5"/>
    <p:sldMasterId id="2147483672" r:id="rId6"/>
  </p:sldMasterIdLst>
  <p:notesMasterIdLst>
    <p:notesMasterId r:id="rId19"/>
  </p:notesMasterIdLst>
  <p:sldIdLst>
    <p:sldId id="546" r:id="rId7"/>
    <p:sldId id="550" r:id="rId8"/>
    <p:sldId id="547" r:id="rId9"/>
    <p:sldId id="548" r:id="rId10"/>
    <p:sldId id="558" r:id="rId11"/>
    <p:sldId id="557" r:id="rId12"/>
    <p:sldId id="549" r:id="rId13"/>
    <p:sldId id="559" r:id="rId14"/>
    <p:sldId id="551" r:id="rId15"/>
    <p:sldId id="552" r:id="rId16"/>
    <p:sldId id="556" r:id="rId17"/>
    <p:sldId id="55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F0F0"/>
    <a:srgbClr val="FEC208"/>
    <a:srgbClr val="3763B1"/>
    <a:srgbClr val="AB8100"/>
    <a:srgbClr val="F0EA00"/>
    <a:srgbClr val="0033CC"/>
    <a:srgbClr val="D4EFF8"/>
    <a:srgbClr val="E8D9F3"/>
    <a:srgbClr val="9E0000"/>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FB2ACE-90D0-4546-9DA1-362869E95F7C}" v="2" dt="2021-07-30T00:52:54.183"/>
  </p1510:revLst>
</p1510:revInfo>
</file>

<file path=ppt/tableStyles.xml><?xml version="1.0" encoding="utf-8"?>
<a:tblStyleLst xmlns:a="http://schemas.openxmlformats.org/drawingml/2006/main" def="{5C22544A-7EE6-4342-B048-85BDC9FD1C3A}">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907" autoAdjust="0"/>
  </p:normalViewPr>
  <p:slideViewPr>
    <p:cSldViewPr snapToGrid="0">
      <p:cViewPr varScale="1">
        <p:scale>
          <a:sx n="104" d="100"/>
          <a:sy n="104" d="100"/>
        </p:scale>
        <p:origin x="144" y="198"/>
      </p:cViewPr>
      <p:guideLst/>
    </p:cSldViewPr>
  </p:slideViewPr>
  <p:notesTextViewPr>
    <p:cViewPr>
      <p:scale>
        <a:sx n="1" d="1"/>
        <a:sy n="1" d="1"/>
      </p:scale>
      <p:origin x="0" y="0"/>
    </p:cViewPr>
  </p:notesTextViewPr>
  <p:notesViewPr>
    <p:cSldViewPr snapToGrid="0">
      <p:cViewPr varScale="1">
        <p:scale>
          <a:sx n="98" d="100"/>
          <a:sy n="98" d="100"/>
        </p:scale>
        <p:origin x="265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BB2BDF-65BD-40E4-AC32-7140E17DDCC8}" type="datetimeFigureOut">
              <a:rPr lang="en-US" smtClean="0"/>
              <a:t>7/29/2021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57C9CB-75E8-4897-8DC3-F05D0F144F2D}" type="slidenum">
              <a:rPr lang="en-US" smtClean="0"/>
              <a:t>‹#›</a:t>
            </a:fld>
            <a:endParaRPr lang="en-US"/>
          </a:p>
        </p:txBody>
      </p:sp>
    </p:spTree>
    <p:extLst>
      <p:ext uri="{BB962C8B-B14F-4D97-AF65-F5344CB8AC3E}">
        <p14:creationId xmlns:p14="http://schemas.microsoft.com/office/powerpoint/2010/main" val="3205878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ESPUR program has two big goals that strongly relate. The first of these is the need to raise the Probability of Sufficiency. The second is lowering the weight taken up by spare parts on a spacecraft. In-space manufacturing is a great way that both things can be easily accomplished. There have been two ways this has been implemented on the ISS. The first is the 2014 addition of 3D printing capabilities. The second is the 2018 installation of the refabricator. The refabricator is a device that allows the user to take 3D printed objects and recycle them into feedstock for the machine. The same machine can then 3D Print new parts. There has not yet been any implementation of in-space manufacturing on lunar or deep space missions. We hope to be able to help change that.</a:t>
            </a:r>
          </a:p>
        </p:txBody>
      </p:sp>
      <p:sp>
        <p:nvSpPr>
          <p:cNvPr id="4" name="Slide Number Placeholder 3"/>
          <p:cNvSpPr>
            <a:spLocks noGrp="1"/>
          </p:cNvSpPr>
          <p:nvPr>
            <p:ph type="sldNum" sz="quarter" idx="5"/>
          </p:nvPr>
        </p:nvSpPr>
        <p:spPr/>
        <p:txBody>
          <a:bodyPr/>
          <a:lstStyle/>
          <a:p>
            <a:fld id="{D257C9CB-75E8-4897-8DC3-F05D0F144F2D}" type="slidenum">
              <a:rPr lang="en-US" smtClean="0"/>
              <a:t>2</a:t>
            </a:fld>
            <a:endParaRPr lang="en-US"/>
          </a:p>
        </p:txBody>
      </p:sp>
    </p:spTree>
    <p:extLst>
      <p:ext uri="{BB962C8B-B14F-4D97-AF65-F5344CB8AC3E}">
        <p14:creationId xmlns:p14="http://schemas.microsoft.com/office/powerpoint/2010/main" val="1730480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like to thank my mentors Chris and Bryce for the time that they’ve taken out of their days and lives to help me understand the project and my own work goals, as well as the rest of my amazing team. In addition, I’d like to thank my sponsors and coordinators at the STF program for their help in allowing me to be a part of this research project and funding my work. Finally, I’d like to thank Gabrielle Snyder for not giving up on downloading </a:t>
            </a:r>
            <a:r>
              <a:rPr lang="en-US" dirty="0" err="1"/>
              <a:t>MatLab</a:t>
            </a:r>
            <a:r>
              <a:rPr lang="en-US" dirty="0"/>
              <a:t> and Abaqus despite weeks of difficulty.</a:t>
            </a:r>
          </a:p>
        </p:txBody>
      </p:sp>
      <p:sp>
        <p:nvSpPr>
          <p:cNvPr id="4" name="Slide Number Placeholder 3"/>
          <p:cNvSpPr>
            <a:spLocks noGrp="1"/>
          </p:cNvSpPr>
          <p:nvPr>
            <p:ph type="sldNum" sz="quarter" idx="5"/>
          </p:nvPr>
        </p:nvSpPr>
        <p:spPr/>
        <p:txBody>
          <a:bodyPr/>
          <a:lstStyle/>
          <a:p>
            <a:fld id="{D257C9CB-75E8-4897-8DC3-F05D0F144F2D}" type="slidenum">
              <a:rPr lang="en-US" smtClean="0"/>
              <a:t>11</a:t>
            </a:fld>
            <a:endParaRPr lang="en-US"/>
          </a:p>
        </p:txBody>
      </p:sp>
    </p:spTree>
    <p:extLst>
      <p:ext uri="{BB962C8B-B14F-4D97-AF65-F5344CB8AC3E}">
        <p14:creationId xmlns:p14="http://schemas.microsoft.com/office/powerpoint/2010/main" val="1762179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all for listening! Any questions?</a:t>
            </a:r>
          </a:p>
        </p:txBody>
      </p:sp>
      <p:sp>
        <p:nvSpPr>
          <p:cNvPr id="4" name="Slide Number Placeholder 3"/>
          <p:cNvSpPr>
            <a:spLocks noGrp="1"/>
          </p:cNvSpPr>
          <p:nvPr>
            <p:ph type="sldNum" sz="quarter" idx="5"/>
          </p:nvPr>
        </p:nvSpPr>
        <p:spPr/>
        <p:txBody>
          <a:bodyPr/>
          <a:lstStyle/>
          <a:p>
            <a:fld id="{D257C9CB-75E8-4897-8DC3-F05D0F144F2D}" type="slidenum">
              <a:rPr lang="en-US" smtClean="0"/>
              <a:t>12</a:t>
            </a:fld>
            <a:endParaRPr lang="en-US"/>
          </a:p>
        </p:txBody>
      </p:sp>
    </p:spTree>
    <p:extLst>
      <p:ext uri="{BB962C8B-B14F-4D97-AF65-F5344CB8AC3E}">
        <p14:creationId xmlns:p14="http://schemas.microsoft.com/office/powerpoint/2010/main" val="631301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ESPUR project looks to be a way of manufacturing spare parts in space to lower the need of extra weight. We are attempting to solve this problem in a radically different way than the previous solutions. Rather than merely breaking down parts into pieces and reforming, ESPUR material will form a chemical bond between an epoxy and a polyurethane that is reversible based on heat. My part in this project was to determine specific properties about how these particles will interact by doing FEA work. Along with the physical testing aspect of the project, I was able to help with a big part of doing theoretical tests using the MATLAB and Abaqus </a:t>
            </a:r>
            <a:r>
              <a:rPr lang="en-US" dirty="0" err="1"/>
              <a:t>softwares</a:t>
            </a:r>
            <a:r>
              <a:rPr lang="en-US" dirty="0"/>
              <a:t>.</a:t>
            </a:r>
          </a:p>
        </p:txBody>
      </p:sp>
      <p:sp>
        <p:nvSpPr>
          <p:cNvPr id="4" name="Slide Number Placeholder 3"/>
          <p:cNvSpPr>
            <a:spLocks noGrp="1"/>
          </p:cNvSpPr>
          <p:nvPr>
            <p:ph type="sldNum" sz="quarter" idx="5"/>
          </p:nvPr>
        </p:nvSpPr>
        <p:spPr/>
        <p:txBody>
          <a:bodyPr/>
          <a:lstStyle/>
          <a:p>
            <a:fld id="{D257C9CB-75E8-4897-8DC3-F05D0F144F2D}" type="slidenum">
              <a:rPr lang="en-US" smtClean="0"/>
              <a:t>3</a:t>
            </a:fld>
            <a:endParaRPr lang="en-US"/>
          </a:p>
        </p:txBody>
      </p:sp>
    </p:spTree>
    <p:extLst>
      <p:ext uri="{BB962C8B-B14F-4D97-AF65-F5344CB8AC3E}">
        <p14:creationId xmlns:p14="http://schemas.microsoft.com/office/powerpoint/2010/main" val="2833681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Almost all my work in MATLAB was on a single program, which has a few different purposes. It can graphically represent a number of particles as spheres, it provides histograms to show likelihood of different connection types, and it can take data from a given iteration of the program and input it into Abaqus for some FEA testing, among many other things, which are on the next slides. Due to the long time it took me to receive my NASA laptop and get things downloaded, I have not yet done the FEA testing. I am really hoping that my work is going to be very useful in the future of the ESPUR project.</a:t>
            </a:r>
          </a:p>
        </p:txBody>
      </p:sp>
      <p:sp>
        <p:nvSpPr>
          <p:cNvPr id="4" name="Slide Number Placeholder 3"/>
          <p:cNvSpPr>
            <a:spLocks noGrp="1"/>
          </p:cNvSpPr>
          <p:nvPr>
            <p:ph type="sldNum" sz="quarter" idx="5"/>
          </p:nvPr>
        </p:nvSpPr>
        <p:spPr/>
        <p:txBody>
          <a:bodyPr/>
          <a:lstStyle/>
          <a:p>
            <a:fld id="{D257C9CB-75E8-4897-8DC3-F05D0F144F2D}" type="slidenum">
              <a:rPr lang="en-US" smtClean="0"/>
              <a:t>4</a:t>
            </a:fld>
            <a:endParaRPr lang="en-US"/>
          </a:p>
        </p:txBody>
      </p:sp>
    </p:spTree>
    <p:extLst>
      <p:ext uri="{BB962C8B-B14F-4D97-AF65-F5344CB8AC3E}">
        <p14:creationId xmlns:p14="http://schemas.microsoft.com/office/powerpoint/2010/main" val="1298665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was tasked with creating a program in </a:t>
            </a:r>
            <a:r>
              <a:rPr lang="en-US" dirty="0" err="1"/>
              <a:t>MatLab</a:t>
            </a:r>
            <a:r>
              <a:rPr lang="en-US" dirty="0"/>
              <a:t> that would do the following things: *talk through slide*. This project eventually evolved into a code that did many more things.</a:t>
            </a:r>
          </a:p>
        </p:txBody>
      </p:sp>
      <p:sp>
        <p:nvSpPr>
          <p:cNvPr id="4" name="Slide Number Placeholder 3"/>
          <p:cNvSpPr>
            <a:spLocks noGrp="1"/>
          </p:cNvSpPr>
          <p:nvPr>
            <p:ph type="sldNum" sz="quarter" idx="5"/>
          </p:nvPr>
        </p:nvSpPr>
        <p:spPr/>
        <p:txBody>
          <a:bodyPr/>
          <a:lstStyle/>
          <a:p>
            <a:fld id="{D257C9CB-75E8-4897-8DC3-F05D0F144F2D}" type="slidenum">
              <a:rPr lang="en-US" smtClean="0"/>
              <a:t>5</a:t>
            </a:fld>
            <a:endParaRPr lang="en-US"/>
          </a:p>
        </p:txBody>
      </p:sp>
    </p:spTree>
    <p:extLst>
      <p:ext uri="{BB962C8B-B14F-4D97-AF65-F5344CB8AC3E}">
        <p14:creationId xmlns:p14="http://schemas.microsoft.com/office/powerpoint/2010/main" val="1043965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through what these images mean relative to the previous slide*</a:t>
            </a:r>
          </a:p>
        </p:txBody>
      </p:sp>
      <p:sp>
        <p:nvSpPr>
          <p:cNvPr id="4" name="Slide Number Placeholder 3"/>
          <p:cNvSpPr>
            <a:spLocks noGrp="1"/>
          </p:cNvSpPr>
          <p:nvPr>
            <p:ph type="sldNum" sz="quarter" idx="5"/>
          </p:nvPr>
        </p:nvSpPr>
        <p:spPr/>
        <p:txBody>
          <a:bodyPr/>
          <a:lstStyle/>
          <a:p>
            <a:fld id="{D257C9CB-75E8-4897-8DC3-F05D0F144F2D}" type="slidenum">
              <a:rPr lang="en-US" smtClean="0"/>
              <a:t>6</a:t>
            </a:fld>
            <a:endParaRPr lang="en-US"/>
          </a:p>
        </p:txBody>
      </p:sp>
    </p:spTree>
    <p:extLst>
      <p:ext uri="{BB962C8B-B14F-4D97-AF65-F5344CB8AC3E}">
        <p14:creationId xmlns:p14="http://schemas.microsoft.com/office/powerpoint/2010/main" val="1196904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through the meaning of the slide*</a:t>
            </a:r>
          </a:p>
        </p:txBody>
      </p:sp>
      <p:sp>
        <p:nvSpPr>
          <p:cNvPr id="4" name="Slide Number Placeholder 3"/>
          <p:cNvSpPr>
            <a:spLocks noGrp="1"/>
          </p:cNvSpPr>
          <p:nvPr>
            <p:ph type="sldNum" sz="quarter" idx="5"/>
          </p:nvPr>
        </p:nvSpPr>
        <p:spPr/>
        <p:txBody>
          <a:bodyPr/>
          <a:lstStyle/>
          <a:p>
            <a:fld id="{D257C9CB-75E8-4897-8DC3-F05D0F144F2D}" type="slidenum">
              <a:rPr lang="en-US" smtClean="0"/>
              <a:t>7</a:t>
            </a:fld>
            <a:endParaRPr lang="en-US"/>
          </a:p>
        </p:txBody>
      </p:sp>
    </p:spTree>
    <p:extLst>
      <p:ext uri="{BB962C8B-B14F-4D97-AF65-F5344CB8AC3E}">
        <p14:creationId xmlns:p14="http://schemas.microsoft.com/office/powerpoint/2010/main" val="2297769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is a very simple depiction of the average number of each type of connection</a:t>
            </a:r>
          </a:p>
        </p:txBody>
      </p:sp>
      <p:sp>
        <p:nvSpPr>
          <p:cNvPr id="4" name="Slide Number Placeholder 3"/>
          <p:cNvSpPr>
            <a:spLocks noGrp="1"/>
          </p:cNvSpPr>
          <p:nvPr>
            <p:ph type="sldNum" sz="quarter" idx="5"/>
          </p:nvPr>
        </p:nvSpPr>
        <p:spPr/>
        <p:txBody>
          <a:bodyPr/>
          <a:lstStyle/>
          <a:p>
            <a:fld id="{D257C9CB-75E8-4897-8DC3-F05D0F144F2D}" type="slidenum">
              <a:rPr lang="en-US" smtClean="0"/>
              <a:t>8</a:t>
            </a:fld>
            <a:endParaRPr lang="en-US"/>
          </a:p>
        </p:txBody>
      </p:sp>
    </p:spTree>
    <p:extLst>
      <p:ext uri="{BB962C8B-B14F-4D97-AF65-F5344CB8AC3E}">
        <p14:creationId xmlns:p14="http://schemas.microsoft.com/office/powerpoint/2010/main" val="2748079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say that these results were expected as they lead us forward to a place of more questions and testing. Will a given material sustain Mars temperatures? Will it be impermeable enough for there to be very little void between bonds? Will the Coefficients of Thermal Expansion be close enough? All of these are questions that we can ask to begin choosing good materials to use.</a:t>
            </a:r>
          </a:p>
        </p:txBody>
      </p:sp>
      <p:sp>
        <p:nvSpPr>
          <p:cNvPr id="4" name="Slide Number Placeholder 3"/>
          <p:cNvSpPr>
            <a:spLocks noGrp="1"/>
          </p:cNvSpPr>
          <p:nvPr>
            <p:ph type="sldNum" sz="quarter" idx="5"/>
          </p:nvPr>
        </p:nvSpPr>
        <p:spPr/>
        <p:txBody>
          <a:bodyPr/>
          <a:lstStyle/>
          <a:p>
            <a:fld id="{D257C9CB-75E8-4897-8DC3-F05D0F144F2D}" type="slidenum">
              <a:rPr lang="en-US" smtClean="0"/>
              <a:t>9</a:t>
            </a:fld>
            <a:endParaRPr lang="en-US"/>
          </a:p>
        </p:txBody>
      </p:sp>
    </p:spTree>
    <p:extLst>
      <p:ext uri="{BB962C8B-B14F-4D97-AF65-F5344CB8AC3E}">
        <p14:creationId xmlns:p14="http://schemas.microsoft.com/office/powerpoint/2010/main" val="3098181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I had four more weeks, I would like to expand on my work with the environmental testing side of the ESPUR work as well as doing some more FEA simulation and downloading SOLIDWORKS for 3D CAD modeling.</a:t>
            </a: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I had four more months, I would probably start with doing the same type of thing as if I had four more weeks, but I’d like to see this project reaching a place in which we have identified materials to begin testing with. Once this point is reached, I’d enjoy working more on the environmental side of the project.</a:t>
            </a:r>
          </a:p>
          <a:p>
            <a:endParaRPr lang="en-US" dirty="0"/>
          </a:p>
        </p:txBody>
      </p:sp>
      <p:sp>
        <p:nvSpPr>
          <p:cNvPr id="4" name="Slide Number Placeholder 3"/>
          <p:cNvSpPr>
            <a:spLocks noGrp="1"/>
          </p:cNvSpPr>
          <p:nvPr>
            <p:ph type="sldNum" sz="quarter" idx="5"/>
          </p:nvPr>
        </p:nvSpPr>
        <p:spPr/>
        <p:txBody>
          <a:bodyPr/>
          <a:lstStyle/>
          <a:p>
            <a:fld id="{D257C9CB-75E8-4897-8DC3-F05D0F144F2D}" type="slidenum">
              <a:rPr lang="en-US" smtClean="0"/>
              <a:t>10</a:t>
            </a:fld>
            <a:endParaRPr lang="en-US"/>
          </a:p>
        </p:txBody>
      </p:sp>
    </p:spTree>
    <p:extLst>
      <p:ext uri="{BB962C8B-B14F-4D97-AF65-F5344CB8AC3E}">
        <p14:creationId xmlns:p14="http://schemas.microsoft.com/office/powerpoint/2010/main" val="3212046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5DA9A-199D-4D12-BAF0-88AD684DC7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70A420-33FF-4D51-8312-C0B5AE19E4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86F2F9-9A09-4619-BD56-D7EA88B4658B}"/>
              </a:ext>
            </a:extLst>
          </p:cNvPr>
          <p:cNvSpPr>
            <a:spLocks noGrp="1"/>
          </p:cNvSpPr>
          <p:nvPr>
            <p:ph type="dt" sz="half" idx="10"/>
          </p:nvPr>
        </p:nvSpPr>
        <p:spPr/>
        <p:txBody>
          <a:bodyPr/>
          <a:lstStyle/>
          <a:p>
            <a:fld id="{0BB1C0D1-A4B4-447C-8956-3C66F814AD6B}" type="datetimeFigureOut">
              <a:rPr lang="en-US" smtClean="0"/>
              <a:t>7/29/2021</a:t>
            </a:fld>
            <a:endParaRPr lang="en-US"/>
          </a:p>
        </p:txBody>
      </p:sp>
      <p:sp>
        <p:nvSpPr>
          <p:cNvPr id="5" name="Footer Placeholder 4">
            <a:extLst>
              <a:ext uri="{FF2B5EF4-FFF2-40B4-BE49-F238E27FC236}">
                <a16:creationId xmlns:a16="http://schemas.microsoft.com/office/drawing/2014/main" id="{F796DBE3-5B6D-4899-99D3-E79BF98270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3BBA16-CD3A-431A-8062-4258F579E77C}"/>
              </a:ext>
            </a:extLst>
          </p:cNvPr>
          <p:cNvSpPr>
            <a:spLocks noGrp="1"/>
          </p:cNvSpPr>
          <p:nvPr>
            <p:ph type="sldNum" sz="quarter" idx="12"/>
          </p:nvPr>
        </p:nvSpPr>
        <p:spPr/>
        <p:txBody>
          <a:bodyPr/>
          <a:lstStyle/>
          <a:p>
            <a:fld id="{C83338CF-045B-4ADE-BAC6-47FA676FCCFE}" type="slidenum">
              <a:rPr lang="en-US" smtClean="0"/>
              <a:t>‹#›</a:t>
            </a:fld>
            <a:endParaRPr lang="en-US"/>
          </a:p>
        </p:txBody>
      </p:sp>
    </p:spTree>
    <p:extLst>
      <p:ext uri="{BB962C8B-B14F-4D97-AF65-F5344CB8AC3E}">
        <p14:creationId xmlns:p14="http://schemas.microsoft.com/office/powerpoint/2010/main" val="1708675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15CEF-A708-4D3C-A718-8B843C186D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9CCF46-2592-4DC4-B3CE-579E5CE431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0E4BAB-FC5D-4BA3-83D2-3512446B864F}"/>
              </a:ext>
            </a:extLst>
          </p:cNvPr>
          <p:cNvSpPr>
            <a:spLocks noGrp="1"/>
          </p:cNvSpPr>
          <p:nvPr>
            <p:ph type="dt" sz="half" idx="10"/>
          </p:nvPr>
        </p:nvSpPr>
        <p:spPr/>
        <p:txBody>
          <a:bodyPr/>
          <a:lstStyle/>
          <a:p>
            <a:fld id="{0BB1C0D1-A4B4-447C-8956-3C66F814AD6B}" type="datetimeFigureOut">
              <a:rPr lang="en-US" smtClean="0"/>
              <a:t>7/29/2021</a:t>
            </a:fld>
            <a:endParaRPr lang="en-US"/>
          </a:p>
        </p:txBody>
      </p:sp>
      <p:sp>
        <p:nvSpPr>
          <p:cNvPr id="5" name="Footer Placeholder 4">
            <a:extLst>
              <a:ext uri="{FF2B5EF4-FFF2-40B4-BE49-F238E27FC236}">
                <a16:creationId xmlns:a16="http://schemas.microsoft.com/office/drawing/2014/main" id="{EFF46857-6586-4274-8DA4-3220272C92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1992DD-EA17-46DA-961C-0F6761084361}"/>
              </a:ext>
            </a:extLst>
          </p:cNvPr>
          <p:cNvSpPr>
            <a:spLocks noGrp="1"/>
          </p:cNvSpPr>
          <p:nvPr>
            <p:ph type="sldNum" sz="quarter" idx="12"/>
          </p:nvPr>
        </p:nvSpPr>
        <p:spPr/>
        <p:txBody>
          <a:bodyPr/>
          <a:lstStyle/>
          <a:p>
            <a:fld id="{C83338CF-045B-4ADE-BAC6-47FA676FCCFE}" type="slidenum">
              <a:rPr lang="en-US" smtClean="0"/>
              <a:t>‹#›</a:t>
            </a:fld>
            <a:endParaRPr lang="en-US"/>
          </a:p>
        </p:txBody>
      </p:sp>
    </p:spTree>
    <p:extLst>
      <p:ext uri="{BB962C8B-B14F-4D97-AF65-F5344CB8AC3E}">
        <p14:creationId xmlns:p14="http://schemas.microsoft.com/office/powerpoint/2010/main" val="2685859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5BF315-A753-4A77-8397-0BBB1960E3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356F4B-B905-474C-B7D8-FDBE15F9E6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C566B2-A59C-459E-8B03-AC6FC036DB29}"/>
              </a:ext>
            </a:extLst>
          </p:cNvPr>
          <p:cNvSpPr>
            <a:spLocks noGrp="1"/>
          </p:cNvSpPr>
          <p:nvPr>
            <p:ph type="dt" sz="half" idx="10"/>
          </p:nvPr>
        </p:nvSpPr>
        <p:spPr/>
        <p:txBody>
          <a:bodyPr/>
          <a:lstStyle/>
          <a:p>
            <a:fld id="{0BB1C0D1-A4B4-447C-8956-3C66F814AD6B}" type="datetimeFigureOut">
              <a:rPr lang="en-US" smtClean="0"/>
              <a:t>7/29/2021</a:t>
            </a:fld>
            <a:endParaRPr lang="en-US"/>
          </a:p>
        </p:txBody>
      </p:sp>
      <p:sp>
        <p:nvSpPr>
          <p:cNvPr id="5" name="Footer Placeholder 4">
            <a:extLst>
              <a:ext uri="{FF2B5EF4-FFF2-40B4-BE49-F238E27FC236}">
                <a16:creationId xmlns:a16="http://schemas.microsoft.com/office/drawing/2014/main" id="{992CB9A7-7F7A-441B-A8B0-5F392C6420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556CE9-D4A3-4E48-842C-5DD2F12AABEF}"/>
              </a:ext>
            </a:extLst>
          </p:cNvPr>
          <p:cNvSpPr>
            <a:spLocks noGrp="1"/>
          </p:cNvSpPr>
          <p:nvPr>
            <p:ph type="sldNum" sz="quarter" idx="12"/>
          </p:nvPr>
        </p:nvSpPr>
        <p:spPr/>
        <p:txBody>
          <a:bodyPr/>
          <a:lstStyle/>
          <a:p>
            <a:fld id="{C83338CF-045B-4ADE-BAC6-47FA676FCCFE}" type="slidenum">
              <a:rPr lang="en-US" smtClean="0"/>
              <a:t>‹#›</a:t>
            </a:fld>
            <a:endParaRPr lang="en-US"/>
          </a:p>
        </p:txBody>
      </p:sp>
    </p:spTree>
    <p:extLst>
      <p:ext uri="{BB962C8B-B14F-4D97-AF65-F5344CB8AC3E}">
        <p14:creationId xmlns:p14="http://schemas.microsoft.com/office/powerpoint/2010/main" val="4234214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cxnSp>
        <p:nvCxnSpPr>
          <p:cNvPr id="14" name="Straight Connector 13"/>
          <p:cNvCxnSpPr/>
          <p:nvPr userDrawn="1"/>
        </p:nvCxnSpPr>
        <p:spPr>
          <a:xfrm>
            <a:off x="458724" y="3406100"/>
            <a:ext cx="11274552" cy="0"/>
          </a:xfrm>
          <a:prstGeom prst="line">
            <a:avLst/>
          </a:prstGeom>
          <a:ln w="187325" cap="rnd">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080FD8E-851B-4659-897B-85518CEAD3D0}" type="datetime1">
              <a:rPr lang="en-US" smtClean="0"/>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C0C37-3CEC-4CB4-B902-37F94E20E969}" type="slidenum">
              <a:rPr lang="en-US" smtClean="0"/>
              <a:t>‹#›</a:t>
            </a:fld>
            <a:endParaRPr lang="en-US"/>
          </a:p>
        </p:txBody>
      </p:sp>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4961" y="5433583"/>
            <a:ext cx="1289687" cy="1331493"/>
          </a:xfrm>
          <a:prstGeom prst="rect">
            <a:avLst/>
          </a:prstGeom>
        </p:spPr>
      </p:pic>
      <p:pic>
        <p:nvPicPr>
          <p:cNvPr id="9" name="Picture 2" descr="http://www.nasa.gov/sites/default/files/images/nasaLogo-570x450.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563726" y="12783"/>
            <a:ext cx="1688676" cy="1333166"/>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a:off x="915924" y="3406100"/>
            <a:ext cx="10360152" cy="0"/>
          </a:xfrm>
          <a:prstGeom prst="line">
            <a:avLst/>
          </a:prstGeom>
          <a:ln w="1016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373124" y="3406100"/>
            <a:ext cx="9445752" cy="0"/>
          </a:xfrm>
          <a:prstGeom prst="line">
            <a:avLst/>
          </a:prstGeom>
          <a:ln w="25400" cap="rnd">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351079"/>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v"/>
              <a:defRPr>
                <a:latin typeface="Times New Roman" panose="02020603050405020304" pitchFamily="18" charset="0"/>
                <a:cs typeface="Times New Roman" panose="02020603050405020304" pitchFamily="18" charset="0"/>
              </a:defRPr>
            </a:lvl1pPr>
            <a:lvl2pPr marL="685800" indent="-228600">
              <a:buFont typeface="Wingdings" panose="05000000000000000000" pitchFamily="2" charset="2"/>
              <a:buChar char="v"/>
              <a:defRPr>
                <a:latin typeface="Times New Roman" panose="02020603050405020304" pitchFamily="18" charset="0"/>
                <a:cs typeface="Times New Roman" panose="02020603050405020304" pitchFamily="18" charset="0"/>
              </a:defRPr>
            </a:lvl2pPr>
            <a:lvl3pPr marL="1143000" indent="-228600">
              <a:buFont typeface="Wingdings" panose="05000000000000000000" pitchFamily="2" charset="2"/>
              <a:buChar char="v"/>
              <a:defRPr>
                <a:latin typeface="Times New Roman" panose="02020603050405020304" pitchFamily="18" charset="0"/>
                <a:cs typeface="Times New Roman" panose="02020603050405020304" pitchFamily="18" charset="0"/>
              </a:defRPr>
            </a:lvl3pPr>
            <a:lvl4pPr marL="1600200" indent="-228600">
              <a:buFont typeface="Wingdings" panose="05000000000000000000" pitchFamily="2" charset="2"/>
              <a:buChar char="v"/>
              <a:defRPr>
                <a:latin typeface="Times New Roman" panose="02020603050405020304" pitchFamily="18" charset="0"/>
                <a:cs typeface="Times New Roman" panose="02020603050405020304" pitchFamily="18" charset="0"/>
              </a:defRPr>
            </a:lvl4pPr>
            <a:lvl5pPr marL="2057400" indent="-228600">
              <a:buFont typeface="Wingdings" panose="05000000000000000000" pitchFamily="2" charset="2"/>
              <a:buChar char="v"/>
              <a:defRPr>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BE1E407-4069-4CF1-8ECE-BB756A4D9798}" type="datetime1">
              <a:rPr lang="en-US" smtClean="0"/>
              <a:t>7/29/2021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96400" y="6299200"/>
            <a:ext cx="2743200" cy="365125"/>
          </a:xfrm>
        </p:spPr>
        <p:txBody>
          <a:bodyPr/>
          <a:lstStyle>
            <a:lvl1pPr>
              <a:defRPr sz="2000">
                <a:solidFill>
                  <a:schemeClr val="tx1"/>
                </a:solidFill>
                <a:latin typeface="Times New Roman" panose="02020603050405020304" pitchFamily="18" charset="0"/>
                <a:cs typeface="Times New Roman" panose="02020603050405020304" pitchFamily="18" charset="0"/>
              </a:defRPr>
            </a:lvl1pPr>
          </a:lstStyle>
          <a:p>
            <a:fld id="{224C0C37-3CEC-4CB4-B902-37F94E20E969}" type="slidenum">
              <a:rPr lang="en-US" smtClean="0"/>
              <a:pPr/>
              <a:t>‹#›</a:t>
            </a:fld>
            <a:endParaRPr lang="en-US"/>
          </a:p>
        </p:txBody>
      </p:sp>
      <p:sp>
        <p:nvSpPr>
          <p:cNvPr id="15" name="Rectangle 14"/>
          <p:cNvSpPr/>
          <p:nvPr userDrawn="1"/>
        </p:nvSpPr>
        <p:spPr>
          <a:xfrm>
            <a:off x="12012851" y="0"/>
            <a:ext cx="183159"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4010" y="0"/>
            <a:ext cx="183159"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77264" y="5733358"/>
            <a:ext cx="839943" cy="867170"/>
          </a:xfrm>
          <a:prstGeom prst="rect">
            <a:avLst/>
          </a:prstGeom>
        </p:spPr>
      </p:pic>
      <p:pic>
        <p:nvPicPr>
          <p:cNvPr id="9" name="Picture 2" descr="http://www.nasa.gov/sites/default/files/images/nasaLogo-570x450.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1061609" y="192726"/>
            <a:ext cx="974171" cy="76908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1" y="0"/>
            <a:ext cx="12188952" cy="18288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629571"/>
            <a:ext cx="12192000"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47244" y="6675291"/>
            <a:ext cx="12097512" cy="137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45719" y="45720"/>
            <a:ext cx="12097512"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12058710" y="45720"/>
            <a:ext cx="91440" cy="6766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41849" y="45720"/>
            <a:ext cx="91440" cy="6766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userDrawn="1"/>
        </p:nvCxnSpPr>
        <p:spPr>
          <a:xfrm>
            <a:off x="91439" y="91440"/>
            <a:ext cx="1200607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87569" y="81915"/>
            <a:ext cx="0" cy="667512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flipV="1">
            <a:off x="12104430" y="81914"/>
            <a:ext cx="0" cy="667512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a:xfrm>
            <a:off x="5060913" y="6615212"/>
            <a:ext cx="2061783" cy="261610"/>
          </a:xfrm>
          <a:prstGeom prst="rect">
            <a:avLst/>
          </a:prstGeom>
          <a:noFill/>
        </p:spPr>
        <p:txBody>
          <a:bodyPr wrap="none" rtlCol="0">
            <a:spAutoFit/>
          </a:bodyPr>
          <a:lstStyle/>
          <a:p>
            <a:pPr algn="ctr"/>
            <a:r>
              <a:rPr lang="en-US" sz="1100" dirty="0"/>
              <a:t>2021 Summer Intern Symposium</a:t>
            </a:r>
          </a:p>
        </p:txBody>
      </p:sp>
      <p:cxnSp>
        <p:nvCxnSpPr>
          <p:cNvPr id="33" name="Straight Connector 32"/>
          <p:cNvCxnSpPr/>
          <p:nvPr userDrawn="1"/>
        </p:nvCxnSpPr>
        <p:spPr>
          <a:xfrm>
            <a:off x="76138" y="6755542"/>
            <a:ext cx="113385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userDrawn="1"/>
        </p:nvSpPr>
        <p:spPr>
          <a:xfrm>
            <a:off x="8453276" y="6615212"/>
            <a:ext cx="2638864" cy="261610"/>
          </a:xfrm>
          <a:prstGeom prst="rect">
            <a:avLst/>
          </a:prstGeom>
          <a:noFill/>
        </p:spPr>
        <p:txBody>
          <a:bodyPr wrap="none" rtlCol="0">
            <a:spAutoFit/>
          </a:bodyPr>
          <a:lstStyle/>
          <a:p>
            <a:pPr algn="r"/>
            <a:r>
              <a:rPr lang="en-US" sz="1100" dirty="0"/>
              <a:t>Advanced Materials and Processing</a:t>
            </a:r>
            <a:r>
              <a:rPr lang="en-US" sz="1100" baseline="0" dirty="0"/>
              <a:t> Branch</a:t>
            </a:r>
            <a:endParaRPr lang="en-US" sz="1100" dirty="0"/>
          </a:p>
        </p:txBody>
      </p:sp>
      <p:sp>
        <p:nvSpPr>
          <p:cNvPr id="36" name="TextBox 35"/>
          <p:cNvSpPr txBox="1"/>
          <p:nvPr userDrawn="1"/>
        </p:nvSpPr>
        <p:spPr>
          <a:xfrm>
            <a:off x="1441234" y="6615212"/>
            <a:ext cx="1941557" cy="261610"/>
          </a:xfrm>
          <a:prstGeom prst="rect">
            <a:avLst/>
          </a:prstGeom>
          <a:noFill/>
        </p:spPr>
        <p:txBody>
          <a:bodyPr wrap="none" rtlCol="0">
            <a:spAutoFit/>
          </a:bodyPr>
          <a:lstStyle/>
          <a:p>
            <a:pPr algn="l"/>
            <a:r>
              <a:rPr lang="en-US" sz="1100" dirty="0"/>
              <a:t>NASA Langley Research Center</a:t>
            </a:r>
          </a:p>
        </p:txBody>
      </p:sp>
      <p:cxnSp>
        <p:nvCxnSpPr>
          <p:cNvPr id="37" name="Straight Connector 36"/>
          <p:cNvCxnSpPr/>
          <p:nvPr userDrawn="1"/>
        </p:nvCxnSpPr>
        <p:spPr>
          <a:xfrm>
            <a:off x="3614030" y="6755542"/>
            <a:ext cx="113385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7435653" y="6755542"/>
            <a:ext cx="78638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11323381" y="6755542"/>
            <a:ext cx="78638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462760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4A675D-FF15-42AD-A0BB-7B49477CDBCD}" type="datetime1">
              <a:rPr lang="en-US" smtClean="0"/>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C0C37-3CEC-4CB4-B902-37F94E20E969}" type="slidenum">
              <a:rPr lang="en-US" smtClean="0"/>
              <a:t>‹#›</a:t>
            </a:fld>
            <a:endParaRPr lang="en-US"/>
          </a:p>
        </p:txBody>
      </p:sp>
    </p:spTree>
    <p:extLst>
      <p:ext uri="{BB962C8B-B14F-4D97-AF65-F5344CB8AC3E}">
        <p14:creationId xmlns:p14="http://schemas.microsoft.com/office/powerpoint/2010/main" val="1622098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3B13AC-706D-40DF-88AE-1DF114596698}" type="datetime1">
              <a:rPr lang="en-US" smtClean="0"/>
              <a:t>7/29/2021</a:t>
            </a:fld>
            <a:endParaRPr lang="en-US"/>
          </a:p>
        </p:txBody>
      </p:sp>
      <p:sp>
        <p:nvSpPr>
          <p:cNvPr id="6" name="Footer Placeholder 5"/>
          <p:cNvSpPr>
            <a:spLocks noGrp="1"/>
          </p:cNvSpPr>
          <p:nvPr>
            <p:ph type="ftr" sz="quarter" idx="11"/>
          </p:nvPr>
        </p:nvSpPr>
        <p:spPr/>
        <p:txBody>
          <a:bodyPr/>
          <a:lstStyle/>
          <a:p>
            <a:endParaRPr lang="en-US" dirty="0"/>
          </a:p>
        </p:txBody>
      </p:sp>
      <p:grpSp>
        <p:nvGrpSpPr>
          <p:cNvPr id="10" name="Group 9"/>
          <p:cNvGrpSpPr/>
          <p:nvPr userDrawn="1"/>
        </p:nvGrpSpPr>
        <p:grpSpPr>
          <a:xfrm>
            <a:off x="-4010" y="0"/>
            <a:ext cx="12200020" cy="6876822"/>
            <a:chOff x="-4010" y="0"/>
            <a:chExt cx="12200020" cy="6876822"/>
          </a:xfrm>
        </p:grpSpPr>
        <p:sp>
          <p:nvSpPr>
            <p:cNvPr id="11" name="Rectangle 10"/>
            <p:cNvSpPr/>
            <p:nvPr userDrawn="1"/>
          </p:nvSpPr>
          <p:spPr>
            <a:xfrm>
              <a:off x="12012851" y="0"/>
              <a:ext cx="183159"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010" y="0"/>
              <a:ext cx="183159"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http://www.nasa.gov/sites/default/files/images/nasaLogo-570x450.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061609" y="192726"/>
              <a:ext cx="974171" cy="769083"/>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userDrawn="1"/>
          </p:nvSpPr>
          <p:spPr>
            <a:xfrm>
              <a:off x="-1" y="0"/>
              <a:ext cx="12188952" cy="18288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0" y="6629571"/>
              <a:ext cx="12192000"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47244" y="6675291"/>
              <a:ext cx="12097512" cy="137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45719" y="45720"/>
              <a:ext cx="12097512"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12058710" y="45720"/>
              <a:ext cx="91440" cy="6766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41849" y="45720"/>
              <a:ext cx="91440" cy="6766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91439" y="91440"/>
              <a:ext cx="1200607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87569" y="81915"/>
              <a:ext cx="0" cy="667512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12104430" y="81914"/>
              <a:ext cx="0" cy="667512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76138" y="6755542"/>
              <a:ext cx="113385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userDrawn="1"/>
          </p:nvSpPr>
          <p:spPr>
            <a:xfrm>
              <a:off x="8453276" y="6615212"/>
              <a:ext cx="2638864" cy="261610"/>
            </a:xfrm>
            <a:prstGeom prst="rect">
              <a:avLst/>
            </a:prstGeom>
            <a:noFill/>
          </p:spPr>
          <p:txBody>
            <a:bodyPr wrap="none" rtlCol="0">
              <a:spAutoFit/>
            </a:bodyPr>
            <a:lstStyle/>
            <a:p>
              <a:pPr algn="r"/>
              <a:r>
                <a:rPr lang="en-US" sz="1100" dirty="0"/>
                <a:t>Advanced Materials and Processing</a:t>
              </a:r>
              <a:r>
                <a:rPr lang="en-US" sz="1100" baseline="0" dirty="0"/>
                <a:t> Branch</a:t>
              </a:r>
              <a:endParaRPr lang="en-US" sz="1100" dirty="0"/>
            </a:p>
          </p:txBody>
        </p:sp>
        <p:sp>
          <p:nvSpPr>
            <p:cNvPr id="27" name="TextBox 26"/>
            <p:cNvSpPr txBox="1"/>
            <p:nvPr userDrawn="1"/>
          </p:nvSpPr>
          <p:spPr>
            <a:xfrm>
              <a:off x="1441234" y="6615212"/>
              <a:ext cx="1941557" cy="261610"/>
            </a:xfrm>
            <a:prstGeom prst="rect">
              <a:avLst/>
            </a:prstGeom>
            <a:noFill/>
          </p:spPr>
          <p:txBody>
            <a:bodyPr wrap="none" rtlCol="0">
              <a:spAutoFit/>
            </a:bodyPr>
            <a:lstStyle/>
            <a:p>
              <a:pPr algn="l"/>
              <a:r>
                <a:rPr lang="en-US" sz="1100" dirty="0"/>
                <a:t>NASA Langley Research Center</a:t>
              </a:r>
            </a:p>
          </p:txBody>
        </p:sp>
        <p:cxnSp>
          <p:nvCxnSpPr>
            <p:cNvPr id="28" name="Straight Connector 27"/>
            <p:cNvCxnSpPr/>
            <p:nvPr userDrawn="1"/>
          </p:nvCxnSpPr>
          <p:spPr>
            <a:xfrm>
              <a:off x="3614030" y="6755542"/>
              <a:ext cx="113385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7435653" y="6755542"/>
              <a:ext cx="78638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11323381" y="6755542"/>
              <a:ext cx="78638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1" name="Slide Number Placeholder 5"/>
          <p:cNvSpPr>
            <a:spLocks noGrp="1"/>
          </p:cNvSpPr>
          <p:nvPr>
            <p:ph type="sldNum" sz="quarter" idx="12"/>
          </p:nvPr>
        </p:nvSpPr>
        <p:spPr>
          <a:xfrm>
            <a:off x="9296400" y="6299200"/>
            <a:ext cx="2743200" cy="365125"/>
          </a:xfrm>
        </p:spPr>
        <p:txBody>
          <a:bodyPr/>
          <a:lstStyle>
            <a:lvl1pPr>
              <a:defRPr sz="2000">
                <a:solidFill>
                  <a:schemeClr val="tx1"/>
                </a:solidFill>
                <a:latin typeface="Times New Roman" panose="02020603050405020304" pitchFamily="18" charset="0"/>
                <a:cs typeface="Times New Roman" panose="02020603050405020304" pitchFamily="18" charset="0"/>
              </a:defRPr>
            </a:lvl1pPr>
          </a:lstStyle>
          <a:p>
            <a:fld id="{224C0C37-3CEC-4CB4-B902-37F94E20E969}" type="slidenum">
              <a:rPr lang="en-US" smtClean="0"/>
              <a:pPr/>
              <a:t>‹#›</a:t>
            </a:fld>
            <a:endParaRPr lang="en-US"/>
          </a:p>
        </p:txBody>
      </p:sp>
      <p:pic>
        <p:nvPicPr>
          <p:cNvPr id="34" name="Picture 33"/>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77264" y="5733358"/>
            <a:ext cx="839943" cy="867170"/>
          </a:xfrm>
          <a:prstGeom prst="rect">
            <a:avLst/>
          </a:prstGeom>
        </p:spPr>
      </p:pic>
      <p:sp>
        <p:nvSpPr>
          <p:cNvPr id="33" name="TextBox 32">
            <a:extLst>
              <a:ext uri="{FF2B5EF4-FFF2-40B4-BE49-F238E27FC236}">
                <a16:creationId xmlns:a16="http://schemas.microsoft.com/office/drawing/2014/main" id="{A239D11E-7D27-449B-A908-7043B5800AD8}"/>
              </a:ext>
            </a:extLst>
          </p:cNvPr>
          <p:cNvSpPr txBox="1"/>
          <p:nvPr userDrawn="1"/>
        </p:nvSpPr>
        <p:spPr>
          <a:xfrm>
            <a:off x="5060913" y="6615212"/>
            <a:ext cx="2061783" cy="261610"/>
          </a:xfrm>
          <a:prstGeom prst="rect">
            <a:avLst/>
          </a:prstGeom>
          <a:noFill/>
        </p:spPr>
        <p:txBody>
          <a:bodyPr wrap="none" rtlCol="0">
            <a:spAutoFit/>
          </a:bodyPr>
          <a:lstStyle/>
          <a:p>
            <a:pPr algn="ctr"/>
            <a:r>
              <a:rPr lang="en-US" sz="1100" dirty="0"/>
              <a:t>2021 Summer Intern Symposium</a:t>
            </a:r>
          </a:p>
        </p:txBody>
      </p:sp>
    </p:spTree>
    <p:extLst>
      <p:ext uri="{BB962C8B-B14F-4D97-AF65-F5344CB8AC3E}">
        <p14:creationId xmlns:p14="http://schemas.microsoft.com/office/powerpoint/2010/main" val="1354020914"/>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3E64FE-3B77-4B94-B894-04EC32C9417F}" type="datetime1">
              <a:rPr lang="en-US" smtClean="0"/>
              <a:t>7/29/2021</a:t>
            </a:fld>
            <a:endParaRPr lang="en-US"/>
          </a:p>
        </p:txBody>
      </p:sp>
      <p:sp>
        <p:nvSpPr>
          <p:cNvPr id="8" name="Footer Placeholder 7"/>
          <p:cNvSpPr>
            <a:spLocks noGrp="1"/>
          </p:cNvSpPr>
          <p:nvPr>
            <p:ph type="ftr" sz="quarter" idx="11"/>
          </p:nvPr>
        </p:nvSpPr>
        <p:spPr/>
        <p:txBody>
          <a:bodyPr/>
          <a:lstStyle/>
          <a:p>
            <a:endParaRPr lang="en-US" dirty="0"/>
          </a:p>
        </p:txBody>
      </p:sp>
      <p:grpSp>
        <p:nvGrpSpPr>
          <p:cNvPr id="12" name="Group 11"/>
          <p:cNvGrpSpPr/>
          <p:nvPr userDrawn="1"/>
        </p:nvGrpSpPr>
        <p:grpSpPr>
          <a:xfrm>
            <a:off x="-4010" y="0"/>
            <a:ext cx="12200020" cy="6876822"/>
            <a:chOff x="-4010" y="0"/>
            <a:chExt cx="12200020" cy="6876822"/>
          </a:xfrm>
        </p:grpSpPr>
        <p:sp>
          <p:nvSpPr>
            <p:cNvPr id="13" name="Rectangle 12"/>
            <p:cNvSpPr/>
            <p:nvPr userDrawn="1"/>
          </p:nvSpPr>
          <p:spPr>
            <a:xfrm>
              <a:off x="12012851" y="0"/>
              <a:ext cx="183159"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4010" y="0"/>
              <a:ext cx="183159"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http://www.nasa.gov/sites/default/files/images/nasaLogo-570x450.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061609" y="192726"/>
              <a:ext cx="974171" cy="769083"/>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a:xfrm>
              <a:off x="-1" y="0"/>
              <a:ext cx="12188952" cy="18288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6629571"/>
              <a:ext cx="12192000"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47244" y="6675291"/>
              <a:ext cx="12097512" cy="137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45719" y="45720"/>
              <a:ext cx="12097512"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12058710" y="45720"/>
              <a:ext cx="91440" cy="6766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41849" y="45720"/>
              <a:ext cx="91440" cy="6766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userDrawn="1"/>
          </p:nvCxnSpPr>
          <p:spPr>
            <a:xfrm>
              <a:off x="91439" y="91440"/>
              <a:ext cx="1200607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87569" y="81915"/>
              <a:ext cx="0" cy="667512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flipV="1">
              <a:off x="12104430" y="81914"/>
              <a:ext cx="0" cy="667512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76138" y="6755542"/>
              <a:ext cx="113385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userDrawn="1"/>
          </p:nvSpPr>
          <p:spPr>
            <a:xfrm>
              <a:off x="8453276" y="6615212"/>
              <a:ext cx="2638864" cy="261610"/>
            </a:xfrm>
            <a:prstGeom prst="rect">
              <a:avLst/>
            </a:prstGeom>
            <a:noFill/>
          </p:spPr>
          <p:txBody>
            <a:bodyPr wrap="none" rtlCol="0">
              <a:spAutoFit/>
            </a:bodyPr>
            <a:lstStyle/>
            <a:p>
              <a:pPr algn="r"/>
              <a:r>
                <a:rPr lang="en-US" sz="1100" dirty="0"/>
                <a:t>Advanced Materials and Processing</a:t>
              </a:r>
              <a:r>
                <a:rPr lang="en-US" sz="1100" baseline="0" dirty="0"/>
                <a:t> Branch</a:t>
              </a:r>
              <a:endParaRPr lang="en-US" sz="1100" dirty="0"/>
            </a:p>
          </p:txBody>
        </p:sp>
        <p:sp>
          <p:nvSpPr>
            <p:cNvPr id="29" name="TextBox 28"/>
            <p:cNvSpPr txBox="1"/>
            <p:nvPr userDrawn="1"/>
          </p:nvSpPr>
          <p:spPr>
            <a:xfrm>
              <a:off x="1441234" y="6615212"/>
              <a:ext cx="1941557" cy="261610"/>
            </a:xfrm>
            <a:prstGeom prst="rect">
              <a:avLst/>
            </a:prstGeom>
            <a:noFill/>
          </p:spPr>
          <p:txBody>
            <a:bodyPr wrap="none" rtlCol="0">
              <a:spAutoFit/>
            </a:bodyPr>
            <a:lstStyle/>
            <a:p>
              <a:pPr algn="l"/>
              <a:r>
                <a:rPr lang="en-US" sz="1100" dirty="0"/>
                <a:t>NASA Langley Research Center</a:t>
              </a:r>
            </a:p>
          </p:txBody>
        </p:sp>
        <p:cxnSp>
          <p:nvCxnSpPr>
            <p:cNvPr id="30" name="Straight Connector 29"/>
            <p:cNvCxnSpPr/>
            <p:nvPr userDrawn="1"/>
          </p:nvCxnSpPr>
          <p:spPr>
            <a:xfrm>
              <a:off x="3614030" y="6755542"/>
              <a:ext cx="113385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7435653" y="6755542"/>
              <a:ext cx="78638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11323381" y="6755542"/>
              <a:ext cx="78638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3" name="Slide Number Placeholder 5"/>
          <p:cNvSpPr>
            <a:spLocks noGrp="1"/>
          </p:cNvSpPr>
          <p:nvPr>
            <p:ph type="sldNum" sz="quarter" idx="12"/>
          </p:nvPr>
        </p:nvSpPr>
        <p:spPr>
          <a:xfrm>
            <a:off x="9296400" y="6299200"/>
            <a:ext cx="2743200" cy="365125"/>
          </a:xfrm>
        </p:spPr>
        <p:txBody>
          <a:bodyPr/>
          <a:lstStyle>
            <a:lvl1pPr>
              <a:defRPr sz="2000">
                <a:solidFill>
                  <a:schemeClr val="tx1"/>
                </a:solidFill>
                <a:latin typeface="Times New Roman" panose="02020603050405020304" pitchFamily="18" charset="0"/>
                <a:cs typeface="Times New Roman" panose="02020603050405020304" pitchFamily="18" charset="0"/>
              </a:defRPr>
            </a:lvl1pPr>
          </a:lstStyle>
          <a:p>
            <a:fld id="{224C0C37-3CEC-4CB4-B902-37F94E20E969}" type="slidenum">
              <a:rPr lang="en-US" smtClean="0"/>
              <a:pPr/>
              <a:t>‹#›</a:t>
            </a:fld>
            <a:endParaRPr lang="en-US"/>
          </a:p>
        </p:txBody>
      </p:sp>
      <p:pic>
        <p:nvPicPr>
          <p:cNvPr id="36" name="Picture 35"/>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77264" y="5733358"/>
            <a:ext cx="839943" cy="867170"/>
          </a:xfrm>
          <a:prstGeom prst="rect">
            <a:avLst/>
          </a:prstGeom>
        </p:spPr>
      </p:pic>
      <p:sp>
        <p:nvSpPr>
          <p:cNvPr id="35" name="TextBox 34">
            <a:extLst>
              <a:ext uri="{FF2B5EF4-FFF2-40B4-BE49-F238E27FC236}">
                <a16:creationId xmlns:a16="http://schemas.microsoft.com/office/drawing/2014/main" id="{512C0566-216D-4CA9-A403-CB0C1538BDFB}"/>
              </a:ext>
            </a:extLst>
          </p:cNvPr>
          <p:cNvSpPr txBox="1"/>
          <p:nvPr userDrawn="1"/>
        </p:nvSpPr>
        <p:spPr>
          <a:xfrm>
            <a:off x="5060913" y="6615212"/>
            <a:ext cx="2061783" cy="261610"/>
          </a:xfrm>
          <a:prstGeom prst="rect">
            <a:avLst/>
          </a:prstGeom>
          <a:noFill/>
        </p:spPr>
        <p:txBody>
          <a:bodyPr wrap="none" rtlCol="0">
            <a:spAutoFit/>
          </a:bodyPr>
          <a:lstStyle/>
          <a:p>
            <a:pPr algn="ctr"/>
            <a:r>
              <a:rPr lang="en-US" sz="1100" dirty="0"/>
              <a:t>2021 Summer Intern Symposium</a:t>
            </a:r>
          </a:p>
        </p:txBody>
      </p:sp>
    </p:spTree>
    <p:extLst>
      <p:ext uri="{BB962C8B-B14F-4D97-AF65-F5344CB8AC3E}">
        <p14:creationId xmlns:p14="http://schemas.microsoft.com/office/powerpoint/2010/main" val="3616532149"/>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8C01AB-F464-4D5C-89CA-750160D73C12}" type="datetime1">
              <a:rPr lang="en-US" smtClean="0"/>
              <a:t>7/29/2021</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24C0C37-3CEC-4CB4-B902-37F94E20E969}" type="slidenum">
              <a:rPr lang="en-US" smtClean="0"/>
              <a:t>‹#›</a:t>
            </a:fld>
            <a:endParaRPr lang="en-US"/>
          </a:p>
        </p:txBody>
      </p:sp>
      <p:grpSp>
        <p:nvGrpSpPr>
          <p:cNvPr id="9" name="Group 8"/>
          <p:cNvGrpSpPr/>
          <p:nvPr userDrawn="1"/>
        </p:nvGrpSpPr>
        <p:grpSpPr>
          <a:xfrm>
            <a:off x="-4010" y="0"/>
            <a:ext cx="12200020" cy="6876822"/>
            <a:chOff x="-4010" y="0"/>
            <a:chExt cx="12200020" cy="6876822"/>
          </a:xfrm>
        </p:grpSpPr>
        <p:sp>
          <p:nvSpPr>
            <p:cNvPr id="10" name="Rectangle 9"/>
            <p:cNvSpPr/>
            <p:nvPr userDrawn="1"/>
          </p:nvSpPr>
          <p:spPr>
            <a:xfrm>
              <a:off x="12012851" y="0"/>
              <a:ext cx="183159"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4010" y="0"/>
              <a:ext cx="183159"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http://www.nasa.gov/sites/default/files/images/nasaLogo-570x450.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061609" y="192726"/>
              <a:ext cx="974171" cy="76908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userDrawn="1"/>
          </p:nvSpPr>
          <p:spPr>
            <a:xfrm>
              <a:off x="-1" y="0"/>
              <a:ext cx="12188952" cy="18288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0" y="6629571"/>
              <a:ext cx="12192000"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47244" y="6675291"/>
              <a:ext cx="12097512" cy="137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45719" y="45720"/>
              <a:ext cx="12097512"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12058710" y="45720"/>
              <a:ext cx="91440" cy="6766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41849" y="45720"/>
              <a:ext cx="91440" cy="6766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userDrawn="1"/>
          </p:nvCxnSpPr>
          <p:spPr>
            <a:xfrm>
              <a:off x="91439" y="91440"/>
              <a:ext cx="1200607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flipV="1">
              <a:off x="87569" y="81915"/>
              <a:ext cx="0" cy="667512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V="1">
              <a:off x="12104430" y="81914"/>
              <a:ext cx="0" cy="667512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76138" y="6755542"/>
              <a:ext cx="113385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userDrawn="1"/>
          </p:nvSpPr>
          <p:spPr>
            <a:xfrm>
              <a:off x="8453276" y="6615212"/>
              <a:ext cx="2638864" cy="261610"/>
            </a:xfrm>
            <a:prstGeom prst="rect">
              <a:avLst/>
            </a:prstGeom>
            <a:noFill/>
          </p:spPr>
          <p:txBody>
            <a:bodyPr wrap="none" rtlCol="0">
              <a:spAutoFit/>
            </a:bodyPr>
            <a:lstStyle/>
            <a:p>
              <a:pPr algn="r"/>
              <a:r>
                <a:rPr lang="en-US" sz="1100" dirty="0"/>
                <a:t>Advanced Materials and Processing</a:t>
              </a:r>
              <a:r>
                <a:rPr lang="en-US" sz="1100" baseline="0" dirty="0"/>
                <a:t> Branch</a:t>
              </a:r>
              <a:endParaRPr lang="en-US" sz="1100" dirty="0"/>
            </a:p>
          </p:txBody>
        </p:sp>
        <p:sp>
          <p:nvSpPr>
            <p:cNvPr id="26" name="TextBox 25"/>
            <p:cNvSpPr txBox="1"/>
            <p:nvPr userDrawn="1"/>
          </p:nvSpPr>
          <p:spPr>
            <a:xfrm>
              <a:off x="1441234" y="6615212"/>
              <a:ext cx="1941557" cy="261610"/>
            </a:xfrm>
            <a:prstGeom prst="rect">
              <a:avLst/>
            </a:prstGeom>
            <a:noFill/>
          </p:spPr>
          <p:txBody>
            <a:bodyPr wrap="none" rtlCol="0">
              <a:spAutoFit/>
            </a:bodyPr>
            <a:lstStyle/>
            <a:p>
              <a:pPr algn="l"/>
              <a:r>
                <a:rPr lang="en-US" sz="1100" dirty="0"/>
                <a:t>NASA Langley Research Center</a:t>
              </a:r>
            </a:p>
          </p:txBody>
        </p:sp>
        <p:cxnSp>
          <p:nvCxnSpPr>
            <p:cNvPr id="27" name="Straight Connector 26"/>
            <p:cNvCxnSpPr/>
            <p:nvPr userDrawn="1"/>
          </p:nvCxnSpPr>
          <p:spPr>
            <a:xfrm>
              <a:off x="3614030" y="6755542"/>
              <a:ext cx="113385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7435653" y="6755542"/>
              <a:ext cx="78638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11323381" y="6755542"/>
              <a:ext cx="78638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32" name="Picture 31"/>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77264" y="5733358"/>
            <a:ext cx="839943" cy="867170"/>
          </a:xfrm>
          <a:prstGeom prst="rect">
            <a:avLst/>
          </a:prstGeom>
        </p:spPr>
      </p:pic>
      <p:sp>
        <p:nvSpPr>
          <p:cNvPr id="31" name="TextBox 30">
            <a:extLst>
              <a:ext uri="{FF2B5EF4-FFF2-40B4-BE49-F238E27FC236}">
                <a16:creationId xmlns:a16="http://schemas.microsoft.com/office/drawing/2014/main" id="{9874A60C-E7BD-4D7F-BBCB-4570CB6F2B47}"/>
              </a:ext>
            </a:extLst>
          </p:cNvPr>
          <p:cNvSpPr txBox="1"/>
          <p:nvPr userDrawn="1"/>
        </p:nvSpPr>
        <p:spPr>
          <a:xfrm>
            <a:off x="5060913" y="6615212"/>
            <a:ext cx="2061783" cy="261610"/>
          </a:xfrm>
          <a:prstGeom prst="rect">
            <a:avLst/>
          </a:prstGeom>
          <a:noFill/>
        </p:spPr>
        <p:txBody>
          <a:bodyPr wrap="none" rtlCol="0">
            <a:spAutoFit/>
          </a:bodyPr>
          <a:lstStyle/>
          <a:p>
            <a:pPr algn="ctr"/>
            <a:r>
              <a:rPr lang="en-US" sz="1100" dirty="0"/>
              <a:t>2021 Summer Intern Symposium</a:t>
            </a:r>
          </a:p>
        </p:txBody>
      </p:sp>
    </p:spTree>
    <p:extLst>
      <p:ext uri="{BB962C8B-B14F-4D97-AF65-F5344CB8AC3E}">
        <p14:creationId xmlns:p14="http://schemas.microsoft.com/office/powerpoint/2010/main" val="2281726670"/>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8D0FFD-A8C8-4EFA-A5A7-91466935EDD8}" type="datetime1">
              <a:rPr lang="en-US" smtClean="0"/>
              <a:t>7/29/2021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4C0C37-3CEC-4CB4-B902-37F94E20E969}" type="slidenum">
              <a:rPr lang="en-US" smtClean="0"/>
              <a:t>‹#›</a:t>
            </a:fld>
            <a:endParaRPr lang="en-US"/>
          </a:p>
        </p:txBody>
      </p:sp>
      <p:grpSp>
        <p:nvGrpSpPr>
          <p:cNvPr id="7" name="Group 6"/>
          <p:cNvGrpSpPr/>
          <p:nvPr userDrawn="1"/>
        </p:nvGrpSpPr>
        <p:grpSpPr>
          <a:xfrm>
            <a:off x="-4010" y="0"/>
            <a:ext cx="12200020" cy="6876822"/>
            <a:chOff x="-4010" y="0"/>
            <a:chExt cx="12200020" cy="6876822"/>
          </a:xfrm>
        </p:grpSpPr>
        <p:sp>
          <p:nvSpPr>
            <p:cNvPr id="8" name="Rectangle 7"/>
            <p:cNvSpPr/>
            <p:nvPr userDrawn="1"/>
          </p:nvSpPr>
          <p:spPr>
            <a:xfrm>
              <a:off x="12012851" y="0"/>
              <a:ext cx="183159"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010" y="0"/>
              <a:ext cx="183159"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descr="http://www.nasa.gov/sites/default/files/images/nasaLogo-570x450.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061609" y="192726"/>
              <a:ext cx="974171" cy="76908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1" y="0"/>
              <a:ext cx="12188952" cy="18288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6629571"/>
              <a:ext cx="12192000"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47244" y="6675291"/>
              <a:ext cx="12097512" cy="137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45719" y="45720"/>
              <a:ext cx="12097512"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12058710" y="45720"/>
              <a:ext cx="91440" cy="6766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41849" y="45720"/>
              <a:ext cx="91440" cy="67665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a:off x="91439" y="91440"/>
              <a:ext cx="1200607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flipV="1">
              <a:off x="87569" y="81915"/>
              <a:ext cx="0" cy="667512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V="1">
              <a:off x="12104430" y="81914"/>
              <a:ext cx="0" cy="667512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76138" y="6755542"/>
              <a:ext cx="113385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8453276" y="6615212"/>
              <a:ext cx="2638864" cy="261610"/>
            </a:xfrm>
            <a:prstGeom prst="rect">
              <a:avLst/>
            </a:prstGeom>
            <a:noFill/>
          </p:spPr>
          <p:txBody>
            <a:bodyPr wrap="none" rtlCol="0">
              <a:spAutoFit/>
            </a:bodyPr>
            <a:lstStyle/>
            <a:p>
              <a:pPr algn="r"/>
              <a:r>
                <a:rPr lang="en-US" sz="1100" dirty="0"/>
                <a:t>Advanced Materials and Processing</a:t>
              </a:r>
              <a:r>
                <a:rPr lang="en-US" sz="1100" baseline="0" dirty="0"/>
                <a:t> Branch</a:t>
              </a:r>
              <a:endParaRPr lang="en-US" sz="1100" dirty="0"/>
            </a:p>
          </p:txBody>
        </p:sp>
        <p:sp>
          <p:nvSpPr>
            <p:cNvPr id="24" name="TextBox 23"/>
            <p:cNvSpPr txBox="1"/>
            <p:nvPr userDrawn="1"/>
          </p:nvSpPr>
          <p:spPr>
            <a:xfrm>
              <a:off x="1441234" y="6615212"/>
              <a:ext cx="1941557" cy="261610"/>
            </a:xfrm>
            <a:prstGeom prst="rect">
              <a:avLst/>
            </a:prstGeom>
            <a:noFill/>
          </p:spPr>
          <p:txBody>
            <a:bodyPr wrap="none" rtlCol="0">
              <a:spAutoFit/>
            </a:bodyPr>
            <a:lstStyle/>
            <a:p>
              <a:pPr algn="l"/>
              <a:r>
                <a:rPr lang="en-US" sz="1100" dirty="0"/>
                <a:t>NASA Langley Research Center</a:t>
              </a:r>
            </a:p>
          </p:txBody>
        </p:sp>
        <p:cxnSp>
          <p:nvCxnSpPr>
            <p:cNvPr id="25" name="Straight Connector 24"/>
            <p:cNvCxnSpPr/>
            <p:nvPr userDrawn="1"/>
          </p:nvCxnSpPr>
          <p:spPr>
            <a:xfrm>
              <a:off x="3614030" y="6755542"/>
              <a:ext cx="113385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7435653" y="6755542"/>
              <a:ext cx="78638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11323381" y="6755542"/>
              <a:ext cx="78638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30" name="Picture 29"/>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277264" y="5733358"/>
            <a:ext cx="839943" cy="867170"/>
          </a:xfrm>
          <a:prstGeom prst="rect">
            <a:avLst/>
          </a:prstGeom>
        </p:spPr>
      </p:pic>
      <p:sp>
        <p:nvSpPr>
          <p:cNvPr id="29" name="TextBox 28">
            <a:extLst>
              <a:ext uri="{FF2B5EF4-FFF2-40B4-BE49-F238E27FC236}">
                <a16:creationId xmlns:a16="http://schemas.microsoft.com/office/drawing/2014/main" id="{F910D14A-3A28-4912-AD99-5C5941C2EA17}"/>
              </a:ext>
            </a:extLst>
          </p:cNvPr>
          <p:cNvSpPr txBox="1"/>
          <p:nvPr userDrawn="1"/>
        </p:nvSpPr>
        <p:spPr>
          <a:xfrm>
            <a:off x="5060913" y="6615212"/>
            <a:ext cx="2061783" cy="261610"/>
          </a:xfrm>
          <a:prstGeom prst="rect">
            <a:avLst/>
          </a:prstGeom>
          <a:noFill/>
        </p:spPr>
        <p:txBody>
          <a:bodyPr wrap="none" rtlCol="0">
            <a:spAutoFit/>
          </a:bodyPr>
          <a:lstStyle/>
          <a:p>
            <a:pPr algn="ctr"/>
            <a:r>
              <a:rPr lang="en-US" sz="1100" dirty="0"/>
              <a:t>2021 Summer Intern Symposium</a:t>
            </a:r>
          </a:p>
        </p:txBody>
      </p:sp>
    </p:spTree>
    <p:extLst>
      <p:ext uri="{BB962C8B-B14F-4D97-AF65-F5344CB8AC3E}">
        <p14:creationId xmlns:p14="http://schemas.microsoft.com/office/powerpoint/2010/main" val="4117435544"/>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CF79FE-330F-4E52-B6EF-9072569AC7D3}" type="datetime1">
              <a:rPr lang="en-US" smtClean="0"/>
              <a:t>7/29/2021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4C0C37-3CEC-4CB4-B902-37F94E20E969}" type="slidenum">
              <a:rPr lang="en-US" smtClean="0"/>
              <a:t>‹#›</a:t>
            </a:fld>
            <a:endParaRPr lang="en-US"/>
          </a:p>
        </p:txBody>
      </p:sp>
    </p:spTree>
    <p:extLst>
      <p:ext uri="{BB962C8B-B14F-4D97-AF65-F5344CB8AC3E}">
        <p14:creationId xmlns:p14="http://schemas.microsoft.com/office/powerpoint/2010/main" val="3213734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EFCBE-92F0-4AA6-B318-8B480D0897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F1FB59-7967-4443-BA31-91A37C2F5D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8B6A50-4EE2-4850-A5C3-8D9FCDDC3AFD}"/>
              </a:ext>
            </a:extLst>
          </p:cNvPr>
          <p:cNvSpPr>
            <a:spLocks noGrp="1"/>
          </p:cNvSpPr>
          <p:nvPr>
            <p:ph type="dt" sz="half" idx="10"/>
          </p:nvPr>
        </p:nvSpPr>
        <p:spPr/>
        <p:txBody>
          <a:bodyPr/>
          <a:lstStyle/>
          <a:p>
            <a:fld id="{0BB1C0D1-A4B4-447C-8956-3C66F814AD6B}" type="datetimeFigureOut">
              <a:rPr lang="en-US" smtClean="0"/>
              <a:t>7/29/2021</a:t>
            </a:fld>
            <a:endParaRPr lang="en-US"/>
          </a:p>
        </p:txBody>
      </p:sp>
      <p:sp>
        <p:nvSpPr>
          <p:cNvPr id="5" name="Footer Placeholder 4">
            <a:extLst>
              <a:ext uri="{FF2B5EF4-FFF2-40B4-BE49-F238E27FC236}">
                <a16:creationId xmlns:a16="http://schemas.microsoft.com/office/drawing/2014/main" id="{7DDC5865-C16D-4735-9B76-5A8A2B6020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79BD2F-66EF-409C-92A0-842BF561787F}"/>
              </a:ext>
            </a:extLst>
          </p:cNvPr>
          <p:cNvSpPr>
            <a:spLocks noGrp="1"/>
          </p:cNvSpPr>
          <p:nvPr>
            <p:ph type="sldNum" sz="quarter" idx="12"/>
          </p:nvPr>
        </p:nvSpPr>
        <p:spPr/>
        <p:txBody>
          <a:bodyPr/>
          <a:lstStyle/>
          <a:p>
            <a:fld id="{C83338CF-045B-4ADE-BAC6-47FA676FCCFE}" type="slidenum">
              <a:rPr lang="en-US" smtClean="0"/>
              <a:t>‹#›</a:t>
            </a:fld>
            <a:endParaRPr lang="en-US"/>
          </a:p>
        </p:txBody>
      </p:sp>
    </p:spTree>
    <p:extLst>
      <p:ext uri="{BB962C8B-B14F-4D97-AF65-F5344CB8AC3E}">
        <p14:creationId xmlns:p14="http://schemas.microsoft.com/office/powerpoint/2010/main" val="17712366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EF975F-E830-40AF-B49A-C5BFC23B73CD}" type="datetime1">
              <a:rPr lang="en-US" smtClean="0"/>
              <a:t>7/29/2021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4C0C37-3CEC-4CB4-B902-37F94E20E969}" type="slidenum">
              <a:rPr lang="en-US" smtClean="0"/>
              <a:t>‹#›</a:t>
            </a:fld>
            <a:endParaRPr lang="en-US"/>
          </a:p>
        </p:txBody>
      </p:sp>
    </p:spTree>
    <p:extLst>
      <p:ext uri="{BB962C8B-B14F-4D97-AF65-F5344CB8AC3E}">
        <p14:creationId xmlns:p14="http://schemas.microsoft.com/office/powerpoint/2010/main" val="40741470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1F1102-1BD8-4D40-B1B1-1F59F23CFE8E}" type="datetime1">
              <a:rPr lang="en-US" smtClean="0"/>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C0C37-3CEC-4CB4-B902-37F94E20E969}" type="slidenum">
              <a:rPr lang="en-US" smtClean="0"/>
              <a:t>‹#›</a:t>
            </a:fld>
            <a:endParaRPr lang="en-US"/>
          </a:p>
        </p:txBody>
      </p:sp>
    </p:spTree>
    <p:extLst>
      <p:ext uri="{BB962C8B-B14F-4D97-AF65-F5344CB8AC3E}">
        <p14:creationId xmlns:p14="http://schemas.microsoft.com/office/powerpoint/2010/main" val="20362926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AF226E-6F81-4B15-8C31-6BD4049B451D}" type="datetime1">
              <a:rPr lang="en-US" smtClean="0"/>
              <a:t>7/29/2021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4C0C37-3CEC-4CB4-B902-37F94E20E969}" type="slidenum">
              <a:rPr lang="en-US" smtClean="0"/>
              <a:t>‹#›</a:t>
            </a:fld>
            <a:endParaRPr lang="en-US"/>
          </a:p>
        </p:txBody>
      </p:sp>
    </p:spTree>
    <p:extLst>
      <p:ext uri="{BB962C8B-B14F-4D97-AF65-F5344CB8AC3E}">
        <p14:creationId xmlns:p14="http://schemas.microsoft.com/office/powerpoint/2010/main" val="6915445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defRPr sz="3200" b="1" i="0" baseline="0">
                <a:solidFill>
                  <a:schemeClr val="bg1"/>
                </a:solidFill>
                <a:latin typeface="Arial Bold" charset="0"/>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sz="2400" baseline="0">
                <a:solidFill>
                  <a:schemeClr val="bg1"/>
                </a:solidFill>
                <a:latin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txBox="1">
            <a:spLocks/>
          </p:cNvSpPr>
          <p:nvPr userDrawn="1"/>
        </p:nvSpPr>
        <p:spPr>
          <a:xfrm>
            <a:off x="11789664" y="6629400"/>
            <a:ext cx="402336" cy="228600"/>
          </a:xfrm>
          <a:prstGeom prst="rect">
            <a:avLst/>
          </a:prstGeom>
        </p:spPr>
        <p:txBody>
          <a:bodyPr vert="horz" wrap="square" lIns="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lang="en-US" sz="1200" kern="1200" baseline="0" smtClean="0">
                <a:solidFill>
                  <a:schemeClr val="bg1"/>
                </a:solidFill>
                <a:latin typeface="Calibri"/>
                <a:ea typeface=""/>
                <a:cs typeface="+mn-cs"/>
              </a:defRPr>
            </a:lvl1pPr>
            <a:lvl2pPr marL="457200" algn="l" rtl="0" eaLnBrk="0" fontAlgn="base" hangingPunct="0">
              <a:spcBef>
                <a:spcPct val="0"/>
              </a:spcBef>
              <a:spcAft>
                <a:spcPct val="0"/>
              </a:spcAft>
              <a:defRPr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charset="-128"/>
                <a:cs typeface="+mn-cs"/>
              </a:defRPr>
            </a:lvl5pPr>
            <a:lvl6pPr marL="2286000" algn="l" defTabSz="914400" rtl="0" eaLnBrk="1" latinLnBrk="0" hangingPunct="1">
              <a:defRPr kern="1200">
                <a:solidFill>
                  <a:schemeClr val="tx1"/>
                </a:solidFill>
                <a:latin typeface="Arial" charset="0"/>
                <a:ea typeface="MS PGothic" charset="-128"/>
                <a:cs typeface="+mn-cs"/>
              </a:defRPr>
            </a:lvl6pPr>
            <a:lvl7pPr marL="2743200" algn="l" defTabSz="914400" rtl="0" eaLnBrk="1" latinLnBrk="0" hangingPunct="1">
              <a:defRPr kern="1200">
                <a:solidFill>
                  <a:schemeClr val="tx1"/>
                </a:solidFill>
                <a:latin typeface="Arial" charset="0"/>
                <a:ea typeface="MS PGothic" charset="-128"/>
                <a:cs typeface="+mn-cs"/>
              </a:defRPr>
            </a:lvl7pPr>
            <a:lvl8pPr marL="3200400" algn="l" defTabSz="914400" rtl="0" eaLnBrk="1" latinLnBrk="0" hangingPunct="1">
              <a:defRPr kern="1200">
                <a:solidFill>
                  <a:schemeClr val="tx1"/>
                </a:solidFill>
                <a:latin typeface="Arial" charset="0"/>
                <a:ea typeface="MS PGothic" charset="-128"/>
                <a:cs typeface="+mn-cs"/>
              </a:defRPr>
            </a:lvl8pPr>
            <a:lvl9pPr marL="3657600" algn="l" defTabSz="914400" rtl="0" eaLnBrk="1" latinLnBrk="0" hangingPunct="1">
              <a:defRPr kern="1200">
                <a:solidFill>
                  <a:schemeClr val="tx1"/>
                </a:solidFill>
                <a:latin typeface="Arial" charset="0"/>
                <a:ea typeface="MS PGothic" charset="-128"/>
                <a:cs typeface="+mn-cs"/>
              </a:defRPr>
            </a:lvl9pPr>
          </a:lstStyle>
          <a:p>
            <a:pPr>
              <a:defRPr/>
            </a:pPr>
            <a:fld id="{E8CC769F-ADCB-2641-BD2F-4076D1C41918}" type="slidenum">
              <a:rPr lang="uk-UA" sz="800" smtClean="0">
                <a:solidFill>
                  <a:schemeClr val="bg1">
                    <a:lumMod val="95000"/>
                    <a:lumOff val="5000"/>
                  </a:schemeClr>
                </a:solidFill>
                <a:latin typeface="Arial" charset="0"/>
              </a:rPr>
              <a:pPr>
                <a:defRPr/>
              </a:pPr>
              <a:t>‹#›</a:t>
            </a:fld>
            <a:endParaRPr lang="uk-UA" sz="1200" dirty="0">
              <a:solidFill>
                <a:schemeClr val="bg1">
                  <a:lumMod val="95000"/>
                  <a:lumOff val="5000"/>
                </a:schemeClr>
              </a:solidFill>
            </a:endParaRPr>
          </a:p>
        </p:txBody>
      </p:sp>
      <p:sp>
        <p:nvSpPr>
          <p:cNvPr id="4" name="TextBox 3"/>
          <p:cNvSpPr txBox="1"/>
          <p:nvPr userDrawn="1"/>
        </p:nvSpPr>
        <p:spPr>
          <a:xfrm>
            <a:off x="1" y="6629400"/>
            <a:ext cx="2834105" cy="215444"/>
          </a:xfrm>
          <a:prstGeom prst="rect">
            <a:avLst/>
          </a:prstGeom>
          <a:noFill/>
        </p:spPr>
        <p:txBody>
          <a:bodyPr wrap="square" rtlCol="0">
            <a:spAutoFit/>
          </a:bodyPr>
          <a:lstStyle/>
          <a:p>
            <a:r>
              <a:rPr lang="en-US" sz="800" dirty="0">
                <a:solidFill>
                  <a:schemeClr val="bg1"/>
                </a:solidFill>
              </a:rPr>
              <a:t>GCD PPBE</a:t>
            </a:r>
            <a:r>
              <a:rPr lang="en-US" sz="800" baseline="0" dirty="0">
                <a:solidFill>
                  <a:schemeClr val="bg1"/>
                </a:solidFill>
              </a:rPr>
              <a:t> 22 Existing Project – New Content  </a:t>
            </a:r>
            <a:endParaRPr lang="en-US" sz="800" dirty="0">
              <a:solidFill>
                <a:schemeClr val="bg1"/>
              </a:solidFill>
            </a:endParaRPr>
          </a:p>
        </p:txBody>
      </p:sp>
    </p:spTree>
    <p:extLst>
      <p:ext uri="{BB962C8B-B14F-4D97-AF65-F5344CB8AC3E}">
        <p14:creationId xmlns:p14="http://schemas.microsoft.com/office/powerpoint/2010/main" val="29674141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34067" y="0"/>
            <a:ext cx="9144000" cy="1066800"/>
          </a:xfrm>
          <a:prstGeom prst="rect">
            <a:avLst/>
          </a:prstGeom>
        </p:spPr>
        <p:txBody>
          <a:bodyPr anchor="ctr"/>
          <a:lstStyle>
            <a:lvl1pPr>
              <a:defRPr sz="2400" baseline="0">
                <a:solidFill>
                  <a:schemeClr val="bg1"/>
                </a:solidFill>
                <a:latin typeface="Arial Bold" charset="0"/>
              </a:defRPr>
            </a:lvl1pPr>
          </a:lstStyle>
          <a:p>
            <a:r>
              <a:rPr lang="en-US" dirty="0"/>
              <a:t>Click to edit Master title style</a:t>
            </a:r>
          </a:p>
        </p:txBody>
      </p:sp>
      <p:sp>
        <p:nvSpPr>
          <p:cNvPr id="3" name="Content Placeholder 2"/>
          <p:cNvSpPr>
            <a:spLocks noGrp="1"/>
          </p:cNvSpPr>
          <p:nvPr>
            <p:ph idx="1"/>
          </p:nvPr>
        </p:nvSpPr>
        <p:spPr>
          <a:xfrm>
            <a:off x="609600" y="1600200"/>
            <a:ext cx="10972800" cy="1664558"/>
          </a:xfrm>
          <a:prstGeom prst="rect">
            <a:avLst/>
          </a:prstGeom>
        </p:spPr>
        <p:txBody>
          <a:bodyPr>
            <a:noAutofit/>
          </a:bodyPr>
          <a:lstStyle>
            <a:lvl1pPr marL="0" indent="0">
              <a:lnSpc>
                <a:spcPct val="95000"/>
              </a:lnSpc>
              <a:spcBef>
                <a:spcPts val="1000"/>
              </a:spcBef>
              <a:buFontTx/>
              <a:buNone/>
              <a:tabLst/>
              <a:defRPr sz="1800" b="1" i="0" baseline="0">
                <a:solidFill>
                  <a:schemeClr val="bg1"/>
                </a:solidFill>
                <a:latin typeface="arial" charset="0"/>
              </a:defRPr>
            </a:lvl1pPr>
            <a:lvl2pPr marL="279400" indent="-165100">
              <a:lnSpc>
                <a:spcPct val="95000"/>
              </a:lnSpc>
              <a:spcBef>
                <a:spcPts val="500"/>
              </a:spcBef>
              <a:buFont typeface="Arial" charset="0"/>
              <a:buChar char="•"/>
              <a:tabLst/>
              <a:defRPr sz="1800" baseline="0">
                <a:solidFill>
                  <a:schemeClr val="bg1"/>
                </a:solidFill>
                <a:latin typeface="arial" charset="0"/>
              </a:defRPr>
            </a:lvl2pPr>
            <a:lvl3pPr marL="571500" indent="-228600">
              <a:lnSpc>
                <a:spcPct val="95000"/>
              </a:lnSpc>
              <a:spcBef>
                <a:spcPts val="500"/>
              </a:spcBef>
              <a:buFont typeface=".AppleSystemUIFont" charset="-120"/>
              <a:buChar char="‒"/>
              <a:tabLst/>
              <a:defRPr sz="1800" baseline="0">
                <a:solidFill>
                  <a:schemeClr val="bg1"/>
                </a:solidFill>
                <a:latin typeface="arial" charset="0"/>
              </a:defRPr>
            </a:lvl3pPr>
            <a:lvl4pPr>
              <a:lnSpc>
                <a:spcPct val="95000"/>
              </a:lnSpc>
              <a:spcBef>
                <a:spcPts val="500"/>
              </a:spcBef>
              <a:defRPr sz="1800" baseline="0">
                <a:solidFill>
                  <a:schemeClr val="bg1"/>
                </a:solidFill>
                <a:latin typeface="arial" charset="0"/>
              </a:defRPr>
            </a:lvl4pPr>
            <a:lvl5pPr>
              <a:lnSpc>
                <a:spcPct val="95000"/>
              </a:lnSpc>
              <a:spcBef>
                <a:spcPts val="500"/>
              </a:spcBef>
              <a:defRPr sz="1800" baseline="0">
                <a:solidFill>
                  <a:schemeClr val="bg1"/>
                </a:solidFill>
                <a:latin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11789664" y="6629400"/>
            <a:ext cx="402336" cy="228600"/>
          </a:xfrm>
          <a:prstGeom prst="rect">
            <a:avLst/>
          </a:prstGeom>
        </p:spPr>
        <p:txBody>
          <a:bodyPr vert="horz" wrap="square" lIns="0" tIns="45720" rIns="91440" bIns="45720" numCol="1" anchor="t" anchorCtr="0" compatLnSpc="1">
            <a:prstTxWarp prst="textNoShape">
              <a:avLst/>
            </a:prstTxWarp>
          </a:bodyPr>
          <a:lstStyle>
            <a:lvl1pPr algn="r" eaLnBrk="1" fontAlgn="auto" hangingPunct="1">
              <a:spcBef>
                <a:spcPts val="0"/>
              </a:spcBef>
              <a:spcAft>
                <a:spcPts val="0"/>
              </a:spcAft>
              <a:defRPr lang="en-US" sz="1200" baseline="0" smtClean="0">
                <a:solidFill>
                  <a:schemeClr val="bg1"/>
                </a:solidFill>
                <a:latin typeface="Calibri"/>
                <a:ea typeface=""/>
              </a:defRPr>
            </a:lvl1pPr>
          </a:lstStyle>
          <a:p>
            <a:pPr>
              <a:defRPr/>
            </a:pPr>
            <a:fld id="{E8CC769F-ADCB-2641-BD2F-4076D1C41918}" type="slidenum">
              <a:rPr lang="uk-UA" sz="800" smtClean="0">
                <a:latin typeface="Arial" charset="0"/>
              </a:rPr>
              <a:pPr>
                <a:defRPr/>
              </a:pPr>
              <a:t>‹#›</a:t>
            </a:fld>
            <a:endParaRPr lang="uk-UA" dirty="0"/>
          </a:p>
        </p:txBody>
      </p:sp>
      <p:sp>
        <p:nvSpPr>
          <p:cNvPr id="5" name="TextBox 4"/>
          <p:cNvSpPr txBox="1"/>
          <p:nvPr userDrawn="1"/>
        </p:nvSpPr>
        <p:spPr>
          <a:xfrm>
            <a:off x="1" y="6629400"/>
            <a:ext cx="2834105" cy="215444"/>
          </a:xfrm>
          <a:prstGeom prst="rect">
            <a:avLst/>
          </a:prstGeom>
          <a:noFill/>
        </p:spPr>
        <p:txBody>
          <a:bodyPr wrap="square" rtlCol="0">
            <a:spAutoFit/>
          </a:bodyPr>
          <a:lstStyle/>
          <a:p>
            <a:r>
              <a:rPr lang="en-US" sz="800" dirty="0">
                <a:solidFill>
                  <a:schemeClr val="bg1"/>
                </a:solidFill>
              </a:rPr>
              <a:t>GCD PPBE</a:t>
            </a:r>
            <a:r>
              <a:rPr lang="en-US" sz="800" baseline="0" dirty="0">
                <a:solidFill>
                  <a:schemeClr val="bg1"/>
                </a:solidFill>
              </a:rPr>
              <a:t> 22 Existing Project – New Content  </a:t>
            </a:r>
            <a:endParaRPr lang="en-US" sz="800" dirty="0">
              <a:solidFill>
                <a:schemeClr val="bg1"/>
              </a:solidFill>
            </a:endParaRPr>
          </a:p>
        </p:txBody>
      </p:sp>
    </p:spTree>
    <p:extLst>
      <p:ext uri="{BB962C8B-B14F-4D97-AF65-F5344CB8AC3E}">
        <p14:creationId xmlns:p14="http://schemas.microsoft.com/office/powerpoint/2010/main" val="3956530692"/>
      </p:ext>
    </p:extLst>
  </p:cSld>
  <p:clrMapOvr>
    <a:masterClrMapping/>
  </p:clrMapOvr>
  <p:extLst>
    <p:ext uri="{DCECCB84-F9BA-43D5-87BE-67443E8EF086}">
      <p15:sldGuideLst xmlns:p15="http://schemas.microsoft.com/office/powerpoint/2012/main">
        <p15:guide id="1" orient="horz" pos="816">
          <p15:clr>
            <a:srgbClr val="FBAE40"/>
          </p15:clr>
        </p15:guide>
        <p15:guide id="2" pos="3840">
          <p15:clr>
            <a:srgbClr val="FBAE40"/>
          </p15:clr>
        </p15:guide>
        <p15:guide id="3" pos="678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a:xfrm>
            <a:off x="609600" y="6173788"/>
            <a:ext cx="2844800" cy="365125"/>
          </a:xfrm>
          <a:prstGeom prst="rect">
            <a:avLst/>
          </a:prstGeom>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a:solidFill>
                  <a:prstClr val="black"/>
                </a:solidFill>
                <a:latin typeface="Calibri"/>
                <a:ea typeface=""/>
              </a:defRPr>
            </a:lvl1pPr>
          </a:lstStyle>
          <a:p>
            <a:pPr>
              <a:defRPr/>
            </a:pPr>
            <a:endParaRPr lang="en-US" dirty="0"/>
          </a:p>
        </p:txBody>
      </p:sp>
      <p:sp>
        <p:nvSpPr>
          <p:cNvPr id="6" name="Footer Placeholder 4"/>
          <p:cNvSpPr>
            <a:spLocks noGrp="1"/>
          </p:cNvSpPr>
          <p:nvPr>
            <p:ph type="ftr" sz="quarter" idx="11"/>
          </p:nvPr>
        </p:nvSpPr>
        <p:spPr>
          <a:xfrm>
            <a:off x="4064000" y="6161924"/>
            <a:ext cx="3860800" cy="365125"/>
          </a:xfrm>
          <a:prstGeom prst="rect">
            <a:avLst/>
          </a:prstGeom>
        </p:spPr>
        <p:txBody>
          <a:bodyPr/>
          <a:lstStyle>
            <a:lvl1pPr eaLnBrk="1" fontAlgn="auto" hangingPunct="1">
              <a:spcBef>
                <a:spcPts val="0"/>
              </a:spcBef>
              <a:spcAft>
                <a:spcPts val="0"/>
              </a:spcAft>
              <a:defRPr>
                <a:solidFill>
                  <a:prstClr val="black"/>
                </a:solidFill>
                <a:latin typeface="Calibri"/>
                <a:ea typeface="ＭＳ Ｐゴシック" charset="-128"/>
                <a:cs typeface="ＭＳ Ｐゴシック" charset="-128"/>
              </a:defRPr>
            </a:lvl1pPr>
          </a:lstStyle>
          <a:p>
            <a:pPr>
              <a:defRPr/>
            </a:pPr>
            <a:endParaRPr lang="en-US" dirty="0"/>
          </a:p>
        </p:txBody>
      </p:sp>
      <p:sp>
        <p:nvSpPr>
          <p:cNvPr id="8" name="Slide Number Placeholder 5"/>
          <p:cNvSpPr txBox="1">
            <a:spLocks/>
          </p:cNvSpPr>
          <p:nvPr userDrawn="1"/>
        </p:nvSpPr>
        <p:spPr>
          <a:xfrm>
            <a:off x="11789664" y="6629400"/>
            <a:ext cx="402336" cy="228600"/>
          </a:xfrm>
          <a:prstGeom prst="rect">
            <a:avLst/>
          </a:prstGeom>
        </p:spPr>
        <p:txBody>
          <a:bodyPr vert="horz" wrap="square" lIns="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lang="en-US" sz="1200" kern="1200" baseline="0" smtClean="0">
                <a:solidFill>
                  <a:schemeClr val="bg1"/>
                </a:solidFill>
                <a:latin typeface="Calibri"/>
                <a:ea typeface=""/>
                <a:cs typeface="+mn-cs"/>
              </a:defRPr>
            </a:lvl1pPr>
            <a:lvl2pPr marL="457200" algn="l" rtl="0" eaLnBrk="0" fontAlgn="base" hangingPunct="0">
              <a:spcBef>
                <a:spcPct val="0"/>
              </a:spcBef>
              <a:spcAft>
                <a:spcPct val="0"/>
              </a:spcAft>
              <a:defRPr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charset="-128"/>
                <a:cs typeface="+mn-cs"/>
              </a:defRPr>
            </a:lvl5pPr>
            <a:lvl6pPr marL="2286000" algn="l" defTabSz="914400" rtl="0" eaLnBrk="1" latinLnBrk="0" hangingPunct="1">
              <a:defRPr kern="1200">
                <a:solidFill>
                  <a:schemeClr val="tx1"/>
                </a:solidFill>
                <a:latin typeface="Arial" charset="0"/>
                <a:ea typeface="MS PGothic" charset="-128"/>
                <a:cs typeface="+mn-cs"/>
              </a:defRPr>
            </a:lvl6pPr>
            <a:lvl7pPr marL="2743200" algn="l" defTabSz="914400" rtl="0" eaLnBrk="1" latinLnBrk="0" hangingPunct="1">
              <a:defRPr kern="1200">
                <a:solidFill>
                  <a:schemeClr val="tx1"/>
                </a:solidFill>
                <a:latin typeface="Arial" charset="0"/>
                <a:ea typeface="MS PGothic" charset="-128"/>
                <a:cs typeface="+mn-cs"/>
              </a:defRPr>
            </a:lvl7pPr>
            <a:lvl8pPr marL="3200400" algn="l" defTabSz="914400" rtl="0" eaLnBrk="1" latinLnBrk="0" hangingPunct="1">
              <a:defRPr kern="1200">
                <a:solidFill>
                  <a:schemeClr val="tx1"/>
                </a:solidFill>
                <a:latin typeface="Arial" charset="0"/>
                <a:ea typeface="MS PGothic" charset="-128"/>
                <a:cs typeface="+mn-cs"/>
              </a:defRPr>
            </a:lvl8pPr>
            <a:lvl9pPr marL="3657600" algn="l" defTabSz="914400" rtl="0" eaLnBrk="1" latinLnBrk="0" hangingPunct="1">
              <a:defRPr kern="1200">
                <a:solidFill>
                  <a:schemeClr val="tx1"/>
                </a:solidFill>
                <a:latin typeface="Arial" charset="0"/>
                <a:ea typeface="MS PGothic" charset="-128"/>
                <a:cs typeface="+mn-cs"/>
              </a:defRPr>
            </a:lvl9pPr>
          </a:lstStyle>
          <a:p>
            <a:pPr>
              <a:defRPr/>
            </a:pPr>
            <a:fld id="{E8CC769F-ADCB-2641-BD2F-4076D1C41918}" type="slidenum">
              <a:rPr lang="uk-UA" sz="800" smtClean="0">
                <a:latin typeface="Arial" charset="0"/>
              </a:rPr>
              <a:pPr>
                <a:defRPr/>
              </a:pPr>
              <a:t>‹#›</a:t>
            </a:fld>
            <a:endParaRPr lang="uk-UA" sz="1200" dirty="0"/>
          </a:p>
        </p:txBody>
      </p:sp>
      <p:sp>
        <p:nvSpPr>
          <p:cNvPr id="9" name="TextBox 8"/>
          <p:cNvSpPr txBox="1"/>
          <p:nvPr userDrawn="1"/>
        </p:nvSpPr>
        <p:spPr>
          <a:xfrm>
            <a:off x="1" y="6629400"/>
            <a:ext cx="2834105" cy="215444"/>
          </a:xfrm>
          <a:prstGeom prst="rect">
            <a:avLst/>
          </a:prstGeom>
          <a:noFill/>
        </p:spPr>
        <p:txBody>
          <a:bodyPr wrap="square" rtlCol="0">
            <a:spAutoFit/>
          </a:bodyPr>
          <a:lstStyle/>
          <a:p>
            <a:r>
              <a:rPr lang="en-US" sz="800" dirty="0">
                <a:solidFill>
                  <a:schemeClr val="bg1"/>
                </a:solidFill>
              </a:rPr>
              <a:t>GCD PPBE</a:t>
            </a:r>
            <a:r>
              <a:rPr lang="en-US" sz="800" baseline="0" dirty="0">
                <a:solidFill>
                  <a:schemeClr val="bg1"/>
                </a:solidFill>
              </a:rPr>
              <a:t> 22 Existing Project – New Content  </a:t>
            </a:r>
            <a:endParaRPr lang="en-US" sz="800" dirty="0">
              <a:solidFill>
                <a:schemeClr val="bg1"/>
              </a:solidFill>
            </a:endParaRPr>
          </a:p>
        </p:txBody>
      </p:sp>
    </p:spTree>
    <p:extLst>
      <p:ext uri="{BB962C8B-B14F-4D97-AF65-F5344CB8AC3E}">
        <p14:creationId xmlns:p14="http://schemas.microsoft.com/office/powerpoint/2010/main" val="23256740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609600" y="6126164"/>
            <a:ext cx="2844800" cy="365125"/>
          </a:xfrm>
          <a:prstGeom prst="rect">
            <a:avLst/>
          </a:prstGeom>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a:solidFill>
                  <a:prstClr val="black"/>
                </a:solidFill>
                <a:latin typeface="Calibri"/>
                <a:ea typeface=""/>
              </a:defRPr>
            </a:lvl1pPr>
          </a:lstStyle>
          <a:p>
            <a:pPr>
              <a:defRPr/>
            </a:pPr>
            <a:endParaRPr lang="en-US" dirty="0"/>
          </a:p>
        </p:txBody>
      </p:sp>
      <p:sp>
        <p:nvSpPr>
          <p:cNvPr id="8" name="Footer Placeholder 4"/>
          <p:cNvSpPr>
            <a:spLocks noGrp="1"/>
          </p:cNvSpPr>
          <p:nvPr>
            <p:ph type="ftr" sz="quarter" idx="11"/>
          </p:nvPr>
        </p:nvSpPr>
        <p:spPr>
          <a:xfrm>
            <a:off x="4165600" y="6126164"/>
            <a:ext cx="3860800" cy="365125"/>
          </a:xfrm>
          <a:prstGeom prst="rect">
            <a:avLst/>
          </a:prstGeom>
        </p:spPr>
        <p:txBody>
          <a:bodyPr/>
          <a:lstStyle>
            <a:lvl1pPr eaLnBrk="1" fontAlgn="auto" hangingPunct="1">
              <a:spcBef>
                <a:spcPts val="0"/>
              </a:spcBef>
              <a:spcAft>
                <a:spcPts val="0"/>
              </a:spcAft>
              <a:defRPr>
                <a:solidFill>
                  <a:prstClr val="black"/>
                </a:solidFill>
                <a:latin typeface="Calibri"/>
                <a:ea typeface="ＭＳ Ｐゴシック" charset="-128"/>
                <a:cs typeface="ＭＳ Ｐゴシック" charset="-128"/>
              </a:defRPr>
            </a:lvl1pPr>
          </a:lstStyle>
          <a:p>
            <a:pPr>
              <a:defRPr/>
            </a:pPr>
            <a:endParaRPr lang="en-US" dirty="0"/>
          </a:p>
        </p:txBody>
      </p:sp>
      <p:sp>
        <p:nvSpPr>
          <p:cNvPr id="10" name="Slide Number Placeholder 5"/>
          <p:cNvSpPr txBox="1">
            <a:spLocks/>
          </p:cNvSpPr>
          <p:nvPr userDrawn="1"/>
        </p:nvSpPr>
        <p:spPr>
          <a:xfrm>
            <a:off x="11789664" y="6629400"/>
            <a:ext cx="402336" cy="228600"/>
          </a:xfrm>
          <a:prstGeom prst="rect">
            <a:avLst/>
          </a:prstGeom>
        </p:spPr>
        <p:txBody>
          <a:bodyPr vert="horz" wrap="square" lIns="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lang="en-US" sz="1200" kern="1200" baseline="0" smtClean="0">
                <a:solidFill>
                  <a:schemeClr val="bg1"/>
                </a:solidFill>
                <a:latin typeface="Calibri"/>
                <a:ea typeface=""/>
                <a:cs typeface="+mn-cs"/>
              </a:defRPr>
            </a:lvl1pPr>
            <a:lvl2pPr marL="457200" algn="l" rtl="0" eaLnBrk="0" fontAlgn="base" hangingPunct="0">
              <a:spcBef>
                <a:spcPct val="0"/>
              </a:spcBef>
              <a:spcAft>
                <a:spcPct val="0"/>
              </a:spcAft>
              <a:defRPr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charset="-128"/>
                <a:cs typeface="+mn-cs"/>
              </a:defRPr>
            </a:lvl5pPr>
            <a:lvl6pPr marL="2286000" algn="l" defTabSz="914400" rtl="0" eaLnBrk="1" latinLnBrk="0" hangingPunct="1">
              <a:defRPr kern="1200">
                <a:solidFill>
                  <a:schemeClr val="tx1"/>
                </a:solidFill>
                <a:latin typeface="Arial" charset="0"/>
                <a:ea typeface="MS PGothic" charset="-128"/>
                <a:cs typeface="+mn-cs"/>
              </a:defRPr>
            </a:lvl6pPr>
            <a:lvl7pPr marL="2743200" algn="l" defTabSz="914400" rtl="0" eaLnBrk="1" latinLnBrk="0" hangingPunct="1">
              <a:defRPr kern="1200">
                <a:solidFill>
                  <a:schemeClr val="tx1"/>
                </a:solidFill>
                <a:latin typeface="Arial" charset="0"/>
                <a:ea typeface="MS PGothic" charset="-128"/>
                <a:cs typeface="+mn-cs"/>
              </a:defRPr>
            </a:lvl7pPr>
            <a:lvl8pPr marL="3200400" algn="l" defTabSz="914400" rtl="0" eaLnBrk="1" latinLnBrk="0" hangingPunct="1">
              <a:defRPr kern="1200">
                <a:solidFill>
                  <a:schemeClr val="tx1"/>
                </a:solidFill>
                <a:latin typeface="Arial" charset="0"/>
                <a:ea typeface="MS PGothic" charset="-128"/>
                <a:cs typeface="+mn-cs"/>
              </a:defRPr>
            </a:lvl8pPr>
            <a:lvl9pPr marL="3657600" algn="l" defTabSz="914400" rtl="0" eaLnBrk="1" latinLnBrk="0" hangingPunct="1">
              <a:defRPr kern="1200">
                <a:solidFill>
                  <a:schemeClr val="tx1"/>
                </a:solidFill>
                <a:latin typeface="Arial" charset="0"/>
                <a:ea typeface="MS PGothic" charset="-128"/>
                <a:cs typeface="+mn-cs"/>
              </a:defRPr>
            </a:lvl9pPr>
          </a:lstStyle>
          <a:p>
            <a:pPr>
              <a:defRPr/>
            </a:pPr>
            <a:fld id="{E8CC769F-ADCB-2641-BD2F-4076D1C41918}" type="slidenum">
              <a:rPr lang="uk-UA" sz="800" smtClean="0">
                <a:latin typeface="Arial" charset="0"/>
              </a:rPr>
              <a:pPr>
                <a:defRPr/>
              </a:pPr>
              <a:t>‹#›</a:t>
            </a:fld>
            <a:endParaRPr lang="uk-UA" sz="1200" dirty="0"/>
          </a:p>
        </p:txBody>
      </p:sp>
      <p:sp>
        <p:nvSpPr>
          <p:cNvPr id="11" name="TextBox 10"/>
          <p:cNvSpPr txBox="1"/>
          <p:nvPr userDrawn="1"/>
        </p:nvSpPr>
        <p:spPr>
          <a:xfrm>
            <a:off x="1" y="6629400"/>
            <a:ext cx="2834105" cy="215444"/>
          </a:xfrm>
          <a:prstGeom prst="rect">
            <a:avLst/>
          </a:prstGeom>
          <a:noFill/>
        </p:spPr>
        <p:txBody>
          <a:bodyPr wrap="square" rtlCol="0">
            <a:spAutoFit/>
          </a:bodyPr>
          <a:lstStyle/>
          <a:p>
            <a:r>
              <a:rPr lang="en-US" sz="800" dirty="0">
                <a:solidFill>
                  <a:schemeClr val="bg1"/>
                </a:solidFill>
              </a:rPr>
              <a:t>GCD PPBE</a:t>
            </a:r>
            <a:r>
              <a:rPr lang="en-US" sz="800" baseline="0" dirty="0">
                <a:solidFill>
                  <a:schemeClr val="bg1"/>
                </a:solidFill>
              </a:rPr>
              <a:t> 22 Existing Project – New Content  </a:t>
            </a:r>
            <a:endParaRPr lang="en-US" sz="800" dirty="0">
              <a:solidFill>
                <a:schemeClr val="bg1"/>
              </a:solidFill>
            </a:endParaRPr>
          </a:p>
        </p:txBody>
      </p:sp>
    </p:spTree>
    <p:extLst>
      <p:ext uri="{BB962C8B-B14F-4D97-AF65-F5344CB8AC3E}">
        <p14:creationId xmlns:p14="http://schemas.microsoft.com/office/powerpoint/2010/main" val="23332434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Slide Number Placeholder 5"/>
          <p:cNvSpPr>
            <a:spLocks noGrp="1"/>
          </p:cNvSpPr>
          <p:nvPr>
            <p:ph type="sldNum" sz="quarter" idx="10"/>
          </p:nvPr>
        </p:nvSpPr>
        <p:spPr>
          <a:xfrm>
            <a:off x="11789664" y="6629400"/>
            <a:ext cx="402336" cy="228600"/>
          </a:xfrm>
          <a:prstGeom prst="rect">
            <a:avLst/>
          </a:prstGeom>
        </p:spPr>
        <p:txBody>
          <a:bodyPr vert="horz" wrap="square" lIns="0" tIns="45720" rIns="91440" bIns="45720" numCol="1" anchor="t" anchorCtr="0" compatLnSpc="1">
            <a:prstTxWarp prst="textNoShape">
              <a:avLst/>
            </a:prstTxWarp>
          </a:bodyPr>
          <a:lstStyle>
            <a:lvl1pPr algn="r" eaLnBrk="1" fontAlgn="auto" hangingPunct="1">
              <a:spcBef>
                <a:spcPts val="0"/>
              </a:spcBef>
              <a:spcAft>
                <a:spcPts val="0"/>
              </a:spcAft>
              <a:defRPr lang="en-US" sz="800" baseline="0" smtClean="0">
                <a:solidFill>
                  <a:schemeClr val="tx1"/>
                </a:solidFill>
                <a:latin typeface="Arial" charset="0"/>
                <a:ea typeface=""/>
              </a:defRPr>
            </a:lvl1pPr>
          </a:lstStyle>
          <a:p>
            <a:pPr>
              <a:defRPr/>
            </a:pPr>
            <a:fld id="{75D13D49-2B6F-174C-9E1E-1013A06E5C50}" type="slidenum">
              <a:rPr lang="uk-UA" smtClean="0"/>
              <a:pPr>
                <a:defRPr/>
              </a:pPr>
              <a:t>‹#›</a:t>
            </a:fld>
            <a:endParaRPr lang="uk-UA" dirty="0"/>
          </a:p>
        </p:txBody>
      </p:sp>
      <p:sp>
        <p:nvSpPr>
          <p:cNvPr id="2" name="Title 1"/>
          <p:cNvSpPr>
            <a:spLocks noGrp="1"/>
          </p:cNvSpPr>
          <p:nvPr>
            <p:ph type="title"/>
          </p:nvPr>
        </p:nvSpPr>
        <p:spPr>
          <a:xfrm>
            <a:off x="1625600" y="0"/>
            <a:ext cx="9144000" cy="1066800"/>
          </a:xfrm>
          <a:prstGeom prst="rect">
            <a:avLst/>
          </a:prstGeom>
        </p:spPr>
        <p:txBody>
          <a:bodyPr anchor="ctr"/>
          <a:lstStyle>
            <a:lvl1pPr>
              <a:defRPr lang="en-US" sz="2400" baseline="0">
                <a:solidFill>
                  <a:schemeClr val="bg1"/>
                </a:solidFill>
                <a:latin typeface="Arial Bold" charset="0"/>
              </a:defRPr>
            </a:lvl1pPr>
          </a:lstStyle>
          <a:p>
            <a:pPr lvl="0"/>
            <a:r>
              <a:rPr lang="en-US" dirty="0"/>
              <a:t>Click to edit Master title style</a:t>
            </a:r>
          </a:p>
        </p:txBody>
      </p:sp>
      <p:sp>
        <p:nvSpPr>
          <p:cNvPr id="4" name="TextBox 3"/>
          <p:cNvSpPr txBox="1"/>
          <p:nvPr userDrawn="1"/>
        </p:nvSpPr>
        <p:spPr>
          <a:xfrm>
            <a:off x="1" y="6629400"/>
            <a:ext cx="2834105" cy="215444"/>
          </a:xfrm>
          <a:prstGeom prst="rect">
            <a:avLst/>
          </a:prstGeom>
          <a:noFill/>
        </p:spPr>
        <p:txBody>
          <a:bodyPr wrap="square" rtlCol="0">
            <a:spAutoFit/>
          </a:bodyPr>
          <a:lstStyle/>
          <a:p>
            <a:r>
              <a:rPr lang="en-US" sz="800" dirty="0">
                <a:solidFill>
                  <a:schemeClr val="bg1"/>
                </a:solidFill>
              </a:rPr>
              <a:t>GCD FY18</a:t>
            </a:r>
            <a:r>
              <a:rPr lang="en-US" sz="800" baseline="0" dirty="0">
                <a:solidFill>
                  <a:schemeClr val="bg1"/>
                </a:solidFill>
              </a:rPr>
              <a:t> Mid Year Review</a:t>
            </a:r>
            <a:endParaRPr lang="en-US" sz="800" dirty="0">
              <a:solidFill>
                <a:schemeClr val="bg1"/>
              </a:solidFill>
            </a:endParaRPr>
          </a:p>
        </p:txBody>
      </p:sp>
      <p:sp>
        <p:nvSpPr>
          <p:cNvPr id="5" name="TextBox 4"/>
          <p:cNvSpPr txBox="1"/>
          <p:nvPr userDrawn="1"/>
        </p:nvSpPr>
        <p:spPr>
          <a:xfrm>
            <a:off x="1" y="6629400"/>
            <a:ext cx="2834105" cy="215444"/>
          </a:xfrm>
          <a:prstGeom prst="rect">
            <a:avLst/>
          </a:prstGeom>
          <a:noFill/>
        </p:spPr>
        <p:txBody>
          <a:bodyPr wrap="square" rtlCol="0">
            <a:spAutoFit/>
          </a:bodyPr>
          <a:lstStyle/>
          <a:p>
            <a:r>
              <a:rPr lang="en-US" sz="800" dirty="0">
                <a:solidFill>
                  <a:sysClr val="windowText" lastClr="000000"/>
                </a:solidFill>
              </a:rPr>
              <a:t>GCD PPBE</a:t>
            </a:r>
            <a:r>
              <a:rPr lang="en-US" sz="800" baseline="0" dirty="0">
                <a:solidFill>
                  <a:sysClr val="windowText" lastClr="000000"/>
                </a:solidFill>
              </a:rPr>
              <a:t> 22 New Start Projects – Full Proposal </a:t>
            </a:r>
            <a:endParaRPr lang="en-US" sz="800" dirty="0">
              <a:solidFill>
                <a:sysClr val="windowText" lastClr="000000"/>
              </a:solidFill>
            </a:endParaRPr>
          </a:p>
        </p:txBody>
      </p:sp>
    </p:spTree>
    <p:extLst>
      <p:ext uri="{BB962C8B-B14F-4D97-AF65-F5344CB8AC3E}">
        <p14:creationId xmlns:p14="http://schemas.microsoft.com/office/powerpoint/2010/main" val="181425960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816">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1"/>
        </a:solidFill>
        <a:effectLst/>
      </p:bgPr>
    </p:bg>
    <p:spTree>
      <p:nvGrpSpPr>
        <p:cNvPr id="1" name=""/>
        <p:cNvGrpSpPr/>
        <p:nvPr/>
      </p:nvGrpSpPr>
      <p:grpSpPr>
        <a:xfrm>
          <a:off x="0" y="0"/>
          <a:ext cx="0" cy="0"/>
          <a:chOff x="0" y="0"/>
          <a:chExt cx="0" cy="0"/>
        </a:xfrm>
      </p:grpSpPr>
      <p:sp>
        <p:nvSpPr>
          <p:cNvPr id="5" name="Slide Number Placeholder 5"/>
          <p:cNvSpPr txBox="1">
            <a:spLocks/>
          </p:cNvSpPr>
          <p:nvPr userDrawn="1"/>
        </p:nvSpPr>
        <p:spPr>
          <a:xfrm>
            <a:off x="11789664" y="6629400"/>
            <a:ext cx="402336" cy="228600"/>
          </a:xfrm>
          <a:prstGeom prst="rect">
            <a:avLst/>
          </a:prstGeom>
        </p:spPr>
        <p:txBody>
          <a:bodyPr vert="horz" wrap="square" lIns="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lang="en-US" sz="1200" kern="1200" baseline="0" smtClean="0">
                <a:solidFill>
                  <a:schemeClr val="bg1"/>
                </a:solidFill>
                <a:latin typeface="Calibri"/>
                <a:ea typeface=""/>
                <a:cs typeface="+mn-cs"/>
              </a:defRPr>
            </a:lvl1pPr>
            <a:lvl2pPr marL="457200" algn="l" rtl="0" eaLnBrk="0" fontAlgn="base" hangingPunct="0">
              <a:spcBef>
                <a:spcPct val="0"/>
              </a:spcBef>
              <a:spcAft>
                <a:spcPct val="0"/>
              </a:spcAft>
              <a:defRPr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charset="-128"/>
                <a:cs typeface="+mn-cs"/>
              </a:defRPr>
            </a:lvl5pPr>
            <a:lvl6pPr marL="2286000" algn="l" defTabSz="914400" rtl="0" eaLnBrk="1" latinLnBrk="0" hangingPunct="1">
              <a:defRPr kern="1200">
                <a:solidFill>
                  <a:schemeClr val="tx1"/>
                </a:solidFill>
                <a:latin typeface="Arial" charset="0"/>
                <a:ea typeface="MS PGothic" charset="-128"/>
                <a:cs typeface="+mn-cs"/>
              </a:defRPr>
            </a:lvl6pPr>
            <a:lvl7pPr marL="2743200" algn="l" defTabSz="914400" rtl="0" eaLnBrk="1" latinLnBrk="0" hangingPunct="1">
              <a:defRPr kern="1200">
                <a:solidFill>
                  <a:schemeClr val="tx1"/>
                </a:solidFill>
                <a:latin typeface="Arial" charset="0"/>
                <a:ea typeface="MS PGothic" charset="-128"/>
                <a:cs typeface="+mn-cs"/>
              </a:defRPr>
            </a:lvl7pPr>
            <a:lvl8pPr marL="3200400" algn="l" defTabSz="914400" rtl="0" eaLnBrk="1" latinLnBrk="0" hangingPunct="1">
              <a:defRPr kern="1200">
                <a:solidFill>
                  <a:schemeClr val="tx1"/>
                </a:solidFill>
                <a:latin typeface="Arial" charset="0"/>
                <a:ea typeface="MS PGothic" charset="-128"/>
                <a:cs typeface="+mn-cs"/>
              </a:defRPr>
            </a:lvl8pPr>
            <a:lvl9pPr marL="3657600" algn="l" defTabSz="914400" rtl="0" eaLnBrk="1" latinLnBrk="0" hangingPunct="1">
              <a:defRPr kern="1200">
                <a:solidFill>
                  <a:schemeClr val="tx1"/>
                </a:solidFill>
                <a:latin typeface="Arial" charset="0"/>
                <a:ea typeface="MS PGothic" charset="-128"/>
                <a:cs typeface="+mn-cs"/>
              </a:defRPr>
            </a:lvl9pPr>
          </a:lstStyle>
          <a:p>
            <a:pPr>
              <a:defRPr/>
            </a:pPr>
            <a:fld id="{E8CC769F-ADCB-2641-BD2F-4076D1C41918}" type="slidenum">
              <a:rPr lang="uk-UA" sz="800" smtClean="0">
                <a:latin typeface="Arial" charset="0"/>
              </a:rPr>
              <a:pPr>
                <a:defRPr/>
              </a:pPr>
              <a:t>‹#›</a:t>
            </a:fld>
            <a:endParaRPr lang="uk-UA" sz="1200" dirty="0"/>
          </a:p>
        </p:txBody>
      </p:sp>
      <p:sp>
        <p:nvSpPr>
          <p:cNvPr id="6" name="TextBox 5"/>
          <p:cNvSpPr txBox="1"/>
          <p:nvPr userDrawn="1"/>
        </p:nvSpPr>
        <p:spPr>
          <a:xfrm>
            <a:off x="1" y="6629400"/>
            <a:ext cx="2834105" cy="215444"/>
          </a:xfrm>
          <a:prstGeom prst="rect">
            <a:avLst/>
          </a:prstGeom>
          <a:noFill/>
        </p:spPr>
        <p:txBody>
          <a:bodyPr wrap="square" rtlCol="0">
            <a:spAutoFit/>
          </a:bodyPr>
          <a:lstStyle/>
          <a:p>
            <a:r>
              <a:rPr lang="en-US" sz="800" dirty="0">
                <a:solidFill>
                  <a:schemeClr val="bg1"/>
                </a:solidFill>
              </a:rPr>
              <a:t>GCD PPBE</a:t>
            </a:r>
            <a:r>
              <a:rPr lang="en-US" sz="800" baseline="0" dirty="0">
                <a:solidFill>
                  <a:schemeClr val="bg1"/>
                </a:solidFill>
              </a:rPr>
              <a:t> 22 Existing Project – New Content  </a:t>
            </a:r>
            <a:endParaRPr lang="en-US" sz="800" dirty="0">
              <a:solidFill>
                <a:schemeClr val="bg1"/>
              </a:solidFill>
            </a:endParaRPr>
          </a:p>
        </p:txBody>
      </p:sp>
    </p:spTree>
    <p:extLst>
      <p:ext uri="{BB962C8B-B14F-4D97-AF65-F5344CB8AC3E}">
        <p14:creationId xmlns:p14="http://schemas.microsoft.com/office/powerpoint/2010/main" val="966071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1" y="1445127"/>
            <a:ext cx="4011084" cy="872288"/>
          </a:xfrm>
          <a:prstGeom prst="rect">
            <a:avLst/>
          </a:prstGeom>
        </p:spPr>
        <p:txBody>
          <a:bodyPr anchor="b"/>
          <a:lstStyle>
            <a:lvl1pPr algn="l">
              <a:defRPr sz="2000" b="1">
                <a:solidFill>
                  <a:schemeClr val="bg1"/>
                </a:solidFill>
              </a:defRPr>
            </a:lvl1pPr>
          </a:lstStyle>
          <a:p>
            <a:r>
              <a:rPr lang="en-US"/>
              <a:t>Click to edit Master title style</a:t>
            </a:r>
          </a:p>
        </p:txBody>
      </p:sp>
      <p:sp>
        <p:nvSpPr>
          <p:cNvPr id="3" name="Content Placeholder 2"/>
          <p:cNvSpPr>
            <a:spLocks noGrp="1"/>
          </p:cNvSpPr>
          <p:nvPr>
            <p:ph idx="1"/>
          </p:nvPr>
        </p:nvSpPr>
        <p:spPr>
          <a:xfrm>
            <a:off x="4766733" y="1445127"/>
            <a:ext cx="6815667" cy="4393616"/>
          </a:xfrm>
          <a:prstGeom prst="rect">
            <a:avLst/>
          </a:prstGeo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599" y="2500560"/>
            <a:ext cx="4011084" cy="3521328"/>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5"/>
          <p:cNvSpPr>
            <a:spLocks noGrp="1"/>
          </p:cNvSpPr>
          <p:nvPr>
            <p:ph type="sldNum" sz="quarter" idx="12"/>
          </p:nvPr>
        </p:nvSpPr>
        <p:spPr>
          <a:xfrm>
            <a:off x="11789664" y="6629400"/>
            <a:ext cx="402336" cy="228600"/>
          </a:xfrm>
          <a:prstGeom prst="rect">
            <a:avLst/>
          </a:prstGeom>
        </p:spPr>
        <p:txBody>
          <a:bodyPr vert="horz" wrap="square" lIns="0" tIns="45720" rIns="91440" bIns="45720" numCol="1" anchor="t" anchorCtr="0" compatLnSpc="1">
            <a:prstTxWarp prst="textNoShape">
              <a:avLst/>
            </a:prstTxWarp>
          </a:bodyPr>
          <a:lstStyle>
            <a:lvl1pPr algn="r" eaLnBrk="1" fontAlgn="auto" hangingPunct="1">
              <a:spcBef>
                <a:spcPts val="0"/>
              </a:spcBef>
              <a:spcAft>
                <a:spcPts val="0"/>
              </a:spcAft>
              <a:defRPr lang="en-US" sz="1200" baseline="0" smtClean="0">
                <a:solidFill>
                  <a:schemeClr val="bg1"/>
                </a:solidFill>
                <a:latin typeface="Calibri"/>
                <a:ea typeface=""/>
              </a:defRPr>
            </a:lvl1pPr>
          </a:lstStyle>
          <a:p>
            <a:pPr>
              <a:defRPr/>
            </a:pPr>
            <a:fld id="{E8CC769F-ADCB-2641-BD2F-4076D1C41918}" type="slidenum">
              <a:rPr lang="uk-UA" sz="800" smtClean="0">
                <a:latin typeface="Arial" charset="0"/>
              </a:rPr>
              <a:pPr>
                <a:defRPr/>
              </a:pPr>
              <a:t>‹#›</a:t>
            </a:fld>
            <a:endParaRPr lang="uk-UA" dirty="0"/>
          </a:p>
        </p:txBody>
      </p:sp>
      <p:sp>
        <p:nvSpPr>
          <p:cNvPr id="9" name="TextBox 8"/>
          <p:cNvSpPr txBox="1"/>
          <p:nvPr userDrawn="1"/>
        </p:nvSpPr>
        <p:spPr>
          <a:xfrm>
            <a:off x="1" y="6629400"/>
            <a:ext cx="2834105" cy="215444"/>
          </a:xfrm>
          <a:prstGeom prst="rect">
            <a:avLst/>
          </a:prstGeom>
          <a:noFill/>
        </p:spPr>
        <p:txBody>
          <a:bodyPr wrap="square" rtlCol="0">
            <a:spAutoFit/>
          </a:bodyPr>
          <a:lstStyle/>
          <a:p>
            <a:r>
              <a:rPr lang="en-US" sz="800" dirty="0">
                <a:solidFill>
                  <a:schemeClr val="bg1"/>
                </a:solidFill>
              </a:rPr>
              <a:t>GCD PPBE</a:t>
            </a:r>
            <a:r>
              <a:rPr lang="en-US" sz="800" baseline="0" dirty="0">
                <a:solidFill>
                  <a:schemeClr val="bg1"/>
                </a:solidFill>
              </a:rPr>
              <a:t> 22 Existing Project – New Content  </a:t>
            </a:r>
            <a:endParaRPr lang="en-US" sz="800" dirty="0">
              <a:solidFill>
                <a:schemeClr val="bg1"/>
              </a:solidFill>
            </a:endParaRPr>
          </a:p>
        </p:txBody>
      </p:sp>
    </p:spTree>
    <p:extLst>
      <p:ext uri="{BB962C8B-B14F-4D97-AF65-F5344CB8AC3E}">
        <p14:creationId xmlns:p14="http://schemas.microsoft.com/office/powerpoint/2010/main" val="3324628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7E0A3-6560-4C43-AE17-9638164AA3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A01EB3-FAE3-4A91-84E6-E421CA1394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85CA55-6E7D-46B1-B3ED-275E29857662}"/>
              </a:ext>
            </a:extLst>
          </p:cNvPr>
          <p:cNvSpPr>
            <a:spLocks noGrp="1"/>
          </p:cNvSpPr>
          <p:nvPr>
            <p:ph type="dt" sz="half" idx="10"/>
          </p:nvPr>
        </p:nvSpPr>
        <p:spPr/>
        <p:txBody>
          <a:bodyPr/>
          <a:lstStyle/>
          <a:p>
            <a:fld id="{0BB1C0D1-A4B4-447C-8956-3C66F814AD6B}" type="datetimeFigureOut">
              <a:rPr lang="en-US" smtClean="0"/>
              <a:t>7/29/2021</a:t>
            </a:fld>
            <a:endParaRPr lang="en-US"/>
          </a:p>
        </p:txBody>
      </p:sp>
      <p:sp>
        <p:nvSpPr>
          <p:cNvPr id="5" name="Footer Placeholder 4">
            <a:extLst>
              <a:ext uri="{FF2B5EF4-FFF2-40B4-BE49-F238E27FC236}">
                <a16:creationId xmlns:a16="http://schemas.microsoft.com/office/drawing/2014/main" id="{26DD8554-C056-49FD-9751-C03708871A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F1844B-6AAF-483A-A25A-75D90716DA4B}"/>
              </a:ext>
            </a:extLst>
          </p:cNvPr>
          <p:cNvSpPr>
            <a:spLocks noGrp="1"/>
          </p:cNvSpPr>
          <p:nvPr>
            <p:ph type="sldNum" sz="quarter" idx="12"/>
          </p:nvPr>
        </p:nvSpPr>
        <p:spPr/>
        <p:txBody>
          <a:bodyPr/>
          <a:lstStyle/>
          <a:p>
            <a:fld id="{C83338CF-045B-4ADE-BAC6-47FA676FCCFE}" type="slidenum">
              <a:rPr lang="en-US" smtClean="0"/>
              <a:t>‹#›</a:t>
            </a:fld>
            <a:endParaRPr lang="en-US"/>
          </a:p>
        </p:txBody>
      </p:sp>
    </p:spTree>
    <p:extLst>
      <p:ext uri="{BB962C8B-B14F-4D97-AF65-F5344CB8AC3E}">
        <p14:creationId xmlns:p14="http://schemas.microsoft.com/office/powerpoint/2010/main" val="34906383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a:solidFill>
            <a:schemeClr val="tx1"/>
          </a:solidFill>
        </p:spPr>
        <p:txBody>
          <a:bodyPr anchor="b"/>
          <a:lstStyle>
            <a:lvl1pPr algn="l">
              <a:defRPr sz="2000" b="1">
                <a:solidFill>
                  <a:schemeClr val="bg1"/>
                </a:solidFill>
              </a:defRPr>
            </a:lvl1pPr>
          </a:lstStyle>
          <a:p>
            <a:r>
              <a:rPr lang="en-US"/>
              <a:t>Click to edit Master title style</a:t>
            </a:r>
          </a:p>
        </p:txBody>
      </p:sp>
      <p:sp>
        <p:nvSpPr>
          <p:cNvPr id="3" name="Picture Placeholder 2"/>
          <p:cNvSpPr>
            <a:spLocks noGrp="1"/>
          </p:cNvSpPr>
          <p:nvPr>
            <p:ph type="pic" idx="1"/>
          </p:nvPr>
        </p:nvSpPr>
        <p:spPr>
          <a:xfrm>
            <a:off x="2389717" y="1548063"/>
            <a:ext cx="7315200" cy="3179512"/>
          </a:xfrm>
          <a:prstGeom prst="rect">
            <a:avLst/>
          </a:prstGeom>
          <a:solidFill>
            <a:schemeClr val="tx1"/>
          </a:solidFill>
        </p:spPr>
        <p:txBody>
          <a:bodyPr rtlCol="0">
            <a:norm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a:prstGeom prst="rect">
            <a:avLst/>
          </a:prstGeom>
          <a:solidFill>
            <a:schemeClr val="tx1"/>
          </a:solidFill>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5"/>
          <p:cNvSpPr txBox="1">
            <a:spLocks/>
          </p:cNvSpPr>
          <p:nvPr userDrawn="1"/>
        </p:nvSpPr>
        <p:spPr>
          <a:xfrm>
            <a:off x="11789664" y="6629400"/>
            <a:ext cx="402336" cy="228600"/>
          </a:xfrm>
          <a:prstGeom prst="rect">
            <a:avLst/>
          </a:prstGeom>
        </p:spPr>
        <p:txBody>
          <a:bodyPr vert="horz" wrap="square" lIns="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lang="en-US" sz="1200" kern="1200" baseline="0" smtClean="0">
                <a:solidFill>
                  <a:schemeClr val="bg1"/>
                </a:solidFill>
                <a:latin typeface="Calibri"/>
                <a:ea typeface=""/>
                <a:cs typeface="+mn-cs"/>
              </a:defRPr>
            </a:lvl1pPr>
            <a:lvl2pPr marL="457200" algn="l" rtl="0" eaLnBrk="0" fontAlgn="base" hangingPunct="0">
              <a:spcBef>
                <a:spcPct val="0"/>
              </a:spcBef>
              <a:spcAft>
                <a:spcPct val="0"/>
              </a:spcAft>
              <a:defRPr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charset="-128"/>
                <a:cs typeface="+mn-cs"/>
              </a:defRPr>
            </a:lvl5pPr>
            <a:lvl6pPr marL="2286000" algn="l" defTabSz="914400" rtl="0" eaLnBrk="1" latinLnBrk="0" hangingPunct="1">
              <a:defRPr kern="1200">
                <a:solidFill>
                  <a:schemeClr val="tx1"/>
                </a:solidFill>
                <a:latin typeface="Arial" charset="0"/>
                <a:ea typeface="MS PGothic" charset="-128"/>
                <a:cs typeface="+mn-cs"/>
              </a:defRPr>
            </a:lvl6pPr>
            <a:lvl7pPr marL="2743200" algn="l" defTabSz="914400" rtl="0" eaLnBrk="1" latinLnBrk="0" hangingPunct="1">
              <a:defRPr kern="1200">
                <a:solidFill>
                  <a:schemeClr val="tx1"/>
                </a:solidFill>
                <a:latin typeface="Arial" charset="0"/>
                <a:ea typeface="MS PGothic" charset="-128"/>
                <a:cs typeface="+mn-cs"/>
              </a:defRPr>
            </a:lvl7pPr>
            <a:lvl8pPr marL="3200400" algn="l" defTabSz="914400" rtl="0" eaLnBrk="1" latinLnBrk="0" hangingPunct="1">
              <a:defRPr kern="1200">
                <a:solidFill>
                  <a:schemeClr val="tx1"/>
                </a:solidFill>
                <a:latin typeface="Arial" charset="0"/>
                <a:ea typeface="MS PGothic" charset="-128"/>
                <a:cs typeface="+mn-cs"/>
              </a:defRPr>
            </a:lvl8pPr>
            <a:lvl9pPr marL="3657600" algn="l" defTabSz="914400" rtl="0" eaLnBrk="1" latinLnBrk="0" hangingPunct="1">
              <a:defRPr kern="1200">
                <a:solidFill>
                  <a:schemeClr val="tx1"/>
                </a:solidFill>
                <a:latin typeface="Arial" charset="0"/>
                <a:ea typeface="MS PGothic" charset="-128"/>
                <a:cs typeface="+mn-cs"/>
              </a:defRPr>
            </a:lvl9pPr>
          </a:lstStyle>
          <a:p>
            <a:pPr>
              <a:defRPr/>
            </a:pPr>
            <a:fld id="{E8CC769F-ADCB-2641-BD2F-4076D1C41918}" type="slidenum">
              <a:rPr lang="uk-UA" sz="800" smtClean="0">
                <a:latin typeface="Arial" charset="0"/>
              </a:rPr>
              <a:pPr>
                <a:defRPr/>
              </a:pPr>
              <a:t>‹#›</a:t>
            </a:fld>
            <a:endParaRPr lang="uk-UA" sz="1200" dirty="0"/>
          </a:p>
        </p:txBody>
      </p:sp>
      <p:sp>
        <p:nvSpPr>
          <p:cNvPr id="9" name="TextBox 8"/>
          <p:cNvSpPr txBox="1"/>
          <p:nvPr userDrawn="1"/>
        </p:nvSpPr>
        <p:spPr>
          <a:xfrm>
            <a:off x="1" y="6629400"/>
            <a:ext cx="2834105" cy="215444"/>
          </a:xfrm>
          <a:prstGeom prst="rect">
            <a:avLst/>
          </a:prstGeom>
          <a:noFill/>
        </p:spPr>
        <p:txBody>
          <a:bodyPr wrap="square" rtlCol="0">
            <a:spAutoFit/>
          </a:bodyPr>
          <a:lstStyle/>
          <a:p>
            <a:r>
              <a:rPr lang="en-US" sz="800" dirty="0">
                <a:solidFill>
                  <a:schemeClr val="bg1"/>
                </a:solidFill>
              </a:rPr>
              <a:t>GCD PPBE</a:t>
            </a:r>
            <a:r>
              <a:rPr lang="en-US" sz="800" baseline="0" dirty="0">
                <a:solidFill>
                  <a:schemeClr val="bg1"/>
                </a:solidFill>
              </a:rPr>
              <a:t> 22 Existing Project – New Content  </a:t>
            </a:r>
            <a:endParaRPr lang="en-US" sz="800" dirty="0">
              <a:solidFill>
                <a:schemeClr val="bg1"/>
              </a:solidFill>
            </a:endParaRPr>
          </a:p>
        </p:txBody>
      </p:sp>
    </p:spTree>
    <p:extLst>
      <p:ext uri="{BB962C8B-B14F-4D97-AF65-F5344CB8AC3E}">
        <p14:creationId xmlns:p14="http://schemas.microsoft.com/office/powerpoint/2010/main" val="23837150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txBox="1">
            <a:spLocks/>
          </p:cNvSpPr>
          <p:nvPr userDrawn="1"/>
        </p:nvSpPr>
        <p:spPr>
          <a:xfrm>
            <a:off x="11789664" y="6629400"/>
            <a:ext cx="402336" cy="228600"/>
          </a:xfrm>
          <a:prstGeom prst="rect">
            <a:avLst/>
          </a:prstGeom>
        </p:spPr>
        <p:txBody>
          <a:bodyPr vert="horz" wrap="square" lIns="0" tIns="45720" rIns="91440" bIns="45720" numCol="1" anchor="t" anchorCtr="0" compatLnSpc="1">
            <a:prstTxWarp prst="textNoShape">
              <a:avLst/>
            </a:prstTxWarp>
          </a:bodyPr>
          <a:lstStyle>
            <a:defPPr>
              <a:defRPr lang="en-US"/>
            </a:defPPr>
            <a:lvl1pPr algn="r" rtl="0" eaLnBrk="1" fontAlgn="auto" hangingPunct="1">
              <a:spcBef>
                <a:spcPts val="0"/>
              </a:spcBef>
              <a:spcAft>
                <a:spcPts val="0"/>
              </a:spcAft>
              <a:defRPr lang="en-US" sz="1200" kern="1200" baseline="0" smtClean="0">
                <a:solidFill>
                  <a:schemeClr val="bg1"/>
                </a:solidFill>
                <a:latin typeface="Calibri"/>
                <a:ea typeface=""/>
                <a:cs typeface="+mn-cs"/>
              </a:defRPr>
            </a:lvl1pPr>
            <a:lvl2pPr marL="457200" algn="l" rtl="0" eaLnBrk="0" fontAlgn="base" hangingPunct="0">
              <a:spcBef>
                <a:spcPct val="0"/>
              </a:spcBef>
              <a:spcAft>
                <a:spcPct val="0"/>
              </a:spcAft>
              <a:defRPr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kern="1200">
                <a:solidFill>
                  <a:schemeClr val="tx1"/>
                </a:solidFill>
                <a:latin typeface="Arial" charset="0"/>
                <a:ea typeface="MS PGothic" charset="-128"/>
                <a:cs typeface="+mn-cs"/>
              </a:defRPr>
            </a:lvl5pPr>
            <a:lvl6pPr marL="2286000" algn="l" defTabSz="914400" rtl="0" eaLnBrk="1" latinLnBrk="0" hangingPunct="1">
              <a:defRPr kern="1200">
                <a:solidFill>
                  <a:schemeClr val="tx1"/>
                </a:solidFill>
                <a:latin typeface="Arial" charset="0"/>
                <a:ea typeface="MS PGothic" charset="-128"/>
                <a:cs typeface="+mn-cs"/>
              </a:defRPr>
            </a:lvl6pPr>
            <a:lvl7pPr marL="2743200" algn="l" defTabSz="914400" rtl="0" eaLnBrk="1" latinLnBrk="0" hangingPunct="1">
              <a:defRPr kern="1200">
                <a:solidFill>
                  <a:schemeClr val="tx1"/>
                </a:solidFill>
                <a:latin typeface="Arial" charset="0"/>
                <a:ea typeface="MS PGothic" charset="-128"/>
                <a:cs typeface="+mn-cs"/>
              </a:defRPr>
            </a:lvl7pPr>
            <a:lvl8pPr marL="3200400" algn="l" defTabSz="914400" rtl="0" eaLnBrk="1" latinLnBrk="0" hangingPunct="1">
              <a:defRPr kern="1200">
                <a:solidFill>
                  <a:schemeClr val="tx1"/>
                </a:solidFill>
                <a:latin typeface="Arial" charset="0"/>
                <a:ea typeface="MS PGothic" charset="-128"/>
                <a:cs typeface="+mn-cs"/>
              </a:defRPr>
            </a:lvl8pPr>
            <a:lvl9pPr marL="3657600" algn="l" defTabSz="914400" rtl="0" eaLnBrk="1" latinLnBrk="0" hangingPunct="1">
              <a:defRPr kern="1200">
                <a:solidFill>
                  <a:schemeClr val="tx1"/>
                </a:solidFill>
                <a:latin typeface="Arial" charset="0"/>
                <a:ea typeface="MS PGothic" charset="-128"/>
                <a:cs typeface="+mn-cs"/>
              </a:defRPr>
            </a:lvl9pPr>
          </a:lstStyle>
          <a:p>
            <a:pPr>
              <a:defRPr/>
            </a:pPr>
            <a:fld id="{E8CC769F-ADCB-2641-BD2F-4076D1C41918}" type="slidenum">
              <a:rPr lang="uk-UA" sz="800" smtClean="0">
                <a:latin typeface="Arial" charset="0"/>
              </a:rPr>
              <a:pPr>
                <a:defRPr/>
              </a:pPr>
              <a:t>‹#›</a:t>
            </a:fld>
            <a:endParaRPr lang="uk-UA" sz="1200" dirty="0"/>
          </a:p>
        </p:txBody>
      </p:sp>
      <p:sp>
        <p:nvSpPr>
          <p:cNvPr id="8" name="TextBox 7"/>
          <p:cNvSpPr txBox="1"/>
          <p:nvPr userDrawn="1"/>
        </p:nvSpPr>
        <p:spPr>
          <a:xfrm>
            <a:off x="1" y="6629400"/>
            <a:ext cx="2834105" cy="215444"/>
          </a:xfrm>
          <a:prstGeom prst="rect">
            <a:avLst/>
          </a:prstGeom>
          <a:noFill/>
        </p:spPr>
        <p:txBody>
          <a:bodyPr wrap="square" rtlCol="0">
            <a:spAutoFit/>
          </a:bodyPr>
          <a:lstStyle/>
          <a:p>
            <a:r>
              <a:rPr lang="en-US" sz="800" dirty="0">
                <a:solidFill>
                  <a:schemeClr val="bg1"/>
                </a:solidFill>
              </a:rPr>
              <a:t>GCD PPBE</a:t>
            </a:r>
            <a:r>
              <a:rPr lang="en-US" sz="800" baseline="0" dirty="0">
                <a:solidFill>
                  <a:schemeClr val="bg1"/>
                </a:solidFill>
              </a:rPr>
              <a:t> 22 Existing Project – New Content  </a:t>
            </a:r>
            <a:endParaRPr lang="en-US" sz="800" dirty="0">
              <a:solidFill>
                <a:schemeClr val="bg1"/>
              </a:solidFill>
            </a:endParaRPr>
          </a:p>
        </p:txBody>
      </p:sp>
    </p:spTree>
    <p:extLst>
      <p:ext uri="{BB962C8B-B14F-4D97-AF65-F5344CB8AC3E}">
        <p14:creationId xmlns:p14="http://schemas.microsoft.com/office/powerpoint/2010/main" val="2906271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D2AC9-42EC-45C2-AA8F-00FBAF5252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7CDE99-5C8B-40CB-A56E-BDDE18690A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F7A9AA-7492-4A00-9EAA-5EEFED4CDC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0ADFA8-80E0-4B66-B1DB-994740DE8114}"/>
              </a:ext>
            </a:extLst>
          </p:cNvPr>
          <p:cNvSpPr>
            <a:spLocks noGrp="1"/>
          </p:cNvSpPr>
          <p:nvPr>
            <p:ph type="dt" sz="half" idx="10"/>
          </p:nvPr>
        </p:nvSpPr>
        <p:spPr/>
        <p:txBody>
          <a:bodyPr/>
          <a:lstStyle/>
          <a:p>
            <a:fld id="{0BB1C0D1-A4B4-447C-8956-3C66F814AD6B}" type="datetimeFigureOut">
              <a:rPr lang="en-US" smtClean="0"/>
              <a:t>7/29/2021</a:t>
            </a:fld>
            <a:endParaRPr lang="en-US"/>
          </a:p>
        </p:txBody>
      </p:sp>
      <p:sp>
        <p:nvSpPr>
          <p:cNvPr id="6" name="Footer Placeholder 5">
            <a:extLst>
              <a:ext uri="{FF2B5EF4-FFF2-40B4-BE49-F238E27FC236}">
                <a16:creationId xmlns:a16="http://schemas.microsoft.com/office/drawing/2014/main" id="{5143DC61-2034-414D-8A2A-F140DB3F27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AF2094-7F28-410D-8873-BD51956BA21B}"/>
              </a:ext>
            </a:extLst>
          </p:cNvPr>
          <p:cNvSpPr>
            <a:spLocks noGrp="1"/>
          </p:cNvSpPr>
          <p:nvPr>
            <p:ph type="sldNum" sz="quarter" idx="12"/>
          </p:nvPr>
        </p:nvSpPr>
        <p:spPr/>
        <p:txBody>
          <a:bodyPr/>
          <a:lstStyle/>
          <a:p>
            <a:fld id="{C83338CF-045B-4ADE-BAC6-47FA676FCCFE}" type="slidenum">
              <a:rPr lang="en-US" smtClean="0"/>
              <a:t>‹#›</a:t>
            </a:fld>
            <a:endParaRPr lang="en-US"/>
          </a:p>
        </p:txBody>
      </p:sp>
    </p:spTree>
    <p:extLst>
      <p:ext uri="{BB962C8B-B14F-4D97-AF65-F5344CB8AC3E}">
        <p14:creationId xmlns:p14="http://schemas.microsoft.com/office/powerpoint/2010/main" val="3196364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38A5D-7E45-42FC-AD9B-9D4FDE7E3E7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BE65AB-A6FE-4CB4-B6A5-F76D1DD79D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58A882-80C7-4773-BBE4-D4A37B9B48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CB2B0A-5E65-467B-98AF-8C605EDCE9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6B25E5-A29A-4A5E-BF50-9BA9DCA3EF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CE92A9-51B3-4C4A-9446-C8811A14AB13}"/>
              </a:ext>
            </a:extLst>
          </p:cNvPr>
          <p:cNvSpPr>
            <a:spLocks noGrp="1"/>
          </p:cNvSpPr>
          <p:nvPr>
            <p:ph type="dt" sz="half" idx="10"/>
          </p:nvPr>
        </p:nvSpPr>
        <p:spPr/>
        <p:txBody>
          <a:bodyPr/>
          <a:lstStyle/>
          <a:p>
            <a:fld id="{0BB1C0D1-A4B4-447C-8956-3C66F814AD6B}" type="datetimeFigureOut">
              <a:rPr lang="en-US" smtClean="0"/>
              <a:t>7/29/2021</a:t>
            </a:fld>
            <a:endParaRPr lang="en-US"/>
          </a:p>
        </p:txBody>
      </p:sp>
      <p:sp>
        <p:nvSpPr>
          <p:cNvPr id="8" name="Footer Placeholder 7">
            <a:extLst>
              <a:ext uri="{FF2B5EF4-FFF2-40B4-BE49-F238E27FC236}">
                <a16:creationId xmlns:a16="http://schemas.microsoft.com/office/drawing/2014/main" id="{930F9F65-0833-430E-9273-B5021D4A57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1EE8B3-3F4E-4862-810E-9BE3287FBA3E}"/>
              </a:ext>
            </a:extLst>
          </p:cNvPr>
          <p:cNvSpPr>
            <a:spLocks noGrp="1"/>
          </p:cNvSpPr>
          <p:nvPr>
            <p:ph type="sldNum" sz="quarter" idx="12"/>
          </p:nvPr>
        </p:nvSpPr>
        <p:spPr/>
        <p:txBody>
          <a:bodyPr/>
          <a:lstStyle/>
          <a:p>
            <a:fld id="{C83338CF-045B-4ADE-BAC6-47FA676FCCFE}" type="slidenum">
              <a:rPr lang="en-US" smtClean="0"/>
              <a:t>‹#›</a:t>
            </a:fld>
            <a:endParaRPr lang="en-US"/>
          </a:p>
        </p:txBody>
      </p:sp>
    </p:spTree>
    <p:extLst>
      <p:ext uri="{BB962C8B-B14F-4D97-AF65-F5344CB8AC3E}">
        <p14:creationId xmlns:p14="http://schemas.microsoft.com/office/powerpoint/2010/main" val="286249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2E5C7-4972-4E54-93D5-A3E7DB6E85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6B1E84-D005-4B53-99DD-B43AA82DC3D8}"/>
              </a:ext>
            </a:extLst>
          </p:cNvPr>
          <p:cNvSpPr>
            <a:spLocks noGrp="1"/>
          </p:cNvSpPr>
          <p:nvPr>
            <p:ph type="dt" sz="half" idx="10"/>
          </p:nvPr>
        </p:nvSpPr>
        <p:spPr/>
        <p:txBody>
          <a:bodyPr/>
          <a:lstStyle/>
          <a:p>
            <a:fld id="{0BB1C0D1-A4B4-447C-8956-3C66F814AD6B}" type="datetimeFigureOut">
              <a:rPr lang="en-US" smtClean="0"/>
              <a:t>7/29/2021</a:t>
            </a:fld>
            <a:endParaRPr lang="en-US"/>
          </a:p>
        </p:txBody>
      </p:sp>
      <p:sp>
        <p:nvSpPr>
          <p:cNvPr id="4" name="Footer Placeholder 3">
            <a:extLst>
              <a:ext uri="{FF2B5EF4-FFF2-40B4-BE49-F238E27FC236}">
                <a16:creationId xmlns:a16="http://schemas.microsoft.com/office/drawing/2014/main" id="{7C9B68F1-63C1-4EB7-A1C8-E485A06E51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1D702B-4AA2-4B83-9F7C-D8ACFFFAD536}"/>
              </a:ext>
            </a:extLst>
          </p:cNvPr>
          <p:cNvSpPr>
            <a:spLocks noGrp="1"/>
          </p:cNvSpPr>
          <p:nvPr>
            <p:ph type="sldNum" sz="quarter" idx="12"/>
          </p:nvPr>
        </p:nvSpPr>
        <p:spPr/>
        <p:txBody>
          <a:bodyPr/>
          <a:lstStyle/>
          <a:p>
            <a:fld id="{C83338CF-045B-4ADE-BAC6-47FA676FCCFE}" type="slidenum">
              <a:rPr lang="en-US" smtClean="0"/>
              <a:t>‹#›</a:t>
            </a:fld>
            <a:endParaRPr lang="en-US"/>
          </a:p>
        </p:txBody>
      </p:sp>
    </p:spTree>
    <p:extLst>
      <p:ext uri="{BB962C8B-B14F-4D97-AF65-F5344CB8AC3E}">
        <p14:creationId xmlns:p14="http://schemas.microsoft.com/office/powerpoint/2010/main" val="2184790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59D15D-56E8-4090-955B-7DD338CFBDEF}"/>
              </a:ext>
            </a:extLst>
          </p:cNvPr>
          <p:cNvSpPr>
            <a:spLocks noGrp="1"/>
          </p:cNvSpPr>
          <p:nvPr>
            <p:ph type="dt" sz="half" idx="10"/>
          </p:nvPr>
        </p:nvSpPr>
        <p:spPr/>
        <p:txBody>
          <a:bodyPr/>
          <a:lstStyle/>
          <a:p>
            <a:fld id="{0BB1C0D1-A4B4-447C-8956-3C66F814AD6B}" type="datetimeFigureOut">
              <a:rPr lang="en-US" smtClean="0"/>
              <a:t>7/29/2021</a:t>
            </a:fld>
            <a:endParaRPr lang="en-US"/>
          </a:p>
        </p:txBody>
      </p:sp>
      <p:sp>
        <p:nvSpPr>
          <p:cNvPr id="3" name="Footer Placeholder 2">
            <a:extLst>
              <a:ext uri="{FF2B5EF4-FFF2-40B4-BE49-F238E27FC236}">
                <a16:creationId xmlns:a16="http://schemas.microsoft.com/office/drawing/2014/main" id="{F0E2FD1D-AC86-4745-B2B7-0BB4F9DA97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561307-0EF0-4622-B2CF-ABCA9D4909C6}"/>
              </a:ext>
            </a:extLst>
          </p:cNvPr>
          <p:cNvSpPr>
            <a:spLocks noGrp="1"/>
          </p:cNvSpPr>
          <p:nvPr>
            <p:ph type="sldNum" sz="quarter" idx="12"/>
          </p:nvPr>
        </p:nvSpPr>
        <p:spPr/>
        <p:txBody>
          <a:bodyPr/>
          <a:lstStyle/>
          <a:p>
            <a:fld id="{C83338CF-045B-4ADE-BAC6-47FA676FCCFE}" type="slidenum">
              <a:rPr lang="en-US" smtClean="0"/>
              <a:t>‹#›</a:t>
            </a:fld>
            <a:endParaRPr lang="en-US"/>
          </a:p>
        </p:txBody>
      </p:sp>
    </p:spTree>
    <p:extLst>
      <p:ext uri="{BB962C8B-B14F-4D97-AF65-F5344CB8AC3E}">
        <p14:creationId xmlns:p14="http://schemas.microsoft.com/office/powerpoint/2010/main" val="1452875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B7679-B87E-41CE-B076-0EA8FF9069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2C1110-74FE-423E-85B4-4076F88609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72B6E7-B30A-4076-AEC7-0D8A20631E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8D7707-D77E-4E47-86D8-8B7AF52E0E53}"/>
              </a:ext>
            </a:extLst>
          </p:cNvPr>
          <p:cNvSpPr>
            <a:spLocks noGrp="1"/>
          </p:cNvSpPr>
          <p:nvPr>
            <p:ph type="dt" sz="half" idx="10"/>
          </p:nvPr>
        </p:nvSpPr>
        <p:spPr/>
        <p:txBody>
          <a:bodyPr/>
          <a:lstStyle/>
          <a:p>
            <a:fld id="{0BB1C0D1-A4B4-447C-8956-3C66F814AD6B}" type="datetimeFigureOut">
              <a:rPr lang="en-US" smtClean="0"/>
              <a:t>7/29/2021</a:t>
            </a:fld>
            <a:endParaRPr lang="en-US"/>
          </a:p>
        </p:txBody>
      </p:sp>
      <p:sp>
        <p:nvSpPr>
          <p:cNvPr id="6" name="Footer Placeholder 5">
            <a:extLst>
              <a:ext uri="{FF2B5EF4-FFF2-40B4-BE49-F238E27FC236}">
                <a16:creationId xmlns:a16="http://schemas.microsoft.com/office/drawing/2014/main" id="{2C71A121-4F1A-4A2D-A580-8788227A70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50B763-ADCD-4D66-BB42-1F31C29806ED}"/>
              </a:ext>
            </a:extLst>
          </p:cNvPr>
          <p:cNvSpPr>
            <a:spLocks noGrp="1"/>
          </p:cNvSpPr>
          <p:nvPr>
            <p:ph type="sldNum" sz="quarter" idx="12"/>
          </p:nvPr>
        </p:nvSpPr>
        <p:spPr/>
        <p:txBody>
          <a:bodyPr/>
          <a:lstStyle/>
          <a:p>
            <a:fld id="{C83338CF-045B-4ADE-BAC6-47FA676FCCFE}" type="slidenum">
              <a:rPr lang="en-US" smtClean="0"/>
              <a:t>‹#›</a:t>
            </a:fld>
            <a:endParaRPr lang="en-US"/>
          </a:p>
        </p:txBody>
      </p:sp>
    </p:spTree>
    <p:extLst>
      <p:ext uri="{BB962C8B-B14F-4D97-AF65-F5344CB8AC3E}">
        <p14:creationId xmlns:p14="http://schemas.microsoft.com/office/powerpoint/2010/main" val="3238323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D28A7-ED0D-42E1-B7DC-441706862F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CF7BDCC-620E-466D-91B2-EDE9560C73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D7671C-C701-4EBC-BF39-DC9ABC9A9F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67F14C-CE00-4ADE-A072-F944525E8EE3}"/>
              </a:ext>
            </a:extLst>
          </p:cNvPr>
          <p:cNvSpPr>
            <a:spLocks noGrp="1"/>
          </p:cNvSpPr>
          <p:nvPr>
            <p:ph type="dt" sz="half" idx="10"/>
          </p:nvPr>
        </p:nvSpPr>
        <p:spPr/>
        <p:txBody>
          <a:bodyPr/>
          <a:lstStyle/>
          <a:p>
            <a:fld id="{0BB1C0D1-A4B4-447C-8956-3C66F814AD6B}" type="datetimeFigureOut">
              <a:rPr lang="en-US" smtClean="0"/>
              <a:t>7/29/2021</a:t>
            </a:fld>
            <a:endParaRPr lang="en-US"/>
          </a:p>
        </p:txBody>
      </p:sp>
      <p:sp>
        <p:nvSpPr>
          <p:cNvPr id="6" name="Footer Placeholder 5">
            <a:extLst>
              <a:ext uri="{FF2B5EF4-FFF2-40B4-BE49-F238E27FC236}">
                <a16:creationId xmlns:a16="http://schemas.microsoft.com/office/drawing/2014/main" id="{E1C53F2D-5A1B-49F2-96D6-FD5692EDD4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E9352-090E-4395-AE92-2275D10DE9B7}"/>
              </a:ext>
            </a:extLst>
          </p:cNvPr>
          <p:cNvSpPr>
            <a:spLocks noGrp="1"/>
          </p:cNvSpPr>
          <p:nvPr>
            <p:ph type="sldNum" sz="quarter" idx="12"/>
          </p:nvPr>
        </p:nvSpPr>
        <p:spPr/>
        <p:txBody>
          <a:bodyPr/>
          <a:lstStyle/>
          <a:p>
            <a:fld id="{C83338CF-045B-4ADE-BAC6-47FA676FCCFE}" type="slidenum">
              <a:rPr lang="en-US" smtClean="0"/>
              <a:t>‹#›</a:t>
            </a:fld>
            <a:endParaRPr lang="en-US"/>
          </a:p>
        </p:txBody>
      </p:sp>
    </p:spTree>
    <p:extLst>
      <p:ext uri="{BB962C8B-B14F-4D97-AF65-F5344CB8AC3E}">
        <p14:creationId xmlns:p14="http://schemas.microsoft.com/office/powerpoint/2010/main" val="602409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6.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image" Target="../media/image5.jpeg"/><Relationship Id="rId5" Type="http://schemas.openxmlformats.org/officeDocument/2006/relationships/slideLayout" Target="../slideLayouts/slideLayout27.xml"/><Relationship Id="rId10"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E75583-32D6-451A-9132-35CCE97025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6A9CB5-B780-4375-BD21-0B034664CD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DED414-A157-462F-9A3B-8A55C162A1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B1C0D1-A4B4-447C-8956-3C66F814AD6B}" type="datetimeFigureOut">
              <a:rPr lang="en-US" smtClean="0"/>
              <a:t>7/29/2021</a:t>
            </a:fld>
            <a:endParaRPr lang="en-US"/>
          </a:p>
        </p:txBody>
      </p:sp>
      <p:sp>
        <p:nvSpPr>
          <p:cNvPr id="5" name="Footer Placeholder 4">
            <a:extLst>
              <a:ext uri="{FF2B5EF4-FFF2-40B4-BE49-F238E27FC236}">
                <a16:creationId xmlns:a16="http://schemas.microsoft.com/office/drawing/2014/main" id="{FF0F97C4-2C57-48F3-8F81-8D1E95D0AF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02B6AF2-3E51-47BC-B756-C2624D770B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3338CF-045B-4ADE-BAC6-47FA676FCCFE}" type="slidenum">
              <a:rPr lang="en-US" smtClean="0"/>
              <a:t>‹#›</a:t>
            </a:fld>
            <a:endParaRPr lang="en-US"/>
          </a:p>
        </p:txBody>
      </p:sp>
    </p:spTree>
    <p:extLst>
      <p:ext uri="{BB962C8B-B14F-4D97-AF65-F5344CB8AC3E}">
        <p14:creationId xmlns:p14="http://schemas.microsoft.com/office/powerpoint/2010/main" val="2440502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38BD33-461B-4688-8AB9-170C7688F2F3}" type="datetime1">
              <a:rPr lang="en-US" smtClean="0"/>
              <a:t>7/29/2021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4C0C37-3CEC-4CB4-B902-37F94E20E969}" type="slidenum">
              <a:rPr lang="en-US" smtClean="0"/>
              <a:t>‹#›</a:t>
            </a:fld>
            <a:endParaRPr lang="en-US"/>
          </a:p>
        </p:txBody>
      </p:sp>
    </p:spTree>
    <p:extLst>
      <p:ext uri="{BB962C8B-B14F-4D97-AF65-F5344CB8AC3E}">
        <p14:creationId xmlns:p14="http://schemas.microsoft.com/office/powerpoint/2010/main" val="8959189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2" descr="Banner OCT template.jp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0" y="1"/>
            <a:ext cx="1219200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811" y="-1"/>
            <a:ext cx="12192000" cy="1127125"/>
          </a:xfrm>
          <a:prstGeom prst="rect">
            <a:avLst/>
          </a:prstGeom>
        </p:spPr>
      </p:pic>
    </p:spTree>
    <p:extLst>
      <p:ext uri="{BB962C8B-B14F-4D97-AF65-F5344CB8AC3E}">
        <p14:creationId xmlns:p14="http://schemas.microsoft.com/office/powerpoint/2010/main" val="10029866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www.nasa.gov/mission_pages/centers/marshall/images/refabricator.html"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14438"/>
            <a:ext cx="12284766" cy="2387600"/>
          </a:xfrm>
        </p:spPr>
        <p:txBody>
          <a:bodyPr>
            <a:normAutofit fontScale="90000"/>
          </a:bodyPr>
          <a:lstStyle/>
          <a:p>
            <a:r>
              <a:rPr lang="en-US" sz="4900" b="1" dirty="0">
                <a:latin typeface="Calibri" panose="020F0502020204030204" pitchFamily="34" charset="0"/>
                <a:cs typeface="Calibri" panose="020F0502020204030204" pitchFamily="34" charset="0"/>
              </a:rPr>
              <a:t>Enabling Sustained Presence Using Recyclables</a:t>
            </a:r>
            <a:br>
              <a:rPr lang="en-US" sz="4900" b="1" dirty="0">
                <a:latin typeface="Calibri" panose="020F0502020204030204" pitchFamily="34" charset="0"/>
                <a:cs typeface="Calibri" panose="020F0502020204030204" pitchFamily="34" charset="0"/>
              </a:rPr>
            </a:br>
            <a:r>
              <a:rPr lang="en-US" sz="3800" b="1" dirty="0">
                <a:solidFill>
                  <a:schemeClr val="tx1">
                    <a:lumMod val="50000"/>
                    <a:lumOff val="50000"/>
                  </a:schemeClr>
                </a:solidFill>
                <a:latin typeface="Calibri" panose="020F0502020204030204" pitchFamily="34" charset="0"/>
                <a:cs typeface="Calibri" panose="020F0502020204030204" pitchFamily="34" charset="0"/>
              </a:rPr>
              <a:t>An In-Situ, Recyclable 3D Printing Method</a:t>
            </a:r>
            <a:br>
              <a:rPr lang="en-US" sz="3800" b="1" dirty="0">
                <a:solidFill>
                  <a:schemeClr val="tx1">
                    <a:lumMod val="50000"/>
                    <a:lumOff val="50000"/>
                  </a:schemeClr>
                </a:solidFill>
                <a:latin typeface="Calibri" panose="020F0502020204030204" pitchFamily="34" charset="0"/>
                <a:cs typeface="Calibri" panose="020F0502020204030204" pitchFamily="34" charset="0"/>
              </a:rPr>
            </a:br>
            <a:r>
              <a:rPr lang="en-US" sz="3800" b="1" dirty="0">
                <a:solidFill>
                  <a:schemeClr val="tx1">
                    <a:lumMod val="50000"/>
                    <a:lumOff val="50000"/>
                  </a:schemeClr>
                </a:solidFill>
                <a:latin typeface="Calibri" panose="020F0502020204030204" pitchFamily="34" charset="0"/>
                <a:cs typeface="Calibri" panose="020F0502020204030204" pitchFamily="34" charset="0"/>
              </a:rPr>
              <a:t>for Lunar and Deep Space Travel</a:t>
            </a:r>
            <a:br>
              <a:rPr lang="en-US" sz="4400" b="1" dirty="0">
                <a:latin typeface="Calibri" panose="020F0502020204030204" pitchFamily="34" charset="0"/>
                <a:cs typeface="Calibri" panose="020F0502020204030204" pitchFamily="34" charset="0"/>
              </a:rPr>
            </a:br>
            <a:endParaRPr lang="en-US" sz="4400" dirty="0">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1524000" y="3640138"/>
            <a:ext cx="9144000" cy="627062"/>
          </a:xfrm>
        </p:spPr>
        <p:txBody>
          <a:bodyPr>
            <a:normAutofit fontScale="85000" lnSpcReduction="20000"/>
          </a:bodyPr>
          <a:lstStyle/>
          <a:p>
            <a:r>
              <a:rPr lang="en-US" sz="2000" dirty="0">
                <a:cs typeface="Times New Roman" panose="02020603050405020304" pitchFamily="18" charset="0"/>
              </a:rPr>
              <a:t>Brendan J. Koene</a:t>
            </a:r>
          </a:p>
          <a:p>
            <a:r>
              <a:rPr lang="en-US" sz="2000" dirty="0">
                <a:cs typeface="Times New Roman" panose="02020603050405020304" pitchFamily="18" charset="0"/>
              </a:rPr>
              <a:t>Christopher J. Wohl and Bryce L. Horvath</a:t>
            </a:r>
          </a:p>
        </p:txBody>
      </p:sp>
      <p:sp>
        <p:nvSpPr>
          <p:cNvPr id="4" name="TextBox 3"/>
          <p:cNvSpPr txBox="1"/>
          <p:nvPr/>
        </p:nvSpPr>
        <p:spPr>
          <a:xfrm>
            <a:off x="3932387" y="5678323"/>
            <a:ext cx="4327275" cy="369332"/>
          </a:xfrm>
          <a:prstGeom prst="rect">
            <a:avLst/>
          </a:prstGeom>
          <a:noFill/>
        </p:spPr>
        <p:txBody>
          <a:bodyPr wrap="none" rtlCol="0">
            <a:spAutoFit/>
          </a:bodyPr>
          <a:lstStyle/>
          <a:p>
            <a:pPr algn="ctr"/>
            <a:r>
              <a:rPr lang="en-US" dirty="0">
                <a:cs typeface="Times New Roman" panose="02020603050405020304" pitchFamily="18" charset="0"/>
              </a:rPr>
              <a:t>2021 Summer Student Research Symposium</a:t>
            </a:r>
          </a:p>
        </p:txBody>
      </p:sp>
      <p:sp>
        <p:nvSpPr>
          <p:cNvPr id="8" name="Rectangle 7"/>
          <p:cNvSpPr/>
          <p:nvPr/>
        </p:nvSpPr>
        <p:spPr>
          <a:xfrm>
            <a:off x="2328863" y="4603247"/>
            <a:ext cx="7839075" cy="338554"/>
          </a:xfrm>
          <a:prstGeom prst="rect">
            <a:avLst/>
          </a:prstGeom>
        </p:spPr>
        <p:txBody>
          <a:bodyPr wrap="square">
            <a:spAutoFit/>
          </a:bodyPr>
          <a:lstStyle/>
          <a:p>
            <a:pPr algn="ctr"/>
            <a:endParaRPr lang="en-US" sz="1600" dirty="0">
              <a:solidFill>
                <a:srgbClr val="002060"/>
              </a:solidFill>
              <a:ea typeface="Times New Roman" panose="02020603050405020304" pitchFamily="18" charset="0"/>
              <a:cs typeface="Calibri" panose="020F0502020204030204" pitchFamily="34" charset="0"/>
            </a:endParaRPr>
          </a:p>
        </p:txBody>
      </p:sp>
      <p:sp>
        <p:nvSpPr>
          <p:cNvPr id="5" name="TextBox 4">
            <a:extLst>
              <a:ext uri="{FF2B5EF4-FFF2-40B4-BE49-F238E27FC236}">
                <a16:creationId xmlns:a16="http://schemas.microsoft.com/office/drawing/2014/main" id="{3354E82E-5534-46EE-8472-727B59FEEB49}"/>
              </a:ext>
            </a:extLst>
          </p:cNvPr>
          <p:cNvSpPr txBox="1"/>
          <p:nvPr/>
        </p:nvSpPr>
        <p:spPr>
          <a:xfrm>
            <a:off x="1524000" y="6414845"/>
            <a:ext cx="5876481" cy="369332"/>
          </a:xfrm>
          <a:prstGeom prst="rect">
            <a:avLst/>
          </a:prstGeom>
          <a:noFill/>
        </p:spPr>
        <p:txBody>
          <a:bodyPr wrap="none" rtlCol="0">
            <a:spAutoFit/>
          </a:bodyPr>
          <a:lstStyle/>
          <a:p>
            <a:r>
              <a:rPr lang="en-US" dirty="0"/>
              <a:t>*Unless otherwise indicated, all images are credited to NASA</a:t>
            </a:r>
          </a:p>
        </p:txBody>
      </p:sp>
    </p:spTree>
    <p:extLst>
      <p:ext uri="{BB962C8B-B14F-4D97-AF65-F5344CB8AC3E}">
        <p14:creationId xmlns:p14="http://schemas.microsoft.com/office/powerpoint/2010/main" val="3491332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Steps/Outlook/Future Work</a:t>
            </a:r>
          </a:p>
        </p:txBody>
      </p:sp>
      <p:sp>
        <p:nvSpPr>
          <p:cNvPr id="3" name="Content Placeholder 2"/>
          <p:cNvSpPr>
            <a:spLocks noGrp="1"/>
          </p:cNvSpPr>
          <p:nvPr>
            <p:ph idx="1"/>
          </p:nvPr>
        </p:nvSpPr>
        <p:spPr/>
        <p:txBody>
          <a:bodyPr>
            <a:normAutofit/>
          </a:bodyPr>
          <a:lstStyle/>
          <a:p>
            <a:r>
              <a:rPr lang="en-US" dirty="0"/>
              <a:t>If I had four more weeks, I would continue environmental work, FEA simulation, and CAD modeling.</a:t>
            </a:r>
            <a:endParaRPr lang="en-US" dirty="0">
              <a:solidFill>
                <a:srgbClr val="FF0000"/>
              </a:solidFill>
            </a:endParaRPr>
          </a:p>
          <a:p>
            <a:r>
              <a:rPr lang="en-US" dirty="0"/>
              <a:t>If I had four more months, I would identify materials to begin the field testing and hopefully able to join on-site for some material testing.</a:t>
            </a:r>
            <a:endParaRPr lang="en-US" dirty="0">
              <a:solidFill>
                <a:srgbClr val="FF0000"/>
              </a:solidFill>
            </a:endParaRPr>
          </a:p>
          <a:p>
            <a:r>
              <a:rPr lang="en-US" dirty="0">
                <a:sym typeface="Wingdings" panose="05000000000000000000" pitchFamily="2" charset="2"/>
              </a:rPr>
              <a:t>Based on current status the work on the ESPUR project has much longer to go before being ready for space, but I think we are very close to finishing the theoretical work needed for the project.</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224C0C37-3CEC-4CB4-B902-37F94E20E969}" type="slidenum">
              <a:rPr lang="en-US" smtClean="0"/>
              <a:pPr/>
              <a:t>10</a:t>
            </a:fld>
            <a:endParaRPr lang="en-US"/>
          </a:p>
        </p:txBody>
      </p:sp>
    </p:spTree>
    <p:extLst>
      <p:ext uri="{BB962C8B-B14F-4D97-AF65-F5344CB8AC3E}">
        <p14:creationId xmlns:p14="http://schemas.microsoft.com/office/powerpoint/2010/main" val="1818800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88CFE-E0F4-4A58-A179-F1BD19A87702}"/>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4519DE20-A1F2-43D9-A8A8-746AD598D644}"/>
              </a:ext>
            </a:extLst>
          </p:cNvPr>
          <p:cNvSpPr>
            <a:spLocks noGrp="1"/>
          </p:cNvSpPr>
          <p:nvPr>
            <p:ph idx="1"/>
          </p:nvPr>
        </p:nvSpPr>
        <p:spPr/>
        <p:txBody>
          <a:bodyPr/>
          <a:lstStyle/>
          <a:p>
            <a:r>
              <a:rPr lang="en-US" dirty="0"/>
              <a:t>I would like to thank my mentors Chris and Bryce for the time that they’ve taken out of their days and lives to help me understand the project and my own work goals, as well as the rest of my amazing team. In addition, I’d like to thank my sponsors and coordinators at the STF program for their help in allowing me to be a part of this research project and funding my work. Finally, I’d like to thank Gabrielle Snyder for not giving up on downloading </a:t>
            </a:r>
            <a:r>
              <a:rPr lang="en-US" dirty="0" err="1"/>
              <a:t>MatLab</a:t>
            </a:r>
            <a:r>
              <a:rPr lang="en-US" dirty="0"/>
              <a:t> and Abaqus despite weeks of difficulty.</a:t>
            </a:r>
          </a:p>
        </p:txBody>
      </p:sp>
      <p:sp>
        <p:nvSpPr>
          <p:cNvPr id="4" name="Slide Number Placeholder 3">
            <a:extLst>
              <a:ext uri="{FF2B5EF4-FFF2-40B4-BE49-F238E27FC236}">
                <a16:creationId xmlns:a16="http://schemas.microsoft.com/office/drawing/2014/main" id="{CC647E2A-9D8D-4A82-98E1-1451BD549C03}"/>
              </a:ext>
            </a:extLst>
          </p:cNvPr>
          <p:cNvSpPr>
            <a:spLocks noGrp="1"/>
          </p:cNvSpPr>
          <p:nvPr>
            <p:ph type="sldNum" sz="quarter" idx="12"/>
          </p:nvPr>
        </p:nvSpPr>
        <p:spPr/>
        <p:txBody>
          <a:bodyPr/>
          <a:lstStyle/>
          <a:p>
            <a:fld id="{224C0C37-3CEC-4CB4-B902-37F94E20E969}" type="slidenum">
              <a:rPr lang="en-US" smtClean="0"/>
              <a:pPr/>
              <a:t>11</a:t>
            </a:fld>
            <a:endParaRPr lang="en-US"/>
          </a:p>
        </p:txBody>
      </p:sp>
    </p:spTree>
    <p:extLst>
      <p:ext uri="{BB962C8B-B14F-4D97-AF65-F5344CB8AC3E}">
        <p14:creationId xmlns:p14="http://schemas.microsoft.com/office/powerpoint/2010/main" val="2944783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580C4-C140-416B-B86A-9BABC3A0C309}"/>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457E7A74-1C66-4F56-B8E5-905B8F59619C}"/>
              </a:ext>
            </a:extLst>
          </p:cNvPr>
          <p:cNvSpPr>
            <a:spLocks noGrp="1"/>
          </p:cNvSpPr>
          <p:nvPr>
            <p:ph idx="1"/>
          </p:nvPr>
        </p:nvSpPr>
        <p:spPr/>
        <p:txBody>
          <a:bodyPr>
            <a:normAutofit/>
          </a:bodyPr>
          <a:lstStyle/>
          <a:p>
            <a:pPr marL="457200" indent="-457200">
              <a:buNone/>
            </a:pPr>
            <a:r>
              <a:rPr lang="en-US" baseline="30000" dirty="0"/>
              <a:t>1 </a:t>
            </a:r>
            <a:r>
              <a:rPr lang="en-US" dirty="0"/>
              <a:t>Owens, A., &amp; De </a:t>
            </a:r>
            <a:r>
              <a:rPr lang="en-US" dirty="0" err="1"/>
              <a:t>Weck</a:t>
            </a:r>
            <a:r>
              <a:rPr lang="en-US" dirty="0"/>
              <a:t>, O. (2016). Systems Analysis of In-Space Manufacturing Applications for the International Space Station and the Evolvable Mars Campaign. </a:t>
            </a:r>
            <a:r>
              <a:rPr lang="en-US" i="1" dirty="0"/>
              <a:t>AIAA SPACE 2016. </a:t>
            </a:r>
            <a:r>
              <a:rPr lang="en-US" dirty="0"/>
              <a:t>https://doi.org/10.2514/6.2016-5394</a:t>
            </a:r>
          </a:p>
          <a:p>
            <a:pPr marL="457200" indent="-457200">
              <a:buNone/>
            </a:pPr>
            <a:r>
              <a:rPr lang="en-US" baseline="30000" dirty="0"/>
              <a:t>2 </a:t>
            </a:r>
            <a:r>
              <a:rPr lang="en-US" dirty="0"/>
              <a:t>Rainey, K. (2017, August 28). </a:t>
            </a:r>
            <a:r>
              <a:rPr lang="en-US" i="1" dirty="0"/>
              <a:t>Full Circle: NASA to Demonstrate Refabricator to Recycle, Reuse, Repeat</a:t>
            </a:r>
            <a:r>
              <a:rPr lang="en-US" dirty="0"/>
              <a:t>. NASA. </a:t>
            </a:r>
            <a:r>
              <a:rPr lang="en-US" u="sng" dirty="0">
                <a:hlinkClick r:id="rId3"/>
              </a:rPr>
              <a:t>https://www.nasa.gov/mission_pages/centers/marshall/images/refabricator.html</a:t>
            </a:r>
            <a:r>
              <a:rPr lang="en-US" dirty="0"/>
              <a:t>.</a:t>
            </a:r>
          </a:p>
        </p:txBody>
      </p:sp>
      <p:sp>
        <p:nvSpPr>
          <p:cNvPr id="4" name="Slide Number Placeholder 3">
            <a:extLst>
              <a:ext uri="{FF2B5EF4-FFF2-40B4-BE49-F238E27FC236}">
                <a16:creationId xmlns:a16="http://schemas.microsoft.com/office/drawing/2014/main" id="{14849F92-0F69-4883-8F9D-6BEBF72B8BC5}"/>
              </a:ext>
            </a:extLst>
          </p:cNvPr>
          <p:cNvSpPr>
            <a:spLocks noGrp="1"/>
          </p:cNvSpPr>
          <p:nvPr>
            <p:ph type="sldNum" sz="quarter" idx="12"/>
          </p:nvPr>
        </p:nvSpPr>
        <p:spPr/>
        <p:txBody>
          <a:bodyPr/>
          <a:lstStyle/>
          <a:p>
            <a:fld id="{224C0C37-3CEC-4CB4-B902-37F94E20E969}" type="slidenum">
              <a:rPr lang="en-US" smtClean="0"/>
              <a:pPr/>
              <a:t>12</a:t>
            </a:fld>
            <a:endParaRPr lang="en-US"/>
          </a:p>
        </p:txBody>
      </p:sp>
    </p:spTree>
    <p:extLst>
      <p:ext uri="{BB962C8B-B14F-4D97-AF65-F5344CB8AC3E}">
        <p14:creationId xmlns:p14="http://schemas.microsoft.com/office/powerpoint/2010/main" val="87010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In-Space Manufacturing</a:t>
            </a:r>
          </a:p>
        </p:txBody>
      </p:sp>
      <p:sp>
        <p:nvSpPr>
          <p:cNvPr id="3" name="Content Placeholder 2"/>
          <p:cNvSpPr>
            <a:spLocks noGrp="1"/>
          </p:cNvSpPr>
          <p:nvPr>
            <p:ph idx="1"/>
          </p:nvPr>
        </p:nvSpPr>
        <p:spPr/>
        <p:txBody>
          <a:bodyPr>
            <a:normAutofit/>
          </a:bodyPr>
          <a:lstStyle/>
          <a:p>
            <a:r>
              <a:rPr lang="en-US" dirty="0"/>
              <a:t>The Enabling Sustained Presence Using Recyclables (ESPUR) Program is focused on helping with the issue of limiting the amount of weight on a spacecraft using in-space manufacturing.</a:t>
            </a:r>
          </a:p>
          <a:p>
            <a:r>
              <a:rPr lang="en-US" dirty="0"/>
              <a:t>Probability of Sufficiency (POS)- the probability that enough spare parts are provided to cover all failures during a mission outside of the atmosphere.</a:t>
            </a:r>
            <a:r>
              <a:rPr lang="en-US" baseline="30000" dirty="0"/>
              <a:t>1</a:t>
            </a:r>
            <a:endParaRPr lang="en-US" dirty="0"/>
          </a:p>
          <a:p>
            <a:r>
              <a:rPr lang="en-US" dirty="0"/>
              <a:t>The ISS has been outfitted with a 3D printer and, more recently, a device known as a “Refabricator”. The Refabricator can take old 3D printed objects and refabricate them into a new object.</a:t>
            </a:r>
            <a:r>
              <a:rPr lang="en-US" baseline="30000" dirty="0"/>
              <a:t>2</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224C0C37-3CEC-4CB4-B902-37F94E20E969}" type="slidenum">
              <a:rPr lang="en-US" smtClean="0"/>
              <a:pPr/>
              <a:t>2</a:t>
            </a:fld>
            <a:endParaRPr lang="en-US"/>
          </a:p>
        </p:txBody>
      </p:sp>
    </p:spTree>
    <p:extLst>
      <p:ext uri="{BB962C8B-B14F-4D97-AF65-F5344CB8AC3E}">
        <p14:creationId xmlns:p14="http://schemas.microsoft.com/office/powerpoint/2010/main" val="1226043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ESPUR Objective</a:t>
            </a:r>
          </a:p>
        </p:txBody>
      </p:sp>
      <p:sp>
        <p:nvSpPr>
          <p:cNvPr id="3" name="Content Placeholder 2"/>
          <p:cNvSpPr>
            <a:spLocks noGrp="1"/>
          </p:cNvSpPr>
          <p:nvPr>
            <p:ph idx="1"/>
          </p:nvPr>
        </p:nvSpPr>
        <p:spPr/>
        <p:txBody>
          <a:bodyPr>
            <a:normAutofit/>
          </a:bodyPr>
          <a:lstStyle/>
          <a:p>
            <a:r>
              <a:rPr lang="en-US" dirty="0"/>
              <a:t>The objective of the ESPUR Project is to create a new in-space manufacturing ability using chemical reactions between particles.</a:t>
            </a:r>
          </a:p>
          <a:p>
            <a:r>
              <a:rPr lang="en-US" dirty="0"/>
              <a:t>I attempted to discover patterns based on how the ESPUR material connected in random arrangements. I used those same calculated arrangements to do finite element analysis (FEA) work with the material.</a:t>
            </a:r>
            <a:endParaRPr lang="en-US" dirty="0">
              <a:solidFill>
                <a:srgbClr val="FF0000"/>
              </a:solidFill>
            </a:endParaRPr>
          </a:p>
          <a:p>
            <a:r>
              <a:rPr lang="en-US" dirty="0"/>
              <a:t>For a project like ESPUR, it is important to do both theoretical and experimental tests. I was able to be a big part of the theoretical testing alongside the rest of my team.</a:t>
            </a:r>
            <a:endParaRPr lang="en-US" dirty="0">
              <a:solidFill>
                <a:srgbClr val="FF0000"/>
              </a:solidFill>
            </a:endParaRPr>
          </a:p>
        </p:txBody>
      </p:sp>
      <p:sp>
        <p:nvSpPr>
          <p:cNvPr id="4" name="Slide Number Placeholder 3"/>
          <p:cNvSpPr>
            <a:spLocks noGrp="1"/>
          </p:cNvSpPr>
          <p:nvPr>
            <p:ph type="sldNum" sz="quarter" idx="12"/>
          </p:nvPr>
        </p:nvSpPr>
        <p:spPr>
          <a:xfrm>
            <a:off x="9296400" y="6310312"/>
            <a:ext cx="2743200" cy="365125"/>
          </a:xfrm>
        </p:spPr>
        <p:txBody>
          <a:bodyPr/>
          <a:lstStyle/>
          <a:p>
            <a:fld id="{224C0C37-3CEC-4CB4-B902-37F94E20E969}" type="slidenum">
              <a:rPr lang="en-US" smtClean="0"/>
              <a:pPr/>
              <a:t>3</a:t>
            </a:fld>
            <a:endParaRPr lang="en-US"/>
          </a:p>
        </p:txBody>
      </p:sp>
    </p:spTree>
    <p:extLst>
      <p:ext uri="{BB962C8B-B14F-4D97-AF65-F5344CB8AC3E}">
        <p14:creationId xmlns:p14="http://schemas.microsoft.com/office/powerpoint/2010/main" val="2527404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Approach</a:t>
            </a:r>
          </a:p>
        </p:txBody>
      </p:sp>
      <p:sp>
        <p:nvSpPr>
          <p:cNvPr id="3" name="Content Placeholder 2"/>
          <p:cNvSpPr>
            <a:spLocks noGrp="1"/>
          </p:cNvSpPr>
          <p:nvPr>
            <p:ph idx="1"/>
          </p:nvPr>
        </p:nvSpPr>
        <p:spPr/>
        <p:txBody>
          <a:bodyPr/>
          <a:lstStyle/>
          <a:p>
            <a:r>
              <a:rPr lang="en-US" dirty="0"/>
              <a:t>I used the program MATLAB to design a system of particles to depict the reactions between polyurethanes.</a:t>
            </a:r>
          </a:p>
          <a:p>
            <a:r>
              <a:rPr lang="en-US" dirty="0"/>
              <a:t>I used Abaqus to determine how the ESPUR material in the setups I generated in MATLAB would respond to relevant load cases.</a:t>
            </a:r>
          </a:p>
          <a:p>
            <a:r>
              <a:rPr lang="en-US" dirty="0"/>
              <a:t>The work I was able to do for the project is going to help the ongoing search for how to go about choosing polyurethanes and an epoxy as well as how to go about chemically binding them for the best experimental results. It will likely gateway into the ability to do experimental testing</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224C0C37-3CEC-4CB4-B902-37F94E20E969}" type="slidenum">
              <a:rPr lang="en-US" smtClean="0"/>
              <a:pPr/>
              <a:t>4</a:t>
            </a:fld>
            <a:endParaRPr lang="en-US"/>
          </a:p>
        </p:txBody>
      </p:sp>
    </p:spTree>
    <p:extLst>
      <p:ext uri="{BB962C8B-B14F-4D97-AF65-F5344CB8AC3E}">
        <p14:creationId xmlns:p14="http://schemas.microsoft.com/office/powerpoint/2010/main" val="62649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909EE-BFFD-444B-BBDC-598BB4D8257B}"/>
              </a:ext>
            </a:extLst>
          </p:cNvPr>
          <p:cNvSpPr>
            <a:spLocks noGrp="1"/>
          </p:cNvSpPr>
          <p:nvPr>
            <p:ph type="title"/>
          </p:nvPr>
        </p:nvSpPr>
        <p:spPr>
          <a:xfrm>
            <a:off x="838201" y="202614"/>
            <a:ext cx="10515600" cy="1325563"/>
          </a:xfrm>
        </p:spPr>
        <p:txBody>
          <a:bodyPr/>
          <a:lstStyle/>
          <a:p>
            <a:r>
              <a:rPr lang="en-US" dirty="0"/>
              <a:t>Primary Task</a:t>
            </a:r>
          </a:p>
        </p:txBody>
      </p:sp>
      <p:sp>
        <p:nvSpPr>
          <p:cNvPr id="4" name="Slide Number Placeholder 3">
            <a:extLst>
              <a:ext uri="{FF2B5EF4-FFF2-40B4-BE49-F238E27FC236}">
                <a16:creationId xmlns:a16="http://schemas.microsoft.com/office/drawing/2014/main" id="{92CFE255-A2E4-4D72-873A-BA3FC3859D86}"/>
              </a:ext>
            </a:extLst>
          </p:cNvPr>
          <p:cNvSpPr>
            <a:spLocks noGrp="1"/>
          </p:cNvSpPr>
          <p:nvPr>
            <p:ph type="sldNum" sz="quarter" idx="12"/>
          </p:nvPr>
        </p:nvSpPr>
        <p:spPr/>
        <p:txBody>
          <a:bodyPr/>
          <a:lstStyle/>
          <a:p>
            <a:fld id="{224C0C37-3CEC-4CB4-B902-37F94E20E969}" type="slidenum">
              <a:rPr lang="en-US" smtClean="0"/>
              <a:pPr/>
              <a:t>5</a:t>
            </a:fld>
            <a:endParaRPr lang="en-US"/>
          </a:p>
        </p:txBody>
      </p:sp>
      <p:pic>
        <p:nvPicPr>
          <p:cNvPr id="6" name="Content Placeholder 5">
            <a:extLst>
              <a:ext uri="{FF2B5EF4-FFF2-40B4-BE49-F238E27FC236}">
                <a16:creationId xmlns:a16="http://schemas.microsoft.com/office/drawing/2014/main" id="{5DE6C643-A79D-4B8D-8AEC-C7DADAAAF0A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297809" y="2732028"/>
            <a:ext cx="4150980" cy="3616520"/>
          </a:xfrm>
        </p:spPr>
      </p:pic>
      <p:pic>
        <p:nvPicPr>
          <p:cNvPr id="8" name="Picture 7" descr="Text&#10;&#10;Description automatically generated">
            <a:extLst>
              <a:ext uri="{FF2B5EF4-FFF2-40B4-BE49-F238E27FC236}">
                <a16:creationId xmlns:a16="http://schemas.microsoft.com/office/drawing/2014/main" id="{99436A2E-9F80-4918-BC89-2F5EEFEE07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482" y="1696853"/>
            <a:ext cx="6564681" cy="3695672"/>
          </a:xfrm>
          <a:prstGeom prst="rect">
            <a:avLst/>
          </a:prstGeom>
        </p:spPr>
      </p:pic>
      <p:pic>
        <p:nvPicPr>
          <p:cNvPr id="10" name="Picture 9" descr="Table&#10;&#10;Description automatically generated">
            <a:extLst>
              <a:ext uri="{FF2B5EF4-FFF2-40B4-BE49-F238E27FC236}">
                <a16:creationId xmlns:a16="http://schemas.microsoft.com/office/drawing/2014/main" id="{54D72412-32AC-4B21-AF0F-757CEF322C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2995" y="1387668"/>
            <a:ext cx="5526293" cy="1325563"/>
          </a:xfrm>
          <a:prstGeom prst="rect">
            <a:avLst/>
          </a:prstGeom>
        </p:spPr>
      </p:pic>
      <p:sp useBgFill="1">
        <p:nvSpPr>
          <p:cNvPr id="3" name="Rectangle 2">
            <a:extLst>
              <a:ext uri="{FF2B5EF4-FFF2-40B4-BE49-F238E27FC236}">
                <a16:creationId xmlns:a16="http://schemas.microsoft.com/office/drawing/2014/main" id="{F9C5E7C4-C1BF-496E-A78D-CAB0948FF53D}"/>
              </a:ext>
            </a:extLst>
          </p:cNvPr>
          <p:cNvSpPr/>
          <p:nvPr/>
        </p:nvSpPr>
        <p:spPr>
          <a:xfrm>
            <a:off x="3870664" y="2956264"/>
            <a:ext cx="204186" cy="1953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6640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C9EAD-5024-4356-8A33-7098609F4F0F}"/>
              </a:ext>
            </a:extLst>
          </p:cNvPr>
          <p:cNvSpPr>
            <a:spLocks noGrp="1"/>
          </p:cNvSpPr>
          <p:nvPr>
            <p:ph type="title"/>
          </p:nvPr>
        </p:nvSpPr>
        <p:spPr>
          <a:xfrm>
            <a:off x="642996" y="4571216"/>
            <a:ext cx="10906008" cy="1115415"/>
          </a:xfrm>
        </p:spPr>
        <p:txBody>
          <a:bodyPr vert="horz" lIns="91440" tIns="45720" rIns="91440" bIns="45720" rtlCol="0" anchor="b">
            <a:normAutofit/>
          </a:bodyPr>
          <a:lstStyle/>
          <a:p>
            <a:r>
              <a:rPr lang="en-US" sz="6000" kern="1200" dirty="0">
                <a:solidFill>
                  <a:schemeClr val="tx1"/>
                </a:solidFill>
                <a:latin typeface="+mj-lt"/>
                <a:ea typeface="+mj-ea"/>
                <a:cs typeface="+mj-cs"/>
              </a:rPr>
              <a:t>The Results</a:t>
            </a:r>
          </a:p>
        </p:txBody>
      </p:sp>
      <p:pic>
        <p:nvPicPr>
          <p:cNvPr id="8" name="Picture 7" descr="A picture containing chart&#10;&#10;Description automatically generated">
            <a:extLst>
              <a:ext uri="{FF2B5EF4-FFF2-40B4-BE49-F238E27FC236}">
                <a16:creationId xmlns:a16="http://schemas.microsoft.com/office/drawing/2014/main" id="{B0712DEE-87F3-4B91-B4F0-84D14865A9E5}"/>
              </a:ext>
            </a:extLst>
          </p:cNvPr>
          <p:cNvPicPr>
            <a:picLocks noChangeAspect="1"/>
          </p:cNvPicPr>
          <p:nvPr/>
        </p:nvPicPr>
        <p:blipFill rotWithShape="1">
          <a:blip r:embed="rId3">
            <a:extLst>
              <a:ext uri="{28A0092B-C50C-407E-A947-70E740481C1C}">
                <a14:useLocalDpi xmlns:a14="http://schemas.microsoft.com/office/drawing/2010/main" val="0"/>
              </a:ext>
            </a:extLst>
          </a:blip>
          <a:srcRect l="7395" t="19303" r="6203" b="-4"/>
          <a:stretch/>
        </p:blipFill>
        <p:spPr>
          <a:xfrm>
            <a:off x="524208" y="634635"/>
            <a:ext cx="3333465" cy="2786580"/>
          </a:xfrm>
          <a:prstGeom prst="rect">
            <a:avLst/>
          </a:prstGeom>
        </p:spPr>
      </p:pic>
      <p:pic>
        <p:nvPicPr>
          <p:cNvPr id="6" name="Content Placeholder 5" descr="Diagram&#10;&#10;Description automatically generated">
            <a:extLst>
              <a:ext uri="{FF2B5EF4-FFF2-40B4-BE49-F238E27FC236}">
                <a16:creationId xmlns:a16="http://schemas.microsoft.com/office/drawing/2014/main" id="{C2DA9376-6D20-4688-8730-0C1075BB7E59}"/>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3234" t="19303" r="5265" b="-5"/>
          <a:stretch/>
        </p:blipFill>
        <p:spPr>
          <a:xfrm>
            <a:off x="4260858" y="642121"/>
            <a:ext cx="3530175" cy="2786580"/>
          </a:xfrm>
          <a:prstGeom prst="rect">
            <a:avLst/>
          </a:prstGeom>
        </p:spPr>
      </p:pic>
      <p:pic>
        <p:nvPicPr>
          <p:cNvPr id="10" name="Picture 9">
            <a:extLst>
              <a:ext uri="{FF2B5EF4-FFF2-40B4-BE49-F238E27FC236}">
                <a16:creationId xmlns:a16="http://schemas.microsoft.com/office/drawing/2014/main" id="{4834C225-7029-42E5-8739-97FE4E6FF6AF}"/>
              </a:ext>
            </a:extLst>
          </p:cNvPr>
          <p:cNvPicPr>
            <a:picLocks noChangeAspect="1"/>
          </p:cNvPicPr>
          <p:nvPr/>
        </p:nvPicPr>
        <p:blipFill rotWithShape="1">
          <a:blip r:embed="rId5">
            <a:extLst>
              <a:ext uri="{28A0092B-C50C-407E-A947-70E740481C1C}">
                <a14:useLocalDpi xmlns:a14="http://schemas.microsoft.com/office/drawing/2010/main" val="0"/>
              </a:ext>
            </a:extLst>
          </a:blip>
          <a:srcRect l="5348" t="21646" r="8250" b="-4"/>
          <a:stretch/>
        </p:blipFill>
        <p:spPr>
          <a:xfrm>
            <a:off x="8225453" y="634933"/>
            <a:ext cx="3442338" cy="2794067"/>
          </a:xfrm>
          <a:prstGeom prst="rect">
            <a:avLst/>
          </a:prstGeom>
        </p:spPr>
      </p:pic>
      <p:cxnSp>
        <p:nvCxnSpPr>
          <p:cNvPr id="15" name="Straight Connector 14">
            <a:extLst>
              <a:ext uri="{FF2B5EF4-FFF2-40B4-BE49-F238E27FC236}">
                <a16:creationId xmlns:a16="http://schemas.microsoft.com/office/drawing/2014/main" id="{60188E89-AF78-40F6-B787-E9BD9C6256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5778706"/>
            <a:ext cx="9144000" cy="0"/>
          </a:xfrm>
          <a:prstGeom prst="line">
            <a:avLst/>
          </a:prstGeom>
          <a:ln w="19050">
            <a:solidFill>
              <a:srgbClr val="51FE2E"/>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C5C2AB2A-51D4-4EDF-9AE2-B34A8550813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224C0C37-3CEC-4CB4-B902-37F94E20E969}" type="slidenum">
              <a:rPr lang="en-US" sz="1200" smtClean="0">
                <a:solidFill>
                  <a:schemeClr val="tx1">
                    <a:tint val="75000"/>
                  </a:schemeClr>
                </a:solidFill>
                <a:latin typeface="+mn-lt"/>
                <a:cs typeface="+mn-cs"/>
              </a:rPr>
              <a:pPr>
                <a:spcAft>
                  <a:spcPts val="600"/>
                </a:spcAft>
              </a:pPr>
              <a:t>6</a:t>
            </a:fld>
            <a:endParaRPr lang="en-US" sz="1200">
              <a:solidFill>
                <a:schemeClr val="tx1">
                  <a:tint val="75000"/>
                </a:schemeClr>
              </a:solidFill>
              <a:latin typeface="+mn-lt"/>
              <a:cs typeface="+mn-cs"/>
            </a:endParaRPr>
          </a:p>
        </p:txBody>
      </p:sp>
      <p:sp>
        <p:nvSpPr>
          <p:cNvPr id="11" name="TextBox 10">
            <a:extLst>
              <a:ext uri="{FF2B5EF4-FFF2-40B4-BE49-F238E27FC236}">
                <a16:creationId xmlns:a16="http://schemas.microsoft.com/office/drawing/2014/main" id="{85849E4B-512B-4730-ABB9-2A9C46347CC2}"/>
              </a:ext>
            </a:extLst>
          </p:cNvPr>
          <p:cNvSpPr txBox="1"/>
          <p:nvPr/>
        </p:nvSpPr>
        <p:spPr>
          <a:xfrm>
            <a:off x="2138599" y="3555682"/>
            <a:ext cx="7774692" cy="830997"/>
          </a:xfrm>
          <a:prstGeom prst="rect">
            <a:avLst/>
          </a:prstGeom>
          <a:noFill/>
        </p:spPr>
        <p:txBody>
          <a:bodyPr wrap="none" rtlCol="0">
            <a:spAutoFit/>
          </a:bodyPr>
          <a:lstStyle/>
          <a:p>
            <a:pPr algn="ctr"/>
            <a:r>
              <a:rPr lang="en-US" sz="2400" dirty="0"/>
              <a:t>Figures 1 through 3- graphical representation of the different </a:t>
            </a:r>
          </a:p>
          <a:p>
            <a:pPr algn="ctr"/>
            <a:r>
              <a:rPr lang="en-US" sz="2400" dirty="0"/>
              <a:t>Polyurethane particles connecting in different ways </a:t>
            </a:r>
          </a:p>
        </p:txBody>
      </p:sp>
    </p:spTree>
    <p:extLst>
      <p:ext uri="{BB962C8B-B14F-4D97-AF65-F5344CB8AC3E}">
        <p14:creationId xmlns:p14="http://schemas.microsoft.com/office/powerpoint/2010/main" val="2545121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75282"/>
            <a:ext cx="10515600" cy="1325563"/>
          </a:xfrm>
        </p:spPr>
        <p:txBody>
          <a:bodyPr/>
          <a:lstStyle/>
          <a:p>
            <a:r>
              <a:rPr lang="en-US" dirty="0"/>
              <a:t>The Results</a:t>
            </a:r>
          </a:p>
        </p:txBody>
      </p:sp>
      <p:sp>
        <p:nvSpPr>
          <p:cNvPr id="4" name="Slide Number Placeholder 3"/>
          <p:cNvSpPr>
            <a:spLocks noGrp="1"/>
          </p:cNvSpPr>
          <p:nvPr>
            <p:ph type="sldNum" sz="quarter" idx="12"/>
          </p:nvPr>
        </p:nvSpPr>
        <p:spPr/>
        <p:txBody>
          <a:bodyPr/>
          <a:lstStyle/>
          <a:p>
            <a:fld id="{224C0C37-3CEC-4CB4-B902-37F94E20E969}" type="slidenum">
              <a:rPr lang="en-US" smtClean="0"/>
              <a:pPr/>
              <a:t>7</a:t>
            </a:fld>
            <a:endParaRPr lang="en-US"/>
          </a:p>
        </p:txBody>
      </p:sp>
      <p:pic>
        <p:nvPicPr>
          <p:cNvPr id="5" name="Picture 4">
            <a:extLst>
              <a:ext uri="{FF2B5EF4-FFF2-40B4-BE49-F238E27FC236}">
                <a16:creationId xmlns:a16="http://schemas.microsoft.com/office/drawing/2014/main" id="{B104580D-998F-4875-91C8-F48030FAF2A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005" t="11911" r="6767" b="7595"/>
          <a:stretch/>
        </p:blipFill>
        <p:spPr>
          <a:xfrm>
            <a:off x="1613238" y="1010290"/>
            <a:ext cx="8965524" cy="4763103"/>
          </a:xfrm>
          <a:prstGeom prst="rect">
            <a:avLst/>
          </a:prstGeom>
        </p:spPr>
      </p:pic>
      <p:sp>
        <p:nvSpPr>
          <p:cNvPr id="13" name="TextBox 12">
            <a:extLst>
              <a:ext uri="{FF2B5EF4-FFF2-40B4-BE49-F238E27FC236}">
                <a16:creationId xmlns:a16="http://schemas.microsoft.com/office/drawing/2014/main" id="{F8274FB7-9073-4D2B-BFC2-576C1B6CD18D}"/>
              </a:ext>
            </a:extLst>
          </p:cNvPr>
          <p:cNvSpPr txBox="1"/>
          <p:nvPr/>
        </p:nvSpPr>
        <p:spPr>
          <a:xfrm>
            <a:off x="1917725" y="5776733"/>
            <a:ext cx="8929312" cy="830997"/>
          </a:xfrm>
          <a:prstGeom prst="rect">
            <a:avLst/>
          </a:prstGeom>
          <a:noFill/>
        </p:spPr>
        <p:txBody>
          <a:bodyPr wrap="square" rtlCol="0">
            <a:spAutoFit/>
          </a:bodyPr>
          <a:lstStyle/>
          <a:p>
            <a:pPr algn="ctr"/>
            <a:r>
              <a:rPr lang="en-US" sz="2400" dirty="0"/>
              <a:t>Histograms for percentage of different connection types in all iterations</a:t>
            </a:r>
          </a:p>
        </p:txBody>
      </p:sp>
      <p:sp>
        <p:nvSpPr>
          <p:cNvPr id="15" name="Rectangle 14">
            <a:extLst>
              <a:ext uri="{FF2B5EF4-FFF2-40B4-BE49-F238E27FC236}">
                <a16:creationId xmlns:a16="http://schemas.microsoft.com/office/drawing/2014/main" id="{00198F60-6C0B-47C2-AF44-1B42CEF1374E}"/>
              </a:ext>
            </a:extLst>
          </p:cNvPr>
          <p:cNvSpPr/>
          <p:nvPr/>
        </p:nvSpPr>
        <p:spPr>
          <a:xfrm>
            <a:off x="1488500" y="1010290"/>
            <a:ext cx="9138295" cy="4701841"/>
          </a:xfrm>
          <a:prstGeom prst="rect">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188289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0F0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BD702-E703-4EFC-84E5-80F2D2CB059B}"/>
              </a:ext>
            </a:extLst>
          </p:cNvPr>
          <p:cNvSpPr>
            <a:spLocks noGrp="1"/>
          </p:cNvSpPr>
          <p:nvPr>
            <p:ph type="title"/>
          </p:nvPr>
        </p:nvSpPr>
        <p:spPr/>
        <p:txBody>
          <a:bodyPr/>
          <a:lstStyle/>
          <a:p>
            <a:r>
              <a:rPr lang="en-US" dirty="0"/>
              <a:t>The Results </a:t>
            </a:r>
          </a:p>
        </p:txBody>
      </p:sp>
      <p:sp>
        <p:nvSpPr>
          <p:cNvPr id="4" name="Slide Number Placeholder 3">
            <a:extLst>
              <a:ext uri="{FF2B5EF4-FFF2-40B4-BE49-F238E27FC236}">
                <a16:creationId xmlns:a16="http://schemas.microsoft.com/office/drawing/2014/main" id="{97803C8D-5206-47EC-8B59-4BF40C59B23C}"/>
              </a:ext>
            </a:extLst>
          </p:cNvPr>
          <p:cNvSpPr>
            <a:spLocks noGrp="1"/>
          </p:cNvSpPr>
          <p:nvPr>
            <p:ph type="sldNum" sz="quarter" idx="12"/>
          </p:nvPr>
        </p:nvSpPr>
        <p:spPr/>
        <p:txBody>
          <a:bodyPr/>
          <a:lstStyle/>
          <a:p>
            <a:fld id="{224C0C37-3CEC-4CB4-B902-37F94E20E969}" type="slidenum">
              <a:rPr lang="en-US" smtClean="0"/>
              <a:pPr/>
              <a:t>8</a:t>
            </a:fld>
            <a:endParaRPr lang="en-US"/>
          </a:p>
        </p:txBody>
      </p:sp>
      <p:pic>
        <p:nvPicPr>
          <p:cNvPr id="5" name="Picture 4">
            <a:extLst>
              <a:ext uri="{FF2B5EF4-FFF2-40B4-BE49-F238E27FC236}">
                <a16:creationId xmlns:a16="http://schemas.microsoft.com/office/drawing/2014/main" id="{498D8F06-5121-409F-9BDF-D23421C2D20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57" t="16182" r="2688" b="3601"/>
          <a:stretch/>
        </p:blipFill>
        <p:spPr>
          <a:xfrm>
            <a:off x="2620027" y="1425195"/>
            <a:ext cx="6951945" cy="4007610"/>
          </a:xfrm>
          <a:prstGeom prst="rect">
            <a:avLst/>
          </a:prstGeom>
        </p:spPr>
      </p:pic>
      <p:sp>
        <p:nvSpPr>
          <p:cNvPr id="6" name="TextBox 5">
            <a:extLst>
              <a:ext uri="{FF2B5EF4-FFF2-40B4-BE49-F238E27FC236}">
                <a16:creationId xmlns:a16="http://schemas.microsoft.com/office/drawing/2014/main" id="{77BAE50C-9C4F-4B8B-AD4E-CC0377A0B1A4}"/>
              </a:ext>
            </a:extLst>
          </p:cNvPr>
          <p:cNvSpPr txBox="1"/>
          <p:nvPr/>
        </p:nvSpPr>
        <p:spPr>
          <a:xfrm>
            <a:off x="2344455" y="5468203"/>
            <a:ext cx="7503090" cy="461665"/>
          </a:xfrm>
          <a:prstGeom prst="rect">
            <a:avLst/>
          </a:prstGeom>
          <a:noFill/>
        </p:spPr>
        <p:txBody>
          <a:bodyPr wrap="square" rtlCol="0">
            <a:spAutoFit/>
          </a:bodyPr>
          <a:lstStyle/>
          <a:p>
            <a:pPr algn="ctr"/>
            <a:r>
              <a:rPr lang="en-US" sz="2400" dirty="0"/>
              <a:t>Percentage of different connection types over all iterations</a:t>
            </a:r>
          </a:p>
        </p:txBody>
      </p:sp>
    </p:spTree>
    <p:extLst>
      <p:ext uri="{BB962C8B-B14F-4D97-AF65-F5344CB8AC3E}">
        <p14:creationId xmlns:p14="http://schemas.microsoft.com/office/powerpoint/2010/main" val="1554491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Analysis/Summary</a:t>
            </a:r>
          </a:p>
        </p:txBody>
      </p:sp>
      <p:sp>
        <p:nvSpPr>
          <p:cNvPr id="3" name="Content Placeholder 2"/>
          <p:cNvSpPr>
            <a:spLocks noGrp="1"/>
          </p:cNvSpPr>
          <p:nvPr>
            <p:ph idx="1"/>
          </p:nvPr>
        </p:nvSpPr>
        <p:spPr/>
        <p:txBody>
          <a:bodyPr/>
          <a:lstStyle/>
          <a:p>
            <a:r>
              <a:rPr lang="en-US" dirty="0"/>
              <a:t>The results were somewhat expected. They will quite possibly lead to new possibilities for testing materials soon. Based on calculated probable interactions from mixed particle formulations these results will lead the ESPUR project to begin determining polyurethanes and an epoxy to be used for the material.</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224C0C37-3CEC-4CB4-B902-37F94E20E969}" type="slidenum">
              <a:rPr lang="en-US" smtClean="0"/>
              <a:pPr/>
              <a:t>9</a:t>
            </a:fld>
            <a:endParaRPr lang="en-US"/>
          </a:p>
        </p:txBody>
      </p:sp>
    </p:spTree>
    <p:extLst>
      <p:ext uri="{BB962C8B-B14F-4D97-AF65-F5344CB8AC3E}">
        <p14:creationId xmlns:p14="http://schemas.microsoft.com/office/powerpoint/2010/main" val="14501312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D71F3C3AD162418168A3D1EEC31C68" ma:contentTypeVersion="13" ma:contentTypeDescription="Create a new document." ma:contentTypeScope="" ma:versionID="bd4f02a2ef4b175d17b1596f2aa4b6ce">
  <xsd:schema xmlns:xsd="http://www.w3.org/2001/XMLSchema" xmlns:xs="http://www.w3.org/2001/XMLSchema" xmlns:p="http://schemas.microsoft.com/office/2006/metadata/properties" xmlns:ns1="http://schemas.microsoft.com/sharepoint/v3" xmlns:ns3="3cb15ddf-dbe9-47ea-851d-c70642058130" xmlns:ns4="4817ca35-7031-43a6-bda2-0d9832ef6347" targetNamespace="http://schemas.microsoft.com/office/2006/metadata/properties" ma:root="true" ma:fieldsID="75eaf6942e3198bc47429d20a20f83bf" ns1:_="" ns3:_="" ns4:_="">
    <xsd:import namespace="http://schemas.microsoft.com/sharepoint/v3"/>
    <xsd:import namespace="3cb15ddf-dbe9-47ea-851d-c70642058130"/>
    <xsd:import namespace="4817ca35-7031-43a6-bda2-0d9832ef634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1:_ip_UnifiedCompliancePolicyProperties" minOccurs="0"/>
                <xsd:element ref="ns1:_ip_UnifiedCompliancePolicyUIAc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cb15ddf-dbe9-47ea-851d-c706420581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17ca35-7031-43a6-bda2-0d9832ef634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A5D04F-A9C1-4A1D-87B5-0846A027D9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cb15ddf-dbe9-47ea-851d-c70642058130"/>
    <ds:schemaRef ds:uri="4817ca35-7031-43a6-bda2-0d9832ef63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72883E6-4E45-469D-A6CD-CBF4B7EC55C4}">
  <ds:schemaRefs>
    <ds:schemaRef ds:uri="http://purl.org/dc/terms/"/>
    <ds:schemaRef ds:uri="http://purl.org/dc/elements/1.1/"/>
    <ds:schemaRef ds:uri="http://schemas.microsoft.com/office/infopath/2007/PartnerControls"/>
    <ds:schemaRef ds:uri="3cb15ddf-dbe9-47ea-851d-c70642058130"/>
    <ds:schemaRef ds:uri="http://schemas.microsoft.com/office/2006/documentManagement/types"/>
    <ds:schemaRef ds:uri="http://www.w3.org/XML/1998/namespace"/>
    <ds:schemaRef ds:uri="http://schemas.microsoft.com/sharepoint/v3"/>
    <ds:schemaRef ds:uri="http://purl.org/dc/dcmitype/"/>
    <ds:schemaRef ds:uri="http://schemas.openxmlformats.org/package/2006/metadata/core-properties"/>
    <ds:schemaRef ds:uri="4817ca35-7031-43a6-bda2-0d9832ef6347"/>
    <ds:schemaRef ds:uri="http://schemas.microsoft.com/office/2006/metadata/properties"/>
  </ds:schemaRefs>
</ds:datastoreItem>
</file>

<file path=customXml/itemProps3.xml><?xml version="1.0" encoding="utf-8"?>
<ds:datastoreItem xmlns:ds="http://schemas.openxmlformats.org/officeDocument/2006/customXml" ds:itemID="{6357579D-3170-4028-9FF6-2B00D8EF8E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27899</TotalTime>
  <Words>1488</Words>
  <Application>Microsoft Office PowerPoint</Application>
  <PresentationFormat>Widescreen</PresentationFormat>
  <Paragraphs>70</Paragraphs>
  <Slides>12</Slides>
  <Notes>11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12</vt:i4>
      </vt:variant>
    </vt:vector>
  </HeadingPairs>
  <TitlesOfParts>
    <vt:vector size="23" baseType="lpstr">
      <vt:lpstr>.AppleSystemUIFont</vt:lpstr>
      <vt:lpstr>Arial</vt:lpstr>
      <vt:lpstr>Arial</vt:lpstr>
      <vt:lpstr>Arial Bold</vt:lpstr>
      <vt:lpstr>Calibri</vt:lpstr>
      <vt:lpstr>Calibri Light</vt:lpstr>
      <vt:lpstr>Times New Roman</vt:lpstr>
      <vt:lpstr>Wingdings</vt:lpstr>
      <vt:lpstr>Office Theme</vt:lpstr>
      <vt:lpstr>Office Theme</vt:lpstr>
      <vt:lpstr>2_Office Theme</vt:lpstr>
      <vt:lpstr>Enabling Sustained Presence Using Recyclables An In-Situ, Recyclable 3D Printing Method for Lunar and Deep Space Travel </vt:lpstr>
      <vt:lpstr>In-Space Manufacturing</vt:lpstr>
      <vt:lpstr>ESPUR Objective</vt:lpstr>
      <vt:lpstr>My Approach</vt:lpstr>
      <vt:lpstr>Primary Task</vt:lpstr>
      <vt:lpstr>The Results</vt:lpstr>
      <vt:lpstr>The Results</vt:lpstr>
      <vt:lpstr>The Results </vt:lpstr>
      <vt:lpstr>Analysis/Summary</vt:lpstr>
      <vt:lpstr>Next Steps/Outlook/Future Work</vt:lpstr>
      <vt:lpstr>Acknowledgements</vt:lpstr>
      <vt:lpstr>References</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Robbins, Samuel J. (LARC-D307)[UNIVERSITIES SPACE RESEARCH ASSOCIATION]</dc:creator>
  <cp:lastModifiedBy>Wohl, Christopher J. (LARC-D307)</cp:lastModifiedBy>
  <cp:revision>497</cp:revision>
  <dcterms:created xsi:type="dcterms:W3CDTF">2016-08-05T18:34:48Z</dcterms:created>
  <dcterms:modified xsi:type="dcterms:W3CDTF">2021-07-30T01:02:27Z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0x010100E2D71F3C3AD162418168A3D1EEC31C68</vt:lpwstr>
  </property>
</Properties>
</file>