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60" r:id="rId4"/>
    <p:sldMasterId id="2147483672" r:id="rId5"/>
  </p:sldMasterIdLst>
  <p:notesMasterIdLst>
    <p:notesMasterId r:id="rId21"/>
  </p:notesMasterIdLst>
  <p:sldIdLst>
    <p:sldId id="546" r:id="rId6"/>
    <p:sldId id="550" r:id="rId7"/>
    <p:sldId id="547" r:id="rId8"/>
    <p:sldId id="548" r:id="rId9"/>
    <p:sldId id="554" r:id="rId10"/>
    <p:sldId id="549" r:id="rId11"/>
    <p:sldId id="556" r:id="rId12"/>
    <p:sldId id="558" r:id="rId13"/>
    <p:sldId id="559" r:id="rId14"/>
    <p:sldId id="557" r:id="rId15"/>
    <p:sldId id="560" r:id="rId16"/>
    <p:sldId id="565" r:id="rId17"/>
    <p:sldId id="563" r:id="rId18"/>
    <p:sldId id="564" r:id="rId19"/>
    <p:sldId id="55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rlos.perez67@upr.edu" initials="c" lastIdx="1" clrIdx="0">
    <p:extLst>
      <p:ext uri="{19B8F6BF-5375-455C-9EA6-DF929625EA0E}">
        <p15:presenceInfo xmlns:p15="http://schemas.microsoft.com/office/powerpoint/2012/main" userId="carlos.perez67@upr.ed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BC7E"/>
    <a:srgbClr val="D4EFF8"/>
    <a:srgbClr val="FEC208"/>
    <a:srgbClr val="3763B1"/>
    <a:srgbClr val="AB8100"/>
    <a:srgbClr val="F0EA00"/>
    <a:srgbClr val="0033CC"/>
    <a:srgbClr val="E8D9F3"/>
    <a:srgbClr val="9E0000"/>
    <a:srgbClr val="00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98" autoAdjust="0"/>
    <p:restoredTop sz="94660"/>
  </p:normalViewPr>
  <p:slideViewPr>
    <p:cSldViewPr snapToGrid="0">
      <p:cViewPr varScale="1">
        <p:scale>
          <a:sx n="124" d="100"/>
          <a:sy n="124" d="100"/>
        </p:scale>
        <p:origin x="560" y="168"/>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98" d="100"/>
          <a:sy n="98" d="100"/>
        </p:scale>
        <p:origin x="2658"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en-US" dirty="0"/>
              <a:t>MISSE Result Distribution</a:t>
            </a:r>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en-US"/>
        </a:p>
      </c:txPr>
    </c:title>
    <c:autoTitleDeleted val="0"/>
    <c:plotArea>
      <c:layout>
        <c:manualLayout>
          <c:layoutTarget val="inner"/>
          <c:xMode val="edge"/>
          <c:yMode val="edge"/>
          <c:x val="5.2907428380473326E-2"/>
          <c:y val="0.14639083008844994"/>
          <c:w val="0.94715765148921605"/>
          <c:h val="0.71045388797652587"/>
        </c:manualLayout>
      </c:layout>
      <c:barChart>
        <c:barDir val="col"/>
        <c:grouping val="clustered"/>
        <c:varyColors val="0"/>
        <c:ser>
          <c:idx val="0"/>
          <c:order val="0"/>
          <c:tx>
            <c:strRef>
              <c:f>Sheet1!$B$1</c:f>
              <c:strCache>
                <c:ptCount val="1"/>
                <c:pt idx="0">
                  <c:v>Change of color</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Sheet1!$A$2:$A$4</c:f>
              <c:strCache>
                <c:ptCount val="3"/>
                <c:pt idx="0">
                  <c:v>MISSE 9</c:v>
                </c:pt>
                <c:pt idx="1">
                  <c:v>MISSE 10</c:v>
                </c:pt>
                <c:pt idx="2">
                  <c:v>MISSE 11</c:v>
                </c:pt>
              </c:strCache>
            </c:strRef>
          </c:cat>
          <c:val>
            <c:numRef>
              <c:f>Sheet1!$B$2:$B$4</c:f>
              <c:numCache>
                <c:formatCode>General</c:formatCode>
                <c:ptCount val="3"/>
                <c:pt idx="0">
                  <c:v>2</c:v>
                </c:pt>
                <c:pt idx="1">
                  <c:v>2</c:v>
                </c:pt>
                <c:pt idx="2">
                  <c:v>8</c:v>
                </c:pt>
              </c:numCache>
            </c:numRef>
          </c:val>
          <c:extLst>
            <c:ext xmlns:c16="http://schemas.microsoft.com/office/drawing/2014/chart" uri="{C3380CC4-5D6E-409C-BE32-E72D297353CC}">
              <c16:uniqueId val="{00000000-50E9-434C-B262-4FB0A700E39D}"/>
            </c:ext>
          </c:extLst>
        </c:ser>
        <c:ser>
          <c:idx val="1"/>
          <c:order val="1"/>
          <c:tx>
            <c:strRef>
              <c:f>Sheet1!$C$1</c:f>
              <c:strCache>
                <c:ptCount val="1"/>
                <c:pt idx="0">
                  <c:v>Change of color &amp; texture</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Sheet1!$A$2:$A$4</c:f>
              <c:strCache>
                <c:ptCount val="3"/>
                <c:pt idx="0">
                  <c:v>MISSE 9</c:v>
                </c:pt>
                <c:pt idx="1">
                  <c:v>MISSE 10</c:v>
                </c:pt>
                <c:pt idx="2">
                  <c:v>MISSE 11</c:v>
                </c:pt>
              </c:strCache>
            </c:strRef>
          </c:cat>
          <c:val>
            <c:numRef>
              <c:f>Sheet1!$C$2:$C$4</c:f>
              <c:numCache>
                <c:formatCode>General</c:formatCode>
                <c:ptCount val="3"/>
                <c:pt idx="0">
                  <c:v>2</c:v>
                </c:pt>
                <c:pt idx="1">
                  <c:v>0</c:v>
                </c:pt>
                <c:pt idx="2">
                  <c:v>2</c:v>
                </c:pt>
              </c:numCache>
            </c:numRef>
          </c:val>
          <c:extLst>
            <c:ext xmlns:c16="http://schemas.microsoft.com/office/drawing/2014/chart" uri="{C3380CC4-5D6E-409C-BE32-E72D297353CC}">
              <c16:uniqueId val="{00000001-50E9-434C-B262-4FB0A700E39D}"/>
            </c:ext>
          </c:extLst>
        </c:ser>
        <c:ser>
          <c:idx val="2"/>
          <c:order val="2"/>
          <c:tx>
            <c:strRef>
              <c:f>Sheet1!$D$1</c:f>
              <c:strCache>
                <c:ptCount val="1"/>
                <c:pt idx="0">
                  <c:v>No change</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Sheet1!$A$2:$A$4</c:f>
              <c:strCache>
                <c:ptCount val="3"/>
                <c:pt idx="0">
                  <c:v>MISSE 9</c:v>
                </c:pt>
                <c:pt idx="1">
                  <c:v>MISSE 10</c:v>
                </c:pt>
                <c:pt idx="2">
                  <c:v>MISSE 11</c:v>
                </c:pt>
              </c:strCache>
            </c:strRef>
          </c:cat>
          <c:val>
            <c:numRef>
              <c:f>Sheet1!$D$2:$D$4</c:f>
              <c:numCache>
                <c:formatCode>General</c:formatCode>
                <c:ptCount val="3"/>
                <c:pt idx="0">
                  <c:v>28</c:v>
                </c:pt>
                <c:pt idx="1">
                  <c:v>4</c:v>
                </c:pt>
                <c:pt idx="2">
                  <c:v>2</c:v>
                </c:pt>
              </c:numCache>
            </c:numRef>
          </c:val>
          <c:extLst>
            <c:ext xmlns:c16="http://schemas.microsoft.com/office/drawing/2014/chart" uri="{C3380CC4-5D6E-409C-BE32-E72D297353CC}">
              <c16:uniqueId val="{00000002-50E9-434C-B262-4FB0A700E39D}"/>
            </c:ext>
          </c:extLst>
        </c:ser>
        <c:dLbls>
          <c:dLblPos val="outEnd"/>
          <c:showLegendKey val="0"/>
          <c:showVal val="1"/>
          <c:showCatName val="0"/>
          <c:showSerName val="0"/>
          <c:showPercent val="0"/>
          <c:showBubbleSize val="0"/>
        </c:dLbls>
        <c:gapWidth val="100"/>
        <c:overlap val="-24"/>
        <c:axId val="1928121231"/>
        <c:axId val="1928122479"/>
      </c:barChart>
      <c:catAx>
        <c:axId val="1928121231"/>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928122479"/>
        <c:crosses val="autoZero"/>
        <c:auto val="1"/>
        <c:lblAlgn val="ctr"/>
        <c:lblOffset val="100"/>
        <c:noMultiLvlLbl val="0"/>
      </c:catAx>
      <c:valAx>
        <c:axId val="1928122479"/>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928121231"/>
        <c:crosses val="autoZero"/>
        <c:crossBetween val="between"/>
      </c:valAx>
      <c:spPr>
        <a:noFill/>
        <a:ln>
          <a:noFill/>
        </a:ln>
        <a:effectLst/>
      </c:spPr>
    </c:plotArea>
    <c:legend>
      <c:legendPos val="b"/>
      <c:layout>
        <c:manualLayout>
          <c:xMode val="edge"/>
          <c:yMode val="edge"/>
          <c:x val="0.12416617091129831"/>
          <c:y val="0.93298125273988497"/>
          <c:w val="0.75166765817740344"/>
          <c:h val="6.7018747260115016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1">
                    <a:lumMod val="85000"/>
                    <a:lumOff val="15000"/>
                  </a:schemeClr>
                </a:solidFill>
                <a:latin typeface="Times New Roman" panose="02020603050405020304" pitchFamily="18" charset="0"/>
                <a:ea typeface="+mn-ea"/>
                <a:cs typeface="Times New Roman" panose="02020603050405020304" pitchFamily="18" charset="0"/>
              </a:defRPr>
            </a:pPr>
            <a:r>
              <a:rPr lang="en-US" dirty="0">
                <a:solidFill>
                  <a:schemeClr val="tx1">
                    <a:lumMod val="85000"/>
                    <a:lumOff val="15000"/>
                  </a:schemeClr>
                </a:solidFill>
                <a:latin typeface="Times New Roman" panose="02020603050405020304" pitchFamily="18" charset="0"/>
                <a:cs typeface="Times New Roman" panose="02020603050405020304" pitchFamily="18" charset="0"/>
              </a:rPr>
              <a:t>Total Number of Specimens Exposed</a:t>
            </a:r>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1">
                  <a:lumMod val="85000"/>
                  <a:lumOff val="15000"/>
                </a:schemeClr>
              </a:solidFill>
              <a:latin typeface="Times New Roman" panose="02020603050405020304" pitchFamily="18" charset="0"/>
              <a:ea typeface="+mn-ea"/>
              <a:cs typeface="Times New Roman" panose="02020603050405020304" pitchFamily="18" charset="0"/>
            </a:defRPr>
          </a:pPr>
          <a:endParaRPr lang="en-US"/>
        </a:p>
      </c:txPr>
    </c:title>
    <c:autoTitleDeleted val="0"/>
    <c:plotArea>
      <c:layout>
        <c:manualLayout>
          <c:layoutTarget val="inner"/>
          <c:xMode val="edge"/>
          <c:yMode val="edge"/>
          <c:x val="0.25618608040252228"/>
          <c:y val="0.13167190639308307"/>
          <c:w val="0.53356330660395501"/>
          <c:h val="0.73238895642748669"/>
        </c:manualLayout>
      </c:layout>
      <c:pieChart>
        <c:varyColors val="1"/>
        <c:ser>
          <c:idx val="0"/>
          <c:order val="0"/>
          <c:tx>
            <c:strRef>
              <c:f>Sheet1!$B$1</c:f>
              <c:strCache>
                <c:ptCount val="1"/>
                <c:pt idx="0">
                  <c:v>Total Specimens</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1420-4630-A633-EC559459050C}"/>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1420-4630-A633-EC559459050C}"/>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1420-4630-A633-EC559459050C}"/>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7-1420-4630-A633-EC559459050C}"/>
              </c:ext>
            </c:extLst>
          </c:dPt>
          <c:dLbls>
            <c:dLbl>
              <c:idx val="0"/>
              <c:tx>
                <c:rich>
                  <a:bodyPr/>
                  <a:lstStyle/>
                  <a:p>
                    <a:r>
                      <a:rPr lang="en-US" sz="1600" baseline="0" dirty="0"/>
                      <a:t>34(48%)</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1420-4630-A633-EC559459050C}"/>
                </c:ext>
              </c:extLst>
            </c:dLbl>
            <c:dLbl>
              <c:idx val="1"/>
              <c:tx>
                <c:rich>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fld id="{AD0FD101-3545-433A-9915-95FB2076C6F5}" type="VALUE">
                      <a:rPr lang="en-US" sz="1600">
                        <a:solidFill>
                          <a:schemeClr val="tx1"/>
                        </a:solidFill>
                        <a:latin typeface="Times New Roman" panose="02020603050405020304" pitchFamily="18" charset="0"/>
                        <a:cs typeface="Times New Roman" panose="02020603050405020304" pitchFamily="18" charset="0"/>
                      </a:rPr>
                      <a:pPr>
                        <a:defRPr sz="1600">
                          <a:solidFill>
                            <a:schemeClr val="tx1"/>
                          </a:solidFill>
                          <a:latin typeface="Times New Roman" panose="02020603050405020304" pitchFamily="18" charset="0"/>
                          <a:cs typeface="Times New Roman" panose="02020603050405020304" pitchFamily="18" charset="0"/>
                        </a:defRPr>
                      </a:pPr>
                      <a:t>[VALUE]</a:t>
                    </a:fld>
                    <a:r>
                      <a:rPr lang="en-US" sz="1600" dirty="0">
                        <a:solidFill>
                          <a:schemeClr val="tx1"/>
                        </a:solidFill>
                        <a:latin typeface="Times New Roman" panose="02020603050405020304" pitchFamily="18" charset="0"/>
                        <a:cs typeface="Times New Roman" panose="02020603050405020304" pitchFamily="18" charset="0"/>
                      </a:rPr>
                      <a:t>(17%)</a:t>
                    </a:r>
                  </a:p>
                </c:rich>
              </c:tx>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1420-4630-A633-EC559459050C}"/>
                </c:ext>
              </c:extLst>
            </c:dLbl>
            <c:dLbl>
              <c:idx val="2"/>
              <c:tx>
                <c:rich>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fld id="{2907EA5C-1A70-46B9-8A43-29A37663D923}" type="VALUE">
                      <a:rPr lang="en-US" sz="1600">
                        <a:solidFill>
                          <a:schemeClr val="tx1"/>
                        </a:solidFill>
                        <a:latin typeface="Times New Roman" panose="02020603050405020304" pitchFamily="18" charset="0"/>
                        <a:cs typeface="Times New Roman" panose="02020603050405020304" pitchFamily="18" charset="0"/>
                      </a:rPr>
                      <a:pPr>
                        <a:defRPr sz="1600">
                          <a:solidFill>
                            <a:schemeClr val="tx1"/>
                          </a:solidFill>
                          <a:latin typeface="Times New Roman" panose="02020603050405020304" pitchFamily="18" charset="0"/>
                          <a:cs typeface="Times New Roman" panose="02020603050405020304" pitchFamily="18" charset="0"/>
                        </a:defRPr>
                      </a:pPr>
                      <a:t>[VALUE]</a:t>
                    </a:fld>
                    <a:r>
                      <a:rPr lang="en-US" sz="1600" dirty="0">
                        <a:solidFill>
                          <a:schemeClr val="tx1"/>
                        </a:solidFill>
                        <a:latin typeface="Times New Roman" panose="02020603050405020304" pitchFamily="18" charset="0"/>
                        <a:cs typeface="Times New Roman" panose="02020603050405020304" pitchFamily="18" charset="0"/>
                      </a:rPr>
                      <a:t>(6%)</a:t>
                    </a:r>
                  </a:p>
                </c:rich>
              </c:tx>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1420-4630-A633-EC559459050C}"/>
                </c:ext>
              </c:extLst>
            </c:dLbl>
            <c:dLbl>
              <c:idx val="3"/>
              <c:tx>
                <c:rich>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fld id="{6B2EA219-23E9-44F0-8DCD-6862576C4785}" type="VALUE">
                      <a:rPr lang="en-US" sz="1600">
                        <a:solidFill>
                          <a:schemeClr val="tx1"/>
                        </a:solidFill>
                        <a:latin typeface="Times New Roman" panose="02020603050405020304" pitchFamily="18" charset="0"/>
                        <a:cs typeface="Times New Roman" panose="02020603050405020304" pitchFamily="18" charset="0"/>
                      </a:rPr>
                      <a:pPr>
                        <a:defRPr sz="1600">
                          <a:solidFill>
                            <a:schemeClr val="tx1"/>
                          </a:solidFill>
                          <a:latin typeface="Times New Roman" panose="02020603050405020304" pitchFamily="18" charset="0"/>
                          <a:cs typeface="Times New Roman" panose="02020603050405020304" pitchFamily="18" charset="0"/>
                        </a:defRPr>
                      </a:pPr>
                      <a:t>[VALUE]</a:t>
                    </a:fld>
                    <a:r>
                      <a:rPr lang="en-US" sz="1600" dirty="0">
                        <a:solidFill>
                          <a:schemeClr val="tx1"/>
                        </a:solidFill>
                        <a:latin typeface="Times New Roman" panose="02020603050405020304" pitchFamily="18" charset="0"/>
                        <a:cs typeface="Times New Roman" panose="02020603050405020304" pitchFamily="18" charset="0"/>
                      </a:rPr>
                      <a:t>(29%)</a:t>
                    </a:r>
                  </a:p>
                </c:rich>
              </c:tx>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1420-4630-A633-EC559459050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No change</c:v>
                </c:pt>
                <c:pt idx="1">
                  <c:v>Change of color</c:v>
                </c:pt>
                <c:pt idx="2">
                  <c:v>Change of color &amp; texture</c:v>
                </c:pt>
                <c:pt idx="3">
                  <c:v>Undetermined</c:v>
                </c:pt>
              </c:strCache>
            </c:strRef>
          </c:cat>
          <c:val>
            <c:numRef>
              <c:f>Sheet1!$B$2:$B$5</c:f>
              <c:numCache>
                <c:formatCode>General</c:formatCode>
                <c:ptCount val="4"/>
                <c:pt idx="0">
                  <c:v>34</c:v>
                </c:pt>
                <c:pt idx="1">
                  <c:v>12</c:v>
                </c:pt>
                <c:pt idx="2">
                  <c:v>4</c:v>
                </c:pt>
                <c:pt idx="3">
                  <c:v>20</c:v>
                </c:pt>
              </c:numCache>
            </c:numRef>
          </c:val>
          <c:extLst>
            <c:ext xmlns:c16="http://schemas.microsoft.com/office/drawing/2014/chart" uri="{C3380CC4-5D6E-409C-BE32-E72D297353CC}">
              <c16:uniqueId val="{00000000-0B77-44F2-B655-C2B30B14FEC3}"/>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
          <c:y val="0.86432783273014979"/>
          <c:w val="1"/>
          <c:h val="0.1270740662089889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344">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F406856-54EA-459E-89FC-823735C591DF}" type="doc">
      <dgm:prSet loTypeId="urn:microsoft.com/office/officeart/2005/8/layout/process1" loCatId="process" qsTypeId="urn:microsoft.com/office/officeart/2005/8/quickstyle/simple5" qsCatId="simple" csTypeId="urn:microsoft.com/office/officeart/2005/8/colors/accent1_2" csCatId="accent1" phldr="1"/>
      <dgm:spPr/>
      <dgm:t>
        <a:bodyPr/>
        <a:lstStyle/>
        <a:p>
          <a:endParaRPr lang="en-PR"/>
        </a:p>
      </dgm:t>
    </dgm:pt>
    <dgm:pt modelId="{EE5AA9FC-D92E-4661-8522-EF5BEAFBA8F4}">
      <dgm:prSet phldrT="[Text]" phldr="0"/>
      <dgm:spPr/>
      <dgm:t>
        <a:bodyPr/>
        <a:lstStyle/>
        <a:p>
          <a:r>
            <a:rPr lang="en-US" dirty="0"/>
            <a:t>Open and read an image</a:t>
          </a:r>
          <a:endParaRPr lang="en-PR"/>
        </a:p>
      </dgm:t>
    </dgm:pt>
    <dgm:pt modelId="{426F7066-7515-4265-A77D-2EF39D33E7CE}" type="parTrans" cxnId="{38783CFE-B745-4CBA-AFDB-432AD6D0393E}">
      <dgm:prSet/>
      <dgm:spPr/>
      <dgm:t>
        <a:bodyPr/>
        <a:lstStyle/>
        <a:p>
          <a:endParaRPr lang="en-PR"/>
        </a:p>
      </dgm:t>
    </dgm:pt>
    <dgm:pt modelId="{49667F4D-EB23-435A-A828-934F30C80917}" type="sibTrans" cxnId="{38783CFE-B745-4CBA-AFDB-432AD6D0393E}">
      <dgm:prSet/>
      <dgm:spPr/>
      <dgm:t>
        <a:bodyPr/>
        <a:lstStyle/>
        <a:p>
          <a:endParaRPr lang="en-PR"/>
        </a:p>
      </dgm:t>
    </dgm:pt>
    <dgm:pt modelId="{9C944DD2-2A21-4978-98B3-7EE60654A28E}">
      <dgm:prSet phldrT="[Text]" phldr="0"/>
      <dgm:spPr/>
      <dgm:t>
        <a:bodyPr/>
        <a:lstStyle/>
        <a:p>
          <a:r>
            <a:rPr lang="en-US" dirty="0"/>
            <a:t>Distribute points across the image</a:t>
          </a:r>
          <a:endParaRPr lang="en-PR"/>
        </a:p>
      </dgm:t>
    </dgm:pt>
    <dgm:pt modelId="{17D117B7-F875-4C17-936A-71E9AD639998}" type="parTrans" cxnId="{979D7ACD-B637-440C-8F95-29DDE5806605}">
      <dgm:prSet/>
      <dgm:spPr/>
      <dgm:t>
        <a:bodyPr/>
        <a:lstStyle/>
        <a:p>
          <a:endParaRPr lang="en-PR"/>
        </a:p>
      </dgm:t>
    </dgm:pt>
    <dgm:pt modelId="{23E04C3D-2A7D-4F4F-863E-6A9708CF378D}" type="sibTrans" cxnId="{979D7ACD-B637-440C-8F95-29DDE5806605}">
      <dgm:prSet/>
      <dgm:spPr/>
      <dgm:t>
        <a:bodyPr/>
        <a:lstStyle/>
        <a:p>
          <a:endParaRPr lang="en-PR"/>
        </a:p>
      </dgm:t>
    </dgm:pt>
    <dgm:pt modelId="{E5FE9AB9-B496-40B6-AC4A-97E4459E1878}">
      <dgm:prSet phldrT="[Text]" phldr="0"/>
      <dgm:spPr/>
      <dgm:t>
        <a:bodyPr/>
        <a:lstStyle/>
        <a:p>
          <a:r>
            <a:rPr lang="en-US" dirty="0"/>
            <a:t>Detect the color in the points selected</a:t>
          </a:r>
          <a:endParaRPr lang="en-PR"/>
        </a:p>
      </dgm:t>
    </dgm:pt>
    <dgm:pt modelId="{C98D3988-4374-4899-AD86-9E8F0F6C85B5}" type="parTrans" cxnId="{4986C685-2D79-477C-854B-73959D04022C}">
      <dgm:prSet/>
      <dgm:spPr/>
      <dgm:t>
        <a:bodyPr/>
        <a:lstStyle/>
        <a:p>
          <a:endParaRPr lang="en-PR"/>
        </a:p>
      </dgm:t>
    </dgm:pt>
    <dgm:pt modelId="{7D0E211F-86FF-447A-B90F-CB8181234B52}" type="sibTrans" cxnId="{4986C685-2D79-477C-854B-73959D04022C}">
      <dgm:prSet/>
      <dgm:spPr/>
      <dgm:t>
        <a:bodyPr/>
        <a:lstStyle/>
        <a:p>
          <a:endParaRPr lang="en-PR"/>
        </a:p>
      </dgm:t>
    </dgm:pt>
    <dgm:pt modelId="{F489CB5E-59DF-4359-BC82-827BE2C41BD8}">
      <dgm:prSet phldrT="[Text]" phldr="0"/>
      <dgm:spPr/>
      <dgm:t>
        <a:bodyPr/>
        <a:lstStyle/>
        <a:p>
          <a:r>
            <a:rPr lang="en-US" dirty="0"/>
            <a:t>Compare the values within all the images</a:t>
          </a:r>
          <a:endParaRPr lang="en-PR"/>
        </a:p>
      </dgm:t>
    </dgm:pt>
    <dgm:pt modelId="{2A927DE6-1529-4666-AD84-8EDAD33A3EE4}" type="parTrans" cxnId="{9631D3F5-A876-4E6A-BAD3-BA0227412873}">
      <dgm:prSet/>
      <dgm:spPr/>
      <dgm:t>
        <a:bodyPr/>
        <a:lstStyle/>
        <a:p>
          <a:endParaRPr lang="en-PR"/>
        </a:p>
      </dgm:t>
    </dgm:pt>
    <dgm:pt modelId="{EF528CD4-CD52-42B9-B89F-99BB1837BAB1}" type="sibTrans" cxnId="{9631D3F5-A876-4E6A-BAD3-BA0227412873}">
      <dgm:prSet/>
      <dgm:spPr/>
      <dgm:t>
        <a:bodyPr/>
        <a:lstStyle/>
        <a:p>
          <a:endParaRPr lang="en-PR"/>
        </a:p>
      </dgm:t>
    </dgm:pt>
    <dgm:pt modelId="{F6529B69-BAF9-4B0E-BF02-9F11C7F876D8}">
      <dgm:prSet phldrT="[Text]" phldr="0"/>
      <dgm:spPr/>
      <dgm:t>
        <a:bodyPr/>
        <a:lstStyle/>
        <a:p>
          <a:r>
            <a:rPr lang="en-US" dirty="0"/>
            <a:t>Display results</a:t>
          </a:r>
          <a:endParaRPr lang="en-PR"/>
        </a:p>
      </dgm:t>
    </dgm:pt>
    <dgm:pt modelId="{F28C1023-CE55-499A-A878-AB068334EE70}" type="parTrans" cxnId="{5E47FE8D-5BD3-4EC9-820B-5F66FCCAD300}">
      <dgm:prSet/>
      <dgm:spPr/>
      <dgm:t>
        <a:bodyPr/>
        <a:lstStyle/>
        <a:p>
          <a:endParaRPr lang="en-PR"/>
        </a:p>
      </dgm:t>
    </dgm:pt>
    <dgm:pt modelId="{26570781-6833-43EB-9AD5-09653EE92B47}" type="sibTrans" cxnId="{5E47FE8D-5BD3-4EC9-820B-5F66FCCAD300}">
      <dgm:prSet/>
      <dgm:spPr/>
      <dgm:t>
        <a:bodyPr/>
        <a:lstStyle/>
        <a:p>
          <a:endParaRPr lang="en-PR"/>
        </a:p>
      </dgm:t>
    </dgm:pt>
    <dgm:pt modelId="{D1C99A00-4158-493F-B9D2-04DF59B3F24B}" type="pres">
      <dgm:prSet presAssocID="{1F406856-54EA-459E-89FC-823735C591DF}" presName="Name0" presStyleCnt="0">
        <dgm:presLayoutVars>
          <dgm:dir/>
          <dgm:resizeHandles val="exact"/>
        </dgm:presLayoutVars>
      </dgm:prSet>
      <dgm:spPr/>
    </dgm:pt>
    <dgm:pt modelId="{36B7FD21-0D80-4314-ADF9-D5FFA59F0A6C}" type="pres">
      <dgm:prSet presAssocID="{EE5AA9FC-D92E-4661-8522-EF5BEAFBA8F4}" presName="node" presStyleLbl="node1" presStyleIdx="0" presStyleCnt="5">
        <dgm:presLayoutVars>
          <dgm:bulletEnabled val="1"/>
        </dgm:presLayoutVars>
      </dgm:prSet>
      <dgm:spPr/>
    </dgm:pt>
    <dgm:pt modelId="{3FB52156-105E-4443-B889-673D143A89C1}" type="pres">
      <dgm:prSet presAssocID="{49667F4D-EB23-435A-A828-934F30C80917}" presName="sibTrans" presStyleLbl="sibTrans2D1" presStyleIdx="0" presStyleCnt="4"/>
      <dgm:spPr/>
    </dgm:pt>
    <dgm:pt modelId="{E6880925-1EBF-49A7-94C3-0341DF32C2D9}" type="pres">
      <dgm:prSet presAssocID="{49667F4D-EB23-435A-A828-934F30C80917}" presName="connectorText" presStyleLbl="sibTrans2D1" presStyleIdx="0" presStyleCnt="4"/>
      <dgm:spPr/>
    </dgm:pt>
    <dgm:pt modelId="{9D9F4945-8B5B-4E06-9DE3-04E3B8395737}" type="pres">
      <dgm:prSet presAssocID="{9C944DD2-2A21-4978-98B3-7EE60654A28E}" presName="node" presStyleLbl="node1" presStyleIdx="1" presStyleCnt="5">
        <dgm:presLayoutVars>
          <dgm:bulletEnabled val="1"/>
        </dgm:presLayoutVars>
      </dgm:prSet>
      <dgm:spPr/>
    </dgm:pt>
    <dgm:pt modelId="{1E2B9D4A-3DAB-4F40-9190-E58C1EFAADAA}" type="pres">
      <dgm:prSet presAssocID="{23E04C3D-2A7D-4F4F-863E-6A9708CF378D}" presName="sibTrans" presStyleLbl="sibTrans2D1" presStyleIdx="1" presStyleCnt="4"/>
      <dgm:spPr/>
    </dgm:pt>
    <dgm:pt modelId="{563AE6EB-4647-454A-9611-DA3D0E4924B6}" type="pres">
      <dgm:prSet presAssocID="{23E04C3D-2A7D-4F4F-863E-6A9708CF378D}" presName="connectorText" presStyleLbl="sibTrans2D1" presStyleIdx="1" presStyleCnt="4"/>
      <dgm:spPr/>
    </dgm:pt>
    <dgm:pt modelId="{A6B2A35C-86D2-42B7-A103-4D5005A5C3B5}" type="pres">
      <dgm:prSet presAssocID="{E5FE9AB9-B496-40B6-AC4A-97E4459E1878}" presName="node" presStyleLbl="node1" presStyleIdx="2" presStyleCnt="5">
        <dgm:presLayoutVars>
          <dgm:bulletEnabled val="1"/>
        </dgm:presLayoutVars>
      </dgm:prSet>
      <dgm:spPr/>
    </dgm:pt>
    <dgm:pt modelId="{F183F4A8-985C-4682-93C1-4AF92FDE29AC}" type="pres">
      <dgm:prSet presAssocID="{7D0E211F-86FF-447A-B90F-CB8181234B52}" presName="sibTrans" presStyleLbl="sibTrans2D1" presStyleIdx="2" presStyleCnt="4"/>
      <dgm:spPr/>
    </dgm:pt>
    <dgm:pt modelId="{677A4FE5-FCAD-400A-B7ED-DEAEACD72F2C}" type="pres">
      <dgm:prSet presAssocID="{7D0E211F-86FF-447A-B90F-CB8181234B52}" presName="connectorText" presStyleLbl="sibTrans2D1" presStyleIdx="2" presStyleCnt="4"/>
      <dgm:spPr/>
    </dgm:pt>
    <dgm:pt modelId="{8747468F-C74B-435B-87D3-D5E5BC2BC638}" type="pres">
      <dgm:prSet presAssocID="{F489CB5E-59DF-4359-BC82-827BE2C41BD8}" presName="node" presStyleLbl="node1" presStyleIdx="3" presStyleCnt="5">
        <dgm:presLayoutVars>
          <dgm:bulletEnabled val="1"/>
        </dgm:presLayoutVars>
      </dgm:prSet>
      <dgm:spPr/>
    </dgm:pt>
    <dgm:pt modelId="{2584A9B1-CD8D-4897-9B70-FEA9984264FF}" type="pres">
      <dgm:prSet presAssocID="{EF528CD4-CD52-42B9-B89F-99BB1837BAB1}" presName="sibTrans" presStyleLbl="sibTrans2D1" presStyleIdx="3" presStyleCnt="4"/>
      <dgm:spPr/>
    </dgm:pt>
    <dgm:pt modelId="{43F61E6D-5490-4AFB-B36F-CA6E3E426398}" type="pres">
      <dgm:prSet presAssocID="{EF528CD4-CD52-42B9-B89F-99BB1837BAB1}" presName="connectorText" presStyleLbl="sibTrans2D1" presStyleIdx="3" presStyleCnt="4"/>
      <dgm:spPr/>
    </dgm:pt>
    <dgm:pt modelId="{1DDF3AE9-C1CC-4A83-AED6-4A102076343C}" type="pres">
      <dgm:prSet presAssocID="{F6529B69-BAF9-4B0E-BF02-9F11C7F876D8}" presName="node" presStyleLbl="node1" presStyleIdx="4" presStyleCnt="5">
        <dgm:presLayoutVars>
          <dgm:bulletEnabled val="1"/>
        </dgm:presLayoutVars>
      </dgm:prSet>
      <dgm:spPr/>
    </dgm:pt>
  </dgm:ptLst>
  <dgm:cxnLst>
    <dgm:cxn modelId="{B96AAB16-359D-4ECD-B699-51B9BB4CC423}" type="presOf" srcId="{F489CB5E-59DF-4359-BC82-827BE2C41BD8}" destId="{8747468F-C74B-435B-87D3-D5E5BC2BC638}" srcOrd="0" destOrd="0" presId="urn:microsoft.com/office/officeart/2005/8/layout/process1"/>
    <dgm:cxn modelId="{8D4E0819-4C7A-497F-9500-FE2AC93117F5}" type="presOf" srcId="{9C944DD2-2A21-4978-98B3-7EE60654A28E}" destId="{9D9F4945-8B5B-4E06-9DE3-04E3B8395737}" srcOrd="0" destOrd="0" presId="urn:microsoft.com/office/officeart/2005/8/layout/process1"/>
    <dgm:cxn modelId="{24B15735-A507-4411-97F9-07A75F55FC58}" type="presOf" srcId="{49667F4D-EB23-435A-A828-934F30C80917}" destId="{3FB52156-105E-4443-B889-673D143A89C1}" srcOrd="0" destOrd="0" presId="urn:microsoft.com/office/officeart/2005/8/layout/process1"/>
    <dgm:cxn modelId="{4F775537-C32F-4925-8770-DE1F8868F501}" type="presOf" srcId="{49667F4D-EB23-435A-A828-934F30C80917}" destId="{E6880925-1EBF-49A7-94C3-0341DF32C2D9}" srcOrd="1" destOrd="0" presId="urn:microsoft.com/office/officeart/2005/8/layout/process1"/>
    <dgm:cxn modelId="{2A0DE73F-D7DD-493D-8844-FD2BBB4BAEB1}" type="presOf" srcId="{7D0E211F-86FF-447A-B90F-CB8181234B52}" destId="{677A4FE5-FCAD-400A-B7ED-DEAEACD72F2C}" srcOrd="1" destOrd="0" presId="urn:microsoft.com/office/officeart/2005/8/layout/process1"/>
    <dgm:cxn modelId="{F659D35B-0D75-4AD7-B552-07879CEF3CB5}" type="presOf" srcId="{EF528CD4-CD52-42B9-B89F-99BB1837BAB1}" destId="{43F61E6D-5490-4AFB-B36F-CA6E3E426398}" srcOrd="1" destOrd="0" presId="urn:microsoft.com/office/officeart/2005/8/layout/process1"/>
    <dgm:cxn modelId="{669AE75E-1C36-4349-BF1A-0CF6A3D95D9C}" type="presOf" srcId="{23E04C3D-2A7D-4F4F-863E-6A9708CF378D}" destId="{563AE6EB-4647-454A-9611-DA3D0E4924B6}" srcOrd="1" destOrd="0" presId="urn:microsoft.com/office/officeart/2005/8/layout/process1"/>
    <dgm:cxn modelId="{B7E9B46A-19A2-4B81-8CF2-A7AE1B8419DA}" type="presOf" srcId="{7D0E211F-86FF-447A-B90F-CB8181234B52}" destId="{F183F4A8-985C-4682-93C1-4AF92FDE29AC}" srcOrd="0" destOrd="0" presId="urn:microsoft.com/office/officeart/2005/8/layout/process1"/>
    <dgm:cxn modelId="{B50D5B6F-EBF1-4107-99C6-B3D8367F952B}" type="presOf" srcId="{1F406856-54EA-459E-89FC-823735C591DF}" destId="{D1C99A00-4158-493F-B9D2-04DF59B3F24B}" srcOrd="0" destOrd="0" presId="urn:microsoft.com/office/officeart/2005/8/layout/process1"/>
    <dgm:cxn modelId="{10F5637C-A617-4400-A61F-BE09615AC769}" type="presOf" srcId="{23E04C3D-2A7D-4F4F-863E-6A9708CF378D}" destId="{1E2B9D4A-3DAB-4F40-9190-E58C1EFAADAA}" srcOrd="0" destOrd="0" presId="urn:microsoft.com/office/officeart/2005/8/layout/process1"/>
    <dgm:cxn modelId="{4986C685-2D79-477C-854B-73959D04022C}" srcId="{1F406856-54EA-459E-89FC-823735C591DF}" destId="{E5FE9AB9-B496-40B6-AC4A-97E4459E1878}" srcOrd="2" destOrd="0" parTransId="{C98D3988-4374-4899-AD86-9E8F0F6C85B5}" sibTransId="{7D0E211F-86FF-447A-B90F-CB8181234B52}"/>
    <dgm:cxn modelId="{5E47FE8D-5BD3-4EC9-820B-5F66FCCAD300}" srcId="{1F406856-54EA-459E-89FC-823735C591DF}" destId="{F6529B69-BAF9-4B0E-BF02-9F11C7F876D8}" srcOrd="4" destOrd="0" parTransId="{F28C1023-CE55-499A-A878-AB068334EE70}" sibTransId="{26570781-6833-43EB-9AD5-09653EE92B47}"/>
    <dgm:cxn modelId="{4CFE0F90-4A2E-4A64-B8A7-624F37F333C8}" type="presOf" srcId="{F6529B69-BAF9-4B0E-BF02-9F11C7F876D8}" destId="{1DDF3AE9-C1CC-4A83-AED6-4A102076343C}" srcOrd="0" destOrd="0" presId="urn:microsoft.com/office/officeart/2005/8/layout/process1"/>
    <dgm:cxn modelId="{909E56AD-5C16-44DC-AC3A-AADB3A5BE2F4}" type="presOf" srcId="{E5FE9AB9-B496-40B6-AC4A-97E4459E1878}" destId="{A6B2A35C-86D2-42B7-A103-4D5005A5C3B5}" srcOrd="0" destOrd="0" presId="urn:microsoft.com/office/officeart/2005/8/layout/process1"/>
    <dgm:cxn modelId="{08F23EB4-DBB0-4978-8802-611D32820BA8}" type="presOf" srcId="{EE5AA9FC-D92E-4661-8522-EF5BEAFBA8F4}" destId="{36B7FD21-0D80-4314-ADF9-D5FFA59F0A6C}" srcOrd="0" destOrd="0" presId="urn:microsoft.com/office/officeart/2005/8/layout/process1"/>
    <dgm:cxn modelId="{979D7ACD-B637-440C-8F95-29DDE5806605}" srcId="{1F406856-54EA-459E-89FC-823735C591DF}" destId="{9C944DD2-2A21-4978-98B3-7EE60654A28E}" srcOrd="1" destOrd="0" parTransId="{17D117B7-F875-4C17-936A-71E9AD639998}" sibTransId="{23E04C3D-2A7D-4F4F-863E-6A9708CF378D}"/>
    <dgm:cxn modelId="{9631D3F5-A876-4E6A-BAD3-BA0227412873}" srcId="{1F406856-54EA-459E-89FC-823735C591DF}" destId="{F489CB5E-59DF-4359-BC82-827BE2C41BD8}" srcOrd="3" destOrd="0" parTransId="{2A927DE6-1529-4666-AD84-8EDAD33A3EE4}" sibTransId="{EF528CD4-CD52-42B9-B89F-99BB1837BAB1}"/>
    <dgm:cxn modelId="{9E0482F6-2438-4D4B-A619-CDF0725C7A2B}" type="presOf" srcId="{EF528CD4-CD52-42B9-B89F-99BB1837BAB1}" destId="{2584A9B1-CD8D-4897-9B70-FEA9984264FF}" srcOrd="0" destOrd="0" presId="urn:microsoft.com/office/officeart/2005/8/layout/process1"/>
    <dgm:cxn modelId="{38783CFE-B745-4CBA-AFDB-432AD6D0393E}" srcId="{1F406856-54EA-459E-89FC-823735C591DF}" destId="{EE5AA9FC-D92E-4661-8522-EF5BEAFBA8F4}" srcOrd="0" destOrd="0" parTransId="{426F7066-7515-4265-A77D-2EF39D33E7CE}" sibTransId="{49667F4D-EB23-435A-A828-934F30C80917}"/>
    <dgm:cxn modelId="{1EF0E9D3-52C7-42C2-968A-50C90461C0C0}" type="presParOf" srcId="{D1C99A00-4158-493F-B9D2-04DF59B3F24B}" destId="{36B7FD21-0D80-4314-ADF9-D5FFA59F0A6C}" srcOrd="0" destOrd="0" presId="urn:microsoft.com/office/officeart/2005/8/layout/process1"/>
    <dgm:cxn modelId="{18BA62BC-2092-4236-9F1B-CCD3C152DF50}" type="presParOf" srcId="{D1C99A00-4158-493F-B9D2-04DF59B3F24B}" destId="{3FB52156-105E-4443-B889-673D143A89C1}" srcOrd="1" destOrd="0" presId="urn:microsoft.com/office/officeart/2005/8/layout/process1"/>
    <dgm:cxn modelId="{18136ED1-C6E8-4723-83D1-0DB74460B9B3}" type="presParOf" srcId="{3FB52156-105E-4443-B889-673D143A89C1}" destId="{E6880925-1EBF-49A7-94C3-0341DF32C2D9}" srcOrd="0" destOrd="0" presId="urn:microsoft.com/office/officeart/2005/8/layout/process1"/>
    <dgm:cxn modelId="{82E67766-2ACC-4AE1-A1FD-EA910C7F5AEC}" type="presParOf" srcId="{D1C99A00-4158-493F-B9D2-04DF59B3F24B}" destId="{9D9F4945-8B5B-4E06-9DE3-04E3B8395737}" srcOrd="2" destOrd="0" presId="urn:microsoft.com/office/officeart/2005/8/layout/process1"/>
    <dgm:cxn modelId="{E2A0694F-51EC-431A-AE08-500939E8E8D4}" type="presParOf" srcId="{D1C99A00-4158-493F-B9D2-04DF59B3F24B}" destId="{1E2B9D4A-3DAB-4F40-9190-E58C1EFAADAA}" srcOrd="3" destOrd="0" presId="urn:microsoft.com/office/officeart/2005/8/layout/process1"/>
    <dgm:cxn modelId="{E0241308-3FD1-41A0-BB23-41CA8C028056}" type="presParOf" srcId="{1E2B9D4A-3DAB-4F40-9190-E58C1EFAADAA}" destId="{563AE6EB-4647-454A-9611-DA3D0E4924B6}" srcOrd="0" destOrd="0" presId="urn:microsoft.com/office/officeart/2005/8/layout/process1"/>
    <dgm:cxn modelId="{E21B55BD-C2C9-43FD-A7F3-A7B9C5A60500}" type="presParOf" srcId="{D1C99A00-4158-493F-B9D2-04DF59B3F24B}" destId="{A6B2A35C-86D2-42B7-A103-4D5005A5C3B5}" srcOrd="4" destOrd="0" presId="urn:microsoft.com/office/officeart/2005/8/layout/process1"/>
    <dgm:cxn modelId="{F1DE3EAD-BB5F-4E9C-A632-9F89D5255579}" type="presParOf" srcId="{D1C99A00-4158-493F-B9D2-04DF59B3F24B}" destId="{F183F4A8-985C-4682-93C1-4AF92FDE29AC}" srcOrd="5" destOrd="0" presId="urn:microsoft.com/office/officeart/2005/8/layout/process1"/>
    <dgm:cxn modelId="{841BB4B4-56EF-4D03-A850-1D22505B4321}" type="presParOf" srcId="{F183F4A8-985C-4682-93C1-4AF92FDE29AC}" destId="{677A4FE5-FCAD-400A-B7ED-DEAEACD72F2C}" srcOrd="0" destOrd="0" presId="urn:microsoft.com/office/officeart/2005/8/layout/process1"/>
    <dgm:cxn modelId="{E07277A2-E4CA-47E5-82C5-5BC8AB872319}" type="presParOf" srcId="{D1C99A00-4158-493F-B9D2-04DF59B3F24B}" destId="{8747468F-C74B-435B-87D3-D5E5BC2BC638}" srcOrd="6" destOrd="0" presId="urn:microsoft.com/office/officeart/2005/8/layout/process1"/>
    <dgm:cxn modelId="{7993EA8B-74E6-4135-B78D-DCC7E3058E37}" type="presParOf" srcId="{D1C99A00-4158-493F-B9D2-04DF59B3F24B}" destId="{2584A9B1-CD8D-4897-9B70-FEA9984264FF}" srcOrd="7" destOrd="0" presId="urn:microsoft.com/office/officeart/2005/8/layout/process1"/>
    <dgm:cxn modelId="{BA47B73A-9916-4196-90E0-1EC5C74746F3}" type="presParOf" srcId="{2584A9B1-CD8D-4897-9B70-FEA9984264FF}" destId="{43F61E6D-5490-4AFB-B36F-CA6E3E426398}" srcOrd="0" destOrd="0" presId="urn:microsoft.com/office/officeart/2005/8/layout/process1"/>
    <dgm:cxn modelId="{54C13E83-A0CD-412B-A67D-5AADAEBC83E8}" type="presParOf" srcId="{D1C99A00-4158-493F-B9D2-04DF59B3F24B}" destId="{1DDF3AE9-C1CC-4A83-AED6-4A102076343C}" srcOrd="8" destOrd="0" presId="urn:microsoft.com/office/officeart/2005/8/layout/process1"/>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B7FD21-0D80-4314-ADF9-D5FFA59F0A6C}">
      <dsp:nvSpPr>
        <dsp:cNvPr id="0" name=""/>
        <dsp:cNvSpPr/>
      </dsp:nvSpPr>
      <dsp:spPr>
        <a:xfrm>
          <a:off x="5134" y="256535"/>
          <a:ext cx="1591716" cy="1223632"/>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Open and read an image</a:t>
          </a:r>
          <a:endParaRPr lang="en-PR" sz="1800" kern="1200"/>
        </a:p>
      </dsp:txBody>
      <dsp:txXfrm>
        <a:off x="40973" y="292374"/>
        <a:ext cx="1520038" cy="1151954"/>
      </dsp:txXfrm>
    </dsp:sp>
    <dsp:sp modelId="{3FB52156-105E-4443-B889-673D143A89C1}">
      <dsp:nvSpPr>
        <dsp:cNvPr id="0" name=""/>
        <dsp:cNvSpPr/>
      </dsp:nvSpPr>
      <dsp:spPr>
        <a:xfrm>
          <a:off x="1756023" y="670978"/>
          <a:ext cx="337443" cy="394745"/>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PR" sz="1400" kern="1200"/>
        </a:p>
      </dsp:txBody>
      <dsp:txXfrm>
        <a:off x="1756023" y="749927"/>
        <a:ext cx="236210" cy="236847"/>
      </dsp:txXfrm>
    </dsp:sp>
    <dsp:sp modelId="{9D9F4945-8B5B-4E06-9DE3-04E3B8395737}">
      <dsp:nvSpPr>
        <dsp:cNvPr id="0" name=""/>
        <dsp:cNvSpPr/>
      </dsp:nvSpPr>
      <dsp:spPr>
        <a:xfrm>
          <a:off x="2233538" y="256535"/>
          <a:ext cx="1591716" cy="1223632"/>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Distribute points across the image</a:t>
          </a:r>
          <a:endParaRPr lang="en-PR" sz="1800" kern="1200"/>
        </a:p>
      </dsp:txBody>
      <dsp:txXfrm>
        <a:off x="2269377" y="292374"/>
        <a:ext cx="1520038" cy="1151954"/>
      </dsp:txXfrm>
    </dsp:sp>
    <dsp:sp modelId="{1E2B9D4A-3DAB-4F40-9190-E58C1EFAADAA}">
      <dsp:nvSpPr>
        <dsp:cNvPr id="0" name=""/>
        <dsp:cNvSpPr/>
      </dsp:nvSpPr>
      <dsp:spPr>
        <a:xfrm>
          <a:off x="3984426" y="670978"/>
          <a:ext cx="337443" cy="394745"/>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PR" sz="1400" kern="1200"/>
        </a:p>
      </dsp:txBody>
      <dsp:txXfrm>
        <a:off x="3984426" y="749927"/>
        <a:ext cx="236210" cy="236847"/>
      </dsp:txXfrm>
    </dsp:sp>
    <dsp:sp modelId="{A6B2A35C-86D2-42B7-A103-4D5005A5C3B5}">
      <dsp:nvSpPr>
        <dsp:cNvPr id="0" name=""/>
        <dsp:cNvSpPr/>
      </dsp:nvSpPr>
      <dsp:spPr>
        <a:xfrm>
          <a:off x="4461941" y="256535"/>
          <a:ext cx="1591716" cy="1223632"/>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Detect the color in the points selected</a:t>
          </a:r>
          <a:endParaRPr lang="en-PR" sz="1800" kern="1200"/>
        </a:p>
      </dsp:txBody>
      <dsp:txXfrm>
        <a:off x="4497780" y="292374"/>
        <a:ext cx="1520038" cy="1151954"/>
      </dsp:txXfrm>
    </dsp:sp>
    <dsp:sp modelId="{F183F4A8-985C-4682-93C1-4AF92FDE29AC}">
      <dsp:nvSpPr>
        <dsp:cNvPr id="0" name=""/>
        <dsp:cNvSpPr/>
      </dsp:nvSpPr>
      <dsp:spPr>
        <a:xfrm>
          <a:off x="6212830" y="670978"/>
          <a:ext cx="337443" cy="394745"/>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PR" sz="1400" kern="1200"/>
        </a:p>
      </dsp:txBody>
      <dsp:txXfrm>
        <a:off x="6212830" y="749927"/>
        <a:ext cx="236210" cy="236847"/>
      </dsp:txXfrm>
    </dsp:sp>
    <dsp:sp modelId="{8747468F-C74B-435B-87D3-D5E5BC2BC638}">
      <dsp:nvSpPr>
        <dsp:cNvPr id="0" name=""/>
        <dsp:cNvSpPr/>
      </dsp:nvSpPr>
      <dsp:spPr>
        <a:xfrm>
          <a:off x="6690345" y="256535"/>
          <a:ext cx="1591716" cy="1223632"/>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Compare the values within all the images</a:t>
          </a:r>
          <a:endParaRPr lang="en-PR" sz="1800" kern="1200"/>
        </a:p>
      </dsp:txBody>
      <dsp:txXfrm>
        <a:off x="6726184" y="292374"/>
        <a:ext cx="1520038" cy="1151954"/>
      </dsp:txXfrm>
    </dsp:sp>
    <dsp:sp modelId="{2584A9B1-CD8D-4897-9B70-FEA9984264FF}">
      <dsp:nvSpPr>
        <dsp:cNvPr id="0" name=""/>
        <dsp:cNvSpPr/>
      </dsp:nvSpPr>
      <dsp:spPr>
        <a:xfrm>
          <a:off x="8441233" y="670978"/>
          <a:ext cx="337443" cy="394745"/>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PR" sz="1400" kern="1200"/>
        </a:p>
      </dsp:txBody>
      <dsp:txXfrm>
        <a:off x="8441233" y="749927"/>
        <a:ext cx="236210" cy="236847"/>
      </dsp:txXfrm>
    </dsp:sp>
    <dsp:sp modelId="{1DDF3AE9-C1CC-4A83-AED6-4A102076343C}">
      <dsp:nvSpPr>
        <dsp:cNvPr id="0" name=""/>
        <dsp:cNvSpPr/>
      </dsp:nvSpPr>
      <dsp:spPr>
        <a:xfrm>
          <a:off x="8918748" y="256535"/>
          <a:ext cx="1591716" cy="1223632"/>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Display results</a:t>
          </a:r>
          <a:endParaRPr lang="en-PR" sz="1800" kern="1200"/>
        </a:p>
      </dsp:txBody>
      <dsp:txXfrm>
        <a:off x="8954587" y="292374"/>
        <a:ext cx="1520038" cy="1151954"/>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BB2BDF-65BD-40E4-AC32-7140E17DDCC8}" type="datetimeFigureOut">
              <a:rPr lang="en-US" smtClean="0"/>
              <a:t>7/28/21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57C9CB-75E8-4897-8DC3-F05D0F144F2D}" type="slidenum">
              <a:rPr lang="en-US" smtClean="0"/>
              <a:t>‹#›</a:t>
            </a:fld>
            <a:endParaRPr lang="en-US" dirty="0"/>
          </a:p>
        </p:txBody>
      </p:sp>
    </p:spTree>
    <p:extLst>
      <p:ext uri="{BB962C8B-B14F-4D97-AF65-F5344CB8AC3E}">
        <p14:creationId xmlns:p14="http://schemas.microsoft.com/office/powerpoint/2010/main" val="32058784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cxnSp>
        <p:nvCxnSpPr>
          <p:cNvPr id="14" name="Straight Connector 13"/>
          <p:cNvCxnSpPr/>
          <p:nvPr userDrawn="1"/>
        </p:nvCxnSpPr>
        <p:spPr>
          <a:xfrm>
            <a:off x="458724" y="3406100"/>
            <a:ext cx="11274552" cy="0"/>
          </a:xfrm>
          <a:prstGeom prst="line">
            <a:avLst/>
          </a:prstGeom>
          <a:ln w="187325" cap="rnd">
            <a:solidFill>
              <a:srgbClr val="00206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080FD8E-851B-4659-897B-85518CEAD3D0}" type="datetime1">
              <a:rPr lang="en-US" smtClean="0"/>
              <a:t>7/28/21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4C0C37-3CEC-4CB4-B902-37F94E20E969}" type="slidenum">
              <a:rPr lang="en-US" smtClean="0"/>
              <a:t>‹#›</a:t>
            </a:fld>
            <a:endParaRPr lang="en-US" dirty="0"/>
          </a:p>
        </p:txBody>
      </p:sp>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84961" y="5433583"/>
            <a:ext cx="1289687" cy="1331493"/>
          </a:xfrm>
          <a:prstGeom prst="rect">
            <a:avLst/>
          </a:prstGeom>
        </p:spPr>
      </p:pic>
      <p:pic>
        <p:nvPicPr>
          <p:cNvPr id="9" name="Picture 2" descr="http://www.nasa.gov/sites/default/files/images/nasaLogo-570x450.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563726" y="12783"/>
            <a:ext cx="1688676" cy="1333166"/>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Connector 12"/>
          <p:cNvCxnSpPr/>
          <p:nvPr userDrawn="1"/>
        </p:nvCxnSpPr>
        <p:spPr>
          <a:xfrm>
            <a:off x="915924" y="3406100"/>
            <a:ext cx="10360152" cy="0"/>
          </a:xfrm>
          <a:prstGeom prst="line">
            <a:avLst/>
          </a:prstGeom>
          <a:ln w="1016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1373124" y="3406100"/>
            <a:ext cx="9445752" cy="0"/>
          </a:xfrm>
          <a:prstGeom prst="line">
            <a:avLst/>
          </a:prstGeom>
          <a:ln w="25400" cap="rnd">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35107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Content Placeholder 2"/>
          <p:cNvSpPr>
            <a:spLocks noGrp="1"/>
          </p:cNvSpPr>
          <p:nvPr>
            <p:ph idx="1"/>
          </p:nvPr>
        </p:nvSpPr>
        <p:spPr/>
        <p:txBody>
          <a:bodyPr/>
          <a:lstStyle>
            <a:lvl1pPr marL="2286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1pPr>
            <a:lvl2pPr marL="6858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2pPr>
            <a:lvl3pPr marL="11430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3pPr>
            <a:lvl4pPr marL="16002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4pPr>
            <a:lvl5pPr marL="20574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BE1E407-4069-4CF1-8ECE-BB756A4D9798}" type="datetime1">
              <a:rPr lang="en-US" smtClean="0"/>
              <a:t>7/28/21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96400" y="6299200"/>
            <a:ext cx="2743200" cy="365125"/>
          </a:xfrm>
        </p:spPr>
        <p:txBody>
          <a:bodyPr/>
          <a:lstStyle>
            <a:lvl1pPr>
              <a:defRPr sz="2000">
                <a:solidFill>
                  <a:schemeClr val="tx1"/>
                </a:solidFill>
                <a:latin typeface="Times New Roman" panose="02020603050405020304" pitchFamily="18" charset="0"/>
                <a:cs typeface="Times New Roman" panose="02020603050405020304" pitchFamily="18" charset="0"/>
              </a:defRPr>
            </a:lvl1pPr>
          </a:lstStyle>
          <a:p>
            <a:fld id="{224C0C37-3CEC-4CB4-B902-37F94E20E969}" type="slidenum">
              <a:rPr lang="en-US" smtClean="0"/>
              <a:pPr/>
              <a:t>‹#›</a:t>
            </a:fld>
            <a:endParaRPr lang="en-US" dirty="0"/>
          </a:p>
        </p:txBody>
      </p:sp>
      <p:sp>
        <p:nvSpPr>
          <p:cNvPr id="15" name="Rectangle 14"/>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pic>
        <p:nvPicPr>
          <p:cNvPr id="9" name="Picture 2" descr="http://www.nasa.gov/sites/default/files/images/nasaLogo-570x450.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2" name="Straight Connector 21"/>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userDrawn="1"/>
        </p:nvSpPr>
        <p:spPr>
          <a:xfrm>
            <a:off x="5108201" y="6615212"/>
            <a:ext cx="1967205" cy="261610"/>
          </a:xfrm>
          <a:prstGeom prst="rect">
            <a:avLst/>
          </a:prstGeom>
          <a:noFill/>
        </p:spPr>
        <p:txBody>
          <a:bodyPr wrap="none" rtlCol="0">
            <a:spAutoFit/>
          </a:bodyPr>
          <a:lstStyle/>
          <a:p>
            <a:pPr algn="ctr"/>
            <a:r>
              <a:rPr lang="en-US" sz="1100" dirty="0"/>
              <a:t>2021 Summer NIFS Symposium</a:t>
            </a:r>
          </a:p>
        </p:txBody>
      </p:sp>
      <p:cxnSp>
        <p:nvCxnSpPr>
          <p:cNvPr id="33" name="Straight Connector 32"/>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35" name="TextBox 34"/>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36" name="TextBox 35"/>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37" name="Straight Connector 36"/>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4627602"/>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4A675D-FF15-42AD-A0BB-7B49477CDBCD}" type="datetime1">
              <a:rPr lang="en-US" smtClean="0"/>
              <a:t>7/28/21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4C0C37-3CEC-4CB4-B902-37F94E20E969}" type="slidenum">
              <a:rPr lang="en-US" smtClean="0"/>
              <a:t>‹#›</a:t>
            </a:fld>
            <a:endParaRPr lang="en-US" dirty="0"/>
          </a:p>
        </p:txBody>
      </p:sp>
    </p:spTree>
    <p:extLst>
      <p:ext uri="{BB962C8B-B14F-4D97-AF65-F5344CB8AC3E}">
        <p14:creationId xmlns:p14="http://schemas.microsoft.com/office/powerpoint/2010/main" val="1622098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C3B13AC-706D-40DF-88AE-1DF114596698}" type="datetime1">
              <a:rPr lang="en-US" smtClean="0"/>
              <a:t>7/28/21</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10" name="Group 9"/>
          <p:cNvGrpSpPr/>
          <p:nvPr userDrawn="1"/>
        </p:nvGrpSpPr>
        <p:grpSpPr>
          <a:xfrm>
            <a:off x="-4010" y="0"/>
            <a:ext cx="12200020" cy="6876822"/>
            <a:chOff x="-4010" y="0"/>
            <a:chExt cx="12200020" cy="6876822"/>
          </a:xfrm>
        </p:grpSpPr>
        <p:sp>
          <p:nvSpPr>
            <p:cNvPr id="11" name="Rectangle 10"/>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2" descr="http://www.nasa.gov/sites/default/files/images/nasaLogo-570x450.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7" name="TextBox 26"/>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28" name="Straight Connector 27"/>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31" name="Slide Number Placeholder 5"/>
          <p:cNvSpPr>
            <a:spLocks noGrp="1"/>
          </p:cNvSpPr>
          <p:nvPr>
            <p:ph type="sldNum" sz="quarter" idx="12"/>
          </p:nvPr>
        </p:nvSpPr>
        <p:spPr>
          <a:xfrm>
            <a:off x="9296400" y="6299200"/>
            <a:ext cx="2743200" cy="365125"/>
          </a:xfrm>
        </p:spPr>
        <p:txBody>
          <a:bodyPr/>
          <a:lstStyle>
            <a:lvl1pPr>
              <a:defRPr sz="2000">
                <a:solidFill>
                  <a:schemeClr val="tx1"/>
                </a:solidFill>
                <a:latin typeface="Times New Roman" panose="02020603050405020304" pitchFamily="18" charset="0"/>
                <a:cs typeface="Times New Roman" panose="02020603050405020304" pitchFamily="18" charset="0"/>
              </a:defRPr>
            </a:lvl1pPr>
          </a:lstStyle>
          <a:p>
            <a:fld id="{224C0C37-3CEC-4CB4-B902-37F94E20E969}" type="slidenum">
              <a:rPr lang="en-US" smtClean="0"/>
              <a:pPr/>
              <a:t>‹#›</a:t>
            </a:fld>
            <a:endParaRPr lang="en-US" dirty="0"/>
          </a:p>
        </p:txBody>
      </p:sp>
      <p:pic>
        <p:nvPicPr>
          <p:cNvPr id="34" name="Picture 33"/>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sp>
        <p:nvSpPr>
          <p:cNvPr id="33" name="TextBox 32"/>
          <p:cNvSpPr txBox="1"/>
          <p:nvPr userDrawn="1"/>
        </p:nvSpPr>
        <p:spPr>
          <a:xfrm>
            <a:off x="5251670" y="6615212"/>
            <a:ext cx="1680268" cy="261610"/>
          </a:xfrm>
          <a:prstGeom prst="rect">
            <a:avLst/>
          </a:prstGeom>
          <a:noFill/>
        </p:spPr>
        <p:txBody>
          <a:bodyPr wrap="none" rtlCol="0">
            <a:spAutoFit/>
          </a:bodyPr>
          <a:lstStyle/>
          <a:p>
            <a:pPr algn="ctr"/>
            <a:r>
              <a:rPr lang="en-US" sz="1100" dirty="0"/>
              <a:t>2020 Fall NIFS Symposium</a:t>
            </a:r>
          </a:p>
        </p:txBody>
      </p:sp>
    </p:spTree>
    <p:extLst>
      <p:ext uri="{BB962C8B-B14F-4D97-AF65-F5344CB8AC3E}">
        <p14:creationId xmlns:p14="http://schemas.microsoft.com/office/powerpoint/2010/main" val="1354020914"/>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93E64FE-3B77-4B94-B894-04EC32C9417F}" type="datetime1">
              <a:rPr lang="en-US" smtClean="0"/>
              <a:t>7/28/21</a:t>
            </a:fld>
            <a:endParaRPr lang="en-US" dirty="0"/>
          </a:p>
        </p:txBody>
      </p:sp>
      <p:sp>
        <p:nvSpPr>
          <p:cNvPr id="8" name="Footer Placeholder 7"/>
          <p:cNvSpPr>
            <a:spLocks noGrp="1"/>
          </p:cNvSpPr>
          <p:nvPr>
            <p:ph type="ftr" sz="quarter" idx="11"/>
          </p:nvPr>
        </p:nvSpPr>
        <p:spPr/>
        <p:txBody>
          <a:bodyPr/>
          <a:lstStyle/>
          <a:p>
            <a:endParaRPr lang="en-US" dirty="0"/>
          </a:p>
        </p:txBody>
      </p:sp>
      <p:grpSp>
        <p:nvGrpSpPr>
          <p:cNvPr id="12" name="Group 11"/>
          <p:cNvGrpSpPr/>
          <p:nvPr userDrawn="1"/>
        </p:nvGrpSpPr>
        <p:grpSpPr>
          <a:xfrm>
            <a:off x="-4010" y="0"/>
            <a:ext cx="12200020" cy="6876822"/>
            <a:chOff x="-4010" y="0"/>
            <a:chExt cx="12200020" cy="6876822"/>
          </a:xfrm>
        </p:grpSpPr>
        <p:sp>
          <p:nvSpPr>
            <p:cNvPr id="13" name="Rectangle 12"/>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2" descr="http://www.nasa.gov/sites/default/files/images/nasaLogo-570x450.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3" name="Straight Connector 22"/>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9" name="TextBox 28"/>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30" name="Straight Connector 29"/>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33" name="Slide Number Placeholder 5"/>
          <p:cNvSpPr>
            <a:spLocks noGrp="1"/>
          </p:cNvSpPr>
          <p:nvPr>
            <p:ph type="sldNum" sz="quarter" idx="12"/>
          </p:nvPr>
        </p:nvSpPr>
        <p:spPr>
          <a:xfrm>
            <a:off x="9296400" y="6299200"/>
            <a:ext cx="2743200" cy="365125"/>
          </a:xfrm>
        </p:spPr>
        <p:txBody>
          <a:bodyPr/>
          <a:lstStyle>
            <a:lvl1pPr>
              <a:defRPr sz="2000">
                <a:solidFill>
                  <a:schemeClr val="tx1"/>
                </a:solidFill>
                <a:latin typeface="Times New Roman" panose="02020603050405020304" pitchFamily="18" charset="0"/>
                <a:cs typeface="Times New Roman" panose="02020603050405020304" pitchFamily="18" charset="0"/>
              </a:defRPr>
            </a:lvl1pPr>
          </a:lstStyle>
          <a:p>
            <a:fld id="{224C0C37-3CEC-4CB4-B902-37F94E20E969}" type="slidenum">
              <a:rPr lang="en-US" smtClean="0"/>
              <a:pPr/>
              <a:t>‹#›</a:t>
            </a:fld>
            <a:endParaRPr lang="en-US" dirty="0"/>
          </a:p>
        </p:txBody>
      </p:sp>
      <p:pic>
        <p:nvPicPr>
          <p:cNvPr id="36" name="Picture 35"/>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sp>
        <p:nvSpPr>
          <p:cNvPr id="35" name="TextBox 34"/>
          <p:cNvSpPr txBox="1"/>
          <p:nvPr userDrawn="1"/>
        </p:nvSpPr>
        <p:spPr>
          <a:xfrm>
            <a:off x="5251670" y="6615212"/>
            <a:ext cx="1680268" cy="261610"/>
          </a:xfrm>
          <a:prstGeom prst="rect">
            <a:avLst/>
          </a:prstGeom>
          <a:noFill/>
        </p:spPr>
        <p:txBody>
          <a:bodyPr wrap="none" rtlCol="0">
            <a:spAutoFit/>
          </a:bodyPr>
          <a:lstStyle/>
          <a:p>
            <a:pPr algn="ctr"/>
            <a:r>
              <a:rPr lang="en-US" sz="1100" dirty="0"/>
              <a:t>2020 Fall NIFS Symposium</a:t>
            </a:r>
          </a:p>
        </p:txBody>
      </p:sp>
    </p:spTree>
    <p:extLst>
      <p:ext uri="{BB962C8B-B14F-4D97-AF65-F5344CB8AC3E}">
        <p14:creationId xmlns:p14="http://schemas.microsoft.com/office/powerpoint/2010/main" val="3616532149"/>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88C01AB-F464-4D5C-89CA-750160D73C12}" type="datetime1">
              <a:rPr lang="en-US" smtClean="0"/>
              <a:t>7/28/21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24C0C37-3CEC-4CB4-B902-37F94E20E969}" type="slidenum">
              <a:rPr lang="en-US" smtClean="0"/>
              <a:t>‹#›</a:t>
            </a:fld>
            <a:endParaRPr lang="en-US" dirty="0"/>
          </a:p>
        </p:txBody>
      </p:sp>
      <p:grpSp>
        <p:nvGrpSpPr>
          <p:cNvPr id="9" name="Group 8"/>
          <p:cNvGrpSpPr/>
          <p:nvPr userDrawn="1"/>
        </p:nvGrpSpPr>
        <p:grpSpPr>
          <a:xfrm>
            <a:off x="-4010" y="0"/>
            <a:ext cx="12200020" cy="6876822"/>
            <a:chOff x="-4010" y="0"/>
            <a:chExt cx="12200020" cy="6876822"/>
          </a:xfrm>
        </p:grpSpPr>
        <p:sp>
          <p:nvSpPr>
            <p:cNvPr id="10" name="Rectangle 9"/>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2" descr="http://www.nasa.gov/sites/default/files/images/nasaLogo-570x450.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0" name="Straight Connector 19"/>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6" name="TextBox 25"/>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27" name="Straight Connector 26"/>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32" name="Picture 31"/>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sp>
        <p:nvSpPr>
          <p:cNvPr id="33" name="TextBox 32"/>
          <p:cNvSpPr txBox="1"/>
          <p:nvPr userDrawn="1"/>
        </p:nvSpPr>
        <p:spPr>
          <a:xfrm>
            <a:off x="5251670" y="6615212"/>
            <a:ext cx="1680268" cy="261610"/>
          </a:xfrm>
          <a:prstGeom prst="rect">
            <a:avLst/>
          </a:prstGeom>
          <a:noFill/>
        </p:spPr>
        <p:txBody>
          <a:bodyPr wrap="none" rtlCol="0">
            <a:spAutoFit/>
          </a:bodyPr>
          <a:lstStyle/>
          <a:p>
            <a:pPr algn="ctr"/>
            <a:r>
              <a:rPr lang="en-US" sz="1100" dirty="0"/>
              <a:t>2020 Fall NIFS Symposium</a:t>
            </a:r>
          </a:p>
        </p:txBody>
      </p:sp>
    </p:spTree>
    <p:extLst>
      <p:ext uri="{BB962C8B-B14F-4D97-AF65-F5344CB8AC3E}">
        <p14:creationId xmlns:p14="http://schemas.microsoft.com/office/powerpoint/2010/main" val="2281726670"/>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Ref idx="1001">
        <a:schemeClr val="bg1"/>
      </p:bgRef>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8D0FFD-A8C8-4EFA-A5A7-91466935EDD8}" type="datetime1">
              <a:rPr lang="en-US" smtClean="0"/>
              <a:t>7/28/21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24C0C37-3CEC-4CB4-B902-37F94E20E969}" type="slidenum">
              <a:rPr lang="en-US" smtClean="0"/>
              <a:t>‹#›</a:t>
            </a:fld>
            <a:endParaRPr lang="en-US" dirty="0"/>
          </a:p>
        </p:txBody>
      </p:sp>
      <p:grpSp>
        <p:nvGrpSpPr>
          <p:cNvPr id="7" name="Group 6"/>
          <p:cNvGrpSpPr/>
          <p:nvPr userDrawn="1"/>
        </p:nvGrpSpPr>
        <p:grpSpPr>
          <a:xfrm>
            <a:off x="-4010" y="0"/>
            <a:ext cx="12200020" cy="6876822"/>
            <a:chOff x="-4010" y="0"/>
            <a:chExt cx="12200020" cy="6876822"/>
          </a:xfrm>
        </p:grpSpPr>
        <p:sp>
          <p:nvSpPr>
            <p:cNvPr id="8" name="Rectangle 7"/>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2" descr="http://www.nasa.gov/sites/default/files/images/nasaLogo-570x450.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4" name="TextBox 23"/>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25" name="Straight Connector 24"/>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30" name="Picture 29"/>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sp>
        <p:nvSpPr>
          <p:cNvPr id="31" name="TextBox 30"/>
          <p:cNvSpPr txBox="1"/>
          <p:nvPr userDrawn="1"/>
        </p:nvSpPr>
        <p:spPr>
          <a:xfrm>
            <a:off x="5251670" y="6615212"/>
            <a:ext cx="1680268" cy="261610"/>
          </a:xfrm>
          <a:prstGeom prst="rect">
            <a:avLst/>
          </a:prstGeom>
          <a:noFill/>
        </p:spPr>
        <p:txBody>
          <a:bodyPr wrap="none" rtlCol="0">
            <a:spAutoFit/>
          </a:bodyPr>
          <a:lstStyle/>
          <a:p>
            <a:pPr algn="ctr"/>
            <a:r>
              <a:rPr lang="en-US" sz="1100" dirty="0"/>
              <a:t>2020 Fall NIFS Symposium</a:t>
            </a:r>
          </a:p>
        </p:txBody>
      </p:sp>
    </p:spTree>
    <p:extLst>
      <p:ext uri="{BB962C8B-B14F-4D97-AF65-F5344CB8AC3E}">
        <p14:creationId xmlns:p14="http://schemas.microsoft.com/office/powerpoint/2010/main" val="4117435544"/>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2CF79FE-330F-4E52-B6EF-9072569AC7D3}" type="datetime1">
              <a:rPr lang="en-US" smtClean="0"/>
              <a:t>7/28/21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4C0C37-3CEC-4CB4-B902-37F94E20E969}" type="slidenum">
              <a:rPr lang="en-US" smtClean="0"/>
              <a:t>‹#›</a:t>
            </a:fld>
            <a:endParaRPr lang="en-US" dirty="0"/>
          </a:p>
        </p:txBody>
      </p:sp>
    </p:spTree>
    <p:extLst>
      <p:ext uri="{BB962C8B-B14F-4D97-AF65-F5344CB8AC3E}">
        <p14:creationId xmlns:p14="http://schemas.microsoft.com/office/powerpoint/2010/main" val="32137345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6EF975F-E830-40AF-B49A-C5BFC23B73CD}" type="datetime1">
              <a:rPr lang="en-US" smtClean="0"/>
              <a:t>7/28/21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4C0C37-3CEC-4CB4-B902-37F94E20E969}" type="slidenum">
              <a:rPr lang="en-US" smtClean="0"/>
              <a:t>‹#›</a:t>
            </a:fld>
            <a:endParaRPr lang="en-US" dirty="0"/>
          </a:p>
        </p:txBody>
      </p:sp>
    </p:spTree>
    <p:extLst>
      <p:ext uri="{BB962C8B-B14F-4D97-AF65-F5344CB8AC3E}">
        <p14:creationId xmlns:p14="http://schemas.microsoft.com/office/powerpoint/2010/main" val="4074147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1F1102-1BD8-4D40-B1B1-1F59F23CFE8E}" type="datetime1">
              <a:rPr lang="en-US" smtClean="0"/>
              <a:t>7/28/21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4C0C37-3CEC-4CB4-B902-37F94E20E969}" type="slidenum">
              <a:rPr lang="en-US" smtClean="0"/>
              <a:t>‹#›</a:t>
            </a:fld>
            <a:endParaRPr lang="en-US" dirty="0"/>
          </a:p>
        </p:txBody>
      </p:sp>
    </p:spTree>
    <p:extLst>
      <p:ext uri="{BB962C8B-B14F-4D97-AF65-F5344CB8AC3E}">
        <p14:creationId xmlns:p14="http://schemas.microsoft.com/office/powerpoint/2010/main" val="20362926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AF226E-6F81-4B15-8C31-6BD4049B451D}" type="datetime1">
              <a:rPr lang="en-US" smtClean="0"/>
              <a:t>7/28/21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4C0C37-3CEC-4CB4-B902-37F94E20E969}" type="slidenum">
              <a:rPr lang="en-US" smtClean="0"/>
              <a:t>‹#›</a:t>
            </a:fld>
            <a:endParaRPr lang="en-US" dirty="0"/>
          </a:p>
        </p:txBody>
      </p:sp>
    </p:spTree>
    <p:extLst>
      <p:ext uri="{BB962C8B-B14F-4D97-AF65-F5344CB8AC3E}">
        <p14:creationId xmlns:p14="http://schemas.microsoft.com/office/powerpoint/2010/main" val="6915445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dirty="0">
              <a:solidFill>
                <a:schemeClr val="bg1">
                  <a:lumMod val="95000"/>
                  <a:lumOff val="5000"/>
                </a:schemeClr>
              </a:solidFill>
            </a:endParaRP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9674141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dirty="0"/>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3956530692"/>
      </p:ext>
    </p:extLst>
  </p:cSld>
  <p:clrMapOvr>
    <a:masterClrMapping/>
  </p:clrMapOvr>
  <p:extLst>
    <p:ext uri="{DCECCB84-F9BA-43D5-87BE-67443E8EF086}">
      <p15:sldGuideLst xmlns:p15="http://schemas.microsoft.com/office/powerpoint/2012/main">
        <p15:guide id="1" orient="horz" pos="816">
          <p15:clr>
            <a:srgbClr val="FBAE40"/>
          </p15:clr>
        </p15:guide>
        <p15:guide id="2" pos="3840">
          <p15:clr>
            <a:srgbClr val="FBAE40"/>
          </p15:clr>
        </p15:guide>
        <p15:guide id="3" pos="6784">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3256740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11" name="TextBox 10"/>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3332434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dirty="0"/>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ysClr val="windowText" lastClr="000000"/>
                </a:solidFill>
              </a:rPr>
              <a:t>GCD PPBE</a:t>
            </a:r>
            <a:r>
              <a:rPr lang="en-US" sz="800" baseline="0" dirty="0">
                <a:solidFill>
                  <a:sysClr val="windowText" lastClr="000000"/>
                </a:solidFill>
              </a:rPr>
              <a:t> 22 New Start Projects – Full Proposal </a:t>
            </a:r>
            <a:endParaRPr lang="en-US" sz="800" dirty="0">
              <a:solidFill>
                <a:sysClr val="windowText" lastClr="000000"/>
              </a:solidFill>
            </a:endParaRPr>
          </a:p>
        </p:txBody>
      </p:sp>
    </p:spTree>
    <p:extLst>
      <p:ext uri="{BB962C8B-B14F-4D97-AF65-F5344CB8AC3E}">
        <p14:creationId xmlns:p14="http://schemas.microsoft.com/office/powerpoint/2010/main" val="181425960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6" name="TextBox 5"/>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966071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33246286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3837150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8" name="TextBox 7"/>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906271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6.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image" Target="../media/image5.jpeg"/><Relationship Id="rId5" Type="http://schemas.openxmlformats.org/officeDocument/2006/relationships/slideLayout" Target="../slideLayouts/slideLayout16.xml"/><Relationship Id="rId10"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38BD33-461B-4688-8AB9-170C7688F2F3}" type="datetime1">
              <a:rPr lang="en-US" smtClean="0"/>
              <a:t>7/28/21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4C0C37-3CEC-4CB4-B902-37F94E20E969}" type="slidenum">
              <a:rPr lang="en-US" smtClean="0"/>
              <a:t>‹#›</a:t>
            </a:fld>
            <a:endParaRPr lang="en-US" dirty="0"/>
          </a:p>
        </p:txBody>
      </p:sp>
    </p:spTree>
    <p:extLst>
      <p:ext uri="{BB962C8B-B14F-4D97-AF65-F5344CB8AC3E}">
        <p14:creationId xmlns:p14="http://schemas.microsoft.com/office/powerpoint/2010/main" val="8959189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100298661"/>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 Id="rId9"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617896"/>
            <a:ext cx="12284766" cy="2335773"/>
          </a:xfrm>
        </p:spPr>
        <p:txBody>
          <a:bodyPr>
            <a:normAutofit/>
          </a:bodyPr>
          <a:lstStyle/>
          <a:p>
            <a:r>
              <a:rPr lang="en-US" sz="4900" b="1" dirty="0">
                <a:latin typeface="Calibri" panose="020F0502020204030204" pitchFamily="34" charset="0"/>
                <a:cs typeface="Calibri" panose="020F0502020204030204" pitchFamily="34" charset="0"/>
              </a:rPr>
              <a:t>Development of a Computer Tool </a:t>
            </a:r>
            <a:br>
              <a:rPr lang="en-US" sz="4900" b="1" dirty="0">
                <a:latin typeface="Calibri" panose="020F0502020204030204" pitchFamily="34" charset="0"/>
                <a:cs typeface="Calibri" panose="020F0502020204030204" pitchFamily="34" charset="0"/>
              </a:rPr>
            </a:br>
            <a:r>
              <a:rPr lang="en-US" sz="4900" b="1" dirty="0">
                <a:latin typeface="Calibri" panose="020F0502020204030204" pitchFamily="34" charset="0"/>
                <a:cs typeface="Calibri" panose="020F0502020204030204" pitchFamily="34" charset="0"/>
              </a:rPr>
              <a:t>to Analyze MISSE Images</a:t>
            </a:r>
            <a:br>
              <a:rPr lang="en-US" sz="4400" b="1" dirty="0">
                <a:latin typeface="Calibri" panose="020F0502020204030204" pitchFamily="34" charset="0"/>
                <a:cs typeface="Calibri" panose="020F0502020204030204" pitchFamily="34" charset="0"/>
              </a:rPr>
            </a:br>
            <a:endParaRPr lang="en-US" sz="4400" dirty="0">
              <a:latin typeface="Calibri" panose="020F0502020204030204" pitchFamily="34" charset="0"/>
              <a:cs typeface="Calibri" panose="020F0502020204030204" pitchFamily="34" charset="0"/>
            </a:endParaRPr>
          </a:p>
        </p:txBody>
      </p:sp>
      <p:sp>
        <p:nvSpPr>
          <p:cNvPr id="3" name="Subtitle 2"/>
          <p:cNvSpPr>
            <a:spLocks noGrp="1"/>
          </p:cNvSpPr>
          <p:nvPr>
            <p:ph type="subTitle" idx="1"/>
          </p:nvPr>
        </p:nvSpPr>
        <p:spPr>
          <a:xfrm>
            <a:off x="1524000" y="3640138"/>
            <a:ext cx="9144000" cy="2873678"/>
          </a:xfrm>
        </p:spPr>
        <p:txBody>
          <a:bodyPr>
            <a:normAutofit/>
          </a:bodyPr>
          <a:lstStyle/>
          <a:p>
            <a:r>
              <a:rPr lang="en-US" sz="2000" dirty="0">
                <a:cs typeface="Times New Roman" panose="02020603050405020304" pitchFamily="18" charset="0"/>
              </a:rPr>
              <a:t>Intern: Carlos A. Perez</a:t>
            </a:r>
          </a:p>
          <a:p>
            <a:r>
              <a:rPr lang="en-US" sz="1800" dirty="0">
                <a:cs typeface="Times New Roman" panose="02020603050405020304" pitchFamily="18" charset="0"/>
              </a:rPr>
              <a:t>Mentors: Sheila A. Thibeault, Jin Ho Kang, and Keith L. Gordon</a:t>
            </a:r>
          </a:p>
        </p:txBody>
      </p:sp>
      <p:sp>
        <p:nvSpPr>
          <p:cNvPr id="4" name="TextBox 3"/>
          <p:cNvSpPr txBox="1"/>
          <p:nvPr/>
        </p:nvSpPr>
        <p:spPr>
          <a:xfrm>
            <a:off x="3932362" y="4961143"/>
            <a:ext cx="4327275" cy="369332"/>
          </a:xfrm>
          <a:prstGeom prst="rect">
            <a:avLst/>
          </a:prstGeom>
          <a:noFill/>
        </p:spPr>
        <p:txBody>
          <a:bodyPr wrap="none" rtlCol="0">
            <a:spAutoFit/>
          </a:bodyPr>
          <a:lstStyle/>
          <a:p>
            <a:pPr algn="ctr"/>
            <a:r>
              <a:rPr lang="en-US" dirty="0">
                <a:cs typeface="Times New Roman" panose="02020603050405020304" pitchFamily="18" charset="0"/>
              </a:rPr>
              <a:t>2021 Summer Student Research Symposium</a:t>
            </a:r>
          </a:p>
        </p:txBody>
      </p:sp>
      <p:sp>
        <p:nvSpPr>
          <p:cNvPr id="8" name="Rectangle 7"/>
          <p:cNvSpPr/>
          <p:nvPr/>
        </p:nvSpPr>
        <p:spPr>
          <a:xfrm>
            <a:off x="2328863" y="4603247"/>
            <a:ext cx="7839075" cy="338554"/>
          </a:xfrm>
          <a:prstGeom prst="rect">
            <a:avLst/>
          </a:prstGeom>
        </p:spPr>
        <p:txBody>
          <a:bodyPr wrap="square">
            <a:spAutoFit/>
          </a:bodyPr>
          <a:lstStyle/>
          <a:p>
            <a:pPr algn="ctr"/>
            <a:endParaRPr lang="en-US" sz="1600" dirty="0">
              <a:solidFill>
                <a:srgbClr val="002060"/>
              </a:solidFill>
              <a:ea typeface="Times New Roman" panose="02020603050405020304" pitchFamily="18" charset="0"/>
              <a:cs typeface="Calibri" panose="020F0502020204030204" pitchFamily="34" charset="0"/>
            </a:endParaRPr>
          </a:p>
        </p:txBody>
      </p:sp>
      <p:sp>
        <p:nvSpPr>
          <p:cNvPr id="5" name="TextBox 4">
            <a:extLst>
              <a:ext uri="{FF2B5EF4-FFF2-40B4-BE49-F238E27FC236}">
                <a16:creationId xmlns:a16="http://schemas.microsoft.com/office/drawing/2014/main" id="{D826D361-17BD-A148-9938-5E7949A4A80D}"/>
              </a:ext>
            </a:extLst>
          </p:cNvPr>
          <p:cNvSpPr txBox="1"/>
          <p:nvPr/>
        </p:nvSpPr>
        <p:spPr>
          <a:xfrm>
            <a:off x="3945281" y="5890945"/>
            <a:ext cx="4329262" cy="369332"/>
          </a:xfrm>
          <a:prstGeom prst="rect">
            <a:avLst/>
          </a:prstGeom>
          <a:noFill/>
        </p:spPr>
        <p:txBody>
          <a:bodyPr wrap="none" rtlCol="0">
            <a:spAutoFit/>
          </a:bodyPr>
          <a:lstStyle/>
          <a:p>
            <a:pPr algn="ctr"/>
            <a:r>
              <a:rPr lang="en-US" i="1" dirty="0"/>
              <a:t>All MISSE Photographic Images Credit: NASA</a:t>
            </a:r>
          </a:p>
        </p:txBody>
      </p:sp>
    </p:spTree>
    <p:extLst>
      <p:ext uri="{BB962C8B-B14F-4D97-AF65-F5344CB8AC3E}">
        <p14:creationId xmlns:p14="http://schemas.microsoft.com/office/powerpoint/2010/main" val="34913328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p:txBody>
          <a:bodyPr/>
          <a:lstStyle/>
          <a:p>
            <a:pPr marL="0" indent="0">
              <a:buNone/>
            </a:pPr>
            <a:r>
              <a:rPr lang="en-US" dirty="0"/>
              <a:t>	</a:t>
            </a:r>
            <a:r>
              <a:rPr lang="en-US" sz="2400" dirty="0"/>
              <a:t>The Materials International Space Station Experiment (MISSE) contains individual experiments focused on the investigation of the effects that occur because of the exposure of the material to the space environment. The specimens are mounted on the exterior of the International Space Station (ISS) on the MISSE-Flight Facility (MISSE-FF) and are exposed to the extreme environmental conditions. There have been 14 MISSE missions since the establishment in 2001. This project will evaluate MISSE 9 - MISSE 13 specimens and how they change due to the space environment.</a:t>
            </a:r>
            <a:endParaRPr lang="en-US" dirty="0">
              <a:highlight>
                <a:srgbClr val="FFFF00"/>
              </a:highlight>
            </a:endParaRPr>
          </a:p>
        </p:txBody>
      </p:sp>
      <p:sp>
        <p:nvSpPr>
          <p:cNvPr id="4" name="Slide Number Placeholder 3"/>
          <p:cNvSpPr>
            <a:spLocks noGrp="1"/>
          </p:cNvSpPr>
          <p:nvPr>
            <p:ph type="sldNum" sz="quarter" idx="12"/>
          </p:nvPr>
        </p:nvSpPr>
        <p:spPr/>
        <p:txBody>
          <a:bodyPr/>
          <a:lstStyle/>
          <a:p>
            <a:fld id="{224C0C37-3CEC-4CB4-B902-37F94E20E969}" type="slidenum">
              <a:rPr lang="en-US" smtClean="0"/>
              <a:pPr/>
              <a:t>2</a:t>
            </a:fld>
            <a:endParaRPr lang="en-US" dirty="0"/>
          </a:p>
        </p:txBody>
      </p:sp>
    </p:spTree>
    <p:extLst>
      <p:ext uri="{BB962C8B-B14F-4D97-AF65-F5344CB8AC3E}">
        <p14:creationId xmlns:p14="http://schemas.microsoft.com/office/powerpoint/2010/main" val="1226043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Objectives</a:t>
            </a:r>
          </a:p>
        </p:txBody>
      </p:sp>
      <p:sp>
        <p:nvSpPr>
          <p:cNvPr id="3" name="Content Placeholder 2"/>
          <p:cNvSpPr>
            <a:spLocks noGrp="1"/>
          </p:cNvSpPr>
          <p:nvPr>
            <p:ph idx="1"/>
          </p:nvPr>
        </p:nvSpPr>
        <p:spPr/>
        <p:txBody>
          <a:bodyPr>
            <a:normAutofit/>
          </a:bodyPr>
          <a:lstStyle/>
          <a:p>
            <a:r>
              <a:rPr lang="en-US" sz="2400" dirty="0"/>
              <a:t>Collect images and data from MISSE 9 until MISSE 14</a:t>
            </a:r>
          </a:p>
          <a:p>
            <a:r>
              <a:rPr lang="en-US" sz="2400" dirty="0"/>
              <a:t>Organize all the images based on the mission, the specimens, and the dates</a:t>
            </a:r>
          </a:p>
          <a:p>
            <a:r>
              <a:rPr lang="en-US" sz="2400" dirty="0"/>
              <a:t>Analyze each specimen to determine possible changes</a:t>
            </a:r>
          </a:p>
          <a:p>
            <a:r>
              <a:rPr lang="en-US" sz="2400" dirty="0"/>
              <a:t>Determine options to quantify the changes in the MISSE images</a:t>
            </a:r>
          </a:p>
          <a:p>
            <a:r>
              <a:rPr lang="en-US" sz="2400" dirty="0"/>
              <a:t>Create a computer program that portrays the monthly variation in a specimen</a:t>
            </a:r>
          </a:p>
        </p:txBody>
      </p:sp>
      <p:sp>
        <p:nvSpPr>
          <p:cNvPr id="4" name="Slide Number Placeholder 3"/>
          <p:cNvSpPr>
            <a:spLocks noGrp="1"/>
          </p:cNvSpPr>
          <p:nvPr>
            <p:ph type="sldNum" sz="quarter" idx="12"/>
          </p:nvPr>
        </p:nvSpPr>
        <p:spPr/>
        <p:txBody>
          <a:bodyPr/>
          <a:lstStyle/>
          <a:p>
            <a:fld id="{224C0C37-3CEC-4CB4-B902-37F94E20E969}" type="slidenum">
              <a:rPr lang="en-US" smtClean="0"/>
              <a:pPr/>
              <a:t>3</a:t>
            </a:fld>
            <a:endParaRPr lang="en-US" dirty="0"/>
          </a:p>
        </p:txBody>
      </p:sp>
    </p:spTree>
    <p:extLst>
      <p:ext uri="{BB962C8B-B14F-4D97-AF65-F5344CB8AC3E}">
        <p14:creationId xmlns:p14="http://schemas.microsoft.com/office/powerpoint/2010/main" val="25274048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Organization and Management</a:t>
            </a:r>
          </a:p>
        </p:txBody>
      </p:sp>
      <p:sp>
        <p:nvSpPr>
          <p:cNvPr id="3" name="Content Placeholder 2"/>
          <p:cNvSpPr>
            <a:spLocks noGrp="1"/>
          </p:cNvSpPr>
          <p:nvPr>
            <p:ph idx="1"/>
          </p:nvPr>
        </p:nvSpPr>
        <p:spPr>
          <a:xfrm>
            <a:off x="838199" y="1496842"/>
            <a:ext cx="6595411" cy="5032546"/>
          </a:xfrm>
        </p:spPr>
        <p:txBody>
          <a:bodyPr>
            <a:normAutofit lnSpcReduction="10000"/>
          </a:bodyPr>
          <a:lstStyle/>
          <a:p>
            <a:r>
              <a:rPr lang="en-US" sz="2400" dirty="0"/>
              <a:t>In order to determine a change, each specimen was sorted according to its specific mission and date</a:t>
            </a:r>
          </a:p>
          <a:p>
            <a:r>
              <a:rPr lang="en-US" sz="2400" dirty="0"/>
              <a:t>All the MISSE photographic images were taken by high-resolution cameras on the MISSE-FF</a:t>
            </a:r>
          </a:p>
          <a:p>
            <a:r>
              <a:rPr lang="en-US" sz="2400" dirty="0"/>
              <a:t>The time of exposure for each mission was:</a:t>
            </a:r>
          </a:p>
          <a:p>
            <a:pPr lvl="1"/>
            <a:r>
              <a:rPr lang="en-US" sz="2000" dirty="0"/>
              <a:t>M9R2: 280 days, 17 hours, 13 minutes</a:t>
            </a:r>
          </a:p>
          <a:p>
            <a:pPr lvl="1"/>
            <a:r>
              <a:rPr lang="en-US" sz="2000" dirty="0"/>
              <a:t>M9W3: 198 days, 23 hours, 32 minutes</a:t>
            </a:r>
          </a:p>
          <a:p>
            <a:pPr lvl="1"/>
            <a:r>
              <a:rPr lang="en-US" sz="2000" dirty="0"/>
              <a:t>M9Z3: 198 days, 4 hours, 24 minutes</a:t>
            </a:r>
          </a:p>
          <a:p>
            <a:pPr lvl="1"/>
            <a:r>
              <a:rPr lang="en-US" sz="2000" dirty="0"/>
              <a:t>M10N3: 174 days, 0 hours, 20 minutes</a:t>
            </a:r>
          </a:p>
          <a:p>
            <a:pPr lvl="1"/>
            <a:r>
              <a:rPr lang="en-US" sz="2000" dirty="0"/>
              <a:t>M10R1: 426 days, 0 hours, 32 minutes</a:t>
            </a:r>
          </a:p>
          <a:p>
            <a:pPr lvl="1"/>
            <a:r>
              <a:rPr lang="en-US" sz="2000" dirty="0"/>
              <a:t>M10Z2: 250 days, 7 hours, 52 minutes</a:t>
            </a:r>
          </a:p>
          <a:p>
            <a:pPr lvl="1"/>
            <a:r>
              <a:rPr lang="en-US" sz="2000" dirty="0"/>
              <a:t>M11Z3: 318 days, 4 hours, 55 minutes</a:t>
            </a:r>
          </a:p>
          <a:p>
            <a:pPr lvl="1"/>
            <a:r>
              <a:rPr lang="en-US" sz="2000" dirty="0"/>
              <a:t>M11R3: 150 days, 3 hours, 25 minutes</a:t>
            </a:r>
          </a:p>
          <a:p>
            <a:pPr lvl="1"/>
            <a:r>
              <a:rPr lang="en-US" sz="2000" dirty="0"/>
              <a:t>M11W2: 313 days, 3 hours, 4 minutes</a:t>
            </a:r>
          </a:p>
          <a:p>
            <a:pPr algn="just"/>
            <a:endParaRPr lang="en-US" sz="2400" dirty="0"/>
          </a:p>
        </p:txBody>
      </p:sp>
      <p:sp>
        <p:nvSpPr>
          <p:cNvPr id="4" name="Slide Number Placeholder 3"/>
          <p:cNvSpPr>
            <a:spLocks noGrp="1"/>
          </p:cNvSpPr>
          <p:nvPr>
            <p:ph type="sldNum" sz="quarter" idx="12"/>
          </p:nvPr>
        </p:nvSpPr>
        <p:spPr/>
        <p:txBody>
          <a:bodyPr/>
          <a:lstStyle/>
          <a:p>
            <a:fld id="{224C0C37-3CEC-4CB4-B902-37F94E20E969}" type="slidenum">
              <a:rPr lang="en-US" smtClean="0"/>
              <a:pPr/>
              <a:t>4</a:t>
            </a:fld>
            <a:endParaRPr lang="en-US" dirty="0"/>
          </a:p>
        </p:txBody>
      </p:sp>
      <p:sp>
        <p:nvSpPr>
          <p:cNvPr id="73" name="TextBox 72">
            <a:extLst>
              <a:ext uri="{FF2B5EF4-FFF2-40B4-BE49-F238E27FC236}">
                <a16:creationId xmlns:a16="http://schemas.microsoft.com/office/drawing/2014/main" id="{5E83DF9C-9B03-4EC4-96F0-6BDDDDF269D8}"/>
              </a:ext>
            </a:extLst>
          </p:cNvPr>
          <p:cNvSpPr txBox="1"/>
          <p:nvPr/>
        </p:nvSpPr>
        <p:spPr>
          <a:xfrm>
            <a:off x="8007579" y="5944762"/>
            <a:ext cx="3346222" cy="276999"/>
          </a:xfrm>
          <a:prstGeom prst="rect">
            <a:avLst/>
          </a:prstGeom>
          <a:noFill/>
        </p:spPr>
        <p:txBody>
          <a:bodyPr wrap="square" rtlCol="0">
            <a:spAutoFit/>
          </a:bodyPr>
          <a:lstStyle/>
          <a:p>
            <a:pPr algn="ctr"/>
            <a:r>
              <a:rPr lang="en-US" sz="1200" b="1" dirty="0">
                <a:latin typeface="Times New Roman" panose="02020603050405020304" pitchFamily="18" charset="0"/>
                <a:cs typeface="Times New Roman" panose="02020603050405020304" pitchFamily="18" charset="0"/>
              </a:rPr>
              <a:t>MISSE specimen folder classification model</a:t>
            </a:r>
            <a:endParaRPr lang="en-PR" sz="1200" b="1">
              <a:latin typeface="Times New Roman" panose="02020603050405020304" pitchFamily="18" charset="0"/>
              <a:cs typeface="Times New Roman" panose="02020603050405020304" pitchFamily="18" charset="0"/>
            </a:endParaRPr>
          </a:p>
        </p:txBody>
      </p:sp>
      <p:pic>
        <p:nvPicPr>
          <p:cNvPr id="75" name="Picture 74" descr="A picture containing text&#10;&#10;Description automatically generated">
            <a:extLst>
              <a:ext uri="{FF2B5EF4-FFF2-40B4-BE49-F238E27FC236}">
                <a16:creationId xmlns:a16="http://schemas.microsoft.com/office/drawing/2014/main" id="{171FDF97-EDB5-44AE-95F0-DFF3A2B0B08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7635" r="34232"/>
          <a:stretch/>
        </p:blipFill>
        <p:spPr>
          <a:xfrm>
            <a:off x="8007578" y="1496842"/>
            <a:ext cx="3346222" cy="4447920"/>
          </a:xfrm>
          <a:prstGeom prst="rect">
            <a:avLst/>
          </a:prstGeom>
          <a:ln w="12700">
            <a:solidFill>
              <a:schemeClr val="tx1"/>
            </a:solidFill>
          </a:ln>
        </p:spPr>
      </p:pic>
      <p:pic>
        <p:nvPicPr>
          <p:cNvPr id="7" name="Picture 6">
            <a:extLst>
              <a:ext uri="{FF2B5EF4-FFF2-40B4-BE49-F238E27FC236}">
                <a16:creationId xmlns:a16="http://schemas.microsoft.com/office/drawing/2014/main" id="{3B81349F-4F54-4108-8C50-BF932CDFF9C8}"/>
              </a:ext>
            </a:extLst>
          </p:cNvPr>
          <p:cNvPicPr>
            <a:picLocks noChangeAspect="1"/>
          </p:cNvPicPr>
          <p:nvPr/>
        </p:nvPicPr>
        <p:blipFill>
          <a:blip r:embed="rId3"/>
          <a:stretch>
            <a:fillRect/>
          </a:stretch>
        </p:blipFill>
        <p:spPr>
          <a:xfrm>
            <a:off x="9014185" y="2799607"/>
            <a:ext cx="94420" cy="149083"/>
          </a:xfrm>
          <a:prstGeom prst="rect">
            <a:avLst/>
          </a:prstGeom>
        </p:spPr>
      </p:pic>
      <p:pic>
        <p:nvPicPr>
          <p:cNvPr id="9" name="Picture 8">
            <a:extLst>
              <a:ext uri="{FF2B5EF4-FFF2-40B4-BE49-F238E27FC236}">
                <a16:creationId xmlns:a16="http://schemas.microsoft.com/office/drawing/2014/main" id="{02E26E71-8F45-4FD8-8118-74B9C63B8315}"/>
              </a:ext>
            </a:extLst>
          </p:cNvPr>
          <p:cNvPicPr>
            <a:picLocks noChangeAspect="1"/>
          </p:cNvPicPr>
          <p:nvPr/>
        </p:nvPicPr>
        <p:blipFill>
          <a:blip r:embed="rId4"/>
          <a:stretch>
            <a:fillRect/>
          </a:stretch>
        </p:blipFill>
        <p:spPr>
          <a:xfrm>
            <a:off x="9014185" y="4895458"/>
            <a:ext cx="146808" cy="185957"/>
          </a:xfrm>
          <a:prstGeom prst="rect">
            <a:avLst/>
          </a:prstGeom>
        </p:spPr>
      </p:pic>
    </p:spTree>
    <p:extLst>
      <p:ext uri="{BB962C8B-B14F-4D97-AF65-F5344CB8AC3E}">
        <p14:creationId xmlns:p14="http://schemas.microsoft.com/office/powerpoint/2010/main" val="626496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B8DCF-9BDC-4AF6-948A-AA8338BD469D}"/>
              </a:ext>
            </a:extLst>
          </p:cNvPr>
          <p:cNvSpPr>
            <a:spLocks noGrp="1"/>
          </p:cNvSpPr>
          <p:nvPr>
            <p:ph type="title"/>
          </p:nvPr>
        </p:nvSpPr>
        <p:spPr>
          <a:xfrm>
            <a:off x="883920" y="293279"/>
            <a:ext cx="10515600" cy="1325563"/>
          </a:xfrm>
        </p:spPr>
        <p:txBody>
          <a:bodyPr>
            <a:normAutofit/>
          </a:bodyPr>
          <a:lstStyle/>
          <a:p>
            <a:r>
              <a:rPr lang="en-US" dirty="0"/>
              <a:t>Results of the Qualitative Analysis</a:t>
            </a:r>
            <a:endParaRPr lang="en-PR"/>
          </a:p>
        </p:txBody>
      </p:sp>
      <p:graphicFrame>
        <p:nvGraphicFramePr>
          <p:cNvPr id="7" name="Content Placeholder 6">
            <a:extLst>
              <a:ext uri="{FF2B5EF4-FFF2-40B4-BE49-F238E27FC236}">
                <a16:creationId xmlns:a16="http://schemas.microsoft.com/office/drawing/2014/main" id="{D9E0E299-63BF-45B4-9E63-BF8EBC2E1CB6}"/>
              </a:ext>
            </a:extLst>
          </p:cNvPr>
          <p:cNvGraphicFramePr>
            <a:graphicFrameLocks noGrp="1"/>
          </p:cNvGraphicFramePr>
          <p:nvPr>
            <p:ph idx="1"/>
            <p:extLst>
              <p:ext uri="{D42A27DB-BD31-4B8C-83A1-F6EECF244321}">
                <p14:modId xmlns:p14="http://schemas.microsoft.com/office/powerpoint/2010/main" val="2524891638"/>
              </p:ext>
            </p:extLst>
          </p:nvPr>
        </p:nvGraphicFramePr>
        <p:xfrm>
          <a:off x="5905254" y="1783716"/>
          <a:ext cx="5494266" cy="3684986"/>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a:extLst>
              <a:ext uri="{FF2B5EF4-FFF2-40B4-BE49-F238E27FC236}">
                <a16:creationId xmlns:a16="http://schemas.microsoft.com/office/drawing/2014/main" id="{33765AA7-2079-41FC-9F2F-DC7C1004CF40}"/>
              </a:ext>
            </a:extLst>
          </p:cNvPr>
          <p:cNvSpPr>
            <a:spLocks noGrp="1"/>
          </p:cNvSpPr>
          <p:nvPr>
            <p:ph type="sldNum" sz="quarter" idx="12"/>
          </p:nvPr>
        </p:nvSpPr>
        <p:spPr>
          <a:xfrm>
            <a:off x="9296400" y="6309474"/>
            <a:ext cx="2743200" cy="365125"/>
          </a:xfrm>
        </p:spPr>
        <p:txBody>
          <a:bodyPr/>
          <a:lstStyle/>
          <a:p>
            <a:fld id="{224C0C37-3CEC-4CB4-B902-37F94E20E969}" type="slidenum">
              <a:rPr lang="en-US" smtClean="0"/>
              <a:pPr/>
              <a:t>5</a:t>
            </a:fld>
            <a:endParaRPr lang="en-US" dirty="0"/>
          </a:p>
        </p:txBody>
      </p:sp>
      <p:sp>
        <p:nvSpPr>
          <p:cNvPr id="9" name="Content Placeholder 2">
            <a:extLst>
              <a:ext uri="{FF2B5EF4-FFF2-40B4-BE49-F238E27FC236}">
                <a16:creationId xmlns:a16="http://schemas.microsoft.com/office/drawing/2014/main" id="{B2F4A2DB-8116-4B80-A143-218B44020A33}"/>
              </a:ext>
            </a:extLst>
          </p:cNvPr>
          <p:cNvSpPr txBox="1">
            <a:spLocks/>
          </p:cNvSpPr>
          <p:nvPr/>
        </p:nvSpPr>
        <p:spPr>
          <a:xfrm>
            <a:off x="838200" y="1783716"/>
            <a:ext cx="4504509" cy="439324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anose="05000000000000000000" pitchFamily="2" charset="2"/>
              <a:buChar char="v"/>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Wingdings" panose="05000000000000000000" pitchFamily="2" charset="2"/>
              <a:buChar char="v"/>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Wingdings" panose="05000000000000000000" pitchFamily="2" charset="2"/>
              <a:buChar char="v"/>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Wingdings" panose="05000000000000000000" pitchFamily="2" charset="2"/>
              <a:buChar char="v"/>
              <a:defRPr sz="18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Wingdings" panose="05000000000000000000" pitchFamily="2" charset="2"/>
              <a:buChar char="v"/>
              <a:defRPr sz="18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en-US" sz="2400" dirty="0"/>
          </a:p>
        </p:txBody>
      </p:sp>
      <p:sp>
        <p:nvSpPr>
          <p:cNvPr id="6" name="Content Placeholder 2">
            <a:extLst>
              <a:ext uri="{FF2B5EF4-FFF2-40B4-BE49-F238E27FC236}">
                <a16:creationId xmlns:a16="http://schemas.microsoft.com/office/drawing/2014/main" id="{C1072824-2C45-4C01-985B-9E976273C520}"/>
              </a:ext>
            </a:extLst>
          </p:cNvPr>
          <p:cNvSpPr txBox="1">
            <a:spLocks/>
          </p:cNvSpPr>
          <p:nvPr/>
        </p:nvSpPr>
        <p:spPr>
          <a:xfrm>
            <a:off x="792480" y="1894113"/>
            <a:ext cx="4943168" cy="3762103"/>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Wingdings" panose="05000000000000000000" pitchFamily="2" charset="2"/>
              <a:buChar char="v"/>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Wingdings" panose="05000000000000000000" pitchFamily="2" charset="2"/>
              <a:buChar char="v"/>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Wingdings" panose="05000000000000000000" pitchFamily="2" charset="2"/>
              <a:buChar char="v"/>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Wingdings" panose="05000000000000000000" pitchFamily="2" charset="2"/>
              <a:buChar char="v"/>
              <a:defRPr sz="18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Wingdings" panose="05000000000000000000" pitchFamily="2" charset="2"/>
              <a:buChar char="v"/>
              <a:defRPr sz="18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The analysis showed that the changes obtained were in color and texture</a:t>
            </a:r>
          </a:p>
          <a:p>
            <a:r>
              <a:rPr lang="en-US" sz="2400" dirty="0"/>
              <a:t>We currently only have a complete set of images from MISSE 9, MISSE 10, and MISSE 11</a:t>
            </a:r>
          </a:p>
          <a:p>
            <a:r>
              <a:rPr lang="en-US" sz="2400" dirty="0"/>
              <a:t>On MISSE 9 and MISSE 10, most of the specimens did not show a change</a:t>
            </a:r>
          </a:p>
          <a:p>
            <a:r>
              <a:rPr lang="en-US" sz="2400" dirty="0"/>
              <a:t>On MISSE 11, 10 out of 12 samples showed a variation of color, or color and texture</a:t>
            </a:r>
          </a:p>
          <a:p>
            <a:pPr algn="just"/>
            <a:endParaRPr lang="en-US" sz="2400" dirty="0"/>
          </a:p>
          <a:p>
            <a:endParaRPr lang="en-US" sz="2400" dirty="0"/>
          </a:p>
        </p:txBody>
      </p:sp>
    </p:spTree>
    <p:extLst>
      <p:ext uri="{BB962C8B-B14F-4D97-AF65-F5344CB8AC3E}">
        <p14:creationId xmlns:p14="http://schemas.microsoft.com/office/powerpoint/2010/main" val="399819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Results Distribution</a:t>
            </a:r>
          </a:p>
        </p:txBody>
      </p:sp>
      <p:sp>
        <p:nvSpPr>
          <p:cNvPr id="4" name="Slide Number Placeholder 3"/>
          <p:cNvSpPr>
            <a:spLocks noGrp="1"/>
          </p:cNvSpPr>
          <p:nvPr>
            <p:ph type="sldNum" sz="quarter" idx="12"/>
          </p:nvPr>
        </p:nvSpPr>
        <p:spPr/>
        <p:txBody>
          <a:bodyPr/>
          <a:lstStyle/>
          <a:p>
            <a:fld id="{224C0C37-3CEC-4CB4-B902-37F94E20E969}" type="slidenum">
              <a:rPr lang="en-US" smtClean="0"/>
              <a:pPr/>
              <a:t>6</a:t>
            </a:fld>
            <a:endParaRPr lang="en-US" dirty="0"/>
          </a:p>
        </p:txBody>
      </p:sp>
      <p:graphicFrame>
        <p:nvGraphicFramePr>
          <p:cNvPr id="12" name="Content Placeholder 11">
            <a:extLst>
              <a:ext uri="{FF2B5EF4-FFF2-40B4-BE49-F238E27FC236}">
                <a16:creationId xmlns:a16="http://schemas.microsoft.com/office/drawing/2014/main" id="{E35B225D-A2F0-416D-9888-6D91183AB719}"/>
              </a:ext>
            </a:extLst>
          </p:cNvPr>
          <p:cNvGraphicFramePr>
            <a:graphicFrameLocks noGrp="1"/>
          </p:cNvGraphicFramePr>
          <p:nvPr>
            <p:ph idx="1"/>
            <p:extLst>
              <p:ext uri="{D42A27DB-BD31-4B8C-83A1-F6EECF244321}">
                <p14:modId xmlns:p14="http://schemas.microsoft.com/office/powerpoint/2010/main" val="4278344824"/>
              </p:ext>
            </p:extLst>
          </p:nvPr>
        </p:nvGraphicFramePr>
        <p:xfrm>
          <a:off x="5728062" y="1779338"/>
          <a:ext cx="6082446" cy="4431211"/>
        </p:xfrm>
        <a:graphic>
          <a:graphicData uri="http://schemas.openxmlformats.org/drawingml/2006/chart">
            <c:chart xmlns:c="http://schemas.openxmlformats.org/drawingml/2006/chart" xmlns:r="http://schemas.openxmlformats.org/officeDocument/2006/relationships" r:id="rId2"/>
          </a:graphicData>
        </a:graphic>
      </p:graphicFrame>
      <p:sp>
        <p:nvSpPr>
          <p:cNvPr id="5" name="Content Placeholder 2">
            <a:extLst>
              <a:ext uri="{FF2B5EF4-FFF2-40B4-BE49-F238E27FC236}">
                <a16:creationId xmlns:a16="http://schemas.microsoft.com/office/drawing/2014/main" id="{3573E6A2-6F96-45C2-A4EB-56192ACE9B15}"/>
              </a:ext>
            </a:extLst>
          </p:cNvPr>
          <p:cNvSpPr txBox="1">
            <a:spLocks/>
          </p:cNvSpPr>
          <p:nvPr/>
        </p:nvSpPr>
        <p:spPr>
          <a:xfrm>
            <a:off x="838200" y="1825625"/>
            <a:ext cx="4943168" cy="435133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Wingdings" panose="05000000000000000000" pitchFamily="2" charset="2"/>
              <a:buChar char="v"/>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Wingdings" panose="05000000000000000000" pitchFamily="2" charset="2"/>
              <a:buChar char="v"/>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Wingdings" panose="05000000000000000000" pitchFamily="2" charset="2"/>
              <a:buChar char="v"/>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Wingdings" panose="05000000000000000000" pitchFamily="2" charset="2"/>
              <a:buChar char="v"/>
              <a:defRPr sz="18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Wingdings" panose="05000000000000000000" pitchFamily="2" charset="2"/>
              <a:buChar char="v"/>
              <a:defRPr sz="18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We have complete data for MISSE 9 – MISSE 11 and partial data for MISSE 12 – MISSE 13</a:t>
            </a:r>
          </a:p>
          <a:p>
            <a:r>
              <a:rPr lang="en-US" sz="2400" dirty="0"/>
              <a:t>The distribution of the MISSE 9 – MISSE 13 specimens were as follows:</a:t>
            </a:r>
          </a:p>
          <a:p>
            <a:pPr lvl="1"/>
            <a:r>
              <a:rPr lang="en-US" sz="2200" dirty="0"/>
              <a:t>48% of the materials did not show a change </a:t>
            </a:r>
          </a:p>
          <a:p>
            <a:pPr lvl="1"/>
            <a:r>
              <a:rPr lang="en-US" sz="2200" dirty="0"/>
              <a:t>17% demonstrated a change in color</a:t>
            </a:r>
          </a:p>
          <a:p>
            <a:pPr lvl="1"/>
            <a:r>
              <a:rPr lang="en-US" sz="2200" dirty="0"/>
              <a:t>6% demonstrated a change in color and texture</a:t>
            </a:r>
          </a:p>
          <a:p>
            <a:pPr lvl="1"/>
            <a:r>
              <a:rPr lang="en-US" sz="2200" dirty="0"/>
              <a:t>29% cannot yet be determined</a:t>
            </a:r>
          </a:p>
          <a:p>
            <a:pPr marL="0" indent="0">
              <a:buNone/>
            </a:pPr>
            <a:endParaRPr lang="en-US" sz="2600" dirty="0"/>
          </a:p>
          <a:p>
            <a:pPr marL="0" indent="0" algn="just">
              <a:buNone/>
            </a:pPr>
            <a:endParaRPr lang="en-US" sz="2400" dirty="0"/>
          </a:p>
        </p:txBody>
      </p:sp>
    </p:spTree>
    <p:extLst>
      <p:ext uri="{BB962C8B-B14F-4D97-AF65-F5344CB8AC3E}">
        <p14:creationId xmlns:p14="http://schemas.microsoft.com/office/powerpoint/2010/main" val="41882897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0A3BF-4760-4DEA-A3BC-279F83BAFE0B}"/>
              </a:ext>
            </a:extLst>
          </p:cNvPr>
          <p:cNvSpPr>
            <a:spLocks noGrp="1"/>
          </p:cNvSpPr>
          <p:nvPr>
            <p:ph type="title"/>
          </p:nvPr>
        </p:nvSpPr>
        <p:spPr/>
        <p:txBody>
          <a:bodyPr/>
          <a:lstStyle/>
          <a:p>
            <a:r>
              <a:rPr lang="en-US" dirty="0"/>
              <a:t>Example of Change in a Material</a:t>
            </a:r>
            <a:endParaRPr lang="en-PR"/>
          </a:p>
        </p:txBody>
      </p:sp>
      <p:sp>
        <p:nvSpPr>
          <p:cNvPr id="4" name="Slide Number Placeholder 3">
            <a:extLst>
              <a:ext uri="{FF2B5EF4-FFF2-40B4-BE49-F238E27FC236}">
                <a16:creationId xmlns:a16="http://schemas.microsoft.com/office/drawing/2014/main" id="{EA5FD640-E7B4-4D66-8804-24507C01841D}"/>
              </a:ext>
            </a:extLst>
          </p:cNvPr>
          <p:cNvSpPr>
            <a:spLocks noGrp="1"/>
          </p:cNvSpPr>
          <p:nvPr>
            <p:ph type="sldNum" sz="quarter" idx="12"/>
          </p:nvPr>
        </p:nvSpPr>
        <p:spPr/>
        <p:txBody>
          <a:bodyPr/>
          <a:lstStyle/>
          <a:p>
            <a:fld id="{224C0C37-3CEC-4CB4-B902-37F94E20E969}" type="slidenum">
              <a:rPr lang="en-US" smtClean="0"/>
              <a:pPr/>
              <a:t>7</a:t>
            </a:fld>
            <a:endParaRPr lang="en-US" dirty="0"/>
          </a:p>
        </p:txBody>
      </p:sp>
      <p:pic>
        <p:nvPicPr>
          <p:cNvPr id="5" name="Picture 4">
            <a:extLst>
              <a:ext uri="{FF2B5EF4-FFF2-40B4-BE49-F238E27FC236}">
                <a16:creationId xmlns:a16="http://schemas.microsoft.com/office/drawing/2014/main" id="{89D0B21E-44D1-4403-8693-619D0327FD3B}"/>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61302" y="2525467"/>
            <a:ext cx="1836420" cy="1209675"/>
          </a:xfrm>
          <a:prstGeom prst="rect">
            <a:avLst/>
          </a:prstGeom>
          <a:noFill/>
          <a:ln>
            <a:solidFill>
              <a:schemeClr val="tx1"/>
            </a:solidFill>
          </a:ln>
        </p:spPr>
      </p:pic>
      <p:pic>
        <p:nvPicPr>
          <p:cNvPr id="6" name="Picture 5">
            <a:extLst>
              <a:ext uri="{FF2B5EF4-FFF2-40B4-BE49-F238E27FC236}">
                <a16:creationId xmlns:a16="http://schemas.microsoft.com/office/drawing/2014/main" id="{DBDF861E-1DF3-4050-A099-C14D2B7FF422}"/>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53399" y="2531182"/>
            <a:ext cx="1828800" cy="1203960"/>
          </a:xfrm>
          <a:prstGeom prst="rect">
            <a:avLst/>
          </a:prstGeom>
          <a:noFill/>
          <a:ln>
            <a:solidFill>
              <a:schemeClr val="tx1"/>
            </a:solidFill>
          </a:ln>
        </p:spPr>
      </p:pic>
      <p:pic>
        <p:nvPicPr>
          <p:cNvPr id="7" name="Picture 6">
            <a:extLst>
              <a:ext uri="{FF2B5EF4-FFF2-40B4-BE49-F238E27FC236}">
                <a16:creationId xmlns:a16="http://schemas.microsoft.com/office/drawing/2014/main" id="{10E7770F-0E31-462B-9709-45DD407BD657}"/>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54794" y="2531182"/>
            <a:ext cx="1821180" cy="1207770"/>
          </a:xfrm>
          <a:prstGeom prst="rect">
            <a:avLst/>
          </a:prstGeom>
          <a:noFill/>
          <a:ln>
            <a:solidFill>
              <a:schemeClr val="tx1"/>
            </a:solidFill>
          </a:ln>
        </p:spPr>
      </p:pic>
      <p:pic>
        <p:nvPicPr>
          <p:cNvPr id="8" name="Picture 7">
            <a:extLst>
              <a:ext uri="{FF2B5EF4-FFF2-40B4-BE49-F238E27FC236}">
                <a16:creationId xmlns:a16="http://schemas.microsoft.com/office/drawing/2014/main" id="{E77430AC-8B63-487C-A4A1-5401025CD769}"/>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63809" y="2533087"/>
            <a:ext cx="1821180" cy="1203960"/>
          </a:xfrm>
          <a:prstGeom prst="rect">
            <a:avLst/>
          </a:prstGeom>
          <a:noFill/>
          <a:ln>
            <a:solidFill>
              <a:schemeClr val="tx1"/>
            </a:solidFill>
          </a:ln>
        </p:spPr>
      </p:pic>
      <p:pic>
        <p:nvPicPr>
          <p:cNvPr id="9" name="Picture 8">
            <a:extLst>
              <a:ext uri="{FF2B5EF4-FFF2-40B4-BE49-F238E27FC236}">
                <a16:creationId xmlns:a16="http://schemas.microsoft.com/office/drawing/2014/main" id="{D128091B-620F-424C-BE5A-340CD8A32EEA}"/>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25334" y="4252842"/>
            <a:ext cx="1830705" cy="1209676"/>
          </a:xfrm>
          <a:prstGeom prst="rect">
            <a:avLst/>
          </a:prstGeom>
          <a:noFill/>
          <a:ln>
            <a:solidFill>
              <a:schemeClr val="tx1"/>
            </a:solidFill>
          </a:ln>
        </p:spPr>
      </p:pic>
      <p:pic>
        <p:nvPicPr>
          <p:cNvPr id="10" name="Picture 9">
            <a:extLst>
              <a:ext uri="{FF2B5EF4-FFF2-40B4-BE49-F238E27FC236}">
                <a16:creationId xmlns:a16="http://schemas.microsoft.com/office/drawing/2014/main" id="{C9944346-5955-40E2-B975-0B5F674B74AA}"/>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745779" y="4252842"/>
            <a:ext cx="1828800" cy="1203961"/>
          </a:xfrm>
          <a:prstGeom prst="rect">
            <a:avLst/>
          </a:prstGeom>
          <a:noFill/>
          <a:ln>
            <a:solidFill>
              <a:schemeClr val="tx1"/>
            </a:solidFill>
          </a:ln>
        </p:spPr>
      </p:pic>
      <p:pic>
        <p:nvPicPr>
          <p:cNvPr id="11" name="Picture 10">
            <a:extLst>
              <a:ext uri="{FF2B5EF4-FFF2-40B4-BE49-F238E27FC236}">
                <a16:creationId xmlns:a16="http://schemas.microsoft.com/office/drawing/2014/main" id="{4DD9C0BC-014A-4113-B662-DFB155D9DF63}"/>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54794" y="4252841"/>
            <a:ext cx="1821180" cy="1203961"/>
          </a:xfrm>
          <a:prstGeom prst="rect">
            <a:avLst/>
          </a:prstGeom>
          <a:noFill/>
          <a:ln>
            <a:solidFill>
              <a:schemeClr val="tx1"/>
            </a:solidFill>
          </a:ln>
        </p:spPr>
      </p:pic>
      <p:pic>
        <p:nvPicPr>
          <p:cNvPr id="12" name="Picture 11">
            <a:extLst>
              <a:ext uri="{FF2B5EF4-FFF2-40B4-BE49-F238E27FC236}">
                <a16:creationId xmlns:a16="http://schemas.microsoft.com/office/drawing/2014/main" id="{801CB713-42E1-492C-BE4C-7FBAFC9B2B2F}"/>
              </a:ext>
            </a:extLst>
          </p:cNvPr>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756189" y="4252840"/>
            <a:ext cx="1821180" cy="1203961"/>
          </a:xfrm>
          <a:prstGeom prst="rect">
            <a:avLst/>
          </a:prstGeom>
          <a:noFill/>
          <a:ln>
            <a:solidFill>
              <a:schemeClr val="tx1"/>
            </a:solidFill>
          </a:ln>
        </p:spPr>
      </p:pic>
      <p:sp>
        <p:nvSpPr>
          <p:cNvPr id="13" name="TextBox 12">
            <a:extLst>
              <a:ext uri="{FF2B5EF4-FFF2-40B4-BE49-F238E27FC236}">
                <a16:creationId xmlns:a16="http://schemas.microsoft.com/office/drawing/2014/main" id="{7CD92222-93DC-4A68-9B16-56383B53ED03}"/>
              </a:ext>
            </a:extLst>
          </p:cNvPr>
          <p:cNvSpPr txBox="1"/>
          <p:nvPr/>
        </p:nvSpPr>
        <p:spPr>
          <a:xfrm>
            <a:off x="1579028" y="3735142"/>
            <a:ext cx="1191670"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June 2019</a:t>
            </a:r>
            <a:endParaRPr lang="en-PR">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5D77F5F3-31E4-41F1-9F2D-D3E5924D92E3}"/>
              </a:ext>
            </a:extLst>
          </p:cNvPr>
          <p:cNvSpPr txBox="1"/>
          <p:nvPr/>
        </p:nvSpPr>
        <p:spPr>
          <a:xfrm>
            <a:off x="6254794" y="3735142"/>
            <a:ext cx="1821180"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August 2019</a:t>
            </a:r>
            <a:endParaRPr lang="en-PR">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a16="http://schemas.microsoft.com/office/drawing/2014/main" id="{3D99CE6F-21DB-4EF6-BE83-548797A837A8}"/>
              </a:ext>
            </a:extLst>
          </p:cNvPr>
          <p:cNvSpPr txBox="1"/>
          <p:nvPr/>
        </p:nvSpPr>
        <p:spPr>
          <a:xfrm>
            <a:off x="4071964" y="3739925"/>
            <a:ext cx="1191670"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July 2019</a:t>
            </a:r>
            <a:endParaRPr lang="en-PR">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id="{AD7B6AF2-4A2B-4825-8514-65CC284E6E46}"/>
              </a:ext>
            </a:extLst>
          </p:cNvPr>
          <p:cNvSpPr txBox="1"/>
          <p:nvPr/>
        </p:nvSpPr>
        <p:spPr>
          <a:xfrm>
            <a:off x="8763809" y="3734786"/>
            <a:ext cx="1813560"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September 2019</a:t>
            </a:r>
            <a:endParaRPr lang="en-PR">
              <a:latin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id="{405365AB-495C-4179-A125-D0065120DA0E}"/>
              </a:ext>
            </a:extLst>
          </p:cNvPr>
          <p:cNvSpPr txBox="1"/>
          <p:nvPr/>
        </p:nvSpPr>
        <p:spPr>
          <a:xfrm>
            <a:off x="1210095" y="5456801"/>
            <a:ext cx="1845944"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October 2019</a:t>
            </a:r>
            <a:endParaRPr lang="en-PR">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id="{185373BE-36EC-4C3F-B86E-77DD943FECB7}"/>
              </a:ext>
            </a:extLst>
          </p:cNvPr>
          <p:cNvSpPr txBox="1"/>
          <p:nvPr/>
        </p:nvSpPr>
        <p:spPr>
          <a:xfrm>
            <a:off x="3736254" y="5456801"/>
            <a:ext cx="1845945"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December 2019</a:t>
            </a:r>
            <a:endParaRPr lang="en-PR">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id="{4608B291-280D-4420-951C-8B3164F340F1}"/>
              </a:ext>
            </a:extLst>
          </p:cNvPr>
          <p:cNvSpPr txBox="1"/>
          <p:nvPr/>
        </p:nvSpPr>
        <p:spPr>
          <a:xfrm>
            <a:off x="6254793" y="5473313"/>
            <a:ext cx="1821180"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January 2020</a:t>
            </a:r>
            <a:endParaRPr lang="en-PR">
              <a:latin typeface="Times New Roman" panose="02020603050405020304" pitchFamily="18" charset="0"/>
              <a:cs typeface="Times New Roman" panose="02020603050405020304" pitchFamily="18" charset="0"/>
            </a:endParaRPr>
          </a:p>
        </p:txBody>
      </p:sp>
      <p:sp>
        <p:nvSpPr>
          <p:cNvPr id="20" name="TextBox 19">
            <a:extLst>
              <a:ext uri="{FF2B5EF4-FFF2-40B4-BE49-F238E27FC236}">
                <a16:creationId xmlns:a16="http://schemas.microsoft.com/office/drawing/2014/main" id="{07443F1F-7C7D-4AA2-A9A5-35E3C90029A0}"/>
              </a:ext>
            </a:extLst>
          </p:cNvPr>
          <p:cNvSpPr txBox="1"/>
          <p:nvPr/>
        </p:nvSpPr>
        <p:spPr>
          <a:xfrm>
            <a:off x="8773333" y="5462345"/>
            <a:ext cx="1811655"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February 2020</a:t>
            </a:r>
            <a:endParaRPr lang="en-PR">
              <a:latin typeface="Times New Roman" panose="02020603050405020304" pitchFamily="18" charset="0"/>
              <a:cs typeface="Times New Roman" panose="02020603050405020304" pitchFamily="18" charset="0"/>
            </a:endParaRPr>
          </a:p>
        </p:txBody>
      </p:sp>
      <p:sp>
        <p:nvSpPr>
          <p:cNvPr id="22" name="Content Placeholder 2">
            <a:extLst>
              <a:ext uri="{FF2B5EF4-FFF2-40B4-BE49-F238E27FC236}">
                <a16:creationId xmlns:a16="http://schemas.microsoft.com/office/drawing/2014/main" id="{4AA44925-73EF-4230-B2A0-49C5CDCCBA9B}"/>
              </a:ext>
            </a:extLst>
          </p:cNvPr>
          <p:cNvSpPr txBox="1">
            <a:spLocks/>
          </p:cNvSpPr>
          <p:nvPr/>
        </p:nvSpPr>
        <p:spPr>
          <a:xfrm>
            <a:off x="838199" y="1825625"/>
            <a:ext cx="10515599" cy="4574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anose="05000000000000000000" pitchFamily="2" charset="2"/>
              <a:buChar char="v"/>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Wingdings" panose="05000000000000000000" pitchFamily="2" charset="2"/>
              <a:buChar char="v"/>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Wingdings" panose="05000000000000000000" pitchFamily="2" charset="2"/>
              <a:buChar char="v"/>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Wingdings" panose="05000000000000000000" pitchFamily="2" charset="2"/>
              <a:buChar char="v"/>
              <a:defRPr sz="18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Wingdings" panose="05000000000000000000" pitchFamily="2" charset="2"/>
              <a:buChar char="v"/>
              <a:defRPr sz="18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sz="2400" dirty="0"/>
              <a:t>Space exposure images of MISSE 11, Specimen MIR1 (Polyvinyl fluoride)</a:t>
            </a:r>
          </a:p>
        </p:txBody>
      </p:sp>
      <p:sp>
        <p:nvSpPr>
          <p:cNvPr id="23" name="Content Placeholder 2">
            <a:extLst>
              <a:ext uri="{FF2B5EF4-FFF2-40B4-BE49-F238E27FC236}">
                <a16:creationId xmlns:a16="http://schemas.microsoft.com/office/drawing/2014/main" id="{125D2850-6378-40E8-86E0-30D1F7DE45B7}"/>
              </a:ext>
            </a:extLst>
          </p:cNvPr>
          <p:cNvSpPr txBox="1">
            <a:spLocks/>
          </p:cNvSpPr>
          <p:nvPr/>
        </p:nvSpPr>
        <p:spPr>
          <a:xfrm>
            <a:off x="838199" y="6299200"/>
            <a:ext cx="10515599" cy="4574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anose="05000000000000000000" pitchFamily="2" charset="2"/>
              <a:buChar char="v"/>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Wingdings" panose="05000000000000000000" pitchFamily="2" charset="2"/>
              <a:buChar char="v"/>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Wingdings" panose="05000000000000000000" pitchFamily="2" charset="2"/>
              <a:buChar char="v"/>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Wingdings" panose="05000000000000000000" pitchFamily="2" charset="2"/>
              <a:buChar char="v"/>
              <a:defRPr sz="18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Wingdings" panose="05000000000000000000" pitchFamily="2" charset="2"/>
              <a:buChar char="v"/>
              <a:defRPr sz="18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1600" dirty="0"/>
          </a:p>
        </p:txBody>
      </p:sp>
    </p:spTree>
    <p:extLst>
      <p:ext uri="{BB962C8B-B14F-4D97-AF65-F5344CB8AC3E}">
        <p14:creationId xmlns:p14="http://schemas.microsoft.com/office/powerpoint/2010/main" val="14374053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7612A-B610-4330-8C10-6D525F4ADD3E}"/>
              </a:ext>
            </a:extLst>
          </p:cNvPr>
          <p:cNvSpPr>
            <a:spLocks noGrp="1"/>
          </p:cNvSpPr>
          <p:nvPr>
            <p:ph type="title"/>
          </p:nvPr>
        </p:nvSpPr>
        <p:spPr/>
        <p:txBody>
          <a:bodyPr>
            <a:normAutofit/>
          </a:bodyPr>
          <a:lstStyle/>
          <a:p>
            <a:r>
              <a:rPr lang="en-US" dirty="0"/>
              <a:t>Program Design</a:t>
            </a:r>
            <a:endParaRPr lang="en-PR"/>
          </a:p>
        </p:txBody>
      </p:sp>
      <p:sp>
        <p:nvSpPr>
          <p:cNvPr id="4" name="Slide Number Placeholder 3">
            <a:extLst>
              <a:ext uri="{FF2B5EF4-FFF2-40B4-BE49-F238E27FC236}">
                <a16:creationId xmlns:a16="http://schemas.microsoft.com/office/drawing/2014/main" id="{787388A1-CF44-4DDD-8453-89BF80B2053C}"/>
              </a:ext>
            </a:extLst>
          </p:cNvPr>
          <p:cNvSpPr>
            <a:spLocks noGrp="1"/>
          </p:cNvSpPr>
          <p:nvPr>
            <p:ph type="sldNum" sz="quarter" idx="12"/>
          </p:nvPr>
        </p:nvSpPr>
        <p:spPr/>
        <p:txBody>
          <a:bodyPr/>
          <a:lstStyle/>
          <a:p>
            <a:fld id="{224C0C37-3CEC-4CB4-B902-37F94E20E969}" type="slidenum">
              <a:rPr lang="en-US" smtClean="0"/>
              <a:pPr/>
              <a:t>8</a:t>
            </a:fld>
            <a:endParaRPr lang="en-US" dirty="0"/>
          </a:p>
        </p:txBody>
      </p:sp>
      <p:graphicFrame>
        <p:nvGraphicFramePr>
          <p:cNvPr id="8" name="Content Placeholder 7">
            <a:extLst>
              <a:ext uri="{FF2B5EF4-FFF2-40B4-BE49-F238E27FC236}">
                <a16:creationId xmlns:a16="http://schemas.microsoft.com/office/drawing/2014/main" id="{4F051074-DD97-4045-AAE7-0B0099993245}"/>
              </a:ext>
            </a:extLst>
          </p:cNvPr>
          <p:cNvGraphicFramePr>
            <a:graphicFrameLocks noGrp="1"/>
          </p:cNvGraphicFramePr>
          <p:nvPr>
            <p:ph idx="1"/>
            <p:extLst>
              <p:ext uri="{D42A27DB-BD31-4B8C-83A1-F6EECF244321}">
                <p14:modId xmlns:p14="http://schemas.microsoft.com/office/powerpoint/2010/main" val="4250986757"/>
              </p:ext>
            </p:extLst>
          </p:nvPr>
        </p:nvGraphicFramePr>
        <p:xfrm>
          <a:off x="899844" y="4212820"/>
          <a:ext cx="10515600" cy="17367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extBox 8">
            <a:extLst>
              <a:ext uri="{FF2B5EF4-FFF2-40B4-BE49-F238E27FC236}">
                <a16:creationId xmlns:a16="http://schemas.microsoft.com/office/drawing/2014/main" id="{97AE1BD2-607F-4660-926A-EE2ABD75956F}"/>
              </a:ext>
            </a:extLst>
          </p:cNvPr>
          <p:cNvSpPr txBox="1"/>
          <p:nvPr/>
        </p:nvSpPr>
        <p:spPr>
          <a:xfrm>
            <a:off x="838200" y="1618770"/>
            <a:ext cx="9871969" cy="2677656"/>
          </a:xfrm>
          <a:prstGeom prst="rect">
            <a:avLst/>
          </a:prstGeom>
          <a:noFill/>
        </p:spPr>
        <p:txBody>
          <a:bodyPr wrap="square" rtlCol="0">
            <a:spAutoFit/>
          </a:bodyPr>
          <a:lstStyle/>
          <a:p>
            <a:pPr marL="285750" indent="-285750">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The programming language selected for this project was Python</a:t>
            </a:r>
          </a:p>
          <a:p>
            <a:pPr marL="285750" indent="-285750">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To manipulate the image data, PIL(Python Imaging Library) and matplotlib libraries were installed</a:t>
            </a:r>
          </a:p>
          <a:p>
            <a:pPr marL="285750" indent="-285750">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The objective of the program is to provide a quantitative result for the qualitative observations</a:t>
            </a:r>
          </a:p>
          <a:p>
            <a:pPr marL="285750" indent="-285750">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To achieve the desire objective, the program needs to complete the next steps:</a:t>
            </a:r>
            <a:endParaRPr lang="en-PR" sz="2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55277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B4902-4AD1-42CF-8FEB-7154CA2CBBAB}"/>
              </a:ext>
            </a:extLst>
          </p:cNvPr>
          <p:cNvSpPr>
            <a:spLocks noGrp="1"/>
          </p:cNvSpPr>
          <p:nvPr>
            <p:ph type="title"/>
          </p:nvPr>
        </p:nvSpPr>
        <p:spPr/>
        <p:txBody>
          <a:bodyPr/>
          <a:lstStyle/>
          <a:p>
            <a:r>
              <a:rPr lang="en-US" dirty="0"/>
              <a:t>Point Selection</a:t>
            </a:r>
            <a:endParaRPr lang="en-PR"/>
          </a:p>
        </p:txBody>
      </p:sp>
      <p:sp>
        <p:nvSpPr>
          <p:cNvPr id="3" name="Content Placeholder 2">
            <a:extLst>
              <a:ext uri="{FF2B5EF4-FFF2-40B4-BE49-F238E27FC236}">
                <a16:creationId xmlns:a16="http://schemas.microsoft.com/office/drawing/2014/main" id="{26D68EF4-7D7B-46F5-A9C4-07FD5071321B}"/>
              </a:ext>
            </a:extLst>
          </p:cNvPr>
          <p:cNvSpPr>
            <a:spLocks noGrp="1"/>
          </p:cNvSpPr>
          <p:nvPr>
            <p:ph idx="1"/>
          </p:nvPr>
        </p:nvSpPr>
        <p:spPr/>
        <p:txBody>
          <a:bodyPr>
            <a:normAutofit/>
          </a:bodyPr>
          <a:lstStyle/>
          <a:p>
            <a:r>
              <a:rPr lang="en-US" sz="2400" dirty="0"/>
              <a:t>A total of 1700 points were drawn in each one of the images using matplotlib </a:t>
            </a:r>
            <a:endParaRPr lang="en-PR" sz="2400"/>
          </a:p>
        </p:txBody>
      </p:sp>
      <p:sp>
        <p:nvSpPr>
          <p:cNvPr id="4" name="Slide Number Placeholder 3">
            <a:extLst>
              <a:ext uri="{FF2B5EF4-FFF2-40B4-BE49-F238E27FC236}">
                <a16:creationId xmlns:a16="http://schemas.microsoft.com/office/drawing/2014/main" id="{80F39936-7CCA-4E8A-A91C-D81E29F7C1A6}"/>
              </a:ext>
            </a:extLst>
          </p:cNvPr>
          <p:cNvSpPr>
            <a:spLocks noGrp="1"/>
          </p:cNvSpPr>
          <p:nvPr>
            <p:ph type="sldNum" sz="quarter" idx="12"/>
          </p:nvPr>
        </p:nvSpPr>
        <p:spPr/>
        <p:txBody>
          <a:bodyPr/>
          <a:lstStyle/>
          <a:p>
            <a:fld id="{224C0C37-3CEC-4CB4-B902-37F94E20E969}" type="slidenum">
              <a:rPr lang="en-US" smtClean="0"/>
              <a:pPr/>
              <a:t>9</a:t>
            </a:fld>
            <a:endParaRPr lang="en-US" dirty="0"/>
          </a:p>
        </p:txBody>
      </p:sp>
      <p:pic>
        <p:nvPicPr>
          <p:cNvPr id="6" name="Picture 5" descr="A screen shot of a computer&#10;&#10;Description automatically generated with low confidence">
            <a:extLst>
              <a:ext uri="{FF2B5EF4-FFF2-40B4-BE49-F238E27FC236}">
                <a16:creationId xmlns:a16="http://schemas.microsoft.com/office/drawing/2014/main" id="{CB05A1EC-60E1-493B-AA65-FC533106EBE2}"/>
              </a:ext>
            </a:extLst>
          </p:cNvPr>
          <p:cNvPicPr>
            <a:picLocks noChangeAspect="1"/>
          </p:cNvPicPr>
          <p:nvPr/>
        </p:nvPicPr>
        <p:blipFill>
          <a:blip r:embed="rId2"/>
          <a:stretch>
            <a:fillRect/>
          </a:stretch>
        </p:blipFill>
        <p:spPr>
          <a:xfrm>
            <a:off x="1318325" y="2594283"/>
            <a:ext cx="3785530" cy="2814022"/>
          </a:xfrm>
          <a:prstGeom prst="rect">
            <a:avLst/>
          </a:prstGeom>
        </p:spPr>
      </p:pic>
      <p:sp>
        <p:nvSpPr>
          <p:cNvPr id="7" name="TextBox 6">
            <a:extLst>
              <a:ext uri="{FF2B5EF4-FFF2-40B4-BE49-F238E27FC236}">
                <a16:creationId xmlns:a16="http://schemas.microsoft.com/office/drawing/2014/main" id="{41E2F408-2963-49C2-A3EE-23BCE9CBD3A5}"/>
              </a:ext>
            </a:extLst>
          </p:cNvPr>
          <p:cNvSpPr txBox="1"/>
          <p:nvPr/>
        </p:nvSpPr>
        <p:spPr>
          <a:xfrm>
            <a:off x="2615255" y="5423302"/>
            <a:ext cx="1191670"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July 2019</a:t>
            </a:r>
            <a:endParaRPr lang="en-PR">
              <a:latin typeface="Times New Roman" panose="02020603050405020304" pitchFamily="18" charset="0"/>
              <a:cs typeface="Times New Roman" panose="02020603050405020304" pitchFamily="18" charset="0"/>
            </a:endParaRPr>
          </a:p>
        </p:txBody>
      </p:sp>
      <p:pic>
        <p:nvPicPr>
          <p:cNvPr id="9" name="Picture 8" descr="A screenshot of a computer&#10;&#10;Description automatically generated with low confidence">
            <a:extLst>
              <a:ext uri="{FF2B5EF4-FFF2-40B4-BE49-F238E27FC236}">
                <a16:creationId xmlns:a16="http://schemas.microsoft.com/office/drawing/2014/main" id="{5746C309-D627-43FF-A83D-97675EF47D88}"/>
              </a:ext>
            </a:extLst>
          </p:cNvPr>
          <p:cNvPicPr>
            <a:picLocks noChangeAspect="1"/>
          </p:cNvPicPr>
          <p:nvPr/>
        </p:nvPicPr>
        <p:blipFill>
          <a:blip r:embed="rId3"/>
          <a:stretch>
            <a:fillRect/>
          </a:stretch>
        </p:blipFill>
        <p:spPr>
          <a:xfrm>
            <a:off x="6593022" y="2606106"/>
            <a:ext cx="3785529" cy="2814021"/>
          </a:xfrm>
          <a:prstGeom prst="rect">
            <a:avLst/>
          </a:prstGeom>
        </p:spPr>
      </p:pic>
      <p:sp>
        <p:nvSpPr>
          <p:cNvPr id="10" name="TextBox 9">
            <a:extLst>
              <a:ext uri="{FF2B5EF4-FFF2-40B4-BE49-F238E27FC236}">
                <a16:creationId xmlns:a16="http://schemas.microsoft.com/office/drawing/2014/main" id="{5B68A1A4-C216-44F8-9D5F-607899E1C4B8}"/>
              </a:ext>
            </a:extLst>
          </p:cNvPr>
          <p:cNvSpPr txBox="1"/>
          <p:nvPr/>
        </p:nvSpPr>
        <p:spPr>
          <a:xfrm>
            <a:off x="7684037" y="5400079"/>
            <a:ext cx="1603497"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October 2019</a:t>
            </a:r>
            <a:endParaRPr lang="en-PR">
              <a:latin typeface="Times New Roman" panose="02020603050405020304" pitchFamily="18" charset="0"/>
              <a:cs typeface="Times New Roman" panose="02020603050405020304" pitchFamily="18" charset="0"/>
            </a:endParaRPr>
          </a:p>
        </p:txBody>
      </p:sp>
      <p:sp>
        <p:nvSpPr>
          <p:cNvPr id="11" name="Content Placeholder 2">
            <a:extLst>
              <a:ext uri="{FF2B5EF4-FFF2-40B4-BE49-F238E27FC236}">
                <a16:creationId xmlns:a16="http://schemas.microsoft.com/office/drawing/2014/main" id="{E938A877-4931-483C-9886-869D979BDD75}"/>
              </a:ext>
            </a:extLst>
          </p:cNvPr>
          <p:cNvSpPr txBox="1">
            <a:spLocks/>
          </p:cNvSpPr>
          <p:nvPr/>
        </p:nvSpPr>
        <p:spPr>
          <a:xfrm>
            <a:off x="838199" y="6299200"/>
            <a:ext cx="10515599" cy="4574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anose="05000000000000000000" pitchFamily="2" charset="2"/>
              <a:buChar char="v"/>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Wingdings" panose="05000000000000000000" pitchFamily="2" charset="2"/>
              <a:buChar char="v"/>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Wingdings" panose="05000000000000000000" pitchFamily="2" charset="2"/>
              <a:buChar char="v"/>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Wingdings" panose="05000000000000000000" pitchFamily="2" charset="2"/>
              <a:buChar char="v"/>
              <a:defRPr sz="18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Wingdings" panose="05000000000000000000" pitchFamily="2" charset="2"/>
              <a:buChar char="v"/>
              <a:defRPr sz="18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1600" dirty="0"/>
          </a:p>
        </p:txBody>
      </p:sp>
    </p:spTree>
    <p:extLst>
      <p:ext uri="{BB962C8B-B14F-4D97-AF65-F5344CB8AC3E}">
        <p14:creationId xmlns:p14="http://schemas.microsoft.com/office/powerpoint/2010/main" val="25295902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A9C85-8DDE-4109-9A40-DC7A19712075}"/>
              </a:ext>
            </a:extLst>
          </p:cNvPr>
          <p:cNvSpPr>
            <a:spLocks noGrp="1"/>
          </p:cNvSpPr>
          <p:nvPr>
            <p:ph type="title"/>
          </p:nvPr>
        </p:nvSpPr>
        <p:spPr/>
        <p:txBody>
          <a:bodyPr>
            <a:normAutofit/>
          </a:bodyPr>
          <a:lstStyle/>
          <a:p>
            <a:r>
              <a:rPr lang="en-US" dirty="0"/>
              <a:t>Color Detection</a:t>
            </a:r>
            <a:endParaRPr lang="en-PR"/>
          </a:p>
        </p:txBody>
      </p:sp>
      <p:sp>
        <p:nvSpPr>
          <p:cNvPr id="4" name="Slide Number Placeholder 3">
            <a:extLst>
              <a:ext uri="{FF2B5EF4-FFF2-40B4-BE49-F238E27FC236}">
                <a16:creationId xmlns:a16="http://schemas.microsoft.com/office/drawing/2014/main" id="{70458885-09C3-4177-BA92-FF5B6B81E57E}"/>
              </a:ext>
            </a:extLst>
          </p:cNvPr>
          <p:cNvSpPr>
            <a:spLocks noGrp="1"/>
          </p:cNvSpPr>
          <p:nvPr>
            <p:ph type="sldNum" sz="quarter" idx="12"/>
          </p:nvPr>
        </p:nvSpPr>
        <p:spPr/>
        <p:txBody>
          <a:bodyPr/>
          <a:lstStyle/>
          <a:p>
            <a:fld id="{224C0C37-3CEC-4CB4-B902-37F94E20E969}" type="slidenum">
              <a:rPr lang="en-US" smtClean="0"/>
              <a:pPr/>
              <a:t>10</a:t>
            </a:fld>
            <a:endParaRPr lang="en-US" dirty="0"/>
          </a:p>
        </p:txBody>
      </p:sp>
      <p:sp>
        <p:nvSpPr>
          <p:cNvPr id="12" name="TextBox 11">
            <a:extLst>
              <a:ext uri="{FF2B5EF4-FFF2-40B4-BE49-F238E27FC236}">
                <a16:creationId xmlns:a16="http://schemas.microsoft.com/office/drawing/2014/main" id="{62044C13-95A2-4630-B588-DFEFDD822F32}"/>
              </a:ext>
            </a:extLst>
          </p:cNvPr>
          <p:cNvSpPr txBox="1"/>
          <p:nvPr/>
        </p:nvSpPr>
        <p:spPr>
          <a:xfrm>
            <a:off x="913964" y="1583684"/>
            <a:ext cx="6276949" cy="3662541"/>
          </a:xfrm>
          <a:prstGeom prst="rect">
            <a:avLst/>
          </a:prstGeom>
          <a:noFill/>
        </p:spPr>
        <p:txBody>
          <a:bodyPr wrap="square" rtlCol="0">
            <a:spAutoFit/>
          </a:bodyPr>
          <a:lstStyle/>
          <a:p>
            <a:pPr marL="285750" indent="-285750">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The quantification of the colors was obtained using the RGB (Red, Green, and Blue) code, since:</a:t>
            </a:r>
          </a:p>
          <a:p>
            <a:pPr marL="742950" lvl="1" indent="-285750">
              <a:buFont typeface="Wingdings" panose="05000000000000000000" pitchFamily="2" charset="2"/>
              <a:buChar char="v"/>
            </a:pPr>
            <a:r>
              <a:rPr lang="en-US" sz="2200" dirty="0">
                <a:latin typeface="Times New Roman" panose="02020603050405020304" pitchFamily="18" charset="0"/>
                <a:cs typeface="Times New Roman" panose="02020603050405020304" pitchFamily="18" charset="0"/>
              </a:rPr>
              <a:t>It contains 16 billion combinations of colors </a:t>
            </a:r>
          </a:p>
          <a:p>
            <a:pPr marL="742950" lvl="1" indent="-285750">
              <a:buFont typeface="Wingdings" panose="05000000000000000000" pitchFamily="2" charset="2"/>
              <a:buChar char="v"/>
            </a:pPr>
            <a:r>
              <a:rPr lang="en-US" sz="2200" dirty="0">
                <a:latin typeface="Times New Roman" panose="02020603050405020304" pitchFamily="18" charset="0"/>
                <a:cs typeface="Times New Roman" panose="02020603050405020304" pitchFamily="18" charset="0"/>
              </a:rPr>
              <a:t>It is divided by 3 elements </a:t>
            </a:r>
          </a:p>
          <a:p>
            <a:pPr marL="742950" lvl="1" indent="-285750">
              <a:buFont typeface="Wingdings" panose="05000000000000000000" pitchFamily="2" charset="2"/>
              <a:buChar char="v"/>
            </a:pPr>
            <a:r>
              <a:rPr lang="en-US" sz="2200" dirty="0">
                <a:latin typeface="Times New Roman" panose="02020603050405020304" pitchFamily="18" charset="0"/>
                <a:cs typeface="Times New Roman" panose="02020603050405020304" pitchFamily="18" charset="0"/>
              </a:rPr>
              <a:t>It has tools that allow an easy application to Python programming</a:t>
            </a:r>
          </a:p>
          <a:p>
            <a:pPr marL="285750" indent="-285750">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To manage other values that can affect the results of the images, the HSV (Hue, Saturation, Value) code was also applied</a:t>
            </a:r>
          </a:p>
        </p:txBody>
      </p:sp>
      <p:sp>
        <p:nvSpPr>
          <p:cNvPr id="13" name="TextBox 12">
            <a:extLst>
              <a:ext uri="{FF2B5EF4-FFF2-40B4-BE49-F238E27FC236}">
                <a16:creationId xmlns:a16="http://schemas.microsoft.com/office/drawing/2014/main" id="{D58E90F3-7953-4C3D-BA5C-B9316D237618}"/>
              </a:ext>
            </a:extLst>
          </p:cNvPr>
          <p:cNvSpPr txBox="1"/>
          <p:nvPr/>
        </p:nvSpPr>
        <p:spPr>
          <a:xfrm>
            <a:off x="7581823" y="4682300"/>
            <a:ext cx="3900382" cy="646331"/>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Example of the RGB and HSV results given a specific color</a:t>
            </a:r>
            <a:endParaRPr lang="en-PR">
              <a:latin typeface="Times New Roman" panose="020206030504050203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id="{1713ECEF-6B23-4D52-92EC-B7C6D0496462}"/>
              </a:ext>
            </a:extLst>
          </p:cNvPr>
          <p:cNvSpPr/>
          <p:nvPr/>
        </p:nvSpPr>
        <p:spPr>
          <a:xfrm>
            <a:off x="7765268" y="1827784"/>
            <a:ext cx="3512768" cy="1279083"/>
          </a:xfrm>
          <a:prstGeom prst="rect">
            <a:avLst/>
          </a:prstGeom>
          <a:solidFill>
            <a:srgbClr val="22BC7E"/>
          </a:solidFill>
          <a:ln>
            <a:solidFill>
              <a:srgbClr val="22BC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R"/>
          </a:p>
        </p:txBody>
      </p:sp>
      <p:graphicFrame>
        <p:nvGraphicFramePr>
          <p:cNvPr id="7" name="Table 7">
            <a:extLst>
              <a:ext uri="{FF2B5EF4-FFF2-40B4-BE49-F238E27FC236}">
                <a16:creationId xmlns:a16="http://schemas.microsoft.com/office/drawing/2014/main" id="{634403FC-C7CE-40B7-9BA1-CF56CE3162B7}"/>
              </a:ext>
            </a:extLst>
          </p:cNvPr>
          <p:cNvGraphicFramePr>
            <a:graphicFrameLocks noGrp="1"/>
          </p:cNvGraphicFramePr>
          <p:nvPr>
            <p:extLst>
              <p:ext uri="{D42A27DB-BD31-4B8C-83A1-F6EECF244321}">
                <p14:modId xmlns:p14="http://schemas.microsoft.com/office/powerpoint/2010/main" val="2254101276"/>
              </p:ext>
            </p:extLst>
          </p:nvPr>
        </p:nvGraphicFramePr>
        <p:xfrm>
          <a:off x="7765268" y="3106867"/>
          <a:ext cx="3512768" cy="1463040"/>
        </p:xfrm>
        <a:graphic>
          <a:graphicData uri="http://schemas.openxmlformats.org/drawingml/2006/table">
            <a:tbl>
              <a:tblPr firstRow="1" bandRow="1">
                <a:tableStyleId>{C083E6E3-FA7D-4D7B-A595-EF9225AFEA82}</a:tableStyleId>
              </a:tblPr>
              <a:tblGrid>
                <a:gridCol w="1756384">
                  <a:extLst>
                    <a:ext uri="{9D8B030D-6E8A-4147-A177-3AD203B41FA5}">
                      <a16:colId xmlns:a16="http://schemas.microsoft.com/office/drawing/2014/main" val="563929549"/>
                    </a:ext>
                  </a:extLst>
                </a:gridCol>
                <a:gridCol w="1756384">
                  <a:extLst>
                    <a:ext uri="{9D8B030D-6E8A-4147-A177-3AD203B41FA5}">
                      <a16:colId xmlns:a16="http://schemas.microsoft.com/office/drawing/2014/main" val="1957216195"/>
                    </a:ext>
                  </a:extLst>
                </a:gridCol>
              </a:tblGrid>
              <a:tr h="313801">
                <a:tc>
                  <a:txBody>
                    <a:bodyPr/>
                    <a:lstStyle/>
                    <a:p>
                      <a:pPr algn="ctr"/>
                      <a:r>
                        <a:rPr lang="en-US" dirty="0">
                          <a:latin typeface="Times New Roman" panose="02020603050405020304" pitchFamily="18" charset="0"/>
                          <a:cs typeface="Times New Roman" panose="02020603050405020304" pitchFamily="18" charset="0"/>
                        </a:rPr>
                        <a:t>RGB</a:t>
                      </a:r>
                      <a:endParaRPr lang="en-PR">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latin typeface="Times New Roman" panose="02020603050405020304" pitchFamily="18" charset="0"/>
                          <a:cs typeface="Times New Roman" panose="02020603050405020304" pitchFamily="18" charset="0"/>
                        </a:rPr>
                        <a:t>HSV</a:t>
                      </a:r>
                      <a:endParaRPr lang="en-PR">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14622840"/>
                  </a:ext>
                </a:extLst>
              </a:tr>
              <a:tr h="313801">
                <a:tc>
                  <a:txBody>
                    <a:bodyPr/>
                    <a:lstStyle/>
                    <a:p>
                      <a:pPr algn="l"/>
                      <a:r>
                        <a:rPr lang="en-US" dirty="0">
                          <a:latin typeface="Times New Roman" panose="02020603050405020304" pitchFamily="18" charset="0"/>
                          <a:cs typeface="Times New Roman" panose="02020603050405020304" pitchFamily="18" charset="0"/>
                        </a:rPr>
                        <a:t>Red: 34</a:t>
                      </a:r>
                      <a:endParaRPr lang="en-PR">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dirty="0">
                          <a:latin typeface="Times New Roman" panose="02020603050405020304" pitchFamily="18" charset="0"/>
                          <a:cs typeface="Times New Roman" panose="02020603050405020304" pitchFamily="18" charset="0"/>
                        </a:rPr>
                        <a:t>Hue: 110</a:t>
                      </a:r>
                      <a:endParaRPr lang="en-PR">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01714255"/>
                  </a:ext>
                </a:extLst>
              </a:tr>
              <a:tr h="313801">
                <a:tc>
                  <a:txBody>
                    <a:bodyPr/>
                    <a:lstStyle/>
                    <a:p>
                      <a:pPr algn="l"/>
                      <a:r>
                        <a:rPr lang="en-US" dirty="0">
                          <a:latin typeface="Times New Roman" panose="02020603050405020304" pitchFamily="18" charset="0"/>
                          <a:cs typeface="Times New Roman" panose="02020603050405020304" pitchFamily="18" charset="0"/>
                        </a:rPr>
                        <a:t>Green: 188</a:t>
                      </a:r>
                      <a:endParaRPr lang="en-PR">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dirty="0">
                          <a:latin typeface="Times New Roman" panose="02020603050405020304" pitchFamily="18" charset="0"/>
                          <a:cs typeface="Times New Roman" panose="02020603050405020304" pitchFamily="18" charset="0"/>
                        </a:rPr>
                        <a:t>Saturation: 177</a:t>
                      </a:r>
                      <a:endParaRPr lang="en-PR">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72091802"/>
                  </a:ext>
                </a:extLst>
              </a:tr>
              <a:tr h="347007">
                <a:tc>
                  <a:txBody>
                    <a:bodyPr/>
                    <a:lstStyle/>
                    <a:p>
                      <a:pPr algn="l"/>
                      <a:r>
                        <a:rPr lang="en-US" dirty="0">
                          <a:latin typeface="Times New Roman" panose="02020603050405020304" pitchFamily="18" charset="0"/>
                          <a:cs typeface="Times New Roman" panose="02020603050405020304" pitchFamily="18" charset="0"/>
                        </a:rPr>
                        <a:t>Blue: 126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dirty="0">
                          <a:latin typeface="Times New Roman" panose="02020603050405020304" pitchFamily="18" charset="0"/>
                          <a:cs typeface="Times New Roman" panose="02020603050405020304" pitchFamily="18" charset="0"/>
                        </a:rPr>
                        <a:t>Value: 111</a:t>
                      </a:r>
                      <a:endParaRPr lang="en-PR">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64961842"/>
                  </a:ext>
                </a:extLst>
              </a:tr>
            </a:tbl>
          </a:graphicData>
        </a:graphic>
      </p:graphicFrame>
      <p:sp>
        <p:nvSpPr>
          <p:cNvPr id="9" name="Rectangle 8">
            <a:extLst>
              <a:ext uri="{FF2B5EF4-FFF2-40B4-BE49-F238E27FC236}">
                <a16:creationId xmlns:a16="http://schemas.microsoft.com/office/drawing/2014/main" id="{9A311080-A45C-4A9D-A10A-D98B2AD0841D}"/>
              </a:ext>
            </a:extLst>
          </p:cNvPr>
          <p:cNvSpPr/>
          <p:nvPr/>
        </p:nvSpPr>
        <p:spPr>
          <a:xfrm>
            <a:off x="7612645" y="1720780"/>
            <a:ext cx="3816919" cy="29615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R"/>
          </a:p>
        </p:txBody>
      </p:sp>
    </p:spTree>
    <p:extLst>
      <p:ext uri="{BB962C8B-B14F-4D97-AF65-F5344CB8AC3E}">
        <p14:creationId xmlns:p14="http://schemas.microsoft.com/office/powerpoint/2010/main" val="22219310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85168-FC35-48F9-BB32-64EAA7190DA5}"/>
              </a:ext>
            </a:extLst>
          </p:cNvPr>
          <p:cNvSpPr>
            <a:spLocks noGrp="1"/>
          </p:cNvSpPr>
          <p:nvPr>
            <p:ph type="title"/>
          </p:nvPr>
        </p:nvSpPr>
        <p:spPr/>
        <p:txBody>
          <a:bodyPr/>
          <a:lstStyle/>
          <a:p>
            <a:r>
              <a:rPr lang="en-US" dirty="0"/>
              <a:t>Color Output</a:t>
            </a:r>
            <a:endParaRPr lang="en-PR"/>
          </a:p>
        </p:txBody>
      </p:sp>
      <p:sp>
        <p:nvSpPr>
          <p:cNvPr id="3" name="Content Placeholder 2">
            <a:extLst>
              <a:ext uri="{FF2B5EF4-FFF2-40B4-BE49-F238E27FC236}">
                <a16:creationId xmlns:a16="http://schemas.microsoft.com/office/drawing/2014/main" id="{1794B227-6E6D-4052-8D41-4A9B9F07EA56}"/>
              </a:ext>
            </a:extLst>
          </p:cNvPr>
          <p:cNvSpPr>
            <a:spLocks noGrp="1"/>
          </p:cNvSpPr>
          <p:nvPr>
            <p:ph idx="1"/>
          </p:nvPr>
        </p:nvSpPr>
        <p:spPr>
          <a:xfrm>
            <a:off x="838200" y="1825625"/>
            <a:ext cx="5322903" cy="4351338"/>
          </a:xfrm>
        </p:spPr>
        <p:txBody>
          <a:bodyPr/>
          <a:lstStyle/>
          <a:p>
            <a:r>
              <a:rPr lang="en-US" dirty="0"/>
              <a:t>An algorithm was applied to detect the RGB and HSV values of each one of the points selected in the images</a:t>
            </a:r>
          </a:p>
          <a:p>
            <a:r>
              <a:rPr lang="en-US" dirty="0"/>
              <a:t>The average for each of the parameters was calculated to obtain a final color</a:t>
            </a:r>
            <a:endParaRPr lang="en-PR"/>
          </a:p>
        </p:txBody>
      </p:sp>
      <p:sp>
        <p:nvSpPr>
          <p:cNvPr id="4" name="Slide Number Placeholder 3">
            <a:extLst>
              <a:ext uri="{FF2B5EF4-FFF2-40B4-BE49-F238E27FC236}">
                <a16:creationId xmlns:a16="http://schemas.microsoft.com/office/drawing/2014/main" id="{DB540427-670F-440D-88AC-B268EF900509}"/>
              </a:ext>
            </a:extLst>
          </p:cNvPr>
          <p:cNvSpPr>
            <a:spLocks noGrp="1"/>
          </p:cNvSpPr>
          <p:nvPr>
            <p:ph type="sldNum" sz="quarter" idx="12"/>
          </p:nvPr>
        </p:nvSpPr>
        <p:spPr/>
        <p:txBody>
          <a:bodyPr/>
          <a:lstStyle/>
          <a:p>
            <a:fld id="{224C0C37-3CEC-4CB4-B902-37F94E20E969}" type="slidenum">
              <a:rPr lang="en-US" smtClean="0"/>
              <a:pPr/>
              <a:t>11</a:t>
            </a:fld>
            <a:endParaRPr lang="en-US" dirty="0"/>
          </a:p>
        </p:txBody>
      </p:sp>
      <p:pic>
        <p:nvPicPr>
          <p:cNvPr id="6" name="Picture 5" descr="A picture containing text, monitor, indoor, silver&#10;&#10;Description automatically generated">
            <a:extLst>
              <a:ext uri="{FF2B5EF4-FFF2-40B4-BE49-F238E27FC236}">
                <a16:creationId xmlns:a16="http://schemas.microsoft.com/office/drawing/2014/main" id="{C66923BC-9FB5-4849-A0EE-1A3171739E13}"/>
              </a:ext>
            </a:extLst>
          </p:cNvPr>
          <p:cNvPicPr>
            <a:picLocks noChangeAspect="1"/>
          </p:cNvPicPr>
          <p:nvPr/>
        </p:nvPicPr>
        <p:blipFill>
          <a:blip r:embed="rId2"/>
          <a:stretch>
            <a:fillRect/>
          </a:stretch>
        </p:blipFill>
        <p:spPr>
          <a:xfrm>
            <a:off x="6453372" y="1825625"/>
            <a:ext cx="4505325" cy="3105150"/>
          </a:xfrm>
          <a:prstGeom prst="rect">
            <a:avLst/>
          </a:prstGeom>
        </p:spPr>
      </p:pic>
      <p:sp>
        <p:nvSpPr>
          <p:cNvPr id="7" name="TextBox 6">
            <a:extLst>
              <a:ext uri="{FF2B5EF4-FFF2-40B4-BE49-F238E27FC236}">
                <a16:creationId xmlns:a16="http://schemas.microsoft.com/office/drawing/2014/main" id="{15805834-16E2-4B23-A903-92EAB8392350}"/>
              </a:ext>
            </a:extLst>
          </p:cNvPr>
          <p:cNvSpPr txBox="1"/>
          <p:nvPr/>
        </p:nvSpPr>
        <p:spPr>
          <a:xfrm>
            <a:off x="6339156" y="5021965"/>
            <a:ext cx="4756934"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Output example for the image taken on June 2019</a:t>
            </a:r>
            <a:endParaRPr lang="en-PR">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618133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6C6E5-2DA5-4DCB-A650-25BE142730E9}"/>
              </a:ext>
            </a:extLst>
          </p:cNvPr>
          <p:cNvSpPr>
            <a:spLocks noGrp="1"/>
          </p:cNvSpPr>
          <p:nvPr>
            <p:ph type="title"/>
          </p:nvPr>
        </p:nvSpPr>
        <p:spPr/>
        <p:txBody>
          <a:bodyPr/>
          <a:lstStyle/>
          <a:p>
            <a:r>
              <a:rPr lang="en-US" dirty="0"/>
              <a:t>Brightness</a:t>
            </a:r>
            <a:endParaRPr lang="en-PR"/>
          </a:p>
        </p:txBody>
      </p:sp>
      <p:sp>
        <p:nvSpPr>
          <p:cNvPr id="3" name="Content Placeholder 2">
            <a:extLst>
              <a:ext uri="{FF2B5EF4-FFF2-40B4-BE49-F238E27FC236}">
                <a16:creationId xmlns:a16="http://schemas.microsoft.com/office/drawing/2014/main" id="{C137772A-2B09-4321-B37B-CDE5FEE5279D}"/>
              </a:ext>
            </a:extLst>
          </p:cNvPr>
          <p:cNvSpPr>
            <a:spLocks noGrp="1"/>
          </p:cNvSpPr>
          <p:nvPr>
            <p:ph idx="1"/>
          </p:nvPr>
        </p:nvSpPr>
        <p:spPr>
          <a:xfrm>
            <a:off x="838200" y="1825625"/>
            <a:ext cx="5191213" cy="4351338"/>
          </a:xfrm>
        </p:spPr>
        <p:txBody>
          <a:bodyPr>
            <a:normAutofit/>
          </a:bodyPr>
          <a:lstStyle/>
          <a:p>
            <a:r>
              <a:rPr lang="en-US" sz="2400" dirty="0"/>
              <a:t>It was observed that the brightness was different in each one of the images</a:t>
            </a:r>
          </a:p>
          <a:p>
            <a:r>
              <a:rPr lang="en-US" sz="2400" dirty="0"/>
              <a:t>To analyze the brightness in a specimen, a graph was made showing its variation as a function of location</a:t>
            </a:r>
          </a:p>
          <a:p>
            <a:r>
              <a:rPr lang="en-US" sz="2400" dirty="0"/>
              <a:t>Similarly, other graphs were created to compare the red, green, and blue components in the images</a:t>
            </a:r>
            <a:endParaRPr lang="en-PR" sz="2400"/>
          </a:p>
        </p:txBody>
      </p:sp>
      <p:sp>
        <p:nvSpPr>
          <p:cNvPr id="4" name="Slide Number Placeholder 3">
            <a:extLst>
              <a:ext uri="{FF2B5EF4-FFF2-40B4-BE49-F238E27FC236}">
                <a16:creationId xmlns:a16="http://schemas.microsoft.com/office/drawing/2014/main" id="{434CAF11-8E43-41DE-B9EB-E4940A2F518E}"/>
              </a:ext>
            </a:extLst>
          </p:cNvPr>
          <p:cNvSpPr>
            <a:spLocks noGrp="1"/>
          </p:cNvSpPr>
          <p:nvPr>
            <p:ph type="sldNum" sz="quarter" idx="12"/>
          </p:nvPr>
        </p:nvSpPr>
        <p:spPr/>
        <p:txBody>
          <a:bodyPr/>
          <a:lstStyle/>
          <a:p>
            <a:fld id="{224C0C37-3CEC-4CB4-B902-37F94E20E969}" type="slidenum">
              <a:rPr lang="en-US" smtClean="0"/>
              <a:pPr/>
              <a:t>12</a:t>
            </a:fld>
            <a:endParaRPr lang="en-US" dirty="0"/>
          </a:p>
        </p:txBody>
      </p:sp>
      <p:sp>
        <p:nvSpPr>
          <p:cNvPr id="7" name="TextBox 6">
            <a:extLst>
              <a:ext uri="{FF2B5EF4-FFF2-40B4-BE49-F238E27FC236}">
                <a16:creationId xmlns:a16="http://schemas.microsoft.com/office/drawing/2014/main" id="{1BA62D54-8FFB-4FE5-9A0A-8E51F5FB932D}"/>
              </a:ext>
            </a:extLst>
          </p:cNvPr>
          <p:cNvSpPr txBox="1"/>
          <p:nvPr/>
        </p:nvSpPr>
        <p:spPr>
          <a:xfrm>
            <a:off x="6593200" y="5458160"/>
            <a:ext cx="4505325"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Brightness vs Location graph for June 2019</a:t>
            </a:r>
            <a:endParaRPr lang="en-PR">
              <a:latin typeface="Times New Roman" panose="02020603050405020304" pitchFamily="18" charset="0"/>
              <a:cs typeface="Times New Roman" panose="02020603050405020304" pitchFamily="18" charset="0"/>
            </a:endParaRPr>
          </a:p>
        </p:txBody>
      </p:sp>
      <p:pic>
        <p:nvPicPr>
          <p:cNvPr id="9" name="Picture 8" descr="Chart&#10;&#10;Description automatically generated">
            <a:extLst>
              <a:ext uri="{FF2B5EF4-FFF2-40B4-BE49-F238E27FC236}">
                <a16:creationId xmlns:a16="http://schemas.microsoft.com/office/drawing/2014/main" id="{4F05CC11-DC92-495A-BA8B-DE0A912EFA94}"/>
              </a:ext>
            </a:extLst>
          </p:cNvPr>
          <p:cNvPicPr>
            <a:picLocks noChangeAspect="1"/>
          </p:cNvPicPr>
          <p:nvPr/>
        </p:nvPicPr>
        <p:blipFill>
          <a:blip r:embed="rId2"/>
          <a:stretch>
            <a:fillRect/>
          </a:stretch>
        </p:blipFill>
        <p:spPr>
          <a:xfrm>
            <a:off x="6162589" y="1825625"/>
            <a:ext cx="5015873" cy="3530159"/>
          </a:xfrm>
          <a:prstGeom prst="rect">
            <a:avLst/>
          </a:prstGeom>
          <a:ln w="19050">
            <a:solidFill>
              <a:schemeClr val="tx1"/>
            </a:solidFill>
          </a:ln>
        </p:spPr>
      </p:pic>
    </p:spTree>
    <p:extLst>
      <p:ext uri="{BB962C8B-B14F-4D97-AF65-F5344CB8AC3E}">
        <p14:creationId xmlns:p14="http://schemas.microsoft.com/office/powerpoint/2010/main" val="13131516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25534-31CB-4066-8750-87D4F467D742}"/>
              </a:ext>
            </a:extLst>
          </p:cNvPr>
          <p:cNvSpPr>
            <a:spLocks noGrp="1"/>
          </p:cNvSpPr>
          <p:nvPr>
            <p:ph type="title"/>
          </p:nvPr>
        </p:nvSpPr>
        <p:spPr>
          <a:xfrm>
            <a:off x="880816" y="59987"/>
            <a:ext cx="10515600" cy="1325563"/>
          </a:xfrm>
        </p:spPr>
        <p:txBody>
          <a:bodyPr/>
          <a:lstStyle/>
          <a:p>
            <a:r>
              <a:rPr lang="en-US" dirty="0"/>
              <a:t>Results</a:t>
            </a:r>
            <a:endParaRPr lang="en-PR"/>
          </a:p>
        </p:txBody>
      </p:sp>
      <p:sp>
        <p:nvSpPr>
          <p:cNvPr id="4" name="Slide Number Placeholder 3">
            <a:extLst>
              <a:ext uri="{FF2B5EF4-FFF2-40B4-BE49-F238E27FC236}">
                <a16:creationId xmlns:a16="http://schemas.microsoft.com/office/drawing/2014/main" id="{1C4A4211-978B-4693-B406-9D293471B304}"/>
              </a:ext>
            </a:extLst>
          </p:cNvPr>
          <p:cNvSpPr>
            <a:spLocks noGrp="1"/>
          </p:cNvSpPr>
          <p:nvPr>
            <p:ph type="sldNum" sz="quarter" idx="12"/>
          </p:nvPr>
        </p:nvSpPr>
        <p:spPr/>
        <p:txBody>
          <a:bodyPr/>
          <a:lstStyle/>
          <a:p>
            <a:fld id="{224C0C37-3CEC-4CB4-B902-37F94E20E969}" type="slidenum">
              <a:rPr lang="en-US" smtClean="0"/>
              <a:pPr/>
              <a:t>13</a:t>
            </a:fld>
            <a:endParaRPr lang="en-US" dirty="0"/>
          </a:p>
        </p:txBody>
      </p:sp>
      <p:sp>
        <p:nvSpPr>
          <p:cNvPr id="15" name="TextBox 14">
            <a:extLst>
              <a:ext uri="{FF2B5EF4-FFF2-40B4-BE49-F238E27FC236}">
                <a16:creationId xmlns:a16="http://schemas.microsoft.com/office/drawing/2014/main" id="{569B0515-B7FD-4854-B766-94351AABE36E}"/>
              </a:ext>
            </a:extLst>
          </p:cNvPr>
          <p:cNvSpPr txBox="1"/>
          <p:nvPr/>
        </p:nvSpPr>
        <p:spPr>
          <a:xfrm>
            <a:off x="880816" y="1385550"/>
            <a:ext cx="3177631" cy="3046988"/>
          </a:xfrm>
          <a:prstGeom prst="rect">
            <a:avLst/>
          </a:prstGeom>
          <a:noFill/>
        </p:spPr>
        <p:txBody>
          <a:bodyPr wrap="square" rtlCol="0">
            <a:spAutoFit/>
          </a:bodyPr>
          <a:lstStyle/>
          <a:p>
            <a:pPr marL="285750" indent="-285750">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To analyze the changes, the graphs showing the influence from the brightness, red, green, and blue components were combined</a:t>
            </a:r>
          </a:p>
          <a:p>
            <a:pPr algn="just"/>
            <a:endParaRPr lang="en-US" sz="2400" dirty="0">
              <a:latin typeface="Times New Roman" panose="02020603050405020304" pitchFamily="18" charset="0"/>
              <a:cs typeface="Times New Roman" panose="02020603050405020304" pitchFamily="18" charset="0"/>
            </a:endParaRPr>
          </a:p>
        </p:txBody>
      </p:sp>
      <p:pic>
        <p:nvPicPr>
          <p:cNvPr id="7" name="Picture 6" descr="Chart&#10;&#10;Description automatically generated">
            <a:extLst>
              <a:ext uri="{FF2B5EF4-FFF2-40B4-BE49-F238E27FC236}">
                <a16:creationId xmlns:a16="http://schemas.microsoft.com/office/drawing/2014/main" id="{EF572629-6822-456C-BABF-0291026BB44E}"/>
              </a:ext>
            </a:extLst>
          </p:cNvPr>
          <p:cNvPicPr>
            <a:picLocks noChangeAspect="1"/>
          </p:cNvPicPr>
          <p:nvPr/>
        </p:nvPicPr>
        <p:blipFill>
          <a:blip r:embed="rId2"/>
          <a:stretch>
            <a:fillRect/>
          </a:stretch>
        </p:blipFill>
        <p:spPr>
          <a:xfrm>
            <a:off x="4172044" y="1233499"/>
            <a:ext cx="3628170" cy="2553497"/>
          </a:xfrm>
          <a:prstGeom prst="rect">
            <a:avLst/>
          </a:prstGeom>
        </p:spPr>
      </p:pic>
      <p:pic>
        <p:nvPicPr>
          <p:cNvPr id="9" name="Picture 8" descr="Chart, line chart&#10;&#10;Description automatically generated">
            <a:extLst>
              <a:ext uri="{FF2B5EF4-FFF2-40B4-BE49-F238E27FC236}">
                <a16:creationId xmlns:a16="http://schemas.microsoft.com/office/drawing/2014/main" id="{20C6EC97-0C25-4A13-917A-B5DD1F54EC38}"/>
              </a:ext>
            </a:extLst>
          </p:cNvPr>
          <p:cNvPicPr>
            <a:picLocks noChangeAspect="1"/>
          </p:cNvPicPr>
          <p:nvPr/>
        </p:nvPicPr>
        <p:blipFill>
          <a:blip r:embed="rId3"/>
          <a:stretch>
            <a:fillRect/>
          </a:stretch>
        </p:blipFill>
        <p:spPr>
          <a:xfrm>
            <a:off x="7768246" y="1232403"/>
            <a:ext cx="3628170" cy="2553497"/>
          </a:xfrm>
          <a:prstGeom prst="rect">
            <a:avLst/>
          </a:prstGeom>
        </p:spPr>
      </p:pic>
      <p:pic>
        <p:nvPicPr>
          <p:cNvPr id="13" name="Picture 12" descr="Chart&#10;&#10;Description automatically generated">
            <a:extLst>
              <a:ext uri="{FF2B5EF4-FFF2-40B4-BE49-F238E27FC236}">
                <a16:creationId xmlns:a16="http://schemas.microsoft.com/office/drawing/2014/main" id="{11FF6476-E05C-4290-91A4-454A50B1ADFD}"/>
              </a:ext>
            </a:extLst>
          </p:cNvPr>
          <p:cNvPicPr>
            <a:picLocks noChangeAspect="1"/>
          </p:cNvPicPr>
          <p:nvPr/>
        </p:nvPicPr>
        <p:blipFill>
          <a:blip r:embed="rId4"/>
          <a:stretch>
            <a:fillRect/>
          </a:stretch>
        </p:blipFill>
        <p:spPr>
          <a:xfrm>
            <a:off x="4172745" y="3785900"/>
            <a:ext cx="3627466" cy="2553002"/>
          </a:xfrm>
          <a:prstGeom prst="rect">
            <a:avLst/>
          </a:prstGeom>
        </p:spPr>
      </p:pic>
      <p:pic>
        <p:nvPicPr>
          <p:cNvPr id="17" name="Picture 16" descr="Chart, line chart&#10;&#10;Description automatically generated">
            <a:extLst>
              <a:ext uri="{FF2B5EF4-FFF2-40B4-BE49-F238E27FC236}">
                <a16:creationId xmlns:a16="http://schemas.microsoft.com/office/drawing/2014/main" id="{DC3BC89A-167D-4D04-8CB8-3DDC7B95EBF6}"/>
              </a:ext>
            </a:extLst>
          </p:cNvPr>
          <p:cNvPicPr>
            <a:picLocks noChangeAspect="1"/>
          </p:cNvPicPr>
          <p:nvPr/>
        </p:nvPicPr>
        <p:blipFill>
          <a:blip r:embed="rId5"/>
          <a:stretch>
            <a:fillRect/>
          </a:stretch>
        </p:blipFill>
        <p:spPr>
          <a:xfrm>
            <a:off x="7768246" y="3785105"/>
            <a:ext cx="3628170" cy="2553497"/>
          </a:xfrm>
          <a:prstGeom prst="rect">
            <a:avLst/>
          </a:prstGeom>
        </p:spPr>
      </p:pic>
    </p:spTree>
    <p:extLst>
      <p:ext uri="{BB962C8B-B14F-4D97-AF65-F5344CB8AC3E}">
        <p14:creationId xmlns:p14="http://schemas.microsoft.com/office/powerpoint/2010/main" val="12480841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AF6B0-6A09-483B-8ABC-D255A150DF5D}"/>
              </a:ext>
            </a:extLst>
          </p:cNvPr>
          <p:cNvSpPr>
            <a:spLocks noGrp="1"/>
          </p:cNvSpPr>
          <p:nvPr>
            <p:ph type="title"/>
          </p:nvPr>
        </p:nvSpPr>
        <p:spPr/>
        <p:txBody>
          <a:bodyPr/>
          <a:lstStyle/>
          <a:p>
            <a:r>
              <a:rPr lang="en-US" dirty="0"/>
              <a:t>Conclusion</a:t>
            </a:r>
            <a:endParaRPr lang="en-PR"/>
          </a:p>
        </p:txBody>
      </p:sp>
      <p:sp>
        <p:nvSpPr>
          <p:cNvPr id="4" name="Slide Number Placeholder 3">
            <a:extLst>
              <a:ext uri="{FF2B5EF4-FFF2-40B4-BE49-F238E27FC236}">
                <a16:creationId xmlns:a16="http://schemas.microsoft.com/office/drawing/2014/main" id="{9658E890-B222-4078-A991-7646BDC6B232}"/>
              </a:ext>
            </a:extLst>
          </p:cNvPr>
          <p:cNvSpPr>
            <a:spLocks noGrp="1"/>
          </p:cNvSpPr>
          <p:nvPr>
            <p:ph type="sldNum" sz="quarter" idx="12"/>
          </p:nvPr>
        </p:nvSpPr>
        <p:spPr/>
        <p:txBody>
          <a:bodyPr/>
          <a:lstStyle/>
          <a:p>
            <a:fld id="{224C0C37-3CEC-4CB4-B902-37F94E20E969}" type="slidenum">
              <a:rPr lang="en-US" smtClean="0"/>
              <a:pPr/>
              <a:t>14</a:t>
            </a:fld>
            <a:endParaRPr lang="en-US" dirty="0"/>
          </a:p>
        </p:txBody>
      </p:sp>
      <p:sp>
        <p:nvSpPr>
          <p:cNvPr id="6" name="TextBox 5">
            <a:extLst>
              <a:ext uri="{FF2B5EF4-FFF2-40B4-BE49-F238E27FC236}">
                <a16:creationId xmlns:a16="http://schemas.microsoft.com/office/drawing/2014/main" id="{39FA0F2D-B371-4D68-AE6D-A9F06D8E709F}"/>
              </a:ext>
            </a:extLst>
          </p:cNvPr>
          <p:cNvSpPr txBox="1"/>
          <p:nvPr/>
        </p:nvSpPr>
        <p:spPr>
          <a:xfrm>
            <a:off x="838199" y="1775534"/>
            <a:ext cx="5669605" cy="4062651"/>
          </a:xfrm>
          <a:prstGeom prst="rect">
            <a:avLst/>
          </a:prstGeom>
          <a:noFill/>
        </p:spPr>
        <p:txBody>
          <a:bodyPr wrap="square" rtlCol="0">
            <a:spAutoFit/>
          </a:bodyPr>
          <a:lstStyle/>
          <a:p>
            <a:pPr marL="285750" indent="-285750">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The final results revealed that there was a monthly decrease in the brightness and also in the RGB values</a:t>
            </a:r>
          </a:p>
          <a:p>
            <a:pPr marL="285750" indent="-285750">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The brightness is reflected to a lesser extent each month, which affirms that the color is getting darker</a:t>
            </a:r>
          </a:p>
          <a:p>
            <a:pPr marL="285750" indent="-285750">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 By comparing the first and last images, an evident change can be observed on the average of the RGB values</a:t>
            </a:r>
          </a:p>
          <a:p>
            <a:pPr marL="285750" indent="-285750" algn="just">
              <a:buFont typeface="Wingdings" panose="05000000000000000000" pitchFamily="2" charset="2"/>
              <a:buChar char="v"/>
            </a:pPr>
            <a:endParaRPr lang="en-US" sz="2400" dirty="0">
              <a:latin typeface="Times New Roman" panose="02020603050405020304" pitchFamily="18" charset="0"/>
              <a:cs typeface="Times New Roman" panose="02020603050405020304" pitchFamily="18" charset="0"/>
            </a:endParaRPr>
          </a:p>
          <a:p>
            <a:endParaRPr lang="en-PR"/>
          </a:p>
        </p:txBody>
      </p:sp>
      <p:pic>
        <p:nvPicPr>
          <p:cNvPr id="8" name="Picture 7" descr="Shape, square&#10;&#10;Description automatically generated">
            <a:extLst>
              <a:ext uri="{FF2B5EF4-FFF2-40B4-BE49-F238E27FC236}">
                <a16:creationId xmlns:a16="http://schemas.microsoft.com/office/drawing/2014/main" id="{0C3D2B5B-A74A-49BA-ACF1-18ECDF9728F3}"/>
              </a:ext>
            </a:extLst>
          </p:cNvPr>
          <p:cNvPicPr>
            <a:picLocks noChangeAspect="1"/>
          </p:cNvPicPr>
          <p:nvPr/>
        </p:nvPicPr>
        <p:blipFill>
          <a:blip r:embed="rId2"/>
          <a:stretch>
            <a:fillRect/>
          </a:stretch>
        </p:blipFill>
        <p:spPr>
          <a:xfrm rot="5400000">
            <a:off x="7506977" y="4175966"/>
            <a:ext cx="1152796" cy="1251607"/>
          </a:xfrm>
          <a:prstGeom prst="rect">
            <a:avLst/>
          </a:prstGeom>
        </p:spPr>
      </p:pic>
      <p:pic>
        <p:nvPicPr>
          <p:cNvPr id="10" name="Picture 9" descr="Shape, rectangle, square&#10;&#10;Description automatically generated">
            <a:extLst>
              <a:ext uri="{FF2B5EF4-FFF2-40B4-BE49-F238E27FC236}">
                <a16:creationId xmlns:a16="http://schemas.microsoft.com/office/drawing/2014/main" id="{C10D462C-495F-4035-B916-2D917044BF82}"/>
              </a:ext>
            </a:extLst>
          </p:cNvPr>
          <p:cNvPicPr>
            <a:picLocks noChangeAspect="1"/>
          </p:cNvPicPr>
          <p:nvPr/>
        </p:nvPicPr>
        <p:blipFill rotWithShape="1">
          <a:blip r:embed="rId3"/>
          <a:srcRect b="3393"/>
          <a:stretch/>
        </p:blipFill>
        <p:spPr>
          <a:xfrm rot="5400000">
            <a:off x="9895499" y="4235497"/>
            <a:ext cx="1152796" cy="1209130"/>
          </a:xfrm>
          <a:prstGeom prst="rect">
            <a:avLst/>
          </a:prstGeom>
        </p:spPr>
      </p:pic>
      <p:sp>
        <p:nvSpPr>
          <p:cNvPr id="11" name="TextBox 10">
            <a:extLst>
              <a:ext uri="{FF2B5EF4-FFF2-40B4-BE49-F238E27FC236}">
                <a16:creationId xmlns:a16="http://schemas.microsoft.com/office/drawing/2014/main" id="{C3EF0823-AB48-4256-8703-5CDB1D9EA520}"/>
              </a:ext>
            </a:extLst>
          </p:cNvPr>
          <p:cNvSpPr txBox="1"/>
          <p:nvPr/>
        </p:nvSpPr>
        <p:spPr>
          <a:xfrm>
            <a:off x="7111059" y="5476824"/>
            <a:ext cx="1944635" cy="830997"/>
          </a:xfrm>
          <a:prstGeom prst="rect">
            <a:avLst/>
          </a:prstGeom>
          <a:noFill/>
        </p:spPr>
        <p:txBody>
          <a:bodyPr wrap="square" rtlCol="0">
            <a:spAutoFit/>
          </a:bodyPr>
          <a:lstStyle/>
          <a:p>
            <a:pPr algn="ctr"/>
            <a:r>
              <a:rPr lang="en-US" sz="1600" dirty="0">
                <a:latin typeface="Times New Roman" panose="02020603050405020304" pitchFamily="18" charset="0"/>
                <a:cs typeface="Times New Roman" panose="02020603050405020304" pitchFamily="18" charset="0"/>
              </a:rPr>
              <a:t>June 2019</a:t>
            </a:r>
          </a:p>
          <a:p>
            <a:pPr algn="ctr"/>
            <a:r>
              <a:rPr lang="en-US" sz="1600" dirty="0">
                <a:latin typeface="Times New Roman" panose="02020603050405020304" pitchFamily="18" charset="0"/>
                <a:cs typeface="Times New Roman" panose="02020603050405020304" pitchFamily="18" charset="0"/>
              </a:rPr>
              <a:t>RGB values: </a:t>
            </a:r>
          </a:p>
          <a:p>
            <a:pPr algn="ctr"/>
            <a:r>
              <a:rPr lang="en-US" sz="1600" dirty="0">
                <a:latin typeface="Times New Roman" panose="02020603050405020304" pitchFamily="18" charset="0"/>
                <a:cs typeface="Times New Roman" panose="02020603050405020304" pitchFamily="18" charset="0"/>
              </a:rPr>
              <a:t>(96.68, 97.34, 95.48) </a:t>
            </a:r>
            <a:endParaRPr lang="en-PR" sz="1600">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7EFB9DFC-9856-47DF-8F58-2D63ADA62016}"/>
              </a:ext>
            </a:extLst>
          </p:cNvPr>
          <p:cNvSpPr txBox="1"/>
          <p:nvPr/>
        </p:nvSpPr>
        <p:spPr>
          <a:xfrm>
            <a:off x="9499580" y="5476823"/>
            <a:ext cx="1944635" cy="830997"/>
          </a:xfrm>
          <a:prstGeom prst="rect">
            <a:avLst/>
          </a:prstGeom>
          <a:noFill/>
        </p:spPr>
        <p:txBody>
          <a:bodyPr wrap="square" rtlCol="0">
            <a:spAutoFit/>
          </a:bodyPr>
          <a:lstStyle/>
          <a:p>
            <a:pPr algn="ctr"/>
            <a:r>
              <a:rPr lang="en-US" sz="1600" dirty="0">
                <a:latin typeface="Times New Roman" panose="02020603050405020304" pitchFamily="18" charset="0"/>
                <a:cs typeface="Times New Roman" panose="02020603050405020304" pitchFamily="18" charset="0"/>
              </a:rPr>
              <a:t>February 2020</a:t>
            </a:r>
          </a:p>
          <a:p>
            <a:pPr algn="ctr"/>
            <a:r>
              <a:rPr lang="en-US" sz="1600" dirty="0">
                <a:latin typeface="Times New Roman" panose="02020603050405020304" pitchFamily="18" charset="0"/>
                <a:cs typeface="Times New Roman" panose="02020603050405020304" pitchFamily="18" charset="0"/>
              </a:rPr>
              <a:t>RGB values: </a:t>
            </a:r>
          </a:p>
          <a:p>
            <a:pPr algn="ctr"/>
            <a:r>
              <a:rPr lang="en-US" sz="1600" dirty="0">
                <a:latin typeface="Times New Roman" panose="02020603050405020304" pitchFamily="18" charset="0"/>
                <a:cs typeface="Times New Roman" panose="02020603050405020304" pitchFamily="18" charset="0"/>
              </a:rPr>
              <a:t>(85.44, 77.20, 64.82) </a:t>
            </a:r>
            <a:endParaRPr lang="en-PR" sz="1600">
              <a:latin typeface="Times New Roman" panose="02020603050405020304" pitchFamily="18" charset="0"/>
              <a:cs typeface="Times New Roman" panose="02020603050405020304" pitchFamily="18" charset="0"/>
            </a:endParaRPr>
          </a:p>
        </p:txBody>
      </p:sp>
      <p:pic>
        <p:nvPicPr>
          <p:cNvPr id="18" name="Picture 17">
            <a:extLst>
              <a:ext uri="{FF2B5EF4-FFF2-40B4-BE49-F238E27FC236}">
                <a16:creationId xmlns:a16="http://schemas.microsoft.com/office/drawing/2014/main" id="{FBFC13EC-5313-4220-9494-74757AC2A4EA}"/>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46832" y="2276359"/>
            <a:ext cx="1873083" cy="1325563"/>
          </a:xfrm>
          <a:prstGeom prst="rect">
            <a:avLst/>
          </a:prstGeom>
          <a:noFill/>
          <a:ln>
            <a:solidFill>
              <a:schemeClr val="tx1"/>
            </a:solidFill>
          </a:ln>
        </p:spPr>
      </p:pic>
      <p:sp>
        <p:nvSpPr>
          <p:cNvPr id="19" name="TextBox 18">
            <a:extLst>
              <a:ext uri="{FF2B5EF4-FFF2-40B4-BE49-F238E27FC236}">
                <a16:creationId xmlns:a16="http://schemas.microsoft.com/office/drawing/2014/main" id="{9B930CFF-1210-4141-8ACD-9348F20B1679}"/>
              </a:ext>
            </a:extLst>
          </p:cNvPr>
          <p:cNvSpPr txBox="1"/>
          <p:nvPr/>
        </p:nvSpPr>
        <p:spPr>
          <a:xfrm>
            <a:off x="7487539" y="3686628"/>
            <a:ext cx="1191670"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June 2019</a:t>
            </a:r>
            <a:endParaRPr lang="en-PR">
              <a:latin typeface="Times New Roman" panose="02020603050405020304" pitchFamily="18" charset="0"/>
              <a:cs typeface="Times New Roman" panose="02020603050405020304" pitchFamily="18" charset="0"/>
            </a:endParaRPr>
          </a:p>
        </p:txBody>
      </p:sp>
      <p:pic>
        <p:nvPicPr>
          <p:cNvPr id="21" name="Picture 20">
            <a:extLst>
              <a:ext uri="{FF2B5EF4-FFF2-40B4-BE49-F238E27FC236}">
                <a16:creationId xmlns:a16="http://schemas.microsoft.com/office/drawing/2014/main" id="{7E68BF82-269F-48CF-BABF-30CC70E01803}"/>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40254" y="2276359"/>
            <a:ext cx="1863286" cy="1324377"/>
          </a:xfrm>
          <a:prstGeom prst="rect">
            <a:avLst/>
          </a:prstGeom>
          <a:noFill/>
          <a:ln>
            <a:solidFill>
              <a:schemeClr val="tx1"/>
            </a:solidFill>
          </a:ln>
        </p:spPr>
      </p:pic>
      <p:sp>
        <p:nvSpPr>
          <p:cNvPr id="22" name="TextBox 21">
            <a:extLst>
              <a:ext uri="{FF2B5EF4-FFF2-40B4-BE49-F238E27FC236}">
                <a16:creationId xmlns:a16="http://schemas.microsoft.com/office/drawing/2014/main" id="{B4C306F5-85A8-4F49-A776-F8DEE6E55B9C}"/>
              </a:ext>
            </a:extLst>
          </p:cNvPr>
          <p:cNvSpPr txBox="1"/>
          <p:nvPr/>
        </p:nvSpPr>
        <p:spPr>
          <a:xfrm>
            <a:off x="9540254" y="3686628"/>
            <a:ext cx="1863286"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February 2020</a:t>
            </a:r>
            <a:endParaRPr lang="en-PR">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5ADC5E3C-6A2B-497B-8507-B054D10F54A9}"/>
              </a:ext>
            </a:extLst>
          </p:cNvPr>
          <p:cNvSpPr txBox="1"/>
          <p:nvPr/>
        </p:nvSpPr>
        <p:spPr>
          <a:xfrm>
            <a:off x="7168046" y="1699323"/>
            <a:ext cx="4256708" cy="369332"/>
          </a:xfrm>
          <a:prstGeom prst="rect">
            <a:avLst/>
          </a:prstGeom>
          <a:noFill/>
        </p:spPr>
        <p:txBody>
          <a:bodyPr wrap="square" rtlCol="0">
            <a:spAutoFit/>
          </a:bodyPr>
          <a:lstStyle/>
          <a:p>
            <a:pPr algn="ctr"/>
            <a:r>
              <a:rPr lang="en-US" sz="1800" dirty="0">
                <a:latin typeface="Times New Roman" panose="02020603050405020304" pitchFamily="18" charset="0"/>
                <a:cs typeface="Times New Roman" panose="02020603050405020304" pitchFamily="18" charset="0"/>
              </a:rPr>
              <a:t>MISSE 11, MIR1 (Polyvinyl fluoride)</a:t>
            </a:r>
            <a:endParaRPr lang="en-PR">
              <a:latin typeface="Times New Roman" panose="020206030504050203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id="{623D2A74-4A79-40C2-96FF-5DE5AA4A99DA}"/>
              </a:ext>
            </a:extLst>
          </p:cNvPr>
          <p:cNvSpPr/>
          <p:nvPr/>
        </p:nvSpPr>
        <p:spPr>
          <a:xfrm>
            <a:off x="7004482" y="1699323"/>
            <a:ext cx="4518734" cy="469259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R"/>
          </a:p>
        </p:txBody>
      </p:sp>
    </p:spTree>
    <p:extLst>
      <p:ext uri="{BB962C8B-B14F-4D97-AF65-F5344CB8AC3E}">
        <p14:creationId xmlns:p14="http://schemas.microsoft.com/office/powerpoint/2010/main" val="18395421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Acknowledgments</a:t>
            </a:r>
          </a:p>
        </p:txBody>
      </p:sp>
      <p:sp>
        <p:nvSpPr>
          <p:cNvPr id="3" name="Content Placeholder 2"/>
          <p:cNvSpPr>
            <a:spLocks noGrp="1"/>
          </p:cNvSpPr>
          <p:nvPr>
            <p:ph sz="half" idx="1"/>
          </p:nvPr>
        </p:nvSpPr>
        <p:spPr>
          <a:xfrm>
            <a:off x="838200" y="2227217"/>
            <a:ext cx="5181600" cy="3949746"/>
          </a:xfrm>
        </p:spPr>
        <p:txBody>
          <a:bodyPr>
            <a:normAutofit lnSpcReduction="10000"/>
          </a:bodyPr>
          <a:lstStyle/>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Mentors</a:t>
            </a:r>
          </a:p>
          <a:p>
            <a:pPr lvl="1">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Sheila Thibeault</a:t>
            </a:r>
          </a:p>
          <a:p>
            <a:pPr lvl="1">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Jin Ho Kang</a:t>
            </a:r>
          </a:p>
          <a:p>
            <a:pPr lvl="1">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Keith Gordon</a:t>
            </a:r>
          </a:p>
          <a:p>
            <a:pPr lvl="1">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Charles Liles</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Alpha Space Test and Research Alliance LLC (Alpha Space)</a:t>
            </a:r>
          </a:p>
          <a:p>
            <a:pPr lvl="1">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Allen Hebert</a:t>
            </a:r>
          </a:p>
          <a:p>
            <a:pPr lvl="1">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Allison Goode</a:t>
            </a:r>
          </a:p>
          <a:p>
            <a:pPr lvl="1">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Jeffrey Buell</a:t>
            </a:r>
          </a:p>
          <a:p>
            <a:pPr marL="457200" lvl="1" indent="0">
              <a:buNone/>
            </a:pPr>
            <a:endParaRPr lang="en-US" dirty="0"/>
          </a:p>
        </p:txBody>
      </p:sp>
      <p:sp>
        <p:nvSpPr>
          <p:cNvPr id="4" name="Slide Number Placeholder 3"/>
          <p:cNvSpPr>
            <a:spLocks noGrp="1"/>
          </p:cNvSpPr>
          <p:nvPr>
            <p:ph type="sldNum" sz="quarter" idx="12"/>
          </p:nvPr>
        </p:nvSpPr>
        <p:spPr/>
        <p:txBody>
          <a:bodyPr/>
          <a:lstStyle/>
          <a:p>
            <a:fld id="{224C0C37-3CEC-4CB4-B902-37F94E20E969}" type="slidenum">
              <a:rPr lang="en-US" smtClean="0"/>
              <a:pPr/>
              <a:t>15</a:t>
            </a:fld>
            <a:endParaRPr lang="en-US" dirty="0"/>
          </a:p>
        </p:txBody>
      </p:sp>
      <p:sp>
        <p:nvSpPr>
          <p:cNvPr id="6" name="TextBox 5">
            <a:extLst>
              <a:ext uri="{FF2B5EF4-FFF2-40B4-BE49-F238E27FC236}">
                <a16:creationId xmlns:a16="http://schemas.microsoft.com/office/drawing/2014/main" id="{1470C448-B9F1-41C8-AC61-89487F0AFFFC}"/>
              </a:ext>
            </a:extLst>
          </p:cNvPr>
          <p:cNvSpPr txBox="1"/>
          <p:nvPr/>
        </p:nvSpPr>
        <p:spPr>
          <a:xfrm>
            <a:off x="838200" y="1626326"/>
            <a:ext cx="10515600"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I would like to express my sincere gratitude to:</a:t>
            </a:r>
            <a:endParaRPr lang="en-PR" sz="2800">
              <a:latin typeface="Times New Roman" panose="02020603050405020304" pitchFamily="18" charset="0"/>
              <a:cs typeface="Times New Roman" panose="02020603050405020304" pitchFamily="18" charset="0"/>
            </a:endParaRPr>
          </a:p>
        </p:txBody>
      </p:sp>
      <p:sp>
        <p:nvSpPr>
          <p:cNvPr id="7" name="Content Placeholder 2">
            <a:extLst>
              <a:ext uri="{FF2B5EF4-FFF2-40B4-BE49-F238E27FC236}">
                <a16:creationId xmlns:a16="http://schemas.microsoft.com/office/drawing/2014/main" id="{F6AB4BAB-4672-48FC-B1F8-09E2E1947E32}"/>
              </a:ext>
            </a:extLst>
          </p:cNvPr>
          <p:cNvSpPr>
            <a:spLocks noGrp="1"/>
          </p:cNvSpPr>
          <p:nvPr>
            <p:ph sz="half" idx="2"/>
          </p:nvPr>
        </p:nvSpPr>
        <p:spPr>
          <a:xfrm>
            <a:off x="6172200" y="2227263"/>
            <a:ext cx="5181600" cy="3949700"/>
          </a:xfrm>
        </p:spPr>
        <p:txBody>
          <a:bodyPr>
            <a:normAutofit lnSpcReduction="10000"/>
          </a:bodyPr>
          <a:lstStyle/>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NIFS coordinators</a:t>
            </a:r>
          </a:p>
          <a:p>
            <a:pPr lvl="1">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Jessica Gangitano</a:t>
            </a:r>
          </a:p>
          <a:p>
            <a:pPr lvl="1">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Valerie Ellis</a:t>
            </a:r>
          </a:p>
          <a:p>
            <a:pPr lvl="1">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Jalisa Thomas</a:t>
            </a:r>
          </a:p>
          <a:p>
            <a:pPr lvl="1">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Patricia Sanchez</a:t>
            </a:r>
          </a:p>
          <a:p>
            <a:pPr lvl="1">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Christine Dillard</a:t>
            </a:r>
            <a:endParaRPr lang="en-US" dirty="0"/>
          </a:p>
          <a:p>
            <a:pPr marL="0" indent="0">
              <a:buNone/>
            </a:pPr>
            <a:endParaRPr lang="en-US" dirty="0"/>
          </a:p>
        </p:txBody>
      </p:sp>
    </p:spTree>
    <p:extLst>
      <p:ext uri="{BB962C8B-B14F-4D97-AF65-F5344CB8AC3E}">
        <p14:creationId xmlns:p14="http://schemas.microsoft.com/office/powerpoint/2010/main" val="339599544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2D71F3C3AD162418168A3D1EEC31C68" ma:contentTypeVersion="13" ma:contentTypeDescription="Create a new document." ma:contentTypeScope="" ma:versionID="bd4f02a2ef4b175d17b1596f2aa4b6ce">
  <xsd:schema xmlns:xsd="http://www.w3.org/2001/XMLSchema" xmlns:xs="http://www.w3.org/2001/XMLSchema" xmlns:p="http://schemas.microsoft.com/office/2006/metadata/properties" xmlns:ns1="http://schemas.microsoft.com/sharepoint/v3" xmlns:ns3="3cb15ddf-dbe9-47ea-851d-c70642058130" xmlns:ns4="4817ca35-7031-43a6-bda2-0d9832ef6347" targetNamespace="http://schemas.microsoft.com/office/2006/metadata/properties" ma:root="true" ma:fieldsID="75eaf6942e3198bc47429d20a20f83bf" ns1:_="" ns3:_="" ns4:_="">
    <xsd:import namespace="http://schemas.microsoft.com/sharepoint/v3"/>
    <xsd:import namespace="3cb15ddf-dbe9-47ea-851d-c70642058130"/>
    <xsd:import namespace="4817ca35-7031-43a6-bda2-0d9832ef6347"/>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4:SharedWithUsers" minOccurs="0"/>
                <xsd:element ref="ns4:SharedWithDetails" minOccurs="0"/>
                <xsd:element ref="ns4:SharingHintHash" minOccurs="0"/>
                <xsd:element ref="ns1:_ip_UnifiedCompliancePolicyProperties" minOccurs="0"/>
                <xsd:element ref="ns1:_ip_UnifiedCompliancePolicyUIAction"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cb15ddf-dbe9-47ea-851d-c706420581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17ca35-7031-43a6-bda2-0d9832ef6347"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6357579D-3170-4028-9FF6-2B00D8EF8E36}">
  <ds:schemaRefs>
    <ds:schemaRef ds:uri="http://schemas.microsoft.com/sharepoint/v3/contenttype/forms"/>
  </ds:schemaRefs>
</ds:datastoreItem>
</file>

<file path=customXml/itemProps2.xml><?xml version="1.0" encoding="utf-8"?>
<ds:datastoreItem xmlns:ds="http://schemas.openxmlformats.org/officeDocument/2006/customXml" ds:itemID="{71A5D04F-A9C1-4A1D-87B5-0846A027D9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cb15ddf-dbe9-47ea-851d-c70642058130"/>
    <ds:schemaRef ds:uri="4817ca35-7031-43a6-bda2-0d9832ef634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72883E6-4E45-469D-A6CD-CBF4B7EC55C4}">
  <ds:schemaRefs>
    <ds:schemaRef ds:uri="http://schemas.openxmlformats.org/package/2006/metadata/core-properties"/>
    <ds:schemaRef ds:uri="3cb15ddf-dbe9-47ea-851d-c70642058130"/>
    <ds:schemaRef ds:uri="http://schemas.microsoft.com/office/2006/documentManagement/types"/>
    <ds:schemaRef ds:uri="http://purl.org/dc/terms/"/>
    <ds:schemaRef ds:uri="http://purl.org/dc/dcmitype/"/>
    <ds:schemaRef ds:uri="http://purl.org/dc/elements/1.1/"/>
    <ds:schemaRef ds:uri="http://schemas.microsoft.com/office/2006/metadata/properties"/>
    <ds:schemaRef ds:uri="http://schemas.microsoft.com/office/infopath/2007/PartnerControls"/>
    <ds:schemaRef ds:uri="4817ca35-7031-43a6-bda2-0d9832ef6347"/>
    <ds:schemaRef ds:uri="http://schemas.microsoft.com/sharepoint/v3"/>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20089</TotalTime>
  <Words>1027</Words>
  <Application>Microsoft Macintosh PowerPoint</Application>
  <PresentationFormat>Widescreen</PresentationFormat>
  <Paragraphs>139</Paragraphs>
  <Slides>15</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15</vt:i4>
      </vt:variant>
    </vt:vector>
  </HeadingPairs>
  <TitlesOfParts>
    <vt:vector size="25" baseType="lpstr">
      <vt:lpstr>.AppleSystemUIFont</vt:lpstr>
      <vt:lpstr>Arial</vt:lpstr>
      <vt:lpstr>Arial</vt:lpstr>
      <vt:lpstr>Arial Bold</vt:lpstr>
      <vt:lpstr>Calibri</vt:lpstr>
      <vt:lpstr>Calibri Light</vt:lpstr>
      <vt:lpstr>Times New Roman</vt:lpstr>
      <vt:lpstr>Wingdings</vt:lpstr>
      <vt:lpstr>Office Theme</vt:lpstr>
      <vt:lpstr>2_Office Theme</vt:lpstr>
      <vt:lpstr>Development of a Computer Tool  to Analyze MISSE Images </vt:lpstr>
      <vt:lpstr>Introduction</vt:lpstr>
      <vt:lpstr>Objectives</vt:lpstr>
      <vt:lpstr>Organization and Management</vt:lpstr>
      <vt:lpstr>Results of the Qualitative Analysis</vt:lpstr>
      <vt:lpstr>Results Distribution</vt:lpstr>
      <vt:lpstr>Example of Change in a Material</vt:lpstr>
      <vt:lpstr>Program Design</vt:lpstr>
      <vt:lpstr>Point Selection</vt:lpstr>
      <vt:lpstr>Color Detection</vt:lpstr>
      <vt:lpstr>Color Output</vt:lpstr>
      <vt:lpstr>Brightness</vt:lpstr>
      <vt:lpstr>Results</vt:lpstr>
      <vt:lpstr>Conclusion</vt:lpstr>
      <vt:lpstr>Acknowledgments</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Robbins, Samuel J. (LARC-D307)[UNIVERSITIES SPACE RESEARCH ASSOCIATION]</dc:creator>
  <cp:lastModifiedBy>Thibeault, Sheila Ann (LARC-D307)</cp:lastModifiedBy>
  <cp:revision>455</cp:revision>
  <dcterms:created xsi:type="dcterms:W3CDTF">2016-08-05T18:34:48Z</dcterms:created>
  <dcterms:modified xsi:type="dcterms:W3CDTF">2021-07-29T01:37:05Z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0x010100E2D71F3C3AD162418168A3D1EEC31C68</vt:lpwstr>
  </property>
</Properties>
</file>