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4"/>
    <p:sldMasterId id="2147483660" r:id="rId5"/>
    <p:sldMasterId id="2147483672" r:id="rId6"/>
  </p:sldMasterIdLst>
  <p:notesMasterIdLst>
    <p:notesMasterId r:id="rId29"/>
  </p:notesMasterIdLst>
  <p:sldIdLst>
    <p:sldId id="546" r:id="rId7"/>
    <p:sldId id="550" r:id="rId8"/>
    <p:sldId id="565" r:id="rId9"/>
    <p:sldId id="556" r:id="rId10"/>
    <p:sldId id="547" r:id="rId11"/>
    <p:sldId id="567" r:id="rId12"/>
    <p:sldId id="566" r:id="rId13"/>
    <p:sldId id="557" r:id="rId14"/>
    <p:sldId id="560" r:id="rId15"/>
    <p:sldId id="561" r:id="rId16"/>
    <p:sldId id="558" r:id="rId17"/>
    <p:sldId id="562" r:id="rId18"/>
    <p:sldId id="563" r:id="rId19"/>
    <p:sldId id="564" r:id="rId20"/>
    <p:sldId id="569" r:id="rId21"/>
    <p:sldId id="559" r:id="rId22"/>
    <p:sldId id="554" r:id="rId23"/>
    <p:sldId id="570" r:id="rId24"/>
    <p:sldId id="551" r:id="rId25"/>
    <p:sldId id="552" r:id="rId26"/>
    <p:sldId id="553" r:id="rId27"/>
    <p:sldId id="56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D9F3"/>
    <a:srgbClr val="FEC208"/>
    <a:srgbClr val="3763B1"/>
    <a:srgbClr val="AB8100"/>
    <a:srgbClr val="F0EA00"/>
    <a:srgbClr val="0033CC"/>
    <a:srgbClr val="D4EFF8"/>
    <a:srgbClr val="9E0000"/>
    <a:srgbClr val="00CC99"/>
    <a:srgbClr val="C1B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3" autoAdjust="0"/>
    <p:restoredTop sz="87662" autoAdjust="0"/>
  </p:normalViewPr>
  <p:slideViewPr>
    <p:cSldViewPr snapToGrid="0">
      <p:cViewPr varScale="1">
        <p:scale>
          <a:sx n="26" d="100"/>
          <a:sy n="26" d="100"/>
        </p:scale>
        <p:origin x="28" y="252"/>
      </p:cViewPr>
      <p:guideLst/>
    </p:cSldViewPr>
  </p:slideViewPr>
  <p:notesTextViewPr>
    <p:cViewPr>
      <p:scale>
        <a:sx n="1" d="1"/>
        <a:sy n="1" d="1"/>
      </p:scale>
      <p:origin x="0" y="0"/>
    </p:cViewPr>
  </p:notesTextViewPr>
  <p:notesViewPr>
    <p:cSldViewPr snapToGrid="0">
      <p:cViewPr varScale="1">
        <p:scale>
          <a:sx n="98" d="100"/>
          <a:sy n="98" d="100"/>
        </p:scale>
        <p:origin x="2658"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7/30/2021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5</a:t>
            </a:fld>
            <a:endParaRPr lang="en-US"/>
          </a:p>
        </p:txBody>
      </p:sp>
    </p:spTree>
    <p:extLst>
      <p:ext uri="{BB962C8B-B14F-4D97-AF65-F5344CB8AC3E}">
        <p14:creationId xmlns:p14="http://schemas.microsoft.com/office/powerpoint/2010/main" val="822980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6</a:t>
            </a:fld>
            <a:endParaRPr lang="en-US"/>
          </a:p>
        </p:txBody>
      </p:sp>
    </p:spTree>
    <p:extLst>
      <p:ext uri="{BB962C8B-B14F-4D97-AF65-F5344CB8AC3E}">
        <p14:creationId xmlns:p14="http://schemas.microsoft.com/office/powerpoint/2010/main" val="149680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7</a:t>
            </a:fld>
            <a:endParaRPr lang="en-US"/>
          </a:p>
        </p:txBody>
      </p:sp>
    </p:spTree>
    <p:extLst>
      <p:ext uri="{BB962C8B-B14F-4D97-AF65-F5344CB8AC3E}">
        <p14:creationId xmlns:p14="http://schemas.microsoft.com/office/powerpoint/2010/main" val="2455582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8</a:t>
            </a:fld>
            <a:endParaRPr lang="en-US"/>
          </a:p>
        </p:txBody>
      </p:sp>
    </p:spTree>
    <p:extLst>
      <p:ext uri="{BB962C8B-B14F-4D97-AF65-F5344CB8AC3E}">
        <p14:creationId xmlns:p14="http://schemas.microsoft.com/office/powerpoint/2010/main" val="42100366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11</a:t>
            </a:fld>
            <a:endParaRPr lang="en-US"/>
          </a:p>
        </p:txBody>
      </p:sp>
    </p:spTree>
    <p:extLst>
      <p:ext uri="{BB962C8B-B14F-4D97-AF65-F5344CB8AC3E}">
        <p14:creationId xmlns:p14="http://schemas.microsoft.com/office/powerpoint/2010/main" val="4066874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15</a:t>
            </a:fld>
            <a:endParaRPr lang="en-US"/>
          </a:p>
        </p:txBody>
      </p:sp>
    </p:spTree>
    <p:extLst>
      <p:ext uri="{BB962C8B-B14F-4D97-AF65-F5344CB8AC3E}">
        <p14:creationId xmlns:p14="http://schemas.microsoft.com/office/powerpoint/2010/main" val="2254367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16</a:t>
            </a:fld>
            <a:endParaRPr lang="en-US"/>
          </a:p>
        </p:txBody>
      </p:sp>
    </p:spTree>
    <p:extLst>
      <p:ext uri="{BB962C8B-B14F-4D97-AF65-F5344CB8AC3E}">
        <p14:creationId xmlns:p14="http://schemas.microsoft.com/office/powerpoint/2010/main" val="24293909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17</a:t>
            </a:fld>
            <a:endParaRPr lang="en-US"/>
          </a:p>
        </p:txBody>
      </p:sp>
    </p:spTree>
    <p:extLst>
      <p:ext uri="{BB962C8B-B14F-4D97-AF65-F5344CB8AC3E}">
        <p14:creationId xmlns:p14="http://schemas.microsoft.com/office/powerpoint/2010/main" val="2766286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18</a:t>
            </a:fld>
            <a:endParaRPr lang="en-US"/>
          </a:p>
        </p:txBody>
      </p:sp>
    </p:spTree>
    <p:extLst>
      <p:ext uri="{BB962C8B-B14F-4D97-AF65-F5344CB8AC3E}">
        <p14:creationId xmlns:p14="http://schemas.microsoft.com/office/powerpoint/2010/main" val="894212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7C9CB-75E8-4897-8DC3-F05D0F144F2D}" type="slidenum">
              <a:rPr lang="en-US" smtClean="0"/>
              <a:t>21</a:t>
            </a:fld>
            <a:endParaRPr lang="en-US"/>
          </a:p>
        </p:txBody>
      </p:sp>
    </p:spTree>
    <p:extLst>
      <p:ext uri="{BB962C8B-B14F-4D97-AF65-F5344CB8AC3E}">
        <p14:creationId xmlns:p14="http://schemas.microsoft.com/office/powerpoint/2010/main" val="29690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branch</a:t>
            </a:r>
          </a:p>
        </p:txBody>
      </p:sp>
      <p:sp>
        <p:nvSpPr>
          <p:cNvPr id="4" name="Slide Number Placeholder 3"/>
          <p:cNvSpPr>
            <a:spLocks noGrp="1"/>
          </p:cNvSpPr>
          <p:nvPr>
            <p:ph type="sldNum" sz="quarter" idx="5"/>
          </p:nvPr>
        </p:nvSpPr>
        <p:spPr/>
        <p:txBody>
          <a:bodyPr/>
          <a:lstStyle/>
          <a:p>
            <a:fld id="{D257C9CB-75E8-4897-8DC3-F05D0F144F2D}" type="slidenum">
              <a:rPr lang="en-US" smtClean="0"/>
              <a:t>22</a:t>
            </a:fld>
            <a:endParaRPr lang="en-US"/>
          </a:p>
        </p:txBody>
      </p:sp>
    </p:spTree>
    <p:extLst>
      <p:ext uri="{BB962C8B-B14F-4D97-AF65-F5344CB8AC3E}">
        <p14:creationId xmlns:p14="http://schemas.microsoft.com/office/powerpoint/2010/main" val="4277835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DA9A-199D-4D12-BAF0-88AD684DC7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70A420-33FF-4D51-8312-C0B5AE19E4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86F2F9-9A09-4619-BD56-D7EA88B4658B}"/>
              </a:ext>
            </a:extLst>
          </p:cNvPr>
          <p:cNvSpPr>
            <a:spLocks noGrp="1"/>
          </p:cNvSpPr>
          <p:nvPr>
            <p:ph type="dt" sz="half" idx="10"/>
          </p:nvPr>
        </p:nvSpPr>
        <p:spPr/>
        <p:txBody>
          <a:bodyPr/>
          <a:lstStyle/>
          <a:p>
            <a:fld id="{0BB1C0D1-A4B4-447C-8956-3C66F814AD6B}" type="datetimeFigureOut">
              <a:rPr lang="en-US" smtClean="0"/>
              <a:t>7/30/2021</a:t>
            </a:fld>
            <a:endParaRPr lang="en-US"/>
          </a:p>
        </p:txBody>
      </p:sp>
      <p:sp>
        <p:nvSpPr>
          <p:cNvPr id="5" name="Footer Placeholder 4">
            <a:extLst>
              <a:ext uri="{FF2B5EF4-FFF2-40B4-BE49-F238E27FC236}">
                <a16:creationId xmlns:a16="http://schemas.microsoft.com/office/drawing/2014/main" id="{F796DBE3-5B6D-4899-99D3-E79BF98270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3BBA16-CD3A-431A-8062-4258F579E77C}"/>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708675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FCBE-92F0-4AA6-B318-8B480D0897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F1FB59-7967-4443-BA31-91A37C2F5D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8B6A50-4EE2-4850-A5C3-8D9FCDDC3AFD}"/>
              </a:ext>
            </a:extLst>
          </p:cNvPr>
          <p:cNvSpPr>
            <a:spLocks noGrp="1"/>
          </p:cNvSpPr>
          <p:nvPr>
            <p:ph type="dt" sz="half" idx="10"/>
          </p:nvPr>
        </p:nvSpPr>
        <p:spPr/>
        <p:txBody>
          <a:bodyPr/>
          <a:lstStyle/>
          <a:p>
            <a:fld id="{0BB1C0D1-A4B4-447C-8956-3C66F814AD6B}" type="datetimeFigureOut">
              <a:rPr lang="en-US" smtClean="0"/>
              <a:t>7/30/2021</a:t>
            </a:fld>
            <a:endParaRPr lang="en-US"/>
          </a:p>
        </p:txBody>
      </p:sp>
      <p:sp>
        <p:nvSpPr>
          <p:cNvPr id="5" name="Footer Placeholder 4">
            <a:extLst>
              <a:ext uri="{FF2B5EF4-FFF2-40B4-BE49-F238E27FC236}">
                <a16:creationId xmlns:a16="http://schemas.microsoft.com/office/drawing/2014/main" id="{7DDC5865-C16D-4735-9B76-5A8A2B6020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79BD2F-66EF-409C-92A0-842BF561787F}"/>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771236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7E0A3-6560-4C43-AE17-9638164AA3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A01EB3-FAE3-4A91-84E6-E421CA1394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85CA55-6E7D-46B1-B3ED-275E29857662}"/>
              </a:ext>
            </a:extLst>
          </p:cNvPr>
          <p:cNvSpPr>
            <a:spLocks noGrp="1"/>
          </p:cNvSpPr>
          <p:nvPr>
            <p:ph type="dt" sz="half" idx="10"/>
          </p:nvPr>
        </p:nvSpPr>
        <p:spPr/>
        <p:txBody>
          <a:bodyPr/>
          <a:lstStyle/>
          <a:p>
            <a:fld id="{0BB1C0D1-A4B4-447C-8956-3C66F814AD6B}" type="datetimeFigureOut">
              <a:rPr lang="en-US" smtClean="0"/>
              <a:t>7/30/2021</a:t>
            </a:fld>
            <a:endParaRPr lang="en-US"/>
          </a:p>
        </p:txBody>
      </p:sp>
      <p:sp>
        <p:nvSpPr>
          <p:cNvPr id="5" name="Footer Placeholder 4">
            <a:extLst>
              <a:ext uri="{FF2B5EF4-FFF2-40B4-BE49-F238E27FC236}">
                <a16:creationId xmlns:a16="http://schemas.microsoft.com/office/drawing/2014/main" id="{26DD8554-C056-49FD-9751-C03708871A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F1844B-6AAF-483A-A25A-75D90716DA4B}"/>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490638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2AC9-42EC-45C2-AA8F-00FBAF5252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7CDE99-5C8B-40CB-A56E-BDDE18690A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F7A9AA-7492-4A00-9EAA-5EEFED4CDC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0ADFA8-80E0-4B66-B1DB-994740DE8114}"/>
              </a:ext>
            </a:extLst>
          </p:cNvPr>
          <p:cNvSpPr>
            <a:spLocks noGrp="1"/>
          </p:cNvSpPr>
          <p:nvPr>
            <p:ph type="dt" sz="half" idx="10"/>
          </p:nvPr>
        </p:nvSpPr>
        <p:spPr/>
        <p:txBody>
          <a:bodyPr/>
          <a:lstStyle/>
          <a:p>
            <a:fld id="{0BB1C0D1-A4B4-447C-8956-3C66F814AD6B}" type="datetimeFigureOut">
              <a:rPr lang="en-US" smtClean="0"/>
              <a:t>7/30/2021</a:t>
            </a:fld>
            <a:endParaRPr lang="en-US"/>
          </a:p>
        </p:txBody>
      </p:sp>
      <p:sp>
        <p:nvSpPr>
          <p:cNvPr id="6" name="Footer Placeholder 5">
            <a:extLst>
              <a:ext uri="{FF2B5EF4-FFF2-40B4-BE49-F238E27FC236}">
                <a16:creationId xmlns:a16="http://schemas.microsoft.com/office/drawing/2014/main" id="{5143DC61-2034-414D-8A2A-F140DB3F27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AF2094-7F28-410D-8873-BD51956BA21B}"/>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196364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38A5D-7E45-42FC-AD9B-9D4FDE7E3E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BE65AB-A6FE-4CB4-B6A5-F76D1DD79D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58A882-80C7-4773-BBE4-D4A37B9B48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CB2B0A-5E65-467B-98AF-8C605EDCE9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6B25E5-A29A-4A5E-BF50-9BA9DCA3EF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CE92A9-51B3-4C4A-9446-C8811A14AB13}"/>
              </a:ext>
            </a:extLst>
          </p:cNvPr>
          <p:cNvSpPr>
            <a:spLocks noGrp="1"/>
          </p:cNvSpPr>
          <p:nvPr>
            <p:ph type="dt" sz="half" idx="10"/>
          </p:nvPr>
        </p:nvSpPr>
        <p:spPr/>
        <p:txBody>
          <a:bodyPr/>
          <a:lstStyle/>
          <a:p>
            <a:fld id="{0BB1C0D1-A4B4-447C-8956-3C66F814AD6B}" type="datetimeFigureOut">
              <a:rPr lang="en-US" smtClean="0"/>
              <a:t>7/30/2021</a:t>
            </a:fld>
            <a:endParaRPr lang="en-US"/>
          </a:p>
        </p:txBody>
      </p:sp>
      <p:sp>
        <p:nvSpPr>
          <p:cNvPr id="8" name="Footer Placeholder 7">
            <a:extLst>
              <a:ext uri="{FF2B5EF4-FFF2-40B4-BE49-F238E27FC236}">
                <a16:creationId xmlns:a16="http://schemas.microsoft.com/office/drawing/2014/main" id="{930F9F65-0833-430E-9273-B5021D4A57C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1EE8B3-3F4E-4862-810E-9BE3287FBA3E}"/>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8624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2E5C7-4972-4E54-93D5-A3E7DB6E85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6B1E84-D005-4B53-99DD-B43AA82DC3D8}"/>
              </a:ext>
            </a:extLst>
          </p:cNvPr>
          <p:cNvSpPr>
            <a:spLocks noGrp="1"/>
          </p:cNvSpPr>
          <p:nvPr>
            <p:ph type="dt" sz="half" idx="10"/>
          </p:nvPr>
        </p:nvSpPr>
        <p:spPr/>
        <p:txBody>
          <a:bodyPr/>
          <a:lstStyle/>
          <a:p>
            <a:fld id="{0BB1C0D1-A4B4-447C-8956-3C66F814AD6B}" type="datetimeFigureOut">
              <a:rPr lang="en-US" smtClean="0"/>
              <a:t>7/30/2021</a:t>
            </a:fld>
            <a:endParaRPr lang="en-US"/>
          </a:p>
        </p:txBody>
      </p:sp>
      <p:sp>
        <p:nvSpPr>
          <p:cNvPr id="4" name="Footer Placeholder 3">
            <a:extLst>
              <a:ext uri="{FF2B5EF4-FFF2-40B4-BE49-F238E27FC236}">
                <a16:creationId xmlns:a16="http://schemas.microsoft.com/office/drawing/2014/main" id="{7C9B68F1-63C1-4EB7-A1C8-E485A06E51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1D702B-4AA2-4B83-9F7C-D8ACFFFAD536}"/>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184790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9D15D-56E8-4090-955B-7DD338CFBDEF}"/>
              </a:ext>
            </a:extLst>
          </p:cNvPr>
          <p:cNvSpPr>
            <a:spLocks noGrp="1"/>
          </p:cNvSpPr>
          <p:nvPr>
            <p:ph type="dt" sz="half" idx="10"/>
          </p:nvPr>
        </p:nvSpPr>
        <p:spPr/>
        <p:txBody>
          <a:bodyPr/>
          <a:lstStyle/>
          <a:p>
            <a:fld id="{0BB1C0D1-A4B4-447C-8956-3C66F814AD6B}" type="datetimeFigureOut">
              <a:rPr lang="en-US" smtClean="0"/>
              <a:t>7/30/2021</a:t>
            </a:fld>
            <a:endParaRPr lang="en-US"/>
          </a:p>
        </p:txBody>
      </p:sp>
      <p:sp>
        <p:nvSpPr>
          <p:cNvPr id="3" name="Footer Placeholder 2">
            <a:extLst>
              <a:ext uri="{FF2B5EF4-FFF2-40B4-BE49-F238E27FC236}">
                <a16:creationId xmlns:a16="http://schemas.microsoft.com/office/drawing/2014/main" id="{F0E2FD1D-AC86-4745-B2B7-0BB4F9DA97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561307-0EF0-4622-B2CF-ABCA9D4909C6}"/>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1452875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B7679-B87E-41CE-B076-0EA8FF9069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2C1110-74FE-423E-85B4-4076F88609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72B6E7-B30A-4076-AEC7-0D8A20631E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8D7707-D77E-4E47-86D8-8B7AF52E0E53}"/>
              </a:ext>
            </a:extLst>
          </p:cNvPr>
          <p:cNvSpPr>
            <a:spLocks noGrp="1"/>
          </p:cNvSpPr>
          <p:nvPr>
            <p:ph type="dt" sz="half" idx="10"/>
          </p:nvPr>
        </p:nvSpPr>
        <p:spPr/>
        <p:txBody>
          <a:bodyPr/>
          <a:lstStyle/>
          <a:p>
            <a:fld id="{0BB1C0D1-A4B4-447C-8956-3C66F814AD6B}" type="datetimeFigureOut">
              <a:rPr lang="en-US" smtClean="0"/>
              <a:t>7/30/2021</a:t>
            </a:fld>
            <a:endParaRPr lang="en-US"/>
          </a:p>
        </p:txBody>
      </p:sp>
      <p:sp>
        <p:nvSpPr>
          <p:cNvPr id="6" name="Footer Placeholder 5">
            <a:extLst>
              <a:ext uri="{FF2B5EF4-FFF2-40B4-BE49-F238E27FC236}">
                <a16:creationId xmlns:a16="http://schemas.microsoft.com/office/drawing/2014/main" id="{2C71A121-4F1A-4A2D-A580-8788227A70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50B763-ADCD-4D66-BB42-1F31C29806ED}"/>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3238323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D28A7-ED0D-42E1-B7DC-441706862F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F7BDCC-620E-466D-91B2-EDE9560C73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D7671C-C701-4EBC-BF39-DC9ABC9A9F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67F14C-CE00-4ADE-A072-F944525E8EE3}"/>
              </a:ext>
            </a:extLst>
          </p:cNvPr>
          <p:cNvSpPr>
            <a:spLocks noGrp="1"/>
          </p:cNvSpPr>
          <p:nvPr>
            <p:ph type="dt" sz="half" idx="10"/>
          </p:nvPr>
        </p:nvSpPr>
        <p:spPr/>
        <p:txBody>
          <a:bodyPr/>
          <a:lstStyle/>
          <a:p>
            <a:fld id="{0BB1C0D1-A4B4-447C-8956-3C66F814AD6B}" type="datetimeFigureOut">
              <a:rPr lang="en-US" smtClean="0"/>
              <a:t>7/30/2021</a:t>
            </a:fld>
            <a:endParaRPr lang="en-US"/>
          </a:p>
        </p:txBody>
      </p:sp>
      <p:sp>
        <p:nvSpPr>
          <p:cNvPr id="6" name="Footer Placeholder 5">
            <a:extLst>
              <a:ext uri="{FF2B5EF4-FFF2-40B4-BE49-F238E27FC236}">
                <a16:creationId xmlns:a16="http://schemas.microsoft.com/office/drawing/2014/main" id="{E1C53F2D-5A1B-49F2-96D6-FD5692EDD4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5E9352-090E-4395-AE92-2275D10DE9B7}"/>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602409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15CEF-A708-4D3C-A718-8B843C186D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9CCF46-2592-4DC4-B3CE-579E5CE43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E4BAB-FC5D-4BA3-83D2-3512446B864F}"/>
              </a:ext>
            </a:extLst>
          </p:cNvPr>
          <p:cNvSpPr>
            <a:spLocks noGrp="1"/>
          </p:cNvSpPr>
          <p:nvPr>
            <p:ph type="dt" sz="half" idx="10"/>
          </p:nvPr>
        </p:nvSpPr>
        <p:spPr/>
        <p:txBody>
          <a:bodyPr/>
          <a:lstStyle/>
          <a:p>
            <a:fld id="{0BB1C0D1-A4B4-447C-8956-3C66F814AD6B}" type="datetimeFigureOut">
              <a:rPr lang="en-US" smtClean="0"/>
              <a:t>7/30/2021</a:t>
            </a:fld>
            <a:endParaRPr lang="en-US"/>
          </a:p>
        </p:txBody>
      </p:sp>
      <p:sp>
        <p:nvSpPr>
          <p:cNvPr id="5" name="Footer Placeholder 4">
            <a:extLst>
              <a:ext uri="{FF2B5EF4-FFF2-40B4-BE49-F238E27FC236}">
                <a16:creationId xmlns:a16="http://schemas.microsoft.com/office/drawing/2014/main" id="{EFF46857-6586-4274-8DA4-3220272C92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1992DD-EA17-46DA-961C-0F6761084361}"/>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2685859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5BF315-A753-4A77-8397-0BBB1960E3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356F4B-B905-474C-B7D8-FDBE15F9E6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C566B2-A59C-459E-8B03-AC6FC036DB29}"/>
              </a:ext>
            </a:extLst>
          </p:cNvPr>
          <p:cNvSpPr>
            <a:spLocks noGrp="1"/>
          </p:cNvSpPr>
          <p:nvPr>
            <p:ph type="dt" sz="half" idx="10"/>
          </p:nvPr>
        </p:nvSpPr>
        <p:spPr/>
        <p:txBody>
          <a:bodyPr/>
          <a:lstStyle/>
          <a:p>
            <a:fld id="{0BB1C0D1-A4B4-447C-8956-3C66F814AD6B}" type="datetimeFigureOut">
              <a:rPr lang="en-US" smtClean="0"/>
              <a:t>7/30/2021</a:t>
            </a:fld>
            <a:endParaRPr lang="en-US"/>
          </a:p>
        </p:txBody>
      </p:sp>
      <p:sp>
        <p:nvSpPr>
          <p:cNvPr id="5" name="Footer Placeholder 4">
            <a:extLst>
              <a:ext uri="{FF2B5EF4-FFF2-40B4-BE49-F238E27FC236}">
                <a16:creationId xmlns:a16="http://schemas.microsoft.com/office/drawing/2014/main" id="{992CB9A7-7F7A-441B-A8B0-5F392C6420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CE9-D4A3-4E48-842C-5DD2F12AABEF}"/>
              </a:ext>
            </a:extLst>
          </p:cNvPr>
          <p:cNvSpPr>
            <a:spLocks noGrp="1"/>
          </p:cNvSpPr>
          <p:nvPr>
            <p:ph type="sldNum" sz="quarter" idx="12"/>
          </p:nvPr>
        </p:nvSpPr>
        <p:spPr/>
        <p:txBody>
          <a:bodyPr/>
          <a:lstStyle/>
          <a:p>
            <a:fld id="{C83338CF-045B-4ADE-BAC6-47FA676FCCFE}" type="slidenum">
              <a:rPr lang="en-US" smtClean="0"/>
              <a:t>‹#›</a:t>
            </a:fld>
            <a:endParaRPr lang="en-US"/>
          </a:p>
        </p:txBody>
      </p:sp>
    </p:spTree>
    <p:extLst>
      <p:ext uri="{BB962C8B-B14F-4D97-AF65-F5344CB8AC3E}">
        <p14:creationId xmlns:p14="http://schemas.microsoft.com/office/powerpoint/2010/main" val="4234214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961" y="5433583"/>
            <a:ext cx="1289687" cy="1331493"/>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3726" y="12783"/>
            <a:ext cx="1688676" cy="133316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1pPr>
            <a:lvl2pPr marL="6858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2pPr>
            <a:lvl3pPr marL="11430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3pPr>
            <a:lvl4pPr marL="16002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4pPr>
            <a:lvl5pPr marL="20574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7/30/2021</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cxnSp>
        <p:nvCxnSpPr>
          <p:cNvPr id="33" name="Straight Connector 32"/>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A675D-FF15-42AD-A0BB-7B49477CDBCD}" type="datetime1">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1622098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B13AC-706D-40DF-88AE-1DF114596698}" type="datetime1">
              <a:rPr lang="en-US" smtClean="0"/>
              <a:t>7/30/2021</a:t>
            </a:fld>
            <a:endParaRPr lang="en-US"/>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4" name="Picture 3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a:extLst>
              <a:ext uri="{FF2B5EF4-FFF2-40B4-BE49-F238E27FC236}">
                <a16:creationId xmlns:a16="http://schemas.microsoft.com/office/drawing/2014/main" id="{A239D11E-7D27-449B-A908-7043B5800AD8}"/>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7/30/2021</a:t>
            </a:fld>
            <a:endParaRPr lang="en-US"/>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a:p>
        </p:txBody>
      </p:sp>
      <p:pic>
        <p:nvPicPr>
          <p:cNvPr id="36" name="Picture 3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5" name="TextBox 34">
            <a:extLst>
              <a:ext uri="{FF2B5EF4-FFF2-40B4-BE49-F238E27FC236}">
                <a16:creationId xmlns:a16="http://schemas.microsoft.com/office/drawing/2014/main" id="{512C0566-216D-4CA9-A403-CB0C1538BDFB}"/>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7/30/2021</a:t>
            </a:fld>
            <a:endParaRPr lang="en-US"/>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1" name="TextBox 30">
            <a:extLst>
              <a:ext uri="{FF2B5EF4-FFF2-40B4-BE49-F238E27FC236}">
                <a16:creationId xmlns:a16="http://schemas.microsoft.com/office/drawing/2014/main" id="{9874A60C-E7BD-4D7F-BBCB-4570CB6F2B47}"/>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7/30/2021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29" name="TextBox 28">
            <a:extLst>
              <a:ext uri="{FF2B5EF4-FFF2-40B4-BE49-F238E27FC236}">
                <a16:creationId xmlns:a16="http://schemas.microsoft.com/office/drawing/2014/main" id="{F910D14A-3A28-4912-AD99-5C5941C2EA17}"/>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7/30/2021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3213734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7/30/2021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4074147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2036292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7/30/2021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a:p>
        </p:txBody>
      </p:sp>
    </p:spTree>
    <p:extLst>
      <p:ext uri="{BB962C8B-B14F-4D97-AF65-F5344CB8AC3E}">
        <p14:creationId xmlns:p14="http://schemas.microsoft.com/office/powerpoint/2010/main" val="691544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6.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5.jpeg"/><Relationship Id="rId5" Type="http://schemas.openxmlformats.org/officeDocument/2006/relationships/slideLayout" Target="../slideLayouts/slideLayout27.xml"/><Relationship Id="rId10"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E75583-32D6-451A-9132-35CCE9702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6A9CB5-B780-4375-BD21-0B034664CD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ED414-A157-462F-9A3B-8A55C162A1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B1C0D1-A4B4-447C-8956-3C66F814AD6B}" type="datetimeFigureOut">
              <a:rPr lang="en-US" smtClean="0"/>
              <a:t>7/30/2021</a:t>
            </a:fld>
            <a:endParaRPr lang="en-US"/>
          </a:p>
        </p:txBody>
      </p:sp>
      <p:sp>
        <p:nvSpPr>
          <p:cNvPr id="5" name="Footer Placeholder 4">
            <a:extLst>
              <a:ext uri="{FF2B5EF4-FFF2-40B4-BE49-F238E27FC236}">
                <a16:creationId xmlns:a16="http://schemas.microsoft.com/office/drawing/2014/main" id="{FF0F97C4-2C57-48F3-8F81-8D1E95D0AF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2B6AF2-3E51-47BC-B756-C2624D770B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3338CF-045B-4ADE-BAC6-47FA676FCCFE}" type="slidenum">
              <a:rPr lang="en-US" smtClean="0"/>
              <a:t>‹#›</a:t>
            </a:fld>
            <a:endParaRPr lang="en-US"/>
          </a:p>
        </p:txBody>
      </p:sp>
    </p:spTree>
    <p:extLst>
      <p:ext uri="{BB962C8B-B14F-4D97-AF65-F5344CB8AC3E}">
        <p14:creationId xmlns:p14="http://schemas.microsoft.com/office/powerpoint/2010/main" val="2440502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7/30/2021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4438"/>
            <a:ext cx="12284766" cy="2387600"/>
          </a:xfrm>
        </p:spPr>
        <p:txBody>
          <a:bodyPr>
            <a:normAutofit/>
          </a:bodyPr>
          <a:lstStyle/>
          <a:p>
            <a:r>
              <a:rPr lang="en-US" sz="4900" b="1" dirty="0">
                <a:latin typeface="Calibri" panose="020F0502020204030204" pitchFamily="34" charset="0"/>
                <a:cs typeface="Calibri" panose="020F0502020204030204" pitchFamily="34" charset="0"/>
              </a:rPr>
              <a:t>Graphical User Interfaces for Laser Powder Bed Fusion Additive Manufacturing</a:t>
            </a:r>
            <a:br>
              <a:rPr lang="en-US" sz="4400" b="1" dirty="0">
                <a:latin typeface="Calibri" panose="020F0502020204030204" pitchFamily="34" charset="0"/>
                <a:cs typeface="Calibri" panose="020F0502020204030204" pitchFamily="34" charset="0"/>
              </a:rPr>
            </a:br>
            <a:endParaRPr lang="en-US" sz="4400" dirty="0">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1524000" y="3640138"/>
            <a:ext cx="9144000" cy="627062"/>
          </a:xfrm>
        </p:spPr>
        <p:txBody>
          <a:bodyPr>
            <a:normAutofit fontScale="85000" lnSpcReduction="20000"/>
          </a:bodyPr>
          <a:lstStyle/>
          <a:p>
            <a:r>
              <a:rPr lang="en-US" sz="2000" dirty="0">
                <a:cs typeface="Times New Roman" panose="02020603050405020304" pitchFamily="18" charset="0"/>
              </a:rPr>
              <a:t>Leah Ican</a:t>
            </a:r>
          </a:p>
          <a:p>
            <a:r>
              <a:rPr lang="en-US" sz="2000" dirty="0">
                <a:cs typeface="Times New Roman" panose="02020603050405020304" pitchFamily="18" charset="0"/>
              </a:rPr>
              <a:t>Dr. Samuel Hocker </a:t>
            </a:r>
          </a:p>
        </p:txBody>
      </p:sp>
      <p:sp>
        <p:nvSpPr>
          <p:cNvPr id="4" name="TextBox 3"/>
          <p:cNvSpPr txBox="1"/>
          <p:nvPr/>
        </p:nvSpPr>
        <p:spPr>
          <a:xfrm>
            <a:off x="3932387" y="5678323"/>
            <a:ext cx="4327275" cy="369332"/>
          </a:xfrm>
          <a:prstGeom prst="rect">
            <a:avLst/>
          </a:prstGeom>
          <a:noFill/>
        </p:spPr>
        <p:txBody>
          <a:bodyPr wrap="none" rtlCol="0">
            <a:spAutoFit/>
          </a:bodyPr>
          <a:lstStyle/>
          <a:p>
            <a:pPr algn="ctr"/>
            <a:r>
              <a:rPr lang="en-US" dirty="0">
                <a:cs typeface="Times New Roman" panose="02020603050405020304" pitchFamily="18" charset="0"/>
              </a:rPr>
              <a:t>2021 Summer Student Research Symposium</a:t>
            </a:r>
          </a:p>
        </p:txBody>
      </p:sp>
      <p:sp>
        <p:nvSpPr>
          <p:cNvPr id="8" name="Rectangle 7"/>
          <p:cNvSpPr/>
          <p:nvPr/>
        </p:nvSpPr>
        <p:spPr>
          <a:xfrm>
            <a:off x="2328863" y="4603247"/>
            <a:ext cx="7839075" cy="338554"/>
          </a:xfrm>
          <a:prstGeom prst="rect">
            <a:avLst/>
          </a:prstGeom>
        </p:spPr>
        <p:txBody>
          <a:bodyPr wrap="square">
            <a:spAutoFit/>
          </a:bodyPr>
          <a:lstStyle/>
          <a:p>
            <a:pPr algn="ctr"/>
            <a:endParaRPr lang="en-US" sz="1600" dirty="0">
              <a:solidFill>
                <a:srgbClr val="002060"/>
              </a:solidFill>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349133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Me</a:t>
            </a:r>
          </a:p>
        </p:txBody>
      </p:sp>
      <p:sp>
        <p:nvSpPr>
          <p:cNvPr id="3" name="Content Placeholder 2"/>
          <p:cNvSpPr>
            <a:spLocks noGrp="1"/>
          </p:cNvSpPr>
          <p:nvPr>
            <p:ph idx="1"/>
          </p:nvPr>
        </p:nvSpPr>
        <p:spPr/>
        <p:txBody>
          <a:bodyPr>
            <a:normAutofit/>
          </a:bodyPr>
          <a:lstStyle/>
          <a:p>
            <a:r>
              <a:rPr lang="en-US"/>
              <a:t>Northern Virginia Community College – Graduated Spring 2021</a:t>
            </a:r>
          </a:p>
          <a:p>
            <a:r>
              <a:rPr lang="en-US"/>
              <a:t>A.S. in Computer Science</a:t>
            </a:r>
          </a:p>
          <a:p>
            <a:r>
              <a:rPr lang="en-US"/>
              <a:t>Virginia Tech - Fall 2021 </a:t>
            </a:r>
          </a:p>
          <a:p>
            <a:r>
              <a:rPr lang="en-US"/>
              <a:t>B.S. in Computer Science</a:t>
            </a: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2</a:t>
            </a:fld>
            <a:endParaRPr lang="en-US"/>
          </a:p>
        </p:txBody>
      </p:sp>
      <p:pic>
        <p:nvPicPr>
          <p:cNvPr id="8" name="Picture 7">
            <a:extLst>
              <a:ext uri="{FF2B5EF4-FFF2-40B4-BE49-F238E27FC236}">
                <a16:creationId xmlns:a16="http://schemas.microsoft.com/office/drawing/2014/main" id="{5258696A-3E6B-4957-BD24-8A5749286A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43750" y="2387659"/>
            <a:ext cx="3686175" cy="3924241"/>
          </a:xfrm>
          <a:prstGeom prst="rect">
            <a:avLst/>
          </a:prstGeom>
        </p:spPr>
      </p:pic>
      <p:sp>
        <p:nvSpPr>
          <p:cNvPr id="6" name="TextBox 4">
            <a:extLst>
              <a:ext uri="{FF2B5EF4-FFF2-40B4-BE49-F238E27FC236}">
                <a16:creationId xmlns:a16="http://schemas.microsoft.com/office/drawing/2014/main" id="{2427098E-E17B-4F79-916B-CBE6C51FD33F}"/>
              </a:ext>
            </a:extLst>
          </p:cNvPr>
          <p:cNvSpPr txBox="1"/>
          <p:nvPr/>
        </p:nvSpPr>
        <p:spPr>
          <a:xfrm>
            <a:off x="10830606" y="5850235"/>
            <a:ext cx="112803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Image Credit: Leah Ican</a:t>
            </a:r>
          </a:p>
        </p:txBody>
      </p:sp>
    </p:spTree>
    <p:extLst>
      <p:ext uri="{BB962C8B-B14F-4D97-AF65-F5344CB8AC3E}">
        <p14:creationId xmlns:p14="http://schemas.microsoft.com/office/powerpoint/2010/main" val="1226043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About Me</a:t>
            </a:r>
          </a:p>
        </p:txBody>
      </p:sp>
      <p:sp>
        <p:nvSpPr>
          <p:cNvPr id="3" name="Content Placeholder 2"/>
          <p:cNvSpPr>
            <a:spLocks noGrp="1"/>
          </p:cNvSpPr>
          <p:nvPr>
            <p:ph idx="1"/>
          </p:nvPr>
        </p:nvSpPr>
        <p:spPr/>
        <p:txBody>
          <a:bodyPr>
            <a:normAutofit/>
          </a:bodyPr>
          <a:lstStyle/>
          <a:p>
            <a:r>
              <a:rPr lang="en-US" dirty="0"/>
              <a:t>I am an entrepreneur</a:t>
            </a:r>
          </a:p>
          <a:p>
            <a:r>
              <a:rPr lang="en-US" dirty="0"/>
              <a:t>Enjoy Pyrography</a:t>
            </a:r>
          </a:p>
        </p:txBody>
      </p:sp>
      <p:sp>
        <p:nvSpPr>
          <p:cNvPr id="4" name="Slide Number Placeholder 3"/>
          <p:cNvSpPr>
            <a:spLocks noGrp="1"/>
          </p:cNvSpPr>
          <p:nvPr>
            <p:ph type="sldNum" sz="quarter" idx="12"/>
          </p:nvPr>
        </p:nvSpPr>
        <p:spPr/>
        <p:txBody>
          <a:bodyPr/>
          <a:lstStyle/>
          <a:p>
            <a:fld id="{224C0C37-3CEC-4CB4-B902-37F94E20E969}" type="slidenum">
              <a:rPr lang="en-US" smtClean="0"/>
              <a:pPr/>
              <a:t>3</a:t>
            </a:fld>
            <a:endParaRPr lang="en-US"/>
          </a:p>
        </p:txBody>
      </p:sp>
      <p:pic>
        <p:nvPicPr>
          <p:cNvPr id="1026" name="DDB0B79D-12A0-47DF-ABBF-B187F8623FA8">
            <a:extLst>
              <a:ext uri="{FF2B5EF4-FFF2-40B4-BE49-F238E27FC236}">
                <a16:creationId xmlns:a16="http://schemas.microsoft.com/office/drawing/2014/main" id="{140BEF7B-18D6-49A5-B264-5CE1A438CA4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967" t="19453" r="-798" b="18074"/>
          <a:stretch/>
        </p:blipFill>
        <p:spPr bwMode="auto">
          <a:xfrm>
            <a:off x="1217240" y="3027195"/>
            <a:ext cx="5203942" cy="3213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picture containing fabric&#10;&#10;Description automatically generated">
            <a:extLst>
              <a:ext uri="{FF2B5EF4-FFF2-40B4-BE49-F238E27FC236}">
                <a16:creationId xmlns:a16="http://schemas.microsoft.com/office/drawing/2014/main" id="{0B44226C-832B-4C5C-AA81-C2A479890B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179" t="11722" r="6760" b="20439"/>
          <a:stretch/>
        </p:blipFill>
        <p:spPr>
          <a:xfrm>
            <a:off x="6800222" y="2381024"/>
            <a:ext cx="3987522" cy="4004822"/>
          </a:xfrm>
          <a:prstGeom prst="rect">
            <a:avLst/>
          </a:prstGeom>
        </p:spPr>
      </p:pic>
      <p:sp>
        <p:nvSpPr>
          <p:cNvPr id="7" name="TextBox 4">
            <a:extLst>
              <a:ext uri="{FF2B5EF4-FFF2-40B4-BE49-F238E27FC236}">
                <a16:creationId xmlns:a16="http://schemas.microsoft.com/office/drawing/2014/main" id="{65189EBD-899F-4B71-A7FE-8911E676AB1B}"/>
              </a:ext>
            </a:extLst>
          </p:cNvPr>
          <p:cNvSpPr txBox="1"/>
          <p:nvPr/>
        </p:nvSpPr>
        <p:spPr>
          <a:xfrm>
            <a:off x="10849656" y="5924181"/>
            <a:ext cx="112803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Image Credit: Leah Ican</a:t>
            </a:r>
          </a:p>
        </p:txBody>
      </p:sp>
    </p:spTree>
    <p:extLst>
      <p:ext uri="{BB962C8B-B14F-4D97-AF65-F5344CB8AC3E}">
        <p14:creationId xmlns:p14="http://schemas.microsoft.com/office/powerpoint/2010/main" val="4058618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a:t>
            </a:r>
          </a:p>
        </p:txBody>
      </p:sp>
      <p:sp>
        <p:nvSpPr>
          <p:cNvPr id="3" name="Content Placeholder 2"/>
          <p:cNvSpPr>
            <a:spLocks noGrp="1"/>
          </p:cNvSpPr>
          <p:nvPr>
            <p:ph idx="1"/>
          </p:nvPr>
        </p:nvSpPr>
        <p:spPr/>
        <p:txBody>
          <a:bodyPr>
            <a:normAutofit/>
          </a:bodyPr>
          <a:lstStyle/>
          <a:p>
            <a:r>
              <a:rPr lang="en-US" dirty="0"/>
              <a:t>Display data from sensors on the Laser Powder Bed Fusion (LPBF) machine for Additive Manufacturing for Aerospace</a:t>
            </a:r>
          </a:p>
          <a:p>
            <a:r>
              <a:rPr lang="en-US" dirty="0"/>
              <a:t>The printer has sensors that track multiple aspects of the LPBF process on novel materials</a:t>
            </a:r>
          </a:p>
          <a:p>
            <a:r>
              <a:rPr lang="en-US" dirty="0"/>
              <a:t>Data derived is not easy to access or visualize </a:t>
            </a:r>
          </a:p>
          <a:p>
            <a:r>
              <a:rPr lang="en-US" dirty="0"/>
              <a:t>Interns/researchers need to sift through multiple files of code through the command line to access the data for their research.</a:t>
            </a:r>
          </a:p>
        </p:txBody>
      </p:sp>
      <p:sp>
        <p:nvSpPr>
          <p:cNvPr id="4" name="Slide Number Placeholder 3"/>
          <p:cNvSpPr>
            <a:spLocks noGrp="1"/>
          </p:cNvSpPr>
          <p:nvPr>
            <p:ph type="sldNum" sz="quarter" idx="12"/>
          </p:nvPr>
        </p:nvSpPr>
        <p:spPr/>
        <p:txBody>
          <a:bodyPr/>
          <a:lstStyle/>
          <a:p>
            <a:fld id="{224C0C37-3CEC-4CB4-B902-37F94E20E969}" type="slidenum">
              <a:rPr lang="en-US" smtClean="0"/>
              <a:pPr/>
              <a:t>4</a:t>
            </a:fld>
            <a:endParaRPr lang="en-US"/>
          </a:p>
        </p:txBody>
      </p:sp>
    </p:spTree>
    <p:extLst>
      <p:ext uri="{BB962C8B-B14F-4D97-AF65-F5344CB8AC3E}">
        <p14:creationId xmlns:p14="http://schemas.microsoft.com/office/powerpoint/2010/main" val="2910601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a:t>
            </a:r>
          </a:p>
        </p:txBody>
      </p:sp>
      <p:sp>
        <p:nvSpPr>
          <p:cNvPr id="3" name="Content Placeholder 2"/>
          <p:cNvSpPr>
            <a:spLocks noGrp="1"/>
          </p:cNvSpPr>
          <p:nvPr>
            <p:ph idx="1"/>
          </p:nvPr>
        </p:nvSpPr>
        <p:spPr/>
        <p:txBody>
          <a:bodyPr>
            <a:normAutofit/>
          </a:bodyPr>
          <a:lstStyle/>
          <a:p>
            <a:r>
              <a:rPr lang="en-US" dirty="0"/>
              <a:t>To be able to record and monitor all aspects of the LPBF process</a:t>
            </a:r>
          </a:p>
          <a:p>
            <a:r>
              <a:rPr lang="en-US" dirty="0"/>
              <a:t>Create Graphical User Interfaces (GUIs) that display data taken from sensors on the LPBF machine and run functions based on that data</a:t>
            </a:r>
          </a:p>
        </p:txBody>
      </p:sp>
      <p:sp>
        <p:nvSpPr>
          <p:cNvPr id="4" name="Slide Number Placeholder 3"/>
          <p:cNvSpPr>
            <a:spLocks noGrp="1"/>
          </p:cNvSpPr>
          <p:nvPr>
            <p:ph type="sldNum" sz="quarter" idx="12"/>
          </p:nvPr>
        </p:nvSpPr>
        <p:spPr/>
        <p:txBody>
          <a:bodyPr/>
          <a:lstStyle/>
          <a:p>
            <a:fld id="{224C0C37-3CEC-4CB4-B902-37F94E20E969}" type="slidenum">
              <a:rPr lang="en-US" smtClean="0"/>
              <a:pPr/>
              <a:t>5</a:t>
            </a:fld>
            <a:endParaRPr lang="en-US"/>
          </a:p>
        </p:txBody>
      </p:sp>
    </p:spTree>
    <p:extLst>
      <p:ext uri="{BB962C8B-B14F-4D97-AF65-F5344CB8AC3E}">
        <p14:creationId xmlns:p14="http://schemas.microsoft.com/office/powerpoint/2010/main" val="2527404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Additive Manufacturing</a:t>
            </a:r>
          </a:p>
        </p:txBody>
      </p:sp>
      <p:sp>
        <p:nvSpPr>
          <p:cNvPr id="3" name="Content Placeholder 2"/>
          <p:cNvSpPr>
            <a:spLocks noGrp="1"/>
          </p:cNvSpPr>
          <p:nvPr>
            <p:ph idx="1"/>
          </p:nvPr>
        </p:nvSpPr>
        <p:spPr/>
        <p:txBody>
          <a:bodyPr>
            <a:normAutofit/>
          </a:bodyPr>
          <a:lstStyle/>
          <a:p>
            <a:r>
              <a:rPr lang="en-US" dirty="0"/>
              <a:t>3D Printing</a:t>
            </a:r>
          </a:p>
          <a:p>
            <a:r>
              <a:rPr lang="en-US" dirty="0"/>
              <a:t>Print lighter and stronger materials</a:t>
            </a:r>
          </a:p>
          <a:p>
            <a:r>
              <a:rPr lang="en-US" dirty="0"/>
              <a:t>Prints 3D objects layer by layer</a:t>
            </a:r>
          </a:p>
        </p:txBody>
      </p:sp>
      <p:sp>
        <p:nvSpPr>
          <p:cNvPr id="4" name="Slide Number Placeholder 3"/>
          <p:cNvSpPr>
            <a:spLocks noGrp="1"/>
          </p:cNvSpPr>
          <p:nvPr>
            <p:ph type="sldNum" sz="quarter" idx="12"/>
          </p:nvPr>
        </p:nvSpPr>
        <p:spPr/>
        <p:txBody>
          <a:bodyPr/>
          <a:lstStyle/>
          <a:p>
            <a:fld id="{224C0C37-3CEC-4CB4-B902-37F94E20E969}" type="slidenum">
              <a:rPr lang="en-US" smtClean="0"/>
              <a:pPr/>
              <a:t>6</a:t>
            </a:fld>
            <a:endParaRPr lang="en-US"/>
          </a:p>
        </p:txBody>
      </p:sp>
      <p:pic>
        <p:nvPicPr>
          <p:cNvPr id="2050" name="Picture 2">
            <a:extLst>
              <a:ext uri="{FF2B5EF4-FFF2-40B4-BE49-F238E27FC236}">
                <a16:creationId xmlns:a16="http://schemas.microsoft.com/office/drawing/2014/main" id="{76E04026-4756-4F4C-8657-2B4248AED42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0734" t="30318" r="29266" b="26754"/>
          <a:stretch/>
        </p:blipFill>
        <p:spPr bwMode="auto">
          <a:xfrm>
            <a:off x="1587501" y="3576126"/>
            <a:ext cx="2717800" cy="291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a:extLst>
              <a:ext uri="{FF2B5EF4-FFF2-40B4-BE49-F238E27FC236}">
                <a16:creationId xmlns:a16="http://schemas.microsoft.com/office/drawing/2014/main" id="{ED6EB741-BFAE-44CE-BBDE-B57A0D1ACA8C}"/>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1311" t="30820" r="31534" b="29305"/>
          <a:stretch/>
        </p:blipFill>
        <p:spPr bwMode="auto">
          <a:xfrm>
            <a:off x="5251450" y="3548867"/>
            <a:ext cx="2743200" cy="294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3923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Laser Powder Bed Fusion (LPBF)</a:t>
            </a:r>
          </a:p>
        </p:txBody>
      </p:sp>
      <p:sp>
        <p:nvSpPr>
          <p:cNvPr id="3" name="Content Placeholder 2"/>
          <p:cNvSpPr>
            <a:spLocks noGrp="1"/>
          </p:cNvSpPr>
          <p:nvPr>
            <p:ph idx="1"/>
          </p:nvPr>
        </p:nvSpPr>
        <p:spPr/>
        <p:txBody>
          <a:bodyPr>
            <a:normAutofit/>
          </a:bodyPr>
          <a:lstStyle/>
          <a:p>
            <a:r>
              <a:rPr lang="en-US" dirty="0"/>
              <a:t>A form of additive manufacturing</a:t>
            </a:r>
          </a:p>
          <a:p>
            <a:r>
              <a:rPr lang="en-US" dirty="0"/>
              <a:t>Selective Laser Melting</a:t>
            </a:r>
          </a:p>
          <a:p>
            <a:r>
              <a:rPr lang="en-US" dirty="0"/>
              <a:t>Melts and fuses metallic powders together, layer by layer</a:t>
            </a:r>
          </a:p>
        </p:txBody>
      </p:sp>
      <p:sp>
        <p:nvSpPr>
          <p:cNvPr id="4" name="Slide Number Placeholder 3"/>
          <p:cNvSpPr>
            <a:spLocks noGrp="1"/>
          </p:cNvSpPr>
          <p:nvPr>
            <p:ph type="sldNum" sz="quarter" idx="12"/>
          </p:nvPr>
        </p:nvSpPr>
        <p:spPr/>
        <p:txBody>
          <a:bodyPr/>
          <a:lstStyle/>
          <a:p>
            <a:fld id="{224C0C37-3CEC-4CB4-B902-37F94E20E969}" type="slidenum">
              <a:rPr lang="en-US" smtClean="0"/>
              <a:pPr/>
              <a:t>7</a:t>
            </a:fld>
            <a:endParaRPr lang="en-US"/>
          </a:p>
        </p:txBody>
      </p:sp>
      <p:pic>
        <p:nvPicPr>
          <p:cNvPr id="7" name="Picture 6" descr="A picture containing graphical user interface&#10;&#10;Description automatically generated">
            <a:extLst>
              <a:ext uri="{FF2B5EF4-FFF2-40B4-BE49-F238E27FC236}">
                <a16:creationId xmlns:a16="http://schemas.microsoft.com/office/drawing/2014/main" id="{5DFE42EB-E9E0-4C64-AF8E-DE838C5AAA9A}"/>
              </a:ext>
            </a:extLst>
          </p:cNvPr>
          <p:cNvPicPr/>
          <p:nvPr/>
        </p:nvPicPr>
        <p:blipFill rotWithShape="1">
          <a:blip r:embed="rId3" cstate="print">
            <a:extLst>
              <a:ext uri="{28A0092B-C50C-407E-A947-70E740481C1C}">
                <a14:useLocalDpi xmlns:a14="http://schemas.microsoft.com/office/drawing/2010/main" val="0"/>
              </a:ext>
            </a:extLst>
          </a:blip>
          <a:srcRect t="30194" b="28577"/>
          <a:stretch/>
        </p:blipFill>
        <p:spPr bwMode="auto">
          <a:xfrm>
            <a:off x="3186112" y="3254375"/>
            <a:ext cx="5819775" cy="340995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11709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I created basic GUIs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8</a:t>
            </a:fld>
            <a:endParaRPr lang="en-US"/>
          </a:p>
        </p:txBody>
      </p:sp>
    </p:spTree>
    <p:extLst>
      <p:ext uri="{BB962C8B-B14F-4D97-AF65-F5344CB8AC3E}">
        <p14:creationId xmlns:p14="http://schemas.microsoft.com/office/powerpoint/2010/main" val="3877514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Results</a:t>
            </a: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9</a:t>
            </a:fld>
            <a:endParaRPr lang="en-US"/>
          </a:p>
        </p:txBody>
      </p:sp>
      <p:pic>
        <p:nvPicPr>
          <p:cNvPr id="14" name="Picture 13" descr="Text&#10;&#10;Description automatically generated">
            <a:extLst>
              <a:ext uri="{FF2B5EF4-FFF2-40B4-BE49-F238E27FC236}">
                <a16:creationId xmlns:a16="http://schemas.microsoft.com/office/drawing/2014/main" id="{79B0D50C-FC96-4903-A99D-E9813B49F4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804" y="2173665"/>
            <a:ext cx="11134391" cy="2335969"/>
          </a:xfrm>
          <a:prstGeom prst="rect">
            <a:avLst/>
          </a:prstGeom>
        </p:spPr>
      </p:pic>
    </p:spTree>
    <p:extLst>
      <p:ext uri="{BB962C8B-B14F-4D97-AF65-F5344CB8AC3E}">
        <p14:creationId xmlns:p14="http://schemas.microsoft.com/office/powerpoint/2010/main" val="2966637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Results</a:t>
            </a: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10</a:t>
            </a:fld>
            <a:endParaRPr lang="en-US"/>
          </a:p>
        </p:txBody>
      </p:sp>
      <p:pic>
        <p:nvPicPr>
          <p:cNvPr id="18" name="Picture 17" descr="Graphical user interface, application&#10;&#10;Description automatically generated">
            <a:extLst>
              <a:ext uri="{FF2B5EF4-FFF2-40B4-BE49-F238E27FC236}">
                <a16:creationId xmlns:a16="http://schemas.microsoft.com/office/drawing/2014/main" id="{90DA404D-A609-41A6-A51E-EEDA9514DE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28667" y="1874128"/>
            <a:ext cx="6134665" cy="3981489"/>
          </a:xfrm>
          <a:prstGeom prst="rect">
            <a:avLst/>
          </a:prstGeom>
        </p:spPr>
      </p:pic>
    </p:spTree>
    <p:extLst>
      <p:ext uri="{BB962C8B-B14F-4D97-AF65-F5344CB8AC3E}">
        <p14:creationId xmlns:p14="http://schemas.microsoft.com/office/powerpoint/2010/main" val="1129302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I created basic GUIs</a:t>
            </a:r>
          </a:p>
          <a:p>
            <a:pPr marL="514350" indent="-514350">
              <a:buFont typeface="+mj-lt"/>
              <a:buAutoNum type="arabicPeriod"/>
            </a:pPr>
            <a:r>
              <a:rPr lang="en-US" dirty="0"/>
              <a:t>I integrated functions from my basic GUIs into the main GUI</a:t>
            </a:r>
          </a:p>
          <a:p>
            <a:r>
              <a:rPr lang="en-US" dirty="0"/>
              <a:t>I mainly used:</a:t>
            </a:r>
          </a:p>
          <a:p>
            <a:pPr lvl="1">
              <a:buFont typeface="Arial" panose="020B0604020202020204" pitchFamily="34" charset="0"/>
              <a:buChar char="•"/>
            </a:pPr>
            <a:r>
              <a:rPr lang="en-US" dirty="0"/>
              <a:t>Python – a multi-purpose and high-level programming language</a:t>
            </a:r>
          </a:p>
          <a:p>
            <a:pPr lvl="1">
              <a:buFont typeface="Arial" panose="020B0604020202020204" pitchFamily="34" charset="0"/>
              <a:buChar char="•"/>
            </a:pPr>
            <a:r>
              <a:rPr lang="en-US" dirty="0" err="1"/>
              <a:t>PyQt</a:t>
            </a:r>
            <a:r>
              <a:rPr lang="en-US" dirty="0"/>
              <a:t> – a GUI module/toolkit</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11</a:t>
            </a:fld>
            <a:endParaRPr lang="en-US"/>
          </a:p>
        </p:txBody>
      </p:sp>
    </p:spTree>
    <p:extLst>
      <p:ext uri="{BB962C8B-B14F-4D97-AF65-F5344CB8AC3E}">
        <p14:creationId xmlns:p14="http://schemas.microsoft.com/office/powerpoint/2010/main" val="420564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12</a:t>
            </a:fld>
            <a:endParaRPr lang="en-US"/>
          </a:p>
        </p:txBody>
      </p:sp>
      <p:pic>
        <p:nvPicPr>
          <p:cNvPr id="8" name="Picture 7" descr="Graphical user interface, text, application&#10;&#10;Description automatically generated">
            <a:extLst>
              <a:ext uri="{FF2B5EF4-FFF2-40B4-BE49-F238E27FC236}">
                <a16:creationId xmlns:a16="http://schemas.microsoft.com/office/drawing/2014/main" id="{3697FECC-559C-448C-B357-A874A5D28E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43637" y="1514621"/>
            <a:ext cx="3904726" cy="3828757"/>
          </a:xfrm>
          <a:prstGeom prst="rect">
            <a:avLst/>
          </a:prstGeom>
        </p:spPr>
      </p:pic>
    </p:spTree>
    <p:extLst>
      <p:ext uri="{BB962C8B-B14F-4D97-AF65-F5344CB8AC3E}">
        <p14:creationId xmlns:p14="http://schemas.microsoft.com/office/powerpoint/2010/main" val="1451805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13</a:t>
            </a:fld>
            <a:endParaRPr lang="en-US"/>
          </a:p>
        </p:txBody>
      </p:sp>
      <p:pic>
        <p:nvPicPr>
          <p:cNvPr id="6" name="Picture 5" descr="Graphical user interface, application&#10;&#10;Description automatically generated">
            <a:extLst>
              <a:ext uri="{FF2B5EF4-FFF2-40B4-BE49-F238E27FC236}">
                <a16:creationId xmlns:a16="http://schemas.microsoft.com/office/drawing/2014/main" id="{7455A0FA-C721-45C3-A322-4790C6007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6003" y="1423593"/>
            <a:ext cx="5859993" cy="4875607"/>
          </a:xfrm>
          <a:prstGeom prst="rect">
            <a:avLst/>
          </a:prstGeom>
        </p:spPr>
      </p:pic>
    </p:spTree>
    <p:extLst>
      <p:ext uri="{BB962C8B-B14F-4D97-AF65-F5344CB8AC3E}">
        <p14:creationId xmlns:p14="http://schemas.microsoft.com/office/powerpoint/2010/main" val="3756114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14</a:t>
            </a:fld>
            <a:endParaRPr lang="en-US"/>
          </a:p>
        </p:txBody>
      </p:sp>
      <p:pic>
        <p:nvPicPr>
          <p:cNvPr id="10" name="Picture 9">
            <a:extLst>
              <a:ext uri="{FF2B5EF4-FFF2-40B4-BE49-F238E27FC236}">
                <a16:creationId xmlns:a16="http://schemas.microsoft.com/office/drawing/2014/main" id="{803A005D-352C-4F30-A52C-619959315E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9897" y="1406919"/>
            <a:ext cx="5832206" cy="4892281"/>
          </a:xfrm>
          <a:prstGeom prst="rect">
            <a:avLst/>
          </a:prstGeom>
        </p:spPr>
      </p:pic>
    </p:spTree>
    <p:extLst>
      <p:ext uri="{BB962C8B-B14F-4D97-AF65-F5344CB8AC3E}">
        <p14:creationId xmlns:p14="http://schemas.microsoft.com/office/powerpoint/2010/main" val="3567359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15</a:t>
            </a:fld>
            <a:endParaRPr lang="en-US"/>
          </a:p>
        </p:txBody>
      </p:sp>
      <p:pic>
        <p:nvPicPr>
          <p:cNvPr id="5" name="Picture 4" descr="A screenshot of a computer&#10;&#10;Description automatically generated">
            <a:extLst>
              <a:ext uri="{FF2B5EF4-FFF2-40B4-BE49-F238E27FC236}">
                <a16:creationId xmlns:a16="http://schemas.microsoft.com/office/drawing/2014/main" id="{D430225B-5F2A-401D-BC90-535C1369CF99}"/>
              </a:ext>
            </a:extLst>
          </p:cNvPr>
          <p:cNvPicPr>
            <a:picLocks noChangeAspect="1"/>
          </p:cNvPicPr>
          <p:nvPr/>
        </p:nvPicPr>
        <p:blipFill rotWithShape="1">
          <a:blip r:embed="rId3">
            <a:extLst>
              <a:ext uri="{28A0092B-C50C-407E-A947-70E740481C1C}">
                <a14:useLocalDpi xmlns:a14="http://schemas.microsoft.com/office/drawing/2010/main" val="0"/>
              </a:ext>
            </a:extLst>
          </a:blip>
          <a:srcRect l="40859" t="38750" r="23750" b="4028"/>
          <a:stretch/>
        </p:blipFill>
        <p:spPr>
          <a:xfrm>
            <a:off x="3362324" y="1410244"/>
            <a:ext cx="5467351" cy="4972515"/>
          </a:xfrm>
          <a:prstGeom prst="rect">
            <a:avLst/>
          </a:prstGeom>
        </p:spPr>
      </p:pic>
    </p:spTree>
    <p:extLst>
      <p:ext uri="{BB962C8B-B14F-4D97-AF65-F5344CB8AC3E}">
        <p14:creationId xmlns:p14="http://schemas.microsoft.com/office/powerpoint/2010/main" val="65224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t>I created basic GUIs</a:t>
            </a:r>
          </a:p>
          <a:p>
            <a:pPr marL="514350" indent="-514350">
              <a:buFont typeface="+mj-lt"/>
              <a:buAutoNum type="arabicPeriod"/>
            </a:pPr>
            <a:r>
              <a:rPr lang="en-US" dirty="0"/>
              <a:t>I integrated functions from my basic GUIs into the main GUI</a:t>
            </a:r>
          </a:p>
          <a:p>
            <a:pPr marL="514350" indent="-514350">
              <a:buFont typeface="+mj-lt"/>
              <a:buAutoNum type="arabicPeriod"/>
            </a:pPr>
            <a:r>
              <a:rPr lang="en-US" dirty="0"/>
              <a:t>I worked on a separate function called </a:t>
            </a:r>
            <a:r>
              <a:rPr lang="en-US" dirty="0" err="1"/>
              <a:t>partool-qlayer</a:t>
            </a:r>
            <a:endParaRPr lang="en-US" dirty="0"/>
          </a:p>
          <a:p>
            <a:r>
              <a:rPr lang="en-US" dirty="0"/>
              <a:t>I mainly used:</a:t>
            </a:r>
          </a:p>
          <a:p>
            <a:pPr lvl="1">
              <a:buFont typeface="Arial" panose="020B0604020202020204" pitchFamily="34" charset="0"/>
              <a:buChar char="•"/>
            </a:pPr>
            <a:r>
              <a:rPr lang="en-US" dirty="0"/>
              <a:t>Python – a multi-purpose and high-level programming language</a:t>
            </a:r>
          </a:p>
          <a:p>
            <a:pPr lvl="1">
              <a:buFont typeface="Arial" panose="020B0604020202020204" pitchFamily="34" charset="0"/>
              <a:buChar char="•"/>
            </a:pPr>
            <a:r>
              <a:rPr lang="en-US" dirty="0" err="1"/>
              <a:t>PyQt</a:t>
            </a:r>
            <a:r>
              <a:rPr lang="en-US" dirty="0"/>
              <a:t> – a GUI module/toolkit</a:t>
            </a:r>
          </a:p>
          <a:p>
            <a:pPr lvl="1">
              <a:buFont typeface="Arial" panose="020B0604020202020204" pitchFamily="34" charset="0"/>
              <a:buChar char="•"/>
            </a:pPr>
            <a:r>
              <a:rPr lang="en-US" dirty="0" err="1"/>
              <a:t>PyVista</a:t>
            </a:r>
            <a:r>
              <a:rPr lang="en-US" dirty="0"/>
              <a:t> – 3D visualization/mesh analysis in Python</a:t>
            </a:r>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16</a:t>
            </a:fld>
            <a:endParaRPr lang="en-US"/>
          </a:p>
        </p:txBody>
      </p:sp>
    </p:spTree>
    <p:extLst>
      <p:ext uri="{BB962C8B-B14F-4D97-AF65-F5344CB8AC3E}">
        <p14:creationId xmlns:p14="http://schemas.microsoft.com/office/powerpoint/2010/main" val="1517922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17</a:t>
            </a:fld>
            <a:endParaRPr lang="en-US"/>
          </a:p>
        </p:txBody>
      </p:sp>
      <p:pic>
        <p:nvPicPr>
          <p:cNvPr id="6" name="Picture 5" descr="Graphical user interface&#10;&#10;Description automatically generated">
            <a:extLst>
              <a:ext uri="{FF2B5EF4-FFF2-40B4-BE49-F238E27FC236}">
                <a16:creationId xmlns:a16="http://schemas.microsoft.com/office/drawing/2014/main" id="{D1DA3327-CE0E-4682-A5B5-696FAC78A2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1175" y="1523965"/>
            <a:ext cx="4189650" cy="4775235"/>
          </a:xfrm>
          <a:prstGeom prst="rect">
            <a:avLst/>
          </a:prstGeom>
        </p:spPr>
      </p:pic>
    </p:spTree>
    <p:extLst>
      <p:ext uri="{BB962C8B-B14F-4D97-AF65-F5344CB8AC3E}">
        <p14:creationId xmlns:p14="http://schemas.microsoft.com/office/powerpoint/2010/main" val="3261397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18</a:t>
            </a:fld>
            <a:endParaRPr lang="en-US"/>
          </a:p>
        </p:txBody>
      </p:sp>
      <p:pic>
        <p:nvPicPr>
          <p:cNvPr id="5" name="Picture 4" descr="A screenshot of a computer&#10;&#10;Description automatically generated">
            <a:extLst>
              <a:ext uri="{FF2B5EF4-FFF2-40B4-BE49-F238E27FC236}">
                <a16:creationId xmlns:a16="http://schemas.microsoft.com/office/drawing/2014/main" id="{E177499A-8604-4C4D-BB14-395C8E3F035D}"/>
              </a:ext>
            </a:extLst>
          </p:cNvPr>
          <p:cNvPicPr>
            <a:picLocks noChangeAspect="1"/>
          </p:cNvPicPr>
          <p:nvPr/>
        </p:nvPicPr>
        <p:blipFill rotWithShape="1">
          <a:blip r:embed="rId3">
            <a:extLst>
              <a:ext uri="{28A0092B-C50C-407E-A947-70E740481C1C}">
                <a14:useLocalDpi xmlns:a14="http://schemas.microsoft.com/office/drawing/2010/main" val="0"/>
              </a:ext>
            </a:extLst>
          </a:blip>
          <a:srcRect l="28281" t="6666" r="17813" b="18750"/>
          <a:stretch/>
        </p:blipFill>
        <p:spPr>
          <a:xfrm>
            <a:off x="738586" y="1751915"/>
            <a:ext cx="4980777" cy="3876344"/>
          </a:xfrm>
          <a:prstGeom prst="rect">
            <a:avLst/>
          </a:prstGeom>
        </p:spPr>
      </p:pic>
      <p:pic>
        <p:nvPicPr>
          <p:cNvPr id="8" name="Picture 7" descr="Graphical user interface, application&#10;&#10;Description automatically generated">
            <a:extLst>
              <a:ext uri="{FF2B5EF4-FFF2-40B4-BE49-F238E27FC236}">
                <a16:creationId xmlns:a16="http://schemas.microsoft.com/office/drawing/2014/main" id="{745C1E6A-FAA7-4DBB-829E-8EF21B3C3717}"/>
              </a:ext>
            </a:extLst>
          </p:cNvPr>
          <p:cNvPicPr>
            <a:picLocks noChangeAspect="1"/>
          </p:cNvPicPr>
          <p:nvPr/>
        </p:nvPicPr>
        <p:blipFill rotWithShape="1">
          <a:blip r:embed="rId4">
            <a:extLst>
              <a:ext uri="{28A0092B-C50C-407E-A947-70E740481C1C}">
                <a14:useLocalDpi xmlns:a14="http://schemas.microsoft.com/office/drawing/2010/main" val="0"/>
              </a:ext>
            </a:extLst>
          </a:blip>
          <a:srcRect l="28359" t="6388" r="17656" b="18611"/>
          <a:stretch/>
        </p:blipFill>
        <p:spPr>
          <a:xfrm>
            <a:off x="6472637" y="1743908"/>
            <a:ext cx="4980777" cy="3892358"/>
          </a:xfrm>
          <a:prstGeom prst="rect">
            <a:avLst/>
          </a:prstGeom>
        </p:spPr>
      </p:pic>
    </p:spTree>
    <p:extLst>
      <p:ext uri="{BB962C8B-B14F-4D97-AF65-F5344CB8AC3E}">
        <p14:creationId xmlns:p14="http://schemas.microsoft.com/office/powerpoint/2010/main" val="3429312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Analysis/Summary</a:t>
            </a:r>
          </a:p>
        </p:txBody>
      </p:sp>
      <p:sp>
        <p:nvSpPr>
          <p:cNvPr id="3" name="Content Placeholder 2"/>
          <p:cNvSpPr>
            <a:spLocks noGrp="1"/>
          </p:cNvSpPr>
          <p:nvPr>
            <p:ph idx="1"/>
          </p:nvPr>
        </p:nvSpPr>
        <p:spPr/>
        <p:txBody>
          <a:bodyPr/>
          <a:lstStyle/>
          <a:p>
            <a:r>
              <a:rPr lang="en-US" dirty="0"/>
              <a:t>It will now be easier for future interns and researchers to access the data that they need to continue working with the LPBF machine</a:t>
            </a:r>
          </a:p>
          <a:p>
            <a:r>
              <a:rPr lang="en-US" dirty="0"/>
              <a:t>The results were what were expected along with some changes that would impact the project as a whole</a:t>
            </a:r>
          </a:p>
          <a:p>
            <a:pPr marL="914400" lvl="2" indent="0">
              <a:buNone/>
            </a:pPr>
            <a:r>
              <a:rPr lang="en-US" dirty="0"/>
              <a:t>-Implementation of </a:t>
            </a:r>
            <a:r>
              <a:rPr lang="en-US" dirty="0" err="1"/>
              <a:t>PyVista</a:t>
            </a:r>
            <a:r>
              <a:rPr lang="en-US" dirty="0"/>
              <a:t> for 3D graphs instead of Matplotlib</a:t>
            </a:r>
          </a:p>
          <a:p>
            <a:pPr lvl="2"/>
            <a:endParaRPr lang="en-US" dirty="0"/>
          </a:p>
          <a:p>
            <a:pPr lvl="2"/>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19</a:t>
            </a:fld>
            <a:endParaRPr lang="en-US"/>
          </a:p>
        </p:txBody>
      </p:sp>
    </p:spTree>
    <p:extLst>
      <p:ext uri="{BB962C8B-B14F-4D97-AF65-F5344CB8AC3E}">
        <p14:creationId xmlns:p14="http://schemas.microsoft.com/office/powerpoint/2010/main" val="1450131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Steps/Outlook/Future Work</a:t>
            </a:r>
          </a:p>
        </p:txBody>
      </p:sp>
      <p:sp>
        <p:nvSpPr>
          <p:cNvPr id="3" name="Content Placeholder 2"/>
          <p:cNvSpPr>
            <a:spLocks noGrp="1"/>
          </p:cNvSpPr>
          <p:nvPr>
            <p:ph idx="1"/>
          </p:nvPr>
        </p:nvSpPr>
        <p:spPr/>
        <p:txBody>
          <a:bodyPr>
            <a:normAutofit/>
          </a:bodyPr>
          <a:lstStyle/>
          <a:p>
            <a:r>
              <a:rPr lang="en-US" dirty="0"/>
              <a:t>Work on optimizing the code and ensuring there are no redundancies</a:t>
            </a:r>
          </a:p>
          <a:p>
            <a:r>
              <a:rPr lang="en-US" dirty="0"/>
              <a:t>Add more function capabilities</a:t>
            </a:r>
          </a:p>
          <a:p>
            <a:pPr marL="457200" lvl="1" indent="0">
              <a:buNone/>
            </a:pPr>
            <a:r>
              <a:rPr lang="en-US" dirty="0"/>
              <a:t>-There are many functions, like </a:t>
            </a:r>
            <a:r>
              <a:rPr lang="en-US" dirty="0" err="1"/>
              <a:t>qlayer</a:t>
            </a:r>
            <a:r>
              <a:rPr lang="en-US" dirty="0"/>
              <a:t>, that still need to be implemented</a:t>
            </a:r>
          </a:p>
          <a:p>
            <a:r>
              <a:rPr lang="en-US" dirty="0">
                <a:sym typeface="Wingdings" panose="05000000000000000000" pitchFamily="2" charset="2"/>
              </a:rPr>
              <a:t>I can </a:t>
            </a:r>
            <a:r>
              <a:rPr lang="en-US">
                <a:sym typeface="Wingdings" panose="05000000000000000000" pitchFamily="2" charset="2"/>
              </a:rPr>
              <a:t>see its </a:t>
            </a:r>
            <a:r>
              <a:rPr lang="en-US" dirty="0">
                <a:sym typeface="Wingdings" panose="05000000000000000000" pitchFamily="2" charset="2"/>
              </a:rPr>
              <a:t>ability to broaden as there is a lot of complex data derived from the LPBF machine that could be displayed or utilized</a:t>
            </a:r>
          </a:p>
          <a:p>
            <a:pPr marL="457200" lvl="1" indent="0">
              <a:buNone/>
            </a:pPr>
            <a:r>
              <a:rPr lang="en-US" dirty="0">
                <a:sym typeface="Wingdings" panose="05000000000000000000" pitchFamily="2" charset="2"/>
              </a:rPr>
              <a:t>-It can get intricate </a:t>
            </a: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20</a:t>
            </a:fld>
            <a:endParaRPr lang="en-US"/>
          </a:p>
        </p:txBody>
      </p:sp>
    </p:spTree>
    <p:extLst>
      <p:ext uri="{BB962C8B-B14F-4D97-AF65-F5344CB8AC3E}">
        <p14:creationId xmlns:p14="http://schemas.microsoft.com/office/powerpoint/2010/main" val="1818800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Acknowledgements</a:t>
            </a:r>
          </a:p>
        </p:txBody>
      </p:sp>
      <p:sp>
        <p:nvSpPr>
          <p:cNvPr id="3" name="Content Placeholder 2"/>
          <p:cNvSpPr>
            <a:spLocks noGrp="1"/>
          </p:cNvSpPr>
          <p:nvPr>
            <p:ph idx="1"/>
          </p:nvPr>
        </p:nvSpPr>
        <p:spPr/>
        <p:txBody>
          <a:bodyPr>
            <a:normAutofit/>
          </a:bodyPr>
          <a:lstStyle/>
          <a:p>
            <a:r>
              <a:rPr lang="en-US" dirty="0"/>
              <a:t>Anjesa Terstena and Fatima Al-Shaikhli</a:t>
            </a:r>
          </a:p>
          <a:p>
            <a:r>
              <a:rPr lang="en-US" dirty="0"/>
              <a:t>Stem Takes Flight</a:t>
            </a:r>
          </a:p>
          <a:p>
            <a:r>
              <a:rPr lang="en-US" dirty="0"/>
              <a:t>Nicole Shaw and Debbie Murray</a:t>
            </a:r>
          </a:p>
          <a:p>
            <a:r>
              <a:rPr lang="en-US" dirty="0"/>
              <a:t>NASA Langley and the Advanced Materials and Processing Branch</a:t>
            </a:r>
          </a:p>
          <a:p>
            <a:r>
              <a:rPr lang="en-US" dirty="0"/>
              <a:t>All images credit NASA unless otherwise noted </a:t>
            </a:r>
          </a:p>
        </p:txBody>
      </p:sp>
      <p:sp>
        <p:nvSpPr>
          <p:cNvPr id="4" name="Slide Number Placeholder 3"/>
          <p:cNvSpPr>
            <a:spLocks noGrp="1"/>
          </p:cNvSpPr>
          <p:nvPr>
            <p:ph type="sldNum" sz="quarter" idx="12"/>
          </p:nvPr>
        </p:nvSpPr>
        <p:spPr/>
        <p:txBody>
          <a:bodyPr/>
          <a:lstStyle/>
          <a:p>
            <a:fld id="{224C0C37-3CEC-4CB4-B902-37F94E20E969}" type="slidenum">
              <a:rPr lang="en-US" smtClean="0"/>
              <a:pPr/>
              <a:t>21</a:t>
            </a:fld>
            <a:endParaRPr lang="en-US"/>
          </a:p>
        </p:txBody>
      </p:sp>
    </p:spTree>
    <p:extLst>
      <p:ext uri="{BB962C8B-B14F-4D97-AF65-F5344CB8AC3E}">
        <p14:creationId xmlns:p14="http://schemas.microsoft.com/office/powerpoint/2010/main" val="3395995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04835"/>
            <a:ext cx="10515600" cy="5172128"/>
          </a:xfrm>
        </p:spPr>
        <p:txBody>
          <a:bodyPr>
            <a:normAutofit fontScale="92500" lnSpcReduction="10000"/>
          </a:bodyPr>
          <a:lstStyle/>
          <a:p>
            <a:r>
              <a:rPr lang="en-US" dirty="0"/>
              <a:t>Additive manufacturing is a rapidly growing field and laser powder bed fusion is a relatively new addition. During the process of laser powder bed fusion additive manufacturing, there is a large compilation of data collected from the many sensors and cameras hooked to the machine. As such, there needed to be a process devised that can compile the data and display or analyze it in a user-friendly manner. In order to do so, the goal of my internship at NASA Langley Research Center was to create Graphical User Interfaces (GUIs) that could take in user input regarding certain variables attached to the sensors and provide visual output in the form of plots and figures. The main resources utilized for the GUIs were Python, </a:t>
            </a:r>
            <a:r>
              <a:rPr lang="en-US" dirty="0" err="1"/>
              <a:t>PyQt</a:t>
            </a:r>
            <a:r>
              <a:rPr lang="en-US" dirty="0"/>
              <a:t>, and </a:t>
            </a:r>
            <a:r>
              <a:rPr lang="en-US" dirty="0" err="1"/>
              <a:t>PyVista</a:t>
            </a:r>
            <a:r>
              <a:rPr lang="en-US" dirty="0"/>
              <a:t>. The resulting GUIs contain dynamic elements that can continue to be updated as the need arises. Through the implementation of the GUIs, there is no need for researchers to learn command line functions in order to access the data. Instead, the data regarding all the variables is readily available and displayed quickly so that the research can continue to move forward.</a:t>
            </a:r>
          </a:p>
          <a:p>
            <a:pPr marL="0" indent="0">
              <a:buNone/>
            </a:pP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22</a:t>
            </a:fld>
            <a:endParaRPr lang="en-US"/>
          </a:p>
        </p:txBody>
      </p:sp>
    </p:spTree>
    <p:extLst>
      <p:ext uri="{BB962C8B-B14F-4D97-AF65-F5344CB8AC3E}">
        <p14:creationId xmlns:p14="http://schemas.microsoft.com/office/powerpoint/2010/main" val="33648749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bd4f02a2ef4b175d17b1596f2aa4b6ce">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75eaf6942e3198bc47429d20a20f83bf"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72883E6-4E45-469D-A6CD-CBF4B7EC55C4}">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71A5D04F-A9C1-4A1D-87B5-0846A027D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357579D-3170-4028-9FF6-2B00D8EF8E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32743</TotalTime>
  <Words>706</Words>
  <Application>Microsoft Office PowerPoint</Application>
  <PresentationFormat>Widescreen</PresentationFormat>
  <Paragraphs>104</Paragraphs>
  <Slides>22</Slides>
  <Notes>11</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22</vt:i4>
      </vt:variant>
    </vt:vector>
  </HeadingPairs>
  <TitlesOfParts>
    <vt:vector size="33" baseType="lpstr">
      <vt:lpstr>.AppleSystemUIFont</vt:lpstr>
      <vt:lpstr>Arial</vt:lpstr>
      <vt:lpstr>Arial</vt:lpstr>
      <vt:lpstr>Arial Bold</vt:lpstr>
      <vt:lpstr>Calibri</vt:lpstr>
      <vt:lpstr>Calibri Light</vt:lpstr>
      <vt:lpstr>Times New Roman</vt:lpstr>
      <vt:lpstr>Wingdings</vt:lpstr>
      <vt:lpstr>Office Theme</vt:lpstr>
      <vt:lpstr>Office Theme</vt:lpstr>
      <vt:lpstr>2_Office Theme</vt:lpstr>
      <vt:lpstr>Graphical User Interfaces for Laser Powder Bed Fusion Additive Manufacturing </vt:lpstr>
      <vt:lpstr>About Me</vt:lpstr>
      <vt:lpstr>About Me</vt:lpstr>
      <vt:lpstr>Challenge</vt:lpstr>
      <vt:lpstr>Objective</vt:lpstr>
      <vt:lpstr>Additive Manufacturing</vt:lpstr>
      <vt:lpstr>Laser Powder Bed Fusion (LPBF)</vt:lpstr>
      <vt:lpstr>Approach</vt:lpstr>
      <vt:lpstr>Results</vt:lpstr>
      <vt:lpstr>Results</vt:lpstr>
      <vt:lpstr>Approach</vt:lpstr>
      <vt:lpstr>Results</vt:lpstr>
      <vt:lpstr>Results</vt:lpstr>
      <vt:lpstr>Results</vt:lpstr>
      <vt:lpstr>Results</vt:lpstr>
      <vt:lpstr>Approach</vt:lpstr>
      <vt:lpstr>Results</vt:lpstr>
      <vt:lpstr>Results</vt:lpstr>
      <vt:lpstr>Analysis/Summary</vt:lpstr>
      <vt:lpstr>Next Steps/Outlook/Future Work</vt:lpstr>
      <vt:lpstr>Acknowledgements</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Robbins, Samuel J. (LARC-D307)[UNIVERSITIES SPACE RESEARCH ASSOCIATION]</dc:creator>
  <cp:lastModifiedBy>Holley, Sherri (LARC-D307)[LAMPS 2]</cp:lastModifiedBy>
  <cp:revision>468</cp:revision>
  <dcterms:created xsi:type="dcterms:W3CDTF">2016-08-05T18:34:48Z</dcterms:created>
  <dcterms:modified xsi:type="dcterms:W3CDTF">2021-07-30T15:00:04Z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