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0" r:id="rId5"/>
  </p:sldMasterIdLst>
  <p:notesMasterIdLst>
    <p:notesMasterId r:id="rId8"/>
  </p:notesMasterIdLst>
  <p:handoutMasterIdLst>
    <p:handoutMasterId r:id="rId9"/>
  </p:handoutMasterIdLst>
  <p:sldIdLst>
    <p:sldId id="4721" r:id="rId6"/>
    <p:sldId id="462" r:id="rId7"/>
  </p:sldIdLst>
  <p:sldSz cx="12192000" cy="6858000"/>
  <p:notesSz cx="7016750" cy="93027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724B1E8-8ADB-1A41-89C6-CA7E22F90BDF}">
          <p14:sldIdLst>
            <p14:sldId id="4721"/>
            <p14:sldId id="4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" name="Cate, Karen T. (ARC-AFS)" initials="CKT(" lastIdx="1" clrIdx="0">
    <p:extLst>
      <p:ext uri="{19B8F6BF-5375-455C-9EA6-DF929625EA0E}">
        <p15:presenceInfo xmlns:p15="http://schemas.microsoft.com/office/powerpoint/2012/main" userId="S::ktung@ndc.nasa.gov::41753507-f587-4956-b962-bb874d441d62" providerId="AD"/>
      </p:ext>
    </p:extLst>
  </p:cmAuthor>
  <p:cmAuthor id="6" name="Johnson, Ronald D. (ARC-AF)" initials="JRD(" lastIdx="40" clrIdx="1">
    <p:extLst>
      <p:ext uri="{19B8F6BF-5375-455C-9EA6-DF929625EA0E}">
        <p15:presenceInfo xmlns:p15="http://schemas.microsoft.com/office/powerpoint/2012/main" userId="S-1-5-21-330711430-3775241029-4075259233-887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2FF"/>
    <a:srgbClr val="7030A0"/>
    <a:srgbClr val="3366CC"/>
    <a:srgbClr val="FF9966"/>
    <a:srgbClr val="C3D69B"/>
    <a:srgbClr val="66FF33"/>
    <a:srgbClr val="B3A2C7"/>
    <a:srgbClr val="95B3D7"/>
    <a:srgbClr val="B7DEE8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21" autoAdjust="0"/>
    <p:restoredTop sz="89787" autoAdjust="0"/>
  </p:normalViewPr>
  <p:slideViewPr>
    <p:cSldViewPr snapToGrid="0" snapToObjects="1">
      <p:cViewPr varScale="1">
        <p:scale>
          <a:sx n="101" d="100"/>
          <a:sy n="101" d="100"/>
        </p:scale>
        <p:origin x="1072" y="160"/>
      </p:cViewPr>
      <p:guideLst/>
    </p:cSldViewPr>
  </p:slid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59" d="100"/>
        <a:sy n="59" d="100"/>
      </p:scale>
      <p:origin x="0" y="-25296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229B11-58A4-B747-BD44-DB2F182A0BB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0"/>
            <a:ext cx="3040593" cy="466753"/>
          </a:xfrm>
          <a:prstGeom prst="rect">
            <a:avLst/>
          </a:prstGeom>
        </p:spPr>
        <p:txBody>
          <a:bodyPr vert="horz" lIns="93873" tIns="46937" rIns="93873" bIns="4693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5A714A-9384-F440-8F02-676451B42F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4535" y="10"/>
            <a:ext cx="3040593" cy="466753"/>
          </a:xfrm>
          <a:prstGeom prst="rect">
            <a:avLst/>
          </a:prstGeom>
        </p:spPr>
        <p:txBody>
          <a:bodyPr vert="horz" lIns="93873" tIns="46937" rIns="93873" bIns="46937" rtlCol="0"/>
          <a:lstStyle>
            <a:lvl1pPr algn="r">
              <a:defRPr sz="1200"/>
            </a:lvl1pPr>
          </a:lstStyle>
          <a:p>
            <a:fld id="{74E70899-FDF5-F043-B737-3FFCDB89E6D8}" type="datetimeFigureOut">
              <a:rPr lang="en-US" smtClean="0"/>
              <a:t>7/30/21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F34697-3424-EA4B-A86D-1C21446DF8C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36000"/>
            <a:ext cx="3040593" cy="466752"/>
          </a:xfrm>
          <a:prstGeom prst="rect">
            <a:avLst/>
          </a:prstGeom>
        </p:spPr>
        <p:txBody>
          <a:bodyPr vert="horz" lIns="93873" tIns="46937" rIns="93873" bIns="4693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93EF07-F733-5D42-9E37-10533C77A86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4535" y="8836000"/>
            <a:ext cx="3040593" cy="466752"/>
          </a:xfrm>
          <a:prstGeom prst="rect">
            <a:avLst/>
          </a:prstGeom>
        </p:spPr>
        <p:txBody>
          <a:bodyPr vert="horz" lIns="93873" tIns="46937" rIns="93873" bIns="46937" rtlCol="0" anchor="b"/>
          <a:lstStyle>
            <a:lvl1pPr algn="r">
              <a:defRPr sz="1200"/>
            </a:lvl1pPr>
          </a:lstStyle>
          <a:p>
            <a:fld id="{ACB479F7-6AA7-214F-8F1C-B5EA288A38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6212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0"/>
            <a:ext cx="3040593" cy="466753"/>
          </a:xfrm>
          <a:prstGeom prst="rect">
            <a:avLst/>
          </a:prstGeom>
        </p:spPr>
        <p:txBody>
          <a:bodyPr vert="horz" lIns="93873" tIns="46937" rIns="93873" bIns="4693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4535" y="10"/>
            <a:ext cx="3040593" cy="466753"/>
          </a:xfrm>
          <a:prstGeom prst="rect">
            <a:avLst/>
          </a:prstGeom>
        </p:spPr>
        <p:txBody>
          <a:bodyPr vert="horz" lIns="93873" tIns="46937" rIns="93873" bIns="46937" rtlCol="0"/>
          <a:lstStyle>
            <a:lvl1pPr algn="r">
              <a:defRPr sz="1200"/>
            </a:lvl1pPr>
          </a:lstStyle>
          <a:p>
            <a:fld id="{6EC6A20C-6D49-C340-A5F7-F52F8CD38ED2}" type="datetimeFigureOut">
              <a:rPr lang="en-US" smtClean="0"/>
              <a:t>7/30/21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3638"/>
            <a:ext cx="5581650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873" tIns="46937" rIns="93873" bIns="4693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6949"/>
            <a:ext cx="5613400" cy="3662960"/>
          </a:xfrm>
          <a:prstGeom prst="rect">
            <a:avLst/>
          </a:prstGeom>
        </p:spPr>
        <p:txBody>
          <a:bodyPr vert="horz" lIns="93873" tIns="46937" rIns="93873" bIns="46937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6000"/>
            <a:ext cx="3040593" cy="466752"/>
          </a:xfrm>
          <a:prstGeom prst="rect">
            <a:avLst/>
          </a:prstGeom>
        </p:spPr>
        <p:txBody>
          <a:bodyPr vert="horz" lIns="93873" tIns="46937" rIns="93873" bIns="4693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4535" y="8836000"/>
            <a:ext cx="3040593" cy="466752"/>
          </a:xfrm>
          <a:prstGeom prst="rect">
            <a:avLst/>
          </a:prstGeom>
        </p:spPr>
        <p:txBody>
          <a:bodyPr vert="horz" lIns="93873" tIns="46937" rIns="93873" bIns="46937" rtlCol="0" anchor="b"/>
          <a:lstStyle>
            <a:lvl1pPr algn="r">
              <a:defRPr sz="1200"/>
            </a:lvl1pPr>
          </a:lstStyle>
          <a:p>
            <a:fld id="{A634E410-7213-3140-9F6B-41BEA2C91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794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6563" y="695325"/>
            <a:ext cx="6191250" cy="3482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D238B1-1031-431A-9FC2-D0E9D6DA9C0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19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Having an actionable specification of a system is the bedrock of verification and validation, otherwise any implementation is acceptable.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Actionable Specification:  In areas like perception, the only specification is a huge high-dimensional data set that does not constitute an actionable specification.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Brittleness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Lack of predictability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ML is vulnerable to biases in data that can be hard to overcome.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/>
              <a:t>Explainability</a:t>
            </a:r>
            <a:r>
              <a:rPr lang="en-US" dirty="0"/>
              <a:t>  is solely in terms of statistics/optimization - great for debugging, but makes no sense to users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F7395-EB98-3042-B889-8856760810B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150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731" y="0"/>
            <a:ext cx="10904107" cy="66384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3" y="815967"/>
            <a:ext cx="11523415" cy="56036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13645" y="6646196"/>
            <a:ext cx="978355" cy="212999"/>
          </a:xfrm>
        </p:spPr>
        <p:txBody>
          <a:bodyPr/>
          <a:lstStyle>
            <a:lvl1pPr>
              <a:defRPr sz="1200"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925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4113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731" y="0"/>
            <a:ext cx="10632671" cy="663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8468" y="913884"/>
            <a:ext cx="5725933" cy="52122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56468" y="913884"/>
            <a:ext cx="5725933" cy="52122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089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with Pre-Decisional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730" y="0"/>
            <a:ext cx="10638185" cy="663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7380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730" y="0"/>
            <a:ext cx="10638185" cy="663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40768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2271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3" y="960352"/>
            <a:ext cx="11523415" cy="516581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3338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731" y="0"/>
            <a:ext cx="10904107" cy="66384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3" y="815967"/>
            <a:ext cx="11523415" cy="56036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13645" y="6646196"/>
            <a:ext cx="978355" cy="212999"/>
          </a:xfrm>
        </p:spPr>
        <p:txBody>
          <a:bodyPr/>
          <a:lstStyle>
            <a:lvl1pPr>
              <a:defRPr sz="1200"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438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48209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731" y="0"/>
            <a:ext cx="10632671" cy="663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8468" y="913884"/>
            <a:ext cx="5725933" cy="52122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56468" y="913884"/>
            <a:ext cx="5725933" cy="52122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38591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with Pre-Decisional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730" y="0"/>
            <a:ext cx="10638185" cy="663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53128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730" y="0"/>
            <a:ext cx="10638185" cy="663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05317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8314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3" y="960352"/>
            <a:ext cx="11523415" cy="516581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2941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63933" y="0"/>
            <a:ext cx="10889904" cy="663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423" y="789968"/>
            <a:ext cx="11523415" cy="5607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13645" y="6588539"/>
            <a:ext cx="978355" cy="2644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189"/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ea typeface="ＭＳ Ｐゴシック" pitchFamily="34" charset="-128"/>
              </a:rPr>
              <a:pPr defTabSz="457189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ea typeface="ＭＳ Ｐゴシック" pitchFamily="34" charset="-12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07463" y="63971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189"/>
            <a:endParaRPr lang="en-US" sz="1800" dirty="0">
              <a:solidFill>
                <a:prstClr val="black"/>
              </a:solidFill>
              <a:latin typeface="Calibri"/>
              <a:ea typeface="ＭＳ Ｐゴシック" pitchFamily="34" charset="-128"/>
            </a:endParaRPr>
          </a:p>
        </p:txBody>
      </p:sp>
      <p:cxnSp>
        <p:nvCxnSpPr>
          <p:cNvPr id="8" name="Straight Connector 7"/>
          <p:cNvCxnSpPr/>
          <p:nvPr userDrawn="1"/>
        </p:nvCxnSpPr>
        <p:spPr bwMode="auto">
          <a:xfrm>
            <a:off x="963933" y="646042"/>
            <a:ext cx="11084843" cy="0"/>
          </a:xfrm>
          <a:prstGeom prst="line">
            <a:avLst/>
          </a:prstGeom>
          <a:solidFill>
            <a:schemeClr val="accent1"/>
          </a:solidFill>
          <a:ln w="38100" cap="flat" cmpd="sng" algn="ctr">
            <a:gradFill flip="none" rotWithShape="1">
              <a:gsLst>
                <a:gs pos="26000">
                  <a:srgbClr val="0F68B5"/>
                </a:gs>
                <a:gs pos="0">
                  <a:srgbClr val="0F68B5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9000">
                  <a:schemeClr val="bg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1" name="Picture 13" descr="NASA insigniaCMYK"/>
          <p:cNvPicPr preferRelativeResize="0">
            <a:picLocks noChangeAspect="1" noChangeArrowheads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451" y="44555"/>
            <a:ext cx="777875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0772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</p:sldLayoutIdLst>
  <p:hf hdr="0" ftr="0" dt="0"/>
  <p:txStyles>
    <p:titleStyle>
      <a:lvl1pPr algn="ctr" defTabSz="457189" rtl="0" eaLnBrk="1" latinLnBrk="0" hangingPunct="1">
        <a:lnSpc>
          <a:spcPct val="8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457189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defTabSz="457189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457189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457189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457189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63933" y="0"/>
            <a:ext cx="10889904" cy="663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423" y="789968"/>
            <a:ext cx="11523415" cy="5607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13645" y="6588539"/>
            <a:ext cx="978355" cy="2644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189"/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  <a:ea typeface="ＭＳ Ｐゴシック" pitchFamily="34" charset="-128"/>
              </a:rPr>
              <a:pPr defTabSz="457189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ea typeface="ＭＳ Ｐゴシック" pitchFamily="34" charset="-12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07463" y="63971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189"/>
            <a:endParaRPr lang="en-US" sz="1800" dirty="0">
              <a:solidFill>
                <a:prstClr val="black"/>
              </a:solidFill>
              <a:latin typeface="Calibri"/>
              <a:ea typeface="ＭＳ Ｐゴシック" pitchFamily="34" charset="-128"/>
            </a:endParaRPr>
          </a:p>
        </p:txBody>
      </p:sp>
      <p:cxnSp>
        <p:nvCxnSpPr>
          <p:cNvPr id="8" name="Straight Connector 7"/>
          <p:cNvCxnSpPr/>
          <p:nvPr userDrawn="1"/>
        </p:nvCxnSpPr>
        <p:spPr bwMode="auto">
          <a:xfrm>
            <a:off x="963933" y="646042"/>
            <a:ext cx="11084843" cy="0"/>
          </a:xfrm>
          <a:prstGeom prst="line">
            <a:avLst/>
          </a:prstGeom>
          <a:solidFill>
            <a:schemeClr val="accent1"/>
          </a:solidFill>
          <a:ln w="38100" cap="flat" cmpd="sng" algn="ctr">
            <a:gradFill flip="none" rotWithShape="1">
              <a:gsLst>
                <a:gs pos="26000">
                  <a:srgbClr val="0F68B5"/>
                </a:gs>
                <a:gs pos="0">
                  <a:srgbClr val="0F68B5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9000">
                  <a:schemeClr val="bg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1" name="Picture 13" descr="NASA insigniaCMYK"/>
          <p:cNvPicPr preferRelativeResize="0">
            <a:picLocks noChangeAspect="1" noChangeArrowheads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451" y="44555"/>
            <a:ext cx="777875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3EFCDB2-FC7C-9942-8879-D1B9EA786225}"/>
              </a:ext>
            </a:extLst>
          </p:cNvPr>
          <p:cNvSpPr/>
          <p:nvPr userDrawn="1"/>
        </p:nvSpPr>
        <p:spPr>
          <a:xfrm>
            <a:off x="4559800" y="6708411"/>
            <a:ext cx="370195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b="0" i="0" dirty="0">
                <a:solidFill>
                  <a:srgbClr val="FF0000"/>
                </a:solidFill>
                <a:effectLst/>
                <a:latin typeface="Arial Black" panose="020B0604020202020204" pitchFamily="34" charset="0"/>
              </a:rPr>
              <a:t>NASA Pre-Decisional / FOR INTERNAL USE ONLY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553172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</p:sldLayoutIdLst>
  <p:hf hdr="0" ftr="0" dt="0"/>
  <p:txStyles>
    <p:titleStyle>
      <a:lvl1pPr algn="ctr" defTabSz="457189" rtl="0" eaLnBrk="1" latinLnBrk="0" hangingPunct="1">
        <a:lnSpc>
          <a:spcPct val="8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457189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defTabSz="457189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457189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457189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457189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14F41E7-AF5F-472D-AD59-0656FBC1B7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0"/>
            <a:ext cx="12196119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00440F6-68CC-EC4B-9167-0E276F6F70CD}"/>
              </a:ext>
            </a:extLst>
          </p:cNvPr>
          <p:cNvSpPr/>
          <p:nvPr/>
        </p:nvSpPr>
        <p:spPr>
          <a:xfrm>
            <a:off x="0" y="4963885"/>
            <a:ext cx="12192000" cy="1850475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B8FE33-90FE-8C44-A15D-2D8053EDB42E}"/>
              </a:ext>
            </a:extLst>
          </p:cNvPr>
          <p:cNvSpPr txBox="1"/>
          <p:nvPr/>
        </p:nvSpPr>
        <p:spPr>
          <a:xfrm>
            <a:off x="51943" y="5127826"/>
            <a:ext cx="12140057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i="1" dirty="0">
                <a:solidFill>
                  <a:schemeClr val="bg1"/>
                </a:solidFill>
                <a:ea typeface="Calibri"/>
                <a:cs typeface="Calibri"/>
                <a:sym typeface="Calibri"/>
              </a:rPr>
              <a:t>Natasha </a:t>
            </a:r>
            <a:r>
              <a:rPr lang="en-US" sz="3000" i="1" dirty="0" err="1">
                <a:solidFill>
                  <a:schemeClr val="bg1"/>
                </a:solidFill>
                <a:ea typeface="Calibri"/>
                <a:cs typeface="Calibri"/>
                <a:sym typeface="Calibri"/>
              </a:rPr>
              <a:t>Neogi</a:t>
            </a:r>
            <a:r>
              <a:rPr lang="en-US" sz="3000" i="1" dirty="0">
                <a:solidFill>
                  <a:schemeClr val="bg1"/>
                </a:solidFill>
                <a:ea typeface="Calibri"/>
                <a:cs typeface="Calibri"/>
                <a:sym typeface="Calibri"/>
              </a:rPr>
              <a:t>, NASA Langley Research Center</a:t>
            </a:r>
          </a:p>
          <a:p>
            <a:pPr lvl="0"/>
            <a:r>
              <a:rPr lang="en-US" sz="3000" i="1" dirty="0">
                <a:solidFill>
                  <a:schemeClr val="bg1"/>
                </a:solidFill>
                <a:ea typeface="Calibri"/>
                <a:cs typeface="Calibri"/>
                <a:sym typeface="Calibri"/>
              </a:rPr>
              <a:t>AIAA Aviation 360 Forum Panel:  Certification for Machine Learning</a:t>
            </a:r>
          </a:p>
          <a:p>
            <a:pPr lvl="0"/>
            <a:r>
              <a:rPr lang="en-US" sz="3000" i="1" dirty="0">
                <a:solidFill>
                  <a:schemeClr val="bg1"/>
                </a:solidFill>
                <a:ea typeface="Calibri"/>
                <a:cs typeface="Calibri"/>
                <a:sym typeface="Calibri"/>
              </a:rPr>
              <a:t>August 6, 2021</a:t>
            </a:r>
          </a:p>
          <a:p>
            <a:pPr lvl="0"/>
            <a:endParaRPr lang="en-US" sz="1600" i="1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  <a:p>
            <a:pPr lvl="0"/>
            <a:endParaRPr lang="en-US" sz="1200" i="1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A7D23-5EA3-BB48-9A7E-29066237FEC6}" type="slidenum">
              <a:rPr lang="en-US" sz="120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</a:t>
            </a:fld>
            <a:endParaRPr lang="en-US" sz="1200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89135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Issues in Certification for Machine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3" y="688967"/>
            <a:ext cx="11523415" cy="56036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600" dirty="0">
                <a:cs typeface="Arial" panose="020B0604020202020204" pitchFamily="34" charset="0"/>
              </a:rPr>
              <a:t>Primary aim of aircraft certification (Part 21 etc.) is to provide </a:t>
            </a:r>
            <a:r>
              <a:rPr lang="en-US" altLang="en-US" sz="2600" dirty="0">
                <a:solidFill>
                  <a:srgbClr val="7030A0"/>
                </a:solidFill>
                <a:cs typeface="Arial" panose="020B0604020202020204" pitchFamily="34" charset="0"/>
              </a:rPr>
              <a:t>assurance of safety </a:t>
            </a:r>
            <a:r>
              <a:rPr lang="en-US" altLang="en-US" sz="2600" dirty="0">
                <a:cs typeface="Arial" panose="020B0604020202020204" pitchFamily="34" charset="0"/>
              </a:rPr>
              <a:t>by: (1) assuring that items perform their </a:t>
            </a:r>
            <a:r>
              <a:rPr lang="en-US" altLang="en-US" sz="2600" i="1" u="sng" dirty="0">
                <a:cs typeface="Arial" panose="020B0604020202020204" pitchFamily="34" charset="0"/>
              </a:rPr>
              <a:t>intended (safe) functions</a:t>
            </a:r>
            <a:r>
              <a:rPr lang="en-US" altLang="en-US" sz="2600" dirty="0">
                <a:cs typeface="Arial" panose="020B0604020202020204" pitchFamily="34" charset="0"/>
              </a:rPr>
              <a:t> under </a:t>
            </a:r>
            <a:r>
              <a:rPr lang="en-US" altLang="en-US" sz="2600" dirty="0">
                <a:solidFill>
                  <a:srgbClr val="00B050"/>
                </a:solidFill>
                <a:cs typeface="Arial" panose="020B0604020202020204" pitchFamily="34" charset="0"/>
              </a:rPr>
              <a:t>any foreseeable operating condition</a:t>
            </a:r>
            <a:r>
              <a:rPr lang="en-US" altLang="en-US" sz="2600" dirty="0">
                <a:cs typeface="Arial" panose="020B0604020202020204" pitchFamily="34" charset="0"/>
              </a:rPr>
              <a:t>, and (2) assuring that </a:t>
            </a:r>
            <a:r>
              <a:rPr lang="en-US" altLang="en-US" sz="2600" i="1" u="sng" dirty="0">
                <a:cs typeface="Arial" panose="020B0604020202020204" pitchFamily="34" charset="0"/>
              </a:rPr>
              <a:t>unintended functions</a:t>
            </a:r>
            <a:r>
              <a:rPr lang="en-US" altLang="en-US" sz="2600" dirty="0">
                <a:cs typeface="Arial" panose="020B0604020202020204" pitchFamily="34" charset="0"/>
              </a:rPr>
              <a:t> are improbable.</a:t>
            </a:r>
            <a:endParaRPr lang="en-US" sz="2600" dirty="0"/>
          </a:p>
          <a:p>
            <a:pPr marL="0" indent="0">
              <a:buNone/>
            </a:pPr>
            <a:endParaRPr lang="en-US" sz="8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CB292C-911E-B24E-9808-397429EEF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A7D23-5EA3-BB48-9A7E-29066237FEC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D31343-8827-8549-B7C9-8DEB445CE82F}"/>
              </a:ext>
            </a:extLst>
          </p:cNvPr>
          <p:cNvSpPr txBox="1"/>
          <p:nvPr/>
        </p:nvSpPr>
        <p:spPr>
          <a:xfrm>
            <a:off x="330200" y="2286000"/>
            <a:ext cx="8407678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Having an actionable specification of an ML system can be difficult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Data is both the specification and an integral part of the algorithm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Absence of unintended functions is hard to prove (e.g., unknowns in environment causes failure)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Most ML techniques (e.g., DNNs) are not robust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Very small perturbations of an input (e.g., image) can lead to failure (e.g., misclassification)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Machine learning systems all have built in statistical biases that have proven very difficult to detect before deployment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Bias is built into the approach </a:t>
            </a:r>
            <a:r>
              <a:rPr lang="en-US" sz="2000" dirty="0">
                <a:sym typeface="Wingdings" pitchFamily="2" charset="2"/>
              </a:rPr>
              <a:t></a:t>
            </a:r>
            <a:r>
              <a:rPr lang="en-US" sz="2000" dirty="0"/>
              <a:t>Understand, choose,  and state those biases rather than pretend we can eliminate them all 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8191DD-3C84-F742-8FDE-EFE1C42B3C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7879" y="2345688"/>
            <a:ext cx="3416021" cy="19215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45E0464-6A00-1F49-A3BC-3BB1A90EEC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7878" y="4517495"/>
            <a:ext cx="3416022" cy="1921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CFE924-FC94-0E47-B84E-6CA0410D22B5}"/>
              </a:ext>
            </a:extLst>
          </p:cNvPr>
          <p:cNvSpPr txBox="1"/>
          <p:nvPr/>
        </p:nvSpPr>
        <p:spPr>
          <a:xfrm>
            <a:off x="38100" y="5953133"/>
            <a:ext cx="88392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solidFill>
                  <a:srgbClr val="0432FF"/>
                </a:solidFill>
              </a:rPr>
              <a:t>We do not understand how these systems fail and/or work</a:t>
            </a:r>
            <a:r>
              <a:rPr lang="en-US" sz="2600" dirty="0">
                <a:solidFill>
                  <a:srgbClr val="0432FF"/>
                </a:solidFill>
                <a:sym typeface="Wingdings" pitchFamily="2" charset="2"/>
              </a:rPr>
              <a:t></a:t>
            </a:r>
          </a:p>
          <a:p>
            <a:r>
              <a:rPr lang="en-US" sz="2600" dirty="0">
                <a:solidFill>
                  <a:srgbClr val="0432FF"/>
                </a:solidFill>
                <a:sym typeface="Wingdings" pitchFamily="2" charset="2"/>
              </a:rPr>
              <a:t>Assurance is a grand challenge requiring research &amp; data</a:t>
            </a:r>
            <a:endParaRPr lang="en-US" sz="2600" dirty="0">
              <a:solidFill>
                <a:srgbClr val="0432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077015"/>
      </p:ext>
    </p:extLst>
  </p:cSld>
  <p:clrMapOvr>
    <a:masterClrMapping/>
  </p:clrMapOvr>
</p:sld>
</file>

<file path=ppt/theme/theme1.xml><?xml version="1.0" encoding="utf-8"?>
<a:theme xmlns:a="http://schemas.openxmlformats.org/drawingml/2006/main" name="2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6" id="{144FF5E3-63CF-49D4-A0AC-7F0655252FF1}" vid="{3783D7D7-0C66-4BF0-A920-2BD1B7D6F928}"/>
    </a:ext>
  </a:extLst>
</a:theme>
</file>

<file path=ppt/theme/theme2.xml><?xml version="1.0" encoding="utf-8"?>
<a:theme xmlns:a="http://schemas.openxmlformats.org/drawingml/2006/main" name="22_Office Theme">
  <a:themeElements>
    <a:clrScheme name="Custom 3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DFFF2"/>
      </a:hlink>
      <a:folHlink>
        <a:srgbClr val="FBF9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6" id="{144FF5E3-63CF-49D4-A0AC-7F0655252FF1}" vid="{3783D7D7-0C66-4BF0-A920-2BD1B7D6F92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F41EA9EC4754EBBAD9EAC61238838" ma:contentTypeVersion="1" ma:contentTypeDescription="Create a new document." ma:contentTypeScope="" ma:versionID="2f683271aa6a2d0209c6ee46af68ac71">
  <xsd:schema xmlns:xsd="http://www.w3.org/2001/XMLSchema" xmlns:xs="http://www.w3.org/2001/XMLSchema" xmlns:p="http://schemas.microsoft.com/office/2006/metadata/properties" xmlns:ns2="a49ca034-ba83-45d6-9fd8-8ac7ee3b8d68" targetNamespace="http://schemas.microsoft.com/office/2006/metadata/properties" ma:root="true" ma:fieldsID="35ed811ab81775f5486c2df4791fe080" ns2:_="">
    <xsd:import namespace="a49ca034-ba83-45d6-9fd8-8ac7ee3b8d68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9ca034-ba83-45d6-9fd8-8ac7ee3b8d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9C68B90-C3A4-4A90-87D2-F6A0DEC30D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4F8C63-AC4D-4EBE-9703-B29E5F1441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9ca034-ba83-45d6-9fd8-8ac7ee3b8d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1BA85EB-62E7-43D2-A14D-98E555B7B698}">
  <ds:schemaRefs>
    <ds:schemaRef ds:uri="http://schemas.microsoft.com/office/2006/documentManagement/types"/>
    <ds:schemaRef ds:uri="http://purl.org/dc/terms/"/>
    <ds:schemaRef ds:uri="a49ca034-ba83-45d6-9fd8-8ac7ee3b8d68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97499</TotalTime>
  <Words>305</Words>
  <Application>Microsoft Macintosh PowerPoint</Application>
  <PresentationFormat>Widescreen</PresentationFormat>
  <Paragraphs>29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Black</vt:lpstr>
      <vt:lpstr>Calibri</vt:lpstr>
      <vt:lpstr>21_Office Theme</vt:lpstr>
      <vt:lpstr>22_Office Theme</vt:lpstr>
      <vt:lpstr>PowerPoint Presentation</vt:lpstr>
      <vt:lpstr>Issues in Certification for Machine Learning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NASA R&amp;D Flow to Achieve Critical Commitment</dc:title>
  <dc:creator>Hackenberg, Davis L. (HQ-300)</dc:creator>
  <cp:lastModifiedBy>Neogi, Natasha A. (LARC-D320)</cp:lastModifiedBy>
  <cp:revision>3234</cp:revision>
  <cp:lastPrinted>2020-07-27T22:03:12Z</cp:lastPrinted>
  <dcterms:created xsi:type="dcterms:W3CDTF">2019-04-05T12:22:39Z</dcterms:created>
  <dcterms:modified xsi:type="dcterms:W3CDTF">2021-07-30T14:36:58Z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0x01010091AF41EA9EC4754EBBAD9EAC61238838</vt:lpwstr>
  </property>
</Properties>
</file>