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6" r:id="rId2"/>
  </p:sldIdLst>
  <p:sldSz cx="40233600" cy="402336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672">
          <p15:clr>
            <a:srgbClr val="A4A3A4"/>
          </p15:clr>
        </p15:guide>
        <p15:guide id="2" pos="126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varScale="1">
        <p:scale>
          <a:sx n="18" d="100"/>
          <a:sy n="18" d="100"/>
        </p:scale>
        <p:origin x="2672" y="176"/>
      </p:cViewPr>
      <p:guideLst>
        <p:guide orient="horz" pos="12672"/>
        <p:guide pos="12672"/>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81DC7-FC35-4849-B8C7-EEDF898772A5}"/>
              </a:ext>
            </a:extLst>
          </p:cNvPr>
          <p:cNvSpPr>
            <a:spLocks noGrp="1"/>
          </p:cNvSpPr>
          <p:nvPr>
            <p:ph type="ctrTitle"/>
          </p:nvPr>
        </p:nvSpPr>
        <p:spPr>
          <a:xfrm>
            <a:off x="5029200" y="6584530"/>
            <a:ext cx="30175200" cy="14007253"/>
          </a:xfrm>
        </p:spPr>
        <p:txBody>
          <a:bodyPr anchor="b"/>
          <a:lstStyle>
            <a:lvl1pPr algn="ctr">
              <a:defRPr sz="19800"/>
            </a:lvl1pPr>
          </a:lstStyle>
          <a:p>
            <a:r>
              <a:rPr lang="en-US"/>
              <a:t>Click to edit Master title style</a:t>
            </a:r>
          </a:p>
        </p:txBody>
      </p:sp>
      <p:sp>
        <p:nvSpPr>
          <p:cNvPr id="3" name="Subtitle 2">
            <a:extLst>
              <a:ext uri="{FF2B5EF4-FFF2-40B4-BE49-F238E27FC236}">
                <a16:creationId xmlns:a16="http://schemas.microsoft.com/office/drawing/2014/main" id="{DA87759C-B52C-4F67-ABB0-67C58651D405}"/>
              </a:ext>
            </a:extLst>
          </p:cNvPr>
          <p:cNvSpPr>
            <a:spLocks noGrp="1"/>
          </p:cNvSpPr>
          <p:nvPr>
            <p:ph type="subTitle" idx="1"/>
          </p:nvPr>
        </p:nvSpPr>
        <p:spPr>
          <a:xfrm>
            <a:off x="5029200" y="21131956"/>
            <a:ext cx="30175200" cy="9713804"/>
          </a:xfrm>
        </p:spPr>
        <p:txBody>
          <a:bodyPr/>
          <a:lstStyle>
            <a:lvl1pPr marL="0" indent="0" algn="ctr">
              <a:buNone/>
              <a:defRPr sz="7920"/>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p>
        </p:txBody>
      </p:sp>
      <p:sp>
        <p:nvSpPr>
          <p:cNvPr id="4" name="Date Placeholder 3">
            <a:extLst>
              <a:ext uri="{FF2B5EF4-FFF2-40B4-BE49-F238E27FC236}">
                <a16:creationId xmlns:a16="http://schemas.microsoft.com/office/drawing/2014/main" id="{DD5FC245-290D-49B3-87A2-5DF69F1A163D}"/>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4DFC3046-DD40-4637-81A0-D45B6C666E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72C63F-6B8F-4F59-9039-4979BE306A95}"/>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72466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8B89-D93F-4394-8D75-03B3FA50F6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E48426-7658-47F7-9193-28200AE3C48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FDBD3D-38BA-4E6B-B71C-863FBD92C33F}"/>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1618B70E-1536-448A-A76A-699E89692A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78FFFE-C759-4624-AD14-3B47AD9FAE5B}"/>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4955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7E2DF-CC63-404F-83E5-BC74B83B889A}"/>
              </a:ext>
            </a:extLst>
          </p:cNvPr>
          <p:cNvSpPr>
            <a:spLocks noGrp="1"/>
          </p:cNvSpPr>
          <p:nvPr>
            <p:ph type="title"/>
          </p:nvPr>
        </p:nvSpPr>
        <p:spPr>
          <a:xfrm>
            <a:off x="2745105" y="10030466"/>
            <a:ext cx="34701480" cy="16736057"/>
          </a:xfrm>
        </p:spPr>
        <p:txBody>
          <a:bodyPr anchor="b"/>
          <a:lstStyle>
            <a:lvl1pPr>
              <a:defRPr sz="19800"/>
            </a:lvl1pPr>
          </a:lstStyle>
          <a:p>
            <a:r>
              <a:rPr lang="en-US"/>
              <a:t>Click to edit Master title style</a:t>
            </a:r>
          </a:p>
        </p:txBody>
      </p:sp>
      <p:sp>
        <p:nvSpPr>
          <p:cNvPr id="3" name="Text Placeholder 2">
            <a:extLst>
              <a:ext uri="{FF2B5EF4-FFF2-40B4-BE49-F238E27FC236}">
                <a16:creationId xmlns:a16="http://schemas.microsoft.com/office/drawing/2014/main" id="{7A45162D-7B4B-4445-A485-2B6B89BDF001}"/>
              </a:ext>
            </a:extLst>
          </p:cNvPr>
          <p:cNvSpPr>
            <a:spLocks noGrp="1"/>
          </p:cNvSpPr>
          <p:nvPr>
            <p:ph type="body" idx="1"/>
          </p:nvPr>
        </p:nvSpPr>
        <p:spPr>
          <a:xfrm>
            <a:off x="2745105" y="26924853"/>
            <a:ext cx="34701480" cy="8801097"/>
          </a:xfrm>
        </p:spPr>
        <p:txBody>
          <a:bodyPr/>
          <a:lstStyle>
            <a:lvl1pPr marL="0" indent="0">
              <a:buNone/>
              <a:defRPr sz="7920">
                <a:solidFill>
                  <a:schemeClr val="tx1">
                    <a:tint val="75000"/>
                  </a:schemeClr>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5B8EA8A-F22C-41D7-8490-1BBDFAE851E4}"/>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324DD495-A011-4ADE-B7A2-72B5D77C44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AEA84B-1B2C-45EC-B490-59B0BFDA5C87}"/>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046585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E65D9-DA60-493B-A8FD-107C6CE542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00E69B-8E48-420B-9900-FF25268FE257}"/>
              </a:ext>
            </a:extLst>
          </p:cNvPr>
          <p:cNvSpPr>
            <a:spLocks noGrp="1"/>
          </p:cNvSpPr>
          <p:nvPr>
            <p:ph sz="half" idx="1"/>
          </p:nvPr>
        </p:nvSpPr>
        <p:spPr>
          <a:xfrm>
            <a:off x="27660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F4B964-100E-4878-9C8A-2C183E19F3C0}"/>
              </a:ext>
            </a:extLst>
          </p:cNvPr>
          <p:cNvSpPr>
            <a:spLocks noGrp="1"/>
          </p:cNvSpPr>
          <p:nvPr>
            <p:ph sz="half" idx="2"/>
          </p:nvPr>
        </p:nvSpPr>
        <p:spPr>
          <a:xfrm>
            <a:off x="203682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7DAF6B-CD0C-4C75-93A2-06A0D2951F3F}"/>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6" name="Footer Placeholder 5">
            <a:extLst>
              <a:ext uri="{FF2B5EF4-FFF2-40B4-BE49-F238E27FC236}">
                <a16:creationId xmlns:a16="http://schemas.microsoft.com/office/drawing/2014/main" id="{9733998C-88E9-4157-B622-9AA4509E50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2AA0108-5D7F-4587-8AA9-E7B3F10BDAFE}"/>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688212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A8FFA-B521-4C8B-8C74-7C6CAF508D99}"/>
              </a:ext>
            </a:extLst>
          </p:cNvPr>
          <p:cNvSpPr>
            <a:spLocks noGrp="1"/>
          </p:cNvSpPr>
          <p:nvPr>
            <p:ph type="title"/>
          </p:nvPr>
        </p:nvSpPr>
        <p:spPr>
          <a:xfrm>
            <a:off x="2771300" y="2142070"/>
            <a:ext cx="34701480" cy="7776636"/>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5B678F-1DD1-48E7-84EA-59CD80AF75D7}"/>
              </a:ext>
            </a:extLst>
          </p:cNvPr>
          <p:cNvSpPr>
            <a:spLocks noGrp="1"/>
          </p:cNvSpPr>
          <p:nvPr>
            <p:ph type="body" idx="1"/>
          </p:nvPr>
        </p:nvSpPr>
        <p:spPr>
          <a:xfrm>
            <a:off x="2771302" y="9862823"/>
            <a:ext cx="17020697"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4" name="Content Placeholder 3">
            <a:extLst>
              <a:ext uri="{FF2B5EF4-FFF2-40B4-BE49-F238E27FC236}">
                <a16:creationId xmlns:a16="http://schemas.microsoft.com/office/drawing/2014/main" id="{0EE0FD66-B2AB-4883-BA7B-FEEA4D9069AD}"/>
              </a:ext>
            </a:extLst>
          </p:cNvPr>
          <p:cNvSpPr>
            <a:spLocks noGrp="1"/>
          </p:cNvSpPr>
          <p:nvPr>
            <p:ph sz="half" idx="2"/>
          </p:nvPr>
        </p:nvSpPr>
        <p:spPr>
          <a:xfrm>
            <a:off x="2771302" y="14696440"/>
            <a:ext cx="17020697"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38C1EE-D15F-4943-B36D-CC876FA3C43F}"/>
              </a:ext>
            </a:extLst>
          </p:cNvPr>
          <p:cNvSpPr>
            <a:spLocks noGrp="1"/>
          </p:cNvSpPr>
          <p:nvPr>
            <p:ph type="body" sz="quarter" idx="3"/>
          </p:nvPr>
        </p:nvSpPr>
        <p:spPr>
          <a:xfrm>
            <a:off x="20368260" y="9862823"/>
            <a:ext cx="17104520" cy="4833617"/>
          </a:xfrm>
        </p:spPr>
        <p:txBody>
          <a:bodyPr anchor="b"/>
          <a:lstStyle>
            <a:lvl1pPr marL="0" indent="0">
              <a:buNone/>
              <a:defRPr sz="792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Edit Master text styles</a:t>
            </a:r>
          </a:p>
        </p:txBody>
      </p:sp>
      <p:sp>
        <p:nvSpPr>
          <p:cNvPr id="6" name="Content Placeholder 5">
            <a:extLst>
              <a:ext uri="{FF2B5EF4-FFF2-40B4-BE49-F238E27FC236}">
                <a16:creationId xmlns:a16="http://schemas.microsoft.com/office/drawing/2014/main" id="{41F1F7A0-E5C7-433C-8ABA-0768D0FAC6DA}"/>
              </a:ext>
            </a:extLst>
          </p:cNvPr>
          <p:cNvSpPr>
            <a:spLocks noGrp="1"/>
          </p:cNvSpPr>
          <p:nvPr>
            <p:ph sz="quarter" idx="4"/>
          </p:nvPr>
        </p:nvSpPr>
        <p:spPr>
          <a:xfrm>
            <a:off x="20368260" y="14696440"/>
            <a:ext cx="17104520"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C755D7-ECCF-403A-B6A8-975ED9A240C8}"/>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8" name="Footer Placeholder 7">
            <a:extLst>
              <a:ext uri="{FF2B5EF4-FFF2-40B4-BE49-F238E27FC236}">
                <a16:creationId xmlns:a16="http://schemas.microsoft.com/office/drawing/2014/main" id="{4F97B1B6-E1ED-4B7A-B2ED-4E06A637272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DDCC9B2-583C-46AE-B651-0BB7C6F75B57}"/>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318914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BBD50-1B26-45EB-A870-4FE1A3AC16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9165AB-3B6F-4CAE-958F-5EE80EE0F2BB}"/>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4" name="Footer Placeholder 3">
            <a:extLst>
              <a:ext uri="{FF2B5EF4-FFF2-40B4-BE49-F238E27FC236}">
                <a16:creationId xmlns:a16="http://schemas.microsoft.com/office/drawing/2014/main" id="{C483F596-4417-4DAD-99E3-048236F16C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39252A5-623F-4C43-81FC-678FDC08F723}"/>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328032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B8FC5C-A8EC-4A85-B407-D69516FD4FAE}"/>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3" name="Footer Placeholder 2">
            <a:extLst>
              <a:ext uri="{FF2B5EF4-FFF2-40B4-BE49-F238E27FC236}">
                <a16:creationId xmlns:a16="http://schemas.microsoft.com/office/drawing/2014/main" id="{E3D79C1D-05C8-44A8-AD6C-EE136ABD33E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CF8404A-2714-494B-BFCA-173CE7292CF0}"/>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763962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1A736-6BE8-4A89-92E0-4FBA4A405148}"/>
              </a:ext>
            </a:extLst>
          </p:cNvPr>
          <p:cNvSpPr>
            <a:spLocks noGrp="1"/>
          </p:cNvSpPr>
          <p:nvPr>
            <p:ph type="title"/>
          </p:nvPr>
        </p:nvSpPr>
        <p:spPr>
          <a:xfrm>
            <a:off x="2771302" y="2682240"/>
            <a:ext cx="12976382" cy="9387840"/>
          </a:xfrm>
        </p:spPr>
        <p:txBody>
          <a:bodyPr anchor="b"/>
          <a:lstStyle>
            <a:lvl1pPr>
              <a:defRPr sz="10560"/>
            </a:lvl1pPr>
          </a:lstStyle>
          <a:p>
            <a:r>
              <a:rPr lang="en-US"/>
              <a:t>Click to edit Master title style</a:t>
            </a:r>
          </a:p>
        </p:txBody>
      </p:sp>
      <p:sp>
        <p:nvSpPr>
          <p:cNvPr id="3" name="Content Placeholder 2">
            <a:extLst>
              <a:ext uri="{FF2B5EF4-FFF2-40B4-BE49-F238E27FC236}">
                <a16:creationId xmlns:a16="http://schemas.microsoft.com/office/drawing/2014/main" id="{CE314A34-D1B7-4E26-BE61-5B5958F492C9}"/>
              </a:ext>
            </a:extLst>
          </p:cNvPr>
          <p:cNvSpPr>
            <a:spLocks noGrp="1"/>
          </p:cNvSpPr>
          <p:nvPr>
            <p:ph idx="1"/>
          </p:nvPr>
        </p:nvSpPr>
        <p:spPr>
          <a:xfrm>
            <a:off x="17104520" y="5792896"/>
            <a:ext cx="20368260" cy="28591933"/>
          </a:xfrm>
        </p:spPr>
        <p:txBody>
          <a:bodyPr/>
          <a:lstStyle>
            <a:lvl1pPr>
              <a:defRPr sz="10560"/>
            </a:lvl1pPr>
            <a:lvl2pPr>
              <a:defRPr sz="9240"/>
            </a:lvl2pPr>
            <a:lvl3pPr>
              <a:defRPr sz="7920"/>
            </a:lvl3pPr>
            <a:lvl4pPr>
              <a:defRPr sz="6600"/>
            </a:lvl4pPr>
            <a:lvl5pPr>
              <a:defRPr sz="6600"/>
            </a:lvl5pPr>
            <a:lvl6pPr>
              <a:defRPr sz="6600"/>
            </a:lvl6pPr>
            <a:lvl7pPr>
              <a:defRPr sz="6600"/>
            </a:lvl7pPr>
            <a:lvl8pPr>
              <a:defRPr sz="6600"/>
            </a:lvl8pPr>
            <a:lvl9pPr>
              <a:defRPr sz="6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E6BABC-41F1-4656-A0DA-594C7814B477}"/>
              </a:ext>
            </a:extLst>
          </p:cNvPr>
          <p:cNvSpPr>
            <a:spLocks noGrp="1"/>
          </p:cNvSpPr>
          <p:nvPr>
            <p:ph type="body" sz="half" idx="2"/>
          </p:nvPr>
        </p:nvSpPr>
        <p:spPr>
          <a:xfrm>
            <a:off x="2771302" y="12070080"/>
            <a:ext cx="12976382"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a:extLst>
              <a:ext uri="{FF2B5EF4-FFF2-40B4-BE49-F238E27FC236}">
                <a16:creationId xmlns:a16="http://schemas.microsoft.com/office/drawing/2014/main" id="{E161BAB2-9C67-4E5A-8B45-3E2FC4689D01}"/>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6" name="Footer Placeholder 5">
            <a:extLst>
              <a:ext uri="{FF2B5EF4-FFF2-40B4-BE49-F238E27FC236}">
                <a16:creationId xmlns:a16="http://schemas.microsoft.com/office/drawing/2014/main" id="{0C5FE875-F44F-457F-8C5E-5A9FE1F54DB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72044B-73A4-4CD8-8DAF-567B30DE1B13}"/>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79066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BBC1A-10DC-4C09-8C94-D80495E468E2}"/>
              </a:ext>
            </a:extLst>
          </p:cNvPr>
          <p:cNvSpPr>
            <a:spLocks noGrp="1"/>
          </p:cNvSpPr>
          <p:nvPr>
            <p:ph type="title"/>
          </p:nvPr>
        </p:nvSpPr>
        <p:spPr>
          <a:xfrm>
            <a:off x="2771302" y="2682240"/>
            <a:ext cx="12976382" cy="9387840"/>
          </a:xfrm>
        </p:spPr>
        <p:txBody>
          <a:bodyPr anchor="b"/>
          <a:lstStyle>
            <a:lvl1pPr>
              <a:defRPr sz="10560"/>
            </a:lvl1pPr>
          </a:lstStyle>
          <a:p>
            <a:r>
              <a:rPr lang="en-US"/>
              <a:t>Click to edit Master title style</a:t>
            </a:r>
          </a:p>
        </p:txBody>
      </p:sp>
      <p:sp>
        <p:nvSpPr>
          <p:cNvPr id="3" name="Picture Placeholder 2">
            <a:extLst>
              <a:ext uri="{FF2B5EF4-FFF2-40B4-BE49-F238E27FC236}">
                <a16:creationId xmlns:a16="http://schemas.microsoft.com/office/drawing/2014/main" id="{81DA3929-B57A-4277-A26E-C97DB0D3DD3F}"/>
              </a:ext>
            </a:extLst>
          </p:cNvPr>
          <p:cNvSpPr>
            <a:spLocks noGrp="1"/>
          </p:cNvSpPr>
          <p:nvPr>
            <p:ph type="pic" idx="1"/>
          </p:nvPr>
        </p:nvSpPr>
        <p:spPr>
          <a:xfrm>
            <a:off x="17104520" y="5792896"/>
            <a:ext cx="20368260" cy="28591933"/>
          </a:xfrm>
        </p:spPr>
        <p:txBody>
          <a:bodyPr/>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endParaRPr lang="en-US"/>
          </a:p>
        </p:txBody>
      </p:sp>
      <p:sp>
        <p:nvSpPr>
          <p:cNvPr id="4" name="Text Placeholder 3">
            <a:extLst>
              <a:ext uri="{FF2B5EF4-FFF2-40B4-BE49-F238E27FC236}">
                <a16:creationId xmlns:a16="http://schemas.microsoft.com/office/drawing/2014/main" id="{02FFED32-E893-4621-AB2D-64E6779F6BE4}"/>
              </a:ext>
            </a:extLst>
          </p:cNvPr>
          <p:cNvSpPr>
            <a:spLocks noGrp="1"/>
          </p:cNvSpPr>
          <p:nvPr>
            <p:ph type="body" sz="half" idx="2"/>
          </p:nvPr>
        </p:nvSpPr>
        <p:spPr>
          <a:xfrm>
            <a:off x="2771302" y="12070080"/>
            <a:ext cx="12976382" cy="22361316"/>
          </a:xfrm>
        </p:spPr>
        <p:txBody>
          <a:bodyPr/>
          <a:lstStyle>
            <a:lvl1pPr marL="0" indent="0">
              <a:buNone/>
              <a:defRPr sz="528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Edit Master text styles</a:t>
            </a:r>
          </a:p>
        </p:txBody>
      </p:sp>
      <p:sp>
        <p:nvSpPr>
          <p:cNvPr id="5" name="Date Placeholder 4">
            <a:extLst>
              <a:ext uri="{FF2B5EF4-FFF2-40B4-BE49-F238E27FC236}">
                <a16:creationId xmlns:a16="http://schemas.microsoft.com/office/drawing/2014/main" id="{73D4A963-E511-4609-B88C-871E59868408}"/>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6" name="Footer Placeholder 5">
            <a:extLst>
              <a:ext uri="{FF2B5EF4-FFF2-40B4-BE49-F238E27FC236}">
                <a16:creationId xmlns:a16="http://schemas.microsoft.com/office/drawing/2014/main" id="{B26A76B6-DB82-429A-B493-6DE7FEE4C01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03B640-C664-4863-BDDF-D3FE23B30D1E}"/>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4233432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27348-EF46-4390-91D5-EB2565D140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DAD6DB-A3F6-47CA-8E71-7536C094C9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B746D-D437-4732-9E77-EFC695FD9FE2}"/>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4CDFACFD-4E35-4AA7-8328-3C7374EDB5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C202EB-D215-44FF-B42E-ADC50D3EBFB4}"/>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86768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6E9A4F-1815-43E8-A521-8BA797BB745E}"/>
              </a:ext>
            </a:extLst>
          </p:cNvPr>
          <p:cNvSpPr>
            <a:spLocks noGrp="1"/>
          </p:cNvSpPr>
          <p:nvPr>
            <p:ph type="title" orient="vert"/>
          </p:nvPr>
        </p:nvSpPr>
        <p:spPr>
          <a:xfrm>
            <a:off x="28792170" y="2142067"/>
            <a:ext cx="8675370" cy="3409611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7131A3-8E34-4AFF-BF20-72A67801C9C0}"/>
              </a:ext>
            </a:extLst>
          </p:cNvPr>
          <p:cNvSpPr>
            <a:spLocks noGrp="1"/>
          </p:cNvSpPr>
          <p:nvPr>
            <p:ph type="body" orient="vert" idx="1"/>
          </p:nvPr>
        </p:nvSpPr>
        <p:spPr>
          <a:xfrm>
            <a:off x="2766060" y="2142067"/>
            <a:ext cx="25523190" cy="340961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390FB-8F4E-4E40-B3E9-5D590FD86B62}"/>
              </a:ext>
            </a:extLst>
          </p:cNvPr>
          <p:cNvSpPr>
            <a:spLocks noGrp="1"/>
          </p:cNvSpPr>
          <p:nvPr>
            <p:ph type="dt" sz="half" idx="10"/>
          </p:nvPr>
        </p:nvSpPr>
        <p:spPr/>
        <p:txBody>
          <a:body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A14B9BFE-7206-4620-B6CA-CDEB411D77E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EA574FB-97E1-453C-B90A-BEA15887D898}"/>
              </a:ext>
            </a:extLst>
          </p:cNvPr>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1809836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Rectangle 14"/>
          <p:cNvSpPr/>
          <p:nvPr userDrawn="1"/>
        </p:nvSpPr>
        <p:spPr>
          <a:xfrm>
            <a:off x="39502080" y="0"/>
            <a:ext cx="731520" cy="40233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endParaRPr lang="en-US" dirty="0"/>
          </a:p>
        </p:txBody>
      </p:sp>
      <p:sp>
        <p:nvSpPr>
          <p:cNvPr id="16" name="Rectangle 15"/>
          <p:cNvSpPr/>
          <p:nvPr userDrawn="1"/>
        </p:nvSpPr>
        <p:spPr>
          <a:xfrm>
            <a:off x="0" y="0"/>
            <a:ext cx="731520" cy="40233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endParaRPr lang="en-US" dirty="0"/>
          </a:p>
        </p:txBody>
      </p:sp>
      <p:sp>
        <p:nvSpPr>
          <p:cNvPr id="17" name="Rectangle 16"/>
          <p:cNvSpPr/>
          <p:nvPr userDrawn="1"/>
        </p:nvSpPr>
        <p:spPr>
          <a:xfrm>
            <a:off x="0" y="0"/>
            <a:ext cx="40233600" cy="502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endParaRPr lang="en-US" dirty="0"/>
          </a:p>
        </p:txBody>
      </p:sp>
      <p:sp>
        <p:nvSpPr>
          <p:cNvPr id="18" name="Rectangle 17"/>
          <p:cNvSpPr/>
          <p:nvPr userDrawn="1"/>
        </p:nvSpPr>
        <p:spPr>
          <a:xfrm>
            <a:off x="0" y="35204400"/>
            <a:ext cx="40233600" cy="5029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endParaRPr lang="en-US" dirty="0"/>
          </a:p>
        </p:txBody>
      </p:sp>
      <p:sp>
        <p:nvSpPr>
          <p:cNvPr id="19" name="Instructions"/>
          <p:cNvSpPr/>
          <p:nvPr userDrawn="1"/>
        </p:nvSpPr>
        <p:spPr>
          <a:xfrm>
            <a:off x="-12573000" y="0"/>
            <a:ext cx="11734800" cy="402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09535" tIns="209535" rIns="209535" bIns="209535"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200"/>
              </a:spcAft>
            </a:pPr>
            <a:r>
              <a:rPr lang="en-US" sz="8800" dirty="0">
                <a:solidFill>
                  <a:srgbClr val="7F7F7F"/>
                </a:solidFill>
                <a:latin typeface="Calibri" pitchFamily="34" charset="0"/>
                <a:cs typeface="Calibri" panose="020F0502020204030204" pitchFamily="34" charset="0"/>
              </a:rPr>
              <a:t>Poster Print Size:</a:t>
            </a:r>
            <a:endParaRPr sz="8800" dirty="0">
              <a:solidFill>
                <a:srgbClr val="7F7F7F"/>
              </a:solidFill>
              <a:latin typeface="Calibri" pitchFamily="34" charset="0"/>
              <a:cs typeface="Calibri" panose="020F0502020204030204" pitchFamily="34" charset="0"/>
            </a:endParaRPr>
          </a:p>
          <a:p>
            <a:pPr lvl="0">
              <a:spcBef>
                <a:spcPts val="0"/>
              </a:spcBef>
              <a:spcAft>
                <a:spcPts val="2200"/>
              </a:spcAft>
            </a:pPr>
            <a:r>
              <a:rPr lang="en-US" sz="6000" dirty="0">
                <a:solidFill>
                  <a:srgbClr val="7F7F7F"/>
                </a:solidFill>
                <a:latin typeface="Calibri" pitchFamily="34" charset="0"/>
                <a:cs typeface="Calibri" panose="020F0502020204030204" pitchFamily="34" charset="0"/>
              </a:rPr>
              <a:t>This poster template is 44” high by 44” wide. It can be used to print any poster with a 1:1 aspect ratio.</a:t>
            </a:r>
          </a:p>
          <a:p>
            <a:pPr lvl="0">
              <a:spcBef>
                <a:spcPts val="0"/>
              </a:spcBef>
              <a:spcAft>
                <a:spcPts val="2200"/>
              </a:spcAft>
            </a:pPr>
            <a:r>
              <a:rPr lang="en-US" sz="8800" dirty="0">
                <a:solidFill>
                  <a:srgbClr val="7F7F7F"/>
                </a:solidFill>
                <a:latin typeface="Calibri" pitchFamily="34" charset="0"/>
                <a:cs typeface="Calibri" panose="020F0502020204030204" pitchFamily="34" charset="0"/>
              </a:rPr>
              <a:t>Placeholders</a:t>
            </a:r>
            <a:r>
              <a:rPr sz="8800" dirty="0">
                <a:solidFill>
                  <a:srgbClr val="7F7F7F"/>
                </a:solidFill>
                <a:latin typeface="Calibri" pitchFamily="34" charset="0"/>
                <a:cs typeface="Calibri" panose="020F0502020204030204" pitchFamily="34" charset="0"/>
              </a:rPr>
              <a:t>:</a:t>
            </a:r>
          </a:p>
          <a:p>
            <a:pPr lvl="0">
              <a:spcBef>
                <a:spcPts val="0"/>
              </a:spcBef>
              <a:spcAft>
                <a:spcPts val="2200"/>
              </a:spcAft>
            </a:pPr>
            <a:r>
              <a:rPr sz="6000" dirty="0">
                <a:solidFill>
                  <a:srgbClr val="7F7F7F"/>
                </a:solidFill>
                <a:latin typeface="Calibri" pitchFamily="34" charset="0"/>
                <a:cs typeface="Calibri" panose="020F0502020204030204" pitchFamily="34" charset="0"/>
              </a:rPr>
              <a:t>The </a:t>
            </a:r>
            <a:r>
              <a:rPr lang="en-US" sz="6000" dirty="0">
                <a:solidFill>
                  <a:srgbClr val="7F7F7F"/>
                </a:solidFill>
                <a:latin typeface="Calibri" pitchFamily="34" charset="0"/>
                <a:cs typeface="Calibri" panose="020F0502020204030204" pitchFamily="34" charset="0"/>
              </a:rPr>
              <a:t>various elements included</a:t>
            </a:r>
            <a:r>
              <a:rPr sz="6000" dirty="0">
                <a:solidFill>
                  <a:srgbClr val="7F7F7F"/>
                </a:solidFill>
                <a:latin typeface="Calibri" pitchFamily="34" charset="0"/>
                <a:cs typeface="Calibri" panose="020F0502020204030204" pitchFamily="34" charset="0"/>
              </a:rPr>
              <a:t> in this </a:t>
            </a:r>
            <a:r>
              <a:rPr lang="en-US" sz="6000" dirty="0">
                <a:solidFill>
                  <a:srgbClr val="7F7F7F"/>
                </a:solidFill>
                <a:latin typeface="Calibri" pitchFamily="34" charset="0"/>
                <a:cs typeface="Calibri" panose="020F0502020204030204" pitchFamily="34" charset="0"/>
              </a:rPr>
              <a:t>poster are ones</a:t>
            </a:r>
            <a:r>
              <a:rPr lang="en-US" sz="6000" baseline="0" dirty="0">
                <a:solidFill>
                  <a:srgbClr val="7F7F7F"/>
                </a:solidFill>
                <a:latin typeface="Calibri" pitchFamily="34" charset="0"/>
                <a:cs typeface="Calibri" panose="020F0502020204030204" pitchFamily="34" charset="0"/>
              </a:rPr>
              <a:t> we often see in medical, research, and scientific posters.</a:t>
            </a:r>
            <a:r>
              <a:rPr sz="6000" dirty="0">
                <a:solidFill>
                  <a:srgbClr val="7F7F7F"/>
                </a:solidFill>
                <a:latin typeface="Calibri" pitchFamily="34" charset="0"/>
                <a:cs typeface="Calibri" panose="020F0502020204030204" pitchFamily="34" charset="0"/>
              </a:rPr>
              <a:t> </a:t>
            </a:r>
            <a:r>
              <a:rPr lang="en-US" sz="6000" dirty="0">
                <a:solidFill>
                  <a:srgbClr val="7F7F7F"/>
                </a:solidFill>
                <a:latin typeface="Calibri" pitchFamily="34" charset="0"/>
                <a:cs typeface="Calibri" panose="020F0502020204030204" pitchFamily="34" charset="0"/>
              </a:rPr>
              <a:t>Feel</a:t>
            </a:r>
            <a:r>
              <a:rPr lang="en-US" sz="6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2200"/>
              </a:spcAft>
            </a:pPr>
            <a:r>
              <a:rPr lang="en-US" sz="8800" dirty="0">
                <a:solidFill>
                  <a:srgbClr val="7F7F7F"/>
                </a:solidFill>
                <a:latin typeface="Calibri" pitchFamily="34" charset="0"/>
                <a:cs typeface="Calibri" panose="020F0502020204030204" pitchFamily="34" charset="0"/>
              </a:rPr>
              <a:t>Image</a:t>
            </a:r>
            <a:r>
              <a:rPr lang="en-US" sz="8800" baseline="0" dirty="0">
                <a:solidFill>
                  <a:srgbClr val="7F7F7F"/>
                </a:solidFill>
                <a:latin typeface="Calibri" pitchFamily="34" charset="0"/>
                <a:cs typeface="Calibri" panose="020F0502020204030204" pitchFamily="34" charset="0"/>
              </a:rPr>
              <a:t> Quality</a:t>
            </a:r>
            <a:r>
              <a:rPr lang="en-US" sz="8800" dirty="0">
                <a:solidFill>
                  <a:srgbClr val="7F7F7F"/>
                </a:solidFill>
                <a:latin typeface="Calibri" pitchFamily="34" charset="0"/>
                <a:cs typeface="Calibri" panose="020F0502020204030204" pitchFamily="34" charset="0"/>
              </a:rPr>
              <a:t>:</a:t>
            </a:r>
          </a:p>
          <a:p>
            <a:pPr lvl="0">
              <a:spcBef>
                <a:spcPts val="0"/>
              </a:spcBef>
              <a:spcAft>
                <a:spcPts val="2200"/>
              </a:spcAft>
            </a:pPr>
            <a:r>
              <a:rPr lang="en-US" sz="6000" dirty="0">
                <a:solidFill>
                  <a:srgbClr val="7F7F7F"/>
                </a:solidFill>
                <a:latin typeface="Calibri" pitchFamily="34" charset="0"/>
                <a:cs typeface="Calibri" panose="020F0502020204030204" pitchFamily="34" charset="0"/>
              </a:rPr>
              <a:t>You can place digital photos or logo art in your poster file by selecting the </a:t>
            </a:r>
            <a:r>
              <a:rPr lang="en-US" sz="6000" b="1" dirty="0">
                <a:solidFill>
                  <a:srgbClr val="7F7F7F"/>
                </a:solidFill>
                <a:latin typeface="Calibri" pitchFamily="34" charset="0"/>
                <a:cs typeface="Calibri" panose="020F0502020204030204" pitchFamily="34" charset="0"/>
              </a:rPr>
              <a:t>Insert, Picture</a:t>
            </a:r>
            <a:r>
              <a:rPr lang="en-US" sz="6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6000" b="1" dirty="0">
                <a:solidFill>
                  <a:srgbClr val="7F7F7F"/>
                </a:solidFill>
                <a:latin typeface="Calibri" pitchFamily="34" charset="0"/>
                <a:cs typeface="Calibri" panose="020F0502020204030204" pitchFamily="34" charset="0"/>
              </a:rPr>
              <a:t>150-200 pixels per inch in their final printed size</a:t>
            </a:r>
            <a:r>
              <a:rPr lang="en-US" sz="6000" dirty="0">
                <a:solidFill>
                  <a:srgbClr val="7F7F7F"/>
                </a:solidFill>
                <a:latin typeface="Calibri" pitchFamily="34" charset="0"/>
                <a:cs typeface="Calibri" panose="020F0502020204030204" pitchFamily="34" charset="0"/>
              </a:rPr>
              <a:t>. For instance, a 1600 x 1200 pixel</a:t>
            </a:r>
            <a:r>
              <a:rPr lang="en-US" sz="6000" baseline="0" dirty="0">
                <a:solidFill>
                  <a:srgbClr val="7F7F7F"/>
                </a:solidFill>
                <a:latin typeface="Calibri" pitchFamily="34" charset="0"/>
                <a:cs typeface="Calibri" panose="020F0502020204030204" pitchFamily="34" charset="0"/>
              </a:rPr>
              <a:t> photo will usually look fine up to </a:t>
            </a:r>
            <a:r>
              <a:rPr lang="en-US" sz="6000" dirty="0">
                <a:solidFill>
                  <a:srgbClr val="7F7F7F"/>
                </a:solidFill>
                <a:latin typeface="Calibri" pitchFamily="34" charset="0"/>
                <a:cs typeface="Calibri" panose="020F0502020204030204" pitchFamily="34" charset="0"/>
              </a:rPr>
              <a:t>8“-10” wide on your printed poster.</a:t>
            </a:r>
          </a:p>
          <a:p>
            <a:pPr lvl="0">
              <a:spcBef>
                <a:spcPts val="0"/>
              </a:spcBef>
              <a:spcAft>
                <a:spcPts val="2200"/>
              </a:spcAft>
            </a:pPr>
            <a:r>
              <a:rPr lang="en-US" sz="6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2200"/>
              </a:spcAft>
            </a:pPr>
            <a:r>
              <a:rPr lang="en-US" sz="6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2200"/>
              </a:spcAft>
            </a:pPr>
            <a:r>
              <a:rPr lang="en-US" sz="4400" dirty="0">
                <a:solidFill>
                  <a:srgbClr val="7F7F7F"/>
                </a:solidFill>
                <a:latin typeface="Calibri" pitchFamily="34" charset="0"/>
                <a:cs typeface="Calibri" panose="020F0502020204030204" pitchFamily="34" charset="0"/>
              </a:rPr>
              <a:t/>
            </a:r>
            <a:br>
              <a:rPr lang="en-US" sz="4400" dirty="0">
                <a:solidFill>
                  <a:srgbClr val="7F7F7F"/>
                </a:solidFill>
                <a:latin typeface="Calibri" pitchFamily="34" charset="0"/>
                <a:cs typeface="Calibri" panose="020F0502020204030204" pitchFamily="34" charset="0"/>
              </a:rPr>
            </a:br>
            <a:r>
              <a:rPr lang="en-US" sz="4400" dirty="0">
                <a:solidFill>
                  <a:srgbClr val="7F7F7F"/>
                </a:solidFill>
                <a:latin typeface="Calibri" pitchFamily="34" charset="0"/>
                <a:cs typeface="Calibri" panose="020F0502020204030204" pitchFamily="34" charset="0"/>
              </a:rPr>
              <a:t>[This sidebar area does not print.]</a:t>
            </a:r>
          </a:p>
        </p:txBody>
      </p:sp>
      <p:grpSp>
        <p:nvGrpSpPr>
          <p:cNvPr id="20" name="Group 19"/>
          <p:cNvGrpSpPr/>
          <p:nvPr userDrawn="1"/>
        </p:nvGrpSpPr>
        <p:grpSpPr>
          <a:xfrm>
            <a:off x="41071800" y="0"/>
            <a:ext cx="11734800" cy="40233600"/>
            <a:chOff x="33832800" y="0"/>
            <a:chExt cx="12801600" cy="43891200"/>
          </a:xfrm>
        </p:grpSpPr>
        <p:sp>
          <p:nvSpPr>
            <p:cNvPr id="21"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200"/>
                </a:spcAft>
              </a:pPr>
              <a:r>
                <a:rPr lang="en-US" sz="8800" dirty="0">
                  <a:solidFill>
                    <a:schemeClr val="bg1">
                      <a:lumMod val="50000"/>
                    </a:schemeClr>
                  </a:solidFill>
                  <a:latin typeface="Calibri" pitchFamily="34" charset="0"/>
                  <a:cs typeface="Calibri" panose="020F0502020204030204" pitchFamily="34" charset="0"/>
                </a:rPr>
                <a:t>Change</a:t>
              </a:r>
              <a:r>
                <a:rPr lang="en-US" sz="8800" baseline="0" dirty="0">
                  <a:solidFill>
                    <a:schemeClr val="bg1">
                      <a:lumMod val="50000"/>
                    </a:schemeClr>
                  </a:solidFill>
                  <a:latin typeface="Calibri" pitchFamily="34" charset="0"/>
                  <a:cs typeface="Calibri" panose="020F0502020204030204" pitchFamily="34" charset="0"/>
                </a:rPr>
                <a:t> Color Theme</a:t>
              </a:r>
              <a:r>
                <a:rPr lang="en-US" sz="8800" dirty="0">
                  <a:solidFill>
                    <a:schemeClr val="bg1">
                      <a:lumMod val="50000"/>
                    </a:schemeClr>
                  </a:solidFill>
                  <a:latin typeface="Calibri" pitchFamily="34" charset="0"/>
                  <a:cs typeface="Calibri" panose="020F0502020204030204" pitchFamily="34" charset="0"/>
                </a:rPr>
                <a:t>:</a:t>
              </a:r>
              <a:endParaRPr sz="880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r>
                <a:rPr lang="en-US" sz="6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6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2200"/>
                </a:spcAft>
              </a:pPr>
              <a:r>
                <a:rPr lang="en-US" sz="6000" baseline="0" dirty="0">
                  <a:solidFill>
                    <a:schemeClr val="bg1">
                      <a:lumMod val="50000"/>
                    </a:schemeClr>
                  </a:solidFill>
                  <a:latin typeface="Calibri" pitchFamily="34" charset="0"/>
                  <a:cs typeface="Calibri" panose="020F0502020204030204" pitchFamily="34" charset="0"/>
                </a:rPr>
                <a:t>To change the color theme, select the </a:t>
              </a:r>
              <a:r>
                <a:rPr lang="en-US" sz="6000" b="1" baseline="0" dirty="0">
                  <a:solidFill>
                    <a:schemeClr val="bg1">
                      <a:lumMod val="50000"/>
                    </a:schemeClr>
                  </a:solidFill>
                  <a:latin typeface="Calibri" pitchFamily="34" charset="0"/>
                  <a:cs typeface="Calibri" panose="020F0502020204030204" pitchFamily="34" charset="0"/>
                </a:rPr>
                <a:t>Design</a:t>
              </a:r>
              <a:r>
                <a:rPr lang="en-US" sz="6000" baseline="0" dirty="0">
                  <a:solidFill>
                    <a:schemeClr val="bg1">
                      <a:lumMod val="50000"/>
                    </a:schemeClr>
                  </a:solidFill>
                  <a:latin typeface="Calibri" pitchFamily="34" charset="0"/>
                  <a:cs typeface="Calibri" panose="020F0502020204030204" pitchFamily="34" charset="0"/>
                </a:rPr>
                <a:t> tab, then select the </a:t>
              </a:r>
              <a:r>
                <a:rPr lang="en-US" sz="6000" b="1" baseline="0" dirty="0">
                  <a:solidFill>
                    <a:schemeClr val="bg1">
                      <a:lumMod val="50000"/>
                    </a:schemeClr>
                  </a:solidFill>
                  <a:latin typeface="Calibri" pitchFamily="34" charset="0"/>
                  <a:cs typeface="Calibri" panose="020F0502020204030204" pitchFamily="34" charset="0"/>
                </a:rPr>
                <a:t>Colors</a:t>
              </a:r>
              <a:r>
                <a:rPr lang="en-US" sz="6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00"/>
                </a:spcAft>
              </a:pPr>
              <a:r>
                <a:rPr lang="en-US" sz="6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2200"/>
                </a:spcAft>
              </a:pPr>
              <a:r>
                <a:rPr lang="en-US" sz="88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2200"/>
                </a:spcAft>
              </a:pPr>
              <a:r>
                <a:rPr lang="en-US" sz="6000" dirty="0">
                  <a:solidFill>
                    <a:schemeClr val="bg1">
                      <a:lumMod val="50000"/>
                    </a:schemeClr>
                  </a:solidFill>
                  <a:latin typeface="Calibri" pitchFamily="34" charset="0"/>
                  <a:cs typeface="Calibri" panose="020F0502020204030204" pitchFamily="34" charset="0"/>
                </a:rPr>
                <a:t>Once your poster file is ready, visit</a:t>
              </a:r>
              <a:r>
                <a:rPr lang="en-US" sz="6000" baseline="0" dirty="0">
                  <a:solidFill>
                    <a:schemeClr val="bg1">
                      <a:lumMod val="50000"/>
                    </a:schemeClr>
                  </a:solidFill>
                  <a:latin typeface="Calibri" pitchFamily="34" charset="0"/>
                  <a:cs typeface="Calibri" panose="020F0502020204030204" pitchFamily="34" charset="0"/>
                </a:rPr>
                <a:t> </a:t>
              </a:r>
              <a:r>
                <a:rPr lang="en-US" sz="6000" b="1" baseline="0" dirty="0">
                  <a:solidFill>
                    <a:schemeClr val="bg1">
                      <a:lumMod val="50000"/>
                    </a:schemeClr>
                  </a:solidFill>
                  <a:latin typeface="Calibri" pitchFamily="34" charset="0"/>
                  <a:cs typeface="Calibri" panose="020F0502020204030204" pitchFamily="34" charset="0"/>
                </a:rPr>
                <a:t>www.genigraphics.com</a:t>
              </a:r>
              <a:r>
                <a:rPr lang="en-US" sz="6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2200"/>
                </a:spcAft>
              </a:pPr>
              <a:r>
                <a:rPr lang="en-US" sz="6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6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6000" baseline="0" dirty="0">
                  <a:solidFill>
                    <a:schemeClr val="bg1">
                      <a:lumMod val="50000"/>
                    </a:schemeClr>
                  </a:solidFill>
                  <a:latin typeface="Calibri" pitchFamily="34" charset="0"/>
                  <a:cs typeface="Calibri" panose="020F0502020204030204" pitchFamily="34" charset="0"/>
                </a:rPr>
                <a:t>US and Canada:  1-800-790-4001</a:t>
              </a:r>
              <a:br>
                <a:rPr lang="en-US" sz="6000" baseline="0" dirty="0">
                  <a:solidFill>
                    <a:schemeClr val="bg1">
                      <a:lumMod val="50000"/>
                    </a:schemeClr>
                  </a:solidFill>
                  <a:latin typeface="Calibri" pitchFamily="34" charset="0"/>
                  <a:cs typeface="Calibri" panose="020F0502020204030204" pitchFamily="34" charset="0"/>
                </a:rPr>
              </a:br>
              <a:r>
                <a:rPr lang="en-US" sz="6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4400" dirty="0">
                  <a:solidFill>
                    <a:schemeClr val="bg1">
                      <a:lumMod val="50000"/>
                    </a:schemeClr>
                  </a:solidFill>
                  <a:latin typeface="Calibri" pitchFamily="34" charset="0"/>
                  <a:cs typeface="Calibri" panose="020F0502020204030204" pitchFamily="34" charset="0"/>
                </a:rPr>
                <a:t/>
              </a:r>
              <a:br>
                <a:rPr lang="en-US" sz="4400" dirty="0">
                  <a:solidFill>
                    <a:schemeClr val="bg1">
                      <a:lumMod val="50000"/>
                    </a:schemeClr>
                  </a:solidFill>
                  <a:latin typeface="Calibri" pitchFamily="34" charset="0"/>
                  <a:cs typeface="Calibri" panose="020F0502020204030204" pitchFamily="34" charset="0"/>
                </a:rPr>
              </a:br>
              <a:r>
                <a:rPr lang="en-US" sz="4400" dirty="0">
                  <a:solidFill>
                    <a:schemeClr val="bg1">
                      <a:lumMod val="50000"/>
                    </a:schemeClr>
                  </a:solidFill>
                  <a:latin typeface="Calibri" pitchFamily="34" charset="0"/>
                  <a:cs typeface="Calibri" panose="020F0502020204030204" pitchFamily="34" charset="0"/>
                </a:rPr>
                <a:t>[This sidebar area does not print.]</a:t>
              </a: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747200" y="39928800"/>
            <a:ext cx="5297435" cy="185928"/>
          </a:xfrm>
          <a:prstGeom prst="rect">
            <a:avLst/>
          </a:prstGeom>
        </p:spPr>
      </p:pic>
    </p:spTree>
    <p:extLst>
      <p:ext uri="{BB962C8B-B14F-4D97-AF65-F5344CB8AC3E}">
        <p14:creationId xmlns:p14="http://schemas.microsoft.com/office/powerpoint/2010/main" val="3886826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AA2320-7051-4086-BE30-05F3CED99B81}"/>
              </a:ext>
            </a:extLst>
          </p:cNvPr>
          <p:cNvSpPr>
            <a:spLocks noGrp="1"/>
          </p:cNvSpPr>
          <p:nvPr>
            <p:ph type="title"/>
          </p:nvPr>
        </p:nvSpPr>
        <p:spPr>
          <a:xfrm>
            <a:off x="2766060" y="2142070"/>
            <a:ext cx="34701480" cy="777663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CCB6650-51D1-4FB7-8D77-2EAACEEADF8A}"/>
              </a:ext>
            </a:extLst>
          </p:cNvPr>
          <p:cNvSpPr>
            <a:spLocks noGrp="1"/>
          </p:cNvSpPr>
          <p:nvPr>
            <p:ph type="body" idx="1"/>
          </p:nvPr>
        </p:nvSpPr>
        <p:spPr>
          <a:xfrm>
            <a:off x="2766060" y="10710333"/>
            <a:ext cx="34701480" cy="255278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90E7C8-7FF9-4C9C-8025-3CCF1F580193}"/>
              </a:ext>
            </a:extLst>
          </p:cNvPr>
          <p:cNvSpPr>
            <a:spLocks noGrp="1"/>
          </p:cNvSpPr>
          <p:nvPr>
            <p:ph type="dt" sz="half" idx="2"/>
          </p:nvPr>
        </p:nvSpPr>
        <p:spPr>
          <a:xfrm>
            <a:off x="2766060" y="37290589"/>
            <a:ext cx="9052560" cy="2142067"/>
          </a:xfrm>
          <a:prstGeom prst="rect">
            <a:avLst/>
          </a:prstGeom>
        </p:spPr>
        <p:txBody>
          <a:bodyPr vert="horz" lIns="91440" tIns="45720" rIns="91440" bIns="45720" rtlCol="0" anchor="ctr"/>
          <a:lstStyle>
            <a:lvl1pPr algn="l">
              <a:defRPr sz="3960">
                <a:solidFill>
                  <a:schemeClr val="tx1">
                    <a:tint val="75000"/>
                  </a:schemeClr>
                </a:solidFill>
              </a:defRPr>
            </a:lvl1pPr>
          </a:lstStyle>
          <a:p>
            <a:fld id="{985D6BDF-9D0E-4E2B-85B8-D8F4790360C9}" type="datetimeFigureOut">
              <a:rPr lang="en-US" smtClean="0"/>
              <a:t>10/8/2021</a:t>
            </a:fld>
            <a:endParaRPr lang="en-US" dirty="0"/>
          </a:p>
        </p:txBody>
      </p:sp>
      <p:sp>
        <p:nvSpPr>
          <p:cNvPr id="5" name="Footer Placeholder 4">
            <a:extLst>
              <a:ext uri="{FF2B5EF4-FFF2-40B4-BE49-F238E27FC236}">
                <a16:creationId xmlns:a16="http://schemas.microsoft.com/office/drawing/2014/main" id="{FAC26B8D-9A00-4784-BBA0-627D012CA801}"/>
              </a:ext>
            </a:extLst>
          </p:cNvPr>
          <p:cNvSpPr>
            <a:spLocks noGrp="1"/>
          </p:cNvSpPr>
          <p:nvPr>
            <p:ph type="ftr" sz="quarter" idx="3"/>
          </p:nvPr>
        </p:nvSpPr>
        <p:spPr>
          <a:xfrm>
            <a:off x="13327380" y="37290589"/>
            <a:ext cx="13578840" cy="2142067"/>
          </a:xfrm>
          <a:prstGeom prst="rect">
            <a:avLst/>
          </a:prstGeom>
        </p:spPr>
        <p:txBody>
          <a:bodyPr vert="horz" lIns="91440" tIns="45720" rIns="91440" bIns="45720" rtlCol="0" anchor="ctr"/>
          <a:lstStyle>
            <a:lvl1pPr algn="ctr">
              <a:defRPr sz="396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6772DF0-F4C0-44E8-9F72-FFC4534F3346}"/>
              </a:ext>
            </a:extLst>
          </p:cNvPr>
          <p:cNvSpPr>
            <a:spLocks noGrp="1"/>
          </p:cNvSpPr>
          <p:nvPr>
            <p:ph type="sldNum" sz="quarter" idx="4"/>
          </p:nvPr>
        </p:nvSpPr>
        <p:spPr>
          <a:xfrm>
            <a:off x="28414980" y="37290589"/>
            <a:ext cx="9052560" cy="2142067"/>
          </a:xfrm>
          <a:prstGeom prst="rect">
            <a:avLst/>
          </a:prstGeom>
        </p:spPr>
        <p:txBody>
          <a:bodyPr vert="horz" lIns="91440" tIns="45720" rIns="91440" bIns="45720" rtlCol="0" anchor="ctr"/>
          <a:lstStyle>
            <a:lvl1pPr algn="r">
              <a:defRPr sz="396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1176515695"/>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defTabSz="3017520" rtl="0" eaLnBrk="1" latinLnBrk="0" hangingPunct="1">
        <a:lnSpc>
          <a:spcPct val="90000"/>
        </a:lnSpc>
        <a:spcBef>
          <a:spcPct val="0"/>
        </a:spcBef>
        <a:buNone/>
        <a:defRPr sz="14520" kern="1200">
          <a:solidFill>
            <a:schemeClr val="tx1"/>
          </a:solidFill>
          <a:latin typeface="+mj-lt"/>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8.jpeg"/><Relationship Id="rId18" Type="http://schemas.openxmlformats.org/officeDocument/2006/relationships/image" Target="../media/image13.png"/><Relationship Id="rId3" Type="http://schemas.openxmlformats.org/officeDocument/2006/relationships/hyperlink" Target="https://doi.org/10.1101/2021.04.27.441621" TargetMode="External"/><Relationship Id="rId21" Type="http://schemas.openxmlformats.org/officeDocument/2006/relationships/image" Target="../media/image16.png"/><Relationship Id="rId7" Type="http://schemas.openxmlformats.org/officeDocument/2006/relationships/image" Target="../media/image5.png"/><Relationship Id="rId12" Type="http://schemas.openxmlformats.org/officeDocument/2006/relationships/image" Target="../media/image11.svg"/><Relationship Id="rId17" Type="http://schemas.openxmlformats.org/officeDocument/2006/relationships/image" Target="../media/image12.png"/><Relationship Id="rId2" Type="http://schemas.openxmlformats.org/officeDocument/2006/relationships/hyperlink" Target="https://doi.org/10.1002/cbic.201700516" TargetMode="External"/><Relationship Id="rId16" Type="http://schemas.openxmlformats.org/officeDocument/2006/relationships/image" Target="../media/image11.png"/><Relationship Id="rId20"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5.svg"/><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10.jpeg"/><Relationship Id="rId10" Type="http://schemas.openxmlformats.org/officeDocument/2006/relationships/image" Target="../media/image9.svg"/><Relationship Id="rId19"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6.png"/><Relationship Id="rId1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6705600" y="625842"/>
            <a:ext cx="26822400" cy="2077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7628" tIns="419070" rIns="167628" bIns="419070"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8000" b="1" dirty="0">
                <a:solidFill>
                  <a:schemeClr val="accent3">
                    <a:lumMod val="20000"/>
                    <a:lumOff val="80000"/>
                  </a:schemeClr>
                </a:solidFill>
                <a:latin typeface="+mn-lt"/>
              </a:rPr>
              <a:t>Microbial Factories for Solar System Exploration</a:t>
            </a:r>
          </a:p>
        </p:txBody>
      </p:sp>
      <p:sp>
        <p:nvSpPr>
          <p:cNvPr id="5" name="Text Box 123"/>
          <p:cNvSpPr txBox="1">
            <a:spLocks noChangeArrowheads="1"/>
          </p:cNvSpPr>
          <p:nvPr/>
        </p:nvSpPr>
        <p:spPr bwMode="auto">
          <a:xfrm>
            <a:off x="6705600" y="2933700"/>
            <a:ext cx="268224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67628" tIns="167628" rIns="167628" bIns="167628"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800" dirty="0">
                <a:solidFill>
                  <a:schemeClr val="accent3">
                    <a:lumMod val="20000"/>
                    <a:lumOff val="80000"/>
                  </a:schemeClr>
                </a:solidFill>
                <a:latin typeface="+mn-lt"/>
              </a:rPr>
              <a:t>Amy Rees</a:t>
            </a:r>
            <a:r>
              <a:rPr lang="en-US" sz="4800" baseline="30000" dirty="0">
                <a:solidFill>
                  <a:schemeClr val="accent3">
                    <a:lumMod val="20000"/>
                    <a:lumOff val="80000"/>
                  </a:schemeClr>
                </a:solidFill>
                <a:latin typeface="+mn-lt"/>
              </a:rPr>
              <a:t>1</a:t>
            </a:r>
            <a:r>
              <a:rPr lang="en-US" sz="4800" dirty="0">
                <a:solidFill>
                  <a:schemeClr val="accent3">
                    <a:lumMod val="20000"/>
                    <a:lumOff val="80000"/>
                  </a:schemeClr>
                </a:solidFill>
                <a:latin typeface="+mn-lt"/>
              </a:rPr>
              <a:t>; John Hogan</a:t>
            </a:r>
            <a:r>
              <a:rPr lang="en-US" sz="4800" baseline="30000" dirty="0">
                <a:solidFill>
                  <a:schemeClr val="accent3">
                    <a:lumMod val="20000"/>
                    <a:lumOff val="80000"/>
                  </a:schemeClr>
                </a:solidFill>
                <a:latin typeface="+mn-lt"/>
              </a:rPr>
              <a:t>2</a:t>
            </a:r>
          </a:p>
          <a:p>
            <a:pPr algn="ctr" eaLnBrk="1" hangingPunct="1"/>
            <a:r>
              <a:rPr lang="en-US" sz="4800" baseline="30000" dirty="0">
                <a:solidFill>
                  <a:schemeClr val="accent3">
                    <a:lumMod val="20000"/>
                    <a:lumOff val="80000"/>
                  </a:schemeClr>
                </a:solidFill>
                <a:latin typeface="+mn-lt"/>
              </a:rPr>
              <a:t>1</a:t>
            </a:r>
            <a:r>
              <a:rPr lang="en-US" sz="4800" dirty="0">
                <a:solidFill>
                  <a:schemeClr val="accent3">
                    <a:lumMod val="20000"/>
                    <a:lumOff val="80000"/>
                  </a:schemeClr>
                </a:solidFill>
                <a:latin typeface="+mn-lt"/>
              </a:rPr>
              <a:t>NASA Ames SLSTP; Clemson University </a:t>
            </a:r>
            <a:r>
              <a:rPr lang="en-US" sz="4800" baseline="30000" dirty="0">
                <a:solidFill>
                  <a:schemeClr val="accent3">
                    <a:lumMod val="20000"/>
                    <a:lumOff val="80000"/>
                  </a:schemeClr>
                </a:solidFill>
                <a:latin typeface="+mn-lt"/>
              </a:rPr>
              <a:t>2</a:t>
            </a:r>
            <a:r>
              <a:rPr lang="en-US" sz="4800" dirty="0">
                <a:solidFill>
                  <a:schemeClr val="accent3">
                    <a:lumMod val="20000"/>
                    <a:lumOff val="80000"/>
                  </a:schemeClr>
                </a:solidFill>
                <a:latin typeface="+mn-lt"/>
              </a:rPr>
              <a:t>NASA Ames Research Center</a:t>
            </a:r>
          </a:p>
        </p:txBody>
      </p:sp>
      <p:sp>
        <p:nvSpPr>
          <p:cNvPr id="24" name="TextBox 23"/>
          <p:cNvSpPr txBox="1"/>
          <p:nvPr/>
        </p:nvSpPr>
        <p:spPr>
          <a:xfrm>
            <a:off x="1757088" y="36775424"/>
            <a:ext cx="5257774" cy="2608400"/>
          </a:xfrm>
          <a:prstGeom prst="rect">
            <a:avLst/>
          </a:prstGeom>
          <a:solidFill>
            <a:schemeClr val="accent1">
              <a:lumMod val="40000"/>
              <a:lumOff val="60000"/>
            </a:schemeClr>
          </a:solidFill>
        </p:spPr>
        <p:txBody>
          <a:bodyPr wrap="none" lIns="83814" tIns="41907" rIns="83814" bIns="41907" rtlCol="0">
            <a:spAutoFit/>
          </a:bodyPr>
          <a:lstStyle/>
          <a:p>
            <a:r>
              <a:rPr lang="en-US" sz="4400" dirty="0"/>
              <a:t>Amy Rees</a:t>
            </a:r>
          </a:p>
          <a:p>
            <a:r>
              <a:rPr lang="en-US" sz="4400" dirty="0"/>
              <a:t>Clemson University</a:t>
            </a:r>
          </a:p>
          <a:p>
            <a:r>
              <a:rPr lang="en-US" sz="4400" dirty="0"/>
              <a:t>arees@g.clemson.edu</a:t>
            </a:r>
          </a:p>
          <a:p>
            <a:endParaRPr lang="en-US" sz="3200" dirty="0"/>
          </a:p>
        </p:txBody>
      </p:sp>
      <p:sp>
        <p:nvSpPr>
          <p:cNvPr id="25" name="TextBox 24"/>
          <p:cNvSpPr txBox="1"/>
          <p:nvPr/>
        </p:nvSpPr>
        <p:spPr>
          <a:xfrm>
            <a:off x="1645920" y="35623502"/>
            <a:ext cx="10207206" cy="915629"/>
          </a:xfrm>
          <a:prstGeom prst="rect">
            <a:avLst/>
          </a:prstGeom>
          <a:noFill/>
        </p:spPr>
        <p:txBody>
          <a:bodyPr wrap="none" lIns="83814" tIns="41907" rIns="83814" bIns="41907" rtlCol="0">
            <a:spAutoFit/>
          </a:bodyPr>
          <a:lstStyle/>
          <a:p>
            <a:r>
              <a:rPr lang="en-US" sz="5400" b="1" dirty="0"/>
              <a:t>Additional Questions? Contact Me:</a:t>
            </a:r>
          </a:p>
        </p:txBody>
      </p:sp>
      <p:sp>
        <p:nvSpPr>
          <p:cNvPr id="26" name="TextBox 25"/>
          <p:cNvSpPr txBox="1"/>
          <p:nvPr/>
        </p:nvSpPr>
        <p:spPr>
          <a:xfrm>
            <a:off x="20116800" y="36713159"/>
            <a:ext cx="17881600" cy="2631477"/>
          </a:xfrm>
          <a:prstGeom prst="rect">
            <a:avLst/>
          </a:prstGeom>
          <a:noFill/>
        </p:spPr>
        <p:txBody>
          <a:bodyPr wrap="square" lIns="83814" tIns="83814" rIns="83814" bIns="83814" numCol="1" spcCol="419070" rtlCol="0">
            <a:spAutoFit/>
          </a:bodyPr>
          <a:lstStyle/>
          <a:p>
            <a:pPr indent="172720"/>
            <a:r>
              <a:rPr lang="en-US" sz="1600" b="0" dirty="0">
                <a:latin typeface="Abadi" panose="020B0604020202020204" pitchFamily="34" charset="0"/>
                <a:cs typeface="Arial"/>
              </a:rPr>
              <a:t>Ball, N., Kagawa, H., </a:t>
            </a:r>
            <a:r>
              <a:rPr lang="en-US" sz="1600" b="0" dirty="0" err="1">
                <a:latin typeface="Abadi" panose="020B0604020202020204" pitchFamily="34" charset="0"/>
                <a:cs typeface="Arial"/>
              </a:rPr>
              <a:t>Hindupur</a:t>
            </a:r>
            <a:r>
              <a:rPr lang="en-US" sz="1600" b="0" dirty="0">
                <a:latin typeface="Abadi" panose="020B0604020202020204" pitchFamily="34" charset="0"/>
                <a:cs typeface="Arial"/>
              </a:rPr>
              <a:t>, A., Sims, K., Hogan, J., </a:t>
            </a:r>
            <a:r>
              <a:rPr lang="en-US" sz="1600" b="0" dirty="0" err="1">
                <a:latin typeface="Abadi" panose="020B0604020202020204" pitchFamily="34" charset="0"/>
                <a:cs typeface="Arial"/>
              </a:rPr>
              <a:t>Levri</a:t>
            </a:r>
            <a:r>
              <a:rPr lang="en-US" sz="1600" b="0" dirty="0">
                <a:latin typeface="Abadi" panose="020B0604020202020204" pitchFamily="34" charset="0"/>
                <a:cs typeface="Arial"/>
              </a:rPr>
              <a:t>, J. (2020). “BioNutrients-1: Development of an On-Demand Nutrient Production System for Long-Duration Missions.”</a:t>
            </a:r>
          </a:p>
          <a:p>
            <a:pPr indent="172720"/>
            <a:r>
              <a:rPr lang="en-US" sz="1600" b="0" dirty="0">
                <a:latin typeface="Abadi" panose="020B0604020202020204" pitchFamily="34" charset="0"/>
                <a:cs typeface="Arial"/>
              </a:rPr>
              <a:t>Ball, N., Kagawa, H., </a:t>
            </a:r>
            <a:r>
              <a:rPr lang="en-US" sz="1600" b="0" dirty="0" err="1">
                <a:latin typeface="Abadi" panose="020B0604020202020204" pitchFamily="34" charset="0"/>
                <a:cs typeface="Arial"/>
              </a:rPr>
              <a:t>Hindupur</a:t>
            </a:r>
            <a:r>
              <a:rPr lang="en-US" sz="1600" b="0" dirty="0">
                <a:latin typeface="Abadi" panose="020B0604020202020204" pitchFamily="34" charset="0"/>
                <a:cs typeface="Arial"/>
              </a:rPr>
              <a:t>, A., Hogan, J. (2017). “Development of Storage Methods for </a:t>
            </a:r>
            <a:r>
              <a:rPr lang="en-US" sz="1600" b="0" i="1" dirty="0">
                <a:latin typeface="Abadi" panose="020B0604020202020204" pitchFamily="34" charset="0"/>
                <a:cs typeface="Arial"/>
              </a:rPr>
              <a:t>Saccharomyces</a:t>
            </a:r>
            <a:r>
              <a:rPr lang="en-US" sz="1600" b="0" dirty="0">
                <a:latin typeface="Abadi" panose="020B0604020202020204" pitchFamily="34" charset="0"/>
                <a:cs typeface="Arial"/>
              </a:rPr>
              <a:t> Strains to be Utilized for </a:t>
            </a:r>
            <a:r>
              <a:rPr lang="en-US" sz="1600" b="0" i="1" dirty="0">
                <a:latin typeface="Abadi" panose="020B0604020202020204" pitchFamily="34" charset="0"/>
                <a:cs typeface="Arial"/>
              </a:rPr>
              <a:t>In situ </a:t>
            </a:r>
            <a:r>
              <a:rPr lang="en-US" sz="1600" b="0" dirty="0">
                <a:latin typeface="Abadi" panose="020B0604020202020204" pitchFamily="34" charset="0"/>
                <a:cs typeface="Arial"/>
              </a:rPr>
              <a:t>Nutrient Production in Long Duration Space Missions.”</a:t>
            </a:r>
          </a:p>
          <a:p>
            <a:pPr indent="172720"/>
            <a:r>
              <a:rPr lang="en-US" sz="1600" b="0" dirty="0">
                <a:latin typeface="Abadi" panose="020B0604020202020204" pitchFamily="34" charset="0"/>
                <a:cs typeface="Arial"/>
              </a:rPr>
              <a:t>NASA Ames Research Center, </a:t>
            </a:r>
            <a:r>
              <a:rPr lang="en-US" sz="1600" b="0" dirty="0" err="1">
                <a:latin typeface="Abadi" panose="020B0604020202020204" pitchFamily="34" charset="0"/>
                <a:cs typeface="Arial"/>
              </a:rPr>
              <a:t>BioNutrients</a:t>
            </a:r>
            <a:r>
              <a:rPr lang="en-US" sz="1600" b="0" dirty="0">
                <a:latin typeface="Abadi" panose="020B0604020202020204" pitchFamily="34" charset="0"/>
                <a:cs typeface="Arial"/>
              </a:rPr>
              <a:t> Project Images</a:t>
            </a:r>
          </a:p>
          <a:p>
            <a:pPr indent="172720"/>
            <a:r>
              <a:rPr lang="en-US" sz="1600" b="0" dirty="0">
                <a:latin typeface="Abadi" panose="020B0604020202020204" pitchFamily="34" charset="0"/>
                <a:cs typeface="Arial"/>
              </a:rPr>
              <a:t>Curran KA, Karim AS, Gupta A, </a:t>
            </a:r>
            <a:r>
              <a:rPr lang="en-US" sz="1600" b="0" dirty="0" err="1">
                <a:latin typeface="Abadi" panose="020B0604020202020204" pitchFamily="34" charset="0"/>
                <a:cs typeface="Arial"/>
              </a:rPr>
              <a:t>Alper</a:t>
            </a:r>
            <a:r>
              <a:rPr lang="en-US" sz="1600" b="0" dirty="0">
                <a:latin typeface="Abadi" panose="020B0604020202020204" pitchFamily="34" charset="0"/>
                <a:cs typeface="Arial"/>
              </a:rPr>
              <a:t> HS. Use of expression-enhancing terminators in Saccharomyces cerevisiae to increase mRNA half-life and improve gene expression control for metabolic engineering 	applications. </a:t>
            </a:r>
            <a:r>
              <a:rPr lang="en-US" sz="1600" b="0" dirty="0" err="1">
                <a:latin typeface="Abadi" panose="020B0604020202020204" pitchFamily="34" charset="0"/>
                <a:cs typeface="Arial"/>
              </a:rPr>
              <a:t>Metab</a:t>
            </a:r>
            <a:r>
              <a:rPr lang="en-US" sz="1600" b="0" dirty="0">
                <a:latin typeface="Abadi" panose="020B0604020202020204" pitchFamily="34" charset="0"/>
                <a:cs typeface="Arial"/>
              </a:rPr>
              <a:t> Eng. 2013;19:88-97. doi:10.1016/j.ymben.2013.07.001 .</a:t>
            </a:r>
          </a:p>
          <a:p>
            <a:pPr indent="172720"/>
            <a:r>
              <a:rPr lang="en-US" sz="1600" b="0" dirty="0">
                <a:latin typeface="Abadi" panose="020B0604020202020204" pitchFamily="34" charset="0"/>
              </a:rPr>
              <a:t>Wei, </a:t>
            </a:r>
            <a:r>
              <a:rPr lang="en-US" sz="1600" b="0" dirty="0" err="1">
                <a:latin typeface="Abadi" panose="020B0604020202020204" pitchFamily="34" charset="0"/>
              </a:rPr>
              <a:t>Linna</a:t>
            </a:r>
            <a:r>
              <a:rPr lang="en-US" sz="1600" b="0" dirty="0">
                <a:latin typeface="Abadi" panose="020B0604020202020204" pitchFamily="34" charset="0"/>
              </a:rPr>
              <a:t>, et al. “Characterization of Terminators in Saccharomyces Cerevisiae and an Exploration of Factors Affecting Their Strength.” </a:t>
            </a:r>
            <a:r>
              <a:rPr lang="en-US" sz="1600" b="0" i="1" dirty="0" err="1">
                <a:latin typeface="Abadi" panose="020B0604020202020204" pitchFamily="34" charset="0"/>
              </a:rPr>
              <a:t>ChemBioChem</a:t>
            </a:r>
            <a:r>
              <a:rPr lang="en-US" sz="1600" b="0" dirty="0">
                <a:latin typeface="Abadi" panose="020B0604020202020204" pitchFamily="34" charset="0"/>
              </a:rPr>
              <a:t>, vol. 18, no. 24, 2017, pp. 2422–27. </a:t>
            </a:r>
            <a:r>
              <a:rPr lang="en-US" sz="1600" b="0" i="1" dirty="0">
                <a:latin typeface="Abadi" panose="020B0604020202020204" pitchFamily="34" charset="0"/>
              </a:rPr>
              <a:t>Wiley Online 	Library</a:t>
            </a:r>
            <a:r>
              <a:rPr lang="en-US" sz="1600" b="0" dirty="0">
                <a:latin typeface="Abadi" panose="020B0604020202020204" pitchFamily="34" charset="0"/>
              </a:rPr>
              <a:t>, </a:t>
            </a:r>
            <a:r>
              <a:rPr lang="en-US" sz="1600" b="0" dirty="0">
                <a:latin typeface="Abadi" panose="020B0604020202020204" pitchFamily="34" charset="0"/>
                <a:hlinkClick r:id="rId2"/>
              </a:rPr>
              <a:t>https://doi.org/10.1002/cbic.201700516</a:t>
            </a:r>
            <a:r>
              <a:rPr lang="en-US" sz="1600" b="0" dirty="0">
                <a:latin typeface="Abadi" panose="020B0604020202020204" pitchFamily="34" charset="0"/>
              </a:rPr>
              <a:t>.</a:t>
            </a:r>
          </a:p>
          <a:p>
            <a:pPr indent="172720"/>
            <a:r>
              <a:rPr lang="en-US" sz="1600" b="0" dirty="0" err="1">
                <a:latin typeface="Abadi" panose="020B0604020202020204" pitchFamily="34" charset="0"/>
              </a:rPr>
              <a:t>QPromoters</a:t>
            </a:r>
            <a:r>
              <a:rPr lang="en-US" sz="1600" b="0" dirty="0">
                <a:latin typeface="Abadi" panose="020B0604020202020204" pitchFamily="34" charset="0"/>
              </a:rPr>
              <a:t>: Sequence based prediction of promoter strength in Saccharomyces cerevisiae Devang Haresh </a:t>
            </a:r>
            <a:r>
              <a:rPr lang="en-US" sz="1600" b="0" dirty="0" err="1">
                <a:latin typeface="Abadi" panose="020B0604020202020204" pitchFamily="34" charset="0"/>
              </a:rPr>
              <a:t>Liya</a:t>
            </a:r>
            <a:r>
              <a:rPr lang="en-US" sz="1600" b="0" dirty="0">
                <a:latin typeface="Abadi" panose="020B0604020202020204" pitchFamily="34" charset="0"/>
              </a:rPr>
              <a:t>, </a:t>
            </a:r>
            <a:r>
              <a:rPr lang="en-US" sz="1600" b="0" dirty="0" err="1">
                <a:latin typeface="Abadi" panose="020B0604020202020204" pitchFamily="34" charset="0"/>
              </a:rPr>
              <a:t>Mirudula</a:t>
            </a:r>
            <a:r>
              <a:rPr lang="en-US" sz="1600" b="0" dirty="0">
                <a:latin typeface="Abadi" panose="020B0604020202020204" pitchFamily="34" charset="0"/>
              </a:rPr>
              <a:t> </a:t>
            </a:r>
            <a:r>
              <a:rPr lang="en-US" sz="1600" b="0" dirty="0" err="1">
                <a:latin typeface="Abadi" panose="020B0604020202020204" pitchFamily="34" charset="0"/>
              </a:rPr>
              <a:t>Elanchezhian</a:t>
            </a:r>
            <a:r>
              <a:rPr lang="en-US" sz="1600" b="0" dirty="0">
                <a:latin typeface="Abadi" panose="020B0604020202020204" pitchFamily="34" charset="0"/>
              </a:rPr>
              <a:t>, </a:t>
            </a:r>
            <a:r>
              <a:rPr lang="en-US" sz="1600" b="0" dirty="0" err="1">
                <a:latin typeface="Abadi" panose="020B0604020202020204" pitchFamily="34" charset="0"/>
              </a:rPr>
              <a:t>Mukulika</a:t>
            </a:r>
            <a:r>
              <a:rPr lang="en-US" sz="1600" b="0" dirty="0">
                <a:latin typeface="Abadi" panose="020B0604020202020204" pitchFamily="34" charset="0"/>
              </a:rPr>
              <a:t> Pahari, </a:t>
            </a:r>
            <a:r>
              <a:rPr lang="en-US" sz="1600" b="0" dirty="0" err="1">
                <a:latin typeface="Abadi" panose="020B0604020202020204" pitchFamily="34" charset="0"/>
              </a:rPr>
              <a:t>Nithishwer</a:t>
            </a:r>
            <a:r>
              <a:rPr lang="en-US" sz="1600" b="0" dirty="0">
                <a:latin typeface="Abadi" panose="020B0604020202020204" pitchFamily="34" charset="0"/>
              </a:rPr>
              <a:t> </a:t>
            </a:r>
            <a:r>
              <a:rPr lang="en-US" sz="1600" b="0" dirty="0" err="1">
                <a:latin typeface="Abadi" panose="020B0604020202020204" pitchFamily="34" charset="0"/>
              </a:rPr>
              <a:t>Mouroug</a:t>
            </a:r>
            <a:r>
              <a:rPr lang="en-US" sz="1600" b="0" dirty="0">
                <a:latin typeface="Abadi" panose="020B0604020202020204" pitchFamily="34" charset="0"/>
              </a:rPr>
              <a:t> Anand, Shivani Suresh, 	</a:t>
            </a:r>
            <a:r>
              <a:rPr lang="en-US" sz="1600" b="0" dirty="0" err="1">
                <a:latin typeface="Abadi" panose="020B0604020202020204" pitchFamily="34" charset="0"/>
              </a:rPr>
              <a:t>Nivedha</a:t>
            </a:r>
            <a:r>
              <a:rPr lang="en-US" sz="1600" b="0" dirty="0">
                <a:latin typeface="Abadi" panose="020B0604020202020204" pitchFamily="34" charset="0"/>
              </a:rPr>
              <a:t> Balaji, Ashwin Kumar </a:t>
            </a:r>
            <a:r>
              <a:rPr lang="en-US" sz="1600" b="0" dirty="0" err="1">
                <a:latin typeface="Abadi" panose="020B0604020202020204" pitchFamily="34" charset="0"/>
              </a:rPr>
              <a:t>Jainarayanan</a:t>
            </a:r>
            <a:r>
              <a:rPr lang="en-US" sz="1600" b="0" dirty="0">
                <a:latin typeface="Abadi" panose="020B0604020202020204" pitchFamily="34" charset="0"/>
              </a:rPr>
              <a:t> </a:t>
            </a:r>
            <a:r>
              <a:rPr lang="en-US" sz="1600" b="0" dirty="0" err="1">
                <a:latin typeface="Abadi" panose="020B0604020202020204" pitchFamily="34" charset="0"/>
              </a:rPr>
              <a:t>bioRxiv</a:t>
            </a:r>
            <a:r>
              <a:rPr lang="en-US" sz="1600" b="0" dirty="0">
                <a:latin typeface="Abadi" panose="020B0604020202020204" pitchFamily="34" charset="0"/>
              </a:rPr>
              <a:t> 2021.04.27.441621; </a:t>
            </a:r>
            <a:r>
              <a:rPr lang="en-US" sz="1600" b="0" dirty="0" err="1">
                <a:latin typeface="Abadi" panose="020B0604020202020204" pitchFamily="34" charset="0"/>
              </a:rPr>
              <a:t>doi</a:t>
            </a:r>
            <a:r>
              <a:rPr lang="en-US" sz="1600" b="0" dirty="0">
                <a:latin typeface="Abadi" panose="020B0604020202020204" pitchFamily="34" charset="0"/>
              </a:rPr>
              <a:t>: </a:t>
            </a:r>
            <a:r>
              <a:rPr lang="en-US" sz="1600" b="0" dirty="0">
                <a:latin typeface="Abadi" panose="020B0604020202020204" pitchFamily="34" charset="0"/>
                <a:hlinkClick r:id="rId3"/>
              </a:rPr>
              <a:t>https://doi.org/10.1101/2021.04.27.441621</a:t>
            </a:r>
            <a:r>
              <a:rPr lang="en-US" sz="1600" b="0" dirty="0">
                <a:latin typeface="Abadi" panose="020B0604020202020204" pitchFamily="34" charset="0"/>
              </a:rPr>
              <a:t> </a:t>
            </a:r>
          </a:p>
          <a:p>
            <a:pPr indent="172720"/>
            <a:r>
              <a:rPr lang="en-US" sz="1600" b="0" dirty="0">
                <a:latin typeface="Abadi" panose="020B0604020202020204" pitchFamily="34" charset="0"/>
              </a:rPr>
              <a:t>NEB Golden Gate. https://goldengate.neb.com/#!/. Accessed 9 Aug. 2021.</a:t>
            </a:r>
            <a:endParaRPr lang="en-US" sz="1600" dirty="0"/>
          </a:p>
        </p:txBody>
      </p:sp>
      <p:sp>
        <p:nvSpPr>
          <p:cNvPr id="27" name="TextBox 26"/>
          <p:cNvSpPr txBox="1"/>
          <p:nvPr/>
        </p:nvSpPr>
        <p:spPr>
          <a:xfrm>
            <a:off x="20116802" y="35623502"/>
            <a:ext cx="3382310" cy="931024"/>
          </a:xfrm>
          <a:prstGeom prst="rect">
            <a:avLst/>
          </a:prstGeom>
          <a:noFill/>
        </p:spPr>
        <p:txBody>
          <a:bodyPr wrap="none" lIns="83814" tIns="41907" rIns="83814" bIns="41907" rtlCol="0">
            <a:spAutoFit/>
          </a:bodyPr>
          <a:lstStyle/>
          <a:p>
            <a:r>
              <a:rPr lang="en-US" sz="5400" b="1" dirty="0"/>
              <a:t>References</a:t>
            </a:r>
          </a:p>
        </p:txBody>
      </p:sp>
      <p:sp>
        <p:nvSpPr>
          <p:cNvPr id="10" name="Text Box 189"/>
          <p:cNvSpPr txBox="1">
            <a:spLocks noChangeArrowheads="1"/>
          </p:cNvSpPr>
          <p:nvPr/>
        </p:nvSpPr>
        <p:spPr bwMode="auto">
          <a:xfrm>
            <a:off x="1634859" y="6039106"/>
            <a:ext cx="11704320" cy="9387161"/>
          </a:xfrm>
          <a:prstGeom prst="rect">
            <a:avLst/>
          </a:prstGeom>
          <a:solidFill>
            <a:schemeClr val="bg1"/>
          </a:solidFill>
          <a:ln w="12700">
            <a:solidFill>
              <a:schemeClr val="accent1">
                <a:lumMod val="75000"/>
              </a:schemeClr>
            </a:solidFill>
          </a:ln>
          <a:effectLst/>
        </p:spPr>
        <p:txBody>
          <a:bodyPr lIns="167628" tIns="167628" rIns="167628" bIns="167628">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800" dirty="0">
                <a:latin typeface="Calibri" pitchFamily="34" charset="0"/>
              </a:rPr>
              <a:t>As humans venture deeper into space for longer duration missions, resupply missions become far more difficult and costly. To address this, alternative methods of in situ biomanufacturing can be developed to provide a reliable source of required nutrients. </a:t>
            </a:r>
            <a:r>
              <a:rPr lang="en-US" sz="2800" dirty="0" err="1">
                <a:latin typeface="Calibri" pitchFamily="34" charset="0"/>
              </a:rPr>
              <a:t>BioNutrients</a:t>
            </a:r>
            <a:r>
              <a:rPr lang="en-US" sz="2800" dirty="0">
                <a:latin typeface="Calibri" pitchFamily="34" charset="0"/>
              </a:rPr>
              <a:t> is an ongoing project including three separate flight experiments that aims to provide on-demand nutrient production through 5-year shelf stable microbial factories for astronauts on long-duration missions. The BioNutrients-3 (BN-3) flight experiment aims to demonstrate on-orbit food safety, user-friendly production pack design, and multi-compound production capability. This current study seeks to support the multiple compound production element of BN-3 by investigating the production of multiple compounds via multiple pathways in one organism. An experiment has been designed to modify an existing strain of </a:t>
            </a:r>
            <a:r>
              <a:rPr lang="en-US" sz="2800" i="1" dirty="0">
                <a:latin typeface="Calibri" pitchFamily="34" charset="0"/>
              </a:rPr>
              <a:t>Saccharomyces </a:t>
            </a:r>
            <a:r>
              <a:rPr lang="en-US" sz="2800" i="1" dirty="0" err="1">
                <a:latin typeface="Calibri" pitchFamily="34" charset="0"/>
              </a:rPr>
              <a:t>boulardii</a:t>
            </a:r>
            <a:r>
              <a:rPr lang="en-US" sz="2800" i="1" dirty="0">
                <a:latin typeface="Calibri" pitchFamily="34" charset="0"/>
              </a:rPr>
              <a:t> </a:t>
            </a:r>
            <a:r>
              <a:rPr lang="en-US" sz="2800" dirty="0">
                <a:latin typeface="Calibri" pitchFamily="34" charset="0"/>
              </a:rPr>
              <a:t>designed by the </a:t>
            </a:r>
            <a:r>
              <a:rPr lang="en-US" sz="2800" dirty="0" err="1">
                <a:latin typeface="Calibri" pitchFamily="34" charset="0"/>
              </a:rPr>
              <a:t>BioNutrients</a:t>
            </a:r>
            <a:r>
              <a:rPr lang="en-US" sz="2800" dirty="0">
                <a:latin typeface="Calibri" pitchFamily="34" charset="0"/>
              </a:rPr>
              <a:t> team to efficiently produce β-carotene to also efficiently produce a second nutrient, riboflavin. This experiment entails the random shuffling and recombination of gene elements including promoters and terminators of various strengths to identify optimal combinations for the upregulation of the riboflavin production pathway. Implementation of this experiment would provide insight into the efficiency of the multiple pathways production method and pave the way for additional fine tuning of the riboflavin production pathway and additional nutrient production pathways in </a:t>
            </a:r>
            <a:r>
              <a:rPr lang="en-US" sz="2800" i="1" dirty="0">
                <a:latin typeface="Calibri" pitchFamily="34" charset="0"/>
              </a:rPr>
              <a:t>S. </a:t>
            </a:r>
            <a:r>
              <a:rPr lang="en-US" sz="2800" i="1" dirty="0" err="1">
                <a:latin typeface="Calibri" pitchFamily="34" charset="0"/>
              </a:rPr>
              <a:t>boulardii</a:t>
            </a:r>
            <a:r>
              <a:rPr lang="en-US" sz="2800" dirty="0">
                <a:latin typeface="Calibri" pitchFamily="34" charset="0"/>
              </a:rPr>
              <a:t>. </a:t>
            </a:r>
          </a:p>
        </p:txBody>
      </p:sp>
      <p:sp>
        <p:nvSpPr>
          <p:cNvPr id="32" name="Rectangle 31"/>
          <p:cNvSpPr/>
          <p:nvPr/>
        </p:nvSpPr>
        <p:spPr>
          <a:xfrm>
            <a:off x="1607820" y="5228787"/>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Abstract</a:t>
            </a:r>
          </a:p>
        </p:txBody>
      </p:sp>
      <p:sp>
        <p:nvSpPr>
          <p:cNvPr id="33" name="Rectangle 32"/>
          <p:cNvSpPr/>
          <p:nvPr/>
        </p:nvSpPr>
        <p:spPr>
          <a:xfrm>
            <a:off x="1511631" y="15914623"/>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Intro to </a:t>
            </a:r>
            <a:r>
              <a:rPr lang="en-US" sz="5400" b="1" dirty="0" err="1">
                <a:solidFill>
                  <a:schemeClr val="accent3">
                    <a:lumMod val="20000"/>
                    <a:lumOff val="80000"/>
                  </a:schemeClr>
                </a:solidFill>
              </a:rPr>
              <a:t>BioNutrients</a:t>
            </a:r>
            <a:r>
              <a:rPr lang="en-US" sz="5400" b="1" dirty="0">
                <a:solidFill>
                  <a:schemeClr val="accent3">
                    <a:lumMod val="20000"/>
                    <a:lumOff val="80000"/>
                  </a:schemeClr>
                </a:solidFill>
              </a:rPr>
              <a:t> (BN)</a:t>
            </a:r>
          </a:p>
        </p:txBody>
      </p:sp>
      <p:sp>
        <p:nvSpPr>
          <p:cNvPr id="34" name="Rectangle 33"/>
          <p:cNvSpPr/>
          <p:nvPr/>
        </p:nvSpPr>
        <p:spPr>
          <a:xfrm>
            <a:off x="14574924" y="21573898"/>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Methods and Materials</a:t>
            </a:r>
          </a:p>
        </p:txBody>
      </p:sp>
      <p:sp>
        <p:nvSpPr>
          <p:cNvPr id="14" name="Text Box 193"/>
          <p:cNvSpPr txBox="1">
            <a:spLocks noChangeArrowheads="1"/>
          </p:cNvSpPr>
          <p:nvPr/>
        </p:nvSpPr>
        <p:spPr bwMode="auto">
          <a:xfrm>
            <a:off x="26949269" y="15569020"/>
            <a:ext cx="11704320" cy="6522531"/>
          </a:xfrm>
          <a:prstGeom prst="rect">
            <a:avLst/>
          </a:prstGeom>
          <a:solidFill>
            <a:schemeClr val="bg1"/>
          </a:solidFill>
          <a:ln w="12700">
            <a:solidFill>
              <a:schemeClr val="accent1">
                <a:lumMod val="75000"/>
              </a:schemeClr>
            </a:solidFill>
          </a:ln>
          <a:effectLst/>
        </p:spPr>
        <p:txBody>
          <a:bodyPr lIns="167628" tIns="167628" rIns="167628" bIns="167628">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0" marR="0" indent="457200">
              <a:lnSpc>
                <a:spcPct val="115000"/>
              </a:lnSpc>
              <a:spcBef>
                <a:spcPts val="0"/>
              </a:spcBef>
              <a:spcAft>
                <a:spcPts val="800"/>
              </a:spcAft>
            </a:pPr>
            <a:r>
              <a:rPr lang="en-US" sz="3200" dirty="0">
                <a:effectLst/>
                <a:latin typeface="+mn-lt"/>
                <a:ea typeface="Calibri" panose="020F0502020204030204" pitchFamily="34" charset="0"/>
                <a:cs typeface="Times New Roman" panose="02020603050405020304" pitchFamily="18" charset="0"/>
              </a:rPr>
              <a:t>Going forward, this promoter and terminator library will hopefully be implemented at Ames Research Center to aid in the optimization of the riboflavin production pathway in </a:t>
            </a:r>
            <a:r>
              <a:rPr lang="en-US" sz="3200" i="1" dirty="0">
                <a:effectLst/>
                <a:latin typeface="+mn-lt"/>
                <a:ea typeface="Calibri" panose="020F0502020204030204" pitchFamily="34" charset="0"/>
                <a:cs typeface="Times New Roman" panose="02020603050405020304" pitchFamily="18" charset="0"/>
              </a:rPr>
              <a:t>Saccharomyces</a:t>
            </a:r>
            <a:r>
              <a:rPr lang="en-US" sz="3200" dirty="0">
                <a:effectLst/>
                <a:latin typeface="+mn-lt"/>
                <a:ea typeface="Calibri" panose="020F0502020204030204" pitchFamily="34" charset="0"/>
                <a:cs typeface="Times New Roman" panose="02020603050405020304" pitchFamily="18" charset="0"/>
              </a:rPr>
              <a:t>. Just this library consisting of six promoters, six terminators, and three genes will allow for over 46,000 different combinations to be screened for riboflavin production. This experiment will not only help us to determine which combination of promoters, genes, and terminators allows for the greatest upregulation of the riboflavin production pathway, but it will also provide insight into the functionality and efficiency of the multiple metabolic pathways method of multiple compound production for </a:t>
            </a:r>
            <a:r>
              <a:rPr lang="en-US" sz="3200" dirty="0" err="1">
                <a:effectLst/>
                <a:latin typeface="+mn-lt"/>
                <a:ea typeface="Calibri" panose="020F0502020204030204" pitchFamily="34" charset="0"/>
                <a:cs typeface="Times New Roman" panose="02020603050405020304" pitchFamily="18" charset="0"/>
              </a:rPr>
              <a:t>BioNutrients</a:t>
            </a:r>
            <a:r>
              <a:rPr lang="en-US" sz="1800" dirty="0">
                <a:effectLst/>
                <a:latin typeface="+mn-lt"/>
                <a:ea typeface="Calibri" panose="020F0502020204030204" pitchFamily="34" charset="0"/>
                <a:cs typeface="Times New Roman" panose="02020603050405020304" pitchFamily="18" charset="0"/>
              </a:rPr>
              <a:t>. </a:t>
            </a:r>
          </a:p>
        </p:txBody>
      </p:sp>
      <p:sp>
        <p:nvSpPr>
          <p:cNvPr id="36" name="Rectangle 35"/>
          <p:cNvSpPr/>
          <p:nvPr/>
        </p:nvSpPr>
        <p:spPr>
          <a:xfrm>
            <a:off x="26949269" y="14854191"/>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Conclusions and Future Implementation</a:t>
            </a:r>
          </a:p>
        </p:txBody>
      </p:sp>
      <p:sp>
        <p:nvSpPr>
          <p:cNvPr id="45" name="Rectangle 44"/>
          <p:cNvSpPr/>
          <p:nvPr/>
        </p:nvSpPr>
        <p:spPr>
          <a:xfrm>
            <a:off x="14264639" y="28360098"/>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Results</a:t>
            </a:r>
          </a:p>
        </p:txBody>
      </p:sp>
      <p:sp>
        <p:nvSpPr>
          <p:cNvPr id="37" name="Text Box 180"/>
          <p:cNvSpPr txBox="1">
            <a:spLocks noChangeArrowheads="1"/>
          </p:cNvSpPr>
          <p:nvPr/>
        </p:nvSpPr>
        <p:spPr bwMode="auto">
          <a:xfrm>
            <a:off x="27231102" y="12848132"/>
            <a:ext cx="10835640" cy="946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3814" tIns="41907" rIns="83814" bIns="41907">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800" b="1" dirty="0">
                <a:latin typeface="Calibri" pitchFamily="34" charset="0"/>
              </a:rPr>
              <a:t>Figure 5. </a:t>
            </a:r>
            <a:r>
              <a:rPr lang="en-US" sz="2800" dirty="0">
                <a:latin typeface="Calibri" pitchFamily="34" charset="0"/>
              </a:rPr>
              <a:t>Relative promoter strength of library promoters compared with promoters native to the riboflavin pathway</a:t>
            </a:r>
          </a:p>
        </p:txBody>
      </p:sp>
      <p:sp>
        <p:nvSpPr>
          <p:cNvPr id="30" name="Rectangle 265"/>
          <p:cNvSpPr>
            <a:spLocks noChangeAspect="1" noChangeArrowheads="1"/>
          </p:cNvSpPr>
          <p:nvPr/>
        </p:nvSpPr>
        <p:spPr bwMode="auto">
          <a:xfrm>
            <a:off x="1097280" y="1097280"/>
            <a:ext cx="3654715" cy="2743200"/>
          </a:xfrm>
          <a:prstGeom prst="rect">
            <a:avLst/>
          </a:prstGeom>
          <a:blipFill dpi="0" rotWithShape="1">
            <a:blip r:embed="rId4">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2800" b="1" dirty="0">
                <a:latin typeface="Calibri" pitchFamily="34" charset="0"/>
              </a:rPr>
              <a:t>REPLACE THIS BOX WITH YOUR ORGANIZATION’S</a:t>
            </a:r>
          </a:p>
          <a:p>
            <a:pPr algn="ctr" defTabSz="4022725"/>
            <a:r>
              <a:rPr lang="en-US" sz="2800" b="1" dirty="0">
                <a:latin typeface="Calibri" pitchFamily="34" charset="0"/>
              </a:rPr>
              <a:t>HIGH RESOLUTION LOGO</a:t>
            </a:r>
          </a:p>
        </p:txBody>
      </p:sp>
      <p:pic>
        <p:nvPicPr>
          <p:cNvPr id="38" name="Content Placeholder 5" descr="Astronaut">
            <a:extLst>
              <a:ext uri="{FF2B5EF4-FFF2-40B4-BE49-F238E27FC236}">
                <a16:creationId xmlns:a16="http://schemas.microsoft.com/office/drawing/2014/main" id="{423A792C-5257-445E-B233-290C64F43FE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147087" y="17018773"/>
            <a:ext cx="1397271" cy="1397271"/>
          </a:xfrm>
          <a:prstGeom prst="rect">
            <a:avLst/>
          </a:prstGeom>
        </p:spPr>
      </p:pic>
      <p:pic>
        <p:nvPicPr>
          <p:cNvPr id="39" name="Graphic 38" descr="Medicine">
            <a:extLst>
              <a:ext uri="{FF2B5EF4-FFF2-40B4-BE49-F238E27FC236}">
                <a16:creationId xmlns:a16="http://schemas.microsoft.com/office/drawing/2014/main" id="{1ED86651-DE57-4DA4-B652-7B92AE09F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236411" y="16926884"/>
            <a:ext cx="1604252" cy="1604252"/>
          </a:xfrm>
          <a:prstGeom prst="rect">
            <a:avLst/>
          </a:prstGeom>
        </p:spPr>
      </p:pic>
      <p:pic>
        <p:nvPicPr>
          <p:cNvPr id="40" name="Graphic 39" descr="Rocket">
            <a:extLst>
              <a:ext uri="{FF2B5EF4-FFF2-40B4-BE49-F238E27FC236}">
                <a16:creationId xmlns:a16="http://schemas.microsoft.com/office/drawing/2014/main" id="{DF6576E9-6EF6-4FD6-BE51-E9CA83B515E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7623178" y="16934909"/>
            <a:ext cx="1339215" cy="1339215"/>
          </a:xfrm>
          <a:prstGeom prst="rect">
            <a:avLst/>
          </a:prstGeom>
        </p:spPr>
      </p:pic>
      <p:pic>
        <p:nvPicPr>
          <p:cNvPr id="41" name="Graphic 40" descr="Solar system">
            <a:extLst>
              <a:ext uri="{FF2B5EF4-FFF2-40B4-BE49-F238E27FC236}">
                <a16:creationId xmlns:a16="http://schemas.microsoft.com/office/drawing/2014/main" id="{E2F8AC9D-7F4F-4EC1-82F4-712BA4BF8C1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503932" y="16570064"/>
            <a:ext cx="1845980" cy="1845980"/>
          </a:xfrm>
          <a:prstGeom prst="rect">
            <a:avLst/>
          </a:prstGeom>
        </p:spPr>
      </p:pic>
      <p:sp>
        <p:nvSpPr>
          <p:cNvPr id="42" name="Rectangle 41">
            <a:extLst>
              <a:ext uri="{FF2B5EF4-FFF2-40B4-BE49-F238E27FC236}">
                <a16:creationId xmlns:a16="http://schemas.microsoft.com/office/drawing/2014/main" id="{5F29D03B-B9AA-411A-8066-C7FC47E15F5C}"/>
              </a:ext>
            </a:extLst>
          </p:cNvPr>
          <p:cNvSpPr/>
          <p:nvPr/>
        </p:nvSpPr>
        <p:spPr>
          <a:xfrm>
            <a:off x="1403605" y="29372895"/>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err="1">
                <a:solidFill>
                  <a:schemeClr val="accent3">
                    <a:lumMod val="20000"/>
                    <a:lumOff val="80000"/>
                  </a:schemeClr>
                </a:solidFill>
              </a:rPr>
              <a:t>BioNutrients</a:t>
            </a:r>
            <a:r>
              <a:rPr lang="en-US" sz="5400" b="1" dirty="0">
                <a:solidFill>
                  <a:schemeClr val="accent3">
                    <a:lumMod val="20000"/>
                    <a:lumOff val="80000"/>
                  </a:schemeClr>
                </a:solidFill>
              </a:rPr>
              <a:t> Flight Experiments</a:t>
            </a:r>
          </a:p>
        </p:txBody>
      </p:sp>
      <p:sp>
        <p:nvSpPr>
          <p:cNvPr id="43" name="Text Box 190">
            <a:extLst>
              <a:ext uri="{FF2B5EF4-FFF2-40B4-BE49-F238E27FC236}">
                <a16:creationId xmlns:a16="http://schemas.microsoft.com/office/drawing/2014/main" id="{ADB82435-7476-4C44-A0C6-3FEC23B1543C}"/>
              </a:ext>
            </a:extLst>
          </p:cNvPr>
          <p:cNvSpPr txBox="1">
            <a:spLocks noChangeArrowheads="1"/>
          </p:cNvSpPr>
          <p:nvPr/>
        </p:nvSpPr>
        <p:spPr bwMode="auto">
          <a:xfrm>
            <a:off x="1365920" y="30216271"/>
            <a:ext cx="11704320" cy="4278070"/>
          </a:xfrm>
          <a:prstGeom prst="rect">
            <a:avLst/>
          </a:prstGeom>
          <a:solidFill>
            <a:schemeClr val="bg1"/>
          </a:solidFill>
          <a:ln w="12700">
            <a:solidFill>
              <a:schemeClr val="accent1">
                <a:lumMod val="75000"/>
              </a:schemeClr>
            </a:solidFill>
          </a:ln>
          <a:effectLst/>
        </p:spPr>
        <p:txBody>
          <a:bodyPr wrap="square" lIns="167628" tIns="167628" rIns="167628" bIns="167628">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457200" indent="-457200" eaLnBrk="1" hangingPunct="1">
              <a:buFont typeface="Wingdings" panose="05000000000000000000" pitchFamily="2" charset="2"/>
              <a:buChar char="à"/>
            </a:pPr>
            <a:r>
              <a:rPr lang="en-US" sz="3200" dirty="0">
                <a:latin typeface="+mn-lt"/>
                <a:sym typeface="Wingdings" panose="05000000000000000000" pitchFamily="2" charset="2"/>
              </a:rPr>
              <a:t>5-year ongoing series of experiments aboard the ISS</a:t>
            </a:r>
          </a:p>
          <a:p>
            <a:pPr marL="457200" indent="-457200" eaLnBrk="1" hangingPunct="1">
              <a:buFont typeface="Wingdings" panose="05000000000000000000" pitchFamily="2" charset="2"/>
              <a:buChar char="à"/>
            </a:pPr>
            <a:r>
              <a:rPr lang="en-US" sz="3200" dirty="0">
                <a:latin typeface="+mn-lt"/>
                <a:sym typeface="Wingdings" panose="05000000000000000000" pitchFamily="2" charset="2"/>
              </a:rPr>
              <a:t>Engineered microbes grown on edible media  in user friendly production packs (Figure 1) </a:t>
            </a:r>
          </a:p>
          <a:p>
            <a:pPr marL="457200" indent="-457200" eaLnBrk="1" hangingPunct="1">
              <a:buFont typeface="Wingdings" panose="05000000000000000000" pitchFamily="2" charset="2"/>
              <a:buChar char="à"/>
            </a:pPr>
            <a:r>
              <a:rPr lang="en-US" sz="3200" dirty="0">
                <a:latin typeface="+mn-lt"/>
                <a:sym typeface="Wingdings" panose="05000000000000000000" pitchFamily="2" charset="2"/>
              </a:rPr>
              <a:t>Astronauts hydrate production packs to trigger dried yeast cells to begin metabolizing (Figure 2)</a:t>
            </a:r>
          </a:p>
          <a:p>
            <a:pPr marL="457200" indent="-457200" eaLnBrk="1" hangingPunct="1">
              <a:buFont typeface="Wingdings" panose="05000000000000000000" pitchFamily="2" charset="2"/>
              <a:buChar char="à"/>
            </a:pPr>
            <a:r>
              <a:rPr lang="en-US" sz="3200" dirty="0">
                <a:latin typeface="+mn-lt"/>
                <a:sym typeface="Wingdings" panose="05000000000000000000" pitchFamily="2" charset="2"/>
              </a:rPr>
              <a:t>Production packs returned to measure cell growth, product production, and to ensure food safety</a:t>
            </a:r>
          </a:p>
          <a:p>
            <a:pPr marL="457200" indent="-457200" eaLnBrk="1" hangingPunct="1">
              <a:buFont typeface="Wingdings" panose="05000000000000000000" pitchFamily="2" charset="2"/>
              <a:buChar char="à"/>
            </a:pPr>
            <a:endParaRPr lang="en-US" sz="3200" dirty="0">
              <a:latin typeface="+mn-lt"/>
            </a:endParaRPr>
          </a:p>
        </p:txBody>
      </p:sp>
      <p:sp>
        <p:nvSpPr>
          <p:cNvPr id="46" name="Oval 45">
            <a:extLst>
              <a:ext uri="{FF2B5EF4-FFF2-40B4-BE49-F238E27FC236}">
                <a16:creationId xmlns:a16="http://schemas.microsoft.com/office/drawing/2014/main" id="{462F944F-B2B9-45B1-B9B8-1D81952C91DE}"/>
              </a:ext>
            </a:extLst>
          </p:cNvPr>
          <p:cNvSpPr/>
          <p:nvPr/>
        </p:nvSpPr>
        <p:spPr>
          <a:xfrm>
            <a:off x="22624943" y="14500658"/>
            <a:ext cx="3782487" cy="3644523"/>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Possible Route: Multiple pathways in one organism</a:t>
            </a:r>
          </a:p>
        </p:txBody>
      </p:sp>
      <p:sp>
        <p:nvSpPr>
          <p:cNvPr id="47" name="TextBox 46">
            <a:extLst>
              <a:ext uri="{FF2B5EF4-FFF2-40B4-BE49-F238E27FC236}">
                <a16:creationId xmlns:a16="http://schemas.microsoft.com/office/drawing/2014/main" id="{98ED8E19-5C86-473E-9A01-9E73128EB0F4}"/>
              </a:ext>
            </a:extLst>
          </p:cNvPr>
          <p:cNvSpPr txBox="1"/>
          <p:nvPr/>
        </p:nvSpPr>
        <p:spPr>
          <a:xfrm>
            <a:off x="14688454" y="22567272"/>
            <a:ext cx="11125200" cy="5078313"/>
          </a:xfrm>
          <a:prstGeom prst="rect">
            <a:avLst/>
          </a:prstGeom>
          <a:noFill/>
        </p:spPr>
        <p:txBody>
          <a:bodyPr wrap="square">
            <a:spAutoFit/>
          </a:bodyPr>
          <a:lstStyle/>
          <a:p>
            <a:pPr marL="457200" indent="-457200">
              <a:buAutoNum type="arabicPeriod"/>
            </a:pPr>
            <a:r>
              <a:rPr lang="en-US" sz="3600" dirty="0"/>
              <a:t>Identify desired product</a:t>
            </a:r>
          </a:p>
          <a:p>
            <a:pPr marL="457200" indent="-457200">
              <a:buAutoNum type="arabicPeriod"/>
            </a:pPr>
            <a:endParaRPr lang="en-US" sz="3600" dirty="0"/>
          </a:p>
          <a:p>
            <a:pPr marL="457200" indent="-457200">
              <a:buAutoNum type="arabicPeriod"/>
            </a:pPr>
            <a:r>
              <a:rPr lang="en-US" sz="3600" dirty="0"/>
              <a:t>Identify host organism</a:t>
            </a:r>
          </a:p>
          <a:p>
            <a:pPr marL="457200" indent="-457200">
              <a:buAutoNum type="arabicPeriod"/>
            </a:pPr>
            <a:endParaRPr lang="en-US" sz="3600" dirty="0"/>
          </a:p>
          <a:p>
            <a:pPr marL="457200" indent="-457200">
              <a:buAutoNum type="arabicPeriod"/>
            </a:pPr>
            <a:r>
              <a:rPr lang="en-US" sz="3600" dirty="0"/>
              <a:t>Identify pathways and genes of interest</a:t>
            </a:r>
          </a:p>
          <a:p>
            <a:pPr marL="457200" indent="-457200">
              <a:buAutoNum type="arabicPeriod"/>
            </a:pPr>
            <a:endParaRPr lang="en-US" sz="3600" dirty="0"/>
          </a:p>
          <a:p>
            <a:pPr marL="457200" indent="-457200">
              <a:buAutoNum type="arabicPeriod"/>
            </a:pPr>
            <a:r>
              <a:rPr lang="en-US" sz="3600" dirty="0"/>
              <a:t>Identify promoters and terminators</a:t>
            </a:r>
          </a:p>
          <a:p>
            <a:pPr marL="457200" indent="-457200">
              <a:buAutoNum type="arabicPeriod"/>
            </a:pPr>
            <a:endParaRPr lang="en-US" sz="3600" dirty="0"/>
          </a:p>
          <a:p>
            <a:pPr marL="457200" indent="-457200">
              <a:buAutoNum type="arabicPeriod"/>
            </a:pPr>
            <a:r>
              <a:rPr lang="en-US" sz="3600" dirty="0"/>
              <a:t>Identify assembly methods </a:t>
            </a:r>
            <a:endParaRPr lang="en-US" dirty="0"/>
          </a:p>
        </p:txBody>
      </p:sp>
      <p:sp>
        <p:nvSpPr>
          <p:cNvPr id="48" name="Rectangle: Rounded Corners 47">
            <a:extLst>
              <a:ext uri="{FF2B5EF4-FFF2-40B4-BE49-F238E27FC236}">
                <a16:creationId xmlns:a16="http://schemas.microsoft.com/office/drawing/2014/main" id="{CB8B796F-D4BA-432C-98AE-C7721075B772}"/>
              </a:ext>
            </a:extLst>
          </p:cNvPr>
          <p:cNvSpPr/>
          <p:nvPr/>
        </p:nvSpPr>
        <p:spPr>
          <a:xfrm>
            <a:off x="23290581" y="22563251"/>
            <a:ext cx="2490416" cy="1030378"/>
          </a:xfrm>
          <a:prstGeom prst="roundRect">
            <a:avLst/>
          </a:prstGeom>
          <a:solidFill>
            <a:schemeClr val="accent2"/>
          </a:solidFill>
          <a:ln/>
          <a:effectLst>
            <a:innerShdw blurRad="63500" dist="50800" dir="27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ln w="0"/>
                <a:solidFill>
                  <a:schemeClr val="tx1"/>
                </a:solidFill>
                <a:effectLst>
                  <a:outerShdw blurRad="38100" dist="19050" dir="2700000" algn="tl" rotWithShape="0">
                    <a:schemeClr val="dk1">
                      <a:alpha val="40000"/>
                    </a:schemeClr>
                  </a:outerShdw>
                </a:effectLst>
              </a:rPr>
              <a:t>Riboflavin</a:t>
            </a:r>
          </a:p>
        </p:txBody>
      </p:sp>
      <p:sp>
        <p:nvSpPr>
          <p:cNvPr id="49" name="Rectangle: Rounded Corners 48">
            <a:extLst>
              <a:ext uri="{FF2B5EF4-FFF2-40B4-BE49-F238E27FC236}">
                <a16:creationId xmlns:a16="http://schemas.microsoft.com/office/drawing/2014/main" id="{FE355AEE-B39D-4AFF-843E-3BB78B055EBC}"/>
              </a:ext>
            </a:extLst>
          </p:cNvPr>
          <p:cNvSpPr/>
          <p:nvPr/>
        </p:nvSpPr>
        <p:spPr>
          <a:xfrm>
            <a:off x="23295736" y="23633999"/>
            <a:ext cx="2490417" cy="1030378"/>
          </a:xfrm>
          <a:prstGeom prst="roundRect">
            <a:avLst/>
          </a:prstGeom>
          <a:solidFill>
            <a:schemeClr val="accent2"/>
          </a:solidFill>
          <a:ln/>
          <a:effectLst>
            <a:innerShdw blurRad="63500" dist="50800" dir="27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i="1" dirty="0">
                <a:ln w="0"/>
                <a:solidFill>
                  <a:schemeClr val="tx1"/>
                </a:solidFill>
                <a:effectLst>
                  <a:outerShdw blurRad="38100" dist="19050" dir="2700000" algn="tl" rotWithShape="0">
                    <a:schemeClr val="dk1">
                      <a:alpha val="40000"/>
                    </a:schemeClr>
                  </a:outerShdw>
                </a:effectLst>
              </a:rPr>
              <a:t>Saccharomyces </a:t>
            </a:r>
            <a:r>
              <a:rPr lang="en-US" sz="2800" i="1" dirty="0" err="1">
                <a:ln w="0"/>
                <a:solidFill>
                  <a:schemeClr val="tx1"/>
                </a:solidFill>
                <a:effectLst>
                  <a:outerShdw blurRad="38100" dist="19050" dir="2700000" algn="tl" rotWithShape="0">
                    <a:schemeClr val="dk1">
                      <a:alpha val="40000"/>
                    </a:schemeClr>
                  </a:outerShdw>
                </a:effectLst>
              </a:rPr>
              <a:t>boulardii</a:t>
            </a:r>
            <a:endParaRPr lang="en-US" sz="2800" b="1" i="1" dirty="0">
              <a:ln w="22225">
                <a:solidFill>
                  <a:schemeClr val="accent2"/>
                </a:solidFill>
                <a:prstDash val="solid"/>
              </a:ln>
              <a:solidFill>
                <a:schemeClr val="tx1"/>
              </a:solidFill>
            </a:endParaRPr>
          </a:p>
        </p:txBody>
      </p:sp>
      <p:sp>
        <p:nvSpPr>
          <p:cNvPr id="50" name="Rectangle: Rounded Corners 49">
            <a:extLst>
              <a:ext uri="{FF2B5EF4-FFF2-40B4-BE49-F238E27FC236}">
                <a16:creationId xmlns:a16="http://schemas.microsoft.com/office/drawing/2014/main" id="{73357D49-B5AC-4B34-8F17-DC26402E4FFF}"/>
              </a:ext>
            </a:extLst>
          </p:cNvPr>
          <p:cNvSpPr/>
          <p:nvPr/>
        </p:nvSpPr>
        <p:spPr>
          <a:xfrm>
            <a:off x="23290580" y="24778772"/>
            <a:ext cx="2490417" cy="1067156"/>
          </a:xfrm>
          <a:prstGeom prst="roundRect">
            <a:avLst/>
          </a:prstGeom>
          <a:solidFill>
            <a:schemeClr val="accent2"/>
          </a:solidFill>
          <a:ln/>
          <a:effectLst>
            <a:innerShdw blurRad="63500" dist="50800" dir="27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200" dirty="0">
                <a:ln w="0"/>
                <a:solidFill>
                  <a:schemeClr val="tx1"/>
                </a:solidFill>
                <a:effectLst>
                  <a:outerShdw blurRad="38100" dist="19050" dir="2700000" algn="tl" rotWithShape="0">
                    <a:schemeClr val="dk1">
                      <a:alpha val="40000"/>
                    </a:schemeClr>
                  </a:outerShdw>
                </a:effectLst>
              </a:rPr>
              <a:t>RIB1, RIB3, RIB7</a:t>
            </a:r>
            <a:endParaRPr lang="en-US" sz="3200" b="1" dirty="0">
              <a:ln w="22225">
                <a:solidFill>
                  <a:schemeClr val="accent2"/>
                </a:solidFill>
                <a:prstDash val="solid"/>
              </a:ln>
              <a:solidFill>
                <a:schemeClr val="tx1"/>
              </a:solidFill>
            </a:endParaRPr>
          </a:p>
        </p:txBody>
      </p:sp>
      <p:sp>
        <p:nvSpPr>
          <p:cNvPr id="51" name="Rectangle: Rounded Corners 50">
            <a:extLst>
              <a:ext uri="{FF2B5EF4-FFF2-40B4-BE49-F238E27FC236}">
                <a16:creationId xmlns:a16="http://schemas.microsoft.com/office/drawing/2014/main" id="{002764D9-C543-4224-8FD6-FC29BCDBECD7}"/>
              </a:ext>
            </a:extLst>
          </p:cNvPr>
          <p:cNvSpPr/>
          <p:nvPr/>
        </p:nvSpPr>
        <p:spPr>
          <a:xfrm>
            <a:off x="23257923" y="25932141"/>
            <a:ext cx="2490417" cy="915072"/>
          </a:xfrm>
          <a:prstGeom prst="roundRect">
            <a:avLst/>
          </a:prstGeom>
          <a:solidFill>
            <a:schemeClr val="accent2"/>
          </a:solidFill>
          <a:ln/>
          <a:effectLst>
            <a:innerShdw blurRad="63500" dist="50800" dir="27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dirty="0">
                <a:ln w="0"/>
                <a:solidFill>
                  <a:schemeClr val="tx1"/>
                </a:solidFill>
                <a:effectLst>
                  <a:outerShdw blurRad="38100" dist="19050" dir="2700000" algn="tl" rotWithShape="0">
                    <a:schemeClr val="dk1">
                      <a:alpha val="40000"/>
                    </a:schemeClr>
                  </a:outerShdw>
                </a:effectLst>
              </a:rPr>
              <a:t> Various strengths</a:t>
            </a:r>
            <a:endParaRPr lang="en-US" sz="2800" b="1" dirty="0">
              <a:ln w="22225">
                <a:solidFill>
                  <a:schemeClr val="accent2"/>
                </a:solidFill>
                <a:prstDash val="solid"/>
              </a:ln>
              <a:solidFill>
                <a:schemeClr val="tx1"/>
              </a:solidFill>
            </a:endParaRPr>
          </a:p>
        </p:txBody>
      </p:sp>
      <p:sp>
        <p:nvSpPr>
          <p:cNvPr id="52" name="Rectangle: Rounded Corners 51">
            <a:extLst>
              <a:ext uri="{FF2B5EF4-FFF2-40B4-BE49-F238E27FC236}">
                <a16:creationId xmlns:a16="http://schemas.microsoft.com/office/drawing/2014/main" id="{0E6D5C4C-E8C6-4628-8DF1-F590796BB245}"/>
              </a:ext>
            </a:extLst>
          </p:cNvPr>
          <p:cNvSpPr/>
          <p:nvPr/>
        </p:nvSpPr>
        <p:spPr>
          <a:xfrm>
            <a:off x="23262403" y="26986256"/>
            <a:ext cx="2490417" cy="1012459"/>
          </a:xfrm>
          <a:prstGeom prst="roundRect">
            <a:avLst/>
          </a:prstGeom>
          <a:solidFill>
            <a:schemeClr val="accent2"/>
          </a:solidFill>
          <a:ln/>
          <a:effectLst>
            <a:innerShdw blurRad="63500" dist="50800" dir="27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dirty="0">
                <a:ln w="0"/>
                <a:solidFill>
                  <a:schemeClr val="tx1"/>
                </a:solidFill>
                <a:effectLst>
                  <a:outerShdw blurRad="38100" dist="19050" dir="2700000" algn="tl" rotWithShape="0">
                    <a:schemeClr val="dk1">
                      <a:alpha val="40000"/>
                    </a:schemeClr>
                  </a:outerShdw>
                </a:effectLst>
              </a:rPr>
              <a:t>Golden Gate Assembly</a:t>
            </a:r>
            <a:endParaRPr lang="en-US" sz="2800" b="1" dirty="0">
              <a:ln w="22225">
                <a:solidFill>
                  <a:schemeClr val="accent2"/>
                </a:solidFill>
                <a:prstDash val="solid"/>
              </a:ln>
              <a:solidFill>
                <a:schemeClr val="tx1"/>
              </a:solidFill>
            </a:endParaRPr>
          </a:p>
        </p:txBody>
      </p:sp>
      <p:sp>
        <p:nvSpPr>
          <p:cNvPr id="54" name="Rectangle 53">
            <a:extLst>
              <a:ext uri="{FF2B5EF4-FFF2-40B4-BE49-F238E27FC236}">
                <a16:creationId xmlns:a16="http://schemas.microsoft.com/office/drawing/2014/main" id="{7EDB5FC1-2DB7-4EA3-A18F-8D3E663EB1D5}"/>
              </a:ext>
            </a:extLst>
          </p:cNvPr>
          <p:cNvSpPr/>
          <p:nvPr/>
        </p:nvSpPr>
        <p:spPr>
          <a:xfrm>
            <a:off x="1097280" y="18370249"/>
            <a:ext cx="2805672" cy="2062103"/>
          </a:xfrm>
          <a:prstGeom prst="rect">
            <a:avLst/>
          </a:prstGeom>
        </p:spPr>
        <p:txBody>
          <a:bodyPr wrap="square">
            <a:spAutoFit/>
          </a:bodyPr>
          <a:lstStyle/>
          <a:p>
            <a:r>
              <a:rPr lang="en-US" sz="3200" dirty="0"/>
              <a:t>Astronauts need good nutrition during spaceflight</a:t>
            </a:r>
            <a:endParaRPr lang="en-US" dirty="0"/>
          </a:p>
        </p:txBody>
      </p:sp>
      <p:sp>
        <p:nvSpPr>
          <p:cNvPr id="55" name="Rectangle 54">
            <a:extLst>
              <a:ext uri="{FF2B5EF4-FFF2-40B4-BE49-F238E27FC236}">
                <a16:creationId xmlns:a16="http://schemas.microsoft.com/office/drawing/2014/main" id="{BF72D79D-98BB-4C33-97DB-365C5EDDCB1E}"/>
              </a:ext>
            </a:extLst>
          </p:cNvPr>
          <p:cNvSpPr/>
          <p:nvPr/>
        </p:nvSpPr>
        <p:spPr>
          <a:xfrm>
            <a:off x="4033856" y="18368508"/>
            <a:ext cx="2805672" cy="2062103"/>
          </a:xfrm>
          <a:prstGeom prst="rect">
            <a:avLst/>
          </a:prstGeom>
        </p:spPr>
        <p:txBody>
          <a:bodyPr wrap="square">
            <a:spAutoFit/>
          </a:bodyPr>
          <a:lstStyle/>
          <a:p>
            <a:r>
              <a:rPr lang="en-US" sz="3200" dirty="0"/>
              <a:t>Vitamins and nutrients degrade during spaceflight</a:t>
            </a:r>
          </a:p>
        </p:txBody>
      </p:sp>
      <p:sp>
        <p:nvSpPr>
          <p:cNvPr id="56" name="Rectangle 55">
            <a:extLst>
              <a:ext uri="{FF2B5EF4-FFF2-40B4-BE49-F238E27FC236}">
                <a16:creationId xmlns:a16="http://schemas.microsoft.com/office/drawing/2014/main" id="{5667A712-D6A1-4BF8-9C96-26392FBC7909}"/>
              </a:ext>
            </a:extLst>
          </p:cNvPr>
          <p:cNvSpPr/>
          <p:nvPr/>
        </p:nvSpPr>
        <p:spPr>
          <a:xfrm>
            <a:off x="6909283" y="18346392"/>
            <a:ext cx="3658114" cy="2554545"/>
          </a:xfrm>
          <a:prstGeom prst="rect">
            <a:avLst/>
          </a:prstGeom>
        </p:spPr>
        <p:txBody>
          <a:bodyPr wrap="square">
            <a:spAutoFit/>
          </a:bodyPr>
          <a:lstStyle/>
          <a:p>
            <a:r>
              <a:rPr lang="en-US" sz="3200" dirty="0"/>
              <a:t>NASA moving toward long duration missions, less opportunity for resupply missions</a:t>
            </a:r>
          </a:p>
        </p:txBody>
      </p:sp>
      <p:sp>
        <p:nvSpPr>
          <p:cNvPr id="57" name="TextBox 56">
            <a:extLst>
              <a:ext uri="{FF2B5EF4-FFF2-40B4-BE49-F238E27FC236}">
                <a16:creationId xmlns:a16="http://schemas.microsoft.com/office/drawing/2014/main" id="{B4343924-4E82-4322-85F3-D93A7B12D1C0}"/>
              </a:ext>
            </a:extLst>
          </p:cNvPr>
          <p:cNvSpPr txBox="1"/>
          <p:nvPr/>
        </p:nvSpPr>
        <p:spPr>
          <a:xfrm>
            <a:off x="10538175" y="18274124"/>
            <a:ext cx="3035553" cy="3539430"/>
          </a:xfrm>
          <a:prstGeom prst="rect">
            <a:avLst/>
          </a:prstGeom>
          <a:noFill/>
        </p:spPr>
        <p:txBody>
          <a:bodyPr wrap="square" rtlCol="0">
            <a:spAutoFit/>
          </a:bodyPr>
          <a:lstStyle/>
          <a:p>
            <a:r>
              <a:rPr lang="en-US" sz="3200" dirty="0"/>
              <a:t>Need new methods to manufacture vitamins and other compounds in orbit</a:t>
            </a:r>
          </a:p>
        </p:txBody>
      </p:sp>
      <p:sp>
        <p:nvSpPr>
          <p:cNvPr id="58" name="Rectangle: Rounded Corners 57">
            <a:extLst>
              <a:ext uri="{FF2B5EF4-FFF2-40B4-BE49-F238E27FC236}">
                <a16:creationId xmlns:a16="http://schemas.microsoft.com/office/drawing/2014/main" id="{5D6F69DA-F04A-43FE-A734-2A23DF55CBCD}"/>
              </a:ext>
            </a:extLst>
          </p:cNvPr>
          <p:cNvSpPr/>
          <p:nvPr/>
        </p:nvSpPr>
        <p:spPr>
          <a:xfrm>
            <a:off x="1938826" y="22108341"/>
            <a:ext cx="10091597" cy="279254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tx1"/>
                </a:solidFill>
              </a:rPr>
              <a:t>BioNutrients</a:t>
            </a:r>
            <a:r>
              <a:rPr lang="en-US" sz="3600" b="1" dirty="0">
                <a:solidFill>
                  <a:schemeClr val="tx1"/>
                </a:solidFill>
              </a:rPr>
              <a:t> aims to develop genetically engineered microbes capable of efficiently producing vitamins and other compounds in space</a:t>
            </a:r>
          </a:p>
        </p:txBody>
      </p:sp>
      <p:sp>
        <p:nvSpPr>
          <p:cNvPr id="60" name="Rectangle: Rounded Corners 59">
            <a:extLst>
              <a:ext uri="{FF2B5EF4-FFF2-40B4-BE49-F238E27FC236}">
                <a16:creationId xmlns:a16="http://schemas.microsoft.com/office/drawing/2014/main" id="{07ACE45F-4E4F-4393-AB76-D0B9B2011793}"/>
              </a:ext>
            </a:extLst>
          </p:cNvPr>
          <p:cNvSpPr/>
          <p:nvPr/>
        </p:nvSpPr>
        <p:spPr>
          <a:xfrm>
            <a:off x="1885788" y="25383446"/>
            <a:ext cx="10091597" cy="279254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Examples of strains and their products:</a:t>
            </a:r>
          </a:p>
          <a:p>
            <a:pPr algn="ctr"/>
            <a:r>
              <a:rPr lang="en-US" sz="3600" b="1" i="1" dirty="0">
                <a:solidFill>
                  <a:schemeClr val="tx1"/>
                </a:solidFill>
              </a:rPr>
              <a:t>S. </a:t>
            </a:r>
            <a:r>
              <a:rPr lang="en-US" sz="3600" b="1" i="1" dirty="0" err="1">
                <a:solidFill>
                  <a:schemeClr val="tx1"/>
                </a:solidFill>
              </a:rPr>
              <a:t>boulardii</a:t>
            </a:r>
            <a:r>
              <a:rPr lang="en-US" sz="3600" b="1" dirty="0">
                <a:solidFill>
                  <a:schemeClr val="tx1"/>
                </a:solidFill>
              </a:rPr>
              <a:t> </a:t>
            </a:r>
            <a:r>
              <a:rPr lang="en-US" sz="3600" b="1" dirty="0">
                <a:solidFill>
                  <a:schemeClr val="tx1"/>
                </a:solidFill>
                <a:sym typeface="Wingdings" panose="05000000000000000000" pitchFamily="2" charset="2"/>
              </a:rPr>
              <a:t></a:t>
            </a:r>
            <a:r>
              <a:rPr lang="en-US" sz="3600" b="1" dirty="0">
                <a:solidFill>
                  <a:schemeClr val="tx1"/>
                </a:solidFill>
              </a:rPr>
              <a:t> Beta carotene</a:t>
            </a:r>
          </a:p>
          <a:p>
            <a:pPr algn="ctr"/>
            <a:r>
              <a:rPr lang="en-US" sz="3600" b="1" i="1" dirty="0">
                <a:solidFill>
                  <a:schemeClr val="tx1"/>
                </a:solidFill>
              </a:rPr>
              <a:t>S. cerevisiae</a:t>
            </a:r>
            <a:r>
              <a:rPr lang="en-US" sz="3600" b="1" dirty="0">
                <a:solidFill>
                  <a:schemeClr val="tx1"/>
                </a:solidFill>
              </a:rPr>
              <a:t> Y55 </a:t>
            </a:r>
            <a:r>
              <a:rPr lang="en-US" sz="3600" b="1" dirty="0">
                <a:solidFill>
                  <a:schemeClr val="tx1"/>
                </a:solidFill>
                <a:sym typeface="Wingdings" panose="05000000000000000000" pitchFamily="2" charset="2"/>
              </a:rPr>
              <a:t> </a:t>
            </a:r>
            <a:r>
              <a:rPr lang="en-US" sz="3600" b="1" dirty="0">
                <a:solidFill>
                  <a:schemeClr val="tx1"/>
                </a:solidFill>
              </a:rPr>
              <a:t>Zeaxanthin </a:t>
            </a:r>
          </a:p>
        </p:txBody>
      </p:sp>
      <p:pic>
        <p:nvPicPr>
          <p:cNvPr id="1026" name="Picture 2" descr="SynBio">
            <a:extLst>
              <a:ext uri="{FF2B5EF4-FFF2-40B4-BE49-F238E27FC236}">
                <a16:creationId xmlns:a16="http://schemas.microsoft.com/office/drawing/2014/main" id="{770C07D4-9447-4792-955D-7A60867FA5B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849052" y="5441656"/>
            <a:ext cx="4964602" cy="330456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
            <a:extLst>
              <a:ext uri="{FF2B5EF4-FFF2-40B4-BE49-F238E27FC236}">
                <a16:creationId xmlns:a16="http://schemas.microsoft.com/office/drawing/2014/main" id="{EE2E6ACE-F1CB-4407-B8D2-3264FECADE42}"/>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7083" r="2" b="15730"/>
          <a:stretch/>
        </p:blipFill>
        <p:spPr bwMode="auto">
          <a:xfrm>
            <a:off x="16634266" y="10010526"/>
            <a:ext cx="7167633" cy="2987576"/>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a:extLst>
              <a:ext uri="{FF2B5EF4-FFF2-40B4-BE49-F238E27FC236}">
                <a16:creationId xmlns:a16="http://schemas.microsoft.com/office/drawing/2014/main" id="{57518EBB-6659-4D26-8BD0-91C8F64A56E8}"/>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98" r="8296" b="-1"/>
          <a:stretch/>
        </p:blipFill>
        <p:spPr bwMode="auto">
          <a:xfrm>
            <a:off x="14744425" y="5441656"/>
            <a:ext cx="4651011" cy="3383727"/>
          </a:xfrm>
          <a:prstGeom prst="rect">
            <a:avLst/>
          </a:prstGeom>
          <a:noFill/>
          <a:extLst>
            <a:ext uri="{909E8E84-426E-40DD-AFC4-6F175D3DCCD1}">
              <a14:hiddenFill xmlns:a14="http://schemas.microsoft.com/office/drawing/2010/main">
                <a:solidFill>
                  <a:srgbClr val="FFFFFF"/>
                </a:solidFill>
              </a14:hiddenFill>
            </a:ext>
          </a:extLst>
        </p:spPr>
      </p:pic>
      <p:sp>
        <p:nvSpPr>
          <p:cNvPr id="63" name="Oval 62">
            <a:extLst>
              <a:ext uri="{FF2B5EF4-FFF2-40B4-BE49-F238E27FC236}">
                <a16:creationId xmlns:a16="http://schemas.microsoft.com/office/drawing/2014/main" id="{4945D4D6-B66B-4139-8C61-C90DFA696462}"/>
              </a:ext>
            </a:extLst>
          </p:cNvPr>
          <p:cNvSpPr/>
          <p:nvPr/>
        </p:nvSpPr>
        <p:spPr>
          <a:xfrm>
            <a:off x="18450247" y="14604572"/>
            <a:ext cx="3730041" cy="3697341"/>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Production of Multiple Distinct Compounds per Pack</a:t>
            </a:r>
          </a:p>
        </p:txBody>
      </p:sp>
      <p:sp>
        <p:nvSpPr>
          <p:cNvPr id="64" name="Oval 63">
            <a:extLst>
              <a:ext uri="{FF2B5EF4-FFF2-40B4-BE49-F238E27FC236}">
                <a16:creationId xmlns:a16="http://schemas.microsoft.com/office/drawing/2014/main" id="{3088480D-6EAE-4D7E-90BD-FE1DC347F9A5}"/>
              </a:ext>
            </a:extLst>
          </p:cNvPr>
          <p:cNvSpPr/>
          <p:nvPr/>
        </p:nvSpPr>
        <p:spPr>
          <a:xfrm>
            <a:off x="14173365" y="14622514"/>
            <a:ext cx="3557667" cy="3548910"/>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Major Goal for BN-3 Experiment</a:t>
            </a:r>
          </a:p>
        </p:txBody>
      </p:sp>
      <p:sp>
        <p:nvSpPr>
          <p:cNvPr id="65" name="Rectangle: Rounded Corners 64">
            <a:extLst>
              <a:ext uri="{FF2B5EF4-FFF2-40B4-BE49-F238E27FC236}">
                <a16:creationId xmlns:a16="http://schemas.microsoft.com/office/drawing/2014/main" id="{31ACF0CE-24A6-4879-BD30-4579342E5DCD}"/>
              </a:ext>
            </a:extLst>
          </p:cNvPr>
          <p:cNvSpPr/>
          <p:nvPr/>
        </p:nvSpPr>
        <p:spPr>
          <a:xfrm>
            <a:off x="15933194" y="18416328"/>
            <a:ext cx="9004612" cy="2828960"/>
          </a:xfrm>
          <a:prstGeom prst="roundRect">
            <a:avLst/>
          </a:prstGeom>
          <a:solidFill>
            <a:srgbClr val="ED7D31"/>
          </a:solidFill>
          <a:ln w="12700" cap="flat" cmpd="sng" algn="ctr">
            <a:solidFill>
              <a:srgbClr val="ED7D31"/>
            </a:solidFill>
            <a:prstDash val="solid"/>
            <a:miter lim="800000"/>
          </a:ln>
          <a:effectLst>
            <a:innerShdw blurRad="63500" dist="50800" dir="2700000">
              <a:prstClr val="black">
                <a:alpha val="50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Objective: Curate a library of promoters and terminators to identify combinations that will upregulate desired gene products without disrupting metabolism</a:t>
            </a:r>
          </a:p>
        </p:txBody>
      </p:sp>
      <p:pic>
        <p:nvPicPr>
          <p:cNvPr id="9" name="Picture 8">
            <a:extLst>
              <a:ext uri="{FF2B5EF4-FFF2-40B4-BE49-F238E27FC236}">
                <a16:creationId xmlns:a16="http://schemas.microsoft.com/office/drawing/2014/main" id="{AA327AD0-F08F-488E-A21F-140FF0CEC04F}"/>
              </a:ext>
            </a:extLst>
          </p:cNvPr>
          <p:cNvPicPr>
            <a:picLocks noChangeAspect="1"/>
          </p:cNvPicPr>
          <p:nvPr/>
        </p:nvPicPr>
        <p:blipFill>
          <a:blip r:embed="rId16"/>
          <a:stretch>
            <a:fillRect/>
          </a:stretch>
        </p:blipFill>
        <p:spPr>
          <a:xfrm>
            <a:off x="14349737" y="29544441"/>
            <a:ext cx="6232835" cy="5008839"/>
          </a:xfrm>
          <a:prstGeom prst="rect">
            <a:avLst/>
          </a:prstGeom>
        </p:spPr>
      </p:pic>
      <p:sp>
        <p:nvSpPr>
          <p:cNvPr id="66" name="Content Placeholder 2">
            <a:extLst>
              <a:ext uri="{FF2B5EF4-FFF2-40B4-BE49-F238E27FC236}">
                <a16:creationId xmlns:a16="http://schemas.microsoft.com/office/drawing/2014/main" id="{FF8EDF2C-820C-45AB-B696-8368F956EDAE}"/>
              </a:ext>
            </a:extLst>
          </p:cNvPr>
          <p:cNvSpPr txBox="1">
            <a:spLocks/>
          </p:cNvSpPr>
          <p:nvPr/>
        </p:nvSpPr>
        <p:spPr>
          <a:xfrm>
            <a:off x="20664402" y="29442877"/>
            <a:ext cx="6324150" cy="5884181"/>
          </a:xfrm>
          <a:prstGeom prst="rect">
            <a:avLst/>
          </a:prstGeom>
        </p:spPr>
        <p:txBody>
          <a:bodyPr/>
          <a:lstStyle>
            <a:lvl1pPr marL="754380" indent="-754380" algn="l" defTabSz="3017520" rtl="0" eaLnBrk="1" latinLnBrk="0" hangingPunct="1">
              <a:lnSpc>
                <a:spcPct val="90000"/>
              </a:lnSpc>
              <a:spcBef>
                <a:spcPts val="3300"/>
              </a:spcBef>
              <a:buFont typeface="Arial" panose="020B0604020202020204" pitchFamily="34" charset="0"/>
              <a:buChar char="•"/>
              <a:defRPr sz="9240" kern="1200">
                <a:solidFill>
                  <a:schemeClr val="tx1"/>
                </a:solidFill>
                <a:latin typeface="+mn-lt"/>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mn-lt"/>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6600" kern="1200">
                <a:solidFill>
                  <a:schemeClr val="tx1"/>
                </a:solidFill>
                <a:latin typeface="+mn-lt"/>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a:lstStyle>
          <a:p>
            <a:r>
              <a:rPr lang="en-US" sz="4000" dirty="0"/>
              <a:t>Developed library of 6 promoters and 6 terminators, and 3 genes</a:t>
            </a:r>
          </a:p>
          <a:p>
            <a:r>
              <a:rPr lang="en-US" sz="4000" dirty="0"/>
              <a:t>Random shuffling of these elements allows for 46,656 different combinations with potential for successful pathway upregulation</a:t>
            </a:r>
          </a:p>
          <a:p>
            <a:pPr lvl="1" indent="0">
              <a:buFont typeface="Arial" panose="020B0604020202020204" pitchFamily="34" charset="0"/>
              <a:buNone/>
            </a:pPr>
            <a:endParaRPr lang="en-US" sz="8000" dirty="0"/>
          </a:p>
          <a:p>
            <a:pPr lvl="2"/>
            <a:endParaRPr lang="en-US" sz="7200" dirty="0"/>
          </a:p>
          <a:p>
            <a:endParaRPr lang="en-US" sz="2000" dirty="0"/>
          </a:p>
        </p:txBody>
      </p:sp>
      <p:pic>
        <p:nvPicPr>
          <p:cNvPr id="16" name="Picture 15">
            <a:extLst>
              <a:ext uri="{FF2B5EF4-FFF2-40B4-BE49-F238E27FC236}">
                <a16:creationId xmlns:a16="http://schemas.microsoft.com/office/drawing/2014/main" id="{169B8E06-A4EF-4074-B14C-3CAD4B54A277}"/>
              </a:ext>
            </a:extLst>
          </p:cNvPr>
          <p:cNvPicPr>
            <a:picLocks noChangeAspect="1"/>
          </p:cNvPicPr>
          <p:nvPr/>
        </p:nvPicPr>
        <p:blipFill>
          <a:blip r:embed="rId17"/>
          <a:stretch>
            <a:fillRect/>
          </a:stretch>
        </p:blipFill>
        <p:spPr>
          <a:xfrm>
            <a:off x="26813337" y="5364259"/>
            <a:ext cx="11812443" cy="7100901"/>
          </a:xfrm>
          <a:prstGeom prst="rect">
            <a:avLst/>
          </a:prstGeom>
        </p:spPr>
      </p:pic>
      <p:sp>
        <p:nvSpPr>
          <p:cNvPr id="67" name="Rectangle 66">
            <a:extLst>
              <a:ext uri="{FF2B5EF4-FFF2-40B4-BE49-F238E27FC236}">
                <a16:creationId xmlns:a16="http://schemas.microsoft.com/office/drawing/2014/main" id="{152D0326-7EF4-40D0-B56F-496D9AD524DE}"/>
              </a:ext>
            </a:extLst>
          </p:cNvPr>
          <p:cNvSpPr/>
          <p:nvPr/>
        </p:nvSpPr>
        <p:spPr>
          <a:xfrm>
            <a:off x="26960155" y="22770669"/>
            <a:ext cx="11704320" cy="82296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83814" tIns="41907" rIns="83814" bIns="41907" rtlCol="0" anchor="ctr"/>
          <a:lstStyle/>
          <a:p>
            <a:pPr algn="ctr"/>
            <a:r>
              <a:rPr lang="en-US" sz="5400" b="1" dirty="0">
                <a:solidFill>
                  <a:schemeClr val="accent3">
                    <a:lumMod val="20000"/>
                    <a:lumOff val="80000"/>
                  </a:schemeClr>
                </a:solidFill>
              </a:rPr>
              <a:t>Acknowledgements </a:t>
            </a:r>
          </a:p>
        </p:txBody>
      </p:sp>
      <p:sp>
        <p:nvSpPr>
          <p:cNvPr id="68" name="Text Box 193">
            <a:extLst>
              <a:ext uri="{FF2B5EF4-FFF2-40B4-BE49-F238E27FC236}">
                <a16:creationId xmlns:a16="http://schemas.microsoft.com/office/drawing/2014/main" id="{8325707C-EBEC-4C92-88A9-5A945A17C269}"/>
              </a:ext>
            </a:extLst>
          </p:cNvPr>
          <p:cNvSpPr txBox="1">
            <a:spLocks noChangeArrowheads="1"/>
          </p:cNvSpPr>
          <p:nvPr/>
        </p:nvSpPr>
        <p:spPr bwMode="auto">
          <a:xfrm>
            <a:off x="26960155" y="23626000"/>
            <a:ext cx="11704320" cy="4278070"/>
          </a:xfrm>
          <a:prstGeom prst="rect">
            <a:avLst/>
          </a:prstGeom>
          <a:solidFill>
            <a:schemeClr val="bg1"/>
          </a:solidFill>
          <a:ln w="12700">
            <a:solidFill>
              <a:schemeClr val="accent1">
                <a:lumMod val="75000"/>
              </a:schemeClr>
            </a:solidFill>
          </a:ln>
          <a:effectLst/>
        </p:spPr>
        <p:txBody>
          <a:bodyPr lIns="167628" tIns="167628" rIns="167628" bIns="167628">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200" dirty="0">
                <a:latin typeface="Calibri" pitchFamily="34" charset="0"/>
              </a:rPr>
              <a:t>Thank you to John Hogan and the entire </a:t>
            </a:r>
            <a:r>
              <a:rPr lang="en-US" sz="3200" dirty="0" err="1">
                <a:latin typeface="Calibri" pitchFamily="34" charset="0"/>
              </a:rPr>
              <a:t>BioNutrients</a:t>
            </a:r>
            <a:r>
              <a:rPr lang="en-US" sz="3200" dirty="0">
                <a:latin typeface="Calibri" pitchFamily="34" charset="0"/>
              </a:rPr>
              <a:t> team. Special thanks to Mark Settles, Aditya </a:t>
            </a:r>
            <a:r>
              <a:rPr lang="en-US" sz="3200" dirty="0" err="1">
                <a:latin typeface="Calibri" pitchFamily="34" charset="0"/>
              </a:rPr>
              <a:t>Hindupur</a:t>
            </a:r>
            <a:r>
              <a:rPr lang="en-US" sz="3200" dirty="0">
                <a:latin typeface="Calibri" pitchFamily="34" charset="0"/>
              </a:rPr>
              <a:t>, Natalie Ball ,Michael Dougherty, and Frances Donovan for specific guidance. Additionally, thanks to NASA SLSTP 2021 management-Sigrid </a:t>
            </a:r>
            <a:r>
              <a:rPr lang="en-US" sz="3200" dirty="0" err="1">
                <a:latin typeface="Calibri" pitchFamily="34" charset="0"/>
              </a:rPr>
              <a:t>Reinsch</a:t>
            </a:r>
            <a:r>
              <a:rPr lang="en-US" sz="3200" dirty="0">
                <a:latin typeface="Calibri" pitchFamily="34" charset="0"/>
              </a:rPr>
              <a:t>, Hami Ray, and Desi Bridges; SLSTP 2021 staffers Ama </a:t>
            </a:r>
            <a:r>
              <a:rPr lang="en-US" sz="3200" dirty="0" err="1">
                <a:latin typeface="Calibri" pitchFamily="34" charset="0"/>
              </a:rPr>
              <a:t>Luthens</a:t>
            </a:r>
            <a:r>
              <a:rPr lang="en-US" sz="3200" dirty="0">
                <a:latin typeface="Calibri" pitchFamily="34" charset="0"/>
              </a:rPr>
              <a:t> and Simon Ng, and my fellow research associates. Thank you to KBR Wyle and Space Biology for their support of SLSTP.  </a:t>
            </a:r>
          </a:p>
          <a:p>
            <a:pPr eaLnBrk="1" hangingPunct="1"/>
            <a:endParaRPr lang="en-US" sz="3200" dirty="0">
              <a:latin typeface="Calibri" pitchFamily="34" charset="0"/>
            </a:endParaRPr>
          </a:p>
        </p:txBody>
      </p:sp>
      <p:pic>
        <p:nvPicPr>
          <p:cNvPr id="18" name="Picture 17">
            <a:extLst>
              <a:ext uri="{FF2B5EF4-FFF2-40B4-BE49-F238E27FC236}">
                <a16:creationId xmlns:a16="http://schemas.microsoft.com/office/drawing/2014/main" id="{3854DAA9-E326-4EA6-BE20-64A7D8E268B7}"/>
              </a:ext>
            </a:extLst>
          </p:cNvPr>
          <p:cNvPicPr>
            <a:picLocks noChangeAspect="1"/>
          </p:cNvPicPr>
          <p:nvPr/>
        </p:nvPicPr>
        <p:blipFill>
          <a:blip r:embed="rId18"/>
          <a:stretch>
            <a:fillRect/>
          </a:stretch>
        </p:blipFill>
        <p:spPr>
          <a:xfrm>
            <a:off x="1147385" y="884983"/>
            <a:ext cx="3633531" cy="3109229"/>
          </a:xfrm>
          <a:prstGeom prst="rect">
            <a:avLst/>
          </a:prstGeom>
        </p:spPr>
      </p:pic>
      <p:pic>
        <p:nvPicPr>
          <p:cNvPr id="19" name="Picture 18">
            <a:extLst>
              <a:ext uri="{FF2B5EF4-FFF2-40B4-BE49-F238E27FC236}">
                <a16:creationId xmlns:a16="http://schemas.microsoft.com/office/drawing/2014/main" id="{D4DFD2B5-733C-4058-940C-95E9F4944687}"/>
              </a:ext>
            </a:extLst>
          </p:cNvPr>
          <p:cNvPicPr>
            <a:picLocks noChangeAspect="1"/>
          </p:cNvPicPr>
          <p:nvPr/>
        </p:nvPicPr>
        <p:blipFill>
          <a:blip r:embed="rId19"/>
          <a:stretch>
            <a:fillRect/>
          </a:stretch>
        </p:blipFill>
        <p:spPr>
          <a:xfrm>
            <a:off x="35391853" y="2101210"/>
            <a:ext cx="3109229" cy="3109229"/>
          </a:xfrm>
          <a:prstGeom prst="rect">
            <a:avLst/>
          </a:prstGeom>
        </p:spPr>
      </p:pic>
      <p:pic>
        <p:nvPicPr>
          <p:cNvPr id="20" name="Picture 19">
            <a:extLst>
              <a:ext uri="{FF2B5EF4-FFF2-40B4-BE49-F238E27FC236}">
                <a16:creationId xmlns:a16="http://schemas.microsoft.com/office/drawing/2014/main" id="{79874B89-CAFC-40E9-94FC-A34C87AA37EC}"/>
              </a:ext>
            </a:extLst>
          </p:cNvPr>
          <p:cNvPicPr>
            <a:picLocks noChangeAspect="1"/>
          </p:cNvPicPr>
          <p:nvPr/>
        </p:nvPicPr>
        <p:blipFill>
          <a:blip r:embed="rId20"/>
          <a:stretch>
            <a:fillRect/>
          </a:stretch>
        </p:blipFill>
        <p:spPr>
          <a:xfrm>
            <a:off x="34452811" y="502180"/>
            <a:ext cx="4717734" cy="1735159"/>
          </a:xfrm>
          <a:prstGeom prst="rect">
            <a:avLst/>
          </a:prstGeom>
        </p:spPr>
      </p:pic>
      <p:sp>
        <p:nvSpPr>
          <p:cNvPr id="21" name="TextBox 20">
            <a:extLst>
              <a:ext uri="{FF2B5EF4-FFF2-40B4-BE49-F238E27FC236}">
                <a16:creationId xmlns:a16="http://schemas.microsoft.com/office/drawing/2014/main" id="{E9ED1CA8-9995-4FED-8C9F-E396448DEB94}"/>
              </a:ext>
            </a:extLst>
          </p:cNvPr>
          <p:cNvSpPr txBox="1"/>
          <p:nvPr/>
        </p:nvSpPr>
        <p:spPr>
          <a:xfrm>
            <a:off x="14423623" y="8897786"/>
            <a:ext cx="6555544" cy="954107"/>
          </a:xfrm>
          <a:prstGeom prst="rect">
            <a:avLst/>
          </a:prstGeom>
          <a:noFill/>
        </p:spPr>
        <p:txBody>
          <a:bodyPr wrap="square" rtlCol="0">
            <a:spAutoFit/>
          </a:bodyPr>
          <a:lstStyle/>
          <a:p>
            <a:r>
              <a:rPr lang="en-US" sz="2800" b="1" dirty="0"/>
              <a:t>Figure 1</a:t>
            </a:r>
            <a:r>
              <a:rPr lang="en-US" sz="2800" dirty="0"/>
              <a:t>. Astronaut performs hydration operations on ISS. (credit: NASA)</a:t>
            </a:r>
            <a:endParaRPr lang="en-US" dirty="0"/>
          </a:p>
        </p:txBody>
      </p:sp>
      <p:sp>
        <p:nvSpPr>
          <p:cNvPr id="69" name="TextBox 68">
            <a:extLst>
              <a:ext uri="{FF2B5EF4-FFF2-40B4-BE49-F238E27FC236}">
                <a16:creationId xmlns:a16="http://schemas.microsoft.com/office/drawing/2014/main" id="{12066A0A-4969-477B-82B5-AEE835AD25B1}"/>
              </a:ext>
            </a:extLst>
          </p:cNvPr>
          <p:cNvSpPr txBox="1"/>
          <p:nvPr/>
        </p:nvSpPr>
        <p:spPr>
          <a:xfrm>
            <a:off x="20221340" y="8890252"/>
            <a:ext cx="6555544" cy="954107"/>
          </a:xfrm>
          <a:prstGeom prst="rect">
            <a:avLst/>
          </a:prstGeom>
          <a:noFill/>
        </p:spPr>
        <p:txBody>
          <a:bodyPr wrap="square" rtlCol="0">
            <a:spAutoFit/>
          </a:bodyPr>
          <a:lstStyle/>
          <a:p>
            <a:r>
              <a:rPr lang="en-US" sz="2800" b="1" dirty="0"/>
              <a:t>Figure 2</a:t>
            </a:r>
            <a:r>
              <a:rPr lang="en-US" sz="2800" dirty="0"/>
              <a:t>. Astronaut with hydrated carotenoid production packs. (credit: NASA)</a:t>
            </a:r>
            <a:endParaRPr lang="en-US" dirty="0"/>
          </a:p>
        </p:txBody>
      </p:sp>
      <p:sp>
        <p:nvSpPr>
          <p:cNvPr id="70" name="TextBox 69">
            <a:extLst>
              <a:ext uri="{FF2B5EF4-FFF2-40B4-BE49-F238E27FC236}">
                <a16:creationId xmlns:a16="http://schemas.microsoft.com/office/drawing/2014/main" id="{83526D65-8A68-46A4-BF3C-9922E486A6D7}"/>
              </a:ext>
            </a:extLst>
          </p:cNvPr>
          <p:cNvSpPr txBox="1"/>
          <p:nvPr/>
        </p:nvSpPr>
        <p:spPr>
          <a:xfrm>
            <a:off x="15900537" y="13070827"/>
            <a:ext cx="9505474" cy="1384995"/>
          </a:xfrm>
          <a:prstGeom prst="rect">
            <a:avLst/>
          </a:prstGeom>
          <a:noFill/>
        </p:spPr>
        <p:txBody>
          <a:bodyPr wrap="square" rtlCol="0">
            <a:spAutoFit/>
          </a:bodyPr>
          <a:lstStyle/>
          <a:p>
            <a:r>
              <a:rPr lang="en-US" sz="2800" b="1" dirty="0"/>
              <a:t>Figure 3</a:t>
            </a:r>
            <a:r>
              <a:rPr lang="en-US" sz="2800" dirty="0"/>
              <a:t>.  Close up of hydrated production packs with clear evidence of yeast metabolism (CO</a:t>
            </a:r>
            <a:r>
              <a:rPr lang="en-US" sz="2800" baseline="-25000" dirty="0"/>
              <a:t>2</a:t>
            </a:r>
            <a:r>
              <a:rPr lang="en-US" sz="2800" dirty="0"/>
              <a:t> bubbles) and carotenoid production (orange pigment).    (credit: NASA)</a:t>
            </a:r>
            <a:endParaRPr lang="en-US" dirty="0"/>
          </a:p>
        </p:txBody>
      </p:sp>
      <p:sp>
        <p:nvSpPr>
          <p:cNvPr id="71" name="TextBox 70">
            <a:extLst>
              <a:ext uri="{FF2B5EF4-FFF2-40B4-BE49-F238E27FC236}">
                <a16:creationId xmlns:a16="http://schemas.microsoft.com/office/drawing/2014/main" id="{A1152EE2-5574-4C75-9E9D-83F7289F523C}"/>
              </a:ext>
            </a:extLst>
          </p:cNvPr>
          <p:cNvSpPr txBox="1"/>
          <p:nvPr/>
        </p:nvSpPr>
        <p:spPr>
          <a:xfrm>
            <a:off x="14359704" y="34314890"/>
            <a:ext cx="6555544" cy="954107"/>
          </a:xfrm>
          <a:prstGeom prst="rect">
            <a:avLst/>
          </a:prstGeom>
          <a:noFill/>
        </p:spPr>
        <p:txBody>
          <a:bodyPr wrap="square" rtlCol="0">
            <a:spAutoFit/>
          </a:bodyPr>
          <a:lstStyle/>
          <a:p>
            <a:r>
              <a:rPr lang="en-US" sz="2800" b="1" dirty="0"/>
              <a:t>Figure 4. </a:t>
            </a:r>
            <a:r>
              <a:rPr lang="en-US" sz="2800" dirty="0"/>
              <a:t>Promoters and terminators curated for library</a:t>
            </a:r>
            <a:endParaRPr lang="en-US" dirty="0"/>
          </a:p>
        </p:txBody>
      </p:sp>
      <p:sp>
        <p:nvSpPr>
          <p:cNvPr id="22" name="TextBox 21">
            <a:extLst>
              <a:ext uri="{FF2B5EF4-FFF2-40B4-BE49-F238E27FC236}">
                <a16:creationId xmlns:a16="http://schemas.microsoft.com/office/drawing/2014/main" id="{E8AE4492-805B-445A-99C1-A5B3142BFE4E}"/>
              </a:ext>
            </a:extLst>
          </p:cNvPr>
          <p:cNvSpPr txBox="1"/>
          <p:nvPr/>
        </p:nvSpPr>
        <p:spPr>
          <a:xfrm>
            <a:off x="27951350" y="29544441"/>
            <a:ext cx="5687298" cy="3139321"/>
          </a:xfrm>
          <a:prstGeom prst="rect">
            <a:avLst/>
          </a:prstGeom>
          <a:noFill/>
        </p:spPr>
        <p:txBody>
          <a:bodyPr wrap="square" rtlCol="0">
            <a:spAutoFit/>
          </a:bodyPr>
          <a:lstStyle/>
          <a:p>
            <a:pPr algn="ctr"/>
            <a:r>
              <a:rPr lang="en-US" sz="6600" b="1" dirty="0"/>
              <a:t>SCAN HERE FOR MORE ON BIONUTRIENTS</a:t>
            </a:r>
            <a:endParaRPr lang="en-US" sz="3200" dirty="0"/>
          </a:p>
        </p:txBody>
      </p:sp>
      <p:pic>
        <p:nvPicPr>
          <p:cNvPr id="23" name="Picture 22">
            <a:extLst>
              <a:ext uri="{FF2B5EF4-FFF2-40B4-BE49-F238E27FC236}">
                <a16:creationId xmlns:a16="http://schemas.microsoft.com/office/drawing/2014/main" id="{D0B99EF9-60BC-4164-87CE-4C06F680C4A4}"/>
              </a:ext>
            </a:extLst>
          </p:cNvPr>
          <p:cNvPicPr>
            <a:picLocks noChangeAspect="1"/>
          </p:cNvPicPr>
          <p:nvPr/>
        </p:nvPicPr>
        <p:blipFill>
          <a:blip r:embed="rId21"/>
          <a:stretch>
            <a:fillRect/>
          </a:stretch>
        </p:blipFill>
        <p:spPr>
          <a:xfrm>
            <a:off x="33525436" y="28940481"/>
            <a:ext cx="4740112" cy="4740112"/>
          </a:xfrm>
          <a:prstGeom prst="rect">
            <a:avLst/>
          </a:prstGeom>
        </p:spPr>
      </p:pic>
    </p:spTree>
    <p:extLst>
      <p:ext uri="{BB962C8B-B14F-4D97-AF65-F5344CB8AC3E}">
        <p14:creationId xmlns:p14="http://schemas.microsoft.com/office/powerpoint/2010/main" val="225125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ppt_x"/>
                                          </p:val>
                                        </p:tav>
                                        <p:tav tm="100000">
                                          <p:val>
                                            <p:strVal val="#ppt_x"/>
                                          </p:val>
                                        </p:tav>
                                      </p:tavLst>
                                    </p:anim>
                                    <p:anim calcmode="lin" valueType="num">
                                      <p:cBhvr additive="base">
                                        <p:cTn id="1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ppt_x"/>
                                          </p:val>
                                        </p:tav>
                                        <p:tav tm="100000">
                                          <p:val>
                                            <p:strVal val="#ppt_x"/>
                                          </p:val>
                                        </p:tav>
                                      </p:tavLst>
                                    </p:anim>
                                    <p:anim calcmode="lin" valueType="num">
                                      <p:cBhvr additive="base">
                                        <p:cTn id="2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ppt_x"/>
                                          </p:val>
                                        </p:tav>
                                        <p:tav tm="100000">
                                          <p:val>
                                            <p:strVal val="#ppt_x"/>
                                          </p:val>
                                        </p:tav>
                                      </p:tavLst>
                                    </p:anim>
                                    <p:anim calcmode="lin" valueType="num">
                                      <p:cBhvr additive="base">
                                        <p:cTn id="3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anim calcmode="lin" valueType="num">
                                      <p:cBhvr additive="base">
                                        <p:cTn id="43" dur="500" fill="hold"/>
                                        <p:tgtEl>
                                          <p:spTgt spid="63"/>
                                        </p:tgtEl>
                                        <p:attrNameLst>
                                          <p:attrName>ppt_x</p:attrName>
                                        </p:attrNameLst>
                                      </p:cBhvr>
                                      <p:tavLst>
                                        <p:tav tm="0">
                                          <p:val>
                                            <p:strVal val="#ppt_x"/>
                                          </p:val>
                                        </p:tav>
                                        <p:tav tm="100000">
                                          <p:val>
                                            <p:strVal val="#ppt_x"/>
                                          </p:val>
                                        </p:tav>
                                      </p:tavLst>
                                    </p:anim>
                                    <p:anim calcmode="lin" valueType="num">
                                      <p:cBhvr additive="base">
                                        <p:cTn id="4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additive="base">
                                        <p:cTn id="49" dur="500" fill="hold"/>
                                        <p:tgtEl>
                                          <p:spTgt spid="64"/>
                                        </p:tgtEl>
                                        <p:attrNameLst>
                                          <p:attrName>ppt_x</p:attrName>
                                        </p:attrNameLst>
                                      </p:cBhvr>
                                      <p:tavLst>
                                        <p:tav tm="0">
                                          <p:val>
                                            <p:strVal val="#ppt_x"/>
                                          </p:val>
                                        </p:tav>
                                        <p:tav tm="100000">
                                          <p:val>
                                            <p:strVal val="#ppt_x"/>
                                          </p:val>
                                        </p:tav>
                                      </p:tavLst>
                                    </p:anim>
                                    <p:anim calcmode="lin" valueType="num">
                                      <p:cBhvr additive="base">
                                        <p:cTn id="50"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anim calcmode="lin" valueType="num">
                                      <p:cBhvr additive="base">
                                        <p:cTn id="55" dur="500" fill="hold"/>
                                        <p:tgtEl>
                                          <p:spTgt spid="65"/>
                                        </p:tgtEl>
                                        <p:attrNameLst>
                                          <p:attrName>ppt_x</p:attrName>
                                        </p:attrNameLst>
                                      </p:cBhvr>
                                      <p:tavLst>
                                        <p:tav tm="0">
                                          <p:val>
                                            <p:strVal val="#ppt_x"/>
                                          </p:val>
                                        </p:tav>
                                        <p:tav tm="100000">
                                          <p:val>
                                            <p:strVal val="#ppt_x"/>
                                          </p:val>
                                        </p:tav>
                                      </p:tavLst>
                                    </p:anim>
                                    <p:anim calcmode="lin" valueType="num">
                                      <p:cBhvr additive="base">
                                        <p:cTn id="56"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8" grpId="0" animBg="1"/>
      <p:bldP spid="49" grpId="0" animBg="1"/>
      <p:bldP spid="50" grpId="0" animBg="1"/>
      <p:bldP spid="51" grpId="0" animBg="1"/>
      <p:bldP spid="52" grpId="0" animBg="1"/>
      <p:bldP spid="63" grpId="0" animBg="1"/>
      <p:bldP spid="64" grpId="0" animBg="1"/>
      <p:bldP spid="65" grpId="0" animBg="1"/>
    </p:bldLst>
  </p:timing>
</p:sld>
</file>

<file path=ppt/theme/theme1.xml><?xml version="1.0" encoding="utf-8"?>
<a:theme xmlns:a="http://schemas.openxmlformats.org/drawingml/2006/main" name="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9281</TotalTime>
  <Words>1034</Words>
  <Application>Microsoft Office PowerPoint</Application>
  <PresentationFormat>Custom</PresentationFormat>
  <Paragraphs>66</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Abadi</vt:lpstr>
      <vt:lpstr>Arial</vt:lpstr>
      <vt:lpstr>Calibri</vt:lpstr>
      <vt:lpstr>Calibri Light</vt:lpstr>
      <vt:lpstr>Times New Roman</vt:lpstr>
      <vt:lpstr>Wingdings</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44x44</dc:title>
  <dc:creator>Jay Larson</dc:creator>
  <dc:description>Quality poster printing
www.genigraphics.com
1-800-790-4001</dc:description>
  <cp:lastModifiedBy>Hogan, John A. (ARC-SCB)</cp:lastModifiedBy>
  <cp:revision>97</cp:revision>
  <cp:lastPrinted>2013-02-12T02:21:55Z</cp:lastPrinted>
  <dcterms:created xsi:type="dcterms:W3CDTF">2013-02-10T21:14:48Z</dcterms:created>
  <dcterms:modified xsi:type="dcterms:W3CDTF">2021-10-08T21:13:49Z</dcterms:modified>
</cp:coreProperties>
</file>